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35"/>
  </p:notesMasterIdLst>
  <p:handoutMasterIdLst>
    <p:handoutMasterId r:id="rId36"/>
  </p:handoutMasterIdLst>
  <p:sldIdLst>
    <p:sldId id="284" r:id="rId2"/>
    <p:sldId id="285" r:id="rId3"/>
    <p:sldId id="286" r:id="rId4"/>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 id="283" r:id="rId33"/>
    <p:sldId id="315" r:id="rId34"/>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CCFFCC"/>
    <a:srgbClr val="CCCCCC"/>
    <a:srgbClr val="99CC99"/>
    <a:srgbClr val="F6AE1E"/>
    <a:srgbClr val="FFFFFF"/>
    <a:srgbClr val="FF0066"/>
    <a:srgbClr val="000000"/>
    <a:srgbClr val="F3AF35"/>
    <a:srgbClr val="9C42E6"/>
    <a:srgbClr val="D1943B"/>
  </p:clrMru>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6105" autoAdjust="0"/>
  </p:normalViewPr>
  <p:slideViewPr>
    <p:cSldViewPr snapToGrid="0">
      <p:cViewPr varScale="1">
        <p:scale>
          <a:sx n="84" d="100"/>
          <a:sy n="84" d="100"/>
        </p:scale>
        <p:origin x="-492" y="-84"/>
      </p:cViewPr>
      <p:guideLst>
        <p:guide orient="horz" pos="144"/>
        <p:guide orient="horz" pos="895"/>
        <p:guide orient="horz" pos="1484"/>
        <p:guide orient="horz" pos="1200"/>
        <p:guide orient="horz" pos="2736"/>
        <p:guide orient="horz" pos="3897"/>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66" d="100"/>
          <a:sy n="66" d="100"/>
        </p:scale>
        <p:origin x="-2016" y="-11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z="1400" smtClean="0"/>
              <a:t>Tech·Ed Europe 2009</a:t>
            </a:r>
            <a:endParaRPr lang="en-US" sz="1400"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z="1400" smtClean="0">
                <a:latin typeface="Trebuchet MS" pitchFamily="34" charset="0"/>
              </a:rPr>
              <a:t>11/8/2009</a:t>
            </a:r>
            <a:endParaRPr lang="en-US" sz="1400"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1400" smtClean="0">
                <a:solidFill>
                  <a:srgbClr val="000000"/>
                </a:solidFill>
                <a:latin typeface="Trebuchet MS" pitchFamily="34" charset="0"/>
              </a:rPr>
              <a:t>mob301_iyer.pptx</a:t>
            </a:r>
            <a:endParaRPr lang="en-US" sz="1400" dirty="0" smtClean="0">
              <a:solidFill>
                <a:srgbClr val="000000"/>
              </a:solidFill>
              <a:latin typeface="Trebuchet MS" pitchFamily="34" charset="0"/>
            </a:endParaRP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z="1400" smtClean="0">
                <a:latin typeface="Trebuchet MS" pitchFamily="34" charset="0"/>
              </a:rPr>
              <a:pPr/>
              <a:t>‹#›</a:t>
            </a:fld>
            <a:endParaRPr lang="en-US" sz="1400" dirty="0">
              <a:latin typeface="Trebuchet MS"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endParaRPr lang="en-US" sz="500" dirty="0" smtClean="0">
              <a:solidFill>
                <a:srgbClr val="000000"/>
              </a:solidFill>
              <a:latin typeface="Trebuchet MS"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endParaRPr lang="en-US" dirty="0"/>
          </a:p>
        </p:txBody>
      </p:sp>
      <p:sp>
        <p:nvSpPr>
          <p:cNvPr id="6" name="Slide Image Placeholder 5"/>
          <p:cNvSpPr>
            <a:spLocks noGrp="1" noRot="1" noChangeAspect="1"/>
          </p:cNvSpPr>
          <p:nvPr>
            <p:ph type="sldImg"/>
          </p:nvPr>
        </p:nvSpPr>
        <p:spPr>
          <a:xfrm>
            <a:off x="1535113" y="457200"/>
            <a:ext cx="3736975" cy="2801938"/>
          </a:xfrm>
        </p:spPr>
      </p:sp>
      <p:sp>
        <p:nvSpPr>
          <p:cNvPr id="7" name="Notes Placeholder 6"/>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ight background developer code">
    <p:spTree>
      <p:nvGrpSpPr>
        <p:cNvPr id="1" name=""/>
        <p:cNvGrpSpPr/>
        <p:nvPr/>
      </p:nvGrpSpPr>
      <p:grpSpPr>
        <a:xfrm>
          <a:off x="0" y="0"/>
          <a:ext cx="0" cy="0"/>
          <a:chOff x="0" y="0"/>
          <a:chExt cx="0" cy="0"/>
        </a:xfrm>
      </p:grpSpPr>
      <p:pic>
        <p:nvPicPr>
          <p:cNvPr id="8" name="Picture 7" descr="white-orange shape for code slide.png"/>
          <p:cNvPicPr>
            <a:picLocks noChangeAspect="1"/>
          </p:cNvPicPr>
          <p:nvPr userDrawn="1"/>
        </p:nvPicPr>
        <p:blipFill>
          <a:blip r:embed="rId2"/>
          <a:stretch>
            <a:fillRect/>
          </a:stretch>
        </p:blipFill>
        <p:spPr bwMode="white">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7055" y="1572364"/>
            <a:ext cx="8346073" cy="1698927"/>
          </a:xfr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a:xfrm>
            <a:off x="3124200" y="6446837"/>
            <a:ext cx="2895600" cy="365125"/>
          </a:xfrm>
          <a:prstGeom prst="rect">
            <a:avLst/>
          </a:prstGeom>
        </p:spPr>
        <p:txBody>
          <a:bodyPr/>
          <a:lstStyle/>
          <a:p>
            <a:r>
              <a:rPr lang="en-US" smtClean="0"/>
              <a:t>Microsoft Confidential</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6"/>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twitter.com/lokeue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brightkite.com/people/lokeuei"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2.xml"/><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7010" y="3956411"/>
            <a:ext cx="7842545" cy="1304211"/>
          </a:xfrm>
        </p:spPr>
        <p:txBody>
          <a:bodyPr/>
          <a:lstStyle/>
          <a:p>
            <a:r>
              <a:rPr smtClean="0"/>
              <a:t>Web and Widgets</a:t>
            </a:r>
            <a:br>
              <a:rPr smtClean="0"/>
            </a:br>
            <a:r>
              <a:rPr sz="2800" smtClean="0"/>
              <a:t>A quick overview</a:t>
            </a:r>
            <a:endParaRPr lang="en-US" sz="2800" dirty="0"/>
          </a:p>
        </p:txBody>
      </p:sp>
      <p:sp>
        <p:nvSpPr>
          <p:cNvPr id="3" name="Subtitle 2"/>
          <p:cNvSpPr>
            <a:spLocks noGrp="1"/>
          </p:cNvSpPr>
          <p:nvPr>
            <p:ph type="subTitle" idx="1"/>
          </p:nvPr>
        </p:nvSpPr>
        <p:spPr>
          <a:xfrm>
            <a:off x="828037" y="5304001"/>
            <a:ext cx="6673429" cy="461665"/>
          </a:xfrm>
        </p:spPr>
        <p:txBody>
          <a:bodyPr/>
          <a:lstStyle/>
          <a:p>
            <a:r>
              <a:rPr lang="en-US" dirty="0" smtClean="0"/>
              <a:t>Loke Uei</a:t>
            </a:r>
          </a:p>
          <a:p>
            <a:r>
              <a:rPr lang="en-US" sz="2400" dirty="0" smtClean="0">
                <a:hlinkClick r:id="rId3"/>
              </a:rPr>
              <a:t>http://twitter.com/lokeuei</a:t>
            </a:r>
            <a:endParaRPr lang="en-US" sz="2400" dirty="0" smtClean="0"/>
          </a:p>
          <a:p>
            <a:r>
              <a:rPr lang="en-US" sz="2400" dirty="0" smtClean="0">
                <a:hlinkClick r:id="rId4"/>
              </a:rPr>
              <a:t>http://</a:t>
            </a:r>
            <a:r>
              <a:rPr lang="en-US" sz="2400" dirty="0" smtClean="0">
                <a:hlinkClick r:id="rId4"/>
              </a:rPr>
              <a:t>brightkite.com/people/lokeuei</a:t>
            </a:r>
            <a:endParaRPr lang="en-US" sz="2400" dirty="0" smtClean="0"/>
          </a:p>
          <a:p>
            <a:r>
              <a:rPr lang="en-US" dirty="0" smtClean="0"/>
              <a:t>MOB301</a:t>
            </a:r>
            <a:r>
              <a:rPr lang="en-US" sz="2400" dirty="0" smtClean="0"/>
              <a:t> </a:t>
            </a:r>
            <a:endParaRPr lang="en-US" sz="24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Considerations</a:t>
            </a:r>
            <a:endParaRPr lang="en-US" dirty="0"/>
          </a:p>
        </p:txBody>
      </p:sp>
      <p:sp>
        <p:nvSpPr>
          <p:cNvPr id="3" name="Content Placeholder 2"/>
          <p:cNvSpPr>
            <a:spLocks noGrp="1"/>
          </p:cNvSpPr>
          <p:nvPr>
            <p:ph idx="1"/>
          </p:nvPr>
        </p:nvSpPr>
        <p:spPr>
          <a:xfrm>
            <a:off x="152400" y="1412874"/>
            <a:ext cx="8801100" cy="4980305"/>
          </a:xfrm>
        </p:spPr>
        <p:txBody>
          <a:bodyPr>
            <a:noAutofit/>
          </a:bodyPr>
          <a:lstStyle/>
          <a:p>
            <a:r>
              <a:rPr lang="en-US" sz="2800" dirty="0" smtClean="0"/>
              <a:t>Screen size</a:t>
            </a:r>
          </a:p>
          <a:p>
            <a:pPr lvl="1"/>
            <a:endParaRPr lang="en-US" sz="2400" dirty="0" smtClean="0"/>
          </a:p>
          <a:p>
            <a:pPr lvl="1"/>
            <a:r>
              <a:rPr lang="en-US" sz="2400" dirty="0" smtClean="0"/>
              <a:t>Varies in screen size between 240x230 and 480x800.</a:t>
            </a:r>
          </a:p>
          <a:p>
            <a:pPr lvl="1"/>
            <a:r>
              <a:rPr lang="en-US" sz="2400" dirty="0" smtClean="0"/>
              <a:t>Make assets the correct size. </a:t>
            </a:r>
          </a:p>
          <a:p>
            <a:pPr lvl="1"/>
            <a:r>
              <a:rPr lang="en-US" sz="2400" dirty="0" smtClean="0"/>
              <a:t>Do not ask the browser to resize images using the width and height attributes of the &lt;</a:t>
            </a:r>
            <a:r>
              <a:rPr lang="en-US" sz="2400" dirty="0" err="1" smtClean="0"/>
              <a:t>img</a:t>
            </a:r>
            <a:r>
              <a:rPr lang="en-US" sz="2400" dirty="0" smtClean="0"/>
              <a:t>&gt; tag. </a:t>
            </a:r>
          </a:p>
          <a:p>
            <a:pPr lvl="1"/>
            <a:r>
              <a:rPr lang="en-US" sz="2400" dirty="0" smtClean="0"/>
              <a:t>Videos dimensions should not be streamed larger than the screen resolution.</a:t>
            </a:r>
          </a:p>
        </p:txBody>
      </p:sp>
      <p:sp>
        <p:nvSpPr>
          <p:cNvPr id="4" name="TextBox 3"/>
          <p:cNvSpPr txBox="1"/>
          <p:nvPr/>
        </p:nvSpPr>
        <p:spPr>
          <a:xfrm>
            <a:off x="1066800" y="6293325"/>
            <a:ext cx="7543800" cy="253916"/>
          </a:xfrm>
          <a:prstGeom prst="rect">
            <a:avLst/>
          </a:prstGeom>
          <a:noFill/>
        </p:spPr>
        <p:txBody>
          <a:bodyPr wrap="square" rtlCol="0">
            <a:spAutoFit/>
          </a:bodyPr>
          <a:lstStyle/>
          <a:p>
            <a:r>
              <a:rPr lang="en-US" sz="1050" dirty="0" smtClean="0"/>
              <a:t>** not supplied by Microsoft.  Most OEM add at least a launch to play option, some add support for embedded windows media player</a:t>
            </a:r>
            <a:endParaRPr lang="en-US" sz="105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Considerations</a:t>
            </a:r>
            <a:endParaRPr lang="en-US" dirty="0"/>
          </a:p>
        </p:txBody>
      </p:sp>
      <p:sp>
        <p:nvSpPr>
          <p:cNvPr id="3" name="Content Placeholder 2"/>
          <p:cNvSpPr>
            <a:spLocks noGrp="1"/>
          </p:cNvSpPr>
          <p:nvPr>
            <p:ph idx="1"/>
          </p:nvPr>
        </p:nvSpPr>
        <p:spPr>
          <a:xfrm>
            <a:off x="381000" y="1278124"/>
            <a:ext cx="8572500" cy="4980305"/>
          </a:xfrm>
        </p:spPr>
        <p:txBody>
          <a:bodyPr>
            <a:noAutofit/>
          </a:bodyPr>
          <a:lstStyle/>
          <a:p>
            <a:r>
              <a:rPr lang="en-US" sz="2800" dirty="0" smtClean="0"/>
              <a:t>Bit Rate</a:t>
            </a:r>
          </a:p>
          <a:p>
            <a:pPr lvl="1"/>
            <a:r>
              <a:rPr lang="en-US" sz="2400" dirty="0" smtClean="0"/>
              <a:t>Choose the correct bit rate for EDGE and 3G networks.</a:t>
            </a:r>
          </a:p>
          <a:p>
            <a:pPr lvl="1"/>
            <a:r>
              <a:rPr lang="en-US" sz="2400" dirty="0" smtClean="0"/>
              <a:t>Help reduce stalls and improve the users experience </a:t>
            </a:r>
          </a:p>
          <a:p>
            <a:pPr lvl="1"/>
            <a:endParaRPr lang="en-US" sz="2400" dirty="0" smtClean="0"/>
          </a:p>
          <a:p>
            <a:pPr lvl="1"/>
            <a:endParaRPr lang="en-US" sz="2400" dirty="0" smtClean="0"/>
          </a:p>
          <a:p>
            <a:r>
              <a:rPr lang="en-US" sz="2800" dirty="0" smtClean="0"/>
              <a:t>Formats</a:t>
            </a:r>
          </a:p>
          <a:p>
            <a:pPr lvl="1"/>
            <a:r>
              <a:rPr lang="en-US" sz="2400" dirty="0" smtClean="0"/>
              <a:t>.gif, .jpg, .</a:t>
            </a:r>
            <a:r>
              <a:rPr lang="en-US" sz="2400" dirty="0" err="1" smtClean="0"/>
              <a:t>png</a:t>
            </a:r>
            <a:r>
              <a:rPr lang="en-US" sz="2400" dirty="0" smtClean="0"/>
              <a:t>*, .bmp</a:t>
            </a:r>
          </a:p>
          <a:p>
            <a:pPr lvl="1"/>
            <a:r>
              <a:rPr lang="en-US" sz="2400" dirty="0" smtClean="0"/>
              <a:t>.</a:t>
            </a:r>
            <a:r>
              <a:rPr lang="en-US" sz="2400" dirty="0" err="1" smtClean="0"/>
              <a:t>asf</a:t>
            </a:r>
            <a:r>
              <a:rPr lang="en-US" sz="2400" dirty="0" smtClean="0"/>
              <a:t>, .wma, .mp3,  .wav</a:t>
            </a:r>
          </a:p>
          <a:p>
            <a:pPr lvl="1"/>
            <a:r>
              <a:rPr lang="en-US" sz="2400" dirty="0" smtClean="0"/>
              <a:t>.</a:t>
            </a:r>
            <a:r>
              <a:rPr lang="en-US" sz="2400" dirty="0" err="1" smtClean="0"/>
              <a:t>avi</a:t>
            </a:r>
            <a:r>
              <a:rPr lang="en-US" sz="2400" dirty="0" smtClean="0"/>
              <a:t>, .</a:t>
            </a:r>
            <a:r>
              <a:rPr lang="en-US" sz="2400" dirty="0" err="1" smtClean="0"/>
              <a:t>wmv</a:t>
            </a:r>
            <a:r>
              <a:rPr lang="en-US" sz="2400" dirty="0" smtClean="0"/>
              <a:t>, .</a:t>
            </a:r>
            <a:r>
              <a:rPr lang="en-US" sz="2400" dirty="0" err="1" smtClean="0"/>
              <a:t>swf</a:t>
            </a:r>
            <a:r>
              <a:rPr lang="en-US" sz="2400" dirty="0" smtClean="0"/>
              <a:t>, .</a:t>
            </a:r>
            <a:r>
              <a:rPr lang="en-US" sz="2400" dirty="0" err="1" smtClean="0"/>
              <a:t>flv</a:t>
            </a:r>
            <a:r>
              <a:rPr lang="en-US" sz="2400" dirty="0" smtClean="0"/>
              <a:t>, .3gp**</a:t>
            </a:r>
            <a:endParaRPr lang="en-US" sz="2400" dirty="0"/>
          </a:p>
        </p:txBody>
      </p:sp>
      <p:sp>
        <p:nvSpPr>
          <p:cNvPr id="4" name="TextBox 3"/>
          <p:cNvSpPr txBox="1"/>
          <p:nvPr/>
        </p:nvSpPr>
        <p:spPr>
          <a:xfrm>
            <a:off x="1066800" y="6408825"/>
            <a:ext cx="7543800" cy="253916"/>
          </a:xfrm>
          <a:prstGeom prst="rect">
            <a:avLst/>
          </a:prstGeom>
          <a:noFill/>
        </p:spPr>
        <p:txBody>
          <a:bodyPr wrap="square" rtlCol="0">
            <a:spAutoFit/>
          </a:bodyPr>
          <a:lstStyle/>
          <a:p>
            <a:r>
              <a:rPr lang="en-US" sz="1050" dirty="0" smtClean="0"/>
              <a:t>** not supplied by Microsoft.  Most OEM add at least a launch to play option, some add support for embedded windows media player</a:t>
            </a:r>
            <a:endParaRPr lang="en-US" sz="105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Mail and Phone integration</a:t>
            </a:r>
            <a:endParaRPr lang="en-US" dirty="0"/>
          </a:p>
        </p:txBody>
      </p:sp>
      <p:sp>
        <p:nvSpPr>
          <p:cNvPr id="3" name="Content Placeholder 2"/>
          <p:cNvSpPr>
            <a:spLocks noGrp="1"/>
          </p:cNvSpPr>
          <p:nvPr>
            <p:ph idx="1"/>
          </p:nvPr>
        </p:nvSpPr>
        <p:spPr>
          <a:xfrm>
            <a:off x="381000" y="1412875"/>
            <a:ext cx="8382000" cy="2523768"/>
          </a:xfrm>
        </p:spPr>
        <p:txBody>
          <a:bodyPr/>
          <a:lstStyle/>
          <a:p>
            <a:r>
              <a:rPr lang="en-US" dirty="0" smtClean="0"/>
              <a:t>Send a Mail</a:t>
            </a:r>
            <a:br>
              <a:rPr lang="en-US" dirty="0" smtClean="0"/>
            </a:br>
            <a:r>
              <a:rPr lang="en-US" sz="1800" dirty="0" smtClean="0">
                <a:latin typeface="Courier New" pitchFamily="49" charset="0"/>
                <a:cs typeface="Courier New" pitchFamily="49" charset="0"/>
              </a:rPr>
              <a:t>&lt;a </a:t>
            </a:r>
            <a:r>
              <a:rPr lang="en-US" sz="1800" dirty="0" err="1" smtClean="0">
                <a:latin typeface="Courier New" pitchFamily="49" charset="0"/>
                <a:cs typeface="Courier New" pitchFamily="49" charset="0"/>
              </a:rPr>
              <a:t>href</a:t>
            </a:r>
            <a:r>
              <a:rPr lang="en-US" sz="1800" dirty="0" smtClean="0">
                <a:latin typeface="Courier New" pitchFamily="49" charset="0"/>
                <a:cs typeface="Courier New" pitchFamily="49" charset="0"/>
              </a:rPr>
              <a:t>=“</a:t>
            </a:r>
            <a:r>
              <a:rPr lang="en-US" sz="1800" dirty="0" smtClean="0">
                <a:solidFill>
                  <a:srgbClr val="FFC000"/>
                </a:solidFill>
                <a:latin typeface="Courier New" pitchFamily="49" charset="0"/>
                <a:cs typeface="Courier New" pitchFamily="49" charset="0"/>
              </a:rPr>
              <a:t>mailto:</a:t>
            </a:r>
            <a:r>
              <a:rPr lang="en-US" sz="1800" dirty="0" smtClean="0">
                <a:latin typeface="Courier New" pitchFamily="49" charset="0"/>
                <a:cs typeface="Courier New" pitchFamily="49" charset="0"/>
              </a:rPr>
              <a:t>bill@windows.com?subject=Commercials </a:t>
            </a:r>
            <a:r>
              <a:rPr lang="en-US" sz="1800" dirty="0" err="1" smtClean="0">
                <a:latin typeface="Courier New" pitchFamily="49" charset="0"/>
                <a:cs typeface="Courier New" pitchFamily="49" charset="0"/>
              </a:rPr>
              <a:t>Feedback&amp;body</a:t>
            </a:r>
            <a:r>
              <a:rPr lang="en-US" sz="1800" dirty="0" smtClean="0">
                <a:latin typeface="Courier New" pitchFamily="49" charset="0"/>
                <a:cs typeface="Courier New" pitchFamily="49" charset="0"/>
              </a:rPr>
              <a:t>=I dig the commercials!%0A%0aKeep them coming.”&gt;Feedback&lt;/a&gt;</a:t>
            </a:r>
          </a:p>
          <a:p>
            <a:endParaRPr lang="en-US" dirty="0" smtClean="0"/>
          </a:p>
          <a:p>
            <a:r>
              <a:rPr lang="en-US" dirty="0" smtClean="0"/>
              <a:t>Dial a number</a:t>
            </a:r>
            <a:br>
              <a:rPr lang="en-US" dirty="0" smtClean="0"/>
            </a:br>
            <a:r>
              <a:rPr lang="en-US" sz="1800" dirty="0" smtClean="0">
                <a:latin typeface="Courier New" pitchFamily="49" charset="0"/>
                <a:cs typeface="Courier New" pitchFamily="49" charset="0"/>
              </a:rPr>
              <a:t>&lt;a </a:t>
            </a:r>
            <a:r>
              <a:rPr lang="en-US" sz="1800" dirty="0" err="1" smtClean="0">
                <a:latin typeface="Courier New" pitchFamily="49" charset="0"/>
                <a:cs typeface="Courier New" pitchFamily="49" charset="0"/>
              </a:rPr>
              <a:t>href</a:t>
            </a:r>
            <a:r>
              <a:rPr lang="en-US" sz="1800" dirty="0" smtClean="0">
                <a:latin typeface="Courier New" pitchFamily="49" charset="0"/>
                <a:cs typeface="Courier New" pitchFamily="49" charset="0"/>
              </a:rPr>
              <a:t>=“</a:t>
            </a:r>
            <a:r>
              <a:rPr lang="en-US" sz="1800" dirty="0" smtClean="0">
                <a:solidFill>
                  <a:srgbClr val="FFC000"/>
                </a:solidFill>
                <a:latin typeface="Courier New" pitchFamily="49" charset="0"/>
                <a:cs typeface="Courier New" pitchFamily="49" charset="0"/>
              </a:rPr>
              <a:t>tel:</a:t>
            </a:r>
            <a:r>
              <a:rPr lang="en-US" sz="1800" dirty="0" smtClean="0">
                <a:latin typeface="Courier New" pitchFamily="49" charset="0"/>
                <a:cs typeface="Courier New" pitchFamily="49" charset="0"/>
              </a:rPr>
              <a:t>867-5309”&gt;Jenny&lt;/a&gt;</a:t>
            </a:r>
            <a:endParaRPr lang="en-US" dirty="0" smtClean="0">
              <a:latin typeface="Courier New" pitchFamily="49" charset="0"/>
              <a:cs typeface="Courier New" pitchFamily="49" charset="0"/>
            </a:endParaRPr>
          </a:p>
        </p:txBody>
      </p:sp>
      <p:pic>
        <p:nvPicPr>
          <p:cNvPr id="5123" name="Picture 3"/>
          <p:cNvPicPr>
            <a:picLocks noChangeAspect="1" noChangeArrowheads="1"/>
          </p:cNvPicPr>
          <p:nvPr/>
        </p:nvPicPr>
        <p:blipFill>
          <a:blip r:embed="rId3"/>
          <a:srcRect/>
          <a:stretch>
            <a:fillRect/>
          </a:stretch>
        </p:blipFill>
        <p:spPr bwMode="auto">
          <a:xfrm>
            <a:off x="5791200" y="2743200"/>
            <a:ext cx="2581275" cy="3724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Plug-ins (ActiveX controls)</a:t>
            </a:r>
            <a:endParaRPr lang="en-US" dirty="0"/>
          </a:p>
        </p:txBody>
      </p:sp>
      <p:sp>
        <p:nvSpPr>
          <p:cNvPr id="3" name="Content Placeholder 2"/>
          <p:cNvSpPr>
            <a:spLocks noGrp="1"/>
          </p:cNvSpPr>
          <p:nvPr>
            <p:ph idx="1"/>
          </p:nvPr>
        </p:nvSpPr>
        <p:spPr>
          <a:xfrm>
            <a:off x="381000" y="1412874"/>
            <a:ext cx="8382000" cy="4485901"/>
          </a:xfrm>
        </p:spPr>
        <p:txBody>
          <a:bodyPr>
            <a:normAutofit lnSpcReduction="10000"/>
          </a:bodyPr>
          <a:lstStyle/>
          <a:p>
            <a:r>
              <a:rPr lang="en-US" dirty="0" smtClean="0"/>
              <a:t>Types</a:t>
            </a:r>
          </a:p>
          <a:p>
            <a:pPr lvl="1"/>
            <a:r>
              <a:rPr lang="en-US" dirty="0" smtClean="0"/>
              <a:t>Windows Media Player</a:t>
            </a:r>
          </a:p>
          <a:p>
            <a:pPr lvl="1"/>
            <a:r>
              <a:rPr lang="en-US" dirty="0" smtClean="0"/>
              <a:t>Adobe </a:t>
            </a:r>
            <a:r>
              <a:rPr lang="en-US" dirty="0" err="1" smtClean="0"/>
              <a:t>FlashLite</a:t>
            </a:r>
            <a:endParaRPr lang="en-US" dirty="0" smtClean="0"/>
          </a:p>
          <a:p>
            <a:pPr lvl="1"/>
            <a:r>
              <a:rPr lang="en-US" dirty="0" smtClean="0"/>
              <a:t>Future: </a:t>
            </a:r>
            <a:r>
              <a:rPr lang="en-US" dirty="0" err="1" smtClean="0"/>
              <a:t>SilverLight</a:t>
            </a:r>
            <a:endParaRPr lang="en-US" dirty="0" smtClean="0"/>
          </a:p>
          <a:p>
            <a:endParaRPr lang="en-US" dirty="0" smtClean="0"/>
          </a:p>
          <a:p>
            <a:endParaRPr lang="en-US" dirty="0" smtClean="0"/>
          </a:p>
          <a:p>
            <a:r>
              <a:rPr lang="en-US" dirty="0" smtClean="0"/>
              <a:t>Blocking download</a:t>
            </a:r>
          </a:p>
          <a:p>
            <a:pPr lvl="1"/>
            <a:r>
              <a:rPr lang="en-US" dirty="0" smtClean="0"/>
              <a:t>codebase property of object tag not supported</a:t>
            </a:r>
          </a:p>
          <a:p>
            <a:pPr lvl="1"/>
            <a:r>
              <a:rPr lang="en-US" dirty="0" smtClean="0"/>
              <a:t>Update through codebase is also blocked</a:t>
            </a:r>
          </a:p>
          <a:p>
            <a:pPr lvl="1"/>
            <a:r>
              <a:rPr lang="en-US" dirty="0" smtClean="0"/>
              <a:t>Must install as windows mobile application</a:t>
            </a:r>
          </a:p>
          <a:p>
            <a:pPr>
              <a:buNone/>
            </a:pPr>
            <a:endParaRPr lang="en-US" dirty="0"/>
          </a:p>
        </p:txBody>
      </p:sp>
      <p:pic>
        <p:nvPicPr>
          <p:cNvPr id="76802" name="Picture 2" descr="https://mediabank.partners.extranet.microsoft.com/transfer/rad4C76F/4/WinMediaPlayer11_h_rgb_r.png"/>
          <p:cNvPicPr>
            <a:picLocks noChangeAspect="1" noChangeArrowheads="1"/>
          </p:cNvPicPr>
          <p:nvPr/>
        </p:nvPicPr>
        <p:blipFill>
          <a:blip r:embed="rId3"/>
          <a:srcRect/>
          <a:stretch>
            <a:fillRect/>
          </a:stretch>
        </p:blipFill>
        <p:spPr bwMode="auto">
          <a:xfrm>
            <a:off x="5487147" y="1315758"/>
            <a:ext cx="2872341" cy="979207"/>
          </a:xfrm>
          <a:prstGeom prst="rect">
            <a:avLst/>
          </a:prstGeom>
          <a:noFill/>
        </p:spPr>
      </p:pic>
      <p:pic>
        <p:nvPicPr>
          <p:cNvPr id="76804" name="Picture 4" descr="https://mediabank.partners.extranet.microsoft.com/transfer/rad4C76F/5/Sl_h_rgb_r.png"/>
          <p:cNvPicPr>
            <a:picLocks noChangeAspect="1" noChangeArrowheads="1"/>
          </p:cNvPicPr>
          <p:nvPr/>
        </p:nvPicPr>
        <p:blipFill>
          <a:blip r:embed="rId4"/>
          <a:srcRect/>
          <a:stretch>
            <a:fillRect/>
          </a:stretch>
        </p:blipFill>
        <p:spPr bwMode="auto">
          <a:xfrm>
            <a:off x="5370577" y="2615113"/>
            <a:ext cx="2859024" cy="928285"/>
          </a:xfrm>
          <a:prstGeom prst="rect">
            <a:avLst/>
          </a:prstGeom>
          <a:no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FlashLite</a:t>
            </a:r>
            <a:r>
              <a:rPr lang="en-US" dirty="0" smtClean="0"/>
              <a:t> </a:t>
            </a:r>
            <a:r>
              <a:rPr lang="en-US" dirty="0" err="1" smtClean="0"/>
              <a:t>Youtube</a:t>
            </a:r>
            <a:endParaRPr lang="en-US" dirty="0"/>
          </a:p>
        </p:txBody>
      </p:sp>
      <p:pic>
        <p:nvPicPr>
          <p:cNvPr id="6146" name="Picture 2"/>
          <p:cNvPicPr>
            <a:picLocks noGrp="1" noChangeAspect="1" noChangeArrowheads="1"/>
          </p:cNvPicPr>
          <p:nvPr>
            <p:ph sz="half" idx="1"/>
          </p:nvPr>
        </p:nvPicPr>
        <p:blipFill>
          <a:blip r:embed="rId3"/>
          <a:stretch>
            <a:fillRect/>
          </a:stretch>
        </p:blipFill>
        <p:spPr bwMode="auto">
          <a:xfrm>
            <a:off x="827376" y="1365567"/>
            <a:ext cx="2562225" cy="3714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Content Placeholder 5"/>
          <p:cNvSpPr>
            <a:spLocks noGrp="1"/>
          </p:cNvSpPr>
          <p:nvPr>
            <p:ph sz="half" idx="2"/>
          </p:nvPr>
        </p:nvSpPr>
        <p:spPr>
          <a:xfrm>
            <a:off x="3924300" y="1411553"/>
            <a:ext cx="4838700" cy="3884140"/>
          </a:xfrm>
        </p:spPr>
        <p:txBody>
          <a:bodyPr/>
          <a:lstStyle/>
          <a:p>
            <a:r>
              <a:rPr lang="en-US" dirty="0" smtClean="0"/>
              <a:t>Adobe </a:t>
            </a:r>
            <a:r>
              <a:rPr lang="en-US" dirty="0" err="1" smtClean="0"/>
              <a:t>FlashLite</a:t>
            </a:r>
            <a:r>
              <a:rPr lang="en-US" dirty="0" smtClean="0"/>
              <a:t> 3.1</a:t>
            </a:r>
          </a:p>
          <a:p>
            <a:pPr lvl="1"/>
            <a:r>
              <a:rPr lang="en-US" dirty="0" smtClean="0"/>
              <a:t>Delivering on PC experience for your mobile device</a:t>
            </a:r>
          </a:p>
          <a:p>
            <a:pPr lvl="1"/>
            <a:r>
              <a:rPr lang="en-US" dirty="0" smtClean="0"/>
              <a:t>Support most Flash 9 content</a:t>
            </a:r>
          </a:p>
          <a:p>
            <a:pPr lvl="1"/>
            <a:r>
              <a:rPr lang="en-US" dirty="0" smtClean="0"/>
              <a:t>No support for Action Script 3</a:t>
            </a:r>
          </a:p>
          <a:p>
            <a:pPr>
              <a:buNone/>
            </a:pPr>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FlashLite</a:t>
            </a:r>
            <a:r>
              <a:rPr lang="en-US" dirty="0" smtClean="0"/>
              <a:t> Full Screen</a:t>
            </a:r>
            <a:endParaRPr lang="en-US" dirty="0"/>
          </a:p>
        </p:txBody>
      </p:sp>
      <p:sp>
        <p:nvSpPr>
          <p:cNvPr id="3" name="Content Placeholder 2"/>
          <p:cNvSpPr>
            <a:spLocks noGrp="1"/>
          </p:cNvSpPr>
          <p:nvPr>
            <p:ph idx="1"/>
          </p:nvPr>
        </p:nvSpPr>
        <p:spPr>
          <a:xfrm>
            <a:off x="457200" y="1600200"/>
            <a:ext cx="5638800" cy="3656386"/>
          </a:xfrm>
        </p:spPr>
        <p:txBody>
          <a:bodyPr/>
          <a:lstStyle/>
          <a:p>
            <a:r>
              <a:rPr lang="en-US" sz="2800" dirty="0" smtClean="0"/>
              <a:t>Press and hold for context menu</a:t>
            </a:r>
          </a:p>
          <a:p>
            <a:r>
              <a:rPr lang="en-US" sz="2800" dirty="0" smtClean="0"/>
              <a:t>Select “Full Screen”</a:t>
            </a:r>
          </a:p>
          <a:p>
            <a:r>
              <a:rPr lang="en-US" sz="2800" dirty="0" smtClean="0"/>
              <a:t>Works on most flash content</a:t>
            </a:r>
          </a:p>
          <a:p>
            <a:r>
              <a:rPr lang="en-US" sz="2800" dirty="0" smtClean="0"/>
              <a:t>Content may still have other mechanism for full screen</a:t>
            </a:r>
          </a:p>
          <a:p>
            <a:r>
              <a:rPr lang="en-US" sz="2800" dirty="0" smtClean="0"/>
              <a:t>Press and hold with cursor will also provide menu</a:t>
            </a:r>
          </a:p>
          <a:p>
            <a:pPr lvl="1"/>
            <a:endParaRPr lang="en-US" dirty="0"/>
          </a:p>
        </p:txBody>
      </p:sp>
      <p:pic>
        <p:nvPicPr>
          <p:cNvPr id="8194" name="Picture 2"/>
          <p:cNvPicPr>
            <a:picLocks noChangeAspect="1" noChangeArrowheads="1"/>
          </p:cNvPicPr>
          <p:nvPr/>
        </p:nvPicPr>
        <p:blipFill>
          <a:blip r:embed="rId3"/>
          <a:srcRect/>
          <a:stretch>
            <a:fillRect/>
          </a:stretch>
        </p:blipFill>
        <p:spPr bwMode="auto">
          <a:xfrm>
            <a:off x="6240780" y="1455420"/>
            <a:ext cx="2571750" cy="3733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Player OCX</a:t>
            </a:r>
            <a:endParaRPr lang="en-US" dirty="0"/>
          </a:p>
        </p:txBody>
      </p:sp>
      <p:sp>
        <p:nvSpPr>
          <p:cNvPr id="6" name="Content Placeholder 5"/>
          <p:cNvSpPr>
            <a:spLocks noGrp="1"/>
          </p:cNvSpPr>
          <p:nvPr>
            <p:ph sz="half" idx="1"/>
          </p:nvPr>
        </p:nvSpPr>
        <p:spPr>
          <a:xfrm>
            <a:off x="4648200" y="1411553"/>
            <a:ext cx="4114800" cy="1865126"/>
          </a:xfrm>
        </p:spPr>
        <p:txBody>
          <a:bodyPr/>
          <a:lstStyle/>
          <a:p>
            <a:r>
              <a:rPr lang="en-US" dirty="0" smtClean="0"/>
              <a:t>Windows Media Player</a:t>
            </a:r>
          </a:p>
          <a:p>
            <a:pPr lvl="1"/>
            <a:r>
              <a:rPr lang="en-US" dirty="0" smtClean="0"/>
              <a:t>Embed on web page or launch to external player</a:t>
            </a:r>
          </a:p>
          <a:p>
            <a:pPr lvl="1"/>
            <a:r>
              <a:rPr lang="en-US" dirty="0" smtClean="0"/>
              <a:t>Supported in </a:t>
            </a:r>
            <a:r>
              <a:rPr lang="en-US" dirty="0" err="1" smtClean="0"/>
              <a:t>IEMo</a:t>
            </a:r>
            <a:r>
              <a:rPr lang="en-US" dirty="0" smtClean="0"/>
              <a:t> before as well</a:t>
            </a:r>
          </a:p>
        </p:txBody>
      </p:sp>
      <p:pic>
        <p:nvPicPr>
          <p:cNvPr id="9218" name="Picture 2"/>
          <p:cNvPicPr>
            <a:picLocks noChangeAspect="1" noChangeArrowheads="1"/>
          </p:cNvPicPr>
          <p:nvPr/>
        </p:nvPicPr>
        <p:blipFill>
          <a:blip r:embed="rId3"/>
          <a:srcRect/>
          <a:stretch>
            <a:fillRect/>
          </a:stretch>
        </p:blipFill>
        <p:spPr bwMode="auto">
          <a:xfrm>
            <a:off x="1237129" y="1465729"/>
            <a:ext cx="2552700" cy="3724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ccuweather.png"/>
          <p:cNvPicPr>
            <a:picLocks noChangeAspect="1"/>
          </p:cNvPicPr>
          <p:nvPr/>
        </p:nvPicPr>
        <p:blipFill>
          <a:blip r:embed="rId3"/>
          <a:stretch>
            <a:fillRect/>
          </a:stretch>
        </p:blipFill>
        <p:spPr>
          <a:xfrm>
            <a:off x="6253366" y="1628289"/>
            <a:ext cx="2743199"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lstStyle/>
          <a:p>
            <a:r>
              <a:rPr smtClean="0"/>
              <a:t>What is a widget?</a:t>
            </a:r>
            <a:endParaRPr lang="en-US" dirty="0"/>
          </a:p>
        </p:txBody>
      </p:sp>
      <p:sp>
        <p:nvSpPr>
          <p:cNvPr id="3" name="Content Placeholder 2"/>
          <p:cNvSpPr>
            <a:spLocks noGrp="1"/>
          </p:cNvSpPr>
          <p:nvPr>
            <p:ph idx="1"/>
          </p:nvPr>
        </p:nvSpPr>
        <p:spPr>
          <a:xfrm>
            <a:off x="381000" y="1412875"/>
            <a:ext cx="5539509" cy="4038029"/>
          </a:xfrm>
        </p:spPr>
        <p:txBody>
          <a:bodyPr/>
          <a:lstStyle/>
          <a:p>
            <a:r>
              <a:rPr lang="en-US" i="1" dirty="0" smtClean="0"/>
              <a:t>“A portable chunk of the web”</a:t>
            </a:r>
          </a:p>
          <a:p>
            <a:endParaRPr lang="en-US" i="1" dirty="0" smtClean="0"/>
          </a:p>
          <a:p>
            <a:r>
              <a:rPr lang="en-US" dirty="0" smtClean="0"/>
              <a:t>Download as single package, runs locally</a:t>
            </a:r>
          </a:p>
          <a:p>
            <a:endParaRPr lang="en-US" dirty="0" smtClean="0"/>
          </a:p>
          <a:p>
            <a:r>
              <a:rPr lang="en-US" dirty="0" smtClean="0"/>
              <a:t>Look and feel of traditional device applications</a:t>
            </a:r>
          </a:p>
          <a:p>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Why Widgets?</a:t>
            </a:r>
            <a:endParaRPr lang="en-US" dirty="0"/>
          </a:p>
        </p:txBody>
      </p:sp>
      <p:sp>
        <p:nvSpPr>
          <p:cNvPr id="3" name="Content Placeholder 2"/>
          <p:cNvSpPr>
            <a:spLocks noGrp="1"/>
          </p:cNvSpPr>
          <p:nvPr>
            <p:ph idx="1"/>
          </p:nvPr>
        </p:nvSpPr>
        <p:spPr>
          <a:xfrm>
            <a:off x="381000" y="1412875"/>
            <a:ext cx="8382000" cy="1969770"/>
          </a:xfrm>
        </p:spPr>
        <p:txBody>
          <a:bodyPr/>
          <a:lstStyle/>
          <a:p>
            <a:r>
              <a:rPr lang="en-US" dirty="0" smtClean="0"/>
              <a:t>Want to mash up local device data with content from the cloud</a:t>
            </a:r>
          </a:p>
          <a:p>
            <a:r>
              <a:rPr lang="en-US" dirty="0" smtClean="0"/>
              <a:t>Faster time to market</a:t>
            </a:r>
          </a:p>
          <a:p>
            <a:r>
              <a:rPr lang="en-US" dirty="0" smtClean="0"/>
              <a:t>Because you         JavaScript</a:t>
            </a:r>
            <a:endParaRPr lang="en-US" dirty="0"/>
          </a:p>
        </p:txBody>
      </p:sp>
      <p:sp>
        <p:nvSpPr>
          <p:cNvPr id="5" name="Heart 4"/>
          <p:cNvSpPr/>
          <p:nvPr/>
        </p:nvSpPr>
        <p:spPr bwMode="auto">
          <a:xfrm>
            <a:off x="3257361" y="2820924"/>
            <a:ext cx="595746" cy="595746"/>
          </a:xfrm>
          <a:prstGeom prst="heart">
            <a:avLst/>
          </a:prstGeom>
          <a:solidFill>
            <a:srgbClr val="FF000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par>
                                <p:cTn id="18" presetID="10" presetClass="entr" presetSubtype="0" fill="hold" grpId="2"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childTnLst>
                                </p:cTn>
                              </p:par>
                            </p:childTnLst>
                          </p:cTn>
                        </p:par>
                        <p:par>
                          <p:cTn id="21" fill="hold">
                            <p:stCondLst>
                              <p:cond delay="2000"/>
                            </p:stCondLst>
                            <p:childTnLst>
                              <p:par>
                                <p:cTn id="22" presetID="6" presetClass="emph" presetSubtype="0" fill="hold" grpId="1" nodeType="afterEffect">
                                  <p:stCondLst>
                                    <p:cond delay="0"/>
                                  </p:stCondLst>
                                  <p:childTnLst>
                                    <p:animScale>
                                      <p:cBhvr>
                                        <p:cTn id="23" dur="500" fill="hold"/>
                                        <p:tgtEl>
                                          <p:spTgt spid="5"/>
                                        </p:tgtEl>
                                      </p:cBhvr>
                                      <p:by x="90000" y="90000"/>
                                    </p:animScale>
                                  </p:childTnLst>
                                </p:cTn>
                              </p:par>
                            </p:childTnLst>
                          </p:cTn>
                        </p:par>
                        <p:par>
                          <p:cTn id="24" fill="hold">
                            <p:stCondLst>
                              <p:cond delay="2500"/>
                            </p:stCondLst>
                            <p:childTnLst>
                              <p:par>
                                <p:cTn id="25" presetID="6" presetClass="emph" presetSubtype="0" fill="hold" grpId="0" nodeType="afterEffect">
                                  <p:stCondLst>
                                    <p:cond delay="0"/>
                                  </p:stCondLst>
                                  <p:childTnLst>
                                    <p:animScale>
                                      <p:cBhvr>
                                        <p:cTn id="26" dur="500" fill="hold"/>
                                        <p:tgtEl>
                                          <p:spTgt spid="5"/>
                                        </p:tgtEl>
                                      </p:cBhvr>
                                      <p:by x="110000" y="110000"/>
                                    </p:animScale>
                                  </p:childTnLst>
                                </p:cTn>
                              </p:par>
                              <p:par>
                                <p:cTn id="27" presetID="32" presetClass="emph" presetSubtype="0" fill="hold" nodeType="withEffect">
                                  <p:stCondLst>
                                    <p:cond delay="0"/>
                                  </p:stCondLst>
                                  <p:childTnLst>
                                    <p:animClr clrSpc="rgb">
                                      <p:cBhvr override="childStyle">
                                        <p:cTn id="28" dur="100" fill="hold"/>
                                        <p:tgtEl>
                                          <p:spTgt spid="5"/>
                                        </p:tgtEl>
                                        <p:attrNameLst>
                                          <p:attrName>style.color</p:attrName>
                                        </p:attrNameLst>
                                      </p:cBhvr>
                                      <p:to>
                                        <a:srgbClr val="FF0000"/>
                                      </p:to>
                                    </p:animClr>
                                    <p:animClr clrSpc="rgb">
                                      <p:cBhvr>
                                        <p:cTn id="29" dur="100" fill="hold"/>
                                        <p:tgtEl>
                                          <p:spTgt spid="5"/>
                                        </p:tgtEl>
                                        <p:attrNameLst>
                                          <p:attrName>fillcolor</p:attrName>
                                        </p:attrNameLst>
                                      </p:cBhvr>
                                      <p:to>
                                        <a:srgbClr val="FF0000"/>
                                      </p:to>
                                    </p:animClr>
                                    <p:set>
                                      <p:cBhvr>
                                        <p:cTn id="30" dur="100" fill="hold"/>
                                        <p:tgtEl>
                                          <p:spTgt spid="5"/>
                                        </p:tgtEl>
                                        <p:attrNameLst>
                                          <p:attrName>fill.type</p:attrName>
                                        </p:attrNameLst>
                                      </p:cBhvr>
                                      <p:to>
                                        <p:strVal val="solid"/>
                                      </p:to>
                                    </p:set>
                                    <p:set>
                                      <p:cBhvr>
                                        <p:cTn id="31" dur="100" fill="hold"/>
                                        <p:tgtEl>
                                          <p:spTgt spid="5"/>
                                        </p:tgtEl>
                                        <p:attrNameLst>
                                          <p:attrName>fill.on</p:attrName>
                                        </p:attrNameLst>
                                      </p:cBhvr>
                                      <p:to>
                                        <p:strVal val="true"/>
                                      </p:to>
                                    </p:set>
                                    <p:animRot by="120000">
                                      <p:cBhvr>
                                        <p:cTn id="32" dur="100" fill="hold">
                                          <p:stCondLst>
                                            <p:cond delay="0"/>
                                          </p:stCondLst>
                                        </p:cTn>
                                        <p:tgtEl>
                                          <p:spTgt spid="5"/>
                                        </p:tgtEl>
                                        <p:attrNameLst>
                                          <p:attrName>r</p:attrName>
                                        </p:attrNameLst>
                                      </p:cBhvr>
                                    </p:animRot>
                                    <p:animRot by="-240000">
                                      <p:cBhvr>
                                        <p:cTn id="33" dur="200" fill="hold">
                                          <p:stCondLst>
                                            <p:cond delay="200"/>
                                          </p:stCondLst>
                                        </p:cTn>
                                        <p:tgtEl>
                                          <p:spTgt spid="5"/>
                                        </p:tgtEl>
                                        <p:attrNameLst>
                                          <p:attrName>r</p:attrName>
                                        </p:attrNameLst>
                                      </p:cBhvr>
                                    </p:animRot>
                                    <p:animRot by="240000">
                                      <p:cBhvr>
                                        <p:cTn id="34" dur="200" fill="hold">
                                          <p:stCondLst>
                                            <p:cond delay="400"/>
                                          </p:stCondLst>
                                        </p:cTn>
                                        <p:tgtEl>
                                          <p:spTgt spid="5"/>
                                        </p:tgtEl>
                                        <p:attrNameLst>
                                          <p:attrName>r</p:attrName>
                                        </p:attrNameLst>
                                      </p:cBhvr>
                                    </p:animRot>
                                    <p:animRot by="-240000">
                                      <p:cBhvr>
                                        <p:cTn id="35" dur="200" fill="hold">
                                          <p:stCondLst>
                                            <p:cond delay="600"/>
                                          </p:stCondLst>
                                        </p:cTn>
                                        <p:tgtEl>
                                          <p:spTgt spid="5"/>
                                        </p:tgtEl>
                                        <p:attrNameLst>
                                          <p:attrName>r</p:attrName>
                                        </p:attrNameLst>
                                      </p:cBhvr>
                                    </p:animRot>
                                    <p:animRot by="120000">
                                      <p:cBhvr>
                                        <p:cTn id="36"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5" grpId="1" animBg="1"/>
      <p:bldP spid="5"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Widget Capabilities</a:t>
            </a:r>
            <a:endParaRPr lang="en-US" dirty="0"/>
          </a:p>
        </p:txBody>
      </p:sp>
      <p:sp>
        <p:nvSpPr>
          <p:cNvPr id="3" name="Content Placeholder 2"/>
          <p:cNvSpPr>
            <a:spLocks noGrp="1"/>
          </p:cNvSpPr>
          <p:nvPr>
            <p:ph idx="1"/>
          </p:nvPr>
        </p:nvSpPr>
        <p:spPr>
          <a:xfrm>
            <a:off x="381000" y="1412875"/>
            <a:ext cx="5539509" cy="3939540"/>
          </a:xfrm>
        </p:spPr>
        <p:txBody>
          <a:bodyPr/>
          <a:lstStyle/>
          <a:p>
            <a:r>
              <a:rPr lang="en-US" dirty="0" smtClean="0"/>
              <a:t>Full Browser support for AJAX, plug-ins like Flash/</a:t>
            </a:r>
            <a:r>
              <a:rPr lang="en-US" dirty="0" err="1" smtClean="0"/>
              <a:t>Silverlight</a:t>
            </a:r>
            <a:endParaRPr lang="en-US" dirty="0" smtClean="0"/>
          </a:p>
          <a:p>
            <a:endParaRPr lang="en-US" i="1" dirty="0" smtClean="0"/>
          </a:p>
          <a:p>
            <a:r>
              <a:rPr lang="en-US" dirty="0" smtClean="0"/>
              <a:t>Access beyond sandbox to device data</a:t>
            </a:r>
          </a:p>
          <a:p>
            <a:endParaRPr lang="en-US" dirty="0" smtClean="0"/>
          </a:p>
          <a:p>
            <a:r>
              <a:rPr lang="en-US" dirty="0" smtClean="0"/>
              <a:t>Installed as a shortcut in programs list</a:t>
            </a:r>
            <a:endParaRPr lang="en-US" dirty="0"/>
          </a:p>
        </p:txBody>
      </p:sp>
      <p:pic>
        <p:nvPicPr>
          <p:cNvPr id="1026" name="Picture 3" descr="mainScreen.png"/>
          <p:cNvPicPr>
            <a:picLocks noChangeAspect="1" noChangeArrowheads="1"/>
          </p:cNvPicPr>
          <p:nvPr/>
        </p:nvPicPr>
        <p:blipFill>
          <a:blip r:embed="rId3"/>
          <a:stretch>
            <a:fillRect/>
          </a:stretch>
        </p:blipFill>
        <p:spPr bwMode="auto">
          <a:xfrm>
            <a:off x="6217111" y="1634838"/>
            <a:ext cx="2743201"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6252881" y="1142739"/>
            <a:ext cx="2057401" cy="389893"/>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rgbClr val="FFFFFF"/>
                </a:solidFill>
                <a:effectLst>
                  <a:outerShdw blurRad="38100" dist="38100" dir="2700000" algn="tl">
                    <a:srgbClr val="000000">
                      <a:alpha val="43137"/>
                    </a:srgbClr>
                  </a:outerShdw>
                </a:effectLst>
                <a:latin typeface="Calibri" pitchFamily="34" charset="0"/>
              </a:rPr>
              <a:t>Yahoo</a:t>
            </a:r>
          </a:p>
        </p:txBody>
      </p:sp>
      <p:sp>
        <p:nvSpPr>
          <p:cNvPr id="28" name="Rounded Rectangle 27"/>
          <p:cNvSpPr/>
          <p:nvPr/>
        </p:nvSpPr>
        <p:spPr bwMode="auto">
          <a:xfrm>
            <a:off x="3437963" y="1142739"/>
            <a:ext cx="2057401" cy="389893"/>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rgbClr val="FFFFFF"/>
                </a:solidFill>
                <a:effectLst>
                  <a:outerShdw blurRad="38100" dist="38100" dir="2700000" algn="tl">
                    <a:srgbClr val="000000">
                      <a:alpha val="43137"/>
                    </a:srgbClr>
                  </a:outerShdw>
                </a:effectLst>
                <a:latin typeface="Calibri" pitchFamily="34" charset="0"/>
              </a:rPr>
              <a:t>eBay</a:t>
            </a:r>
          </a:p>
        </p:txBody>
      </p:sp>
      <p:sp>
        <p:nvSpPr>
          <p:cNvPr id="25" name="Rounded Rectangle 24"/>
          <p:cNvSpPr/>
          <p:nvPr/>
        </p:nvSpPr>
        <p:spPr bwMode="auto">
          <a:xfrm>
            <a:off x="685799" y="1142739"/>
            <a:ext cx="2057401" cy="389893"/>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rgbClr val="FFFFFF"/>
                </a:solidFill>
                <a:effectLst>
                  <a:outerShdw blurRad="38100" dist="38100" dir="2700000" algn="tl">
                    <a:srgbClr val="000000">
                      <a:alpha val="43137"/>
                    </a:srgbClr>
                  </a:outerShdw>
                </a:effectLst>
                <a:latin typeface="Calibri" pitchFamily="34" charset="0"/>
              </a:rPr>
              <a:t>New York Times</a:t>
            </a:r>
          </a:p>
        </p:txBody>
      </p:sp>
      <p:sp>
        <p:nvSpPr>
          <p:cNvPr id="2" name="Title 1"/>
          <p:cNvSpPr>
            <a:spLocks noGrp="1"/>
          </p:cNvSpPr>
          <p:nvPr>
            <p:ph type="title"/>
          </p:nvPr>
        </p:nvSpPr>
        <p:spPr/>
        <p:txBody>
          <a:bodyPr/>
          <a:lstStyle/>
          <a:p>
            <a:r>
              <a:rPr lang="en-US" dirty="0" smtClean="0"/>
              <a:t>A New View of the Web</a:t>
            </a:r>
            <a:endParaRPr lang="en-US" dirty="0"/>
          </a:p>
        </p:txBody>
      </p:sp>
      <p:sp>
        <p:nvSpPr>
          <p:cNvPr id="18" name="TextBox 17"/>
          <p:cNvSpPr txBox="1"/>
          <p:nvPr/>
        </p:nvSpPr>
        <p:spPr>
          <a:xfrm>
            <a:off x="236220" y="5811357"/>
            <a:ext cx="8808720" cy="369332"/>
          </a:xfrm>
          <a:prstGeom prst="rect">
            <a:avLst/>
          </a:prstGeom>
          <a:noFill/>
        </p:spPr>
        <p:txBody>
          <a:bodyPr wrap="square" rtlCol="0">
            <a:spAutoFit/>
          </a:bodyPr>
          <a:lstStyle/>
          <a:p>
            <a:pPr algn="ctr"/>
            <a:r>
              <a:rPr lang="en-US" dirty="0" smtClean="0">
                <a:latin typeface="Calibri" pitchFamily="34" charset="0"/>
                <a:sym typeface="Calibri Bold"/>
              </a:rPr>
              <a:t>Sites will look very similar to experience on Internet Explorer 6 on PC running Windows®</a:t>
            </a:r>
            <a:endParaRPr lang="en-US" dirty="0"/>
          </a:p>
        </p:txBody>
      </p:sp>
      <p:grpSp>
        <p:nvGrpSpPr>
          <p:cNvPr id="3" name="Group 12"/>
          <p:cNvGrpSpPr/>
          <p:nvPr/>
        </p:nvGrpSpPr>
        <p:grpSpPr>
          <a:xfrm>
            <a:off x="762000" y="1680886"/>
            <a:ext cx="7388787" cy="2238105"/>
            <a:chOff x="762000" y="2030841"/>
            <a:chExt cx="7388787" cy="2238105"/>
          </a:xfrm>
        </p:grpSpPr>
        <p:pic>
          <p:nvPicPr>
            <p:cNvPr id="12" name="Picture 2"/>
            <p:cNvPicPr>
              <a:picLocks noChangeAspect="1" noChangeArrowheads="1"/>
            </p:cNvPicPr>
            <p:nvPr/>
          </p:nvPicPr>
          <p:blipFill>
            <a:blip r:embed="rId4"/>
            <a:srcRect/>
            <a:stretch>
              <a:fillRect/>
            </a:stretch>
          </p:blipFill>
          <p:spPr bwMode="auto">
            <a:xfrm>
              <a:off x="762000" y="2030841"/>
              <a:ext cx="1676400" cy="2238105"/>
            </a:xfrm>
            <a:prstGeom prst="rect">
              <a:avLst/>
            </a:prstGeom>
            <a:noFill/>
            <a:ln w="9525">
              <a:noFill/>
              <a:miter lim="800000"/>
              <a:headEnd/>
              <a:tailEnd/>
            </a:ln>
            <a:effectLst/>
          </p:spPr>
        </p:pic>
        <p:pic>
          <p:nvPicPr>
            <p:cNvPr id="14" name="Picture 3"/>
            <p:cNvPicPr>
              <a:picLocks noChangeAspect="1" noChangeArrowheads="1"/>
            </p:cNvPicPr>
            <p:nvPr/>
          </p:nvPicPr>
          <p:blipFill>
            <a:blip r:embed="rId5"/>
            <a:srcRect/>
            <a:stretch>
              <a:fillRect/>
            </a:stretch>
          </p:blipFill>
          <p:spPr bwMode="auto">
            <a:xfrm>
              <a:off x="3505200" y="2030841"/>
              <a:ext cx="1676400" cy="2236359"/>
            </a:xfrm>
            <a:prstGeom prst="rect">
              <a:avLst/>
            </a:prstGeom>
            <a:noFill/>
            <a:ln w="9525">
              <a:noFill/>
              <a:miter lim="800000"/>
              <a:headEnd/>
              <a:tailEnd/>
            </a:ln>
            <a:effectLst/>
          </p:spPr>
        </p:pic>
        <p:pic>
          <p:nvPicPr>
            <p:cNvPr id="19" name="Picture 2" descr="C:\Users\rohoward\Desktop\Browser Screen Shots\Yahoo WM6.png"/>
            <p:cNvPicPr>
              <a:picLocks noChangeAspect="1" noChangeArrowheads="1"/>
            </p:cNvPicPr>
            <p:nvPr/>
          </p:nvPicPr>
          <p:blipFill>
            <a:blip r:embed="rId6"/>
            <a:srcRect/>
            <a:stretch>
              <a:fillRect/>
            </a:stretch>
          </p:blipFill>
          <p:spPr bwMode="auto">
            <a:xfrm>
              <a:off x="6477000" y="2030841"/>
              <a:ext cx="1673787" cy="2231136"/>
            </a:xfrm>
            <a:prstGeom prst="rect">
              <a:avLst/>
            </a:prstGeom>
            <a:noFill/>
          </p:spPr>
        </p:pic>
      </p:grpSp>
      <p:pic>
        <p:nvPicPr>
          <p:cNvPr id="16" name="Picture 15" descr="nytimes2.png"/>
          <p:cNvPicPr>
            <a:picLocks noChangeAspect="1"/>
          </p:cNvPicPr>
          <p:nvPr/>
        </p:nvPicPr>
        <p:blipFill>
          <a:blip r:embed="rId7"/>
          <a:stretch>
            <a:fillRect/>
          </a:stretch>
        </p:blipFill>
        <p:spPr>
          <a:xfrm>
            <a:off x="1389815" y="3237420"/>
            <a:ext cx="1676115" cy="2234820"/>
          </a:xfrm>
          <a:prstGeom prst="rect">
            <a:avLst/>
          </a:prstGeom>
        </p:spPr>
      </p:pic>
      <p:pic>
        <p:nvPicPr>
          <p:cNvPr id="23" name="Picture 22" descr="yahoo2.png"/>
          <p:cNvPicPr>
            <a:picLocks noChangeAspect="1"/>
          </p:cNvPicPr>
          <p:nvPr/>
        </p:nvPicPr>
        <p:blipFill>
          <a:blip r:embed="rId8"/>
          <a:stretch>
            <a:fillRect/>
          </a:stretch>
        </p:blipFill>
        <p:spPr>
          <a:xfrm>
            <a:off x="7127765" y="3274138"/>
            <a:ext cx="1666612" cy="2222149"/>
          </a:xfrm>
          <a:prstGeom prst="rect">
            <a:avLst/>
          </a:prstGeom>
        </p:spPr>
      </p:pic>
      <p:pic>
        <p:nvPicPr>
          <p:cNvPr id="24" name="Picture 23" descr="ebay1.png"/>
          <p:cNvPicPr>
            <a:picLocks noChangeAspect="1"/>
          </p:cNvPicPr>
          <p:nvPr/>
        </p:nvPicPr>
        <p:blipFill>
          <a:blip r:embed="rId9"/>
          <a:stretch>
            <a:fillRect/>
          </a:stretch>
        </p:blipFill>
        <p:spPr>
          <a:xfrm>
            <a:off x="4213696" y="3240789"/>
            <a:ext cx="1677235" cy="2236313"/>
          </a:xfrm>
          <a:prstGeom prst="rect">
            <a:avLst/>
          </a:prstGeom>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2000"/>
                                        <p:tgtEl>
                                          <p:spTgt spid="24"/>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20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bwMode="black">
          <a:xfrm>
            <a:off x="155783" y="1205331"/>
            <a:ext cx="1987054" cy="5112342"/>
          </a:xfrm>
          <a:prstGeom prst="roundRect">
            <a:avLst>
              <a:gd name="adj" fmla="val 9033"/>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t" anchorCtr="0"/>
          <a:lstStyle/>
          <a:p>
            <a:pPr algn="ctr" defTabSz="914099" fontAlgn="base">
              <a:spcBef>
                <a:spcPct val="0"/>
              </a:spcBef>
              <a:spcAft>
                <a:spcPct val="0"/>
              </a:spcAft>
              <a:defRPr/>
            </a:pPr>
            <a:r>
              <a:rPr lang="en-US" sz="1600" dirty="0" smtClean="0">
                <a:solidFill>
                  <a:srgbClr val="FFFFFF"/>
                </a:solidFill>
                <a:effectLst>
                  <a:outerShdw blurRad="38100" dist="38100" dir="2700000" algn="tl">
                    <a:srgbClr val="000000">
                      <a:alpha val="43137"/>
                    </a:srgbClr>
                  </a:outerShdw>
                </a:effectLst>
                <a:latin typeface="Segoe" pitchFamily="34" charset="0"/>
              </a:rPr>
              <a:t>Widget Package</a:t>
            </a:r>
          </a:p>
        </p:txBody>
      </p:sp>
      <p:sp>
        <p:nvSpPr>
          <p:cNvPr id="9" name="Rounded Rectangle 8"/>
          <p:cNvSpPr/>
          <p:nvPr/>
        </p:nvSpPr>
        <p:spPr bwMode="auto">
          <a:xfrm>
            <a:off x="2341418" y="1302328"/>
            <a:ext cx="4031674" cy="3657600"/>
          </a:xfrm>
          <a:prstGeom prst="roundRect">
            <a:avLst>
              <a:gd name="adj" fmla="val 9033"/>
            </a:avLst>
          </a:prstGeom>
          <a:gradFill flip="none" rotWithShape="1">
            <a:gsLst>
              <a:gs pos="0">
                <a:srgbClr val="0070C0"/>
              </a:gs>
              <a:gs pos="50000">
                <a:srgbClr val="0070C0">
                  <a:alpha val="30000"/>
                </a:srgbClr>
              </a:gs>
              <a:gs pos="100000">
                <a:srgbClr val="7030A0">
                  <a:alpha val="0"/>
                </a:srgbClr>
              </a:gs>
            </a:gsLst>
            <a:lin ang="2700000" scaled="1"/>
            <a:tileRect/>
          </a:gradFill>
          <a:ln w="9525">
            <a:noFill/>
            <a:round/>
            <a:headEnd/>
            <a:tailEnd/>
          </a:ln>
          <a:effectLst/>
        </p:spPr>
        <p:txBody>
          <a:bodyPr vert="horz" wrap="square" lIns="91426" tIns="45712" rIns="91426" bIns="45712" numCol="1" rtlCol="0" anchor="t" anchorCtr="0" compatLnSpc="1">
            <a:prstTxWarp prst="textNoShape">
              <a:avLst/>
            </a:prstTxWarp>
          </a:bodyPr>
          <a:lstStyle/>
          <a:p>
            <a:pPr algn="ctr" defTabSz="914099" fontAlgn="base">
              <a:spcBef>
                <a:spcPct val="0"/>
              </a:spcBef>
              <a:spcAft>
                <a:spcPct val="0"/>
              </a:spcAft>
              <a:defRPr/>
            </a:pPr>
            <a:r>
              <a:rPr lang="en-US" sz="1600" dirty="0" smtClean="0">
                <a:solidFill>
                  <a:srgbClr val="FFFFFF"/>
                </a:solidFill>
                <a:effectLst>
                  <a:outerShdw blurRad="38100" dist="38100" dir="2700000" algn="tl">
                    <a:srgbClr val="000000">
                      <a:alpha val="43137"/>
                    </a:srgbClr>
                  </a:outerShdw>
                </a:effectLst>
                <a:latin typeface="Segoe" pitchFamily="34" charset="0"/>
              </a:rPr>
              <a:t>Widgets Runtime</a:t>
            </a:r>
          </a:p>
          <a:p>
            <a:pPr algn="ctr" defTabSz="914099" fontAlgn="base">
              <a:spcBef>
                <a:spcPct val="0"/>
              </a:spcBef>
              <a:spcAft>
                <a:spcPct val="0"/>
              </a:spcAft>
              <a:defRPr/>
            </a:pPr>
            <a:r>
              <a:rPr lang="en-US" sz="1600" dirty="0" smtClean="0">
                <a:solidFill>
                  <a:srgbClr val="FFFFFF"/>
                </a:solidFill>
                <a:effectLst>
                  <a:outerShdw blurRad="38100" dist="38100" dir="2700000" algn="tl">
                    <a:srgbClr val="000000">
                      <a:alpha val="43137"/>
                    </a:srgbClr>
                  </a:outerShdw>
                </a:effectLst>
                <a:latin typeface="Segoe" pitchFamily="34" charset="0"/>
              </a:rPr>
              <a:t>Powered by</a:t>
            </a:r>
          </a:p>
          <a:p>
            <a:pPr algn="ctr" defTabSz="914099" fontAlgn="base">
              <a:spcBef>
                <a:spcPct val="0"/>
              </a:spcBef>
              <a:spcAft>
                <a:spcPct val="0"/>
              </a:spcAft>
              <a:defRPr/>
            </a:pPr>
            <a:r>
              <a:rPr lang="en-US" sz="1600" dirty="0" smtClean="0">
                <a:solidFill>
                  <a:srgbClr val="FFFFFF"/>
                </a:solidFill>
                <a:effectLst>
                  <a:outerShdw blurRad="38100" dist="38100" dir="2700000" algn="tl">
                    <a:srgbClr val="000000">
                      <a:alpha val="43137"/>
                    </a:srgbClr>
                  </a:outerShdw>
                </a:effectLst>
                <a:latin typeface="Segoe" pitchFamily="34" charset="0"/>
              </a:rPr>
              <a:t>Internet Explorer Mobile</a:t>
            </a:r>
          </a:p>
        </p:txBody>
      </p:sp>
      <p:sp>
        <p:nvSpPr>
          <p:cNvPr id="2" name="Title 1"/>
          <p:cNvSpPr>
            <a:spLocks noGrp="1"/>
          </p:cNvSpPr>
          <p:nvPr>
            <p:ph type="title"/>
          </p:nvPr>
        </p:nvSpPr>
        <p:spPr/>
        <p:txBody>
          <a:bodyPr/>
          <a:lstStyle/>
          <a:p>
            <a:r>
              <a:rPr smtClean="0"/>
              <a:t>Under the Hood</a:t>
            </a:r>
            <a:endParaRPr lang="en-US" dirty="0"/>
          </a:p>
        </p:txBody>
      </p:sp>
      <p:sp>
        <p:nvSpPr>
          <p:cNvPr id="4" name="Rounded Rectangle 3"/>
          <p:cNvSpPr/>
          <p:nvPr/>
        </p:nvSpPr>
        <p:spPr bwMode="auto">
          <a:xfrm>
            <a:off x="2861476" y="3117273"/>
            <a:ext cx="1659700" cy="16764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Web Rendering Engine</a:t>
            </a:r>
          </a:p>
        </p:txBody>
      </p:sp>
      <p:sp>
        <p:nvSpPr>
          <p:cNvPr id="5" name="Rounded Rectangle 4"/>
          <p:cNvSpPr/>
          <p:nvPr/>
        </p:nvSpPr>
        <p:spPr bwMode="auto">
          <a:xfrm>
            <a:off x="6329219" y="1555339"/>
            <a:ext cx="1098962" cy="1755789"/>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rgbClr val="FFFFFF"/>
                </a:solidFill>
                <a:effectLst>
                  <a:outerShdw blurRad="38100" dist="38100" dir="2700000" algn="tl">
                    <a:srgbClr val="000000">
                      <a:alpha val="43137"/>
                    </a:srgbClr>
                  </a:outerShdw>
                </a:effectLst>
                <a:latin typeface="Calibri" pitchFamily="34" charset="0"/>
              </a:rPr>
              <a:t>Plug-ins</a:t>
            </a:r>
          </a:p>
        </p:txBody>
      </p:sp>
      <p:sp>
        <p:nvSpPr>
          <p:cNvPr id="7" name="Rounded Rectangle 6"/>
          <p:cNvSpPr/>
          <p:nvPr/>
        </p:nvSpPr>
        <p:spPr bwMode="auto">
          <a:xfrm>
            <a:off x="2371725" y="5014464"/>
            <a:ext cx="6324600" cy="1462536"/>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 name="Rounded Rectangle 7"/>
          <p:cNvSpPr/>
          <p:nvPr/>
        </p:nvSpPr>
        <p:spPr bwMode="auto">
          <a:xfrm>
            <a:off x="4690814" y="3131127"/>
            <a:ext cx="1109597" cy="1644073"/>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rgbClr val="FFFFFF"/>
                </a:solidFill>
                <a:effectLst>
                  <a:outerShdw blurRad="38100" dist="38100" dir="2700000" algn="tl">
                    <a:srgbClr val="000000">
                      <a:alpha val="43137"/>
                    </a:srgbClr>
                  </a:outerShdw>
                </a:effectLst>
                <a:latin typeface="Calibri" pitchFamily="34" charset="0"/>
              </a:rPr>
              <a:t>Script Engine</a:t>
            </a:r>
          </a:p>
        </p:txBody>
      </p:sp>
      <p:sp>
        <p:nvSpPr>
          <p:cNvPr id="11" name="Rounded Rectangle 10"/>
          <p:cNvSpPr/>
          <p:nvPr/>
        </p:nvSpPr>
        <p:spPr bwMode="auto">
          <a:xfrm>
            <a:off x="6283575" y="3616036"/>
            <a:ext cx="1576572" cy="1330037"/>
          </a:xfrm>
          <a:prstGeom prst="roundRect">
            <a:avLst>
              <a:gd name="adj" fmla="val 9033"/>
            </a:avLst>
          </a:prstGeom>
          <a:gradFill rotWithShape="1">
            <a:gsLst>
              <a:gs pos="0">
                <a:srgbClr val="7030A0">
                  <a:alpha val="61000"/>
                </a:srgbClr>
              </a:gs>
              <a:gs pos="100000">
                <a:srgbClr val="7030A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r>
              <a:rPr lang="en-US" sz="1600" dirty="0" smtClean="0">
                <a:solidFill>
                  <a:srgbClr val="FFFFFF"/>
                </a:solidFill>
                <a:effectLst>
                  <a:outerShdw blurRad="38100" dist="38100" dir="2700000" algn="tl">
                    <a:srgbClr val="000000">
                      <a:alpha val="43137"/>
                    </a:srgbClr>
                  </a:outerShdw>
                </a:effectLst>
                <a:latin typeface="Segoe" pitchFamily="34" charset="0"/>
              </a:rPr>
              <a:t>JavaScript</a:t>
            </a:r>
          </a:p>
          <a:p>
            <a:pPr algn="ctr" defTabSz="914099" fontAlgn="base">
              <a:spcBef>
                <a:spcPct val="0"/>
              </a:spcBef>
              <a:spcAft>
                <a:spcPct val="0"/>
              </a:spcAft>
              <a:defRPr/>
            </a:pPr>
            <a:r>
              <a:rPr lang="en-US" sz="1600" dirty="0" smtClean="0">
                <a:solidFill>
                  <a:srgbClr val="FFFFFF"/>
                </a:solidFill>
                <a:effectLst>
                  <a:outerShdw blurRad="38100" dist="38100" dir="2700000" algn="tl">
                    <a:srgbClr val="000000">
                      <a:alpha val="43137"/>
                    </a:srgbClr>
                  </a:outerShdw>
                </a:effectLst>
                <a:latin typeface="Segoe" pitchFamily="34" charset="0"/>
              </a:rPr>
              <a:t>Device Extensions</a:t>
            </a:r>
          </a:p>
        </p:txBody>
      </p:sp>
      <p:sp>
        <p:nvSpPr>
          <p:cNvPr id="14" name="Rounded Rectangle 13"/>
          <p:cNvSpPr/>
          <p:nvPr/>
        </p:nvSpPr>
        <p:spPr bwMode="auto">
          <a:xfrm>
            <a:off x="500672" y="1707834"/>
            <a:ext cx="1098962" cy="605876"/>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HTML</a:t>
            </a:r>
          </a:p>
        </p:txBody>
      </p:sp>
      <p:sp>
        <p:nvSpPr>
          <p:cNvPr id="15" name="Rounded Rectangle 14"/>
          <p:cNvSpPr/>
          <p:nvPr/>
        </p:nvSpPr>
        <p:spPr bwMode="blackGray">
          <a:xfrm>
            <a:off x="382477" y="2482039"/>
            <a:ext cx="1335352" cy="350996"/>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2000" dirty="0" smtClean="0">
                <a:solidFill>
                  <a:srgbClr val="FFFFFF"/>
                </a:solidFill>
                <a:effectLst>
                  <a:outerShdw blurRad="38100" dist="38100" dir="2700000" algn="tl">
                    <a:srgbClr val="000000">
                      <a:alpha val="43137"/>
                    </a:srgbClr>
                  </a:outerShdw>
                </a:effectLst>
                <a:latin typeface="Calibri" pitchFamily="34" charset="0"/>
              </a:rPr>
              <a:t>JavaScript</a:t>
            </a:r>
          </a:p>
        </p:txBody>
      </p:sp>
      <p:sp>
        <p:nvSpPr>
          <p:cNvPr id="16" name="Rounded Rectangle 15"/>
          <p:cNvSpPr/>
          <p:nvPr/>
        </p:nvSpPr>
        <p:spPr bwMode="blackGray">
          <a:xfrm>
            <a:off x="501513" y="3001364"/>
            <a:ext cx="1097280" cy="424887"/>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2000" dirty="0" smtClean="0">
                <a:solidFill>
                  <a:srgbClr val="FFFFFF"/>
                </a:solidFill>
                <a:effectLst>
                  <a:outerShdw blurRad="38100" dist="38100" dir="2700000" algn="tl">
                    <a:srgbClr val="000000">
                      <a:alpha val="43137"/>
                    </a:srgbClr>
                  </a:outerShdw>
                </a:effectLst>
                <a:latin typeface="Calibri" pitchFamily="34" charset="0"/>
              </a:rPr>
              <a:t>CSS</a:t>
            </a:r>
          </a:p>
        </p:txBody>
      </p:sp>
      <p:sp>
        <p:nvSpPr>
          <p:cNvPr id="18" name="Rounded Rectangle 17"/>
          <p:cNvSpPr/>
          <p:nvPr/>
        </p:nvSpPr>
        <p:spPr bwMode="auto">
          <a:xfrm>
            <a:off x="373510" y="4187797"/>
            <a:ext cx="1353287" cy="882953"/>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XML Manifest</a:t>
            </a:r>
          </a:p>
        </p:txBody>
      </p:sp>
      <p:sp>
        <p:nvSpPr>
          <p:cNvPr id="20" name="Rounded Rectangle 19"/>
          <p:cNvSpPr/>
          <p:nvPr/>
        </p:nvSpPr>
        <p:spPr bwMode="auto">
          <a:xfrm>
            <a:off x="7360147" y="1541485"/>
            <a:ext cx="1215817" cy="411899"/>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rgbClr val="FFFFFF"/>
                </a:solidFill>
                <a:effectLst>
                  <a:outerShdw blurRad="38100" dist="38100" dir="2700000" algn="tl">
                    <a:srgbClr val="000000">
                      <a:alpha val="43137"/>
                    </a:srgbClr>
                  </a:outerShdw>
                </a:effectLst>
                <a:latin typeface="Calibri" pitchFamily="34" charset="0"/>
              </a:rPr>
              <a:t>Flash</a:t>
            </a:r>
          </a:p>
        </p:txBody>
      </p:sp>
      <p:sp>
        <p:nvSpPr>
          <p:cNvPr id="21" name="Rounded Rectangle 20"/>
          <p:cNvSpPr/>
          <p:nvPr/>
        </p:nvSpPr>
        <p:spPr bwMode="auto">
          <a:xfrm>
            <a:off x="7360147" y="1970976"/>
            <a:ext cx="1243526" cy="411899"/>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rgbClr val="FFFFFF"/>
                </a:solidFill>
                <a:effectLst>
                  <a:outerShdw blurRad="38100" dist="38100" dir="2700000" algn="tl">
                    <a:srgbClr val="000000">
                      <a:alpha val="43137"/>
                    </a:srgbClr>
                  </a:outerShdw>
                </a:effectLst>
                <a:latin typeface="Calibri" pitchFamily="34" charset="0"/>
              </a:rPr>
              <a:t>Silverlight</a:t>
            </a:r>
          </a:p>
        </p:txBody>
      </p:sp>
      <p:sp>
        <p:nvSpPr>
          <p:cNvPr id="22" name="Rounded Rectangle 21"/>
          <p:cNvSpPr/>
          <p:nvPr/>
        </p:nvSpPr>
        <p:spPr bwMode="auto">
          <a:xfrm>
            <a:off x="7360147" y="2400467"/>
            <a:ext cx="1243525" cy="619717"/>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rgbClr val="FFFFFF"/>
                </a:solidFill>
                <a:effectLst>
                  <a:outerShdw blurRad="38100" dist="38100" dir="2700000" algn="tl">
                    <a:srgbClr val="000000">
                      <a:alpha val="43137"/>
                    </a:srgbClr>
                  </a:outerShdw>
                </a:effectLst>
                <a:latin typeface="Calibri" pitchFamily="34" charset="0"/>
              </a:rPr>
              <a:t>Windows Media</a:t>
            </a:r>
          </a:p>
        </p:txBody>
      </p:sp>
      <p:sp>
        <p:nvSpPr>
          <p:cNvPr id="23" name="Rounded Rectangle 22"/>
          <p:cNvSpPr/>
          <p:nvPr/>
        </p:nvSpPr>
        <p:spPr bwMode="auto">
          <a:xfrm>
            <a:off x="7600831" y="3689112"/>
            <a:ext cx="1098962" cy="301062"/>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Settings</a:t>
            </a:r>
          </a:p>
        </p:txBody>
      </p:sp>
      <p:sp>
        <p:nvSpPr>
          <p:cNvPr id="24" name="Rounded Rectangle 23"/>
          <p:cNvSpPr/>
          <p:nvPr/>
        </p:nvSpPr>
        <p:spPr bwMode="auto">
          <a:xfrm>
            <a:off x="7600831" y="4007767"/>
            <a:ext cx="1098962" cy="301062"/>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Location</a:t>
            </a:r>
          </a:p>
        </p:txBody>
      </p:sp>
      <p:sp>
        <p:nvSpPr>
          <p:cNvPr id="25" name="Rounded Rectangle 24"/>
          <p:cNvSpPr/>
          <p:nvPr/>
        </p:nvSpPr>
        <p:spPr bwMode="auto">
          <a:xfrm>
            <a:off x="7600831" y="4326421"/>
            <a:ext cx="1098962" cy="301062"/>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Camera</a:t>
            </a:r>
          </a:p>
        </p:txBody>
      </p:sp>
      <p:sp>
        <p:nvSpPr>
          <p:cNvPr id="26" name="Rounded Rectangle 25"/>
          <p:cNvSpPr/>
          <p:nvPr/>
        </p:nvSpPr>
        <p:spPr bwMode="auto">
          <a:xfrm>
            <a:off x="7600831" y="4617367"/>
            <a:ext cx="1098962" cy="301062"/>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a:t>
            </a:r>
          </a:p>
        </p:txBody>
      </p:sp>
      <p:sp>
        <p:nvSpPr>
          <p:cNvPr id="27" name="Rounded Rectangle 26"/>
          <p:cNvSpPr/>
          <p:nvPr/>
        </p:nvSpPr>
        <p:spPr bwMode="auto">
          <a:xfrm>
            <a:off x="7360147" y="3037776"/>
            <a:ext cx="1243525" cy="245647"/>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rgbClr val="FFFFFF"/>
                </a:solidFill>
                <a:effectLst>
                  <a:outerShdw blurRad="38100" dist="38100" dir="2700000" algn="tl">
                    <a:srgbClr val="000000">
                      <a:alpha val="43137"/>
                    </a:srgbClr>
                  </a:outerShdw>
                </a:effectLst>
                <a:latin typeface="Calibri" pitchFamily="34" charset="0"/>
              </a:rPr>
              <a:t>…</a:t>
            </a:r>
          </a:p>
        </p:txBody>
      </p:sp>
      <p:sp>
        <p:nvSpPr>
          <p:cNvPr id="28" name="Rounded Rectangle 27"/>
          <p:cNvSpPr/>
          <p:nvPr/>
        </p:nvSpPr>
        <p:spPr bwMode="auto">
          <a:xfrm>
            <a:off x="5915891" y="1804829"/>
            <a:ext cx="451181" cy="2974989"/>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a:r>
              <a:rPr lang="en-US" sz="2000" dirty="0" smtClean="0">
                <a:solidFill>
                  <a:srgbClr val="FFFFFF"/>
                </a:solidFill>
                <a:effectLst>
                  <a:outerShdw blurRad="38100" dist="38100" dir="2700000" algn="tl">
                    <a:srgbClr val="000000">
                      <a:alpha val="43137"/>
                    </a:srgbClr>
                  </a:outerShdw>
                </a:effectLst>
                <a:latin typeface="Calibri" pitchFamily="34" charset="0"/>
              </a:rPr>
              <a:t>Security Broker</a:t>
            </a:r>
          </a:p>
        </p:txBody>
      </p:sp>
      <p:sp>
        <p:nvSpPr>
          <p:cNvPr id="31" name="Right Arrow 30"/>
          <p:cNvSpPr/>
          <p:nvPr/>
        </p:nvSpPr>
        <p:spPr bwMode="auto">
          <a:xfrm>
            <a:off x="1842655" y="2576928"/>
            <a:ext cx="720436" cy="720436"/>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2" name="Rounded Rectangle 31"/>
          <p:cNvSpPr/>
          <p:nvPr/>
        </p:nvSpPr>
        <p:spPr bwMode="blackGray">
          <a:xfrm>
            <a:off x="501513" y="3594580"/>
            <a:ext cx="1097280" cy="424887"/>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2000" dirty="0" smtClean="0">
                <a:solidFill>
                  <a:srgbClr val="FFFFFF"/>
                </a:solidFill>
                <a:effectLst>
                  <a:outerShdw blurRad="38100" dist="38100" dir="2700000" algn="tl">
                    <a:srgbClr val="000000">
                      <a:alpha val="43137"/>
                    </a:srgbClr>
                  </a:outerShdw>
                </a:effectLst>
                <a:latin typeface="Calibri" pitchFamily="34" charset="0"/>
              </a:rPr>
              <a:t>Images</a:t>
            </a:r>
          </a:p>
        </p:txBody>
      </p:sp>
      <p:sp>
        <p:nvSpPr>
          <p:cNvPr id="33" name="Left-Right Arrow 32"/>
          <p:cNvSpPr/>
          <p:nvPr/>
        </p:nvSpPr>
        <p:spPr bwMode="auto">
          <a:xfrm>
            <a:off x="5694218" y="4447309"/>
            <a:ext cx="858982" cy="249382"/>
          </a:xfrm>
          <a:prstGeom prst="lef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29" name="Picture 8" descr="https://mediabank.partners.extranet.microsoft.com/transfer/rad4C76F/0/IE7_icon_rgb_2in.png"/>
          <p:cNvPicPr>
            <a:picLocks noChangeAspect="1" noChangeArrowheads="1"/>
          </p:cNvPicPr>
          <p:nvPr/>
        </p:nvPicPr>
        <p:blipFill>
          <a:blip r:embed="rId3"/>
          <a:srcRect/>
          <a:stretch>
            <a:fillRect/>
          </a:stretch>
        </p:blipFill>
        <p:spPr bwMode="auto">
          <a:xfrm>
            <a:off x="3929646" y="2229843"/>
            <a:ext cx="845866" cy="845866"/>
          </a:xfrm>
          <a:prstGeom prst="rect">
            <a:avLst/>
          </a:prstGeom>
          <a:noFill/>
        </p:spPr>
      </p:pic>
      <p:sp>
        <p:nvSpPr>
          <p:cNvPr id="34" name="Rounded Rectangle 33"/>
          <p:cNvSpPr/>
          <p:nvPr/>
        </p:nvSpPr>
        <p:spPr bwMode="auto">
          <a:xfrm>
            <a:off x="7600826" y="3384297"/>
            <a:ext cx="1098962" cy="301062"/>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Menu</a:t>
            </a:r>
          </a:p>
        </p:txBody>
      </p:sp>
      <p:pic>
        <p:nvPicPr>
          <p:cNvPr id="35" name="Picture 34" descr="WMobile_v_rgb_r.png"/>
          <p:cNvPicPr>
            <a:picLocks noChangeAspect="1"/>
          </p:cNvPicPr>
          <p:nvPr/>
        </p:nvPicPr>
        <p:blipFill>
          <a:blip r:embed="rId4"/>
          <a:stretch>
            <a:fillRect/>
          </a:stretch>
        </p:blipFill>
        <p:spPr>
          <a:xfrm>
            <a:off x="4138545" y="5141595"/>
            <a:ext cx="2790961" cy="1146810"/>
          </a:xfrm>
          <a:prstGeom prst="rect">
            <a:avLst/>
          </a:prstGeom>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Steps to Building a Widget</a:t>
            </a:r>
            <a:endParaRPr lang="en-US" dirty="0"/>
          </a:p>
        </p:txBody>
      </p:sp>
      <p:sp>
        <p:nvSpPr>
          <p:cNvPr id="3" name="Content Placeholder 2"/>
          <p:cNvSpPr>
            <a:spLocks noGrp="1"/>
          </p:cNvSpPr>
          <p:nvPr>
            <p:ph idx="1"/>
          </p:nvPr>
        </p:nvSpPr>
        <p:spPr>
          <a:xfrm>
            <a:off x="381000" y="1412875"/>
            <a:ext cx="8382000" cy="4825937"/>
          </a:xfrm>
        </p:spPr>
        <p:txBody>
          <a:bodyPr/>
          <a:lstStyle/>
          <a:p>
            <a:pPr marL="514350" indent="-514350">
              <a:buFont typeface="+mj-lt"/>
              <a:buAutoNum type="arabicPeriod"/>
            </a:pPr>
            <a:r>
              <a:rPr lang="en-US" dirty="0" smtClean="0"/>
              <a:t>Develop</a:t>
            </a:r>
          </a:p>
          <a:p>
            <a:pPr lvl="1"/>
            <a:r>
              <a:rPr lang="en-US" dirty="0" smtClean="0"/>
              <a:t>Create UX</a:t>
            </a:r>
          </a:p>
          <a:p>
            <a:pPr lvl="1"/>
            <a:r>
              <a:rPr lang="en-US" dirty="0" smtClean="0"/>
              <a:t>Develop Code</a:t>
            </a:r>
          </a:p>
          <a:p>
            <a:pPr marL="514350" indent="-514350">
              <a:buFont typeface="+mj-lt"/>
              <a:buAutoNum type="arabicPeriod"/>
            </a:pPr>
            <a:r>
              <a:rPr lang="en-US" dirty="0" smtClean="0"/>
              <a:t>Package</a:t>
            </a:r>
          </a:p>
          <a:p>
            <a:pPr lvl="1"/>
            <a:r>
              <a:rPr lang="en-US" dirty="0" smtClean="0"/>
              <a:t>Create Manifest</a:t>
            </a:r>
          </a:p>
          <a:p>
            <a:pPr lvl="1"/>
            <a:r>
              <a:rPr lang="en-US" dirty="0" smtClean="0"/>
              <a:t>Package as Zip, renamed to .widget</a:t>
            </a:r>
          </a:p>
          <a:p>
            <a:pPr marL="514350" indent="-514350">
              <a:buFont typeface="+mj-lt"/>
              <a:buAutoNum type="arabicPeriod"/>
            </a:pPr>
            <a:r>
              <a:rPr lang="en-US" dirty="0" smtClean="0"/>
              <a:t>Deploy</a:t>
            </a:r>
          </a:p>
          <a:p>
            <a:pPr lvl="1"/>
            <a:r>
              <a:rPr lang="en-US" dirty="0" smtClean="0"/>
              <a:t>Transfer to device as link on web page, attachment, </a:t>
            </a:r>
            <a:r>
              <a:rPr lang="en-US" dirty="0" err="1" smtClean="0"/>
              <a:t>sideload</a:t>
            </a:r>
            <a:endParaRPr lang="en-US" dirty="0" smtClean="0"/>
          </a:p>
          <a:p>
            <a:endParaRPr lang="en-US" dirty="0" smtClean="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 Widget: Creating UX</a:t>
            </a:r>
            <a:endParaRPr lang="en-US" dirty="0"/>
          </a:p>
        </p:txBody>
      </p:sp>
      <p:pic>
        <p:nvPicPr>
          <p:cNvPr id="5" name="Content Placeholder 4" descr="expression_woot.png"/>
          <p:cNvPicPr>
            <a:picLocks noGrp="1" noChangeAspect="1"/>
          </p:cNvPicPr>
          <p:nvPr>
            <p:ph idx="1"/>
          </p:nvPr>
        </p:nvPicPr>
        <p:blipFill>
          <a:blip r:embed="rId3"/>
          <a:stretch>
            <a:fillRect/>
          </a:stretch>
        </p:blipFill>
        <p:spPr>
          <a:xfrm>
            <a:off x="435569" y="1335383"/>
            <a:ext cx="8272862" cy="5526756"/>
          </a:xfrm>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 Widget: Packaging</a:t>
            </a:r>
            <a:endParaRPr lang="en-US" dirty="0"/>
          </a:p>
        </p:txBody>
      </p:sp>
      <p:sp>
        <p:nvSpPr>
          <p:cNvPr id="9" name="Text Placeholder 8"/>
          <p:cNvSpPr>
            <a:spLocks noGrp="1"/>
          </p:cNvSpPr>
          <p:nvPr>
            <p:ph type="body" sz="quarter" idx="10"/>
          </p:nvPr>
        </p:nvSpPr>
        <p:spPr/>
        <p:txBody>
          <a:bodyPr/>
          <a:lstStyle/>
          <a:p>
            <a:endParaRPr lang="en-US"/>
          </a:p>
        </p:txBody>
      </p:sp>
      <p:pic>
        <p:nvPicPr>
          <p:cNvPr id="4" name="Picture 3" descr="manifest.png"/>
          <p:cNvPicPr>
            <a:picLocks noChangeAspect="1"/>
          </p:cNvPicPr>
          <p:nvPr/>
        </p:nvPicPr>
        <p:blipFill>
          <a:blip r:embed="rId3"/>
          <a:stretch>
            <a:fillRect/>
          </a:stretch>
        </p:blipFill>
        <p:spPr>
          <a:xfrm>
            <a:off x="3010666" y="1829428"/>
            <a:ext cx="6133334" cy="5028572"/>
          </a:xfrm>
          <a:prstGeom prst="rect">
            <a:avLst/>
          </a:prstGeom>
        </p:spPr>
      </p:pic>
      <p:pic>
        <p:nvPicPr>
          <p:cNvPr id="10" name="Picture 9" descr="package_view.png"/>
          <p:cNvPicPr>
            <a:picLocks noChangeAspect="1"/>
          </p:cNvPicPr>
          <p:nvPr/>
        </p:nvPicPr>
        <p:blipFill>
          <a:blip r:embed="rId4"/>
          <a:stretch>
            <a:fillRect/>
          </a:stretch>
        </p:blipFill>
        <p:spPr>
          <a:xfrm>
            <a:off x="557946" y="2217561"/>
            <a:ext cx="1917460" cy="3631746"/>
          </a:xfrm>
          <a:prstGeom prst="rect">
            <a:avLst/>
          </a:prstGeom>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64797"/>
          </a:xfrm>
        </p:spPr>
        <p:txBody>
          <a:bodyPr/>
          <a:lstStyle/>
          <a:p>
            <a:r>
              <a:rPr lang="en-US" dirty="0" smtClean="0"/>
              <a:t>Building a Widget: Deploy</a:t>
            </a:r>
            <a:endParaRPr lang="en-US" dirty="0"/>
          </a:p>
        </p:txBody>
      </p:sp>
      <p:pic>
        <p:nvPicPr>
          <p:cNvPr id="5" name="Content Placeholder 4" descr="flickr_install.png"/>
          <p:cNvPicPr>
            <a:picLocks noGrp="1" noChangeAspect="1"/>
          </p:cNvPicPr>
          <p:nvPr>
            <p:ph idx="1"/>
          </p:nvPr>
        </p:nvPicPr>
        <p:blipFill>
          <a:blip r:embed="rId3"/>
          <a:srcRect r="1117" b="1207"/>
          <a:stretch>
            <a:fillRect/>
          </a:stretch>
        </p:blipFill>
        <p:spPr>
          <a:xfrm>
            <a:off x="2549790" y="1118408"/>
            <a:ext cx="4114481" cy="5483870"/>
          </a:xfrm>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Widget API Overview</a:t>
            </a:r>
            <a:endParaRPr lang="en-US" dirty="0"/>
          </a:p>
        </p:txBody>
      </p:sp>
      <p:sp>
        <p:nvSpPr>
          <p:cNvPr id="6" name="Content Placeholder 5"/>
          <p:cNvSpPr>
            <a:spLocks noGrp="1"/>
          </p:cNvSpPr>
          <p:nvPr>
            <p:ph idx="1"/>
          </p:nvPr>
        </p:nvSpPr>
        <p:spPr>
          <a:xfrm>
            <a:off x="381000" y="1412875"/>
            <a:ext cx="8382000" cy="5324535"/>
          </a:xfrm>
        </p:spPr>
        <p:txBody>
          <a:bodyPr/>
          <a:lstStyle/>
          <a:p>
            <a:r>
              <a:rPr lang="en-US" dirty="0" smtClean="0"/>
              <a:t>JavaScript Object Model extended to include widget-specific methods and events</a:t>
            </a:r>
          </a:p>
          <a:p>
            <a:pPr lvl="1"/>
            <a:r>
              <a:rPr lang="en-US" dirty="0" smtClean="0"/>
              <a:t>Menu/</a:t>
            </a:r>
            <a:r>
              <a:rPr lang="en-US" dirty="0" err="1" smtClean="0"/>
              <a:t>Softkey</a:t>
            </a:r>
            <a:r>
              <a:rPr lang="en-US" dirty="0" smtClean="0"/>
              <a:t> access</a:t>
            </a:r>
          </a:p>
          <a:p>
            <a:pPr lvl="1"/>
            <a:r>
              <a:rPr lang="en-US" dirty="0" smtClean="0"/>
              <a:t>Lightweight local persistence</a:t>
            </a:r>
          </a:p>
          <a:p>
            <a:pPr lvl="1"/>
            <a:r>
              <a:rPr lang="en-US" dirty="0" err="1" smtClean="0"/>
              <a:t>SystemState</a:t>
            </a:r>
            <a:endParaRPr lang="en-US" dirty="0" smtClean="0"/>
          </a:p>
          <a:p>
            <a:pPr lvl="1"/>
            <a:r>
              <a:rPr lang="en-US" dirty="0" smtClean="0"/>
              <a:t>UI change events</a:t>
            </a:r>
          </a:p>
          <a:p>
            <a:pPr lvl="1"/>
            <a:r>
              <a:rPr lang="en-US" dirty="0" smtClean="0"/>
              <a:t>Manifest metadata</a:t>
            </a:r>
          </a:p>
          <a:p>
            <a:endParaRPr lang="en-US" dirty="0" smtClean="0"/>
          </a:p>
          <a:p>
            <a:r>
              <a:rPr lang="en-US" dirty="0" smtClean="0"/>
              <a:t>Special widget object hosts widget-specific APIs</a:t>
            </a:r>
          </a:p>
          <a:p>
            <a:endParaRPr lang="en-US" dirty="0" smtClean="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Widget APIs - Menu</a:t>
            </a:r>
            <a:endParaRPr lang="en-US" dirty="0"/>
          </a:p>
        </p:txBody>
      </p:sp>
      <p:sp>
        <p:nvSpPr>
          <p:cNvPr id="3" name="Content Placeholder 2"/>
          <p:cNvSpPr>
            <a:spLocks noGrp="1"/>
          </p:cNvSpPr>
          <p:nvPr>
            <p:ph idx="1"/>
          </p:nvPr>
        </p:nvSpPr>
        <p:spPr>
          <a:xfrm>
            <a:off x="381000" y="1412875"/>
            <a:ext cx="8382000" cy="4278094"/>
          </a:xfrm>
        </p:spPr>
        <p:txBody>
          <a:bodyPr/>
          <a:lstStyle/>
          <a:p>
            <a:endParaRPr lang="en-US" sz="2000" b="0" dirty="0" smtClean="0"/>
          </a:p>
          <a:p>
            <a:r>
              <a:rPr lang="en-US" sz="2000" b="0" dirty="0" smtClean="0"/>
              <a:t>// Programmable </a:t>
            </a:r>
            <a:r>
              <a:rPr lang="en-US" sz="2000" b="0" dirty="0" err="1" smtClean="0"/>
              <a:t>softkeys</a:t>
            </a:r>
            <a:endParaRPr lang="en-US" sz="2000" b="0" dirty="0" smtClean="0"/>
          </a:p>
          <a:p>
            <a:r>
              <a:rPr lang="en-US" sz="2000" b="0" dirty="0" err="1" smtClean="0"/>
              <a:t>var</a:t>
            </a:r>
            <a:r>
              <a:rPr lang="en-US" sz="2000" b="0" dirty="0" smtClean="0"/>
              <a:t> </a:t>
            </a:r>
            <a:r>
              <a:rPr lang="en-US" sz="2000" dirty="0" err="1" smtClean="0"/>
              <a:t>leftSoftKeyMenu</a:t>
            </a:r>
            <a:r>
              <a:rPr lang="en-US" sz="2000" b="0" dirty="0" smtClean="0"/>
              <a:t> = </a:t>
            </a:r>
            <a:r>
              <a:rPr lang="en-US" sz="2000" dirty="0" err="1" smtClean="0"/>
              <a:t>widget.createMenuItem</a:t>
            </a:r>
            <a:r>
              <a:rPr lang="en-US" sz="2000" b="0" dirty="0" smtClean="0"/>
              <a:t>( 10 );</a:t>
            </a:r>
          </a:p>
          <a:p>
            <a:r>
              <a:rPr lang="en-US" sz="2000" dirty="0" err="1" smtClean="0"/>
              <a:t>leftSoftKeyMenu.text</a:t>
            </a:r>
            <a:r>
              <a:rPr lang="en-US" sz="2000" b="0" dirty="0" smtClean="0"/>
              <a:t> = “Refresh”;</a:t>
            </a:r>
          </a:p>
          <a:p>
            <a:r>
              <a:rPr lang="en-US" sz="2000" dirty="0" err="1" smtClean="0"/>
              <a:t>leftSoftKeyMenu.onSelect</a:t>
            </a:r>
            <a:r>
              <a:rPr lang="en-US" sz="2000" b="0" dirty="0" smtClean="0"/>
              <a:t> = </a:t>
            </a:r>
            <a:r>
              <a:rPr lang="en-US" sz="2000" dirty="0" err="1" smtClean="0"/>
              <a:t>lskHandler</a:t>
            </a:r>
            <a:r>
              <a:rPr lang="en-US" sz="2000" b="0" dirty="0" smtClean="0"/>
              <a:t>;</a:t>
            </a:r>
          </a:p>
          <a:p>
            <a:r>
              <a:rPr lang="en-US" sz="2000" dirty="0" err="1" smtClean="0"/>
              <a:t>widget.menu.setSoftKey</a:t>
            </a:r>
            <a:r>
              <a:rPr lang="en-US" sz="2000" b="0" dirty="0" smtClean="0"/>
              <a:t>( </a:t>
            </a:r>
            <a:r>
              <a:rPr lang="en-US" sz="2000" dirty="0" err="1" smtClean="0"/>
              <a:t>leftSoftKeyMenu</a:t>
            </a:r>
            <a:r>
              <a:rPr lang="en-US" sz="2000" b="0" dirty="0" smtClean="0"/>
              <a:t>, 					            </a:t>
            </a:r>
            <a:r>
              <a:rPr lang="en-US" sz="2000" dirty="0" err="1" smtClean="0"/>
              <a:t>widget.menu.leftSoftKeyIndex</a:t>
            </a:r>
            <a:r>
              <a:rPr lang="en-US" sz="2000" b="0" dirty="0" smtClean="0"/>
              <a:t> );</a:t>
            </a:r>
          </a:p>
          <a:p>
            <a:endParaRPr lang="en-US" sz="2000" b="0" dirty="0" smtClean="0"/>
          </a:p>
          <a:p>
            <a:r>
              <a:rPr lang="en-US" sz="2000" b="0" dirty="0" smtClean="0"/>
              <a:t>function </a:t>
            </a:r>
            <a:r>
              <a:rPr lang="en-US" sz="2000" dirty="0" err="1" smtClean="0"/>
              <a:t>lskHandler</a:t>
            </a:r>
            <a:r>
              <a:rPr lang="en-US" sz="2000" b="0" dirty="0" smtClean="0"/>
              <a:t>() {</a:t>
            </a:r>
          </a:p>
          <a:p>
            <a:r>
              <a:rPr lang="en-US" sz="2000" b="0" dirty="0" smtClean="0"/>
              <a:t>	// left soft key</a:t>
            </a:r>
          </a:p>
          <a:p>
            <a:r>
              <a:rPr lang="en-US" sz="2000" b="0" dirty="0" smtClean="0"/>
              <a:t>	// handler code here</a:t>
            </a:r>
          </a:p>
          <a:p>
            <a:r>
              <a:rPr lang="en-US" sz="2000" b="0" dirty="0" smtClean="0"/>
              <a:t>	// to refresh</a:t>
            </a:r>
          </a:p>
          <a:p>
            <a:r>
              <a:rPr lang="en-US" sz="2000" b="0" dirty="0" smtClean="0"/>
              <a:t>}</a:t>
            </a:r>
            <a:endParaRPr lang="en-US" sz="2000" b="0" dirty="0"/>
          </a:p>
        </p:txBody>
      </p:sp>
      <p:pic>
        <p:nvPicPr>
          <p:cNvPr id="6" name="Picture 5" descr="menu.png"/>
          <p:cNvPicPr>
            <a:picLocks noChangeAspect="1"/>
          </p:cNvPicPr>
          <p:nvPr/>
        </p:nvPicPr>
        <p:blipFill>
          <a:blip r:embed="rId3"/>
          <a:srcRect t="48588"/>
          <a:stretch>
            <a:fillRect/>
          </a:stretch>
        </p:blipFill>
        <p:spPr>
          <a:xfrm>
            <a:off x="5821506" y="4525505"/>
            <a:ext cx="3103808" cy="2115519"/>
          </a:xfrm>
          <a:prstGeom prst="rect">
            <a:avLst/>
          </a:prstGeom>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Widget APIs - Persistence</a:t>
            </a:r>
            <a:endParaRPr lang="en-US" dirty="0"/>
          </a:p>
        </p:txBody>
      </p:sp>
      <p:sp>
        <p:nvSpPr>
          <p:cNvPr id="3" name="Content Placeholder 2"/>
          <p:cNvSpPr>
            <a:spLocks noGrp="1"/>
          </p:cNvSpPr>
          <p:nvPr>
            <p:ph idx="1"/>
          </p:nvPr>
        </p:nvSpPr>
        <p:spPr>
          <a:xfrm>
            <a:off x="381000" y="1412875"/>
            <a:ext cx="8382000" cy="4810548"/>
          </a:xfrm>
        </p:spPr>
        <p:txBody>
          <a:bodyPr/>
          <a:lstStyle/>
          <a:p>
            <a:pPr>
              <a:buFont typeface="Arial" pitchFamily="34" charset="0"/>
              <a:buChar char="•"/>
            </a:pPr>
            <a:r>
              <a:rPr lang="en-US" b="0" dirty="0" smtClean="0">
                <a:latin typeface="+mn-lt"/>
              </a:rPr>
              <a:t>Persistent storage for strings</a:t>
            </a:r>
          </a:p>
          <a:p>
            <a:pPr>
              <a:buFont typeface="Arial" pitchFamily="34" charset="0"/>
              <a:buChar char="•"/>
            </a:pPr>
            <a:r>
              <a:rPr lang="en-US" b="0" dirty="0" smtClean="0">
                <a:latin typeface="+mn-lt"/>
              </a:rPr>
              <a:t>Available across widget runs</a:t>
            </a:r>
          </a:p>
          <a:p>
            <a:pPr>
              <a:buFont typeface="Arial" pitchFamily="34" charset="0"/>
              <a:buChar char="•"/>
            </a:pPr>
            <a:r>
              <a:rPr lang="en-US" b="0" dirty="0" smtClean="0">
                <a:latin typeface="+mn-lt"/>
              </a:rPr>
              <a:t>Preserved during upgrade process</a:t>
            </a:r>
          </a:p>
          <a:p>
            <a:endParaRPr lang="en-US" dirty="0" smtClean="0"/>
          </a:p>
          <a:p>
            <a:r>
              <a:rPr lang="en-US" sz="2400" dirty="0" err="1" smtClean="0"/>
              <a:t>widget.setPreferenceForKey</a:t>
            </a:r>
            <a:r>
              <a:rPr lang="en-US" sz="2400" dirty="0" smtClean="0"/>
              <a:t>( “</a:t>
            </a:r>
            <a:r>
              <a:rPr lang="en-US" sz="2400" dirty="0" err="1" smtClean="0"/>
              <a:t>lastLocation</a:t>
            </a:r>
            <a:r>
              <a:rPr lang="en-US" sz="2400" dirty="0" smtClean="0"/>
              <a:t>”,</a:t>
            </a:r>
          </a:p>
          <a:p>
            <a:r>
              <a:rPr lang="en-US" sz="2400" dirty="0" smtClean="0"/>
              <a:t>                            “Istanbul );</a:t>
            </a:r>
          </a:p>
          <a:p>
            <a:endParaRPr lang="en-US" sz="2400" dirty="0" smtClean="0"/>
          </a:p>
          <a:p>
            <a:r>
              <a:rPr lang="en-US" sz="2400" dirty="0" smtClean="0"/>
              <a:t>// read previously stored setting</a:t>
            </a:r>
          </a:p>
          <a:p>
            <a:r>
              <a:rPr lang="en-US" sz="2400" dirty="0" err="1" smtClean="0"/>
              <a:t>var</a:t>
            </a:r>
            <a:r>
              <a:rPr lang="en-US" sz="2400" dirty="0" smtClean="0"/>
              <a:t> </a:t>
            </a:r>
            <a:r>
              <a:rPr lang="en-US" sz="2400" dirty="0" err="1" smtClean="0"/>
              <a:t>lastLocation</a:t>
            </a:r>
            <a:r>
              <a:rPr lang="en-US" sz="2400" dirty="0" smtClean="0"/>
              <a:t> =</a:t>
            </a:r>
            <a:br>
              <a:rPr lang="en-US" sz="2400" dirty="0" smtClean="0"/>
            </a:br>
            <a:r>
              <a:rPr lang="en-US" sz="2400" dirty="0" smtClean="0"/>
              <a:t>   </a:t>
            </a:r>
            <a:r>
              <a:rPr lang="en-US" sz="2400" dirty="0" err="1" smtClean="0"/>
              <a:t>widget.preferenceForKey</a:t>
            </a:r>
            <a:r>
              <a:rPr lang="en-US" sz="2400" dirty="0" smtClean="0"/>
              <a:t>( “</a:t>
            </a:r>
            <a:r>
              <a:rPr lang="en-US" sz="2400" dirty="0" err="1" smtClean="0"/>
              <a:t>lastLocation</a:t>
            </a:r>
            <a:r>
              <a:rPr lang="en-US" sz="2400" dirty="0" smtClean="0"/>
              <a:t>” );</a:t>
            </a:r>
          </a:p>
          <a:p>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Widget APIs - </a:t>
            </a:r>
            <a:r>
              <a:rPr lang="en-US" dirty="0" err="1" smtClean="0"/>
              <a:t>SystemState</a:t>
            </a:r>
            <a:endParaRPr lang="en-US" dirty="0"/>
          </a:p>
        </p:txBody>
      </p:sp>
      <p:sp>
        <p:nvSpPr>
          <p:cNvPr id="3" name="Content Placeholder 2"/>
          <p:cNvSpPr>
            <a:spLocks noGrp="1"/>
          </p:cNvSpPr>
          <p:nvPr>
            <p:ph idx="1"/>
          </p:nvPr>
        </p:nvSpPr>
        <p:spPr>
          <a:xfrm>
            <a:off x="381000" y="1412875"/>
            <a:ext cx="8382000" cy="3628686"/>
          </a:xfrm>
        </p:spPr>
        <p:txBody>
          <a:bodyPr/>
          <a:lstStyle/>
          <a:p>
            <a:r>
              <a:rPr lang="en-US" dirty="0" smtClean="0"/>
              <a:t>Access to key System State properties</a:t>
            </a:r>
          </a:p>
          <a:p>
            <a:endParaRPr lang="en-US" dirty="0" smtClean="0"/>
          </a:p>
          <a:p>
            <a:r>
              <a:rPr lang="en-US" sz="2400" dirty="0" err="1" smtClean="0"/>
              <a:t>var</a:t>
            </a:r>
            <a:r>
              <a:rPr lang="en-US" sz="2400" dirty="0" smtClean="0"/>
              <a:t> </a:t>
            </a:r>
            <a:r>
              <a:rPr lang="en-US" sz="2400" dirty="0" err="1" smtClean="0"/>
              <a:t>systemState</a:t>
            </a:r>
            <a:r>
              <a:rPr lang="en-US" sz="2400" dirty="0" smtClean="0"/>
              <a:t> = </a:t>
            </a:r>
            <a:r>
              <a:rPr lang="en-US" sz="2400" dirty="0" err="1" smtClean="0"/>
              <a:t>widget.createObject</a:t>
            </a:r>
            <a:r>
              <a:rPr lang="en-US" sz="2400" dirty="0" smtClean="0"/>
              <a:t>("</a:t>
            </a:r>
            <a:r>
              <a:rPr lang="en-US" sz="2400" dirty="0" err="1" smtClean="0"/>
              <a:t>SystemState</a:t>
            </a:r>
            <a:r>
              <a:rPr lang="en-US" sz="2400" dirty="0" smtClean="0"/>
              <a:t>");</a:t>
            </a:r>
          </a:p>
          <a:p>
            <a:endParaRPr lang="en-US" sz="2400" dirty="0" smtClean="0"/>
          </a:p>
          <a:p>
            <a:r>
              <a:rPr lang="en-US" sz="2400" dirty="0" err="1" smtClean="0"/>
              <a:t>systemState.PowerBatteryStrength.addEventListener</a:t>
            </a:r>
            <a:r>
              <a:rPr lang="en-US" sz="2400" dirty="0" smtClean="0"/>
              <a:t>( ‘changed’, </a:t>
            </a:r>
            <a:r>
              <a:rPr lang="en-US" sz="2400" dirty="0" err="1" smtClean="0"/>
              <a:t>optimizeNetworkUsage</a:t>
            </a:r>
            <a:r>
              <a:rPr lang="en-US" sz="2400" dirty="0" smtClean="0"/>
              <a:t> );</a:t>
            </a:r>
          </a:p>
          <a:p>
            <a:endParaRPr lang="en-US" sz="2400" dirty="0" smtClean="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Widget APIs - UI</a:t>
            </a:r>
            <a:endParaRPr lang="en-US" dirty="0"/>
          </a:p>
        </p:txBody>
      </p:sp>
      <p:sp>
        <p:nvSpPr>
          <p:cNvPr id="3" name="Content Placeholder 2"/>
          <p:cNvSpPr>
            <a:spLocks noGrp="1"/>
          </p:cNvSpPr>
          <p:nvPr>
            <p:ph idx="1"/>
          </p:nvPr>
        </p:nvSpPr>
        <p:spPr>
          <a:xfrm>
            <a:off x="381000" y="1412875"/>
            <a:ext cx="8382000" cy="4598182"/>
          </a:xfrm>
        </p:spPr>
        <p:txBody>
          <a:bodyPr/>
          <a:lstStyle/>
          <a:p>
            <a:r>
              <a:rPr lang="en-US" dirty="0" smtClean="0"/>
              <a:t>Widgets can detect view state changes using </a:t>
            </a:r>
            <a:r>
              <a:rPr lang="en-US" dirty="0" err="1" smtClean="0"/>
              <a:t>onshow</a:t>
            </a:r>
            <a:r>
              <a:rPr lang="en-US" dirty="0" smtClean="0"/>
              <a:t>()/</a:t>
            </a:r>
            <a:r>
              <a:rPr lang="en-US" dirty="0" err="1" smtClean="0"/>
              <a:t>onhide</a:t>
            </a:r>
            <a:r>
              <a:rPr lang="en-US" dirty="0" smtClean="0"/>
              <a:t>() handlers</a:t>
            </a:r>
          </a:p>
          <a:p>
            <a:endParaRPr lang="en-US" dirty="0" smtClean="0"/>
          </a:p>
          <a:p>
            <a:r>
              <a:rPr lang="en-US" sz="2400" dirty="0" err="1" smtClean="0"/>
              <a:t>widget.onshow</a:t>
            </a:r>
            <a:r>
              <a:rPr lang="en-US" sz="2400" dirty="0" smtClean="0"/>
              <a:t> = function() {</a:t>
            </a:r>
          </a:p>
          <a:p>
            <a:r>
              <a:rPr lang="en-US" sz="2400" dirty="0" smtClean="0"/>
              <a:t>				// refresh UI</a:t>
            </a:r>
          </a:p>
          <a:p>
            <a:r>
              <a:rPr lang="en-US" sz="2400" dirty="0" smtClean="0"/>
              <a:t>				};</a:t>
            </a:r>
          </a:p>
          <a:p>
            <a:endParaRPr lang="en-US" sz="2400" dirty="0" smtClean="0"/>
          </a:p>
          <a:p>
            <a:r>
              <a:rPr lang="en-US" sz="2400" dirty="0" err="1" smtClean="0"/>
              <a:t>widget.onhide</a:t>
            </a:r>
            <a:r>
              <a:rPr lang="en-US" sz="2400" dirty="0" smtClean="0"/>
              <a:t> = function() {</a:t>
            </a:r>
          </a:p>
          <a:p>
            <a:r>
              <a:rPr lang="en-US" sz="2400" dirty="0" smtClean="0"/>
              <a:t>				// reduce network usage</a:t>
            </a:r>
          </a:p>
          <a:p>
            <a:r>
              <a:rPr lang="en-US" sz="2400" dirty="0" smtClean="0"/>
              <a:t>				};</a:t>
            </a:r>
            <a:endParaRPr lang="en-US" sz="24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t>What is new in Internet Explorer Mobile?</a:t>
            </a:r>
            <a:endParaRPr lang="en-US" sz="4000" dirty="0"/>
          </a:p>
        </p:txBody>
      </p:sp>
      <p:sp>
        <p:nvSpPr>
          <p:cNvPr id="5" name="Content Placeholder 4"/>
          <p:cNvSpPr>
            <a:spLocks noGrp="1"/>
          </p:cNvSpPr>
          <p:nvPr>
            <p:ph idx="1"/>
          </p:nvPr>
        </p:nvSpPr>
        <p:spPr>
          <a:xfrm>
            <a:off x="381000" y="1412874"/>
            <a:ext cx="5806440" cy="4754843"/>
          </a:xfrm>
        </p:spPr>
        <p:txBody>
          <a:bodyPr>
            <a:normAutofit/>
          </a:bodyPr>
          <a:lstStyle/>
          <a:p>
            <a:r>
              <a:rPr lang="en-US" dirty="0" smtClean="0"/>
              <a:t>Same technologies as its PC counterpart</a:t>
            </a:r>
          </a:p>
          <a:p>
            <a:pPr lvl="1">
              <a:buNone/>
            </a:pPr>
            <a:endParaRPr lang="en-US" sz="3200" dirty="0" smtClean="0"/>
          </a:p>
          <a:p>
            <a:pPr lvl="0"/>
            <a:r>
              <a:rPr lang="en-US" dirty="0" smtClean="0"/>
              <a:t>Search integration</a:t>
            </a:r>
          </a:p>
          <a:p>
            <a:pPr lvl="0">
              <a:buNone/>
            </a:pPr>
            <a:endParaRPr lang="en-US" dirty="0" smtClean="0"/>
          </a:p>
          <a:p>
            <a:pPr lvl="0"/>
            <a:r>
              <a:rPr lang="en-US" dirty="0" smtClean="0"/>
              <a:t>Improved user experience</a:t>
            </a:r>
          </a:p>
          <a:p>
            <a:pPr lvl="1">
              <a:buNone/>
            </a:pPr>
            <a:endParaRPr lang="en-US" sz="3200" dirty="0" smtClean="0"/>
          </a:p>
          <a:p>
            <a:r>
              <a:rPr lang="en-US" dirty="0" smtClean="0"/>
              <a:t>Adobe </a:t>
            </a:r>
            <a:r>
              <a:rPr lang="en-US" dirty="0" err="1" smtClean="0"/>
              <a:t>FlashLite</a:t>
            </a:r>
            <a:r>
              <a:rPr lang="en-US" dirty="0" smtClean="0"/>
              <a:t> 3.1</a:t>
            </a:r>
          </a:p>
          <a:p>
            <a:pPr lvl="1">
              <a:buNone/>
            </a:pPr>
            <a:endParaRPr lang="en-US" dirty="0"/>
          </a:p>
        </p:txBody>
      </p:sp>
      <p:pic>
        <p:nvPicPr>
          <p:cNvPr id="2052" name="Picture 4" descr="Adobe Flash Player Logo"/>
          <p:cNvPicPr>
            <a:picLocks noChangeAspect="1" noChangeArrowheads="1"/>
          </p:cNvPicPr>
          <p:nvPr/>
        </p:nvPicPr>
        <p:blipFill>
          <a:blip r:embed="rId4"/>
          <a:srcRect/>
          <a:stretch>
            <a:fillRect/>
          </a:stretch>
        </p:blipFill>
        <p:spPr bwMode="auto">
          <a:xfrm>
            <a:off x="6738841" y="5120640"/>
            <a:ext cx="952500" cy="952500"/>
          </a:xfrm>
          <a:prstGeom prst="rect">
            <a:avLst/>
          </a:prstGeom>
          <a:noFill/>
        </p:spPr>
      </p:pic>
      <p:pic>
        <p:nvPicPr>
          <p:cNvPr id="2056" name="Picture 8" descr="https://mediabank.partners.extranet.microsoft.com/transfer/rad4C76F/0/IE7_icon_rgb_2in.png"/>
          <p:cNvPicPr>
            <a:picLocks noChangeAspect="1" noChangeArrowheads="1"/>
          </p:cNvPicPr>
          <p:nvPr/>
        </p:nvPicPr>
        <p:blipFill>
          <a:blip r:embed="rId5"/>
          <a:srcRect/>
          <a:stretch>
            <a:fillRect/>
          </a:stretch>
        </p:blipFill>
        <p:spPr bwMode="auto">
          <a:xfrm>
            <a:off x="6548156" y="1107625"/>
            <a:ext cx="1379818" cy="1379818"/>
          </a:xfrm>
          <a:prstGeom prst="rect">
            <a:avLst/>
          </a:prstGeom>
          <a:noFill/>
        </p:spPr>
      </p:pic>
      <p:pic>
        <p:nvPicPr>
          <p:cNvPr id="2059" name="Picture 11" descr="C:\Users\momalley\Documents\My Received Files\Search_logo.png"/>
          <p:cNvPicPr>
            <a:picLocks noChangeAspect="1" noChangeArrowheads="1"/>
          </p:cNvPicPr>
          <p:nvPr/>
        </p:nvPicPr>
        <p:blipFill>
          <a:blip r:embed="rId6"/>
          <a:srcRect l="15096" t="13815" r="14067" b="15850"/>
          <a:stretch>
            <a:fillRect/>
          </a:stretch>
        </p:blipFill>
        <p:spPr bwMode="auto">
          <a:xfrm>
            <a:off x="6789457" y="2571991"/>
            <a:ext cx="887506" cy="881213"/>
          </a:xfrm>
          <a:prstGeom prst="round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8" name="Picture 7" descr="WMobile_v_rgb_r.png"/>
          <p:cNvPicPr>
            <a:picLocks noChangeAspect="1"/>
          </p:cNvPicPr>
          <p:nvPr/>
        </p:nvPicPr>
        <p:blipFill>
          <a:blip r:embed="rId7"/>
          <a:stretch>
            <a:fillRect/>
          </a:stretch>
        </p:blipFill>
        <p:spPr>
          <a:xfrm>
            <a:off x="5968039" y="3741420"/>
            <a:ext cx="2790961" cy="1146810"/>
          </a:xfrm>
          <a:prstGeom prst="rect">
            <a:avLst/>
          </a:prstGeom>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2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09398"/>
          </a:xfrm>
        </p:spPr>
        <p:txBody>
          <a:bodyPr/>
          <a:lstStyle/>
          <a:p>
            <a:r>
              <a:rPr lang="en-US" sz="4400" dirty="0" smtClean="0"/>
              <a:t>Widget APIs – Manifest Metadata</a:t>
            </a:r>
            <a:endParaRPr lang="en-US" sz="4400" dirty="0"/>
          </a:p>
        </p:txBody>
      </p:sp>
      <p:sp>
        <p:nvSpPr>
          <p:cNvPr id="3" name="Content Placeholder 2"/>
          <p:cNvSpPr>
            <a:spLocks noGrp="1"/>
          </p:cNvSpPr>
          <p:nvPr>
            <p:ph idx="1"/>
          </p:nvPr>
        </p:nvSpPr>
        <p:spPr>
          <a:xfrm>
            <a:off x="381000" y="1017760"/>
            <a:ext cx="8382000" cy="1338828"/>
          </a:xfrm>
        </p:spPr>
        <p:txBody>
          <a:bodyPr/>
          <a:lstStyle/>
          <a:p>
            <a:r>
              <a:rPr lang="en-US" dirty="0" smtClean="0"/>
              <a:t>Manifest metadata accessible via script</a:t>
            </a:r>
          </a:p>
          <a:p>
            <a:endParaRPr lang="en-US" dirty="0" smtClean="0"/>
          </a:p>
        </p:txBody>
      </p:sp>
      <p:graphicFrame>
        <p:nvGraphicFramePr>
          <p:cNvPr id="6" name="Table 5"/>
          <p:cNvGraphicFramePr>
            <a:graphicFrameLocks noGrp="1"/>
          </p:cNvGraphicFramePr>
          <p:nvPr/>
        </p:nvGraphicFramePr>
        <p:xfrm>
          <a:off x="1011406" y="1621815"/>
          <a:ext cx="6384561" cy="4368804"/>
        </p:xfrm>
        <a:graphic>
          <a:graphicData uri="http://schemas.openxmlformats.org/drawingml/2006/table">
            <a:tbl>
              <a:tblPr/>
              <a:tblGrid>
                <a:gridCol w="1775637"/>
                <a:gridCol w="4608924"/>
              </a:tblGrid>
              <a:tr h="240056">
                <a:tc>
                  <a:txBody>
                    <a:bodyPr/>
                    <a:lstStyle/>
                    <a:p>
                      <a:pPr marL="0" marR="0" fontAlgn="t">
                        <a:spcBef>
                          <a:spcPts val="0"/>
                        </a:spcBef>
                        <a:spcAft>
                          <a:spcPts val="0"/>
                        </a:spcAft>
                      </a:pPr>
                      <a:r>
                        <a:rPr lang="en-US" sz="2000" b="1" dirty="0">
                          <a:latin typeface="Calibri"/>
                        </a:rPr>
                        <a:t>locale</a:t>
                      </a:r>
                    </a:p>
                  </a:txBody>
                  <a:tcPr marL="46182" marR="46182" marT="46182" marB="461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000" dirty="0">
                          <a:latin typeface="Calibri"/>
                        </a:rPr>
                        <a:t>Returns the current language-locale string, for example, "</a:t>
                      </a:r>
                      <a:r>
                        <a:rPr lang="en-US" sz="1000" dirty="0" smtClean="0">
                          <a:latin typeface="Calibri"/>
                        </a:rPr>
                        <a:t>en-us”.</a:t>
                      </a:r>
                      <a:endParaRPr lang="en-US" sz="1000" dirty="0">
                        <a:latin typeface="Calibri"/>
                      </a:endParaRPr>
                    </a:p>
                  </a:txBody>
                  <a:tcPr marL="46182" marR="46182" marT="46182" marB="461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119338">
                <a:tc>
                  <a:txBody>
                    <a:bodyPr/>
                    <a:lstStyle/>
                    <a:p>
                      <a:pPr marL="0" marR="0" fontAlgn="t">
                        <a:spcBef>
                          <a:spcPts val="0"/>
                        </a:spcBef>
                        <a:spcAft>
                          <a:spcPts val="0"/>
                        </a:spcAft>
                      </a:pPr>
                      <a:r>
                        <a:rPr lang="en-US" sz="2000" b="1" dirty="0">
                          <a:latin typeface="Calibri"/>
                        </a:rPr>
                        <a:t>identifier</a:t>
                      </a:r>
                    </a:p>
                  </a:txBody>
                  <a:tcPr marL="46182" marR="46182" marT="46182" marB="461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000">
                          <a:latin typeface="Calibri"/>
                        </a:rPr>
                        <a:t>The App ID of the installed widget, as a string.</a:t>
                      </a:r>
                    </a:p>
                  </a:txBody>
                  <a:tcPr marL="46182" marR="46182" marT="46182" marB="461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0">
                <a:tc>
                  <a:txBody>
                    <a:bodyPr/>
                    <a:lstStyle/>
                    <a:p>
                      <a:pPr marL="0" marR="0" fontAlgn="t">
                        <a:spcBef>
                          <a:spcPts val="0"/>
                        </a:spcBef>
                        <a:spcAft>
                          <a:spcPts val="0"/>
                        </a:spcAft>
                      </a:pPr>
                      <a:r>
                        <a:rPr lang="en-US" sz="2000" b="1" dirty="0" err="1">
                          <a:latin typeface="Calibri"/>
                        </a:rPr>
                        <a:t>currentIcon</a:t>
                      </a:r>
                      <a:endParaRPr lang="en-US" sz="2000" b="1" dirty="0">
                        <a:latin typeface="Calibri"/>
                      </a:endParaRPr>
                    </a:p>
                  </a:txBody>
                  <a:tcPr marL="46182" marR="46182" marT="46182" marB="461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000" dirty="0">
                          <a:latin typeface="Calibri"/>
                        </a:rPr>
                        <a:t>Pointer to a </a:t>
                      </a:r>
                      <a:r>
                        <a:rPr lang="en-US" sz="1000" dirty="0" err="1">
                          <a:latin typeface="Calibri"/>
                        </a:rPr>
                        <a:t>WidgetIcon</a:t>
                      </a:r>
                      <a:r>
                        <a:rPr lang="en-US" sz="1000" dirty="0">
                          <a:latin typeface="Calibri"/>
                        </a:rPr>
                        <a:t> object for the first icon in the </a:t>
                      </a:r>
                      <a:r>
                        <a:rPr lang="en-US" sz="1000" dirty="0" smtClean="0">
                          <a:latin typeface="Calibri"/>
                        </a:rPr>
                        <a:t>manifest</a:t>
                      </a:r>
                      <a:endParaRPr lang="en-US" sz="1000" dirty="0">
                        <a:latin typeface="Calibri"/>
                      </a:endParaRPr>
                    </a:p>
                  </a:txBody>
                  <a:tcPr marL="46182" marR="46182" marT="46182" marB="461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175615">
                <a:tc>
                  <a:txBody>
                    <a:bodyPr/>
                    <a:lstStyle/>
                    <a:p>
                      <a:pPr marL="0" marR="0" fontAlgn="t">
                        <a:spcBef>
                          <a:spcPts val="0"/>
                        </a:spcBef>
                        <a:spcAft>
                          <a:spcPts val="0"/>
                        </a:spcAft>
                      </a:pPr>
                      <a:r>
                        <a:rPr lang="en-US" sz="2000" b="1" dirty="0" err="1">
                          <a:latin typeface="Calibri"/>
                        </a:rPr>
                        <a:t>authorName</a:t>
                      </a:r>
                      <a:endParaRPr lang="en-US" sz="2000" b="1" dirty="0">
                        <a:latin typeface="Calibri"/>
                      </a:endParaRPr>
                    </a:p>
                  </a:txBody>
                  <a:tcPr marL="46182" marR="46182" marT="46182" marB="461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000">
                          <a:latin typeface="Calibri"/>
                        </a:rPr>
                        <a:t>The node text of the &lt;author&gt; element in the manifest.</a:t>
                      </a:r>
                    </a:p>
                  </a:txBody>
                  <a:tcPr marL="46182" marR="46182" marT="46182" marB="461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150591">
                <a:tc>
                  <a:txBody>
                    <a:bodyPr/>
                    <a:lstStyle/>
                    <a:p>
                      <a:pPr marL="0" marR="0" fontAlgn="t">
                        <a:spcBef>
                          <a:spcPts val="0"/>
                        </a:spcBef>
                        <a:spcAft>
                          <a:spcPts val="0"/>
                        </a:spcAft>
                      </a:pPr>
                      <a:r>
                        <a:rPr lang="en-US" sz="2000" b="1" dirty="0" err="1">
                          <a:latin typeface="Calibri"/>
                        </a:rPr>
                        <a:t>authorEmail</a:t>
                      </a:r>
                      <a:endParaRPr lang="en-US" sz="2000" b="1" dirty="0">
                        <a:latin typeface="Calibri"/>
                      </a:endParaRPr>
                    </a:p>
                  </a:txBody>
                  <a:tcPr marL="46182" marR="46182" marT="46182" marB="461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000">
                          <a:latin typeface="Calibri"/>
                        </a:rPr>
                        <a:t>The value of the email attribute of the &lt;author&gt; element.</a:t>
                      </a:r>
                    </a:p>
                  </a:txBody>
                  <a:tcPr marL="46182" marR="46182" marT="46182" marB="461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189361">
                <a:tc>
                  <a:txBody>
                    <a:bodyPr/>
                    <a:lstStyle/>
                    <a:p>
                      <a:pPr marL="0" marR="0" fontAlgn="t">
                        <a:spcBef>
                          <a:spcPts val="0"/>
                        </a:spcBef>
                        <a:spcAft>
                          <a:spcPts val="0"/>
                        </a:spcAft>
                      </a:pPr>
                      <a:r>
                        <a:rPr lang="en-US" sz="2000" b="1" dirty="0" err="1">
                          <a:latin typeface="Calibri"/>
                        </a:rPr>
                        <a:t>authorURL</a:t>
                      </a:r>
                      <a:endParaRPr lang="en-US" sz="2000" b="1" dirty="0">
                        <a:latin typeface="Calibri"/>
                      </a:endParaRPr>
                    </a:p>
                  </a:txBody>
                  <a:tcPr marL="46182" marR="46182" marT="46182" marB="461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000">
                          <a:latin typeface="Calibri"/>
                        </a:rPr>
                        <a:t>The value of the href attribute of the &lt;author&gt; element. If not a valid URI, will return null.</a:t>
                      </a:r>
                    </a:p>
                  </a:txBody>
                  <a:tcPr marL="46182" marR="46182" marT="46182" marB="461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0">
                <a:tc>
                  <a:txBody>
                    <a:bodyPr/>
                    <a:lstStyle/>
                    <a:p>
                      <a:pPr marL="0" marR="0" fontAlgn="t">
                        <a:spcBef>
                          <a:spcPts val="0"/>
                        </a:spcBef>
                        <a:spcAft>
                          <a:spcPts val="0"/>
                        </a:spcAft>
                      </a:pPr>
                      <a:r>
                        <a:rPr lang="en-US" sz="2000" b="1" dirty="0">
                          <a:latin typeface="Calibri"/>
                        </a:rPr>
                        <a:t>name</a:t>
                      </a:r>
                    </a:p>
                  </a:txBody>
                  <a:tcPr marL="46182" marR="46182" marT="46182" marB="461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000" dirty="0" smtClean="0">
                          <a:latin typeface="Calibri"/>
                        </a:rPr>
                        <a:t>The widget’s name</a:t>
                      </a:r>
                      <a:endParaRPr lang="en-US" sz="1000" dirty="0">
                        <a:latin typeface="Calibri"/>
                      </a:endParaRPr>
                    </a:p>
                  </a:txBody>
                  <a:tcPr marL="46182" marR="46182" marT="46182" marB="461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149945">
                <a:tc>
                  <a:txBody>
                    <a:bodyPr/>
                    <a:lstStyle/>
                    <a:p>
                      <a:pPr marL="0" marR="0" fontAlgn="t">
                        <a:spcBef>
                          <a:spcPts val="0"/>
                        </a:spcBef>
                        <a:spcAft>
                          <a:spcPts val="0"/>
                        </a:spcAft>
                      </a:pPr>
                      <a:r>
                        <a:rPr lang="en-US" sz="2000" b="1" dirty="0">
                          <a:latin typeface="Calibri"/>
                        </a:rPr>
                        <a:t>description</a:t>
                      </a:r>
                    </a:p>
                  </a:txBody>
                  <a:tcPr marL="46182" marR="46182" marT="46182" marB="461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000">
                          <a:latin typeface="Calibri"/>
                        </a:rPr>
                        <a:t>The node text of the &lt;description&gt; element, or null.</a:t>
                      </a:r>
                    </a:p>
                  </a:txBody>
                  <a:tcPr marL="46182" marR="46182" marT="46182" marB="461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0">
                <a:tc>
                  <a:txBody>
                    <a:bodyPr/>
                    <a:lstStyle/>
                    <a:p>
                      <a:pPr marL="0" marR="0" fontAlgn="t">
                        <a:spcBef>
                          <a:spcPts val="0"/>
                        </a:spcBef>
                        <a:spcAft>
                          <a:spcPts val="0"/>
                        </a:spcAft>
                      </a:pPr>
                      <a:r>
                        <a:rPr lang="en-US" sz="2000" b="1" dirty="0">
                          <a:latin typeface="Calibri"/>
                        </a:rPr>
                        <a:t>version</a:t>
                      </a:r>
                    </a:p>
                  </a:txBody>
                  <a:tcPr marL="46182" marR="46182" marT="46182" marB="461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000">
                          <a:latin typeface="Calibri"/>
                        </a:rPr>
                        <a:t>The widget version string. The value of the version attribute in the &lt;widget&gt; element, or null.</a:t>
                      </a:r>
                    </a:p>
                  </a:txBody>
                  <a:tcPr marL="46182" marR="46182" marT="46182" marB="461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0">
                <a:tc>
                  <a:txBody>
                    <a:bodyPr/>
                    <a:lstStyle/>
                    <a:p>
                      <a:pPr marL="0" marR="0" fontAlgn="t">
                        <a:spcBef>
                          <a:spcPts val="0"/>
                        </a:spcBef>
                        <a:spcAft>
                          <a:spcPts val="0"/>
                        </a:spcAft>
                      </a:pPr>
                      <a:r>
                        <a:rPr lang="en-US" sz="2000" b="1" dirty="0">
                          <a:latin typeface="Calibri"/>
                        </a:rPr>
                        <a:t>width</a:t>
                      </a:r>
                    </a:p>
                  </a:txBody>
                  <a:tcPr marL="46182" marR="46182" marT="46182" marB="461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000" dirty="0">
                          <a:latin typeface="Calibri"/>
                        </a:rPr>
                        <a:t>The width of the client area of the widget (not including any chrome</a:t>
                      </a:r>
                      <a:r>
                        <a:rPr lang="en-US" sz="1000" dirty="0" smtClean="0">
                          <a:latin typeface="Calibri"/>
                        </a:rPr>
                        <a:t>.)</a:t>
                      </a:r>
                      <a:endParaRPr lang="en-US" sz="1000" dirty="0">
                        <a:latin typeface="Calibri"/>
                      </a:endParaRPr>
                    </a:p>
                  </a:txBody>
                  <a:tcPr marL="46182" marR="46182" marT="46182" marB="461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333761">
                <a:tc>
                  <a:txBody>
                    <a:bodyPr/>
                    <a:lstStyle/>
                    <a:p>
                      <a:pPr marL="0" marR="0" fontAlgn="t">
                        <a:spcBef>
                          <a:spcPts val="0"/>
                        </a:spcBef>
                        <a:spcAft>
                          <a:spcPts val="0"/>
                        </a:spcAft>
                      </a:pPr>
                      <a:r>
                        <a:rPr lang="en-US" sz="2000" b="1" dirty="0">
                          <a:latin typeface="Calibri"/>
                        </a:rPr>
                        <a:t>height</a:t>
                      </a:r>
                    </a:p>
                  </a:txBody>
                  <a:tcPr marL="46182" marR="46182" marT="46182" marB="461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000" dirty="0">
                          <a:latin typeface="Calibri"/>
                        </a:rPr>
                        <a:t>The height of the client area of the widget (not including any </a:t>
                      </a:r>
                      <a:r>
                        <a:rPr lang="en-US" sz="1000" dirty="0" smtClean="0">
                          <a:latin typeface="Calibri"/>
                        </a:rPr>
                        <a:t>chrome.)</a:t>
                      </a:r>
                      <a:endParaRPr lang="en-US" sz="1000" dirty="0">
                        <a:latin typeface="Calibri"/>
                      </a:endParaRPr>
                    </a:p>
                  </a:txBody>
                  <a:tcPr marL="46182" marR="46182" marT="46182" marB="461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665" y="2927043"/>
            <a:ext cx="8382000" cy="443198"/>
          </a:xfrm>
        </p:spPr>
        <p:txBody>
          <a:bodyPr/>
          <a:lstStyle/>
          <a:p>
            <a:pPr marL="514350" indent="-514350" algn="ctr">
              <a:buNone/>
            </a:pPr>
            <a:r>
              <a:rPr lang="en-US" dirty="0" smtClean="0"/>
              <a:t>http://developers.windowsmobile.com</a:t>
            </a:r>
            <a:endParaRPr lang="en-US" dirty="0"/>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p:nvPr/>
        </p:nvSpPr>
        <p:spPr bwMode="auto">
          <a:xfrm>
            <a:off x="-37474" y="-60065"/>
            <a:ext cx="10109200" cy="6931025"/>
          </a:xfrm>
          <a:custGeom>
            <a:avLst/>
            <a:gdLst>
              <a:gd name="connsiteX0" fmla="*/ 0 w 6962775"/>
              <a:gd name="connsiteY0" fmla="*/ 0 h 3952875"/>
              <a:gd name="connsiteX1" fmla="*/ 6962775 w 6962775"/>
              <a:gd name="connsiteY1" fmla="*/ 3952875 h 3952875"/>
              <a:gd name="connsiteX2" fmla="*/ 6429375 w 6962775"/>
              <a:gd name="connsiteY2" fmla="*/ 3952875 h 3952875"/>
              <a:gd name="connsiteX3" fmla="*/ 0 w 6962775"/>
              <a:gd name="connsiteY3" fmla="*/ 552450 h 3952875"/>
              <a:gd name="connsiteX4" fmla="*/ 0 w 6962775"/>
              <a:gd name="connsiteY4" fmla="*/ 0 h 3952875"/>
              <a:gd name="connsiteX0" fmla="*/ 0 w 7188200"/>
              <a:gd name="connsiteY0" fmla="*/ 2978150 h 6931025"/>
              <a:gd name="connsiteX1" fmla="*/ 6962775 w 7188200"/>
              <a:gd name="connsiteY1" fmla="*/ 6931025 h 6931025"/>
              <a:gd name="connsiteX2" fmla="*/ 6429375 w 7188200"/>
              <a:gd name="connsiteY2" fmla="*/ 6931025 h 6931025"/>
              <a:gd name="connsiteX3" fmla="*/ 0 w 7188200"/>
              <a:gd name="connsiteY3" fmla="*/ 3530600 h 6931025"/>
              <a:gd name="connsiteX4" fmla="*/ 0 w 7188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9200" h="6931025">
                <a:moveTo>
                  <a:pt x="0" y="2978150"/>
                </a:moveTo>
                <a:cubicBezTo>
                  <a:pt x="7188200" y="0"/>
                  <a:pt x="10109200" y="2984500"/>
                  <a:pt x="6962775" y="6931025"/>
                </a:cubicBezTo>
                <a:lnTo>
                  <a:pt x="6429375" y="6931025"/>
                </a:lnTo>
                <a:cubicBezTo>
                  <a:pt x="6924675" y="4321175"/>
                  <a:pt x="4371975" y="2511425"/>
                  <a:pt x="0" y="3530600"/>
                </a:cubicBezTo>
                <a:lnTo>
                  <a:pt x="0" y="2978150"/>
                </a:lnTo>
                <a:close/>
              </a:path>
            </a:pathLst>
          </a:custGeom>
          <a:gradFill flip="none" rotWithShape="1">
            <a:gsLst>
              <a:gs pos="0">
                <a:schemeClr val="accent1">
                  <a:alpha val="30000"/>
                </a:schemeClr>
              </a:gs>
              <a:gs pos="100000">
                <a:srgbClr val="000000">
                  <a:alpha val="10000"/>
                </a:srgbClr>
              </a:gs>
            </a:gsLst>
            <a:lin ang="2700000" scaled="1"/>
            <a:tileRect/>
          </a:gradFill>
          <a:ln w="9525">
            <a:noFill/>
            <a:miter lim="800000"/>
            <a:headEnd/>
            <a:tailEnd/>
          </a:ln>
        </p:spPr>
        <p:txBody>
          <a:bodyPr anchor="t" anchorCtr="0"/>
          <a:lstStyle/>
          <a:p>
            <a:pPr algn="ctr" defTabSz="914099" fontAlgn="base">
              <a:spcBef>
                <a:spcPct val="0"/>
              </a:spcBef>
              <a:spcAft>
                <a:spcPct val="0"/>
              </a:spcAft>
              <a:defRPr/>
            </a:pPr>
            <a:endParaRPr lang="en-US" sz="32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5" name="Round Same Side Corner Rectangle 34"/>
          <p:cNvSpPr/>
          <p:nvPr/>
        </p:nvSpPr>
        <p:spPr bwMode="hidden">
          <a:xfrm rot="5400000">
            <a:off x="1064193" y="2283808"/>
            <a:ext cx="2443162" cy="5360192"/>
          </a:xfrm>
          <a:prstGeom prst="round2SameRect">
            <a:avLst>
              <a:gd name="adj1" fmla="val 50000"/>
              <a:gd name="adj2" fmla="val 0"/>
            </a:avLst>
          </a:prstGeom>
          <a:gradFill flip="none" rotWithShape="1">
            <a:gsLst>
              <a:gs pos="0">
                <a:schemeClr val="accent2"/>
              </a:gs>
              <a:gs pos="24000">
                <a:schemeClr val="accent2">
                  <a:alpha val="65000"/>
                </a:schemeClr>
              </a:gs>
              <a:gs pos="35000">
                <a:schemeClr val="accent2">
                  <a:alpha val="75000"/>
                </a:schemeClr>
              </a:gs>
              <a:gs pos="100000">
                <a:srgbClr val="0270DB">
                  <a:alpha val="0"/>
                </a:srgbClr>
              </a:gs>
            </a:gsLst>
            <a:lin ang="5400000" scaled="1"/>
            <a:tileRect/>
          </a:gradFill>
          <a:ln w="38100">
            <a:noFill/>
            <a:headEnd type="none" w="med" len="med"/>
            <a:tailEnd type="none" w="med" len="med"/>
          </a:ln>
          <a:effectLst/>
          <a:scene3d>
            <a:camera prst="orthographicFront">
              <a:rot lat="0" lon="0" rev="0"/>
            </a:camera>
            <a:lightRig rig="threePt" dir="t">
              <a:rot lat="0" lon="0" rev="9000000"/>
            </a:lightRig>
          </a:scene3d>
          <a:sp3d prstMaterial="flat">
            <a:bevelT w="95250" h="95250"/>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11" name="Rounded Rectangle 10"/>
          <p:cNvSpPr/>
          <p:nvPr/>
        </p:nvSpPr>
        <p:spPr bwMode="blackGray">
          <a:xfrm>
            <a:off x="41077" y="3971504"/>
            <a:ext cx="505557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solidFill>
                  <a:srgbClr val="FFFFFF"/>
                </a:solidFill>
                <a:effectLst>
                  <a:outerShdw blurRad="38100" dist="38100" dir="2700000" algn="tl">
                    <a:srgbClr val="000000">
                      <a:alpha val="43137"/>
                    </a:srgbClr>
                  </a:outerShdw>
                </a:effectLst>
                <a:latin typeface="Segoe" pitchFamily="34" charset="0"/>
              </a:rPr>
              <a:t>Complete an evaluation on </a:t>
            </a:r>
            <a:r>
              <a:rPr lang="en-US" sz="3200" dirty="0" err="1" smtClean="0">
                <a:solidFill>
                  <a:srgbClr val="FFFFFF"/>
                </a:solidFill>
                <a:effectLst>
                  <a:outerShdw blurRad="38100" dist="38100" dir="2700000" algn="tl">
                    <a:srgbClr val="000000">
                      <a:alpha val="43137"/>
                    </a:srgbClr>
                  </a:outerShdw>
                </a:effectLst>
                <a:latin typeface="Segoe" pitchFamily="34" charset="0"/>
              </a:rPr>
              <a:t>CommNet</a:t>
            </a:r>
            <a:r>
              <a:rPr lang="en-US" sz="3200" dirty="0" smtClean="0">
                <a:solidFill>
                  <a:srgbClr val="FFFFFF"/>
                </a:solidFill>
                <a:effectLst>
                  <a:outerShdw blurRad="38100" dist="38100" dir="2700000" algn="tl">
                    <a:srgbClr val="000000">
                      <a:alpha val="43137"/>
                    </a:srgbClr>
                  </a:outerShdw>
                </a:effectLst>
                <a:latin typeface="Segoe" pitchFamily="34" charset="0"/>
              </a:rPr>
              <a:t> and enter to win an Xbox 360 Elite!</a:t>
            </a:r>
          </a:p>
        </p:txBody>
      </p:sp>
      <p:sp>
        <p:nvSpPr>
          <p:cNvPr id="6" name="Rectangle 5"/>
          <p:cNvSpPr/>
          <p:nvPr/>
        </p:nvSpPr>
        <p:spPr bwMode="auto">
          <a:xfrm>
            <a:off x="-2298032" y="23853"/>
            <a:ext cx="2141623" cy="7940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p:txBody>
      </p:sp>
      <p:pic>
        <p:nvPicPr>
          <p:cNvPr id="16" name="Picture 15" descr="xbox_360_elite_2_2.png"/>
          <p:cNvPicPr>
            <a:picLocks noChangeAspect="1"/>
          </p:cNvPicPr>
          <p:nvPr/>
        </p:nvPicPr>
        <p:blipFill>
          <a:blip r:embed="rId3"/>
          <a:stretch>
            <a:fillRect/>
          </a:stretch>
        </p:blipFill>
        <p:spPr>
          <a:xfrm>
            <a:off x="4794692" y="404813"/>
            <a:ext cx="4349308" cy="5781675"/>
          </a:xfrm>
          <a:prstGeom prst="rect">
            <a:avLst/>
          </a:prstGeom>
          <a:effectLst>
            <a:outerShdw blurRad="76200" dist="12700" dir="2700000" sy="-23000" kx="-800400" algn="bl" rotWithShape="0">
              <a:prstClr val="black">
                <a:alpha val="2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childTnLst>
                                </p:cTn>
                              </p:par>
                              <p:par>
                                <p:cTn id="8" presetID="63" presetClass="path" presetSubtype="0" decel="50000" fill="hold" grpId="1" nodeType="withEffect">
                                  <p:stCondLst>
                                    <p:cond delay="0"/>
                                  </p:stCondLst>
                                  <p:childTnLst>
                                    <p:animMotion origin="layout" path="M -0.25 -1.48148E-6 L 3.33333E-6 -1.48148E-6 " pathEditMode="relative" rAng="0" ptsTypes="AA">
                                      <p:cBhvr>
                                        <p:cTn id="9" dur="1000" fill="hold"/>
                                        <p:tgtEl>
                                          <p:spTgt spid="35"/>
                                        </p:tgtEl>
                                        <p:attrNameLst>
                                          <p:attrName>ppt_x</p:attrName>
                                          <p:attrName>ppt_y</p:attrName>
                                        </p:attrNameLst>
                                      </p:cBhvr>
                                      <p:rCtr x="125" y="0"/>
                                    </p:animMotion>
                                  </p:child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par>
                                <p:cTn id="13" presetID="64" presetClass="path" presetSubtype="0" decel="50000" fill="hold" grpId="1" nodeType="withEffect">
                                  <p:stCondLst>
                                    <p:cond delay="0"/>
                                  </p:stCondLst>
                                  <p:childTnLst>
                                    <p:animMotion origin="layout" path="M 4.16667E-6 0.33334 L 4.16667E-6 -3.33333E-6 " pathEditMode="relative" rAng="0" ptsTypes="AA">
                                      <p:cBhvr>
                                        <p:cTn id="14" dur="1000" fill="hold"/>
                                        <p:tgtEl>
                                          <p:spTgt spid="11"/>
                                        </p:tgtEl>
                                        <p:attrNameLst>
                                          <p:attrName>ppt_x</p:attrName>
                                          <p:attrName>ppt_y</p:attrName>
                                        </p:attrNameLst>
                                      </p:cBhvr>
                                      <p:rCtr x="0" y="-167"/>
                                    </p:animMotion>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11" grpId="0"/>
      <p:bldP spid="11"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Microsoft logo and tagline"/>
          <p:cNvPicPr>
            <a:picLocks noChangeArrowheads="1"/>
          </p:cNvPicPr>
          <p:nvPr/>
        </p:nvPicPr>
        <p:blipFill>
          <a:blip r:embed="rId3"/>
          <a:srcRect/>
          <a:stretch>
            <a:fillRect/>
          </a:stretch>
        </p:blipFill>
        <p:spPr bwMode="black">
          <a:xfrm>
            <a:off x="1580359" y="2787387"/>
            <a:ext cx="5983282" cy="1283229"/>
          </a:xfrm>
          <a:prstGeom prst="rect">
            <a:avLst/>
          </a:prstGeom>
          <a:noFill/>
        </p:spPr>
      </p:pic>
      <p:sp>
        <p:nvSpPr>
          <p:cNvPr id="7" name="Text Box 3"/>
          <p:cNvSpPr txBox="1">
            <a:spLocks noChangeArrowheads="1"/>
          </p:cNvSpPr>
          <p:nvPr/>
        </p:nvSpPr>
        <p:spPr bwMode="blackWhite">
          <a:xfrm>
            <a:off x="-1014545" y="6083573"/>
            <a:ext cx="1117309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2009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a:t>
            </a:r>
            <a:r>
              <a:rPr lang="en-US" sz="700" dirty="0" smtClean="0">
                <a:latin typeface="Segoe" pitchFamily="34" charset="0"/>
                <a:cs typeface="Arial" charset="0"/>
              </a:rPr>
              <a:t/>
            </a:r>
            <a:br>
              <a:rPr lang="en-US" sz="700" dirty="0" smtClean="0">
                <a:latin typeface="Segoe" pitchFamily="34" charset="0"/>
                <a:cs typeface="Arial" charset="0"/>
              </a:rPr>
            </a:br>
            <a:r>
              <a:rPr lang="en-US" sz="700" dirty="0" smtClean="0">
                <a:latin typeface="Segoe" pitchFamily="34" charset="0"/>
                <a:cs typeface="Arial" charset="0"/>
              </a:rPr>
              <a:t>it </a:t>
            </a:r>
            <a:r>
              <a:rPr lang="en-US" sz="700" dirty="0">
                <a:latin typeface="Segoe" pitchFamily="34" charset="0"/>
                <a:cs typeface="Arial" charset="0"/>
              </a:rPr>
              <a:t>should not be interpreted to be a commitment on the part </a:t>
            </a:r>
            <a:r>
              <a:rPr lang="en-US" sz="700" dirty="0" smtClean="0">
                <a:latin typeface="Segoe" pitchFamily="34" charset="0"/>
                <a:cs typeface="Arial" charset="0"/>
              </a:rPr>
              <a:t>of Microsoft</a:t>
            </a:r>
            <a:r>
              <a:rPr lang="en-US" sz="700" dirty="0">
                <a:latin typeface="Segoe" pitchFamily="34" charset="0"/>
                <a:cs typeface="Arial" charset="0"/>
              </a:rPr>
              <a:t>, and Microsoft cannot guarantee the accuracy of any information provided after the date of this presentation.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Best of Both World</a:t>
            </a:r>
            <a:endParaRPr lang="en-US" b="1" dirty="0"/>
          </a:p>
        </p:txBody>
      </p:sp>
      <p:sp>
        <p:nvSpPr>
          <p:cNvPr id="3" name="Content Placeholder 2"/>
          <p:cNvSpPr>
            <a:spLocks noGrp="1"/>
          </p:cNvSpPr>
          <p:nvPr>
            <p:ph idx="1"/>
          </p:nvPr>
        </p:nvSpPr>
        <p:spPr/>
        <p:txBody>
          <a:bodyPr>
            <a:normAutofit/>
          </a:bodyPr>
          <a:lstStyle/>
          <a:p>
            <a:pPr>
              <a:buNone/>
            </a:pPr>
            <a:r>
              <a:rPr lang="en-US" sz="2000" dirty="0" smtClean="0">
                <a:solidFill>
                  <a:schemeClr val="accent5"/>
                </a:solidFill>
              </a:rPr>
              <a:t>Menu-&gt;View </a:t>
            </a:r>
            <a:r>
              <a:rPr lang="en-US" sz="2000" dirty="0" smtClean="0"/>
              <a:t>allows the user to choose between the mobile and PC web.</a:t>
            </a:r>
            <a:endParaRPr lang="en-US" sz="2000" dirty="0"/>
          </a:p>
        </p:txBody>
      </p:sp>
      <p:pic>
        <p:nvPicPr>
          <p:cNvPr id="2050" name="Picture 2"/>
          <p:cNvPicPr>
            <a:picLocks noChangeAspect="1" noChangeArrowheads="1"/>
          </p:cNvPicPr>
          <p:nvPr/>
        </p:nvPicPr>
        <p:blipFill>
          <a:blip r:embed="rId3"/>
          <a:srcRect/>
          <a:stretch>
            <a:fillRect/>
          </a:stretch>
        </p:blipFill>
        <p:spPr bwMode="auto">
          <a:xfrm>
            <a:off x="685800" y="2133600"/>
            <a:ext cx="2581275" cy="3724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1" name="Picture 3"/>
          <p:cNvPicPr>
            <a:picLocks noChangeAspect="1" noChangeArrowheads="1"/>
          </p:cNvPicPr>
          <p:nvPr/>
        </p:nvPicPr>
        <p:blipFill>
          <a:blip r:embed="rId4"/>
          <a:srcRect/>
          <a:stretch>
            <a:fillRect/>
          </a:stretch>
        </p:blipFill>
        <p:spPr bwMode="auto">
          <a:xfrm>
            <a:off x="5943600" y="2133600"/>
            <a:ext cx="2571750" cy="3714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363070" y="3334874"/>
            <a:ext cx="4114800" cy="824749"/>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ounded Rectangle 8"/>
          <p:cNvSpPr/>
          <p:nvPr/>
        </p:nvSpPr>
        <p:spPr>
          <a:xfrm>
            <a:off x="4616825" y="3357285"/>
            <a:ext cx="4114800" cy="533400"/>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Detecting Internet Explorer Mobile 6</a:t>
            </a:r>
            <a:endParaRPr lang="en-US" dirty="0"/>
          </a:p>
        </p:txBody>
      </p:sp>
      <p:sp>
        <p:nvSpPr>
          <p:cNvPr id="4" name="Text Placeholder 3"/>
          <p:cNvSpPr>
            <a:spLocks noGrp="1"/>
          </p:cNvSpPr>
          <p:nvPr>
            <p:ph type="body" idx="1"/>
          </p:nvPr>
        </p:nvSpPr>
        <p:spPr>
          <a:xfrm>
            <a:off x="381000" y="1106753"/>
            <a:ext cx="4114800" cy="692498"/>
          </a:xfrm>
        </p:spPr>
        <p:txBody>
          <a:bodyPr/>
          <a:lstStyle/>
          <a:p>
            <a:r>
              <a:rPr lang="en-US" dirty="0" smtClean="0"/>
              <a:t>Mobile mode HTTP Headers  </a:t>
            </a:r>
            <a:endParaRPr lang="en-US" dirty="0"/>
          </a:p>
        </p:txBody>
      </p:sp>
      <p:sp>
        <p:nvSpPr>
          <p:cNvPr id="5" name="Content Placeholder 4"/>
          <p:cNvSpPr>
            <a:spLocks noGrp="1"/>
          </p:cNvSpPr>
          <p:nvPr>
            <p:ph sz="half" idx="2"/>
          </p:nvPr>
        </p:nvSpPr>
        <p:spPr>
          <a:xfrm>
            <a:off x="380999" y="1870075"/>
            <a:ext cx="4114800" cy="1537344"/>
          </a:xfrm>
        </p:spPr>
        <p:txBody>
          <a:bodyPr>
            <a:noAutofit/>
          </a:bodyPr>
          <a:lstStyle/>
          <a:p>
            <a:pPr>
              <a:buNone/>
            </a:pPr>
            <a:r>
              <a:rPr lang="en-US" sz="1800" dirty="0" smtClean="0"/>
              <a:t>GET ######### HTTP/1.1 </a:t>
            </a:r>
          </a:p>
          <a:p>
            <a:pPr>
              <a:buNone/>
            </a:pPr>
            <a:r>
              <a:rPr lang="en-US" sz="1800" dirty="0" smtClean="0"/>
              <a:t>Accept: */*</a:t>
            </a:r>
          </a:p>
          <a:p>
            <a:pPr>
              <a:buNone/>
            </a:pPr>
            <a:r>
              <a:rPr lang="en-US" sz="1800" dirty="0" smtClean="0"/>
              <a:t>Accept-Language: en-us</a:t>
            </a:r>
          </a:p>
          <a:p>
            <a:pPr>
              <a:buNone/>
            </a:pPr>
            <a:r>
              <a:rPr lang="en-US" sz="1800" dirty="0" smtClean="0"/>
              <a:t>Connection: Keep-Alive</a:t>
            </a:r>
          </a:p>
          <a:p>
            <a:pPr>
              <a:buNone/>
            </a:pPr>
            <a:r>
              <a:rPr lang="en-US" sz="1800" dirty="0" smtClean="0"/>
              <a:t>Host: #########</a:t>
            </a:r>
          </a:p>
          <a:p>
            <a:pPr>
              <a:buNone/>
            </a:pPr>
            <a:r>
              <a:rPr lang="en-US" sz="1800" dirty="0" smtClean="0"/>
              <a:t>User-Agent: Mozilla/4.0 (compatible; MSIE 6.0; Windows CE; </a:t>
            </a:r>
            <a:r>
              <a:rPr lang="en-US" sz="1800" dirty="0" err="1" smtClean="0"/>
              <a:t>IEMobile</a:t>
            </a:r>
            <a:r>
              <a:rPr lang="en-US" sz="1800" dirty="0" smtClean="0"/>
              <a:t> 8.12; </a:t>
            </a:r>
            <a:r>
              <a:rPr lang="en-US" sz="1800" dirty="0" err="1" smtClean="0"/>
              <a:t>MSIEMobile</a:t>
            </a:r>
            <a:r>
              <a:rPr lang="en-US" sz="1800" dirty="0" smtClean="0"/>
              <a:t> 6.0)</a:t>
            </a:r>
          </a:p>
          <a:p>
            <a:pPr>
              <a:buNone/>
            </a:pPr>
            <a:r>
              <a:rPr lang="en-US" sz="1800" dirty="0" smtClean="0"/>
              <a:t>UA-pixels: 240x320</a:t>
            </a:r>
          </a:p>
          <a:p>
            <a:pPr>
              <a:buNone/>
            </a:pPr>
            <a:r>
              <a:rPr lang="en-US" sz="1800" dirty="0" smtClean="0"/>
              <a:t>UA-color: color16</a:t>
            </a:r>
          </a:p>
          <a:p>
            <a:pPr>
              <a:buNone/>
            </a:pPr>
            <a:r>
              <a:rPr lang="en-US" sz="1800" dirty="0" smtClean="0"/>
              <a:t>UA-OS: Windows CE (Pocket PC) - Version 5.2</a:t>
            </a:r>
          </a:p>
          <a:p>
            <a:pPr>
              <a:buNone/>
            </a:pPr>
            <a:r>
              <a:rPr lang="en-US" sz="1800" dirty="0" smtClean="0"/>
              <a:t>UA-CPU: x86 </a:t>
            </a:r>
          </a:p>
          <a:p>
            <a:pPr>
              <a:buNone/>
            </a:pPr>
            <a:r>
              <a:rPr lang="en-US" sz="1800" dirty="0" smtClean="0"/>
              <a:t>Accept-Encoding: </a:t>
            </a:r>
            <a:r>
              <a:rPr lang="en-US" sz="1800" dirty="0" err="1" smtClean="0"/>
              <a:t>gzip</a:t>
            </a:r>
            <a:r>
              <a:rPr lang="en-US" sz="1800" dirty="0" smtClean="0"/>
              <a:t>, deflate</a:t>
            </a:r>
          </a:p>
          <a:p>
            <a:pPr>
              <a:buNone/>
            </a:pPr>
            <a:r>
              <a:rPr lang="en-US" sz="1800" dirty="0" smtClean="0"/>
              <a:t>UA-Voice: TRUE</a:t>
            </a:r>
          </a:p>
        </p:txBody>
      </p:sp>
      <p:sp>
        <p:nvSpPr>
          <p:cNvPr id="6" name="Text Placeholder 5"/>
          <p:cNvSpPr>
            <a:spLocks noGrp="1"/>
          </p:cNvSpPr>
          <p:nvPr>
            <p:ph type="body" sz="quarter" idx="3"/>
          </p:nvPr>
        </p:nvSpPr>
        <p:spPr>
          <a:xfrm>
            <a:off x="4645981" y="1106753"/>
            <a:ext cx="4117019" cy="692498"/>
          </a:xfrm>
        </p:spPr>
        <p:txBody>
          <a:bodyPr/>
          <a:lstStyle/>
          <a:p>
            <a:r>
              <a:rPr lang="en-US" dirty="0" smtClean="0"/>
              <a:t>Previous versions of </a:t>
            </a:r>
            <a:r>
              <a:rPr lang="en-US" dirty="0" err="1" smtClean="0"/>
              <a:t>IEMo</a:t>
            </a:r>
            <a:endParaRPr lang="en-US" dirty="0"/>
          </a:p>
        </p:txBody>
      </p:sp>
      <p:sp>
        <p:nvSpPr>
          <p:cNvPr id="7" name="Content Placeholder 6"/>
          <p:cNvSpPr>
            <a:spLocks noGrp="1"/>
          </p:cNvSpPr>
          <p:nvPr>
            <p:ph sz="quarter" idx="4"/>
          </p:nvPr>
        </p:nvSpPr>
        <p:spPr>
          <a:xfrm>
            <a:off x="4645026" y="1870075"/>
            <a:ext cx="4117974" cy="1537344"/>
          </a:xfrm>
        </p:spPr>
        <p:txBody>
          <a:bodyPr>
            <a:noAutofit/>
          </a:bodyPr>
          <a:lstStyle/>
          <a:p>
            <a:pPr>
              <a:buNone/>
            </a:pPr>
            <a:r>
              <a:rPr lang="en-US" sz="1800" dirty="0" smtClean="0"/>
              <a:t>GET ######### HTTP/1.1 </a:t>
            </a:r>
          </a:p>
          <a:p>
            <a:pPr>
              <a:buNone/>
            </a:pPr>
            <a:r>
              <a:rPr lang="en-US" sz="1800" dirty="0" smtClean="0"/>
              <a:t> Accept: */*</a:t>
            </a:r>
          </a:p>
          <a:p>
            <a:pPr>
              <a:buNone/>
            </a:pPr>
            <a:r>
              <a:rPr lang="en-US" sz="1800" dirty="0" smtClean="0"/>
              <a:t> Accept-Language: en-us</a:t>
            </a:r>
          </a:p>
          <a:p>
            <a:pPr>
              <a:buNone/>
            </a:pPr>
            <a:r>
              <a:rPr lang="en-US" sz="1800" dirty="0" smtClean="0"/>
              <a:t> Connection: Keep-Alive</a:t>
            </a:r>
          </a:p>
          <a:p>
            <a:pPr>
              <a:buNone/>
            </a:pPr>
            <a:r>
              <a:rPr lang="en-US" sz="1800" dirty="0" smtClean="0"/>
              <a:t> Host: #########</a:t>
            </a:r>
          </a:p>
          <a:p>
            <a:pPr>
              <a:buNone/>
            </a:pPr>
            <a:r>
              <a:rPr lang="en-US" sz="1800" dirty="0" smtClean="0"/>
              <a:t> User-Agent: Mozilla/4.0 (compatible; MSIE 6.0; Windows CE; </a:t>
            </a:r>
            <a:r>
              <a:rPr lang="en-US" sz="1800" dirty="0" err="1" smtClean="0"/>
              <a:t>IEMobile</a:t>
            </a:r>
            <a:r>
              <a:rPr lang="en-US" sz="1800" dirty="0" smtClean="0"/>
              <a:t> 7.11)</a:t>
            </a:r>
          </a:p>
          <a:p>
            <a:pPr>
              <a:buNone/>
            </a:pPr>
            <a:r>
              <a:rPr lang="en-US" sz="1800" dirty="0" smtClean="0"/>
              <a:t> UA-pixels: 240x320</a:t>
            </a:r>
          </a:p>
          <a:p>
            <a:pPr>
              <a:buNone/>
            </a:pPr>
            <a:r>
              <a:rPr lang="en-US" sz="1800" dirty="0" smtClean="0"/>
              <a:t> UA-color: color16</a:t>
            </a:r>
          </a:p>
          <a:p>
            <a:pPr>
              <a:buNone/>
            </a:pPr>
            <a:r>
              <a:rPr lang="en-US" sz="1800" dirty="0" smtClean="0"/>
              <a:t> UA-OS: Windows CE (Pocket PC) - Version 5.2</a:t>
            </a:r>
          </a:p>
          <a:p>
            <a:pPr>
              <a:buNone/>
            </a:pPr>
            <a:r>
              <a:rPr lang="en-US" sz="1800" dirty="0" smtClean="0"/>
              <a:t> UA-CPU: x86 </a:t>
            </a:r>
          </a:p>
          <a:p>
            <a:pPr>
              <a:buNone/>
            </a:pPr>
            <a:r>
              <a:rPr lang="en-US" sz="1800" dirty="0" smtClean="0"/>
              <a:t> Accept-Encoding: </a:t>
            </a:r>
            <a:r>
              <a:rPr lang="en-US" sz="1800" dirty="0" err="1" smtClean="0"/>
              <a:t>gzip</a:t>
            </a:r>
            <a:r>
              <a:rPr lang="en-US" sz="1800" dirty="0" smtClean="0"/>
              <a:t>, deflate</a:t>
            </a:r>
          </a:p>
          <a:p>
            <a:pPr>
              <a:buNone/>
            </a:pPr>
            <a:r>
              <a:rPr lang="en-US" sz="1800" dirty="0" smtClean="0"/>
              <a:t> UA-Voice: TRUE</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Detecting Internet Explorer Mobile 6</a:t>
            </a:r>
            <a:endParaRPr lang="en-US" dirty="0"/>
          </a:p>
        </p:txBody>
      </p:sp>
      <p:sp>
        <p:nvSpPr>
          <p:cNvPr id="4" name="Text Placeholder 3"/>
          <p:cNvSpPr>
            <a:spLocks noGrp="1"/>
          </p:cNvSpPr>
          <p:nvPr>
            <p:ph type="body" idx="1"/>
          </p:nvPr>
        </p:nvSpPr>
        <p:spPr/>
        <p:txBody>
          <a:bodyPr/>
          <a:lstStyle/>
          <a:p>
            <a:r>
              <a:rPr lang="en-US" dirty="0" smtClean="0"/>
              <a:t>Mobile mode HTTP Headers  </a:t>
            </a:r>
            <a:endParaRPr lang="en-US" dirty="0"/>
          </a:p>
        </p:txBody>
      </p:sp>
      <p:sp>
        <p:nvSpPr>
          <p:cNvPr id="5" name="Content Placeholder 4"/>
          <p:cNvSpPr>
            <a:spLocks noGrp="1"/>
          </p:cNvSpPr>
          <p:nvPr>
            <p:ph sz="half" idx="2"/>
          </p:nvPr>
        </p:nvSpPr>
        <p:spPr>
          <a:xfrm>
            <a:off x="381000" y="2174874"/>
            <a:ext cx="4114800" cy="3526679"/>
          </a:xfrm>
        </p:spPr>
        <p:txBody>
          <a:bodyPr>
            <a:normAutofit fontScale="25000" lnSpcReduction="20000"/>
          </a:bodyPr>
          <a:lstStyle/>
          <a:p>
            <a:pPr>
              <a:buNone/>
            </a:pPr>
            <a:r>
              <a:rPr lang="en-US" sz="7200" dirty="0" smtClean="0"/>
              <a:t>GET ######### HTTP/1.1 </a:t>
            </a:r>
          </a:p>
          <a:p>
            <a:pPr>
              <a:buNone/>
            </a:pPr>
            <a:r>
              <a:rPr lang="en-US" sz="7200" dirty="0" smtClean="0"/>
              <a:t>Accept: */*</a:t>
            </a:r>
          </a:p>
          <a:p>
            <a:pPr>
              <a:buNone/>
            </a:pPr>
            <a:r>
              <a:rPr lang="en-US" sz="7200" dirty="0" smtClean="0"/>
              <a:t>Accept-Language: en-us</a:t>
            </a:r>
          </a:p>
          <a:p>
            <a:pPr>
              <a:buNone/>
            </a:pPr>
            <a:r>
              <a:rPr lang="en-US" sz="7200" dirty="0" smtClean="0"/>
              <a:t>Connection: Keep-Alive</a:t>
            </a:r>
          </a:p>
          <a:p>
            <a:pPr>
              <a:buNone/>
            </a:pPr>
            <a:r>
              <a:rPr lang="en-US" sz="7200" dirty="0" smtClean="0"/>
              <a:t>Host: #########</a:t>
            </a:r>
          </a:p>
          <a:p>
            <a:pPr>
              <a:buNone/>
            </a:pPr>
            <a:r>
              <a:rPr lang="en-US" sz="7200" dirty="0" smtClean="0"/>
              <a:t>User-Agent: Mozilla/4.0 (compatible; MSIE 6.0; Windows CE; </a:t>
            </a:r>
            <a:r>
              <a:rPr lang="en-US" sz="7200" dirty="0" err="1" smtClean="0"/>
              <a:t>IEMobile</a:t>
            </a:r>
            <a:r>
              <a:rPr lang="en-US" sz="7200" dirty="0" smtClean="0"/>
              <a:t> 8.12; </a:t>
            </a:r>
            <a:r>
              <a:rPr lang="en-US" sz="7200" dirty="0" err="1" smtClean="0"/>
              <a:t>MSIEMobile</a:t>
            </a:r>
            <a:r>
              <a:rPr lang="en-US" sz="7200" dirty="0" smtClean="0"/>
              <a:t> 6.0)</a:t>
            </a:r>
          </a:p>
          <a:p>
            <a:pPr>
              <a:buNone/>
            </a:pPr>
            <a:r>
              <a:rPr lang="en-US" sz="7200" dirty="0" smtClean="0"/>
              <a:t>UA-pixels: 240x320</a:t>
            </a:r>
          </a:p>
          <a:p>
            <a:pPr>
              <a:buNone/>
            </a:pPr>
            <a:r>
              <a:rPr lang="en-US" sz="7200" dirty="0" smtClean="0"/>
              <a:t>UA-color: color16</a:t>
            </a:r>
          </a:p>
          <a:p>
            <a:pPr>
              <a:buNone/>
            </a:pPr>
            <a:r>
              <a:rPr lang="en-US" sz="7200" dirty="0" smtClean="0"/>
              <a:t>UA-OS: Windows CE (Pocket PC) - Version 5.2</a:t>
            </a:r>
          </a:p>
          <a:p>
            <a:pPr>
              <a:buNone/>
            </a:pPr>
            <a:r>
              <a:rPr lang="en-US" sz="7200" dirty="0" smtClean="0"/>
              <a:t>UA-CPU: x86 </a:t>
            </a:r>
          </a:p>
          <a:p>
            <a:pPr>
              <a:buNone/>
            </a:pPr>
            <a:r>
              <a:rPr lang="en-US" sz="7200" dirty="0" smtClean="0"/>
              <a:t>Accept-Encoding: </a:t>
            </a:r>
            <a:r>
              <a:rPr lang="en-US" sz="7200" dirty="0" err="1" smtClean="0"/>
              <a:t>gzip</a:t>
            </a:r>
            <a:r>
              <a:rPr lang="en-US" sz="7200" dirty="0" smtClean="0"/>
              <a:t>, deflate</a:t>
            </a:r>
          </a:p>
          <a:p>
            <a:pPr>
              <a:buNone/>
            </a:pPr>
            <a:r>
              <a:rPr lang="en-US" sz="7200" dirty="0" smtClean="0"/>
              <a:t>UA-Voice: TRUE</a:t>
            </a:r>
          </a:p>
          <a:p>
            <a:pPr>
              <a:buNone/>
            </a:pPr>
            <a:endParaRPr lang="en-US" dirty="0" smtClean="0"/>
          </a:p>
        </p:txBody>
      </p:sp>
      <p:sp>
        <p:nvSpPr>
          <p:cNvPr id="6" name="Text Placeholder 5"/>
          <p:cNvSpPr>
            <a:spLocks noGrp="1"/>
          </p:cNvSpPr>
          <p:nvPr>
            <p:ph type="body" sz="quarter" idx="3"/>
          </p:nvPr>
        </p:nvSpPr>
        <p:spPr/>
        <p:txBody>
          <a:bodyPr/>
          <a:lstStyle/>
          <a:p>
            <a:r>
              <a:rPr lang="en-US" dirty="0" smtClean="0"/>
              <a:t>Desktop mode HTTP Headers</a:t>
            </a:r>
            <a:endParaRPr lang="en-US" dirty="0"/>
          </a:p>
        </p:txBody>
      </p:sp>
      <p:sp>
        <p:nvSpPr>
          <p:cNvPr id="7" name="Content Placeholder 6"/>
          <p:cNvSpPr>
            <a:spLocks noGrp="1"/>
          </p:cNvSpPr>
          <p:nvPr>
            <p:ph sz="quarter" idx="4"/>
          </p:nvPr>
        </p:nvSpPr>
        <p:spPr>
          <a:xfrm>
            <a:off x="4645026" y="2174875"/>
            <a:ext cx="4117974" cy="3625289"/>
          </a:xfrm>
        </p:spPr>
        <p:txBody>
          <a:bodyPr>
            <a:normAutofit fontScale="92500"/>
          </a:bodyPr>
          <a:lstStyle/>
          <a:p>
            <a:pPr>
              <a:buNone/>
            </a:pPr>
            <a:r>
              <a:rPr lang="en-US" sz="1800" dirty="0" smtClean="0"/>
              <a:t>GET /######## HTTP/1.1 </a:t>
            </a:r>
          </a:p>
          <a:p>
            <a:pPr>
              <a:buNone/>
            </a:pPr>
            <a:r>
              <a:rPr lang="en-US" sz="1800" dirty="0" smtClean="0"/>
              <a:t>Accept: */*</a:t>
            </a:r>
          </a:p>
          <a:p>
            <a:pPr>
              <a:buNone/>
            </a:pPr>
            <a:r>
              <a:rPr lang="en-US" sz="1800" dirty="0" smtClean="0"/>
              <a:t>Accept-Language: en-us</a:t>
            </a:r>
          </a:p>
          <a:p>
            <a:pPr>
              <a:buNone/>
            </a:pPr>
            <a:r>
              <a:rPr lang="en-US" sz="1800" dirty="0" smtClean="0"/>
              <a:t>Connection: Keep-Alive</a:t>
            </a:r>
          </a:p>
          <a:p>
            <a:pPr>
              <a:buNone/>
            </a:pPr>
            <a:r>
              <a:rPr lang="en-US" sz="1800" dirty="0" smtClean="0"/>
              <a:t>Host: #########</a:t>
            </a:r>
          </a:p>
          <a:p>
            <a:pPr>
              <a:buNone/>
            </a:pPr>
            <a:r>
              <a:rPr lang="en-US" sz="1800" dirty="0" smtClean="0"/>
              <a:t>User-Agent: Mozilla/4.0 (compatible; MSIE 6.0; Windows NT 5.1)</a:t>
            </a:r>
          </a:p>
          <a:p>
            <a:pPr>
              <a:buNone/>
            </a:pPr>
            <a:r>
              <a:rPr lang="en-US" sz="1800" dirty="0" smtClean="0"/>
              <a:t>UA-pixels: 240x320</a:t>
            </a:r>
          </a:p>
          <a:p>
            <a:pPr>
              <a:buNone/>
            </a:pPr>
            <a:r>
              <a:rPr lang="en-US" sz="1800" dirty="0" smtClean="0"/>
              <a:t>UA-color: color16</a:t>
            </a:r>
          </a:p>
          <a:p>
            <a:pPr>
              <a:buNone/>
            </a:pPr>
            <a:r>
              <a:rPr lang="en-US" sz="1800" dirty="0" smtClean="0"/>
              <a:t>UA-OS: Windows CE (Pocket PC) - Version 5.2</a:t>
            </a:r>
          </a:p>
          <a:p>
            <a:pPr>
              <a:buNone/>
            </a:pPr>
            <a:r>
              <a:rPr lang="en-US" sz="1800" dirty="0" smtClean="0"/>
              <a:t>UA-CPU: x86 </a:t>
            </a:r>
          </a:p>
          <a:p>
            <a:pPr>
              <a:buNone/>
            </a:pPr>
            <a:r>
              <a:rPr lang="en-US" sz="1800" dirty="0" smtClean="0"/>
              <a:t>Accept-Encoding: </a:t>
            </a:r>
            <a:r>
              <a:rPr lang="en-US" sz="1800" dirty="0" err="1" smtClean="0"/>
              <a:t>gzip</a:t>
            </a:r>
            <a:r>
              <a:rPr lang="en-US" sz="1800" dirty="0" smtClean="0"/>
              <a:t>, deflate</a:t>
            </a:r>
          </a:p>
          <a:p>
            <a:pPr>
              <a:buNone/>
            </a:pPr>
            <a:r>
              <a:rPr lang="en-US" sz="1800" dirty="0" smtClean="0"/>
              <a:t>UA-Voice: TRUE</a:t>
            </a:r>
          </a:p>
          <a:p>
            <a:endParaRPr lang="en-US" sz="1800" dirty="0"/>
          </a:p>
        </p:txBody>
      </p:sp>
      <p:sp>
        <p:nvSpPr>
          <p:cNvPr id="11" name="Rounded Rectangle 10"/>
          <p:cNvSpPr/>
          <p:nvPr/>
        </p:nvSpPr>
        <p:spPr>
          <a:xfrm>
            <a:off x="4572000" y="4352120"/>
            <a:ext cx="4114800" cy="535764"/>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ounded Rectangle 8"/>
          <p:cNvSpPr/>
          <p:nvPr/>
        </p:nvSpPr>
        <p:spPr>
          <a:xfrm>
            <a:off x="4575912" y="3510844"/>
            <a:ext cx="4268829" cy="412763"/>
          </a:xfrm>
          <a:prstGeom prst="roundRect">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249382" y="3308465"/>
            <a:ext cx="4219523" cy="680825"/>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TextBox 11"/>
          <p:cNvSpPr txBox="1"/>
          <p:nvPr/>
        </p:nvSpPr>
        <p:spPr>
          <a:xfrm>
            <a:off x="7467600" y="2748742"/>
            <a:ext cx="1676400" cy="369332"/>
          </a:xfrm>
          <a:prstGeom prst="rect">
            <a:avLst/>
          </a:prstGeom>
          <a:noFill/>
        </p:spPr>
        <p:txBody>
          <a:bodyPr wrap="square" rtlCol="0">
            <a:spAutoFit/>
          </a:bodyPr>
          <a:lstStyle/>
          <a:p>
            <a:r>
              <a:rPr lang="en-US" dirty="0" smtClean="0">
                <a:solidFill>
                  <a:srgbClr val="FFC000"/>
                </a:solidFill>
              </a:rPr>
              <a:t>Same as XP IE6!</a:t>
            </a:r>
            <a:endParaRPr lang="en-US" dirty="0">
              <a:solidFill>
                <a:srgbClr val="FFC000"/>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Viewport</a:t>
            </a:r>
            <a:endParaRPr lang="en-US" dirty="0"/>
          </a:p>
        </p:txBody>
      </p:sp>
      <p:sp>
        <p:nvSpPr>
          <p:cNvPr id="5" name="Content Placeholder 4"/>
          <p:cNvSpPr>
            <a:spLocks noGrp="1"/>
          </p:cNvSpPr>
          <p:nvPr>
            <p:ph idx="1"/>
          </p:nvPr>
        </p:nvSpPr>
        <p:spPr/>
        <p:txBody>
          <a:bodyPr>
            <a:normAutofit/>
          </a:bodyPr>
          <a:lstStyle/>
          <a:p>
            <a:r>
              <a:rPr lang="en-US" dirty="0" smtClean="0"/>
              <a:t>The Viewport is the dimensions of the screen the web page will be laid out on.</a:t>
            </a:r>
          </a:p>
        </p:txBody>
      </p:sp>
      <p:graphicFrame>
        <p:nvGraphicFramePr>
          <p:cNvPr id="7" name="Table 6"/>
          <p:cNvGraphicFramePr>
            <a:graphicFrameLocks noGrp="1"/>
          </p:cNvGraphicFramePr>
          <p:nvPr/>
        </p:nvGraphicFramePr>
        <p:xfrm>
          <a:off x="662940" y="2903220"/>
          <a:ext cx="7856220" cy="2529840"/>
        </p:xfrm>
        <a:graphic>
          <a:graphicData uri="http://schemas.openxmlformats.org/drawingml/2006/table">
            <a:tbl>
              <a:tblPr firstRow="1" bandRow="1">
                <a:tableStyleId>{7DF18680-E054-41AD-8BC1-D1AEF772440D}</a:tableStyleId>
              </a:tblPr>
              <a:tblGrid>
                <a:gridCol w="1964055"/>
                <a:gridCol w="1964055"/>
                <a:gridCol w="1964055"/>
                <a:gridCol w="1964055"/>
              </a:tblGrid>
              <a:tr h="843280">
                <a:tc>
                  <a:txBody>
                    <a:bodyPr/>
                    <a:lstStyle/>
                    <a:p>
                      <a:r>
                        <a:rPr lang="en-US" sz="2800" dirty="0" smtClean="0">
                          <a:solidFill>
                            <a:schemeClr val="bg1"/>
                          </a:solidFill>
                        </a:rPr>
                        <a:t>Parameter</a:t>
                      </a:r>
                      <a:endParaRPr lang="en-US" sz="2800" dirty="0">
                        <a:solidFill>
                          <a:schemeClr val="bg1"/>
                        </a:solidFill>
                      </a:endParaRPr>
                    </a:p>
                  </a:txBody>
                  <a:tcPr/>
                </a:tc>
                <a:tc>
                  <a:txBody>
                    <a:bodyPr/>
                    <a:lstStyle/>
                    <a:p>
                      <a:r>
                        <a:rPr lang="en-US" sz="2800" dirty="0" smtClean="0">
                          <a:solidFill>
                            <a:schemeClr val="bg1"/>
                          </a:solidFill>
                        </a:rPr>
                        <a:t>Default</a:t>
                      </a:r>
                      <a:endParaRPr lang="en-US" sz="2800" dirty="0">
                        <a:solidFill>
                          <a:schemeClr val="bg1"/>
                        </a:solidFill>
                      </a:endParaRPr>
                    </a:p>
                  </a:txBody>
                  <a:tcPr/>
                </a:tc>
                <a:tc>
                  <a:txBody>
                    <a:bodyPr/>
                    <a:lstStyle/>
                    <a:p>
                      <a:r>
                        <a:rPr lang="en-US" sz="2800" dirty="0" smtClean="0">
                          <a:solidFill>
                            <a:schemeClr val="bg1"/>
                          </a:solidFill>
                        </a:rPr>
                        <a:t>Minimum</a:t>
                      </a:r>
                      <a:endParaRPr lang="en-US" sz="2800" dirty="0">
                        <a:solidFill>
                          <a:schemeClr val="bg1"/>
                        </a:solidFill>
                      </a:endParaRPr>
                    </a:p>
                  </a:txBody>
                  <a:tcPr/>
                </a:tc>
                <a:tc>
                  <a:txBody>
                    <a:bodyPr/>
                    <a:lstStyle/>
                    <a:p>
                      <a:r>
                        <a:rPr lang="en-US" sz="2800" dirty="0" smtClean="0">
                          <a:solidFill>
                            <a:schemeClr val="bg1"/>
                          </a:solidFill>
                        </a:rPr>
                        <a:t>Maximum</a:t>
                      </a:r>
                      <a:endParaRPr lang="en-US" sz="2800" dirty="0">
                        <a:solidFill>
                          <a:schemeClr val="bg1"/>
                        </a:solidFill>
                      </a:endParaRPr>
                    </a:p>
                  </a:txBody>
                  <a:tcPr/>
                </a:tc>
              </a:tr>
              <a:tr h="843280">
                <a:tc>
                  <a:txBody>
                    <a:bodyPr/>
                    <a:lstStyle/>
                    <a:p>
                      <a:r>
                        <a:rPr lang="en-US" sz="2800" dirty="0" smtClean="0"/>
                        <a:t>Width</a:t>
                      </a:r>
                      <a:endParaRPr lang="en-US" sz="2800" dirty="0"/>
                    </a:p>
                  </a:txBody>
                  <a:tcPr/>
                </a:tc>
                <a:tc>
                  <a:txBody>
                    <a:bodyPr/>
                    <a:lstStyle/>
                    <a:p>
                      <a:r>
                        <a:rPr lang="en-US" sz="2800" dirty="0" smtClean="0"/>
                        <a:t>1024</a:t>
                      </a:r>
                      <a:endParaRPr lang="en-US" sz="2800" dirty="0"/>
                    </a:p>
                  </a:txBody>
                  <a:tcPr/>
                </a:tc>
                <a:tc>
                  <a:txBody>
                    <a:bodyPr/>
                    <a:lstStyle/>
                    <a:p>
                      <a:r>
                        <a:rPr lang="en-US" sz="2800" dirty="0" smtClean="0"/>
                        <a:t>100</a:t>
                      </a:r>
                      <a:endParaRPr lang="en-US" sz="2800" dirty="0"/>
                    </a:p>
                  </a:txBody>
                  <a:tcPr/>
                </a:tc>
                <a:tc>
                  <a:txBody>
                    <a:bodyPr/>
                    <a:lstStyle/>
                    <a:p>
                      <a:r>
                        <a:rPr lang="en-US" sz="2800" dirty="0" smtClean="0"/>
                        <a:t>10000</a:t>
                      </a:r>
                      <a:endParaRPr lang="en-US" sz="2800" dirty="0"/>
                    </a:p>
                  </a:txBody>
                  <a:tcPr/>
                </a:tc>
              </a:tr>
              <a:tr h="843280">
                <a:tc>
                  <a:txBody>
                    <a:bodyPr/>
                    <a:lstStyle/>
                    <a:p>
                      <a:r>
                        <a:rPr lang="en-US" sz="2800" dirty="0" smtClean="0"/>
                        <a:t>Height</a:t>
                      </a:r>
                      <a:endParaRPr lang="en-US" sz="2800" dirty="0"/>
                    </a:p>
                  </a:txBody>
                  <a:tcPr/>
                </a:tc>
                <a:tc>
                  <a:txBody>
                    <a:bodyPr/>
                    <a:lstStyle/>
                    <a:p>
                      <a:r>
                        <a:rPr lang="en-US" sz="2800" dirty="0" smtClean="0"/>
                        <a:t>768</a:t>
                      </a:r>
                      <a:endParaRPr lang="en-US" sz="2800" dirty="0"/>
                    </a:p>
                  </a:txBody>
                  <a:tcPr/>
                </a:tc>
                <a:tc>
                  <a:txBody>
                    <a:bodyPr/>
                    <a:lstStyle/>
                    <a:p>
                      <a:r>
                        <a:rPr lang="en-US" sz="2800" dirty="0" smtClean="0"/>
                        <a:t>100</a:t>
                      </a:r>
                      <a:endParaRPr lang="en-US" sz="2800" dirty="0"/>
                    </a:p>
                  </a:txBody>
                  <a:tcPr/>
                </a:tc>
                <a:tc>
                  <a:txBody>
                    <a:bodyPr/>
                    <a:lstStyle/>
                    <a:p>
                      <a:r>
                        <a:rPr lang="en-US" sz="2800" dirty="0" smtClean="0"/>
                        <a:t>10000</a:t>
                      </a:r>
                      <a:endParaRPr lang="en-US" sz="2800"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Three ways to set Viewport</a:t>
            </a:r>
            <a:endParaRPr lang="en-US" dirty="0"/>
          </a:p>
        </p:txBody>
      </p:sp>
      <p:sp>
        <p:nvSpPr>
          <p:cNvPr id="9" name="Text Placeholder 8"/>
          <p:cNvSpPr>
            <a:spLocks noGrp="1"/>
          </p:cNvSpPr>
          <p:nvPr>
            <p:ph type="body" sz="quarter" idx="10"/>
          </p:nvPr>
        </p:nvSpPr>
        <p:spPr>
          <a:xfrm>
            <a:off x="0" y="1572364"/>
            <a:ext cx="9037321" cy="507831"/>
          </a:xfrm>
        </p:spPr>
        <p:txBody>
          <a:bodyPr/>
          <a:lstStyle/>
          <a:p>
            <a:pPr lvl="1"/>
            <a:r>
              <a:rPr lang="en-US" sz="2000" b="1" dirty="0" smtClean="0">
                <a:latin typeface="Courier New" pitchFamily="49" charset="0"/>
              </a:rPr>
              <a:t>&lt;meta name=“viewport” content=“width=1024, height=768”&gt;</a:t>
            </a:r>
            <a:br>
              <a:rPr lang="en-US" sz="2000" b="1" dirty="0" smtClean="0">
                <a:latin typeface="Courier New" pitchFamily="49" charset="0"/>
              </a:rPr>
            </a:br>
            <a:r>
              <a:rPr lang="en-US" sz="2000" dirty="0" smtClean="0"/>
              <a:t>Assure necessary width and height is available. </a:t>
            </a:r>
            <a:r>
              <a:rPr lang="en-US" sz="2000" dirty="0" smtClean="0">
                <a:latin typeface="Courier New" pitchFamily="49" charset="0"/>
              </a:rPr>
              <a:t> </a:t>
            </a:r>
          </a:p>
        </p:txBody>
      </p:sp>
      <p:sp>
        <p:nvSpPr>
          <p:cNvPr id="7" name="Rectangle 6"/>
          <p:cNvSpPr/>
          <p:nvPr/>
        </p:nvSpPr>
        <p:spPr>
          <a:xfrm>
            <a:off x="0" y="2496652"/>
            <a:ext cx="9144000" cy="1631216"/>
          </a:xfrm>
          <a:prstGeom prst="rect">
            <a:avLst/>
          </a:prstGeom>
        </p:spPr>
        <p:txBody>
          <a:bodyPr wrap="square">
            <a:spAutoFit/>
          </a:bodyPr>
          <a:lstStyle/>
          <a:p>
            <a:pPr lvl="1"/>
            <a:endParaRPr lang="en-US" sz="2000" b="1" dirty="0" smtClean="0">
              <a:solidFill>
                <a:schemeClr val="bg1"/>
              </a:solidFill>
              <a:latin typeface="Courier New" pitchFamily="49" charset="0"/>
            </a:endParaRPr>
          </a:p>
          <a:p>
            <a:pPr lvl="1"/>
            <a:endParaRPr lang="en-US" sz="2000" b="1" dirty="0" smtClean="0">
              <a:solidFill>
                <a:schemeClr val="bg1"/>
              </a:solidFill>
              <a:latin typeface="Courier New" pitchFamily="49" charset="0"/>
            </a:endParaRPr>
          </a:p>
          <a:p>
            <a:pPr lvl="1"/>
            <a:r>
              <a:rPr lang="en-US" sz="2000" b="1" dirty="0" smtClean="0">
                <a:solidFill>
                  <a:schemeClr val="bg1"/>
                </a:solidFill>
                <a:latin typeface="Courier New" pitchFamily="49" charset="0"/>
              </a:rPr>
              <a:t>&lt;meta name=“</a:t>
            </a:r>
            <a:r>
              <a:rPr lang="en-US" sz="2000" b="1" dirty="0" err="1" smtClean="0">
                <a:solidFill>
                  <a:schemeClr val="bg1"/>
                </a:solidFill>
                <a:latin typeface="Courier New" pitchFamily="49" charset="0"/>
              </a:rPr>
              <a:t>mobileoptimized</a:t>
            </a:r>
            <a:r>
              <a:rPr lang="en-US" sz="2000" b="1" dirty="0" smtClean="0">
                <a:solidFill>
                  <a:schemeClr val="bg1"/>
                </a:solidFill>
                <a:latin typeface="Courier New" pitchFamily="49" charset="0"/>
              </a:rPr>
              <a:t>” content=“240”&gt;</a:t>
            </a:r>
            <a:r>
              <a:rPr lang="en-US" sz="2000" b="1" dirty="0" smtClean="0">
                <a:solidFill>
                  <a:schemeClr val="bg1"/>
                </a:solidFill>
              </a:rPr>
              <a:t/>
            </a:r>
            <a:br>
              <a:rPr lang="en-US" sz="2000" b="1" dirty="0" smtClean="0">
                <a:solidFill>
                  <a:schemeClr val="bg1"/>
                </a:solidFill>
              </a:rPr>
            </a:br>
            <a:r>
              <a:rPr lang="en-US" sz="2000" dirty="0" smtClean="0">
                <a:solidFill>
                  <a:schemeClr val="bg1"/>
                </a:solidFill>
                <a:latin typeface="Consolas" pitchFamily="49" charset="0"/>
              </a:rPr>
              <a:t>Only specifies width. Supported on </a:t>
            </a:r>
            <a:r>
              <a:rPr lang="en-US" sz="2000" dirty="0" err="1" smtClean="0">
                <a:solidFill>
                  <a:schemeClr val="bg1"/>
                </a:solidFill>
                <a:latin typeface="Consolas" pitchFamily="49" charset="0"/>
              </a:rPr>
              <a:t>IEMo</a:t>
            </a:r>
            <a:r>
              <a:rPr lang="en-US" sz="2000" dirty="0" smtClean="0">
                <a:solidFill>
                  <a:schemeClr val="bg1"/>
                </a:solidFill>
                <a:latin typeface="Consolas" pitchFamily="49" charset="0"/>
              </a:rPr>
              <a:t> before.  Special value of “0” for Auto width.</a:t>
            </a:r>
          </a:p>
        </p:txBody>
      </p:sp>
      <p:sp>
        <p:nvSpPr>
          <p:cNvPr id="8" name="Rectangle 7"/>
          <p:cNvSpPr/>
          <p:nvPr/>
        </p:nvSpPr>
        <p:spPr>
          <a:xfrm>
            <a:off x="0" y="4230498"/>
            <a:ext cx="9144000" cy="2246769"/>
          </a:xfrm>
          <a:prstGeom prst="rect">
            <a:avLst/>
          </a:prstGeom>
        </p:spPr>
        <p:txBody>
          <a:bodyPr wrap="square">
            <a:spAutoFit/>
          </a:bodyPr>
          <a:lstStyle/>
          <a:p>
            <a:pPr lvl="1"/>
            <a:endParaRPr lang="en-US" sz="2000" b="1" dirty="0" smtClean="0">
              <a:solidFill>
                <a:schemeClr val="bg1"/>
              </a:solidFill>
            </a:endParaRPr>
          </a:p>
          <a:p>
            <a:pPr lvl="1"/>
            <a:endParaRPr lang="en-US" sz="2000" b="1" dirty="0" smtClean="0">
              <a:solidFill>
                <a:schemeClr val="bg1"/>
              </a:solidFill>
            </a:endParaRPr>
          </a:p>
          <a:p>
            <a:pPr lvl="1"/>
            <a:r>
              <a:rPr lang="en-US" sz="2000" b="1" dirty="0" smtClean="0">
                <a:solidFill>
                  <a:schemeClr val="bg1"/>
                </a:solidFill>
                <a:latin typeface="Courier New" pitchFamily="49" charset="0"/>
              </a:rPr>
              <a:t>&lt;!DOCTYPE html PUBLIC "-//WAPFORUM//DTD XHTML Mobile 1.2//EN" "http://www.openmobilealliance.org/tech/DTD/xhtml-mobile12.dtd"&gt;</a:t>
            </a:r>
            <a:br>
              <a:rPr lang="en-US" sz="2000" b="1" dirty="0" smtClean="0">
                <a:solidFill>
                  <a:schemeClr val="bg1"/>
                </a:solidFill>
                <a:latin typeface="Courier New" pitchFamily="49" charset="0"/>
              </a:rPr>
            </a:br>
            <a:endParaRPr lang="en-US" sz="2000" b="1" dirty="0" smtClean="0">
              <a:solidFill>
                <a:schemeClr val="bg1"/>
              </a:solidFill>
              <a:latin typeface="Courier New" pitchFamily="49"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Considerations</a:t>
            </a:r>
            <a:endParaRPr lang="en-US" dirty="0"/>
          </a:p>
        </p:txBody>
      </p:sp>
      <p:sp>
        <p:nvSpPr>
          <p:cNvPr id="3" name="Content Placeholder 2"/>
          <p:cNvSpPr>
            <a:spLocks noGrp="1"/>
          </p:cNvSpPr>
          <p:nvPr>
            <p:ph idx="1"/>
          </p:nvPr>
        </p:nvSpPr>
        <p:spPr>
          <a:xfrm>
            <a:off x="381000" y="1412875"/>
            <a:ext cx="8382000" cy="2339102"/>
          </a:xfrm>
        </p:spPr>
        <p:txBody>
          <a:bodyPr/>
          <a:lstStyle/>
          <a:p>
            <a:r>
              <a:rPr lang="en-US" dirty="0" smtClean="0"/>
              <a:t>Follow best web programming practices</a:t>
            </a:r>
          </a:p>
          <a:p>
            <a:pPr lvl="1"/>
            <a:endParaRPr lang="en-US" dirty="0" smtClean="0"/>
          </a:p>
          <a:p>
            <a:pPr lvl="1"/>
            <a:r>
              <a:rPr lang="en-US" dirty="0" smtClean="0"/>
              <a:t>Use Separate HTML, CSS, and Jscript files.</a:t>
            </a:r>
          </a:p>
          <a:p>
            <a:pPr lvl="1"/>
            <a:r>
              <a:rPr lang="en-US" dirty="0" smtClean="0"/>
              <a:t>Load non-layout essential </a:t>
            </a:r>
            <a:r>
              <a:rPr lang="en-US" dirty="0" err="1" smtClean="0"/>
              <a:t>JScript</a:t>
            </a:r>
            <a:r>
              <a:rPr lang="en-US" dirty="0" smtClean="0"/>
              <a:t> at the end</a:t>
            </a:r>
          </a:p>
          <a:p>
            <a:pPr lvl="1"/>
            <a:r>
              <a:rPr lang="en-US" dirty="0" smtClean="0"/>
              <a:t>Remove non-essential CSS and script</a:t>
            </a:r>
            <a:endParaRPr lang="en-US" dirty="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8.8|43.3"/>
</p:tagLst>
</file>

<file path=ppt/tags/tag2.xml><?xml version="1.0" encoding="utf-8"?>
<p:tagLst xmlns:a="http://schemas.openxmlformats.org/drawingml/2006/main" xmlns:r="http://schemas.openxmlformats.org/officeDocument/2006/relationships" xmlns:p="http://schemas.openxmlformats.org/presentationml/2006/main">
  <p:tag name="TIMING" val="|1.3|10.6|10|7.3"/>
</p:tagLst>
</file>

<file path=ppt/tags/tag3.xml><?xml version="1.0" encoding="utf-8"?>
<p:tagLst xmlns:a="http://schemas.openxmlformats.org/drawingml/2006/main" xmlns:r="http://schemas.openxmlformats.org/officeDocument/2006/relationships" xmlns:p="http://schemas.openxmlformats.org/presentationml/2006/main">
  <p:tag name="TIMING" val="|0.8|4|14.7"/>
</p:tagLst>
</file>

<file path=ppt/theme/theme1.xml><?xml version="1.0" encoding="utf-8"?>
<a:theme xmlns:a="http://schemas.openxmlformats.org/drawingml/2006/main" name="TechEd09_Europe templat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TotalTime>
  <Words>1308</Words>
  <Application>Microsoft Office PowerPoint</Application>
  <PresentationFormat>On-screen Show (4:3)</PresentationFormat>
  <Paragraphs>282</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TechEd09_Europe template</vt:lpstr>
      <vt:lpstr>Web and Widgets A quick overview</vt:lpstr>
      <vt:lpstr>A New View of the Web</vt:lpstr>
      <vt:lpstr>What is new in Internet Explorer Mobile?</vt:lpstr>
      <vt:lpstr>Best of Both World</vt:lpstr>
      <vt:lpstr>Detecting Internet Explorer Mobile 6</vt:lpstr>
      <vt:lpstr>Detecting Internet Explorer Mobile 6</vt:lpstr>
      <vt:lpstr>Viewport</vt:lpstr>
      <vt:lpstr>Three ways to set Viewport</vt:lpstr>
      <vt:lpstr>Code Considerations</vt:lpstr>
      <vt:lpstr>Media Considerations</vt:lpstr>
      <vt:lpstr>Media Considerations</vt:lpstr>
      <vt:lpstr>Mail and Phone integration</vt:lpstr>
      <vt:lpstr>Plug-ins (ActiveX controls)</vt:lpstr>
      <vt:lpstr>FlashLite Youtube</vt:lpstr>
      <vt:lpstr>FlashLite Full Screen</vt:lpstr>
      <vt:lpstr>Media Player OCX</vt:lpstr>
      <vt:lpstr>What is a widget?</vt:lpstr>
      <vt:lpstr>Why Widgets?</vt:lpstr>
      <vt:lpstr>Widget Capabilities</vt:lpstr>
      <vt:lpstr>Under the Hood</vt:lpstr>
      <vt:lpstr>3 Steps to Building a Widget</vt:lpstr>
      <vt:lpstr>Building a Widget: Creating UX</vt:lpstr>
      <vt:lpstr>Building a Widget: Packaging</vt:lpstr>
      <vt:lpstr>Building a Widget: Deploy</vt:lpstr>
      <vt:lpstr>Widget API Overview</vt:lpstr>
      <vt:lpstr>Widget APIs - Menu</vt:lpstr>
      <vt:lpstr>Widget APIs - Persistence</vt:lpstr>
      <vt:lpstr>Widget APIs - SystemState</vt:lpstr>
      <vt:lpstr>Widget APIs - UI</vt:lpstr>
      <vt:lpstr>Widget APIs – Manifest Metadata</vt:lpstr>
      <vt:lpstr>Slide 31</vt:lpstr>
      <vt:lpstr>Slide 32</vt:lpstr>
      <vt:lpstr>Slide 33</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Tech·Ed  North America 2009</dc:subject>
  <dc:creator>mike</dc:creator>
  <dc:description>Template: Slidework LLC
Formatting:
Event Date: May 11 - 15, 2009
Event Location: Los Angeles, CA
Audience:</dc:description>
  <cp:lastModifiedBy>cn_user</cp:lastModifiedBy>
  <cp:revision>6</cp:revision>
  <dcterms:created xsi:type="dcterms:W3CDTF">2009-10-29T19:24:42Z</dcterms:created>
  <dcterms:modified xsi:type="dcterms:W3CDTF">2009-11-08T10:49:31Z</dcterms:modified>
</cp:coreProperties>
</file>