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layout5.xml" ContentType="application/vnd.openxmlformats-officedocument.drawingml.diagramLayout+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6" r:id="rId2"/>
    <p:sldMasterId id="2147483729" r:id="rId3"/>
  </p:sldMasterIdLst>
  <p:notesMasterIdLst>
    <p:notesMasterId r:id="rId64"/>
  </p:notesMasterIdLst>
  <p:handoutMasterIdLst>
    <p:handoutMasterId r:id="rId65"/>
  </p:handoutMasterIdLst>
  <p:sldIdLst>
    <p:sldId id="256" r:id="rId4"/>
    <p:sldId id="283" r:id="rId5"/>
    <p:sldId id="287" r:id="rId6"/>
    <p:sldId id="284" r:id="rId7"/>
    <p:sldId id="329" r:id="rId8"/>
    <p:sldId id="288" r:id="rId9"/>
    <p:sldId id="306" r:id="rId10"/>
    <p:sldId id="289" r:id="rId11"/>
    <p:sldId id="330" r:id="rId12"/>
    <p:sldId id="331" r:id="rId13"/>
    <p:sldId id="332" r:id="rId14"/>
    <p:sldId id="333" r:id="rId15"/>
    <p:sldId id="334" r:id="rId16"/>
    <p:sldId id="335" r:id="rId17"/>
    <p:sldId id="336" r:id="rId18"/>
    <p:sldId id="337" r:id="rId19"/>
    <p:sldId id="338" r:id="rId20"/>
    <p:sldId id="339" r:id="rId21"/>
    <p:sldId id="307" r:id="rId22"/>
    <p:sldId id="302" r:id="rId23"/>
    <p:sldId id="286" r:id="rId24"/>
    <p:sldId id="305" r:id="rId25"/>
    <p:sldId id="328" r:id="rId26"/>
    <p:sldId id="295" r:id="rId27"/>
    <p:sldId id="340" r:id="rId28"/>
    <p:sldId id="322" r:id="rId29"/>
    <p:sldId id="323" r:id="rId30"/>
    <p:sldId id="324" r:id="rId31"/>
    <p:sldId id="325" r:id="rId32"/>
    <p:sldId id="326" r:id="rId33"/>
    <p:sldId id="301" r:id="rId34"/>
    <p:sldId id="327" r:id="rId35"/>
    <p:sldId id="303" r:id="rId36"/>
    <p:sldId id="308" r:id="rId37"/>
    <p:sldId id="318" r:id="rId38"/>
    <p:sldId id="345" r:id="rId39"/>
    <p:sldId id="346" r:id="rId40"/>
    <p:sldId id="348" r:id="rId41"/>
    <p:sldId id="309" r:id="rId42"/>
    <p:sldId id="341" r:id="rId43"/>
    <p:sldId id="311" r:id="rId44"/>
    <p:sldId id="350" r:id="rId45"/>
    <p:sldId id="352" r:id="rId46"/>
    <p:sldId id="312" r:id="rId47"/>
    <p:sldId id="343" r:id="rId48"/>
    <p:sldId id="344" r:id="rId49"/>
    <p:sldId id="320" r:id="rId50"/>
    <p:sldId id="353" r:id="rId51"/>
    <p:sldId id="313" r:id="rId52"/>
    <p:sldId id="314" r:id="rId53"/>
    <p:sldId id="321" r:id="rId54"/>
    <p:sldId id="315" r:id="rId55"/>
    <p:sldId id="316" r:id="rId56"/>
    <p:sldId id="317" r:id="rId57"/>
    <p:sldId id="304" r:id="rId58"/>
    <p:sldId id="285" r:id="rId59"/>
    <p:sldId id="282" r:id="rId60"/>
    <p:sldId id="342" r:id="rId61"/>
    <p:sldId id="274" r:id="rId62"/>
    <p:sldId id="280" r:id="rId6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650F91CB-DA1B-4262-8185-B869BE30483F}">
          <p14:sldIdLst>
            <p14:sldId id="256"/>
            <p14:sldId id="283"/>
            <p14:sldId id="287"/>
            <p14:sldId id="284"/>
            <p14:sldId id="329"/>
          </p14:sldIdLst>
        </p14:section>
        <p14:section name="IT Professionals" id="{2C3891BD-DFFB-4535-8AAB-486B739DDD70}">
          <p14:sldIdLst>
            <p14:sldId id="288"/>
            <p14:sldId id="306"/>
            <p14:sldId id="289"/>
            <p14:sldId id="330"/>
            <p14:sldId id="331"/>
            <p14:sldId id="332"/>
            <p14:sldId id="333"/>
            <p14:sldId id="334"/>
            <p14:sldId id="335"/>
            <p14:sldId id="336"/>
            <p14:sldId id="337"/>
            <p14:sldId id="338"/>
            <p14:sldId id="339"/>
            <p14:sldId id="307"/>
            <p14:sldId id="302"/>
            <p14:sldId id="286"/>
            <p14:sldId id="305"/>
            <p14:sldId id="328"/>
            <p14:sldId id="295"/>
            <p14:sldId id="340"/>
            <p14:sldId id="322"/>
            <p14:sldId id="323"/>
            <p14:sldId id="324"/>
            <p14:sldId id="325"/>
            <p14:sldId id="326"/>
            <p14:sldId id="301"/>
            <p14:sldId id="327"/>
          </p14:sldIdLst>
        </p14:section>
        <p14:section name="Developers" id="{1DFEB550-EFA4-488C-AD61-5833E4250E03}">
          <p14:sldIdLst>
            <p14:sldId id="303"/>
            <p14:sldId id="308"/>
            <p14:sldId id="318"/>
            <p14:sldId id="345"/>
            <p14:sldId id="346"/>
            <p14:sldId id="348"/>
            <p14:sldId id="309"/>
            <p14:sldId id="341"/>
            <p14:sldId id="311"/>
            <p14:sldId id="350"/>
            <p14:sldId id="352"/>
            <p14:sldId id="312"/>
            <p14:sldId id="343"/>
            <p14:sldId id="344"/>
            <p14:sldId id="320"/>
            <p14:sldId id="353"/>
            <p14:sldId id="313"/>
            <p14:sldId id="314"/>
            <p14:sldId id="321"/>
            <p14:sldId id="315"/>
            <p14:sldId id="316"/>
            <p14:sldId id="317"/>
            <p14:sldId id="304"/>
            <p14:sldId id="285"/>
            <p14:sldId id="282"/>
            <p14:sldId id="342"/>
            <p14:sldId id="274"/>
            <p14:sldId id="28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F4EE00"/>
    <a:srgbClr val="E7E200"/>
    <a:srgbClr val="FFFF3F"/>
    <a:srgbClr val="F6AE1E"/>
    <a:srgbClr val="CCFFCC"/>
    <a:srgbClr val="CCCCCC"/>
    <a:srgbClr val="99CC99"/>
    <a:srgbClr val="FFFFFF"/>
    <a:srgbClr val="FF0066"/>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79296" autoAdjust="0"/>
  </p:normalViewPr>
  <p:slideViewPr>
    <p:cSldViewPr snapToGrid="0">
      <p:cViewPr varScale="1">
        <p:scale>
          <a:sx n="88" d="100"/>
          <a:sy n="88" d="100"/>
        </p:scale>
        <p:origin x="-996" y="-96"/>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2604"/>
    </p:cViewPr>
  </p:sorterViewPr>
  <p:notesViewPr>
    <p:cSldViewPr snapToGrid="0" showGuides="1">
      <p:cViewPr varScale="1">
        <p:scale>
          <a:sx n="87" d="100"/>
          <a:sy n="87" d="100"/>
        </p:scale>
        <p:origin x="-277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22723-AB5F-4CFF-9645-CB7193A448EF}" type="doc">
      <dgm:prSet loTypeId="urn:microsoft.com/office/officeart/2005/8/layout/pyramid2" loCatId="pyramid" qsTypeId="urn:microsoft.com/office/officeart/2005/8/quickstyle/simple1" qsCatId="simple" csTypeId="urn:microsoft.com/office/officeart/2005/8/colors/colorful5" csCatId="colorful" phldr="1"/>
      <dgm:spPr/>
    </dgm:pt>
    <dgm:pt modelId="{2EC127BD-6B2C-47DB-9A10-C493BF6139D3}">
      <dgm:prSet phldrT="[Text]" custT="1"/>
      <dgm:spPr/>
      <dgm:t>
        <a:bodyPr/>
        <a:lstStyle/>
        <a:p>
          <a:r>
            <a:rPr lang="en-US" sz="1800" b="1" dirty="0" smtClean="0"/>
            <a:t>SharePoint Server </a:t>
          </a:r>
          <a:r>
            <a:rPr lang="en-US" sz="1800" dirty="0" smtClean="0"/>
            <a:t>2010 Enterprise</a:t>
          </a:r>
          <a:endParaRPr lang="en-US" sz="1800" dirty="0"/>
        </a:p>
      </dgm:t>
    </dgm:pt>
    <dgm:pt modelId="{2E8704FE-4A9A-4B81-B1AF-7D6432BDE9E0}" type="parTrans" cxnId="{03E56D5E-A584-4A63-A746-01802E6DC819}">
      <dgm:prSet/>
      <dgm:spPr/>
      <dgm:t>
        <a:bodyPr/>
        <a:lstStyle/>
        <a:p>
          <a:endParaRPr lang="en-US"/>
        </a:p>
      </dgm:t>
    </dgm:pt>
    <dgm:pt modelId="{580BDF6D-9986-40D0-8858-22A2484AE942}" type="sibTrans" cxnId="{03E56D5E-A584-4A63-A746-01802E6DC819}">
      <dgm:prSet/>
      <dgm:spPr/>
      <dgm:t>
        <a:bodyPr/>
        <a:lstStyle/>
        <a:p>
          <a:endParaRPr lang="en-US"/>
        </a:p>
      </dgm:t>
    </dgm:pt>
    <dgm:pt modelId="{03B4B304-C55E-4AF9-83BC-3632A5388C0F}">
      <dgm:prSet phldrT="[Text]" custT="1"/>
      <dgm:spPr/>
      <dgm:t>
        <a:bodyPr/>
        <a:lstStyle/>
        <a:p>
          <a:r>
            <a:rPr lang="en-US" sz="1800" b="1" dirty="0" smtClean="0"/>
            <a:t>SQL Server </a:t>
          </a:r>
          <a:r>
            <a:rPr lang="en-US" sz="1800" dirty="0" smtClean="0"/>
            <a:t>2005/2008/R2: Standard or Enterprise</a:t>
          </a:r>
          <a:endParaRPr lang="en-US" sz="1800" dirty="0"/>
        </a:p>
      </dgm:t>
    </dgm:pt>
    <dgm:pt modelId="{91F888C6-53FC-47EE-BD7E-5A013C547E63}" type="parTrans" cxnId="{75B2DE61-B3C7-405F-A260-C20BD4C33D58}">
      <dgm:prSet/>
      <dgm:spPr/>
      <dgm:t>
        <a:bodyPr/>
        <a:lstStyle/>
        <a:p>
          <a:endParaRPr lang="en-US"/>
        </a:p>
      </dgm:t>
    </dgm:pt>
    <dgm:pt modelId="{CDC5E6A2-9526-456D-9310-666266EB808F}" type="sibTrans" cxnId="{75B2DE61-B3C7-405F-A260-C20BD4C33D58}">
      <dgm:prSet/>
      <dgm:spPr/>
      <dgm:t>
        <a:bodyPr/>
        <a:lstStyle/>
        <a:p>
          <a:endParaRPr lang="en-US"/>
        </a:p>
      </dgm:t>
    </dgm:pt>
    <dgm:pt modelId="{12854D6F-1146-4FCF-B55A-24492C38DB10}">
      <dgm:prSet phldrT="[Text]" custT="1"/>
      <dgm:spPr/>
      <dgm:t>
        <a:bodyPr/>
        <a:lstStyle/>
        <a:p>
          <a:r>
            <a:rPr lang="en-US" sz="1800" b="1" dirty="0" smtClean="0"/>
            <a:t>Windows Server </a:t>
          </a:r>
          <a:r>
            <a:rPr lang="en-US" sz="1800" dirty="0" smtClean="0"/>
            <a:t>2008/R2: Standard, Enterprise, or Data Center Editions</a:t>
          </a:r>
          <a:endParaRPr lang="en-US" sz="1800" dirty="0"/>
        </a:p>
      </dgm:t>
    </dgm:pt>
    <dgm:pt modelId="{26C761EF-0B04-458C-A32F-06AECF05E2AF}" type="parTrans" cxnId="{6B2D1739-2643-49DF-B538-C1A4B593D95D}">
      <dgm:prSet/>
      <dgm:spPr/>
      <dgm:t>
        <a:bodyPr/>
        <a:lstStyle/>
        <a:p>
          <a:endParaRPr lang="en-US"/>
        </a:p>
      </dgm:t>
    </dgm:pt>
    <dgm:pt modelId="{F50003C0-5293-4DA9-934E-26C8A176885D}" type="sibTrans" cxnId="{6B2D1739-2643-49DF-B538-C1A4B593D95D}">
      <dgm:prSet/>
      <dgm:spPr/>
      <dgm:t>
        <a:bodyPr/>
        <a:lstStyle/>
        <a:p>
          <a:endParaRPr lang="en-US"/>
        </a:p>
      </dgm:t>
    </dgm:pt>
    <dgm:pt modelId="{268FA802-E3ED-4440-BEE6-B8EA8A2CA029}">
      <dgm:prSet phldrT="[Text]" custT="1"/>
      <dgm:spPr/>
      <dgm:t>
        <a:bodyPr/>
        <a:lstStyle/>
        <a:p>
          <a:r>
            <a:rPr lang="en-US" sz="2000" b="1" dirty="0" smtClean="0"/>
            <a:t>Project Server </a:t>
          </a:r>
          <a:r>
            <a:rPr lang="en-US" sz="2000" dirty="0" smtClean="0"/>
            <a:t>2010</a:t>
          </a:r>
          <a:endParaRPr lang="en-US" sz="2000" dirty="0"/>
        </a:p>
      </dgm:t>
    </dgm:pt>
    <dgm:pt modelId="{ACB0B5A1-B255-4A49-A3BE-20306511A8ED}" type="parTrans" cxnId="{B8F9AE35-3B25-4F05-BE9B-CFCA9E2CA6B6}">
      <dgm:prSet/>
      <dgm:spPr/>
      <dgm:t>
        <a:bodyPr/>
        <a:lstStyle/>
        <a:p>
          <a:endParaRPr lang="en-US"/>
        </a:p>
      </dgm:t>
    </dgm:pt>
    <dgm:pt modelId="{DF2F19F0-8D72-4922-B1AB-25145E496402}" type="sibTrans" cxnId="{B8F9AE35-3B25-4F05-BE9B-CFCA9E2CA6B6}">
      <dgm:prSet/>
      <dgm:spPr/>
      <dgm:t>
        <a:bodyPr/>
        <a:lstStyle/>
        <a:p>
          <a:endParaRPr lang="en-US"/>
        </a:p>
      </dgm:t>
    </dgm:pt>
    <dgm:pt modelId="{EEB05B35-076F-4585-AEA5-DF22D1A0A158}">
      <dgm:prSet phldrT="[Text]" custT="1"/>
      <dgm:spPr/>
      <dgm:t>
        <a:bodyPr/>
        <a:lstStyle/>
        <a:p>
          <a:r>
            <a:rPr lang="en-US" sz="2000" b="1" dirty="0" smtClean="0"/>
            <a:t>Project </a:t>
          </a:r>
          <a:r>
            <a:rPr lang="en-US" sz="2000" b="1" smtClean="0"/>
            <a:t>Professional </a:t>
          </a:r>
          <a:r>
            <a:rPr lang="en-US" sz="2000" smtClean="0"/>
            <a:t>2010/2007</a:t>
          </a:r>
          <a:endParaRPr lang="en-US" sz="2000" dirty="0"/>
        </a:p>
      </dgm:t>
    </dgm:pt>
    <dgm:pt modelId="{40655324-28D2-4BBB-8260-34FA0B56F405}" type="parTrans" cxnId="{171D4B71-640C-4F21-9552-35B586140F2E}">
      <dgm:prSet/>
      <dgm:spPr/>
      <dgm:t>
        <a:bodyPr/>
        <a:lstStyle/>
        <a:p>
          <a:endParaRPr lang="en-US"/>
        </a:p>
      </dgm:t>
    </dgm:pt>
    <dgm:pt modelId="{2B6A84B8-1E45-43E3-8128-2A24FF2BF66F}" type="sibTrans" cxnId="{171D4B71-640C-4F21-9552-35B586140F2E}">
      <dgm:prSet/>
      <dgm:spPr/>
      <dgm:t>
        <a:bodyPr/>
        <a:lstStyle/>
        <a:p>
          <a:endParaRPr lang="en-US"/>
        </a:p>
      </dgm:t>
    </dgm:pt>
    <dgm:pt modelId="{5A9702FB-A7F3-4537-A2E7-E2B80F1D51DF}">
      <dgm:prSet phldrT="[Text]" custT="1"/>
      <dgm:spPr/>
      <dgm:t>
        <a:bodyPr/>
        <a:lstStyle/>
        <a:p>
          <a:r>
            <a:rPr lang="en-US" sz="2000" b="1" dirty="0" smtClean="0"/>
            <a:t>Excel</a:t>
          </a:r>
          <a:r>
            <a:rPr lang="en-US" sz="2000" dirty="0" smtClean="0"/>
            <a:t> 2007/2010</a:t>
          </a:r>
          <a:endParaRPr lang="en-US" sz="2000" dirty="0"/>
        </a:p>
      </dgm:t>
    </dgm:pt>
    <dgm:pt modelId="{6D5FBDE8-3326-4A68-9F82-6D92B40A184D}" type="parTrans" cxnId="{68B2ACE9-EB23-4F96-A716-47DF8EF8F73C}">
      <dgm:prSet/>
      <dgm:spPr/>
      <dgm:t>
        <a:bodyPr/>
        <a:lstStyle/>
        <a:p>
          <a:endParaRPr lang="en-US"/>
        </a:p>
      </dgm:t>
    </dgm:pt>
    <dgm:pt modelId="{62F92842-9253-411A-8544-F3A2298FE70C}" type="sibTrans" cxnId="{68B2ACE9-EB23-4F96-A716-47DF8EF8F73C}">
      <dgm:prSet/>
      <dgm:spPr/>
      <dgm:t>
        <a:bodyPr/>
        <a:lstStyle/>
        <a:p>
          <a:endParaRPr lang="en-US"/>
        </a:p>
      </dgm:t>
    </dgm:pt>
    <dgm:pt modelId="{38D228B3-C317-4515-837D-2AC7E404B3EE}">
      <dgm:prSet phldrT="[Text]" custT="1"/>
      <dgm:spPr/>
      <dgm:t>
        <a:bodyPr/>
        <a:lstStyle/>
        <a:p>
          <a:r>
            <a:rPr lang="en-US" sz="2000" b="1" dirty="0" smtClean="0"/>
            <a:t>Internet Explorer </a:t>
          </a:r>
          <a:r>
            <a:rPr lang="en-US" sz="2000" dirty="0" smtClean="0"/>
            <a:t>IE7/IE8</a:t>
          </a:r>
          <a:endParaRPr lang="en-US" sz="2000" dirty="0"/>
        </a:p>
      </dgm:t>
    </dgm:pt>
    <dgm:pt modelId="{72142556-84A5-47B9-9D47-634256BD4373}" type="parTrans" cxnId="{BAFFBC48-1E46-4D80-B666-E3A965A7CAAE}">
      <dgm:prSet/>
      <dgm:spPr/>
      <dgm:t>
        <a:bodyPr/>
        <a:lstStyle/>
        <a:p>
          <a:endParaRPr lang="en-US"/>
        </a:p>
      </dgm:t>
    </dgm:pt>
    <dgm:pt modelId="{AE2B2B47-3BD6-44B8-823B-F9AA1E803348}" type="sibTrans" cxnId="{BAFFBC48-1E46-4D80-B666-E3A965A7CAAE}">
      <dgm:prSet/>
      <dgm:spPr/>
      <dgm:t>
        <a:bodyPr/>
        <a:lstStyle/>
        <a:p>
          <a:endParaRPr lang="en-US"/>
        </a:p>
      </dgm:t>
    </dgm:pt>
    <dgm:pt modelId="{5D0D10A4-BE44-4137-AAD1-A1CD65A40BD7}" type="pres">
      <dgm:prSet presAssocID="{DDE22723-AB5F-4CFF-9645-CB7193A448EF}" presName="compositeShape" presStyleCnt="0">
        <dgm:presLayoutVars>
          <dgm:dir/>
          <dgm:resizeHandles/>
        </dgm:presLayoutVars>
      </dgm:prSet>
      <dgm:spPr/>
    </dgm:pt>
    <dgm:pt modelId="{C00A2F90-DBF5-4553-8875-72C9081E696A}" type="pres">
      <dgm:prSet presAssocID="{DDE22723-AB5F-4CFF-9645-CB7193A448EF}" presName="pyramid" presStyleLbl="node1" presStyleIdx="0" presStyleCnt="1" custScaleX="146250"/>
      <dgm:spPr>
        <a:blipFill dpi="0" rotWithShape="0">
          <a:blip xmlns:r="http://schemas.openxmlformats.org/officeDocument/2006/relationships" r:embed="rId1"/>
          <a:srcRect/>
          <a:tile tx="0" ty="0" sx="100000" sy="100000" flip="none" algn="tl"/>
        </a:blipFill>
        <a:ln w="28575"/>
      </dgm:spPr>
    </dgm:pt>
    <dgm:pt modelId="{8E6FC369-521A-44BA-9D04-2E90CCF92639}" type="pres">
      <dgm:prSet presAssocID="{DDE22723-AB5F-4CFF-9645-CB7193A448EF}" presName="theList" presStyleCnt="0"/>
      <dgm:spPr/>
    </dgm:pt>
    <dgm:pt modelId="{8814B6E7-1511-49AE-AFC5-E71094E3AB68}" type="pres">
      <dgm:prSet presAssocID="{38D228B3-C317-4515-837D-2AC7E404B3EE}" presName="aNode" presStyleLbl="fgAcc1" presStyleIdx="0" presStyleCnt="7" custScaleX="253910">
        <dgm:presLayoutVars>
          <dgm:bulletEnabled val="1"/>
        </dgm:presLayoutVars>
      </dgm:prSet>
      <dgm:spPr/>
      <dgm:t>
        <a:bodyPr/>
        <a:lstStyle/>
        <a:p>
          <a:endParaRPr lang="en-US"/>
        </a:p>
      </dgm:t>
    </dgm:pt>
    <dgm:pt modelId="{7206D4A3-2FA6-421C-AACA-E62BD63CE1A9}" type="pres">
      <dgm:prSet presAssocID="{38D228B3-C317-4515-837D-2AC7E404B3EE}" presName="aSpace" presStyleCnt="0"/>
      <dgm:spPr/>
    </dgm:pt>
    <dgm:pt modelId="{036995AA-48F0-41EC-BCC0-F7031D00B11D}" type="pres">
      <dgm:prSet presAssocID="{5A9702FB-A7F3-4537-A2E7-E2B80F1D51DF}" presName="aNode" presStyleLbl="fgAcc1" presStyleIdx="1" presStyleCnt="7" custScaleX="255769">
        <dgm:presLayoutVars>
          <dgm:bulletEnabled val="1"/>
        </dgm:presLayoutVars>
      </dgm:prSet>
      <dgm:spPr/>
      <dgm:t>
        <a:bodyPr/>
        <a:lstStyle/>
        <a:p>
          <a:endParaRPr lang="en-US"/>
        </a:p>
      </dgm:t>
    </dgm:pt>
    <dgm:pt modelId="{20706C24-D639-4399-B699-0E002C7D788A}" type="pres">
      <dgm:prSet presAssocID="{5A9702FB-A7F3-4537-A2E7-E2B80F1D51DF}" presName="aSpace" presStyleCnt="0"/>
      <dgm:spPr/>
    </dgm:pt>
    <dgm:pt modelId="{9038772F-5DD9-435A-AE96-2073A694ADC6}" type="pres">
      <dgm:prSet presAssocID="{EEB05B35-076F-4585-AEA5-DF22D1A0A158}" presName="aNode" presStyleLbl="fgAcc1" presStyleIdx="2" presStyleCnt="7" custScaleX="255769">
        <dgm:presLayoutVars>
          <dgm:bulletEnabled val="1"/>
        </dgm:presLayoutVars>
      </dgm:prSet>
      <dgm:spPr/>
      <dgm:t>
        <a:bodyPr/>
        <a:lstStyle/>
        <a:p>
          <a:endParaRPr lang="en-US"/>
        </a:p>
      </dgm:t>
    </dgm:pt>
    <dgm:pt modelId="{0C99B6C9-BBBE-4408-80B0-26D14143F61B}" type="pres">
      <dgm:prSet presAssocID="{EEB05B35-076F-4585-AEA5-DF22D1A0A158}" presName="aSpace" presStyleCnt="0"/>
      <dgm:spPr/>
    </dgm:pt>
    <dgm:pt modelId="{A9DE51A0-49D6-4DF3-8957-A198AEC4A0E3}" type="pres">
      <dgm:prSet presAssocID="{268FA802-E3ED-4440-BEE6-B8EA8A2CA029}" presName="aNode" presStyleLbl="fgAcc1" presStyleIdx="3" presStyleCnt="7" custScaleX="255769">
        <dgm:presLayoutVars>
          <dgm:bulletEnabled val="1"/>
        </dgm:presLayoutVars>
      </dgm:prSet>
      <dgm:spPr/>
      <dgm:t>
        <a:bodyPr/>
        <a:lstStyle/>
        <a:p>
          <a:endParaRPr lang="en-US"/>
        </a:p>
      </dgm:t>
    </dgm:pt>
    <dgm:pt modelId="{1483638F-7B2C-4FC6-B910-906762E308E0}" type="pres">
      <dgm:prSet presAssocID="{268FA802-E3ED-4440-BEE6-B8EA8A2CA029}" presName="aSpace" presStyleCnt="0"/>
      <dgm:spPr/>
    </dgm:pt>
    <dgm:pt modelId="{68D45384-D0BD-426B-BD9F-7FF6917828D4}" type="pres">
      <dgm:prSet presAssocID="{2EC127BD-6B2C-47DB-9A10-C493BF6139D3}" presName="aNode" presStyleLbl="fgAcc1" presStyleIdx="4" presStyleCnt="7" custScaleX="255769">
        <dgm:presLayoutVars>
          <dgm:bulletEnabled val="1"/>
        </dgm:presLayoutVars>
      </dgm:prSet>
      <dgm:spPr/>
      <dgm:t>
        <a:bodyPr/>
        <a:lstStyle/>
        <a:p>
          <a:endParaRPr lang="en-US"/>
        </a:p>
      </dgm:t>
    </dgm:pt>
    <dgm:pt modelId="{34CEBAE1-5371-49BD-B419-2A880B43D75F}" type="pres">
      <dgm:prSet presAssocID="{2EC127BD-6B2C-47DB-9A10-C493BF6139D3}" presName="aSpace" presStyleCnt="0"/>
      <dgm:spPr/>
    </dgm:pt>
    <dgm:pt modelId="{CC87A770-4645-474B-800F-A07A3A8528E6}" type="pres">
      <dgm:prSet presAssocID="{03B4B304-C55E-4AF9-83BC-3632A5388C0F}" presName="aNode" presStyleLbl="fgAcc1" presStyleIdx="5" presStyleCnt="7" custScaleX="255769">
        <dgm:presLayoutVars>
          <dgm:bulletEnabled val="1"/>
        </dgm:presLayoutVars>
      </dgm:prSet>
      <dgm:spPr/>
      <dgm:t>
        <a:bodyPr/>
        <a:lstStyle/>
        <a:p>
          <a:endParaRPr lang="en-US"/>
        </a:p>
      </dgm:t>
    </dgm:pt>
    <dgm:pt modelId="{90126072-A8B5-4030-BFF8-B93FC1518A7B}" type="pres">
      <dgm:prSet presAssocID="{03B4B304-C55E-4AF9-83BC-3632A5388C0F}" presName="aSpace" presStyleCnt="0"/>
      <dgm:spPr/>
    </dgm:pt>
    <dgm:pt modelId="{8CA59F46-3375-4D7C-8242-4944E2FD5D6F}" type="pres">
      <dgm:prSet presAssocID="{12854D6F-1146-4FCF-B55A-24492C38DB10}" presName="aNode" presStyleLbl="fgAcc1" presStyleIdx="6" presStyleCnt="7" custScaleX="255769" custLinFactNeighborX="2704">
        <dgm:presLayoutVars>
          <dgm:bulletEnabled val="1"/>
        </dgm:presLayoutVars>
      </dgm:prSet>
      <dgm:spPr/>
      <dgm:t>
        <a:bodyPr/>
        <a:lstStyle/>
        <a:p>
          <a:endParaRPr lang="en-US"/>
        </a:p>
      </dgm:t>
    </dgm:pt>
    <dgm:pt modelId="{C5CD442E-9517-442E-A7A9-D6AC790FB0AA}" type="pres">
      <dgm:prSet presAssocID="{12854D6F-1146-4FCF-B55A-24492C38DB10}" presName="aSpace" presStyleCnt="0"/>
      <dgm:spPr/>
    </dgm:pt>
  </dgm:ptLst>
  <dgm:cxnLst>
    <dgm:cxn modelId="{BAFFBC48-1E46-4D80-B666-E3A965A7CAAE}" srcId="{DDE22723-AB5F-4CFF-9645-CB7193A448EF}" destId="{38D228B3-C317-4515-837D-2AC7E404B3EE}" srcOrd="0" destOrd="0" parTransId="{72142556-84A5-47B9-9D47-634256BD4373}" sibTransId="{AE2B2B47-3BD6-44B8-823B-F9AA1E803348}"/>
    <dgm:cxn modelId="{C4696A47-EE0A-4B48-A031-BCF8D061B4E8}" type="presOf" srcId="{03B4B304-C55E-4AF9-83BC-3632A5388C0F}" destId="{CC87A770-4645-474B-800F-A07A3A8528E6}" srcOrd="0" destOrd="0" presId="urn:microsoft.com/office/officeart/2005/8/layout/pyramid2"/>
    <dgm:cxn modelId="{75B2DE61-B3C7-405F-A260-C20BD4C33D58}" srcId="{DDE22723-AB5F-4CFF-9645-CB7193A448EF}" destId="{03B4B304-C55E-4AF9-83BC-3632A5388C0F}" srcOrd="5" destOrd="0" parTransId="{91F888C6-53FC-47EE-BD7E-5A013C547E63}" sibTransId="{CDC5E6A2-9526-456D-9310-666266EB808F}"/>
    <dgm:cxn modelId="{68B2ACE9-EB23-4F96-A716-47DF8EF8F73C}" srcId="{DDE22723-AB5F-4CFF-9645-CB7193A448EF}" destId="{5A9702FB-A7F3-4537-A2E7-E2B80F1D51DF}" srcOrd="1" destOrd="0" parTransId="{6D5FBDE8-3326-4A68-9F82-6D92B40A184D}" sibTransId="{62F92842-9253-411A-8544-F3A2298FE70C}"/>
    <dgm:cxn modelId="{DDDAB9DA-E83E-4B06-ACA5-04CA183491A2}" type="presOf" srcId="{12854D6F-1146-4FCF-B55A-24492C38DB10}" destId="{8CA59F46-3375-4D7C-8242-4944E2FD5D6F}" srcOrd="0" destOrd="0" presId="urn:microsoft.com/office/officeart/2005/8/layout/pyramid2"/>
    <dgm:cxn modelId="{3A341C30-9FC9-4BBB-B775-766EFC0FF43F}" type="presOf" srcId="{38D228B3-C317-4515-837D-2AC7E404B3EE}" destId="{8814B6E7-1511-49AE-AFC5-E71094E3AB68}" srcOrd="0" destOrd="0" presId="urn:microsoft.com/office/officeart/2005/8/layout/pyramid2"/>
    <dgm:cxn modelId="{BFA782F3-1835-4F40-BAF1-04F79D998BF6}" type="presOf" srcId="{268FA802-E3ED-4440-BEE6-B8EA8A2CA029}" destId="{A9DE51A0-49D6-4DF3-8957-A198AEC4A0E3}" srcOrd="0" destOrd="0" presId="urn:microsoft.com/office/officeart/2005/8/layout/pyramid2"/>
    <dgm:cxn modelId="{6B2D1739-2643-49DF-B538-C1A4B593D95D}" srcId="{DDE22723-AB5F-4CFF-9645-CB7193A448EF}" destId="{12854D6F-1146-4FCF-B55A-24492C38DB10}" srcOrd="6" destOrd="0" parTransId="{26C761EF-0B04-458C-A32F-06AECF05E2AF}" sibTransId="{F50003C0-5293-4DA9-934E-26C8A176885D}"/>
    <dgm:cxn modelId="{03E56D5E-A584-4A63-A746-01802E6DC819}" srcId="{DDE22723-AB5F-4CFF-9645-CB7193A448EF}" destId="{2EC127BD-6B2C-47DB-9A10-C493BF6139D3}" srcOrd="4" destOrd="0" parTransId="{2E8704FE-4A9A-4B81-B1AF-7D6432BDE9E0}" sibTransId="{580BDF6D-9986-40D0-8858-22A2484AE942}"/>
    <dgm:cxn modelId="{ACF504F5-E169-48DB-B0A7-A4F976382324}" type="presOf" srcId="{DDE22723-AB5F-4CFF-9645-CB7193A448EF}" destId="{5D0D10A4-BE44-4137-AAD1-A1CD65A40BD7}" srcOrd="0" destOrd="0" presId="urn:microsoft.com/office/officeart/2005/8/layout/pyramid2"/>
    <dgm:cxn modelId="{171D4B71-640C-4F21-9552-35B586140F2E}" srcId="{DDE22723-AB5F-4CFF-9645-CB7193A448EF}" destId="{EEB05B35-076F-4585-AEA5-DF22D1A0A158}" srcOrd="2" destOrd="0" parTransId="{40655324-28D2-4BBB-8260-34FA0B56F405}" sibTransId="{2B6A84B8-1E45-43E3-8128-2A24FF2BF66F}"/>
    <dgm:cxn modelId="{FC23D677-7021-4FA2-89E3-E1256B3F2638}" type="presOf" srcId="{2EC127BD-6B2C-47DB-9A10-C493BF6139D3}" destId="{68D45384-D0BD-426B-BD9F-7FF6917828D4}" srcOrd="0" destOrd="0" presId="urn:microsoft.com/office/officeart/2005/8/layout/pyramid2"/>
    <dgm:cxn modelId="{B8F9AE35-3B25-4F05-BE9B-CFCA9E2CA6B6}" srcId="{DDE22723-AB5F-4CFF-9645-CB7193A448EF}" destId="{268FA802-E3ED-4440-BEE6-B8EA8A2CA029}" srcOrd="3" destOrd="0" parTransId="{ACB0B5A1-B255-4A49-A3BE-20306511A8ED}" sibTransId="{DF2F19F0-8D72-4922-B1AB-25145E496402}"/>
    <dgm:cxn modelId="{8CE73295-0429-4D19-893C-3693478535EC}" type="presOf" srcId="{5A9702FB-A7F3-4537-A2E7-E2B80F1D51DF}" destId="{036995AA-48F0-41EC-BCC0-F7031D00B11D}" srcOrd="0" destOrd="0" presId="urn:microsoft.com/office/officeart/2005/8/layout/pyramid2"/>
    <dgm:cxn modelId="{08EE9698-A0F8-4092-8E5C-2BB9503F6361}" type="presOf" srcId="{EEB05B35-076F-4585-AEA5-DF22D1A0A158}" destId="{9038772F-5DD9-435A-AE96-2073A694ADC6}" srcOrd="0" destOrd="0" presId="urn:microsoft.com/office/officeart/2005/8/layout/pyramid2"/>
    <dgm:cxn modelId="{2768B057-5D2D-415D-AC7E-A4ABF562B776}" type="presParOf" srcId="{5D0D10A4-BE44-4137-AAD1-A1CD65A40BD7}" destId="{C00A2F90-DBF5-4553-8875-72C9081E696A}" srcOrd="0" destOrd="0" presId="urn:microsoft.com/office/officeart/2005/8/layout/pyramid2"/>
    <dgm:cxn modelId="{E5C6E572-6A0E-4219-B3E4-0005BAF8B9C3}" type="presParOf" srcId="{5D0D10A4-BE44-4137-AAD1-A1CD65A40BD7}" destId="{8E6FC369-521A-44BA-9D04-2E90CCF92639}" srcOrd="1" destOrd="0" presId="urn:microsoft.com/office/officeart/2005/8/layout/pyramid2"/>
    <dgm:cxn modelId="{E8769EDF-F548-4B36-B0E8-B9EBDD5094E3}" type="presParOf" srcId="{8E6FC369-521A-44BA-9D04-2E90CCF92639}" destId="{8814B6E7-1511-49AE-AFC5-E71094E3AB68}" srcOrd="0" destOrd="0" presId="urn:microsoft.com/office/officeart/2005/8/layout/pyramid2"/>
    <dgm:cxn modelId="{32926DF1-2C39-4828-BBCF-AA870352351D}" type="presParOf" srcId="{8E6FC369-521A-44BA-9D04-2E90CCF92639}" destId="{7206D4A3-2FA6-421C-AACA-E62BD63CE1A9}" srcOrd="1" destOrd="0" presId="urn:microsoft.com/office/officeart/2005/8/layout/pyramid2"/>
    <dgm:cxn modelId="{6CC9F2EC-4430-4EAC-B3C2-BF1874FD15F2}" type="presParOf" srcId="{8E6FC369-521A-44BA-9D04-2E90CCF92639}" destId="{036995AA-48F0-41EC-BCC0-F7031D00B11D}" srcOrd="2" destOrd="0" presId="urn:microsoft.com/office/officeart/2005/8/layout/pyramid2"/>
    <dgm:cxn modelId="{80E160E4-353B-44C3-AF99-84B8FC48FE13}" type="presParOf" srcId="{8E6FC369-521A-44BA-9D04-2E90CCF92639}" destId="{20706C24-D639-4399-B699-0E002C7D788A}" srcOrd="3" destOrd="0" presId="urn:microsoft.com/office/officeart/2005/8/layout/pyramid2"/>
    <dgm:cxn modelId="{91BC58AD-5ADF-4CB6-9B9D-AF0AC09D7EC1}" type="presParOf" srcId="{8E6FC369-521A-44BA-9D04-2E90CCF92639}" destId="{9038772F-5DD9-435A-AE96-2073A694ADC6}" srcOrd="4" destOrd="0" presId="urn:microsoft.com/office/officeart/2005/8/layout/pyramid2"/>
    <dgm:cxn modelId="{2691CC35-F9C0-43DA-887C-FD0E49A8D7B1}" type="presParOf" srcId="{8E6FC369-521A-44BA-9D04-2E90CCF92639}" destId="{0C99B6C9-BBBE-4408-80B0-26D14143F61B}" srcOrd="5" destOrd="0" presId="urn:microsoft.com/office/officeart/2005/8/layout/pyramid2"/>
    <dgm:cxn modelId="{4FBF6DF5-94C3-4231-8C53-3D494FD729B7}" type="presParOf" srcId="{8E6FC369-521A-44BA-9D04-2E90CCF92639}" destId="{A9DE51A0-49D6-4DF3-8957-A198AEC4A0E3}" srcOrd="6" destOrd="0" presId="urn:microsoft.com/office/officeart/2005/8/layout/pyramid2"/>
    <dgm:cxn modelId="{A5C6FE77-F1A2-4CCF-95D5-0ABCCBE901BF}" type="presParOf" srcId="{8E6FC369-521A-44BA-9D04-2E90CCF92639}" destId="{1483638F-7B2C-4FC6-B910-906762E308E0}" srcOrd="7" destOrd="0" presId="urn:microsoft.com/office/officeart/2005/8/layout/pyramid2"/>
    <dgm:cxn modelId="{11D68586-7D23-47BB-B95A-1634E8C59795}" type="presParOf" srcId="{8E6FC369-521A-44BA-9D04-2E90CCF92639}" destId="{68D45384-D0BD-426B-BD9F-7FF6917828D4}" srcOrd="8" destOrd="0" presId="urn:microsoft.com/office/officeart/2005/8/layout/pyramid2"/>
    <dgm:cxn modelId="{04DC2AD3-10A0-4F4A-AA00-EB01BC94CE03}" type="presParOf" srcId="{8E6FC369-521A-44BA-9D04-2E90CCF92639}" destId="{34CEBAE1-5371-49BD-B419-2A880B43D75F}" srcOrd="9" destOrd="0" presId="urn:microsoft.com/office/officeart/2005/8/layout/pyramid2"/>
    <dgm:cxn modelId="{5D343EE5-D22B-4084-85F2-1A78A56B73C5}" type="presParOf" srcId="{8E6FC369-521A-44BA-9D04-2E90CCF92639}" destId="{CC87A770-4645-474B-800F-A07A3A8528E6}" srcOrd="10" destOrd="0" presId="urn:microsoft.com/office/officeart/2005/8/layout/pyramid2"/>
    <dgm:cxn modelId="{D93BBA0D-C0A2-4125-8BB6-37D7DF761CE4}" type="presParOf" srcId="{8E6FC369-521A-44BA-9D04-2E90CCF92639}" destId="{90126072-A8B5-4030-BFF8-B93FC1518A7B}" srcOrd="11" destOrd="0" presId="urn:microsoft.com/office/officeart/2005/8/layout/pyramid2"/>
    <dgm:cxn modelId="{7E1D42D3-2162-4EFF-AD83-C6DB5A56C1F6}" type="presParOf" srcId="{8E6FC369-521A-44BA-9D04-2E90CCF92639}" destId="{8CA59F46-3375-4D7C-8242-4944E2FD5D6F}" srcOrd="12" destOrd="0" presId="urn:microsoft.com/office/officeart/2005/8/layout/pyramid2"/>
    <dgm:cxn modelId="{E2E7017F-19E9-47E0-BC4E-C98A783C3281}" type="presParOf" srcId="{8E6FC369-521A-44BA-9D04-2E90CCF92639}" destId="{C5CD442E-9517-442E-A7A9-D6AC790FB0AA}" srcOrd="13"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922BDF-72E7-4538-839C-E255D9E5D951}"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n-US"/>
        </a:p>
      </dgm:t>
    </dgm:pt>
    <dgm:pt modelId="{AC70A03A-8593-4386-8F94-591432080DD3}">
      <dgm:prSet phldrT="[Text]" custT="1"/>
      <dgm:spPr/>
      <dgm:t>
        <a:bodyPr/>
        <a:lstStyle/>
        <a:p>
          <a:r>
            <a:rPr lang="en-US" sz="1800" b="1" dirty="0" smtClean="0">
              <a:effectLst/>
            </a:rPr>
            <a:t>Base Installation</a:t>
          </a:r>
          <a:endParaRPr lang="en-US" sz="1800" b="1" dirty="0">
            <a:effectLst/>
          </a:endParaRPr>
        </a:p>
      </dgm:t>
    </dgm:pt>
    <dgm:pt modelId="{1D88A444-2274-4DF3-8EBC-8CD5B4DA5114}" type="parTrans" cxnId="{7F9C4931-F542-45D8-8577-DA046805B0DB}">
      <dgm:prSet/>
      <dgm:spPr/>
      <dgm:t>
        <a:bodyPr/>
        <a:lstStyle/>
        <a:p>
          <a:endParaRPr lang="en-US"/>
        </a:p>
      </dgm:t>
    </dgm:pt>
    <dgm:pt modelId="{E6D2E540-25CA-4994-8250-7E359C38BCFC}" type="sibTrans" cxnId="{7F9C4931-F542-45D8-8577-DA046805B0DB}">
      <dgm:prSet/>
      <dgm:spPr/>
      <dgm:t>
        <a:bodyPr/>
        <a:lstStyle/>
        <a:p>
          <a:endParaRPr lang="en-US"/>
        </a:p>
      </dgm:t>
    </dgm:pt>
    <dgm:pt modelId="{58A4A814-35BE-4889-9F47-7B30C68E9F9B}">
      <dgm:prSet phldrT="[Text]" custT="1"/>
      <dgm:spPr/>
      <dgm:t>
        <a:bodyPr/>
        <a:lstStyle/>
        <a:p>
          <a:r>
            <a:rPr lang="en-US" sz="1400" b="1" dirty="0" smtClean="0">
              <a:effectLst/>
            </a:rPr>
            <a:t>Install Operating System</a:t>
          </a:r>
          <a:endParaRPr lang="en-US" sz="1400" b="1" dirty="0">
            <a:effectLst/>
          </a:endParaRPr>
        </a:p>
      </dgm:t>
    </dgm:pt>
    <dgm:pt modelId="{D7C74A76-EF28-4484-9FC4-A89A13DCEE42}" type="parTrans" cxnId="{42F79BA9-BE45-422F-98BD-21C860712282}">
      <dgm:prSet/>
      <dgm:spPr/>
      <dgm:t>
        <a:bodyPr/>
        <a:lstStyle/>
        <a:p>
          <a:endParaRPr lang="en-US"/>
        </a:p>
      </dgm:t>
    </dgm:pt>
    <dgm:pt modelId="{00EDAC27-D7B2-47B5-8807-DC80FA39F8F8}" type="sibTrans" cxnId="{42F79BA9-BE45-422F-98BD-21C860712282}">
      <dgm:prSet/>
      <dgm:spPr/>
      <dgm:t>
        <a:bodyPr/>
        <a:lstStyle/>
        <a:p>
          <a:endParaRPr lang="en-US"/>
        </a:p>
      </dgm:t>
    </dgm:pt>
    <dgm:pt modelId="{2256BD99-375E-4CBF-9F19-FAB3891EEAB4}">
      <dgm:prSet phldrT="[Text]" custT="1"/>
      <dgm:spPr/>
      <dgm:t>
        <a:bodyPr/>
        <a:lstStyle/>
        <a:p>
          <a:r>
            <a:rPr lang="en-US" sz="1400" b="1" dirty="0" smtClean="0">
              <a:effectLst/>
            </a:rPr>
            <a:t>Run Windows Update</a:t>
          </a:r>
          <a:endParaRPr lang="en-US" sz="1400" b="1" dirty="0">
            <a:effectLst/>
          </a:endParaRPr>
        </a:p>
      </dgm:t>
    </dgm:pt>
    <dgm:pt modelId="{49AD9DBC-4347-4F9C-9A26-BD1E7DD9EB83}" type="parTrans" cxnId="{051AA8E2-05AA-4107-A728-E2135494BF57}">
      <dgm:prSet/>
      <dgm:spPr/>
      <dgm:t>
        <a:bodyPr/>
        <a:lstStyle/>
        <a:p>
          <a:endParaRPr lang="en-US"/>
        </a:p>
      </dgm:t>
    </dgm:pt>
    <dgm:pt modelId="{65A7F830-1784-4DD2-A57E-92E26ADA29F4}" type="sibTrans" cxnId="{051AA8E2-05AA-4107-A728-E2135494BF57}">
      <dgm:prSet/>
      <dgm:spPr/>
      <dgm:t>
        <a:bodyPr/>
        <a:lstStyle/>
        <a:p>
          <a:endParaRPr lang="en-US"/>
        </a:p>
      </dgm:t>
    </dgm:pt>
    <dgm:pt modelId="{263C1665-F005-4B21-BFE3-406B0A0D689A}">
      <dgm:prSet phldrT="[Text]" custT="1"/>
      <dgm:spPr/>
      <dgm:t>
        <a:bodyPr/>
        <a:lstStyle/>
        <a:p>
          <a:r>
            <a:rPr lang="en-US" sz="1800" b="1" dirty="0" smtClean="0"/>
            <a:t>SQL Server</a:t>
          </a:r>
          <a:endParaRPr lang="en-US" sz="1800" b="1" dirty="0"/>
        </a:p>
      </dgm:t>
    </dgm:pt>
    <dgm:pt modelId="{5442FAC9-5143-4BC0-B2FD-FE4BFA7045B1}" type="parTrans" cxnId="{9E25AD9E-48B7-4716-95B0-72AD6E242940}">
      <dgm:prSet/>
      <dgm:spPr/>
      <dgm:t>
        <a:bodyPr/>
        <a:lstStyle/>
        <a:p>
          <a:endParaRPr lang="en-US"/>
        </a:p>
      </dgm:t>
    </dgm:pt>
    <dgm:pt modelId="{3F812F72-BDED-45BA-8427-8B8F54B76E4C}" type="sibTrans" cxnId="{9E25AD9E-48B7-4716-95B0-72AD6E242940}">
      <dgm:prSet/>
      <dgm:spPr/>
      <dgm:t>
        <a:bodyPr/>
        <a:lstStyle/>
        <a:p>
          <a:endParaRPr lang="en-US"/>
        </a:p>
      </dgm:t>
    </dgm:pt>
    <dgm:pt modelId="{76C485EE-9A78-49EF-B916-57F3F14E8BB7}">
      <dgm:prSet phldrT="[Text]" custT="1"/>
      <dgm:spPr/>
      <dgm:t>
        <a:bodyPr/>
        <a:lstStyle/>
        <a:p>
          <a:r>
            <a:rPr lang="en-US" sz="1400" b="1" dirty="0" smtClean="0"/>
            <a:t>Install SQL Server and Components (Analysis Services, etc…)</a:t>
          </a:r>
          <a:endParaRPr lang="en-US" sz="1400" b="1" dirty="0"/>
        </a:p>
      </dgm:t>
    </dgm:pt>
    <dgm:pt modelId="{4CF10338-F657-44C3-B9B2-2F4C49321E3A}" type="parTrans" cxnId="{E089AC4E-945F-4C8D-9EAB-961BE641ED22}">
      <dgm:prSet/>
      <dgm:spPr/>
      <dgm:t>
        <a:bodyPr/>
        <a:lstStyle/>
        <a:p>
          <a:endParaRPr lang="en-US"/>
        </a:p>
      </dgm:t>
    </dgm:pt>
    <dgm:pt modelId="{57AFB8A1-14BF-43E1-B229-0057C8B89714}" type="sibTrans" cxnId="{E089AC4E-945F-4C8D-9EAB-961BE641ED22}">
      <dgm:prSet/>
      <dgm:spPr/>
      <dgm:t>
        <a:bodyPr/>
        <a:lstStyle/>
        <a:p>
          <a:endParaRPr lang="en-US"/>
        </a:p>
      </dgm:t>
    </dgm:pt>
    <dgm:pt modelId="{ED2BCE42-FFF8-4557-9D3E-71C73F88FC3D}">
      <dgm:prSet phldrT="[Text]" custT="1"/>
      <dgm:spPr/>
      <dgm:t>
        <a:bodyPr/>
        <a:lstStyle/>
        <a:p>
          <a:r>
            <a:rPr lang="en-US" sz="1400" b="1" dirty="0" smtClean="0"/>
            <a:t>Install Software Updates</a:t>
          </a:r>
          <a:endParaRPr lang="en-US" sz="1400" b="1" dirty="0"/>
        </a:p>
      </dgm:t>
    </dgm:pt>
    <dgm:pt modelId="{B8684629-6CF6-46D8-B279-440EE7D94BB7}" type="parTrans" cxnId="{4BE55046-E1E3-45A6-A489-DD886A113BCC}">
      <dgm:prSet/>
      <dgm:spPr/>
      <dgm:t>
        <a:bodyPr/>
        <a:lstStyle/>
        <a:p>
          <a:endParaRPr lang="en-US"/>
        </a:p>
      </dgm:t>
    </dgm:pt>
    <dgm:pt modelId="{BA685196-A700-4CE7-95AE-A7A6FB8A49A6}" type="sibTrans" cxnId="{4BE55046-E1E3-45A6-A489-DD886A113BCC}">
      <dgm:prSet/>
      <dgm:spPr/>
      <dgm:t>
        <a:bodyPr/>
        <a:lstStyle/>
        <a:p>
          <a:endParaRPr lang="en-US"/>
        </a:p>
      </dgm:t>
    </dgm:pt>
    <dgm:pt modelId="{68E800B5-CF81-4347-85DA-9F9BF891D8BD}">
      <dgm:prSet phldrT="[Text]"/>
      <dgm:spPr/>
      <dgm:t>
        <a:bodyPr/>
        <a:lstStyle/>
        <a:p>
          <a:r>
            <a:rPr lang="en-US" b="1" smtClean="0"/>
            <a:t>Sharepoint Server 2010</a:t>
          </a:r>
          <a:endParaRPr lang="en-US" b="1" dirty="0"/>
        </a:p>
      </dgm:t>
    </dgm:pt>
    <dgm:pt modelId="{001CEB2D-61DE-4EF2-B0A5-3A6921F474AD}" type="parTrans" cxnId="{AB8DE4D0-5F20-48DB-AD18-170C3B9C6AD4}">
      <dgm:prSet/>
      <dgm:spPr/>
      <dgm:t>
        <a:bodyPr/>
        <a:lstStyle/>
        <a:p>
          <a:endParaRPr lang="en-US"/>
        </a:p>
      </dgm:t>
    </dgm:pt>
    <dgm:pt modelId="{F55CF8CD-4BCD-43D7-9990-C8E7A486380D}" type="sibTrans" cxnId="{AB8DE4D0-5F20-48DB-AD18-170C3B9C6AD4}">
      <dgm:prSet/>
      <dgm:spPr/>
      <dgm:t>
        <a:bodyPr/>
        <a:lstStyle/>
        <a:p>
          <a:endParaRPr lang="en-US"/>
        </a:p>
      </dgm:t>
    </dgm:pt>
    <dgm:pt modelId="{28AE8BA1-9974-40AB-BB50-6D4AD74DF64B}">
      <dgm:prSet phldrT="[Text]"/>
      <dgm:spPr/>
      <dgm:t>
        <a:bodyPr/>
        <a:lstStyle/>
        <a:p>
          <a:r>
            <a:rPr lang="en-US" b="1" smtClean="0"/>
            <a:t>Run Pre-Requisite  Installer</a:t>
          </a:r>
          <a:endParaRPr lang="en-US" b="1" dirty="0"/>
        </a:p>
      </dgm:t>
    </dgm:pt>
    <dgm:pt modelId="{BF8B849A-20C9-4A9A-9631-4AD1797D8EA6}" type="parTrans" cxnId="{4378B8E3-15AF-46CB-97D3-494AABA555C1}">
      <dgm:prSet/>
      <dgm:spPr/>
      <dgm:t>
        <a:bodyPr/>
        <a:lstStyle/>
        <a:p>
          <a:endParaRPr lang="en-US"/>
        </a:p>
      </dgm:t>
    </dgm:pt>
    <dgm:pt modelId="{96485C3A-65B3-49AE-9F9B-8F2890A3333B}" type="sibTrans" cxnId="{4378B8E3-15AF-46CB-97D3-494AABA555C1}">
      <dgm:prSet/>
      <dgm:spPr/>
      <dgm:t>
        <a:bodyPr/>
        <a:lstStyle/>
        <a:p>
          <a:endParaRPr lang="en-US"/>
        </a:p>
      </dgm:t>
    </dgm:pt>
    <dgm:pt modelId="{B18CFBB4-6F64-4BC3-8FB0-C33D9263B5C9}">
      <dgm:prSet phldrT="[Text]"/>
      <dgm:spPr/>
      <dgm:t>
        <a:bodyPr/>
        <a:lstStyle/>
        <a:p>
          <a:r>
            <a:rPr lang="en-US" b="1" smtClean="0"/>
            <a:t>Install Sharepoint Server 2010</a:t>
          </a:r>
          <a:endParaRPr lang="en-US" b="1" dirty="0"/>
        </a:p>
      </dgm:t>
    </dgm:pt>
    <dgm:pt modelId="{AA46F631-FF88-47ED-8398-7EB44F6FF951}" type="parTrans" cxnId="{63DE9D04-16E3-40C5-A268-FF34656E2FAD}">
      <dgm:prSet/>
      <dgm:spPr/>
      <dgm:t>
        <a:bodyPr/>
        <a:lstStyle/>
        <a:p>
          <a:endParaRPr lang="en-US"/>
        </a:p>
      </dgm:t>
    </dgm:pt>
    <dgm:pt modelId="{10373131-CD67-4BA1-85E1-60D2637F5038}" type="sibTrans" cxnId="{63DE9D04-16E3-40C5-A268-FF34656E2FAD}">
      <dgm:prSet/>
      <dgm:spPr/>
      <dgm:t>
        <a:bodyPr/>
        <a:lstStyle/>
        <a:p>
          <a:endParaRPr lang="en-US"/>
        </a:p>
      </dgm:t>
    </dgm:pt>
    <dgm:pt modelId="{B31D5DAC-6E04-4A0A-8F42-DA0FE8C125C8}">
      <dgm:prSet phldrT="[Text]"/>
      <dgm:spPr/>
      <dgm:t>
        <a:bodyPr/>
        <a:lstStyle/>
        <a:p>
          <a:r>
            <a:rPr lang="en-US" b="1" smtClean="0"/>
            <a:t>Project Server 2010</a:t>
          </a:r>
          <a:endParaRPr lang="en-US" b="1" dirty="0"/>
        </a:p>
      </dgm:t>
    </dgm:pt>
    <dgm:pt modelId="{41F408FD-494F-4828-AB24-8719131623D0}" type="parTrans" cxnId="{225EF393-6274-4B64-A3CC-95A456553C8C}">
      <dgm:prSet/>
      <dgm:spPr/>
      <dgm:t>
        <a:bodyPr/>
        <a:lstStyle/>
        <a:p>
          <a:endParaRPr lang="en-US"/>
        </a:p>
      </dgm:t>
    </dgm:pt>
    <dgm:pt modelId="{032D0482-8030-47DD-ADC2-39A2E5ED0B0E}" type="sibTrans" cxnId="{225EF393-6274-4B64-A3CC-95A456553C8C}">
      <dgm:prSet/>
      <dgm:spPr/>
      <dgm:t>
        <a:bodyPr/>
        <a:lstStyle/>
        <a:p>
          <a:endParaRPr lang="en-US"/>
        </a:p>
      </dgm:t>
    </dgm:pt>
    <dgm:pt modelId="{27E0FC36-3CE6-475B-8E4A-430FB26FFF9F}">
      <dgm:prSet phldrT="[Text]"/>
      <dgm:spPr/>
      <dgm:t>
        <a:bodyPr/>
        <a:lstStyle/>
        <a:p>
          <a:r>
            <a:rPr lang="en-US" b="1" smtClean="0"/>
            <a:t>Post Configuration</a:t>
          </a:r>
          <a:endParaRPr lang="en-US" b="1" dirty="0"/>
        </a:p>
      </dgm:t>
    </dgm:pt>
    <dgm:pt modelId="{3BEE67A6-8AC3-4F0F-A5C2-613E7F083ED2}" type="parTrans" cxnId="{2663EC0A-CD29-4797-B97B-10BB6F7FAFF8}">
      <dgm:prSet/>
      <dgm:spPr/>
      <dgm:t>
        <a:bodyPr/>
        <a:lstStyle/>
        <a:p>
          <a:endParaRPr lang="en-US"/>
        </a:p>
      </dgm:t>
    </dgm:pt>
    <dgm:pt modelId="{89A06FA1-88F6-45CC-AF36-AE6155C733E3}" type="sibTrans" cxnId="{2663EC0A-CD29-4797-B97B-10BB6F7FAFF8}">
      <dgm:prSet/>
      <dgm:spPr/>
      <dgm:t>
        <a:bodyPr/>
        <a:lstStyle/>
        <a:p>
          <a:endParaRPr lang="en-US"/>
        </a:p>
      </dgm:t>
    </dgm:pt>
    <dgm:pt modelId="{3C2ECBF1-D77C-4DE5-9360-D182F6933460}">
      <dgm:prSet phldrT="[Text]"/>
      <dgm:spPr/>
      <dgm:t>
        <a:bodyPr/>
        <a:lstStyle/>
        <a:p>
          <a:r>
            <a:rPr lang="en-US" b="1" smtClean="0"/>
            <a:t>Install Project Server</a:t>
          </a:r>
          <a:endParaRPr lang="en-US" b="1" dirty="0"/>
        </a:p>
      </dgm:t>
    </dgm:pt>
    <dgm:pt modelId="{40F20239-8C51-48FA-AA38-D921CD7A2A1D}" type="parTrans" cxnId="{3982C250-47D2-4E7A-9C2F-35FB57122551}">
      <dgm:prSet/>
      <dgm:spPr/>
      <dgm:t>
        <a:bodyPr/>
        <a:lstStyle/>
        <a:p>
          <a:endParaRPr lang="en-US"/>
        </a:p>
      </dgm:t>
    </dgm:pt>
    <dgm:pt modelId="{48E5967E-C28C-42A0-B988-87D0039327AD}" type="sibTrans" cxnId="{3982C250-47D2-4E7A-9C2F-35FB57122551}">
      <dgm:prSet/>
      <dgm:spPr/>
      <dgm:t>
        <a:bodyPr/>
        <a:lstStyle/>
        <a:p>
          <a:endParaRPr lang="en-US"/>
        </a:p>
      </dgm:t>
    </dgm:pt>
    <dgm:pt modelId="{81AA7E08-386C-4BF0-A0FC-E1D4E2ED35DE}">
      <dgm:prSet phldrT="[Text]"/>
      <dgm:spPr/>
      <dgm:t>
        <a:bodyPr/>
        <a:lstStyle/>
        <a:p>
          <a:r>
            <a:rPr lang="en-US" b="1" dirty="0" smtClean="0"/>
            <a:t>Run SharePoint Configuration Wizard</a:t>
          </a:r>
          <a:endParaRPr lang="en-US" b="1" dirty="0"/>
        </a:p>
      </dgm:t>
    </dgm:pt>
    <dgm:pt modelId="{6AA0C7A5-AFA5-487C-9E0F-ACEED6B0F0F0}" type="parTrans" cxnId="{14004AA8-D8EF-4929-A73C-0CAC798A5BCD}">
      <dgm:prSet/>
      <dgm:spPr/>
      <dgm:t>
        <a:bodyPr/>
        <a:lstStyle/>
        <a:p>
          <a:endParaRPr lang="en-US"/>
        </a:p>
      </dgm:t>
    </dgm:pt>
    <dgm:pt modelId="{90A4AF1A-F959-420C-A601-8EF069DD6874}" type="sibTrans" cxnId="{14004AA8-D8EF-4929-A73C-0CAC798A5BCD}">
      <dgm:prSet/>
      <dgm:spPr/>
      <dgm:t>
        <a:bodyPr/>
        <a:lstStyle/>
        <a:p>
          <a:endParaRPr lang="en-US"/>
        </a:p>
      </dgm:t>
    </dgm:pt>
    <dgm:pt modelId="{B24EFA33-E8E7-45EC-9416-2C46C4C22769}">
      <dgm:prSet phldrT="[Text]"/>
      <dgm:spPr/>
      <dgm:t>
        <a:bodyPr/>
        <a:lstStyle/>
        <a:p>
          <a:r>
            <a:rPr lang="en-US" b="1" smtClean="0"/>
            <a:t>Central Admin Configuration</a:t>
          </a:r>
          <a:endParaRPr lang="en-US" b="1" dirty="0"/>
        </a:p>
      </dgm:t>
    </dgm:pt>
    <dgm:pt modelId="{864D9EDB-BCD2-4683-A9FF-7E854B5A9502}" type="parTrans" cxnId="{48CE2E40-6035-4559-A5AF-546FD067B1F3}">
      <dgm:prSet/>
      <dgm:spPr/>
      <dgm:t>
        <a:bodyPr/>
        <a:lstStyle/>
        <a:p>
          <a:endParaRPr lang="en-US"/>
        </a:p>
      </dgm:t>
    </dgm:pt>
    <dgm:pt modelId="{4C656144-D21A-4107-BABC-9E7107281F91}" type="sibTrans" cxnId="{48CE2E40-6035-4559-A5AF-546FD067B1F3}">
      <dgm:prSet/>
      <dgm:spPr/>
      <dgm:t>
        <a:bodyPr/>
        <a:lstStyle/>
        <a:p>
          <a:endParaRPr lang="en-US"/>
        </a:p>
      </dgm:t>
    </dgm:pt>
    <dgm:pt modelId="{46D27214-5978-4350-8619-B0F02490E9F9}">
      <dgm:prSet phldrT="[Text]"/>
      <dgm:spPr/>
      <dgm:t>
        <a:bodyPr/>
        <a:lstStyle/>
        <a:p>
          <a:r>
            <a:rPr lang="en-US" b="1" dirty="0" smtClean="0"/>
            <a:t>Project Web Access Admin Configuration</a:t>
          </a:r>
          <a:endParaRPr lang="en-US" b="1" dirty="0"/>
        </a:p>
      </dgm:t>
    </dgm:pt>
    <dgm:pt modelId="{938FF2C5-BAAD-4AAD-983C-6097FE00DF2E}" type="parTrans" cxnId="{7C9CF92A-62C5-4D1B-A834-FE2B55A37889}">
      <dgm:prSet/>
      <dgm:spPr/>
      <dgm:t>
        <a:bodyPr/>
        <a:lstStyle/>
        <a:p>
          <a:endParaRPr lang="en-US"/>
        </a:p>
      </dgm:t>
    </dgm:pt>
    <dgm:pt modelId="{909DEBE3-C849-4333-8936-CA2F384814B0}" type="sibTrans" cxnId="{7C9CF92A-62C5-4D1B-A834-FE2B55A37889}">
      <dgm:prSet/>
      <dgm:spPr/>
      <dgm:t>
        <a:bodyPr/>
        <a:lstStyle/>
        <a:p>
          <a:endParaRPr lang="en-US"/>
        </a:p>
      </dgm:t>
    </dgm:pt>
    <dgm:pt modelId="{7B8130AD-F647-4C8D-9045-BCAAB96E47E7}" type="pres">
      <dgm:prSet presAssocID="{C1922BDF-72E7-4538-839C-E255D9E5D951}" presName="outerComposite" presStyleCnt="0">
        <dgm:presLayoutVars>
          <dgm:chMax val="5"/>
          <dgm:dir/>
          <dgm:resizeHandles val="exact"/>
        </dgm:presLayoutVars>
      </dgm:prSet>
      <dgm:spPr/>
      <dgm:t>
        <a:bodyPr/>
        <a:lstStyle/>
        <a:p>
          <a:endParaRPr lang="en-US"/>
        </a:p>
      </dgm:t>
    </dgm:pt>
    <dgm:pt modelId="{0F203A4A-DC4D-4C14-9165-4F2AA83D6707}" type="pres">
      <dgm:prSet presAssocID="{C1922BDF-72E7-4538-839C-E255D9E5D951}" presName="dummyMaxCanvas" presStyleCnt="0">
        <dgm:presLayoutVars/>
      </dgm:prSet>
      <dgm:spPr/>
      <dgm:t>
        <a:bodyPr/>
        <a:lstStyle/>
        <a:p>
          <a:endParaRPr lang="en-US"/>
        </a:p>
      </dgm:t>
    </dgm:pt>
    <dgm:pt modelId="{E052CCFD-8E91-42BB-9A88-D7C729C193E1}" type="pres">
      <dgm:prSet presAssocID="{C1922BDF-72E7-4538-839C-E255D9E5D951}" presName="FiveNodes_1" presStyleLbl="node1" presStyleIdx="0" presStyleCnt="5" custLinFactNeighborX="-941" custLinFactNeighborY="-1077">
        <dgm:presLayoutVars>
          <dgm:bulletEnabled val="1"/>
        </dgm:presLayoutVars>
      </dgm:prSet>
      <dgm:spPr/>
      <dgm:t>
        <a:bodyPr/>
        <a:lstStyle/>
        <a:p>
          <a:endParaRPr lang="en-US"/>
        </a:p>
      </dgm:t>
    </dgm:pt>
    <dgm:pt modelId="{3F9814FD-FE5D-4687-B57A-329F74EA7EE2}" type="pres">
      <dgm:prSet presAssocID="{C1922BDF-72E7-4538-839C-E255D9E5D951}" presName="FiveNodes_2" presStyleLbl="node1" presStyleIdx="1" presStyleCnt="5">
        <dgm:presLayoutVars>
          <dgm:bulletEnabled val="1"/>
        </dgm:presLayoutVars>
      </dgm:prSet>
      <dgm:spPr/>
      <dgm:t>
        <a:bodyPr/>
        <a:lstStyle/>
        <a:p>
          <a:endParaRPr lang="en-US"/>
        </a:p>
      </dgm:t>
    </dgm:pt>
    <dgm:pt modelId="{B5AB37E1-EAF3-4C3A-8FC4-97D0D1454D2F}" type="pres">
      <dgm:prSet presAssocID="{C1922BDF-72E7-4538-839C-E255D9E5D951}" presName="FiveNodes_3" presStyleLbl="node1" presStyleIdx="2" presStyleCnt="5">
        <dgm:presLayoutVars>
          <dgm:bulletEnabled val="1"/>
        </dgm:presLayoutVars>
      </dgm:prSet>
      <dgm:spPr/>
      <dgm:t>
        <a:bodyPr/>
        <a:lstStyle/>
        <a:p>
          <a:endParaRPr lang="en-US"/>
        </a:p>
      </dgm:t>
    </dgm:pt>
    <dgm:pt modelId="{A701E8D3-2AE8-46F5-A2A3-60EB43FF4559}" type="pres">
      <dgm:prSet presAssocID="{C1922BDF-72E7-4538-839C-E255D9E5D951}" presName="FiveNodes_4" presStyleLbl="node1" presStyleIdx="3" presStyleCnt="5">
        <dgm:presLayoutVars>
          <dgm:bulletEnabled val="1"/>
        </dgm:presLayoutVars>
      </dgm:prSet>
      <dgm:spPr/>
      <dgm:t>
        <a:bodyPr/>
        <a:lstStyle/>
        <a:p>
          <a:endParaRPr lang="en-US"/>
        </a:p>
      </dgm:t>
    </dgm:pt>
    <dgm:pt modelId="{FAE2B511-29EF-4D35-B34F-C88A015E4730}" type="pres">
      <dgm:prSet presAssocID="{C1922BDF-72E7-4538-839C-E255D9E5D951}" presName="FiveNodes_5" presStyleLbl="node1" presStyleIdx="4" presStyleCnt="5" custLinFactNeighborX="-83" custLinFactNeighborY="-309">
        <dgm:presLayoutVars>
          <dgm:bulletEnabled val="1"/>
        </dgm:presLayoutVars>
      </dgm:prSet>
      <dgm:spPr/>
      <dgm:t>
        <a:bodyPr/>
        <a:lstStyle/>
        <a:p>
          <a:endParaRPr lang="en-US"/>
        </a:p>
      </dgm:t>
    </dgm:pt>
    <dgm:pt modelId="{A1BDE4CF-1517-4C99-9402-18562D981567}" type="pres">
      <dgm:prSet presAssocID="{C1922BDF-72E7-4538-839C-E255D9E5D951}" presName="FiveConn_1-2" presStyleLbl="fgAccFollowNode1" presStyleIdx="0" presStyleCnt="4">
        <dgm:presLayoutVars>
          <dgm:bulletEnabled val="1"/>
        </dgm:presLayoutVars>
      </dgm:prSet>
      <dgm:spPr/>
      <dgm:t>
        <a:bodyPr/>
        <a:lstStyle/>
        <a:p>
          <a:endParaRPr lang="en-US"/>
        </a:p>
      </dgm:t>
    </dgm:pt>
    <dgm:pt modelId="{F66317D9-C0AE-484A-9BAD-714C55A03A2C}" type="pres">
      <dgm:prSet presAssocID="{C1922BDF-72E7-4538-839C-E255D9E5D951}" presName="FiveConn_2-3" presStyleLbl="fgAccFollowNode1" presStyleIdx="1" presStyleCnt="4">
        <dgm:presLayoutVars>
          <dgm:bulletEnabled val="1"/>
        </dgm:presLayoutVars>
      </dgm:prSet>
      <dgm:spPr/>
      <dgm:t>
        <a:bodyPr/>
        <a:lstStyle/>
        <a:p>
          <a:endParaRPr lang="en-US"/>
        </a:p>
      </dgm:t>
    </dgm:pt>
    <dgm:pt modelId="{6D366FA2-1526-4B2D-9FB2-DAFFAF351FC1}" type="pres">
      <dgm:prSet presAssocID="{C1922BDF-72E7-4538-839C-E255D9E5D951}" presName="FiveConn_3-4" presStyleLbl="fgAccFollowNode1" presStyleIdx="2" presStyleCnt="4">
        <dgm:presLayoutVars>
          <dgm:bulletEnabled val="1"/>
        </dgm:presLayoutVars>
      </dgm:prSet>
      <dgm:spPr/>
      <dgm:t>
        <a:bodyPr/>
        <a:lstStyle/>
        <a:p>
          <a:endParaRPr lang="en-US"/>
        </a:p>
      </dgm:t>
    </dgm:pt>
    <dgm:pt modelId="{8AE4757A-8A36-464A-8FA3-1575ED908D3C}" type="pres">
      <dgm:prSet presAssocID="{C1922BDF-72E7-4538-839C-E255D9E5D951}" presName="FiveConn_4-5" presStyleLbl="fgAccFollowNode1" presStyleIdx="3" presStyleCnt="4">
        <dgm:presLayoutVars>
          <dgm:bulletEnabled val="1"/>
        </dgm:presLayoutVars>
      </dgm:prSet>
      <dgm:spPr/>
      <dgm:t>
        <a:bodyPr/>
        <a:lstStyle/>
        <a:p>
          <a:endParaRPr lang="en-US"/>
        </a:p>
      </dgm:t>
    </dgm:pt>
    <dgm:pt modelId="{2BAF4085-0A26-458B-8888-F818BBBD2270}" type="pres">
      <dgm:prSet presAssocID="{C1922BDF-72E7-4538-839C-E255D9E5D951}" presName="FiveNodes_1_text" presStyleLbl="node1" presStyleIdx="4" presStyleCnt="5">
        <dgm:presLayoutVars>
          <dgm:bulletEnabled val="1"/>
        </dgm:presLayoutVars>
      </dgm:prSet>
      <dgm:spPr/>
      <dgm:t>
        <a:bodyPr/>
        <a:lstStyle/>
        <a:p>
          <a:endParaRPr lang="en-US"/>
        </a:p>
      </dgm:t>
    </dgm:pt>
    <dgm:pt modelId="{5A25370A-6AB3-4DD1-ADAD-702CC5AB7B1B}" type="pres">
      <dgm:prSet presAssocID="{C1922BDF-72E7-4538-839C-E255D9E5D951}" presName="FiveNodes_2_text" presStyleLbl="node1" presStyleIdx="4" presStyleCnt="5">
        <dgm:presLayoutVars>
          <dgm:bulletEnabled val="1"/>
        </dgm:presLayoutVars>
      </dgm:prSet>
      <dgm:spPr/>
      <dgm:t>
        <a:bodyPr/>
        <a:lstStyle/>
        <a:p>
          <a:endParaRPr lang="en-US"/>
        </a:p>
      </dgm:t>
    </dgm:pt>
    <dgm:pt modelId="{B4052FF0-ED26-474B-9445-6C3268209AF6}" type="pres">
      <dgm:prSet presAssocID="{C1922BDF-72E7-4538-839C-E255D9E5D951}" presName="FiveNodes_3_text" presStyleLbl="node1" presStyleIdx="4" presStyleCnt="5">
        <dgm:presLayoutVars>
          <dgm:bulletEnabled val="1"/>
        </dgm:presLayoutVars>
      </dgm:prSet>
      <dgm:spPr/>
      <dgm:t>
        <a:bodyPr/>
        <a:lstStyle/>
        <a:p>
          <a:endParaRPr lang="en-US"/>
        </a:p>
      </dgm:t>
    </dgm:pt>
    <dgm:pt modelId="{ECDFBECD-B179-4917-84E7-CB919E299137}" type="pres">
      <dgm:prSet presAssocID="{C1922BDF-72E7-4538-839C-E255D9E5D951}" presName="FiveNodes_4_text" presStyleLbl="node1" presStyleIdx="4" presStyleCnt="5">
        <dgm:presLayoutVars>
          <dgm:bulletEnabled val="1"/>
        </dgm:presLayoutVars>
      </dgm:prSet>
      <dgm:spPr/>
      <dgm:t>
        <a:bodyPr/>
        <a:lstStyle/>
        <a:p>
          <a:endParaRPr lang="en-US"/>
        </a:p>
      </dgm:t>
    </dgm:pt>
    <dgm:pt modelId="{AF935B4F-639F-4A04-AA2C-2C73E4B3A90F}" type="pres">
      <dgm:prSet presAssocID="{C1922BDF-72E7-4538-839C-E255D9E5D951}" presName="FiveNodes_5_text" presStyleLbl="node1" presStyleIdx="4" presStyleCnt="5">
        <dgm:presLayoutVars>
          <dgm:bulletEnabled val="1"/>
        </dgm:presLayoutVars>
      </dgm:prSet>
      <dgm:spPr/>
      <dgm:t>
        <a:bodyPr/>
        <a:lstStyle/>
        <a:p>
          <a:endParaRPr lang="en-US"/>
        </a:p>
      </dgm:t>
    </dgm:pt>
  </dgm:ptLst>
  <dgm:cxnLst>
    <dgm:cxn modelId="{CE2E216D-815E-4F4F-9B5B-543464B80D4A}" type="presOf" srcId="{F55CF8CD-4BCD-43D7-9990-C8E7A486380D}" destId="{6D366FA2-1526-4B2D-9FB2-DAFFAF351FC1}" srcOrd="0" destOrd="0" presId="urn:microsoft.com/office/officeart/2005/8/layout/vProcess5"/>
    <dgm:cxn modelId="{5F0BA6D4-CB12-41EC-AB34-C32074115AB3}" type="presOf" srcId="{3C2ECBF1-D77C-4DE5-9360-D182F6933460}" destId="{A701E8D3-2AE8-46F5-A2A3-60EB43FF4559}" srcOrd="0" destOrd="1" presId="urn:microsoft.com/office/officeart/2005/8/layout/vProcess5"/>
    <dgm:cxn modelId="{2D20415E-28DF-460F-93BA-F774E31695F8}" type="presOf" srcId="{3F812F72-BDED-45BA-8427-8B8F54B76E4C}" destId="{F66317D9-C0AE-484A-9BAD-714C55A03A2C}" srcOrd="0" destOrd="0" presId="urn:microsoft.com/office/officeart/2005/8/layout/vProcess5"/>
    <dgm:cxn modelId="{7F73342D-43A0-49B4-BF05-3983EB15150E}" type="presOf" srcId="{27E0FC36-3CE6-475B-8E4A-430FB26FFF9F}" destId="{FAE2B511-29EF-4D35-B34F-C88A015E4730}" srcOrd="0" destOrd="0" presId="urn:microsoft.com/office/officeart/2005/8/layout/vProcess5"/>
    <dgm:cxn modelId="{AEA23999-65D3-471E-BA56-A39A5876EC7A}" type="presOf" srcId="{46D27214-5978-4350-8619-B0F02490E9F9}" destId="{AF935B4F-639F-4A04-AA2C-2C73E4B3A90F}" srcOrd="1" destOrd="2" presId="urn:microsoft.com/office/officeart/2005/8/layout/vProcess5"/>
    <dgm:cxn modelId="{B4E43795-0BE1-47C9-A5AB-18AAB9C85208}" type="presOf" srcId="{81AA7E08-386C-4BF0-A0FC-E1D4E2ED35DE}" destId="{ECDFBECD-B179-4917-84E7-CB919E299137}" srcOrd="1" destOrd="2" presId="urn:microsoft.com/office/officeart/2005/8/layout/vProcess5"/>
    <dgm:cxn modelId="{9BB04188-017C-4054-998E-7D7C3EA4A1F0}" type="presOf" srcId="{3C2ECBF1-D77C-4DE5-9360-D182F6933460}" destId="{ECDFBECD-B179-4917-84E7-CB919E299137}" srcOrd="1" destOrd="1" presId="urn:microsoft.com/office/officeart/2005/8/layout/vProcess5"/>
    <dgm:cxn modelId="{031B22F7-D1AF-4FCD-8337-EB8C234CE4E7}" type="presOf" srcId="{263C1665-F005-4B21-BFE3-406B0A0D689A}" destId="{5A25370A-6AB3-4DD1-ADAD-702CC5AB7B1B}" srcOrd="1" destOrd="0" presId="urn:microsoft.com/office/officeart/2005/8/layout/vProcess5"/>
    <dgm:cxn modelId="{051AA8E2-05AA-4107-A728-E2135494BF57}" srcId="{AC70A03A-8593-4386-8F94-591432080DD3}" destId="{2256BD99-375E-4CBF-9F19-FAB3891EEAB4}" srcOrd="1" destOrd="0" parTransId="{49AD9DBC-4347-4F9C-9A26-BD1E7DD9EB83}" sibTransId="{65A7F830-1784-4DD2-A57E-92E26ADA29F4}"/>
    <dgm:cxn modelId="{FDA03D61-847D-45E3-B415-5E23EC65C4D6}" type="presOf" srcId="{263C1665-F005-4B21-BFE3-406B0A0D689A}" destId="{3F9814FD-FE5D-4687-B57A-329F74EA7EE2}" srcOrd="0" destOrd="0" presId="urn:microsoft.com/office/officeart/2005/8/layout/vProcess5"/>
    <dgm:cxn modelId="{76836F8E-1FD5-4FDC-A013-003B0A18B06E}" type="presOf" srcId="{68E800B5-CF81-4347-85DA-9F9BF891D8BD}" destId="{B4052FF0-ED26-474B-9445-6C3268209AF6}" srcOrd="1" destOrd="0" presId="urn:microsoft.com/office/officeart/2005/8/layout/vProcess5"/>
    <dgm:cxn modelId="{D19F8135-33D0-4445-BE96-F8AA9F7C4FB4}" type="presOf" srcId="{ED2BCE42-FFF8-4557-9D3E-71C73F88FC3D}" destId="{5A25370A-6AB3-4DD1-ADAD-702CC5AB7B1B}" srcOrd="1" destOrd="2" presId="urn:microsoft.com/office/officeart/2005/8/layout/vProcess5"/>
    <dgm:cxn modelId="{4BE55046-E1E3-45A6-A489-DD886A113BCC}" srcId="{263C1665-F005-4B21-BFE3-406B0A0D689A}" destId="{ED2BCE42-FFF8-4557-9D3E-71C73F88FC3D}" srcOrd="1" destOrd="0" parTransId="{B8684629-6CF6-46D8-B279-440EE7D94BB7}" sibTransId="{BA685196-A700-4CE7-95AE-A7A6FB8A49A6}"/>
    <dgm:cxn modelId="{7C9CF92A-62C5-4D1B-A834-FE2B55A37889}" srcId="{27E0FC36-3CE6-475B-8E4A-430FB26FFF9F}" destId="{46D27214-5978-4350-8619-B0F02490E9F9}" srcOrd="1" destOrd="0" parTransId="{938FF2C5-BAAD-4AAD-983C-6097FE00DF2E}" sibTransId="{909DEBE3-C849-4333-8936-CA2F384814B0}"/>
    <dgm:cxn modelId="{C7F3C0EB-93B1-4907-9F95-545729FDCFBF}" type="presOf" srcId="{28AE8BA1-9974-40AB-BB50-6D4AD74DF64B}" destId="{B5AB37E1-EAF3-4C3A-8FC4-97D0D1454D2F}" srcOrd="0" destOrd="1" presId="urn:microsoft.com/office/officeart/2005/8/layout/vProcess5"/>
    <dgm:cxn modelId="{14004AA8-D8EF-4929-A73C-0CAC798A5BCD}" srcId="{B31D5DAC-6E04-4A0A-8F42-DA0FE8C125C8}" destId="{81AA7E08-386C-4BF0-A0FC-E1D4E2ED35DE}" srcOrd="1" destOrd="0" parTransId="{6AA0C7A5-AFA5-487C-9E0F-ACEED6B0F0F0}" sibTransId="{90A4AF1A-F959-420C-A601-8EF069DD6874}"/>
    <dgm:cxn modelId="{AAF9298F-F3FA-4C94-9E29-99A75EEF1E72}" type="presOf" srcId="{B24EFA33-E8E7-45EC-9416-2C46C4C22769}" destId="{FAE2B511-29EF-4D35-B34F-C88A015E4730}" srcOrd="0" destOrd="1" presId="urn:microsoft.com/office/officeart/2005/8/layout/vProcess5"/>
    <dgm:cxn modelId="{6C877FA5-E9F4-4347-99FC-44DECAA39AC2}" type="presOf" srcId="{B31D5DAC-6E04-4A0A-8F42-DA0FE8C125C8}" destId="{ECDFBECD-B179-4917-84E7-CB919E299137}" srcOrd="1" destOrd="0" presId="urn:microsoft.com/office/officeart/2005/8/layout/vProcess5"/>
    <dgm:cxn modelId="{42F79BA9-BE45-422F-98BD-21C860712282}" srcId="{AC70A03A-8593-4386-8F94-591432080DD3}" destId="{58A4A814-35BE-4889-9F47-7B30C68E9F9B}" srcOrd="0" destOrd="0" parTransId="{D7C74A76-EF28-4484-9FC4-A89A13DCEE42}" sibTransId="{00EDAC27-D7B2-47B5-8807-DC80FA39F8F8}"/>
    <dgm:cxn modelId="{86EF0A80-BE35-4CD2-B020-24B1D22513D6}" type="presOf" srcId="{AC70A03A-8593-4386-8F94-591432080DD3}" destId="{E052CCFD-8E91-42BB-9A88-D7C729C193E1}" srcOrd="0" destOrd="0" presId="urn:microsoft.com/office/officeart/2005/8/layout/vProcess5"/>
    <dgm:cxn modelId="{48CE2E40-6035-4559-A5AF-546FD067B1F3}" srcId="{27E0FC36-3CE6-475B-8E4A-430FB26FFF9F}" destId="{B24EFA33-E8E7-45EC-9416-2C46C4C22769}" srcOrd="0" destOrd="0" parTransId="{864D9EDB-BCD2-4683-A9FF-7E854B5A9502}" sibTransId="{4C656144-D21A-4107-BABC-9E7107281F91}"/>
    <dgm:cxn modelId="{D8EB301A-9C09-43B8-B4D6-E90AEA5AB2B5}" type="presOf" srcId="{58A4A814-35BE-4889-9F47-7B30C68E9F9B}" destId="{E052CCFD-8E91-42BB-9A88-D7C729C193E1}" srcOrd="0" destOrd="1" presId="urn:microsoft.com/office/officeart/2005/8/layout/vProcess5"/>
    <dgm:cxn modelId="{AB8DE4D0-5F20-48DB-AD18-170C3B9C6AD4}" srcId="{C1922BDF-72E7-4538-839C-E255D9E5D951}" destId="{68E800B5-CF81-4347-85DA-9F9BF891D8BD}" srcOrd="2" destOrd="0" parTransId="{001CEB2D-61DE-4EF2-B0A5-3A6921F474AD}" sibTransId="{F55CF8CD-4BCD-43D7-9990-C8E7A486380D}"/>
    <dgm:cxn modelId="{58503B68-828A-4EC4-80F2-89E9B8203EA4}" type="presOf" srcId="{46D27214-5978-4350-8619-B0F02490E9F9}" destId="{FAE2B511-29EF-4D35-B34F-C88A015E4730}" srcOrd="0" destOrd="2" presId="urn:microsoft.com/office/officeart/2005/8/layout/vProcess5"/>
    <dgm:cxn modelId="{BB371076-256C-4BF1-BC2F-23AB3FE01EB3}" type="presOf" srcId="{58A4A814-35BE-4889-9F47-7B30C68E9F9B}" destId="{2BAF4085-0A26-458B-8888-F818BBBD2270}" srcOrd="1" destOrd="1" presId="urn:microsoft.com/office/officeart/2005/8/layout/vProcess5"/>
    <dgm:cxn modelId="{7F9C4931-F542-45D8-8577-DA046805B0DB}" srcId="{C1922BDF-72E7-4538-839C-E255D9E5D951}" destId="{AC70A03A-8593-4386-8F94-591432080DD3}" srcOrd="0" destOrd="0" parTransId="{1D88A444-2274-4DF3-8EBC-8CD5B4DA5114}" sibTransId="{E6D2E540-25CA-4994-8250-7E359C38BCFC}"/>
    <dgm:cxn modelId="{2663EC0A-CD29-4797-B97B-10BB6F7FAFF8}" srcId="{C1922BDF-72E7-4538-839C-E255D9E5D951}" destId="{27E0FC36-3CE6-475B-8E4A-430FB26FFF9F}" srcOrd="4" destOrd="0" parTransId="{3BEE67A6-8AC3-4F0F-A5C2-613E7F083ED2}" sibTransId="{89A06FA1-88F6-45CC-AF36-AE6155C733E3}"/>
    <dgm:cxn modelId="{97631006-712C-4A01-8496-95C7A2779D9D}" type="presOf" srcId="{AC70A03A-8593-4386-8F94-591432080DD3}" destId="{2BAF4085-0A26-458B-8888-F818BBBD2270}" srcOrd="1" destOrd="0" presId="urn:microsoft.com/office/officeart/2005/8/layout/vProcess5"/>
    <dgm:cxn modelId="{D1C66263-B5DF-44DA-9E11-A5F38C86EACC}" type="presOf" srcId="{27E0FC36-3CE6-475B-8E4A-430FB26FFF9F}" destId="{AF935B4F-639F-4A04-AA2C-2C73E4B3A90F}" srcOrd="1" destOrd="0" presId="urn:microsoft.com/office/officeart/2005/8/layout/vProcess5"/>
    <dgm:cxn modelId="{982ECDEE-6F3A-4484-9032-0FF9ED672882}" type="presOf" srcId="{B31D5DAC-6E04-4A0A-8F42-DA0FE8C125C8}" destId="{A701E8D3-2AE8-46F5-A2A3-60EB43FF4559}" srcOrd="0" destOrd="0" presId="urn:microsoft.com/office/officeart/2005/8/layout/vProcess5"/>
    <dgm:cxn modelId="{4378B8E3-15AF-46CB-97D3-494AABA555C1}" srcId="{68E800B5-CF81-4347-85DA-9F9BF891D8BD}" destId="{28AE8BA1-9974-40AB-BB50-6D4AD74DF64B}" srcOrd="0" destOrd="0" parTransId="{BF8B849A-20C9-4A9A-9631-4AD1797D8EA6}" sibTransId="{96485C3A-65B3-49AE-9F9B-8F2890A3333B}"/>
    <dgm:cxn modelId="{3982C250-47D2-4E7A-9C2F-35FB57122551}" srcId="{B31D5DAC-6E04-4A0A-8F42-DA0FE8C125C8}" destId="{3C2ECBF1-D77C-4DE5-9360-D182F6933460}" srcOrd="0" destOrd="0" parTransId="{40F20239-8C51-48FA-AA38-D921CD7A2A1D}" sibTransId="{48E5967E-C28C-42A0-B988-87D0039327AD}"/>
    <dgm:cxn modelId="{C16B118F-99F1-4FAE-9234-18C2219B46D1}" type="presOf" srcId="{76C485EE-9A78-49EF-B916-57F3F14E8BB7}" destId="{3F9814FD-FE5D-4687-B57A-329F74EA7EE2}" srcOrd="0" destOrd="1" presId="urn:microsoft.com/office/officeart/2005/8/layout/vProcess5"/>
    <dgm:cxn modelId="{D77C9517-4ED0-4DC2-9688-E66D776792E3}" type="presOf" srcId="{76C485EE-9A78-49EF-B916-57F3F14E8BB7}" destId="{5A25370A-6AB3-4DD1-ADAD-702CC5AB7B1B}" srcOrd="1" destOrd="1" presId="urn:microsoft.com/office/officeart/2005/8/layout/vProcess5"/>
    <dgm:cxn modelId="{26DA3489-A74A-4DAC-A4FD-B7996265FE27}" type="presOf" srcId="{C1922BDF-72E7-4538-839C-E255D9E5D951}" destId="{7B8130AD-F647-4C8D-9045-BCAAB96E47E7}" srcOrd="0" destOrd="0" presId="urn:microsoft.com/office/officeart/2005/8/layout/vProcess5"/>
    <dgm:cxn modelId="{9E25AD9E-48B7-4716-95B0-72AD6E242940}" srcId="{C1922BDF-72E7-4538-839C-E255D9E5D951}" destId="{263C1665-F005-4B21-BFE3-406B0A0D689A}" srcOrd="1" destOrd="0" parTransId="{5442FAC9-5143-4BC0-B2FD-FE4BFA7045B1}" sibTransId="{3F812F72-BDED-45BA-8427-8B8F54B76E4C}"/>
    <dgm:cxn modelId="{E089AC4E-945F-4C8D-9EAB-961BE641ED22}" srcId="{263C1665-F005-4B21-BFE3-406B0A0D689A}" destId="{76C485EE-9A78-49EF-B916-57F3F14E8BB7}" srcOrd="0" destOrd="0" parTransId="{4CF10338-F657-44C3-B9B2-2F4C49321E3A}" sibTransId="{57AFB8A1-14BF-43E1-B229-0057C8B89714}"/>
    <dgm:cxn modelId="{63DE9D04-16E3-40C5-A268-FF34656E2FAD}" srcId="{68E800B5-CF81-4347-85DA-9F9BF891D8BD}" destId="{B18CFBB4-6F64-4BC3-8FB0-C33D9263B5C9}" srcOrd="1" destOrd="0" parTransId="{AA46F631-FF88-47ED-8398-7EB44F6FF951}" sibTransId="{10373131-CD67-4BA1-85E1-60D2637F5038}"/>
    <dgm:cxn modelId="{1375A227-1BD3-49BF-A624-B5C6092216D3}" type="presOf" srcId="{B18CFBB4-6F64-4BC3-8FB0-C33D9263B5C9}" destId="{B5AB37E1-EAF3-4C3A-8FC4-97D0D1454D2F}" srcOrd="0" destOrd="2" presId="urn:microsoft.com/office/officeart/2005/8/layout/vProcess5"/>
    <dgm:cxn modelId="{A03C3383-E687-44DB-8D1C-AB309C4EBA99}" type="presOf" srcId="{68E800B5-CF81-4347-85DA-9F9BF891D8BD}" destId="{B5AB37E1-EAF3-4C3A-8FC4-97D0D1454D2F}" srcOrd="0" destOrd="0" presId="urn:microsoft.com/office/officeart/2005/8/layout/vProcess5"/>
    <dgm:cxn modelId="{0BC92831-4E2F-4055-8BCB-26AED82C65DC}" type="presOf" srcId="{81AA7E08-386C-4BF0-A0FC-E1D4E2ED35DE}" destId="{A701E8D3-2AE8-46F5-A2A3-60EB43FF4559}" srcOrd="0" destOrd="2" presId="urn:microsoft.com/office/officeart/2005/8/layout/vProcess5"/>
    <dgm:cxn modelId="{225EF393-6274-4B64-A3CC-95A456553C8C}" srcId="{C1922BDF-72E7-4538-839C-E255D9E5D951}" destId="{B31D5DAC-6E04-4A0A-8F42-DA0FE8C125C8}" srcOrd="3" destOrd="0" parTransId="{41F408FD-494F-4828-AB24-8719131623D0}" sibTransId="{032D0482-8030-47DD-ADC2-39A2E5ED0B0E}"/>
    <dgm:cxn modelId="{9941DD3D-A296-47C3-9E55-281D9E65FBDD}" type="presOf" srcId="{032D0482-8030-47DD-ADC2-39A2E5ED0B0E}" destId="{8AE4757A-8A36-464A-8FA3-1575ED908D3C}" srcOrd="0" destOrd="0" presId="urn:microsoft.com/office/officeart/2005/8/layout/vProcess5"/>
    <dgm:cxn modelId="{331C0315-5DB4-4194-A60D-96CFA4A281F7}" type="presOf" srcId="{B24EFA33-E8E7-45EC-9416-2C46C4C22769}" destId="{AF935B4F-639F-4A04-AA2C-2C73E4B3A90F}" srcOrd="1" destOrd="1" presId="urn:microsoft.com/office/officeart/2005/8/layout/vProcess5"/>
    <dgm:cxn modelId="{203CB8AB-8509-494D-83B5-957165811A8A}" type="presOf" srcId="{2256BD99-375E-4CBF-9F19-FAB3891EEAB4}" destId="{E052CCFD-8E91-42BB-9A88-D7C729C193E1}" srcOrd="0" destOrd="2" presId="urn:microsoft.com/office/officeart/2005/8/layout/vProcess5"/>
    <dgm:cxn modelId="{15ED8181-1EDF-4F9D-99D0-2B13978DB758}" type="presOf" srcId="{E6D2E540-25CA-4994-8250-7E359C38BCFC}" destId="{A1BDE4CF-1517-4C99-9402-18562D981567}" srcOrd="0" destOrd="0" presId="urn:microsoft.com/office/officeart/2005/8/layout/vProcess5"/>
    <dgm:cxn modelId="{DA023095-8BB9-41FF-911F-3BCEFAAB0BB8}" type="presOf" srcId="{28AE8BA1-9974-40AB-BB50-6D4AD74DF64B}" destId="{B4052FF0-ED26-474B-9445-6C3268209AF6}" srcOrd="1" destOrd="1" presId="urn:microsoft.com/office/officeart/2005/8/layout/vProcess5"/>
    <dgm:cxn modelId="{A8341015-FCEE-4DEE-8F34-68BA0D62A866}" type="presOf" srcId="{2256BD99-375E-4CBF-9F19-FAB3891EEAB4}" destId="{2BAF4085-0A26-458B-8888-F818BBBD2270}" srcOrd="1" destOrd="2" presId="urn:microsoft.com/office/officeart/2005/8/layout/vProcess5"/>
    <dgm:cxn modelId="{AB36A0A1-9747-46E1-A51E-7692241FB8D8}" type="presOf" srcId="{B18CFBB4-6F64-4BC3-8FB0-C33D9263B5C9}" destId="{B4052FF0-ED26-474B-9445-6C3268209AF6}" srcOrd="1" destOrd="2" presId="urn:microsoft.com/office/officeart/2005/8/layout/vProcess5"/>
    <dgm:cxn modelId="{6946F53E-D19B-4A40-8484-1C45EB34D62E}" type="presOf" srcId="{ED2BCE42-FFF8-4557-9D3E-71C73F88FC3D}" destId="{3F9814FD-FE5D-4687-B57A-329F74EA7EE2}" srcOrd="0" destOrd="2" presId="urn:microsoft.com/office/officeart/2005/8/layout/vProcess5"/>
    <dgm:cxn modelId="{53E8DD79-F997-4D54-8585-6BE17683591D}" type="presParOf" srcId="{7B8130AD-F647-4C8D-9045-BCAAB96E47E7}" destId="{0F203A4A-DC4D-4C14-9165-4F2AA83D6707}" srcOrd="0" destOrd="0" presId="urn:microsoft.com/office/officeart/2005/8/layout/vProcess5"/>
    <dgm:cxn modelId="{F345E43B-4506-4F88-9ABF-9E8723D04372}" type="presParOf" srcId="{7B8130AD-F647-4C8D-9045-BCAAB96E47E7}" destId="{E052CCFD-8E91-42BB-9A88-D7C729C193E1}" srcOrd="1" destOrd="0" presId="urn:microsoft.com/office/officeart/2005/8/layout/vProcess5"/>
    <dgm:cxn modelId="{D324CF5F-1CD1-4F71-BF72-E13E05CDCADB}" type="presParOf" srcId="{7B8130AD-F647-4C8D-9045-BCAAB96E47E7}" destId="{3F9814FD-FE5D-4687-B57A-329F74EA7EE2}" srcOrd="2" destOrd="0" presId="urn:microsoft.com/office/officeart/2005/8/layout/vProcess5"/>
    <dgm:cxn modelId="{7349ACCA-6A86-480A-84EC-3C992C790DDA}" type="presParOf" srcId="{7B8130AD-F647-4C8D-9045-BCAAB96E47E7}" destId="{B5AB37E1-EAF3-4C3A-8FC4-97D0D1454D2F}" srcOrd="3" destOrd="0" presId="urn:microsoft.com/office/officeart/2005/8/layout/vProcess5"/>
    <dgm:cxn modelId="{C58339EA-CF06-4310-8A49-D4DBAF15E6D2}" type="presParOf" srcId="{7B8130AD-F647-4C8D-9045-BCAAB96E47E7}" destId="{A701E8D3-2AE8-46F5-A2A3-60EB43FF4559}" srcOrd="4" destOrd="0" presId="urn:microsoft.com/office/officeart/2005/8/layout/vProcess5"/>
    <dgm:cxn modelId="{2D3FE6CE-2859-463A-A8AB-0038CFFA12B6}" type="presParOf" srcId="{7B8130AD-F647-4C8D-9045-BCAAB96E47E7}" destId="{FAE2B511-29EF-4D35-B34F-C88A015E4730}" srcOrd="5" destOrd="0" presId="urn:microsoft.com/office/officeart/2005/8/layout/vProcess5"/>
    <dgm:cxn modelId="{E3220CDA-06F6-4D2C-AB28-4A5FA368A80C}" type="presParOf" srcId="{7B8130AD-F647-4C8D-9045-BCAAB96E47E7}" destId="{A1BDE4CF-1517-4C99-9402-18562D981567}" srcOrd="6" destOrd="0" presId="urn:microsoft.com/office/officeart/2005/8/layout/vProcess5"/>
    <dgm:cxn modelId="{7E59C126-A55C-40C2-A4B9-B3CA76CC6CB9}" type="presParOf" srcId="{7B8130AD-F647-4C8D-9045-BCAAB96E47E7}" destId="{F66317D9-C0AE-484A-9BAD-714C55A03A2C}" srcOrd="7" destOrd="0" presId="urn:microsoft.com/office/officeart/2005/8/layout/vProcess5"/>
    <dgm:cxn modelId="{5321706F-7FC9-4334-98AA-9D3ACACE6FBE}" type="presParOf" srcId="{7B8130AD-F647-4C8D-9045-BCAAB96E47E7}" destId="{6D366FA2-1526-4B2D-9FB2-DAFFAF351FC1}" srcOrd="8" destOrd="0" presId="urn:microsoft.com/office/officeart/2005/8/layout/vProcess5"/>
    <dgm:cxn modelId="{B45476F9-E8C2-40F4-8937-BCDF5341C2BB}" type="presParOf" srcId="{7B8130AD-F647-4C8D-9045-BCAAB96E47E7}" destId="{8AE4757A-8A36-464A-8FA3-1575ED908D3C}" srcOrd="9" destOrd="0" presId="urn:microsoft.com/office/officeart/2005/8/layout/vProcess5"/>
    <dgm:cxn modelId="{B51BAEE6-ED36-4856-940E-1E6AB5B596D2}" type="presParOf" srcId="{7B8130AD-F647-4C8D-9045-BCAAB96E47E7}" destId="{2BAF4085-0A26-458B-8888-F818BBBD2270}" srcOrd="10" destOrd="0" presId="urn:microsoft.com/office/officeart/2005/8/layout/vProcess5"/>
    <dgm:cxn modelId="{669217DB-82AB-45D3-B90E-F03F0C9BABA1}" type="presParOf" srcId="{7B8130AD-F647-4C8D-9045-BCAAB96E47E7}" destId="{5A25370A-6AB3-4DD1-ADAD-702CC5AB7B1B}" srcOrd="11" destOrd="0" presId="urn:microsoft.com/office/officeart/2005/8/layout/vProcess5"/>
    <dgm:cxn modelId="{69E0AC94-28C6-41D3-8519-2DE91C2424F5}" type="presParOf" srcId="{7B8130AD-F647-4C8D-9045-BCAAB96E47E7}" destId="{B4052FF0-ED26-474B-9445-6C3268209AF6}" srcOrd="12" destOrd="0" presId="urn:microsoft.com/office/officeart/2005/8/layout/vProcess5"/>
    <dgm:cxn modelId="{D1F017DC-76D0-4411-AEFE-6E7B74D6F019}" type="presParOf" srcId="{7B8130AD-F647-4C8D-9045-BCAAB96E47E7}" destId="{ECDFBECD-B179-4917-84E7-CB919E299137}" srcOrd="13" destOrd="0" presId="urn:microsoft.com/office/officeart/2005/8/layout/vProcess5"/>
    <dgm:cxn modelId="{7BD31028-11A7-4080-884B-4D75D2C35541}" type="presParOf" srcId="{7B8130AD-F647-4C8D-9045-BCAAB96E47E7}" destId="{AF935B4F-639F-4A04-AA2C-2C73E4B3A90F}"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05C170-78A3-4C0D-BAFE-04D7E99D6D12}"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CB22C7DF-C6DC-48FF-9CF0-0CA4452D62F9}">
      <dgm:prSet phldrT="[Text]"/>
      <dgm:spPr/>
      <dgm:t>
        <a:bodyPr/>
        <a:lstStyle/>
        <a:p>
          <a:r>
            <a:rPr lang="en-US" dirty="0" smtClean="0"/>
            <a:t>Project MPP file</a:t>
          </a:r>
          <a:endParaRPr lang="en-US" dirty="0"/>
        </a:p>
      </dgm:t>
    </dgm:pt>
    <dgm:pt modelId="{6373C368-076D-46DA-B78A-996D65797966}" type="parTrans" cxnId="{A2DFF590-35EA-454B-879A-C3088EAF0211}">
      <dgm:prSet/>
      <dgm:spPr/>
      <dgm:t>
        <a:bodyPr/>
        <a:lstStyle/>
        <a:p>
          <a:endParaRPr lang="en-US"/>
        </a:p>
      </dgm:t>
    </dgm:pt>
    <dgm:pt modelId="{E0298D52-4C5F-4D28-B2BC-3CE0A2556825}" type="sibTrans" cxnId="{A2DFF590-35EA-454B-879A-C3088EAF0211}">
      <dgm:prSet/>
      <dgm:spPr/>
      <dgm:t>
        <a:bodyPr/>
        <a:lstStyle/>
        <a:p>
          <a:endParaRPr lang="en-US"/>
        </a:p>
      </dgm:t>
    </dgm:pt>
    <dgm:pt modelId="{75451B23-A163-4830-BAE0-1971D355A73B}">
      <dgm:prSet phldrT="[Text]"/>
      <dgm:spPr/>
      <dgm:t>
        <a:bodyPr/>
        <a:lstStyle/>
        <a:p>
          <a:r>
            <a:rPr lang="en-US" dirty="0" smtClean="0"/>
            <a:t> </a:t>
          </a:r>
          <a:r>
            <a:rPr lang="en-US" b="1" dirty="0" smtClean="0"/>
            <a:t>Project 2010</a:t>
          </a:r>
          <a:endParaRPr lang="en-US" b="1" dirty="0"/>
        </a:p>
      </dgm:t>
    </dgm:pt>
    <dgm:pt modelId="{BB87AEC0-CCFF-4CBB-9D2F-B86E2580BD7C}" type="parTrans" cxnId="{D2E16919-D8E6-42AD-9CBA-F34F7C753C34}">
      <dgm:prSet/>
      <dgm:spPr/>
      <dgm:t>
        <a:bodyPr/>
        <a:lstStyle/>
        <a:p>
          <a:endParaRPr lang="en-US"/>
        </a:p>
      </dgm:t>
    </dgm:pt>
    <dgm:pt modelId="{8F79BFCD-3507-4565-B173-29D843EF9CF8}" type="sibTrans" cxnId="{D2E16919-D8E6-42AD-9CBA-F34F7C753C34}">
      <dgm:prSet/>
      <dgm:spPr/>
      <dgm:t>
        <a:bodyPr/>
        <a:lstStyle/>
        <a:p>
          <a:endParaRPr lang="en-US"/>
        </a:p>
      </dgm:t>
    </dgm:pt>
    <dgm:pt modelId="{8F357E0C-08FA-4827-B828-3326A16B04A4}">
      <dgm:prSet phldrT="[Text]"/>
      <dgm:spPr/>
      <dgm:t>
        <a:bodyPr/>
        <a:lstStyle/>
        <a:p>
          <a:r>
            <a:rPr lang="en-US" b="1" dirty="0" smtClean="0"/>
            <a:t> Project 2007</a:t>
          </a:r>
          <a:endParaRPr lang="en-US" b="1" dirty="0"/>
        </a:p>
      </dgm:t>
    </dgm:pt>
    <dgm:pt modelId="{496D19D3-823B-4C68-80B3-F9755695468E}" type="parTrans" cxnId="{F5112702-D365-408D-949F-003F0AB4A86C}">
      <dgm:prSet/>
      <dgm:spPr/>
      <dgm:t>
        <a:bodyPr/>
        <a:lstStyle/>
        <a:p>
          <a:endParaRPr lang="en-US"/>
        </a:p>
      </dgm:t>
    </dgm:pt>
    <dgm:pt modelId="{218148FD-96D1-433F-B297-B400BCA5A105}" type="sibTrans" cxnId="{F5112702-D365-408D-949F-003F0AB4A86C}">
      <dgm:prSet/>
      <dgm:spPr/>
      <dgm:t>
        <a:bodyPr/>
        <a:lstStyle/>
        <a:p>
          <a:endParaRPr lang="en-US"/>
        </a:p>
      </dgm:t>
    </dgm:pt>
    <dgm:pt modelId="{CF4FB13B-319F-45BB-921E-392C7CD2250F}">
      <dgm:prSet phldrT="[Text]"/>
      <dgm:spPr/>
      <dgm:t>
        <a:bodyPr/>
        <a:lstStyle/>
        <a:p>
          <a:r>
            <a:rPr lang="en-US" b="1" dirty="0" smtClean="0"/>
            <a:t> Project 2003</a:t>
          </a:r>
          <a:endParaRPr lang="en-US" b="1" dirty="0"/>
        </a:p>
      </dgm:t>
    </dgm:pt>
    <dgm:pt modelId="{B9E1AA18-16EF-45E3-959B-BFD42A8DF5D5}" type="parTrans" cxnId="{5AFDEA57-4074-48DD-A8AB-78ACB8E9097B}">
      <dgm:prSet/>
      <dgm:spPr/>
      <dgm:t>
        <a:bodyPr/>
        <a:lstStyle/>
        <a:p>
          <a:endParaRPr lang="en-US"/>
        </a:p>
      </dgm:t>
    </dgm:pt>
    <dgm:pt modelId="{D415BA18-4F96-4834-AFDD-8D7CA330031A}" type="sibTrans" cxnId="{5AFDEA57-4074-48DD-A8AB-78ACB8E9097B}">
      <dgm:prSet/>
      <dgm:spPr/>
      <dgm:t>
        <a:bodyPr/>
        <a:lstStyle/>
        <a:p>
          <a:endParaRPr lang="en-US"/>
        </a:p>
      </dgm:t>
    </dgm:pt>
    <dgm:pt modelId="{4E285A5E-EBEE-418C-9FDF-69F098D8FD5F}" type="pres">
      <dgm:prSet presAssocID="{CC05C170-78A3-4C0D-BAFE-04D7E99D6D12}" presName="Name0" presStyleCnt="0">
        <dgm:presLayoutVars>
          <dgm:chMax val="1"/>
          <dgm:dir/>
          <dgm:animLvl val="ctr"/>
          <dgm:resizeHandles val="exact"/>
        </dgm:presLayoutVars>
      </dgm:prSet>
      <dgm:spPr/>
      <dgm:t>
        <a:bodyPr/>
        <a:lstStyle/>
        <a:p>
          <a:endParaRPr lang="en-US"/>
        </a:p>
      </dgm:t>
    </dgm:pt>
    <dgm:pt modelId="{EB9F8876-5E66-4769-805A-33742072C5E1}" type="pres">
      <dgm:prSet presAssocID="{CB22C7DF-C6DC-48FF-9CF0-0CA4452D62F9}" presName="centerShape" presStyleLbl="node0" presStyleIdx="0" presStyleCnt="1"/>
      <dgm:spPr/>
      <dgm:t>
        <a:bodyPr/>
        <a:lstStyle/>
        <a:p>
          <a:endParaRPr lang="en-US"/>
        </a:p>
      </dgm:t>
    </dgm:pt>
    <dgm:pt modelId="{EC1B2B50-4B4D-4DF5-BC07-8A8E9C9A382D}" type="pres">
      <dgm:prSet presAssocID="{75451B23-A163-4830-BAE0-1971D355A73B}" presName="node" presStyleLbl="node1" presStyleIdx="0" presStyleCnt="3" custRadScaleRad="104687" custRadScaleInc="0">
        <dgm:presLayoutVars>
          <dgm:bulletEnabled val="1"/>
        </dgm:presLayoutVars>
      </dgm:prSet>
      <dgm:spPr/>
      <dgm:t>
        <a:bodyPr/>
        <a:lstStyle/>
        <a:p>
          <a:endParaRPr lang="en-US"/>
        </a:p>
      </dgm:t>
    </dgm:pt>
    <dgm:pt modelId="{E14CE34D-DC76-4AD6-BEB0-4362A181C1C1}" type="pres">
      <dgm:prSet presAssocID="{75451B23-A163-4830-BAE0-1971D355A73B}" presName="dummy" presStyleCnt="0"/>
      <dgm:spPr/>
    </dgm:pt>
    <dgm:pt modelId="{8E84D165-567F-44D4-9ED8-F4278AC8A132}" type="pres">
      <dgm:prSet presAssocID="{8F79BFCD-3507-4565-B173-29D843EF9CF8}" presName="sibTrans" presStyleLbl="sibTrans2D1" presStyleIdx="0" presStyleCnt="3"/>
      <dgm:spPr/>
      <dgm:t>
        <a:bodyPr/>
        <a:lstStyle/>
        <a:p>
          <a:endParaRPr lang="en-US"/>
        </a:p>
      </dgm:t>
    </dgm:pt>
    <dgm:pt modelId="{EA6B34FD-2051-47D6-8DEC-C3FACD00812D}" type="pres">
      <dgm:prSet presAssocID="{8F357E0C-08FA-4827-B828-3326A16B04A4}" presName="node" presStyleLbl="node1" presStyleIdx="1" presStyleCnt="3">
        <dgm:presLayoutVars>
          <dgm:bulletEnabled val="1"/>
        </dgm:presLayoutVars>
      </dgm:prSet>
      <dgm:spPr/>
      <dgm:t>
        <a:bodyPr/>
        <a:lstStyle/>
        <a:p>
          <a:endParaRPr lang="en-US"/>
        </a:p>
      </dgm:t>
    </dgm:pt>
    <dgm:pt modelId="{51F70DBE-DB2B-4AE9-B5E2-C0E3DBC6C905}" type="pres">
      <dgm:prSet presAssocID="{8F357E0C-08FA-4827-B828-3326A16B04A4}" presName="dummy" presStyleCnt="0"/>
      <dgm:spPr/>
    </dgm:pt>
    <dgm:pt modelId="{70D31934-92BE-4F48-85ED-E48ADE20C313}" type="pres">
      <dgm:prSet presAssocID="{218148FD-96D1-433F-B297-B400BCA5A105}" presName="sibTrans" presStyleLbl="sibTrans2D1" presStyleIdx="1" presStyleCnt="3"/>
      <dgm:spPr/>
      <dgm:t>
        <a:bodyPr/>
        <a:lstStyle/>
        <a:p>
          <a:endParaRPr lang="en-US"/>
        </a:p>
      </dgm:t>
    </dgm:pt>
    <dgm:pt modelId="{3D5FACE7-FB04-460D-BB05-6FCC42B0C6CD}" type="pres">
      <dgm:prSet presAssocID="{CF4FB13B-319F-45BB-921E-392C7CD2250F}" presName="node" presStyleLbl="node1" presStyleIdx="2" presStyleCnt="3">
        <dgm:presLayoutVars>
          <dgm:bulletEnabled val="1"/>
        </dgm:presLayoutVars>
      </dgm:prSet>
      <dgm:spPr/>
      <dgm:t>
        <a:bodyPr/>
        <a:lstStyle/>
        <a:p>
          <a:endParaRPr lang="en-US"/>
        </a:p>
      </dgm:t>
    </dgm:pt>
    <dgm:pt modelId="{0F7CEE29-2B9B-4C6D-9786-B53A9C272A75}" type="pres">
      <dgm:prSet presAssocID="{CF4FB13B-319F-45BB-921E-392C7CD2250F}" presName="dummy" presStyleCnt="0"/>
      <dgm:spPr/>
    </dgm:pt>
    <dgm:pt modelId="{51B3040A-DB11-4FF5-B995-0D4841F4C68B}" type="pres">
      <dgm:prSet presAssocID="{D415BA18-4F96-4834-AFDD-8D7CA330031A}" presName="sibTrans" presStyleLbl="sibTrans2D1" presStyleIdx="2" presStyleCnt="3"/>
      <dgm:spPr/>
      <dgm:t>
        <a:bodyPr/>
        <a:lstStyle/>
        <a:p>
          <a:endParaRPr lang="en-US"/>
        </a:p>
      </dgm:t>
    </dgm:pt>
  </dgm:ptLst>
  <dgm:cxnLst>
    <dgm:cxn modelId="{4C5D5D50-FDF1-48A3-ACDD-375894DB80D4}" type="presOf" srcId="{CC05C170-78A3-4C0D-BAFE-04D7E99D6D12}" destId="{4E285A5E-EBEE-418C-9FDF-69F098D8FD5F}" srcOrd="0" destOrd="0" presId="urn:microsoft.com/office/officeart/2005/8/layout/radial6"/>
    <dgm:cxn modelId="{2450F1BE-B0F4-4233-9505-0478C32F7C29}" type="presOf" srcId="{8F79BFCD-3507-4565-B173-29D843EF9CF8}" destId="{8E84D165-567F-44D4-9ED8-F4278AC8A132}" srcOrd="0" destOrd="0" presId="urn:microsoft.com/office/officeart/2005/8/layout/radial6"/>
    <dgm:cxn modelId="{2542717B-71CA-4166-9E34-D0A82691EE48}" type="presOf" srcId="{75451B23-A163-4830-BAE0-1971D355A73B}" destId="{EC1B2B50-4B4D-4DF5-BC07-8A8E9C9A382D}" srcOrd="0" destOrd="0" presId="urn:microsoft.com/office/officeart/2005/8/layout/radial6"/>
    <dgm:cxn modelId="{D2E16919-D8E6-42AD-9CBA-F34F7C753C34}" srcId="{CB22C7DF-C6DC-48FF-9CF0-0CA4452D62F9}" destId="{75451B23-A163-4830-BAE0-1971D355A73B}" srcOrd="0" destOrd="0" parTransId="{BB87AEC0-CCFF-4CBB-9D2F-B86E2580BD7C}" sibTransId="{8F79BFCD-3507-4565-B173-29D843EF9CF8}"/>
    <dgm:cxn modelId="{F5112702-D365-408D-949F-003F0AB4A86C}" srcId="{CB22C7DF-C6DC-48FF-9CF0-0CA4452D62F9}" destId="{8F357E0C-08FA-4827-B828-3326A16B04A4}" srcOrd="1" destOrd="0" parTransId="{496D19D3-823B-4C68-80B3-F9755695468E}" sibTransId="{218148FD-96D1-433F-B297-B400BCA5A105}"/>
    <dgm:cxn modelId="{840FBB4C-1BEB-42CF-BE19-F766BD4CE54A}" type="presOf" srcId="{218148FD-96D1-433F-B297-B400BCA5A105}" destId="{70D31934-92BE-4F48-85ED-E48ADE20C313}" srcOrd="0" destOrd="0" presId="urn:microsoft.com/office/officeart/2005/8/layout/radial6"/>
    <dgm:cxn modelId="{08B4EE6C-3B7F-4932-B263-317D85BC0C15}" type="presOf" srcId="{CF4FB13B-319F-45BB-921E-392C7CD2250F}" destId="{3D5FACE7-FB04-460D-BB05-6FCC42B0C6CD}" srcOrd="0" destOrd="0" presId="urn:microsoft.com/office/officeart/2005/8/layout/radial6"/>
    <dgm:cxn modelId="{2D147230-40B1-4541-B37D-A5F9CFF9C9C2}" type="presOf" srcId="{8F357E0C-08FA-4827-B828-3326A16B04A4}" destId="{EA6B34FD-2051-47D6-8DEC-C3FACD00812D}" srcOrd="0" destOrd="0" presId="urn:microsoft.com/office/officeart/2005/8/layout/radial6"/>
    <dgm:cxn modelId="{A2DFF590-35EA-454B-879A-C3088EAF0211}" srcId="{CC05C170-78A3-4C0D-BAFE-04D7E99D6D12}" destId="{CB22C7DF-C6DC-48FF-9CF0-0CA4452D62F9}" srcOrd="0" destOrd="0" parTransId="{6373C368-076D-46DA-B78A-996D65797966}" sibTransId="{E0298D52-4C5F-4D28-B2BC-3CE0A2556825}"/>
    <dgm:cxn modelId="{13ACE33D-FBFE-4364-BBA0-FAA2646CFD39}" type="presOf" srcId="{D415BA18-4F96-4834-AFDD-8D7CA330031A}" destId="{51B3040A-DB11-4FF5-B995-0D4841F4C68B}" srcOrd="0" destOrd="0" presId="urn:microsoft.com/office/officeart/2005/8/layout/radial6"/>
    <dgm:cxn modelId="{19296ED3-FD0A-4D2A-A739-8F919B94469B}" type="presOf" srcId="{CB22C7DF-C6DC-48FF-9CF0-0CA4452D62F9}" destId="{EB9F8876-5E66-4769-805A-33742072C5E1}" srcOrd="0" destOrd="0" presId="urn:microsoft.com/office/officeart/2005/8/layout/radial6"/>
    <dgm:cxn modelId="{5AFDEA57-4074-48DD-A8AB-78ACB8E9097B}" srcId="{CB22C7DF-C6DC-48FF-9CF0-0CA4452D62F9}" destId="{CF4FB13B-319F-45BB-921E-392C7CD2250F}" srcOrd="2" destOrd="0" parTransId="{B9E1AA18-16EF-45E3-959B-BFD42A8DF5D5}" sibTransId="{D415BA18-4F96-4834-AFDD-8D7CA330031A}"/>
    <dgm:cxn modelId="{E2C98989-0EB3-42C3-A744-4996CB9A4676}" type="presParOf" srcId="{4E285A5E-EBEE-418C-9FDF-69F098D8FD5F}" destId="{EB9F8876-5E66-4769-805A-33742072C5E1}" srcOrd="0" destOrd="0" presId="urn:microsoft.com/office/officeart/2005/8/layout/radial6"/>
    <dgm:cxn modelId="{809BA29E-1D70-44DB-9868-50A4776A3911}" type="presParOf" srcId="{4E285A5E-EBEE-418C-9FDF-69F098D8FD5F}" destId="{EC1B2B50-4B4D-4DF5-BC07-8A8E9C9A382D}" srcOrd="1" destOrd="0" presId="urn:microsoft.com/office/officeart/2005/8/layout/radial6"/>
    <dgm:cxn modelId="{178E159C-4AEE-4EBF-A70C-B5CAA2C2F0AB}" type="presParOf" srcId="{4E285A5E-EBEE-418C-9FDF-69F098D8FD5F}" destId="{E14CE34D-DC76-4AD6-BEB0-4362A181C1C1}" srcOrd="2" destOrd="0" presId="urn:microsoft.com/office/officeart/2005/8/layout/radial6"/>
    <dgm:cxn modelId="{DE4F5711-1FA9-4FEC-977F-B8103FB9C5DC}" type="presParOf" srcId="{4E285A5E-EBEE-418C-9FDF-69F098D8FD5F}" destId="{8E84D165-567F-44D4-9ED8-F4278AC8A132}" srcOrd="3" destOrd="0" presId="urn:microsoft.com/office/officeart/2005/8/layout/radial6"/>
    <dgm:cxn modelId="{A2FEC852-F419-42C6-807D-50B11FF5E08A}" type="presParOf" srcId="{4E285A5E-EBEE-418C-9FDF-69F098D8FD5F}" destId="{EA6B34FD-2051-47D6-8DEC-C3FACD00812D}" srcOrd="4" destOrd="0" presId="urn:microsoft.com/office/officeart/2005/8/layout/radial6"/>
    <dgm:cxn modelId="{B86F6CB3-5F21-4764-83E4-16E57FEA3995}" type="presParOf" srcId="{4E285A5E-EBEE-418C-9FDF-69F098D8FD5F}" destId="{51F70DBE-DB2B-4AE9-B5E2-C0E3DBC6C905}" srcOrd="5" destOrd="0" presId="urn:microsoft.com/office/officeart/2005/8/layout/radial6"/>
    <dgm:cxn modelId="{A03F8752-543C-40FD-81FF-F424E4793CD6}" type="presParOf" srcId="{4E285A5E-EBEE-418C-9FDF-69F098D8FD5F}" destId="{70D31934-92BE-4F48-85ED-E48ADE20C313}" srcOrd="6" destOrd="0" presId="urn:microsoft.com/office/officeart/2005/8/layout/radial6"/>
    <dgm:cxn modelId="{546EEC19-DA38-405B-B230-C9D7541FFE0C}" type="presParOf" srcId="{4E285A5E-EBEE-418C-9FDF-69F098D8FD5F}" destId="{3D5FACE7-FB04-460D-BB05-6FCC42B0C6CD}" srcOrd="7" destOrd="0" presId="urn:microsoft.com/office/officeart/2005/8/layout/radial6"/>
    <dgm:cxn modelId="{B8BAC20A-800D-4D9D-8738-FB87BE31B875}" type="presParOf" srcId="{4E285A5E-EBEE-418C-9FDF-69F098D8FD5F}" destId="{0F7CEE29-2B9B-4C6D-9786-B53A9C272A75}" srcOrd="8" destOrd="0" presId="urn:microsoft.com/office/officeart/2005/8/layout/radial6"/>
    <dgm:cxn modelId="{6C222712-FA9C-46F0-8BA1-CB42D7BCC57A}" type="presParOf" srcId="{4E285A5E-EBEE-418C-9FDF-69F098D8FD5F}" destId="{51B3040A-DB11-4FF5-B995-0D4841F4C68B}"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951EB2-EF24-449C-BEBD-C3B8FB3A704E}"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US"/>
        </a:p>
      </dgm:t>
    </dgm:pt>
    <dgm:pt modelId="{71A7552A-8FFA-4356-BD95-6E6C768824F0}">
      <dgm:prSet phldrT="[Text]"/>
      <dgm:spPr/>
      <dgm:t>
        <a:bodyPr/>
        <a:lstStyle/>
        <a:p>
          <a:r>
            <a:rPr lang="en-US" dirty="0" smtClean="0"/>
            <a:t>Project Server</a:t>
          </a:r>
        </a:p>
      </dgm:t>
    </dgm:pt>
    <dgm:pt modelId="{53C9C1F9-19DC-4F2C-A8FD-A83AF66517B1}" type="parTrans" cxnId="{1FE23666-F262-4D2D-8E56-522FCD8E884A}">
      <dgm:prSet/>
      <dgm:spPr/>
      <dgm:t>
        <a:bodyPr/>
        <a:lstStyle/>
        <a:p>
          <a:endParaRPr lang="en-US"/>
        </a:p>
      </dgm:t>
    </dgm:pt>
    <dgm:pt modelId="{A4123518-D8B2-4ACF-988A-98B394AE8EBF}" type="sibTrans" cxnId="{1FE23666-F262-4D2D-8E56-522FCD8E884A}">
      <dgm:prSet/>
      <dgm:spPr/>
      <dgm:t>
        <a:bodyPr/>
        <a:lstStyle/>
        <a:p>
          <a:endParaRPr lang="en-US"/>
        </a:p>
      </dgm:t>
    </dgm:pt>
    <dgm:pt modelId="{C3C3C4A3-BCA6-4564-8FF8-29D48C49EB44}">
      <dgm:prSet phldrT="[Text]"/>
      <dgm:spPr/>
      <dgm:t>
        <a:bodyPr/>
        <a:lstStyle/>
        <a:p>
          <a:r>
            <a:rPr lang="en-US" dirty="0" smtClean="0"/>
            <a:t>External System</a:t>
          </a:r>
        </a:p>
      </dgm:t>
    </dgm:pt>
    <dgm:pt modelId="{0718B06D-0040-4B95-A6D0-22BD82E99323}" type="parTrans" cxnId="{B8895149-A19B-458E-A20F-0170C0728FB4}">
      <dgm:prSet/>
      <dgm:spPr/>
    </dgm:pt>
    <dgm:pt modelId="{CE125D3E-D51A-434D-8669-BC492A40ABDD}" type="sibTrans" cxnId="{B8895149-A19B-458E-A20F-0170C0728FB4}">
      <dgm:prSet/>
      <dgm:spPr/>
      <dgm:t>
        <a:bodyPr/>
        <a:lstStyle/>
        <a:p>
          <a:endParaRPr lang="en-US"/>
        </a:p>
      </dgm:t>
    </dgm:pt>
    <dgm:pt modelId="{51B9943A-E5D1-45B6-B864-CB175DF76B97}" type="pres">
      <dgm:prSet presAssocID="{EF951EB2-EF24-449C-BEBD-C3B8FB3A704E}" presName="cycle" presStyleCnt="0">
        <dgm:presLayoutVars>
          <dgm:dir/>
          <dgm:resizeHandles val="exact"/>
        </dgm:presLayoutVars>
      </dgm:prSet>
      <dgm:spPr/>
      <dgm:t>
        <a:bodyPr/>
        <a:lstStyle/>
        <a:p>
          <a:endParaRPr lang="en-US"/>
        </a:p>
      </dgm:t>
    </dgm:pt>
    <dgm:pt modelId="{11F551CA-CC76-4BEA-BD2B-5BD86F3A8203}" type="pres">
      <dgm:prSet presAssocID="{C3C3C4A3-BCA6-4564-8FF8-29D48C49EB44}" presName="node" presStyleLbl="node1" presStyleIdx="0" presStyleCnt="2">
        <dgm:presLayoutVars>
          <dgm:bulletEnabled val="1"/>
        </dgm:presLayoutVars>
      </dgm:prSet>
      <dgm:spPr/>
      <dgm:t>
        <a:bodyPr/>
        <a:lstStyle/>
        <a:p>
          <a:endParaRPr lang="en-US"/>
        </a:p>
      </dgm:t>
    </dgm:pt>
    <dgm:pt modelId="{6FE4A5A5-B398-46BF-953C-A2AC4DF1E446}" type="pres">
      <dgm:prSet presAssocID="{CE125D3E-D51A-434D-8669-BC492A40ABDD}" presName="sibTrans" presStyleLbl="sibTrans2D1" presStyleIdx="0" presStyleCnt="2"/>
      <dgm:spPr/>
      <dgm:t>
        <a:bodyPr/>
        <a:lstStyle/>
        <a:p>
          <a:endParaRPr lang="en-US"/>
        </a:p>
      </dgm:t>
    </dgm:pt>
    <dgm:pt modelId="{911D9A35-5415-45B2-BE24-381223A3C4D0}" type="pres">
      <dgm:prSet presAssocID="{CE125D3E-D51A-434D-8669-BC492A40ABDD}" presName="connectorText" presStyleLbl="sibTrans2D1" presStyleIdx="0" presStyleCnt="2"/>
      <dgm:spPr/>
      <dgm:t>
        <a:bodyPr/>
        <a:lstStyle/>
        <a:p>
          <a:endParaRPr lang="en-US"/>
        </a:p>
      </dgm:t>
    </dgm:pt>
    <dgm:pt modelId="{57FBF734-6AFC-4070-9966-34BDEE58FA23}" type="pres">
      <dgm:prSet presAssocID="{71A7552A-8FFA-4356-BD95-6E6C768824F0}" presName="node" presStyleLbl="node1" presStyleIdx="1" presStyleCnt="2">
        <dgm:presLayoutVars>
          <dgm:bulletEnabled val="1"/>
        </dgm:presLayoutVars>
      </dgm:prSet>
      <dgm:spPr/>
      <dgm:t>
        <a:bodyPr/>
        <a:lstStyle/>
        <a:p>
          <a:endParaRPr lang="en-US"/>
        </a:p>
      </dgm:t>
    </dgm:pt>
    <dgm:pt modelId="{7F3F30E5-B967-4276-925A-95FE26221C57}" type="pres">
      <dgm:prSet presAssocID="{A4123518-D8B2-4ACF-988A-98B394AE8EBF}" presName="sibTrans" presStyleLbl="sibTrans2D1" presStyleIdx="1" presStyleCnt="2"/>
      <dgm:spPr/>
      <dgm:t>
        <a:bodyPr/>
        <a:lstStyle/>
        <a:p>
          <a:endParaRPr lang="en-US"/>
        </a:p>
      </dgm:t>
    </dgm:pt>
    <dgm:pt modelId="{03D863B4-863B-4385-8788-03B01140635F}" type="pres">
      <dgm:prSet presAssocID="{A4123518-D8B2-4ACF-988A-98B394AE8EBF}" presName="connectorText" presStyleLbl="sibTrans2D1" presStyleIdx="1" presStyleCnt="2"/>
      <dgm:spPr/>
      <dgm:t>
        <a:bodyPr/>
        <a:lstStyle/>
        <a:p>
          <a:endParaRPr lang="en-US"/>
        </a:p>
      </dgm:t>
    </dgm:pt>
  </dgm:ptLst>
  <dgm:cxnLst>
    <dgm:cxn modelId="{2A0EB4B5-5390-4D59-AE07-2032CA121E55}" type="presOf" srcId="{CE125D3E-D51A-434D-8669-BC492A40ABDD}" destId="{6FE4A5A5-B398-46BF-953C-A2AC4DF1E446}" srcOrd="0" destOrd="0" presId="urn:microsoft.com/office/officeart/2005/8/layout/cycle2"/>
    <dgm:cxn modelId="{1FE23666-F262-4D2D-8E56-522FCD8E884A}" srcId="{EF951EB2-EF24-449C-BEBD-C3B8FB3A704E}" destId="{71A7552A-8FFA-4356-BD95-6E6C768824F0}" srcOrd="1" destOrd="0" parTransId="{53C9C1F9-19DC-4F2C-A8FD-A83AF66517B1}" sibTransId="{A4123518-D8B2-4ACF-988A-98B394AE8EBF}"/>
    <dgm:cxn modelId="{B8895149-A19B-458E-A20F-0170C0728FB4}" srcId="{EF951EB2-EF24-449C-BEBD-C3B8FB3A704E}" destId="{C3C3C4A3-BCA6-4564-8FF8-29D48C49EB44}" srcOrd="0" destOrd="0" parTransId="{0718B06D-0040-4B95-A6D0-22BD82E99323}" sibTransId="{CE125D3E-D51A-434D-8669-BC492A40ABDD}"/>
    <dgm:cxn modelId="{CC9F78E7-E2E9-4806-80A6-4A418670E6FD}" type="presOf" srcId="{CE125D3E-D51A-434D-8669-BC492A40ABDD}" destId="{911D9A35-5415-45B2-BE24-381223A3C4D0}" srcOrd="1" destOrd="0" presId="urn:microsoft.com/office/officeart/2005/8/layout/cycle2"/>
    <dgm:cxn modelId="{3BA00684-BE59-4C1C-A5A0-32B24042DFA6}" type="presOf" srcId="{71A7552A-8FFA-4356-BD95-6E6C768824F0}" destId="{57FBF734-6AFC-4070-9966-34BDEE58FA23}" srcOrd="0" destOrd="0" presId="urn:microsoft.com/office/officeart/2005/8/layout/cycle2"/>
    <dgm:cxn modelId="{760BDCA3-F0E0-49AE-BF71-9556E35A9A98}" type="presOf" srcId="{C3C3C4A3-BCA6-4564-8FF8-29D48C49EB44}" destId="{11F551CA-CC76-4BEA-BD2B-5BD86F3A8203}" srcOrd="0" destOrd="0" presId="urn:microsoft.com/office/officeart/2005/8/layout/cycle2"/>
    <dgm:cxn modelId="{EB1D3AFB-8551-4B76-912C-BD7E95AE098A}" type="presOf" srcId="{A4123518-D8B2-4ACF-988A-98B394AE8EBF}" destId="{7F3F30E5-B967-4276-925A-95FE26221C57}" srcOrd="0" destOrd="0" presId="urn:microsoft.com/office/officeart/2005/8/layout/cycle2"/>
    <dgm:cxn modelId="{222EBA24-7F59-4560-A04D-FA28D32017DC}" type="presOf" srcId="{A4123518-D8B2-4ACF-988A-98B394AE8EBF}" destId="{03D863B4-863B-4385-8788-03B01140635F}" srcOrd="1" destOrd="0" presId="urn:microsoft.com/office/officeart/2005/8/layout/cycle2"/>
    <dgm:cxn modelId="{80A107C6-C1D4-4683-B087-57A26EBC6C88}" type="presOf" srcId="{EF951EB2-EF24-449C-BEBD-C3B8FB3A704E}" destId="{51B9943A-E5D1-45B6-B864-CB175DF76B97}" srcOrd="0" destOrd="0" presId="urn:microsoft.com/office/officeart/2005/8/layout/cycle2"/>
    <dgm:cxn modelId="{61005FC9-B976-4C91-AAB1-563BA5AE7913}" type="presParOf" srcId="{51B9943A-E5D1-45B6-B864-CB175DF76B97}" destId="{11F551CA-CC76-4BEA-BD2B-5BD86F3A8203}" srcOrd="0" destOrd="0" presId="urn:microsoft.com/office/officeart/2005/8/layout/cycle2"/>
    <dgm:cxn modelId="{182F0814-BCDE-4A3D-B34D-FC68CB2D77D1}" type="presParOf" srcId="{51B9943A-E5D1-45B6-B864-CB175DF76B97}" destId="{6FE4A5A5-B398-46BF-953C-A2AC4DF1E446}" srcOrd="1" destOrd="0" presId="urn:microsoft.com/office/officeart/2005/8/layout/cycle2"/>
    <dgm:cxn modelId="{1EC70D60-F6C3-4E3D-8AC6-BB9DCF88C24A}" type="presParOf" srcId="{6FE4A5A5-B398-46BF-953C-A2AC4DF1E446}" destId="{911D9A35-5415-45B2-BE24-381223A3C4D0}" srcOrd="0" destOrd="0" presId="urn:microsoft.com/office/officeart/2005/8/layout/cycle2"/>
    <dgm:cxn modelId="{37C6150A-F8F9-4BEA-82BB-391DDFDB4081}" type="presParOf" srcId="{51B9943A-E5D1-45B6-B864-CB175DF76B97}" destId="{57FBF734-6AFC-4070-9966-34BDEE58FA23}" srcOrd="2" destOrd="0" presId="urn:microsoft.com/office/officeart/2005/8/layout/cycle2"/>
    <dgm:cxn modelId="{C76C29A1-8495-4957-AEAF-0C68E2368124}" type="presParOf" srcId="{51B9943A-E5D1-45B6-B864-CB175DF76B97}" destId="{7F3F30E5-B967-4276-925A-95FE26221C57}" srcOrd="3" destOrd="0" presId="urn:microsoft.com/office/officeart/2005/8/layout/cycle2"/>
    <dgm:cxn modelId="{D9AB1F5D-6F78-40B1-A7A2-DE388E0AA1B6}" type="presParOf" srcId="{7F3F30E5-B967-4276-925A-95FE26221C57}" destId="{03D863B4-863B-4385-8788-03B01140635F}"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2739DC-99EB-4AB6-8C95-253EA6344B3F}" type="doc">
      <dgm:prSet loTypeId="urn:microsoft.com/office/officeart/2005/8/layout/pyramid2" loCatId="pyramid" qsTypeId="urn:microsoft.com/office/officeart/2005/8/quickstyle/simple4" qsCatId="simple" csTypeId="urn:microsoft.com/office/officeart/2005/8/colors/accent1_2" csCatId="accent1" phldr="1"/>
      <dgm:spPr/>
    </dgm:pt>
    <dgm:pt modelId="{0A684A2C-18B8-4697-8706-30CE61048429}">
      <dgm:prSet phldrT="[Text]"/>
      <dgm:spPr/>
      <dgm:t>
        <a:bodyPr/>
        <a:lstStyle/>
        <a:p>
          <a:r>
            <a:rPr lang="en-US" dirty="0" smtClean="0"/>
            <a:t>Project Workflows</a:t>
          </a:r>
          <a:endParaRPr lang="en-US" dirty="0"/>
        </a:p>
      </dgm:t>
    </dgm:pt>
    <dgm:pt modelId="{28E2632C-283C-4094-A3A1-A32F21DA9669}" type="parTrans" cxnId="{184D25A6-95A2-4E9A-B9D7-89F678E3AD53}">
      <dgm:prSet/>
      <dgm:spPr/>
      <dgm:t>
        <a:bodyPr/>
        <a:lstStyle/>
        <a:p>
          <a:endParaRPr lang="en-US"/>
        </a:p>
      </dgm:t>
    </dgm:pt>
    <dgm:pt modelId="{C98EB7F9-A88D-4840-9DA8-318C35B86DF9}" type="sibTrans" cxnId="{184D25A6-95A2-4E9A-B9D7-89F678E3AD53}">
      <dgm:prSet/>
      <dgm:spPr/>
      <dgm:t>
        <a:bodyPr/>
        <a:lstStyle/>
        <a:p>
          <a:endParaRPr lang="en-US"/>
        </a:p>
      </dgm:t>
    </dgm:pt>
    <dgm:pt modelId="{59AD52BF-90FA-455C-AF76-9CE08EEAB07A}">
      <dgm:prSet phldrT="[Text]"/>
      <dgm:spPr/>
      <dgm:t>
        <a:bodyPr/>
        <a:lstStyle/>
        <a:p>
          <a:r>
            <a:rPr lang="en-US" dirty="0" smtClean="0"/>
            <a:t>Project Server 2010</a:t>
          </a:r>
          <a:endParaRPr lang="en-US" dirty="0"/>
        </a:p>
      </dgm:t>
    </dgm:pt>
    <dgm:pt modelId="{882EF10A-4CDA-4E03-A53E-C54408F16DAC}" type="parTrans" cxnId="{D64CCC2C-CE26-494D-AFE2-4CFA0A0C0055}">
      <dgm:prSet/>
      <dgm:spPr/>
      <dgm:t>
        <a:bodyPr/>
        <a:lstStyle/>
        <a:p>
          <a:endParaRPr lang="en-US"/>
        </a:p>
      </dgm:t>
    </dgm:pt>
    <dgm:pt modelId="{118E4DA5-BBA8-4B93-9AF9-C0126B3E648D}" type="sibTrans" cxnId="{D64CCC2C-CE26-494D-AFE2-4CFA0A0C0055}">
      <dgm:prSet/>
      <dgm:spPr/>
      <dgm:t>
        <a:bodyPr/>
        <a:lstStyle/>
        <a:p>
          <a:endParaRPr lang="en-US"/>
        </a:p>
      </dgm:t>
    </dgm:pt>
    <dgm:pt modelId="{5C8EE30F-FB7B-409D-9E02-BC2FEAC35E4A}">
      <dgm:prSet phldrT="[Text]"/>
      <dgm:spPr/>
      <dgm:t>
        <a:bodyPr/>
        <a:lstStyle/>
        <a:p>
          <a:r>
            <a:rPr lang="en-US" dirty="0" smtClean="0"/>
            <a:t>Windows SharePoint Service</a:t>
          </a:r>
          <a:endParaRPr lang="en-US" dirty="0"/>
        </a:p>
      </dgm:t>
    </dgm:pt>
    <dgm:pt modelId="{00448CA9-497D-4E47-A6A9-692E055DC197}" type="parTrans" cxnId="{FFE9AF6A-23AA-472E-9C0C-056839DDDCB7}">
      <dgm:prSet/>
      <dgm:spPr/>
      <dgm:t>
        <a:bodyPr/>
        <a:lstStyle/>
        <a:p>
          <a:endParaRPr lang="en-US"/>
        </a:p>
      </dgm:t>
    </dgm:pt>
    <dgm:pt modelId="{A69BD6AA-B10C-4207-92C8-A12DE762819B}" type="sibTrans" cxnId="{FFE9AF6A-23AA-472E-9C0C-056839DDDCB7}">
      <dgm:prSet/>
      <dgm:spPr/>
      <dgm:t>
        <a:bodyPr/>
        <a:lstStyle/>
        <a:p>
          <a:endParaRPr lang="en-US"/>
        </a:p>
      </dgm:t>
    </dgm:pt>
    <dgm:pt modelId="{C139679D-57C6-412A-8C0D-EF427208FF77}">
      <dgm:prSet phldrT="[Text]"/>
      <dgm:spPr/>
      <dgm:t>
        <a:bodyPr/>
        <a:lstStyle/>
        <a:p>
          <a:r>
            <a:rPr lang="en-US" dirty="0" smtClean="0"/>
            <a:t>Windows Workflow Foundation</a:t>
          </a:r>
          <a:endParaRPr lang="en-US" dirty="0"/>
        </a:p>
      </dgm:t>
    </dgm:pt>
    <dgm:pt modelId="{AE57DD96-A5A7-4BAB-8B33-9EEDF247326E}" type="parTrans" cxnId="{09375B18-E8B2-427B-A44E-0724D6541BFB}">
      <dgm:prSet/>
      <dgm:spPr/>
      <dgm:t>
        <a:bodyPr/>
        <a:lstStyle/>
        <a:p>
          <a:endParaRPr lang="en-US"/>
        </a:p>
      </dgm:t>
    </dgm:pt>
    <dgm:pt modelId="{4BCFF2BA-40CE-4C7A-A6DA-CD2583048604}" type="sibTrans" cxnId="{09375B18-E8B2-427B-A44E-0724D6541BFB}">
      <dgm:prSet/>
      <dgm:spPr/>
      <dgm:t>
        <a:bodyPr/>
        <a:lstStyle/>
        <a:p>
          <a:endParaRPr lang="en-US"/>
        </a:p>
      </dgm:t>
    </dgm:pt>
    <dgm:pt modelId="{AA33CE3C-642F-4AFA-AA2F-A27909D2F21A}">
      <dgm:prSet phldrT="[Text]"/>
      <dgm:spPr/>
      <dgm:t>
        <a:bodyPr/>
        <a:lstStyle/>
        <a:p>
          <a:r>
            <a:rPr lang="en-US" dirty="0" smtClean="0"/>
            <a:t>.NET Framework 3.5</a:t>
          </a:r>
          <a:endParaRPr lang="en-US" dirty="0"/>
        </a:p>
      </dgm:t>
    </dgm:pt>
    <dgm:pt modelId="{C4F7918B-0514-418A-89D6-832BC36A86FF}" type="parTrans" cxnId="{FFCF9841-5D1D-486D-918F-E689A044DA09}">
      <dgm:prSet/>
      <dgm:spPr/>
      <dgm:t>
        <a:bodyPr/>
        <a:lstStyle/>
        <a:p>
          <a:endParaRPr lang="en-US"/>
        </a:p>
      </dgm:t>
    </dgm:pt>
    <dgm:pt modelId="{27CE2E49-38FE-4B2B-8A9C-25E4EA39E626}" type="sibTrans" cxnId="{FFCF9841-5D1D-486D-918F-E689A044DA09}">
      <dgm:prSet/>
      <dgm:spPr/>
      <dgm:t>
        <a:bodyPr/>
        <a:lstStyle/>
        <a:p>
          <a:endParaRPr lang="en-US"/>
        </a:p>
      </dgm:t>
    </dgm:pt>
    <dgm:pt modelId="{2C29863C-2659-400E-B3EB-EA2E783C70EE}" type="pres">
      <dgm:prSet presAssocID="{D52739DC-99EB-4AB6-8C95-253EA6344B3F}" presName="compositeShape" presStyleCnt="0">
        <dgm:presLayoutVars>
          <dgm:dir/>
          <dgm:resizeHandles/>
        </dgm:presLayoutVars>
      </dgm:prSet>
      <dgm:spPr/>
    </dgm:pt>
    <dgm:pt modelId="{AE38C68B-4FB1-4722-A348-A22A38776A53}" type="pres">
      <dgm:prSet presAssocID="{D52739DC-99EB-4AB6-8C95-253EA6344B3F}" presName="pyramid" presStyleLbl="node1" presStyleIdx="0" presStyleCnt="1"/>
      <dgm:spPr/>
    </dgm:pt>
    <dgm:pt modelId="{C5565311-DA80-4FDA-B04C-8D09EC0A8278}" type="pres">
      <dgm:prSet presAssocID="{D52739DC-99EB-4AB6-8C95-253EA6344B3F}" presName="theList" presStyleCnt="0"/>
      <dgm:spPr/>
    </dgm:pt>
    <dgm:pt modelId="{FE2D6211-4B44-4E03-B470-8361D8EBFBD8}" type="pres">
      <dgm:prSet presAssocID="{0A684A2C-18B8-4697-8706-30CE61048429}" presName="aNode" presStyleLbl="fgAcc1" presStyleIdx="0" presStyleCnt="5">
        <dgm:presLayoutVars>
          <dgm:bulletEnabled val="1"/>
        </dgm:presLayoutVars>
      </dgm:prSet>
      <dgm:spPr/>
      <dgm:t>
        <a:bodyPr/>
        <a:lstStyle/>
        <a:p>
          <a:endParaRPr lang="en-US"/>
        </a:p>
      </dgm:t>
    </dgm:pt>
    <dgm:pt modelId="{9AFD90CD-114C-4349-B11B-8CFB0E061592}" type="pres">
      <dgm:prSet presAssocID="{0A684A2C-18B8-4697-8706-30CE61048429}" presName="aSpace" presStyleCnt="0"/>
      <dgm:spPr/>
    </dgm:pt>
    <dgm:pt modelId="{8E63052E-9863-4320-92DF-26E26782AB3E}" type="pres">
      <dgm:prSet presAssocID="{59AD52BF-90FA-455C-AF76-9CE08EEAB07A}" presName="aNode" presStyleLbl="fgAcc1" presStyleIdx="1" presStyleCnt="5">
        <dgm:presLayoutVars>
          <dgm:bulletEnabled val="1"/>
        </dgm:presLayoutVars>
      </dgm:prSet>
      <dgm:spPr/>
      <dgm:t>
        <a:bodyPr/>
        <a:lstStyle/>
        <a:p>
          <a:endParaRPr lang="en-US"/>
        </a:p>
      </dgm:t>
    </dgm:pt>
    <dgm:pt modelId="{310BF934-A5B0-45A9-81DC-FF18A4BBBC74}" type="pres">
      <dgm:prSet presAssocID="{59AD52BF-90FA-455C-AF76-9CE08EEAB07A}" presName="aSpace" presStyleCnt="0"/>
      <dgm:spPr/>
    </dgm:pt>
    <dgm:pt modelId="{A71F565C-8A1A-4488-B1EB-FED73CB62D1E}" type="pres">
      <dgm:prSet presAssocID="{5C8EE30F-FB7B-409D-9E02-BC2FEAC35E4A}" presName="aNode" presStyleLbl="fgAcc1" presStyleIdx="2" presStyleCnt="5">
        <dgm:presLayoutVars>
          <dgm:bulletEnabled val="1"/>
        </dgm:presLayoutVars>
      </dgm:prSet>
      <dgm:spPr/>
      <dgm:t>
        <a:bodyPr/>
        <a:lstStyle/>
        <a:p>
          <a:endParaRPr lang="en-US"/>
        </a:p>
      </dgm:t>
    </dgm:pt>
    <dgm:pt modelId="{0D84EB29-04E7-4379-8EFD-1046B92D0D13}" type="pres">
      <dgm:prSet presAssocID="{5C8EE30F-FB7B-409D-9E02-BC2FEAC35E4A}" presName="aSpace" presStyleCnt="0"/>
      <dgm:spPr/>
    </dgm:pt>
    <dgm:pt modelId="{190D511A-E5A1-416B-99A4-3990E544B78B}" type="pres">
      <dgm:prSet presAssocID="{C139679D-57C6-412A-8C0D-EF427208FF77}" presName="aNode" presStyleLbl="fgAcc1" presStyleIdx="3" presStyleCnt="5">
        <dgm:presLayoutVars>
          <dgm:bulletEnabled val="1"/>
        </dgm:presLayoutVars>
      </dgm:prSet>
      <dgm:spPr/>
      <dgm:t>
        <a:bodyPr/>
        <a:lstStyle/>
        <a:p>
          <a:endParaRPr lang="en-US"/>
        </a:p>
      </dgm:t>
    </dgm:pt>
    <dgm:pt modelId="{0221A063-E5A1-4D1A-B600-BBA97A8063F8}" type="pres">
      <dgm:prSet presAssocID="{C139679D-57C6-412A-8C0D-EF427208FF77}" presName="aSpace" presStyleCnt="0"/>
      <dgm:spPr/>
    </dgm:pt>
    <dgm:pt modelId="{62BFEC90-879A-4683-83B8-F0CA7E121498}" type="pres">
      <dgm:prSet presAssocID="{AA33CE3C-642F-4AFA-AA2F-A27909D2F21A}" presName="aNode" presStyleLbl="fgAcc1" presStyleIdx="4" presStyleCnt="5">
        <dgm:presLayoutVars>
          <dgm:bulletEnabled val="1"/>
        </dgm:presLayoutVars>
      </dgm:prSet>
      <dgm:spPr/>
      <dgm:t>
        <a:bodyPr/>
        <a:lstStyle/>
        <a:p>
          <a:endParaRPr lang="en-US"/>
        </a:p>
      </dgm:t>
    </dgm:pt>
    <dgm:pt modelId="{BCB9733F-AC73-49A2-A517-658441B388EE}" type="pres">
      <dgm:prSet presAssocID="{AA33CE3C-642F-4AFA-AA2F-A27909D2F21A}" presName="aSpace" presStyleCnt="0"/>
      <dgm:spPr/>
    </dgm:pt>
  </dgm:ptLst>
  <dgm:cxnLst>
    <dgm:cxn modelId="{09375B18-E8B2-427B-A44E-0724D6541BFB}" srcId="{D52739DC-99EB-4AB6-8C95-253EA6344B3F}" destId="{C139679D-57C6-412A-8C0D-EF427208FF77}" srcOrd="3" destOrd="0" parTransId="{AE57DD96-A5A7-4BAB-8B33-9EEDF247326E}" sibTransId="{4BCFF2BA-40CE-4C7A-A6DA-CD2583048604}"/>
    <dgm:cxn modelId="{1D13A784-27A1-4662-92EF-9F576CBC0667}" type="presOf" srcId="{5C8EE30F-FB7B-409D-9E02-BC2FEAC35E4A}" destId="{A71F565C-8A1A-4488-B1EB-FED73CB62D1E}" srcOrd="0" destOrd="0" presId="urn:microsoft.com/office/officeart/2005/8/layout/pyramid2"/>
    <dgm:cxn modelId="{FFCF9841-5D1D-486D-918F-E689A044DA09}" srcId="{D52739DC-99EB-4AB6-8C95-253EA6344B3F}" destId="{AA33CE3C-642F-4AFA-AA2F-A27909D2F21A}" srcOrd="4" destOrd="0" parTransId="{C4F7918B-0514-418A-89D6-832BC36A86FF}" sibTransId="{27CE2E49-38FE-4B2B-8A9C-25E4EA39E626}"/>
    <dgm:cxn modelId="{07E383CD-39C4-4D93-9968-B720D1329D08}" type="presOf" srcId="{D52739DC-99EB-4AB6-8C95-253EA6344B3F}" destId="{2C29863C-2659-400E-B3EB-EA2E783C70EE}" srcOrd="0" destOrd="0" presId="urn:microsoft.com/office/officeart/2005/8/layout/pyramid2"/>
    <dgm:cxn modelId="{184D25A6-95A2-4E9A-B9D7-89F678E3AD53}" srcId="{D52739DC-99EB-4AB6-8C95-253EA6344B3F}" destId="{0A684A2C-18B8-4697-8706-30CE61048429}" srcOrd="0" destOrd="0" parTransId="{28E2632C-283C-4094-A3A1-A32F21DA9669}" sibTransId="{C98EB7F9-A88D-4840-9DA8-318C35B86DF9}"/>
    <dgm:cxn modelId="{D27BD501-5BD2-4376-8AC9-C62BD8CCB02B}" type="presOf" srcId="{C139679D-57C6-412A-8C0D-EF427208FF77}" destId="{190D511A-E5A1-416B-99A4-3990E544B78B}" srcOrd="0" destOrd="0" presId="urn:microsoft.com/office/officeart/2005/8/layout/pyramid2"/>
    <dgm:cxn modelId="{D64CCC2C-CE26-494D-AFE2-4CFA0A0C0055}" srcId="{D52739DC-99EB-4AB6-8C95-253EA6344B3F}" destId="{59AD52BF-90FA-455C-AF76-9CE08EEAB07A}" srcOrd="1" destOrd="0" parTransId="{882EF10A-4CDA-4E03-A53E-C54408F16DAC}" sibTransId="{118E4DA5-BBA8-4B93-9AF9-C0126B3E648D}"/>
    <dgm:cxn modelId="{4EA2F834-4C6D-49A0-A9E7-994FDB2D87FC}" type="presOf" srcId="{59AD52BF-90FA-455C-AF76-9CE08EEAB07A}" destId="{8E63052E-9863-4320-92DF-26E26782AB3E}" srcOrd="0" destOrd="0" presId="urn:microsoft.com/office/officeart/2005/8/layout/pyramid2"/>
    <dgm:cxn modelId="{F19D873C-36EC-4A0D-A80F-9148DD3D198C}" type="presOf" srcId="{AA33CE3C-642F-4AFA-AA2F-A27909D2F21A}" destId="{62BFEC90-879A-4683-83B8-F0CA7E121498}" srcOrd="0" destOrd="0" presId="urn:microsoft.com/office/officeart/2005/8/layout/pyramid2"/>
    <dgm:cxn modelId="{80D5476D-E39C-47EE-B1AA-AF4862179B64}" type="presOf" srcId="{0A684A2C-18B8-4697-8706-30CE61048429}" destId="{FE2D6211-4B44-4E03-B470-8361D8EBFBD8}" srcOrd="0" destOrd="0" presId="urn:microsoft.com/office/officeart/2005/8/layout/pyramid2"/>
    <dgm:cxn modelId="{FFE9AF6A-23AA-472E-9C0C-056839DDDCB7}" srcId="{D52739DC-99EB-4AB6-8C95-253EA6344B3F}" destId="{5C8EE30F-FB7B-409D-9E02-BC2FEAC35E4A}" srcOrd="2" destOrd="0" parTransId="{00448CA9-497D-4E47-A6A9-692E055DC197}" sibTransId="{A69BD6AA-B10C-4207-92C8-A12DE762819B}"/>
    <dgm:cxn modelId="{A6958427-CBC5-4690-898E-7C3F82F81B95}" type="presParOf" srcId="{2C29863C-2659-400E-B3EB-EA2E783C70EE}" destId="{AE38C68B-4FB1-4722-A348-A22A38776A53}" srcOrd="0" destOrd="0" presId="urn:microsoft.com/office/officeart/2005/8/layout/pyramid2"/>
    <dgm:cxn modelId="{667D2B49-03D4-4B44-A225-9566DB54153D}" type="presParOf" srcId="{2C29863C-2659-400E-B3EB-EA2E783C70EE}" destId="{C5565311-DA80-4FDA-B04C-8D09EC0A8278}" srcOrd="1" destOrd="0" presId="urn:microsoft.com/office/officeart/2005/8/layout/pyramid2"/>
    <dgm:cxn modelId="{2FB85824-D995-493C-AB5B-088273A894F0}" type="presParOf" srcId="{C5565311-DA80-4FDA-B04C-8D09EC0A8278}" destId="{FE2D6211-4B44-4E03-B470-8361D8EBFBD8}" srcOrd="0" destOrd="0" presId="urn:microsoft.com/office/officeart/2005/8/layout/pyramid2"/>
    <dgm:cxn modelId="{1AEA1ABA-7CAE-46D8-B766-D1973414E86B}" type="presParOf" srcId="{C5565311-DA80-4FDA-B04C-8D09EC0A8278}" destId="{9AFD90CD-114C-4349-B11B-8CFB0E061592}" srcOrd="1" destOrd="0" presId="urn:microsoft.com/office/officeart/2005/8/layout/pyramid2"/>
    <dgm:cxn modelId="{46EEF0DB-7FF0-4804-AECD-5E6C6BA6EB37}" type="presParOf" srcId="{C5565311-DA80-4FDA-B04C-8D09EC0A8278}" destId="{8E63052E-9863-4320-92DF-26E26782AB3E}" srcOrd="2" destOrd="0" presId="urn:microsoft.com/office/officeart/2005/8/layout/pyramid2"/>
    <dgm:cxn modelId="{FA0FC8FA-E816-411F-9CAD-B27F2385FFBE}" type="presParOf" srcId="{C5565311-DA80-4FDA-B04C-8D09EC0A8278}" destId="{310BF934-A5B0-45A9-81DC-FF18A4BBBC74}" srcOrd="3" destOrd="0" presId="urn:microsoft.com/office/officeart/2005/8/layout/pyramid2"/>
    <dgm:cxn modelId="{16655060-8239-4E45-9038-874E08C1F177}" type="presParOf" srcId="{C5565311-DA80-4FDA-B04C-8D09EC0A8278}" destId="{A71F565C-8A1A-4488-B1EB-FED73CB62D1E}" srcOrd="4" destOrd="0" presId="urn:microsoft.com/office/officeart/2005/8/layout/pyramid2"/>
    <dgm:cxn modelId="{9FFE71BE-4AB2-4EAB-AE84-E6AF1B09EE6E}" type="presParOf" srcId="{C5565311-DA80-4FDA-B04C-8D09EC0A8278}" destId="{0D84EB29-04E7-4379-8EFD-1046B92D0D13}" srcOrd="5" destOrd="0" presId="urn:microsoft.com/office/officeart/2005/8/layout/pyramid2"/>
    <dgm:cxn modelId="{98071E1D-BF26-44CF-A5E6-6AE045CC837B}" type="presParOf" srcId="{C5565311-DA80-4FDA-B04C-8D09EC0A8278}" destId="{190D511A-E5A1-416B-99A4-3990E544B78B}" srcOrd="6" destOrd="0" presId="urn:microsoft.com/office/officeart/2005/8/layout/pyramid2"/>
    <dgm:cxn modelId="{2C9FB239-CE9F-4249-8E64-BA1A1040ED44}" type="presParOf" srcId="{C5565311-DA80-4FDA-B04C-8D09EC0A8278}" destId="{0221A063-E5A1-4D1A-B600-BBA97A8063F8}" srcOrd="7" destOrd="0" presId="urn:microsoft.com/office/officeart/2005/8/layout/pyramid2"/>
    <dgm:cxn modelId="{D6F544A8-E275-4A27-9798-6B00EDEEB85F}" type="presParOf" srcId="{C5565311-DA80-4FDA-B04C-8D09EC0A8278}" destId="{62BFEC90-879A-4683-83B8-F0CA7E121498}" srcOrd="8" destOrd="0" presId="urn:microsoft.com/office/officeart/2005/8/layout/pyramid2"/>
    <dgm:cxn modelId="{1C0B12E1-834B-4872-86AE-78F457D85244}" type="presParOf" srcId="{C5565311-DA80-4FDA-B04C-8D09EC0A8278}" destId="{BCB9733F-AC73-49A2-A517-658441B388EE}" srcOrd="9"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0A2F90-DBF5-4553-8875-72C9081E696A}">
      <dsp:nvSpPr>
        <dsp:cNvPr id="0" name=""/>
        <dsp:cNvSpPr/>
      </dsp:nvSpPr>
      <dsp:spPr>
        <a:xfrm>
          <a:off x="-452594" y="0"/>
          <a:ext cx="6723697" cy="4597399"/>
        </a:xfrm>
        <a:prstGeom prst="triangle">
          <a:avLst/>
        </a:prstGeom>
        <a:blipFill dpi="0" rotWithShape="0">
          <a:blip xmlns:r="http://schemas.openxmlformats.org/officeDocument/2006/relationships" r:embed="rId1"/>
          <a:srcRect/>
          <a:tile tx="0" ty="0" sx="100000" sy="100000" flip="none" algn="tl"/>
        </a:blipFill>
        <a:ln w="28575" cap="flat" cmpd="thickThin"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sp>
    <dsp:sp modelId="{8814B6E7-1511-49AE-AFC5-E71094E3AB68}">
      <dsp:nvSpPr>
        <dsp:cNvPr id="0" name=""/>
        <dsp:cNvSpPr/>
      </dsp:nvSpPr>
      <dsp:spPr>
        <a:xfrm>
          <a:off x="609600" y="460188"/>
          <a:ext cx="7587617" cy="466923"/>
        </a:xfrm>
        <a:prstGeom prst="roundRect">
          <a:avLst/>
        </a:prstGeom>
        <a:solidFill>
          <a:schemeClr val="lt1">
            <a:alpha val="90000"/>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Internet Explorer </a:t>
          </a:r>
          <a:r>
            <a:rPr lang="en-US" sz="2000" kern="1200" dirty="0" smtClean="0"/>
            <a:t>IE7/IE8</a:t>
          </a:r>
          <a:endParaRPr lang="en-US" sz="2000" kern="1200" dirty="0"/>
        </a:p>
      </dsp:txBody>
      <dsp:txXfrm>
        <a:off x="609600" y="460188"/>
        <a:ext cx="7587617" cy="466923"/>
      </dsp:txXfrm>
    </dsp:sp>
    <dsp:sp modelId="{036995AA-48F0-41EC-BCC0-F7031D00B11D}">
      <dsp:nvSpPr>
        <dsp:cNvPr id="0" name=""/>
        <dsp:cNvSpPr/>
      </dsp:nvSpPr>
      <dsp:spPr>
        <a:xfrm>
          <a:off x="581823" y="985477"/>
          <a:ext cx="7643170" cy="466923"/>
        </a:xfrm>
        <a:prstGeom prst="roundRect">
          <a:avLst/>
        </a:prstGeom>
        <a:solidFill>
          <a:schemeClr val="lt1">
            <a:alpha val="90000"/>
            <a:hueOff val="0"/>
            <a:satOff val="0"/>
            <a:lumOff val="0"/>
            <a:alphaOff val="0"/>
          </a:schemeClr>
        </a:solidFill>
        <a:ln w="55000" cap="flat" cmpd="thickThin" algn="ctr">
          <a:solidFill>
            <a:schemeClr val="accent5">
              <a:hueOff val="2894938"/>
              <a:satOff val="0"/>
              <a:lumOff val="-17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Excel</a:t>
          </a:r>
          <a:r>
            <a:rPr lang="en-US" sz="2000" kern="1200" dirty="0" smtClean="0"/>
            <a:t> 2007/2010</a:t>
          </a:r>
          <a:endParaRPr lang="en-US" sz="2000" kern="1200" dirty="0"/>
        </a:p>
      </dsp:txBody>
      <dsp:txXfrm>
        <a:off x="581823" y="985477"/>
        <a:ext cx="7643170" cy="466923"/>
      </dsp:txXfrm>
    </dsp:sp>
    <dsp:sp modelId="{9038772F-5DD9-435A-AE96-2073A694ADC6}">
      <dsp:nvSpPr>
        <dsp:cNvPr id="0" name=""/>
        <dsp:cNvSpPr/>
      </dsp:nvSpPr>
      <dsp:spPr>
        <a:xfrm>
          <a:off x="581823" y="1510766"/>
          <a:ext cx="7643170" cy="466923"/>
        </a:xfrm>
        <a:prstGeom prst="roundRect">
          <a:avLst/>
        </a:prstGeom>
        <a:solidFill>
          <a:schemeClr val="lt1">
            <a:alpha val="90000"/>
            <a:hueOff val="0"/>
            <a:satOff val="0"/>
            <a:lumOff val="0"/>
            <a:alphaOff val="0"/>
          </a:schemeClr>
        </a:solidFill>
        <a:ln w="55000" cap="flat" cmpd="thickThin" algn="ctr">
          <a:solidFill>
            <a:schemeClr val="accent5">
              <a:hueOff val="5789876"/>
              <a:satOff val="0"/>
              <a:lumOff val="-35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Project </a:t>
          </a:r>
          <a:r>
            <a:rPr lang="en-US" sz="2000" b="1" kern="1200" smtClean="0"/>
            <a:t>Professional </a:t>
          </a:r>
          <a:r>
            <a:rPr lang="en-US" sz="2000" kern="1200" smtClean="0"/>
            <a:t>2010/2007</a:t>
          </a:r>
          <a:endParaRPr lang="en-US" sz="2000" kern="1200" dirty="0"/>
        </a:p>
      </dsp:txBody>
      <dsp:txXfrm>
        <a:off x="581823" y="1510766"/>
        <a:ext cx="7643170" cy="466923"/>
      </dsp:txXfrm>
    </dsp:sp>
    <dsp:sp modelId="{A9DE51A0-49D6-4DF3-8957-A198AEC4A0E3}">
      <dsp:nvSpPr>
        <dsp:cNvPr id="0" name=""/>
        <dsp:cNvSpPr/>
      </dsp:nvSpPr>
      <dsp:spPr>
        <a:xfrm>
          <a:off x="581823" y="2036055"/>
          <a:ext cx="7643170" cy="466923"/>
        </a:xfrm>
        <a:prstGeom prst="roundRect">
          <a:avLst/>
        </a:prstGeom>
        <a:solidFill>
          <a:schemeClr val="lt1">
            <a:alpha val="90000"/>
            <a:hueOff val="0"/>
            <a:satOff val="0"/>
            <a:lumOff val="0"/>
            <a:alphaOff val="0"/>
          </a:schemeClr>
        </a:solidFill>
        <a:ln w="55000" cap="flat" cmpd="thickThin" algn="ctr">
          <a:solidFill>
            <a:schemeClr val="accent5">
              <a:hueOff val="8684814"/>
              <a:satOff val="0"/>
              <a:lumOff val="-5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Project Server </a:t>
          </a:r>
          <a:r>
            <a:rPr lang="en-US" sz="2000" kern="1200" dirty="0" smtClean="0"/>
            <a:t>2010</a:t>
          </a:r>
          <a:endParaRPr lang="en-US" sz="2000" kern="1200" dirty="0"/>
        </a:p>
      </dsp:txBody>
      <dsp:txXfrm>
        <a:off x="581823" y="2036055"/>
        <a:ext cx="7643170" cy="466923"/>
      </dsp:txXfrm>
    </dsp:sp>
    <dsp:sp modelId="{68D45384-D0BD-426B-BD9F-7FF6917828D4}">
      <dsp:nvSpPr>
        <dsp:cNvPr id="0" name=""/>
        <dsp:cNvSpPr/>
      </dsp:nvSpPr>
      <dsp:spPr>
        <a:xfrm>
          <a:off x="581823" y="2561344"/>
          <a:ext cx="7643170" cy="466923"/>
        </a:xfrm>
        <a:prstGeom prst="roundRect">
          <a:avLst/>
        </a:prstGeom>
        <a:solidFill>
          <a:schemeClr val="lt1">
            <a:alpha val="90000"/>
            <a:hueOff val="0"/>
            <a:satOff val="0"/>
            <a:lumOff val="0"/>
            <a:alphaOff val="0"/>
          </a:schemeClr>
        </a:solidFill>
        <a:ln w="55000" cap="flat" cmpd="thickThin" algn="ctr">
          <a:solidFill>
            <a:schemeClr val="accent5">
              <a:hueOff val="11579753"/>
              <a:satOff val="0"/>
              <a:lumOff val="-71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SharePoint Server </a:t>
          </a:r>
          <a:r>
            <a:rPr lang="en-US" sz="1800" kern="1200" dirty="0" smtClean="0"/>
            <a:t>2010 Enterprise</a:t>
          </a:r>
          <a:endParaRPr lang="en-US" sz="1800" kern="1200" dirty="0"/>
        </a:p>
      </dsp:txBody>
      <dsp:txXfrm>
        <a:off x="581823" y="2561344"/>
        <a:ext cx="7643170" cy="466923"/>
      </dsp:txXfrm>
    </dsp:sp>
    <dsp:sp modelId="{CC87A770-4645-474B-800F-A07A3A8528E6}">
      <dsp:nvSpPr>
        <dsp:cNvPr id="0" name=""/>
        <dsp:cNvSpPr/>
      </dsp:nvSpPr>
      <dsp:spPr>
        <a:xfrm>
          <a:off x="581823" y="3086633"/>
          <a:ext cx="7643170" cy="466923"/>
        </a:xfrm>
        <a:prstGeom prst="roundRect">
          <a:avLst/>
        </a:prstGeom>
        <a:solidFill>
          <a:schemeClr val="lt1">
            <a:alpha val="90000"/>
            <a:hueOff val="0"/>
            <a:satOff val="0"/>
            <a:lumOff val="0"/>
            <a:alphaOff val="0"/>
          </a:schemeClr>
        </a:solidFill>
        <a:ln w="55000" cap="flat" cmpd="thickThin" algn="ctr">
          <a:solidFill>
            <a:schemeClr val="accent5">
              <a:hueOff val="14474690"/>
              <a:satOff val="0"/>
              <a:lumOff val="-89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SQL Server </a:t>
          </a:r>
          <a:r>
            <a:rPr lang="en-US" sz="1800" kern="1200" dirty="0" smtClean="0"/>
            <a:t>2005/2008/R2: Standard or Enterprise</a:t>
          </a:r>
          <a:endParaRPr lang="en-US" sz="1800" kern="1200" dirty="0"/>
        </a:p>
      </dsp:txBody>
      <dsp:txXfrm>
        <a:off x="581823" y="3086633"/>
        <a:ext cx="7643170" cy="466923"/>
      </dsp:txXfrm>
    </dsp:sp>
    <dsp:sp modelId="{8CA59F46-3375-4D7C-8242-4944E2FD5D6F}">
      <dsp:nvSpPr>
        <dsp:cNvPr id="0" name=""/>
        <dsp:cNvSpPr/>
      </dsp:nvSpPr>
      <dsp:spPr>
        <a:xfrm>
          <a:off x="581823" y="3611922"/>
          <a:ext cx="7643170" cy="466923"/>
        </a:xfrm>
        <a:prstGeom prst="roundRect">
          <a:avLst/>
        </a:prstGeom>
        <a:solidFill>
          <a:schemeClr val="lt1">
            <a:alpha val="90000"/>
            <a:hueOff val="0"/>
            <a:satOff val="0"/>
            <a:lumOff val="0"/>
            <a:alphaOff val="0"/>
          </a:schemeClr>
        </a:solidFill>
        <a:ln w="55000" cap="flat" cmpd="thickThin" algn="ctr">
          <a:solidFill>
            <a:schemeClr val="accent5">
              <a:hueOff val="17369628"/>
              <a:satOff val="0"/>
              <a:lumOff val="-107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Windows Server </a:t>
          </a:r>
          <a:r>
            <a:rPr lang="en-US" sz="1800" kern="1200" dirty="0" smtClean="0"/>
            <a:t>2008/R2: Standard, Enterprise, or Data Center Editions</a:t>
          </a:r>
          <a:endParaRPr lang="en-US" sz="1800" kern="1200" dirty="0"/>
        </a:p>
      </dsp:txBody>
      <dsp:txXfrm>
        <a:off x="581823" y="3611922"/>
        <a:ext cx="7643170" cy="4669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52CCFD-8E91-42BB-9A88-D7C729C193E1}">
      <dsp:nvSpPr>
        <dsp:cNvPr id="0" name=""/>
        <dsp:cNvSpPr/>
      </dsp:nvSpPr>
      <dsp:spPr>
        <a:xfrm>
          <a:off x="0" y="0"/>
          <a:ext cx="5647719" cy="987552"/>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effectLst/>
            </a:rPr>
            <a:t>Base Installation</a:t>
          </a:r>
          <a:endParaRPr lang="en-US" sz="1800" b="1" kern="1200" dirty="0">
            <a:effectLst/>
          </a:endParaRPr>
        </a:p>
        <a:p>
          <a:pPr marL="114300" lvl="1" indent="-114300" algn="l" defTabSz="622300">
            <a:lnSpc>
              <a:spcPct val="90000"/>
            </a:lnSpc>
            <a:spcBef>
              <a:spcPct val="0"/>
            </a:spcBef>
            <a:spcAft>
              <a:spcPct val="15000"/>
            </a:spcAft>
            <a:buChar char="••"/>
          </a:pPr>
          <a:r>
            <a:rPr lang="en-US" sz="1400" b="1" kern="1200" dirty="0" smtClean="0">
              <a:effectLst/>
            </a:rPr>
            <a:t>Install Operating System</a:t>
          </a:r>
          <a:endParaRPr lang="en-US" sz="1400" b="1" kern="1200" dirty="0">
            <a:effectLst/>
          </a:endParaRPr>
        </a:p>
        <a:p>
          <a:pPr marL="114300" lvl="1" indent="-114300" algn="l" defTabSz="622300">
            <a:lnSpc>
              <a:spcPct val="90000"/>
            </a:lnSpc>
            <a:spcBef>
              <a:spcPct val="0"/>
            </a:spcBef>
            <a:spcAft>
              <a:spcPct val="15000"/>
            </a:spcAft>
            <a:buChar char="••"/>
          </a:pPr>
          <a:r>
            <a:rPr lang="en-US" sz="1400" b="1" kern="1200" dirty="0" smtClean="0">
              <a:effectLst/>
            </a:rPr>
            <a:t>Run Windows Update</a:t>
          </a:r>
          <a:endParaRPr lang="en-US" sz="1400" b="1" kern="1200" dirty="0">
            <a:effectLst/>
          </a:endParaRPr>
        </a:p>
      </dsp:txBody>
      <dsp:txXfrm>
        <a:off x="0" y="0"/>
        <a:ext cx="4524379" cy="987552"/>
      </dsp:txXfrm>
    </dsp:sp>
    <dsp:sp modelId="{3F9814FD-FE5D-4687-B57A-329F74EA7EE2}">
      <dsp:nvSpPr>
        <dsp:cNvPr id="0" name=""/>
        <dsp:cNvSpPr/>
      </dsp:nvSpPr>
      <dsp:spPr>
        <a:xfrm>
          <a:off x="421745" y="1124712"/>
          <a:ext cx="5647719" cy="987552"/>
        </a:xfrm>
        <a:prstGeom prst="roundRect">
          <a:avLst>
            <a:gd name="adj" fmla="val 10000"/>
          </a:avLst>
        </a:prstGeom>
        <a:gradFill rotWithShape="0">
          <a:gsLst>
            <a:gs pos="0">
              <a:schemeClr val="accent5">
                <a:hueOff val="4342407"/>
                <a:satOff val="0"/>
                <a:lumOff val="-2696"/>
                <a:alphaOff val="0"/>
                <a:shade val="15000"/>
                <a:satMod val="180000"/>
              </a:schemeClr>
            </a:gs>
            <a:gs pos="50000">
              <a:schemeClr val="accent5">
                <a:hueOff val="4342407"/>
                <a:satOff val="0"/>
                <a:lumOff val="-2696"/>
                <a:alphaOff val="0"/>
                <a:shade val="45000"/>
                <a:satMod val="170000"/>
              </a:schemeClr>
            </a:gs>
            <a:gs pos="70000">
              <a:schemeClr val="accent5">
                <a:hueOff val="4342407"/>
                <a:satOff val="0"/>
                <a:lumOff val="-2696"/>
                <a:alphaOff val="0"/>
                <a:tint val="99000"/>
                <a:shade val="65000"/>
                <a:satMod val="155000"/>
              </a:schemeClr>
            </a:gs>
            <a:gs pos="100000">
              <a:schemeClr val="accent5">
                <a:hueOff val="4342407"/>
                <a:satOff val="0"/>
                <a:lumOff val="-269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4342407"/>
              <a:satOff val="0"/>
              <a:lumOff val="-269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SQL Server</a:t>
          </a:r>
          <a:endParaRPr lang="en-US" sz="1800" b="1" kern="1200" dirty="0"/>
        </a:p>
        <a:p>
          <a:pPr marL="114300" lvl="1" indent="-114300" algn="l" defTabSz="622300">
            <a:lnSpc>
              <a:spcPct val="90000"/>
            </a:lnSpc>
            <a:spcBef>
              <a:spcPct val="0"/>
            </a:spcBef>
            <a:spcAft>
              <a:spcPct val="15000"/>
            </a:spcAft>
            <a:buChar char="••"/>
          </a:pPr>
          <a:r>
            <a:rPr lang="en-US" sz="1400" b="1" kern="1200" dirty="0" smtClean="0"/>
            <a:t>Install SQL Server and Components (Analysis Services, etc…)</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Install Software Updates</a:t>
          </a:r>
          <a:endParaRPr lang="en-US" sz="1400" b="1" kern="1200" dirty="0"/>
        </a:p>
      </dsp:txBody>
      <dsp:txXfrm>
        <a:off x="421745" y="1124712"/>
        <a:ext cx="4584065" cy="987552"/>
      </dsp:txXfrm>
    </dsp:sp>
    <dsp:sp modelId="{B5AB37E1-EAF3-4C3A-8FC4-97D0D1454D2F}">
      <dsp:nvSpPr>
        <dsp:cNvPr id="0" name=""/>
        <dsp:cNvSpPr/>
      </dsp:nvSpPr>
      <dsp:spPr>
        <a:xfrm>
          <a:off x="843490" y="2249424"/>
          <a:ext cx="5647719" cy="987552"/>
        </a:xfrm>
        <a:prstGeom prst="roundRect">
          <a:avLst>
            <a:gd name="adj" fmla="val 10000"/>
          </a:avLst>
        </a:prstGeom>
        <a:gradFill rotWithShape="0">
          <a:gsLst>
            <a:gs pos="0">
              <a:schemeClr val="accent5">
                <a:hueOff val="8684814"/>
                <a:satOff val="0"/>
                <a:lumOff val="-5393"/>
                <a:alphaOff val="0"/>
                <a:shade val="15000"/>
                <a:satMod val="180000"/>
              </a:schemeClr>
            </a:gs>
            <a:gs pos="50000">
              <a:schemeClr val="accent5">
                <a:hueOff val="8684814"/>
                <a:satOff val="0"/>
                <a:lumOff val="-5393"/>
                <a:alphaOff val="0"/>
                <a:shade val="45000"/>
                <a:satMod val="170000"/>
              </a:schemeClr>
            </a:gs>
            <a:gs pos="70000">
              <a:schemeClr val="accent5">
                <a:hueOff val="8684814"/>
                <a:satOff val="0"/>
                <a:lumOff val="-5393"/>
                <a:alphaOff val="0"/>
                <a:tint val="99000"/>
                <a:shade val="65000"/>
                <a:satMod val="155000"/>
              </a:schemeClr>
            </a:gs>
            <a:gs pos="100000">
              <a:schemeClr val="accent5">
                <a:hueOff val="8684814"/>
                <a:satOff val="0"/>
                <a:lumOff val="-539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8684814"/>
              <a:satOff val="0"/>
              <a:lumOff val="-539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smtClean="0"/>
            <a:t>Sharepoint Server 2010</a:t>
          </a:r>
          <a:endParaRPr lang="en-US" sz="1800" b="1" kern="1200" dirty="0"/>
        </a:p>
        <a:p>
          <a:pPr marL="114300" lvl="1" indent="-114300" algn="l" defTabSz="622300">
            <a:lnSpc>
              <a:spcPct val="90000"/>
            </a:lnSpc>
            <a:spcBef>
              <a:spcPct val="0"/>
            </a:spcBef>
            <a:spcAft>
              <a:spcPct val="15000"/>
            </a:spcAft>
            <a:buChar char="••"/>
          </a:pPr>
          <a:r>
            <a:rPr lang="en-US" sz="1400" b="1" kern="1200" smtClean="0"/>
            <a:t>Run Pre-Requisite  Installer</a:t>
          </a:r>
          <a:endParaRPr lang="en-US" sz="1400" b="1" kern="1200" dirty="0"/>
        </a:p>
        <a:p>
          <a:pPr marL="114300" lvl="1" indent="-114300" algn="l" defTabSz="622300">
            <a:lnSpc>
              <a:spcPct val="90000"/>
            </a:lnSpc>
            <a:spcBef>
              <a:spcPct val="0"/>
            </a:spcBef>
            <a:spcAft>
              <a:spcPct val="15000"/>
            </a:spcAft>
            <a:buChar char="••"/>
          </a:pPr>
          <a:r>
            <a:rPr lang="en-US" sz="1400" b="1" kern="1200" smtClean="0"/>
            <a:t>Install Sharepoint Server 2010</a:t>
          </a:r>
          <a:endParaRPr lang="en-US" sz="1400" b="1" kern="1200" dirty="0"/>
        </a:p>
      </dsp:txBody>
      <dsp:txXfrm>
        <a:off x="843490" y="2249424"/>
        <a:ext cx="4584065" cy="987552"/>
      </dsp:txXfrm>
    </dsp:sp>
    <dsp:sp modelId="{A701E8D3-2AE8-46F5-A2A3-60EB43FF4559}">
      <dsp:nvSpPr>
        <dsp:cNvPr id="0" name=""/>
        <dsp:cNvSpPr/>
      </dsp:nvSpPr>
      <dsp:spPr>
        <a:xfrm>
          <a:off x="1265235" y="3374136"/>
          <a:ext cx="5647719" cy="987552"/>
        </a:xfrm>
        <a:prstGeom prst="roundRect">
          <a:avLst>
            <a:gd name="adj" fmla="val 10000"/>
          </a:avLst>
        </a:prstGeom>
        <a:gradFill rotWithShape="0">
          <a:gsLst>
            <a:gs pos="0">
              <a:schemeClr val="accent5">
                <a:hueOff val="13027222"/>
                <a:satOff val="0"/>
                <a:lumOff val="-8089"/>
                <a:alphaOff val="0"/>
                <a:shade val="15000"/>
                <a:satMod val="180000"/>
              </a:schemeClr>
            </a:gs>
            <a:gs pos="50000">
              <a:schemeClr val="accent5">
                <a:hueOff val="13027222"/>
                <a:satOff val="0"/>
                <a:lumOff val="-8089"/>
                <a:alphaOff val="0"/>
                <a:shade val="45000"/>
                <a:satMod val="170000"/>
              </a:schemeClr>
            </a:gs>
            <a:gs pos="70000">
              <a:schemeClr val="accent5">
                <a:hueOff val="13027222"/>
                <a:satOff val="0"/>
                <a:lumOff val="-8089"/>
                <a:alphaOff val="0"/>
                <a:tint val="99000"/>
                <a:shade val="65000"/>
                <a:satMod val="155000"/>
              </a:schemeClr>
            </a:gs>
            <a:gs pos="100000">
              <a:schemeClr val="accent5">
                <a:hueOff val="13027222"/>
                <a:satOff val="0"/>
                <a:lumOff val="-808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3027222"/>
              <a:satOff val="0"/>
              <a:lumOff val="-808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smtClean="0"/>
            <a:t>Project Server 2010</a:t>
          </a:r>
          <a:endParaRPr lang="en-US" sz="1800" b="1" kern="1200" dirty="0"/>
        </a:p>
        <a:p>
          <a:pPr marL="114300" lvl="1" indent="-114300" algn="l" defTabSz="622300">
            <a:lnSpc>
              <a:spcPct val="90000"/>
            </a:lnSpc>
            <a:spcBef>
              <a:spcPct val="0"/>
            </a:spcBef>
            <a:spcAft>
              <a:spcPct val="15000"/>
            </a:spcAft>
            <a:buChar char="••"/>
          </a:pPr>
          <a:r>
            <a:rPr lang="en-US" sz="1400" b="1" kern="1200" smtClean="0"/>
            <a:t>Install Project Server</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Run SharePoint Configuration Wizard</a:t>
          </a:r>
          <a:endParaRPr lang="en-US" sz="1400" b="1" kern="1200" dirty="0"/>
        </a:p>
      </dsp:txBody>
      <dsp:txXfrm>
        <a:off x="1265235" y="3374136"/>
        <a:ext cx="4584065" cy="987552"/>
      </dsp:txXfrm>
    </dsp:sp>
    <dsp:sp modelId="{FAE2B511-29EF-4D35-B34F-C88A015E4730}">
      <dsp:nvSpPr>
        <dsp:cNvPr id="0" name=""/>
        <dsp:cNvSpPr/>
      </dsp:nvSpPr>
      <dsp:spPr>
        <a:xfrm>
          <a:off x="1682293" y="4495796"/>
          <a:ext cx="5647719" cy="987552"/>
        </a:xfrm>
        <a:prstGeom prst="roundRect">
          <a:avLst>
            <a:gd name="adj" fmla="val 10000"/>
          </a:avLst>
        </a:prstGeom>
        <a:gradFill rotWithShape="0">
          <a:gsLst>
            <a:gs pos="0">
              <a:schemeClr val="accent5">
                <a:hueOff val="17369628"/>
                <a:satOff val="0"/>
                <a:lumOff val="-10786"/>
                <a:alphaOff val="0"/>
                <a:shade val="15000"/>
                <a:satMod val="180000"/>
              </a:schemeClr>
            </a:gs>
            <a:gs pos="50000">
              <a:schemeClr val="accent5">
                <a:hueOff val="17369628"/>
                <a:satOff val="0"/>
                <a:lumOff val="-10786"/>
                <a:alphaOff val="0"/>
                <a:shade val="45000"/>
                <a:satMod val="170000"/>
              </a:schemeClr>
            </a:gs>
            <a:gs pos="70000">
              <a:schemeClr val="accent5">
                <a:hueOff val="17369628"/>
                <a:satOff val="0"/>
                <a:lumOff val="-10786"/>
                <a:alphaOff val="0"/>
                <a:tint val="99000"/>
                <a:shade val="65000"/>
                <a:satMod val="155000"/>
              </a:schemeClr>
            </a:gs>
            <a:gs pos="100000">
              <a:schemeClr val="accent5">
                <a:hueOff val="17369628"/>
                <a:satOff val="0"/>
                <a:lumOff val="-1078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7369628"/>
              <a:satOff val="0"/>
              <a:lumOff val="-1078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smtClean="0"/>
            <a:t>Post Configuration</a:t>
          </a:r>
          <a:endParaRPr lang="en-US" sz="1800" b="1" kern="1200" dirty="0"/>
        </a:p>
        <a:p>
          <a:pPr marL="114300" lvl="1" indent="-114300" algn="l" defTabSz="622300">
            <a:lnSpc>
              <a:spcPct val="90000"/>
            </a:lnSpc>
            <a:spcBef>
              <a:spcPct val="0"/>
            </a:spcBef>
            <a:spcAft>
              <a:spcPct val="15000"/>
            </a:spcAft>
            <a:buChar char="••"/>
          </a:pPr>
          <a:r>
            <a:rPr lang="en-US" sz="1400" b="1" kern="1200" smtClean="0"/>
            <a:t>Central Admin Configuration</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Project Web Access Admin Configuration</a:t>
          </a:r>
          <a:endParaRPr lang="en-US" sz="1400" b="1" kern="1200" dirty="0"/>
        </a:p>
      </dsp:txBody>
      <dsp:txXfrm>
        <a:off x="1682293" y="4495796"/>
        <a:ext cx="4584065" cy="987552"/>
      </dsp:txXfrm>
    </dsp:sp>
    <dsp:sp modelId="{A1BDE4CF-1517-4C99-9402-18562D981567}">
      <dsp:nvSpPr>
        <dsp:cNvPr id="0" name=""/>
        <dsp:cNvSpPr/>
      </dsp:nvSpPr>
      <dsp:spPr>
        <a:xfrm>
          <a:off x="5005810" y="721461"/>
          <a:ext cx="641908" cy="641908"/>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005810" y="721461"/>
        <a:ext cx="641908" cy="641908"/>
      </dsp:txXfrm>
    </dsp:sp>
    <dsp:sp modelId="{F66317D9-C0AE-484A-9BAD-714C55A03A2C}">
      <dsp:nvSpPr>
        <dsp:cNvPr id="0" name=""/>
        <dsp:cNvSpPr/>
      </dsp:nvSpPr>
      <dsp:spPr>
        <a:xfrm>
          <a:off x="5427556" y="1846173"/>
          <a:ext cx="641908" cy="641908"/>
        </a:xfrm>
        <a:prstGeom prst="downArrow">
          <a:avLst>
            <a:gd name="adj1" fmla="val 55000"/>
            <a:gd name="adj2" fmla="val 45000"/>
          </a:avLst>
        </a:prstGeom>
        <a:solidFill>
          <a:schemeClr val="accent5">
            <a:tint val="40000"/>
            <a:alpha val="90000"/>
            <a:hueOff val="5962518"/>
            <a:satOff val="-14432"/>
            <a:lumOff val="-953"/>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427556" y="1846173"/>
        <a:ext cx="641908" cy="641908"/>
      </dsp:txXfrm>
    </dsp:sp>
    <dsp:sp modelId="{6D366FA2-1526-4B2D-9FB2-DAFFAF351FC1}">
      <dsp:nvSpPr>
        <dsp:cNvPr id="0" name=""/>
        <dsp:cNvSpPr/>
      </dsp:nvSpPr>
      <dsp:spPr>
        <a:xfrm>
          <a:off x="5849301" y="2954426"/>
          <a:ext cx="641908" cy="641908"/>
        </a:xfrm>
        <a:prstGeom prst="downArrow">
          <a:avLst>
            <a:gd name="adj1" fmla="val 55000"/>
            <a:gd name="adj2" fmla="val 45000"/>
          </a:avLst>
        </a:prstGeom>
        <a:solidFill>
          <a:schemeClr val="accent5">
            <a:tint val="40000"/>
            <a:alpha val="90000"/>
            <a:hueOff val="11925036"/>
            <a:satOff val="-28865"/>
            <a:lumOff val="-1907"/>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849301" y="2954426"/>
        <a:ext cx="641908" cy="641908"/>
      </dsp:txXfrm>
    </dsp:sp>
    <dsp:sp modelId="{8AE4757A-8A36-464A-8FA3-1575ED908D3C}">
      <dsp:nvSpPr>
        <dsp:cNvPr id="0" name=""/>
        <dsp:cNvSpPr/>
      </dsp:nvSpPr>
      <dsp:spPr>
        <a:xfrm>
          <a:off x="6271046" y="4090111"/>
          <a:ext cx="641908" cy="641908"/>
        </a:xfrm>
        <a:prstGeom prst="downArrow">
          <a:avLst>
            <a:gd name="adj1" fmla="val 55000"/>
            <a:gd name="adj2" fmla="val 45000"/>
          </a:avLst>
        </a:prstGeom>
        <a:solidFill>
          <a:schemeClr val="accent5">
            <a:tint val="40000"/>
            <a:alpha val="90000"/>
            <a:hueOff val="17887553"/>
            <a:satOff val="-43297"/>
            <a:lumOff val="-2860"/>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271046" y="4090111"/>
        <a:ext cx="641908" cy="64190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B3040A-DB11-4FF5-B995-0D4841F4C68B}">
      <dsp:nvSpPr>
        <dsp:cNvPr id="0" name=""/>
        <dsp:cNvSpPr/>
      </dsp:nvSpPr>
      <dsp:spPr>
        <a:xfrm>
          <a:off x="915480" y="420927"/>
          <a:ext cx="2815798" cy="2815798"/>
        </a:xfrm>
        <a:prstGeom prst="blockArc">
          <a:avLst>
            <a:gd name="adj1" fmla="val 8996400"/>
            <a:gd name="adj2" fmla="val 16201802"/>
            <a:gd name="adj3" fmla="val 4639"/>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0D31934-92BE-4F48-85ED-E48ADE20C313}">
      <dsp:nvSpPr>
        <dsp:cNvPr id="0" name=""/>
        <dsp:cNvSpPr/>
      </dsp:nvSpPr>
      <dsp:spPr>
        <a:xfrm>
          <a:off x="916200" y="422173"/>
          <a:ext cx="2815798" cy="2815798"/>
        </a:xfrm>
        <a:prstGeom prst="blockArc">
          <a:avLst>
            <a:gd name="adj1" fmla="val 1800000"/>
            <a:gd name="adj2" fmla="val 9000000"/>
            <a:gd name="adj3" fmla="val 4639"/>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E84D165-567F-44D4-9ED8-F4278AC8A132}">
      <dsp:nvSpPr>
        <dsp:cNvPr id="0" name=""/>
        <dsp:cNvSpPr/>
      </dsp:nvSpPr>
      <dsp:spPr>
        <a:xfrm>
          <a:off x="916921" y="420927"/>
          <a:ext cx="2815798" cy="2815798"/>
        </a:xfrm>
        <a:prstGeom prst="blockArc">
          <a:avLst>
            <a:gd name="adj1" fmla="val 16198198"/>
            <a:gd name="adj2" fmla="val 1803600"/>
            <a:gd name="adj3" fmla="val 4639"/>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B9F8876-5E66-4769-805A-33742072C5E1}">
      <dsp:nvSpPr>
        <dsp:cNvPr id="0" name=""/>
        <dsp:cNvSpPr/>
      </dsp:nvSpPr>
      <dsp:spPr>
        <a:xfrm>
          <a:off x="1676120" y="1182093"/>
          <a:ext cx="1295958" cy="1295958"/>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Project MPP file</a:t>
          </a:r>
          <a:endParaRPr lang="en-US" sz="2000" kern="1200" dirty="0"/>
        </a:p>
      </dsp:txBody>
      <dsp:txXfrm>
        <a:off x="1676120" y="1182093"/>
        <a:ext cx="1295958" cy="1295958"/>
      </dsp:txXfrm>
    </dsp:sp>
    <dsp:sp modelId="{EC1B2B50-4B4D-4DF5-BC07-8A8E9C9A382D}">
      <dsp:nvSpPr>
        <dsp:cNvPr id="0" name=""/>
        <dsp:cNvSpPr/>
      </dsp:nvSpPr>
      <dsp:spPr>
        <a:xfrm>
          <a:off x="1870514" y="0"/>
          <a:ext cx="907170" cy="90717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 </a:t>
          </a:r>
          <a:r>
            <a:rPr lang="en-US" sz="1500" b="1" kern="1200" dirty="0" smtClean="0"/>
            <a:t>Project 2010</a:t>
          </a:r>
          <a:endParaRPr lang="en-US" sz="1500" b="1" kern="1200" dirty="0"/>
        </a:p>
      </dsp:txBody>
      <dsp:txXfrm>
        <a:off x="1870514" y="0"/>
        <a:ext cx="907170" cy="907170"/>
      </dsp:txXfrm>
    </dsp:sp>
    <dsp:sp modelId="{EA6B34FD-2051-47D6-8DEC-C3FACD00812D}">
      <dsp:nvSpPr>
        <dsp:cNvPr id="0" name=""/>
        <dsp:cNvSpPr/>
      </dsp:nvSpPr>
      <dsp:spPr>
        <a:xfrm>
          <a:off x="3061508" y="2064108"/>
          <a:ext cx="907170" cy="90717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 Project 2007</a:t>
          </a:r>
          <a:endParaRPr lang="en-US" sz="1500" b="1" kern="1200" dirty="0"/>
        </a:p>
      </dsp:txBody>
      <dsp:txXfrm>
        <a:off x="3061508" y="2064108"/>
        <a:ext cx="907170" cy="907170"/>
      </dsp:txXfrm>
    </dsp:sp>
    <dsp:sp modelId="{3D5FACE7-FB04-460D-BB05-6FCC42B0C6CD}">
      <dsp:nvSpPr>
        <dsp:cNvPr id="0" name=""/>
        <dsp:cNvSpPr/>
      </dsp:nvSpPr>
      <dsp:spPr>
        <a:xfrm>
          <a:off x="679521" y="2064108"/>
          <a:ext cx="907170" cy="90717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 Project 2003</a:t>
          </a:r>
          <a:endParaRPr lang="en-US" sz="1500" b="1" kern="1200" dirty="0"/>
        </a:p>
      </dsp:txBody>
      <dsp:txXfrm>
        <a:off x="679521" y="2064108"/>
        <a:ext cx="907170" cy="90717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F551CA-CC76-4BEA-BD2B-5BD86F3A8203}">
      <dsp:nvSpPr>
        <dsp:cNvPr id="0" name=""/>
        <dsp:cNvSpPr/>
      </dsp:nvSpPr>
      <dsp:spPr>
        <a:xfrm>
          <a:off x="1023" y="814585"/>
          <a:ext cx="2434828" cy="2434828"/>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External System</a:t>
          </a:r>
        </a:p>
      </dsp:txBody>
      <dsp:txXfrm>
        <a:off x="1023" y="814585"/>
        <a:ext cx="2434828" cy="2434828"/>
      </dsp:txXfrm>
    </dsp:sp>
    <dsp:sp modelId="{6FE4A5A5-B398-46BF-953C-A2AC4DF1E446}">
      <dsp:nvSpPr>
        <dsp:cNvPr id="0" name=""/>
        <dsp:cNvSpPr/>
      </dsp:nvSpPr>
      <dsp:spPr>
        <a:xfrm>
          <a:off x="2246106" y="470469"/>
          <a:ext cx="1517869" cy="821754"/>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2246106" y="470469"/>
        <a:ext cx="1517869" cy="821754"/>
      </dsp:txXfrm>
    </dsp:sp>
    <dsp:sp modelId="{57FBF734-6AFC-4070-9966-34BDEE58FA23}">
      <dsp:nvSpPr>
        <dsp:cNvPr id="0" name=""/>
        <dsp:cNvSpPr/>
      </dsp:nvSpPr>
      <dsp:spPr>
        <a:xfrm>
          <a:off x="3660148" y="814585"/>
          <a:ext cx="2434828" cy="2434828"/>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Project Server</a:t>
          </a:r>
        </a:p>
      </dsp:txBody>
      <dsp:txXfrm>
        <a:off x="3660148" y="814585"/>
        <a:ext cx="2434828" cy="2434828"/>
      </dsp:txXfrm>
    </dsp:sp>
    <dsp:sp modelId="{7F3F30E5-B967-4276-925A-95FE26221C57}">
      <dsp:nvSpPr>
        <dsp:cNvPr id="0" name=""/>
        <dsp:cNvSpPr/>
      </dsp:nvSpPr>
      <dsp:spPr>
        <a:xfrm rot="10800000">
          <a:off x="2332023" y="2771776"/>
          <a:ext cx="1517869" cy="821754"/>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2332023" y="2771776"/>
        <a:ext cx="1517869" cy="82175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38C68B-4FB1-4722-A348-A22A38776A53}">
      <dsp:nvSpPr>
        <dsp:cNvPr id="0" name=""/>
        <dsp:cNvSpPr/>
      </dsp:nvSpPr>
      <dsp:spPr>
        <a:xfrm>
          <a:off x="1085214" y="0"/>
          <a:ext cx="5003799" cy="5003799"/>
        </a:xfrm>
        <a:prstGeom prst="triangl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E2D6211-4B44-4E03-B470-8361D8EBFBD8}">
      <dsp:nvSpPr>
        <dsp:cNvPr id="0" name=""/>
        <dsp:cNvSpPr/>
      </dsp:nvSpPr>
      <dsp:spPr>
        <a:xfrm>
          <a:off x="3587114" y="500868"/>
          <a:ext cx="3252470" cy="71147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Project Workflows</a:t>
          </a:r>
          <a:endParaRPr lang="en-US" sz="1800" kern="1200" dirty="0"/>
        </a:p>
      </dsp:txBody>
      <dsp:txXfrm>
        <a:off x="3587114" y="500868"/>
        <a:ext cx="3252470" cy="711477"/>
      </dsp:txXfrm>
    </dsp:sp>
    <dsp:sp modelId="{8E63052E-9863-4320-92DF-26E26782AB3E}">
      <dsp:nvSpPr>
        <dsp:cNvPr id="0" name=""/>
        <dsp:cNvSpPr/>
      </dsp:nvSpPr>
      <dsp:spPr>
        <a:xfrm>
          <a:off x="3587114" y="1301281"/>
          <a:ext cx="3252470" cy="71147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Project Server 2010</a:t>
          </a:r>
          <a:endParaRPr lang="en-US" sz="1800" kern="1200" dirty="0"/>
        </a:p>
      </dsp:txBody>
      <dsp:txXfrm>
        <a:off x="3587114" y="1301281"/>
        <a:ext cx="3252470" cy="711477"/>
      </dsp:txXfrm>
    </dsp:sp>
    <dsp:sp modelId="{A71F565C-8A1A-4488-B1EB-FED73CB62D1E}">
      <dsp:nvSpPr>
        <dsp:cNvPr id="0" name=""/>
        <dsp:cNvSpPr/>
      </dsp:nvSpPr>
      <dsp:spPr>
        <a:xfrm>
          <a:off x="3587114" y="2101693"/>
          <a:ext cx="3252470" cy="71147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Windows SharePoint Service</a:t>
          </a:r>
          <a:endParaRPr lang="en-US" sz="1800" kern="1200" dirty="0"/>
        </a:p>
      </dsp:txBody>
      <dsp:txXfrm>
        <a:off x="3587114" y="2101693"/>
        <a:ext cx="3252470" cy="711477"/>
      </dsp:txXfrm>
    </dsp:sp>
    <dsp:sp modelId="{190D511A-E5A1-416B-99A4-3990E544B78B}">
      <dsp:nvSpPr>
        <dsp:cNvPr id="0" name=""/>
        <dsp:cNvSpPr/>
      </dsp:nvSpPr>
      <dsp:spPr>
        <a:xfrm>
          <a:off x="3587114" y="2902106"/>
          <a:ext cx="3252470" cy="71147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Windows Workflow Foundation</a:t>
          </a:r>
          <a:endParaRPr lang="en-US" sz="1800" kern="1200" dirty="0"/>
        </a:p>
      </dsp:txBody>
      <dsp:txXfrm>
        <a:off x="3587114" y="2902106"/>
        <a:ext cx="3252470" cy="711477"/>
      </dsp:txXfrm>
    </dsp:sp>
    <dsp:sp modelId="{62BFEC90-879A-4683-83B8-F0CA7E121498}">
      <dsp:nvSpPr>
        <dsp:cNvPr id="0" name=""/>
        <dsp:cNvSpPr/>
      </dsp:nvSpPr>
      <dsp:spPr>
        <a:xfrm>
          <a:off x="3587114" y="3702518"/>
          <a:ext cx="3252470" cy="71147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.NET Framework 3.5</a:t>
          </a:r>
          <a:endParaRPr lang="en-US" sz="1800" kern="1200" dirty="0"/>
        </a:p>
      </dsp:txBody>
      <dsp:txXfrm>
        <a:off x="3587114" y="3702518"/>
        <a:ext cx="3252470" cy="7114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11/13/2009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ofs206_fiessinger.pptx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10/main" xmlns="" val="3412531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2556197237"/>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endParaRPr lang="en-US" dirty="0"/>
          </a:p>
        </p:txBody>
      </p:sp>
    </p:spTree>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endParaRPr lang="en-US" dirty="0"/>
          </a:p>
        </p:txBody>
      </p:sp>
    </p:spTree>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val="000000"/>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val="000000"/>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xmlns="" val="4115104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4098641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val="000000"/>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endParaRPr lang="en-US" dirty="0"/>
          </a:p>
        </p:txBody>
      </p:sp>
    </p:spTree>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1"/>
          </p:nvPr>
        </p:nvSpPr>
        <p:spPr>
          <a:xfrm>
            <a:off x="381000" y="6356350"/>
            <a:ext cx="2133600" cy="365125"/>
          </a:xfrm>
          <a:prstGeom prst="rect">
            <a:avLst/>
          </a:prstGeom>
        </p:spPr>
        <p:txBody>
          <a:bodyPr/>
          <a:lstStyle/>
          <a:p>
            <a:fld id="{CD7F07FF-5C5F-4D81-84FA-B6F3D740277B}" type="slidenum">
              <a:rPr lang="en-US" smtClean="0"/>
              <a:pPr/>
              <a:t>‹#›</a:t>
            </a:fld>
            <a:endParaRPr lang="en-US"/>
          </a:p>
        </p:txBody>
      </p:sp>
      <p:sp>
        <p:nvSpPr>
          <p:cNvPr id="5" name="Footer Placeholder 4"/>
          <p:cNvSpPr>
            <a:spLocks noGrp="1"/>
          </p:cNvSpPr>
          <p:nvPr>
            <p:ph type="ftr" sz="quarter" idx="12"/>
          </p:nvPr>
        </p:nvSpPr>
        <p:spPr>
          <a:xfrm>
            <a:off x="3124200" y="6356350"/>
            <a:ext cx="2895600" cy="365125"/>
          </a:xfrm>
          <a:prstGeom prst="rect">
            <a:avLst/>
          </a:prstGeom>
        </p:spPr>
        <p:txBody>
          <a:bodyPr/>
          <a:lstStyle/>
          <a:p>
            <a:r>
              <a:rPr lang="en-US" smtClean="0"/>
              <a:t>Project Server 2010 – Ignite Workshop</a:t>
            </a:r>
            <a:endParaRPr lang="en-US" dirty="0"/>
          </a:p>
        </p:txBody>
      </p:sp>
    </p:spTree>
    <p:extLst>
      <p:ext uri="{BB962C8B-B14F-4D97-AF65-F5344CB8AC3E}">
        <p14:creationId xmlns:p14="http://schemas.microsoft.com/office/powerpoint/2010/main" xmlns="" val="187742889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5" r:id="rId11"/>
    <p:sldLayoutId id="2147483728"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7"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0"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microsoft.com/downloads/details.aspx?FamilyID=02adc262-0e9d-4e8e-92b4-2e2bb64945b8&amp;displaylang=en"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technet.microsoft.com/en-us/library/dd823304.asp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code.msdn.microsoft.com/ps07PLT" TargetMode="External"/><Relationship Id="rId4" Type="http://schemas.openxmlformats.org/officeDocument/2006/relationships/hyperlink" Target="http://www.microsoft.com/downloads/details.aspx?FamilyID=2f595e22-c9f1-4376-a8b2-7a7eccd2aba5&amp;displaylang=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0.png"/><Relationship Id="rId2" Type="http://schemas.openxmlformats.org/officeDocument/2006/relationships/notesSlide" Target="../notesSlides/notesSlide25.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9.png"/><Relationship Id="rId5" Type="http://schemas.openxmlformats.org/officeDocument/2006/relationships/diagramQuickStyle" Target="../diagrams/quickStyle3.xml"/><Relationship Id="rId15" Type="http://schemas.openxmlformats.org/officeDocument/2006/relationships/image" Target="../media/image32.png"/><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38.png"/><Relationship Id="rId1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7.png"/><Relationship Id="rId5" Type="http://schemas.microsoft.com/office/2007/relationships/hdphoto" Target="../media/hdphoto1.wdp"/><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msdn.microsoft.com/project/"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technet.microsoft.com/projectserver/" TargetMode="External"/><Relationship Id="rId7" Type="http://schemas.openxmlformats.org/officeDocument/2006/relationships/hyperlink" Target="http://www.microsoft.com/project/2010/" TargetMode="External"/><Relationship Id="rId2" Type="http://schemas.openxmlformats.org/officeDocument/2006/relationships/notesSlide" Target="../notesSlides/notesSlide56.xml"/><Relationship Id="rId1" Type="http://schemas.openxmlformats.org/officeDocument/2006/relationships/slideLayout" Target="../slideLayouts/slideLayout11.xml"/><Relationship Id="rId6" Type="http://schemas.openxmlformats.org/officeDocument/2006/relationships/hyperlink" Target="http://social.msdn.microsoft.com/Forums/en/category/projectprofessional2010,projectserver2010" TargetMode="External"/><Relationship Id="rId5" Type="http://schemas.openxmlformats.org/officeDocument/2006/relationships/hyperlink" Target="http://msdn.microsoft.com/project/" TargetMode="External"/><Relationship Id="rId4" Type="http://schemas.openxmlformats.org/officeDocument/2006/relationships/hyperlink" Target="http://social.technet.microsoft.com/Forums/en-US/category/projectserver2010" TargetMode="External"/><Relationship Id="rId9" Type="http://schemas.openxmlformats.org/officeDocument/2006/relationships/image" Target="../media/image67.png"/></Relationships>
</file>

<file path=ppt/slides/_rels/slide57.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66.png"/><Relationship Id="rId7"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0.png"/><Relationship Id="rId5" Type="http://schemas.openxmlformats.org/officeDocument/2006/relationships/hyperlink" Target="http://microsoft.com/technet" TargetMode="External"/><Relationship Id="rId10" Type="http://schemas.openxmlformats.org/officeDocument/2006/relationships/image" Target="../media/image69.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technet.microsoft.com/en-us/library/cc197479(office.14).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98598"/>
          </a:xfrm>
        </p:spPr>
        <p:txBody>
          <a:bodyPr/>
          <a:lstStyle/>
          <a:p>
            <a:r>
              <a:rPr lang="en-US" sz="3600" dirty="0" smtClean="0"/>
              <a:t>Project Server 2010 Software Requirements</a:t>
            </a:r>
            <a:endParaRPr lang="en-US" sz="3600" dirty="0"/>
          </a:p>
        </p:txBody>
      </p:sp>
      <p:graphicFrame>
        <p:nvGraphicFramePr>
          <p:cNvPr id="4" name="Diagram 3"/>
          <p:cNvGraphicFramePr/>
          <p:nvPr>
            <p:extLst>
              <p:ext uri="{D42A27DB-BD31-4B8C-83A1-F6EECF244321}">
                <p14:modId xmlns:p14="http://schemas.microsoft.com/office/powerpoint/2010/main" xmlns="" val="3268576092"/>
              </p:ext>
            </p:extLst>
          </p:nvPr>
        </p:nvGraphicFramePr>
        <p:xfrm>
          <a:off x="609600" y="670866"/>
          <a:ext cx="7772400"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6"/>
          <p:cNvSpPr txBox="1">
            <a:spLocks/>
          </p:cNvSpPr>
          <p:nvPr/>
        </p:nvSpPr>
        <p:spPr>
          <a:xfrm>
            <a:off x="228600" y="5277903"/>
            <a:ext cx="9067800" cy="1080466"/>
          </a:xfrm>
          <a:prstGeom prst="rect">
            <a:avLst/>
          </a:prstGeom>
        </p:spPr>
        <p:txBody>
          <a:bodyPr/>
          <a:lstStyle>
            <a:lvl1pPr marL="460375" indent="-460375" algn="l" defTabSz="914363" rtl="0" eaLnBrk="1" latinLnBrk="0" hangingPunct="1">
              <a:lnSpc>
                <a:spcPct val="90000"/>
              </a:lnSpc>
              <a:spcBef>
                <a:spcPct val="20000"/>
              </a:spcBef>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6875" indent="-396875">
              <a:spcBef>
                <a:spcPts val="0"/>
              </a:spcBef>
              <a:buBlip>
                <a:blip r:embed="rId10"/>
              </a:buBlip>
              <a:defRPr/>
            </a:pPr>
            <a:r>
              <a:rPr lang="en-US" sz="2400" dirty="0" smtClean="0">
                <a:solidFill>
                  <a:srgbClr val="99CC99"/>
                </a:solidFill>
              </a:rPr>
              <a:t>Optional</a:t>
            </a:r>
          </a:p>
          <a:p>
            <a:pPr marL="800100" lvl="2" indent="-396875">
              <a:spcBef>
                <a:spcPts val="0"/>
              </a:spcBef>
              <a:buBlip>
                <a:blip r:embed="rId10"/>
              </a:buBlip>
              <a:defRPr/>
            </a:pPr>
            <a:r>
              <a:rPr lang="en-US" sz="2000" dirty="0" smtClean="0">
                <a:solidFill>
                  <a:srgbClr val="99CC99"/>
                </a:solidFill>
              </a:rPr>
              <a:t>Exchange 2007 SP1 or later</a:t>
            </a:r>
          </a:p>
          <a:p>
            <a:pPr marL="800100" lvl="2" indent="-396875">
              <a:spcBef>
                <a:spcPts val="0"/>
              </a:spcBef>
              <a:buBlip>
                <a:blip r:embed="rId10"/>
              </a:buBlip>
              <a:defRPr/>
            </a:pPr>
            <a:r>
              <a:rPr lang="en-US" sz="2000" dirty="0" smtClean="0">
                <a:solidFill>
                  <a:srgbClr val="99CC99"/>
                </a:solidFill>
              </a:rPr>
              <a:t>Team Foundation Server 2010 for Application Lifecycle Management</a:t>
            </a:r>
          </a:p>
        </p:txBody>
      </p:sp>
      <p:sp>
        <p:nvSpPr>
          <p:cNvPr id="5" name="Isosceles Triangle 4"/>
          <p:cNvSpPr/>
          <p:nvPr/>
        </p:nvSpPr>
        <p:spPr bwMode="auto">
          <a:xfrm>
            <a:off x="20972" y="3507509"/>
            <a:ext cx="685800" cy="457200"/>
          </a:xfrm>
          <a:prstGeom prst="triangl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45718" rIns="0" bIns="182880" numCol="1" rtlCol="0" anchor="ctr" anchorCtr="0" compatLnSpc="1">
            <a:prstTxWarp prst="textNoShape">
              <a:avLst/>
            </a:prstTxWarp>
          </a:bodyPr>
          <a:lstStyle/>
          <a:p>
            <a:pPr algn="ctr" defTabSz="914099"/>
            <a:r>
              <a:rPr lang="en-US" sz="1000" b="1" dirty="0" smtClean="0">
                <a:gradFill>
                  <a:gsLst>
                    <a:gs pos="0">
                      <a:srgbClr val="FFFFFF"/>
                    </a:gs>
                    <a:gs pos="100000">
                      <a:srgbClr val="FFFFFF"/>
                    </a:gs>
                  </a:gsLst>
                  <a:lin ang="5400000" scaled="0"/>
                </a:gradFill>
              </a:rPr>
              <a:t>64-bit</a:t>
            </a:r>
          </a:p>
        </p:txBody>
      </p:sp>
      <p:sp>
        <p:nvSpPr>
          <p:cNvPr id="10" name="Left Brace 9"/>
          <p:cNvSpPr/>
          <p:nvPr/>
        </p:nvSpPr>
        <p:spPr>
          <a:xfrm>
            <a:off x="685800" y="2728266"/>
            <a:ext cx="381000" cy="2095849"/>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pPr defTabSz="914363" fontAlgn="auto">
              <a:spcAft>
                <a:spcPts val="0"/>
              </a:spcAft>
              <a:defRPr/>
            </a:pPr>
            <a:r>
              <a:t>Installation Process</a:t>
            </a:r>
            <a:endParaRPr/>
          </a:p>
        </p:txBody>
      </p:sp>
      <p:graphicFrame>
        <p:nvGraphicFramePr>
          <p:cNvPr id="4" name="Diagram 3"/>
          <p:cNvGraphicFramePr/>
          <p:nvPr>
            <p:extLst>
              <p:ext uri="{D42A27DB-BD31-4B8C-83A1-F6EECF244321}">
                <p14:modId xmlns:p14="http://schemas.microsoft.com/office/powerpoint/2010/main" xmlns="" val="324387991"/>
              </p:ext>
            </p:extLst>
          </p:nvPr>
        </p:nvGraphicFramePr>
        <p:xfrm>
          <a:off x="310108" y="990600"/>
          <a:ext cx="7334701"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9050" y="6105427"/>
            <a:ext cx="838200" cy="838200"/>
          </a:xfrm>
          <a:prstGeom prst="rect">
            <a:avLst/>
          </a:prstGeom>
        </p:spPr>
      </p:pic>
      <p:sp>
        <p:nvSpPr>
          <p:cNvPr id="5" name="TextBox 4"/>
          <p:cNvSpPr txBox="1"/>
          <p:nvPr/>
        </p:nvSpPr>
        <p:spPr>
          <a:xfrm>
            <a:off x="838200" y="6477000"/>
            <a:ext cx="2743200"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PowerShell Support</a:t>
            </a:r>
          </a:p>
        </p:txBody>
      </p:sp>
      <p:pic>
        <p:nvPicPr>
          <p:cNvPr id="6" name="Picture 5"/>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209568" y="287078"/>
            <a:ext cx="2838739" cy="2918195"/>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Enable Required Services</a:t>
            </a:r>
            <a:endParaRPr lang="en-US" dirty="0"/>
          </a:p>
        </p:txBody>
      </p:sp>
      <p:sp>
        <p:nvSpPr>
          <p:cNvPr id="7" name="Text Placeholder 6"/>
          <p:cNvSpPr>
            <a:spLocks noGrp="1"/>
          </p:cNvSpPr>
          <p:nvPr>
            <p:ph type="body" sz="quarter" idx="10"/>
          </p:nvPr>
        </p:nvSpPr>
        <p:spPr>
          <a:xfrm>
            <a:off x="381000" y="1391236"/>
            <a:ext cx="8382000" cy="4877589"/>
          </a:xfrm>
        </p:spPr>
        <p:txBody>
          <a:bodyPr/>
          <a:lstStyle/>
          <a:p>
            <a:pPr>
              <a:spcBef>
                <a:spcPts val="300"/>
              </a:spcBef>
            </a:pPr>
            <a:r>
              <a:rPr lang="en-US" sz="2800" dirty="0" smtClean="0"/>
              <a:t>Minimal Services Required to operate a Project Server 2010 server farm:</a:t>
            </a:r>
          </a:p>
          <a:p>
            <a:pPr lvl="1">
              <a:spcBef>
                <a:spcPts val="300"/>
              </a:spcBef>
            </a:pPr>
            <a:r>
              <a:rPr lang="en-US" sz="2400" dirty="0" smtClean="0"/>
              <a:t>Project Service Application</a:t>
            </a:r>
          </a:p>
          <a:p>
            <a:pPr lvl="1">
              <a:spcBef>
                <a:spcPts val="300"/>
              </a:spcBef>
            </a:pPr>
            <a:r>
              <a:rPr lang="en-US" sz="2400" dirty="0" smtClean="0"/>
              <a:t>Reporting</a:t>
            </a:r>
          </a:p>
          <a:p>
            <a:pPr lvl="2">
              <a:spcBef>
                <a:spcPts val="300"/>
              </a:spcBef>
            </a:pPr>
            <a:r>
              <a:rPr lang="en-US" sz="2000" dirty="0" smtClean="0"/>
              <a:t>Excel Services</a:t>
            </a:r>
          </a:p>
          <a:p>
            <a:pPr lvl="2">
              <a:spcBef>
                <a:spcPts val="300"/>
              </a:spcBef>
            </a:pPr>
            <a:r>
              <a:rPr lang="en-US" sz="2000" dirty="0"/>
              <a:t>PerformancePoint </a:t>
            </a:r>
            <a:r>
              <a:rPr lang="en-US" sz="2000" dirty="0" smtClean="0"/>
              <a:t>Service</a:t>
            </a:r>
          </a:p>
          <a:p>
            <a:pPr lvl="2">
              <a:spcBef>
                <a:spcPts val="300"/>
              </a:spcBef>
            </a:pPr>
            <a:r>
              <a:rPr lang="en-US" sz="2000" dirty="0" smtClean="0"/>
              <a:t>Secure Store Service</a:t>
            </a:r>
          </a:p>
          <a:p>
            <a:pPr lvl="1">
              <a:spcBef>
                <a:spcPts val="300"/>
              </a:spcBef>
            </a:pPr>
            <a:r>
              <a:rPr lang="en-US" sz="2400" dirty="0" smtClean="0"/>
              <a:t>Charting</a:t>
            </a:r>
          </a:p>
          <a:p>
            <a:pPr lvl="2">
              <a:spcBef>
                <a:spcPts val="300"/>
              </a:spcBef>
            </a:pPr>
            <a:r>
              <a:rPr lang="en-US" sz="2000" dirty="0" smtClean="0"/>
              <a:t>State Service</a:t>
            </a:r>
          </a:p>
          <a:p>
            <a:pPr>
              <a:spcBef>
                <a:spcPts val="300"/>
              </a:spcBef>
            </a:pPr>
            <a:r>
              <a:rPr lang="en-US" sz="2800" dirty="0" smtClean="0"/>
              <a:t>By default, all available services are enabled by the configuration wizard</a:t>
            </a:r>
          </a:p>
          <a:p>
            <a:pPr>
              <a:spcBef>
                <a:spcPts val="300"/>
              </a:spcBef>
            </a:pPr>
            <a:r>
              <a:rPr lang="en-US" sz="2800" dirty="0" smtClean="0"/>
              <a:t>Performance Consideration: only enable necessary services to fulfill requirements</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06725" y="2211572"/>
            <a:ext cx="3325488" cy="20661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fontAlgn="auto">
              <a:spcAft>
                <a:spcPts val="0"/>
              </a:spcAft>
              <a:defRPr/>
            </a:pPr>
            <a:r>
              <a:rPr sz="3600" dirty="0"/>
              <a:t>Post Setup </a:t>
            </a:r>
            <a:r>
              <a:rPr sz="3600" dirty="0" smtClean="0"/>
              <a:t>Project Web Access </a:t>
            </a:r>
            <a:r>
              <a:rPr sz="3600" dirty="0"/>
              <a:t>Core Items</a:t>
            </a:r>
          </a:p>
        </p:txBody>
      </p:sp>
      <p:sp>
        <p:nvSpPr>
          <p:cNvPr id="3" name="Text Placeholder 2"/>
          <p:cNvSpPr>
            <a:spLocks noGrp="1"/>
          </p:cNvSpPr>
          <p:nvPr>
            <p:ph type="body" sz="quarter" idx="10"/>
          </p:nvPr>
        </p:nvSpPr>
        <p:spPr>
          <a:xfrm>
            <a:off x="381000" y="1392698"/>
            <a:ext cx="8382000" cy="2210862"/>
          </a:xfrm>
        </p:spPr>
        <p:txBody>
          <a:bodyPr/>
          <a:lstStyle/>
          <a:p>
            <a:pPr defTabSz="914363" fontAlgn="auto">
              <a:spcBef>
                <a:spcPts val="1200"/>
              </a:spcBef>
              <a:spcAft>
                <a:spcPts val="0"/>
              </a:spcAft>
              <a:defRPr/>
            </a:pPr>
            <a:r>
              <a:rPr lang="en-US" sz="2800" dirty="0" smtClean="0"/>
              <a:t>Time Reporting Periods</a:t>
            </a:r>
          </a:p>
          <a:p>
            <a:pPr lvl="1" defTabSz="914363" fontAlgn="auto">
              <a:spcBef>
                <a:spcPts val="1200"/>
              </a:spcBef>
              <a:spcAft>
                <a:spcPts val="0"/>
              </a:spcAft>
              <a:defRPr/>
            </a:pPr>
            <a:r>
              <a:rPr lang="en-US" sz="2400" dirty="0" smtClean="0"/>
              <a:t>Required now for My Tasks/My Timesheets/SEM</a:t>
            </a:r>
          </a:p>
          <a:p>
            <a:pPr defTabSz="914363" fontAlgn="auto">
              <a:spcBef>
                <a:spcPts val="1200"/>
              </a:spcBef>
              <a:spcAft>
                <a:spcPts val="0"/>
              </a:spcAft>
              <a:defRPr/>
            </a:pPr>
            <a:r>
              <a:rPr lang="en-US" sz="2800" dirty="0" smtClean="0"/>
              <a:t>Base Security</a:t>
            </a:r>
          </a:p>
          <a:p>
            <a:pPr defTabSz="914363" fontAlgn="auto">
              <a:spcBef>
                <a:spcPts val="1200"/>
              </a:spcBef>
              <a:spcAft>
                <a:spcPts val="0"/>
              </a:spcAft>
              <a:defRPr/>
            </a:pPr>
            <a:r>
              <a:rPr lang="en-US" sz="2800" dirty="0" smtClean="0"/>
              <a:t>Cube Building Service (Analysis Services OLAP cubes)</a:t>
            </a:r>
          </a:p>
          <a:p>
            <a:pPr defTabSz="914363" fontAlgn="auto">
              <a:spcBef>
                <a:spcPts val="1200"/>
              </a:spcBef>
              <a:spcAft>
                <a:spcPts val="0"/>
              </a:spcAft>
              <a:defRPr/>
            </a:pPr>
            <a:r>
              <a:rPr lang="en-US" sz="2800" dirty="0" smtClean="0"/>
              <a:t>Exchange Integration</a:t>
            </a:r>
          </a:p>
          <a:p>
            <a:pPr lvl="1">
              <a:spcBef>
                <a:spcPts val="600"/>
              </a:spcBef>
              <a:defRPr/>
            </a:pPr>
            <a:r>
              <a:rPr lang="en-US" sz="2400" dirty="0"/>
              <a:t>Project Server users can view Project Server tasks as Outlook tasks without ActiveX</a:t>
            </a:r>
          </a:p>
          <a:p>
            <a:pPr lvl="1">
              <a:spcBef>
                <a:spcPts val="600"/>
              </a:spcBef>
              <a:defRPr/>
            </a:pPr>
            <a:r>
              <a:rPr lang="en-US" sz="2400" dirty="0"/>
              <a:t>Requires configuration in both Project Server and Exchange Server</a:t>
            </a:r>
          </a:p>
          <a:p>
            <a:pPr lvl="1">
              <a:spcBef>
                <a:spcPts val="600"/>
              </a:spcBef>
              <a:defRPr/>
            </a:pPr>
            <a:r>
              <a:rPr lang="en-US" sz="2400" dirty="0"/>
              <a:t>Detailed setup procedures will be </a:t>
            </a:r>
            <a:r>
              <a:rPr lang="en-US" sz="2400" dirty="0" smtClean="0"/>
              <a:t>available</a:t>
            </a:r>
            <a:endParaRPr lang="en-US" sz="24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Scenarios</a:t>
            </a:r>
            <a:endParaRPr lang="en-US" dirty="0"/>
          </a:p>
        </p:txBody>
      </p:sp>
      <p:sp>
        <p:nvSpPr>
          <p:cNvPr id="3" name="Content Placeholder 2"/>
          <p:cNvSpPr>
            <a:spLocks noGrp="1"/>
          </p:cNvSpPr>
          <p:nvPr>
            <p:ph idx="1"/>
          </p:nvPr>
        </p:nvSpPr>
        <p:spPr>
          <a:xfrm>
            <a:off x="381000" y="1447799"/>
            <a:ext cx="8382000" cy="2708434"/>
          </a:xfrm>
        </p:spPr>
        <p:txBody>
          <a:bodyPr/>
          <a:lstStyle/>
          <a:p>
            <a:r>
              <a:rPr lang="en-US" dirty="0" smtClean="0"/>
              <a:t>Together/Coexistence</a:t>
            </a:r>
          </a:p>
          <a:p>
            <a:pPr lvl="1"/>
            <a:r>
              <a:rPr lang="en-US" dirty="0" smtClean="0"/>
              <a:t>Single farm with both Project Server and SharePoint Server</a:t>
            </a:r>
          </a:p>
          <a:p>
            <a:r>
              <a:rPr lang="en-US" dirty="0" smtClean="0"/>
              <a:t>Apart/Standalone</a:t>
            </a:r>
          </a:p>
          <a:p>
            <a:pPr lvl="1"/>
            <a:r>
              <a:rPr lang="en-US" dirty="0" smtClean="0"/>
              <a:t>Dedicated Project Server Farm running WSS or SharePoint Server</a:t>
            </a:r>
          </a:p>
        </p:txBody>
      </p:sp>
      <p:graphicFrame>
        <p:nvGraphicFramePr>
          <p:cNvPr id="4" name="Content Placeholder 3"/>
          <p:cNvGraphicFramePr>
            <a:graphicFrameLocks/>
          </p:cNvGraphicFramePr>
          <p:nvPr>
            <p:extLst/>
          </p:nvPr>
        </p:nvGraphicFramePr>
        <p:xfrm>
          <a:off x="1066800" y="4286838"/>
          <a:ext cx="6934200" cy="1752600"/>
        </p:xfrm>
        <a:graphic>
          <a:graphicData uri="http://schemas.openxmlformats.org/drawingml/2006/table">
            <a:tbl>
              <a:tblPr firstRow="1" bandRow="1">
                <a:effectLst/>
                <a:tableStyleId>{3C2FFA5D-87B4-456A-9821-1D502468CF0F}</a:tableStyleId>
              </a:tblPr>
              <a:tblGrid>
                <a:gridCol w="1497157"/>
                <a:gridCol w="2757920"/>
                <a:gridCol w="2679123"/>
              </a:tblGrid>
              <a:tr h="370840">
                <a:tc>
                  <a:txBody>
                    <a:bodyPr/>
                    <a:lstStyle/>
                    <a:p>
                      <a:endParaRPr lang="en-US" dirty="0"/>
                    </a:p>
                  </a:txBody>
                  <a:tcPr>
                    <a:noFill/>
                  </a:tcPr>
                </a:tc>
                <a:tc>
                  <a:txBody>
                    <a:bodyPr/>
                    <a:lstStyle/>
                    <a:p>
                      <a:pPr algn="ctr"/>
                      <a:r>
                        <a:rPr lang="en-US" dirty="0" smtClean="0"/>
                        <a:t>Dedicated Project Server </a:t>
                      </a:r>
                      <a:r>
                        <a:rPr lang="en-US" baseline="0" dirty="0" smtClean="0"/>
                        <a:t> Farm</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Dedicated SharePoint Server Farm</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b="1" dirty="0" smtClean="0"/>
                        <a:t>Coexistence</a:t>
                      </a:r>
                      <a:endParaRPr lang="en-US" b="1" dirty="0"/>
                    </a:p>
                  </a:txBody>
                  <a:tcPr/>
                </a:tc>
                <a:tc>
                  <a:txBody>
                    <a:bodyPr/>
                    <a:lstStyle/>
                    <a:p>
                      <a:r>
                        <a:rPr lang="en-US" dirty="0" smtClean="0"/>
                        <a:t>Add SharePoint Server</a:t>
                      </a:r>
                      <a:endParaRPr lang="en-US" dirty="0"/>
                    </a:p>
                  </a:txBody>
                  <a:tcPr/>
                </a:tc>
                <a:tc>
                  <a:txBody>
                    <a:bodyPr/>
                    <a:lstStyle/>
                    <a:p>
                      <a:r>
                        <a:rPr lang="en-US" dirty="0" smtClean="0"/>
                        <a:t>Add Project Server</a:t>
                      </a:r>
                      <a:endParaRPr lang="en-US" dirty="0"/>
                    </a:p>
                  </a:txBody>
                  <a:tcPr/>
                </a:tc>
              </a:tr>
              <a:tr h="370840">
                <a:tc>
                  <a:txBody>
                    <a:bodyPr/>
                    <a:lstStyle/>
                    <a:p>
                      <a:endParaRPr lang="en-US" dirty="0"/>
                    </a:p>
                  </a:txBody>
                  <a:tcPr/>
                </a:tc>
                <a:tc gridSpan="2">
                  <a:txBody>
                    <a:bodyPr/>
                    <a:lstStyle/>
                    <a:p>
                      <a:pPr algn="ctr"/>
                      <a:r>
                        <a:rPr lang="en-US" dirty="0" smtClean="0"/>
                        <a:t>Merge into</a:t>
                      </a:r>
                      <a:r>
                        <a:rPr lang="en-US" baseline="0" dirty="0" smtClean="0"/>
                        <a:t> a single Farm</a:t>
                      </a:r>
                      <a:endParaRPr lang="en-US" dirty="0"/>
                    </a:p>
                  </a:txBody>
                  <a:tcPr/>
                </a:tc>
                <a:tc hMerge="1">
                  <a:txBody>
                    <a:bodyPr/>
                    <a:lstStyle/>
                    <a:p>
                      <a:endParaRPr lang="en-US"/>
                    </a:p>
                  </a:txBody>
                  <a:tcPr/>
                </a:tc>
              </a:tr>
              <a:tr h="370840">
                <a:tc>
                  <a:txBody>
                    <a:bodyPr/>
                    <a:lstStyle/>
                    <a:p>
                      <a:r>
                        <a:rPr lang="en-US" b="1" smtClean="0"/>
                        <a:t>Standalone</a:t>
                      </a:r>
                      <a:endParaRPr lang="en-US" b="1" dirty="0"/>
                    </a:p>
                  </a:txBody>
                  <a:tcPr/>
                </a:tc>
                <a:tc gridSpan="2">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dirty="0" smtClean="0"/>
                        <a:t>Split</a:t>
                      </a:r>
                      <a:r>
                        <a:rPr lang="en-US" baseline="0" dirty="0" smtClean="0"/>
                        <a:t> Existing Farm into two Farms</a:t>
                      </a:r>
                      <a:endParaRPr lang="en-US" dirty="0" smtClean="0"/>
                    </a:p>
                  </a:txBody>
                  <a:tcPr/>
                </a:tc>
                <a:tc hMerge="1">
                  <a:txBody>
                    <a:bodyPr/>
                    <a:lstStyle/>
                    <a:p>
                      <a:endParaRPr lang="en-US" dirty="0"/>
                    </a:p>
                  </a:txBody>
                  <a:tcPr/>
                </a:tc>
              </a:tr>
            </a:tbl>
          </a:graphicData>
        </a:graphic>
      </p:graphicFrame>
      <p:sp>
        <p:nvSpPr>
          <p:cNvPr id="5" name="TextBox 4"/>
          <p:cNvSpPr txBox="1"/>
          <p:nvPr/>
        </p:nvSpPr>
        <p:spPr>
          <a:xfrm>
            <a:off x="381000" y="6313605"/>
            <a:ext cx="8610600" cy="498598"/>
          </a:xfrm>
          <a:prstGeom prst="rect">
            <a:avLst/>
          </a:prstGeom>
          <a:noFill/>
        </p:spPr>
        <p:txBody>
          <a:bodyPr wrap="square" lIns="0" tIns="0" rIns="0" bIns="0" rtlCol="0">
            <a:spAutoFit/>
          </a:bodyPr>
          <a:lstStyle/>
          <a:p>
            <a:pPr marL="0" lvl="1">
              <a:lnSpc>
                <a:spcPct val="80000"/>
              </a:lnSpc>
            </a:pPr>
            <a:r>
              <a:rPr lang="en-US" sz="2000" dirty="0">
                <a:hlinkClick r:id="rId3"/>
              </a:rPr>
              <a:t>EPM and Office SharePoint Server 2007 Coexistence — Intranet </a:t>
            </a:r>
            <a:r>
              <a:rPr lang="en-US" sz="2000" dirty="0" smtClean="0">
                <a:hlinkClick r:id="rId3"/>
              </a:rPr>
              <a:t>Scenario</a:t>
            </a:r>
            <a:r>
              <a:rPr lang="en-US" sz="2000" dirty="0" smtClean="0"/>
              <a:t> </a:t>
            </a:r>
            <a:br>
              <a:rPr lang="en-US" sz="2000" dirty="0" smtClean="0"/>
            </a:br>
            <a:r>
              <a:rPr lang="en-US" sz="2000" dirty="0" smtClean="0"/>
              <a:t>(TechNet whitepaper applicable to 2010)</a:t>
            </a:r>
            <a:endParaRPr lang="en-US" sz="2000" dirty="0"/>
          </a:p>
        </p:txBody>
      </p:sp>
    </p:spTree>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799"/>
            <a:ext cx="8382000" cy="4622804"/>
          </a:xfrm>
        </p:spPr>
        <p:txBody>
          <a:bodyPr/>
          <a:lstStyle/>
          <a:p>
            <a:r>
              <a:rPr lang="en-US" dirty="0" smtClean="0"/>
              <a:t>Advantages</a:t>
            </a:r>
          </a:p>
          <a:p>
            <a:pPr lvl="1"/>
            <a:r>
              <a:rPr lang="en-US" dirty="0" smtClean="0"/>
              <a:t>Server Consolidation</a:t>
            </a:r>
          </a:p>
          <a:p>
            <a:pPr lvl="1"/>
            <a:r>
              <a:rPr lang="en-US" dirty="0" smtClean="0"/>
              <a:t>Administration and Maintenance</a:t>
            </a:r>
          </a:p>
          <a:p>
            <a:pPr lvl="2"/>
            <a:r>
              <a:rPr lang="en-US" dirty="0" smtClean="0"/>
              <a:t>Single software update plan</a:t>
            </a:r>
          </a:p>
          <a:p>
            <a:pPr lvl="1"/>
            <a:r>
              <a:rPr lang="en-US" dirty="0" smtClean="0"/>
              <a:t>Leverage high availability</a:t>
            </a:r>
          </a:p>
          <a:p>
            <a:r>
              <a:rPr lang="en-US" dirty="0" smtClean="0"/>
              <a:t>Disadvantages</a:t>
            </a:r>
          </a:p>
          <a:p>
            <a:pPr lvl="1"/>
            <a:r>
              <a:rPr lang="en-US" dirty="0" smtClean="0"/>
              <a:t>Software Updates</a:t>
            </a:r>
          </a:p>
          <a:p>
            <a:pPr lvl="1"/>
            <a:r>
              <a:rPr lang="en-US" dirty="0" smtClean="0"/>
              <a:t>Additional training required for </a:t>
            </a:r>
            <a:br>
              <a:rPr lang="en-US" dirty="0" smtClean="0"/>
            </a:br>
            <a:r>
              <a:rPr lang="en-US" dirty="0" smtClean="0"/>
              <a:t>SharePoint Administrator(s)</a:t>
            </a:r>
          </a:p>
          <a:p>
            <a:pPr lvl="1"/>
            <a:r>
              <a:rPr lang="en-US" dirty="0" smtClean="0"/>
              <a:t>Additional Licenses Required</a:t>
            </a:r>
            <a:endParaRPr lang="en-US" dirty="0"/>
          </a:p>
        </p:txBody>
      </p:sp>
      <p:sp>
        <p:nvSpPr>
          <p:cNvPr id="5" name="Title 4"/>
          <p:cNvSpPr>
            <a:spLocks noGrp="1"/>
          </p:cNvSpPr>
          <p:nvPr>
            <p:ph type="title"/>
          </p:nvPr>
        </p:nvSpPr>
        <p:spPr>
          <a:xfrm>
            <a:off x="381000" y="228600"/>
            <a:ext cx="8382000" cy="1107996"/>
          </a:xfrm>
        </p:spPr>
        <p:txBody>
          <a:bodyPr/>
          <a:lstStyle/>
          <a:p>
            <a:r>
              <a:rPr lang="en-US" i="1" dirty="0">
                <a:solidFill>
                  <a:srgbClr val="FFFFFF"/>
                </a:solidFill>
              </a:rPr>
              <a:t>Together</a:t>
            </a:r>
            <a:r>
              <a:rPr lang="en-US" dirty="0">
                <a:solidFill>
                  <a:srgbClr val="FFFFFF"/>
                </a:solidFill>
              </a:rPr>
              <a:t> Pros and Cons</a:t>
            </a:r>
            <a:br>
              <a:rPr lang="en-US" dirty="0">
                <a:solidFill>
                  <a:srgbClr val="FFFFFF"/>
                </a:solidFill>
              </a:rPr>
            </a:br>
            <a:r>
              <a:rPr lang="en-US" sz="3200" dirty="0">
                <a:gradFill>
                  <a:gsLst>
                    <a:gs pos="50000">
                      <a:schemeClr val="accent2"/>
                    </a:gs>
                    <a:gs pos="100000">
                      <a:schemeClr val="accent2"/>
                    </a:gs>
                  </a:gsLst>
                  <a:lin ang="5400000" scaled="0"/>
                </a:gradFill>
              </a:rPr>
              <a:t>Single Project and SharePoint Server Farm</a:t>
            </a:r>
          </a:p>
        </p:txBody>
      </p:sp>
    </p:spTree>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799"/>
            <a:ext cx="8382000" cy="4632037"/>
          </a:xfrm>
        </p:spPr>
        <p:txBody>
          <a:bodyPr/>
          <a:lstStyle/>
          <a:p>
            <a:r>
              <a:rPr lang="en-US" sz="2400" dirty="0"/>
              <a:t>Advantages</a:t>
            </a:r>
          </a:p>
          <a:p>
            <a:pPr lvl="1"/>
            <a:r>
              <a:rPr lang="en-US" sz="2000" dirty="0" smtClean="0"/>
              <a:t>Farm Hardware and Software Updates</a:t>
            </a:r>
          </a:p>
          <a:p>
            <a:pPr lvl="1"/>
            <a:r>
              <a:rPr lang="en-US" sz="2000" dirty="0" smtClean="0"/>
              <a:t>No dependency on the Intranet farm’s availability</a:t>
            </a:r>
          </a:p>
          <a:p>
            <a:pPr lvl="1"/>
            <a:r>
              <a:rPr lang="en-US" sz="2000" dirty="0" smtClean="0"/>
              <a:t>Change Management</a:t>
            </a:r>
          </a:p>
          <a:p>
            <a:pPr lvl="1"/>
            <a:r>
              <a:rPr lang="en-US" sz="2000" dirty="0" smtClean="0"/>
              <a:t>Security Isolation</a:t>
            </a:r>
          </a:p>
          <a:p>
            <a:pPr lvl="1"/>
            <a:r>
              <a:rPr lang="en-US" sz="2000" dirty="0" smtClean="0"/>
              <a:t>Leverage the same SQL Server infrastructure as the other Farm</a:t>
            </a:r>
            <a:endParaRPr lang="en-US" sz="2000" dirty="0"/>
          </a:p>
          <a:p>
            <a:r>
              <a:rPr lang="en-US" sz="2400" dirty="0" smtClean="0"/>
              <a:t>Disadvantages</a:t>
            </a:r>
          </a:p>
          <a:p>
            <a:pPr lvl="1"/>
            <a:r>
              <a:rPr lang="en-US" sz="2000" dirty="0" smtClean="0"/>
              <a:t>Additional Administrative Tasks</a:t>
            </a:r>
          </a:p>
          <a:p>
            <a:pPr lvl="2"/>
            <a:r>
              <a:rPr lang="en-US" sz="1600" dirty="0" smtClean="0"/>
              <a:t>Applying and testing patches on two farms  versus one</a:t>
            </a:r>
          </a:p>
          <a:p>
            <a:pPr lvl="1"/>
            <a:r>
              <a:rPr lang="en-US" sz="2000" dirty="0" smtClean="0"/>
              <a:t>Content Management and Governance</a:t>
            </a:r>
          </a:p>
          <a:p>
            <a:pPr lvl="2"/>
            <a:r>
              <a:rPr lang="en-US" sz="1800" dirty="0" smtClean="0"/>
              <a:t>Project Server’s SharePoint content cannot be stored on another farm</a:t>
            </a:r>
          </a:p>
          <a:p>
            <a:pPr lvl="1"/>
            <a:r>
              <a:rPr lang="en-US" sz="2000" dirty="0" smtClean="0"/>
              <a:t>Greater cost</a:t>
            </a:r>
          </a:p>
          <a:p>
            <a:pPr lvl="2"/>
            <a:r>
              <a:rPr lang="en-US" sz="1800" dirty="0" smtClean="0"/>
              <a:t>Additional hardware</a:t>
            </a:r>
            <a:endParaRPr lang="en-US" sz="1800" dirty="0"/>
          </a:p>
          <a:p>
            <a:pPr lvl="2"/>
            <a:r>
              <a:rPr lang="en-US" sz="1800" dirty="0" smtClean="0"/>
              <a:t>Additional software licenses</a:t>
            </a:r>
            <a:endParaRPr lang="en-US" sz="1800" dirty="0"/>
          </a:p>
        </p:txBody>
      </p:sp>
      <p:sp>
        <p:nvSpPr>
          <p:cNvPr id="5" name="Title 4"/>
          <p:cNvSpPr>
            <a:spLocks noGrp="1"/>
          </p:cNvSpPr>
          <p:nvPr>
            <p:ph type="title"/>
          </p:nvPr>
        </p:nvSpPr>
        <p:spPr>
          <a:xfrm>
            <a:off x="381000" y="228600"/>
            <a:ext cx="8382000" cy="1107996"/>
          </a:xfrm>
        </p:spPr>
        <p:txBody>
          <a:bodyPr/>
          <a:lstStyle/>
          <a:p>
            <a:r>
              <a:rPr lang="en-US" i="1" dirty="0" smtClean="0">
                <a:solidFill>
                  <a:srgbClr val="FFFFFF"/>
                </a:solidFill>
              </a:rPr>
              <a:t>Apart </a:t>
            </a:r>
            <a:r>
              <a:rPr lang="en-US" dirty="0" smtClean="0">
                <a:solidFill>
                  <a:srgbClr val="FFFFFF"/>
                </a:solidFill>
              </a:rPr>
              <a:t>Pros </a:t>
            </a:r>
            <a:r>
              <a:rPr lang="en-US" dirty="0">
                <a:solidFill>
                  <a:srgbClr val="FFFFFF"/>
                </a:solidFill>
              </a:rPr>
              <a:t>and Cons</a:t>
            </a:r>
            <a:br>
              <a:rPr lang="en-US" dirty="0">
                <a:solidFill>
                  <a:srgbClr val="FFFFFF"/>
                </a:solidFill>
              </a:rPr>
            </a:br>
            <a:r>
              <a:rPr lang="en-US" sz="3200" dirty="0">
                <a:gradFill>
                  <a:gsLst>
                    <a:gs pos="50000">
                      <a:schemeClr val="accent2"/>
                    </a:gs>
                    <a:gs pos="100000">
                      <a:schemeClr val="accent2"/>
                    </a:gs>
                  </a:gsLst>
                  <a:lin ang="5400000" scaled="0"/>
                </a:gradFill>
              </a:rPr>
              <a:t>Separate Project and SharePoint Server Farm</a:t>
            </a:r>
          </a:p>
        </p:txBody>
      </p:sp>
    </p:spTree>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98598"/>
          </a:xfrm>
        </p:spPr>
        <p:txBody>
          <a:bodyPr/>
          <a:lstStyle/>
          <a:p>
            <a:r>
              <a:rPr lang="en-GB" sz="3600" dirty="0" smtClean="0"/>
              <a:t>Deployment Considerations</a:t>
            </a:r>
            <a:r>
              <a:rPr lang="en-GB" sz="3600" dirty="0"/>
              <a:t> </a:t>
            </a:r>
            <a:r>
              <a:rPr lang="en-GB" sz="3600" dirty="0" smtClean="0"/>
              <a:t>in a Single Farm</a:t>
            </a:r>
            <a:endParaRPr lang="en-GB" sz="3600" dirty="0"/>
          </a:p>
        </p:txBody>
      </p:sp>
      <p:sp>
        <p:nvSpPr>
          <p:cNvPr id="3" name="Content Placeholder 2"/>
          <p:cNvSpPr>
            <a:spLocks noGrp="1"/>
          </p:cNvSpPr>
          <p:nvPr>
            <p:ph type="body" sz="quarter" idx="10"/>
          </p:nvPr>
        </p:nvSpPr>
        <p:spPr>
          <a:xfrm>
            <a:off x="381000" y="990600"/>
            <a:ext cx="8382000" cy="5330690"/>
          </a:xfrm>
        </p:spPr>
        <p:txBody>
          <a:bodyPr/>
          <a:lstStyle/>
          <a:p>
            <a:r>
              <a:rPr lang="en-US" sz="2400" dirty="0" smtClean="0"/>
              <a:t>Server and Client licenses</a:t>
            </a:r>
          </a:p>
          <a:p>
            <a:pPr lvl="1"/>
            <a:r>
              <a:rPr lang="en-US" sz="2000" dirty="0" smtClean="0"/>
              <a:t>Must install Project Server and SharePoint Server on each of </a:t>
            </a:r>
            <a:br>
              <a:rPr lang="en-US" sz="2000" dirty="0" smtClean="0"/>
            </a:br>
            <a:r>
              <a:rPr lang="en-US" sz="2000" dirty="0" smtClean="0"/>
              <a:t>your servers</a:t>
            </a:r>
          </a:p>
          <a:p>
            <a:r>
              <a:rPr lang="en-US" sz="2400" dirty="0" smtClean="0"/>
              <a:t>Isolate PS for performance/manageability/ governance purposes</a:t>
            </a:r>
          </a:p>
          <a:p>
            <a:pPr lvl="1"/>
            <a:r>
              <a:rPr lang="en-US" sz="2000" dirty="0" smtClean="0"/>
              <a:t>Isolate Project Server content databases and Application Pool </a:t>
            </a:r>
          </a:p>
          <a:p>
            <a:pPr lvl="2"/>
            <a:r>
              <a:rPr lang="en-US" sz="1800" dirty="0" smtClean="0"/>
              <a:t>Separate Root Site Collection</a:t>
            </a:r>
          </a:p>
          <a:p>
            <a:pPr lvl="2"/>
            <a:r>
              <a:rPr lang="en-US" sz="1800" dirty="0" smtClean="0"/>
              <a:t>Separate Site Collection for Project Workspaces</a:t>
            </a:r>
          </a:p>
          <a:p>
            <a:r>
              <a:rPr lang="en-US" sz="2400" dirty="0" smtClean="0"/>
              <a:t>Isolate Reporting and Online Analytical Processing </a:t>
            </a:r>
            <a:br>
              <a:rPr lang="en-US" sz="2400" dirty="0" smtClean="0"/>
            </a:br>
            <a:r>
              <a:rPr lang="en-US" sz="2400" dirty="0" smtClean="0"/>
              <a:t>(OLAP) databases</a:t>
            </a:r>
          </a:p>
          <a:p>
            <a:r>
              <a:rPr lang="en-US" sz="2400" dirty="0" smtClean="0"/>
              <a:t>Patched together (Cumulative Updates/Service Packs) and </a:t>
            </a:r>
            <a:br>
              <a:rPr lang="en-US" sz="2400" dirty="0" smtClean="0"/>
            </a:br>
            <a:r>
              <a:rPr lang="en-US" sz="2400" dirty="0" smtClean="0"/>
              <a:t>plan accordingly</a:t>
            </a:r>
          </a:p>
          <a:p>
            <a:r>
              <a:rPr lang="en-US" sz="2400" dirty="0" smtClean="0"/>
              <a:t>Customization</a:t>
            </a:r>
          </a:p>
          <a:p>
            <a:r>
              <a:rPr lang="en-US" sz="2400" dirty="0" smtClean="0"/>
              <a:t>Line Of Business Integration</a:t>
            </a:r>
          </a:p>
          <a:p>
            <a:r>
              <a:rPr lang="en-US" sz="2400" dirty="0" smtClean="0"/>
              <a:t>Outsourcing and farm consolidation</a:t>
            </a:r>
            <a:endParaRPr lang="en-US" sz="2400"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Planning</a:t>
            </a:r>
            <a:endParaRPr lang="en-US" dirty="0"/>
          </a:p>
        </p:txBody>
      </p:sp>
      <p:sp>
        <p:nvSpPr>
          <p:cNvPr id="3" name="Content Placeholder 2"/>
          <p:cNvSpPr>
            <a:spLocks noGrp="1"/>
          </p:cNvSpPr>
          <p:nvPr>
            <p:ph idx="1"/>
          </p:nvPr>
        </p:nvSpPr>
        <p:spPr>
          <a:xfrm>
            <a:off x="381000" y="1447799"/>
            <a:ext cx="8382000" cy="3237809"/>
          </a:xfrm>
        </p:spPr>
        <p:txBody>
          <a:bodyPr/>
          <a:lstStyle/>
          <a:p>
            <a:r>
              <a:rPr lang="en-US" sz="2800" dirty="0" smtClean="0"/>
              <a:t>Project Server 2007 </a:t>
            </a:r>
            <a:r>
              <a:rPr lang="en-US" sz="2800" dirty="0" smtClean="0">
                <a:hlinkClick r:id="rId3"/>
              </a:rPr>
              <a:t>Performance </a:t>
            </a:r>
            <a:r>
              <a:rPr lang="en-US" sz="2800" dirty="0">
                <a:hlinkClick r:id="rId3"/>
              </a:rPr>
              <a:t>and capacity planning best </a:t>
            </a:r>
            <a:r>
              <a:rPr lang="en-US" sz="2800" dirty="0" smtClean="0">
                <a:hlinkClick r:id="rId3"/>
              </a:rPr>
              <a:t>practices </a:t>
            </a:r>
            <a:r>
              <a:rPr lang="en-US" sz="2800" dirty="0" smtClean="0"/>
              <a:t>whitepaper on TechNet</a:t>
            </a:r>
          </a:p>
          <a:p>
            <a:r>
              <a:rPr lang="en-US" sz="2800" dirty="0" smtClean="0"/>
              <a:t>Upcoming Project Server 2010 Scalability Tests and Tools similar to</a:t>
            </a:r>
          </a:p>
          <a:p>
            <a:pPr lvl="1"/>
            <a:r>
              <a:rPr lang="en-US" sz="2400" dirty="0">
                <a:hlinkClick r:id="rId4"/>
              </a:rPr>
              <a:t>Microsoft Office Project Server 2007 Performance Testing</a:t>
            </a:r>
            <a:r>
              <a:rPr lang="en-US" sz="2400" dirty="0"/>
              <a:t> (white paper</a:t>
            </a:r>
            <a:r>
              <a:rPr lang="en-US" sz="2400" dirty="0" smtClean="0"/>
              <a:t>)</a:t>
            </a:r>
          </a:p>
          <a:p>
            <a:pPr lvl="1"/>
            <a:r>
              <a:rPr lang="en-US" sz="2400" dirty="0">
                <a:hlinkClick r:id="rId5"/>
              </a:rPr>
              <a:t>Project Server 2007 Performance Lab Kit</a:t>
            </a:r>
            <a:r>
              <a:rPr lang="en-US" sz="2400" dirty="0"/>
              <a:t> </a:t>
            </a:r>
            <a:r>
              <a:rPr lang="en-US" sz="2400" dirty="0" smtClean="0"/>
              <a:t/>
            </a:r>
            <a:br>
              <a:rPr lang="en-US" sz="2400" dirty="0" smtClean="0"/>
            </a:br>
            <a:r>
              <a:rPr lang="en-US" sz="2400" dirty="0" smtClean="0"/>
              <a:t>(</a:t>
            </a:r>
            <a:r>
              <a:rPr lang="en-US" sz="2400" dirty="0"/>
              <a:t>Visual Studio solutions)</a:t>
            </a:r>
            <a:endParaRPr lang="en-US" sz="2400" dirty="0" smtClean="0"/>
          </a:p>
        </p:txBody>
      </p:sp>
    </p:spTree>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66" y="2925763"/>
            <a:ext cx="7409468" cy="664797"/>
          </a:xfrm>
        </p:spPr>
        <p:txBody>
          <a:bodyPr/>
          <a:lstStyle/>
          <a:p>
            <a:pPr algn="ctr"/>
            <a:r>
              <a:rPr lang="en-US" dirty="0" smtClean="0"/>
              <a:t>Administration</a:t>
            </a:r>
            <a:endParaRPr lang="en-US" dirty="0"/>
          </a:p>
        </p:txBody>
      </p:sp>
    </p:spTree>
    <p:extLst>
      <p:ext uri="{BB962C8B-B14F-4D97-AF65-F5344CB8AC3E}">
        <p14:creationId xmlns:p14="http://schemas.microsoft.com/office/powerpoint/2010/main" xmlns="" val="21439112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Microsoft Project Server 2010 for IT Professionals and Developers</a:t>
            </a:r>
            <a:endParaRP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Subtitle 2"/>
          <p:cNvSpPr>
            <a:spLocks noGrp="1"/>
          </p:cNvSpPr>
          <p:nvPr>
            <p:ph type="subTitle" idx="1"/>
          </p:nvPr>
        </p:nvSpPr>
        <p:spPr>
          <a:xfrm>
            <a:off x="3429001" y="5341785"/>
            <a:ext cx="4858664" cy="1220940"/>
          </a:xfrm>
        </p:spPr>
        <p:txBody>
          <a:bodyPr/>
          <a:lstStyle/>
          <a:p>
            <a:r>
              <a:rPr lang="en-US" dirty="0"/>
              <a:t>Christophe Fiessinger &amp; Jan </a:t>
            </a:r>
            <a:r>
              <a:rPr lang="en-US" dirty="0" smtClean="0"/>
              <a:t>Kalis</a:t>
            </a:r>
            <a:endParaRPr lang="en-US" dirty="0" smtClean="0">
              <a:solidFill>
                <a:schemeClr val="tx1"/>
              </a:solidFill>
            </a:endParaRPr>
          </a:p>
          <a:p>
            <a:r>
              <a:rPr lang="en-US" dirty="0"/>
              <a:t>Senior Technical Product </a:t>
            </a:r>
            <a:r>
              <a:rPr lang="en-US" dirty="0" smtClean="0"/>
              <a:t>Manager</a:t>
            </a:r>
            <a:endParaRPr lang="en-US" dirty="0" smtClean="0">
              <a:solidFill>
                <a:schemeClr val="tx1"/>
              </a:solidFill>
            </a:endParaRPr>
          </a:p>
          <a:p>
            <a:r>
              <a:rPr lang="en-US" dirty="0"/>
              <a:t>Microsoft </a:t>
            </a:r>
            <a:r>
              <a:rPr lang="en-US" dirty="0" smtClean="0"/>
              <a:t>Corporation</a:t>
            </a:r>
            <a:endParaRPr lang="en-US" dirty="0" smtClean="0">
              <a:solidFill>
                <a:schemeClr val="tx1"/>
              </a:solidFill>
            </a:endParaRPr>
          </a:p>
          <a:p>
            <a:r>
              <a:rPr lang="en-US" dirty="0" smtClean="0">
                <a:solidFill>
                  <a:schemeClr val="tx1"/>
                </a:solidFill>
              </a:rPr>
              <a:t>Session Code: OFS206</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a:t>
            </a:r>
            <a:endParaRPr lang="en-US" dirty="0"/>
          </a:p>
        </p:txBody>
      </p:sp>
      <p:sp>
        <p:nvSpPr>
          <p:cNvPr id="3" name="Content Placeholder 2"/>
          <p:cNvSpPr>
            <a:spLocks noGrp="1"/>
          </p:cNvSpPr>
          <p:nvPr>
            <p:ph idx="1"/>
          </p:nvPr>
        </p:nvSpPr>
        <p:spPr/>
        <p:txBody>
          <a:bodyPr/>
          <a:lstStyle/>
          <a:p>
            <a:pPr fontAlgn="ctr"/>
            <a:r>
              <a:rPr lang="en-US" dirty="0"/>
              <a:t>Centralized </a:t>
            </a:r>
            <a:r>
              <a:rPr lang="en-US" dirty="0" smtClean="0"/>
              <a:t>Administration </a:t>
            </a:r>
            <a:endParaRPr lang="en-US" dirty="0"/>
          </a:p>
          <a:p>
            <a:pPr fontAlgn="ctr"/>
            <a:r>
              <a:rPr lang="en-US" smtClean="0"/>
              <a:t>Multi-tenancy</a:t>
            </a:r>
          </a:p>
          <a:p>
            <a:pPr fontAlgn="ctr"/>
            <a:r>
              <a:rPr lang="en-US" dirty="0" smtClean="0"/>
              <a:t>User </a:t>
            </a:r>
            <a:r>
              <a:rPr lang="en-US" dirty="0"/>
              <a:t>Delegation </a:t>
            </a:r>
          </a:p>
          <a:p>
            <a:pPr fontAlgn="ctr"/>
            <a:r>
              <a:rPr lang="en-US" dirty="0"/>
              <a:t>Departmental Fields </a:t>
            </a:r>
          </a:p>
          <a:p>
            <a:pPr fontAlgn="ctr"/>
            <a:r>
              <a:rPr lang="en-US" dirty="0"/>
              <a:t>Cube </a:t>
            </a:r>
            <a:r>
              <a:rPr lang="en-US" dirty="0" smtClean="0"/>
              <a:t>Administration</a:t>
            </a:r>
          </a:p>
          <a:p>
            <a:pPr fontAlgn="ctr"/>
            <a:r>
              <a:rPr lang="en-US" dirty="0" smtClean="0"/>
              <a:t>And more…</a:t>
            </a:r>
            <a:endParaRPr lang="en-US" dirty="0"/>
          </a:p>
        </p:txBody>
      </p:sp>
    </p:spTree>
    <p:extLst>
      <p:ext uri="{BB962C8B-B14F-4D97-AF65-F5344CB8AC3E}">
        <p14:creationId xmlns:p14="http://schemas.microsoft.com/office/powerpoint/2010/main" xmlns="" val="325821110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86100" y="3752850"/>
            <a:ext cx="5819775" cy="1066800"/>
          </a:xfrm>
          <a:prstGeom prst="rect">
            <a:avLst/>
          </a:prstGeom>
        </p:spPr>
      </p:pic>
      <p:sp>
        <p:nvSpPr>
          <p:cNvPr id="7" name="Title 6"/>
          <p:cNvSpPr>
            <a:spLocks noGrp="1"/>
          </p:cNvSpPr>
          <p:nvPr>
            <p:ph type="ctrTitle"/>
          </p:nvPr>
        </p:nvSpPr>
        <p:spPr>
          <a:xfrm>
            <a:off x="730250" y="5106703"/>
            <a:ext cx="8680450" cy="752822"/>
          </a:xfrm>
        </p:spPr>
        <p:txBody>
          <a:bodyPr/>
          <a:lstStyle/>
          <a:p>
            <a:r>
              <a:rPr lang="en-US" dirty="0" smtClean="0"/>
              <a:t>Project Server 2010 Administration</a:t>
            </a:r>
            <a:endParaRPr lang="en-US" dirty="0"/>
          </a:p>
        </p:txBody>
      </p:sp>
    </p:spTree>
    <p:extLst>
      <p:ext uri="{BB962C8B-B14F-4D97-AF65-F5344CB8AC3E}">
        <p14:creationId xmlns:p14="http://schemas.microsoft.com/office/powerpoint/2010/main" xmlns="" val="43799622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525" y="2925763"/>
            <a:ext cx="5767633" cy="664797"/>
          </a:xfrm>
        </p:spPr>
        <p:txBody>
          <a:bodyPr/>
          <a:lstStyle/>
          <a:p>
            <a:r>
              <a:rPr lang="en-US" dirty="0" smtClean="0"/>
              <a:t>Upgrade and Migration</a:t>
            </a:r>
            <a:endParaRPr lang="en-US" dirty="0"/>
          </a:p>
        </p:txBody>
      </p:sp>
    </p:spTree>
    <p:extLst>
      <p:ext uri="{BB962C8B-B14F-4D97-AF65-F5344CB8AC3E}">
        <p14:creationId xmlns:p14="http://schemas.microsoft.com/office/powerpoint/2010/main" xmlns="" val="180942170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pPr defTabSz="914363" fontAlgn="auto">
              <a:spcAft>
                <a:spcPts val="0"/>
              </a:spcAft>
              <a:defRPr/>
            </a:pPr>
            <a:r>
              <a:rPr sz="4000" dirty="0" smtClean="0"/>
              <a:t>Upgrade &amp; Migration to Project Server 2010</a:t>
            </a:r>
            <a:endParaRPr sz="2800" dirty="0">
              <a:solidFill>
                <a:srgbClr val="FFC000"/>
              </a:solidFill>
            </a:endParaRPr>
          </a:p>
        </p:txBody>
      </p:sp>
      <p:sp>
        <p:nvSpPr>
          <p:cNvPr id="3" name="Text Placeholder 2"/>
          <p:cNvSpPr>
            <a:spLocks noGrp="1"/>
          </p:cNvSpPr>
          <p:nvPr>
            <p:ph type="body" sz="quarter" idx="10"/>
          </p:nvPr>
        </p:nvSpPr>
        <p:spPr>
          <a:xfrm>
            <a:off x="381000" y="1190625"/>
            <a:ext cx="8763000" cy="5114926"/>
          </a:xfrm>
        </p:spPr>
        <p:txBody>
          <a:bodyPr/>
          <a:lstStyle/>
          <a:p>
            <a:pPr defTabSz="914363" fontAlgn="auto">
              <a:spcAft>
                <a:spcPts val="0"/>
              </a:spcAft>
              <a:defRPr/>
            </a:pPr>
            <a:r>
              <a:rPr lang="en-US" sz="2800" dirty="0" smtClean="0">
                <a:solidFill>
                  <a:srgbClr val="FFC000"/>
                </a:solidFill>
              </a:rPr>
              <a:t>Project Server 2003 </a:t>
            </a:r>
            <a:r>
              <a:rPr lang="en-US" sz="2800" dirty="0" smtClean="0"/>
              <a:t>needs to be migrated via 2007</a:t>
            </a:r>
          </a:p>
          <a:p>
            <a:pPr lvl="1">
              <a:defRPr/>
            </a:pPr>
            <a:r>
              <a:rPr lang="en-US" sz="2400" dirty="0" smtClean="0"/>
              <a:t>2007 does not need to be in production</a:t>
            </a:r>
          </a:p>
          <a:p>
            <a:pPr lvl="1">
              <a:defRPr/>
            </a:pPr>
            <a:r>
              <a:rPr lang="en-US" sz="2400" dirty="0" smtClean="0"/>
              <a:t>We will offer “Virtual Migration Environment”</a:t>
            </a:r>
          </a:p>
          <a:p>
            <a:pPr defTabSz="914363" fontAlgn="auto">
              <a:spcAft>
                <a:spcPts val="0"/>
              </a:spcAft>
              <a:defRPr/>
            </a:pPr>
            <a:r>
              <a:rPr lang="en-US" sz="2800" dirty="0" smtClean="0">
                <a:solidFill>
                  <a:srgbClr val="FFC000"/>
                </a:solidFill>
              </a:rPr>
              <a:t>Project Portfolio Server </a:t>
            </a:r>
            <a:r>
              <a:rPr lang="en-US" sz="2800" dirty="0" smtClean="0"/>
              <a:t>migration</a:t>
            </a:r>
          </a:p>
          <a:p>
            <a:pPr lvl="1">
              <a:defRPr/>
            </a:pPr>
            <a:r>
              <a:rPr lang="en-US" sz="2400" dirty="0"/>
              <a:t>Project Portfolio Server </a:t>
            </a:r>
            <a:r>
              <a:rPr lang="en-US" sz="2400" dirty="0" smtClean="0"/>
              <a:t>2006 needs to be upgraded to 2007</a:t>
            </a:r>
            <a:endParaRPr lang="en-US" sz="2400" dirty="0"/>
          </a:p>
          <a:p>
            <a:pPr lvl="1">
              <a:defRPr/>
            </a:pPr>
            <a:r>
              <a:rPr lang="en-US" sz="2400" dirty="0"/>
              <a:t>Project Portfolio Server </a:t>
            </a:r>
            <a:r>
              <a:rPr lang="en-US" sz="2400" dirty="0" smtClean="0"/>
              <a:t> (PPS) 2007</a:t>
            </a:r>
          </a:p>
          <a:p>
            <a:pPr lvl="2" defTabSz="914363" fontAlgn="auto">
              <a:spcAft>
                <a:spcPts val="0"/>
              </a:spcAft>
              <a:defRPr/>
            </a:pPr>
            <a:r>
              <a:rPr lang="en-US" sz="2000" dirty="0" smtClean="0"/>
              <a:t>Migrated to Project Server 2010 feature set</a:t>
            </a:r>
          </a:p>
          <a:p>
            <a:pPr lvl="3">
              <a:defRPr/>
            </a:pPr>
            <a:r>
              <a:rPr lang="en-US" sz="2000" dirty="0" smtClean="0"/>
              <a:t>Use the gateway to transfer data</a:t>
            </a:r>
          </a:p>
          <a:p>
            <a:pPr lvl="3">
              <a:defRPr/>
            </a:pPr>
            <a:r>
              <a:rPr lang="en-US" sz="2000" dirty="0" smtClean="0"/>
              <a:t>Map and develop existing functionality on Project Server 2010</a:t>
            </a:r>
          </a:p>
          <a:p>
            <a:pPr lvl="2" defTabSz="914363" fontAlgn="auto">
              <a:spcAft>
                <a:spcPts val="0"/>
              </a:spcAft>
              <a:defRPr/>
            </a:pPr>
            <a:r>
              <a:rPr lang="en-US" sz="2000" dirty="0" smtClean="0"/>
              <a:t>Finish existing projects in PPS 2007 and start new in Project Server 2010</a:t>
            </a:r>
          </a:p>
          <a:p>
            <a:pPr lvl="2" defTabSz="914363" fontAlgn="auto">
              <a:spcAft>
                <a:spcPts val="0"/>
              </a:spcAft>
              <a:defRPr/>
            </a:pPr>
            <a:r>
              <a:rPr lang="en-US" sz="2000" dirty="0" smtClean="0"/>
              <a:t>Use side-by-side with Project Server 2010</a:t>
            </a:r>
          </a:p>
          <a:p>
            <a:pPr>
              <a:defRPr/>
            </a:pPr>
            <a:r>
              <a:rPr lang="en-US" sz="2400" dirty="0" smtClean="0">
                <a:solidFill>
                  <a:srgbClr val="FFC000"/>
                </a:solidFill>
              </a:rPr>
              <a:t>Project Server 2007 </a:t>
            </a:r>
            <a:r>
              <a:rPr lang="en-US" sz="2400" dirty="0" smtClean="0"/>
              <a:t>to Project Server 2010</a:t>
            </a:r>
          </a:p>
          <a:p>
            <a:pPr lvl="1">
              <a:defRPr/>
            </a:pPr>
            <a:r>
              <a:rPr lang="en-US" sz="2000" dirty="0" smtClean="0"/>
              <a:t>Out-of-the-Box Experience</a:t>
            </a:r>
          </a:p>
        </p:txBody>
      </p:sp>
    </p:spTree>
    <p:extLst>
      <p:ext uri="{BB962C8B-B14F-4D97-AF65-F5344CB8AC3E}">
        <p14:creationId xmlns:p14="http://schemas.microsoft.com/office/powerpoint/2010/main" xmlns="" val="3851210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pPr defTabSz="914363" fontAlgn="auto">
              <a:spcAft>
                <a:spcPts val="0"/>
              </a:spcAft>
              <a:defRPr/>
            </a:pPr>
            <a:r>
              <a:rPr sz="4000" dirty="0"/>
              <a:t>Upgrade </a:t>
            </a:r>
            <a:r>
              <a:rPr sz="4000" dirty="0" smtClean="0"/>
              <a:t>from Project Server 2007</a:t>
            </a:r>
            <a:endParaRPr sz="2800" dirty="0">
              <a:solidFill>
                <a:srgbClr val="FFC000"/>
              </a:solidFill>
            </a:endParaRPr>
          </a:p>
        </p:txBody>
      </p:sp>
      <p:sp>
        <p:nvSpPr>
          <p:cNvPr id="3" name="Text Placeholder 2"/>
          <p:cNvSpPr>
            <a:spLocks noGrp="1"/>
          </p:cNvSpPr>
          <p:nvPr>
            <p:ph type="body" sz="quarter" idx="10"/>
          </p:nvPr>
        </p:nvSpPr>
        <p:spPr>
          <a:xfrm>
            <a:off x="381000" y="990600"/>
            <a:ext cx="8763000" cy="5314951"/>
          </a:xfrm>
        </p:spPr>
        <p:txBody>
          <a:bodyPr/>
          <a:lstStyle/>
          <a:p>
            <a:pPr defTabSz="914363" fontAlgn="auto">
              <a:spcAft>
                <a:spcPts val="0"/>
              </a:spcAft>
              <a:defRPr/>
            </a:pPr>
            <a:r>
              <a:rPr lang="en-US" sz="2800" dirty="0" smtClean="0"/>
              <a:t>Streamlined upgrade Out-of-the-Box experience</a:t>
            </a:r>
          </a:p>
          <a:p>
            <a:pPr defTabSz="914363" fontAlgn="auto">
              <a:spcAft>
                <a:spcPts val="0"/>
              </a:spcAft>
              <a:defRPr/>
            </a:pPr>
            <a:r>
              <a:rPr lang="en-US" sz="2800" dirty="0" smtClean="0"/>
              <a:t>Two ways to get environment ‘upgraded’</a:t>
            </a:r>
          </a:p>
          <a:p>
            <a:pPr lvl="1" defTabSz="914363" fontAlgn="auto">
              <a:spcAft>
                <a:spcPts val="0"/>
              </a:spcAft>
              <a:defRPr/>
            </a:pPr>
            <a:r>
              <a:rPr lang="en-US" sz="2400" dirty="0" smtClean="0">
                <a:solidFill>
                  <a:srgbClr val="FFC000"/>
                </a:solidFill>
              </a:rPr>
              <a:t>In-place upgrade</a:t>
            </a:r>
            <a:endParaRPr lang="en-US" sz="2400" dirty="0" smtClean="0">
              <a:solidFill>
                <a:schemeClr val="tx2"/>
              </a:solidFill>
            </a:endParaRPr>
          </a:p>
          <a:p>
            <a:pPr lvl="2" defTabSz="914363" fontAlgn="auto">
              <a:spcAft>
                <a:spcPts val="0"/>
              </a:spcAft>
              <a:defRPr/>
            </a:pPr>
            <a:r>
              <a:rPr lang="en-US" sz="2000" dirty="0" smtClean="0"/>
              <a:t>Could be constrained by the 64 bit requirements or by the dependency on SharePoint Server </a:t>
            </a:r>
          </a:p>
          <a:p>
            <a:pPr lvl="1" defTabSz="914363" fontAlgn="auto">
              <a:spcAft>
                <a:spcPts val="0"/>
              </a:spcAft>
              <a:defRPr/>
            </a:pPr>
            <a:r>
              <a:rPr lang="en-US" sz="2400" dirty="0" smtClean="0">
                <a:solidFill>
                  <a:srgbClr val="FFC000"/>
                </a:solidFill>
              </a:rPr>
              <a:t>4 or 5 Database Attach</a:t>
            </a:r>
          </a:p>
          <a:p>
            <a:pPr lvl="2" defTabSz="914363" fontAlgn="auto">
              <a:spcAft>
                <a:spcPts val="0"/>
              </a:spcAft>
              <a:defRPr/>
            </a:pPr>
            <a:r>
              <a:rPr lang="en-US" sz="2000" dirty="0" smtClean="0"/>
              <a:t>4 DB = Project Server data only</a:t>
            </a:r>
          </a:p>
          <a:p>
            <a:pPr lvl="2" defTabSz="914363" fontAlgn="auto">
              <a:spcAft>
                <a:spcPts val="0"/>
              </a:spcAft>
              <a:defRPr/>
            </a:pPr>
            <a:r>
              <a:rPr lang="en-US" sz="2000" dirty="0" smtClean="0"/>
              <a:t>5 DB = SharePoint data (Project Workspaces) and Project Server data</a:t>
            </a:r>
          </a:p>
          <a:p>
            <a:pPr lvl="2" defTabSz="914363" fontAlgn="auto">
              <a:spcAft>
                <a:spcPts val="0"/>
              </a:spcAft>
              <a:defRPr/>
            </a:pPr>
            <a:r>
              <a:rPr lang="en-US" sz="2000" dirty="0"/>
              <a:t>U</a:t>
            </a:r>
            <a:r>
              <a:rPr lang="en-US" sz="2000" dirty="0" smtClean="0"/>
              <a:t>pgrade of the databases happen automatically during PWA Provisioning. Possible warnings or errors in the ULS folder.</a:t>
            </a:r>
          </a:p>
          <a:p>
            <a:pPr defTabSz="914363" fontAlgn="auto">
              <a:spcAft>
                <a:spcPts val="0"/>
              </a:spcAft>
              <a:defRPr/>
            </a:pPr>
            <a:r>
              <a:rPr lang="en-US" sz="2800" dirty="0" smtClean="0">
                <a:solidFill>
                  <a:srgbClr val="FFC000"/>
                </a:solidFill>
              </a:rPr>
              <a:t>Backwards Compatibility Mode </a:t>
            </a:r>
            <a:r>
              <a:rPr lang="en-US" sz="2800" dirty="0" smtClean="0"/>
              <a:t>is automatically enabled after upgrade</a:t>
            </a:r>
          </a:p>
          <a:p>
            <a:pPr lvl="1" defTabSz="914363" fontAlgn="auto">
              <a:spcAft>
                <a:spcPts val="0"/>
              </a:spcAft>
              <a:defRPr/>
            </a:pPr>
            <a:r>
              <a:rPr lang="en-US" sz="2400" dirty="0" smtClean="0"/>
              <a:t>Enables of 2007 and 2010 clients to connect to 2010 server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p:cNvGraphicFramePr/>
          <p:nvPr>
            <p:extLst>
              <p:ext uri="{D42A27DB-BD31-4B8C-83A1-F6EECF244321}">
                <p14:modId xmlns:p14="http://schemas.microsoft.com/office/powerpoint/2010/main" xmlns="" val="2860829253"/>
              </p:ext>
            </p:extLst>
          </p:nvPr>
        </p:nvGraphicFramePr>
        <p:xfrm>
          <a:off x="228600" y="3023949"/>
          <a:ext cx="4648200" cy="3419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3"/>
          <p:cNvSpPr txBox="1">
            <a:spLocks/>
          </p:cNvSpPr>
          <p:nvPr/>
        </p:nvSpPr>
        <p:spPr>
          <a:xfrm>
            <a:off x="182252" y="171815"/>
            <a:ext cx="8961748" cy="666385"/>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400" dirty="0"/>
              <a:t>Backwards Compatibility </a:t>
            </a:r>
            <a:r>
              <a:rPr lang="en-US" sz="4400" dirty="0" smtClean="0"/>
              <a:t>Mode</a:t>
            </a:r>
            <a:endParaRPr lang="en-US" sz="3200" i="1" dirty="0">
              <a:gradFill>
                <a:gsLst>
                  <a:gs pos="50000">
                    <a:srgbClr val="CDD804">
                      <a:lumMod val="40000"/>
                      <a:lumOff val="60000"/>
                    </a:srgbClr>
                  </a:gs>
                  <a:gs pos="100000">
                    <a:srgbClr val="CDD804"/>
                  </a:gs>
                </a:gsLst>
                <a:lin ang="5400000" scaled="0"/>
              </a:gradFill>
            </a:endParaRPr>
          </a:p>
        </p:txBody>
      </p:sp>
      <p:pic>
        <p:nvPicPr>
          <p:cNvPr id="5" name="Picture 2" descr="\\eventsql\dvd\Online_ART\DVD_ART36\Artwork_Imagery\Icons - Illustrations\_ eHOME ICONS\application servers computer.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470282" y="3479805"/>
            <a:ext cx="640560" cy="902608"/>
          </a:xfrm>
          <a:prstGeom prst="rect">
            <a:avLst/>
          </a:prstGeom>
          <a:ln>
            <a:noFill/>
          </a:ln>
          <a:effectLst>
            <a:outerShdw blurRad="292100" dist="139700" dir="2700000" algn="tl" rotWithShape="0">
              <a:srgbClr val="333333">
                <a:alpha val="65000"/>
              </a:srgbClr>
            </a:outerShdw>
          </a:effectLst>
          <a:extLst/>
        </p:spPr>
      </p:pic>
      <p:sp>
        <p:nvSpPr>
          <p:cNvPr id="6" name="TextBox 5"/>
          <p:cNvSpPr txBox="1"/>
          <p:nvPr/>
        </p:nvSpPr>
        <p:spPr>
          <a:xfrm>
            <a:off x="5433716" y="2794005"/>
            <a:ext cx="2713693" cy="615553"/>
          </a:xfrm>
          <a:prstGeom prst="rect">
            <a:avLst/>
          </a:prstGeom>
          <a:noFill/>
        </p:spPr>
        <p:txBody>
          <a:bodyPr wrap="none" lIns="0" tIns="0" rIns="0" bIns="0" rtlCol="0">
            <a:spAutoFit/>
          </a:bodyPr>
          <a:lstStyle/>
          <a:p>
            <a:pPr algn="ctr" defTabSz="914363"/>
            <a:r>
              <a:rPr lang="en-US" sz="2000" dirty="0">
                <a:solidFill>
                  <a:srgbClr val="FFC000"/>
                </a:solidFill>
              </a:rPr>
              <a:t>Project Server 2010 </a:t>
            </a:r>
            <a:endParaRPr lang="en-US" sz="2000" dirty="0" smtClean="0">
              <a:solidFill>
                <a:srgbClr val="FFC000"/>
              </a:solidFill>
            </a:endParaRPr>
          </a:p>
          <a:p>
            <a:pPr algn="ctr" defTabSz="914363"/>
            <a:r>
              <a:rPr lang="en-US" sz="2000" dirty="0" smtClean="0">
                <a:gradFill>
                  <a:gsLst>
                    <a:gs pos="0">
                      <a:srgbClr val="FFFFFF"/>
                    </a:gs>
                    <a:gs pos="86000">
                      <a:srgbClr val="FFFFFF"/>
                    </a:gs>
                  </a:gsLst>
                  <a:lin ang="5400000" scaled="0"/>
                </a:gradFill>
              </a:rPr>
              <a:t>in “Compatibility Mode”</a:t>
            </a:r>
            <a:endParaRPr lang="en-US" sz="2000" dirty="0">
              <a:gradFill>
                <a:gsLst>
                  <a:gs pos="0">
                    <a:srgbClr val="FFFFFF"/>
                  </a:gs>
                  <a:gs pos="86000">
                    <a:srgbClr val="FFFFFF"/>
                  </a:gs>
                </a:gsLst>
                <a:lin ang="5400000" scaled="0"/>
              </a:gradFill>
            </a:endParaRPr>
          </a:p>
        </p:txBody>
      </p:sp>
      <p:sp>
        <p:nvSpPr>
          <p:cNvPr id="9" name="Up-Down Arrow 8"/>
          <p:cNvSpPr/>
          <p:nvPr/>
        </p:nvSpPr>
        <p:spPr bwMode="auto">
          <a:xfrm rot="12777765">
            <a:off x="6281385" y="4294949"/>
            <a:ext cx="229067" cy="719067"/>
          </a:xfrm>
          <a:prstGeom prst="up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endParaRPr>
          </a:p>
        </p:txBody>
      </p:sp>
      <p:sp>
        <p:nvSpPr>
          <p:cNvPr id="10" name="TextBox 9"/>
          <p:cNvSpPr txBox="1"/>
          <p:nvPr/>
        </p:nvSpPr>
        <p:spPr>
          <a:xfrm>
            <a:off x="5334000" y="5624224"/>
            <a:ext cx="1781771" cy="553998"/>
          </a:xfrm>
          <a:prstGeom prst="rect">
            <a:avLst/>
          </a:prstGeom>
          <a:noFill/>
        </p:spPr>
        <p:txBody>
          <a:bodyPr wrap="none" lIns="0" tIns="0" rIns="0" bIns="0" rtlCol="0">
            <a:spAutoFit/>
          </a:bodyPr>
          <a:lstStyle/>
          <a:p>
            <a:pPr algn="ctr" defTabSz="914363"/>
            <a:r>
              <a:rPr lang="en-US" dirty="0">
                <a:gradFill>
                  <a:gsLst>
                    <a:gs pos="0">
                      <a:srgbClr val="FFFFFF"/>
                    </a:gs>
                    <a:gs pos="86000">
                      <a:srgbClr val="FFFFFF"/>
                    </a:gs>
                  </a:gsLst>
                  <a:lin ang="5400000" scaled="0"/>
                </a:gradFill>
              </a:rPr>
              <a:t>Project </a:t>
            </a:r>
          </a:p>
          <a:p>
            <a:pPr algn="ctr" defTabSz="914363"/>
            <a:r>
              <a:rPr lang="en-US" dirty="0">
                <a:gradFill>
                  <a:gsLst>
                    <a:gs pos="0">
                      <a:srgbClr val="FFFFFF"/>
                    </a:gs>
                    <a:gs pos="86000">
                      <a:srgbClr val="FFFFFF"/>
                    </a:gs>
                  </a:gsLst>
                  <a:lin ang="5400000" scaled="0"/>
                </a:gradFill>
              </a:rPr>
              <a:t>Professional 2010</a:t>
            </a:r>
          </a:p>
        </p:txBody>
      </p:sp>
      <p:sp>
        <p:nvSpPr>
          <p:cNvPr id="11" name="TextBox 10"/>
          <p:cNvSpPr txBox="1"/>
          <p:nvPr/>
        </p:nvSpPr>
        <p:spPr>
          <a:xfrm>
            <a:off x="7191970" y="5632691"/>
            <a:ext cx="1781771" cy="553998"/>
          </a:xfrm>
          <a:prstGeom prst="rect">
            <a:avLst/>
          </a:prstGeom>
          <a:noFill/>
        </p:spPr>
        <p:txBody>
          <a:bodyPr wrap="none" lIns="0" tIns="0" rIns="0" bIns="0" rtlCol="0">
            <a:spAutoFit/>
          </a:bodyPr>
          <a:lstStyle/>
          <a:p>
            <a:pPr algn="ctr" defTabSz="914363"/>
            <a:r>
              <a:rPr lang="en-US" dirty="0">
                <a:gradFill>
                  <a:gsLst>
                    <a:gs pos="0">
                      <a:srgbClr val="FFFFFF"/>
                    </a:gs>
                    <a:gs pos="86000">
                      <a:srgbClr val="FFFFFF"/>
                    </a:gs>
                  </a:gsLst>
                  <a:lin ang="5400000" scaled="0"/>
                </a:gradFill>
              </a:rPr>
              <a:t>Project </a:t>
            </a:r>
          </a:p>
          <a:p>
            <a:pPr algn="ctr" defTabSz="914363"/>
            <a:r>
              <a:rPr lang="en-US" dirty="0">
                <a:gradFill>
                  <a:gsLst>
                    <a:gs pos="0">
                      <a:srgbClr val="FFFFFF"/>
                    </a:gs>
                    <a:gs pos="86000">
                      <a:srgbClr val="FFFFFF"/>
                    </a:gs>
                  </a:gsLst>
                  <a:lin ang="5400000" scaled="0"/>
                </a:gradFill>
              </a:rPr>
              <a:t>Professional 2007</a:t>
            </a:r>
          </a:p>
        </p:txBody>
      </p:sp>
      <p:pic>
        <p:nvPicPr>
          <p:cNvPr id="16" name="Picture 2" descr="\\eventsql\dvd\Online_ART\DVD_ART36\Artwork_Imagery\Icons - Illustrations\_ eHOME ICONS\laptop notebook pc mobility.png"/>
          <p:cNvPicPr>
            <a:picLocks noChangeAspect="1" noChangeArrowheads="1"/>
          </p:cNvPicPr>
          <p:nvPr/>
        </p:nvPicPr>
        <p:blipFill>
          <a:blip r:embed="rId9" cstate="screen">
            <a:extLst>
              <a:ext uri="{BEBA8EAE-BF5A-486C-A8C5-ECC9F3942E4B}">
                <a14:imgProps xmlns:a14="http://schemas.microsoft.com/office/drawing/2010/main" xmlns="">
                  <a14:imgLayer r:embed="rId10">
                    <a14:imgEffect>
                      <a14:saturation sat="400000"/>
                    </a14:imgEffect>
                    <a14:imgEffect>
                      <a14:brightnessContrast bright="20000"/>
                    </a14:imgEffect>
                  </a14:imgLayer>
                </a14:imgProps>
              </a:ext>
              <a:ext uri="{28A0092B-C50C-407E-A947-70E740481C1C}">
                <a14:useLocalDpi xmlns:a14="http://schemas.microsoft.com/office/drawing/2010/main" xmlns=""/>
              </a:ext>
            </a:extLst>
          </a:blip>
          <a:srcRect/>
          <a:stretch>
            <a:fillRect/>
          </a:stretch>
        </p:blipFill>
        <p:spPr bwMode="auto">
          <a:xfrm>
            <a:off x="1588339" y="2861813"/>
            <a:ext cx="685564" cy="533038"/>
          </a:xfrm>
          <a:prstGeom prst="rect">
            <a:avLst/>
          </a:prstGeom>
          <a:ln>
            <a:noFill/>
          </a:ln>
          <a:effectLst>
            <a:outerShdw blurRad="292100" dist="139700" dir="2700000" algn="tl" rotWithShape="0">
              <a:srgbClr val="333333">
                <a:alpha val="65000"/>
              </a:srgbClr>
            </a:outerShdw>
          </a:effectLst>
          <a:extLst/>
        </p:spPr>
      </p:pic>
      <p:pic>
        <p:nvPicPr>
          <p:cNvPr id="22" name="Picture 2" descr="\\eventsql\dvd\Online_ART\DVD_ART36\Artwork_Imagery\Icons - Illustrations\_ eHOME ICONS\laptop notebook pc mobility.png"/>
          <p:cNvPicPr>
            <a:picLocks noChangeAspect="1" noChangeArrowheads="1"/>
          </p:cNvPicPr>
          <p:nvPr/>
        </p:nvPicPr>
        <p:blipFill>
          <a:blip r:embed="rId11" cstate="screen">
            <a:duotone>
              <a:prstClr val="black"/>
              <a:schemeClr val="accent1">
                <a:tint val="45000"/>
                <a:satMod val="400000"/>
              </a:schemeClr>
            </a:duotone>
            <a:extLst>
              <a:ext uri="{BEBA8EAE-BF5A-486C-A8C5-ECC9F3942E4B}">
                <a14:imgProps xmlns:a14="http://schemas.microsoft.com/office/drawing/2010/main" xmlns="">
                  <a14:imgLayer r:embed="rId10">
                    <a14:imgEffect>
                      <a14:saturation sat="300000"/>
                    </a14:imgEffect>
                    <a14:imgEffect>
                      <a14:brightnessContrast bright="20000" contrast="40000"/>
                    </a14:imgEffect>
                  </a14:imgLayer>
                </a14:imgProps>
              </a:ext>
              <a:ext uri="{28A0092B-C50C-407E-A947-70E740481C1C}">
                <a14:useLocalDpi xmlns:a14="http://schemas.microsoft.com/office/drawing/2010/main" xmlns=""/>
              </a:ext>
            </a:extLst>
          </a:blip>
          <a:srcRect/>
          <a:stretch>
            <a:fillRect/>
          </a:stretch>
        </p:blipFill>
        <p:spPr bwMode="auto">
          <a:xfrm>
            <a:off x="445339" y="4843013"/>
            <a:ext cx="685564" cy="533038"/>
          </a:xfrm>
          <a:prstGeom prst="rect">
            <a:avLst/>
          </a:prstGeom>
          <a:ln>
            <a:noFill/>
          </a:ln>
          <a:effectLst>
            <a:outerShdw blurRad="292100" dist="139700" dir="2700000" algn="tl" rotWithShape="0">
              <a:srgbClr val="333333">
                <a:alpha val="65000"/>
              </a:srgbClr>
            </a:outerShdw>
          </a:effectLst>
          <a:extLst/>
        </p:spPr>
      </p:pic>
      <p:pic>
        <p:nvPicPr>
          <p:cNvPr id="23" name="Picture 2" descr="\\eventsql\dvd\Online_ART\DVD_ART36\Artwork_Imagery\Icons - Illustrations\_ eHOME ICONS\laptop notebook pc mobility.png"/>
          <p:cNvPicPr>
            <a:picLocks noChangeAspect="1" noChangeArrowheads="1"/>
          </p:cNvPicPr>
          <p:nvPr/>
        </p:nvPicPr>
        <p:blipFill>
          <a:blip r:embed="rId12" cstate="screen">
            <a:duotone>
              <a:prstClr val="black"/>
              <a:schemeClr val="accent6">
                <a:tint val="45000"/>
                <a:satMod val="400000"/>
              </a:schemeClr>
            </a:duotone>
            <a:extLst>
              <a:ext uri="{BEBA8EAE-BF5A-486C-A8C5-ECC9F3942E4B}">
                <a14:imgProps xmlns:a14="http://schemas.microsoft.com/office/drawing/2010/main" xmlns="">
                  <a14:imgLayer r:embed="rId10">
                    <a14:imgEffect>
                      <a14:sharpenSoften amount="50000"/>
                    </a14:imgEffect>
                    <a14:imgEffect>
                      <a14:brightnessContrast contrast="40000"/>
                    </a14:imgEffect>
                  </a14:imgLayer>
                </a14:imgProps>
              </a:ext>
              <a:ext uri="{28A0092B-C50C-407E-A947-70E740481C1C}">
                <a14:useLocalDpi xmlns:a14="http://schemas.microsoft.com/office/drawing/2010/main" xmlns=""/>
              </a:ext>
            </a:extLst>
          </a:blip>
          <a:srcRect/>
          <a:stretch>
            <a:fillRect/>
          </a:stretch>
        </p:blipFill>
        <p:spPr bwMode="auto">
          <a:xfrm>
            <a:off x="4009190" y="4985476"/>
            <a:ext cx="685564" cy="533038"/>
          </a:xfrm>
          <a:prstGeom prst="rect">
            <a:avLst/>
          </a:prstGeom>
          <a:ln>
            <a:noFill/>
          </a:ln>
          <a:effectLst>
            <a:outerShdw blurRad="292100" dist="139700" dir="2700000" algn="tl" rotWithShape="0">
              <a:srgbClr val="333333">
                <a:alpha val="65000"/>
              </a:srgbClr>
            </a:outerShdw>
          </a:effectLst>
          <a:extLst/>
        </p:spPr>
      </p:pic>
      <p:pic>
        <p:nvPicPr>
          <p:cNvPr id="1027" name="Picture 3"/>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664539" y="4143848"/>
            <a:ext cx="468923" cy="520079"/>
          </a:xfrm>
          <a:prstGeom prst="rect">
            <a:avLst/>
          </a:prstGeom>
          <a:ln>
            <a:noFill/>
          </a:ln>
          <a:effectLst>
            <a:outerShdw dist="35921" dir="2700000" algn="ctr" rotWithShape="0">
              <a:schemeClr val="bg2"/>
            </a:outerShdw>
            <a:softEdge rad="38100"/>
          </a:effectLst>
          <a:extLst/>
        </p:spPr>
      </p:pic>
      <p:sp>
        <p:nvSpPr>
          <p:cNvPr id="25" name="Up-Down Arrow 24"/>
          <p:cNvSpPr/>
          <p:nvPr/>
        </p:nvSpPr>
        <p:spPr bwMode="auto">
          <a:xfrm rot="8822235" flipH="1">
            <a:off x="7279345" y="4310420"/>
            <a:ext cx="229067" cy="745350"/>
          </a:xfrm>
          <a:prstGeom prst="up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endParaRPr>
          </a:p>
        </p:txBody>
      </p:sp>
      <p:pic>
        <p:nvPicPr>
          <p:cNvPr id="17" name="Picture 2" descr="\\eventsql\dvd\Online_ART\DVD_ART36\Artwork_Imagery\Icons - Illustrations\_ eHOME ICONS\laptop notebook pc mobility.png"/>
          <p:cNvPicPr>
            <a:picLocks noChangeAspect="1" noChangeArrowheads="1"/>
          </p:cNvPicPr>
          <p:nvPr/>
        </p:nvPicPr>
        <p:blipFill>
          <a:blip r:embed="rId12" cstate="screen">
            <a:duotone>
              <a:prstClr val="black"/>
              <a:schemeClr val="accent6">
                <a:tint val="45000"/>
                <a:satMod val="400000"/>
              </a:schemeClr>
            </a:duotone>
            <a:extLst>
              <a:ext uri="{BEBA8EAE-BF5A-486C-A8C5-ECC9F3942E4B}">
                <a14:imgProps xmlns:a14="http://schemas.microsoft.com/office/drawing/2010/main" xmlns="">
                  <a14:imgLayer r:embed="rId10">
                    <a14:imgEffect>
                      <a14:sharpenSoften amount="50000"/>
                    </a14:imgEffect>
                    <a14:imgEffect>
                      <a14:brightnessContrast contrast="40000"/>
                    </a14:imgEffect>
                  </a14:imgLayer>
                </a14:imgProps>
              </a:ext>
              <a:ext uri="{28A0092B-C50C-407E-A947-70E740481C1C}">
                <a14:useLocalDpi xmlns:a14="http://schemas.microsoft.com/office/drawing/2010/main" xmlns=""/>
              </a:ext>
            </a:extLst>
          </a:blip>
          <a:srcRect/>
          <a:stretch>
            <a:fillRect/>
          </a:stretch>
        </p:blipFill>
        <p:spPr bwMode="auto">
          <a:xfrm>
            <a:off x="7441013" y="5007436"/>
            <a:ext cx="685564" cy="533038"/>
          </a:xfrm>
          <a:prstGeom prst="rect">
            <a:avLst/>
          </a:prstGeom>
          <a:ln>
            <a:noFill/>
          </a:ln>
          <a:effectLst>
            <a:outerShdw blurRad="292100" dist="139700" dir="2700000" algn="tl" rotWithShape="0">
              <a:srgbClr val="333333">
                <a:alpha val="65000"/>
              </a:srgbClr>
            </a:outerShdw>
          </a:effectLst>
          <a:extLst/>
        </p:spPr>
      </p:pic>
      <p:pic>
        <p:nvPicPr>
          <p:cNvPr id="18" name="Picture 2" descr="\\eventsql\dvd\Online_ART\DVD_ART36\Artwork_Imagery\Icons - Illustrations\_ eHOME ICONS\laptop notebook pc mobility.png"/>
          <p:cNvPicPr>
            <a:picLocks noChangeAspect="1" noChangeArrowheads="1"/>
          </p:cNvPicPr>
          <p:nvPr/>
        </p:nvPicPr>
        <p:blipFill>
          <a:blip r:embed="rId9" cstate="screen">
            <a:extLst>
              <a:ext uri="{BEBA8EAE-BF5A-486C-A8C5-ECC9F3942E4B}">
                <a14:imgProps xmlns:a14="http://schemas.microsoft.com/office/drawing/2010/main" xmlns="">
                  <a14:imgLayer r:embed="rId10">
                    <a14:imgEffect>
                      <a14:saturation sat="400000"/>
                    </a14:imgEffect>
                    <a14:imgEffect>
                      <a14:brightnessContrast bright="20000"/>
                    </a14:imgEffect>
                  </a14:imgLayer>
                </a14:imgProps>
              </a:ext>
              <a:ext uri="{28A0092B-C50C-407E-A947-70E740481C1C}">
                <a14:useLocalDpi xmlns:a14="http://schemas.microsoft.com/office/drawing/2010/main" xmlns=""/>
              </a:ext>
            </a:extLst>
          </a:blip>
          <a:srcRect/>
          <a:stretch>
            <a:fillRect/>
          </a:stretch>
        </p:blipFill>
        <p:spPr bwMode="auto">
          <a:xfrm>
            <a:off x="5972771" y="5043865"/>
            <a:ext cx="685564" cy="533038"/>
          </a:xfrm>
          <a:prstGeom prst="rect">
            <a:avLst/>
          </a:prstGeom>
          <a:ln>
            <a:noFill/>
          </a:ln>
          <a:effectLst>
            <a:outerShdw blurRad="292100" dist="139700" dir="2700000" algn="tl" rotWithShape="0">
              <a:srgbClr val="333333">
                <a:alpha val="65000"/>
              </a:srgbClr>
            </a:outerShdw>
          </a:effectLst>
          <a:extLst/>
        </p:spPr>
      </p:pic>
      <p:sp>
        <p:nvSpPr>
          <p:cNvPr id="19" name="Content Placeholder 2"/>
          <p:cNvSpPr txBox="1">
            <a:spLocks/>
          </p:cNvSpPr>
          <p:nvPr/>
        </p:nvSpPr>
        <p:spPr>
          <a:xfrm>
            <a:off x="457199" y="1066800"/>
            <a:ext cx="8347435" cy="1372731"/>
          </a:xfrm>
          <a:prstGeom prst="rect">
            <a:avLst/>
          </a:prstGeom>
        </p:spPr>
        <p:txBody>
          <a:bodyPr/>
          <a:lstStyle>
            <a:lvl1pPr marL="460375" indent="-460375" algn="l" defTabSz="914363" rtl="0" eaLnBrk="1" latinLnBrk="0" hangingPunct="1">
              <a:lnSpc>
                <a:spcPct val="90000"/>
              </a:lnSpc>
              <a:spcBef>
                <a:spcPct val="20000"/>
              </a:spcBef>
              <a:buFontTx/>
              <a:buBlip>
                <a:blip r:embed="rId1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6875" indent="-396875">
              <a:buBlip>
                <a:blip r:embed="rId16"/>
              </a:buBlip>
              <a:defRPr/>
            </a:pPr>
            <a:r>
              <a:rPr lang="en-US" sz="2400" dirty="0">
                <a:solidFill>
                  <a:srgbClr val="99CC99"/>
                </a:solidFill>
              </a:rPr>
              <a:t>Accelerate deployment of Project 2010</a:t>
            </a:r>
          </a:p>
          <a:p>
            <a:pPr marL="396875" indent="-396875">
              <a:buBlip>
                <a:blip r:embed="rId16"/>
              </a:buBlip>
              <a:defRPr/>
            </a:pPr>
            <a:r>
              <a:rPr lang="en-US" sz="2400" dirty="0" smtClean="0">
                <a:solidFill>
                  <a:srgbClr val="99CC99"/>
                </a:solidFill>
              </a:rPr>
              <a:t>Seamless </a:t>
            </a:r>
            <a:r>
              <a:rPr lang="en-US" sz="2400" dirty="0">
                <a:solidFill>
                  <a:srgbClr val="99CC99"/>
                </a:solidFill>
              </a:rPr>
              <a:t>co-existence and data exchange among various Project </a:t>
            </a:r>
            <a:r>
              <a:rPr lang="en-US" sz="2400" dirty="0" smtClean="0">
                <a:solidFill>
                  <a:srgbClr val="99CC99"/>
                </a:solidFill>
              </a:rPr>
              <a:t>desktop versions</a:t>
            </a:r>
            <a:endParaRPr lang="en-US" sz="2400" dirty="0">
              <a:solidFill>
                <a:srgbClr val="99CC99"/>
              </a:solidFill>
            </a:endParaRPr>
          </a:p>
          <a:p>
            <a:pPr marL="396875" indent="-396875">
              <a:buBlip>
                <a:blip r:embed="rId16"/>
              </a:buBlip>
              <a:defRPr/>
            </a:pPr>
            <a:r>
              <a:rPr lang="en-US" sz="2400" dirty="0" smtClean="0">
                <a:solidFill>
                  <a:srgbClr val="99CC99"/>
                </a:solidFill>
              </a:rPr>
              <a:t>Both Project 2010 desktop and Project Server 2010 scenario</a:t>
            </a:r>
            <a:endParaRPr lang="en-US" sz="2400" dirty="0">
              <a:solidFill>
                <a:srgbClr val="99CC99"/>
              </a:solidFill>
            </a:endParaRPr>
          </a:p>
        </p:txBody>
      </p:sp>
    </p:spTree>
    <p:extLst>
      <p:ext uri="{BB962C8B-B14F-4D97-AF65-F5344CB8AC3E}">
        <p14:creationId xmlns:p14="http://schemas.microsoft.com/office/powerpoint/2010/main" xmlns="" val="2973087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6" grpId="0"/>
      <p:bldP spid="9" grpId="0" animBg="1"/>
      <p:bldP spid="10" grpId="0"/>
      <p:bldP spid="11" grpId="0"/>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Backwards Compatibility Mode</a:t>
            </a:r>
            <a:endParaRPr lang="en-US" dirty="0"/>
          </a:p>
        </p:txBody>
      </p:sp>
      <p:pic>
        <p:nvPicPr>
          <p:cNvPr id="13" name="Picture 2" descr="\\eventsql\dvd\Online_ART\DVD_ART36\Artwork_Imagery\Icons - Illustrations\_ eHOME ICONS\application servers computer.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886200" y="1828800"/>
            <a:ext cx="990600" cy="1395846"/>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14" name="TextBox 13"/>
          <p:cNvSpPr txBox="1"/>
          <p:nvPr/>
        </p:nvSpPr>
        <p:spPr>
          <a:xfrm>
            <a:off x="3200400" y="1447800"/>
            <a:ext cx="3079946" cy="307777"/>
          </a:xfrm>
          <a:prstGeom prst="rect">
            <a:avLst/>
          </a:prstGeom>
          <a:noFill/>
        </p:spPr>
        <p:txBody>
          <a:bodyPr wrap="none" lIns="0" tIns="0" rIns="0" bIns="0" rtlCol="0">
            <a:spAutoFit/>
          </a:bodyPr>
          <a:lstStyle/>
          <a:p>
            <a:r>
              <a:rPr lang="en-US" sz="2000" dirty="0" smtClean="0">
                <a:solidFill>
                  <a:srgbClr val="FFC000"/>
                </a:solidFill>
              </a:rPr>
              <a:t>Project Server 2010 </a:t>
            </a:r>
            <a:r>
              <a:rPr lang="en-US" sz="2000" dirty="0" smtClean="0">
                <a:gradFill>
                  <a:gsLst>
                    <a:gs pos="0">
                      <a:schemeClr val="tx1"/>
                    </a:gs>
                    <a:gs pos="86000">
                      <a:schemeClr val="tx1"/>
                    </a:gs>
                  </a:gsLst>
                  <a:lin ang="5400000" scaled="0"/>
                </a:gradFill>
              </a:rPr>
              <a:t>in BCM</a:t>
            </a:r>
          </a:p>
        </p:txBody>
      </p:sp>
      <p:pic>
        <p:nvPicPr>
          <p:cNvPr id="2050" name="Picture 2" descr="\\eventsql\dvd\Online_ART\DVD_ART36\Artwork_Imagery\Icons - Illustrations\_ eHOME ICONS\laptop notebook pc mobility.png"/>
          <p:cNvPicPr>
            <a:picLocks noChangeAspect="1" noChangeArrowheads="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21044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20" name="Up-Down Arrow 19"/>
          <p:cNvSpPr/>
          <p:nvPr/>
        </p:nvSpPr>
        <p:spPr bwMode="auto">
          <a:xfrm rot="13980472">
            <a:off x="3134976" y="3058490"/>
            <a:ext cx="304800" cy="1323813"/>
          </a:xfrm>
          <a:prstGeom prst="up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1" name="TextBox 20"/>
          <p:cNvSpPr txBox="1"/>
          <p:nvPr/>
        </p:nvSpPr>
        <p:spPr>
          <a:xfrm>
            <a:off x="1723432" y="5313402"/>
            <a:ext cx="1781770" cy="553998"/>
          </a:xfrm>
          <a:prstGeom prst="rect">
            <a:avLst/>
          </a:prstGeom>
          <a:noFill/>
        </p:spPr>
        <p:txBody>
          <a:bodyPr wrap="none" lIns="0" tIns="0" rIns="0" bIns="0" rtlCol="0">
            <a:spAutoFit/>
          </a:bodyPr>
          <a:lstStyle/>
          <a:p>
            <a:pPr algn="ctr"/>
            <a:r>
              <a:rPr lang="en-US" dirty="0" smtClean="0">
                <a:gradFill>
                  <a:gsLst>
                    <a:gs pos="0">
                      <a:schemeClr val="tx1"/>
                    </a:gs>
                    <a:gs pos="86000">
                      <a:schemeClr val="tx1"/>
                    </a:gs>
                  </a:gsLst>
                  <a:lin ang="5400000" scaled="0"/>
                </a:gradFill>
              </a:rPr>
              <a:t>Project </a:t>
            </a:r>
          </a:p>
          <a:p>
            <a:pPr algn="ctr"/>
            <a:r>
              <a:rPr lang="en-US" smtClean="0">
                <a:gradFill>
                  <a:gsLst>
                    <a:gs pos="0">
                      <a:schemeClr val="tx1"/>
                    </a:gs>
                    <a:gs pos="86000">
                      <a:schemeClr val="tx1"/>
                    </a:gs>
                  </a:gsLst>
                  <a:lin ang="5400000" scaled="0"/>
                </a:gradFill>
              </a:rPr>
              <a:t>Professional 2007</a:t>
            </a:r>
            <a:endParaRPr lang="en-US" dirty="0" smtClean="0">
              <a:gradFill>
                <a:gsLst>
                  <a:gs pos="0">
                    <a:schemeClr val="tx1"/>
                  </a:gs>
                  <a:gs pos="86000">
                    <a:schemeClr val="tx1"/>
                  </a:gs>
                </a:gsLst>
                <a:lin ang="5400000" scaled="0"/>
              </a:gradFill>
            </a:endParaRPr>
          </a:p>
        </p:txBody>
      </p:sp>
      <p:sp>
        <p:nvSpPr>
          <p:cNvPr id="18" name="Rectangle 17"/>
          <p:cNvSpPr/>
          <p:nvPr/>
        </p:nvSpPr>
        <p:spPr>
          <a:xfrm>
            <a:off x="2286000" y="2967335"/>
            <a:ext cx="4572000" cy="369332"/>
          </a:xfrm>
          <a:prstGeom prst="rect">
            <a:avLst/>
          </a:prstGeom>
        </p:spPr>
        <p:txBody>
          <a:bodyPr>
            <a:spAutoFit/>
          </a:bodyPr>
          <a:lstStyle/>
          <a:p>
            <a:pPr lvl="1"/>
            <a:endParaRPr lang="en-US" dirty="0" smtClean="0"/>
          </a:p>
        </p:txBody>
      </p:sp>
      <p:pic>
        <p:nvPicPr>
          <p:cNvPr id="27" name="Picture 2" descr="\\eventsql\dvd\Online_ART\DVD_ART36\Artwork_Imagery\Icons - Illustrations\_ eHOME ICONS\laptop notebook pc mobility.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40475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28" name="Picture 2" descr="\\eventsql\dvd\Online_ART\DVD_ART36\Artwork_Imagery\Icons - Illustrations\_ eHOME ICONS\laptop notebook pc mobility.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59906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29" name="Up-Down Arrow 28"/>
          <p:cNvSpPr/>
          <p:nvPr/>
        </p:nvSpPr>
        <p:spPr bwMode="auto">
          <a:xfrm rot="10800000">
            <a:off x="4191000" y="3276599"/>
            <a:ext cx="304800" cy="914400"/>
          </a:xfrm>
          <a:prstGeom prst="up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30" name="Up-Down Arrow 29"/>
          <p:cNvSpPr/>
          <p:nvPr/>
        </p:nvSpPr>
        <p:spPr bwMode="auto">
          <a:xfrm rot="7262526">
            <a:off x="5312898" y="2999652"/>
            <a:ext cx="304800" cy="1368157"/>
          </a:xfrm>
          <a:prstGeom prst="up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31" name="TextBox 30"/>
          <p:cNvSpPr txBox="1"/>
          <p:nvPr/>
        </p:nvSpPr>
        <p:spPr>
          <a:xfrm>
            <a:off x="3742730" y="5313402"/>
            <a:ext cx="1781770" cy="553998"/>
          </a:xfrm>
          <a:prstGeom prst="rect">
            <a:avLst/>
          </a:prstGeom>
          <a:noFill/>
        </p:spPr>
        <p:txBody>
          <a:bodyPr wrap="none" lIns="0" tIns="0" rIns="0" bIns="0" rtlCol="0">
            <a:spAutoFit/>
          </a:bodyPr>
          <a:lstStyle/>
          <a:p>
            <a:pPr algn="ctr"/>
            <a:r>
              <a:rPr lang="en-US" dirty="0" smtClean="0">
                <a:gradFill>
                  <a:gsLst>
                    <a:gs pos="0">
                      <a:schemeClr val="tx1"/>
                    </a:gs>
                    <a:gs pos="86000">
                      <a:schemeClr val="tx1"/>
                    </a:gs>
                  </a:gsLst>
                  <a:lin ang="5400000" scaled="0"/>
                </a:gradFill>
              </a:rPr>
              <a:t>Project </a:t>
            </a:r>
          </a:p>
          <a:p>
            <a:pPr algn="ctr"/>
            <a:r>
              <a:rPr lang="en-US" dirty="0" smtClean="0">
                <a:gradFill>
                  <a:gsLst>
                    <a:gs pos="0">
                      <a:schemeClr val="tx1"/>
                    </a:gs>
                    <a:gs pos="86000">
                      <a:schemeClr val="tx1"/>
                    </a:gs>
                  </a:gsLst>
                  <a:lin ang="5400000" scaled="0"/>
                </a:gradFill>
              </a:rPr>
              <a:t>Professional 2007</a:t>
            </a:r>
          </a:p>
        </p:txBody>
      </p:sp>
      <p:sp>
        <p:nvSpPr>
          <p:cNvPr id="32" name="TextBox 31"/>
          <p:cNvSpPr txBox="1"/>
          <p:nvPr/>
        </p:nvSpPr>
        <p:spPr>
          <a:xfrm>
            <a:off x="5762030" y="5313402"/>
            <a:ext cx="1781770" cy="553998"/>
          </a:xfrm>
          <a:prstGeom prst="rect">
            <a:avLst/>
          </a:prstGeom>
          <a:noFill/>
        </p:spPr>
        <p:txBody>
          <a:bodyPr wrap="none" lIns="0" tIns="0" rIns="0" bIns="0" rtlCol="0">
            <a:spAutoFit/>
          </a:bodyPr>
          <a:lstStyle/>
          <a:p>
            <a:pPr algn="ctr"/>
            <a:r>
              <a:rPr lang="en-US" dirty="0" smtClean="0">
                <a:gradFill>
                  <a:gsLst>
                    <a:gs pos="0">
                      <a:schemeClr val="tx1"/>
                    </a:gs>
                    <a:gs pos="86000">
                      <a:schemeClr val="tx1"/>
                    </a:gs>
                  </a:gsLst>
                  <a:lin ang="5400000" scaled="0"/>
                </a:gradFill>
              </a:rPr>
              <a:t>Project </a:t>
            </a:r>
          </a:p>
          <a:p>
            <a:pPr algn="ctr"/>
            <a:r>
              <a:rPr lang="en-US" dirty="0" smtClean="0">
                <a:gradFill>
                  <a:gsLst>
                    <a:gs pos="0">
                      <a:schemeClr val="tx1"/>
                    </a:gs>
                    <a:gs pos="86000">
                      <a:schemeClr val="tx1"/>
                    </a:gs>
                  </a:gsLst>
                  <a:lin ang="5400000" scaled="0"/>
                </a:gradFill>
              </a:rPr>
              <a:t>Professional 2007</a:t>
            </a:r>
          </a:p>
        </p:txBody>
      </p:sp>
    </p:spTree>
    <p:extLst>
      <p:ext uri="{BB962C8B-B14F-4D97-AF65-F5344CB8AC3E}">
        <p14:creationId xmlns:p14="http://schemas.microsoft.com/office/powerpoint/2010/main" xmlns="" val="292866426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Backwards Compatibility Mode</a:t>
            </a:r>
            <a:endParaRPr lang="en-US" dirty="0"/>
          </a:p>
        </p:txBody>
      </p:sp>
      <p:pic>
        <p:nvPicPr>
          <p:cNvPr id="13" name="Picture 2" descr="\\eventsql\dvd\Online_ART\DVD_ART36\Artwork_Imagery\Icons - Illustrations\_ eHOME ICONS\application servers computer.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886200" y="1828800"/>
            <a:ext cx="990600" cy="1395846"/>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14" name="TextBox 13"/>
          <p:cNvSpPr txBox="1"/>
          <p:nvPr/>
        </p:nvSpPr>
        <p:spPr>
          <a:xfrm>
            <a:off x="3200400" y="1447800"/>
            <a:ext cx="3079946" cy="307777"/>
          </a:xfrm>
          <a:prstGeom prst="rect">
            <a:avLst/>
          </a:prstGeom>
          <a:noFill/>
        </p:spPr>
        <p:txBody>
          <a:bodyPr wrap="none" lIns="0" tIns="0" rIns="0" bIns="0" rtlCol="0">
            <a:spAutoFit/>
          </a:bodyPr>
          <a:lstStyle/>
          <a:p>
            <a:r>
              <a:rPr lang="en-US" sz="2000" dirty="0" smtClean="0">
                <a:solidFill>
                  <a:srgbClr val="FFC000"/>
                </a:solidFill>
              </a:rPr>
              <a:t>Project Server 2010 </a:t>
            </a:r>
            <a:r>
              <a:rPr lang="en-US" sz="2000" dirty="0" smtClean="0">
                <a:gradFill>
                  <a:gsLst>
                    <a:gs pos="0">
                      <a:schemeClr val="tx1"/>
                    </a:gs>
                    <a:gs pos="86000">
                      <a:schemeClr val="tx1"/>
                    </a:gs>
                  </a:gsLst>
                  <a:lin ang="5400000" scaled="0"/>
                </a:gradFill>
              </a:rPr>
              <a:t>in BCM</a:t>
            </a:r>
          </a:p>
        </p:txBody>
      </p:sp>
      <p:pic>
        <p:nvPicPr>
          <p:cNvPr id="2050" name="Picture 2" descr="\\eventsql\dvd\Online_ART\DVD_ART36\Artwork_Imagery\Icons - Illustrations\_ eHOME ICONS\laptop notebook pc mobility.pn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xmlns="">
                  <a14:imgLayer r:embed="rId5">
                    <a14:imgEffect>
                      <a14:sharpenSoften amount="25000"/>
                    </a14:imgEffect>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21044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15" name="Picture 2" descr="\\eventsql\dvd\Online_ART\DVD_ART36\Artwork_Imagery\Icons - Illustrations\_ eHOME ICONS\laptop notebook pc mobility.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40475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17" name="Picture 2" descr="\\eventsql\dvd\Online_ART\DVD_ART36\Artwork_Imagery\Icons - Illustrations\_ eHOME ICONS\laptop notebook pc mobility.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59906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4" name="Up-Down Arrow 3"/>
          <p:cNvSpPr/>
          <p:nvPr/>
        </p:nvSpPr>
        <p:spPr bwMode="auto">
          <a:xfrm rot="10800000">
            <a:off x="4191000" y="3276599"/>
            <a:ext cx="304800" cy="914400"/>
          </a:xfrm>
          <a:prstGeom prst="up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9" name="Up-Down Arrow 18"/>
          <p:cNvSpPr/>
          <p:nvPr/>
        </p:nvSpPr>
        <p:spPr bwMode="auto">
          <a:xfrm rot="7262526">
            <a:off x="5312898" y="2999652"/>
            <a:ext cx="304800" cy="1368157"/>
          </a:xfrm>
          <a:prstGeom prst="up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0" name="Up-Down Arrow 19"/>
          <p:cNvSpPr/>
          <p:nvPr/>
        </p:nvSpPr>
        <p:spPr bwMode="auto">
          <a:xfrm rot="13980472">
            <a:off x="3134976" y="3058490"/>
            <a:ext cx="304800" cy="1323813"/>
          </a:xfrm>
          <a:prstGeom prst="up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1" name="TextBox 20"/>
          <p:cNvSpPr txBox="1"/>
          <p:nvPr/>
        </p:nvSpPr>
        <p:spPr>
          <a:xfrm>
            <a:off x="1656297" y="5313402"/>
            <a:ext cx="1916037" cy="553998"/>
          </a:xfrm>
          <a:prstGeom prst="rect">
            <a:avLst/>
          </a:prstGeom>
          <a:noFill/>
        </p:spPr>
        <p:txBody>
          <a:bodyPr wrap="none" lIns="0" tIns="0" rIns="0" bIns="0" rtlCol="0">
            <a:spAutoFit/>
          </a:bodyPr>
          <a:lstStyle/>
          <a:p>
            <a:pPr algn="ctr"/>
            <a:r>
              <a:rPr lang="en-US" b="1" dirty="0" smtClean="0">
                <a:solidFill>
                  <a:srgbClr val="FFC000"/>
                </a:solidFill>
              </a:rPr>
              <a:t>Project </a:t>
            </a:r>
          </a:p>
          <a:p>
            <a:pPr algn="ctr"/>
            <a:r>
              <a:rPr lang="en-US" b="1" dirty="0" smtClean="0">
                <a:solidFill>
                  <a:srgbClr val="FFC000"/>
                </a:solidFill>
              </a:rPr>
              <a:t>Professional 2010</a:t>
            </a:r>
          </a:p>
        </p:txBody>
      </p:sp>
      <p:sp>
        <p:nvSpPr>
          <p:cNvPr id="22" name="TextBox 21"/>
          <p:cNvSpPr txBox="1"/>
          <p:nvPr/>
        </p:nvSpPr>
        <p:spPr>
          <a:xfrm>
            <a:off x="3742730" y="5313402"/>
            <a:ext cx="1781770" cy="553998"/>
          </a:xfrm>
          <a:prstGeom prst="rect">
            <a:avLst/>
          </a:prstGeom>
          <a:noFill/>
        </p:spPr>
        <p:txBody>
          <a:bodyPr wrap="none" lIns="0" tIns="0" rIns="0" bIns="0" rtlCol="0">
            <a:spAutoFit/>
          </a:bodyPr>
          <a:lstStyle/>
          <a:p>
            <a:pPr algn="ctr"/>
            <a:r>
              <a:rPr lang="en-US" dirty="0" smtClean="0">
                <a:gradFill>
                  <a:gsLst>
                    <a:gs pos="0">
                      <a:schemeClr val="tx1"/>
                    </a:gs>
                    <a:gs pos="86000">
                      <a:schemeClr val="tx1"/>
                    </a:gs>
                  </a:gsLst>
                  <a:lin ang="5400000" scaled="0"/>
                </a:gradFill>
              </a:rPr>
              <a:t>Project </a:t>
            </a:r>
          </a:p>
          <a:p>
            <a:pPr algn="ctr"/>
            <a:r>
              <a:rPr lang="en-US" dirty="0" smtClean="0">
                <a:gradFill>
                  <a:gsLst>
                    <a:gs pos="0">
                      <a:schemeClr val="tx1"/>
                    </a:gs>
                    <a:gs pos="86000">
                      <a:schemeClr val="tx1"/>
                    </a:gs>
                  </a:gsLst>
                  <a:lin ang="5400000" scaled="0"/>
                </a:gradFill>
              </a:rPr>
              <a:t>Professional 2007</a:t>
            </a:r>
          </a:p>
        </p:txBody>
      </p:sp>
      <p:sp>
        <p:nvSpPr>
          <p:cNvPr id="23" name="TextBox 22"/>
          <p:cNvSpPr txBox="1"/>
          <p:nvPr/>
        </p:nvSpPr>
        <p:spPr>
          <a:xfrm>
            <a:off x="5762030" y="5313402"/>
            <a:ext cx="1781770" cy="553998"/>
          </a:xfrm>
          <a:prstGeom prst="rect">
            <a:avLst/>
          </a:prstGeom>
          <a:noFill/>
        </p:spPr>
        <p:txBody>
          <a:bodyPr wrap="none" lIns="0" tIns="0" rIns="0" bIns="0" rtlCol="0">
            <a:spAutoFit/>
          </a:bodyPr>
          <a:lstStyle/>
          <a:p>
            <a:pPr algn="ctr"/>
            <a:r>
              <a:rPr lang="en-US" dirty="0" smtClean="0">
                <a:gradFill>
                  <a:gsLst>
                    <a:gs pos="0">
                      <a:schemeClr val="tx1"/>
                    </a:gs>
                    <a:gs pos="86000">
                      <a:schemeClr val="tx1"/>
                    </a:gs>
                  </a:gsLst>
                  <a:lin ang="5400000" scaled="0"/>
                </a:gradFill>
              </a:rPr>
              <a:t>Project </a:t>
            </a:r>
          </a:p>
          <a:p>
            <a:pPr algn="ctr"/>
            <a:r>
              <a:rPr lang="en-US" dirty="0" smtClean="0">
                <a:gradFill>
                  <a:gsLst>
                    <a:gs pos="0">
                      <a:schemeClr val="tx1"/>
                    </a:gs>
                    <a:gs pos="86000">
                      <a:schemeClr val="tx1"/>
                    </a:gs>
                  </a:gsLst>
                  <a:lin ang="5400000" scaled="0"/>
                </a:gradFill>
              </a:rPr>
              <a:t>Professional 2007</a:t>
            </a:r>
          </a:p>
        </p:txBody>
      </p:sp>
      <p:sp>
        <p:nvSpPr>
          <p:cNvPr id="3" name="Heart 2"/>
          <p:cNvSpPr/>
          <p:nvPr/>
        </p:nvSpPr>
        <p:spPr bwMode="auto">
          <a:xfrm>
            <a:off x="2316858" y="4534215"/>
            <a:ext cx="228600" cy="228600"/>
          </a:xfrm>
          <a:prstGeom prst="hear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Tree>
    <p:extLst>
      <p:ext uri="{BB962C8B-B14F-4D97-AF65-F5344CB8AC3E}">
        <p14:creationId xmlns:p14="http://schemas.microsoft.com/office/powerpoint/2010/main" xmlns="" val="10461571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Backwards Compatibility Mode</a:t>
            </a:r>
            <a:endParaRPr lang="en-US" dirty="0"/>
          </a:p>
        </p:txBody>
      </p:sp>
      <p:pic>
        <p:nvPicPr>
          <p:cNvPr id="13" name="Picture 2" descr="\\eventsql\dvd\Online_ART\DVD_ART36\Artwork_Imagery\Icons - Illustrations\_ eHOME ICONS\application servers computer.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886200" y="1828800"/>
            <a:ext cx="990600" cy="1395846"/>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14" name="TextBox 13"/>
          <p:cNvSpPr txBox="1"/>
          <p:nvPr/>
        </p:nvSpPr>
        <p:spPr>
          <a:xfrm>
            <a:off x="3200400" y="1447800"/>
            <a:ext cx="3079946" cy="307777"/>
          </a:xfrm>
          <a:prstGeom prst="rect">
            <a:avLst/>
          </a:prstGeom>
          <a:noFill/>
        </p:spPr>
        <p:txBody>
          <a:bodyPr wrap="none" lIns="0" tIns="0" rIns="0" bIns="0" rtlCol="0">
            <a:spAutoFit/>
          </a:bodyPr>
          <a:lstStyle/>
          <a:p>
            <a:r>
              <a:rPr lang="en-US" sz="2000" dirty="0" smtClean="0">
                <a:solidFill>
                  <a:srgbClr val="FFC000"/>
                </a:solidFill>
              </a:rPr>
              <a:t>Project Server 2010 </a:t>
            </a:r>
            <a:r>
              <a:rPr lang="en-US" sz="2000" dirty="0" smtClean="0">
                <a:gradFill>
                  <a:gsLst>
                    <a:gs pos="0">
                      <a:schemeClr val="tx1"/>
                    </a:gs>
                    <a:gs pos="86000">
                      <a:schemeClr val="tx1"/>
                    </a:gs>
                  </a:gsLst>
                  <a:lin ang="5400000" scaled="0"/>
                </a:gradFill>
              </a:rPr>
              <a:t>in BCM</a:t>
            </a:r>
          </a:p>
        </p:txBody>
      </p:sp>
      <p:pic>
        <p:nvPicPr>
          <p:cNvPr id="2050" name="Picture 2" descr="\\eventsql\dvd\Online_ART\DVD_ART36\Artwork_Imagery\Icons - Illustrations\_ eHOME ICONS\laptop notebook pc mobility.pn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xmlns="">
                  <a14:imgLayer r:embed="rId5">
                    <a14:imgEffect>
                      <a14:saturation sat="400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21044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15" name="Picture 2" descr="\\eventsql\dvd\Online_ART\DVD_ART36\Artwork_Imagery\Icons - Illustrations\_ eHOME ICONS\laptop notebook pc mobility.png"/>
          <p:cNvPicPr>
            <a:picLocks noChangeAspect="1" noChangeArrowheads="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40475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17" name="Picture 2" descr="\\eventsql\dvd\Online_ART\DVD_ART36\Artwork_Imagery\Icons - Illustrations\_ eHOME ICONS\laptop notebook pc mobility.png"/>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9906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4" name="Up-Down Arrow 3"/>
          <p:cNvSpPr/>
          <p:nvPr/>
        </p:nvSpPr>
        <p:spPr bwMode="auto">
          <a:xfrm rot="10800000">
            <a:off x="4191000" y="3276599"/>
            <a:ext cx="304800" cy="914400"/>
          </a:xfrm>
          <a:prstGeom prst="up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9" name="Up-Down Arrow 18"/>
          <p:cNvSpPr/>
          <p:nvPr/>
        </p:nvSpPr>
        <p:spPr bwMode="auto">
          <a:xfrm rot="7262526">
            <a:off x="5312898" y="2999652"/>
            <a:ext cx="304800" cy="1368157"/>
          </a:xfrm>
          <a:prstGeom prst="up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0" name="Up-Down Arrow 19"/>
          <p:cNvSpPr/>
          <p:nvPr/>
        </p:nvSpPr>
        <p:spPr bwMode="auto">
          <a:xfrm rot="13980472">
            <a:off x="3134976" y="3058490"/>
            <a:ext cx="304800" cy="1323813"/>
          </a:xfrm>
          <a:prstGeom prst="up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1" name="TextBox 20"/>
          <p:cNvSpPr txBox="1"/>
          <p:nvPr/>
        </p:nvSpPr>
        <p:spPr>
          <a:xfrm>
            <a:off x="1656297" y="5313402"/>
            <a:ext cx="1916037" cy="553998"/>
          </a:xfrm>
          <a:prstGeom prst="rect">
            <a:avLst/>
          </a:prstGeom>
          <a:noFill/>
        </p:spPr>
        <p:txBody>
          <a:bodyPr wrap="none" lIns="0" tIns="0" rIns="0" bIns="0" rtlCol="0">
            <a:spAutoFit/>
          </a:bodyPr>
          <a:lstStyle/>
          <a:p>
            <a:pPr algn="ctr"/>
            <a:r>
              <a:rPr lang="en-US" b="1" dirty="0" smtClean="0">
                <a:solidFill>
                  <a:srgbClr val="FFC000"/>
                </a:solidFill>
              </a:rPr>
              <a:t>Project </a:t>
            </a:r>
          </a:p>
          <a:p>
            <a:pPr algn="ctr"/>
            <a:r>
              <a:rPr lang="en-US" b="1" dirty="0" smtClean="0">
                <a:solidFill>
                  <a:srgbClr val="FFC000"/>
                </a:solidFill>
              </a:rPr>
              <a:t>Professional 2010</a:t>
            </a:r>
          </a:p>
        </p:txBody>
      </p:sp>
      <p:sp>
        <p:nvSpPr>
          <p:cNvPr id="22" name="TextBox 21"/>
          <p:cNvSpPr txBox="1"/>
          <p:nvPr/>
        </p:nvSpPr>
        <p:spPr>
          <a:xfrm>
            <a:off x="3675597" y="5313402"/>
            <a:ext cx="1916037" cy="553998"/>
          </a:xfrm>
          <a:prstGeom prst="rect">
            <a:avLst/>
          </a:prstGeom>
          <a:noFill/>
        </p:spPr>
        <p:txBody>
          <a:bodyPr wrap="none" lIns="0" tIns="0" rIns="0" bIns="0" rtlCol="0">
            <a:spAutoFit/>
          </a:bodyPr>
          <a:lstStyle/>
          <a:p>
            <a:pPr algn="ctr"/>
            <a:r>
              <a:rPr lang="en-US" b="1" dirty="0">
                <a:solidFill>
                  <a:srgbClr val="FFC000"/>
                </a:solidFill>
              </a:rPr>
              <a:t>Project </a:t>
            </a:r>
          </a:p>
          <a:p>
            <a:pPr algn="ctr"/>
            <a:r>
              <a:rPr lang="en-US" b="1" dirty="0">
                <a:solidFill>
                  <a:srgbClr val="FFC000"/>
                </a:solidFill>
              </a:rPr>
              <a:t>Professional 2010</a:t>
            </a:r>
            <a:endParaRPr lang="en-US" dirty="0" smtClean="0">
              <a:solidFill>
                <a:srgbClr val="FFC000"/>
              </a:solidFill>
            </a:endParaRPr>
          </a:p>
        </p:txBody>
      </p:sp>
      <p:sp>
        <p:nvSpPr>
          <p:cNvPr id="23" name="TextBox 22"/>
          <p:cNvSpPr txBox="1"/>
          <p:nvPr/>
        </p:nvSpPr>
        <p:spPr>
          <a:xfrm>
            <a:off x="5762030" y="5313402"/>
            <a:ext cx="1781770" cy="553998"/>
          </a:xfrm>
          <a:prstGeom prst="rect">
            <a:avLst/>
          </a:prstGeom>
          <a:noFill/>
        </p:spPr>
        <p:txBody>
          <a:bodyPr wrap="none" lIns="0" tIns="0" rIns="0" bIns="0" rtlCol="0">
            <a:spAutoFit/>
          </a:bodyPr>
          <a:lstStyle/>
          <a:p>
            <a:pPr algn="ctr"/>
            <a:r>
              <a:rPr lang="en-US" dirty="0" smtClean="0">
                <a:gradFill>
                  <a:gsLst>
                    <a:gs pos="0">
                      <a:schemeClr val="tx1"/>
                    </a:gs>
                    <a:gs pos="86000">
                      <a:schemeClr val="tx1"/>
                    </a:gs>
                  </a:gsLst>
                  <a:lin ang="5400000" scaled="0"/>
                </a:gradFill>
              </a:rPr>
              <a:t>Project </a:t>
            </a:r>
          </a:p>
          <a:p>
            <a:pPr algn="ctr"/>
            <a:r>
              <a:rPr lang="en-US" dirty="0" smtClean="0">
                <a:gradFill>
                  <a:gsLst>
                    <a:gs pos="0">
                      <a:schemeClr val="tx1"/>
                    </a:gs>
                    <a:gs pos="86000">
                      <a:schemeClr val="tx1"/>
                    </a:gs>
                  </a:gsLst>
                  <a:lin ang="5400000" scaled="0"/>
                </a:gradFill>
              </a:rPr>
              <a:t>Professional 2007</a:t>
            </a:r>
          </a:p>
        </p:txBody>
      </p:sp>
      <p:sp>
        <p:nvSpPr>
          <p:cNvPr id="16" name="Heart 15"/>
          <p:cNvSpPr/>
          <p:nvPr/>
        </p:nvSpPr>
        <p:spPr bwMode="auto">
          <a:xfrm>
            <a:off x="2316858" y="4534215"/>
            <a:ext cx="228600" cy="228600"/>
          </a:xfrm>
          <a:prstGeom prst="hear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2"/>
              </a:solidFill>
              <a:effectLst>
                <a:outerShdw blurRad="50800" dist="38100" dir="5400000" algn="ctr" rotWithShape="0">
                  <a:srgbClr val="000000">
                    <a:alpha val="47000"/>
                  </a:srgbClr>
                </a:outerShdw>
              </a:effectLst>
              <a:latin typeface="Segoe UI" pitchFamily="34" charset="0"/>
            </a:endParaRPr>
          </a:p>
        </p:txBody>
      </p:sp>
      <p:sp>
        <p:nvSpPr>
          <p:cNvPr id="18" name="Heart 17"/>
          <p:cNvSpPr/>
          <p:nvPr/>
        </p:nvSpPr>
        <p:spPr bwMode="auto">
          <a:xfrm>
            <a:off x="4259317" y="4540468"/>
            <a:ext cx="228600" cy="228600"/>
          </a:xfrm>
          <a:prstGeom prst="hear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2"/>
              </a:solidFill>
              <a:effectLst>
                <a:outerShdw blurRad="50800" dist="38100" dir="5400000" algn="ctr" rotWithShape="0">
                  <a:srgbClr val="000000">
                    <a:alpha val="47000"/>
                  </a:srgbClr>
                </a:outerShdw>
              </a:effectLst>
              <a:latin typeface="Segoe UI" pitchFamily="34" charset="0"/>
            </a:endParaRPr>
          </a:p>
        </p:txBody>
      </p:sp>
    </p:spTree>
    <p:extLst>
      <p:ext uri="{BB962C8B-B14F-4D97-AF65-F5344CB8AC3E}">
        <p14:creationId xmlns:p14="http://schemas.microsoft.com/office/powerpoint/2010/main" xmlns="" val="987812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1000" tmFilter="0, 0; .2, .5; .8, .5; 1, 0"/>
                                        <p:tgtEl>
                                          <p:spTgt spid="16"/>
                                        </p:tgtEl>
                                      </p:cBhvr>
                                    </p:animEffect>
                                    <p:animScale>
                                      <p:cBhvr>
                                        <p:cTn id="7" dur="500" autoRev="1" fill="hold"/>
                                        <p:tgtEl>
                                          <p:spTgt spid="16"/>
                                        </p:tgtEl>
                                      </p:cBhvr>
                                      <p:by x="105000" y="105000"/>
                                    </p:animScale>
                                  </p:childTnLst>
                                </p:cTn>
                              </p:par>
                              <p:par>
                                <p:cTn id="8" presetID="26" presetClass="emph" presetSubtype="0" repeatCount="2000" fill="hold" grpId="0" nodeType="withEffect">
                                  <p:stCondLst>
                                    <p:cond delay="0"/>
                                  </p:stCondLst>
                                  <p:childTnLst>
                                    <p:animEffect transition="out" filter="fade">
                                      <p:cBhvr>
                                        <p:cTn id="9" dur="1000" tmFilter="0, 0; .2, .5; .8, .5; 1, 0"/>
                                        <p:tgtEl>
                                          <p:spTgt spid="18"/>
                                        </p:tgtEl>
                                      </p:cBhvr>
                                    </p:animEffect>
                                    <p:animScale>
                                      <p:cBhvr>
                                        <p:cTn id="10" dur="5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Backwards Compatibility Mode</a:t>
            </a:r>
            <a:endParaRPr lang="en-US" dirty="0"/>
          </a:p>
        </p:txBody>
      </p:sp>
      <p:pic>
        <p:nvPicPr>
          <p:cNvPr id="13" name="Picture 2" descr="\\eventsql\dvd\Online_ART\DVD_ART36\Artwork_Imagery\Icons - Illustrations\_ eHOME ICONS\application servers computer.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886200" y="1828800"/>
            <a:ext cx="990600" cy="1395846"/>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14" name="TextBox 13"/>
          <p:cNvSpPr txBox="1"/>
          <p:nvPr/>
        </p:nvSpPr>
        <p:spPr>
          <a:xfrm>
            <a:off x="3200400" y="1447800"/>
            <a:ext cx="3079946" cy="307777"/>
          </a:xfrm>
          <a:prstGeom prst="rect">
            <a:avLst/>
          </a:prstGeom>
          <a:noFill/>
        </p:spPr>
        <p:txBody>
          <a:bodyPr wrap="none" lIns="0" tIns="0" rIns="0" bIns="0" rtlCol="0">
            <a:spAutoFit/>
          </a:bodyPr>
          <a:lstStyle/>
          <a:p>
            <a:r>
              <a:rPr lang="en-US" sz="2000" dirty="0" smtClean="0">
                <a:solidFill>
                  <a:srgbClr val="FFC000"/>
                </a:solidFill>
              </a:rPr>
              <a:t>Project Server 2010 </a:t>
            </a:r>
            <a:r>
              <a:rPr lang="en-US" sz="2000" dirty="0" smtClean="0">
                <a:gradFill>
                  <a:gsLst>
                    <a:gs pos="0">
                      <a:schemeClr val="tx1"/>
                    </a:gs>
                    <a:gs pos="86000">
                      <a:schemeClr val="tx1"/>
                    </a:gs>
                  </a:gsLst>
                  <a:lin ang="5400000" scaled="0"/>
                </a:gradFill>
              </a:rPr>
              <a:t>in BCM</a:t>
            </a:r>
          </a:p>
        </p:txBody>
      </p:sp>
      <p:pic>
        <p:nvPicPr>
          <p:cNvPr id="2050" name="Picture 2" descr="\\eventsql\dvd\Online_ART\DVD_ART36\Artwork_Imagery\Icons - Illustrations\_ eHOME ICONS\laptop notebook pc mobility.pn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21044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15" name="Picture 2" descr="\\eventsql\dvd\Online_ART\DVD_ART36\Artwork_Imagery\Icons - Illustrations\_ eHOME ICONS\laptop notebook pc mobility.png"/>
          <p:cNvPicPr>
            <a:picLocks noChangeAspect="1" noChangeArrowheads="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40475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17" name="Picture 2" descr="\\eventsql\dvd\Online_ART\DVD_ART36\Artwork_Imagery\Icons - Illustrations\_ eHOME ICONS\laptop notebook pc mobility.png"/>
          <p:cNvPicPr>
            <a:picLocks noChangeAspect="1" noChangeArrowheads="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59906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4" name="Up-Down Arrow 3"/>
          <p:cNvSpPr/>
          <p:nvPr/>
        </p:nvSpPr>
        <p:spPr bwMode="auto">
          <a:xfrm rot="10800000">
            <a:off x="4191000" y="3276599"/>
            <a:ext cx="304800" cy="914400"/>
          </a:xfrm>
          <a:prstGeom prst="up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9" name="Up-Down Arrow 18"/>
          <p:cNvSpPr/>
          <p:nvPr/>
        </p:nvSpPr>
        <p:spPr bwMode="auto">
          <a:xfrm rot="7262526">
            <a:off x="5312898" y="2999652"/>
            <a:ext cx="304800" cy="1368157"/>
          </a:xfrm>
          <a:prstGeom prst="up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0" name="Up-Down Arrow 19"/>
          <p:cNvSpPr/>
          <p:nvPr/>
        </p:nvSpPr>
        <p:spPr bwMode="auto">
          <a:xfrm rot="13980472">
            <a:off x="3134976" y="3058490"/>
            <a:ext cx="304800" cy="1323813"/>
          </a:xfrm>
          <a:prstGeom prst="up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1" name="TextBox 20"/>
          <p:cNvSpPr txBox="1"/>
          <p:nvPr/>
        </p:nvSpPr>
        <p:spPr>
          <a:xfrm>
            <a:off x="1656297" y="5313402"/>
            <a:ext cx="1916037" cy="553998"/>
          </a:xfrm>
          <a:prstGeom prst="rect">
            <a:avLst/>
          </a:prstGeom>
          <a:noFill/>
        </p:spPr>
        <p:txBody>
          <a:bodyPr wrap="none" lIns="0" tIns="0" rIns="0" bIns="0" rtlCol="0">
            <a:spAutoFit/>
          </a:bodyPr>
          <a:lstStyle/>
          <a:p>
            <a:pPr algn="ctr"/>
            <a:r>
              <a:rPr lang="en-US" b="1" dirty="0" smtClean="0">
                <a:solidFill>
                  <a:srgbClr val="FFC000"/>
                </a:solidFill>
              </a:rPr>
              <a:t>Project </a:t>
            </a:r>
          </a:p>
          <a:p>
            <a:pPr algn="ctr"/>
            <a:r>
              <a:rPr lang="en-US" b="1" dirty="0" smtClean="0">
                <a:solidFill>
                  <a:srgbClr val="FFC000"/>
                </a:solidFill>
              </a:rPr>
              <a:t>Professional 2010</a:t>
            </a:r>
          </a:p>
        </p:txBody>
      </p:sp>
      <p:sp>
        <p:nvSpPr>
          <p:cNvPr id="22" name="TextBox 21"/>
          <p:cNvSpPr txBox="1"/>
          <p:nvPr/>
        </p:nvSpPr>
        <p:spPr>
          <a:xfrm>
            <a:off x="3675597" y="5313402"/>
            <a:ext cx="1916037" cy="553998"/>
          </a:xfrm>
          <a:prstGeom prst="rect">
            <a:avLst/>
          </a:prstGeom>
          <a:noFill/>
        </p:spPr>
        <p:txBody>
          <a:bodyPr wrap="none" lIns="0" tIns="0" rIns="0" bIns="0" rtlCol="0">
            <a:spAutoFit/>
          </a:bodyPr>
          <a:lstStyle/>
          <a:p>
            <a:pPr algn="ctr"/>
            <a:r>
              <a:rPr lang="en-US" b="1" dirty="0">
                <a:solidFill>
                  <a:srgbClr val="FFC000"/>
                </a:solidFill>
              </a:rPr>
              <a:t>Project </a:t>
            </a:r>
          </a:p>
          <a:p>
            <a:pPr algn="ctr"/>
            <a:r>
              <a:rPr lang="en-US" b="1" dirty="0">
                <a:solidFill>
                  <a:srgbClr val="FFC000"/>
                </a:solidFill>
              </a:rPr>
              <a:t>Professional 2010</a:t>
            </a:r>
            <a:endParaRPr lang="en-US" dirty="0" smtClean="0">
              <a:solidFill>
                <a:srgbClr val="FFC000"/>
              </a:solidFill>
            </a:endParaRPr>
          </a:p>
        </p:txBody>
      </p:sp>
      <p:sp>
        <p:nvSpPr>
          <p:cNvPr id="23" name="TextBox 22"/>
          <p:cNvSpPr txBox="1"/>
          <p:nvPr/>
        </p:nvSpPr>
        <p:spPr>
          <a:xfrm>
            <a:off x="5694897" y="5313402"/>
            <a:ext cx="1916037" cy="553998"/>
          </a:xfrm>
          <a:prstGeom prst="rect">
            <a:avLst/>
          </a:prstGeom>
          <a:noFill/>
        </p:spPr>
        <p:txBody>
          <a:bodyPr wrap="none" lIns="0" tIns="0" rIns="0" bIns="0" rtlCol="0">
            <a:spAutoFit/>
          </a:bodyPr>
          <a:lstStyle/>
          <a:p>
            <a:pPr algn="ctr"/>
            <a:r>
              <a:rPr lang="en-US" b="1" dirty="0">
                <a:solidFill>
                  <a:srgbClr val="FFC000"/>
                </a:solidFill>
              </a:rPr>
              <a:t>Project </a:t>
            </a:r>
          </a:p>
          <a:p>
            <a:pPr algn="ctr"/>
            <a:r>
              <a:rPr lang="en-US" b="1" dirty="0">
                <a:solidFill>
                  <a:srgbClr val="FFC000"/>
                </a:solidFill>
              </a:rPr>
              <a:t>Professional 2010</a:t>
            </a:r>
            <a:endParaRPr lang="en-US" dirty="0">
              <a:solidFill>
                <a:srgbClr val="FFC000"/>
              </a:solidFill>
            </a:endParaRPr>
          </a:p>
        </p:txBody>
      </p:sp>
      <p:sp>
        <p:nvSpPr>
          <p:cNvPr id="16" name="Heart 15"/>
          <p:cNvSpPr/>
          <p:nvPr/>
        </p:nvSpPr>
        <p:spPr bwMode="auto">
          <a:xfrm>
            <a:off x="2316858" y="4534215"/>
            <a:ext cx="228600" cy="228600"/>
          </a:xfrm>
          <a:prstGeom prst="hear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8" name="Heart 17"/>
          <p:cNvSpPr/>
          <p:nvPr/>
        </p:nvSpPr>
        <p:spPr bwMode="auto">
          <a:xfrm>
            <a:off x="4267200" y="4548351"/>
            <a:ext cx="228600" cy="228600"/>
          </a:xfrm>
          <a:prstGeom prst="hear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4" name="Heart 23"/>
          <p:cNvSpPr/>
          <p:nvPr/>
        </p:nvSpPr>
        <p:spPr bwMode="auto">
          <a:xfrm>
            <a:off x="6195849" y="4540468"/>
            <a:ext cx="228600" cy="228600"/>
          </a:xfrm>
          <a:prstGeom prst="hear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Tree>
    <p:extLst>
      <p:ext uri="{BB962C8B-B14F-4D97-AF65-F5344CB8AC3E}">
        <p14:creationId xmlns:p14="http://schemas.microsoft.com/office/powerpoint/2010/main" xmlns="" val="296413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1000" tmFilter="0, 0; .2, .5; .8, .5; 1, 0"/>
                                        <p:tgtEl>
                                          <p:spTgt spid="16"/>
                                        </p:tgtEl>
                                      </p:cBhvr>
                                    </p:animEffect>
                                    <p:animScale>
                                      <p:cBhvr>
                                        <p:cTn id="7" dur="500" autoRev="1" fill="hold"/>
                                        <p:tgtEl>
                                          <p:spTgt spid="16"/>
                                        </p:tgtEl>
                                      </p:cBhvr>
                                      <p:by x="105000" y="105000"/>
                                    </p:animScale>
                                  </p:childTnLst>
                                </p:cTn>
                              </p:par>
                              <p:par>
                                <p:cTn id="8" presetID="26" presetClass="emph" presetSubtype="0" repeatCount="2000" fill="hold" grpId="0" nodeType="withEffect">
                                  <p:stCondLst>
                                    <p:cond delay="0"/>
                                  </p:stCondLst>
                                  <p:childTnLst>
                                    <p:animEffect transition="out" filter="fade">
                                      <p:cBhvr>
                                        <p:cTn id="9" dur="1000" tmFilter="0, 0; .2, .5; .8, .5; 1, 0"/>
                                        <p:tgtEl>
                                          <p:spTgt spid="18"/>
                                        </p:tgtEl>
                                      </p:cBhvr>
                                    </p:animEffect>
                                    <p:animScale>
                                      <p:cBhvr>
                                        <p:cTn id="10" dur="500" autoRev="1" fill="hold"/>
                                        <p:tgtEl>
                                          <p:spTgt spid="18"/>
                                        </p:tgtEl>
                                      </p:cBhvr>
                                      <p:by x="105000" y="105000"/>
                                    </p:animScale>
                                  </p:childTnLst>
                                </p:cTn>
                              </p:par>
                              <p:par>
                                <p:cTn id="11" presetID="26" presetClass="emph" presetSubtype="0" repeatCount="2000" fill="hold" grpId="0" nodeType="withEffect">
                                  <p:stCondLst>
                                    <p:cond delay="0"/>
                                  </p:stCondLst>
                                  <p:childTnLst>
                                    <p:animEffect transition="out" filter="fade">
                                      <p:cBhvr>
                                        <p:cTn id="12" dur="1000" tmFilter="0, 0; .2, .5; .8, .5; 1, 0"/>
                                        <p:tgtEl>
                                          <p:spTgt spid="24"/>
                                        </p:tgtEl>
                                      </p:cBhvr>
                                    </p:animEffect>
                                    <p:animScale>
                                      <p:cBhvr>
                                        <p:cTn id="13" dur="50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p:txBody>
          <a:bodyPr/>
          <a:lstStyle/>
          <a:p>
            <a:r>
              <a:rPr lang="en-US" dirty="0" smtClean="0"/>
              <a:t>What’s new for IT Professionals</a:t>
            </a:r>
          </a:p>
          <a:p>
            <a:pPr lvl="1"/>
            <a:r>
              <a:rPr lang="en-US" dirty="0" smtClean="0"/>
              <a:t>Architecture and Deployment</a:t>
            </a:r>
          </a:p>
          <a:p>
            <a:pPr lvl="1"/>
            <a:r>
              <a:rPr lang="en-US" dirty="0" smtClean="0"/>
              <a:t>Administration</a:t>
            </a:r>
          </a:p>
          <a:p>
            <a:pPr lvl="1"/>
            <a:r>
              <a:rPr lang="en-US" dirty="0" smtClean="0"/>
              <a:t>Upgrade and Migration</a:t>
            </a:r>
          </a:p>
          <a:p>
            <a:r>
              <a:rPr lang="en-US" dirty="0" smtClean="0"/>
              <a:t>What’s new for Developers</a:t>
            </a:r>
          </a:p>
          <a:p>
            <a:pPr lvl="1"/>
            <a:r>
              <a:rPr lang="en-US" dirty="0" smtClean="0"/>
              <a:t>Project Desktop</a:t>
            </a:r>
          </a:p>
          <a:p>
            <a:pPr lvl="1"/>
            <a:r>
              <a:rPr lang="en-US" dirty="0" smtClean="0"/>
              <a:t>Project Server</a:t>
            </a:r>
          </a:p>
          <a:p>
            <a:pPr lvl="2"/>
            <a:r>
              <a:rPr lang="en-US" dirty="0" smtClean="0"/>
              <a:t>Architecture and overview</a:t>
            </a:r>
          </a:p>
          <a:p>
            <a:pPr lvl="2"/>
            <a:r>
              <a:rPr lang="en-US" dirty="0" smtClean="0"/>
              <a:t>New features and enhancements in 2010</a:t>
            </a:r>
          </a:p>
        </p:txBody>
      </p:sp>
    </p:spTree>
    <p:extLst>
      <p:ext uri="{BB962C8B-B14F-4D97-AF65-F5344CB8AC3E}">
        <p14:creationId xmlns:p14="http://schemas.microsoft.com/office/powerpoint/2010/main" xmlns="" val="426086383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Backwards Compatibility Mode</a:t>
            </a:r>
            <a:endParaRPr lang="en-US" dirty="0"/>
          </a:p>
        </p:txBody>
      </p:sp>
      <p:pic>
        <p:nvPicPr>
          <p:cNvPr id="13" name="Picture 2" descr="\\eventsql\dvd\Online_ART\DVD_ART36\Artwork_Imagery\Icons - Illustrations\_ eHOME ICONS\application servers computer.png"/>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886200" y="1828800"/>
            <a:ext cx="990600" cy="1395846"/>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14" name="TextBox 13"/>
          <p:cNvSpPr txBox="1"/>
          <p:nvPr/>
        </p:nvSpPr>
        <p:spPr>
          <a:xfrm>
            <a:off x="2419819" y="1219200"/>
            <a:ext cx="4180696" cy="584775"/>
          </a:xfrm>
          <a:prstGeom prst="rect">
            <a:avLst/>
          </a:prstGeom>
          <a:noFill/>
        </p:spPr>
        <p:txBody>
          <a:bodyPr wrap="none" lIns="0" tIns="0" rIns="0" bIns="0" rtlCol="0">
            <a:spAutoFit/>
          </a:bodyPr>
          <a:lstStyle/>
          <a:p>
            <a:pPr algn="ctr"/>
            <a:r>
              <a:rPr lang="en-US" sz="2000" dirty="0" smtClean="0">
                <a:solidFill>
                  <a:srgbClr val="FFC000"/>
                </a:solidFill>
              </a:rPr>
              <a:t>Project Server 2010 in </a:t>
            </a:r>
            <a:r>
              <a:rPr lang="en-US" sz="2000" b="1" dirty="0" smtClean="0">
                <a:solidFill>
                  <a:srgbClr val="FFC000"/>
                </a:solidFill>
              </a:rPr>
              <a:t>Native Mode</a:t>
            </a:r>
          </a:p>
          <a:p>
            <a:pPr algn="ctr"/>
            <a:r>
              <a:rPr lang="en-US" dirty="0" smtClean="0"/>
              <a:t>(BCM to Native = </a:t>
            </a:r>
            <a:r>
              <a:rPr lang="en-US" b="1" dirty="0" smtClean="0"/>
              <a:t>One way setting only</a:t>
            </a:r>
            <a:r>
              <a:rPr lang="en-US" dirty="0" smtClean="0"/>
              <a:t>)</a:t>
            </a:r>
          </a:p>
        </p:txBody>
      </p:sp>
      <p:pic>
        <p:nvPicPr>
          <p:cNvPr id="2050" name="Picture 2" descr="\\eventsql\dvd\Online_ART\DVD_ART36\Artwork_Imagery\Icons - Illustrations\_ eHOME ICONS\laptop notebook pc mobility.pn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21044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15" name="Picture 2" descr="\\eventsql\dvd\Online_ART\DVD_ART36\Artwork_Imagery\Icons - Illustrations\_ eHOME ICONS\laptop notebook pc mobility.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0475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17" name="Picture 2" descr="\\eventsql\dvd\Online_ART\DVD_ART36\Artwork_Imagery\Icons - Illustrations\_ eHOME ICONS\laptop notebook pc mobility.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990630" y="4399002"/>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4" name="Up-Down Arrow 3"/>
          <p:cNvSpPr/>
          <p:nvPr/>
        </p:nvSpPr>
        <p:spPr bwMode="auto">
          <a:xfrm rot="10800000">
            <a:off x="4191000" y="3276599"/>
            <a:ext cx="304800" cy="914400"/>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9" name="Up-Down Arrow 18"/>
          <p:cNvSpPr/>
          <p:nvPr/>
        </p:nvSpPr>
        <p:spPr bwMode="auto">
          <a:xfrm rot="7262526">
            <a:off x="5312898" y="2999652"/>
            <a:ext cx="304800" cy="1368157"/>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0" name="Up-Down Arrow 19"/>
          <p:cNvSpPr/>
          <p:nvPr/>
        </p:nvSpPr>
        <p:spPr bwMode="auto">
          <a:xfrm rot="13980472">
            <a:off x="3134976" y="3058490"/>
            <a:ext cx="304800" cy="1323813"/>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1" name="TextBox 20"/>
          <p:cNvSpPr txBox="1"/>
          <p:nvPr/>
        </p:nvSpPr>
        <p:spPr>
          <a:xfrm>
            <a:off x="1656297" y="5313402"/>
            <a:ext cx="1916037" cy="553998"/>
          </a:xfrm>
          <a:prstGeom prst="rect">
            <a:avLst/>
          </a:prstGeom>
          <a:noFill/>
        </p:spPr>
        <p:txBody>
          <a:bodyPr wrap="none" lIns="0" tIns="0" rIns="0" bIns="0" rtlCol="0">
            <a:spAutoFit/>
          </a:bodyPr>
          <a:lstStyle/>
          <a:p>
            <a:pPr algn="ctr"/>
            <a:r>
              <a:rPr lang="en-US" b="1" dirty="0" smtClean="0">
                <a:solidFill>
                  <a:srgbClr val="FFC000"/>
                </a:solidFill>
              </a:rPr>
              <a:t>Project </a:t>
            </a:r>
          </a:p>
          <a:p>
            <a:pPr algn="ctr"/>
            <a:r>
              <a:rPr lang="en-US" b="1" dirty="0" smtClean="0">
                <a:solidFill>
                  <a:srgbClr val="FFC000"/>
                </a:solidFill>
              </a:rPr>
              <a:t>Professional 2010</a:t>
            </a:r>
          </a:p>
        </p:txBody>
      </p:sp>
      <p:sp>
        <p:nvSpPr>
          <p:cNvPr id="22" name="TextBox 21"/>
          <p:cNvSpPr txBox="1"/>
          <p:nvPr/>
        </p:nvSpPr>
        <p:spPr>
          <a:xfrm>
            <a:off x="3675597" y="5313402"/>
            <a:ext cx="1916037" cy="553998"/>
          </a:xfrm>
          <a:prstGeom prst="rect">
            <a:avLst/>
          </a:prstGeom>
          <a:noFill/>
        </p:spPr>
        <p:txBody>
          <a:bodyPr wrap="none" lIns="0" tIns="0" rIns="0" bIns="0" rtlCol="0">
            <a:spAutoFit/>
          </a:bodyPr>
          <a:lstStyle/>
          <a:p>
            <a:pPr algn="ctr"/>
            <a:r>
              <a:rPr lang="en-US" b="1" dirty="0">
                <a:solidFill>
                  <a:srgbClr val="FFC000"/>
                </a:solidFill>
              </a:rPr>
              <a:t>Project </a:t>
            </a:r>
          </a:p>
          <a:p>
            <a:pPr algn="ctr"/>
            <a:r>
              <a:rPr lang="en-US" b="1" dirty="0">
                <a:solidFill>
                  <a:srgbClr val="FFC000"/>
                </a:solidFill>
              </a:rPr>
              <a:t>Professional 2010</a:t>
            </a:r>
            <a:endParaRPr lang="en-US" dirty="0" smtClean="0">
              <a:solidFill>
                <a:srgbClr val="FFC000"/>
              </a:solidFill>
            </a:endParaRPr>
          </a:p>
        </p:txBody>
      </p:sp>
      <p:sp>
        <p:nvSpPr>
          <p:cNvPr id="23" name="TextBox 22"/>
          <p:cNvSpPr txBox="1"/>
          <p:nvPr/>
        </p:nvSpPr>
        <p:spPr>
          <a:xfrm>
            <a:off x="5694897" y="5313402"/>
            <a:ext cx="1916037" cy="553998"/>
          </a:xfrm>
          <a:prstGeom prst="rect">
            <a:avLst/>
          </a:prstGeom>
          <a:noFill/>
        </p:spPr>
        <p:txBody>
          <a:bodyPr wrap="none" lIns="0" tIns="0" rIns="0" bIns="0" rtlCol="0">
            <a:spAutoFit/>
          </a:bodyPr>
          <a:lstStyle/>
          <a:p>
            <a:pPr algn="ctr"/>
            <a:r>
              <a:rPr lang="en-US" b="1" dirty="0">
                <a:solidFill>
                  <a:srgbClr val="FFC000"/>
                </a:solidFill>
              </a:rPr>
              <a:t>Project </a:t>
            </a:r>
          </a:p>
          <a:p>
            <a:pPr algn="ctr"/>
            <a:r>
              <a:rPr lang="en-US" b="1" dirty="0">
                <a:solidFill>
                  <a:srgbClr val="FFC000"/>
                </a:solidFill>
              </a:rPr>
              <a:t>Professional 2010</a:t>
            </a:r>
            <a:endParaRPr lang="en-US" dirty="0">
              <a:solidFill>
                <a:srgbClr val="FFC000"/>
              </a:solidFill>
            </a:endParaRPr>
          </a:p>
        </p:txBody>
      </p:sp>
      <p:sp>
        <p:nvSpPr>
          <p:cNvPr id="16" name="TextBox 15"/>
          <p:cNvSpPr txBox="1"/>
          <p:nvPr/>
        </p:nvSpPr>
        <p:spPr>
          <a:xfrm>
            <a:off x="7391400" y="2452807"/>
            <a:ext cx="1524000" cy="1661993"/>
          </a:xfrm>
          <a:prstGeom prst="rect">
            <a:avLst/>
          </a:prstGeom>
          <a:noFill/>
        </p:spPr>
        <p:txBody>
          <a:bodyPr wrap="square" lIns="0" tIns="0" rIns="0" bIns="0" rtlCol="0">
            <a:spAutoFit/>
          </a:bodyPr>
          <a:lstStyle/>
          <a:p>
            <a:pPr algn="ctr"/>
            <a:r>
              <a:rPr lang="en-US" dirty="0" smtClean="0"/>
              <a:t>Project Professional 2007 </a:t>
            </a:r>
          </a:p>
          <a:p>
            <a:pPr algn="ctr"/>
            <a:r>
              <a:rPr lang="en-US" b="1" i="1" dirty="0" smtClean="0"/>
              <a:t>can no longer connect to server</a:t>
            </a:r>
            <a:endParaRPr lang="en-US" b="1" i="1" dirty="0"/>
          </a:p>
        </p:txBody>
      </p:sp>
      <p:sp>
        <p:nvSpPr>
          <p:cNvPr id="18" name="Heart 17"/>
          <p:cNvSpPr/>
          <p:nvPr/>
        </p:nvSpPr>
        <p:spPr bwMode="auto">
          <a:xfrm>
            <a:off x="2316858" y="4534215"/>
            <a:ext cx="228600" cy="228600"/>
          </a:xfrm>
          <a:prstGeom prst="hear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4" name="Heart 23"/>
          <p:cNvSpPr/>
          <p:nvPr/>
        </p:nvSpPr>
        <p:spPr bwMode="auto">
          <a:xfrm>
            <a:off x="4267200" y="4548351"/>
            <a:ext cx="228600" cy="228600"/>
          </a:xfrm>
          <a:prstGeom prst="hear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5" name="Heart 24"/>
          <p:cNvSpPr/>
          <p:nvPr/>
        </p:nvSpPr>
        <p:spPr bwMode="auto">
          <a:xfrm>
            <a:off x="6195849" y="4540468"/>
            <a:ext cx="228600" cy="228600"/>
          </a:xfrm>
          <a:prstGeom prst="hear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6" name="Heart 25"/>
          <p:cNvSpPr/>
          <p:nvPr/>
        </p:nvSpPr>
        <p:spPr bwMode="auto">
          <a:xfrm>
            <a:off x="3962400" y="2362200"/>
            <a:ext cx="304800" cy="304800"/>
          </a:xfrm>
          <a:prstGeom prst="hear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pic>
        <p:nvPicPr>
          <p:cNvPr id="27" name="Picture 2" descr="\\eventsql\dvd\Online_ART\DVD_ART36\Artwork_Imagery\Icons - Illustrations\_ eHOME ICONS\laptop notebook pc mobility.png"/>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696200" y="4419600"/>
            <a:ext cx="990600" cy="770209"/>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28" name="&quot;No&quot; Symbol 27"/>
          <p:cNvSpPr/>
          <p:nvPr/>
        </p:nvSpPr>
        <p:spPr bwMode="auto">
          <a:xfrm>
            <a:off x="7620000" y="4267200"/>
            <a:ext cx="1048871" cy="990600"/>
          </a:xfrm>
          <a:prstGeom prst="noSmoking">
            <a:avLst>
              <a:gd name="adj" fmla="val 11401"/>
            </a:avLst>
          </a:prstGeom>
          <a:gradFill>
            <a:gsLst>
              <a:gs pos="72000">
                <a:srgbClr val="C00000">
                  <a:alpha val="43000"/>
                </a:srgbClr>
              </a:gs>
              <a:gs pos="100000">
                <a:schemeClr val="accent1">
                  <a:tint val="80000"/>
                  <a:satMod val="15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000000"/>
                  </a:gs>
                  <a:gs pos="100000">
                    <a:srgbClr val="000000"/>
                  </a:gs>
                </a:gsLst>
                <a:lin ang="5400000" scaled="0"/>
              </a:gradFill>
            </a:endParaRPr>
          </a:p>
        </p:txBody>
      </p:sp>
    </p:spTree>
    <p:extLst>
      <p:ext uri="{BB962C8B-B14F-4D97-AF65-F5344CB8AC3E}">
        <p14:creationId xmlns:p14="http://schemas.microsoft.com/office/powerpoint/2010/main" xmlns="" val="560570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1000" tmFilter="0, 0; .2, .5; .8, .5; 1, 0"/>
                                        <p:tgtEl>
                                          <p:spTgt spid="18"/>
                                        </p:tgtEl>
                                      </p:cBhvr>
                                    </p:animEffect>
                                    <p:animScale>
                                      <p:cBhvr>
                                        <p:cTn id="7" dur="500" autoRev="1" fill="hold"/>
                                        <p:tgtEl>
                                          <p:spTgt spid="18"/>
                                        </p:tgtEl>
                                      </p:cBhvr>
                                      <p:by x="105000" y="105000"/>
                                    </p:animScale>
                                  </p:childTnLst>
                                </p:cTn>
                              </p:par>
                              <p:par>
                                <p:cTn id="8" presetID="26" presetClass="emph" presetSubtype="0" repeatCount="2000" fill="hold" grpId="0" nodeType="withEffect">
                                  <p:stCondLst>
                                    <p:cond delay="0"/>
                                  </p:stCondLst>
                                  <p:childTnLst>
                                    <p:animEffect transition="out" filter="fade">
                                      <p:cBhvr>
                                        <p:cTn id="9" dur="1000" tmFilter="0, 0; .2, .5; .8, .5; 1, 0"/>
                                        <p:tgtEl>
                                          <p:spTgt spid="24"/>
                                        </p:tgtEl>
                                      </p:cBhvr>
                                    </p:animEffect>
                                    <p:animScale>
                                      <p:cBhvr>
                                        <p:cTn id="10" dur="500" autoRev="1" fill="hold"/>
                                        <p:tgtEl>
                                          <p:spTgt spid="24"/>
                                        </p:tgtEl>
                                      </p:cBhvr>
                                      <p:by x="105000" y="105000"/>
                                    </p:animScale>
                                  </p:childTnLst>
                                </p:cTn>
                              </p:par>
                              <p:par>
                                <p:cTn id="11" presetID="26" presetClass="emph" presetSubtype="0" repeatCount="2000" fill="hold" grpId="0" nodeType="withEffect">
                                  <p:stCondLst>
                                    <p:cond delay="0"/>
                                  </p:stCondLst>
                                  <p:childTnLst>
                                    <p:animEffect transition="out" filter="fade">
                                      <p:cBhvr>
                                        <p:cTn id="12" dur="1000" tmFilter="0, 0; .2, .5; .8, .5; 1, 0"/>
                                        <p:tgtEl>
                                          <p:spTgt spid="25"/>
                                        </p:tgtEl>
                                      </p:cBhvr>
                                    </p:animEffect>
                                    <p:animScale>
                                      <p:cBhvr>
                                        <p:cTn id="13" dur="500" autoRev="1" fill="hold"/>
                                        <p:tgtEl>
                                          <p:spTgt spid="25"/>
                                        </p:tgtEl>
                                      </p:cBhvr>
                                      <p:by x="105000" y="105000"/>
                                    </p:animScale>
                                  </p:childTnLst>
                                </p:cTn>
                              </p:par>
                              <p:par>
                                <p:cTn id="14" presetID="26" presetClass="emph" presetSubtype="0" repeatCount="2000" fill="hold" grpId="0" nodeType="withEffect">
                                  <p:stCondLst>
                                    <p:cond delay="0"/>
                                  </p:stCondLst>
                                  <p:childTnLst>
                                    <p:animEffect transition="out" filter="fade">
                                      <p:cBhvr>
                                        <p:cTn id="15" dur="1000" tmFilter="0, 0; .2, .5; .8, .5; 1, 0"/>
                                        <p:tgtEl>
                                          <p:spTgt spid="26"/>
                                        </p:tgtEl>
                                      </p:cBhvr>
                                    </p:animEffect>
                                    <p:animScale>
                                      <p:cBhvr>
                                        <p:cTn id="16" dur="500" autoRev="1" fill="hold"/>
                                        <p:tgtEl>
                                          <p:spTgt spid="26"/>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par>
                          <p:cTn id="24" fill="hold">
                            <p:stCondLst>
                              <p:cond delay="0"/>
                            </p:stCondLst>
                            <p:childTnLst>
                              <p:par>
                                <p:cTn id="25" presetID="23" presetClass="entr" presetSubtype="16"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4" grpId="0" animBg="1"/>
      <p:bldP spid="25" grpId="0" animBg="1"/>
      <p:bldP spid="26"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Project Server and Professional </a:t>
            </a:r>
            <a:r>
              <a:rPr lang="en-US" sz="3600" dirty="0">
                <a:solidFill>
                  <a:srgbClr val="FFC000"/>
                </a:solidFill>
              </a:rPr>
              <a:t>V</a:t>
            </a:r>
            <a:r>
              <a:rPr lang="en-US" sz="3600" dirty="0" smtClean="0">
                <a:solidFill>
                  <a:srgbClr val="FFC000"/>
                </a:solidFill>
              </a:rPr>
              <a:t>ersion Compatibility matrix</a:t>
            </a:r>
            <a:endParaRPr lang="en-US" sz="3600" dirty="0"/>
          </a:p>
        </p:txBody>
      </p:sp>
      <p:sp>
        <p:nvSpPr>
          <p:cNvPr id="4" name="Slide Number Placeholder 3"/>
          <p:cNvSpPr>
            <a:spLocks noGrp="1"/>
          </p:cNvSpPr>
          <p:nvPr>
            <p:ph type="sldNum" sz="quarter" idx="4294967295"/>
          </p:nvPr>
        </p:nvSpPr>
        <p:spPr>
          <a:xfrm>
            <a:off x="381000" y="6356350"/>
            <a:ext cx="2133600" cy="365125"/>
          </a:xfrm>
          <a:prstGeom prst="rect">
            <a:avLst/>
          </a:prstGeom>
        </p:spPr>
        <p:txBody>
          <a:bodyPr/>
          <a:lstStyle/>
          <a:p>
            <a:fld id="{0D7CF977-003B-4382-9C11-15648BFA557C}" type="slidenum">
              <a:rPr lang="en-US" smtClean="0"/>
              <a:pPr/>
              <a:t>31</a:t>
            </a:fld>
            <a:endParaRPr lang="en-US" dirty="0"/>
          </a:p>
        </p:txBody>
      </p:sp>
      <p:graphicFrame>
        <p:nvGraphicFramePr>
          <p:cNvPr id="5" name="Table 4"/>
          <p:cNvGraphicFramePr>
            <a:graphicFrameLocks noGrp="1"/>
          </p:cNvGraphicFramePr>
          <p:nvPr/>
        </p:nvGraphicFramePr>
        <p:xfrm>
          <a:off x="609600" y="2514600"/>
          <a:ext cx="8153400" cy="3006205"/>
        </p:xfrm>
        <a:graphic>
          <a:graphicData uri="http://schemas.openxmlformats.org/drawingml/2006/table">
            <a:tbl>
              <a:tblPr firstRow="1" bandRow="1">
                <a:tableStyleId>{073A0DAA-6AF3-43AB-8588-CEC1D06C72B9}</a:tableStyleId>
              </a:tblPr>
              <a:tblGrid>
                <a:gridCol w="2412741"/>
                <a:gridCol w="1743894"/>
                <a:gridCol w="1710765"/>
                <a:gridCol w="2286000"/>
              </a:tblGrid>
              <a:tr h="524899">
                <a:tc>
                  <a:txBody>
                    <a:bodyPr/>
                    <a:lstStyle/>
                    <a:p>
                      <a:pPr algn="ctr"/>
                      <a:endParaRPr lang="en-US" sz="1600" dirty="0"/>
                    </a:p>
                  </a:txBody>
                  <a:tcPr/>
                </a:tc>
                <a:tc>
                  <a:txBody>
                    <a:bodyPr/>
                    <a:lstStyle/>
                    <a:p>
                      <a:pPr algn="ctr"/>
                      <a:r>
                        <a:rPr lang="en-US" sz="1600" dirty="0" smtClean="0"/>
                        <a:t>Project</a:t>
                      </a:r>
                      <a:r>
                        <a:rPr lang="en-US" sz="1600" baseline="0" dirty="0" smtClean="0"/>
                        <a:t> Server 2003</a:t>
                      </a:r>
                      <a:endParaRPr lang="en-US" sz="1600" dirty="0"/>
                    </a:p>
                  </a:txBody>
                  <a:tcPr/>
                </a:tc>
                <a:tc>
                  <a:txBody>
                    <a:bodyPr/>
                    <a:lstStyle/>
                    <a:p>
                      <a:pPr algn="ctr"/>
                      <a:r>
                        <a:rPr lang="en-US" sz="1600" dirty="0" smtClean="0"/>
                        <a:t>Project Server 2007</a:t>
                      </a:r>
                      <a:endParaRPr lang="en-US" sz="1600" dirty="0"/>
                    </a:p>
                  </a:txBody>
                  <a:tcPr/>
                </a:tc>
                <a:tc>
                  <a:txBody>
                    <a:bodyPr/>
                    <a:lstStyle/>
                    <a:p>
                      <a:pPr algn="ctr"/>
                      <a:r>
                        <a:rPr lang="en-US" sz="1600" smtClean="0"/>
                        <a:t>Project</a:t>
                      </a:r>
                      <a:r>
                        <a:rPr lang="en-US" sz="1600" baseline="0" smtClean="0"/>
                        <a:t> Server 2010</a:t>
                      </a:r>
                      <a:endParaRPr lang="en-US" sz="1600" dirty="0"/>
                    </a:p>
                  </a:txBody>
                  <a:tcPr/>
                </a:tc>
              </a:tr>
              <a:tr h="644683">
                <a:tc>
                  <a:txBody>
                    <a:bodyPr/>
                    <a:lstStyle/>
                    <a:p>
                      <a:pPr algn="ctr"/>
                      <a:r>
                        <a:rPr lang="en-US" sz="1600" dirty="0" smtClean="0"/>
                        <a:t>Project Professional 2003</a:t>
                      </a:r>
                      <a:endParaRPr lang="en-US" sz="1600" dirty="0"/>
                    </a:p>
                  </a:txBody>
                  <a:tcPr anchor="ctr"/>
                </a:tc>
                <a:tc>
                  <a:txBody>
                    <a:bodyPr/>
                    <a:lstStyle/>
                    <a:p>
                      <a:pPr algn="ctr"/>
                      <a:r>
                        <a:rPr lang="en-US" sz="1600" b="1" dirty="0" smtClean="0"/>
                        <a:t>Full connectivity</a:t>
                      </a:r>
                      <a:endParaRPr lang="en-US" sz="1600" b="1" dirty="0"/>
                    </a:p>
                  </a:txBody>
                  <a:tcPr anchor="ctr"/>
                </a:tc>
                <a:tc>
                  <a:txBody>
                    <a:bodyPr/>
                    <a:lstStyle/>
                    <a:p>
                      <a:pPr algn="ctr"/>
                      <a:r>
                        <a:rPr lang="en-US" sz="1600" b="1" dirty="0" smtClean="0"/>
                        <a:t>-</a:t>
                      </a:r>
                      <a:endParaRPr lang="en-US" sz="1600" b="1" dirty="0"/>
                    </a:p>
                  </a:txBody>
                  <a:tcPr anchor="ctr"/>
                </a:tc>
                <a:tc>
                  <a:txBody>
                    <a:bodyPr/>
                    <a:lstStyle/>
                    <a:p>
                      <a:pPr algn="ctr"/>
                      <a:r>
                        <a:rPr lang="en-US" sz="1600" b="1" i="1" dirty="0" smtClean="0"/>
                        <a:t>-</a:t>
                      </a:r>
                      <a:endParaRPr lang="en-US" sz="1600" b="1" i="1" dirty="0"/>
                    </a:p>
                  </a:txBody>
                  <a:tcPr anchor="ctr"/>
                </a:tc>
              </a:tr>
              <a:tr h="492257">
                <a:tc>
                  <a:txBody>
                    <a:bodyPr/>
                    <a:lstStyle/>
                    <a:p>
                      <a:pPr algn="ctr"/>
                      <a:r>
                        <a:rPr lang="en-US" sz="1600" dirty="0" smtClean="0"/>
                        <a:t>Project Professional 2007</a:t>
                      </a:r>
                      <a:endParaRPr lang="en-US" sz="1600" dirty="0"/>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b="1" dirty="0" smtClean="0"/>
                        <a:t>-</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b="1" dirty="0" smtClean="0"/>
                        <a:t>Full connectivity</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b="1" dirty="0" smtClean="0"/>
                        <a:t>Connectivity to Server</a:t>
                      </a:r>
                      <a:r>
                        <a:rPr lang="en-US" sz="1600" b="1" baseline="0" dirty="0" smtClean="0"/>
                        <a:t> in BCM*</a:t>
                      </a:r>
                    </a:p>
                    <a:p>
                      <a:pPr marL="0" marR="0" indent="0" algn="ctr" defTabSz="914363" rtl="0" eaLnBrk="1" fontAlgn="auto" latinLnBrk="0" hangingPunct="1">
                        <a:lnSpc>
                          <a:spcPct val="100000"/>
                        </a:lnSpc>
                        <a:spcBef>
                          <a:spcPts val="0"/>
                        </a:spcBef>
                        <a:spcAft>
                          <a:spcPts val="0"/>
                        </a:spcAft>
                        <a:buClrTx/>
                        <a:buSzTx/>
                        <a:buFontTx/>
                        <a:buNone/>
                        <a:tabLst/>
                        <a:defRPr/>
                      </a:pPr>
                      <a:r>
                        <a:rPr lang="en-US" sz="1400" b="0" i="1" baseline="0" dirty="0" smtClean="0"/>
                        <a:t>(Project Professional 2007 </a:t>
                      </a:r>
                      <a:r>
                        <a:rPr lang="en-US" sz="1400" b="1" i="1" baseline="0" dirty="0" smtClean="0"/>
                        <a:t>SP2</a:t>
                      </a:r>
                      <a:r>
                        <a:rPr lang="en-US" sz="1400" b="0" i="1" baseline="0" dirty="0" smtClean="0"/>
                        <a:t> required)</a:t>
                      </a:r>
                      <a:endParaRPr lang="en-US" sz="1400" b="0" i="1" dirty="0" smtClean="0"/>
                    </a:p>
                  </a:txBody>
                  <a:tcPr anchor="ctr"/>
                </a:tc>
              </a:tr>
              <a:tr h="776562">
                <a:tc>
                  <a:txBody>
                    <a:bodyPr/>
                    <a:lstStyle/>
                    <a:p>
                      <a:pPr algn="ctr"/>
                      <a:r>
                        <a:rPr lang="en-US" sz="1600" dirty="0" smtClean="0"/>
                        <a:t>Project Professional 2010</a:t>
                      </a:r>
                      <a:endParaRPr lang="en-US" sz="1600" dirty="0"/>
                    </a:p>
                  </a:txBody>
                  <a:tcPr anchor="ctr"/>
                </a:tc>
                <a:tc>
                  <a:txBody>
                    <a:bodyPr/>
                    <a:lstStyle/>
                    <a:p>
                      <a:pPr algn="ctr"/>
                      <a:r>
                        <a:rPr lang="en-US" sz="1600" b="1" dirty="0" smtClean="0"/>
                        <a:t>-</a:t>
                      </a:r>
                      <a:endParaRPr lang="en-US" sz="1600" i="1" dirty="0"/>
                    </a:p>
                  </a:txBody>
                  <a:tcPr anchor="ctr"/>
                </a:tc>
                <a:tc>
                  <a:txBody>
                    <a:bodyPr/>
                    <a:lstStyle/>
                    <a:p>
                      <a:pPr algn="ctr"/>
                      <a:r>
                        <a:rPr lang="en-US" sz="1600" b="1" dirty="0" smtClean="0"/>
                        <a:t>-</a:t>
                      </a:r>
                      <a:endParaRPr lang="en-US" sz="1400" i="1" dirty="0"/>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b="1" dirty="0" smtClean="0"/>
                        <a:t>Full connectivity</a:t>
                      </a:r>
                    </a:p>
                  </a:txBody>
                  <a:tcPr anchor="ctr"/>
                </a:tc>
              </a:tr>
            </a:tbl>
          </a:graphicData>
        </a:graphic>
      </p:graphicFrame>
      <p:sp>
        <p:nvSpPr>
          <p:cNvPr id="6" name="Rectangle 5"/>
          <p:cNvSpPr/>
          <p:nvPr/>
        </p:nvSpPr>
        <p:spPr bwMode="auto">
          <a:xfrm>
            <a:off x="6476999" y="2506962"/>
            <a:ext cx="2276475" cy="3017537"/>
          </a:xfrm>
          <a:prstGeom prst="rect">
            <a:avLst/>
          </a:prstGeom>
          <a:noFill/>
          <a:ln w="76200">
            <a:solidFill>
              <a:srgbClr val="F6AE1E"/>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xmlns="" val="456727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86101" y="3790558"/>
            <a:ext cx="5702992" cy="1045393"/>
          </a:xfrm>
          <a:prstGeom prst="rect">
            <a:avLst/>
          </a:prstGeom>
        </p:spPr>
      </p:pic>
      <p:sp>
        <p:nvSpPr>
          <p:cNvPr id="7" name="Title 6"/>
          <p:cNvSpPr>
            <a:spLocks noGrp="1"/>
          </p:cNvSpPr>
          <p:nvPr>
            <p:ph type="ctrTitle"/>
          </p:nvPr>
        </p:nvSpPr>
        <p:spPr>
          <a:xfrm>
            <a:off x="730250" y="5106703"/>
            <a:ext cx="8680450" cy="752822"/>
          </a:xfrm>
        </p:spPr>
        <p:txBody>
          <a:bodyPr/>
          <a:lstStyle/>
          <a:p>
            <a:r>
              <a:rPr lang="en-US" dirty="0" smtClean="0"/>
              <a:t>Backwards Compatibility Mode</a:t>
            </a:r>
            <a:endParaRPr lang="en-US" dirty="0"/>
          </a:p>
        </p:txBody>
      </p:sp>
    </p:spTree>
    <p:extLst>
      <p:ext uri="{BB962C8B-B14F-4D97-AF65-F5344CB8AC3E}">
        <p14:creationId xmlns:p14="http://schemas.microsoft.com/office/powerpoint/2010/main" xmlns="" val="123984717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r>
              <a:rPr lang="en-US" dirty="0" smtClean="0"/>
              <a:t>What’s new for Developers</a:t>
            </a:r>
            <a:endParaRPr lang="en-GB" dirty="0"/>
          </a:p>
        </p:txBody>
      </p:sp>
      <p:sp>
        <p:nvSpPr>
          <p:cNvPr id="6" name="Text Placeholder 5"/>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xmlns="" val="111830586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382000" cy="664797"/>
          </a:xfrm>
        </p:spPr>
        <p:txBody>
          <a:bodyPr/>
          <a:lstStyle/>
          <a:p>
            <a:r>
              <a:rPr lang="en-US" dirty="0" smtClean="0"/>
              <a:t>Extensibility Overview</a:t>
            </a:r>
            <a:endParaRPr lang="en-US" dirty="0">
              <a:solidFill>
                <a:srgbClr val="FFC000"/>
              </a:solidFill>
            </a:endParaRPr>
          </a:p>
        </p:txBody>
      </p:sp>
      <p:sp>
        <p:nvSpPr>
          <p:cNvPr id="6" name="Text Placeholder 5"/>
          <p:cNvSpPr>
            <a:spLocks noGrp="1"/>
          </p:cNvSpPr>
          <p:nvPr>
            <p:ph type="body" sz="quarter" idx="10"/>
          </p:nvPr>
        </p:nvSpPr>
        <p:spPr>
          <a:xfrm>
            <a:off x="381000" y="1000125"/>
            <a:ext cx="8382000" cy="5086350"/>
          </a:xfrm>
        </p:spPr>
        <p:txBody>
          <a:bodyPr/>
          <a:lstStyle/>
          <a:p>
            <a:r>
              <a:rPr lang="en-US" sz="2800" dirty="0" smtClean="0"/>
              <a:t>Project Professional/Standard 2010</a:t>
            </a:r>
          </a:p>
          <a:p>
            <a:pPr lvl="1"/>
            <a:r>
              <a:rPr lang="en-US" sz="2400" dirty="0" smtClean="0"/>
              <a:t>Object Model, VBA, VSTO</a:t>
            </a:r>
          </a:p>
          <a:p>
            <a:pPr lvl="1"/>
            <a:r>
              <a:rPr lang="en-US" sz="2400" dirty="0" smtClean="0"/>
              <a:t>Fluent UI, Backstage</a:t>
            </a:r>
          </a:p>
          <a:p>
            <a:r>
              <a:rPr lang="en-US" sz="2800" dirty="0" smtClean="0"/>
              <a:t>Project Server 2010</a:t>
            </a:r>
          </a:p>
          <a:p>
            <a:pPr lvl="1"/>
            <a:r>
              <a:rPr lang="en-US" sz="2400" dirty="0" smtClean="0"/>
              <a:t>Web Services – Project Server Interface (PSI) &amp; Evening</a:t>
            </a:r>
          </a:p>
          <a:p>
            <a:pPr lvl="1"/>
            <a:r>
              <a:rPr lang="en-US" sz="2400" dirty="0" smtClean="0"/>
              <a:t>Project Demand Management Workflow</a:t>
            </a:r>
          </a:p>
          <a:p>
            <a:pPr lvl="1"/>
            <a:r>
              <a:rPr lang="en-US" sz="2400" dirty="0" smtClean="0"/>
              <a:t>Rich Reporting/Business Intelligence</a:t>
            </a:r>
          </a:p>
          <a:p>
            <a:pPr lvl="1"/>
            <a:r>
              <a:rPr lang="en-US" sz="2400" dirty="0" smtClean="0"/>
              <a:t>Project Web Access site modifications</a:t>
            </a:r>
          </a:p>
          <a:p>
            <a:pPr lvl="2"/>
            <a:r>
              <a:rPr lang="en-US" sz="2000" dirty="0" smtClean="0"/>
              <a:t>Theming, Fluent UI, Extensible Grid</a:t>
            </a:r>
            <a:endParaRPr lang="en-US" sz="2000" dirty="0"/>
          </a:p>
          <a:p>
            <a:r>
              <a:rPr lang="en-US" sz="2800" dirty="0" smtClean="0"/>
              <a:t>Project and SharePoint “better together”</a:t>
            </a:r>
          </a:p>
          <a:p>
            <a:pPr lvl="1"/>
            <a:r>
              <a:rPr lang="en-US" sz="2400" dirty="0" smtClean="0"/>
              <a:t>Project Workspaces (SharePoint Sites)</a:t>
            </a:r>
          </a:p>
          <a:p>
            <a:pPr lvl="1"/>
            <a:r>
              <a:rPr lang="en-US" sz="2400" dirty="0" smtClean="0"/>
              <a:t>Any other customizations/add-ons leveraging any of the SharePoint Enterprise Suite</a:t>
            </a:r>
          </a:p>
          <a:p>
            <a:r>
              <a:rPr lang="en-US" sz="2800" dirty="0">
                <a:solidFill>
                  <a:srgbClr val="FFC000"/>
                </a:solidFill>
              </a:rPr>
              <a:t>More on </a:t>
            </a:r>
            <a:r>
              <a:rPr lang="en-US" sz="2800" dirty="0">
                <a:solidFill>
                  <a:srgbClr val="FFC000"/>
                </a:solidFill>
                <a:hlinkClick r:id="rId3"/>
              </a:rPr>
              <a:t>http://msdn.microsoft.com/project</a:t>
            </a:r>
            <a:r>
              <a:rPr lang="en-US" sz="2800" dirty="0" smtClean="0">
                <a:solidFill>
                  <a:srgbClr val="FFC000"/>
                </a:solidFill>
                <a:hlinkClick r:id="rId3"/>
              </a:rPr>
              <a:t>/</a:t>
            </a:r>
            <a:r>
              <a:rPr lang="en-US" sz="2800" dirty="0" smtClean="0">
                <a:solidFill>
                  <a:srgbClr val="FFC000"/>
                </a:solidFill>
              </a:rPr>
              <a:t> </a:t>
            </a:r>
            <a:endParaRPr lang="en-US" sz="2800" dirty="0"/>
          </a:p>
        </p:txBody>
      </p:sp>
    </p:spTree>
    <p:extLst>
      <p:ext uri="{BB962C8B-B14F-4D97-AF65-F5344CB8AC3E}">
        <p14:creationId xmlns:p14="http://schemas.microsoft.com/office/powerpoint/2010/main" xmlns="" val="319929684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7" y="2130633"/>
            <a:ext cx="8481391" cy="3323987"/>
          </a:xfrm>
        </p:spPr>
        <p:txBody>
          <a:bodyPr/>
          <a:lstStyle/>
          <a:p>
            <a:pPr algn="ctr"/>
            <a:r>
              <a:rPr lang="en-US" dirty="0" smtClean="0"/>
              <a:t>Project Professional 2010</a:t>
            </a:r>
            <a:br>
              <a:rPr lang="en-US" dirty="0" smtClean="0"/>
            </a:br>
            <a:r>
              <a:rPr lang="en-US" dirty="0" smtClean="0"/>
              <a:t>Project Standard 2010</a:t>
            </a:r>
            <a:br>
              <a:rPr lang="en-US" dirty="0" smtClean="0"/>
            </a:br>
            <a:r>
              <a:rPr lang="en-US" dirty="0" smtClean="0"/>
              <a:t/>
            </a:r>
            <a:br>
              <a:rPr lang="en-US" dirty="0" smtClean="0"/>
            </a:br>
            <a:r>
              <a:rPr lang="en-US" dirty="0" smtClean="0"/>
              <a:t>“aka” Project desktop extensibility</a:t>
            </a:r>
            <a:r>
              <a:rPr lang="en-US" dirty="0"/>
              <a:t/>
            </a:r>
            <a:br>
              <a:rPr lang="en-US" dirty="0"/>
            </a:br>
            <a:endParaRPr lang="en-US" dirty="0"/>
          </a:p>
        </p:txBody>
      </p:sp>
    </p:spTree>
    <p:extLst>
      <p:ext uri="{BB962C8B-B14F-4D97-AF65-F5344CB8AC3E}">
        <p14:creationId xmlns:p14="http://schemas.microsoft.com/office/powerpoint/2010/main" xmlns="" val="122525802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82252" y="171815"/>
            <a:ext cx="8961748" cy="666385"/>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400" dirty="0" smtClean="0"/>
              <a:t>Project 2010 “desktop” extensibility </a:t>
            </a:r>
            <a:br>
              <a:rPr lang="en-US" sz="4400" dirty="0" smtClean="0"/>
            </a:br>
            <a:r>
              <a:rPr lang="en-US" sz="3200" i="1" dirty="0" smtClean="0">
                <a:gradFill>
                  <a:gsLst>
                    <a:gs pos="50000">
                      <a:srgbClr val="CDD804">
                        <a:lumMod val="40000"/>
                        <a:lumOff val="60000"/>
                      </a:srgbClr>
                    </a:gs>
                    <a:gs pos="100000">
                      <a:srgbClr val="CDD804"/>
                    </a:gs>
                  </a:gsLst>
                  <a:lin ang="5400000" scaled="0"/>
                </a:gradFill>
              </a:rPr>
              <a:t>WITHOUT code</a:t>
            </a:r>
            <a:endParaRPr lang="en-US" sz="3200" i="1" dirty="0">
              <a:gradFill>
                <a:gsLst>
                  <a:gs pos="50000">
                    <a:srgbClr val="CDD804">
                      <a:lumMod val="40000"/>
                      <a:lumOff val="60000"/>
                    </a:srgbClr>
                  </a:gs>
                  <a:gs pos="100000">
                    <a:srgbClr val="CDD804"/>
                  </a:gs>
                </a:gsLst>
                <a:lin ang="5400000" scaled="0"/>
              </a:gradFill>
            </a:endParaRPr>
          </a:p>
        </p:txBody>
      </p:sp>
      <p:sp>
        <p:nvSpPr>
          <p:cNvPr id="8" name="Text Placeholder 7"/>
          <p:cNvSpPr>
            <a:spLocks noGrp="1"/>
          </p:cNvSpPr>
          <p:nvPr>
            <p:ph type="body" sz="quarter" idx="10"/>
          </p:nvPr>
        </p:nvSpPr>
        <p:spPr>
          <a:xfrm>
            <a:off x="381000" y="1447799"/>
            <a:ext cx="8382000" cy="4585871"/>
          </a:xfrm>
        </p:spPr>
        <p:txBody>
          <a:bodyPr/>
          <a:lstStyle/>
          <a:p>
            <a:r>
              <a:rPr lang="en-US" dirty="0" smtClean="0"/>
              <a:t>“Custom Fields”</a:t>
            </a:r>
          </a:p>
          <a:p>
            <a:pPr lvl="1"/>
            <a:r>
              <a:rPr lang="en-US" dirty="0" smtClean="0"/>
              <a:t>Custom metadata associated with tasks, resources, assignments and (projects)</a:t>
            </a:r>
          </a:p>
          <a:p>
            <a:pPr lvl="1"/>
            <a:r>
              <a:rPr lang="en-US" dirty="0" smtClean="0"/>
              <a:t>Could have an icon representation and formulas</a:t>
            </a:r>
          </a:p>
          <a:p>
            <a:r>
              <a:rPr lang="en-US" dirty="0" smtClean="0"/>
              <a:t>Views Modification</a:t>
            </a:r>
          </a:p>
          <a:p>
            <a:pPr lvl="1"/>
            <a:r>
              <a:rPr lang="en-US" dirty="0" smtClean="0"/>
              <a:t>Adding columns, custom grouping and filtering, e.g. based on the Custom Fields</a:t>
            </a:r>
          </a:p>
          <a:p>
            <a:r>
              <a:rPr lang="en-US" dirty="0" smtClean="0"/>
              <a:t>Custom Visual Reports</a:t>
            </a:r>
          </a:p>
          <a:p>
            <a:pPr lvl="1"/>
            <a:r>
              <a:rPr lang="en-US" dirty="0" smtClean="0"/>
              <a:t>Manage your custom templates for Excel and Visio – based reporting</a:t>
            </a:r>
            <a:endParaRPr lang="en-US" dirty="0"/>
          </a:p>
        </p:txBody>
      </p:sp>
    </p:spTree>
    <p:extLst>
      <p:ext uri="{BB962C8B-B14F-4D97-AF65-F5344CB8AC3E}">
        <p14:creationId xmlns:p14="http://schemas.microsoft.com/office/powerpoint/2010/main" xmlns="" val="167342005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82252" y="171815"/>
            <a:ext cx="8961748" cy="666385"/>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400" dirty="0"/>
              <a:t>Project 2010 “desktop” extensibility</a:t>
            </a:r>
            <a:r>
              <a:rPr lang="en-US" sz="4400" dirty="0" smtClean="0"/>
              <a:t/>
            </a:r>
            <a:br>
              <a:rPr lang="en-US" sz="4400" dirty="0" smtClean="0"/>
            </a:br>
            <a:r>
              <a:rPr lang="en-US" sz="3200" i="1" dirty="0" smtClean="0">
                <a:gradFill>
                  <a:gsLst>
                    <a:gs pos="50000">
                      <a:srgbClr val="CDD804">
                        <a:lumMod val="40000"/>
                        <a:lumOff val="60000"/>
                      </a:srgbClr>
                    </a:gs>
                    <a:gs pos="100000">
                      <a:srgbClr val="CDD804"/>
                    </a:gs>
                  </a:gsLst>
                  <a:lin ang="5400000" scaled="0"/>
                </a:gradFill>
              </a:rPr>
              <a:t>WITH code</a:t>
            </a:r>
            <a:endParaRPr lang="en-US" sz="3200" i="1" dirty="0">
              <a:gradFill>
                <a:gsLst>
                  <a:gs pos="50000">
                    <a:srgbClr val="CDD804">
                      <a:lumMod val="40000"/>
                      <a:lumOff val="60000"/>
                    </a:srgbClr>
                  </a:gs>
                  <a:gs pos="100000">
                    <a:srgbClr val="CDD804"/>
                  </a:gs>
                </a:gsLst>
                <a:lin ang="5400000" scaled="0"/>
              </a:gradFill>
            </a:endParaRPr>
          </a:p>
        </p:txBody>
      </p:sp>
      <p:sp>
        <p:nvSpPr>
          <p:cNvPr id="8" name="Text Placeholder 7"/>
          <p:cNvSpPr>
            <a:spLocks noGrp="1"/>
          </p:cNvSpPr>
          <p:nvPr>
            <p:ph type="body" sz="quarter" idx="10"/>
          </p:nvPr>
        </p:nvSpPr>
        <p:spPr>
          <a:xfrm>
            <a:off x="381000" y="1447799"/>
            <a:ext cx="8382000" cy="4130361"/>
          </a:xfrm>
        </p:spPr>
        <p:txBody>
          <a:bodyPr/>
          <a:lstStyle/>
          <a:p>
            <a:r>
              <a:rPr lang="en-US" dirty="0" smtClean="0"/>
              <a:t>Desktop Object Model (OM)</a:t>
            </a:r>
          </a:p>
          <a:p>
            <a:pPr lvl="1"/>
            <a:r>
              <a:rPr lang="en-US" dirty="0" smtClean="0"/>
              <a:t>Rich customizations and add-ons leveraging Project functionality including scheduling</a:t>
            </a:r>
          </a:p>
          <a:p>
            <a:pPr lvl="1"/>
            <a:r>
              <a:rPr lang="en-US" dirty="0" smtClean="0"/>
              <a:t>Visual Basic for Applications (VBA) or Visual Studio Tools for Office (VSTO) could be used</a:t>
            </a:r>
          </a:p>
          <a:p>
            <a:pPr marL="460375" lvl="1" indent="0">
              <a:buNone/>
            </a:pPr>
            <a:endParaRPr lang="en-US" dirty="0" smtClean="0"/>
          </a:p>
          <a:p>
            <a:r>
              <a:rPr lang="en-US" dirty="0" smtClean="0"/>
              <a:t>User Interface (UI) modifications</a:t>
            </a:r>
          </a:p>
          <a:p>
            <a:pPr lvl="1"/>
            <a:r>
              <a:rPr lang="en-US" dirty="0" smtClean="0"/>
              <a:t>Ribbon</a:t>
            </a:r>
          </a:p>
          <a:p>
            <a:pPr lvl="1"/>
            <a:r>
              <a:rPr lang="en-US" dirty="0" smtClean="0"/>
              <a:t>Backstage</a:t>
            </a:r>
          </a:p>
        </p:txBody>
      </p:sp>
    </p:spTree>
    <p:extLst>
      <p:ext uri="{BB962C8B-B14F-4D97-AF65-F5344CB8AC3E}">
        <p14:creationId xmlns:p14="http://schemas.microsoft.com/office/powerpoint/2010/main" xmlns="" val="217552188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8" y="2422181"/>
            <a:ext cx="8481391" cy="1994392"/>
          </a:xfrm>
        </p:spPr>
        <p:txBody>
          <a:bodyPr/>
          <a:lstStyle/>
          <a:p>
            <a:pPr algn="ctr"/>
            <a:r>
              <a:rPr lang="en-US" dirty="0" smtClean="0"/>
              <a:t>Project Server 2010</a:t>
            </a:r>
            <a:br>
              <a:rPr lang="en-US" dirty="0" smtClean="0"/>
            </a:br>
            <a:r>
              <a:rPr lang="en-US" dirty="0" smtClean="0"/>
              <a:t>extensibility</a:t>
            </a:r>
            <a:r>
              <a:rPr lang="en-US" dirty="0"/>
              <a:t/>
            </a:r>
            <a:br>
              <a:rPr lang="en-US" dirty="0"/>
            </a:br>
            <a:endParaRPr lang="en-US" dirty="0"/>
          </a:p>
        </p:txBody>
      </p:sp>
    </p:spTree>
    <p:extLst>
      <p:ext uri="{BB962C8B-B14F-4D97-AF65-F5344CB8AC3E}">
        <p14:creationId xmlns:p14="http://schemas.microsoft.com/office/powerpoint/2010/main" xmlns="" val="224587852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10015" y="2133596"/>
            <a:ext cx="6805385" cy="1104901"/>
          </a:xfrm>
          <a:prstGeom prst="rect">
            <a:avLst/>
          </a:prstGeom>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9" name="Straight Connector 48"/>
          <p:cNvCxnSpPr/>
          <p:nvPr/>
        </p:nvCxnSpPr>
        <p:spPr>
          <a:xfrm rot="5400000">
            <a:off x="7811294" y="3275802"/>
            <a:ext cx="533400" cy="1588"/>
          </a:xfrm>
          <a:prstGeom prst="line">
            <a:avLst/>
          </a:prstGeom>
        </p:spPr>
        <p:style>
          <a:lnRef idx="3">
            <a:schemeClr val="accent6"/>
          </a:lnRef>
          <a:fillRef idx="0">
            <a:schemeClr val="accent6"/>
          </a:fillRef>
          <a:effectRef idx="2">
            <a:schemeClr val="accent6"/>
          </a:effectRef>
          <a:fontRef idx="minor">
            <a:schemeClr val="tx1"/>
          </a:fontRef>
        </p:style>
      </p:cxnSp>
      <p:sp>
        <p:nvSpPr>
          <p:cNvPr id="12" name="Rectangle 11"/>
          <p:cNvSpPr/>
          <p:nvPr/>
        </p:nvSpPr>
        <p:spPr>
          <a:xfrm>
            <a:off x="304800" y="5219696"/>
            <a:ext cx="8610600" cy="876300"/>
          </a:xfrm>
          <a:prstGeom prst="rect">
            <a:avLst/>
          </a:prstGeom>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p:txBody>
          <a:bodyPr>
            <a:noAutofit/>
          </a:bodyPr>
          <a:lstStyle/>
          <a:p>
            <a:r>
              <a:rPr lang="en-US" sz="4400" dirty="0" smtClean="0"/>
              <a:t>Project Server Architecture</a:t>
            </a:r>
            <a:endParaRPr lang="en-US" sz="4400" dirty="0"/>
          </a:p>
        </p:txBody>
      </p:sp>
      <p:cxnSp>
        <p:nvCxnSpPr>
          <p:cNvPr id="6" name="Straight Connector 5"/>
          <p:cNvCxnSpPr/>
          <p:nvPr/>
        </p:nvCxnSpPr>
        <p:spPr>
          <a:xfrm rot="5400000">
            <a:off x="2872809" y="3237702"/>
            <a:ext cx="6096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rot="5400000">
            <a:off x="4625409" y="3237702"/>
            <a:ext cx="6096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rot="5400000">
            <a:off x="5691415" y="3238496"/>
            <a:ext cx="609600" cy="1588"/>
          </a:xfrm>
          <a:prstGeom prst="line">
            <a:avLst/>
          </a:prstGeom>
        </p:spPr>
        <p:style>
          <a:lnRef idx="3">
            <a:schemeClr val="accent6"/>
          </a:lnRef>
          <a:fillRef idx="0">
            <a:schemeClr val="accent6"/>
          </a:fillRef>
          <a:effectRef idx="2">
            <a:schemeClr val="accent6"/>
          </a:effectRef>
          <a:fontRef idx="minor">
            <a:schemeClr val="tx1"/>
          </a:fontRef>
        </p:style>
      </p:cxnSp>
      <p:sp>
        <p:nvSpPr>
          <p:cNvPr id="9" name="TextBox 45"/>
          <p:cNvSpPr txBox="1"/>
          <p:nvPr/>
        </p:nvSpPr>
        <p:spPr>
          <a:xfrm rot="5400000" flipV="1">
            <a:off x="1757617" y="2485995"/>
            <a:ext cx="1104901" cy="400105"/>
          </a:xfrm>
          <a:prstGeom prst="rect">
            <a:avLst/>
          </a:prstGeom>
          <a:noFill/>
        </p:spPr>
        <p:txBody>
          <a:bodyPr wrap="square" lIns="91436" tIns="45718" rIns="91436" bIns="4571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chemeClr val="bg1"/>
                </a:solidFill>
              </a:rPr>
              <a:t>WFE</a:t>
            </a:r>
            <a:endParaRPr lang="en-US" sz="2000" dirty="0">
              <a:solidFill>
                <a:schemeClr val="bg1"/>
              </a:solidFill>
            </a:endParaRPr>
          </a:p>
        </p:txBody>
      </p:sp>
      <p:grpSp>
        <p:nvGrpSpPr>
          <p:cNvPr id="51" name="Group 50"/>
          <p:cNvGrpSpPr/>
          <p:nvPr/>
        </p:nvGrpSpPr>
        <p:grpSpPr>
          <a:xfrm>
            <a:off x="304800" y="3352797"/>
            <a:ext cx="8634185" cy="1790701"/>
            <a:chOff x="304800" y="3352797"/>
            <a:chExt cx="8634185" cy="1790701"/>
          </a:xfrm>
        </p:grpSpPr>
        <p:sp>
          <p:nvSpPr>
            <p:cNvPr id="4" name="Rectangle 3"/>
            <p:cNvSpPr/>
            <p:nvPr/>
          </p:nvSpPr>
          <p:spPr>
            <a:xfrm>
              <a:off x="304800" y="3352800"/>
              <a:ext cx="8634185" cy="1752600"/>
            </a:xfrm>
            <a:prstGeom prst="rect">
              <a:avLst/>
            </a:prstGeom>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6"/>
            <p:cNvSpPr txBox="1"/>
            <p:nvPr/>
          </p:nvSpPr>
          <p:spPr>
            <a:xfrm rot="5400000" flipV="1">
              <a:off x="-353266" y="4048095"/>
              <a:ext cx="1790701" cy="400105"/>
            </a:xfrm>
            <a:prstGeom prst="rect">
              <a:avLst/>
            </a:prstGeom>
            <a:noFill/>
          </p:spPr>
          <p:txBody>
            <a:bodyPr wrap="square" lIns="91436" tIns="45718" rIns="91436" bIns="4571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chemeClr val="bg1"/>
                  </a:solidFill>
                </a:rPr>
                <a:t>App Server</a:t>
              </a:r>
              <a:endParaRPr lang="en-US" sz="2000" dirty="0">
                <a:solidFill>
                  <a:schemeClr val="bg1"/>
                </a:solidFill>
              </a:endParaRPr>
            </a:p>
          </p:txBody>
        </p:sp>
      </p:grpSp>
      <p:sp>
        <p:nvSpPr>
          <p:cNvPr id="14" name="TextBox 8"/>
          <p:cNvSpPr txBox="1"/>
          <p:nvPr/>
        </p:nvSpPr>
        <p:spPr>
          <a:xfrm rot="5400000" flipV="1">
            <a:off x="254155" y="5315635"/>
            <a:ext cx="914402" cy="646327"/>
          </a:xfrm>
          <a:prstGeom prst="rect">
            <a:avLst/>
          </a:prstGeom>
          <a:noFill/>
        </p:spPr>
        <p:txBody>
          <a:bodyPr wrap="square" lIns="91436" tIns="45718" rIns="91436" bIns="4571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ln>
                  <a:solidFill>
                    <a:schemeClr val="bg1"/>
                  </a:solidFill>
                </a:ln>
                <a:solidFill>
                  <a:schemeClr val="bg1"/>
                </a:solidFill>
              </a:rPr>
              <a:t>MS SQL</a:t>
            </a:r>
            <a:endParaRPr lang="en-US" sz="2000" dirty="0">
              <a:ln>
                <a:solidFill>
                  <a:schemeClr val="bg1"/>
                </a:solidFill>
              </a:ln>
              <a:solidFill>
                <a:schemeClr val="bg1"/>
              </a:solidFill>
            </a:endParaRPr>
          </a:p>
        </p:txBody>
      </p:sp>
      <p:cxnSp>
        <p:nvCxnSpPr>
          <p:cNvPr id="15" name="Straight Connector 14"/>
          <p:cNvCxnSpPr/>
          <p:nvPr/>
        </p:nvCxnSpPr>
        <p:spPr>
          <a:xfrm rot="5400000">
            <a:off x="1676400" y="4991096"/>
            <a:ext cx="6096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rot="5400000">
            <a:off x="3009900" y="5029196"/>
            <a:ext cx="5334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rot="5400000">
            <a:off x="4305300" y="5029196"/>
            <a:ext cx="5334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rot="5400000">
            <a:off x="5600700" y="5029196"/>
            <a:ext cx="5334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rot="5400000">
            <a:off x="4396809" y="2285202"/>
            <a:ext cx="10668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rot="5400000">
            <a:off x="1120209" y="3047202"/>
            <a:ext cx="10668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rot="5400000">
            <a:off x="5957983" y="2170241"/>
            <a:ext cx="838200" cy="2911"/>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Elbow Connector 21"/>
          <p:cNvCxnSpPr/>
          <p:nvPr/>
        </p:nvCxnSpPr>
        <p:spPr>
          <a:xfrm rot="16200000" flipH="1">
            <a:off x="2681515" y="1866896"/>
            <a:ext cx="1066800" cy="685800"/>
          </a:xfrm>
          <a:prstGeom prst="bentConnector3">
            <a:avLst>
              <a:gd name="adj1" fmla="val 69048"/>
            </a:avLst>
          </a:prstGeom>
        </p:spPr>
        <p:style>
          <a:lnRef idx="2">
            <a:schemeClr val="accent3"/>
          </a:lnRef>
          <a:fillRef idx="0">
            <a:schemeClr val="accent3"/>
          </a:fillRef>
          <a:effectRef idx="1">
            <a:schemeClr val="accent3"/>
          </a:effectRef>
          <a:fontRef idx="minor">
            <a:schemeClr val="tx1"/>
          </a:fontRef>
        </p:style>
      </p:cxnSp>
      <p:sp>
        <p:nvSpPr>
          <p:cNvPr id="25" name="Flowchart: Magnetic Disk 24"/>
          <p:cNvSpPr/>
          <p:nvPr/>
        </p:nvSpPr>
        <p:spPr>
          <a:xfrm>
            <a:off x="1447800" y="5295896"/>
            <a:ext cx="1143000" cy="647700"/>
          </a:xfrm>
          <a:prstGeom prst="flowChartMagneticDisk">
            <a:avLst/>
          </a:prstGeom>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Draft</a:t>
            </a:r>
            <a:endParaRPr lang="en-US" sz="1600" dirty="0"/>
          </a:p>
        </p:txBody>
      </p:sp>
      <p:sp>
        <p:nvSpPr>
          <p:cNvPr id="26" name="Flowchart: Magnetic Disk 25"/>
          <p:cNvSpPr/>
          <p:nvPr/>
        </p:nvSpPr>
        <p:spPr>
          <a:xfrm>
            <a:off x="2743200" y="5295896"/>
            <a:ext cx="1143000" cy="647700"/>
          </a:xfrm>
          <a:prstGeom prst="flowChartMagneticDisk">
            <a:avLst/>
          </a:prstGeom>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Publish</a:t>
            </a:r>
            <a:endParaRPr lang="en-US" sz="1600" dirty="0"/>
          </a:p>
        </p:txBody>
      </p:sp>
      <p:sp>
        <p:nvSpPr>
          <p:cNvPr id="27" name="Flowchart: Magnetic Disk 26"/>
          <p:cNvSpPr/>
          <p:nvPr/>
        </p:nvSpPr>
        <p:spPr>
          <a:xfrm>
            <a:off x="4038600" y="5295896"/>
            <a:ext cx="1143000" cy="647700"/>
          </a:xfrm>
          <a:prstGeom prst="flowChartMagneticDisk">
            <a:avLst/>
          </a:prstGeom>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Reporting</a:t>
            </a:r>
            <a:endParaRPr lang="en-US" sz="1600" dirty="0"/>
          </a:p>
        </p:txBody>
      </p:sp>
      <p:sp>
        <p:nvSpPr>
          <p:cNvPr id="28" name="Flowchart: Magnetic Disk 27"/>
          <p:cNvSpPr/>
          <p:nvPr/>
        </p:nvSpPr>
        <p:spPr>
          <a:xfrm>
            <a:off x="5334000" y="5295896"/>
            <a:ext cx="1143000" cy="647700"/>
          </a:xfrm>
          <a:prstGeom prst="flowChartMagneticDisk">
            <a:avLst/>
          </a:prstGeom>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Archive</a:t>
            </a:r>
            <a:endParaRPr lang="en-US" sz="1600" dirty="0"/>
          </a:p>
        </p:txBody>
      </p:sp>
      <p:sp>
        <p:nvSpPr>
          <p:cNvPr id="29" name="Rectangle 28"/>
          <p:cNvSpPr/>
          <p:nvPr/>
        </p:nvSpPr>
        <p:spPr>
          <a:xfrm>
            <a:off x="1447800" y="3429000"/>
            <a:ext cx="5081815" cy="495300"/>
          </a:xfrm>
          <a:prstGeom prst="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solidFill>
                  <a:schemeClr val="bg1"/>
                </a:solidFill>
              </a:rPr>
              <a:t>Web Services</a:t>
            </a:r>
            <a:endParaRPr lang="en-US" sz="1600" dirty="0">
              <a:solidFill>
                <a:schemeClr val="bg1"/>
              </a:solidFill>
            </a:endParaRPr>
          </a:p>
        </p:txBody>
      </p:sp>
      <p:sp>
        <p:nvSpPr>
          <p:cNvPr id="30" name="Rectangle 29"/>
          <p:cNvSpPr/>
          <p:nvPr/>
        </p:nvSpPr>
        <p:spPr>
          <a:xfrm>
            <a:off x="1424215" y="4533896"/>
            <a:ext cx="5105400" cy="457200"/>
          </a:xfrm>
          <a:prstGeom prst="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solidFill>
                  <a:schemeClr val="bg1"/>
                </a:solidFill>
              </a:rPr>
              <a:t>Data Access Layer (DAL)</a:t>
            </a:r>
            <a:endParaRPr lang="en-US" sz="1600" dirty="0">
              <a:solidFill>
                <a:schemeClr val="bg1"/>
              </a:solidFill>
            </a:endParaRPr>
          </a:p>
        </p:txBody>
      </p:sp>
      <p:sp>
        <p:nvSpPr>
          <p:cNvPr id="31" name="Rounded Rectangle 30"/>
          <p:cNvSpPr/>
          <p:nvPr/>
        </p:nvSpPr>
        <p:spPr>
          <a:xfrm>
            <a:off x="3634015" y="1219196"/>
            <a:ext cx="1752600" cy="762000"/>
          </a:xfrm>
          <a:prstGeom prst="roundRect">
            <a:avLst/>
          </a:prstGeom>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rPr>
              <a:t>Project Professional</a:t>
            </a:r>
            <a:endParaRPr lang="en-US" sz="2000" dirty="0">
              <a:solidFill>
                <a:schemeClr val="bg1"/>
              </a:solidFill>
            </a:endParaRPr>
          </a:p>
        </p:txBody>
      </p:sp>
      <p:sp>
        <p:nvSpPr>
          <p:cNvPr id="32" name="Rounded Rectangle 31"/>
          <p:cNvSpPr/>
          <p:nvPr/>
        </p:nvSpPr>
        <p:spPr>
          <a:xfrm>
            <a:off x="5539015" y="1219196"/>
            <a:ext cx="1752600" cy="762000"/>
          </a:xfrm>
          <a:prstGeom prst="roundRect">
            <a:avLst/>
          </a:prstGeom>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rPr>
              <a:t>IE</a:t>
            </a:r>
            <a:endParaRPr lang="en-US" sz="2000" dirty="0">
              <a:solidFill>
                <a:schemeClr val="bg1"/>
              </a:solidFill>
            </a:endParaRPr>
          </a:p>
        </p:txBody>
      </p:sp>
      <p:sp>
        <p:nvSpPr>
          <p:cNvPr id="33" name="Rectangle 32"/>
          <p:cNvSpPr/>
          <p:nvPr/>
        </p:nvSpPr>
        <p:spPr>
          <a:xfrm>
            <a:off x="5539015" y="2285997"/>
            <a:ext cx="1447800" cy="723900"/>
          </a:xfrm>
          <a:prstGeom prst="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solidFill>
                  <a:schemeClr val="bg1"/>
                </a:solidFill>
              </a:rPr>
              <a:t>Project Web Access</a:t>
            </a:r>
            <a:endParaRPr lang="en-US" sz="1600" dirty="0">
              <a:solidFill>
                <a:schemeClr val="bg1"/>
              </a:solidFill>
            </a:endParaRPr>
          </a:p>
        </p:txBody>
      </p:sp>
      <p:sp>
        <p:nvSpPr>
          <p:cNvPr id="34" name="Rounded Rectangle 33"/>
          <p:cNvSpPr/>
          <p:nvPr/>
        </p:nvSpPr>
        <p:spPr>
          <a:xfrm>
            <a:off x="1729015" y="1219196"/>
            <a:ext cx="1752600" cy="762000"/>
          </a:xfrm>
          <a:prstGeom prst="roundRect">
            <a:avLst/>
          </a:prstGeom>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rPr>
              <a:t>3</a:t>
            </a:r>
            <a:r>
              <a:rPr lang="en-US" sz="2000" baseline="30000" dirty="0" smtClean="0">
                <a:solidFill>
                  <a:schemeClr val="bg1"/>
                </a:solidFill>
              </a:rPr>
              <a:t>rd</a:t>
            </a:r>
            <a:r>
              <a:rPr lang="en-US" sz="2000" dirty="0" smtClean="0">
                <a:solidFill>
                  <a:schemeClr val="bg1"/>
                </a:solidFill>
              </a:rPr>
              <a:t> Party Application</a:t>
            </a:r>
            <a:endParaRPr lang="en-US" sz="2000" dirty="0">
              <a:solidFill>
                <a:schemeClr val="bg1"/>
              </a:solidFill>
            </a:endParaRPr>
          </a:p>
        </p:txBody>
      </p:sp>
      <p:sp>
        <p:nvSpPr>
          <p:cNvPr id="36" name="Rectangle 35"/>
          <p:cNvSpPr/>
          <p:nvPr/>
        </p:nvSpPr>
        <p:spPr>
          <a:xfrm>
            <a:off x="1424215" y="4000496"/>
            <a:ext cx="5105400" cy="457200"/>
          </a:xfrm>
          <a:prstGeom prst="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solidFill>
                  <a:schemeClr val="bg1"/>
                </a:solidFill>
              </a:rPr>
              <a:t>Business Objects</a:t>
            </a:r>
            <a:endParaRPr lang="en-US" sz="1600" dirty="0">
              <a:solidFill>
                <a:schemeClr val="bg1"/>
              </a:solidFill>
            </a:endParaRPr>
          </a:p>
        </p:txBody>
      </p:sp>
      <p:sp>
        <p:nvSpPr>
          <p:cNvPr id="37" name="Rectangle 36"/>
          <p:cNvSpPr/>
          <p:nvPr/>
        </p:nvSpPr>
        <p:spPr>
          <a:xfrm rot="16200000">
            <a:off x="300265" y="3943346"/>
            <a:ext cx="1562100" cy="533400"/>
          </a:xfrm>
          <a:prstGeom prst="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solidFill>
                  <a:schemeClr val="bg1"/>
                </a:solidFill>
              </a:rPr>
              <a:t>Events</a:t>
            </a:r>
            <a:endParaRPr lang="en-US" sz="1600" dirty="0">
              <a:solidFill>
                <a:schemeClr val="bg1"/>
              </a:solidFill>
            </a:endParaRPr>
          </a:p>
        </p:txBody>
      </p:sp>
      <p:sp>
        <p:nvSpPr>
          <p:cNvPr id="38" name="Rectangle 37"/>
          <p:cNvSpPr/>
          <p:nvPr/>
        </p:nvSpPr>
        <p:spPr>
          <a:xfrm rot="16200000">
            <a:off x="6083832" y="3945761"/>
            <a:ext cx="1565456" cy="533400"/>
          </a:xfrm>
          <a:prstGeom prst="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solidFill>
                  <a:schemeClr val="bg1"/>
                </a:solidFill>
              </a:rPr>
              <a:t>Queue</a:t>
            </a:r>
            <a:endParaRPr lang="en-US" sz="1600" dirty="0">
              <a:solidFill>
                <a:schemeClr val="bg1"/>
              </a:solidFill>
            </a:endParaRPr>
          </a:p>
        </p:txBody>
      </p:sp>
      <p:sp>
        <p:nvSpPr>
          <p:cNvPr id="40" name="Rectangle 39"/>
          <p:cNvSpPr/>
          <p:nvPr/>
        </p:nvSpPr>
        <p:spPr>
          <a:xfrm>
            <a:off x="2567215" y="2285997"/>
            <a:ext cx="1295400" cy="723900"/>
          </a:xfrm>
          <a:prstGeom prst="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solidFill>
                  <a:schemeClr val="bg1"/>
                </a:solidFill>
              </a:rPr>
              <a:t>WCF Forwarder</a:t>
            </a:r>
          </a:p>
        </p:txBody>
      </p:sp>
      <p:sp>
        <p:nvSpPr>
          <p:cNvPr id="41" name="Rectangle 40"/>
          <p:cNvSpPr/>
          <p:nvPr/>
        </p:nvSpPr>
        <p:spPr>
          <a:xfrm>
            <a:off x="4015015" y="2285997"/>
            <a:ext cx="1371600" cy="723900"/>
          </a:xfrm>
          <a:prstGeom prst="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solidFill>
                  <a:schemeClr val="bg1"/>
                </a:solidFill>
              </a:rPr>
              <a:t>Web Service</a:t>
            </a:r>
          </a:p>
          <a:p>
            <a:pPr algn="ctr"/>
            <a:r>
              <a:rPr lang="en-US" sz="1600" dirty="0" smtClean="0">
                <a:solidFill>
                  <a:schemeClr val="bg1"/>
                </a:solidFill>
              </a:rPr>
              <a:t>Forwarder</a:t>
            </a:r>
          </a:p>
        </p:txBody>
      </p:sp>
      <p:sp>
        <p:nvSpPr>
          <p:cNvPr id="42" name="Rounded Rectangle 41"/>
          <p:cNvSpPr/>
          <p:nvPr/>
        </p:nvSpPr>
        <p:spPr>
          <a:xfrm>
            <a:off x="205015" y="2438396"/>
            <a:ext cx="1752600" cy="762000"/>
          </a:xfrm>
          <a:prstGeom prst="roundRect">
            <a:avLst/>
          </a:prstGeom>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bg1"/>
                </a:solidFill>
              </a:rPr>
              <a:t>3</a:t>
            </a:r>
            <a:r>
              <a:rPr lang="en-US" sz="2000" baseline="30000" dirty="0" smtClean="0">
                <a:solidFill>
                  <a:schemeClr val="bg1"/>
                </a:solidFill>
              </a:rPr>
              <a:t>rd</a:t>
            </a:r>
            <a:r>
              <a:rPr lang="en-US" sz="2000" dirty="0" smtClean="0">
                <a:solidFill>
                  <a:schemeClr val="bg1"/>
                </a:solidFill>
              </a:rPr>
              <a:t> Party Application</a:t>
            </a:r>
            <a:endParaRPr lang="en-US" sz="2000" dirty="0">
              <a:solidFill>
                <a:schemeClr val="bg1"/>
              </a:solidFill>
            </a:endParaRPr>
          </a:p>
        </p:txBody>
      </p:sp>
      <p:sp>
        <p:nvSpPr>
          <p:cNvPr id="44" name="Rectangle 43"/>
          <p:cNvSpPr/>
          <p:nvPr/>
        </p:nvSpPr>
        <p:spPr>
          <a:xfrm>
            <a:off x="7315200" y="2247896"/>
            <a:ext cx="1447800" cy="838200"/>
          </a:xfrm>
          <a:prstGeom prst="rect">
            <a:avLst/>
          </a:prstGeom>
        </p:spPr>
        <p:style>
          <a:lnRef idx="1">
            <a:schemeClr val="accent4"/>
          </a:lnRef>
          <a:fillRef idx="3">
            <a:schemeClr val="accent4"/>
          </a:fillRef>
          <a:effectRef idx="2">
            <a:schemeClr val="accent4"/>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solidFill>
                  <a:schemeClr val="tx1"/>
                </a:solidFill>
              </a:rPr>
              <a:t>WSS and </a:t>
            </a:r>
          </a:p>
          <a:p>
            <a:pPr algn="ctr"/>
            <a:r>
              <a:rPr lang="en-US" sz="1600" dirty="0" smtClean="0">
                <a:solidFill>
                  <a:schemeClr val="tx1"/>
                </a:solidFill>
              </a:rPr>
              <a:t>MOSS </a:t>
            </a:r>
            <a:endParaRPr lang="en-US" sz="1600" dirty="0">
              <a:solidFill>
                <a:schemeClr val="tx1"/>
              </a:solidFill>
            </a:endParaRPr>
          </a:p>
        </p:txBody>
      </p:sp>
      <p:sp>
        <p:nvSpPr>
          <p:cNvPr id="48" name="Flowchart: Magnetic Disk 47"/>
          <p:cNvSpPr/>
          <p:nvPr/>
        </p:nvSpPr>
        <p:spPr>
          <a:xfrm>
            <a:off x="7924800" y="5295896"/>
            <a:ext cx="914400" cy="647700"/>
          </a:xfrm>
          <a:prstGeom prst="flowChartMagneticDisk">
            <a:avLst/>
          </a:prstGeom>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Config</a:t>
            </a:r>
            <a:endParaRPr lang="en-US" sz="1600" dirty="0"/>
          </a:p>
        </p:txBody>
      </p:sp>
      <p:cxnSp>
        <p:nvCxnSpPr>
          <p:cNvPr id="46" name="Straight Connector 45"/>
          <p:cNvCxnSpPr/>
          <p:nvPr/>
        </p:nvCxnSpPr>
        <p:spPr>
          <a:xfrm rot="5400000">
            <a:off x="7962900" y="5029196"/>
            <a:ext cx="5334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7201694" y="5142706"/>
            <a:ext cx="533400" cy="1588"/>
          </a:xfrm>
          <a:prstGeom prst="line">
            <a:avLst/>
          </a:prstGeom>
        </p:spPr>
        <p:style>
          <a:lnRef idx="3">
            <a:schemeClr val="accent6"/>
          </a:lnRef>
          <a:fillRef idx="0">
            <a:schemeClr val="accent6"/>
          </a:fillRef>
          <a:effectRef idx="2">
            <a:schemeClr val="accent6"/>
          </a:effectRef>
          <a:fontRef idx="minor">
            <a:schemeClr val="tx1"/>
          </a:fontRef>
        </p:style>
      </p:cxnSp>
      <p:sp>
        <p:nvSpPr>
          <p:cNvPr id="47" name="Flowchart: Magnetic Disk 46"/>
          <p:cNvSpPr/>
          <p:nvPr/>
        </p:nvSpPr>
        <p:spPr>
          <a:xfrm>
            <a:off x="6858000" y="5295896"/>
            <a:ext cx="990600" cy="647700"/>
          </a:xfrm>
          <a:prstGeom prst="flowChartMagneticDisk">
            <a:avLst/>
          </a:prstGeom>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Content</a:t>
            </a:r>
            <a:endParaRPr lang="en-US" sz="1600" dirty="0"/>
          </a:p>
        </p:txBody>
      </p:sp>
      <p:sp>
        <p:nvSpPr>
          <p:cNvPr id="43" name="Rectangle 42"/>
          <p:cNvSpPr/>
          <p:nvPr/>
        </p:nvSpPr>
        <p:spPr>
          <a:xfrm>
            <a:off x="7315200" y="3467096"/>
            <a:ext cx="1447800" cy="1524000"/>
          </a:xfrm>
          <a:prstGeom prst="rect">
            <a:avLst/>
          </a:prstGeom>
        </p:spPr>
        <p:style>
          <a:lnRef idx="1">
            <a:schemeClr val="accent4"/>
          </a:lnRef>
          <a:fillRef idx="3">
            <a:schemeClr val="accent4"/>
          </a:fillRef>
          <a:effectRef idx="2">
            <a:schemeClr val="accent4"/>
          </a:effectRef>
          <a:fontRef idx="minor">
            <a:schemeClr val="lt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solidFill>
                  <a:schemeClr val="tx1"/>
                </a:solidFill>
              </a:rPr>
              <a:t>WSS and </a:t>
            </a:r>
          </a:p>
          <a:p>
            <a:pPr algn="ctr"/>
            <a:r>
              <a:rPr lang="en-US" sz="1600" dirty="0" smtClean="0">
                <a:solidFill>
                  <a:schemeClr val="tx1"/>
                </a:solidFill>
              </a:rPr>
              <a:t>MOSS </a:t>
            </a:r>
            <a:endParaRPr lang="en-US" sz="1600" dirty="0">
              <a:solidFill>
                <a:schemeClr val="tx1"/>
              </a:solidFill>
            </a:endParaRPr>
          </a:p>
        </p:txBody>
      </p:sp>
      <p:sp>
        <p:nvSpPr>
          <p:cNvPr id="39" name="Rectangle 38"/>
          <p:cNvSpPr/>
          <p:nvPr/>
        </p:nvSpPr>
        <p:spPr>
          <a:xfrm>
            <a:off x="1447800" y="3429000"/>
            <a:ext cx="5105400" cy="495300"/>
          </a:xfrm>
          <a:prstGeom prst="rect">
            <a:avLst/>
          </a:prstGeom>
        </p:spPr>
        <p:style>
          <a:lnRef idx="1">
            <a:schemeClr val="accent1"/>
          </a:lnRef>
          <a:fillRef idx="2">
            <a:schemeClr val="accent1"/>
          </a:fillRef>
          <a:effectRef idx="1">
            <a:schemeClr val="accent1"/>
          </a:effectRef>
          <a:fontRef idx="minor">
            <a:schemeClr val="dk1"/>
          </a:fontRef>
        </p:style>
        <p:txBody>
          <a:bodyPr lIns="91436" tIns="45718" rIns="91436" bIns="4571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solidFill>
                  <a:schemeClr val="bg1"/>
                </a:solidFill>
              </a:rPr>
              <a:t>WCF Service</a:t>
            </a:r>
            <a:endParaRPr lang="en-US" sz="1600" dirty="0">
              <a:solidFill>
                <a:schemeClr val="bg1"/>
              </a:solidFill>
            </a:endParaRPr>
          </a:p>
        </p:txBody>
      </p:sp>
    </p:spTree>
    <p:extLst>
      <p:ext uri="{BB962C8B-B14F-4D97-AF65-F5344CB8AC3E}">
        <p14:creationId xmlns:p14="http://schemas.microsoft.com/office/powerpoint/2010/main" xmlns="" val="209094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iterate type="lt">
                                    <p:tmPct val="0"/>
                                  </p:iterate>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ppt_x"/>
                                          </p:val>
                                        </p:tav>
                                        <p:tav tm="100000">
                                          <p:val>
                                            <p:strVal val="#ppt_x"/>
                                          </p:val>
                                        </p:tav>
                                      </p:tavLst>
                                    </p:anim>
                                    <p:anim calcmode="lin" valueType="num">
                                      <p:cBhvr additive="base">
                                        <p:cTn id="42" dur="500" fill="hold"/>
                                        <p:tgtEl>
                                          <p:spTgt spid="4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fill="hold"/>
                                        <p:tgtEl>
                                          <p:spTgt spid="48"/>
                                        </p:tgtEl>
                                        <p:attrNameLst>
                                          <p:attrName>ppt_x</p:attrName>
                                        </p:attrNameLst>
                                      </p:cBhvr>
                                      <p:tavLst>
                                        <p:tav tm="0">
                                          <p:val>
                                            <p:strVal val="#ppt_x"/>
                                          </p:val>
                                        </p:tav>
                                        <p:tav tm="100000">
                                          <p:val>
                                            <p:strVal val="#ppt_x"/>
                                          </p:val>
                                        </p:tav>
                                      </p:tavLst>
                                    </p:anim>
                                    <p:anim calcmode="lin" valueType="num">
                                      <p:cBhvr additive="base">
                                        <p:cTn id="46" dur="500" fill="hold"/>
                                        <p:tgtEl>
                                          <p:spTgt spid="4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ppt_x"/>
                                          </p:val>
                                        </p:tav>
                                        <p:tav tm="100000">
                                          <p:val>
                                            <p:strVal val="#ppt_x"/>
                                          </p:val>
                                        </p:tav>
                                      </p:tavLst>
                                    </p:anim>
                                    <p:anim calcmode="lin" valueType="num">
                                      <p:cBhvr additive="base">
                                        <p:cTn id="67" dur="500" fill="hold"/>
                                        <p:tgtEl>
                                          <p:spTgt spid="30"/>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500" fill="hold"/>
                                        <p:tgtEl>
                                          <p:spTgt spid="36"/>
                                        </p:tgtEl>
                                        <p:attrNameLst>
                                          <p:attrName>ppt_x</p:attrName>
                                        </p:attrNameLst>
                                      </p:cBhvr>
                                      <p:tavLst>
                                        <p:tav tm="0">
                                          <p:val>
                                            <p:strVal val="#ppt_x"/>
                                          </p:val>
                                        </p:tav>
                                        <p:tav tm="100000">
                                          <p:val>
                                            <p:strVal val="#ppt_x"/>
                                          </p:val>
                                        </p:tav>
                                      </p:tavLst>
                                    </p:anim>
                                    <p:anim calcmode="lin" valueType="num">
                                      <p:cBhvr additive="base">
                                        <p:cTn id="71" dur="500" fill="hold"/>
                                        <p:tgtEl>
                                          <p:spTgt spid="36"/>
                                        </p:tgtEl>
                                        <p:attrNameLst>
                                          <p:attrName>ppt_y</p:attrName>
                                        </p:attrNameLst>
                                      </p:cBhvr>
                                      <p:tavLst>
                                        <p:tav tm="0">
                                          <p:val>
                                            <p:strVal val="0-#ppt_h/2"/>
                                          </p:val>
                                        </p:tav>
                                        <p:tav tm="100000">
                                          <p:val>
                                            <p:strVal val="#ppt_y"/>
                                          </p:val>
                                        </p:tav>
                                      </p:tavLst>
                                    </p:anim>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0-#ppt_h/2"/>
                                          </p:val>
                                        </p:tav>
                                        <p:tav tm="100000">
                                          <p:val>
                                            <p:strVal val="#ppt_y"/>
                                          </p:val>
                                        </p:tav>
                                      </p:tavLst>
                                    </p:anim>
                                  </p:childTnLst>
                                </p:cTn>
                              </p:par>
                            </p:childTnLst>
                          </p:cTn>
                        </p:par>
                        <p:par>
                          <p:cTn id="93" fill="hold">
                            <p:stCondLst>
                              <p:cond delay="500"/>
                            </p:stCondLst>
                            <p:childTnLst>
                              <p:par>
                                <p:cTn id="94" presetID="1" presetClass="entr" presetSubtype="0" fill="hold" nodeType="afterEffect">
                                  <p:stCondLst>
                                    <p:cond delay="0"/>
                                  </p:stCondLst>
                                  <p:childTnLst>
                                    <p:set>
                                      <p:cBhvr>
                                        <p:cTn id="95" dur="1" fill="hold">
                                          <p:stCondLst>
                                            <p:cond delay="0"/>
                                          </p:stCondLst>
                                        </p:cTn>
                                        <p:tgtEl>
                                          <p:spTgt spid="8"/>
                                        </p:tgtEl>
                                        <p:attrNameLst>
                                          <p:attrName>style.visibility</p:attrName>
                                        </p:attrNameLst>
                                      </p:cBhvr>
                                      <p:to>
                                        <p:strVal val="visible"/>
                                      </p:to>
                                    </p:set>
                                  </p:childTnLst>
                                </p:cTn>
                              </p:par>
                            </p:childTnLst>
                          </p:cTn>
                        </p:par>
                        <p:par>
                          <p:cTn id="96" fill="hold">
                            <p:stCondLst>
                              <p:cond delay="500"/>
                            </p:stCondLst>
                            <p:childTnLst>
                              <p:par>
                                <p:cTn id="97" presetID="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500" fill="hold"/>
                                        <p:tgtEl>
                                          <p:spTgt spid="32"/>
                                        </p:tgtEl>
                                        <p:attrNameLst>
                                          <p:attrName>ppt_x</p:attrName>
                                        </p:attrNameLst>
                                      </p:cBhvr>
                                      <p:tavLst>
                                        <p:tav tm="0">
                                          <p:val>
                                            <p:strVal val="#ppt_x"/>
                                          </p:val>
                                        </p:tav>
                                        <p:tav tm="100000">
                                          <p:val>
                                            <p:strVal val="#ppt_x"/>
                                          </p:val>
                                        </p:tav>
                                      </p:tavLst>
                                    </p:anim>
                                    <p:anim calcmode="lin" valueType="num">
                                      <p:cBhvr additive="base">
                                        <p:cTn id="100" dur="500" fill="hold"/>
                                        <p:tgtEl>
                                          <p:spTgt spid="32"/>
                                        </p:tgtEl>
                                        <p:attrNameLst>
                                          <p:attrName>ppt_y</p:attrName>
                                        </p:attrNameLst>
                                      </p:cBhvr>
                                      <p:tavLst>
                                        <p:tav tm="0">
                                          <p:val>
                                            <p:strVal val="0-#ppt_h/2"/>
                                          </p:val>
                                        </p:tav>
                                        <p:tav tm="100000">
                                          <p:val>
                                            <p:strVal val="#ppt_y"/>
                                          </p:val>
                                        </p:tav>
                                      </p:tavLst>
                                    </p:anim>
                                  </p:childTnLst>
                                </p:cTn>
                              </p:par>
                            </p:childTnLst>
                          </p:cTn>
                        </p:par>
                        <p:par>
                          <p:cTn id="101" fill="hold">
                            <p:stCondLst>
                              <p:cond delay="1000"/>
                            </p:stCondLst>
                            <p:childTnLst>
                              <p:par>
                                <p:cTn id="102" presetID="1" presetClass="entr" presetSubtype="0" fill="hold" nodeType="afterEffect">
                                  <p:stCondLst>
                                    <p:cond delay="0"/>
                                  </p:stCondLst>
                                  <p:childTnLst>
                                    <p:set>
                                      <p:cBhvr>
                                        <p:cTn id="103" dur="1" fill="hold">
                                          <p:stCondLst>
                                            <p:cond delay="0"/>
                                          </p:stCondLst>
                                        </p:cTn>
                                        <p:tgtEl>
                                          <p:spTgt spid="21"/>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 presetClass="entr" presetSubtype="1" fill="hold" grpId="0" nodeType="click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additive="base">
                                        <p:cTn id="108" dur="500" fill="hold"/>
                                        <p:tgtEl>
                                          <p:spTgt spid="41"/>
                                        </p:tgtEl>
                                        <p:attrNameLst>
                                          <p:attrName>ppt_x</p:attrName>
                                        </p:attrNameLst>
                                      </p:cBhvr>
                                      <p:tavLst>
                                        <p:tav tm="0">
                                          <p:val>
                                            <p:strVal val="#ppt_x"/>
                                          </p:val>
                                        </p:tav>
                                        <p:tav tm="100000">
                                          <p:val>
                                            <p:strVal val="#ppt_x"/>
                                          </p:val>
                                        </p:tav>
                                      </p:tavLst>
                                    </p:anim>
                                    <p:anim calcmode="lin" valueType="num">
                                      <p:cBhvr additive="base">
                                        <p:cTn id="109" dur="500" fill="hold"/>
                                        <p:tgtEl>
                                          <p:spTgt spid="41"/>
                                        </p:tgtEl>
                                        <p:attrNameLst>
                                          <p:attrName>ppt_y</p:attrName>
                                        </p:attrNameLst>
                                      </p:cBhvr>
                                      <p:tavLst>
                                        <p:tav tm="0">
                                          <p:val>
                                            <p:strVal val="0-#ppt_h/2"/>
                                          </p:val>
                                        </p:tav>
                                        <p:tav tm="100000">
                                          <p:val>
                                            <p:strVal val="#ppt_y"/>
                                          </p:val>
                                        </p:tav>
                                      </p:tavLst>
                                    </p:anim>
                                  </p:childTnLst>
                                </p:cTn>
                              </p:par>
                            </p:childTnLst>
                          </p:cTn>
                        </p:par>
                        <p:par>
                          <p:cTn id="110" fill="hold">
                            <p:stCondLst>
                              <p:cond delay="500"/>
                            </p:stCondLst>
                            <p:childTnLst>
                              <p:par>
                                <p:cTn id="111" presetID="1" presetClass="entr" presetSubtype="0"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childTnLst>
                                </p:cTn>
                              </p:par>
                            </p:childTnLst>
                          </p:cTn>
                        </p:par>
                        <p:par>
                          <p:cTn id="113" fill="hold">
                            <p:stCondLst>
                              <p:cond delay="500"/>
                            </p:stCondLst>
                            <p:childTnLst>
                              <p:par>
                                <p:cTn id="114" presetID="2" presetClass="entr" presetSubtype="1" fill="hold" grpId="0" nodeType="after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additive="base">
                                        <p:cTn id="116" dur="500" fill="hold"/>
                                        <p:tgtEl>
                                          <p:spTgt spid="31"/>
                                        </p:tgtEl>
                                        <p:attrNameLst>
                                          <p:attrName>ppt_x</p:attrName>
                                        </p:attrNameLst>
                                      </p:cBhvr>
                                      <p:tavLst>
                                        <p:tav tm="0">
                                          <p:val>
                                            <p:strVal val="#ppt_x"/>
                                          </p:val>
                                        </p:tav>
                                        <p:tav tm="100000">
                                          <p:val>
                                            <p:strVal val="#ppt_x"/>
                                          </p:val>
                                        </p:tav>
                                      </p:tavLst>
                                    </p:anim>
                                    <p:anim calcmode="lin" valueType="num">
                                      <p:cBhvr additive="base">
                                        <p:cTn id="117" dur="500" fill="hold"/>
                                        <p:tgtEl>
                                          <p:spTgt spid="31"/>
                                        </p:tgtEl>
                                        <p:attrNameLst>
                                          <p:attrName>ppt_y</p:attrName>
                                        </p:attrNameLst>
                                      </p:cBhvr>
                                      <p:tavLst>
                                        <p:tav tm="0">
                                          <p:val>
                                            <p:strVal val="0-#ppt_h/2"/>
                                          </p:val>
                                        </p:tav>
                                        <p:tav tm="100000">
                                          <p:val>
                                            <p:strVal val="#ppt_y"/>
                                          </p:val>
                                        </p:tav>
                                      </p:tavLst>
                                    </p:anim>
                                  </p:childTnLst>
                                </p:cTn>
                              </p:par>
                            </p:childTnLst>
                          </p:cTn>
                        </p:par>
                        <p:par>
                          <p:cTn id="118" fill="hold">
                            <p:stCondLst>
                              <p:cond delay="1000"/>
                            </p:stCondLst>
                            <p:childTnLst>
                              <p:par>
                                <p:cTn id="119" presetID="1" presetClass="entr" presetSubtype="0" fill="hold" nodeType="afterEffect">
                                  <p:stCondLst>
                                    <p:cond delay="0"/>
                                  </p:stCondLst>
                                  <p:childTnLst>
                                    <p:set>
                                      <p:cBhvr>
                                        <p:cTn id="120" dur="1" fill="hold">
                                          <p:stCondLst>
                                            <p:cond delay="0"/>
                                          </p:stCondLst>
                                        </p:cTn>
                                        <p:tgtEl>
                                          <p:spTgt spid="1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1" fill="hold" grpId="0" nodeType="clickEffect">
                                  <p:stCondLst>
                                    <p:cond delay="0"/>
                                  </p:stCondLst>
                                  <p:childTnLst>
                                    <p:set>
                                      <p:cBhvr>
                                        <p:cTn id="124" dur="1" fill="hold">
                                          <p:stCondLst>
                                            <p:cond delay="0"/>
                                          </p:stCondLst>
                                        </p:cTn>
                                        <p:tgtEl>
                                          <p:spTgt spid="38"/>
                                        </p:tgtEl>
                                        <p:attrNameLst>
                                          <p:attrName>style.visibility</p:attrName>
                                        </p:attrNameLst>
                                      </p:cBhvr>
                                      <p:to>
                                        <p:strVal val="visible"/>
                                      </p:to>
                                    </p:set>
                                    <p:anim calcmode="lin" valueType="num">
                                      <p:cBhvr additive="base">
                                        <p:cTn id="125" dur="500" fill="hold"/>
                                        <p:tgtEl>
                                          <p:spTgt spid="38"/>
                                        </p:tgtEl>
                                        <p:attrNameLst>
                                          <p:attrName>ppt_x</p:attrName>
                                        </p:attrNameLst>
                                      </p:cBhvr>
                                      <p:tavLst>
                                        <p:tav tm="0">
                                          <p:val>
                                            <p:strVal val="#ppt_x"/>
                                          </p:val>
                                        </p:tav>
                                        <p:tav tm="100000">
                                          <p:val>
                                            <p:strVal val="#ppt_x"/>
                                          </p:val>
                                        </p:tav>
                                      </p:tavLst>
                                    </p:anim>
                                    <p:anim calcmode="lin" valueType="num">
                                      <p:cBhvr additive="base">
                                        <p:cTn id="126"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1"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ppt_x"/>
                                          </p:val>
                                        </p:tav>
                                        <p:tav tm="100000">
                                          <p:val>
                                            <p:strVal val="#ppt_x"/>
                                          </p:val>
                                        </p:tav>
                                      </p:tavLst>
                                    </p:anim>
                                    <p:anim calcmode="lin" valueType="num">
                                      <p:cBhvr additive="base">
                                        <p:cTn id="132"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1" fill="hold" grpId="0" nodeType="click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additive="base">
                                        <p:cTn id="137" dur="500" fill="hold"/>
                                        <p:tgtEl>
                                          <p:spTgt spid="39"/>
                                        </p:tgtEl>
                                        <p:attrNameLst>
                                          <p:attrName>ppt_x</p:attrName>
                                        </p:attrNameLst>
                                      </p:cBhvr>
                                      <p:tavLst>
                                        <p:tav tm="0">
                                          <p:val>
                                            <p:strVal val="#ppt_x"/>
                                          </p:val>
                                        </p:tav>
                                        <p:tav tm="100000">
                                          <p:val>
                                            <p:strVal val="#ppt_x"/>
                                          </p:val>
                                        </p:tav>
                                      </p:tavLst>
                                    </p:anim>
                                    <p:anim calcmode="lin" valueType="num">
                                      <p:cBhvr additive="base">
                                        <p:cTn id="13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1"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additive="base">
                                        <p:cTn id="143" dur="500" fill="hold"/>
                                        <p:tgtEl>
                                          <p:spTgt spid="40"/>
                                        </p:tgtEl>
                                        <p:attrNameLst>
                                          <p:attrName>ppt_x</p:attrName>
                                        </p:attrNameLst>
                                      </p:cBhvr>
                                      <p:tavLst>
                                        <p:tav tm="0">
                                          <p:val>
                                            <p:strVal val="#ppt_x"/>
                                          </p:val>
                                        </p:tav>
                                        <p:tav tm="100000">
                                          <p:val>
                                            <p:strVal val="#ppt_x"/>
                                          </p:val>
                                        </p:tav>
                                      </p:tavLst>
                                    </p:anim>
                                    <p:anim calcmode="lin" valueType="num">
                                      <p:cBhvr additive="base">
                                        <p:cTn id="144" dur="500" fill="hold"/>
                                        <p:tgtEl>
                                          <p:spTgt spid="40"/>
                                        </p:tgtEl>
                                        <p:attrNameLst>
                                          <p:attrName>ppt_y</p:attrName>
                                        </p:attrNameLst>
                                      </p:cBhvr>
                                      <p:tavLst>
                                        <p:tav tm="0">
                                          <p:val>
                                            <p:strVal val="0-#ppt_h/2"/>
                                          </p:val>
                                        </p:tav>
                                        <p:tav tm="100000">
                                          <p:val>
                                            <p:strVal val="#ppt_y"/>
                                          </p:val>
                                        </p:tav>
                                      </p:tavLst>
                                    </p:anim>
                                  </p:childTnLst>
                                </p:cTn>
                              </p:par>
                            </p:childTnLst>
                          </p:cTn>
                        </p:par>
                        <p:par>
                          <p:cTn id="145" fill="hold">
                            <p:stCondLst>
                              <p:cond delay="500"/>
                            </p:stCondLst>
                            <p:childTnLst>
                              <p:par>
                                <p:cTn id="146" presetID="1" presetClass="entr" presetSubtype="0" fill="hold" nodeType="afterEffect">
                                  <p:stCondLst>
                                    <p:cond delay="0"/>
                                  </p:stCondLst>
                                  <p:childTnLst>
                                    <p:set>
                                      <p:cBhvr>
                                        <p:cTn id="147" dur="1" fill="hold">
                                          <p:stCondLst>
                                            <p:cond delay="0"/>
                                          </p:stCondLst>
                                        </p:cTn>
                                        <p:tgtEl>
                                          <p:spTgt spid="6"/>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2" presetClass="entr" presetSubtype="1" fill="hold" grpId="0" nodeType="click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ppt_x"/>
                                          </p:val>
                                        </p:tav>
                                        <p:tav tm="100000">
                                          <p:val>
                                            <p:strVal val="#ppt_x"/>
                                          </p:val>
                                        </p:tav>
                                      </p:tavLst>
                                    </p:anim>
                                    <p:anim calcmode="lin" valueType="num">
                                      <p:cBhvr additive="base">
                                        <p:cTn id="153" dur="500" fill="hold"/>
                                        <p:tgtEl>
                                          <p:spTgt spid="42"/>
                                        </p:tgtEl>
                                        <p:attrNameLst>
                                          <p:attrName>ppt_y</p:attrName>
                                        </p:attrNameLst>
                                      </p:cBhvr>
                                      <p:tavLst>
                                        <p:tav tm="0">
                                          <p:val>
                                            <p:strVal val="0-#ppt_h/2"/>
                                          </p:val>
                                        </p:tav>
                                        <p:tav tm="100000">
                                          <p:val>
                                            <p:strVal val="#ppt_y"/>
                                          </p:val>
                                        </p:tav>
                                      </p:tavLst>
                                    </p:anim>
                                  </p:childTnLst>
                                </p:cTn>
                              </p:par>
                              <p:par>
                                <p:cTn id="154" presetID="2" presetClass="entr" presetSubtype="1" fill="hold" grpId="0" nodeType="withEffect">
                                  <p:stCondLst>
                                    <p:cond delay="0"/>
                                  </p:stCondLst>
                                  <p:childTnLst>
                                    <p:set>
                                      <p:cBhvr>
                                        <p:cTn id="155" dur="1" fill="hold">
                                          <p:stCondLst>
                                            <p:cond delay="0"/>
                                          </p:stCondLst>
                                        </p:cTn>
                                        <p:tgtEl>
                                          <p:spTgt spid="34"/>
                                        </p:tgtEl>
                                        <p:attrNameLst>
                                          <p:attrName>style.visibility</p:attrName>
                                        </p:attrNameLst>
                                      </p:cBhvr>
                                      <p:to>
                                        <p:strVal val="visible"/>
                                      </p:to>
                                    </p:set>
                                    <p:anim calcmode="lin" valueType="num">
                                      <p:cBhvr additive="base">
                                        <p:cTn id="156" dur="500" fill="hold"/>
                                        <p:tgtEl>
                                          <p:spTgt spid="34"/>
                                        </p:tgtEl>
                                        <p:attrNameLst>
                                          <p:attrName>ppt_x</p:attrName>
                                        </p:attrNameLst>
                                      </p:cBhvr>
                                      <p:tavLst>
                                        <p:tav tm="0">
                                          <p:val>
                                            <p:strVal val="#ppt_x"/>
                                          </p:val>
                                        </p:tav>
                                        <p:tav tm="100000">
                                          <p:val>
                                            <p:strVal val="#ppt_x"/>
                                          </p:val>
                                        </p:tav>
                                      </p:tavLst>
                                    </p:anim>
                                    <p:anim calcmode="lin" valueType="num">
                                      <p:cBhvr additive="base">
                                        <p:cTn id="157" dur="500" fill="hold"/>
                                        <p:tgtEl>
                                          <p:spTgt spid="34"/>
                                        </p:tgtEl>
                                        <p:attrNameLst>
                                          <p:attrName>ppt_y</p:attrName>
                                        </p:attrNameLst>
                                      </p:cBhvr>
                                      <p:tavLst>
                                        <p:tav tm="0">
                                          <p:val>
                                            <p:strVal val="0-#ppt_h/2"/>
                                          </p:val>
                                        </p:tav>
                                        <p:tav tm="100000">
                                          <p:val>
                                            <p:strVal val="#ppt_y"/>
                                          </p:val>
                                        </p:tav>
                                      </p:tavLst>
                                    </p:anim>
                                  </p:childTnLst>
                                </p:cTn>
                              </p:par>
                            </p:childTnLst>
                          </p:cTn>
                        </p:par>
                        <p:par>
                          <p:cTn id="158" fill="hold">
                            <p:stCondLst>
                              <p:cond delay="500"/>
                            </p:stCondLst>
                            <p:childTnLst>
                              <p:par>
                                <p:cTn id="159" presetID="1" presetClass="entr" presetSubtype="0" fill="hold" nodeType="afterEffect">
                                  <p:stCondLst>
                                    <p:cond delay="0"/>
                                  </p:stCondLst>
                                  <p:childTnLst>
                                    <p:set>
                                      <p:cBhvr>
                                        <p:cTn id="160" dur="1" fill="hold">
                                          <p:stCondLst>
                                            <p:cond delay="0"/>
                                          </p:stCondLst>
                                        </p:cTn>
                                        <p:tgtEl>
                                          <p:spTgt spid="22"/>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6" grpId="0" animBg="1"/>
      <p:bldP spid="37" grpId="0" animBg="1"/>
      <p:bldP spid="38" grpId="0" animBg="1"/>
      <p:bldP spid="40" grpId="0" animBg="1"/>
      <p:bldP spid="41" grpId="0" animBg="1"/>
      <p:bldP spid="42" grpId="0" animBg="1"/>
      <p:bldP spid="44" grpId="0" animBg="1"/>
      <p:bldP spid="48" grpId="0" animBg="1"/>
      <p:bldP spid="47" grpId="0" animBg="1"/>
      <p:bldP spid="43"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997196"/>
          </a:xfrm>
        </p:spPr>
        <p:txBody>
          <a:bodyPr/>
          <a:lstStyle/>
          <a:p>
            <a:r>
              <a:rPr lang="en-US" dirty="0"/>
              <a:t>Project 2010 Investment Areas </a:t>
            </a:r>
            <a:br>
              <a:rPr lang="en-US" dirty="0"/>
            </a:br>
            <a:r>
              <a:rPr lang="en-US" sz="2400" dirty="0">
                <a:solidFill>
                  <a:srgbClr val="00B050"/>
                </a:solidFill>
              </a:rPr>
              <a:t>Work Management Solutions for Individuals, Teams and the Enterprise</a:t>
            </a:r>
            <a:endParaRPr lang="en-GB" dirty="0">
              <a:solidFill>
                <a:srgbClr val="00B050"/>
              </a:solidFill>
            </a:endParaRPr>
          </a:p>
        </p:txBody>
      </p:sp>
      <p:pic>
        <p:nvPicPr>
          <p:cNvPr id="11" name="Picture 10" descr="wheel.png"/>
          <p:cNvPicPr>
            <a:picLocks/>
          </p:cNvPicPr>
          <p:nvPr/>
        </p:nvPicPr>
        <p:blipFill>
          <a:blip r:embed="rId3"/>
          <a:stretch>
            <a:fillRect/>
          </a:stretch>
        </p:blipFill>
        <p:spPr>
          <a:xfrm>
            <a:off x="2498653" y="1991533"/>
            <a:ext cx="4496144" cy="4254410"/>
          </a:xfrm>
          <a:prstGeom prst="rect">
            <a:avLst/>
          </a:prstGeom>
        </p:spPr>
      </p:pic>
      <p:sp>
        <p:nvSpPr>
          <p:cNvPr id="9" name="Rectangle 14"/>
          <p:cNvSpPr>
            <a:spLocks noChangeArrowheads="1"/>
          </p:cNvSpPr>
          <p:nvPr/>
        </p:nvSpPr>
        <p:spPr bwMode="auto">
          <a:xfrm>
            <a:off x="5733497" y="4952921"/>
            <a:ext cx="3282912" cy="156966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spAutoFit/>
          </a:bodyPr>
          <a:lstStyle/>
          <a:p>
            <a:pPr marL="225425" indent="-225425" fontAlgn="base">
              <a:lnSpc>
                <a:spcPct val="90000"/>
              </a:lnSpc>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Built on SharePoint Server 2010</a:t>
            </a:r>
          </a:p>
          <a:p>
            <a:pPr marL="225425" indent="-225425" fontAlgn="base">
              <a:lnSpc>
                <a:spcPct val="90000"/>
              </a:lnSpc>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Connect teams with SharePoint Sync</a:t>
            </a:r>
          </a:p>
          <a:p>
            <a:pPr marL="225425" indent="-225425" fontAlgn="base">
              <a:lnSpc>
                <a:spcPct val="90000"/>
              </a:lnSpc>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Better time and status reporting</a:t>
            </a:r>
          </a:p>
          <a:p>
            <a:pPr marL="225425" indent="-225425" fontAlgn="base">
              <a:lnSpc>
                <a:spcPct val="90000"/>
              </a:lnSpc>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Easily create reports and dashboards </a:t>
            </a:r>
          </a:p>
        </p:txBody>
      </p:sp>
      <p:sp>
        <p:nvSpPr>
          <p:cNvPr id="7" name="Rectangle 14"/>
          <p:cNvSpPr>
            <a:spLocks noChangeArrowheads="1"/>
          </p:cNvSpPr>
          <p:nvPr/>
        </p:nvSpPr>
        <p:spPr bwMode="auto">
          <a:xfrm>
            <a:off x="138222" y="1449568"/>
            <a:ext cx="3689498" cy="134806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spAutoFit/>
          </a:bodyPr>
          <a:lstStyle/>
          <a:p>
            <a:pPr marL="225425" indent="-225425" algn="r" fontAlgn="base">
              <a:lnSpc>
                <a:spcPct val="90000"/>
              </a:lnSpc>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Single server with end to end </a:t>
            </a:r>
            <a:br>
              <a:rPr lang="en-US" sz="1600" dirty="0">
                <a:gradFill>
                  <a:gsLst>
                    <a:gs pos="0">
                      <a:schemeClr val="tx1"/>
                    </a:gs>
                    <a:gs pos="86000">
                      <a:schemeClr val="tx1"/>
                    </a:gs>
                  </a:gsLst>
                  <a:lin ang="5400000" scaled="0"/>
                </a:gradFill>
              </a:rPr>
            </a:br>
            <a:r>
              <a:rPr lang="en-US" sz="1600" dirty="0">
                <a:gradFill>
                  <a:gsLst>
                    <a:gs pos="0">
                      <a:schemeClr val="tx1"/>
                    </a:gs>
                    <a:gs pos="86000">
                      <a:schemeClr val="tx1"/>
                    </a:gs>
                  </a:gsLst>
                  <a:lin ang="5400000" scaled="0"/>
                </a:gradFill>
              </a:rPr>
              <a:t>PPM capabilities</a:t>
            </a:r>
          </a:p>
          <a:p>
            <a:pPr marL="225425" indent="-225425" algn="r" fontAlgn="base">
              <a:lnSpc>
                <a:spcPct val="90000"/>
              </a:lnSpc>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Flexible project capture and initiation </a:t>
            </a:r>
          </a:p>
          <a:p>
            <a:pPr marL="225425" indent="-225425" algn="r" fontAlgn="base">
              <a:lnSpc>
                <a:spcPct val="90000"/>
              </a:lnSpc>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Enhance governance through workflow</a:t>
            </a:r>
          </a:p>
          <a:p>
            <a:pPr marL="225425" indent="-225425" algn="r" fontAlgn="base">
              <a:lnSpc>
                <a:spcPct val="90000"/>
              </a:lnSpc>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Powerful portfolio selection analytics</a:t>
            </a:r>
          </a:p>
        </p:txBody>
      </p:sp>
      <p:sp>
        <p:nvSpPr>
          <p:cNvPr id="10" name="Rectangle 14"/>
          <p:cNvSpPr>
            <a:spLocks noChangeArrowheads="1"/>
          </p:cNvSpPr>
          <p:nvPr/>
        </p:nvSpPr>
        <p:spPr bwMode="auto">
          <a:xfrm>
            <a:off x="1222743" y="4965780"/>
            <a:ext cx="2604977" cy="122495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spAutoFit/>
          </a:bodyPr>
          <a:lstStyle/>
          <a:p>
            <a:pPr marL="225425" indent="-225425" algn="r" fontAlgn="base">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Extend Interoperability</a:t>
            </a:r>
          </a:p>
          <a:p>
            <a:pPr marL="225425" indent="-225425" algn="r" fontAlgn="base">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Simplified Administration</a:t>
            </a:r>
          </a:p>
          <a:p>
            <a:pPr marL="225425" indent="-225425" algn="r" fontAlgn="base">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Rich Platform Services</a:t>
            </a:r>
          </a:p>
          <a:p>
            <a:pPr marL="225425" indent="-225425" algn="r" fontAlgn="base">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Developer Productivity</a:t>
            </a:r>
          </a:p>
        </p:txBody>
      </p:sp>
      <p:sp>
        <p:nvSpPr>
          <p:cNvPr id="8" name="Rectangle 14"/>
          <p:cNvSpPr>
            <a:spLocks noChangeArrowheads="1"/>
          </p:cNvSpPr>
          <p:nvPr/>
        </p:nvSpPr>
        <p:spPr bwMode="auto">
          <a:xfrm>
            <a:off x="5733497" y="1428302"/>
            <a:ext cx="3282912" cy="112646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spAutoFit/>
          </a:bodyPr>
          <a:lstStyle/>
          <a:p>
            <a:pPr marL="225425" indent="-225425" fontAlgn="base">
              <a:lnSpc>
                <a:spcPct val="90000"/>
              </a:lnSpc>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Ribbon UI and Backstage view</a:t>
            </a:r>
          </a:p>
          <a:p>
            <a:pPr marL="225425" indent="-225425" fontAlgn="base">
              <a:lnSpc>
                <a:spcPct val="90000"/>
              </a:lnSpc>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Intuitive Excel-like behavior</a:t>
            </a:r>
          </a:p>
          <a:p>
            <a:pPr marL="225425" indent="-225425" fontAlgn="base">
              <a:lnSpc>
                <a:spcPct val="90000"/>
              </a:lnSpc>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Timeline and Team Planner views</a:t>
            </a:r>
          </a:p>
          <a:p>
            <a:pPr marL="225425" indent="-225425" fontAlgn="base">
              <a:lnSpc>
                <a:spcPct val="90000"/>
              </a:lnSpc>
              <a:spcBef>
                <a:spcPct val="20000"/>
              </a:spcBef>
              <a:spcAft>
                <a:spcPct val="0"/>
              </a:spcAft>
              <a:buClr>
                <a:srgbClr val="FFFFFF"/>
              </a:buClr>
              <a:buSzPct val="100000"/>
              <a:buBlip>
                <a:blip r:embed="rId4"/>
              </a:buBlip>
            </a:pPr>
            <a:r>
              <a:rPr lang="en-US" sz="1600" dirty="0">
                <a:gradFill>
                  <a:gsLst>
                    <a:gs pos="0">
                      <a:schemeClr val="tx1"/>
                    </a:gs>
                    <a:gs pos="86000">
                      <a:schemeClr val="tx1"/>
                    </a:gs>
                  </a:gsLst>
                  <a:lin ang="5400000" scaled="0"/>
                </a:gradFill>
              </a:rPr>
              <a:t>Web-based project editing</a:t>
            </a:r>
          </a:p>
        </p:txBody>
      </p:sp>
      <p:sp>
        <p:nvSpPr>
          <p:cNvPr id="2" name="TextBox 1"/>
          <p:cNvSpPr txBox="1"/>
          <p:nvPr/>
        </p:nvSpPr>
        <p:spPr>
          <a:xfrm>
            <a:off x="1982971" y="6522580"/>
            <a:ext cx="5938285" cy="400110"/>
          </a:xfrm>
          <a:prstGeom prst="rect">
            <a:avLst/>
          </a:prstGeom>
          <a:noFill/>
        </p:spPr>
        <p:txBody>
          <a:bodyPr wrap="square" rtlCol="0">
            <a:spAutoFit/>
          </a:bodyPr>
          <a:lstStyle/>
          <a:p>
            <a:r>
              <a:rPr lang="en-US" sz="2000" dirty="0" smtClean="0"/>
              <a:t>Refer to OFS214: </a:t>
            </a:r>
            <a:r>
              <a:rPr lang="en-US" sz="2000" dirty="0"/>
              <a:t>Microsoft Project 2010 Overview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8" grpId="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Server 2010 Interface</a:t>
            </a:r>
            <a:endParaRPr lang="en-US" dirty="0"/>
          </a:p>
        </p:txBody>
      </p:sp>
      <p:grpSp>
        <p:nvGrpSpPr>
          <p:cNvPr id="3" name="Group 94"/>
          <p:cNvGrpSpPr/>
          <p:nvPr/>
        </p:nvGrpSpPr>
        <p:grpSpPr>
          <a:xfrm>
            <a:off x="228600" y="1066800"/>
            <a:ext cx="8763000" cy="4880584"/>
            <a:chOff x="228600" y="1066800"/>
            <a:chExt cx="8763000" cy="4880584"/>
          </a:xfrm>
        </p:grpSpPr>
        <p:grpSp>
          <p:nvGrpSpPr>
            <p:cNvPr id="6" name="Group 7"/>
            <p:cNvGrpSpPr/>
            <p:nvPr/>
          </p:nvGrpSpPr>
          <p:grpSpPr>
            <a:xfrm>
              <a:off x="228600" y="1066800"/>
              <a:ext cx="2819400" cy="613384"/>
              <a:chOff x="685800" y="1066800"/>
              <a:chExt cx="2819400" cy="613384"/>
            </a:xfrm>
          </p:grpSpPr>
          <p:sp>
            <p:nvSpPr>
              <p:cNvPr id="5" name="Rounded Rectangle 4"/>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1026"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7" name="TextBox 6"/>
              <p:cNvSpPr txBox="1"/>
              <p:nvPr/>
            </p:nvSpPr>
            <p:spPr>
              <a:xfrm>
                <a:off x="1295400" y="1295400"/>
                <a:ext cx="670055"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Admin</a:t>
                </a:r>
              </a:p>
            </p:txBody>
          </p:sp>
        </p:grpSp>
        <p:grpSp>
          <p:nvGrpSpPr>
            <p:cNvPr id="8" name="Group 8"/>
            <p:cNvGrpSpPr/>
            <p:nvPr/>
          </p:nvGrpSpPr>
          <p:grpSpPr>
            <a:xfrm>
              <a:off x="228600" y="4114800"/>
              <a:ext cx="2819400" cy="613384"/>
              <a:chOff x="685800" y="1066800"/>
              <a:chExt cx="2819400" cy="613384"/>
            </a:xfrm>
          </p:grpSpPr>
          <p:sp>
            <p:nvSpPr>
              <p:cNvPr id="10" name="Rounded Rectangle 9"/>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11"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12" name="TextBox 11"/>
              <p:cNvSpPr txBox="1"/>
              <p:nvPr/>
            </p:nvSpPr>
            <p:spPr>
              <a:xfrm>
                <a:off x="1295400" y="1295400"/>
                <a:ext cx="652679"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Events</a:t>
                </a:r>
              </a:p>
            </p:txBody>
          </p:sp>
        </p:grpSp>
        <p:grpSp>
          <p:nvGrpSpPr>
            <p:cNvPr id="9" name="Group 12"/>
            <p:cNvGrpSpPr/>
            <p:nvPr/>
          </p:nvGrpSpPr>
          <p:grpSpPr>
            <a:xfrm>
              <a:off x="228600" y="2286000"/>
              <a:ext cx="2819400" cy="613384"/>
              <a:chOff x="685800" y="1066800"/>
              <a:chExt cx="2819400" cy="613384"/>
            </a:xfrm>
          </p:grpSpPr>
          <p:sp>
            <p:nvSpPr>
              <p:cNvPr id="14" name="Rounded Rectangle 13"/>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15"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16" name="TextBox 15"/>
              <p:cNvSpPr txBox="1"/>
              <p:nvPr/>
            </p:nvSpPr>
            <p:spPr>
              <a:xfrm>
                <a:off x="1295400" y="1295400"/>
                <a:ext cx="899285"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Calendar</a:t>
                </a:r>
              </a:p>
            </p:txBody>
          </p:sp>
        </p:grpSp>
        <p:grpSp>
          <p:nvGrpSpPr>
            <p:cNvPr id="13" name="Group 16"/>
            <p:cNvGrpSpPr/>
            <p:nvPr/>
          </p:nvGrpSpPr>
          <p:grpSpPr>
            <a:xfrm>
              <a:off x="228600" y="2895600"/>
              <a:ext cx="2819400" cy="613384"/>
              <a:chOff x="685800" y="1066800"/>
              <a:chExt cx="2819400" cy="613384"/>
            </a:xfrm>
          </p:grpSpPr>
          <p:sp>
            <p:nvSpPr>
              <p:cNvPr id="18" name="Rounded Rectangle 17"/>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19"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20" name="TextBox 19"/>
              <p:cNvSpPr txBox="1"/>
              <p:nvPr/>
            </p:nvSpPr>
            <p:spPr>
              <a:xfrm>
                <a:off x="1295400" y="1295400"/>
                <a:ext cx="1261564"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Cube Admin</a:t>
                </a:r>
              </a:p>
            </p:txBody>
          </p:sp>
        </p:grpSp>
        <p:grpSp>
          <p:nvGrpSpPr>
            <p:cNvPr id="17" name="Group 20"/>
            <p:cNvGrpSpPr/>
            <p:nvPr/>
          </p:nvGrpSpPr>
          <p:grpSpPr>
            <a:xfrm>
              <a:off x="228600" y="3505200"/>
              <a:ext cx="2819400" cy="613384"/>
              <a:chOff x="685800" y="1066800"/>
              <a:chExt cx="2819400" cy="613384"/>
            </a:xfrm>
          </p:grpSpPr>
          <p:sp>
            <p:nvSpPr>
              <p:cNvPr id="22" name="Rounded Rectangle 21"/>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23"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24" name="TextBox 23"/>
              <p:cNvSpPr txBox="1"/>
              <p:nvPr/>
            </p:nvSpPr>
            <p:spPr>
              <a:xfrm>
                <a:off x="1295400" y="1295400"/>
                <a:ext cx="1421671"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Custom Fields</a:t>
                </a:r>
              </a:p>
            </p:txBody>
          </p:sp>
        </p:grpSp>
        <p:grpSp>
          <p:nvGrpSpPr>
            <p:cNvPr id="21" name="Group 24"/>
            <p:cNvGrpSpPr/>
            <p:nvPr/>
          </p:nvGrpSpPr>
          <p:grpSpPr>
            <a:xfrm>
              <a:off x="3200400" y="1676400"/>
              <a:ext cx="2819400" cy="613384"/>
              <a:chOff x="685800" y="1066800"/>
              <a:chExt cx="2819400" cy="613384"/>
            </a:xfrm>
          </p:grpSpPr>
          <p:sp>
            <p:nvSpPr>
              <p:cNvPr id="26" name="Rounded Rectangle 25"/>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27"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28" name="TextBox 27"/>
              <p:cNvSpPr txBox="1"/>
              <p:nvPr/>
            </p:nvSpPr>
            <p:spPr>
              <a:xfrm>
                <a:off x="1295400" y="1295400"/>
                <a:ext cx="703911"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Project</a:t>
                </a:r>
              </a:p>
            </p:txBody>
          </p:sp>
        </p:grpSp>
        <p:grpSp>
          <p:nvGrpSpPr>
            <p:cNvPr id="25" name="Group 28"/>
            <p:cNvGrpSpPr/>
            <p:nvPr/>
          </p:nvGrpSpPr>
          <p:grpSpPr>
            <a:xfrm>
              <a:off x="228600" y="4724400"/>
              <a:ext cx="2819400" cy="613384"/>
              <a:chOff x="685800" y="1066800"/>
              <a:chExt cx="2819400" cy="613384"/>
            </a:xfrm>
          </p:grpSpPr>
          <p:sp>
            <p:nvSpPr>
              <p:cNvPr id="30" name="Rounded Rectangle 29"/>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31"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32" name="TextBox 31"/>
              <p:cNvSpPr txBox="1"/>
              <p:nvPr/>
            </p:nvSpPr>
            <p:spPr>
              <a:xfrm>
                <a:off x="1295400" y="1295400"/>
                <a:ext cx="1347741"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Lookup Table</a:t>
                </a:r>
              </a:p>
            </p:txBody>
          </p:sp>
        </p:grpSp>
        <p:grpSp>
          <p:nvGrpSpPr>
            <p:cNvPr id="29" name="Group 32"/>
            <p:cNvGrpSpPr/>
            <p:nvPr/>
          </p:nvGrpSpPr>
          <p:grpSpPr>
            <a:xfrm>
              <a:off x="228600" y="5334000"/>
              <a:ext cx="2819400" cy="613384"/>
              <a:chOff x="685800" y="1066800"/>
              <a:chExt cx="2819400" cy="613384"/>
            </a:xfrm>
          </p:grpSpPr>
          <p:sp>
            <p:nvSpPr>
              <p:cNvPr id="34" name="Rounded Rectangle 33"/>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35"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36" name="TextBox 35"/>
              <p:cNvSpPr txBox="1"/>
              <p:nvPr/>
            </p:nvSpPr>
            <p:spPr>
              <a:xfrm>
                <a:off x="1295400" y="1295400"/>
                <a:ext cx="1292020"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Notifications</a:t>
                </a:r>
              </a:p>
            </p:txBody>
          </p:sp>
        </p:grpSp>
        <p:grpSp>
          <p:nvGrpSpPr>
            <p:cNvPr id="33" name="Group 36"/>
            <p:cNvGrpSpPr/>
            <p:nvPr/>
          </p:nvGrpSpPr>
          <p:grpSpPr>
            <a:xfrm>
              <a:off x="3200400" y="1066800"/>
              <a:ext cx="2819400" cy="613384"/>
              <a:chOff x="685800" y="1066800"/>
              <a:chExt cx="2819400" cy="613384"/>
            </a:xfrm>
          </p:grpSpPr>
          <p:sp>
            <p:nvSpPr>
              <p:cNvPr id="38" name="Rounded Rectangle 37"/>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39"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40" name="TextBox 39"/>
              <p:cNvSpPr txBox="1"/>
              <p:nvPr/>
            </p:nvSpPr>
            <p:spPr>
              <a:xfrm>
                <a:off x="1295400" y="1295400"/>
                <a:ext cx="2053639"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Object Link Provider</a:t>
                </a:r>
              </a:p>
            </p:txBody>
          </p:sp>
        </p:grpSp>
        <p:grpSp>
          <p:nvGrpSpPr>
            <p:cNvPr id="37" name="Group 40"/>
            <p:cNvGrpSpPr/>
            <p:nvPr/>
          </p:nvGrpSpPr>
          <p:grpSpPr>
            <a:xfrm>
              <a:off x="228600" y="1676400"/>
              <a:ext cx="2819400" cy="613384"/>
              <a:chOff x="685800" y="1066800"/>
              <a:chExt cx="2819400" cy="613384"/>
            </a:xfrm>
          </p:grpSpPr>
          <p:sp>
            <p:nvSpPr>
              <p:cNvPr id="42" name="Rounded Rectangle 41"/>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43"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44" name="TextBox 43"/>
              <p:cNvSpPr txBox="1"/>
              <p:nvPr/>
            </p:nvSpPr>
            <p:spPr>
              <a:xfrm>
                <a:off x="1295400" y="1295400"/>
                <a:ext cx="749051"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Archive</a:t>
                </a:r>
              </a:p>
            </p:txBody>
          </p:sp>
        </p:grpSp>
        <p:grpSp>
          <p:nvGrpSpPr>
            <p:cNvPr id="41" name="Group 44"/>
            <p:cNvGrpSpPr/>
            <p:nvPr/>
          </p:nvGrpSpPr>
          <p:grpSpPr>
            <a:xfrm>
              <a:off x="3200400" y="2286000"/>
              <a:ext cx="2819400" cy="613384"/>
              <a:chOff x="685800" y="1066800"/>
              <a:chExt cx="2819400" cy="613384"/>
            </a:xfrm>
          </p:grpSpPr>
          <p:sp>
            <p:nvSpPr>
              <p:cNvPr id="46" name="Rounded Rectangle 45"/>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47"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48" name="TextBox 47"/>
              <p:cNvSpPr txBox="1"/>
              <p:nvPr/>
            </p:nvSpPr>
            <p:spPr>
              <a:xfrm>
                <a:off x="1295400" y="1295400"/>
                <a:ext cx="674865"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Queue</a:t>
                </a:r>
              </a:p>
            </p:txBody>
          </p:sp>
        </p:grpSp>
        <p:grpSp>
          <p:nvGrpSpPr>
            <p:cNvPr id="45" name="Group 48"/>
            <p:cNvGrpSpPr/>
            <p:nvPr/>
          </p:nvGrpSpPr>
          <p:grpSpPr>
            <a:xfrm>
              <a:off x="3200400" y="2895600"/>
              <a:ext cx="2819400" cy="613384"/>
              <a:chOff x="685800" y="1066800"/>
              <a:chExt cx="2819400" cy="613384"/>
            </a:xfrm>
          </p:grpSpPr>
          <p:sp>
            <p:nvSpPr>
              <p:cNvPr id="50" name="Rounded Rectangle 49"/>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51"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52" name="TextBox 51"/>
              <p:cNvSpPr txBox="1"/>
              <p:nvPr/>
            </p:nvSpPr>
            <p:spPr>
              <a:xfrm>
                <a:off x="1295400" y="1295400"/>
                <a:ext cx="918713"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Resource</a:t>
                </a:r>
              </a:p>
            </p:txBody>
          </p:sp>
        </p:grpSp>
        <p:grpSp>
          <p:nvGrpSpPr>
            <p:cNvPr id="49" name="Group 52"/>
            <p:cNvGrpSpPr/>
            <p:nvPr/>
          </p:nvGrpSpPr>
          <p:grpSpPr>
            <a:xfrm>
              <a:off x="3200400" y="4114800"/>
              <a:ext cx="2819400" cy="613384"/>
              <a:chOff x="685800" y="1066800"/>
              <a:chExt cx="2819400" cy="613384"/>
            </a:xfrm>
          </p:grpSpPr>
          <p:sp>
            <p:nvSpPr>
              <p:cNvPr id="54" name="Rounded Rectangle 53"/>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55"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56" name="TextBox 55"/>
              <p:cNvSpPr txBox="1"/>
              <p:nvPr/>
            </p:nvSpPr>
            <p:spPr>
              <a:xfrm>
                <a:off x="1295400" y="1295400"/>
                <a:ext cx="807913"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Security</a:t>
                </a:r>
              </a:p>
            </p:txBody>
          </p:sp>
        </p:grpSp>
        <p:grpSp>
          <p:nvGrpSpPr>
            <p:cNvPr id="53" name="Group 56"/>
            <p:cNvGrpSpPr/>
            <p:nvPr/>
          </p:nvGrpSpPr>
          <p:grpSpPr>
            <a:xfrm>
              <a:off x="3200400" y="3505200"/>
              <a:ext cx="2819400" cy="613384"/>
              <a:chOff x="685800" y="1066800"/>
              <a:chExt cx="2819400" cy="613384"/>
            </a:xfrm>
          </p:grpSpPr>
          <p:sp>
            <p:nvSpPr>
              <p:cNvPr id="58" name="Rounded Rectangle 57"/>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59"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60" name="TextBox 59"/>
              <p:cNvSpPr txBox="1"/>
              <p:nvPr/>
            </p:nvSpPr>
            <p:spPr>
              <a:xfrm>
                <a:off x="1295400" y="1295400"/>
                <a:ext cx="1414041"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Resource Plan</a:t>
                </a:r>
              </a:p>
            </p:txBody>
          </p:sp>
        </p:grpSp>
        <p:grpSp>
          <p:nvGrpSpPr>
            <p:cNvPr id="57" name="Group 60"/>
            <p:cNvGrpSpPr/>
            <p:nvPr/>
          </p:nvGrpSpPr>
          <p:grpSpPr>
            <a:xfrm>
              <a:off x="3200400" y="4724400"/>
              <a:ext cx="2819400" cy="613384"/>
              <a:chOff x="685800" y="1066800"/>
              <a:chExt cx="2819400" cy="613384"/>
            </a:xfrm>
          </p:grpSpPr>
          <p:sp>
            <p:nvSpPr>
              <p:cNvPr id="62" name="Rounded Rectangle 61"/>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63"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64" name="TextBox 63"/>
              <p:cNvSpPr txBox="1"/>
              <p:nvPr/>
            </p:nvSpPr>
            <p:spPr>
              <a:xfrm>
                <a:off x="1295400" y="1295400"/>
                <a:ext cx="939937"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Statusing</a:t>
                </a:r>
              </a:p>
            </p:txBody>
          </p:sp>
        </p:grpSp>
        <p:grpSp>
          <p:nvGrpSpPr>
            <p:cNvPr id="61" name="Group 64"/>
            <p:cNvGrpSpPr/>
            <p:nvPr/>
          </p:nvGrpSpPr>
          <p:grpSpPr>
            <a:xfrm>
              <a:off x="3200400" y="5334000"/>
              <a:ext cx="2819400" cy="613384"/>
              <a:chOff x="685800" y="1066800"/>
              <a:chExt cx="2819400" cy="613384"/>
            </a:xfrm>
          </p:grpSpPr>
          <p:sp>
            <p:nvSpPr>
              <p:cNvPr id="66" name="Rounded Rectangle 65"/>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67"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68" name="TextBox 67"/>
              <p:cNvSpPr txBox="1"/>
              <p:nvPr/>
            </p:nvSpPr>
            <p:spPr>
              <a:xfrm>
                <a:off x="1295400" y="1295400"/>
                <a:ext cx="1041952"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Timesheet</a:t>
                </a:r>
              </a:p>
            </p:txBody>
          </p:sp>
        </p:grpSp>
        <p:grpSp>
          <p:nvGrpSpPr>
            <p:cNvPr id="65" name="Group 68"/>
            <p:cNvGrpSpPr/>
            <p:nvPr/>
          </p:nvGrpSpPr>
          <p:grpSpPr>
            <a:xfrm>
              <a:off x="6172200" y="1066800"/>
              <a:ext cx="2819400" cy="613384"/>
              <a:chOff x="685800" y="1066800"/>
              <a:chExt cx="2819400" cy="613384"/>
            </a:xfrm>
          </p:grpSpPr>
          <p:sp>
            <p:nvSpPr>
              <p:cNvPr id="70" name="Rounded Rectangle 69"/>
              <p:cNvSpPr/>
              <p:nvPr/>
            </p:nvSpPr>
            <p:spPr bwMode="auto">
              <a:xfrm>
                <a:off x="914400" y="1219200"/>
                <a:ext cx="2590800" cy="381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71"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72" name="TextBox 71"/>
              <p:cNvSpPr txBox="1"/>
              <p:nvPr/>
            </p:nvSpPr>
            <p:spPr>
              <a:xfrm>
                <a:off x="1295400" y="1295400"/>
                <a:ext cx="1261564"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WSS Interop</a:t>
                </a:r>
              </a:p>
            </p:txBody>
          </p:sp>
        </p:grpSp>
      </p:grpSp>
      <p:grpSp>
        <p:nvGrpSpPr>
          <p:cNvPr id="69" name="Group 79"/>
          <p:cNvGrpSpPr/>
          <p:nvPr/>
        </p:nvGrpSpPr>
        <p:grpSpPr>
          <a:xfrm>
            <a:off x="6172200" y="1676400"/>
            <a:ext cx="2819400" cy="1219200"/>
            <a:chOff x="6172200" y="1676400"/>
            <a:chExt cx="2819400" cy="1219200"/>
          </a:xfrm>
        </p:grpSpPr>
        <p:sp>
          <p:nvSpPr>
            <p:cNvPr id="89" name="Rounded Rectangle 88"/>
            <p:cNvSpPr/>
            <p:nvPr/>
          </p:nvSpPr>
          <p:spPr bwMode="auto">
            <a:xfrm>
              <a:off x="6400800" y="2434616"/>
              <a:ext cx="2590800" cy="381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grpSp>
          <p:nvGrpSpPr>
            <p:cNvPr id="73" name="Group 78"/>
            <p:cNvGrpSpPr/>
            <p:nvPr/>
          </p:nvGrpSpPr>
          <p:grpSpPr>
            <a:xfrm>
              <a:off x="6172200" y="1676400"/>
              <a:ext cx="2819400" cy="1219200"/>
              <a:chOff x="6172200" y="1676400"/>
              <a:chExt cx="2819400" cy="1219200"/>
            </a:xfrm>
          </p:grpSpPr>
          <p:pic>
            <p:nvPicPr>
              <p:cNvPr id="90"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172200" y="2282216"/>
                <a:ext cx="595090" cy="613384"/>
              </a:xfrm>
              <a:prstGeom prst="rect">
                <a:avLst/>
              </a:prstGeom>
              <a:noFill/>
            </p:spPr>
          </p:pic>
          <p:grpSp>
            <p:nvGrpSpPr>
              <p:cNvPr id="77" name="Group 77"/>
              <p:cNvGrpSpPr/>
              <p:nvPr/>
            </p:nvGrpSpPr>
            <p:grpSpPr>
              <a:xfrm>
                <a:off x="6172200" y="1676400"/>
                <a:ext cx="2819400" cy="1083715"/>
                <a:chOff x="6172200" y="1676400"/>
                <a:chExt cx="2819400" cy="1083715"/>
              </a:xfrm>
            </p:grpSpPr>
            <p:grpSp>
              <p:nvGrpSpPr>
                <p:cNvPr id="78" name="Group 24"/>
                <p:cNvGrpSpPr/>
                <p:nvPr/>
              </p:nvGrpSpPr>
              <p:grpSpPr>
                <a:xfrm>
                  <a:off x="6172200" y="1676400"/>
                  <a:ext cx="2819400" cy="613384"/>
                  <a:chOff x="685800" y="1066800"/>
                  <a:chExt cx="2819400" cy="613384"/>
                </a:xfrm>
              </p:grpSpPr>
              <p:sp>
                <p:nvSpPr>
                  <p:cNvPr id="74" name="Rounded Rectangle 73"/>
                  <p:cNvSpPr/>
                  <p:nvPr/>
                </p:nvSpPr>
                <p:spPr bwMode="auto">
                  <a:xfrm>
                    <a:off x="914400" y="1219200"/>
                    <a:ext cx="2590800" cy="381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75"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85800" y="1066800"/>
                    <a:ext cx="595090" cy="613384"/>
                  </a:xfrm>
                  <a:prstGeom prst="rect">
                    <a:avLst/>
                  </a:prstGeom>
                  <a:noFill/>
                </p:spPr>
              </p:pic>
              <p:sp>
                <p:nvSpPr>
                  <p:cNvPr id="76" name="TextBox 75"/>
                  <p:cNvSpPr txBox="1"/>
                  <p:nvPr/>
                </p:nvSpPr>
                <p:spPr>
                  <a:xfrm>
                    <a:off x="1295400" y="1295400"/>
                    <a:ext cx="607795"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Driver</a:t>
                    </a:r>
                  </a:p>
                </p:txBody>
              </p:sp>
            </p:grpSp>
            <p:sp>
              <p:nvSpPr>
                <p:cNvPr id="91" name="TextBox 90"/>
                <p:cNvSpPr txBox="1"/>
                <p:nvPr/>
              </p:nvSpPr>
              <p:spPr>
                <a:xfrm>
                  <a:off x="6781800" y="2510816"/>
                  <a:ext cx="1753365"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Portfolio Analysis</a:t>
                  </a:r>
                </a:p>
              </p:txBody>
            </p:sp>
          </p:grpSp>
        </p:grpSp>
      </p:grpSp>
      <p:grpSp>
        <p:nvGrpSpPr>
          <p:cNvPr id="79" name="Group 76"/>
          <p:cNvGrpSpPr/>
          <p:nvPr/>
        </p:nvGrpSpPr>
        <p:grpSpPr>
          <a:xfrm>
            <a:off x="6172200" y="2895600"/>
            <a:ext cx="2819400" cy="613384"/>
            <a:chOff x="6324600" y="4556491"/>
            <a:chExt cx="2819400" cy="613384"/>
          </a:xfrm>
        </p:grpSpPr>
        <p:sp>
          <p:nvSpPr>
            <p:cNvPr id="92" name="Rounded Rectangle 91"/>
            <p:cNvSpPr/>
            <p:nvPr/>
          </p:nvSpPr>
          <p:spPr bwMode="auto">
            <a:xfrm>
              <a:off x="6553200" y="4672683"/>
              <a:ext cx="2590800" cy="381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grpSp>
          <p:nvGrpSpPr>
            <p:cNvPr id="80" name="Group 68"/>
            <p:cNvGrpSpPr/>
            <p:nvPr/>
          </p:nvGrpSpPr>
          <p:grpSpPr>
            <a:xfrm>
              <a:off x="6324600" y="4556491"/>
              <a:ext cx="1580315" cy="613384"/>
              <a:chOff x="6324600" y="4556491"/>
              <a:chExt cx="1580315" cy="613384"/>
            </a:xfrm>
          </p:grpSpPr>
          <p:pic>
            <p:nvPicPr>
              <p:cNvPr id="93" name="Picture 2" descr="K:\Illustration - Misc Hardware\Windows Server Icons\Misc\Web Services.png"/>
              <p:cNvPicPr>
                <a:picLocks noChangeAspect="1" noChangeArrowheads="1"/>
              </p:cNvPicPr>
              <p:nvPr/>
            </p:nvPicPr>
            <p:blipFill>
              <a:blip r:embed="rId3" cstate="print"/>
              <a:srcRect/>
              <a:stretch>
                <a:fillRect/>
              </a:stretch>
            </p:blipFill>
            <p:spPr bwMode="auto">
              <a:xfrm>
                <a:off x="6324600" y="4556491"/>
                <a:ext cx="595090" cy="613384"/>
              </a:xfrm>
              <a:prstGeom prst="rect">
                <a:avLst/>
              </a:prstGeom>
              <a:noFill/>
            </p:spPr>
          </p:pic>
          <p:sp>
            <p:nvSpPr>
              <p:cNvPr id="94" name="TextBox 93"/>
              <p:cNvSpPr txBox="1"/>
              <p:nvPr/>
            </p:nvSpPr>
            <p:spPr>
              <a:xfrm>
                <a:off x="6934200" y="4785091"/>
                <a:ext cx="970715" cy="249299"/>
              </a:xfrm>
              <a:prstGeom prst="rect">
                <a:avLst/>
              </a:prstGeom>
              <a:noFill/>
            </p:spPr>
            <p:txBody>
              <a:bodyPr wrap="none" lIns="0" tIns="0" rIns="0" bIns="0" rtlCol="0">
                <a:spAutoFit/>
              </a:bodyPr>
              <a:lstStyle/>
              <a:p>
                <a:pPr>
                  <a:lnSpc>
                    <a:spcPct val="90000"/>
                  </a:lnSpc>
                </a:pPr>
                <a:r>
                  <a:rPr lang="en-US" dirty="0" smtClean="0">
                    <a:gradFill>
                      <a:gsLst>
                        <a:gs pos="0">
                          <a:srgbClr val="FFFFFF"/>
                        </a:gs>
                        <a:gs pos="100000">
                          <a:srgbClr val="FFFFFF"/>
                        </a:gs>
                      </a:gsLst>
                      <a:lin ang="5400000" scaled="0"/>
                    </a:gradFill>
                  </a:rPr>
                  <a:t>Workflow</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Server Events</a:t>
            </a:r>
            <a:endParaRPr lang="en-US" dirty="0"/>
          </a:p>
        </p:txBody>
      </p:sp>
      <p:sp>
        <p:nvSpPr>
          <p:cNvPr id="3" name="Content Placeholder 2"/>
          <p:cNvSpPr>
            <a:spLocks noGrp="1"/>
          </p:cNvSpPr>
          <p:nvPr>
            <p:ph idx="1"/>
          </p:nvPr>
        </p:nvSpPr>
        <p:spPr>
          <a:xfrm>
            <a:off x="381000" y="1447799"/>
            <a:ext cx="8382000" cy="4031873"/>
          </a:xfrm>
        </p:spPr>
        <p:txBody>
          <a:bodyPr/>
          <a:lstStyle/>
          <a:p>
            <a:r>
              <a:rPr lang="en-US" dirty="0" smtClean="0"/>
              <a:t>New feature in Project 2007</a:t>
            </a:r>
          </a:p>
          <a:p>
            <a:r>
              <a:rPr lang="en-US" dirty="0" smtClean="0"/>
              <a:t>Raised on the server</a:t>
            </a:r>
          </a:p>
          <a:p>
            <a:r>
              <a:rPr lang="en-US" dirty="0" smtClean="0"/>
              <a:t>3</a:t>
            </a:r>
            <a:r>
              <a:rPr lang="en-US" baseline="30000" dirty="0" smtClean="0"/>
              <a:t>rd</a:t>
            </a:r>
            <a:r>
              <a:rPr lang="en-US" dirty="0" smtClean="0"/>
              <a:t> party applications “subscribe” to events</a:t>
            </a:r>
          </a:p>
          <a:p>
            <a:r>
              <a:rPr lang="en-US" dirty="0" smtClean="0"/>
              <a:t>“Hooks” for </a:t>
            </a:r>
          </a:p>
          <a:p>
            <a:pPr lvl="1"/>
            <a:r>
              <a:rPr lang="en-US" dirty="0" smtClean="0"/>
              <a:t>Adding new functionality </a:t>
            </a:r>
          </a:p>
          <a:p>
            <a:pPr lvl="1"/>
            <a:r>
              <a:rPr lang="en-US" dirty="0" smtClean="0"/>
              <a:t>Customizing exiting functionality</a:t>
            </a:r>
          </a:p>
          <a:p>
            <a:pPr lvl="1"/>
            <a:r>
              <a:rPr lang="en-US" dirty="0" smtClean="0"/>
              <a:t>Integrating with other applications</a:t>
            </a:r>
          </a:p>
          <a:p>
            <a:endParaRPr lang="en-US" dirty="0"/>
          </a:p>
        </p:txBody>
      </p:sp>
    </p:spTree>
    <p:extLst>
      <p:ext uri="{BB962C8B-B14F-4D97-AF65-F5344CB8AC3E}">
        <p14:creationId xmlns:p14="http://schemas.microsoft.com/office/powerpoint/2010/main" xmlns="" val="214224873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092" y="2595825"/>
            <a:ext cx="7162800" cy="1329595"/>
          </a:xfrm>
        </p:spPr>
        <p:txBody>
          <a:bodyPr/>
          <a:lstStyle/>
          <a:p>
            <a:pPr algn="ctr"/>
            <a:r>
              <a:rPr lang="en-US" dirty="0" smtClean="0"/>
              <a:t>Project Server extensibility – </a:t>
            </a:r>
            <a:r>
              <a:rPr lang="en-US" dirty="0" smtClean="0">
                <a:solidFill>
                  <a:srgbClr val="FFC000"/>
                </a:solidFill>
              </a:rPr>
              <a:t>what’s new in 2010</a:t>
            </a:r>
            <a:endParaRPr lang="en-US" dirty="0">
              <a:solidFill>
                <a:srgbClr val="FFC000"/>
              </a:solidFill>
            </a:endParaRPr>
          </a:p>
        </p:txBody>
      </p:sp>
    </p:spTree>
    <p:extLst>
      <p:ext uri="{BB962C8B-B14F-4D97-AF65-F5344CB8AC3E}">
        <p14:creationId xmlns:p14="http://schemas.microsoft.com/office/powerpoint/2010/main" xmlns="" val="111338665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43" y="4158215"/>
            <a:ext cx="6950765" cy="1329595"/>
          </a:xfrm>
        </p:spPr>
        <p:txBody>
          <a:bodyPr/>
          <a:lstStyle/>
          <a:p>
            <a:r>
              <a:rPr lang="en-US" dirty="0" smtClean="0"/>
              <a:t>Impersonation (</a:t>
            </a:r>
            <a:r>
              <a:rPr lang="en-US" dirty="0" smtClean="0">
                <a:solidFill>
                  <a:srgbClr val="FFC000"/>
                </a:solidFill>
              </a:rPr>
              <a:t>ENHANCED</a:t>
            </a:r>
            <a:r>
              <a:rPr lang="en-US" dirty="0" smtClean="0"/>
              <a:t>)</a:t>
            </a:r>
            <a:br>
              <a:rPr lang="en-US" dirty="0" smtClean="0"/>
            </a:br>
            <a:r>
              <a:rPr lang="en-US" dirty="0" smtClean="0"/>
              <a:t>and Status Broker (</a:t>
            </a:r>
            <a:r>
              <a:rPr lang="en-US" dirty="0" smtClean="0">
                <a:solidFill>
                  <a:srgbClr val="FFC000"/>
                </a:solidFill>
              </a:rPr>
              <a:t>NEW</a:t>
            </a:r>
            <a:r>
              <a:rPr lang="en-US" dirty="0" smtClean="0"/>
              <a:t>)</a:t>
            </a:r>
            <a:endParaRPr lang="en-US" dirty="0"/>
          </a:p>
        </p:txBody>
      </p:sp>
    </p:spTree>
    <p:extLst>
      <p:ext uri="{BB962C8B-B14F-4D97-AF65-F5344CB8AC3E}">
        <p14:creationId xmlns:p14="http://schemas.microsoft.com/office/powerpoint/2010/main" xmlns="" val="97711264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r>
              <a:rPr lang="en-US" dirty="0" smtClean="0"/>
              <a:t>Impersonation with </a:t>
            </a:r>
            <a:br>
              <a:rPr lang="en-US" dirty="0" smtClean="0"/>
            </a:br>
            <a:r>
              <a:rPr lang="en-US" dirty="0" smtClean="0"/>
              <a:t>Project Server 2010</a:t>
            </a:r>
            <a:endParaRPr lang="en-US" dirty="0"/>
          </a:p>
        </p:txBody>
      </p:sp>
      <p:sp>
        <p:nvSpPr>
          <p:cNvPr id="6" name="Rounded Rectangle 5"/>
          <p:cNvSpPr/>
          <p:nvPr/>
        </p:nvSpPr>
        <p:spPr bwMode="auto">
          <a:xfrm>
            <a:off x="6858000" y="1600200"/>
            <a:ext cx="1905000" cy="4495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8" name="TextBox 7"/>
          <p:cNvSpPr txBox="1"/>
          <p:nvPr/>
        </p:nvSpPr>
        <p:spPr>
          <a:xfrm>
            <a:off x="6858000" y="1676400"/>
            <a:ext cx="1905000" cy="498598"/>
          </a:xfrm>
          <a:prstGeom prst="rect">
            <a:avLst/>
          </a:prstGeom>
          <a:noFill/>
        </p:spPr>
        <p:txBody>
          <a:bodyPr wrap="square" lIns="0" tIns="0" rIns="0" bIns="0" rtlCol="0">
            <a:spAutoFit/>
          </a:bodyPr>
          <a:lstStyle/>
          <a:p>
            <a:pPr algn="ctr">
              <a:lnSpc>
                <a:spcPct val="90000"/>
              </a:lnSpc>
            </a:pPr>
            <a:r>
              <a:rPr lang="en-US" dirty="0" smtClean="0">
                <a:solidFill>
                  <a:schemeClr val="bg1"/>
                </a:solidFill>
              </a:rPr>
              <a:t>Application</a:t>
            </a:r>
          </a:p>
          <a:p>
            <a:pPr algn="ctr">
              <a:lnSpc>
                <a:spcPct val="90000"/>
              </a:lnSpc>
            </a:pPr>
            <a:r>
              <a:rPr lang="en-US" dirty="0" smtClean="0">
                <a:solidFill>
                  <a:schemeClr val="bg1"/>
                </a:solidFill>
              </a:rPr>
              <a:t>Server</a:t>
            </a:r>
          </a:p>
        </p:txBody>
      </p:sp>
      <p:grpSp>
        <p:nvGrpSpPr>
          <p:cNvPr id="3" name="Group 10"/>
          <p:cNvGrpSpPr/>
          <p:nvPr/>
        </p:nvGrpSpPr>
        <p:grpSpPr>
          <a:xfrm>
            <a:off x="457200" y="3505200"/>
            <a:ext cx="2514600" cy="1828800"/>
            <a:chOff x="2667000" y="2743200"/>
            <a:chExt cx="2514600" cy="3048000"/>
          </a:xfrm>
        </p:grpSpPr>
        <p:sp>
          <p:nvSpPr>
            <p:cNvPr id="9" name="Rounded Rectangle 8"/>
            <p:cNvSpPr/>
            <p:nvPr/>
          </p:nvSpPr>
          <p:spPr bwMode="auto">
            <a:xfrm>
              <a:off x="2667000" y="2743200"/>
              <a:ext cx="2514600" cy="30480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10" name="TextBox 9"/>
            <p:cNvSpPr txBox="1"/>
            <p:nvPr/>
          </p:nvSpPr>
          <p:spPr>
            <a:xfrm>
              <a:off x="2819400" y="2951101"/>
              <a:ext cx="2209800" cy="521409"/>
            </a:xfrm>
            <a:prstGeom prst="rect">
              <a:avLst/>
            </a:prstGeom>
            <a:noFill/>
          </p:spPr>
          <p:txBody>
            <a:bodyPr wrap="square" lIns="0" tIns="0" rIns="0" bIns="0" rtlCol="0">
              <a:spAutoFit/>
            </a:bodyPr>
            <a:lstStyle/>
            <a:p>
              <a:pPr algn="ctr">
                <a:lnSpc>
                  <a:spcPct val="90000"/>
                </a:lnSpc>
              </a:pPr>
              <a:r>
                <a:rPr lang="en-US" sz="1600" dirty="0" smtClean="0">
                  <a:solidFill>
                    <a:schemeClr val="bg1"/>
                  </a:solidFill>
                </a:rPr>
                <a:t>Custom LOB Application</a:t>
              </a:r>
            </a:p>
          </p:txBody>
        </p:sp>
      </p:grpSp>
      <p:sp>
        <p:nvSpPr>
          <p:cNvPr id="12" name="Rounded Rectangle 11"/>
          <p:cNvSpPr/>
          <p:nvPr/>
        </p:nvSpPr>
        <p:spPr bwMode="auto">
          <a:xfrm>
            <a:off x="7239000" y="2286000"/>
            <a:ext cx="533400" cy="3505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rPr>
              <a:t>WCF Services </a:t>
            </a:r>
          </a:p>
        </p:txBody>
      </p:sp>
      <p:sp>
        <p:nvSpPr>
          <p:cNvPr id="13" name="Rounded Rectangle 12"/>
          <p:cNvSpPr/>
          <p:nvPr/>
        </p:nvSpPr>
        <p:spPr bwMode="auto">
          <a:xfrm>
            <a:off x="7924800" y="2286000"/>
            <a:ext cx="533400" cy="3505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rPr>
              <a:t>Business Objects </a:t>
            </a:r>
          </a:p>
        </p:txBody>
      </p:sp>
      <p:sp>
        <p:nvSpPr>
          <p:cNvPr id="20" name="Rounded Rectangle 19"/>
          <p:cNvSpPr/>
          <p:nvPr/>
        </p:nvSpPr>
        <p:spPr bwMode="auto">
          <a:xfrm>
            <a:off x="3505200" y="2133600"/>
            <a:ext cx="2514600" cy="31242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5" name="TextBox 24"/>
          <p:cNvSpPr txBox="1"/>
          <p:nvPr/>
        </p:nvSpPr>
        <p:spPr>
          <a:xfrm>
            <a:off x="3657600" y="2334986"/>
            <a:ext cx="2209800" cy="329431"/>
          </a:xfrm>
          <a:prstGeom prst="rect">
            <a:avLst/>
          </a:prstGeom>
          <a:noFill/>
        </p:spPr>
        <p:txBody>
          <a:bodyPr wrap="square" lIns="0" tIns="0" rIns="0" bIns="0" rtlCol="0">
            <a:spAutoFit/>
          </a:bodyPr>
          <a:lstStyle/>
          <a:p>
            <a:pPr algn="ctr">
              <a:lnSpc>
                <a:spcPct val="90000"/>
              </a:lnSpc>
            </a:pPr>
            <a:r>
              <a:rPr lang="en-US" dirty="0" smtClean="0">
                <a:solidFill>
                  <a:schemeClr val="bg1"/>
                </a:solidFill>
              </a:rPr>
              <a:t>Web Frontend</a:t>
            </a:r>
          </a:p>
        </p:txBody>
      </p:sp>
      <p:sp>
        <p:nvSpPr>
          <p:cNvPr id="30" name="Rounded Rectangle 29"/>
          <p:cNvSpPr/>
          <p:nvPr/>
        </p:nvSpPr>
        <p:spPr bwMode="auto">
          <a:xfrm>
            <a:off x="3657600" y="2743200"/>
            <a:ext cx="2209800" cy="70485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dirty="0" smtClean="0">
                <a:solidFill>
                  <a:schemeClr val="bg1"/>
                </a:solidFill>
              </a:rPr>
              <a:t>PWA</a:t>
            </a:r>
            <a:endParaRPr lang="en-US" sz="2000" dirty="0" smtClean="0">
              <a:solidFill>
                <a:schemeClr val="bg1"/>
              </a:solidFill>
            </a:endParaRPr>
          </a:p>
        </p:txBody>
      </p:sp>
      <p:sp>
        <p:nvSpPr>
          <p:cNvPr id="31" name="Rounded Rectangle 30"/>
          <p:cNvSpPr/>
          <p:nvPr/>
        </p:nvSpPr>
        <p:spPr bwMode="auto">
          <a:xfrm>
            <a:off x="3657600" y="3548743"/>
            <a:ext cx="2209800" cy="70485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dirty="0" smtClean="0">
                <a:solidFill>
                  <a:schemeClr val="bg1"/>
                </a:solidFill>
              </a:rPr>
              <a:t>WCF Forwarder</a:t>
            </a:r>
          </a:p>
        </p:txBody>
      </p:sp>
      <p:pic>
        <p:nvPicPr>
          <p:cNvPr id="3077" name="Picture 5" descr="K:\Illustration - Misc Hardware\Windows Server Icons\People\user man.png"/>
          <p:cNvPicPr>
            <a:picLocks noChangeAspect="1" noChangeArrowheads="1"/>
          </p:cNvPicPr>
          <p:nvPr/>
        </p:nvPicPr>
        <p:blipFill>
          <a:blip r:embed="rId3" cstate="print"/>
          <a:srcRect/>
          <a:stretch>
            <a:fillRect/>
          </a:stretch>
        </p:blipFill>
        <p:spPr bwMode="auto">
          <a:xfrm>
            <a:off x="304800" y="4953000"/>
            <a:ext cx="335989" cy="457200"/>
          </a:xfrm>
          <a:prstGeom prst="rect">
            <a:avLst/>
          </a:prstGeom>
          <a:noFill/>
        </p:spPr>
      </p:pic>
      <p:sp>
        <p:nvSpPr>
          <p:cNvPr id="45" name="Rounded Rectangle 44"/>
          <p:cNvSpPr/>
          <p:nvPr/>
        </p:nvSpPr>
        <p:spPr bwMode="auto">
          <a:xfrm>
            <a:off x="3657600" y="4343400"/>
            <a:ext cx="2209800" cy="685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dirty="0" smtClean="0">
                <a:solidFill>
                  <a:schemeClr val="bg1"/>
                </a:solidFill>
              </a:rPr>
              <a:t>Web Service Forwarder</a:t>
            </a:r>
          </a:p>
        </p:txBody>
      </p:sp>
      <p:sp>
        <p:nvSpPr>
          <p:cNvPr id="47" name="Right Arrow 46"/>
          <p:cNvSpPr/>
          <p:nvPr/>
        </p:nvSpPr>
        <p:spPr bwMode="auto">
          <a:xfrm>
            <a:off x="2895600" y="4419600"/>
            <a:ext cx="838200" cy="53340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48" name="Curved Left Arrow 47"/>
          <p:cNvSpPr/>
          <p:nvPr/>
        </p:nvSpPr>
        <p:spPr bwMode="auto">
          <a:xfrm flipV="1">
            <a:off x="5715000" y="3962400"/>
            <a:ext cx="685800" cy="762000"/>
          </a:xfrm>
          <a:prstGeom prst="curved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49" name="Right Arrow 48"/>
          <p:cNvSpPr/>
          <p:nvPr/>
        </p:nvSpPr>
        <p:spPr bwMode="auto">
          <a:xfrm>
            <a:off x="5791200" y="3505200"/>
            <a:ext cx="1524000" cy="53340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grpSp>
        <p:nvGrpSpPr>
          <p:cNvPr id="16" name="Group 57"/>
          <p:cNvGrpSpPr/>
          <p:nvPr/>
        </p:nvGrpSpPr>
        <p:grpSpPr>
          <a:xfrm>
            <a:off x="1371600" y="4114800"/>
            <a:ext cx="1219200" cy="762000"/>
            <a:chOff x="4191000" y="2209800"/>
            <a:chExt cx="1219200" cy="762000"/>
          </a:xfrm>
        </p:grpSpPr>
        <p:sp>
          <p:nvSpPr>
            <p:cNvPr id="59" name="Flowchart: Process 58"/>
            <p:cNvSpPr/>
            <p:nvPr/>
          </p:nvSpPr>
          <p:spPr bwMode="auto">
            <a:xfrm>
              <a:off x="4419600" y="2438400"/>
              <a:ext cx="990600" cy="533400"/>
            </a:xfrm>
            <a:prstGeom prst="flowChart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sz="1400" dirty="0" smtClean="0">
                  <a:gradFill>
                    <a:gsLst>
                      <a:gs pos="0">
                        <a:srgbClr val="FFFFFF"/>
                      </a:gs>
                      <a:gs pos="100000">
                        <a:srgbClr val="FFFFFF"/>
                      </a:gs>
                    </a:gsLst>
                    <a:lin ang="5400000" scaled="0"/>
                  </a:gradFill>
                </a:rPr>
                <a:t>Context</a:t>
              </a:r>
            </a:p>
          </p:txBody>
        </p:sp>
        <p:pic>
          <p:nvPicPr>
            <p:cNvPr id="60" name="Picture 3" descr="K:\Illustration - Misc Hardware\Windows Server Icons\Documents\Envelope Open.png"/>
            <p:cNvPicPr>
              <a:picLocks noChangeAspect="1" noChangeArrowheads="1"/>
            </p:cNvPicPr>
            <p:nvPr/>
          </p:nvPicPr>
          <p:blipFill>
            <a:blip r:embed="rId4" cstate="print"/>
            <a:srcRect/>
            <a:stretch>
              <a:fillRect/>
            </a:stretch>
          </p:blipFill>
          <p:spPr bwMode="auto">
            <a:xfrm>
              <a:off x="4191000" y="2209800"/>
              <a:ext cx="422346" cy="457200"/>
            </a:xfrm>
            <a:prstGeom prst="rect">
              <a:avLst/>
            </a:prstGeom>
            <a:noFill/>
          </p:spPr>
        </p:pic>
      </p:grpSp>
      <p:pic>
        <p:nvPicPr>
          <p:cNvPr id="62" name="Picture 4" descr="K:\Illustration - Misc Hardware\Windows Server Icons\People\User Androgynous.png"/>
          <p:cNvPicPr>
            <a:picLocks noChangeAspect="1" noChangeArrowheads="1"/>
          </p:cNvPicPr>
          <p:nvPr/>
        </p:nvPicPr>
        <p:blipFill>
          <a:blip r:embed="rId5" cstate="print"/>
          <a:srcRect/>
          <a:stretch>
            <a:fillRect/>
          </a:stretch>
        </p:blipFill>
        <p:spPr bwMode="auto">
          <a:xfrm>
            <a:off x="1447800" y="3962400"/>
            <a:ext cx="373650" cy="447675"/>
          </a:xfrm>
          <a:prstGeom prst="rect">
            <a:avLst/>
          </a:prstGeom>
          <a:noFill/>
        </p:spPr>
      </p:pic>
      <p:pic>
        <p:nvPicPr>
          <p:cNvPr id="61" name="Picture 4" descr="K:\Illustration - Misc Hardware\Windows Server Icons\People\User Androgynous.png"/>
          <p:cNvPicPr>
            <a:picLocks noChangeAspect="1" noChangeArrowheads="1"/>
          </p:cNvPicPr>
          <p:nvPr/>
        </p:nvPicPr>
        <p:blipFill>
          <a:blip r:embed="rId5" cstate="print"/>
          <a:srcRect/>
          <a:stretch>
            <a:fillRect/>
          </a:stretch>
        </p:blipFill>
        <p:spPr bwMode="auto">
          <a:xfrm>
            <a:off x="685800" y="4343400"/>
            <a:ext cx="373650" cy="447675"/>
          </a:xfrm>
          <a:prstGeom prst="rect">
            <a:avLst/>
          </a:prstGeom>
          <a:noFill/>
        </p:spPr>
      </p:pic>
      <p:sp>
        <p:nvSpPr>
          <p:cNvPr id="50" name="Rounded Rectangle 49"/>
          <p:cNvSpPr/>
          <p:nvPr/>
        </p:nvSpPr>
        <p:spPr bwMode="auto">
          <a:xfrm>
            <a:off x="7239000" y="2286000"/>
            <a:ext cx="533400" cy="3505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rPr>
              <a:t>Web Services </a:t>
            </a:r>
          </a:p>
        </p:txBody>
      </p:sp>
      <p:sp>
        <p:nvSpPr>
          <p:cNvPr id="51" name="&quot;No&quot; Symbol 50"/>
          <p:cNvSpPr/>
          <p:nvPr/>
        </p:nvSpPr>
        <p:spPr bwMode="auto">
          <a:xfrm>
            <a:off x="7010400" y="3352800"/>
            <a:ext cx="914400" cy="914400"/>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xmlns="" val="1195829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edge">
                                      <p:cBhvr>
                                        <p:cTn id="7" dur="1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1"/>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5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dissolve">
                                      <p:cBhvr>
                                        <p:cTn id="23" dur="50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8.33333E-7 6.66667E-6 C 0.00417 -0.05138 0.00851 -0.10277 0.02292 -0.11111 C 0.03733 -0.11944 0.07292 -0.06134 0.08646 -0.04999 " pathEditMode="relative" ptsTypes="aaA">
                                      <p:cBhvr>
                                        <p:cTn id="32" dur="2000" fill="hold"/>
                                        <p:tgtEl>
                                          <p:spTgt spid="61"/>
                                        </p:tgtEl>
                                        <p:attrNameLst>
                                          <p:attrName>ppt_x</p:attrName>
                                          <p:attrName>ppt_y</p:attrName>
                                        </p:attrNameLst>
                                      </p:cBhvr>
                                    </p:animMotion>
                                  </p:childTnLst>
                                </p:cTn>
                              </p:par>
                            </p:childTnLst>
                          </p:cTn>
                        </p:par>
                        <p:par>
                          <p:cTn id="33" fill="hold">
                            <p:stCondLst>
                              <p:cond delay="2000"/>
                            </p:stCondLst>
                            <p:childTnLst>
                              <p:par>
                                <p:cTn id="34" presetID="9" presetClass="exit" presetSubtype="0" fill="hold" nodeType="afterEffect">
                                  <p:stCondLst>
                                    <p:cond delay="0"/>
                                  </p:stCondLst>
                                  <p:childTnLst>
                                    <p:animEffect transition="out" filter="dissolve">
                                      <p:cBhvr>
                                        <p:cTn id="35" dur="500"/>
                                        <p:tgtEl>
                                          <p:spTgt spid="61"/>
                                        </p:tgtEl>
                                      </p:cBhvr>
                                    </p:animEffect>
                                    <p:set>
                                      <p:cBhvr>
                                        <p:cTn id="36" dur="1" fill="hold">
                                          <p:stCondLst>
                                            <p:cond delay="499"/>
                                          </p:stCondLst>
                                        </p:cTn>
                                        <p:tgtEl>
                                          <p:spTgt spid="6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dissolve">
                                      <p:cBhvr>
                                        <p:cTn id="43" dur="500"/>
                                        <p:tgtEl>
                                          <p:spTgt spid="47"/>
                                        </p:tgtEl>
                                      </p:cBhvr>
                                    </p:animEffect>
                                  </p:childTnLst>
                                </p:cTn>
                              </p:par>
                            </p:childTnLst>
                          </p:cTn>
                        </p:par>
                        <p:par>
                          <p:cTn id="44" fill="hold">
                            <p:stCondLst>
                              <p:cond delay="500"/>
                            </p:stCondLst>
                            <p:childTnLst>
                              <p:par>
                                <p:cTn id="45" presetID="0" presetClass="path" presetSubtype="0" accel="50000" decel="50000" fill="hold" nodeType="afterEffect">
                                  <p:stCondLst>
                                    <p:cond delay="0"/>
                                  </p:stCondLst>
                                  <p:childTnLst>
                                    <p:animMotion origin="layout" path="M 0 0 L 0.35833 0 " pathEditMode="relative" ptsTypes="AA">
                                      <p:cBhvr>
                                        <p:cTn id="46" dur="2000" fill="hold"/>
                                        <p:tgtEl>
                                          <p:spTgt spid="62"/>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35833 0 " pathEditMode="relative" ptsTypes="AA">
                                      <p:cBhvr>
                                        <p:cTn id="48" dur="2000" fill="hold"/>
                                        <p:tgtEl>
                                          <p:spTgt spid="16"/>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dissolve">
                                      <p:cBhvr>
                                        <p:cTn id="53" dur="500"/>
                                        <p:tgtEl>
                                          <p:spTgt spid="48"/>
                                        </p:tgtEl>
                                      </p:cBhvr>
                                    </p:animEffect>
                                  </p:childTnLst>
                                </p:cTn>
                              </p:par>
                            </p:childTnLst>
                          </p:cTn>
                        </p:par>
                        <p:par>
                          <p:cTn id="54" fill="hold">
                            <p:stCondLst>
                              <p:cond delay="500"/>
                            </p:stCondLst>
                            <p:childTnLst>
                              <p:par>
                                <p:cTn id="55" presetID="0" presetClass="path" presetSubtype="0" accel="50000" decel="50000" fill="hold" nodeType="afterEffect">
                                  <p:stCondLst>
                                    <p:cond delay="0"/>
                                  </p:stCondLst>
                                  <p:childTnLst>
                                    <p:animMotion origin="layout" path="M 0.35833 -2.22222E-6 C 0.42969 0.00047 0.50122 0.00093 0.50417 -0.0125 C 0.50712 -0.02592 0.40087 -0.06944 0.37604 -0.08055 C 0.35122 -0.09166 0.35313 -0.08541 0.35521 -0.07916 " pathEditMode="relative" rAng="0" ptsTypes="aaaA">
                                      <p:cBhvr>
                                        <p:cTn id="56" dur="2000" fill="hold"/>
                                        <p:tgtEl>
                                          <p:spTgt spid="16"/>
                                        </p:tgtEl>
                                        <p:attrNameLst>
                                          <p:attrName>ppt_x</p:attrName>
                                          <p:attrName>ppt_y</p:attrName>
                                        </p:attrNameLst>
                                      </p:cBhvr>
                                      <p:rCtr x="7100" y="-4500"/>
                                    </p:animMotion>
                                  </p:childTnLst>
                                </p:cTn>
                              </p:par>
                              <p:par>
                                <p:cTn id="57" presetID="0" presetClass="path" presetSubtype="0" accel="50000" decel="50000" fill="hold" nodeType="withEffect">
                                  <p:stCondLst>
                                    <p:cond delay="0"/>
                                  </p:stCondLst>
                                  <p:childTnLst>
                                    <p:animMotion origin="layout" path="M 0.35834 1.11111E-6 C 0.42969 0.00046 0.50122 0.00092 0.50417 -0.0125 C 0.50712 -0.02593 0.40087 -0.06945 0.37605 -0.08056 C 0.35122 -0.09167 0.35313 -0.08542 0.35521 -0.07917 " pathEditMode="relative" rAng="0" ptsTypes="aaaA">
                                      <p:cBhvr>
                                        <p:cTn id="58" dur="2000" fill="hold"/>
                                        <p:tgtEl>
                                          <p:spTgt spid="62"/>
                                        </p:tgtEl>
                                        <p:attrNameLst>
                                          <p:attrName>ppt_x</p:attrName>
                                          <p:attrName>ppt_y</p:attrName>
                                        </p:attrNameLst>
                                      </p:cBhvr>
                                      <p:rCtr x="7100" y="-4500"/>
                                    </p:animMotion>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dissolve">
                                      <p:cBhvr>
                                        <p:cTn id="63" dur="500"/>
                                        <p:tgtEl>
                                          <p:spTgt spid="49"/>
                                        </p:tgtEl>
                                      </p:cBhvr>
                                    </p:animEffect>
                                  </p:childTnLst>
                                </p:cTn>
                              </p:par>
                            </p:childTnLst>
                          </p:cTn>
                        </p:par>
                        <p:par>
                          <p:cTn id="64" fill="hold">
                            <p:stCondLst>
                              <p:cond delay="500"/>
                            </p:stCondLst>
                            <p:childTnLst>
                              <p:par>
                                <p:cTn id="65" presetID="0" presetClass="path" presetSubtype="0" accel="50000" decel="50000" fill="hold" nodeType="afterEffect">
                                  <p:stCondLst>
                                    <p:cond delay="0"/>
                                  </p:stCondLst>
                                  <p:childTnLst>
                                    <p:animMotion origin="layout" path="M 0.35521 -0.07917 L 0.58021 -0.09028 " pathEditMode="relative" ptsTypes="AA">
                                      <p:cBhvr>
                                        <p:cTn id="66" dur="2000" fill="hold"/>
                                        <p:tgtEl>
                                          <p:spTgt spid="16"/>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3552 -0.07917 L 0.57187 -0.09028 " pathEditMode="relative" ptsTypes="AA">
                                      <p:cBhvr>
                                        <p:cTn id="68" dur="2000" fill="hold"/>
                                        <p:tgtEl>
                                          <p:spTgt spid="6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7" grpId="0" animBg="1"/>
      <p:bldP spid="48" grpId="0" animBg="1"/>
      <p:bldP spid="49" grpId="0" animBg="1"/>
      <p:bldP spid="50" grpId="0" animBg="1"/>
      <p:bldP spid="51" grpId="0" animBg="1"/>
      <p:bldP spid="51"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Broker in Project 2010</a:t>
            </a:r>
            <a:endParaRPr lang="en-US" dirty="0"/>
          </a:p>
        </p:txBody>
      </p:sp>
      <p:graphicFrame>
        <p:nvGraphicFramePr>
          <p:cNvPr id="5" name="Diagram 4"/>
          <p:cNvGraphicFramePr/>
          <p:nvPr>
            <p:extLst>
              <p:ext uri="{D42A27DB-BD31-4B8C-83A1-F6EECF244321}">
                <p14:modId xmlns:p14="http://schemas.microsoft.com/office/powerpoint/2010/main" xmlns="" val="258472175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31568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1F551CA-CC76-4BEA-BD2B-5BD86F3A8203}"/>
                                            </p:graphicEl>
                                          </p:spTgt>
                                        </p:tgtEl>
                                        <p:attrNameLst>
                                          <p:attrName>style.visibility</p:attrName>
                                        </p:attrNameLst>
                                      </p:cBhvr>
                                      <p:to>
                                        <p:strVal val="visible"/>
                                      </p:to>
                                    </p:set>
                                    <p:animEffect transition="in" filter="fade">
                                      <p:cBhvr>
                                        <p:cTn id="7" dur="500"/>
                                        <p:tgtEl>
                                          <p:spTgt spid="5">
                                            <p:graphicEl>
                                              <a:dgm id="{11F551CA-CC76-4BEA-BD2B-5BD86F3A820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FE4A5A5-B398-46BF-953C-A2AC4DF1E446}"/>
                                            </p:graphicEl>
                                          </p:spTgt>
                                        </p:tgtEl>
                                        <p:attrNameLst>
                                          <p:attrName>style.visibility</p:attrName>
                                        </p:attrNameLst>
                                      </p:cBhvr>
                                      <p:to>
                                        <p:strVal val="visible"/>
                                      </p:to>
                                    </p:set>
                                    <p:animEffect transition="in" filter="fade">
                                      <p:cBhvr>
                                        <p:cTn id="12" dur="500"/>
                                        <p:tgtEl>
                                          <p:spTgt spid="5">
                                            <p:graphicEl>
                                              <a:dgm id="{6FE4A5A5-B398-46BF-953C-A2AC4DF1E44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57FBF734-6AFC-4070-9966-34BDEE58FA23}"/>
                                            </p:graphicEl>
                                          </p:spTgt>
                                        </p:tgtEl>
                                        <p:attrNameLst>
                                          <p:attrName>style.visibility</p:attrName>
                                        </p:attrNameLst>
                                      </p:cBhvr>
                                      <p:to>
                                        <p:strVal val="visible"/>
                                      </p:to>
                                    </p:set>
                                    <p:animEffect transition="in" filter="fade">
                                      <p:cBhvr>
                                        <p:cTn id="15" dur="500"/>
                                        <p:tgtEl>
                                          <p:spTgt spid="5">
                                            <p:graphicEl>
                                              <a:dgm id="{57FBF734-6AFC-4070-9966-34BDEE58FA23}"/>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7F3F30E5-B967-4276-925A-95FE26221C57}"/>
                                            </p:graphicEl>
                                          </p:spTgt>
                                        </p:tgtEl>
                                        <p:attrNameLst>
                                          <p:attrName>style.visibility</p:attrName>
                                        </p:attrNameLst>
                                      </p:cBhvr>
                                      <p:to>
                                        <p:strVal val="visible"/>
                                      </p:to>
                                    </p:set>
                                    <p:animEffect transition="in" filter="fade">
                                      <p:cBhvr>
                                        <p:cTn id="18" dur="500"/>
                                        <p:tgtEl>
                                          <p:spTgt spid="5">
                                            <p:graphicEl>
                                              <a:dgm id="{7F3F30E5-B967-4276-925A-95FE26221C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Status Broker in Project 2010</a:t>
            </a:r>
            <a:endParaRPr lang="en-US" dirty="0"/>
          </a:p>
        </p:txBody>
      </p:sp>
      <p:sp>
        <p:nvSpPr>
          <p:cNvPr id="4" name="Slide Number Placeholder 3"/>
          <p:cNvSpPr>
            <a:spLocks noGrp="1"/>
          </p:cNvSpPr>
          <p:nvPr>
            <p:ph type="sldNum" sz="quarter" idx="4294967295"/>
          </p:nvPr>
        </p:nvSpPr>
        <p:spPr>
          <a:xfrm>
            <a:off x="0" y="6356350"/>
            <a:ext cx="2133600" cy="365125"/>
          </a:xfrm>
          <a:prstGeom prst="rect">
            <a:avLst/>
          </a:prstGeom>
        </p:spPr>
        <p:txBody>
          <a:bodyPr/>
          <a:lstStyle/>
          <a:p>
            <a:fld id="{0D7CF977-003B-4382-9C11-15648BFA557C}" type="slidenum">
              <a:rPr lang="en-US" smtClean="0">
                <a:gradFill>
                  <a:gsLst>
                    <a:gs pos="0">
                      <a:srgbClr val="FFFFFF"/>
                    </a:gs>
                    <a:gs pos="100000">
                      <a:srgbClr val="FFFFFF"/>
                    </a:gs>
                  </a:gsLst>
                  <a:lin ang="5400000" scaled="0"/>
                </a:gradFill>
              </a:rPr>
              <a:pPr/>
              <a:t>46</a:t>
            </a:fld>
            <a:endParaRPr lang="en-US" dirty="0">
              <a:gradFill>
                <a:gsLst>
                  <a:gs pos="0">
                    <a:srgbClr val="FFFFFF"/>
                  </a:gs>
                  <a:gs pos="100000">
                    <a:srgbClr val="FFFFFF"/>
                  </a:gs>
                </a:gsLst>
                <a:lin ang="5400000" scaled="0"/>
              </a:gradFill>
            </a:endParaRPr>
          </a:p>
        </p:txBody>
      </p:sp>
      <p:sp>
        <p:nvSpPr>
          <p:cNvPr id="7" name="Text Placeholder 6"/>
          <p:cNvSpPr>
            <a:spLocks noGrp="1"/>
          </p:cNvSpPr>
          <p:nvPr>
            <p:ph type="body" sz="quarter" idx="10"/>
          </p:nvPr>
        </p:nvSpPr>
        <p:spPr>
          <a:xfrm>
            <a:off x="381000" y="1013986"/>
            <a:ext cx="8382000" cy="2210862"/>
          </a:xfrm>
        </p:spPr>
        <p:txBody>
          <a:bodyPr/>
          <a:lstStyle/>
          <a:p>
            <a:r>
              <a:rPr lang="en-US" dirty="0" smtClean="0"/>
              <a:t>New Global Permission in the </a:t>
            </a:r>
            <a:r>
              <a:rPr lang="en-US" dirty="0" smtClean="0">
                <a:solidFill>
                  <a:srgbClr val="FFC000"/>
                </a:solidFill>
              </a:rPr>
              <a:t>Time and Task Management</a:t>
            </a:r>
            <a:r>
              <a:rPr lang="en-US" dirty="0" smtClean="0"/>
              <a:t> group</a:t>
            </a:r>
          </a:p>
          <a:p>
            <a:r>
              <a:rPr lang="en-US" dirty="0" smtClean="0"/>
              <a:t>The following 3 methods were extended</a:t>
            </a:r>
          </a:p>
          <a:p>
            <a:pPr lvl="1"/>
            <a:r>
              <a:rPr lang="en-US" dirty="0" err="1"/>
              <a:t>ReadStatusForResource</a:t>
            </a:r>
            <a:r>
              <a:rPr lang="en-US" dirty="0"/>
              <a:t>(…)</a:t>
            </a:r>
          </a:p>
          <a:p>
            <a:pPr lvl="1"/>
            <a:r>
              <a:rPr lang="en-US" dirty="0" err="1"/>
              <a:t>UpdateStatus</a:t>
            </a:r>
            <a:r>
              <a:rPr lang="en-US" dirty="0"/>
              <a:t>(…) </a:t>
            </a:r>
          </a:p>
          <a:p>
            <a:pPr lvl="1"/>
            <a:r>
              <a:rPr lang="en-US" dirty="0" err="1"/>
              <a:t>SubmitStatusForResource</a:t>
            </a:r>
            <a:r>
              <a:rPr lang="en-US" dirty="0" smtClean="0"/>
              <a:t>(…)</a:t>
            </a:r>
            <a:endParaRPr lang="en-US" dirty="0"/>
          </a:p>
          <a:p>
            <a:r>
              <a:rPr lang="en-US" dirty="0" smtClean="0"/>
              <a:t>Additional parameter for specifying the </a:t>
            </a:r>
            <a:r>
              <a:rPr lang="en-US" dirty="0" err="1" smtClean="0"/>
              <a:t>ResID</a:t>
            </a:r>
            <a:endParaRPr lang="en-US" dirty="0" smtClean="0"/>
          </a:p>
          <a:p>
            <a:pPr marL="395288" lvl="1" indent="0"/>
            <a:r>
              <a:rPr lang="en-US" sz="1200" dirty="0">
                <a:latin typeface="Courier" pitchFamily="49" charset="0"/>
              </a:rPr>
              <a:t>&lt;</a:t>
            </a:r>
            <a:r>
              <a:rPr lang="en-US" sz="1400" dirty="0" smtClean="0">
                <a:solidFill>
                  <a:schemeClr val="tx1"/>
                </a:solidFill>
                <a:latin typeface="Courier" pitchFamily="49" charset="0"/>
              </a:rPr>
              <a:t>Changes</a:t>
            </a:r>
            <a:r>
              <a:rPr lang="en-US" sz="1400" dirty="0">
                <a:solidFill>
                  <a:schemeClr val="tx1"/>
                </a:solidFill>
                <a:latin typeface="Courier" pitchFamily="49" charset="0"/>
              </a:rPr>
              <a:t>&gt;</a:t>
            </a:r>
          </a:p>
          <a:p>
            <a:pPr marL="395288" lvl="1" indent="0"/>
            <a:r>
              <a:rPr lang="en-US" sz="1400" dirty="0">
                <a:solidFill>
                  <a:schemeClr val="tx1"/>
                </a:solidFill>
                <a:latin typeface="Courier" pitchFamily="49" charset="0"/>
              </a:rPr>
              <a:t>  &lt;</a:t>
            </a:r>
            <a:r>
              <a:rPr lang="en-US" sz="1400" dirty="0" err="1">
                <a:solidFill>
                  <a:schemeClr val="tx1"/>
                </a:solidFill>
                <a:latin typeface="Courier" pitchFamily="49" charset="0"/>
              </a:rPr>
              <a:t>Proj</a:t>
            </a:r>
            <a:r>
              <a:rPr lang="en-US" sz="1400" dirty="0">
                <a:solidFill>
                  <a:schemeClr val="tx1"/>
                </a:solidFill>
                <a:latin typeface="Courier" pitchFamily="49" charset="0"/>
              </a:rPr>
              <a:t> ID='c98af47e-c800-4826-b9f5-2e1d84a41855'&gt;</a:t>
            </a:r>
          </a:p>
          <a:p>
            <a:pPr marL="395288" lvl="1" indent="0"/>
            <a:r>
              <a:rPr lang="en-US" sz="1400" dirty="0">
                <a:solidFill>
                  <a:schemeClr val="tx1"/>
                </a:solidFill>
                <a:latin typeface="Courier" pitchFamily="49" charset="0"/>
              </a:rPr>
              <a:t>    &lt;</a:t>
            </a:r>
            <a:r>
              <a:rPr lang="en-US" sz="1400" dirty="0" err="1">
                <a:solidFill>
                  <a:schemeClr val="tx1"/>
                </a:solidFill>
                <a:latin typeface="Courier" pitchFamily="49" charset="0"/>
              </a:rPr>
              <a:t>Assn</a:t>
            </a:r>
            <a:r>
              <a:rPr lang="en-US" sz="1400" dirty="0">
                <a:solidFill>
                  <a:schemeClr val="tx1"/>
                </a:solidFill>
                <a:latin typeface="Courier" pitchFamily="49" charset="0"/>
              </a:rPr>
              <a:t> ID='8b4e7966-f42e-4f08-9758-532e6e087e22' </a:t>
            </a:r>
          </a:p>
          <a:p>
            <a:pPr marL="395288" lvl="1" indent="0"/>
            <a:r>
              <a:rPr lang="en-US" sz="1400" dirty="0">
                <a:solidFill>
                  <a:schemeClr val="tx1"/>
                </a:solidFill>
                <a:latin typeface="Courier" pitchFamily="49" charset="0"/>
              </a:rPr>
              <a:t>			</a:t>
            </a:r>
            <a:r>
              <a:rPr lang="en-US" sz="1400" b="1" dirty="0" err="1">
                <a:solidFill>
                  <a:srgbClr val="FFC000"/>
                </a:solidFill>
                <a:latin typeface="Courier" pitchFamily="49" charset="0"/>
              </a:rPr>
              <a:t>ResID</a:t>
            </a:r>
            <a:r>
              <a:rPr lang="en-US" sz="1400" b="1" dirty="0">
                <a:solidFill>
                  <a:srgbClr val="FFC000"/>
                </a:solidFill>
                <a:latin typeface="Courier" pitchFamily="49" charset="0"/>
              </a:rPr>
              <a:t>='8b36b53d-780c-4c53-9f4c-8996108ff40d'</a:t>
            </a:r>
            <a:r>
              <a:rPr lang="en-US" sz="1400" dirty="0">
                <a:solidFill>
                  <a:srgbClr val="FFC000"/>
                </a:solidFill>
                <a:latin typeface="Courier" pitchFamily="49" charset="0"/>
              </a:rPr>
              <a:t>&gt;</a:t>
            </a:r>
          </a:p>
          <a:p>
            <a:pPr marL="395288" lvl="1" indent="0"/>
            <a:r>
              <a:rPr lang="en-US" sz="1400" dirty="0">
                <a:solidFill>
                  <a:schemeClr val="tx1"/>
                </a:solidFill>
                <a:latin typeface="Courier" pitchFamily="49" charset="0"/>
              </a:rPr>
              <a:t>      &lt;Change PID='251658274'&gt;10&lt;/Change&gt;</a:t>
            </a:r>
          </a:p>
          <a:p>
            <a:pPr marL="395288" lvl="1" indent="0"/>
            <a:r>
              <a:rPr lang="en-US" sz="1400" dirty="0">
                <a:solidFill>
                  <a:schemeClr val="tx1"/>
                </a:solidFill>
                <a:latin typeface="Courier" pitchFamily="49" charset="0"/>
              </a:rPr>
              <a:t>    &lt;/</a:t>
            </a:r>
            <a:r>
              <a:rPr lang="en-US" sz="1400" dirty="0" err="1">
                <a:solidFill>
                  <a:schemeClr val="tx1"/>
                </a:solidFill>
                <a:latin typeface="Courier" pitchFamily="49" charset="0"/>
              </a:rPr>
              <a:t>Assn</a:t>
            </a:r>
            <a:r>
              <a:rPr lang="en-US" sz="1400" dirty="0">
                <a:solidFill>
                  <a:schemeClr val="tx1"/>
                </a:solidFill>
                <a:latin typeface="Courier" pitchFamily="49" charset="0"/>
              </a:rPr>
              <a:t>&gt;</a:t>
            </a:r>
          </a:p>
          <a:p>
            <a:pPr marL="395288" lvl="1" indent="0"/>
            <a:r>
              <a:rPr lang="en-US" sz="1400" dirty="0">
                <a:solidFill>
                  <a:schemeClr val="tx1"/>
                </a:solidFill>
                <a:latin typeface="Courier" pitchFamily="49" charset="0"/>
              </a:rPr>
              <a:t>  &lt;/</a:t>
            </a:r>
            <a:r>
              <a:rPr lang="en-US" sz="1400" dirty="0" err="1">
                <a:solidFill>
                  <a:schemeClr val="tx1"/>
                </a:solidFill>
                <a:latin typeface="Courier" pitchFamily="49" charset="0"/>
              </a:rPr>
              <a:t>Proj</a:t>
            </a:r>
            <a:r>
              <a:rPr lang="en-US" sz="1400" dirty="0">
                <a:solidFill>
                  <a:schemeClr val="tx1"/>
                </a:solidFill>
                <a:latin typeface="Courier" pitchFamily="49" charset="0"/>
              </a:rPr>
              <a:t>&gt;</a:t>
            </a:r>
          </a:p>
          <a:p>
            <a:pPr marL="395288" lvl="1" indent="0"/>
            <a:r>
              <a:rPr lang="en-US" sz="1400" dirty="0">
                <a:solidFill>
                  <a:schemeClr val="tx1"/>
                </a:solidFill>
                <a:latin typeface="Courier" pitchFamily="49" charset="0"/>
              </a:rPr>
              <a:t>&lt;/Changes</a:t>
            </a:r>
            <a:r>
              <a:rPr lang="en-US" sz="1400" dirty="0" smtClean="0">
                <a:solidFill>
                  <a:schemeClr val="tx1"/>
                </a:solidFill>
                <a:latin typeface="Courier" pitchFamily="49" charset="0"/>
              </a:rPr>
              <a:t>&gt;</a:t>
            </a:r>
            <a:endParaRPr lang="en-US" sz="1400" dirty="0">
              <a:solidFill>
                <a:schemeClr val="tx1"/>
              </a:solidFill>
              <a:latin typeface="Courier" pitchFamily="49" charset="0"/>
            </a:endParaRPr>
          </a:p>
        </p:txBody>
      </p:sp>
    </p:spTree>
    <p:extLst>
      <p:ext uri="{BB962C8B-B14F-4D97-AF65-F5344CB8AC3E}">
        <p14:creationId xmlns:p14="http://schemas.microsoft.com/office/powerpoint/2010/main" xmlns="" val="187355206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75049"/>
            <a:ext cx="8382000" cy="1329595"/>
          </a:xfrm>
        </p:spPr>
        <p:txBody>
          <a:bodyPr/>
          <a:lstStyle/>
          <a:p>
            <a:r>
              <a:rPr lang="en-US" dirty="0" smtClean="0"/>
              <a:t>Project Server  2010 </a:t>
            </a:r>
            <a:br>
              <a:rPr lang="en-US" dirty="0" smtClean="0"/>
            </a:br>
            <a:r>
              <a:rPr lang="en-US" dirty="0" smtClean="0"/>
              <a:t>Workflow (</a:t>
            </a:r>
            <a:r>
              <a:rPr lang="en-US" dirty="0" smtClean="0">
                <a:solidFill>
                  <a:srgbClr val="FFC000"/>
                </a:solidFill>
              </a:rPr>
              <a:t>NEW</a:t>
            </a:r>
            <a:r>
              <a:rPr lang="en-US" dirty="0" smtClean="0"/>
              <a:t>)</a:t>
            </a:r>
            <a:endParaRPr lang="en-US" dirty="0"/>
          </a:p>
        </p:txBody>
      </p:sp>
    </p:spTree>
    <p:extLst>
      <p:ext uri="{BB962C8B-B14F-4D97-AF65-F5344CB8AC3E}">
        <p14:creationId xmlns:p14="http://schemas.microsoft.com/office/powerpoint/2010/main" xmlns="" val="122525802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9599" y="3922642"/>
            <a:ext cx="4274585" cy="2267671"/>
          </a:xfrm>
          <a:prstGeom prst="rect">
            <a:avLst/>
          </a:prstGeom>
          <a:gradFill>
            <a:gsLst>
              <a:gs pos="0">
                <a:schemeClr val="accent5">
                  <a:lumMod val="50000"/>
                </a:schemeClr>
              </a:gs>
              <a:gs pos="100000">
                <a:schemeClr val="accent5">
                  <a:tint val="95500"/>
                  <a:shade val="100000"/>
                  <a:satMod val="155000"/>
                  <a:alpha val="71000"/>
                </a:schemeClr>
              </a:gs>
            </a:gsLst>
          </a:gradFill>
          <a:ln>
            <a:headEnd type="none" w="med" len="med"/>
            <a:tailEnd type="none" w="med" len="med"/>
          </a:ln>
          <a:effectLst>
            <a:outerShdw blurRad="63500" dist="38100" dir="5400000" rotWithShape="0">
              <a:srgbClr val="000000">
                <a:alpha val="45000"/>
              </a:srgbClr>
            </a:outerShdw>
            <a:softEdge rad="127000"/>
          </a:effectLst>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4" name="Title 1"/>
          <p:cNvSpPr>
            <a:spLocks noGrp="1"/>
          </p:cNvSpPr>
          <p:nvPr>
            <p:ph type="title"/>
          </p:nvPr>
        </p:nvSpPr>
        <p:spPr/>
        <p:txBody>
          <a:bodyPr/>
          <a:lstStyle/>
          <a:p>
            <a:r>
              <a:rPr lang="en-US" dirty="0" smtClean="0"/>
              <a:t>Project Workflow Overview</a:t>
            </a:r>
            <a:endParaRPr lang="en-US" dirty="0">
              <a:latin typeface="Segoe UI Semibold" pitchFamily="34" charset="0"/>
            </a:endParaRPr>
          </a:p>
        </p:txBody>
      </p:sp>
      <p:sp>
        <p:nvSpPr>
          <p:cNvPr id="46" name="Text Placeholder 45"/>
          <p:cNvSpPr>
            <a:spLocks noGrp="1"/>
          </p:cNvSpPr>
          <p:nvPr>
            <p:ph type="body" sz="quarter" idx="10"/>
          </p:nvPr>
        </p:nvSpPr>
        <p:spPr>
          <a:xfrm>
            <a:off x="381000" y="1447799"/>
            <a:ext cx="8763000" cy="2542234"/>
          </a:xfrm>
        </p:spPr>
        <p:txBody>
          <a:bodyPr/>
          <a:lstStyle/>
          <a:p>
            <a:r>
              <a:rPr lang="en-US" dirty="0" smtClean="0"/>
              <a:t>Enables custom project selection process</a:t>
            </a:r>
          </a:p>
          <a:p>
            <a:r>
              <a:rPr lang="en-US" dirty="0" smtClean="0"/>
              <a:t>Custom Workflows created in Visual Studio 2010</a:t>
            </a:r>
          </a:p>
          <a:p>
            <a:pPr lvl="1"/>
            <a:r>
              <a:rPr lang="en-US" dirty="0"/>
              <a:t>No Support for SharePoint Designer (SPD)</a:t>
            </a:r>
          </a:p>
          <a:p>
            <a:pPr marL="0" indent="0">
              <a:buNone/>
            </a:pPr>
            <a:r>
              <a:rPr lang="en-US" dirty="0" smtClean="0"/>
              <a:t>	</a:t>
            </a:r>
          </a:p>
          <a:p>
            <a:endParaRPr lang="en-US" dirty="0"/>
          </a:p>
        </p:txBody>
      </p:sp>
      <p:grpSp>
        <p:nvGrpSpPr>
          <p:cNvPr id="2" name="Group 43"/>
          <p:cNvGrpSpPr>
            <a:grpSpLocks/>
          </p:cNvGrpSpPr>
          <p:nvPr/>
        </p:nvGrpSpPr>
        <p:grpSpPr bwMode="auto">
          <a:xfrm>
            <a:off x="822055" y="3124200"/>
            <a:ext cx="7642225" cy="706437"/>
            <a:chOff x="846" y="1212"/>
            <a:chExt cx="4698" cy="445"/>
          </a:xfrm>
        </p:grpSpPr>
        <p:pic>
          <p:nvPicPr>
            <p:cNvPr id="38" name="Picture 44" descr="401417_greenbar"/>
            <p:cNvPicPr>
              <a:picLocks noChangeAspect="1" noChangeArrowheads="1"/>
            </p:cNvPicPr>
            <p:nvPr/>
          </p:nvPicPr>
          <p:blipFill>
            <a:blip r:embed="rId3" cstate="print"/>
            <a:srcRect/>
            <a:stretch>
              <a:fillRect/>
            </a:stretch>
          </p:blipFill>
          <p:spPr bwMode="auto">
            <a:xfrm>
              <a:off x="846" y="1212"/>
              <a:ext cx="4698" cy="445"/>
            </a:xfrm>
            <a:prstGeom prst="rect">
              <a:avLst/>
            </a:prstGeom>
            <a:noFill/>
            <a:ln w="9525">
              <a:noFill/>
              <a:miter lim="800000"/>
              <a:headEnd/>
              <a:tailEnd/>
            </a:ln>
          </p:spPr>
        </p:pic>
        <p:sp>
          <p:nvSpPr>
            <p:cNvPr id="39" name="TextBox 8209"/>
            <p:cNvSpPr txBox="1">
              <a:spLocks noChangeArrowheads="1"/>
            </p:cNvSpPr>
            <p:nvPr/>
          </p:nvSpPr>
          <p:spPr bwMode="auto">
            <a:xfrm>
              <a:off x="1045" y="1320"/>
              <a:ext cx="4309" cy="231"/>
            </a:xfrm>
            <a:prstGeom prst="rect">
              <a:avLst/>
            </a:prstGeom>
            <a:noFill/>
            <a:ln w="9525">
              <a:noFill/>
              <a:miter lim="800000"/>
              <a:headEnd/>
              <a:tailEnd/>
            </a:ln>
          </p:spPr>
          <p:txBody>
            <a:bodyPr>
              <a:spAutoFit/>
            </a:bodyPr>
            <a:lstStyle/>
            <a:p>
              <a:pPr algn="ctr">
                <a:lnSpc>
                  <a:spcPct val="90000"/>
                </a:lnSpc>
              </a:pPr>
              <a:r>
                <a:rPr lang="en-US" sz="2000" dirty="0">
                  <a:solidFill>
                    <a:schemeClr val="tx2"/>
                  </a:solidFill>
                  <a:effectLst>
                    <a:outerShdw blurRad="38100" dist="38100" dir="2700000" algn="tl">
                      <a:srgbClr val="000000">
                        <a:alpha val="43137"/>
                      </a:srgbClr>
                    </a:outerShdw>
                  </a:effectLst>
                  <a:latin typeface="Segoe UI Semibold" pitchFamily="34" charset="0"/>
                </a:rPr>
                <a:t>Enterprise Project Management</a:t>
              </a:r>
            </a:p>
          </p:txBody>
        </p:sp>
      </p:grpSp>
      <p:grpSp>
        <p:nvGrpSpPr>
          <p:cNvPr id="3" name="Group 39"/>
          <p:cNvGrpSpPr/>
          <p:nvPr/>
        </p:nvGrpSpPr>
        <p:grpSpPr>
          <a:xfrm>
            <a:off x="6435455" y="3752850"/>
            <a:ext cx="1941513" cy="2427013"/>
            <a:chOff x="6353076" y="2929146"/>
            <a:chExt cx="1941513" cy="2427013"/>
          </a:xfrm>
        </p:grpSpPr>
        <p:pic>
          <p:nvPicPr>
            <p:cNvPr id="43" name="Picture 39" descr="401417_greenbox"/>
            <p:cNvPicPr>
              <a:picLocks noChangeAspect="1" noChangeArrowheads="1"/>
            </p:cNvPicPr>
            <p:nvPr/>
          </p:nvPicPr>
          <p:blipFill>
            <a:blip r:embed="rId4" cstate="print"/>
            <a:srcRect/>
            <a:stretch>
              <a:fillRect/>
            </a:stretch>
          </p:blipFill>
          <p:spPr bwMode="auto">
            <a:xfrm>
              <a:off x="6353076" y="3214896"/>
              <a:ext cx="1941513" cy="1652587"/>
            </a:xfrm>
            <a:prstGeom prst="rect">
              <a:avLst/>
            </a:prstGeom>
            <a:noFill/>
            <a:ln>
              <a:noFill/>
            </a:ln>
          </p:spPr>
        </p:pic>
        <p:sp>
          <p:nvSpPr>
            <p:cNvPr id="44" name="TextBox 8204"/>
            <p:cNvSpPr txBox="1">
              <a:spLocks noChangeArrowheads="1"/>
            </p:cNvSpPr>
            <p:nvPr/>
          </p:nvSpPr>
          <p:spPr bwMode="auto">
            <a:xfrm>
              <a:off x="6593466" y="4295883"/>
              <a:ext cx="1508448" cy="403700"/>
            </a:xfrm>
            <a:prstGeom prst="rect">
              <a:avLst/>
            </a:prstGeom>
            <a:noFill/>
            <a:ln w="9525">
              <a:noFill/>
              <a:miter lim="800000"/>
              <a:headEnd/>
              <a:tailEnd/>
            </a:ln>
          </p:spPr>
          <p:txBody>
            <a:bodyPr wrap="square" lIns="90488" tIns="44450" rIns="90488" bIns="44450">
              <a:spAutoFit/>
            </a:bodyPr>
            <a:lstStyle/>
            <a:p>
              <a:pPr defTabSz="760413">
                <a:lnSpc>
                  <a:spcPct val="85000"/>
                </a:lnSpc>
              </a:pPr>
              <a:r>
                <a:rPr lang="en-US" sz="2400" dirty="0" smtClean="0">
                  <a:solidFill>
                    <a:schemeClr val="tx2"/>
                  </a:solidFill>
                  <a:effectLst>
                    <a:outerShdw blurRad="38100" dist="38100" dir="2700000" algn="tl">
                      <a:srgbClr val="000000">
                        <a:alpha val="43137"/>
                      </a:srgbClr>
                    </a:outerShdw>
                  </a:effectLst>
                  <a:latin typeface="Segoe UI Semibold" pitchFamily="34" charset="0"/>
                </a:rPr>
                <a:t>Manage</a:t>
              </a:r>
              <a:endParaRPr lang="en-US" sz="2400" dirty="0">
                <a:solidFill>
                  <a:schemeClr val="tx2"/>
                </a:solidFill>
                <a:effectLst>
                  <a:outerShdw blurRad="38100" dist="38100" dir="2700000" algn="tl">
                    <a:srgbClr val="000000">
                      <a:alpha val="43137"/>
                    </a:srgbClr>
                  </a:outerShdw>
                </a:effectLst>
                <a:latin typeface="Segoe UI Semibold" pitchFamily="34" charset="0"/>
              </a:endParaRPr>
            </a:p>
          </p:txBody>
        </p:sp>
        <p:pic>
          <p:nvPicPr>
            <p:cNvPr id="45" name="Picture 52" descr="401417_connector"/>
            <p:cNvPicPr>
              <a:picLocks noChangeAspect="1" noChangeArrowheads="1"/>
            </p:cNvPicPr>
            <p:nvPr/>
          </p:nvPicPr>
          <p:blipFill>
            <a:blip r:embed="rId5" cstate="print"/>
            <a:srcRect t="25055" b="23737"/>
            <a:stretch>
              <a:fillRect/>
            </a:stretch>
          </p:blipFill>
          <p:spPr bwMode="auto">
            <a:xfrm>
              <a:off x="6754714" y="2929146"/>
              <a:ext cx="1146175" cy="398462"/>
            </a:xfrm>
            <a:prstGeom prst="rect">
              <a:avLst/>
            </a:prstGeom>
            <a:noFill/>
            <a:ln>
              <a:noFill/>
            </a:ln>
          </p:spPr>
        </p:pic>
        <p:grpSp>
          <p:nvGrpSpPr>
            <p:cNvPr id="4" name="Group 65"/>
            <p:cNvGrpSpPr/>
            <p:nvPr/>
          </p:nvGrpSpPr>
          <p:grpSpPr>
            <a:xfrm>
              <a:off x="6728995" y="3347838"/>
              <a:ext cx="1106268" cy="812072"/>
              <a:chOff x="756467" y="4007245"/>
              <a:chExt cx="1106268" cy="812072"/>
            </a:xfrm>
          </p:grpSpPr>
          <p:pic>
            <p:nvPicPr>
              <p:cNvPr id="48" name="Picture 73" descr="Generic Application"/>
              <p:cNvPicPr>
                <a:picLocks noChangeAspect="1" noChangeArrowheads="1"/>
              </p:cNvPicPr>
              <p:nvPr/>
            </p:nvPicPr>
            <p:blipFill>
              <a:blip r:embed="rId6" cstate="print"/>
              <a:srcRect/>
              <a:stretch>
                <a:fillRect/>
              </a:stretch>
            </p:blipFill>
            <p:spPr bwMode="auto">
              <a:xfrm>
                <a:off x="1310229" y="4007245"/>
                <a:ext cx="552506" cy="812072"/>
              </a:xfrm>
              <a:prstGeom prst="rect">
                <a:avLst/>
              </a:prstGeom>
              <a:noFill/>
              <a:ln>
                <a:noFill/>
              </a:ln>
            </p:spPr>
          </p:pic>
          <p:pic>
            <p:nvPicPr>
              <p:cNvPr id="49" name="Picture 69" descr="XP icon user accounts"/>
              <p:cNvPicPr>
                <a:picLocks noChangeAspect="1" noChangeArrowheads="1"/>
              </p:cNvPicPr>
              <p:nvPr/>
            </p:nvPicPr>
            <p:blipFill>
              <a:blip r:embed="rId7" cstate="print"/>
              <a:srcRect/>
              <a:stretch>
                <a:fillRect/>
              </a:stretch>
            </p:blipFill>
            <p:spPr bwMode="auto">
              <a:xfrm>
                <a:off x="756467" y="4151085"/>
                <a:ext cx="793530" cy="650769"/>
              </a:xfrm>
              <a:prstGeom prst="rect">
                <a:avLst/>
              </a:prstGeom>
              <a:noFill/>
              <a:ln>
                <a:noFill/>
              </a:ln>
            </p:spPr>
          </p:pic>
        </p:grpSp>
        <p:sp>
          <p:nvSpPr>
            <p:cNvPr id="42" name="TextBox 8204"/>
            <p:cNvSpPr txBox="1">
              <a:spLocks noChangeArrowheads="1"/>
            </p:cNvSpPr>
            <p:nvPr/>
          </p:nvSpPr>
          <p:spPr bwMode="auto">
            <a:xfrm>
              <a:off x="6593466" y="4847815"/>
              <a:ext cx="1508448" cy="508344"/>
            </a:xfrm>
            <a:prstGeom prst="rect">
              <a:avLst/>
            </a:prstGeom>
            <a:noFill/>
            <a:ln w="9525">
              <a:noFill/>
              <a:miter lim="800000"/>
              <a:headEnd/>
              <a:tailEnd/>
            </a:ln>
          </p:spPr>
          <p:txBody>
            <a:bodyPr wrap="square" lIns="90488" tIns="44450" rIns="90488" bIns="44450">
              <a:spAutoFit/>
            </a:bodyPr>
            <a:lstStyle/>
            <a:p>
              <a:pPr algn="ctr" defTabSz="760413">
                <a:lnSpc>
                  <a:spcPct val="85000"/>
                </a:lnSpc>
              </a:pPr>
              <a:r>
                <a:rPr lang="en-US" sz="1600" dirty="0" smtClean="0">
                  <a:solidFill>
                    <a:schemeClr val="tx2"/>
                  </a:solidFill>
                  <a:effectLst>
                    <a:outerShdw blurRad="38100" dist="38100" dir="2700000" algn="tl">
                      <a:srgbClr val="000000">
                        <a:alpha val="43137"/>
                      </a:srgbClr>
                    </a:outerShdw>
                  </a:effectLst>
                  <a:latin typeface="Segoe UI Semibold" pitchFamily="34" charset="0"/>
                </a:rPr>
                <a:t>Collaboration &amp; Reporting</a:t>
              </a:r>
              <a:endParaRPr lang="en-US" sz="1600" dirty="0">
                <a:solidFill>
                  <a:schemeClr val="tx2"/>
                </a:solidFill>
                <a:effectLst>
                  <a:outerShdw blurRad="38100" dist="38100" dir="2700000" algn="tl">
                    <a:srgbClr val="000000">
                      <a:alpha val="43137"/>
                    </a:srgbClr>
                  </a:outerShdw>
                </a:effectLst>
                <a:latin typeface="Segoe UI Semibold" pitchFamily="34" charset="0"/>
              </a:endParaRPr>
            </a:p>
          </p:txBody>
        </p:sp>
      </p:grpSp>
      <p:grpSp>
        <p:nvGrpSpPr>
          <p:cNvPr id="5" name="Group 37"/>
          <p:cNvGrpSpPr/>
          <p:nvPr/>
        </p:nvGrpSpPr>
        <p:grpSpPr>
          <a:xfrm>
            <a:off x="4578179" y="3762167"/>
            <a:ext cx="1941513" cy="2418252"/>
            <a:chOff x="2606576" y="2929146"/>
            <a:chExt cx="1941513" cy="2418252"/>
          </a:xfrm>
        </p:grpSpPr>
        <p:pic>
          <p:nvPicPr>
            <p:cNvPr id="51" name="Picture 37" descr="401417_greenbox"/>
            <p:cNvPicPr>
              <a:picLocks noChangeAspect="1" noChangeArrowheads="1"/>
            </p:cNvPicPr>
            <p:nvPr/>
          </p:nvPicPr>
          <p:blipFill>
            <a:blip r:embed="rId4" cstate="print"/>
            <a:srcRect/>
            <a:stretch>
              <a:fillRect/>
            </a:stretch>
          </p:blipFill>
          <p:spPr bwMode="auto">
            <a:xfrm>
              <a:off x="2606576" y="3214896"/>
              <a:ext cx="1941513" cy="1652587"/>
            </a:xfrm>
            <a:prstGeom prst="rect">
              <a:avLst/>
            </a:prstGeom>
            <a:noFill/>
            <a:ln>
              <a:noFill/>
            </a:ln>
          </p:spPr>
        </p:pic>
        <p:sp>
          <p:nvSpPr>
            <p:cNvPr id="59" name="TextBox 8205"/>
            <p:cNvSpPr txBox="1">
              <a:spLocks noChangeArrowheads="1"/>
            </p:cNvSpPr>
            <p:nvPr/>
          </p:nvSpPr>
          <p:spPr bwMode="auto">
            <a:xfrm>
              <a:off x="2872825" y="4278880"/>
              <a:ext cx="1400175" cy="403700"/>
            </a:xfrm>
            <a:prstGeom prst="rect">
              <a:avLst/>
            </a:prstGeom>
            <a:noFill/>
            <a:ln w="9525">
              <a:noFill/>
              <a:miter lim="800000"/>
              <a:headEnd/>
              <a:tailEnd/>
            </a:ln>
          </p:spPr>
          <p:txBody>
            <a:bodyPr wrap="square" lIns="90488" tIns="44450" rIns="90488" bIns="44450">
              <a:spAutoFit/>
            </a:bodyPr>
            <a:lstStyle/>
            <a:p>
              <a:pPr algn="ctr" defTabSz="760413">
                <a:lnSpc>
                  <a:spcPct val="85000"/>
                </a:lnSpc>
              </a:pPr>
              <a:r>
                <a:rPr lang="en-US" sz="2400" dirty="0" smtClean="0">
                  <a:solidFill>
                    <a:schemeClr val="tx2"/>
                  </a:solidFill>
                  <a:effectLst>
                    <a:outerShdw blurRad="38100" dist="38100" dir="2700000" algn="tl">
                      <a:srgbClr val="000000">
                        <a:alpha val="43137"/>
                      </a:srgbClr>
                    </a:outerShdw>
                  </a:effectLst>
                  <a:latin typeface="Segoe UI Semibold" pitchFamily="34" charset="0"/>
                </a:rPr>
                <a:t>Plan</a:t>
              </a:r>
              <a:endParaRPr lang="en-US" sz="2400" dirty="0">
                <a:solidFill>
                  <a:schemeClr val="tx2"/>
                </a:solidFill>
                <a:effectLst>
                  <a:outerShdw blurRad="38100" dist="38100" dir="2700000" algn="tl">
                    <a:srgbClr val="000000">
                      <a:alpha val="43137"/>
                    </a:srgbClr>
                  </a:outerShdw>
                </a:effectLst>
                <a:latin typeface="Segoe UI Semibold" pitchFamily="34" charset="0"/>
              </a:endParaRPr>
            </a:p>
          </p:txBody>
        </p:sp>
        <p:pic>
          <p:nvPicPr>
            <p:cNvPr id="66" name="Picture 50" descr="401417_connector"/>
            <p:cNvPicPr>
              <a:picLocks noChangeAspect="1" noChangeArrowheads="1"/>
            </p:cNvPicPr>
            <p:nvPr/>
          </p:nvPicPr>
          <p:blipFill>
            <a:blip r:embed="rId5" cstate="print"/>
            <a:srcRect t="25055" b="23737"/>
            <a:stretch>
              <a:fillRect/>
            </a:stretch>
          </p:blipFill>
          <p:spPr bwMode="auto">
            <a:xfrm>
              <a:off x="3011389" y="2929146"/>
              <a:ext cx="1146175" cy="398462"/>
            </a:xfrm>
            <a:prstGeom prst="rect">
              <a:avLst/>
            </a:prstGeom>
            <a:noFill/>
            <a:ln>
              <a:noFill/>
            </a:ln>
          </p:spPr>
        </p:pic>
        <p:grpSp>
          <p:nvGrpSpPr>
            <p:cNvPr id="6" name="Group 72"/>
            <p:cNvGrpSpPr/>
            <p:nvPr/>
          </p:nvGrpSpPr>
          <p:grpSpPr>
            <a:xfrm>
              <a:off x="3072561" y="3381810"/>
              <a:ext cx="1143382" cy="839108"/>
              <a:chOff x="3087688" y="3894138"/>
              <a:chExt cx="1157287" cy="849312"/>
            </a:xfrm>
          </p:grpSpPr>
          <p:pic>
            <p:nvPicPr>
              <p:cNvPr id="73" name="Rectangle 7203" descr="layered complex diagram illustration icon"/>
              <p:cNvPicPr>
                <a:picLocks noChangeAspect="1" noChangeArrowheads="1"/>
              </p:cNvPicPr>
              <p:nvPr/>
            </p:nvPicPr>
            <p:blipFill>
              <a:blip r:embed="rId8" cstate="print"/>
              <a:srcRect/>
              <a:stretch>
                <a:fillRect/>
              </a:stretch>
            </p:blipFill>
            <p:spPr bwMode="auto">
              <a:xfrm>
                <a:off x="3402013" y="3894138"/>
                <a:ext cx="842962" cy="784225"/>
              </a:xfrm>
              <a:prstGeom prst="rect">
                <a:avLst/>
              </a:prstGeom>
              <a:noFill/>
              <a:ln>
                <a:noFill/>
              </a:ln>
            </p:spPr>
          </p:pic>
          <p:pic>
            <p:nvPicPr>
              <p:cNvPr id="76" name="Rectangle 7204" descr="user business user woman"/>
              <p:cNvPicPr>
                <a:picLocks noChangeAspect="1" noChangeArrowheads="1"/>
              </p:cNvPicPr>
              <p:nvPr/>
            </p:nvPicPr>
            <p:blipFill>
              <a:blip r:embed="rId9" cstate="print"/>
              <a:srcRect/>
              <a:stretch>
                <a:fillRect/>
              </a:stretch>
            </p:blipFill>
            <p:spPr bwMode="auto">
              <a:xfrm>
                <a:off x="3087688" y="3986213"/>
                <a:ext cx="560387" cy="757237"/>
              </a:xfrm>
              <a:prstGeom prst="rect">
                <a:avLst/>
              </a:prstGeom>
              <a:noFill/>
              <a:ln>
                <a:noFill/>
              </a:ln>
            </p:spPr>
          </p:pic>
        </p:grpSp>
        <p:sp>
          <p:nvSpPr>
            <p:cNvPr id="41" name="TextBox 8205"/>
            <p:cNvSpPr txBox="1">
              <a:spLocks noChangeArrowheads="1"/>
            </p:cNvSpPr>
            <p:nvPr/>
          </p:nvSpPr>
          <p:spPr bwMode="auto">
            <a:xfrm>
              <a:off x="2905776" y="4839054"/>
              <a:ext cx="1400175" cy="508344"/>
            </a:xfrm>
            <a:prstGeom prst="rect">
              <a:avLst/>
            </a:prstGeom>
            <a:noFill/>
            <a:ln w="9525">
              <a:noFill/>
              <a:miter lim="800000"/>
              <a:headEnd/>
              <a:tailEnd/>
            </a:ln>
          </p:spPr>
          <p:txBody>
            <a:bodyPr wrap="square" lIns="90488" tIns="44450" rIns="90488" bIns="44450">
              <a:spAutoFit/>
            </a:bodyPr>
            <a:lstStyle/>
            <a:p>
              <a:pPr algn="ctr" defTabSz="760413">
                <a:lnSpc>
                  <a:spcPct val="85000"/>
                </a:lnSpc>
              </a:pPr>
              <a:r>
                <a:rPr lang="en-US" sz="1600" dirty="0" smtClean="0">
                  <a:solidFill>
                    <a:schemeClr val="tx2"/>
                  </a:solidFill>
                  <a:effectLst>
                    <a:outerShdw blurRad="38100" dist="38100" dir="2700000" algn="tl">
                      <a:srgbClr val="000000">
                        <a:alpha val="43137"/>
                      </a:srgbClr>
                    </a:outerShdw>
                  </a:effectLst>
                  <a:latin typeface="Segoe UI Semibold" pitchFamily="34" charset="0"/>
                </a:rPr>
                <a:t>Work Planning</a:t>
              </a:r>
              <a:endParaRPr lang="en-US" sz="1600" dirty="0">
                <a:solidFill>
                  <a:schemeClr val="tx2"/>
                </a:solidFill>
                <a:effectLst>
                  <a:outerShdw blurRad="38100" dist="38100" dir="2700000" algn="tl">
                    <a:srgbClr val="000000">
                      <a:alpha val="43137"/>
                    </a:srgbClr>
                  </a:outerShdw>
                </a:effectLst>
                <a:latin typeface="Segoe UI Semibold" pitchFamily="34" charset="0"/>
              </a:endParaRPr>
            </a:p>
          </p:txBody>
        </p:sp>
      </p:grpSp>
      <p:grpSp>
        <p:nvGrpSpPr>
          <p:cNvPr id="7" name="Group 77"/>
          <p:cNvGrpSpPr/>
          <p:nvPr/>
        </p:nvGrpSpPr>
        <p:grpSpPr>
          <a:xfrm>
            <a:off x="2712866" y="3762167"/>
            <a:ext cx="1941513" cy="2418601"/>
            <a:chOff x="4479826" y="2929146"/>
            <a:chExt cx="1941513" cy="2418601"/>
          </a:xfrm>
        </p:grpSpPr>
        <p:pic>
          <p:nvPicPr>
            <p:cNvPr id="79" name="Picture 38" descr="401417_greenbox"/>
            <p:cNvPicPr>
              <a:picLocks noChangeAspect="1" noChangeArrowheads="1"/>
            </p:cNvPicPr>
            <p:nvPr/>
          </p:nvPicPr>
          <p:blipFill>
            <a:blip r:embed="rId4" cstate="print">
              <a:lum bright="-24000"/>
            </a:blip>
            <a:srcRect/>
            <a:stretch>
              <a:fillRect/>
            </a:stretch>
          </p:blipFill>
          <p:spPr bwMode="auto">
            <a:xfrm>
              <a:off x="4479826" y="3214896"/>
              <a:ext cx="1941513" cy="1652587"/>
            </a:xfrm>
            <a:prstGeom prst="rect">
              <a:avLst/>
            </a:prstGeom>
            <a:noFill/>
            <a:ln w="9525">
              <a:noFill/>
              <a:miter lim="800000"/>
              <a:headEnd/>
              <a:tailEnd/>
            </a:ln>
          </p:spPr>
        </p:pic>
        <p:sp>
          <p:nvSpPr>
            <p:cNvPr id="80" name="TextBox 8210"/>
            <p:cNvSpPr txBox="1">
              <a:spLocks noChangeArrowheads="1"/>
            </p:cNvSpPr>
            <p:nvPr/>
          </p:nvSpPr>
          <p:spPr bwMode="auto">
            <a:xfrm>
              <a:off x="4707924" y="4287470"/>
              <a:ext cx="1474517" cy="403700"/>
            </a:xfrm>
            <a:prstGeom prst="rect">
              <a:avLst/>
            </a:prstGeom>
            <a:noFill/>
            <a:ln w="9525">
              <a:noFill/>
              <a:miter lim="800000"/>
              <a:headEnd/>
              <a:tailEnd/>
            </a:ln>
          </p:spPr>
          <p:txBody>
            <a:bodyPr wrap="square" lIns="90488" tIns="44450" rIns="90488" bIns="44450">
              <a:spAutoFit/>
            </a:bodyPr>
            <a:lstStyle/>
            <a:p>
              <a:pPr algn="ctr" defTabSz="760413">
                <a:lnSpc>
                  <a:spcPct val="85000"/>
                </a:lnSpc>
              </a:pPr>
              <a:r>
                <a:rPr lang="en-US" sz="2400" dirty="0" smtClean="0">
                  <a:solidFill>
                    <a:schemeClr val="tx2"/>
                  </a:solidFill>
                  <a:effectLst>
                    <a:outerShdw blurRad="38100" dist="38100" dir="2700000" algn="tl">
                      <a:srgbClr val="000000">
                        <a:alpha val="43137"/>
                      </a:srgbClr>
                    </a:outerShdw>
                  </a:effectLst>
                  <a:latin typeface="Segoe UI Semibold" pitchFamily="34" charset="0"/>
                </a:rPr>
                <a:t>Select</a:t>
              </a:r>
              <a:endParaRPr lang="en-US" sz="2400" dirty="0">
                <a:solidFill>
                  <a:schemeClr val="tx2"/>
                </a:solidFill>
                <a:effectLst>
                  <a:outerShdw blurRad="38100" dist="38100" dir="2700000" algn="tl">
                    <a:srgbClr val="000000">
                      <a:alpha val="43137"/>
                    </a:srgbClr>
                  </a:outerShdw>
                </a:effectLst>
                <a:latin typeface="Segoe UI Semibold" pitchFamily="34" charset="0"/>
              </a:endParaRPr>
            </a:p>
          </p:txBody>
        </p:sp>
        <p:grpSp>
          <p:nvGrpSpPr>
            <p:cNvPr id="8" name="Group 69"/>
            <p:cNvGrpSpPr/>
            <p:nvPr/>
          </p:nvGrpSpPr>
          <p:grpSpPr>
            <a:xfrm>
              <a:off x="5106599" y="3429001"/>
              <a:ext cx="974528" cy="779915"/>
              <a:chOff x="5394028" y="3855364"/>
              <a:chExt cx="1057277" cy="846138"/>
            </a:xfrm>
          </p:grpSpPr>
          <p:pic>
            <p:nvPicPr>
              <p:cNvPr id="83" name="Rectangle 7209" descr="XP icon properties or options"/>
              <p:cNvPicPr>
                <a:picLocks noChangeAspect="1" noChangeArrowheads="1"/>
              </p:cNvPicPr>
              <p:nvPr/>
            </p:nvPicPr>
            <p:blipFill>
              <a:blip r:embed="rId10" cstate="print"/>
              <a:srcRect/>
              <a:stretch>
                <a:fillRect/>
              </a:stretch>
            </p:blipFill>
            <p:spPr bwMode="auto">
              <a:xfrm>
                <a:off x="5394028" y="3879177"/>
                <a:ext cx="571500" cy="742950"/>
              </a:xfrm>
              <a:prstGeom prst="rect">
                <a:avLst/>
              </a:prstGeom>
              <a:noFill/>
              <a:ln w="9525">
                <a:noFill/>
                <a:miter lim="800000"/>
                <a:headEnd/>
                <a:tailEnd/>
              </a:ln>
            </p:spPr>
          </p:pic>
          <p:pic>
            <p:nvPicPr>
              <p:cNvPr id="84" name="Rectangle 7210" descr="user business man"/>
              <p:cNvPicPr>
                <a:picLocks noChangeAspect="1" noChangeArrowheads="1"/>
              </p:cNvPicPr>
              <p:nvPr/>
            </p:nvPicPr>
            <p:blipFill>
              <a:blip r:embed="rId11" cstate="print"/>
              <a:srcRect/>
              <a:stretch>
                <a:fillRect/>
              </a:stretch>
            </p:blipFill>
            <p:spPr bwMode="auto">
              <a:xfrm>
                <a:off x="5814717" y="3855364"/>
                <a:ext cx="636588" cy="846138"/>
              </a:xfrm>
              <a:prstGeom prst="rect">
                <a:avLst/>
              </a:prstGeom>
              <a:noFill/>
              <a:ln w="9525">
                <a:noFill/>
                <a:miter lim="800000"/>
                <a:headEnd/>
                <a:tailEnd/>
              </a:ln>
            </p:spPr>
          </p:pic>
        </p:grpSp>
        <p:pic>
          <p:nvPicPr>
            <p:cNvPr id="82" name="Picture 51" descr="401417_connector"/>
            <p:cNvPicPr>
              <a:picLocks noChangeAspect="1" noChangeArrowheads="1"/>
            </p:cNvPicPr>
            <p:nvPr/>
          </p:nvPicPr>
          <p:blipFill>
            <a:blip r:embed="rId5" cstate="print"/>
            <a:srcRect t="25055" b="23737"/>
            <a:stretch>
              <a:fillRect/>
            </a:stretch>
          </p:blipFill>
          <p:spPr bwMode="auto">
            <a:xfrm>
              <a:off x="4878289" y="2929146"/>
              <a:ext cx="1146175" cy="398462"/>
            </a:xfrm>
            <a:prstGeom prst="rect">
              <a:avLst/>
            </a:prstGeom>
            <a:noFill/>
            <a:ln w="9525">
              <a:noFill/>
              <a:miter lim="800000"/>
              <a:headEnd/>
              <a:tailEnd/>
            </a:ln>
          </p:spPr>
        </p:pic>
        <p:sp>
          <p:nvSpPr>
            <p:cNvPr id="40" name="TextBox 8210"/>
            <p:cNvSpPr txBox="1">
              <a:spLocks noChangeArrowheads="1"/>
            </p:cNvSpPr>
            <p:nvPr/>
          </p:nvSpPr>
          <p:spPr bwMode="auto">
            <a:xfrm>
              <a:off x="4642022" y="4839403"/>
              <a:ext cx="1643062" cy="508344"/>
            </a:xfrm>
            <a:prstGeom prst="rect">
              <a:avLst/>
            </a:prstGeom>
            <a:noFill/>
            <a:ln w="9525">
              <a:noFill/>
              <a:miter lim="800000"/>
              <a:headEnd/>
              <a:tailEnd/>
            </a:ln>
          </p:spPr>
          <p:txBody>
            <a:bodyPr lIns="90488" tIns="44450" rIns="90488" bIns="44450">
              <a:spAutoFit/>
            </a:bodyPr>
            <a:lstStyle/>
            <a:p>
              <a:pPr algn="ctr" defTabSz="760413">
                <a:lnSpc>
                  <a:spcPct val="85000"/>
                </a:lnSpc>
              </a:pPr>
              <a:r>
                <a:rPr lang="en-US" sz="1600" dirty="0" smtClean="0">
                  <a:solidFill>
                    <a:schemeClr val="tx2"/>
                  </a:solidFill>
                  <a:effectLst>
                    <a:outerShdw blurRad="38100" dist="38100" dir="2700000" algn="tl">
                      <a:srgbClr val="000000">
                        <a:alpha val="43137"/>
                      </a:srgbClr>
                    </a:outerShdw>
                  </a:effectLst>
                  <a:latin typeface="Segoe UI Semibold" pitchFamily="34" charset="0"/>
                </a:rPr>
                <a:t>Portfolio Selection</a:t>
              </a:r>
              <a:endParaRPr lang="en-US" sz="1600" dirty="0">
                <a:solidFill>
                  <a:schemeClr val="tx2"/>
                </a:solidFill>
                <a:effectLst>
                  <a:outerShdw blurRad="38100" dist="38100" dir="2700000" algn="tl">
                    <a:srgbClr val="000000">
                      <a:alpha val="43137"/>
                    </a:srgbClr>
                  </a:outerShdw>
                </a:effectLst>
                <a:latin typeface="Segoe UI Semibold" pitchFamily="34" charset="0"/>
              </a:endParaRPr>
            </a:p>
          </p:txBody>
        </p:sp>
      </p:grpSp>
      <p:grpSp>
        <p:nvGrpSpPr>
          <p:cNvPr id="9" name="Group 84"/>
          <p:cNvGrpSpPr/>
          <p:nvPr/>
        </p:nvGrpSpPr>
        <p:grpSpPr>
          <a:xfrm>
            <a:off x="815705" y="3752850"/>
            <a:ext cx="1941513" cy="2437464"/>
            <a:chOff x="733326" y="2929146"/>
            <a:chExt cx="1941513" cy="2437464"/>
          </a:xfrm>
        </p:grpSpPr>
        <p:pic>
          <p:nvPicPr>
            <p:cNvPr id="86" name="Picture 36" descr="401417_greenbox"/>
            <p:cNvPicPr>
              <a:picLocks noChangeAspect="1" noChangeArrowheads="1"/>
            </p:cNvPicPr>
            <p:nvPr/>
          </p:nvPicPr>
          <p:blipFill>
            <a:blip r:embed="rId4" cstate="print">
              <a:lum bright="-24000"/>
            </a:blip>
            <a:srcRect/>
            <a:stretch>
              <a:fillRect/>
            </a:stretch>
          </p:blipFill>
          <p:spPr bwMode="auto">
            <a:xfrm>
              <a:off x="733326" y="3214896"/>
              <a:ext cx="1941513" cy="1652587"/>
            </a:xfrm>
            <a:prstGeom prst="rect">
              <a:avLst/>
            </a:prstGeom>
            <a:noFill/>
            <a:ln w="9525">
              <a:noFill/>
              <a:miter lim="800000"/>
              <a:headEnd/>
              <a:tailEnd/>
            </a:ln>
          </p:spPr>
        </p:pic>
        <p:pic>
          <p:nvPicPr>
            <p:cNvPr id="87" name="Picture 48" descr="401417_connector"/>
            <p:cNvPicPr>
              <a:picLocks noChangeAspect="1" noChangeArrowheads="1"/>
            </p:cNvPicPr>
            <p:nvPr/>
          </p:nvPicPr>
          <p:blipFill>
            <a:blip r:embed="rId5" cstate="print"/>
            <a:srcRect t="25055" b="23737"/>
            <a:stretch>
              <a:fillRect/>
            </a:stretch>
          </p:blipFill>
          <p:spPr bwMode="auto">
            <a:xfrm>
              <a:off x="1154014" y="2929146"/>
              <a:ext cx="1146175" cy="398462"/>
            </a:xfrm>
            <a:prstGeom prst="rect">
              <a:avLst/>
            </a:prstGeom>
            <a:noFill/>
            <a:ln w="9525">
              <a:noFill/>
              <a:miter lim="800000"/>
              <a:headEnd/>
              <a:tailEnd/>
            </a:ln>
          </p:spPr>
        </p:pic>
        <p:sp>
          <p:nvSpPr>
            <p:cNvPr id="88" name="TextBox 8211"/>
            <p:cNvSpPr txBox="1">
              <a:spLocks noChangeArrowheads="1"/>
            </p:cNvSpPr>
            <p:nvPr/>
          </p:nvSpPr>
          <p:spPr bwMode="auto">
            <a:xfrm>
              <a:off x="939111" y="4298092"/>
              <a:ext cx="1533525" cy="403700"/>
            </a:xfrm>
            <a:prstGeom prst="rect">
              <a:avLst/>
            </a:prstGeom>
            <a:noFill/>
            <a:ln w="9525">
              <a:noFill/>
              <a:miter lim="800000"/>
              <a:headEnd/>
              <a:tailEnd/>
            </a:ln>
          </p:spPr>
          <p:txBody>
            <a:bodyPr lIns="90488" tIns="44450" rIns="90488" bIns="44450">
              <a:spAutoFit/>
            </a:bodyPr>
            <a:lstStyle/>
            <a:p>
              <a:pPr algn="ctr" defTabSz="760413">
                <a:lnSpc>
                  <a:spcPct val="85000"/>
                </a:lnSpc>
              </a:pPr>
              <a:r>
                <a:rPr lang="en-US" sz="2400" dirty="0" smtClean="0">
                  <a:solidFill>
                    <a:schemeClr val="tx2"/>
                  </a:solidFill>
                  <a:effectLst>
                    <a:outerShdw blurRad="38100" dist="38100" dir="2700000" algn="tl">
                      <a:srgbClr val="000000">
                        <a:alpha val="43137"/>
                      </a:srgbClr>
                    </a:outerShdw>
                  </a:effectLst>
                  <a:latin typeface="Segoe UI Semibold" pitchFamily="34" charset="0"/>
                </a:rPr>
                <a:t>Create</a:t>
              </a:r>
              <a:endParaRPr lang="en-US" sz="2400" dirty="0">
                <a:solidFill>
                  <a:schemeClr val="tx2"/>
                </a:solidFill>
                <a:effectLst>
                  <a:outerShdw blurRad="38100" dist="38100" dir="2700000" algn="tl">
                    <a:srgbClr val="000000">
                      <a:alpha val="43137"/>
                    </a:srgbClr>
                  </a:outerShdw>
                </a:effectLst>
                <a:latin typeface="Segoe UI Semibold" pitchFamily="34" charset="0"/>
              </a:endParaRPr>
            </a:p>
          </p:txBody>
        </p:sp>
        <p:grpSp>
          <p:nvGrpSpPr>
            <p:cNvPr id="10" name="Group 38"/>
            <p:cNvGrpSpPr>
              <a:grpSpLocks/>
            </p:cNvGrpSpPr>
            <p:nvPr/>
          </p:nvGrpSpPr>
          <p:grpSpPr bwMode="auto">
            <a:xfrm>
              <a:off x="1570379" y="3352800"/>
              <a:ext cx="944223" cy="1220419"/>
              <a:chOff x="-2342" y="2856"/>
              <a:chExt cx="865" cy="694"/>
            </a:xfrm>
          </p:grpSpPr>
          <p:pic>
            <p:nvPicPr>
              <p:cNvPr id="90" name="Rectangle 19475" descr="msn music angled screen"/>
              <p:cNvPicPr>
                <a:picLocks noChangeAspect="1" noChangeArrowheads="1"/>
              </p:cNvPicPr>
              <p:nvPr/>
            </p:nvPicPr>
            <p:blipFill>
              <a:blip r:embed="rId12" cstate="print"/>
              <a:srcRect/>
              <a:stretch>
                <a:fillRect/>
              </a:stretch>
            </p:blipFill>
            <p:spPr bwMode="auto">
              <a:xfrm>
                <a:off x="-2342" y="2856"/>
                <a:ext cx="497" cy="425"/>
              </a:xfrm>
              <a:prstGeom prst="rect">
                <a:avLst/>
              </a:prstGeom>
              <a:noFill/>
              <a:ln w="9525">
                <a:noFill/>
                <a:miter lim="800000"/>
                <a:headEnd/>
                <a:tailEnd/>
              </a:ln>
            </p:spPr>
          </p:pic>
          <p:pic>
            <p:nvPicPr>
              <p:cNvPr id="91" name="Rectangle 19476" descr="msn spaces angled screen"/>
              <p:cNvPicPr>
                <a:picLocks noChangeAspect="1" noChangeArrowheads="1"/>
              </p:cNvPicPr>
              <p:nvPr/>
            </p:nvPicPr>
            <p:blipFill>
              <a:blip r:embed="rId13" cstate="print"/>
              <a:srcRect/>
              <a:stretch>
                <a:fillRect/>
              </a:stretch>
            </p:blipFill>
            <p:spPr bwMode="auto">
              <a:xfrm>
                <a:off x="-2290" y="2889"/>
                <a:ext cx="513" cy="427"/>
              </a:xfrm>
              <a:prstGeom prst="rect">
                <a:avLst/>
              </a:prstGeom>
              <a:noFill/>
              <a:ln w="9525">
                <a:noFill/>
                <a:miter lim="800000"/>
                <a:headEnd/>
                <a:tailEnd/>
              </a:ln>
            </p:spPr>
          </p:pic>
          <p:pic>
            <p:nvPicPr>
              <p:cNvPr id="92" name="Rectangle 19477" descr="msn music angled screen"/>
              <p:cNvPicPr>
                <a:picLocks noChangeAspect="1" noChangeArrowheads="1"/>
              </p:cNvPicPr>
              <p:nvPr/>
            </p:nvPicPr>
            <p:blipFill>
              <a:blip r:embed="rId12" cstate="print"/>
              <a:srcRect/>
              <a:stretch>
                <a:fillRect/>
              </a:stretch>
            </p:blipFill>
            <p:spPr bwMode="auto">
              <a:xfrm>
                <a:off x="-2180" y="2952"/>
                <a:ext cx="497" cy="425"/>
              </a:xfrm>
              <a:prstGeom prst="rect">
                <a:avLst/>
              </a:prstGeom>
              <a:noFill/>
              <a:ln w="9525">
                <a:noFill/>
                <a:miter lim="800000"/>
                <a:headEnd/>
                <a:tailEnd/>
              </a:ln>
            </p:spPr>
          </p:pic>
          <p:pic>
            <p:nvPicPr>
              <p:cNvPr id="93" name="Rectangle 19478" descr="msn spaces angled screen"/>
              <p:cNvPicPr>
                <a:picLocks noChangeAspect="1" noChangeArrowheads="1"/>
              </p:cNvPicPr>
              <p:nvPr/>
            </p:nvPicPr>
            <p:blipFill>
              <a:blip r:embed="rId13" cstate="print"/>
              <a:srcRect/>
              <a:stretch>
                <a:fillRect/>
              </a:stretch>
            </p:blipFill>
            <p:spPr bwMode="auto">
              <a:xfrm>
                <a:off x="-2102" y="2996"/>
                <a:ext cx="513" cy="427"/>
              </a:xfrm>
              <a:prstGeom prst="rect">
                <a:avLst/>
              </a:prstGeom>
              <a:noFill/>
              <a:ln w="9525">
                <a:noFill/>
                <a:miter lim="800000"/>
                <a:headEnd/>
                <a:tailEnd/>
              </a:ln>
            </p:spPr>
          </p:pic>
          <p:pic>
            <p:nvPicPr>
              <p:cNvPr id="94" name="Rectangle 19479"/>
              <p:cNvPicPr>
                <a:picLocks noChangeAspect="1" noChangeArrowheads="1"/>
              </p:cNvPicPr>
              <p:nvPr/>
            </p:nvPicPr>
            <p:blipFill>
              <a:blip r:embed="rId14" cstate="print"/>
              <a:srcRect/>
              <a:stretch>
                <a:fillRect/>
              </a:stretch>
            </p:blipFill>
            <p:spPr bwMode="auto">
              <a:xfrm>
                <a:off x="-1871" y="3186"/>
                <a:ext cx="394" cy="364"/>
              </a:xfrm>
              <a:prstGeom prst="rect">
                <a:avLst/>
              </a:prstGeom>
              <a:noFill/>
              <a:ln w="9525">
                <a:noFill/>
                <a:miter lim="800000"/>
                <a:headEnd/>
                <a:tailEnd/>
              </a:ln>
            </p:spPr>
          </p:pic>
        </p:grpSp>
        <p:sp>
          <p:nvSpPr>
            <p:cNvPr id="37" name="TextBox 8211"/>
            <p:cNvSpPr txBox="1">
              <a:spLocks noChangeArrowheads="1"/>
            </p:cNvSpPr>
            <p:nvPr/>
          </p:nvSpPr>
          <p:spPr bwMode="auto">
            <a:xfrm>
              <a:off x="955590" y="4858266"/>
              <a:ext cx="1533525" cy="508344"/>
            </a:xfrm>
            <a:prstGeom prst="rect">
              <a:avLst/>
            </a:prstGeom>
            <a:noFill/>
            <a:ln w="9525">
              <a:noFill/>
              <a:miter lim="800000"/>
              <a:headEnd/>
              <a:tailEnd/>
            </a:ln>
          </p:spPr>
          <p:txBody>
            <a:bodyPr lIns="90488" tIns="44450" rIns="90488" bIns="44450">
              <a:spAutoFit/>
            </a:bodyPr>
            <a:lstStyle/>
            <a:p>
              <a:pPr algn="ctr" defTabSz="760413">
                <a:lnSpc>
                  <a:spcPct val="85000"/>
                </a:lnSpc>
              </a:pPr>
              <a:r>
                <a:rPr lang="en-US" sz="1600" dirty="0" smtClean="0">
                  <a:solidFill>
                    <a:schemeClr val="tx2"/>
                  </a:solidFill>
                  <a:effectLst>
                    <a:outerShdw blurRad="38100" dist="38100" dir="2700000" algn="tl">
                      <a:srgbClr val="000000">
                        <a:alpha val="43137"/>
                      </a:srgbClr>
                    </a:outerShdw>
                  </a:effectLst>
                  <a:latin typeface="Segoe UI Semibold" pitchFamily="34" charset="0"/>
                </a:rPr>
                <a:t>Demand Management</a:t>
              </a:r>
              <a:endParaRPr lang="en-US" sz="1600" dirty="0">
                <a:solidFill>
                  <a:schemeClr val="tx2"/>
                </a:solidFill>
                <a:effectLst>
                  <a:outerShdw blurRad="38100" dist="38100" dir="2700000" algn="tl">
                    <a:srgbClr val="000000">
                      <a:alpha val="43137"/>
                    </a:srgbClr>
                  </a:outerShdw>
                </a:effectLst>
                <a:latin typeface="Segoe UI Semibold" pitchFamily="34" charset="0"/>
              </a:endParaRPr>
            </a:p>
          </p:txBody>
        </p:sp>
      </p:grpSp>
    </p:spTree>
    <p:extLst>
      <p:ext uri="{BB962C8B-B14F-4D97-AF65-F5344CB8AC3E}">
        <p14:creationId xmlns:p14="http://schemas.microsoft.com/office/powerpoint/2010/main" xmlns="" val="248953928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Workflow Architecture</a:t>
            </a:r>
            <a:endParaRPr lang="en-US" dirty="0"/>
          </a:p>
        </p:txBody>
      </p:sp>
      <p:graphicFrame>
        <p:nvGraphicFramePr>
          <p:cNvPr id="5" name="Diagram 4"/>
          <p:cNvGraphicFramePr/>
          <p:nvPr>
            <p:extLst>
              <p:ext uri="{D42A27DB-BD31-4B8C-83A1-F6EECF244321}">
                <p14:modId xmlns:p14="http://schemas.microsoft.com/office/powerpoint/2010/main" xmlns="" val="2704618849"/>
              </p:ext>
            </p:extLst>
          </p:nvPr>
        </p:nvGraphicFramePr>
        <p:xfrm>
          <a:off x="609600" y="1143000"/>
          <a:ext cx="79248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7993972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1375391"/>
            <a:ext cx="9325021" cy="4813299"/>
          </a:xfrm>
          <a:prstGeom prst="rect">
            <a:avLst/>
          </a:prstGeom>
          <a:noFill/>
        </p:spPr>
      </p:pic>
      <p:sp>
        <p:nvSpPr>
          <p:cNvPr id="19" name="Freeform 6"/>
          <p:cNvSpPr>
            <a:spLocks/>
          </p:cNvSpPr>
          <p:nvPr/>
        </p:nvSpPr>
        <p:spPr bwMode="auto">
          <a:xfrm flipH="1">
            <a:off x="9427" y="379441"/>
            <a:ext cx="9144000" cy="5865812"/>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0">
                <a:schemeClr val="bg1">
                  <a:lumMod val="85000"/>
                  <a:alpha val="25000"/>
                </a:schemeClr>
              </a:gs>
              <a:gs pos="50000">
                <a:schemeClr val="bg1">
                  <a:lumMod val="85000"/>
                  <a:alpha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163" name="Picture 7" descr="C:\Program Files\Microsoft Resource DVD Artwork\DVD_ART\Artwork_Imagery\Shapes and Graphics\Arrows - arrow\Straight\up blue arrow up.png"/>
          <p:cNvPicPr>
            <a:picLocks noChangeAspect="1" noChangeArrowheads="1"/>
          </p:cNvPicPr>
          <p:nvPr/>
        </p:nvPicPr>
        <p:blipFill>
          <a:blip r:embed="rId4" cstate="print">
            <a:lum bright="100000" contrast="10000"/>
          </a:blip>
          <a:srcRect/>
          <a:stretch>
            <a:fillRect/>
          </a:stretch>
        </p:blipFill>
        <p:spPr bwMode="auto">
          <a:xfrm flipH="1" flipV="1">
            <a:off x="7282089" y="2616837"/>
            <a:ext cx="971296" cy="826956"/>
          </a:xfrm>
          <a:prstGeom prst="rect">
            <a:avLst/>
          </a:prstGeom>
          <a:noFill/>
        </p:spPr>
      </p:pic>
      <p:pic>
        <p:nvPicPr>
          <p:cNvPr id="164" name="Picture 7" descr="C:\Program Files\Microsoft Resource DVD Artwork\DVD_ART\Artwork_Imagery\Shapes and Graphics\Arrows - arrow\Straight\up blue arrow up.png"/>
          <p:cNvPicPr>
            <a:picLocks noChangeAspect="1" noChangeArrowheads="1"/>
          </p:cNvPicPr>
          <p:nvPr/>
        </p:nvPicPr>
        <p:blipFill>
          <a:blip r:embed="rId4" cstate="print">
            <a:lum bright="100000" contrast="10000"/>
          </a:blip>
          <a:srcRect/>
          <a:stretch>
            <a:fillRect/>
          </a:stretch>
        </p:blipFill>
        <p:spPr bwMode="auto">
          <a:xfrm rot="10800000" flipH="1" flipV="1">
            <a:off x="7282089" y="3443793"/>
            <a:ext cx="971296" cy="826956"/>
          </a:xfrm>
          <a:prstGeom prst="rect">
            <a:avLst/>
          </a:prstGeom>
          <a:noFill/>
        </p:spPr>
      </p:pic>
      <p:pic>
        <p:nvPicPr>
          <p:cNvPr id="165" name="Picture 7" descr="C:\Program Files\Microsoft Resource DVD Artwork\DVD_ART\Artwork_Imagery\Shapes and Graphics\Arrows - arrow\Straight\up blue arrow up.png"/>
          <p:cNvPicPr>
            <a:picLocks noChangeAspect="1" noChangeArrowheads="1"/>
          </p:cNvPicPr>
          <p:nvPr/>
        </p:nvPicPr>
        <p:blipFill>
          <a:blip r:embed="rId4" cstate="print">
            <a:lum bright="100000" contrast="10000"/>
          </a:blip>
          <a:srcRect/>
          <a:stretch>
            <a:fillRect/>
          </a:stretch>
        </p:blipFill>
        <p:spPr bwMode="auto">
          <a:xfrm flipH="1" flipV="1">
            <a:off x="741589" y="2616837"/>
            <a:ext cx="971296" cy="826956"/>
          </a:xfrm>
          <a:prstGeom prst="rect">
            <a:avLst/>
          </a:prstGeom>
          <a:noFill/>
        </p:spPr>
      </p:pic>
      <p:pic>
        <p:nvPicPr>
          <p:cNvPr id="166" name="Picture 7" descr="C:\Program Files\Microsoft Resource DVD Artwork\DVD_ART\Artwork_Imagery\Shapes and Graphics\Arrows - arrow\Straight\up blue arrow up.png"/>
          <p:cNvPicPr>
            <a:picLocks noChangeAspect="1" noChangeArrowheads="1"/>
          </p:cNvPicPr>
          <p:nvPr/>
        </p:nvPicPr>
        <p:blipFill>
          <a:blip r:embed="rId4" cstate="print">
            <a:lum bright="100000" contrast="10000"/>
          </a:blip>
          <a:srcRect/>
          <a:stretch>
            <a:fillRect/>
          </a:stretch>
        </p:blipFill>
        <p:spPr bwMode="auto">
          <a:xfrm rot="10800000" flipH="1" flipV="1">
            <a:off x="741589" y="3443793"/>
            <a:ext cx="971296" cy="826956"/>
          </a:xfrm>
          <a:prstGeom prst="rect">
            <a:avLst/>
          </a:prstGeom>
          <a:noFill/>
        </p:spPr>
      </p:pic>
      <p:sp>
        <p:nvSpPr>
          <p:cNvPr id="167" name="Flowchart: Magnetic Disk 166"/>
          <p:cNvSpPr/>
          <p:nvPr/>
        </p:nvSpPr>
        <p:spPr bwMode="auto">
          <a:xfrm>
            <a:off x="910316" y="1767393"/>
            <a:ext cx="7162800" cy="3581400"/>
          </a:xfrm>
          <a:prstGeom prst="flowChartMagneticDisk">
            <a:avLst/>
          </a:prstGeom>
          <a:gradFill flip="none" rotWithShape="1">
            <a:gsLst>
              <a:gs pos="0">
                <a:srgbClr val="000000"/>
              </a:gs>
              <a:gs pos="58000">
                <a:srgbClr val="FFFFFF">
                  <a:alpha val="50000"/>
                </a:srgbClr>
              </a:gs>
              <a:gs pos="88000">
                <a:srgbClr val="FFFFFF">
                  <a:alpha val="5000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76200" sx="84000" sy="84000" algn="ctr" rotWithShape="0">
              <a:srgbClr val="FFFFFF"/>
            </a:outerShdw>
          </a:effectLst>
          <a:scene3d>
            <a:camera prst="orthographicFront"/>
            <a:lightRig rig="brightRoom" dir="t"/>
          </a:scene3d>
          <a:sp3d extrusionH="6350" prstMaterial="matte">
            <a:bevelT w="114300"/>
            <a:extrusionClr>
              <a:schemeClr val="tx1"/>
            </a:extrusionClr>
          </a:sp3d>
        </p:spPr>
        <p:txBody>
          <a:bodyPr vert="horz" wrap="square" lIns="91440" tIns="45720" rIns="91440" bIns="45720" numCol="1" rtlCol="0" anchor="ctr" anchorCtr="0" compatLnSpc="1">
            <a:prstTxWarp prst="textNoShape">
              <a:avLst/>
            </a:prstTxWarp>
          </a:bodyPr>
          <a:lstStyle/>
          <a:p>
            <a:pPr marR="0" lvl="0" indent="0" defTabSz="1097280" fontAlgn="base">
              <a:lnSpc>
                <a:spcPts val="3200"/>
              </a:lnSpc>
              <a:spcBef>
                <a:spcPct val="0"/>
              </a:spcBef>
              <a:spcAft>
                <a:spcPct val="0"/>
              </a:spcAft>
              <a:buClr>
                <a:srgbClr val="F3AF35"/>
              </a:buClr>
              <a:buSzPct val="85000"/>
              <a:buFontTx/>
              <a:buNone/>
              <a:tabLst/>
              <a:defRPr/>
            </a:pPr>
            <a:endParaRPr lang="en-US" altLang="zh-CN" sz="2200" dirty="0" smtClean="0"/>
          </a:p>
        </p:txBody>
      </p:sp>
      <p:sp>
        <p:nvSpPr>
          <p:cNvPr id="168" name="Flowchart: Magnetic Disk 167"/>
          <p:cNvSpPr/>
          <p:nvPr/>
        </p:nvSpPr>
        <p:spPr bwMode="auto">
          <a:xfrm>
            <a:off x="910316" y="2832637"/>
            <a:ext cx="7162800" cy="2516155"/>
          </a:xfrm>
          <a:prstGeom prst="flowChartMagneticDisk">
            <a:avLst/>
          </a:prstGeom>
          <a:gradFill flip="none" rotWithShape="1">
            <a:gsLst>
              <a:gs pos="0">
                <a:srgbClr val="000000"/>
              </a:gs>
              <a:gs pos="58000">
                <a:srgbClr val="FFFFFF">
                  <a:alpha val="50000"/>
                </a:srgbClr>
              </a:gs>
              <a:gs pos="88000">
                <a:srgbClr val="FFFFFF">
                  <a:alpha val="5000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76200" sx="84000" sy="84000" algn="ctr" rotWithShape="0">
              <a:srgbClr val="FFFFFF"/>
            </a:outerShdw>
          </a:effectLst>
          <a:scene3d>
            <a:camera prst="orthographicFront"/>
            <a:lightRig rig="brightRoom" dir="t"/>
          </a:scene3d>
          <a:sp3d extrusionH="6350" prstMaterial="matte">
            <a:bevelT w="114300"/>
            <a:extrusionClr>
              <a:schemeClr val="tx1"/>
            </a:extrusionClr>
          </a:sp3d>
        </p:spPr>
        <p:txBody>
          <a:bodyPr vert="horz" wrap="square" lIns="91440" tIns="45720" rIns="91440" bIns="45720" numCol="1" rtlCol="0" anchor="ctr" anchorCtr="0" compatLnSpc="1">
            <a:prstTxWarp prst="textNoShape">
              <a:avLst/>
            </a:prstTxWarp>
          </a:bodyPr>
          <a:lstStyle/>
          <a:p>
            <a:pPr marR="0" lvl="0" indent="0" defTabSz="1097280" fontAlgn="base">
              <a:lnSpc>
                <a:spcPts val="3200"/>
              </a:lnSpc>
              <a:spcBef>
                <a:spcPct val="0"/>
              </a:spcBef>
              <a:spcAft>
                <a:spcPct val="0"/>
              </a:spcAft>
              <a:buClr>
                <a:srgbClr val="F3AF35"/>
              </a:buClr>
              <a:buSzPct val="85000"/>
              <a:buFontTx/>
              <a:buNone/>
              <a:tabLst/>
              <a:defRPr/>
            </a:pPr>
            <a:endParaRPr lang="en-US" altLang="zh-CN" sz="2200" dirty="0" smtClean="0"/>
          </a:p>
        </p:txBody>
      </p:sp>
      <p:grpSp>
        <p:nvGrpSpPr>
          <p:cNvPr id="169" name="Group 60"/>
          <p:cNvGrpSpPr/>
          <p:nvPr/>
        </p:nvGrpSpPr>
        <p:grpSpPr>
          <a:xfrm>
            <a:off x="834116" y="3786693"/>
            <a:ext cx="7315200" cy="1665116"/>
            <a:chOff x="2436812" y="4724400"/>
            <a:chExt cx="7315200" cy="1665116"/>
          </a:xfrm>
        </p:grpSpPr>
        <p:grpSp>
          <p:nvGrpSpPr>
            <p:cNvPr id="170" name="Group 35"/>
            <p:cNvGrpSpPr/>
            <p:nvPr/>
          </p:nvGrpSpPr>
          <p:grpSpPr>
            <a:xfrm>
              <a:off x="2536974" y="4724400"/>
              <a:ext cx="7114877" cy="1665116"/>
              <a:chOff x="7184158" y="4022479"/>
              <a:chExt cx="5161306" cy="1207916"/>
            </a:xfrm>
          </p:grpSpPr>
          <p:pic>
            <p:nvPicPr>
              <p:cNvPr id="179" name="Picture 2" descr="C:\Users\maryfj\Desktop\DVD_ART35\Artwork_Imagery\Shapes\Glows\white oval shaped glow.png"/>
              <p:cNvPicPr>
                <a:picLocks noChangeAspect="1" noChangeArrowheads="1"/>
              </p:cNvPicPr>
              <p:nvPr/>
            </p:nvPicPr>
            <p:blipFill>
              <a:blip r:embed="rId5" cstate="print"/>
              <a:srcRect/>
              <a:stretch>
                <a:fillRect/>
              </a:stretch>
            </p:blipFill>
            <p:spPr bwMode="auto">
              <a:xfrm>
                <a:off x="7403302" y="4022479"/>
                <a:ext cx="4672383" cy="1207916"/>
              </a:xfrm>
              <a:prstGeom prst="rect">
                <a:avLst/>
              </a:prstGeom>
              <a:noFill/>
              <a:ln>
                <a:noFill/>
              </a:ln>
            </p:spPr>
          </p:pic>
          <p:sp>
            <p:nvSpPr>
              <p:cNvPr id="180" name="Oval Base"/>
              <p:cNvSpPr>
                <a:spLocks noEditPoints="1"/>
              </p:cNvSpPr>
              <p:nvPr/>
            </p:nvSpPr>
            <p:spPr bwMode="auto">
              <a:xfrm>
                <a:off x="7184158" y="4172286"/>
                <a:ext cx="5161306" cy="962419"/>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marR="0" lvl="0" indent="0" algn="ctr" defTabSz="914400" fontAlgn="base">
                  <a:lnSpc>
                    <a:spcPct val="70000"/>
                  </a:lnSpc>
                  <a:spcBef>
                    <a:spcPct val="0"/>
                  </a:spcBef>
                  <a:spcAft>
                    <a:spcPct val="0"/>
                  </a:spcAft>
                  <a:buClrTx/>
                  <a:buSzTx/>
                  <a:buFontTx/>
                  <a:buNone/>
                  <a:tabLst/>
                  <a:defRPr/>
                </a:pPr>
                <a:endParaRPr lang="en-US" sz="2000" dirty="0">
                  <a:solidFill>
                    <a:srgbClr val="FFFFFF"/>
                  </a:solidFill>
                </a:endParaRPr>
              </a:p>
            </p:txBody>
          </p:sp>
        </p:grpSp>
        <p:pic>
          <p:nvPicPr>
            <p:cNvPr id="171" name="Picture 2" descr="\\SERVER3\Restrict\FTP_Root\Clients\White_Whale\2-20070_TAP_Airlift\Art\6-star pie cuts.png"/>
            <p:cNvPicPr>
              <a:picLocks noChangeAspect="1" noChangeArrowheads="1"/>
            </p:cNvPicPr>
            <p:nvPr/>
          </p:nvPicPr>
          <p:blipFill>
            <a:blip r:embed="rId6" cstate="print">
              <a:grayscl/>
            </a:blip>
            <a:stretch>
              <a:fillRect/>
            </a:stretch>
          </p:blipFill>
          <p:spPr bwMode="auto">
            <a:xfrm rot="5400000">
              <a:off x="5332413" y="1828801"/>
              <a:ext cx="1523998" cy="7315200"/>
            </a:xfrm>
            <a:prstGeom prst="rect">
              <a:avLst/>
            </a:prstGeom>
            <a:noFill/>
          </p:spPr>
        </p:pic>
        <p:sp>
          <p:nvSpPr>
            <p:cNvPr id="172" name="Rectangle 171"/>
            <p:cNvSpPr/>
            <p:nvPr/>
          </p:nvSpPr>
          <p:spPr>
            <a:xfrm>
              <a:off x="7666037" y="5029200"/>
              <a:ext cx="1676400" cy="208070"/>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Communities</a:t>
              </a:r>
            </a:p>
          </p:txBody>
        </p:sp>
        <p:sp>
          <p:nvSpPr>
            <p:cNvPr id="173" name="Rectangle 172"/>
            <p:cNvSpPr/>
            <p:nvPr/>
          </p:nvSpPr>
          <p:spPr>
            <a:xfrm>
              <a:off x="5385732" y="5943600"/>
              <a:ext cx="1417360" cy="208070"/>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Search</a:t>
              </a:r>
            </a:p>
          </p:txBody>
        </p:sp>
        <p:sp>
          <p:nvSpPr>
            <p:cNvPr id="174" name="Rectangle 173"/>
            <p:cNvSpPr/>
            <p:nvPr/>
          </p:nvSpPr>
          <p:spPr>
            <a:xfrm>
              <a:off x="2970212" y="5029200"/>
              <a:ext cx="1550406" cy="208070"/>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Composites</a:t>
              </a:r>
              <a:endPar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endParaRPr>
            </a:p>
          </p:txBody>
        </p:sp>
        <p:sp>
          <p:nvSpPr>
            <p:cNvPr id="175" name="Rectangle 174"/>
            <p:cNvSpPr/>
            <p:nvPr/>
          </p:nvSpPr>
          <p:spPr>
            <a:xfrm>
              <a:off x="7923212" y="5676900"/>
              <a:ext cx="1024930" cy="208070"/>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Content</a:t>
              </a:r>
            </a:p>
          </p:txBody>
        </p:sp>
        <p:sp>
          <p:nvSpPr>
            <p:cNvPr id="176" name="Rectangle 175"/>
            <p:cNvSpPr/>
            <p:nvPr/>
          </p:nvSpPr>
          <p:spPr>
            <a:xfrm>
              <a:off x="3198812" y="5676900"/>
              <a:ext cx="1001003" cy="208070"/>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Insights</a:t>
              </a:r>
            </a:p>
          </p:txBody>
        </p:sp>
        <p:pic>
          <p:nvPicPr>
            <p:cNvPr id="177" name="Picture 2" descr="C:\Users\maryfj\Desktop\DVD_ART35\Artwork_Imagery\Shapes\Glows\white oval shaped glow.png"/>
            <p:cNvPicPr>
              <a:picLocks noChangeAspect="1" noChangeArrowheads="1"/>
            </p:cNvPicPr>
            <p:nvPr/>
          </p:nvPicPr>
          <p:blipFill>
            <a:blip r:embed="rId5" cstate="print"/>
            <a:srcRect/>
            <a:stretch>
              <a:fillRect/>
            </a:stretch>
          </p:blipFill>
          <p:spPr bwMode="auto">
            <a:xfrm>
              <a:off x="4122737" y="4981575"/>
              <a:ext cx="3886200" cy="914400"/>
            </a:xfrm>
            <a:prstGeom prst="rect">
              <a:avLst/>
            </a:prstGeom>
            <a:noFill/>
            <a:ln>
              <a:noFill/>
            </a:ln>
          </p:spPr>
        </p:pic>
        <p:sp>
          <p:nvSpPr>
            <p:cNvPr id="178" name="Rectangle 177"/>
            <p:cNvSpPr/>
            <p:nvPr/>
          </p:nvSpPr>
          <p:spPr>
            <a:xfrm>
              <a:off x="5385733" y="4800600"/>
              <a:ext cx="1417359" cy="208070"/>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Sites</a:t>
              </a:r>
            </a:p>
          </p:txBody>
        </p:sp>
      </p:grpSp>
      <p:grpSp>
        <p:nvGrpSpPr>
          <p:cNvPr id="181" name="Group 58"/>
          <p:cNvGrpSpPr/>
          <p:nvPr/>
        </p:nvGrpSpPr>
        <p:grpSpPr>
          <a:xfrm>
            <a:off x="834116" y="1310193"/>
            <a:ext cx="7315200" cy="1728189"/>
            <a:chOff x="2589212" y="4813727"/>
            <a:chExt cx="7315200" cy="1728189"/>
          </a:xfrm>
        </p:grpSpPr>
        <p:grpSp>
          <p:nvGrpSpPr>
            <p:cNvPr id="182" name="Group 47"/>
            <p:cNvGrpSpPr/>
            <p:nvPr/>
          </p:nvGrpSpPr>
          <p:grpSpPr>
            <a:xfrm>
              <a:off x="2689374" y="4876800"/>
              <a:ext cx="7114877" cy="1665116"/>
              <a:chOff x="7184158" y="4022479"/>
              <a:chExt cx="5161306" cy="1207916"/>
            </a:xfrm>
          </p:grpSpPr>
          <p:pic>
            <p:nvPicPr>
              <p:cNvPr id="191" name="Picture 2" descr="C:\Users\maryfj\Desktop\DVD_ART35\Artwork_Imagery\Shapes\Glows\white oval shaped glow.png"/>
              <p:cNvPicPr>
                <a:picLocks noChangeAspect="1" noChangeArrowheads="1"/>
              </p:cNvPicPr>
              <p:nvPr/>
            </p:nvPicPr>
            <p:blipFill>
              <a:blip r:embed="rId5" cstate="print"/>
              <a:srcRect/>
              <a:stretch>
                <a:fillRect/>
              </a:stretch>
            </p:blipFill>
            <p:spPr bwMode="auto">
              <a:xfrm>
                <a:off x="7403302" y="4022479"/>
                <a:ext cx="4672383" cy="1207916"/>
              </a:xfrm>
              <a:prstGeom prst="rect">
                <a:avLst/>
              </a:prstGeom>
              <a:noFill/>
              <a:ln>
                <a:noFill/>
              </a:ln>
            </p:spPr>
          </p:pic>
          <p:sp>
            <p:nvSpPr>
              <p:cNvPr id="192" name="Oval Base"/>
              <p:cNvSpPr>
                <a:spLocks noEditPoints="1"/>
              </p:cNvSpPr>
              <p:nvPr/>
            </p:nvSpPr>
            <p:spPr bwMode="auto">
              <a:xfrm>
                <a:off x="7184158" y="4172286"/>
                <a:ext cx="5161306" cy="962419"/>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0">
                    <a:srgbClr val="D6B19C"/>
                  </a:gs>
                  <a:gs pos="30000">
                    <a:srgbClr val="D49E6C"/>
                  </a:gs>
                  <a:gs pos="70000">
                    <a:srgbClr val="A65528"/>
                  </a:gs>
                  <a:gs pos="100000">
                    <a:srgbClr val="663012"/>
                  </a:gs>
                </a:gsLst>
                <a:lin ang="16200000" scaled="0"/>
              </a:gradFill>
              <a:ln>
                <a:noFill/>
                <a:headEnd type="none" w="med" len="med"/>
                <a:tailEnd type="none" w="med" len="med"/>
              </a:ln>
              <a:effectLst>
                <a:outerShdw blurRad="215900" dist="38100" dir="5400000" algn="t" rotWithShape="0">
                  <a:prstClr val="black"/>
                </a:outerShdw>
              </a:effectLst>
              <a:scene3d>
                <a:camera prst="orthographicFront" fov="0">
                  <a:rot lat="0" lon="0" rev="0"/>
                </a:camera>
                <a:lightRig rig="glow" dir="t">
                  <a:rot lat="0" lon="0" rev="6360000"/>
                </a:lightRig>
              </a:scene3d>
              <a:sp3d prstMaterial="flat">
                <a:contourClr>
                  <a:srgbClr val="B2B2B2">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lnSpc>
                    <a:spcPct val="70000"/>
                  </a:lnSpc>
                  <a:spcBef>
                    <a:spcPct val="0"/>
                  </a:spcBef>
                  <a:spcAft>
                    <a:spcPct val="0"/>
                  </a:spcAft>
                  <a:defRPr/>
                </a:pPr>
                <a:endParaRPr lang="en-US" sz="2000" dirty="0">
                  <a:solidFill>
                    <a:prstClr val="white"/>
                  </a:solidFill>
                  <a:effectLst>
                    <a:outerShdw blurRad="38100" dist="38100" dir="2700000" algn="tl">
                      <a:srgbClr val="000000">
                        <a:alpha val="43137"/>
                      </a:srgbClr>
                    </a:outerShdw>
                  </a:effectLst>
                  <a:latin typeface="Kozuka Gothic Pro H" pitchFamily="34" charset="-128"/>
                </a:endParaRPr>
              </a:p>
            </p:txBody>
          </p:sp>
        </p:grpSp>
        <p:pic>
          <p:nvPicPr>
            <p:cNvPr id="183" name="Picture 2" descr="\\SERVER3\Restrict\FTP_Root\Clients\White_Whale\2-20070_TAP_Airlift\Art\6-star pie cuts.png"/>
            <p:cNvPicPr>
              <a:picLocks noChangeAspect="1" noChangeArrowheads="1"/>
            </p:cNvPicPr>
            <p:nvPr/>
          </p:nvPicPr>
          <p:blipFill>
            <a:blip r:embed="rId6" cstate="print">
              <a:grayscl/>
            </a:blip>
            <a:stretch>
              <a:fillRect/>
            </a:stretch>
          </p:blipFill>
          <p:spPr bwMode="auto">
            <a:xfrm rot="5400000">
              <a:off x="5484813" y="1981201"/>
              <a:ext cx="1523998" cy="7315200"/>
            </a:xfrm>
            <a:prstGeom prst="rect">
              <a:avLst/>
            </a:prstGeom>
            <a:noFill/>
          </p:spPr>
        </p:pic>
        <p:sp>
          <p:nvSpPr>
            <p:cNvPr id="184" name="Rectangle 183"/>
            <p:cNvSpPr/>
            <p:nvPr/>
          </p:nvSpPr>
          <p:spPr>
            <a:xfrm>
              <a:off x="8075612" y="5076825"/>
              <a:ext cx="1676400" cy="415819"/>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rgbClr val="CA4C06"/>
                      </a:gs>
                    </a:gsLst>
                    <a:lin ang="16200000" scaled="1"/>
                  </a:gradFill>
                  <a:effectLst>
                    <a:glow rad="228600">
                      <a:srgbClr val="FFFFFF"/>
                    </a:glow>
                  </a:effectLst>
                  <a:latin typeface="+mj-lt"/>
                </a:rPr>
                <a:t> Portfolio Selection</a:t>
              </a:r>
            </a:p>
          </p:txBody>
        </p:sp>
        <p:sp>
          <p:nvSpPr>
            <p:cNvPr id="185" name="Rectangle 184"/>
            <p:cNvSpPr/>
            <p:nvPr/>
          </p:nvSpPr>
          <p:spPr>
            <a:xfrm>
              <a:off x="5538132" y="6000750"/>
              <a:ext cx="1417360" cy="415819"/>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rgbClr val="CA4C06"/>
                      </a:gs>
                    </a:gsLst>
                    <a:lin ang="16200000" scaled="1"/>
                  </a:gradFill>
                  <a:effectLst>
                    <a:glow rad="228600">
                      <a:srgbClr val="FFFFFF"/>
                    </a:glow>
                  </a:effectLst>
                  <a:latin typeface="+mj-lt"/>
                </a:rPr>
                <a:t>Schedule Management</a:t>
              </a:r>
            </a:p>
          </p:txBody>
        </p:sp>
        <p:sp>
          <p:nvSpPr>
            <p:cNvPr id="186" name="Rectangle 185"/>
            <p:cNvSpPr/>
            <p:nvPr/>
          </p:nvSpPr>
          <p:spPr>
            <a:xfrm>
              <a:off x="2817812" y="5076825"/>
              <a:ext cx="1550406" cy="415498"/>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rgbClr val="CA4C06"/>
                      </a:gs>
                    </a:gsLst>
                    <a:lin ang="16200000" scaled="1"/>
                  </a:gradFill>
                  <a:effectLst>
                    <a:glow rad="228600">
                      <a:srgbClr val="FFFFFF"/>
                    </a:glow>
                  </a:effectLst>
                  <a:latin typeface="+mj-lt"/>
                </a:rPr>
                <a:t> BI &amp; Reporting</a:t>
              </a:r>
            </a:p>
          </p:txBody>
        </p:sp>
        <p:sp>
          <p:nvSpPr>
            <p:cNvPr id="187" name="Rectangle 186"/>
            <p:cNvSpPr/>
            <p:nvPr/>
          </p:nvSpPr>
          <p:spPr>
            <a:xfrm>
              <a:off x="7694612" y="5753100"/>
              <a:ext cx="1447800" cy="415498"/>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rgbClr val="CA4C06"/>
                      </a:gs>
                    </a:gsLst>
                    <a:lin ang="16200000" scaled="1"/>
                  </a:gradFill>
                  <a:effectLst>
                    <a:glow rad="228600">
                      <a:srgbClr val="FFFFFF"/>
                    </a:glow>
                  </a:effectLst>
                  <a:latin typeface="+mj-lt"/>
                </a:rPr>
                <a:t>Resource Management</a:t>
              </a:r>
            </a:p>
          </p:txBody>
        </p:sp>
        <p:sp>
          <p:nvSpPr>
            <p:cNvPr id="188" name="Rectangle 187"/>
            <p:cNvSpPr/>
            <p:nvPr/>
          </p:nvSpPr>
          <p:spPr>
            <a:xfrm>
              <a:off x="3198812" y="5753100"/>
              <a:ext cx="1524000" cy="415498"/>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rgbClr val="CA4C06"/>
                      </a:gs>
                    </a:gsLst>
                    <a:lin ang="16200000" scaled="1"/>
                  </a:gradFill>
                  <a:effectLst>
                    <a:glow rad="228600">
                      <a:srgbClr val="FFFFFF"/>
                    </a:glow>
                  </a:effectLst>
                  <a:latin typeface="+mj-lt"/>
                </a:rPr>
                <a:t> Project Team Collaboration</a:t>
              </a:r>
            </a:p>
          </p:txBody>
        </p:sp>
        <p:pic>
          <p:nvPicPr>
            <p:cNvPr id="189" name="Picture 2" descr="C:\Users\maryfj\Desktop\DVD_ART35\Artwork_Imagery\Shapes\Glows\white oval shaped glow.png"/>
            <p:cNvPicPr>
              <a:picLocks noChangeAspect="1" noChangeArrowheads="1"/>
            </p:cNvPicPr>
            <p:nvPr/>
          </p:nvPicPr>
          <p:blipFill>
            <a:blip r:embed="rId5" cstate="print"/>
            <a:srcRect/>
            <a:stretch>
              <a:fillRect/>
            </a:stretch>
          </p:blipFill>
          <p:spPr bwMode="auto">
            <a:xfrm>
              <a:off x="4275137" y="5133975"/>
              <a:ext cx="3886200" cy="914400"/>
            </a:xfrm>
            <a:prstGeom prst="rect">
              <a:avLst/>
            </a:prstGeom>
            <a:noFill/>
            <a:ln>
              <a:noFill/>
            </a:ln>
          </p:spPr>
        </p:pic>
        <p:sp>
          <p:nvSpPr>
            <p:cNvPr id="190" name="Rectangle 189"/>
            <p:cNvSpPr/>
            <p:nvPr/>
          </p:nvSpPr>
          <p:spPr>
            <a:xfrm>
              <a:off x="5538133" y="4813727"/>
              <a:ext cx="1417359" cy="415498"/>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rgbClr val="CA4C06"/>
                      </a:gs>
                    </a:gsLst>
                    <a:lin ang="16200000" scaled="1"/>
                  </a:gradFill>
                  <a:effectLst>
                    <a:glow rad="228600">
                      <a:srgbClr val="FFFFFF"/>
                    </a:glow>
                  </a:effectLst>
                  <a:latin typeface="+mj-lt"/>
                </a:rPr>
                <a:t> Demand Management</a:t>
              </a:r>
            </a:p>
          </p:txBody>
        </p:sp>
      </p:grpSp>
      <p:grpSp>
        <p:nvGrpSpPr>
          <p:cNvPr id="193" name="Group 68"/>
          <p:cNvGrpSpPr/>
          <p:nvPr/>
        </p:nvGrpSpPr>
        <p:grpSpPr>
          <a:xfrm flipH="1">
            <a:off x="2514134" y="5276217"/>
            <a:ext cx="1124102" cy="256027"/>
            <a:chOff x="5564670" y="5538830"/>
            <a:chExt cx="1124102" cy="256027"/>
          </a:xfrm>
        </p:grpSpPr>
        <p:sp>
          <p:nvSpPr>
            <p:cNvPr id="194" name="Oval 193"/>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195" name="Straight Connector 194"/>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196" name="Straight Connector 195"/>
            <p:cNvCxnSpPr>
              <a:endCxn id="194"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197" name="Group 72"/>
          <p:cNvGrpSpPr/>
          <p:nvPr/>
        </p:nvGrpSpPr>
        <p:grpSpPr>
          <a:xfrm flipV="1">
            <a:off x="5701165" y="1454100"/>
            <a:ext cx="1077532" cy="256027"/>
            <a:chOff x="5564670" y="5538830"/>
            <a:chExt cx="1124102" cy="256027"/>
          </a:xfrm>
        </p:grpSpPr>
        <p:sp>
          <p:nvSpPr>
            <p:cNvPr id="198" name="Oval 197"/>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199" name="Straight Connector 198"/>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200" name="Straight Connector 199"/>
            <p:cNvCxnSpPr>
              <a:endCxn id="198"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201" name="Group 66"/>
          <p:cNvGrpSpPr/>
          <p:nvPr/>
        </p:nvGrpSpPr>
        <p:grpSpPr>
          <a:xfrm>
            <a:off x="455612" y="5457608"/>
            <a:ext cx="8297863" cy="707886"/>
            <a:chOff x="455612" y="5910096"/>
            <a:chExt cx="8297863" cy="707886"/>
          </a:xfrm>
        </p:grpSpPr>
        <p:pic>
          <p:nvPicPr>
            <p:cNvPr id="202" name="Picture 201" descr="sharepoint server 2010 h rev.png"/>
            <p:cNvPicPr>
              <a:picLocks noChangeAspect="1"/>
            </p:cNvPicPr>
            <p:nvPr/>
          </p:nvPicPr>
          <p:blipFill>
            <a:blip r:embed="rId7"/>
            <a:stretch>
              <a:fillRect/>
            </a:stretch>
          </p:blipFill>
          <p:spPr>
            <a:xfrm>
              <a:off x="455612" y="5914383"/>
              <a:ext cx="3814759" cy="595312"/>
            </a:xfrm>
            <a:prstGeom prst="rect">
              <a:avLst/>
            </a:prstGeom>
          </p:spPr>
        </p:pic>
        <p:sp>
          <p:nvSpPr>
            <p:cNvPr id="203" name="Rectangle 202"/>
            <p:cNvSpPr/>
            <p:nvPr/>
          </p:nvSpPr>
          <p:spPr>
            <a:xfrm>
              <a:off x="4270370" y="5910096"/>
              <a:ext cx="4483105" cy="707886"/>
            </a:xfrm>
            <a:prstGeom prst="rect">
              <a:avLst/>
            </a:prstGeom>
          </p:spPr>
          <p:txBody>
            <a:bodyPr wrap="square">
              <a:spAutoFit/>
            </a:bodyPr>
            <a:lstStyle/>
            <a:p>
              <a:r>
                <a:rPr lang="en-US" sz="2000" i="1" dirty="0" smtClean="0">
                  <a:gradFill>
                    <a:gsLst>
                      <a:gs pos="50000">
                        <a:srgbClr val="CDD804">
                          <a:lumMod val="40000"/>
                          <a:lumOff val="60000"/>
                        </a:srgbClr>
                      </a:gs>
                      <a:gs pos="100000">
                        <a:srgbClr val="CDD804"/>
                      </a:gs>
                    </a:gsLst>
                    <a:lin ang="5400000" scaled="0"/>
                  </a:gradFill>
                </a:rPr>
                <a:t>The Business Collaboration Platform for the Enterprise and the Web</a:t>
              </a:r>
              <a:endParaRPr lang="en-US" sz="2000" dirty="0"/>
            </a:p>
          </p:txBody>
        </p:sp>
      </p:grpSp>
      <p:grpSp>
        <p:nvGrpSpPr>
          <p:cNvPr id="204" name="Group 68"/>
          <p:cNvGrpSpPr/>
          <p:nvPr/>
        </p:nvGrpSpPr>
        <p:grpSpPr>
          <a:xfrm>
            <a:off x="3523134" y="3077821"/>
            <a:ext cx="2057402" cy="527500"/>
            <a:chOff x="9828212" y="3824514"/>
            <a:chExt cx="2057402" cy="527500"/>
          </a:xfrm>
        </p:grpSpPr>
        <p:pic>
          <p:nvPicPr>
            <p:cNvPr id="205" name="Picture 204" descr="ProjectPro2010_bL_r.png"/>
            <p:cNvPicPr>
              <a:picLocks noChangeAspect="1"/>
            </p:cNvPicPr>
            <p:nvPr/>
          </p:nvPicPr>
          <p:blipFill>
            <a:blip r:embed="rId8"/>
            <a:stretch>
              <a:fillRect/>
            </a:stretch>
          </p:blipFill>
          <p:spPr>
            <a:xfrm>
              <a:off x="9828212" y="3824514"/>
              <a:ext cx="2014046" cy="290286"/>
            </a:xfrm>
            <a:prstGeom prst="rect">
              <a:avLst/>
            </a:prstGeom>
          </p:spPr>
        </p:pic>
        <p:sp>
          <p:nvSpPr>
            <p:cNvPr id="206" name="TextBox 205"/>
            <p:cNvSpPr txBox="1"/>
            <p:nvPr/>
          </p:nvSpPr>
          <p:spPr>
            <a:xfrm>
              <a:off x="10308387" y="4136570"/>
              <a:ext cx="1577227"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Synch to SharePoint</a:t>
              </a:r>
            </a:p>
          </p:txBody>
        </p:sp>
      </p:grpSp>
      <p:grpSp>
        <p:nvGrpSpPr>
          <p:cNvPr id="207" name="Group 66"/>
          <p:cNvGrpSpPr/>
          <p:nvPr/>
        </p:nvGrpSpPr>
        <p:grpSpPr>
          <a:xfrm flipH="1" flipV="1">
            <a:off x="5558779" y="3405640"/>
            <a:ext cx="874047" cy="256027"/>
            <a:chOff x="5564670" y="5538830"/>
            <a:chExt cx="808862" cy="256027"/>
          </a:xfrm>
        </p:grpSpPr>
        <p:sp>
          <p:nvSpPr>
            <p:cNvPr id="208" name="Oval 207"/>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209" name="Straight Connector 208"/>
            <p:cNvCxnSpPr/>
            <p:nvPr/>
          </p:nvCxnSpPr>
          <p:spPr>
            <a:xfrm>
              <a:off x="5865809" y="5791200"/>
              <a:ext cx="507723"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a:endCxn id="208"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pic>
        <p:nvPicPr>
          <p:cNvPr id="225" name="Picture 224" descr="project server 2010 h rev.png"/>
          <p:cNvPicPr>
            <a:picLocks noChangeAspect="1"/>
          </p:cNvPicPr>
          <p:nvPr/>
        </p:nvPicPr>
        <p:blipFill>
          <a:blip r:embed="rId9"/>
          <a:stretch>
            <a:fillRect/>
          </a:stretch>
        </p:blipFill>
        <p:spPr>
          <a:xfrm>
            <a:off x="5889625" y="976628"/>
            <a:ext cx="2513013" cy="477472"/>
          </a:xfrm>
          <a:prstGeom prst="rect">
            <a:avLst/>
          </a:prstGeom>
        </p:spPr>
      </p:pic>
      <p:sp>
        <p:nvSpPr>
          <p:cNvPr id="54" name="Title 53"/>
          <p:cNvSpPr>
            <a:spLocks noGrp="1"/>
          </p:cNvSpPr>
          <p:nvPr>
            <p:ph type="title"/>
          </p:nvPr>
        </p:nvSpPr>
        <p:spPr>
          <a:xfrm>
            <a:off x="381000" y="230188"/>
            <a:ext cx="8382000" cy="498598"/>
          </a:xfrm>
        </p:spPr>
        <p:txBody>
          <a:bodyPr/>
          <a:lstStyle/>
          <a:p>
            <a:r>
              <a:rPr lang="en-US" sz="3600" dirty="0"/>
              <a:t>Project and Portfolio Management For SharePoint</a:t>
            </a:r>
            <a:endParaRPr lang="en-GB"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wipe(right)">
                                      <p:cBhvr>
                                        <p:cTn id="11" dur="500"/>
                                        <p:tgtEl>
                                          <p:spTgt spid="193"/>
                                        </p:tgtEl>
                                      </p:cBhvr>
                                    </p:animEffect>
                                  </p:childTnLst>
                                </p:cTn>
                              </p:par>
                              <p:par>
                                <p:cTn id="12" presetID="10" presetClass="entr" presetSubtype="0" fill="hold" nodeType="withEffect">
                                  <p:stCondLst>
                                    <p:cond delay="0"/>
                                  </p:stCondLst>
                                  <p:childTnLst>
                                    <p:set>
                                      <p:cBhvr>
                                        <p:cTn id="13" dur="1" fill="hold">
                                          <p:stCondLst>
                                            <p:cond delay="0"/>
                                          </p:stCondLst>
                                        </p:cTn>
                                        <p:tgtEl>
                                          <p:spTgt spid="164"/>
                                        </p:tgtEl>
                                        <p:attrNameLst>
                                          <p:attrName>style.visibility</p:attrName>
                                        </p:attrNameLst>
                                      </p:cBhvr>
                                      <p:to>
                                        <p:strVal val="visible"/>
                                      </p:to>
                                    </p:set>
                                    <p:animEffect transition="in" filter="fade">
                                      <p:cBhvr>
                                        <p:cTn id="14" dur="500"/>
                                        <p:tgtEl>
                                          <p:spTgt spid="164"/>
                                        </p:tgtEl>
                                      </p:cBhvr>
                                    </p:animEffect>
                                  </p:childTnLst>
                                </p:cTn>
                              </p:par>
                              <p:par>
                                <p:cTn id="15" presetID="10" presetClass="entr" presetSubtype="0" fill="hold" nodeType="with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par>
                                <p:cTn id="18" presetID="10" presetClass="entr" presetSubtype="0" fill="hold" nodeType="withEffect">
                                  <p:stCondLst>
                                    <p:cond delay="0"/>
                                  </p:stCondLst>
                                  <p:childTnLst>
                                    <p:set>
                                      <p:cBhvr>
                                        <p:cTn id="19" dur="1" fill="hold">
                                          <p:stCondLst>
                                            <p:cond delay="0"/>
                                          </p:stCondLst>
                                        </p:cTn>
                                        <p:tgtEl>
                                          <p:spTgt spid="201"/>
                                        </p:tgtEl>
                                        <p:attrNameLst>
                                          <p:attrName>style.visibility</p:attrName>
                                        </p:attrNameLst>
                                      </p:cBhvr>
                                      <p:to>
                                        <p:strVal val="visible"/>
                                      </p:to>
                                    </p:set>
                                    <p:animEffect transition="in" filter="fade">
                                      <p:cBhvr>
                                        <p:cTn id="20" dur="500"/>
                                        <p:tgtEl>
                                          <p:spTgt spid="201"/>
                                        </p:tgtEl>
                                      </p:cBhvr>
                                    </p:animEffect>
                                  </p:childTnLst>
                                </p:cTn>
                              </p:par>
                              <p:par>
                                <p:cTn id="21" presetID="22" presetClass="entr" presetSubtype="4"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animEffect transition="in" filter="wipe(down)">
                                      <p:cBhvr>
                                        <p:cTn id="23" dur="500"/>
                                        <p:tgtEl>
                                          <p:spTgt spid="16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04"/>
                                        </p:tgtEl>
                                        <p:attrNameLst>
                                          <p:attrName>style.visibility</p:attrName>
                                        </p:attrNameLst>
                                      </p:cBhvr>
                                      <p:to>
                                        <p:strVal val="visible"/>
                                      </p:to>
                                    </p:set>
                                    <p:animEffect transition="in" filter="fade">
                                      <p:cBhvr>
                                        <p:cTn id="27" dur="500"/>
                                        <p:tgtEl>
                                          <p:spTgt spid="204"/>
                                        </p:tgtEl>
                                      </p:cBhvr>
                                    </p:animEffect>
                                  </p:childTnLst>
                                </p:cTn>
                              </p:par>
                              <p:par>
                                <p:cTn id="28" presetID="22" presetClass="entr" presetSubtype="8" fill="hold" nodeType="withEffect">
                                  <p:stCondLst>
                                    <p:cond delay="0"/>
                                  </p:stCondLst>
                                  <p:childTnLst>
                                    <p:set>
                                      <p:cBhvr>
                                        <p:cTn id="29" dur="1" fill="hold">
                                          <p:stCondLst>
                                            <p:cond delay="0"/>
                                          </p:stCondLst>
                                        </p:cTn>
                                        <p:tgtEl>
                                          <p:spTgt spid="207"/>
                                        </p:tgtEl>
                                        <p:attrNameLst>
                                          <p:attrName>style.visibility</p:attrName>
                                        </p:attrNameLst>
                                      </p:cBhvr>
                                      <p:to>
                                        <p:strVal val="visible"/>
                                      </p:to>
                                    </p:set>
                                    <p:animEffect transition="in" filter="wipe(left)">
                                      <p:cBhvr>
                                        <p:cTn id="30" dur="500"/>
                                        <p:tgtEl>
                                          <p:spTgt spid="20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1"/>
                                        </p:tgtEl>
                                        <p:attrNameLst>
                                          <p:attrName>style.visibility</p:attrName>
                                        </p:attrNameLst>
                                      </p:cBhvr>
                                      <p:to>
                                        <p:strVal val="visible"/>
                                      </p:to>
                                    </p:set>
                                    <p:animEffect transition="in" filter="fade">
                                      <p:cBhvr>
                                        <p:cTn id="35" dur="1000"/>
                                        <p:tgtEl>
                                          <p:spTgt spid="181"/>
                                        </p:tgtEl>
                                      </p:cBhvr>
                                    </p:animEffect>
                                  </p:childTnLst>
                                </p:cTn>
                              </p:par>
                              <p:par>
                                <p:cTn id="36" presetID="22" presetClass="entr" presetSubtype="4" fill="hold" nodeType="withEffect">
                                  <p:stCondLst>
                                    <p:cond delay="0"/>
                                  </p:stCondLst>
                                  <p:childTnLst>
                                    <p:set>
                                      <p:cBhvr>
                                        <p:cTn id="37" dur="1" fill="hold">
                                          <p:stCondLst>
                                            <p:cond delay="0"/>
                                          </p:stCondLst>
                                        </p:cTn>
                                        <p:tgtEl>
                                          <p:spTgt spid="167"/>
                                        </p:tgtEl>
                                        <p:attrNameLst>
                                          <p:attrName>style.visibility</p:attrName>
                                        </p:attrNameLst>
                                      </p:cBhvr>
                                      <p:to>
                                        <p:strVal val="visible"/>
                                      </p:to>
                                    </p:set>
                                    <p:animEffect transition="in" filter="wipe(down)">
                                      <p:cBhvr>
                                        <p:cTn id="38" dur="500"/>
                                        <p:tgtEl>
                                          <p:spTgt spid="167"/>
                                        </p:tgtEl>
                                      </p:cBhvr>
                                    </p:animEffect>
                                  </p:childTnLst>
                                </p:cTn>
                              </p:par>
                              <p:par>
                                <p:cTn id="39" presetID="10" presetClass="exit" presetSubtype="0" fill="hold" grpId="0" nodeType="withEffect">
                                  <p:stCondLst>
                                    <p:cond delay="300"/>
                                  </p:stCondLst>
                                  <p:childTnLst>
                                    <p:animEffect transition="out" filter="fade">
                                      <p:cBhvr>
                                        <p:cTn id="40" dur="500"/>
                                        <p:tgtEl>
                                          <p:spTgt spid="168"/>
                                        </p:tgtEl>
                                      </p:cBhvr>
                                    </p:animEffect>
                                    <p:set>
                                      <p:cBhvr>
                                        <p:cTn id="41" dur="1" fill="hold">
                                          <p:stCondLst>
                                            <p:cond delay="499"/>
                                          </p:stCondLst>
                                        </p:cTn>
                                        <p:tgtEl>
                                          <p:spTgt spid="16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163"/>
                                        </p:tgtEl>
                                        <p:attrNameLst>
                                          <p:attrName>style.visibility</p:attrName>
                                        </p:attrNameLst>
                                      </p:cBhvr>
                                      <p:to>
                                        <p:strVal val="visible"/>
                                      </p:to>
                                    </p:set>
                                    <p:animEffect transition="in" filter="fade">
                                      <p:cBhvr>
                                        <p:cTn id="44" dur="500"/>
                                        <p:tgtEl>
                                          <p:spTgt spid="163"/>
                                        </p:tgtEl>
                                      </p:cBhvr>
                                    </p:animEffect>
                                  </p:childTnLst>
                                </p:cTn>
                              </p:par>
                              <p:par>
                                <p:cTn id="45" presetID="10" presetClass="entr" presetSubtype="0" fill="hold" nodeType="withEffect">
                                  <p:stCondLst>
                                    <p:cond delay="0"/>
                                  </p:stCondLst>
                                  <p:childTnLst>
                                    <p:set>
                                      <p:cBhvr>
                                        <p:cTn id="46" dur="1" fill="hold">
                                          <p:stCondLst>
                                            <p:cond delay="0"/>
                                          </p:stCondLst>
                                        </p:cTn>
                                        <p:tgtEl>
                                          <p:spTgt spid="165"/>
                                        </p:tgtEl>
                                        <p:attrNameLst>
                                          <p:attrName>style.visibility</p:attrName>
                                        </p:attrNameLst>
                                      </p:cBhvr>
                                      <p:to>
                                        <p:strVal val="visible"/>
                                      </p:to>
                                    </p:set>
                                    <p:animEffect transition="in" filter="fade">
                                      <p:cBhvr>
                                        <p:cTn id="47" dur="500"/>
                                        <p:tgtEl>
                                          <p:spTgt spid="165"/>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197"/>
                                        </p:tgtEl>
                                        <p:attrNameLst>
                                          <p:attrName>style.visibility</p:attrName>
                                        </p:attrNameLst>
                                      </p:cBhvr>
                                      <p:to>
                                        <p:strVal val="visible"/>
                                      </p:to>
                                    </p:set>
                                    <p:animEffect transition="in" filter="wipe(left)">
                                      <p:cBhvr>
                                        <p:cTn id="51" dur="500"/>
                                        <p:tgtEl>
                                          <p:spTgt spid="197"/>
                                        </p:tgtEl>
                                      </p:cBhvr>
                                    </p:animEffect>
                                  </p:childTnLst>
                                </p:cTn>
                              </p:par>
                            </p:childTnLst>
                          </p:cTn>
                        </p:par>
                        <p:par>
                          <p:cTn id="52" fill="hold">
                            <p:stCondLst>
                              <p:cond delay="1500"/>
                            </p:stCondLst>
                            <p:childTnLst>
                              <p:par>
                                <p:cTn id="53" presetID="4" presetClass="entr" presetSubtype="16" fill="hold" nodeType="afterEffect">
                                  <p:stCondLst>
                                    <p:cond delay="0"/>
                                  </p:stCondLst>
                                  <p:childTnLst>
                                    <p:set>
                                      <p:cBhvr>
                                        <p:cTn id="54" dur="1" fill="hold">
                                          <p:stCondLst>
                                            <p:cond delay="0"/>
                                          </p:stCondLst>
                                        </p:cTn>
                                        <p:tgtEl>
                                          <p:spTgt spid="225"/>
                                        </p:tgtEl>
                                        <p:attrNameLst>
                                          <p:attrName>style.visibility</p:attrName>
                                        </p:attrNameLst>
                                      </p:cBhvr>
                                      <p:to>
                                        <p:strVal val="visible"/>
                                      </p:to>
                                    </p:set>
                                    <p:animEffect transition="in" filter="box(in)">
                                      <p:cBhvr>
                                        <p:cTn id="55"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Project Server Workflow </a:t>
            </a:r>
            <a:r>
              <a:rPr lang="en-US" dirty="0"/>
              <a:t>B</a:t>
            </a:r>
            <a:r>
              <a:rPr lang="en-US" dirty="0" smtClean="0"/>
              <a:t>reakdown</a:t>
            </a:r>
            <a:endParaRPr lang="en-US" dirty="0"/>
          </a:p>
        </p:txBody>
      </p:sp>
      <p:sp>
        <p:nvSpPr>
          <p:cNvPr id="64" name="Right Arrow 63"/>
          <p:cNvSpPr/>
          <p:nvPr/>
        </p:nvSpPr>
        <p:spPr bwMode="auto">
          <a:xfrm flipH="1">
            <a:off x="2362200" y="3703319"/>
            <a:ext cx="990600" cy="502919"/>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3" name="Rounded Rectangle 2"/>
          <p:cNvSpPr/>
          <p:nvPr/>
        </p:nvSpPr>
        <p:spPr bwMode="auto">
          <a:xfrm>
            <a:off x="457200" y="1828800"/>
            <a:ext cx="1828800" cy="4267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b="1" dirty="0" smtClean="0">
                <a:solidFill>
                  <a:schemeClr val="bg1"/>
                </a:solidFill>
              </a:rPr>
              <a:t>Project Server Interface</a:t>
            </a:r>
          </a:p>
        </p:txBody>
      </p:sp>
      <p:sp>
        <p:nvSpPr>
          <p:cNvPr id="49" name="Rounded Rectangle 48"/>
          <p:cNvSpPr/>
          <p:nvPr/>
        </p:nvSpPr>
        <p:spPr bwMode="auto">
          <a:xfrm>
            <a:off x="3505200" y="1828800"/>
            <a:ext cx="1828800" cy="426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b="1" dirty="0" smtClean="0">
                <a:solidFill>
                  <a:schemeClr val="tx1"/>
                </a:solidFill>
              </a:rPr>
              <a:t>Project Server Workflow Channel</a:t>
            </a:r>
          </a:p>
        </p:txBody>
      </p:sp>
      <p:grpSp>
        <p:nvGrpSpPr>
          <p:cNvPr id="5" name="Group 4"/>
          <p:cNvGrpSpPr/>
          <p:nvPr/>
        </p:nvGrpSpPr>
        <p:grpSpPr>
          <a:xfrm>
            <a:off x="5410200" y="2362200"/>
            <a:ext cx="3352800" cy="3276600"/>
            <a:chOff x="5410200" y="2057400"/>
            <a:chExt cx="3352800" cy="3276600"/>
          </a:xfrm>
        </p:grpSpPr>
        <p:grpSp>
          <p:nvGrpSpPr>
            <p:cNvPr id="4" name="Group 3"/>
            <p:cNvGrpSpPr/>
            <p:nvPr/>
          </p:nvGrpSpPr>
          <p:grpSpPr>
            <a:xfrm>
              <a:off x="5410200" y="3200400"/>
              <a:ext cx="3352800" cy="914400"/>
              <a:chOff x="5410200" y="2667000"/>
              <a:chExt cx="3352800" cy="914400"/>
            </a:xfrm>
          </p:grpSpPr>
          <p:sp>
            <p:nvSpPr>
              <p:cNvPr id="23" name="Rounded Rectangle 22"/>
              <p:cNvSpPr/>
              <p:nvPr/>
            </p:nvSpPr>
            <p:spPr bwMode="auto">
              <a:xfrm>
                <a:off x="6553200" y="2667000"/>
                <a:ext cx="2209800" cy="914400"/>
              </a:xfrm>
              <a:prstGeom prst="roundRect">
                <a:avLst/>
              </a:prstGeom>
              <a:gradFill>
                <a:gsLst>
                  <a:gs pos="0">
                    <a:schemeClr val="accent5">
                      <a:shade val="15000"/>
                      <a:satMod val="180000"/>
                    </a:schemeClr>
                  </a:gs>
                  <a:gs pos="50000">
                    <a:schemeClr val="accent5">
                      <a:shade val="45000"/>
                      <a:satMod val="170000"/>
                    </a:schemeClr>
                  </a:gs>
                  <a:gs pos="70000">
                    <a:srgbClr val="E7E200"/>
                  </a:gs>
                  <a:gs pos="100000">
                    <a:srgbClr val="F4EE00"/>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400" b="1" dirty="0">
                    <a:solidFill>
                      <a:schemeClr val="tx1"/>
                    </a:solidFill>
                  </a:rPr>
                  <a:t>Custom Activity</a:t>
                </a:r>
              </a:p>
            </p:txBody>
          </p:sp>
          <p:sp>
            <p:nvSpPr>
              <p:cNvPr id="35" name="Right Arrow 34"/>
              <p:cNvSpPr/>
              <p:nvPr/>
            </p:nvSpPr>
            <p:spPr bwMode="auto">
              <a:xfrm flipH="1">
                <a:off x="5410200" y="2872740"/>
                <a:ext cx="990600" cy="502919"/>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grpSp>
        <p:grpSp>
          <p:nvGrpSpPr>
            <p:cNvPr id="9" name="Group 8"/>
            <p:cNvGrpSpPr/>
            <p:nvPr/>
          </p:nvGrpSpPr>
          <p:grpSpPr>
            <a:xfrm>
              <a:off x="5410200" y="4419600"/>
              <a:ext cx="3352800" cy="914400"/>
              <a:chOff x="5410200" y="2667000"/>
              <a:chExt cx="3352800" cy="914400"/>
            </a:xfrm>
          </p:grpSpPr>
          <p:sp>
            <p:nvSpPr>
              <p:cNvPr id="10" name="Rounded Rectangle 9"/>
              <p:cNvSpPr/>
              <p:nvPr/>
            </p:nvSpPr>
            <p:spPr bwMode="auto">
              <a:xfrm>
                <a:off x="6553200" y="2667000"/>
                <a:ext cx="2209800" cy="914400"/>
              </a:xfrm>
              <a:prstGeom prst="roundRect">
                <a:avLst/>
              </a:prstGeom>
              <a:gradFill>
                <a:gsLst>
                  <a:gs pos="0">
                    <a:schemeClr val="accent5">
                      <a:shade val="15000"/>
                      <a:satMod val="180000"/>
                    </a:schemeClr>
                  </a:gs>
                  <a:gs pos="50000">
                    <a:schemeClr val="accent5">
                      <a:shade val="45000"/>
                      <a:satMod val="170000"/>
                    </a:schemeClr>
                  </a:gs>
                  <a:gs pos="70000">
                    <a:srgbClr val="E7E200"/>
                  </a:gs>
                  <a:gs pos="100000">
                    <a:srgbClr val="F4EE00"/>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400" b="1" dirty="0">
                    <a:solidFill>
                      <a:schemeClr val="tx1"/>
                    </a:solidFill>
                  </a:rPr>
                  <a:t>Custom Activity</a:t>
                </a:r>
              </a:p>
            </p:txBody>
          </p:sp>
          <p:sp>
            <p:nvSpPr>
              <p:cNvPr id="11" name="Right Arrow 10"/>
              <p:cNvSpPr/>
              <p:nvPr/>
            </p:nvSpPr>
            <p:spPr bwMode="auto">
              <a:xfrm flipH="1">
                <a:off x="5410200" y="2872740"/>
                <a:ext cx="990600" cy="502919"/>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grpSp>
        <p:grpSp>
          <p:nvGrpSpPr>
            <p:cNvPr id="12" name="Group 11"/>
            <p:cNvGrpSpPr/>
            <p:nvPr/>
          </p:nvGrpSpPr>
          <p:grpSpPr>
            <a:xfrm>
              <a:off x="5410200" y="2057400"/>
              <a:ext cx="3352800" cy="914400"/>
              <a:chOff x="5410200" y="2667000"/>
              <a:chExt cx="3352800" cy="914400"/>
            </a:xfrm>
          </p:grpSpPr>
          <p:sp>
            <p:nvSpPr>
              <p:cNvPr id="13" name="Rounded Rectangle 12"/>
              <p:cNvSpPr/>
              <p:nvPr/>
            </p:nvSpPr>
            <p:spPr bwMode="auto">
              <a:xfrm>
                <a:off x="6553200" y="2667000"/>
                <a:ext cx="2209800" cy="914400"/>
              </a:xfrm>
              <a:prstGeom prst="roundRect">
                <a:avLst/>
              </a:prstGeom>
              <a:gradFill>
                <a:gsLst>
                  <a:gs pos="0">
                    <a:schemeClr val="accent5">
                      <a:shade val="15000"/>
                      <a:satMod val="180000"/>
                    </a:schemeClr>
                  </a:gs>
                  <a:gs pos="50000">
                    <a:schemeClr val="accent5">
                      <a:shade val="45000"/>
                      <a:satMod val="170000"/>
                    </a:schemeClr>
                  </a:gs>
                  <a:gs pos="70000">
                    <a:srgbClr val="E7E200"/>
                  </a:gs>
                  <a:gs pos="100000">
                    <a:srgbClr val="F4EE00"/>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400" b="1" dirty="0">
                    <a:solidFill>
                      <a:schemeClr val="tx1"/>
                    </a:solidFill>
                  </a:rPr>
                  <a:t>Custom Activity</a:t>
                </a:r>
              </a:p>
            </p:txBody>
          </p:sp>
          <p:sp>
            <p:nvSpPr>
              <p:cNvPr id="14" name="Right Arrow 13"/>
              <p:cNvSpPr/>
              <p:nvPr/>
            </p:nvSpPr>
            <p:spPr bwMode="auto">
              <a:xfrm flipH="1">
                <a:off x="5410200" y="2872740"/>
                <a:ext cx="990600" cy="502919"/>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grpSp>
      </p:grpSp>
    </p:spTree>
    <p:extLst>
      <p:ext uri="{BB962C8B-B14F-4D97-AF65-F5344CB8AC3E}">
        <p14:creationId xmlns:p14="http://schemas.microsoft.com/office/powerpoint/2010/main" xmlns="" val="245243884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167" y="4356998"/>
            <a:ext cx="5904937" cy="1329595"/>
          </a:xfrm>
        </p:spPr>
        <p:txBody>
          <a:bodyPr/>
          <a:lstStyle/>
          <a:p>
            <a:r>
              <a:rPr lang="en-US" dirty="0" smtClean="0"/>
              <a:t>Grid Component (</a:t>
            </a:r>
            <a:r>
              <a:rPr lang="en-US" dirty="0" smtClean="0">
                <a:solidFill>
                  <a:srgbClr val="FFC000"/>
                </a:solidFill>
              </a:rPr>
              <a:t>NEW</a:t>
            </a:r>
            <a:r>
              <a:rPr lang="en-US" dirty="0" smtClean="0"/>
              <a:t>) </a:t>
            </a:r>
            <a:br>
              <a:rPr lang="en-US" dirty="0" smtClean="0"/>
            </a:br>
            <a:r>
              <a:rPr lang="en-US" dirty="0" smtClean="0"/>
              <a:t>Reporting (</a:t>
            </a:r>
            <a:r>
              <a:rPr lang="en-US" dirty="0" smtClean="0">
                <a:solidFill>
                  <a:srgbClr val="FFC000"/>
                </a:solidFill>
              </a:rPr>
              <a:t>ENHANCED</a:t>
            </a:r>
            <a:r>
              <a:rPr lang="en-US" dirty="0" smtClean="0"/>
              <a:t>)</a:t>
            </a:r>
            <a:endParaRPr lang="en-US" dirty="0"/>
          </a:p>
        </p:txBody>
      </p:sp>
    </p:spTree>
    <p:extLst>
      <p:ext uri="{BB962C8B-B14F-4D97-AF65-F5344CB8AC3E}">
        <p14:creationId xmlns:p14="http://schemas.microsoft.com/office/powerpoint/2010/main" xmlns="" val="122525802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Grid Control</a:t>
            </a:r>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1470" b="47850"/>
          <a:stretch/>
        </p:blipFill>
        <p:spPr bwMode="auto">
          <a:xfrm>
            <a:off x="-1046163" y="1057275"/>
            <a:ext cx="11825993" cy="3457576"/>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226260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Grid Control Features</a:t>
            </a:r>
            <a:endParaRPr lang="en-US" dirty="0"/>
          </a:p>
        </p:txBody>
      </p:sp>
      <p:sp>
        <p:nvSpPr>
          <p:cNvPr id="3" name="Content Placeholder 2"/>
          <p:cNvSpPr>
            <a:spLocks noGrp="1"/>
          </p:cNvSpPr>
          <p:nvPr>
            <p:ph idx="1"/>
          </p:nvPr>
        </p:nvSpPr>
        <p:spPr>
          <a:xfrm>
            <a:off x="381000" y="1447799"/>
            <a:ext cx="8382000" cy="5105401"/>
          </a:xfrm>
        </p:spPr>
        <p:txBody>
          <a:bodyPr>
            <a:noAutofit/>
          </a:bodyPr>
          <a:lstStyle/>
          <a:p>
            <a:pPr marL="396875" indent="-396875"/>
            <a:r>
              <a:rPr lang="en-US" sz="2400" dirty="0" smtClean="0"/>
              <a:t>JavaScript (Not ActiveX)</a:t>
            </a:r>
          </a:p>
          <a:p>
            <a:pPr marL="396875" indent="-396875"/>
            <a:r>
              <a:rPr lang="en-US" sz="2400" dirty="0" smtClean="0"/>
              <a:t>Multi-Browser Support</a:t>
            </a:r>
          </a:p>
          <a:p>
            <a:pPr lvl="1"/>
            <a:r>
              <a:rPr lang="en-US" sz="2000" dirty="0" smtClean="0"/>
              <a:t>IE7, IE8, Firefox, Safari (tier 2)</a:t>
            </a:r>
          </a:p>
          <a:p>
            <a:pPr lvl="1"/>
            <a:r>
              <a:rPr lang="en-US" sz="2000" dirty="0" smtClean="0"/>
              <a:t>PWA will only support IE7 and IE8</a:t>
            </a:r>
          </a:p>
          <a:p>
            <a:pPr marL="396875" indent="-396875"/>
            <a:r>
              <a:rPr lang="en-US" sz="2400" dirty="0" smtClean="0"/>
              <a:t>Ships with SharePoint</a:t>
            </a:r>
          </a:p>
          <a:p>
            <a:pPr marL="396875" indent="-396875"/>
            <a:r>
              <a:rPr lang="en-US" sz="2400" dirty="0" smtClean="0"/>
              <a:t>Feature Rich</a:t>
            </a:r>
          </a:p>
          <a:p>
            <a:pPr lvl="1"/>
            <a:r>
              <a:rPr lang="en-US" sz="2000" dirty="0" smtClean="0"/>
              <a:t>Copy and Paste (from Excel and others)</a:t>
            </a:r>
          </a:p>
          <a:p>
            <a:pPr lvl="1"/>
            <a:r>
              <a:rPr lang="en-US" sz="2000" dirty="0" smtClean="0"/>
              <a:t>Multi-Level Undo</a:t>
            </a:r>
          </a:p>
          <a:p>
            <a:pPr lvl="1"/>
            <a:r>
              <a:rPr lang="en-US" sz="2000" dirty="0" smtClean="0"/>
              <a:t>Change Highlighting</a:t>
            </a:r>
          </a:p>
          <a:p>
            <a:pPr lvl="1"/>
            <a:r>
              <a:rPr lang="en-US" sz="2000" dirty="0" smtClean="0"/>
              <a:t>Cell Level Errors</a:t>
            </a:r>
          </a:p>
          <a:p>
            <a:pPr lvl="1"/>
            <a:r>
              <a:rPr lang="en-US" sz="2000" dirty="0" smtClean="0"/>
              <a:t>Time-phased or Pivoted View</a:t>
            </a:r>
          </a:p>
          <a:p>
            <a:pPr lvl="1"/>
            <a:r>
              <a:rPr lang="en-US" sz="2000" dirty="0" smtClean="0"/>
              <a:t>Dynamic Paging</a:t>
            </a:r>
          </a:p>
        </p:txBody>
      </p:sp>
    </p:spTree>
    <p:extLst>
      <p:ext uri="{BB962C8B-B14F-4D97-AF65-F5344CB8AC3E}">
        <p14:creationId xmlns:p14="http://schemas.microsoft.com/office/powerpoint/2010/main" xmlns="" val="56074586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Project 2010 Reporting Database</a:t>
            </a:r>
            <a:endParaRPr lang="en-US" dirty="0"/>
          </a:p>
        </p:txBody>
      </p:sp>
      <p:sp>
        <p:nvSpPr>
          <p:cNvPr id="3" name="Content Placeholder 2"/>
          <p:cNvSpPr>
            <a:spLocks noGrp="1"/>
          </p:cNvSpPr>
          <p:nvPr>
            <p:ph idx="1"/>
          </p:nvPr>
        </p:nvSpPr>
        <p:spPr>
          <a:xfrm>
            <a:off x="381000" y="1412875"/>
            <a:ext cx="8382000" cy="5084469"/>
          </a:xfrm>
        </p:spPr>
        <p:txBody>
          <a:bodyPr/>
          <a:lstStyle/>
          <a:p>
            <a:r>
              <a:rPr lang="en-US" sz="2800" dirty="0" smtClean="0"/>
              <a:t>Existing Project 2007 Reports should continue to work in Project 2010</a:t>
            </a:r>
          </a:p>
          <a:p>
            <a:r>
              <a:rPr lang="en-US" sz="2800" dirty="0" smtClean="0"/>
              <a:t>Timesheet Custom Fields</a:t>
            </a:r>
          </a:p>
          <a:p>
            <a:pPr lvl="1"/>
            <a:r>
              <a:rPr lang="en-US" sz="2400" dirty="0" smtClean="0"/>
              <a:t>Change based on PWA View</a:t>
            </a:r>
          </a:p>
          <a:p>
            <a:r>
              <a:rPr lang="en-US" sz="2800" dirty="0" smtClean="0"/>
              <a:t>Project Properties</a:t>
            </a:r>
          </a:p>
          <a:p>
            <a:pPr lvl="1"/>
            <a:r>
              <a:rPr lang="en-US" sz="2400" dirty="0" smtClean="0"/>
              <a:t>Workflow </a:t>
            </a:r>
          </a:p>
          <a:p>
            <a:pPr lvl="1"/>
            <a:r>
              <a:rPr lang="en-US" sz="2400" dirty="0" smtClean="0"/>
              <a:t>Minus the Notes Field</a:t>
            </a:r>
          </a:p>
          <a:p>
            <a:r>
              <a:rPr lang="en-US" sz="2800" dirty="0" smtClean="0"/>
              <a:t>Work Contours</a:t>
            </a:r>
          </a:p>
          <a:p>
            <a:r>
              <a:rPr lang="en-US" sz="2800" dirty="0" smtClean="0"/>
              <a:t>Departments</a:t>
            </a:r>
          </a:p>
          <a:p>
            <a:r>
              <a:rPr lang="en-US" sz="2800" dirty="0" smtClean="0"/>
              <a:t>Multi Cube based on Department</a:t>
            </a:r>
          </a:p>
        </p:txBody>
      </p:sp>
    </p:spTree>
    <p:extLst>
      <p:ext uri="{BB962C8B-B14F-4D97-AF65-F5344CB8AC3E}">
        <p14:creationId xmlns:p14="http://schemas.microsoft.com/office/powerpoint/2010/main" xmlns="" val="160374571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1174" y="3547405"/>
            <a:ext cx="7681913" cy="1059925"/>
          </a:xfrm>
        </p:spPr>
        <p:txBody>
          <a:bodyPr/>
          <a:lstStyle/>
          <a:p>
            <a:r>
              <a:rPr lang="en-US" dirty="0" smtClean="0"/>
              <a:t>demo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14487" y="3708346"/>
            <a:ext cx="4096992" cy="751003"/>
          </a:xfrm>
          <a:prstGeom prst="rect">
            <a:avLst/>
          </a:prstGeom>
        </p:spPr>
      </p:pic>
      <p:sp>
        <p:nvSpPr>
          <p:cNvPr id="7" name="Title 6"/>
          <p:cNvSpPr>
            <a:spLocks noGrp="1"/>
          </p:cNvSpPr>
          <p:nvPr>
            <p:ph type="ctrTitle"/>
          </p:nvPr>
        </p:nvSpPr>
        <p:spPr>
          <a:xfrm>
            <a:off x="361761" y="4547145"/>
            <a:ext cx="8680450" cy="752822"/>
          </a:xfrm>
        </p:spPr>
        <p:txBody>
          <a:bodyPr/>
          <a:lstStyle/>
          <a:p>
            <a:r>
              <a:rPr lang="en-US" dirty="0" smtClean="0"/>
              <a:t>Project 2010 for Developers</a:t>
            </a:r>
            <a:br>
              <a:rPr lang="en-US" dirty="0" smtClean="0"/>
            </a:br>
            <a:r>
              <a:rPr lang="en-US" dirty="0" smtClean="0"/>
              <a:t>	</a:t>
            </a:r>
            <a:r>
              <a:rPr lang="en-US" dirty="0" smtClean="0">
                <a:solidFill>
                  <a:schemeClr val="tx1"/>
                </a:solidFill>
              </a:rPr>
              <a:t>- </a:t>
            </a:r>
            <a:r>
              <a:rPr lang="en-US" b="1" dirty="0" smtClean="0">
                <a:solidFill>
                  <a:schemeClr val="tx1"/>
                </a:solidFill>
              </a:rPr>
              <a:t>Client Development (VSTO)</a:t>
            </a:r>
            <a:r>
              <a:rPr lang="en-US" dirty="0" smtClean="0">
                <a:solidFill>
                  <a:schemeClr val="tx1"/>
                </a:solidFill>
              </a:rPr>
              <a:t/>
            </a:r>
            <a:br>
              <a:rPr lang="en-US" dirty="0" smtClean="0">
                <a:solidFill>
                  <a:schemeClr val="tx1"/>
                </a:solidFill>
              </a:rPr>
            </a:br>
            <a:r>
              <a:rPr lang="en-US" b="1" dirty="0">
                <a:solidFill>
                  <a:schemeClr val="tx1"/>
                </a:solidFill>
              </a:rPr>
              <a:t>	</a:t>
            </a:r>
            <a:r>
              <a:rPr lang="en-US" b="1" dirty="0" smtClean="0">
                <a:solidFill>
                  <a:schemeClr val="tx1"/>
                </a:solidFill>
              </a:rPr>
              <a:t>- Backwards Compatibility Mode</a:t>
            </a:r>
            <a:br>
              <a:rPr lang="en-US" b="1" dirty="0" smtClean="0">
                <a:solidFill>
                  <a:schemeClr val="tx1"/>
                </a:solidFill>
              </a:rPr>
            </a:br>
            <a:r>
              <a:rPr lang="en-US" b="1" dirty="0">
                <a:solidFill>
                  <a:schemeClr val="tx1"/>
                </a:solidFill>
              </a:rPr>
              <a:t>	</a:t>
            </a:r>
            <a:r>
              <a:rPr lang="en-US" b="1" dirty="0" smtClean="0">
                <a:solidFill>
                  <a:schemeClr val="tx1"/>
                </a:solidFill>
              </a:rPr>
              <a:t>- Project Web Access UI customizations</a:t>
            </a:r>
            <a:r>
              <a:rPr lang="en-US" b="1" dirty="0" smtClean="0"/>
              <a:t/>
            </a:r>
            <a:br>
              <a:rPr lang="en-US" b="1" dirty="0" smtClean="0"/>
            </a:br>
            <a:r>
              <a:rPr lang="en-US" b="1" dirty="0"/>
              <a:t>	</a:t>
            </a:r>
            <a:r>
              <a:rPr lang="en-US" b="1" dirty="0" smtClean="0"/>
              <a:t/>
            </a:r>
            <a:br>
              <a:rPr lang="en-US" b="1" dirty="0" smtClean="0"/>
            </a:br>
            <a:endParaRPr lang="en-US" b="1" dirty="0"/>
          </a:p>
        </p:txBody>
      </p:sp>
    </p:spTree>
    <p:extLst>
      <p:ext uri="{BB962C8B-B14F-4D97-AF65-F5344CB8AC3E}">
        <p14:creationId xmlns:p14="http://schemas.microsoft.com/office/powerpoint/2010/main" xmlns="" val="239643017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dirty="0" smtClean="0"/>
              <a:t>Related </a:t>
            </a:r>
            <a:r>
              <a:rPr lang="en-US" dirty="0"/>
              <a:t>Project </a:t>
            </a:r>
            <a:r>
              <a:rPr lang="en-US" dirty="0" smtClean="0"/>
              <a:t>2010 </a:t>
            </a:r>
            <a:r>
              <a:rPr dirty="0" smtClean="0"/>
              <a:t>Content</a:t>
            </a:r>
            <a:endParaRPr lang="en-US" dirty="0"/>
          </a:p>
        </p:txBody>
      </p:sp>
      <p:sp>
        <p:nvSpPr>
          <p:cNvPr id="17" name="Content Placeholder 16"/>
          <p:cNvSpPr>
            <a:spLocks noGrp="1"/>
          </p:cNvSpPr>
          <p:nvPr>
            <p:ph sz="quarter" idx="10"/>
          </p:nvPr>
        </p:nvSpPr>
        <p:spPr>
          <a:xfrm>
            <a:off x="391633" y="902325"/>
            <a:ext cx="8385048" cy="1547816"/>
          </a:xfrm>
        </p:spPr>
        <p:txBody>
          <a:bodyPr/>
          <a:lstStyle/>
          <a:p>
            <a:r>
              <a:rPr lang="en-US" sz="2000" dirty="0" smtClean="0">
                <a:solidFill>
                  <a:srgbClr val="FFC000"/>
                </a:solidFill>
              </a:rPr>
              <a:t>Sessions @ </a:t>
            </a:r>
            <a:r>
              <a:rPr lang="en-US" sz="2000" dirty="0" err="1" smtClean="0">
                <a:solidFill>
                  <a:srgbClr val="FFC000"/>
                </a:solidFill>
              </a:rPr>
              <a:t>TechED</a:t>
            </a:r>
            <a:r>
              <a:rPr lang="en-US" sz="2000" dirty="0" smtClean="0">
                <a:solidFill>
                  <a:srgbClr val="FFC000"/>
                </a:solidFill>
              </a:rPr>
              <a:t> Europe</a:t>
            </a:r>
          </a:p>
          <a:p>
            <a:r>
              <a:rPr lang="en-US" dirty="0" smtClean="0"/>
              <a:t>   OFS214  - Microsoft </a:t>
            </a:r>
            <a:r>
              <a:rPr lang="en-US" dirty="0"/>
              <a:t>Project 2010 Overview </a:t>
            </a:r>
            <a:endParaRPr lang="en-US" dirty="0" smtClean="0"/>
          </a:p>
          <a:p>
            <a:r>
              <a:rPr lang="en-US" dirty="0" smtClean="0"/>
              <a:t>   OFS206  - Microsoft </a:t>
            </a:r>
            <a:r>
              <a:rPr lang="en-US" dirty="0"/>
              <a:t>Project Server 2010 for IT Professionals and </a:t>
            </a:r>
            <a:r>
              <a:rPr lang="en-US" dirty="0" smtClean="0"/>
              <a:t>Developers</a:t>
            </a:r>
          </a:p>
          <a:p>
            <a:r>
              <a:rPr lang="en-US" dirty="0"/>
              <a:t> </a:t>
            </a:r>
            <a:r>
              <a:rPr lang="en-US" dirty="0" smtClean="0"/>
              <a:t>  OFS202  - </a:t>
            </a:r>
            <a:r>
              <a:rPr lang="en-US" dirty="0"/>
              <a:t>SharePoint 2010 Overview for IT </a:t>
            </a:r>
            <a:r>
              <a:rPr lang="en-US" dirty="0" smtClean="0"/>
              <a:t>Professionals</a:t>
            </a:r>
          </a:p>
          <a:p>
            <a:r>
              <a:rPr lang="en-US" dirty="0" smtClean="0"/>
              <a:t>   OFS215  - </a:t>
            </a:r>
            <a:r>
              <a:rPr lang="en-US" dirty="0"/>
              <a:t>SharePoint Server 2010 Introduction for Developers</a:t>
            </a:r>
            <a:endParaRPr lang="en-US" dirty="0" smtClean="0"/>
          </a:p>
          <a:p>
            <a:endParaRPr lang="en-US" sz="1000" dirty="0"/>
          </a:p>
          <a:p>
            <a:r>
              <a:rPr lang="en-US" sz="2000" dirty="0" smtClean="0">
                <a:solidFill>
                  <a:srgbClr val="FFC000"/>
                </a:solidFill>
              </a:rPr>
              <a:t>Project 2010 booth in the Office Pavilion</a:t>
            </a:r>
            <a:endParaRPr sz="2000" dirty="0" smtClean="0">
              <a:solidFill>
                <a:srgbClr val="FFC000"/>
              </a:solidFill>
            </a:endParaRPr>
          </a:p>
        </p:txBody>
      </p:sp>
      <p:sp>
        <p:nvSpPr>
          <p:cNvPr id="18" name="Content Placeholder 17"/>
          <p:cNvSpPr>
            <a:spLocks noGrp="1"/>
          </p:cNvSpPr>
          <p:nvPr>
            <p:ph sz="quarter" idx="11"/>
          </p:nvPr>
        </p:nvSpPr>
        <p:spPr>
          <a:xfrm>
            <a:off x="114301" y="3695478"/>
            <a:ext cx="4752974" cy="3229197"/>
          </a:xfrm>
        </p:spPr>
        <p:txBody>
          <a:bodyPr/>
          <a:lstStyle/>
          <a:p>
            <a:pPr>
              <a:defRPr/>
            </a:pPr>
            <a:r>
              <a:rPr dirty="0" smtClean="0"/>
              <a:t>Microsoft Project 2010 </a:t>
            </a:r>
            <a:r>
              <a:rPr lang="en-US" dirty="0" err="1" smtClean="0"/>
              <a:t>TechCenter</a:t>
            </a:r>
            <a:r>
              <a:rPr lang="en-US" dirty="0" smtClean="0"/>
              <a:t> </a:t>
            </a:r>
            <a:endParaRPr lang="en-US" dirty="0"/>
          </a:p>
          <a:p>
            <a:pPr>
              <a:defRPr/>
            </a:pPr>
            <a:r>
              <a:rPr lang="en-US" dirty="0" smtClean="0">
                <a:hlinkClick r:id="rId3"/>
              </a:rPr>
              <a:t>http://technet.microsoft.com/projectserver/</a:t>
            </a:r>
            <a:r>
              <a:rPr lang="en-US" dirty="0" smtClean="0"/>
              <a:t> </a:t>
            </a:r>
          </a:p>
          <a:p>
            <a:pPr>
              <a:defRPr/>
            </a:pPr>
            <a:endParaRPr lang="en-US" dirty="0" smtClean="0"/>
          </a:p>
          <a:p>
            <a:pPr>
              <a:defRPr/>
            </a:pPr>
            <a:r>
              <a:rPr lang="en-US" dirty="0" smtClean="0"/>
              <a:t>Newsgroups</a:t>
            </a:r>
          </a:p>
          <a:p>
            <a:pPr lvl="0">
              <a:defRPr/>
            </a:pPr>
            <a:r>
              <a:rPr lang="en-US" u="sng" dirty="0">
                <a:effectLst/>
                <a:hlinkClick r:id="rId4"/>
              </a:rPr>
              <a:t>http://social.technet.microsoft.com/Forums/en-US/category/projectprofessional2010, </a:t>
            </a:r>
            <a:r>
              <a:rPr lang="en-US" u="sng" dirty="0" smtClean="0">
                <a:effectLst/>
                <a:hlinkClick r:id="rId4"/>
              </a:rPr>
              <a:t>projectserver2010</a:t>
            </a:r>
            <a:endParaRPr lang="en-US" dirty="0" smtClean="0"/>
          </a:p>
          <a:p>
            <a:pPr>
              <a:defRPr/>
            </a:pPr>
            <a:endParaRPr dirty="0" smtClean="0"/>
          </a:p>
        </p:txBody>
      </p:sp>
      <p:sp>
        <p:nvSpPr>
          <p:cNvPr id="7" name="Content Placeholder 17"/>
          <p:cNvSpPr>
            <a:spLocks noGrp="1"/>
          </p:cNvSpPr>
          <p:nvPr>
            <p:ph sz="quarter" idx="11"/>
          </p:nvPr>
        </p:nvSpPr>
        <p:spPr>
          <a:xfrm>
            <a:off x="4867275" y="3695700"/>
            <a:ext cx="4191000" cy="3295650"/>
          </a:xfrm>
        </p:spPr>
        <p:txBody>
          <a:bodyPr/>
          <a:lstStyle/>
          <a:p>
            <a:pPr>
              <a:defRPr/>
            </a:pPr>
            <a:endParaRPr lang="en-US" dirty="0" smtClean="0"/>
          </a:p>
          <a:p>
            <a:pPr>
              <a:defRPr/>
            </a:pPr>
            <a:r>
              <a:rPr lang="en-US" dirty="0" smtClean="0"/>
              <a:t>Project 2010 Developer Center</a:t>
            </a:r>
          </a:p>
          <a:p>
            <a:pPr>
              <a:defRPr/>
            </a:pPr>
            <a:r>
              <a:rPr lang="en-US" dirty="0" smtClean="0">
                <a:hlinkClick r:id="rId5"/>
              </a:rPr>
              <a:t>http://msdn.microsoft.com/project/</a:t>
            </a:r>
            <a:r>
              <a:rPr lang="en-US" dirty="0" smtClean="0"/>
              <a:t> </a:t>
            </a:r>
          </a:p>
          <a:p>
            <a:pPr>
              <a:defRPr/>
            </a:pPr>
            <a:endParaRPr lang="en-US" dirty="0" smtClean="0"/>
          </a:p>
          <a:p>
            <a:pPr>
              <a:defRPr/>
            </a:pPr>
            <a:r>
              <a:rPr lang="en-US" dirty="0" smtClean="0"/>
              <a:t>Newsgroups</a:t>
            </a:r>
          </a:p>
          <a:p>
            <a:pPr lvl="0">
              <a:defRPr/>
            </a:pPr>
            <a:r>
              <a:rPr lang="en-US" u="sng" dirty="0">
                <a:effectLst/>
                <a:hlinkClick r:id="rId6"/>
              </a:rPr>
              <a:t>http://social.msdn.microsoft.com/Forums/en/category/projectprofessional2010,projectserver2010</a:t>
            </a:r>
            <a:endParaRPr lang="en-US" dirty="0">
              <a:effectLst/>
            </a:endParaRPr>
          </a:p>
          <a:p>
            <a:pPr>
              <a:defRPr/>
            </a:pPr>
            <a:endParaRPr lang="en-US" dirty="0" smtClean="0"/>
          </a:p>
          <a:p>
            <a:pPr>
              <a:defRPr/>
            </a:pPr>
            <a:endParaRPr dirty="0" smtClean="0"/>
          </a:p>
        </p:txBody>
      </p:sp>
      <p:sp>
        <p:nvSpPr>
          <p:cNvPr id="8" name="Content Placeholder 16"/>
          <p:cNvSpPr>
            <a:spLocks noGrp="1"/>
          </p:cNvSpPr>
          <p:nvPr>
            <p:ph sz="quarter" idx="10"/>
          </p:nvPr>
        </p:nvSpPr>
        <p:spPr>
          <a:xfrm>
            <a:off x="1343025" y="2547935"/>
            <a:ext cx="6124575" cy="685800"/>
          </a:xfrm>
        </p:spPr>
        <p:txBody>
          <a:bodyPr/>
          <a:lstStyle/>
          <a:p>
            <a:pPr algn="ctr"/>
            <a:r>
              <a:rPr lang="en-US" dirty="0" smtClean="0"/>
              <a:t>Project 2010 Product Information</a:t>
            </a:r>
          </a:p>
          <a:p>
            <a:pPr algn="ctr"/>
            <a:r>
              <a:rPr lang="en-US" dirty="0" smtClean="0"/>
              <a:t>   </a:t>
            </a:r>
            <a:r>
              <a:rPr lang="en-US" dirty="0" smtClean="0">
                <a:hlinkClick r:id="rId7"/>
              </a:rPr>
              <a:t>http://www.microsoft.com/project/2010/</a:t>
            </a:r>
            <a:r>
              <a:rPr lang="en-US" dirty="0" smtClean="0"/>
              <a:t> </a:t>
            </a:r>
            <a:endParaRPr dirty="0" smtClean="0"/>
          </a:p>
        </p:txBody>
      </p:sp>
      <p:pic>
        <p:nvPicPr>
          <p:cNvPr id="10" name="Picture 9" descr="TechNet.png"/>
          <p:cNvPicPr>
            <a:picLocks noChangeAspect="1"/>
          </p:cNvPicPr>
          <p:nvPr/>
        </p:nvPicPr>
        <p:blipFill>
          <a:blip r:embed="rId8"/>
          <a:stretch>
            <a:fillRect/>
          </a:stretch>
        </p:blipFill>
        <p:spPr bwMode="black">
          <a:xfrm>
            <a:off x="990600" y="3683254"/>
            <a:ext cx="2913377" cy="593270"/>
          </a:xfrm>
          <a:prstGeom prst="rect">
            <a:avLst/>
          </a:prstGeom>
        </p:spPr>
      </p:pic>
      <p:pic>
        <p:nvPicPr>
          <p:cNvPr id="11" name="Picture 10" descr="msdn_1inch_rgb.png"/>
          <p:cNvPicPr>
            <a:picLocks noChangeAspect="1"/>
          </p:cNvPicPr>
          <p:nvPr/>
        </p:nvPicPr>
        <p:blipFill>
          <a:blip r:embed="rId9"/>
          <a:stretch>
            <a:fillRect/>
          </a:stretch>
        </p:blipFill>
        <p:spPr bwMode="black">
          <a:xfrm>
            <a:off x="6333915" y="3764061"/>
            <a:ext cx="1234929" cy="62696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3"/>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What’s new for IT </a:t>
            </a:r>
            <a:r>
              <a:rPr lang="en-US" dirty="0" smtClean="0"/>
              <a:t>Professionals</a:t>
            </a:r>
            <a:endParaRPr lang="en-US" dirty="0"/>
          </a:p>
        </p:txBody>
      </p:sp>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2741251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5763"/>
            <a:ext cx="9144000" cy="664797"/>
          </a:xfrm>
        </p:spPr>
        <p:txBody>
          <a:bodyPr/>
          <a:lstStyle/>
          <a:p>
            <a:pPr algn="ctr"/>
            <a:r>
              <a:rPr lang="en-US" dirty="0" smtClean="0"/>
              <a:t>Architecture</a:t>
            </a:r>
            <a:endParaRPr lang="en-US" dirty="0"/>
          </a:p>
        </p:txBody>
      </p:sp>
    </p:spTree>
    <p:extLst>
      <p:ext uri="{BB962C8B-B14F-4D97-AF65-F5344CB8AC3E}">
        <p14:creationId xmlns:p14="http://schemas.microsoft.com/office/powerpoint/2010/main" xmlns="" val="214391126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07996"/>
          </a:xfrm>
        </p:spPr>
        <p:txBody>
          <a:bodyPr/>
          <a:lstStyle/>
          <a:p>
            <a:r>
              <a:rPr lang="en-US" dirty="0" smtClean="0"/>
              <a:t>Logical Architecture</a:t>
            </a:r>
            <a:br>
              <a:rPr lang="en-US" dirty="0" smtClean="0"/>
            </a:br>
            <a:r>
              <a:rPr lang="en-US" sz="3200" dirty="0" smtClean="0">
                <a:gradFill>
                  <a:gsLst>
                    <a:gs pos="50000">
                      <a:schemeClr val="accent2"/>
                    </a:gs>
                    <a:gs pos="100000">
                      <a:schemeClr val="accent2"/>
                    </a:gs>
                  </a:gsLst>
                  <a:lin ang="5400000" scaled="0"/>
                </a:gradFill>
              </a:rPr>
              <a:t>Project Server is a SharePoint Application</a:t>
            </a:r>
            <a:endParaRPr lang="en-US" sz="3600" dirty="0"/>
          </a:p>
        </p:txBody>
      </p:sp>
      <p:grpSp>
        <p:nvGrpSpPr>
          <p:cNvPr id="16" name="Group 15"/>
          <p:cNvGrpSpPr/>
          <p:nvPr/>
        </p:nvGrpSpPr>
        <p:grpSpPr>
          <a:xfrm>
            <a:off x="202146" y="1411421"/>
            <a:ext cx="8637054" cy="4760779"/>
            <a:chOff x="202146" y="1178551"/>
            <a:chExt cx="8637054" cy="4760779"/>
          </a:xfrm>
        </p:grpSpPr>
        <p:sp>
          <p:nvSpPr>
            <p:cNvPr id="5" name="Rectangle 4"/>
            <p:cNvSpPr/>
            <p:nvPr/>
          </p:nvSpPr>
          <p:spPr bwMode="auto">
            <a:xfrm rot="16200000">
              <a:off x="2130616" y="-749919"/>
              <a:ext cx="4760779" cy="8617719"/>
            </a:xfrm>
            <a:prstGeom prst="rect">
              <a:avLst/>
            </a:prstGeom>
            <a:solidFill>
              <a:schemeClr val="bg1">
                <a:lumMod val="95000"/>
                <a:lumOff val="5000"/>
              </a:schemeClr>
            </a:solidFill>
            <a:ln w="3175" cmpd="sng">
              <a:solidFill>
                <a:schemeClr val="tx1"/>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9" name="261208 CuadroTexto"/>
            <p:cNvSpPr txBox="1">
              <a:spLocks noChangeArrowheads="1"/>
            </p:cNvSpPr>
            <p:nvPr/>
          </p:nvSpPr>
          <p:spPr bwMode="auto">
            <a:xfrm>
              <a:off x="370763" y="1290588"/>
              <a:ext cx="1084997" cy="307777"/>
            </a:xfrm>
            <a:prstGeom prst="rect">
              <a:avLst/>
            </a:prstGeom>
            <a:noFill/>
            <a:ln w="9525">
              <a:noFill/>
              <a:miter lim="800000"/>
              <a:headEnd/>
              <a:tailEnd/>
            </a:ln>
          </p:spPr>
          <p:txBody>
            <a:bodyPr wrap="square">
              <a:spAutoFit/>
            </a:bodyPr>
            <a:lstStyle/>
            <a:p>
              <a:pPr algn="ctr">
                <a:buNone/>
              </a:pPr>
              <a:r>
                <a:rPr lang="en-US" sz="1400" b="1" dirty="0" smtClean="0">
                  <a:effectLst>
                    <a:outerShdw blurRad="38100" dist="38100" dir="2700000" algn="tl">
                      <a:srgbClr val="000000">
                        <a:alpha val="43137"/>
                      </a:srgbClr>
                    </a:outerShdw>
                  </a:effectLst>
                  <a:latin typeface="Calibri" pitchFamily="34" charset="0"/>
                </a:rPr>
                <a:t>Client</a:t>
              </a:r>
              <a:endParaRPr lang="en-US" sz="1400" b="1" dirty="0">
                <a:effectLst>
                  <a:outerShdw blurRad="38100" dist="38100" dir="2700000" algn="tl">
                    <a:srgbClr val="000000">
                      <a:alpha val="43137"/>
                    </a:srgbClr>
                  </a:outerShdw>
                </a:effectLst>
                <a:latin typeface="Calibri" pitchFamily="34" charset="0"/>
              </a:endParaRPr>
            </a:p>
          </p:txBody>
        </p:sp>
        <p:grpSp>
          <p:nvGrpSpPr>
            <p:cNvPr id="50" name="Group 209"/>
            <p:cNvGrpSpPr/>
            <p:nvPr/>
          </p:nvGrpSpPr>
          <p:grpSpPr>
            <a:xfrm>
              <a:off x="375311" y="1562439"/>
              <a:ext cx="1120544" cy="3514298"/>
              <a:chOff x="318446" y="1733266"/>
              <a:chExt cx="1120544" cy="3514298"/>
            </a:xfrm>
          </p:grpSpPr>
          <p:sp>
            <p:nvSpPr>
              <p:cNvPr id="51" name="Rectangle 50"/>
              <p:cNvSpPr/>
              <p:nvPr/>
            </p:nvSpPr>
            <p:spPr bwMode="auto">
              <a:xfrm>
                <a:off x="320721" y="1733266"/>
                <a:ext cx="1087273" cy="1091821"/>
              </a:xfrm>
              <a:prstGeom prst="rect">
                <a:avLst/>
              </a:prstGeom>
              <a:solidFill>
                <a:schemeClr val="tx2">
                  <a:lumMod val="25000"/>
                  <a:alpha val="40000"/>
                </a:schemeClr>
              </a:solidFill>
              <a:ln w="3175" cmpd="sng">
                <a:solidFill>
                  <a:schemeClr val="tx1">
                    <a:lumMod val="65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2" name="Rectangle 51"/>
              <p:cNvSpPr/>
              <p:nvPr/>
            </p:nvSpPr>
            <p:spPr bwMode="auto">
              <a:xfrm>
                <a:off x="318446" y="3091218"/>
                <a:ext cx="1087273" cy="2156346"/>
              </a:xfrm>
              <a:prstGeom prst="rect">
                <a:avLst/>
              </a:prstGeom>
              <a:solidFill>
                <a:schemeClr val="tx2">
                  <a:lumMod val="25000"/>
                  <a:alpha val="40000"/>
                </a:schemeClr>
              </a:solidFill>
              <a:ln w="3175" cmpd="sng">
                <a:solidFill>
                  <a:schemeClr val="tx1">
                    <a:lumMod val="65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53" name="Group 62"/>
              <p:cNvGrpSpPr/>
              <p:nvPr/>
            </p:nvGrpSpPr>
            <p:grpSpPr>
              <a:xfrm>
                <a:off x="366017" y="4112915"/>
                <a:ext cx="998759" cy="1038984"/>
                <a:chOff x="482023" y="4024205"/>
                <a:chExt cx="998759" cy="1038984"/>
              </a:xfrm>
            </p:grpSpPr>
            <p:grpSp>
              <p:nvGrpSpPr>
                <p:cNvPr id="64" name="Group 57"/>
                <p:cNvGrpSpPr/>
                <p:nvPr/>
              </p:nvGrpSpPr>
              <p:grpSpPr>
                <a:xfrm>
                  <a:off x="482023" y="4347246"/>
                  <a:ext cx="998759" cy="715943"/>
                  <a:chOff x="1478309" y="4142529"/>
                  <a:chExt cx="998759" cy="715943"/>
                </a:xfrm>
              </p:grpSpPr>
              <p:pic>
                <p:nvPicPr>
                  <p:cNvPr id="66" name="261127 Rectángulo"/>
                  <p:cNvPicPr>
                    <a:picLocks noChangeAspect="1" noChangeArrowheads="1"/>
                  </p:cNvPicPr>
                  <p:nvPr/>
                </p:nvPicPr>
                <p:blipFill>
                  <a:blip r:embed="rId3" cstate="print">
                    <a:duotone>
                      <a:prstClr val="black"/>
                      <a:schemeClr val="accent1">
                        <a:tint val="45000"/>
                        <a:satMod val="400000"/>
                      </a:schemeClr>
                    </a:duotone>
                    <a:lum bright="-100000"/>
                  </a:blip>
                  <a:srcRect/>
                  <a:stretch>
                    <a:fillRect/>
                  </a:stretch>
                </p:blipFill>
                <p:spPr bwMode="auto">
                  <a:xfrm>
                    <a:off x="1478309" y="4142529"/>
                    <a:ext cx="998759" cy="702425"/>
                  </a:xfrm>
                  <a:prstGeom prst="rect">
                    <a:avLst/>
                  </a:prstGeom>
                  <a:noFill/>
                  <a:ln w="9525">
                    <a:noFill/>
                    <a:miter lim="800000"/>
                    <a:headEnd/>
                    <a:tailEnd/>
                  </a:ln>
                </p:spPr>
              </p:pic>
              <p:sp>
                <p:nvSpPr>
                  <p:cNvPr id="67" name="261177 CuadroTexto"/>
                  <p:cNvSpPr txBox="1">
                    <a:spLocks noChangeArrowheads="1"/>
                  </p:cNvSpPr>
                  <p:nvPr/>
                </p:nvSpPr>
                <p:spPr bwMode="auto">
                  <a:xfrm>
                    <a:off x="1538322" y="4150586"/>
                    <a:ext cx="872931" cy="707886"/>
                  </a:xfrm>
                  <a:prstGeom prst="rect">
                    <a:avLst/>
                  </a:prstGeom>
                  <a:noFill/>
                  <a:ln w="9525">
                    <a:noFill/>
                    <a:miter lim="800000"/>
                    <a:headEnd/>
                    <a:tailEnd/>
                  </a:ln>
                </p:spPr>
                <p:txBody>
                  <a:bodyPr wrap="square" lIns="0" rIns="0">
                    <a:spAutoFit/>
                  </a:bodyPr>
                  <a:lstStyle/>
                  <a:p>
                    <a:pPr indent="-91440">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Scheduling Engine</a:t>
                    </a:r>
                  </a:p>
                  <a:p>
                    <a:pPr indent="-91440">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Desktop Reporting</a:t>
                    </a:r>
                  </a:p>
                  <a:p>
                    <a:pPr indent="-91440">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Client Active_Cache</a:t>
                    </a:r>
                  </a:p>
                  <a:p>
                    <a:pPr indent="-91440">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Soap Client</a:t>
                    </a:r>
                  </a:p>
                  <a:p>
                    <a:pPr indent="-91440">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Serializer</a:t>
                    </a:r>
                    <a:endParaRPr lang="en-US" sz="800" b="1" dirty="0">
                      <a:effectLst>
                        <a:outerShdw blurRad="38100" dist="38100" dir="2700000" algn="tl">
                          <a:srgbClr val="000000">
                            <a:alpha val="43137"/>
                          </a:srgbClr>
                        </a:outerShdw>
                      </a:effectLst>
                      <a:latin typeface="Calibri" pitchFamily="34" charset="0"/>
                    </a:endParaRPr>
                  </a:p>
                </p:txBody>
              </p:sp>
            </p:grpSp>
            <p:sp>
              <p:nvSpPr>
                <p:cNvPr id="65" name="261177 CuadroTexto"/>
                <p:cNvSpPr txBox="1">
                  <a:spLocks noChangeArrowheads="1"/>
                </p:cNvSpPr>
                <p:nvPr/>
              </p:nvSpPr>
              <p:spPr bwMode="auto">
                <a:xfrm>
                  <a:off x="508901" y="4024205"/>
                  <a:ext cx="946207" cy="369332"/>
                </a:xfrm>
                <a:prstGeom prst="rect">
                  <a:avLst/>
                </a:prstGeom>
                <a:noFill/>
                <a:ln w="9525">
                  <a:noFill/>
                  <a:miter lim="800000"/>
                  <a:headEnd/>
                  <a:tailEnd/>
                </a:ln>
              </p:spPr>
              <p:txBody>
                <a:bodyPr wrap="square">
                  <a:spAutoFit/>
                </a:bodyPr>
                <a:lstStyle/>
                <a:p>
                  <a:pPr algn="ctr">
                    <a:buNone/>
                  </a:pPr>
                  <a:r>
                    <a:rPr lang="en-US" sz="900" b="1" dirty="0" smtClean="0">
                      <a:effectLst>
                        <a:outerShdw blurRad="38100" dist="38100" dir="2700000" algn="tl">
                          <a:srgbClr val="000000">
                            <a:alpha val="43137"/>
                          </a:srgbClr>
                        </a:outerShdw>
                      </a:effectLst>
                      <a:latin typeface="Calibri" pitchFamily="34" charset="0"/>
                    </a:rPr>
                    <a:t>Project Professional</a:t>
                  </a:r>
                  <a:endParaRPr lang="en-US" sz="900" b="1" dirty="0">
                    <a:effectLst>
                      <a:outerShdw blurRad="38100" dist="38100" dir="2700000" algn="tl">
                        <a:srgbClr val="000000">
                          <a:alpha val="43137"/>
                        </a:srgbClr>
                      </a:outerShdw>
                    </a:effectLst>
                    <a:latin typeface="Calibri" pitchFamily="34" charset="0"/>
                  </a:endParaRPr>
                </a:p>
              </p:txBody>
            </p:sp>
          </p:grpSp>
          <p:grpSp>
            <p:nvGrpSpPr>
              <p:cNvPr id="54" name="Group 63"/>
              <p:cNvGrpSpPr/>
              <p:nvPr/>
            </p:nvGrpSpPr>
            <p:grpSpPr>
              <a:xfrm>
                <a:off x="361468" y="3098431"/>
                <a:ext cx="1077522" cy="1025466"/>
                <a:chOff x="482023" y="4092444"/>
                <a:chExt cx="1077522" cy="1025466"/>
              </a:xfrm>
            </p:grpSpPr>
            <p:grpSp>
              <p:nvGrpSpPr>
                <p:cNvPr id="60" name="Group 57"/>
                <p:cNvGrpSpPr/>
                <p:nvPr/>
              </p:nvGrpSpPr>
              <p:grpSpPr>
                <a:xfrm>
                  <a:off x="482023" y="4415485"/>
                  <a:ext cx="1077522" cy="702425"/>
                  <a:chOff x="1478309" y="4210768"/>
                  <a:chExt cx="1077522" cy="702425"/>
                </a:xfrm>
              </p:grpSpPr>
              <p:pic>
                <p:nvPicPr>
                  <p:cNvPr id="62" name="261127 Rectángulo"/>
                  <p:cNvPicPr>
                    <a:picLocks noChangeAspect="1" noChangeArrowheads="1"/>
                  </p:cNvPicPr>
                  <p:nvPr/>
                </p:nvPicPr>
                <p:blipFill>
                  <a:blip r:embed="rId3" cstate="print">
                    <a:duotone>
                      <a:prstClr val="black"/>
                      <a:schemeClr val="accent1">
                        <a:tint val="45000"/>
                        <a:satMod val="400000"/>
                      </a:schemeClr>
                    </a:duotone>
                    <a:lum bright="-87000"/>
                  </a:blip>
                  <a:srcRect/>
                  <a:stretch>
                    <a:fillRect/>
                  </a:stretch>
                </p:blipFill>
                <p:spPr bwMode="auto">
                  <a:xfrm>
                    <a:off x="1478309" y="4210768"/>
                    <a:ext cx="998759" cy="702425"/>
                  </a:xfrm>
                  <a:prstGeom prst="rect">
                    <a:avLst/>
                  </a:prstGeom>
                  <a:noFill/>
                  <a:ln w="9525">
                    <a:noFill/>
                    <a:miter lim="800000"/>
                    <a:headEnd/>
                    <a:tailEnd/>
                  </a:ln>
                </p:spPr>
              </p:pic>
              <p:sp>
                <p:nvSpPr>
                  <p:cNvPr id="63" name="261177 CuadroTexto"/>
                  <p:cNvSpPr txBox="1">
                    <a:spLocks noChangeArrowheads="1"/>
                  </p:cNvSpPr>
                  <p:nvPr/>
                </p:nvSpPr>
                <p:spPr bwMode="auto">
                  <a:xfrm>
                    <a:off x="1569318" y="4319562"/>
                    <a:ext cx="986513" cy="461665"/>
                  </a:xfrm>
                  <a:prstGeom prst="rect">
                    <a:avLst/>
                  </a:prstGeom>
                  <a:noFill/>
                  <a:ln w="9525">
                    <a:noFill/>
                    <a:miter lim="800000"/>
                    <a:headEnd/>
                    <a:tailEnd/>
                  </a:ln>
                </p:spPr>
                <p:txBody>
                  <a:bodyPr wrap="square" lIns="0" rIns="0">
                    <a:spAutoFit/>
                  </a:bodyPr>
                  <a:lstStyle/>
                  <a:p>
                    <a:pPr indent="-91440">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IE Browser Level</a:t>
                    </a:r>
                  </a:p>
                  <a:p>
                    <a:pPr indent="-91440">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Security Zone</a:t>
                    </a:r>
                  </a:p>
                  <a:p>
                    <a:pPr indent="-91440">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AJAX</a:t>
                    </a:r>
                  </a:p>
                </p:txBody>
              </p:sp>
            </p:grpSp>
            <p:sp>
              <p:nvSpPr>
                <p:cNvPr id="61" name="261177 CuadroTexto"/>
                <p:cNvSpPr txBox="1">
                  <a:spLocks noChangeArrowheads="1"/>
                </p:cNvSpPr>
                <p:nvPr/>
              </p:nvSpPr>
              <p:spPr bwMode="auto">
                <a:xfrm>
                  <a:off x="508901" y="4092444"/>
                  <a:ext cx="946207" cy="369332"/>
                </a:xfrm>
                <a:prstGeom prst="rect">
                  <a:avLst/>
                </a:prstGeom>
                <a:noFill/>
                <a:ln w="9525">
                  <a:noFill/>
                  <a:miter lim="800000"/>
                  <a:headEnd/>
                  <a:tailEnd/>
                </a:ln>
              </p:spPr>
              <p:txBody>
                <a:bodyPr wrap="square">
                  <a:spAutoFit/>
                </a:bodyPr>
                <a:lstStyle/>
                <a:p>
                  <a:pPr algn="ctr">
                    <a:buNone/>
                  </a:pPr>
                  <a:r>
                    <a:rPr lang="en-US" sz="900" b="1" dirty="0" smtClean="0">
                      <a:effectLst>
                        <a:outerShdw blurRad="38100" dist="38100" dir="2700000" algn="tl">
                          <a:srgbClr val="000000">
                            <a:alpha val="43137"/>
                          </a:srgbClr>
                        </a:outerShdw>
                      </a:effectLst>
                      <a:latin typeface="Calibri" pitchFamily="34" charset="0"/>
                    </a:rPr>
                    <a:t>Project Web Access</a:t>
                  </a:r>
                  <a:endParaRPr lang="en-US" sz="900" b="1" dirty="0">
                    <a:effectLst>
                      <a:outerShdw blurRad="38100" dist="38100" dir="2700000" algn="tl">
                        <a:srgbClr val="000000">
                          <a:alpha val="43137"/>
                        </a:srgbClr>
                      </a:outerShdw>
                    </a:effectLst>
                    <a:latin typeface="Calibri" pitchFamily="34" charset="0"/>
                  </a:endParaRPr>
                </a:p>
              </p:txBody>
            </p:sp>
          </p:grpSp>
          <p:grpSp>
            <p:nvGrpSpPr>
              <p:cNvPr id="55" name="Group 68"/>
              <p:cNvGrpSpPr/>
              <p:nvPr/>
            </p:nvGrpSpPr>
            <p:grpSpPr>
              <a:xfrm>
                <a:off x="361468" y="1975936"/>
                <a:ext cx="998759" cy="692202"/>
                <a:chOff x="482023" y="4130007"/>
                <a:chExt cx="998759" cy="692202"/>
              </a:xfrm>
            </p:grpSpPr>
            <p:grpSp>
              <p:nvGrpSpPr>
                <p:cNvPr id="56" name="Group 57"/>
                <p:cNvGrpSpPr/>
                <p:nvPr/>
              </p:nvGrpSpPr>
              <p:grpSpPr>
                <a:xfrm>
                  <a:off x="482023" y="4347246"/>
                  <a:ext cx="998759" cy="474963"/>
                  <a:chOff x="1478309" y="4142529"/>
                  <a:chExt cx="998759" cy="474963"/>
                </a:xfrm>
              </p:grpSpPr>
              <p:pic>
                <p:nvPicPr>
                  <p:cNvPr id="58" name="261127 Rectángulo"/>
                  <p:cNvPicPr>
                    <a:picLocks noChangeAspect="1" noChangeArrowheads="1"/>
                  </p:cNvPicPr>
                  <p:nvPr/>
                </p:nvPicPr>
                <p:blipFill>
                  <a:blip r:embed="rId4" cstate="print">
                    <a:duotone>
                      <a:prstClr val="black"/>
                      <a:schemeClr val="accent1">
                        <a:tint val="45000"/>
                        <a:satMod val="400000"/>
                      </a:schemeClr>
                    </a:duotone>
                    <a:lum bright="-100000"/>
                  </a:blip>
                  <a:srcRect/>
                  <a:stretch>
                    <a:fillRect/>
                  </a:stretch>
                </p:blipFill>
                <p:spPr bwMode="auto">
                  <a:xfrm>
                    <a:off x="1478309" y="4142529"/>
                    <a:ext cx="998759" cy="474963"/>
                  </a:xfrm>
                  <a:prstGeom prst="rect">
                    <a:avLst/>
                  </a:prstGeom>
                  <a:noFill/>
                  <a:ln w="9525">
                    <a:noFill/>
                    <a:miter lim="800000"/>
                    <a:headEnd/>
                    <a:tailEnd/>
                  </a:ln>
                </p:spPr>
              </p:pic>
              <p:sp>
                <p:nvSpPr>
                  <p:cNvPr id="59" name="261177 CuadroTexto"/>
                  <p:cNvSpPr txBox="1">
                    <a:spLocks noChangeArrowheads="1"/>
                  </p:cNvSpPr>
                  <p:nvPr/>
                </p:nvSpPr>
                <p:spPr bwMode="auto">
                  <a:xfrm>
                    <a:off x="1538323" y="4150586"/>
                    <a:ext cx="851842" cy="338554"/>
                  </a:xfrm>
                  <a:prstGeom prst="rect">
                    <a:avLst/>
                  </a:prstGeom>
                  <a:noFill/>
                  <a:ln w="9525">
                    <a:noFill/>
                    <a:miter lim="800000"/>
                    <a:headEnd/>
                    <a:tailEnd/>
                  </a:ln>
                </p:spPr>
                <p:txBody>
                  <a:bodyPr wrap="square" lIns="0" rIns="0">
                    <a:spAutoFit/>
                  </a:bodyPr>
                  <a:lstStyle/>
                  <a:p>
                    <a:pPr indent="-91440">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Custom Logic</a:t>
                    </a:r>
                  </a:p>
                  <a:p>
                    <a:pPr indent="-91440">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Impersonation</a:t>
                    </a:r>
                  </a:p>
                </p:txBody>
              </p:sp>
            </p:grpSp>
            <p:sp>
              <p:nvSpPr>
                <p:cNvPr id="57" name="261177 CuadroTexto"/>
                <p:cNvSpPr txBox="1">
                  <a:spLocks noChangeArrowheads="1"/>
                </p:cNvSpPr>
                <p:nvPr/>
              </p:nvSpPr>
              <p:spPr bwMode="auto">
                <a:xfrm>
                  <a:off x="508901" y="4130007"/>
                  <a:ext cx="946207" cy="230832"/>
                </a:xfrm>
                <a:prstGeom prst="rect">
                  <a:avLst/>
                </a:prstGeom>
                <a:noFill/>
                <a:ln w="9525">
                  <a:noFill/>
                  <a:miter lim="800000"/>
                  <a:headEnd/>
                  <a:tailEnd/>
                </a:ln>
              </p:spPr>
              <p:txBody>
                <a:bodyPr wrap="square">
                  <a:spAutoFit/>
                </a:bodyPr>
                <a:lstStyle/>
                <a:p>
                  <a:pPr algn="ctr">
                    <a:buNone/>
                  </a:pPr>
                  <a:r>
                    <a:rPr lang="en-US" sz="900" b="1" dirty="0" smtClean="0">
                      <a:effectLst>
                        <a:outerShdw blurRad="38100" dist="38100" dir="2700000" algn="tl">
                          <a:srgbClr val="000000">
                            <a:alpha val="43137"/>
                          </a:srgbClr>
                        </a:outerShdw>
                      </a:effectLst>
                      <a:latin typeface="Calibri" pitchFamily="34" charset="0"/>
                    </a:rPr>
                    <a:t>3</a:t>
                  </a:r>
                  <a:r>
                    <a:rPr lang="en-US" sz="900" b="1" baseline="30000" dirty="0" smtClean="0">
                      <a:effectLst>
                        <a:outerShdw blurRad="38100" dist="38100" dir="2700000" algn="tl">
                          <a:srgbClr val="000000">
                            <a:alpha val="43137"/>
                          </a:srgbClr>
                        </a:outerShdw>
                      </a:effectLst>
                      <a:latin typeface="Calibri" pitchFamily="34" charset="0"/>
                    </a:rPr>
                    <a:t>rd</a:t>
                  </a:r>
                  <a:r>
                    <a:rPr lang="en-US" sz="900" b="1" dirty="0" smtClean="0">
                      <a:effectLst>
                        <a:outerShdw blurRad="38100" dist="38100" dir="2700000" algn="tl">
                          <a:srgbClr val="000000">
                            <a:alpha val="43137"/>
                          </a:srgbClr>
                        </a:outerShdw>
                      </a:effectLst>
                      <a:latin typeface="Calibri" pitchFamily="34" charset="0"/>
                    </a:rPr>
                    <a:t> Party Client</a:t>
                  </a:r>
                  <a:endParaRPr lang="en-US" sz="900" b="1" dirty="0">
                    <a:effectLst>
                      <a:outerShdw blurRad="38100" dist="38100" dir="2700000" algn="tl">
                        <a:srgbClr val="000000">
                          <a:alpha val="43137"/>
                        </a:srgbClr>
                      </a:outerShdw>
                    </a:effectLst>
                    <a:latin typeface="Calibri" pitchFamily="34" charset="0"/>
                  </a:endParaRPr>
                </a:p>
              </p:txBody>
            </p:sp>
          </p:grpSp>
        </p:grpSp>
        <p:sp>
          <p:nvSpPr>
            <p:cNvPr id="68" name="261208 CuadroTexto"/>
            <p:cNvSpPr txBox="1">
              <a:spLocks noChangeArrowheads="1"/>
            </p:cNvSpPr>
            <p:nvPr/>
          </p:nvSpPr>
          <p:spPr bwMode="auto">
            <a:xfrm>
              <a:off x="1944283" y="2645713"/>
              <a:ext cx="1872739" cy="307777"/>
            </a:xfrm>
            <a:prstGeom prst="rect">
              <a:avLst/>
            </a:prstGeom>
            <a:noFill/>
            <a:ln w="9525">
              <a:noFill/>
              <a:miter lim="800000"/>
              <a:headEnd/>
              <a:tailEnd/>
            </a:ln>
          </p:spPr>
          <p:txBody>
            <a:bodyPr wrap="square">
              <a:spAutoFit/>
            </a:bodyPr>
            <a:lstStyle/>
            <a:p>
              <a:pPr algn="ctr">
                <a:buNone/>
              </a:pPr>
              <a:r>
                <a:rPr lang="en-US" sz="1400" b="1" dirty="0" smtClean="0">
                  <a:effectLst>
                    <a:outerShdw blurRad="38100" dist="38100" dir="2700000" algn="tl">
                      <a:srgbClr val="000000">
                        <a:alpha val="43137"/>
                      </a:srgbClr>
                    </a:outerShdw>
                  </a:effectLst>
                  <a:latin typeface="Calibri" pitchFamily="34" charset="0"/>
                </a:rPr>
                <a:t>Web Server</a:t>
              </a:r>
              <a:endParaRPr lang="en-US" sz="1400" b="1" dirty="0">
                <a:effectLst>
                  <a:outerShdw blurRad="38100" dist="38100" dir="2700000" algn="tl">
                    <a:srgbClr val="000000">
                      <a:alpha val="43137"/>
                    </a:srgbClr>
                  </a:outerShdw>
                </a:effectLst>
                <a:latin typeface="Calibri" pitchFamily="34" charset="0"/>
              </a:endParaRPr>
            </a:p>
          </p:txBody>
        </p:sp>
        <p:sp>
          <p:nvSpPr>
            <p:cNvPr id="120" name="Rectangle 119"/>
            <p:cNvSpPr/>
            <p:nvPr/>
          </p:nvSpPr>
          <p:spPr bwMode="auto">
            <a:xfrm>
              <a:off x="7524465" y="1494200"/>
              <a:ext cx="1189629" cy="4197303"/>
            </a:xfrm>
            <a:prstGeom prst="rect">
              <a:avLst/>
            </a:prstGeom>
            <a:solidFill>
              <a:schemeClr val="accent3">
                <a:lumMod val="50000"/>
                <a:alpha val="40000"/>
              </a:schemeClr>
            </a:solidFill>
            <a:ln w="3175" cmpd="sng">
              <a:solidFill>
                <a:schemeClr val="tx1">
                  <a:lumMod val="65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1" name="261208 CuadroTexto"/>
            <p:cNvSpPr txBox="1">
              <a:spLocks noChangeArrowheads="1"/>
            </p:cNvSpPr>
            <p:nvPr/>
          </p:nvSpPr>
          <p:spPr bwMode="auto">
            <a:xfrm>
              <a:off x="7440303" y="1229174"/>
              <a:ext cx="1398897" cy="307777"/>
            </a:xfrm>
            <a:prstGeom prst="rect">
              <a:avLst/>
            </a:prstGeom>
            <a:noFill/>
            <a:ln w="9525">
              <a:noFill/>
              <a:miter lim="800000"/>
              <a:headEnd/>
              <a:tailEnd/>
            </a:ln>
          </p:spPr>
          <p:txBody>
            <a:bodyPr wrap="square">
              <a:spAutoFit/>
            </a:bodyPr>
            <a:lstStyle/>
            <a:p>
              <a:pPr algn="ctr">
                <a:buNone/>
              </a:pPr>
              <a:r>
                <a:rPr lang="en-US" sz="1400" b="1" dirty="0" smtClean="0">
                  <a:effectLst>
                    <a:outerShdw blurRad="38100" dist="38100" dir="2700000" algn="tl">
                      <a:srgbClr val="000000">
                        <a:alpha val="43137"/>
                      </a:srgbClr>
                    </a:outerShdw>
                  </a:effectLst>
                  <a:latin typeface="Calibri" pitchFamily="34" charset="0"/>
                </a:rPr>
                <a:t>Database Server</a:t>
              </a:r>
              <a:endParaRPr lang="en-US" sz="1400" b="1" dirty="0">
                <a:effectLst>
                  <a:outerShdw blurRad="38100" dist="38100" dir="2700000" algn="tl">
                    <a:srgbClr val="000000">
                      <a:alpha val="43137"/>
                    </a:srgbClr>
                  </a:outerShdw>
                </a:effectLst>
                <a:latin typeface="Calibri" pitchFamily="34" charset="0"/>
              </a:endParaRPr>
            </a:p>
          </p:txBody>
        </p:sp>
        <p:grpSp>
          <p:nvGrpSpPr>
            <p:cNvPr id="93" name="Group 111"/>
            <p:cNvGrpSpPr/>
            <p:nvPr/>
          </p:nvGrpSpPr>
          <p:grpSpPr>
            <a:xfrm>
              <a:off x="7650934" y="1963862"/>
              <a:ext cx="1026767" cy="340761"/>
              <a:chOff x="2794606" y="4666927"/>
              <a:chExt cx="1026767" cy="338554"/>
            </a:xfrm>
          </p:grpSpPr>
          <p:pic>
            <p:nvPicPr>
              <p:cNvPr id="118" name="261127 Rectángulo"/>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794606" y="4686007"/>
                <a:ext cx="1026767" cy="302897"/>
              </a:xfrm>
              <a:prstGeom prst="rect">
                <a:avLst/>
              </a:prstGeom>
              <a:noFill/>
              <a:ln w="9525">
                <a:noFill/>
                <a:miter lim="800000"/>
                <a:headEnd/>
                <a:tailEnd/>
              </a:ln>
            </p:spPr>
          </p:pic>
          <p:sp>
            <p:nvSpPr>
              <p:cNvPr id="119" name="261177 CuadroTexto"/>
              <p:cNvSpPr txBox="1">
                <a:spLocks noChangeArrowheads="1"/>
              </p:cNvSpPr>
              <p:nvPr/>
            </p:nvSpPr>
            <p:spPr bwMode="auto">
              <a:xfrm>
                <a:off x="2831911" y="4666927"/>
                <a:ext cx="962168" cy="33855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Central Admin</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Content Database</a:t>
                </a:r>
                <a:endParaRPr lang="en-US" sz="800" b="1" dirty="0">
                  <a:effectLst>
                    <a:outerShdw blurRad="38100" dist="38100" dir="2700000" algn="tl">
                      <a:srgbClr val="000000">
                        <a:alpha val="43137"/>
                      </a:srgbClr>
                    </a:outerShdw>
                  </a:effectLst>
                  <a:latin typeface="Calibri" pitchFamily="34" charset="0"/>
                </a:endParaRPr>
              </a:p>
            </p:txBody>
          </p:sp>
        </p:grpSp>
        <p:grpSp>
          <p:nvGrpSpPr>
            <p:cNvPr id="94" name="Group 114"/>
            <p:cNvGrpSpPr/>
            <p:nvPr/>
          </p:nvGrpSpPr>
          <p:grpSpPr>
            <a:xfrm>
              <a:off x="7646385" y="4559886"/>
              <a:ext cx="1026767" cy="338554"/>
              <a:chOff x="2794606" y="4666931"/>
              <a:chExt cx="1026767" cy="336361"/>
            </a:xfrm>
          </p:grpSpPr>
          <p:pic>
            <p:nvPicPr>
              <p:cNvPr id="116" name="261127 Rectángulo"/>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794606" y="4686007"/>
                <a:ext cx="1026767" cy="302897"/>
              </a:xfrm>
              <a:prstGeom prst="rect">
                <a:avLst/>
              </a:prstGeom>
              <a:noFill/>
              <a:ln w="9525">
                <a:noFill/>
                <a:miter lim="800000"/>
                <a:headEnd/>
                <a:tailEnd/>
              </a:ln>
            </p:spPr>
          </p:pic>
          <p:sp>
            <p:nvSpPr>
              <p:cNvPr id="117" name="261177 CuadroTexto"/>
              <p:cNvSpPr txBox="1">
                <a:spLocks noChangeArrowheads="1"/>
              </p:cNvSpPr>
              <p:nvPr/>
            </p:nvSpPr>
            <p:spPr bwMode="auto">
              <a:xfrm>
                <a:off x="2831911" y="4666931"/>
                <a:ext cx="962168" cy="336361"/>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Web Application</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Content Database(n)</a:t>
                </a:r>
                <a:endParaRPr lang="en-US" sz="800" b="1" dirty="0">
                  <a:effectLst>
                    <a:outerShdw blurRad="38100" dist="38100" dir="2700000" algn="tl">
                      <a:srgbClr val="000000">
                        <a:alpha val="43137"/>
                      </a:srgbClr>
                    </a:outerShdw>
                  </a:effectLst>
                  <a:latin typeface="Calibri" pitchFamily="34" charset="0"/>
                </a:endParaRPr>
              </a:p>
            </p:txBody>
          </p:sp>
        </p:grpSp>
        <p:grpSp>
          <p:nvGrpSpPr>
            <p:cNvPr id="95" name="Group 117"/>
            <p:cNvGrpSpPr/>
            <p:nvPr/>
          </p:nvGrpSpPr>
          <p:grpSpPr>
            <a:xfrm>
              <a:off x="7648659" y="4170671"/>
              <a:ext cx="1026767" cy="340761"/>
              <a:chOff x="2794606" y="4666927"/>
              <a:chExt cx="1026767" cy="338554"/>
            </a:xfrm>
          </p:grpSpPr>
          <p:pic>
            <p:nvPicPr>
              <p:cNvPr id="114" name="261127 Rectángulo"/>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794606" y="4686007"/>
                <a:ext cx="1026767" cy="302897"/>
              </a:xfrm>
              <a:prstGeom prst="rect">
                <a:avLst/>
              </a:prstGeom>
              <a:noFill/>
              <a:ln w="9525">
                <a:noFill/>
                <a:miter lim="800000"/>
                <a:headEnd/>
                <a:tailEnd/>
              </a:ln>
            </p:spPr>
          </p:pic>
          <p:sp>
            <p:nvSpPr>
              <p:cNvPr id="115" name="261177 CuadroTexto"/>
              <p:cNvSpPr txBox="1">
                <a:spLocks noChangeArrowheads="1"/>
              </p:cNvSpPr>
              <p:nvPr/>
            </p:nvSpPr>
            <p:spPr bwMode="auto">
              <a:xfrm>
                <a:off x="2831911" y="4666927"/>
                <a:ext cx="962168" cy="33855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Shared Services</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Service Database</a:t>
                </a:r>
                <a:endParaRPr lang="en-US" sz="800" b="1" dirty="0">
                  <a:effectLst>
                    <a:outerShdw blurRad="38100" dist="38100" dir="2700000" algn="tl">
                      <a:srgbClr val="000000">
                        <a:alpha val="43137"/>
                      </a:srgbClr>
                    </a:outerShdw>
                  </a:effectLst>
                  <a:latin typeface="Calibri" pitchFamily="34" charset="0"/>
                </a:endParaRPr>
              </a:p>
            </p:txBody>
          </p:sp>
        </p:grpSp>
        <p:grpSp>
          <p:nvGrpSpPr>
            <p:cNvPr id="96" name="Group 120"/>
            <p:cNvGrpSpPr/>
            <p:nvPr/>
          </p:nvGrpSpPr>
          <p:grpSpPr>
            <a:xfrm>
              <a:off x="7650934" y="3795199"/>
              <a:ext cx="1026767" cy="340761"/>
              <a:chOff x="2794606" y="4666927"/>
              <a:chExt cx="1026767" cy="338554"/>
            </a:xfrm>
          </p:grpSpPr>
          <p:pic>
            <p:nvPicPr>
              <p:cNvPr id="112" name="261127 Rectángulo"/>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794606" y="4686007"/>
                <a:ext cx="1026767" cy="302897"/>
              </a:xfrm>
              <a:prstGeom prst="rect">
                <a:avLst/>
              </a:prstGeom>
              <a:noFill/>
              <a:ln w="9525">
                <a:noFill/>
                <a:miter lim="800000"/>
                <a:headEnd/>
                <a:tailEnd/>
              </a:ln>
            </p:spPr>
          </p:pic>
          <p:sp>
            <p:nvSpPr>
              <p:cNvPr id="113" name="261177 CuadroTexto"/>
              <p:cNvSpPr txBox="1">
                <a:spLocks noChangeArrowheads="1"/>
              </p:cNvSpPr>
              <p:nvPr/>
            </p:nvSpPr>
            <p:spPr bwMode="auto">
              <a:xfrm>
                <a:off x="2831911" y="4666927"/>
                <a:ext cx="962168" cy="33855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Shared Services</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Content Database</a:t>
                </a:r>
                <a:endParaRPr lang="en-US" sz="800" b="1" dirty="0">
                  <a:effectLst>
                    <a:outerShdw blurRad="38100" dist="38100" dir="2700000" algn="tl">
                      <a:srgbClr val="000000">
                        <a:alpha val="43137"/>
                      </a:srgbClr>
                    </a:outerShdw>
                  </a:effectLst>
                  <a:latin typeface="Calibri" pitchFamily="34" charset="0"/>
                </a:endParaRPr>
              </a:p>
            </p:txBody>
          </p:sp>
        </p:grpSp>
        <p:grpSp>
          <p:nvGrpSpPr>
            <p:cNvPr id="97" name="Group 123"/>
            <p:cNvGrpSpPr/>
            <p:nvPr/>
          </p:nvGrpSpPr>
          <p:grpSpPr>
            <a:xfrm>
              <a:off x="7646384" y="3447044"/>
              <a:ext cx="1026767" cy="340761"/>
              <a:chOff x="2794606" y="4666927"/>
              <a:chExt cx="1026767" cy="338554"/>
            </a:xfrm>
          </p:grpSpPr>
          <p:pic>
            <p:nvPicPr>
              <p:cNvPr id="110" name="261127 Rectángulo"/>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794606" y="4686007"/>
                <a:ext cx="1026767" cy="302897"/>
              </a:xfrm>
              <a:prstGeom prst="rect">
                <a:avLst/>
              </a:prstGeom>
              <a:noFill/>
              <a:ln w="9525">
                <a:noFill/>
                <a:miter lim="800000"/>
                <a:headEnd/>
                <a:tailEnd/>
              </a:ln>
            </p:spPr>
          </p:pic>
          <p:sp>
            <p:nvSpPr>
              <p:cNvPr id="111" name="261177 CuadroTexto"/>
              <p:cNvSpPr txBox="1">
                <a:spLocks noChangeArrowheads="1"/>
              </p:cNvSpPr>
              <p:nvPr/>
            </p:nvSpPr>
            <p:spPr bwMode="auto">
              <a:xfrm>
                <a:off x="2831911" y="4666927"/>
                <a:ext cx="962168" cy="33855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Project Server</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Draft Database(n)</a:t>
                </a:r>
                <a:endParaRPr lang="en-US" sz="800" b="1" dirty="0">
                  <a:effectLst>
                    <a:outerShdw blurRad="38100" dist="38100" dir="2700000" algn="tl">
                      <a:srgbClr val="000000">
                        <a:alpha val="43137"/>
                      </a:srgbClr>
                    </a:outerShdw>
                  </a:effectLst>
                  <a:latin typeface="Calibri" pitchFamily="34" charset="0"/>
                </a:endParaRPr>
              </a:p>
            </p:txBody>
          </p:sp>
        </p:grpSp>
        <p:grpSp>
          <p:nvGrpSpPr>
            <p:cNvPr id="98" name="Group 126"/>
            <p:cNvGrpSpPr/>
            <p:nvPr/>
          </p:nvGrpSpPr>
          <p:grpSpPr>
            <a:xfrm>
              <a:off x="7648659" y="3102253"/>
              <a:ext cx="1026767" cy="338554"/>
              <a:chOff x="2794606" y="4666931"/>
              <a:chExt cx="1026767" cy="336361"/>
            </a:xfrm>
          </p:grpSpPr>
          <p:pic>
            <p:nvPicPr>
              <p:cNvPr id="108" name="261127 Rectángulo"/>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794606" y="4686007"/>
                <a:ext cx="1026767" cy="302897"/>
              </a:xfrm>
              <a:prstGeom prst="rect">
                <a:avLst/>
              </a:prstGeom>
              <a:noFill/>
              <a:ln w="9525">
                <a:noFill/>
                <a:miter lim="800000"/>
                <a:headEnd/>
                <a:tailEnd/>
              </a:ln>
            </p:spPr>
          </p:pic>
          <p:sp>
            <p:nvSpPr>
              <p:cNvPr id="109" name="261177 CuadroTexto"/>
              <p:cNvSpPr txBox="1">
                <a:spLocks noChangeArrowheads="1"/>
              </p:cNvSpPr>
              <p:nvPr/>
            </p:nvSpPr>
            <p:spPr bwMode="auto">
              <a:xfrm>
                <a:off x="2831911" y="4666931"/>
                <a:ext cx="962168" cy="336361"/>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Project Server</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Published Database(n)</a:t>
                </a:r>
                <a:endParaRPr lang="en-US" sz="800" b="1" dirty="0">
                  <a:effectLst>
                    <a:outerShdw blurRad="38100" dist="38100" dir="2700000" algn="tl">
                      <a:srgbClr val="000000">
                        <a:alpha val="43137"/>
                      </a:srgbClr>
                    </a:outerShdw>
                  </a:effectLst>
                  <a:latin typeface="Calibri" pitchFamily="34" charset="0"/>
                </a:endParaRPr>
              </a:p>
            </p:txBody>
          </p:sp>
        </p:grpSp>
        <p:grpSp>
          <p:nvGrpSpPr>
            <p:cNvPr id="99" name="Group 129"/>
            <p:cNvGrpSpPr/>
            <p:nvPr/>
          </p:nvGrpSpPr>
          <p:grpSpPr>
            <a:xfrm>
              <a:off x="7650932" y="2733650"/>
              <a:ext cx="1026767" cy="338554"/>
              <a:chOff x="2794606" y="4666931"/>
              <a:chExt cx="1026767" cy="336361"/>
            </a:xfrm>
          </p:grpSpPr>
          <p:pic>
            <p:nvPicPr>
              <p:cNvPr id="106" name="261127 Rectángulo"/>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794606" y="4686007"/>
                <a:ext cx="1026767" cy="302897"/>
              </a:xfrm>
              <a:prstGeom prst="rect">
                <a:avLst/>
              </a:prstGeom>
              <a:noFill/>
              <a:ln w="9525">
                <a:noFill/>
                <a:miter lim="800000"/>
                <a:headEnd/>
                <a:tailEnd/>
              </a:ln>
            </p:spPr>
          </p:pic>
          <p:sp>
            <p:nvSpPr>
              <p:cNvPr id="107" name="261177 CuadroTexto"/>
              <p:cNvSpPr txBox="1">
                <a:spLocks noChangeArrowheads="1"/>
              </p:cNvSpPr>
              <p:nvPr/>
            </p:nvSpPr>
            <p:spPr bwMode="auto">
              <a:xfrm>
                <a:off x="2809937" y="4666931"/>
                <a:ext cx="1000044" cy="336361"/>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Project Server</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Reporting Database(n)</a:t>
                </a:r>
                <a:endParaRPr lang="en-US" sz="800" b="1" dirty="0">
                  <a:effectLst>
                    <a:outerShdw blurRad="38100" dist="38100" dir="2700000" algn="tl">
                      <a:srgbClr val="000000">
                        <a:alpha val="43137"/>
                      </a:srgbClr>
                    </a:outerShdw>
                  </a:effectLst>
                  <a:latin typeface="Calibri" pitchFamily="34" charset="0"/>
                </a:endParaRPr>
              </a:p>
            </p:txBody>
          </p:sp>
        </p:grpSp>
        <p:grpSp>
          <p:nvGrpSpPr>
            <p:cNvPr id="100" name="Group 132"/>
            <p:cNvGrpSpPr/>
            <p:nvPr/>
          </p:nvGrpSpPr>
          <p:grpSpPr>
            <a:xfrm>
              <a:off x="7639559" y="2364888"/>
              <a:ext cx="1026767" cy="338554"/>
              <a:chOff x="2794606" y="4666931"/>
              <a:chExt cx="1026767" cy="336361"/>
            </a:xfrm>
          </p:grpSpPr>
          <p:pic>
            <p:nvPicPr>
              <p:cNvPr id="104" name="261127 Rectángulo"/>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794606" y="4686007"/>
                <a:ext cx="1026767" cy="302897"/>
              </a:xfrm>
              <a:prstGeom prst="rect">
                <a:avLst/>
              </a:prstGeom>
              <a:noFill/>
              <a:ln w="9525">
                <a:noFill/>
                <a:miter lim="800000"/>
                <a:headEnd/>
                <a:tailEnd/>
              </a:ln>
            </p:spPr>
          </p:pic>
          <p:sp>
            <p:nvSpPr>
              <p:cNvPr id="105" name="261177 CuadroTexto"/>
              <p:cNvSpPr txBox="1">
                <a:spLocks noChangeArrowheads="1"/>
              </p:cNvSpPr>
              <p:nvPr/>
            </p:nvSpPr>
            <p:spPr bwMode="auto">
              <a:xfrm>
                <a:off x="2831911" y="4666931"/>
                <a:ext cx="962168" cy="336361"/>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Project Server</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Archive Database(n)</a:t>
                </a:r>
                <a:endParaRPr lang="en-US" sz="800" b="1" dirty="0">
                  <a:effectLst>
                    <a:outerShdw blurRad="38100" dist="38100" dir="2700000" algn="tl">
                      <a:srgbClr val="000000">
                        <a:alpha val="43137"/>
                      </a:srgbClr>
                    </a:outerShdw>
                  </a:effectLst>
                  <a:latin typeface="Calibri" pitchFamily="34" charset="0"/>
                </a:endParaRPr>
              </a:p>
            </p:txBody>
          </p:sp>
        </p:grpSp>
        <p:grpSp>
          <p:nvGrpSpPr>
            <p:cNvPr id="101" name="Group 135"/>
            <p:cNvGrpSpPr/>
            <p:nvPr/>
          </p:nvGrpSpPr>
          <p:grpSpPr>
            <a:xfrm>
              <a:off x="7648658" y="1579887"/>
              <a:ext cx="1026767" cy="340761"/>
              <a:chOff x="2794606" y="4666927"/>
              <a:chExt cx="1026767" cy="338554"/>
            </a:xfrm>
          </p:grpSpPr>
          <p:pic>
            <p:nvPicPr>
              <p:cNvPr id="102" name="261127 Rectángulo"/>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794606" y="4686007"/>
                <a:ext cx="1026767" cy="302897"/>
              </a:xfrm>
              <a:prstGeom prst="rect">
                <a:avLst/>
              </a:prstGeom>
              <a:noFill/>
              <a:ln w="9525">
                <a:noFill/>
                <a:miter lim="800000"/>
                <a:headEnd/>
                <a:tailEnd/>
              </a:ln>
            </p:spPr>
          </p:pic>
          <p:sp>
            <p:nvSpPr>
              <p:cNvPr id="103" name="261177 CuadroTexto"/>
              <p:cNvSpPr txBox="1">
                <a:spLocks noChangeArrowheads="1"/>
              </p:cNvSpPr>
              <p:nvPr/>
            </p:nvSpPr>
            <p:spPr bwMode="auto">
              <a:xfrm>
                <a:off x="2831911" y="4666927"/>
                <a:ext cx="962168" cy="33855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Farm Configuration Database</a:t>
                </a:r>
                <a:endParaRPr lang="en-US" sz="800" b="1" dirty="0">
                  <a:effectLst>
                    <a:outerShdw blurRad="38100" dist="38100" dir="2700000" algn="tl">
                      <a:srgbClr val="000000">
                        <a:alpha val="43137"/>
                      </a:srgbClr>
                    </a:outerShdw>
                  </a:effectLst>
                  <a:latin typeface="Calibri" pitchFamily="34" charset="0"/>
                </a:endParaRPr>
              </a:p>
            </p:txBody>
          </p:sp>
        </p:grpSp>
        <p:grpSp>
          <p:nvGrpSpPr>
            <p:cNvPr id="162" name="Group 255"/>
            <p:cNvGrpSpPr/>
            <p:nvPr/>
          </p:nvGrpSpPr>
          <p:grpSpPr>
            <a:xfrm>
              <a:off x="3796667" y="5373158"/>
              <a:ext cx="3921356" cy="215444"/>
              <a:chOff x="3473357" y="4973278"/>
              <a:chExt cx="3921356" cy="215444"/>
            </a:xfrm>
          </p:grpSpPr>
          <p:sp>
            <p:nvSpPr>
              <p:cNvPr id="164" name="261177 CuadroTexto"/>
              <p:cNvSpPr txBox="1">
                <a:spLocks noChangeArrowheads="1"/>
              </p:cNvSpPr>
              <p:nvPr/>
            </p:nvSpPr>
            <p:spPr bwMode="auto">
              <a:xfrm>
                <a:off x="3521122" y="4973278"/>
                <a:ext cx="3873591"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PWA and WSS content  pages </a:t>
                </a:r>
                <a:endParaRPr lang="en-US" sz="800" b="1" dirty="0">
                  <a:effectLst>
                    <a:outerShdw blurRad="38100" dist="38100" dir="2700000" algn="tl">
                      <a:srgbClr val="000000">
                        <a:alpha val="43137"/>
                      </a:srgbClr>
                    </a:outerShdw>
                  </a:effectLst>
                  <a:latin typeface="Calibri" pitchFamily="34" charset="0"/>
                </a:endParaRPr>
              </a:p>
            </p:txBody>
          </p:sp>
          <p:cxnSp>
            <p:nvCxnSpPr>
              <p:cNvPr id="165" name="Straight Connector 164"/>
              <p:cNvCxnSpPr/>
              <p:nvPr/>
            </p:nvCxnSpPr>
            <p:spPr>
              <a:xfrm rot="10800000" flipV="1">
                <a:off x="3473357" y="4992519"/>
                <a:ext cx="3754860" cy="9383"/>
              </a:xfrm>
              <a:prstGeom prst="line">
                <a:avLst/>
              </a:prstGeom>
              <a:ln w="12700">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grpSp>
        <p:sp>
          <p:nvSpPr>
            <p:cNvPr id="181" name="261177 CuadroTexto"/>
            <p:cNvSpPr txBox="1">
              <a:spLocks noChangeArrowheads="1"/>
            </p:cNvSpPr>
            <p:nvPr/>
          </p:nvSpPr>
          <p:spPr bwMode="auto">
            <a:xfrm>
              <a:off x="3827893" y="5074338"/>
              <a:ext cx="758243" cy="215443"/>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WCF Services</a:t>
              </a:r>
              <a:endParaRPr lang="en-US" sz="800" b="1" dirty="0">
                <a:effectLst>
                  <a:outerShdw blurRad="38100" dist="38100" dir="2700000" algn="tl">
                    <a:srgbClr val="000000">
                      <a:alpha val="43137"/>
                    </a:srgbClr>
                  </a:outerShdw>
                </a:effectLst>
                <a:latin typeface="Calibri" pitchFamily="34" charset="0"/>
              </a:endParaRPr>
            </a:p>
          </p:txBody>
        </p:sp>
        <p:grpSp>
          <p:nvGrpSpPr>
            <p:cNvPr id="230" name="Group 114"/>
            <p:cNvGrpSpPr/>
            <p:nvPr/>
          </p:nvGrpSpPr>
          <p:grpSpPr>
            <a:xfrm>
              <a:off x="7643281" y="4919213"/>
              <a:ext cx="1026767" cy="338554"/>
              <a:chOff x="2794606" y="4666931"/>
              <a:chExt cx="1026767" cy="336361"/>
            </a:xfrm>
          </p:grpSpPr>
          <p:pic>
            <p:nvPicPr>
              <p:cNvPr id="231" name="261127 Rectángulo"/>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794606" y="4686007"/>
                <a:ext cx="1026767" cy="302897"/>
              </a:xfrm>
              <a:prstGeom prst="rect">
                <a:avLst/>
              </a:prstGeom>
              <a:noFill/>
              <a:ln w="9525">
                <a:noFill/>
                <a:miter lim="800000"/>
                <a:headEnd/>
                <a:tailEnd/>
              </a:ln>
            </p:spPr>
          </p:pic>
          <p:sp>
            <p:nvSpPr>
              <p:cNvPr id="232" name="261177 CuadroTexto"/>
              <p:cNvSpPr txBox="1">
                <a:spLocks noChangeArrowheads="1"/>
              </p:cNvSpPr>
              <p:nvPr/>
            </p:nvSpPr>
            <p:spPr bwMode="auto">
              <a:xfrm>
                <a:off x="2831911" y="4666931"/>
                <a:ext cx="962168" cy="336361"/>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State Service</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Database</a:t>
                </a:r>
                <a:endParaRPr lang="en-US" sz="800" b="1" dirty="0">
                  <a:effectLst>
                    <a:outerShdw blurRad="38100" dist="38100" dir="2700000" algn="tl">
                      <a:srgbClr val="000000">
                        <a:alpha val="43137"/>
                      </a:srgbClr>
                    </a:outerShdw>
                  </a:effectLst>
                  <a:latin typeface="Calibri" pitchFamily="34" charset="0"/>
                </a:endParaRPr>
              </a:p>
            </p:txBody>
          </p:sp>
        </p:grpSp>
        <p:sp>
          <p:nvSpPr>
            <p:cNvPr id="7" name="Rectangle 6"/>
            <p:cNvSpPr/>
            <p:nvPr/>
          </p:nvSpPr>
          <p:spPr bwMode="auto">
            <a:xfrm>
              <a:off x="4218614" y="1535144"/>
              <a:ext cx="2750025" cy="3361600"/>
            </a:xfrm>
            <a:prstGeom prst="rect">
              <a:avLst/>
            </a:prstGeom>
            <a:solidFill>
              <a:schemeClr val="accent2">
                <a:lumMod val="50000"/>
                <a:alpha val="30000"/>
              </a:schemeClr>
            </a:solidFill>
            <a:ln w="3175" cmpd="sng">
              <a:solidFill>
                <a:schemeClr val="tx1">
                  <a:lumMod val="65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261208 CuadroTexto"/>
            <p:cNvSpPr txBox="1">
              <a:spLocks noChangeArrowheads="1"/>
            </p:cNvSpPr>
            <p:nvPr/>
          </p:nvSpPr>
          <p:spPr bwMode="auto">
            <a:xfrm>
              <a:off x="4218616" y="1267842"/>
              <a:ext cx="2750024" cy="307777"/>
            </a:xfrm>
            <a:prstGeom prst="rect">
              <a:avLst/>
            </a:prstGeom>
            <a:noFill/>
            <a:ln w="9525">
              <a:noFill/>
              <a:miter lim="800000"/>
              <a:headEnd/>
              <a:tailEnd/>
            </a:ln>
          </p:spPr>
          <p:txBody>
            <a:bodyPr wrap="square">
              <a:spAutoFit/>
            </a:bodyPr>
            <a:lstStyle/>
            <a:p>
              <a:pPr algn="ctr">
                <a:buNone/>
              </a:pPr>
              <a:r>
                <a:rPr lang="en-US" sz="1400" b="1" dirty="0" smtClean="0">
                  <a:effectLst>
                    <a:outerShdw blurRad="38100" dist="38100" dir="2700000" algn="tl">
                      <a:srgbClr val="000000">
                        <a:alpha val="43137"/>
                      </a:srgbClr>
                    </a:outerShdw>
                  </a:effectLst>
                  <a:latin typeface="Calibri" pitchFamily="34" charset="0"/>
                </a:rPr>
                <a:t>Application/PSI Server</a:t>
              </a:r>
              <a:endParaRPr lang="en-US" sz="1400" b="1" dirty="0">
                <a:effectLst>
                  <a:outerShdw blurRad="38100" dist="38100" dir="2700000" algn="tl">
                    <a:srgbClr val="000000">
                      <a:alpha val="43137"/>
                    </a:srgbClr>
                  </a:outerShdw>
                </a:effectLst>
                <a:latin typeface="Calibri" pitchFamily="34" charset="0"/>
              </a:endParaRPr>
            </a:p>
          </p:txBody>
        </p:sp>
        <p:sp>
          <p:nvSpPr>
            <p:cNvPr id="8" name="Rounded Rectangle 7"/>
            <p:cNvSpPr/>
            <p:nvPr/>
          </p:nvSpPr>
          <p:spPr bwMode="auto">
            <a:xfrm>
              <a:off x="5330908" y="2757351"/>
              <a:ext cx="1576315" cy="2019740"/>
            </a:xfrm>
            <a:prstGeom prst="roundRect">
              <a:avLst/>
            </a:prstGeom>
            <a:solidFill>
              <a:schemeClr val="accent2">
                <a:lumMod val="50000"/>
                <a:alpha val="30000"/>
              </a:schemeClr>
            </a:solidFill>
            <a:ln w="6350">
              <a:solidFill>
                <a:schemeClr val="tx1"/>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ounded Rectangle 8"/>
            <p:cNvSpPr/>
            <p:nvPr/>
          </p:nvSpPr>
          <p:spPr bwMode="auto">
            <a:xfrm>
              <a:off x="4293678" y="2761899"/>
              <a:ext cx="975815" cy="1998101"/>
            </a:xfrm>
            <a:prstGeom prst="roundRect">
              <a:avLst/>
            </a:prstGeom>
            <a:solidFill>
              <a:schemeClr val="accent2">
                <a:lumMod val="50000"/>
                <a:alpha val="30000"/>
              </a:schemeClr>
            </a:solidFill>
            <a:ln w="6350">
              <a:solidFill>
                <a:schemeClr val="tx1"/>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261177 CuadroTexto"/>
            <p:cNvSpPr txBox="1">
              <a:spLocks noChangeArrowheads="1"/>
            </p:cNvSpPr>
            <p:nvPr/>
          </p:nvSpPr>
          <p:spPr bwMode="auto">
            <a:xfrm>
              <a:off x="4384664" y="2570219"/>
              <a:ext cx="798394"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Web Service Tier</a:t>
              </a:r>
              <a:endParaRPr lang="en-US" sz="800" b="1" dirty="0">
                <a:effectLst>
                  <a:outerShdw blurRad="38100" dist="38100" dir="2700000" algn="tl">
                    <a:srgbClr val="000000">
                      <a:alpha val="43137"/>
                    </a:srgbClr>
                  </a:outerShdw>
                </a:effectLst>
                <a:latin typeface="Calibri" pitchFamily="34" charset="0"/>
              </a:endParaRPr>
            </a:p>
          </p:txBody>
        </p:sp>
        <p:sp>
          <p:nvSpPr>
            <p:cNvPr id="12" name="261177 CuadroTexto"/>
            <p:cNvSpPr txBox="1">
              <a:spLocks noChangeArrowheads="1"/>
            </p:cNvSpPr>
            <p:nvPr/>
          </p:nvSpPr>
          <p:spPr bwMode="auto">
            <a:xfrm>
              <a:off x="5310435" y="2565670"/>
              <a:ext cx="1569494"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Business Logic Tier</a:t>
              </a:r>
              <a:endParaRPr lang="en-US" sz="800" b="1" dirty="0">
                <a:effectLst>
                  <a:outerShdw blurRad="38100" dist="38100" dir="2700000" algn="tl">
                    <a:srgbClr val="000000">
                      <a:alpha val="43137"/>
                    </a:srgbClr>
                  </a:outerShdw>
                </a:effectLst>
                <a:latin typeface="Calibri" pitchFamily="34" charset="0"/>
              </a:endParaRPr>
            </a:p>
          </p:txBody>
        </p:sp>
        <p:grpSp>
          <p:nvGrpSpPr>
            <p:cNvPr id="123" name="Group 173"/>
            <p:cNvGrpSpPr/>
            <p:nvPr/>
          </p:nvGrpSpPr>
          <p:grpSpPr>
            <a:xfrm rot="16200000">
              <a:off x="4021149" y="3440874"/>
              <a:ext cx="1542196" cy="238836"/>
              <a:chOff x="4293071" y="2518011"/>
              <a:chExt cx="1395059" cy="238836"/>
            </a:xfrm>
          </p:grpSpPr>
          <p:pic>
            <p:nvPicPr>
              <p:cNvPr id="133" name="261127 Rectángulo"/>
              <p:cNvPicPr>
                <a:picLocks noChangeAspect="1" noChangeArrowheads="1"/>
              </p:cNvPicPr>
              <p:nvPr/>
            </p:nvPicPr>
            <p:blipFill>
              <a:blip r:embed="rId6" cstate="print">
                <a:duotone>
                  <a:prstClr val="black"/>
                  <a:schemeClr val="accent2">
                    <a:tint val="45000"/>
                    <a:satMod val="400000"/>
                  </a:schemeClr>
                </a:duotone>
                <a:lum bright="-20000"/>
              </a:blip>
              <a:srcRect/>
              <a:stretch>
                <a:fillRect/>
              </a:stretch>
            </p:blipFill>
            <p:spPr bwMode="auto">
              <a:xfrm>
                <a:off x="4293071" y="2518011"/>
                <a:ext cx="1395059" cy="238836"/>
              </a:xfrm>
              <a:prstGeom prst="rect">
                <a:avLst/>
              </a:prstGeom>
              <a:noFill/>
              <a:ln w="9525">
                <a:noFill/>
                <a:miter lim="800000"/>
                <a:headEnd/>
                <a:tailEnd/>
              </a:ln>
            </p:spPr>
          </p:pic>
          <p:sp>
            <p:nvSpPr>
              <p:cNvPr id="134" name="261177 CuadroTexto"/>
              <p:cNvSpPr txBox="1">
                <a:spLocks noChangeArrowheads="1"/>
              </p:cNvSpPr>
              <p:nvPr/>
            </p:nvSpPr>
            <p:spPr bwMode="auto">
              <a:xfrm>
                <a:off x="4314967" y="2531049"/>
                <a:ext cx="1329954"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External Web Services</a:t>
                </a:r>
                <a:endParaRPr lang="en-US" sz="800" b="1" dirty="0">
                  <a:effectLst>
                    <a:outerShdw blurRad="38100" dist="38100" dir="2700000" algn="tl">
                      <a:srgbClr val="000000">
                        <a:alpha val="43137"/>
                      </a:srgbClr>
                    </a:outerShdw>
                  </a:effectLst>
                  <a:latin typeface="Calibri" pitchFamily="34" charset="0"/>
                </a:endParaRPr>
              </a:p>
            </p:txBody>
          </p:sp>
        </p:grpSp>
        <p:grpSp>
          <p:nvGrpSpPr>
            <p:cNvPr id="124" name="Group 174"/>
            <p:cNvGrpSpPr/>
            <p:nvPr/>
          </p:nvGrpSpPr>
          <p:grpSpPr>
            <a:xfrm rot="16200000">
              <a:off x="4313443" y="3437462"/>
              <a:ext cx="1535373" cy="238836"/>
              <a:chOff x="4148207" y="2518012"/>
              <a:chExt cx="1535373" cy="238836"/>
            </a:xfrm>
          </p:grpSpPr>
          <p:pic>
            <p:nvPicPr>
              <p:cNvPr id="131" name="261127 Rectángulo"/>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4148207" y="2518012"/>
                <a:ext cx="1535373" cy="238836"/>
              </a:xfrm>
              <a:prstGeom prst="rect">
                <a:avLst/>
              </a:prstGeom>
              <a:noFill/>
              <a:ln w="9525">
                <a:noFill/>
                <a:miter lim="800000"/>
                <a:headEnd/>
                <a:tailEnd/>
              </a:ln>
            </p:spPr>
          </p:pic>
          <p:sp>
            <p:nvSpPr>
              <p:cNvPr id="132" name="261177 CuadroTexto"/>
              <p:cNvSpPr txBox="1">
                <a:spLocks noChangeArrowheads="1"/>
              </p:cNvSpPr>
              <p:nvPr/>
            </p:nvSpPr>
            <p:spPr bwMode="auto">
              <a:xfrm>
                <a:off x="4189150" y="2531049"/>
                <a:ext cx="1426191"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Internal Web Services</a:t>
                </a:r>
                <a:endParaRPr lang="en-US" sz="800" b="1" dirty="0">
                  <a:effectLst>
                    <a:outerShdw blurRad="38100" dist="38100" dir="2700000" algn="tl">
                      <a:srgbClr val="000000">
                        <a:alpha val="43137"/>
                      </a:srgbClr>
                    </a:outerShdw>
                  </a:effectLst>
                  <a:latin typeface="Calibri" pitchFamily="34" charset="0"/>
                </a:endParaRPr>
              </a:p>
            </p:txBody>
          </p:sp>
        </p:grpSp>
        <p:grpSp>
          <p:nvGrpSpPr>
            <p:cNvPr id="126" name="Group 180"/>
            <p:cNvGrpSpPr/>
            <p:nvPr/>
          </p:nvGrpSpPr>
          <p:grpSpPr>
            <a:xfrm>
              <a:off x="4361917" y="4332722"/>
              <a:ext cx="866632" cy="312144"/>
              <a:chOff x="4293072" y="2444704"/>
              <a:chExt cx="1045476" cy="312144"/>
            </a:xfrm>
          </p:grpSpPr>
          <p:pic>
            <p:nvPicPr>
              <p:cNvPr id="127" name="261127 Rectángulo"/>
              <p:cNvPicPr>
                <a:picLocks noChangeAspect="1" noChangeArrowheads="1"/>
              </p:cNvPicPr>
              <p:nvPr/>
            </p:nvPicPr>
            <p:blipFill>
              <a:blip r:embed="rId7" cstate="print">
                <a:duotone>
                  <a:prstClr val="black"/>
                  <a:schemeClr val="accent2">
                    <a:tint val="45000"/>
                    <a:satMod val="400000"/>
                  </a:schemeClr>
                </a:duotone>
              </a:blip>
              <a:srcRect/>
              <a:stretch>
                <a:fillRect/>
              </a:stretch>
            </p:blipFill>
            <p:spPr bwMode="auto">
              <a:xfrm>
                <a:off x="4293072" y="2444704"/>
                <a:ext cx="1045476" cy="312144"/>
              </a:xfrm>
              <a:prstGeom prst="rect">
                <a:avLst/>
              </a:prstGeom>
              <a:noFill/>
              <a:ln w="9525">
                <a:noFill/>
                <a:miter lim="800000"/>
                <a:headEnd/>
                <a:tailEnd/>
              </a:ln>
            </p:spPr>
          </p:pic>
          <p:sp>
            <p:nvSpPr>
              <p:cNvPr id="128" name="261177 CuadroTexto"/>
              <p:cNvSpPr txBox="1">
                <a:spLocks noChangeArrowheads="1"/>
              </p:cNvSpPr>
              <p:nvPr/>
            </p:nvSpPr>
            <p:spPr bwMode="auto">
              <a:xfrm>
                <a:off x="4314968" y="2488319"/>
                <a:ext cx="989460" cy="200055"/>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700" b="1" dirty="0" smtClean="0">
                    <a:effectLst>
                      <a:outerShdw blurRad="38100" dist="38100" dir="2700000" algn="tl">
                        <a:srgbClr val="000000">
                          <a:alpha val="43137"/>
                        </a:srgbClr>
                      </a:outerShdw>
                    </a:effectLst>
                    <a:latin typeface="Calibri" pitchFamily="34" charset="0"/>
                  </a:rPr>
                  <a:t>Project User Context</a:t>
                </a:r>
                <a:endParaRPr lang="en-US" sz="700" b="1" dirty="0">
                  <a:effectLst>
                    <a:outerShdw blurRad="38100" dist="38100" dir="2700000" algn="tl">
                      <a:srgbClr val="000000">
                        <a:alpha val="43137"/>
                      </a:srgbClr>
                    </a:outerShdw>
                  </a:effectLst>
                  <a:latin typeface="Calibri" pitchFamily="34" charset="0"/>
                </a:endParaRPr>
              </a:p>
            </p:txBody>
          </p:sp>
        </p:grpSp>
        <p:grpSp>
          <p:nvGrpSpPr>
            <p:cNvPr id="136" name="Group 192"/>
            <p:cNvGrpSpPr/>
            <p:nvPr/>
          </p:nvGrpSpPr>
          <p:grpSpPr>
            <a:xfrm rot="16200000">
              <a:off x="5717844" y="3632124"/>
              <a:ext cx="1965639" cy="238836"/>
              <a:chOff x="4293072" y="2518012"/>
              <a:chExt cx="1045476" cy="238836"/>
            </a:xfrm>
          </p:grpSpPr>
          <p:pic>
            <p:nvPicPr>
              <p:cNvPr id="155" name="261127 Rectángulo"/>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4293072" y="2518012"/>
                <a:ext cx="1045476" cy="238836"/>
              </a:xfrm>
              <a:prstGeom prst="rect">
                <a:avLst/>
              </a:prstGeom>
              <a:noFill/>
              <a:ln w="9525">
                <a:noFill/>
                <a:miter lim="800000"/>
                <a:headEnd/>
                <a:tailEnd/>
              </a:ln>
            </p:spPr>
          </p:pic>
          <p:sp>
            <p:nvSpPr>
              <p:cNvPr id="156" name="261177 CuadroTexto"/>
              <p:cNvSpPr txBox="1">
                <a:spLocks noChangeArrowheads="1"/>
              </p:cNvSpPr>
              <p:nvPr/>
            </p:nvSpPr>
            <p:spPr bwMode="auto">
              <a:xfrm>
                <a:off x="4314968" y="2531049"/>
                <a:ext cx="989459"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Data Access Layer</a:t>
                </a:r>
                <a:endParaRPr lang="en-US" sz="800" b="1" dirty="0">
                  <a:effectLst>
                    <a:outerShdw blurRad="38100" dist="38100" dir="2700000" algn="tl">
                      <a:srgbClr val="000000">
                        <a:alpha val="43137"/>
                      </a:srgbClr>
                    </a:outerShdw>
                  </a:effectLst>
                  <a:latin typeface="Calibri" pitchFamily="34" charset="0"/>
                </a:endParaRPr>
              </a:p>
            </p:txBody>
          </p:sp>
        </p:grpSp>
        <p:grpSp>
          <p:nvGrpSpPr>
            <p:cNvPr id="137" name="Group 195"/>
            <p:cNvGrpSpPr/>
            <p:nvPr/>
          </p:nvGrpSpPr>
          <p:grpSpPr>
            <a:xfrm>
              <a:off x="5421091" y="3936815"/>
              <a:ext cx="620974" cy="368492"/>
              <a:chOff x="4330020" y="2552131"/>
              <a:chExt cx="1045476" cy="204717"/>
            </a:xfrm>
          </p:grpSpPr>
          <p:pic>
            <p:nvPicPr>
              <p:cNvPr id="153" name="261127 Rectángulo"/>
              <p:cNvPicPr>
                <a:picLocks noChangeAspect="1" noChangeArrowheads="1"/>
              </p:cNvPicPr>
              <p:nvPr/>
            </p:nvPicPr>
            <p:blipFill>
              <a:blip r:embed="rId8" cstate="print">
                <a:duotone>
                  <a:prstClr val="black"/>
                  <a:schemeClr val="accent2">
                    <a:tint val="45000"/>
                    <a:satMod val="400000"/>
                  </a:schemeClr>
                </a:duotone>
              </a:blip>
              <a:srcRect/>
              <a:stretch>
                <a:fillRect/>
              </a:stretch>
            </p:blipFill>
            <p:spPr bwMode="auto">
              <a:xfrm>
                <a:off x="4330020" y="2552131"/>
                <a:ext cx="1045476" cy="204717"/>
              </a:xfrm>
              <a:prstGeom prst="rect">
                <a:avLst/>
              </a:prstGeom>
              <a:noFill/>
              <a:ln w="9525">
                <a:noFill/>
                <a:miter lim="800000"/>
                <a:headEnd/>
                <a:tailEnd/>
              </a:ln>
            </p:spPr>
          </p:pic>
          <p:sp>
            <p:nvSpPr>
              <p:cNvPr id="154" name="261177 CuadroTexto"/>
              <p:cNvSpPr txBox="1">
                <a:spLocks noChangeArrowheads="1"/>
              </p:cNvSpPr>
              <p:nvPr/>
            </p:nvSpPr>
            <p:spPr bwMode="auto">
              <a:xfrm>
                <a:off x="4351917" y="2587915"/>
                <a:ext cx="989459" cy="119691"/>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Serializer</a:t>
                </a:r>
                <a:endParaRPr lang="en-US" sz="800" b="1" dirty="0">
                  <a:effectLst>
                    <a:outerShdw blurRad="38100" dist="38100" dir="2700000" algn="tl">
                      <a:srgbClr val="000000">
                        <a:alpha val="43137"/>
                      </a:srgbClr>
                    </a:outerShdw>
                  </a:effectLst>
                  <a:latin typeface="Calibri" pitchFamily="34" charset="0"/>
                </a:endParaRPr>
              </a:p>
            </p:txBody>
          </p:sp>
        </p:grpSp>
        <p:grpSp>
          <p:nvGrpSpPr>
            <p:cNvPr id="138" name="Group 198"/>
            <p:cNvGrpSpPr/>
            <p:nvPr/>
          </p:nvGrpSpPr>
          <p:grpSpPr>
            <a:xfrm rot="16200000">
              <a:off x="5447525" y="3632487"/>
              <a:ext cx="1964913" cy="238836"/>
              <a:chOff x="4293072" y="2518012"/>
              <a:chExt cx="1045476" cy="238836"/>
            </a:xfrm>
          </p:grpSpPr>
          <p:pic>
            <p:nvPicPr>
              <p:cNvPr id="151" name="261127 Rectángulo"/>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4293072" y="2518012"/>
                <a:ext cx="1045476" cy="238836"/>
              </a:xfrm>
              <a:prstGeom prst="rect">
                <a:avLst/>
              </a:prstGeom>
              <a:noFill/>
              <a:ln w="9525">
                <a:noFill/>
                <a:miter lim="800000"/>
                <a:headEnd/>
                <a:tailEnd/>
              </a:ln>
            </p:spPr>
          </p:pic>
          <p:sp>
            <p:nvSpPr>
              <p:cNvPr id="152" name="261177 CuadroTexto"/>
              <p:cNvSpPr txBox="1">
                <a:spLocks noChangeArrowheads="1"/>
              </p:cNvSpPr>
              <p:nvPr/>
            </p:nvSpPr>
            <p:spPr bwMode="auto">
              <a:xfrm>
                <a:off x="4314968" y="2531049"/>
                <a:ext cx="989459"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 Filter Data Access Layer</a:t>
                </a:r>
                <a:endParaRPr lang="en-US" sz="800" b="1" dirty="0">
                  <a:effectLst>
                    <a:outerShdw blurRad="38100" dist="38100" dir="2700000" algn="tl">
                      <a:srgbClr val="000000">
                        <a:alpha val="43137"/>
                      </a:srgbClr>
                    </a:outerShdw>
                  </a:effectLst>
                  <a:latin typeface="Calibri" pitchFamily="34" charset="0"/>
                </a:endParaRPr>
              </a:p>
            </p:txBody>
          </p:sp>
        </p:grpSp>
        <p:grpSp>
          <p:nvGrpSpPr>
            <p:cNvPr id="139" name="Group 210"/>
            <p:cNvGrpSpPr/>
            <p:nvPr/>
          </p:nvGrpSpPr>
          <p:grpSpPr>
            <a:xfrm rot="16200000">
              <a:off x="5184807" y="3633625"/>
              <a:ext cx="1962638" cy="238836"/>
              <a:chOff x="4293072" y="2518012"/>
              <a:chExt cx="1045476" cy="238836"/>
            </a:xfrm>
          </p:grpSpPr>
          <p:pic>
            <p:nvPicPr>
              <p:cNvPr id="149" name="261127 Rectángulo"/>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4293072" y="2518012"/>
                <a:ext cx="1045476" cy="238836"/>
              </a:xfrm>
              <a:prstGeom prst="rect">
                <a:avLst/>
              </a:prstGeom>
              <a:noFill/>
              <a:ln w="9525">
                <a:noFill/>
                <a:miter lim="800000"/>
                <a:headEnd/>
                <a:tailEnd/>
              </a:ln>
            </p:spPr>
          </p:pic>
          <p:sp>
            <p:nvSpPr>
              <p:cNvPr id="150" name="261177 CuadroTexto"/>
              <p:cNvSpPr txBox="1">
                <a:spLocks noChangeArrowheads="1"/>
              </p:cNvSpPr>
              <p:nvPr/>
            </p:nvSpPr>
            <p:spPr bwMode="auto">
              <a:xfrm>
                <a:off x="4314968" y="2531049"/>
                <a:ext cx="989459"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 Business Objects</a:t>
                </a:r>
                <a:endParaRPr lang="en-US" sz="800" b="1" dirty="0">
                  <a:effectLst>
                    <a:outerShdw blurRad="38100" dist="38100" dir="2700000" algn="tl">
                      <a:srgbClr val="000000">
                        <a:alpha val="43137"/>
                      </a:srgbClr>
                    </a:outerShdw>
                  </a:effectLst>
                  <a:latin typeface="Calibri" pitchFamily="34" charset="0"/>
                </a:endParaRPr>
              </a:p>
            </p:txBody>
          </p:sp>
        </p:grpSp>
        <p:grpSp>
          <p:nvGrpSpPr>
            <p:cNvPr id="140" name="Group 213"/>
            <p:cNvGrpSpPr/>
            <p:nvPr/>
          </p:nvGrpSpPr>
          <p:grpSpPr>
            <a:xfrm>
              <a:off x="5428897" y="2837207"/>
              <a:ext cx="620973" cy="338555"/>
              <a:chOff x="4354652" y="2539866"/>
              <a:chExt cx="1045476" cy="338555"/>
            </a:xfrm>
          </p:grpSpPr>
          <p:pic>
            <p:nvPicPr>
              <p:cNvPr id="147" name="261127 Rectángulo"/>
              <p:cNvPicPr>
                <a:picLocks noChangeAspect="1" noChangeArrowheads="1"/>
              </p:cNvPicPr>
              <p:nvPr/>
            </p:nvPicPr>
            <p:blipFill>
              <a:blip r:embed="rId9" cstate="print">
                <a:duotone>
                  <a:prstClr val="black"/>
                  <a:schemeClr val="accent2">
                    <a:tint val="45000"/>
                    <a:satMod val="400000"/>
                  </a:schemeClr>
                </a:duotone>
              </a:blip>
              <a:srcRect/>
              <a:stretch>
                <a:fillRect/>
              </a:stretch>
            </p:blipFill>
            <p:spPr bwMode="auto">
              <a:xfrm>
                <a:off x="4354652" y="2539866"/>
                <a:ext cx="1045476" cy="334123"/>
              </a:xfrm>
              <a:prstGeom prst="rect">
                <a:avLst/>
              </a:prstGeom>
              <a:noFill/>
              <a:ln w="9525">
                <a:noFill/>
                <a:miter lim="800000"/>
                <a:headEnd/>
                <a:tailEnd/>
              </a:ln>
            </p:spPr>
          </p:pic>
          <p:sp>
            <p:nvSpPr>
              <p:cNvPr id="148" name="261177 CuadroTexto"/>
              <p:cNvSpPr txBox="1">
                <a:spLocks noChangeArrowheads="1"/>
              </p:cNvSpPr>
              <p:nvPr/>
            </p:nvSpPr>
            <p:spPr bwMode="auto">
              <a:xfrm>
                <a:off x="4376547" y="2539867"/>
                <a:ext cx="989459" cy="33855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Server Side </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Scheduling</a:t>
                </a:r>
                <a:endParaRPr lang="en-US" sz="800" b="1" dirty="0">
                  <a:effectLst>
                    <a:outerShdw blurRad="38100" dist="38100" dir="2700000" algn="tl">
                      <a:srgbClr val="000000">
                        <a:alpha val="43137"/>
                      </a:srgbClr>
                    </a:outerShdw>
                  </a:effectLst>
                  <a:latin typeface="Calibri" pitchFamily="34" charset="0"/>
                </a:endParaRPr>
              </a:p>
            </p:txBody>
          </p:sp>
        </p:grpSp>
        <p:grpSp>
          <p:nvGrpSpPr>
            <p:cNvPr id="141" name="Group 224"/>
            <p:cNvGrpSpPr/>
            <p:nvPr/>
          </p:nvGrpSpPr>
          <p:grpSpPr>
            <a:xfrm>
              <a:off x="5421583" y="3192748"/>
              <a:ext cx="616424" cy="355978"/>
              <a:chOff x="4342696" y="2518012"/>
              <a:chExt cx="1045476" cy="355978"/>
            </a:xfrm>
          </p:grpSpPr>
          <p:pic>
            <p:nvPicPr>
              <p:cNvPr id="145" name="261127 Rectángulo"/>
              <p:cNvPicPr>
                <a:picLocks noChangeAspect="1" noChangeArrowheads="1"/>
              </p:cNvPicPr>
              <p:nvPr/>
            </p:nvPicPr>
            <p:blipFill>
              <a:blip r:embed="rId10" cstate="print">
                <a:duotone>
                  <a:prstClr val="black"/>
                  <a:schemeClr val="accent2">
                    <a:tint val="45000"/>
                    <a:satMod val="400000"/>
                  </a:schemeClr>
                </a:duotone>
              </a:blip>
              <a:srcRect/>
              <a:stretch>
                <a:fillRect/>
              </a:stretch>
            </p:blipFill>
            <p:spPr bwMode="auto">
              <a:xfrm>
                <a:off x="4342696" y="2518012"/>
                <a:ext cx="1045476" cy="355978"/>
              </a:xfrm>
              <a:prstGeom prst="rect">
                <a:avLst/>
              </a:prstGeom>
              <a:noFill/>
              <a:ln w="9525">
                <a:noFill/>
                <a:miter lim="800000"/>
                <a:headEnd/>
                <a:tailEnd/>
              </a:ln>
            </p:spPr>
          </p:pic>
          <p:sp>
            <p:nvSpPr>
              <p:cNvPr id="146" name="261177 CuadroTexto"/>
              <p:cNvSpPr txBox="1">
                <a:spLocks noChangeArrowheads="1"/>
              </p:cNvSpPr>
              <p:nvPr/>
            </p:nvSpPr>
            <p:spPr bwMode="auto">
              <a:xfrm>
                <a:off x="4364592" y="2531049"/>
                <a:ext cx="989459" cy="33855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Queuing</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Service</a:t>
                </a:r>
                <a:endParaRPr lang="en-US" sz="800" b="1" dirty="0">
                  <a:effectLst>
                    <a:outerShdw blurRad="38100" dist="38100" dir="2700000" algn="tl">
                      <a:srgbClr val="000000">
                        <a:alpha val="43137"/>
                      </a:srgbClr>
                    </a:outerShdw>
                  </a:effectLst>
                  <a:latin typeface="Calibri" pitchFamily="34" charset="0"/>
                </a:endParaRPr>
              </a:p>
            </p:txBody>
          </p:sp>
        </p:grpSp>
        <p:grpSp>
          <p:nvGrpSpPr>
            <p:cNvPr id="142" name="Group 227"/>
            <p:cNvGrpSpPr/>
            <p:nvPr/>
          </p:nvGrpSpPr>
          <p:grpSpPr>
            <a:xfrm>
              <a:off x="5406952" y="3566762"/>
              <a:ext cx="632347" cy="355978"/>
              <a:chOff x="4317260" y="2518012"/>
              <a:chExt cx="1045476" cy="355978"/>
            </a:xfrm>
          </p:grpSpPr>
          <p:pic>
            <p:nvPicPr>
              <p:cNvPr id="143" name="261127 Rectángulo"/>
              <p:cNvPicPr>
                <a:picLocks noChangeAspect="1" noChangeArrowheads="1"/>
              </p:cNvPicPr>
              <p:nvPr/>
            </p:nvPicPr>
            <p:blipFill>
              <a:blip r:embed="rId11" cstate="print">
                <a:duotone>
                  <a:prstClr val="black"/>
                  <a:schemeClr val="accent2">
                    <a:tint val="45000"/>
                    <a:satMod val="400000"/>
                  </a:schemeClr>
                </a:duotone>
              </a:blip>
              <a:srcRect/>
              <a:stretch>
                <a:fillRect/>
              </a:stretch>
            </p:blipFill>
            <p:spPr bwMode="auto">
              <a:xfrm>
                <a:off x="4317260" y="2518012"/>
                <a:ext cx="1045476" cy="355978"/>
              </a:xfrm>
              <a:prstGeom prst="rect">
                <a:avLst/>
              </a:prstGeom>
              <a:noFill/>
              <a:ln w="9525">
                <a:noFill/>
                <a:miter lim="800000"/>
                <a:headEnd/>
                <a:tailEnd/>
              </a:ln>
            </p:spPr>
          </p:pic>
          <p:sp>
            <p:nvSpPr>
              <p:cNvPr id="144" name="261177 CuadroTexto"/>
              <p:cNvSpPr txBox="1">
                <a:spLocks noChangeArrowheads="1"/>
              </p:cNvSpPr>
              <p:nvPr/>
            </p:nvSpPr>
            <p:spPr bwMode="auto">
              <a:xfrm>
                <a:off x="4339157" y="2531049"/>
                <a:ext cx="989460" cy="33855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Eventing</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Service</a:t>
                </a:r>
                <a:endParaRPr lang="en-US" sz="800" b="1" dirty="0">
                  <a:effectLst>
                    <a:outerShdw blurRad="38100" dist="38100" dir="2700000" algn="tl">
                      <a:srgbClr val="000000">
                        <a:alpha val="43137"/>
                      </a:srgbClr>
                    </a:outerShdw>
                  </a:effectLst>
                  <a:latin typeface="Calibri" pitchFamily="34" charset="0"/>
                </a:endParaRPr>
              </a:p>
            </p:txBody>
          </p:sp>
        </p:grpSp>
        <p:pic>
          <p:nvPicPr>
            <p:cNvPr id="201" name="261127 Rectángulo"/>
            <p:cNvPicPr>
              <a:picLocks noChangeAspect="1" noChangeArrowheads="1"/>
            </p:cNvPicPr>
            <p:nvPr/>
          </p:nvPicPr>
          <p:blipFill>
            <a:blip r:embed="rId6" cstate="print">
              <a:duotone>
                <a:prstClr val="black"/>
                <a:schemeClr val="accent2">
                  <a:tint val="45000"/>
                  <a:satMod val="400000"/>
                </a:schemeClr>
              </a:duotone>
              <a:lum bright="-10000"/>
            </a:blip>
            <a:srcRect/>
            <a:stretch>
              <a:fillRect/>
            </a:stretch>
          </p:blipFill>
          <p:spPr bwMode="auto">
            <a:xfrm rot="16200000">
              <a:off x="4155494" y="3817679"/>
              <a:ext cx="715735" cy="238836"/>
            </a:xfrm>
            <a:prstGeom prst="rect">
              <a:avLst/>
            </a:prstGeom>
            <a:noFill/>
            <a:ln w="9525">
              <a:noFill/>
              <a:miter lim="800000"/>
              <a:headEnd/>
              <a:tailEnd/>
            </a:ln>
          </p:spPr>
        </p:pic>
        <p:sp>
          <p:nvSpPr>
            <p:cNvPr id="202" name="261177 CuadroTexto"/>
            <p:cNvSpPr txBox="1">
              <a:spLocks noChangeArrowheads="1"/>
            </p:cNvSpPr>
            <p:nvPr/>
          </p:nvSpPr>
          <p:spPr bwMode="auto">
            <a:xfrm rot="16200000">
              <a:off x="4173164" y="3821211"/>
              <a:ext cx="683077"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WCF  Interface</a:t>
              </a:r>
              <a:endParaRPr lang="en-US" sz="800" b="1" dirty="0">
                <a:effectLst>
                  <a:outerShdw blurRad="38100" dist="38100" dir="2700000" algn="tl">
                    <a:srgbClr val="000000">
                      <a:alpha val="43137"/>
                    </a:srgbClr>
                  </a:outerShdw>
                </a:effectLst>
                <a:latin typeface="Calibri" pitchFamily="34" charset="0"/>
              </a:endParaRPr>
            </a:p>
          </p:txBody>
        </p:sp>
        <p:grpSp>
          <p:nvGrpSpPr>
            <p:cNvPr id="205" name="Group 204"/>
            <p:cNvGrpSpPr/>
            <p:nvPr/>
          </p:nvGrpSpPr>
          <p:grpSpPr>
            <a:xfrm>
              <a:off x="4399387" y="2809070"/>
              <a:ext cx="238836" cy="770160"/>
              <a:chOff x="4019449" y="2560863"/>
              <a:chExt cx="238836" cy="770160"/>
            </a:xfrm>
          </p:grpSpPr>
          <p:pic>
            <p:nvPicPr>
              <p:cNvPr id="203" name="261127 Rectángulo"/>
              <p:cNvPicPr>
                <a:picLocks noChangeAspect="1" noChangeArrowheads="1"/>
              </p:cNvPicPr>
              <p:nvPr/>
            </p:nvPicPr>
            <p:blipFill>
              <a:blip r:embed="rId6" cstate="print">
                <a:duotone>
                  <a:prstClr val="black"/>
                  <a:schemeClr val="accent2">
                    <a:tint val="45000"/>
                    <a:satMod val="400000"/>
                  </a:schemeClr>
                </a:duotone>
                <a:lum bright="-10000"/>
              </a:blip>
              <a:srcRect/>
              <a:stretch>
                <a:fillRect/>
              </a:stretch>
            </p:blipFill>
            <p:spPr bwMode="auto">
              <a:xfrm rot="16200000">
                <a:off x="3753787" y="2826525"/>
                <a:ext cx="770160" cy="238836"/>
              </a:xfrm>
              <a:prstGeom prst="rect">
                <a:avLst/>
              </a:prstGeom>
              <a:noFill/>
              <a:ln w="9525">
                <a:noFill/>
                <a:miter lim="800000"/>
                <a:headEnd/>
                <a:tailEnd/>
              </a:ln>
            </p:spPr>
          </p:pic>
          <p:sp>
            <p:nvSpPr>
              <p:cNvPr id="204" name="261177 CuadroTexto"/>
              <p:cNvSpPr txBox="1">
                <a:spLocks noChangeArrowheads="1"/>
              </p:cNvSpPr>
              <p:nvPr/>
            </p:nvSpPr>
            <p:spPr bwMode="auto">
              <a:xfrm rot="16200000">
                <a:off x="3767374" y="2834139"/>
                <a:ext cx="745667"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ASMX  Interface</a:t>
                </a:r>
                <a:endParaRPr lang="en-US" sz="800" b="1" dirty="0">
                  <a:effectLst>
                    <a:outerShdw blurRad="38100" dist="38100" dir="2700000" algn="tl">
                      <a:srgbClr val="000000">
                        <a:alpha val="43137"/>
                      </a:srgbClr>
                    </a:outerShdw>
                  </a:effectLst>
                  <a:latin typeface="Calibri" pitchFamily="34" charset="0"/>
                </a:endParaRPr>
              </a:p>
            </p:txBody>
          </p:sp>
        </p:grpSp>
        <p:pic>
          <p:nvPicPr>
            <p:cNvPr id="240" name="261127 Rectángulo"/>
            <p:cNvPicPr>
              <a:picLocks noChangeAspect="1" noChangeArrowheads="1"/>
            </p:cNvPicPr>
            <p:nvPr/>
          </p:nvPicPr>
          <p:blipFill>
            <a:blip r:embed="rId8" cstate="print">
              <a:duotone>
                <a:prstClr val="black"/>
                <a:schemeClr val="accent2">
                  <a:tint val="45000"/>
                  <a:satMod val="400000"/>
                </a:schemeClr>
              </a:duotone>
            </a:blip>
            <a:srcRect/>
            <a:stretch>
              <a:fillRect/>
            </a:stretch>
          </p:blipFill>
          <p:spPr bwMode="auto">
            <a:xfrm>
              <a:off x="5419667" y="4337046"/>
              <a:ext cx="620974" cy="368492"/>
            </a:xfrm>
            <a:prstGeom prst="rect">
              <a:avLst/>
            </a:prstGeom>
            <a:noFill/>
            <a:ln w="9525">
              <a:noFill/>
              <a:miter lim="800000"/>
              <a:headEnd/>
              <a:tailEnd/>
            </a:ln>
          </p:spPr>
        </p:pic>
        <p:sp>
          <p:nvSpPr>
            <p:cNvPr id="241" name="261177 CuadroTexto"/>
            <p:cNvSpPr txBox="1">
              <a:spLocks noChangeArrowheads="1"/>
            </p:cNvSpPr>
            <p:nvPr/>
          </p:nvSpPr>
          <p:spPr bwMode="auto">
            <a:xfrm>
              <a:off x="5376481" y="4370196"/>
              <a:ext cx="688089" cy="298993"/>
            </a:xfrm>
            <a:prstGeom prst="rect">
              <a:avLst/>
            </a:prstGeom>
            <a:noFill/>
            <a:ln w="9525">
              <a:noFill/>
              <a:miter lim="800000"/>
              <a:headEnd/>
              <a:tailEnd/>
            </a:ln>
          </p:spPr>
          <p:txBody>
            <a:bodyPr wrap="square" lIns="0" rIns="0">
              <a:spAutoFit/>
            </a:bodyPr>
            <a:lstStyle/>
            <a:p>
              <a:pPr indent="-91440" algn="ctr">
                <a:lnSpc>
                  <a:spcPts val="800"/>
                </a:lnSpc>
                <a:buSzPct val="120000"/>
                <a:buNone/>
              </a:pPr>
              <a:r>
                <a:rPr lang="en-US" sz="800" b="1" dirty="0" smtClean="0">
                  <a:effectLst>
                    <a:outerShdw blurRad="38100" dist="38100" dir="2700000" algn="tl">
                      <a:srgbClr val="000000">
                        <a:alpha val="43137"/>
                      </a:srgbClr>
                    </a:outerShdw>
                  </a:effectLst>
                  <a:latin typeface="Calibri" pitchFamily="34" charset="0"/>
                </a:rPr>
                <a:t>Workflow Platform</a:t>
              </a:r>
              <a:endParaRPr lang="en-US" sz="800" b="1" dirty="0">
                <a:effectLst>
                  <a:outerShdw blurRad="38100" dist="38100" dir="2700000" algn="tl">
                    <a:srgbClr val="000000">
                      <a:alpha val="43137"/>
                    </a:srgbClr>
                  </a:outerShdw>
                </a:effectLst>
                <a:latin typeface="Calibri" pitchFamily="34" charset="0"/>
              </a:endParaRPr>
            </a:p>
          </p:txBody>
        </p:sp>
        <p:pic>
          <p:nvPicPr>
            <p:cNvPr id="207" name="261127 Rectángulo"/>
            <p:cNvPicPr>
              <a:picLocks noChangeAspect="1" noChangeArrowheads="1"/>
            </p:cNvPicPr>
            <p:nvPr/>
          </p:nvPicPr>
          <p:blipFill>
            <a:blip r:embed="rId8" cstate="print">
              <a:duotone>
                <a:prstClr val="black"/>
                <a:schemeClr val="accent2">
                  <a:tint val="45000"/>
                  <a:satMod val="400000"/>
                </a:schemeClr>
              </a:duotone>
            </a:blip>
            <a:srcRect/>
            <a:stretch>
              <a:fillRect/>
            </a:stretch>
          </p:blipFill>
          <p:spPr bwMode="auto">
            <a:xfrm>
              <a:off x="4227224" y="2271877"/>
              <a:ext cx="2734654" cy="274772"/>
            </a:xfrm>
            <a:prstGeom prst="rect">
              <a:avLst/>
            </a:prstGeom>
            <a:noFill/>
            <a:ln w="9525">
              <a:noFill/>
              <a:miter lim="800000"/>
              <a:headEnd/>
              <a:tailEnd/>
            </a:ln>
          </p:spPr>
        </p:pic>
        <p:sp>
          <p:nvSpPr>
            <p:cNvPr id="208" name="261177 CuadroTexto"/>
            <p:cNvSpPr txBox="1">
              <a:spLocks noChangeArrowheads="1"/>
            </p:cNvSpPr>
            <p:nvPr/>
          </p:nvSpPr>
          <p:spPr bwMode="auto">
            <a:xfrm>
              <a:off x="4329770" y="2310650"/>
              <a:ext cx="2533751"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Windows Workflow Foundation</a:t>
              </a:r>
              <a:endParaRPr lang="en-US" sz="800" b="1" dirty="0">
                <a:effectLst>
                  <a:outerShdw blurRad="38100" dist="38100" dir="2700000" algn="tl">
                    <a:srgbClr val="000000">
                      <a:alpha val="43137"/>
                    </a:srgbClr>
                  </a:outerShdw>
                </a:effectLst>
                <a:latin typeface="Calibri" pitchFamily="34" charset="0"/>
              </a:endParaRPr>
            </a:p>
          </p:txBody>
        </p:sp>
        <p:sp>
          <p:nvSpPr>
            <p:cNvPr id="219" name="261177 CuadroTexto"/>
            <p:cNvSpPr txBox="1">
              <a:spLocks noChangeArrowheads="1"/>
            </p:cNvSpPr>
            <p:nvPr/>
          </p:nvSpPr>
          <p:spPr bwMode="auto">
            <a:xfrm>
              <a:off x="4295590" y="1673165"/>
              <a:ext cx="2539194"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Microsoft SharePoint Server 2010</a:t>
              </a:r>
              <a:endParaRPr lang="en-US" sz="800" b="1" dirty="0">
                <a:effectLst>
                  <a:outerShdw blurRad="38100" dist="38100" dir="2700000" algn="tl">
                    <a:srgbClr val="000000">
                      <a:alpha val="43137"/>
                    </a:srgbClr>
                  </a:outerShdw>
                </a:effectLst>
                <a:latin typeface="Calibri" pitchFamily="34" charset="0"/>
              </a:endParaRPr>
            </a:p>
          </p:txBody>
        </p:sp>
        <p:sp>
          <p:nvSpPr>
            <p:cNvPr id="221" name="261177 CuadroTexto"/>
            <p:cNvSpPr txBox="1">
              <a:spLocks noChangeArrowheads="1"/>
            </p:cNvSpPr>
            <p:nvPr/>
          </p:nvSpPr>
          <p:spPr bwMode="auto">
            <a:xfrm>
              <a:off x="4295590" y="1964506"/>
              <a:ext cx="2585458"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Microsoft SharePoint Foundation 2010</a:t>
              </a:r>
              <a:endParaRPr lang="en-US" sz="800" b="1" dirty="0">
                <a:effectLst>
                  <a:outerShdw blurRad="38100" dist="38100" dir="2700000" algn="tl">
                    <a:srgbClr val="000000">
                      <a:alpha val="43137"/>
                    </a:srgbClr>
                  </a:outerShdw>
                </a:effectLst>
                <a:latin typeface="Calibri" pitchFamily="34" charset="0"/>
              </a:endParaRPr>
            </a:p>
          </p:txBody>
        </p:sp>
        <p:pic>
          <p:nvPicPr>
            <p:cNvPr id="244" name="261127 Rectángulo"/>
            <p:cNvPicPr>
              <a:picLocks noChangeAspect="1" noChangeArrowheads="1"/>
            </p:cNvPicPr>
            <p:nvPr/>
          </p:nvPicPr>
          <p:blipFill>
            <a:blip r:embed="rId8" cstate="print">
              <a:duotone>
                <a:prstClr val="black"/>
                <a:schemeClr val="accent2">
                  <a:tint val="45000"/>
                  <a:satMod val="400000"/>
                </a:schemeClr>
              </a:duotone>
            </a:blip>
            <a:srcRect/>
            <a:stretch>
              <a:fillRect/>
            </a:stretch>
          </p:blipFill>
          <p:spPr bwMode="auto">
            <a:xfrm>
              <a:off x="4225800" y="1629511"/>
              <a:ext cx="2734654" cy="274772"/>
            </a:xfrm>
            <a:prstGeom prst="rect">
              <a:avLst/>
            </a:prstGeom>
            <a:noFill/>
            <a:ln w="9525">
              <a:noFill/>
              <a:miter lim="800000"/>
              <a:headEnd/>
              <a:tailEnd/>
            </a:ln>
          </p:spPr>
        </p:pic>
        <p:pic>
          <p:nvPicPr>
            <p:cNvPr id="245" name="261127 Rectángulo"/>
            <p:cNvPicPr>
              <a:picLocks noChangeAspect="1" noChangeArrowheads="1"/>
            </p:cNvPicPr>
            <p:nvPr/>
          </p:nvPicPr>
          <p:blipFill>
            <a:blip r:embed="rId8" cstate="print">
              <a:duotone>
                <a:prstClr val="black"/>
                <a:schemeClr val="accent2">
                  <a:tint val="45000"/>
                  <a:satMod val="400000"/>
                </a:schemeClr>
              </a:duotone>
            </a:blip>
            <a:srcRect/>
            <a:stretch>
              <a:fillRect/>
            </a:stretch>
          </p:blipFill>
          <p:spPr bwMode="auto">
            <a:xfrm>
              <a:off x="4226299" y="1943953"/>
              <a:ext cx="2734654" cy="274772"/>
            </a:xfrm>
            <a:prstGeom prst="rect">
              <a:avLst/>
            </a:prstGeom>
            <a:noFill/>
            <a:ln w="9525">
              <a:noFill/>
              <a:miter lim="800000"/>
              <a:headEnd/>
              <a:tailEnd/>
            </a:ln>
          </p:spPr>
        </p:pic>
        <p:sp>
          <p:nvSpPr>
            <p:cNvPr id="70" name="Rectangle 69"/>
            <p:cNvSpPr/>
            <p:nvPr/>
          </p:nvSpPr>
          <p:spPr bwMode="auto">
            <a:xfrm>
              <a:off x="1929006" y="2935093"/>
              <a:ext cx="1860647" cy="2756400"/>
            </a:xfrm>
            <a:prstGeom prst="rect">
              <a:avLst/>
            </a:prstGeom>
            <a:solidFill>
              <a:schemeClr val="accent4">
                <a:lumMod val="50000"/>
                <a:alpha val="66000"/>
              </a:schemeClr>
            </a:solidFill>
            <a:ln w="3175" cmpd="sng">
              <a:solidFill>
                <a:schemeClr val="tx1">
                  <a:lumMod val="65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None/>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71" name="261127 Rectángulo"/>
            <p:cNvPicPr>
              <a:picLocks noChangeAspect="1" noChangeArrowheads="1"/>
            </p:cNvPicPr>
            <p:nvPr/>
          </p:nvPicPr>
          <p:blipFill>
            <a:blip r:embed="rId6" cstate="print">
              <a:duotone>
                <a:prstClr val="black"/>
                <a:schemeClr val="accent4">
                  <a:tint val="45000"/>
                  <a:satMod val="400000"/>
                </a:schemeClr>
              </a:duotone>
              <a:lum bright="-100000"/>
            </a:blip>
            <a:srcRect/>
            <a:stretch>
              <a:fillRect/>
            </a:stretch>
          </p:blipFill>
          <p:spPr bwMode="auto">
            <a:xfrm rot="16200000">
              <a:off x="1190371" y="4530129"/>
              <a:ext cx="1951629" cy="258078"/>
            </a:xfrm>
            <a:prstGeom prst="rect">
              <a:avLst/>
            </a:prstGeom>
            <a:noFill/>
            <a:ln w="9525">
              <a:noFill/>
              <a:miter lim="800000"/>
              <a:headEnd/>
              <a:tailEnd/>
            </a:ln>
          </p:spPr>
        </p:pic>
        <p:sp>
          <p:nvSpPr>
            <p:cNvPr id="72" name="261177 CuadroTexto"/>
            <p:cNvSpPr txBox="1">
              <a:spLocks noChangeArrowheads="1"/>
            </p:cNvSpPr>
            <p:nvPr/>
          </p:nvSpPr>
          <p:spPr bwMode="auto">
            <a:xfrm rot="16200000">
              <a:off x="1478461" y="4553655"/>
              <a:ext cx="1369195"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Authentication</a:t>
              </a:r>
              <a:endParaRPr lang="en-US" sz="800" b="1" dirty="0">
                <a:effectLst>
                  <a:outerShdw blurRad="38100" dist="38100" dir="2700000" algn="tl">
                    <a:srgbClr val="000000">
                      <a:alpha val="43137"/>
                    </a:srgbClr>
                  </a:outerShdw>
                </a:effectLst>
                <a:latin typeface="Calibri" pitchFamily="34" charset="0"/>
              </a:endParaRPr>
            </a:p>
          </p:txBody>
        </p:sp>
        <p:grpSp>
          <p:nvGrpSpPr>
            <p:cNvPr id="73" name="Group 82"/>
            <p:cNvGrpSpPr/>
            <p:nvPr/>
          </p:nvGrpSpPr>
          <p:grpSpPr>
            <a:xfrm>
              <a:off x="2339804" y="5259671"/>
              <a:ext cx="1026767" cy="351594"/>
              <a:chOff x="2794606" y="4666927"/>
              <a:chExt cx="1026767" cy="338554"/>
            </a:xfrm>
          </p:grpSpPr>
          <p:pic>
            <p:nvPicPr>
              <p:cNvPr id="88" name="261127 Rectángulo"/>
              <p:cNvPicPr>
                <a:picLocks noChangeAspect="1" noChangeArrowheads="1"/>
              </p:cNvPicPr>
              <p:nvPr/>
            </p:nvPicPr>
            <p:blipFill>
              <a:blip r:embed="rId12" cstate="print">
                <a:duotone>
                  <a:prstClr val="black"/>
                  <a:schemeClr val="accent4">
                    <a:tint val="45000"/>
                    <a:satMod val="400000"/>
                  </a:schemeClr>
                </a:duotone>
                <a:lum bright="-100000"/>
              </a:blip>
              <a:srcRect/>
              <a:stretch>
                <a:fillRect/>
              </a:stretch>
            </p:blipFill>
            <p:spPr bwMode="auto">
              <a:xfrm>
                <a:off x="2794606" y="4686007"/>
                <a:ext cx="1026767" cy="302897"/>
              </a:xfrm>
              <a:prstGeom prst="rect">
                <a:avLst/>
              </a:prstGeom>
              <a:noFill/>
              <a:ln w="9525">
                <a:noFill/>
                <a:miter lim="800000"/>
                <a:headEnd/>
                <a:tailEnd/>
              </a:ln>
            </p:spPr>
          </p:pic>
          <p:sp>
            <p:nvSpPr>
              <p:cNvPr id="89" name="261177 CuadroTexto"/>
              <p:cNvSpPr txBox="1">
                <a:spLocks noChangeArrowheads="1"/>
              </p:cNvSpPr>
              <p:nvPr/>
            </p:nvSpPr>
            <p:spPr bwMode="auto">
              <a:xfrm>
                <a:off x="2831911" y="4666927"/>
                <a:ext cx="962168" cy="33855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PSI Forwarder</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Server Active_Cache</a:t>
                </a:r>
                <a:endParaRPr lang="en-US" sz="800" b="1" dirty="0">
                  <a:effectLst>
                    <a:outerShdw blurRad="38100" dist="38100" dir="2700000" algn="tl">
                      <a:srgbClr val="000000">
                        <a:alpha val="43137"/>
                      </a:srgbClr>
                    </a:outerShdw>
                  </a:effectLst>
                  <a:latin typeface="Calibri" pitchFamily="34" charset="0"/>
                </a:endParaRPr>
              </a:p>
            </p:txBody>
          </p:sp>
        </p:grpSp>
        <p:grpSp>
          <p:nvGrpSpPr>
            <p:cNvPr id="74" name="Group 83"/>
            <p:cNvGrpSpPr/>
            <p:nvPr/>
          </p:nvGrpSpPr>
          <p:grpSpPr>
            <a:xfrm>
              <a:off x="2342079" y="4890689"/>
              <a:ext cx="1026767" cy="334854"/>
              <a:chOff x="2794606" y="4767620"/>
              <a:chExt cx="1026767" cy="200823"/>
            </a:xfrm>
          </p:grpSpPr>
          <p:pic>
            <p:nvPicPr>
              <p:cNvPr id="86" name="261127 Rectángulo"/>
              <p:cNvPicPr>
                <a:picLocks noChangeAspect="1" noChangeArrowheads="1"/>
              </p:cNvPicPr>
              <p:nvPr/>
            </p:nvPicPr>
            <p:blipFill>
              <a:blip r:embed="rId13" cstate="print">
                <a:duotone>
                  <a:prstClr val="black"/>
                  <a:schemeClr val="accent4">
                    <a:tint val="45000"/>
                    <a:satMod val="400000"/>
                  </a:schemeClr>
                </a:duotone>
                <a:lum bright="-100000"/>
              </a:blip>
              <a:srcRect/>
              <a:stretch>
                <a:fillRect/>
              </a:stretch>
            </p:blipFill>
            <p:spPr bwMode="auto">
              <a:xfrm>
                <a:off x="2794606" y="4767620"/>
                <a:ext cx="1026767" cy="200823"/>
              </a:xfrm>
              <a:prstGeom prst="rect">
                <a:avLst/>
              </a:prstGeom>
              <a:noFill/>
              <a:ln w="9525">
                <a:noFill/>
                <a:miter lim="800000"/>
                <a:headEnd/>
                <a:tailEnd/>
              </a:ln>
            </p:spPr>
          </p:pic>
          <p:sp>
            <p:nvSpPr>
              <p:cNvPr id="87" name="261177 CuadroTexto"/>
              <p:cNvSpPr txBox="1">
                <a:spLocks noChangeArrowheads="1"/>
              </p:cNvSpPr>
              <p:nvPr/>
            </p:nvSpPr>
            <p:spPr bwMode="auto">
              <a:xfrm>
                <a:off x="2829635" y="4808838"/>
                <a:ext cx="955345" cy="129206"/>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PSI Proxies</a:t>
                </a:r>
                <a:endParaRPr lang="en-US" sz="800" b="1" dirty="0">
                  <a:effectLst>
                    <a:outerShdw blurRad="38100" dist="38100" dir="2700000" algn="tl">
                      <a:srgbClr val="000000">
                        <a:alpha val="43137"/>
                      </a:srgbClr>
                    </a:outerShdw>
                  </a:effectLst>
                  <a:latin typeface="Calibri" pitchFamily="34" charset="0"/>
                </a:endParaRPr>
              </a:p>
            </p:txBody>
          </p:sp>
        </p:grpSp>
        <p:grpSp>
          <p:nvGrpSpPr>
            <p:cNvPr id="75" name="Group 86"/>
            <p:cNvGrpSpPr/>
            <p:nvPr/>
          </p:nvGrpSpPr>
          <p:grpSpPr>
            <a:xfrm>
              <a:off x="2344353" y="4488574"/>
              <a:ext cx="1026767" cy="342535"/>
              <a:chOff x="2794606" y="4738050"/>
              <a:chExt cx="1026767" cy="218363"/>
            </a:xfrm>
          </p:grpSpPr>
          <p:pic>
            <p:nvPicPr>
              <p:cNvPr id="84" name="261127 Rectángulo"/>
              <p:cNvPicPr>
                <a:picLocks noChangeAspect="1" noChangeArrowheads="1"/>
              </p:cNvPicPr>
              <p:nvPr/>
            </p:nvPicPr>
            <p:blipFill>
              <a:blip r:embed="rId14" cstate="print">
                <a:duotone>
                  <a:prstClr val="black"/>
                  <a:schemeClr val="accent4">
                    <a:tint val="45000"/>
                    <a:satMod val="400000"/>
                  </a:schemeClr>
                </a:duotone>
                <a:lum bright="-100000"/>
              </a:blip>
              <a:srcRect/>
              <a:stretch>
                <a:fillRect/>
              </a:stretch>
            </p:blipFill>
            <p:spPr bwMode="auto">
              <a:xfrm>
                <a:off x="2794606" y="4738050"/>
                <a:ext cx="1026767" cy="218363"/>
              </a:xfrm>
              <a:prstGeom prst="rect">
                <a:avLst/>
              </a:prstGeom>
              <a:noFill/>
              <a:ln w="9525">
                <a:noFill/>
                <a:miter lim="800000"/>
                <a:headEnd/>
                <a:tailEnd/>
              </a:ln>
            </p:spPr>
          </p:pic>
          <p:sp>
            <p:nvSpPr>
              <p:cNvPr id="85" name="261177 CuadroTexto"/>
              <p:cNvSpPr txBox="1">
                <a:spLocks noChangeArrowheads="1"/>
              </p:cNvSpPr>
              <p:nvPr/>
            </p:nvSpPr>
            <p:spPr bwMode="auto">
              <a:xfrm>
                <a:off x="2820537" y="4787965"/>
                <a:ext cx="962169" cy="1373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ASPX</a:t>
                </a:r>
                <a:endParaRPr lang="en-US" sz="800" b="1" dirty="0">
                  <a:effectLst>
                    <a:outerShdw blurRad="38100" dist="38100" dir="2700000" algn="tl">
                      <a:srgbClr val="000000">
                        <a:alpha val="43137"/>
                      </a:srgbClr>
                    </a:outerShdw>
                  </a:effectLst>
                  <a:latin typeface="Calibri" pitchFamily="34" charset="0"/>
                </a:endParaRPr>
              </a:p>
            </p:txBody>
          </p:sp>
        </p:grpSp>
        <p:grpSp>
          <p:nvGrpSpPr>
            <p:cNvPr id="76" name="Group 89"/>
            <p:cNvGrpSpPr/>
            <p:nvPr/>
          </p:nvGrpSpPr>
          <p:grpSpPr>
            <a:xfrm>
              <a:off x="2339804" y="4093783"/>
              <a:ext cx="1026767" cy="360660"/>
              <a:chOff x="2794606" y="4769896"/>
              <a:chExt cx="1026767" cy="219008"/>
            </a:xfrm>
          </p:grpSpPr>
          <p:pic>
            <p:nvPicPr>
              <p:cNvPr id="82" name="261127 Rectángulo"/>
              <p:cNvPicPr>
                <a:picLocks noChangeAspect="1" noChangeArrowheads="1"/>
              </p:cNvPicPr>
              <p:nvPr/>
            </p:nvPicPr>
            <p:blipFill>
              <a:blip r:embed="rId15" cstate="print">
                <a:duotone>
                  <a:prstClr val="black"/>
                  <a:schemeClr val="accent4">
                    <a:tint val="45000"/>
                    <a:satMod val="400000"/>
                  </a:schemeClr>
                </a:duotone>
                <a:lum bright="-100000"/>
              </a:blip>
              <a:srcRect/>
              <a:stretch>
                <a:fillRect/>
              </a:stretch>
            </p:blipFill>
            <p:spPr bwMode="auto">
              <a:xfrm>
                <a:off x="2794606" y="4769896"/>
                <a:ext cx="1026767" cy="219008"/>
              </a:xfrm>
              <a:prstGeom prst="rect">
                <a:avLst/>
              </a:prstGeom>
              <a:noFill/>
              <a:ln w="9525">
                <a:noFill/>
                <a:miter lim="800000"/>
                <a:headEnd/>
                <a:tailEnd/>
              </a:ln>
            </p:spPr>
          </p:pic>
          <p:sp>
            <p:nvSpPr>
              <p:cNvPr id="83" name="261177 CuadroTexto"/>
              <p:cNvSpPr txBox="1">
                <a:spLocks noChangeArrowheads="1"/>
              </p:cNvSpPr>
              <p:nvPr/>
            </p:nvSpPr>
            <p:spPr bwMode="auto">
              <a:xfrm>
                <a:off x="2859881" y="4814867"/>
                <a:ext cx="920549" cy="130827"/>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Master Pages</a:t>
                </a:r>
                <a:endParaRPr lang="en-US" sz="800" b="1" dirty="0">
                  <a:effectLst>
                    <a:outerShdw blurRad="38100" dist="38100" dir="2700000" algn="tl">
                      <a:srgbClr val="000000">
                        <a:alpha val="43137"/>
                      </a:srgbClr>
                    </a:outerShdw>
                  </a:effectLst>
                  <a:latin typeface="Calibri" pitchFamily="34" charset="0"/>
                </a:endParaRPr>
              </a:p>
            </p:txBody>
          </p:sp>
        </p:grpSp>
        <p:grpSp>
          <p:nvGrpSpPr>
            <p:cNvPr id="77" name="Group 92"/>
            <p:cNvGrpSpPr/>
            <p:nvPr/>
          </p:nvGrpSpPr>
          <p:grpSpPr>
            <a:xfrm>
              <a:off x="2348903" y="3740443"/>
              <a:ext cx="1026767" cy="304561"/>
              <a:chOff x="2794606" y="4769896"/>
              <a:chExt cx="1026767" cy="219008"/>
            </a:xfrm>
          </p:grpSpPr>
          <p:pic>
            <p:nvPicPr>
              <p:cNvPr id="80" name="261127 Rectángulo"/>
              <p:cNvPicPr>
                <a:picLocks noChangeAspect="1" noChangeArrowheads="1"/>
              </p:cNvPicPr>
              <p:nvPr/>
            </p:nvPicPr>
            <p:blipFill>
              <a:blip r:embed="rId5" cstate="print">
                <a:duotone>
                  <a:prstClr val="black"/>
                  <a:schemeClr val="accent4">
                    <a:tint val="45000"/>
                    <a:satMod val="400000"/>
                  </a:schemeClr>
                </a:duotone>
                <a:lum bright="-100000"/>
              </a:blip>
              <a:srcRect/>
              <a:stretch>
                <a:fillRect/>
              </a:stretch>
            </p:blipFill>
            <p:spPr bwMode="auto">
              <a:xfrm>
                <a:off x="2794606" y="4769896"/>
                <a:ext cx="1026767" cy="219008"/>
              </a:xfrm>
              <a:prstGeom prst="rect">
                <a:avLst/>
              </a:prstGeom>
              <a:noFill/>
              <a:ln w="9525">
                <a:noFill/>
                <a:miter lim="800000"/>
                <a:headEnd/>
                <a:tailEnd/>
              </a:ln>
            </p:spPr>
          </p:pic>
          <p:sp>
            <p:nvSpPr>
              <p:cNvPr id="81" name="261177 CuadroTexto"/>
              <p:cNvSpPr txBox="1">
                <a:spLocks noChangeArrowheads="1"/>
              </p:cNvSpPr>
              <p:nvPr/>
            </p:nvSpPr>
            <p:spPr bwMode="auto">
              <a:xfrm>
                <a:off x="2859881" y="4803635"/>
                <a:ext cx="920549" cy="15492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Web Parts</a:t>
                </a:r>
                <a:endParaRPr lang="en-US" sz="800" b="1" dirty="0">
                  <a:effectLst>
                    <a:outerShdw blurRad="38100" dist="38100" dir="2700000" algn="tl">
                      <a:srgbClr val="000000">
                        <a:alpha val="43137"/>
                      </a:srgbClr>
                    </a:outerShdw>
                  </a:effectLst>
                  <a:latin typeface="Calibri" pitchFamily="34" charset="0"/>
                </a:endParaRPr>
              </a:p>
            </p:txBody>
          </p:sp>
        </p:grpSp>
        <p:pic>
          <p:nvPicPr>
            <p:cNvPr id="78" name="261127 Rectángulo"/>
            <p:cNvPicPr>
              <a:picLocks noChangeAspect="1" noChangeArrowheads="1"/>
            </p:cNvPicPr>
            <p:nvPr/>
          </p:nvPicPr>
          <p:blipFill>
            <a:blip r:embed="rId6" cstate="print">
              <a:duotone>
                <a:prstClr val="black"/>
                <a:schemeClr val="accent4">
                  <a:tint val="45000"/>
                  <a:satMod val="400000"/>
                </a:schemeClr>
              </a:duotone>
              <a:lum bright="-100000"/>
            </a:blip>
            <a:srcRect/>
            <a:stretch>
              <a:fillRect/>
            </a:stretch>
          </p:blipFill>
          <p:spPr bwMode="auto">
            <a:xfrm rot="16200000">
              <a:off x="2557423" y="4523306"/>
              <a:ext cx="1965276" cy="258078"/>
            </a:xfrm>
            <a:prstGeom prst="rect">
              <a:avLst/>
            </a:prstGeom>
            <a:noFill/>
            <a:ln w="9525">
              <a:noFill/>
              <a:miter lim="800000"/>
              <a:headEnd/>
              <a:tailEnd/>
            </a:ln>
          </p:spPr>
        </p:pic>
        <p:sp>
          <p:nvSpPr>
            <p:cNvPr id="79" name="261177 CuadroTexto"/>
            <p:cNvSpPr txBox="1">
              <a:spLocks noChangeArrowheads="1"/>
            </p:cNvSpPr>
            <p:nvPr/>
          </p:nvSpPr>
          <p:spPr bwMode="auto">
            <a:xfrm rot="16200000">
              <a:off x="2827316" y="4571852"/>
              <a:ext cx="1419237"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Project User Context</a:t>
              </a:r>
              <a:endParaRPr lang="en-US" sz="800" b="1" dirty="0">
                <a:effectLst>
                  <a:outerShdw blurRad="38100" dist="38100" dir="2700000" algn="tl">
                    <a:srgbClr val="000000">
                      <a:alpha val="43137"/>
                    </a:srgbClr>
                  </a:outerShdw>
                </a:effectLst>
                <a:latin typeface="Calibri" pitchFamily="34" charset="0"/>
              </a:endParaRPr>
            </a:p>
          </p:txBody>
        </p:sp>
        <p:pic>
          <p:nvPicPr>
            <p:cNvPr id="222" name="261127 Rectángulo"/>
            <p:cNvPicPr>
              <a:picLocks noChangeAspect="1" noChangeArrowheads="1"/>
            </p:cNvPicPr>
            <p:nvPr/>
          </p:nvPicPr>
          <p:blipFill>
            <a:blip r:embed="rId8" cstate="print">
              <a:lum bright="-100000"/>
            </a:blip>
            <a:srcRect/>
            <a:stretch>
              <a:fillRect/>
            </a:stretch>
          </p:blipFill>
          <p:spPr bwMode="auto">
            <a:xfrm>
              <a:off x="1936614" y="2961611"/>
              <a:ext cx="1854771" cy="302876"/>
            </a:xfrm>
            <a:prstGeom prst="rect">
              <a:avLst/>
            </a:prstGeom>
            <a:noFill/>
            <a:ln w="9525">
              <a:noFill/>
              <a:miter lim="800000"/>
              <a:headEnd/>
              <a:tailEnd/>
            </a:ln>
          </p:spPr>
        </p:pic>
        <p:sp>
          <p:nvSpPr>
            <p:cNvPr id="223" name="261177 CuadroTexto"/>
            <p:cNvSpPr txBox="1">
              <a:spLocks noChangeArrowheads="1"/>
            </p:cNvSpPr>
            <p:nvPr/>
          </p:nvSpPr>
          <p:spPr bwMode="auto">
            <a:xfrm>
              <a:off x="1949621" y="2991838"/>
              <a:ext cx="1798398"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Microsoft SharePoint Server 2010</a:t>
              </a:r>
              <a:endParaRPr lang="en-US" sz="800" b="1" dirty="0">
                <a:effectLst>
                  <a:outerShdw blurRad="38100" dist="38100" dir="2700000" algn="tl">
                    <a:srgbClr val="000000">
                      <a:alpha val="43137"/>
                    </a:srgbClr>
                  </a:outerShdw>
                </a:effectLst>
                <a:latin typeface="Calibri" pitchFamily="34" charset="0"/>
              </a:endParaRPr>
            </a:p>
          </p:txBody>
        </p:sp>
        <p:sp>
          <p:nvSpPr>
            <p:cNvPr id="225" name="261177 CuadroTexto"/>
            <p:cNvSpPr txBox="1">
              <a:spLocks noChangeArrowheads="1"/>
            </p:cNvSpPr>
            <p:nvPr/>
          </p:nvSpPr>
          <p:spPr bwMode="auto">
            <a:xfrm>
              <a:off x="1995885" y="3360093"/>
              <a:ext cx="1798398"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Microsoft SharePoint Foundation 2010</a:t>
              </a:r>
              <a:endParaRPr lang="en-US" sz="800" b="1" dirty="0">
                <a:effectLst>
                  <a:outerShdw blurRad="38100" dist="38100" dir="2700000" algn="tl">
                    <a:srgbClr val="000000">
                      <a:alpha val="43137"/>
                    </a:srgbClr>
                  </a:outerShdw>
                </a:effectLst>
                <a:latin typeface="Calibri" pitchFamily="34" charset="0"/>
              </a:endParaRPr>
            </a:p>
          </p:txBody>
        </p:sp>
        <p:pic>
          <p:nvPicPr>
            <p:cNvPr id="248" name="261127 Rectángulo"/>
            <p:cNvPicPr>
              <a:picLocks noChangeAspect="1" noChangeArrowheads="1"/>
            </p:cNvPicPr>
            <p:nvPr/>
          </p:nvPicPr>
          <p:blipFill>
            <a:blip r:embed="rId8" cstate="print">
              <a:lum bright="-100000"/>
            </a:blip>
            <a:srcRect/>
            <a:stretch>
              <a:fillRect/>
            </a:stretch>
          </p:blipFill>
          <p:spPr bwMode="auto">
            <a:xfrm>
              <a:off x="1944283" y="3323474"/>
              <a:ext cx="1854771" cy="302876"/>
            </a:xfrm>
            <a:prstGeom prst="rect">
              <a:avLst/>
            </a:prstGeom>
            <a:noFill/>
            <a:ln w="9525">
              <a:noFill/>
              <a:miter lim="800000"/>
              <a:headEnd/>
              <a:tailEnd/>
            </a:ln>
          </p:spPr>
        </p:pic>
        <p:grpSp>
          <p:nvGrpSpPr>
            <p:cNvPr id="251" name="Group 114"/>
            <p:cNvGrpSpPr/>
            <p:nvPr/>
          </p:nvGrpSpPr>
          <p:grpSpPr>
            <a:xfrm>
              <a:off x="7641856" y="5268172"/>
              <a:ext cx="1026767" cy="338554"/>
              <a:chOff x="2794606" y="4666934"/>
              <a:chExt cx="1026767" cy="336361"/>
            </a:xfrm>
          </p:grpSpPr>
          <p:pic>
            <p:nvPicPr>
              <p:cNvPr id="252" name="261127 Rectángulo"/>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794606" y="4686007"/>
                <a:ext cx="1026767" cy="302897"/>
              </a:xfrm>
              <a:prstGeom prst="rect">
                <a:avLst/>
              </a:prstGeom>
              <a:noFill/>
              <a:ln w="9525">
                <a:noFill/>
                <a:miter lim="800000"/>
                <a:headEnd/>
                <a:tailEnd/>
              </a:ln>
            </p:spPr>
          </p:pic>
          <p:sp>
            <p:nvSpPr>
              <p:cNvPr id="253" name="261177 CuadroTexto"/>
              <p:cNvSpPr txBox="1">
                <a:spLocks noChangeArrowheads="1"/>
              </p:cNvSpPr>
              <p:nvPr/>
            </p:nvSpPr>
            <p:spPr bwMode="auto">
              <a:xfrm>
                <a:off x="2831911" y="4666934"/>
                <a:ext cx="962168" cy="336361"/>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Web Analytics</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Database</a:t>
                </a:r>
                <a:endParaRPr lang="en-US" sz="800" b="1" dirty="0">
                  <a:effectLst>
                    <a:outerShdw blurRad="38100" dist="38100" dir="2700000" algn="tl">
                      <a:srgbClr val="000000">
                        <a:alpha val="43137"/>
                      </a:srgbClr>
                    </a:outerShdw>
                  </a:effectLst>
                  <a:latin typeface="Calibri" pitchFamily="34" charset="0"/>
                </a:endParaRPr>
              </a:p>
            </p:txBody>
          </p:sp>
        </p:grpSp>
        <p:cxnSp>
          <p:nvCxnSpPr>
            <p:cNvPr id="190" name="Straight Connector 189"/>
            <p:cNvCxnSpPr/>
            <p:nvPr/>
          </p:nvCxnSpPr>
          <p:spPr>
            <a:xfrm>
              <a:off x="6975590" y="3119707"/>
              <a:ext cx="577064" cy="1006"/>
            </a:xfrm>
            <a:prstGeom prst="line">
              <a:avLst/>
            </a:prstGeom>
            <a:ln w="12700">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200" name="Group 199"/>
            <p:cNvGrpSpPr/>
            <p:nvPr/>
          </p:nvGrpSpPr>
          <p:grpSpPr>
            <a:xfrm>
              <a:off x="1276065" y="1865895"/>
              <a:ext cx="2541837" cy="1054380"/>
              <a:chOff x="1219200" y="1703521"/>
              <a:chExt cx="2541837" cy="1054380"/>
            </a:xfrm>
          </p:grpSpPr>
          <p:sp>
            <p:nvSpPr>
              <p:cNvPr id="174" name="261177 CuadroTexto"/>
              <p:cNvSpPr txBox="1">
                <a:spLocks noChangeArrowheads="1"/>
              </p:cNvSpPr>
              <p:nvPr/>
            </p:nvSpPr>
            <p:spPr bwMode="auto">
              <a:xfrm>
                <a:off x="1294986" y="1703521"/>
                <a:ext cx="2466051"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http://Svr:32843/ProjectServerApplication/*.asmx</a:t>
                </a:r>
                <a:endParaRPr lang="en-US" sz="800" b="1" dirty="0">
                  <a:effectLst>
                    <a:outerShdw blurRad="38100" dist="38100" dir="2700000" algn="tl">
                      <a:srgbClr val="000000">
                        <a:alpha val="43137"/>
                      </a:srgbClr>
                    </a:outerShdw>
                  </a:effectLst>
                  <a:latin typeface="Calibri" pitchFamily="34" charset="0"/>
                </a:endParaRPr>
              </a:p>
            </p:txBody>
          </p:sp>
          <p:grpSp>
            <p:nvGrpSpPr>
              <p:cNvPr id="195" name="Group 440"/>
              <p:cNvGrpSpPr/>
              <p:nvPr/>
            </p:nvGrpSpPr>
            <p:grpSpPr>
              <a:xfrm>
                <a:off x="1219200" y="1836861"/>
                <a:ext cx="2466051" cy="921040"/>
                <a:chOff x="1266906" y="2315475"/>
                <a:chExt cx="2466051" cy="921040"/>
              </a:xfrm>
            </p:grpSpPr>
            <p:sp>
              <p:nvSpPr>
                <p:cNvPr id="196" name="261177 CuadroTexto"/>
                <p:cNvSpPr txBox="1">
                  <a:spLocks noChangeArrowheads="1"/>
                </p:cNvSpPr>
                <p:nvPr/>
              </p:nvSpPr>
              <p:spPr bwMode="auto">
                <a:xfrm>
                  <a:off x="1266906" y="2315475"/>
                  <a:ext cx="2466051" cy="21544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http://Svr/InstanceName/_vti_bin/psi/*.asmx</a:t>
                  </a:r>
                  <a:endParaRPr lang="en-US" sz="800" b="1" dirty="0">
                    <a:effectLst>
                      <a:outerShdw blurRad="38100" dist="38100" dir="2700000" algn="tl">
                        <a:srgbClr val="000000">
                          <a:alpha val="43137"/>
                        </a:srgbClr>
                      </a:outerShdw>
                    </a:effectLst>
                    <a:latin typeface="Calibri" pitchFamily="34" charset="0"/>
                  </a:endParaRPr>
                </a:p>
              </p:txBody>
            </p:sp>
            <p:cxnSp>
              <p:nvCxnSpPr>
                <p:cNvPr id="197" name="Straight Connector 196"/>
                <p:cNvCxnSpPr/>
                <p:nvPr/>
              </p:nvCxnSpPr>
              <p:spPr>
                <a:xfrm flipV="1">
                  <a:off x="1463837" y="2529605"/>
                  <a:ext cx="737409" cy="794"/>
                </a:xfrm>
                <a:prstGeom prst="line">
                  <a:avLst/>
                </a:prstGeom>
                <a:ln w="12700">
                  <a:solidFill>
                    <a:schemeClr val="tx1"/>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16200000" flipV="1">
                  <a:off x="1845626" y="2879374"/>
                  <a:ext cx="713868" cy="414"/>
                </a:xfrm>
                <a:prstGeom prst="line">
                  <a:avLst/>
                </a:prstGeom>
                <a:ln w="12700">
                  <a:solidFill>
                    <a:schemeClr val="tx1"/>
                  </a:solidFill>
                  <a:headEnd type="diamond"/>
                  <a:tailEnd type="none"/>
                </a:ln>
              </p:spPr>
              <p:style>
                <a:lnRef idx="1">
                  <a:schemeClr val="accent1"/>
                </a:lnRef>
                <a:fillRef idx="0">
                  <a:schemeClr val="accent1"/>
                </a:fillRef>
                <a:effectRef idx="0">
                  <a:schemeClr val="accent1"/>
                </a:effectRef>
                <a:fontRef idx="minor">
                  <a:schemeClr val="tx1"/>
                </a:fontRef>
              </p:style>
            </p:cxnSp>
          </p:grpSp>
        </p:grpSp>
        <p:cxnSp>
          <p:nvCxnSpPr>
            <p:cNvPr id="176" name="Straight Connector 175"/>
            <p:cNvCxnSpPr/>
            <p:nvPr/>
          </p:nvCxnSpPr>
          <p:spPr>
            <a:xfrm flipV="1">
              <a:off x="1455761" y="3939615"/>
              <a:ext cx="464087" cy="4358"/>
            </a:xfrm>
            <a:prstGeom prst="line">
              <a:avLst/>
            </a:prstGeom>
            <a:ln w="12700">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3796089" y="5076206"/>
              <a:ext cx="935326" cy="5829"/>
            </a:xfrm>
            <a:prstGeom prst="line">
              <a:avLst/>
            </a:prstGeom>
            <a:ln w="12700">
              <a:solidFill>
                <a:schemeClr val="tx1"/>
              </a:solidFill>
              <a:headEnd type="diamond"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5400000" flipH="1" flipV="1">
              <a:off x="4560499" y="4922380"/>
              <a:ext cx="324743" cy="2"/>
            </a:xfrm>
            <a:prstGeom prst="line">
              <a:avLst/>
            </a:prstGeom>
            <a:ln w="12700">
              <a:solidFill>
                <a:schemeClr val="tx1"/>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265" name="261177 CuadroTexto"/>
            <p:cNvSpPr txBox="1">
              <a:spLocks noChangeArrowheads="1"/>
            </p:cNvSpPr>
            <p:nvPr/>
          </p:nvSpPr>
          <p:spPr bwMode="auto">
            <a:xfrm rot="16200000">
              <a:off x="1031995" y="3782499"/>
              <a:ext cx="1323689" cy="338554"/>
            </a:xfrm>
            <a:prstGeom prst="rect">
              <a:avLst/>
            </a:prstGeom>
            <a:noFill/>
            <a:ln w="9525">
              <a:noFill/>
              <a:miter lim="800000"/>
              <a:headEnd/>
              <a:tailEnd/>
            </a:ln>
          </p:spPr>
          <p:txBody>
            <a:bodyPr wrap="square" lIns="0" rIns="0">
              <a:spAutoFit/>
            </a:bodyPr>
            <a:lstStyle/>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WCF Services</a:t>
              </a:r>
            </a:p>
            <a:p>
              <a:pPr indent="-91440" algn="ctr">
                <a:spcBef>
                  <a:spcPts val="10"/>
                </a:spcBef>
                <a:buSzPct val="120000"/>
                <a:buNone/>
              </a:pPr>
              <a:r>
                <a:rPr lang="en-US" sz="800" b="1" dirty="0" smtClean="0">
                  <a:effectLst>
                    <a:outerShdw blurRad="38100" dist="38100" dir="2700000" algn="tl">
                      <a:srgbClr val="000000">
                        <a:alpha val="43137"/>
                      </a:srgbClr>
                    </a:outerShdw>
                  </a:effectLst>
                  <a:latin typeface="Calibri" pitchFamily="34" charset="0"/>
                </a:rPr>
                <a:t>ASMX over http/soap</a:t>
              </a:r>
              <a:endParaRPr lang="en-US" sz="800" b="1" dirty="0">
                <a:effectLst>
                  <a:outerShdw blurRad="38100" dist="38100" dir="2700000" algn="tl">
                    <a:srgbClr val="000000">
                      <a:alpha val="43137"/>
                    </a:srgbClr>
                  </a:outerShdw>
                </a:effectLst>
                <a:latin typeface="Calibri" pitchFamily="34" charset="0"/>
              </a:endParaRPr>
            </a:p>
          </p:txBody>
        </p:sp>
      </p:grpSp>
      <p:pic>
        <p:nvPicPr>
          <p:cNvPr id="13" name="Picture 12"/>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3684162" y="6305974"/>
            <a:ext cx="2456297" cy="365760"/>
          </a:xfrm>
          <a:prstGeom prst="rect">
            <a:avLst/>
          </a:prstGeom>
        </p:spPr>
      </p:pic>
      <p:pic>
        <p:nvPicPr>
          <p:cNvPr id="14" name="Picture 13"/>
          <p:cNvPicPr>
            <a:picLocks noChangeAspect="1"/>
          </p:cNvPicPr>
          <p:nvPr/>
        </p:nvPicPr>
        <p:blipFill>
          <a:blip r:embed="rId17">
            <a:extLst>
              <a:ext uri="{28A0092B-C50C-407E-A947-70E740481C1C}">
                <a14:useLocalDpi xmlns:a14="http://schemas.microsoft.com/office/drawing/2010/main" xmlns="" val="0"/>
              </a:ext>
            </a:extLst>
          </a:blip>
          <a:stretch>
            <a:fillRect/>
          </a:stretch>
        </p:blipFill>
        <p:spPr>
          <a:xfrm>
            <a:off x="492309" y="6304962"/>
            <a:ext cx="3003008" cy="367784"/>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6310449" y="6305974"/>
            <a:ext cx="1995351" cy="36576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defTabSz="914363" fontAlgn="auto">
              <a:spcAft>
                <a:spcPts val="0"/>
              </a:spcAft>
              <a:defRPr/>
            </a:pPr>
            <a:r>
              <a:t>What’s Changed in Deployment?</a:t>
            </a:r>
            <a:endParaRPr/>
          </a:p>
        </p:txBody>
      </p:sp>
      <p:sp>
        <p:nvSpPr>
          <p:cNvPr id="6" name="Content Placeholder 5"/>
          <p:cNvSpPr>
            <a:spLocks noGrp="1"/>
          </p:cNvSpPr>
          <p:nvPr>
            <p:ph type="body" sz="quarter" idx="10"/>
          </p:nvPr>
        </p:nvSpPr>
        <p:spPr>
          <a:xfrm>
            <a:off x="381000" y="1411552"/>
            <a:ext cx="8539716" cy="2210862"/>
          </a:xfrm>
        </p:spPr>
        <p:txBody>
          <a:bodyPr/>
          <a:lstStyle/>
          <a:p>
            <a:pPr defTabSz="914363" fontAlgn="auto">
              <a:spcAft>
                <a:spcPts val="0"/>
              </a:spcAft>
              <a:defRPr/>
            </a:pPr>
            <a:r>
              <a:rPr lang="en-US" sz="2800" dirty="0" smtClean="0"/>
              <a:t>Project Service App. replaces Shared Service Provider</a:t>
            </a:r>
            <a:endParaRPr lang="en-US" sz="2800" dirty="0"/>
          </a:p>
          <a:p>
            <a:pPr defTabSz="914363" fontAlgn="auto">
              <a:spcAft>
                <a:spcPts val="0"/>
              </a:spcAft>
              <a:defRPr/>
            </a:pPr>
            <a:r>
              <a:rPr lang="en-US" sz="2800" dirty="0" smtClean="0"/>
              <a:t>Configuration of Non-Project Services for core functionality</a:t>
            </a:r>
          </a:p>
          <a:p>
            <a:pPr defTabSz="914363" fontAlgn="auto">
              <a:spcAft>
                <a:spcPts val="0"/>
              </a:spcAft>
              <a:defRPr/>
            </a:pPr>
            <a:r>
              <a:rPr lang="en-US" sz="2800" dirty="0" smtClean="0"/>
              <a:t>New required configuration steps</a:t>
            </a:r>
          </a:p>
          <a:p>
            <a:pPr defTabSz="914363" fontAlgn="auto">
              <a:spcAft>
                <a:spcPts val="0"/>
              </a:spcAft>
              <a:defRPr/>
            </a:pPr>
            <a:r>
              <a:rPr lang="en-US" sz="2800" dirty="0" smtClean="0"/>
              <a:t>No more ActiveX!</a:t>
            </a:r>
          </a:p>
          <a:p>
            <a:pPr defTabSz="914363" fontAlgn="auto">
              <a:spcAft>
                <a:spcPts val="0"/>
              </a:spcAft>
              <a:defRPr/>
            </a:pPr>
            <a:r>
              <a:rPr lang="en-US" sz="2800" dirty="0" smtClean="0"/>
              <a:t>Improvements</a:t>
            </a:r>
          </a:p>
          <a:p>
            <a:pPr lvl="1">
              <a:defRPr/>
            </a:pPr>
            <a:r>
              <a:rPr lang="en-US" sz="2400" dirty="0"/>
              <a:t>Overall Setup experience</a:t>
            </a:r>
          </a:p>
          <a:p>
            <a:pPr lvl="2">
              <a:defRPr/>
            </a:pPr>
            <a:r>
              <a:rPr lang="en-US" sz="2000" dirty="0"/>
              <a:t>Pre-Requisite Installer</a:t>
            </a:r>
          </a:p>
          <a:p>
            <a:pPr lvl="2">
              <a:defRPr/>
            </a:pPr>
            <a:r>
              <a:rPr lang="en-US" sz="2000" dirty="0"/>
              <a:t>Farm Configuration Wizard</a:t>
            </a:r>
          </a:p>
          <a:p>
            <a:pPr lvl="1">
              <a:defRPr/>
            </a:pPr>
            <a:r>
              <a:rPr lang="en-US" sz="2400" dirty="0"/>
              <a:t>Improvements to Central Administration</a:t>
            </a:r>
          </a:p>
          <a:p>
            <a:pPr lvl="2">
              <a:defRPr/>
            </a:pPr>
            <a:r>
              <a:rPr lang="en-US" sz="2000" dirty="0"/>
              <a:t>Manage Project Service with all other </a:t>
            </a:r>
            <a:r>
              <a:rPr lang="en-US" sz="2000" dirty="0" smtClean="0"/>
              <a:t>Services</a:t>
            </a:r>
          </a:p>
          <a:p>
            <a:pPr>
              <a:defRPr/>
            </a:pPr>
            <a:r>
              <a:rPr lang="en-US" sz="2400" dirty="0" smtClean="0"/>
              <a:t>Please Read </a:t>
            </a:r>
            <a:r>
              <a:rPr lang="en-US" sz="2400" dirty="0"/>
              <a:t>“</a:t>
            </a:r>
            <a:r>
              <a:rPr lang="en-US" sz="2400" dirty="0">
                <a:hlinkClick r:id="rId3"/>
              </a:rPr>
              <a:t>Deploy Project Server to a server farm </a:t>
            </a:r>
            <a:r>
              <a:rPr lang="en-US" sz="2400" dirty="0" smtClean="0">
                <a:hlinkClick r:id="rId3"/>
              </a:rPr>
              <a:t>environment</a:t>
            </a:r>
            <a:r>
              <a:rPr lang="en-US" sz="2400" dirty="0" smtClean="0"/>
              <a:t>” on TechNet</a:t>
            </a:r>
            <a:endParaRPr lang="en-US" sz="24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247</TotalTime>
  <Words>2134</Words>
  <Application>Microsoft Office PowerPoint</Application>
  <PresentationFormat>On-screen Show (4:3)</PresentationFormat>
  <Paragraphs>578</Paragraphs>
  <Slides>60</Slides>
  <Notes>60</Notes>
  <HiddenSlides>0</HiddenSlides>
  <MMClips>0</MMClips>
  <ScaleCrop>false</ScaleCrop>
  <HeadingPairs>
    <vt:vector size="4" baseType="variant">
      <vt:variant>
        <vt:lpstr>Theme</vt:lpstr>
      </vt:variant>
      <vt:variant>
        <vt:i4>3</vt:i4>
      </vt:variant>
      <vt:variant>
        <vt:lpstr>Slide Titles</vt:lpstr>
      </vt:variant>
      <vt:variant>
        <vt:i4>60</vt:i4>
      </vt:variant>
    </vt:vector>
  </HeadingPairs>
  <TitlesOfParts>
    <vt:vector size="63" baseType="lpstr">
      <vt:lpstr>TechEd09_Europe</vt:lpstr>
      <vt:lpstr>TechEd09_Europe template</vt:lpstr>
      <vt:lpstr>1_TechEd09_Europe template</vt:lpstr>
      <vt:lpstr>Slide 1</vt:lpstr>
      <vt:lpstr>Microsoft Project Server 2010 for IT Professionals and Developers</vt:lpstr>
      <vt:lpstr>Agenda</vt:lpstr>
      <vt:lpstr>Project 2010 Investment Areas  Work Management Solutions for Individuals, Teams and the Enterprise</vt:lpstr>
      <vt:lpstr>Project and Portfolio Management For SharePoint</vt:lpstr>
      <vt:lpstr>What’s new for IT Professionals</vt:lpstr>
      <vt:lpstr>Architecture</vt:lpstr>
      <vt:lpstr>Logical Architecture Project Server is a SharePoint Application</vt:lpstr>
      <vt:lpstr>What’s Changed in Deployment?</vt:lpstr>
      <vt:lpstr>Project Server 2010 Software Requirements</vt:lpstr>
      <vt:lpstr>Installation Process</vt:lpstr>
      <vt:lpstr>Enable Required Services</vt:lpstr>
      <vt:lpstr>Post Setup Project Web Access Core Items</vt:lpstr>
      <vt:lpstr>Deployment Scenarios</vt:lpstr>
      <vt:lpstr>Together Pros and Cons Single Project and SharePoint Server Farm</vt:lpstr>
      <vt:lpstr>Apart Pros and Cons Separate Project and SharePoint Server Farm</vt:lpstr>
      <vt:lpstr>Deployment Considerations in a Single Farm</vt:lpstr>
      <vt:lpstr>Capacity Planning</vt:lpstr>
      <vt:lpstr>Administration</vt:lpstr>
      <vt:lpstr>Administration</vt:lpstr>
      <vt:lpstr>Project Server 2010 Administration</vt:lpstr>
      <vt:lpstr>Upgrade and Migration</vt:lpstr>
      <vt:lpstr>Upgrade &amp; Migration to Project Server 2010</vt:lpstr>
      <vt:lpstr>Upgrade from Project Server 2007</vt:lpstr>
      <vt:lpstr>Slide 25</vt:lpstr>
      <vt:lpstr>Backwards Compatibility Mode</vt:lpstr>
      <vt:lpstr>Backwards Compatibility Mode</vt:lpstr>
      <vt:lpstr>Backwards Compatibility Mode</vt:lpstr>
      <vt:lpstr>Backwards Compatibility Mode</vt:lpstr>
      <vt:lpstr>Backwards Compatibility Mode</vt:lpstr>
      <vt:lpstr>Project Server and Professional Version Compatibility matrix</vt:lpstr>
      <vt:lpstr>Backwards Compatibility Mode</vt:lpstr>
      <vt:lpstr>What’s new for Developers</vt:lpstr>
      <vt:lpstr>Extensibility Overview</vt:lpstr>
      <vt:lpstr>Project Professional 2010 Project Standard 2010  “aka” Project desktop extensibility </vt:lpstr>
      <vt:lpstr>Slide 36</vt:lpstr>
      <vt:lpstr>Slide 37</vt:lpstr>
      <vt:lpstr>Project Server 2010 extensibility </vt:lpstr>
      <vt:lpstr>Project Server Architecture</vt:lpstr>
      <vt:lpstr>Project Server 2010 Interface</vt:lpstr>
      <vt:lpstr>Project Server Events</vt:lpstr>
      <vt:lpstr>Project Server extensibility – what’s new in 2010</vt:lpstr>
      <vt:lpstr>Impersonation (ENHANCED) and Status Broker (NEW)</vt:lpstr>
      <vt:lpstr>Impersonation with  Project Server 2010</vt:lpstr>
      <vt:lpstr>Status Broker in Project 2010</vt:lpstr>
      <vt:lpstr>Status Broker in Project 2010</vt:lpstr>
      <vt:lpstr>Project Server  2010  Workflow (NEW)</vt:lpstr>
      <vt:lpstr>Project Workflow Overview</vt:lpstr>
      <vt:lpstr>Project Workflow Architecture</vt:lpstr>
      <vt:lpstr>Project Server Workflow Breakdown</vt:lpstr>
      <vt:lpstr>Grid Component (NEW)  Reporting (ENHANCED)</vt:lpstr>
      <vt:lpstr>New Grid Control</vt:lpstr>
      <vt:lpstr>Grid Control Features</vt:lpstr>
      <vt:lpstr>Project 2010 Reporting Database</vt:lpstr>
      <vt:lpstr>Project 2010 for Developers  - Client Development (VSTO)  - Backwards Compatibility Mode  - Project Web Access UI customizations   </vt:lpstr>
      <vt:lpstr>Related Project 2010 Content</vt:lpstr>
      <vt:lpstr>Resources</vt:lpstr>
      <vt:lpstr>Slide 58</vt:lpstr>
      <vt:lpstr>Slide 59</vt:lpstr>
      <vt:lpstr>Slide 60</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Europe 2009</dc:subject>
  <dc:creator>Christophe Fiessinger</dc:creator>
  <dc:description>tech·ed Europe 2009</dc:description>
  <cp:lastModifiedBy>cn_user</cp:lastModifiedBy>
  <cp:revision>56</cp:revision>
  <dcterms:created xsi:type="dcterms:W3CDTF">2009-10-13T18:50:06Z</dcterms:created>
  <dcterms:modified xsi:type="dcterms:W3CDTF">2009-11-13T08:50:49Z</dcterms:modified>
</cp:coreProperties>
</file>