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27" r:id="rId2"/>
  </p:sldMasterIdLst>
  <p:notesMasterIdLst>
    <p:notesMasterId r:id="rId24"/>
  </p:notesMasterIdLst>
  <p:handoutMasterIdLst>
    <p:handoutMasterId r:id="rId25"/>
  </p:handoutMasterIdLst>
  <p:sldIdLst>
    <p:sldId id="256" r:id="rId3"/>
    <p:sldId id="257"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74" r:id="rId20"/>
    <p:sldId id="282" r:id="rId21"/>
    <p:sldId id="298" r:id="rId22"/>
    <p:sldId id="280" r:id="rId2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xmlns:mc="http://schemas.openxmlformats.org/markup-compatibility/2006" xmlns:a14="http://schemas.microsoft.com/office/drawing/2010/main" val="FF0000" mc:Ignorable=""/>
    </p:penClr>
    <p:extLst>
      <p:ext uri="{EC167BDD-8182-4AB7-AECC-EB403E3ABB37}">
        <p14:laserClr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p14="http://schemas.microsoft.com/office/powerpoint/2010/main" val="1"/>
      </p:ext>
    </p:extLst>
  </p:showPr>
  <p:clrMru>
    <a:srgbClr xmlns:mc="http://schemas.openxmlformats.org/markup-compatibility/2006" xmlns:a14="http://schemas.microsoft.com/office/drawing/2010/main" val="CCFFCC" mc:Ignorable=""/>
    <a:srgbClr xmlns:mc="http://schemas.openxmlformats.org/markup-compatibility/2006" xmlns:a14="http://schemas.microsoft.com/office/drawing/2010/main" val="CCCCCC" mc:Ignorable=""/>
    <a:srgbClr xmlns:mc="http://schemas.openxmlformats.org/markup-compatibility/2006" xmlns:a14="http://schemas.microsoft.com/office/drawing/2010/main" val="99CC99" mc:Ignorable=""/>
    <a:srgbClr xmlns:mc="http://schemas.openxmlformats.org/markup-compatibility/2006" xmlns:a14="http://schemas.microsoft.com/office/drawing/2010/main" val="F6AE1E" mc:Ignorable=""/>
    <a:srgbClr xmlns:mc="http://schemas.openxmlformats.org/markup-compatibility/2006" xmlns:a14="http://schemas.microsoft.com/office/drawing/2010/main" val="FFFFFF" mc:Ignorable=""/>
    <a:srgbClr xmlns:mc="http://schemas.openxmlformats.org/markup-compatibility/2006" xmlns:a14="http://schemas.microsoft.com/office/drawing/2010/main" val="FF0066" mc:Ignorable=""/>
    <a:srgbClr xmlns:mc="http://schemas.openxmlformats.org/markup-compatibility/2006" xmlns:a14="http://schemas.microsoft.com/office/drawing/2010/main" val="000000" mc:Ignorable=""/>
    <a:srgbClr xmlns:mc="http://schemas.openxmlformats.org/markup-compatibility/2006" xmlns:a14="http://schemas.microsoft.com/office/drawing/2010/main" val="F3AF35" mc:Ignorable=""/>
    <a:srgbClr xmlns:mc="http://schemas.openxmlformats.org/markup-compatibility/2006" xmlns:a14="http://schemas.microsoft.com/office/drawing/2010/main" val="9C42E6" mc:Ignorable=""/>
    <a:srgbClr xmlns:mc="http://schemas.openxmlformats.org/markup-compatibility/2006" xmlns:a14="http://schemas.microsoft.com/office/drawing/2010/main" val="D1943B"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snapToGrid="0">
      <p:cViewPr>
        <p:scale>
          <a:sx n="100" d="100"/>
          <a:sy n="100" d="100"/>
        </p:scale>
        <p:origin x="-618" y="-414"/>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7" d="100"/>
          <a:sy n="97" d="100"/>
        </p:scale>
        <p:origin x="-262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11/8/2009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xmlns:mc="http://schemas.openxmlformats.org/markup-compatibility/2006" xmlns:a14="http://schemas.microsoft.com/office/drawing/2010/main" val="000000" mc:Ignorable=""/>
                </a:solidFill>
                <a:latin typeface="Trebuchet MS" pitchFamily="34" charset="0"/>
              </a:rPr>
              <a:t>ofs207_holdaway.pptx</a:t>
            </a:r>
            <a:endParaRPr lang="en-US" sz="1400" dirty="0" smtClean="0">
              <a:solidFill>
                <a:srgbClr xmlns:mc="http://schemas.openxmlformats.org/markup-compatibility/2006" xmlns:a14="http://schemas.microsoft.com/office/drawing/2010/main" val="000000" mc:Ignorable=""/>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p14="http://schemas.microsoft.com/office/powerpoint/2010/main" val="2147756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xmlns:mc="http://schemas.openxmlformats.org/markup-compatibility/2006" xmlns:a14="http://schemas.microsoft.com/office/drawing/2010/main" val="000000" mc:Ignorable=""/>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xmlns:mc="http://schemas.openxmlformats.org/markup-compatibility/2006" xmlns:a14="http://schemas.microsoft.com/office/drawing/2010/main" val="000000" mc:Ignorable=""/>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xmlns:mc="http://schemas.openxmlformats.org/markup-compatibility/2006" xmlns:a14="http://schemas.microsoft.com/office/drawing/2010/main" val="000000" mc:Ignorable=""/>
                </a:solidFill>
                <a:latin typeface="Trebuchet MS" pitchFamily="34" charset="0"/>
              </a:rPr>
            </a:br>
            <a:r>
              <a:rPr lang="en-US" sz="500" smtClean="0">
                <a:solidFill>
                  <a:srgbClr xmlns:mc="http://schemas.openxmlformats.org/markup-compatibility/2006" xmlns:a14="http://schemas.microsoft.com/office/drawing/2010/main" val="000000" mc:Ignorable=""/>
                </a:solidFill>
                <a:latin typeface="Trebuchet MS" pitchFamily="34" charset="0"/>
              </a:rPr>
              <a:t>MICROSOFT MAKES NO WARRANTIES, EXPRESS, IMPLIED OR STATUTORY, AS TO THE INFORMATION IN THIS PRESENTATION.</a:t>
            </a:r>
            <a:endParaRPr lang="en-US" sz="500" dirty="0" smtClean="0">
              <a:solidFill>
                <a:srgbClr xmlns:mc="http://schemas.openxmlformats.org/markup-compatibility/2006" xmlns:a14="http://schemas.microsoft.com/office/drawing/2010/main" val="000000" mc:Ignorable=""/>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80921557"/>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xmlns:mc="http://schemas.openxmlformats.org/markup-compatibility/2006" xmlns:a14="http://schemas.microsoft.com/office/drawing/2010/main" val="000000" mc:Ignorable=""/>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xmlns:mc="http://schemas.openxmlformats.org/markup-compatibility/2006" xmlns:a14="http://schemas.microsoft.com/office/drawing/2010/main" val="000000" mc:Ignorable=""/>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xmlns:mc="http://schemas.openxmlformats.org/markup-compatibility/2006" xmlns:a14="http://schemas.microsoft.com/office/drawing/2010/main" val="000000" mc:Ignorable=""/>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xmlns:mc="http://schemas.openxmlformats.org/markup-compatibility/2006" xmlns:a14="http://schemas.microsoft.com/office/drawing/2010/main" val="000000" mc:Ignorable=""/>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xmlns:mc="http://schemas.openxmlformats.org/markup-compatibility/2006" xmlns:a14="http://schemas.microsoft.com/office/drawing/2010/main" val="000000" mc:Ignorable=""/>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xmlns:mc="http://schemas.openxmlformats.org/markup-compatibility/2006" xmlns:a14="http://schemas.microsoft.com/office/drawing/2010/main" val="000000" mc:Ignorable=""/>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xmlns:mc="http://schemas.openxmlformats.org/markup-compatibility/2006" xmlns:a14="http://schemas.microsoft.com/office/drawing/2010/main" val="000000" mc:Ignorable=""/>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smtClean="0">
              <a:solidFill>
                <a:srgbClr xmlns:mc="http://schemas.openxmlformats.org/markup-compatibility/2006" xmlns:a14="http://schemas.microsoft.com/office/drawing/2010/main" val="000000" mc:Ignorable=""/>
              </a:solidFill>
            </a:endParaRPr>
          </a:p>
        </p:txBody>
      </p:sp>
      <p:sp>
        <p:nvSpPr>
          <p:cNvPr id="7" name="Slide Number Placeholder 6"/>
          <p:cNvSpPr>
            <a:spLocks noGrp="1"/>
          </p:cNvSpPr>
          <p:nvPr>
            <p:ph type="sldNum" sz="quarter" idx="13"/>
          </p:nvPr>
        </p:nvSpPr>
        <p:spPr/>
        <p:txBody>
          <a:bodyPr/>
          <a:lstStyle/>
          <a:p>
            <a:endParaRPr lang="en-US" dirty="0"/>
          </a:p>
        </p:txBody>
      </p:sp>
    </p:spTree>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smtClean="0">
              <a:solidFill>
                <a:srgbClr xmlns:mc="http://schemas.openxmlformats.org/markup-compatibility/2006" xmlns:a14="http://schemas.microsoft.com/office/drawing/2010/main" val="000000" mc:Ignorable=""/>
              </a:solidFill>
            </a:endParaRPr>
          </a:p>
        </p:txBody>
      </p:sp>
      <p:sp>
        <p:nvSpPr>
          <p:cNvPr id="7" name="Slide Number Placeholder 6"/>
          <p:cNvSpPr>
            <a:spLocks noGrp="1"/>
          </p:cNvSpPr>
          <p:nvPr>
            <p:ph type="sldNum" sz="quarter" idx="13"/>
          </p:nvPr>
        </p:nvSpPr>
        <p:spPr/>
        <p:txBody>
          <a:bodyPr/>
          <a:lstStyle/>
          <a:p>
            <a:endParaRPr lang="en-US" dirty="0"/>
          </a:p>
        </p:txBody>
      </p:sp>
    </p:spTree>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smtClean="0">
              <a:solidFill>
                <a:srgbClr xmlns:mc="http://schemas.openxmlformats.org/markup-compatibility/2006" xmlns:a14="http://schemas.microsoft.com/office/drawing/2010/main" val="000000" mc:Ignorable=""/>
              </a:solidFill>
            </a:endParaRPr>
          </a:p>
        </p:txBody>
      </p:sp>
      <p:sp>
        <p:nvSpPr>
          <p:cNvPr id="7" name="Slide Number Placeholder 6"/>
          <p:cNvSpPr>
            <a:spLocks noGrp="1"/>
          </p:cNvSpPr>
          <p:nvPr>
            <p:ph type="sldNum" sz="quarter" idx="13"/>
          </p:nvPr>
        </p:nvSpPr>
        <p:spPr/>
        <p:txBody>
          <a:bodyPr/>
          <a:lstStyle/>
          <a:p>
            <a:endParaRPr lang="en-US" dirty="0"/>
          </a:p>
        </p:txBody>
      </p:sp>
    </p:spTree>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smtClean="0">
              <a:solidFill>
                <a:srgbClr xmlns:mc="http://schemas.openxmlformats.org/markup-compatibility/2006" xmlns:a14="http://schemas.microsoft.com/office/drawing/2010/main" val="000000" mc:Ignorable=""/>
              </a:solidFill>
            </a:endParaRPr>
          </a:p>
        </p:txBody>
      </p:sp>
      <p:sp>
        <p:nvSpPr>
          <p:cNvPr id="7" name="Slide Number Placeholder 6"/>
          <p:cNvSpPr>
            <a:spLocks noGrp="1"/>
          </p:cNvSpPr>
          <p:nvPr>
            <p:ph type="sldNum" sz="quarter" idx="13"/>
          </p:nvPr>
        </p:nvSpPr>
        <p:spPr/>
        <p:txBody>
          <a:bodyPr/>
          <a:lstStyle/>
          <a:p>
            <a:endParaRPr lang="en-US" dirty="0"/>
          </a:p>
        </p:txBody>
      </p:sp>
    </p:spTree>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xmlns:mc="http://schemas.openxmlformats.org/markup-compatibility/2006" xmlns:a14="http://schemas.microsoft.com/office/drawing/2010/main" val="000000" mc:Ignorable=""/>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xmlns:mc="http://schemas.openxmlformats.org/markup-compatibility/2006" xmlns:a14="http://schemas.microsoft.com/office/drawing/2010/main" val="000000" mc:Ignorable=""/>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xmlns:mc="http://schemas.openxmlformats.org/markup-compatibility/2006" xmlns:a14="http://schemas.microsoft.com/office/drawing/2010/main" val="000000" mc:Ignorable=""/>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xmlns:mc="http://schemas.openxmlformats.org/markup-compatibility/2006" xmlns:a14="http://schemas.microsoft.com/office/drawing/2010/main" val="CCFFCC" mc:Ignorable=""/>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rgbClr xmlns:mc="http://schemas.openxmlformats.org/markup-compatibility/2006" xmlns:a14="http://schemas.microsoft.com/office/drawing/2010/main" val="99CC99" mc:Ignorable=""/>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4"/>
        </a:buBlip>
        <a:defRPr sz="2800" kern="1200">
          <a:solidFill>
            <a:srgbClr xmlns:mc="http://schemas.openxmlformats.org/markup-compatibility/2006" xmlns:a14="http://schemas.microsoft.com/office/drawing/2010/main" val="99CC99" mc:Ignorable=""/>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4"/>
        </a:buBlip>
        <a:defRPr sz="2400" kern="1200">
          <a:solidFill>
            <a:srgbClr xmlns:mc="http://schemas.openxmlformats.org/markup-compatibility/2006" xmlns:a14="http://schemas.microsoft.com/office/drawing/2010/main" val="99CC99" mc:Ignorable=""/>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400" kern="1200">
          <a:solidFill>
            <a:srgbClr xmlns:mc="http://schemas.openxmlformats.org/markup-compatibility/2006" xmlns:a14="http://schemas.microsoft.com/office/drawing/2010/main" val="99CC99" mc:Ignorable=""/>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400" kern="1200">
          <a:solidFill>
            <a:srgbClr xmlns:mc="http://schemas.openxmlformats.org/markup-compatibility/2006" xmlns:a14="http://schemas.microsoft.com/office/drawing/2010/main" val="99CC99" mc:Ignorable=""/>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8"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xmlns:mc="http://schemas.openxmlformats.org/markup-compatibility/2006" xmlns:a14="http://schemas.microsoft.com/office/drawing/2010/main" val="CCFFCC" mc:Ignorable=""/>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xmlns:mc="http://schemas.openxmlformats.org/markup-compatibility/2006" xmlns:a14="http://schemas.microsoft.com/office/drawing/2010/main" val="99CC99" mc:Ignorable=""/>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4"/>
        </a:buBlip>
        <a:defRPr sz="2800" kern="1200">
          <a:solidFill>
            <a:srgbClr xmlns:mc="http://schemas.openxmlformats.org/markup-compatibility/2006" xmlns:a14="http://schemas.microsoft.com/office/drawing/2010/main" val="99CC99" mc:Ignorable=""/>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4"/>
        </a:buBlip>
        <a:defRPr sz="2400" kern="1200">
          <a:solidFill>
            <a:srgbClr xmlns:mc="http://schemas.openxmlformats.org/markup-compatibility/2006" xmlns:a14="http://schemas.microsoft.com/office/drawing/2010/main" val="99CC99" mc:Ignorable=""/>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400" kern="1200">
          <a:solidFill>
            <a:srgbClr xmlns:mc="http://schemas.openxmlformats.org/markup-compatibility/2006" xmlns:a14="http://schemas.microsoft.com/office/drawing/2010/main" val="99CC99" mc:Ignorable=""/>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400" kern="1200">
          <a:solidFill>
            <a:srgbClr xmlns:mc="http://schemas.openxmlformats.org/markup-compatibility/2006" xmlns:a14="http://schemas.microsoft.com/office/drawing/2010/main" val="99CC99" mc:Ignorable=""/>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hyperlink" Target="http://microsoft.com/technet" TargetMode="External"/><Relationship Id="rId10" Type="http://schemas.openxmlformats.org/officeDocument/2006/relationships/image" Target="../media/image37.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the Barriers</a:t>
            </a:r>
            <a:endParaRPr lang="en-US" dirty="0">
              <a:gradFill>
                <a:gsLst>
                  <a:gs pos="50000">
                    <a:schemeClr val="accent2"/>
                  </a:gs>
                  <a:gs pos="100000">
                    <a:schemeClr val="accent2"/>
                  </a:gs>
                </a:gsLst>
                <a:lin ang="5400000" scaled="0"/>
              </a:gradFill>
            </a:endParaRPr>
          </a:p>
        </p:txBody>
      </p:sp>
      <p:sp>
        <p:nvSpPr>
          <p:cNvPr id="3" name="Text Placeholder 2"/>
          <p:cNvSpPr>
            <a:spLocks noGrp="1"/>
          </p:cNvSpPr>
          <p:nvPr>
            <p:ph type="body" sz="quarter" idx="10"/>
          </p:nvPr>
        </p:nvSpPr>
        <p:spPr>
          <a:xfrm>
            <a:off x="381000" y="1447799"/>
            <a:ext cx="8382000" cy="3354765"/>
          </a:xfrm>
        </p:spPr>
        <p:txBody>
          <a:bodyPr/>
          <a:lstStyle/>
          <a:p>
            <a:r>
              <a:rPr lang="en-US" dirty="0" smtClean="0">
                <a:gradFill>
                  <a:gsLst>
                    <a:gs pos="0">
                      <a:schemeClr val="tx1"/>
                    </a:gs>
                    <a:gs pos="100000">
                      <a:schemeClr val="tx1"/>
                    </a:gs>
                  </a:gsLst>
                  <a:lin ang="5400000" scaled="0"/>
                </a:gradFill>
              </a:rPr>
              <a:t>Improve Business Process</a:t>
            </a:r>
          </a:p>
          <a:p>
            <a:pPr lvl="1"/>
            <a:r>
              <a:rPr lang="en-US" dirty="0" smtClean="0">
                <a:gradFill>
                  <a:gsLst>
                    <a:gs pos="0">
                      <a:schemeClr val="tx1"/>
                    </a:gs>
                    <a:gs pos="100000">
                      <a:schemeClr val="tx1"/>
                    </a:gs>
                  </a:gsLst>
                  <a:lin ang="5400000" scaled="0"/>
                </a:gradFill>
              </a:rPr>
              <a:t>Process automation</a:t>
            </a:r>
          </a:p>
          <a:p>
            <a:pPr lvl="1"/>
            <a:r>
              <a:rPr lang="en-US" dirty="0" smtClean="0">
                <a:gradFill>
                  <a:gsLst>
                    <a:gs pos="0">
                      <a:schemeClr val="tx1"/>
                    </a:gs>
                    <a:gs pos="100000">
                      <a:schemeClr val="tx1"/>
                    </a:gs>
                  </a:gsLst>
                  <a:lin ang="5400000" scaled="0"/>
                </a:gradFill>
              </a:rPr>
              <a:t>Guide users</a:t>
            </a:r>
          </a:p>
          <a:p>
            <a:pPr lvl="1"/>
            <a:r>
              <a:rPr lang="en-US" dirty="0" smtClean="0">
                <a:gradFill>
                  <a:gsLst>
                    <a:gs pos="0">
                      <a:schemeClr val="tx1"/>
                    </a:gs>
                    <a:gs pos="100000">
                      <a:schemeClr val="tx1"/>
                    </a:gs>
                  </a:gsLst>
                  <a:lin ang="5400000" scaled="0"/>
                </a:gradFill>
              </a:rPr>
              <a:t>Increased accuracy</a:t>
            </a:r>
          </a:p>
          <a:p>
            <a:r>
              <a:rPr lang="en-US" dirty="0" smtClean="0">
                <a:gradFill>
                  <a:gsLst>
                    <a:gs pos="0">
                      <a:schemeClr val="tx1"/>
                    </a:gs>
                    <a:gs pos="100000">
                      <a:schemeClr val="tx1"/>
                    </a:gs>
                  </a:gsLst>
                  <a:lin ang="5400000" scaled="0"/>
                </a:gradFill>
              </a:rPr>
              <a:t>Make the experience simple and intuitive</a:t>
            </a:r>
          </a:p>
          <a:p>
            <a:pPr lvl="1"/>
            <a:r>
              <a:rPr lang="en-US" dirty="0" smtClean="0">
                <a:gradFill>
                  <a:gsLst>
                    <a:gs pos="0">
                      <a:schemeClr val="tx1"/>
                    </a:gs>
                    <a:gs pos="100000">
                      <a:schemeClr val="tx1"/>
                    </a:gs>
                  </a:gsLst>
                  <a:lin ang="5400000" scaled="0"/>
                </a:gradFill>
              </a:rPr>
              <a:t>Easy to store, retrieve and action content</a:t>
            </a:r>
          </a:p>
          <a:p>
            <a:pPr lvl="1"/>
            <a:r>
              <a:rPr lang="en-US"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Easy to provide accurate metadata</a:t>
            </a:r>
            <a:endParaRPr lang="en-US" dirty="0" smtClean="0">
              <a:gradFill>
                <a:gsLst>
                  <a:gs pos="0">
                    <a:schemeClr val="tx1"/>
                  </a:gs>
                  <a:gs pos="100000">
                    <a:schemeClr val="tx1"/>
                  </a:gs>
                </a:gsLst>
                <a:lin ang="5400000" scaled="0"/>
              </a:gradFill>
            </a:endParaRPr>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Flexible Compliance</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All About Choice and Coverage</a:t>
            </a:r>
            <a:endParaRPr lang="en-US" dirty="0">
              <a:gradFill>
                <a:gsLst>
                  <a:gs pos="50000">
                    <a:schemeClr val="accent2"/>
                  </a:gs>
                  <a:gs pos="100000">
                    <a:schemeClr val="accent2"/>
                  </a:gs>
                </a:gsLst>
                <a:lin ang="5400000" scaled="0"/>
              </a:gradFill>
            </a:endParaRPr>
          </a:p>
        </p:txBody>
      </p:sp>
      <p:sp>
        <p:nvSpPr>
          <p:cNvPr id="3" name="Text Placeholder 2"/>
          <p:cNvSpPr>
            <a:spLocks noGrp="1"/>
          </p:cNvSpPr>
          <p:nvPr>
            <p:ph type="body" sz="quarter" idx="10"/>
          </p:nvPr>
        </p:nvSpPr>
        <p:spPr>
          <a:xfrm>
            <a:off x="381000" y="1447799"/>
            <a:ext cx="8382000" cy="2880789"/>
          </a:xfrm>
        </p:spPr>
        <p:txBody>
          <a:bodyPr/>
          <a:lstStyle/>
          <a:p>
            <a:r>
              <a:rPr lang="en-US" dirty="0" smtClean="0">
                <a:gradFill>
                  <a:gsLst>
                    <a:gs pos="0">
                      <a:schemeClr val="tx1"/>
                    </a:gs>
                    <a:gs pos="100000">
                      <a:schemeClr val="tx1"/>
                    </a:gs>
                  </a:gsLst>
                  <a:lin ang="5400000" scaled="0"/>
                </a:gradFill>
              </a:rPr>
              <a:t>What is the right way to enforce compliance</a:t>
            </a:r>
          </a:p>
          <a:p>
            <a:pPr lvl="1"/>
            <a:r>
              <a:rPr lang="en-US" dirty="0" smtClean="0">
                <a:gradFill>
                  <a:gsLst>
                    <a:gs pos="0">
                      <a:schemeClr val="tx1"/>
                    </a:gs>
                    <a:gs pos="100000">
                      <a:schemeClr val="tx1"/>
                    </a:gs>
                  </a:gsLst>
                  <a:lin ang="5400000" scaled="0"/>
                </a:gradFill>
              </a:rPr>
              <a:t>In an archive</a:t>
            </a:r>
          </a:p>
          <a:p>
            <a:pPr lvl="1"/>
            <a:r>
              <a:rPr lang="en-US" dirty="0" smtClean="0">
                <a:gradFill>
                  <a:gsLst>
                    <a:gs pos="0">
                      <a:schemeClr val="tx1"/>
                    </a:gs>
                    <a:gs pos="100000">
                      <a:schemeClr val="tx1"/>
                    </a:gs>
                  </a:gsLst>
                  <a:lin ang="5400000" scaled="0"/>
                </a:gradFill>
              </a:rPr>
              <a:t>In place</a:t>
            </a:r>
          </a:p>
          <a:p>
            <a:pPr lvl="1"/>
            <a:r>
              <a:rPr lang="en-US" dirty="0" smtClean="0">
                <a:gradFill>
                  <a:gsLst>
                    <a:gs pos="0">
                      <a:schemeClr val="tx1"/>
                    </a:gs>
                    <a:gs pos="100000">
                      <a:schemeClr val="tx1"/>
                    </a:gs>
                  </a:gsLst>
                  <a:lin ang="5400000" scaled="0"/>
                </a:gradFill>
              </a:rPr>
              <a:t>A mix</a:t>
            </a:r>
          </a:p>
          <a:p>
            <a:r>
              <a:rPr lang="en-US" dirty="0" smtClean="0">
                <a:gradFill>
                  <a:gsLst>
                    <a:gs pos="0">
                      <a:schemeClr val="tx1"/>
                    </a:gs>
                    <a:gs pos="100000">
                      <a:schemeClr val="tx1"/>
                    </a:gs>
                  </a:gsLst>
                  <a:lin ang="5400000" scaled="0"/>
                </a:gradFill>
              </a:rPr>
              <a:t>Breadth is key</a:t>
            </a:r>
          </a:p>
          <a:p>
            <a:pPr lvl="1"/>
            <a:r>
              <a:rPr lang="en-US" dirty="0" smtClean="0">
                <a:gradFill>
                  <a:gsLst>
                    <a:gs pos="0">
                      <a:schemeClr val="tx1"/>
                    </a:gs>
                    <a:gs pos="100000">
                      <a:schemeClr val="tx1"/>
                    </a:gs>
                  </a:gsLst>
                  <a:lin ang="5400000" scaled="0"/>
                </a:gradFill>
              </a:rPr>
              <a:t>All content is equal and discoverable</a:t>
            </a:r>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File Server Coexistence</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Manage the Unmanaged</a:t>
            </a:r>
            <a:endParaRPr lang="en-US" dirty="0">
              <a:gradFill>
                <a:gsLst>
                  <a:gs pos="50000">
                    <a:schemeClr val="accent2"/>
                  </a:gs>
                  <a:gs pos="100000">
                    <a:schemeClr val="accent2"/>
                  </a:gs>
                </a:gsLst>
                <a:lin ang="5400000" scaled="0"/>
              </a:gradFill>
            </a:endParaRPr>
          </a:p>
        </p:txBody>
      </p:sp>
      <p:sp>
        <p:nvSpPr>
          <p:cNvPr id="3" name="Text Placeholder 2"/>
          <p:cNvSpPr>
            <a:spLocks noGrp="1"/>
          </p:cNvSpPr>
          <p:nvPr>
            <p:ph type="body" sz="quarter" idx="10"/>
          </p:nvPr>
        </p:nvSpPr>
        <p:spPr>
          <a:xfrm>
            <a:off x="381000" y="1447799"/>
            <a:ext cx="8382000" cy="3323987"/>
          </a:xfrm>
        </p:spPr>
        <p:txBody>
          <a:bodyPr/>
          <a:lstStyle/>
          <a:p>
            <a:r>
              <a:rPr lang="en-US" dirty="0" smtClean="0"/>
              <a:t>Most organizations have </a:t>
            </a:r>
            <a:r>
              <a:rPr lang="en-US" dirty="0"/>
              <a:t>File Servers and SharePoint to meet core requirements</a:t>
            </a:r>
          </a:p>
          <a:p>
            <a:r>
              <a:rPr lang="en-US" dirty="0" smtClean="0"/>
              <a:t>Bring </a:t>
            </a:r>
            <a:r>
              <a:rPr lang="en-US" dirty="0"/>
              <a:t>platforms together</a:t>
            </a:r>
          </a:p>
          <a:p>
            <a:pPr lvl="1"/>
            <a:r>
              <a:rPr lang="en-US" dirty="0" smtClean="0"/>
              <a:t>Take control of your file servers</a:t>
            </a:r>
          </a:p>
          <a:p>
            <a:pPr lvl="1"/>
            <a:r>
              <a:rPr lang="en-US" dirty="0" smtClean="0"/>
              <a:t>Define what goes where</a:t>
            </a:r>
          </a:p>
          <a:p>
            <a:pPr lvl="1"/>
            <a:r>
              <a:rPr lang="en-US" dirty="0" smtClean="0"/>
              <a:t>Migrate content as required</a:t>
            </a:r>
          </a:p>
          <a:p>
            <a:pPr lvl="1"/>
            <a:r>
              <a:rPr lang="en-US" dirty="0" smtClean="0"/>
              <a:t>Define an ongoing strategy</a:t>
            </a:r>
            <a:endParaRPr lang="en-US" dirty="0"/>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5466" y="4871687"/>
            <a:ext cx="7240588" cy="1523494"/>
          </a:xfrm>
        </p:spPr>
        <p:txBody>
          <a:bodyPr/>
          <a:lstStyle/>
          <a:p>
            <a:r>
              <a:rPr lang="en-US" dirty="0" smtClean="0"/>
              <a:t>Rich Content</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Engage Through Experience</a:t>
            </a:r>
            <a:endParaRPr lang="en-US" dirty="0">
              <a:gradFill>
                <a:gsLst>
                  <a:gs pos="50000">
                    <a:schemeClr val="accent2"/>
                  </a:gs>
                  <a:gs pos="100000">
                    <a:schemeClr val="accent2"/>
                  </a:gs>
                </a:gsLst>
                <a:lin ang="5400000" scaled="0"/>
              </a:gradFill>
            </a:endParaRPr>
          </a:p>
        </p:txBody>
      </p:sp>
      <p:sp>
        <p:nvSpPr>
          <p:cNvPr id="3" name="Text Placeholder 2"/>
          <p:cNvSpPr>
            <a:spLocks noGrp="1"/>
          </p:cNvSpPr>
          <p:nvPr>
            <p:ph type="body" sz="quarter" idx="10"/>
          </p:nvPr>
        </p:nvSpPr>
        <p:spPr>
          <a:xfrm>
            <a:off x="381000" y="1447799"/>
            <a:ext cx="8382000" cy="3354765"/>
          </a:xfrm>
        </p:spPr>
        <p:txBody>
          <a:bodyPr/>
          <a:lstStyle/>
          <a:p>
            <a:r>
              <a:rPr lang="en-US" dirty="0" smtClean="0">
                <a:gradFill>
                  <a:gsLst>
                    <a:gs pos="0">
                      <a:schemeClr val="tx1"/>
                    </a:gs>
                    <a:gs pos="100000">
                      <a:schemeClr val="tx1"/>
                    </a:gs>
                  </a:gsLst>
                  <a:lin ang="5400000" scaled="0"/>
                </a:gradFill>
              </a:rPr>
              <a:t>Make managing rich media assets is easy</a:t>
            </a:r>
          </a:p>
          <a:p>
            <a:pPr lvl="1"/>
            <a:r>
              <a:rPr lang="en-US" dirty="0" smtClean="0">
                <a:gradFill>
                  <a:gsLst>
                    <a:gs pos="0">
                      <a:schemeClr val="tx1"/>
                    </a:gs>
                    <a:gs pos="100000">
                      <a:schemeClr val="tx1"/>
                    </a:gs>
                  </a:gsLst>
                  <a:lin ang="5400000" scaled="0"/>
                </a:gradFill>
              </a:rPr>
              <a:t>Metadata makes media easy to find</a:t>
            </a:r>
          </a:p>
          <a:p>
            <a:pPr lvl="1"/>
            <a:r>
              <a:rPr lang="en-US" dirty="0" smtClean="0">
                <a:gradFill>
                  <a:gsLst>
                    <a:gs pos="0">
                      <a:schemeClr val="tx1"/>
                    </a:gs>
                    <a:gs pos="100000">
                      <a:schemeClr val="tx1"/>
                    </a:gs>
                  </a:gsLst>
                  <a:lin ang="5400000" scaled="0"/>
                </a:gradFill>
              </a:rPr>
              <a:t>Simple streaming leads to greater use</a:t>
            </a:r>
          </a:p>
          <a:p>
            <a:r>
              <a:rPr lang="en-US" dirty="0" smtClean="0">
                <a:gradFill>
                  <a:gsLst>
                    <a:gs pos="0">
                      <a:schemeClr val="tx1"/>
                    </a:gs>
                    <a:gs pos="100000">
                      <a:schemeClr val="tx1"/>
                    </a:gs>
                  </a:gsLst>
                  <a:lin ang="5400000" scaled="0"/>
                </a:gradFill>
              </a:rPr>
              <a:t>Simplify web publishing</a:t>
            </a:r>
          </a:p>
          <a:p>
            <a:pPr lvl="1"/>
            <a:r>
              <a:rPr lang="en-US" dirty="0" smtClean="0">
                <a:gradFill>
                  <a:gsLst>
                    <a:gs pos="0">
                      <a:schemeClr val="tx1"/>
                    </a:gs>
                    <a:gs pos="100000">
                      <a:schemeClr val="tx1"/>
                    </a:gs>
                  </a:gsLst>
                  <a:lin ang="5400000" scaled="0"/>
                </a:gradFill>
              </a:rPr>
              <a:t>Rich and familiar authoring experience</a:t>
            </a:r>
          </a:p>
          <a:p>
            <a:pPr lvl="1"/>
            <a:r>
              <a:rPr lang="en-US" dirty="0" smtClean="0">
                <a:gradFill>
                  <a:gsLst>
                    <a:gs pos="0">
                      <a:schemeClr val="tx1"/>
                    </a:gs>
                    <a:gs pos="100000">
                      <a:schemeClr val="tx1"/>
                    </a:gs>
                  </a:gsLst>
                  <a:lin ang="5400000" scaled="0"/>
                </a:gradFill>
              </a:rPr>
              <a:t>Reduced clicks to publish</a:t>
            </a:r>
          </a:p>
          <a:p>
            <a:pPr lvl="1"/>
            <a:r>
              <a:rPr lang="en-US" dirty="0" smtClean="0">
                <a:gradFill>
                  <a:gsLst>
                    <a:gs pos="0">
                      <a:schemeClr val="tx1"/>
                    </a:gs>
                    <a:gs pos="100000">
                      <a:schemeClr val="tx1"/>
                    </a:gs>
                  </a:gsLst>
                  <a:lin ang="5400000" scaled="0"/>
                </a:gradFill>
              </a:rPr>
              <a:t>Everyone can be an author</a:t>
            </a:r>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The Solution"/>
          <p:cNvGrpSpPr/>
          <p:nvPr/>
        </p:nvGrpSpPr>
        <p:grpSpPr>
          <a:xfrm>
            <a:off x="1661774" y="2219325"/>
            <a:ext cx="5820453" cy="2419350"/>
            <a:chOff x="1647147" y="2152650"/>
            <a:chExt cx="5820453" cy="2419350"/>
          </a:xfrm>
        </p:grpSpPr>
        <p:pic>
          <p:nvPicPr>
            <p:cNvPr id="1039" name="Picture 15" descr="D:\Users\rduguid\Pictures\Ofc-ProPlus2010_rgb_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147" y="3874861"/>
              <a:ext cx="5820453" cy="697139"/>
            </a:xfrm>
            <a:prstGeom prst="rect">
              <a:avLst/>
            </a:prstGeom>
            <a:noFill/>
            <a:extLst/>
          </p:spPr>
        </p:pic>
        <p:pic>
          <p:nvPicPr>
            <p:cNvPr id="1040" name="Picture 16" descr="D:\Users\rduguid\Pictures\ShrPt10_v_rgb_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1415" y="2152650"/>
              <a:ext cx="2841171" cy="1657350"/>
            </a:xfrm>
            <a:prstGeom prst="rect">
              <a:avLst/>
            </a:prstGeom>
            <a:noFill/>
            <a:extLst/>
          </p:spPr>
        </p:pic>
      </p:grpSp>
      <p:sp>
        <p:nvSpPr>
          <p:cNvPr id="23" name="Enterprise Wide"/>
          <p:cNvSpPr/>
          <p:nvPr/>
        </p:nvSpPr>
        <p:spPr bwMode="auto">
          <a:xfrm>
            <a:off x="1447800" y="5171001"/>
            <a:ext cx="6248400" cy="914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Cost Effective</a:t>
            </a:r>
          </a:p>
        </p:txBody>
      </p:sp>
      <p:sp>
        <p:nvSpPr>
          <p:cNvPr id="25" name="Compliance and Control"/>
          <p:cNvSpPr/>
          <p:nvPr/>
        </p:nvSpPr>
        <p:spPr bwMode="auto">
          <a:xfrm>
            <a:off x="1447800" y="4126605"/>
            <a:ext cx="6248400" cy="914400"/>
          </a:xfrm>
          <a:prstGeom prst="roundRect">
            <a:avLst/>
          </a:prstGeom>
          <a:gradFill flip="none" rotWithShape="1">
            <a:gsLst>
              <a:gs pos="0">
                <a:srgbClr xmlns:mc="http://schemas.openxmlformats.org/markup-compatibility/2006" xmlns:a14="http://schemas.microsoft.com/office/drawing/2010/main" val="0070C0" mc:Ignorable="">
                  <a:shade val="30000"/>
                  <a:satMod val="115000"/>
                </a:srgbClr>
              </a:gs>
              <a:gs pos="50000">
                <a:srgbClr xmlns:mc="http://schemas.openxmlformats.org/markup-compatibility/2006" xmlns:a14="http://schemas.microsoft.com/office/drawing/2010/main" val="0070C0" mc:Ignorable="">
                  <a:shade val="67500"/>
                  <a:satMod val="115000"/>
                </a:srgbClr>
              </a:gs>
              <a:gs pos="100000">
                <a:srgbClr xmlns:mc="http://schemas.openxmlformats.org/markup-compatibility/2006" xmlns:a14="http://schemas.microsoft.com/office/drawing/2010/main" val="0070C0" mc:Ignorable="">
                  <a:shade val="100000"/>
                  <a:satMod val="115000"/>
                </a:srgb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Flexible Compliance</a:t>
            </a:r>
          </a:p>
        </p:txBody>
      </p:sp>
      <p:sp>
        <p:nvSpPr>
          <p:cNvPr id="4" name="User Participation"/>
          <p:cNvSpPr/>
          <p:nvPr/>
        </p:nvSpPr>
        <p:spPr bwMode="auto">
          <a:xfrm>
            <a:off x="1447800" y="3085563"/>
            <a:ext cx="6248400" cy="914400"/>
          </a:xfrm>
          <a:prstGeom prst="roundRect">
            <a:avLst/>
          </a:prstGeom>
          <a:gradFill flip="none" rotWithShape="1">
            <a:gsLst>
              <a:gs pos="0">
                <a:srgbClr xmlns:mc="http://schemas.openxmlformats.org/markup-compatibility/2006" xmlns:a14="http://schemas.microsoft.com/office/drawing/2010/main" val="FF0000" mc:Ignorable="">
                  <a:shade val="30000"/>
                  <a:satMod val="115000"/>
                </a:srgbClr>
              </a:gs>
              <a:gs pos="50000">
                <a:srgbClr xmlns:mc="http://schemas.openxmlformats.org/markup-compatibility/2006" xmlns:a14="http://schemas.microsoft.com/office/drawing/2010/main" val="FF0000" mc:Ignorable="">
                  <a:shade val="67500"/>
                  <a:satMod val="115000"/>
                </a:srgbClr>
              </a:gs>
              <a:gs pos="100000">
                <a:srgbClr xmlns:mc="http://schemas.openxmlformats.org/markup-compatibility/2006" xmlns:a14="http://schemas.microsoft.com/office/drawing/2010/main" val="FF0000" mc:Ignorable="">
                  <a:shade val="100000"/>
                  <a:satMod val="115000"/>
                </a:srgb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Ease of Use</a:t>
            </a:r>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par>
                                <p:cTn id="10" presetID="42" presetClass="path" presetSubtype="0" accel="50000" decel="50000" fill="hold" nodeType="withEffect">
                                  <p:stCondLst>
                                    <p:cond delay="500"/>
                                  </p:stCondLst>
                                  <p:childTnLst>
                                    <p:animMotion origin="layout" path="M 0 0 L 0 -0.31111 " pathEditMode="relative" rAng="0" ptsTypes="AA">
                                      <p:cBhvr>
                                        <p:cTn id="11" dur="2000" fill="hold"/>
                                        <p:tgtEl>
                                          <p:spTgt spid="3"/>
                                        </p:tgtEl>
                                        <p:attrNameLst>
                                          <p:attrName>ppt_x</p:attrName>
                                          <p:attrName>ppt_y</p:attrName>
                                        </p:attrNameLst>
                                      </p:cBhvr>
                                      <p:rCtr x="0" y="-15556"/>
                                    </p:animMotion>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anim calcmode="lin" valueType="num">
                                      <p:cBhvr>
                                        <p:cTn id="37" dur="500" fill="hold"/>
                                        <p:tgtEl>
                                          <p:spTgt spid="23"/>
                                        </p:tgtEl>
                                        <p:attrNameLst>
                                          <p:attrName>ppt_x</p:attrName>
                                        </p:attrNameLst>
                                      </p:cBhvr>
                                      <p:tavLst>
                                        <p:tav tm="0">
                                          <p:val>
                                            <p:fltVal val="0.5"/>
                                          </p:val>
                                        </p:tav>
                                        <p:tav tm="100000">
                                          <p:val>
                                            <p:strVal val="#ppt_x"/>
                                          </p:val>
                                        </p:tav>
                                      </p:tavLst>
                                    </p:anim>
                                    <p:anim calcmode="lin" valueType="num">
                                      <p:cBhvr>
                                        <p:cTn id="38"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xmlns:mc="http://schemas.openxmlformats.org/markup-compatibility/2006" xmlns:a14="http://schemas.microsoft.com/office/drawing/2010/main" val="C0504D" mc:Ignorable="">
                    <a:lumMod val="50000"/>
                  </a:srgbClr>
                </a:gs>
                <a:gs pos="100000">
                  <a:srgbClr xmlns:mc="http://schemas.openxmlformats.org/markup-compatibility/2006" xmlns:a14="http://schemas.microsoft.com/office/drawing/2010/main" val="F79646" mc:Ignorable="">
                    <a:lumMod val="50000"/>
                  </a:srgbClr>
                </a:gs>
              </a:gsLst>
              <a:path path="shape">
                <a:fillToRect l="50000" t="50000" r="50000" b="50000"/>
              </a:path>
              <a:tileRect/>
            </a:gradFill>
            <a:ln w="12700" cap="flat" cmpd="sng" algn="ctr">
              <a:gradFill>
                <a:gsLst>
                  <a:gs pos="0">
                    <a:srgbClr xmlns:mc="http://schemas.openxmlformats.org/markup-compatibility/2006" xmlns:a14="http://schemas.microsoft.com/office/drawing/2010/main" val="F79646" mc:Ignorable="">
                      <a:lumMod val="75000"/>
                    </a:srgbClr>
                  </a:gs>
                  <a:gs pos="100000">
                    <a:srgbClr xmlns:mc="http://schemas.openxmlformats.org/markup-compatibility/2006" xmlns:a14="http://schemas.microsoft.com/office/drawing/2010/main" val="F79646" mc:Ignorable=""/>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xmlns:mc="http://schemas.openxmlformats.org/markup-compatibility/2006" xmlns:a14="http://schemas.microsoft.com/office/drawing/2010/main" val="FFC000" mc:Ignorable=""/>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xmlns:mc="http://schemas.openxmlformats.org/markup-compatibility/2006" xmlns:a14="http://schemas.microsoft.com/office/drawing/2010/main" val="FFFF00" mc:Ignorabl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xmlns:mc="http://schemas.openxmlformats.org/markup-compatibility/2006" xmlns:a14="http://schemas.microsoft.com/office/drawing/2010/main" val="C0504D" mc:Ignorable="">
                    <a:lumMod val="50000"/>
                  </a:srgbClr>
                </a:gs>
                <a:gs pos="100000">
                  <a:srgbClr xmlns:mc="http://schemas.openxmlformats.org/markup-compatibility/2006" xmlns:a14="http://schemas.microsoft.com/office/drawing/2010/main" val="F79646" mc:Ignorable="">
                    <a:lumMod val="50000"/>
                  </a:srgbClr>
                </a:gs>
              </a:gsLst>
              <a:path path="shape">
                <a:fillToRect l="50000" t="50000" r="50000" b="50000"/>
              </a:path>
              <a:tileRect/>
            </a:gradFill>
            <a:ln w="12700" cap="flat" cmpd="sng" algn="ctr">
              <a:gradFill>
                <a:gsLst>
                  <a:gs pos="0">
                    <a:srgbClr xmlns:mc="http://schemas.openxmlformats.org/markup-compatibility/2006" xmlns:a14="http://schemas.microsoft.com/office/drawing/2010/main" val="F79646" mc:Ignorable="">
                      <a:lumMod val="75000"/>
                    </a:srgbClr>
                  </a:gs>
                  <a:gs pos="100000">
                    <a:srgbClr xmlns:mc="http://schemas.openxmlformats.org/markup-compatibility/2006" xmlns:a14="http://schemas.microsoft.com/office/drawing/2010/main" val="F79646" mc:Ignorable=""/>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xmlns:mc="http://schemas.openxmlformats.org/markup-compatibility/2006" xmlns:a14="http://schemas.microsoft.com/office/drawing/2010/main" val="FFC000" mc:Ignorable=""/>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xmlns:mc="http://schemas.openxmlformats.org/markup-compatibility/2006" xmlns:a14="http://schemas.microsoft.com/office/drawing/2010/main" val="FFFF00" mc:Ignorabl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xmlns:mc="http://schemas.openxmlformats.org/markup-compatibility/2006" xmlns:a14="http://schemas.microsoft.com/office/drawing/2010/main" val="C0504D" mc:Ignorable="">
                    <a:lumMod val="50000"/>
                  </a:srgbClr>
                </a:gs>
                <a:gs pos="100000">
                  <a:srgbClr xmlns:mc="http://schemas.openxmlformats.org/markup-compatibility/2006" xmlns:a14="http://schemas.microsoft.com/office/drawing/2010/main" val="F79646" mc:Ignorable="">
                    <a:lumMod val="50000"/>
                  </a:srgbClr>
                </a:gs>
              </a:gsLst>
              <a:path path="shape">
                <a:fillToRect l="50000" t="50000" r="50000" b="50000"/>
              </a:path>
              <a:tileRect/>
            </a:gradFill>
            <a:ln w="12700" cap="flat" cmpd="sng" algn="ctr">
              <a:gradFill>
                <a:gsLst>
                  <a:gs pos="0">
                    <a:srgbClr xmlns:mc="http://schemas.openxmlformats.org/markup-compatibility/2006" xmlns:a14="http://schemas.microsoft.com/office/drawing/2010/main" val="F79646" mc:Ignorable="">
                      <a:lumMod val="75000"/>
                    </a:srgbClr>
                  </a:gs>
                  <a:gs pos="100000">
                    <a:srgbClr xmlns:mc="http://schemas.openxmlformats.org/markup-compatibility/2006" xmlns:a14="http://schemas.microsoft.com/office/drawing/2010/main" val="F79646" mc:Ignorable=""/>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xmlns:mc="http://schemas.openxmlformats.org/markup-compatibility/2006" xmlns:a14="http://schemas.microsoft.com/office/drawing/2010/main" val="FFC000" mc:Ignorable=""/>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xmlns:mc="http://schemas.openxmlformats.org/markup-compatibility/2006" xmlns:a14="http://schemas.microsoft.com/office/drawing/2010/main" val="FFFF00" mc:Ignorabl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xmlns:mc="http://schemas.openxmlformats.org/markup-compatibility/2006" xmlns:a14="http://schemas.microsoft.com/office/drawing/2010/main" val="C0504D" mc:Ignorable="">
                    <a:lumMod val="50000"/>
                  </a:srgbClr>
                </a:gs>
                <a:gs pos="100000">
                  <a:srgbClr xmlns:mc="http://schemas.openxmlformats.org/markup-compatibility/2006" xmlns:a14="http://schemas.microsoft.com/office/drawing/2010/main" val="F79646" mc:Ignorable="">
                    <a:lumMod val="50000"/>
                  </a:srgbClr>
                </a:gs>
              </a:gsLst>
              <a:path path="shape">
                <a:fillToRect l="50000" t="50000" r="50000" b="50000"/>
              </a:path>
              <a:tileRect/>
            </a:gradFill>
            <a:ln w="12700" cap="flat" cmpd="sng" algn="ctr">
              <a:gradFill>
                <a:gsLst>
                  <a:gs pos="0">
                    <a:srgbClr xmlns:mc="http://schemas.openxmlformats.org/markup-compatibility/2006" xmlns:a14="http://schemas.microsoft.com/office/drawing/2010/main" val="F79646" mc:Ignorable="">
                      <a:lumMod val="75000"/>
                    </a:srgbClr>
                  </a:gs>
                  <a:gs pos="100000">
                    <a:srgbClr xmlns:mc="http://schemas.openxmlformats.org/markup-compatibility/2006" xmlns:a14="http://schemas.microsoft.com/office/drawing/2010/main" val="F79646" mc:Ignorable=""/>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xmlns:mc="http://schemas.openxmlformats.org/markup-compatibility/2006" xmlns:a14="http://schemas.microsoft.com/office/drawing/2010/main" val="FFC000" mc:Ignorable=""/>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xmlns:mc="http://schemas.openxmlformats.org/markup-compatibility/2006" xmlns:a14="http://schemas.microsoft.com/office/drawing/2010/main" val="FFFF00" mc:Ignorabl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xmlns:mc="http://schemas.openxmlformats.org/markup-compatibility/2006" xmlns:a14="http://schemas.microsoft.com/office/drawing/2010/main" val="FFFF00" mc:Ignorable=""/>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smtClean="0"/>
              <a:t>Overview of Enterprise Content Management in Microsoft SharePoint Server 2010</a:t>
            </a:r>
            <a:endParaRPr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Subtitle 2"/>
          <p:cNvSpPr>
            <a:spLocks noGrp="1"/>
          </p:cNvSpPr>
          <p:nvPr>
            <p:ph type="subTitle" idx="1"/>
          </p:nvPr>
        </p:nvSpPr>
        <p:spPr/>
        <p:txBody>
          <a:bodyPr/>
          <a:lstStyle/>
          <a:p>
            <a:r>
              <a:rPr lang="en-US" dirty="0" smtClean="0">
                <a:solidFill>
                  <a:schemeClr val="tx1"/>
                </a:solidFill>
              </a:rPr>
              <a:t>Ben Robb</a:t>
            </a:r>
          </a:p>
          <a:p>
            <a:r>
              <a:rPr lang="en-US" dirty="0" smtClean="0">
                <a:solidFill>
                  <a:schemeClr val="tx1"/>
                </a:solidFill>
              </a:rPr>
              <a:t>MVP, SharePoint Server</a:t>
            </a:r>
          </a:p>
          <a:p>
            <a:r>
              <a:rPr lang="en-US" dirty="0" err="1" smtClean="0">
                <a:solidFill>
                  <a:schemeClr val="tx1"/>
                </a:solidFill>
              </a:rPr>
              <a:t>cScape</a:t>
            </a:r>
            <a:r>
              <a:rPr lang="en-US" dirty="0" smtClean="0">
                <a:solidFill>
                  <a:schemeClr val="tx1"/>
                </a:solidFill>
              </a:rPr>
              <a:t> Ltd</a:t>
            </a:r>
          </a:p>
          <a:p>
            <a:r>
              <a:rPr lang="en-US" dirty="0" smtClean="0">
                <a:solidFill>
                  <a:schemeClr val="tx1"/>
                </a:solidFill>
              </a:rPr>
              <a:t>Session Code: OFS207</a:t>
            </a:r>
            <a:endParaRPr lang="en-US" dirty="0">
              <a:solidFill>
                <a:schemeClr val="tx1"/>
              </a:solidFill>
            </a:endParaRPr>
          </a:p>
        </p:txBody>
      </p:sp>
      <p:sp>
        <p:nvSpPr>
          <p:cNvPr id="4" name="Subtitle 2"/>
          <p:cNvSpPr txBox="1">
            <a:spLocks/>
          </p:cNvSpPr>
          <p:nvPr/>
        </p:nvSpPr>
        <p:spPr bwMode="white">
          <a:xfrm>
            <a:off x="322321" y="5328287"/>
            <a:ext cx="3812443" cy="46166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FontTx/>
              <a:buNone/>
              <a:defRPr sz="24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Paul </a:t>
            </a:r>
            <a:r>
              <a:rPr lang="en-US" dirty="0" err="1" smtClean="0"/>
              <a:t>Holdaway</a:t>
            </a:r>
            <a:endParaRPr lang="en-US" dirty="0" smtClean="0"/>
          </a:p>
          <a:p>
            <a:r>
              <a:rPr lang="en-US" dirty="0" smtClean="0"/>
              <a:t>Senior Consultant</a:t>
            </a:r>
          </a:p>
          <a:p>
            <a:r>
              <a:rPr lang="en-US" dirty="0" smtClean="0"/>
              <a:t>Microsoft Consulting Services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Complete an evaluation on </a:t>
            </a:r>
            <a:r>
              <a:rPr lang="en-US" sz="3200"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CommNet</a:t>
            </a:r>
            <a:r>
              <a:rPr lang="en-US" sz="3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 and enter to win an Xbox 360 Elite!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xmlns:mc="http://schemas.openxmlformats.org/markup-compatibility/2006" xmlns:a14="http://schemas.microsoft.com/office/drawing/2010/main" val="FFFF00" mc:Ignorable=""/>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egulation and Enforcement"/>
          <p:cNvGrpSpPr/>
          <p:nvPr/>
        </p:nvGrpSpPr>
        <p:grpSpPr>
          <a:xfrm>
            <a:off x="2979420" y="2606040"/>
            <a:ext cx="3185160" cy="1645920"/>
            <a:chOff x="2903220" y="1676400"/>
            <a:chExt cx="3185160" cy="1645920"/>
          </a:xfrm>
        </p:grpSpPr>
        <p:pic>
          <p:nvPicPr>
            <p:cNvPr id="1034" name="Picture 10" descr="D:\Users\rduguid\Pictures\DVD_36\people and occupations\minis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220" y="1676400"/>
              <a:ext cx="1645920" cy="1645920"/>
            </a:xfrm>
            <a:prstGeom prst="rect">
              <a:avLst/>
            </a:prstGeom>
            <a:noFill/>
            <a:extLst/>
          </p:spPr>
        </p:pic>
        <p:pic>
          <p:nvPicPr>
            <p:cNvPr id="1035" name="Picture 11" descr="D:\Users\rduguid\Pictures\DVD_36\people and occupations\policeman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460" y="1676400"/>
              <a:ext cx="1645920" cy="1645920"/>
            </a:xfrm>
            <a:prstGeom prst="rect">
              <a:avLst/>
            </a:prstGeom>
            <a:noFill/>
            <a:extLst/>
          </p:spPr>
        </p:pic>
      </p:grpSp>
      <p:grpSp>
        <p:nvGrpSpPr>
          <p:cNvPr id="6" name="CxO"/>
          <p:cNvGrpSpPr/>
          <p:nvPr/>
        </p:nvGrpSpPr>
        <p:grpSpPr>
          <a:xfrm>
            <a:off x="3726180" y="1828800"/>
            <a:ext cx="1691640" cy="3200400"/>
            <a:chOff x="5821680" y="1676400"/>
            <a:chExt cx="1691640" cy="3200400"/>
          </a:xfrm>
        </p:grpSpPr>
        <p:pic>
          <p:nvPicPr>
            <p:cNvPr id="1028" name="Picture 4" descr="D:\Users\rduguid\Pictures\DVD_36\people and occupations\bank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1680" y="3230880"/>
              <a:ext cx="1645920" cy="1645920"/>
            </a:xfrm>
            <a:prstGeom prst="rect">
              <a:avLst/>
            </a:prstGeom>
            <a:noFill/>
            <a:extLst/>
          </p:spPr>
        </p:pic>
        <p:pic>
          <p:nvPicPr>
            <p:cNvPr id="1041" name="Picture 17" descr="D:\Users\rduguid\Pictures\DVD_36\people and occupations\administrat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676400"/>
              <a:ext cx="1645920" cy="1645920"/>
            </a:xfrm>
            <a:prstGeom prst="rect">
              <a:avLst/>
            </a:prstGeom>
            <a:noFill/>
            <a:extLst/>
          </p:spPr>
        </p:pic>
      </p:grpSp>
      <p:grpSp>
        <p:nvGrpSpPr>
          <p:cNvPr id="7" name="Records and Compliance"/>
          <p:cNvGrpSpPr/>
          <p:nvPr/>
        </p:nvGrpSpPr>
        <p:grpSpPr>
          <a:xfrm>
            <a:off x="3749040" y="1828800"/>
            <a:ext cx="1645920" cy="3200400"/>
            <a:chOff x="7391400" y="1676400"/>
            <a:chExt cx="1645920" cy="3200400"/>
          </a:xfrm>
        </p:grpSpPr>
        <p:pic>
          <p:nvPicPr>
            <p:cNvPr id="1026" name="Picture 2" descr="D:\Users\rduguid\Pictures\DVD_36\people and occupations\libraria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3230880"/>
              <a:ext cx="1645920" cy="1645920"/>
            </a:xfrm>
            <a:prstGeom prst="rect">
              <a:avLst/>
            </a:prstGeom>
            <a:noFill/>
            <a:extLst/>
          </p:spPr>
        </p:pic>
        <p:pic>
          <p:nvPicPr>
            <p:cNvPr id="1027" name="Picture 3" descr="D:\Users\rduguid\Pictures\DVD_36\people and occupations\lawy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1676400"/>
              <a:ext cx="1645920" cy="1645920"/>
            </a:xfrm>
            <a:prstGeom prst="rect">
              <a:avLst/>
            </a:prstGeom>
            <a:noFill/>
            <a:extLst/>
          </p:spPr>
        </p:pic>
      </p:grpSp>
      <p:grpSp>
        <p:nvGrpSpPr>
          <p:cNvPr id="8" name="Information Workers"/>
          <p:cNvGrpSpPr/>
          <p:nvPr/>
        </p:nvGrpSpPr>
        <p:grpSpPr>
          <a:xfrm>
            <a:off x="2209800" y="1871946"/>
            <a:ext cx="4724400" cy="3474720"/>
            <a:chOff x="2133600" y="3352800"/>
            <a:chExt cx="4724400" cy="3474720"/>
          </a:xfrm>
        </p:grpSpPr>
        <p:pic>
          <p:nvPicPr>
            <p:cNvPr id="1029" name="Picture 5" descr="D:\Users\rduguid\Pictures\DVD_36\people and occupations\scientist_25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2460" y="3352800"/>
              <a:ext cx="1645920" cy="1645920"/>
            </a:xfrm>
            <a:prstGeom prst="rect">
              <a:avLst/>
            </a:prstGeom>
            <a:noFill/>
            <a:extLst/>
          </p:spPr>
        </p:pic>
        <p:pic>
          <p:nvPicPr>
            <p:cNvPr id="1031" name="Picture 7" descr="D:\Users\rduguid\Pictures\DVD_36\people and occupations\secretary_25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2080" y="5181600"/>
              <a:ext cx="1645920" cy="1645920"/>
            </a:xfrm>
            <a:prstGeom prst="rect">
              <a:avLst/>
            </a:prstGeom>
            <a:noFill/>
            <a:extLst/>
          </p:spPr>
        </p:pic>
        <p:pic>
          <p:nvPicPr>
            <p:cNvPr id="1032" name="Picture 8" descr="D:\Users\rduguid\Pictures\DVD_36\people and occupations\seller_25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2840" y="4876800"/>
              <a:ext cx="1645920" cy="1645920"/>
            </a:xfrm>
            <a:prstGeom prst="rect">
              <a:avLst/>
            </a:prstGeom>
            <a:noFill/>
            <a:extLst/>
          </p:spPr>
        </p:pic>
        <p:pic>
          <p:nvPicPr>
            <p:cNvPr id="1033" name="Picture 9" descr="D:\Users\rduguid\Pictures\DVD_36\people and occupations\systems engine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3220" y="3352800"/>
              <a:ext cx="1645920" cy="1645920"/>
            </a:xfrm>
            <a:prstGeom prst="rect">
              <a:avLst/>
            </a:prstGeom>
            <a:noFill/>
            <a:extLst/>
          </p:spPr>
        </p:pic>
        <p:pic>
          <p:nvPicPr>
            <p:cNvPr id="1042" name="Picture 18" descr="D:\Users\rduguid\Pictures\DVD_36\people and occupations\callcenteroperato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3600" y="5181600"/>
              <a:ext cx="1645920" cy="1645920"/>
            </a:xfrm>
            <a:prstGeom prst="rect">
              <a:avLst/>
            </a:prstGeom>
            <a:noFill/>
            <a:extLst/>
          </p:spPr>
        </p:pic>
      </p:grpSp>
      <p:sp>
        <p:nvSpPr>
          <p:cNvPr id="3" name="The Wrong Solution"/>
          <p:cNvSpPr txBox="1"/>
          <p:nvPr/>
        </p:nvSpPr>
        <p:spPr>
          <a:xfrm>
            <a:off x="2667000" y="3182779"/>
            <a:ext cx="3810000" cy="492443"/>
          </a:xfrm>
          <a:prstGeom prst="rect">
            <a:avLst/>
          </a:prstGeom>
          <a:noFill/>
        </p:spPr>
        <p:txBody>
          <a:bodyPr wrap="square" lIns="0" tIns="0" rIns="0" bIns="0" rtlCol="0">
            <a:spAutoFit/>
          </a:bodyPr>
          <a:lstStyle/>
          <a:p>
            <a:r>
              <a:rPr lang="en-US" sz="3200" b="1" dirty="0" smtClean="0">
                <a:gradFill>
                  <a:gsLst>
                    <a:gs pos="0">
                      <a:schemeClr val="tx1"/>
                    </a:gs>
                    <a:gs pos="86000">
                      <a:schemeClr val="tx1"/>
                    </a:gs>
                  </a:gsLst>
                  <a:lin ang="5400000" scaled="0"/>
                </a:gradFill>
              </a:rPr>
              <a:t>WhatDoesItTake</a:t>
            </a:r>
            <a:r>
              <a:rPr lang="en-US" sz="2400" dirty="0" smtClean="0">
                <a:gradFill>
                  <a:gsLst>
                    <a:gs pos="0">
                      <a:schemeClr val="tx1"/>
                    </a:gs>
                    <a:gs pos="86000">
                      <a:schemeClr val="tx1"/>
                    </a:gs>
                  </a:gsLst>
                  <a:lin ang="5400000" scaled="0"/>
                </a:gradFill>
              </a:rPr>
              <a:t>2010</a:t>
            </a:r>
            <a:endParaRPr lang="en-US" sz="2800" dirty="0" smtClean="0">
              <a:gradFill>
                <a:gsLst>
                  <a:gs pos="0">
                    <a:schemeClr val="tx1"/>
                  </a:gs>
                  <a:gs pos="86000">
                    <a:schemeClr val="tx1"/>
                  </a:gs>
                </a:gsLst>
                <a:lin ang="5400000" scaled="0"/>
              </a:gradFill>
            </a:endParaRPr>
          </a:p>
        </p:txBody>
      </p:sp>
      <p:sp>
        <p:nvSpPr>
          <p:cNvPr id="26" name="A Magician"/>
          <p:cNvSpPr/>
          <p:nvPr/>
        </p:nvSpPr>
        <p:spPr bwMode="auto">
          <a:xfrm>
            <a:off x="1447800" y="5288919"/>
            <a:ext cx="6248400" cy="914400"/>
          </a:xfrm>
          <a:prstGeom prst="roundRect">
            <a:avLst/>
          </a:prstGeom>
          <a:gradFill flip="none" rotWithShape="1">
            <a:gsLst>
              <a:gs pos="0">
                <a:srgbClr xmlns:mc="http://schemas.openxmlformats.org/markup-compatibility/2006" xmlns:a14="http://schemas.microsoft.com/office/drawing/2010/main" val="00B050" mc:Ignorable="">
                  <a:shade val="30000"/>
                  <a:satMod val="115000"/>
                </a:srgbClr>
              </a:gs>
              <a:gs pos="50000">
                <a:srgbClr xmlns:mc="http://schemas.openxmlformats.org/markup-compatibility/2006" xmlns:a14="http://schemas.microsoft.com/office/drawing/2010/main" val="00B050" mc:Ignorable="">
                  <a:shade val="67500"/>
                  <a:satMod val="115000"/>
                </a:srgbClr>
              </a:gs>
              <a:gs pos="100000">
                <a:srgbClr xmlns:mc="http://schemas.openxmlformats.org/markup-compatibility/2006" xmlns:a14="http://schemas.microsoft.com/office/drawing/2010/main" val="00B050" mc:Ignorable="">
                  <a:shade val="100000"/>
                  <a:satMod val="115000"/>
                </a:srgb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A Magician</a:t>
            </a:r>
          </a:p>
        </p:txBody>
      </p:sp>
      <p:sp>
        <p:nvSpPr>
          <p:cNvPr id="23" name="More Money"/>
          <p:cNvSpPr/>
          <p:nvPr/>
        </p:nvSpPr>
        <p:spPr bwMode="auto">
          <a:xfrm>
            <a:off x="1447800" y="4336956"/>
            <a:ext cx="6248400" cy="914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More Money</a:t>
            </a:r>
          </a:p>
        </p:txBody>
      </p:sp>
      <p:sp>
        <p:nvSpPr>
          <p:cNvPr id="25" name="More Features"/>
          <p:cNvSpPr/>
          <p:nvPr/>
        </p:nvSpPr>
        <p:spPr bwMode="auto">
          <a:xfrm>
            <a:off x="1447800" y="3372114"/>
            <a:ext cx="6248400" cy="914400"/>
          </a:xfrm>
          <a:prstGeom prst="roundRect">
            <a:avLst/>
          </a:prstGeom>
          <a:gradFill flip="none" rotWithShape="1">
            <a:gsLst>
              <a:gs pos="0">
                <a:srgbClr xmlns:mc="http://schemas.openxmlformats.org/markup-compatibility/2006" xmlns:a14="http://schemas.microsoft.com/office/drawing/2010/main" val="0070C0" mc:Ignorable="">
                  <a:shade val="30000"/>
                  <a:satMod val="115000"/>
                </a:srgbClr>
              </a:gs>
              <a:gs pos="50000">
                <a:srgbClr xmlns:mc="http://schemas.openxmlformats.org/markup-compatibility/2006" xmlns:a14="http://schemas.microsoft.com/office/drawing/2010/main" val="0070C0" mc:Ignorable="">
                  <a:shade val="67500"/>
                  <a:satMod val="115000"/>
                </a:srgbClr>
              </a:gs>
              <a:gs pos="100000">
                <a:srgbClr xmlns:mc="http://schemas.openxmlformats.org/markup-compatibility/2006" xmlns:a14="http://schemas.microsoft.com/office/drawing/2010/main" val="0070C0" mc:Ignorable="">
                  <a:shade val="100000"/>
                  <a:satMod val="115000"/>
                </a:srgb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More Features</a:t>
            </a:r>
          </a:p>
        </p:txBody>
      </p:sp>
      <p:sp>
        <p:nvSpPr>
          <p:cNvPr id="4" name="More Complexity"/>
          <p:cNvSpPr/>
          <p:nvPr/>
        </p:nvSpPr>
        <p:spPr bwMode="auto">
          <a:xfrm>
            <a:off x="1447800" y="2394393"/>
            <a:ext cx="6248400" cy="914400"/>
          </a:xfrm>
          <a:prstGeom prst="roundRect">
            <a:avLst/>
          </a:prstGeom>
          <a:gradFill flip="none" rotWithShape="1">
            <a:gsLst>
              <a:gs pos="0">
                <a:srgbClr xmlns:mc="http://schemas.openxmlformats.org/markup-compatibility/2006" xmlns:a14="http://schemas.microsoft.com/office/drawing/2010/main" val="FF0000" mc:Ignorable="">
                  <a:shade val="30000"/>
                  <a:satMod val="115000"/>
                </a:srgbClr>
              </a:gs>
              <a:gs pos="50000">
                <a:srgbClr xmlns:mc="http://schemas.openxmlformats.org/markup-compatibility/2006" xmlns:a14="http://schemas.microsoft.com/office/drawing/2010/main" val="FF0000" mc:Ignorable="">
                  <a:shade val="67500"/>
                  <a:satMod val="115000"/>
                </a:srgbClr>
              </a:gs>
              <a:gs pos="100000">
                <a:srgbClr xmlns:mc="http://schemas.openxmlformats.org/markup-compatibility/2006" xmlns:a14="http://schemas.microsoft.com/office/drawing/2010/main" val="FF0000" mc:Ignorable="">
                  <a:shade val="100000"/>
                  <a:satMod val="115000"/>
                </a:srgb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More Complexity</a:t>
            </a:r>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par>
                                <p:cTn id="10" presetID="42" presetClass="path" presetSubtype="0" accel="50000" decel="50000" fill="hold" nodeType="withEffect">
                                  <p:stCondLst>
                                    <p:cond delay="0"/>
                                  </p:stCondLst>
                                  <p:childTnLst>
                                    <p:animMotion origin="layout" path="M 0 -3.01874E-6 L 0 -0.322 " pathEditMode="relative" rAng="0" ptsTypes="AA">
                                      <p:cBhvr>
                                        <p:cTn id="11" dur="2000" fill="hold"/>
                                        <p:tgtEl>
                                          <p:spTgt spid="5"/>
                                        </p:tgtEl>
                                        <p:attrNameLst>
                                          <p:attrName>ppt_x</p:attrName>
                                          <p:attrName>ppt_y</p:attrName>
                                        </p:attrNameLst>
                                      </p:cBhvr>
                                      <p:rCtr x="0" y="-16100"/>
                                    </p:animMotion>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ppt_w</p:attrName>
                                        </p:attrNameLst>
                                      </p:cBhvr>
                                      <p:tavLst>
                                        <p:tav tm="0">
                                          <p:val>
                                            <p:fltVal val="0"/>
                                          </p:val>
                                        </p:tav>
                                        <p:tav tm="100000">
                                          <p:val>
                                            <p:strVal val="#ppt_w"/>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Effect transition="in" filter="fade">
                                      <p:cBhvr>
                                        <p:cTn id="18" dur="2000"/>
                                        <p:tgtEl>
                                          <p:spTgt spid="6"/>
                                        </p:tgtEl>
                                      </p:cBhvr>
                                    </p:animEffect>
                                  </p:childTnLst>
                                </p:cTn>
                              </p:par>
                              <p:par>
                                <p:cTn id="19" presetID="42" presetClass="path" presetSubtype="0" accel="50000" decel="50000" fill="hold" nodeType="withEffect">
                                  <p:stCondLst>
                                    <p:cond delay="0"/>
                                  </p:stCondLst>
                                  <p:childTnLst>
                                    <p:animMotion origin="layout" path="M 0 -3.01874E-6 L -0.4 -3.01874E-6 " pathEditMode="relative" rAng="0" ptsTypes="AA">
                                      <p:cBhvr>
                                        <p:cTn id="20" dur="2000" fill="hold"/>
                                        <p:tgtEl>
                                          <p:spTgt spid="6"/>
                                        </p:tgtEl>
                                        <p:attrNameLst>
                                          <p:attrName>ppt_x</p:attrName>
                                          <p:attrName>ppt_y</p:attrName>
                                        </p:attrNameLst>
                                      </p:cBhvr>
                                      <p:rCtr x="-20000" y="0"/>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Effect transition="in" filter="fade">
                                      <p:cBhvr>
                                        <p:cTn id="27" dur="2000"/>
                                        <p:tgtEl>
                                          <p:spTgt spid="7"/>
                                        </p:tgtEl>
                                      </p:cBhvr>
                                    </p:animEffect>
                                  </p:childTnLst>
                                </p:cTn>
                              </p:par>
                              <p:par>
                                <p:cTn id="28" presetID="42" presetClass="path" presetSubtype="0" accel="50000" decel="50000" fill="hold" nodeType="withEffect">
                                  <p:stCondLst>
                                    <p:cond delay="0"/>
                                  </p:stCondLst>
                                  <p:childTnLst>
                                    <p:animMotion origin="layout" path="M 0 -3.01874E-6 L 0.4 -3.01874E-6 " pathEditMode="relative" rAng="0" ptsTypes="AA">
                                      <p:cBhvr>
                                        <p:cTn id="29" dur="2000" fill="hold"/>
                                        <p:tgtEl>
                                          <p:spTgt spid="7"/>
                                        </p:tgtEl>
                                        <p:attrNameLst>
                                          <p:attrName>ppt_x</p:attrName>
                                          <p:attrName>ppt_y</p:attrName>
                                        </p:attrNameLst>
                                      </p:cBhvr>
                                      <p:rCtr x="20000" y="0"/>
                                    </p:animMotion>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2000" fill="hold"/>
                                        <p:tgtEl>
                                          <p:spTgt spid="8"/>
                                        </p:tgtEl>
                                        <p:attrNameLst>
                                          <p:attrName>ppt_w</p:attrName>
                                        </p:attrNameLst>
                                      </p:cBhvr>
                                      <p:tavLst>
                                        <p:tav tm="0">
                                          <p:val>
                                            <p:fltVal val="0"/>
                                          </p:val>
                                        </p:tav>
                                        <p:tav tm="100000">
                                          <p:val>
                                            <p:strVal val="#ppt_w"/>
                                          </p:val>
                                        </p:tav>
                                      </p:tavLst>
                                    </p:anim>
                                    <p:anim calcmode="lin" valueType="num">
                                      <p:cBhvr>
                                        <p:cTn id="35" dur="2000" fill="hold"/>
                                        <p:tgtEl>
                                          <p:spTgt spid="8"/>
                                        </p:tgtEl>
                                        <p:attrNameLst>
                                          <p:attrName>ppt_h</p:attrName>
                                        </p:attrNameLst>
                                      </p:cBhvr>
                                      <p:tavLst>
                                        <p:tav tm="0">
                                          <p:val>
                                            <p:fltVal val="0"/>
                                          </p:val>
                                        </p:tav>
                                        <p:tav tm="100000">
                                          <p:val>
                                            <p:strVal val="#ppt_h"/>
                                          </p:val>
                                        </p:tav>
                                      </p:tavLst>
                                    </p:anim>
                                    <p:animEffect transition="in" filter="fade">
                                      <p:cBhvr>
                                        <p:cTn id="36" dur="2000"/>
                                        <p:tgtEl>
                                          <p:spTgt spid="8"/>
                                        </p:tgtEl>
                                      </p:cBhvr>
                                    </p:animEffect>
                                  </p:childTnLst>
                                </p:cTn>
                              </p:par>
                              <p:par>
                                <p:cTn id="37" presetID="42" presetClass="path" presetSubtype="0" accel="50000" decel="50000" fill="hold" nodeType="withEffect">
                                  <p:stCondLst>
                                    <p:cond delay="0"/>
                                  </p:stCondLst>
                                  <p:childTnLst>
                                    <p:animMotion origin="layout" path="M 0 -3.01874E-6 L 0 0.25538 " pathEditMode="relative" rAng="0" ptsTypes="AA">
                                      <p:cBhvr>
                                        <p:cTn id="38" dur="2000" fill="hold"/>
                                        <p:tgtEl>
                                          <p:spTgt spid="8"/>
                                        </p:tgtEl>
                                        <p:attrNameLst>
                                          <p:attrName>ppt_x</p:attrName>
                                          <p:attrName>ppt_y</p:attrName>
                                        </p:attrNameLst>
                                      </p:cBhvr>
                                      <p:rCtr x="0" y="12769"/>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 -0.322 L 0 -3.01874E-6 " pathEditMode="relative" rAng="0" ptsTypes="AA">
                                      <p:cBhvr>
                                        <p:cTn id="42" dur="2000" fill="hold"/>
                                        <p:tgtEl>
                                          <p:spTgt spid="5"/>
                                        </p:tgtEl>
                                        <p:attrNameLst>
                                          <p:attrName>ppt_x</p:attrName>
                                          <p:attrName>ppt_y</p:attrName>
                                        </p:attrNameLst>
                                      </p:cBhvr>
                                      <p:rCtr x="0" y="16100"/>
                                    </p:animMotion>
                                  </p:childTnLst>
                                </p:cTn>
                              </p:par>
                              <p:par>
                                <p:cTn id="43" presetID="42" presetClass="path" presetSubtype="0" accel="50000" decel="50000" fill="hold" nodeType="withEffect">
                                  <p:stCondLst>
                                    <p:cond delay="0"/>
                                  </p:stCondLst>
                                  <p:childTnLst>
                                    <p:animMotion origin="layout" path="M 0 -3.01874E-6 L -0.4 -3.01874E-6 " pathEditMode="relative" rAng="0" ptsTypes="AA">
                                      <p:cBhvr>
                                        <p:cTn id="44" dur="2000" spd="-100000" fill="hold"/>
                                        <p:tgtEl>
                                          <p:spTgt spid="6"/>
                                        </p:tgtEl>
                                        <p:attrNameLst>
                                          <p:attrName>ppt_x</p:attrName>
                                          <p:attrName>ppt_y</p:attrName>
                                        </p:attrNameLst>
                                      </p:cBhvr>
                                      <p:rCtr x="-20000" y="0"/>
                                    </p:animMotion>
                                  </p:childTnLst>
                                </p:cTn>
                              </p:par>
                              <p:par>
                                <p:cTn id="45" presetID="42" presetClass="path" presetSubtype="0" accel="50000" decel="50000" fill="hold" nodeType="withEffect">
                                  <p:stCondLst>
                                    <p:cond delay="0"/>
                                  </p:stCondLst>
                                  <p:childTnLst>
                                    <p:animMotion origin="layout" path="M 0 -3.01874E-6 L 0.4 -3.01874E-6 " pathEditMode="relative" rAng="0" ptsTypes="AA">
                                      <p:cBhvr>
                                        <p:cTn id="46" dur="2000" spd="-100000" fill="hold"/>
                                        <p:tgtEl>
                                          <p:spTgt spid="7"/>
                                        </p:tgtEl>
                                        <p:attrNameLst>
                                          <p:attrName>ppt_x</p:attrName>
                                          <p:attrName>ppt_y</p:attrName>
                                        </p:attrNameLst>
                                      </p:cBhvr>
                                      <p:rCtr x="20000" y="0"/>
                                    </p:animMotion>
                                  </p:childTnLst>
                                </p:cTn>
                              </p:par>
                              <p:par>
                                <p:cTn id="47" presetID="42" presetClass="path" presetSubtype="0" accel="50000" decel="50000" fill="hold" nodeType="withEffect">
                                  <p:stCondLst>
                                    <p:cond delay="0"/>
                                  </p:stCondLst>
                                  <p:childTnLst>
                                    <p:animMotion origin="layout" path="M 0 -3.01874E-6 L 0 0.25538 " pathEditMode="relative" rAng="0" ptsTypes="AA">
                                      <p:cBhvr>
                                        <p:cTn id="48" dur="2000" spd="-100000" fill="hold"/>
                                        <p:tgtEl>
                                          <p:spTgt spid="8"/>
                                        </p:tgtEl>
                                        <p:attrNameLst>
                                          <p:attrName>ppt_x</p:attrName>
                                          <p:attrName>ppt_y</p:attrName>
                                        </p:attrNameLst>
                                      </p:cBhvr>
                                      <p:rCtr x="0" y="12769"/>
                                    </p:animMotion>
                                  </p:childTnLst>
                                </p:cTn>
                              </p:par>
                              <p:par>
                                <p:cTn id="49" presetID="10" presetClass="exit" presetSubtype="0" fill="hold" nodeType="withEffect">
                                  <p:stCondLst>
                                    <p:cond delay="500"/>
                                  </p:stCondLst>
                                  <p:childTnLst>
                                    <p:animEffect transition="out" filter="fade">
                                      <p:cBhvr>
                                        <p:cTn id="50" dur="1500"/>
                                        <p:tgtEl>
                                          <p:spTgt spid="5"/>
                                        </p:tgtEl>
                                      </p:cBhvr>
                                    </p:animEffect>
                                    <p:set>
                                      <p:cBhvr>
                                        <p:cTn id="51" dur="1" fill="hold">
                                          <p:stCondLst>
                                            <p:cond delay="1499"/>
                                          </p:stCondLst>
                                        </p:cTn>
                                        <p:tgtEl>
                                          <p:spTgt spid="5"/>
                                        </p:tgtEl>
                                        <p:attrNameLst>
                                          <p:attrName>style.visibility</p:attrName>
                                        </p:attrNameLst>
                                      </p:cBhvr>
                                      <p:to>
                                        <p:strVal val="hidden"/>
                                      </p:to>
                                    </p:set>
                                  </p:childTnLst>
                                </p:cTn>
                              </p:par>
                              <p:par>
                                <p:cTn id="52" presetID="10" presetClass="exit" presetSubtype="0" fill="hold" nodeType="withEffect">
                                  <p:stCondLst>
                                    <p:cond delay="500"/>
                                  </p:stCondLst>
                                  <p:childTnLst>
                                    <p:animEffect transition="out" filter="fade">
                                      <p:cBhvr>
                                        <p:cTn id="53" dur="1500"/>
                                        <p:tgtEl>
                                          <p:spTgt spid="6"/>
                                        </p:tgtEl>
                                      </p:cBhvr>
                                    </p:animEffect>
                                    <p:set>
                                      <p:cBhvr>
                                        <p:cTn id="54" dur="1" fill="hold">
                                          <p:stCondLst>
                                            <p:cond delay="1499"/>
                                          </p:stCondLst>
                                        </p:cTn>
                                        <p:tgtEl>
                                          <p:spTgt spid="6"/>
                                        </p:tgtEl>
                                        <p:attrNameLst>
                                          <p:attrName>style.visibility</p:attrName>
                                        </p:attrNameLst>
                                      </p:cBhvr>
                                      <p:to>
                                        <p:strVal val="hidden"/>
                                      </p:to>
                                    </p:set>
                                  </p:childTnLst>
                                </p:cTn>
                              </p:par>
                              <p:par>
                                <p:cTn id="55" presetID="10" presetClass="exit" presetSubtype="0" fill="hold" nodeType="withEffect">
                                  <p:stCondLst>
                                    <p:cond delay="500"/>
                                  </p:stCondLst>
                                  <p:childTnLst>
                                    <p:animEffect transition="out" filter="fade">
                                      <p:cBhvr>
                                        <p:cTn id="56" dur="1500"/>
                                        <p:tgtEl>
                                          <p:spTgt spid="7"/>
                                        </p:tgtEl>
                                      </p:cBhvr>
                                    </p:animEffect>
                                    <p:set>
                                      <p:cBhvr>
                                        <p:cTn id="57" dur="1" fill="hold">
                                          <p:stCondLst>
                                            <p:cond delay="1499"/>
                                          </p:stCondLst>
                                        </p:cTn>
                                        <p:tgtEl>
                                          <p:spTgt spid="7"/>
                                        </p:tgtEl>
                                        <p:attrNameLst>
                                          <p:attrName>style.visibility</p:attrName>
                                        </p:attrNameLst>
                                      </p:cBhvr>
                                      <p:to>
                                        <p:strVal val="hidden"/>
                                      </p:to>
                                    </p:set>
                                  </p:childTnLst>
                                </p:cTn>
                              </p:par>
                              <p:par>
                                <p:cTn id="58" presetID="10" presetClass="exit" presetSubtype="0" fill="hold" nodeType="withEffect">
                                  <p:stCondLst>
                                    <p:cond delay="500"/>
                                  </p:stCondLst>
                                  <p:childTnLst>
                                    <p:animEffect transition="out" filter="fade">
                                      <p:cBhvr>
                                        <p:cTn id="59" dur="1500"/>
                                        <p:tgtEl>
                                          <p:spTgt spid="8"/>
                                        </p:tgtEl>
                                      </p:cBhvr>
                                    </p:animEffect>
                                    <p:set>
                                      <p:cBhvr>
                                        <p:cTn id="60" dur="1" fill="hold">
                                          <p:stCondLst>
                                            <p:cond delay="1499"/>
                                          </p:stCondLst>
                                        </p:cTn>
                                        <p:tgtEl>
                                          <p:spTgt spid="8"/>
                                        </p:tgtEl>
                                        <p:attrNameLst>
                                          <p:attrName>style.visibility</p:attrName>
                                        </p:attrNameLst>
                                      </p:cBhvr>
                                      <p:to>
                                        <p:strVal val="hidden"/>
                                      </p:to>
                                    </p:set>
                                  </p:childTnLst>
                                </p:cTn>
                              </p:par>
                            </p:childTnLst>
                          </p:cTn>
                        </p:par>
                        <p:par>
                          <p:cTn id="61" fill="hold">
                            <p:stCondLst>
                              <p:cond delay="2000"/>
                            </p:stCondLst>
                            <p:childTnLst>
                              <p:par>
                                <p:cTn id="62" presetID="53" presetClass="exit" presetSubtype="32" fill="hold" nodeType="afterEffect">
                                  <p:stCondLst>
                                    <p:cond delay="0"/>
                                  </p:stCondLst>
                                  <p:childTnLst>
                                    <p:anim calcmode="lin" valueType="num">
                                      <p:cBhvr>
                                        <p:cTn id="63" dur="500"/>
                                        <p:tgtEl>
                                          <p:spTgt spid="5"/>
                                        </p:tgtEl>
                                        <p:attrNameLst>
                                          <p:attrName>ppt_w</p:attrName>
                                        </p:attrNameLst>
                                      </p:cBhvr>
                                      <p:tavLst>
                                        <p:tav tm="0">
                                          <p:val>
                                            <p:strVal val="ppt_w"/>
                                          </p:val>
                                        </p:tav>
                                        <p:tav tm="100000">
                                          <p:val>
                                            <p:fltVal val="0"/>
                                          </p:val>
                                        </p:tav>
                                      </p:tavLst>
                                    </p:anim>
                                    <p:anim calcmode="lin" valueType="num">
                                      <p:cBhvr>
                                        <p:cTn id="64" dur="500"/>
                                        <p:tgtEl>
                                          <p:spTgt spid="5"/>
                                        </p:tgtEl>
                                        <p:attrNameLst>
                                          <p:attrName>ppt_h</p:attrName>
                                        </p:attrNameLst>
                                      </p:cBhvr>
                                      <p:tavLst>
                                        <p:tav tm="0">
                                          <p:val>
                                            <p:strVal val="ppt_h"/>
                                          </p:val>
                                        </p:tav>
                                        <p:tav tm="100000">
                                          <p:val>
                                            <p:fltVal val="0"/>
                                          </p:val>
                                        </p:tav>
                                      </p:tavLst>
                                    </p:anim>
                                    <p:animEffect transition="out" filter="fade">
                                      <p:cBhvr>
                                        <p:cTn id="65" dur="500"/>
                                        <p:tgtEl>
                                          <p:spTgt spid="5"/>
                                        </p:tgtEl>
                                      </p:cBhvr>
                                    </p:animEffect>
                                    <p:set>
                                      <p:cBhvr>
                                        <p:cTn id="66" dur="1" fill="hold">
                                          <p:stCondLst>
                                            <p:cond delay="499"/>
                                          </p:stCondLst>
                                        </p:cTn>
                                        <p:tgtEl>
                                          <p:spTgt spid="5"/>
                                        </p:tgtEl>
                                        <p:attrNameLst>
                                          <p:attrName>style.visibility</p:attrName>
                                        </p:attrNameLst>
                                      </p:cBhvr>
                                      <p:to>
                                        <p:strVal val="hidden"/>
                                      </p:to>
                                    </p:set>
                                  </p:childTnLst>
                                </p:cTn>
                              </p:par>
                              <p:par>
                                <p:cTn id="67" presetID="53" presetClass="exit" presetSubtype="32" fill="hold" nodeType="withEffect">
                                  <p:stCondLst>
                                    <p:cond delay="0"/>
                                  </p:stCondLst>
                                  <p:childTnLst>
                                    <p:anim calcmode="lin" valueType="num">
                                      <p:cBhvr>
                                        <p:cTn id="68" dur="500"/>
                                        <p:tgtEl>
                                          <p:spTgt spid="6"/>
                                        </p:tgtEl>
                                        <p:attrNameLst>
                                          <p:attrName>ppt_w</p:attrName>
                                        </p:attrNameLst>
                                      </p:cBhvr>
                                      <p:tavLst>
                                        <p:tav tm="0">
                                          <p:val>
                                            <p:strVal val="ppt_w"/>
                                          </p:val>
                                        </p:tav>
                                        <p:tav tm="100000">
                                          <p:val>
                                            <p:fltVal val="0"/>
                                          </p:val>
                                        </p:tav>
                                      </p:tavLst>
                                    </p:anim>
                                    <p:anim calcmode="lin" valueType="num">
                                      <p:cBhvr>
                                        <p:cTn id="69" dur="500"/>
                                        <p:tgtEl>
                                          <p:spTgt spid="6"/>
                                        </p:tgtEl>
                                        <p:attrNameLst>
                                          <p:attrName>ppt_h</p:attrName>
                                        </p:attrNameLst>
                                      </p:cBhvr>
                                      <p:tavLst>
                                        <p:tav tm="0">
                                          <p:val>
                                            <p:strVal val="ppt_h"/>
                                          </p:val>
                                        </p:tav>
                                        <p:tav tm="100000">
                                          <p:val>
                                            <p:fltVal val="0"/>
                                          </p:val>
                                        </p:tav>
                                      </p:tavLst>
                                    </p:anim>
                                    <p:animEffect transition="out" filter="fade">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
                                        </p:tgtEl>
                                        <p:attrNameLst>
                                          <p:attrName>ppt_w</p:attrName>
                                        </p:attrNameLst>
                                      </p:cBhvr>
                                      <p:tavLst>
                                        <p:tav tm="0">
                                          <p:val>
                                            <p:strVal val="ppt_w"/>
                                          </p:val>
                                        </p:tav>
                                        <p:tav tm="100000">
                                          <p:val>
                                            <p:fltVal val="0"/>
                                          </p:val>
                                        </p:tav>
                                      </p:tavLst>
                                    </p:anim>
                                    <p:anim calcmode="lin" valueType="num">
                                      <p:cBhvr>
                                        <p:cTn id="74" dur="500"/>
                                        <p:tgtEl>
                                          <p:spTgt spid="7"/>
                                        </p:tgtEl>
                                        <p:attrNameLst>
                                          <p:attrName>ppt_h</p:attrName>
                                        </p:attrNameLst>
                                      </p:cBhvr>
                                      <p:tavLst>
                                        <p:tav tm="0">
                                          <p:val>
                                            <p:strVal val="ppt_h"/>
                                          </p:val>
                                        </p:tav>
                                        <p:tav tm="100000">
                                          <p:val>
                                            <p:fltVal val="0"/>
                                          </p:val>
                                        </p:tav>
                                      </p:tavLst>
                                    </p:anim>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8"/>
                                        </p:tgtEl>
                                        <p:attrNameLst>
                                          <p:attrName>ppt_w</p:attrName>
                                        </p:attrNameLst>
                                      </p:cBhvr>
                                      <p:tavLst>
                                        <p:tav tm="0">
                                          <p:val>
                                            <p:strVal val="ppt_w"/>
                                          </p:val>
                                        </p:tav>
                                        <p:tav tm="100000">
                                          <p:val>
                                            <p:fltVal val="0"/>
                                          </p:val>
                                        </p:tav>
                                      </p:tavLst>
                                    </p:anim>
                                    <p:anim calcmode="lin" valueType="num">
                                      <p:cBhvr>
                                        <p:cTn id="79" dur="500"/>
                                        <p:tgtEl>
                                          <p:spTgt spid="8"/>
                                        </p:tgtEl>
                                        <p:attrNameLst>
                                          <p:attrName>ppt_h</p:attrName>
                                        </p:attrNameLst>
                                      </p:cBhvr>
                                      <p:tavLst>
                                        <p:tav tm="0">
                                          <p:val>
                                            <p:strVal val="ppt_h"/>
                                          </p:val>
                                        </p:tav>
                                        <p:tav tm="100000">
                                          <p:val>
                                            <p:fltVal val="0"/>
                                          </p:val>
                                        </p:tav>
                                      </p:tavLst>
                                    </p:anim>
                                    <p:animEffect transition="out" filter="fade">
                                      <p:cBhvr>
                                        <p:cTn id="80" dur="500"/>
                                        <p:tgtEl>
                                          <p:spTgt spid="8"/>
                                        </p:tgtEl>
                                      </p:cBhvr>
                                    </p:animEffect>
                                    <p:set>
                                      <p:cBhvr>
                                        <p:cTn id="81" dur="1" fill="hold">
                                          <p:stCondLst>
                                            <p:cond delay="499"/>
                                          </p:stCondLst>
                                        </p:cTn>
                                        <p:tgtEl>
                                          <p:spTgt spid="8"/>
                                        </p:tgtEl>
                                        <p:attrNameLst>
                                          <p:attrName>style.visibility</p:attrName>
                                        </p:attrNameLst>
                                      </p:cBhvr>
                                      <p:to>
                                        <p:strVal val="hidden"/>
                                      </p:to>
                                    </p:set>
                                  </p:childTnLst>
                                </p:cTn>
                              </p:par>
                              <p:par>
                                <p:cTn id="82" presetID="53" presetClass="entr" presetSubtype="16" fill="hold" grpId="0" nodeType="with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1000" fill="hold"/>
                                        <p:tgtEl>
                                          <p:spTgt spid="3"/>
                                        </p:tgtEl>
                                        <p:attrNameLst>
                                          <p:attrName>ppt_w</p:attrName>
                                        </p:attrNameLst>
                                      </p:cBhvr>
                                      <p:tavLst>
                                        <p:tav tm="0">
                                          <p:val>
                                            <p:fltVal val="0"/>
                                          </p:val>
                                        </p:tav>
                                        <p:tav tm="100000">
                                          <p:val>
                                            <p:strVal val="#ppt_w"/>
                                          </p:val>
                                        </p:tav>
                                      </p:tavLst>
                                    </p:anim>
                                    <p:anim calcmode="lin" valueType="num">
                                      <p:cBhvr>
                                        <p:cTn id="85" dur="1000" fill="hold"/>
                                        <p:tgtEl>
                                          <p:spTgt spid="3"/>
                                        </p:tgtEl>
                                        <p:attrNameLst>
                                          <p:attrName>ppt_h</p:attrName>
                                        </p:attrNameLst>
                                      </p:cBhvr>
                                      <p:tavLst>
                                        <p:tav tm="0">
                                          <p:val>
                                            <p:fltVal val="0"/>
                                          </p:val>
                                        </p:tav>
                                        <p:tav tm="100000">
                                          <p:val>
                                            <p:strVal val="#ppt_h"/>
                                          </p:val>
                                        </p:tav>
                                      </p:tavLst>
                                    </p:anim>
                                    <p:animEffect transition="in" filter="fade">
                                      <p:cBhvr>
                                        <p:cTn id="86" dur="1000"/>
                                        <p:tgtEl>
                                          <p:spTgt spid="3"/>
                                        </p:tgtEl>
                                      </p:cBhvr>
                                    </p:animEffect>
                                  </p:childTnLst>
                                </p:cTn>
                              </p:par>
                              <p:par>
                                <p:cTn id="87" presetID="42" presetClass="path" presetSubtype="0" accel="50000" decel="50000" fill="hold" grpId="1" nodeType="withEffect">
                                  <p:stCondLst>
                                    <p:cond delay="0"/>
                                  </p:stCondLst>
                                  <p:childTnLst>
                                    <p:animMotion origin="layout" path="M 0 0 L 0 -0.28889 " pathEditMode="relative" rAng="0" ptsTypes="AA">
                                      <p:cBhvr>
                                        <p:cTn id="88" dur="1000" fill="hold"/>
                                        <p:tgtEl>
                                          <p:spTgt spid="3"/>
                                        </p:tgtEl>
                                        <p:attrNameLst>
                                          <p:attrName>ppt_x</p:attrName>
                                          <p:attrName>ppt_y</p:attrName>
                                        </p:attrNameLst>
                                      </p:cBhvr>
                                      <p:rCtr x="0" y="-14444"/>
                                    </p:animMotion>
                                  </p:childTnLst>
                                </p:cTn>
                              </p:par>
                            </p:childTnLst>
                          </p:cTn>
                        </p:par>
                      </p:childTnLst>
                    </p:cTn>
                  </p:par>
                  <p:par>
                    <p:cTn id="89" fill="hold">
                      <p:stCondLst>
                        <p:cond delay="indefinite"/>
                      </p:stCondLst>
                      <p:childTnLst>
                        <p:par>
                          <p:cTn id="90" fill="hold">
                            <p:stCondLst>
                              <p:cond delay="0"/>
                            </p:stCondLst>
                            <p:childTnLst>
                              <p:par>
                                <p:cTn id="91" presetID="53" presetClass="entr" presetSubtype="528"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500" fill="hold"/>
                                        <p:tgtEl>
                                          <p:spTgt spid="4"/>
                                        </p:tgtEl>
                                        <p:attrNameLst>
                                          <p:attrName>ppt_w</p:attrName>
                                        </p:attrNameLst>
                                      </p:cBhvr>
                                      <p:tavLst>
                                        <p:tav tm="0">
                                          <p:val>
                                            <p:fltVal val="0"/>
                                          </p:val>
                                        </p:tav>
                                        <p:tav tm="100000">
                                          <p:val>
                                            <p:strVal val="#ppt_w"/>
                                          </p:val>
                                        </p:tav>
                                      </p:tavLst>
                                    </p:anim>
                                    <p:anim calcmode="lin" valueType="num">
                                      <p:cBhvr>
                                        <p:cTn id="94" dur="500" fill="hold"/>
                                        <p:tgtEl>
                                          <p:spTgt spid="4"/>
                                        </p:tgtEl>
                                        <p:attrNameLst>
                                          <p:attrName>ppt_h</p:attrName>
                                        </p:attrNameLst>
                                      </p:cBhvr>
                                      <p:tavLst>
                                        <p:tav tm="0">
                                          <p:val>
                                            <p:fltVal val="0"/>
                                          </p:val>
                                        </p:tav>
                                        <p:tav tm="100000">
                                          <p:val>
                                            <p:strVal val="#ppt_h"/>
                                          </p:val>
                                        </p:tav>
                                      </p:tavLst>
                                    </p:anim>
                                    <p:animEffect transition="in" filter="fade">
                                      <p:cBhvr>
                                        <p:cTn id="95" dur="500"/>
                                        <p:tgtEl>
                                          <p:spTgt spid="4"/>
                                        </p:tgtEl>
                                      </p:cBhvr>
                                    </p:animEffect>
                                    <p:anim calcmode="lin" valueType="num">
                                      <p:cBhvr>
                                        <p:cTn id="96" dur="500" fill="hold"/>
                                        <p:tgtEl>
                                          <p:spTgt spid="4"/>
                                        </p:tgtEl>
                                        <p:attrNameLst>
                                          <p:attrName>ppt_x</p:attrName>
                                        </p:attrNameLst>
                                      </p:cBhvr>
                                      <p:tavLst>
                                        <p:tav tm="0">
                                          <p:val>
                                            <p:fltVal val="0.5"/>
                                          </p:val>
                                        </p:tav>
                                        <p:tav tm="100000">
                                          <p:val>
                                            <p:strVal val="#ppt_x"/>
                                          </p:val>
                                        </p:tav>
                                      </p:tavLst>
                                    </p:anim>
                                    <p:anim calcmode="lin" valueType="num">
                                      <p:cBhvr>
                                        <p:cTn id="97"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500" fill="hold"/>
                                        <p:tgtEl>
                                          <p:spTgt spid="25"/>
                                        </p:tgtEl>
                                        <p:attrNameLst>
                                          <p:attrName>ppt_w</p:attrName>
                                        </p:attrNameLst>
                                      </p:cBhvr>
                                      <p:tavLst>
                                        <p:tav tm="0">
                                          <p:val>
                                            <p:fltVal val="0"/>
                                          </p:val>
                                        </p:tav>
                                        <p:tav tm="100000">
                                          <p:val>
                                            <p:strVal val="#ppt_w"/>
                                          </p:val>
                                        </p:tav>
                                      </p:tavLst>
                                    </p:anim>
                                    <p:anim calcmode="lin" valueType="num">
                                      <p:cBhvr>
                                        <p:cTn id="103" dur="500" fill="hold"/>
                                        <p:tgtEl>
                                          <p:spTgt spid="25"/>
                                        </p:tgtEl>
                                        <p:attrNameLst>
                                          <p:attrName>ppt_h</p:attrName>
                                        </p:attrNameLst>
                                      </p:cBhvr>
                                      <p:tavLst>
                                        <p:tav tm="0">
                                          <p:val>
                                            <p:fltVal val="0"/>
                                          </p:val>
                                        </p:tav>
                                        <p:tav tm="100000">
                                          <p:val>
                                            <p:strVal val="#ppt_h"/>
                                          </p:val>
                                        </p:tav>
                                      </p:tavLst>
                                    </p:anim>
                                    <p:animEffect transition="in" filter="fade">
                                      <p:cBhvr>
                                        <p:cTn id="104" dur="500"/>
                                        <p:tgtEl>
                                          <p:spTgt spid="25"/>
                                        </p:tgtEl>
                                      </p:cBhvr>
                                    </p:animEffect>
                                    <p:anim calcmode="lin" valueType="num">
                                      <p:cBhvr>
                                        <p:cTn id="105" dur="500" fill="hold"/>
                                        <p:tgtEl>
                                          <p:spTgt spid="25"/>
                                        </p:tgtEl>
                                        <p:attrNameLst>
                                          <p:attrName>ppt_x</p:attrName>
                                        </p:attrNameLst>
                                      </p:cBhvr>
                                      <p:tavLst>
                                        <p:tav tm="0">
                                          <p:val>
                                            <p:fltVal val="0.5"/>
                                          </p:val>
                                        </p:tav>
                                        <p:tav tm="100000">
                                          <p:val>
                                            <p:strVal val="#ppt_x"/>
                                          </p:val>
                                        </p:tav>
                                      </p:tavLst>
                                    </p:anim>
                                    <p:anim calcmode="lin" valueType="num">
                                      <p:cBhvr>
                                        <p:cTn id="10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p:cTn id="111" dur="500" fill="hold"/>
                                        <p:tgtEl>
                                          <p:spTgt spid="23"/>
                                        </p:tgtEl>
                                        <p:attrNameLst>
                                          <p:attrName>ppt_w</p:attrName>
                                        </p:attrNameLst>
                                      </p:cBhvr>
                                      <p:tavLst>
                                        <p:tav tm="0">
                                          <p:val>
                                            <p:fltVal val="0"/>
                                          </p:val>
                                        </p:tav>
                                        <p:tav tm="100000">
                                          <p:val>
                                            <p:strVal val="#ppt_w"/>
                                          </p:val>
                                        </p:tav>
                                      </p:tavLst>
                                    </p:anim>
                                    <p:anim calcmode="lin" valueType="num">
                                      <p:cBhvr>
                                        <p:cTn id="112" dur="500" fill="hold"/>
                                        <p:tgtEl>
                                          <p:spTgt spid="23"/>
                                        </p:tgtEl>
                                        <p:attrNameLst>
                                          <p:attrName>ppt_h</p:attrName>
                                        </p:attrNameLst>
                                      </p:cBhvr>
                                      <p:tavLst>
                                        <p:tav tm="0">
                                          <p:val>
                                            <p:fltVal val="0"/>
                                          </p:val>
                                        </p:tav>
                                        <p:tav tm="100000">
                                          <p:val>
                                            <p:strVal val="#ppt_h"/>
                                          </p:val>
                                        </p:tav>
                                      </p:tavLst>
                                    </p:anim>
                                    <p:animEffect transition="in" filter="fade">
                                      <p:cBhvr>
                                        <p:cTn id="113" dur="500"/>
                                        <p:tgtEl>
                                          <p:spTgt spid="23"/>
                                        </p:tgtEl>
                                      </p:cBhvr>
                                    </p:animEffect>
                                    <p:anim calcmode="lin" valueType="num">
                                      <p:cBhvr>
                                        <p:cTn id="114" dur="500" fill="hold"/>
                                        <p:tgtEl>
                                          <p:spTgt spid="23"/>
                                        </p:tgtEl>
                                        <p:attrNameLst>
                                          <p:attrName>ppt_x</p:attrName>
                                        </p:attrNameLst>
                                      </p:cBhvr>
                                      <p:tavLst>
                                        <p:tav tm="0">
                                          <p:val>
                                            <p:fltVal val="0.5"/>
                                          </p:val>
                                        </p:tav>
                                        <p:tav tm="100000">
                                          <p:val>
                                            <p:strVal val="#ppt_x"/>
                                          </p:val>
                                        </p:tav>
                                      </p:tavLst>
                                    </p:anim>
                                    <p:anim calcmode="lin" valueType="num">
                                      <p:cBhvr>
                                        <p:cTn id="115"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3" presetClass="entr" presetSubtype="528" fill="hold" grpId="0" nodeType="clickEffect">
                                  <p:stCondLst>
                                    <p:cond delay="0"/>
                                  </p:stCondLst>
                                  <p:childTnLst>
                                    <p:set>
                                      <p:cBhvr>
                                        <p:cTn id="119" dur="1" fill="hold">
                                          <p:stCondLst>
                                            <p:cond delay="0"/>
                                          </p:stCondLst>
                                        </p:cTn>
                                        <p:tgtEl>
                                          <p:spTgt spid="26"/>
                                        </p:tgtEl>
                                        <p:attrNameLst>
                                          <p:attrName>style.visibility</p:attrName>
                                        </p:attrNameLst>
                                      </p:cBhvr>
                                      <p:to>
                                        <p:strVal val="visible"/>
                                      </p:to>
                                    </p:set>
                                    <p:anim calcmode="lin" valueType="num">
                                      <p:cBhvr>
                                        <p:cTn id="120" dur="500" fill="hold"/>
                                        <p:tgtEl>
                                          <p:spTgt spid="26"/>
                                        </p:tgtEl>
                                        <p:attrNameLst>
                                          <p:attrName>ppt_w</p:attrName>
                                        </p:attrNameLst>
                                      </p:cBhvr>
                                      <p:tavLst>
                                        <p:tav tm="0">
                                          <p:val>
                                            <p:fltVal val="0"/>
                                          </p:val>
                                        </p:tav>
                                        <p:tav tm="100000">
                                          <p:val>
                                            <p:strVal val="#ppt_w"/>
                                          </p:val>
                                        </p:tav>
                                      </p:tavLst>
                                    </p:anim>
                                    <p:anim calcmode="lin" valueType="num">
                                      <p:cBhvr>
                                        <p:cTn id="121" dur="500" fill="hold"/>
                                        <p:tgtEl>
                                          <p:spTgt spid="26"/>
                                        </p:tgtEl>
                                        <p:attrNameLst>
                                          <p:attrName>ppt_h</p:attrName>
                                        </p:attrNameLst>
                                      </p:cBhvr>
                                      <p:tavLst>
                                        <p:tav tm="0">
                                          <p:val>
                                            <p:fltVal val="0"/>
                                          </p:val>
                                        </p:tav>
                                        <p:tav tm="100000">
                                          <p:val>
                                            <p:strVal val="#ppt_h"/>
                                          </p:val>
                                        </p:tav>
                                      </p:tavLst>
                                    </p:anim>
                                    <p:animEffect transition="in" filter="fade">
                                      <p:cBhvr>
                                        <p:cTn id="122" dur="500"/>
                                        <p:tgtEl>
                                          <p:spTgt spid="26"/>
                                        </p:tgtEl>
                                      </p:cBhvr>
                                    </p:animEffect>
                                    <p:anim calcmode="lin" valueType="num">
                                      <p:cBhvr>
                                        <p:cTn id="123" dur="500" fill="hold"/>
                                        <p:tgtEl>
                                          <p:spTgt spid="26"/>
                                        </p:tgtEl>
                                        <p:attrNameLst>
                                          <p:attrName>ppt_x</p:attrName>
                                        </p:attrNameLst>
                                      </p:cBhvr>
                                      <p:tavLst>
                                        <p:tav tm="0">
                                          <p:val>
                                            <p:fltVal val="0.5"/>
                                          </p:val>
                                        </p:tav>
                                        <p:tav tm="100000">
                                          <p:val>
                                            <p:strVal val="#ppt_x"/>
                                          </p:val>
                                        </p:tav>
                                      </p:tavLst>
                                    </p:anim>
                                    <p:anim calcmode="lin" valueType="num">
                                      <p:cBhvr>
                                        <p:cTn id="124"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6" grpId="0" animBg="1"/>
      <p:bldP spid="23" grpId="0" animBg="1"/>
      <p:bldP spid="25"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The Solution"/>
          <p:cNvGrpSpPr/>
          <p:nvPr/>
        </p:nvGrpSpPr>
        <p:grpSpPr>
          <a:xfrm>
            <a:off x="1661774" y="2219325"/>
            <a:ext cx="5820453" cy="2419350"/>
            <a:chOff x="1647147" y="2152650"/>
            <a:chExt cx="5820453" cy="2419350"/>
          </a:xfrm>
        </p:grpSpPr>
        <p:pic>
          <p:nvPicPr>
            <p:cNvPr id="1039" name="Picture 15" descr="D:\Users\rduguid\Pictures\Ofc-ProPlus2010_rgb_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147" y="3874861"/>
              <a:ext cx="5820453" cy="697139"/>
            </a:xfrm>
            <a:prstGeom prst="rect">
              <a:avLst/>
            </a:prstGeom>
            <a:noFill/>
            <a:extLst/>
          </p:spPr>
        </p:pic>
        <p:pic>
          <p:nvPicPr>
            <p:cNvPr id="1040" name="Picture 16" descr="D:\Users\rduguid\Pictures\ShrPt10_v_rgb_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1415" y="2152650"/>
              <a:ext cx="2841171" cy="1657350"/>
            </a:xfrm>
            <a:prstGeom prst="rect">
              <a:avLst/>
            </a:prstGeom>
            <a:noFill/>
            <a:extLst/>
          </p:spPr>
        </p:pic>
      </p:grpSp>
      <p:sp>
        <p:nvSpPr>
          <p:cNvPr id="23" name="Enterprise Wide"/>
          <p:cNvSpPr/>
          <p:nvPr/>
        </p:nvSpPr>
        <p:spPr bwMode="auto">
          <a:xfrm>
            <a:off x="1447800" y="5141889"/>
            <a:ext cx="6248400" cy="914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Cost Effective</a:t>
            </a:r>
          </a:p>
        </p:txBody>
      </p:sp>
      <p:sp>
        <p:nvSpPr>
          <p:cNvPr id="25" name="Compliance and Control"/>
          <p:cNvSpPr/>
          <p:nvPr/>
        </p:nvSpPr>
        <p:spPr bwMode="auto">
          <a:xfrm>
            <a:off x="1447800" y="4049331"/>
            <a:ext cx="6248400" cy="914400"/>
          </a:xfrm>
          <a:prstGeom prst="roundRect">
            <a:avLst/>
          </a:prstGeom>
          <a:gradFill flip="none" rotWithShape="1">
            <a:gsLst>
              <a:gs pos="0">
                <a:srgbClr xmlns:mc="http://schemas.openxmlformats.org/markup-compatibility/2006" xmlns:a14="http://schemas.microsoft.com/office/drawing/2010/main" val="0070C0" mc:Ignorable="">
                  <a:shade val="30000"/>
                  <a:satMod val="115000"/>
                </a:srgbClr>
              </a:gs>
              <a:gs pos="50000">
                <a:srgbClr xmlns:mc="http://schemas.openxmlformats.org/markup-compatibility/2006" xmlns:a14="http://schemas.microsoft.com/office/drawing/2010/main" val="0070C0" mc:Ignorable="">
                  <a:shade val="67500"/>
                  <a:satMod val="115000"/>
                </a:srgbClr>
              </a:gs>
              <a:gs pos="100000">
                <a:srgbClr xmlns:mc="http://schemas.openxmlformats.org/markup-compatibility/2006" xmlns:a14="http://schemas.microsoft.com/office/drawing/2010/main" val="0070C0" mc:Ignorable="">
                  <a:shade val="100000"/>
                  <a:satMod val="115000"/>
                </a:srgb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Flexible Compliance</a:t>
            </a:r>
          </a:p>
        </p:txBody>
      </p:sp>
      <p:sp>
        <p:nvSpPr>
          <p:cNvPr id="4" name="User Participation"/>
          <p:cNvSpPr/>
          <p:nvPr/>
        </p:nvSpPr>
        <p:spPr bwMode="auto">
          <a:xfrm>
            <a:off x="1447800" y="2982531"/>
            <a:ext cx="6248400" cy="914400"/>
          </a:xfrm>
          <a:prstGeom prst="roundRect">
            <a:avLst/>
          </a:prstGeom>
          <a:gradFill flip="none" rotWithShape="1">
            <a:gsLst>
              <a:gs pos="0">
                <a:srgbClr xmlns:mc="http://schemas.openxmlformats.org/markup-compatibility/2006" xmlns:a14="http://schemas.microsoft.com/office/drawing/2010/main" val="FF0000" mc:Ignorable="">
                  <a:shade val="30000"/>
                  <a:satMod val="115000"/>
                </a:srgbClr>
              </a:gs>
              <a:gs pos="50000">
                <a:srgbClr xmlns:mc="http://schemas.openxmlformats.org/markup-compatibility/2006" xmlns:a14="http://schemas.microsoft.com/office/drawing/2010/main" val="FF0000" mc:Ignorable="">
                  <a:shade val="67500"/>
                  <a:satMod val="115000"/>
                </a:srgbClr>
              </a:gs>
              <a:gs pos="100000">
                <a:srgbClr xmlns:mc="http://schemas.openxmlformats.org/markup-compatibility/2006" xmlns:a14="http://schemas.microsoft.com/office/drawing/2010/main" val="FF0000" mc:Ignorable="">
                  <a:shade val="100000"/>
                  <a:satMod val="115000"/>
                </a:srgb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Ease of Use</a:t>
            </a:r>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42" presetClass="path" presetSubtype="0" accel="50000" decel="50000" fill="hold" nodeType="withEffect">
                                  <p:stCondLst>
                                    <p:cond delay="0"/>
                                  </p:stCondLst>
                                  <p:childTnLst>
                                    <p:animMotion origin="layout" path="M 0 0 L 0 -0.31111 " pathEditMode="relative" rAng="0" ptsTypes="AA">
                                      <p:cBhvr>
                                        <p:cTn id="11" dur="1000" fill="hold"/>
                                        <p:tgtEl>
                                          <p:spTgt spid="3"/>
                                        </p:tgtEl>
                                        <p:attrNameLst>
                                          <p:attrName>ppt_x</p:attrName>
                                          <p:attrName>ppt_y</p:attrName>
                                        </p:attrNameLst>
                                      </p:cBhvr>
                                      <p:rCtr x="0" y="-15556"/>
                                    </p:animMotion>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anim calcmode="lin" valueType="num">
                                      <p:cBhvr>
                                        <p:cTn id="37" dur="500" fill="hold"/>
                                        <p:tgtEl>
                                          <p:spTgt spid="23"/>
                                        </p:tgtEl>
                                        <p:attrNameLst>
                                          <p:attrName>ppt_x</p:attrName>
                                        </p:attrNameLst>
                                      </p:cBhvr>
                                      <p:tavLst>
                                        <p:tav tm="0">
                                          <p:val>
                                            <p:fltVal val="0.5"/>
                                          </p:val>
                                        </p:tav>
                                        <p:tav tm="100000">
                                          <p:val>
                                            <p:strVal val="#ppt_x"/>
                                          </p:val>
                                        </p:tav>
                                      </p:tavLst>
                                    </p:anim>
                                    <p:anim calcmode="lin" valueType="num">
                                      <p:cBhvr>
                                        <p:cTn id="38"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Information Workers"/>
          <p:cNvGrpSpPr/>
          <p:nvPr/>
        </p:nvGrpSpPr>
        <p:grpSpPr>
          <a:xfrm>
            <a:off x="2209800" y="1386840"/>
            <a:ext cx="4724400" cy="3474720"/>
            <a:chOff x="2133600" y="3352800"/>
            <a:chExt cx="4724400" cy="3474720"/>
          </a:xfrm>
        </p:grpSpPr>
        <p:pic>
          <p:nvPicPr>
            <p:cNvPr id="1029" name="Picture 5" descr="D:\Users\rduguid\Pictures\DVD_36\people and occupations\scientist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460" y="3352800"/>
              <a:ext cx="1645920" cy="1645920"/>
            </a:xfrm>
            <a:prstGeom prst="rect">
              <a:avLst/>
            </a:prstGeom>
            <a:noFill/>
            <a:extLst/>
          </p:spPr>
        </p:pic>
        <p:pic>
          <p:nvPicPr>
            <p:cNvPr id="1031" name="Picture 7" descr="D:\Users\rduguid\Pictures\DVD_36\people and occupations\secretary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2080" y="5181600"/>
              <a:ext cx="1645920" cy="1645920"/>
            </a:xfrm>
            <a:prstGeom prst="rect">
              <a:avLst/>
            </a:prstGeom>
            <a:noFill/>
            <a:extLst/>
          </p:spPr>
        </p:pic>
        <p:pic>
          <p:nvPicPr>
            <p:cNvPr id="1032" name="Picture 8" descr="D:\Users\rduguid\Pictures\DVD_36\people and occupations\selle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840" y="4876800"/>
              <a:ext cx="1645920" cy="1645920"/>
            </a:xfrm>
            <a:prstGeom prst="rect">
              <a:avLst/>
            </a:prstGeom>
            <a:noFill/>
            <a:extLst/>
          </p:spPr>
        </p:pic>
        <p:pic>
          <p:nvPicPr>
            <p:cNvPr id="1033" name="Picture 9" descr="D:\Users\rduguid\Pictures\DVD_36\people and occupations\systems engine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3220" y="3352800"/>
              <a:ext cx="1645920" cy="1645920"/>
            </a:xfrm>
            <a:prstGeom prst="rect">
              <a:avLst/>
            </a:prstGeom>
            <a:noFill/>
            <a:extLst/>
          </p:spPr>
        </p:pic>
        <p:pic>
          <p:nvPicPr>
            <p:cNvPr id="1042" name="Picture 18" descr="D:\Users\rduguid\Pictures\DVD_36\people and occupations\callcenteroperat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5181600"/>
              <a:ext cx="1645920" cy="1645920"/>
            </a:xfrm>
            <a:prstGeom prst="rect">
              <a:avLst/>
            </a:prstGeom>
            <a:noFill/>
            <a:extLst/>
          </p:spPr>
        </p:pic>
      </p:grpSp>
      <p:sp>
        <p:nvSpPr>
          <p:cNvPr id="26" name="About the Magician"/>
          <p:cNvSpPr/>
          <p:nvPr/>
        </p:nvSpPr>
        <p:spPr bwMode="auto">
          <a:xfrm>
            <a:off x="1447800" y="5210175"/>
            <a:ext cx="6248400" cy="914400"/>
          </a:xfrm>
          <a:prstGeom prst="roundRect">
            <a:avLst/>
          </a:prstGeom>
          <a:gradFill flip="none" rotWithShape="1">
            <a:gsLst>
              <a:gs pos="0">
                <a:srgbClr xmlns:mc="http://schemas.openxmlformats.org/markup-compatibility/2006" xmlns:a14="http://schemas.microsoft.com/office/drawing/2010/main" val="00B050" mc:Ignorable="">
                  <a:shade val="30000"/>
                  <a:satMod val="115000"/>
                </a:srgbClr>
              </a:gs>
              <a:gs pos="50000">
                <a:srgbClr xmlns:mc="http://schemas.openxmlformats.org/markup-compatibility/2006" xmlns:a14="http://schemas.microsoft.com/office/drawing/2010/main" val="00B050" mc:Ignorable="">
                  <a:shade val="67500"/>
                  <a:satMod val="115000"/>
                </a:srgbClr>
              </a:gs>
              <a:gs pos="100000">
                <a:srgbClr xmlns:mc="http://schemas.openxmlformats.org/markup-compatibility/2006" xmlns:a14="http://schemas.microsoft.com/office/drawing/2010/main" val="00B050" mc:Ignorable="">
                  <a:shade val="100000"/>
                  <a:satMod val="115000"/>
                </a:srgbClr>
              </a:gs>
            </a:gsLst>
            <a:lin ang="27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About the Magician</a:t>
            </a:r>
          </a:p>
        </p:txBody>
      </p:sp>
      <p:pic>
        <p:nvPicPr>
          <p:cNvPr id="6" name="Rocket Scientis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6603" y="1511401"/>
            <a:ext cx="3250794" cy="3250794"/>
          </a:xfrm>
          <a:prstGeom prst="rect">
            <a:avLst/>
          </a:prstGeom>
        </p:spPr>
      </p:pic>
      <p:pic>
        <p:nvPicPr>
          <p:cNvPr id="5" name="Directo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6603" y="1511401"/>
            <a:ext cx="3250794" cy="3250794"/>
          </a:xfrm>
          <a:prstGeom prst="rect">
            <a:avLst/>
          </a:prstGeom>
        </p:spPr>
      </p:pic>
      <p:pic>
        <p:nvPicPr>
          <p:cNvPr id="11" name="Investigato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46603" y="1511401"/>
            <a:ext cx="3250794" cy="3250794"/>
          </a:xfrm>
          <a:prstGeom prst="rect">
            <a:avLst/>
          </a:prstGeom>
        </p:spPr>
      </p:pic>
      <p:pic>
        <p:nvPicPr>
          <p:cNvPr id="13" name="Architec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6603" y="1511401"/>
            <a:ext cx="3250794" cy="3250794"/>
          </a:xfrm>
          <a:prstGeom prst="rect">
            <a:avLst/>
          </a:prstGeom>
        </p:spPr>
      </p:pic>
      <p:pic>
        <p:nvPicPr>
          <p:cNvPr id="12" name="Teache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46603" y="1511401"/>
            <a:ext cx="3250794" cy="3250794"/>
          </a:xfrm>
          <a:prstGeom prst="rect">
            <a:avLst/>
          </a:prstGeom>
        </p:spPr>
      </p:pic>
    </p:spTree>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2" fill="hold" nodeType="clickEffect">
                                  <p:stCondLst>
                                    <p:cond delay="0"/>
                                  </p:stCondLst>
                                  <p:childTnLst>
                                    <p:anim calcmode="lin" valueType="num">
                                      <p:cBhvr additive="base">
                                        <p:cTn id="21" dur="500"/>
                                        <p:tgtEl>
                                          <p:spTgt spid="6"/>
                                        </p:tgtEl>
                                        <p:attrNameLst>
                                          <p:attrName>ppt_x</p:attrName>
                                        </p:attrNameLst>
                                      </p:cBhvr>
                                      <p:tavLst>
                                        <p:tav tm="0">
                                          <p:val>
                                            <p:strVal val="ppt_x"/>
                                          </p:val>
                                        </p:tav>
                                        <p:tav tm="100000">
                                          <p:val>
                                            <p:strVal val="1+ppt_w/2"/>
                                          </p:val>
                                        </p:tav>
                                      </p:tavLst>
                                    </p:anim>
                                    <p:anim calcmode="lin" valueType="num">
                                      <p:cBhvr additive="base">
                                        <p:cTn id="22" dur="500"/>
                                        <p:tgtEl>
                                          <p:spTgt spid="6"/>
                                        </p:tgtEl>
                                        <p:attrNameLst>
                                          <p:attrName>ppt_y</p:attrName>
                                        </p:attrNameLst>
                                      </p:cBhvr>
                                      <p:tavLst>
                                        <p:tav tm="0">
                                          <p:val>
                                            <p:strVal val="ppt_y"/>
                                          </p:val>
                                        </p:tav>
                                        <p:tav tm="100000">
                                          <p:val>
                                            <p:strVal val="ppt_y"/>
                                          </p:val>
                                        </p:tav>
                                      </p:tavLst>
                                    </p:anim>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2" fill="hold" nodeType="clickEffect">
                                  <p:stCondLst>
                                    <p:cond delay="0"/>
                                  </p:stCondLst>
                                  <p:childTnLst>
                                    <p:anim calcmode="lin" valueType="num">
                                      <p:cBhvr additive="base">
                                        <p:cTn id="32" dur="500"/>
                                        <p:tgtEl>
                                          <p:spTgt spid="5"/>
                                        </p:tgtEl>
                                        <p:attrNameLst>
                                          <p:attrName>ppt_x</p:attrName>
                                        </p:attrNameLst>
                                      </p:cBhvr>
                                      <p:tavLst>
                                        <p:tav tm="0">
                                          <p:val>
                                            <p:strVal val="ppt_x"/>
                                          </p:val>
                                        </p:tav>
                                        <p:tav tm="100000">
                                          <p:val>
                                            <p:strVal val="1+ppt_w/2"/>
                                          </p:val>
                                        </p:tav>
                                      </p:tavLst>
                                    </p:anim>
                                    <p:anim calcmode="lin" valueType="num">
                                      <p:cBhvr additive="base">
                                        <p:cTn id="33" dur="500"/>
                                        <p:tgtEl>
                                          <p:spTgt spid="5"/>
                                        </p:tgtEl>
                                        <p:attrNameLst>
                                          <p:attrName>ppt_y</p:attrName>
                                        </p:attrNameLst>
                                      </p:cBhvr>
                                      <p:tavLst>
                                        <p:tav tm="0">
                                          <p:val>
                                            <p:strVal val="ppt_y"/>
                                          </p:val>
                                        </p:tav>
                                        <p:tav tm="100000">
                                          <p:val>
                                            <p:strVal val="ppt_y"/>
                                          </p:val>
                                        </p:tav>
                                      </p:tavLst>
                                    </p:anim>
                                    <p:set>
                                      <p:cBhvr>
                                        <p:cTn id="34" dur="1" fill="hold">
                                          <p:stCondLst>
                                            <p:cond delay="499"/>
                                          </p:stCondLst>
                                        </p:cTn>
                                        <p:tgtEl>
                                          <p:spTgt spid="5"/>
                                        </p:tgtEl>
                                        <p:attrNameLst>
                                          <p:attrName>style.visibility</p:attrName>
                                        </p:attrNameLst>
                                      </p:cBhvr>
                                      <p:to>
                                        <p:strVal val="hidden"/>
                                      </p:to>
                                    </p:set>
                                  </p:childTnLst>
                                </p:cTn>
                              </p:par>
                            </p:childTnLst>
                          </p:cTn>
                        </p:par>
                        <p:par>
                          <p:cTn id="35" fill="hold">
                            <p:stCondLst>
                              <p:cond delay="500"/>
                            </p:stCondLst>
                            <p:childTnLst>
                              <p:par>
                                <p:cTn id="36" presetID="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2" fill="hold" nodeType="clickEffect">
                                  <p:stCondLst>
                                    <p:cond delay="0"/>
                                  </p:stCondLst>
                                  <p:childTnLst>
                                    <p:anim calcmode="lin" valueType="num">
                                      <p:cBhvr additive="base">
                                        <p:cTn id="43" dur="500"/>
                                        <p:tgtEl>
                                          <p:spTgt spid="11"/>
                                        </p:tgtEl>
                                        <p:attrNameLst>
                                          <p:attrName>ppt_x</p:attrName>
                                        </p:attrNameLst>
                                      </p:cBhvr>
                                      <p:tavLst>
                                        <p:tav tm="0">
                                          <p:val>
                                            <p:strVal val="ppt_x"/>
                                          </p:val>
                                        </p:tav>
                                        <p:tav tm="100000">
                                          <p:val>
                                            <p:strVal val="1+ppt_w/2"/>
                                          </p:val>
                                        </p:tav>
                                      </p:tavLst>
                                    </p:anim>
                                    <p:anim calcmode="lin" valueType="num">
                                      <p:cBhvr additive="base">
                                        <p:cTn id="44" dur="500"/>
                                        <p:tgtEl>
                                          <p:spTgt spid="11"/>
                                        </p:tgtEl>
                                        <p:attrNameLst>
                                          <p:attrName>ppt_y</p:attrName>
                                        </p:attrNameLst>
                                      </p:cBhvr>
                                      <p:tavLst>
                                        <p:tav tm="0">
                                          <p:val>
                                            <p:strVal val="ppt_y"/>
                                          </p:val>
                                        </p:tav>
                                        <p:tav tm="100000">
                                          <p:val>
                                            <p:strVal val="ppt_y"/>
                                          </p:val>
                                        </p:tav>
                                      </p:tavLst>
                                    </p:anim>
                                    <p:set>
                                      <p:cBhvr>
                                        <p:cTn id="45" dur="1" fill="hold">
                                          <p:stCondLst>
                                            <p:cond delay="499"/>
                                          </p:stCondLst>
                                        </p:cTn>
                                        <p:tgtEl>
                                          <p:spTgt spid="11"/>
                                        </p:tgtEl>
                                        <p:attrNameLst>
                                          <p:attrName>style.visibility</p:attrName>
                                        </p:attrNameLst>
                                      </p:cBhvr>
                                      <p:to>
                                        <p:strVal val="hidden"/>
                                      </p:to>
                                    </p:set>
                                  </p:childTnLst>
                                </p:cTn>
                              </p:par>
                            </p:childTnLst>
                          </p:cTn>
                        </p:par>
                        <p:par>
                          <p:cTn id="46" fill="hold">
                            <p:stCondLst>
                              <p:cond delay="500"/>
                            </p:stCondLst>
                            <p:childTnLst>
                              <p:par>
                                <p:cTn id="47" presetID="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2" fill="hold" nodeType="clickEffect">
                                  <p:stCondLst>
                                    <p:cond delay="0"/>
                                  </p:stCondLst>
                                  <p:childTnLst>
                                    <p:anim calcmode="lin" valueType="num">
                                      <p:cBhvr additive="base">
                                        <p:cTn id="54" dur="500"/>
                                        <p:tgtEl>
                                          <p:spTgt spid="13"/>
                                        </p:tgtEl>
                                        <p:attrNameLst>
                                          <p:attrName>ppt_x</p:attrName>
                                        </p:attrNameLst>
                                      </p:cBhvr>
                                      <p:tavLst>
                                        <p:tav tm="0">
                                          <p:val>
                                            <p:strVal val="ppt_x"/>
                                          </p:val>
                                        </p:tav>
                                        <p:tav tm="100000">
                                          <p:val>
                                            <p:strVal val="1+ppt_w/2"/>
                                          </p:val>
                                        </p:tav>
                                      </p:tavLst>
                                    </p:anim>
                                    <p:anim calcmode="lin" valueType="num">
                                      <p:cBhvr additive="base">
                                        <p:cTn id="55" dur="500"/>
                                        <p:tgtEl>
                                          <p:spTgt spid="13"/>
                                        </p:tgtEl>
                                        <p:attrNameLst>
                                          <p:attrName>ppt_y</p:attrName>
                                        </p:attrNameLst>
                                      </p:cBhvr>
                                      <p:tavLst>
                                        <p:tav tm="0">
                                          <p:val>
                                            <p:strVal val="ppt_y"/>
                                          </p:val>
                                        </p:tav>
                                        <p:tav tm="100000">
                                          <p:val>
                                            <p:strVal val="ppt_y"/>
                                          </p:val>
                                        </p:tav>
                                      </p:tavLst>
                                    </p:anim>
                                    <p:set>
                                      <p:cBhvr>
                                        <p:cTn id="56" dur="1" fill="hold">
                                          <p:stCondLst>
                                            <p:cond delay="499"/>
                                          </p:stCondLst>
                                        </p:cTn>
                                        <p:tgtEl>
                                          <p:spTgt spid="13"/>
                                        </p:tgtEl>
                                        <p:attrNameLst>
                                          <p:attrName>style.visibility</p:attrName>
                                        </p:attrNameLst>
                                      </p:cBhvr>
                                      <p:to>
                                        <p:strVal val="hidden"/>
                                      </p:to>
                                    </p:set>
                                  </p:childTnLst>
                                </p:cTn>
                              </p:par>
                            </p:childTnLst>
                          </p:cTn>
                        </p:par>
                        <p:par>
                          <p:cTn id="57" fill="hold">
                            <p:stCondLst>
                              <p:cond delay="500"/>
                            </p:stCondLst>
                            <p:childTnLst>
                              <p:par>
                                <p:cTn id="58" presetID="2" presetClass="entr" presetSubtype="8"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xit" presetSubtype="2" fill="hold" nodeType="clickEffect">
                                  <p:stCondLst>
                                    <p:cond delay="0"/>
                                  </p:stCondLst>
                                  <p:childTnLst>
                                    <p:anim calcmode="lin" valueType="num">
                                      <p:cBhvr additive="base">
                                        <p:cTn id="65" dur="500"/>
                                        <p:tgtEl>
                                          <p:spTgt spid="12"/>
                                        </p:tgtEl>
                                        <p:attrNameLst>
                                          <p:attrName>ppt_x</p:attrName>
                                        </p:attrNameLst>
                                      </p:cBhvr>
                                      <p:tavLst>
                                        <p:tav tm="0">
                                          <p:val>
                                            <p:strVal val="ppt_x"/>
                                          </p:val>
                                        </p:tav>
                                        <p:tav tm="100000">
                                          <p:val>
                                            <p:strVal val="1+ppt_w/2"/>
                                          </p:val>
                                        </p:tav>
                                      </p:tavLst>
                                    </p:anim>
                                    <p:anim calcmode="lin" valueType="num">
                                      <p:cBhvr additive="base">
                                        <p:cTn id="66" dur="500"/>
                                        <p:tgtEl>
                                          <p:spTgt spid="12"/>
                                        </p:tgtEl>
                                        <p:attrNameLst>
                                          <p:attrName>ppt_y</p:attrName>
                                        </p:attrNameLst>
                                      </p:cBhvr>
                                      <p:tavLst>
                                        <p:tav tm="0">
                                          <p:val>
                                            <p:strVal val="ppt_y"/>
                                          </p:val>
                                        </p:tav>
                                        <p:tav tm="100000">
                                          <p:val>
                                            <p:strVal val="ppt_y"/>
                                          </p:val>
                                        </p:tav>
                                      </p:tavLst>
                                    </p:anim>
                                    <p:set>
                                      <p:cBhvr>
                                        <p:cTn id="67" dur="1" fill="hold">
                                          <p:stCondLst>
                                            <p:cond delay="499"/>
                                          </p:stCondLst>
                                        </p:cTn>
                                        <p:tgtEl>
                                          <p:spTgt spid="12"/>
                                        </p:tgtEl>
                                        <p:attrNameLst>
                                          <p:attrName>style.visibility</p:attrName>
                                        </p:attrNameLst>
                                      </p:cBhvr>
                                      <p:to>
                                        <p:strVal val="hidden"/>
                                      </p:to>
                                    </p:set>
                                  </p:childTnLst>
                                </p:cTn>
                              </p:par>
                            </p:childTnLst>
                          </p:cTn>
                        </p:par>
                        <p:par>
                          <p:cTn id="68" fill="hold">
                            <p:stCondLst>
                              <p:cond delay="500"/>
                            </p:stCondLst>
                            <p:childTnLst>
                              <p:par>
                                <p:cTn id="69" presetID="53" presetClass="entr" presetSubtype="16"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2000" fill="hold"/>
                                        <p:tgtEl>
                                          <p:spTgt spid="3"/>
                                        </p:tgtEl>
                                        <p:attrNameLst>
                                          <p:attrName>ppt_w</p:attrName>
                                        </p:attrNameLst>
                                      </p:cBhvr>
                                      <p:tavLst>
                                        <p:tav tm="0">
                                          <p:val>
                                            <p:fltVal val="0"/>
                                          </p:val>
                                        </p:tav>
                                        <p:tav tm="100000">
                                          <p:val>
                                            <p:strVal val="#ppt_w"/>
                                          </p:val>
                                        </p:tav>
                                      </p:tavLst>
                                    </p:anim>
                                    <p:anim calcmode="lin" valueType="num">
                                      <p:cBhvr>
                                        <p:cTn id="72" dur="2000" fill="hold"/>
                                        <p:tgtEl>
                                          <p:spTgt spid="3"/>
                                        </p:tgtEl>
                                        <p:attrNameLst>
                                          <p:attrName>ppt_h</p:attrName>
                                        </p:attrNameLst>
                                      </p:cBhvr>
                                      <p:tavLst>
                                        <p:tav tm="0">
                                          <p:val>
                                            <p:fltVal val="0"/>
                                          </p:val>
                                        </p:tav>
                                        <p:tav tm="100000">
                                          <p:val>
                                            <p:strVal val="#ppt_h"/>
                                          </p:val>
                                        </p:tav>
                                      </p:tavLst>
                                    </p:anim>
                                    <p:animEffect transition="in" filter="fade">
                                      <p:cBhvr>
                                        <p:cTn id="7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Delivering ECM for the Masses</a:t>
            </a:r>
            <a:endParaRPr lang="en-US" dirty="0"/>
          </a:p>
        </p:txBody>
      </p:sp>
      <p:sp>
        <p:nvSpPr>
          <p:cNvPr id="3" name="Freeform 6"/>
          <p:cNvSpPr>
            <a:spLocks noChangeAspect="1"/>
          </p:cNvSpPr>
          <p:nvPr/>
        </p:nvSpPr>
        <p:spPr bwMode="auto">
          <a:xfrm>
            <a:off x="0" y="1420813"/>
            <a:ext cx="9144000" cy="5435600"/>
          </a:xfrm>
          <a:custGeom>
            <a:avLst/>
            <a:gdLst>
              <a:gd name="connsiteX0" fmla="*/ 960 w 7680"/>
              <a:gd name="connsiteY0" fmla="*/ 0 h 4452"/>
              <a:gd name="connsiteX1" fmla="*/ 960 w 7680"/>
              <a:gd name="connsiteY1" fmla="*/ 3816 h 4452"/>
              <a:gd name="connsiteX2" fmla="*/ 6720 w 7680"/>
              <a:gd name="connsiteY2" fmla="*/ 3816 h 4452"/>
              <a:gd name="connsiteX3" fmla="*/ 6720 w 7680"/>
              <a:gd name="connsiteY3" fmla="*/ 0 h 4452"/>
              <a:gd name="connsiteX4" fmla="*/ 3831 w 7680"/>
              <a:gd name="connsiteY4" fmla="*/ 993 h 4452"/>
              <a:gd name="connsiteX5" fmla="*/ 960 w 7680"/>
              <a:gd name="connsiteY5" fmla="*/ 0 h 4452"/>
              <a:gd name="connsiteX0" fmla="*/ 960 w 6720"/>
              <a:gd name="connsiteY0" fmla="*/ 0 h 4452"/>
              <a:gd name="connsiteX1" fmla="*/ 960 w 6720"/>
              <a:gd name="connsiteY1" fmla="*/ 3816 h 4452"/>
              <a:gd name="connsiteX2" fmla="*/ 6720 w 6720"/>
              <a:gd name="connsiteY2" fmla="*/ 3816 h 4452"/>
              <a:gd name="connsiteX3" fmla="*/ 6720 w 6720"/>
              <a:gd name="connsiteY3" fmla="*/ 0 h 4452"/>
              <a:gd name="connsiteX4" fmla="*/ 3831 w 6720"/>
              <a:gd name="connsiteY4" fmla="*/ 993 h 4452"/>
              <a:gd name="connsiteX5" fmla="*/ 960 w 6720"/>
              <a:gd name="connsiteY5" fmla="*/ 0 h 4452"/>
              <a:gd name="connsiteX0" fmla="*/ 0 w 5760"/>
              <a:gd name="connsiteY0" fmla="*/ 0 h 4452"/>
              <a:gd name="connsiteX1" fmla="*/ 0 w 5760"/>
              <a:gd name="connsiteY1" fmla="*/ 3816 h 4452"/>
              <a:gd name="connsiteX2" fmla="*/ 5760 w 5760"/>
              <a:gd name="connsiteY2" fmla="*/ 3816 h 4452"/>
              <a:gd name="connsiteX3" fmla="*/ 5760 w 5760"/>
              <a:gd name="connsiteY3" fmla="*/ 0 h 4452"/>
              <a:gd name="connsiteX4" fmla="*/ 2871 w 5760"/>
              <a:gd name="connsiteY4" fmla="*/ 993 h 4452"/>
              <a:gd name="connsiteX5" fmla="*/ 0 w 5760"/>
              <a:gd name="connsiteY5" fmla="*/ 0 h 4452"/>
              <a:gd name="connsiteX0" fmla="*/ 0 w 5760"/>
              <a:gd name="connsiteY0" fmla="*/ 0 h 3816"/>
              <a:gd name="connsiteX1" fmla="*/ 0 w 5760"/>
              <a:gd name="connsiteY1" fmla="*/ 3816 h 3816"/>
              <a:gd name="connsiteX2" fmla="*/ 5760 w 5760"/>
              <a:gd name="connsiteY2" fmla="*/ 3816 h 3816"/>
              <a:gd name="connsiteX3" fmla="*/ 5760 w 5760"/>
              <a:gd name="connsiteY3" fmla="*/ 0 h 3816"/>
              <a:gd name="connsiteX4" fmla="*/ 2871 w 5760"/>
              <a:gd name="connsiteY4" fmla="*/ 993 h 3816"/>
              <a:gd name="connsiteX5" fmla="*/ 0 w 5760"/>
              <a:gd name="connsiteY5" fmla="*/ 0 h 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 h="3816">
                <a:moveTo>
                  <a:pt x="0" y="0"/>
                </a:moveTo>
                <a:lnTo>
                  <a:pt x="0" y="3816"/>
                </a:lnTo>
                <a:lnTo>
                  <a:pt x="5760" y="3816"/>
                </a:lnTo>
                <a:lnTo>
                  <a:pt x="5760" y="0"/>
                </a:lnTo>
                <a:cubicBezTo>
                  <a:pt x="5760" y="0"/>
                  <a:pt x="4760" y="993"/>
                  <a:pt x="2871" y="993"/>
                </a:cubicBezTo>
                <a:cubicBezTo>
                  <a:pt x="1104" y="993"/>
                  <a:pt x="0" y="0"/>
                  <a:pt x="0" y="0"/>
                </a:cubicBezTo>
                <a:close/>
              </a:path>
            </a:pathLst>
          </a:custGeom>
          <a:gradFill>
            <a:gsLst>
              <a:gs pos="0">
                <a:schemeClr val="bg1">
                  <a:alpha val="0"/>
                </a:schemeClr>
              </a:gs>
              <a:gs pos="50000">
                <a:schemeClr val="bg1">
                  <a:alpha val="40000"/>
                </a:schemeClr>
              </a:gs>
              <a:gs pos="100000">
                <a:schemeClr val="bg1">
                  <a:alpha val="0"/>
                </a:schemeClr>
              </a:gs>
            </a:gsLst>
            <a:lin ang="0" scaled="0"/>
          </a:gradFill>
          <a:ln w="25400">
            <a:gradFill>
              <a:gsLst>
                <a:gs pos="5000">
                  <a:srgbClr xmlns:mc="http://schemas.openxmlformats.org/markup-compatibility/2006" xmlns:a14="http://schemas.microsoft.com/office/drawing/2010/main" val="FFC000" mc:Ignorable="">
                    <a:alpha val="0"/>
                  </a:srgbClr>
                </a:gs>
                <a:gs pos="50000">
                  <a:srgbClr xmlns:mc="http://schemas.openxmlformats.org/markup-compatibility/2006" xmlns:a14="http://schemas.microsoft.com/office/drawing/2010/main" val="FFC000" mc:Ignorable=""/>
                </a:gs>
                <a:gs pos="95000">
                  <a:srgbClr xmlns:mc="http://schemas.openxmlformats.org/markup-compatibility/2006" xmlns:a14="http://schemas.microsoft.com/office/drawing/2010/main" val="FFC000" mc:Ignorable="">
                    <a:alpha val="0"/>
                  </a:srgbClr>
                </a:gs>
              </a:gsLst>
              <a:lin ang="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ct val="90000"/>
              </a:lnSpc>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ndParaRPr>
          </a:p>
        </p:txBody>
      </p:sp>
      <p:sp>
        <p:nvSpPr>
          <p:cNvPr id="4" name="Round Same Side Corner Rectangle 3"/>
          <p:cNvSpPr/>
          <p:nvPr/>
        </p:nvSpPr>
        <p:spPr bwMode="auto">
          <a:xfrm>
            <a:off x="381000" y="6096000"/>
            <a:ext cx="8382000" cy="762000"/>
          </a:xfrm>
          <a:prstGeom prst="round2SameRect">
            <a:avLst/>
          </a:prstGeom>
          <a:gradFill flip="none" rotWithShape="1">
            <a:gsLst>
              <a:gs pos="0">
                <a:schemeClr val="accent3">
                  <a:lumMod val="20000"/>
                  <a:lumOff val="80000"/>
                  <a:alpha val="80000"/>
                </a:schemeClr>
              </a:gs>
              <a:gs pos="20000">
                <a:schemeClr val="accent3">
                  <a:alpha val="75000"/>
                </a:schemeClr>
              </a:gs>
              <a:gs pos="44000">
                <a:schemeClr val="accent3">
                  <a:lumMod val="75000"/>
                  <a:alpha val="75000"/>
                </a:schemeClr>
              </a:gs>
              <a:gs pos="100000">
                <a:schemeClr val="accent3">
                  <a:lumMod val="50000"/>
                  <a:alpha val="0"/>
                </a:schemeClr>
              </a:gs>
            </a:gsLst>
            <a:lin ang="54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ndParaRPr>
          </a:p>
        </p:txBody>
      </p:sp>
      <p:sp>
        <p:nvSpPr>
          <p:cNvPr id="5" name="TextBox 4"/>
          <p:cNvSpPr txBox="1"/>
          <p:nvPr/>
        </p:nvSpPr>
        <p:spPr>
          <a:xfrm>
            <a:off x="1470819" y="6352401"/>
            <a:ext cx="6202362" cy="276999"/>
          </a:xfrm>
          <a:prstGeom prst="rect">
            <a:avLst/>
          </a:prstGeom>
          <a:noFill/>
        </p:spPr>
        <p:txBody>
          <a:bodyPr wrap="square" lIns="0" tIns="0" rIns="0" bIns="0" rtlCol="0">
            <a:spAutoFit/>
          </a:bodyPr>
          <a:lstStyle/>
          <a:p>
            <a:pPr algn="ctr">
              <a:lnSpc>
                <a:spcPct val="90000"/>
              </a:lnSpc>
            </a:pPr>
            <a:r>
              <a:rPr lang="en-US"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rPr>
              <a:t>Search Delivers Engaging Information Experiences</a:t>
            </a:r>
          </a:p>
        </p:txBody>
      </p:sp>
      <p:grpSp>
        <p:nvGrpSpPr>
          <p:cNvPr id="6" name="Group 5"/>
          <p:cNvGrpSpPr/>
          <p:nvPr/>
        </p:nvGrpSpPr>
        <p:grpSpPr>
          <a:xfrm>
            <a:off x="5590924" y="3064511"/>
            <a:ext cx="2821239" cy="2821239"/>
            <a:chOff x="5590924" y="3064511"/>
            <a:chExt cx="2821239" cy="2821239"/>
          </a:xfrm>
        </p:grpSpPr>
        <p:sp>
          <p:nvSpPr>
            <p:cNvPr id="7" name="Oval 6"/>
            <p:cNvSpPr/>
            <p:nvPr/>
          </p:nvSpPr>
          <p:spPr>
            <a:xfrm>
              <a:off x="5590924" y="3064511"/>
              <a:ext cx="2821239" cy="2821239"/>
            </a:xfrm>
            <a:prstGeom prst="ellipse">
              <a:avLst/>
            </a:prstGeom>
            <a:gradFill flip="none" rotWithShape="1">
              <a:gsLst>
                <a:gs pos="0">
                  <a:schemeClr val="accent1">
                    <a:lumMod val="20000"/>
                    <a:lumOff val="80000"/>
                    <a:alpha val="80000"/>
                  </a:schemeClr>
                </a:gs>
                <a:gs pos="21000">
                  <a:schemeClr val="accent1">
                    <a:alpha val="55000"/>
                  </a:schemeClr>
                </a:gs>
                <a:gs pos="44000">
                  <a:schemeClr val="accent1">
                    <a:lumMod val="75000"/>
                    <a:alpha val="55000"/>
                  </a:schemeClr>
                </a:gs>
                <a:gs pos="100000">
                  <a:schemeClr val="accent1">
                    <a:lumMod val="50000"/>
                    <a:alpha val="17000"/>
                  </a:schemeClr>
                </a:gs>
              </a:gsLst>
              <a:lin ang="60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a:scene3d>
              <a:camera prst="orthographicFront"/>
              <a:lightRig rig="flat" dir="t"/>
            </a:scene3d>
          </p:spPr>
        </p:sp>
        <p:sp>
          <p:nvSpPr>
            <p:cNvPr id="8" name="Oval 6"/>
            <p:cNvSpPr/>
            <p:nvPr/>
          </p:nvSpPr>
          <p:spPr>
            <a:xfrm>
              <a:off x="5782343" y="3397195"/>
              <a:ext cx="2438400" cy="99719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spAutoFit/>
            </a:bodyPr>
            <a:lstStyle/>
            <a:p>
              <a:pPr lvl="0" algn="ctr">
                <a:lnSpc>
                  <a:spcPct val="90000"/>
                </a:lnSpc>
                <a:spcBef>
                  <a:spcPct val="0"/>
                </a:spcBef>
                <a:spcAft>
                  <a:spcPct val="35000"/>
                </a:spcAft>
              </a:pPr>
              <a:r>
                <a:rPr lang="en-US"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rPr>
                <a:t>Social Networking and Collaboration</a:t>
              </a:r>
              <a:endParaRPr lang="en-US" sz="2400"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endParaRPr>
            </a:p>
          </p:txBody>
        </p:sp>
        <p:pic>
          <p:nvPicPr>
            <p:cNvPr id="9" name="Picture 2" descr="\\SERVER3\InternalBin\Resource DVD 35\DVD_ART35\DVD_ART35_Update1_revMar09\Artwork_Imagery\Icons - Illustrations\_WINDOWS LIVE ICONS\windows live people icon group.png"/>
            <p:cNvPicPr>
              <a:picLocks noChangeAspect="1" noChangeArrowheads="1"/>
            </p:cNvPicPr>
            <p:nvPr/>
          </p:nvPicPr>
          <p:blipFill>
            <a:blip r:embed="rId3"/>
            <a:srcRect/>
            <a:stretch>
              <a:fillRect/>
            </a:stretch>
          </p:blipFill>
          <p:spPr bwMode="auto">
            <a:xfrm>
              <a:off x="6220493" y="4470350"/>
              <a:ext cx="1562100" cy="1092250"/>
            </a:xfrm>
            <a:prstGeom prst="rect">
              <a:avLst/>
            </a:prstGeom>
            <a:noFill/>
            <a:ln w="9525">
              <a:noFill/>
              <a:miter lim="800000"/>
              <a:headEnd/>
              <a:tailEnd/>
            </a:ln>
            <a:effectLst>
              <a:outerShdw blurRad="101600" algn="ctr" rotWithShape="0">
                <a:prstClr val="black">
                  <a:alpha val="50000"/>
                </a:prstClr>
              </a:outerShdw>
            </a:effectLst>
          </p:spPr>
        </p:pic>
      </p:grpSp>
      <p:grpSp>
        <p:nvGrpSpPr>
          <p:cNvPr id="10" name="Group 9"/>
          <p:cNvGrpSpPr/>
          <p:nvPr/>
        </p:nvGrpSpPr>
        <p:grpSpPr>
          <a:xfrm>
            <a:off x="730250" y="3064511"/>
            <a:ext cx="2821239" cy="2821239"/>
            <a:chOff x="730250" y="3064511"/>
            <a:chExt cx="2821239" cy="2821239"/>
          </a:xfrm>
        </p:grpSpPr>
        <p:sp>
          <p:nvSpPr>
            <p:cNvPr id="11" name="Oval 10"/>
            <p:cNvSpPr/>
            <p:nvPr/>
          </p:nvSpPr>
          <p:spPr>
            <a:xfrm>
              <a:off x="730250" y="3064511"/>
              <a:ext cx="2821239" cy="2821239"/>
            </a:xfrm>
            <a:prstGeom prst="ellipse">
              <a:avLst/>
            </a:prstGeom>
            <a:gradFill flip="none" rotWithShape="1">
              <a:gsLst>
                <a:gs pos="2000">
                  <a:srgbClr xmlns:mc="http://schemas.openxmlformats.org/markup-compatibility/2006" xmlns:a14="http://schemas.microsoft.com/office/drawing/2010/main" val="4F81BD" mc:Ignorable="">
                    <a:lumMod val="40000"/>
                    <a:lumOff val="60000"/>
                    <a:alpha val="80000"/>
                  </a:srgbClr>
                </a:gs>
                <a:gs pos="20000">
                  <a:srgbClr xmlns:mc="http://schemas.openxmlformats.org/markup-compatibility/2006" xmlns:a14="http://schemas.microsoft.com/office/drawing/2010/main" val="4F81BD" mc:Ignorable="">
                    <a:alpha val="55000"/>
                  </a:srgbClr>
                </a:gs>
                <a:gs pos="44000">
                  <a:srgbClr xmlns:mc="http://schemas.openxmlformats.org/markup-compatibility/2006" xmlns:a14="http://schemas.microsoft.com/office/drawing/2010/main" val="4F81BD" mc:Ignorable="">
                    <a:lumMod val="75000"/>
                    <a:alpha val="55000"/>
                  </a:srgbClr>
                </a:gs>
                <a:gs pos="100000">
                  <a:srgbClr xmlns:mc="http://schemas.openxmlformats.org/markup-compatibility/2006" xmlns:a14="http://schemas.microsoft.com/office/drawing/2010/main" val="4F81BD" mc:Ignorable="">
                    <a:lumMod val="50000"/>
                    <a:alpha val="17000"/>
                  </a:srgbClr>
                </a:gs>
              </a:gsLst>
              <a:lin ang="4800000" scaled="0"/>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sp>
        <p:sp>
          <p:nvSpPr>
            <p:cNvPr id="12" name="Oval 4"/>
            <p:cNvSpPr/>
            <p:nvPr/>
          </p:nvSpPr>
          <p:spPr>
            <a:xfrm>
              <a:off x="1093218" y="4495800"/>
              <a:ext cx="2095302" cy="99719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spAutoFit/>
            </a:bodyPr>
            <a:lstStyle/>
            <a:p>
              <a:pPr algn="ctr">
                <a:lnSpc>
                  <a:spcPct val="90000"/>
                </a:lnSpc>
                <a:spcBef>
                  <a:spcPct val="0"/>
                </a:spcBef>
                <a:spcAft>
                  <a:spcPct val="35000"/>
                </a:spcAft>
              </a:pPr>
              <a:r>
                <a:rPr lang="en-US"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rPr>
                <a:t>Traditional Content Management</a:t>
              </a:r>
              <a:endParaRPr lang="en-US" sz="2400"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endParaRPr>
            </a:p>
          </p:txBody>
        </p:sp>
        <p:grpSp>
          <p:nvGrpSpPr>
            <p:cNvPr id="13" name="Group 12"/>
            <p:cNvGrpSpPr>
              <a:grpSpLocks noChangeAspect="1"/>
            </p:cNvGrpSpPr>
            <p:nvPr/>
          </p:nvGrpSpPr>
          <p:grpSpPr>
            <a:xfrm>
              <a:off x="1491902" y="3282696"/>
              <a:ext cx="1297934" cy="1060704"/>
              <a:chOff x="9029701" y="3962400"/>
              <a:chExt cx="2095499" cy="1712495"/>
            </a:xfrm>
          </p:grpSpPr>
          <p:pic>
            <p:nvPicPr>
              <p:cNvPr id="14" name="Picture 8" descr="\\SERVER3\InternalBin\Resource DVD 35\DVD_ART35\Artwork_Imagery\Icons - Illustrations\_WINDOWS SERVER ICONS\Documents\Envelope email letter Open.png"/>
              <p:cNvPicPr>
                <a:picLocks noChangeAspect="1" noChangeArrowheads="1"/>
              </p:cNvPicPr>
              <p:nvPr/>
            </p:nvPicPr>
            <p:blipFill>
              <a:blip r:embed="rId4" cstate="print"/>
              <a:srcRect/>
              <a:stretch>
                <a:fillRect/>
              </a:stretch>
            </p:blipFill>
            <p:spPr bwMode="auto">
              <a:xfrm>
                <a:off x="9029701" y="4270375"/>
                <a:ext cx="1000697" cy="1083278"/>
              </a:xfrm>
              <a:prstGeom prst="rect">
                <a:avLst/>
              </a:prstGeom>
              <a:noFill/>
              <a:ln w="9525">
                <a:noFill/>
                <a:miter lim="800000"/>
                <a:headEnd/>
                <a:tailEnd/>
              </a:ln>
              <a:effectLst>
                <a:outerShdw blurRad="101600" algn="ctr" rotWithShape="0">
                  <a:prstClr val="black">
                    <a:alpha val="50000"/>
                  </a:prstClr>
                </a:outerShdw>
              </a:effectLst>
            </p:spPr>
          </p:pic>
          <p:pic>
            <p:nvPicPr>
              <p:cNvPr id="15" name="Picture 9" descr="\\SERVER3\InternalBin\Resource DVD 35\DVD_ART35\Artwork_Imagery\Icons - Illustrations\_WINDOWS SERVER ICONS\Documents\Spreadsheet blank document excel.png"/>
              <p:cNvPicPr>
                <a:picLocks noChangeAspect="1" noChangeArrowheads="1"/>
              </p:cNvPicPr>
              <p:nvPr/>
            </p:nvPicPr>
            <p:blipFill>
              <a:blip r:embed="rId5"/>
              <a:srcRect/>
              <a:stretch>
                <a:fillRect/>
              </a:stretch>
            </p:blipFill>
            <p:spPr bwMode="auto">
              <a:xfrm>
                <a:off x="9753600" y="3962400"/>
                <a:ext cx="914400" cy="1179095"/>
              </a:xfrm>
              <a:prstGeom prst="rect">
                <a:avLst/>
              </a:prstGeom>
              <a:noFill/>
              <a:ln w="9525">
                <a:noFill/>
                <a:miter lim="800000"/>
                <a:headEnd/>
                <a:tailEnd/>
              </a:ln>
              <a:effectLst>
                <a:outerShdw blurRad="101600" algn="ctr" rotWithShape="0">
                  <a:prstClr val="black">
                    <a:alpha val="50000"/>
                  </a:prstClr>
                </a:outerShdw>
              </a:effectLst>
            </p:spPr>
          </p:pic>
          <p:pic>
            <p:nvPicPr>
              <p:cNvPr id="16" name="Picture 10" descr="\\SERVER3\InternalBin\Resource DVD 35\DVD_ART35\Artwork_Imagery\Icons - Illustrations\_WINDOWS SERVER ICONS\Documents\Document XML file.png"/>
              <p:cNvPicPr>
                <a:picLocks noChangeAspect="1" noChangeArrowheads="1"/>
              </p:cNvPicPr>
              <p:nvPr/>
            </p:nvPicPr>
            <p:blipFill>
              <a:blip r:embed="rId6" cstate="print"/>
              <a:srcRect/>
              <a:stretch>
                <a:fillRect/>
              </a:stretch>
            </p:blipFill>
            <p:spPr bwMode="auto">
              <a:xfrm>
                <a:off x="10210800" y="4495800"/>
                <a:ext cx="914400" cy="1179095"/>
              </a:xfrm>
              <a:prstGeom prst="rect">
                <a:avLst/>
              </a:prstGeom>
              <a:noFill/>
              <a:ln w="9525">
                <a:noFill/>
                <a:miter lim="800000"/>
                <a:headEnd/>
                <a:tailEnd/>
              </a:ln>
              <a:effectLst>
                <a:outerShdw blurRad="101600" algn="ctr" rotWithShape="0">
                  <a:prstClr val="black">
                    <a:alpha val="50000"/>
                  </a:prstClr>
                </a:outerShdw>
              </a:effectLst>
            </p:spPr>
          </p:pic>
        </p:grpSp>
      </p:grpSp>
      <p:grpSp>
        <p:nvGrpSpPr>
          <p:cNvPr id="17" name="Group 16"/>
          <p:cNvGrpSpPr/>
          <p:nvPr/>
        </p:nvGrpSpPr>
        <p:grpSpPr>
          <a:xfrm>
            <a:off x="2705079" y="2773111"/>
            <a:ext cx="3733843" cy="3475289"/>
            <a:chOff x="9241601" y="1420813"/>
            <a:chExt cx="3733843" cy="3475289"/>
          </a:xfrm>
        </p:grpSpPr>
        <p:sp>
          <p:nvSpPr>
            <p:cNvPr id="18" name="Oval 17"/>
            <p:cNvSpPr/>
            <p:nvPr/>
          </p:nvSpPr>
          <p:spPr>
            <a:xfrm>
              <a:off x="9370878" y="1420813"/>
              <a:ext cx="3475289" cy="3475289"/>
            </a:xfrm>
            <a:prstGeom prst="ellipse">
              <a:avLst/>
            </a:prstGeom>
            <a:gradFill flip="none" rotWithShape="1">
              <a:gsLst>
                <a:gs pos="2000">
                  <a:schemeClr val="accent4">
                    <a:lumMod val="40000"/>
                    <a:lumOff val="60000"/>
                  </a:schemeClr>
                </a:gs>
                <a:gs pos="20000">
                  <a:schemeClr val="accent4">
                    <a:alpha val="85000"/>
                  </a:schemeClr>
                </a:gs>
                <a:gs pos="44000">
                  <a:schemeClr val="accent4">
                    <a:lumMod val="75000"/>
                    <a:alpha val="85000"/>
                  </a:schemeClr>
                </a:gs>
                <a:gs pos="100000">
                  <a:schemeClr val="accent4">
                    <a:lumMod val="50000"/>
                    <a:alpha val="57000"/>
                  </a:schemeClr>
                </a:gs>
              </a:gsLst>
              <a:lin ang="4200000" scaled="0"/>
              <a:tileRect/>
            </a:gradFill>
            <a:ln w="9525" cap="flat" cmpd="sng" algn="ctr">
              <a:noFill/>
              <a:prstDash val="solid"/>
              <a:round/>
              <a:headEnd type="none" w="med" len="med"/>
              <a:tailEnd type="none" w="med" len="med"/>
            </a:ln>
            <a:effectLst>
              <a:outerShdw blurRad="254000" algn="tl" rotWithShape="0">
                <a:prstClr val="black"/>
              </a:outerShdw>
            </a:effectLst>
            <a:scene3d>
              <a:camera prst="orthographicFront"/>
              <a:lightRig rig="flat" dir="t"/>
            </a:scene3d>
          </p:spPr>
        </p:sp>
        <p:grpSp>
          <p:nvGrpSpPr>
            <p:cNvPr id="19" name="Group 18"/>
            <p:cNvGrpSpPr/>
            <p:nvPr/>
          </p:nvGrpSpPr>
          <p:grpSpPr>
            <a:xfrm>
              <a:off x="9241601" y="1927746"/>
              <a:ext cx="3733843" cy="2753063"/>
              <a:chOff x="9241601" y="1927746"/>
              <a:chExt cx="3733843" cy="2753063"/>
            </a:xfrm>
          </p:grpSpPr>
          <p:sp>
            <p:nvSpPr>
              <p:cNvPr id="26" name="Oval 6"/>
              <p:cNvSpPr/>
              <p:nvPr/>
            </p:nvSpPr>
            <p:spPr>
              <a:xfrm rot="18000000">
                <a:off x="10037494" y="1741496"/>
                <a:ext cx="2751699" cy="312420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none" lIns="0" tIns="0" rIns="0" bIns="0" numCol="1" spcCol="1270" anchor="ctr" anchorCtr="0">
                <a:prstTxWarp prst="textArchUp">
                  <a:avLst/>
                </a:prstTxWarp>
                <a:spAutoFit/>
              </a:bodyPr>
              <a:lstStyle/>
              <a:p>
                <a:pPr lvl="0" algn="ctr">
                  <a:lnSpc>
                    <a:spcPct val="90000"/>
                  </a:lnSpc>
                  <a:spcBef>
                    <a:spcPct val="0"/>
                  </a:spcBef>
                </a:pPr>
                <a:r>
                  <a:rPr lang="en-US" sz="2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Social Networking </a:t>
                </a:r>
                <a:br>
                  <a:rPr lang="en-US" sz="2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effectLst>
                      <a:outerShdw blurRad="38100" dist="38100" dir="2700000" algn="tl">
                        <a:srgbClr xmlns:mc="http://schemas.openxmlformats.org/markup-compatibility/2006" xmlns:a14="http://schemas.microsoft.com/office/drawing/2010/main" val="000000" mc:Ignorable="">
                          <a:alpha val="43137"/>
                        </a:srgbClr>
                      </a:outerShdw>
                    </a:effectLst>
                  </a:rPr>
                </a:br>
                <a:r>
                  <a:rPr lang="en-US" sz="2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and Collaboration</a:t>
                </a:r>
                <a:endParaRPr lang="en-US" sz="2000" b="1"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7" name="Oval 4"/>
              <p:cNvSpPr/>
              <p:nvPr/>
            </p:nvSpPr>
            <p:spPr>
              <a:xfrm rot="3600000">
                <a:off x="9429053" y="1741013"/>
                <a:ext cx="2752344" cy="3127248"/>
              </a:xfrm>
              <a:prstGeom prst="rect">
                <a:avLst/>
              </a:prstGeom>
            </p:spPr>
            <p:style>
              <a:lnRef idx="0">
                <a:scrgbClr r="0" g="0" b="0"/>
              </a:lnRef>
              <a:fillRef idx="0">
                <a:scrgbClr r="0" g="0" b="0"/>
              </a:fillRef>
              <a:effectRef idx="0">
                <a:scrgbClr r="0" g="0" b="0"/>
              </a:effectRef>
              <a:fontRef idx="minor">
                <a:schemeClr val="tx1"/>
              </a:fontRef>
            </p:style>
            <p:txBody>
              <a:bodyPr spcFirstLastPara="1" vert="horz" wrap="none" lIns="0" tIns="0" rIns="0" bIns="0" numCol="1" spcCol="1270" anchor="ctr" anchorCtr="0">
                <a:prstTxWarp prst="textArchUp">
                  <a:avLst/>
                </a:prstTxWarp>
                <a:spAutoFit/>
              </a:bodyPr>
              <a:lstStyle/>
              <a:p>
                <a:pPr algn="ctr">
                  <a:lnSpc>
                    <a:spcPct val="90000"/>
                  </a:lnSpc>
                  <a:spcBef>
                    <a:spcPct val="0"/>
                  </a:spcBef>
                </a:pPr>
                <a:r>
                  <a:rPr lang="en-US" sz="2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Traditional Content </a:t>
                </a:r>
                <a:br>
                  <a:rPr lang="en-US" sz="2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effectLst>
                      <a:outerShdw blurRad="38100" dist="38100" dir="2700000" algn="tl">
                        <a:srgbClr xmlns:mc="http://schemas.openxmlformats.org/markup-compatibility/2006" xmlns:a14="http://schemas.microsoft.com/office/drawing/2010/main" val="000000" mc:Ignorable="">
                          <a:alpha val="43137"/>
                        </a:srgbClr>
                      </a:outerShdw>
                    </a:effectLst>
                  </a:rPr>
                </a:br>
                <a:r>
                  <a:rPr lang="en-US" sz="2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Management</a:t>
                </a:r>
              </a:p>
            </p:txBody>
          </p:sp>
        </p:grpSp>
        <p:grpSp>
          <p:nvGrpSpPr>
            <p:cNvPr id="20" name="Group 19"/>
            <p:cNvGrpSpPr/>
            <p:nvPr/>
          </p:nvGrpSpPr>
          <p:grpSpPr>
            <a:xfrm>
              <a:off x="10101954" y="2286001"/>
              <a:ext cx="2013136" cy="2209798"/>
              <a:chOff x="9448800" y="1719563"/>
              <a:chExt cx="1803990" cy="1980221"/>
            </a:xfrm>
          </p:grpSpPr>
          <p:grpSp>
            <p:nvGrpSpPr>
              <p:cNvPr id="21" name="Group 20"/>
              <p:cNvGrpSpPr/>
              <p:nvPr/>
            </p:nvGrpSpPr>
            <p:grpSpPr>
              <a:xfrm>
                <a:off x="9601200" y="1719563"/>
                <a:ext cx="1495991" cy="1222562"/>
                <a:chOff x="9029701" y="3675455"/>
                <a:chExt cx="2095499" cy="1712495"/>
              </a:xfrm>
            </p:grpSpPr>
            <p:pic>
              <p:nvPicPr>
                <p:cNvPr id="23" name="Picture 8" descr="\\SERVER3\InternalBin\Resource DVD 35\DVD_ART35\Artwork_Imagery\Icons - Illustrations\_WINDOWS SERVER ICONS\Documents\Envelope email letter Open.png"/>
                <p:cNvPicPr>
                  <a:picLocks noChangeAspect="1" noChangeArrowheads="1"/>
                </p:cNvPicPr>
                <p:nvPr/>
              </p:nvPicPr>
              <p:blipFill>
                <a:blip r:embed="rId7"/>
                <a:srcRect/>
                <a:stretch>
                  <a:fillRect/>
                </a:stretch>
              </p:blipFill>
              <p:spPr bwMode="auto">
                <a:xfrm>
                  <a:off x="9029701" y="3983429"/>
                  <a:ext cx="1000697" cy="1083278"/>
                </a:xfrm>
                <a:prstGeom prst="rect">
                  <a:avLst/>
                </a:prstGeom>
                <a:noFill/>
                <a:ln w="9525">
                  <a:noFill/>
                  <a:miter lim="800000"/>
                  <a:headEnd/>
                  <a:tailEnd/>
                </a:ln>
                <a:effectLst>
                  <a:outerShdw blurRad="101600" algn="ctr" rotWithShape="0">
                    <a:prstClr val="black">
                      <a:alpha val="50000"/>
                    </a:prstClr>
                  </a:outerShdw>
                </a:effectLst>
              </p:spPr>
            </p:pic>
            <p:pic>
              <p:nvPicPr>
                <p:cNvPr id="24" name="Picture 9" descr="\\SERVER3\InternalBin\Resource DVD 35\DVD_ART35\Artwork_Imagery\Icons - Illustrations\_WINDOWS SERVER ICONS\Documents\Spreadsheet blank document excel.png"/>
                <p:cNvPicPr>
                  <a:picLocks noChangeAspect="1" noChangeArrowheads="1"/>
                </p:cNvPicPr>
                <p:nvPr/>
              </p:nvPicPr>
              <p:blipFill>
                <a:blip r:embed="rId5"/>
                <a:srcRect/>
                <a:stretch>
                  <a:fillRect/>
                </a:stretch>
              </p:blipFill>
              <p:spPr bwMode="auto">
                <a:xfrm>
                  <a:off x="9753600" y="3675455"/>
                  <a:ext cx="914399" cy="1179094"/>
                </a:xfrm>
                <a:prstGeom prst="rect">
                  <a:avLst/>
                </a:prstGeom>
                <a:noFill/>
                <a:ln w="9525">
                  <a:noFill/>
                  <a:miter lim="800000"/>
                  <a:headEnd/>
                  <a:tailEnd/>
                </a:ln>
                <a:effectLst>
                  <a:outerShdw blurRad="101600" algn="ctr" rotWithShape="0">
                    <a:prstClr val="black">
                      <a:alpha val="50000"/>
                    </a:prstClr>
                  </a:outerShdw>
                </a:effectLst>
              </p:spPr>
            </p:pic>
            <p:pic>
              <p:nvPicPr>
                <p:cNvPr id="25" name="Picture 10" descr="\\SERVER3\InternalBin\Resource DVD 35\DVD_ART35\Artwork_Imagery\Icons - Illustrations\_WINDOWS SERVER ICONS\Documents\Document XML file.png"/>
                <p:cNvPicPr>
                  <a:picLocks noChangeAspect="1" noChangeArrowheads="1"/>
                </p:cNvPicPr>
                <p:nvPr/>
              </p:nvPicPr>
              <p:blipFill>
                <a:blip r:embed="rId8"/>
                <a:srcRect/>
                <a:stretch>
                  <a:fillRect/>
                </a:stretch>
              </p:blipFill>
              <p:spPr bwMode="auto">
                <a:xfrm>
                  <a:off x="10210801" y="4208856"/>
                  <a:ext cx="914399" cy="1179094"/>
                </a:xfrm>
                <a:prstGeom prst="rect">
                  <a:avLst/>
                </a:prstGeom>
                <a:noFill/>
                <a:ln w="9525">
                  <a:noFill/>
                  <a:miter lim="800000"/>
                  <a:headEnd/>
                  <a:tailEnd/>
                </a:ln>
                <a:effectLst>
                  <a:outerShdw blurRad="101600" algn="ctr" rotWithShape="0">
                    <a:prstClr val="black">
                      <a:alpha val="50000"/>
                    </a:prstClr>
                  </a:outerShdw>
                </a:effectLst>
              </p:spPr>
            </p:pic>
          </p:grpSp>
          <p:pic>
            <p:nvPicPr>
              <p:cNvPr id="22" name="Picture 2" descr="\\SERVER3\InternalBin\Resource DVD 35\DVD_ART35\DVD_ART35_Update1_revMar09\Artwork_Imagery\Icons - Illustrations\_WINDOWS LIVE ICONS\windows live people icon group.png"/>
              <p:cNvPicPr>
                <a:picLocks noChangeAspect="1" noChangeArrowheads="1"/>
              </p:cNvPicPr>
              <p:nvPr/>
            </p:nvPicPr>
            <p:blipFill>
              <a:blip r:embed="rId3"/>
              <a:srcRect/>
              <a:stretch>
                <a:fillRect/>
              </a:stretch>
            </p:blipFill>
            <p:spPr bwMode="auto">
              <a:xfrm>
                <a:off x="9448800" y="2438400"/>
                <a:ext cx="1803990" cy="1261384"/>
              </a:xfrm>
              <a:prstGeom prst="rect">
                <a:avLst/>
              </a:prstGeom>
              <a:noFill/>
              <a:ln w="9525">
                <a:noFill/>
                <a:miter lim="800000"/>
                <a:headEnd/>
                <a:tailEnd/>
              </a:ln>
              <a:effectLst>
                <a:outerShdw blurRad="101600" algn="ctr" rotWithShape="0">
                  <a:prstClr val="black">
                    <a:alpha val="50000"/>
                  </a:prstClr>
                </a:outerShdw>
              </a:effectLst>
            </p:spPr>
          </p:pic>
        </p:grpSp>
      </p:grpSp>
      <p:grpSp>
        <p:nvGrpSpPr>
          <p:cNvPr id="28" name="Group 58"/>
          <p:cNvGrpSpPr/>
          <p:nvPr/>
        </p:nvGrpSpPr>
        <p:grpSpPr>
          <a:xfrm>
            <a:off x="1147486" y="381000"/>
            <a:ext cx="6853779" cy="2208986"/>
            <a:chOff x="1147486" y="381000"/>
            <a:chExt cx="6853779" cy="2208986"/>
          </a:xfrm>
        </p:grpSpPr>
        <p:sp>
          <p:nvSpPr>
            <p:cNvPr id="31" name="TextBox 30"/>
            <p:cNvSpPr txBox="1"/>
            <p:nvPr/>
          </p:nvSpPr>
          <p:spPr>
            <a:xfrm>
              <a:off x="1147486" y="381000"/>
              <a:ext cx="6853779" cy="2208986"/>
            </a:xfrm>
            <a:prstGeom prst="rect">
              <a:avLst/>
            </a:prstGeom>
            <a:noFill/>
          </p:spPr>
          <p:txBody>
            <a:bodyPr wrap="square" lIns="0" tIns="0" rIns="0" bIns="0" rtlCol="0">
              <a:prstTxWarp prst="textArchDown">
                <a:avLst>
                  <a:gd name="adj" fmla="val 1837136"/>
                </a:avLst>
              </a:prstTxWarp>
              <a:spAutoFit/>
            </a:bodyPr>
            <a:lstStyle/>
            <a:p>
              <a:pPr algn="ctr">
                <a:lnSpc>
                  <a:spcPct val="90000"/>
                </a:lnSpc>
              </a:pPr>
              <a:r>
                <a:rPr lang="en-US"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rPr>
                <a:t>User Experience – PC, Phone, Browser</a:t>
              </a:r>
            </a:p>
          </p:txBody>
        </p:sp>
        <p:grpSp>
          <p:nvGrpSpPr>
            <p:cNvPr id="29" name="Group 42"/>
            <p:cNvGrpSpPr/>
            <p:nvPr/>
          </p:nvGrpSpPr>
          <p:grpSpPr>
            <a:xfrm>
              <a:off x="1828800" y="838200"/>
              <a:ext cx="5334000" cy="1429187"/>
              <a:chOff x="1944951" y="949837"/>
              <a:chExt cx="5334000" cy="1429187"/>
            </a:xfrm>
          </p:grpSpPr>
          <p:pic>
            <p:nvPicPr>
              <p:cNvPr id="33" name="Picture 17"/>
              <p:cNvPicPr>
                <a:picLocks noChangeAspect="1" noChangeArrowheads="1"/>
              </p:cNvPicPr>
              <p:nvPr/>
            </p:nvPicPr>
            <p:blipFill>
              <a:blip r:embed="rId9"/>
              <a:srcRect/>
              <a:stretch>
                <a:fillRect/>
              </a:stretch>
            </p:blipFill>
            <p:spPr bwMode="auto">
              <a:xfrm>
                <a:off x="1944951" y="949837"/>
                <a:ext cx="1219200" cy="1219200"/>
              </a:xfrm>
              <a:prstGeom prst="rect">
                <a:avLst/>
              </a:prstGeom>
              <a:noFill/>
              <a:ln w="9525">
                <a:noFill/>
                <a:miter lim="800000"/>
                <a:headEnd/>
                <a:tailEnd/>
              </a:ln>
              <a:effectLst>
                <a:outerShdw blurRad="101600" algn="ctr" rotWithShape="0">
                  <a:prstClr val="black">
                    <a:alpha val="50000"/>
                  </a:prstClr>
                </a:outerShdw>
              </a:effectLst>
            </p:spPr>
          </p:pic>
          <p:pic>
            <p:nvPicPr>
              <p:cNvPr id="34" name="Picture 18"/>
              <p:cNvPicPr>
                <a:picLocks noChangeAspect="1" noChangeArrowheads="1"/>
              </p:cNvPicPr>
              <p:nvPr/>
            </p:nvPicPr>
            <p:blipFill>
              <a:blip r:embed="rId10" cstate="print"/>
              <a:srcRect/>
              <a:stretch>
                <a:fillRect/>
              </a:stretch>
            </p:blipFill>
            <p:spPr bwMode="auto">
              <a:xfrm>
                <a:off x="4542101" y="1388424"/>
                <a:ext cx="679450" cy="679450"/>
              </a:xfrm>
              <a:prstGeom prst="rect">
                <a:avLst/>
              </a:prstGeom>
              <a:noFill/>
              <a:ln w="9525">
                <a:noFill/>
                <a:miter lim="800000"/>
                <a:headEnd/>
                <a:tailEnd/>
              </a:ln>
              <a:effectLst>
                <a:outerShdw blurRad="101600" algn="ctr" rotWithShape="0">
                  <a:prstClr val="black">
                    <a:alpha val="50000"/>
                  </a:prstClr>
                </a:outerShdw>
              </a:effectLst>
            </p:spPr>
          </p:pic>
          <p:pic>
            <p:nvPicPr>
              <p:cNvPr id="35" name="Picture 19"/>
              <p:cNvPicPr>
                <a:picLocks noChangeAspect="1" noChangeArrowheads="1"/>
              </p:cNvPicPr>
              <p:nvPr/>
            </p:nvPicPr>
            <p:blipFill>
              <a:blip r:embed="rId11" cstate="print"/>
              <a:srcRect/>
              <a:stretch>
                <a:fillRect/>
              </a:stretch>
            </p:blipFill>
            <p:spPr bwMode="auto">
              <a:xfrm>
                <a:off x="4277161" y="1769424"/>
                <a:ext cx="487190" cy="609600"/>
              </a:xfrm>
              <a:prstGeom prst="rect">
                <a:avLst/>
              </a:prstGeom>
              <a:noFill/>
              <a:ln w="9525">
                <a:noFill/>
                <a:miter lim="800000"/>
                <a:headEnd/>
                <a:tailEnd/>
              </a:ln>
              <a:effectLst>
                <a:outerShdw blurRad="101600" algn="ctr" rotWithShape="0">
                  <a:prstClr val="black">
                    <a:alpha val="50000"/>
                  </a:prstClr>
                </a:outerShdw>
              </a:effectLst>
            </p:spPr>
          </p:pic>
          <p:grpSp>
            <p:nvGrpSpPr>
              <p:cNvPr id="30" name="Group 39"/>
              <p:cNvGrpSpPr/>
              <p:nvPr/>
            </p:nvGrpSpPr>
            <p:grpSpPr>
              <a:xfrm>
                <a:off x="6437049" y="1254637"/>
                <a:ext cx="841902" cy="838200"/>
                <a:chOff x="3160449" y="1330837"/>
                <a:chExt cx="841902" cy="838200"/>
              </a:xfrm>
            </p:grpSpPr>
            <p:pic>
              <p:nvPicPr>
                <p:cNvPr id="37" name="Picture 16"/>
                <p:cNvPicPr>
                  <a:picLocks noChangeAspect="1" noChangeArrowheads="1"/>
                </p:cNvPicPr>
                <p:nvPr/>
              </p:nvPicPr>
              <p:blipFill>
                <a:blip r:embed="rId12" cstate="print"/>
                <a:srcRect/>
                <a:stretch>
                  <a:fillRect/>
                </a:stretch>
              </p:blipFill>
              <p:spPr bwMode="auto">
                <a:xfrm>
                  <a:off x="3160449" y="1330837"/>
                  <a:ext cx="838200" cy="838200"/>
                </a:xfrm>
                <a:prstGeom prst="rect">
                  <a:avLst/>
                </a:prstGeom>
                <a:noFill/>
                <a:ln w="9525">
                  <a:noFill/>
                  <a:miter lim="800000"/>
                  <a:headEnd/>
                  <a:tailEnd/>
                </a:ln>
                <a:effectLst>
                  <a:outerShdw blurRad="101600" algn="ctr" rotWithShape="0">
                    <a:prstClr val="black">
                      <a:alpha val="50000"/>
                    </a:prstClr>
                  </a:outerShdw>
                </a:effectLst>
              </p:spPr>
            </p:pic>
            <p:pic>
              <p:nvPicPr>
                <p:cNvPr id="38" name="Picture 20"/>
                <p:cNvPicPr>
                  <a:picLocks noChangeAspect="1" noChangeArrowheads="1"/>
                </p:cNvPicPr>
                <p:nvPr/>
              </p:nvPicPr>
              <p:blipFill>
                <a:blip r:embed="rId13" cstate="print"/>
                <a:srcRect/>
                <a:stretch>
                  <a:fillRect/>
                </a:stretch>
              </p:blipFill>
              <p:spPr bwMode="auto">
                <a:xfrm>
                  <a:off x="3392751" y="1506169"/>
                  <a:ext cx="609600" cy="609600"/>
                </a:xfrm>
                <a:prstGeom prst="rect">
                  <a:avLst/>
                </a:prstGeom>
                <a:noFill/>
                <a:ln w="9525">
                  <a:noFill/>
                  <a:miter lim="800000"/>
                  <a:headEnd/>
                  <a:tailEnd/>
                </a:ln>
                <a:effectLst>
                  <a:outerShdw blurRad="101600" algn="ctr" rotWithShape="0">
                    <a:prstClr val="black">
                      <a:alpha val="50000"/>
                    </a:prstClr>
                  </a:outerShdw>
                </a:effectLst>
              </p:spPr>
            </p:pic>
          </p:grpSp>
        </p:grpSp>
      </p:gr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22222E-6 -2.6457E-6 L 0.26597 -2.6457E-6 " pathEditMode="relative" rAng="0" ptsTypes="AA">
                                      <p:cBhvr>
                                        <p:cTn id="6" dur="3000" fill="hold"/>
                                        <p:tgtEl>
                                          <p:spTgt spid="10"/>
                                        </p:tgtEl>
                                        <p:attrNameLst>
                                          <p:attrName>ppt_x</p:attrName>
                                          <p:attrName>ppt_y</p:attrName>
                                        </p:attrNameLst>
                                      </p:cBhvr>
                                      <p:rCtr x="133" y="0"/>
                                    </p:animMotion>
                                  </p:childTnLst>
                                </p:cTn>
                              </p:par>
                              <p:par>
                                <p:cTn id="7" presetID="35" presetClass="path" presetSubtype="0" accel="50000" decel="50000" fill="hold" nodeType="withEffect">
                                  <p:stCondLst>
                                    <p:cond delay="0"/>
                                  </p:stCondLst>
                                  <p:childTnLst>
                                    <p:animMotion origin="layout" path="M 5E-6 -2.6457E-6 L -0.26563 -2.6457E-6 " pathEditMode="relative" rAng="0" ptsTypes="AA">
                                      <p:cBhvr>
                                        <p:cTn id="8" dur="3000" fill="hold"/>
                                        <p:tgtEl>
                                          <p:spTgt spid="6"/>
                                        </p:tgtEl>
                                        <p:attrNameLst>
                                          <p:attrName>ppt_x</p:attrName>
                                          <p:attrName>ppt_y</p:attrName>
                                        </p:attrNameLst>
                                      </p:cBhvr>
                                      <p:rCtr x="-133" y="0"/>
                                    </p:animMotion>
                                  </p:childTnLst>
                                </p:cTn>
                              </p:par>
                            </p:childTnLst>
                          </p:cTn>
                        </p:par>
                        <p:par>
                          <p:cTn id="9" fill="hold">
                            <p:stCondLst>
                              <p:cond delay="3000"/>
                            </p:stCondLst>
                            <p:childTnLst>
                              <p:par>
                                <p:cTn id="10" presetID="10"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par>
                                <p:cTn id="13" presetID="10" presetClass="exit" presetSubtype="0" fill="hold" nodeType="withEffect">
                                  <p:stCondLst>
                                    <p:cond delay="30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nodeType="withEffect">
                                  <p:stCondLst>
                                    <p:cond delay="30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Payback for Participation</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Metadata</a:t>
            </a:r>
            <a:endParaRPr lang="en-US" dirty="0">
              <a:gradFill>
                <a:gsLst>
                  <a:gs pos="50000">
                    <a:schemeClr val="accent2"/>
                  </a:gs>
                  <a:gs pos="100000">
                    <a:schemeClr val="accent2"/>
                  </a:gs>
                </a:gsLst>
                <a:lin ang="5400000" scaled="0"/>
              </a:gradFill>
            </a:endParaRPr>
          </a:p>
        </p:txBody>
      </p:sp>
      <p:sp>
        <p:nvSpPr>
          <p:cNvPr id="3" name="Text Placeholder 2"/>
          <p:cNvSpPr>
            <a:spLocks noGrp="1"/>
          </p:cNvSpPr>
          <p:nvPr>
            <p:ph type="body" sz="quarter" idx="10"/>
          </p:nvPr>
        </p:nvSpPr>
        <p:spPr>
          <a:xfrm>
            <a:off x="381000" y="1447799"/>
            <a:ext cx="8382000" cy="3354765"/>
          </a:xfrm>
        </p:spPr>
        <p:txBody>
          <a:bodyPr/>
          <a:lstStyle/>
          <a:p>
            <a:r>
              <a:rPr lang="en-US" dirty="0" smtClean="0">
                <a:gradFill>
                  <a:gsLst>
                    <a:gs pos="0">
                      <a:schemeClr val="tx1"/>
                    </a:gs>
                    <a:gs pos="100000">
                      <a:schemeClr val="tx1"/>
                    </a:gs>
                  </a:gsLst>
                  <a:lin ang="5400000" scaled="0"/>
                </a:gradFill>
              </a:rPr>
              <a:t>Metadata comes in many forms</a:t>
            </a:r>
          </a:p>
          <a:p>
            <a:pPr lvl="1"/>
            <a:r>
              <a:rPr lang="en-US" dirty="0" smtClean="0">
                <a:gradFill>
                  <a:gsLst>
                    <a:gs pos="0">
                      <a:schemeClr val="tx1"/>
                    </a:gs>
                    <a:gs pos="100000">
                      <a:schemeClr val="tx1"/>
                    </a:gs>
                  </a:gsLst>
                  <a:lin ang="5400000" scaled="0"/>
                </a:gradFill>
              </a:rPr>
              <a:t>Taxonomy and Folksonomy</a:t>
            </a:r>
          </a:p>
          <a:p>
            <a:pPr lvl="1"/>
            <a:r>
              <a:rPr lang="en-US" dirty="0" smtClean="0">
                <a:gradFill>
                  <a:gsLst>
                    <a:gs pos="0">
                      <a:schemeClr val="tx1"/>
                    </a:gs>
                    <a:gs pos="100000">
                      <a:schemeClr val="tx1"/>
                    </a:gs>
                  </a:gsLst>
                  <a:lin ang="5400000" scaled="0"/>
                </a:gradFill>
              </a:rPr>
              <a:t>Social relationships</a:t>
            </a:r>
          </a:p>
          <a:p>
            <a:r>
              <a:rPr lang="en-US" dirty="0" smtClean="0">
                <a:gradFill>
                  <a:gsLst>
                    <a:gs pos="0">
                      <a:schemeClr val="tx1"/>
                    </a:gs>
                    <a:gs pos="100000">
                      <a:schemeClr val="tx1"/>
                    </a:gs>
                  </a:gsLst>
                  <a:lin ang="5400000" scaled="0"/>
                </a:gradFill>
              </a:rPr>
              <a:t>Metadata drives discovery and action</a:t>
            </a:r>
          </a:p>
          <a:p>
            <a:pPr lvl="1"/>
            <a:r>
              <a:rPr lang="en-US" dirty="0" smtClean="0">
                <a:gradFill>
                  <a:gsLst>
                    <a:gs pos="0">
                      <a:schemeClr val="tx1"/>
                    </a:gs>
                    <a:gs pos="100000">
                      <a:schemeClr val="tx1"/>
                    </a:gs>
                  </a:gsLst>
                  <a:lin ang="5400000" scaled="0"/>
                </a:gradFill>
              </a:rPr>
              <a:t>Navigation</a:t>
            </a:r>
          </a:p>
          <a:p>
            <a:pPr lvl="1"/>
            <a:r>
              <a:rPr lang="en-US" dirty="0" smtClean="0">
                <a:gradFill>
                  <a:gsLst>
                    <a:gs pos="0">
                      <a:schemeClr val="tx1"/>
                    </a:gs>
                    <a:gs pos="100000">
                      <a:schemeClr val="tx1"/>
                    </a:gs>
                  </a:gsLst>
                  <a:lin ang="5400000" scaled="0"/>
                </a:gradFill>
              </a:rPr>
              <a:t>Search</a:t>
            </a:r>
          </a:p>
          <a:p>
            <a:pPr lvl="1"/>
            <a:r>
              <a:rPr lang="en-US" dirty="0" smtClean="0">
                <a:gradFill>
                  <a:gsLst>
                    <a:gs pos="0">
                      <a:schemeClr val="tx1"/>
                    </a:gs>
                    <a:gs pos="100000">
                      <a:schemeClr val="tx1"/>
                    </a:gs>
                  </a:gsLst>
                  <a:lin ang="5400000" scaled="0"/>
                </a:gradFill>
              </a:rPr>
              <a:t>Interaction</a:t>
            </a:r>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Transparent Process</a:t>
            </a:r>
            <a:br>
              <a:rPr lang="en-US" dirty="0"/>
            </a:br>
            <a:r>
              <a:rPr lang="en-US" dirty="0"/>
              <a:t>Intuitive Experience</a:t>
            </a:r>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chEd09_Europe">
  <a:themeElements>
    <a:clrScheme name="Custo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CCFFCC" mc:Ignorable=""/>
      </a:dk2>
      <a:lt2>
        <a:srgbClr xmlns:mc="http://schemas.openxmlformats.org/markup-compatibility/2006" xmlns:a14="http://schemas.microsoft.com/office/drawing/2010/main" val="CCCCCC" mc:Ignorable=""/>
      </a:lt2>
      <a:accent1>
        <a:srgbClr xmlns:mc="http://schemas.openxmlformats.org/markup-compatibility/2006" xmlns:a14="http://schemas.microsoft.com/office/drawing/2010/main" val="99CC99" mc:Ignorable=""/>
      </a:accent1>
      <a:accent2>
        <a:srgbClr xmlns:mc="http://schemas.openxmlformats.org/markup-compatibility/2006" xmlns:a14="http://schemas.microsoft.com/office/drawing/2010/main" val="00994B" mc:Ignorable=""/>
      </a:accent2>
      <a:accent3>
        <a:srgbClr xmlns:mc="http://schemas.openxmlformats.org/markup-compatibility/2006" xmlns:a14="http://schemas.microsoft.com/office/drawing/2010/main" val="1E78B9" mc:Ignorable=""/>
      </a:accent3>
      <a:accent4>
        <a:srgbClr xmlns:mc="http://schemas.openxmlformats.org/markup-compatibility/2006" xmlns:a14="http://schemas.microsoft.com/office/drawing/2010/main" val="F5821E" mc:Ignorable=""/>
      </a:accent4>
      <a:accent5>
        <a:srgbClr xmlns:mc="http://schemas.openxmlformats.org/markup-compatibility/2006" xmlns:a14="http://schemas.microsoft.com/office/drawing/2010/main" val="FFFF11" mc:Ignorable=""/>
      </a:accent5>
      <a:accent6>
        <a:srgbClr xmlns:mc="http://schemas.openxmlformats.org/markup-compatibility/2006" xmlns:a14="http://schemas.microsoft.com/office/drawing/2010/main" val="D90026" mc:Ignorable=""/>
      </a:accent6>
      <a:hlink>
        <a:srgbClr xmlns:mc="http://schemas.openxmlformats.org/markup-compatibility/2006" xmlns:a14="http://schemas.microsoft.com/office/drawing/2010/main" val="F3EB4F" mc:Ignorable=""/>
      </a:hlink>
      <a:folHlink>
        <a:srgbClr xmlns:mc="http://schemas.openxmlformats.org/markup-compatibility/2006" xmlns:a14="http://schemas.microsoft.com/office/drawing/2010/main" val="681888"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CCFFCC" mc:Ignorable=""/>
      </a:dk2>
      <a:lt2>
        <a:srgbClr xmlns:mc="http://schemas.openxmlformats.org/markup-compatibility/2006" xmlns:a14="http://schemas.microsoft.com/office/drawing/2010/main" val="CCCCCC" mc:Ignorable=""/>
      </a:lt2>
      <a:accent1>
        <a:srgbClr xmlns:mc="http://schemas.openxmlformats.org/markup-compatibility/2006" xmlns:a14="http://schemas.microsoft.com/office/drawing/2010/main" val="99CC99" mc:Ignorable=""/>
      </a:accent1>
      <a:accent2>
        <a:srgbClr xmlns:mc="http://schemas.openxmlformats.org/markup-compatibility/2006" xmlns:a14="http://schemas.microsoft.com/office/drawing/2010/main" val="00994B" mc:Ignorable=""/>
      </a:accent2>
      <a:accent3>
        <a:srgbClr xmlns:mc="http://schemas.openxmlformats.org/markup-compatibility/2006" xmlns:a14="http://schemas.microsoft.com/office/drawing/2010/main" val="1E78B9" mc:Ignorable=""/>
      </a:accent3>
      <a:accent4>
        <a:srgbClr xmlns:mc="http://schemas.openxmlformats.org/markup-compatibility/2006" xmlns:a14="http://schemas.microsoft.com/office/drawing/2010/main" val="F5821E" mc:Ignorable=""/>
      </a:accent4>
      <a:accent5>
        <a:srgbClr xmlns:mc="http://schemas.openxmlformats.org/markup-compatibility/2006" xmlns:a14="http://schemas.microsoft.com/office/drawing/2010/main" val="FFFF11" mc:Ignorable=""/>
      </a:accent5>
      <a:accent6>
        <a:srgbClr xmlns:mc="http://schemas.openxmlformats.org/markup-compatibility/2006" xmlns:a14="http://schemas.microsoft.com/office/drawing/2010/main" val="D90026" mc:Ignorable=""/>
      </a:accent6>
      <a:hlink>
        <a:srgbClr xmlns:mc="http://schemas.openxmlformats.org/markup-compatibility/2006" xmlns:a14="http://schemas.microsoft.com/office/drawing/2010/main" val="F3EB4F" mc:Ignorable=""/>
      </a:hlink>
      <a:folHlink>
        <a:srgbClr xmlns:mc="http://schemas.openxmlformats.org/markup-compatibility/2006" xmlns:a14="http://schemas.microsoft.com/office/drawing/2010/main" val="681888"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29</TotalTime>
  <Words>444</Words>
  <Application>Microsoft Office PowerPoint</Application>
  <PresentationFormat>On-screen Show (4:3)</PresentationFormat>
  <Paragraphs>99</Paragraphs>
  <Slides>21</Slides>
  <Notes>20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TechEd09_Europe</vt:lpstr>
      <vt:lpstr>TechEd09_Europe template</vt:lpstr>
      <vt:lpstr>PowerPoint Presentation</vt:lpstr>
      <vt:lpstr>Overview of Enterprise Content Management in Microsoft SharePoint Server 2010</vt:lpstr>
      <vt:lpstr>PowerPoint Presentation</vt:lpstr>
      <vt:lpstr>PowerPoint Presentation</vt:lpstr>
      <vt:lpstr>PowerPoint Presentation</vt:lpstr>
      <vt:lpstr>Delivering ECM for the Masses</vt:lpstr>
      <vt:lpstr>Payback for Participation</vt:lpstr>
      <vt:lpstr>The Value of Metadata</vt:lpstr>
      <vt:lpstr>Transparent Process Intuitive Experience</vt:lpstr>
      <vt:lpstr>Remove the Barriers</vt:lpstr>
      <vt:lpstr>Flexible Compliance</vt:lpstr>
      <vt:lpstr>All About Choice and Coverage</vt:lpstr>
      <vt:lpstr>File Server Coexistence</vt:lpstr>
      <vt:lpstr>Manage the Unmanaged</vt:lpstr>
      <vt:lpstr>Rich Content</vt:lpstr>
      <vt:lpstr>Engage Through Experience</vt:lpstr>
      <vt:lpstr>PowerPoint Presentation</vt:lpstr>
      <vt:lpstr>PowerPoint Presentation</vt:lpstr>
      <vt:lpstr>Resources</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Ben Robb</dc:creator>
  <dc:description>Tech·Ed Europe 2009</dc:description>
  <cp:lastModifiedBy>Paul Holdaway</cp:lastModifiedBy>
  <cp:revision>5</cp:revision>
  <dcterms:created xsi:type="dcterms:W3CDTF">2009-10-25T12:11:26Z</dcterms:created>
  <dcterms:modified xsi:type="dcterms:W3CDTF">2009-11-10T11:46:01Z</dcterms:modified>
</cp:coreProperties>
</file>