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8" r:id="rId2"/>
  </p:sldMasterIdLst>
  <p:notesMasterIdLst>
    <p:notesMasterId r:id="rId29"/>
  </p:notesMasterIdLst>
  <p:handoutMasterIdLst>
    <p:handoutMasterId r:id="rId30"/>
  </p:handoutMasterIdLst>
  <p:sldIdLst>
    <p:sldId id="256" r:id="rId3"/>
    <p:sldId id="257" r:id="rId4"/>
    <p:sldId id="283" r:id="rId5"/>
    <p:sldId id="285" r:id="rId6"/>
    <p:sldId id="298" r:id="rId7"/>
    <p:sldId id="288" r:id="rId8"/>
    <p:sldId id="289" r:id="rId9"/>
    <p:sldId id="293" r:id="rId10"/>
    <p:sldId id="290" r:id="rId11"/>
    <p:sldId id="294" r:id="rId12"/>
    <p:sldId id="295" r:id="rId13"/>
    <p:sldId id="291" r:id="rId14"/>
    <p:sldId id="292" r:id="rId15"/>
    <p:sldId id="301" r:id="rId16"/>
    <p:sldId id="303" r:id="rId17"/>
    <p:sldId id="304" r:id="rId18"/>
    <p:sldId id="305" r:id="rId19"/>
    <p:sldId id="296" r:id="rId20"/>
    <p:sldId id="302" r:id="rId21"/>
    <p:sldId id="311" r:id="rId22"/>
    <p:sldId id="312" r:id="rId23"/>
    <p:sldId id="274" r:id="rId24"/>
    <p:sldId id="282" r:id="rId25"/>
    <p:sldId id="306" r:id="rId26"/>
    <p:sldId id="313" r:id="rId27"/>
    <p:sldId id="280" r:id="rId2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6105" autoAdjust="0"/>
  </p:normalViewPr>
  <p:slideViewPr>
    <p:cSldViewPr snapToGrid="0">
      <p:cViewPr>
        <p:scale>
          <a:sx n="78" d="100"/>
          <a:sy n="78" d="100"/>
        </p:scale>
        <p:origin x="-1776" y="-108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576"/>
    </p:cViewPr>
  </p:sorterViewPr>
  <p:notesViewPr>
    <p:cSldViewPr snapToGrid="0" showGuides="1">
      <p:cViewPr varScale="1">
        <p:scale>
          <a:sx n="97" d="100"/>
          <a:sy n="97" d="100"/>
        </p:scale>
        <p:origin x="-2622"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11/8/2009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ofs208_forss.pptx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2151371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389279823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pPr algn="r" rtl="0"/>
            <a:endParaRPr lang="en-US" sz="1200" kern="1200">
              <a:solidFill>
                <a:prstClr val="black"/>
              </a:solidFill>
              <a:latin typeface="Calibri"/>
              <a:ea typeface="+mn-ea"/>
              <a:cs typeface="+mn-cs"/>
            </a:endParaRPr>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Date Placeholder 2"/>
          <p:cNvSpPr>
            <a:spLocks noGrp="1"/>
          </p:cNvSpPr>
          <p:nvPr>
            <p:ph type="dt" sz="half" idx="15"/>
          </p:nvPr>
        </p:nvSpPr>
        <p:spPr>
          <a:xfrm>
            <a:off x="7543800" y="6460217"/>
            <a:ext cx="8382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rtl="0">
              <a:defRPr/>
            </a:pPr>
            <a:fld id="{D60C6D13-06AF-4E15-9F4E-9747959CF965}" type="datetimeFigureOut">
              <a:rPr lang="en-US" kern="1200" smtClean="0">
                <a:solidFill>
                  <a:prstClr val="white"/>
                </a:solidFill>
                <a:latin typeface="Segoe"/>
                <a:ea typeface="+mn-ea"/>
                <a:cs typeface="+mn-cs"/>
              </a:rPr>
              <a:pPr rtl="0">
                <a:defRPr/>
              </a:pPr>
              <a:t>11/8/2009</a:t>
            </a:fld>
            <a:endParaRPr lang="en-US" kern="1200" dirty="0">
              <a:solidFill>
                <a:prstClr val="white"/>
              </a:solidFill>
              <a:latin typeface="Segoe"/>
              <a:ea typeface="+mn-ea"/>
              <a:cs typeface="+mn-cs"/>
            </a:endParaRPr>
          </a:p>
        </p:txBody>
      </p:sp>
      <p:sp>
        <p:nvSpPr>
          <p:cNvPr id="9" name="Footer Placeholder 3"/>
          <p:cNvSpPr>
            <a:spLocks noGrp="1"/>
          </p:cNvSpPr>
          <p:nvPr>
            <p:ph type="ftr" sz="quarter" idx="16"/>
          </p:nvPr>
        </p:nvSpPr>
        <p:spPr>
          <a:xfrm>
            <a:off x="4800600" y="6460219"/>
            <a:ext cx="2133600"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rtl="0">
              <a:defRPr/>
            </a:pPr>
            <a:endParaRPr lang="en-US" kern="1200">
              <a:solidFill>
                <a:prstClr val="white"/>
              </a:solidFill>
              <a:latin typeface="Segoe"/>
              <a:ea typeface="+mn-ea"/>
              <a:cs typeface="+mn-cs"/>
            </a:endParaRPr>
          </a:p>
        </p:txBody>
      </p:sp>
      <p:sp>
        <p:nvSpPr>
          <p:cNvPr id="10" name="Slide Number Placeholder 4"/>
          <p:cNvSpPr>
            <a:spLocks noGrp="1"/>
          </p:cNvSpPr>
          <p:nvPr>
            <p:ph type="sldNum" sz="quarter" idx="17"/>
          </p:nvPr>
        </p:nvSpPr>
        <p:spPr>
          <a:xfrm>
            <a:off x="8382000" y="6460217"/>
            <a:ext cx="6096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rtl="0">
              <a:defRPr/>
            </a:pPr>
            <a:fld id="{3C7B1C64-A14E-4D42-B35E-20EF6EFAD7FF}" type="slidenum">
              <a:rPr lang="en-US" kern="1200" smtClean="0">
                <a:solidFill>
                  <a:prstClr val="white"/>
                </a:solidFill>
                <a:latin typeface="Segoe"/>
                <a:ea typeface="+mn-ea"/>
                <a:cs typeface="+mn-cs"/>
              </a:rPr>
              <a:pPr rtl="0">
                <a:defRPr/>
              </a:pPr>
              <a:t>‹#›</a:t>
            </a:fld>
            <a:endParaRPr lang="en-US" kern="1200" dirty="0">
              <a:solidFill>
                <a:prstClr val="white"/>
              </a:solidFill>
              <a:latin typeface="Segoe"/>
              <a:ea typeface="+mn-ea"/>
              <a:cs typeface="+mn-cs"/>
            </a:endParaRPr>
          </a:p>
        </p:txBody>
      </p:sp>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extLst>
      <p:ext uri="{BB962C8B-B14F-4D97-AF65-F5344CB8AC3E}">
        <p14:creationId xmlns:p14="http://schemas.microsoft.com/office/powerpoint/2010/main" xmlns="" val="42232363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hyperlink" Target="http://microsoft.com/technet" TargetMode="External"/><Relationship Id="rId10" Type="http://schemas.openxmlformats.org/officeDocument/2006/relationships/image" Target="../media/image25.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SharePoint Online in 2010</a:t>
            </a:r>
            <a:endParaRPr lang="fi-FI"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xmlns="" val="8776247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summary</a:t>
            </a:r>
            <a:endParaRPr lang="en-US" dirty="0"/>
          </a:p>
        </p:txBody>
      </p:sp>
      <p:sp>
        <p:nvSpPr>
          <p:cNvPr id="6" name="Text Placeholder 5"/>
          <p:cNvSpPr>
            <a:spLocks noGrp="1"/>
          </p:cNvSpPr>
          <p:nvPr>
            <p:ph type="body" sz="quarter" idx="10"/>
          </p:nvPr>
        </p:nvSpPr>
        <p:spPr>
          <a:xfrm>
            <a:off x="381000" y="1447799"/>
            <a:ext cx="8382000" cy="4136517"/>
          </a:xfrm>
        </p:spPr>
        <p:txBody>
          <a:bodyPr/>
          <a:lstStyle/>
          <a:p>
            <a:r>
              <a:rPr lang="en-US" dirty="0" smtClean="0"/>
              <a:t>Rich, in browser page design</a:t>
            </a:r>
          </a:p>
          <a:p>
            <a:r>
              <a:rPr lang="en-US" dirty="0" smtClean="0"/>
              <a:t>Office Web Apps (viewing and editing)</a:t>
            </a:r>
          </a:p>
          <a:p>
            <a:r>
              <a:rPr lang="en-US" dirty="0" smtClean="0"/>
              <a:t>Search</a:t>
            </a:r>
          </a:p>
          <a:p>
            <a:r>
              <a:rPr lang="en-US" dirty="0" smtClean="0"/>
              <a:t>My Sites and Social Computing</a:t>
            </a:r>
          </a:p>
          <a:p>
            <a:r>
              <a:rPr lang="en-US" dirty="0" smtClean="0"/>
              <a:t>Seamless Office client application support</a:t>
            </a:r>
          </a:p>
          <a:p>
            <a:r>
              <a:rPr lang="en-US" dirty="0" smtClean="0"/>
              <a:t>Excel Services for data driven pages</a:t>
            </a:r>
          </a:p>
          <a:p>
            <a:r>
              <a:rPr lang="en-US" dirty="0" smtClean="0"/>
              <a:t>Fully customized sites in SharePoint Designer</a:t>
            </a:r>
            <a:endParaRPr lang="en-US" dirty="0"/>
          </a:p>
        </p:txBody>
      </p:sp>
    </p:spTree>
    <p:extLst>
      <p:ext uri="{BB962C8B-B14F-4D97-AF65-F5344CB8AC3E}">
        <p14:creationId xmlns:p14="http://schemas.microsoft.com/office/powerpoint/2010/main" xmlns="" val="14723327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1134" y="1672861"/>
            <a:ext cx="1188720" cy="1842971"/>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RSS Content Syndication</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Privacy &amp; security</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Audience Targeting </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Site and document aggregation</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Site Manager</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Mobile Device Support</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SharePoint sites and Documents Roll up web parts</a:t>
            </a:r>
          </a:p>
          <a:p>
            <a:pPr marL="90488" indent="-90488" defTabSz="914099" fontAlgn="base">
              <a:spcBef>
                <a:spcPct val="0"/>
              </a:spcBef>
              <a:spcAft>
                <a:spcPct val="0"/>
              </a:spcAft>
              <a:buFont typeface="Symbol"/>
              <a:buChar char=""/>
            </a:pPr>
            <a:r>
              <a:rPr lang="en-US" sz="700" b="1" dirty="0" smtClean="0">
                <a:solidFill>
                  <a:schemeClr val="bg1"/>
                </a:solidFill>
                <a:latin typeface="Segoe UI" pitchFamily="34" charset="0"/>
                <a:cs typeface="Segoe UI" pitchFamily="34" charset="0"/>
              </a:rPr>
              <a:t>Integration with SharePoint designer (except site backup and restore)</a:t>
            </a:r>
          </a:p>
        </p:txBody>
      </p:sp>
      <p:sp>
        <p:nvSpPr>
          <p:cNvPr id="8" name="Rectangle 7"/>
          <p:cNvSpPr/>
          <p:nvPr/>
        </p:nvSpPr>
        <p:spPr bwMode="auto">
          <a:xfrm>
            <a:off x="1417378" y="1672861"/>
            <a:ext cx="1188720" cy="1157171"/>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People and groups lists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Calendars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Email Integration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Task Coordination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Surveys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Collaboration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Issue Tracking</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Templates</a:t>
            </a:r>
            <a:endParaRPr lang="en-US" dirty="0">
              <a:solidFill>
                <a:schemeClr val="bg1"/>
              </a:solidFill>
            </a:endParaRPr>
          </a:p>
        </p:txBody>
      </p:sp>
      <p:sp>
        <p:nvSpPr>
          <p:cNvPr id="10" name="Rectangle 9"/>
          <p:cNvSpPr/>
          <p:nvPr/>
        </p:nvSpPr>
        <p:spPr bwMode="auto">
          <a:xfrm>
            <a:off x="2703622" y="1672861"/>
            <a:ext cx="1188720" cy="928571"/>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Information Panel</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Action Bar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Retention and Auditing policies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Navigation controls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Content publishing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Page Layouts</a:t>
            </a:r>
          </a:p>
        </p:txBody>
      </p:sp>
      <p:sp>
        <p:nvSpPr>
          <p:cNvPr id="11" name="Rectangle 10"/>
          <p:cNvSpPr/>
          <p:nvPr/>
        </p:nvSpPr>
        <p:spPr bwMode="auto">
          <a:xfrm>
            <a:off x="2703622" y="5205660"/>
            <a:ext cx="1188720" cy="1252868"/>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Integration </a:t>
            </a:r>
            <a:r>
              <a:rPr lang="en-US" dirty="0">
                <a:solidFill>
                  <a:schemeClr val="bg1"/>
                </a:solidFill>
              </a:rPr>
              <a:t>with Microsoft information rights management (IRM)</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Site variations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Content staging and deployment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Configure Information Management</a:t>
            </a:r>
          </a:p>
        </p:txBody>
      </p:sp>
      <p:sp>
        <p:nvSpPr>
          <p:cNvPr id="12" name="Rectangle 11"/>
          <p:cNvSpPr/>
          <p:nvPr/>
        </p:nvSpPr>
        <p:spPr bwMode="auto">
          <a:xfrm>
            <a:off x="3989866" y="1672861"/>
            <a:ext cx="1188720" cy="308339"/>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Search in a single site collection</a:t>
            </a:r>
          </a:p>
        </p:txBody>
      </p:sp>
      <p:sp>
        <p:nvSpPr>
          <p:cNvPr id="13" name="Rectangle 12"/>
          <p:cNvSpPr/>
          <p:nvPr/>
        </p:nvSpPr>
        <p:spPr bwMode="auto">
          <a:xfrm>
            <a:off x="3989866" y="3407639"/>
            <a:ext cx="1188720" cy="1545266"/>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Business Data Search (via Indexing)</a:t>
            </a:r>
          </a:p>
          <a:p>
            <a:pPr marL="90488"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FAST</a:t>
            </a:r>
          </a:p>
          <a:p>
            <a:pPr marL="90488"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Defining new custom content sources</a:t>
            </a:r>
          </a:p>
          <a:p>
            <a:pPr marL="90488"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Crawling BDC Data</a:t>
            </a:r>
          </a:p>
          <a:p>
            <a:pPr marL="90488"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Relevance Features </a:t>
            </a:r>
          </a:p>
          <a:p>
            <a:pPr marL="91440" lvl="2"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Did you </a:t>
            </a:r>
            <a:r>
              <a:rPr lang="en-US" sz="700" b="1" dirty="0" smtClean="0">
                <a:solidFill>
                  <a:schemeClr val="bg1"/>
                </a:solidFill>
                <a:latin typeface="Segoe UI" pitchFamily="34" charset="0"/>
                <a:cs typeface="Segoe UI" pitchFamily="34" charset="0"/>
              </a:rPr>
              <a:t>mean?</a:t>
            </a:r>
          </a:p>
          <a:p>
            <a:pPr marL="91440" lvl="2"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 </a:t>
            </a:r>
            <a:r>
              <a:rPr lang="en-US" sz="700" b="1" dirty="0" smtClean="0">
                <a:solidFill>
                  <a:schemeClr val="bg1"/>
                </a:solidFill>
                <a:latin typeface="Segoe UI" pitchFamily="34" charset="0"/>
                <a:cs typeface="Segoe UI" pitchFamily="34" charset="0"/>
              </a:rPr>
              <a:t>Query </a:t>
            </a:r>
            <a:r>
              <a:rPr lang="en-US" sz="700" b="1" dirty="0">
                <a:solidFill>
                  <a:schemeClr val="bg1"/>
                </a:solidFill>
                <a:latin typeface="Segoe UI" pitchFamily="34" charset="0"/>
                <a:cs typeface="Segoe UI" pitchFamily="34" charset="0"/>
              </a:rPr>
              <a:t>Recommendation</a:t>
            </a:r>
          </a:p>
          <a:p>
            <a:pPr marL="90488" lvl="1"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Configure crawled file type</a:t>
            </a:r>
          </a:p>
          <a:p>
            <a:pPr marL="90488" lvl="1" indent="-90488" defTabSz="914099">
              <a:buFont typeface="Symbol"/>
              <a:buChar char=""/>
              <a:defRPr sz="700" b="1">
                <a:solidFill>
                  <a:schemeClr val="tx1"/>
                </a:solidFill>
                <a:latin typeface="Segoe UI" pitchFamily="34" charset="0"/>
                <a:cs typeface="Segoe UI" pitchFamily="34" charset="0"/>
              </a:defRPr>
            </a:pPr>
            <a:r>
              <a:rPr lang="en-US" sz="700" b="1" dirty="0">
                <a:solidFill>
                  <a:schemeClr val="bg1"/>
                </a:solidFill>
                <a:latin typeface="Segoe UI" pitchFamily="34" charset="0"/>
                <a:cs typeface="Segoe UI" pitchFamily="34" charset="0"/>
              </a:rPr>
              <a:t>Authoritative pages</a:t>
            </a:r>
          </a:p>
        </p:txBody>
      </p:sp>
      <p:sp>
        <p:nvSpPr>
          <p:cNvPr id="14" name="Rectangle 13"/>
          <p:cNvSpPr/>
          <p:nvPr/>
        </p:nvSpPr>
        <p:spPr bwMode="auto">
          <a:xfrm>
            <a:off x="6562354" y="1672861"/>
            <a:ext cx="1188720" cy="1690571"/>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Forms libraries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Custom non-code workflows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Centralized forms management and control</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Design once development model</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Form import wizard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Integrated deployment model for no-code forms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Compatibility Checker</a:t>
            </a:r>
          </a:p>
        </p:txBody>
      </p:sp>
      <p:sp>
        <p:nvSpPr>
          <p:cNvPr id="17" name="Rectangle 16"/>
          <p:cNvSpPr/>
          <p:nvPr/>
        </p:nvSpPr>
        <p:spPr bwMode="auto">
          <a:xfrm>
            <a:off x="7848600" y="1672861"/>
            <a:ext cx="1188720" cy="928572"/>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Multiple Site Collections per customer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Manage Site Collection Features and quota</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Off-boarding of customer data</a:t>
            </a:r>
          </a:p>
        </p:txBody>
      </p:sp>
      <p:sp>
        <p:nvSpPr>
          <p:cNvPr id="19" name="Rectangle 18"/>
          <p:cNvSpPr/>
          <p:nvPr/>
        </p:nvSpPr>
        <p:spPr bwMode="auto">
          <a:xfrm>
            <a:off x="7509166" y="6487633"/>
            <a:ext cx="1558634" cy="323739"/>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1000" b="1">
                <a:solidFill>
                  <a:schemeClr val="tx1"/>
                </a:solidFill>
                <a:latin typeface="Segoe UI" pitchFamily="34" charset="0"/>
                <a:cs typeface="Segoe UI" pitchFamily="34" charset="0"/>
              </a:defRPr>
            </a:pPr>
            <a:r>
              <a:rPr lang="en-US" dirty="0" smtClean="0">
                <a:solidFill>
                  <a:schemeClr val="bg1"/>
                </a:solidFill>
              </a:rPr>
              <a:t>On-Premises Only</a:t>
            </a:r>
            <a:endParaRPr lang="en-US" dirty="0">
              <a:solidFill>
                <a:schemeClr val="bg1"/>
              </a:solidFill>
            </a:endParaRPr>
          </a:p>
        </p:txBody>
      </p:sp>
      <p:sp>
        <p:nvSpPr>
          <p:cNvPr id="20" name="Rectangle 19"/>
          <p:cNvSpPr/>
          <p:nvPr/>
        </p:nvSpPr>
        <p:spPr bwMode="auto">
          <a:xfrm>
            <a:off x="4648200" y="6498266"/>
            <a:ext cx="1371602" cy="320040"/>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700" b="1">
                <a:solidFill>
                  <a:schemeClr val="tx1"/>
                </a:solidFill>
                <a:latin typeface="Segoe UI" pitchFamily="34" charset="0"/>
                <a:cs typeface="Segoe UI" pitchFamily="34" charset="0"/>
              </a:defRPr>
            </a:pPr>
            <a:r>
              <a:rPr lang="en-US" sz="1000" dirty="0">
                <a:solidFill>
                  <a:schemeClr val="bg1"/>
                </a:solidFill>
              </a:rPr>
              <a:t>Online Today</a:t>
            </a:r>
          </a:p>
        </p:txBody>
      </p:sp>
      <p:sp>
        <p:nvSpPr>
          <p:cNvPr id="30" name="Rectangle 29"/>
          <p:cNvSpPr/>
          <p:nvPr/>
        </p:nvSpPr>
        <p:spPr bwMode="auto">
          <a:xfrm>
            <a:off x="0" y="186092"/>
            <a:ext cx="9143999" cy="1075572"/>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400">
              <a:defRPr/>
            </a:pPr>
            <a:endParaRPr lang="en-US">
              <a:solidFill>
                <a:prstClr val="white"/>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8" name="Rectangle 17"/>
          <p:cNvSpPr/>
          <p:nvPr/>
        </p:nvSpPr>
        <p:spPr bwMode="auto">
          <a:xfrm>
            <a:off x="7848600" y="4727724"/>
            <a:ext cx="1188720" cy="3810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Project Online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Access Services</a:t>
            </a:r>
          </a:p>
        </p:txBody>
      </p:sp>
      <p:sp>
        <p:nvSpPr>
          <p:cNvPr id="23" name="Rectangle 22"/>
          <p:cNvSpPr/>
          <p:nvPr/>
        </p:nvSpPr>
        <p:spPr bwMode="auto">
          <a:xfrm>
            <a:off x="5276110" y="4416975"/>
            <a:ext cx="1188720" cy="327639"/>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Performance Point Services</a:t>
            </a:r>
          </a:p>
        </p:txBody>
      </p:sp>
      <p:sp>
        <p:nvSpPr>
          <p:cNvPr id="24" name="Rectangle 23"/>
          <p:cNvSpPr/>
          <p:nvPr/>
        </p:nvSpPr>
        <p:spPr bwMode="auto">
          <a:xfrm>
            <a:off x="7848600" y="5165874"/>
            <a:ext cx="1188720" cy="969334"/>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Configure blocked file type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Self service site creation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Custom Managed Paths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Roll up usage </a:t>
            </a:r>
            <a:r>
              <a:rPr lang="en-US" dirty="0" smtClean="0">
                <a:solidFill>
                  <a:schemeClr val="bg1"/>
                </a:solidFill>
              </a:rPr>
              <a:t>Analytics</a:t>
            </a:r>
            <a:endParaRPr lang="en-US" dirty="0">
              <a:solidFill>
                <a:schemeClr val="bg1"/>
              </a:solidFill>
            </a:endParaRPr>
          </a:p>
        </p:txBody>
      </p:sp>
      <p:sp>
        <p:nvSpPr>
          <p:cNvPr id="25" name="Rectangle 24"/>
          <p:cNvSpPr/>
          <p:nvPr/>
        </p:nvSpPr>
        <p:spPr bwMode="auto">
          <a:xfrm>
            <a:off x="6562354" y="5248469"/>
            <a:ext cx="1188720" cy="457200"/>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Custom  Installed InfoPath form templates</a:t>
            </a:r>
          </a:p>
        </p:txBody>
      </p:sp>
      <p:sp>
        <p:nvSpPr>
          <p:cNvPr id="27" name="Rectangle 26"/>
          <p:cNvSpPr/>
          <p:nvPr/>
        </p:nvSpPr>
        <p:spPr>
          <a:xfrm>
            <a:off x="131134" y="3592033"/>
            <a:ext cx="1188720" cy="2025501"/>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Portal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Site Directory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Colleagues and membership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User Profiles import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Extranet Access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Anonymous Access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Large Scale Internet Sites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Multi-lingual user interface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New UX</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Cross Browser Support (Safari, IE, FF)</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Office 2010 Client integration</a:t>
            </a:r>
          </a:p>
        </p:txBody>
      </p:sp>
      <p:sp>
        <p:nvSpPr>
          <p:cNvPr id="29" name="Rectangle 28"/>
          <p:cNvSpPr/>
          <p:nvPr/>
        </p:nvSpPr>
        <p:spPr>
          <a:xfrm>
            <a:off x="1417378" y="2906233"/>
            <a:ext cx="1188720" cy="20574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Wikis and Blogs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Social Networking Web part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Real time presence and communication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Tagging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Rating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Note Board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Tag Cloud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Activity Feed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Meeting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SharePoint WorkSpace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My Sites</a:t>
            </a:r>
          </a:p>
        </p:txBody>
      </p:sp>
      <p:sp>
        <p:nvSpPr>
          <p:cNvPr id="31" name="Rectangle 30"/>
          <p:cNvSpPr/>
          <p:nvPr/>
        </p:nvSpPr>
        <p:spPr>
          <a:xfrm>
            <a:off x="2703622" y="2677633"/>
            <a:ext cx="1188720" cy="2459666"/>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Content authoring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Slide Libraries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Management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Enterprise  and Publishing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Policies, auditing and compliance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Records Repository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Legal Holds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Metadata and taxonomy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Content Organizer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Metadata driven Navigation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IDs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a:t>
            </a:r>
            <a:r>
              <a:rPr lang="en-US" dirty="0" smtClean="0">
                <a:solidFill>
                  <a:schemeClr val="bg1"/>
                </a:solidFill>
              </a:rPr>
              <a:t>Sets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Office Web Apps</a:t>
            </a: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33" name="Rectangle 32"/>
          <p:cNvSpPr/>
          <p:nvPr/>
        </p:nvSpPr>
        <p:spPr>
          <a:xfrm>
            <a:off x="3989866" y="2048070"/>
            <a:ext cx="1188720" cy="12954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Enterprise content sources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Cross site-collection search</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Admin &amp; Management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Indexing Controls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a:t>
            </a:r>
            <a:r>
              <a:rPr lang="en-US" dirty="0" smtClean="0">
                <a:solidFill>
                  <a:schemeClr val="bg1"/>
                </a:solidFill>
              </a:rPr>
              <a:t>Data </a:t>
            </a:r>
            <a:r>
              <a:rPr lang="en-US" dirty="0">
                <a:solidFill>
                  <a:schemeClr val="bg1"/>
                </a:solidFill>
              </a:rPr>
              <a:t>Search (via Federated Query)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Phonetic Search</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People search</a:t>
            </a:r>
          </a:p>
        </p:txBody>
      </p:sp>
      <p:sp>
        <p:nvSpPr>
          <p:cNvPr id="34" name="Rectangle 33"/>
          <p:cNvSpPr/>
          <p:nvPr/>
        </p:nvSpPr>
        <p:spPr>
          <a:xfrm>
            <a:off x="6562354" y="3439632"/>
            <a:ext cx="1188720" cy="1741968"/>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Forms Technology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Workflows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Document Workflow Support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Partial trusted workflow actions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Browser based forms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BDC (Read/Write)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External Lists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Access Services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a:t>
            </a:r>
            <a:r>
              <a:rPr lang="en-US" dirty="0" smtClean="0">
                <a:solidFill>
                  <a:schemeClr val="bg1"/>
                </a:solidFill>
              </a:rPr>
              <a:t>SharePoint Designer</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Sandbox Solutions</a:t>
            </a:r>
            <a:endParaRPr lang="en-US" dirty="0">
              <a:solidFill>
                <a:schemeClr val="bg1"/>
              </a:solidFill>
            </a:endParaRPr>
          </a:p>
        </p:txBody>
      </p:sp>
      <p:sp>
        <p:nvSpPr>
          <p:cNvPr id="35" name="Rectangle 34"/>
          <p:cNvSpPr/>
          <p:nvPr/>
        </p:nvSpPr>
        <p:spPr>
          <a:xfrm>
            <a:off x="5276110" y="1672861"/>
            <a:ext cx="1188720" cy="2670539"/>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Integrated business intelligence dashboards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Key performance </a:t>
            </a:r>
            <a:r>
              <a:rPr lang="en-US" dirty="0" smtClean="0">
                <a:solidFill>
                  <a:schemeClr val="bg1"/>
                </a:solidFill>
              </a:rPr>
              <a:t>indicators (KPIs)</a:t>
            </a: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Filter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Integrated flexible spreadsheet publishing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Share manage and control spreadsheets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Web-based business intelligence using excel services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Data connection libraries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data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data actions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Report center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Visio Integration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Web </a:t>
            </a:r>
            <a:r>
              <a:rPr lang="en-US" dirty="0" smtClean="0">
                <a:solidFill>
                  <a:schemeClr val="bg1"/>
                </a:solidFill>
              </a:rPr>
              <a:t>Analytics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Improved Usage Analytics</a:t>
            </a:r>
            <a:endParaRPr lang="en-US" dirty="0">
              <a:solidFill>
                <a:schemeClr val="bg1"/>
              </a:solidFill>
            </a:endParaRPr>
          </a:p>
        </p:txBody>
      </p:sp>
      <p:sp>
        <p:nvSpPr>
          <p:cNvPr id="36" name="Rectangle 35"/>
          <p:cNvSpPr/>
          <p:nvPr/>
        </p:nvSpPr>
        <p:spPr>
          <a:xfrm>
            <a:off x="7848600" y="2677633"/>
            <a:ext cx="1188720" cy="12192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Vanity domains for non-SSL sites only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Tenant admin across site collections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Better control of FQDNs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Managed path site collections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and Enterprise USL</a:t>
            </a:r>
          </a:p>
        </p:txBody>
      </p:sp>
      <p:sp>
        <p:nvSpPr>
          <p:cNvPr id="37" name="Rectangle 36"/>
          <p:cNvSpPr/>
          <p:nvPr/>
        </p:nvSpPr>
        <p:spPr bwMode="auto">
          <a:xfrm>
            <a:off x="6172200" y="6498266"/>
            <a:ext cx="1188720" cy="32004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1000" b="1">
                <a:solidFill>
                  <a:schemeClr val="tx1"/>
                </a:solidFill>
                <a:latin typeface="Segoe UI" pitchFamily="34" charset="0"/>
                <a:cs typeface="Segoe UI" pitchFamily="34" charset="0"/>
              </a:defRPr>
            </a:pPr>
            <a:r>
              <a:rPr lang="en-US" dirty="0">
                <a:solidFill>
                  <a:schemeClr val="bg1"/>
                </a:solidFill>
              </a:rPr>
              <a:t>New </a:t>
            </a:r>
            <a:r>
              <a:rPr lang="en-US">
                <a:solidFill>
                  <a:schemeClr val="bg1"/>
                </a:solidFill>
              </a:rPr>
              <a:t>in </a:t>
            </a:r>
            <a:r>
              <a:rPr lang="en-US" smtClean="0">
                <a:solidFill>
                  <a:schemeClr val="bg1"/>
                </a:solidFill>
              </a:rPr>
              <a:t>2010</a:t>
            </a:r>
            <a:endParaRPr lang="en-US" dirty="0">
              <a:solidFill>
                <a:schemeClr val="bg1"/>
              </a:solidFill>
            </a:endParaRPr>
          </a:p>
        </p:txBody>
      </p:sp>
      <p:sp>
        <p:nvSpPr>
          <p:cNvPr id="38" name="Rounded Rectangle 37"/>
          <p:cNvSpPr/>
          <p:nvPr/>
        </p:nvSpPr>
        <p:spPr>
          <a:xfrm>
            <a:off x="131134"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r>
              <a:rPr lang="en-US" sz="1200" b="1" dirty="0" smtClean="0">
                <a:solidFill>
                  <a:srgbClr val="3E332A"/>
                </a:solidFill>
              </a:rPr>
              <a:t>Sites</a:t>
            </a:r>
            <a:endParaRPr lang="en-US" sz="1200" b="1" dirty="0">
              <a:solidFill>
                <a:srgbClr val="3E332A"/>
              </a:solidFill>
            </a:endParaRPr>
          </a:p>
        </p:txBody>
      </p:sp>
      <p:sp>
        <p:nvSpPr>
          <p:cNvPr id="39" name="Rounded Rectangle 38"/>
          <p:cNvSpPr/>
          <p:nvPr/>
        </p:nvSpPr>
        <p:spPr>
          <a:xfrm>
            <a:off x="1417378"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t>Communities</a:t>
            </a:r>
          </a:p>
        </p:txBody>
      </p:sp>
      <p:sp>
        <p:nvSpPr>
          <p:cNvPr id="40" name="Rounded Rectangle 39"/>
          <p:cNvSpPr/>
          <p:nvPr/>
        </p:nvSpPr>
        <p:spPr>
          <a:xfrm>
            <a:off x="2703622"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t>Content</a:t>
            </a:r>
          </a:p>
        </p:txBody>
      </p:sp>
      <p:sp>
        <p:nvSpPr>
          <p:cNvPr id="41" name="Rounded Rectangle 40"/>
          <p:cNvSpPr/>
          <p:nvPr/>
        </p:nvSpPr>
        <p:spPr>
          <a:xfrm>
            <a:off x="3989866"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t>Search</a:t>
            </a:r>
          </a:p>
        </p:txBody>
      </p:sp>
      <p:sp>
        <p:nvSpPr>
          <p:cNvPr id="42" name="Rounded Rectangle 41"/>
          <p:cNvSpPr/>
          <p:nvPr/>
        </p:nvSpPr>
        <p:spPr>
          <a:xfrm>
            <a:off x="5276110"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t>Insights</a:t>
            </a:r>
          </a:p>
        </p:txBody>
      </p:sp>
      <p:sp>
        <p:nvSpPr>
          <p:cNvPr id="43" name="Rounded Rectangle 42"/>
          <p:cNvSpPr/>
          <p:nvPr/>
        </p:nvSpPr>
        <p:spPr>
          <a:xfrm>
            <a:off x="6562354"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t>Composites</a:t>
            </a:r>
          </a:p>
        </p:txBody>
      </p:sp>
      <p:sp>
        <p:nvSpPr>
          <p:cNvPr id="44" name="Rounded Rectangle 43"/>
          <p:cNvSpPr/>
          <p:nvPr/>
        </p:nvSpPr>
        <p:spPr>
          <a:xfrm>
            <a:off x="7848600"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t>Service Specific</a:t>
            </a:r>
          </a:p>
        </p:txBody>
      </p:sp>
      <p:sp>
        <p:nvSpPr>
          <p:cNvPr id="45" name="Rounded Rectangle 44"/>
          <p:cNvSpPr/>
          <p:nvPr/>
        </p:nvSpPr>
        <p:spPr>
          <a:xfrm>
            <a:off x="7848600" y="4201633"/>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dirty="0"/>
              <a:t>Other</a:t>
            </a:r>
          </a:p>
        </p:txBody>
      </p:sp>
      <p:sp>
        <p:nvSpPr>
          <p:cNvPr id="46" name="Title 45"/>
          <p:cNvSpPr>
            <a:spLocks noGrp="1"/>
          </p:cNvSpPr>
          <p:nvPr>
            <p:ph type="title"/>
          </p:nvPr>
        </p:nvSpPr>
        <p:spPr>
          <a:xfrm>
            <a:off x="381000" y="230188"/>
            <a:ext cx="8382000" cy="609398"/>
          </a:xfrm>
        </p:spPr>
        <p:txBody>
          <a:bodyPr/>
          <a:lstStyle/>
          <a:p>
            <a:r>
              <a:rPr lang="en-US" sz="4400" dirty="0"/>
              <a:t>SharePoint Online Standard </a:t>
            </a:r>
            <a:r>
              <a:rPr lang="en-US" sz="4400" dirty="0" smtClean="0"/>
              <a:t>Summary</a:t>
            </a:r>
            <a:endParaRPr lang="en-GB" sz="4400" dirty="0"/>
          </a:p>
        </p:txBody>
      </p:sp>
    </p:spTree>
    <p:extLst>
      <p:ext uri="{BB962C8B-B14F-4D97-AF65-F5344CB8AC3E}">
        <p14:creationId xmlns:p14="http://schemas.microsoft.com/office/powerpoint/2010/main" xmlns="" val="428191008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1134" y="1662228"/>
            <a:ext cx="1188720" cy="2528772"/>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RSS Content Syndication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Privacy &amp; security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Audience Targeting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Site and document aggregation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Site Manager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Mobile Device Support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SharePoint sites and Documents Roll up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Integration with SharePoint </a:t>
            </a:r>
            <a:r>
              <a:rPr lang="en-US" dirty="0" smtClean="0">
                <a:solidFill>
                  <a:schemeClr val="bg1"/>
                </a:solidFill>
              </a:rPr>
              <a:t>designer</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Portal </a:t>
            </a:r>
            <a:r>
              <a:rPr lang="en-US" dirty="0">
                <a:solidFill>
                  <a:schemeClr val="bg1"/>
                </a:solidFill>
              </a:rPr>
              <a:t>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Site Directory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Colleagues and membership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User Profiles import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Multi-lingual user interface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Extranet access</a:t>
            </a: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8" name="Rectangle 7"/>
          <p:cNvSpPr/>
          <p:nvPr/>
        </p:nvSpPr>
        <p:spPr bwMode="auto">
          <a:xfrm>
            <a:off x="1417378" y="1662228"/>
            <a:ext cx="1188720" cy="2071572"/>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People and groups lists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Calendars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Email Integration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Task Coordination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Surveys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Collaboration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Issue Tracking</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Templates</a:t>
            </a: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Social Networking Web part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Real time presence and communication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Meeting Site Templates</a:t>
            </a: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10" name="Rectangle 9"/>
          <p:cNvSpPr/>
          <p:nvPr/>
        </p:nvSpPr>
        <p:spPr bwMode="auto">
          <a:xfrm>
            <a:off x="2703622" y="1662228"/>
            <a:ext cx="1188720" cy="1919172"/>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Information Panel</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Action Bar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Retention and Auditing policies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Navigation controls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Content publishing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Page Layouts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Slide Libraries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Management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Standard Enterprise  and Publishing Site templates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Policies, auditing and </a:t>
            </a:r>
            <a:r>
              <a:rPr lang="en-US" dirty="0" smtClean="0">
                <a:solidFill>
                  <a:schemeClr val="bg1"/>
                </a:solidFill>
              </a:rPr>
              <a:t>compliance</a:t>
            </a: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11" name="Rectangle 10"/>
          <p:cNvSpPr/>
          <p:nvPr/>
        </p:nvSpPr>
        <p:spPr bwMode="auto">
          <a:xfrm>
            <a:off x="2703622" y="5202866"/>
            <a:ext cx="1188720" cy="664534"/>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Integration </a:t>
            </a:r>
            <a:r>
              <a:rPr lang="en-US" dirty="0">
                <a:solidFill>
                  <a:schemeClr val="bg1"/>
                </a:solidFill>
              </a:rPr>
              <a:t>with Microsoft information rights management (IRM)</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Site variations</a:t>
            </a:r>
          </a:p>
        </p:txBody>
      </p:sp>
      <p:sp>
        <p:nvSpPr>
          <p:cNvPr id="12" name="Rectangle 11"/>
          <p:cNvSpPr/>
          <p:nvPr/>
        </p:nvSpPr>
        <p:spPr bwMode="auto">
          <a:xfrm>
            <a:off x="3989866" y="1662228"/>
            <a:ext cx="1188720" cy="1690571"/>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Cross site-collection search</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Enterprise content sources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Admin &amp; Management</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Indexing Controls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People search</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Business Data </a:t>
            </a:r>
            <a:r>
              <a:rPr lang="en-US" dirty="0">
                <a:solidFill>
                  <a:schemeClr val="bg1"/>
                </a:solidFill>
              </a:rPr>
              <a:t>Search (via Federated Query)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Authoritative Pages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Relevance </a:t>
            </a:r>
            <a:r>
              <a:rPr lang="en-US" dirty="0" smtClean="0">
                <a:solidFill>
                  <a:schemeClr val="bg1"/>
                </a:solidFill>
              </a:rPr>
              <a:t>Features</a:t>
            </a:r>
          </a:p>
          <a:p>
            <a:pPr marL="182880" lvl="1" defTabSz="914099">
              <a:buFont typeface="Symbol"/>
              <a:buChar char=""/>
              <a:defRPr sz="700" b="1">
                <a:solidFill>
                  <a:schemeClr val="tx1"/>
                </a:solidFill>
                <a:latin typeface="Segoe UI" pitchFamily="34" charset="0"/>
                <a:cs typeface="Segoe UI" pitchFamily="34" charset="0"/>
              </a:defRPr>
            </a:pPr>
            <a:r>
              <a:rPr lang="en-US" sz="700" dirty="0" smtClean="0">
                <a:solidFill>
                  <a:schemeClr val="bg1"/>
                </a:solidFill>
              </a:rPr>
              <a:t>Did </a:t>
            </a:r>
            <a:r>
              <a:rPr lang="en-US" sz="700" dirty="0">
                <a:solidFill>
                  <a:schemeClr val="bg1"/>
                </a:solidFill>
              </a:rPr>
              <a:t>you </a:t>
            </a:r>
            <a:r>
              <a:rPr lang="en-US" sz="700" dirty="0" smtClean="0">
                <a:solidFill>
                  <a:schemeClr val="bg1"/>
                </a:solidFill>
              </a:rPr>
              <a:t>mean?</a:t>
            </a:r>
          </a:p>
          <a:p>
            <a:pPr marL="182880" lvl="1" defTabSz="914099">
              <a:buFont typeface="Symbol"/>
              <a:buChar char=""/>
              <a:defRPr sz="700" b="1">
                <a:solidFill>
                  <a:schemeClr val="tx1"/>
                </a:solidFill>
                <a:latin typeface="Segoe UI" pitchFamily="34" charset="0"/>
                <a:cs typeface="Segoe UI" pitchFamily="34" charset="0"/>
              </a:defRPr>
            </a:pPr>
            <a:r>
              <a:rPr lang="en-US" sz="700" dirty="0" smtClean="0">
                <a:solidFill>
                  <a:schemeClr val="bg1"/>
                </a:solidFill>
              </a:rPr>
              <a:t>Query </a:t>
            </a:r>
            <a:r>
              <a:rPr lang="en-US" sz="700" dirty="0">
                <a:solidFill>
                  <a:schemeClr val="bg1"/>
                </a:solidFill>
              </a:rPr>
              <a:t>Recommendation</a:t>
            </a: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13" name="Rectangle 12"/>
          <p:cNvSpPr/>
          <p:nvPr/>
        </p:nvSpPr>
        <p:spPr bwMode="auto">
          <a:xfrm>
            <a:off x="3992880" y="3733800"/>
            <a:ext cx="1188720" cy="685800"/>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sz="700" dirty="0">
                <a:solidFill>
                  <a:schemeClr val="bg1"/>
                </a:solidFill>
              </a:rPr>
              <a:t>Business Data Search (via Indexing)</a:t>
            </a:r>
          </a:p>
          <a:p>
            <a:pPr marL="90488" indent="-90488" defTabSz="914099">
              <a:buFont typeface="Symbol"/>
              <a:buChar char=""/>
              <a:defRPr sz="700" b="1">
                <a:solidFill>
                  <a:schemeClr val="tx1"/>
                </a:solidFill>
                <a:latin typeface="Segoe UI" pitchFamily="34" charset="0"/>
                <a:cs typeface="Segoe UI" pitchFamily="34" charset="0"/>
              </a:defRPr>
            </a:pPr>
            <a:r>
              <a:rPr lang="en-US" sz="700" dirty="0">
                <a:solidFill>
                  <a:schemeClr val="bg1"/>
                </a:solidFill>
              </a:rPr>
              <a:t>Hosted </a:t>
            </a:r>
            <a:r>
              <a:rPr lang="en-US" sz="700" dirty="0" smtClean="0">
                <a:solidFill>
                  <a:schemeClr val="bg1"/>
                </a:solidFill>
              </a:rPr>
              <a:t>FAST</a:t>
            </a:r>
          </a:p>
          <a:p>
            <a:pPr marL="90488" indent="-90488" defTabSz="914099">
              <a:buFont typeface="Symbol"/>
              <a:buChar char=""/>
              <a:defRPr sz="700" b="1">
                <a:solidFill>
                  <a:schemeClr val="tx1"/>
                </a:solidFill>
                <a:latin typeface="Segoe UI" pitchFamily="34" charset="0"/>
                <a:cs typeface="Segoe UI" pitchFamily="34" charset="0"/>
              </a:defRPr>
            </a:pPr>
            <a:r>
              <a:rPr lang="en-US" sz="700" dirty="0" smtClean="0">
                <a:solidFill>
                  <a:schemeClr val="bg1"/>
                </a:solidFill>
              </a:rPr>
              <a:t>Configure </a:t>
            </a:r>
            <a:r>
              <a:rPr lang="en-US" sz="700" dirty="0">
                <a:solidFill>
                  <a:schemeClr val="bg1"/>
                </a:solidFill>
              </a:rPr>
              <a:t>crawled file type</a:t>
            </a:r>
          </a:p>
        </p:txBody>
      </p:sp>
      <p:sp>
        <p:nvSpPr>
          <p:cNvPr id="14" name="Rectangle 13"/>
          <p:cNvSpPr/>
          <p:nvPr/>
        </p:nvSpPr>
        <p:spPr bwMode="auto">
          <a:xfrm>
            <a:off x="6562354" y="1662229"/>
            <a:ext cx="1188720" cy="1461971"/>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Forms libraries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Custom workflows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Centralized forms management and control</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Design once development model</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Form import wizard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Integrated deployment model for no-code forms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Compatibility Checker</a:t>
            </a:r>
          </a:p>
        </p:txBody>
      </p:sp>
      <p:sp>
        <p:nvSpPr>
          <p:cNvPr id="17" name="Rectangle 16"/>
          <p:cNvSpPr/>
          <p:nvPr/>
        </p:nvSpPr>
        <p:spPr bwMode="auto">
          <a:xfrm>
            <a:off x="7848600" y="1676400"/>
            <a:ext cx="1188720" cy="533400"/>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Standard</a:t>
            </a:r>
            <a:r>
              <a:rPr lang="en-US" dirty="0">
                <a:solidFill>
                  <a:schemeClr val="bg1"/>
                </a:solidFill>
              </a:rPr>
              <a:t>, Enterprise, Deskless </a:t>
            </a:r>
            <a:r>
              <a:rPr lang="en-US" dirty="0" smtClean="0">
                <a:solidFill>
                  <a:schemeClr val="bg1"/>
                </a:solidFill>
              </a:rPr>
              <a:t>USL</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Partner Access License </a:t>
            </a:r>
          </a:p>
        </p:txBody>
      </p:sp>
      <p:sp>
        <p:nvSpPr>
          <p:cNvPr id="30" name="Rectangle 29"/>
          <p:cNvSpPr/>
          <p:nvPr/>
        </p:nvSpPr>
        <p:spPr bwMode="auto">
          <a:xfrm>
            <a:off x="0" y="186092"/>
            <a:ext cx="9143999" cy="1075572"/>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400">
              <a:defRPr/>
            </a:pPr>
            <a:endParaRPr lang="en-US">
              <a:solidFill>
                <a:prstClr val="white"/>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23" name="Rectangle 22"/>
          <p:cNvSpPr/>
          <p:nvPr/>
        </p:nvSpPr>
        <p:spPr bwMode="auto">
          <a:xfrm>
            <a:off x="5257800" y="4724400"/>
            <a:ext cx="1188720" cy="609600"/>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Performance Point </a:t>
            </a:r>
            <a:r>
              <a:rPr lang="en-US" dirty="0" smtClean="0">
                <a:solidFill>
                  <a:schemeClr val="bg1"/>
                </a:solidFill>
              </a:rPr>
              <a:t>Services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Single Sign-On</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Claims Authentication</a:t>
            </a:r>
            <a:endParaRPr lang="en-US" dirty="0">
              <a:solidFill>
                <a:schemeClr val="bg1"/>
              </a:solidFill>
            </a:endParaRPr>
          </a:p>
        </p:txBody>
      </p:sp>
      <p:sp>
        <p:nvSpPr>
          <p:cNvPr id="24" name="Rectangle 23"/>
          <p:cNvSpPr/>
          <p:nvPr/>
        </p:nvSpPr>
        <p:spPr bwMode="auto">
          <a:xfrm>
            <a:off x="7848600" y="4745666"/>
            <a:ext cx="1188720" cy="1024268"/>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Project Online</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Custom </a:t>
            </a:r>
            <a:r>
              <a:rPr lang="en-US" dirty="0">
                <a:solidFill>
                  <a:schemeClr val="bg1"/>
                </a:solidFill>
              </a:rPr>
              <a:t>Managed </a:t>
            </a:r>
            <a:r>
              <a:rPr lang="en-US" dirty="0" smtClean="0">
                <a:solidFill>
                  <a:schemeClr val="bg1"/>
                </a:solidFill>
              </a:rPr>
              <a:t>Paths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Qualified Platform/Validated Apps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Application Marketplace</a:t>
            </a: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27" name="Rectangle 26"/>
          <p:cNvSpPr/>
          <p:nvPr/>
        </p:nvSpPr>
        <p:spPr>
          <a:xfrm>
            <a:off x="106680" y="4267200"/>
            <a:ext cx="1188720" cy="7620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New UX</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Cross Browser Support (Safari, IE, FF)</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Office 2010 Client </a:t>
            </a:r>
            <a:r>
              <a:rPr lang="en-US" dirty="0" smtClean="0">
                <a:solidFill>
                  <a:schemeClr val="bg1"/>
                </a:solidFill>
              </a:rPr>
              <a:t>integration</a:t>
            </a:r>
          </a:p>
        </p:txBody>
      </p:sp>
      <p:sp>
        <p:nvSpPr>
          <p:cNvPr id="29" name="Rectangle 28"/>
          <p:cNvSpPr/>
          <p:nvPr/>
        </p:nvSpPr>
        <p:spPr>
          <a:xfrm>
            <a:off x="1417378" y="3792748"/>
            <a:ext cx="1188720" cy="11430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Wikis and Blogs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Tagging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Rating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Note Board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Tag Cloud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Activity Feed</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SharePoint WorkSpace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My Sites</a:t>
            </a:r>
          </a:p>
        </p:txBody>
      </p:sp>
      <p:sp>
        <p:nvSpPr>
          <p:cNvPr id="31" name="Rectangle 30"/>
          <p:cNvSpPr/>
          <p:nvPr/>
        </p:nvSpPr>
        <p:spPr>
          <a:xfrm>
            <a:off x="2703622" y="3657600"/>
            <a:ext cx="1188720" cy="14478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Content authoring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Records Repository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Metadata and Taxonomy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Content Organizer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Metadata driven Navigation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IDs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Document </a:t>
            </a:r>
            <a:r>
              <a:rPr lang="en-US" dirty="0" smtClean="0">
                <a:solidFill>
                  <a:schemeClr val="bg1"/>
                </a:solidFill>
              </a:rPr>
              <a:t>Sets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Legal Holds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Office Web Apps</a:t>
            </a:r>
          </a:p>
          <a:p>
            <a:pPr marL="90488" indent="-90488" defTabSz="914099">
              <a:buFont typeface="Symbol"/>
              <a:buChar char=""/>
              <a:defRPr sz="700" b="1">
                <a:solidFill>
                  <a:schemeClr val="tx1"/>
                </a:solidFill>
                <a:latin typeface="Segoe UI" pitchFamily="34" charset="0"/>
                <a:cs typeface="Segoe UI" pitchFamily="34" charset="0"/>
              </a:defRPr>
            </a:pPr>
            <a:endParaRPr lang="en-US" dirty="0" smtClean="0">
              <a:solidFill>
                <a:schemeClr val="bg1"/>
              </a:solidFill>
            </a:endParaRPr>
          </a:p>
        </p:txBody>
      </p:sp>
      <p:sp>
        <p:nvSpPr>
          <p:cNvPr id="33" name="Rectangle 32"/>
          <p:cNvSpPr/>
          <p:nvPr/>
        </p:nvSpPr>
        <p:spPr>
          <a:xfrm>
            <a:off x="3992880" y="3429000"/>
            <a:ext cx="1188720" cy="2286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Phonetic Search</a:t>
            </a:r>
          </a:p>
        </p:txBody>
      </p:sp>
      <p:sp>
        <p:nvSpPr>
          <p:cNvPr id="34" name="Rectangle 33"/>
          <p:cNvSpPr/>
          <p:nvPr/>
        </p:nvSpPr>
        <p:spPr>
          <a:xfrm>
            <a:off x="6562354" y="3200400"/>
            <a:ext cx="1188720" cy="1697666"/>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Forms Technology</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Workflows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Document Workflow Support </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Partial trusted workflow actions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Browser based forms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Improved BDC (Read/Write)</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External Lists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Improved </a:t>
            </a:r>
            <a:r>
              <a:rPr lang="en-US" dirty="0">
                <a:solidFill>
                  <a:schemeClr val="bg1"/>
                </a:solidFill>
              </a:rPr>
              <a:t>SharePoint </a:t>
            </a:r>
            <a:r>
              <a:rPr lang="en-US" dirty="0" smtClean="0">
                <a:solidFill>
                  <a:schemeClr val="bg1"/>
                </a:solidFill>
              </a:rPr>
              <a:t>Designer</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Sandboxed Solutions</a:t>
            </a:r>
            <a:endParaRPr lang="en-US" dirty="0">
              <a:solidFill>
                <a:schemeClr val="bg1"/>
              </a:solidFill>
            </a:endParaRPr>
          </a:p>
        </p:txBody>
      </p:sp>
      <p:sp>
        <p:nvSpPr>
          <p:cNvPr id="35" name="Rectangle 34"/>
          <p:cNvSpPr/>
          <p:nvPr/>
        </p:nvSpPr>
        <p:spPr>
          <a:xfrm>
            <a:off x="5276110" y="1662228"/>
            <a:ext cx="1188720" cy="2376372"/>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Integrated business intelligence dashboards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Key performance indicators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Filter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Integrated flexible spreadsheet publishing</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Share manage and control spreadsheets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Web-based business intelligence using excel services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Data connection libraries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data web parts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Business data actions</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Report center</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Web Analytics</a:t>
            </a: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38" name="Rounded Rectangle 37"/>
          <p:cNvSpPr/>
          <p:nvPr/>
        </p:nvSpPr>
        <p:spPr>
          <a:xfrm>
            <a:off x="131134"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b="1">
                <a:solidFill>
                  <a:srgbClr val="3E332A"/>
                </a:solidFill>
              </a:defRPr>
            </a:pPr>
            <a:r>
              <a:rPr lang="en-US" dirty="0">
                <a:solidFill>
                  <a:schemeClr val="bg1"/>
                </a:solidFill>
              </a:rPr>
              <a:t>Sites</a:t>
            </a:r>
          </a:p>
        </p:txBody>
      </p:sp>
      <p:sp>
        <p:nvSpPr>
          <p:cNvPr id="45" name="Rounded Rectangle 44"/>
          <p:cNvSpPr/>
          <p:nvPr/>
        </p:nvSpPr>
        <p:spPr>
          <a:xfrm>
            <a:off x="7848600" y="4191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b="1">
                <a:solidFill>
                  <a:srgbClr val="3E332A"/>
                </a:solidFill>
              </a:defRPr>
            </a:pPr>
            <a:r>
              <a:rPr lang="en-US" dirty="0">
                <a:solidFill>
                  <a:schemeClr val="bg1"/>
                </a:solidFill>
              </a:rPr>
              <a:t>Other</a:t>
            </a:r>
          </a:p>
        </p:txBody>
      </p:sp>
      <p:sp>
        <p:nvSpPr>
          <p:cNvPr id="46" name="Rectangle 45"/>
          <p:cNvSpPr/>
          <p:nvPr/>
        </p:nvSpPr>
        <p:spPr>
          <a:xfrm>
            <a:off x="5257800" y="4114800"/>
            <a:ext cx="1188720" cy="5334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Visio </a:t>
            </a:r>
            <a:r>
              <a:rPr lang="en-US" dirty="0" smtClean="0">
                <a:solidFill>
                  <a:schemeClr val="bg1"/>
                </a:solidFill>
              </a:rPr>
              <a:t>Integration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Improved Usage Analytics</a:t>
            </a:r>
          </a:p>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Access Services</a:t>
            </a: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36" name="Rounded Rectangle 35"/>
          <p:cNvSpPr/>
          <p:nvPr/>
        </p:nvSpPr>
        <p:spPr>
          <a:xfrm>
            <a:off x="1417378"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solidFill>
                  <a:schemeClr val="bg1"/>
                </a:solidFill>
              </a:rPr>
              <a:t>Communities</a:t>
            </a:r>
          </a:p>
        </p:txBody>
      </p:sp>
      <p:sp>
        <p:nvSpPr>
          <p:cNvPr id="47" name="Rounded Rectangle 46"/>
          <p:cNvSpPr/>
          <p:nvPr/>
        </p:nvSpPr>
        <p:spPr>
          <a:xfrm>
            <a:off x="2703622"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solidFill>
                  <a:schemeClr val="bg1"/>
                </a:solidFill>
              </a:rPr>
              <a:t>Content</a:t>
            </a:r>
          </a:p>
        </p:txBody>
      </p:sp>
      <p:sp>
        <p:nvSpPr>
          <p:cNvPr id="48" name="Rounded Rectangle 47"/>
          <p:cNvSpPr/>
          <p:nvPr/>
        </p:nvSpPr>
        <p:spPr>
          <a:xfrm>
            <a:off x="3989866"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solidFill>
                  <a:schemeClr val="bg1"/>
                </a:solidFill>
              </a:rPr>
              <a:t>Search</a:t>
            </a:r>
          </a:p>
        </p:txBody>
      </p:sp>
      <p:sp>
        <p:nvSpPr>
          <p:cNvPr id="49" name="Rounded Rectangle 48"/>
          <p:cNvSpPr/>
          <p:nvPr/>
        </p:nvSpPr>
        <p:spPr>
          <a:xfrm>
            <a:off x="5276110"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solidFill>
                  <a:schemeClr val="bg1"/>
                </a:solidFill>
              </a:rPr>
              <a:t>Insights</a:t>
            </a:r>
          </a:p>
        </p:txBody>
      </p:sp>
      <p:sp>
        <p:nvSpPr>
          <p:cNvPr id="50" name="Rounded Rectangle 49"/>
          <p:cNvSpPr/>
          <p:nvPr/>
        </p:nvSpPr>
        <p:spPr>
          <a:xfrm>
            <a:off x="6562354"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solidFill>
                  <a:schemeClr val="bg1"/>
                </a:solidFill>
              </a:rPr>
              <a:t>Composites</a:t>
            </a:r>
          </a:p>
        </p:txBody>
      </p:sp>
      <p:sp>
        <p:nvSpPr>
          <p:cNvPr id="51" name="Rounded Rectangle 50"/>
          <p:cNvSpPr/>
          <p:nvPr/>
        </p:nvSpPr>
        <p:spPr>
          <a:xfrm>
            <a:off x="7848600" y="1143000"/>
            <a:ext cx="1188720" cy="457200"/>
          </a:xfrm>
          <a:prstGeom prst="roundRect">
            <a:avLst/>
          </a:prstGeom>
          <a:ln w="381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sz="1200">
                <a:solidFill>
                  <a:srgbClr val="3E332A"/>
                </a:solidFill>
              </a:defRPr>
            </a:pPr>
            <a:r>
              <a:rPr lang="en-US" b="1" dirty="0">
                <a:solidFill>
                  <a:schemeClr val="bg1"/>
                </a:solidFill>
              </a:rPr>
              <a:t>Service Specific</a:t>
            </a:r>
          </a:p>
        </p:txBody>
      </p:sp>
      <p:sp>
        <p:nvSpPr>
          <p:cNvPr id="52" name="Rectangle 51"/>
          <p:cNvSpPr/>
          <p:nvPr/>
        </p:nvSpPr>
        <p:spPr bwMode="auto">
          <a:xfrm>
            <a:off x="5791200" y="6477000"/>
            <a:ext cx="1363135" cy="323739"/>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1000" b="1">
                <a:solidFill>
                  <a:schemeClr val="tx1"/>
                </a:solidFill>
                <a:latin typeface="Segoe UI" pitchFamily="34" charset="0"/>
                <a:cs typeface="Segoe UI" pitchFamily="34" charset="0"/>
              </a:defRPr>
            </a:pPr>
            <a:r>
              <a:rPr lang="en-US" dirty="0" smtClean="0">
                <a:solidFill>
                  <a:schemeClr val="bg1"/>
                </a:solidFill>
              </a:rPr>
              <a:t>Sept 2010</a:t>
            </a:r>
            <a:endParaRPr lang="en-US" dirty="0">
              <a:solidFill>
                <a:schemeClr val="bg1"/>
              </a:solidFill>
            </a:endParaRPr>
          </a:p>
        </p:txBody>
      </p:sp>
      <p:sp>
        <p:nvSpPr>
          <p:cNvPr id="53" name="Rectangle 52"/>
          <p:cNvSpPr/>
          <p:nvPr/>
        </p:nvSpPr>
        <p:spPr bwMode="auto">
          <a:xfrm>
            <a:off x="2819400" y="6477000"/>
            <a:ext cx="1371602" cy="320040"/>
          </a:xfrm>
          <a:prstGeom prst="rect">
            <a:avLst/>
          </a:prstGeom>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700" b="1">
                <a:solidFill>
                  <a:schemeClr val="tx1"/>
                </a:solidFill>
                <a:latin typeface="Segoe UI" pitchFamily="34" charset="0"/>
                <a:cs typeface="Segoe UI" pitchFamily="34" charset="0"/>
              </a:defRPr>
            </a:pPr>
            <a:r>
              <a:rPr lang="en-US" sz="1000" dirty="0">
                <a:solidFill>
                  <a:schemeClr val="bg1"/>
                </a:solidFill>
              </a:rPr>
              <a:t>Online Today</a:t>
            </a:r>
          </a:p>
        </p:txBody>
      </p:sp>
      <p:sp>
        <p:nvSpPr>
          <p:cNvPr id="54" name="Rectangle 53"/>
          <p:cNvSpPr/>
          <p:nvPr/>
        </p:nvSpPr>
        <p:spPr bwMode="auto">
          <a:xfrm>
            <a:off x="4301066" y="6481862"/>
            <a:ext cx="1363135" cy="32004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1000" b="1">
                <a:solidFill>
                  <a:schemeClr val="tx1"/>
                </a:solidFill>
                <a:latin typeface="Segoe UI" pitchFamily="34" charset="0"/>
                <a:cs typeface="Segoe UI" pitchFamily="34" charset="0"/>
              </a:defRPr>
            </a:pPr>
            <a:r>
              <a:rPr lang="en-US" dirty="0" smtClean="0">
                <a:solidFill>
                  <a:schemeClr val="bg1"/>
                </a:solidFill>
              </a:rPr>
              <a:t>April 2010</a:t>
            </a:r>
            <a:endParaRPr lang="en-US" dirty="0">
              <a:solidFill>
                <a:schemeClr val="bg1"/>
              </a:solidFill>
            </a:endParaRPr>
          </a:p>
        </p:txBody>
      </p:sp>
      <p:sp>
        <p:nvSpPr>
          <p:cNvPr id="37" name="Rectangle 36"/>
          <p:cNvSpPr/>
          <p:nvPr/>
        </p:nvSpPr>
        <p:spPr bwMode="auto">
          <a:xfrm>
            <a:off x="7861763" y="3098800"/>
            <a:ext cx="1188720" cy="381000"/>
          </a:xfrm>
          <a:prstGeom prst="rect">
            <a:avLst/>
          </a:prstGeom>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Tenant Admin Console</a:t>
            </a:r>
          </a:p>
        </p:txBody>
      </p:sp>
      <p:sp>
        <p:nvSpPr>
          <p:cNvPr id="39" name="Rectangle 38"/>
          <p:cNvSpPr/>
          <p:nvPr/>
        </p:nvSpPr>
        <p:spPr>
          <a:xfrm>
            <a:off x="7848600" y="2286000"/>
            <a:ext cx="1188720" cy="736600"/>
          </a:xfrm>
          <a:prstGeom prst="rect">
            <a:avLst/>
          </a:prstGeom>
          <a:ln w="38100">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Shorter RPO/RTO</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Automated Custom Code Validation</a:t>
            </a:r>
          </a:p>
          <a:p>
            <a:pPr marL="90488" indent="-90488" defTabSz="914099">
              <a:buFont typeface="Symbol"/>
              <a:buChar char=""/>
              <a:defRPr sz="700" b="1">
                <a:solidFill>
                  <a:schemeClr val="tx1"/>
                </a:solidFill>
                <a:latin typeface="Segoe UI" pitchFamily="34" charset="0"/>
                <a:cs typeface="Segoe UI" pitchFamily="34" charset="0"/>
              </a:defRPr>
            </a:pPr>
            <a:r>
              <a:rPr lang="en-US" dirty="0">
                <a:solidFill>
                  <a:schemeClr val="bg1"/>
                </a:solidFill>
              </a:rPr>
              <a:t>Customization Deployment Framework</a:t>
            </a: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40" name="Rectangle 39"/>
          <p:cNvSpPr/>
          <p:nvPr/>
        </p:nvSpPr>
        <p:spPr bwMode="auto">
          <a:xfrm>
            <a:off x="7239000" y="6481862"/>
            <a:ext cx="1371298" cy="32373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defRPr sz="1000" b="1">
                <a:solidFill>
                  <a:schemeClr val="tx1"/>
                </a:solidFill>
                <a:latin typeface="Segoe UI" pitchFamily="34" charset="0"/>
                <a:cs typeface="Segoe UI" pitchFamily="34" charset="0"/>
              </a:defRPr>
            </a:pPr>
            <a:r>
              <a:rPr lang="en-US" dirty="0" smtClean="0">
                <a:solidFill>
                  <a:schemeClr val="bg1"/>
                </a:solidFill>
              </a:rPr>
              <a:t>April 2011</a:t>
            </a:r>
            <a:endParaRPr lang="en-US" dirty="0">
              <a:solidFill>
                <a:schemeClr val="bg1"/>
              </a:solidFill>
            </a:endParaRPr>
          </a:p>
        </p:txBody>
      </p:sp>
      <p:sp>
        <p:nvSpPr>
          <p:cNvPr id="41" name="Rectangle 40"/>
          <p:cNvSpPr/>
          <p:nvPr/>
        </p:nvSpPr>
        <p:spPr>
          <a:xfrm>
            <a:off x="7840133" y="5867400"/>
            <a:ext cx="1188720" cy="3048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90488" indent="-90488" defTabSz="914099">
              <a:buFont typeface="Symbol"/>
              <a:buChar char=""/>
              <a:defRPr sz="700" b="1">
                <a:solidFill>
                  <a:schemeClr val="tx1"/>
                </a:solidFill>
                <a:latin typeface="Segoe UI" pitchFamily="34" charset="0"/>
                <a:cs typeface="Segoe UI" pitchFamily="34" charset="0"/>
              </a:defRPr>
            </a:pPr>
            <a:r>
              <a:rPr lang="en-US" dirty="0" smtClean="0">
                <a:solidFill>
                  <a:schemeClr val="bg1"/>
                </a:solidFill>
              </a:rPr>
              <a:t>Geo-distributed design</a:t>
            </a:r>
            <a:endParaRPr lang="en-US" dirty="0">
              <a:solidFill>
                <a:schemeClr val="bg1"/>
              </a:solidFill>
            </a:endParaRPr>
          </a:p>
          <a:p>
            <a:pPr marL="90488" indent="-90488" defTabSz="914099">
              <a:buFont typeface="Symbol"/>
              <a:buChar char=""/>
              <a:defRPr sz="700" b="1">
                <a:solidFill>
                  <a:schemeClr val="tx1"/>
                </a:solidFill>
                <a:latin typeface="Segoe UI" pitchFamily="34" charset="0"/>
                <a:cs typeface="Segoe UI" pitchFamily="34" charset="0"/>
              </a:defRPr>
            </a:pPr>
            <a:endParaRPr lang="en-US" dirty="0">
              <a:solidFill>
                <a:schemeClr val="bg1"/>
              </a:solidFill>
            </a:endParaRPr>
          </a:p>
        </p:txBody>
      </p:sp>
      <p:sp>
        <p:nvSpPr>
          <p:cNvPr id="42" name="Title 41"/>
          <p:cNvSpPr>
            <a:spLocks noGrp="1"/>
          </p:cNvSpPr>
          <p:nvPr>
            <p:ph type="title"/>
          </p:nvPr>
        </p:nvSpPr>
        <p:spPr>
          <a:xfrm>
            <a:off x="381000" y="228600"/>
            <a:ext cx="8382000" cy="1218795"/>
          </a:xfrm>
        </p:spPr>
        <p:txBody>
          <a:bodyPr/>
          <a:lstStyle/>
          <a:p>
            <a:r>
              <a:rPr lang="en-US" sz="4400" dirty="0"/>
              <a:t>SharePoint Online Dedicated Summary</a:t>
            </a:r>
            <a:r>
              <a:rPr lang="en-US" sz="3200" dirty="0"/>
              <a:t>  </a:t>
            </a:r>
            <a:br>
              <a:rPr lang="en-US" sz="3200" dirty="0"/>
            </a:br>
            <a:endParaRPr lang="en-US" sz="4400" dirty="0"/>
          </a:p>
        </p:txBody>
      </p:sp>
    </p:spTree>
    <p:extLst>
      <p:ext uri="{BB962C8B-B14F-4D97-AF65-F5344CB8AC3E}">
        <p14:creationId xmlns:p14="http://schemas.microsoft.com/office/powerpoint/2010/main" xmlns="" val="153666763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Identity and Access (s)</a:t>
            </a:r>
            <a:endParaRPr lang="en-US" dirty="0"/>
          </a:p>
        </p:txBody>
      </p:sp>
      <p:sp>
        <p:nvSpPr>
          <p:cNvPr id="3" name="Text Placeholder 2"/>
          <p:cNvSpPr>
            <a:spLocks noGrp="1"/>
          </p:cNvSpPr>
          <p:nvPr>
            <p:ph type="body" sz="quarter" idx="10"/>
          </p:nvPr>
        </p:nvSpPr>
        <p:spPr>
          <a:xfrm>
            <a:off x="381000" y="1420813"/>
            <a:ext cx="8382000" cy="4881336"/>
          </a:xfrm>
        </p:spPr>
        <p:txBody>
          <a:bodyPr/>
          <a:lstStyle/>
          <a:p>
            <a:r>
              <a:rPr lang="en-US" dirty="0" smtClean="0"/>
              <a:t>In the current service, all identities are managed in MS Online</a:t>
            </a:r>
          </a:p>
          <a:p>
            <a:pPr lvl="1"/>
            <a:r>
              <a:rPr lang="en-US" dirty="0" smtClean="0"/>
              <a:t>Directory Sync with your Active Directory (AD)</a:t>
            </a:r>
          </a:p>
          <a:p>
            <a:pPr lvl="1"/>
            <a:endParaRPr lang="en-US" sz="2000" dirty="0"/>
          </a:p>
          <a:p>
            <a:r>
              <a:rPr lang="en-US" dirty="0" smtClean="0"/>
              <a:t>In 2010, we will have two choices:</a:t>
            </a:r>
          </a:p>
          <a:p>
            <a:pPr lvl="1"/>
            <a:r>
              <a:rPr lang="en-US" dirty="0" smtClean="0"/>
              <a:t>Managed identities in MS Online</a:t>
            </a:r>
          </a:p>
          <a:p>
            <a:pPr lvl="1"/>
            <a:r>
              <a:rPr lang="en-US" dirty="0" smtClean="0"/>
              <a:t>Federated identity to your on premises AD</a:t>
            </a:r>
          </a:p>
          <a:p>
            <a:pPr marL="460375" lvl="1" indent="0">
              <a:buNone/>
            </a:pPr>
            <a:endParaRPr lang="en-US" sz="2000" dirty="0" smtClean="0"/>
          </a:p>
          <a:p>
            <a:r>
              <a:rPr lang="en-US" dirty="0" smtClean="0"/>
              <a:t>No longer have a sign-in client application</a:t>
            </a:r>
          </a:p>
          <a:p>
            <a:r>
              <a:rPr lang="en-US" dirty="0" smtClean="0"/>
              <a:t>You are in complete control of your users</a:t>
            </a:r>
          </a:p>
        </p:txBody>
      </p:sp>
    </p:spTree>
    <p:extLst>
      <p:ext uri="{BB962C8B-B14F-4D97-AF65-F5344CB8AC3E}">
        <p14:creationId xmlns:p14="http://schemas.microsoft.com/office/powerpoint/2010/main" xmlns="" val="26543853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service offering (dedicated)</a:t>
            </a:r>
            <a:endParaRPr lang="en-US" dirty="0"/>
          </a:p>
        </p:txBody>
      </p:sp>
      <p:sp>
        <p:nvSpPr>
          <p:cNvPr id="3" name="Text Placeholder 2"/>
          <p:cNvSpPr>
            <a:spLocks noGrp="1"/>
          </p:cNvSpPr>
          <p:nvPr>
            <p:ph type="body" sz="quarter" idx="10"/>
          </p:nvPr>
        </p:nvSpPr>
        <p:spPr>
          <a:xfrm>
            <a:off x="381000" y="1106424"/>
            <a:ext cx="8382000" cy="664797"/>
          </a:xfrm>
        </p:spPr>
        <p:txBody>
          <a:bodyPr/>
          <a:lstStyle/>
          <a:p>
            <a:pPr marL="0" indent="0">
              <a:buNone/>
            </a:pPr>
            <a:r>
              <a:rPr lang="en-US" sz="2400" dirty="0" smtClean="0"/>
              <a:t>We’ve focused our efforts to date primarily on feature parity with on-premises deployments and customer requests.</a:t>
            </a:r>
          </a:p>
        </p:txBody>
      </p:sp>
      <p:graphicFrame>
        <p:nvGraphicFramePr>
          <p:cNvPr id="4" name="Table 3"/>
          <p:cNvGraphicFramePr>
            <a:graphicFrameLocks noGrp="1"/>
          </p:cNvGraphicFramePr>
          <p:nvPr>
            <p:extLst>
              <p:ext uri="{D42A27DB-BD31-4B8C-83A1-F6EECF244321}">
                <p14:modId xmlns:p14="http://schemas.microsoft.com/office/powerpoint/2010/main" xmlns="" val="2125318613"/>
              </p:ext>
            </p:extLst>
          </p:nvPr>
        </p:nvGraphicFramePr>
        <p:xfrm>
          <a:off x="457200" y="2011681"/>
          <a:ext cx="2590800" cy="4228029"/>
        </p:xfrm>
        <a:graphic>
          <a:graphicData uri="http://schemas.openxmlformats.org/drawingml/2006/table">
            <a:tbl>
              <a:tblPr firstRow="1" bandRow="1">
                <a:tableStyleId>{073A0DAA-6AF3-43AB-8588-CEC1D06C72B9}</a:tableStyleId>
              </a:tblPr>
              <a:tblGrid>
                <a:gridCol w="2590800"/>
              </a:tblGrid>
              <a:tr h="626337">
                <a:tc>
                  <a:txBody>
                    <a:bodyPr/>
                    <a:lstStyle/>
                    <a:p>
                      <a:r>
                        <a:rPr lang="en-US" sz="1600" dirty="0" smtClean="0"/>
                        <a:t>Office SharePoint 2007 Features Not Supported</a:t>
                      </a:r>
                      <a:endParaRPr lang="en-US" sz="1600" dirty="0"/>
                    </a:p>
                  </a:txBody>
                  <a:tcPr/>
                </a:tc>
              </a:tr>
              <a:tr h="389333">
                <a:tc>
                  <a:txBody>
                    <a:bodyPr/>
                    <a:lstStyle/>
                    <a:p>
                      <a:r>
                        <a:rPr lang="en-US" sz="1600" dirty="0" smtClean="0"/>
                        <a:t>Inbound Email</a:t>
                      </a:r>
                      <a:endParaRPr lang="en-US" sz="1600" dirty="0"/>
                    </a:p>
                  </a:txBody>
                  <a:tcPr/>
                </a:tc>
              </a:tr>
              <a:tr h="626337">
                <a:tc>
                  <a:txBody>
                    <a:bodyPr/>
                    <a:lstStyle/>
                    <a:p>
                      <a:r>
                        <a:rPr lang="en-US" sz="1600" dirty="0" smtClean="0"/>
                        <a:t>Directory Management</a:t>
                      </a:r>
                      <a:r>
                        <a:rPr lang="en-US" sz="1600" baseline="0" dirty="0" smtClean="0"/>
                        <a:t> Service</a:t>
                      </a:r>
                      <a:endParaRPr lang="en-US" sz="1600" dirty="0"/>
                    </a:p>
                  </a:txBody>
                  <a:tcPr/>
                </a:tc>
              </a:tr>
              <a:tr h="391937">
                <a:tc>
                  <a:txBody>
                    <a:bodyPr/>
                    <a:lstStyle/>
                    <a:p>
                      <a:r>
                        <a:rPr lang="en-US" sz="1600" dirty="0" smtClean="0"/>
                        <a:t>SharePoint Single</a:t>
                      </a:r>
                      <a:r>
                        <a:rPr lang="en-US" sz="1600" baseline="0" dirty="0" smtClean="0"/>
                        <a:t> Sign-On</a:t>
                      </a:r>
                      <a:endParaRPr lang="en-US" sz="1600" dirty="0"/>
                    </a:p>
                  </a:txBody>
                  <a:tcPr/>
                </a:tc>
              </a:tr>
              <a:tr h="391937">
                <a:tc>
                  <a:txBody>
                    <a:bodyPr/>
                    <a:lstStyle/>
                    <a:p>
                      <a:r>
                        <a:rPr lang="en-US" sz="1600" dirty="0" smtClean="0"/>
                        <a:t>Site Variations</a:t>
                      </a:r>
                      <a:endParaRPr lang="en-US" sz="1600" dirty="0"/>
                    </a:p>
                  </a:txBody>
                  <a:tcPr/>
                </a:tc>
              </a:tr>
              <a:tr h="391937">
                <a:tc>
                  <a:txBody>
                    <a:bodyPr/>
                    <a:lstStyle/>
                    <a:p>
                      <a:r>
                        <a:rPr lang="en-US" sz="1600" dirty="0" smtClean="0"/>
                        <a:t>Records Center</a:t>
                      </a:r>
                      <a:endParaRPr lang="en-US" sz="1600" dirty="0"/>
                    </a:p>
                  </a:txBody>
                  <a:tcPr/>
                </a:tc>
              </a:tr>
              <a:tr h="626337">
                <a:tc>
                  <a:txBody>
                    <a:bodyPr/>
                    <a:lstStyle/>
                    <a:p>
                      <a:r>
                        <a:rPr lang="en-US" sz="1600" dirty="0" smtClean="0"/>
                        <a:t>Pluggable Authentication Providers</a:t>
                      </a:r>
                      <a:endParaRPr lang="en-US" sz="1600" dirty="0"/>
                    </a:p>
                  </a:txBody>
                  <a:tcPr/>
                </a:tc>
              </a:tr>
              <a:tr h="391937">
                <a:tc>
                  <a:txBody>
                    <a:bodyPr/>
                    <a:lstStyle/>
                    <a:p>
                      <a:r>
                        <a:rPr lang="en-US" sz="1600" dirty="0" smtClean="0"/>
                        <a:t>Pluggable SSO Providers</a:t>
                      </a:r>
                      <a:endParaRPr lang="en-US" sz="1600" dirty="0"/>
                    </a:p>
                  </a:txBody>
                  <a:tcPr/>
                </a:tc>
              </a:tr>
              <a:tr h="391937">
                <a:tc>
                  <a:txBody>
                    <a:bodyPr/>
                    <a:lstStyle/>
                    <a:p>
                      <a:r>
                        <a:rPr lang="en-US" sz="1600" dirty="0" smtClean="0"/>
                        <a:t>BDC Based Search</a:t>
                      </a:r>
                      <a:endParaRPr lang="en-US" sz="16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995885480"/>
              </p:ext>
            </p:extLst>
          </p:nvPr>
        </p:nvGraphicFramePr>
        <p:xfrm>
          <a:off x="3200400" y="2011680"/>
          <a:ext cx="2590800" cy="4230621"/>
        </p:xfrm>
        <a:graphic>
          <a:graphicData uri="http://schemas.openxmlformats.org/drawingml/2006/table">
            <a:tbl>
              <a:tblPr firstRow="1" bandRow="1">
                <a:tableStyleId>{5C22544A-7EE6-4342-B048-85BDC9FD1C3A}</a:tableStyleId>
              </a:tblPr>
              <a:tblGrid>
                <a:gridCol w="2590800"/>
              </a:tblGrid>
              <a:tr h="626337">
                <a:tc>
                  <a:txBody>
                    <a:bodyPr/>
                    <a:lstStyle/>
                    <a:p>
                      <a:r>
                        <a:rPr lang="en-US" sz="1600" dirty="0" smtClean="0"/>
                        <a:t>Customization Types Not</a:t>
                      </a:r>
                      <a:r>
                        <a:rPr lang="en-US" sz="1600" baseline="0" dirty="0" smtClean="0"/>
                        <a:t> Supported Today</a:t>
                      </a:r>
                      <a:endParaRPr lang="en-US" sz="1600" dirty="0"/>
                    </a:p>
                  </a:txBody>
                  <a:tcPr/>
                </a:tc>
              </a:tr>
              <a:tr h="626337">
                <a:tc>
                  <a:txBody>
                    <a:bodyPr/>
                    <a:lstStyle/>
                    <a:p>
                      <a:r>
                        <a:rPr lang="en-US" sz="1600" dirty="0" smtClean="0"/>
                        <a:t>Custom</a:t>
                      </a:r>
                      <a:r>
                        <a:rPr lang="en-US" sz="1600" baseline="0" dirty="0" smtClean="0"/>
                        <a:t> Windows Server Services</a:t>
                      </a:r>
                      <a:endParaRPr lang="en-US" sz="1600" dirty="0"/>
                    </a:p>
                  </a:txBody>
                  <a:tcPr/>
                </a:tc>
              </a:tr>
              <a:tr h="391935">
                <a:tc>
                  <a:txBody>
                    <a:bodyPr/>
                    <a:lstStyle/>
                    <a:p>
                      <a:r>
                        <a:rPr lang="en-US" sz="1600" dirty="0" smtClean="0"/>
                        <a:t>Custom Site</a:t>
                      </a:r>
                      <a:r>
                        <a:rPr lang="en-US" sz="1600" baseline="0" dirty="0" smtClean="0"/>
                        <a:t> Definitions</a:t>
                      </a:r>
                      <a:endParaRPr lang="en-US" sz="1600" dirty="0"/>
                    </a:p>
                  </a:txBody>
                  <a:tcPr/>
                </a:tc>
              </a:tr>
              <a:tr h="391935">
                <a:tc>
                  <a:txBody>
                    <a:bodyPr/>
                    <a:lstStyle/>
                    <a:p>
                      <a:r>
                        <a:rPr lang="en-US" sz="1600" dirty="0" smtClean="0"/>
                        <a:t>Document Convertors</a:t>
                      </a:r>
                      <a:endParaRPr lang="en-US" sz="1600" dirty="0"/>
                    </a:p>
                  </a:txBody>
                  <a:tcPr/>
                </a:tc>
              </a:tr>
              <a:tr h="391935">
                <a:tc>
                  <a:txBody>
                    <a:bodyPr/>
                    <a:lstStyle/>
                    <a:p>
                      <a:r>
                        <a:rPr lang="en-US" sz="1600" dirty="0" smtClean="0"/>
                        <a:t>Custom Managed</a:t>
                      </a:r>
                      <a:r>
                        <a:rPr lang="en-US" sz="1600" baseline="0" dirty="0" smtClean="0"/>
                        <a:t> Path</a:t>
                      </a:r>
                      <a:endParaRPr lang="en-US" sz="1600" dirty="0"/>
                    </a:p>
                  </a:txBody>
                  <a:tcPr/>
                </a:tc>
              </a:tr>
              <a:tr h="626337">
                <a:tc>
                  <a:txBody>
                    <a:bodyPr/>
                    <a:lstStyle/>
                    <a:p>
                      <a:r>
                        <a:rPr lang="en-US" sz="1600" dirty="0" smtClean="0"/>
                        <a:t>HTTP Modules (not used for error handling)</a:t>
                      </a:r>
                      <a:endParaRPr lang="en-US" sz="1600" dirty="0"/>
                    </a:p>
                  </a:txBody>
                  <a:tcPr/>
                </a:tc>
              </a:tr>
              <a:tr h="391935">
                <a:tc>
                  <a:txBody>
                    <a:bodyPr/>
                    <a:lstStyle/>
                    <a:p>
                      <a:r>
                        <a:rPr lang="en-US" sz="1600" dirty="0" smtClean="0"/>
                        <a:t>Inline Code</a:t>
                      </a:r>
                      <a:endParaRPr lang="en-US" sz="1600" dirty="0"/>
                    </a:p>
                  </a:txBody>
                  <a:tcPr/>
                </a:tc>
              </a:tr>
              <a:tr h="391935">
                <a:tc>
                  <a:txBody>
                    <a:bodyPr/>
                    <a:lstStyle/>
                    <a:p>
                      <a:r>
                        <a:rPr lang="en-US" sz="1600" dirty="0" smtClean="0"/>
                        <a:t>Custom COM Servers</a:t>
                      </a:r>
                      <a:endParaRPr lang="en-US" sz="1600" dirty="0"/>
                    </a:p>
                  </a:txBody>
                  <a:tcPr/>
                </a:tc>
              </a:tr>
              <a:tr h="391935">
                <a:tc>
                  <a:txBody>
                    <a:bodyPr/>
                    <a:lstStyle/>
                    <a:p>
                      <a:r>
                        <a:rPr lang="en-US" sz="1600" dirty="0" smtClean="0"/>
                        <a:t>Custom HTTP Handlers</a:t>
                      </a:r>
                      <a:endParaRPr lang="en-US" sz="16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18697380"/>
              </p:ext>
            </p:extLst>
          </p:nvPr>
        </p:nvGraphicFramePr>
        <p:xfrm>
          <a:off x="5980176" y="2023873"/>
          <a:ext cx="2517648" cy="4462271"/>
        </p:xfrm>
        <a:graphic>
          <a:graphicData uri="http://schemas.openxmlformats.org/drawingml/2006/table">
            <a:tbl>
              <a:tblPr firstRow="1" bandRow="1">
                <a:tableStyleId>{21E4AEA4-8DFA-4A89-87EB-49C32662AFE0}</a:tableStyleId>
              </a:tblPr>
              <a:tblGrid>
                <a:gridCol w="2517648"/>
              </a:tblGrid>
              <a:tr h="621791">
                <a:tc>
                  <a:txBody>
                    <a:bodyPr/>
                    <a:lstStyle/>
                    <a:p>
                      <a:r>
                        <a:rPr lang="en-US" sz="1600" dirty="0" smtClean="0"/>
                        <a:t>Scenarios</a:t>
                      </a:r>
                      <a:r>
                        <a:rPr lang="en-US" sz="1600" baseline="0" dirty="0" smtClean="0"/>
                        <a:t> Not Supported Today</a:t>
                      </a:r>
                      <a:endParaRPr lang="en-US" sz="1600" dirty="0"/>
                    </a:p>
                  </a:txBody>
                  <a:tcPr/>
                </a:tc>
              </a:tr>
              <a:tr h="402336">
                <a:tc>
                  <a:txBody>
                    <a:bodyPr/>
                    <a:lstStyle/>
                    <a:p>
                      <a:r>
                        <a:rPr lang="en-US" sz="1200" dirty="0" smtClean="0"/>
                        <a:t>Host Customer</a:t>
                      </a:r>
                      <a:r>
                        <a:rPr lang="en-US" sz="1200" baseline="0" dirty="0" smtClean="0"/>
                        <a:t> Business Data in MS Data Centers</a:t>
                      </a:r>
                      <a:endParaRPr lang="en-US" sz="1200" dirty="0"/>
                    </a:p>
                  </a:txBody>
                  <a:tcPr/>
                </a:tc>
              </a:tr>
              <a:tr h="241402">
                <a:tc>
                  <a:txBody>
                    <a:bodyPr/>
                    <a:lstStyle/>
                    <a:p>
                      <a:r>
                        <a:rPr lang="en-US" sz="1200" dirty="0" smtClean="0"/>
                        <a:t>Kerberos Constrained Delegation</a:t>
                      </a:r>
                      <a:endParaRPr lang="en-US" sz="1200" dirty="0"/>
                    </a:p>
                  </a:txBody>
                  <a:tcPr/>
                </a:tc>
              </a:tr>
              <a:tr h="241402">
                <a:tc>
                  <a:txBody>
                    <a:bodyPr/>
                    <a:lstStyle/>
                    <a:p>
                      <a:r>
                        <a:rPr lang="en-US" sz="1200" dirty="0" smtClean="0"/>
                        <a:t>Direct Access to Servers or DBs</a:t>
                      </a:r>
                      <a:endParaRPr lang="en-US" sz="1200" dirty="0"/>
                    </a:p>
                  </a:txBody>
                  <a:tcPr/>
                </a:tc>
              </a:tr>
              <a:tr h="241402">
                <a:tc>
                  <a:txBody>
                    <a:bodyPr/>
                    <a:lstStyle/>
                    <a:p>
                      <a:r>
                        <a:rPr lang="en-US" sz="1200" dirty="0" smtClean="0"/>
                        <a:t>Access to Admin UI for Farm/Server</a:t>
                      </a:r>
                      <a:endParaRPr lang="en-US" sz="1200" dirty="0"/>
                    </a:p>
                  </a:txBody>
                  <a:tcPr/>
                </a:tc>
              </a:tr>
              <a:tr h="241402">
                <a:tc>
                  <a:txBody>
                    <a:bodyPr/>
                    <a:lstStyle/>
                    <a:p>
                      <a:r>
                        <a:rPr lang="en-US" sz="1200" dirty="0" smtClean="0"/>
                        <a:t>Additional</a:t>
                      </a:r>
                      <a:r>
                        <a:rPr lang="en-US" sz="1200" baseline="0" dirty="0" smtClean="0"/>
                        <a:t> Web Applications</a:t>
                      </a:r>
                      <a:endParaRPr lang="en-US" sz="1200" dirty="0"/>
                    </a:p>
                  </a:txBody>
                  <a:tcPr/>
                </a:tc>
              </a:tr>
              <a:tr h="402336">
                <a:tc>
                  <a:txBody>
                    <a:bodyPr/>
                    <a:lstStyle/>
                    <a:p>
                      <a:r>
                        <a:rPr lang="en-US" sz="1200" dirty="0" smtClean="0"/>
                        <a:t>Install applications (non-SharePoint) on Servers</a:t>
                      </a:r>
                      <a:endParaRPr lang="en-US" sz="1200" dirty="0"/>
                    </a:p>
                  </a:txBody>
                  <a:tcPr/>
                </a:tc>
              </a:tr>
              <a:tr h="241402">
                <a:tc>
                  <a:txBody>
                    <a:bodyPr/>
                    <a:lstStyle/>
                    <a:p>
                      <a:r>
                        <a:rPr lang="en-US" sz="1200" dirty="0" smtClean="0"/>
                        <a:t>Changes to db schemas</a:t>
                      </a:r>
                      <a:endParaRPr lang="en-US" sz="1200" dirty="0"/>
                    </a:p>
                  </a:txBody>
                  <a:tcPr/>
                </a:tc>
              </a:tr>
              <a:tr h="241402">
                <a:tc>
                  <a:txBody>
                    <a:bodyPr/>
                    <a:lstStyle/>
                    <a:p>
                      <a:r>
                        <a:rPr lang="en-US" sz="1200" dirty="0" smtClean="0"/>
                        <a:t>Non-SSL encrypted URLs</a:t>
                      </a:r>
                      <a:endParaRPr lang="en-US" sz="1200" dirty="0"/>
                    </a:p>
                  </a:txBody>
                  <a:tcPr/>
                </a:tc>
              </a:tr>
              <a:tr h="402336">
                <a:tc>
                  <a:txBody>
                    <a:bodyPr/>
                    <a:lstStyle/>
                    <a:p>
                      <a:r>
                        <a:rPr lang="en-US" sz="1200" dirty="0" smtClean="0"/>
                        <a:t>Introduction of additional</a:t>
                      </a:r>
                      <a:r>
                        <a:rPr lang="en-US" sz="1200" baseline="0" dirty="0" smtClean="0"/>
                        <a:t> HW to support customization scenarios</a:t>
                      </a:r>
                      <a:endParaRPr lang="en-US" sz="1200" dirty="0"/>
                    </a:p>
                  </a:txBody>
                  <a:tcPr/>
                </a:tc>
              </a:tr>
              <a:tr h="241402">
                <a:tc>
                  <a:txBody>
                    <a:bodyPr/>
                    <a:lstStyle/>
                    <a:p>
                      <a:r>
                        <a:rPr lang="en-US" sz="1200" dirty="0" smtClean="0"/>
                        <a:t>Change host names after</a:t>
                      </a:r>
                      <a:r>
                        <a:rPr lang="en-US" sz="1200" baseline="0" dirty="0" smtClean="0"/>
                        <a:t> launch</a:t>
                      </a:r>
                      <a:endParaRPr lang="en-US" sz="1200" dirty="0"/>
                    </a:p>
                  </a:txBody>
                  <a:tcPr/>
                </a:tc>
              </a:tr>
              <a:tr h="241402">
                <a:tc>
                  <a:txBody>
                    <a:bodyPr/>
                    <a:lstStyle/>
                    <a:p>
                      <a:r>
                        <a:rPr lang="en-US" sz="1200" dirty="0" smtClean="0"/>
                        <a:t>Anonymous Access</a:t>
                      </a:r>
                    </a:p>
                  </a:txBody>
                  <a:tcPr/>
                </a:tc>
              </a:tr>
              <a:tr h="241402">
                <a:tc>
                  <a:txBody>
                    <a:bodyPr/>
                    <a:lstStyle/>
                    <a:p>
                      <a:r>
                        <a:rPr lang="en-US" sz="1200" dirty="0" smtClean="0"/>
                        <a:t>Hosted </a:t>
                      </a:r>
                      <a:r>
                        <a:rPr lang="en-US" sz="1200" dirty="0" err="1" smtClean="0"/>
                        <a:t>dev</a:t>
                      </a:r>
                      <a:r>
                        <a:rPr lang="en-US" sz="1200" dirty="0" smtClean="0"/>
                        <a:t>/test environments</a:t>
                      </a:r>
                    </a:p>
                  </a:txBody>
                  <a:tcPr/>
                </a:tc>
              </a:tr>
            </a:tbl>
          </a:graphicData>
        </a:graphic>
      </p:graphicFrame>
    </p:spTree>
    <p:extLst>
      <p:ext uri="{BB962C8B-B14F-4D97-AF65-F5344CB8AC3E}">
        <p14:creationId xmlns:p14="http://schemas.microsoft.com/office/powerpoint/2010/main" xmlns="" val="1650950335"/>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p141: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2010 service offering </a:t>
            </a:r>
            <a:r>
              <a:rPr lang="en-US" sz="4000" dirty="0" smtClean="0"/>
              <a:t>(April 2010)</a:t>
            </a:r>
            <a:endParaRPr lang="en-US" dirty="0"/>
          </a:p>
        </p:txBody>
      </p:sp>
      <p:sp>
        <p:nvSpPr>
          <p:cNvPr id="3" name="Text Placeholder 2"/>
          <p:cNvSpPr>
            <a:spLocks noGrp="1"/>
          </p:cNvSpPr>
          <p:nvPr>
            <p:ph type="body" sz="quarter" idx="10"/>
          </p:nvPr>
        </p:nvSpPr>
        <p:spPr>
          <a:xfrm>
            <a:off x="381000" y="957072"/>
            <a:ext cx="8382000" cy="553998"/>
          </a:xfrm>
        </p:spPr>
        <p:txBody>
          <a:bodyPr/>
          <a:lstStyle/>
          <a:p>
            <a:pPr marL="0" indent="0">
              <a:buNone/>
            </a:pPr>
            <a:r>
              <a:rPr lang="en-US" sz="2000" dirty="0"/>
              <a:t>The immediate goal is to ensure no deprecation of current features and to continue adding new capabilities based on the SharePoint 2010 release</a:t>
            </a:r>
            <a:r>
              <a:rPr lang="en-US" sz="2000" dirty="0" smtClean="0"/>
              <a:t>.</a:t>
            </a:r>
          </a:p>
        </p:txBody>
      </p:sp>
      <p:sp>
        <p:nvSpPr>
          <p:cNvPr id="8" name="Content Placeholder 4"/>
          <p:cNvSpPr txBox="1">
            <a:spLocks/>
          </p:cNvSpPr>
          <p:nvPr/>
        </p:nvSpPr>
        <p:spPr>
          <a:xfrm>
            <a:off x="320038" y="1853185"/>
            <a:ext cx="8382004" cy="1447800"/>
          </a:xfrm>
          <a:prstGeom prst="rect">
            <a:avLst/>
          </a:prstGeom>
        </p:spPr>
        <p:txBody>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Office Web Apps</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Records Center</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SharePoint 2010 feature set</a:t>
            </a:r>
          </a:p>
          <a:p>
            <a:pPr marL="627063" lvl="3" indent="-280988" fontAlgn="base">
              <a:spcAft>
                <a:spcPct val="0"/>
              </a:spcAft>
              <a:buClr>
                <a:srgbClr val="FFFF99"/>
              </a:buClr>
              <a:buSzPct val="90000"/>
              <a:buBlip>
                <a:blip r:embed="rId5"/>
              </a:buBlip>
            </a:pPr>
            <a:r>
              <a:rPr lang="en-US" sz="1600" dirty="0" smtClean="0">
                <a:solidFill>
                  <a:srgbClr val="99CC99"/>
                </a:solidFill>
                <a:sym typeface="Wingdings" pitchFamily="2" charset="2"/>
              </a:rPr>
              <a:t>All standard features that are available out of box should be supported unless explicitly called out below</a:t>
            </a:r>
          </a:p>
        </p:txBody>
      </p:sp>
      <p:sp>
        <p:nvSpPr>
          <p:cNvPr id="9" name="Text Placeholder 2"/>
          <p:cNvSpPr txBox="1">
            <a:spLocks/>
          </p:cNvSpPr>
          <p:nvPr/>
        </p:nvSpPr>
        <p:spPr>
          <a:xfrm>
            <a:off x="381000" y="1520952"/>
            <a:ext cx="83820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smtClean="0"/>
              <a:t>New Features</a:t>
            </a:r>
          </a:p>
        </p:txBody>
      </p:sp>
      <p:sp>
        <p:nvSpPr>
          <p:cNvPr id="12" name="Content Placeholder 4"/>
          <p:cNvSpPr txBox="1">
            <a:spLocks/>
          </p:cNvSpPr>
          <p:nvPr/>
        </p:nvSpPr>
        <p:spPr>
          <a:xfrm>
            <a:off x="332232" y="5257967"/>
            <a:ext cx="8077201" cy="1008721"/>
          </a:xfrm>
          <a:prstGeom prst="rect">
            <a:avLst/>
          </a:prstGeom>
        </p:spPr>
        <p:txBody>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Email Enabled Lists</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Site Definitions</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Inline Code</a:t>
            </a:r>
          </a:p>
        </p:txBody>
      </p:sp>
      <p:sp>
        <p:nvSpPr>
          <p:cNvPr id="13" name="Text Placeholder 2"/>
          <p:cNvSpPr txBox="1">
            <a:spLocks/>
          </p:cNvSpPr>
          <p:nvPr/>
        </p:nvSpPr>
        <p:spPr>
          <a:xfrm>
            <a:off x="381002" y="4925568"/>
            <a:ext cx="83820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smtClean="0"/>
              <a:t>Unsupported Features</a:t>
            </a:r>
          </a:p>
        </p:txBody>
      </p:sp>
      <p:sp>
        <p:nvSpPr>
          <p:cNvPr id="10" name="Content Placeholder 4"/>
          <p:cNvSpPr txBox="1">
            <a:spLocks/>
          </p:cNvSpPr>
          <p:nvPr/>
        </p:nvSpPr>
        <p:spPr>
          <a:xfrm>
            <a:off x="320036" y="3642360"/>
            <a:ext cx="8382004" cy="1307592"/>
          </a:xfrm>
          <a:prstGeom prst="rect">
            <a:avLst/>
          </a:prstGeom>
        </p:spPr>
        <p:txBody>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FAST as a service from Microsoft Online</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Anonymous Access/Internet sites</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Project as a service from Microsoft Online</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Performance Point Services</a:t>
            </a:r>
          </a:p>
        </p:txBody>
      </p:sp>
      <p:sp>
        <p:nvSpPr>
          <p:cNvPr id="11" name="Text Placeholder 2"/>
          <p:cNvSpPr txBox="1">
            <a:spLocks/>
          </p:cNvSpPr>
          <p:nvPr/>
        </p:nvSpPr>
        <p:spPr>
          <a:xfrm>
            <a:off x="380998" y="3310127"/>
            <a:ext cx="83820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smtClean="0"/>
              <a:t>Future Features</a:t>
            </a:r>
          </a:p>
        </p:txBody>
      </p:sp>
    </p:spTree>
    <p:extLst>
      <p:ext uri="{BB962C8B-B14F-4D97-AF65-F5344CB8AC3E}">
        <p14:creationId xmlns:p14="http://schemas.microsoft.com/office/powerpoint/2010/main" xmlns="" val="2351272530"/>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p141: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2010 service offering </a:t>
            </a:r>
            <a:r>
              <a:rPr lang="en-US" sz="4000" dirty="0" smtClean="0"/>
              <a:t>(April 2010)</a:t>
            </a:r>
            <a:endParaRPr lang="en-US" dirty="0"/>
          </a:p>
        </p:txBody>
      </p:sp>
      <p:sp>
        <p:nvSpPr>
          <p:cNvPr id="3" name="Text Placeholder 2"/>
          <p:cNvSpPr>
            <a:spLocks noGrp="1"/>
          </p:cNvSpPr>
          <p:nvPr>
            <p:ph type="body" sz="quarter" idx="10"/>
          </p:nvPr>
        </p:nvSpPr>
        <p:spPr>
          <a:xfrm>
            <a:off x="381000" y="960120"/>
            <a:ext cx="8382000" cy="553998"/>
          </a:xfrm>
        </p:spPr>
        <p:txBody>
          <a:bodyPr/>
          <a:lstStyle/>
          <a:p>
            <a:pPr marL="0" indent="0">
              <a:buNone/>
            </a:pPr>
            <a:r>
              <a:rPr lang="en-US" sz="2000" dirty="0" smtClean="0"/>
              <a:t>This list introduces both new scenarios we will support and some future scenarios we won’t support in the April 2010 release.</a:t>
            </a:r>
          </a:p>
        </p:txBody>
      </p:sp>
      <p:sp>
        <p:nvSpPr>
          <p:cNvPr id="12" name="Content Placeholder 4"/>
          <p:cNvSpPr txBox="1">
            <a:spLocks/>
          </p:cNvSpPr>
          <p:nvPr/>
        </p:nvSpPr>
        <p:spPr>
          <a:xfrm>
            <a:off x="381000" y="2286000"/>
            <a:ext cx="8567928" cy="1828800"/>
          </a:xfrm>
          <a:prstGeom prst="rect">
            <a:avLst/>
          </a:prstGeom>
        </p:spPr>
        <p:txBody>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Completely virtualized environment.</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Shorter RTO and RPO for disaster recovery.</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Partially Trusted Code Development/Deployment by using </a:t>
            </a:r>
            <a:r>
              <a:rPr lang="en-US" sz="1800" dirty="0" smtClean="0">
                <a:solidFill>
                  <a:srgbClr val="99CC99"/>
                </a:solidFill>
                <a:sym typeface="Wingdings" pitchFamily="2" charset="2"/>
              </a:rPr>
              <a:t>Sandbox Solutions </a:t>
            </a:r>
            <a:r>
              <a:rPr lang="en-US" sz="1800" dirty="0" smtClean="0">
                <a:solidFill>
                  <a:srgbClr val="99CC99"/>
                </a:solidFill>
                <a:sym typeface="Wingdings" pitchFamily="2" charset="2"/>
              </a:rPr>
              <a:t>feature</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Improved metrics reporting</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Customization Deployment Framework</a:t>
            </a:r>
          </a:p>
        </p:txBody>
      </p:sp>
      <p:sp>
        <p:nvSpPr>
          <p:cNvPr id="13" name="Text Placeholder 2"/>
          <p:cNvSpPr txBox="1">
            <a:spLocks/>
          </p:cNvSpPr>
          <p:nvPr/>
        </p:nvSpPr>
        <p:spPr>
          <a:xfrm>
            <a:off x="381000" y="1905000"/>
            <a:ext cx="83820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smtClean="0"/>
              <a:t>New Scenarios</a:t>
            </a:r>
          </a:p>
        </p:txBody>
      </p:sp>
      <p:sp>
        <p:nvSpPr>
          <p:cNvPr id="14" name="Content Placeholder 4"/>
          <p:cNvSpPr txBox="1">
            <a:spLocks/>
          </p:cNvSpPr>
          <p:nvPr/>
        </p:nvSpPr>
        <p:spPr>
          <a:xfrm>
            <a:off x="380999" y="4572000"/>
            <a:ext cx="8077201" cy="926592"/>
          </a:xfrm>
          <a:prstGeom prst="rect">
            <a:avLst/>
          </a:prstGeom>
        </p:spPr>
        <p:txBody>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Claims based authentication</a:t>
            </a:r>
          </a:p>
          <a:p>
            <a:pPr marL="280988" indent="-280988" fontAlgn="base">
              <a:spcAft>
                <a:spcPct val="0"/>
              </a:spcAft>
              <a:buClr>
                <a:srgbClr val="FFFF99"/>
              </a:buClr>
              <a:buSzPct val="90000"/>
              <a:buBlip>
                <a:blip r:embed="rId5"/>
              </a:buBlip>
            </a:pPr>
            <a:r>
              <a:rPr lang="en-US" sz="1800" dirty="0" smtClean="0">
                <a:solidFill>
                  <a:srgbClr val="99CC99"/>
                </a:solidFill>
                <a:sym typeface="Wingdings" pitchFamily="2" charset="2"/>
              </a:rPr>
              <a:t>Remote Blob Storage using </a:t>
            </a:r>
            <a:r>
              <a:rPr lang="en-US" sz="1800" dirty="0" smtClean="0">
                <a:solidFill>
                  <a:srgbClr val="99CC99"/>
                </a:solidFill>
                <a:sym typeface="Wingdings" pitchFamily="2" charset="2"/>
              </a:rPr>
              <a:t>Azure</a:t>
            </a:r>
            <a:endParaRPr lang="en-US" sz="1800" dirty="0" smtClean="0">
              <a:solidFill>
                <a:srgbClr val="99CC99"/>
              </a:solidFill>
              <a:sym typeface="Wingdings" pitchFamily="2" charset="2"/>
            </a:endParaRPr>
          </a:p>
        </p:txBody>
      </p:sp>
      <p:sp>
        <p:nvSpPr>
          <p:cNvPr id="15" name="Text Placeholder 2"/>
          <p:cNvSpPr txBox="1">
            <a:spLocks/>
          </p:cNvSpPr>
          <p:nvPr/>
        </p:nvSpPr>
        <p:spPr>
          <a:xfrm>
            <a:off x="381001" y="4190999"/>
            <a:ext cx="83820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smtClean="0"/>
              <a:t>Future Scenarios</a:t>
            </a:r>
          </a:p>
        </p:txBody>
      </p:sp>
    </p:spTree>
    <p:extLst>
      <p:ext uri="{BB962C8B-B14F-4D97-AF65-F5344CB8AC3E}">
        <p14:creationId xmlns:p14="http://schemas.microsoft.com/office/powerpoint/2010/main" xmlns="" val="1326306306"/>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p141: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i-FI" dirty="0" err="1" smtClean="0"/>
              <a:t>Extensibility</a:t>
            </a:r>
            <a:endParaRPr lang="en-US" dirty="0"/>
          </a:p>
        </p:txBody>
      </p:sp>
    </p:spTree>
    <p:extLst>
      <p:ext uri="{BB962C8B-B14F-4D97-AF65-F5344CB8AC3E}">
        <p14:creationId xmlns:p14="http://schemas.microsoft.com/office/powerpoint/2010/main" xmlns="" val="23814667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Customization</a:t>
            </a:r>
            <a:endParaRPr lang="fi-FI" dirty="0"/>
          </a:p>
        </p:txBody>
      </p:sp>
      <p:sp>
        <p:nvSpPr>
          <p:cNvPr id="3" name="Text Placeholder 2"/>
          <p:cNvSpPr>
            <a:spLocks noGrp="1"/>
          </p:cNvSpPr>
          <p:nvPr>
            <p:ph type="body" sz="quarter" idx="10"/>
          </p:nvPr>
        </p:nvSpPr>
        <p:spPr/>
        <p:txBody>
          <a:bodyPr/>
          <a:lstStyle/>
          <a:p>
            <a:r>
              <a:rPr lang="fi-FI" dirty="0" smtClean="0"/>
              <a:t>Client side OM</a:t>
            </a:r>
          </a:p>
          <a:p>
            <a:pPr lvl="1"/>
            <a:r>
              <a:rPr lang="fi-FI" dirty="0" smtClean="0"/>
              <a:t>Same model in both standard and dedicated</a:t>
            </a:r>
          </a:p>
          <a:p>
            <a:r>
              <a:rPr lang="fi-FI" dirty="0" smtClean="0"/>
              <a:t>Sandboxed solutions (Partially trusted code)</a:t>
            </a:r>
          </a:p>
          <a:p>
            <a:pPr lvl="1"/>
            <a:r>
              <a:rPr lang="fi-FI" dirty="0"/>
              <a:t>Same model in both standard and dedicated</a:t>
            </a:r>
            <a:endParaRPr lang="fi-FI" dirty="0" smtClean="0"/>
          </a:p>
          <a:p>
            <a:r>
              <a:rPr lang="fi-FI" dirty="0" smtClean="0"/>
              <a:t>Full trust solutions</a:t>
            </a:r>
          </a:p>
          <a:p>
            <a:pPr lvl="1"/>
            <a:r>
              <a:rPr lang="fi-FI" dirty="0" smtClean="0"/>
              <a:t>Dedicated only</a:t>
            </a:r>
          </a:p>
          <a:p>
            <a:pPr lvl="1"/>
            <a:r>
              <a:rPr lang="fi-FI" dirty="0" smtClean="0"/>
              <a:t>Requires validation</a:t>
            </a:r>
          </a:p>
          <a:p>
            <a:endParaRPr lang="fi-FI" dirty="0"/>
          </a:p>
        </p:txBody>
      </p:sp>
    </p:spTree>
    <p:extLst>
      <p:ext uri="{BB962C8B-B14F-4D97-AF65-F5344CB8AC3E}">
        <p14:creationId xmlns:p14="http://schemas.microsoft.com/office/powerpoint/2010/main" xmlns="" val="9928893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effectLst/>
              </a:rPr>
              <a:t>Microsoft SharePoint Online 2010</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err="1" smtClean="0">
                <a:solidFill>
                  <a:schemeClr val="tx1"/>
                </a:solidFill>
              </a:rPr>
              <a:t>Kimmo</a:t>
            </a:r>
            <a:r>
              <a:rPr lang="en-US" dirty="0" smtClean="0">
                <a:solidFill>
                  <a:schemeClr val="tx1"/>
                </a:solidFill>
              </a:rPr>
              <a:t> </a:t>
            </a:r>
            <a:r>
              <a:rPr lang="en-US" dirty="0" err="1" smtClean="0">
                <a:solidFill>
                  <a:schemeClr val="tx1"/>
                </a:solidFill>
              </a:rPr>
              <a:t>Forss</a:t>
            </a:r>
            <a:r>
              <a:rPr lang="en-US" dirty="0" smtClean="0">
                <a:solidFill>
                  <a:schemeClr val="tx1"/>
                </a:solidFill>
              </a:rPr>
              <a:t/>
            </a:r>
            <a:br>
              <a:rPr lang="en-US" dirty="0" smtClean="0">
                <a:solidFill>
                  <a:schemeClr val="tx1"/>
                </a:solidFill>
              </a:rPr>
            </a:br>
            <a:r>
              <a:rPr lang="en-US" dirty="0" smtClean="0">
                <a:solidFill>
                  <a:schemeClr val="tx1"/>
                </a:solidFill>
              </a:rPr>
              <a:t>Richard </a:t>
            </a:r>
            <a:r>
              <a:rPr lang="en-US" dirty="0" smtClean="0">
                <a:solidFill>
                  <a:schemeClr val="tx1"/>
                </a:solidFill>
              </a:rPr>
              <a:t>Riley</a:t>
            </a:r>
          </a:p>
          <a:p>
            <a:r>
              <a:rPr lang="en-US" dirty="0" smtClean="0">
                <a:solidFill>
                  <a:schemeClr val="tx1"/>
                </a:solidFill>
              </a:rPr>
              <a:t>Microsoft Corporation</a:t>
            </a:r>
            <a:endParaRPr lang="en-US" dirty="0" smtClean="0">
              <a:solidFill>
                <a:schemeClr val="tx1"/>
              </a:solidFill>
            </a:endParaRPr>
          </a:p>
          <a:p>
            <a:r>
              <a:rPr lang="en-US" dirty="0" smtClean="0">
                <a:solidFill>
                  <a:schemeClr val="tx1"/>
                </a:solidFill>
              </a:rPr>
              <a:t>Session Code: OFS208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382000" cy="498598"/>
          </a:xfrm>
        </p:spPr>
        <p:txBody>
          <a:bodyPr/>
          <a:lstStyle/>
          <a:p>
            <a:r>
              <a:rPr lang="en-US" sz="3600" dirty="0" smtClean="0"/>
              <a:t>Customization Review Process – (Dedicated)</a:t>
            </a:r>
            <a:endParaRPr lang="en-US" sz="3600" dirty="0"/>
          </a:p>
        </p:txBody>
      </p:sp>
      <p:sp>
        <p:nvSpPr>
          <p:cNvPr id="8" name="Text Placeholder 7"/>
          <p:cNvSpPr>
            <a:spLocks noGrp="1"/>
          </p:cNvSpPr>
          <p:nvPr>
            <p:ph sz="half" idx="1"/>
          </p:nvPr>
        </p:nvSpPr>
        <p:spPr>
          <a:xfrm>
            <a:off x="381000" y="1447799"/>
            <a:ext cx="4114800" cy="4825937"/>
          </a:xfrm>
        </p:spPr>
        <p:txBody>
          <a:bodyPr/>
          <a:lstStyle/>
          <a:p>
            <a:r>
              <a:rPr lang="en-US" sz="2400" dirty="0" smtClean="0"/>
              <a:t>High Level Design Review Document required for all customizations</a:t>
            </a:r>
          </a:p>
          <a:p>
            <a:pPr lvl="1"/>
            <a:r>
              <a:rPr lang="en-US" sz="2000" dirty="0" smtClean="0"/>
              <a:t>(third party and in-house developed)</a:t>
            </a:r>
          </a:p>
          <a:p>
            <a:r>
              <a:rPr lang="en-US" sz="2400" dirty="0" smtClean="0"/>
              <a:t>Engineering reviews provide feedback if needed prior to approval and development</a:t>
            </a:r>
          </a:p>
          <a:p>
            <a:r>
              <a:rPr lang="en-US" sz="2400" dirty="0" smtClean="0"/>
              <a:t>Customers use a provided template</a:t>
            </a:r>
          </a:p>
          <a:p>
            <a:r>
              <a:rPr lang="en-US" sz="2400" dirty="0" smtClean="0"/>
              <a:t>Solution deliverables review for approval prior to deployment</a:t>
            </a:r>
            <a:endParaRPr lang="en-US" sz="2400" dirty="0"/>
          </a:p>
        </p:txBody>
      </p:sp>
      <p:sp>
        <p:nvSpPr>
          <p:cNvPr id="10" name="Content Placeholder 9"/>
          <p:cNvSpPr>
            <a:spLocks noGrp="1"/>
          </p:cNvSpPr>
          <p:nvPr>
            <p:ph sz="half" idx="2"/>
          </p:nvPr>
        </p:nvSpPr>
        <p:spPr>
          <a:xfrm>
            <a:off x="4648200" y="1447799"/>
            <a:ext cx="4114800" cy="4081117"/>
          </a:xfrm>
        </p:spPr>
        <p:txBody>
          <a:bodyPr/>
          <a:lstStyle/>
          <a:p>
            <a:r>
              <a:rPr lang="en-US" sz="2400" dirty="0" smtClean="0"/>
              <a:t>Evaluation of customization package</a:t>
            </a:r>
          </a:p>
          <a:p>
            <a:pPr lvl="1"/>
            <a:r>
              <a:rPr lang="en-US" sz="2000" dirty="0" smtClean="0"/>
              <a:t>Documentation</a:t>
            </a:r>
          </a:p>
          <a:p>
            <a:pPr lvl="1"/>
            <a:r>
              <a:rPr lang="en-US" sz="2000" dirty="0" smtClean="0"/>
              <a:t>Common security attack vectors</a:t>
            </a:r>
          </a:p>
          <a:p>
            <a:pPr lvl="1"/>
            <a:r>
              <a:rPr lang="en-US" sz="2000" dirty="0" smtClean="0"/>
              <a:t>Validate Successful deployment and clean removal</a:t>
            </a:r>
          </a:p>
          <a:p>
            <a:pPr lvl="1"/>
            <a:r>
              <a:rPr lang="en-US" sz="2000" dirty="0" smtClean="0"/>
              <a:t>Best Practices </a:t>
            </a:r>
          </a:p>
          <a:p>
            <a:pPr lvl="1"/>
            <a:r>
              <a:rPr lang="en-US" sz="2000" dirty="0" smtClean="0"/>
              <a:t>Support and proactive monitoring</a:t>
            </a:r>
          </a:p>
          <a:p>
            <a:pPr lvl="1"/>
            <a:r>
              <a:rPr lang="en-US" sz="2000" dirty="0" smtClean="0"/>
              <a:t>Compatibility with current patched version of SharePoint</a:t>
            </a:r>
          </a:p>
        </p:txBody>
      </p:sp>
    </p:spTree>
    <p:extLst>
      <p:ext uri="{BB962C8B-B14F-4D97-AF65-F5344CB8AC3E}">
        <p14:creationId xmlns:p14="http://schemas.microsoft.com/office/powerpoint/2010/main" xmlns="" val="200089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Applications / Customizations futures</a:t>
            </a:r>
            <a:endParaRPr lang="en-US" sz="4400" dirty="0"/>
          </a:p>
        </p:txBody>
      </p:sp>
      <p:sp>
        <p:nvSpPr>
          <p:cNvPr id="7" name="Content Placeholder 8"/>
          <p:cNvSpPr>
            <a:spLocks noGrp="1"/>
          </p:cNvSpPr>
          <p:nvPr>
            <p:ph idx="1"/>
          </p:nvPr>
        </p:nvSpPr>
        <p:spPr>
          <a:xfrm>
            <a:off x="381000" y="1376299"/>
            <a:ext cx="8382000" cy="4973669"/>
          </a:xfrm>
        </p:spPr>
        <p:txBody>
          <a:bodyPr/>
          <a:lstStyle/>
          <a:p>
            <a:r>
              <a:rPr lang="en-US" sz="2000" dirty="0" smtClean="0"/>
              <a:t>Number of initiatives underway to help us ↑ Quality, ↓Cost and ↑CSAT </a:t>
            </a:r>
          </a:p>
          <a:p>
            <a:pPr lvl="1"/>
            <a:r>
              <a:rPr lang="en-US" sz="1600" b="1" dirty="0" smtClean="0"/>
              <a:t>Test Automation Framework (TAF)</a:t>
            </a:r>
          </a:p>
          <a:p>
            <a:pPr lvl="2"/>
            <a:r>
              <a:rPr lang="en-US" sz="1200" dirty="0" smtClean="0"/>
              <a:t>Focus is on automating code analysis validation (e.g., memory management, security)</a:t>
            </a:r>
          </a:p>
          <a:p>
            <a:pPr lvl="2"/>
            <a:r>
              <a:rPr lang="en-US" sz="1200" dirty="0" smtClean="0"/>
              <a:t>Supports 2007 and 2010; extensible set of interfaces to add engines; detailed logs and reports</a:t>
            </a:r>
          </a:p>
          <a:p>
            <a:pPr lvl="2"/>
            <a:r>
              <a:rPr lang="en-US" sz="1200" dirty="0" smtClean="0"/>
              <a:t>Packaged and distributed as a redistributable to ISVs, customers and vendors</a:t>
            </a:r>
          </a:p>
          <a:p>
            <a:pPr lvl="1"/>
            <a:endParaRPr lang="en-US" sz="1600" b="1" dirty="0" smtClean="0"/>
          </a:p>
          <a:p>
            <a:pPr lvl="1"/>
            <a:r>
              <a:rPr lang="en-US" sz="1600" b="1" dirty="0" smtClean="0"/>
              <a:t>Customization Deployment Framework (CDF)</a:t>
            </a:r>
          </a:p>
          <a:p>
            <a:pPr lvl="2"/>
            <a:r>
              <a:rPr lang="en-US" sz="1200" dirty="0" smtClean="0"/>
              <a:t>Focus is on automating customization deployments across PPE, DR and PROD; ensures consistency </a:t>
            </a:r>
          </a:p>
          <a:p>
            <a:pPr lvl="2"/>
            <a:r>
              <a:rPr lang="en-US" sz="1200" dirty="0" smtClean="0"/>
              <a:t>Produces an aggregated deployment manifest of all customizations and their dependencies</a:t>
            </a:r>
          </a:p>
          <a:p>
            <a:pPr lvl="2"/>
            <a:r>
              <a:rPr lang="en-US" sz="1200" dirty="0" smtClean="0"/>
              <a:t>Packaged and distributed as a redistributable to ISVs, customers and vendors</a:t>
            </a:r>
          </a:p>
          <a:p>
            <a:pPr lvl="1"/>
            <a:endParaRPr lang="en-US" sz="1800" b="1" dirty="0" smtClean="0"/>
          </a:p>
          <a:p>
            <a:pPr lvl="1"/>
            <a:r>
              <a:rPr lang="en-US" sz="1800" b="1" dirty="0" smtClean="0"/>
              <a:t>Customization Toolkit </a:t>
            </a:r>
          </a:p>
          <a:p>
            <a:pPr lvl="2"/>
            <a:r>
              <a:rPr lang="en-US" sz="1200" dirty="0" smtClean="0"/>
              <a:t>Focus is on packaging the right assets (documents, code and tools) to enable the target audiences (ISVs, customers and vendors) to be successful in processing customizations throughout the lifecycle</a:t>
            </a:r>
          </a:p>
          <a:p>
            <a:pPr lvl="2"/>
            <a:r>
              <a:rPr lang="en-US" sz="1200" dirty="0" smtClean="0"/>
              <a:t>Assets will include the appropriate guidance around  integrating O14 features and APIs including but not limited to </a:t>
            </a:r>
            <a:r>
              <a:rPr lang="en-US" sz="1200" dirty="0" err="1" smtClean="0"/>
              <a:t>SPMonitoredScope</a:t>
            </a:r>
            <a:r>
              <a:rPr lang="en-US" sz="1200" dirty="0" smtClean="0"/>
              <a:t>, Developer Dashboard and ULS APIs</a:t>
            </a:r>
          </a:p>
          <a:p>
            <a:pPr lvl="1"/>
            <a:endParaRPr lang="en-US" sz="1800" b="1" dirty="0" smtClean="0"/>
          </a:p>
          <a:p>
            <a:pPr lvl="1"/>
            <a:r>
              <a:rPr lang="en-US" sz="1800" b="1" dirty="0" smtClean="0"/>
              <a:t>Marketplace</a:t>
            </a:r>
          </a:p>
          <a:p>
            <a:pPr lvl="2"/>
            <a:r>
              <a:rPr lang="en-US" sz="1200" dirty="0" smtClean="0"/>
              <a:t>Focus is to certify ISV solutions and make them available to our Online enterprise customers in order to reduce the number of custom solutions that need to be supported</a:t>
            </a:r>
          </a:p>
        </p:txBody>
      </p:sp>
    </p:spTree>
    <p:extLst>
      <p:ext uri="{BB962C8B-B14F-4D97-AF65-F5344CB8AC3E}">
        <p14:creationId xmlns:p14="http://schemas.microsoft.com/office/powerpoint/2010/main" xmlns="" val="2963976706"/>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p141: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Content</a:t>
            </a:r>
            <a:endParaRPr lang="en-US" dirty="0"/>
          </a:p>
        </p:txBody>
      </p:sp>
      <p:sp>
        <p:nvSpPr>
          <p:cNvPr id="17" name="Content Placeholder 16"/>
          <p:cNvSpPr>
            <a:spLocks noGrp="1"/>
          </p:cNvSpPr>
          <p:nvPr>
            <p:ph sz="quarter" idx="10"/>
          </p:nvPr>
        </p:nvSpPr>
        <p:spPr>
          <a:xfrm>
            <a:off x="395536" y="1052736"/>
            <a:ext cx="8385048" cy="4968552"/>
          </a:xfrm>
          <a:prstGeom prst="roundRect">
            <a:avLst>
              <a:gd name="adj" fmla="val 3791"/>
            </a:avLst>
          </a:prstGeom>
        </p:spPr>
        <p:txBody>
          <a:bodyPr lIns="90000" tIns="72000" anchor="t"/>
          <a:lstStyle/>
          <a:p>
            <a:pPr>
              <a:spcBef>
                <a:spcPts val="1200"/>
              </a:spcBef>
            </a:pPr>
            <a:r>
              <a:rPr sz="2000" b="1" dirty="0" smtClean="0"/>
              <a:t>Breakout Sessions</a:t>
            </a:r>
          </a:p>
          <a:p>
            <a:pPr marL="182563" indent="-182563">
              <a:spcBef>
                <a:spcPts val="1200"/>
              </a:spcBef>
              <a:buFont typeface="Arial" pitchFamily="34" charset="0"/>
              <a:buChar char="•"/>
            </a:pPr>
            <a:r>
              <a:rPr lang="en-US" dirty="0" smtClean="0"/>
              <a:t>UNC203  -  </a:t>
            </a:r>
            <a:r>
              <a:rPr lang="en-US" dirty="0"/>
              <a:t>11/09/2009 </a:t>
            </a:r>
            <a:r>
              <a:rPr lang="en-US" dirty="0" smtClean="0"/>
              <a:t>09:00-10:15  [Cyril Sultan]</a:t>
            </a:r>
            <a:br>
              <a:rPr lang="en-US" dirty="0" smtClean="0"/>
            </a:br>
            <a:r>
              <a:rPr lang="en-US" b="1" dirty="0" smtClean="0"/>
              <a:t>Implementing </a:t>
            </a:r>
            <a:r>
              <a:rPr lang="en-US" b="1" dirty="0"/>
              <a:t>and Administering Microsoft Online Services</a:t>
            </a:r>
          </a:p>
          <a:p>
            <a:pPr marL="182563" indent="-182563">
              <a:spcBef>
                <a:spcPts val="1200"/>
              </a:spcBef>
              <a:buFont typeface="Arial" pitchFamily="34" charset="0"/>
              <a:buChar char="•"/>
            </a:pPr>
            <a:r>
              <a:rPr lang="en-US" dirty="0" smtClean="0"/>
              <a:t>OFS209  -  11/10/2009 17:00-18:15  [</a:t>
            </a:r>
            <a:r>
              <a:rPr lang="en-US" dirty="0" err="1" smtClean="0"/>
              <a:t>Kimmo</a:t>
            </a:r>
            <a:r>
              <a:rPr lang="en-US" dirty="0" smtClean="0"/>
              <a:t> Forss</a:t>
            </a:r>
            <a:r>
              <a:rPr lang="de-DE" dirty="0" smtClean="0"/>
              <a:t>]</a:t>
            </a:r>
            <a:br>
              <a:rPr lang="de-DE" dirty="0" smtClean="0"/>
            </a:br>
            <a:r>
              <a:rPr lang="en-US" b="1" dirty="0" smtClean="0"/>
              <a:t>Microsoft SharePoint Online Overview</a:t>
            </a:r>
          </a:p>
          <a:p>
            <a:pPr marL="182563" indent="-182563">
              <a:spcBef>
                <a:spcPts val="1200"/>
              </a:spcBef>
              <a:buFont typeface="Arial" pitchFamily="34" charset="0"/>
              <a:buChar char="•"/>
            </a:pPr>
            <a:r>
              <a:rPr lang="en-US" dirty="0" smtClean="0"/>
              <a:t>SIA08-IS  </a:t>
            </a:r>
            <a:r>
              <a:rPr lang="en-US" dirty="0"/>
              <a:t>-  11/11/2009 10:45-12:00  [Mike Chan]</a:t>
            </a:r>
            <a:br>
              <a:rPr lang="en-US" dirty="0"/>
            </a:br>
            <a:r>
              <a:rPr lang="en-US" b="1" dirty="0"/>
              <a:t>Security Services in the Cloud</a:t>
            </a:r>
            <a:endParaRPr lang="de-DE" b="1" dirty="0"/>
          </a:p>
          <a:p>
            <a:pPr marL="182563" indent="-182563">
              <a:spcBef>
                <a:spcPts val="1200"/>
              </a:spcBef>
              <a:buFont typeface="Arial" pitchFamily="34" charset="0"/>
              <a:buChar char="•"/>
            </a:pPr>
            <a:r>
              <a:rPr lang="en-US" dirty="0"/>
              <a:t>UNC205  -  11/11/2009 17:30-18:45  [Cyril Sultan]</a:t>
            </a:r>
            <a:br>
              <a:rPr lang="en-US" dirty="0"/>
            </a:br>
            <a:r>
              <a:rPr lang="en-US" b="1" dirty="0"/>
              <a:t>Tips and Tricks for Planning, Deploying, and Troubleshooting the Office Live Meeting Service</a:t>
            </a:r>
          </a:p>
          <a:p>
            <a:pPr marL="182563" indent="-182563">
              <a:spcBef>
                <a:spcPts val="1200"/>
              </a:spcBef>
              <a:buFont typeface="Arial" pitchFamily="34" charset="0"/>
              <a:buChar char="•"/>
            </a:pPr>
            <a:r>
              <a:rPr lang="en-US" dirty="0"/>
              <a:t>UNC310  -  11/12/2009 13:30-14:45  [David Anderson]</a:t>
            </a:r>
            <a:br>
              <a:rPr lang="en-US" dirty="0"/>
            </a:br>
            <a:r>
              <a:rPr lang="en-US" b="1" dirty="0"/>
              <a:t>Migrating Data, Co-Existence, and Directory Synchronization with Microsoft Online Services</a:t>
            </a:r>
          </a:p>
          <a:p>
            <a:pPr marL="182563" indent="-182563">
              <a:spcBef>
                <a:spcPts val="1200"/>
              </a:spcBef>
              <a:buFont typeface="Arial" pitchFamily="34" charset="0"/>
              <a:buChar char="•"/>
            </a:pPr>
            <a:r>
              <a:rPr lang="en-US" dirty="0" smtClean="0"/>
              <a:t>ITS213  </a:t>
            </a:r>
            <a:r>
              <a:rPr lang="en-US" dirty="0"/>
              <a:t>-  11/12/2009  17:00-18:15  [Gail Warren]</a:t>
            </a:r>
            <a:br>
              <a:rPr lang="en-US" dirty="0"/>
            </a:br>
            <a:r>
              <a:rPr lang="en-US" b="1" dirty="0"/>
              <a:t>Critical Infrastructure and Operations for Delivering Secure, Enterprise-Class Software </a:t>
            </a:r>
            <a:r>
              <a:rPr lang="en-US" b="1" dirty="0" smtClean="0"/>
              <a:t>Services</a:t>
            </a:r>
            <a:endParaRPr lang="en-US" b="1" dirty="0"/>
          </a:p>
        </p:txBody>
      </p:sp>
    </p:spTree>
    <p:extLst>
      <p:ext uri="{BB962C8B-B14F-4D97-AF65-F5344CB8AC3E}">
        <p14:creationId xmlns:p14="http://schemas.microsoft.com/office/powerpoint/2010/main" xmlns="" val="12128278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Agenda</a:t>
            </a:r>
            <a:endParaRPr lang="fi-FI" dirty="0"/>
          </a:p>
        </p:txBody>
      </p:sp>
      <p:sp>
        <p:nvSpPr>
          <p:cNvPr id="3" name="Text Placeholder 2"/>
          <p:cNvSpPr>
            <a:spLocks noGrp="1"/>
          </p:cNvSpPr>
          <p:nvPr>
            <p:ph type="body" sz="quarter" idx="10"/>
          </p:nvPr>
        </p:nvSpPr>
        <p:spPr/>
        <p:txBody>
          <a:bodyPr/>
          <a:lstStyle/>
          <a:p>
            <a:r>
              <a:rPr lang="en-US" dirty="0"/>
              <a:t>What is Microsoft Online?</a:t>
            </a:r>
          </a:p>
          <a:p>
            <a:r>
              <a:rPr lang="en-US" dirty="0"/>
              <a:t>What is SharePoint </a:t>
            </a:r>
            <a:r>
              <a:rPr lang="en-US" dirty="0" smtClean="0"/>
              <a:t>Online 2010?</a:t>
            </a:r>
            <a:endParaRPr lang="en-US" dirty="0"/>
          </a:p>
          <a:p>
            <a:r>
              <a:rPr lang="en-US" dirty="0"/>
              <a:t>Two Flavors: Standard and Dedicated</a:t>
            </a:r>
          </a:p>
          <a:p>
            <a:r>
              <a:rPr lang="fi-FI" dirty="0" smtClean="0"/>
              <a:t>Identity and Access</a:t>
            </a:r>
          </a:p>
          <a:p>
            <a:r>
              <a:rPr lang="fi-FI" dirty="0" smtClean="0"/>
              <a:t>Extensibility</a:t>
            </a:r>
            <a:endParaRPr lang="fi-FI" dirty="0"/>
          </a:p>
        </p:txBody>
      </p:sp>
    </p:spTree>
    <p:extLst>
      <p:ext uri="{BB962C8B-B14F-4D97-AF65-F5344CB8AC3E}">
        <p14:creationId xmlns:p14="http://schemas.microsoft.com/office/powerpoint/2010/main" xmlns="" val="17167063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381202"/>
            <a:ext cx="8381400" cy="609398"/>
          </a:xfrm>
        </p:spPr>
        <p:txBody>
          <a:bodyPr/>
          <a:lstStyle/>
          <a:p>
            <a:r>
              <a:rPr lang="en-US" sz="4400" dirty="0" smtClean="0">
                <a:effectLst>
                  <a:outerShdw blurRad="38100" dist="38100" dir="2700000" algn="tl">
                    <a:srgbClr val="000000">
                      <a:alpha val="43137"/>
                    </a:srgbClr>
                  </a:outerShdw>
                </a:effectLst>
                <a:latin typeface="+mn-lt"/>
              </a:rPr>
              <a:t>Microsoft Online Services</a:t>
            </a:r>
            <a:endParaRPr lang="en-US" sz="4400" dirty="0">
              <a:effectLst>
                <a:outerShdw blurRad="38100" dist="38100" dir="2700000" algn="tl">
                  <a:srgbClr val="000000">
                    <a:alpha val="43137"/>
                  </a:srgbClr>
                </a:outerShdw>
              </a:effectLst>
              <a:latin typeface="+mn-lt"/>
            </a:endParaRPr>
          </a:p>
        </p:txBody>
      </p:sp>
      <p:grpSp>
        <p:nvGrpSpPr>
          <p:cNvPr id="3" name="Group 16"/>
          <p:cNvGrpSpPr/>
          <p:nvPr/>
        </p:nvGrpSpPr>
        <p:grpSpPr>
          <a:xfrm>
            <a:off x="785052" y="2285360"/>
            <a:ext cx="7772400" cy="3815764"/>
            <a:chOff x="685800" y="2667000"/>
            <a:chExt cx="7772400" cy="3521678"/>
          </a:xfrm>
        </p:grpSpPr>
        <p:sp>
          <p:nvSpPr>
            <p:cNvPr id="5" name="Rounded Rectangle 4"/>
            <p:cNvSpPr/>
            <p:nvPr/>
          </p:nvSpPr>
          <p:spPr bwMode="auto">
            <a:xfrm>
              <a:off x="685800" y="3192780"/>
              <a:ext cx="7772400" cy="2995898"/>
            </a:xfrm>
            <a:prstGeom prst="roundRect">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smtClean="0">
                <a:solidFill>
                  <a:schemeClr val="tx2">
                    <a:lumMod val="20000"/>
                    <a:lumOff val="80000"/>
                  </a:schemeClr>
                </a:solidFill>
                <a:effectLst>
                  <a:outerShdw blurRad="38100" dist="38100" dir="2700000" algn="tl">
                    <a:srgbClr val="000000">
                      <a:alpha val="43137"/>
                    </a:srgbClr>
                  </a:outerShdw>
                </a:effectLst>
                <a:ea typeface="ＭＳ Ｐゴシック" pitchFamily="34" charset="-128"/>
              </a:endParaRPr>
            </a:p>
          </p:txBody>
        </p:sp>
        <p:sp>
          <p:nvSpPr>
            <p:cNvPr id="6" name="TextBox 5"/>
            <p:cNvSpPr txBox="1"/>
            <p:nvPr/>
          </p:nvSpPr>
          <p:spPr>
            <a:xfrm>
              <a:off x="1143000" y="3182597"/>
              <a:ext cx="5877378" cy="596517"/>
            </a:xfrm>
            <a:prstGeom prst="rect">
              <a:avLst/>
            </a:prstGeom>
            <a:noFill/>
          </p:spPr>
          <p:txBody>
            <a:bodyPr wrap="none" rtlCol="0">
              <a:spAutoFit/>
            </a:bodyPr>
            <a:lstStyle/>
            <a:p>
              <a:r>
                <a:rPr lang="en-US" sz="3600" spc="-150" dirty="0">
                  <a:ln w="3175">
                    <a:noFill/>
                  </a:ln>
                  <a:solidFill>
                    <a:srgbClr val="CCFFCC"/>
                  </a:solidFill>
                  <a:cs typeface="Arial" charset="0"/>
                </a:rPr>
                <a:t>Business Productivity Online Suite</a:t>
              </a:r>
            </a:p>
          </p:txBody>
        </p:sp>
        <p:cxnSp>
          <p:nvCxnSpPr>
            <p:cNvPr id="7" name="Straight Connector 6"/>
            <p:cNvCxnSpPr/>
            <p:nvPr/>
          </p:nvCxnSpPr>
          <p:spPr>
            <a:xfrm>
              <a:off x="990600" y="3792418"/>
              <a:ext cx="4038600" cy="158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Picture 5" descr="C:\Users\tobrien\Desktop\MediaBin_Items_1\ofc-Comm-Online_rgb_r.png"/>
            <p:cNvPicPr>
              <a:picLocks noChangeAspect="1" noChangeArrowheads="1"/>
            </p:cNvPicPr>
            <p:nvPr/>
          </p:nvPicPr>
          <p:blipFill>
            <a:blip r:embed="rId3" cstate="print"/>
            <a:srcRect/>
            <a:stretch>
              <a:fillRect/>
            </a:stretch>
          </p:blipFill>
          <p:spPr bwMode="auto">
            <a:xfrm>
              <a:off x="1219200" y="5025018"/>
              <a:ext cx="4191000" cy="446205"/>
            </a:xfrm>
            <a:prstGeom prst="rect">
              <a:avLst/>
            </a:prstGeom>
            <a:noFill/>
          </p:spPr>
        </p:pic>
        <p:pic>
          <p:nvPicPr>
            <p:cNvPr id="11" name="Picture 5"/>
            <p:cNvPicPr>
              <a:picLocks noChangeAspect="1" noChangeArrowheads="1"/>
            </p:cNvPicPr>
            <p:nvPr/>
          </p:nvPicPr>
          <p:blipFill>
            <a:blip r:embed="rId4"/>
            <a:srcRect/>
            <a:stretch>
              <a:fillRect/>
            </a:stretch>
          </p:blipFill>
          <p:spPr bwMode="auto">
            <a:xfrm>
              <a:off x="5029200" y="4515010"/>
              <a:ext cx="2671011" cy="457200"/>
            </a:xfrm>
            <a:prstGeom prst="rect">
              <a:avLst/>
            </a:prstGeom>
            <a:noFill/>
            <a:ln w="9525">
              <a:noFill/>
              <a:miter lim="800000"/>
              <a:headEnd/>
              <a:tailEnd/>
            </a:ln>
            <a:effectLst/>
          </p:spPr>
        </p:pic>
        <p:sp>
          <p:nvSpPr>
            <p:cNvPr id="15" name="TextBox 14"/>
            <p:cNvSpPr txBox="1"/>
            <p:nvPr/>
          </p:nvSpPr>
          <p:spPr>
            <a:xfrm>
              <a:off x="685800" y="2667000"/>
              <a:ext cx="2186817" cy="461665"/>
            </a:xfrm>
            <a:prstGeom prst="rect">
              <a:avLst/>
            </a:prstGeom>
            <a:noFill/>
          </p:spPr>
          <p:txBody>
            <a:bodyPr wrap="none" rtlCol="0">
              <a:spAutoFit/>
            </a:bodyPr>
            <a:lstStyle/>
            <a:p>
              <a:r>
                <a:rPr lang="en-US" sz="2400" dirty="0" smtClean="0">
                  <a:solidFill>
                    <a:schemeClr val="tx2"/>
                  </a:solidFill>
                  <a:effectLst>
                    <a:outerShdw blurRad="38100" dist="38100" dir="2700000" algn="tl">
                      <a:srgbClr val="000000">
                        <a:alpha val="43137"/>
                      </a:srgbClr>
                    </a:outerShdw>
                  </a:effectLst>
                  <a:latin typeface="+mn-lt"/>
                </a:rPr>
                <a:t>Starting with…</a:t>
              </a:r>
              <a:endParaRPr lang="en-US" sz="2400" dirty="0">
                <a:solidFill>
                  <a:schemeClr val="tx2"/>
                </a:solidFill>
                <a:effectLst>
                  <a:outerShdw blurRad="38100" dist="38100" dir="2700000" algn="tl">
                    <a:srgbClr val="000000">
                      <a:alpha val="43137"/>
                    </a:srgbClr>
                  </a:outerShdw>
                </a:effectLst>
                <a:latin typeface="+mn-lt"/>
              </a:endParaRPr>
            </a:p>
          </p:txBody>
        </p:sp>
      </p:grpSp>
      <p:sp>
        <p:nvSpPr>
          <p:cNvPr id="16" name="TextBox 15"/>
          <p:cNvSpPr txBox="1"/>
          <p:nvPr/>
        </p:nvSpPr>
        <p:spPr>
          <a:xfrm>
            <a:off x="457200" y="1219200"/>
            <a:ext cx="8001000" cy="1046440"/>
          </a:xfrm>
          <a:prstGeom prst="rect">
            <a:avLst/>
          </a:prstGeom>
          <a:noFill/>
        </p:spPr>
        <p:txBody>
          <a:bodyPr wrap="square" rtlCol="0">
            <a:spAutoFit/>
          </a:bodyPr>
          <a:lstStyle/>
          <a:p>
            <a:pPr marL="396875" indent="-396875">
              <a:lnSpc>
                <a:spcPct val="90000"/>
              </a:lnSpc>
              <a:spcBef>
                <a:spcPct val="20000"/>
              </a:spcBef>
              <a:spcAft>
                <a:spcPts val="0"/>
              </a:spcAft>
              <a:buClr>
                <a:schemeClr val="tx2"/>
              </a:buClr>
              <a:buSzPct val="95000"/>
              <a:buBlip>
                <a:blip r:embed="rId5"/>
              </a:buBlip>
            </a:pPr>
            <a:r>
              <a:rPr lang="en-US" sz="2000" dirty="0" smtClean="0">
                <a:solidFill>
                  <a:srgbClr val="99CC99"/>
                </a:solidFill>
              </a:rPr>
              <a:t>Enterprise class software</a:t>
            </a:r>
          </a:p>
          <a:p>
            <a:pPr marL="396875" indent="-396875">
              <a:lnSpc>
                <a:spcPct val="90000"/>
              </a:lnSpc>
              <a:spcBef>
                <a:spcPct val="20000"/>
              </a:spcBef>
              <a:spcAft>
                <a:spcPts val="0"/>
              </a:spcAft>
              <a:buClr>
                <a:schemeClr val="tx2"/>
              </a:buClr>
              <a:buSzPct val="95000"/>
              <a:buBlip>
                <a:blip r:embed="rId5"/>
              </a:buBlip>
            </a:pPr>
            <a:r>
              <a:rPr lang="en-US" sz="2000" dirty="0" smtClean="0">
                <a:solidFill>
                  <a:srgbClr val="99CC99"/>
                </a:solidFill>
              </a:rPr>
              <a:t>Delivered via subscription services</a:t>
            </a:r>
          </a:p>
          <a:p>
            <a:pPr marL="396875" indent="-396875">
              <a:lnSpc>
                <a:spcPct val="90000"/>
              </a:lnSpc>
              <a:spcBef>
                <a:spcPct val="20000"/>
              </a:spcBef>
              <a:spcAft>
                <a:spcPts val="0"/>
              </a:spcAft>
              <a:buClr>
                <a:schemeClr val="tx2"/>
              </a:buClr>
              <a:buSzPct val="95000"/>
              <a:buBlip>
                <a:blip r:embed="rId5"/>
              </a:buBlip>
            </a:pPr>
            <a:r>
              <a:rPr lang="en-US" sz="2000" dirty="0" smtClean="0">
                <a:solidFill>
                  <a:srgbClr val="99CC99"/>
                </a:solidFill>
              </a:rPr>
              <a:t>Hosted by Microsoft and sold with partners </a:t>
            </a:r>
            <a:endParaRPr lang="en-US" sz="2000" dirty="0">
              <a:solidFill>
                <a:srgbClr val="99CC99"/>
              </a:solidFill>
            </a:endParaRPr>
          </a:p>
        </p:txBody>
      </p:sp>
      <p:pic>
        <p:nvPicPr>
          <p:cNvPr id="13" name="Picture 3" descr="C:\Users\mcorley\AppData\Local\Microsoft\Windows\Temporary Internet Files\Content.Outlook\4ZPGV9LD\dyn-CRM-online_rgb_r.png"/>
          <p:cNvPicPr>
            <a:picLocks noChangeAspect="1" noChangeArrowheads="1"/>
          </p:cNvPicPr>
          <p:nvPr/>
        </p:nvPicPr>
        <p:blipFill>
          <a:blip r:embed="rId6"/>
          <a:stretch>
            <a:fillRect/>
          </a:stretch>
        </p:blipFill>
        <p:spPr bwMode="auto">
          <a:xfrm>
            <a:off x="4800980" y="5480864"/>
            <a:ext cx="3276220" cy="536376"/>
          </a:xfrm>
          <a:prstGeom prst="rect">
            <a:avLst/>
          </a:prstGeom>
          <a:noFill/>
          <a:ln>
            <a:noFill/>
          </a:ln>
        </p:spPr>
      </p:pic>
      <p:cxnSp>
        <p:nvCxnSpPr>
          <p:cNvPr id="14" name="Straight Connector 13"/>
          <p:cNvCxnSpPr/>
          <p:nvPr/>
        </p:nvCxnSpPr>
        <p:spPr>
          <a:xfrm flipV="1">
            <a:off x="625670" y="5431634"/>
            <a:ext cx="7444157" cy="0"/>
          </a:xfrm>
          <a:prstGeom prst="line">
            <a:avLst/>
          </a:prstGeom>
          <a:ln w="28575">
            <a:gradFill flip="none" rotWithShape="1">
              <a:gsLst>
                <a:gs pos="0">
                  <a:schemeClr val="tx1">
                    <a:alpha val="0"/>
                  </a:schemeClr>
                </a:gs>
                <a:gs pos="5000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noChangeArrowheads="1"/>
          </p:cNvPicPr>
          <p:nvPr/>
        </p:nvPicPr>
        <p:blipFill>
          <a:blip r:embed="rId7" cstate="print"/>
          <a:srcRect/>
          <a:stretch>
            <a:fillRect/>
          </a:stretch>
        </p:blipFill>
        <p:spPr bwMode="auto">
          <a:xfrm>
            <a:off x="1242252" y="4257596"/>
            <a:ext cx="2667000" cy="462167"/>
          </a:xfrm>
          <a:prstGeom prst="rect">
            <a:avLst/>
          </a:prstGeom>
          <a:noFill/>
          <a:ln w="9525">
            <a:noFill/>
            <a:miter lim="800000"/>
            <a:headEnd/>
            <a:tailEnd/>
          </a:ln>
          <a:effectLst/>
        </p:spPr>
      </p:pic>
      <p:pic>
        <p:nvPicPr>
          <p:cNvPr id="20" name="Picture 19" descr="C:\Users\davidcho\Desktop\ExchangeOnline_h_rgb_r.png"/>
          <p:cNvPicPr>
            <a:picLocks noChangeAspect="1" noChangeArrowheads="1"/>
          </p:cNvPicPr>
          <p:nvPr/>
        </p:nvPicPr>
        <p:blipFill>
          <a:blip r:embed="rId8" cstate="print"/>
          <a:srcRect/>
          <a:stretch>
            <a:fillRect/>
          </a:stretch>
        </p:blipFill>
        <p:spPr bwMode="auto">
          <a:xfrm>
            <a:off x="1242252" y="3647996"/>
            <a:ext cx="2438400" cy="459766"/>
          </a:xfrm>
          <a:prstGeom prst="rect">
            <a:avLst/>
          </a:prstGeom>
          <a:noFill/>
        </p:spPr>
      </p:pic>
    </p:spTree>
    <p:extLst>
      <p:ext uri="{BB962C8B-B14F-4D97-AF65-F5344CB8AC3E}">
        <p14:creationId xmlns:p14="http://schemas.microsoft.com/office/powerpoint/2010/main" xmlns="" val="36480722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836682" y="1543255"/>
            <a:ext cx="7307317" cy="830580"/>
          </a:xfrm>
          <a:prstGeom prst="rect">
            <a:avLst/>
          </a:prstGeom>
          <a:gradFill flip="none" rotWithShape="1">
            <a:gsLst>
              <a:gs pos="0">
                <a:srgbClr val="FFFF00"/>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algn="l" rtl="0" eaLnBrk="0" fontAlgn="base" hangingPunct="0">
              <a:spcBef>
                <a:spcPct val="0"/>
              </a:spcBef>
              <a:spcAft>
                <a:spcPct val="0"/>
              </a:spcAft>
              <a:defRPr/>
            </a:pPr>
            <a:endParaRPr lang="en-US" sz="2400" i="1" kern="1200">
              <a:solidFill>
                <a:srgbClr val="FFFFFF"/>
              </a:solidFill>
              <a:effectLst>
                <a:outerShdw blurRad="38100" dist="38100" dir="2700000" algn="tl">
                  <a:srgbClr val="000000">
                    <a:alpha val="43137"/>
                  </a:srgbClr>
                </a:outerShdw>
              </a:effectLst>
              <a:latin typeface="Segoe Light"/>
              <a:ea typeface="+mn-ea"/>
              <a:cs typeface="+mn-cs"/>
            </a:endParaRPr>
          </a:p>
        </p:txBody>
      </p:sp>
      <p:sp>
        <p:nvSpPr>
          <p:cNvPr id="38" name="TextBox 1026063"/>
          <p:cNvSpPr txBox="1">
            <a:spLocks noChangeArrowheads="1"/>
          </p:cNvSpPr>
          <p:nvPr/>
        </p:nvSpPr>
        <p:spPr bwMode="auto">
          <a:xfrm>
            <a:off x="2316481" y="1763277"/>
            <a:ext cx="6412991" cy="400110"/>
          </a:xfrm>
          <a:prstGeom prst="rect">
            <a:avLst/>
          </a:prstGeom>
          <a:noFill/>
          <a:ln w="9525">
            <a:noFill/>
            <a:miter lim="800000"/>
            <a:headEnd/>
            <a:tailEnd/>
          </a:ln>
        </p:spPr>
        <p:txBody>
          <a:bodyPr wrap="square">
            <a:spAutoFit/>
          </a:bodyPr>
          <a:lstStyle/>
          <a:p>
            <a:pPr algn="l" rtl="0">
              <a:defRPr/>
            </a:pPr>
            <a:r>
              <a:rPr lang="en-US" sz="2000" kern="1200" dirty="0">
                <a:ln w="3175">
                  <a:noFill/>
                </a:ln>
                <a:solidFill>
                  <a:srgbClr val="FFFFFF"/>
                </a:solidFill>
                <a:latin typeface="Segoe UI" pitchFamily="34" charset="0"/>
                <a:ea typeface="+mn-ea"/>
                <a:cs typeface="Segoe UI" pitchFamily="34" charset="0"/>
                <a:sym typeface="Wingdings" pitchFamily="2" charset="2"/>
              </a:rPr>
              <a:t>Always up-to-date capabilities at a predictable cost</a:t>
            </a:r>
          </a:p>
        </p:txBody>
      </p:sp>
      <p:sp>
        <p:nvSpPr>
          <p:cNvPr id="29" name="Title 28"/>
          <p:cNvSpPr>
            <a:spLocks noGrp="1"/>
          </p:cNvSpPr>
          <p:nvPr>
            <p:ph type="title"/>
          </p:nvPr>
        </p:nvSpPr>
        <p:spPr/>
        <p:txBody>
          <a:bodyPr>
            <a:normAutofit/>
          </a:bodyPr>
          <a:lstStyle/>
          <a:p>
            <a:r>
              <a:rPr lang="en-US" sz="4400" dirty="0" smtClean="0">
                <a:sym typeface="Wingdings" pitchFamily="2" charset="2"/>
              </a:rPr>
              <a:t>Better Every Day</a:t>
            </a:r>
            <a:endParaRPr lang="en-US" sz="4400" dirty="0"/>
          </a:p>
        </p:txBody>
      </p:sp>
      <p:sp>
        <p:nvSpPr>
          <p:cNvPr id="60" name="Rectangle 59"/>
          <p:cNvSpPr/>
          <p:nvPr/>
        </p:nvSpPr>
        <p:spPr>
          <a:xfrm>
            <a:off x="389792" y="3405554"/>
            <a:ext cx="5105400" cy="1046440"/>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p:txBody>
      </p:sp>
      <p:sp>
        <p:nvSpPr>
          <p:cNvPr id="19" name="Rounded Rectangle 18"/>
          <p:cNvSpPr/>
          <p:nvPr/>
        </p:nvSpPr>
        <p:spPr bwMode="auto">
          <a:xfrm>
            <a:off x="391513" y="1184283"/>
            <a:ext cx="1439071" cy="1541646"/>
          </a:xfrm>
          <a:prstGeom prst="roundRect">
            <a:avLst>
              <a:gd name="adj" fmla="val 19950"/>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400" kern="1200" dirty="0">
              <a:solidFill>
                <a:srgbClr val="FFFFFF"/>
              </a:solidFill>
              <a:effectLst>
                <a:outerShdw blurRad="38100" dist="38100" dir="2700000" algn="tl">
                  <a:srgbClr val="000000">
                    <a:alpha val="43137"/>
                  </a:srgbClr>
                </a:outerShdw>
              </a:effectLst>
              <a:latin typeface="Segoe Light"/>
              <a:ea typeface="+mn-ea"/>
              <a:cs typeface="+mn-cs"/>
            </a:endParaRPr>
          </a:p>
        </p:txBody>
      </p:sp>
      <p:grpSp>
        <p:nvGrpSpPr>
          <p:cNvPr id="2" name="Group 33"/>
          <p:cNvGrpSpPr/>
          <p:nvPr/>
        </p:nvGrpSpPr>
        <p:grpSpPr>
          <a:xfrm>
            <a:off x="630366" y="1860644"/>
            <a:ext cx="904147" cy="760010"/>
            <a:chOff x="3443685" y="3711577"/>
            <a:chExt cx="2169783" cy="1829472"/>
          </a:xfrm>
        </p:grpSpPr>
        <p:sp>
          <p:nvSpPr>
            <p:cNvPr id="22" name="Rounded Rectangle 21"/>
            <p:cNvSpPr/>
            <p:nvPr/>
          </p:nvSpPr>
          <p:spPr bwMode="auto">
            <a:xfrm>
              <a:off x="3443685" y="3711577"/>
              <a:ext cx="2169783" cy="1829472"/>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Light"/>
                <a:ea typeface="+mn-ea"/>
                <a:cs typeface="+mn-cs"/>
              </a:endParaRPr>
            </a:p>
          </p:txBody>
        </p:sp>
        <p:grpSp>
          <p:nvGrpSpPr>
            <p:cNvPr id="3" name="Group 56"/>
            <p:cNvGrpSpPr/>
            <p:nvPr/>
          </p:nvGrpSpPr>
          <p:grpSpPr>
            <a:xfrm>
              <a:off x="4117145" y="3955736"/>
              <a:ext cx="901987" cy="1466087"/>
              <a:chOff x="4253707" y="3800565"/>
              <a:chExt cx="571553" cy="928999"/>
            </a:xfrm>
          </p:grpSpPr>
          <p:sp>
            <p:nvSpPr>
              <p:cNvPr id="24" name="Freeform 37"/>
              <p:cNvSpPr>
                <a:spLocks/>
              </p:cNvSpPr>
              <p:nvPr/>
            </p:nvSpPr>
            <p:spPr bwMode="auto">
              <a:xfrm rot="5400000" flipV="1">
                <a:off x="4074984" y="3979288"/>
                <a:ext cx="928999" cy="571553"/>
              </a:xfrm>
              <a:custGeom>
                <a:avLst/>
                <a:gdLst/>
                <a:ahLst/>
                <a:cxnLst>
                  <a:cxn ang="0">
                    <a:pos x="0" y="201"/>
                  </a:cxn>
                  <a:cxn ang="0">
                    <a:pos x="0" y="840"/>
                  </a:cxn>
                  <a:cxn ang="0">
                    <a:pos x="0" y="840"/>
                  </a:cxn>
                  <a:cxn ang="0">
                    <a:pos x="46" y="828"/>
                  </a:cxn>
                  <a:cxn ang="0">
                    <a:pos x="101" y="818"/>
                  </a:cxn>
                  <a:cxn ang="0">
                    <a:pos x="172" y="805"/>
                  </a:cxn>
                  <a:cxn ang="0">
                    <a:pos x="214" y="798"/>
                  </a:cxn>
                  <a:cxn ang="0">
                    <a:pos x="258" y="792"/>
                  </a:cxn>
                  <a:cxn ang="0">
                    <a:pos x="304" y="786"/>
                  </a:cxn>
                  <a:cxn ang="0">
                    <a:pos x="354" y="780"/>
                  </a:cxn>
                  <a:cxn ang="0">
                    <a:pos x="404" y="775"/>
                  </a:cxn>
                  <a:cxn ang="0">
                    <a:pos x="458" y="771"/>
                  </a:cxn>
                  <a:cxn ang="0">
                    <a:pos x="511" y="770"/>
                  </a:cxn>
                  <a:cxn ang="0">
                    <a:pos x="566" y="769"/>
                  </a:cxn>
                  <a:cxn ang="0">
                    <a:pos x="566" y="769"/>
                  </a:cxn>
                  <a:cxn ang="0">
                    <a:pos x="630" y="770"/>
                  </a:cxn>
                  <a:cxn ang="0">
                    <a:pos x="693" y="771"/>
                  </a:cxn>
                  <a:cxn ang="0">
                    <a:pos x="757" y="775"/>
                  </a:cxn>
                  <a:cxn ang="0">
                    <a:pos x="819" y="780"/>
                  </a:cxn>
                  <a:cxn ang="0">
                    <a:pos x="879" y="786"/>
                  </a:cxn>
                  <a:cxn ang="0">
                    <a:pos x="938" y="792"/>
                  </a:cxn>
                  <a:cxn ang="0">
                    <a:pos x="1046" y="805"/>
                  </a:cxn>
                  <a:cxn ang="0">
                    <a:pos x="1137" y="818"/>
                  </a:cxn>
                  <a:cxn ang="0">
                    <a:pos x="1209" y="828"/>
                  </a:cxn>
                  <a:cxn ang="0">
                    <a:pos x="1272" y="840"/>
                  </a:cxn>
                  <a:cxn ang="0">
                    <a:pos x="1186" y="1027"/>
                  </a:cxn>
                  <a:cxn ang="0">
                    <a:pos x="1942" y="514"/>
                  </a:cxn>
                  <a:cxn ang="0">
                    <a:pos x="1186" y="0"/>
                  </a:cxn>
                  <a:cxn ang="0">
                    <a:pos x="1272" y="201"/>
                  </a:cxn>
                  <a:cxn ang="0">
                    <a:pos x="1272" y="201"/>
                  </a:cxn>
                  <a:cxn ang="0">
                    <a:pos x="1209" y="212"/>
                  </a:cxn>
                  <a:cxn ang="0">
                    <a:pos x="1139" y="223"/>
                  </a:cxn>
                  <a:cxn ang="0">
                    <a:pos x="1047" y="237"/>
                  </a:cxn>
                  <a:cxn ang="0">
                    <a:pos x="940" y="250"/>
                  </a:cxn>
                  <a:cxn ang="0">
                    <a:pos x="882" y="256"/>
                  </a:cxn>
                  <a:cxn ang="0">
                    <a:pos x="821" y="262"/>
                  </a:cxn>
                  <a:cxn ang="0">
                    <a:pos x="759" y="265"/>
                  </a:cxn>
                  <a:cxn ang="0">
                    <a:pos x="696" y="269"/>
                  </a:cxn>
                  <a:cxn ang="0">
                    <a:pos x="633" y="271"/>
                  </a:cxn>
                  <a:cxn ang="0">
                    <a:pos x="569" y="272"/>
                  </a:cxn>
                  <a:cxn ang="0">
                    <a:pos x="569" y="272"/>
                  </a:cxn>
                  <a:cxn ang="0">
                    <a:pos x="515" y="271"/>
                  </a:cxn>
                  <a:cxn ang="0">
                    <a:pos x="460" y="269"/>
                  </a:cxn>
                  <a:cxn ang="0">
                    <a:pos x="408" y="265"/>
                  </a:cxn>
                  <a:cxn ang="0">
                    <a:pos x="357" y="262"/>
                  </a:cxn>
                  <a:cxn ang="0">
                    <a:pos x="307" y="256"/>
                  </a:cxn>
                  <a:cxn ang="0">
                    <a:pos x="259" y="250"/>
                  </a:cxn>
                  <a:cxn ang="0">
                    <a:pos x="215" y="244"/>
                  </a:cxn>
                  <a:cxn ang="0">
                    <a:pos x="174" y="237"/>
                  </a:cxn>
                  <a:cxn ang="0">
                    <a:pos x="102" y="223"/>
                  </a:cxn>
                  <a:cxn ang="0">
                    <a:pos x="48" y="212"/>
                  </a:cxn>
                  <a:cxn ang="0">
                    <a:pos x="0" y="201"/>
                  </a:cxn>
                  <a:cxn ang="0">
                    <a:pos x="0" y="201"/>
                  </a:cxn>
                </a:cxnLst>
                <a:rect l="0" t="0" r="r" b="b"/>
                <a:pathLst>
                  <a:path w="1942" h="1027">
                    <a:moveTo>
                      <a:pt x="0" y="201"/>
                    </a:moveTo>
                    <a:lnTo>
                      <a:pt x="0" y="840"/>
                    </a:lnTo>
                    <a:lnTo>
                      <a:pt x="0" y="840"/>
                    </a:lnTo>
                    <a:lnTo>
                      <a:pt x="46" y="828"/>
                    </a:lnTo>
                    <a:lnTo>
                      <a:pt x="101" y="818"/>
                    </a:lnTo>
                    <a:lnTo>
                      <a:pt x="172" y="805"/>
                    </a:lnTo>
                    <a:lnTo>
                      <a:pt x="214" y="798"/>
                    </a:lnTo>
                    <a:lnTo>
                      <a:pt x="258" y="792"/>
                    </a:lnTo>
                    <a:lnTo>
                      <a:pt x="304" y="786"/>
                    </a:lnTo>
                    <a:lnTo>
                      <a:pt x="354" y="780"/>
                    </a:lnTo>
                    <a:lnTo>
                      <a:pt x="404" y="775"/>
                    </a:lnTo>
                    <a:lnTo>
                      <a:pt x="458" y="771"/>
                    </a:lnTo>
                    <a:lnTo>
                      <a:pt x="511" y="770"/>
                    </a:lnTo>
                    <a:lnTo>
                      <a:pt x="566" y="769"/>
                    </a:lnTo>
                    <a:lnTo>
                      <a:pt x="566" y="769"/>
                    </a:lnTo>
                    <a:lnTo>
                      <a:pt x="630" y="770"/>
                    </a:lnTo>
                    <a:lnTo>
                      <a:pt x="693" y="771"/>
                    </a:lnTo>
                    <a:lnTo>
                      <a:pt x="757" y="775"/>
                    </a:lnTo>
                    <a:lnTo>
                      <a:pt x="819" y="780"/>
                    </a:lnTo>
                    <a:lnTo>
                      <a:pt x="879" y="786"/>
                    </a:lnTo>
                    <a:lnTo>
                      <a:pt x="938" y="792"/>
                    </a:lnTo>
                    <a:lnTo>
                      <a:pt x="1046" y="805"/>
                    </a:lnTo>
                    <a:lnTo>
                      <a:pt x="1137" y="818"/>
                    </a:lnTo>
                    <a:lnTo>
                      <a:pt x="1209" y="828"/>
                    </a:lnTo>
                    <a:lnTo>
                      <a:pt x="1272" y="840"/>
                    </a:lnTo>
                    <a:lnTo>
                      <a:pt x="1186" y="1027"/>
                    </a:lnTo>
                    <a:lnTo>
                      <a:pt x="1942" y="514"/>
                    </a:lnTo>
                    <a:lnTo>
                      <a:pt x="1186" y="0"/>
                    </a:lnTo>
                    <a:lnTo>
                      <a:pt x="1272" y="201"/>
                    </a:lnTo>
                    <a:lnTo>
                      <a:pt x="1272" y="201"/>
                    </a:lnTo>
                    <a:lnTo>
                      <a:pt x="1209" y="212"/>
                    </a:lnTo>
                    <a:lnTo>
                      <a:pt x="1139" y="223"/>
                    </a:lnTo>
                    <a:lnTo>
                      <a:pt x="1047" y="237"/>
                    </a:lnTo>
                    <a:lnTo>
                      <a:pt x="940" y="250"/>
                    </a:lnTo>
                    <a:lnTo>
                      <a:pt x="882" y="256"/>
                    </a:lnTo>
                    <a:lnTo>
                      <a:pt x="821" y="262"/>
                    </a:lnTo>
                    <a:lnTo>
                      <a:pt x="759" y="265"/>
                    </a:lnTo>
                    <a:lnTo>
                      <a:pt x="696" y="269"/>
                    </a:lnTo>
                    <a:lnTo>
                      <a:pt x="633" y="271"/>
                    </a:lnTo>
                    <a:lnTo>
                      <a:pt x="569" y="272"/>
                    </a:lnTo>
                    <a:lnTo>
                      <a:pt x="569" y="272"/>
                    </a:lnTo>
                    <a:lnTo>
                      <a:pt x="515" y="271"/>
                    </a:lnTo>
                    <a:lnTo>
                      <a:pt x="460" y="269"/>
                    </a:lnTo>
                    <a:lnTo>
                      <a:pt x="408" y="265"/>
                    </a:lnTo>
                    <a:lnTo>
                      <a:pt x="357" y="262"/>
                    </a:lnTo>
                    <a:lnTo>
                      <a:pt x="307" y="256"/>
                    </a:lnTo>
                    <a:lnTo>
                      <a:pt x="259" y="250"/>
                    </a:lnTo>
                    <a:lnTo>
                      <a:pt x="215" y="244"/>
                    </a:lnTo>
                    <a:lnTo>
                      <a:pt x="174" y="237"/>
                    </a:lnTo>
                    <a:lnTo>
                      <a:pt x="102" y="223"/>
                    </a:lnTo>
                    <a:lnTo>
                      <a:pt x="48" y="212"/>
                    </a:lnTo>
                    <a:lnTo>
                      <a:pt x="0" y="201"/>
                    </a:lnTo>
                    <a:lnTo>
                      <a:pt x="0" y="201"/>
                    </a:lnTo>
                    <a:close/>
                  </a:path>
                </a:pathLst>
              </a:custGeom>
              <a:gradFill flip="none" rotWithShape="1">
                <a:gsLst>
                  <a:gs pos="21000">
                    <a:srgbClr val="F9FCD6"/>
                  </a:gs>
                  <a:gs pos="39000">
                    <a:srgbClr val="C3F86C"/>
                  </a:gs>
                  <a:gs pos="77000">
                    <a:srgbClr val="6CE41A"/>
                  </a:gs>
                  <a:gs pos="94000">
                    <a:srgbClr val="1EBC38"/>
                  </a:gs>
                </a:gsLst>
                <a:path path="circle">
                  <a:fillToRect l="100000" t="100000"/>
                </a:path>
                <a:tileRect r="-100000" b="-100000"/>
              </a:gradFill>
              <a:ln w="19050">
                <a:solidFill>
                  <a:schemeClr val="tx1"/>
                </a:solidFill>
                <a:headEnd type="none" w="med" len="med"/>
                <a:tailEnd type="none" w="med" len="med"/>
              </a:ln>
              <a:effectLst>
                <a:innerShdw blurRad="76200">
                  <a:srgbClr val="005C00"/>
                </a:innerShdw>
              </a:effectLst>
              <a:scene3d>
                <a:camera prst="orthographicFront">
                  <a:rot lat="0" lon="0" rev="0"/>
                </a:camera>
                <a:lightRig rig="glow" dir="t">
                  <a:rot lat="0" lon="0" rev="6360000"/>
                </a:lightRig>
              </a:scene3d>
              <a:sp3d prstMaterial="flat">
                <a:bevelT w="0" h="0"/>
                <a:bevelB w="0" h="0"/>
                <a:contourClr>
                  <a:srgbClr val="FC8338"/>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6000" kern="1200">
                  <a:solidFill>
                    <a:srgbClr val="FFFFFF"/>
                  </a:solidFill>
                  <a:effectLst>
                    <a:outerShdw blurRad="38100" dist="38100" dir="2700000" algn="tl">
                      <a:srgbClr val="000000">
                        <a:alpha val="43137"/>
                      </a:srgbClr>
                    </a:outerShdw>
                  </a:effectLst>
                  <a:latin typeface="Segoe Light"/>
                  <a:ea typeface="+mn-ea"/>
                  <a:cs typeface="+mn-cs"/>
                </a:endParaRPr>
              </a:p>
            </p:txBody>
          </p:sp>
          <p:sp>
            <p:nvSpPr>
              <p:cNvPr id="25" name="TextBox 24"/>
              <p:cNvSpPr txBox="1"/>
              <p:nvPr/>
            </p:nvSpPr>
            <p:spPr>
              <a:xfrm>
                <a:off x="4379468" y="3800681"/>
                <a:ext cx="331329" cy="821554"/>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scene3d>
                  <a:camera prst="orthographicFront"/>
                  <a:lightRig rig="soft" dir="tl">
                    <a:rot lat="0" lon="0" rev="0"/>
                  </a:lightRig>
                </a:scene3d>
                <a:sp3d extrusionH="57150" prstMaterial="matte">
                  <a:bevelT w="25400" h="55880" prst="divot"/>
                  <a:extrusionClr>
                    <a:srgbClr val="CBF9D3"/>
                  </a:extrusionClr>
                  <a:contourClr>
                    <a:srgbClr val="D7FDD9"/>
                  </a:contourClr>
                </a:sp3d>
              </a:bodyPr>
              <a:lstStyle/>
              <a:p>
                <a:pPr algn="l" rtl="0" eaLnBrk="0" fontAlgn="base" hangingPunct="0">
                  <a:lnSpc>
                    <a:spcPts val="4200"/>
                  </a:lnSpc>
                  <a:spcBef>
                    <a:spcPct val="0"/>
                  </a:spcBef>
                  <a:spcAft>
                    <a:spcPct val="0"/>
                  </a:spcAft>
                  <a:defRPr/>
                </a:pPr>
                <a:r>
                  <a:rPr lang="en-US" sz="3600" kern="1200" spc="-160" dirty="0">
                    <a:ln w="17780" cmpd="sng">
                      <a:solidFill>
                        <a:srgbClr val="3FD30B"/>
                      </a:solidFill>
                      <a:prstDash val="solid"/>
                      <a:miter lim="800000"/>
                    </a:ln>
                    <a:gradFill flip="none" rotWithShape="1">
                      <a:gsLst>
                        <a:gs pos="10000">
                          <a:srgbClr val="CEFA40"/>
                        </a:gs>
                        <a:gs pos="100000">
                          <a:srgbClr val="F1FEDA"/>
                        </a:gs>
                      </a:gsLst>
                      <a:path path="rect">
                        <a:fillToRect l="100000" t="100000"/>
                      </a:path>
                      <a:tileRect r="-100000" b="-100000"/>
                    </a:gradFill>
                    <a:effectLst>
                      <a:outerShdw blurRad="38100" dist="38100" dir="2700000" algn="tl">
                        <a:srgbClr val="000000">
                          <a:alpha val="43137"/>
                        </a:srgbClr>
                      </a:outerShdw>
                    </a:effectLst>
                    <a:latin typeface="Segoe Light"/>
                    <a:ea typeface="+mn-ea"/>
                    <a:cs typeface="+mn-cs"/>
                  </a:rPr>
                  <a:t>$</a:t>
                </a:r>
              </a:p>
            </p:txBody>
          </p:sp>
        </p:grpSp>
      </p:grpSp>
      <p:cxnSp>
        <p:nvCxnSpPr>
          <p:cNvPr id="35" name="Straight Connector 34"/>
          <p:cNvCxnSpPr/>
          <p:nvPr/>
        </p:nvCxnSpPr>
        <p:spPr>
          <a:xfrm>
            <a:off x="1676400" y="1505140"/>
            <a:ext cx="74676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cxnSp>
        <p:nvCxnSpPr>
          <p:cNvPr id="37" name="Straight Connector 36"/>
          <p:cNvCxnSpPr/>
          <p:nvPr/>
        </p:nvCxnSpPr>
        <p:spPr>
          <a:xfrm>
            <a:off x="1676400" y="2401895"/>
            <a:ext cx="74676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39" name="Rectangle 38"/>
          <p:cNvSpPr/>
          <p:nvPr/>
        </p:nvSpPr>
        <p:spPr>
          <a:xfrm>
            <a:off x="381000" y="3295650"/>
            <a:ext cx="5105400" cy="3213187"/>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Light"/>
              <a:ea typeface="+mn-ea"/>
              <a:cs typeface="+mn-cs"/>
              <a:sym typeface="Wingdings" pitchFamily="2" charset="2"/>
            </a:endParaRPr>
          </a:p>
        </p:txBody>
      </p:sp>
      <p:sp>
        <p:nvSpPr>
          <p:cNvPr id="21" name="Rectangle 20"/>
          <p:cNvSpPr/>
          <p:nvPr/>
        </p:nvSpPr>
        <p:spPr>
          <a:xfrm>
            <a:off x="339430" y="3199302"/>
            <a:ext cx="3200400" cy="2431435"/>
          </a:xfrm>
          <a:prstGeom prst="rect">
            <a:avLst/>
          </a:prstGeom>
        </p:spPr>
        <p:txBody>
          <a:bodyPr wrap="square">
            <a:spAutoFit/>
          </a:bodyPr>
          <a:lstStyle/>
          <a:p>
            <a:pPr marL="347663" indent="-347663" algn="l" defTabSz="914363" rtl="0">
              <a:spcBef>
                <a:spcPct val="20000"/>
              </a:spcBef>
              <a:buClr>
                <a:srgbClr val="FFFF99"/>
              </a:buClr>
            </a:pPr>
            <a:r>
              <a:rPr lang="en-US" sz="2000" b="1" kern="1200" dirty="0">
                <a:gradFill>
                  <a:gsLst>
                    <a:gs pos="50000">
                      <a:schemeClr val="accent1"/>
                    </a:gs>
                    <a:gs pos="88000">
                      <a:schemeClr val="accent2"/>
                    </a:gs>
                  </a:gsLst>
                  <a:lin ang="2700000" scaled="1"/>
                </a:gradFill>
                <a:latin typeface="Segoe UI" pitchFamily="34" charset="0"/>
                <a:ea typeface="+mn-ea"/>
                <a:cs typeface="Segoe UI" pitchFamily="34" charset="0"/>
                <a:sym typeface="Wingdings" pitchFamily="2" charset="2"/>
              </a:rPr>
              <a:t>Key Benefits</a:t>
            </a:r>
          </a:p>
          <a:p>
            <a:pPr marL="396875" indent="-396875" fontAlgn="base">
              <a:lnSpc>
                <a:spcPct val="90000"/>
              </a:lnSpc>
              <a:spcBef>
                <a:spcPct val="20000"/>
              </a:spcBef>
              <a:spcAft>
                <a:spcPct val="0"/>
              </a:spcAft>
              <a:buClr>
                <a:srgbClr val="FFFF99"/>
              </a:buClr>
              <a:buSzPct val="90000"/>
              <a:buBlip>
                <a:blip r:embed="rId4"/>
              </a:buBlip>
            </a:pPr>
            <a:r>
              <a:rPr lang="en-US" sz="2000" dirty="0">
                <a:solidFill>
                  <a:srgbClr val="99CC99"/>
                </a:solidFill>
                <a:sym typeface="Wingdings" pitchFamily="2" charset="2"/>
              </a:rPr>
              <a:t>Up and running quickly</a:t>
            </a:r>
          </a:p>
          <a:p>
            <a:pPr marL="396875" indent="-396875" fontAlgn="base">
              <a:lnSpc>
                <a:spcPct val="90000"/>
              </a:lnSpc>
              <a:spcBef>
                <a:spcPct val="20000"/>
              </a:spcBef>
              <a:spcAft>
                <a:spcPct val="0"/>
              </a:spcAft>
              <a:buClr>
                <a:srgbClr val="FFFF99"/>
              </a:buClr>
              <a:buSzPct val="90000"/>
              <a:buBlip>
                <a:blip r:embed="rId4"/>
              </a:buBlip>
            </a:pPr>
            <a:r>
              <a:rPr lang="en-US" sz="2000" dirty="0">
                <a:solidFill>
                  <a:srgbClr val="99CC99"/>
                </a:solidFill>
                <a:sym typeface="Wingdings" pitchFamily="2" charset="2"/>
              </a:rPr>
              <a:t>Latest software </a:t>
            </a:r>
          </a:p>
          <a:p>
            <a:pPr marL="396875" indent="-396875" fontAlgn="base">
              <a:lnSpc>
                <a:spcPct val="90000"/>
              </a:lnSpc>
              <a:spcBef>
                <a:spcPct val="20000"/>
              </a:spcBef>
              <a:spcAft>
                <a:spcPct val="0"/>
              </a:spcAft>
              <a:buClr>
                <a:srgbClr val="FFFF99"/>
              </a:buClr>
              <a:buSzPct val="90000"/>
              <a:buBlip>
                <a:blip r:embed="rId4"/>
              </a:buBlip>
            </a:pPr>
            <a:r>
              <a:rPr lang="en-US" sz="2000" dirty="0">
                <a:solidFill>
                  <a:srgbClr val="99CC99"/>
                </a:solidFill>
                <a:sym typeface="Wingdings" pitchFamily="2" charset="2"/>
              </a:rPr>
              <a:t>No more server upgrades</a:t>
            </a:r>
          </a:p>
          <a:p>
            <a:pPr marL="396875" indent="-396875" fontAlgn="base">
              <a:lnSpc>
                <a:spcPct val="90000"/>
              </a:lnSpc>
              <a:spcBef>
                <a:spcPct val="20000"/>
              </a:spcBef>
              <a:spcAft>
                <a:spcPct val="0"/>
              </a:spcAft>
              <a:buClr>
                <a:srgbClr val="FFFF99"/>
              </a:buClr>
              <a:buSzPct val="90000"/>
              <a:buBlip>
                <a:blip r:embed="rId4"/>
              </a:buBlip>
            </a:pPr>
            <a:r>
              <a:rPr lang="en-US" sz="2000" dirty="0">
                <a:solidFill>
                  <a:srgbClr val="99CC99"/>
                </a:solidFill>
                <a:sym typeface="Wingdings" pitchFamily="2" charset="2"/>
              </a:rPr>
              <a:t>Subscription-based</a:t>
            </a:r>
          </a:p>
          <a:p>
            <a:pPr marL="396875" indent="-396875" fontAlgn="base">
              <a:lnSpc>
                <a:spcPct val="90000"/>
              </a:lnSpc>
              <a:spcBef>
                <a:spcPct val="20000"/>
              </a:spcBef>
              <a:spcAft>
                <a:spcPct val="0"/>
              </a:spcAft>
              <a:buClr>
                <a:srgbClr val="FFFF99"/>
              </a:buClr>
              <a:buSzPct val="90000"/>
              <a:buBlip>
                <a:blip r:embed="rId4"/>
              </a:buBlip>
            </a:pPr>
            <a:r>
              <a:rPr lang="en-US" sz="2000" dirty="0">
                <a:solidFill>
                  <a:srgbClr val="99CC99"/>
                </a:solidFill>
                <a:sym typeface="Wingdings" pitchFamily="2" charset="2"/>
              </a:rPr>
              <a:t>Predictable cost</a:t>
            </a:r>
          </a:p>
          <a:p>
            <a:pPr marL="396875" indent="-396875" fontAlgn="base">
              <a:lnSpc>
                <a:spcPct val="90000"/>
              </a:lnSpc>
              <a:spcBef>
                <a:spcPct val="20000"/>
              </a:spcBef>
              <a:spcAft>
                <a:spcPct val="0"/>
              </a:spcAft>
              <a:buClr>
                <a:srgbClr val="FFFF99"/>
              </a:buClr>
              <a:buSzPct val="90000"/>
              <a:buBlip>
                <a:blip r:embed="rId4"/>
              </a:buBlip>
            </a:pPr>
            <a:r>
              <a:rPr lang="en-US" sz="2000" dirty="0">
                <a:solidFill>
                  <a:srgbClr val="99CC99"/>
                </a:solidFill>
                <a:sym typeface="Wingdings" pitchFamily="2" charset="2"/>
              </a:rPr>
              <a:t>Optimize productivity</a:t>
            </a:r>
            <a:endParaRPr lang="en-US" sz="3200" dirty="0">
              <a:solidFill>
                <a:srgbClr val="99CC99"/>
              </a:solidFill>
              <a:sym typeface="Wingdings" pitchFamily="2" charset="2"/>
            </a:endParaRPr>
          </a:p>
        </p:txBody>
      </p:sp>
      <p:sp>
        <p:nvSpPr>
          <p:cNvPr id="79" name="Rectangle 78"/>
          <p:cNvSpPr/>
          <p:nvPr/>
        </p:nvSpPr>
        <p:spPr>
          <a:xfrm>
            <a:off x="488731" y="1336683"/>
            <a:ext cx="1418897" cy="480105"/>
          </a:xfrm>
          <a:prstGeom prst="rect">
            <a:avLst/>
          </a:prstGeom>
          <a:noFill/>
          <a:ln w="9525">
            <a:noFill/>
            <a:miter lim="800000"/>
            <a:headEnd/>
            <a:tailEnd/>
          </a:ln>
        </p:spPr>
        <p:txBody>
          <a:bodyPr wrap="square" lIns="91410" tIns="45707" rIns="91410" bIns="45707">
            <a:spAutoFit/>
            <a:scene3d>
              <a:camera prst="orthographicFront"/>
              <a:lightRig rig="glow" dir="t"/>
            </a:scene3d>
            <a:sp3d>
              <a:contourClr>
                <a:srgbClr val="DDDDDD"/>
              </a:contourClr>
            </a:sp3d>
          </a:bodyPr>
          <a:lstStyle/>
          <a:p>
            <a:pPr algn="l" rtl="0">
              <a:lnSpc>
                <a:spcPct val="90000"/>
              </a:lnSpc>
              <a:defRPr/>
            </a:pPr>
            <a:r>
              <a:rPr lang="en-US" altLang="zh-CN" sz="1400" kern="1200" dirty="0">
                <a:ln w="3175">
                  <a:noFill/>
                </a:ln>
                <a:gradFill flip="none" rotWithShape="1">
                  <a:gsLst>
                    <a:gs pos="0">
                      <a:srgbClr val="FFFFFF"/>
                    </a:gs>
                    <a:gs pos="36000">
                      <a:srgbClr val="FFFFBD"/>
                    </a:gs>
                    <a:gs pos="86000">
                      <a:srgbClr val="F6AE1E"/>
                    </a:gs>
                  </a:gsLst>
                  <a:lin ang="5400000" scaled="1"/>
                  <a:tileRect/>
                </a:gradFill>
                <a:latin typeface="Segoe UI" pitchFamily="34" charset="0"/>
                <a:ea typeface="+mn-ea"/>
                <a:cs typeface="Segoe UI" pitchFamily="34" charset="0"/>
                <a:sym typeface="Wingdings" pitchFamily="2" charset="2"/>
              </a:rPr>
              <a:t>Simplified Management</a:t>
            </a:r>
          </a:p>
        </p:txBody>
      </p:sp>
      <p:grpSp>
        <p:nvGrpSpPr>
          <p:cNvPr id="4" name="Group 95"/>
          <p:cNvGrpSpPr/>
          <p:nvPr/>
        </p:nvGrpSpPr>
        <p:grpSpPr>
          <a:xfrm>
            <a:off x="3331674" y="3356157"/>
            <a:ext cx="5812325" cy="2700631"/>
            <a:chOff x="3338594" y="3138854"/>
            <a:chExt cx="5687483" cy="2262538"/>
          </a:xfrm>
        </p:grpSpPr>
        <p:sp>
          <p:nvSpPr>
            <p:cNvPr id="61" name="Rounded Rectangle 60"/>
            <p:cNvSpPr/>
            <p:nvPr/>
          </p:nvSpPr>
          <p:spPr bwMode="auto">
            <a:xfrm>
              <a:off x="3683977" y="3138854"/>
              <a:ext cx="1167737" cy="2262538"/>
            </a:xfrm>
            <a:prstGeom prst="roundRect">
              <a:avLst>
                <a:gd name="adj" fmla="val 14567"/>
              </a:avLst>
            </a:prstGeom>
            <a:gradFill flip="none" rotWithShape="1">
              <a:gsLst>
                <a:gs pos="8000">
                  <a:srgbClr val="E34829">
                    <a:alpha val="74000"/>
                  </a:srgbClr>
                </a:gs>
                <a:gs pos="26000">
                  <a:srgbClr val="F97B49">
                    <a:alpha val="81000"/>
                  </a:srgbClr>
                </a:gs>
                <a:gs pos="40000">
                  <a:srgbClr val="FA9D6A">
                    <a:alpha val="89804"/>
                  </a:srgbClr>
                </a:gs>
                <a:gs pos="63000">
                  <a:srgbClr val="F16F3B">
                    <a:alpha val="78824"/>
                  </a:srgbClr>
                </a:gs>
                <a:gs pos="82000">
                  <a:srgbClr val="E65014">
                    <a:alpha val="66000"/>
                  </a:srgbClr>
                </a:gs>
                <a:gs pos="100000">
                  <a:srgbClr val="E84F30">
                    <a:alpha val="48235"/>
                  </a:srgbClr>
                </a:gs>
              </a:gsLst>
              <a:lin ang="5400000" scaled="1"/>
              <a:tileRect/>
            </a:gradFill>
            <a:ln w="19050" cap="flat" cmpd="sng" algn="ctr">
              <a:solidFill>
                <a:srgbClr val="F16F3B">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FFFFFF"/>
                </a:solidFill>
                <a:latin typeface="Segoe UI" pitchFamily="34" charset="0"/>
                <a:ea typeface="+mn-ea"/>
                <a:cs typeface="Segoe UI" pitchFamily="34" charset="0"/>
              </a:endParaRPr>
            </a:p>
          </p:txBody>
        </p:sp>
        <p:sp>
          <p:nvSpPr>
            <p:cNvPr id="62" name="Rounded Rectangle 61"/>
            <p:cNvSpPr/>
            <p:nvPr/>
          </p:nvSpPr>
          <p:spPr bwMode="auto">
            <a:xfrm>
              <a:off x="4909904" y="3138854"/>
              <a:ext cx="1167737" cy="2262538"/>
            </a:xfrm>
            <a:prstGeom prst="roundRect">
              <a:avLst>
                <a:gd name="adj" fmla="val 14567"/>
              </a:avLst>
            </a:prstGeom>
            <a:gradFill flip="none" rotWithShape="1">
              <a:gsLst>
                <a:gs pos="8000">
                  <a:srgbClr val="00B0F0">
                    <a:alpha val="70000"/>
                  </a:srgbClr>
                </a:gs>
                <a:gs pos="26000">
                  <a:srgbClr val="15C2FF">
                    <a:alpha val="80784"/>
                  </a:srgbClr>
                </a:gs>
                <a:gs pos="40000">
                  <a:srgbClr val="65FFED">
                    <a:alpha val="81961"/>
                  </a:srgbClr>
                </a:gs>
                <a:gs pos="63000">
                  <a:srgbClr val="00B0F0">
                    <a:alpha val="74000"/>
                  </a:srgbClr>
                </a:gs>
                <a:gs pos="82000">
                  <a:srgbClr val="00B0F0">
                    <a:alpha val="53000"/>
                  </a:srgbClr>
                </a:gs>
                <a:gs pos="100000">
                  <a:srgbClr val="00759E">
                    <a:alpha val="49000"/>
                  </a:srgbClr>
                </a:gs>
              </a:gsLst>
              <a:lin ang="5400000" scaled="1"/>
              <a:tileRect/>
            </a:gradFill>
            <a:ln w="19050" cap="flat" cmpd="sng" algn="ctr">
              <a:solidFill>
                <a:srgbClr val="00B0F0">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FFFFFF"/>
                </a:solidFill>
                <a:latin typeface="Segoe UI" pitchFamily="34" charset="0"/>
                <a:ea typeface="+mn-ea"/>
                <a:cs typeface="Segoe UI" pitchFamily="34" charset="0"/>
              </a:endParaRPr>
            </a:p>
          </p:txBody>
        </p:sp>
        <p:sp>
          <p:nvSpPr>
            <p:cNvPr id="63" name="Rounded Rectangle 62"/>
            <p:cNvSpPr/>
            <p:nvPr/>
          </p:nvSpPr>
          <p:spPr bwMode="auto">
            <a:xfrm>
              <a:off x="6140735" y="3138854"/>
              <a:ext cx="1167737" cy="2262538"/>
            </a:xfrm>
            <a:prstGeom prst="roundRect">
              <a:avLst>
                <a:gd name="adj" fmla="val 14567"/>
              </a:avLst>
            </a:prstGeom>
            <a:gradFill flip="none" rotWithShape="1">
              <a:gsLst>
                <a:gs pos="8000">
                  <a:srgbClr val="F6AE1E">
                    <a:alpha val="76000"/>
                  </a:srgbClr>
                </a:gs>
                <a:gs pos="26000">
                  <a:srgbClr val="FFD41D">
                    <a:alpha val="81000"/>
                  </a:srgbClr>
                </a:gs>
                <a:gs pos="40000">
                  <a:srgbClr val="FFDB43">
                    <a:alpha val="91000"/>
                  </a:srgbClr>
                </a:gs>
                <a:gs pos="63000">
                  <a:srgbClr val="FFD41D">
                    <a:alpha val="79000"/>
                  </a:srgbClr>
                </a:gs>
                <a:gs pos="82000">
                  <a:srgbClr val="ECBB06">
                    <a:alpha val="72000"/>
                  </a:srgbClr>
                </a:gs>
                <a:gs pos="100000">
                  <a:srgbClr val="D28700">
                    <a:alpha val="49000"/>
                  </a:srgbClr>
                </a:gs>
              </a:gsLst>
              <a:lin ang="5400000" scaled="1"/>
              <a:tileRect/>
            </a:gradFill>
            <a:ln w="19050" cap="flat" cmpd="sng" algn="ctr">
              <a:solidFill>
                <a:srgbClr val="FFD41D">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FFFFFF"/>
                </a:solidFill>
                <a:latin typeface="Segoe UI" pitchFamily="34" charset="0"/>
                <a:ea typeface="+mn-ea"/>
                <a:cs typeface="Segoe UI" pitchFamily="34" charset="0"/>
              </a:endParaRPr>
            </a:p>
          </p:txBody>
        </p:sp>
        <p:sp>
          <p:nvSpPr>
            <p:cNvPr id="64" name="Rounded Rectangle 63"/>
            <p:cNvSpPr/>
            <p:nvPr/>
          </p:nvSpPr>
          <p:spPr bwMode="auto">
            <a:xfrm>
              <a:off x="7366663" y="3138854"/>
              <a:ext cx="1167737" cy="2262538"/>
            </a:xfrm>
            <a:prstGeom prst="roundRect">
              <a:avLst>
                <a:gd name="adj" fmla="val 14567"/>
              </a:avLst>
            </a:prstGeom>
            <a:gradFill flip="none" rotWithShape="1">
              <a:gsLst>
                <a:gs pos="8000">
                  <a:srgbClr val="4ED802">
                    <a:alpha val="76000"/>
                  </a:srgbClr>
                </a:gs>
                <a:gs pos="26000">
                  <a:srgbClr val="96FD2F">
                    <a:alpha val="73000"/>
                  </a:srgbClr>
                </a:gs>
                <a:gs pos="40000">
                  <a:srgbClr val="AFFE2E">
                    <a:alpha val="90980"/>
                  </a:srgbClr>
                </a:gs>
                <a:gs pos="63000">
                  <a:srgbClr val="8AEF03">
                    <a:alpha val="74902"/>
                  </a:srgbClr>
                </a:gs>
                <a:gs pos="82000">
                  <a:srgbClr val="4ED802">
                    <a:alpha val="72000"/>
                  </a:srgbClr>
                </a:gs>
                <a:gs pos="100000">
                  <a:srgbClr val="4ED802">
                    <a:alpha val="49000"/>
                  </a:srgbClr>
                </a:gs>
              </a:gsLst>
              <a:lin ang="5400000" scaled="1"/>
              <a:tileRect/>
            </a:gradFill>
            <a:ln w="19050" cap="flat" cmpd="sng" algn="ctr">
              <a:solidFill>
                <a:srgbClr val="4ED802">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FFFFFF"/>
                </a:solidFill>
                <a:latin typeface="Segoe UI" pitchFamily="34" charset="0"/>
                <a:ea typeface="+mn-ea"/>
                <a:cs typeface="Segoe UI" pitchFamily="34" charset="0"/>
              </a:endParaRPr>
            </a:p>
          </p:txBody>
        </p:sp>
        <p:pic>
          <p:nvPicPr>
            <p:cNvPr id="65" name="Picture 3"/>
            <p:cNvPicPr>
              <a:picLocks noChangeAspect="1" noChangeArrowheads="1"/>
            </p:cNvPicPr>
            <p:nvPr/>
          </p:nvPicPr>
          <p:blipFill>
            <a:blip r:embed="rId5" cstate="screen"/>
            <a:srcRect/>
            <a:stretch>
              <a:fillRect/>
            </a:stretch>
          </p:blipFill>
          <p:spPr bwMode="auto">
            <a:xfrm>
              <a:off x="3733641" y="3222478"/>
              <a:ext cx="1068837" cy="873821"/>
            </a:xfrm>
            <a:prstGeom prst="roundRect">
              <a:avLst>
                <a:gd name="adj" fmla="val 11507"/>
              </a:avLst>
            </a:prstGeom>
            <a:noFill/>
            <a:ln>
              <a:noFill/>
            </a:ln>
            <a:effectLst/>
          </p:spPr>
        </p:pic>
        <p:sp>
          <p:nvSpPr>
            <p:cNvPr id="66" name="TextBox 65"/>
            <p:cNvSpPr txBox="1"/>
            <p:nvPr/>
          </p:nvSpPr>
          <p:spPr>
            <a:xfrm>
              <a:off x="3952931" y="4617359"/>
              <a:ext cx="599509" cy="257850"/>
            </a:xfrm>
            <a:prstGeom prst="rect">
              <a:avLst/>
            </a:prstGeom>
            <a:noFill/>
            <a:ln w="9525">
              <a:noFill/>
              <a:miter lim="800000"/>
              <a:headEnd/>
              <a:tailEnd/>
            </a:ln>
            <a:effectLst/>
          </p:spPr>
          <p:txBody>
            <a:bodyPr wrap="none" rtlCol="0">
              <a:spAutoFit/>
            </a:bodyPr>
            <a:lstStyle/>
            <a:p>
              <a:pPr algn="ctr" rtl="0"/>
              <a:r>
                <a:rPr lang="en-US" sz="1400" b="1" dirty="0">
                  <a:ln w="3175" cmpd="sng">
                    <a:noFill/>
                  </a:ln>
                  <a:gradFill flip="none" rotWithShape="1">
                    <a:gsLst>
                      <a:gs pos="0">
                        <a:srgbClr val="FFFFFF"/>
                      </a:gs>
                      <a:gs pos="100000">
                        <a:srgbClr val="E35821"/>
                      </a:gs>
                    </a:gsLst>
                    <a:lin ang="5400000" scaled="1"/>
                    <a:tileRect/>
                  </a:gradFill>
                  <a:effectLst>
                    <a:reflection blurRad="6350" stA="55000" endA="300" endPos="45500" dir="5400000" sy="-100000" algn="bl" rotWithShape="0"/>
                  </a:effectLst>
                  <a:latin typeface="Segoe UI" pitchFamily="34" charset="0"/>
                  <a:ea typeface="+mn-ea"/>
                  <a:cs typeface="Segoe UI" pitchFamily="34" charset="0"/>
                </a:rPr>
                <a:t>Basic</a:t>
              </a:r>
            </a:p>
          </p:txBody>
        </p:sp>
        <p:sp>
          <p:nvSpPr>
            <p:cNvPr id="71" name="TextBox 70"/>
            <p:cNvSpPr txBox="1"/>
            <p:nvPr/>
          </p:nvSpPr>
          <p:spPr>
            <a:xfrm>
              <a:off x="4843145" y="4625684"/>
              <a:ext cx="1269290" cy="239800"/>
            </a:xfrm>
            <a:prstGeom prst="rect">
              <a:avLst/>
            </a:prstGeom>
            <a:noFill/>
            <a:ln>
              <a:noFill/>
            </a:ln>
          </p:spPr>
          <p:txBody>
            <a:bodyPr wrap="none" rtlCol="0">
              <a:spAutoFit/>
            </a:bodyPr>
            <a:lstStyle/>
            <a:p>
              <a:pPr algn="ctr" rtl="0">
                <a:lnSpc>
                  <a:spcPct val="90000"/>
                </a:lnSpc>
              </a:pPr>
              <a:r>
                <a:rPr lang="en-US" sz="1400" b="1" dirty="0">
                  <a:ln w="3175" cmpd="sng">
                    <a:noFill/>
                  </a:ln>
                  <a:gradFill flip="none" rotWithShape="1">
                    <a:gsLst>
                      <a:gs pos="0">
                        <a:srgbClr val="FFFFFF"/>
                      </a:gs>
                      <a:gs pos="100000">
                        <a:srgbClr val="7DFFF0"/>
                      </a:gs>
                    </a:gsLst>
                    <a:lin ang="5400000" scaled="1"/>
                    <a:tileRect/>
                  </a:gradFill>
                  <a:effectLst>
                    <a:reflection blurRad="6350" stA="55000" endA="300" endPos="45500" dir="5400000" sy="-100000" algn="bl" rotWithShape="0"/>
                  </a:effectLst>
                  <a:latin typeface="Segoe UI" pitchFamily="34" charset="0"/>
                  <a:ea typeface="+mn-ea"/>
                  <a:cs typeface="Segoe UI" pitchFamily="34" charset="0"/>
                </a:rPr>
                <a:t>Standardized</a:t>
              </a:r>
            </a:p>
          </p:txBody>
        </p:sp>
        <p:sp>
          <p:nvSpPr>
            <p:cNvPr id="72" name="TextBox 71"/>
            <p:cNvSpPr txBox="1"/>
            <p:nvPr/>
          </p:nvSpPr>
          <p:spPr>
            <a:xfrm>
              <a:off x="6096739" y="4617359"/>
              <a:ext cx="1204977" cy="257850"/>
            </a:xfrm>
            <a:prstGeom prst="rect">
              <a:avLst/>
            </a:prstGeom>
            <a:noFill/>
            <a:ln>
              <a:noFill/>
            </a:ln>
          </p:spPr>
          <p:txBody>
            <a:bodyPr wrap="none" rtlCol="0">
              <a:spAutoFit/>
            </a:bodyPr>
            <a:lstStyle/>
            <a:p>
              <a:pPr algn="ctr" rtl="0"/>
              <a:r>
                <a:rPr lang="en-US" sz="1400" b="1" dirty="0">
                  <a:ln w="3175" cmpd="sng">
                    <a:noFill/>
                  </a:ln>
                  <a:gradFill flip="none" rotWithShape="1">
                    <a:gsLst>
                      <a:gs pos="0">
                        <a:srgbClr val="FFFFFF"/>
                      </a:gs>
                      <a:gs pos="100000">
                        <a:srgbClr val="FDD339"/>
                      </a:gs>
                    </a:gsLst>
                    <a:lin ang="5400000" scaled="1"/>
                    <a:tileRect/>
                  </a:gradFill>
                  <a:effectLst>
                    <a:reflection blurRad="6350" stA="55000" endA="300" endPos="45500" dir="5400000" sy="-100000" algn="bl" rotWithShape="0"/>
                  </a:effectLst>
                  <a:latin typeface="Segoe UI" pitchFamily="34" charset="0"/>
                  <a:ea typeface="+mn-ea"/>
                  <a:cs typeface="Segoe UI" pitchFamily="34" charset="0"/>
                </a:rPr>
                <a:t>Rationalized</a:t>
              </a:r>
            </a:p>
          </p:txBody>
        </p:sp>
        <p:sp>
          <p:nvSpPr>
            <p:cNvPr id="80" name="TextBox 79"/>
            <p:cNvSpPr txBox="1"/>
            <p:nvPr/>
          </p:nvSpPr>
          <p:spPr>
            <a:xfrm>
              <a:off x="7472306" y="4625684"/>
              <a:ext cx="902243" cy="239800"/>
            </a:xfrm>
            <a:prstGeom prst="rect">
              <a:avLst/>
            </a:prstGeom>
            <a:noFill/>
            <a:ln>
              <a:noFill/>
            </a:ln>
          </p:spPr>
          <p:txBody>
            <a:bodyPr wrap="none" rtlCol="0">
              <a:spAutoFit/>
            </a:bodyPr>
            <a:lstStyle/>
            <a:p>
              <a:pPr algn="ctr" rtl="0">
                <a:lnSpc>
                  <a:spcPct val="90000"/>
                </a:lnSpc>
              </a:pPr>
              <a:r>
                <a:rPr lang="en-US" sz="1400" b="1" dirty="0">
                  <a:ln w="3175" cmpd="sng">
                    <a:noFill/>
                  </a:ln>
                  <a:gradFill flip="none" rotWithShape="1">
                    <a:gsLst>
                      <a:gs pos="0">
                        <a:srgbClr val="FFFFFF"/>
                      </a:gs>
                      <a:gs pos="100000">
                        <a:srgbClr val="8DFC28"/>
                      </a:gs>
                    </a:gsLst>
                    <a:lin ang="5400000" scaled="1"/>
                    <a:tileRect/>
                  </a:gradFill>
                  <a:effectLst>
                    <a:reflection blurRad="6350" stA="55000" endA="300" endPos="45500" dir="5400000" sy="-100000" algn="bl" rotWithShape="0"/>
                  </a:effectLst>
                  <a:latin typeface="Segoe UI" pitchFamily="34" charset="0"/>
                  <a:ea typeface="+mn-ea"/>
                  <a:cs typeface="Segoe UI" pitchFamily="34" charset="0"/>
                </a:rPr>
                <a:t>Dynamic</a:t>
              </a:r>
            </a:p>
          </p:txBody>
        </p:sp>
        <p:pic>
          <p:nvPicPr>
            <p:cNvPr id="82" name="Picture 3"/>
            <p:cNvPicPr>
              <a:picLocks noChangeAspect="1" noChangeArrowheads="1"/>
            </p:cNvPicPr>
            <p:nvPr/>
          </p:nvPicPr>
          <p:blipFill>
            <a:blip r:embed="rId6" cstate="screen"/>
            <a:srcRect/>
            <a:stretch>
              <a:fillRect/>
            </a:stretch>
          </p:blipFill>
          <p:spPr bwMode="auto">
            <a:xfrm>
              <a:off x="4959853" y="3228115"/>
              <a:ext cx="1068837" cy="868183"/>
            </a:xfrm>
            <a:prstGeom prst="roundRect">
              <a:avLst>
                <a:gd name="adj" fmla="val 12771"/>
              </a:avLst>
            </a:prstGeom>
            <a:noFill/>
            <a:ln>
              <a:noFill/>
            </a:ln>
            <a:effectLst/>
          </p:spPr>
        </p:pic>
        <p:pic>
          <p:nvPicPr>
            <p:cNvPr id="83" name="Picture 3"/>
            <p:cNvPicPr>
              <a:picLocks noChangeAspect="1" noChangeArrowheads="1"/>
            </p:cNvPicPr>
            <p:nvPr/>
          </p:nvPicPr>
          <p:blipFill>
            <a:blip r:embed="rId7" cstate="screen"/>
            <a:srcRect/>
            <a:stretch>
              <a:fillRect/>
            </a:stretch>
          </p:blipFill>
          <p:spPr bwMode="auto">
            <a:xfrm>
              <a:off x="6192622" y="3228115"/>
              <a:ext cx="1068837" cy="868183"/>
            </a:xfrm>
            <a:prstGeom prst="roundRect">
              <a:avLst>
                <a:gd name="adj" fmla="val 15368"/>
              </a:avLst>
            </a:prstGeom>
            <a:noFill/>
            <a:ln>
              <a:noFill/>
            </a:ln>
            <a:effectLst/>
          </p:spPr>
        </p:pic>
        <p:pic>
          <p:nvPicPr>
            <p:cNvPr id="93" name="Picture 3"/>
            <p:cNvPicPr>
              <a:picLocks noChangeAspect="1" noChangeArrowheads="1"/>
            </p:cNvPicPr>
            <p:nvPr/>
          </p:nvPicPr>
          <p:blipFill>
            <a:blip r:embed="rId8" cstate="screen"/>
            <a:srcRect/>
            <a:stretch>
              <a:fillRect/>
            </a:stretch>
          </p:blipFill>
          <p:spPr bwMode="auto">
            <a:xfrm>
              <a:off x="7412278" y="3233753"/>
              <a:ext cx="1068837" cy="862546"/>
            </a:xfrm>
            <a:prstGeom prst="roundRect">
              <a:avLst>
                <a:gd name="adj" fmla="val 14052"/>
              </a:avLst>
            </a:prstGeom>
            <a:noFill/>
            <a:ln>
              <a:noFill/>
            </a:ln>
            <a:effectLst/>
          </p:spPr>
        </p:pic>
        <p:sp>
          <p:nvSpPr>
            <p:cNvPr id="48" name="Rectangle 47"/>
            <p:cNvSpPr/>
            <p:nvPr/>
          </p:nvSpPr>
          <p:spPr>
            <a:xfrm>
              <a:off x="3685202" y="5026897"/>
              <a:ext cx="1131827" cy="355833"/>
            </a:xfrm>
            <a:prstGeom prst="rect">
              <a:avLst/>
            </a:prstGeom>
          </p:spPr>
          <p:txBody>
            <a:bodyPr wrap="square">
              <a:spAutoFit/>
            </a:bodyPr>
            <a:lstStyle/>
            <a:p>
              <a:pPr algn="ctr" rtl="0" fontAlgn="base">
                <a:lnSpc>
                  <a:spcPct val="90000"/>
                </a:lnSpc>
                <a:spcBef>
                  <a:spcPct val="0"/>
                </a:spcBef>
                <a:spcAft>
                  <a:spcPts val="300"/>
                </a:spcAft>
                <a:defRPr/>
              </a:pPr>
              <a:r>
                <a:rPr lang="en-US" altLang="zh-CN" sz="1200" i="1" kern="1200" dirty="0">
                  <a:solidFill>
                    <a:srgbClr val="F8FFCD"/>
                  </a:solidFill>
                  <a:latin typeface="Segoe UI" pitchFamily="34" charset="0"/>
                  <a:ea typeface="+mn-ea"/>
                  <a:cs typeface="Segoe UI" pitchFamily="34" charset="0"/>
                </a:rPr>
                <a:t>IT Is A </a:t>
              </a:r>
              <a:br>
                <a:rPr lang="en-US" altLang="zh-CN" sz="1200" i="1" kern="1200" dirty="0">
                  <a:solidFill>
                    <a:srgbClr val="F8FFCD"/>
                  </a:solidFill>
                  <a:latin typeface="Segoe UI" pitchFamily="34" charset="0"/>
                  <a:ea typeface="+mn-ea"/>
                  <a:cs typeface="Segoe UI" pitchFamily="34" charset="0"/>
                </a:rPr>
              </a:br>
              <a:r>
                <a:rPr lang="en-US" altLang="zh-CN" sz="1200" i="1" kern="1200" dirty="0">
                  <a:solidFill>
                    <a:srgbClr val="F8FFCD"/>
                  </a:solidFill>
                  <a:latin typeface="Segoe UI" pitchFamily="34" charset="0"/>
                  <a:ea typeface="+mn-ea"/>
                  <a:cs typeface="Segoe UI" pitchFamily="34" charset="0"/>
                </a:rPr>
                <a:t>Cost Center</a:t>
              </a:r>
            </a:p>
          </p:txBody>
        </p:sp>
        <p:sp>
          <p:nvSpPr>
            <p:cNvPr id="49" name="Rectangle 48"/>
            <p:cNvSpPr/>
            <p:nvPr/>
          </p:nvSpPr>
          <p:spPr>
            <a:xfrm>
              <a:off x="4931495" y="4872996"/>
              <a:ext cx="1131827" cy="495071"/>
            </a:xfrm>
            <a:prstGeom prst="rect">
              <a:avLst/>
            </a:prstGeom>
          </p:spPr>
          <p:txBody>
            <a:bodyPr wrap="square">
              <a:spAutoFit/>
            </a:bodyPr>
            <a:lstStyle/>
            <a:p>
              <a:pPr algn="ctr" rtl="0" fontAlgn="base">
                <a:lnSpc>
                  <a:spcPct val="90000"/>
                </a:lnSpc>
                <a:spcBef>
                  <a:spcPct val="0"/>
                </a:spcBef>
                <a:spcAft>
                  <a:spcPts val="300"/>
                </a:spcAft>
                <a:defRPr/>
              </a:pPr>
              <a:r>
                <a:rPr lang="en-US" altLang="zh-CN" sz="1200" i="1" kern="1200" dirty="0">
                  <a:solidFill>
                    <a:srgbClr val="F8FFCD"/>
                  </a:solidFill>
                  <a:latin typeface="Segoe UI" pitchFamily="34" charset="0"/>
                  <a:ea typeface="+mn-ea"/>
                  <a:cs typeface="Segoe UI" pitchFamily="34" charset="0"/>
                </a:rPr>
                <a:t>IT Is An Efficient </a:t>
              </a:r>
              <a:br>
                <a:rPr lang="en-US" altLang="zh-CN" sz="1200" i="1" kern="1200" dirty="0">
                  <a:solidFill>
                    <a:srgbClr val="F8FFCD"/>
                  </a:solidFill>
                  <a:latin typeface="Segoe UI" pitchFamily="34" charset="0"/>
                  <a:ea typeface="+mn-ea"/>
                  <a:cs typeface="Segoe UI" pitchFamily="34" charset="0"/>
                </a:rPr>
              </a:br>
              <a:r>
                <a:rPr lang="en-US" altLang="zh-CN" sz="1200" i="1" kern="1200" dirty="0">
                  <a:solidFill>
                    <a:srgbClr val="F8FFCD"/>
                  </a:solidFill>
                  <a:latin typeface="Segoe UI" pitchFamily="34" charset="0"/>
                  <a:ea typeface="+mn-ea"/>
                  <a:cs typeface="Segoe UI" pitchFamily="34" charset="0"/>
                </a:rPr>
                <a:t>Cost Center</a:t>
              </a:r>
            </a:p>
          </p:txBody>
        </p:sp>
        <p:sp>
          <p:nvSpPr>
            <p:cNvPr id="58" name="Rectangle 57"/>
            <p:cNvSpPr/>
            <p:nvPr/>
          </p:nvSpPr>
          <p:spPr>
            <a:xfrm>
              <a:off x="6161741" y="4872996"/>
              <a:ext cx="1131827" cy="495071"/>
            </a:xfrm>
            <a:prstGeom prst="rect">
              <a:avLst/>
            </a:prstGeom>
          </p:spPr>
          <p:txBody>
            <a:bodyPr wrap="square">
              <a:spAutoFit/>
            </a:bodyPr>
            <a:lstStyle/>
            <a:p>
              <a:pPr algn="ctr" rtl="0" fontAlgn="base">
                <a:lnSpc>
                  <a:spcPct val="90000"/>
                </a:lnSpc>
                <a:spcBef>
                  <a:spcPct val="0"/>
                </a:spcBef>
                <a:spcAft>
                  <a:spcPts val="300"/>
                </a:spcAft>
                <a:defRPr/>
              </a:pPr>
              <a:r>
                <a:rPr lang="en-US" altLang="zh-CN" sz="1200" i="1" kern="1200" dirty="0">
                  <a:solidFill>
                    <a:srgbClr val="F8FFCD"/>
                  </a:solidFill>
                  <a:latin typeface="Segoe UI" pitchFamily="34" charset="0"/>
                  <a:ea typeface="+mn-ea"/>
                  <a:cs typeface="Segoe UI" pitchFamily="34" charset="0"/>
                </a:rPr>
                <a:t>IT Is A </a:t>
              </a:r>
              <a:br>
                <a:rPr lang="en-US" altLang="zh-CN" sz="1200" i="1" kern="1200" dirty="0">
                  <a:solidFill>
                    <a:srgbClr val="F8FFCD"/>
                  </a:solidFill>
                  <a:latin typeface="Segoe UI" pitchFamily="34" charset="0"/>
                  <a:ea typeface="+mn-ea"/>
                  <a:cs typeface="Segoe UI" pitchFamily="34" charset="0"/>
                </a:rPr>
              </a:br>
              <a:r>
                <a:rPr lang="en-US" altLang="zh-CN" sz="1200" i="1" kern="1200" dirty="0">
                  <a:solidFill>
                    <a:srgbClr val="F8FFCD"/>
                  </a:solidFill>
                  <a:latin typeface="Segoe UI" pitchFamily="34" charset="0"/>
                  <a:ea typeface="+mn-ea"/>
                  <a:cs typeface="Segoe UI" pitchFamily="34" charset="0"/>
                </a:rPr>
                <a:t>Business Center</a:t>
              </a:r>
            </a:p>
          </p:txBody>
        </p:sp>
        <p:sp>
          <p:nvSpPr>
            <p:cNvPr id="59" name="Rectangle 58"/>
            <p:cNvSpPr/>
            <p:nvPr/>
          </p:nvSpPr>
          <p:spPr>
            <a:xfrm>
              <a:off x="7379149" y="4872996"/>
              <a:ext cx="1131827" cy="355833"/>
            </a:xfrm>
            <a:prstGeom prst="rect">
              <a:avLst/>
            </a:prstGeom>
          </p:spPr>
          <p:txBody>
            <a:bodyPr wrap="square">
              <a:spAutoFit/>
            </a:bodyPr>
            <a:lstStyle/>
            <a:p>
              <a:pPr algn="ctr" rtl="0" fontAlgn="base">
                <a:lnSpc>
                  <a:spcPct val="90000"/>
                </a:lnSpc>
                <a:spcBef>
                  <a:spcPct val="0"/>
                </a:spcBef>
                <a:spcAft>
                  <a:spcPts val="300"/>
                </a:spcAft>
                <a:defRPr/>
              </a:pPr>
              <a:r>
                <a:rPr lang="en-US" altLang="zh-CN" sz="1200" i="1" kern="1200" dirty="0">
                  <a:solidFill>
                    <a:srgbClr val="F8FFCD"/>
                  </a:solidFill>
                  <a:latin typeface="Segoe UI" pitchFamily="34" charset="0"/>
                  <a:ea typeface="+mn-ea"/>
                  <a:cs typeface="Segoe UI" pitchFamily="34" charset="0"/>
                </a:rPr>
                <a:t>IT Is A </a:t>
              </a:r>
              <a:br>
                <a:rPr lang="en-US" altLang="zh-CN" sz="1200" i="1" kern="1200" dirty="0">
                  <a:solidFill>
                    <a:srgbClr val="F8FFCD"/>
                  </a:solidFill>
                  <a:latin typeface="Segoe UI" pitchFamily="34" charset="0"/>
                  <a:ea typeface="+mn-ea"/>
                  <a:cs typeface="Segoe UI" pitchFamily="34" charset="0"/>
                </a:rPr>
              </a:br>
              <a:r>
                <a:rPr lang="en-US" altLang="zh-CN" sz="1200" i="1" kern="1200" dirty="0">
                  <a:solidFill>
                    <a:srgbClr val="F8FFCD"/>
                  </a:solidFill>
                  <a:latin typeface="Segoe UI" pitchFamily="34" charset="0"/>
                  <a:ea typeface="+mn-ea"/>
                  <a:cs typeface="Segoe UI" pitchFamily="34" charset="0"/>
                </a:rPr>
                <a:t>Strategic Asset</a:t>
              </a:r>
            </a:p>
          </p:txBody>
        </p:sp>
        <p:sp>
          <p:nvSpPr>
            <p:cNvPr id="94" name="Right Arrow 93"/>
            <p:cNvSpPr/>
            <p:nvPr/>
          </p:nvSpPr>
          <p:spPr bwMode="auto">
            <a:xfrm>
              <a:off x="3338594" y="3961328"/>
              <a:ext cx="5687483" cy="596083"/>
            </a:xfrm>
            <a:prstGeom prst="rightArrow">
              <a:avLst/>
            </a:prstGeom>
            <a:gradFill flip="none" rotWithShape="1">
              <a:gsLst>
                <a:gs pos="8000">
                  <a:srgbClr val="00B0F0">
                    <a:alpha val="64000"/>
                  </a:srgbClr>
                </a:gs>
                <a:gs pos="40000">
                  <a:srgbClr val="90E739">
                    <a:alpha val="73000"/>
                  </a:srgbClr>
                </a:gs>
                <a:gs pos="75000">
                  <a:srgbClr val="90E739">
                    <a:alpha val="78000"/>
                  </a:srgbClr>
                </a:gs>
                <a:gs pos="88000">
                  <a:srgbClr val="FDA80F">
                    <a:alpha val="77000"/>
                  </a:srgbClr>
                </a:gs>
                <a:gs pos="100000">
                  <a:srgbClr val="FDA80F">
                    <a:alpha val="8000"/>
                  </a:srgbClr>
                </a:gs>
              </a:gsLst>
              <a:lin ang="10800000" scaled="1"/>
              <a:tileRect/>
            </a:gradFill>
            <a:ln w="19050" cap="flat" cmpd="sng" algn="ctr">
              <a:gradFill flip="none" rotWithShape="1">
                <a:gsLst>
                  <a:gs pos="0">
                    <a:srgbClr val="FDA80F"/>
                  </a:gs>
                  <a:gs pos="50000">
                    <a:srgbClr val="90E739"/>
                  </a:gs>
                  <a:gs pos="100000">
                    <a:srgbClr val="00B0F0"/>
                  </a:gs>
                </a:gsLst>
                <a:lin ang="0" scaled="1"/>
                <a:tileRect/>
              </a:gradFill>
              <a:prstDash val="solid"/>
              <a:round/>
              <a:headEnd type="none" w="med" len="med"/>
              <a:tailEnd type="none" w="med" len="med"/>
            </a:ln>
            <a:effectLst>
              <a:outerShdw blurRad="101600" sx="102000" sy="102000" algn="ctr" rotWithShape="0">
                <a:prstClr val="black">
                  <a:alpha val="50000"/>
                </a:prstClr>
              </a:outerShdw>
            </a:effectLst>
            <a:scene3d>
              <a:camera prst="orthographicFront"/>
              <a:lightRig rig="threePt" dir="t"/>
            </a:scene3d>
            <a:sp3d>
              <a:bevelT w="69850" h="19050" prst="coolSlant"/>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ctr" defTabSz="761970" rtl="0" eaLnBrk="0" fontAlgn="base" hangingPunct="0">
                <a:spcBef>
                  <a:spcPct val="0"/>
                </a:spcBef>
                <a:spcAft>
                  <a:spcPct val="0"/>
                </a:spcAft>
                <a:defRPr/>
              </a:pPr>
              <a:r>
                <a:rPr lang="en-US" i="1" kern="1200" dirty="0">
                  <a:solidFill>
                    <a:srgbClr val="FFFFFF"/>
                  </a:solidFill>
                  <a:effectLst>
                    <a:outerShdw blurRad="215900" sx="102000" sy="102000" algn="ctr" rotWithShape="0">
                      <a:prstClr val="black"/>
                    </a:outerShdw>
                  </a:effectLst>
                  <a:latin typeface="Segoe UI" pitchFamily="34" charset="0"/>
                  <a:ea typeface="+mn-ea"/>
                  <a:cs typeface="Segoe UI" pitchFamily="34" charset="0"/>
                </a:rPr>
                <a:t>      Software + Services Accelerate the Journey</a:t>
              </a:r>
            </a:p>
          </p:txBody>
        </p:sp>
      </p:grpSp>
    </p:spTree>
    <p:extLst>
      <p:ext uri="{BB962C8B-B14F-4D97-AF65-F5344CB8AC3E}">
        <p14:creationId xmlns:p14="http://schemas.microsoft.com/office/powerpoint/2010/main" xmlns="" val="1833421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SharePoint Online Today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xmlns="" val="1685080909"/>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SharePoint Online in 2010</a:t>
            </a:r>
            <a:endParaRPr lang="en-US" dirty="0"/>
          </a:p>
        </p:txBody>
      </p:sp>
      <p:sp>
        <p:nvSpPr>
          <p:cNvPr id="4" name="Content Placeholder 3"/>
          <p:cNvSpPr>
            <a:spLocks noGrp="1"/>
          </p:cNvSpPr>
          <p:nvPr>
            <p:ph idx="10"/>
          </p:nvPr>
        </p:nvSpPr>
        <p:spPr/>
        <p:txBody>
          <a:bodyPr/>
          <a:lstStyle/>
          <a:p>
            <a:pPr>
              <a:spcBef>
                <a:spcPts val="300"/>
              </a:spcBef>
            </a:pPr>
            <a:r>
              <a:rPr lang="en-US" dirty="0" smtClean="0"/>
              <a:t>Managed service on the Internet</a:t>
            </a:r>
          </a:p>
          <a:p>
            <a:pPr lvl="1">
              <a:spcBef>
                <a:spcPts val="300"/>
              </a:spcBef>
            </a:pPr>
            <a:r>
              <a:rPr lang="en-US" dirty="0" smtClean="0"/>
              <a:t>No SharePoint Server deployment, configuration, and management needed</a:t>
            </a:r>
          </a:p>
          <a:p>
            <a:pPr lvl="1">
              <a:spcBef>
                <a:spcPts val="300"/>
              </a:spcBef>
            </a:pPr>
            <a:r>
              <a:rPr lang="en-US" dirty="0" smtClean="0"/>
              <a:t>Single sign on</a:t>
            </a:r>
            <a:br>
              <a:rPr lang="en-US" dirty="0" smtClean="0"/>
            </a:br>
            <a:endParaRPr lang="en-US" dirty="0" smtClean="0"/>
          </a:p>
          <a:p>
            <a:pPr>
              <a:spcBef>
                <a:spcPts val="300"/>
              </a:spcBef>
            </a:pPr>
            <a:r>
              <a:rPr lang="en-US" dirty="0" smtClean="0"/>
              <a:t>The same SharePoint used on premises</a:t>
            </a:r>
            <a:br>
              <a:rPr lang="en-US" dirty="0" smtClean="0"/>
            </a:br>
            <a:endParaRPr lang="en-US" dirty="0" smtClean="0"/>
          </a:p>
          <a:p>
            <a:pPr>
              <a:spcBef>
                <a:spcPts val="300"/>
              </a:spcBef>
            </a:pPr>
            <a:r>
              <a:rPr lang="en-US" dirty="0" smtClean="0"/>
              <a:t>Enterprise class reliability</a:t>
            </a:r>
          </a:p>
          <a:p>
            <a:pPr lvl="1">
              <a:spcBef>
                <a:spcPts val="300"/>
              </a:spcBef>
            </a:pPr>
            <a:r>
              <a:rPr lang="en-US" dirty="0" smtClean="0"/>
              <a:t>99.9% uptime with financially-backed SLA</a:t>
            </a:r>
          </a:p>
          <a:p>
            <a:pPr lvl="1">
              <a:spcBef>
                <a:spcPts val="300"/>
              </a:spcBef>
            </a:pPr>
            <a:r>
              <a:rPr lang="en-US" dirty="0" smtClean="0"/>
              <a:t>Forefront anti-virus protection</a:t>
            </a:r>
          </a:p>
          <a:p>
            <a:pPr lvl="1">
              <a:spcBef>
                <a:spcPts val="300"/>
              </a:spcBef>
            </a:pPr>
            <a:r>
              <a:rPr lang="en-US" dirty="0" smtClean="0"/>
              <a:t>Off-site data backup and geo-redundancy</a:t>
            </a:r>
          </a:p>
        </p:txBody>
      </p:sp>
    </p:spTree>
    <p:extLst>
      <p:ext uri="{BB962C8B-B14F-4D97-AF65-F5344CB8AC3E}">
        <p14:creationId xmlns:p14="http://schemas.microsoft.com/office/powerpoint/2010/main" xmlns="" val="42672136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vert="horz" wrap="square" lIns="0" tIns="0" rIns="0" bIns="0" rtlCol="0" anchor="t">
            <a:noAutofit/>
          </a:bodyPr>
          <a:lstStyle/>
          <a:p>
            <a:r>
              <a:rPr lang="en-US" sz="4400" dirty="0" smtClean="0"/>
              <a:t>The Power of Choice!</a:t>
            </a:r>
            <a:endParaRPr lang="en-US" sz="4400" dirty="0"/>
          </a:p>
        </p:txBody>
      </p:sp>
      <p:sp>
        <p:nvSpPr>
          <p:cNvPr id="3" name="Text Placeholder 2"/>
          <p:cNvSpPr>
            <a:spLocks noGrp="1"/>
          </p:cNvSpPr>
          <p:nvPr>
            <p:ph type="body" sz="quarter" idx="10"/>
          </p:nvPr>
        </p:nvSpPr>
        <p:spPr>
          <a:xfrm>
            <a:off x="381000" y="762000"/>
            <a:ext cx="8382000" cy="276999"/>
          </a:xfrm>
        </p:spPr>
        <p:txBody>
          <a:bodyPr/>
          <a:lstStyle/>
          <a:p>
            <a:pPr marL="0" indent="0">
              <a:buNone/>
            </a:pPr>
            <a:r>
              <a:rPr lang="en-US" sz="2400" dirty="0" smtClean="0">
                <a:solidFill>
                  <a:schemeClr val="tx1"/>
                </a:solidFill>
              </a:rPr>
              <a:t>On-Premises and Online Hosting</a:t>
            </a:r>
            <a:endParaRPr lang="en-US" sz="2400" dirty="0">
              <a:solidFill>
                <a:schemeClr val="tx1"/>
              </a:solidFill>
            </a:endParaRPr>
          </a:p>
        </p:txBody>
      </p:sp>
      <p:pic>
        <p:nvPicPr>
          <p:cNvPr id="1027" name="Picture 3" descr="\\eventsql\dvd\Online_ART\DVD_ART36\Artwork_Imagery\Icons - Illustrations\Maps Globes\world globe network connected earth internet v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2175" y="1090056"/>
            <a:ext cx="1582311" cy="1586087"/>
          </a:xfrm>
          <a:prstGeom prst="rect">
            <a:avLst/>
          </a:prstGeom>
          <a:noFill/>
          <a:effectLst>
            <a:reflection blurRad="6350" stA="50000" endA="300" endPos="55000" dir="5400000" sy="-100000" algn="bl" rotWithShape="0"/>
          </a:effectLst>
          <a:extLst/>
        </p:spPr>
      </p:pic>
      <p:pic>
        <p:nvPicPr>
          <p:cNvPr id="1032" name="Picture 8" descr="\\eventsql\dvd\Online_ART\DVD_ART36\Artwork_Imagery\Icons - Illustrations\Maps Globes\globe internet binary web worldwide developer earth worl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584478" y="1183704"/>
            <a:ext cx="1498818" cy="2802477"/>
          </a:xfrm>
          <a:prstGeom prst="rect">
            <a:avLst/>
          </a:prstGeom>
          <a:noFill/>
          <a:extLst/>
        </p:spPr>
      </p:pic>
      <p:pic>
        <p:nvPicPr>
          <p:cNvPr id="1034" name="Picture 10" descr="\\eventsql\dvd\Online_ART\DVD_ART36\Artwork_Imagery\Icons - Illustrations\_ VIRTUALIZATION ICONS\7_Server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368" y="1131866"/>
            <a:ext cx="1768125" cy="1436827"/>
          </a:xfrm>
          <a:prstGeom prst="rect">
            <a:avLst/>
          </a:prstGeom>
          <a:noFill/>
          <a:effectLst>
            <a:reflection blurRad="6350" stA="50000" endA="300" endPos="55500" dist="101600" dir="5400000" sy="-100000" algn="bl" rotWithShape="0"/>
          </a:effectLst>
          <a:extLst/>
        </p:spPr>
      </p:pic>
      <p:sp>
        <p:nvSpPr>
          <p:cNvPr id="8" name="Text Placeholder 2"/>
          <p:cNvSpPr txBox="1">
            <a:spLocks/>
          </p:cNvSpPr>
          <p:nvPr/>
        </p:nvSpPr>
        <p:spPr>
          <a:xfrm>
            <a:off x="301752" y="3337560"/>
            <a:ext cx="3002280" cy="2636520"/>
          </a:xfrm>
          <a:prstGeom prst="rect">
            <a:avLst/>
          </a:prstGeom>
        </p:spPr>
        <p:txBody>
          <a:bodyPr/>
          <a:lstStyle>
            <a:lvl1pPr marL="396875" indent="-396875" algn="l" defTabSz="914363" rtl="0" eaLnBrk="1" latinLnBrk="0" hangingPunct="1">
              <a:lnSpc>
                <a:spcPct val="90000"/>
              </a:lnSpc>
              <a:spcBef>
                <a:spcPct val="20000"/>
              </a:spcBef>
              <a:buFontTx/>
              <a:buBlip>
                <a:blip r:embed="rId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Self-hosted and managed</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Direct access to physical machines</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Central admin access</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Hosted within own data centers</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Entire environment customizable</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All accounts, machines, and data within a single AD Forest</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Available to companies of </a:t>
            </a:r>
            <a:br>
              <a:rPr lang="en-US" sz="1500" dirty="0" smtClean="0">
                <a:solidFill>
                  <a:srgbClr val="99CC99"/>
                </a:solidFill>
                <a:sym typeface="Wingdings" pitchFamily="2" charset="2"/>
              </a:rPr>
            </a:br>
            <a:r>
              <a:rPr lang="en-US" sz="1500" dirty="0" smtClean="0">
                <a:solidFill>
                  <a:srgbClr val="99CC99"/>
                </a:solidFill>
                <a:sym typeface="Wingdings" pitchFamily="2" charset="2"/>
              </a:rPr>
              <a:t>any size</a:t>
            </a:r>
          </a:p>
        </p:txBody>
      </p:sp>
      <p:sp>
        <p:nvSpPr>
          <p:cNvPr id="9" name="Text Placeholder 2"/>
          <p:cNvSpPr txBox="1">
            <a:spLocks/>
          </p:cNvSpPr>
          <p:nvPr/>
        </p:nvSpPr>
        <p:spPr>
          <a:xfrm>
            <a:off x="3307080" y="3313176"/>
            <a:ext cx="2819400" cy="3048000"/>
          </a:xfrm>
          <a:prstGeom prst="rect">
            <a:avLst/>
          </a:prstGeom>
        </p:spPr>
        <p:txBody>
          <a:bodyPr/>
          <a:lstStyle>
            <a:lvl1pPr marL="396875" indent="-396875" algn="l" defTabSz="914363" rtl="0" eaLnBrk="1" latinLnBrk="0" hangingPunct="1">
              <a:lnSpc>
                <a:spcPct val="90000"/>
              </a:lnSpc>
              <a:spcBef>
                <a:spcPct val="20000"/>
              </a:spcBef>
              <a:buFontTx/>
              <a:buBlip>
                <a:blip r:embed="rId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Multi-tenant hosting</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Shared Hardware</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Outsourced IT management</a:t>
            </a:r>
          </a:p>
          <a:p>
            <a:pPr marL="231775" indent="-231775" fontAlgn="base">
              <a:spcAft>
                <a:spcPct val="0"/>
              </a:spcAft>
              <a:buClr>
                <a:srgbClr val="FFFF99"/>
              </a:buClr>
              <a:buSzPct val="90000"/>
              <a:buBlip>
                <a:blip r:embed="rId8"/>
              </a:buBlip>
            </a:pPr>
            <a:r>
              <a:rPr lang="en-US" sz="1500" dirty="0">
                <a:solidFill>
                  <a:srgbClr val="99CC99"/>
                </a:solidFill>
                <a:sym typeface="Wingdings" pitchFamily="2" charset="2"/>
              </a:rPr>
              <a:t>Hosted within MS data centers</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Partial trust code support</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Support for SharePoint Designer based customizations</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Certificate authentication (today) or Forms based authentication (2010)</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Available for companies with 5+ seats</a:t>
            </a:r>
          </a:p>
        </p:txBody>
      </p:sp>
      <p:sp>
        <p:nvSpPr>
          <p:cNvPr id="10" name="Text Placeholder 2"/>
          <p:cNvSpPr txBox="1">
            <a:spLocks/>
          </p:cNvSpPr>
          <p:nvPr/>
        </p:nvSpPr>
        <p:spPr>
          <a:xfrm>
            <a:off x="6169152" y="3313176"/>
            <a:ext cx="2819400" cy="3048000"/>
          </a:xfrm>
          <a:prstGeom prst="rect">
            <a:avLst/>
          </a:prstGeom>
        </p:spPr>
        <p:txBody>
          <a:bodyPr/>
          <a:lstStyle>
            <a:lvl1pPr marL="396875" indent="-396875" algn="l" defTabSz="914363" rtl="0" eaLnBrk="1" latinLnBrk="0" hangingPunct="1">
              <a:lnSpc>
                <a:spcPct val="90000"/>
              </a:lnSpc>
              <a:spcBef>
                <a:spcPct val="20000"/>
              </a:spcBef>
              <a:buFontTx/>
              <a:buBlip>
                <a:blip r:embed="rId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Dedicated Hosting</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Dedicated Hardware</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Outsourced IT management</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Hosted within MS data centers</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Most of the environment is customizable (Full and Partial Trust Code Support)</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Machine and Process accounts in a different AD Forest</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NTLM Authentication</a:t>
            </a:r>
          </a:p>
          <a:p>
            <a:pPr marL="231775" indent="-231775" fontAlgn="base">
              <a:spcAft>
                <a:spcPct val="0"/>
              </a:spcAft>
              <a:buClr>
                <a:srgbClr val="FFFF99"/>
              </a:buClr>
              <a:buSzPct val="90000"/>
              <a:buBlip>
                <a:blip r:embed="rId8"/>
              </a:buBlip>
            </a:pPr>
            <a:r>
              <a:rPr lang="en-US" sz="1500" dirty="0" smtClean="0">
                <a:solidFill>
                  <a:srgbClr val="99CC99"/>
                </a:solidFill>
                <a:sym typeface="Wingdings" pitchFamily="2" charset="2"/>
              </a:rPr>
              <a:t>Available for companies with 5000+ seats</a:t>
            </a:r>
          </a:p>
          <a:p>
            <a:pPr marL="231775" indent="-231775" fontAlgn="base">
              <a:spcAft>
                <a:spcPct val="0"/>
              </a:spcAft>
              <a:buClr>
                <a:srgbClr val="FFFF99"/>
              </a:buClr>
              <a:buSzPct val="90000"/>
              <a:buBlip>
                <a:blip r:embed="rId8"/>
              </a:buBlip>
            </a:pPr>
            <a:endParaRPr lang="en-US" sz="1500" dirty="0" smtClean="0">
              <a:solidFill>
                <a:srgbClr val="99CC99"/>
              </a:solidFill>
              <a:sym typeface="Wingdings" pitchFamily="2" charset="2"/>
            </a:endParaRPr>
          </a:p>
        </p:txBody>
      </p:sp>
      <p:sp>
        <p:nvSpPr>
          <p:cNvPr id="4" name="Rounded Rectangle 3"/>
          <p:cNvSpPr/>
          <p:nvPr/>
        </p:nvSpPr>
        <p:spPr bwMode="auto">
          <a:xfrm>
            <a:off x="435864" y="2700528"/>
            <a:ext cx="2209800" cy="533400"/>
          </a:xfrm>
          <a:prstGeom prst="roundRect">
            <a:avLst/>
          </a:prstGeom>
          <a:ln>
            <a:solidFill>
              <a:schemeClr val="tx1"/>
            </a:solidFill>
            <a:headEnd type="none" w="med" len="med"/>
            <a:tailEnd type="none" w="med" len="med"/>
          </a:ln>
        </p:spPr>
        <p:style>
          <a:lnRef idx="1">
            <a:schemeClr val="accent4"/>
          </a:lnRef>
          <a:fillRef idx="1003">
            <a:schemeClr val="dk2"/>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On-Premises Deployments</a:t>
            </a:r>
          </a:p>
        </p:txBody>
      </p:sp>
      <p:sp>
        <p:nvSpPr>
          <p:cNvPr id="11" name="Rounded Rectangle 10"/>
          <p:cNvSpPr/>
          <p:nvPr/>
        </p:nvSpPr>
        <p:spPr bwMode="auto">
          <a:xfrm>
            <a:off x="3429000" y="2700528"/>
            <a:ext cx="2209800" cy="533400"/>
          </a:xfrm>
          <a:prstGeom prst="roundRect">
            <a:avLst/>
          </a:prstGeom>
          <a:ln>
            <a:solidFill>
              <a:schemeClr val="tx1"/>
            </a:solidFill>
            <a:headEnd type="none" w="med" len="med"/>
            <a:tailEnd type="none" w="med" len="med"/>
          </a:ln>
        </p:spPr>
        <p:style>
          <a:lnRef idx="1">
            <a:schemeClr val="accent4"/>
          </a:lnRef>
          <a:fillRef idx="1003">
            <a:schemeClr val="dk2"/>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SharePoint Online Standard</a:t>
            </a:r>
          </a:p>
        </p:txBody>
      </p:sp>
      <p:sp>
        <p:nvSpPr>
          <p:cNvPr id="12" name="Rounded Rectangle 11"/>
          <p:cNvSpPr/>
          <p:nvPr/>
        </p:nvSpPr>
        <p:spPr bwMode="auto">
          <a:xfrm>
            <a:off x="6315456" y="2700528"/>
            <a:ext cx="2209800" cy="533400"/>
          </a:xfrm>
          <a:prstGeom prst="roundRect">
            <a:avLst/>
          </a:prstGeom>
          <a:ln>
            <a:solidFill>
              <a:schemeClr val="tx1"/>
            </a:solidFill>
            <a:headEnd type="none" w="med" len="med"/>
            <a:tailEnd type="none" w="med" len="med"/>
          </a:ln>
        </p:spPr>
        <p:style>
          <a:lnRef idx="1">
            <a:schemeClr val="accent4"/>
          </a:lnRef>
          <a:fillRef idx="1003">
            <a:schemeClr val="dk2"/>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Segoe" pitchFamily="34" charset="0"/>
              </a:rPr>
              <a:t>SharePoint Online Dedicated</a:t>
            </a:r>
          </a:p>
        </p:txBody>
      </p:sp>
    </p:spTree>
    <p:extLst>
      <p:ext uri="{BB962C8B-B14F-4D97-AF65-F5344CB8AC3E}">
        <p14:creationId xmlns:p14="http://schemas.microsoft.com/office/powerpoint/2010/main" xmlns="" val="2837914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Key Features</a:t>
            </a:r>
            <a:endParaRPr lang="en-US" sz="4400" dirty="0"/>
          </a:p>
        </p:txBody>
      </p:sp>
      <p:sp>
        <p:nvSpPr>
          <p:cNvPr id="8" name="Content Placeholder 7"/>
          <p:cNvSpPr>
            <a:spLocks noGrp="1"/>
          </p:cNvSpPr>
          <p:nvPr>
            <p:ph idx="1"/>
          </p:nvPr>
        </p:nvSpPr>
        <p:spPr>
          <a:xfrm>
            <a:off x="381000" y="1320800"/>
            <a:ext cx="8382000" cy="4953000"/>
          </a:xfrm>
        </p:spPr>
        <p:txBody>
          <a:bodyPr>
            <a:normAutofit fontScale="77500" lnSpcReduction="20000"/>
          </a:bodyPr>
          <a:lstStyle/>
          <a:p>
            <a:pPr>
              <a:lnSpc>
                <a:spcPct val="120000"/>
              </a:lnSpc>
            </a:pPr>
            <a:r>
              <a:rPr lang="en-US" dirty="0" smtClean="0"/>
              <a:t>Quick, easy, and free trials of functionality (s)</a:t>
            </a:r>
          </a:p>
          <a:p>
            <a:pPr>
              <a:lnSpc>
                <a:spcPct val="120000"/>
              </a:lnSpc>
            </a:pPr>
            <a:r>
              <a:rPr lang="en-US" dirty="0" smtClean="0"/>
              <a:t>Feature parity with on-premises offer, including new Office 2010 features like Office Web Apps</a:t>
            </a:r>
          </a:p>
          <a:p>
            <a:pPr>
              <a:lnSpc>
                <a:spcPct val="120000"/>
              </a:lnSpc>
            </a:pPr>
            <a:r>
              <a:rPr lang="en-US" dirty="0" smtClean="0"/>
              <a:t>Online-specific functionality</a:t>
            </a:r>
          </a:p>
          <a:p>
            <a:pPr lvl="1">
              <a:lnSpc>
                <a:spcPct val="120000"/>
              </a:lnSpc>
            </a:pPr>
            <a:r>
              <a:rPr lang="en-US" dirty="0" smtClean="0"/>
              <a:t>Easy and customizable “SharePoint experiences” to accelerate time-to-value</a:t>
            </a:r>
          </a:p>
          <a:p>
            <a:pPr lvl="1">
              <a:lnSpc>
                <a:spcPct val="120000"/>
              </a:lnSpc>
            </a:pPr>
            <a:r>
              <a:rPr lang="en-US" dirty="0" smtClean="0"/>
              <a:t>Extranet: Collaborate easily outside the organization</a:t>
            </a:r>
          </a:p>
          <a:p>
            <a:pPr lvl="1">
              <a:lnSpc>
                <a:spcPct val="120000"/>
              </a:lnSpc>
            </a:pPr>
            <a:r>
              <a:rPr lang="en-US" dirty="0" smtClean="0"/>
              <a:t>Internet: Easily create anonymously accessible sites (s)</a:t>
            </a:r>
          </a:p>
          <a:p>
            <a:pPr>
              <a:lnSpc>
                <a:spcPct val="120000"/>
              </a:lnSpc>
            </a:pPr>
            <a:r>
              <a:rPr lang="en-US" dirty="0" smtClean="0"/>
              <a:t>Single sign-on and federation with On-Premises AD</a:t>
            </a:r>
          </a:p>
          <a:p>
            <a:pPr>
              <a:lnSpc>
                <a:spcPct val="120000"/>
              </a:lnSpc>
            </a:pPr>
            <a:r>
              <a:rPr lang="en-US" dirty="0" smtClean="0"/>
              <a:t>Increased developer extensibility and Azure integration</a:t>
            </a:r>
          </a:p>
          <a:p>
            <a:pPr>
              <a:lnSpc>
                <a:spcPct val="120000"/>
              </a:lnSpc>
            </a:pPr>
            <a:r>
              <a:rPr lang="en-US" dirty="0" smtClean="0"/>
              <a:t>International support</a:t>
            </a:r>
          </a:p>
        </p:txBody>
      </p:sp>
    </p:spTree>
    <p:extLst>
      <p:ext uri="{BB962C8B-B14F-4D97-AF65-F5344CB8AC3E}">
        <p14:creationId xmlns:p14="http://schemas.microsoft.com/office/powerpoint/2010/main" xmlns="" val="10738296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1]">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TechEd09_Europe[1]</Template>
  <TotalTime>829</TotalTime>
  <Words>2092</Words>
  <Application>Microsoft Office PowerPoint</Application>
  <PresentationFormat>On-screen Show (4:3)</PresentationFormat>
  <Paragraphs>515</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TechEd09_Europe[1]</vt:lpstr>
      <vt:lpstr>TechEd09_Europe template</vt:lpstr>
      <vt:lpstr>Slide 1</vt:lpstr>
      <vt:lpstr>Microsoft SharePoint Online 2010</vt:lpstr>
      <vt:lpstr>Agenda</vt:lpstr>
      <vt:lpstr>Microsoft Online Services</vt:lpstr>
      <vt:lpstr>Better Every Day</vt:lpstr>
      <vt:lpstr>SharePoint Online Today</vt:lpstr>
      <vt:lpstr>SharePoint Online in 2010</vt:lpstr>
      <vt:lpstr>The Power of Choice!</vt:lpstr>
      <vt:lpstr>Key Features</vt:lpstr>
      <vt:lpstr>SharePoint Online in 2010</vt:lpstr>
      <vt:lpstr>Demo summary</vt:lpstr>
      <vt:lpstr>SharePoint Online Standard Summary</vt:lpstr>
      <vt:lpstr>SharePoint Online Dedicated Summary   </vt:lpstr>
      <vt:lpstr>Identity and Access (s)</vt:lpstr>
      <vt:lpstr>Today’s service offering (dedicated)</vt:lpstr>
      <vt:lpstr>2010 service offering (April 2010)</vt:lpstr>
      <vt:lpstr>2010 service offering (April 2010)</vt:lpstr>
      <vt:lpstr>Slide 18</vt:lpstr>
      <vt:lpstr>Customization</vt:lpstr>
      <vt:lpstr>Customization Review Process – (Dedicated)</vt:lpstr>
      <vt:lpstr>Applications / Customizations futures</vt:lpstr>
      <vt:lpstr>Slide 22</vt:lpstr>
      <vt:lpstr>Resources</vt:lpstr>
      <vt:lpstr>Related Content</vt:lpstr>
      <vt:lpstr>Slide 25</vt:lpstr>
      <vt:lpstr>Slide 26</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North America 2009</dc:subject>
  <dc:creator>Kimmo Forss</dc:creator>
  <dc:description>Template: Slidework LLC
Formatting:
Event Date: May 11 - 15, 2009
Event Location: Los Angeles, CA
Audience:</dc:description>
  <cp:lastModifiedBy>cn_user</cp:lastModifiedBy>
  <cp:revision>16</cp:revision>
  <dcterms:created xsi:type="dcterms:W3CDTF">2009-10-27T12:53:05Z</dcterms:created>
  <dcterms:modified xsi:type="dcterms:W3CDTF">2009-11-08T10:12:58Z</dcterms:modified>
</cp:coreProperties>
</file>