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2"/>
  </p:notesMasterIdLst>
  <p:handoutMasterIdLst>
    <p:handoutMasterId r:id="rId43"/>
  </p:handoutMasterIdLst>
  <p:sldIdLst>
    <p:sldId id="256" r:id="rId2"/>
    <p:sldId id="257" r:id="rId3"/>
    <p:sldId id="283" r:id="rId4"/>
    <p:sldId id="321" r:id="rId5"/>
    <p:sldId id="285" r:id="rId6"/>
    <p:sldId id="286" r:id="rId7"/>
    <p:sldId id="326" r:id="rId8"/>
    <p:sldId id="322" r:id="rId9"/>
    <p:sldId id="288" r:id="rId10"/>
    <p:sldId id="289" r:id="rId11"/>
    <p:sldId id="290" r:id="rId12"/>
    <p:sldId id="291" r:id="rId13"/>
    <p:sldId id="292" r:id="rId14"/>
    <p:sldId id="323" r:id="rId15"/>
    <p:sldId id="310" r:id="rId16"/>
    <p:sldId id="333" r:id="rId17"/>
    <p:sldId id="312" r:id="rId18"/>
    <p:sldId id="314" r:id="rId19"/>
    <p:sldId id="334" r:id="rId20"/>
    <p:sldId id="318" r:id="rId21"/>
    <p:sldId id="324" r:id="rId22"/>
    <p:sldId id="316" r:id="rId23"/>
    <p:sldId id="328" r:id="rId24"/>
    <p:sldId id="327" r:id="rId25"/>
    <p:sldId id="300" r:id="rId26"/>
    <p:sldId id="329" r:id="rId27"/>
    <p:sldId id="302" r:id="rId28"/>
    <p:sldId id="319" r:id="rId29"/>
    <p:sldId id="330" r:id="rId30"/>
    <p:sldId id="305" r:id="rId31"/>
    <p:sldId id="335" r:id="rId32"/>
    <p:sldId id="331" r:id="rId33"/>
    <p:sldId id="307" r:id="rId34"/>
    <p:sldId id="308" r:id="rId35"/>
    <p:sldId id="309" r:id="rId36"/>
    <p:sldId id="336" r:id="rId37"/>
    <p:sldId id="274" r:id="rId38"/>
    <p:sldId id="282" r:id="rId39"/>
    <p:sldId id="337" r:id="rId40"/>
    <p:sldId id="280" r:id="rId4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9509" autoAdjust="0"/>
  </p:normalViewPr>
  <p:slideViewPr>
    <p:cSldViewPr snapToGrid="0">
      <p:cViewPr>
        <p:scale>
          <a:sx n="80" d="100"/>
          <a:sy n="80" d="100"/>
        </p:scale>
        <p:origin x="-492" y="-56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9" d="100"/>
          <a:sy n="79" d="100"/>
        </p:scale>
        <p:origin x="-20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5C170-78A3-4C0D-BAFE-04D7E99D6D12}"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CB22C7DF-C6DC-48FF-9CF0-0CA4452D62F9}">
      <dgm:prSet phldrT="[Text]"/>
      <dgm:spPr/>
      <dgm:t>
        <a:bodyPr/>
        <a:lstStyle/>
        <a:p>
          <a:r>
            <a:rPr lang="en-US" dirty="0" smtClean="0"/>
            <a:t>Project MPP file</a:t>
          </a:r>
          <a:endParaRPr lang="en-US" dirty="0"/>
        </a:p>
      </dgm:t>
    </dgm:pt>
    <dgm:pt modelId="{6373C368-076D-46DA-B78A-996D65797966}" type="parTrans" cxnId="{A2DFF590-35EA-454B-879A-C3088EAF0211}">
      <dgm:prSet/>
      <dgm:spPr/>
      <dgm:t>
        <a:bodyPr/>
        <a:lstStyle/>
        <a:p>
          <a:endParaRPr lang="en-US"/>
        </a:p>
      </dgm:t>
    </dgm:pt>
    <dgm:pt modelId="{E0298D52-4C5F-4D28-B2BC-3CE0A2556825}" type="sibTrans" cxnId="{A2DFF590-35EA-454B-879A-C3088EAF0211}">
      <dgm:prSet/>
      <dgm:spPr/>
      <dgm:t>
        <a:bodyPr/>
        <a:lstStyle/>
        <a:p>
          <a:endParaRPr lang="en-US"/>
        </a:p>
      </dgm:t>
    </dgm:pt>
    <dgm:pt modelId="{75451B23-A163-4830-BAE0-1971D355A73B}">
      <dgm:prSet phldrT="[Text]"/>
      <dgm:spPr/>
      <dgm:t>
        <a:bodyPr/>
        <a:lstStyle/>
        <a:p>
          <a:r>
            <a:rPr lang="en-US" dirty="0" smtClean="0"/>
            <a:t> Project 2010</a:t>
          </a:r>
          <a:endParaRPr lang="en-US" dirty="0"/>
        </a:p>
      </dgm:t>
    </dgm:pt>
    <dgm:pt modelId="{BB87AEC0-CCFF-4CBB-9D2F-B86E2580BD7C}" type="parTrans" cxnId="{D2E16919-D8E6-42AD-9CBA-F34F7C753C34}">
      <dgm:prSet/>
      <dgm:spPr/>
      <dgm:t>
        <a:bodyPr/>
        <a:lstStyle/>
        <a:p>
          <a:endParaRPr lang="en-US"/>
        </a:p>
      </dgm:t>
    </dgm:pt>
    <dgm:pt modelId="{8F79BFCD-3507-4565-B173-29D843EF9CF8}" type="sibTrans" cxnId="{D2E16919-D8E6-42AD-9CBA-F34F7C753C34}">
      <dgm:prSet/>
      <dgm:spPr/>
      <dgm:t>
        <a:bodyPr/>
        <a:lstStyle/>
        <a:p>
          <a:endParaRPr lang="en-US"/>
        </a:p>
      </dgm:t>
    </dgm:pt>
    <dgm:pt modelId="{8F357E0C-08FA-4827-B828-3326A16B04A4}">
      <dgm:prSet phldrT="[Text]"/>
      <dgm:spPr/>
      <dgm:t>
        <a:bodyPr/>
        <a:lstStyle/>
        <a:p>
          <a:r>
            <a:rPr lang="en-US" dirty="0" smtClean="0"/>
            <a:t> Project 2007</a:t>
          </a:r>
          <a:endParaRPr lang="en-US" dirty="0"/>
        </a:p>
      </dgm:t>
    </dgm:pt>
    <dgm:pt modelId="{496D19D3-823B-4C68-80B3-F9755695468E}" type="parTrans" cxnId="{F5112702-D365-408D-949F-003F0AB4A86C}">
      <dgm:prSet/>
      <dgm:spPr/>
      <dgm:t>
        <a:bodyPr/>
        <a:lstStyle/>
        <a:p>
          <a:endParaRPr lang="en-US"/>
        </a:p>
      </dgm:t>
    </dgm:pt>
    <dgm:pt modelId="{218148FD-96D1-433F-B297-B400BCA5A105}" type="sibTrans" cxnId="{F5112702-D365-408D-949F-003F0AB4A86C}">
      <dgm:prSet/>
      <dgm:spPr/>
      <dgm:t>
        <a:bodyPr/>
        <a:lstStyle/>
        <a:p>
          <a:endParaRPr lang="en-US"/>
        </a:p>
      </dgm:t>
    </dgm:pt>
    <dgm:pt modelId="{CF4FB13B-319F-45BB-921E-392C7CD2250F}">
      <dgm:prSet phldrT="[Text]"/>
      <dgm:spPr/>
      <dgm:t>
        <a:bodyPr/>
        <a:lstStyle/>
        <a:p>
          <a:r>
            <a:rPr lang="en-US" dirty="0" smtClean="0"/>
            <a:t> Project 2003</a:t>
          </a:r>
          <a:endParaRPr lang="en-US" dirty="0"/>
        </a:p>
      </dgm:t>
    </dgm:pt>
    <dgm:pt modelId="{B9E1AA18-16EF-45E3-959B-BFD42A8DF5D5}" type="parTrans" cxnId="{5AFDEA57-4074-48DD-A8AB-78ACB8E9097B}">
      <dgm:prSet/>
      <dgm:spPr/>
      <dgm:t>
        <a:bodyPr/>
        <a:lstStyle/>
        <a:p>
          <a:endParaRPr lang="en-US"/>
        </a:p>
      </dgm:t>
    </dgm:pt>
    <dgm:pt modelId="{D415BA18-4F96-4834-AFDD-8D7CA330031A}" type="sibTrans" cxnId="{5AFDEA57-4074-48DD-A8AB-78ACB8E9097B}">
      <dgm:prSet/>
      <dgm:spPr/>
      <dgm:t>
        <a:bodyPr/>
        <a:lstStyle/>
        <a:p>
          <a:endParaRPr lang="en-US"/>
        </a:p>
      </dgm:t>
    </dgm:pt>
    <dgm:pt modelId="{4E285A5E-EBEE-418C-9FDF-69F098D8FD5F}" type="pres">
      <dgm:prSet presAssocID="{CC05C170-78A3-4C0D-BAFE-04D7E99D6D12}" presName="Name0" presStyleCnt="0">
        <dgm:presLayoutVars>
          <dgm:chMax val="1"/>
          <dgm:dir/>
          <dgm:animLvl val="ctr"/>
          <dgm:resizeHandles val="exact"/>
        </dgm:presLayoutVars>
      </dgm:prSet>
      <dgm:spPr/>
      <dgm:t>
        <a:bodyPr/>
        <a:lstStyle/>
        <a:p>
          <a:endParaRPr lang="en-US"/>
        </a:p>
      </dgm:t>
    </dgm:pt>
    <dgm:pt modelId="{EB9F8876-5E66-4769-805A-33742072C5E1}" type="pres">
      <dgm:prSet presAssocID="{CB22C7DF-C6DC-48FF-9CF0-0CA4452D62F9}" presName="centerShape" presStyleLbl="node0" presStyleIdx="0" presStyleCnt="1"/>
      <dgm:spPr/>
      <dgm:t>
        <a:bodyPr/>
        <a:lstStyle/>
        <a:p>
          <a:endParaRPr lang="en-US"/>
        </a:p>
      </dgm:t>
    </dgm:pt>
    <dgm:pt modelId="{EC1B2B50-4B4D-4DF5-BC07-8A8E9C9A382D}" type="pres">
      <dgm:prSet presAssocID="{75451B23-A163-4830-BAE0-1971D355A73B}" presName="node" presStyleLbl="node1" presStyleIdx="0" presStyleCnt="3" custRadScaleRad="104687" custRadScaleInc="0">
        <dgm:presLayoutVars>
          <dgm:bulletEnabled val="1"/>
        </dgm:presLayoutVars>
      </dgm:prSet>
      <dgm:spPr/>
      <dgm:t>
        <a:bodyPr/>
        <a:lstStyle/>
        <a:p>
          <a:endParaRPr lang="en-US"/>
        </a:p>
      </dgm:t>
    </dgm:pt>
    <dgm:pt modelId="{E14CE34D-DC76-4AD6-BEB0-4362A181C1C1}" type="pres">
      <dgm:prSet presAssocID="{75451B23-A163-4830-BAE0-1971D355A73B}" presName="dummy" presStyleCnt="0"/>
      <dgm:spPr/>
    </dgm:pt>
    <dgm:pt modelId="{8E84D165-567F-44D4-9ED8-F4278AC8A132}" type="pres">
      <dgm:prSet presAssocID="{8F79BFCD-3507-4565-B173-29D843EF9CF8}" presName="sibTrans" presStyleLbl="sibTrans2D1" presStyleIdx="0" presStyleCnt="3"/>
      <dgm:spPr/>
      <dgm:t>
        <a:bodyPr/>
        <a:lstStyle/>
        <a:p>
          <a:endParaRPr lang="en-US"/>
        </a:p>
      </dgm:t>
    </dgm:pt>
    <dgm:pt modelId="{EA6B34FD-2051-47D6-8DEC-C3FACD00812D}" type="pres">
      <dgm:prSet presAssocID="{8F357E0C-08FA-4827-B828-3326A16B04A4}" presName="node" presStyleLbl="node1" presStyleIdx="1" presStyleCnt="3">
        <dgm:presLayoutVars>
          <dgm:bulletEnabled val="1"/>
        </dgm:presLayoutVars>
      </dgm:prSet>
      <dgm:spPr/>
      <dgm:t>
        <a:bodyPr/>
        <a:lstStyle/>
        <a:p>
          <a:endParaRPr lang="en-US"/>
        </a:p>
      </dgm:t>
    </dgm:pt>
    <dgm:pt modelId="{51F70DBE-DB2B-4AE9-B5E2-C0E3DBC6C905}" type="pres">
      <dgm:prSet presAssocID="{8F357E0C-08FA-4827-B828-3326A16B04A4}" presName="dummy" presStyleCnt="0"/>
      <dgm:spPr/>
    </dgm:pt>
    <dgm:pt modelId="{70D31934-92BE-4F48-85ED-E48ADE20C313}" type="pres">
      <dgm:prSet presAssocID="{218148FD-96D1-433F-B297-B400BCA5A105}" presName="sibTrans" presStyleLbl="sibTrans2D1" presStyleIdx="1" presStyleCnt="3"/>
      <dgm:spPr/>
      <dgm:t>
        <a:bodyPr/>
        <a:lstStyle/>
        <a:p>
          <a:endParaRPr lang="en-US"/>
        </a:p>
      </dgm:t>
    </dgm:pt>
    <dgm:pt modelId="{3D5FACE7-FB04-460D-BB05-6FCC42B0C6CD}" type="pres">
      <dgm:prSet presAssocID="{CF4FB13B-319F-45BB-921E-392C7CD2250F}" presName="node" presStyleLbl="node1" presStyleIdx="2" presStyleCnt="3">
        <dgm:presLayoutVars>
          <dgm:bulletEnabled val="1"/>
        </dgm:presLayoutVars>
      </dgm:prSet>
      <dgm:spPr/>
      <dgm:t>
        <a:bodyPr/>
        <a:lstStyle/>
        <a:p>
          <a:endParaRPr lang="en-US"/>
        </a:p>
      </dgm:t>
    </dgm:pt>
    <dgm:pt modelId="{0F7CEE29-2B9B-4C6D-9786-B53A9C272A75}" type="pres">
      <dgm:prSet presAssocID="{CF4FB13B-319F-45BB-921E-392C7CD2250F}" presName="dummy" presStyleCnt="0"/>
      <dgm:spPr/>
    </dgm:pt>
    <dgm:pt modelId="{51B3040A-DB11-4FF5-B995-0D4841F4C68B}" type="pres">
      <dgm:prSet presAssocID="{D415BA18-4F96-4834-AFDD-8D7CA330031A}" presName="sibTrans" presStyleLbl="sibTrans2D1" presStyleIdx="2" presStyleCnt="3"/>
      <dgm:spPr/>
      <dgm:t>
        <a:bodyPr/>
        <a:lstStyle/>
        <a:p>
          <a:endParaRPr lang="en-US"/>
        </a:p>
      </dgm:t>
    </dgm:pt>
  </dgm:ptLst>
  <dgm:cxnLst>
    <dgm:cxn modelId="{D5506C26-2D75-44A8-9729-DE2B68252635}" type="presOf" srcId="{CF4FB13B-319F-45BB-921E-392C7CD2250F}" destId="{3D5FACE7-FB04-460D-BB05-6FCC42B0C6CD}" srcOrd="0" destOrd="0" presId="urn:microsoft.com/office/officeart/2005/8/layout/radial6"/>
    <dgm:cxn modelId="{662EE778-A330-488D-BBBB-6D5D3201A258}" type="presOf" srcId="{D415BA18-4F96-4834-AFDD-8D7CA330031A}" destId="{51B3040A-DB11-4FF5-B995-0D4841F4C68B}" srcOrd="0" destOrd="0" presId="urn:microsoft.com/office/officeart/2005/8/layout/radial6"/>
    <dgm:cxn modelId="{D2E16919-D8E6-42AD-9CBA-F34F7C753C34}" srcId="{CB22C7DF-C6DC-48FF-9CF0-0CA4452D62F9}" destId="{75451B23-A163-4830-BAE0-1971D355A73B}" srcOrd="0" destOrd="0" parTransId="{BB87AEC0-CCFF-4CBB-9D2F-B86E2580BD7C}" sibTransId="{8F79BFCD-3507-4565-B173-29D843EF9CF8}"/>
    <dgm:cxn modelId="{F5112702-D365-408D-949F-003F0AB4A86C}" srcId="{CB22C7DF-C6DC-48FF-9CF0-0CA4452D62F9}" destId="{8F357E0C-08FA-4827-B828-3326A16B04A4}" srcOrd="1" destOrd="0" parTransId="{496D19D3-823B-4C68-80B3-F9755695468E}" sibTransId="{218148FD-96D1-433F-B297-B400BCA5A105}"/>
    <dgm:cxn modelId="{16247912-4E81-4652-B3B3-FA1EA31809F3}" type="presOf" srcId="{8F79BFCD-3507-4565-B173-29D843EF9CF8}" destId="{8E84D165-567F-44D4-9ED8-F4278AC8A132}" srcOrd="0" destOrd="0" presId="urn:microsoft.com/office/officeart/2005/8/layout/radial6"/>
    <dgm:cxn modelId="{CDAC4312-9670-483E-B9EA-636A20F8B8CF}" type="presOf" srcId="{8F357E0C-08FA-4827-B828-3326A16B04A4}" destId="{EA6B34FD-2051-47D6-8DEC-C3FACD00812D}" srcOrd="0" destOrd="0" presId="urn:microsoft.com/office/officeart/2005/8/layout/radial6"/>
    <dgm:cxn modelId="{8C68EC27-2E6D-4E4A-8BE1-6D08D3AD72AC}" type="presOf" srcId="{CC05C170-78A3-4C0D-BAFE-04D7E99D6D12}" destId="{4E285A5E-EBEE-418C-9FDF-69F098D8FD5F}" srcOrd="0" destOrd="0" presId="urn:microsoft.com/office/officeart/2005/8/layout/radial6"/>
    <dgm:cxn modelId="{E5FBCC2E-DE8E-4959-93C3-C771AEEC1CFC}" type="presOf" srcId="{75451B23-A163-4830-BAE0-1971D355A73B}" destId="{EC1B2B50-4B4D-4DF5-BC07-8A8E9C9A382D}" srcOrd="0" destOrd="0" presId="urn:microsoft.com/office/officeart/2005/8/layout/radial6"/>
    <dgm:cxn modelId="{A2DFF590-35EA-454B-879A-C3088EAF0211}" srcId="{CC05C170-78A3-4C0D-BAFE-04D7E99D6D12}" destId="{CB22C7DF-C6DC-48FF-9CF0-0CA4452D62F9}" srcOrd="0" destOrd="0" parTransId="{6373C368-076D-46DA-B78A-996D65797966}" sibTransId="{E0298D52-4C5F-4D28-B2BC-3CE0A2556825}"/>
    <dgm:cxn modelId="{86FBE8B6-FCFE-45DA-8AD9-0BD53F7EE32A}" type="presOf" srcId="{CB22C7DF-C6DC-48FF-9CF0-0CA4452D62F9}" destId="{EB9F8876-5E66-4769-805A-33742072C5E1}" srcOrd="0" destOrd="0" presId="urn:microsoft.com/office/officeart/2005/8/layout/radial6"/>
    <dgm:cxn modelId="{274F5827-158B-48FA-968F-6B2086D79910}" type="presOf" srcId="{218148FD-96D1-433F-B297-B400BCA5A105}" destId="{70D31934-92BE-4F48-85ED-E48ADE20C313}" srcOrd="0" destOrd="0" presId="urn:microsoft.com/office/officeart/2005/8/layout/radial6"/>
    <dgm:cxn modelId="{5AFDEA57-4074-48DD-A8AB-78ACB8E9097B}" srcId="{CB22C7DF-C6DC-48FF-9CF0-0CA4452D62F9}" destId="{CF4FB13B-319F-45BB-921E-392C7CD2250F}" srcOrd="2" destOrd="0" parTransId="{B9E1AA18-16EF-45E3-959B-BFD42A8DF5D5}" sibTransId="{D415BA18-4F96-4834-AFDD-8D7CA330031A}"/>
    <dgm:cxn modelId="{A0C660A5-C785-42C1-A9F9-310F30B82CD4}" type="presParOf" srcId="{4E285A5E-EBEE-418C-9FDF-69F098D8FD5F}" destId="{EB9F8876-5E66-4769-805A-33742072C5E1}" srcOrd="0" destOrd="0" presId="urn:microsoft.com/office/officeart/2005/8/layout/radial6"/>
    <dgm:cxn modelId="{63E88E8E-2BC7-46D9-BDCD-1522EEAE843B}" type="presParOf" srcId="{4E285A5E-EBEE-418C-9FDF-69F098D8FD5F}" destId="{EC1B2B50-4B4D-4DF5-BC07-8A8E9C9A382D}" srcOrd="1" destOrd="0" presId="urn:microsoft.com/office/officeart/2005/8/layout/radial6"/>
    <dgm:cxn modelId="{9B01F214-57B8-4A17-B398-584B6E23D8AB}" type="presParOf" srcId="{4E285A5E-EBEE-418C-9FDF-69F098D8FD5F}" destId="{E14CE34D-DC76-4AD6-BEB0-4362A181C1C1}" srcOrd="2" destOrd="0" presId="urn:microsoft.com/office/officeart/2005/8/layout/radial6"/>
    <dgm:cxn modelId="{135C9DA3-CC59-486F-8160-A41D1FD8C687}" type="presParOf" srcId="{4E285A5E-EBEE-418C-9FDF-69F098D8FD5F}" destId="{8E84D165-567F-44D4-9ED8-F4278AC8A132}" srcOrd="3" destOrd="0" presId="urn:microsoft.com/office/officeart/2005/8/layout/radial6"/>
    <dgm:cxn modelId="{EB1240AF-B9E0-4D43-A6B7-82BE410781F3}" type="presParOf" srcId="{4E285A5E-EBEE-418C-9FDF-69F098D8FD5F}" destId="{EA6B34FD-2051-47D6-8DEC-C3FACD00812D}" srcOrd="4" destOrd="0" presId="urn:microsoft.com/office/officeart/2005/8/layout/radial6"/>
    <dgm:cxn modelId="{1F0D9C5E-E575-46FE-BD5A-61326598A3F9}" type="presParOf" srcId="{4E285A5E-EBEE-418C-9FDF-69F098D8FD5F}" destId="{51F70DBE-DB2B-4AE9-B5E2-C0E3DBC6C905}" srcOrd="5" destOrd="0" presId="urn:microsoft.com/office/officeart/2005/8/layout/radial6"/>
    <dgm:cxn modelId="{E0B0DFE7-E1F2-4631-8A3B-28F5E71D1F30}" type="presParOf" srcId="{4E285A5E-EBEE-418C-9FDF-69F098D8FD5F}" destId="{70D31934-92BE-4F48-85ED-E48ADE20C313}" srcOrd="6" destOrd="0" presId="urn:microsoft.com/office/officeart/2005/8/layout/radial6"/>
    <dgm:cxn modelId="{2E1AEDB0-5279-408F-8C79-C97223DE3FF8}" type="presParOf" srcId="{4E285A5E-EBEE-418C-9FDF-69F098D8FD5F}" destId="{3D5FACE7-FB04-460D-BB05-6FCC42B0C6CD}" srcOrd="7" destOrd="0" presId="urn:microsoft.com/office/officeart/2005/8/layout/radial6"/>
    <dgm:cxn modelId="{A9D035E2-749B-47C7-81CE-784B27EEA317}" type="presParOf" srcId="{4E285A5E-EBEE-418C-9FDF-69F098D8FD5F}" destId="{0F7CEE29-2B9B-4C6D-9786-B53A9C272A75}" srcOrd="8" destOrd="0" presId="urn:microsoft.com/office/officeart/2005/8/layout/radial6"/>
    <dgm:cxn modelId="{64B8CEE7-1B43-40A9-B43C-153EB6335544}" type="presParOf" srcId="{4E285A5E-EBEE-418C-9FDF-69F098D8FD5F}" destId="{51B3040A-DB11-4FF5-B995-0D4841F4C68B}"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11/7/2009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ofs214_fiessinger.pptx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 xmlns:p14="http://schemas.microsoft.com/office/powerpoint/2010/main" val="3532608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400537593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R="0" algn="l" rtl="0"/>
            <a:endParaRPr lang="en-US" b="1" u="sng"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endParaRPr lang="en-US" sz="12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 xmlns:p14="http://schemas.microsoft.com/office/powerpoint/2010/main" val="2951731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dt" sz="quarter" idx="1"/>
          </p:nvPr>
        </p:nvSpPr>
        <p:spPr>
          <a:noFill/>
        </p:spPr>
        <p:txBody>
          <a:bodyPr/>
          <a:lstStyle/>
          <a:p>
            <a:endParaRPr lang="en-US" dirty="0" smtClean="0">
              <a:latin typeface="Segoe" pitchFamily="34" charset="0"/>
            </a:endParaRPr>
          </a:p>
        </p:txBody>
      </p:sp>
      <p:sp>
        <p:nvSpPr>
          <p:cNvPr id="61443" name="Rectangle 5"/>
          <p:cNvSpPr>
            <a:spLocks noGrp="1" noChangeArrowheads="1"/>
          </p:cNvSpPr>
          <p:nvPr>
            <p:ph type="sldNum" sz="quarter" idx="5"/>
          </p:nvPr>
        </p:nvSpPr>
        <p:spPr>
          <a:noFill/>
          <a:ln>
            <a:headEnd/>
            <a:tailEnd/>
          </a:ln>
        </p:spPr>
        <p:txBody>
          <a:bodyPr/>
          <a:lstStyle/>
          <a:p>
            <a:endParaRPr lang="en-US" dirty="0" smtClean="0">
              <a:latin typeface="Segoe" pitchFamily="34" charset="0"/>
            </a:endParaRPr>
          </a:p>
        </p:txBody>
      </p:sp>
      <p:sp>
        <p:nvSpPr>
          <p:cNvPr id="61444" name="Rectangle 46080"/>
          <p:cNvSpPr>
            <a:spLocks noGrp="1" noRot="1" noChangeAspect="1" noTextEdit="1"/>
          </p:cNvSpPr>
          <p:nvPr>
            <p:ph type="sldImg"/>
          </p:nvPr>
        </p:nvSpPr>
        <p:spPr>
          <a:xfrm>
            <a:off x="1143000" y="685800"/>
            <a:ext cx="4572000" cy="3429000"/>
          </a:xfrm>
          <a:noFill/>
          <a:ln cap="flat" algn="ctr">
            <a:headEnd type="none" w="med" len="med"/>
            <a:tailEnd type="none" w="med" len="med"/>
          </a:ln>
        </p:spPr>
      </p:sp>
      <p:sp>
        <p:nvSpPr>
          <p:cNvPr id="3" name="Notes Placeholder 2"/>
          <p:cNvSpPr>
            <a:spLocks noGrp="1"/>
          </p:cNvSpPr>
          <p:nvPr>
            <p:ph type="body" idx="1"/>
          </p:nvPr>
        </p:nvSpPr>
        <p:spPr/>
        <p:txBody>
          <a:bodyPr lIns="89709" tIns="44854" rIns="89709" bIns="44854">
            <a:normAutofit/>
          </a:bodyPr>
          <a:lstStyle/>
          <a:p>
            <a:endParaRPr lang="en-US" sz="1000" dirty="0"/>
          </a:p>
        </p:txBody>
      </p:sp>
      <p:sp>
        <p:nvSpPr>
          <p:cNvPr id="61446" name="Shape 3"/>
          <p:cNvSpPr txBox="1">
            <a:spLocks noGrp="1"/>
          </p:cNvSpPr>
          <p:nvPr/>
        </p:nvSpPr>
        <p:spPr bwMode="auto">
          <a:xfrm>
            <a:off x="3884030" y="8684926"/>
            <a:ext cx="2972421" cy="457513"/>
          </a:xfrm>
          <a:prstGeom prst="rect">
            <a:avLst/>
          </a:prstGeom>
          <a:noFill/>
          <a:ln w="9525" algn="ctr">
            <a:noFill/>
            <a:miter lim="800000"/>
            <a:headEnd/>
            <a:tailEnd/>
          </a:ln>
        </p:spPr>
        <p:txBody>
          <a:bodyPr lIns="89709" tIns="44854" rIns="89709" bIns="44854" anchor="b"/>
          <a:lstStyle/>
          <a:p>
            <a:pPr algn="r"/>
            <a:endParaRPr lang="en-US"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dt" sz="quarter" idx="1"/>
          </p:nvPr>
        </p:nvSpPr>
        <p:spPr>
          <a:noFill/>
        </p:spPr>
        <p:txBody>
          <a:bodyPr/>
          <a:lstStyle/>
          <a:p>
            <a:endParaRPr lang="en-US" dirty="0" smtClean="0">
              <a:latin typeface="Segoe" pitchFamily="34" charset="0"/>
            </a:endParaRPr>
          </a:p>
        </p:txBody>
      </p:sp>
      <p:sp>
        <p:nvSpPr>
          <p:cNvPr id="61443" name="Rectangle 5"/>
          <p:cNvSpPr>
            <a:spLocks noGrp="1" noChangeArrowheads="1"/>
          </p:cNvSpPr>
          <p:nvPr>
            <p:ph type="sldNum" sz="quarter" idx="5"/>
          </p:nvPr>
        </p:nvSpPr>
        <p:spPr>
          <a:noFill/>
          <a:ln>
            <a:headEnd/>
            <a:tailEnd/>
          </a:ln>
        </p:spPr>
        <p:txBody>
          <a:bodyPr/>
          <a:lstStyle/>
          <a:p>
            <a:endParaRPr lang="en-US" dirty="0" smtClean="0">
              <a:latin typeface="Segoe" pitchFamily="34" charset="0"/>
            </a:endParaRPr>
          </a:p>
        </p:txBody>
      </p:sp>
      <p:sp>
        <p:nvSpPr>
          <p:cNvPr id="61444" name="Rectangle 46080"/>
          <p:cNvSpPr>
            <a:spLocks noGrp="1" noRot="1" noChangeAspect="1" noTextEdit="1"/>
          </p:cNvSpPr>
          <p:nvPr>
            <p:ph type="sldImg"/>
          </p:nvPr>
        </p:nvSpPr>
        <p:spPr>
          <a:xfrm>
            <a:off x="1143000" y="685800"/>
            <a:ext cx="4572000" cy="3429000"/>
          </a:xfrm>
          <a:noFill/>
          <a:ln cap="flat" algn="ctr">
            <a:headEnd type="none" w="med" len="med"/>
            <a:tailEnd type="none" w="med" len="med"/>
          </a:ln>
        </p:spPr>
      </p:sp>
      <p:sp>
        <p:nvSpPr>
          <p:cNvPr id="3" name="Notes Placeholder 2"/>
          <p:cNvSpPr>
            <a:spLocks noGrp="1"/>
          </p:cNvSpPr>
          <p:nvPr>
            <p:ph type="body" idx="1"/>
          </p:nvPr>
        </p:nvSpPr>
        <p:spPr/>
        <p:txBody>
          <a:bodyPr lIns="89709" tIns="44854" rIns="89709" bIns="44854">
            <a:normAutofit/>
          </a:bodyPr>
          <a:lstStyle/>
          <a:p>
            <a:endParaRPr lang="en-US" dirty="0"/>
          </a:p>
        </p:txBody>
      </p:sp>
      <p:sp>
        <p:nvSpPr>
          <p:cNvPr id="61446" name="Shape 3"/>
          <p:cNvSpPr txBox="1">
            <a:spLocks noGrp="1"/>
          </p:cNvSpPr>
          <p:nvPr/>
        </p:nvSpPr>
        <p:spPr bwMode="auto">
          <a:xfrm>
            <a:off x="3884030" y="8684926"/>
            <a:ext cx="2972421" cy="457513"/>
          </a:xfrm>
          <a:prstGeom prst="rect">
            <a:avLst/>
          </a:prstGeom>
          <a:noFill/>
          <a:ln w="9525" algn="ctr">
            <a:noFill/>
            <a:miter lim="800000"/>
            <a:headEnd/>
            <a:tailEnd/>
          </a:ln>
        </p:spPr>
        <p:txBody>
          <a:bodyPr lIns="89709" tIns="44854" rIns="89709" bIns="44854" anchor="b"/>
          <a:lstStyle/>
          <a:p>
            <a:pPr algn="r"/>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dt" sz="quarter" idx="1"/>
          </p:nvPr>
        </p:nvSpPr>
        <p:spPr>
          <a:noFill/>
        </p:spPr>
        <p:txBody>
          <a:bodyPr/>
          <a:lstStyle/>
          <a:p>
            <a:endParaRPr lang="en-US" dirty="0" smtClean="0">
              <a:latin typeface="Segoe" pitchFamily="34" charset="0"/>
            </a:endParaRPr>
          </a:p>
        </p:txBody>
      </p:sp>
      <p:sp>
        <p:nvSpPr>
          <p:cNvPr id="61443" name="Rectangle 5"/>
          <p:cNvSpPr>
            <a:spLocks noGrp="1" noChangeArrowheads="1"/>
          </p:cNvSpPr>
          <p:nvPr>
            <p:ph type="sldNum" sz="quarter" idx="5"/>
          </p:nvPr>
        </p:nvSpPr>
        <p:spPr>
          <a:noFill/>
          <a:ln>
            <a:headEnd/>
            <a:tailEnd/>
          </a:ln>
        </p:spPr>
        <p:txBody>
          <a:bodyPr/>
          <a:lstStyle/>
          <a:p>
            <a:endParaRPr lang="en-US" dirty="0" smtClean="0">
              <a:latin typeface="Segoe" pitchFamily="34" charset="0"/>
            </a:endParaRPr>
          </a:p>
        </p:txBody>
      </p:sp>
      <p:sp>
        <p:nvSpPr>
          <p:cNvPr id="61444" name="Rectangle 46080"/>
          <p:cNvSpPr>
            <a:spLocks noGrp="1" noRot="1" noChangeAspect="1" noTextEdit="1"/>
          </p:cNvSpPr>
          <p:nvPr>
            <p:ph type="sldImg"/>
          </p:nvPr>
        </p:nvSpPr>
        <p:spPr>
          <a:xfrm>
            <a:off x="1143000" y="685800"/>
            <a:ext cx="4572000" cy="3429000"/>
          </a:xfrm>
          <a:noFill/>
          <a:ln cap="flat" algn="ctr">
            <a:headEnd type="none" w="med" len="med"/>
            <a:tailEnd type="none" w="med" len="med"/>
          </a:ln>
        </p:spPr>
      </p:sp>
      <p:sp>
        <p:nvSpPr>
          <p:cNvPr id="3" name="Notes Placeholder 2"/>
          <p:cNvSpPr>
            <a:spLocks noGrp="1"/>
          </p:cNvSpPr>
          <p:nvPr>
            <p:ph type="body" idx="1"/>
          </p:nvPr>
        </p:nvSpPr>
        <p:spPr/>
        <p:txBody>
          <a:bodyPr lIns="89704" tIns="44851" rIns="89704" bIns="44851">
            <a:normAutofit/>
          </a:bodyPr>
          <a:lstStyle/>
          <a:p>
            <a:endParaRPr lang="en-US" dirty="0"/>
          </a:p>
        </p:txBody>
      </p:sp>
      <p:sp>
        <p:nvSpPr>
          <p:cNvPr id="61446" name="Shape 3"/>
          <p:cNvSpPr txBox="1">
            <a:spLocks noGrp="1"/>
          </p:cNvSpPr>
          <p:nvPr/>
        </p:nvSpPr>
        <p:spPr bwMode="auto">
          <a:xfrm>
            <a:off x="3884031" y="8684926"/>
            <a:ext cx="2972421" cy="457513"/>
          </a:xfrm>
          <a:prstGeom prst="rect">
            <a:avLst/>
          </a:prstGeom>
          <a:noFill/>
          <a:ln w="9525" algn="ctr">
            <a:noFill/>
            <a:miter lim="800000"/>
            <a:headEnd/>
            <a:tailEnd/>
          </a:ln>
        </p:spPr>
        <p:txBody>
          <a:bodyPr lIns="89704" tIns="44851" rIns="89704" bIns="44851" anchor="b"/>
          <a:lstStyle/>
          <a:p>
            <a:pPr algn="r"/>
            <a:endParaRPr lang="en-US"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R="0" algn="l" rtl="0">
              <a:buFont typeface="Wingdings"/>
              <a:buNone/>
            </a:pPr>
            <a:endParaRPr lang="en-US" sz="1200" b="1" baseline="0" dirty="0" smtClean="0">
              <a:latin typeface="+mn-lt"/>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endParaRPr lang="en-US" dirty="0"/>
          </a:p>
        </p:txBody>
      </p:sp>
      <p:sp>
        <p:nvSpPr>
          <p:cNvPr id="9" name="Slide Number Placeholder 8"/>
          <p:cNvSpPr>
            <a:spLocks noGrp="1"/>
          </p:cNvSpPr>
          <p:nvPr>
            <p:ph type="sldNum" sz="quarter" idx="11"/>
          </p:nvPr>
        </p:nvSpPr>
        <p:spPr/>
        <p:txBody>
          <a:bodyPr/>
          <a:lstStyle/>
          <a:p>
            <a:endParaRPr lang="en-US" dirty="0"/>
          </a:p>
        </p:txBody>
      </p:sp>
      <p:sp>
        <p:nvSpPr>
          <p:cNvPr id="10" name="Footer Placeholder 9"/>
          <p:cNvSpPr>
            <a:spLocks noGrp="1"/>
          </p:cNvSpPr>
          <p:nvPr>
            <p:ph type="ftr" sz="quarter" idx="12"/>
          </p:nvPr>
        </p:nvSpPr>
        <p:spPr/>
        <p:txBody>
          <a:bodyPr/>
          <a:lstStyle/>
          <a:p>
            <a:endParaRPr lang="en-US" dirty="0" smtClean="0">
              <a:solidFill>
                <a:srgbClr val="000000"/>
              </a:solidFill>
            </a:endParaRPr>
          </a:p>
        </p:txBody>
      </p:sp>
      <p:sp>
        <p:nvSpPr>
          <p:cNvPr id="11" name="Header Placeholder 10"/>
          <p:cNvSpPr>
            <a:spLocks noGrp="1"/>
          </p:cNvSpPr>
          <p:nvPr>
            <p:ph type="hdr" sz="quarter" idx="13"/>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R="0" algn="l" rtl="0"/>
            <a:endParaRPr lang="en-US" sz="1200" b="0" u="none"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latin typeface="Segoe U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pPr marL="286230" indent="-166395" defTabSz="895696">
              <a:defRP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extLst>
      <p:ext uri="{BB962C8B-B14F-4D97-AF65-F5344CB8AC3E}">
        <p14:creationId xmlns="" xmlns:p14="http://schemas.microsoft.com/office/powerpoint/2010/main" val="362841234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8"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57.png"/><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3.png"/><Relationship Id="rId2" Type="http://schemas.openxmlformats.org/officeDocument/2006/relationships/notesSlide" Target="../notesSlides/notesSlide31.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2.png"/><Relationship Id="rId5" Type="http://schemas.openxmlformats.org/officeDocument/2006/relationships/diagramQuickStyle" Target="../diagrams/quickStyle1.xml"/><Relationship Id="rId15" Type="http://schemas.openxmlformats.org/officeDocument/2006/relationships/image" Target="../media/image86.png"/><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81.png"/><Relationship Id="rId1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7.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png"/><Relationship Id="rId3" Type="http://schemas.openxmlformats.org/officeDocument/2006/relationships/image" Target="../media/image9.png"/><Relationship Id="rId7" Type="http://schemas.openxmlformats.org/officeDocument/2006/relationships/image" Target="../media/image23.png"/><Relationship Id="rId12"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4.png"/><Relationship Id="rId5" Type="http://schemas.openxmlformats.org/officeDocument/2006/relationships/image" Target="../media/image90.pn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76.png"/><Relationship Id="rId14" Type="http://schemas.openxmlformats.org/officeDocument/2006/relationships/image" Target="../media/image97.png"/></Relationships>
</file>

<file path=ppt/slides/_rels/slide35.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76.png"/><Relationship Id="rId3" Type="http://schemas.openxmlformats.org/officeDocument/2006/relationships/image" Target="../media/image9.png"/><Relationship Id="rId7" Type="http://schemas.openxmlformats.org/officeDocument/2006/relationships/image" Target="../media/image98.jpeg"/><Relationship Id="rId12"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89.png"/><Relationship Id="rId10"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100.jpeg"/></Relationships>
</file>

<file path=ppt/slides/_rels/slide3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hyperlink" Target="http://technet.microsoft.com/projectserver/" TargetMode="External"/><Relationship Id="rId7" Type="http://schemas.openxmlformats.org/officeDocument/2006/relationships/hyperlink" Target="http://www.microsoft.com/project/2010/"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hyperlink" Target="http://social.msdn.microsoft.com/Forums/en/category/projectprofessional2010,projectserver2010" TargetMode="External"/><Relationship Id="rId5" Type="http://schemas.openxmlformats.org/officeDocument/2006/relationships/hyperlink" Target="http://msdn.microsoft.com/project/" TargetMode="External"/><Relationship Id="rId4" Type="http://schemas.openxmlformats.org/officeDocument/2006/relationships/hyperlink" Target="http://social.technet.microsoft.com/Forums/en-US/category/projectserver2010" TargetMode="External"/><Relationship Id="rId9" Type="http://schemas.openxmlformats.org/officeDocument/2006/relationships/image" Target="../media/image10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01.png"/><Relationship Id="rId7"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5.png"/><Relationship Id="rId5" Type="http://schemas.openxmlformats.org/officeDocument/2006/relationships/hyperlink" Target="http://microsoft.com/technet" TargetMode="External"/><Relationship Id="rId10" Type="http://schemas.openxmlformats.org/officeDocument/2006/relationships/image" Target="../media/image104.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15000"/>
                </a:schemeClr>
              </a:gs>
              <a:gs pos="50000">
                <a:schemeClr val="bg1">
                  <a:lumMod val="85000"/>
                  <a:alpha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1" y="2044702"/>
            <a:ext cx="9325021" cy="4813299"/>
          </a:xfrm>
          <a:prstGeom prst="rect">
            <a:avLst/>
          </a:prstGeom>
          <a:noFill/>
        </p:spPr>
      </p:pic>
      <p:sp>
        <p:nvSpPr>
          <p:cNvPr id="2" name="Title 1"/>
          <p:cNvSpPr>
            <a:spLocks noGrp="1"/>
          </p:cNvSpPr>
          <p:nvPr>
            <p:ph type="title"/>
          </p:nvPr>
        </p:nvSpPr>
        <p:spPr>
          <a:xfrm>
            <a:off x="381000" y="228600"/>
            <a:ext cx="8382000" cy="830997"/>
          </a:xfrm>
        </p:spPr>
        <p:txBody>
          <a:bodyPr/>
          <a:lstStyle/>
          <a:p>
            <a:r>
              <a:rPr lang="en-US" sz="3600" dirty="0" smtClean="0"/>
              <a:t>Unified Project and Portfolio Management </a:t>
            </a:r>
            <a:br>
              <a:rPr lang="en-US" sz="3600" dirty="0" smtClean="0"/>
            </a:br>
            <a:r>
              <a:rPr lang="en-US" sz="2400" dirty="0" smtClean="0">
                <a:solidFill>
                  <a:schemeClr val="tx1"/>
                </a:solidFill>
                <a:sym typeface="Wingdings" pitchFamily="2" charset="2"/>
              </a:rPr>
              <a:t>Capture all work in a central </a:t>
            </a:r>
            <a:r>
              <a:rPr lang="en-US" sz="2400" dirty="0">
                <a:solidFill>
                  <a:schemeClr val="tx1"/>
                </a:solidFill>
                <a:sym typeface="Wingdings" pitchFamily="2" charset="2"/>
              </a:rPr>
              <a:t>r</a:t>
            </a:r>
            <a:r>
              <a:rPr lang="en-US" sz="2400" dirty="0" smtClean="0">
                <a:solidFill>
                  <a:schemeClr val="tx1"/>
                </a:solidFill>
                <a:sym typeface="Wingdings" pitchFamily="2" charset="2"/>
              </a:rPr>
              <a:t>epository</a:t>
            </a:r>
            <a:endParaRPr lang="en-US" sz="2000" dirty="0">
              <a:solidFill>
                <a:schemeClr val="tx1"/>
              </a:solidFill>
            </a:endParaRPr>
          </a:p>
        </p:txBody>
      </p:sp>
      <p:grpSp>
        <p:nvGrpSpPr>
          <p:cNvPr id="16" name="Group 15"/>
          <p:cNvGrpSpPr/>
          <p:nvPr/>
        </p:nvGrpSpPr>
        <p:grpSpPr>
          <a:xfrm>
            <a:off x="389436" y="1676401"/>
            <a:ext cx="8022139" cy="457199"/>
            <a:chOff x="1489697" y="3200400"/>
            <a:chExt cx="9201200" cy="457199"/>
          </a:xfrm>
        </p:grpSpPr>
        <p:grpSp>
          <p:nvGrpSpPr>
            <p:cNvPr id="7" name="Group 6"/>
            <p:cNvGrpSpPr/>
            <p:nvPr/>
          </p:nvGrpSpPr>
          <p:grpSpPr>
            <a:xfrm>
              <a:off x="1489697" y="3200400"/>
              <a:ext cx="3256968" cy="457199"/>
              <a:chOff x="197" y="0"/>
              <a:chExt cx="3256968" cy="457199"/>
            </a:xfrm>
          </p:grpSpPr>
          <p:sp>
            <p:nvSpPr>
              <p:cNvPr id="14" name="Chevron 13"/>
              <p:cNvSpPr/>
              <p:nvPr/>
            </p:nvSpPr>
            <p:spPr>
              <a:xfrm>
                <a:off x="197" y="0"/>
                <a:ext cx="3256968" cy="457199"/>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sp>
          <p:sp>
            <p:nvSpPr>
              <p:cNvPr id="15" name="Chevron 4"/>
              <p:cNvSpPr/>
              <p:nvPr/>
            </p:nvSpPr>
            <p:spPr>
              <a:xfrm>
                <a:off x="228797" y="0"/>
                <a:ext cx="2799769" cy="457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914400">
                  <a:lnSpc>
                    <a:spcPct val="90000"/>
                  </a:lnSpc>
                  <a:spcBef>
                    <a:spcPct val="50000"/>
                  </a:spcBef>
                  <a:spcAft>
                    <a:spcPct val="35000"/>
                  </a:spcAft>
                  <a:defRPr/>
                </a:pPr>
                <a:r>
                  <a:rPr lang="en-US" sz="16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Capture all Requests</a:t>
                </a:r>
                <a:endParaRPr lang="en-US" sz="1600" b="1" i="1" kern="0" dirty="0">
                  <a:gradFill>
                    <a:gsLst>
                      <a:gs pos="0">
                        <a:srgbClr val="FFFFFF"/>
                      </a:gs>
                      <a:gs pos="100000">
                        <a:srgbClr val="FFFFFF"/>
                      </a:gs>
                    </a:gsLst>
                    <a:lin ang="0" scaled="1"/>
                  </a:gradFill>
                  <a:effectLst>
                    <a:outerShdw blurRad="139700" algn="ctr" rotWithShape="0">
                      <a:prstClr val="black"/>
                    </a:outerShdw>
                  </a:effectLst>
                  <a:latin typeface="Segoe Semibold"/>
                </a:endParaRPr>
              </a:p>
            </p:txBody>
          </p:sp>
        </p:grpSp>
        <p:grpSp>
          <p:nvGrpSpPr>
            <p:cNvPr id="8" name="Group 7"/>
            <p:cNvGrpSpPr/>
            <p:nvPr/>
          </p:nvGrpSpPr>
          <p:grpSpPr>
            <a:xfrm>
              <a:off x="4519501" y="3200400"/>
              <a:ext cx="2663019" cy="457199"/>
              <a:chOff x="2882788" y="0"/>
              <a:chExt cx="2663019" cy="457199"/>
            </a:xfrm>
          </p:grpSpPr>
          <p:sp>
            <p:nvSpPr>
              <p:cNvPr id="12" name="Chevron 11"/>
              <p:cNvSpPr/>
              <p:nvPr/>
            </p:nvSpPr>
            <p:spPr>
              <a:xfrm>
                <a:off x="2882788" y="0"/>
                <a:ext cx="2663019" cy="457199"/>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sp>
          <p:sp>
            <p:nvSpPr>
              <p:cNvPr id="13" name="Chevron 6"/>
              <p:cNvSpPr/>
              <p:nvPr/>
            </p:nvSpPr>
            <p:spPr>
              <a:xfrm>
                <a:off x="3111388" y="0"/>
                <a:ext cx="2205820" cy="457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914400">
                  <a:lnSpc>
                    <a:spcPct val="90000"/>
                  </a:lnSpc>
                  <a:spcBef>
                    <a:spcPct val="50000"/>
                  </a:spcBef>
                  <a:spcAft>
                    <a:spcPct val="35000"/>
                  </a:spcAft>
                  <a:defRPr/>
                </a:pPr>
                <a:r>
                  <a:rPr lang="en-US" sz="16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Control via Workflow</a:t>
                </a:r>
                <a:endParaRPr lang="en-US" sz="1600" b="1" i="1" kern="0" dirty="0">
                  <a:gradFill>
                    <a:gsLst>
                      <a:gs pos="0">
                        <a:srgbClr val="FFFFFF"/>
                      </a:gs>
                      <a:gs pos="100000">
                        <a:srgbClr val="FFFFFF"/>
                      </a:gs>
                    </a:gsLst>
                    <a:lin ang="0" scaled="1"/>
                  </a:gradFill>
                  <a:effectLst>
                    <a:outerShdw blurRad="139700" algn="ctr" rotWithShape="0">
                      <a:prstClr val="black"/>
                    </a:outerShdw>
                  </a:effectLst>
                  <a:latin typeface="Segoe Semibold"/>
                </a:endParaRPr>
              </a:p>
            </p:txBody>
          </p:sp>
        </p:grpSp>
        <p:grpSp>
          <p:nvGrpSpPr>
            <p:cNvPr id="9" name="Group 8"/>
            <p:cNvGrpSpPr/>
            <p:nvPr/>
          </p:nvGrpSpPr>
          <p:grpSpPr>
            <a:xfrm>
              <a:off x="6947126" y="3200400"/>
              <a:ext cx="3743771" cy="457199"/>
              <a:chOff x="5171431" y="0"/>
              <a:chExt cx="3743771" cy="457199"/>
            </a:xfrm>
          </p:grpSpPr>
          <p:sp>
            <p:nvSpPr>
              <p:cNvPr id="10" name="Chevron 9"/>
              <p:cNvSpPr/>
              <p:nvPr/>
            </p:nvSpPr>
            <p:spPr>
              <a:xfrm>
                <a:off x="5171431" y="0"/>
                <a:ext cx="3743771" cy="457199"/>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sp>
          <p:sp>
            <p:nvSpPr>
              <p:cNvPr id="11" name="Chevron 8"/>
              <p:cNvSpPr/>
              <p:nvPr/>
            </p:nvSpPr>
            <p:spPr>
              <a:xfrm>
                <a:off x="5400031" y="0"/>
                <a:ext cx="3286572" cy="457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914400">
                  <a:lnSpc>
                    <a:spcPct val="90000"/>
                  </a:lnSpc>
                  <a:spcBef>
                    <a:spcPct val="50000"/>
                  </a:spcBef>
                  <a:spcAft>
                    <a:spcPct val="35000"/>
                  </a:spcAft>
                  <a:defRPr/>
                </a:pPr>
                <a:r>
                  <a:rPr lang="en-US" sz="16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Build Business Case</a:t>
                </a:r>
                <a:endParaRPr lang="en-US" sz="1600" b="1" i="1" kern="0" dirty="0">
                  <a:gradFill>
                    <a:gsLst>
                      <a:gs pos="0">
                        <a:srgbClr val="FFFFFF"/>
                      </a:gs>
                      <a:gs pos="100000">
                        <a:srgbClr val="FFFFFF"/>
                      </a:gs>
                    </a:gsLst>
                    <a:lin ang="0" scaled="1"/>
                  </a:gradFill>
                  <a:effectLst>
                    <a:outerShdw blurRad="139700" algn="ctr" rotWithShape="0">
                      <a:prstClr val="black"/>
                    </a:outerShdw>
                  </a:effectLst>
                  <a:latin typeface="Segoe Semibold"/>
                </a:endParaRPr>
              </a:p>
            </p:txBody>
          </p:sp>
        </p:grpSp>
      </p:grpSp>
      <p:grpSp>
        <p:nvGrpSpPr>
          <p:cNvPr id="6" name="Group 5"/>
          <p:cNvGrpSpPr/>
          <p:nvPr/>
        </p:nvGrpSpPr>
        <p:grpSpPr>
          <a:xfrm>
            <a:off x="388938" y="2819400"/>
            <a:ext cx="8929416" cy="3056003"/>
            <a:chOff x="388938" y="2819400"/>
            <a:chExt cx="8929416" cy="3056003"/>
          </a:xfrm>
        </p:grpSpPr>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34000" y="2819400"/>
              <a:ext cx="3984354" cy="2871787"/>
            </a:xfrm>
            <a:prstGeom prst="rect">
              <a:avLst/>
            </a:prstGeom>
            <a:noFill/>
            <a:ln w="9525">
              <a:noFill/>
              <a:miter lim="800000"/>
              <a:headEnd/>
              <a:tailEnd/>
            </a:ln>
            <a:effectLst>
              <a:reflection blurRad="6350" stA="50000" endA="300" endPos="38500" dist="50800" dir="5400000" sy="-100000" algn="bl" rotWithShape="0"/>
            </a:effectLst>
            <a:scene3d>
              <a:camera prst="perspectiveLeft">
                <a:rot lat="24000" lon="2676000" rev="21396000"/>
              </a:camera>
              <a:lightRig rig="threePt" dir="t"/>
            </a:scene3d>
          </p:spPr>
        </p:pic>
        <p:grpSp>
          <p:nvGrpSpPr>
            <p:cNvPr id="58" name="Group 20"/>
            <p:cNvGrpSpPr/>
            <p:nvPr/>
          </p:nvGrpSpPr>
          <p:grpSpPr>
            <a:xfrm>
              <a:off x="3280946" y="3077922"/>
              <a:ext cx="2313331" cy="2244466"/>
              <a:chOff x="5027613" y="3505200"/>
              <a:chExt cx="2299704" cy="2231245"/>
            </a:xfrm>
          </p:grpSpPr>
          <p:pic>
            <p:nvPicPr>
              <p:cNvPr id="91" name="Picture 12" descr="C:\Program Files\Microsoft Resource DVD Artwork\DVD_ART\Artwork_Imagery\HARDWARE_IMAGERY\Illustration - Misc Hardware\Windows Vista Illustration Icons\Cog Wheel Gear.png"/>
              <p:cNvPicPr>
                <a:picLocks noChangeAspect="1" noChangeArrowheads="1"/>
              </p:cNvPicPr>
              <p:nvPr/>
            </p:nvPicPr>
            <p:blipFill>
              <a:blip r:embed="rId5" cstate="print"/>
              <a:srcRect/>
              <a:stretch>
                <a:fillRect/>
              </a:stretch>
            </p:blipFill>
            <p:spPr bwMode="auto">
              <a:xfrm>
                <a:off x="5865812" y="4343400"/>
                <a:ext cx="1461505" cy="1393045"/>
              </a:xfrm>
              <a:prstGeom prst="rect">
                <a:avLst/>
              </a:prstGeom>
              <a:noFill/>
            </p:spPr>
          </p:pic>
          <p:pic>
            <p:nvPicPr>
              <p:cNvPr id="92" name="Picture 12" descr="C:\Program Files\Microsoft Resource DVD Artwork\DVD_ART\Artwork_Imagery\HARDWARE_IMAGERY\Illustration - Misc Hardware\Windows Vista Illustration Icons\Cog Wheel Gear.png"/>
              <p:cNvPicPr>
                <a:picLocks noChangeAspect="1" noChangeArrowheads="1"/>
              </p:cNvPicPr>
              <p:nvPr/>
            </p:nvPicPr>
            <p:blipFill>
              <a:blip r:embed="rId5" cstate="print"/>
              <a:srcRect/>
              <a:stretch>
                <a:fillRect/>
              </a:stretch>
            </p:blipFill>
            <p:spPr bwMode="auto">
              <a:xfrm>
                <a:off x="5027613" y="3962400"/>
                <a:ext cx="1066800" cy="1016829"/>
              </a:xfrm>
              <a:prstGeom prst="rect">
                <a:avLst/>
              </a:prstGeom>
              <a:noFill/>
            </p:spPr>
          </p:pic>
          <p:pic>
            <p:nvPicPr>
              <p:cNvPr id="93" name="Picture 12" descr="C:\Program Files\Microsoft Resource DVD Artwork\DVD_ART\Artwork_Imagery\HARDWARE_IMAGERY\Illustration - Misc Hardware\Windows Vista Illustration Icons\Cog Wheel Gear.png"/>
              <p:cNvPicPr>
                <a:picLocks noChangeAspect="1" noChangeArrowheads="1"/>
              </p:cNvPicPr>
              <p:nvPr/>
            </p:nvPicPr>
            <p:blipFill>
              <a:blip r:embed="rId5" cstate="print"/>
              <a:srcRect/>
              <a:stretch>
                <a:fillRect/>
              </a:stretch>
            </p:blipFill>
            <p:spPr bwMode="auto">
              <a:xfrm>
                <a:off x="5789612" y="3505200"/>
                <a:ext cx="879392" cy="838200"/>
              </a:xfrm>
              <a:prstGeom prst="rect">
                <a:avLst/>
              </a:prstGeom>
              <a:noFill/>
            </p:spPr>
          </p:pic>
        </p:grpSp>
        <p:grpSp>
          <p:nvGrpSpPr>
            <p:cNvPr id="59" name="Group 25"/>
            <p:cNvGrpSpPr/>
            <p:nvPr/>
          </p:nvGrpSpPr>
          <p:grpSpPr>
            <a:xfrm>
              <a:off x="1115140" y="3488251"/>
              <a:ext cx="1679926" cy="1594817"/>
              <a:chOff x="811004" y="3579478"/>
              <a:chExt cx="1795463" cy="1704502"/>
            </a:xfrm>
          </p:grpSpPr>
          <p:sp>
            <p:nvSpPr>
              <p:cNvPr id="88" name="Freeform 31"/>
              <p:cNvSpPr>
                <a:spLocks/>
              </p:cNvSpPr>
              <p:nvPr/>
            </p:nvSpPr>
            <p:spPr bwMode="auto">
              <a:xfrm rot="4500000">
                <a:off x="1542285" y="4219798"/>
                <a:ext cx="332901" cy="17954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89" name="Freeform 31"/>
              <p:cNvSpPr>
                <a:spLocks/>
              </p:cNvSpPr>
              <p:nvPr/>
            </p:nvSpPr>
            <p:spPr bwMode="auto">
              <a:xfrm rot="6300000">
                <a:off x="1542285" y="2848197"/>
                <a:ext cx="332901" cy="17954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90" name="Freeform 31"/>
              <p:cNvSpPr>
                <a:spLocks/>
              </p:cNvSpPr>
              <p:nvPr/>
            </p:nvSpPr>
            <p:spPr bwMode="auto">
              <a:xfrm rot="5400000">
                <a:off x="1542285" y="3533997"/>
                <a:ext cx="332901" cy="17954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grpSp>
        <p:grpSp>
          <p:nvGrpSpPr>
            <p:cNvPr id="60" name="Group 32"/>
            <p:cNvGrpSpPr/>
            <p:nvPr/>
          </p:nvGrpSpPr>
          <p:grpSpPr>
            <a:xfrm>
              <a:off x="388938" y="3287512"/>
              <a:ext cx="1382754" cy="1996305"/>
              <a:chOff x="1718526" y="3200400"/>
              <a:chExt cx="1477852" cy="2133600"/>
            </a:xfrm>
          </p:grpSpPr>
          <p:pic>
            <p:nvPicPr>
              <p:cNvPr id="82" name="Picture 3" descr="\\SERVER3\InternalBin\Resource DVD\DVD_ART36\Artwork_Imagery\Shapes\Circular shapes\sphere ball\Istock 6353432 Shiny spheres\gray-shiny-sphere.png"/>
              <p:cNvPicPr>
                <a:picLocks noChangeAspect="1" noChangeArrowheads="1"/>
              </p:cNvPicPr>
              <p:nvPr/>
            </p:nvPicPr>
            <p:blipFill>
              <a:blip r:embed="rId6" cstate="print"/>
              <a:srcRect/>
              <a:stretch>
                <a:fillRect/>
              </a:stretch>
            </p:blipFill>
            <p:spPr bwMode="auto">
              <a:xfrm>
                <a:off x="1751012" y="4343400"/>
                <a:ext cx="618125" cy="609600"/>
              </a:xfrm>
              <a:prstGeom prst="rect">
                <a:avLst/>
              </a:prstGeom>
              <a:noFill/>
            </p:spPr>
          </p:pic>
          <p:pic>
            <p:nvPicPr>
              <p:cNvPr id="83" name="Picture 5" descr="\\SERVER3\InternalBin\Resource DVD\DVD_ART36\Artwork_Imagery\Shapes\Circular shapes\sphere ball\Istock 6353432 Shiny spheres\teal-shiny-sphere.png"/>
              <p:cNvPicPr>
                <a:picLocks noChangeAspect="1" noChangeArrowheads="1"/>
              </p:cNvPicPr>
              <p:nvPr/>
            </p:nvPicPr>
            <p:blipFill>
              <a:blip r:embed="rId7" cstate="print"/>
              <a:srcRect/>
              <a:stretch>
                <a:fillRect/>
              </a:stretch>
            </p:blipFill>
            <p:spPr bwMode="auto">
              <a:xfrm>
                <a:off x="2055812" y="3200400"/>
                <a:ext cx="386328" cy="381000"/>
              </a:xfrm>
              <a:prstGeom prst="rect">
                <a:avLst/>
              </a:prstGeom>
              <a:noFill/>
            </p:spPr>
          </p:pic>
          <p:pic>
            <p:nvPicPr>
              <p:cNvPr id="84" name="Picture 4" descr="\\SERVER3\InternalBin\Resource DVD\DVD_ART36\Artwork_Imagery\Shapes\Circular shapes\sphere ball\Istock 6353432 Shiny spheres\white-shiny-sphere.png"/>
              <p:cNvPicPr>
                <a:picLocks noChangeAspect="1" noChangeArrowheads="1"/>
              </p:cNvPicPr>
              <p:nvPr/>
            </p:nvPicPr>
            <p:blipFill>
              <a:blip r:embed="rId8" cstate="print"/>
              <a:srcRect/>
              <a:stretch>
                <a:fillRect/>
              </a:stretch>
            </p:blipFill>
            <p:spPr bwMode="auto">
              <a:xfrm>
                <a:off x="2360612" y="3521993"/>
                <a:ext cx="835766" cy="821407"/>
              </a:xfrm>
              <a:prstGeom prst="rect">
                <a:avLst/>
              </a:prstGeom>
              <a:noFill/>
            </p:spPr>
          </p:pic>
          <p:pic>
            <p:nvPicPr>
              <p:cNvPr id="85" name="Picture 6" descr="\\SERVER3\InternalBin\Resource DVD\DVD_ART36\Artwork_Imagery\Shapes\Circular shapes\sphere ball\Istock 6353432 Shiny spheres\orange-shiny-sphere.png"/>
              <p:cNvPicPr>
                <a:picLocks noChangeAspect="1" noChangeArrowheads="1"/>
              </p:cNvPicPr>
              <p:nvPr/>
            </p:nvPicPr>
            <p:blipFill>
              <a:blip r:embed="rId9" cstate="print"/>
              <a:srcRect/>
              <a:stretch>
                <a:fillRect/>
              </a:stretch>
            </p:blipFill>
            <p:spPr bwMode="auto">
              <a:xfrm>
                <a:off x="2741612" y="4648200"/>
                <a:ext cx="341198" cy="336493"/>
              </a:xfrm>
              <a:prstGeom prst="rect">
                <a:avLst/>
              </a:prstGeom>
              <a:noFill/>
            </p:spPr>
          </p:pic>
          <p:pic>
            <p:nvPicPr>
              <p:cNvPr id="86" name="Picture 5" descr="\\SERVER3\InternalBin\Resource DVD\DVD_ART36\Artwork_Imagery\Shapes\Circular shapes\sphere ball\Istock 6353432 Shiny spheres\teal-shiny-sphere.png"/>
              <p:cNvPicPr>
                <a:picLocks noChangeAspect="1" noChangeArrowheads="1"/>
              </p:cNvPicPr>
              <p:nvPr/>
            </p:nvPicPr>
            <p:blipFill>
              <a:blip r:embed="rId7" cstate="print"/>
              <a:srcRect/>
              <a:stretch>
                <a:fillRect/>
              </a:stretch>
            </p:blipFill>
            <p:spPr bwMode="auto">
              <a:xfrm>
                <a:off x="2284412" y="4953000"/>
                <a:ext cx="386328" cy="381000"/>
              </a:xfrm>
              <a:prstGeom prst="rect">
                <a:avLst/>
              </a:prstGeom>
              <a:noFill/>
            </p:spPr>
          </p:pic>
          <p:pic>
            <p:nvPicPr>
              <p:cNvPr id="87" name="Picture 6" descr="\\SERVER3\InternalBin\Resource DVD\DVD_ART36\Artwork_Imagery\Shapes\Circular shapes\sphere ball\Istock 6353432 Shiny spheres\orange-shiny-sphere.png"/>
              <p:cNvPicPr>
                <a:picLocks noChangeAspect="1" noChangeArrowheads="1"/>
              </p:cNvPicPr>
              <p:nvPr/>
            </p:nvPicPr>
            <p:blipFill>
              <a:blip r:embed="rId9" cstate="print"/>
              <a:srcRect/>
              <a:stretch>
                <a:fillRect/>
              </a:stretch>
            </p:blipFill>
            <p:spPr bwMode="auto">
              <a:xfrm>
                <a:off x="1718526" y="3657600"/>
                <a:ext cx="341198" cy="336493"/>
              </a:xfrm>
              <a:prstGeom prst="rect">
                <a:avLst/>
              </a:prstGeom>
              <a:noFill/>
            </p:spPr>
          </p:pic>
        </p:grpSp>
        <p:grpSp>
          <p:nvGrpSpPr>
            <p:cNvPr id="61" name="Group 33"/>
            <p:cNvGrpSpPr/>
            <p:nvPr/>
          </p:nvGrpSpPr>
          <p:grpSpPr>
            <a:xfrm flipV="1">
              <a:off x="4437612" y="2875682"/>
              <a:ext cx="888119" cy="202279"/>
              <a:chOff x="5564670" y="5538830"/>
              <a:chExt cx="1124102" cy="256027"/>
            </a:xfrm>
          </p:grpSpPr>
          <p:sp>
            <p:nvSpPr>
              <p:cNvPr id="79" name="Oval 78"/>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80" name="Straight Connector 79"/>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9"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678424" y="2873998"/>
              <a:ext cx="1444880" cy="480131"/>
            </a:xfrm>
            <a:prstGeom prst="rect">
              <a:avLst/>
            </a:prstGeom>
            <a:noFill/>
          </p:spPr>
          <p:txBody>
            <a:bodyPr wrap="square" rtlCol="0">
              <a:spAutoFit/>
            </a:bodyPr>
            <a:lstStyle/>
            <a:p>
              <a:pPr marL="227013" indent="-227013" fontAlgn="base">
                <a:lnSpc>
                  <a:spcPct val="90000"/>
                </a:lnSpc>
                <a:spcBef>
                  <a:spcPct val="20000"/>
                </a:spcBef>
                <a:spcAft>
                  <a:spcPct val="0"/>
                </a:spcAft>
              </a:pPr>
              <a:r>
                <a:rPr lang="en-US" sz="1400" b="1" dirty="0" smtClean="0">
                  <a:gradFill>
                    <a:gsLst>
                      <a:gs pos="0">
                        <a:schemeClr val="tx1"/>
                      </a:gs>
                      <a:gs pos="100000">
                        <a:schemeClr val="tx1"/>
                      </a:gs>
                    </a:gsLst>
                    <a:lin ang="5400000" scaled="0"/>
                  </a:gradFill>
                </a:rPr>
                <a:t>Work Request Workflow</a:t>
              </a:r>
              <a:endParaRPr lang="en-US" sz="1050" b="1" dirty="0">
                <a:gradFill>
                  <a:gsLst>
                    <a:gs pos="0">
                      <a:schemeClr val="tx1"/>
                    </a:gs>
                    <a:gs pos="100000">
                      <a:schemeClr val="tx1"/>
                    </a:gs>
                  </a:gsLst>
                  <a:lin ang="5400000" scaled="0"/>
                </a:gradFill>
              </a:endParaRPr>
            </a:p>
          </p:txBody>
        </p:sp>
        <p:grpSp>
          <p:nvGrpSpPr>
            <p:cNvPr id="63" name="Group 38"/>
            <p:cNvGrpSpPr/>
            <p:nvPr/>
          </p:nvGrpSpPr>
          <p:grpSpPr>
            <a:xfrm flipH="1" flipV="1">
              <a:off x="2872325" y="3297105"/>
              <a:ext cx="888119" cy="202279"/>
              <a:chOff x="5564670" y="5538830"/>
              <a:chExt cx="1124102" cy="256027"/>
            </a:xfrm>
          </p:grpSpPr>
          <p:sp>
            <p:nvSpPr>
              <p:cNvPr id="76" name="Oval 75"/>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77" name="Straight Connector 76"/>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6"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flipH="1">
              <a:off x="2450900" y="2875682"/>
              <a:ext cx="1308299" cy="480131"/>
            </a:xfrm>
            <a:prstGeom prst="rect">
              <a:avLst/>
            </a:prstGeom>
            <a:noFill/>
          </p:spPr>
          <p:txBody>
            <a:bodyPr wrap="square" rtlCol="0">
              <a:spAutoFit/>
            </a:bodyPr>
            <a:lstStyle/>
            <a:p>
              <a:pPr marL="227013" indent="-227013" fontAlgn="base">
                <a:lnSpc>
                  <a:spcPct val="90000"/>
                </a:lnSpc>
                <a:spcBef>
                  <a:spcPct val="20000"/>
                </a:spcBef>
                <a:spcAft>
                  <a:spcPct val="0"/>
                </a:spcAft>
              </a:pPr>
              <a:r>
                <a:rPr lang="en-US" sz="1400" b="1" dirty="0" smtClean="0">
                  <a:gradFill>
                    <a:gsLst>
                      <a:gs pos="0">
                        <a:schemeClr val="tx1"/>
                      </a:gs>
                      <a:gs pos="100000">
                        <a:schemeClr val="tx1"/>
                      </a:gs>
                    </a:gsLst>
                    <a:lin ang="5400000" scaled="0"/>
                  </a:gradFill>
                </a:rPr>
                <a:t>IT Project Workflow</a:t>
              </a:r>
              <a:endParaRPr lang="en-US" sz="1400" b="1" dirty="0">
                <a:gradFill>
                  <a:gsLst>
                    <a:gs pos="0">
                      <a:schemeClr val="tx1"/>
                    </a:gs>
                    <a:gs pos="100000">
                      <a:schemeClr val="tx1"/>
                    </a:gs>
                  </a:gsLst>
                  <a:lin ang="5400000" scaled="0"/>
                </a:gradFill>
              </a:endParaRPr>
            </a:p>
          </p:txBody>
        </p:sp>
        <p:grpSp>
          <p:nvGrpSpPr>
            <p:cNvPr id="65" name="Group 43"/>
            <p:cNvGrpSpPr/>
            <p:nvPr/>
          </p:nvGrpSpPr>
          <p:grpSpPr>
            <a:xfrm flipH="1">
              <a:off x="3293748" y="4827991"/>
              <a:ext cx="888119" cy="202279"/>
              <a:chOff x="5564670" y="5538830"/>
              <a:chExt cx="1124102" cy="256027"/>
            </a:xfrm>
          </p:grpSpPr>
          <p:sp>
            <p:nvSpPr>
              <p:cNvPr id="73" name="Oval 72"/>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74" name="Straight Connector 73"/>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73"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flipH="1">
              <a:off x="2571309" y="5006917"/>
              <a:ext cx="1505083" cy="674031"/>
            </a:xfrm>
            <a:prstGeom prst="rect">
              <a:avLst/>
            </a:prstGeom>
            <a:noFill/>
          </p:spPr>
          <p:txBody>
            <a:bodyPr wrap="square" rtlCol="0">
              <a:spAutoFit/>
            </a:bodyPr>
            <a:lstStyle/>
            <a:p>
              <a:pPr marL="227013" indent="-227013" fontAlgn="base">
                <a:lnSpc>
                  <a:spcPct val="90000"/>
                </a:lnSpc>
                <a:spcBef>
                  <a:spcPct val="20000"/>
                </a:spcBef>
                <a:spcAft>
                  <a:spcPct val="0"/>
                </a:spcAft>
              </a:pPr>
              <a:r>
                <a:rPr lang="en-US" sz="1400" b="1" dirty="0" smtClean="0">
                  <a:gradFill>
                    <a:gsLst>
                      <a:gs pos="0">
                        <a:schemeClr val="tx1"/>
                      </a:gs>
                      <a:gs pos="100000">
                        <a:schemeClr val="tx1"/>
                      </a:gs>
                    </a:gsLst>
                    <a:lin ang="5400000" scaled="0"/>
                  </a:gradFill>
                </a:rPr>
                <a:t>Business Project Workflow</a:t>
              </a:r>
              <a:endParaRPr lang="en-US" sz="1400" b="1" dirty="0">
                <a:gradFill>
                  <a:gsLst>
                    <a:gs pos="0">
                      <a:schemeClr val="tx1"/>
                    </a:gs>
                    <a:gs pos="100000">
                      <a:schemeClr val="tx1"/>
                    </a:gs>
                  </a:gsLst>
                  <a:lin ang="5400000" scaled="0"/>
                </a:gradFill>
              </a:endParaRPr>
            </a:p>
          </p:txBody>
        </p:sp>
        <p:grpSp>
          <p:nvGrpSpPr>
            <p:cNvPr id="67" name="Group 48"/>
            <p:cNvGrpSpPr/>
            <p:nvPr/>
          </p:nvGrpSpPr>
          <p:grpSpPr>
            <a:xfrm flipH="1">
              <a:off x="5202306" y="5503349"/>
              <a:ext cx="888119" cy="202279"/>
              <a:chOff x="5564670" y="5538830"/>
              <a:chExt cx="1124102" cy="256027"/>
            </a:xfrm>
          </p:grpSpPr>
          <p:sp>
            <p:nvSpPr>
              <p:cNvPr id="70" name="Oval 69"/>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71" name="Straight Connector 70"/>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70"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68" name="Rounded Rectangular Callout 67"/>
            <p:cNvSpPr/>
            <p:nvPr/>
          </p:nvSpPr>
          <p:spPr bwMode="auto">
            <a:xfrm>
              <a:off x="4880967" y="5333573"/>
              <a:ext cx="1530798" cy="541830"/>
            </a:xfrm>
            <a:prstGeom prst="wedgeRoundRectCallout">
              <a:avLst>
                <a:gd name="adj1" fmla="val 54589"/>
                <a:gd name="adj2" fmla="val -18929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69" name="TextBox 68"/>
            <p:cNvSpPr txBox="1"/>
            <p:nvPr/>
          </p:nvSpPr>
          <p:spPr>
            <a:xfrm>
              <a:off x="4939968" y="5393776"/>
              <a:ext cx="1412795" cy="421423"/>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sz="1200" dirty="0" smtClean="0">
                  <a:gradFill>
                    <a:gsLst>
                      <a:gs pos="50000">
                        <a:schemeClr val="tx1"/>
                      </a:gs>
                      <a:gs pos="100000">
                        <a:schemeClr val="tx1"/>
                      </a:gs>
                    </a:gsLst>
                    <a:lin ang="5400000" scaled="0"/>
                  </a:gradFill>
                  <a:effectLst/>
                </a:rPr>
                <a:t>Strategic Impact Assessment</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1905000"/>
            <a:ext cx="4154985" cy="2904415"/>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pic>
        <p:nvPicPr>
          <p:cNvPr id="18" name="Picture 2"/>
          <p:cNvPicPr>
            <a:picLocks noChangeAspect="1" noChangeArrowheads="1"/>
          </p:cNvPicPr>
          <p:nvPr/>
        </p:nvPicPr>
        <p:blipFill>
          <a:blip r:embed="rId4" cstate="print"/>
          <a:stretch>
            <a:fillRect/>
          </a:stretch>
        </p:blipFill>
        <p:spPr bwMode="auto">
          <a:xfrm>
            <a:off x="7324956" y="3760418"/>
            <a:ext cx="1702293" cy="2592896"/>
          </a:xfrm>
          <a:prstGeom prst="rect">
            <a:avLst/>
          </a:prstGeom>
          <a:noFill/>
          <a:ln w="9525">
            <a:noFill/>
            <a:miter lim="800000"/>
            <a:headEnd/>
            <a:tailEnd/>
          </a:ln>
          <a:effectLst>
            <a:reflection blurRad="6350" stA="50000" endA="300" endPos="38500" dist="50800" dir="5400000" sy="-100000" algn="bl" rotWithShape="0"/>
          </a:effectLst>
          <a:scene3d>
            <a:camera prst="perspectiveLeft">
              <a:rot lat="24000" lon="2676000" rev="21396000"/>
            </a:camera>
            <a:lightRig rig="threePt" dir="t"/>
          </a:scene3d>
        </p:spPr>
      </p:pic>
      <p:sp>
        <p:nvSpPr>
          <p:cNvPr id="4" name="Title 3"/>
          <p:cNvSpPr>
            <a:spLocks noGrp="1"/>
          </p:cNvSpPr>
          <p:nvPr>
            <p:ph type="title"/>
          </p:nvPr>
        </p:nvSpPr>
        <p:spPr/>
        <p:txBody>
          <a:bodyPr>
            <a:noAutofit/>
          </a:bodyPr>
          <a:lstStyle/>
          <a:p>
            <a:r>
              <a:rPr lang="en-US" sz="3600" dirty="0" smtClean="0"/>
              <a:t>Unified Project and Portfolio Management</a:t>
            </a:r>
            <a:br>
              <a:rPr lang="en-US" sz="3600" dirty="0" smtClean="0"/>
            </a:br>
            <a:r>
              <a:rPr lang="en-US" sz="2400" dirty="0">
                <a:solidFill>
                  <a:schemeClr val="tx1"/>
                </a:solidFill>
                <a:sym typeface="Wingdings" pitchFamily="2" charset="2"/>
              </a:rPr>
              <a:t>Select the r</a:t>
            </a:r>
            <a:r>
              <a:rPr lang="en-US" sz="2400" dirty="0" smtClean="0">
                <a:solidFill>
                  <a:schemeClr val="tx1"/>
                </a:solidFill>
                <a:sym typeface="Wingdings" pitchFamily="2" charset="2"/>
              </a:rPr>
              <a:t>ight </a:t>
            </a:r>
            <a:r>
              <a:rPr lang="en-US" sz="2400" dirty="0">
                <a:solidFill>
                  <a:schemeClr val="tx1"/>
                </a:solidFill>
                <a:sym typeface="Wingdings" pitchFamily="2" charset="2"/>
              </a:rPr>
              <a:t>p</a:t>
            </a:r>
            <a:r>
              <a:rPr lang="en-US" sz="2400" dirty="0" smtClean="0">
                <a:solidFill>
                  <a:schemeClr val="tx1"/>
                </a:solidFill>
                <a:sym typeface="Wingdings" pitchFamily="2" charset="2"/>
              </a:rPr>
              <a:t>rojects that align </a:t>
            </a:r>
            <a:r>
              <a:rPr lang="en-US" sz="2400" dirty="0">
                <a:solidFill>
                  <a:schemeClr val="tx1"/>
                </a:solidFill>
                <a:sym typeface="Wingdings" pitchFamily="2" charset="2"/>
              </a:rPr>
              <a:t>with b</a:t>
            </a:r>
            <a:r>
              <a:rPr lang="en-US" sz="2400" dirty="0" smtClean="0">
                <a:solidFill>
                  <a:schemeClr val="tx1"/>
                </a:solidFill>
                <a:sym typeface="Wingdings" pitchFamily="2" charset="2"/>
              </a:rPr>
              <a:t>usiness </a:t>
            </a:r>
            <a:r>
              <a:rPr lang="en-US" sz="2400" dirty="0">
                <a:solidFill>
                  <a:schemeClr val="tx1"/>
                </a:solidFill>
                <a:sym typeface="Wingdings" pitchFamily="2" charset="2"/>
              </a:rPr>
              <a:t>s</a:t>
            </a:r>
            <a:r>
              <a:rPr lang="en-US" sz="2400" dirty="0" smtClean="0">
                <a:solidFill>
                  <a:schemeClr val="tx1"/>
                </a:solidFill>
                <a:sym typeface="Wingdings" pitchFamily="2" charset="2"/>
              </a:rPr>
              <a:t>trategy</a:t>
            </a:r>
            <a:endParaRPr lang="en-US" sz="2000" dirty="0">
              <a:solidFill>
                <a:schemeClr val="tx1"/>
              </a:solidFill>
              <a:sym typeface="Wingdings" pitchFamily="2" charset="2"/>
            </a:endParaRPr>
          </a:p>
        </p:txBody>
      </p:sp>
      <p:sp>
        <p:nvSpPr>
          <p:cNvPr id="44" name="Text Placeholder 43"/>
          <p:cNvSpPr>
            <a:spLocks noGrp="1"/>
          </p:cNvSpPr>
          <p:nvPr>
            <p:ph type="body" sz="quarter" idx="10"/>
          </p:nvPr>
        </p:nvSpPr>
        <p:spPr>
          <a:xfrm>
            <a:off x="4571999" y="1992313"/>
            <a:ext cx="4181373" cy="1317284"/>
          </a:xfrm>
        </p:spPr>
        <p:txBody>
          <a:bodyPr/>
          <a:lstStyle/>
          <a:p>
            <a:pPr marL="228600" lvl="2" indent="-228600" fontAlgn="base">
              <a:spcBef>
                <a:spcPts val="384"/>
              </a:spcBef>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Familiar SharePoint UI and common data store</a:t>
            </a:r>
          </a:p>
          <a:p>
            <a:pPr marL="228600" lvl="2" indent="-228600" fontAlgn="base">
              <a:spcBef>
                <a:spcPts val="384"/>
              </a:spcBef>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Intuitively prioritize business drivers</a:t>
            </a:r>
          </a:p>
          <a:p>
            <a:pPr marL="228600" lvl="2" indent="-228600" fontAlgn="base">
              <a:spcBef>
                <a:spcPts val="384"/>
              </a:spcBef>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Improved optimization view to enhance </a:t>
            </a:r>
            <a:br>
              <a:rPr lang="en-US" sz="1400" dirty="0" smtClean="0">
                <a:gradFill>
                  <a:gsLst>
                    <a:gs pos="0">
                      <a:schemeClr val="tx1"/>
                    </a:gs>
                    <a:gs pos="100000">
                      <a:schemeClr val="tx1"/>
                    </a:gs>
                  </a:gsLst>
                  <a:lin ang="5400000" scaled="0"/>
                </a:gradFill>
                <a:sym typeface="Wingdings" pitchFamily="2" charset="2"/>
              </a:rPr>
            </a:br>
            <a:r>
              <a:rPr lang="en-US" sz="1400" dirty="0" smtClean="0">
                <a:gradFill>
                  <a:gsLst>
                    <a:gs pos="0">
                      <a:schemeClr val="tx1"/>
                    </a:gs>
                    <a:gs pos="100000">
                      <a:schemeClr val="tx1"/>
                    </a:gs>
                  </a:gsLst>
                  <a:lin ang="5400000" scaled="0"/>
                </a:gradFill>
                <a:sym typeface="Wingdings" pitchFamily="2" charset="2"/>
              </a:rPr>
              <a:t>decision making</a:t>
            </a:r>
          </a:p>
          <a:p>
            <a:pPr marL="228600" lvl="2" indent="-228600" fontAlgn="base">
              <a:spcBef>
                <a:spcPts val="384"/>
              </a:spcBef>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Advanced analytics (e.g., Efficient Frontier) displayed within optimization view</a:t>
            </a:r>
          </a:p>
        </p:txBody>
      </p:sp>
      <p:pic>
        <p:nvPicPr>
          <p:cNvPr id="19" name="Picture 3"/>
          <p:cNvPicPr>
            <a:picLocks noChangeAspect="1" noChangeArrowheads="1"/>
          </p:cNvPicPr>
          <p:nvPr/>
        </p:nvPicPr>
        <p:blipFill>
          <a:blip r:embed="rId5" cstate="print"/>
          <a:stretch>
            <a:fillRect/>
          </a:stretch>
        </p:blipFill>
        <p:spPr bwMode="auto">
          <a:xfrm>
            <a:off x="5686564" y="4586514"/>
            <a:ext cx="2776468" cy="1989518"/>
          </a:xfrm>
          <a:prstGeom prst="rect">
            <a:avLst/>
          </a:prstGeom>
          <a:noFill/>
          <a:ln w="9525">
            <a:noFill/>
            <a:miter lim="800000"/>
            <a:headEnd/>
            <a:tailEnd/>
          </a:ln>
          <a:effectLst>
            <a:reflection blurRad="6350" stA="50000" endA="300" endPos="38500" dist="50800" dir="5400000" sy="-100000" algn="bl" rotWithShape="0"/>
          </a:effectLst>
          <a:scene3d>
            <a:camera prst="perspectiveLeft">
              <a:rot lat="24000" lon="2676000" rev="21396000"/>
            </a:camera>
            <a:lightRig rig="threePt" dir="t"/>
          </a:scene3d>
        </p:spPr>
      </p:pic>
      <p:sp>
        <p:nvSpPr>
          <p:cNvPr id="39" name="Rectangle 38"/>
          <p:cNvSpPr/>
          <p:nvPr/>
        </p:nvSpPr>
        <p:spPr bwMode="auto">
          <a:xfrm>
            <a:off x="4571999" y="1446214"/>
            <a:ext cx="4572001"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smtClean="0">
                <a:gradFill>
                  <a:gsLst>
                    <a:gs pos="0">
                      <a:schemeClr val="tx1"/>
                    </a:gs>
                    <a:gs pos="100000">
                      <a:schemeClr val="tx1"/>
                    </a:gs>
                  </a:gsLst>
                  <a:lin ang="5400000" scaled="0"/>
                </a:gradFill>
              </a:rPr>
              <a:t>Portfolio Prioritization and Optimization</a:t>
            </a:r>
          </a:p>
        </p:txBody>
      </p:sp>
      <p:sp>
        <p:nvSpPr>
          <p:cNvPr id="43" name="Rounded Rectangular Callout 42"/>
          <p:cNvSpPr/>
          <p:nvPr/>
        </p:nvSpPr>
        <p:spPr bwMode="auto">
          <a:xfrm>
            <a:off x="637695" y="1395355"/>
            <a:ext cx="1453540" cy="685800"/>
          </a:xfrm>
          <a:prstGeom prst="wedgeRoundRectCallout">
            <a:avLst>
              <a:gd name="adj1" fmla="val 27356"/>
              <a:gd name="adj2" fmla="val 198381"/>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5" name="TextBox 44"/>
          <p:cNvSpPr txBox="1"/>
          <p:nvPr/>
        </p:nvSpPr>
        <p:spPr>
          <a:xfrm>
            <a:off x="695594" y="1470114"/>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Budget Constraints</a:t>
            </a:r>
          </a:p>
        </p:txBody>
      </p:sp>
      <p:sp>
        <p:nvSpPr>
          <p:cNvPr id="46" name="Rounded Rectangular Callout 45"/>
          <p:cNvSpPr/>
          <p:nvPr/>
        </p:nvSpPr>
        <p:spPr bwMode="auto">
          <a:xfrm>
            <a:off x="188437" y="5725890"/>
            <a:ext cx="1453540" cy="685800"/>
          </a:xfrm>
          <a:prstGeom prst="wedgeRoundRectCallout">
            <a:avLst>
              <a:gd name="adj1" fmla="val 28347"/>
              <a:gd name="adj2" fmla="val -274717"/>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7" name="TextBox 46"/>
          <p:cNvSpPr txBox="1"/>
          <p:nvPr/>
        </p:nvSpPr>
        <p:spPr>
          <a:xfrm>
            <a:off x="239803" y="580064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Efficient </a:t>
            </a:r>
            <a:br>
              <a:rPr lang="en-US" dirty="0" smtClean="0">
                <a:gradFill>
                  <a:gsLst>
                    <a:gs pos="50000">
                      <a:schemeClr val="tx1"/>
                    </a:gs>
                    <a:gs pos="100000">
                      <a:schemeClr val="tx1"/>
                    </a:gs>
                  </a:gsLst>
                  <a:lin ang="5400000" scaled="0"/>
                </a:gradFill>
                <a:effectLst/>
              </a:rPr>
            </a:br>
            <a:r>
              <a:rPr lang="en-US" dirty="0" smtClean="0">
                <a:gradFill>
                  <a:gsLst>
                    <a:gs pos="50000">
                      <a:schemeClr val="tx1"/>
                    </a:gs>
                    <a:gs pos="100000">
                      <a:schemeClr val="tx1"/>
                    </a:gs>
                  </a:gsLst>
                  <a:lin ang="5400000" scaled="0"/>
                </a:gradFill>
                <a:effectLst/>
              </a:rPr>
              <a:t>Frontier</a:t>
            </a:r>
          </a:p>
        </p:txBody>
      </p:sp>
      <p:sp>
        <p:nvSpPr>
          <p:cNvPr id="48" name="Rounded Rectangular Callout 47"/>
          <p:cNvSpPr/>
          <p:nvPr/>
        </p:nvSpPr>
        <p:spPr bwMode="auto">
          <a:xfrm>
            <a:off x="1796522" y="5427653"/>
            <a:ext cx="1453540" cy="685800"/>
          </a:xfrm>
          <a:prstGeom prst="wedgeRoundRectCallout">
            <a:avLst>
              <a:gd name="adj1" fmla="val 43729"/>
              <a:gd name="adj2" fmla="val -29843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9" name="TextBox 48"/>
          <p:cNvSpPr txBox="1"/>
          <p:nvPr/>
        </p:nvSpPr>
        <p:spPr>
          <a:xfrm>
            <a:off x="1847888" y="5502412"/>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Specify Force In/Out Criteria</a:t>
            </a:r>
          </a:p>
        </p:txBody>
      </p:sp>
      <p:sp>
        <p:nvSpPr>
          <p:cNvPr id="50" name="Rounded Rectangular Callout 49"/>
          <p:cNvSpPr/>
          <p:nvPr/>
        </p:nvSpPr>
        <p:spPr bwMode="auto">
          <a:xfrm>
            <a:off x="3533775" y="4953000"/>
            <a:ext cx="1453540" cy="685800"/>
          </a:xfrm>
          <a:prstGeom prst="wedgeRoundRectCallout">
            <a:avLst>
              <a:gd name="adj1" fmla="val -9097"/>
              <a:gd name="adj2" fmla="val -31718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51" name="TextBox 50"/>
          <p:cNvSpPr txBox="1"/>
          <p:nvPr/>
        </p:nvSpPr>
        <p:spPr>
          <a:xfrm>
            <a:off x="3585141" y="502775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Optimization Analysis</a:t>
            </a:r>
          </a:p>
        </p:txBody>
      </p:sp>
      <p:sp>
        <p:nvSpPr>
          <p:cNvPr id="28" name="Rounded Rectangular Callout 27"/>
          <p:cNvSpPr/>
          <p:nvPr/>
        </p:nvSpPr>
        <p:spPr bwMode="auto">
          <a:xfrm>
            <a:off x="5541568" y="4267200"/>
            <a:ext cx="1453540" cy="685800"/>
          </a:xfrm>
          <a:prstGeom prst="wedgeRoundRectCallout">
            <a:avLst>
              <a:gd name="adj1" fmla="val 105841"/>
              <a:gd name="adj2" fmla="val -59405"/>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9" name="TextBox 28"/>
          <p:cNvSpPr txBox="1"/>
          <p:nvPr/>
        </p:nvSpPr>
        <p:spPr>
          <a:xfrm>
            <a:off x="5592934" y="434195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Strategic Alignment</a:t>
            </a:r>
          </a:p>
        </p:txBody>
      </p:sp>
      <p:sp>
        <p:nvSpPr>
          <p:cNvPr id="30" name="Rounded Rectangular Callout 29"/>
          <p:cNvSpPr/>
          <p:nvPr/>
        </p:nvSpPr>
        <p:spPr bwMode="auto">
          <a:xfrm>
            <a:off x="4246121" y="5765804"/>
            <a:ext cx="1453540" cy="685800"/>
          </a:xfrm>
          <a:prstGeom prst="wedgeRoundRectCallout">
            <a:avLst>
              <a:gd name="adj1" fmla="val 111832"/>
              <a:gd name="adj2" fmla="val 4087"/>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1" name="TextBox 30"/>
          <p:cNvSpPr txBox="1"/>
          <p:nvPr/>
        </p:nvSpPr>
        <p:spPr>
          <a:xfrm>
            <a:off x="4297487" y="5840563"/>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Scatter Chart</a:t>
            </a:r>
          </a:p>
        </p:txBody>
      </p:sp>
    </p:spTree>
    <p:extLst>
      <p:ext uri="{BB962C8B-B14F-4D97-AF65-F5344CB8AC3E}">
        <p14:creationId xmlns="" xmlns:p14="http://schemas.microsoft.com/office/powerpoint/2010/main" val="3278107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49" grpId="0" animBg="1"/>
      <p:bldP spid="50" grpId="0" animBg="1"/>
      <p:bldP spid="51"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2400" y="1371600"/>
            <a:ext cx="4251069" cy="3028043"/>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4" name="Title 3"/>
          <p:cNvSpPr>
            <a:spLocks noGrp="1"/>
          </p:cNvSpPr>
          <p:nvPr>
            <p:ph type="title"/>
          </p:nvPr>
        </p:nvSpPr>
        <p:spPr/>
        <p:txBody>
          <a:bodyPr>
            <a:noAutofit/>
          </a:bodyPr>
          <a:lstStyle/>
          <a:p>
            <a:r>
              <a:rPr lang="en-US" sz="3600" dirty="0" smtClean="0"/>
              <a:t>Unified Project and Portfolio Management </a:t>
            </a:r>
            <a:br>
              <a:rPr lang="en-US" sz="3600" dirty="0" smtClean="0"/>
            </a:br>
            <a:r>
              <a:rPr lang="en-US" sz="2400" dirty="0">
                <a:solidFill>
                  <a:schemeClr val="tx1"/>
                </a:solidFill>
                <a:sym typeface="Wingdings" pitchFamily="2" charset="2"/>
              </a:rPr>
              <a:t>Maximize r</a:t>
            </a:r>
            <a:r>
              <a:rPr lang="en-US" sz="2400" dirty="0" smtClean="0">
                <a:solidFill>
                  <a:schemeClr val="tx1"/>
                </a:solidFill>
                <a:sym typeface="Wingdings" pitchFamily="2" charset="2"/>
              </a:rPr>
              <a:t>esource </a:t>
            </a:r>
            <a:r>
              <a:rPr lang="en-US" sz="2400" dirty="0">
                <a:solidFill>
                  <a:schemeClr val="tx1"/>
                </a:solidFill>
                <a:sym typeface="Wingdings" pitchFamily="2" charset="2"/>
              </a:rPr>
              <a:t>u</a:t>
            </a:r>
            <a:r>
              <a:rPr lang="en-US" sz="2400" dirty="0" smtClean="0">
                <a:solidFill>
                  <a:schemeClr val="tx1"/>
                </a:solidFill>
                <a:sym typeface="Wingdings" pitchFamily="2" charset="2"/>
              </a:rPr>
              <a:t>tilization </a:t>
            </a:r>
            <a:r>
              <a:rPr lang="en-US" sz="2400" dirty="0">
                <a:solidFill>
                  <a:schemeClr val="tx1"/>
                </a:solidFill>
                <a:sym typeface="Wingdings" pitchFamily="2" charset="2"/>
              </a:rPr>
              <a:t>through </a:t>
            </a:r>
            <a:r>
              <a:rPr lang="en-US" sz="2400" dirty="0" smtClean="0">
                <a:solidFill>
                  <a:schemeClr val="tx1"/>
                </a:solidFill>
                <a:sym typeface="Wingdings" pitchFamily="2" charset="2"/>
              </a:rPr>
              <a:t>capacity </a:t>
            </a:r>
            <a:r>
              <a:rPr lang="en-US" sz="2400" dirty="0">
                <a:solidFill>
                  <a:schemeClr val="tx1"/>
                </a:solidFill>
                <a:sym typeface="Wingdings" pitchFamily="2" charset="2"/>
              </a:rPr>
              <a:t>p</a:t>
            </a:r>
            <a:r>
              <a:rPr lang="en-US" sz="2400" dirty="0" smtClean="0">
                <a:solidFill>
                  <a:schemeClr val="tx1"/>
                </a:solidFill>
                <a:sym typeface="Wingdings" pitchFamily="2" charset="2"/>
              </a:rPr>
              <a:t>lanning</a:t>
            </a:r>
            <a:endParaRPr lang="en-US" sz="2400" dirty="0">
              <a:solidFill>
                <a:schemeClr val="tx1"/>
              </a:solidFill>
              <a:sym typeface="Wingdings" pitchFamily="2" charset="2"/>
            </a:endParaRPr>
          </a:p>
        </p:txBody>
      </p:sp>
      <p:sp>
        <p:nvSpPr>
          <p:cNvPr id="37" name="Text Placeholder 36"/>
          <p:cNvSpPr>
            <a:spLocks noGrp="1"/>
          </p:cNvSpPr>
          <p:nvPr>
            <p:ph type="body" sz="quarter" idx="10"/>
          </p:nvPr>
        </p:nvSpPr>
        <p:spPr>
          <a:xfrm>
            <a:off x="4571999" y="1986879"/>
            <a:ext cx="4181373" cy="1292662"/>
          </a:xfrm>
        </p:spPr>
        <p:txBody>
          <a:bodyPr/>
          <a:lstStyle/>
          <a:p>
            <a:pPr marL="228600" lvl="2" indent="-228600" fontAlgn="base">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Assess resource demand versus availability </a:t>
            </a:r>
            <a:br>
              <a:rPr lang="en-US" sz="1400" dirty="0" smtClean="0">
                <a:gradFill>
                  <a:gsLst>
                    <a:gs pos="0">
                      <a:schemeClr val="tx1"/>
                    </a:gs>
                    <a:gs pos="100000">
                      <a:schemeClr val="tx1"/>
                    </a:gs>
                  </a:gsLst>
                  <a:lin ang="5400000" scaled="0"/>
                </a:gradFill>
                <a:sym typeface="Wingdings" pitchFamily="2" charset="2"/>
              </a:rPr>
            </a:br>
            <a:r>
              <a:rPr lang="en-US" sz="1400" dirty="0" smtClean="0">
                <a:gradFill>
                  <a:gsLst>
                    <a:gs pos="0">
                      <a:schemeClr val="tx1"/>
                    </a:gs>
                    <a:gs pos="100000">
                      <a:schemeClr val="tx1"/>
                    </a:gs>
                  </a:gsLst>
                  <a:lin ang="5400000" scaled="0"/>
                </a:gradFill>
                <a:sym typeface="Wingdings" pitchFamily="2" charset="2"/>
              </a:rPr>
              <a:t>and identify gaps</a:t>
            </a:r>
          </a:p>
          <a:p>
            <a:pPr marL="228600" lvl="2" indent="-228600" fontAlgn="base">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Adjust project schedules to maximize </a:t>
            </a:r>
            <a:br>
              <a:rPr lang="en-US" sz="1400" dirty="0" smtClean="0">
                <a:gradFill>
                  <a:gsLst>
                    <a:gs pos="0">
                      <a:schemeClr val="tx1"/>
                    </a:gs>
                    <a:gs pos="100000">
                      <a:schemeClr val="tx1"/>
                    </a:gs>
                  </a:gsLst>
                  <a:lin ang="5400000" scaled="0"/>
                </a:gradFill>
                <a:sym typeface="Wingdings" pitchFamily="2" charset="2"/>
              </a:rPr>
            </a:br>
            <a:r>
              <a:rPr lang="en-US" sz="1400" dirty="0" smtClean="0">
                <a:gradFill>
                  <a:gsLst>
                    <a:gs pos="0">
                      <a:schemeClr val="tx1"/>
                    </a:gs>
                    <a:gs pos="100000">
                      <a:schemeClr val="tx1"/>
                    </a:gs>
                  </a:gsLst>
                  <a:lin ang="5400000" scaled="0"/>
                </a:gradFill>
                <a:sym typeface="Wingdings" pitchFamily="2" charset="2"/>
              </a:rPr>
              <a:t>resource utilization</a:t>
            </a:r>
          </a:p>
          <a:p>
            <a:pPr marL="228600" lvl="2" indent="-228600" fontAlgn="base">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Model headcount decisions</a:t>
            </a:r>
          </a:p>
          <a:p>
            <a:pPr marL="228600" lvl="2" indent="-228600" fontAlgn="base">
              <a:spcAft>
                <a:spcPct val="0"/>
              </a:spcAft>
              <a:buClr>
                <a:srgbClr val="FFFFFF"/>
              </a:buClr>
              <a:buSzPct val="100000"/>
              <a:defRPr/>
            </a:pPr>
            <a:r>
              <a:rPr lang="en-US" sz="1400" dirty="0" smtClean="0">
                <a:gradFill>
                  <a:gsLst>
                    <a:gs pos="0">
                      <a:schemeClr val="tx1"/>
                    </a:gs>
                    <a:gs pos="100000">
                      <a:schemeClr val="tx1"/>
                    </a:gs>
                  </a:gsLst>
                  <a:lin ang="5400000" scaled="0"/>
                </a:gradFill>
                <a:sym typeface="Wingdings" pitchFamily="2" charset="2"/>
              </a:rPr>
              <a:t>Finalize and communicate delivery roadmap</a:t>
            </a:r>
          </a:p>
        </p:txBody>
      </p:sp>
      <p:sp>
        <p:nvSpPr>
          <p:cNvPr id="29" name="Rectangle 28"/>
          <p:cNvSpPr/>
          <p:nvPr/>
        </p:nvSpPr>
        <p:spPr bwMode="auto">
          <a:xfrm>
            <a:off x="4572000" y="1445348"/>
            <a:ext cx="3901440"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smtClean="0">
                <a:gradFill>
                  <a:gsLst>
                    <a:gs pos="0">
                      <a:schemeClr val="tx1"/>
                    </a:gs>
                    <a:gs pos="100000">
                      <a:schemeClr val="tx1"/>
                    </a:gs>
                  </a:gsLst>
                </a:gradFill>
              </a:rPr>
              <a:t>New Capacity Planning Module</a:t>
            </a:r>
          </a:p>
        </p:txBody>
      </p:sp>
      <p:pic>
        <p:nvPicPr>
          <p:cNvPr id="30" name="Picture 2"/>
          <p:cNvPicPr>
            <a:picLocks noChangeAspect="1" noChangeArrowheads="1"/>
          </p:cNvPicPr>
          <p:nvPr/>
        </p:nvPicPr>
        <p:blipFill>
          <a:blip r:embed="rId5" cstate="print"/>
          <a:stretch>
            <a:fillRect/>
          </a:stretch>
        </p:blipFill>
        <p:spPr bwMode="auto">
          <a:xfrm>
            <a:off x="4495800" y="3939822"/>
            <a:ext cx="4383235" cy="1909435"/>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33" name="Rounded Rectangular Callout 32"/>
          <p:cNvSpPr/>
          <p:nvPr/>
        </p:nvSpPr>
        <p:spPr bwMode="auto">
          <a:xfrm>
            <a:off x="918201" y="4779352"/>
            <a:ext cx="1453540" cy="685800"/>
          </a:xfrm>
          <a:prstGeom prst="wedgeRoundRectCallout">
            <a:avLst>
              <a:gd name="adj1" fmla="val 49869"/>
              <a:gd name="adj2" fmla="val -23766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4" name="TextBox 33"/>
          <p:cNvSpPr txBox="1"/>
          <p:nvPr/>
        </p:nvSpPr>
        <p:spPr>
          <a:xfrm>
            <a:off x="969567" y="485411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Adjust project schedules</a:t>
            </a:r>
          </a:p>
        </p:txBody>
      </p:sp>
      <p:sp>
        <p:nvSpPr>
          <p:cNvPr id="35" name="Rounded Rectangular Callout 34"/>
          <p:cNvSpPr/>
          <p:nvPr/>
        </p:nvSpPr>
        <p:spPr bwMode="auto">
          <a:xfrm>
            <a:off x="2518533" y="5943600"/>
            <a:ext cx="1453540" cy="685800"/>
          </a:xfrm>
          <a:prstGeom prst="wedgeRoundRectCallout">
            <a:avLst>
              <a:gd name="adj1" fmla="val 168742"/>
              <a:gd name="adj2" fmla="val -11492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0" name="TextBox 39"/>
          <p:cNvSpPr txBox="1"/>
          <p:nvPr/>
        </p:nvSpPr>
        <p:spPr>
          <a:xfrm>
            <a:off x="2574557" y="601835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Deficit Highlighted</a:t>
            </a:r>
          </a:p>
        </p:txBody>
      </p:sp>
      <p:sp>
        <p:nvSpPr>
          <p:cNvPr id="41" name="Rounded Rectangular Callout 40"/>
          <p:cNvSpPr/>
          <p:nvPr/>
        </p:nvSpPr>
        <p:spPr bwMode="auto">
          <a:xfrm>
            <a:off x="2672051" y="5116466"/>
            <a:ext cx="1588224" cy="685800"/>
          </a:xfrm>
          <a:prstGeom prst="wedgeRoundRectCallout">
            <a:avLst>
              <a:gd name="adj1" fmla="val 147584"/>
              <a:gd name="adj2" fmla="val -53484"/>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2" name="TextBox 41"/>
          <p:cNvSpPr txBox="1"/>
          <p:nvPr/>
        </p:nvSpPr>
        <p:spPr>
          <a:xfrm>
            <a:off x="2743915" y="5191225"/>
            <a:ext cx="1455678"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Resource</a:t>
            </a:r>
            <a:br>
              <a:rPr lang="en-US" dirty="0" smtClean="0">
                <a:gradFill>
                  <a:gsLst>
                    <a:gs pos="50000">
                      <a:schemeClr val="tx1"/>
                    </a:gs>
                    <a:gs pos="100000">
                      <a:schemeClr val="tx1"/>
                    </a:gs>
                  </a:gsLst>
                  <a:lin ang="5400000" scaled="0"/>
                </a:gradFill>
                <a:effectLst/>
              </a:rPr>
            </a:br>
            <a:r>
              <a:rPr lang="en-US" dirty="0" smtClean="0">
                <a:gradFill>
                  <a:gsLst>
                    <a:gs pos="50000">
                      <a:schemeClr val="tx1"/>
                    </a:gs>
                    <a:gs pos="100000">
                      <a:schemeClr val="tx1"/>
                    </a:gs>
                  </a:gsLst>
                  <a:lin ang="5400000" scaled="0"/>
                </a:gradFill>
                <a:effectLst/>
              </a:rPr>
              <a:t>Requirements</a:t>
            </a:r>
          </a:p>
        </p:txBody>
      </p:sp>
      <p:sp>
        <p:nvSpPr>
          <p:cNvPr id="46" name="Rounded Rectangular Callout 45"/>
          <p:cNvSpPr/>
          <p:nvPr/>
        </p:nvSpPr>
        <p:spPr bwMode="auto">
          <a:xfrm>
            <a:off x="4572000" y="4267200"/>
            <a:ext cx="1453540" cy="685800"/>
          </a:xfrm>
          <a:prstGeom prst="wedgeRoundRectCallout">
            <a:avLst>
              <a:gd name="adj1" fmla="val 81190"/>
              <a:gd name="adj2" fmla="val -59945"/>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60" name="TextBox 59"/>
          <p:cNvSpPr txBox="1"/>
          <p:nvPr/>
        </p:nvSpPr>
        <p:spPr>
          <a:xfrm>
            <a:off x="4623366" y="434195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Resource Capacity </a:t>
            </a:r>
            <a:br>
              <a:rPr lang="en-US" dirty="0" smtClean="0">
                <a:gradFill>
                  <a:gsLst>
                    <a:gs pos="50000">
                      <a:schemeClr val="tx1"/>
                    </a:gs>
                    <a:gs pos="100000">
                      <a:schemeClr val="tx1"/>
                    </a:gs>
                  </a:gsLst>
                  <a:lin ang="5400000" scaled="0"/>
                </a:gradFill>
                <a:effectLst/>
              </a:rPr>
            </a:br>
            <a:r>
              <a:rPr lang="en-US" dirty="0" smtClean="0">
                <a:gradFill>
                  <a:gsLst>
                    <a:gs pos="50000">
                      <a:schemeClr val="tx1"/>
                    </a:gs>
                    <a:gs pos="100000">
                      <a:schemeClr val="tx1"/>
                    </a:gs>
                  </a:gsLst>
                  <a:lin ang="5400000" scaled="0"/>
                </a:gradFill>
                <a:effectLst/>
              </a:rPr>
              <a:t>by Skill</a:t>
            </a:r>
          </a:p>
        </p:txBody>
      </p:sp>
    </p:spTree>
    <p:extLst>
      <p:ext uri="{BB962C8B-B14F-4D97-AF65-F5344CB8AC3E}">
        <p14:creationId xmlns="" xmlns:p14="http://schemas.microsoft.com/office/powerpoint/2010/main" val="2922885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1" grpId="0" animBg="1"/>
      <p:bldP spid="42" grpId="0" animBg="1"/>
      <p:bldP spid="46"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86100" y="3752850"/>
            <a:ext cx="5819775" cy="1066800"/>
          </a:xfrm>
          <a:prstGeom prst="rect">
            <a:avLst/>
          </a:prstGeom>
        </p:spPr>
      </p:pic>
      <p:sp>
        <p:nvSpPr>
          <p:cNvPr id="7" name="Title 6"/>
          <p:cNvSpPr>
            <a:spLocks noGrp="1"/>
          </p:cNvSpPr>
          <p:nvPr>
            <p:ph type="ctrTitle"/>
          </p:nvPr>
        </p:nvSpPr>
        <p:spPr>
          <a:xfrm>
            <a:off x="730250" y="5106703"/>
            <a:ext cx="8680450" cy="752822"/>
          </a:xfrm>
        </p:spPr>
        <p:txBody>
          <a:bodyPr/>
          <a:lstStyle/>
          <a:p>
            <a:r>
              <a:rPr lang="en-US" dirty="0"/>
              <a:t>Unified Project and Portfolio Management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1000" y="230188"/>
            <a:ext cx="8382000" cy="1107996"/>
          </a:xfrm>
        </p:spPr>
        <p:txBody>
          <a:bodyPr/>
          <a:lstStyle/>
          <a:p>
            <a:r>
              <a:rPr lang="en-US" dirty="0" smtClean="0"/>
              <a:t>Microsoft Project 2010</a:t>
            </a:r>
            <a:br>
              <a:rPr lang="en-US" dirty="0" smtClean="0"/>
            </a:br>
            <a:r>
              <a:rPr lang="en-US" sz="3200" dirty="0" smtClean="0">
                <a:solidFill>
                  <a:schemeClr val="tx1"/>
                </a:solidFill>
              </a:rPr>
              <a:t>Simple </a:t>
            </a:r>
            <a:r>
              <a:rPr lang="en-US" sz="3200" dirty="0">
                <a:solidFill>
                  <a:schemeClr val="tx1"/>
                </a:solidFill>
              </a:rPr>
              <a:t>and Intuitive User Experience</a:t>
            </a:r>
          </a:p>
        </p:txBody>
      </p:sp>
      <p:sp>
        <p:nvSpPr>
          <p:cNvPr id="25" name="Rectangle 14"/>
          <p:cNvSpPr>
            <a:spLocks noChangeArrowheads="1"/>
          </p:cNvSpPr>
          <p:nvPr/>
        </p:nvSpPr>
        <p:spPr bwMode="auto">
          <a:xfrm>
            <a:off x="4114799" y="2370015"/>
            <a:ext cx="4632033" cy="11326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Ribbon UI and Backstage view</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Intuitive Excel-like behavior</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Timeline and Team Planner views</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Web-based project editing</a:t>
            </a:r>
          </a:p>
        </p:txBody>
      </p:sp>
      <p:grpSp>
        <p:nvGrpSpPr>
          <p:cNvPr id="52" name="Group 51"/>
          <p:cNvGrpSpPr>
            <a:grpSpLocks noChangeAspect="1"/>
          </p:cNvGrpSpPr>
          <p:nvPr/>
        </p:nvGrpSpPr>
        <p:grpSpPr>
          <a:xfrm>
            <a:off x="6150928" y="3854196"/>
            <a:ext cx="6015172" cy="6007608"/>
            <a:chOff x="8812212" y="3454400"/>
            <a:chExt cx="6818313" cy="6809739"/>
          </a:xfrm>
        </p:grpSpPr>
        <p:sp>
          <p:nvSpPr>
            <p:cNvPr id="37" name="Oval 13"/>
            <p:cNvSpPr>
              <a:spLocks noChangeArrowheads="1"/>
            </p:cNvSpPr>
            <p:nvPr/>
          </p:nvSpPr>
          <p:spPr bwMode="auto">
            <a:xfrm>
              <a:off x="8812212" y="3454400"/>
              <a:ext cx="6818313" cy="6809739"/>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nvGrpSpPr>
            <p:cNvPr id="38" name="Group 34"/>
            <p:cNvGrpSpPr/>
            <p:nvPr/>
          </p:nvGrpSpPr>
          <p:grpSpPr>
            <a:xfrm rot="16200000">
              <a:off x="8983847" y="3634730"/>
              <a:ext cx="6484217" cy="6467271"/>
              <a:chOff x="8983847" y="3634730"/>
              <a:chExt cx="6484217" cy="6467271"/>
            </a:xfrm>
          </p:grpSpPr>
          <p:grpSp>
            <p:nvGrpSpPr>
              <p:cNvPr id="39" name="Group 29"/>
              <p:cNvGrpSpPr/>
              <p:nvPr/>
            </p:nvGrpSpPr>
            <p:grpSpPr>
              <a:xfrm>
                <a:off x="8984970" y="3636234"/>
                <a:ext cx="6473630" cy="6462748"/>
                <a:chOff x="3589570" y="1545357"/>
                <a:chExt cx="4924647" cy="4922560"/>
              </a:xfrm>
            </p:grpSpPr>
            <p:sp>
              <p:nvSpPr>
                <p:cNvPr id="49" name="Block Arc 48"/>
                <p:cNvSpPr/>
                <p:nvPr/>
              </p:nvSpPr>
              <p:spPr>
                <a:xfrm>
                  <a:off x="3589570" y="1545357"/>
                  <a:ext cx="4924647" cy="4922560"/>
                </a:xfrm>
                <a:prstGeom prst="blockArc">
                  <a:avLst>
                    <a:gd name="adj1" fmla="val 10800000"/>
                    <a:gd name="adj2" fmla="val 16171340"/>
                    <a:gd name="adj3" fmla="val 24575"/>
                  </a:avLst>
                </a:prstGeom>
                <a:gradFill flip="none" rotWithShape="1">
                  <a:gsLst>
                    <a:gs pos="0">
                      <a:srgbClr val="3497AE"/>
                    </a:gs>
                    <a:gs pos="5000">
                      <a:srgbClr val="3497AE">
                        <a:lumMod val="60000"/>
                        <a:lumOff val="40000"/>
                      </a:srgbClr>
                    </a:gs>
                    <a:gs pos="15000">
                      <a:srgbClr val="3497AE"/>
                    </a:gs>
                    <a:gs pos="40000">
                      <a:srgbClr val="3497AE">
                        <a:lumMod val="75000"/>
                      </a:srgbClr>
                    </a:gs>
                    <a:gs pos="70000">
                      <a:srgbClr val="3497AE"/>
                    </a:gs>
                    <a:gs pos="80000">
                      <a:srgbClr val="3497AE"/>
                    </a:gs>
                    <a:gs pos="90000">
                      <a:srgbClr val="3497AE">
                        <a:lumMod val="75000"/>
                      </a:srgbClr>
                    </a:gs>
                    <a:gs pos="100000">
                      <a:srgbClr val="3497AE">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50" name="TextBox 49"/>
                <p:cNvSpPr txBox="1"/>
                <p:nvPr/>
              </p:nvSpPr>
              <p:spPr>
                <a:xfrm rot="18832854">
                  <a:off x="3906792" y="2468133"/>
                  <a:ext cx="2475776" cy="1157975"/>
                </a:xfrm>
                <a:prstGeom prst="rect">
                  <a:avLst/>
                </a:prstGeom>
                <a:noFill/>
              </p:spPr>
              <p:txBody>
                <a:bodyPr wrap="square" rtlCol="0" anchor="ctr">
                  <a:prstTxWarp prst="textArchUp">
                    <a:avLst>
                      <a:gd name="adj" fmla="val 11290371"/>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Unified Project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Portfolio Management</a:t>
                  </a:r>
                </a:p>
              </p:txBody>
            </p:sp>
          </p:grpSp>
          <p:grpSp>
            <p:nvGrpSpPr>
              <p:cNvPr id="40" name="Group 31"/>
              <p:cNvGrpSpPr/>
              <p:nvPr/>
            </p:nvGrpSpPr>
            <p:grpSpPr>
              <a:xfrm>
                <a:off x="8984070" y="3635015"/>
                <a:ext cx="6483994" cy="6465482"/>
                <a:chOff x="3589572" y="1544321"/>
                <a:chExt cx="4922563" cy="4924641"/>
              </a:xfrm>
            </p:grpSpPr>
            <p:sp>
              <p:nvSpPr>
                <p:cNvPr id="47" name="Block Arc 46"/>
                <p:cNvSpPr/>
                <p:nvPr/>
              </p:nvSpPr>
              <p:spPr>
                <a:xfrm rot="5400000">
                  <a:off x="3588533" y="1545360"/>
                  <a:ext cx="4924641" cy="4922563"/>
                </a:xfrm>
                <a:prstGeom prst="blockArc">
                  <a:avLst>
                    <a:gd name="adj1" fmla="val 10800000"/>
                    <a:gd name="adj2" fmla="val 16171340"/>
                    <a:gd name="adj3" fmla="val 24575"/>
                  </a:avLst>
                </a:prstGeom>
                <a:gradFill flip="none" rotWithShape="1">
                  <a:gsLst>
                    <a:gs pos="0">
                      <a:srgbClr val="DF8045"/>
                    </a:gs>
                    <a:gs pos="5000">
                      <a:srgbClr val="DF8045">
                        <a:lumMod val="60000"/>
                        <a:lumOff val="40000"/>
                      </a:srgbClr>
                    </a:gs>
                    <a:gs pos="15000">
                      <a:srgbClr val="DF8045"/>
                    </a:gs>
                    <a:gs pos="40000">
                      <a:srgbClr val="DF8045">
                        <a:lumMod val="75000"/>
                      </a:srgbClr>
                    </a:gs>
                    <a:gs pos="70000">
                      <a:srgbClr val="DF8045"/>
                    </a:gs>
                    <a:gs pos="80000">
                      <a:srgbClr val="DF8045"/>
                    </a:gs>
                    <a:gs pos="90000">
                      <a:srgbClr val="DF8045">
                        <a:lumMod val="75000"/>
                      </a:srgbClr>
                    </a:gs>
                    <a:gs pos="100000">
                      <a:srgbClr val="DF8045">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48" name="TextBox 47"/>
                <p:cNvSpPr txBox="1"/>
                <p:nvPr/>
              </p:nvSpPr>
              <p:spPr>
                <a:xfrm rot="2664417">
                  <a:off x="5597597" y="2466941"/>
                  <a:ext cx="2619746" cy="1342824"/>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Simple and Intuitive</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 User Experience</a:t>
                  </a:r>
                </a:p>
              </p:txBody>
            </p:sp>
          </p:grpSp>
          <p:grpSp>
            <p:nvGrpSpPr>
              <p:cNvPr id="41" name="Group 32"/>
              <p:cNvGrpSpPr/>
              <p:nvPr/>
            </p:nvGrpSpPr>
            <p:grpSpPr>
              <a:xfrm>
                <a:off x="8983847" y="3634730"/>
                <a:ext cx="6473626" cy="6462749"/>
                <a:chOff x="3588531" y="1544318"/>
                <a:chExt cx="4924647" cy="4922560"/>
              </a:xfrm>
            </p:grpSpPr>
            <p:sp>
              <p:nvSpPr>
                <p:cNvPr id="45" name="Block Arc 44"/>
                <p:cNvSpPr/>
                <p:nvPr/>
              </p:nvSpPr>
              <p:spPr>
                <a:xfrm rot="10800000">
                  <a:off x="3588531" y="1544318"/>
                  <a:ext cx="4924647" cy="4922560"/>
                </a:xfrm>
                <a:prstGeom prst="blockArc">
                  <a:avLst>
                    <a:gd name="adj1" fmla="val 10800000"/>
                    <a:gd name="adj2" fmla="val 16171340"/>
                    <a:gd name="adj3" fmla="val 24575"/>
                  </a:avLst>
                </a:prstGeom>
                <a:gradFill flip="none" rotWithShape="1">
                  <a:gsLst>
                    <a:gs pos="0">
                      <a:srgbClr val="FFC000"/>
                    </a:gs>
                    <a:gs pos="5000">
                      <a:srgbClr val="FFC000">
                        <a:lumMod val="60000"/>
                        <a:lumOff val="40000"/>
                      </a:srgbClr>
                    </a:gs>
                    <a:gs pos="15000">
                      <a:srgbClr val="FFC000"/>
                    </a:gs>
                    <a:gs pos="40000">
                      <a:srgbClr val="FFC000">
                        <a:lumMod val="75000"/>
                      </a:srgbClr>
                    </a:gs>
                    <a:gs pos="70000">
                      <a:srgbClr val="FFC000"/>
                    </a:gs>
                    <a:gs pos="80000">
                      <a:srgbClr val="FFC000"/>
                    </a:gs>
                    <a:gs pos="90000">
                      <a:srgbClr val="FFC000">
                        <a:lumMod val="75000"/>
                      </a:srgbClr>
                    </a:gs>
                    <a:gs pos="100000">
                      <a:srgbClr val="FFC000">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46" name="TextBox 45"/>
                <p:cNvSpPr txBox="1"/>
                <p:nvPr/>
              </p:nvSpPr>
              <p:spPr>
                <a:xfrm rot="8100000">
                  <a:off x="5494245" y="4150901"/>
                  <a:ext cx="2823395" cy="1471000"/>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Enhanced Collaboration</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and Reporting</a:t>
                  </a:r>
                </a:p>
              </p:txBody>
            </p:sp>
          </p:grpSp>
          <p:grpSp>
            <p:nvGrpSpPr>
              <p:cNvPr id="42" name="Group 33"/>
              <p:cNvGrpSpPr/>
              <p:nvPr/>
            </p:nvGrpSpPr>
            <p:grpSpPr>
              <a:xfrm>
                <a:off x="8986339" y="3636519"/>
                <a:ext cx="6470889" cy="6465482"/>
                <a:chOff x="3590611" y="1545360"/>
                <a:chExt cx="4922563" cy="4924642"/>
              </a:xfrm>
            </p:grpSpPr>
            <p:sp>
              <p:nvSpPr>
                <p:cNvPr id="43" name="Block Arc 42"/>
                <p:cNvSpPr/>
                <p:nvPr/>
              </p:nvSpPr>
              <p:spPr>
                <a:xfrm rot="16200000">
                  <a:off x="3589572" y="1546399"/>
                  <a:ext cx="4924642" cy="4922563"/>
                </a:xfrm>
                <a:prstGeom prst="blockArc">
                  <a:avLst>
                    <a:gd name="adj1" fmla="val 10800000"/>
                    <a:gd name="adj2" fmla="val 16171340"/>
                    <a:gd name="adj3" fmla="val 24575"/>
                  </a:avLst>
                </a:prstGeom>
                <a:gradFill flip="none" rotWithShape="1">
                  <a:gsLst>
                    <a:gs pos="0">
                      <a:srgbClr val="7DCC2E"/>
                    </a:gs>
                    <a:gs pos="5000">
                      <a:srgbClr val="7DCC2E">
                        <a:lumMod val="60000"/>
                        <a:lumOff val="40000"/>
                      </a:srgbClr>
                    </a:gs>
                    <a:gs pos="15000">
                      <a:srgbClr val="7DCC2E"/>
                    </a:gs>
                    <a:gs pos="40000">
                      <a:srgbClr val="7DCC2E">
                        <a:lumMod val="75000"/>
                      </a:srgbClr>
                    </a:gs>
                    <a:gs pos="70000">
                      <a:srgbClr val="7DCC2E"/>
                    </a:gs>
                    <a:gs pos="80000">
                      <a:srgbClr val="7DCC2E"/>
                    </a:gs>
                    <a:gs pos="90000">
                      <a:srgbClr val="7DCC2E">
                        <a:lumMod val="75000"/>
                      </a:srgbClr>
                    </a:gs>
                    <a:gs pos="100000">
                      <a:srgbClr val="7DCC2E">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7DCC2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44" name="TextBox 43"/>
                <p:cNvSpPr txBox="1"/>
                <p:nvPr/>
              </p:nvSpPr>
              <p:spPr>
                <a:xfrm rot="13500000">
                  <a:off x="3879637" y="3813313"/>
                  <a:ext cx="2939883" cy="1900136"/>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Scalable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Connected Platform</a:t>
                  </a:r>
                </a:p>
              </p:txBody>
            </p:sp>
          </p:grpSp>
        </p:grpSp>
        <p:sp>
          <p:nvSpPr>
            <p:cNvPr id="51" name="Oval 13"/>
            <p:cNvSpPr>
              <a:spLocks noChangeArrowheads="1"/>
            </p:cNvSpPr>
            <p:nvPr/>
          </p:nvSpPr>
          <p:spPr bwMode="auto">
            <a:xfrm rot="10800000">
              <a:off x="10643308" y="5283194"/>
              <a:ext cx="3156123" cy="3152152"/>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6200" y="2216534"/>
            <a:ext cx="4985851" cy="3484682"/>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4" name="Title 3"/>
          <p:cNvSpPr>
            <a:spLocks noGrp="1"/>
          </p:cNvSpPr>
          <p:nvPr>
            <p:ph type="title"/>
          </p:nvPr>
        </p:nvSpPr>
        <p:spPr/>
        <p:txBody>
          <a:bodyPr>
            <a:noAutofit/>
          </a:bodyPr>
          <a:lstStyle/>
          <a:p>
            <a:r>
              <a:rPr lang="en-US" sz="4400" dirty="0" smtClean="0"/>
              <a:t>Simple and Intuitive User Experience</a:t>
            </a:r>
            <a:br>
              <a:rPr lang="en-US" sz="4400" dirty="0" smtClean="0"/>
            </a:br>
            <a:r>
              <a:rPr lang="en-US" sz="2800" dirty="0" smtClean="0">
                <a:solidFill>
                  <a:schemeClr val="tx1"/>
                </a:solidFill>
              </a:rPr>
              <a:t>New User Interface</a:t>
            </a:r>
            <a:endParaRPr lang="en-US" sz="3600" dirty="0">
              <a:solidFill>
                <a:schemeClr val="tx1"/>
              </a:solidFill>
            </a:endParaRPr>
          </a:p>
        </p:txBody>
      </p:sp>
      <p:sp>
        <p:nvSpPr>
          <p:cNvPr id="35" name="Rectangle 34"/>
          <p:cNvSpPr/>
          <p:nvPr/>
        </p:nvSpPr>
        <p:spPr>
          <a:xfrm>
            <a:off x="4712017" y="2057400"/>
            <a:ext cx="4181475" cy="1603516"/>
          </a:xfrm>
          <a:prstGeom prst="rect">
            <a:avLst/>
          </a:prstGeom>
        </p:spPr>
        <p:txBody>
          <a:bodyPr wrap="square">
            <a:spAutoFit/>
          </a:bodyPr>
          <a:lstStyle/>
          <a:p>
            <a:pPr marL="228600" lvl="2" indent="-228600" fontAlgn="base">
              <a:lnSpc>
                <a:spcPct val="90000"/>
              </a:lnSpc>
              <a:spcBef>
                <a:spcPts val="384"/>
              </a:spcBef>
              <a:spcAft>
                <a:spcPct val="0"/>
              </a:spcAft>
              <a:buClr>
                <a:srgbClr val="FFFFFF"/>
              </a:buClr>
              <a:buSzPct val="100000"/>
              <a:buBlip>
                <a:blip r:embed="rId4"/>
              </a:buBlip>
              <a:defRPr/>
            </a:pPr>
            <a:r>
              <a:rPr lang="en-US" sz="1400" dirty="0" smtClean="0">
                <a:gradFill>
                  <a:gsLst>
                    <a:gs pos="0">
                      <a:schemeClr val="tx1"/>
                    </a:gs>
                    <a:gs pos="100000">
                      <a:schemeClr val="tx1"/>
                    </a:gs>
                  </a:gsLst>
                  <a:lin ang="5400000" scaled="0"/>
                </a:gradFill>
                <a:sym typeface="Wingdings" pitchFamily="2" charset="2"/>
              </a:rPr>
              <a:t>Get started quicker with the familiar </a:t>
            </a:r>
            <a:br>
              <a:rPr lang="en-US" sz="1400" dirty="0" smtClean="0">
                <a:gradFill>
                  <a:gsLst>
                    <a:gs pos="0">
                      <a:schemeClr val="tx1"/>
                    </a:gs>
                    <a:gs pos="100000">
                      <a:schemeClr val="tx1"/>
                    </a:gs>
                  </a:gsLst>
                  <a:lin ang="5400000" scaled="0"/>
                </a:gradFill>
                <a:sym typeface="Wingdings" pitchFamily="2" charset="2"/>
              </a:rPr>
            </a:br>
            <a:r>
              <a:rPr lang="en-US" sz="1400" dirty="0" smtClean="0">
                <a:gradFill>
                  <a:gsLst>
                    <a:gs pos="0">
                      <a:schemeClr val="tx1"/>
                    </a:gs>
                    <a:gs pos="100000">
                      <a:schemeClr val="tx1"/>
                    </a:gs>
                  </a:gsLst>
                  <a:lin ang="5400000" scaled="0"/>
                </a:gradFill>
                <a:sym typeface="Wingdings" pitchFamily="2" charset="2"/>
              </a:rPr>
              <a:t>Fluent User Interface</a:t>
            </a:r>
          </a:p>
          <a:p>
            <a:pPr marL="228600" lvl="2" indent="-228600" fontAlgn="base">
              <a:lnSpc>
                <a:spcPct val="90000"/>
              </a:lnSpc>
              <a:spcBef>
                <a:spcPts val="384"/>
              </a:spcBef>
              <a:spcAft>
                <a:spcPct val="0"/>
              </a:spcAft>
              <a:buClr>
                <a:srgbClr val="FFFFFF"/>
              </a:buClr>
              <a:buSzPct val="100000"/>
              <a:buBlip>
                <a:blip r:embed="rId4"/>
              </a:buBlip>
              <a:defRPr/>
            </a:pPr>
            <a:r>
              <a:rPr lang="en-US" sz="1400" dirty="0" smtClean="0">
                <a:gradFill>
                  <a:gsLst>
                    <a:gs pos="0">
                      <a:schemeClr val="tx1"/>
                    </a:gs>
                    <a:gs pos="100000">
                      <a:schemeClr val="tx1"/>
                    </a:gs>
                  </a:gsLst>
                  <a:lin ang="5400000" scaled="0"/>
                </a:gradFill>
                <a:sym typeface="Wingdings" pitchFamily="2" charset="2"/>
              </a:rPr>
              <a:t>Enhanced Contextual menus reveal relevant features</a:t>
            </a:r>
          </a:p>
          <a:p>
            <a:pPr marL="228600" lvl="2" indent="-228600" fontAlgn="base">
              <a:lnSpc>
                <a:spcPct val="90000"/>
              </a:lnSpc>
              <a:spcBef>
                <a:spcPts val="384"/>
              </a:spcBef>
              <a:spcAft>
                <a:spcPct val="0"/>
              </a:spcAft>
              <a:buClr>
                <a:srgbClr val="FFFFFF"/>
              </a:buClr>
              <a:buSzPct val="100000"/>
              <a:buBlip>
                <a:blip r:embed="rId4"/>
              </a:buBlip>
              <a:defRPr/>
            </a:pPr>
            <a:r>
              <a:rPr lang="en-US" sz="1400" dirty="0" smtClean="0">
                <a:gradFill>
                  <a:gsLst>
                    <a:gs pos="0">
                      <a:schemeClr val="tx1"/>
                    </a:gs>
                    <a:gs pos="100000">
                      <a:schemeClr val="tx1"/>
                    </a:gs>
                  </a:gsLst>
                  <a:lin ang="5400000" scaled="0"/>
                </a:gradFill>
                <a:sym typeface="Wingdings" pitchFamily="2" charset="2"/>
              </a:rPr>
              <a:t>Descriptive tooltips</a:t>
            </a:r>
          </a:p>
          <a:p>
            <a:pPr marL="228600" lvl="2" indent="-228600" fontAlgn="base">
              <a:lnSpc>
                <a:spcPct val="90000"/>
              </a:lnSpc>
              <a:spcBef>
                <a:spcPts val="384"/>
              </a:spcBef>
              <a:spcAft>
                <a:spcPct val="0"/>
              </a:spcAft>
              <a:buClr>
                <a:srgbClr val="FFFFFF"/>
              </a:buClr>
              <a:buSzPct val="100000"/>
              <a:buBlip>
                <a:blip r:embed="rId4"/>
              </a:buBlip>
              <a:defRPr/>
            </a:pPr>
            <a:r>
              <a:rPr lang="en-US" sz="1400" dirty="0" smtClean="0">
                <a:gradFill>
                  <a:gsLst>
                    <a:gs pos="0">
                      <a:schemeClr val="tx1"/>
                    </a:gs>
                    <a:gs pos="100000">
                      <a:schemeClr val="tx1"/>
                    </a:gs>
                  </a:gsLst>
                  <a:lin ang="5400000" scaled="0"/>
                </a:gradFill>
                <a:sym typeface="Wingdings" pitchFamily="2" charset="2"/>
              </a:rPr>
              <a:t>Share, print, and publish project information with just one click in Backstage</a:t>
            </a:r>
            <a:endParaRPr lang="en-US" sz="1400" dirty="0">
              <a:gradFill>
                <a:gsLst>
                  <a:gs pos="0">
                    <a:schemeClr val="tx1"/>
                  </a:gs>
                  <a:gs pos="100000">
                    <a:schemeClr val="tx1"/>
                  </a:gs>
                </a:gsLst>
                <a:lin ang="5400000" scaled="0"/>
              </a:gradFill>
              <a:sym typeface="Wingdings" pitchFamily="2" charset="2"/>
            </a:endParaRPr>
          </a:p>
        </p:txBody>
      </p:sp>
      <p:pic>
        <p:nvPicPr>
          <p:cNvPr id="30" name="Picture 29" descr="Project_Tab.jpg"/>
          <p:cNvPicPr>
            <a:picLocks noChangeAspect="1"/>
          </p:cNvPicPr>
          <p:nvPr/>
        </p:nvPicPr>
        <p:blipFill>
          <a:blip r:embed="rId5"/>
          <a:stretch>
            <a:fillRect/>
          </a:stretch>
        </p:blipFill>
        <p:spPr>
          <a:xfrm>
            <a:off x="-100347" y="1605292"/>
            <a:ext cx="5500914" cy="593067"/>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pic>
        <p:nvPicPr>
          <p:cNvPr id="32" name="Picture 31" descr="Task_Tab.jpg"/>
          <p:cNvPicPr>
            <a:picLocks noChangeAspect="1"/>
          </p:cNvPicPr>
          <p:nvPr/>
        </p:nvPicPr>
        <p:blipFill>
          <a:blip r:embed="rId6"/>
          <a:stretch>
            <a:fillRect/>
          </a:stretch>
        </p:blipFill>
        <p:spPr>
          <a:xfrm>
            <a:off x="-166914" y="3048000"/>
            <a:ext cx="5500914" cy="593067"/>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14" name="Rectangle 13"/>
          <p:cNvSpPr/>
          <p:nvPr/>
        </p:nvSpPr>
        <p:spPr bwMode="auto">
          <a:xfrm>
            <a:off x="4712017" y="1295400"/>
            <a:ext cx="3901440" cy="595318"/>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a:gradFill>
                  <a:gsLst>
                    <a:gs pos="0">
                      <a:schemeClr val="tx1"/>
                    </a:gs>
                    <a:gs pos="100000">
                      <a:schemeClr val="tx1"/>
                    </a:gs>
                  </a:gsLst>
                </a:gradFill>
              </a:rPr>
              <a:t>Experience the full power of Project 2010 with the easy to use Ribbon</a:t>
            </a:r>
            <a:endParaRPr lang="en-US" sz="1600" b="1" dirty="0" smtClean="0">
              <a:gradFill>
                <a:gsLst>
                  <a:gs pos="0">
                    <a:schemeClr val="tx1"/>
                  </a:gs>
                  <a:gs pos="100000">
                    <a:schemeClr val="tx1"/>
                  </a:gs>
                </a:gsLst>
              </a:gradFill>
            </a:endParaRPr>
          </a:p>
        </p:txBody>
      </p:sp>
      <p:sp>
        <p:nvSpPr>
          <p:cNvPr id="11" name="Rounded Rectangular Callout 10"/>
          <p:cNvSpPr/>
          <p:nvPr/>
        </p:nvSpPr>
        <p:spPr bwMode="auto">
          <a:xfrm>
            <a:off x="256437" y="2447098"/>
            <a:ext cx="1196559" cy="524702"/>
          </a:xfrm>
          <a:prstGeom prst="wedgeRoundRectCallout">
            <a:avLst>
              <a:gd name="adj1" fmla="val -13141"/>
              <a:gd name="adj2" fmla="val -129278"/>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2" name="TextBox 11"/>
          <p:cNvSpPr txBox="1"/>
          <p:nvPr/>
        </p:nvSpPr>
        <p:spPr>
          <a:xfrm>
            <a:off x="316176" y="2525240"/>
            <a:ext cx="1077079" cy="37036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Task Menu</a:t>
            </a:r>
          </a:p>
        </p:txBody>
      </p:sp>
      <p:sp>
        <p:nvSpPr>
          <p:cNvPr id="15" name="Rounded Rectangular Callout 14"/>
          <p:cNvSpPr/>
          <p:nvPr/>
        </p:nvSpPr>
        <p:spPr bwMode="auto">
          <a:xfrm>
            <a:off x="310412" y="3947452"/>
            <a:ext cx="1196559" cy="685800"/>
          </a:xfrm>
          <a:prstGeom prst="wedgeRoundRectCallout">
            <a:avLst>
              <a:gd name="adj1" fmla="val 1793"/>
              <a:gd name="adj2" fmla="val -13285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6" name="TextBox 15"/>
          <p:cNvSpPr txBox="1"/>
          <p:nvPr/>
        </p:nvSpPr>
        <p:spPr>
          <a:xfrm>
            <a:off x="377838" y="4023652"/>
            <a:ext cx="1077079"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Resource Menu</a:t>
            </a:r>
          </a:p>
        </p:txBody>
      </p:sp>
      <p:pic>
        <p:nvPicPr>
          <p:cNvPr id="17" name="Picture 16" descr="BackStage - Print.png"/>
          <p:cNvPicPr>
            <a:picLocks noChangeAspect="1"/>
          </p:cNvPicPr>
          <p:nvPr/>
        </p:nvPicPr>
        <p:blipFill>
          <a:blip r:embed="rId7"/>
          <a:stretch>
            <a:fillRect/>
          </a:stretch>
        </p:blipFill>
        <p:spPr>
          <a:xfrm>
            <a:off x="3400432" y="3725083"/>
            <a:ext cx="4732186" cy="2518932"/>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18" name="Rounded Rectangular Callout 17"/>
          <p:cNvSpPr/>
          <p:nvPr/>
        </p:nvSpPr>
        <p:spPr bwMode="auto">
          <a:xfrm>
            <a:off x="1828800" y="5943600"/>
            <a:ext cx="1196559" cy="685800"/>
          </a:xfrm>
          <a:prstGeom prst="wedgeRoundRectCallout">
            <a:avLst>
              <a:gd name="adj1" fmla="val 94874"/>
              <a:gd name="adj2" fmla="val -44391"/>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9" name="TextBox 18"/>
          <p:cNvSpPr txBox="1"/>
          <p:nvPr/>
        </p:nvSpPr>
        <p:spPr>
          <a:xfrm>
            <a:off x="1887599" y="6018359"/>
            <a:ext cx="1077079"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Backstage</a:t>
            </a:r>
          </a:p>
        </p:txBody>
      </p:sp>
      <p:sp>
        <p:nvSpPr>
          <p:cNvPr id="20" name="Rounded Rectangular Callout 19"/>
          <p:cNvSpPr/>
          <p:nvPr/>
        </p:nvSpPr>
        <p:spPr bwMode="auto">
          <a:xfrm>
            <a:off x="5966241" y="4800600"/>
            <a:ext cx="1196559" cy="685800"/>
          </a:xfrm>
          <a:prstGeom prst="wedgeRoundRectCallout">
            <a:avLst>
              <a:gd name="adj1" fmla="val -121885"/>
              <a:gd name="adj2" fmla="val 107990"/>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1" name="TextBox 20"/>
          <p:cNvSpPr txBox="1"/>
          <p:nvPr/>
        </p:nvSpPr>
        <p:spPr>
          <a:xfrm>
            <a:off x="6025039" y="4875359"/>
            <a:ext cx="1077079"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Print Controls</a:t>
            </a:r>
          </a:p>
        </p:txBody>
      </p:sp>
    </p:spTree>
    <p:extLst>
      <p:ext uri="{BB962C8B-B14F-4D97-AF65-F5344CB8AC3E}">
        <p14:creationId xmlns="" xmlns:p14="http://schemas.microsoft.com/office/powerpoint/2010/main" val="3870600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599196" y="2138137"/>
            <a:ext cx="9143999" cy="4719861"/>
          </a:xfrm>
          <a:prstGeom prst="rect">
            <a:avLst/>
          </a:prstGeom>
          <a:noFill/>
        </p:spPr>
      </p:pic>
      <p:pic>
        <p:nvPicPr>
          <p:cNvPr id="26" name="Picture 4"/>
          <p:cNvPicPr>
            <a:picLocks noChangeAspect="1" noChangeArrowheads="1"/>
          </p:cNvPicPr>
          <p:nvPr/>
        </p:nvPicPr>
        <p:blipFill>
          <a:blip r:embed="rId4"/>
          <a:stretch>
            <a:fillRect/>
          </a:stretch>
        </p:blipFill>
        <p:spPr bwMode="auto">
          <a:xfrm>
            <a:off x="594556" y="2166152"/>
            <a:ext cx="5476526" cy="2992637"/>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4" name="Title 3"/>
          <p:cNvSpPr>
            <a:spLocks noGrp="1"/>
          </p:cNvSpPr>
          <p:nvPr>
            <p:ph type="title"/>
          </p:nvPr>
        </p:nvSpPr>
        <p:spPr/>
        <p:txBody>
          <a:bodyPr>
            <a:noAutofit/>
          </a:bodyPr>
          <a:lstStyle/>
          <a:p>
            <a:r>
              <a:rPr lang="en-US" sz="4400" dirty="0"/>
              <a:t>Simple and Intuitive User Experience </a:t>
            </a:r>
            <a:r>
              <a:rPr lang="en-US" sz="4400" dirty="0" smtClean="0"/>
              <a:t/>
            </a:r>
            <a:br>
              <a:rPr lang="en-US" sz="4400" dirty="0" smtClean="0"/>
            </a:br>
            <a:r>
              <a:rPr lang="en-US" sz="2800" dirty="0" smtClean="0">
                <a:solidFill>
                  <a:schemeClr val="tx1"/>
                </a:solidFill>
              </a:rPr>
              <a:t>User Controlled Scheduling</a:t>
            </a:r>
            <a:endParaRPr lang="en-US" sz="3200" dirty="0">
              <a:solidFill>
                <a:schemeClr val="tx1"/>
              </a:solidFill>
            </a:endParaRPr>
          </a:p>
        </p:txBody>
      </p:sp>
      <p:sp>
        <p:nvSpPr>
          <p:cNvPr id="15" name="Rectangle 14"/>
          <p:cNvSpPr/>
          <p:nvPr/>
        </p:nvSpPr>
        <p:spPr>
          <a:xfrm>
            <a:off x="5171196" y="2447098"/>
            <a:ext cx="4181373" cy="1409617"/>
          </a:xfrm>
          <a:prstGeom prst="rect">
            <a:avLst/>
          </a:prstGeom>
        </p:spPr>
        <p:txBody>
          <a:bodyPr wrap="square">
            <a:spAutoFit/>
          </a:bodyPr>
          <a:lstStyle/>
          <a:p>
            <a:pPr marL="231775" lvl="2" indent="-231775" fontAlgn="base">
              <a:lnSpc>
                <a:spcPct val="90000"/>
              </a:lnSpc>
              <a:spcBef>
                <a:spcPts val="384"/>
              </a:spcBef>
              <a:buClr>
                <a:srgbClr val="FFC533"/>
              </a:buClr>
              <a:buSzPct val="85000"/>
              <a:buBlip>
                <a:blip r:embed="rId5"/>
              </a:buBlip>
              <a:defRPr/>
            </a:pPr>
            <a:r>
              <a:rPr lang="en-US" sz="1400" dirty="0" smtClean="0">
                <a:gradFill>
                  <a:gsLst>
                    <a:gs pos="0">
                      <a:schemeClr val="tx1"/>
                    </a:gs>
                    <a:gs pos="86000">
                      <a:schemeClr val="tx1"/>
                    </a:gs>
                  </a:gsLst>
                  <a:lin ang="5400000" scaled="0"/>
                </a:gradFill>
                <a:sym typeface="Wingdings" pitchFamily="2" charset="2"/>
              </a:rPr>
              <a:t>Choose manually scheduled or automatically scheduled tasks</a:t>
            </a:r>
          </a:p>
          <a:p>
            <a:pPr marL="231775" lvl="2" indent="-231775" fontAlgn="base">
              <a:lnSpc>
                <a:spcPct val="90000"/>
              </a:lnSpc>
              <a:spcBef>
                <a:spcPts val="384"/>
              </a:spcBef>
              <a:buClr>
                <a:srgbClr val="FFC533"/>
              </a:buClr>
              <a:buSzPct val="85000"/>
              <a:buBlip>
                <a:blip r:embed="rId5"/>
              </a:buBlip>
              <a:defRPr/>
            </a:pPr>
            <a:r>
              <a:rPr lang="en-US" sz="1400" dirty="0" smtClean="0">
                <a:gradFill>
                  <a:gsLst>
                    <a:gs pos="0">
                      <a:schemeClr val="tx1"/>
                    </a:gs>
                    <a:gs pos="86000">
                      <a:schemeClr val="tx1"/>
                    </a:gs>
                  </a:gsLst>
                  <a:lin ang="5400000" scaled="0"/>
                </a:gradFill>
                <a:sym typeface="Wingdings" pitchFamily="2" charset="2"/>
              </a:rPr>
              <a:t>Only enter task data when you have it</a:t>
            </a:r>
          </a:p>
          <a:p>
            <a:pPr marL="231775" lvl="2" indent="-231775" fontAlgn="base">
              <a:lnSpc>
                <a:spcPct val="90000"/>
              </a:lnSpc>
              <a:spcBef>
                <a:spcPts val="384"/>
              </a:spcBef>
              <a:buClr>
                <a:srgbClr val="FFC533"/>
              </a:buClr>
              <a:buSzPct val="85000"/>
              <a:buBlip>
                <a:blip r:embed="rId5"/>
              </a:buBlip>
              <a:defRPr/>
            </a:pPr>
            <a:r>
              <a:rPr lang="en-US" sz="1400" dirty="0" smtClean="0">
                <a:gradFill>
                  <a:gsLst>
                    <a:gs pos="0">
                      <a:schemeClr val="tx1"/>
                    </a:gs>
                    <a:gs pos="86000">
                      <a:schemeClr val="tx1"/>
                    </a:gs>
                  </a:gsLst>
                  <a:lin ang="5400000" scaled="0"/>
                </a:gradFill>
                <a:sym typeface="Wingdings" pitchFamily="2" charset="2"/>
              </a:rPr>
              <a:t>Add notes to duration and date fields</a:t>
            </a:r>
          </a:p>
          <a:p>
            <a:pPr marL="231775" lvl="2" indent="-231775" fontAlgn="base">
              <a:lnSpc>
                <a:spcPct val="90000"/>
              </a:lnSpc>
              <a:spcBef>
                <a:spcPts val="384"/>
              </a:spcBef>
              <a:buClr>
                <a:srgbClr val="FFC533"/>
              </a:buClr>
              <a:buSzPct val="85000"/>
              <a:buBlip>
                <a:blip r:embed="rId5"/>
              </a:buBlip>
              <a:defRPr/>
            </a:pPr>
            <a:r>
              <a:rPr lang="en-US" sz="1400" dirty="0" smtClean="0">
                <a:gradFill>
                  <a:gsLst>
                    <a:gs pos="0">
                      <a:schemeClr val="tx1"/>
                    </a:gs>
                    <a:gs pos="86000">
                      <a:schemeClr val="tx1"/>
                    </a:gs>
                  </a:gsLst>
                  <a:lin ang="5400000" scaled="0"/>
                </a:gradFill>
                <a:sym typeface="Wingdings" pitchFamily="2" charset="2"/>
              </a:rPr>
              <a:t>Be alerted to scheduling concerns with squiggly lines – then take action in Task Inspectors</a:t>
            </a:r>
          </a:p>
        </p:txBody>
      </p:sp>
      <p:sp>
        <p:nvSpPr>
          <p:cNvPr id="28" name="Rectangle 27"/>
          <p:cNvSpPr/>
          <p:nvPr/>
        </p:nvSpPr>
        <p:spPr bwMode="auto">
          <a:xfrm>
            <a:off x="5194084" y="1606151"/>
            <a:ext cx="3901440" cy="685800"/>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a:gradFill>
                  <a:gsLst>
                    <a:gs pos="0">
                      <a:schemeClr val="tx1"/>
                    </a:gs>
                    <a:gs pos="100000">
                      <a:schemeClr val="tx1"/>
                    </a:gs>
                  </a:gsLst>
                </a:gradFill>
              </a:rPr>
              <a:t>Flexible scheduling puts you in control of the plan</a:t>
            </a:r>
            <a:endParaRPr lang="en-US" sz="1600" b="1" dirty="0" smtClean="0">
              <a:gradFill>
                <a:gsLst>
                  <a:gs pos="0">
                    <a:schemeClr val="tx1"/>
                  </a:gs>
                  <a:gs pos="100000">
                    <a:schemeClr val="tx1"/>
                  </a:gs>
                </a:gsLst>
              </a:gradFill>
            </a:endParaRPr>
          </a:p>
        </p:txBody>
      </p:sp>
      <p:sp>
        <p:nvSpPr>
          <p:cNvPr id="22" name="Rounded Rectangular Callout 21"/>
          <p:cNvSpPr/>
          <p:nvPr/>
        </p:nvSpPr>
        <p:spPr bwMode="auto">
          <a:xfrm>
            <a:off x="853863" y="2416629"/>
            <a:ext cx="1453540" cy="685800"/>
          </a:xfrm>
          <a:prstGeom prst="wedgeRoundRectCallout">
            <a:avLst>
              <a:gd name="adj1" fmla="val 667"/>
              <a:gd name="adj2" fmla="val 150061"/>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3" name="TextBox 22"/>
          <p:cNvSpPr txBox="1"/>
          <p:nvPr/>
        </p:nvSpPr>
        <p:spPr>
          <a:xfrm>
            <a:off x="918295" y="2500097"/>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Manually  Scheduled Tasks</a:t>
            </a:r>
          </a:p>
        </p:txBody>
      </p:sp>
      <p:sp>
        <p:nvSpPr>
          <p:cNvPr id="24" name="Rounded Rectangular Callout 23"/>
          <p:cNvSpPr/>
          <p:nvPr/>
        </p:nvSpPr>
        <p:spPr bwMode="auto">
          <a:xfrm>
            <a:off x="5194084" y="5987063"/>
            <a:ext cx="1453540" cy="685800"/>
          </a:xfrm>
          <a:prstGeom prst="wedgeRoundRectCallout">
            <a:avLst>
              <a:gd name="adj1" fmla="val -156646"/>
              <a:gd name="adj2" fmla="val -22903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5" name="TextBox 24"/>
          <p:cNvSpPr txBox="1"/>
          <p:nvPr/>
        </p:nvSpPr>
        <p:spPr>
          <a:xfrm>
            <a:off x="5245450" y="6061822"/>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Scheduling Concerns</a:t>
            </a:r>
          </a:p>
        </p:txBody>
      </p:sp>
      <p:sp>
        <p:nvSpPr>
          <p:cNvPr id="27" name="Rounded Rectangular Callout 26"/>
          <p:cNvSpPr/>
          <p:nvPr/>
        </p:nvSpPr>
        <p:spPr bwMode="auto">
          <a:xfrm>
            <a:off x="3370018" y="1554350"/>
            <a:ext cx="1453540" cy="685800"/>
          </a:xfrm>
          <a:prstGeom prst="wedgeRoundRectCallout">
            <a:avLst>
              <a:gd name="adj1" fmla="val -22050"/>
              <a:gd name="adj2" fmla="val 209184"/>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9" name="TextBox 28"/>
          <p:cNvSpPr txBox="1"/>
          <p:nvPr/>
        </p:nvSpPr>
        <p:spPr>
          <a:xfrm>
            <a:off x="3421384" y="162910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Top Down Planning</a:t>
            </a:r>
          </a:p>
        </p:txBody>
      </p:sp>
      <p:sp>
        <p:nvSpPr>
          <p:cNvPr id="30" name="Rounded Rectangular Callout 29"/>
          <p:cNvSpPr/>
          <p:nvPr/>
        </p:nvSpPr>
        <p:spPr bwMode="auto">
          <a:xfrm>
            <a:off x="5304658" y="4760676"/>
            <a:ext cx="1453540" cy="685800"/>
          </a:xfrm>
          <a:prstGeom prst="wedgeRoundRectCallout">
            <a:avLst>
              <a:gd name="adj1" fmla="val -149964"/>
              <a:gd name="adj2" fmla="val -216894"/>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1" name="TextBox 30"/>
          <p:cNvSpPr txBox="1"/>
          <p:nvPr/>
        </p:nvSpPr>
        <p:spPr>
          <a:xfrm>
            <a:off x="5356024" y="4835435"/>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Task with End Date Only </a:t>
            </a:r>
          </a:p>
        </p:txBody>
      </p:sp>
      <p:sp>
        <p:nvSpPr>
          <p:cNvPr id="16" name="Rounded Rectangular Callout 15"/>
          <p:cNvSpPr/>
          <p:nvPr/>
        </p:nvSpPr>
        <p:spPr bwMode="auto">
          <a:xfrm>
            <a:off x="1969984" y="6008834"/>
            <a:ext cx="1453540" cy="685800"/>
          </a:xfrm>
          <a:prstGeom prst="wedgeRoundRectCallout">
            <a:avLst>
              <a:gd name="adj1" fmla="val 14537"/>
              <a:gd name="adj2" fmla="val -334799"/>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8" name="TextBox 17"/>
          <p:cNvSpPr txBox="1"/>
          <p:nvPr/>
        </p:nvSpPr>
        <p:spPr>
          <a:xfrm>
            <a:off x="2021350" y="6083593"/>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Reminder Notes</a:t>
            </a:r>
          </a:p>
        </p:txBody>
      </p:sp>
      <p:pic>
        <p:nvPicPr>
          <p:cNvPr id="19" name="Picture 4"/>
          <p:cNvPicPr>
            <a:picLocks noChangeAspect="1" noChangeArrowheads="1"/>
          </p:cNvPicPr>
          <p:nvPr/>
        </p:nvPicPr>
        <p:blipFill rotWithShape="1">
          <a:blip r:embed="rId4"/>
          <a:srcRect l="-542" t="32764" r="542" b="-30224"/>
          <a:stretch/>
        </p:blipFill>
        <p:spPr bwMode="auto">
          <a:xfrm>
            <a:off x="-1059502" y="1442337"/>
            <a:ext cx="14318302" cy="7625463"/>
          </a:xfrm>
          <a:prstGeom prst="rect">
            <a:avLst/>
          </a:prstGeom>
          <a:ln>
            <a:noFill/>
          </a:ln>
          <a:effectLst>
            <a:outerShdw blurRad="292100" dist="139700" dir="2700000" algn="tl" rotWithShape="0">
              <a:srgbClr val="333333">
                <a:alpha val="65000"/>
              </a:srgbClr>
            </a:outerShdw>
          </a:effectLst>
        </p:spPr>
      </p:pic>
      <p:sp>
        <p:nvSpPr>
          <p:cNvPr id="33" name="Rectangle 32"/>
          <p:cNvSpPr/>
          <p:nvPr/>
        </p:nvSpPr>
        <p:spPr bwMode="auto">
          <a:xfrm>
            <a:off x="152400" y="2294792"/>
            <a:ext cx="7924800" cy="467578"/>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4" name="Rectangle 33"/>
          <p:cNvSpPr/>
          <p:nvPr/>
        </p:nvSpPr>
        <p:spPr bwMode="auto">
          <a:xfrm>
            <a:off x="152400" y="3183728"/>
            <a:ext cx="8153400" cy="321472"/>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5" name="Rectangle 34"/>
          <p:cNvSpPr/>
          <p:nvPr/>
        </p:nvSpPr>
        <p:spPr bwMode="auto">
          <a:xfrm>
            <a:off x="152400" y="2941693"/>
            <a:ext cx="8991600" cy="321472"/>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1245079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3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9" grpId="0" animBg="1"/>
      <p:bldP spid="30" grpId="0" animBg="1"/>
      <p:bldP spid="31" grpId="0" animBg="1"/>
      <p:bldP spid="16" grpId="0" animBg="1"/>
      <p:bldP spid="18" grpId="0" animBg="1"/>
      <p:bldP spid="33" grpId="0" animBg="1"/>
      <p:bldP spid="33" grpId="1" animBg="1"/>
      <p:bldP spid="34" grpId="0" animBg="1"/>
      <p:bldP spid="34" grpId="1" animBg="1"/>
      <p:bldP spid="35" grpId="0" animBg="1"/>
      <p:bldP spid="3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pic>
        <p:nvPicPr>
          <p:cNvPr id="23" name="Picture 22" descr="ExcelLikeFeatures.png"/>
          <p:cNvPicPr>
            <a:picLocks noChangeAspect="1"/>
          </p:cNvPicPr>
          <p:nvPr/>
        </p:nvPicPr>
        <p:blipFill>
          <a:blip r:embed="rId4"/>
          <a:stretch>
            <a:fillRect/>
          </a:stretch>
        </p:blipFill>
        <p:spPr>
          <a:xfrm>
            <a:off x="3" y="2418020"/>
            <a:ext cx="5442854" cy="3054446"/>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4" name="Title 3"/>
          <p:cNvSpPr>
            <a:spLocks noGrp="1"/>
          </p:cNvSpPr>
          <p:nvPr>
            <p:ph type="title"/>
          </p:nvPr>
        </p:nvSpPr>
        <p:spPr/>
        <p:txBody>
          <a:bodyPr>
            <a:noAutofit/>
          </a:bodyPr>
          <a:lstStyle/>
          <a:p>
            <a:r>
              <a:rPr lang="en-US" sz="4400" dirty="0"/>
              <a:t>Simple and Intuitive User Experience </a:t>
            </a:r>
            <a:r>
              <a:rPr lang="en-US" sz="4400" dirty="0" smtClean="0"/>
              <a:t/>
            </a:r>
            <a:br>
              <a:rPr lang="en-US" sz="4400" dirty="0" smtClean="0"/>
            </a:br>
            <a:r>
              <a:rPr lang="en-US" sz="2800" dirty="0" smtClean="0">
                <a:solidFill>
                  <a:schemeClr val="tx1"/>
                </a:solidFill>
              </a:rPr>
              <a:t>Intuitive Excel like behavior</a:t>
            </a:r>
            <a:endParaRPr lang="en-US" sz="3200" dirty="0">
              <a:solidFill>
                <a:schemeClr val="tx1"/>
              </a:solidFill>
            </a:endParaRPr>
          </a:p>
        </p:txBody>
      </p:sp>
      <p:sp>
        <p:nvSpPr>
          <p:cNvPr id="22" name="Rectangle 21"/>
          <p:cNvSpPr/>
          <p:nvPr/>
        </p:nvSpPr>
        <p:spPr>
          <a:xfrm>
            <a:off x="4572000" y="2447098"/>
            <a:ext cx="4328784" cy="2185214"/>
          </a:xfrm>
          <a:prstGeom prst="rect">
            <a:avLst/>
          </a:prstGeom>
        </p:spPr>
        <p:txBody>
          <a:bodyPr wrap="square">
            <a:spAutoFit/>
          </a:bodyPr>
          <a:lstStyle/>
          <a:p>
            <a:pPr marL="225425" lvl="2" indent="-225425" fontAlgn="base">
              <a:lnSpc>
                <a:spcPct val="90000"/>
              </a:lnSpc>
              <a:spcBef>
                <a:spcPts val="384"/>
              </a:spcBef>
              <a:spcAft>
                <a:spcPct val="0"/>
              </a:spcAft>
              <a:buClr>
                <a:srgbClr val="FFC533"/>
              </a:buClr>
              <a:buSzPct val="85000"/>
              <a:buBlip>
                <a:blip r:embed="rId5"/>
              </a:buBlip>
              <a:defRPr/>
            </a:pPr>
            <a:r>
              <a:rPr lang="en-US" sz="1400" b="1" dirty="0" smtClean="0">
                <a:gradFill>
                  <a:gsLst>
                    <a:gs pos="0">
                      <a:schemeClr val="tx1"/>
                    </a:gs>
                    <a:gs pos="86000">
                      <a:schemeClr val="tx1"/>
                    </a:gs>
                  </a:gsLst>
                  <a:lin ang="5400000" scaled="0"/>
                </a:gradFill>
                <a:sym typeface="Wingdings" pitchFamily="2" charset="2"/>
              </a:rPr>
              <a:t>Add New Column: </a:t>
            </a:r>
            <a:r>
              <a:rPr lang="en-US" sz="1400" dirty="0" smtClean="0">
                <a:gradFill>
                  <a:gsLst>
                    <a:gs pos="0">
                      <a:schemeClr val="tx1"/>
                    </a:gs>
                    <a:gs pos="86000">
                      <a:schemeClr val="tx1"/>
                    </a:gs>
                  </a:gsLst>
                  <a:lin ang="5400000" scaled="0"/>
                </a:gradFill>
                <a:sym typeface="Wingdings" pitchFamily="2" charset="2"/>
              </a:rPr>
              <a:t>Simply start typing text in a new column and Project will create right  custom field and perform data validations</a:t>
            </a:r>
          </a:p>
          <a:p>
            <a:pPr marL="225425" lvl="2" indent="-225425" fontAlgn="base">
              <a:lnSpc>
                <a:spcPct val="90000"/>
              </a:lnSpc>
              <a:spcBef>
                <a:spcPts val="384"/>
              </a:spcBef>
              <a:spcAft>
                <a:spcPct val="0"/>
              </a:spcAft>
              <a:buClr>
                <a:srgbClr val="FFC533"/>
              </a:buClr>
              <a:buSzPct val="85000"/>
              <a:buBlip>
                <a:blip r:embed="rId5"/>
              </a:buBlip>
              <a:defRPr/>
            </a:pPr>
            <a:r>
              <a:rPr lang="en-US" sz="1400" b="1" dirty="0" smtClean="0">
                <a:gradFill>
                  <a:gsLst>
                    <a:gs pos="0">
                      <a:schemeClr val="tx1"/>
                    </a:gs>
                    <a:gs pos="86000">
                      <a:schemeClr val="tx1"/>
                    </a:gs>
                  </a:gsLst>
                  <a:lin ang="5400000" scaled="0"/>
                </a:gradFill>
                <a:sym typeface="Wingdings" pitchFamily="2" charset="2"/>
              </a:rPr>
              <a:t>Text Wrapping: </a:t>
            </a:r>
            <a:r>
              <a:rPr lang="en-US" sz="1400" dirty="0" smtClean="0">
                <a:gradFill>
                  <a:gsLst>
                    <a:gs pos="0">
                      <a:schemeClr val="tx1"/>
                    </a:gs>
                    <a:gs pos="86000">
                      <a:schemeClr val="tx1"/>
                    </a:gs>
                  </a:gsLst>
                  <a:lin ang="5400000" scaled="0"/>
                </a:gradFill>
                <a:sym typeface="Wingdings" pitchFamily="2" charset="2"/>
              </a:rPr>
              <a:t>Easier to view project data with automatic text wrapping </a:t>
            </a:r>
          </a:p>
          <a:p>
            <a:pPr marL="225425" lvl="2" indent="-225425" fontAlgn="base">
              <a:lnSpc>
                <a:spcPct val="90000"/>
              </a:lnSpc>
              <a:spcBef>
                <a:spcPts val="384"/>
              </a:spcBef>
              <a:spcAft>
                <a:spcPct val="0"/>
              </a:spcAft>
              <a:buClr>
                <a:srgbClr val="FFC533"/>
              </a:buClr>
              <a:buSzPct val="85000"/>
              <a:buBlip>
                <a:blip r:embed="rId5"/>
              </a:buBlip>
              <a:defRPr/>
            </a:pPr>
            <a:r>
              <a:rPr lang="en-US" sz="1400" b="1" dirty="0" smtClean="0">
                <a:gradFill>
                  <a:gsLst>
                    <a:gs pos="0">
                      <a:schemeClr val="tx1"/>
                    </a:gs>
                    <a:gs pos="86000">
                      <a:schemeClr val="tx1"/>
                    </a:gs>
                  </a:gsLst>
                  <a:lin ang="5400000" scaled="0"/>
                </a:gradFill>
                <a:sym typeface="Wingdings" pitchFamily="2" charset="2"/>
              </a:rPr>
              <a:t>Auto-Complete:</a:t>
            </a:r>
            <a:r>
              <a:rPr lang="en-US" sz="1400" dirty="0" smtClean="0">
                <a:gradFill>
                  <a:gsLst>
                    <a:gs pos="0">
                      <a:schemeClr val="tx1"/>
                    </a:gs>
                    <a:gs pos="86000">
                      <a:schemeClr val="tx1"/>
                    </a:gs>
                  </a:gsLst>
                  <a:lin ang="5400000" scaled="0"/>
                </a:gradFill>
                <a:sym typeface="Wingdings" pitchFamily="2" charset="2"/>
              </a:rPr>
              <a:t> Save time and effort with the new text auto-complete function</a:t>
            </a:r>
          </a:p>
          <a:p>
            <a:pPr marL="225425" lvl="2" indent="-225425" fontAlgn="base">
              <a:lnSpc>
                <a:spcPct val="90000"/>
              </a:lnSpc>
              <a:spcBef>
                <a:spcPts val="384"/>
              </a:spcBef>
              <a:spcAft>
                <a:spcPct val="0"/>
              </a:spcAft>
              <a:buClr>
                <a:srgbClr val="FFC533"/>
              </a:buClr>
              <a:buSzPct val="85000"/>
              <a:buBlip>
                <a:blip r:embed="rId5"/>
              </a:buBlip>
              <a:defRPr/>
            </a:pPr>
            <a:r>
              <a:rPr lang="en-US" sz="1400" b="1" dirty="0" smtClean="0">
                <a:gradFill>
                  <a:gsLst>
                    <a:gs pos="0">
                      <a:schemeClr val="tx1"/>
                    </a:gs>
                    <a:gs pos="86000">
                      <a:schemeClr val="tx1"/>
                    </a:gs>
                  </a:gsLst>
                  <a:lin ang="5400000" scaled="0"/>
                </a:gradFill>
                <a:sym typeface="Wingdings" pitchFamily="2" charset="2"/>
              </a:rPr>
              <a:t>Auto-Filter:</a:t>
            </a:r>
            <a:r>
              <a:rPr lang="en-US" sz="1400" dirty="0" smtClean="0">
                <a:gradFill>
                  <a:gsLst>
                    <a:gs pos="0">
                      <a:schemeClr val="tx1"/>
                    </a:gs>
                    <a:gs pos="86000">
                      <a:schemeClr val="tx1"/>
                    </a:gs>
                  </a:gsLst>
                  <a:lin ang="5400000" scaled="0"/>
                </a:gradFill>
                <a:sym typeface="Wingdings" pitchFamily="2" charset="2"/>
              </a:rPr>
              <a:t> Grid improvements make it easier </a:t>
            </a:r>
            <a:br>
              <a:rPr lang="en-US" sz="1400" dirty="0" smtClean="0">
                <a:gradFill>
                  <a:gsLst>
                    <a:gs pos="0">
                      <a:schemeClr val="tx1"/>
                    </a:gs>
                    <a:gs pos="86000">
                      <a:schemeClr val="tx1"/>
                    </a:gs>
                  </a:gsLst>
                  <a:lin ang="5400000" scaled="0"/>
                </a:gradFill>
                <a:sym typeface="Wingdings" pitchFamily="2" charset="2"/>
              </a:rPr>
            </a:br>
            <a:r>
              <a:rPr lang="en-US" sz="1400" dirty="0" smtClean="0">
                <a:gradFill>
                  <a:gsLst>
                    <a:gs pos="0">
                      <a:schemeClr val="tx1"/>
                    </a:gs>
                    <a:gs pos="86000">
                      <a:schemeClr val="tx1"/>
                    </a:gs>
                  </a:gsLst>
                  <a:lin ang="5400000" scaled="0"/>
                </a:gradFill>
                <a:sym typeface="Wingdings" pitchFamily="2" charset="2"/>
              </a:rPr>
              <a:t>to filter, group, sort, and customize your data just like Excel</a:t>
            </a:r>
          </a:p>
        </p:txBody>
      </p:sp>
      <p:pic>
        <p:nvPicPr>
          <p:cNvPr id="29" name="Picture 2"/>
          <p:cNvPicPr>
            <a:picLocks noChangeAspect="1" noChangeArrowheads="1"/>
          </p:cNvPicPr>
          <p:nvPr/>
        </p:nvPicPr>
        <p:blipFill rotWithShape="1">
          <a:blip r:embed="rId6" cstate="print"/>
          <a:stretch>
            <a:fillRect/>
          </a:stretch>
        </p:blipFill>
        <p:spPr bwMode="auto">
          <a:xfrm>
            <a:off x="6689925" y="4558593"/>
            <a:ext cx="1028980" cy="1874520"/>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33" name="Rectangle 32"/>
          <p:cNvSpPr/>
          <p:nvPr/>
        </p:nvSpPr>
        <p:spPr bwMode="auto">
          <a:xfrm>
            <a:off x="4572001" y="1752600"/>
            <a:ext cx="3901440" cy="609600"/>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b="1" dirty="0">
                <a:gradFill>
                  <a:gsLst>
                    <a:gs pos="0">
                      <a:schemeClr val="tx1"/>
                    </a:gs>
                    <a:gs pos="100000">
                      <a:schemeClr val="tx1"/>
                    </a:gs>
                  </a:gsLst>
                </a:gradFill>
              </a:rPr>
              <a:t>Excel like experience enhances productivity</a:t>
            </a:r>
            <a:endParaRPr lang="en-US" b="1" dirty="0" smtClean="0">
              <a:gradFill>
                <a:gsLst>
                  <a:gs pos="0">
                    <a:schemeClr val="tx1"/>
                  </a:gs>
                  <a:gs pos="100000">
                    <a:schemeClr val="tx1"/>
                  </a:gs>
                </a:gsLst>
              </a:gradFill>
            </a:endParaRPr>
          </a:p>
        </p:txBody>
      </p:sp>
      <p:sp>
        <p:nvSpPr>
          <p:cNvPr id="39" name="Rounded Rectangular Callout 38"/>
          <p:cNvSpPr/>
          <p:nvPr/>
        </p:nvSpPr>
        <p:spPr bwMode="auto">
          <a:xfrm>
            <a:off x="4283808" y="4949734"/>
            <a:ext cx="1453540" cy="685800"/>
          </a:xfrm>
          <a:prstGeom prst="wedgeRoundRectCallout">
            <a:avLst>
              <a:gd name="adj1" fmla="val -97221"/>
              <a:gd name="adj2" fmla="val -8561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0" name="TextBox 39"/>
          <p:cNvSpPr txBox="1"/>
          <p:nvPr/>
        </p:nvSpPr>
        <p:spPr>
          <a:xfrm>
            <a:off x="4335174" y="5024493"/>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Auto Complete</a:t>
            </a:r>
          </a:p>
        </p:txBody>
      </p:sp>
      <p:sp>
        <p:nvSpPr>
          <p:cNvPr id="41" name="Rounded Rectangular Callout 40"/>
          <p:cNvSpPr/>
          <p:nvPr/>
        </p:nvSpPr>
        <p:spPr bwMode="auto">
          <a:xfrm>
            <a:off x="7386187" y="5989087"/>
            <a:ext cx="1453540" cy="685800"/>
          </a:xfrm>
          <a:prstGeom prst="wedgeRoundRectCallout">
            <a:avLst>
              <a:gd name="adj1" fmla="val -47628"/>
              <a:gd name="adj2" fmla="val -174855"/>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2" name="TextBox 41"/>
          <p:cNvSpPr txBox="1"/>
          <p:nvPr/>
        </p:nvSpPr>
        <p:spPr>
          <a:xfrm>
            <a:off x="7437553" y="6063846"/>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Filter, Sort </a:t>
            </a:r>
            <a:br>
              <a:rPr lang="en-US" dirty="0" smtClean="0">
                <a:gradFill>
                  <a:gsLst>
                    <a:gs pos="50000">
                      <a:schemeClr val="tx1"/>
                    </a:gs>
                    <a:gs pos="100000">
                      <a:schemeClr val="tx1"/>
                    </a:gs>
                  </a:gsLst>
                  <a:lin ang="5400000" scaled="0"/>
                </a:gradFill>
                <a:effectLst/>
              </a:rPr>
            </a:br>
            <a:r>
              <a:rPr lang="en-US" dirty="0" smtClean="0">
                <a:gradFill>
                  <a:gsLst>
                    <a:gs pos="50000">
                      <a:schemeClr val="tx1"/>
                    </a:gs>
                    <a:gs pos="100000">
                      <a:schemeClr val="tx1"/>
                    </a:gs>
                  </a:gsLst>
                  <a:lin ang="5400000" scaled="0"/>
                </a:gradFill>
                <a:effectLst/>
              </a:rPr>
              <a:t>&amp; Group</a:t>
            </a:r>
          </a:p>
        </p:txBody>
      </p:sp>
      <p:sp>
        <p:nvSpPr>
          <p:cNvPr id="43" name="Rounded Rectangular Callout 42"/>
          <p:cNvSpPr/>
          <p:nvPr/>
        </p:nvSpPr>
        <p:spPr bwMode="auto">
          <a:xfrm>
            <a:off x="1223128" y="5995115"/>
            <a:ext cx="1453540" cy="685800"/>
          </a:xfrm>
          <a:prstGeom prst="wedgeRoundRectCallout">
            <a:avLst>
              <a:gd name="adj1" fmla="val -17572"/>
              <a:gd name="adj2" fmla="val -17334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4" name="TextBox 43"/>
          <p:cNvSpPr txBox="1"/>
          <p:nvPr/>
        </p:nvSpPr>
        <p:spPr>
          <a:xfrm>
            <a:off x="1274494" y="6069874"/>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Text Wrapping</a:t>
            </a:r>
          </a:p>
        </p:txBody>
      </p:sp>
      <p:sp>
        <p:nvSpPr>
          <p:cNvPr id="24" name="Rounded Rectangular Callout 23"/>
          <p:cNvSpPr/>
          <p:nvPr/>
        </p:nvSpPr>
        <p:spPr bwMode="auto">
          <a:xfrm>
            <a:off x="2908584" y="1340032"/>
            <a:ext cx="1453540" cy="685800"/>
          </a:xfrm>
          <a:prstGeom prst="wedgeRoundRectCallout">
            <a:avLst>
              <a:gd name="adj1" fmla="val 16"/>
              <a:gd name="adj2" fmla="val 223807"/>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5" name="TextBox 24"/>
          <p:cNvSpPr txBox="1"/>
          <p:nvPr/>
        </p:nvSpPr>
        <p:spPr>
          <a:xfrm>
            <a:off x="2959950" y="141479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Add New Column</a:t>
            </a:r>
          </a:p>
        </p:txBody>
      </p:sp>
    </p:spTree>
    <p:extLst>
      <p:ext uri="{BB962C8B-B14F-4D97-AF65-F5344CB8AC3E}">
        <p14:creationId xmlns="" xmlns:p14="http://schemas.microsoft.com/office/powerpoint/2010/main" val="2471032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4" name="Title 3"/>
          <p:cNvSpPr>
            <a:spLocks noGrp="1"/>
          </p:cNvSpPr>
          <p:nvPr>
            <p:ph type="title"/>
          </p:nvPr>
        </p:nvSpPr>
        <p:spPr/>
        <p:txBody>
          <a:bodyPr>
            <a:noAutofit/>
          </a:bodyPr>
          <a:lstStyle/>
          <a:p>
            <a:r>
              <a:rPr lang="en-US" sz="4400" dirty="0"/>
              <a:t>Simple and Intuitive User Experience </a:t>
            </a:r>
            <a:r>
              <a:rPr lang="en-US" sz="4400" dirty="0" smtClean="0"/>
              <a:t/>
            </a:r>
            <a:br>
              <a:rPr lang="en-US" sz="4400" dirty="0" smtClean="0"/>
            </a:br>
            <a:r>
              <a:rPr lang="en-US" sz="2800" dirty="0" smtClean="0">
                <a:solidFill>
                  <a:schemeClr val="tx1"/>
                </a:solidFill>
              </a:rPr>
              <a:t>Timeline View</a:t>
            </a:r>
            <a:endParaRPr lang="en-US" sz="3600" dirty="0">
              <a:solidFill>
                <a:schemeClr val="tx1"/>
              </a:solidFill>
            </a:endParaRPr>
          </a:p>
        </p:txBody>
      </p:sp>
      <p:sp>
        <p:nvSpPr>
          <p:cNvPr id="30" name="Rectangle 29"/>
          <p:cNvSpPr/>
          <p:nvPr/>
        </p:nvSpPr>
        <p:spPr>
          <a:xfrm>
            <a:off x="4572000" y="2447097"/>
            <a:ext cx="4181373" cy="1578894"/>
          </a:xfrm>
          <a:prstGeom prst="rect">
            <a:avLst/>
          </a:prstGeom>
        </p:spPr>
        <p:txBody>
          <a:bodyPr wrap="square">
            <a:spAutoFit/>
          </a:bodyPr>
          <a:lstStyle/>
          <a:p>
            <a:pPr marL="225425" lvl="2" indent="-225425" fontAlgn="base">
              <a:lnSpc>
                <a:spcPct val="90000"/>
              </a:lnSpc>
              <a:spcBef>
                <a:spcPct val="20000"/>
              </a:spcBef>
              <a:spcAft>
                <a:spcPct val="0"/>
              </a:spcAft>
              <a:buClr>
                <a:srgbClr val="FFCC29"/>
              </a:buClr>
              <a:buSzPct val="115000"/>
              <a:buBlip>
                <a:blip r:embed="rId4"/>
              </a:buBlip>
              <a:defRPr/>
            </a:pPr>
            <a:r>
              <a:rPr lang="en-US" sz="1400" dirty="0" smtClean="0">
                <a:gradFill>
                  <a:gsLst>
                    <a:gs pos="0">
                      <a:schemeClr val="tx1"/>
                    </a:gs>
                    <a:gs pos="86000">
                      <a:schemeClr val="tx1"/>
                    </a:gs>
                  </a:gsLst>
                  <a:lin ang="5400000" scaled="0"/>
                </a:gradFill>
                <a:sym typeface="Wingdings" pitchFamily="2" charset="2"/>
              </a:rPr>
              <a:t>Intuitively pan and zoom to focus on the right timeframe</a:t>
            </a:r>
          </a:p>
          <a:p>
            <a:pPr marL="225425" lvl="2" indent="-225425" fontAlgn="base">
              <a:lnSpc>
                <a:spcPct val="90000"/>
              </a:lnSpc>
              <a:spcBef>
                <a:spcPct val="20000"/>
              </a:spcBef>
              <a:spcAft>
                <a:spcPct val="0"/>
              </a:spcAft>
              <a:buClr>
                <a:srgbClr val="FFCC29"/>
              </a:buClr>
              <a:buSzPct val="115000"/>
              <a:buBlip>
                <a:blip r:embed="rId4"/>
              </a:buBlip>
              <a:defRPr/>
            </a:pPr>
            <a:r>
              <a:rPr lang="en-US" sz="1400" dirty="0" smtClean="0">
                <a:gradFill>
                  <a:gsLst>
                    <a:gs pos="0">
                      <a:schemeClr val="tx1"/>
                    </a:gs>
                    <a:gs pos="86000">
                      <a:schemeClr val="tx1"/>
                    </a:gs>
                  </a:gsLst>
                  <a:lin ang="5400000" scaled="0"/>
                </a:gradFill>
                <a:sym typeface="Wingdings" pitchFamily="2" charset="2"/>
              </a:rPr>
              <a:t>Easily select tasks and add to the Timeline View</a:t>
            </a:r>
          </a:p>
          <a:p>
            <a:pPr marL="225425" lvl="2" indent="-225425" fontAlgn="base">
              <a:lnSpc>
                <a:spcPct val="90000"/>
              </a:lnSpc>
              <a:spcBef>
                <a:spcPct val="20000"/>
              </a:spcBef>
              <a:spcAft>
                <a:spcPct val="0"/>
              </a:spcAft>
              <a:buClr>
                <a:srgbClr val="FFCC29"/>
              </a:buClr>
              <a:buSzPct val="115000"/>
              <a:buBlip>
                <a:blip r:embed="rId4"/>
              </a:buBlip>
              <a:defRPr/>
            </a:pPr>
            <a:r>
              <a:rPr lang="en-US" sz="1400" dirty="0" smtClean="0">
                <a:gradFill>
                  <a:gsLst>
                    <a:gs pos="0">
                      <a:schemeClr val="tx1"/>
                    </a:gs>
                    <a:gs pos="86000">
                      <a:schemeClr val="tx1"/>
                    </a:gs>
                  </a:gsLst>
                  <a:lin ang="5400000" scaled="0"/>
                </a:gradFill>
                <a:sym typeface="Wingdings" pitchFamily="2" charset="2"/>
              </a:rPr>
              <a:t>Format and customize Timeline to highlight </a:t>
            </a:r>
            <a:br>
              <a:rPr lang="en-US" sz="1400" dirty="0" smtClean="0">
                <a:gradFill>
                  <a:gsLst>
                    <a:gs pos="0">
                      <a:schemeClr val="tx1"/>
                    </a:gs>
                    <a:gs pos="86000">
                      <a:schemeClr val="tx1"/>
                    </a:gs>
                  </a:gsLst>
                  <a:lin ang="5400000" scaled="0"/>
                </a:gradFill>
                <a:sym typeface="Wingdings" pitchFamily="2" charset="2"/>
              </a:rPr>
            </a:br>
            <a:r>
              <a:rPr lang="en-US" sz="1400" dirty="0" smtClean="0">
                <a:gradFill>
                  <a:gsLst>
                    <a:gs pos="0">
                      <a:schemeClr val="tx1"/>
                    </a:gs>
                    <a:gs pos="86000">
                      <a:schemeClr val="tx1"/>
                    </a:gs>
                  </a:gsLst>
                  <a:lin ang="5400000" scaled="0"/>
                </a:gradFill>
                <a:sym typeface="Wingdings" pitchFamily="2" charset="2"/>
              </a:rPr>
              <a:t>key milestones</a:t>
            </a:r>
          </a:p>
          <a:p>
            <a:pPr marL="225425" lvl="2" indent="-225425" fontAlgn="base">
              <a:lnSpc>
                <a:spcPct val="90000"/>
              </a:lnSpc>
              <a:spcBef>
                <a:spcPct val="20000"/>
              </a:spcBef>
              <a:spcAft>
                <a:spcPct val="0"/>
              </a:spcAft>
              <a:buClr>
                <a:srgbClr val="FFCC29"/>
              </a:buClr>
              <a:buSzPct val="115000"/>
              <a:buBlip>
                <a:blip r:embed="rId4"/>
              </a:buBlip>
              <a:defRPr/>
            </a:pPr>
            <a:r>
              <a:rPr lang="en-US" sz="1400" dirty="0" smtClean="0">
                <a:gradFill>
                  <a:gsLst>
                    <a:gs pos="0">
                      <a:schemeClr val="tx1"/>
                    </a:gs>
                    <a:gs pos="86000">
                      <a:schemeClr val="tx1"/>
                    </a:gs>
                  </a:gsLst>
                  <a:lin ang="5400000" scaled="0"/>
                </a:gradFill>
                <a:sym typeface="Wingdings" pitchFamily="2" charset="2"/>
              </a:rPr>
              <a:t>Share with stakeholders by simply copying </a:t>
            </a:r>
            <a:br>
              <a:rPr lang="en-US" sz="1400" dirty="0" smtClean="0">
                <a:gradFill>
                  <a:gsLst>
                    <a:gs pos="0">
                      <a:schemeClr val="tx1"/>
                    </a:gs>
                    <a:gs pos="86000">
                      <a:schemeClr val="tx1"/>
                    </a:gs>
                  </a:gsLst>
                  <a:lin ang="5400000" scaled="0"/>
                </a:gradFill>
                <a:sym typeface="Wingdings" pitchFamily="2" charset="2"/>
              </a:rPr>
            </a:br>
            <a:r>
              <a:rPr lang="en-US" sz="1400" dirty="0" smtClean="0">
                <a:gradFill>
                  <a:gsLst>
                    <a:gs pos="0">
                      <a:schemeClr val="tx1"/>
                    </a:gs>
                    <a:gs pos="86000">
                      <a:schemeClr val="tx1"/>
                    </a:gs>
                  </a:gsLst>
                  <a:lin ang="5400000" scaled="0"/>
                </a:gradFill>
                <a:sym typeface="Wingdings" pitchFamily="2" charset="2"/>
              </a:rPr>
              <a:t>into Office tools </a:t>
            </a:r>
          </a:p>
        </p:txBody>
      </p:sp>
      <p:sp>
        <p:nvSpPr>
          <p:cNvPr id="10" name="Freeform 31"/>
          <p:cNvSpPr>
            <a:spLocks/>
          </p:cNvSpPr>
          <p:nvPr/>
        </p:nvSpPr>
        <p:spPr bwMode="auto">
          <a:xfrm rot="6917941">
            <a:off x="4517746" y="3058792"/>
            <a:ext cx="394242" cy="3023401"/>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pic>
        <p:nvPicPr>
          <p:cNvPr id="27" name="Picture 2"/>
          <p:cNvPicPr>
            <a:picLocks noChangeAspect="1" noChangeArrowheads="1"/>
          </p:cNvPicPr>
          <p:nvPr/>
        </p:nvPicPr>
        <p:blipFill>
          <a:blip r:embed="rId5"/>
          <a:stretch>
            <a:fillRect/>
          </a:stretch>
        </p:blipFill>
        <p:spPr bwMode="auto">
          <a:xfrm>
            <a:off x="1" y="2089297"/>
            <a:ext cx="5275091" cy="3193903"/>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9" name="Rectangle 8"/>
          <p:cNvSpPr/>
          <p:nvPr/>
        </p:nvSpPr>
        <p:spPr bwMode="auto">
          <a:xfrm>
            <a:off x="4572001" y="1752600"/>
            <a:ext cx="3901440" cy="614362"/>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a:gradFill>
                  <a:gsLst>
                    <a:gs pos="0">
                      <a:schemeClr val="tx1"/>
                    </a:gs>
                    <a:gs pos="100000">
                      <a:schemeClr val="tx1"/>
                    </a:gs>
                  </a:gsLst>
                </a:gradFill>
              </a:rPr>
              <a:t>Enhance communication with the new Timeline View</a:t>
            </a:r>
            <a:endParaRPr lang="en-US" sz="1600" b="1" dirty="0" smtClean="0">
              <a:gradFill>
                <a:gsLst>
                  <a:gs pos="0">
                    <a:schemeClr val="tx1"/>
                  </a:gs>
                  <a:gs pos="100000">
                    <a:schemeClr val="tx1"/>
                  </a:gs>
                </a:gsLst>
              </a:gradFill>
            </a:endParaRPr>
          </a:p>
        </p:txBody>
      </p:sp>
      <p:pic>
        <p:nvPicPr>
          <p:cNvPr id="11" name="Picture 10" descr="TimelineInPowerpoint.png"/>
          <p:cNvPicPr>
            <a:picLocks noChangeAspect="1"/>
          </p:cNvPicPr>
          <p:nvPr/>
        </p:nvPicPr>
        <p:blipFill>
          <a:blip r:embed="rId6"/>
          <a:stretch>
            <a:fillRect/>
          </a:stretch>
        </p:blipFill>
        <p:spPr>
          <a:xfrm>
            <a:off x="6146266" y="4136572"/>
            <a:ext cx="2728983" cy="2478314"/>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12" name="Rounded Rectangular Callout 11"/>
          <p:cNvSpPr/>
          <p:nvPr/>
        </p:nvSpPr>
        <p:spPr bwMode="auto">
          <a:xfrm>
            <a:off x="7545320" y="4072012"/>
            <a:ext cx="1453540" cy="685800"/>
          </a:xfrm>
          <a:prstGeom prst="wedgeRoundRectCallout">
            <a:avLst>
              <a:gd name="adj1" fmla="val -41492"/>
              <a:gd name="adj2" fmla="val 99235"/>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3" name="TextBox 12"/>
          <p:cNvSpPr txBox="1"/>
          <p:nvPr/>
        </p:nvSpPr>
        <p:spPr>
          <a:xfrm>
            <a:off x="7596686" y="414677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Timeline in PowerPoint</a:t>
            </a:r>
          </a:p>
        </p:txBody>
      </p:sp>
      <p:sp>
        <p:nvSpPr>
          <p:cNvPr id="14" name="Rounded Rectangular Callout 13"/>
          <p:cNvSpPr/>
          <p:nvPr/>
        </p:nvSpPr>
        <p:spPr bwMode="auto">
          <a:xfrm>
            <a:off x="2589447" y="2112587"/>
            <a:ext cx="1453540" cy="685800"/>
          </a:xfrm>
          <a:prstGeom prst="wedgeRoundRectCallout">
            <a:avLst>
              <a:gd name="adj1" fmla="val -6883"/>
              <a:gd name="adj2" fmla="val 144949"/>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5" name="TextBox 14"/>
          <p:cNvSpPr txBox="1"/>
          <p:nvPr/>
        </p:nvSpPr>
        <p:spPr>
          <a:xfrm>
            <a:off x="2640813" y="2187346"/>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Timeline View</a:t>
            </a:r>
          </a:p>
        </p:txBody>
      </p:sp>
      <p:sp>
        <p:nvSpPr>
          <p:cNvPr id="16" name="Rounded Rectangular Callout 15"/>
          <p:cNvSpPr/>
          <p:nvPr/>
        </p:nvSpPr>
        <p:spPr bwMode="auto">
          <a:xfrm>
            <a:off x="2360787" y="6066279"/>
            <a:ext cx="1559091" cy="685800"/>
          </a:xfrm>
          <a:prstGeom prst="wedgeRoundRectCallout">
            <a:avLst>
              <a:gd name="adj1" fmla="val -94079"/>
              <a:gd name="adj2" fmla="val -145844"/>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8" name="TextBox 17"/>
          <p:cNvSpPr txBox="1"/>
          <p:nvPr/>
        </p:nvSpPr>
        <p:spPr>
          <a:xfrm>
            <a:off x="2412153" y="6141038"/>
            <a:ext cx="1448927"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Select Tasks to Display on Timeline</a:t>
            </a:r>
          </a:p>
        </p:txBody>
      </p:sp>
      <p:sp>
        <p:nvSpPr>
          <p:cNvPr id="19" name="Rounded Rectangular Callout 18"/>
          <p:cNvSpPr/>
          <p:nvPr/>
        </p:nvSpPr>
        <p:spPr bwMode="auto">
          <a:xfrm>
            <a:off x="132991" y="1285273"/>
            <a:ext cx="1453540" cy="685800"/>
          </a:xfrm>
          <a:prstGeom prst="wedgeRoundRectCallout">
            <a:avLst>
              <a:gd name="adj1" fmla="val 30422"/>
              <a:gd name="adj2" fmla="val 17161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0" name="TextBox 19"/>
          <p:cNvSpPr txBox="1"/>
          <p:nvPr/>
        </p:nvSpPr>
        <p:spPr>
          <a:xfrm>
            <a:off x="184357" y="1360032"/>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dirty="0" smtClean="0">
                <a:gradFill>
                  <a:gsLst>
                    <a:gs pos="50000">
                      <a:schemeClr val="tx1"/>
                    </a:gs>
                    <a:gs pos="100000">
                      <a:schemeClr val="tx1"/>
                    </a:gs>
                  </a:gsLst>
                  <a:lin ang="5400000" scaled="0"/>
                </a:gradFill>
                <a:effectLst/>
              </a:rPr>
              <a:t>Call-Outs</a:t>
            </a:r>
          </a:p>
        </p:txBody>
      </p:sp>
    </p:spTree>
    <p:extLst>
      <p:ext uri="{BB962C8B-B14F-4D97-AF65-F5344CB8AC3E}">
        <p14:creationId xmlns="" xmlns:p14="http://schemas.microsoft.com/office/powerpoint/2010/main" val="2254098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animBg="1"/>
      <p:bldP spid="9"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pic>
        <p:nvPicPr>
          <p:cNvPr id="1026" name="Picture 2"/>
          <p:cNvPicPr>
            <a:picLocks noChangeAspect="1" noChangeArrowheads="1"/>
          </p:cNvPicPr>
          <p:nvPr/>
        </p:nvPicPr>
        <p:blipFill>
          <a:blip r:embed="rId4"/>
          <a:stretch>
            <a:fillRect/>
          </a:stretch>
        </p:blipFill>
        <p:spPr bwMode="auto">
          <a:xfrm>
            <a:off x="-152400" y="1802715"/>
            <a:ext cx="5481948" cy="3045051"/>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4" name="Title 3"/>
          <p:cNvSpPr>
            <a:spLocks noGrp="1"/>
          </p:cNvSpPr>
          <p:nvPr>
            <p:ph type="title"/>
          </p:nvPr>
        </p:nvSpPr>
        <p:spPr/>
        <p:txBody>
          <a:bodyPr>
            <a:noAutofit/>
          </a:bodyPr>
          <a:lstStyle/>
          <a:p>
            <a:r>
              <a:rPr lang="en-US" sz="4400" dirty="0"/>
              <a:t>Simple and Intuitive User Experience </a:t>
            </a:r>
            <a:r>
              <a:rPr lang="en-US" sz="4400" dirty="0" smtClean="0"/>
              <a:t/>
            </a:r>
            <a:br>
              <a:rPr lang="en-US" sz="4400" dirty="0" smtClean="0"/>
            </a:br>
            <a:r>
              <a:rPr lang="en-US" sz="2800" dirty="0" smtClean="0">
                <a:solidFill>
                  <a:schemeClr val="tx1"/>
                </a:solidFill>
              </a:rPr>
              <a:t>Team Planner View</a:t>
            </a:r>
            <a:endParaRPr lang="en-US" sz="3200" dirty="0">
              <a:solidFill>
                <a:schemeClr val="tx1"/>
              </a:solidFill>
            </a:endParaRPr>
          </a:p>
        </p:txBody>
      </p:sp>
      <p:sp>
        <p:nvSpPr>
          <p:cNvPr id="22" name="Rectangle 21"/>
          <p:cNvSpPr/>
          <p:nvPr/>
        </p:nvSpPr>
        <p:spPr>
          <a:xfrm>
            <a:off x="4572000" y="2447097"/>
            <a:ext cx="4181373" cy="2042610"/>
          </a:xfrm>
          <a:prstGeom prst="rect">
            <a:avLst/>
          </a:prstGeom>
        </p:spPr>
        <p:txBody>
          <a:bodyPr wrap="square">
            <a:spAutoFit/>
          </a:bodyPr>
          <a:lstStyle/>
          <a:p>
            <a:pPr marL="282575" lvl="2" indent="-282575" fontAlgn="base">
              <a:lnSpc>
                <a:spcPct val="90000"/>
              </a:lnSpc>
              <a:spcBef>
                <a:spcPts val="384"/>
              </a:spcBef>
              <a:spcAft>
                <a:spcPct val="0"/>
              </a:spcAft>
              <a:buClr>
                <a:srgbClr val="FFCC29"/>
              </a:buClr>
              <a:buSzPct val="115000"/>
              <a:buBlip>
                <a:blip r:embed="rId5"/>
              </a:buBlip>
              <a:defRPr/>
            </a:pPr>
            <a:r>
              <a:rPr lang="en-US" sz="1400" dirty="0" smtClean="0">
                <a:gradFill>
                  <a:gsLst>
                    <a:gs pos="0">
                      <a:schemeClr val="tx1"/>
                    </a:gs>
                    <a:gs pos="86000">
                      <a:schemeClr val="tx1"/>
                    </a:gs>
                  </a:gsLst>
                  <a:lin ang="5400000" scaled="0"/>
                </a:gradFill>
                <a:sym typeface="Wingdings" pitchFamily="2" charset="2"/>
              </a:rPr>
              <a:t>Visually manage assignments in an intuitive resource centric view</a:t>
            </a:r>
          </a:p>
          <a:p>
            <a:pPr marL="282575" lvl="2" indent="-282575" fontAlgn="base">
              <a:lnSpc>
                <a:spcPct val="90000"/>
              </a:lnSpc>
              <a:spcBef>
                <a:spcPts val="384"/>
              </a:spcBef>
              <a:spcAft>
                <a:spcPct val="0"/>
              </a:spcAft>
              <a:buClr>
                <a:srgbClr val="FFCC29"/>
              </a:buClr>
              <a:buSzPct val="115000"/>
              <a:buBlip>
                <a:blip r:embed="rId5"/>
              </a:buBlip>
              <a:defRPr/>
            </a:pPr>
            <a:r>
              <a:rPr lang="en-US" sz="1400" dirty="0" smtClean="0">
                <a:gradFill>
                  <a:gsLst>
                    <a:gs pos="0">
                      <a:schemeClr val="tx1"/>
                    </a:gs>
                    <a:gs pos="86000">
                      <a:schemeClr val="tx1"/>
                    </a:gs>
                  </a:gsLst>
                  <a:lin ang="5400000" scaled="0"/>
                </a:gradFill>
                <a:sym typeface="Wingdings" pitchFamily="2" charset="2"/>
              </a:rPr>
              <a:t>Conveniently drag and drop tasks to assign </a:t>
            </a:r>
            <a:br>
              <a:rPr lang="en-US" sz="1400" dirty="0" smtClean="0">
                <a:gradFill>
                  <a:gsLst>
                    <a:gs pos="0">
                      <a:schemeClr val="tx1"/>
                    </a:gs>
                    <a:gs pos="86000">
                      <a:schemeClr val="tx1"/>
                    </a:gs>
                  </a:gsLst>
                  <a:lin ang="5400000" scaled="0"/>
                </a:gradFill>
                <a:sym typeface="Wingdings" pitchFamily="2" charset="2"/>
              </a:rPr>
            </a:br>
            <a:r>
              <a:rPr lang="en-US" sz="1400" dirty="0" smtClean="0">
                <a:gradFill>
                  <a:gsLst>
                    <a:gs pos="0">
                      <a:schemeClr val="tx1"/>
                    </a:gs>
                    <a:gs pos="86000">
                      <a:schemeClr val="tx1"/>
                    </a:gs>
                  </a:gsLst>
                  <a:lin ang="5400000" scaled="0"/>
                </a:gradFill>
                <a:sym typeface="Wingdings" pitchFamily="2" charset="2"/>
              </a:rPr>
              <a:t>to resources</a:t>
            </a:r>
          </a:p>
          <a:p>
            <a:pPr marL="282575" lvl="2" indent="-282575" fontAlgn="base">
              <a:lnSpc>
                <a:spcPct val="90000"/>
              </a:lnSpc>
              <a:spcBef>
                <a:spcPts val="384"/>
              </a:spcBef>
              <a:spcAft>
                <a:spcPct val="0"/>
              </a:spcAft>
              <a:buClr>
                <a:srgbClr val="FFCC29"/>
              </a:buClr>
              <a:buSzPct val="115000"/>
              <a:buBlip>
                <a:blip r:embed="rId5"/>
              </a:buBlip>
              <a:defRPr/>
            </a:pPr>
            <a:r>
              <a:rPr lang="en-US" sz="1400" dirty="0" smtClean="0">
                <a:gradFill>
                  <a:gsLst>
                    <a:gs pos="0">
                      <a:schemeClr val="tx1"/>
                    </a:gs>
                    <a:gs pos="86000">
                      <a:schemeClr val="tx1"/>
                    </a:gs>
                  </a:gsLst>
                  <a:lin ang="5400000" scaled="0"/>
                </a:gradFill>
                <a:sym typeface="Wingdings" pitchFamily="2" charset="2"/>
              </a:rPr>
              <a:t>Easily transfer tasks between resources </a:t>
            </a:r>
          </a:p>
          <a:p>
            <a:pPr marL="282575" lvl="2" indent="-282575" fontAlgn="base">
              <a:lnSpc>
                <a:spcPct val="90000"/>
              </a:lnSpc>
              <a:spcBef>
                <a:spcPts val="384"/>
              </a:spcBef>
              <a:spcAft>
                <a:spcPct val="0"/>
              </a:spcAft>
              <a:buClr>
                <a:srgbClr val="FFCC29"/>
              </a:buClr>
              <a:buSzPct val="115000"/>
              <a:buBlip>
                <a:blip r:embed="rId5"/>
              </a:buBlip>
              <a:defRPr/>
            </a:pPr>
            <a:r>
              <a:rPr lang="en-US" sz="1400" dirty="0" smtClean="0">
                <a:gradFill>
                  <a:gsLst>
                    <a:gs pos="0">
                      <a:schemeClr val="tx1"/>
                    </a:gs>
                    <a:gs pos="86000">
                      <a:schemeClr val="tx1"/>
                    </a:gs>
                  </a:gsLst>
                  <a:lin ang="5400000" scaled="0"/>
                </a:gradFill>
                <a:sym typeface="Wingdings" pitchFamily="2" charset="2"/>
              </a:rPr>
              <a:t>Quickly identify over allocated resources </a:t>
            </a:r>
            <a:br>
              <a:rPr lang="en-US" sz="1400" dirty="0" smtClean="0">
                <a:gradFill>
                  <a:gsLst>
                    <a:gs pos="0">
                      <a:schemeClr val="tx1"/>
                    </a:gs>
                    <a:gs pos="86000">
                      <a:schemeClr val="tx1"/>
                    </a:gs>
                  </a:gsLst>
                  <a:lin ang="5400000" scaled="0"/>
                </a:gradFill>
                <a:sym typeface="Wingdings" pitchFamily="2" charset="2"/>
              </a:rPr>
            </a:br>
            <a:r>
              <a:rPr lang="en-US" sz="1400" dirty="0" smtClean="0">
                <a:gradFill>
                  <a:gsLst>
                    <a:gs pos="0">
                      <a:schemeClr val="tx1"/>
                    </a:gs>
                    <a:gs pos="86000">
                      <a:schemeClr val="tx1"/>
                    </a:gs>
                  </a:gsLst>
                  <a:lin ang="5400000" scaled="0"/>
                </a:gradFill>
                <a:sym typeface="Wingdings" pitchFamily="2" charset="2"/>
              </a:rPr>
              <a:t>and take action</a:t>
            </a:r>
          </a:p>
          <a:p>
            <a:pPr marL="282575" lvl="2" indent="-282575" fontAlgn="base">
              <a:lnSpc>
                <a:spcPct val="90000"/>
              </a:lnSpc>
              <a:spcBef>
                <a:spcPts val="384"/>
              </a:spcBef>
              <a:spcAft>
                <a:spcPct val="0"/>
              </a:spcAft>
              <a:buClr>
                <a:srgbClr val="FFCC29"/>
              </a:buClr>
              <a:buSzPct val="115000"/>
              <a:buBlip>
                <a:blip r:embed="rId5"/>
              </a:buBlip>
              <a:defRPr/>
            </a:pPr>
            <a:r>
              <a:rPr lang="en-US" sz="1400" dirty="0" smtClean="0">
                <a:gradFill>
                  <a:gsLst>
                    <a:gs pos="0">
                      <a:schemeClr val="tx1"/>
                    </a:gs>
                    <a:gs pos="86000">
                      <a:schemeClr val="tx1"/>
                    </a:gs>
                  </a:gsLst>
                  <a:lin ang="5400000" scaled="0"/>
                </a:gradFill>
                <a:sym typeface="Wingdings" pitchFamily="2" charset="2"/>
              </a:rPr>
              <a:t>Simply hover over tasks to see status information</a:t>
            </a:r>
          </a:p>
        </p:txBody>
      </p:sp>
      <p:sp>
        <p:nvSpPr>
          <p:cNvPr id="24" name="TextBox 23"/>
          <p:cNvSpPr txBox="1"/>
          <p:nvPr/>
        </p:nvSpPr>
        <p:spPr>
          <a:xfrm>
            <a:off x="1619506" y="1634231"/>
            <a:ext cx="1447800" cy="30480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endParaRPr lang="en-US" sz="2000" b="1" dirty="0"/>
          </a:p>
        </p:txBody>
      </p:sp>
      <p:sp>
        <p:nvSpPr>
          <p:cNvPr id="43" name="Rectangle 42"/>
          <p:cNvSpPr/>
          <p:nvPr/>
        </p:nvSpPr>
        <p:spPr bwMode="auto">
          <a:xfrm>
            <a:off x="4572000" y="1676399"/>
            <a:ext cx="3901440" cy="647993"/>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a:gradFill>
                  <a:gsLst>
                    <a:gs pos="0">
                      <a:schemeClr val="tx1"/>
                    </a:gs>
                    <a:gs pos="100000">
                      <a:schemeClr val="tx1"/>
                    </a:gs>
                  </a:gsLst>
                </a:gradFill>
              </a:rPr>
              <a:t>Effectively manage resources with Project Professional’s Team Planner</a:t>
            </a:r>
            <a:endParaRPr lang="en-US" sz="1600" b="1" dirty="0" smtClean="0">
              <a:gradFill>
                <a:gsLst>
                  <a:gs pos="0">
                    <a:schemeClr val="tx1"/>
                  </a:gs>
                  <a:gs pos="100000">
                    <a:schemeClr val="tx1"/>
                  </a:gs>
                </a:gsLst>
              </a:gradFill>
            </a:endParaRPr>
          </a:p>
        </p:txBody>
      </p:sp>
      <p:sp>
        <p:nvSpPr>
          <p:cNvPr id="46" name="Rounded Rectangular Callout 45"/>
          <p:cNvSpPr/>
          <p:nvPr/>
        </p:nvSpPr>
        <p:spPr bwMode="auto">
          <a:xfrm>
            <a:off x="335515" y="5257800"/>
            <a:ext cx="1453540" cy="685800"/>
          </a:xfrm>
          <a:prstGeom prst="wedgeRoundRectCallout">
            <a:avLst>
              <a:gd name="adj1" fmla="val -25770"/>
              <a:gd name="adj2" fmla="val -300769"/>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7" name="TextBox 46"/>
          <p:cNvSpPr txBox="1"/>
          <p:nvPr/>
        </p:nvSpPr>
        <p:spPr>
          <a:xfrm>
            <a:off x="393414" y="5352237"/>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indent="-227013" fontAlgn="base">
              <a:spcAft>
                <a:spcPct val="0"/>
              </a:spcAft>
            </a:pPr>
            <a:r>
              <a:rPr lang="en-US" sz="1600" dirty="0" smtClean="0">
                <a:gradFill>
                  <a:gsLst>
                    <a:gs pos="50000">
                      <a:schemeClr val="tx1"/>
                    </a:gs>
                    <a:gs pos="100000">
                      <a:schemeClr val="tx1"/>
                    </a:gs>
                  </a:gsLst>
                  <a:lin ang="5400000" scaled="0"/>
                </a:gradFill>
                <a:effectLst/>
              </a:rPr>
              <a:t>Resources</a:t>
            </a:r>
          </a:p>
        </p:txBody>
      </p:sp>
      <p:sp>
        <p:nvSpPr>
          <p:cNvPr id="48" name="Rounded Rectangular Callout 47"/>
          <p:cNvSpPr/>
          <p:nvPr/>
        </p:nvSpPr>
        <p:spPr bwMode="auto">
          <a:xfrm>
            <a:off x="2354498" y="1709052"/>
            <a:ext cx="1453540" cy="685800"/>
          </a:xfrm>
          <a:prstGeom prst="wedgeRoundRectCallout">
            <a:avLst>
              <a:gd name="adj1" fmla="val -45559"/>
              <a:gd name="adj2" fmla="val 120609"/>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9" name="TextBox 48"/>
          <p:cNvSpPr txBox="1"/>
          <p:nvPr/>
        </p:nvSpPr>
        <p:spPr>
          <a:xfrm>
            <a:off x="2405864" y="178381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indent="-227013" fontAlgn="base">
              <a:spcAft>
                <a:spcPct val="0"/>
              </a:spcAft>
            </a:pPr>
            <a:r>
              <a:rPr lang="en-US" sz="1600" dirty="0" smtClean="0">
                <a:gradFill>
                  <a:gsLst>
                    <a:gs pos="50000">
                      <a:schemeClr val="tx1"/>
                    </a:gs>
                    <a:gs pos="100000">
                      <a:schemeClr val="tx1"/>
                    </a:gs>
                  </a:gsLst>
                  <a:lin ang="5400000" scaled="0"/>
                </a:gradFill>
                <a:effectLst/>
              </a:rPr>
              <a:t>Task Status Info</a:t>
            </a:r>
          </a:p>
        </p:txBody>
      </p:sp>
      <p:sp>
        <p:nvSpPr>
          <p:cNvPr id="50" name="Rounded Rectangular Callout 49"/>
          <p:cNvSpPr/>
          <p:nvPr/>
        </p:nvSpPr>
        <p:spPr bwMode="auto">
          <a:xfrm>
            <a:off x="2736376" y="5105400"/>
            <a:ext cx="1453540" cy="685800"/>
          </a:xfrm>
          <a:prstGeom prst="wedgeRoundRectCallout">
            <a:avLst>
              <a:gd name="adj1" fmla="val -22290"/>
              <a:gd name="adj2" fmla="val -10651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51" name="TextBox 50"/>
          <p:cNvSpPr txBox="1"/>
          <p:nvPr/>
        </p:nvSpPr>
        <p:spPr>
          <a:xfrm>
            <a:off x="2787742" y="5180159"/>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indent="-227013" fontAlgn="base">
              <a:spcAft>
                <a:spcPct val="0"/>
              </a:spcAft>
            </a:pPr>
            <a:r>
              <a:rPr lang="en-US" sz="1600" dirty="0" smtClean="0">
                <a:gradFill>
                  <a:gsLst>
                    <a:gs pos="50000">
                      <a:schemeClr val="tx1"/>
                    </a:gs>
                    <a:gs pos="100000">
                      <a:schemeClr val="tx1"/>
                    </a:gs>
                  </a:gsLst>
                  <a:lin ang="5400000" scaled="0"/>
                </a:gradFill>
                <a:effectLst/>
              </a:rPr>
              <a:t>Unassigned Tasks</a:t>
            </a:r>
          </a:p>
        </p:txBody>
      </p:sp>
      <p:sp>
        <p:nvSpPr>
          <p:cNvPr id="52" name="Rounded Rectangular Callout 51"/>
          <p:cNvSpPr/>
          <p:nvPr/>
        </p:nvSpPr>
        <p:spPr bwMode="auto">
          <a:xfrm>
            <a:off x="4640035" y="5060441"/>
            <a:ext cx="1453540" cy="685800"/>
          </a:xfrm>
          <a:prstGeom prst="wedgeRoundRectCallout">
            <a:avLst>
              <a:gd name="adj1" fmla="val -111958"/>
              <a:gd name="adj2" fmla="val -326297"/>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53" name="TextBox 52"/>
          <p:cNvSpPr txBox="1"/>
          <p:nvPr/>
        </p:nvSpPr>
        <p:spPr>
          <a:xfrm>
            <a:off x="4691401" y="5135200"/>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indent="-227013" fontAlgn="base">
              <a:spcAft>
                <a:spcPct val="0"/>
              </a:spcAft>
            </a:pPr>
            <a:r>
              <a:rPr lang="en-US" sz="1600" dirty="0" smtClean="0">
                <a:gradFill>
                  <a:gsLst>
                    <a:gs pos="50000">
                      <a:schemeClr val="tx1"/>
                    </a:gs>
                    <a:gs pos="100000">
                      <a:schemeClr val="tx1"/>
                    </a:gs>
                  </a:gsLst>
                  <a:lin ang="5400000" scaled="0"/>
                </a:gradFill>
                <a:effectLst/>
              </a:rPr>
              <a:t>Assigned Tasks</a:t>
            </a:r>
          </a:p>
        </p:txBody>
      </p:sp>
      <p:pic>
        <p:nvPicPr>
          <p:cNvPr id="16" name="Picture 2"/>
          <p:cNvPicPr>
            <a:picLocks noChangeAspect="1" noChangeArrowheads="1"/>
          </p:cNvPicPr>
          <p:nvPr/>
        </p:nvPicPr>
        <p:blipFill rotWithShape="1">
          <a:blip r:embed="rId4"/>
          <a:srcRect t="18458"/>
          <a:stretch/>
        </p:blipFill>
        <p:spPr bwMode="auto">
          <a:xfrm>
            <a:off x="0" y="1371600"/>
            <a:ext cx="11495911" cy="5206936"/>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bwMode="auto">
          <a:xfrm rot="8779272">
            <a:off x="3101006" y="1844335"/>
            <a:ext cx="191204" cy="294046"/>
          </a:xfrm>
          <a:prstGeom prst="downArrow">
            <a:avLst>
              <a:gd name="adj1" fmla="val 37844"/>
              <a:gd name="adj2" fmla="val 89954"/>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 name="Rectangle 2"/>
          <p:cNvSpPr/>
          <p:nvPr/>
        </p:nvSpPr>
        <p:spPr bwMode="auto">
          <a:xfrm>
            <a:off x="2787742" y="1709052"/>
            <a:ext cx="3874944" cy="1948548"/>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1" name="Rectangle 20"/>
          <p:cNvSpPr/>
          <p:nvPr/>
        </p:nvSpPr>
        <p:spPr bwMode="auto">
          <a:xfrm>
            <a:off x="152400" y="1420578"/>
            <a:ext cx="1219200" cy="2846622"/>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3" name="Rectangle 22"/>
          <p:cNvSpPr/>
          <p:nvPr/>
        </p:nvSpPr>
        <p:spPr bwMode="auto">
          <a:xfrm>
            <a:off x="1371600" y="1429370"/>
            <a:ext cx="1066800" cy="5123830"/>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5" name="Rectangle 24"/>
          <p:cNvSpPr/>
          <p:nvPr/>
        </p:nvSpPr>
        <p:spPr bwMode="auto">
          <a:xfrm>
            <a:off x="8305800" y="3145138"/>
            <a:ext cx="838200" cy="867086"/>
          </a:xfrm>
          <a:prstGeom prst="rect">
            <a:avLst/>
          </a:prstGeom>
          <a:noFill/>
          <a:ln w="57150">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1831264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6" grpId="0" animBg="1"/>
      <p:bldP spid="47" grpId="0" animBg="1"/>
      <p:bldP spid="48" grpId="0" animBg="1"/>
      <p:bldP spid="49" grpId="0" animBg="1"/>
      <p:bldP spid="50" grpId="0" animBg="1"/>
      <p:bldP spid="51" grpId="0" animBg="1"/>
      <p:bldP spid="52" grpId="0" animBg="1"/>
      <p:bldP spid="53" grpId="0" animBg="1"/>
      <p:bldP spid="7" grpId="0" animBg="1"/>
      <p:bldP spid="3" grpId="0" animBg="1"/>
      <p:bldP spid="3" grpId="1" animBg="1"/>
      <p:bldP spid="21" grpId="0" animBg="1"/>
      <p:bldP spid="21" grpId="1" animBg="1"/>
      <p:bldP spid="23" grpId="0" animBg="1"/>
      <p:bldP spid="23"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Microsoft Project 2010 Overview</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a:xfrm>
            <a:off x="3429001" y="5341785"/>
            <a:ext cx="4858664" cy="1220940"/>
          </a:xfrm>
        </p:spPr>
        <p:txBody>
          <a:bodyPr/>
          <a:lstStyle/>
          <a:p>
            <a:r>
              <a:rPr lang="en-US" dirty="0"/>
              <a:t>Christophe Fiessinger &amp; Jan </a:t>
            </a:r>
            <a:r>
              <a:rPr lang="en-US" dirty="0" smtClean="0"/>
              <a:t>Kalis</a:t>
            </a:r>
            <a:endParaRPr lang="en-US" dirty="0" smtClean="0">
              <a:solidFill>
                <a:schemeClr val="tx1"/>
              </a:solidFill>
            </a:endParaRPr>
          </a:p>
          <a:p>
            <a:r>
              <a:rPr lang="en-US" dirty="0"/>
              <a:t>Senior Technical Product </a:t>
            </a:r>
            <a:r>
              <a:rPr lang="en-US" dirty="0" smtClean="0"/>
              <a:t>Manager</a:t>
            </a:r>
            <a:endParaRPr lang="en-US" dirty="0" smtClean="0">
              <a:solidFill>
                <a:schemeClr val="tx1"/>
              </a:solidFill>
            </a:endParaRPr>
          </a:p>
          <a:p>
            <a:r>
              <a:rPr lang="en-US" dirty="0"/>
              <a:t>Microsoft </a:t>
            </a:r>
            <a:r>
              <a:rPr lang="en-US" dirty="0" smtClean="0"/>
              <a:t>Corporation</a:t>
            </a:r>
            <a:endParaRPr lang="en-US" dirty="0" smtClean="0">
              <a:solidFill>
                <a:schemeClr val="tx1"/>
              </a:solidFill>
            </a:endParaRPr>
          </a:p>
          <a:p>
            <a:r>
              <a:rPr lang="en-US" dirty="0" smtClean="0">
                <a:solidFill>
                  <a:schemeClr val="tx1"/>
                </a:solidFill>
              </a:rPr>
              <a:t>Session Code: OFS214</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4475" y="5154934"/>
            <a:ext cx="7190101" cy="1036315"/>
          </a:xfrm>
          <a:prstGeom prst="rect">
            <a:avLst/>
          </a:prstGeom>
        </p:spPr>
      </p:pic>
    </p:spTree>
    <p:extLst>
      <p:ext uri="{BB962C8B-B14F-4D97-AF65-F5344CB8AC3E}">
        <p14:creationId xmlns="" xmlns:p14="http://schemas.microsoft.com/office/powerpoint/2010/main" val="18173014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1000" y="230188"/>
            <a:ext cx="8382000" cy="1107996"/>
          </a:xfrm>
        </p:spPr>
        <p:txBody>
          <a:bodyPr/>
          <a:lstStyle/>
          <a:p>
            <a:r>
              <a:rPr lang="en-US" dirty="0" smtClean="0">
                <a:solidFill>
                  <a:schemeClr val="bg2"/>
                </a:solidFill>
              </a:rPr>
              <a:t>Microsoft Project 2010</a:t>
            </a:r>
            <a:r>
              <a:rPr lang="en-US" dirty="0">
                <a:solidFill>
                  <a:schemeClr val="bg2"/>
                </a:solidFill>
              </a:rPr>
              <a:t/>
            </a:r>
            <a:br>
              <a:rPr lang="en-US" dirty="0">
                <a:solidFill>
                  <a:schemeClr val="bg2"/>
                </a:solidFill>
              </a:rPr>
            </a:br>
            <a:r>
              <a:rPr lang="en-US" sz="3200" dirty="0">
                <a:solidFill>
                  <a:schemeClr val="tx1"/>
                </a:solidFill>
              </a:rPr>
              <a:t>Enhanced Collaboration and Reporting</a:t>
            </a:r>
          </a:p>
        </p:txBody>
      </p:sp>
      <p:sp>
        <p:nvSpPr>
          <p:cNvPr id="27" name="Rectangle 14"/>
          <p:cNvSpPr>
            <a:spLocks noChangeArrowheads="1"/>
          </p:cNvSpPr>
          <p:nvPr/>
        </p:nvSpPr>
        <p:spPr bwMode="auto">
          <a:xfrm>
            <a:off x="4114799" y="2371168"/>
            <a:ext cx="5168771" cy="11326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Built on SharePoint Server 2010</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Connect teams with SharePoint Sync</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Better time and status reporting</a:t>
            </a:r>
          </a:p>
          <a:p>
            <a:pPr marL="228600" lvl="2" indent="-228600" fontAlgn="base">
              <a:lnSpc>
                <a:spcPct val="90000"/>
              </a:lnSpc>
              <a:spcBef>
                <a:spcPts val="384"/>
              </a:spcBef>
              <a:spcAft>
                <a:spcPct val="0"/>
              </a:spcAft>
              <a:buClr>
                <a:srgbClr val="FFFFFF"/>
              </a:buClr>
              <a:buSzPct val="100000"/>
              <a:buBlip>
                <a:blip r:embed="rId4"/>
              </a:buBlip>
              <a:defRPr/>
            </a:pPr>
            <a:r>
              <a:rPr lang="en-US" sz="1600" dirty="0">
                <a:gradFill>
                  <a:gsLst>
                    <a:gs pos="0">
                      <a:schemeClr val="tx1"/>
                    </a:gs>
                    <a:gs pos="100000">
                      <a:schemeClr val="tx1"/>
                    </a:gs>
                  </a:gsLst>
                  <a:lin ang="5400000" scaled="0"/>
                </a:gradFill>
                <a:sym typeface="Wingdings" pitchFamily="2" charset="2"/>
              </a:rPr>
              <a:t>Easily create reports and dashboards </a:t>
            </a:r>
          </a:p>
        </p:txBody>
      </p:sp>
      <p:grpSp>
        <p:nvGrpSpPr>
          <p:cNvPr id="39" name="Group 38"/>
          <p:cNvGrpSpPr>
            <a:grpSpLocks noChangeAspect="1"/>
          </p:cNvGrpSpPr>
          <p:nvPr/>
        </p:nvGrpSpPr>
        <p:grpSpPr>
          <a:xfrm>
            <a:off x="6165442" y="3854196"/>
            <a:ext cx="6015172" cy="6007608"/>
            <a:chOff x="8812212" y="3454400"/>
            <a:chExt cx="6818313" cy="6809739"/>
          </a:xfrm>
        </p:grpSpPr>
        <p:sp>
          <p:nvSpPr>
            <p:cNvPr id="21" name="Oval 13"/>
            <p:cNvSpPr>
              <a:spLocks noChangeArrowheads="1"/>
            </p:cNvSpPr>
            <p:nvPr/>
          </p:nvSpPr>
          <p:spPr bwMode="auto">
            <a:xfrm>
              <a:off x="8812212" y="3454400"/>
              <a:ext cx="6818313" cy="6809739"/>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nvGrpSpPr>
            <p:cNvPr id="22" name="Group 21"/>
            <p:cNvGrpSpPr/>
            <p:nvPr/>
          </p:nvGrpSpPr>
          <p:grpSpPr>
            <a:xfrm rot="10800000">
              <a:off x="8983848" y="3634730"/>
              <a:ext cx="6484216" cy="6467272"/>
              <a:chOff x="8983848" y="3634729"/>
              <a:chExt cx="6484216" cy="6467272"/>
            </a:xfrm>
          </p:grpSpPr>
          <p:grpSp>
            <p:nvGrpSpPr>
              <p:cNvPr id="23" name="Group 29"/>
              <p:cNvGrpSpPr/>
              <p:nvPr/>
            </p:nvGrpSpPr>
            <p:grpSpPr>
              <a:xfrm>
                <a:off x="8984970" y="3636234"/>
                <a:ext cx="6473630" cy="6462748"/>
                <a:chOff x="3589570" y="1545357"/>
                <a:chExt cx="4924647" cy="4922560"/>
              </a:xfrm>
            </p:grpSpPr>
            <p:sp>
              <p:nvSpPr>
                <p:cNvPr id="36" name="Block Arc 35"/>
                <p:cNvSpPr/>
                <p:nvPr/>
              </p:nvSpPr>
              <p:spPr>
                <a:xfrm>
                  <a:off x="3589570" y="1545357"/>
                  <a:ext cx="4924647" cy="4922560"/>
                </a:xfrm>
                <a:prstGeom prst="blockArc">
                  <a:avLst>
                    <a:gd name="adj1" fmla="val 10800000"/>
                    <a:gd name="adj2" fmla="val 16171340"/>
                    <a:gd name="adj3" fmla="val 24575"/>
                  </a:avLst>
                </a:prstGeom>
                <a:gradFill flip="none" rotWithShape="1">
                  <a:gsLst>
                    <a:gs pos="0">
                      <a:srgbClr val="3497AE"/>
                    </a:gs>
                    <a:gs pos="5000">
                      <a:srgbClr val="3497AE">
                        <a:lumMod val="60000"/>
                        <a:lumOff val="40000"/>
                      </a:srgbClr>
                    </a:gs>
                    <a:gs pos="15000">
                      <a:srgbClr val="3497AE"/>
                    </a:gs>
                    <a:gs pos="40000">
                      <a:srgbClr val="3497AE">
                        <a:lumMod val="75000"/>
                      </a:srgbClr>
                    </a:gs>
                    <a:gs pos="70000">
                      <a:srgbClr val="3497AE"/>
                    </a:gs>
                    <a:gs pos="80000">
                      <a:srgbClr val="3497AE"/>
                    </a:gs>
                    <a:gs pos="90000">
                      <a:srgbClr val="3497AE">
                        <a:lumMod val="75000"/>
                      </a:srgbClr>
                    </a:gs>
                    <a:gs pos="100000">
                      <a:srgbClr val="3497AE">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7" name="TextBox 36"/>
                <p:cNvSpPr txBox="1"/>
                <p:nvPr/>
              </p:nvSpPr>
              <p:spPr>
                <a:xfrm rot="18832854">
                  <a:off x="3906792" y="2468133"/>
                  <a:ext cx="2475776" cy="1157975"/>
                </a:xfrm>
                <a:prstGeom prst="rect">
                  <a:avLst/>
                </a:prstGeom>
                <a:noFill/>
              </p:spPr>
              <p:txBody>
                <a:bodyPr wrap="square" rtlCol="0" anchor="ctr">
                  <a:prstTxWarp prst="textArchUp">
                    <a:avLst>
                      <a:gd name="adj" fmla="val 11290371"/>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Unified Project and</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 Portfolio Management</a:t>
                  </a:r>
                </a:p>
              </p:txBody>
            </p:sp>
          </p:grpSp>
          <p:grpSp>
            <p:nvGrpSpPr>
              <p:cNvPr id="24" name="Group 31"/>
              <p:cNvGrpSpPr/>
              <p:nvPr/>
            </p:nvGrpSpPr>
            <p:grpSpPr>
              <a:xfrm>
                <a:off x="8984070" y="3635013"/>
                <a:ext cx="6483994" cy="6465482"/>
                <a:chOff x="3589572" y="1544320"/>
                <a:chExt cx="4922563" cy="4924641"/>
              </a:xfrm>
            </p:grpSpPr>
            <p:sp>
              <p:nvSpPr>
                <p:cNvPr id="34" name="Block Arc 33"/>
                <p:cNvSpPr/>
                <p:nvPr/>
              </p:nvSpPr>
              <p:spPr>
                <a:xfrm rot="5400000">
                  <a:off x="3588533" y="1545359"/>
                  <a:ext cx="4924641" cy="4922563"/>
                </a:xfrm>
                <a:prstGeom prst="blockArc">
                  <a:avLst>
                    <a:gd name="adj1" fmla="val 10800000"/>
                    <a:gd name="adj2" fmla="val 16171340"/>
                    <a:gd name="adj3" fmla="val 24575"/>
                  </a:avLst>
                </a:prstGeom>
                <a:gradFill flip="none" rotWithShape="1">
                  <a:gsLst>
                    <a:gs pos="0">
                      <a:srgbClr val="DF8045"/>
                    </a:gs>
                    <a:gs pos="5000">
                      <a:srgbClr val="DF8045">
                        <a:lumMod val="60000"/>
                        <a:lumOff val="40000"/>
                      </a:srgbClr>
                    </a:gs>
                    <a:gs pos="15000">
                      <a:srgbClr val="DF8045"/>
                    </a:gs>
                    <a:gs pos="40000">
                      <a:srgbClr val="DF8045">
                        <a:lumMod val="75000"/>
                      </a:srgbClr>
                    </a:gs>
                    <a:gs pos="70000">
                      <a:srgbClr val="DF8045"/>
                    </a:gs>
                    <a:gs pos="80000">
                      <a:srgbClr val="DF8045"/>
                    </a:gs>
                    <a:gs pos="90000">
                      <a:srgbClr val="DF8045">
                        <a:lumMod val="75000"/>
                      </a:srgbClr>
                    </a:gs>
                    <a:gs pos="100000">
                      <a:srgbClr val="DF8045">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5" name="TextBox 34"/>
                <p:cNvSpPr txBox="1"/>
                <p:nvPr/>
              </p:nvSpPr>
              <p:spPr>
                <a:xfrm rot="2664417">
                  <a:off x="5619291" y="2488706"/>
                  <a:ext cx="2619746" cy="1342824"/>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Simple and Intuitive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User Experience</a:t>
                  </a:r>
                </a:p>
              </p:txBody>
            </p:sp>
          </p:grpSp>
          <p:grpSp>
            <p:nvGrpSpPr>
              <p:cNvPr id="25" name="Group 32"/>
              <p:cNvGrpSpPr/>
              <p:nvPr/>
            </p:nvGrpSpPr>
            <p:grpSpPr>
              <a:xfrm>
                <a:off x="8983848" y="3634729"/>
                <a:ext cx="6473626" cy="6462749"/>
                <a:chOff x="3588532" y="1544317"/>
                <a:chExt cx="4924647" cy="4922560"/>
              </a:xfrm>
            </p:grpSpPr>
            <p:sp>
              <p:nvSpPr>
                <p:cNvPr id="32" name="Block Arc 31"/>
                <p:cNvSpPr/>
                <p:nvPr/>
              </p:nvSpPr>
              <p:spPr>
                <a:xfrm rot="10800000">
                  <a:off x="3588532" y="1544317"/>
                  <a:ext cx="4924647" cy="4922560"/>
                </a:xfrm>
                <a:prstGeom prst="blockArc">
                  <a:avLst>
                    <a:gd name="adj1" fmla="val 10800000"/>
                    <a:gd name="adj2" fmla="val 16171340"/>
                    <a:gd name="adj3" fmla="val 24575"/>
                  </a:avLst>
                </a:prstGeom>
                <a:gradFill flip="none" rotWithShape="1">
                  <a:gsLst>
                    <a:gs pos="0">
                      <a:srgbClr val="FFC000"/>
                    </a:gs>
                    <a:gs pos="5000">
                      <a:srgbClr val="FFC000">
                        <a:lumMod val="60000"/>
                        <a:lumOff val="40000"/>
                      </a:srgbClr>
                    </a:gs>
                    <a:gs pos="15000">
                      <a:srgbClr val="FFC000"/>
                    </a:gs>
                    <a:gs pos="40000">
                      <a:srgbClr val="FFC000">
                        <a:lumMod val="75000"/>
                      </a:srgbClr>
                    </a:gs>
                    <a:gs pos="70000">
                      <a:srgbClr val="FFC000"/>
                    </a:gs>
                    <a:gs pos="80000">
                      <a:srgbClr val="FFC000"/>
                    </a:gs>
                    <a:gs pos="90000">
                      <a:srgbClr val="FFC000">
                        <a:lumMod val="75000"/>
                      </a:srgbClr>
                    </a:gs>
                    <a:gs pos="100000">
                      <a:srgbClr val="FFC000">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3" name="TextBox 32"/>
                <p:cNvSpPr txBox="1"/>
                <p:nvPr/>
              </p:nvSpPr>
              <p:spPr>
                <a:xfrm rot="8100000">
                  <a:off x="5494245" y="4150901"/>
                  <a:ext cx="2823395" cy="1471000"/>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Enhanced Collaboration</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and Reporting</a:t>
                  </a:r>
                </a:p>
              </p:txBody>
            </p:sp>
          </p:grpSp>
          <p:grpSp>
            <p:nvGrpSpPr>
              <p:cNvPr id="26" name="Group 33"/>
              <p:cNvGrpSpPr/>
              <p:nvPr/>
            </p:nvGrpSpPr>
            <p:grpSpPr>
              <a:xfrm>
                <a:off x="8986339" y="3636519"/>
                <a:ext cx="6470889" cy="6465482"/>
                <a:chOff x="3590611" y="1545360"/>
                <a:chExt cx="4922563" cy="4924642"/>
              </a:xfrm>
            </p:grpSpPr>
            <p:sp>
              <p:nvSpPr>
                <p:cNvPr id="29" name="Block Arc 28"/>
                <p:cNvSpPr/>
                <p:nvPr/>
              </p:nvSpPr>
              <p:spPr>
                <a:xfrm rot="16200000">
                  <a:off x="3589572" y="1546399"/>
                  <a:ext cx="4924642" cy="4922563"/>
                </a:xfrm>
                <a:prstGeom prst="blockArc">
                  <a:avLst>
                    <a:gd name="adj1" fmla="val 10800000"/>
                    <a:gd name="adj2" fmla="val 16171340"/>
                    <a:gd name="adj3" fmla="val 24575"/>
                  </a:avLst>
                </a:prstGeom>
                <a:gradFill flip="none" rotWithShape="1">
                  <a:gsLst>
                    <a:gs pos="0">
                      <a:srgbClr val="7DCC2E"/>
                    </a:gs>
                    <a:gs pos="5000">
                      <a:srgbClr val="7DCC2E">
                        <a:lumMod val="60000"/>
                        <a:lumOff val="40000"/>
                      </a:srgbClr>
                    </a:gs>
                    <a:gs pos="15000">
                      <a:srgbClr val="7DCC2E"/>
                    </a:gs>
                    <a:gs pos="40000">
                      <a:srgbClr val="7DCC2E">
                        <a:lumMod val="75000"/>
                      </a:srgbClr>
                    </a:gs>
                    <a:gs pos="70000">
                      <a:srgbClr val="7DCC2E"/>
                    </a:gs>
                    <a:gs pos="80000">
                      <a:srgbClr val="7DCC2E"/>
                    </a:gs>
                    <a:gs pos="90000">
                      <a:srgbClr val="7DCC2E">
                        <a:lumMod val="75000"/>
                      </a:srgbClr>
                    </a:gs>
                    <a:gs pos="100000">
                      <a:srgbClr val="7DCC2E">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7DCC2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0" name="TextBox 29"/>
                <p:cNvSpPr txBox="1"/>
                <p:nvPr/>
              </p:nvSpPr>
              <p:spPr>
                <a:xfrm rot="13500000">
                  <a:off x="3879637" y="3813313"/>
                  <a:ext cx="2939883" cy="1900136"/>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Scalable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Connected Platform</a:t>
                  </a:r>
                </a:p>
              </p:txBody>
            </p:sp>
          </p:grpSp>
        </p:grpSp>
        <p:sp>
          <p:nvSpPr>
            <p:cNvPr id="38" name="Oval 13"/>
            <p:cNvSpPr>
              <a:spLocks noChangeArrowheads="1"/>
            </p:cNvSpPr>
            <p:nvPr/>
          </p:nvSpPr>
          <p:spPr bwMode="auto">
            <a:xfrm rot="10800000">
              <a:off x="10643308" y="5283194"/>
              <a:ext cx="3156123" cy="3152152"/>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grpSp>
        <p:nvGrpSpPr>
          <p:cNvPr id="40" name="Group 39"/>
          <p:cNvGrpSpPr/>
          <p:nvPr/>
        </p:nvGrpSpPr>
        <p:grpSpPr>
          <a:xfrm>
            <a:off x="76200" y="1976354"/>
            <a:ext cx="3944083" cy="3357646"/>
            <a:chOff x="-304796" y="1828798"/>
            <a:chExt cx="4572002" cy="3962400"/>
          </a:xfrm>
        </p:grpSpPr>
        <p:grpSp>
          <p:nvGrpSpPr>
            <p:cNvPr id="41" name="Group 83"/>
            <p:cNvGrpSpPr/>
            <p:nvPr/>
          </p:nvGrpSpPr>
          <p:grpSpPr>
            <a:xfrm>
              <a:off x="-304796" y="1828798"/>
              <a:ext cx="4572002" cy="3962400"/>
              <a:chOff x="-4181" y="2085972"/>
              <a:chExt cx="4122020" cy="3605979"/>
            </a:xfrm>
          </p:grpSpPr>
          <p:grpSp>
            <p:nvGrpSpPr>
              <p:cNvPr id="48" name="Group 50"/>
              <p:cNvGrpSpPr/>
              <p:nvPr/>
            </p:nvGrpSpPr>
            <p:grpSpPr>
              <a:xfrm>
                <a:off x="-4181" y="2085972"/>
                <a:ext cx="4122020" cy="3605979"/>
                <a:chOff x="-4182" y="2145977"/>
                <a:chExt cx="4001961" cy="3500950"/>
              </a:xfrm>
            </p:grpSpPr>
            <p:sp>
              <p:nvSpPr>
                <p:cNvPr id="53" name="Oval 52"/>
                <p:cNvSpPr/>
                <p:nvPr/>
              </p:nvSpPr>
              <p:spPr>
                <a:xfrm>
                  <a:off x="339667" y="2235584"/>
                  <a:ext cx="3314251" cy="331425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a:p>
              </p:txBody>
            </p:sp>
            <p:pic>
              <p:nvPicPr>
                <p:cNvPr id="54" name="Picture 2" descr="\\SERVER3\Restrict\FTP_Root\Clients\White_Whale\2-20070_TAP_Airlift\Art\6-star pie cuts.png"/>
                <p:cNvPicPr>
                  <a:picLocks noChangeAspect="1" noChangeArrowheads="1"/>
                </p:cNvPicPr>
                <p:nvPr/>
              </p:nvPicPr>
              <p:blipFill>
                <a:blip r:embed="rId5" cstate="print"/>
                <a:stretch>
                  <a:fillRect/>
                </a:stretch>
              </p:blipFill>
              <p:spPr bwMode="auto">
                <a:xfrm rot="5400000">
                  <a:off x="246324" y="1895471"/>
                  <a:ext cx="3500950" cy="4001961"/>
                </a:xfrm>
                <a:prstGeom prst="rect">
                  <a:avLst/>
                </a:prstGeom>
                <a:noFill/>
              </p:spPr>
            </p:pic>
          </p:grpSp>
          <p:grpSp>
            <p:nvGrpSpPr>
              <p:cNvPr id="49" name="Group 82"/>
              <p:cNvGrpSpPr/>
              <p:nvPr/>
            </p:nvGrpSpPr>
            <p:grpSpPr>
              <a:xfrm>
                <a:off x="1197089" y="3056816"/>
                <a:ext cx="1774433" cy="1838194"/>
                <a:chOff x="1197089" y="3056816"/>
                <a:chExt cx="1774433" cy="1838194"/>
              </a:xfrm>
            </p:grpSpPr>
            <p:sp>
              <p:nvSpPr>
                <p:cNvPr id="50" name="Oval 49"/>
                <p:cNvSpPr/>
                <p:nvPr/>
              </p:nvSpPr>
              <p:spPr bwMode="auto">
                <a:xfrm>
                  <a:off x="1197089" y="3056816"/>
                  <a:ext cx="1774433" cy="1838194"/>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800" dirty="0" err="1" smtClean="0">
                    <a:solidFill>
                      <a:schemeClr val="bg1"/>
                    </a:solidFill>
                    <a:latin typeface="Segoe" pitchFamily="34" charset="0"/>
                  </a:endParaRPr>
                </a:p>
              </p:txBody>
            </p:sp>
            <p:pic>
              <p:nvPicPr>
                <p:cNvPr id="51" name="Content Placeholder 4" descr="ShrPt_h_rgb.png"/>
                <p:cNvPicPr>
                  <a:picLocks noChangeAspect="1"/>
                </p:cNvPicPr>
                <p:nvPr/>
              </p:nvPicPr>
              <p:blipFill>
                <a:blip r:embed="rId6" cstate="print"/>
                <a:srcRect r="83105" b="-8078"/>
                <a:stretch>
                  <a:fillRect/>
                </a:stretch>
              </p:blipFill>
              <p:spPr>
                <a:xfrm>
                  <a:off x="1882721" y="3482810"/>
                  <a:ext cx="453526" cy="539301"/>
                </a:xfrm>
                <a:prstGeom prst="rect">
                  <a:avLst/>
                </a:prstGeom>
              </p:spPr>
            </p:pic>
            <p:pic>
              <p:nvPicPr>
                <p:cNvPr id="52" name="Content Placeholder 4" descr="ShrPt_h_rgb.png"/>
                <p:cNvPicPr>
                  <a:picLocks noChangeAspect="1"/>
                </p:cNvPicPr>
                <p:nvPr/>
              </p:nvPicPr>
              <p:blipFill>
                <a:blip r:embed="rId6" cstate="print">
                  <a:duotone>
                    <a:prstClr val="black"/>
                    <a:srgbClr val="D9C3A5">
                      <a:tint val="50000"/>
                      <a:satMod val="180000"/>
                    </a:srgbClr>
                  </a:duotone>
                </a:blip>
                <a:srcRect l="16257" r="30219"/>
                <a:stretch>
                  <a:fillRect/>
                </a:stretch>
              </p:blipFill>
              <p:spPr>
                <a:xfrm>
                  <a:off x="1600928" y="3978738"/>
                  <a:ext cx="915809" cy="318071"/>
                </a:xfrm>
                <a:prstGeom prst="rect">
                  <a:avLst/>
                </a:prstGeom>
              </p:spPr>
            </p:pic>
          </p:grpSp>
        </p:grpSp>
        <p:sp>
          <p:nvSpPr>
            <p:cNvPr id="42" name="Rectangle 41"/>
            <p:cNvSpPr/>
            <p:nvPr/>
          </p:nvSpPr>
          <p:spPr>
            <a:xfrm>
              <a:off x="2392640" y="3124200"/>
              <a:ext cx="1417360" cy="228193"/>
            </a:xfrm>
            <a:prstGeom prst="rect">
              <a:avLst/>
            </a:prstGeom>
          </p:spPr>
          <p:txBody>
            <a:bodyPr wrap="square" lIns="0" tIns="0" rIns="0" bIns="0">
              <a:spAutoFit/>
            </a:bodyPr>
            <a:lstStyle/>
            <a:p>
              <a:pPr algn="ctr">
                <a:lnSpc>
                  <a:spcPct val="80000"/>
                </a:lnSpc>
              </a:pPr>
              <a:r>
                <a:rPr lang="en-US" sz="1400" b="1" spc="-80" dirty="0">
                  <a:ln w="3175">
                    <a:noFill/>
                  </a:ln>
                  <a:latin typeface="Segoe UI" pitchFamily="34" charset="0"/>
                  <a:cs typeface="Segoe UI" pitchFamily="34" charset="0"/>
                </a:rPr>
                <a:t>Communities</a:t>
              </a:r>
            </a:p>
          </p:txBody>
        </p:sp>
        <p:sp>
          <p:nvSpPr>
            <p:cNvPr id="43" name="Rectangle 42"/>
            <p:cNvSpPr/>
            <p:nvPr/>
          </p:nvSpPr>
          <p:spPr>
            <a:xfrm>
              <a:off x="1295400" y="5055692"/>
              <a:ext cx="1417360" cy="228193"/>
            </a:xfrm>
            <a:prstGeom prst="rect">
              <a:avLst/>
            </a:prstGeom>
          </p:spPr>
          <p:txBody>
            <a:bodyPr wrap="square" lIns="0" tIns="0" rIns="0" bIns="0">
              <a:spAutoFit/>
            </a:bodyPr>
            <a:lstStyle/>
            <a:p>
              <a:pPr algn="ctr">
                <a:lnSpc>
                  <a:spcPct val="80000"/>
                </a:lnSpc>
              </a:pPr>
              <a:r>
                <a:rPr lang="en-US" sz="1400" b="1" spc="-80" dirty="0">
                  <a:ln w="3175">
                    <a:noFill/>
                  </a:ln>
                  <a:latin typeface="Segoe UI" pitchFamily="34" charset="0"/>
                  <a:cs typeface="Segoe UI" pitchFamily="34" charset="0"/>
                </a:rPr>
                <a:t>Search</a:t>
              </a:r>
            </a:p>
          </p:txBody>
        </p:sp>
        <p:sp>
          <p:nvSpPr>
            <p:cNvPr id="44" name="Rectangle 43"/>
            <p:cNvSpPr/>
            <p:nvPr/>
          </p:nvSpPr>
          <p:spPr>
            <a:xfrm>
              <a:off x="1295401" y="2514600"/>
              <a:ext cx="1417358" cy="228193"/>
            </a:xfrm>
            <a:prstGeom prst="rect">
              <a:avLst/>
            </a:prstGeom>
          </p:spPr>
          <p:txBody>
            <a:bodyPr wrap="square" lIns="0" tIns="0" rIns="0" bIns="0">
              <a:spAutoFit/>
            </a:bodyPr>
            <a:lstStyle/>
            <a:p>
              <a:pPr algn="ctr">
                <a:lnSpc>
                  <a:spcPct val="80000"/>
                </a:lnSpc>
              </a:pPr>
              <a:r>
                <a:rPr lang="en-US" sz="1400" b="1" spc="-80" dirty="0">
                  <a:ln w="3175">
                    <a:noFill/>
                  </a:ln>
                  <a:latin typeface="Segoe UI" pitchFamily="34" charset="0"/>
                  <a:cs typeface="Segoe UI" pitchFamily="34" charset="0"/>
                </a:rPr>
                <a:t>Sites</a:t>
              </a:r>
            </a:p>
          </p:txBody>
        </p:sp>
        <p:sp>
          <p:nvSpPr>
            <p:cNvPr id="45" name="Rectangle 44"/>
            <p:cNvSpPr/>
            <p:nvPr/>
          </p:nvSpPr>
          <p:spPr>
            <a:xfrm>
              <a:off x="49794" y="3124200"/>
              <a:ext cx="1550406" cy="228193"/>
            </a:xfrm>
            <a:prstGeom prst="rect">
              <a:avLst/>
            </a:prstGeom>
          </p:spPr>
          <p:txBody>
            <a:bodyPr wrap="square" lIns="0" tIns="0" rIns="0" bIns="0">
              <a:spAutoFit/>
            </a:bodyPr>
            <a:lstStyle/>
            <a:p>
              <a:pPr algn="ctr">
                <a:lnSpc>
                  <a:spcPct val="80000"/>
                </a:lnSpc>
              </a:pPr>
              <a:r>
                <a:rPr lang="en-US" sz="1400" b="1" spc="-80" dirty="0" smtClean="0">
                  <a:ln w="3175">
                    <a:noFill/>
                  </a:ln>
                  <a:latin typeface="Segoe UI" pitchFamily="34" charset="0"/>
                  <a:cs typeface="Segoe UI" pitchFamily="34" charset="0"/>
                </a:rPr>
                <a:t>Composites</a:t>
              </a:r>
              <a:endParaRPr lang="en-US" sz="1600" b="1" spc="-80" dirty="0">
                <a:ln w="3175">
                  <a:noFill/>
                </a:ln>
                <a:latin typeface="Segoe UI" pitchFamily="34" charset="0"/>
                <a:cs typeface="Segoe UI" pitchFamily="34" charset="0"/>
              </a:endParaRPr>
            </a:p>
          </p:txBody>
        </p:sp>
        <p:sp>
          <p:nvSpPr>
            <p:cNvPr id="46" name="Rectangle 45"/>
            <p:cNvSpPr/>
            <p:nvPr/>
          </p:nvSpPr>
          <p:spPr>
            <a:xfrm>
              <a:off x="2667000" y="4292914"/>
              <a:ext cx="1024930" cy="228193"/>
            </a:xfrm>
            <a:prstGeom prst="rect">
              <a:avLst/>
            </a:prstGeom>
          </p:spPr>
          <p:txBody>
            <a:bodyPr wrap="square" lIns="0" tIns="0" rIns="0" bIns="0">
              <a:spAutoFit/>
            </a:bodyPr>
            <a:lstStyle/>
            <a:p>
              <a:pPr algn="ctr">
                <a:lnSpc>
                  <a:spcPct val="80000"/>
                </a:lnSpc>
              </a:pPr>
              <a:r>
                <a:rPr lang="en-US" sz="1400" b="1" spc="-80" dirty="0">
                  <a:ln w="3175">
                    <a:noFill/>
                  </a:ln>
                  <a:latin typeface="Segoe UI" pitchFamily="34" charset="0"/>
                  <a:cs typeface="Segoe UI" pitchFamily="34" charset="0"/>
                </a:rPr>
                <a:t>Content</a:t>
              </a:r>
            </a:p>
          </p:txBody>
        </p:sp>
        <p:sp>
          <p:nvSpPr>
            <p:cNvPr id="47" name="Rectangle 46"/>
            <p:cNvSpPr/>
            <p:nvPr/>
          </p:nvSpPr>
          <p:spPr>
            <a:xfrm>
              <a:off x="304800" y="4292914"/>
              <a:ext cx="1001003" cy="228193"/>
            </a:xfrm>
            <a:prstGeom prst="rect">
              <a:avLst/>
            </a:prstGeom>
          </p:spPr>
          <p:txBody>
            <a:bodyPr wrap="square" lIns="0" tIns="0" rIns="0" bIns="0">
              <a:spAutoFit/>
            </a:bodyPr>
            <a:lstStyle/>
            <a:p>
              <a:pPr algn="ctr">
                <a:lnSpc>
                  <a:spcPct val="80000"/>
                </a:lnSpc>
              </a:pPr>
              <a:r>
                <a:rPr lang="en-US" sz="1400" b="1" spc="-80" dirty="0">
                  <a:ln w="3175">
                    <a:noFill/>
                  </a:ln>
                  <a:latin typeface="Segoe UI" pitchFamily="34" charset="0"/>
                  <a:cs typeface="Segoe UI" pitchFamily="34" charset="0"/>
                </a:rPr>
                <a:t>Insights</a:t>
              </a: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435" y="2864826"/>
            <a:ext cx="3581400" cy="1508105"/>
          </a:xfrm>
        </p:spPr>
        <p:txBody>
          <a:bodyPr/>
          <a:lstStyle/>
          <a:p>
            <a:r>
              <a:rPr lang="en-US" sz="2000" dirty="0" smtClean="0"/>
              <a:t>Share project tasks in SharePoint</a:t>
            </a:r>
          </a:p>
          <a:p>
            <a:r>
              <a:rPr lang="en-US" sz="2000" dirty="0" smtClean="0"/>
              <a:t>Accept updates from SharePoint tasks list</a:t>
            </a:r>
          </a:p>
          <a:p>
            <a:r>
              <a:rPr lang="en-US" sz="2000" dirty="0" smtClean="0"/>
              <a:t>Mange conflicts</a:t>
            </a:r>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4431473" y="1414887"/>
            <a:ext cx="3881254" cy="2218368"/>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581598" y="2894368"/>
            <a:ext cx="3105004" cy="146667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583873" y="4654167"/>
            <a:ext cx="3881254" cy="1458522"/>
          </a:xfrm>
          <a:prstGeom prst="rect">
            <a:avLst/>
          </a:prstGeom>
          <a:noFill/>
          <a:ln w="9525">
            <a:noFill/>
            <a:miter lim="800000"/>
            <a:headEnd/>
            <a:tailEnd/>
          </a:ln>
        </p:spPr>
      </p:pic>
      <p:sp>
        <p:nvSpPr>
          <p:cNvPr id="9" name="TextBox 8"/>
          <p:cNvSpPr txBox="1"/>
          <p:nvPr/>
        </p:nvSpPr>
        <p:spPr>
          <a:xfrm>
            <a:off x="7210300" y="1143000"/>
            <a:ext cx="1600200" cy="803694"/>
          </a:xfrm>
          <a:prstGeom prst="roundRect">
            <a:avLst/>
          </a:prstGeom>
          <a:ln>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r>
              <a:rPr lang="en-US" sz="1400" b="1" dirty="0" smtClean="0"/>
              <a:t>Project Professional  2010</a:t>
            </a:r>
            <a:endParaRPr lang="en-US" sz="1400" b="1" dirty="0"/>
          </a:p>
        </p:txBody>
      </p:sp>
      <p:sp>
        <p:nvSpPr>
          <p:cNvPr id="10" name="Arc 9"/>
          <p:cNvSpPr/>
          <p:nvPr/>
        </p:nvSpPr>
        <p:spPr>
          <a:xfrm rot="3087680" flipH="1" flipV="1">
            <a:off x="5391557" y="2540007"/>
            <a:ext cx="2344320" cy="1594886"/>
          </a:xfrm>
          <a:prstGeom prst="arc">
            <a:avLst>
              <a:gd name="adj1" fmla="val 1069182"/>
              <a:gd name="adj2" fmla="val 5236292"/>
            </a:avLst>
          </a:prstGeom>
          <a:ln>
            <a:tailEnd type="stealth" w="lg" len="lg"/>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11" name="Arc 10"/>
          <p:cNvSpPr/>
          <p:nvPr/>
        </p:nvSpPr>
        <p:spPr>
          <a:xfrm rot="9381881" flipH="1" flipV="1">
            <a:off x="5758845" y="3872226"/>
            <a:ext cx="1875940" cy="1114918"/>
          </a:xfrm>
          <a:prstGeom prst="arc">
            <a:avLst>
              <a:gd name="adj1" fmla="val 558018"/>
              <a:gd name="adj2" fmla="val 6708016"/>
            </a:avLst>
          </a:prstGeom>
          <a:ln>
            <a:tailEnd type="stealth" w="lg" len="lg"/>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12" name="Arc 11"/>
          <p:cNvSpPr/>
          <p:nvPr/>
        </p:nvSpPr>
        <p:spPr>
          <a:xfrm rot="17188787" flipH="1" flipV="1">
            <a:off x="4378243" y="2069192"/>
            <a:ext cx="3358654" cy="2766874"/>
          </a:xfrm>
          <a:prstGeom prst="arc">
            <a:avLst>
              <a:gd name="adj1" fmla="val 820840"/>
              <a:gd name="adj2" fmla="val 6708016"/>
            </a:avLst>
          </a:prstGeom>
          <a:ln>
            <a:tailEnd type="stealth" w="lg" len="lg"/>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13" name="TextBox 12"/>
          <p:cNvSpPr txBox="1"/>
          <p:nvPr/>
        </p:nvSpPr>
        <p:spPr>
          <a:xfrm>
            <a:off x="7591300" y="5528831"/>
            <a:ext cx="1447800" cy="381000"/>
          </a:xfrm>
          <a:prstGeom prst="roundRect">
            <a:avLst/>
          </a:prstGeom>
          <a:ln>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r>
              <a:rPr lang="en-US" sz="1400" b="1" dirty="0" smtClean="0"/>
              <a:t>SharePoint 2010</a:t>
            </a:r>
            <a:endParaRPr lang="en-US" sz="1400" b="1" dirty="0"/>
          </a:p>
        </p:txBody>
      </p:sp>
      <p:sp>
        <p:nvSpPr>
          <p:cNvPr id="14" name="Title 3"/>
          <p:cNvSpPr txBox="1">
            <a:spLocks/>
          </p:cNvSpPr>
          <p:nvPr/>
        </p:nvSpPr>
        <p:spPr>
          <a:xfrm>
            <a:off x="182252" y="171815"/>
            <a:ext cx="8961748" cy="66638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dirty="0">
                <a:solidFill>
                  <a:srgbClr val="CCFFCC"/>
                </a:solidFill>
              </a:rPr>
              <a:t>Enhanced Collaboration and Reporting</a:t>
            </a:r>
            <a:r>
              <a:rPr lang="en-US" sz="4400" dirty="0" smtClean="0"/>
              <a:t/>
            </a:r>
            <a:br>
              <a:rPr lang="en-US" sz="4400" dirty="0" smtClean="0"/>
            </a:br>
            <a:r>
              <a:rPr lang="en-US" sz="2800" dirty="0">
                <a:solidFill>
                  <a:schemeClr val="tx1"/>
                </a:solidFill>
              </a:rPr>
              <a:t>Synchronize with SharePoint tasks</a:t>
            </a:r>
            <a:endParaRPr lang="en-US" sz="3200" dirty="0">
              <a:solidFill>
                <a:schemeClr val="tx1"/>
              </a:solidFill>
            </a:endParaRPr>
          </a:p>
        </p:txBody>
      </p:sp>
      <p:sp>
        <p:nvSpPr>
          <p:cNvPr id="15" name="Rectangle 14"/>
          <p:cNvSpPr/>
          <p:nvPr/>
        </p:nvSpPr>
        <p:spPr bwMode="auto">
          <a:xfrm>
            <a:off x="304800" y="1447801"/>
            <a:ext cx="3490471" cy="1219912"/>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smtClean="0">
                <a:gradFill>
                  <a:gsLst>
                    <a:gs pos="0">
                      <a:schemeClr val="tx1"/>
                    </a:gs>
                    <a:gs pos="100000">
                      <a:schemeClr val="tx1"/>
                    </a:gs>
                  </a:gsLst>
                </a:gradFill>
              </a:rPr>
              <a:t>Elevate your SharePoint tasks to real projects and effectively share your Project plans using SharePoint</a:t>
            </a:r>
          </a:p>
        </p:txBody>
      </p:sp>
    </p:spTree>
    <p:extLst>
      <p:ext uri="{BB962C8B-B14F-4D97-AF65-F5344CB8AC3E}">
        <p14:creationId xmlns="" xmlns:p14="http://schemas.microsoft.com/office/powerpoint/2010/main" val="3383397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1771575"/>
            <a:ext cx="9325021" cy="4813299"/>
          </a:xfrm>
          <a:prstGeom prst="rect">
            <a:avLst/>
          </a:prstGeom>
          <a:noFill/>
        </p:spPr>
      </p:pic>
      <p:sp>
        <p:nvSpPr>
          <p:cNvPr id="17" name="Title 16"/>
          <p:cNvSpPr>
            <a:spLocks noGrp="1"/>
          </p:cNvSpPr>
          <p:nvPr>
            <p:ph type="title"/>
          </p:nvPr>
        </p:nvSpPr>
        <p:spPr>
          <a:xfrm>
            <a:off x="389435" y="228600"/>
            <a:ext cx="8570631" cy="886397"/>
          </a:xfrm>
        </p:spPr>
        <p:txBody>
          <a:bodyPr/>
          <a:lstStyle/>
          <a:p>
            <a:r>
              <a:rPr lang="en-US" sz="4000" dirty="0" smtClean="0">
                <a:sym typeface="Wingdings" pitchFamily="2" charset="2"/>
              </a:rPr>
              <a:t>Enhanced Collaboration and Reporting</a:t>
            </a:r>
            <a:r>
              <a:rPr lang="en-US" sz="4400" dirty="0" smtClean="0">
                <a:sym typeface="Wingdings" pitchFamily="2" charset="2"/>
              </a:rPr>
              <a:t/>
            </a:r>
            <a:br>
              <a:rPr lang="en-US" sz="4400" dirty="0" smtClean="0">
                <a:sym typeface="Wingdings" pitchFamily="2" charset="2"/>
              </a:rPr>
            </a:br>
            <a:r>
              <a:rPr lang="en-US" sz="2400" dirty="0" smtClean="0">
                <a:solidFill>
                  <a:schemeClr val="tx1"/>
                </a:solidFill>
                <a:sym typeface="Wingdings" pitchFamily="2" charset="2"/>
              </a:rPr>
              <a:t>SharePoint Sync to Project Server 2010</a:t>
            </a:r>
            <a:endParaRPr lang="en-US" sz="3600" dirty="0">
              <a:solidFill>
                <a:schemeClr val="tx1"/>
              </a:solidFill>
            </a:endParaRPr>
          </a:p>
        </p:txBody>
      </p:sp>
      <p:sp>
        <p:nvSpPr>
          <p:cNvPr id="18" name="Text Placeholder 17"/>
          <p:cNvSpPr>
            <a:spLocks noGrp="1"/>
          </p:cNvSpPr>
          <p:nvPr>
            <p:ph type="body" sz="quarter" idx="10"/>
          </p:nvPr>
        </p:nvSpPr>
        <p:spPr>
          <a:xfrm>
            <a:off x="4572000" y="1479475"/>
            <a:ext cx="4419600" cy="2105192"/>
          </a:xfrm>
        </p:spPr>
        <p:txBody>
          <a:bodyPr/>
          <a:lstStyle/>
          <a:p>
            <a:pPr marL="225425" lvl="2" indent="-225425"/>
            <a:r>
              <a:rPr lang="en-US" sz="1800" dirty="0"/>
              <a:t>Lightweight collaboration through SharePoint Tasks list</a:t>
            </a:r>
          </a:p>
          <a:p>
            <a:pPr marL="225425" lvl="2" indent="-225425"/>
            <a:r>
              <a:rPr lang="en-US" sz="1800" dirty="0"/>
              <a:t>Sync SharePoint Tasks into Project Server to drive enterprise Resource Management and Reporting</a:t>
            </a:r>
          </a:p>
          <a:p>
            <a:pPr marL="225425" lvl="2" indent="-225425"/>
            <a:r>
              <a:rPr lang="en-US" sz="1800" dirty="0"/>
              <a:t>Take advantage of richer Project Management capabilities using Project Server </a:t>
            </a:r>
          </a:p>
        </p:txBody>
      </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1579" y="1700454"/>
            <a:ext cx="3410040" cy="1954444"/>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15" name="Rounded Rectangular Callout 14"/>
          <p:cNvSpPr/>
          <p:nvPr/>
        </p:nvSpPr>
        <p:spPr bwMode="auto">
          <a:xfrm>
            <a:off x="762000" y="1219200"/>
            <a:ext cx="1453540" cy="685800"/>
          </a:xfrm>
          <a:prstGeom prst="wedgeRoundRectCallout">
            <a:avLst>
              <a:gd name="adj1" fmla="val 55418"/>
              <a:gd name="adj2" fmla="val 14365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9" name="TextBox 18"/>
          <p:cNvSpPr txBox="1"/>
          <p:nvPr/>
        </p:nvSpPr>
        <p:spPr>
          <a:xfrm>
            <a:off x="838200" y="1295400"/>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sz="1200" dirty="0" smtClean="0">
                <a:gradFill>
                  <a:gsLst>
                    <a:gs pos="50000">
                      <a:schemeClr val="tx1"/>
                    </a:gs>
                    <a:gs pos="100000">
                      <a:schemeClr val="tx1"/>
                    </a:gs>
                  </a:gsLst>
                  <a:lin ang="5400000" scaled="0"/>
                </a:gradFill>
                <a:effectLst/>
              </a:rPr>
              <a:t>SharePoint</a:t>
            </a:r>
          </a:p>
          <a:p>
            <a:r>
              <a:rPr lang="en-US" sz="1200" dirty="0" smtClean="0">
                <a:gradFill>
                  <a:gsLst>
                    <a:gs pos="50000">
                      <a:schemeClr val="tx1"/>
                    </a:gs>
                    <a:gs pos="100000">
                      <a:schemeClr val="tx1"/>
                    </a:gs>
                  </a:gsLst>
                  <a:lin ang="5400000" scaled="0"/>
                </a:gradFill>
                <a:effectLst/>
              </a:rPr>
              <a:t>Task List</a:t>
            </a:r>
          </a:p>
        </p:txBody>
      </p:sp>
      <p:pic>
        <p:nvPicPr>
          <p:cNvPr id="4" name="Picture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743200" y="4068300"/>
            <a:ext cx="1506249" cy="1600200"/>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pic>
        <p:nvPicPr>
          <p:cNvPr id="5" name="Picture 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004706" y="3840436"/>
            <a:ext cx="3453494" cy="2057400"/>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23" name="Rounded Rectangular Callout 22"/>
          <p:cNvSpPr/>
          <p:nvPr/>
        </p:nvSpPr>
        <p:spPr bwMode="auto">
          <a:xfrm>
            <a:off x="7271360" y="3422575"/>
            <a:ext cx="1453540" cy="685800"/>
          </a:xfrm>
          <a:prstGeom prst="wedgeRoundRectCallout">
            <a:avLst>
              <a:gd name="adj1" fmla="val -84954"/>
              <a:gd name="adj2" fmla="val 239589"/>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24" name="TextBox 23"/>
          <p:cNvSpPr txBox="1"/>
          <p:nvPr/>
        </p:nvSpPr>
        <p:spPr>
          <a:xfrm>
            <a:off x="7327384" y="3498775"/>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sz="1200" dirty="0" smtClean="0">
                <a:gradFill>
                  <a:gsLst>
                    <a:gs pos="50000">
                      <a:schemeClr val="tx1"/>
                    </a:gs>
                    <a:gs pos="100000">
                      <a:schemeClr val="tx1"/>
                    </a:gs>
                  </a:gsLst>
                  <a:lin ang="5400000" scaled="0"/>
                </a:gradFill>
                <a:effectLst/>
              </a:rPr>
              <a:t>Project Server 2010</a:t>
            </a:r>
          </a:p>
          <a:p>
            <a:r>
              <a:rPr lang="en-US" sz="1200" dirty="0" smtClean="0">
                <a:gradFill>
                  <a:gsLst>
                    <a:gs pos="50000">
                      <a:schemeClr val="tx1"/>
                    </a:gs>
                    <a:gs pos="100000">
                      <a:schemeClr val="tx1"/>
                    </a:gs>
                  </a:gsLst>
                  <a:lin ang="5400000" scaled="0"/>
                </a:gradFill>
                <a:effectLst/>
              </a:rPr>
              <a:t>Project Plan</a:t>
            </a:r>
          </a:p>
        </p:txBody>
      </p:sp>
      <p:sp>
        <p:nvSpPr>
          <p:cNvPr id="25" name="Freeform 5"/>
          <p:cNvSpPr>
            <a:spLocks/>
          </p:cNvSpPr>
          <p:nvPr/>
        </p:nvSpPr>
        <p:spPr bwMode="auto">
          <a:xfrm>
            <a:off x="1447800" y="4335495"/>
            <a:ext cx="2568128" cy="1905000"/>
          </a:xfrm>
          <a:custGeom>
            <a:avLst/>
            <a:gdLst/>
            <a:ahLst/>
            <a:cxnLst>
              <a:cxn ang="0">
                <a:pos x="0" y="0"/>
              </a:cxn>
              <a:cxn ang="0">
                <a:pos x="0" y="961"/>
              </a:cxn>
              <a:cxn ang="0">
                <a:pos x="1941" y="961"/>
              </a:cxn>
              <a:cxn ang="0">
                <a:pos x="1827" y="1089"/>
              </a:cxn>
              <a:cxn ang="0">
                <a:pos x="1941" y="1089"/>
              </a:cxn>
              <a:cxn ang="0">
                <a:pos x="2114" y="913"/>
              </a:cxn>
              <a:cxn ang="0">
                <a:pos x="1934" y="740"/>
              </a:cxn>
              <a:cxn ang="0">
                <a:pos x="1827" y="740"/>
              </a:cxn>
              <a:cxn ang="0">
                <a:pos x="1941" y="861"/>
              </a:cxn>
              <a:cxn ang="0">
                <a:pos x="104" y="861"/>
              </a:cxn>
              <a:cxn ang="0">
                <a:pos x="104" y="0"/>
              </a:cxn>
            </a:cxnLst>
            <a:rect l="0" t="0" r="r" b="b"/>
            <a:pathLst>
              <a:path w="2114" h="1089">
                <a:moveTo>
                  <a:pt x="0" y="0"/>
                </a:moveTo>
                <a:lnTo>
                  <a:pt x="0" y="961"/>
                </a:lnTo>
                <a:lnTo>
                  <a:pt x="1941" y="961"/>
                </a:lnTo>
                <a:lnTo>
                  <a:pt x="1827" y="1089"/>
                </a:lnTo>
                <a:lnTo>
                  <a:pt x="1941" y="1089"/>
                </a:lnTo>
                <a:lnTo>
                  <a:pt x="2114" y="913"/>
                </a:lnTo>
                <a:lnTo>
                  <a:pt x="1934" y="740"/>
                </a:lnTo>
                <a:lnTo>
                  <a:pt x="1827" y="740"/>
                </a:lnTo>
                <a:lnTo>
                  <a:pt x="1941" y="861"/>
                </a:lnTo>
                <a:lnTo>
                  <a:pt x="104" y="861"/>
                </a:lnTo>
                <a:lnTo>
                  <a:pt x="104" y="0"/>
                </a:lnTo>
              </a:path>
            </a:pathLst>
          </a:custGeom>
          <a:gradFill flip="none" rotWithShape="1">
            <a:gsLst>
              <a:gs pos="0">
                <a:schemeClr val="tx1">
                  <a:alpha val="50000"/>
                </a:schemeClr>
              </a:gs>
              <a:gs pos="50000">
                <a:schemeClr val="tx1">
                  <a:alpha val="50000"/>
                </a:schemeClr>
              </a:gs>
              <a:gs pos="100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solidFill>
                <a:schemeClr val="lt1"/>
              </a:solidFill>
              <a:effectLst>
                <a:glow rad="101600">
                  <a:schemeClr val="tx1">
                    <a:alpha val="40000"/>
                  </a:schemeClr>
                </a:glow>
                <a:innerShdw blurRad="114300">
                  <a:prstClr val="black"/>
                </a:innerShdw>
                <a:reflection blurRad="6350" stA="55000" endA="300" endPos="45500" dir="5400000" sy="-100000" algn="bl" rotWithShape="0"/>
              </a:effectLst>
            </a:endParaRPr>
          </a:p>
        </p:txBody>
      </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18" name="Freeform 31"/>
          <p:cNvSpPr>
            <a:spLocks/>
          </p:cNvSpPr>
          <p:nvPr/>
        </p:nvSpPr>
        <p:spPr bwMode="auto">
          <a:xfrm rot="10800000">
            <a:off x="3266890" y="1930404"/>
            <a:ext cx="233950" cy="1681940"/>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15" name="Title 14"/>
          <p:cNvSpPr>
            <a:spLocks noGrp="1"/>
          </p:cNvSpPr>
          <p:nvPr>
            <p:ph type="title"/>
          </p:nvPr>
        </p:nvSpPr>
        <p:spPr/>
        <p:txBody>
          <a:bodyPr>
            <a:noAutofit/>
          </a:bodyPr>
          <a:lstStyle/>
          <a:p>
            <a:pPr lvl="0"/>
            <a:r>
              <a:rPr lang="en-US" sz="4000" dirty="0" smtClean="0"/>
              <a:t>Enhanced Collaboration and Reporting</a:t>
            </a:r>
            <a:r>
              <a:rPr lang="en-US" sz="3200" dirty="0"/>
              <a:t/>
            </a:r>
            <a:br>
              <a:rPr lang="en-US" sz="3200" dirty="0"/>
            </a:br>
            <a:r>
              <a:rPr lang="en-US" sz="2400" dirty="0">
                <a:solidFill>
                  <a:schemeClr val="tx1"/>
                </a:solidFill>
                <a:sym typeface="Wingdings" pitchFamily="2" charset="2"/>
              </a:rPr>
              <a:t>Simplified </a:t>
            </a:r>
            <a:r>
              <a:rPr lang="en-US" sz="2400" dirty="0" smtClean="0">
                <a:solidFill>
                  <a:schemeClr val="tx1"/>
                </a:solidFill>
                <a:sym typeface="Wingdings" pitchFamily="2" charset="2"/>
              </a:rPr>
              <a:t>single </a:t>
            </a:r>
            <a:r>
              <a:rPr lang="en-US" sz="2400" dirty="0">
                <a:solidFill>
                  <a:schemeClr val="tx1"/>
                </a:solidFill>
                <a:sym typeface="Wingdings" pitchFamily="2" charset="2"/>
              </a:rPr>
              <a:t>e</a:t>
            </a:r>
            <a:r>
              <a:rPr lang="en-US" sz="2400" dirty="0" smtClean="0">
                <a:solidFill>
                  <a:schemeClr val="tx1"/>
                </a:solidFill>
                <a:sym typeface="Wingdings" pitchFamily="2" charset="2"/>
              </a:rPr>
              <a:t>ntry </a:t>
            </a:r>
            <a:r>
              <a:rPr lang="en-US" sz="2400" dirty="0">
                <a:solidFill>
                  <a:schemeClr val="tx1"/>
                </a:solidFill>
                <a:sym typeface="Wingdings" pitchFamily="2" charset="2"/>
              </a:rPr>
              <a:t>m</a:t>
            </a:r>
            <a:r>
              <a:rPr lang="en-US" sz="2400" dirty="0" smtClean="0">
                <a:solidFill>
                  <a:schemeClr val="tx1"/>
                </a:solidFill>
                <a:sym typeface="Wingdings" pitchFamily="2" charset="2"/>
              </a:rPr>
              <a:t>ode </a:t>
            </a:r>
            <a:r>
              <a:rPr lang="en-US" sz="2400" dirty="0">
                <a:solidFill>
                  <a:schemeClr val="tx1"/>
                </a:solidFill>
                <a:sym typeface="Wingdings" pitchFamily="2" charset="2"/>
              </a:rPr>
              <a:t>for </a:t>
            </a:r>
            <a:r>
              <a:rPr lang="en-US" sz="2400" dirty="0" smtClean="0">
                <a:solidFill>
                  <a:schemeClr val="tx1"/>
                </a:solidFill>
                <a:sym typeface="Wingdings" pitchFamily="2" charset="2"/>
              </a:rPr>
              <a:t>time </a:t>
            </a:r>
            <a:r>
              <a:rPr lang="en-US" sz="2400" dirty="0">
                <a:solidFill>
                  <a:schemeClr val="tx1"/>
                </a:solidFill>
                <a:sym typeface="Wingdings" pitchFamily="2" charset="2"/>
              </a:rPr>
              <a:t>r</a:t>
            </a:r>
            <a:r>
              <a:rPr lang="en-US" sz="2400" dirty="0" smtClean="0">
                <a:solidFill>
                  <a:schemeClr val="tx1"/>
                </a:solidFill>
                <a:sym typeface="Wingdings" pitchFamily="2" charset="2"/>
              </a:rPr>
              <a:t>eporting and </a:t>
            </a:r>
            <a:r>
              <a:rPr lang="en-US" sz="2400" dirty="0">
                <a:solidFill>
                  <a:schemeClr val="tx1"/>
                </a:solidFill>
                <a:sym typeface="Wingdings" pitchFamily="2" charset="2"/>
              </a:rPr>
              <a:t>s</a:t>
            </a:r>
            <a:r>
              <a:rPr lang="en-US" sz="2400" dirty="0" smtClean="0">
                <a:solidFill>
                  <a:schemeClr val="tx1"/>
                </a:solidFill>
                <a:sym typeface="Wingdings" pitchFamily="2" charset="2"/>
              </a:rPr>
              <a:t>tatusing</a:t>
            </a:r>
            <a:endParaRPr lang="en-US" sz="2400" dirty="0">
              <a:solidFill>
                <a:schemeClr val="tx1"/>
              </a:solidFill>
              <a:sym typeface="Wingdings" pitchFamily="2" charset="2"/>
            </a:endParaRPr>
          </a:p>
        </p:txBody>
      </p:sp>
      <p:sp>
        <p:nvSpPr>
          <p:cNvPr id="17" name="Text Placeholder 16"/>
          <p:cNvSpPr>
            <a:spLocks noGrp="1"/>
          </p:cNvSpPr>
          <p:nvPr>
            <p:ph type="body" sz="quarter" idx="10"/>
          </p:nvPr>
        </p:nvSpPr>
        <p:spPr>
          <a:xfrm>
            <a:off x="4572001" y="1752600"/>
            <a:ext cx="4388066" cy="1412694"/>
          </a:xfrm>
        </p:spPr>
        <p:txBody>
          <a:bodyPr/>
          <a:lstStyle/>
          <a:p>
            <a:pPr marL="225425" indent="-225425"/>
            <a:r>
              <a:rPr lang="en-US" sz="1800" dirty="0" smtClean="0"/>
              <a:t>Improved user experience</a:t>
            </a:r>
          </a:p>
          <a:p>
            <a:pPr marL="225425" indent="-225425"/>
            <a:r>
              <a:rPr lang="en-US" sz="1800" dirty="0" smtClean="0"/>
              <a:t>Single entry mode to unify timesheet entry and task statusing</a:t>
            </a:r>
          </a:p>
          <a:p>
            <a:pPr marL="225425" indent="-225425"/>
            <a:r>
              <a:rPr lang="en-US" sz="1800" dirty="0" smtClean="0"/>
              <a:t>Consolidated Approval Center</a:t>
            </a:r>
          </a:p>
          <a:p>
            <a:pPr marL="225425" indent="-225425"/>
            <a:r>
              <a:rPr lang="en-US" sz="1800" dirty="0" smtClean="0"/>
              <a:t>New User Delegation</a:t>
            </a:r>
          </a:p>
        </p:txBody>
      </p:sp>
      <p:pic>
        <p:nvPicPr>
          <p:cNvPr id="32" name="Picture 2"/>
          <p:cNvPicPr>
            <a:picLocks noChangeAspect="1" noChangeArrowheads="1"/>
          </p:cNvPicPr>
          <p:nvPr/>
        </p:nvPicPr>
        <p:blipFill>
          <a:blip r:embed="rId4" cstate="print"/>
          <a:stretch>
            <a:fillRect/>
          </a:stretch>
        </p:blipFill>
        <p:spPr bwMode="auto">
          <a:xfrm>
            <a:off x="389436" y="2133600"/>
            <a:ext cx="3904342" cy="769257"/>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33" name="Rounded Rectangular Callout 32"/>
          <p:cNvSpPr/>
          <p:nvPr/>
        </p:nvSpPr>
        <p:spPr bwMode="auto">
          <a:xfrm>
            <a:off x="143471" y="3432175"/>
            <a:ext cx="1453540" cy="685800"/>
          </a:xfrm>
          <a:prstGeom prst="wedgeRoundRectCallout">
            <a:avLst>
              <a:gd name="adj1" fmla="val 117064"/>
              <a:gd name="adj2" fmla="val -180201"/>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4" name="TextBox 33"/>
          <p:cNvSpPr txBox="1"/>
          <p:nvPr/>
        </p:nvSpPr>
        <p:spPr>
          <a:xfrm>
            <a:off x="194837" y="3506934"/>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sz="1200" dirty="0" smtClean="0">
                <a:gradFill>
                  <a:gsLst>
                    <a:gs pos="50000">
                      <a:schemeClr val="tx1"/>
                    </a:gs>
                    <a:gs pos="100000">
                      <a:schemeClr val="tx1"/>
                    </a:gs>
                  </a:gsLst>
                  <a:lin ang="5400000" scaled="0"/>
                </a:gradFill>
                <a:effectLst/>
              </a:rPr>
              <a:t>Single Entry Mode  Option</a:t>
            </a:r>
          </a:p>
        </p:txBody>
      </p:sp>
      <p:sp>
        <p:nvSpPr>
          <p:cNvPr id="35" name="Rounded Rectangular Callout 34"/>
          <p:cNvSpPr/>
          <p:nvPr/>
        </p:nvSpPr>
        <p:spPr bwMode="auto">
          <a:xfrm>
            <a:off x="7162800" y="3429000"/>
            <a:ext cx="1453540" cy="685800"/>
          </a:xfrm>
          <a:prstGeom prst="wedgeRoundRectCallout">
            <a:avLst>
              <a:gd name="adj1" fmla="val -64716"/>
              <a:gd name="adj2" fmla="val 153704"/>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6" name="TextBox 35"/>
          <p:cNvSpPr txBox="1"/>
          <p:nvPr/>
        </p:nvSpPr>
        <p:spPr>
          <a:xfrm>
            <a:off x="7239000" y="3505200"/>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sz="1200" dirty="0" smtClean="0">
                <a:gradFill>
                  <a:gsLst>
                    <a:gs pos="50000">
                      <a:schemeClr val="tx1"/>
                    </a:gs>
                    <a:gs pos="100000">
                      <a:schemeClr val="tx1"/>
                    </a:gs>
                  </a:gsLst>
                  <a:lin ang="5400000" scaled="0"/>
                </a:gradFill>
                <a:effectLst/>
              </a:rPr>
              <a:t>Improved Timesheet Experience</a:t>
            </a:r>
          </a:p>
        </p:txBody>
      </p:sp>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194728" y="3686178"/>
            <a:ext cx="3206072" cy="2235772"/>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34"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9436" y="228600"/>
            <a:ext cx="8363938" cy="886397"/>
          </a:xfrm>
        </p:spPr>
        <p:txBody>
          <a:bodyPr/>
          <a:lstStyle/>
          <a:p>
            <a:r>
              <a:rPr lang="en-US" sz="4000" dirty="0" smtClean="0"/>
              <a:t>Enhanced Collaboration and Reporting</a:t>
            </a:r>
            <a:r>
              <a:rPr lang="en-US" sz="4000" dirty="0" smtClean="0">
                <a:sym typeface="Wingdings" pitchFamily="2" charset="2"/>
              </a:rPr>
              <a:t/>
            </a:r>
            <a:br>
              <a:rPr lang="en-US" sz="4000" dirty="0" smtClean="0">
                <a:sym typeface="Wingdings" pitchFamily="2" charset="2"/>
              </a:rPr>
            </a:br>
            <a:r>
              <a:rPr lang="en-US" sz="2400" dirty="0">
                <a:solidFill>
                  <a:schemeClr val="tx1"/>
                </a:solidFill>
                <a:sym typeface="Wingdings" pitchFamily="2" charset="2"/>
              </a:rPr>
              <a:t>Stay connected through Outlook</a:t>
            </a:r>
          </a:p>
        </p:txBody>
      </p:sp>
      <p:pic>
        <p:nvPicPr>
          <p:cNvPr id="21" name="Picture 20"/>
          <p:cNvPicPr>
            <a:picLocks noChangeAspect="1"/>
          </p:cNvPicPr>
          <p:nvPr/>
        </p:nvPicPr>
        <p:blipFill>
          <a:blip r:embed="rId4" cstate="print"/>
          <a:stretch>
            <a:fillRect/>
          </a:stretch>
        </p:blipFill>
        <p:spPr>
          <a:xfrm>
            <a:off x="-151498" y="3552866"/>
            <a:ext cx="5887600" cy="1896553"/>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grpSp>
        <p:nvGrpSpPr>
          <p:cNvPr id="18" name="Group 17"/>
          <p:cNvGrpSpPr/>
          <p:nvPr/>
        </p:nvGrpSpPr>
        <p:grpSpPr>
          <a:xfrm>
            <a:off x="4598549" y="4057835"/>
            <a:ext cx="4058708" cy="2667000"/>
            <a:chOff x="3579812" y="2895600"/>
            <a:chExt cx="5410201" cy="2667000"/>
          </a:xfrm>
        </p:grpSpPr>
        <p:grpSp>
          <p:nvGrpSpPr>
            <p:cNvPr id="13" name="Group 12"/>
            <p:cNvGrpSpPr/>
            <p:nvPr/>
          </p:nvGrpSpPr>
          <p:grpSpPr>
            <a:xfrm>
              <a:off x="3579812" y="3541083"/>
              <a:ext cx="5410201" cy="1604633"/>
              <a:chOff x="684212" y="2133600"/>
              <a:chExt cx="11047413" cy="3276597"/>
            </a:xfrm>
          </p:grpSpPr>
          <p:pic>
            <p:nvPicPr>
              <p:cNvPr id="11" name="Picture 2" descr="C:\Users\maryfj\Desktop\DVD_ART35\Artwork_Imagery\Shapes\Glows\white oval shaped glow.png"/>
              <p:cNvPicPr>
                <a:picLocks noChangeAspect="1" noChangeArrowheads="1"/>
              </p:cNvPicPr>
              <p:nvPr/>
            </p:nvPicPr>
            <p:blipFill>
              <a:blip r:embed="rId5" cstate="print">
                <a:lum bright="-100000"/>
              </a:blip>
              <a:srcRect/>
              <a:stretch>
                <a:fillRect/>
              </a:stretch>
            </p:blipFill>
            <p:spPr bwMode="auto">
              <a:xfrm>
                <a:off x="1153274" y="2133600"/>
                <a:ext cx="10000908" cy="2585459"/>
              </a:xfrm>
              <a:prstGeom prst="rect">
                <a:avLst/>
              </a:prstGeom>
              <a:noFill/>
              <a:ln>
                <a:noFill/>
              </a:ln>
            </p:spPr>
          </p:pic>
          <p:sp>
            <p:nvSpPr>
              <p:cNvPr id="12" name="Oval Base"/>
              <p:cNvSpPr>
                <a:spLocks noEditPoints="1"/>
              </p:cNvSpPr>
              <p:nvPr/>
            </p:nvSpPr>
            <p:spPr bwMode="auto">
              <a:xfrm>
                <a:off x="684212" y="2454249"/>
                <a:ext cx="11047413" cy="2955948"/>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rgbClr val="538022"/>
                  </a:gs>
                  <a:gs pos="54000">
                    <a:srgbClr val="92D050"/>
                  </a:gs>
                  <a:gs pos="87000">
                    <a:srgbClr val="4EA6C0">
                      <a:lumMod val="50000"/>
                      <a:alpha val="2000"/>
                    </a:srgb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kern="0" dirty="0">
                  <a:solidFill>
                    <a:prstClr val="white"/>
                  </a:solidFill>
                  <a:effectLst>
                    <a:outerShdw blurRad="38100" dist="38100" dir="2700000" algn="tl">
                      <a:srgbClr val="000000">
                        <a:alpha val="43137"/>
                      </a:srgbClr>
                    </a:outerShdw>
                  </a:effectLst>
                  <a:latin typeface="Kozuka Gothic Pro H" pitchFamily="34" charset="-128"/>
                </a:endParaRPr>
              </a:p>
            </p:txBody>
          </p:sp>
        </p:grpSp>
        <p:pic>
          <p:nvPicPr>
            <p:cNvPr id="6146" name="Picture 2" descr="\\SERVER3\InternalBin\Resource DVD\DVD_ART36\Artwork_Imagery\Icons - Illustrations\_ MSN ICONS\web page internet screen.png"/>
            <p:cNvPicPr>
              <a:picLocks noChangeAspect="1" noChangeArrowheads="1"/>
            </p:cNvPicPr>
            <p:nvPr/>
          </p:nvPicPr>
          <p:blipFill>
            <a:blip r:embed="rId6"/>
            <a:stretch>
              <a:fillRect/>
            </a:stretch>
          </p:blipFill>
          <p:spPr bwMode="auto">
            <a:xfrm>
              <a:off x="7770812" y="3651980"/>
              <a:ext cx="1014349" cy="886968"/>
            </a:xfrm>
            <a:prstGeom prst="rect">
              <a:avLst/>
            </a:prstGeom>
            <a:noFill/>
            <a:ln>
              <a:noFill/>
            </a:ln>
          </p:spPr>
        </p:pic>
        <p:pic>
          <p:nvPicPr>
            <p:cNvPr id="6147" name="Picture 3" descr="\\SERVER3\InternalBin\Resource DVD\DVD_ART36\Artwork_Imagery\Icons - Illustrations\_ xMAC STYLE\computer desktop pc.png"/>
            <p:cNvPicPr>
              <a:picLocks noChangeAspect="1" noChangeArrowheads="1"/>
            </p:cNvPicPr>
            <p:nvPr/>
          </p:nvPicPr>
          <p:blipFill>
            <a:blip r:embed="rId7"/>
            <a:stretch>
              <a:fillRect/>
            </a:stretch>
          </p:blipFill>
          <p:spPr bwMode="auto">
            <a:xfrm>
              <a:off x="5713412" y="4419600"/>
              <a:ext cx="1523603" cy="1143000"/>
            </a:xfrm>
            <a:prstGeom prst="rect">
              <a:avLst/>
            </a:prstGeom>
            <a:noFill/>
            <a:ln>
              <a:noFill/>
            </a:ln>
          </p:spPr>
        </p:pic>
        <p:pic>
          <p:nvPicPr>
            <p:cNvPr id="6148" name="Picture 4" descr="\\SERVER3\InternalBin\Resource DVD\DVD_ART36\Artwork_Imagery\Hardware Photos\OEM HW\Windows Mobile devices (cell phone, pda)\Smartphone cell phones\Sprint HTC Touch closed.png"/>
            <p:cNvPicPr>
              <a:picLocks noChangeAspect="1" noChangeArrowheads="1"/>
            </p:cNvPicPr>
            <p:nvPr/>
          </p:nvPicPr>
          <p:blipFill>
            <a:blip r:embed="rId8"/>
            <a:stretch>
              <a:fillRect/>
            </a:stretch>
          </p:blipFill>
          <p:spPr bwMode="auto">
            <a:xfrm>
              <a:off x="3960813" y="3613242"/>
              <a:ext cx="614631" cy="969264"/>
            </a:xfrm>
            <a:prstGeom prst="rect">
              <a:avLst/>
            </a:prstGeom>
            <a:noFill/>
            <a:effectLst>
              <a:reflection blurRad="6350" stA="52000" endA="300" endPos="35000" dir="5400000" sy="-100000" algn="bl" rotWithShape="0"/>
            </a:effectLst>
          </p:spPr>
        </p:pic>
        <p:pic>
          <p:nvPicPr>
            <p:cNvPr id="6149" name="Picture 5" descr="C:\Users\mitchelld\Desktop\Assets\Iconshock\Real_Vista_Style\Accounting\salesman 256.png"/>
            <p:cNvPicPr>
              <a:picLocks noChangeAspect="1" noChangeArrowheads="1"/>
            </p:cNvPicPr>
            <p:nvPr/>
          </p:nvPicPr>
          <p:blipFill>
            <a:blip r:embed="rId9"/>
            <a:stretch>
              <a:fillRect/>
            </a:stretch>
          </p:blipFill>
          <p:spPr bwMode="auto">
            <a:xfrm>
              <a:off x="5204630" y="2895600"/>
              <a:ext cx="2059911" cy="1545336"/>
            </a:xfrm>
            <a:prstGeom prst="rect">
              <a:avLst/>
            </a:prstGeom>
            <a:noFill/>
            <a:ln>
              <a:noFill/>
            </a:ln>
          </p:spPr>
        </p:pic>
      </p:grpSp>
      <p:sp>
        <p:nvSpPr>
          <p:cNvPr id="20" name="Rectangle 19"/>
          <p:cNvSpPr/>
          <p:nvPr/>
        </p:nvSpPr>
        <p:spPr>
          <a:xfrm>
            <a:off x="4572000" y="2447926"/>
            <a:ext cx="4181373" cy="1742015"/>
          </a:xfrm>
          <a:prstGeom prst="rect">
            <a:avLst/>
          </a:prstGeom>
        </p:spPr>
        <p:txBody>
          <a:bodyPr wrap="square">
            <a:spAutoFit/>
          </a:bodyPr>
          <a:lstStyle/>
          <a:p>
            <a:pPr marL="225425" lvl="2" indent="-225425" fontAlgn="base">
              <a:lnSpc>
                <a:spcPct val="90000"/>
              </a:lnSpc>
              <a:spcBef>
                <a:spcPct val="20000"/>
              </a:spcBef>
              <a:spcAft>
                <a:spcPct val="0"/>
              </a:spcAft>
              <a:buClr>
                <a:srgbClr val="FFC533"/>
              </a:buClr>
              <a:buSzPct val="90000"/>
              <a:buBlip>
                <a:blip r:embed="rId10"/>
              </a:buBlip>
            </a:pPr>
            <a:r>
              <a:rPr lang="en-US" sz="1600" dirty="0" smtClean="0"/>
              <a:t>Project tasks shown as Outlook tasks </a:t>
            </a:r>
            <a:br>
              <a:rPr lang="en-US" sz="1600" dirty="0" smtClean="0"/>
            </a:br>
            <a:r>
              <a:rPr lang="en-US" sz="1600" dirty="0" smtClean="0"/>
              <a:t>grouped by project name</a:t>
            </a:r>
          </a:p>
          <a:p>
            <a:pPr marL="225425" lvl="2" indent="-225425" fontAlgn="base">
              <a:lnSpc>
                <a:spcPct val="90000"/>
              </a:lnSpc>
              <a:spcBef>
                <a:spcPct val="20000"/>
              </a:spcBef>
              <a:spcAft>
                <a:spcPct val="0"/>
              </a:spcAft>
              <a:buClr>
                <a:srgbClr val="FFC533"/>
              </a:buClr>
              <a:buSzPct val="90000"/>
              <a:buBlip>
                <a:blip r:embed="rId10"/>
              </a:buBlip>
            </a:pPr>
            <a:r>
              <a:rPr lang="en-US" sz="1600" dirty="0" smtClean="0"/>
              <a:t>Receive notifications and provide updates through Outlook (% complete, total work, actual work)</a:t>
            </a:r>
          </a:p>
          <a:p>
            <a:pPr marL="225425" lvl="2" indent="-225425" fontAlgn="base">
              <a:lnSpc>
                <a:spcPct val="90000"/>
              </a:lnSpc>
              <a:spcBef>
                <a:spcPct val="20000"/>
              </a:spcBef>
              <a:spcAft>
                <a:spcPct val="0"/>
              </a:spcAft>
              <a:buClr>
                <a:srgbClr val="FFC533"/>
              </a:buClr>
              <a:buSzPct val="90000"/>
              <a:buBlip>
                <a:blip r:embed="rId10"/>
              </a:buBlip>
            </a:pPr>
            <a:r>
              <a:rPr lang="en-US" sz="1600" dirty="0" smtClean="0"/>
              <a:t>Empower the mobile workforce – receive </a:t>
            </a:r>
            <a:br>
              <a:rPr lang="en-US" sz="1600" dirty="0" smtClean="0"/>
            </a:br>
            <a:r>
              <a:rPr lang="en-US" sz="1600" dirty="0" smtClean="0"/>
              <a:t>and update tasks on the go</a:t>
            </a:r>
          </a:p>
        </p:txBody>
      </p:sp>
      <p:pic>
        <p:nvPicPr>
          <p:cNvPr id="22" name="Picture 21"/>
          <p:cNvPicPr>
            <a:picLocks noChangeAspect="1"/>
          </p:cNvPicPr>
          <p:nvPr/>
        </p:nvPicPr>
        <p:blipFill>
          <a:blip r:embed="rId11" cstate="print"/>
          <a:stretch>
            <a:fillRect/>
          </a:stretch>
        </p:blipFill>
        <p:spPr>
          <a:xfrm>
            <a:off x="1373639" y="1906588"/>
            <a:ext cx="3469736" cy="1805519"/>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
        <p:nvSpPr>
          <p:cNvPr id="36" name="Rectangle 35"/>
          <p:cNvSpPr/>
          <p:nvPr/>
        </p:nvSpPr>
        <p:spPr bwMode="auto">
          <a:xfrm>
            <a:off x="4572001" y="1906588"/>
            <a:ext cx="3901440"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b="1" dirty="0" smtClean="0">
                <a:gradFill>
                  <a:gsLst>
                    <a:gs pos="0">
                      <a:schemeClr val="tx1"/>
                    </a:gs>
                    <a:gs pos="100000">
                      <a:schemeClr val="tx1"/>
                    </a:gs>
                  </a:gsLst>
                </a:gradFill>
              </a:rPr>
              <a:t>Exchange Server Integration</a:t>
            </a:r>
          </a:p>
        </p:txBody>
      </p:sp>
      <p:sp>
        <p:nvSpPr>
          <p:cNvPr id="37" name="Rounded Rectangular Callout 36"/>
          <p:cNvSpPr/>
          <p:nvPr/>
        </p:nvSpPr>
        <p:spPr bwMode="auto">
          <a:xfrm>
            <a:off x="2070550" y="5492932"/>
            <a:ext cx="1453540" cy="685800"/>
          </a:xfrm>
          <a:prstGeom prst="wedgeRoundRectCallout">
            <a:avLst>
              <a:gd name="adj1" fmla="val -41335"/>
              <a:gd name="adj2" fmla="val -17739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8" name="TextBox 37"/>
          <p:cNvSpPr txBox="1"/>
          <p:nvPr/>
        </p:nvSpPr>
        <p:spPr>
          <a:xfrm>
            <a:off x="2121916" y="556769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sz="1600" dirty="0" smtClean="0">
                <a:gradFill>
                  <a:gsLst>
                    <a:gs pos="50000">
                      <a:schemeClr val="tx1"/>
                    </a:gs>
                    <a:gs pos="100000">
                      <a:schemeClr val="tx1"/>
                    </a:gs>
                  </a:gsLst>
                  <a:lin ang="5400000" scaled="0"/>
                </a:gradFill>
                <a:effectLst/>
              </a:rPr>
              <a:t>Project Tasks in Outlook</a:t>
            </a:r>
          </a:p>
        </p:txBody>
      </p:sp>
      <p:sp>
        <p:nvSpPr>
          <p:cNvPr id="39" name="Rounded Rectangular Callout 38"/>
          <p:cNvSpPr/>
          <p:nvPr/>
        </p:nvSpPr>
        <p:spPr bwMode="auto">
          <a:xfrm>
            <a:off x="169409" y="1863554"/>
            <a:ext cx="1453540" cy="685800"/>
          </a:xfrm>
          <a:prstGeom prst="wedgeRoundRectCallout">
            <a:avLst>
              <a:gd name="adj1" fmla="val 123618"/>
              <a:gd name="adj2" fmla="val 84191"/>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0" name="TextBox 39"/>
          <p:cNvSpPr txBox="1"/>
          <p:nvPr/>
        </p:nvSpPr>
        <p:spPr>
          <a:xfrm>
            <a:off x="214241" y="1947021"/>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pPr fontAlgn="base">
              <a:spcAft>
                <a:spcPct val="0"/>
              </a:spcAft>
            </a:pPr>
            <a:r>
              <a:rPr lang="en-US" sz="1600" dirty="0" smtClean="0">
                <a:gradFill>
                  <a:gsLst>
                    <a:gs pos="50000">
                      <a:schemeClr val="tx1"/>
                    </a:gs>
                    <a:gs pos="100000">
                      <a:schemeClr val="tx1"/>
                    </a:gs>
                  </a:gsLst>
                  <a:lin ang="5400000" scaled="0"/>
                </a:gradFill>
                <a:effectLst/>
              </a:rPr>
              <a:t>Task Details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1" y="2044701"/>
            <a:ext cx="9325021" cy="4813299"/>
          </a:xfrm>
          <a:prstGeom prst="rect">
            <a:avLst/>
          </a:prstGeom>
          <a:noFill/>
        </p:spPr>
      </p:pic>
      <p:sp>
        <p:nvSpPr>
          <p:cNvPr id="7" name="Title 6"/>
          <p:cNvSpPr>
            <a:spLocks noGrp="1"/>
          </p:cNvSpPr>
          <p:nvPr>
            <p:ph type="title"/>
          </p:nvPr>
        </p:nvSpPr>
        <p:spPr>
          <a:xfrm>
            <a:off x="389436" y="228600"/>
            <a:ext cx="8363938" cy="1218795"/>
          </a:xfrm>
        </p:spPr>
        <p:txBody>
          <a:bodyPr/>
          <a:lstStyle/>
          <a:p>
            <a:pPr fontAlgn="base">
              <a:spcAft>
                <a:spcPct val="0"/>
              </a:spcAft>
              <a:defRPr/>
            </a:pPr>
            <a:r>
              <a:rPr lang="en-US" sz="4000" dirty="0" smtClean="0">
                <a:sym typeface="Wingdings" pitchFamily="2" charset="2"/>
              </a:rPr>
              <a:t>Enhanced Collaboration &amp; Reporting</a:t>
            </a:r>
            <a:r>
              <a:rPr lang="en-US" sz="4000" dirty="0">
                <a:sym typeface="Wingdings" pitchFamily="2" charset="2"/>
              </a:rPr>
              <a:t/>
            </a:r>
            <a:br>
              <a:rPr lang="en-US" sz="4000" dirty="0">
                <a:sym typeface="Wingdings" pitchFamily="2" charset="2"/>
              </a:rPr>
            </a:br>
            <a:r>
              <a:rPr lang="en-US" sz="2400" dirty="0">
                <a:solidFill>
                  <a:schemeClr val="tx1"/>
                </a:solidFill>
                <a:sym typeface="Wingdings" pitchFamily="2" charset="2"/>
              </a:rPr>
              <a:t>Take advantage of the Microsoft Business Intelligence Platform</a:t>
            </a:r>
            <a:br>
              <a:rPr lang="en-US" sz="2400" dirty="0">
                <a:solidFill>
                  <a:schemeClr val="tx1"/>
                </a:solidFill>
                <a:sym typeface="Wingdings" pitchFamily="2" charset="2"/>
              </a:rPr>
            </a:br>
            <a:endParaRPr lang="en-US" sz="2400" dirty="0">
              <a:solidFill>
                <a:schemeClr val="tx1"/>
              </a:solidFill>
              <a:sym typeface="Wingdings" pitchFamily="2" charset="2"/>
            </a:endParaRPr>
          </a:p>
        </p:txBody>
      </p:sp>
      <p:sp>
        <p:nvSpPr>
          <p:cNvPr id="8" name="Text Placeholder 7"/>
          <p:cNvSpPr>
            <a:spLocks noGrp="1"/>
          </p:cNvSpPr>
          <p:nvPr>
            <p:ph type="body" sz="quarter" idx="10"/>
          </p:nvPr>
        </p:nvSpPr>
        <p:spPr>
          <a:xfrm>
            <a:off x="4572000" y="2456041"/>
            <a:ext cx="4181373" cy="1598386"/>
          </a:xfrm>
        </p:spPr>
        <p:txBody>
          <a:bodyPr/>
          <a:lstStyle/>
          <a:p>
            <a:pPr marL="282575" indent="-282575">
              <a:spcBef>
                <a:spcPts val="384"/>
              </a:spcBef>
            </a:pPr>
            <a:r>
              <a:rPr lang="en-US" sz="1800" dirty="0" smtClean="0"/>
              <a:t>Personal BI for Team Members, PMs, </a:t>
            </a:r>
            <a:br>
              <a:rPr lang="en-US" sz="1800" dirty="0" smtClean="0"/>
            </a:br>
            <a:r>
              <a:rPr lang="en-US" sz="1800" dirty="0" smtClean="0"/>
              <a:t>and Power Users</a:t>
            </a:r>
          </a:p>
          <a:p>
            <a:pPr marL="282575" indent="-282575">
              <a:spcBef>
                <a:spcPts val="384"/>
              </a:spcBef>
            </a:pPr>
            <a:r>
              <a:rPr lang="en-US" sz="1800" dirty="0" smtClean="0"/>
              <a:t>Departmental BI for effective team collaboration and communications</a:t>
            </a:r>
          </a:p>
          <a:p>
            <a:pPr marL="282575" indent="-282575">
              <a:spcBef>
                <a:spcPts val="384"/>
              </a:spcBef>
            </a:pPr>
            <a:r>
              <a:rPr lang="en-US" sz="1800" dirty="0" smtClean="0"/>
              <a:t>Enterprise BI for standard reporting and metrics</a:t>
            </a:r>
          </a:p>
        </p:txBody>
      </p:sp>
      <p:sp>
        <p:nvSpPr>
          <p:cNvPr id="10" name="Rectangle 9"/>
          <p:cNvSpPr/>
          <p:nvPr/>
        </p:nvSpPr>
        <p:spPr bwMode="auto">
          <a:xfrm>
            <a:off x="4572001" y="1906588"/>
            <a:ext cx="3901440"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2000" b="1" dirty="0" smtClean="0">
                <a:gradFill>
                  <a:gsLst>
                    <a:gs pos="0">
                      <a:schemeClr val="tx1"/>
                    </a:gs>
                    <a:gs pos="100000">
                      <a:schemeClr val="tx1"/>
                    </a:gs>
                  </a:gsLst>
                </a:gradFill>
              </a:rPr>
              <a:t>Business Intelligence Center</a:t>
            </a:r>
          </a:p>
        </p:txBody>
      </p:sp>
      <p:pic>
        <p:nvPicPr>
          <p:cNvPr id="27" name="Picture 26" descr="area chart graph.png"/>
          <p:cNvPicPr>
            <a:picLocks noChangeAspect="1"/>
          </p:cNvPicPr>
          <p:nvPr/>
        </p:nvPicPr>
        <p:blipFill>
          <a:blip r:embed="rId4"/>
          <a:stretch>
            <a:fillRect/>
          </a:stretch>
        </p:blipFill>
        <p:spPr>
          <a:xfrm>
            <a:off x="6302245" y="3819017"/>
            <a:ext cx="2152234" cy="2152234"/>
          </a:xfrm>
          <a:prstGeom prst="rect">
            <a:avLst/>
          </a:prstGeom>
          <a:effectLst>
            <a:reflection blurRad="6350" stA="50000" endA="300" endPos="38500" dist="50800" dir="5400000" sy="-100000" algn="bl" rotWithShape="0"/>
          </a:effectLst>
          <a:scene3d>
            <a:camera prst="perspectiveHeroicExtremeLeftFacing"/>
            <a:lightRig rig="threePt" dir="t"/>
          </a:scene3d>
        </p:spPr>
      </p:pic>
      <p:pic>
        <p:nvPicPr>
          <p:cNvPr id="28" name="Picture 27" descr="column chart graph.png"/>
          <p:cNvPicPr>
            <a:picLocks noChangeAspect="1"/>
          </p:cNvPicPr>
          <p:nvPr/>
        </p:nvPicPr>
        <p:blipFill>
          <a:blip r:embed="rId5"/>
          <a:stretch>
            <a:fillRect/>
          </a:stretch>
        </p:blipFill>
        <p:spPr>
          <a:xfrm>
            <a:off x="7107047" y="4786013"/>
            <a:ext cx="1654438" cy="1654438"/>
          </a:xfrm>
          <a:prstGeom prst="rect">
            <a:avLst/>
          </a:prstGeom>
          <a:effectLst>
            <a:reflection blurRad="6350" stA="50000" endA="300" endPos="38500" dist="50800" dir="5400000" sy="-100000" algn="bl" rotWithShape="0"/>
          </a:effectLst>
          <a:scene3d>
            <a:camera prst="perspectiveHeroicExtremeLeftFacing"/>
            <a:lightRig rig="threePt" dir="t"/>
          </a:scene3d>
        </p:spPr>
      </p:pic>
      <p:pic>
        <p:nvPicPr>
          <p:cNvPr id="29" name="Picture 28" descr="3d pie chart graph.png"/>
          <p:cNvPicPr>
            <a:picLocks noChangeAspect="1"/>
          </p:cNvPicPr>
          <p:nvPr/>
        </p:nvPicPr>
        <p:blipFill>
          <a:blip r:embed="rId6"/>
          <a:stretch>
            <a:fillRect/>
          </a:stretch>
        </p:blipFill>
        <p:spPr>
          <a:xfrm>
            <a:off x="5171300" y="5103128"/>
            <a:ext cx="1676400" cy="1676400"/>
          </a:xfrm>
          <a:prstGeom prst="rect">
            <a:avLst/>
          </a:prstGeom>
          <a:noFill/>
          <a:ln>
            <a:noFill/>
          </a:ln>
        </p:spPr>
      </p:pic>
      <p:grpSp>
        <p:nvGrpSpPr>
          <p:cNvPr id="30" name="Group 29"/>
          <p:cNvGrpSpPr/>
          <p:nvPr/>
        </p:nvGrpSpPr>
        <p:grpSpPr>
          <a:xfrm>
            <a:off x="381000" y="1906588"/>
            <a:ext cx="3929744" cy="2825069"/>
            <a:chOff x="192419" y="2276475"/>
            <a:chExt cx="6122655" cy="4105275"/>
          </a:xfrm>
        </p:grpSpPr>
        <p:sp>
          <p:nvSpPr>
            <p:cNvPr id="31" name="Rectangle 30"/>
            <p:cNvSpPr/>
            <p:nvPr/>
          </p:nvSpPr>
          <p:spPr bwMode="auto">
            <a:xfrm rot="5400000" flipH="1">
              <a:off x="-831057" y="3312319"/>
              <a:ext cx="4105275" cy="2033587"/>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buSzPct val="120000"/>
                <a:defRPr/>
              </a:pPr>
              <a:endParaRPr lang="en-US" sz="2400" kern="0" dirty="0" smtClean="0">
                <a:solidFill>
                  <a:sysClr val="windowText" lastClr="000000"/>
                </a:solidFill>
                <a:latin typeface="Segoe UI" pitchFamily="34" charset="0"/>
                <a:cs typeface="Segoe UI" pitchFamily="34" charset="0"/>
              </a:endParaRPr>
            </a:p>
          </p:txBody>
        </p:sp>
        <p:sp>
          <p:nvSpPr>
            <p:cNvPr id="32" name="Rectangle 31"/>
            <p:cNvSpPr/>
            <p:nvPr/>
          </p:nvSpPr>
          <p:spPr bwMode="auto">
            <a:xfrm rot="5400000" flipH="1">
              <a:off x="3245643" y="3312319"/>
              <a:ext cx="4105275" cy="2033587"/>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buSzPct val="120000"/>
                <a:defRPr/>
              </a:pPr>
              <a:endParaRPr lang="en-US" sz="2400" kern="0" dirty="0" smtClean="0">
                <a:solidFill>
                  <a:sysClr val="windowText" lastClr="000000"/>
                </a:solidFill>
                <a:latin typeface="Segoe UI" pitchFamily="34" charset="0"/>
                <a:cs typeface="Segoe UI" pitchFamily="34" charset="0"/>
              </a:endParaRPr>
            </a:p>
          </p:txBody>
        </p:sp>
        <p:sp>
          <p:nvSpPr>
            <p:cNvPr id="33" name="Rectangle 32"/>
            <p:cNvSpPr/>
            <p:nvPr/>
          </p:nvSpPr>
          <p:spPr bwMode="auto">
            <a:xfrm rot="5400000" flipH="1">
              <a:off x="1207293" y="3312319"/>
              <a:ext cx="4105275" cy="2033587"/>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buSzPct val="120000"/>
                <a:defRPr/>
              </a:pPr>
              <a:endParaRPr lang="en-US" sz="2400" kern="0" dirty="0" smtClean="0">
                <a:solidFill>
                  <a:sysClr val="windowText" lastClr="000000"/>
                </a:solidFill>
                <a:latin typeface="Segoe UI" pitchFamily="34" charset="0"/>
                <a:cs typeface="Segoe UI" pitchFamily="34" charset="0"/>
              </a:endParaRPr>
            </a:p>
          </p:txBody>
        </p:sp>
        <p:sp>
          <p:nvSpPr>
            <p:cNvPr id="34" name="TextBox 33"/>
            <p:cNvSpPr txBox="1"/>
            <p:nvPr/>
          </p:nvSpPr>
          <p:spPr>
            <a:xfrm>
              <a:off x="326231" y="2352674"/>
              <a:ext cx="1619250" cy="223624"/>
            </a:xfrm>
            <a:prstGeom prst="rect">
              <a:avLst/>
            </a:prstGeom>
            <a:noFill/>
          </p:spPr>
          <p:txBody>
            <a:bodyPr wrap="square" lIns="0" tIns="0" rIns="0" bIns="0" rtlCol="0">
              <a:spAutoFit/>
            </a:bodyPr>
            <a:lstStyle/>
            <a:p>
              <a:r>
                <a:rPr lang="en-US" sz="1000" b="1" dirty="0" smtClean="0">
                  <a:gradFill>
                    <a:gsLst>
                      <a:gs pos="0">
                        <a:schemeClr val="tx1"/>
                      </a:gs>
                      <a:gs pos="86000">
                        <a:schemeClr val="tx1"/>
                      </a:gs>
                    </a:gsLst>
                    <a:lin ang="5400000" scaled="0"/>
                  </a:gradFill>
                </a:rPr>
                <a:t>Personal BI</a:t>
              </a:r>
            </a:p>
          </p:txBody>
        </p:sp>
        <p:sp>
          <p:nvSpPr>
            <p:cNvPr id="35" name="TextBox 34"/>
            <p:cNvSpPr txBox="1"/>
            <p:nvPr/>
          </p:nvSpPr>
          <p:spPr>
            <a:xfrm>
              <a:off x="2326480" y="2352674"/>
              <a:ext cx="1619250" cy="223624"/>
            </a:xfrm>
            <a:prstGeom prst="rect">
              <a:avLst/>
            </a:prstGeom>
            <a:noFill/>
          </p:spPr>
          <p:txBody>
            <a:bodyPr wrap="square" lIns="0" tIns="0" rIns="0" bIns="0" rtlCol="0">
              <a:spAutoFit/>
            </a:bodyPr>
            <a:lstStyle/>
            <a:p>
              <a:r>
                <a:rPr lang="en-US" sz="1000" b="1" dirty="0" smtClean="0">
                  <a:gradFill>
                    <a:gsLst>
                      <a:gs pos="0">
                        <a:schemeClr val="tx1"/>
                      </a:gs>
                      <a:gs pos="86000">
                        <a:schemeClr val="tx1"/>
                      </a:gs>
                    </a:gsLst>
                    <a:lin ang="5400000" scaled="0"/>
                  </a:gradFill>
                </a:rPr>
                <a:t>Department BI</a:t>
              </a:r>
            </a:p>
          </p:txBody>
        </p:sp>
        <p:sp>
          <p:nvSpPr>
            <p:cNvPr id="36" name="TextBox 35"/>
            <p:cNvSpPr txBox="1"/>
            <p:nvPr/>
          </p:nvSpPr>
          <p:spPr>
            <a:xfrm>
              <a:off x="4379911" y="2352674"/>
              <a:ext cx="1619250" cy="223624"/>
            </a:xfrm>
            <a:prstGeom prst="rect">
              <a:avLst/>
            </a:prstGeom>
            <a:noFill/>
          </p:spPr>
          <p:txBody>
            <a:bodyPr wrap="square" lIns="0" tIns="0" rIns="0" bIns="0" rtlCol="0">
              <a:spAutoFit/>
            </a:bodyPr>
            <a:lstStyle/>
            <a:p>
              <a:r>
                <a:rPr lang="en-US" sz="1000" b="1" dirty="0" smtClean="0">
                  <a:gradFill>
                    <a:gsLst>
                      <a:gs pos="0">
                        <a:schemeClr val="tx1"/>
                      </a:gs>
                      <a:gs pos="86000">
                        <a:schemeClr val="tx1"/>
                      </a:gs>
                    </a:gsLst>
                    <a:lin ang="5400000" scaled="0"/>
                  </a:gradFill>
                </a:rPr>
                <a:t>Enterprise BI</a:t>
              </a:r>
            </a:p>
          </p:txBody>
        </p:sp>
        <p:sp>
          <p:nvSpPr>
            <p:cNvPr id="37" name="Rectangle 36"/>
            <p:cNvSpPr/>
            <p:nvPr/>
          </p:nvSpPr>
          <p:spPr bwMode="auto">
            <a:xfrm>
              <a:off x="220662" y="3057525"/>
              <a:ext cx="4057650" cy="495300"/>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000" b="1" dirty="0" smtClean="0">
                  <a:solidFill>
                    <a:schemeClr val="tx1"/>
                  </a:solidFill>
                </a:rPr>
                <a:t>Excel Services</a:t>
              </a:r>
            </a:p>
          </p:txBody>
        </p:sp>
        <p:sp>
          <p:nvSpPr>
            <p:cNvPr id="38" name="Rectangle 37"/>
            <p:cNvSpPr/>
            <p:nvPr/>
          </p:nvSpPr>
          <p:spPr bwMode="auto">
            <a:xfrm>
              <a:off x="2247900" y="3713667"/>
              <a:ext cx="4057650" cy="495301"/>
            </a:xfrm>
            <a:prstGeom prst="rect">
              <a:avLst/>
            </a:prstGeom>
            <a:gradFill flip="none" rotWithShape="1">
              <a:gsLst>
                <a:gs pos="0">
                  <a:schemeClr val="bg2">
                    <a:lumMod val="20000"/>
                    <a:lumOff val="80000"/>
                    <a:alpha val="0"/>
                  </a:schemeClr>
                </a:gs>
                <a:gs pos="35000">
                  <a:schemeClr val="bg2">
                    <a:lumMod val="20000"/>
                    <a:lumOff val="80000"/>
                    <a:alpha val="75000"/>
                  </a:schemeClr>
                </a:gs>
                <a:gs pos="100000">
                  <a:schemeClr val="bg2">
                    <a:lumMod val="60000"/>
                    <a:lumOff val="40000"/>
                    <a:alpha val="75000"/>
                  </a:scheme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000" b="1" dirty="0" smtClean="0">
                  <a:solidFill>
                    <a:schemeClr val="tx1"/>
                  </a:solidFill>
                </a:rPr>
                <a:t>PerformancePoint Services</a:t>
              </a:r>
            </a:p>
          </p:txBody>
        </p:sp>
        <p:sp>
          <p:nvSpPr>
            <p:cNvPr id="39" name="Rectangle 38"/>
            <p:cNvSpPr/>
            <p:nvPr/>
          </p:nvSpPr>
          <p:spPr bwMode="auto">
            <a:xfrm>
              <a:off x="2247900" y="4990058"/>
              <a:ext cx="4057650" cy="495301"/>
            </a:xfrm>
            <a:prstGeom prst="rect">
              <a:avLst/>
            </a:prstGeom>
            <a:gradFill flip="none" rotWithShape="1">
              <a:gsLst>
                <a:gs pos="0">
                  <a:schemeClr val="accent1">
                    <a:lumMod val="20000"/>
                    <a:lumOff val="80000"/>
                    <a:alpha val="0"/>
                  </a:schemeClr>
                </a:gs>
                <a:gs pos="35000">
                  <a:schemeClr val="accent1">
                    <a:lumMod val="20000"/>
                    <a:lumOff val="80000"/>
                    <a:alpha val="75000"/>
                  </a:schemeClr>
                </a:gs>
                <a:gs pos="100000">
                  <a:schemeClr val="accent1">
                    <a:alpha val="75000"/>
                  </a:scheme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000" b="1" dirty="0" smtClean="0">
                  <a:solidFill>
                    <a:schemeClr val="tx1"/>
                  </a:solidFill>
                </a:rPr>
                <a:t>SQL Server Reporting Services</a:t>
              </a:r>
            </a:p>
          </p:txBody>
        </p:sp>
        <p:sp>
          <p:nvSpPr>
            <p:cNvPr id="40" name="Rectangle 39"/>
            <p:cNvSpPr/>
            <p:nvPr/>
          </p:nvSpPr>
          <p:spPr bwMode="auto">
            <a:xfrm>
              <a:off x="192419" y="5596089"/>
              <a:ext cx="4057650" cy="495301"/>
            </a:xfrm>
            <a:prstGeom prst="rect">
              <a:avLst/>
            </a:prstGeom>
            <a:gradFill flip="none" rotWithShape="1">
              <a:gsLst>
                <a:gs pos="0">
                  <a:schemeClr val="accent2">
                    <a:lumMod val="10000"/>
                    <a:lumOff val="90000"/>
                    <a:alpha val="0"/>
                  </a:schemeClr>
                </a:gs>
                <a:gs pos="35000">
                  <a:schemeClr val="accent2">
                    <a:lumMod val="10000"/>
                    <a:lumOff val="90000"/>
                    <a:alpha val="75000"/>
                  </a:schemeClr>
                </a:gs>
                <a:gs pos="100000">
                  <a:schemeClr val="accent2">
                    <a:lumMod val="75000"/>
                    <a:lumOff val="25000"/>
                    <a:alpha val="75000"/>
                  </a:scheme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000" b="1" dirty="0" smtClean="0">
                  <a:solidFill>
                    <a:schemeClr val="tx1"/>
                  </a:solidFill>
                </a:rPr>
                <a:t>SQL 2008 R2: Self Services BI, </a:t>
              </a:r>
              <a:r>
                <a:rPr lang="en-US" sz="1000" b="1" dirty="0" err="1" smtClean="0">
                  <a:solidFill>
                    <a:schemeClr val="tx1"/>
                  </a:solidFill>
                </a:rPr>
                <a:t>PowerPivot</a:t>
              </a:r>
              <a:endParaRPr lang="en-US" sz="1000" b="1" dirty="0" smtClean="0">
                <a:solidFill>
                  <a:schemeClr val="tx1"/>
                </a:solidFill>
              </a:endParaRPr>
            </a:p>
          </p:txBody>
        </p:sp>
        <p:sp>
          <p:nvSpPr>
            <p:cNvPr id="41" name="Rectangle 40"/>
            <p:cNvSpPr/>
            <p:nvPr/>
          </p:nvSpPr>
          <p:spPr bwMode="auto">
            <a:xfrm>
              <a:off x="192419" y="4378051"/>
              <a:ext cx="4057650" cy="495301"/>
            </a:xfrm>
            <a:prstGeom prst="rect">
              <a:avLst/>
            </a:prstGeom>
            <a:gradFill flip="none" rotWithShape="1">
              <a:gsLst>
                <a:gs pos="0">
                  <a:schemeClr val="accent6">
                    <a:lumMod val="20000"/>
                    <a:lumOff val="80000"/>
                    <a:alpha val="0"/>
                  </a:schemeClr>
                </a:gs>
                <a:gs pos="35000">
                  <a:schemeClr val="accent6">
                    <a:lumMod val="20000"/>
                    <a:lumOff val="80000"/>
                    <a:alpha val="75000"/>
                  </a:schemeClr>
                </a:gs>
                <a:gs pos="100000">
                  <a:schemeClr val="accent6">
                    <a:lumMod val="75000"/>
                    <a:alpha val="75000"/>
                  </a:scheme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000" b="1" dirty="0" smtClean="0">
                  <a:solidFill>
                    <a:schemeClr val="tx1"/>
                  </a:solidFill>
                </a:rPr>
                <a:t>Visio Services</a:t>
              </a:r>
            </a:p>
          </p:txBody>
        </p:sp>
        <p:pic>
          <p:nvPicPr>
            <p:cNvPr id="42" name="Picture 2" descr="I:\DVD_ART36\Artwork_Imagery\Icons - Illustrations\_ WINDOWS LIVE ICONS\blue person icon buddy messenger.png"/>
            <p:cNvPicPr>
              <a:picLocks noChangeAspect="1" noChangeArrowheads="1"/>
            </p:cNvPicPr>
            <p:nvPr/>
          </p:nvPicPr>
          <p:blipFill>
            <a:blip r:embed="rId7"/>
            <a:srcRect/>
            <a:stretch>
              <a:fillRect/>
            </a:stretch>
          </p:blipFill>
          <p:spPr bwMode="auto">
            <a:xfrm>
              <a:off x="1636277" y="2402866"/>
              <a:ext cx="295276" cy="438494"/>
            </a:xfrm>
            <a:prstGeom prst="rect">
              <a:avLst/>
            </a:prstGeom>
            <a:noFill/>
          </p:spPr>
        </p:pic>
        <p:pic>
          <p:nvPicPr>
            <p:cNvPr id="43" name="Picture 3" descr="I:\DVD_ART36\Artwork_Imagery\Icons - Illustrations\_ WINDOWS LIVE ICONS\silver person icon buddy messenger.png"/>
            <p:cNvPicPr>
              <a:picLocks noChangeAspect="1" noChangeArrowheads="1"/>
            </p:cNvPicPr>
            <p:nvPr/>
          </p:nvPicPr>
          <p:blipFill>
            <a:blip r:embed="rId8"/>
            <a:srcRect/>
            <a:stretch>
              <a:fillRect/>
            </a:stretch>
          </p:blipFill>
          <p:spPr bwMode="auto">
            <a:xfrm>
              <a:off x="3992777" y="2428875"/>
              <a:ext cx="248612" cy="369197"/>
            </a:xfrm>
            <a:prstGeom prst="rect">
              <a:avLst/>
            </a:prstGeom>
            <a:noFill/>
          </p:spPr>
        </p:pic>
        <p:pic>
          <p:nvPicPr>
            <p:cNvPr id="44" name="Picture 2" descr="I:\DVD_ART36\Artwork_Imagery\Icons - Illustrations\_ WINDOWS LIVE ICONS\blue person icon buddy messenger.png"/>
            <p:cNvPicPr>
              <a:picLocks noChangeAspect="1" noChangeArrowheads="1"/>
            </p:cNvPicPr>
            <p:nvPr/>
          </p:nvPicPr>
          <p:blipFill>
            <a:blip r:embed="rId7"/>
            <a:srcRect/>
            <a:stretch>
              <a:fillRect/>
            </a:stretch>
          </p:blipFill>
          <p:spPr bwMode="auto">
            <a:xfrm>
              <a:off x="3770380" y="2401083"/>
              <a:ext cx="296479" cy="440277"/>
            </a:xfrm>
            <a:prstGeom prst="rect">
              <a:avLst/>
            </a:prstGeom>
            <a:noFill/>
          </p:spPr>
        </p:pic>
        <p:pic>
          <p:nvPicPr>
            <p:cNvPr id="45" name="Picture 4" descr="I:\DVD_ART36\Artwork_Imagery\Icons - Illustrations\_ WINDOWS LIVE ICONS\windows live people icon group.png"/>
            <p:cNvPicPr>
              <a:picLocks noChangeAspect="1" noChangeArrowheads="1"/>
            </p:cNvPicPr>
            <p:nvPr/>
          </p:nvPicPr>
          <p:blipFill>
            <a:blip r:embed="rId9"/>
            <a:srcRect/>
            <a:stretch>
              <a:fillRect/>
            </a:stretch>
          </p:blipFill>
          <p:spPr bwMode="auto">
            <a:xfrm>
              <a:off x="5686721" y="2381251"/>
              <a:ext cx="539399" cy="377157"/>
            </a:xfrm>
            <a:prstGeom prst="rect">
              <a:avLst/>
            </a:prstGeom>
            <a:noFill/>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4" name="Title 3"/>
          <p:cNvSpPr>
            <a:spLocks noGrp="1"/>
          </p:cNvSpPr>
          <p:nvPr>
            <p:ph type="title"/>
          </p:nvPr>
        </p:nvSpPr>
        <p:spPr/>
        <p:txBody>
          <a:bodyPr>
            <a:noAutofit/>
          </a:bodyPr>
          <a:lstStyle/>
          <a:p>
            <a:r>
              <a:rPr lang="en-US" sz="4000" dirty="0" smtClean="0"/>
              <a:t>Enhanced Collaboration &amp; Reporting</a:t>
            </a:r>
            <a:br>
              <a:rPr lang="en-US" sz="4000" dirty="0" smtClean="0"/>
            </a:br>
            <a:r>
              <a:rPr lang="en-US" sz="2400" dirty="0">
                <a:solidFill>
                  <a:schemeClr val="tx1"/>
                </a:solidFill>
                <a:sym typeface="Wingdings" pitchFamily="2" charset="2"/>
              </a:rPr>
              <a:t>Simply </a:t>
            </a:r>
            <a:r>
              <a:rPr lang="en-US" sz="2400" dirty="0" smtClean="0">
                <a:solidFill>
                  <a:schemeClr val="tx1"/>
                </a:solidFill>
                <a:sym typeface="Wingdings" pitchFamily="2" charset="2"/>
              </a:rPr>
              <a:t>create powerful reports and dashboards</a:t>
            </a:r>
            <a:endParaRPr lang="en-US" sz="2400" dirty="0">
              <a:solidFill>
                <a:schemeClr val="tx1"/>
              </a:solidFill>
              <a:sym typeface="Wingdings" pitchFamily="2" charset="2"/>
            </a:endParaRPr>
          </a:p>
        </p:txBody>
      </p:sp>
      <p:sp>
        <p:nvSpPr>
          <p:cNvPr id="17" name="Text Placeholder 16"/>
          <p:cNvSpPr>
            <a:spLocks noGrp="1"/>
          </p:cNvSpPr>
          <p:nvPr>
            <p:ph type="body" sz="quarter" idx="10"/>
          </p:nvPr>
        </p:nvSpPr>
        <p:spPr>
          <a:xfrm>
            <a:off x="4572000" y="1986140"/>
            <a:ext cx="4181373" cy="1249573"/>
          </a:xfrm>
        </p:spPr>
        <p:txBody>
          <a:bodyPr/>
          <a:lstStyle/>
          <a:p>
            <a:pPr marL="225425" indent="-225425"/>
            <a:r>
              <a:rPr lang="en-US" sz="1400" dirty="0" smtClean="0"/>
              <a:t>Quickly create reports from predefined </a:t>
            </a:r>
            <a:br>
              <a:rPr lang="en-US" sz="1400" dirty="0" smtClean="0"/>
            </a:br>
            <a:r>
              <a:rPr lang="en-US" sz="1400" dirty="0" smtClean="0"/>
              <a:t>and localized best practice templates</a:t>
            </a:r>
          </a:p>
          <a:p>
            <a:pPr marL="225425" indent="-225425"/>
            <a:r>
              <a:rPr lang="en-US" sz="1400" dirty="0" smtClean="0"/>
              <a:t>Customize in Excel and render through </a:t>
            </a:r>
            <a:br>
              <a:rPr lang="en-US" sz="1400" dirty="0" smtClean="0"/>
            </a:br>
            <a:r>
              <a:rPr lang="en-US" sz="1400" dirty="0" smtClean="0"/>
              <a:t>Excel Services</a:t>
            </a:r>
          </a:p>
          <a:p>
            <a:pPr marL="225425" indent="-225425"/>
            <a:r>
              <a:rPr lang="en-US" sz="1400" dirty="0" smtClean="0"/>
              <a:t>Create powerful audience based  dashboards </a:t>
            </a:r>
            <a:br>
              <a:rPr lang="en-US" sz="1400" dirty="0" smtClean="0"/>
            </a:br>
            <a:r>
              <a:rPr lang="en-US" sz="1400" dirty="0" smtClean="0"/>
              <a:t>to monitor portfolio performance</a:t>
            </a:r>
          </a:p>
        </p:txBody>
      </p:sp>
      <p:sp>
        <p:nvSpPr>
          <p:cNvPr id="20" name="Rectangle 19"/>
          <p:cNvSpPr/>
          <p:nvPr/>
        </p:nvSpPr>
        <p:spPr bwMode="auto">
          <a:xfrm>
            <a:off x="4572001" y="1417638"/>
            <a:ext cx="3901440"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smtClean="0">
                <a:gradFill>
                  <a:gsLst>
                    <a:gs pos="0">
                      <a:schemeClr val="tx1"/>
                    </a:gs>
                    <a:gs pos="100000">
                      <a:schemeClr val="tx1"/>
                    </a:gs>
                  </a:gsLst>
                </a:gradFill>
              </a:rPr>
              <a:t>Business Intelligence Center</a:t>
            </a:r>
          </a:p>
        </p:txBody>
      </p:sp>
      <p:pic>
        <p:nvPicPr>
          <p:cNvPr id="21" name="Picture 20" descr="Corp dashboard.jpg"/>
          <p:cNvPicPr>
            <a:picLocks noChangeAspect="1"/>
          </p:cNvPicPr>
          <p:nvPr/>
        </p:nvPicPr>
        <p:blipFill>
          <a:blip r:embed="rId4"/>
          <a:stretch>
            <a:fillRect/>
          </a:stretch>
        </p:blipFill>
        <p:spPr>
          <a:xfrm>
            <a:off x="389436" y="2276475"/>
            <a:ext cx="3992026" cy="3895344"/>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26" name="Freeform 25"/>
          <p:cNvSpPr>
            <a:spLocks/>
          </p:cNvSpPr>
          <p:nvPr/>
        </p:nvSpPr>
        <p:spPr bwMode="auto">
          <a:xfrm rot="17934989">
            <a:off x="3924781" y="4580334"/>
            <a:ext cx="394242" cy="1595141"/>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27" name="Freeform 31"/>
          <p:cNvSpPr>
            <a:spLocks/>
          </p:cNvSpPr>
          <p:nvPr/>
        </p:nvSpPr>
        <p:spPr bwMode="auto">
          <a:xfrm rot="16200000">
            <a:off x="6830015" y="4200276"/>
            <a:ext cx="394242" cy="1595141"/>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grpSp>
        <p:nvGrpSpPr>
          <p:cNvPr id="29" name="Group 28"/>
          <p:cNvGrpSpPr/>
          <p:nvPr/>
        </p:nvGrpSpPr>
        <p:grpSpPr>
          <a:xfrm>
            <a:off x="3233603" y="4786977"/>
            <a:ext cx="2892344" cy="1837944"/>
            <a:chOff x="5105397" y="4489560"/>
            <a:chExt cx="3855455" cy="1837944"/>
          </a:xfrm>
        </p:grpSpPr>
        <p:pic>
          <p:nvPicPr>
            <p:cNvPr id="30" name="Picture 4"/>
            <p:cNvPicPr>
              <a:picLocks noChangeAspect="1" noChangeArrowheads="1"/>
            </p:cNvPicPr>
            <p:nvPr/>
          </p:nvPicPr>
          <p:blipFill>
            <a:blip r:embed="rId5" cstate="print"/>
            <a:stretch>
              <a:fillRect/>
            </a:stretch>
          </p:blipFill>
          <p:spPr bwMode="auto">
            <a:xfrm>
              <a:off x="5105397" y="4489560"/>
              <a:ext cx="3855455" cy="1837944"/>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pic>
          <p:nvPicPr>
            <p:cNvPr id="35" name="Picture 2"/>
            <p:cNvPicPr>
              <a:picLocks noChangeAspect="1" noChangeArrowheads="1"/>
            </p:cNvPicPr>
            <p:nvPr/>
          </p:nvPicPr>
          <p:blipFill>
            <a:blip r:embed="rId6"/>
            <a:stretch>
              <a:fillRect/>
            </a:stretch>
          </p:blipFill>
          <p:spPr bwMode="auto">
            <a:xfrm>
              <a:off x="5332413" y="4876800"/>
              <a:ext cx="2344726" cy="1216152"/>
            </a:xfrm>
            <a:prstGeom prst="rect">
              <a:avLst/>
            </a:prstGeom>
            <a:noFill/>
            <a:ln>
              <a:noFill/>
            </a:ln>
          </p:spPr>
        </p:pic>
      </p:grpSp>
      <p:sp>
        <p:nvSpPr>
          <p:cNvPr id="18" name="Rounded Rectangular Callout 17"/>
          <p:cNvSpPr/>
          <p:nvPr/>
        </p:nvSpPr>
        <p:spPr bwMode="auto">
          <a:xfrm>
            <a:off x="4420740" y="3704409"/>
            <a:ext cx="1453540" cy="685800"/>
          </a:xfrm>
          <a:prstGeom prst="wedgeRoundRectCallout">
            <a:avLst>
              <a:gd name="adj1" fmla="val 52145"/>
              <a:gd name="adj2" fmla="val 221005"/>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19" name="TextBox 18"/>
          <p:cNvSpPr txBox="1"/>
          <p:nvPr/>
        </p:nvSpPr>
        <p:spPr>
          <a:xfrm>
            <a:off x="4472106" y="3779168"/>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Customize in Excel</a:t>
            </a:r>
          </a:p>
        </p:txBody>
      </p:sp>
      <p:sp>
        <p:nvSpPr>
          <p:cNvPr id="22" name="Rounded Rectangular Callout 21"/>
          <p:cNvSpPr/>
          <p:nvPr/>
        </p:nvSpPr>
        <p:spPr bwMode="auto">
          <a:xfrm>
            <a:off x="317935" y="6029597"/>
            <a:ext cx="1453540" cy="685800"/>
          </a:xfrm>
          <a:prstGeom prst="wedgeRoundRectCallout">
            <a:avLst>
              <a:gd name="adj1" fmla="val 118650"/>
              <a:gd name="adj2" fmla="val -103613"/>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31" name="TextBox 30"/>
          <p:cNvSpPr txBox="1"/>
          <p:nvPr/>
        </p:nvSpPr>
        <p:spPr>
          <a:xfrm>
            <a:off x="369301" y="6113593"/>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Excel Services Webparts</a:t>
            </a:r>
          </a:p>
        </p:txBody>
      </p:sp>
      <p:sp>
        <p:nvSpPr>
          <p:cNvPr id="32" name="Rounded Rectangular Callout 31"/>
          <p:cNvSpPr/>
          <p:nvPr/>
        </p:nvSpPr>
        <p:spPr bwMode="auto">
          <a:xfrm>
            <a:off x="879784" y="1422763"/>
            <a:ext cx="1453540" cy="685800"/>
          </a:xfrm>
          <a:prstGeom prst="wedgeRoundRectCallout">
            <a:avLst>
              <a:gd name="adj1" fmla="val 93046"/>
              <a:gd name="adj2" fmla="val 215926"/>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pic>
        <p:nvPicPr>
          <p:cNvPr id="2" name="Picture 1"/>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705600" y="4191000"/>
            <a:ext cx="2199898" cy="2517000"/>
          </a:xfrm>
          <a:prstGeom prst="rect">
            <a:avLst/>
          </a:prstGeom>
          <a:effectLst>
            <a:outerShdw blurRad="63500" dist="35921" dir="2700000" algn="ctr" rotWithShape="0">
              <a:schemeClr val="bg1">
                <a:lumMod val="65000"/>
                <a:lumOff val="35000"/>
              </a:schemeClr>
            </a:outerShdw>
            <a:reflection blurRad="6350" stA="50000" endA="300" endPos="38500" dist="50800" dir="5400000" sy="-100000" algn="bl" rotWithShape="0"/>
          </a:effectLst>
        </p:spPr>
      </p:pic>
      <p:sp>
        <p:nvSpPr>
          <p:cNvPr id="33" name="TextBox 32"/>
          <p:cNvSpPr txBox="1"/>
          <p:nvPr/>
        </p:nvSpPr>
        <p:spPr>
          <a:xfrm>
            <a:off x="931150" y="1497522"/>
            <a:ext cx="1341492" cy="5334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Build Powerful Dashboards</a:t>
            </a:r>
          </a:p>
        </p:txBody>
      </p:sp>
      <p:sp>
        <p:nvSpPr>
          <p:cNvPr id="42" name="Rounded Rectangular Callout 41"/>
          <p:cNvSpPr/>
          <p:nvPr/>
        </p:nvSpPr>
        <p:spPr bwMode="auto">
          <a:xfrm>
            <a:off x="7153863" y="3403752"/>
            <a:ext cx="1453540" cy="685800"/>
          </a:xfrm>
          <a:prstGeom prst="wedgeRoundRectCallout">
            <a:avLst>
              <a:gd name="adj1" fmla="val 19129"/>
              <a:gd name="adj2" fmla="val 258562"/>
              <a:gd name="adj3" fmla="val 16667"/>
            </a:avLst>
          </a:prstGeom>
          <a:solidFill>
            <a:schemeClr val="tx1">
              <a:lumMod val="95000"/>
            </a:schemeClr>
          </a:solidFill>
          <a:ln w="15875" cap="flat" cmpd="sng" algn="ctr">
            <a:solidFill>
              <a:schemeClr val="bg1">
                <a:lumMod val="50000"/>
                <a:lumOff val="50000"/>
              </a:schemeClr>
            </a:solidFill>
            <a:prstDash val="solid"/>
            <a:round/>
            <a:headEnd type="none" w="med" len="med"/>
            <a:tailEnd type="none" w="med" len="med"/>
          </a:ln>
          <a:effectLst/>
        </p:spPr>
        <p:txBody>
          <a:bodyPr vert="horz" wrap="square" lIns="0" tIns="0" rIns="0" bIns="0" rtlCol="0" anchor="ctr" compatLnSpc="1">
            <a:noAutofit/>
          </a:bodyPr>
          <a:lstStyle/>
          <a:p>
            <a:pPr algn="ctr">
              <a:defRPr b="1">
                <a:solidFill>
                  <a:prstClr val="white">
                    <a:alpha val="100000"/>
                  </a:prstClr>
                </a:solidFill>
                <a:effectLst>
                  <a:outerShdw blurRad="38100" dist="38100" dir="2700000" algn="tl">
                    <a:srgbClr val="000000">
                      <a:alpha val="43137"/>
                    </a:srgbClr>
                  </a:outerShdw>
                </a:effectLst>
                <a:latin typeface="Segoe Semibold"/>
              </a:defRPr>
            </a:pPr>
            <a:endParaRPr lang="en-US" dirty="0"/>
          </a:p>
        </p:txBody>
      </p:sp>
      <p:sp>
        <p:nvSpPr>
          <p:cNvPr id="43" name="TextBox 42"/>
          <p:cNvSpPr txBox="1"/>
          <p:nvPr/>
        </p:nvSpPr>
        <p:spPr>
          <a:xfrm>
            <a:off x="7239000" y="3429000"/>
            <a:ext cx="1341492" cy="609600"/>
          </a:xfrm>
          <a:prstGeom prst="roundRect">
            <a:avLst/>
          </a:prstGeom>
          <a:gradFill flip="none" rotWithShape="1">
            <a:gsLst>
              <a:gs pos="0">
                <a:schemeClr val="bg1">
                  <a:lumMod val="85000"/>
                  <a:lumOff val="15000"/>
                </a:schemeClr>
              </a:gs>
              <a:gs pos="21000">
                <a:schemeClr val="bg1">
                  <a:lumMod val="65000"/>
                  <a:lumOff val="35000"/>
                </a:schemeClr>
              </a:gs>
              <a:gs pos="44000">
                <a:schemeClr val="bg1">
                  <a:lumMod val="50000"/>
                  <a:lumOff val="50000"/>
                </a:schemeClr>
              </a:gs>
              <a:gs pos="100000">
                <a:schemeClr val="tx1">
                  <a:lumMod val="50000"/>
                </a:schemeClr>
              </a:gs>
            </a:gsLst>
            <a:lin ang="4200000" scaled="0"/>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flatTx/>
          </a:bodyPr>
          <a:lstStyle>
            <a:lvl1pPr algn="ctr" defTabSz="-13873163" eaLnBrk="0" hangingPunct="0">
              <a:lnSpc>
                <a:spcPct val="90000"/>
              </a:lnSpc>
              <a:spcBef>
                <a:spcPct val="30000"/>
              </a:spcBef>
              <a:buClr>
                <a:schemeClr val="tx2"/>
              </a:buClr>
              <a:buSzPct val="85000"/>
              <a:defRPr sz="1400">
                <a:gradFill>
                  <a:gsLst>
                    <a:gs pos="50000">
                      <a:schemeClr val="bg1"/>
                    </a:gs>
                    <a:gs pos="100000">
                      <a:schemeClr val="bg1"/>
                    </a:gs>
                  </a:gsLst>
                  <a:lin ang="5400000" scaled="0"/>
                </a:gradFill>
                <a:effectLst>
                  <a:outerShdw blurRad="38100" dist="38100" dir="2700000" algn="tl">
                    <a:srgbClr val="000000">
                      <a:alpha val="43137"/>
                    </a:srgbClr>
                  </a:outerShdw>
                </a:effectLst>
                <a:latin typeface="+mj-lt"/>
              </a:defRPr>
            </a:lvl1pPr>
          </a:lstStyle>
          <a:p>
            <a:r>
              <a:rPr lang="en-US" dirty="0" smtClean="0">
                <a:gradFill>
                  <a:gsLst>
                    <a:gs pos="50000">
                      <a:schemeClr val="tx1"/>
                    </a:gs>
                    <a:gs pos="100000">
                      <a:schemeClr val="tx1"/>
                    </a:gs>
                  </a:gsLst>
                  <a:lin ang="5400000" scaled="0"/>
                </a:gradFill>
                <a:effectLst/>
              </a:rPr>
              <a:t>Best Practice </a:t>
            </a:r>
            <a:br>
              <a:rPr lang="en-US" dirty="0" smtClean="0">
                <a:gradFill>
                  <a:gsLst>
                    <a:gs pos="50000">
                      <a:schemeClr val="tx1"/>
                    </a:gs>
                    <a:gs pos="100000">
                      <a:schemeClr val="tx1"/>
                    </a:gs>
                  </a:gsLst>
                  <a:lin ang="5400000" scaled="0"/>
                </a:gradFill>
                <a:effectLst/>
              </a:rPr>
            </a:br>
            <a:r>
              <a:rPr lang="en-US" dirty="0" smtClean="0">
                <a:gradFill>
                  <a:gsLst>
                    <a:gs pos="50000">
                      <a:schemeClr val="tx1"/>
                    </a:gs>
                    <a:gs pos="100000">
                      <a:schemeClr val="tx1"/>
                    </a:gs>
                  </a:gsLst>
                  <a:lin ang="5400000" scaled="0"/>
                </a:gradFill>
                <a:effectLst/>
              </a:rPr>
              <a:t>Report Templates</a:t>
            </a:r>
          </a:p>
        </p:txBody>
      </p:sp>
    </p:spTree>
    <p:extLst>
      <p:ext uri="{BB962C8B-B14F-4D97-AF65-F5344CB8AC3E}">
        <p14:creationId xmlns="" xmlns:p14="http://schemas.microsoft.com/office/powerpoint/2010/main" val="1455480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8" grpId="0" animBg="1"/>
      <p:bldP spid="19" grpId="0" animBg="1"/>
      <p:bldP spid="22" grpId="0" animBg="1"/>
      <p:bldP spid="31" grpId="0" animBg="1"/>
      <p:bldP spid="32" grpId="0" animBg="1"/>
      <p:bldP spid="33"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86100" y="3752850"/>
            <a:ext cx="5819775" cy="1066800"/>
          </a:xfrm>
          <a:prstGeom prst="rect">
            <a:avLst/>
          </a:prstGeom>
        </p:spPr>
      </p:pic>
      <p:sp>
        <p:nvSpPr>
          <p:cNvPr id="7" name="Title 6"/>
          <p:cNvSpPr>
            <a:spLocks noGrp="1"/>
          </p:cNvSpPr>
          <p:nvPr>
            <p:ph type="ctrTitle"/>
          </p:nvPr>
        </p:nvSpPr>
        <p:spPr>
          <a:xfrm>
            <a:off x="730250" y="5106703"/>
            <a:ext cx="8680450" cy="752822"/>
          </a:xfrm>
        </p:spPr>
        <p:txBody>
          <a:bodyPr/>
          <a:lstStyle/>
          <a:p>
            <a:r>
              <a:rPr lang="en-US" dirty="0" smtClean="0"/>
              <a:t>Enhance Collaboration and Reporting</a:t>
            </a:r>
            <a:endParaRPr lang="en-US" dirty="0"/>
          </a:p>
        </p:txBody>
      </p:sp>
    </p:spTree>
    <p:extLst>
      <p:ext uri="{BB962C8B-B14F-4D97-AF65-F5344CB8AC3E}">
        <p14:creationId xmlns="" xmlns:p14="http://schemas.microsoft.com/office/powerpoint/2010/main" val="4379962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1000" y="230188"/>
            <a:ext cx="8382000" cy="997196"/>
          </a:xfrm>
        </p:spPr>
        <p:txBody>
          <a:bodyPr/>
          <a:lstStyle/>
          <a:p>
            <a:r>
              <a:rPr lang="en-US" dirty="0" smtClean="0">
                <a:solidFill>
                  <a:schemeClr val="bg2"/>
                </a:solidFill>
              </a:rPr>
              <a:t>Microsoft Project 2010</a:t>
            </a:r>
            <a:r>
              <a:rPr lang="en-US" dirty="0">
                <a:solidFill>
                  <a:schemeClr val="bg2"/>
                </a:solidFill>
              </a:rPr>
              <a:t/>
            </a:r>
            <a:br>
              <a:rPr lang="en-US" dirty="0">
                <a:solidFill>
                  <a:schemeClr val="bg2"/>
                </a:solidFill>
              </a:rPr>
            </a:br>
            <a:r>
              <a:rPr lang="en-US" sz="2400" dirty="0">
                <a:solidFill>
                  <a:schemeClr val="tx1"/>
                </a:solidFill>
                <a:sym typeface="Wingdings" pitchFamily="2" charset="2"/>
              </a:rPr>
              <a:t>Scalable and Connected Platform</a:t>
            </a:r>
          </a:p>
        </p:txBody>
      </p:sp>
      <p:sp>
        <p:nvSpPr>
          <p:cNvPr id="30" name="Rectangle 14"/>
          <p:cNvSpPr>
            <a:spLocks noChangeArrowheads="1"/>
          </p:cNvSpPr>
          <p:nvPr/>
        </p:nvSpPr>
        <p:spPr bwMode="auto">
          <a:xfrm>
            <a:off x="4572000" y="2362201"/>
            <a:ext cx="3934850" cy="125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5425" lvl="2" indent="-225425" fontAlgn="base">
              <a:lnSpc>
                <a:spcPct val="90000"/>
              </a:lnSpc>
              <a:spcBef>
                <a:spcPct val="20000"/>
              </a:spcBef>
              <a:spcAft>
                <a:spcPct val="0"/>
              </a:spcAft>
              <a:buClr>
                <a:srgbClr val="FFC533"/>
              </a:buClr>
              <a:buSzPct val="90000"/>
              <a:buBlip>
                <a:blip r:embed="rId4"/>
              </a:buBlip>
            </a:pPr>
            <a:r>
              <a:rPr lang="en-US" dirty="0"/>
              <a:t>Extend Interoperability</a:t>
            </a:r>
          </a:p>
          <a:p>
            <a:pPr marL="225425" lvl="2" indent="-225425" fontAlgn="base">
              <a:lnSpc>
                <a:spcPct val="90000"/>
              </a:lnSpc>
              <a:spcBef>
                <a:spcPct val="20000"/>
              </a:spcBef>
              <a:spcAft>
                <a:spcPct val="0"/>
              </a:spcAft>
              <a:buClr>
                <a:srgbClr val="FFC533"/>
              </a:buClr>
              <a:buSzPct val="90000"/>
              <a:buBlip>
                <a:blip r:embed="rId4"/>
              </a:buBlip>
            </a:pPr>
            <a:r>
              <a:rPr lang="en-US" dirty="0"/>
              <a:t>Simplified Administration</a:t>
            </a:r>
          </a:p>
          <a:p>
            <a:pPr marL="225425" lvl="2" indent="-225425" fontAlgn="base">
              <a:lnSpc>
                <a:spcPct val="90000"/>
              </a:lnSpc>
              <a:spcBef>
                <a:spcPct val="20000"/>
              </a:spcBef>
              <a:spcAft>
                <a:spcPct val="0"/>
              </a:spcAft>
              <a:buClr>
                <a:srgbClr val="FFC533"/>
              </a:buClr>
              <a:buSzPct val="90000"/>
              <a:buBlip>
                <a:blip r:embed="rId4"/>
              </a:buBlip>
            </a:pPr>
            <a:r>
              <a:rPr lang="en-US" dirty="0"/>
              <a:t>Rich Platform Services</a:t>
            </a:r>
          </a:p>
          <a:p>
            <a:pPr marL="225425" lvl="2" indent="-225425" fontAlgn="base">
              <a:lnSpc>
                <a:spcPct val="90000"/>
              </a:lnSpc>
              <a:spcBef>
                <a:spcPct val="20000"/>
              </a:spcBef>
              <a:spcAft>
                <a:spcPct val="0"/>
              </a:spcAft>
              <a:buClr>
                <a:srgbClr val="FFC533"/>
              </a:buClr>
              <a:buSzPct val="90000"/>
              <a:buBlip>
                <a:blip r:embed="rId4"/>
              </a:buBlip>
            </a:pPr>
            <a:r>
              <a:rPr lang="en-US" dirty="0"/>
              <a:t>Developer Productivity</a:t>
            </a:r>
          </a:p>
        </p:txBody>
      </p:sp>
      <p:pic>
        <p:nvPicPr>
          <p:cNvPr id="32" name="Picture 31" descr="Servers.jpg"/>
          <p:cNvPicPr>
            <a:picLocks noChangeAspect="1"/>
          </p:cNvPicPr>
          <p:nvPr/>
        </p:nvPicPr>
        <p:blipFill>
          <a:blip r:embed="rId5"/>
          <a:stretch>
            <a:fillRect/>
          </a:stretch>
        </p:blipFill>
        <p:spPr>
          <a:xfrm>
            <a:off x="68706" y="2209800"/>
            <a:ext cx="4955528" cy="3191256"/>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grpSp>
        <p:nvGrpSpPr>
          <p:cNvPr id="39" name="Group 38"/>
          <p:cNvGrpSpPr>
            <a:grpSpLocks noChangeAspect="1"/>
          </p:cNvGrpSpPr>
          <p:nvPr/>
        </p:nvGrpSpPr>
        <p:grpSpPr>
          <a:xfrm>
            <a:off x="6165442" y="3854196"/>
            <a:ext cx="6015172" cy="6007608"/>
            <a:chOff x="8812212" y="3454400"/>
            <a:chExt cx="6818313" cy="6809739"/>
          </a:xfrm>
        </p:grpSpPr>
        <p:sp>
          <p:nvSpPr>
            <p:cNvPr id="21" name="Oval 13"/>
            <p:cNvSpPr>
              <a:spLocks noChangeArrowheads="1"/>
            </p:cNvSpPr>
            <p:nvPr/>
          </p:nvSpPr>
          <p:spPr bwMode="auto">
            <a:xfrm>
              <a:off x="8812212" y="3454400"/>
              <a:ext cx="6818313" cy="6809739"/>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nvGrpSpPr>
            <p:cNvPr id="22" name="Group 21"/>
            <p:cNvGrpSpPr/>
            <p:nvPr/>
          </p:nvGrpSpPr>
          <p:grpSpPr>
            <a:xfrm rot="5400000">
              <a:off x="8983847" y="3634730"/>
              <a:ext cx="6484217" cy="6467271"/>
              <a:chOff x="8983847" y="3634730"/>
              <a:chExt cx="6484217" cy="6467271"/>
            </a:xfrm>
          </p:grpSpPr>
          <p:grpSp>
            <p:nvGrpSpPr>
              <p:cNvPr id="23" name="Group 29"/>
              <p:cNvGrpSpPr/>
              <p:nvPr/>
            </p:nvGrpSpPr>
            <p:grpSpPr>
              <a:xfrm>
                <a:off x="8984970" y="3636234"/>
                <a:ext cx="6473630" cy="6462748"/>
                <a:chOff x="3589570" y="1545357"/>
                <a:chExt cx="4924647" cy="4922560"/>
              </a:xfrm>
            </p:grpSpPr>
            <p:sp>
              <p:nvSpPr>
                <p:cNvPr id="36" name="Block Arc 35"/>
                <p:cNvSpPr/>
                <p:nvPr/>
              </p:nvSpPr>
              <p:spPr>
                <a:xfrm>
                  <a:off x="3589570" y="1545357"/>
                  <a:ext cx="4924647" cy="4922560"/>
                </a:xfrm>
                <a:prstGeom prst="blockArc">
                  <a:avLst>
                    <a:gd name="adj1" fmla="val 10800000"/>
                    <a:gd name="adj2" fmla="val 16171340"/>
                    <a:gd name="adj3" fmla="val 24575"/>
                  </a:avLst>
                </a:prstGeom>
                <a:gradFill flip="none" rotWithShape="1">
                  <a:gsLst>
                    <a:gs pos="0">
                      <a:srgbClr val="3497AE"/>
                    </a:gs>
                    <a:gs pos="5000">
                      <a:srgbClr val="3497AE">
                        <a:lumMod val="60000"/>
                        <a:lumOff val="40000"/>
                      </a:srgbClr>
                    </a:gs>
                    <a:gs pos="15000">
                      <a:srgbClr val="3497AE"/>
                    </a:gs>
                    <a:gs pos="40000">
                      <a:srgbClr val="3497AE">
                        <a:lumMod val="75000"/>
                      </a:srgbClr>
                    </a:gs>
                    <a:gs pos="70000">
                      <a:srgbClr val="3497AE"/>
                    </a:gs>
                    <a:gs pos="80000">
                      <a:srgbClr val="3497AE"/>
                    </a:gs>
                    <a:gs pos="90000">
                      <a:srgbClr val="3497AE">
                        <a:lumMod val="75000"/>
                      </a:srgbClr>
                    </a:gs>
                    <a:gs pos="100000">
                      <a:srgbClr val="3497AE">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7" name="TextBox 36"/>
                <p:cNvSpPr txBox="1"/>
                <p:nvPr/>
              </p:nvSpPr>
              <p:spPr>
                <a:xfrm rot="18832854">
                  <a:off x="3906792" y="2468133"/>
                  <a:ext cx="2475776" cy="1157975"/>
                </a:xfrm>
                <a:prstGeom prst="rect">
                  <a:avLst/>
                </a:prstGeom>
                <a:noFill/>
              </p:spPr>
              <p:txBody>
                <a:bodyPr wrap="square" rtlCol="0" anchor="ctr">
                  <a:prstTxWarp prst="textArchUp">
                    <a:avLst>
                      <a:gd name="adj" fmla="val 11290371"/>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Unified Project and</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 Portfolio Management</a:t>
                  </a:r>
                </a:p>
              </p:txBody>
            </p:sp>
          </p:grpSp>
          <p:grpSp>
            <p:nvGrpSpPr>
              <p:cNvPr id="24" name="Group 31"/>
              <p:cNvGrpSpPr/>
              <p:nvPr/>
            </p:nvGrpSpPr>
            <p:grpSpPr>
              <a:xfrm>
                <a:off x="8984070" y="3635015"/>
                <a:ext cx="6483994" cy="6465482"/>
                <a:chOff x="3589572" y="1544321"/>
                <a:chExt cx="4922563" cy="4924641"/>
              </a:xfrm>
            </p:grpSpPr>
            <p:sp>
              <p:nvSpPr>
                <p:cNvPr id="34" name="Block Arc 33"/>
                <p:cNvSpPr/>
                <p:nvPr/>
              </p:nvSpPr>
              <p:spPr>
                <a:xfrm rot="5400000">
                  <a:off x="3588533" y="1545360"/>
                  <a:ext cx="4924641" cy="4922563"/>
                </a:xfrm>
                <a:prstGeom prst="blockArc">
                  <a:avLst>
                    <a:gd name="adj1" fmla="val 10800000"/>
                    <a:gd name="adj2" fmla="val 16171340"/>
                    <a:gd name="adj3" fmla="val 24575"/>
                  </a:avLst>
                </a:prstGeom>
                <a:gradFill flip="none" rotWithShape="1">
                  <a:gsLst>
                    <a:gs pos="0">
                      <a:srgbClr val="DF8045"/>
                    </a:gs>
                    <a:gs pos="5000">
                      <a:srgbClr val="DF8045">
                        <a:lumMod val="60000"/>
                        <a:lumOff val="40000"/>
                      </a:srgbClr>
                    </a:gs>
                    <a:gs pos="15000">
                      <a:srgbClr val="DF8045"/>
                    </a:gs>
                    <a:gs pos="40000">
                      <a:srgbClr val="DF8045">
                        <a:lumMod val="75000"/>
                      </a:srgbClr>
                    </a:gs>
                    <a:gs pos="70000">
                      <a:srgbClr val="DF8045"/>
                    </a:gs>
                    <a:gs pos="80000">
                      <a:srgbClr val="DF8045"/>
                    </a:gs>
                    <a:gs pos="90000">
                      <a:srgbClr val="DF8045">
                        <a:lumMod val="75000"/>
                      </a:srgbClr>
                    </a:gs>
                    <a:gs pos="100000">
                      <a:srgbClr val="DF8045">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5" name="TextBox 34"/>
                <p:cNvSpPr txBox="1"/>
                <p:nvPr/>
              </p:nvSpPr>
              <p:spPr>
                <a:xfrm rot="2664417">
                  <a:off x="5597597" y="2466941"/>
                  <a:ext cx="2619746" cy="1342824"/>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Simple and Intuitive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User Experience</a:t>
                  </a:r>
                </a:p>
              </p:txBody>
            </p:sp>
          </p:grpSp>
          <p:grpSp>
            <p:nvGrpSpPr>
              <p:cNvPr id="25" name="Group 32"/>
              <p:cNvGrpSpPr/>
              <p:nvPr/>
            </p:nvGrpSpPr>
            <p:grpSpPr>
              <a:xfrm>
                <a:off x="8983847" y="3634730"/>
                <a:ext cx="6473626" cy="6462749"/>
                <a:chOff x="3588531" y="1544318"/>
                <a:chExt cx="4924647" cy="4922560"/>
              </a:xfrm>
            </p:grpSpPr>
            <p:sp>
              <p:nvSpPr>
                <p:cNvPr id="29" name="Block Arc 28"/>
                <p:cNvSpPr/>
                <p:nvPr/>
              </p:nvSpPr>
              <p:spPr>
                <a:xfrm rot="10800000">
                  <a:off x="3588531" y="1544318"/>
                  <a:ext cx="4924647" cy="4922560"/>
                </a:xfrm>
                <a:prstGeom prst="blockArc">
                  <a:avLst>
                    <a:gd name="adj1" fmla="val 10800000"/>
                    <a:gd name="adj2" fmla="val 16171340"/>
                    <a:gd name="adj3" fmla="val 24575"/>
                  </a:avLst>
                </a:prstGeom>
                <a:gradFill flip="none" rotWithShape="1">
                  <a:gsLst>
                    <a:gs pos="0">
                      <a:srgbClr val="FFC000"/>
                    </a:gs>
                    <a:gs pos="5000">
                      <a:srgbClr val="FFC000">
                        <a:lumMod val="60000"/>
                        <a:lumOff val="40000"/>
                      </a:srgbClr>
                    </a:gs>
                    <a:gs pos="15000">
                      <a:srgbClr val="FFC000"/>
                    </a:gs>
                    <a:gs pos="40000">
                      <a:srgbClr val="FFC000">
                        <a:lumMod val="75000"/>
                      </a:srgbClr>
                    </a:gs>
                    <a:gs pos="70000">
                      <a:srgbClr val="FFC000"/>
                    </a:gs>
                    <a:gs pos="80000">
                      <a:srgbClr val="FFC000"/>
                    </a:gs>
                    <a:gs pos="90000">
                      <a:srgbClr val="FFC000">
                        <a:lumMod val="75000"/>
                      </a:srgbClr>
                    </a:gs>
                    <a:gs pos="100000">
                      <a:srgbClr val="FFC000">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3" name="TextBox 32"/>
                <p:cNvSpPr txBox="1"/>
                <p:nvPr/>
              </p:nvSpPr>
              <p:spPr>
                <a:xfrm rot="8100000">
                  <a:off x="5494245" y="4150901"/>
                  <a:ext cx="2823395" cy="1471000"/>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Enhanced Collaboration</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and Reporting</a:t>
                  </a:r>
                </a:p>
              </p:txBody>
            </p:sp>
          </p:grpSp>
          <p:grpSp>
            <p:nvGrpSpPr>
              <p:cNvPr id="26" name="Group 33"/>
              <p:cNvGrpSpPr/>
              <p:nvPr/>
            </p:nvGrpSpPr>
            <p:grpSpPr>
              <a:xfrm>
                <a:off x="8986339" y="3636519"/>
                <a:ext cx="6470889" cy="6465482"/>
                <a:chOff x="3590611" y="1545360"/>
                <a:chExt cx="4922563" cy="4924642"/>
              </a:xfrm>
            </p:grpSpPr>
            <p:sp>
              <p:nvSpPr>
                <p:cNvPr id="27" name="Block Arc 26"/>
                <p:cNvSpPr/>
                <p:nvPr/>
              </p:nvSpPr>
              <p:spPr>
                <a:xfrm rot="16200000">
                  <a:off x="3589572" y="1546399"/>
                  <a:ext cx="4924642" cy="4922563"/>
                </a:xfrm>
                <a:prstGeom prst="blockArc">
                  <a:avLst>
                    <a:gd name="adj1" fmla="val 10800000"/>
                    <a:gd name="adj2" fmla="val 16171340"/>
                    <a:gd name="adj3" fmla="val 24575"/>
                  </a:avLst>
                </a:prstGeom>
                <a:gradFill flip="none" rotWithShape="1">
                  <a:gsLst>
                    <a:gs pos="0">
                      <a:srgbClr val="7DCC2E"/>
                    </a:gs>
                    <a:gs pos="5000">
                      <a:srgbClr val="7DCC2E">
                        <a:lumMod val="60000"/>
                        <a:lumOff val="40000"/>
                      </a:srgbClr>
                    </a:gs>
                    <a:gs pos="15000">
                      <a:srgbClr val="7DCC2E"/>
                    </a:gs>
                    <a:gs pos="40000">
                      <a:srgbClr val="7DCC2E">
                        <a:lumMod val="75000"/>
                      </a:srgbClr>
                    </a:gs>
                    <a:gs pos="70000">
                      <a:srgbClr val="7DCC2E"/>
                    </a:gs>
                    <a:gs pos="80000">
                      <a:srgbClr val="7DCC2E"/>
                    </a:gs>
                    <a:gs pos="90000">
                      <a:srgbClr val="7DCC2E">
                        <a:lumMod val="75000"/>
                      </a:srgbClr>
                    </a:gs>
                    <a:gs pos="100000">
                      <a:srgbClr val="7DCC2E">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7DCC2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28" name="TextBox 27"/>
                <p:cNvSpPr txBox="1"/>
                <p:nvPr/>
              </p:nvSpPr>
              <p:spPr>
                <a:xfrm rot="13500000">
                  <a:off x="3879637" y="3813313"/>
                  <a:ext cx="2939883" cy="1900136"/>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Scalable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Connected Platform</a:t>
                  </a:r>
                </a:p>
              </p:txBody>
            </p:sp>
          </p:grpSp>
        </p:grpSp>
        <p:sp>
          <p:nvSpPr>
            <p:cNvPr id="38" name="Oval 13"/>
            <p:cNvSpPr>
              <a:spLocks noChangeArrowheads="1"/>
            </p:cNvSpPr>
            <p:nvPr/>
          </p:nvSpPr>
          <p:spPr bwMode="auto">
            <a:xfrm rot="10800000">
              <a:off x="10643308" y="5283194"/>
              <a:ext cx="3156123" cy="3152152"/>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381000" y="1447799"/>
            <a:ext cx="8382000" cy="3490186"/>
          </a:xfrm>
        </p:spPr>
        <p:txBody>
          <a:bodyPr/>
          <a:lstStyle/>
          <a:p>
            <a:r>
              <a:rPr lang="en-US" dirty="0"/>
              <a:t>Project 2010 Investment Areas</a:t>
            </a:r>
          </a:p>
          <a:p>
            <a:pPr lvl="1"/>
            <a:r>
              <a:rPr lang="en-US" dirty="0" smtClean="0"/>
              <a:t>Unified Project and Portfolio Management</a:t>
            </a:r>
          </a:p>
          <a:p>
            <a:pPr lvl="1"/>
            <a:r>
              <a:rPr lang="en-US" dirty="0" smtClean="0"/>
              <a:t>Simple and Intuitive User Experience</a:t>
            </a:r>
          </a:p>
          <a:p>
            <a:pPr lvl="1"/>
            <a:r>
              <a:rPr lang="en-US" dirty="0" smtClean="0"/>
              <a:t>Enhance Collaboration and Reporting</a:t>
            </a:r>
          </a:p>
          <a:p>
            <a:pPr lvl="1"/>
            <a:r>
              <a:rPr lang="en-US" dirty="0" smtClean="0"/>
              <a:t>Scalable and Connected Platform</a:t>
            </a:r>
          </a:p>
          <a:p>
            <a:r>
              <a:rPr lang="en-US" dirty="0" smtClean="0"/>
              <a:t>And Demos </a:t>
            </a:r>
            <a:r>
              <a:rPr lang="en-US" dirty="0" smtClean="0">
                <a:sym typeface="Wingdings" pitchFamily="2" charset="2"/>
              </a:rPr>
              <a:t></a:t>
            </a:r>
            <a:endParaRPr lang="en-US" dirty="0" smtClean="0"/>
          </a:p>
          <a:p>
            <a:endParaRPr lang="en-US" dirty="0" smtClean="0"/>
          </a:p>
          <a:p>
            <a:endParaRPr lang="en-US" dirty="0"/>
          </a:p>
        </p:txBody>
      </p:sp>
    </p:spTree>
    <p:extLst>
      <p:ext uri="{BB962C8B-B14F-4D97-AF65-F5344CB8AC3E}">
        <p14:creationId xmlns="" xmlns:p14="http://schemas.microsoft.com/office/powerpoint/2010/main" val="317824360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5"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9436" y="228600"/>
            <a:ext cx="8363938" cy="1218795"/>
          </a:xfrm>
        </p:spPr>
        <p:txBody>
          <a:bodyPr/>
          <a:lstStyle/>
          <a:p>
            <a:r>
              <a:rPr lang="en-US" sz="4000" dirty="0" smtClean="0"/>
              <a:t>Scalable and Connected Platform</a:t>
            </a:r>
            <a:br>
              <a:rPr lang="en-US" sz="4000" dirty="0" smtClean="0"/>
            </a:br>
            <a:r>
              <a:rPr lang="en-US" sz="2400" dirty="0">
                <a:solidFill>
                  <a:schemeClr val="tx1"/>
                </a:solidFill>
                <a:sym typeface="Wingdings" pitchFamily="2" charset="2"/>
              </a:rPr>
              <a:t>Powerful work management delivered in familiar </a:t>
            </a:r>
            <a:br>
              <a:rPr lang="en-US" sz="2400" dirty="0">
                <a:solidFill>
                  <a:schemeClr val="tx1"/>
                </a:solidFill>
                <a:sym typeface="Wingdings" pitchFamily="2" charset="2"/>
              </a:rPr>
            </a:br>
            <a:r>
              <a:rPr lang="en-US" sz="2400" dirty="0">
                <a:solidFill>
                  <a:schemeClr val="tx1"/>
                </a:solidFill>
                <a:sym typeface="Wingdings" pitchFamily="2" charset="2"/>
              </a:rPr>
              <a:t>and connected tools</a:t>
            </a:r>
          </a:p>
        </p:txBody>
      </p:sp>
      <p:sp>
        <p:nvSpPr>
          <p:cNvPr id="26" name="TextBox 25"/>
          <p:cNvSpPr txBox="1"/>
          <p:nvPr/>
        </p:nvSpPr>
        <p:spPr>
          <a:xfrm>
            <a:off x="3319533" y="4582838"/>
            <a:ext cx="2514600" cy="313932"/>
          </a:xfrm>
          <a:prstGeom prst="rect">
            <a:avLst/>
          </a:prstGeom>
          <a:noFill/>
        </p:spPr>
        <p:txBody>
          <a:bodyPr wrap="square" rtlCol="0">
            <a:spAutoFit/>
          </a:bodyPr>
          <a:lstStyle/>
          <a:p>
            <a:pPr marR="0" indent="0" algn="ctr" defTabSz="914099" fontAlgn="base">
              <a:lnSpc>
                <a:spcPct val="90000"/>
              </a:lnSpc>
              <a:spcBef>
                <a:spcPct val="0"/>
              </a:spcBef>
              <a:spcAft>
                <a:spcPct val="0"/>
              </a:spcAft>
              <a:buClrTx/>
              <a:buSzTx/>
              <a:buFontTx/>
              <a:buNone/>
              <a:tabLst/>
              <a:defRPr/>
            </a:pPr>
            <a:r>
              <a:rPr lang="en-US" sz="1600" kern="0" dirty="0" smtClean="0">
                <a:gradFill>
                  <a:gsLst>
                    <a:gs pos="0">
                      <a:srgbClr val="FFFFFF"/>
                    </a:gs>
                    <a:gs pos="100000">
                      <a:srgbClr val="FFFFFF"/>
                    </a:gs>
                  </a:gsLst>
                  <a:lin ang="5400000" scaled="0"/>
                </a:gradFill>
              </a:rPr>
              <a:t>Project Server Interface</a:t>
            </a:r>
            <a:endParaRPr lang="en-US" sz="1600" kern="0" dirty="0">
              <a:gradFill>
                <a:gsLst>
                  <a:gs pos="0">
                    <a:srgbClr val="FFFFFF"/>
                  </a:gs>
                  <a:gs pos="100000">
                    <a:srgbClr val="FFFFFF"/>
                  </a:gs>
                </a:gsLst>
                <a:lin ang="5400000" scaled="0"/>
              </a:gradFill>
            </a:endParaRPr>
          </a:p>
        </p:txBody>
      </p:sp>
      <p:grpSp>
        <p:nvGrpSpPr>
          <p:cNvPr id="27" name="Group 26"/>
          <p:cNvGrpSpPr>
            <a:grpSpLocks noChangeAspect="1"/>
          </p:cNvGrpSpPr>
          <p:nvPr/>
        </p:nvGrpSpPr>
        <p:grpSpPr>
          <a:xfrm>
            <a:off x="4387743" y="3749057"/>
            <a:ext cx="365254" cy="871881"/>
            <a:chOff x="6475412" y="1759758"/>
            <a:chExt cx="537940" cy="1284090"/>
          </a:xfrm>
        </p:grpSpPr>
        <p:sp>
          <p:nvSpPr>
            <p:cNvPr id="30" name="Freeform 31"/>
            <p:cNvSpPr>
              <a:spLocks/>
            </p:cNvSpPr>
            <p:nvPr/>
          </p:nvSpPr>
          <p:spPr bwMode="auto">
            <a:xfrm>
              <a:off x="6475412" y="1984208"/>
              <a:ext cx="332901" cy="1059640"/>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31" name="Freeform 31"/>
            <p:cNvSpPr>
              <a:spLocks/>
            </p:cNvSpPr>
            <p:nvPr/>
          </p:nvSpPr>
          <p:spPr bwMode="auto">
            <a:xfrm rot="10800000">
              <a:off x="6680451" y="1759758"/>
              <a:ext cx="332901" cy="1059641"/>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gs>
                <a:gs pos="50000">
                  <a:schemeClr val="tx1">
                    <a:alpha val="21000"/>
                  </a:schemeClr>
                </a:gs>
                <a:gs pos="96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grpSp>
      <p:pic>
        <p:nvPicPr>
          <p:cNvPr id="32" name="Picture 7" descr="\\SERVER3\InternalBin\Resource DVD\DVD_ART36\Logos\Exchange Server (brand)\exchange server brand rev h.png"/>
          <p:cNvPicPr>
            <a:picLocks noChangeAspect="1" noChangeArrowheads="1"/>
          </p:cNvPicPr>
          <p:nvPr/>
        </p:nvPicPr>
        <p:blipFill>
          <a:blip r:embed="rId4"/>
          <a:srcRect/>
          <a:stretch>
            <a:fillRect/>
          </a:stretch>
        </p:blipFill>
        <p:spPr bwMode="auto">
          <a:xfrm>
            <a:off x="4746168" y="1907601"/>
            <a:ext cx="3351691" cy="639605"/>
          </a:xfrm>
          <a:prstGeom prst="rect">
            <a:avLst/>
          </a:prstGeom>
          <a:noFill/>
        </p:spPr>
      </p:pic>
      <p:pic>
        <p:nvPicPr>
          <p:cNvPr id="38" name="Picture 9" descr="\\SERVER3\InternalBin\Resource DVD\DVD_ART36\Logos\Microsoft Dynamics\Dynamics - overall brand\dynamics brand rev h.png"/>
          <p:cNvPicPr>
            <a:picLocks noChangeAspect="1" noChangeArrowheads="1"/>
          </p:cNvPicPr>
          <p:nvPr/>
        </p:nvPicPr>
        <p:blipFill>
          <a:blip r:embed="rId5"/>
          <a:srcRect/>
          <a:stretch>
            <a:fillRect/>
          </a:stretch>
        </p:blipFill>
        <p:spPr bwMode="auto">
          <a:xfrm>
            <a:off x="805626" y="2743514"/>
            <a:ext cx="3751298" cy="842130"/>
          </a:xfrm>
          <a:prstGeom prst="rect">
            <a:avLst/>
          </a:prstGeom>
          <a:noFill/>
        </p:spPr>
      </p:pic>
      <p:cxnSp>
        <p:nvCxnSpPr>
          <p:cNvPr id="42" name="Straight Connector 41"/>
          <p:cNvCxnSpPr/>
          <p:nvPr/>
        </p:nvCxnSpPr>
        <p:spPr>
          <a:xfrm>
            <a:off x="-680967" y="2509106"/>
            <a:ext cx="3886200" cy="3429000"/>
          </a:xfrm>
          <a:prstGeom prst="line">
            <a:avLst/>
          </a:prstGeom>
          <a:noFill/>
          <a:ln w="22225" cap="flat" cmpd="sng" algn="ctr">
            <a:gradFill flip="none" rotWithShape="1">
              <a:gsLst>
                <a:gs pos="0">
                  <a:srgbClr val="FFFFFF">
                    <a:alpha val="0"/>
                  </a:srgbClr>
                </a:gs>
                <a:gs pos="50000">
                  <a:srgbClr val="FFFFFF"/>
                </a:gs>
                <a:gs pos="100000">
                  <a:srgbClr val="FFFFFF">
                    <a:alpha val="0"/>
                  </a:srgbClr>
                </a:gs>
              </a:gsLst>
              <a:lin ang="0" scaled="1"/>
              <a:tileRect/>
            </a:gradFill>
            <a:prstDash val="dash"/>
          </a:ln>
          <a:effectLst>
            <a:outerShdw blurRad="127000" algn="ctr" rotWithShape="0">
              <a:srgbClr val="FFFFFF"/>
            </a:outerShdw>
          </a:effectLst>
        </p:spPr>
      </p:cxnSp>
      <p:cxnSp>
        <p:nvCxnSpPr>
          <p:cNvPr id="43" name="Straight Connector 42"/>
          <p:cNvCxnSpPr/>
          <p:nvPr/>
        </p:nvCxnSpPr>
        <p:spPr>
          <a:xfrm rot="10800000" flipV="1">
            <a:off x="5948433" y="2432906"/>
            <a:ext cx="4038600" cy="3505200"/>
          </a:xfrm>
          <a:prstGeom prst="line">
            <a:avLst/>
          </a:prstGeom>
          <a:noFill/>
          <a:ln w="22225" cap="flat" cmpd="sng" algn="ctr">
            <a:gradFill flip="none" rotWithShape="1">
              <a:gsLst>
                <a:gs pos="0">
                  <a:srgbClr val="FFFFFF">
                    <a:alpha val="0"/>
                  </a:srgbClr>
                </a:gs>
                <a:gs pos="50000">
                  <a:srgbClr val="FFFFFF"/>
                </a:gs>
                <a:gs pos="100000">
                  <a:srgbClr val="FFFFFF">
                    <a:alpha val="0"/>
                  </a:srgbClr>
                </a:gs>
              </a:gsLst>
              <a:lin ang="0" scaled="1"/>
              <a:tileRect/>
            </a:gradFill>
            <a:prstDash val="dash"/>
          </a:ln>
          <a:effectLst>
            <a:outerShdw blurRad="127000" algn="ctr" rotWithShape="0">
              <a:srgbClr val="FFFFFF"/>
            </a:outerShdw>
          </a:effectLst>
        </p:spPr>
      </p:cxnSp>
      <p:sp>
        <p:nvSpPr>
          <p:cNvPr id="44" name="Rectangle 43"/>
          <p:cNvSpPr/>
          <p:nvPr/>
        </p:nvSpPr>
        <p:spPr bwMode="auto">
          <a:xfrm flipH="1">
            <a:off x="-1" y="5763938"/>
            <a:ext cx="9144001" cy="1094062"/>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buSzPct val="120000"/>
              <a:defRPr/>
            </a:pPr>
            <a:endParaRPr lang="en-US" sz="2400" kern="0" dirty="0" smtClean="0">
              <a:solidFill>
                <a:sysClr val="windowText" lastClr="000000"/>
              </a:solidFill>
              <a:latin typeface="Segoe UI" pitchFamily="34" charset="0"/>
              <a:cs typeface="Segoe UI" pitchFamily="34" charset="0"/>
            </a:endParaRPr>
          </a:p>
        </p:txBody>
      </p:sp>
      <p:sp>
        <p:nvSpPr>
          <p:cNvPr id="45" name="Rectangle 44"/>
          <p:cNvSpPr/>
          <p:nvPr/>
        </p:nvSpPr>
        <p:spPr bwMode="auto">
          <a:xfrm>
            <a:off x="0" y="4925738"/>
            <a:ext cx="9144000" cy="914400"/>
          </a:xfrm>
          <a:prstGeom prst="rect">
            <a:avLst/>
          </a:prstGeom>
          <a:gradFill flip="none" rotWithShape="1">
            <a:gsLst>
              <a:gs pos="0">
                <a:srgbClr val="000000">
                  <a:alpha val="0"/>
                </a:srgbClr>
              </a:gs>
              <a:gs pos="50000">
                <a:srgbClr val="000000">
                  <a:alpha val="50000"/>
                </a:srgbClr>
              </a:gs>
              <a:gs pos="70000">
                <a:srgbClr val="000000">
                  <a:alpha val="50000"/>
                </a:srgbClr>
              </a:gs>
              <a:gs pos="100000">
                <a:srgbClr val="000000">
                  <a:alpha val="5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buSzPct val="120000"/>
              <a:defRPr/>
            </a:pPr>
            <a:endParaRPr lang="en-US" sz="2400" kern="0" dirty="0" smtClean="0">
              <a:solidFill>
                <a:sysClr val="windowText" lastClr="000000"/>
              </a:solidFill>
              <a:latin typeface="Segoe UI" pitchFamily="34" charset="0"/>
              <a:cs typeface="Segoe UI" pitchFamily="34" charset="0"/>
            </a:endParaRPr>
          </a:p>
        </p:txBody>
      </p:sp>
      <p:grpSp>
        <p:nvGrpSpPr>
          <p:cNvPr id="46" name="Group 45"/>
          <p:cNvGrpSpPr/>
          <p:nvPr/>
        </p:nvGrpSpPr>
        <p:grpSpPr>
          <a:xfrm>
            <a:off x="2239854" y="5216667"/>
            <a:ext cx="4171616" cy="1376175"/>
            <a:chOff x="3757433" y="4939129"/>
            <a:chExt cx="4171616" cy="1376175"/>
          </a:xfrm>
        </p:grpSpPr>
        <p:grpSp>
          <p:nvGrpSpPr>
            <p:cNvPr id="47" name="Group 34"/>
            <p:cNvGrpSpPr/>
            <p:nvPr/>
          </p:nvGrpSpPr>
          <p:grpSpPr>
            <a:xfrm>
              <a:off x="3757433" y="4939129"/>
              <a:ext cx="4171616" cy="1376175"/>
              <a:chOff x="3757433" y="4939129"/>
              <a:chExt cx="4171616" cy="1376175"/>
            </a:xfrm>
          </p:grpSpPr>
          <p:pic>
            <p:nvPicPr>
              <p:cNvPr id="49" name="Picture 5" descr="C:\Users\mitchelld\Desktop\NotReady_for_Primetime_6-26\SharePoint Server 2010\SharePoint Server 2010 (brand)\sharepoint server 2010 h bl.png"/>
              <p:cNvPicPr>
                <a:picLocks noChangeAspect="1" noChangeArrowheads="1"/>
              </p:cNvPicPr>
              <p:nvPr/>
            </p:nvPicPr>
            <p:blipFill>
              <a:blip r:embed="rId6"/>
              <a:stretch>
                <a:fillRect/>
              </a:stretch>
            </p:blipFill>
            <p:spPr bwMode="auto">
              <a:xfrm>
                <a:off x="4328792" y="5765745"/>
                <a:ext cx="3521574" cy="549559"/>
              </a:xfrm>
              <a:prstGeom prst="rect">
                <a:avLst/>
              </a:prstGeom>
              <a:noFill/>
            </p:spPr>
          </p:pic>
          <p:pic>
            <p:nvPicPr>
              <p:cNvPr id="50" name="Picture 3" descr="C:\Users\mitchelld\Desktop\NotReady_for_Primetime_6-26\Project Server 2010\Project Server 2010 (brand)\project server 2010 v bl.png"/>
              <p:cNvPicPr>
                <a:picLocks noChangeAspect="1" noChangeArrowheads="1"/>
              </p:cNvPicPr>
              <p:nvPr/>
            </p:nvPicPr>
            <p:blipFill>
              <a:blip r:embed="rId7"/>
              <a:stretch>
                <a:fillRect/>
              </a:stretch>
            </p:blipFill>
            <p:spPr bwMode="auto">
              <a:xfrm>
                <a:off x="6183111" y="4939129"/>
                <a:ext cx="1745938" cy="320040"/>
              </a:xfrm>
              <a:prstGeom prst="rect">
                <a:avLst/>
              </a:prstGeom>
              <a:noFill/>
            </p:spPr>
          </p:pic>
          <p:pic>
            <p:nvPicPr>
              <p:cNvPr id="51" name="Picture 4" descr="C:\Users\mitchelld\Desktop\Project-Pro10_v_rgb.png"/>
              <p:cNvPicPr>
                <a:picLocks noChangeAspect="1" noChangeArrowheads="1"/>
              </p:cNvPicPr>
              <p:nvPr/>
            </p:nvPicPr>
            <p:blipFill>
              <a:blip r:embed="rId8">
                <a:lum/>
              </a:blip>
              <a:stretch>
                <a:fillRect/>
              </a:stretch>
            </p:blipFill>
            <p:spPr bwMode="auto">
              <a:xfrm>
                <a:off x="3757433" y="4939129"/>
                <a:ext cx="2220488" cy="320040"/>
              </a:xfrm>
              <a:prstGeom prst="rect">
                <a:avLst/>
              </a:prstGeom>
              <a:noFill/>
            </p:spPr>
          </p:pic>
        </p:grpSp>
        <p:pic>
          <p:nvPicPr>
            <p:cNvPr id="48" name="Picture 2" descr="\\SERVER3\InternalBin\Resource DVD\DVD_ART36\Artwork_Imagery\Icons - Illustrations\Symbols\plus sign.png"/>
            <p:cNvPicPr>
              <a:picLocks noChangeAspect="1" noChangeArrowheads="1"/>
            </p:cNvPicPr>
            <p:nvPr/>
          </p:nvPicPr>
          <p:blipFill>
            <a:blip r:embed="rId9"/>
            <a:srcRect/>
            <a:stretch>
              <a:fillRect/>
            </a:stretch>
          </p:blipFill>
          <p:spPr bwMode="auto">
            <a:xfrm>
              <a:off x="5889800" y="5372100"/>
              <a:ext cx="400746" cy="411480"/>
            </a:xfrm>
            <a:prstGeom prst="rect">
              <a:avLst/>
            </a:prstGeom>
            <a:noFill/>
          </p:spPr>
        </p:pic>
      </p:grpSp>
      <p:grpSp>
        <p:nvGrpSpPr>
          <p:cNvPr id="52" name="Group 51"/>
          <p:cNvGrpSpPr/>
          <p:nvPr/>
        </p:nvGrpSpPr>
        <p:grpSpPr>
          <a:xfrm>
            <a:off x="5259009" y="5249588"/>
            <a:ext cx="4102701" cy="1123950"/>
            <a:chOff x="7643812" y="4953000"/>
            <a:chExt cx="4102701" cy="1123950"/>
          </a:xfrm>
        </p:grpSpPr>
        <p:sp>
          <p:nvSpPr>
            <p:cNvPr id="53" name="Rectangle 52"/>
            <p:cNvSpPr/>
            <p:nvPr/>
          </p:nvSpPr>
          <p:spPr bwMode="auto">
            <a:xfrm>
              <a:off x="7923212" y="4953000"/>
              <a:ext cx="3823301" cy="1123950"/>
            </a:xfrm>
            <a:prstGeom prst="rect">
              <a:avLst/>
            </a:prstGeom>
            <a:gradFill flip="none" rotWithShape="1">
              <a:gsLst>
                <a:gs pos="0">
                  <a:srgbClr val="FFFFFF">
                    <a:alpha val="0"/>
                  </a:srgbClr>
                </a:gs>
                <a:gs pos="29000">
                  <a:srgbClr val="FFFFFF"/>
                </a:gs>
                <a:gs pos="100000">
                  <a:srgbClr val="FFFFFF">
                    <a:alpha val="0"/>
                  </a:srgbClr>
                </a:gs>
              </a:gsLst>
              <a:lin ang="0" scaled="0"/>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91440" rIns="0" bIns="0" numCol="1" rtlCol="0" anchor="ctr" anchorCtr="0" compatLnSpc="1">
              <a:prstTxWarp prst="textNoShape">
                <a:avLst/>
              </a:prstTxWarp>
            </a:bodyPr>
            <a:lstStyle/>
            <a:p>
              <a:pPr algn="ctr" fontAlgn="base">
                <a:lnSpc>
                  <a:spcPct val="90000"/>
                </a:lnSpc>
                <a:spcBef>
                  <a:spcPct val="0"/>
                </a:spcBef>
                <a:spcAft>
                  <a:spcPct val="0"/>
                </a:spcAft>
                <a:buSzPct val="120000"/>
                <a:defRPr/>
              </a:pPr>
              <a:r>
                <a:rPr lang="en-US" sz="2000" dirty="0" smtClean="0">
                  <a:gradFill>
                    <a:gsLst>
                      <a:gs pos="50000">
                        <a:schemeClr val="bg1"/>
                      </a:gs>
                      <a:gs pos="100000">
                        <a:schemeClr val="bg1"/>
                      </a:gs>
                    </a:gsLst>
                    <a:lin ang="0" scaled="1"/>
                  </a:gradFill>
                  <a:latin typeface="Kozuka Gothic Pro H" pitchFamily="34" charset="-128"/>
                  <a:ea typeface="ＭＳ Ｐゴシック"/>
                </a:rPr>
                <a:t>EPM SOLUTION</a:t>
              </a:r>
            </a:p>
          </p:txBody>
        </p:sp>
        <p:sp>
          <p:nvSpPr>
            <p:cNvPr id="54" name="TextBox 53"/>
            <p:cNvSpPr txBox="1"/>
            <p:nvPr/>
          </p:nvSpPr>
          <p:spPr>
            <a:xfrm>
              <a:off x="7643812" y="5054600"/>
              <a:ext cx="488916" cy="830997"/>
            </a:xfrm>
            <a:prstGeom prst="rect">
              <a:avLst/>
            </a:prstGeom>
            <a:noFill/>
          </p:spPr>
          <p:txBody>
            <a:bodyPr wrap="none" lIns="0" tIns="0" rIns="0" bIns="0" rtlCol="0" anchor="ctr">
              <a:spAutoFit/>
            </a:bodyPr>
            <a:lstStyle/>
            <a:p>
              <a:r>
                <a:rPr lang="en-US" sz="5400" b="1" dirty="0" smtClean="0">
                  <a:gradFill>
                    <a:gsLst>
                      <a:gs pos="0">
                        <a:schemeClr val="tx1"/>
                      </a:gs>
                      <a:gs pos="86000">
                        <a:schemeClr val="tx1"/>
                      </a:gs>
                    </a:gsLst>
                    <a:lin ang="5400000" scaled="0"/>
                  </a:gradFill>
                  <a:effectLst>
                    <a:outerShdw blurRad="50800" dist="38100" dir="2700000" algn="tl" rotWithShape="0">
                      <a:prstClr val="black">
                        <a:alpha val="40000"/>
                      </a:prstClr>
                    </a:outerShdw>
                  </a:effectLst>
                </a:rPr>
                <a:t>=</a:t>
              </a:r>
            </a:p>
          </p:txBody>
        </p:sp>
      </p:grpSp>
      <p:pic>
        <p:nvPicPr>
          <p:cNvPr id="55" name="Picture 5" descr="C:\Users\swinard\Desktop\Office 2010 Assest\Ofc-2010_c_r.png"/>
          <p:cNvPicPr>
            <a:picLocks noChangeAspect="1" noChangeArrowheads="1"/>
          </p:cNvPicPr>
          <p:nvPr/>
        </p:nvPicPr>
        <p:blipFill>
          <a:blip r:embed="rId10"/>
          <a:stretch>
            <a:fillRect/>
          </a:stretch>
        </p:blipFill>
        <p:spPr bwMode="auto">
          <a:xfrm>
            <a:off x="1383567" y="1877560"/>
            <a:ext cx="2595416" cy="699686"/>
          </a:xfrm>
          <a:prstGeom prst="rect">
            <a:avLst/>
          </a:prstGeom>
          <a:noFill/>
          <a:effectLst>
            <a:outerShdw blurRad="50800" dist="38100" dir="2700000" sx="98000" sy="98000" algn="tl" rotWithShape="0">
              <a:prstClr val="black">
                <a:alpha val="50000"/>
              </a:prstClr>
            </a:outerShdw>
          </a:effectLst>
        </p:spPr>
      </p:pic>
      <p:pic>
        <p:nvPicPr>
          <p:cNvPr id="3" name="Picture 2"/>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805455" y="2631608"/>
            <a:ext cx="3471862" cy="89264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8736E-6 0.00069 L -0.20002 0.00069 " pathEditMode="relative" rAng="0" ptsTypes="AA">
                                      <p:cBhvr>
                                        <p:cTn id="6" dur="2000" fill="hold"/>
                                        <p:tgtEl>
                                          <p:spTgt spid="46"/>
                                        </p:tgtEl>
                                        <p:attrNameLst>
                                          <p:attrName>ppt_x</p:attrName>
                                          <p:attrName>ppt_y</p:attrName>
                                        </p:attrNameLst>
                                      </p:cBhvr>
                                      <p:rCtr x="-100" y="0"/>
                                    </p:animMotion>
                                  </p:childTnLst>
                                </p:cTn>
                              </p:par>
                              <p:par>
                                <p:cTn id="7" presetID="53" presetClass="entr" presetSubtype="0" fill="hold" nodeType="withEffect">
                                  <p:stCondLst>
                                    <p:cond delay="300"/>
                                  </p:stCondLst>
                                  <p:childTnLst>
                                    <p:set>
                                      <p:cBhvr>
                                        <p:cTn id="8" dur="1" fill="hold">
                                          <p:stCondLst>
                                            <p:cond delay="0"/>
                                          </p:stCondLst>
                                        </p:cTn>
                                        <p:tgtEl>
                                          <p:spTgt spid="52"/>
                                        </p:tgtEl>
                                        <p:attrNameLst>
                                          <p:attrName>style.visibility</p:attrName>
                                        </p:attrNameLst>
                                      </p:cBhvr>
                                      <p:to>
                                        <p:strVal val="visible"/>
                                      </p:to>
                                    </p:set>
                                    <p:anim calcmode="lin" valueType="num">
                                      <p:cBhvr>
                                        <p:cTn id="9" dur="1700" fill="hold"/>
                                        <p:tgtEl>
                                          <p:spTgt spid="52"/>
                                        </p:tgtEl>
                                        <p:attrNameLst>
                                          <p:attrName>ppt_w</p:attrName>
                                        </p:attrNameLst>
                                      </p:cBhvr>
                                      <p:tavLst>
                                        <p:tav tm="0">
                                          <p:val>
                                            <p:fltVal val="0"/>
                                          </p:val>
                                        </p:tav>
                                        <p:tav tm="100000">
                                          <p:val>
                                            <p:strVal val="#ppt_w"/>
                                          </p:val>
                                        </p:tav>
                                      </p:tavLst>
                                    </p:anim>
                                    <p:anim calcmode="lin" valueType="num">
                                      <p:cBhvr>
                                        <p:cTn id="10" dur="1700" fill="hold"/>
                                        <p:tgtEl>
                                          <p:spTgt spid="52"/>
                                        </p:tgtEl>
                                        <p:attrNameLst>
                                          <p:attrName>ppt_h</p:attrName>
                                        </p:attrNameLst>
                                      </p:cBhvr>
                                      <p:tavLst>
                                        <p:tav tm="0">
                                          <p:val>
                                            <p:fltVal val="0"/>
                                          </p:val>
                                        </p:tav>
                                        <p:tav tm="100000">
                                          <p:val>
                                            <p:strVal val="#ppt_h"/>
                                          </p:val>
                                        </p:tav>
                                      </p:tavLst>
                                    </p:anim>
                                    <p:animEffect transition="in" filter="fade">
                                      <p:cBhvr>
                                        <p:cTn id="11"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 xmlns:p14="http://schemas.microsoft.com/office/powerpoint/2010/main" val="4040544935"/>
              </p:ext>
            </p:extLst>
          </p:nvPr>
        </p:nvGraphicFramePr>
        <p:xfrm>
          <a:off x="613293" y="3222972"/>
          <a:ext cx="3878814" cy="285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p:cNvSpPr txBox="1">
            <a:spLocks/>
          </p:cNvSpPr>
          <p:nvPr/>
        </p:nvSpPr>
        <p:spPr>
          <a:xfrm>
            <a:off x="182252" y="171815"/>
            <a:ext cx="8961748" cy="66638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400" dirty="0" smtClean="0"/>
              <a:t>Scalable and Connected Platform</a:t>
            </a:r>
            <a:br>
              <a:rPr lang="en-US" sz="4400" dirty="0" smtClean="0"/>
            </a:br>
            <a:r>
              <a:rPr lang="en-US" sz="2400" dirty="0">
                <a:solidFill>
                  <a:schemeClr val="tx1"/>
                </a:solidFill>
                <a:sym typeface="Wingdings" pitchFamily="2" charset="2"/>
              </a:rPr>
              <a:t>Backwards Compatibility Mode</a:t>
            </a:r>
          </a:p>
        </p:txBody>
      </p:sp>
      <p:sp>
        <p:nvSpPr>
          <p:cNvPr id="4" name="Rectangle 3"/>
          <p:cNvSpPr/>
          <p:nvPr/>
        </p:nvSpPr>
        <p:spPr bwMode="auto">
          <a:xfrm>
            <a:off x="304799" y="1371600"/>
            <a:ext cx="5092664" cy="505599"/>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sz="1600" b="1" dirty="0" smtClean="0">
                <a:gradFill>
                  <a:gsLst>
                    <a:gs pos="0">
                      <a:schemeClr val="tx1"/>
                    </a:gs>
                    <a:gs pos="100000">
                      <a:schemeClr val="tx1"/>
                    </a:gs>
                  </a:gsLst>
                </a:gradFill>
              </a:rPr>
              <a:t>Accelerate deployment of Project 2010</a:t>
            </a:r>
          </a:p>
        </p:txBody>
      </p:sp>
      <p:pic>
        <p:nvPicPr>
          <p:cNvPr id="5" name="Picture 2" descr="\\eventsql\dvd\Online_ART\DVD_ART36\Artwork_Imagery\Icons - Illustrations\_ eHOME ICONS\application servers computer.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487757" y="3385952"/>
            <a:ext cx="534532" cy="7532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6" name="TextBox 5"/>
          <p:cNvSpPr txBox="1"/>
          <p:nvPr/>
        </p:nvSpPr>
        <p:spPr>
          <a:xfrm>
            <a:off x="4876800" y="2766300"/>
            <a:ext cx="3756446" cy="553998"/>
          </a:xfrm>
          <a:prstGeom prst="rect">
            <a:avLst/>
          </a:prstGeom>
          <a:noFill/>
        </p:spPr>
        <p:txBody>
          <a:bodyPr wrap="square" lIns="0" tIns="0" rIns="0" bIns="0" rtlCol="0">
            <a:spAutoFit/>
          </a:bodyPr>
          <a:lstStyle/>
          <a:p>
            <a:pPr algn="ctr" defTabSz="914363"/>
            <a:r>
              <a:rPr lang="en-US" dirty="0">
                <a:solidFill>
                  <a:srgbClr val="FFC000"/>
                </a:solidFill>
              </a:rPr>
              <a:t>Project Server 2010 </a:t>
            </a:r>
            <a:endParaRPr lang="en-US" dirty="0" smtClean="0">
              <a:solidFill>
                <a:srgbClr val="FFC000"/>
              </a:solidFill>
            </a:endParaRPr>
          </a:p>
          <a:p>
            <a:pPr algn="ctr" defTabSz="914363"/>
            <a:r>
              <a:rPr lang="en-US" dirty="0" smtClean="0">
                <a:gradFill>
                  <a:gsLst>
                    <a:gs pos="0">
                      <a:srgbClr val="FFFFFF"/>
                    </a:gs>
                    <a:gs pos="86000">
                      <a:srgbClr val="FFFFFF"/>
                    </a:gs>
                  </a:gsLst>
                  <a:lin ang="5400000" scaled="0"/>
                </a:gradFill>
              </a:rPr>
              <a:t>in “Compatibility Mode”</a:t>
            </a:r>
            <a:endParaRPr lang="en-US" dirty="0">
              <a:gradFill>
                <a:gsLst>
                  <a:gs pos="0">
                    <a:srgbClr val="FFFFFF"/>
                  </a:gs>
                  <a:gs pos="86000">
                    <a:srgbClr val="FFFFFF"/>
                  </a:gs>
                </a:gsLst>
                <a:lin ang="5400000" scaled="0"/>
              </a:gradFill>
            </a:endParaRPr>
          </a:p>
        </p:txBody>
      </p:sp>
      <p:sp>
        <p:nvSpPr>
          <p:cNvPr id="9" name="Up-Down Arrow 8"/>
          <p:cNvSpPr/>
          <p:nvPr/>
        </p:nvSpPr>
        <p:spPr bwMode="auto">
          <a:xfrm rot="12777765">
            <a:off x="6311939" y="4289602"/>
            <a:ext cx="191150" cy="600044"/>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endParaRPr>
          </a:p>
        </p:txBody>
      </p:sp>
      <p:sp>
        <p:nvSpPr>
          <p:cNvPr id="10" name="TextBox 9"/>
          <p:cNvSpPr txBox="1"/>
          <p:nvPr/>
        </p:nvSpPr>
        <p:spPr>
          <a:xfrm>
            <a:off x="4933774" y="5639183"/>
            <a:ext cx="2439896" cy="492443"/>
          </a:xfrm>
          <a:prstGeom prst="rect">
            <a:avLst/>
          </a:prstGeom>
          <a:noFill/>
        </p:spPr>
        <p:txBody>
          <a:bodyPr wrap="square" lIns="0" tIns="0" rIns="0" bIns="0" rtlCol="0">
            <a:spAutoFit/>
          </a:bodyPr>
          <a:lstStyle/>
          <a:p>
            <a:pPr algn="ctr" defTabSz="914363"/>
            <a:r>
              <a:rPr lang="en-US" sz="1600" dirty="0">
                <a:gradFill>
                  <a:gsLst>
                    <a:gs pos="0">
                      <a:srgbClr val="FFFFFF"/>
                    </a:gs>
                    <a:gs pos="86000">
                      <a:srgbClr val="FFFFFF"/>
                    </a:gs>
                  </a:gsLst>
                  <a:lin ang="5400000" scaled="0"/>
                </a:gradFill>
              </a:rPr>
              <a:t>Project </a:t>
            </a:r>
          </a:p>
          <a:p>
            <a:pPr algn="ctr" defTabSz="914363"/>
            <a:r>
              <a:rPr lang="en-US" sz="1600" dirty="0">
                <a:gradFill>
                  <a:gsLst>
                    <a:gs pos="0">
                      <a:srgbClr val="FFFFFF"/>
                    </a:gs>
                    <a:gs pos="86000">
                      <a:srgbClr val="FFFFFF"/>
                    </a:gs>
                  </a:gsLst>
                  <a:lin ang="5400000" scaled="0"/>
                </a:gradFill>
              </a:rPr>
              <a:t>Professional 2010</a:t>
            </a:r>
          </a:p>
        </p:txBody>
      </p:sp>
      <p:sp>
        <p:nvSpPr>
          <p:cNvPr id="11" name="TextBox 10"/>
          <p:cNvSpPr txBox="1"/>
          <p:nvPr/>
        </p:nvSpPr>
        <p:spPr>
          <a:xfrm>
            <a:off x="6791744" y="5639183"/>
            <a:ext cx="2439896" cy="492443"/>
          </a:xfrm>
          <a:prstGeom prst="rect">
            <a:avLst/>
          </a:prstGeom>
          <a:noFill/>
        </p:spPr>
        <p:txBody>
          <a:bodyPr wrap="square" lIns="0" tIns="0" rIns="0" bIns="0" rtlCol="0">
            <a:spAutoFit/>
          </a:bodyPr>
          <a:lstStyle/>
          <a:p>
            <a:pPr algn="ctr" defTabSz="914363"/>
            <a:r>
              <a:rPr lang="en-US" sz="1600" dirty="0">
                <a:gradFill>
                  <a:gsLst>
                    <a:gs pos="0">
                      <a:srgbClr val="FFFFFF"/>
                    </a:gs>
                    <a:gs pos="86000">
                      <a:srgbClr val="FFFFFF"/>
                    </a:gs>
                  </a:gsLst>
                  <a:lin ang="5400000" scaled="0"/>
                </a:gradFill>
              </a:rPr>
              <a:t>Project </a:t>
            </a:r>
          </a:p>
          <a:p>
            <a:pPr algn="ctr" defTabSz="914363"/>
            <a:r>
              <a:rPr lang="en-US" sz="1600" dirty="0">
                <a:gradFill>
                  <a:gsLst>
                    <a:gs pos="0">
                      <a:srgbClr val="FFFFFF"/>
                    </a:gs>
                    <a:gs pos="86000">
                      <a:srgbClr val="FFFFFF"/>
                    </a:gs>
                  </a:gsLst>
                  <a:lin ang="5400000" scaled="0"/>
                </a:gradFill>
              </a:rPr>
              <a:t>Professional 2007</a:t>
            </a:r>
          </a:p>
        </p:txBody>
      </p:sp>
      <p:pic>
        <p:nvPicPr>
          <p:cNvPr id="16" name="Picture 2" descr="\\eventsql\dvd\Online_ART\DVD_ART36\Artwork_Imagery\Icons - Illustrations\_ eHOME ICONS\laptop notebook pc mobility.png"/>
          <p:cNvPicPr>
            <a:picLocks noChangeAspect="1" noChangeArrowheads="1"/>
          </p:cNvPicPr>
          <p:nvPr/>
        </p:nvPicPr>
        <p:blipFill>
          <a:blip r:embed="rId9" cstate="screen">
            <a:extLst>
              <a:ext uri="{BEBA8EAE-BF5A-486C-A8C5-ECC9F3942E4B}">
                <a14:imgProps xmlns="" xmlns:a14="http://schemas.microsoft.com/office/drawing/2010/main">
                  <a14:imgLayer r:embed="rId10">
                    <a14:imgEffect>
                      <a14:saturation sat="400000"/>
                    </a14:imgEffect>
                    <a14:imgEffect>
                      <a14:brightnessContrast bright="20000"/>
                    </a14:imgEffect>
                  </a14:imgLayer>
                </a14:imgProps>
              </a:ext>
              <a:ext uri="{28A0092B-C50C-407E-A947-70E740481C1C}">
                <a14:useLocalDpi xmlns="" xmlns:a14="http://schemas.microsoft.com/office/drawing/2010/main"/>
              </a:ext>
            </a:extLst>
          </a:blip>
          <a:srcRect/>
          <a:stretch>
            <a:fillRect/>
          </a:stretch>
        </p:blipFill>
        <p:spPr bwMode="auto">
          <a:xfrm>
            <a:off x="1478823" y="3071348"/>
            <a:ext cx="572088" cy="4448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2" name="Picture 2" descr="\\eventsql\dvd\Online_ART\DVD_ART36\Artwork_Imagery\Icons - Illustrations\_ eHOME ICONS\laptop notebook pc mobility.png"/>
          <p:cNvPicPr>
            <a:picLocks noChangeAspect="1" noChangeArrowheads="1"/>
          </p:cNvPicPr>
          <p:nvPr/>
        </p:nvPicPr>
        <p:blipFill>
          <a:blip r:embed="rId11" cstate="screen">
            <a:duotone>
              <a:prstClr val="black"/>
              <a:schemeClr val="accent1">
                <a:tint val="45000"/>
                <a:satMod val="400000"/>
              </a:schemeClr>
            </a:duotone>
            <a:extLst>
              <a:ext uri="{BEBA8EAE-BF5A-486C-A8C5-ECC9F3942E4B}">
                <a14:imgProps xmlns="" xmlns:a14="http://schemas.microsoft.com/office/drawing/2010/main">
                  <a14:imgLayer r:embed="rId10">
                    <a14:imgEffect>
                      <a14:saturation sat="300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502077" y="4803166"/>
            <a:ext cx="572088" cy="4448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3" name="Picture 2" descr="\\eventsql\dvd\Online_ART\DVD_ART36\Artwork_Imagery\Icons - Illustrations\_ eHOME ICONS\laptop notebook pc mobility.png"/>
          <p:cNvPicPr>
            <a:picLocks noChangeAspect="1" noChangeArrowheads="1"/>
          </p:cNvPicPr>
          <p:nvPr/>
        </p:nvPicPr>
        <p:blipFill>
          <a:blip r:embed="rId12" cstate="screen">
            <a:duotone>
              <a:schemeClr val="accent4">
                <a:shade val="45000"/>
                <a:satMod val="135000"/>
              </a:schemeClr>
              <a:prstClr val="white"/>
            </a:duotone>
            <a:extLst>
              <a:ext uri="{BEBA8EAE-BF5A-486C-A8C5-ECC9F3942E4B}">
                <a14:imgProps xmln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rcRect/>
          <a:stretch>
            <a:fillRect/>
          </a:stretch>
        </p:blipFill>
        <p:spPr bwMode="auto">
          <a:xfrm>
            <a:off x="4065928" y="4945629"/>
            <a:ext cx="572088" cy="4448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27" name="Picture 3"/>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703348" y="4102930"/>
            <a:ext cx="391306" cy="433992"/>
          </a:xfrm>
          <a:prstGeom prst="rect">
            <a:avLst/>
          </a:prstGeom>
          <a:ln>
            <a:noFill/>
          </a:ln>
          <a:effectLst>
            <a:outerShdw dist="35921" dir="2700000" algn="ctr" rotWithShape="0">
              <a:schemeClr val="bg2"/>
            </a:outerShdw>
            <a:softEdge rad="381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Up-Down Arrow 24"/>
          <p:cNvSpPr/>
          <p:nvPr/>
        </p:nvSpPr>
        <p:spPr bwMode="auto">
          <a:xfrm rot="8822235" flipH="1">
            <a:off x="7309900" y="4307252"/>
            <a:ext cx="191150" cy="621970"/>
          </a:xfrm>
          <a:prstGeom prst="up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endParaRPr>
          </a:p>
        </p:txBody>
      </p:sp>
      <p:pic>
        <p:nvPicPr>
          <p:cNvPr id="17" name="Picture 2" descr="\\eventsql\dvd\Online_ART\DVD_ART36\Artwork_Imagery\Icons - Illustrations\_ eHOME ICONS\laptop notebook pc mobility.png"/>
          <p:cNvPicPr>
            <a:picLocks noChangeAspect="1" noChangeArrowheads="1"/>
          </p:cNvPicPr>
          <p:nvPr/>
        </p:nvPicPr>
        <p:blipFill>
          <a:blip r:embed="rId12" cstate="screen">
            <a:duotone>
              <a:schemeClr val="accent4">
                <a:shade val="45000"/>
                <a:satMod val="135000"/>
              </a:schemeClr>
              <a:prstClr val="white"/>
            </a:duotone>
            <a:extLst>
              <a:ext uri="{BEBA8EAE-BF5A-486C-A8C5-ECC9F3942E4B}">
                <a14:imgProps xmln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 xmlns:a14="http://schemas.microsoft.com/office/drawing/2010/main"/>
              </a:ext>
            </a:extLst>
          </a:blip>
          <a:srcRect/>
          <a:stretch>
            <a:fillRect/>
          </a:stretch>
        </p:blipFill>
        <p:spPr bwMode="auto">
          <a:xfrm>
            <a:off x="7462212" y="5071536"/>
            <a:ext cx="572088" cy="4448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8" name="Picture 2" descr="\\eventsql\dvd\Online_ART\DVD_ART36\Artwork_Imagery\Icons - Illustrations\_ eHOME ICONS\laptop notebook pc mobility.png"/>
          <p:cNvPicPr>
            <a:picLocks noChangeAspect="1" noChangeArrowheads="1"/>
          </p:cNvPicPr>
          <p:nvPr/>
        </p:nvPicPr>
        <p:blipFill>
          <a:blip r:embed="rId9" cstate="screen">
            <a:extLst>
              <a:ext uri="{BEBA8EAE-BF5A-486C-A8C5-ECC9F3942E4B}">
                <a14:imgProps xmlns="" xmlns:a14="http://schemas.microsoft.com/office/drawing/2010/main">
                  <a14:imgLayer r:embed="rId10">
                    <a14:imgEffect>
                      <a14:saturation sat="400000"/>
                    </a14:imgEffect>
                    <a14:imgEffect>
                      <a14:brightnessContrast bright="20000"/>
                    </a14:imgEffect>
                  </a14:imgLayer>
                </a14:imgProps>
              </a:ext>
              <a:ext uri="{28A0092B-C50C-407E-A947-70E740481C1C}">
                <a14:useLocalDpi xmlns="" xmlns:a14="http://schemas.microsoft.com/office/drawing/2010/main"/>
              </a:ext>
            </a:extLst>
          </a:blip>
          <a:srcRect/>
          <a:stretch>
            <a:fillRect/>
          </a:stretch>
        </p:blipFill>
        <p:spPr bwMode="auto">
          <a:xfrm>
            <a:off x="5993970" y="5107965"/>
            <a:ext cx="572088" cy="4448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9" name="Content Placeholder 2"/>
          <p:cNvSpPr txBox="1">
            <a:spLocks/>
          </p:cNvSpPr>
          <p:nvPr/>
        </p:nvSpPr>
        <p:spPr>
          <a:xfrm>
            <a:off x="304799" y="1877199"/>
            <a:ext cx="5231044" cy="1372731"/>
          </a:xfrm>
          <a:prstGeom prst="rect">
            <a:avLst/>
          </a:prstGeom>
        </p:spPr>
        <p:txBody>
          <a:bodyPr/>
          <a:lstStyle>
            <a:lvl1pPr marL="460375" indent="-460375" algn="l" defTabSz="914363" rtl="0" eaLnBrk="1" latinLnBrk="0" hangingPunct="1">
              <a:lnSpc>
                <a:spcPct val="90000"/>
              </a:lnSpc>
              <a:spcBef>
                <a:spcPct val="20000"/>
              </a:spcBef>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5425" lvl="2" indent="-225425" fontAlgn="base">
              <a:spcAft>
                <a:spcPct val="0"/>
              </a:spcAft>
              <a:buClr>
                <a:srgbClr val="FFC533"/>
              </a:buClr>
              <a:buSzPct val="90000"/>
              <a:buBlip>
                <a:blip r:embed="rId16"/>
              </a:buBlip>
            </a:pPr>
            <a:r>
              <a:rPr lang="en-US" sz="1800" dirty="0">
                <a:solidFill>
                  <a:schemeClr val="tx1"/>
                </a:solidFill>
              </a:rPr>
              <a:t>Seamless co-existence and data exchange among various Project client versions</a:t>
            </a:r>
          </a:p>
          <a:p>
            <a:pPr marL="225425" lvl="2" indent="-225425" fontAlgn="base">
              <a:spcAft>
                <a:spcPct val="0"/>
              </a:spcAft>
              <a:buClr>
                <a:srgbClr val="FFC533"/>
              </a:buClr>
              <a:buSzPct val="90000"/>
              <a:buBlip>
                <a:blip r:embed="rId16"/>
              </a:buBlip>
            </a:pPr>
            <a:r>
              <a:rPr lang="en-US" sz="1800" dirty="0" smtClean="0">
                <a:solidFill>
                  <a:schemeClr val="tx1"/>
                </a:solidFill>
              </a:rPr>
              <a:t>Both Project 2010 desktop and Project Server 2010 scenario</a:t>
            </a:r>
            <a:endParaRPr lang="en-US" sz="1800" dirty="0">
              <a:solidFill>
                <a:schemeClr val="tx1"/>
              </a:solidFill>
            </a:endParaRPr>
          </a:p>
        </p:txBody>
      </p:sp>
    </p:spTree>
    <p:extLst>
      <p:ext uri="{BB962C8B-B14F-4D97-AF65-F5344CB8AC3E}">
        <p14:creationId xmlns="" xmlns:p14="http://schemas.microsoft.com/office/powerpoint/2010/main" val="2773640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6" grpId="0"/>
      <p:bldP spid="9" grpId="0" animBg="1"/>
      <p:bldP spid="10" grpId="0"/>
      <p:bldP spid="11"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218577" y="2044702"/>
            <a:ext cx="9325021" cy="4813299"/>
          </a:xfrm>
          <a:prstGeom prst="rect">
            <a:avLst/>
          </a:prstGeom>
          <a:noFill/>
        </p:spPr>
      </p:pic>
      <p:sp>
        <p:nvSpPr>
          <p:cNvPr id="4" name="Title 3"/>
          <p:cNvSpPr>
            <a:spLocks noGrp="1"/>
          </p:cNvSpPr>
          <p:nvPr>
            <p:ph type="title"/>
          </p:nvPr>
        </p:nvSpPr>
        <p:spPr/>
        <p:txBody>
          <a:bodyPr>
            <a:noAutofit/>
          </a:bodyPr>
          <a:lstStyle/>
          <a:p>
            <a:r>
              <a:rPr lang="en-US" sz="4000" dirty="0" smtClean="0"/>
              <a:t>Scalable and Connected Platform</a:t>
            </a:r>
            <a:r>
              <a:rPr lang="en-US" dirty="0" smtClean="0"/>
              <a:t/>
            </a:r>
            <a:br>
              <a:rPr lang="en-US" dirty="0" smtClean="0"/>
            </a:br>
            <a:r>
              <a:rPr lang="en-US" sz="2400" dirty="0">
                <a:solidFill>
                  <a:schemeClr val="tx1"/>
                </a:solidFill>
                <a:sym typeface="Wingdings" pitchFamily="2" charset="2"/>
              </a:rPr>
              <a:t>Simplified Administration </a:t>
            </a:r>
          </a:p>
        </p:txBody>
      </p:sp>
      <p:sp>
        <p:nvSpPr>
          <p:cNvPr id="8" name="Text Placeholder 7"/>
          <p:cNvSpPr>
            <a:spLocks noGrp="1"/>
          </p:cNvSpPr>
          <p:nvPr>
            <p:ph type="body" sz="quarter" idx="10"/>
          </p:nvPr>
        </p:nvSpPr>
        <p:spPr>
          <a:xfrm>
            <a:off x="4572001" y="1371601"/>
            <a:ext cx="4419599" cy="4031873"/>
          </a:xfrm>
        </p:spPr>
        <p:txBody>
          <a:bodyPr/>
          <a:lstStyle/>
          <a:p>
            <a:pPr marL="282575" indent="-282575">
              <a:spcBef>
                <a:spcPts val="384"/>
              </a:spcBef>
            </a:pPr>
            <a:r>
              <a:rPr lang="en-US" sz="2000" b="1" dirty="0" smtClean="0"/>
              <a:t>Centralized administration –</a:t>
            </a:r>
            <a:r>
              <a:rPr lang="en-US" sz="2000" dirty="0" smtClean="0"/>
              <a:t> One stop console for managing both project and portfolio management capabilities</a:t>
            </a:r>
          </a:p>
          <a:p>
            <a:pPr marL="282575" indent="-282575">
              <a:spcBef>
                <a:spcPts val="384"/>
              </a:spcBef>
            </a:pPr>
            <a:r>
              <a:rPr lang="en-US" sz="2000" b="1" dirty="0" smtClean="0"/>
              <a:t>User Delegation – </a:t>
            </a:r>
            <a:r>
              <a:rPr lang="en-US" sz="2000" dirty="0" smtClean="0"/>
              <a:t>Easily specify colleagues to act as your delegate when out of the office</a:t>
            </a:r>
          </a:p>
          <a:p>
            <a:pPr marL="282575" indent="-282575">
              <a:spcBef>
                <a:spcPts val="384"/>
              </a:spcBef>
            </a:pPr>
            <a:r>
              <a:rPr lang="en-US" sz="2000" b="1" dirty="0" smtClean="0"/>
              <a:t>Departmental Fields – </a:t>
            </a:r>
            <a:r>
              <a:rPr lang="en-US" sz="2000" dirty="0" smtClean="0"/>
              <a:t>Provide a level of autonomy while maintaining enterprise standardization and control</a:t>
            </a:r>
          </a:p>
          <a:p>
            <a:pPr marL="282575" indent="-282575">
              <a:spcBef>
                <a:spcPts val="384"/>
              </a:spcBef>
            </a:pPr>
            <a:r>
              <a:rPr lang="en-US" sz="2000" b="1" dirty="0" smtClean="0"/>
              <a:t>Cube Administration – </a:t>
            </a:r>
            <a:r>
              <a:rPr lang="en-US" sz="2000" dirty="0" smtClean="0"/>
              <a:t>Enhanced administration interface to visualize status and manage cubes</a:t>
            </a:r>
          </a:p>
        </p:txBody>
      </p:sp>
      <p:sp>
        <p:nvSpPr>
          <p:cNvPr id="10" name="Text Box 6"/>
          <p:cNvSpPr txBox="1">
            <a:spLocks noChangeArrowheads="1"/>
          </p:cNvSpPr>
          <p:nvPr/>
        </p:nvSpPr>
        <p:spPr bwMode="auto">
          <a:xfrm>
            <a:off x="2330451" y="1676400"/>
            <a:ext cx="184731" cy="400110"/>
          </a:xfrm>
          <a:prstGeom prst="rect">
            <a:avLst/>
          </a:prstGeom>
          <a:noFill/>
          <a:ln w="12700">
            <a:noFill/>
            <a:miter lim="800000"/>
            <a:headEnd/>
            <a:tailEnd/>
          </a:ln>
          <a:effectLst/>
        </p:spPr>
        <p:txBody>
          <a:bodyPr wrap="none">
            <a:spAutoFit/>
          </a:bodyPr>
          <a:lstStyle/>
          <a:p>
            <a:pPr>
              <a:defRPr/>
            </a:pPr>
            <a:endParaRPr lang="en-US" sz="2000" dirty="0">
              <a:solidFill>
                <a:schemeClr val="accent1"/>
              </a:solidFill>
              <a:effectLst>
                <a:outerShdw blurRad="38100" dist="38100" dir="2700000" algn="tl">
                  <a:srgbClr val="000000"/>
                </a:outerShdw>
              </a:effectLst>
              <a:latin typeface="Segoe"/>
            </a:endParaRP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2233" y="1828800"/>
            <a:ext cx="5234830" cy="3397681"/>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Tree>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4" name="Title 3"/>
          <p:cNvSpPr>
            <a:spLocks noGrp="1"/>
          </p:cNvSpPr>
          <p:nvPr>
            <p:ph type="title"/>
          </p:nvPr>
        </p:nvSpPr>
        <p:spPr/>
        <p:txBody>
          <a:bodyPr>
            <a:noAutofit/>
          </a:bodyPr>
          <a:lstStyle/>
          <a:p>
            <a:r>
              <a:rPr lang="en-US" sz="4000" dirty="0" smtClean="0"/>
              <a:t>Scalable and Connected Platform</a:t>
            </a:r>
            <a:r>
              <a:rPr lang="en-US" dirty="0" smtClean="0"/>
              <a:t/>
            </a:r>
            <a:br>
              <a:rPr lang="en-US" dirty="0" smtClean="0"/>
            </a:br>
            <a:r>
              <a:rPr lang="en-US" sz="2400" dirty="0">
                <a:solidFill>
                  <a:schemeClr val="tx1"/>
                </a:solidFill>
                <a:sym typeface="Wingdings" pitchFamily="2" charset="2"/>
              </a:rPr>
              <a:t>Extensible and Scalable Platform</a:t>
            </a:r>
          </a:p>
        </p:txBody>
      </p:sp>
      <p:sp>
        <p:nvSpPr>
          <p:cNvPr id="8" name="Text Placeholder 7"/>
          <p:cNvSpPr>
            <a:spLocks noGrp="1"/>
          </p:cNvSpPr>
          <p:nvPr>
            <p:ph type="body" sz="quarter" idx="10"/>
          </p:nvPr>
        </p:nvSpPr>
        <p:spPr>
          <a:xfrm>
            <a:off x="4572000" y="2003530"/>
            <a:ext cx="4038600" cy="4680256"/>
          </a:xfrm>
        </p:spPr>
        <p:txBody>
          <a:bodyPr/>
          <a:lstStyle/>
          <a:p>
            <a:pPr marL="287338" indent="-287338">
              <a:spcBef>
                <a:spcPts val="384"/>
              </a:spcBef>
            </a:pPr>
            <a:r>
              <a:rPr lang="en-US" sz="2000" dirty="0" smtClean="0"/>
              <a:t>Programmable</a:t>
            </a:r>
          </a:p>
          <a:p>
            <a:pPr marL="519113" lvl="1" indent="-231775">
              <a:spcBef>
                <a:spcPts val="384"/>
              </a:spcBef>
            </a:pPr>
            <a:r>
              <a:rPr lang="en-US" sz="1800" dirty="0" smtClean="0"/>
              <a:t>Project Server Interface (PSI) 2010 </a:t>
            </a:r>
            <a:br>
              <a:rPr lang="en-US" sz="1800" dirty="0" smtClean="0"/>
            </a:br>
            <a:r>
              <a:rPr lang="en-US" sz="1800" dirty="0" smtClean="0"/>
              <a:t>backward compatible with 2007 methods</a:t>
            </a:r>
          </a:p>
          <a:p>
            <a:pPr marL="519113" lvl="1" indent="-231775">
              <a:spcBef>
                <a:spcPts val="384"/>
              </a:spcBef>
            </a:pPr>
            <a:r>
              <a:rPr lang="en-US" sz="1800" dirty="0" smtClean="0"/>
              <a:t>Enhanced PSI includes project </a:t>
            </a:r>
            <a:br>
              <a:rPr lang="en-US" sz="1800" dirty="0" smtClean="0"/>
            </a:br>
            <a:r>
              <a:rPr lang="en-US" sz="1800" dirty="0" smtClean="0"/>
              <a:t>and portfolio capabilities</a:t>
            </a:r>
          </a:p>
          <a:p>
            <a:pPr marL="287338" indent="-287338">
              <a:spcBef>
                <a:spcPts val="384"/>
              </a:spcBef>
            </a:pPr>
            <a:r>
              <a:rPr lang="en-US" sz="2000" dirty="0" smtClean="0"/>
              <a:t>Deployable</a:t>
            </a:r>
          </a:p>
          <a:p>
            <a:pPr marL="519113" lvl="1" indent="-231775">
              <a:spcBef>
                <a:spcPts val="384"/>
              </a:spcBef>
            </a:pPr>
            <a:r>
              <a:rPr lang="en-US" sz="1800" dirty="0" smtClean="0"/>
              <a:t>Remove ActiveX</a:t>
            </a:r>
            <a:r>
              <a:rPr lang="en-US" sz="1800" baseline="30000" dirty="0" smtClean="0"/>
              <a:t>®</a:t>
            </a:r>
            <a:r>
              <a:rPr lang="en-US" sz="1800" dirty="0" smtClean="0"/>
              <a:t> dependency</a:t>
            </a:r>
          </a:p>
          <a:p>
            <a:pPr marL="287338" indent="-287338">
              <a:spcBef>
                <a:spcPts val="384"/>
              </a:spcBef>
            </a:pPr>
            <a:r>
              <a:rPr lang="en-US" sz="2000" dirty="0" smtClean="0"/>
              <a:t>Scalable</a:t>
            </a:r>
          </a:p>
          <a:p>
            <a:pPr marL="519113" lvl="1" indent="-231775">
              <a:spcBef>
                <a:spcPts val="384"/>
              </a:spcBef>
            </a:pPr>
            <a:r>
              <a:rPr lang="en-US" sz="1800" dirty="0" smtClean="0"/>
              <a:t>Project Server 2010 64-bit</a:t>
            </a:r>
          </a:p>
          <a:p>
            <a:pPr marL="519113" lvl="1" indent="-231775">
              <a:spcBef>
                <a:spcPts val="384"/>
              </a:spcBef>
            </a:pPr>
            <a:r>
              <a:rPr lang="en-US" sz="1800" dirty="0" smtClean="0"/>
              <a:t>Project (Std &amp; Prof) 32-bit &amp; 64-bit</a:t>
            </a:r>
          </a:p>
        </p:txBody>
      </p:sp>
      <p:sp>
        <p:nvSpPr>
          <p:cNvPr id="10" name="Text Box 6"/>
          <p:cNvSpPr txBox="1">
            <a:spLocks noChangeArrowheads="1"/>
          </p:cNvSpPr>
          <p:nvPr/>
        </p:nvSpPr>
        <p:spPr bwMode="auto">
          <a:xfrm>
            <a:off x="2330451" y="1676400"/>
            <a:ext cx="184731" cy="400110"/>
          </a:xfrm>
          <a:prstGeom prst="rect">
            <a:avLst/>
          </a:prstGeom>
          <a:noFill/>
          <a:ln w="12700">
            <a:noFill/>
            <a:miter lim="800000"/>
            <a:headEnd/>
            <a:tailEnd/>
          </a:ln>
          <a:effectLst/>
        </p:spPr>
        <p:txBody>
          <a:bodyPr wrap="none">
            <a:spAutoFit/>
          </a:bodyPr>
          <a:lstStyle/>
          <a:p>
            <a:pPr>
              <a:defRPr/>
            </a:pPr>
            <a:endParaRPr lang="en-US" sz="2000" dirty="0">
              <a:solidFill>
                <a:schemeClr val="accent1"/>
              </a:solidFill>
              <a:effectLst>
                <a:outerShdw blurRad="38100" dist="38100" dir="2700000" algn="tl">
                  <a:srgbClr val="000000"/>
                </a:outerShdw>
              </a:effectLst>
              <a:latin typeface="Segoe"/>
            </a:endParaRPr>
          </a:p>
        </p:txBody>
      </p:sp>
      <p:sp>
        <p:nvSpPr>
          <p:cNvPr id="9" name="Rectangle 8"/>
          <p:cNvSpPr/>
          <p:nvPr/>
        </p:nvSpPr>
        <p:spPr bwMode="auto">
          <a:xfrm>
            <a:off x="4572001" y="1417638"/>
            <a:ext cx="3901440" cy="460374"/>
          </a:xfrm>
          <a:prstGeom prst="rect">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10800000" scaled="1"/>
            <a:tileRect/>
          </a:gradFill>
          <a:ln w="6350" cap="rnd" cmpd="sng" algn="ctr">
            <a:noFill/>
            <a:prstDash val="solid"/>
            <a:headEnd/>
            <a:tailEnd/>
          </a:ln>
          <a:effectLst/>
        </p:spPr>
        <p:txBody>
          <a:bodyPr vert="horz" wrap="square" lIns="91440" tIns="45720" rIns="91440" bIns="45720" rtlCol="0" anchor="ctr" compatLnSpc="1"/>
          <a:lstStyle/>
          <a:p>
            <a:pPr fontAlgn="base">
              <a:lnSpc>
                <a:spcPct val="90000"/>
              </a:lnSpc>
              <a:spcBef>
                <a:spcPct val="0"/>
              </a:spcBef>
              <a:spcAft>
                <a:spcPct val="0"/>
              </a:spcAft>
            </a:pPr>
            <a:r>
              <a:rPr lang="en-US" b="1" dirty="0" smtClean="0">
                <a:gradFill>
                  <a:gsLst>
                    <a:gs pos="0">
                      <a:schemeClr val="tx1"/>
                    </a:gs>
                    <a:gs pos="100000">
                      <a:schemeClr val="tx1"/>
                    </a:gs>
                  </a:gsLst>
                </a:gradFill>
              </a:rPr>
              <a:t>Extensible and Scalable Platform</a:t>
            </a:r>
          </a:p>
        </p:txBody>
      </p:sp>
      <p:pic>
        <p:nvPicPr>
          <p:cNvPr id="11" name="Picture 10" descr="C:\09-15 Project Conference on SERVER\Artwork\Speaker artwork\Keshav\developer-and-workflow.png"/>
          <p:cNvPicPr>
            <a:picLocks noChangeAspect="1" noChangeArrowheads="1"/>
          </p:cNvPicPr>
          <p:nvPr/>
        </p:nvPicPr>
        <p:blipFill>
          <a:blip r:embed="rId4"/>
          <a:srcRect b="3929"/>
          <a:stretch>
            <a:fillRect/>
          </a:stretch>
        </p:blipFill>
        <p:spPr bwMode="auto">
          <a:xfrm>
            <a:off x="-674261" y="1240877"/>
            <a:ext cx="5105584" cy="3687814"/>
          </a:xfrm>
          <a:prstGeom prst="rect">
            <a:avLst/>
          </a:prstGeom>
          <a:noFill/>
          <a:effectLst>
            <a:reflection blurRad="6350" stA="52000" endA="300" endPos="35000" dir="5400000" sy="-100000" algn="bl" rotWithShape="0"/>
          </a:effectLst>
        </p:spPr>
      </p:pic>
    </p:spTree>
    <p:extLst>
      <p:ext uri="{BB962C8B-B14F-4D97-AF65-F5344CB8AC3E}">
        <p14:creationId xmlns="" xmlns:p14="http://schemas.microsoft.com/office/powerpoint/2010/main" val="38848237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14" name="&quot;GLASS&quot;; Transparent to White Linear; Reflection; Stroke"/>
          <p:cNvSpPr/>
          <p:nvPr/>
        </p:nvSpPr>
        <p:spPr bwMode="auto">
          <a:xfrm>
            <a:off x="3219675" y="1295400"/>
            <a:ext cx="5511571" cy="5866979"/>
          </a:xfrm>
          <a:prstGeom prst="round1Rect">
            <a:avLst>
              <a:gd name="adj" fmla="val 10634"/>
            </a:avLst>
          </a:prstGeom>
          <a:gradFill flip="none" rotWithShape="1">
            <a:gsLst>
              <a:gs pos="2000">
                <a:srgbClr val="000036">
                  <a:alpha val="0"/>
                </a:srgbClr>
              </a:gs>
              <a:gs pos="33000">
                <a:srgbClr val="000000">
                  <a:alpha val="7000"/>
                </a:srgbClr>
              </a:gs>
              <a:gs pos="77000">
                <a:srgbClr val="080808">
                  <a:alpha val="24000"/>
                </a:srgbClr>
              </a:gs>
              <a:gs pos="88000">
                <a:srgbClr val="2E9233">
                  <a:alpha val="40000"/>
                </a:srgbClr>
              </a:gs>
              <a:gs pos="100000">
                <a:srgbClr val="78D41C">
                  <a:alpha val="83000"/>
                </a:srgbClr>
              </a:gs>
            </a:gsLst>
            <a:lin ang="16200000" scaled="1"/>
            <a:tileRect/>
          </a:gradFill>
          <a:ln w="38100" cap="flat" cmpd="sng"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ysDot"/>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227178" indent="-227178" defTabSz="914287" fontAlgn="base">
              <a:lnSpc>
                <a:spcPct val="90000"/>
              </a:lnSpc>
              <a:spcBef>
                <a:spcPts val="631"/>
              </a:spcBef>
              <a:spcAft>
                <a:spcPct val="0"/>
              </a:spcAft>
              <a:buSzPct val="70000"/>
              <a:buBlip>
                <a:blip r:embed="rId4"/>
              </a:buBlip>
              <a:defRPr/>
            </a:pPr>
            <a:endParaRPr lang="en-US" altLang="zh-CN" sz="2300" spc="-40" dirty="0">
              <a:solidFill>
                <a:srgbClr val="FFFFFF"/>
              </a:solidFill>
              <a:latin typeface="Segoe UI" pitchFamily="34" charset="0"/>
            </a:endParaRPr>
          </a:p>
        </p:txBody>
      </p:sp>
      <p:sp>
        <p:nvSpPr>
          <p:cNvPr id="50" name="it op headline"/>
          <p:cNvSpPr/>
          <p:nvPr/>
        </p:nvSpPr>
        <p:spPr bwMode="invGray">
          <a:xfrm>
            <a:off x="6183205" y="2249466"/>
            <a:ext cx="2350401" cy="4737970"/>
          </a:xfrm>
          <a:prstGeom prst="round2SameRect">
            <a:avLst>
              <a:gd name="adj1" fmla="val 9870"/>
              <a:gd name="adj2" fmla="val 0"/>
            </a:avLst>
          </a:prstGeom>
          <a:gradFill flip="none" rotWithShape="1">
            <a:gsLst>
              <a:gs pos="0">
                <a:srgbClr val="000000">
                  <a:alpha val="0"/>
                </a:srgbClr>
              </a:gs>
              <a:gs pos="50000">
                <a:srgbClr val="000000">
                  <a:alpha val="25000"/>
                </a:srgbClr>
              </a:gs>
              <a:gs pos="70000">
                <a:srgbClr val="000000">
                  <a:alpha val="25000"/>
                </a:srgbClr>
              </a:gs>
              <a:gs pos="100000">
                <a:srgbClr val="000000">
                  <a:alpha val="40000"/>
                </a:srgbClr>
              </a:gs>
            </a:gsLst>
            <a:lin ang="1620000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2400" kern="0" dirty="0">
              <a:solidFill>
                <a:sysClr val="windowText" lastClr="000000"/>
              </a:solidFill>
              <a:latin typeface="Segoe UI" pitchFamily="34" charset="0"/>
              <a:cs typeface="Segoe UI" pitchFamily="34" charset="0"/>
            </a:endParaRPr>
          </a:p>
        </p:txBody>
      </p:sp>
      <p:sp>
        <p:nvSpPr>
          <p:cNvPr id="5"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p:cNvSpPr>
            <a:spLocks noGrp="1"/>
          </p:cNvSpPr>
          <p:nvPr>
            <p:ph type="title"/>
          </p:nvPr>
        </p:nvSpPr>
        <p:spPr>
          <a:xfrm>
            <a:off x="381000" y="228600"/>
            <a:ext cx="8382000" cy="498598"/>
          </a:xfrm>
        </p:spPr>
        <p:txBody>
          <a:bodyPr/>
          <a:lstStyle/>
          <a:p>
            <a:r>
              <a:rPr lang="en-US" sz="3600" dirty="0" smtClean="0"/>
              <a:t>Microsoft Project 2010 Product Packaging</a:t>
            </a:r>
            <a:endParaRPr lang="en-US" sz="3600" dirty="0"/>
          </a:p>
        </p:txBody>
      </p:sp>
      <p:sp>
        <p:nvSpPr>
          <p:cNvPr id="13" name="&quot;GLASS&quot;; Transparent to White Linear; Reflection; Stroke"/>
          <p:cNvSpPr/>
          <p:nvPr/>
        </p:nvSpPr>
        <p:spPr bwMode="auto">
          <a:xfrm flipH="1">
            <a:off x="379617" y="1298448"/>
            <a:ext cx="2665680" cy="5863627"/>
          </a:xfrm>
          <a:prstGeom prst="round1Rect">
            <a:avLst>
              <a:gd name="adj" fmla="val 11648"/>
            </a:avLst>
          </a:prstGeom>
          <a:gradFill flip="none" rotWithShape="1">
            <a:gsLst>
              <a:gs pos="2000">
                <a:srgbClr val="000036">
                  <a:alpha val="0"/>
                </a:srgbClr>
              </a:gs>
              <a:gs pos="33000">
                <a:srgbClr val="000000">
                  <a:alpha val="7000"/>
                </a:srgbClr>
              </a:gs>
              <a:gs pos="77000">
                <a:srgbClr val="080808">
                  <a:alpha val="24000"/>
                </a:srgbClr>
              </a:gs>
              <a:gs pos="88000">
                <a:srgbClr val="A38401">
                  <a:alpha val="40000"/>
                </a:srgbClr>
              </a:gs>
              <a:gs pos="100000">
                <a:srgbClr val="EFC201">
                  <a:alpha val="83000"/>
                </a:srgbClr>
              </a:gs>
            </a:gsLst>
            <a:lin ang="16200000" scaled="1"/>
            <a:tileRect/>
          </a:gradFill>
          <a:ln w="38100" cap="flat" cmpd="sng" algn="ctr">
            <a:gradFill flip="none" rotWithShape="1">
              <a:gsLst>
                <a:gs pos="0">
                  <a:srgbClr val="000066">
                    <a:alpha val="0"/>
                  </a:srgbClr>
                </a:gs>
                <a:gs pos="50000">
                  <a:srgbClr val="FFC000">
                    <a:alpha val="39000"/>
                  </a:srgbClr>
                </a:gs>
                <a:gs pos="100000">
                  <a:srgbClr val="FFE38B">
                    <a:alpha val="36000"/>
                  </a:srgbClr>
                </a:gs>
              </a:gsLst>
              <a:lin ang="16200000" scaled="1"/>
              <a:tileRect/>
            </a:gradFill>
            <a:prstDash val="sysDot"/>
            <a:miter lim="800000"/>
            <a:headEnd type="none" w="med" len="med"/>
            <a:tailEnd type="none" w="med" len="med"/>
          </a:ln>
          <a:effectLst>
            <a:outerShdw blurRad="63500" sx="102000" sy="102000" algn="ctr" rotWithShape="0">
              <a:prstClr val="black">
                <a:alpha val="40000"/>
              </a:prstClr>
            </a:outerShdw>
          </a:effectLst>
        </p:spPr>
        <p:txBody>
          <a:bodyPr vert="horz" wrap="square" lIns="91440" tIns="1371600" rIns="41153" bIns="41153" numCol="1" rtlCol="0" anchor="t" anchorCtr="0" compatLnSpc="1">
            <a:prstTxWarp prst="textNoShape">
              <a:avLst/>
            </a:prstTxWarp>
          </a:bodyPr>
          <a:lstStyle/>
          <a:p>
            <a:pPr marL="227178" indent="-227178" defTabSz="914287" fontAlgn="base">
              <a:lnSpc>
                <a:spcPct val="90000"/>
              </a:lnSpc>
              <a:spcBef>
                <a:spcPts val="631"/>
              </a:spcBef>
              <a:spcAft>
                <a:spcPct val="0"/>
              </a:spcAft>
              <a:buSzPct val="70000"/>
              <a:buBlip>
                <a:blip r:embed="rId5"/>
              </a:buBlip>
              <a:defRPr/>
            </a:pPr>
            <a:endParaRPr lang="en-US" altLang="zh-CN" sz="1600" spc="-40" dirty="0">
              <a:solidFill>
                <a:srgbClr val="FFFFFF"/>
              </a:solidFill>
              <a:latin typeface="Segoe UI" pitchFamily="34" charset="0"/>
            </a:endParaRPr>
          </a:p>
        </p:txBody>
      </p:sp>
      <p:sp>
        <p:nvSpPr>
          <p:cNvPr id="23" name="Rectangle 22"/>
          <p:cNvSpPr/>
          <p:nvPr/>
        </p:nvSpPr>
        <p:spPr>
          <a:xfrm>
            <a:off x="6615262" y="2362200"/>
            <a:ext cx="1486287" cy="590931"/>
          </a:xfrm>
          <a:prstGeom prst="rect">
            <a:avLst/>
          </a:prstGeom>
        </p:spPr>
        <p:txBody>
          <a:bodyPr wrap="square">
            <a:spAutoFit/>
          </a:bodyPr>
          <a:lstStyle/>
          <a:p>
            <a:pPr lvl="0" algn="ctr" fontAlgn="base">
              <a:lnSpc>
                <a:spcPct val="90000"/>
              </a:lnSpc>
              <a:spcBef>
                <a:spcPct val="20000"/>
              </a:spcBef>
              <a:spcAft>
                <a:spcPct val="0"/>
              </a:spcAft>
            </a:pPr>
            <a:r>
              <a:rPr lang="en-US" b="1" dirty="0" smtClean="0">
                <a:gradFill>
                  <a:gsLst>
                    <a:gs pos="0">
                      <a:schemeClr val="tx1"/>
                    </a:gs>
                    <a:gs pos="100000">
                      <a:schemeClr val="tx1"/>
                    </a:gs>
                  </a:gsLst>
                  <a:lin ang="5400000" scaled="0"/>
                </a:gradFill>
              </a:rPr>
              <a:t>Target Audience </a:t>
            </a:r>
          </a:p>
        </p:txBody>
      </p:sp>
      <p:sp>
        <p:nvSpPr>
          <p:cNvPr id="32" name="Rectangle 31"/>
          <p:cNvSpPr/>
          <p:nvPr/>
        </p:nvSpPr>
        <p:spPr>
          <a:xfrm>
            <a:off x="6404189" y="3059382"/>
            <a:ext cx="1829276" cy="757130"/>
          </a:xfrm>
          <a:prstGeom prst="rect">
            <a:avLst/>
          </a:prstGeom>
        </p:spPr>
        <p:txBody>
          <a:bodyPr wrap="square">
            <a:spAutoFit/>
          </a:bodyPr>
          <a:lstStyle/>
          <a:p>
            <a:pPr fontAlgn="base">
              <a:lnSpc>
                <a:spcPct val="90000"/>
              </a:lnSpc>
              <a:spcBef>
                <a:spcPct val="20000"/>
              </a:spcBef>
              <a:spcAft>
                <a:spcPct val="0"/>
              </a:spcAft>
            </a:pPr>
            <a:r>
              <a:rPr lang="en-US" sz="1600" dirty="0" smtClean="0">
                <a:gradFill>
                  <a:gsLst>
                    <a:gs pos="0">
                      <a:schemeClr val="tx1"/>
                    </a:gs>
                    <a:gs pos="100000">
                      <a:schemeClr val="tx1"/>
                    </a:gs>
                  </a:gsLst>
                  <a:lin ang="5400000" scaled="0"/>
                </a:gradFill>
              </a:rPr>
              <a:t>Individual and Part-Time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Project Managers</a:t>
            </a:r>
          </a:p>
        </p:txBody>
      </p:sp>
      <p:sp>
        <p:nvSpPr>
          <p:cNvPr id="33" name="Rectangle 32"/>
          <p:cNvSpPr/>
          <p:nvPr/>
        </p:nvSpPr>
        <p:spPr>
          <a:xfrm>
            <a:off x="6404189" y="3961820"/>
            <a:ext cx="1829276" cy="535531"/>
          </a:xfrm>
          <a:prstGeom prst="rect">
            <a:avLst/>
          </a:prstGeom>
        </p:spPr>
        <p:txBody>
          <a:bodyPr wrap="square">
            <a:spAutoFit/>
          </a:bodyPr>
          <a:lstStyle/>
          <a:p>
            <a:pPr fontAlgn="base">
              <a:lnSpc>
                <a:spcPct val="90000"/>
              </a:lnSpc>
              <a:spcBef>
                <a:spcPct val="20000"/>
              </a:spcBef>
              <a:spcAft>
                <a:spcPct val="0"/>
              </a:spcAft>
            </a:pPr>
            <a:r>
              <a:rPr lang="en-US" sz="1600" dirty="0" smtClean="0">
                <a:gradFill>
                  <a:gsLst>
                    <a:gs pos="0">
                      <a:schemeClr val="tx1"/>
                    </a:gs>
                    <a:gs pos="100000">
                      <a:schemeClr val="tx1"/>
                    </a:gs>
                  </a:gsLst>
                  <a:lin ang="5400000" scaled="0"/>
                </a:gradFill>
              </a:rPr>
              <a:t>Professional </a:t>
            </a:r>
            <a:br>
              <a:rPr lang="en-US" sz="1600" dirty="0" smtClean="0">
                <a:gradFill>
                  <a:gsLst>
                    <a:gs pos="0">
                      <a:schemeClr val="tx1"/>
                    </a:gs>
                    <a:gs pos="100000">
                      <a:schemeClr val="tx1"/>
                    </a:gs>
                  </a:gsLst>
                  <a:lin ang="5400000" scaled="0"/>
                </a:gradFill>
              </a:rPr>
            </a:br>
            <a:r>
              <a:rPr lang="en-US" sz="1600" dirty="0" smtClean="0">
                <a:gradFill>
                  <a:gsLst>
                    <a:gs pos="0">
                      <a:schemeClr val="tx1"/>
                    </a:gs>
                    <a:gs pos="100000">
                      <a:schemeClr val="tx1"/>
                    </a:gs>
                  </a:gsLst>
                  <a:lin ang="5400000" scaled="0"/>
                </a:gradFill>
              </a:rPr>
              <a:t>Project Managers</a:t>
            </a:r>
          </a:p>
        </p:txBody>
      </p:sp>
      <p:sp>
        <p:nvSpPr>
          <p:cNvPr id="34" name="Rectangle 33"/>
          <p:cNvSpPr/>
          <p:nvPr/>
        </p:nvSpPr>
        <p:spPr>
          <a:xfrm>
            <a:off x="6404189" y="4907073"/>
            <a:ext cx="2180293" cy="978729"/>
          </a:xfrm>
          <a:prstGeom prst="rect">
            <a:avLst/>
          </a:prstGeom>
        </p:spPr>
        <p:txBody>
          <a:bodyPr wrap="square">
            <a:spAutoFit/>
          </a:bodyPr>
          <a:lstStyle/>
          <a:p>
            <a:pPr fontAlgn="base">
              <a:lnSpc>
                <a:spcPct val="90000"/>
              </a:lnSpc>
              <a:spcBef>
                <a:spcPct val="20000"/>
              </a:spcBef>
              <a:spcAft>
                <a:spcPct val="0"/>
              </a:spcAft>
            </a:pPr>
            <a:r>
              <a:rPr lang="en-US" sz="1600" dirty="0" smtClean="0">
                <a:gradFill>
                  <a:gsLst>
                    <a:gs pos="0">
                      <a:schemeClr val="tx1"/>
                    </a:gs>
                    <a:gs pos="100000">
                      <a:schemeClr val="tx1"/>
                    </a:gs>
                  </a:gsLst>
                  <a:lin ang="5400000" scaled="0"/>
                </a:gradFill>
              </a:rPr>
              <a:t>IT, PMO, Engineering, R&amp;D, Product Development, Operations</a:t>
            </a:r>
          </a:p>
        </p:txBody>
      </p:sp>
      <p:pic>
        <p:nvPicPr>
          <p:cNvPr id="47" name="Picture 46" descr="Project2010_bL_r.png"/>
          <p:cNvPicPr>
            <a:picLocks noChangeAspect="1"/>
          </p:cNvPicPr>
          <p:nvPr/>
        </p:nvPicPr>
        <p:blipFill>
          <a:blip r:embed="rId6"/>
          <a:stretch>
            <a:fillRect/>
          </a:stretch>
        </p:blipFill>
        <p:spPr>
          <a:xfrm>
            <a:off x="4945462" y="1512774"/>
            <a:ext cx="2059997" cy="643749"/>
          </a:xfrm>
          <a:prstGeom prst="rect">
            <a:avLst/>
          </a:prstGeom>
          <a:noFill/>
          <a:ln>
            <a:noFill/>
          </a:ln>
        </p:spPr>
      </p:pic>
      <p:pic>
        <p:nvPicPr>
          <p:cNvPr id="48" name="Picture 47" descr="ProjectPro2010_bL_r.png"/>
          <p:cNvPicPr>
            <a:picLocks noChangeAspect="1"/>
          </p:cNvPicPr>
          <p:nvPr/>
        </p:nvPicPr>
        <p:blipFill>
          <a:blip r:embed="rId7"/>
          <a:stretch>
            <a:fillRect/>
          </a:stretch>
        </p:blipFill>
        <p:spPr>
          <a:xfrm>
            <a:off x="3542690" y="3991412"/>
            <a:ext cx="2537695" cy="365760"/>
          </a:xfrm>
          <a:prstGeom prst="rect">
            <a:avLst/>
          </a:prstGeom>
          <a:noFill/>
          <a:ln>
            <a:noFill/>
          </a:ln>
        </p:spPr>
      </p:pic>
      <p:pic>
        <p:nvPicPr>
          <p:cNvPr id="49" name="Picture 48" descr="ProjectStnd2010_bL_r.png"/>
          <p:cNvPicPr>
            <a:picLocks noChangeAspect="1"/>
          </p:cNvPicPr>
          <p:nvPr/>
        </p:nvPicPr>
        <p:blipFill>
          <a:blip r:embed="rId8"/>
          <a:stretch>
            <a:fillRect/>
          </a:stretch>
        </p:blipFill>
        <p:spPr>
          <a:xfrm>
            <a:off x="3542690" y="3079616"/>
            <a:ext cx="2217185" cy="365760"/>
          </a:xfrm>
          <a:prstGeom prst="rect">
            <a:avLst/>
          </a:prstGeom>
          <a:noFill/>
          <a:ln>
            <a:noFill/>
          </a:ln>
        </p:spPr>
      </p:pic>
      <p:pic>
        <p:nvPicPr>
          <p:cNvPr id="51" name="Picture 50" descr="Project-Svr10_h_rgb_r.png"/>
          <p:cNvPicPr>
            <a:picLocks noChangeAspect="1"/>
          </p:cNvPicPr>
          <p:nvPr/>
        </p:nvPicPr>
        <p:blipFill>
          <a:blip r:embed="rId9"/>
          <a:stretch>
            <a:fillRect/>
          </a:stretch>
        </p:blipFill>
        <p:spPr>
          <a:xfrm>
            <a:off x="3542689" y="4888330"/>
            <a:ext cx="1995352" cy="365760"/>
          </a:xfrm>
          <a:prstGeom prst="rect">
            <a:avLst/>
          </a:prstGeom>
          <a:noFill/>
          <a:ln>
            <a:noFill/>
          </a:ln>
        </p:spPr>
      </p:pic>
      <p:pic>
        <p:nvPicPr>
          <p:cNvPr id="5124" name="Picture 4" descr="\\SERVER3\InternalBin\Resource DVD\DVD_ART36\Logos\Microsoft Office 2007 - all products\Project Standard 2007\Project Standard 2007 logo rev.png"/>
          <p:cNvPicPr>
            <a:picLocks noChangeAspect="1" noChangeArrowheads="1"/>
          </p:cNvPicPr>
          <p:nvPr/>
        </p:nvPicPr>
        <p:blipFill>
          <a:blip r:embed="rId10"/>
          <a:stretch>
            <a:fillRect/>
          </a:stretch>
        </p:blipFill>
        <p:spPr bwMode="auto">
          <a:xfrm>
            <a:off x="528580" y="2840736"/>
            <a:ext cx="2049636" cy="274320"/>
          </a:xfrm>
          <a:prstGeom prst="rect">
            <a:avLst/>
          </a:prstGeom>
          <a:noFill/>
          <a:ln>
            <a:noFill/>
          </a:ln>
        </p:spPr>
      </p:pic>
      <p:sp>
        <p:nvSpPr>
          <p:cNvPr id="52" name="Pentagon 51"/>
          <p:cNvSpPr/>
          <p:nvPr/>
        </p:nvSpPr>
        <p:spPr bwMode="auto">
          <a:xfrm>
            <a:off x="389436" y="4304947"/>
            <a:ext cx="3144069" cy="1653435"/>
          </a:xfrm>
          <a:prstGeom prst="homePlate">
            <a:avLst/>
          </a:prstGeom>
          <a:gradFill flip="none" rotWithShape="1">
            <a:gsLst>
              <a:gs pos="0">
                <a:srgbClr val="000000">
                  <a:alpha val="0"/>
                </a:srgbClr>
              </a:gs>
              <a:gs pos="50000">
                <a:srgbClr val="000000">
                  <a:alpha val="25000"/>
                </a:srgbClr>
              </a:gs>
              <a:gs pos="70000">
                <a:srgbClr val="000000">
                  <a:alpha val="25000"/>
                </a:srgbClr>
              </a:gs>
              <a:gs pos="100000">
                <a:srgbClr val="000000">
                  <a:alpha val="40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2400" kern="0" dirty="0" smtClean="0">
              <a:solidFill>
                <a:sysClr val="windowText" lastClr="000000"/>
              </a:solidFill>
              <a:latin typeface="Segoe UI" pitchFamily="34" charset="0"/>
              <a:cs typeface="Segoe UI" pitchFamily="34" charset="0"/>
            </a:endParaRPr>
          </a:p>
        </p:txBody>
      </p:sp>
      <p:grpSp>
        <p:nvGrpSpPr>
          <p:cNvPr id="6" name="Group 27"/>
          <p:cNvGrpSpPr/>
          <p:nvPr/>
        </p:nvGrpSpPr>
        <p:grpSpPr>
          <a:xfrm>
            <a:off x="528580" y="4526378"/>
            <a:ext cx="2423504" cy="1119133"/>
            <a:chOff x="704590" y="4530360"/>
            <a:chExt cx="3230497" cy="1119133"/>
          </a:xfrm>
        </p:grpSpPr>
        <p:pic>
          <p:nvPicPr>
            <p:cNvPr id="5125" name="Picture 5" descr="\\SERVER3\InternalBin\Resource DVD\DVD_ART36\Logos\Microsoft Office 2007 - all products\Project Portfolio Server 2007\Project Portfolio Server 2007 h w.png"/>
            <p:cNvPicPr>
              <a:picLocks noChangeAspect="1" noChangeArrowheads="1"/>
            </p:cNvPicPr>
            <p:nvPr/>
          </p:nvPicPr>
          <p:blipFill>
            <a:blip r:embed="rId11"/>
            <a:stretch>
              <a:fillRect/>
            </a:stretch>
          </p:blipFill>
          <p:spPr bwMode="auto">
            <a:xfrm>
              <a:off x="704590" y="4530360"/>
              <a:ext cx="3230497" cy="274320"/>
            </a:xfrm>
            <a:prstGeom prst="rect">
              <a:avLst/>
            </a:prstGeom>
            <a:noFill/>
            <a:ln>
              <a:noFill/>
            </a:ln>
          </p:spPr>
        </p:pic>
        <p:pic>
          <p:nvPicPr>
            <p:cNvPr id="5126" name="Picture 6" descr="\\SERVER3\InternalBin\Resource DVD\DVD_ART36\Logos\Microsoft Office 2007 - all products\Project Server 2007\Project Server 2007 logo h rev.png"/>
            <p:cNvPicPr>
              <a:picLocks noChangeAspect="1" noChangeArrowheads="1"/>
            </p:cNvPicPr>
            <p:nvPr/>
          </p:nvPicPr>
          <p:blipFill>
            <a:blip r:embed="rId12"/>
            <a:stretch>
              <a:fillRect/>
            </a:stretch>
          </p:blipFill>
          <p:spPr bwMode="auto">
            <a:xfrm>
              <a:off x="704591" y="5375173"/>
              <a:ext cx="2479161" cy="274320"/>
            </a:xfrm>
            <a:prstGeom prst="rect">
              <a:avLst/>
            </a:prstGeom>
            <a:noFill/>
            <a:ln>
              <a:noFill/>
            </a:ln>
          </p:spPr>
        </p:pic>
      </p:grpSp>
      <p:pic>
        <p:nvPicPr>
          <p:cNvPr id="5127" name="Picture 7" descr="\\SERVER3\InternalBin\Resource DVD\DVD_ART36\Logos\Microsoft Office 2007 - all products\Project Professional 2007\Project Professional 2007 logo rev.png"/>
          <p:cNvPicPr>
            <a:picLocks noChangeAspect="1" noChangeArrowheads="1"/>
          </p:cNvPicPr>
          <p:nvPr/>
        </p:nvPicPr>
        <p:blipFill>
          <a:blip r:embed="rId13"/>
          <a:stretch>
            <a:fillRect/>
          </a:stretch>
        </p:blipFill>
        <p:spPr bwMode="auto">
          <a:xfrm>
            <a:off x="528580" y="3685548"/>
            <a:ext cx="2244593" cy="274320"/>
          </a:xfrm>
          <a:prstGeom prst="rect">
            <a:avLst/>
          </a:prstGeom>
          <a:noFill/>
          <a:ln>
            <a:noFill/>
          </a:ln>
        </p:spPr>
      </p:pic>
      <p:pic>
        <p:nvPicPr>
          <p:cNvPr id="4098" name="Picture 2" descr="\\SERVER3\InternalBin\Resource DVD\DVD_ART36\Logos\Microsoft Office 2007 - all products\Project 2007\Project 2007 logo rev.png"/>
          <p:cNvPicPr>
            <a:picLocks noChangeAspect="1" noChangeArrowheads="1"/>
          </p:cNvPicPr>
          <p:nvPr/>
        </p:nvPicPr>
        <p:blipFill>
          <a:blip r:embed="rId14"/>
          <a:stretch>
            <a:fillRect/>
          </a:stretch>
        </p:blipFill>
        <p:spPr bwMode="auto">
          <a:xfrm>
            <a:off x="599614" y="1631240"/>
            <a:ext cx="2216157" cy="429718"/>
          </a:xfrm>
          <a:prstGeom prst="rect">
            <a:avLst/>
          </a:prstGeom>
          <a:noFill/>
          <a:ln>
            <a:noFill/>
          </a:ln>
        </p:spPr>
      </p:pic>
      <p:grpSp>
        <p:nvGrpSpPr>
          <p:cNvPr id="7" name="Group 28"/>
          <p:cNvGrpSpPr/>
          <p:nvPr/>
        </p:nvGrpSpPr>
        <p:grpSpPr>
          <a:xfrm>
            <a:off x="528580" y="4526378"/>
            <a:ext cx="2423504" cy="1119133"/>
            <a:chOff x="704590" y="4530360"/>
            <a:chExt cx="3230497" cy="1119133"/>
          </a:xfrm>
        </p:grpSpPr>
        <p:pic>
          <p:nvPicPr>
            <p:cNvPr id="30" name="Picture 5" descr="\\SERVER3\InternalBin\Resource DVD\DVD_ART36\Logos\Microsoft Office 2007 - all products\Project Portfolio Server 2007\Project Portfolio Server 2007 h w.png"/>
            <p:cNvPicPr>
              <a:picLocks noChangeAspect="1" noChangeArrowheads="1"/>
            </p:cNvPicPr>
            <p:nvPr/>
          </p:nvPicPr>
          <p:blipFill>
            <a:blip r:embed="rId11"/>
            <a:stretch>
              <a:fillRect/>
            </a:stretch>
          </p:blipFill>
          <p:spPr bwMode="auto">
            <a:xfrm>
              <a:off x="704590" y="4530360"/>
              <a:ext cx="3230497" cy="274320"/>
            </a:xfrm>
            <a:prstGeom prst="rect">
              <a:avLst/>
            </a:prstGeom>
            <a:noFill/>
            <a:ln>
              <a:noFill/>
            </a:ln>
          </p:spPr>
        </p:pic>
        <p:pic>
          <p:nvPicPr>
            <p:cNvPr id="31" name="Picture 6" descr="\\SERVER3\InternalBin\Resource DVD\DVD_ART36\Logos\Microsoft Office 2007 - all products\Project Server 2007\Project Server 2007 logo h rev.png"/>
            <p:cNvPicPr>
              <a:picLocks noChangeAspect="1" noChangeArrowheads="1"/>
            </p:cNvPicPr>
            <p:nvPr/>
          </p:nvPicPr>
          <p:blipFill>
            <a:blip r:embed="rId12"/>
            <a:stretch>
              <a:fillRect/>
            </a:stretch>
          </p:blipFill>
          <p:spPr bwMode="auto">
            <a:xfrm>
              <a:off x="704591" y="5375173"/>
              <a:ext cx="2479161" cy="274320"/>
            </a:xfrm>
            <a:prstGeom prst="rect">
              <a:avLst/>
            </a:prstGeom>
            <a:noFill/>
            <a:ln>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par>
                                <p:cTn id="11" presetID="10" presetClass="entr" presetSubtype="0" fill="hold" nodeType="withEffect">
                                  <p:stCondLst>
                                    <p:cond delay="50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1000"/>
                                        <p:tgtEl>
                                          <p:spTgt spid="5124"/>
                                        </p:tgtEl>
                                      </p:cBhvr>
                                    </p:animEffect>
                                  </p:childTnLst>
                                </p:cTn>
                              </p:par>
                              <p:par>
                                <p:cTn id="14" presetID="10" presetClass="entr" presetSubtype="0" fill="hold" nodeType="withEffect">
                                  <p:stCondLst>
                                    <p:cond delay="50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1000"/>
                                        <p:tgtEl>
                                          <p:spTgt spid="512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childTnLst>
                                </p:cTn>
                              </p:par>
                              <p:par>
                                <p:cTn id="20" presetID="10"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10" presetClass="entr" presetSubtype="0" fill="hold" nodeType="withEffect">
                                  <p:stCondLst>
                                    <p:cond delay="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childTnLst>
                                </p:cTn>
                              </p:par>
                              <p:par>
                                <p:cTn id="46" presetID="10"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cTn>
                              </p:par>
                            </p:childTnLst>
                          </p:cTn>
                        </p:par>
                        <p:par>
                          <p:cTn id="55" fill="hold">
                            <p:stCondLst>
                              <p:cond delay="1000"/>
                            </p:stCondLst>
                            <p:childTnLst>
                              <p:par>
                                <p:cTn id="56" presetID="63" presetClass="path" presetSubtype="0" accel="50000" decel="50000" fill="hold" nodeType="afterEffect">
                                  <p:stCondLst>
                                    <p:cond delay="0"/>
                                  </p:stCondLst>
                                  <p:childTnLst>
                                    <p:animMotion origin="layout" path="M 0 0  L 0.25 0  E" pathEditMode="relative" ptsTypes="">
                                      <p:cBhvr>
                                        <p:cTn id="57" dur="1000" fill="hold"/>
                                        <p:tgtEl>
                                          <p:spTgt spid="6"/>
                                        </p:tgtEl>
                                        <p:attrNameLst>
                                          <p:attrName>ppt_x</p:attrName>
                                          <p:attrName>ppt_y</p:attrName>
                                        </p:attrNameLst>
                                      </p:cBhvr>
                                    </p:animMotion>
                                  </p:childTnLst>
                                </p:cTn>
                              </p:par>
                              <p:par>
                                <p:cTn id="58" presetID="10" presetClass="exit" presetSubtype="0" fill="hold" nodeType="withEffect">
                                  <p:stCondLst>
                                    <p:cond delay="0"/>
                                  </p:stCondLst>
                                  <p:childTnLst>
                                    <p:animEffect transition="out" filter="fade">
                                      <p:cBhvr>
                                        <p:cTn id="59" dur="1000"/>
                                        <p:tgtEl>
                                          <p:spTgt spid="6"/>
                                        </p:tgtEl>
                                      </p:cBhvr>
                                    </p:animEffect>
                                    <p:set>
                                      <p:cBhvr>
                                        <p:cTn id="60" dur="1" fill="hold">
                                          <p:stCondLst>
                                            <p:cond delay="999"/>
                                          </p:stCondLst>
                                        </p:cTn>
                                        <p:tgtEl>
                                          <p:spTgt spid="6"/>
                                        </p:tgtEl>
                                        <p:attrNameLst>
                                          <p:attrName>style.visibility</p:attrName>
                                        </p:attrNameLst>
                                      </p:cBhvr>
                                      <p:to>
                                        <p:strVal val="hidden"/>
                                      </p:to>
                                    </p:set>
                                  </p:childTnLst>
                                </p:cTn>
                              </p:par>
                              <p:par>
                                <p:cTn id="61" presetID="22" presetClass="entr" presetSubtype="8"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1000"/>
                                        <p:tgtEl>
                                          <p:spTgt spid="51"/>
                                        </p:tgtEl>
                                      </p:cBhvr>
                                    </p:animEffect>
                                  </p:childTnLst>
                                </p:cTn>
                              </p:par>
                              <p:par>
                                <p:cTn id="64" presetID="6" presetClass="emph" presetSubtype="0" fill="hold" nodeType="withEffect">
                                  <p:stCondLst>
                                    <p:cond delay="0"/>
                                  </p:stCondLst>
                                  <p:childTnLst>
                                    <p:animScale>
                                      <p:cBhvr>
                                        <p:cTn id="65" dur="1000" fill="hold"/>
                                        <p:tgtEl>
                                          <p:spTgt spid="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0" grpId="0" animBg="1"/>
      <p:bldP spid="13" grpId="0" animBg="1"/>
      <p:bldP spid="23" grpId="0"/>
      <p:bldP spid="32" grpId="0"/>
      <p:bldP spid="33" grpId="0"/>
      <p:bldP spid="34" grpId="0"/>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5"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p:cNvSpPr>
            <a:spLocks noGrp="1"/>
          </p:cNvSpPr>
          <p:nvPr>
            <p:ph type="title"/>
          </p:nvPr>
        </p:nvSpPr>
        <p:spPr/>
        <p:txBody>
          <a:bodyPr/>
          <a:lstStyle/>
          <a:p>
            <a:r>
              <a:rPr lang="en-US" dirty="0" smtClean="0"/>
              <a:t>Project 2010 Product SKU’s</a:t>
            </a:r>
            <a:endParaRPr lang="en-US" dirty="0"/>
          </a:p>
        </p:txBody>
      </p:sp>
      <p:sp>
        <p:nvSpPr>
          <p:cNvPr id="12" name="&quot;GLASS&quot;; Transparent to White Linear; Reflection; Stroke"/>
          <p:cNvSpPr/>
          <p:nvPr/>
        </p:nvSpPr>
        <p:spPr bwMode="auto">
          <a:xfrm>
            <a:off x="3884342" y="1219200"/>
            <a:ext cx="2449581" cy="5330952"/>
          </a:xfrm>
          <a:prstGeom prst="roundRect">
            <a:avLst>
              <a:gd name="adj" fmla="val 0"/>
            </a:avLst>
          </a:prstGeom>
          <a:gradFill flip="none" rotWithShape="1">
            <a:gsLst>
              <a:gs pos="2000">
                <a:srgbClr val="000036">
                  <a:alpha val="0"/>
                </a:srgbClr>
              </a:gs>
              <a:gs pos="33000">
                <a:srgbClr val="000000">
                  <a:alpha val="7000"/>
                </a:srgbClr>
              </a:gs>
              <a:gs pos="77000">
                <a:srgbClr val="080808">
                  <a:alpha val="24000"/>
                </a:srgbClr>
              </a:gs>
              <a:gs pos="88000">
                <a:srgbClr val="A38401">
                  <a:alpha val="40000"/>
                </a:srgbClr>
              </a:gs>
              <a:gs pos="100000">
                <a:srgbClr val="EFC201">
                  <a:alpha val="83000"/>
                </a:srgbClr>
              </a:gs>
            </a:gsLst>
            <a:lin ang="16200000" scaled="1"/>
            <a:tileRect/>
          </a:gradFill>
          <a:ln w="38100" cap="flat" cmpd="sng" algn="ctr">
            <a:gradFill flip="none" rotWithShape="1">
              <a:gsLst>
                <a:gs pos="0">
                  <a:srgbClr val="000066">
                    <a:alpha val="0"/>
                  </a:srgbClr>
                </a:gs>
                <a:gs pos="50000">
                  <a:srgbClr val="FFC000">
                    <a:alpha val="39000"/>
                  </a:srgbClr>
                </a:gs>
                <a:gs pos="100000">
                  <a:srgbClr val="FFE38B">
                    <a:alpha val="36000"/>
                  </a:srgbClr>
                </a:gs>
              </a:gsLst>
              <a:lin ang="16200000" scaled="1"/>
              <a:tileRect/>
            </a:gradFill>
            <a:prstDash val="sysDot"/>
            <a:miter lim="800000"/>
            <a:headEnd type="none" w="med" len="med"/>
            <a:tailEnd type="none" w="med" len="med"/>
          </a:ln>
          <a:effectLst>
            <a:outerShdw blurRad="63500" sx="102000" sy="102000" algn="ctr" rotWithShape="0">
              <a:prstClr val="black">
                <a:alpha val="40000"/>
              </a:prstClr>
            </a:outerShdw>
          </a:effectLst>
        </p:spPr>
        <p:txBody>
          <a:bodyPr vert="horz" wrap="square" lIns="91440" tIns="1371600" rIns="41153" bIns="41153" numCol="1" rtlCol="0" anchor="t" anchorCtr="0" compatLnSpc="1">
            <a:prstTxWarp prst="textNoShape">
              <a:avLst/>
            </a:prstTxWarp>
          </a:bodyPr>
          <a:lstStyle/>
          <a:p>
            <a:pPr marL="227178" indent="-227178" defTabSz="914287" fontAlgn="base">
              <a:lnSpc>
                <a:spcPct val="90000"/>
              </a:lnSpc>
              <a:spcBef>
                <a:spcPts val="631"/>
              </a:spcBef>
              <a:spcAft>
                <a:spcPct val="0"/>
              </a:spcAft>
              <a:buSzPct val="70000"/>
              <a:buBlip>
                <a:blip r:embed="rId4"/>
              </a:buBlip>
              <a:defRPr/>
            </a:pPr>
            <a:endParaRPr lang="en-US" altLang="zh-CN" sz="1600" spc="-40" dirty="0">
              <a:solidFill>
                <a:srgbClr val="FFFFFF"/>
              </a:solidFill>
              <a:latin typeface="Segoe UI" pitchFamily="34" charset="0"/>
            </a:endParaRPr>
          </a:p>
        </p:txBody>
      </p:sp>
      <p:sp>
        <p:nvSpPr>
          <p:cNvPr id="13" name="&quot;GLASS&quot;; Transparent to White Linear; Reflection; Stroke"/>
          <p:cNvSpPr/>
          <p:nvPr/>
        </p:nvSpPr>
        <p:spPr bwMode="auto">
          <a:xfrm flipH="1">
            <a:off x="1370766" y="1219200"/>
            <a:ext cx="2423519" cy="5330952"/>
          </a:xfrm>
          <a:prstGeom prst="round1Rect">
            <a:avLst>
              <a:gd name="adj" fmla="val 11648"/>
            </a:avLst>
          </a:prstGeom>
          <a:gradFill flip="none" rotWithShape="1">
            <a:gsLst>
              <a:gs pos="2000">
                <a:srgbClr val="000036">
                  <a:alpha val="0"/>
                </a:srgbClr>
              </a:gs>
              <a:gs pos="33000">
                <a:srgbClr val="000000">
                  <a:alpha val="7000"/>
                </a:srgbClr>
              </a:gs>
              <a:gs pos="77000">
                <a:srgbClr val="080808">
                  <a:alpha val="24000"/>
                </a:srgbClr>
              </a:gs>
              <a:gs pos="88000">
                <a:srgbClr val="2E9233">
                  <a:alpha val="40000"/>
                </a:srgbClr>
              </a:gs>
              <a:gs pos="100000">
                <a:srgbClr val="78D41C">
                  <a:alpha val="83000"/>
                </a:srgbClr>
              </a:gs>
            </a:gsLst>
            <a:lin ang="16200000" scaled="1"/>
            <a:tileRect/>
          </a:gradFill>
          <a:ln w="38100" cap="flat" cmpd="sng"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ysDot"/>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227178" indent="-227178" defTabSz="914287" fontAlgn="base">
              <a:lnSpc>
                <a:spcPct val="90000"/>
              </a:lnSpc>
              <a:spcBef>
                <a:spcPts val="631"/>
              </a:spcBef>
              <a:spcAft>
                <a:spcPct val="0"/>
              </a:spcAft>
              <a:buSzPct val="70000"/>
              <a:buBlip>
                <a:blip r:embed="rId5"/>
              </a:buBlip>
              <a:defRPr/>
            </a:pPr>
            <a:endParaRPr lang="en-US" altLang="zh-CN" sz="2300" spc="-40" dirty="0">
              <a:solidFill>
                <a:srgbClr val="FFFFFF"/>
              </a:solidFill>
              <a:latin typeface="Segoe UI" pitchFamily="34" charset="0"/>
            </a:endParaRPr>
          </a:p>
        </p:txBody>
      </p:sp>
      <p:sp>
        <p:nvSpPr>
          <p:cNvPr id="14" name="&quot;GLASS&quot;; Transparent to White Linear; Reflection; Stroke"/>
          <p:cNvSpPr/>
          <p:nvPr/>
        </p:nvSpPr>
        <p:spPr bwMode="auto">
          <a:xfrm>
            <a:off x="6431403" y="1219200"/>
            <a:ext cx="2496114" cy="5334000"/>
          </a:xfrm>
          <a:prstGeom prst="round1Rect">
            <a:avLst/>
          </a:prstGeom>
          <a:gradFill flip="none" rotWithShape="1">
            <a:gsLst>
              <a:gs pos="2000">
                <a:srgbClr val="000036">
                  <a:alpha val="0"/>
                </a:srgbClr>
              </a:gs>
              <a:gs pos="33000">
                <a:srgbClr val="000000">
                  <a:alpha val="7000"/>
                </a:srgbClr>
              </a:gs>
              <a:gs pos="77000">
                <a:srgbClr val="080808">
                  <a:alpha val="24000"/>
                </a:srgbClr>
              </a:gs>
              <a:gs pos="88000">
                <a:srgbClr val="C00000">
                  <a:alpha val="40000"/>
                </a:srgbClr>
              </a:gs>
              <a:gs pos="100000">
                <a:srgbClr val="D92805"/>
              </a:gs>
            </a:gsLst>
            <a:lin ang="16200000" scaled="1"/>
            <a:tileRect/>
          </a:gradFill>
          <a:ln w="38100" cap="flat" cmpd="sng" algn="ctr">
            <a:gradFill flip="none" rotWithShape="1">
              <a:gsLst>
                <a:gs pos="0">
                  <a:srgbClr val="000066">
                    <a:alpha val="0"/>
                  </a:srgbClr>
                </a:gs>
                <a:gs pos="50000">
                  <a:srgbClr val="C00000">
                    <a:alpha val="40000"/>
                  </a:srgbClr>
                </a:gs>
                <a:gs pos="100000">
                  <a:srgbClr val="D92805"/>
                </a:gs>
              </a:gsLst>
              <a:lin ang="16200000" scaled="1"/>
              <a:tileRect/>
            </a:gradFill>
            <a:prstDash val="sysDot"/>
            <a:miter lim="800000"/>
            <a:headEnd type="none" w="med" len="med"/>
            <a:tailEnd type="none" w="med" len="med"/>
          </a:ln>
          <a:effectLst>
            <a:outerShdw blurRad="63500" sx="102000" sy="102000" algn="ctr" rotWithShape="0">
              <a:prstClr val="black">
                <a:alpha val="40000"/>
              </a:prstClr>
            </a:outerShdw>
          </a:effectLst>
        </p:spPr>
        <p:txBody>
          <a:bodyPr vert="horz" wrap="square" lIns="91440" tIns="1371600" rIns="41153" bIns="41153" numCol="1" rtlCol="0" anchor="t" anchorCtr="0" compatLnSpc="1">
            <a:prstTxWarp prst="textNoShape">
              <a:avLst/>
            </a:prstTxWarp>
          </a:bodyPr>
          <a:lstStyle/>
          <a:p>
            <a:pPr marL="227178" indent="-227178" defTabSz="914287" fontAlgn="base">
              <a:lnSpc>
                <a:spcPct val="90000"/>
              </a:lnSpc>
              <a:spcBef>
                <a:spcPts val="631"/>
              </a:spcBef>
              <a:spcAft>
                <a:spcPct val="0"/>
              </a:spcAft>
              <a:buSzPct val="70000"/>
              <a:buBlip>
                <a:blip r:embed="rId4"/>
              </a:buBlip>
              <a:defRPr/>
            </a:pPr>
            <a:endParaRPr lang="en-US" altLang="zh-CN" sz="2300" spc="-40" dirty="0">
              <a:solidFill>
                <a:srgbClr val="FFFFFF"/>
              </a:solidFill>
              <a:latin typeface="Segoe UI" pitchFamily="34" charset="0"/>
            </a:endParaRPr>
          </a:p>
        </p:txBody>
      </p:sp>
      <p:grpSp>
        <p:nvGrpSpPr>
          <p:cNvPr id="6" name="Group 62"/>
          <p:cNvGrpSpPr/>
          <p:nvPr/>
        </p:nvGrpSpPr>
        <p:grpSpPr>
          <a:xfrm>
            <a:off x="-172686" y="2267862"/>
            <a:ext cx="9089217" cy="1084938"/>
            <a:chOff x="-230188" y="2286000"/>
            <a:chExt cx="12115800" cy="1084938"/>
          </a:xfrm>
        </p:grpSpPr>
        <p:sp>
          <p:nvSpPr>
            <p:cNvPr id="20" name="Title 2"/>
            <p:cNvSpPr txBox="1">
              <a:spLocks/>
            </p:cNvSpPr>
            <p:nvPr/>
          </p:nvSpPr>
          <p:spPr>
            <a:xfrm flipH="1">
              <a:off x="0" y="2286000"/>
              <a:ext cx="11885612" cy="1084938"/>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3200" kern="0" dirty="0">
                <a:solidFill>
                  <a:sysClr val="windowText" lastClr="000000"/>
                </a:solidFill>
                <a:latin typeface="Segoe UI" pitchFamily="34" charset="0"/>
                <a:cs typeface="Segoe UI" pitchFamily="34" charset="0"/>
              </a:endParaRPr>
            </a:p>
          </p:txBody>
        </p:sp>
        <p:sp>
          <p:nvSpPr>
            <p:cNvPr id="23" name="Rectangle 22"/>
            <p:cNvSpPr/>
            <p:nvPr/>
          </p:nvSpPr>
          <p:spPr>
            <a:xfrm>
              <a:off x="-230188" y="2685353"/>
              <a:ext cx="1981200" cy="480131"/>
            </a:xfrm>
            <a:prstGeom prst="rect">
              <a:avLst/>
            </a:prstGeom>
          </p:spPr>
          <p:txBody>
            <a:bodyPr wrap="square">
              <a:spAutoFit/>
            </a:bodyPr>
            <a:lstStyle/>
            <a:p>
              <a:pPr lvl="0" algn="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Target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Audience </a:t>
              </a:r>
            </a:p>
          </p:txBody>
        </p:sp>
        <p:sp>
          <p:nvSpPr>
            <p:cNvPr id="32" name="Rectangle 31"/>
            <p:cNvSpPr/>
            <p:nvPr/>
          </p:nvSpPr>
          <p:spPr>
            <a:xfrm>
              <a:off x="1880370" y="2616103"/>
              <a:ext cx="2438399" cy="674031"/>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Individual and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Part-Time Project Managers</a:t>
              </a:r>
            </a:p>
          </p:txBody>
        </p:sp>
        <p:sp>
          <p:nvSpPr>
            <p:cNvPr id="33" name="Rectangle 32"/>
            <p:cNvSpPr/>
            <p:nvPr/>
          </p:nvSpPr>
          <p:spPr>
            <a:xfrm>
              <a:off x="5248301" y="2616103"/>
              <a:ext cx="2438399" cy="480131"/>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Professional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Project Managers</a:t>
              </a:r>
            </a:p>
          </p:txBody>
        </p:sp>
        <p:sp>
          <p:nvSpPr>
            <p:cNvPr id="34" name="Rectangle 33"/>
            <p:cNvSpPr/>
            <p:nvPr/>
          </p:nvSpPr>
          <p:spPr>
            <a:xfrm>
              <a:off x="8598312" y="2616103"/>
              <a:ext cx="2906300" cy="674031"/>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CIO, PMO, Operations, R&amp;D, Product Development</a:t>
              </a:r>
            </a:p>
          </p:txBody>
        </p:sp>
      </p:grpSp>
      <p:grpSp>
        <p:nvGrpSpPr>
          <p:cNvPr id="7" name="Group 64"/>
          <p:cNvGrpSpPr/>
          <p:nvPr/>
        </p:nvGrpSpPr>
        <p:grpSpPr>
          <a:xfrm>
            <a:off x="-172686" y="4876800"/>
            <a:ext cx="9089217" cy="609600"/>
            <a:chOff x="-230188" y="4513932"/>
            <a:chExt cx="12115800" cy="609600"/>
          </a:xfrm>
        </p:grpSpPr>
        <p:sp>
          <p:nvSpPr>
            <p:cNvPr id="22" name="Title 2"/>
            <p:cNvSpPr txBox="1">
              <a:spLocks/>
            </p:cNvSpPr>
            <p:nvPr/>
          </p:nvSpPr>
          <p:spPr>
            <a:xfrm flipH="1">
              <a:off x="0" y="4513932"/>
              <a:ext cx="11885612" cy="609600"/>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3200" b="1" kern="0" dirty="0">
                <a:solidFill>
                  <a:sysClr val="windowText" lastClr="000000"/>
                </a:solidFill>
                <a:latin typeface="Segoe UI" pitchFamily="34" charset="0"/>
                <a:cs typeface="Segoe UI" pitchFamily="34" charset="0"/>
              </a:endParaRPr>
            </a:p>
          </p:txBody>
        </p:sp>
        <p:sp>
          <p:nvSpPr>
            <p:cNvPr id="25" name="Rectangle 24"/>
            <p:cNvSpPr/>
            <p:nvPr/>
          </p:nvSpPr>
          <p:spPr>
            <a:xfrm>
              <a:off x="-230188" y="4675616"/>
              <a:ext cx="1981200" cy="286232"/>
            </a:xfrm>
            <a:prstGeom prst="rect">
              <a:avLst/>
            </a:prstGeom>
          </p:spPr>
          <p:txBody>
            <a:bodyPr wrap="square">
              <a:spAutoFit/>
            </a:bodyPr>
            <a:lstStyle/>
            <a:p>
              <a:pPr lvl="0" algn="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CAL</a:t>
              </a:r>
            </a:p>
          </p:txBody>
        </p:sp>
        <p:sp>
          <p:nvSpPr>
            <p:cNvPr id="35" name="Rectangle 34"/>
            <p:cNvSpPr/>
            <p:nvPr/>
          </p:nvSpPr>
          <p:spPr>
            <a:xfrm>
              <a:off x="1880370" y="4684817"/>
              <a:ext cx="2438399" cy="286232"/>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CAL Not Required</a:t>
              </a:r>
            </a:p>
          </p:txBody>
        </p:sp>
        <p:sp>
          <p:nvSpPr>
            <p:cNvPr id="36" name="Rectangle 35"/>
            <p:cNvSpPr/>
            <p:nvPr/>
          </p:nvSpPr>
          <p:spPr>
            <a:xfrm>
              <a:off x="5248301" y="4587868"/>
              <a:ext cx="2819400" cy="480131"/>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Project Server CAL Included</a:t>
              </a:r>
            </a:p>
          </p:txBody>
        </p:sp>
        <p:sp>
          <p:nvSpPr>
            <p:cNvPr id="37" name="Rectangle 36"/>
            <p:cNvSpPr/>
            <p:nvPr/>
          </p:nvSpPr>
          <p:spPr>
            <a:xfrm>
              <a:off x="8598312" y="4684817"/>
              <a:ext cx="2438399" cy="286232"/>
            </a:xfrm>
            <a:prstGeom prst="rect">
              <a:avLst/>
            </a:prstGeom>
          </p:spPr>
          <p:txBody>
            <a:bodyPr wrap="square">
              <a:spAutoFit/>
            </a:bodyPr>
            <a:lstStyle/>
            <a:p>
              <a:pP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CAL Required</a:t>
              </a:r>
            </a:p>
          </p:txBody>
        </p:sp>
      </p:grpSp>
      <p:grpSp>
        <p:nvGrpSpPr>
          <p:cNvPr id="8" name="Group 63"/>
          <p:cNvGrpSpPr/>
          <p:nvPr/>
        </p:nvGrpSpPr>
        <p:grpSpPr>
          <a:xfrm>
            <a:off x="-172686" y="3427195"/>
            <a:ext cx="9089217" cy="1515981"/>
            <a:chOff x="-230188" y="3238500"/>
            <a:chExt cx="12115800" cy="1150812"/>
          </a:xfrm>
        </p:grpSpPr>
        <p:sp>
          <p:nvSpPr>
            <p:cNvPr id="21" name="Title 2"/>
            <p:cNvSpPr txBox="1">
              <a:spLocks/>
            </p:cNvSpPr>
            <p:nvPr/>
          </p:nvSpPr>
          <p:spPr>
            <a:xfrm flipH="1">
              <a:off x="0" y="3238500"/>
              <a:ext cx="11885612" cy="1066800"/>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3200" kern="0" dirty="0">
                <a:solidFill>
                  <a:sysClr val="windowText" lastClr="000000"/>
                </a:solidFill>
                <a:latin typeface="Segoe UI" pitchFamily="34" charset="0"/>
                <a:cs typeface="Segoe UI" pitchFamily="34" charset="0"/>
              </a:endParaRPr>
            </a:p>
          </p:txBody>
        </p:sp>
        <p:sp>
          <p:nvSpPr>
            <p:cNvPr id="24" name="Rectangle 23"/>
            <p:cNvSpPr/>
            <p:nvPr/>
          </p:nvSpPr>
          <p:spPr>
            <a:xfrm>
              <a:off x="-230188" y="3628784"/>
              <a:ext cx="1981200" cy="217284"/>
            </a:xfrm>
            <a:prstGeom prst="rect">
              <a:avLst/>
            </a:prstGeom>
          </p:spPr>
          <p:txBody>
            <a:bodyPr wrap="square">
              <a:spAutoFit/>
            </a:bodyPr>
            <a:lstStyle/>
            <a:p>
              <a:pPr lvl="0" algn="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Key Changes</a:t>
              </a:r>
            </a:p>
          </p:txBody>
        </p:sp>
        <p:sp>
          <p:nvSpPr>
            <p:cNvPr id="38" name="Rectangle 37"/>
            <p:cNvSpPr/>
            <p:nvPr/>
          </p:nvSpPr>
          <p:spPr>
            <a:xfrm>
              <a:off x="1880370" y="3356402"/>
              <a:ext cx="3124200" cy="724282"/>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Fluent User Interface</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User Controlled Scheduling</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Timeline View</a:t>
              </a:r>
            </a:p>
          </p:txBody>
        </p:sp>
        <p:sp>
          <p:nvSpPr>
            <p:cNvPr id="39" name="Rectangle 38"/>
            <p:cNvSpPr/>
            <p:nvPr/>
          </p:nvSpPr>
          <p:spPr>
            <a:xfrm>
              <a:off x="5248301" y="3332421"/>
              <a:ext cx="3124200" cy="904184"/>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Project Standard PLUS</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Enhanced Scheduling</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Team Planner</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Project Synch to SharePoint</a:t>
              </a:r>
            </a:p>
          </p:txBody>
        </p:sp>
        <p:sp>
          <p:nvSpPr>
            <p:cNvPr id="40" name="Rectangle 39"/>
            <p:cNvSpPr/>
            <p:nvPr/>
          </p:nvSpPr>
          <p:spPr>
            <a:xfrm>
              <a:off x="8598312" y="3337934"/>
              <a:ext cx="3276601" cy="1051378"/>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Web Based Scheduling</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Unified Project and Portfolio Management</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Enhanced BI and Reporting</a:t>
              </a:r>
            </a:p>
            <a:p>
              <a:pPr marL="177800" indent="-177800" fontAlgn="base">
                <a:lnSpc>
                  <a:spcPct val="90000"/>
                </a:lnSpc>
                <a:spcBef>
                  <a:spcPct val="20000"/>
                </a:spcBef>
                <a:spcAft>
                  <a:spcPct val="0"/>
                </a:spcAft>
                <a:buBlip>
                  <a:blip r:embed="rId6"/>
                </a:buBlip>
              </a:pPr>
              <a:endParaRPr lang="en-US" sz="1400" dirty="0" smtClean="0">
                <a:gradFill>
                  <a:gsLst>
                    <a:gs pos="0">
                      <a:schemeClr val="tx1"/>
                    </a:gs>
                    <a:gs pos="100000">
                      <a:schemeClr val="tx1"/>
                    </a:gs>
                  </a:gsLst>
                  <a:lin ang="5400000" scaled="0"/>
                </a:gradFill>
              </a:endParaRPr>
            </a:p>
          </p:txBody>
        </p:sp>
      </p:grpSp>
      <p:pic>
        <p:nvPicPr>
          <p:cNvPr id="42" name="Picture 2" descr="https://brandtools.partners.extranet.microsoft.com/NR/rdonlyres/76BE76EB-A98D-4B93-855E-CE6596BF62B1/0/DYNA06_Shanti_01.jpg"/>
          <p:cNvPicPr>
            <a:picLocks noChangeAspect="1" noChangeArrowheads="1"/>
          </p:cNvPicPr>
          <p:nvPr/>
        </p:nvPicPr>
        <p:blipFill>
          <a:blip r:embed="rId7" cstate="screen"/>
          <a:stretch>
            <a:fillRect/>
          </a:stretch>
        </p:blipFill>
        <p:spPr bwMode="auto">
          <a:xfrm>
            <a:off x="3937221" y="1390936"/>
            <a:ext cx="685800" cy="685800"/>
          </a:xfrm>
          <a:prstGeom prst="roundRect">
            <a:avLst/>
          </a:prstGeom>
          <a:noFill/>
          <a:ln>
            <a:noFill/>
          </a:ln>
        </p:spPr>
      </p:pic>
      <p:pic>
        <p:nvPicPr>
          <p:cNvPr id="43" name="Picture 6" descr="https://brandtools.partners.extranet.microsoft.com/NR/rdonlyres/293F16BF-5C93-44EA-93E5-25E7BDC2B354/0/DYNA06_Fred_01.jpg"/>
          <p:cNvPicPr>
            <a:picLocks noChangeAspect="1" noChangeArrowheads="1"/>
          </p:cNvPicPr>
          <p:nvPr/>
        </p:nvPicPr>
        <p:blipFill>
          <a:blip r:embed="rId8" cstate="screen"/>
          <a:stretch>
            <a:fillRect/>
          </a:stretch>
        </p:blipFill>
        <p:spPr bwMode="auto">
          <a:xfrm>
            <a:off x="1451025" y="1390936"/>
            <a:ext cx="685800" cy="685800"/>
          </a:xfrm>
          <a:prstGeom prst="roundRect">
            <a:avLst/>
          </a:prstGeom>
          <a:noFill/>
          <a:ln>
            <a:noFill/>
          </a:ln>
        </p:spPr>
      </p:pic>
      <p:pic>
        <p:nvPicPr>
          <p:cNvPr id="44" name="Picture 14" descr="https://brandtools.partners.extranet.microsoft.com/NR/rdonlyres/AB31E73F-C209-4768-B27E-FAAB9CCFF542/0/MSB05_Scott_1.jpg"/>
          <p:cNvPicPr>
            <a:picLocks noChangeAspect="1" noChangeArrowheads="1"/>
          </p:cNvPicPr>
          <p:nvPr/>
        </p:nvPicPr>
        <p:blipFill>
          <a:blip r:embed="rId9" cstate="print"/>
          <a:stretch>
            <a:fillRect/>
          </a:stretch>
        </p:blipFill>
        <p:spPr bwMode="auto">
          <a:xfrm>
            <a:off x="6497711" y="1390936"/>
            <a:ext cx="712032" cy="685800"/>
          </a:xfrm>
          <a:prstGeom prst="roundRect">
            <a:avLst/>
          </a:prstGeom>
          <a:noFill/>
          <a:ln>
            <a:noFill/>
          </a:ln>
        </p:spPr>
      </p:pic>
      <p:pic>
        <p:nvPicPr>
          <p:cNvPr id="47" name="Picture 46" descr="Project2010_bL_r.png"/>
          <p:cNvPicPr>
            <a:picLocks noChangeAspect="1"/>
          </p:cNvPicPr>
          <p:nvPr/>
        </p:nvPicPr>
        <p:blipFill>
          <a:blip r:embed="rId10"/>
          <a:stretch>
            <a:fillRect/>
          </a:stretch>
        </p:blipFill>
        <p:spPr>
          <a:xfrm>
            <a:off x="170304" y="1524282"/>
            <a:ext cx="1170432" cy="365760"/>
          </a:xfrm>
          <a:prstGeom prst="rect">
            <a:avLst/>
          </a:prstGeom>
          <a:noFill/>
          <a:ln>
            <a:noFill/>
          </a:ln>
        </p:spPr>
      </p:pic>
      <p:pic>
        <p:nvPicPr>
          <p:cNvPr id="48" name="Picture 47" descr="ProjectPro2010_bL_r.png"/>
          <p:cNvPicPr>
            <a:picLocks noChangeAspect="1"/>
          </p:cNvPicPr>
          <p:nvPr/>
        </p:nvPicPr>
        <p:blipFill>
          <a:blip r:embed="rId11"/>
          <a:stretch>
            <a:fillRect/>
          </a:stretch>
        </p:blipFill>
        <p:spPr>
          <a:xfrm>
            <a:off x="4702326" y="1607457"/>
            <a:ext cx="1522618" cy="219456"/>
          </a:xfrm>
          <a:prstGeom prst="rect">
            <a:avLst/>
          </a:prstGeom>
          <a:noFill/>
          <a:ln>
            <a:noFill/>
          </a:ln>
        </p:spPr>
      </p:pic>
      <p:pic>
        <p:nvPicPr>
          <p:cNvPr id="49" name="Picture 48" descr="ProjectStnd2010_bL_r.png"/>
          <p:cNvPicPr>
            <a:picLocks noChangeAspect="1"/>
          </p:cNvPicPr>
          <p:nvPr/>
        </p:nvPicPr>
        <p:blipFill>
          <a:blip r:embed="rId12"/>
          <a:stretch>
            <a:fillRect/>
          </a:stretch>
        </p:blipFill>
        <p:spPr>
          <a:xfrm>
            <a:off x="2206463" y="1601755"/>
            <a:ext cx="1330310" cy="219456"/>
          </a:xfrm>
          <a:prstGeom prst="rect">
            <a:avLst/>
          </a:prstGeom>
          <a:noFill/>
          <a:ln>
            <a:noFill/>
          </a:ln>
        </p:spPr>
      </p:pic>
      <p:pic>
        <p:nvPicPr>
          <p:cNvPr id="51" name="Picture 50" descr="Project-Svr10_h_rgb_r.png"/>
          <p:cNvPicPr>
            <a:picLocks noChangeAspect="1"/>
          </p:cNvPicPr>
          <p:nvPr/>
        </p:nvPicPr>
        <p:blipFill>
          <a:blip r:embed="rId13"/>
          <a:stretch>
            <a:fillRect/>
          </a:stretch>
        </p:blipFill>
        <p:spPr>
          <a:xfrm>
            <a:off x="7277804" y="1600200"/>
            <a:ext cx="1496514" cy="274320"/>
          </a:xfrm>
          <a:prstGeom prst="rect">
            <a:avLst/>
          </a:prstGeom>
          <a:noFill/>
          <a:ln>
            <a:noFill/>
          </a:ln>
        </p:spPr>
      </p:pic>
      <p:grpSp>
        <p:nvGrpSpPr>
          <p:cNvPr id="9" name="Group 68"/>
          <p:cNvGrpSpPr/>
          <p:nvPr/>
        </p:nvGrpSpPr>
        <p:grpSpPr>
          <a:xfrm>
            <a:off x="-172686" y="5544463"/>
            <a:ext cx="9316686" cy="932538"/>
            <a:chOff x="-230188" y="2286000"/>
            <a:chExt cx="12419013" cy="1084938"/>
          </a:xfrm>
        </p:grpSpPr>
        <p:sp>
          <p:nvSpPr>
            <p:cNvPr id="70" name="Title 2"/>
            <p:cNvSpPr txBox="1">
              <a:spLocks/>
            </p:cNvSpPr>
            <p:nvPr/>
          </p:nvSpPr>
          <p:spPr>
            <a:xfrm flipH="1">
              <a:off x="0" y="2286000"/>
              <a:ext cx="11885612" cy="1084938"/>
            </a:xfrm>
            <a:prstGeom prst="rect">
              <a:avLst/>
            </a:prstGeom>
            <a:gradFill flip="none" rotWithShape="1">
              <a:gsLst>
                <a:gs pos="0">
                  <a:srgbClr val="000000">
                    <a:alpha val="0"/>
                  </a:srgbClr>
                </a:gs>
                <a:gs pos="50000">
                  <a:srgbClr val="000000">
                    <a:alpha val="25000"/>
                  </a:srgbClr>
                </a:gs>
                <a:gs pos="70000">
                  <a:srgbClr val="000000">
                    <a:alpha val="25000"/>
                  </a:srgbClr>
                </a:gs>
                <a:gs pos="100000">
                  <a:srgbClr val="000000">
                    <a:alpha val="47000"/>
                  </a:srgbClr>
                </a:gs>
              </a:gsLst>
              <a:lin ang="0" scaled="1"/>
              <a:tileRect/>
            </a:gradFill>
            <a:ln w="12700">
              <a:gradFill flip="none" rotWithShape="1">
                <a:gsLst>
                  <a:gs pos="0">
                    <a:srgbClr val="FFFFFF">
                      <a:alpha val="0"/>
                    </a:srgbClr>
                  </a:gs>
                  <a:gs pos="50000">
                    <a:srgbClr val="FFFFFF">
                      <a:alpha val="50000"/>
                    </a:srgbClr>
                  </a:gs>
                  <a:gs pos="70000">
                    <a:srgbClr val="FFFFFF">
                      <a:alpha val="20000"/>
                    </a:srgbClr>
                  </a:gs>
                  <a:gs pos="100000">
                    <a:srgbClr val="FFC000">
                      <a:tint val="23500"/>
                      <a:satMod val="160000"/>
                      <a:alpha val="0"/>
                    </a:srgbClr>
                  </a:gs>
                </a:gsLst>
                <a:lin ang="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endParaRPr lang="en-US" sz="3200" kern="0" dirty="0">
                <a:solidFill>
                  <a:sysClr val="windowText" lastClr="000000"/>
                </a:solidFill>
                <a:latin typeface="Segoe UI" pitchFamily="34" charset="0"/>
                <a:cs typeface="Segoe UI" pitchFamily="34" charset="0"/>
              </a:endParaRPr>
            </a:p>
          </p:txBody>
        </p:sp>
        <p:sp>
          <p:nvSpPr>
            <p:cNvPr id="71" name="Rectangle 70"/>
            <p:cNvSpPr/>
            <p:nvPr/>
          </p:nvSpPr>
          <p:spPr>
            <a:xfrm>
              <a:off x="-230188" y="2514048"/>
              <a:ext cx="1981200" cy="558596"/>
            </a:xfrm>
            <a:prstGeom prst="rect">
              <a:avLst/>
            </a:prstGeom>
          </p:spPr>
          <p:txBody>
            <a:bodyPr wrap="square">
              <a:spAutoFit/>
            </a:bodyPr>
            <a:lstStyle/>
            <a:p>
              <a:pPr lvl="0" algn="r" fontAlgn="base">
                <a:lnSpc>
                  <a:spcPct val="90000"/>
                </a:lnSpc>
                <a:spcBef>
                  <a:spcPct val="20000"/>
                </a:spcBef>
                <a:spcAft>
                  <a:spcPct val="0"/>
                </a:spcAft>
              </a:pPr>
              <a:r>
                <a:rPr lang="en-US" sz="1400" dirty="0" smtClean="0">
                  <a:gradFill>
                    <a:gsLst>
                      <a:gs pos="0">
                        <a:schemeClr val="tx1"/>
                      </a:gs>
                      <a:gs pos="100000">
                        <a:schemeClr val="tx1"/>
                      </a:gs>
                    </a:gsLst>
                    <a:lin ang="5400000" scaled="0"/>
                  </a:gradFill>
                </a:rPr>
                <a:t>Key Dependencies</a:t>
              </a:r>
            </a:p>
          </p:txBody>
        </p:sp>
        <p:sp>
          <p:nvSpPr>
            <p:cNvPr id="72" name="Rectangle 71"/>
            <p:cNvSpPr/>
            <p:nvPr/>
          </p:nvSpPr>
          <p:spPr>
            <a:xfrm>
              <a:off x="1880370" y="2573060"/>
              <a:ext cx="2438399" cy="558596"/>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Windows XP, Vista, or Windows 7</a:t>
              </a:r>
            </a:p>
          </p:txBody>
        </p:sp>
        <p:sp>
          <p:nvSpPr>
            <p:cNvPr id="73" name="Rectangle 72"/>
            <p:cNvSpPr/>
            <p:nvPr/>
          </p:nvSpPr>
          <p:spPr>
            <a:xfrm>
              <a:off x="5248301" y="2573060"/>
              <a:ext cx="2438399" cy="558596"/>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Windows XP, Vista, or Windows 7</a:t>
              </a:r>
            </a:p>
          </p:txBody>
        </p:sp>
        <p:sp>
          <p:nvSpPr>
            <p:cNvPr id="74" name="Rectangle 73"/>
            <p:cNvSpPr/>
            <p:nvPr/>
          </p:nvSpPr>
          <p:spPr>
            <a:xfrm>
              <a:off x="8598312" y="2392809"/>
              <a:ext cx="3590513" cy="884445"/>
            </a:xfrm>
            <a:prstGeom prst="rect">
              <a:avLst/>
            </a:prstGeom>
          </p:spPr>
          <p:txBody>
            <a:bodyPr wrap="square">
              <a:spAutoFit/>
            </a:bodyPr>
            <a:lstStyle/>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SharePoint Server 2010</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SharePoint Enterprise CAL</a:t>
              </a:r>
            </a:p>
            <a:p>
              <a:pPr marL="177800" indent="-177800" fontAlgn="base">
                <a:lnSpc>
                  <a:spcPct val="90000"/>
                </a:lnSpc>
                <a:spcBef>
                  <a:spcPct val="20000"/>
                </a:spcBef>
                <a:spcAft>
                  <a:spcPct val="0"/>
                </a:spcAft>
                <a:buBlip>
                  <a:blip r:embed="rId6"/>
                </a:buBlip>
              </a:pPr>
              <a:r>
                <a:rPr lang="en-US" sz="1400" dirty="0" smtClean="0">
                  <a:gradFill>
                    <a:gsLst>
                      <a:gs pos="0">
                        <a:schemeClr val="tx1"/>
                      </a:gs>
                      <a:gs pos="100000">
                        <a:schemeClr val="tx1"/>
                      </a:gs>
                    </a:gsLst>
                    <a:lin ang="5400000" scaled="0"/>
                  </a:gradFill>
                </a:rPr>
                <a:t>64-bit Windows Server 2008</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a:t>
            </a:r>
            <a:r>
              <a:rPr lang="en-US" dirty="0"/>
              <a:t>Project </a:t>
            </a:r>
            <a:r>
              <a:rPr lang="en-US" dirty="0" smtClean="0"/>
              <a:t>2010 </a:t>
            </a:r>
            <a:r>
              <a:rPr dirty="0" smtClean="0"/>
              <a:t>Content</a:t>
            </a:r>
            <a:endParaRPr lang="en-US" dirty="0"/>
          </a:p>
        </p:txBody>
      </p:sp>
      <p:sp>
        <p:nvSpPr>
          <p:cNvPr id="17" name="Content Placeholder 16"/>
          <p:cNvSpPr>
            <a:spLocks noGrp="1"/>
          </p:cNvSpPr>
          <p:nvPr>
            <p:ph sz="quarter" idx="10"/>
          </p:nvPr>
        </p:nvSpPr>
        <p:spPr>
          <a:xfrm>
            <a:off x="381000" y="881059"/>
            <a:ext cx="8385048" cy="1547816"/>
          </a:xfrm>
        </p:spPr>
        <p:txBody>
          <a:bodyPr/>
          <a:lstStyle/>
          <a:p>
            <a:r>
              <a:rPr lang="en-US" sz="2000" dirty="0" smtClean="0">
                <a:solidFill>
                  <a:srgbClr val="FFC000"/>
                </a:solidFill>
              </a:rPr>
              <a:t>Sessions @ </a:t>
            </a:r>
            <a:r>
              <a:rPr lang="en-US" sz="2000" dirty="0" err="1" smtClean="0">
                <a:solidFill>
                  <a:srgbClr val="FFC000"/>
                </a:solidFill>
              </a:rPr>
              <a:t>TechED</a:t>
            </a:r>
            <a:r>
              <a:rPr lang="en-US" sz="2000" dirty="0" smtClean="0">
                <a:solidFill>
                  <a:srgbClr val="FFC000"/>
                </a:solidFill>
              </a:rPr>
              <a:t> Europe</a:t>
            </a:r>
          </a:p>
          <a:p>
            <a:r>
              <a:rPr lang="en-US" dirty="0" smtClean="0"/>
              <a:t>   OFS214  - Microsoft </a:t>
            </a:r>
            <a:r>
              <a:rPr lang="en-US" dirty="0"/>
              <a:t>Project 2010 Overview </a:t>
            </a:r>
            <a:endParaRPr lang="en-US" dirty="0" smtClean="0"/>
          </a:p>
          <a:p>
            <a:r>
              <a:rPr lang="en-US" dirty="0" smtClean="0"/>
              <a:t>   OFS206  - Microsoft </a:t>
            </a:r>
            <a:r>
              <a:rPr lang="en-US" dirty="0"/>
              <a:t>Project Server 2010 for IT Professionals and </a:t>
            </a:r>
            <a:r>
              <a:rPr lang="en-US" dirty="0" smtClean="0"/>
              <a:t>Developers</a:t>
            </a:r>
          </a:p>
          <a:p>
            <a:endParaRPr lang="en-US" sz="1000" dirty="0"/>
          </a:p>
          <a:p>
            <a:r>
              <a:rPr lang="en-US" sz="2000" dirty="0" smtClean="0">
                <a:solidFill>
                  <a:srgbClr val="FFC000"/>
                </a:solidFill>
              </a:rPr>
              <a:t>Project 2010 booth in the Office Pavilion</a:t>
            </a:r>
            <a:endParaRPr sz="2000" dirty="0" smtClean="0">
              <a:solidFill>
                <a:srgbClr val="FFC000"/>
              </a:solidFill>
            </a:endParaRPr>
          </a:p>
        </p:txBody>
      </p:sp>
      <p:sp>
        <p:nvSpPr>
          <p:cNvPr id="18" name="Content Placeholder 17"/>
          <p:cNvSpPr>
            <a:spLocks noGrp="1"/>
          </p:cNvSpPr>
          <p:nvPr>
            <p:ph sz="quarter" idx="11"/>
          </p:nvPr>
        </p:nvSpPr>
        <p:spPr>
          <a:xfrm>
            <a:off x="114301" y="3695478"/>
            <a:ext cx="4752974" cy="3229197"/>
          </a:xfrm>
        </p:spPr>
        <p:txBody>
          <a:bodyPr/>
          <a:lstStyle/>
          <a:p>
            <a:pPr>
              <a:defRPr/>
            </a:pPr>
            <a:r>
              <a:rPr dirty="0" smtClean="0"/>
              <a:t>Microsoft Project 2010 </a:t>
            </a:r>
            <a:r>
              <a:rPr lang="en-US" dirty="0" err="1" smtClean="0"/>
              <a:t>TechCenter</a:t>
            </a:r>
            <a:r>
              <a:rPr lang="en-US" dirty="0" smtClean="0"/>
              <a:t> </a:t>
            </a:r>
            <a:endParaRPr lang="en-US" dirty="0"/>
          </a:p>
          <a:p>
            <a:pPr>
              <a:defRPr/>
            </a:pPr>
            <a:r>
              <a:rPr lang="en-US" dirty="0" smtClean="0">
                <a:hlinkClick r:id="rId3"/>
              </a:rPr>
              <a:t>http://technet.microsoft.com/projectserver/</a:t>
            </a:r>
            <a:r>
              <a:rPr lang="en-US" dirty="0" smtClean="0"/>
              <a:t> </a:t>
            </a:r>
          </a:p>
          <a:p>
            <a:pPr>
              <a:defRPr/>
            </a:pPr>
            <a:endParaRPr lang="en-US" dirty="0" smtClean="0"/>
          </a:p>
          <a:p>
            <a:pPr>
              <a:defRPr/>
            </a:pPr>
            <a:r>
              <a:rPr lang="en-US" dirty="0" smtClean="0"/>
              <a:t>Newsgroups</a:t>
            </a:r>
          </a:p>
          <a:p>
            <a:pPr lvl="0">
              <a:defRPr/>
            </a:pPr>
            <a:r>
              <a:rPr lang="en-US" u="sng" dirty="0">
                <a:effectLst/>
                <a:hlinkClick r:id="rId4"/>
              </a:rPr>
              <a:t>http://social.technet.microsoft.com/Forums/en-US/category/projectprofessional2010, </a:t>
            </a:r>
            <a:r>
              <a:rPr lang="en-US" u="sng" dirty="0" smtClean="0">
                <a:effectLst/>
                <a:hlinkClick r:id="rId4"/>
              </a:rPr>
              <a:t>projectserver2010</a:t>
            </a:r>
            <a:endParaRPr lang="en-US" dirty="0" smtClean="0"/>
          </a:p>
          <a:p>
            <a:pPr>
              <a:defRPr/>
            </a:pPr>
            <a:endParaRPr dirty="0" smtClean="0"/>
          </a:p>
        </p:txBody>
      </p:sp>
      <p:sp>
        <p:nvSpPr>
          <p:cNvPr id="7" name="Content Placeholder 17"/>
          <p:cNvSpPr>
            <a:spLocks noGrp="1"/>
          </p:cNvSpPr>
          <p:nvPr>
            <p:ph sz="quarter" idx="11"/>
          </p:nvPr>
        </p:nvSpPr>
        <p:spPr>
          <a:xfrm>
            <a:off x="4867275" y="3695700"/>
            <a:ext cx="4191000" cy="3295650"/>
          </a:xfrm>
        </p:spPr>
        <p:txBody>
          <a:bodyPr/>
          <a:lstStyle/>
          <a:p>
            <a:pPr>
              <a:defRPr/>
            </a:pPr>
            <a:endParaRPr lang="en-US" dirty="0" smtClean="0"/>
          </a:p>
          <a:p>
            <a:pPr>
              <a:defRPr/>
            </a:pPr>
            <a:r>
              <a:rPr lang="en-US" dirty="0" smtClean="0"/>
              <a:t>Project 2010 Developer Center</a:t>
            </a:r>
          </a:p>
          <a:p>
            <a:pPr>
              <a:defRPr/>
            </a:pPr>
            <a:r>
              <a:rPr lang="en-US" dirty="0" smtClean="0">
                <a:hlinkClick r:id="rId5"/>
              </a:rPr>
              <a:t>http://msdn.microsoft.com/project/</a:t>
            </a:r>
            <a:r>
              <a:rPr lang="en-US" dirty="0" smtClean="0"/>
              <a:t> </a:t>
            </a:r>
          </a:p>
          <a:p>
            <a:pPr>
              <a:defRPr/>
            </a:pPr>
            <a:endParaRPr lang="en-US" dirty="0" smtClean="0"/>
          </a:p>
          <a:p>
            <a:pPr>
              <a:defRPr/>
            </a:pPr>
            <a:r>
              <a:rPr lang="en-US" dirty="0" smtClean="0"/>
              <a:t>Newsgroups</a:t>
            </a:r>
          </a:p>
          <a:p>
            <a:pPr lvl="0">
              <a:defRPr/>
            </a:pPr>
            <a:r>
              <a:rPr lang="en-US" u="sng" dirty="0">
                <a:effectLst/>
                <a:hlinkClick r:id="rId6"/>
              </a:rPr>
              <a:t>http://social.msdn.microsoft.com/Forums/en/category/projectprofessional2010,projectserver2010</a:t>
            </a:r>
            <a:endParaRPr lang="en-US" dirty="0">
              <a:effectLst/>
            </a:endParaRPr>
          </a:p>
          <a:p>
            <a:pPr>
              <a:defRPr/>
            </a:pPr>
            <a:endParaRPr lang="en-US" dirty="0" smtClean="0"/>
          </a:p>
          <a:p>
            <a:pPr>
              <a:defRPr/>
            </a:pPr>
            <a:endParaRPr dirty="0" smtClean="0"/>
          </a:p>
        </p:txBody>
      </p:sp>
      <p:sp>
        <p:nvSpPr>
          <p:cNvPr id="8" name="Content Placeholder 16"/>
          <p:cNvSpPr>
            <a:spLocks noGrp="1"/>
          </p:cNvSpPr>
          <p:nvPr>
            <p:ph sz="quarter" idx="10"/>
          </p:nvPr>
        </p:nvSpPr>
        <p:spPr>
          <a:xfrm>
            <a:off x="1343025" y="2547935"/>
            <a:ext cx="6124575" cy="685800"/>
          </a:xfrm>
        </p:spPr>
        <p:txBody>
          <a:bodyPr/>
          <a:lstStyle/>
          <a:p>
            <a:pPr algn="ctr"/>
            <a:r>
              <a:rPr lang="en-US" dirty="0" smtClean="0"/>
              <a:t>Project 2010 Product Information</a:t>
            </a:r>
          </a:p>
          <a:p>
            <a:pPr algn="ctr"/>
            <a:r>
              <a:rPr lang="en-US" dirty="0" smtClean="0"/>
              <a:t>   </a:t>
            </a:r>
            <a:r>
              <a:rPr lang="en-US" dirty="0" smtClean="0">
                <a:hlinkClick r:id="rId7"/>
              </a:rPr>
              <a:t>http://www.microsoft.com/project/2010/</a:t>
            </a:r>
            <a:r>
              <a:rPr lang="en-US" dirty="0" smtClean="0"/>
              <a:t> </a:t>
            </a:r>
            <a:endParaRPr dirty="0" smtClean="0"/>
          </a:p>
        </p:txBody>
      </p:sp>
      <p:pic>
        <p:nvPicPr>
          <p:cNvPr id="10" name="Picture 9" descr="TechNet.png"/>
          <p:cNvPicPr>
            <a:picLocks noChangeAspect="1"/>
          </p:cNvPicPr>
          <p:nvPr/>
        </p:nvPicPr>
        <p:blipFill>
          <a:blip r:embed="rId8"/>
          <a:stretch>
            <a:fillRect/>
          </a:stretch>
        </p:blipFill>
        <p:spPr bwMode="black">
          <a:xfrm>
            <a:off x="990600" y="3683254"/>
            <a:ext cx="2913377" cy="593270"/>
          </a:xfrm>
          <a:prstGeom prst="rect">
            <a:avLst/>
          </a:prstGeom>
        </p:spPr>
      </p:pic>
      <p:pic>
        <p:nvPicPr>
          <p:cNvPr id="11" name="Picture 10" descr="msdn_1inch_rgb.png"/>
          <p:cNvPicPr>
            <a:picLocks noChangeAspect="1"/>
          </p:cNvPicPr>
          <p:nvPr/>
        </p:nvPicPr>
        <p:blipFill>
          <a:blip r:embed="rId9"/>
          <a:stretch>
            <a:fillRect/>
          </a:stretch>
        </p:blipFill>
        <p:spPr bwMode="black">
          <a:xfrm>
            <a:off x="6333915" y="3764061"/>
            <a:ext cx="1234929" cy="626964"/>
          </a:xfrm>
          <a:prstGeom prst="rect">
            <a:avLst/>
          </a:prstGeom>
        </p:spPr>
      </p:pic>
    </p:spTree>
    <p:extLst>
      <p:ext uri="{BB962C8B-B14F-4D97-AF65-F5344CB8AC3E}">
        <p14:creationId xmlns="" xmlns:p14="http://schemas.microsoft.com/office/powerpoint/2010/main" val="2006895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8-00255_swoosh04.png"/>
          <p:cNvPicPr>
            <a:picLocks noChangeAspect="1"/>
          </p:cNvPicPr>
          <p:nvPr/>
        </p:nvPicPr>
        <p:blipFill>
          <a:blip r:embed="rId3" cstate="print">
            <a:grayscl/>
          </a:blip>
          <a:stretch>
            <a:fillRect/>
          </a:stretch>
        </p:blipFill>
        <p:spPr>
          <a:xfrm rot="270396">
            <a:off x="1778114" y="497562"/>
            <a:ext cx="5526406" cy="6420756"/>
          </a:xfrm>
          <a:prstGeom prst="rect">
            <a:avLst/>
          </a:prstGeom>
        </p:spPr>
      </p:pic>
      <p:grpSp>
        <p:nvGrpSpPr>
          <p:cNvPr id="67" name="Group 46"/>
          <p:cNvGrpSpPr/>
          <p:nvPr/>
        </p:nvGrpSpPr>
        <p:grpSpPr>
          <a:xfrm>
            <a:off x="4712516" y="1287106"/>
            <a:ext cx="7102110" cy="5718663"/>
            <a:chOff x="4798006" y="906505"/>
            <a:chExt cx="7188723" cy="5894345"/>
          </a:xfrm>
        </p:grpSpPr>
        <p:sp>
          <p:nvSpPr>
            <p:cNvPr id="68" name="Oval 8"/>
            <p:cNvSpPr/>
            <p:nvPr/>
          </p:nvSpPr>
          <p:spPr bwMode="auto">
            <a:xfrm rot="21165312">
              <a:off x="4798006" y="923748"/>
              <a:ext cx="7152155" cy="5874982"/>
            </a:xfrm>
            <a:prstGeom prst="ellipse">
              <a:avLst/>
            </a:prstGeom>
            <a:solidFill>
              <a:srgbClr val="1D739C">
                <a:lumMod val="60000"/>
                <a:lumOff val="40000"/>
                <a:alpha val="25000"/>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69" name="Picture 68" descr="8-00255_timeline03.png"/>
            <p:cNvPicPr>
              <a:picLocks noChangeAspect="1"/>
            </p:cNvPicPr>
            <p:nvPr/>
          </p:nvPicPr>
          <p:blipFill>
            <a:blip r:embed="rId4" cstate="print">
              <a:duotone>
                <a:prstClr val="black"/>
                <a:schemeClr val="accent2">
                  <a:tint val="45000"/>
                  <a:satMod val="400000"/>
                </a:schemeClr>
              </a:duotone>
            </a:blip>
            <a:stretch>
              <a:fillRect/>
            </a:stretch>
          </p:blipFill>
          <p:spPr>
            <a:xfrm>
              <a:off x="4891571" y="906505"/>
              <a:ext cx="7095158" cy="5894345"/>
            </a:xfrm>
            <a:prstGeom prst="rect">
              <a:avLst/>
            </a:prstGeom>
          </p:spPr>
        </p:pic>
      </p:grpSp>
      <p:grpSp>
        <p:nvGrpSpPr>
          <p:cNvPr id="70" name="Group 43"/>
          <p:cNvGrpSpPr/>
          <p:nvPr/>
        </p:nvGrpSpPr>
        <p:grpSpPr>
          <a:xfrm>
            <a:off x="-1393368" y="3296275"/>
            <a:ext cx="5242201" cy="3787738"/>
            <a:chOff x="-2477141" y="2598738"/>
            <a:chExt cx="6902465" cy="5078637"/>
          </a:xfrm>
        </p:grpSpPr>
        <p:sp>
          <p:nvSpPr>
            <p:cNvPr id="71" name="Oval 70"/>
            <p:cNvSpPr/>
            <p:nvPr/>
          </p:nvSpPr>
          <p:spPr bwMode="auto">
            <a:xfrm rot="20804022">
              <a:off x="-2477141" y="2608167"/>
              <a:ext cx="6902465" cy="5069208"/>
            </a:xfrm>
            <a:prstGeom prst="ellipse">
              <a:avLst/>
            </a:prstGeom>
            <a:gradFill>
              <a:gsLst>
                <a:gs pos="0">
                  <a:srgbClr val="FDE9D3">
                    <a:alpha val="15000"/>
                  </a:srgbClr>
                </a:gs>
                <a:gs pos="100000">
                  <a:srgbClr val="1D739C"/>
                </a:gs>
              </a:gsLst>
              <a:lin ang="5400000" scaled="1"/>
            </a:gra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72" name="Picture 71" descr="8-00255_timeline01.png"/>
            <p:cNvPicPr>
              <a:picLocks noChangeAspect="1"/>
            </p:cNvPicPr>
            <p:nvPr/>
          </p:nvPicPr>
          <p:blipFill>
            <a:blip r:embed="rId5" cstate="print">
              <a:duotone>
                <a:prstClr val="black"/>
                <a:schemeClr val="accent2">
                  <a:tint val="45000"/>
                  <a:satMod val="400000"/>
                </a:schemeClr>
              </a:duotone>
            </a:blip>
            <a:stretch>
              <a:fillRect/>
            </a:stretch>
          </p:blipFill>
          <p:spPr>
            <a:xfrm>
              <a:off x="-2316207" y="2598738"/>
              <a:ext cx="6613613" cy="5059262"/>
            </a:xfrm>
            <a:prstGeom prst="rect">
              <a:avLst/>
            </a:prstGeom>
          </p:spPr>
        </p:pic>
      </p:grpSp>
      <p:sp>
        <p:nvSpPr>
          <p:cNvPr id="2" name="Title 1"/>
          <p:cNvSpPr>
            <a:spLocks noGrp="1"/>
          </p:cNvSpPr>
          <p:nvPr>
            <p:ph type="title"/>
          </p:nvPr>
        </p:nvSpPr>
        <p:spPr>
          <a:xfrm>
            <a:off x="381000" y="230188"/>
            <a:ext cx="8382000" cy="1440394"/>
          </a:xfrm>
        </p:spPr>
        <p:txBody>
          <a:bodyPr/>
          <a:lstStyle/>
          <a:p>
            <a:r>
              <a:rPr lang="en-US" dirty="0" smtClean="0">
                <a:sym typeface="Wingdings" pitchFamily="2" charset="2"/>
              </a:rPr>
              <a:t>Microsoft Project Evolution</a:t>
            </a:r>
            <a:br>
              <a:rPr lang="en-US" dirty="0" smtClean="0">
                <a:sym typeface="Wingdings" pitchFamily="2" charset="2"/>
              </a:rPr>
            </a:br>
            <a:r>
              <a:rPr lang="en-US" sz="2800" dirty="0">
                <a:solidFill>
                  <a:schemeClr val="tx1"/>
                </a:solidFill>
              </a:rPr>
              <a:t>From desktop scheduling to </a:t>
            </a:r>
            <a:r>
              <a:rPr lang="en-US" sz="2800" dirty="0" smtClean="0">
                <a:solidFill>
                  <a:schemeClr val="tx1"/>
                </a:solidFill>
              </a:rPr>
              <a:t>project </a:t>
            </a:r>
            <a:br>
              <a:rPr lang="en-US" sz="2800" dirty="0" smtClean="0">
                <a:solidFill>
                  <a:schemeClr val="tx1"/>
                </a:solidFill>
              </a:rPr>
            </a:br>
            <a:r>
              <a:rPr lang="en-US" sz="2800" dirty="0" smtClean="0">
                <a:solidFill>
                  <a:schemeClr val="tx1"/>
                </a:solidFill>
              </a:rPr>
              <a:t>and </a:t>
            </a:r>
            <a:r>
              <a:rPr lang="en-US" sz="2800" dirty="0">
                <a:solidFill>
                  <a:schemeClr val="tx1"/>
                </a:solidFill>
              </a:rPr>
              <a:t>portfolio management</a:t>
            </a:r>
          </a:p>
        </p:txBody>
      </p:sp>
      <p:pic>
        <p:nvPicPr>
          <p:cNvPr id="61" name="Picture 15" descr="C:\Users\mitchelld\Desktop\Assets\Web_Net.png"/>
          <p:cNvPicPr>
            <a:picLocks noChangeAspect="1" noChangeArrowheads="1"/>
          </p:cNvPicPr>
          <p:nvPr/>
        </p:nvPicPr>
        <p:blipFill>
          <a:blip r:embed="rId6" cstate="print">
            <a:grayscl/>
            <a:lum contrast="40000"/>
          </a:blip>
          <a:srcRect/>
          <a:stretch>
            <a:fillRect/>
          </a:stretch>
        </p:blipFill>
        <p:spPr bwMode="auto">
          <a:xfrm rot="10800000">
            <a:off x="-181022" y="2044700"/>
            <a:ext cx="9325021" cy="4813299"/>
          </a:xfrm>
          <a:prstGeom prst="rect">
            <a:avLst/>
          </a:prstGeom>
          <a:noFill/>
        </p:spPr>
      </p:pic>
      <p:pic>
        <p:nvPicPr>
          <p:cNvPr id="37" name="Picture 5" descr="Women-with-Computer"/>
          <p:cNvPicPr>
            <a:picLocks noChangeAspect="1" noChangeArrowheads="1"/>
          </p:cNvPicPr>
          <p:nvPr/>
        </p:nvPicPr>
        <p:blipFill>
          <a:blip r:embed="rId7" cstate="print"/>
          <a:srcRect/>
          <a:stretch>
            <a:fillRect/>
          </a:stretch>
        </p:blipFill>
        <p:spPr bwMode="auto">
          <a:xfrm>
            <a:off x="7146061" y="1243945"/>
            <a:ext cx="1947919" cy="1671100"/>
          </a:xfrm>
          <a:prstGeom prst="rect">
            <a:avLst/>
          </a:prstGeom>
          <a:noFill/>
          <a:effectLst>
            <a:softEdge rad="127000"/>
          </a:effectLst>
        </p:spPr>
      </p:pic>
      <p:pic>
        <p:nvPicPr>
          <p:cNvPr id="38" name="Picture 28" descr="Tablet PC taking notes stylus slate"/>
          <p:cNvPicPr>
            <a:picLocks noChangeAspect="1" noChangeArrowheads="1"/>
          </p:cNvPicPr>
          <p:nvPr/>
        </p:nvPicPr>
        <p:blipFill>
          <a:blip r:embed="rId8" cstate="print"/>
          <a:srcRect/>
          <a:stretch>
            <a:fillRect/>
          </a:stretch>
        </p:blipFill>
        <p:spPr bwMode="auto">
          <a:xfrm>
            <a:off x="5402212" y="4867105"/>
            <a:ext cx="1534563" cy="1275466"/>
          </a:xfrm>
          <a:prstGeom prst="rect">
            <a:avLst/>
          </a:prstGeom>
          <a:noFill/>
        </p:spPr>
      </p:pic>
      <p:sp>
        <p:nvSpPr>
          <p:cNvPr id="39" name="TextBox 38"/>
          <p:cNvSpPr txBox="1"/>
          <p:nvPr/>
        </p:nvSpPr>
        <p:spPr>
          <a:xfrm>
            <a:off x="5822776" y="2140113"/>
            <a:ext cx="1481402" cy="549814"/>
          </a:xfrm>
          <a:prstGeom prst="rect">
            <a:avLst/>
          </a:prstGeom>
        </p:spPr>
        <p:txBody>
          <a:bodyPr wrap="square" rtlCol="0">
            <a:spAutoFit/>
          </a:bodyPr>
          <a:lstStyle/>
          <a:p>
            <a:pPr algn="ctr">
              <a:lnSpc>
                <a:spcPct val="90000"/>
              </a:lnSpc>
              <a:defRPr/>
            </a:pPr>
            <a:r>
              <a:rPr lang="en-US" sz="4400" b="1" i="1" spc="-150" dirty="0" smtClean="0">
                <a:ln w="3175">
                  <a:noFill/>
                </a:ln>
                <a:gradFill>
                  <a:gsLst>
                    <a:gs pos="50000">
                      <a:srgbClr val="8E8E8E">
                        <a:lumMod val="40000"/>
                        <a:lumOff val="60000"/>
                      </a:srgbClr>
                    </a:gs>
                    <a:gs pos="100000">
                      <a:srgbClr val="8E8E8E"/>
                    </a:gs>
                  </a:gsLst>
                  <a:lin ang="5400000" scaled="0"/>
                </a:gradFill>
                <a:effectLst>
                  <a:outerShdw blurRad="355600" sx="102000" sy="102000" algn="ctr" rotWithShape="0">
                    <a:prstClr val="black"/>
                  </a:outerShdw>
                </a:effectLst>
                <a:cs typeface="Arial" charset="0"/>
                <a:sym typeface="Wingdings" pitchFamily="2" charset="2"/>
              </a:rPr>
              <a:t>2010</a:t>
            </a:r>
            <a:endParaRPr lang="en-US" sz="4400" b="1" i="1" spc="-150" dirty="0">
              <a:ln w="3175">
                <a:noFill/>
              </a:ln>
              <a:gradFill>
                <a:gsLst>
                  <a:gs pos="50000">
                    <a:srgbClr val="8E8E8E">
                      <a:lumMod val="40000"/>
                      <a:lumOff val="60000"/>
                    </a:srgbClr>
                  </a:gs>
                  <a:gs pos="100000">
                    <a:srgbClr val="8E8E8E"/>
                  </a:gs>
                </a:gsLst>
                <a:lin ang="5400000" scaled="0"/>
              </a:gradFill>
              <a:effectLst>
                <a:outerShdw blurRad="355600" sx="102000" sy="102000" algn="ctr" rotWithShape="0">
                  <a:prstClr val="black"/>
                </a:outerShdw>
              </a:effectLst>
              <a:cs typeface="Arial" charset="0"/>
              <a:sym typeface="Wingdings" pitchFamily="2" charset="2"/>
            </a:endParaRPr>
          </a:p>
        </p:txBody>
      </p:sp>
      <p:sp>
        <p:nvSpPr>
          <p:cNvPr id="41" name="Rectangle 21"/>
          <p:cNvSpPr>
            <a:spLocks noChangeArrowheads="1"/>
          </p:cNvSpPr>
          <p:nvPr/>
        </p:nvSpPr>
        <p:spPr bwMode="auto">
          <a:xfrm>
            <a:off x="293839" y="4626192"/>
            <a:ext cx="1899774" cy="966997"/>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p>
            <a:pPr marL="231775" indent="-231775" fontAlgn="base">
              <a:lnSpc>
                <a:spcPct val="90000"/>
              </a:lnSpc>
              <a:spcBef>
                <a:spcPct val="20000"/>
              </a:spcBef>
              <a:spcAft>
                <a:spcPct val="0"/>
              </a:spcAft>
              <a:buClr>
                <a:srgbClr val="FFC533"/>
              </a:buClr>
              <a:buSzPct val="100000"/>
              <a:buFontTx/>
              <a:buBlip>
                <a:blip r:embed="rId9"/>
              </a:buBlip>
            </a:pPr>
            <a:r>
              <a:rPr lang="en-AU" sz="1400" dirty="0" smtClean="0">
                <a:gradFill>
                  <a:gsLst>
                    <a:gs pos="0">
                      <a:prstClr val="white"/>
                    </a:gs>
                    <a:gs pos="100000">
                      <a:prstClr val="white"/>
                    </a:gs>
                  </a:gsLst>
                  <a:lin ang="5400000" scaled="0"/>
                </a:gradFill>
              </a:rPr>
              <a:t>Scheduling</a:t>
            </a:r>
          </a:p>
          <a:p>
            <a:pPr marL="231775" indent="-231775" fontAlgn="base">
              <a:lnSpc>
                <a:spcPct val="90000"/>
              </a:lnSpc>
              <a:spcBef>
                <a:spcPct val="20000"/>
              </a:spcBef>
              <a:spcAft>
                <a:spcPct val="0"/>
              </a:spcAft>
              <a:buClr>
                <a:srgbClr val="FFC533"/>
              </a:buClr>
              <a:buSzPct val="100000"/>
              <a:buFontTx/>
              <a:buBlip>
                <a:blip r:embed="rId9"/>
              </a:buBlip>
            </a:pPr>
            <a:r>
              <a:rPr lang="en-AU" sz="1400" dirty="0" smtClean="0">
                <a:gradFill>
                  <a:gsLst>
                    <a:gs pos="0">
                      <a:prstClr val="white"/>
                    </a:gs>
                    <a:gs pos="100000">
                      <a:prstClr val="white"/>
                    </a:gs>
                  </a:gsLst>
                  <a:lin ang="5400000" scaled="0"/>
                </a:gradFill>
              </a:rPr>
              <a:t>Simple reporting</a:t>
            </a:r>
          </a:p>
          <a:p>
            <a:pPr marL="231775" indent="-231775" fontAlgn="base">
              <a:lnSpc>
                <a:spcPct val="90000"/>
              </a:lnSpc>
              <a:spcBef>
                <a:spcPct val="20000"/>
              </a:spcBef>
              <a:spcAft>
                <a:spcPct val="0"/>
              </a:spcAft>
              <a:buClr>
                <a:srgbClr val="FFC533"/>
              </a:buClr>
              <a:buSzPct val="100000"/>
              <a:buFontTx/>
              <a:buBlip>
                <a:blip r:embed="rId9"/>
              </a:buBlip>
            </a:pPr>
            <a:r>
              <a:rPr lang="en-AU" sz="1400" dirty="0" smtClean="0">
                <a:gradFill>
                  <a:gsLst>
                    <a:gs pos="0">
                      <a:prstClr val="white"/>
                    </a:gs>
                    <a:gs pos="100000">
                      <a:prstClr val="white"/>
                    </a:gs>
                  </a:gsLst>
                  <a:lin ang="5400000" scaled="0"/>
                </a:gradFill>
              </a:rPr>
              <a:t>Task management</a:t>
            </a:r>
          </a:p>
          <a:p>
            <a:pPr marL="231775" indent="-231775" fontAlgn="base">
              <a:lnSpc>
                <a:spcPct val="90000"/>
              </a:lnSpc>
              <a:spcBef>
                <a:spcPct val="20000"/>
              </a:spcBef>
              <a:spcAft>
                <a:spcPct val="0"/>
              </a:spcAft>
              <a:buClr>
                <a:srgbClr val="FFC533"/>
              </a:buClr>
              <a:buSzPct val="100000"/>
              <a:buFontTx/>
              <a:buBlip>
                <a:blip r:embed="rId9"/>
              </a:buBlip>
            </a:pPr>
            <a:r>
              <a:rPr lang="en-AU" sz="1400" dirty="0" smtClean="0">
                <a:gradFill>
                  <a:gsLst>
                    <a:gs pos="0">
                      <a:prstClr val="white"/>
                    </a:gs>
                    <a:gs pos="100000">
                      <a:prstClr val="white"/>
                    </a:gs>
                  </a:gsLst>
                  <a:lin ang="5400000" scaled="0"/>
                </a:gradFill>
              </a:rPr>
              <a:t>Print </a:t>
            </a:r>
          </a:p>
          <a:p>
            <a:pPr marL="231775" indent="-231775" fontAlgn="base">
              <a:lnSpc>
                <a:spcPct val="90000"/>
              </a:lnSpc>
              <a:spcBef>
                <a:spcPct val="20000"/>
              </a:spcBef>
              <a:spcAft>
                <a:spcPct val="0"/>
              </a:spcAft>
              <a:buClr>
                <a:srgbClr val="FFC533"/>
              </a:buClr>
              <a:buSzPct val="100000"/>
              <a:buFontTx/>
              <a:buBlip>
                <a:blip r:embed="rId9"/>
              </a:buBlip>
            </a:pPr>
            <a:r>
              <a:rPr lang="en-AU" sz="1400" dirty="0" smtClean="0">
                <a:gradFill>
                  <a:gsLst>
                    <a:gs pos="0">
                      <a:prstClr val="white"/>
                    </a:gs>
                    <a:gs pos="100000">
                      <a:prstClr val="white"/>
                    </a:gs>
                  </a:gsLst>
                  <a:lin ang="5400000" scaled="0"/>
                </a:gradFill>
              </a:rPr>
              <a:t>Resource tracking</a:t>
            </a:r>
            <a:endParaRPr lang="en-AU" sz="1400" dirty="0">
              <a:gradFill>
                <a:gsLst>
                  <a:gs pos="0">
                    <a:prstClr val="white"/>
                  </a:gs>
                  <a:gs pos="100000">
                    <a:prstClr val="white"/>
                  </a:gs>
                </a:gsLst>
                <a:lin ang="5400000" scaled="0"/>
              </a:gradFill>
            </a:endParaRPr>
          </a:p>
        </p:txBody>
      </p:sp>
      <p:pic>
        <p:nvPicPr>
          <p:cNvPr id="42" name="Picture 27" descr="old pc"/>
          <p:cNvPicPr>
            <a:picLocks noChangeAspect="1" noChangeArrowheads="1"/>
          </p:cNvPicPr>
          <p:nvPr/>
        </p:nvPicPr>
        <p:blipFill>
          <a:blip r:embed="rId10" cstate="print"/>
          <a:srcRect/>
          <a:stretch>
            <a:fillRect/>
          </a:stretch>
        </p:blipFill>
        <p:spPr bwMode="auto">
          <a:xfrm>
            <a:off x="1968773" y="3725363"/>
            <a:ext cx="1247948" cy="1282230"/>
          </a:xfrm>
          <a:prstGeom prst="rect">
            <a:avLst/>
          </a:prstGeom>
          <a:noFill/>
        </p:spPr>
      </p:pic>
      <p:sp>
        <p:nvSpPr>
          <p:cNvPr id="43" name="TextBox 42"/>
          <p:cNvSpPr txBox="1"/>
          <p:nvPr/>
        </p:nvSpPr>
        <p:spPr>
          <a:xfrm>
            <a:off x="293833" y="3473517"/>
            <a:ext cx="1506280" cy="549814"/>
          </a:xfrm>
          <a:prstGeom prst="rect">
            <a:avLst/>
          </a:prstGeom>
        </p:spPr>
        <p:txBody>
          <a:bodyPr wrap="square" rtlCol="0">
            <a:spAutoFit/>
          </a:bodyPr>
          <a:lstStyle/>
          <a:p>
            <a:pPr algn="ctr">
              <a:lnSpc>
                <a:spcPct val="90000"/>
              </a:lnSpc>
              <a:defRPr/>
            </a:pPr>
            <a:r>
              <a:rPr lang="en-US" sz="4400" b="1" i="1" spc="-150" dirty="0" smtClean="0">
                <a:ln w="3175">
                  <a:noFill/>
                </a:ln>
                <a:gradFill>
                  <a:gsLst>
                    <a:gs pos="50000">
                      <a:srgbClr val="8E8E8E">
                        <a:lumMod val="40000"/>
                        <a:lumOff val="60000"/>
                      </a:srgbClr>
                    </a:gs>
                    <a:gs pos="100000">
                      <a:srgbClr val="8E8E8E"/>
                    </a:gs>
                  </a:gsLst>
                  <a:lin ang="5400000" scaled="0"/>
                </a:gradFill>
                <a:effectLst>
                  <a:outerShdw blurRad="355600" sx="102000" sy="102000" algn="ctr" rotWithShape="0">
                    <a:prstClr val="black"/>
                  </a:outerShdw>
                </a:effectLst>
                <a:cs typeface="Arial" charset="0"/>
                <a:sym typeface="Wingdings" pitchFamily="2" charset="2"/>
              </a:rPr>
              <a:t>1987</a:t>
            </a:r>
          </a:p>
        </p:txBody>
      </p:sp>
      <p:pic>
        <p:nvPicPr>
          <p:cNvPr id="44" name="Picture 1" descr="image003"/>
          <p:cNvPicPr>
            <a:picLocks noChangeAspect="1" noChangeArrowheads="1"/>
          </p:cNvPicPr>
          <p:nvPr/>
        </p:nvPicPr>
        <p:blipFill>
          <a:blip r:embed="rId11" cstate="print"/>
          <a:stretch>
            <a:fillRect/>
          </a:stretch>
        </p:blipFill>
        <p:spPr bwMode="auto">
          <a:xfrm>
            <a:off x="2117717" y="5180336"/>
            <a:ext cx="813045" cy="814561"/>
          </a:xfrm>
          <a:prstGeom prst="rect">
            <a:avLst/>
          </a:prstGeom>
          <a:noFill/>
          <a:ln>
            <a:noFill/>
          </a:ln>
          <a:effectLst>
            <a:reflection blurRad="6350" stA="52000" endA="300" endPos="35000" dir="5400000" sy="-100000" algn="bl" rotWithShape="0"/>
          </a:effectLst>
          <a:scene3d>
            <a:camera prst="perspectiveHeroicExtremeLeftFacing"/>
            <a:lightRig rig="threePt" dir="t"/>
          </a:scene3d>
        </p:spPr>
      </p:pic>
      <p:grpSp>
        <p:nvGrpSpPr>
          <p:cNvPr id="45" name="Group 50"/>
          <p:cNvGrpSpPr/>
          <p:nvPr/>
        </p:nvGrpSpPr>
        <p:grpSpPr>
          <a:xfrm>
            <a:off x="4901701" y="2767179"/>
            <a:ext cx="4016613" cy="2413863"/>
            <a:chOff x="5327651" y="2766236"/>
            <a:chExt cx="4065598" cy="2488019"/>
          </a:xfrm>
        </p:grpSpPr>
        <p:pic>
          <p:nvPicPr>
            <p:cNvPr id="47" name="Picture 12" descr="C:\Program Files\Microsoft Resource DVD Artwork\DVD_ART\Artwork_Imagery\Shapes and Graphics\fans - gradient\6 part fan orange yellow.png"/>
            <p:cNvPicPr>
              <a:picLocks noChangeAspect="1" noChangeArrowheads="1"/>
            </p:cNvPicPr>
            <p:nvPr/>
          </p:nvPicPr>
          <p:blipFill>
            <a:blip r:embed="rId12" cstate="print">
              <a:duotone>
                <a:schemeClr val="accent5">
                  <a:shade val="45000"/>
                  <a:satMod val="135000"/>
                </a:schemeClr>
                <a:prstClr val="white"/>
              </a:duotone>
            </a:blip>
            <a:srcRect/>
            <a:stretch>
              <a:fillRect/>
            </a:stretch>
          </p:blipFill>
          <p:spPr bwMode="auto">
            <a:xfrm>
              <a:off x="5720319" y="2766236"/>
              <a:ext cx="3317359" cy="2488019"/>
            </a:xfrm>
            <a:prstGeom prst="rect">
              <a:avLst/>
            </a:prstGeom>
            <a:noFill/>
            <a:effectLst>
              <a:softEdge rad="317500"/>
            </a:effectLst>
          </p:spPr>
        </p:pic>
        <p:grpSp>
          <p:nvGrpSpPr>
            <p:cNvPr id="48" name="Group 49"/>
            <p:cNvGrpSpPr/>
            <p:nvPr/>
          </p:nvGrpSpPr>
          <p:grpSpPr>
            <a:xfrm>
              <a:off x="5327651" y="2888982"/>
              <a:ext cx="4065598" cy="2135848"/>
              <a:chOff x="5327651" y="2888982"/>
              <a:chExt cx="4065598" cy="2135848"/>
            </a:xfrm>
          </p:grpSpPr>
          <p:sp>
            <p:nvSpPr>
              <p:cNvPr id="49" name="Rectangle 12"/>
              <p:cNvSpPr>
                <a:spLocks noChangeArrowheads="1"/>
              </p:cNvSpPr>
              <p:nvPr/>
            </p:nvSpPr>
            <p:spPr bwMode="auto">
              <a:xfrm>
                <a:off x="6183596" y="4581349"/>
                <a:ext cx="907483" cy="278381"/>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Program </a:t>
                </a:r>
              </a:p>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Management</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0" name="Rectangle 13"/>
              <p:cNvSpPr>
                <a:spLocks noChangeArrowheads="1"/>
              </p:cNvSpPr>
              <p:nvPr/>
            </p:nvSpPr>
            <p:spPr bwMode="auto">
              <a:xfrm>
                <a:off x="5327651" y="3663682"/>
                <a:ext cx="1377950" cy="27838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Portfolio </a:t>
                </a:r>
              </a:p>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Management</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1" name="Rectangle 14"/>
              <p:cNvSpPr>
                <a:spLocks noChangeArrowheads="1"/>
              </p:cNvSpPr>
              <p:nvPr/>
            </p:nvSpPr>
            <p:spPr bwMode="auto">
              <a:xfrm>
                <a:off x="8031174" y="4064614"/>
                <a:ext cx="1362075" cy="13919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Reporting</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2" name="Rectangle 15"/>
              <p:cNvSpPr>
                <a:spLocks noChangeArrowheads="1"/>
              </p:cNvSpPr>
              <p:nvPr/>
            </p:nvSpPr>
            <p:spPr bwMode="auto">
              <a:xfrm>
                <a:off x="7395468" y="4746449"/>
                <a:ext cx="926902" cy="278381"/>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Project </a:t>
                </a:r>
              </a:p>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Collaboration</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3" name="Rectangle 16"/>
              <p:cNvSpPr>
                <a:spLocks noChangeArrowheads="1"/>
              </p:cNvSpPr>
              <p:nvPr/>
            </p:nvSpPr>
            <p:spPr bwMode="auto">
              <a:xfrm>
                <a:off x="7585087" y="3154094"/>
                <a:ext cx="1260475" cy="27838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Resource</a:t>
                </a:r>
              </a:p>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Management</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4" name="Rectangle 17"/>
              <p:cNvSpPr>
                <a:spLocks noChangeArrowheads="1"/>
              </p:cNvSpPr>
              <p:nvPr/>
            </p:nvSpPr>
            <p:spPr bwMode="auto">
              <a:xfrm>
                <a:off x="6478885" y="2888982"/>
                <a:ext cx="907483" cy="278381"/>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spAutoFit/>
              </a:bodyPr>
              <a:lstStyle/>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Financial</a:t>
                </a:r>
              </a:p>
              <a:p>
                <a:pPr algn="ctr">
                  <a:lnSpc>
                    <a:spcPct val="80000"/>
                  </a:lnSpc>
                </a:pPr>
                <a:r>
                  <a:rPr lang="en-AU" sz="1400" b="1" dirty="0" smtClean="0">
                    <a:gradFill>
                      <a:gsLst>
                        <a:gs pos="70000">
                          <a:srgbClr val="FFFFFF"/>
                        </a:gs>
                        <a:gs pos="100000">
                          <a:srgbClr val="FFFFFF"/>
                        </a:gs>
                      </a:gsLst>
                      <a:lin ang="16200000" scaled="0"/>
                    </a:gradFill>
                    <a:effectLst>
                      <a:outerShdw blurRad="127000" algn="ctr" rotWithShape="0">
                        <a:prstClr val="black">
                          <a:alpha val="40000"/>
                        </a:prstClr>
                      </a:outerShdw>
                    </a:effectLst>
                  </a:rPr>
                  <a:t>Management</a:t>
                </a:r>
                <a:endParaRPr lang="en-US" sz="1400" b="1" dirty="0">
                  <a:gradFill>
                    <a:gsLst>
                      <a:gs pos="70000">
                        <a:srgbClr val="FFFFFF"/>
                      </a:gs>
                      <a:gs pos="100000">
                        <a:srgbClr val="FFFFFF"/>
                      </a:gs>
                    </a:gsLst>
                    <a:lin ang="16200000" scaled="0"/>
                  </a:gradFill>
                  <a:effectLst>
                    <a:outerShdw blurRad="127000" algn="ctr" rotWithShape="0">
                      <a:prstClr val="black">
                        <a:alpha val="40000"/>
                      </a:prstClr>
                    </a:outerShdw>
                  </a:effectLst>
                </a:endParaRPr>
              </a:p>
            </p:txBody>
          </p:sp>
          <p:sp>
            <p:nvSpPr>
              <p:cNvPr id="55" name="Oval 54"/>
              <p:cNvSpPr/>
              <p:nvPr/>
            </p:nvSpPr>
            <p:spPr bwMode="auto">
              <a:xfrm>
                <a:off x="6619877" y="3164792"/>
                <a:ext cx="1509711" cy="1509711"/>
              </a:xfrm>
              <a:prstGeom prst="ellipse">
                <a:avLst/>
              </a:prstGeom>
              <a:gradFill rotWithShape="1">
                <a:gsLst>
                  <a:gs pos="0">
                    <a:schemeClr val="accent5">
                      <a:lumMod val="50000"/>
                    </a:schemeClr>
                  </a:gs>
                  <a:gs pos="50000">
                    <a:schemeClr val="accent5">
                      <a:lumMod val="75000"/>
                    </a:schemeClr>
                  </a:gs>
                  <a:gs pos="70000">
                    <a:schemeClr val="accent5">
                      <a:lumMod val="60000"/>
                      <a:lumOff val="40000"/>
                    </a:schemeClr>
                  </a:gs>
                  <a:gs pos="100000">
                    <a:schemeClr val="accent5">
                      <a:lumMod val="75000"/>
                    </a:scheme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perspectiveRelaxed"/>
                <a:lightRig rig="glow" dir="t">
                  <a:rot lat="0" lon="0" rev="6000000"/>
                </a:lightRig>
              </a:scene3d>
              <a:sp3d contourW="1000" prstMaterial="powder">
                <a:bevelT w="82550" h="889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400" kern="0" dirty="0" smtClean="0">
                  <a:solidFill>
                    <a:srgbClr val="FFFFFF"/>
                  </a:solidFill>
                </a:endParaRPr>
              </a:p>
            </p:txBody>
          </p:sp>
          <p:pic>
            <p:nvPicPr>
              <p:cNvPr id="56" name="Picture 4" descr="Proj_EPMS2_rgb_rev_ai"/>
              <p:cNvPicPr>
                <a:picLocks noChangeAspect="1" noChangeArrowheads="1"/>
              </p:cNvPicPr>
              <p:nvPr/>
            </p:nvPicPr>
            <p:blipFill>
              <a:blip r:embed="rId13" cstate="print"/>
              <a:stretch>
                <a:fillRect/>
              </a:stretch>
            </p:blipFill>
            <p:spPr bwMode="auto">
              <a:xfrm>
                <a:off x="6672304" y="3580055"/>
                <a:ext cx="1438882" cy="719755"/>
              </a:xfrm>
              <a:prstGeom prst="rect">
                <a:avLst/>
              </a:prstGeom>
              <a:noFill/>
              <a:ln>
                <a:noFill/>
              </a:ln>
            </p:spPr>
          </p:pic>
        </p:grpSp>
      </p:grpSp>
      <p:pic>
        <p:nvPicPr>
          <p:cNvPr id="46" name="Picture 4" descr="Meeting"/>
          <p:cNvPicPr>
            <a:picLocks noChangeAspect="1" noChangeArrowheads="1"/>
          </p:cNvPicPr>
          <p:nvPr/>
        </p:nvPicPr>
        <p:blipFill>
          <a:blip r:embed="rId14" cstate="print"/>
          <a:srcRect/>
          <a:stretch>
            <a:fillRect/>
          </a:stretch>
        </p:blipFill>
        <p:spPr bwMode="auto">
          <a:xfrm>
            <a:off x="6523383" y="4856123"/>
            <a:ext cx="2808381" cy="1793264"/>
          </a:xfrm>
          <a:prstGeom prst="rect">
            <a:avLst/>
          </a:prstGeom>
          <a:noFill/>
          <a:effectLst>
            <a:softEdge rad="635000"/>
          </a:effectLst>
        </p:spPr>
      </p:pic>
    </p:spTree>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a:xfrm>
            <a:off x="381000" y="228600"/>
            <a:ext cx="8382000" cy="997196"/>
          </a:xfrm>
        </p:spPr>
        <p:txBody>
          <a:bodyPr/>
          <a:lstStyle/>
          <a:p>
            <a:r>
              <a:rPr lang="en-US" dirty="0"/>
              <a:t>Project 2010 Investment Areas</a:t>
            </a:r>
            <a:br>
              <a:rPr lang="en-US" dirty="0"/>
            </a:br>
            <a:r>
              <a:rPr lang="en-US" sz="2400" dirty="0">
                <a:solidFill>
                  <a:schemeClr val="tx1"/>
                </a:solidFill>
              </a:rPr>
              <a:t>Work</a:t>
            </a:r>
            <a:r>
              <a:rPr lang="en-US" sz="2000" dirty="0" smtClean="0">
                <a:solidFill>
                  <a:schemeClr val="tx1"/>
                </a:solidFill>
              </a:rPr>
              <a:t> </a:t>
            </a:r>
            <a:r>
              <a:rPr lang="en-US" sz="2400" dirty="0">
                <a:solidFill>
                  <a:schemeClr val="tx1"/>
                </a:solidFill>
              </a:rPr>
              <a:t>Management Solutions for Individuals, Teams and the Enterprise</a:t>
            </a:r>
            <a:endParaRPr lang="en-US" sz="3600" dirty="0">
              <a:solidFill>
                <a:schemeClr val="tx1"/>
              </a:solidFill>
            </a:endParaRPr>
          </a:p>
        </p:txBody>
      </p:sp>
      <p:pic>
        <p:nvPicPr>
          <p:cNvPr id="5" name="Picture 4" descr="wheel.png"/>
          <p:cNvPicPr>
            <a:picLocks/>
          </p:cNvPicPr>
          <p:nvPr/>
        </p:nvPicPr>
        <p:blipFill>
          <a:blip r:embed="rId4"/>
          <a:stretch>
            <a:fillRect/>
          </a:stretch>
        </p:blipFill>
        <p:spPr>
          <a:xfrm>
            <a:off x="1582964" y="961906"/>
            <a:ext cx="5835574" cy="556324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50" name="Freeform 5"/>
          <p:cNvSpPr>
            <a:spLocks/>
          </p:cNvSpPr>
          <p:nvPr/>
        </p:nvSpPr>
        <p:spPr bwMode="auto">
          <a:xfrm>
            <a:off x="-21776" y="762000"/>
            <a:ext cx="9165777" cy="6110514"/>
          </a:xfrm>
          <a:custGeom>
            <a:avLst/>
            <a:gdLst/>
            <a:ahLst/>
            <a:cxnLst>
              <a:cxn ang="0">
                <a:pos x="3291" y="0"/>
              </a:cxn>
              <a:cxn ang="0">
                <a:pos x="3321" y="264"/>
              </a:cxn>
              <a:cxn ang="0">
                <a:pos x="458" y="843"/>
              </a:cxn>
              <a:cxn ang="0">
                <a:pos x="0" y="688"/>
              </a:cxn>
              <a:cxn ang="0">
                <a:pos x="0" y="2160"/>
              </a:cxn>
              <a:cxn ang="0">
                <a:pos x="2100" y="2160"/>
              </a:cxn>
              <a:cxn ang="0">
                <a:pos x="1803" y="1197"/>
              </a:cxn>
              <a:cxn ang="0">
                <a:pos x="3380" y="791"/>
              </a:cxn>
              <a:cxn ang="0">
                <a:pos x="3410" y="1055"/>
              </a:cxn>
              <a:cxn ang="0">
                <a:pos x="3849" y="422"/>
              </a:cxn>
              <a:cxn ang="0">
                <a:pos x="3291" y="0"/>
              </a:cxn>
            </a:cxnLst>
            <a:rect l="0" t="0" r="r" b="b"/>
            <a:pathLst>
              <a:path w="3849" h="2160">
                <a:moveTo>
                  <a:pt x="3291" y="0"/>
                </a:moveTo>
                <a:cubicBezTo>
                  <a:pt x="3321" y="264"/>
                  <a:pt x="3321" y="264"/>
                  <a:pt x="3321" y="264"/>
                </a:cubicBezTo>
                <a:cubicBezTo>
                  <a:pt x="2555" y="226"/>
                  <a:pt x="1162" y="445"/>
                  <a:pt x="458" y="843"/>
                </a:cubicBezTo>
                <a:cubicBezTo>
                  <a:pt x="125" y="831"/>
                  <a:pt x="0" y="688"/>
                  <a:pt x="0" y="688"/>
                </a:cubicBezTo>
                <a:cubicBezTo>
                  <a:pt x="0" y="2160"/>
                  <a:pt x="0" y="2160"/>
                  <a:pt x="0" y="2160"/>
                </a:cubicBezTo>
                <a:cubicBezTo>
                  <a:pt x="2100" y="2160"/>
                  <a:pt x="2100" y="2160"/>
                  <a:pt x="2100" y="2160"/>
                </a:cubicBezTo>
                <a:cubicBezTo>
                  <a:pt x="2100" y="2160"/>
                  <a:pt x="761" y="1767"/>
                  <a:pt x="1803" y="1197"/>
                </a:cubicBezTo>
                <a:cubicBezTo>
                  <a:pt x="2236" y="971"/>
                  <a:pt x="2760" y="831"/>
                  <a:pt x="3380" y="791"/>
                </a:cubicBezTo>
                <a:cubicBezTo>
                  <a:pt x="3410" y="1055"/>
                  <a:pt x="3410" y="1055"/>
                  <a:pt x="3410" y="1055"/>
                </a:cubicBezTo>
                <a:cubicBezTo>
                  <a:pt x="3849" y="422"/>
                  <a:pt x="3849" y="422"/>
                  <a:pt x="3849" y="422"/>
                </a:cubicBezTo>
                <a:lnTo>
                  <a:pt x="3291" y="0"/>
                </a:lnTo>
                <a:close/>
              </a:path>
            </a:pathLst>
          </a:custGeom>
          <a:gradFill>
            <a:gsLst>
              <a:gs pos="0">
                <a:srgbClr val="0F0F0F"/>
              </a:gs>
              <a:gs pos="77000">
                <a:schemeClr val="bg2">
                  <a:lumMod val="95000"/>
                  <a:lumOff val="5000"/>
                </a:schemeClr>
              </a:gs>
            </a:gsLst>
            <a:lin ang="162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42"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grpSp>
        <p:nvGrpSpPr>
          <p:cNvPr id="3" name="Group 84"/>
          <p:cNvGrpSpPr/>
          <p:nvPr/>
        </p:nvGrpSpPr>
        <p:grpSpPr>
          <a:xfrm>
            <a:off x="360853" y="1143001"/>
            <a:ext cx="323934" cy="6574631"/>
            <a:chOff x="1203759" y="1447800"/>
            <a:chExt cx="431800" cy="6574631"/>
          </a:xfrm>
        </p:grpSpPr>
        <p:sp>
          <p:nvSpPr>
            <p:cNvPr id="56" name="Freeform 31"/>
            <p:cNvSpPr>
              <a:spLocks/>
            </p:cNvSpPr>
            <p:nvPr/>
          </p:nvSpPr>
          <p:spPr bwMode="auto">
            <a:xfrm>
              <a:off x="1203759" y="3570684"/>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50000">
                  <a:schemeClr val="tx1">
                    <a:alpha val="50000"/>
                  </a:schemeClr>
                </a:gs>
                <a:gs pos="10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58" name="Freeform 31"/>
            <p:cNvSpPr>
              <a:spLocks/>
            </p:cNvSpPr>
            <p:nvPr/>
          </p:nvSpPr>
          <p:spPr bwMode="auto">
            <a:xfrm>
              <a:off x="1203759" y="1447800"/>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50000">
                  <a:schemeClr val="tx1">
                    <a:alpha val="50000"/>
                  </a:schemeClr>
                </a:gs>
                <a:gs pos="10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59" name="Freeform 31"/>
            <p:cNvSpPr>
              <a:spLocks/>
            </p:cNvSpPr>
            <p:nvPr/>
          </p:nvSpPr>
          <p:spPr bwMode="auto">
            <a:xfrm>
              <a:off x="1203759" y="5693568"/>
              <a:ext cx="431800" cy="2328863"/>
            </a:xfrm>
            <a:custGeom>
              <a:avLst/>
              <a:gdLst/>
              <a:ahLst/>
              <a:cxnLst>
                <a:cxn ang="0">
                  <a:pos x="173" y="1467"/>
                </a:cxn>
                <a:cxn ang="0">
                  <a:pos x="173" y="133"/>
                </a:cxn>
                <a:cxn ang="0">
                  <a:pos x="272" y="221"/>
                </a:cxn>
                <a:cxn ang="0">
                  <a:pos x="272" y="133"/>
                </a:cxn>
                <a:cxn ang="0">
                  <a:pos x="136" y="0"/>
                </a:cxn>
                <a:cxn ang="0">
                  <a:pos x="0" y="139"/>
                </a:cxn>
                <a:cxn ang="0">
                  <a:pos x="0" y="221"/>
                </a:cxn>
                <a:cxn ang="0">
                  <a:pos x="93" y="133"/>
                </a:cxn>
                <a:cxn ang="0">
                  <a:pos x="93" y="1467"/>
                </a:cxn>
              </a:cxnLst>
              <a:rect l="0" t="0" r="r" b="b"/>
              <a:pathLst>
                <a:path w="272" h="1467">
                  <a:moveTo>
                    <a:pt x="173" y="1467"/>
                  </a:moveTo>
                  <a:lnTo>
                    <a:pt x="173" y="133"/>
                  </a:lnTo>
                  <a:lnTo>
                    <a:pt x="272" y="221"/>
                  </a:lnTo>
                  <a:lnTo>
                    <a:pt x="272" y="133"/>
                  </a:lnTo>
                  <a:lnTo>
                    <a:pt x="136" y="0"/>
                  </a:lnTo>
                  <a:lnTo>
                    <a:pt x="0" y="139"/>
                  </a:lnTo>
                  <a:lnTo>
                    <a:pt x="0" y="221"/>
                  </a:lnTo>
                  <a:lnTo>
                    <a:pt x="93" y="133"/>
                  </a:lnTo>
                  <a:lnTo>
                    <a:pt x="93" y="1467"/>
                  </a:lnTo>
                </a:path>
              </a:pathLst>
            </a:custGeom>
            <a:gradFill flip="none" rotWithShape="1">
              <a:gsLst>
                <a:gs pos="0">
                  <a:schemeClr val="tx1">
                    <a:alpha val="50000"/>
                  </a:schemeClr>
                </a:gs>
                <a:gs pos="42000">
                  <a:schemeClr val="tx1">
                    <a:alpha val="0"/>
                  </a:schemeClr>
                </a:gs>
                <a:gs pos="80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effectLst>
                  <a:glow rad="101600">
                    <a:schemeClr val="tx1">
                      <a:alpha val="40000"/>
                    </a:schemeClr>
                  </a:glow>
                  <a:innerShdw blurRad="114300">
                    <a:prstClr val="black"/>
                  </a:innerShdw>
                  <a:reflection blurRad="6350" stA="55000" endA="300" endPos="45500" dir="5400000" sy="-100000" algn="bl" rotWithShape="0"/>
                </a:effectLst>
              </a:endParaRPr>
            </a:p>
          </p:txBody>
        </p:sp>
      </p:grpSp>
      <p:sp>
        <p:nvSpPr>
          <p:cNvPr id="2" name="Title 1"/>
          <p:cNvSpPr>
            <a:spLocks noGrp="1"/>
          </p:cNvSpPr>
          <p:nvPr>
            <p:ph type="title"/>
          </p:nvPr>
        </p:nvSpPr>
        <p:spPr>
          <a:xfrm>
            <a:off x="389436" y="228600"/>
            <a:ext cx="8363938" cy="775597"/>
          </a:xfrm>
        </p:spPr>
        <p:txBody>
          <a:bodyPr/>
          <a:lstStyle/>
          <a:p>
            <a:r>
              <a:rPr lang="en-US" sz="3600" dirty="0">
                <a:sym typeface="Wingdings" pitchFamily="2" charset="2"/>
              </a:rPr>
              <a:t>Choose the Right Tools that Can Evolve with You</a:t>
            </a:r>
            <a:br>
              <a:rPr lang="en-US" sz="3600" dirty="0">
                <a:sym typeface="Wingdings" pitchFamily="2" charset="2"/>
              </a:rPr>
            </a:br>
            <a:r>
              <a:rPr lang="en-US" sz="2000" dirty="0">
                <a:solidFill>
                  <a:schemeClr val="tx1"/>
                </a:solidFill>
                <a:sym typeface="Wingdings" pitchFamily="2" charset="2"/>
              </a:rPr>
              <a:t>Work Management Solutions for Individuals, Teams and the Enterprise</a:t>
            </a:r>
            <a:endParaRPr lang="en-US" sz="3600" dirty="0">
              <a:solidFill>
                <a:schemeClr val="tx1"/>
              </a:solidFill>
            </a:endParaRPr>
          </a:p>
        </p:txBody>
      </p:sp>
      <p:sp>
        <p:nvSpPr>
          <p:cNvPr id="113" name="Freeform 55"/>
          <p:cNvSpPr>
            <a:spLocks/>
          </p:cNvSpPr>
          <p:nvPr/>
        </p:nvSpPr>
        <p:spPr bwMode="auto">
          <a:xfrm>
            <a:off x="529207" y="6047097"/>
            <a:ext cx="8330159" cy="477435"/>
          </a:xfrm>
          <a:custGeom>
            <a:avLst/>
            <a:gdLst/>
            <a:ahLst/>
            <a:cxnLst>
              <a:cxn ang="0">
                <a:pos x="0" y="209"/>
              </a:cxn>
              <a:cxn ang="0">
                <a:pos x="7515" y="209"/>
              </a:cxn>
              <a:cxn ang="0">
                <a:pos x="7409" y="330"/>
              </a:cxn>
              <a:cxn ang="0">
                <a:pos x="7515" y="330"/>
              </a:cxn>
              <a:cxn ang="0">
                <a:pos x="7675" y="164"/>
              </a:cxn>
              <a:cxn ang="0">
                <a:pos x="7508" y="0"/>
              </a:cxn>
              <a:cxn ang="0">
                <a:pos x="7409" y="0"/>
              </a:cxn>
              <a:cxn ang="0">
                <a:pos x="7515" y="115"/>
              </a:cxn>
              <a:cxn ang="0">
                <a:pos x="0" y="115"/>
              </a:cxn>
            </a:cxnLst>
            <a:rect l="0" t="0" r="r" b="b"/>
            <a:pathLst>
              <a:path w="7675" h="330">
                <a:moveTo>
                  <a:pt x="0" y="209"/>
                </a:moveTo>
                <a:lnTo>
                  <a:pt x="7515" y="209"/>
                </a:lnTo>
                <a:lnTo>
                  <a:pt x="7409" y="330"/>
                </a:lnTo>
                <a:lnTo>
                  <a:pt x="7515" y="330"/>
                </a:lnTo>
                <a:lnTo>
                  <a:pt x="7675" y="164"/>
                </a:lnTo>
                <a:lnTo>
                  <a:pt x="7508" y="0"/>
                </a:lnTo>
                <a:lnTo>
                  <a:pt x="7409" y="0"/>
                </a:lnTo>
                <a:lnTo>
                  <a:pt x="7515" y="115"/>
                </a:lnTo>
                <a:lnTo>
                  <a:pt x="0" y="115"/>
                </a:lnTo>
              </a:path>
            </a:pathLst>
          </a:custGeom>
          <a:gradFill flip="none" rotWithShape="1">
            <a:gsLst>
              <a:gs pos="0">
                <a:schemeClr val="tx1">
                  <a:alpha val="50000"/>
                </a:schemeClr>
              </a:gs>
              <a:gs pos="50000">
                <a:schemeClr val="tx1">
                  <a:alpha val="50000"/>
                </a:schemeClr>
              </a:gs>
              <a:gs pos="100000">
                <a:schemeClr val="tx1">
                  <a:alpha val="0"/>
                </a:schemeClr>
              </a:gs>
            </a:gsLst>
            <a:lin ang="108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solidFill>
                <a:schemeClr val="lt1"/>
              </a:solidFill>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114" name="TextBox 113"/>
          <p:cNvSpPr txBox="1"/>
          <p:nvPr/>
        </p:nvSpPr>
        <p:spPr>
          <a:xfrm>
            <a:off x="1260351" y="6189971"/>
            <a:ext cx="426335"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Low</a:t>
            </a:r>
          </a:p>
        </p:txBody>
      </p:sp>
      <p:sp>
        <p:nvSpPr>
          <p:cNvPr id="115" name="TextBox 114"/>
          <p:cNvSpPr txBox="1"/>
          <p:nvPr/>
        </p:nvSpPr>
        <p:spPr>
          <a:xfrm>
            <a:off x="3753085" y="6189971"/>
            <a:ext cx="878446"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Medium</a:t>
            </a:r>
          </a:p>
        </p:txBody>
      </p:sp>
      <p:sp>
        <p:nvSpPr>
          <p:cNvPr id="116" name="TextBox 115"/>
          <p:cNvSpPr txBox="1"/>
          <p:nvPr/>
        </p:nvSpPr>
        <p:spPr>
          <a:xfrm>
            <a:off x="6685710" y="6189971"/>
            <a:ext cx="524182"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High</a:t>
            </a:r>
          </a:p>
        </p:txBody>
      </p:sp>
      <p:sp>
        <p:nvSpPr>
          <p:cNvPr id="117" name="TextBox 116"/>
          <p:cNvSpPr txBox="1"/>
          <p:nvPr/>
        </p:nvSpPr>
        <p:spPr>
          <a:xfrm rot="16200000">
            <a:off x="-28613" y="5444742"/>
            <a:ext cx="1102866"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Individual</a:t>
            </a:r>
          </a:p>
        </p:txBody>
      </p:sp>
      <p:sp>
        <p:nvSpPr>
          <p:cNvPr id="118" name="TextBox 117"/>
          <p:cNvSpPr txBox="1"/>
          <p:nvPr/>
        </p:nvSpPr>
        <p:spPr>
          <a:xfrm rot="16200000">
            <a:off x="235081" y="3934739"/>
            <a:ext cx="575478"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Team</a:t>
            </a:r>
          </a:p>
        </p:txBody>
      </p:sp>
      <p:sp>
        <p:nvSpPr>
          <p:cNvPr id="119" name="TextBox 118"/>
          <p:cNvSpPr txBox="1"/>
          <p:nvPr/>
        </p:nvSpPr>
        <p:spPr>
          <a:xfrm rot="16200000">
            <a:off x="-17776" y="2081106"/>
            <a:ext cx="1081193" cy="207749"/>
          </a:xfrm>
          <a:prstGeom prst="rect">
            <a:avLst/>
          </a:prstGeom>
          <a:noFill/>
        </p:spPr>
        <p:txBody>
          <a:bodyPr wrap="non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19" fontAlgn="base">
              <a:lnSpc>
                <a:spcPct val="75000"/>
              </a:lnSpc>
              <a:spcBef>
                <a:spcPct val="0"/>
              </a:spcBef>
              <a:spcAft>
                <a:spcPct val="0"/>
              </a:spcAft>
              <a:defRPr/>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Enterprise</a:t>
            </a:r>
          </a:p>
        </p:txBody>
      </p:sp>
      <p:sp>
        <p:nvSpPr>
          <p:cNvPr id="120" name="TextBox 119"/>
          <p:cNvSpPr txBox="1"/>
          <p:nvPr/>
        </p:nvSpPr>
        <p:spPr>
          <a:xfrm>
            <a:off x="1103476" y="4533689"/>
            <a:ext cx="2077172" cy="307777"/>
          </a:xfrm>
          <a:prstGeom prst="rect">
            <a:avLst/>
          </a:prstGeom>
          <a:noFill/>
        </p:spPr>
        <p:txBody>
          <a:bodyPr wrap="none" lIns="0" tIns="0" rIns="0" bIns="0" rtlCol="0">
            <a:spAutoFit/>
          </a:bodyPr>
          <a:lstStyle/>
          <a:p>
            <a:r>
              <a:rPr lang="en-US" sz="2000" b="1" i="1" dirty="0" smtClean="0">
                <a:gradFill>
                  <a:gsLst>
                    <a:gs pos="0">
                      <a:schemeClr val="tx1"/>
                    </a:gs>
                    <a:gs pos="86000">
                      <a:schemeClr val="tx1"/>
                    </a:gs>
                  </a:gsLst>
                  <a:lin ang="5400000" scaled="0"/>
                </a:gradFill>
              </a:rPr>
              <a:t>Project Managers</a:t>
            </a:r>
          </a:p>
        </p:txBody>
      </p:sp>
      <p:sp>
        <p:nvSpPr>
          <p:cNvPr id="121" name="TextBox 120"/>
          <p:cNvSpPr txBox="1"/>
          <p:nvPr/>
        </p:nvSpPr>
        <p:spPr>
          <a:xfrm>
            <a:off x="1912782" y="2842161"/>
            <a:ext cx="3439724" cy="615553"/>
          </a:xfrm>
          <a:prstGeom prst="rect">
            <a:avLst/>
          </a:prstGeom>
          <a:noFill/>
        </p:spPr>
        <p:txBody>
          <a:bodyPr wrap="none" lIns="0" tIns="0" rIns="0" bIns="0" rtlCol="0">
            <a:spAutoFit/>
          </a:bodyPr>
          <a:lstStyle/>
          <a:p>
            <a:pPr algn="ctr"/>
            <a:r>
              <a:rPr lang="en-US" sz="2000" b="1" i="1" dirty="0" smtClean="0">
                <a:gradFill>
                  <a:gsLst>
                    <a:gs pos="0">
                      <a:schemeClr val="tx1"/>
                    </a:gs>
                    <a:gs pos="86000">
                      <a:schemeClr val="tx1"/>
                    </a:gs>
                  </a:gsLst>
                  <a:lin ang="5400000" scaled="0"/>
                </a:gradFill>
              </a:rPr>
              <a:t>Workgroup </a:t>
            </a:r>
            <a:br>
              <a:rPr lang="en-US" sz="2000" b="1" i="1" dirty="0" smtClean="0">
                <a:gradFill>
                  <a:gsLst>
                    <a:gs pos="0">
                      <a:schemeClr val="tx1"/>
                    </a:gs>
                    <a:gs pos="86000">
                      <a:schemeClr val="tx1"/>
                    </a:gs>
                  </a:gsLst>
                  <a:lin ang="5400000" scaled="0"/>
                </a:gradFill>
              </a:rPr>
            </a:br>
            <a:r>
              <a:rPr lang="en-US" sz="2000" b="1" i="1" dirty="0" smtClean="0">
                <a:gradFill>
                  <a:gsLst>
                    <a:gs pos="0">
                      <a:schemeClr val="tx1"/>
                    </a:gs>
                    <a:gs pos="86000">
                      <a:schemeClr val="tx1"/>
                    </a:gs>
                  </a:gsLst>
                  <a:lin ang="5400000" scaled="0"/>
                </a:gradFill>
              </a:rPr>
              <a:t>Collaboration and Reporting</a:t>
            </a:r>
          </a:p>
        </p:txBody>
      </p:sp>
      <p:sp>
        <p:nvSpPr>
          <p:cNvPr id="122" name="TextBox 121"/>
          <p:cNvSpPr txBox="1"/>
          <p:nvPr/>
        </p:nvSpPr>
        <p:spPr>
          <a:xfrm>
            <a:off x="5257978" y="1828800"/>
            <a:ext cx="3201234" cy="615553"/>
          </a:xfrm>
          <a:prstGeom prst="rect">
            <a:avLst/>
          </a:prstGeom>
          <a:noFill/>
        </p:spPr>
        <p:txBody>
          <a:bodyPr wrap="square" lIns="0" tIns="0" rIns="0" bIns="0" rtlCol="0">
            <a:spAutoFit/>
          </a:bodyPr>
          <a:lstStyle/>
          <a:p>
            <a:pPr algn="ctr"/>
            <a:r>
              <a:rPr lang="en-US" sz="2000" b="1" i="1" dirty="0" smtClean="0">
                <a:gradFill>
                  <a:gsLst>
                    <a:gs pos="0">
                      <a:schemeClr val="tx1"/>
                    </a:gs>
                    <a:gs pos="86000">
                      <a:schemeClr val="tx1"/>
                    </a:gs>
                  </a:gsLst>
                  <a:lin ang="5400000" scaled="0"/>
                </a:gradFill>
              </a:rPr>
              <a:t>Project &amp; </a:t>
            </a:r>
            <a:br>
              <a:rPr lang="en-US" sz="2000" b="1" i="1" dirty="0" smtClean="0">
                <a:gradFill>
                  <a:gsLst>
                    <a:gs pos="0">
                      <a:schemeClr val="tx1"/>
                    </a:gs>
                    <a:gs pos="86000">
                      <a:schemeClr val="tx1"/>
                    </a:gs>
                  </a:gsLst>
                  <a:lin ang="5400000" scaled="0"/>
                </a:gradFill>
              </a:rPr>
            </a:br>
            <a:r>
              <a:rPr lang="en-US" sz="2000" b="1" i="1" dirty="0" smtClean="0">
                <a:gradFill>
                  <a:gsLst>
                    <a:gs pos="0">
                      <a:schemeClr val="tx1"/>
                    </a:gs>
                    <a:gs pos="86000">
                      <a:schemeClr val="tx1"/>
                    </a:gs>
                  </a:gsLst>
                  <a:lin ang="5400000" scaled="0"/>
                </a:gradFill>
              </a:rPr>
              <a:t>Portfolio Management</a:t>
            </a:r>
          </a:p>
        </p:txBody>
      </p:sp>
      <p:grpSp>
        <p:nvGrpSpPr>
          <p:cNvPr id="4" name="Group 125"/>
          <p:cNvGrpSpPr/>
          <p:nvPr/>
        </p:nvGrpSpPr>
        <p:grpSpPr>
          <a:xfrm>
            <a:off x="3019859" y="5001774"/>
            <a:ext cx="2352450" cy="256028"/>
            <a:chOff x="5564669" y="5538830"/>
            <a:chExt cx="3135783" cy="256028"/>
          </a:xfrm>
        </p:grpSpPr>
        <p:sp>
          <p:nvSpPr>
            <p:cNvPr id="123" name="Oval 122"/>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24" name="Straight Connector 123"/>
            <p:cNvCxnSpPr/>
            <p:nvPr/>
          </p:nvCxnSpPr>
          <p:spPr>
            <a:xfrm>
              <a:off x="5865812" y="5791200"/>
              <a:ext cx="283464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23"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5" name="Group 126"/>
          <p:cNvGrpSpPr/>
          <p:nvPr/>
        </p:nvGrpSpPr>
        <p:grpSpPr>
          <a:xfrm>
            <a:off x="4257593" y="3652823"/>
            <a:ext cx="1460678" cy="256028"/>
            <a:chOff x="5564669" y="5538830"/>
            <a:chExt cx="1947063" cy="256028"/>
          </a:xfrm>
        </p:grpSpPr>
        <p:sp>
          <p:nvSpPr>
            <p:cNvPr id="128" name="Oval 127"/>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29" name="Straight Connector 128"/>
            <p:cNvCxnSpPr/>
            <p:nvPr/>
          </p:nvCxnSpPr>
          <p:spPr>
            <a:xfrm>
              <a:off x="5865812" y="5791200"/>
              <a:ext cx="164592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28"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136" name="TextBox 135"/>
          <p:cNvSpPr txBox="1"/>
          <p:nvPr/>
        </p:nvSpPr>
        <p:spPr>
          <a:xfrm>
            <a:off x="4772077" y="3961826"/>
            <a:ext cx="3401311" cy="1027974"/>
          </a:xfrm>
          <a:prstGeom prst="rect">
            <a:avLst/>
          </a:prstGeom>
          <a:noFill/>
        </p:spPr>
        <p:txBody>
          <a:bodyPr wrap="square" rtlCol="0">
            <a:spAutoFit/>
          </a:bodyPr>
          <a:lstStyle/>
          <a:p>
            <a:pPr marL="227013" indent="-227013" fontAlgn="base">
              <a:lnSpc>
                <a:spcPct val="90000"/>
              </a:lnSpc>
              <a:spcBef>
                <a:spcPct val="20000"/>
              </a:spcBef>
              <a:spcAft>
                <a:spcPct val="0"/>
              </a:spcAft>
              <a:buBlip>
                <a:blip r:embed="rId4"/>
              </a:buBlip>
            </a:pPr>
            <a:r>
              <a:rPr lang="en-US" sz="1600" b="1" dirty="0" smtClean="0">
                <a:gradFill>
                  <a:gsLst>
                    <a:gs pos="0">
                      <a:schemeClr val="tx1"/>
                    </a:gs>
                    <a:gs pos="100000">
                      <a:schemeClr val="tx1"/>
                    </a:gs>
                  </a:gsLst>
                  <a:lin ang="5400000" scaled="0"/>
                </a:gradFill>
              </a:rPr>
              <a:t>Project Pro Synch </a:t>
            </a:r>
            <a:br>
              <a:rPr lang="en-US" sz="1600" b="1" dirty="0" smtClean="0">
                <a:gradFill>
                  <a:gsLst>
                    <a:gs pos="0">
                      <a:schemeClr val="tx1"/>
                    </a:gs>
                    <a:gs pos="100000">
                      <a:schemeClr val="tx1"/>
                    </a:gs>
                  </a:gsLst>
                  <a:lin ang="5400000" scaled="0"/>
                </a:gradFill>
              </a:rPr>
            </a:br>
            <a:r>
              <a:rPr lang="en-US" sz="1600" b="1" dirty="0" smtClean="0">
                <a:gradFill>
                  <a:gsLst>
                    <a:gs pos="0">
                      <a:schemeClr val="tx1"/>
                    </a:gs>
                    <a:gs pos="100000">
                      <a:schemeClr val="tx1"/>
                    </a:gs>
                  </a:gsLst>
                  <a:lin ang="5400000" scaled="0"/>
                </a:gradFill>
              </a:rPr>
              <a:t>to SharePoint</a:t>
            </a:r>
          </a:p>
          <a:p>
            <a:pPr marL="227013" indent="-227013" fontAlgn="base">
              <a:lnSpc>
                <a:spcPct val="90000"/>
              </a:lnSpc>
              <a:spcBef>
                <a:spcPct val="20000"/>
              </a:spcBef>
              <a:spcAft>
                <a:spcPct val="0"/>
              </a:spcAft>
              <a:buBlip>
                <a:blip r:embed="rId4"/>
              </a:buBlip>
            </a:pPr>
            <a:r>
              <a:rPr lang="en-US" sz="1600" b="1" dirty="0" smtClean="0">
                <a:gradFill>
                  <a:gsLst>
                    <a:gs pos="0">
                      <a:schemeClr val="tx1"/>
                    </a:gs>
                    <a:gs pos="100000">
                      <a:schemeClr val="tx1"/>
                    </a:gs>
                  </a:gsLst>
                  <a:lin ang="5400000" scaled="0"/>
                </a:gradFill>
              </a:rPr>
              <a:t>Web-Based Project Editing (Project Server)</a:t>
            </a:r>
            <a:endParaRPr lang="en-US" sz="1600" b="1" dirty="0">
              <a:gradFill>
                <a:gsLst>
                  <a:gs pos="0">
                    <a:schemeClr val="tx1"/>
                  </a:gs>
                  <a:gs pos="100000">
                    <a:schemeClr val="tx1"/>
                  </a:gs>
                </a:gsLst>
                <a:lin ang="5400000" scaled="0"/>
              </a:gradFill>
            </a:endParaRPr>
          </a:p>
        </p:txBody>
      </p:sp>
      <p:sp>
        <p:nvSpPr>
          <p:cNvPr id="137" name="TextBox 136"/>
          <p:cNvSpPr txBox="1"/>
          <p:nvPr/>
        </p:nvSpPr>
        <p:spPr>
          <a:xfrm>
            <a:off x="4114680" y="5286376"/>
            <a:ext cx="3086904" cy="584775"/>
          </a:xfrm>
          <a:prstGeom prst="rect">
            <a:avLst/>
          </a:prstGeom>
          <a:noFill/>
        </p:spPr>
        <p:txBody>
          <a:bodyPr wrap="square" rtlCol="0">
            <a:spAutoFit/>
          </a:bodyPr>
          <a:lstStyle/>
          <a:p>
            <a:pPr marL="227013" indent="-227013" fontAlgn="base">
              <a:lnSpc>
                <a:spcPct val="90000"/>
              </a:lnSpc>
              <a:spcBef>
                <a:spcPct val="20000"/>
              </a:spcBef>
              <a:spcAft>
                <a:spcPct val="0"/>
              </a:spcAft>
              <a:buBlip>
                <a:blip r:embed="rId4"/>
              </a:buBlip>
            </a:pPr>
            <a:r>
              <a:rPr lang="en-US" sz="1600" b="1" dirty="0" smtClean="0">
                <a:gradFill>
                  <a:gsLst>
                    <a:gs pos="0">
                      <a:schemeClr val="tx1"/>
                    </a:gs>
                    <a:gs pos="100000">
                      <a:schemeClr val="tx1"/>
                    </a:gs>
                  </a:gsLst>
                  <a:lin ang="5400000" scaled="0"/>
                </a:gradFill>
              </a:rPr>
              <a:t>Project Professional</a:t>
            </a:r>
          </a:p>
          <a:p>
            <a:pPr marL="227013" indent="-227013" fontAlgn="base">
              <a:lnSpc>
                <a:spcPct val="90000"/>
              </a:lnSpc>
              <a:spcBef>
                <a:spcPct val="20000"/>
              </a:spcBef>
              <a:spcAft>
                <a:spcPct val="0"/>
              </a:spcAft>
              <a:buBlip>
                <a:blip r:embed="rId4"/>
              </a:buBlip>
            </a:pPr>
            <a:r>
              <a:rPr lang="en-US" sz="1600" b="1" dirty="0" smtClean="0">
                <a:gradFill>
                  <a:gsLst>
                    <a:gs pos="0">
                      <a:schemeClr val="tx1"/>
                    </a:gs>
                    <a:gs pos="100000">
                      <a:schemeClr val="tx1"/>
                    </a:gs>
                  </a:gsLst>
                  <a:lin ang="5400000" scaled="0"/>
                </a:gradFill>
              </a:rPr>
              <a:t>SharePoint Task Lists</a:t>
            </a:r>
          </a:p>
        </p:txBody>
      </p:sp>
      <p:sp>
        <p:nvSpPr>
          <p:cNvPr id="139" name="TextBox 138"/>
          <p:cNvSpPr txBox="1"/>
          <p:nvPr/>
        </p:nvSpPr>
        <p:spPr>
          <a:xfrm rot="21432127">
            <a:off x="5496208" y="1466396"/>
            <a:ext cx="2440775" cy="184987"/>
          </a:xfrm>
          <a:prstGeom prst="rect">
            <a:avLst/>
          </a:prstGeom>
          <a:noFill/>
        </p:spPr>
        <p:txBody>
          <a:bodyPr wrap="none" lIns="0" tIns="0" rIns="0" bIns="0" rtlCol="0">
            <a:prstTxWarp prst="textArchUp">
              <a:avLst/>
            </a:prstTxWarp>
            <a:spAutoFit/>
          </a:bodyPr>
          <a:lstStyle/>
          <a:p>
            <a:pPr algn="ctr" defTabSz="1096919" fontAlgn="base">
              <a:lnSpc>
                <a:spcPct val="75000"/>
              </a:lnSpc>
              <a:spcBef>
                <a:spcPct val="0"/>
              </a:spcBef>
              <a:spcAft>
                <a:spcPct val="0"/>
              </a:spcAft>
              <a:defRPr/>
            </a:pPr>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a:t>
            </a: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IT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Mgt</a:t>
            </a: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 NPD · Cap Projects · Govt </a:t>
            </a:r>
          </a:p>
        </p:txBody>
      </p:sp>
      <p:sp>
        <p:nvSpPr>
          <p:cNvPr id="74" name="Rectangle 73"/>
          <p:cNvSpPr/>
          <p:nvPr/>
        </p:nvSpPr>
        <p:spPr>
          <a:xfrm>
            <a:off x="3403905" y="6477001"/>
            <a:ext cx="3397526" cy="196977"/>
          </a:xfrm>
          <a:prstGeom prst="rect">
            <a:avLst/>
          </a:prstGeom>
        </p:spPr>
        <p:txBody>
          <a:bodyPr wrap="square" lIns="0" tIns="0" rIns="0" bIns="0">
            <a:spAutoFit/>
          </a:bodyPr>
          <a:lstStyle/>
          <a:p>
            <a:pPr algn="ctr" defTabSz="914400" fontAlgn="base">
              <a:lnSpc>
                <a:spcPct val="80000"/>
              </a:lnSpc>
              <a:spcBef>
                <a:spcPct val="0"/>
              </a:spcBef>
              <a:spcAft>
                <a:spcPct val="0"/>
              </a:spcAft>
            </a:pPr>
            <a:r>
              <a:rPr lang="en-US" sz="1600" b="1" spc="-80" dirty="0" smtClean="0">
                <a:ln w="3175">
                  <a:noFill/>
                </a:ln>
                <a:gradFill>
                  <a:gsLst>
                    <a:gs pos="50000">
                      <a:srgbClr val="FFFFFF"/>
                    </a:gs>
                    <a:gs pos="100000">
                      <a:srgbClr val="FFFFFF"/>
                    </a:gs>
                  </a:gsLst>
                  <a:lin ang="5400000" scaled="0"/>
                </a:gradFill>
                <a:cs typeface="Segoe UI" pitchFamily="34" charset="0"/>
              </a:rPr>
              <a:t>Level of Complexity</a:t>
            </a:r>
            <a:endParaRPr lang="en-US" sz="1600" b="1" spc="-80" dirty="0">
              <a:ln w="3175">
                <a:noFill/>
              </a:ln>
              <a:gradFill>
                <a:gsLst>
                  <a:gs pos="50000">
                    <a:srgbClr val="FFFFFF"/>
                  </a:gs>
                  <a:gs pos="100000">
                    <a:srgbClr val="FFFFFF"/>
                  </a:gs>
                </a:gsLst>
                <a:lin ang="5400000" scaled="0"/>
              </a:gradFill>
              <a:cs typeface="Segoe UI" pitchFamily="34" charset="0"/>
            </a:endParaRPr>
          </a:p>
        </p:txBody>
      </p:sp>
      <p:grpSp>
        <p:nvGrpSpPr>
          <p:cNvPr id="6" name="Group 126"/>
          <p:cNvGrpSpPr/>
          <p:nvPr/>
        </p:nvGrpSpPr>
        <p:grpSpPr>
          <a:xfrm>
            <a:off x="6572769" y="2590801"/>
            <a:ext cx="1460678" cy="256028"/>
            <a:chOff x="5564669" y="5538830"/>
            <a:chExt cx="1947064" cy="256028"/>
          </a:xfrm>
        </p:grpSpPr>
        <p:sp>
          <p:nvSpPr>
            <p:cNvPr id="52" name="Oval 51"/>
            <p:cNvSpPr/>
            <p:nvPr/>
          </p:nvSpPr>
          <p:spPr bwMode="auto">
            <a:xfrm>
              <a:off x="5564669" y="5538830"/>
              <a:ext cx="182832"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53" name="Straight Connector 52"/>
            <p:cNvCxnSpPr/>
            <p:nvPr/>
          </p:nvCxnSpPr>
          <p:spPr>
            <a:xfrm>
              <a:off x="5865812" y="5791200"/>
              <a:ext cx="1645921"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2" idx="5"/>
            </p:cNvCxnSpPr>
            <p:nvPr/>
          </p:nvCxnSpPr>
          <p:spPr>
            <a:xfrm rot="16200000" flipV="1">
              <a:off x="5728230" y="5649960"/>
              <a:ext cx="137392" cy="152403"/>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401276" y="2857501"/>
            <a:ext cx="2286595" cy="517065"/>
          </a:xfrm>
          <a:prstGeom prst="rect">
            <a:avLst/>
          </a:prstGeom>
          <a:noFill/>
        </p:spPr>
        <p:txBody>
          <a:bodyPr wrap="square" rtlCol="0">
            <a:spAutoFit/>
          </a:bodyPr>
          <a:lstStyle/>
          <a:p>
            <a:pPr marL="227013" indent="-227013" algn="ctr" fontAlgn="base">
              <a:lnSpc>
                <a:spcPct val="90000"/>
              </a:lnSpc>
              <a:spcBef>
                <a:spcPct val="20000"/>
              </a:spcBef>
              <a:spcAft>
                <a:spcPct val="0"/>
              </a:spcAft>
            </a:pPr>
            <a:r>
              <a:rPr lang="en-US" sz="1600" b="1" dirty="0" smtClean="0">
                <a:gradFill>
                  <a:gsLst>
                    <a:gs pos="0">
                      <a:schemeClr val="tx1"/>
                    </a:gs>
                    <a:gs pos="100000">
                      <a:schemeClr val="tx1"/>
                    </a:gs>
                  </a:gsLst>
                  <a:lin ang="5400000" scaled="0"/>
                </a:gradFill>
              </a:rPr>
              <a:t>Project Server 2010</a:t>
            </a:r>
          </a:p>
          <a:p>
            <a:pPr marL="227013" indent="-227013" algn="ctr" fontAlgn="base">
              <a:lnSpc>
                <a:spcPct val="90000"/>
              </a:lnSpc>
              <a:spcBef>
                <a:spcPct val="20000"/>
              </a:spcBef>
              <a:spcAft>
                <a:spcPct val="0"/>
              </a:spcAft>
            </a:pPr>
            <a:r>
              <a:rPr lang="en-US" sz="1100" b="1" dirty="0" smtClean="0">
                <a:gradFill>
                  <a:gsLst>
                    <a:gs pos="0">
                      <a:schemeClr val="tx1"/>
                    </a:gs>
                    <a:gs pos="100000">
                      <a:schemeClr val="tx1"/>
                    </a:gs>
                  </a:gsLst>
                  <a:lin ang="5400000" scaled="0"/>
                </a:gradFill>
              </a:rPr>
              <a:t>(Built on SharePoint</a:t>
            </a:r>
            <a:r>
              <a:rPr lang="en-US" sz="1100" b="1" baseline="30000" dirty="0" smtClean="0">
                <a:gradFill>
                  <a:gsLst>
                    <a:gs pos="0">
                      <a:schemeClr val="tx1"/>
                    </a:gs>
                    <a:gs pos="100000">
                      <a:schemeClr val="tx1"/>
                    </a:gs>
                  </a:gsLst>
                  <a:lin ang="5400000" scaled="0"/>
                </a:gradFill>
              </a:rPr>
              <a:t>®</a:t>
            </a:r>
            <a:r>
              <a:rPr lang="en-US" sz="1100" b="1" dirty="0" smtClean="0">
                <a:gradFill>
                  <a:gsLst>
                    <a:gs pos="0">
                      <a:schemeClr val="tx1"/>
                    </a:gs>
                    <a:gs pos="100000">
                      <a:schemeClr val="tx1"/>
                    </a:gs>
                  </a:gsLst>
                  <a:lin ang="5400000" scaled="0"/>
                </a:gradFill>
              </a:rPr>
              <a:t> Server)</a:t>
            </a:r>
            <a:endParaRPr lang="en-US" sz="1100" b="1" dirty="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1000"/>
                                        <p:tgtEl>
                                          <p:spTgt spid="1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1000"/>
                                        <p:tgtEl>
                                          <p:spTgt spid="12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1000"/>
                                        <p:tgtEl>
                                          <p:spTgt spid="1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000"/>
                                        <p:tgtEl>
                                          <p:spTgt spid="122"/>
                                        </p:tgtEl>
                                      </p:cBhvr>
                                    </p:animEffect>
                                  </p:childTnLst>
                                </p:cTn>
                              </p:par>
                              <p:par>
                                <p:cTn id="34" presetID="10" presetClass="entr" presetSubtype="0" fill="hold"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1000"/>
                                        <p:tgtEl>
                                          <p:spTgt spid="13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1000"/>
                                        <p:tgtEl>
                                          <p:spTgt spid="6"/>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36" grpId="0"/>
      <p:bldP spid="137"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19"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88" name="Title 1"/>
          <p:cNvSpPr txBox="1">
            <a:spLocks/>
          </p:cNvSpPr>
          <p:nvPr/>
        </p:nvSpPr>
        <p:spPr>
          <a:xfrm>
            <a:off x="389436" y="228600"/>
            <a:ext cx="8363938" cy="1828193"/>
          </a:xfrm>
          <a:prstGeom prst="rect">
            <a:avLst/>
          </a:prstGeom>
        </p:spPr>
        <p:txBody>
          <a:bodyPr vert="horz" wrap="square" lIns="0" tIns="0" rIns="0" bIns="0" rtlCol="0" anchor="t">
            <a:spAutoFit/>
          </a:bodyPr>
          <a:lstStyle/>
          <a:p>
            <a:pPr lvl="0">
              <a:lnSpc>
                <a:spcPct val="90000"/>
              </a:lnSpc>
              <a:spcBef>
                <a:spcPct val="0"/>
              </a:spcBef>
              <a:defRPr/>
            </a:pPr>
            <a:r>
              <a:rPr lang="en-US" sz="4400" spc="-150" dirty="0" smtClean="0">
                <a:ln w="3175">
                  <a:noFill/>
                </a:ln>
                <a:solidFill>
                  <a:srgbClr val="CCFFCC"/>
                </a:solidFill>
                <a:latin typeface="+mj-lt"/>
                <a:cs typeface="Arial" charset="0"/>
                <a:sym typeface="Wingdings" pitchFamily="2" charset="2"/>
              </a:rPr>
              <a:t>Project and Portfolio Management </a:t>
            </a:r>
            <a:br>
              <a:rPr lang="en-US" sz="4400" spc="-150" dirty="0" smtClean="0">
                <a:ln w="3175">
                  <a:noFill/>
                </a:ln>
                <a:solidFill>
                  <a:srgbClr val="CCFFCC"/>
                </a:solidFill>
                <a:latin typeface="+mj-lt"/>
                <a:cs typeface="Arial" charset="0"/>
                <a:sym typeface="Wingdings" pitchFamily="2" charset="2"/>
              </a:rPr>
            </a:br>
            <a:r>
              <a:rPr lang="en-US" sz="4400" spc="-150" dirty="0" smtClean="0">
                <a:ln w="3175">
                  <a:noFill/>
                </a:ln>
                <a:solidFill>
                  <a:srgbClr val="CCFFCC"/>
                </a:solidFill>
                <a:latin typeface="+mj-lt"/>
                <a:cs typeface="Arial" charset="0"/>
                <a:sym typeface="Wingdings" pitchFamily="2" charset="2"/>
              </a:rPr>
              <a:t>For SharePoint</a:t>
            </a:r>
            <a:br>
              <a:rPr lang="en-US" sz="4400" spc="-150" dirty="0" smtClean="0">
                <a:ln w="3175">
                  <a:noFill/>
                </a:ln>
                <a:solidFill>
                  <a:srgbClr val="CCFFCC"/>
                </a:solidFill>
                <a:latin typeface="+mj-lt"/>
                <a:cs typeface="Arial" charset="0"/>
                <a:sym typeface="Wingdings" pitchFamily="2" charset="2"/>
              </a:rPr>
            </a:br>
            <a:endParaRPr lang="en-US" sz="4400" spc="-150" dirty="0">
              <a:ln w="3175">
                <a:noFill/>
              </a:ln>
              <a:solidFill>
                <a:srgbClr val="CCFFCC"/>
              </a:solidFill>
              <a:latin typeface="+mj-lt"/>
              <a:cs typeface="Arial" charset="0"/>
            </a:endParaRPr>
          </a:p>
        </p:txBody>
      </p:sp>
      <p:pic>
        <p:nvPicPr>
          <p:cNvPr id="163"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flipH="1" flipV="1">
            <a:off x="7282089" y="2689325"/>
            <a:ext cx="971296" cy="826956"/>
          </a:xfrm>
          <a:prstGeom prst="rect">
            <a:avLst/>
          </a:prstGeom>
          <a:noFill/>
        </p:spPr>
      </p:pic>
      <p:pic>
        <p:nvPicPr>
          <p:cNvPr id="164"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rot="10800000" flipH="1" flipV="1">
            <a:off x="7282089" y="3516281"/>
            <a:ext cx="971296" cy="826956"/>
          </a:xfrm>
          <a:prstGeom prst="rect">
            <a:avLst/>
          </a:prstGeom>
          <a:noFill/>
        </p:spPr>
      </p:pic>
      <p:pic>
        <p:nvPicPr>
          <p:cNvPr id="165"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flipH="1" flipV="1">
            <a:off x="741589" y="2689325"/>
            <a:ext cx="971296" cy="826956"/>
          </a:xfrm>
          <a:prstGeom prst="rect">
            <a:avLst/>
          </a:prstGeom>
          <a:noFill/>
        </p:spPr>
      </p:pic>
      <p:pic>
        <p:nvPicPr>
          <p:cNvPr id="166" name="Picture 7" descr="C:\Program Files\Microsoft Resource DVD Artwork\DVD_ART\Artwork_Imagery\Shapes and Graphics\Arrows - arrow\Straight\up blue arrow up.png"/>
          <p:cNvPicPr>
            <a:picLocks noChangeAspect="1" noChangeArrowheads="1"/>
          </p:cNvPicPr>
          <p:nvPr/>
        </p:nvPicPr>
        <p:blipFill>
          <a:blip r:embed="rId4" cstate="print">
            <a:lum bright="100000" contrast="10000"/>
          </a:blip>
          <a:srcRect/>
          <a:stretch>
            <a:fillRect/>
          </a:stretch>
        </p:blipFill>
        <p:spPr bwMode="auto">
          <a:xfrm rot="10800000" flipH="1" flipV="1">
            <a:off x="741589" y="3516281"/>
            <a:ext cx="971296" cy="826956"/>
          </a:xfrm>
          <a:prstGeom prst="rect">
            <a:avLst/>
          </a:prstGeom>
          <a:noFill/>
        </p:spPr>
      </p:pic>
      <p:sp>
        <p:nvSpPr>
          <p:cNvPr id="167" name="Flowchart: Magnetic Disk 166"/>
          <p:cNvSpPr/>
          <p:nvPr/>
        </p:nvSpPr>
        <p:spPr bwMode="auto">
          <a:xfrm>
            <a:off x="910316" y="1839881"/>
            <a:ext cx="7162800" cy="3581400"/>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p>
        </p:txBody>
      </p:sp>
      <p:sp>
        <p:nvSpPr>
          <p:cNvPr id="168" name="Flowchart: Magnetic Disk 167"/>
          <p:cNvSpPr/>
          <p:nvPr/>
        </p:nvSpPr>
        <p:spPr bwMode="auto">
          <a:xfrm>
            <a:off x="910316" y="2905125"/>
            <a:ext cx="7162800" cy="2516155"/>
          </a:xfrm>
          <a:prstGeom prst="flowChartMagneticDisk">
            <a:avLst/>
          </a:prstGeom>
          <a:gradFill flip="none" rotWithShape="1">
            <a:gsLst>
              <a:gs pos="0">
                <a:srgbClr val="000000"/>
              </a:gs>
              <a:gs pos="58000">
                <a:srgbClr val="FFFFFF">
                  <a:alpha val="50000"/>
                </a:srgbClr>
              </a:gs>
              <a:gs pos="88000">
                <a:srgbClr val="FFFFFF">
                  <a:alpha val="50000"/>
                </a:srgbClr>
              </a:gs>
            </a:gsLst>
            <a:lin ang="5400000" scaled="1"/>
            <a:tileRect/>
          </a:gradFill>
          <a:ln w="19050" cap="flat" cmpd="sng" algn="ctr">
            <a:solidFill>
              <a:srgbClr val="FFFFFF">
                <a:alpha val="23922"/>
              </a:srgbClr>
            </a:solidFill>
            <a:prstDash val="solid"/>
            <a:round/>
            <a:headEnd type="none" w="med" len="med"/>
            <a:tailEnd type="none" w="med" len="med"/>
          </a:ln>
          <a:effectLst>
            <a:outerShdw blurRad="76200" sx="84000" sy="84000" algn="ctr" rotWithShape="0">
              <a:srgbClr val="FFFFFF"/>
            </a:outerShdw>
          </a:effectLst>
          <a:scene3d>
            <a:camera prst="orthographicFront"/>
            <a:lightRig rig="brightRoom" dir="t"/>
          </a:scene3d>
          <a:sp3d extrusionH="6350" prstMaterial="matte">
            <a:bevelT w="114300"/>
            <a:extrusionClr>
              <a:schemeClr val="tx1"/>
            </a:extrusionClr>
          </a:sp3d>
        </p:spPr>
        <p:txBody>
          <a:bodyPr vert="horz" wrap="square" lIns="91440" tIns="45720" rIns="91440" bIns="45720" numCol="1" rtlCol="0" anchor="ctr" anchorCtr="0" compatLnSpc="1">
            <a:prstTxWarp prst="textNoShape">
              <a:avLst/>
            </a:prstTxWarp>
          </a:bodyPr>
          <a:lstStyle/>
          <a:p>
            <a:pPr marR="0" lvl="0" indent="0" defTabSz="1097280" fontAlgn="base">
              <a:lnSpc>
                <a:spcPts val="3200"/>
              </a:lnSpc>
              <a:spcBef>
                <a:spcPct val="0"/>
              </a:spcBef>
              <a:spcAft>
                <a:spcPct val="0"/>
              </a:spcAft>
              <a:buClr>
                <a:srgbClr val="F3AF35"/>
              </a:buClr>
              <a:buSzPct val="85000"/>
              <a:buFontTx/>
              <a:buNone/>
              <a:tabLst/>
              <a:defRPr/>
            </a:pPr>
            <a:endParaRPr lang="en-US" altLang="zh-CN" sz="2200" dirty="0" smtClean="0"/>
          </a:p>
        </p:txBody>
      </p:sp>
      <p:grpSp>
        <p:nvGrpSpPr>
          <p:cNvPr id="169" name="Group 60"/>
          <p:cNvGrpSpPr/>
          <p:nvPr/>
        </p:nvGrpSpPr>
        <p:grpSpPr>
          <a:xfrm>
            <a:off x="834116" y="3859181"/>
            <a:ext cx="7315200" cy="1665116"/>
            <a:chOff x="2436812" y="4724400"/>
            <a:chExt cx="7315200" cy="1665116"/>
          </a:xfrm>
        </p:grpSpPr>
        <p:grpSp>
          <p:nvGrpSpPr>
            <p:cNvPr id="170" name="Group 35"/>
            <p:cNvGrpSpPr/>
            <p:nvPr/>
          </p:nvGrpSpPr>
          <p:grpSpPr>
            <a:xfrm>
              <a:off x="2536974" y="4724400"/>
              <a:ext cx="7114877" cy="1665116"/>
              <a:chOff x="7184158" y="4022479"/>
              <a:chExt cx="5161306" cy="1207916"/>
            </a:xfrm>
          </p:grpSpPr>
          <p:pic>
            <p:nvPicPr>
              <p:cNvPr id="179"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7403302" y="4022479"/>
                <a:ext cx="4672383" cy="1207916"/>
              </a:xfrm>
              <a:prstGeom prst="rect">
                <a:avLst/>
              </a:prstGeom>
              <a:noFill/>
              <a:ln>
                <a:noFill/>
              </a:ln>
            </p:spPr>
          </p:pic>
          <p:sp>
            <p:nvSpPr>
              <p:cNvPr id="180"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defTabSz="914400" fontAlgn="base">
                  <a:lnSpc>
                    <a:spcPct val="70000"/>
                  </a:lnSpc>
                  <a:spcBef>
                    <a:spcPct val="0"/>
                  </a:spcBef>
                  <a:spcAft>
                    <a:spcPct val="0"/>
                  </a:spcAft>
                  <a:buClrTx/>
                  <a:buSzTx/>
                  <a:buFontTx/>
                  <a:buNone/>
                  <a:tabLst/>
                  <a:defRPr/>
                </a:pPr>
                <a:endParaRPr lang="en-US" sz="2000" dirty="0">
                  <a:solidFill>
                    <a:srgbClr val="FFFFFF"/>
                  </a:solidFill>
                </a:endParaRPr>
              </a:p>
            </p:txBody>
          </p:sp>
        </p:grpSp>
        <p:pic>
          <p:nvPicPr>
            <p:cNvPr id="171" name="Picture 2" descr="\\SERVER3\Restrict\FTP_Root\Clients\White_Whale\2-20070_TAP_Airlift\Art\6-star pie cuts.png"/>
            <p:cNvPicPr>
              <a:picLocks noChangeAspect="1" noChangeArrowheads="1"/>
            </p:cNvPicPr>
            <p:nvPr/>
          </p:nvPicPr>
          <p:blipFill>
            <a:blip r:embed="rId6" cstate="print">
              <a:grayscl/>
            </a:blip>
            <a:stretch>
              <a:fillRect/>
            </a:stretch>
          </p:blipFill>
          <p:spPr bwMode="auto">
            <a:xfrm rot="5400000">
              <a:off x="5332413" y="1828801"/>
              <a:ext cx="1523998" cy="7315200"/>
            </a:xfrm>
            <a:prstGeom prst="rect">
              <a:avLst/>
            </a:prstGeom>
            <a:noFill/>
          </p:spPr>
        </p:pic>
        <p:sp>
          <p:nvSpPr>
            <p:cNvPr id="172" name="Rectangle 171"/>
            <p:cNvSpPr/>
            <p:nvPr/>
          </p:nvSpPr>
          <p:spPr>
            <a:xfrm>
              <a:off x="7666037" y="5029200"/>
              <a:ext cx="167640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Communities</a:t>
              </a:r>
            </a:p>
          </p:txBody>
        </p:sp>
        <p:sp>
          <p:nvSpPr>
            <p:cNvPr id="173" name="Rectangle 172"/>
            <p:cNvSpPr/>
            <p:nvPr/>
          </p:nvSpPr>
          <p:spPr>
            <a:xfrm>
              <a:off x="5385732" y="5943600"/>
              <a:ext cx="141736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Search</a:t>
              </a:r>
            </a:p>
          </p:txBody>
        </p:sp>
        <p:sp>
          <p:nvSpPr>
            <p:cNvPr id="174" name="Rectangle 173"/>
            <p:cNvSpPr/>
            <p:nvPr/>
          </p:nvSpPr>
          <p:spPr>
            <a:xfrm>
              <a:off x="2970212" y="5029200"/>
              <a:ext cx="1550406"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Composites</a:t>
              </a:r>
              <a:endPar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endParaRPr>
            </a:p>
          </p:txBody>
        </p:sp>
        <p:sp>
          <p:nvSpPr>
            <p:cNvPr id="175" name="Rectangle 174"/>
            <p:cNvSpPr/>
            <p:nvPr/>
          </p:nvSpPr>
          <p:spPr>
            <a:xfrm>
              <a:off x="7923212" y="5676900"/>
              <a:ext cx="1024930"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Content</a:t>
              </a:r>
            </a:p>
          </p:txBody>
        </p:sp>
        <p:sp>
          <p:nvSpPr>
            <p:cNvPr id="176" name="Rectangle 175"/>
            <p:cNvSpPr/>
            <p:nvPr/>
          </p:nvSpPr>
          <p:spPr>
            <a:xfrm>
              <a:off x="3198812" y="5676900"/>
              <a:ext cx="1001003"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Insights</a:t>
              </a:r>
            </a:p>
          </p:txBody>
        </p:sp>
        <p:pic>
          <p:nvPicPr>
            <p:cNvPr id="177"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4122737" y="4981575"/>
              <a:ext cx="3886200" cy="914400"/>
            </a:xfrm>
            <a:prstGeom prst="rect">
              <a:avLst/>
            </a:prstGeom>
            <a:noFill/>
            <a:ln>
              <a:noFill/>
            </a:ln>
          </p:spPr>
        </p:pic>
        <p:sp>
          <p:nvSpPr>
            <p:cNvPr id="178" name="Rectangle 177"/>
            <p:cNvSpPr/>
            <p:nvPr/>
          </p:nvSpPr>
          <p:spPr>
            <a:xfrm>
              <a:off x="5385733" y="4800600"/>
              <a:ext cx="1417359" cy="208070"/>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Sites</a:t>
              </a:r>
            </a:p>
          </p:txBody>
        </p:sp>
      </p:grpSp>
      <p:grpSp>
        <p:nvGrpSpPr>
          <p:cNvPr id="181" name="Group 58"/>
          <p:cNvGrpSpPr/>
          <p:nvPr/>
        </p:nvGrpSpPr>
        <p:grpSpPr>
          <a:xfrm>
            <a:off x="834116" y="1382681"/>
            <a:ext cx="7315200" cy="1728189"/>
            <a:chOff x="2589212" y="4813727"/>
            <a:chExt cx="7315200" cy="1728189"/>
          </a:xfrm>
        </p:grpSpPr>
        <p:grpSp>
          <p:nvGrpSpPr>
            <p:cNvPr id="182" name="Group 47"/>
            <p:cNvGrpSpPr/>
            <p:nvPr/>
          </p:nvGrpSpPr>
          <p:grpSpPr>
            <a:xfrm>
              <a:off x="2689374" y="4876800"/>
              <a:ext cx="7114877" cy="1665116"/>
              <a:chOff x="7184158" y="4022479"/>
              <a:chExt cx="5161306" cy="1207916"/>
            </a:xfrm>
          </p:grpSpPr>
          <p:pic>
            <p:nvPicPr>
              <p:cNvPr id="191"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7403302" y="4022479"/>
                <a:ext cx="4672383" cy="1207916"/>
              </a:xfrm>
              <a:prstGeom prst="rect">
                <a:avLst/>
              </a:prstGeom>
              <a:noFill/>
              <a:ln>
                <a:noFill/>
              </a:ln>
            </p:spPr>
          </p:pic>
          <p:sp>
            <p:nvSpPr>
              <p:cNvPr id="19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0">
                    <a:srgbClr val="D6B19C"/>
                  </a:gs>
                  <a:gs pos="30000">
                    <a:srgbClr val="D49E6C"/>
                  </a:gs>
                  <a:gs pos="70000">
                    <a:srgbClr val="A65528"/>
                  </a:gs>
                  <a:gs pos="100000">
                    <a:srgbClr val="663012"/>
                  </a:gs>
                </a:gsLst>
                <a:lin ang="16200000" scaled="0"/>
              </a:gradFill>
              <a:ln>
                <a:noFill/>
                <a:headEnd type="none" w="med" len="med"/>
                <a:tailEnd type="none" w="med" len="med"/>
              </a:ln>
              <a:effectLst>
                <a:outerShdw blurRad="215900" dist="38100" dir="5400000" algn="t" rotWithShape="0">
                  <a:prstClr val="black"/>
                </a:outerShdw>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Kozuka Gothic Pro H" pitchFamily="34" charset="-128"/>
                </a:endParaRPr>
              </a:p>
            </p:txBody>
          </p:sp>
        </p:grpSp>
        <p:pic>
          <p:nvPicPr>
            <p:cNvPr id="183" name="Picture 2" descr="\\SERVER3\Restrict\FTP_Root\Clients\White_Whale\2-20070_TAP_Airlift\Art\6-star pie cuts.png"/>
            <p:cNvPicPr>
              <a:picLocks noChangeAspect="1" noChangeArrowheads="1"/>
            </p:cNvPicPr>
            <p:nvPr/>
          </p:nvPicPr>
          <p:blipFill>
            <a:blip r:embed="rId6" cstate="print">
              <a:grayscl/>
            </a:blip>
            <a:stretch>
              <a:fillRect/>
            </a:stretch>
          </p:blipFill>
          <p:spPr bwMode="auto">
            <a:xfrm rot="5400000">
              <a:off x="5484813" y="1981201"/>
              <a:ext cx="1523998" cy="7315200"/>
            </a:xfrm>
            <a:prstGeom prst="rect">
              <a:avLst/>
            </a:prstGeom>
            <a:noFill/>
          </p:spPr>
        </p:pic>
        <p:sp>
          <p:nvSpPr>
            <p:cNvPr id="184" name="Rectangle 183"/>
            <p:cNvSpPr/>
            <p:nvPr/>
          </p:nvSpPr>
          <p:spPr>
            <a:xfrm>
              <a:off x="8075612" y="5076825"/>
              <a:ext cx="1676400" cy="415819"/>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Portfolio Selection</a:t>
              </a:r>
            </a:p>
          </p:txBody>
        </p:sp>
        <p:sp>
          <p:nvSpPr>
            <p:cNvPr id="185" name="Rectangle 184"/>
            <p:cNvSpPr/>
            <p:nvPr/>
          </p:nvSpPr>
          <p:spPr>
            <a:xfrm>
              <a:off x="5538132" y="6000750"/>
              <a:ext cx="1417360" cy="415819"/>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Schedule Management</a:t>
              </a:r>
            </a:p>
          </p:txBody>
        </p:sp>
        <p:sp>
          <p:nvSpPr>
            <p:cNvPr id="186" name="Rectangle 185"/>
            <p:cNvSpPr/>
            <p:nvPr/>
          </p:nvSpPr>
          <p:spPr>
            <a:xfrm>
              <a:off x="2817812" y="5076825"/>
              <a:ext cx="1550406"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BI &amp; Reporting</a:t>
              </a:r>
            </a:p>
          </p:txBody>
        </p:sp>
        <p:sp>
          <p:nvSpPr>
            <p:cNvPr id="187" name="Rectangle 186"/>
            <p:cNvSpPr/>
            <p:nvPr/>
          </p:nvSpPr>
          <p:spPr>
            <a:xfrm>
              <a:off x="7694612" y="5753100"/>
              <a:ext cx="1447800"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Resource Management</a:t>
              </a:r>
            </a:p>
          </p:txBody>
        </p:sp>
        <p:sp>
          <p:nvSpPr>
            <p:cNvPr id="188" name="Rectangle 187"/>
            <p:cNvSpPr/>
            <p:nvPr/>
          </p:nvSpPr>
          <p:spPr>
            <a:xfrm>
              <a:off x="3198812" y="5753100"/>
              <a:ext cx="1524000"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Project Team Collaboration</a:t>
              </a:r>
            </a:p>
          </p:txBody>
        </p:sp>
        <p:pic>
          <p:nvPicPr>
            <p:cNvPr id="189" name="Picture 2" descr="C:\Users\maryfj\Desktop\DVD_ART35\Artwork_Imagery\Shapes\Glows\white oval shaped glow.png"/>
            <p:cNvPicPr>
              <a:picLocks noChangeAspect="1" noChangeArrowheads="1"/>
            </p:cNvPicPr>
            <p:nvPr/>
          </p:nvPicPr>
          <p:blipFill>
            <a:blip r:embed="rId5" cstate="print"/>
            <a:srcRect/>
            <a:stretch>
              <a:fillRect/>
            </a:stretch>
          </p:blipFill>
          <p:spPr bwMode="auto">
            <a:xfrm>
              <a:off x="4275137" y="5133975"/>
              <a:ext cx="3886200" cy="914400"/>
            </a:xfrm>
            <a:prstGeom prst="rect">
              <a:avLst/>
            </a:prstGeom>
            <a:noFill/>
            <a:ln>
              <a:noFill/>
            </a:ln>
          </p:spPr>
        </p:pic>
        <p:sp>
          <p:nvSpPr>
            <p:cNvPr id="190" name="Rectangle 189"/>
            <p:cNvSpPr/>
            <p:nvPr/>
          </p:nvSpPr>
          <p:spPr>
            <a:xfrm>
              <a:off x="5538133" y="4813727"/>
              <a:ext cx="1417359" cy="415498"/>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b="1" i="1" dirty="0" smtClean="0">
                  <a:ln w="9525" cmpd="sng">
                    <a:noFill/>
                    <a:prstDash val="solid"/>
                  </a:ln>
                  <a:gradFill>
                    <a:gsLst>
                      <a:gs pos="0">
                        <a:srgbClr val="0F0F0F"/>
                      </a:gs>
                      <a:gs pos="77000">
                        <a:srgbClr val="CA4C06"/>
                      </a:gs>
                    </a:gsLst>
                    <a:lin ang="16200000" scaled="1"/>
                  </a:gradFill>
                  <a:effectLst>
                    <a:glow rad="228600">
                      <a:srgbClr val="FFFFFF"/>
                    </a:glow>
                  </a:effectLst>
                  <a:latin typeface="+mj-lt"/>
                </a:rPr>
                <a:t> Demand Management</a:t>
              </a:r>
            </a:p>
          </p:txBody>
        </p:sp>
      </p:grpSp>
      <p:grpSp>
        <p:nvGrpSpPr>
          <p:cNvPr id="193" name="Group 68"/>
          <p:cNvGrpSpPr/>
          <p:nvPr/>
        </p:nvGrpSpPr>
        <p:grpSpPr>
          <a:xfrm flipH="1">
            <a:off x="2514134" y="5348705"/>
            <a:ext cx="1124102" cy="256027"/>
            <a:chOff x="5564670" y="5538830"/>
            <a:chExt cx="1124102" cy="256027"/>
          </a:xfrm>
        </p:grpSpPr>
        <p:sp>
          <p:nvSpPr>
            <p:cNvPr id="194" name="Oval 193"/>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95" name="Straight Connector 194"/>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94"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197" name="Group 72"/>
          <p:cNvGrpSpPr/>
          <p:nvPr/>
        </p:nvGrpSpPr>
        <p:grpSpPr>
          <a:xfrm flipV="1">
            <a:off x="5701165" y="1526588"/>
            <a:ext cx="1077532" cy="256027"/>
            <a:chOff x="5564670" y="5538830"/>
            <a:chExt cx="1124102" cy="256027"/>
          </a:xfrm>
        </p:grpSpPr>
        <p:sp>
          <p:nvSpPr>
            <p:cNvPr id="198" name="Oval 19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199" name="Straight Connector 198"/>
            <p:cNvCxnSpPr/>
            <p:nvPr/>
          </p:nvCxnSpPr>
          <p:spPr>
            <a:xfrm>
              <a:off x="5865812" y="5791200"/>
              <a:ext cx="822960"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19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grpSp>
        <p:nvGrpSpPr>
          <p:cNvPr id="201" name="Group 66"/>
          <p:cNvGrpSpPr/>
          <p:nvPr/>
        </p:nvGrpSpPr>
        <p:grpSpPr>
          <a:xfrm>
            <a:off x="455612" y="5544043"/>
            <a:ext cx="8297863" cy="707886"/>
            <a:chOff x="455612" y="5947804"/>
            <a:chExt cx="8297863" cy="707886"/>
          </a:xfrm>
        </p:grpSpPr>
        <p:pic>
          <p:nvPicPr>
            <p:cNvPr id="202" name="Picture 201" descr="sharepoint server 2010 h rev.png"/>
            <p:cNvPicPr>
              <a:picLocks noChangeAspect="1"/>
            </p:cNvPicPr>
            <p:nvPr/>
          </p:nvPicPr>
          <p:blipFill>
            <a:blip r:embed="rId7"/>
            <a:stretch>
              <a:fillRect/>
            </a:stretch>
          </p:blipFill>
          <p:spPr>
            <a:xfrm>
              <a:off x="455612" y="5961518"/>
              <a:ext cx="3814759" cy="595312"/>
            </a:xfrm>
            <a:prstGeom prst="rect">
              <a:avLst/>
            </a:prstGeom>
          </p:spPr>
        </p:pic>
        <p:sp>
          <p:nvSpPr>
            <p:cNvPr id="203" name="Rectangle 202"/>
            <p:cNvSpPr/>
            <p:nvPr/>
          </p:nvSpPr>
          <p:spPr>
            <a:xfrm>
              <a:off x="4270370" y="5947804"/>
              <a:ext cx="4483105" cy="707886"/>
            </a:xfrm>
            <a:prstGeom prst="rect">
              <a:avLst/>
            </a:prstGeom>
          </p:spPr>
          <p:txBody>
            <a:bodyPr wrap="square">
              <a:spAutoFit/>
            </a:bodyPr>
            <a:lstStyle/>
            <a:p>
              <a:r>
                <a:rPr lang="en-US" sz="2000" spc="-150" dirty="0" smtClean="0">
                  <a:ln w="3175">
                    <a:noFill/>
                  </a:ln>
                  <a:solidFill>
                    <a:srgbClr val="CCFFCC"/>
                  </a:solidFill>
                  <a:latin typeface="+mj-lt"/>
                  <a:cs typeface="Arial" charset="0"/>
                </a:rPr>
                <a:t>The Business Collaboration Platform for the Enterprise and the Web</a:t>
              </a:r>
              <a:endParaRPr lang="en-US" sz="2000" spc="-150" dirty="0">
                <a:ln w="3175">
                  <a:noFill/>
                </a:ln>
                <a:solidFill>
                  <a:srgbClr val="CCFFCC"/>
                </a:solidFill>
                <a:latin typeface="+mj-lt"/>
                <a:cs typeface="Arial" charset="0"/>
              </a:endParaRPr>
            </a:p>
          </p:txBody>
        </p:sp>
      </p:grpSp>
      <p:grpSp>
        <p:nvGrpSpPr>
          <p:cNvPr id="204" name="Group 68"/>
          <p:cNvGrpSpPr/>
          <p:nvPr/>
        </p:nvGrpSpPr>
        <p:grpSpPr>
          <a:xfrm>
            <a:off x="3523134" y="3150309"/>
            <a:ext cx="2057402" cy="527500"/>
            <a:chOff x="9828212" y="3824514"/>
            <a:chExt cx="2057402" cy="527500"/>
          </a:xfrm>
        </p:grpSpPr>
        <p:pic>
          <p:nvPicPr>
            <p:cNvPr id="205" name="Picture 204" descr="ProjectPro2010_bL_r.png"/>
            <p:cNvPicPr>
              <a:picLocks noChangeAspect="1"/>
            </p:cNvPicPr>
            <p:nvPr/>
          </p:nvPicPr>
          <p:blipFill>
            <a:blip r:embed="rId8"/>
            <a:stretch>
              <a:fillRect/>
            </a:stretch>
          </p:blipFill>
          <p:spPr>
            <a:xfrm>
              <a:off x="9828212" y="3824514"/>
              <a:ext cx="2014046" cy="290286"/>
            </a:xfrm>
            <a:prstGeom prst="rect">
              <a:avLst/>
            </a:prstGeom>
          </p:spPr>
        </p:pic>
        <p:sp>
          <p:nvSpPr>
            <p:cNvPr id="206" name="TextBox 205"/>
            <p:cNvSpPr txBox="1"/>
            <p:nvPr/>
          </p:nvSpPr>
          <p:spPr>
            <a:xfrm>
              <a:off x="10308387" y="4136570"/>
              <a:ext cx="1577227"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Synch to SharePoint</a:t>
              </a:r>
            </a:p>
          </p:txBody>
        </p:sp>
      </p:grpSp>
      <p:grpSp>
        <p:nvGrpSpPr>
          <p:cNvPr id="207" name="Group 66"/>
          <p:cNvGrpSpPr/>
          <p:nvPr/>
        </p:nvGrpSpPr>
        <p:grpSpPr>
          <a:xfrm flipH="1" flipV="1">
            <a:off x="5558779" y="3478128"/>
            <a:ext cx="874047" cy="256027"/>
            <a:chOff x="5564670" y="5538830"/>
            <a:chExt cx="808862" cy="256027"/>
          </a:xfrm>
        </p:grpSpPr>
        <p:sp>
          <p:nvSpPr>
            <p:cNvPr id="208" name="Oval 207"/>
            <p:cNvSpPr/>
            <p:nvPr/>
          </p:nvSpPr>
          <p:spPr bwMode="auto">
            <a:xfrm>
              <a:off x="5564670" y="5538830"/>
              <a:ext cx="138989" cy="138989"/>
            </a:xfrm>
            <a:prstGeom prst="ellipse">
              <a:avLst/>
            </a:prstGeom>
            <a:solidFill>
              <a:schemeClr val="tx1"/>
            </a:solidFill>
            <a:ln>
              <a:headEnd type="none" w="med" len="med"/>
              <a:tailEnd type="none" w="med" len="med"/>
            </a:ln>
            <a:effectLst>
              <a:outerShdw blurRad="63500" sx="146000" sy="146000" algn="ctr" rotWithShape="0">
                <a:schemeClr val="tx1">
                  <a:alpha val="40000"/>
                </a:scheme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cxnSp>
          <p:nvCxnSpPr>
            <p:cNvPr id="209" name="Straight Connector 208"/>
            <p:cNvCxnSpPr/>
            <p:nvPr/>
          </p:nvCxnSpPr>
          <p:spPr>
            <a:xfrm>
              <a:off x="5865809" y="5791200"/>
              <a:ext cx="507723" cy="1588"/>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208" idx="5"/>
            </p:cNvCxnSpPr>
            <p:nvPr/>
          </p:nvCxnSpPr>
          <p:spPr>
            <a:xfrm rot="10800000">
              <a:off x="5683306" y="5657465"/>
              <a:ext cx="189823" cy="137392"/>
            </a:xfrm>
            <a:prstGeom prst="line">
              <a:avLst/>
            </a:prstGeom>
            <a:ln w="15875">
              <a:gradFill flip="none" rotWithShape="1">
                <a:gsLst>
                  <a:gs pos="0">
                    <a:schemeClr val="tx1"/>
                  </a:gs>
                  <a:gs pos="50000">
                    <a:schemeClr val="tx1"/>
                  </a:gs>
                  <a:gs pos="100000">
                    <a:schemeClr val="tx1">
                      <a:alpha val="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grpSp>
      <p:pic>
        <p:nvPicPr>
          <p:cNvPr id="225" name="Picture 224" descr="project server 2010 h rev.png"/>
          <p:cNvPicPr>
            <a:picLocks noChangeAspect="1"/>
          </p:cNvPicPr>
          <p:nvPr/>
        </p:nvPicPr>
        <p:blipFill>
          <a:blip r:embed="rId9"/>
          <a:stretch>
            <a:fillRect/>
          </a:stretch>
        </p:blipFill>
        <p:spPr>
          <a:xfrm>
            <a:off x="5889625" y="1049116"/>
            <a:ext cx="2513013" cy="4774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right)">
                                      <p:cBhvr>
                                        <p:cTn id="11" dur="500"/>
                                        <p:tgtEl>
                                          <p:spTgt spid="193"/>
                                        </p:tgtEl>
                                      </p:cBhvr>
                                    </p:animEffect>
                                  </p:childTnLst>
                                </p:cTn>
                              </p:par>
                              <p:par>
                                <p:cTn id="12" presetID="10"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500"/>
                                        <p:tgtEl>
                                          <p:spTgt spid="164"/>
                                        </p:tgtEl>
                                      </p:cBhvr>
                                    </p:animEffect>
                                  </p:childTnLst>
                                </p:cTn>
                              </p:par>
                              <p:par>
                                <p:cTn id="15" presetID="10"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10" presetClass="entr" presetSubtype="0" fill="hold" nodeType="withEffect">
                                  <p:stCondLst>
                                    <p:cond delay="0"/>
                                  </p:stCondLst>
                                  <p:childTnLst>
                                    <p:set>
                                      <p:cBhvr>
                                        <p:cTn id="19" dur="1" fill="hold">
                                          <p:stCondLst>
                                            <p:cond delay="0"/>
                                          </p:stCondLst>
                                        </p:cTn>
                                        <p:tgtEl>
                                          <p:spTgt spid="201"/>
                                        </p:tgtEl>
                                        <p:attrNameLst>
                                          <p:attrName>style.visibility</p:attrName>
                                        </p:attrNameLst>
                                      </p:cBhvr>
                                      <p:to>
                                        <p:strVal val="visible"/>
                                      </p:to>
                                    </p:set>
                                    <p:animEffect transition="in" filter="fade">
                                      <p:cBhvr>
                                        <p:cTn id="20" dur="500"/>
                                        <p:tgtEl>
                                          <p:spTgt spid="201"/>
                                        </p:tgtEl>
                                      </p:cBhvr>
                                    </p:animEffect>
                                  </p:childTnLst>
                                </p:cTn>
                              </p:par>
                              <p:par>
                                <p:cTn id="21" presetID="22" presetClass="entr" presetSubtype="4"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down)">
                                      <p:cBhvr>
                                        <p:cTn id="23" dur="500"/>
                                        <p:tgtEl>
                                          <p:spTgt spid="1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par>
                                <p:cTn id="28" presetID="22" presetClass="entr" presetSubtype="8" fill="hold" nodeType="with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wipe(left)">
                                      <p:cBhvr>
                                        <p:cTn id="30" dur="500"/>
                                        <p:tgtEl>
                                          <p:spTgt spid="2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1000"/>
                                        <p:tgtEl>
                                          <p:spTgt spid="181"/>
                                        </p:tgtEl>
                                      </p:cBhvr>
                                    </p:animEffect>
                                  </p:childTnLst>
                                </p:cTn>
                              </p:par>
                              <p:par>
                                <p:cTn id="36" presetID="22" presetClass="entr" presetSubtype="4" fill="hold" nodeType="withEffect">
                                  <p:stCondLst>
                                    <p:cond delay="0"/>
                                  </p:stCondLst>
                                  <p:childTnLst>
                                    <p:set>
                                      <p:cBhvr>
                                        <p:cTn id="37" dur="1" fill="hold">
                                          <p:stCondLst>
                                            <p:cond delay="0"/>
                                          </p:stCondLst>
                                        </p:cTn>
                                        <p:tgtEl>
                                          <p:spTgt spid="167"/>
                                        </p:tgtEl>
                                        <p:attrNameLst>
                                          <p:attrName>style.visibility</p:attrName>
                                        </p:attrNameLst>
                                      </p:cBhvr>
                                      <p:to>
                                        <p:strVal val="visible"/>
                                      </p:to>
                                    </p:set>
                                    <p:animEffect transition="in" filter="wipe(down)">
                                      <p:cBhvr>
                                        <p:cTn id="38" dur="500"/>
                                        <p:tgtEl>
                                          <p:spTgt spid="167"/>
                                        </p:tgtEl>
                                      </p:cBhvr>
                                    </p:animEffect>
                                  </p:childTnLst>
                                </p:cTn>
                              </p:par>
                              <p:par>
                                <p:cTn id="39" presetID="10" presetClass="exit" presetSubtype="0" fill="hold" grpId="0" nodeType="withEffect">
                                  <p:stCondLst>
                                    <p:cond delay="300"/>
                                  </p:stCondLst>
                                  <p:childTnLst>
                                    <p:animEffect transition="out" filter="fade">
                                      <p:cBhvr>
                                        <p:cTn id="40" dur="500"/>
                                        <p:tgtEl>
                                          <p:spTgt spid="168"/>
                                        </p:tgtEl>
                                      </p:cBhvr>
                                    </p:animEffect>
                                    <p:set>
                                      <p:cBhvr>
                                        <p:cTn id="41" dur="1" fill="hold">
                                          <p:stCondLst>
                                            <p:cond delay="499"/>
                                          </p:stCondLst>
                                        </p:cTn>
                                        <p:tgtEl>
                                          <p:spTgt spid="16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fade">
                                      <p:cBhvr>
                                        <p:cTn id="44" dur="500"/>
                                        <p:tgtEl>
                                          <p:spTgt spid="163"/>
                                        </p:tgtEl>
                                      </p:cBhvr>
                                    </p:animEffect>
                                  </p:childTnLst>
                                </p:cTn>
                              </p:par>
                              <p:par>
                                <p:cTn id="45" presetID="10" presetClass="entr" presetSubtype="0" fill="hold" nodeType="with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wipe(left)">
                                      <p:cBhvr>
                                        <p:cTn id="51" dur="500"/>
                                        <p:tgtEl>
                                          <p:spTgt spid="197"/>
                                        </p:tgtEl>
                                      </p:cBhvr>
                                    </p:animEffect>
                                  </p:childTnLst>
                                </p:cTn>
                              </p:par>
                            </p:childTnLst>
                          </p:cTn>
                        </p:par>
                        <p:par>
                          <p:cTn id="52" fill="hold">
                            <p:stCondLst>
                              <p:cond delay="1500"/>
                            </p:stCondLst>
                            <p:childTnLst>
                              <p:par>
                                <p:cTn id="53" presetID="4" presetClass="entr" presetSubtype="16" fill="hold" nodeType="after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box(in)">
                                      <p:cBhvr>
                                        <p:cTn id="55"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2" name="Title 1"/>
          <p:cNvSpPr>
            <a:spLocks noGrp="1"/>
          </p:cNvSpPr>
          <p:nvPr>
            <p:ph type="title"/>
          </p:nvPr>
        </p:nvSpPr>
        <p:spPr/>
        <p:txBody>
          <a:bodyPr/>
          <a:lstStyle/>
          <a:p>
            <a:r>
              <a:rPr lang="en-US" dirty="0" smtClean="0"/>
              <a:t>Microsoft Project 2010</a:t>
            </a:r>
            <a:br>
              <a:rPr lang="en-US" dirty="0" smtClean="0"/>
            </a:br>
            <a:r>
              <a:rPr lang="en-US" sz="2800" dirty="0">
                <a:solidFill>
                  <a:schemeClr val="tx1"/>
                </a:solidFill>
              </a:rPr>
              <a:t>Unified Project and Portfolio Management</a:t>
            </a:r>
            <a:endParaRPr lang="en-US" sz="2000" dirty="0">
              <a:solidFill>
                <a:schemeClr val="tx1"/>
              </a:solidFill>
            </a:endParaRPr>
          </a:p>
        </p:txBody>
      </p:sp>
      <p:sp>
        <p:nvSpPr>
          <p:cNvPr id="27" name="Text Placeholder 26"/>
          <p:cNvSpPr>
            <a:spLocks noGrp="1"/>
          </p:cNvSpPr>
          <p:nvPr>
            <p:ph type="body" sz="quarter" idx="10"/>
          </p:nvPr>
        </p:nvSpPr>
        <p:spPr>
          <a:xfrm>
            <a:off x="4215739" y="1720310"/>
            <a:ext cx="4666013" cy="2210862"/>
          </a:xfrm>
        </p:spPr>
        <p:txBody>
          <a:bodyPr/>
          <a:lstStyle/>
          <a:p>
            <a:r>
              <a:rPr lang="en-US" sz="2000" dirty="0" smtClean="0"/>
              <a:t>Single server with end to end </a:t>
            </a:r>
            <a:br>
              <a:rPr lang="en-US" sz="2000" dirty="0" smtClean="0"/>
            </a:br>
            <a:r>
              <a:rPr lang="en-US" sz="2000" dirty="0" smtClean="0"/>
              <a:t>PPM capabilities</a:t>
            </a:r>
          </a:p>
          <a:p>
            <a:r>
              <a:rPr lang="en-US" sz="2000" dirty="0" smtClean="0"/>
              <a:t>Flexible project capture and initiation </a:t>
            </a:r>
          </a:p>
          <a:p>
            <a:r>
              <a:rPr lang="en-US" sz="2000" dirty="0" smtClean="0"/>
              <a:t>Enhance governance through workflow</a:t>
            </a:r>
          </a:p>
          <a:p>
            <a:r>
              <a:rPr lang="en-US" sz="2000" dirty="0" smtClean="0"/>
              <a:t>Powerful portfolio selection analytics</a:t>
            </a:r>
            <a:endParaRPr lang="en-US" sz="2000" dirty="0"/>
          </a:p>
        </p:txBody>
      </p:sp>
      <p:grpSp>
        <p:nvGrpSpPr>
          <p:cNvPr id="21" name="Group 49"/>
          <p:cNvGrpSpPr/>
          <p:nvPr/>
        </p:nvGrpSpPr>
        <p:grpSpPr>
          <a:xfrm>
            <a:off x="6164152" y="3842018"/>
            <a:ext cx="6017751" cy="6010184"/>
            <a:chOff x="2184185" y="1535111"/>
            <a:chExt cx="4711262" cy="4705338"/>
          </a:xfrm>
        </p:grpSpPr>
        <p:sp>
          <p:nvSpPr>
            <p:cNvPr id="22" name="Oval 13"/>
            <p:cNvSpPr>
              <a:spLocks noChangeArrowheads="1"/>
            </p:cNvSpPr>
            <p:nvPr/>
          </p:nvSpPr>
          <p:spPr bwMode="auto">
            <a:xfrm>
              <a:off x="2184185" y="1535111"/>
              <a:ext cx="4711262" cy="4705338"/>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nvGrpSpPr>
            <p:cNvPr id="23" name="Group 29"/>
            <p:cNvGrpSpPr/>
            <p:nvPr/>
          </p:nvGrpSpPr>
          <p:grpSpPr>
            <a:xfrm>
              <a:off x="2303556" y="1660753"/>
              <a:ext cx="4473096" cy="4465577"/>
              <a:chOff x="3589570" y="1545357"/>
              <a:chExt cx="4924647" cy="4922560"/>
            </a:xfrm>
          </p:grpSpPr>
          <p:sp>
            <p:nvSpPr>
              <p:cNvPr id="37" name="Block Arc 36"/>
              <p:cNvSpPr/>
              <p:nvPr/>
            </p:nvSpPr>
            <p:spPr>
              <a:xfrm>
                <a:off x="3589570" y="1545357"/>
                <a:ext cx="4924647" cy="4922560"/>
              </a:xfrm>
              <a:prstGeom prst="blockArc">
                <a:avLst>
                  <a:gd name="adj1" fmla="val 10800000"/>
                  <a:gd name="adj2" fmla="val 16171340"/>
                  <a:gd name="adj3" fmla="val 24575"/>
                </a:avLst>
              </a:prstGeom>
              <a:gradFill flip="none" rotWithShape="1">
                <a:gsLst>
                  <a:gs pos="0">
                    <a:srgbClr val="3497AE"/>
                  </a:gs>
                  <a:gs pos="5000">
                    <a:srgbClr val="3497AE">
                      <a:lumMod val="60000"/>
                      <a:lumOff val="40000"/>
                    </a:srgbClr>
                  </a:gs>
                  <a:gs pos="15000">
                    <a:srgbClr val="3497AE"/>
                  </a:gs>
                  <a:gs pos="40000">
                    <a:srgbClr val="3497AE">
                      <a:lumMod val="75000"/>
                    </a:srgbClr>
                  </a:gs>
                  <a:gs pos="70000">
                    <a:srgbClr val="3497AE"/>
                  </a:gs>
                  <a:gs pos="80000">
                    <a:srgbClr val="3497AE"/>
                  </a:gs>
                  <a:gs pos="90000">
                    <a:srgbClr val="3497AE">
                      <a:lumMod val="75000"/>
                    </a:srgbClr>
                  </a:gs>
                  <a:gs pos="100000">
                    <a:srgbClr val="3497AE">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8" name="TextBox 37"/>
              <p:cNvSpPr txBox="1"/>
              <p:nvPr/>
            </p:nvSpPr>
            <p:spPr>
              <a:xfrm rot="18832854">
                <a:off x="3906792" y="2468133"/>
                <a:ext cx="2475776" cy="1157975"/>
              </a:xfrm>
              <a:prstGeom prst="rect">
                <a:avLst/>
              </a:prstGeom>
              <a:noFill/>
            </p:spPr>
            <p:txBody>
              <a:bodyPr wrap="square" rtlCol="0" anchor="ctr">
                <a:prstTxWarp prst="textArchUp">
                  <a:avLst>
                    <a:gd name="adj" fmla="val 11290371"/>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Unified Project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Portfolio Management</a:t>
                </a:r>
              </a:p>
            </p:txBody>
          </p:sp>
        </p:grpSp>
        <p:grpSp>
          <p:nvGrpSpPr>
            <p:cNvPr id="24" name="Group 31"/>
            <p:cNvGrpSpPr/>
            <p:nvPr/>
          </p:nvGrpSpPr>
          <p:grpSpPr>
            <a:xfrm>
              <a:off x="2302934" y="1659911"/>
              <a:ext cx="4480256" cy="4467466"/>
              <a:chOff x="3589572" y="1544321"/>
              <a:chExt cx="4922563" cy="4924642"/>
            </a:xfrm>
          </p:grpSpPr>
          <p:sp>
            <p:nvSpPr>
              <p:cNvPr id="35" name="Block Arc 34"/>
              <p:cNvSpPr/>
              <p:nvPr/>
            </p:nvSpPr>
            <p:spPr>
              <a:xfrm rot="5400000">
                <a:off x="3588533" y="1545360"/>
                <a:ext cx="4924642" cy="4922563"/>
              </a:xfrm>
              <a:prstGeom prst="blockArc">
                <a:avLst>
                  <a:gd name="adj1" fmla="val 10800000"/>
                  <a:gd name="adj2" fmla="val 16171340"/>
                  <a:gd name="adj3" fmla="val 24575"/>
                </a:avLst>
              </a:prstGeom>
              <a:gradFill flip="none" rotWithShape="1">
                <a:gsLst>
                  <a:gs pos="0">
                    <a:srgbClr val="DF8045"/>
                  </a:gs>
                  <a:gs pos="5000">
                    <a:srgbClr val="DF8045">
                      <a:lumMod val="60000"/>
                      <a:lumOff val="40000"/>
                    </a:srgbClr>
                  </a:gs>
                  <a:gs pos="15000">
                    <a:srgbClr val="DF8045"/>
                  </a:gs>
                  <a:gs pos="40000">
                    <a:srgbClr val="DF8045">
                      <a:lumMod val="75000"/>
                    </a:srgbClr>
                  </a:gs>
                  <a:gs pos="70000">
                    <a:srgbClr val="DF8045"/>
                  </a:gs>
                  <a:gs pos="80000">
                    <a:srgbClr val="DF8045"/>
                  </a:gs>
                  <a:gs pos="90000">
                    <a:srgbClr val="DF8045">
                      <a:lumMod val="75000"/>
                    </a:srgbClr>
                  </a:gs>
                  <a:gs pos="100000">
                    <a:srgbClr val="DF8045">
                      <a:lumMod val="60000"/>
                      <a:lumOff val="40000"/>
                    </a:srgbClr>
                  </a:gs>
                </a:gsLst>
                <a:lin ang="27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6" name="TextBox 35"/>
              <p:cNvSpPr txBox="1"/>
              <p:nvPr/>
            </p:nvSpPr>
            <p:spPr>
              <a:xfrm rot="2664417">
                <a:off x="5597597" y="2466941"/>
                <a:ext cx="2619746" cy="1342824"/>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Simple and Intuitive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User Experience</a:t>
                </a:r>
              </a:p>
            </p:txBody>
          </p:sp>
        </p:grpSp>
        <p:grpSp>
          <p:nvGrpSpPr>
            <p:cNvPr id="28" name="Group 32"/>
            <p:cNvGrpSpPr/>
            <p:nvPr/>
          </p:nvGrpSpPr>
          <p:grpSpPr>
            <a:xfrm>
              <a:off x="2302780" y="1659714"/>
              <a:ext cx="4473093" cy="4465578"/>
              <a:chOff x="3588531" y="1544318"/>
              <a:chExt cx="4924647" cy="4922560"/>
            </a:xfrm>
          </p:grpSpPr>
          <p:sp>
            <p:nvSpPr>
              <p:cNvPr id="33" name="Block Arc 32"/>
              <p:cNvSpPr/>
              <p:nvPr/>
            </p:nvSpPr>
            <p:spPr>
              <a:xfrm rot="10800000">
                <a:off x="3588531" y="1544318"/>
                <a:ext cx="4924647" cy="4922560"/>
              </a:xfrm>
              <a:prstGeom prst="blockArc">
                <a:avLst>
                  <a:gd name="adj1" fmla="val 10800000"/>
                  <a:gd name="adj2" fmla="val 16171340"/>
                  <a:gd name="adj3" fmla="val 24575"/>
                </a:avLst>
              </a:prstGeom>
              <a:gradFill flip="none" rotWithShape="1">
                <a:gsLst>
                  <a:gs pos="0">
                    <a:srgbClr val="FFC000"/>
                  </a:gs>
                  <a:gs pos="5000">
                    <a:srgbClr val="FFC000">
                      <a:lumMod val="60000"/>
                      <a:lumOff val="40000"/>
                    </a:srgbClr>
                  </a:gs>
                  <a:gs pos="15000">
                    <a:srgbClr val="FFC000"/>
                  </a:gs>
                  <a:gs pos="40000">
                    <a:srgbClr val="FFC000">
                      <a:lumMod val="75000"/>
                    </a:srgbClr>
                  </a:gs>
                  <a:gs pos="70000">
                    <a:srgbClr val="FFC000"/>
                  </a:gs>
                  <a:gs pos="80000">
                    <a:srgbClr val="FFC000"/>
                  </a:gs>
                  <a:gs pos="90000">
                    <a:srgbClr val="FFC000">
                      <a:lumMod val="75000"/>
                    </a:srgbClr>
                  </a:gs>
                  <a:gs pos="100000">
                    <a:srgbClr val="FFC000">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3497A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4" name="TextBox 33"/>
              <p:cNvSpPr txBox="1"/>
              <p:nvPr/>
            </p:nvSpPr>
            <p:spPr>
              <a:xfrm rot="8146634">
                <a:off x="5494245" y="4150901"/>
                <a:ext cx="2823395" cy="1471000"/>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Enhanced Collaboration</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and Reporting</a:t>
                </a:r>
              </a:p>
            </p:txBody>
          </p:sp>
        </p:grpSp>
        <p:grpSp>
          <p:nvGrpSpPr>
            <p:cNvPr id="29" name="Group 33"/>
            <p:cNvGrpSpPr/>
            <p:nvPr/>
          </p:nvGrpSpPr>
          <p:grpSpPr>
            <a:xfrm>
              <a:off x="2304502" y="1660950"/>
              <a:ext cx="4471202" cy="4467466"/>
              <a:chOff x="3590611" y="1545360"/>
              <a:chExt cx="4922563" cy="4924642"/>
            </a:xfrm>
          </p:grpSpPr>
          <p:sp>
            <p:nvSpPr>
              <p:cNvPr id="31" name="Block Arc 30"/>
              <p:cNvSpPr/>
              <p:nvPr/>
            </p:nvSpPr>
            <p:spPr>
              <a:xfrm rot="16200000">
                <a:off x="3589572" y="1546399"/>
                <a:ext cx="4924642" cy="4922563"/>
              </a:xfrm>
              <a:prstGeom prst="blockArc">
                <a:avLst>
                  <a:gd name="adj1" fmla="val 10800000"/>
                  <a:gd name="adj2" fmla="val 16171340"/>
                  <a:gd name="adj3" fmla="val 24575"/>
                </a:avLst>
              </a:prstGeom>
              <a:gradFill flip="none" rotWithShape="1">
                <a:gsLst>
                  <a:gs pos="0">
                    <a:srgbClr val="7DCC2E"/>
                  </a:gs>
                  <a:gs pos="5000">
                    <a:srgbClr val="7DCC2E">
                      <a:lumMod val="60000"/>
                      <a:lumOff val="40000"/>
                    </a:srgbClr>
                  </a:gs>
                  <a:gs pos="15000">
                    <a:srgbClr val="7DCC2E"/>
                  </a:gs>
                  <a:gs pos="40000">
                    <a:srgbClr val="7DCC2E">
                      <a:lumMod val="75000"/>
                    </a:srgbClr>
                  </a:gs>
                  <a:gs pos="70000">
                    <a:srgbClr val="7DCC2E"/>
                  </a:gs>
                  <a:gs pos="80000">
                    <a:srgbClr val="7DCC2E"/>
                  </a:gs>
                  <a:gs pos="90000">
                    <a:srgbClr val="7DCC2E">
                      <a:lumMod val="75000"/>
                    </a:srgbClr>
                  </a:gs>
                  <a:gs pos="100000">
                    <a:srgbClr val="7DCC2E">
                      <a:lumMod val="60000"/>
                      <a:lumOff val="40000"/>
                    </a:srgbClr>
                  </a:gs>
                </a:gsLst>
                <a:lin ang="13500000" scaled="1"/>
                <a:tileRect/>
              </a:gradFill>
              <a:ln w="6350" cap="flat" cmpd="sng" algn="ctr">
                <a:noFill/>
                <a:prstDash val="solid"/>
                <a:headEnd type="none" w="med" len="med"/>
                <a:tailEnd type="none" w="med" len="med"/>
              </a:ln>
              <a:effectLst>
                <a:outerShdw blurRad="368300" sx="102000" sy="102000" algn="ctr" rotWithShape="0">
                  <a:prstClr val="black">
                    <a:alpha val="75000"/>
                  </a:prstClr>
                </a:outerShdw>
              </a:effectLst>
              <a:scene3d>
                <a:camera prst="orthographicFront">
                  <a:rot lat="0" lon="0" rev="0"/>
                </a:camera>
                <a:lightRig rig="glow" dir="t">
                  <a:rot lat="0" lon="0" rev="1800000"/>
                </a:lightRig>
              </a:scene3d>
              <a:sp3d prstMaterial="flat">
                <a:contourClr>
                  <a:srgbClr val="7DCC2E"/>
                </a:contourClr>
              </a:sp3d>
            </p:spPr>
            <p:txBody>
              <a:bodyPr vert="horz" wrap="square" lIns="109728" tIns="54864" rIns="109728" bIns="54864" numCol="1" rtlCol="0" anchor="ctr" anchorCtr="0" compatLnSpc="1">
                <a:prstTxWarp prst="textNoShape">
                  <a:avLst/>
                </a:prstTxWarp>
              </a:bodyPr>
              <a:lstStyle/>
              <a:p>
                <a:pPr algn="ctr" defTabSz="685637" eaLnBrk="0" fontAlgn="base" hangingPunct="0">
                  <a:lnSpc>
                    <a:spcPct val="90000"/>
                  </a:lnSpc>
                  <a:spcBef>
                    <a:spcPts val="300"/>
                  </a:spcBef>
                  <a:spcAft>
                    <a:spcPct val="0"/>
                  </a:spcAft>
                  <a:defRPr/>
                </a:pPr>
                <a:endParaRPr lang="en-US" altLang="zh-CN" sz="1200" b="1" kern="0" dirty="0">
                  <a:solidFill>
                    <a:srgbClr val="FFFFFF"/>
                  </a:solidFill>
                  <a:effectLst>
                    <a:outerShdw blurRad="38100" dist="38100" dir="2700000" algn="tl">
                      <a:srgbClr val="000000">
                        <a:alpha val="43137"/>
                      </a:srgbClr>
                    </a:outerShdw>
                  </a:effectLst>
                  <a:latin typeface="Segoe UI" pitchFamily="34" charset="0"/>
                </a:endParaRPr>
              </a:p>
            </p:txBody>
          </p:sp>
          <p:sp>
            <p:nvSpPr>
              <p:cNvPr id="32" name="TextBox 31"/>
              <p:cNvSpPr txBox="1"/>
              <p:nvPr/>
            </p:nvSpPr>
            <p:spPr>
              <a:xfrm rot="13466092">
                <a:off x="3881485" y="3812117"/>
                <a:ext cx="2936186" cy="1902528"/>
              </a:xfrm>
              <a:prstGeom prst="rect">
                <a:avLst/>
              </a:prstGeom>
              <a:noFill/>
            </p:spPr>
            <p:txBody>
              <a:bodyPr wrap="square" rtlCol="0">
                <a:prstTxWarp prst="textArchUp">
                  <a:avLst/>
                </a:prstTxWarp>
                <a:spAutoFit/>
              </a:bodyPr>
              <a:lstStyle/>
              <a:p>
                <a:pPr lvl="0" algn="ctr" defTabSz="914099"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rPr>
                  <a:t>Scalable and </a:t>
                </a:r>
                <a:br>
                  <a:rPr lang="en-US" sz="2400" kern="0" dirty="0" smtClean="0">
                    <a:gradFill>
                      <a:gsLst>
                        <a:gs pos="0">
                          <a:srgbClr val="FFFFFF"/>
                        </a:gs>
                        <a:gs pos="100000">
                          <a:srgbClr val="FFFFFF"/>
                        </a:gs>
                      </a:gsLst>
                      <a:lin ang="5400000" scaled="0"/>
                    </a:gradFill>
                  </a:rPr>
                </a:br>
                <a:r>
                  <a:rPr lang="en-US" sz="2400" kern="0" dirty="0" smtClean="0">
                    <a:gradFill>
                      <a:gsLst>
                        <a:gs pos="0">
                          <a:srgbClr val="FFFFFF"/>
                        </a:gs>
                        <a:gs pos="100000">
                          <a:srgbClr val="FFFFFF"/>
                        </a:gs>
                      </a:gsLst>
                      <a:lin ang="5400000" scaled="0"/>
                    </a:gradFill>
                  </a:rPr>
                  <a:t>Connected Platform</a:t>
                </a:r>
              </a:p>
            </p:txBody>
          </p:sp>
        </p:grpSp>
        <p:sp>
          <p:nvSpPr>
            <p:cNvPr id="30" name="Oval 13"/>
            <p:cNvSpPr>
              <a:spLocks noChangeArrowheads="1"/>
            </p:cNvSpPr>
            <p:nvPr/>
          </p:nvSpPr>
          <p:spPr bwMode="auto">
            <a:xfrm rot="10800000">
              <a:off x="3449421" y="2798756"/>
              <a:ext cx="2180792" cy="2178048"/>
            </a:xfrm>
            <a:prstGeom prst="ellipse">
              <a:avLst/>
            </a:prstGeom>
            <a:gradFill flip="none" rotWithShape="1">
              <a:gsLst>
                <a:gs pos="0">
                  <a:srgbClr val="000000">
                    <a:alpha val="0"/>
                  </a:srgbClr>
                </a:gs>
                <a:gs pos="50000">
                  <a:srgbClr val="000000">
                    <a:alpha val="25000"/>
                  </a:srgbClr>
                </a:gs>
                <a:gs pos="70000">
                  <a:srgbClr val="000000">
                    <a:alpha val="25000"/>
                  </a:srgbClr>
                </a:gs>
                <a:gs pos="100000">
                  <a:srgbClr val="000000">
                    <a:alpha val="25000"/>
                  </a:srgbClr>
                </a:gs>
              </a:gsLst>
              <a:lin ang="5400000" scaled="1"/>
              <a:tileRect/>
            </a:gradFill>
            <a:ln w="12700">
              <a:gradFill flip="none" rotWithShape="1">
                <a:gsLst>
                  <a:gs pos="0">
                    <a:srgbClr val="FFFFFF">
                      <a:alpha val="0"/>
                    </a:srgbClr>
                  </a:gs>
                  <a:gs pos="50000">
                    <a:srgbClr val="FFFFFF">
                      <a:alpha val="50000"/>
                    </a:srgbClr>
                  </a:gs>
                  <a:gs pos="70000">
                    <a:srgbClr val="FFFFFF">
                      <a:alpha val="50000"/>
                    </a:srgbClr>
                  </a:gs>
                  <a:gs pos="100000">
                    <a:srgbClr val="FFC000">
                      <a:tint val="23500"/>
                      <a:satMod val="160000"/>
                    </a:srgbClr>
                  </a:gs>
                </a:gsLst>
                <a:lin ang="5400000" scaled="1"/>
                <a:tileRect/>
              </a:gradFill>
              <a:round/>
              <a:headEnd/>
              <a:tailEnd/>
            </a:ln>
            <a:effectLst>
              <a:outerShdw blurRad="558800" sx="102000" sy="102000" algn="ctr" rotWithShape="0">
                <a:prstClr val="black">
                  <a:alpha val="82000"/>
                </a:prstClr>
              </a:outerShdw>
            </a:effec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400" kern="0" dirty="0" smtClean="0">
                <a:solidFill>
                  <a:sysClr val="windowText" lastClr="000000"/>
                </a:solidFill>
                <a:latin typeface="Segoe UI" pitchFamily="34" charset="0"/>
                <a:cs typeface="Segoe UI" pitchFamily="34" charset="0"/>
              </a:endParaRPr>
            </a:p>
          </p:txBody>
        </p:sp>
      </p:grpSp>
      <p:pic>
        <p:nvPicPr>
          <p:cNvPr id="3" name="Picture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2400" y="2209800"/>
            <a:ext cx="5003012" cy="3537987"/>
          </a:xfrm>
          <a:prstGeom prst="rect">
            <a:avLst/>
          </a:prstGeom>
          <a:effectLst>
            <a:reflection blurRad="6350" stA="50000" endA="300" endPos="38500" dist="50800" dir="5400000" sy="-100000" algn="bl" rotWithShape="0"/>
          </a:effectLst>
          <a:scene3d>
            <a:camera prst="perspectiveContrastingRightFacing">
              <a:rot lat="24914" lon="18926662" rev="209711"/>
            </a:camera>
            <a:lightRig rig="threePt" dir="t"/>
          </a:scene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5" descr="C:\Users\mitchelld\Desktop\Assets\Web_Net.png"/>
          <p:cNvPicPr>
            <a:picLocks noChangeAspect="1" noChangeArrowheads="1"/>
          </p:cNvPicPr>
          <p:nvPr/>
        </p:nvPicPr>
        <p:blipFill>
          <a:blip r:embed="rId3" cstate="print">
            <a:grayscl/>
            <a:lum contrast="40000"/>
          </a:blip>
          <a:srcRect/>
          <a:stretch>
            <a:fillRect/>
          </a:stretch>
        </p:blipFill>
        <p:spPr bwMode="auto">
          <a:xfrm rot="10800000">
            <a:off x="-181022" y="2044700"/>
            <a:ext cx="9325021" cy="4813299"/>
          </a:xfrm>
          <a:prstGeom prst="rect">
            <a:avLst/>
          </a:prstGeom>
          <a:noFill/>
        </p:spPr>
      </p:pic>
      <p:sp>
        <p:nvSpPr>
          <p:cNvPr id="110" name="Freeform 6"/>
          <p:cNvSpPr>
            <a:spLocks/>
          </p:cNvSpPr>
          <p:nvPr/>
        </p:nvSpPr>
        <p:spPr bwMode="auto">
          <a:xfrm flipH="1">
            <a:off x="-1" y="990600"/>
            <a:ext cx="9144000" cy="5865812"/>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0">
                <a:schemeClr val="bg1">
                  <a:lumMod val="85000"/>
                  <a:alpha val="25000"/>
                </a:schemeClr>
              </a:gs>
              <a:gs pos="50000">
                <a:schemeClr val="bg1">
                  <a:lumMod val="85000"/>
                  <a:alpha val="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p:cNvSpPr>
            <a:spLocks noGrp="1"/>
          </p:cNvSpPr>
          <p:nvPr>
            <p:ph type="title"/>
          </p:nvPr>
        </p:nvSpPr>
        <p:spPr>
          <a:xfrm>
            <a:off x="381000" y="228600"/>
            <a:ext cx="8382000" cy="886397"/>
          </a:xfrm>
        </p:spPr>
        <p:txBody>
          <a:bodyPr/>
          <a:lstStyle/>
          <a:p>
            <a:r>
              <a:rPr lang="en-US" sz="4000" dirty="0" smtClean="0"/>
              <a:t>Unify Project and Portfolio Management</a:t>
            </a:r>
            <a:br>
              <a:rPr lang="en-US" sz="4000" dirty="0" smtClean="0"/>
            </a:br>
            <a:r>
              <a:rPr lang="en-US" sz="2400" dirty="0" smtClean="0">
                <a:solidFill>
                  <a:schemeClr val="tx1"/>
                </a:solidFill>
                <a:sym typeface="Wingdings" pitchFamily="2" charset="2"/>
              </a:rPr>
              <a:t>Merge </a:t>
            </a:r>
            <a:r>
              <a:rPr lang="en-US" sz="2400" dirty="0">
                <a:solidFill>
                  <a:schemeClr val="tx1"/>
                </a:solidFill>
                <a:sym typeface="Wingdings" pitchFamily="2" charset="2"/>
              </a:rPr>
              <a:t>t</a:t>
            </a:r>
            <a:r>
              <a:rPr lang="en-US" sz="2400" dirty="0" smtClean="0">
                <a:solidFill>
                  <a:schemeClr val="tx1"/>
                </a:solidFill>
                <a:sym typeface="Wingdings" pitchFamily="2" charset="2"/>
              </a:rPr>
              <a:t>op down and </a:t>
            </a:r>
            <a:r>
              <a:rPr lang="en-US" sz="2400" dirty="0">
                <a:solidFill>
                  <a:schemeClr val="tx1"/>
                </a:solidFill>
                <a:sym typeface="Wingdings" pitchFamily="2" charset="2"/>
              </a:rPr>
              <a:t>b</a:t>
            </a:r>
            <a:r>
              <a:rPr lang="en-US" sz="2400" dirty="0" smtClean="0">
                <a:solidFill>
                  <a:schemeClr val="tx1"/>
                </a:solidFill>
                <a:sym typeface="Wingdings" pitchFamily="2" charset="2"/>
              </a:rPr>
              <a:t>ottom up capabilities</a:t>
            </a:r>
            <a:endParaRPr lang="en-US" sz="2800" dirty="0">
              <a:solidFill>
                <a:schemeClr val="tx1"/>
              </a:solidFill>
            </a:endParaRPr>
          </a:p>
        </p:txBody>
      </p:sp>
      <p:grpSp>
        <p:nvGrpSpPr>
          <p:cNvPr id="42" name="Group 52"/>
          <p:cNvGrpSpPr/>
          <p:nvPr/>
        </p:nvGrpSpPr>
        <p:grpSpPr>
          <a:xfrm>
            <a:off x="7261263" y="4657504"/>
            <a:ext cx="1614720" cy="1133193"/>
            <a:chOff x="1012261" y="1338890"/>
            <a:chExt cx="3359031" cy="742159"/>
          </a:xfrm>
        </p:grpSpPr>
        <p:sp>
          <p:nvSpPr>
            <p:cNvPr id="111" name="Rounded Rectangle 110"/>
            <p:cNvSpPr/>
            <p:nvPr/>
          </p:nvSpPr>
          <p:spPr bwMode="auto">
            <a:xfrm>
              <a:off x="1114096" y="1338890"/>
              <a:ext cx="3163613" cy="742159"/>
            </a:xfrm>
            <a:prstGeom prst="roundRect">
              <a:avLst/>
            </a:prstGeom>
            <a:gradFill flip="none" rotWithShape="1">
              <a:gsLst>
                <a:gs pos="0">
                  <a:srgbClr val="15BCF7">
                    <a:alpha val="38000"/>
                  </a:srgbClr>
                </a:gs>
                <a:gs pos="50000">
                  <a:srgbClr val="2D0036">
                    <a:alpha val="28000"/>
                  </a:srgbClr>
                </a:gs>
                <a:gs pos="100000">
                  <a:schemeClr val="bg1"/>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defTabSz="914256" fontAlgn="base">
                <a:spcBef>
                  <a:spcPct val="0"/>
                </a:spcBef>
                <a:spcAft>
                  <a:spcPct val="0"/>
                </a:spcAft>
                <a:defRPr/>
              </a:pPr>
              <a:endParaRPr lang="en-US" kern="0" dirty="0" smtClean="0"/>
            </a:p>
          </p:txBody>
        </p:sp>
        <p:sp>
          <p:nvSpPr>
            <p:cNvPr id="112" name="TextBox 111"/>
            <p:cNvSpPr txBox="1"/>
            <p:nvPr/>
          </p:nvSpPr>
          <p:spPr bwMode="auto">
            <a:xfrm>
              <a:off x="1012261" y="1775531"/>
              <a:ext cx="3359031" cy="278169"/>
            </a:xfrm>
            <a:prstGeom prst="rect">
              <a:avLst/>
            </a:prstGeom>
          </p:spPr>
          <p:txBody>
            <a:bodyPr wrap="square">
              <a:spAutoFit/>
            </a:bodyPr>
            <a:lstStyle/>
            <a:p>
              <a:pPr marR="0" lvl="0" indent="0" algn="ctr" fontAlgn="auto">
                <a:lnSpc>
                  <a:spcPct val="90000"/>
                </a:lnSpc>
                <a:spcBef>
                  <a:spcPts val="0"/>
                </a:spcBef>
                <a:spcAft>
                  <a:spcPts val="0"/>
                </a:spcAft>
                <a:buClrTx/>
                <a:buSzTx/>
                <a:buFontTx/>
                <a:buNone/>
                <a:tabLst/>
                <a:defRPr/>
              </a:pPr>
              <a:r>
                <a:rPr lang="en-US" sz="1200" b="1" i="1" dirty="0" smtClean="0">
                  <a:gradFill>
                    <a:gsLst>
                      <a:gs pos="0">
                        <a:schemeClr val="tx1"/>
                      </a:gs>
                      <a:gs pos="86000">
                        <a:schemeClr val="tx1"/>
                      </a:gs>
                    </a:gsLst>
                    <a:lin ang="5400000" scaled="0"/>
                  </a:gradFill>
                </a:rPr>
                <a:t>Bottom Up Project Management</a:t>
              </a:r>
            </a:p>
          </p:txBody>
        </p:sp>
      </p:grpSp>
      <p:grpSp>
        <p:nvGrpSpPr>
          <p:cNvPr id="43" name="Group 52"/>
          <p:cNvGrpSpPr/>
          <p:nvPr/>
        </p:nvGrpSpPr>
        <p:grpSpPr>
          <a:xfrm rot="10800000">
            <a:off x="227806" y="2117083"/>
            <a:ext cx="1614720" cy="1272029"/>
            <a:chOff x="1012261" y="1338890"/>
            <a:chExt cx="3359031" cy="742159"/>
          </a:xfrm>
        </p:grpSpPr>
        <p:sp>
          <p:nvSpPr>
            <p:cNvPr id="90" name="Rounded Rectangle 89"/>
            <p:cNvSpPr/>
            <p:nvPr/>
          </p:nvSpPr>
          <p:spPr bwMode="auto">
            <a:xfrm>
              <a:off x="1114096" y="1338890"/>
              <a:ext cx="3163613" cy="742159"/>
            </a:xfrm>
            <a:prstGeom prst="roundRect">
              <a:avLst/>
            </a:prstGeom>
            <a:gradFill flip="none" rotWithShape="1">
              <a:gsLst>
                <a:gs pos="0">
                  <a:srgbClr val="15BCF7">
                    <a:alpha val="38000"/>
                  </a:srgbClr>
                </a:gs>
                <a:gs pos="50000">
                  <a:srgbClr val="2D0036">
                    <a:alpha val="28000"/>
                  </a:srgbClr>
                </a:gs>
                <a:gs pos="100000">
                  <a:schemeClr val="bg1"/>
                </a:gs>
              </a:gsLst>
              <a:lin ang="2700000" scaled="1"/>
              <a:tileRect/>
            </a:gradFill>
            <a:ln w="9525">
              <a:noFill/>
              <a:round/>
              <a:headEnd/>
              <a:tailEnd/>
            </a:ln>
            <a:effectLst/>
          </p:spPr>
          <p:txBody>
            <a:bodyPr vert="horz" wrap="square" lIns="91426" tIns="45712" rIns="91426" bIns="45712" numCol="1" rtlCol="0" anchor="ctr" anchorCtr="0" compatLnSpc="1">
              <a:prstTxWarp prst="textNoShape">
                <a:avLst/>
              </a:prstTxWarp>
            </a:bodyPr>
            <a:lstStyle/>
            <a:p>
              <a:pPr marR="0" lvl="0" indent="0" defTabSz="914256" fontAlgn="base">
                <a:lnSpc>
                  <a:spcPct val="100000"/>
                </a:lnSpc>
                <a:spcBef>
                  <a:spcPct val="0"/>
                </a:spcBef>
                <a:spcAft>
                  <a:spcPct val="0"/>
                </a:spcAft>
                <a:buClrTx/>
                <a:buSzTx/>
                <a:buFontTx/>
                <a:buNone/>
                <a:tabLst/>
                <a:defRPr/>
              </a:pPr>
              <a:endParaRPr lang="en-US" kern="0" dirty="0" smtClean="0"/>
            </a:p>
          </p:txBody>
        </p:sp>
        <p:sp>
          <p:nvSpPr>
            <p:cNvPr id="109" name="TextBox 108"/>
            <p:cNvSpPr txBox="1"/>
            <p:nvPr/>
          </p:nvSpPr>
          <p:spPr bwMode="auto">
            <a:xfrm rot="10800000">
              <a:off x="1012261" y="1720788"/>
              <a:ext cx="3359031" cy="344776"/>
            </a:xfrm>
            <a:prstGeom prst="rect">
              <a:avLst/>
            </a:prstGeom>
          </p:spPr>
          <p:txBody>
            <a:bodyPr wrap="square">
              <a:spAutoFit/>
            </a:bodyPr>
            <a:lstStyle/>
            <a:p>
              <a:pPr marR="0" lvl="0" indent="0" algn="ctr" fontAlgn="auto">
                <a:lnSpc>
                  <a:spcPct val="90000"/>
                </a:lnSpc>
                <a:spcBef>
                  <a:spcPts val="0"/>
                </a:spcBef>
                <a:spcAft>
                  <a:spcPts val="0"/>
                </a:spcAft>
                <a:buClrTx/>
                <a:buSzTx/>
                <a:buFontTx/>
                <a:buNone/>
                <a:tabLst/>
                <a:defRPr/>
              </a:pPr>
              <a:r>
                <a:rPr lang="en-US" sz="1200" b="1" i="1" dirty="0" smtClean="0">
                  <a:gradFill>
                    <a:gsLst>
                      <a:gs pos="0">
                        <a:schemeClr val="tx1"/>
                      </a:gs>
                      <a:gs pos="86000">
                        <a:schemeClr val="tx1"/>
                      </a:gs>
                    </a:gsLst>
                    <a:lin ang="5400000" scaled="0"/>
                  </a:gradFill>
                </a:rPr>
                <a:t>Top Down</a:t>
              </a:r>
            </a:p>
            <a:p>
              <a:pPr marR="0" lvl="0" indent="0" algn="ctr" fontAlgn="auto">
                <a:lnSpc>
                  <a:spcPct val="90000"/>
                </a:lnSpc>
                <a:spcBef>
                  <a:spcPts val="0"/>
                </a:spcBef>
                <a:spcAft>
                  <a:spcPts val="0"/>
                </a:spcAft>
                <a:buClrTx/>
                <a:buSzTx/>
                <a:buFontTx/>
                <a:buNone/>
                <a:tabLst/>
                <a:defRPr/>
              </a:pPr>
              <a:r>
                <a:rPr lang="en-US" sz="1200" b="1" i="1" dirty="0" smtClean="0">
                  <a:gradFill>
                    <a:gsLst>
                      <a:gs pos="0">
                        <a:schemeClr val="tx1"/>
                      </a:gs>
                      <a:gs pos="86000">
                        <a:schemeClr val="tx1"/>
                      </a:gs>
                    </a:gsLst>
                    <a:lin ang="5400000" scaled="0"/>
                  </a:gradFill>
                </a:rPr>
                <a:t>Portfolio Management</a:t>
              </a:r>
              <a:endParaRPr lang="en-US" sz="1200" b="1" i="1" dirty="0">
                <a:gradFill>
                  <a:gsLst>
                    <a:gs pos="0">
                      <a:schemeClr val="tx1"/>
                    </a:gs>
                    <a:gs pos="86000">
                      <a:schemeClr val="tx1"/>
                    </a:gs>
                  </a:gsLst>
                  <a:lin ang="5400000" scaled="0"/>
                </a:gradFill>
              </a:endParaRPr>
            </a:p>
          </p:txBody>
        </p:sp>
      </p:grpSp>
      <p:sp>
        <p:nvSpPr>
          <p:cNvPr id="44" name="AutoShape 4"/>
          <p:cNvSpPr>
            <a:spLocks noChangeArrowheads="1"/>
          </p:cNvSpPr>
          <p:nvPr/>
        </p:nvSpPr>
        <p:spPr bwMode="auto">
          <a:xfrm>
            <a:off x="6652751" y="1906588"/>
            <a:ext cx="1806672" cy="362733"/>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txBody>
          <a:bodyPr lIns="91440" tIns="91440" rIns="91440" bIns="91440" anchor="ctr" anchorCtr="0">
            <a:noAutofit/>
          </a:bodyPr>
          <a:lstStyle/>
          <a:p>
            <a:pPr algn="ctr" defTabSz="914400">
              <a:spcBef>
                <a:spcPct val="50000"/>
              </a:spcBef>
              <a:defRPr/>
            </a:pPr>
            <a:r>
              <a:rPr lang="en-US" sz="24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Manage</a:t>
            </a:r>
            <a:endParaRPr lang="en-US" sz="2400" b="1" i="1" kern="0" dirty="0">
              <a:gradFill>
                <a:gsLst>
                  <a:gs pos="0">
                    <a:srgbClr val="FFFFFF"/>
                  </a:gs>
                  <a:gs pos="100000">
                    <a:srgbClr val="FFFFFF"/>
                  </a:gs>
                </a:gsLst>
                <a:lin ang="0" scaled="1"/>
              </a:gradFill>
              <a:effectLst>
                <a:outerShdw blurRad="139700" algn="ctr" rotWithShape="0">
                  <a:prstClr val="black"/>
                </a:outerShdw>
              </a:effectLst>
              <a:latin typeface="Segoe Semibold"/>
            </a:endParaRPr>
          </a:p>
        </p:txBody>
      </p:sp>
      <p:sp>
        <p:nvSpPr>
          <p:cNvPr id="45" name="AutoShape 5"/>
          <p:cNvSpPr>
            <a:spLocks noChangeArrowheads="1"/>
          </p:cNvSpPr>
          <p:nvPr/>
        </p:nvSpPr>
        <p:spPr bwMode="auto">
          <a:xfrm>
            <a:off x="3496807" y="1910446"/>
            <a:ext cx="1806672" cy="362733"/>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txBody>
          <a:bodyPr lIns="91440" tIns="91440" rIns="91440" bIns="91440" anchor="ctr" anchorCtr="0">
            <a:noAutofit/>
          </a:bodyPr>
          <a:lstStyle/>
          <a:p>
            <a:pPr algn="ctr" defTabSz="914400">
              <a:spcBef>
                <a:spcPct val="50000"/>
              </a:spcBef>
              <a:defRPr/>
            </a:pPr>
            <a:r>
              <a:rPr lang="en-US" sz="24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Select</a:t>
            </a:r>
          </a:p>
        </p:txBody>
      </p:sp>
      <p:sp>
        <p:nvSpPr>
          <p:cNvPr id="46" name="AutoShape 6"/>
          <p:cNvSpPr>
            <a:spLocks noChangeArrowheads="1"/>
          </p:cNvSpPr>
          <p:nvPr/>
        </p:nvSpPr>
        <p:spPr bwMode="auto">
          <a:xfrm>
            <a:off x="1918835" y="1910443"/>
            <a:ext cx="1806672" cy="362144"/>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txBody>
          <a:bodyPr lIns="91440" tIns="91440" rIns="91440" bIns="91440" anchor="ctr" anchorCtr="0">
            <a:noAutofit/>
          </a:bodyPr>
          <a:lstStyle/>
          <a:p>
            <a:pPr algn="ctr" defTabSz="914400">
              <a:spcBef>
                <a:spcPct val="50000"/>
              </a:spcBef>
              <a:defRPr/>
            </a:pPr>
            <a:r>
              <a:rPr lang="en-US" sz="24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Create</a:t>
            </a:r>
          </a:p>
        </p:txBody>
      </p:sp>
      <p:sp>
        <p:nvSpPr>
          <p:cNvPr id="47" name="AutoShape 7"/>
          <p:cNvSpPr>
            <a:spLocks noChangeArrowheads="1"/>
          </p:cNvSpPr>
          <p:nvPr/>
        </p:nvSpPr>
        <p:spPr bwMode="auto">
          <a:xfrm>
            <a:off x="5074779" y="1909033"/>
            <a:ext cx="1806672" cy="362733"/>
          </a:xfrm>
          <a:prstGeom prst="chevron">
            <a:avLst/>
          </a:prstGeom>
          <a:gradFill flip="none" rotWithShape="1">
            <a:gsLst>
              <a:gs pos="0">
                <a:srgbClr val="9BBB59">
                  <a:lumMod val="20000"/>
                  <a:lumOff val="80000"/>
                  <a:alpha val="0"/>
                </a:srgbClr>
              </a:gs>
              <a:gs pos="35000">
                <a:srgbClr val="9BBB59">
                  <a:lumMod val="40000"/>
                  <a:lumOff val="60000"/>
                  <a:alpha val="75000"/>
                </a:srgbClr>
              </a:gs>
              <a:gs pos="100000">
                <a:srgbClr val="9BBB59">
                  <a:alpha val="75000"/>
                </a:srgbClr>
              </a:gs>
            </a:gsLst>
            <a:lin ang="0" scaled="1"/>
            <a:tileRect/>
          </a:gradFill>
          <a:ln w="6350" cap="rnd" cmpd="sng" algn="ctr">
            <a:noFill/>
            <a:prstDash val="solid"/>
            <a:headEnd/>
            <a:tailEnd/>
          </a:ln>
          <a:effectLst/>
        </p:spPr>
        <p:txBody>
          <a:bodyPr lIns="91440" tIns="91440" rIns="91440" bIns="91440" anchor="ctr" anchorCtr="0">
            <a:noAutofit/>
          </a:bodyPr>
          <a:lstStyle/>
          <a:p>
            <a:pPr algn="ctr" defTabSz="914400">
              <a:spcBef>
                <a:spcPct val="50000"/>
              </a:spcBef>
              <a:defRPr/>
            </a:pPr>
            <a:r>
              <a:rPr lang="en-US" sz="2400" b="1" i="1" kern="0" dirty="0" smtClean="0">
                <a:gradFill>
                  <a:gsLst>
                    <a:gs pos="0">
                      <a:srgbClr val="FFFFFF"/>
                    </a:gs>
                    <a:gs pos="100000">
                      <a:srgbClr val="FFFFFF"/>
                    </a:gs>
                  </a:gsLst>
                  <a:lin ang="0" scaled="1"/>
                </a:gradFill>
                <a:effectLst>
                  <a:outerShdw blurRad="139700" algn="ctr" rotWithShape="0">
                    <a:prstClr val="black"/>
                  </a:outerShdw>
                </a:effectLst>
                <a:latin typeface="Segoe Semibold"/>
              </a:rPr>
              <a:t>Plan</a:t>
            </a:r>
          </a:p>
        </p:txBody>
      </p:sp>
      <p:grpSp>
        <p:nvGrpSpPr>
          <p:cNvPr id="48" name="Group 66"/>
          <p:cNvGrpSpPr/>
          <p:nvPr/>
        </p:nvGrpSpPr>
        <p:grpSpPr>
          <a:xfrm>
            <a:off x="227806" y="2525263"/>
            <a:ext cx="5597888" cy="1373026"/>
            <a:chOff x="2436812" y="4648200"/>
            <a:chExt cx="7315200" cy="1794241"/>
          </a:xfrm>
        </p:grpSpPr>
        <p:grpSp>
          <p:nvGrpSpPr>
            <p:cNvPr id="79" name="Group 35"/>
            <p:cNvGrpSpPr/>
            <p:nvPr/>
          </p:nvGrpSpPr>
          <p:grpSpPr>
            <a:xfrm>
              <a:off x="2536974" y="4724400"/>
              <a:ext cx="7114877" cy="1665116"/>
              <a:chOff x="7184158" y="4022479"/>
              <a:chExt cx="5161306" cy="1207916"/>
            </a:xfrm>
          </p:grpSpPr>
          <p:pic>
            <p:nvPicPr>
              <p:cNvPr id="88" name="Picture 2" descr="C:\Users\maryfj\Desktop\DVD_ART35\Artwork_Imagery\Shapes\Glows\white oval shaped glow.png"/>
              <p:cNvPicPr>
                <a:picLocks noChangeAspect="1" noChangeArrowheads="1"/>
              </p:cNvPicPr>
              <p:nvPr/>
            </p:nvPicPr>
            <p:blipFill>
              <a:blip r:embed="rId4" cstate="print"/>
              <a:srcRect/>
              <a:stretch>
                <a:fillRect/>
              </a:stretch>
            </p:blipFill>
            <p:spPr bwMode="auto">
              <a:xfrm>
                <a:off x="7403302" y="4022479"/>
                <a:ext cx="4672383" cy="1207916"/>
              </a:xfrm>
              <a:prstGeom prst="rect">
                <a:avLst/>
              </a:prstGeom>
              <a:noFill/>
              <a:ln>
                <a:noFill/>
              </a:ln>
            </p:spPr>
          </p:pic>
          <p:sp>
            <p:nvSpPr>
              <p:cNvPr id="89"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defTabSz="914400" fontAlgn="base">
                  <a:lnSpc>
                    <a:spcPct val="70000"/>
                  </a:lnSpc>
                  <a:spcBef>
                    <a:spcPct val="0"/>
                  </a:spcBef>
                  <a:spcAft>
                    <a:spcPct val="0"/>
                  </a:spcAft>
                  <a:buClrTx/>
                  <a:buSzTx/>
                  <a:buFontTx/>
                  <a:buNone/>
                  <a:tabLst/>
                  <a:defRPr/>
                </a:pPr>
                <a:endParaRPr lang="en-US" sz="2000" dirty="0">
                  <a:solidFill>
                    <a:srgbClr val="FFFFFF"/>
                  </a:solidFill>
                </a:endParaRPr>
              </a:p>
            </p:txBody>
          </p:sp>
        </p:grpSp>
        <p:pic>
          <p:nvPicPr>
            <p:cNvPr id="80" name="Picture 2" descr="\\SERVER3\Restrict\FTP_Root\Clients\White_Whale\2-20070_TAP_Airlift\Art\6-star pie cuts.png"/>
            <p:cNvPicPr>
              <a:picLocks noChangeAspect="1" noChangeArrowheads="1"/>
            </p:cNvPicPr>
            <p:nvPr/>
          </p:nvPicPr>
          <p:blipFill>
            <a:blip r:embed="rId5" cstate="print">
              <a:grayscl/>
            </a:blip>
            <a:stretch>
              <a:fillRect/>
            </a:stretch>
          </p:blipFill>
          <p:spPr bwMode="auto">
            <a:xfrm rot="5400000">
              <a:off x="5332413" y="1828801"/>
              <a:ext cx="1523998" cy="7315200"/>
            </a:xfrm>
            <a:prstGeom prst="rect">
              <a:avLst/>
            </a:prstGeom>
            <a:noFill/>
          </p:spPr>
        </p:pic>
        <p:sp>
          <p:nvSpPr>
            <p:cNvPr id="81" name="Rectangle 80"/>
            <p:cNvSpPr/>
            <p:nvPr/>
          </p:nvSpPr>
          <p:spPr>
            <a:xfrm>
              <a:off x="7666037" y="4972050"/>
              <a:ext cx="167640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Portfolio Prioritization</a:t>
              </a:r>
            </a:p>
          </p:txBody>
        </p:sp>
        <p:sp>
          <p:nvSpPr>
            <p:cNvPr id="82" name="Rectangle 81"/>
            <p:cNvSpPr/>
            <p:nvPr/>
          </p:nvSpPr>
          <p:spPr>
            <a:xfrm>
              <a:off x="5385732" y="6019800"/>
              <a:ext cx="1417359"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Capacity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 Planning</a:t>
              </a:r>
            </a:p>
          </p:txBody>
        </p:sp>
        <p:sp>
          <p:nvSpPr>
            <p:cNvPr id="83" name="Rectangle 82"/>
            <p:cNvSpPr/>
            <p:nvPr/>
          </p:nvSpPr>
          <p:spPr>
            <a:xfrm>
              <a:off x="2970212" y="4953000"/>
              <a:ext cx="1550407"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Demand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Management</a:t>
              </a:r>
            </a:p>
          </p:txBody>
        </p:sp>
        <p:sp>
          <p:nvSpPr>
            <p:cNvPr id="84" name="Rectangle 83"/>
            <p:cNvSpPr/>
            <p:nvPr/>
          </p:nvSpPr>
          <p:spPr>
            <a:xfrm>
              <a:off x="7837487" y="5648325"/>
              <a:ext cx="144780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Portfolio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Optimization</a:t>
              </a:r>
            </a:p>
          </p:txBody>
        </p:sp>
        <p:sp>
          <p:nvSpPr>
            <p:cNvPr id="85" name="Rectangle 84"/>
            <p:cNvSpPr/>
            <p:nvPr/>
          </p:nvSpPr>
          <p:spPr>
            <a:xfrm>
              <a:off x="3198812" y="5648325"/>
              <a:ext cx="121920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Portfolio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Reporting</a:t>
              </a:r>
            </a:p>
          </p:txBody>
        </p:sp>
        <p:pic>
          <p:nvPicPr>
            <p:cNvPr id="86" name="Picture 2" descr="C:\Users\maryfj\Desktop\DVD_ART35\Artwork_Imagery\Shapes\Glows\white oval shaped glow.png"/>
            <p:cNvPicPr>
              <a:picLocks noChangeAspect="1" noChangeArrowheads="1"/>
            </p:cNvPicPr>
            <p:nvPr/>
          </p:nvPicPr>
          <p:blipFill>
            <a:blip r:embed="rId4" cstate="print"/>
            <a:srcRect/>
            <a:stretch>
              <a:fillRect/>
            </a:stretch>
          </p:blipFill>
          <p:spPr bwMode="auto">
            <a:xfrm>
              <a:off x="4122737" y="4981575"/>
              <a:ext cx="3886200" cy="914400"/>
            </a:xfrm>
            <a:prstGeom prst="rect">
              <a:avLst/>
            </a:prstGeom>
            <a:noFill/>
            <a:ln>
              <a:noFill/>
            </a:ln>
          </p:spPr>
        </p:pic>
        <p:sp>
          <p:nvSpPr>
            <p:cNvPr id="87" name="Rectangle 86"/>
            <p:cNvSpPr/>
            <p:nvPr/>
          </p:nvSpPr>
          <p:spPr>
            <a:xfrm>
              <a:off x="5206673" y="4648200"/>
              <a:ext cx="177548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Business Case Definition</a:t>
              </a:r>
            </a:p>
          </p:txBody>
        </p:sp>
      </p:grpSp>
      <p:grpSp>
        <p:nvGrpSpPr>
          <p:cNvPr id="49" name="Group 90"/>
          <p:cNvGrpSpPr/>
          <p:nvPr/>
        </p:nvGrpSpPr>
        <p:grpSpPr>
          <a:xfrm>
            <a:off x="3318306" y="4099669"/>
            <a:ext cx="5597888" cy="1373026"/>
            <a:chOff x="2436812" y="4648200"/>
            <a:chExt cx="7315200" cy="1794241"/>
          </a:xfrm>
        </p:grpSpPr>
        <p:grpSp>
          <p:nvGrpSpPr>
            <p:cNvPr id="52" name="Group 35"/>
            <p:cNvGrpSpPr/>
            <p:nvPr/>
          </p:nvGrpSpPr>
          <p:grpSpPr>
            <a:xfrm>
              <a:off x="2536974" y="4724400"/>
              <a:ext cx="7114877" cy="1665116"/>
              <a:chOff x="7184158" y="4022479"/>
              <a:chExt cx="5161306" cy="1207916"/>
            </a:xfrm>
          </p:grpSpPr>
          <p:pic>
            <p:nvPicPr>
              <p:cNvPr id="61" name="Picture 2" descr="C:\Users\maryfj\Desktop\DVD_ART35\Artwork_Imagery\Shapes\Glows\white oval shaped glow.png"/>
              <p:cNvPicPr>
                <a:picLocks noChangeAspect="1" noChangeArrowheads="1"/>
              </p:cNvPicPr>
              <p:nvPr/>
            </p:nvPicPr>
            <p:blipFill>
              <a:blip r:embed="rId4" cstate="print"/>
              <a:srcRect/>
              <a:stretch>
                <a:fillRect/>
              </a:stretch>
            </p:blipFill>
            <p:spPr bwMode="auto">
              <a:xfrm>
                <a:off x="7403302" y="4022479"/>
                <a:ext cx="4672383" cy="1207916"/>
              </a:xfrm>
              <a:prstGeom prst="rect">
                <a:avLst/>
              </a:prstGeom>
              <a:noFill/>
              <a:ln>
                <a:noFill/>
              </a:ln>
            </p:spPr>
          </p:pic>
          <p:sp>
            <p:nvSpPr>
              <p:cNvPr id="62" name="Oval Base"/>
              <p:cNvSpPr>
                <a:spLocks noEditPoints="1"/>
              </p:cNvSpPr>
              <p:nvPr/>
            </p:nvSpPr>
            <p:spPr bwMode="auto">
              <a:xfrm>
                <a:off x="7184158" y="4172286"/>
                <a:ext cx="5161306" cy="962419"/>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defTabSz="914400" fontAlgn="base">
                  <a:lnSpc>
                    <a:spcPct val="70000"/>
                  </a:lnSpc>
                  <a:spcBef>
                    <a:spcPct val="0"/>
                  </a:spcBef>
                  <a:spcAft>
                    <a:spcPct val="0"/>
                  </a:spcAft>
                  <a:buClrTx/>
                  <a:buSzTx/>
                  <a:buFontTx/>
                  <a:buNone/>
                  <a:tabLst/>
                  <a:defRPr/>
                </a:pPr>
                <a:endParaRPr lang="en-US" sz="2000" dirty="0">
                  <a:solidFill>
                    <a:srgbClr val="FFFFFF"/>
                  </a:solidFill>
                </a:endParaRPr>
              </a:p>
            </p:txBody>
          </p:sp>
        </p:grpSp>
        <p:pic>
          <p:nvPicPr>
            <p:cNvPr id="53" name="Picture 2" descr="\\SERVER3\Restrict\FTP_Root\Clients\White_Whale\2-20070_TAP_Airlift\Art\6-star pie cuts.png"/>
            <p:cNvPicPr>
              <a:picLocks noChangeAspect="1" noChangeArrowheads="1"/>
            </p:cNvPicPr>
            <p:nvPr/>
          </p:nvPicPr>
          <p:blipFill>
            <a:blip r:embed="rId5" cstate="print">
              <a:grayscl/>
            </a:blip>
            <a:stretch>
              <a:fillRect/>
            </a:stretch>
          </p:blipFill>
          <p:spPr bwMode="auto">
            <a:xfrm rot="5400000">
              <a:off x="5332413" y="1828801"/>
              <a:ext cx="1523998" cy="7315200"/>
            </a:xfrm>
            <a:prstGeom prst="rect">
              <a:avLst/>
            </a:prstGeom>
            <a:noFill/>
          </p:spPr>
        </p:pic>
        <p:sp>
          <p:nvSpPr>
            <p:cNvPr id="54" name="Rectangle 53"/>
            <p:cNvSpPr/>
            <p:nvPr/>
          </p:nvSpPr>
          <p:spPr>
            <a:xfrm>
              <a:off x="7666037" y="4972050"/>
              <a:ext cx="167640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Project Scheduling</a:t>
              </a:r>
            </a:p>
          </p:txBody>
        </p:sp>
        <p:sp>
          <p:nvSpPr>
            <p:cNvPr id="55" name="Rectangle 54"/>
            <p:cNvSpPr/>
            <p:nvPr/>
          </p:nvSpPr>
          <p:spPr>
            <a:xfrm>
              <a:off x="5216197" y="6019800"/>
              <a:ext cx="169928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Issues and Risk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Management</a:t>
              </a:r>
            </a:p>
          </p:txBody>
        </p:sp>
        <p:sp>
          <p:nvSpPr>
            <p:cNvPr id="56" name="Rectangle 55"/>
            <p:cNvSpPr/>
            <p:nvPr/>
          </p:nvSpPr>
          <p:spPr>
            <a:xfrm>
              <a:off x="2970212" y="4953000"/>
              <a:ext cx="1550407"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Project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Reporting</a:t>
              </a:r>
            </a:p>
          </p:txBody>
        </p:sp>
        <p:sp>
          <p:nvSpPr>
            <p:cNvPr id="57" name="Rectangle 56"/>
            <p:cNvSpPr/>
            <p:nvPr/>
          </p:nvSpPr>
          <p:spPr>
            <a:xfrm>
              <a:off x="7837486" y="5648325"/>
              <a:ext cx="1609725"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Team Collaboration</a:t>
              </a:r>
            </a:p>
          </p:txBody>
        </p:sp>
        <p:sp>
          <p:nvSpPr>
            <p:cNvPr id="58" name="Rectangle 57"/>
            <p:cNvSpPr/>
            <p:nvPr/>
          </p:nvSpPr>
          <p:spPr>
            <a:xfrm>
              <a:off x="3198812" y="5648325"/>
              <a:ext cx="121920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Time</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 Reporting</a:t>
              </a:r>
            </a:p>
          </p:txBody>
        </p:sp>
        <p:pic>
          <p:nvPicPr>
            <p:cNvPr id="59" name="Picture 2" descr="C:\Users\maryfj\Desktop\DVD_ART35\Artwork_Imagery\Shapes\Glows\white oval shaped glow.png"/>
            <p:cNvPicPr>
              <a:picLocks noChangeAspect="1" noChangeArrowheads="1"/>
            </p:cNvPicPr>
            <p:nvPr/>
          </p:nvPicPr>
          <p:blipFill>
            <a:blip r:embed="rId4" cstate="print"/>
            <a:srcRect/>
            <a:stretch>
              <a:fillRect/>
            </a:stretch>
          </p:blipFill>
          <p:spPr bwMode="auto">
            <a:xfrm>
              <a:off x="4122737" y="4981575"/>
              <a:ext cx="3886200" cy="914400"/>
            </a:xfrm>
            <a:prstGeom prst="rect">
              <a:avLst/>
            </a:prstGeom>
            <a:noFill/>
            <a:ln>
              <a:noFill/>
            </a:ln>
          </p:spPr>
        </p:pic>
        <p:sp>
          <p:nvSpPr>
            <p:cNvPr id="60" name="Rectangle 59"/>
            <p:cNvSpPr/>
            <p:nvPr/>
          </p:nvSpPr>
          <p:spPr>
            <a:xfrm>
              <a:off x="5178098" y="4648200"/>
              <a:ext cx="1775480" cy="422641"/>
            </a:xfrm>
            <a:prstGeom prst="rect">
              <a:avLst/>
            </a:prstGeom>
          </p:spPr>
          <p:txBody>
            <a:bodyPr wrap="square" lIns="0" tIns="0" rIns="0" bIns="0">
              <a:spAutoFit/>
            </a:bodyPr>
            <a:lstStyle/>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Resource </a:t>
              </a:r>
            </a:p>
            <a:p>
              <a:pPr algn="ctr" defTabSz="1096919" fontAlgn="base">
                <a:lnSpc>
                  <a:spcPct val="75000"/>
                </a:lnSpc>
                <a:spcBef>
                  <a:spcPct val="0"/>
                </a:spcBef>
                <a:spcAft>
                  <a:spcPct val="0"/>
                </a:spcAft>
                <a:defRPr/>
              </a:pPr>
              <a:r>
                <a:rPr lang="en-US" sz="1400" b="1" i="1"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mj-lt"/>
                </a:rPr>
                <a:t>Management</a:t>
              </a:r>
            </a:p>
          </p:txBody>
        </p:sp>
      </p:grpSp>
      <p:sp>
        <p:nvSpPr>
          <p:cNvPr id="50" name="Freeform 5"/>
          <p:cNvSpPr>
            <a:spLocks/>
          </p:cNvSpPr>
          <p:nvPr/>
        </p:nvSpPr>
        <p:spPr bwMode="auto">
          <a:xfrm>
            <a:off x="694297" y="3808112"/>
            <a:ext cx="2568128" cy="1322939"/>
          </a:xfrm>
          <a:custGeom>
            <a:avLst/>
            <a:gdLst/>
            <a:ahLst/>
            <a:cxnLst>
              <a:cxn ang="0">
                <a:pos x="0" y="0"/>
              </a:cxn>
              <a:cxn ang="0">
                <a:pos x="0" y="961"/>
              </a:cxn>
              <a:cxn ang="0">
                <a:pos x="1941" y="961"/>
              </a:cxn>
              <a:cxn ang="0">
                <a:pos x="1827" y="1089"/>
              </a:cxn>
              <a:cxn ang="0">
                <a:pos x="1941" y="1089"/>
              </a:cxn>
              <a:cxn ang="0">
                <a:pos x="2114" y="913"/>
              </a:cxn>
              <a:cxn ang="0">
                <a:pos x="1934" y="740"/>
              </a:cxn>
              <a:cxn ang="0">
                <a:pos x="1827" y="740"/>
              </a:cxn>
              <a:cxn ang="0">
                <a:pos x="1941" y="861"/>
              </a:cxn>
              <a:cxn ang="0">
                <a:pos x="104" y="861"/>
              </a:cxn>
              <a:cxn ang="0">
                <a:pos x="104" y="0"/>
              </a:cxn>
            </a:cxnLst>
            <a:rect l="0" t="0" r="r" b="b"/>
            <a:pathLst>
              <a:path w="2114" h="1089">
                <a:moveTo>
                  <a:pt x="0" y="0"/>
                </a:moveTo>
                <a:lnTo>
                  <a:pt x="0" y="961"/>
                </a:lnTo>
                <a:lnTo>
                  <a:pt x="1941" y="961"/>
                </a:lnTo>
                <a:lnTo>
                  <a:pt x="1827" y="1089"/>
                </a:lnTo>
                <a:lnTo>
                  <a:pt x="1941" y="1089"/>
                </a:lnTo>
                <a:lnTo>
                  <a:pt x="2114" y="913"/>
                </a:lnTo>
                <a:lnTo>
                  <a:pt x="1934" y="740"/>
                </a:lnTo>
                <a:lnTo>
                  <a:pt x="1827" y="740"/>
                </a:lnTo>
                <a:lnTo>
                  <a:pt x="1941" y="861"/>
                </a:lnTo>
                <a:lnTo>
                  <a:pt x="104" y="861"/>
                </a:lnTo>
                <a:lnTo>
                  <a:pt x="104" y="0"/>
                </a:lnTo>
              </a:path>
            </a:pathLst>
          </a:custGeom>
          <a:gradFill flip="none" rotWithShape="1">
            <a:gsLst>
              <a:gs pos="0">
                <a:schemeClr val="tx1">
                  <a:alpha val="50000"/>
                </a:schemeClr>
              </a:gs>
              <a:gs pos="50000">
                <a:schemeClr val="tx1">
                  <a:alpha val="50000"/>
                </a:schemeClr>
              </a:gs>
              <a:gs pos="100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solidFill>
                <a:schemeClr val="lt1"/>
              </a:solidFill>
              <a:effectLst>
                <a:glow rad="101600">
                  <a:schemeClr val="tx1">
                    <a:alpha val="40000"/>
                  </a:schemeClr>
                </a:glow>
                <a:innerShdw blurRad="114300">
                  <a:prstClr val="black"/>
                </a:innerShdw>
                <a:reflection blurRad="6350" stA="55000" endA="300" endPos="45500" dir="5400000" sy="-100000" algn="bl" rotWithShape="0"/>
              </a:effectLst>
            </a:endParaRPr>
          </a:p>
        </p:txBody>
      </p:sp>
      <p:sp>
        <p:nvSpPr>
          <p:cNvPr id="51" name="Freeform 5"/>
          <p:cNvSpPr>
            <a:spLocks/>
          </p:cNvSpPr>
          <p:nvPr/>
        </p:nvSpPr>
        <p:spPr bwMode="auto">
          <a:xfrm rot="10800000">
            <a:off x="5767382" y="2816819"/>
            <a:ext cx="2568128" cy="1322939"/>
          </a:xfrm>
          <a:custGeom>
            <a:avLst/>
            <a:gdLst/>
            <a:ahLst/>
            <a:cxnLst>
              <a:cxn ang="0">
                <a:pos x="0" y="0"/>
              </a:cxn>
              <a:cxn ang="0">
                <a:pos x="0" y="961"/>
              </a:cxn>
              <a:cxn ang="0">
                <a:pos x="1941" y="961"/>
              </a:cxn>
              <a:cxn ang="0">
                <a:pos x="1827" y="1089"/>
              </a:cxn>
              <a:cxn ang="0">
                <a:pos x="1941" y="1089"/>
              </a:cxn>
              <a:cxn ang="0">
                <a:pos x="2114" y="913"/>
              </a:cxn>
              <a:cxn ang="0">
                <a:pos x="1934" y="740"/>
              </a:cxn>
              <a:cxn ang="0">
                <a:pos x="1827" y="740"/>
              </a:cxn>
              <a:cxn ang="0">
                <a:pos x="1941" y="861"/>
              </a:cxn>
              <a:cxn ang="0">
                <a:pos x="104" y="861"/>
              </a:cxn>
              <a:cxn ang="0">
                <a:pos x="104" y="0"/>
              </a:cxn>
            </a:cxnLst>
            <a:rect l="0" t="0" r="r" b="b"/>
            <a:pathLst>
              <a:path w="2114" h="1089">
                <a:moveTo>
                  <a:pt x="0" y="0"/>
                </a:moveTo>
                <a:lnTo>
                  <a:pt x="0" y="961"/>
                </a:lnTo>
                <a:lnTo>
                  <a:pt x="1941" y="961"/>
                </a:lnTo>
                <a:lnTo>
                  <a:pt x="1827" y="1089"/>
                </a:lnTo>
                <a:lnTo>
                  <a:pt x="1941" y="1089"/>
                </a:lnTo>
                <a:lnTo>
                  <a:pt x="2114" y="913"/>
                </a:lnTo>
                <a:lnTo>
                  <a:pt x="1934" y="740"/>
                </a:lnTo>
                <a:lnTo>
                  <a:pt x="1827" y="740"/>
                </a:lnTo>
                <a:lnTo>
                  <a:pt x="1941" y="861"/>
                </a:lnTo>
                <a:lnTo>
                  <a:pt x="104" y="861"/>
                </a:lnTo>
                <a:lnTo>
                  <a:pt x="104" y="0"/>
                </a:lnTo>
              </a:path>
            </a:pathLst>
          </a:custGeom>
          <a:gradFill flip="none" rotWithShape="1">
            <a:gsLst>
              <a:gs pos="0">
                <a:schemeClr val="tx1">
                  <a:alpha val="50000"/>
                </a:schemeClr>
              </a:gs>
              <a:gs pos="50000">
                <a:schemeClr val="tx1">
                  <a:alpha val="50000"/>
                </a:schemeClr>
              </a:gs>
              <a:gs pos="100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80108" tIns="0" rIns="0" bIns="45718"/>
          <a:lstStyle/>
          <a:p>
            <a:pPr defTabSz="914400" fontAlgn="base">
              <a:spcBef>
                <a:spcPct val="0"/>
              </a:spcBef>
              <a:spcAft>
                <a:spcPct val="0"/>
              </a:spcAft>
              <a:defRPr/>
            </a:pPr>
            <a:endParaRPr lang="en-US" sz="2900" i="1" dirty="0" smtClean="0">
              <a:ln w="18415" cmpd="sng">
                <a:noFill/>
                <a:prstDash val="solid"/>
              </a:ln>
              <a:solidFill>
                <a:schemeClr val="lt1"/>
              </a:solidFill>
              <a:effectLst>
                <a:glow rad="101600">
                  <a:schemeClr val="tx1">
                    <a:alpha val="40000"/>
                  </a:schemeClr>
                </a:glow>
                <a:innerShdw blurRad="114300">
                  <a:prstClr val="black"/>
                </a:innerShdw>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0" grpId="0" animBg="1"/>
      <p:bldP spid="51" grpId="0" animBg="1"/>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86</TotalTime>
  <Words>1347</Words>
  <Application>Microsoft Office PowerPoint</Application>
  <PresentationFormat>On-screen Show (4:3)</PresentationFormat>
  <Paragraphs>373</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TechEd09_Europe</vt:lpstr>
      <vt:lpstr>Slide 1</vt:lpstr>
      <vt:lpstr>Microsoft Project 2010 Overview</vt:lpstr>
      <vt:lpstr>Agenda</vt:lpstr>
      <vt:lpstr>Microsoft Project Evolution From desktop scheduling to project  and portfolio management</vt:lpstr>
      <vt:lpstr>Project 2010 Investment Areas Work Management Solutions for Individuals, Teams and the Enterprise</vt:lpstr>
      <vt:lpstr>Choose the Right Tools that Can Evolve with You Work Management Solutions for Individuals, Teams and the Enterprise</vt:lpstr>
      <vt:lpstr>Slide 7</vt:lpstr>
      <vt:lpstr>Microsoft Project 2010 Unified Project and Portfolio Management</vt:lpstr>
      <vt:lpstr>Unify Project and Portfolio Management Merge top down and bottom up capabilities</vt:lpstr>
      <vt:lpstr>Unified Project and Portfolio Management  Capture all work in a central repository</vt:lpstr>
      <vt:lpstr>Unified Project and Portfolio Management Select the right projects that align with business strategy</vt:lpstr>
      <vt:lpstr>Unified Project and Portfolio Management  Maximize resource utilization through capacity planning</vt:lpstr>
      <vt:lpstr>Unified Project and Portfolio Management</vt:lpstr>
      <vt:lpstr>Microsoft Project 2010 Simple and Intuitive User Experience</vt:lpstr>
      <vt:lpstr>Simple and Intuitive User Experience New User Interface</vt:lpstr>
      <vt:lpstr>Simple and Intuitive User Experience  User Controlled Scheduling</vt:lpstr>
      <vt:lpstr>Simple and Intuitive User Experience  Intuitive Excel like behavior</vt:lpstr>
      <vt:lpstr>Simple and Intuitive User Experience  Timeline View</vt:lpstr>
      <vt:lpstr>Simple and Intuitive User Experience  Team Planner View</vt:lpstr>
      <vt:lpstr>Slide 20</vt:lpstr>
      <vt:lpstr>Microsoft Project 2010 Enhanced Collaboration and Reporting</vt:lpstr>
      <vt:lpstr>Slide 22</vt:lpstr>
      <vt:lpstr>Enhanced Collaboration and Reporting SharePoint Sync to Project Server 2010</vt:lpstr>
      <vt:lpstr>Enhanced Collaboration and Reporting Simplified single entry mode for time reporting and statusing</vt:lpstr>
      <vt:lpstr>Enhanced Collaboration and Reporting Stay connected through Outlook</vt:lpstr>
      <vt:lpstr>Enhanced Collaboration &amp; Reporting Take advantage of the Microsoft Business Intelligence Platform </vt:lpstr>
      <vt:lpstr>Enhanced Collaboration &amp; Reporting Simply create powerful reports and dashboards</vt:lpstr>
      <vt:lpstr>Enhance Collaboration and Reporting</vt:lpstr>
      <vt:lpstr>Microsoft Project 2010 Scalable and Connected Platform</vt:lpstr>
      <vt:lpstr>Scalable and Connected Platform Powerful work management delivered in familiar  and connected tools</vt:lpstr>
      <vt:lpstr>Slide 31</vt:lpstr>
      <vt:lpstr>Scalable and Connected Platform Simplified Administration </vt:lpstr>
      <vt:lpstr>Scalable and Connected Platform Extensible and Scalable Platform</vt:lpstr>
      <vt:lpstr>Microsoft Project 2010 Product Packaging</vt:lpstr>
      <vt:lpstr>Project 2010 Product SKU’s</vt:lpstr>
      <vt:lpstr>Related Project 2010 Content</vt:lpstr>
      <vt:lpstr>Slide 37</vt:lpstr>
      <vt:lpstr>Resources</vt:lpstr>
      <vt:lpstr>Slide 39</vt:lpstr>
      <vt:lpstr>Slide 40</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Christophe Fiessinger</dc:creator>
  <dc:description>Tech·Ed Europe 2009</dc:description>
  <cp:lastModifiedBy>cn_user</cp:lastModifiedBy>
  <cp:revision>22</cp:revision>
  <dcterms:created xsi:type="dcterms:W3CDTF">2009-10-13T18:06:51Z</dcterms:created>
  <dcterms:modified xsi:type="dcterms:W3CDTF">2009-11-08T20:12:19Z</dcterms:modified>
</cp:coreProperties>
</file>