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5"/>
    <p:sldMasterId id="2147483687" r:id="rId6"/>
    <p:sldMasterId id="2147483698" r:id="rId7"/>
    <p:sldMasterId id="2147483700" r:id="rId8"/>
    <p:sldMasterId id="2147483745" r:id="rId9"/>
    <p:sldMasterId id="2147483756" r:id="rId10"/>
    <p:sldMasterId id="2147483772" r:id="rId11"/>
  </p:sldMasterIdLst>
  <p:notesMasterIdLst>
    <p:notesMasterId r:id="rId91"/>
  </p:notesMasterIdLst>
  <p:handoutMasterIdLst>
    <p:handoutMasterId r:id="rId92"/>
  </p:handoutMasterIdLst>
  <p:sldIdLst>
    <p:sldId id="420" r:id="rId12"/>
    <p:sldId id="405" r:id="rId13"/>
    <p:sldId id="259" r:id="rId14"/>
    <p:sldId id="258" r:id="rId15"/>
    <p:sldId id="401" r:id="rId16"/>
    <p:sldId id="273" r:id="rId17"/>
    <p:sldId id="266" r:id="rId18"/>
    <p:sldId id="268" r:id="rId19"/>
    <p:sldId id="403" r:id="rId20"/>
    <p:sldId id="356" r:id="rId21"/>
    <p:sldId id="313" r:id="rId22"/>
    <p:sldId id="415" r:id="rId23"/>
    <p:sldId id="360" r:id="rId24"/>
    <p:sldId id="358" r:id="rId25"/>
    <p:sldId id="359" r:id="rId26"/>
    <p:sldId id="361" r:id="rId27"/>
    <p:sldId id="362" r:id="rId28"/>
    <p:sldId id="363" r:id="rId29"/>
    <p:sldId id="315" r:id="rId30"/>
    <p:sldId id="316" r:id="rId31"/>
    <p:sldId id="317" r:id="rId32"/>
    <p:sldId id="365" r:id="rId33"/>
    <p:sldId id="416" r:id="rId34"/>
    <p:sldId id="367" r:id="rId35"/>
    <p:sldId id="364" r:id="rId36"/>
    <p:sldId id="368" r:id="rId37"/>
    <p:sldId id="369" r:id="rId38"/>
    <p:sldId id="370" r:id="rId39"/>
    <p:sldId id="371" r:id="rId40"/>
    <p:sldId id="372" r:id="rId41"/>
    <p:sldId id="373" r:id="rId42"/>
    <p:sldId id="374" r:id="rId43"/>
    <p:sldId id="375" r:id="rId44"/>
    <p:sldId id="322" r:id="rId45"/>
    <p:sldId id="323" r:id="rId46"/>
    <p:sldId id="319" r:id="rId47"/>
    <p:sldId id="330" r:id="rId48"/>
    <p:sldId id="265" r:id="rId49"/>
    <p:sldId id="324" r:id="rId50"/>
    <p:sldId id="276" r:id="rId51"/>
    <p:sldId id="417" r:id="rId52"/>
    <p:sldId id="376" r:id="rId53"/>
    <p:sldId id="377" r:id="rId54"/>
    <p:sldId id="378" r:id="rId55"/>
    <p:sldId id="278" r:id="rId56"/>
    <p:sldId id="380" r:id="rId57"/>
    <p:sldId id="381" r:id="rId58"/>
    <p:sldId id="379" r:id="rId59"/>
    <p:sldId id="277" r:id="rId60"/>
    <p:sldId id="282" r:id="rId61"/>
    <p:sldId id="280" r:id="rId62"/>
    <p:sldId id="279" r:id="rId63"/>
    <p:sldId id="283" r:id="rId64"/>
    <p:sldId id="284" r:id="rId65"/>
    <p:sldId id="382" r:id="rId66"/>
    <p:sldId id="418" r:id="rId67"/>
    <p:sldId id="384" r:id="rId68"/>
    <p:sldId id="385" r:id="rId69"/>
    <p:sldId id="386" r:id="rId70"/>
    <p:sldId id="387" r:id="rId71"/>
    <p:sldId id="388" r:id="rId72"/>
    <p:sldId id="389" r:id="rId73"/>
    <p:sldId id="391" r:id="rId74"/>
    <p:sldId id="392" r:id="rId75"/>
    <p:sldId id="393" r:id="rId76"/>
    <p:sldId id="394" r:id="rId77"/>
    <p:sldId id="395" r:id="rId78"/>
    <p:sldId id="410" r:id="rId79"/>
    <p:sldId id="411" r:id="rId80"/>
    <p:sldId id="413" r:id="rId81"/>
    <p:sldId id="412" r:id="rId82"/>
    <p:sldId id="414" r:id="rId83"/>
    <p:sldId id="396" r:id="rId84"/>
    <p:sldId id="407" r:id="rId85"/>
    <p:sldId id="267" r:id="rId86"/>
    <p:sldId id="397" r:id="rId87"/>
    <p:sldId id="398" r:id="rId88"/>
    <p:sldId id="419" r:id="rId89"/>
    <p:sldId id="399"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Welcome" id="{B2999B07-D92A-4EB0-B2BA-C51B058BE64C}">
          <p14:sldIdLst>
            <p14:sldId id="405"/>
          </p14:sldIdLst>
        </p14:section>
        <p14:section name="Introduction" id="{E4918D35-76DE-4A86-94AF-48B23CFB1933}">
          <p14:sldIdLst>
            <p14:sldId id="259"/>
            <p14:sldId id="258"/>
          </p14:sldIdLst>
        </p14:section>
        <p14:section name="Social Computing - Some Context" id="{29CC72B5-EFC2-443E-B510-8D8D887157A5}">
          <p14:sldIdLst>
            <p14:sldId id="401"/>
            <p14:sldId id="273"/>
            <p14:sldId id="266"/>
            <p14:sldId id="268"/>
            <p14:sldId id="403"/>
          </p14:sldIdLst>
        </p14:section>
        <p14:section name="Staying Connected" id="{ADC8B671-4DC2-45A2-8A4F-23EB996C1367}">
          <p14:sldIdLst>
            <p14:sldId id="356"/>
            <p14:sldId id="313"/>
            <p14:sldId id="415"/>
            <p14:sldId id="360"/>
            <p14:sldId id="358"/>
            <p14:sldId id="359"/>
            <p14:sldId id="361"/>
            <p14:sldId id="362"/>
            <p14:sldId id="363"/>
            <p14:sldId id="315"/>
            <p14:sldId id="316"/>
            <p14:sldId id="317"/>
          </p14:sldIdLst>
        </p14:section>
        <p14:section name="Finding People, Expertise and Information" id="{2396B755-0A4C-4BE3-BC8C-BF8676A48D84}">
          <p14:sldIdLst>
            <p14:sldId id="365"/>
            <p14:sldId id="416"/>
            <p14:sldId id="367"/>
            <p14:sldId id="364"/>
            <p14:sldId id="368"/>
            <p14:sldId id="369"/>
            <p14:sldId id="370"/>
            <p14:sldId id="371"/>
            <p14:sldId id="372"/>
            <p14:sldId id="373"/>
            <p14:sldId id="374"/>
            <p14:sldId id="375"/>
            <p14:sldId id="322"/>
            <p14:sldId id="323"/>
            <p14:sldId id="319"/>
            <p14:sldId id="330"/>
            <p14:sldId id="265"/>
            <p14:sldId id="324"/>
          </p14:sldIdLst>
        </p14:section>
        <p14:section name="Social Search" id="{78A09F86-AEF9-4D9E-86D8-846F1AD6DF10}">
          <p14:sldIdLst>
            <p14:sldId id="276"/>
            <p14:sldId id="417"/>
            <p14:sldId id="376"/>
            <p14:sldId id="377"/>
            <p14:sldId id="378"/>
            <p14:sldId id="278"/>
            <p14:sldId id="380"/>
            <p14:sldId id="381"/>
            <p14:sldId id="379"/>
            <p14:sldId id="277"/>
            <p14:sldId id="282"/>
            <p14:sldId id="280"/>
            <p14:sldId id="279"/>
            <p14:sldId id="283"/>
            <p14:sldId id="284"/>
          </p14:sldIdLst>
        </p14:section>
        <p14:section name="Capturing Unstructured Information" id="{E52C0B46-33DE-4273-A9EA-3B849B86BD63}">
          <p14:sldIdLst>
            <p14:sldId id="382"/>
            <p14:sldId id="418"/>
            <p14:sldId id="384"/>
            <p14:sldId id="385"/>
            <p14:sldId id="386"/>
            <p14:sldId id="387"/>
            <p14:sldId id="388"/>
          </p14:sldIdLst>
        </p14:section>
        <p14:section name="Working Together, Anywhere" id="{3DA06926-B34A-4271-A6BD-1A7E56B4FED3}">
          <p14:sldIdLst>
            <p14:sldId id="389"/>
            <p14:sldId id="391"/>
            <p14:sldId id="392"/>
            <p14:sldId id="393"/>
            <p14:sldId id="394"/>
            <p14:sldId id="395"/>
          </p14:sldIdLst>
        </p14:section>
        <p14:section name="Planning &amp; Knowledge Mining" id="{BF604340-687F-4D29-82DF-E17BE7B4F571}">
          <p14:sldIdLst>
            <p14:sldId id="410"/>
            <p14:sldId id="411"/>
            <p14:sldId id="413"/>
            <p14:sldId id="412"/>
            <p14:sldId id="414"/>
          </p14:sldIdLst>
        </p14:section>
        <p14:section name="Summary" id="{932A8AF0-32B9-48DD-8EC4-55656D1555DC}">
          <p14:sldIdLst>
            <p14:sldId id="396"/>
            <p14:sldId id="407"/>
            <p14:sldId id="267"/>
            <p14:sldId id="397"/>
            <p14:sldId id="398"/>
            <p14:sldId id="3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xmlns:mc="http://schemas.openxmlformats.org/markup-compatibility/2006" xmlns:a14="http://schemas.microsoft.com/office/drawing/2010/main" val="FF0000" mc:Ignorable=""/>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p:scale>
          <a:sx n="80" d="100"/>
          <a:sy n="80" d="100"/>
        </p:scale>
        <p:origin x="-1590" y="-93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1064"/>
    </p:cViewPr>
  </p:sorterViewPr>
  <p:notesViewPr>
    <p:cSldViewPr>
      <p:cViewPr varScale="1">
        <p:scale>
          <a:sx n="90" d="100"/>
          <a:sy n="90" d="100"/>
        </p:scale>
        <p:origin x="-278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3.xml"/><Relationship Id="rId71" Type="http://schemas.openxmlformats.org/officeDocument/2006/relationships/slide" Target="slides/slide60.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1.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ED5A4-9471-4EAD-915F-5537EA773F09}" type="doc">
      <dgm:prSet loTypeId="urn:microsoft.com/office/officeart/2005/8/layout/cycle1" loCatId="cycle" qsTypeId="urn:microsoft.com/office/officeart/2005/8/quickstyle/simple5" qsCatId="simple" csTypeId="urn:microsoft.com/office/officeart/2005/8/colors/accent3_1" csCatId="accent3" phldr="1"/>
      <dgm:spPr/>
      <dgm:t>
        <a:bodyPr/>
        <a:lstStyle/>
        <a:p>
          <a:endParaRPr lang="en-US"/>
        </a:p>
      </dgm:t>
    </dgm:pt>
    <dgm:pt modelId="{DF5B8696-EFF9-477F-8B1E-65193913F875}">
      <dgm:prSet phldrT="[Text]" custT="1"/>
      <dgm:spPr/>
      <dgm:t>
        <a:bodyPr/>
        <a:lstStyle/>
        <a:p>
          <a:pPr algn="r"/>
          <a:r>
            <a:rPr lang="en-US" sz="2400" dirty="0" smtClean="0">
              <a:effectLst>
                <a:outerShdw blurRad="38100" dist="38100" dir="2700000" algn="tl">
                  <a:srgbClr val="000000">
                    <a:alpha val="43137"/>
                  </a:srgbClr>
                </a:outerShdw>
              </a:effectLst>
            </a:rPr>
            <a:t>Confidence</a:t>
          </a:r>
          <a:endParaRPr lang="en-US" sz="2400" dirty="0">
            <a:effectLst>
              <a:outerShdw blurRad="38100" dist="38100" dir="2700000" algn="tl">
                <a:srgbClr val="000000">
                  <a:alpha val="43137"/>
                </a:srgbClr>
              </a:outerShdw>
            </a:effectLst>
          </a:endParaRPr>
        </a:p>
      </dgm:t>
    </dgm:pt>
    <dgm:pt modelId="{026C158B-65EA-4098-BC38-88255AB2FF35}" type="parTrans" cxnId="{1C00038F-A20A-44A8-BAE8-6D467074F0F2}">
      <dgm:prSet/>
      <dgm:spPr/>
      <dgm:t>
        <a:bodyPr/>
        <a:lstStyle/>
        <a:p>
          <a:endParaRPr lang="en-US" sz="2800"/>
        </a:p>
      </dgm:t>
    </dgm:pt>
    <dgm:pt modelId="{5A2FC8E1-462E-4236-BC7F-3C5D2AC9C53F}" type="sibTrans" cxnId="{1C00038F-A20A-44A8-BAE8-6D467074F0F2}">
      <dgm:prSet/>
      <dgm:spPr/>
      <dgm:t>
        <a:bodyPr/>
        <a:lstStyle/>
        <a:p>
          <a:endParaRPr lang="en-US" sz="2800"/>
        </a:p>
      </dgm:t>
    </dgm:pt>
    <dgm:pt modelId="{8566CA38-45E2-4843-9B2E-9E824BAAD32E}">
      <dgm:prSet phldrT="[Text]" custT="1"/>
      <dgm:spPr/>
      <dgm:t>
        <a:bodyPr/>
        <a:lstStyle/>
        <a:p>
          <a:r>
            <a:rPr lang="en-US" sz="2400" dirty="0" smtClean="0">
              <a:effectLst>
                <a:outerShdw blurRad="38100" dist="38100" dir="2700000" algn="tl">
                  <a:srgbClr val="000000">
                    <a:alpha val="43137"/>
                  </a:srgbClr>
                </a:outerShdw>
              </a:effectLst>
            </a:rPr>
            <a:t>Usage</a:t>
          </a:r>
          <a:endParaRPr lang="en-US" sz="2400" dirty="0">
            <a:effectLst>
              <a:outerShdw blurRad="38100" dist="38100" dir="2700000" algn="tl">
                <a:srgbClr val="000000">
                  <a:alpha val="43137"/>
                </a:srgbClr>
              </a:outerShdw>
            </a:effectLst>
          </a:endParaRPr>
        </a:p>
      </dgm:t>
    </dgm:pt>
    <dgm:pt modelId="{0F35B1A8-54DE-4BB8-AA5C-3C4D9BD22AE9}" type="parTrans" cxnId="{DC5FA287-FF36-4664-8459-AFA18854F6D0}">
      <dgm:prSet/>
      <dgm:spPr/>
      <dgm:t>
        <a:bodyPr/>
        <a:lstStyle/>
        <a:p>
          <a:endParaRPr lang="en-US" sz="2800"/>
        </a:p>
      </dgm:t>
    </dgm:pt>
    <dgm:pt modelId="{27FF68A9-9A77-4695-802C-0DFB3F4863FE}" type="sibTrans" cxnId="{DC5FA287-FF36-4664-8459-AFA18854F6D0}">
      <dgm:prSet/>
      <dgm:spPr/>
      <dgm:t>
        <a:bodyPr/>
        <a:lstStyle/>
        <a:p>
          <a:endParaRPr lang="en-US" sz="2800"/>
        </a:p>
      </dgm:t>
    </dgm:pt>
    <dgm:pt modelId="{F8AAF28A-69BE-4C02-8444-366A0D95D255}">
      <dgm:prSet phldrT="[Text]" custT="1"/>
      <dgm:spPr/>
      <dgm:t>
        <a:bodyPr/>
        <a:lstStyle/>
        <a:p>
          <a:pPr algn="l"/>
          <a:r>
            <a:rPr lang="en-US" sz="2400" dirty="0" smtClean="0">
              <a:effectLst>
                <a:outerShdw blurRad="38100" dist="38100" dir="2700000" algn="tl">
                  <a:srgbClr val="000000">
                    <a:alpha val="43137"/>
                  </a:srgbClr>
                </a:outerShdw>
              </a:effectLst>
            </a:rPr>
            <a:t>Search quality</a:t>
          </a:r>
          <a:endParaRPr lang="en-US" sz="2400" dirty="0">
            <a:effectLst>
              <a:outerShdw blurRad="38100" dist="38100" dir="2700000" algn="tl">
                <a:srgbClr val="000000">
                  <a:alpha val="43137"/>
                </a:srgbClr>
              </a:outerShdw>
            </a:effectLst>
          </a:endParaRPr>
        </a:p>
      </dgm:t>
    </dgm:pt>
    <dgm:pt modelId="{B3D349F1-DA73-4DED-9EC1-B78BE2AF35F2}" type="parTrans" cxnId="{2C602603-CA04-4002-BD4A-D99ACFFE8A46}">
      <dgm:prSet/>
      <dgm:spPr/>
      <dgm:t>
        <a:bodyPr/>
        <a:lstStyle/>
        <a:p>
          <a:endParaRPr lang="en-US" sz="2800"/>
        </a:p>
      </dgm:t>
    </dgm:pt>
    <dgm:pt modelId="{0568E738-D930-4FC1-8174-BE2988D61A3D}" type="sibTrans" cxnId="{2C602603-CA04-4002-BD4A-D99ACFFE8A46}">
      <dgm:prSet/>
      <dgm:spPr/>
      <dgm:t>
        <a:bodyPr/>
        <a:lstStyle/>
        <a:p>
          <a:endParaRPr lang="en-US" sz="2800"/>
        </a:p>
      </dgm:t>
    </dgm:pt>
    <dgm:pt modelId="{613EF940-AD3C-43B9-85B5-6A9D7DC45EAB}" type="pres">
      <dgm:prSet presAssocID="{117ED5A4-9471-4EAD-915F-5537EA773F09}" presName="cycle" presStyleCnt="0">
        <dgm:presLayoutVars>
          <dgm:dir/>
          <dgm:resizeHandles val="exact"/>
        </dgm:presLayoutVars>
      </dgm:prSet>
      <dgm:spPr/>
      <dgm:t>
        <a:bodyPr/>
        <a:lstStyle/>
        <a:p>
          <a:endParaRPr lang="en-US"/>
        </a:p>
      </dgm:t>
    </dgm:pt>
    <dgm:pt modelId="{27B4A489-9D50-4E6B-AECA-1A6B5443C16E}" type="pres">
      <dgm:prSet presAssocID="{DF5B8696-EFF9-477F-8B1E-65193913F875}" presName="dummy" presStyleCnt="0"/>
      <dgm:spPr/>
      <dgm:t>
        <a:bodyPr/>
        <a:lstStyle/>
        <a:p>
          <a:endParaRPr lang="en-US"/>
        </a:p>
      </dgm:t>
    </dgm:pt>
    <dgm:pt modelId="{7F03ABCB-540A-4EFC-8761-E5B817A3EBBF}" type="pres">
      <dgm:prSet presAssocID="{DF5B8696-EFF9-477F-8B1E-65193913F875}" presName="node" presStyleLbl="revTx" presStyleIdx="0" presStyleCnt="3" custScaleX="230560" custScaleY="47031">
        <dgm:presLayoutVars>
          <dgm:bulletEnabled val="1"/>
        </dgm:presLayoutVars>
      </dgm:prSet>
      <dgm:spPr/>
      <dgm:t>
        <a:bodyPr/>
        <a:lstStyle/>
        <a:p>
          <a:endParaRPr lang="en-US"/>
        </a:p>
      </dgm:t>
    </dgm:pt>
    <dgm:pt modelId="{C710832B-7A2A-411B-9B0D-CDE172147DE1}" type="pres">
      <dgm:prSet presAssocID="{5A2FC8E1-462E-4236-BC7F-3C5D2AC9C53F}" presName="sibTrans" presStyleLbl="node1" presStyleIdx="0" presStyleCnt="3"/>
      <dgm:spPr/>
      <dgm:t>
        <a:bodyPr/>
        <a:lstStyle/>
        <a:p>
          <a:endParaRPr lang="en-US"/>
        </a:p>
      </dgm:t>
    </dgm:pt>
    <dgm:pt modelId="{6B8A24A1-6F90-42DB-92F8-B39E5BF1BAD0}" type="pres">
      <dgm:prSet presAssocID="{8566CA38-45E2-4843-9B2E-9E824BAAD32E}" presName="dummy" presStyleCnt="0"/>
      <dgm:spPr/>
      <dgm:t>
        <a:bodyPr/>
        <a:lstStyle/>
        <a:p>
          <a:endParaRPr lang="en-US"/>
        </a:p>
      </dgm:t>
    </dgm:pt>
    <dgm:pt modelId="{A08E667D-34BA-4B66-8B16-E7B55519440D}" type="pres">
      <dgm:prSet presAssocID="{8566CA38-45E2-4843-9B2E-9E824BAAD32E}" presName="node" presStyleLbl="revTx" presStyleIdx="1" presStyleCnt="3">
        <dgm:presLayoutVars>
          <dgm:bulletEnabled val="1"/>
        </dgm:presLayoutVars>
      </dgm:prSet>
      <dgm:spPr/>
      <dgm:t>
        <a:bodyPr/>
        <a:lstStyle/>
        <a:p>
          <a:endParaRPr lang="en-US"/>
        </a:p>
      </dgm:t>
    </dgm:pt>
    <dgm:pt modelId="{857FF26C-EFC2-474F-8225-A46FEF501EA6}" type="pres">
      <dgm:prSet presAssocID="{27FF68A9-9A77-4695-802C-0DFB3F4863FE}" presName="sibTrans" presStyleLbl="node1" presStyleIdx="1" presStyleCnt="3"/>
      <dgm:spPr/>
      <dgm:t>
        <a:bodyPr/>
        <a:lstStyle/>
        <a:p>
          <a:endParaRPr lang="en-US"/>
        </a:p>
      </dgm:t>
    </dgm:pt>
    <dgm:pt modelId="{04CDA4AF-E0C4-4B19-9B06-71F55AAD8EC8}" type="pres">
      <dgm:prSet presAssocID="{F8AAF28A-69BE-4C02-8444-366A0D95D255}" presName="dummy" presStyleCnt="0"/>
      <dgm:spPr/>
      <dgm:t>
        <a:bodyPr/>
        <a:lstStyle/>
        <a:p>
          <a:endParaRPr lang="en-US"/>
        </a:p>
      </dgm:t>
    </dgm:pt>
    <dgm:pt modelId="{D5240C6D-732B-4E00-921A-187B74A43827}" type="pres">
      <dgm:prSet presAssocID="{F8AAF28A-69BE-4C02-8444-366A0D95D255}" presName="node" presStyleLbl="revTx" presStyleIdx="2" presStyleCnt="3" custScaleX="211538" custScaleY="49201">
        <dgm:presLayoutVars>
          <dgm:bulletEnabled val="1"/>
        </dgm:presLayoutVars>
      </dgm:prSet>
      <dgm:spPr/>
      <dgm:t>
        <a:bodyPr/>
        <a:lstStyle/>
        <a:p>
          <a:endParaRPr lang="en-US"/>
        </a:p>
      </dgm:t>
    </dgm:pt>
    <dgm:pt modelId="{12192FFC-EA86-4A0A-878B-D0E31F0846D3}" type="pres">
      <dgm:prSet presAssocID="{0568E738-D930-4FC1-8174-BE2988D61A3D}" presName="sibTrans" presStyleLbl="node1" presStyleIdx="2" presStyleCnt="3" custLinFactNeighborY="460"/>
      <dgm:spPr/>
      <dgm:t>
        <a:bodyPr/>
        <a:lstStyle/>
        <a:p>
          <a:endParaRPr lang="en-US"/>
        </a:p>
      </dgm:t>
    </dgm:pt>
  </dgm:ptLst>
  <dgm:cxnLst>
    <dgm:cxn modelId="{8B850985-FBDF-4D6E-9A65-8F4FC1F9E846}" type="presOf" srcId="{F8AAF28A-69BE-4C02-8444-366A0D95D255}" destId="{D5240C6D-732B-4E00-921A-187B74A43827}" srcOrd="0" destOrd="0" presId="urn:microsoft.com/office/officeart/2005/8/layout/cycle1"/>
    <dgm:cxn modelId="{F6B4306D-6284-4AB0-9CA9-E11D92E96B90}" type="presOf" srcId="{5A2FC8E1-462E-4236-BC7F-3C5D2AC9C53F}" destId="{C710832B-7A2A-411B-9B0D-CDE172147DE1}" srcOrd="0" destOrd="0" presId="urn:microsoft.com/office/officeart/2005/8/layout/cycle1"/>
    <dgm:cxn modelId="{2C602603-CA04-4002-BD4A-D99ACFFE8A46}" srcId="{117ED5A4-9471-4EAD-915F-5537EA773F09}" destId="{F8AAF28A-69BE-4C02-8444-366A0D95D255}" srcOrd="2" destOrd="0" parTransId="{B3D349F1-DA73-4DED-9EC1-B78BE2AF35F2}" sibTransId="{0568E738-D930-4FC1-8174-BE2988D61A3D}"/>
    <dgm:cxn modelId="{EEDFFE98-8013-47FA-9268-0B409139FE71}" type="presOf" srcId="{DF5B8696-EFF9-477F-8B1E-65193913F875}" destId="{7F03ABCB-540A-4EFC-8761-E5B817A3EBBF}" srcOrd="0" destOrd="0" presId="urn:microsoft.com/office/officeart/2005/8/layout/cycle1"/>
    <dgm:cxn modelId="{DC5FA287-FF36-4664-8459-AFA18854F6D0}" srcId="{117ED5A4-9471-4EAD-915F-5537EA773F09}" destId="{8566CA38-45E2-4843-9B2E-9E824BAAD32E}" srcOrd="1" destOrd="0" parTransId="{0F35B1A8-54DE-4BB8-AA5C-3C4D9BD22AE9}" sibTransId="{27FF68A9-9A77-4695-802C-0DFB3F4863FE}"/>
    <dgm:cxn modelId="{06A9EB3D-46AF-456D-95BA-F4BAA461F564}" type="presOf" srcId="{27FF68A9-9A77-4695-802C-0DFB3F4863FE}" destId="{857FF26C-EFC2-474F-8225-A46FEF501EA6}" srcOrd="0" destOrd="0" presId="urn:microsoft.com/office/officeart/2005/8/layout/cycle1"/>
    <dgm:cxn modelId="{1C00038F-A20A-44A8-BAE8-6D467074F0F2}" srcId="{117ED5A4-9471-4EAD-915F-5537EA773F09}" destId="{DF5B8696-EFF9-477F-8B1E-65193913F875}" srcOrd="0" destOrd="0" parTransId="{026C158B-65EA-4098-BC38-88255AB2FF35}" sibTransId="{5A2FC8E1-462E-4236-BC7F-3C5D2AC9C53F}"/>
    <dgm:cxn modelId="{0B1932AB-C4DA-40D5-A383-DF1F3CAF29A4}" type="presOf" srcId="{0568E738-D930-4FC1-8174-BE2988D61A3D}" destId="{12192FFC-EA86-4A0A-878B-D0E31F0846D3}" srcOrd="0" destOrd="0" presId="urn:microsoft.com/office/officeart/2005/8/layout/cycle1"/>
    <dgm:cxn modelId="{F0D6050F-CDBC-43D2-B6CC-0B2664D2E5BB}" type="presOf" srcId="{8566CA38-45E2-4843-9B2E-9E824BAAD32E}" destId="{A08E667D-34BA-4B66-8B16-E7B55519440D}" srcOrd="0" destOrd="0" presId="urn:microsoft.com/office/officeart/2005/8/layout/cycle1"/>
    <dgm:cxn modelId="{6ECCFDFB-CA5B-40BE-8E56-A904D889788D}" type="presOf" srcId="{117ED5A4-9471-4EAD-915F-5537EA773F09}" destId="{613EF940-AD3C-43B9-85B5-6A9D7DC45EAB}" srcOrd="0" destOrd="0" presId="urn:microsoft.com/office/officeart/2005/8/layout/cycle1"/>
    <dgm:cxn modelId="{1ACF7EF2-9AC2-48F9-BE54-CD46BBA18529}" type="presParOf" srcId="{613EF940-AD3C-43B9-85B5-6A9D7DC45EAB}" destId="{27B4A489-9D50-4E6B-AECA-1A6B5443C16E}" srcOrd="0" destOrd="0" presId="urn:microsoft.com/office/officeart/2005/8/layout/cycle1"/>
    <dgm:cxn modelId="{4E89686D-7323-4FD0-B59B-882E34972D40}" type="presParOf" srcId="{613EF940-AD3C-43B9-85B5-6A9D7DC45EAB}" destId="{7F03ABCB-540A-4EFC-8761-E5B817A3EBBF}" srcOrd="1" destOrd="0" presId="urn:microsoft.com/office/officeart/2005/8/layout/cycle1"/>
    <dgm:cxn modelId="{896C815E-9076-4243-BEE6-C27827C957BE}" type="presParOf" srcId="{613EF940-AD3C-43B9-85B5-6A9D7DC45EAB}" destId="{C710832B-7A2A-411B-9B0D-CDE172147DE1}" srcOrd="2" destOrd="0" presId="urn:microsoft.com/office/officeart/2005/8/layout/cycle1"/>
    <dgm:cxn modelId="{CCE88363-3FD1-4862-BC50-E218308BF3B6}" type="presParOf" srcId="{613EF940-AD3C-43B9-85B5-6A9D7DC45EAB}" destId="{6B8A24A1-6F90-42DB-92F8-B39E5BF1BAD0}" srcOrd="3" destOrd="0" presId="urn:microsoft.com/office/officeart/2005/8/layout/cycle1"/>
    <dgm:cxn modelId="{52728095-AE3A-4ABE-BE5E-1C9E1F73649D}" type="presParOf" srcId="{613EF940-AD3C-43B9-85B5-6A9D7DC45EAB}" destId="{A08E667D-34BA-4B66-8B16-E7B55519440D}" srcOrd="4" destOrd="0" presId="urn:microsoft.com/office/officeart/2005/8/layout/cycle1"/>
    <dgm:cxn modelId="{A0373D99-689D-4333-BFB2-F6BA47143EB3}" type="presParOf" srcId="{613EF940-AD3C-43B9-85B5-6A9D7DC45EAB}" destId="{857FF26C-EFC2-474F-8225-A46FEF501EA6}" srcOrd="5" destOrd="0" presId="urn:microsoft.com/office/officeart/2005/8/layout/cycle1"/>
    <dgm:cxn modelId="{4073B0AC-5471-4405-B606-44EACBC992A4}" type="presParOf" srcId="{613EF940-AD3C-43B9-85B5-6A9D7DC45EAB}" destId="{04CDA4AF-E0C4-4B19-9B06-71F55AAD8EC8}" srcOrd="6" destOrd="0" presId="urn:microsoft.com/office/officeart/2005/8/layout/cycle1"/>
    <dgm:cxn modelId="{E6B40D99-ACB1-4E89-832B-70087F282F55}" type="presParOf" srcId="{613EF940-AD3C-43B9-85B5-6A9D7DC45EAB}" destId="{D5240C6D-732B-4E00-921A-187B74A43827}" srcOrd="7" destOrd="0" presId="urn:microsoft.com/office/officeart/2005/8/layout/cycle1"/>
    <dgm:cxn modelId="{56F6B128-3975-4F02-B410-90C716745D96}" type="presParOf" srcId="{613EF940-AD3C-43B9-85B5-6A9D7DC45EAB}" destId="{12192FFC-EA86-4A0A-878B-D0E31F0846D3}" srcOrd="8" destOrd="0" presId="urn:microsoft.com/office/officeart/2005/8/layout/cycle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03ABCB-540A-4EFC-8761-E5B817A3EBBF}">
      <dsp:nvSpPr>
        <dsp:cNvPr id="0" name=""/>
        <dsp:cNvSpPr/>
      </dsp:nvSpPr>
      <dsp:spPr>
        <a:xfrm>
          <a:off x="3679710" y="500569"/>
          <a:ext cx="2500782" cy="51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r" defTabSz="10668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Confidence</a:t>
          </a:r>
          <a:endParaRPr lang="en-US" sz="2400" kern="1200" dirty="0">
            <a:effectLst>
              <a:outerShdw blurRad="38100" dist="38100" dir="2700000" algn="tl">
                <a:srgbClr val="000000">
                  <a:alpha val="43137"/>
                </a:srgbClr>
              </a:outerShdw>
            </a:effectLst>
          </a:endParaRPr>
        </a:p>
      </dsp:txBody>
      <dsp:txXfrm>
        <a:off x="3679710" y="500569"/>
        <a:ext cx="2500782" cy="510124"/>
      </dsp:txXfrm>
    </dsp:sp>
    <dsp:sp modelId="{C710832B-7A2A-411B-9B0D-CDE172147DE1}">
      <dsp:nvSpPr>
        <dsp:cNvPr id="0" name=""/>
        <dsp:cNvSpPr/>
      </dsp:nvSpPr>
      <dsp:spPr>
        <a:xfrm>
          <a:off x="2733230" y="-755"/>
          <a:ext cx="2567281" cy="2567281"/>
        </a:xfrm>
        <a:prstGeom prst="circularArrow">
          <a:avLst>
            <a:gd name="adj1" fmla="val 8239"/>
            <a:gd name="adj2" fmla="val 575276"/>
            <a:gd name="adj3" fmla="val 2967703"/>
            <a:gd name="adj4" fmla="val 20702481"/>
            <a:gd name="adj5" fmla="val 9612"/>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l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A08E667D-34BA-4B66-8B16-E7B55519440D}">
      <dsp:nvSpPr>
        <dsp:cNvPr id="0" name=""/>
        <dsp:cNvSpPr/>
      </dsp:nvSpPr>
      <dsp:spPr>
        <a:xfrm>
          <a:off x="3474543" y="1795064"/>
          <a:ext cx="1084655" cy="1084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Usage</a:t>
          </a:r>
          <a:endParaRPr lang="en-US" sz="2400" kern="1200" dirty="0">
            <a:effectLst>
              <a:outerShdw blurRad="38100" dist="38100" dir="2700000" algn="tl">
                <a:srgbClr val="000000">
                  <a:alpha val="43137"/>
                </a:srgbClr>
              </a:outerShdw>
            </a:effectLst>
          </a:endParaRPr>
        </a:p>
      </dsp:txBody>
      <dsp:txXfrm>
        <a:off x="3474543" y="1795064"/>
        <a:ext cx="1084655" cy="1084655"/>
      </dsp:txXfrm>
    </dsp:sp>
    <dsp:sp modelId="{857FF26C-EFC2-474F-8225-A46FEF501EA6}">
      <dsp:nvSpPr>
        <dsp:cNvPr id="0" name=""/>
        <dsp:cNvSpPr/>
      </dsp:nvSpPr>
      <dsp:spPr>
        <a:xfrm>
          <a:off x="2733230" y="-755"/>
          <a:ext cx="2567281" cy="2567281"/>
        </a:xfrm>
        <a:prstGeom prst="circularArrow">
          <a:avLst>
            <a:gd name="adj1" fmla="val 8239"/>
            <a:gd name="adj2" fmla="val 575276"/>
            <a:gd name="adj3" fmla="val 11082592"/>
            <a:gd name="adj4" fmla="val 7257021"/>
            <a:gd name="adj5" fmla="val 9612"/>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l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D5240C6D-732B-4E00-921A-187B74A43827}">
      <dsp:nvSpPr>
        <dsp:cNvPr id="0" name=""/>
        <dsp:cNvSpPr/>
      </dsp:nvSpPr>
      <dsp:spPr>
        <a:xfrm>
          <a:off x="1956411" y="488800"/>
          <a:ext cx="2294458" cy="533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Search quality</a:t>
          </a:r>
          <a:endParaRPr lang="en-US" sz="2400" kern="1200" dirty="0">
            <a:effectLst>
              <a:outerShdw blurRad="38100" dist="38100" dir="2700000" algn="tl">
                <a:srgbClr val="000000">
                  <a:alpha val="43137"/>
                </a:srgbClr>
              </a:outerShdw>
            </a:effectLst>
          </a:endParaRPr>
        </a:p>
      </dsp:txBody>
      <dsp:txXfrm>
        <a:off x="1956411" y="488800"/>
        <a:ext cx="2294458" cy="533661"/>
      </dsp:txXfrm>
    </dsp:sp>
    <dsp:sp modelId="{12192FFC-EA86-4A0A-878B-D0E31F0846D3}">
      <dsp:nvSpPr>
        <dsp:cNvPr id="0" name=""/>
        <dsp:cNvSpPr/>
      </dsp:nvSpPr>
      <dsp:spPr>
        <a:xfrm>
          <a:off x="2733230" y="11053"/>
          <a:ext cx="2567281" cy="2567281"/>
        </a:xfrm>
        <a:prstGeom prst="circularArrow">
          <a:avLst>
            <a:gd name="adj1" fmla="val 8239"/>
            <a:gd name="adj2" fmla="val 575276"/>
            <a:gd name="adj3" fmla="val 18151225"/>
            <a:gd name="adj4" fmla="val 13731255"/>
            <a:gd name="adj5" fmla="val 9612"/>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l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GB" sz="1400" smtClean="0"/>
              <a:t>Tech·Ed Europe 2009</a:t>
            </a:r>
            <a:endParaRPr lang="en-GB" sz="14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z="1400" smtClean="0"/>
              <a:t>11/13/2009</a:t>
            </a:r>
            <a:endParaRPr lang="en-GB" sz="14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sz="1400" smtClean="0"/>
              <a:t>ofs322_holdaway_updated.pptx</a:t>
            </a:r>
            <a:endParaRPr lang="en-GB" sz="14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7CA337-6C7A-4B67-A565-0E3532D2AD14}" type="slidenum">
              <a:rPr lang="en-GB" sz="1400" smtClean="0"/>
              <a:t>‹#›</a:t>
            </a:fld>
            <a:endParaRPr lang="en-GB" sz="140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AE83F3-3C2B-45A8-916C-F5FF5E9C967F}" type="datetimeFigureOut">
              <a:rPr lang="en-GB" smtClean="0"/>
              <a:pPr/>
              <a:t>13/11/2009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8AFEB6-4946-4463-A0FA-567035E28EC6}" type="slidenum">
              <a:rPr lang="en-GB" smtClean="0"/>
              <a:pPr/>
              <a:t>‹#›</a:t>
            </a:fld>
            <a:endParaRPr lang="en-GB"/>
          </a:p>
        </p:txBody>
      </p:sp>
    </p:spTree>
    <p:extLst>
      <p:ext uri="{BB962C8B-B14F-4D97-AF65-F5344CB8AC3E}">
        <p14:creationId xmlns="" xmlns:p14="http://schemas.microsoft.com/office/powerpoint/2010/main" val="3758990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smtClean="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119543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504334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aseline="0" dirty="0" smtClean="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480625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231095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4004012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endParaRPr lang="en-US" dirty="0">
              <a:solidFill>
                <a:prstClr val="black"/>
              </a:solidFill>
            </a:endParaRPr>
          </a:p>
        </p:txBody>
      </p:sp>
    </p:spTree>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a:xfrm>
            <a:off x="0" y="8685213"/>
            <a:ext cx="6172200" cy="457200"/>
          </a:xfrm>
        </p:spPr>
        <p:txBody>
          <a:bodyPr/>
          <a:lstStyle/>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endParaRPr lang="en-US" dirty="0">
              <a:solidFill>
                <a:prstClr val="black"/>
              </a:solidFill>
            </a:endParaRPr>
          </a:p>
        </p:txBody>
      </p:sp>
    </p:spTree>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1195439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444773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225672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300979"/>
          </a:xfrm>
        </p:spPr>
        <p:txBody>
          <a:bodyPr>
            <a:normAutofit lnSpcReduction="10000"/>
          </a:bodyPr>
          <a:lstStyle/>
          <a:p>
            <a:endParaRPr lang="en-US" sz="2000" dirty="0" smtClean="0"/>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112658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endParaRPr lang="en-US"/>
          </a:p>
        </p:txBody>
      </p:sp>
    </p:spTree>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endParaRPr lang="en-US" dirty="0">
              <a:solidFill>
                <a:prstClr val="black"/>
              </a:solidFill>
            </a:endParaRPr>
          </a:p>
        </p:txBody>
      </p:sp>
    </p:spTree>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endParaRPr lang="en-US" dirty="0">
              <a:solidFill>
                <a:prstClr val="black"/>
              </a:solidFill>
            </a:endParaRPr>
          </a:p>
        </p:txBody>
      </p:sp>
    </p:spTree>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3631483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29045318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endParaRPr lang="en-US" dirty="0">
              <a:solidFill>
                <a:prstClr val="black"/>
              </a:solidFill>
            </a:endParaRPr>
          </a:p>
        </p:txBody>
      </p:sp>
    </p:spTree>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endParaRPr lang="en-US" dirty="0">
              <a:solidFill>
                <a:prstClr val="black"/>
              </a:solidFill>
            </a:endParaRPr>
          </a:p>
        </p:txBody>
      </p:sp>
    </p:spTree>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noFill/>
          <a:ln/>
        </p:spPr>
        <p:txBody>
          <a:bodyPr vert="horz" lIns="91435" tIns="45718" rIns="91435" bIns="45718" rtlCol="0">
            <a:normAutofit fontScale="40000" lnSpcReduction="20000"/>
          </a:bodyPr>
          <a:lstStyle/>
          <a:p>
            <a:endParaRPr lang="en-US" baseline="0" dirty="0" smtClean="0"/>
          </a:p>
        </p:txBody>
      </p:sp>
      <p:sp>
        <p:nvSpPr>
          <p:cNvPr id="5" name="Slide Number Placeholder 5"/>
          <p:cNvSpPr>
            <a:spLocks noGrp="1"/>
          </p:cNvSpPr>
          <p:nvPr>
            <p:ph type="sldNum" sz="quarter" idx="5"/>
          </p:nvPr>
        </p:nvSpPr>
        <p:spPr>
          <a:xfrm>
            <a:off x="6112565" y="8685213"/>
            <a:ext cx="743848" cy="457200"/>
          </a:xfrm>
        </p:spPr>
        <p:txBody>
          <a:bodyPr/>
          <a:lstStyle/>
          <a:p>
            <a:pPr>
              <a:defRPr/>
            </a:pPr>
            <a:endParaRPr lang="en-US" dirty="0"/>
          </a:p>
        </p:txBody>
      </p:sp>
      <p:sp>
        <p:nvSpPr>
          <p:cNvPr id="6" name="Rectangle 7"/>
          <p:cNvSpPr>
            <a:spLocks noGrp="1" noChangeArrowheads="1"/>
          </p:cNvSpPr>
          <p:nvPr>
            <p:ph type="dt" sz="quarter" idx="1"/>
          </p:nvPr>
        </p:nvSpPr>
        <p:spPr>
          <a:xfrm>
            <a:off x="3884613" y="0"/>
            <a:ext cx="2971800" cy="457200"/>
          </a:xfrm>
          <a:noFill/>
        </p:spPr>
        <p:txBody>
          <a:bodyPr/>
          <a:lstStyle/>
          <a:p>
            <a:pPr algn="r" rtl="0"/>
            <a:endParaRPr lang="en-US" dirty="0">
              <a:solidFill>
                <a:prstClr val="black"/>
              </a:solidFill>
            </a:endParaRPr>
          </a:p>
        </p:txBody>
      </p:sp>
      <p:sp>
        <p:nvSpPr>
          <p:cNvPr id="7" name="Shape 5"/>
          <p:cNvSpPr>
            <a:spLocks noGrp="1" noChangeArrowheads="1"/>
          </p:cNvSpPr>
          <p:nvPr>
            <p:ph type="ftr" sz="quarter" idx="4"/>
          </p:nvPr>
        </p:nvSpPr>
        <p:spPr>
          <a:xfrm>
            <a:off x="0" y="8685213"/>
            <a:ext cx="6038022" cy="457200"/>
          </a:xfrm>
          <a:noFill/>
          <a:ln>
            <a:headEnd/>
            <a:tailEnd/>
          </a:ln>
        </p:spPr>
        <p:txBody>
          <a:bodyPr/>
          <a:lstStyle/>
          <a:p>
            <a:pPr lvl="0"/>
            <a:endParaRPr lang="en-US" sz="500" dirty="0">
              <a:solidFill>
                <a:prstClr val="black"/>
              </a:solidFill>
            </a:endParaRPr>
          </a:p>
        </p:txBody>
      </p:sp>
      <p:sp>
        <p:nvSpPr>
          <p:cNvPr id="8"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1195439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ln>
            <a:solidFill>
              <a:srgbClr val="000000"/>
            </a:solidFill>
            <a:miter lim="800000"/>
            <a:headEnd/>
            <a:tailEnd/>
          </a:ln>
          <a:extLst>
            <a:ext uri="{909E8E84-426E-40DD-AFC4-6F175D3DCCD1}">
              <a14:hiddenFill xmlns="" xmlns:a14="http://schemas.microsoft.com/office/drawing/2010/main">
                <a:solidFill>
                  <a:srgbClr xmlns:mc="http://schemas.openxmlformats.org/markup-compatibility/2006" val="FFFFFF" mc:Ignorable=""/>
                </a:solidFill>
              </a14:hiddenFill>
            </a:ext>
            <a:ext uri="{53640926-AAD7-44D8-BBD7-CCE9431645EC}">
              <a14:shadowObscured xmlns="" xmlns:a14="http://schemas.microsoft.com/office/drawing/2010/main" val="1"/>
            </a:ext>
          </a:extLst>
        </p:spPr>
      </p:sp>
      <p:sp>
        <p:nvSpPr>
          <p:cNvPr id="3" name="Notes Placeholder 2"/>
          <p:cNvSpPr>
            <a:spLocks noGrp="1"/>
          </p:cNvSpPr>
          <p:nvPr>
            <p:ph type="body" idx="1"/>
          </p:nvPr>
        </p:nvSpPr>
        <p:spPr/>
        <p:txBody>
          <a:bodyPr>
            <a:normAutofit fontScale="92500" lnSpcReduction="20000"/>
          </a:bodyPr>
          <a:lstStyle/>
          <a:p>
            <a:pPr defTabSz="914363" eaLnBrk="1" fontAlgn="auto" hangingPunct="1">
              <a:spcBef>
                <a:spcPts val="0"/>
              </a:spcBef>
              <a:spcAft>
                <a:spcPts val="333"/>
              </a:spcAft>
              <a:defRPr/>
            </a:pPr>
            <a:endParaRPr lang="en-US" dirty="0"/>
          </a:p>
        </p:txBody>
      </p:sp>
      <p:sp>
        <p:nvSpPr>
          <p:cNvPr id="41988" name="Slide Number Placeholder 3"/>
          <p:cNvSpPr>
            <a:spLocks noGrp="1"/>
          </p:cNvSpPr>
          <p:nvPr>
            <p:ph type="sldNum" sz="quarter" idx="5"/>
          </p:nvPr>
        </p:nvSpPr>
        <p:spPr bwMode="auto">
          <a:extLst>
            <a:ext uri="{909E8E84-426E-40DD-AFC4-6F175D3DCCD1}">
              <a14:hiddenFill xmlns="" xmlns:a14="http://schemas.microsoft.com/office/drawing/2010/main">
                <a:solidFill>
                  <a:srgbClr xmlns:mc="http://schemas.openxmlformats.org/markup-compatibility/2006" val="FFFFFF" mc:Ignorable=""/>
                </a:solidFill>
              </a14:hiddenFill>
            </a:ext>
            <a:ext uri="{91240B29-F687-4F45-9708-019B960494DF}">
              <a14:hiddenLine xmlns="" xmlns:a14="http://schemas.microsoft.com/office/drawing/2010/main" w="9525">
                <a:solidFill>
                  <a:srgbClr xmlns:mc="http://schemas.openxmlformats.org/markup-compatibility/2006" val="000000" mc:Ignorable=""/>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itchFamily="34" charset="0"/>
              </a:defRPr>
            </a:lvl1pPr>
            <a:lvl2pPr marL="742950" indent="-285750">
              <a:defRPr>
                <a:solidFill>
                  <a:schemeClr val="tx1"/>
                </a:solidFill>
                <a:latin typeface="Segoe UI" pitchFamily="34" charset="0"/>
              </a:defRPr>
            </a:lvl2pPr>
            <a:lvl3pPr marL="1143000" indent="-228600">
              <a:defRPr>
                <a:solidFill>
                  <a:schemeClr val="tx1"/>
                </a:solidFill>
                <a:latin typeface="Segoe UI" pitchFamily="34" charset="0"/>
              </a:defRPr>
            </a:lvl3pPr>
            <a:lvl4pPr marL="1600200" indent="-228600">
              <a:defRPr>
                <a:solidFill>
                  <a:schemeClr val="tx1"/>
                </a:solidFill>
                <a:latin typeface="Segoe UI" pitchFamily="34" charset="0"/>
              </a:defRPr>
            </a:lvl4pPr>
            <a:lvl5pPr marL="2057400" indent="-228600">
              <a:defRPr>
                <a:solidFill>
                  <a:schemeClr val="tx1"/>
                </a:solidFill>
                <a:latin typeface="Segoe UI" pitchFamily="34" charset="0"/>
              </a:defRPr>
            </a:lvl5pPr>
            <a:lvl6pPr marL="2514600" indent="-228600" defTabSz="912813" fontAlgn="base">
              <a:spcBef>
                <a:spcPct val="0"/>
              </a:spcBef>
              <a:spcAft>
                <a:spcPct val="0"/>
              </a:spcAft>
              <a:defRPr>
                <a:solidFill>
                  <a:schemeClr val="tx1"/>
                </a:solidFill>
                <a:latin typeface="Segoe UI" pitchFamily="34" charset="0"/>
              </a:defRPr>
            </a:lvl6pPr>
            <a:lvl7pPr marL="2971800" indent="-228600" defTabSz="912813" fontAlgn="base">
              <a:spcBef>
                <a:spcPct val="0"/>
              </a:spcBef>
              <a:spcAft>
                <a:spcPct val="0"/>
              </a:spcAft>
              <a:defRPr>
                <a:solidFill>
                  <a:schemeClr val="tx1"/>
                </a:solidFill>
                <a:latin typeface="Segoe UI" pitchFamily="34" charset="0"/>
              </a:defRPr>
            </a:lvl7pPr>
            <a:lvl8pPr marL="3429000" indent="-228600" defTabSz="912813" fontAlgn="base">
              <a:spcBef>
                <a:spcPct val="0"/>
              </a:spcBef>
              <a:spcAft>
                <a:spcPct val="0"/>
              </a:spcAft>
              <a:defRPr>
                <a:solidFill>
                  <a:schemeClr val="tx1"/>
                </a:solidFill>
                <a:latin typeface="Segoe UI" pitchFamily="34" charset="0"/>
              </a:defRPr>
            </a:lvl8pPr>
            <a:lvl9pPr marL="3886200" indent="-228600" defTabSz="912813" fontAlgn="base">
              <a:spcBef>
                <a:spcPct val="0"/>
              </a:spcBef>
              <a:spcAft>
                <a:spcPct val="0"/>
              </a:spcAft>
              <a:defRPr>
                <a:solidFill>
                  <a:schemeClr val="tx1"/>
                </a:solidFill>
                <a:latin typeface="Segoe UI" pitchFamily="34" charset="0"/>
              </a:defRPr>
            </a:lvl9pPr>
          </a:lstStyle>
          <a:p>
            <a:pPr defTabSz="912813" fontAlgn="base">
              <a:spcBef>
                <a:spcPct val="0"/>
              </a:spcBef>
              <a:spcAft>
                <a:spcPct val="0"/>
              </a:spcAft>
              <a:defRPr/>
            </a:pPr>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3503542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11954396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1464029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sz="400" dirty="0"/>
          </a:p>
        </p:txBody>
      </p:sp>
      <p:sp>
        <p:nvSpPr>
          <p:cNvPr id="6" name="Header Placeholder 5"/>
          <p:cNvSpPr>
            <a:spLocks noGrp="1"/>
          </p:cNvSpPr>
          <p:nvPr>
            <p:ph type="hdr" sz="quarter" idx="12"/>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 xmlns:p14="http://schemas.microsoft.com/office/powerpoint/2010/main" val="17180279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sz="400" dirty="0"/>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endParaRPr lang="en-US" dirty="0">
              <a:solidFill>
                <a:prstClr val="black"/>
              </a:solidFill>
            </a:endParaRPr>
          </a:p>
        </p:txBody>
      </p:sp>
    </p:spTree>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0961"/>
          <p:cNvSpPr>
            <a:spLocks noGrp="1" noRot="1" noChangeAspect="1" noChangeArrowheads="1" noTextEdit="1"/>
          </p:cNvSpPr>
          <p:nvPr>
            <p:ph type="sldImg"/>
          </p:nvPr>
        </p:nvSpPr>
        <p:spPr>
          <a:noFill/>
          <a:ln cap="flat">
            <a:headEnd type="none" w="med" len="med"/>
            <a:tailEnd type="none" w="med" len="med"/>
          </a:ln>
        </p:spPr>
      </p:sp>
      <p:sp>
        <p:nvSpPr>
          <p:cNvPr id="40964" name="Rectangle 40962"/>
          <p:cNvSpPr>
            <a:spLocks noGrp="1" noChangeArrowheads="1"/>
          </p:cNvSpPr>
          <p:nvPr>
            <p:ph type="body" idx="1"/>
          </p:nvPr>
        </p:nvSpPr>
        <p:spPr>
          <a:xfrm>
            <a:off x="372717" y="4241297"/>
            <a:ext cx="6187109" cy="4113146"/>
          </a:xfrm>
          <a:noFill/>
          <a:ln/>
        </p:spPr>
        <p:txBody>
          <a:bodyPr lIns="88872" tIns="44436" rIns="88872" bIns="44436">
            <a:normAutofit fontScale="77500" lnSpcReduction="20000"/>
          </a:bodyPr>
          <a:lstStyle/>
          <a:p>
            <a:endParaRPr lang="en-US" dirty="0" smtClean="0">
              <a:latin typeface="Arial" charset="0"/>
              <a:ea typeface="ＭＳ Ｐゴシック" pitchFamily="34" charset="-128"/>
            </a:endParaRPr>
          </a:p>
        </p:txBody>
      </p:sp>
      <p:sp>
        <p:nvSpPr>
          <p:cNvPr id="6" name="Slide Number Placeholder 5"/>
          <p:cNvSpPr>
            <a:spLocks noGrp="1"/>
          </p:cNvSpPr>
          <p:nvPr>
            <p:ph type="sldNum" sz="quarter" idx="5"/>
          </p:nvPr>
        </p:nvSpPr>
        <p:spPr>
          <a:xfrm>
            <a:off x="6112565" y="8685213"/>
            <a:ext cx="743848" cy="457200"/>
          </a:xfrm>
        </p:spPr>
        <p:txBody>
          <a:bodyPr/>
          <a:lstStyle/>
          <a:p>
            <a:pPr>
              <a:defRPr/>
            </a:pPr>
            <a:endParaRPr lang="en-US" dirty="0"/>
          </a:p>
        </p:txBody>
      </p:sp>
      <p:sp>
        <p:nvSpPr>
          <p:cNvPr id="7" name="Rectangle 7"/>
          <p:cNvSpPr>
            <a:spLocks noGrp="1" noChangeArrowheads="1"/>
          </p:cNvSpPr>
          <p:nvPr>
            <p:ph type="dt" sz="quarter" idx="1"/>
          </p:nvPr>
        </p:nvSpPr>
        <p:spPr>
          <a:xfrm>
            <a:off x="3884613" y="0"/>
            <a:ext cx="2971800" cy="457200"/>
          </a:xfrm>
          <a:noFill/>
        </p:spPr>
        <p:txBody>
          <a:bodyPr/>
          <a:lstStyle/>
          <a:p>
            <a:pPr algn="r" rtl="0"/>
            <a:endParaRPr lang="en-US" dirty="0">
              <a:solidFill>
                <a:prstClr val="black"/>
              </a:solidFill>
            </a:endParaRPr>
          </a:p>
        </p:txBody>
      </p:sp>
      <p:sp>
        <p:nvSpPr>
          <p:cNvPr id="8" name="Shape 5"/>
          <p:cNvSpPr>
            <a:spLocks noGrp="1" noChangeArrowheads="1"/>
          </p:cNvSpPr>
          <p:nvPr>
            <p:ph type="ftr" sz="quarter" idx="4"/>
          </p:nvPr>
        </p:nvSpPr>
        <p:spPr>
          <a:xfrm>
            <a:off x="0" y="8685213"/>
            <a:ext cx="6038022" cy="457200"/>
          </a:xfrm>
          <a:noFill/>
          <a:ln>
            <a:headEnd/>
            <a:tailEnd/>
          </a:ln>
        </p:spPr>
        <p:txBody>
          <a:bodyPr/>
          <a:lstStyle/>
          <a:p>
            <a:pPr lvl="0"/>
            <a:endParaRPr lang="en-US" sz="500" dirty="0">
              <a:solidFill>
                <a:prstClr val="black"/>
              </a:solidFill>
            </a:endParaRPr>
          </a:p>
        </p:txBody>
      </p:sp>
      <p:sp>
        <p:nvSpPr>
          <p:cNvPr id="9"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Slide Number Placeholder 5"/>
          <p:cNvSpPr>
            <a:spLocks noGrp="1"/>
          </p:cNvSpPr>
          <p:nvPr>
            <p:ph type="sldNum" sz="quarter" idx="12"/>
          </p:nvPr>
        </p:nvSpPr>
        <p:spPr/>
        <p:txBody>
          <a:bodyPr/>
          <a:lstStyle/>
          <a:p>
            <a:pPr>
              <a:defRPr/>
            </a:pPr>
            <a:endParaRPr lang="en-US" dirty="0"/>
          </a:p>
        </p:txBody>
      </p:sp>
      <p:sp>
        <p:nvSpPr>
          <p:cNvPr id="8" name="Rectangle 7"/>
          <p:cNvSpPr>
            <a:spLocks noGrp="1" noChangeArrowheads="1"/>
          </p:cNvSpPr>
          <p:nvPr>
            <p:ph type="dt" sz="quarter" idx="1"/>
          </p:nvPr>
        </p:nvSpPr>
        <p:spPr>
          <a:xfrm>
            <a:off x="3884613" y="0"/>
            <a:ext cx="2971800" cy="457200"/>
          </a:xfrm>
          <a:noFill/>
        </p:spPr>
        <p:txBody>
          <a:bodyPr/>
          <a:lstStyle/>
          <a:p>
            <a:pPr algn="r" rtl="0"/>
            <a:endParaRPr lang="en-US" dirty="0">
              <a:solidFill>
                <a:prstClr val="black"/>
              </a:solidFill>
            </a:endParaRPr>
          </a:p>
        </p:txBody>
      </p:sp>
      <p:sp>
        <p:nvSpPr>
          <p:cNvPr id="9" name="Shape 5"/>
          <p:cNvSpPr>
            <a:spLocks noGrp="1" noChangeArrowheads="1"/>
          </p:cNvSpPr>
          <p:nvPr>
            <p:ph type="ftr" sz="quarter" idx="4"/>
          </p:nvPr>
        </p:nvSpPr>
        <p:spPr>
          <a:xfrm>
            <a:off x="0" y="8685213"/>
            <a:ext cx="6038022" cy="457200"/>
          </a:xfrm>
          <a:noFill/>
          <a:ln>
            <a:headEnd/>
            <a:tailEnd/>
          </a:ln>
        </p:spPr>
        <p:txBody>
          <a:bodyPr/>
          <a:lstStyle/>
          <a:p>
            <a:pPr lvl="0"/>
            <a:endParaRPr lang="en-US" sz="500" dirty="0">
              <a:solidFill>
                <a:prstClr val="black"/>
              </a:solidFill>
            </a:endParaRPr>
          </a:p>
        </p:txBody>
      </p:sp>
      <p:sp>
        <p:nvSpPr>
          <p:cNvPr id="10"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a:xfrm>
            <a:off x="3884613" y="0"/>
            <a:ext cx="2971800" cy="457200"/>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2"/>
          </p:nvPr>
        </p:nvSpPr>
        <p:spPr>
          <a:xfrm>
            <a:off x="0" y="8685213"/>
            <a:ext cx="61722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 xmlns:p14="http://schemas.microsoft.com/office/powerpoint/2010/main" val="1038254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2" descr="\\server3\restrict\ftp_root\Clients\White_Whale\5-10136_SharePoint_Conference_10-19\SFP_Art\Elements\4x3_Corner_Logo.png"/>
          <p:cNvPicPr>
            <a:picLocks noChangeAspect="1" noChangeArrowheads="1"/>
          </p:cNvPicPr>
          <p:nvPr userDrawn="1"/>
        </p:nvPicPr>
        <p:blipFill>
          <a:blip r:embed="rId3" cstate="print"/>
          <a:srcRect/>
          <a:stretch>
            <a:fillRect/>
          </a:stretch>
        </p:blipFill>
        <p:spPr bwMode="auto">
          <a:xfrm>
            <a:off x="0" y="0"/>
            <a:ext cx="3324225" cy="2276476"/>
          </a:xfrm>
          <a:prstGeom prst="rect">
            <a:avLst/>
          </a:prstGeom>
          <a:noFill/>
        </p:spPr>
      </p:pic>
      <p:pic>
        <p:nvPicPr>
          <p:cNvPr id="5" name="Picture 2" descr="\\SERVER3\Restrict\FTP_Root\Clients\White_Whale\5-10136_SharePoint_Conference_10-19\SFP_Art\Elements\4x3_Footerbar.png"/>
          <p:cNvPicPr>
            <a:picLocks noChangeAspect="1" noChangeArrowheads="1"/>
          </p:cNvPicPr>
          <p:nvPr userDrawn="1"/>
        </p:nvPicPr>
        <p:blipFill>
          <a:blip r:embed="rId4" cstate="print"/>
          <a:srcRect/>
          <a:stretch>
            <a:fillRect/>
          </a:stretch>
        </p:blipFill>
        <p:spPr bwMode="auto">
          <a:xfrm>
            <a:off x="0" y="6038850"/>
            <a:ext cx="9142413" cy="819150"/>
          </a:xfrm>
          <a:prstGeom prst="rect">
            <a:avLst/>
          </a:prstGeom>
          <a:noFill/>
        </p:spPr>
      </p:pic>
      <p:pic>
        <p:nvPicPr>
          <p:cNvPr id="6" name="Picture 2" descr="\\SERVER3\Restrict\FTP_Root\Clients\White_Whale\5-10136_SharePoint_Conference_10-19\SFP_Art\Elements\SharePoint_Logo_small.png"/>
          <p:cNvPicPr>
            <a:picLocks noChangeAspect="1" noChangeArrowheads="1"/>
          </p:cNvPicPr>
          <p:nvPr userDrawn="1"/>
        </p:nvPicPr>
        <p:blipFill>
          <a:blip r:embed="rId5" cstate="print"/>
          <a:srcRect/>
          <a:stretch>
            <a:fillRect/>
          </a:stretch>
        </p:blipFill>
        <p:spPr bwMode="auto">
          <a:xfrm>
            <a:off x="439094" y="6158342"/>
            <a:ext cx="2609850" cy="523875"/>
          </a:xfrm>
          <a:prstGeom prst="rect">
            <a:avLst/>
          </a:prstGeom>
          <a:noFill/>
        </p:spPr>
      </p:pic>
      <p:pic>
        <p:nvPicPr>
          <p:cNvPr id="7" name="Picture 3" descr="\\SERVER3\Restrict\FTP_Root\Clients\White_Whale\5-10136_SharePoint_Conference_10-19\SFP_Art\Elements\quest-logo-small.png"/>
          <p:cNvPicPr>
            <a:picLocks noChangeAspect="1" noChangeArrowheads="1"/>
          </p:cNvPicPr>
          <p:nvPr userDrawn="1"/>
        </p:nvPicPr>
        <p:blipFill>
          <a:blip r:embed="rId6" cstate="print"/>
          <a:srcRect/>
          <a:stretch>
            <a:fillRect/>
          </a:stretch>
        </p:blipFill>
        <p:spPr bwMode="auto">
          <a:xfrm>
            <a:off x="3542296" y="6231255"/>
            <a:ext cx="2057400" cy="390525"/>
          </a:xfrm>
          <a:prstGeom prst="rect">
            <a:avLst/>
          </a:prstGeom>
          <a:noFill/>
        </p:spPr>
      </p:pic>
      <p:pic>
        <p:nvPicPr>
          <p:cNvPr id="8" name="Picture 4" descr="\\SERVER3\Restrict\FTP_Root\Clients\White_Whale\5-10136_SharePoint_Conference_10-19\SFP_Art\Elements\Event_date-small.png"/>
          <p:cNvPicPr>
            <a:picLocks noChangeAspect="1" noChangeArrowheads="1"/>
          </p:cNvPicPr>
          <p:nvPr userDrawn="1"/>
        </p:nvPicPr>
        <p:blipFill>
          <a:blip r:embed="rId7" cstate="print"/>
          <a:srcRect/>
          <a:stretch>
            <a:fillRect/>
          </a:stretch>
        </p:blipFill>
        <p:spPr bwMode="auto">
          <a:xfrm>
            <a:off x="5970498" y="6243357"/>
            <a:ext cx="2743200" cy="409575"/>
          </a:xfrm>
          <a:prstGeom prst="rect">
            <a:avLst/>
          </a:prstGeom>
          <a:noFill/>
        </p:spPr>
      </p:pic>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bg1"/>
                    </a:gs>
                    <a:gs pos="86000">
                      <a:schemeClr val="bg1"/>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4" cy="461665"/>
          </a:xfrm>
        </p:spPr>
        <p:txBody>
          <a:bodyPr>
            <a:noAutofit/>
          </a:bodyPr>
          <a:lstStyle>
            <a:lvl1pPr marL="0" indent="0" algn="l">
              <a:lnSpc>
                <a:spcPct val="90000"/>
              </a:lnSpc>
              <a:spcBef>
                <a:spcPts val="0"/>
              </a:spcBef>
              <a:buNone/>
              <a:defRPr>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299670845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12530866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 xmlns:p14="http://schemas.microsoft.com/office/powerpoint/2010/main" val="7055247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588" y="1414462"/>
            <a:ext cx="8380412" cy="5074920"/>
          </a:xfrm>
        </p:spPr>
        <p:txBody>
          <a:bodyPr/>
          <a:lstStyle>
            <a:lvl1pPr>
              <a:buSzPct val="60000"/>
              <a:buFontTx/>
              <a:buBlip>
                <a:blip r:embed="rId2"/>
              </a:buBlip>
              <a:defRPr/>
            </a:lvl1pPr>
            <a:lvl2pPr>
              <a:buSzPct val="60000"/>
              <a:buFontTx/>
              <a:buBlip>
                <a:blip r:embed="rId2"/>
              </a:buBlip>
              <a:defRPr/>
            </a:lvl2pPr>
            <a:lvl3pPr>
              <a:buSzPct val="60000"/>
              <a:buFontTx/>
              <a:buBlip>
                <a:blip r:embed="rId2"/>
              </a:buBlip>
              <a:defRPr/>
            </a:lvl3pPr>
            <a:lvl4pPr>
              <a:buSzPct val="60000"/>
              <a:buFontTx/>
              <a:buBlip>
                <a:blip r:embed="rId2"/>
              </a:buBlip>
              <a:defRPr/>
            </a:lvl4pPr>
            <a:lvl5pPr>
              <a:buSzPct val="60000"/>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382588" y="228599"/>
            <a:ext cx="8380412" cy="498598"/>
          </a:xfrm>
        </p:spPr>
        <p:txBody>
          <a:bodyPr>
            <a:spAutoFit/>
          </a:body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382588" y="739558"/>
            <a:ext cx="8385048" cy="332399"/>
          </a:xfrm>
        </p:spPr>
        <p:txBody>
          <a:bodyPr>
            <a:spAutoFit/>
          </a:bodyPr>
          <a:lstStyle>
            <a:lvl1pPr marL="4763" indent="-4763">
              <a:buFont typeface="Arial" pitchFamily="34" charset="0"/>
              <a:buNone/>
              <a:tabLst/>
              <a:defRPr sz="2400" spc="-100" baseline="0">
                <a:solidFill>
                  <a:schemeClr val="tx2"/>
                </a:solidFill>
                <a:latin typeface="Segoe Light" pitchFamily="34" charset="0"/>
              </a:defRPr>
            </a:lvl1pPr>
          </a:lstStyle>
          <a:p>
            <a:pPr lvl="0"/>
            <a:r>
              <a:rPr lang="en-US" dirty="0" smtClean="0"/>
              <a:t>Click to edit subtitle</a:t>
            </a:r>
            <a:endParaRPr lang="en-US" dirty="0"/>
          </a:p>
        </p:txBody>
      </p:sp>
    </p:spTree>
    <p:extLst>
      <p:ext uri="{BB962C8B-B14F-4D97-AF65-F5344CB8AC3E}">
        <p14:creationId xmlns="" xmlns:p14="http://schemas.microsoft.com/office/powerpoint/2010/main" val="21921189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13402116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05000"/>
            <a:ext cx="7681913" cy="1523495"/>
          </a:xfrm>
        </p:spPr>
        <p:txBody>
          <a:bodyPr>
            <a:noAutofit/>
          </a:bodyPr>
          <a:lstStyle>
            <a:lvl1pPr>
              <a:lnSpc>
                <a:spcPct val="90000"/>
              </a:lnSpc>
              <a:defRPr sz="5400">
                <a:gradFill flip="none" rotWithShape="1">
                  <a:gsLst>
                    <a:gs pos="0">
                      <a:schemeClr val="tx1"/>
                    </a:gs>
                    <a:gs pos="86000">
                      <a:schemeClr val="tx1"/>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4344988"/>
            <a:ext cx="7681914" cy="461665"/>
          </a:xfrm>
        </p:spPr>
        <p:txBody>
          <a:bodyPr>
            <a:noAutofit/>
          </a:bodyPr>
          <a:lstStyle>
            <a:lvl1pPr marL="0" indent="0" algn="l">
              <a:lnSpc>
                <a:spcPct val="90000"/>
              </a:lnSpc>
              <a:spcBef>
                <a:spcPts val="0"/>
              </a:spcBef>
              <a:buNone/>
              <a:defRPr>
                <a:gradFill>
                  <a:gsLst>
                    <a:gs pos="0">
                      <a:schemeClr val="accent1">
                        <a:lumMod val="40000"/>
                        <a:lumOff val="60000"/>
                      </a:schemeClr>
                    </a:gs>
                    <a:gs pos="86000">
                      <a:schemeClr val="accent1">
                        <a:lumMod val="40000"/>
                        <a:lumOff val="60000"/>
                      </a:schemeClr>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descr="techready9_finallogo_reversecolor.png"/>
          <p:cNvPicPr>
            <a:picLocks noChangeAspect="1"/>
          </p:cNvPicPr>
          <p:nvPr/>
        </p:nvPicPr>
        <p:blipFill>
          <a:blip r:embed="rId3" cstate="print"/>
          <a:stretch>
            <a:fillRect/>
          </a:stretch>
        </p:blipFill>
        <p:spPr>
          <a:xfrm>
            <a:off x="7239000" y="6142428"/>
            <a:ext cx="1752600" cy="486972"/>
          </a:xfrm>
          <a:prstGeom prst="rect">
            <a:avLst/>
          </a:prstGeom>
        </p:spPr>
      </p:pic>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05000"/>
            <a:ext cx="7043208" cy="1523494"/>
          </a:xfrm>
        </p:spPr>
        <p:txBody>
          <a:bodyPr anchor="t" anchorCtr="0">
            <a:noAutofit/>
          </a:bodyPr>
          <a:lstStyle>
            <a:lvl1pPr algn="l" defTabSz="914363" rtl="0" eaLnBrk="1" latinLnBrk="0" hangingPunct="1">
              <a:lnSpc>
                <a:spcPct val="90000"/>
              </a:lnSpc>
              <a:spcBef>
                <a:spcPct val="0"/>
              </a:spcBef>
              <a:buNone/>
              <a:defRPr lang="en-US" sz="5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4343400"/>
            <a:ext cx="3429000" cy="461665"/>
          </a:xfrm>
        </p:spPr>
        <p:txBody>
          <a:bodyPr>
            <a:noAutofit/>
          </a:bodyPr>
          <a:lstStyle>
            <a:lvl1pPr marL="0" indent="0" algn="l" defTabSz="914363" rtl="0" eaLnBrk="1" latinLnBrk="0" hangingPunct="1">
              <a:lnSpc>
                <a:spcPct val="90000"/>
              </a:lnSpc>
              <a:spcBef>
                <a:spcPts val="0"/>
              </a:spcBef>
              <a:buSzPct val="85000"/>
              <a:buFontTx/>
              <a:buNone/>
              <a:defRPr lang="en-US" sz="3200" kern="1200" dirty="0">
                <a:gradFill>
                  <a:gsLst>
                    <a:gs pos="0">
                      <a:schemeClr val="accent1">
                        <a:lumMod val="40000"/>
                        <a:lumOff val="60000"/>
                      </a:schemeClr>
                    </a:gs>
                    <a:gs pos="86000">
                      <a:schemeClr val="accent1">
                        <a:lumMod val="40000"/>
                        <a:lumOff val="60000"/>
                      </a:schemeClr>
                    </a:gs>
                  </a:gsLst>
                  <a:lin ang="5400000" scaled="0"/>
                </a:gra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072886" y="228600"/>
            <a:ext cx="7690114" cy="138499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1000" b="1" i="1" u="none" strike="noStrike" kern="1200" cap="none" spc="-642" normalizeH="0" baseline="0" noProof="0" dirty="0" smtClean="0">
                <a:ln w="11430"/>
                <a:gradFill>
                  <a:gsLst>
                    <a:gs pos="0">
                      <a:schemeClr val="tx1"/>
                    </a:gs>
                    <a:gs pos="88000">
                      <a:schemeClr val="tx1">
                        <a:alpha val="50000"/>
                      </a:schemeClr>
                    </a:gs>
                  </a:gsLst>
                  <a:lin ang="5400000"/>
                </a:gradFill>
                <a:effectLst/>
                <a:uLnTx/>
                <a:uFillTx/>
                <a:latin typeface="Segoe UI" pitchFamily="34" charset="0"/>
                <a:ea typeface="+mn-ea"/>
                <a:cs typeface="+mn-cs"/>
              </a:defRPr>
            </a:lvl1pPr>
          </a:lstStyle>
          <a:p>
            <a:pPr marL="0" lvl="0" indent="0" algn="r" defTabSz="914363" rtl="0" eaLnBrk="1" latinLnBrk="0" hangingPunct="1">
              <a:lnSpc>
                <a:spcPct val="90000"/>
              </a:lnSpc>
              <a:spcBef>
                <a:spcPct val="20000"/>
              </a:spcBef>
              <a:buSzPct val="85000"/>
              <a:buFont typeface="Arial" pitchFamily="34" charset="0"/>
              <a:buNone/>
            </a:pPr>
            <a:r>
              <a:rPr lang="en-US" dirty="0" smtClean="0"/>
              <a:t>click to…</a:t>
            </a:r>
          </a:p>
        </p:txBody>
      </p:sp>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6385"/>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1000" y="1447799"/>
            <a:ext cx="8382000"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Sconfidential.png"/>
          <p:cNvPicPr>
            <a:picLocks noChangeAspect="1"/>
          </p:cNvPicPr>
          <p:nvPr/>
        </p:nvPicPr>
        <p:blipFill>
          <a:blip r:embed="rId2" cstate="print"/>
          <a:stretch>
            <a:fillRect/>
          </a:stretch>
        </p:blipFill>
        <p:spPr bwMode="invGray">
          <a:xfrm>
            <a:off x="3550921" y="6477000"/>
            <a:ext cx="2042159" cy="304800"/>
          </a:xfrm>
          <a:prstGeom prst="rect">
            <a:avLst/>
          </a:prstGeom>
        </p:spPr>
      </p:pic>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47799"/>
            <a:ext cx="8382000"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Sconfidential.png"/>
          <p:cNvPicPr>
            <a:picLocks noChangeAspect="1"/>
          </p:cNvPicPr>
          <p:nvPr/>
        </p:nvPicPr>
        <p:blipFill>
          <a:blip r:embed="rId2" cstate="print"/>
          <a:stretch>
            <a:fillRect/>
          </a:stretch>
        </p:blipFill>
        <p:spPr bwMode="invGray">
          <a:xfrm>
            <a:off x="3550921" y="6477000"/>
            <a:ext cx="2042159" cy="304800"/>
          </a:xfrm>
          <a:prstGeom prst="rect">
            <a:avLst/>
          </a:prstGeom>
        </p:spPr>
      </p:pic>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799"/>
            <a:ext cx="4114800" cy="2093567"/>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799"/>
            <a:ext cx="4114800" cy="2093567"/>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MSconfidential.png"/>
          <p:cNvPicPr>
            <a:picLocks noChangeAspect="1"/>
          </p:cNvPicPr>
          <p:nvPr/>
        </p:nvPicPr>
        <p:blipFill>
          <a:blip r:embed="rId2" cstate="print"/>
          <a:stretch>
            <a:fillRect/>
          </a:stretch>
        </p:blipFill>
        <p:spPr bwMode="invGray">
          <a:xfrm>
            <a:off x="3550921" y="6477000"/>
            <a:ext cx="2042159" cy="304800"/>
          </a:xfrm>
          <a:prstGeom prst="rect">
            <a:avLst/>
          </a:prstGeom>
        </p:spPr>
      </p:pic>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272656"/>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47800"/>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72656"/>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MSconfidential.png"/>
          <p:cNvPicPr>
            <a:picLocks noChangeAspect="1"/>
          </p:cNvPicPr>
          <p:nvPr/>
        </p:nvPicPr>
        <p:blipFill>
          <a:blip r:embed="rId2" cstate="print"/>
          <a:stretch>
            <a:fillRect/>
          </a:stretch>
        </p:blipFill>
        <p:spPr bwMode="invGray">
          <a:xfrm>
            <a:off x="3550921" y="6477000"/>
            <a:ext cx="2042159" cy="304800"/>
          </a:xfrm>
          <a:prstGeom prst="rect">
            <a:avLst/>
          </a:prstGeom>
        </p:spPr>
      </p:pic>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2" descr="\\server3\restrict\ftp_root\Clients\White_Whale\5-10136_SharePoint_Conference_10-19\SFP_Art\Elements\4x3_Corner_Logo.png"/>
          <p:cNvPicPr>
            <a:picLocks noChangeAspect="1" noChangeArrowheads="1"/>
          </p:cNvPicPr>
          <p:nvPr userDrawn="1"/>
        </p:nvPicPr>
        <p:blipFill>
          <a:blip r:embed="rId3" cstate="print"/>
          <a:srcRect/>
          <a:stretch>
            <a:fillRect/>
          </a:stretch>
        </p:blipFill>
        <p:spPr bwMode="auto">
          <a:xfrm>
            <a:off x="0" y="0"/>
            <a:ext cx="3324225" cy="2276476"/>
          </a:xfrm>
          <a:prstGeom prst="rect">
            <a:avLst/>
          </a:prstGeom>
          <a:noFill/>
        </p:spPr>
      </p:pic>
      <p:sp>
        <p:nvSpPr>
          <p:cNvPr id="2" name="Title 1"/>
          <p:cNvSpPr>
            <a:spLocks noGrp="1"/>
          </p:cNvSpPr>
          <p:nvPr>
            <p:ph type="ctrTitle"/>
          </p:nvPr>
        </p:nvSpPr>
        <p:spPr>
          <a:xfrm>
            <a:off x="1370013" y="686053"/>
            <a:ext cx="7043208" cy="1523494"/>
          </a:xfrm>
        </p:spPr>
        <p:txBody>
          <a:bodyPr anchor="ctr" anchorCtr="0">
            <a:noAutofit/>
          </a:bodyPr>
          <a:lstStyle>
            <a:lvl1pPr>
              <a:lnSpc>
                <a:spcPct val="90000"/>
              </a:lnSpc>
              <a:defRPr sz="5400">
                <a:gradFill flip="none" rotWithShape="1">
                  <a:gsLst>
                    <a:gs pos="0">
                      <a:schemeClr val="bg1"/>
                    </a:gs>
                    <a:gs pos="86000">
                      <a:schemeClr val="bg1"/>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1" u="none" strike="noStrike" kern="1200" cap="none" spc="-642" normalizeH="0" baseline="0" noProof="0" dirty="0" smtClean="0">
                <a:ln w="11430"/>
                <a:gradFill>
                  <a:gsLst>
                    <a:gs pos="0">
                      <a:schemeClr val="accent1"/>
                    </a:gs>
                    <a:gs pos="100000">
                      <a:schemeClr val="bg1"/>
                    </a:gs>
                  </a:gsLst>
                  <a:lin ang="5400000" scaled="0"/>
                </a:gradFill>
                <a:effectLst/>
                <a:uLnTx/>
                <a:uFillTx/>
                <a:latin typeface="+mj-lt"/>
                <a:ea typeface="+mn-ea"/>
                <a:cs typeface="+mn-cs"/>
              </a:defRPr>
            </a:lvl1pPr>
          </a:lstStyle>
          <a:p>
            <a:pPr lvl="0"/>
            <a:r>
              <a:rPr lang="en-US" dirty="0" smtClean="0"/>
              <a:t>click to…</a:t>
            </a:r>
          </a:p>
        </p:txBody>
      </p:sp>
    </p:spTree>
    <p:extLst>
      <p:ext uri="{BB962C8B-B14F-4D97-AF65-F5344CB8AC3E}">
        <p14:creationId xmlns="" xmlns:p14="http://schemas.microsoft.com/office/powerpoint/2010/main" val="119317796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descr="MSconfidential.png"/>
          <p:cNvPicPr>
            <a:picLocks noChangeAspect="1"/>
          </p:cNvPicPr>
          <p:nvPr/>
        </p:nvPicPr>
        <p:blipFill>
          <a:blip r:embed="rId2" cstate="print"/>
          <a:stretch>
            <a:fillRect/>
          </a:stretch>
        </p:blipFill>
        <p:spPr bwMode="invGray">
          <a:xfrm>
            <a:off x="3550921" y="6477000"/>
            <a:ext cx="2042159" cy="304800"/>
          </a:xfrm>
          <a:prstGeom prst="rect">
            <a:avLst/>
          </a:prstGeom>
        </p:spPr>
      </p:pic>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MSconfidential.png"/>
          <p:cNvPicPr>
            <a:picLocks noChangeAspect="1"/>
          </p:cNvPicPr>
          <p:nvPr/>
        </p:nvPicPr>
        <p:blipFill>
          <a:blip r:embed="rId2" cstate="print"/>
          <a:stretch>
            <a:fillRect/>
          </a:stretch>
        </p:blipFill>
        <p:spPr bwMode="invGray">
          <a:xfrm>
            <a:off x="3550921" y="6477000"/>
            <a:ext cx="2042159" cy="304800"/>
          </a:xfrm>
          <a:prstGeom prst="rect">
            <a:avLst/>
          </a:prstGeom>
        </p:spPr>
      </p:pic>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o Camer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Microsoft Confidential</a:t>
            </a:r>
            <a:endParaRPr lang="en-US" dirty="0"/>
          </a:p>
        </p:txBody>
      </p:sp>
      <p:pic>
        <p:nvPicPr>
          <p:cNvPr id="3" name="Picture 3" descr="C:\Users\monical\Desktop\ADMIN\DVD_ART34\Artwork_Imagery\Icons - Illustrations\_WINDOWS VISTA ICONS\Video camera digital Camcorder.png"/>
          <p:cNvPicPr>
            <a:picLocks noChangeAspect="1" noChangeArrowheads="1"/>
          </p:cNvPicPr>
          <p:nvPr/>
        </p:nvPicPr>
        <p:blipFill>
          <a:blip r:embed="rId2" cstate="print"/>
          <a:stretch>
            <a:fillRect/>
          </a:stretch>
        </p:blipFill>
        <p:spPr bwMode="auto">
          <a:xfrm>
            <a:off x="626444" y="1104405"/>
            <a:ext cx="1791197" cy="1791195"/>
          </a:xfrm>
          <a:prstGeom prst="rect">
            <a:avLst/>
          </a:prstGeom>
          <a:noFill/>
          <a:ln>
            <a:noFill/>
          </a:ln>
        </p:spPr>
      </p:pic>
      <p:pic>
        <p:nvPicPr>
          <p:cNvPr id="4" name="Picture 4" descr="C:\Users\monical\Desktop\ADMIN\DVD_ART34\Artwork_Imagery\Icons - Illustrations\_WINDOWS VISTA ICONS\Camera photo digital.png"/>
          <p:cNvPicPr>
            <a:picLocks noChangeAspect="1" noChangeArrowheads="1"/>
          </p:cNvPicPr>
          <p:nvPr/>
        </p:nvPicPr>
        <p:blipFill>
          <a:blip r:embed="rId3" cstate="print"/>
          <a:stretch>
            <a:fillRect/>
          </a:stretch>
        </p:blipFill>
        <p:spPr bwMode="auto">
          <a:xfrm>
            <a:off x="2590800" y="2016037"/>
            <a:ext cx="1791197" cy="1791195"/>
          </a:xfrm>
          <a:prstGeom prst="rect">
            <a:avLst/>
          </a:prstGeom>
          <a:noFill/>
          <a:ln>
            <a:noFill/>
          </a:ln>
        </p:spPr>
      </p:pic>
      <p:pic>
        <p:nvPicPr>
          <p:cNvPr id="5" name="Picture 5" descr="C:\Users\monical\Desktop\ADMIN\DVD_ART34\Artwork_Imagery\Icons - Illustrations\_WINDOWS VISTA ICONS\Cell mobile smart phone smartphone.png"/>
          <p:cNvPicPr>
            <a:picLocks noChangeAspect="1" noChangeArrowheads="1"/>
          </p:cNvPicPr>
          <p:nvPr/>
        </p:nvPicPr>
        <p:blipFill>
          <a:blip r:embed="rId4" cstate="print"/>
          <a:stretch>
            <a:fillRect/>
          </a:stretch>
        </p:blipFill>
        <p:spPr bwMode="auto">
          <a:xfrm>
            <a:off x="6934200" y="1115955"/>
            <a:ext cx="1791197" cy="1791195"/>
          </a:xfrm>
          <a:prstGeom prst="rect">
            <a:avLst/>
          </a:prstGeom>
          <a:noFill/>
          <a:ln>
            <a:noFill/>
          </a:ln>
        </p:spPr>
      </p:pic>
      <p:pic>
        <p:nvPicPr>
          <p:cNvPr id="6" name="Picture 9" descr="C:\Users\monical\Desktop\ADMIN\DVD_ART34\Artwork_Imagery\Icons - Illustrations\_WINDOWS SERVER ICONS\Symbols\X don't no not okay approved bad.png"/>
          <p:cNvPicPr>
            <a:picLocks noChangeAspect="1" noChangeArrowheads="1"/>
          </p:cNvPicPr>
          <p:nvPr/>
        </p:nvPicPr>
        <p:blipFill>
          <a:blip r:embed="rId5" cstate="print"/>
          <a:stretch>
            <a:fillRect/>
          </a:stretch>
        </p:blipFill>
        <p:spPr bwMode="auto">
          <a:xfrm>
            <a:off x="2923014" y="2466217"/>
            <a:ext cx="945153" cy="851967"/>
          </a:xfrm>
          <a:prstGeom prst="rect">
            <a:avLst/>
          </a:prstGeom>
          <a:noFill/>
          <a:ln>
            <a:noFill/>
          </a:ln>
        </p:spPr>
      </p:pic>
      <p:pic>
        <p:nvPicPr>
          <p:cNvPr id="7" name="Picture 3" descr="\\server3\InternalBin\Resource DVD 35\DVD_ART35\Artwork_Imagery\Icons - Illustrations\_WINDOWS VISTA ICONS\Keyboard.png"/>
          <p:cNvPicPr>
            <a:picLocks noChangeAspect="1" noChangeArrowheads="1"/>
          </p:cNvPicPr>
          <p:nvPr/>
        </p:nvPicPr>
        <p:blipFill>
          <a:blip r:embed="rId6" cstate="print"/>
          <a:srcRect/>
          <a:stretch>
            <a:fillRect/>
          </a:stretch>
        </p:blipFill>
        <p:spPr bwMode="auto">
          <a:xfrm>
            <a:off x="4786612" y="1898753"/>
            <a:ext cx="1865218" cy="1865218"/>
          </a:xfrm>
          <a:prstGeom prst="rect">
            <a:avLst/>
          </a:prstGeom>
          <a:noFill/>
        </p:spPr>
      </p:pic>
      <p:pic>
        <p:nvPicPr>
          <p:cNvPr id="8" name="Picture 9" descr="C:\Users\monical\Desktop\ADMIN\DVD_ART34\Artwork_Imagery\Icons - Illustrations\_WINDOWS SERVER ICONS\Symbols\X don't no not okay approved bad.png"/>
          <p:cNvPicPr>
            <a:picLocks noChangeAspect="1" noChangeArrowheads="1"/>
          </p:cNvPicPr>
          <p:nvPr/>
        </p:nvPicPr>
        <p:blipFill>
          <a:blip r:embed="rId5" cstate="print"/>
          <a:stretch>
            <a:fillRect/>
          </a:stretch>
        </p:blipFill>
        <p:spPr bwMode="auto">
          <a:xfrm>
            <a:off x="1076455" y="1638903"/>
            <a:ext cx="945153" cy="851967"/>
          </a:xfrm>
          <a:prstGeom prst="rect">
            <a:avLst/>
          </a:prstGeom>
          <a:noFill/>
          <a:ln>
            <a:noFill/>
          </a:ln>
        </p:spPr>
      </p:pic>
      <p:pic>
        <p:nvPicPr>
          <p:cNvPr id="9" name="Picture 9" descr="C:\Users\monical\Desktop\ADMIN\DVD_ART34\Artwork_Imagery\Icons - Illustrations\_WINDOWS SERVER ICONS\Symbols\X don't no not okay approved bad.png"/>
          <p:cNvPicPr>
            <a:picLocks noChangeAspect="1" noChangeArrowheads="1"/>
          </p:cNvPicPr>
          <p:nvPr/>
        </p:nvPicPr>
        <p:blipFill>
          <a:blip r:embed="rId5" cstate="print"/>
          <a:stretch>
            <a:fillRect/>
          </a:stretch>
        </p:blipFill>
        <p:spPr bwMode="auto">
          <a:xfrm>
            <a:off x="5227047" y="2466217"/>
            <a:ext cx="945153" cy="851967"/>
          </a:xfrm>
          <a:prstGeom prst="rect">
            <a:avLst/>
          </a:prstGeom>
          <a:noFill/>
          <a:ln>
            <a:noFill/>
          </a:ln>
        </p:spPr>
      </p:pic>
      <p:pic>
        <p:nvPicPr>
          <p:cNvPr id="10" name="Picture 9" descr="C:\Users\monical\Desktop\ADMIN\DVD_ART34\Artwork_Imagery\Icons - Illustrations\_WINDOWS SERVER ICONS\Symbols\X don't no not okay approved bad.png"/>
          <p:cNvPicPr>
            <a:picLocks noChangeAspect="1" noChangeArrowheads="1"/>
          </p:cNvPicPr>
          <p:nvPr/>
        </p:nvPicPr>
        <p:blipFill>
          <a:blip r:embed="rId5" cstate="print"/>
          <a:stretch>
            <a:fillRect/>
          </a:stretch>
        </p:blipFill>
        <p:spPr bwMode="auto">
          <a:xfrm>
            <a:off x="7424748" y="1528071"/>
            <a:ext cx="945153" cy="851967"/>
          </a:xfrm>
          <a:prstGeom prst="rect">
            <a:avLst/>
          </a:prstGeom>
          <a:noFill/>
          <a:ln>
            <a:noFill/>
          </a:ln>
        </p:spPr>
      </p:pic>
      <p:sp>
        <p:nvSpPr>
          <p:cNvPr id="11" name="Freeform 9"/>
          <p:cNvSpPr>
            <a:spLocks/>
          </p:cNvSpPr>
          <p:nvPr/>
        </p:nvSpPr>
        <p:spPr bwMode="invGray">
          <a:xfrm>
            <a:off x="-1" y="3526972"/>
            <a:ext cx="9144001" cy="3359892"/>
          </a:xfrm>
          <a:custGeom>
            <a:avLst/>
            <a:gdLst/>
            <a:ahLst/>
            <a:cxnLst>
              <a:cxn ang="0">
                <a:pos x="6912" y="1510"/>
              </a:cxn>
              <a:cxn ang="0">
                <a:pos x="0" y="1510"/>
              </a:cxn>
              <a:cxn ang="0">
                <a:pos x="0" y="0"/>
              </a:cxn>
              <a:cxn ang="0">
                <a:pos x="0" y="0"/>
              </a:cxn>
              <a:cxn ang="0">
                <a:pos x="68" y="12"/>
              </a:cxn>
              <a:cxn ang="0">
                <a:pos x="266" y="44"/>
              </a:cxn>
              <a:cxn ang="0">
                <a:pos x="408" y="65"/>
              </a:cxn>
              <a:cxn ang="0">
                <a:pos x="579" y="89"/>
              </a:cxn>
              <a:cxn ang="0">
                <a:pos x="775" y="114"/>
              </a:cxn>
              <a:cxn ang="0">
                <a:pos x="997" y="140"/>
              </a:cxn>
              <a:cxn ang="0">
                <a:pos x="1241" y="166"/>
              </a:cxn>
              <a:cxn ang="0">
                <a:pos x="1508" y="191"/>
              </a:cxn>
              <a:cxn ang="0">
                <a:pos x="1793" y="215"/>
              </a:cxn>
              <a:cxn ang="0">
                <a:pos x="1943" y="225"/>
              </a:cxn>
              <a:cxn ang="0">
                <a:pos x="2099" y="236"/>
              </a:cxn>
              <a:cxn ang="0">
                <a:pos x="2256" y="246"/>
              </a:cxn>
              <a:cxn ang="0">
                <a:pos x="2420" y="255"/>
              </a:cxn>
              <a:cxn ang="0">
                <a:pos x="2585" y="261"/>
              </a:cxn>
              <a:cxn ang="0">
                <a:pos x="2756" y="268"/>
              </a:cxn>
              <a:cxn ang="0">
                <a:pos x="2930" y="273"/>
              </a:cxn>
              <a:cxn ang="0">
                <a:pos x="3106" y="277"/>
              </a:cxn>
              <a:cxn ang="0">
                <a:pos x="3287" y="280"/>
              </a:cxn>
              <a:cxn ang="0">
                <a:pos x="3470" y="280"/>
              </a:cxn>
              <a:cxn ang="0">
                <a:pos x="3470" y="280"/>
              </a:cxn>
              <a:cxn ang="0">
                <a:pos x="3652" y="280"/>
              </a:cxn>
              <a:cxn ang="0">
                <a:pos x="3832" y="277"/>
              </a:cxn>
              <a:cxn ang="0">
                <a:pos x="4009" y="273"/>
              </a:cxn>
              <a:cxn ang="0">
                <a:pos x="4182" y="268"/>
              </a:cxn>
              <a:cxn ang="0">
                <a:pos x="4352" y="261"/>
              </a:cxn>
              <a:cxn ang="0">
                <a:pos x="4518" y="255"/>
              </a:cxn>
              <a:cxn ang="0">
                <a:pos x="4680" y="246"/>
              </a:cxn>
              <a:cxn ang="0">
                <a:pos x="4837" y="236"/>
              </a:cxn>
              <a:cxn ang="0">
                <a:pos x="4991" y="225"/>
              </a:cxn>
              <a:cxn ang="0">
                <a:pos x="5140" y="215"/>
              </a:cxn>
              <a:cxn ang="0">
                <a:pos x="5423" y="191"/>
              </a:cxn>
              <a:cxn ang="0">
                <a:pos x="5686" y="166"/>
              </a:cxn>
              <a:cxn ang="0">
                <a:pos x="5928" y="140"/>
              </a:cxn>
              <a:cxn ang="0">
                <a:pos x="6147" y="114"/>
              </a:cxn>
              <a:cxn ang="0">
                <a:pos x="6342" y="89"/>
              </a:cxn>
              <a:cxn ang="0">
                <a:pos x="6509" y="65"/>
              </a:cxn>
              <a:cxn ang="0">
                <a:pos x="6651" y="44"/>
              </a:cxn>
              <a:cxn ang="0">
                <a:pos x="6763" y="26"/>
              </a:cxn>
              <a:cxn ang="0">
                <a:pos x="6845" y="12"/>
              </a:cxn>
              <a:cxn ang="0">
                <a:pos x="6912" y="0"/>
              </a:cxn>
              <a:cxn ang="0">
                <a:pos x="6912" y="1510"/>
              </a:cxn>
            </a:cxnLst>
            <a:rect l="0" t="0" r="r" b="b"/>
            <a:pathLst>
              <a:path w="6912" h="1510">
                <a:moveTo>
                  <a:pt x="6912" y="1510"/>
                </a:moveTo>
                <a:lnTo>
                  <a:pt x="0" y="1510"/>
                </a:lnTo>
                <a:lnTo>
                  <a:pt x="0" y="0"/>
                </a:lnTo>
                <a:lnTo>
                  <a:pt x="0" y="0"/>
                </a:lnTo>
                <a:lnTo>
                  <a:pt x="68" y="12"/>
                </a:lnTo>
                <a:lnTo>
                  <a:pt x="266" y="44"/>
                </a:lnTo>
                <a:lnTo>
                  <a:pt x="408" y="65"/>
                </a:lnTo>
                <a:lnTo>
                  <a:pt x="579" y="89"/>
                </a:lnTo>
                <a:lnTo>
                  <a:pt x="775" y="114"/>
                </a:lnTo>
                <a:lnTo>
                  <a:pt x="997" y="140"/>
                </a:lnTo>
                <a:lnTo>
                  <a:pt x="1241" y="166"/>
                </a:lnTo>
                <a:lnTo>
                  <a:pt x="1508" y="191"/>
                </a:lnTo>
                <a:lnTo>
                  <a:pt x="1793" y="215"/>
                </a:lnTo>
                <a:lnTo>
                  <a:pt x="1943" y="225"/>
                </a:lnTo>
                <a:lnTo>
                  <a:pt x="2099" y="236"/>
                </a:lnTo>
                <a:lnTo>
                  <a:pt x="2256" y="246"/>
                </a:lnTo>
                <a:lnTo>
                  <a:pt x="2420" y="255"/>
                </a:lnTo>
                <a:lnTo>
                  <a:pt x="2585" y="261"/>
                </a:lnTo>
                <a:lnTo>
                  <a:pt x="2756" y="268"/>
                </a:lnTo>
                <a:lnTo>
                  <a:pt x="2930" y="273"/>
                </a:lnTo>
                <a:lnTo>
                  <a:pt x="3106" y="277"/>
                </a:lnTo>
                <a:lnTo>
                  <a:pt x="3287" y="280"/>
                </a:lnTo>
                <a:lnTo>
                  <a:pt x="3470" y="280"/>
                </a:lnTo>
                <a:lnTo>
                  <a:pt x="3470" y="280"/>
                </a:lnTo>
                <a:lnTo>
                  <a:pt x="3652" y="280"/>
                </a:lnTo>
                <a:lnTo>
                  <a:pt x="3832" y="277"/>
                </a:lnTo>
                <a:lnTo>
                  <a:pt x="4009" y="273"/>
                </a:lnTo>
                <a:lnTo>
                  <a:pt x="4182" y="268"/>
                </a:lnTo>
                <a:lnTo>
                  <a:pt x="4352" y="261"/>
                </a:lnTo>
                <a:lnTo>
                  <a:pt x="4518" y="255"/>
                </a:lnTo>
                <a:lnTo>
                  <a:pt x="4680" y="246"/>
                </a:lnTo>
                <a:lnTo>
                  <a:pt x="4837" y="236"/>
                </a:lnTo>
                <a:lnTo>
                  <a:pt x="4991" y="225"/>
                </a:lnTo>
                <a:lnTo>
                  <a:pt x="5140" y="215"/>
                </a:lnTo>
                <a:lnTo>
                  <a:pt x="5423" y="191"/>
                </a:lnTo>
                <a:lnTo>
                  <a:pt x="5686" y="166"/>
                </a:lnTo>
                <a:lnTo>
                  <a:pt x="5928" y="140"/>
                </a:lnTo>
                <a:lnTo>
                  <a:pt x="6147" y="114"/>
                </a:lnTo>
                <a:lnTo>
                  <a:pt x="6342" y="89"/>
                </a:lnTo>
                <a:lnTo>
                  <a:pt x="6509" y="65"/>
                </a:lnTo>
                <a:lnTo>
                  <a:pt x="6651" y="44"/>
                </a:lnTo>
                <a:lnTo>
                  <a:pt x="6763" y="26"/>
                </a:lnTo>
                <a:lnTo>
                  <a:pt x="6845" y="12"/>
                </a:lnTo>
                <a:lnTo>
                  <a:pt x="6912" y="0"/>
                </a:lnTo>
                <a:lnTo>
                  <a:pt x="6912" y="1510"/>
                </a:lnTo>
                <a:close/>
              </a:path>
            </a:pathLst>
          </a:custGeom>
          <a:gradFill flip="none" rotWithShape="1">
            <a:gsLst>
              <a:gs pos="0">
                <a:schemeClr val="accent6">
                  <a:alpha val="22000"/>
                </a:schemeClr>
              </a:gs>
              <a:gs pos="100000">
                <a:schemeClr val="bg1">
                  <a:alpha val="35000"/>
                </a:schemeClr>
              </a:gs>
            </a:gsLst>
            <a:lin ang="16200000" scaled="1"/>
            <a:tileRect/>
          </a:gradFill>
          <a:ln w="10000" cap="flat" cmpd="sng" algn="ctr">
            <a:noFill/>
            <a:prstDash val="solid"/>
            <a:headEnd type="none" w="med" len="med"/>
            <a:tailEnd type="none" w="med" len="med"/>
          </a:ln>
          <a:effectLst/>
          <a:scene3d>
            <a:camera prst="orthographicFront" fov="0">
              <a:rot lat="0" lon="0" rev="0"/>
            </a:camera>
            <a:lightRig rig="brightRoom" dir="tl">
              <a:rot lat="0" lon="0" rev="8700000"/>
            </a:lightRig>
          </a:scene3d>
          <a:sp3d>
            <a:bevelT w="0" h="0"/>
            <a:contourClr>
              <a:srgbClr val="4595D1">
                <a:shade val="80000"/>
              </a:srgbClr>
            </a:contourClr>
          </a:sp3d>
        </p:spPr>
        <p:txBody>
          <a:bodyPr vert="horz" wrap="square" lIns="109728" tIns="54864" rIns="109728" bIns="54864" numCol="1" rtlCol="0" anchor="ctr" anchorCtr="0" compatLnSpc="1">
            <a:prstTxWarp prst="textNoShape">
              <a:avLst/>
            </a:prstTxWarp>
          </a:bodyPr>
          <a:lstStyle/>
          <a:p>
            <a:pPr marL="0" marR="0" lvl="0" indent="0" algn="ctr" defTabSz="1305739" rtl="0" eaLnBrk="1" fontAlgn="base" latinLnBrk="0" hangingPunct="1">
              <a:lnSpc>
                <a:spcPct val="100000"/>
              </a:lnSpc>
              <a:spcBef>
                <a:spcPct val="0"/>
              </a:spcBef>
              <a:spcAft>
                <a:spcPct val="0"/>
              </a:spcAft>
              <a:buClrTx/>
              <a:buSzTx/>
              <a:buFontTx/>
              <a:buNone/>
              <a:tabLst/>
              <a:defRPr/>
            </a:pPr>
            <a:endParaRPr kumimoji="0" lang="en-US" sz="5700" b="0" i="0" u="none" strike="noStrike" kern="1200" cap="none" spc="0" normalizeH="0" baseline="0" noProof="0" dirty="0" smtClean="0">
              <a:ln>
                <a:noFill/>
              </a:ln>
              <a:solidFill>
                <a:srgbClr val="000000"/>
              </a:solidFill>
              <a:effectLst/>
              <a:uLnTx/>
              <a:uFillTx/>
              <a:latin typeface="Segoe" pitchFamily="34" charset="0"/>
              <a:ea typeface="+mn-ea"/>
              <a:cs typeface="+mn-cs"/>
            </a:endParaRPr>
          </a:p>
        </p:txBody>
      </p:sp>
      <p:sp>
        <p:nvSpPr>
          <p:cNvPr id="12" name="Rectangle 1"/>
          <p:cNvSpPr>
            <a:spLocks noChangeArrowheads="1"/>
          </p:cNvSpPr>
          <p:nvPr/>
        </p:nvSpPr>
        <p:spPr bwMode="auto">
          <a:xfrm>
            <a:off x="732424" y="4952635"/>
            <a:ext cx="7679152" cy="14481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1" u="none" strike="noStrike" cap="none" normalizeH="0" baseline="0" dirty="0" smtClean="0">
                <a:ln>
                  <a:noFill/>
                </a:ln>
                <a:gradFill>
                  <a:gsLst>
                    <a:gs pos="0">
                      <a:schemeClr val="tx1"/>
                    </a:gs>
                    <a:gs pos="50000">
                      <a:schemeClr val="tx1"/>
                    </a:gs>
                  </a:gsLst>
                  <a:lin ang="5400000" scaled="0"/>
                </a:gradFill>
                <a:effectLst/>
                <a:latin typeface="+mn-lt"/>
                <a:ea typeface="Calibri" pitchFamily="34" charset="0"/>
                <a:cs typeface="Arial" pitchFamily="34" charset="0"/>
              </a:rPr>
              <a:t>TechReady content is Microsoft Confidential</a:t>
            </a:r>
            <a:br>
              <a:rPr kumimoji="0" lang="en-US" sz="1800" b="0" i="1" u="none" strike="noStrike" cap="none" normalizeH="0" baseline="0" dirty="0" smtClean="0">
                <a:ln>
                  <a:noFill/>
                </a:ln>
                <a:gradFill>
                  <a:gsLst>
                    <a:gs pos="0">
                      <a:schemeClr val="tx1"/>
                    </a:gs>
                    <a:gs pos="50000">
                      <a:schemeClr val="tx1"/>
                    </a:gs>
                  </a:gsLst>
                  <a:lin ang="5400000" scaled="0"/>
                </a:gradFill>
                <a:effectLst/>
                <a:latin typeface="+mn-lt"/>
                <a:ea typeface="Calibri" pitchFamily="34" charset="0"/>
                <a:cs typeface="Arial" pitchFamily="34" charset="0"/>
              </a:rPr>
            </a:br>
            <a:r>
              <a:rPr kumimoji="0" lang="en-US" sz="1800" b="0" i="1" u="none" strike="noStrike" kern="1200" cap="none" normalizeH="0" baseline="0" dirty="0" smtClean="0">
                <a:ln>
                  <a:noFill/>
                </a:ln>
                <a:gradFill>
                  <a:gsLst>
                    <a:gs pos="0">
                      <a:schemeClr val="tx1"/>
                    </a:gs>
                    <a:gs pos="50000">
                      <a:schemeClr val="tx1"/>
                    </a:gs>
                  </a:gsLst>
                  <a:lin ang="5400000" scaled="0"/>
                </a:gradFill>
                <a:effectLst/>
                <a:latin typeface="+mn-lt"/>
                <a:ea typeface="Calibri" pitchFamily="34" charset="0"/>
                <a:cs typeface="Arial" pitchFamily="34" charset="0"/>
              </a:rPr>
              <a:t>DO NOT </a:t>
            </a:r>
            <a:r>
              <a:rPr kumimoji="0" lang="en-US" sz="1800" b="0" i="1" u="none" strike="noStrike" cap="none" normalizeH="0" baseline="0" dirty="0" smtClean="0">
                <a:ln>
                  <a:noFill/>
                </a:ln>
                <a:gradFill>
                  <a:gsLst>
                    <a:gs pos="0">
                      <a:schemeClr val="tx1"/>
                    </a:gs>
                    <a:gs pos="50000">
                      <a:schemeClr val="tx1"/>
                    </a:gs>
                  </a:gsLst>
                  <a:lin ang="5400000" scaled="0"/>
                </a:gradFill>
                <a:effectLst/>
                <a:latin typeface="+mn-lt"/>
                <a:ea typeface="Calibri" pitchFamily="34" charset="0"/>
                <a:cs typeface="Arial" pitchFamily="34" charset="0"/>
              </a:rPr>
              <a:t>post TechReady content to any blogs or external Websites</a:t>
            </a:r>
            <a:br>
              <a:rPr kumimoji="0" lang="en-US" sz="1800" b="0" i="1" u="none" strike="noStrike" cap="none" normalizeH="0" baseline="0" dirty="0" smtClean="0">
                <a:ln>
                  <a:noFill/>
                </a:ln>
                <a:gradFill>
                  <a:gsLst>
                    <a:gs pos="0">
                      <a:schemeClr val="tx1"/>
                    </a:gs>
                    <a:gs pos="50000">
                      <a:schemeClr val="tx1"/>
                    </a:gs>
                  </a:gsLst>
                  <a:lin ang="5400000" scaled="0"/>
                </a:gradFill>
                <a:effectLst/>
                <a:latin typeface="+mn-lt"/>
                <a:ea typeface="Calibri" pitchFamily="34" charset="0"/>
                <a:cs typeface="Arial" pitchFamily="34" charset="0"/>
              </a:rPr>
            </a:br>
            <a:r>
              <a:rPr kumimoji="0" lang="en-US" sz="1800" b="0" i="1" u="none" strike="noStrike" cap="none" normalizeH="0" baseline="0" dirty="0" smtClean="0">
                <a:ln>
                  <a:noFill/>
                </a:ln>
                <a:gradFill>
                  <a:gsLst>
                    <a:gs pos="0">
                      <a:schemeClr val="tx1"/>
                    </a:gs>
                    <a:gs pos="50000">
                      <a:schemeClr val="tx1"/>
                    </a:gs>
                  </a:gsLst>
                  <a:lin ang="5400000" scaled="0"/>
                </a:gradFill>
                <a:effectLst/>
                <a:latin typeface="+mn-lt"/>
                <a:ea typeface="Calibri" pitchFamily="34" charset="0"/>
                <a:cs typeface="Arial" pitchFamily="34" charset="0"/>
              </a:rPr>
              <a:t>DO NOT take photos or video of Sessions or Slides throughout the TechReady Event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1" u="none" strike="noStrike" cap="none" normalizeH="0" baseline="0" dirty="0" smtClean="0">
                <a:ln>
                  <a:noFill/>
                </a:ln>
                <a:gradFill>
                  <a:gsLst>
                    <a:gs pos="0">
                      <a:schemeClr val="tx1"/>
                    </a:gs>
                    <a:gs pos="50000">
                      <a:schemeClr val="tx1"/>
                    </a:gs>
                  </a:gsLst>
                  <a:lin ang="5400000" scaled="0"/>
                </a:gradFill>
                <a:effectLst/>
                <a:latin typeface="+mn-lt"/>
                <a:ea typeface="Calibri" pitchFamily="34" charset="0"/>
                <a:cs typeface="Arial" pitchFamily="34" charset="0"/>
              </a:rPr>
              <a:t>All appropriate content will be made available on-demand </a:t>
            </a:r>
            <a:r>
              <a:rPr kumimoji="0" lang="en-US" sz="1800" b="0" i="1" u="none" strike="noStrike" cap="none" normalizeH="0" baseline="0" dirty="0" smtClean="0">
                <a:ln>
                  <a:noFill/>
                </a:ln>
                <a:solidFill>
                  <a:schemeClr val="tx1"/>
                </a:solidFill>
                <a:effectLst/>
                <a:latin typeface="+mn-lt"/>
                <a:ea typeface="Calibri" pitchFamily="34" charset="0"/>
                <a:cs typeface="Arial" pitchFamily="34" charset="0"/>
              </a:rPr>
              <a:t/>
            </a:r>
            <a:br>
              <a:rPr kumimoji="0" lang="en-US" sz="1800" b="0" i="1" u="none" strike="noStrike" cap="none" normalizeH="0" baseline="0" dirty="0" smtClean="0">
                <a:ln>
                  <a:noFill/>
                </a:ln>
                <a:solidFill>
                  <a:schemeClr val="tx1"/>
                </a:solidFill>
                <a:effectLst/>
                <a:latin typeface="+mn-lt"/>
                <a:ea typeface="Calibri" pitchFamily="34" charset="0"/>
                <a:cs typeface="Arial" pitchFamily="34" charset="0"/>
              </a:rPr>
            </a:br>
            <a:r>
              <a:rPr kumimoji="0" lang="en-US" sz="1800" b="0" i="1" u="none" strike="noStrike" kern="1200" cap="none" normalizeH="0" baseline="0" dirty="0" smtClean="0">
                <a:ln>
                  <a:noFill/>
                </a:ln>
                <a:gradFill>
                  <a:gsLst>
                    <a:gs pos="0">
                      <a:schemeClr val="tx1"/>
                    </a:gs>
                    <a:gs pos="50000">
                      <a:schemeClr val="tx1"/>
                    </a:gs>
                  </a:gsLst>
                  <a:lin ang="5400000" scaled="0"/>
                </a:gradFill>
                <a:effectLst/>
                <a:latin typeface="+mn-lt"/>
                <a:ea typeface="Calibri" pitchFamily="34" charset="0"/>
                <a:cs typeface="Arial" pitchFamily="34" charset="0"/>
              </a:rPr>
              <a:t>post event via </a:t>
            </a:r>
            <a:r>
              <a:rPr kumimoji="0" lang="en-US" sz="1800" b="0" i="1" u="sng" strike="noStrike" cap="none" normalizeH="0" baseline="0" dirty="0" smtClean="0">
                <a:ln>
                  <a:noFill/>
                </a:ln>
                <a:gradFill>
                  <a:gsLst>
                    <a:gs pos="0">
                      <a:schemeClr val="tx2"/>
                    </a:gs>
                    <a:gs pos="50000">
                      <a:schemeClr val="tx2"/>
                    </a:gs>
                  </a:gsLst>
                  <a:lin ang="5400000" scaled="0"/>
                </a:gradFill>
                <a:effectLst/>
                <a:latin typeface="+mn-lt"/>
                <a:ea typeface="Calibri" pitchFamily="34" charset="0"/>
                <a:cs typeface="Arial" pitchFamily="34" charset="0"/>
              </a:rPr>
              <a:t>https://www.mytechready.com</a:t>
            </a:r>
            <a:r>
              <a:rPr kumimoji="0" lang="en-US" sz="1800" b="0" i="1" u="none" strike="noStrike" cap="none" normalizeH="0" baseline="0" dirty="0" smtClean="0">
                <a:ln>
                  <a:noFill/>
                </a:ln>
                <a:gradFill>
                  <a:gsLst>
                    <a:gs pos="0">
                      <a:schemeClr val="tx2"/>
                    </a:gs>
                    <a:gs pos="50000">
                      <a:schemeClr val="tx2"/>
                    </a:gs>
                  </a:gsLst>
                  <a:lin ang="5400000" scaled="0"/>
                </a:gradFill>
                <a:effectLst/>
                <a:latin typeface="+mn-lt"/>
                <a:ea typeface="Calibri" pitchFamily="34" charset="0"/>
                <a:cs typeface="Arial" pitchFamily="34" charset="0"/>
              </a:rPr>
              <a:t> </a:t>
            </a:r>
            <a:br>
              <a:rPr kumimoji="0" lang="en-US" sz="1800" b="0" i="1" u="none" strike="noStrike" cap="none" normalizeH="0" baseline="0" dirty="0" smtClean="0">
                <a:ln>
                  <a:noFill/>
                </a:ln>
                <a:gradFill>
                  <a:gsLst>
                    <a:gs pos="0">
                      <a:schemeClr val="tx2"/>
                    </a:gs>
                    <a:gs pos="50000">
                      <a:schemeClr val="tx2"/>
                    </a:gs>
                  </a:gsLst>
                  <a:lin ang="5400000" scaled="0"/>
                </a:gradFill>
                <a:effectLst/>
                <a:latin typeface="+mn-lt"/>
                <a:ea typeface="Calibri" pitchFamily="34" charset="0"/>
                <a:cs typeface="Arial" pitchFamily="34" charset="0"/>
              </a:rPr>
            </a:br>
            <a:endParaRPr kumimoji="0" lang="en-US" sz="1800" b="0" i="1" u="sng" strike="noStrike" kern="1200" cap="none" normalizeH="0" baseline="0" dirty="0" smtClean="0">
              <a:ln>
                <a:noFill/>
              </a:ln>
              <a:gradFill>
                <a:gsLst>
                  <a:gs pos="0">
                    <a:schemeClr val="tx2"/>
                  </a:gs>
                  <a:gs pos="50000">
                    <a:schemeClr val="tx2"/>
                  </a:gs>
                </a:gsLst>
                <a:lin ang="5400000" scaled="0"/>
              </a:gradFill>
              <a:effectLst/>
              <a:latin typeface="+mn-lt"/>
              <a:ea typeface="Calibri"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0"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nodeType="with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6385"/>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1000" y="1447799"/>
            <a:ext cx="8382000"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1083185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588" y="1414462"/>
            <a:ext cx="8380412" cy="5074920"/>
          </a:xfrm>
        </p:spPr>
        <p:txBody>
          <a:bodyPr/>
          <a:lstStyle>
            <a:lvl1pPr>
              <a:buSzPct val="60000"/>
              <a:buFontTx/>
              <a:buBlip>
                <a:blip r:embed="rId2"/>
              </a:buBlip>
              <a:defRPr/>
            </a:lvl1pPr>
            <a:lvl2pPr>
              <a:buSzPct val="60000"/>
              <a:buFontTx/>
              <a:buBlip>
                <a:blip r:embed="rId2"/>
              </a:buBlip>
              <a:defRPr/>
            </a:lvl2pPr>
            <a:lvl3pPr>
              <a:buSzPct val="60000"/>
              <a:buFontTx/>
              <a:buBlip>
                <a:blip r:embed="rId2"/>
              </a:buBlip>
              <a:defRPr/>
            </a:lvl3pPr>
            <a:lvl4pPr>
              <a:buSzPct val="60000"/>
              <a:buFontTx/>
              <a:buBlip>
                <a:blip r:embed="rId2"/>
              </a:buBlip>
              <a:defRPr/>
            </a:lvl4pPr>
            <a:lvl5pPr>
              <a:buSzPct val="60000"/>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382588" y="228599"/>
            <a:ext cx="8380412" cy="498598"/>
          </a:xfrm>
        </p:spPr>
        <p:txBody>
          <a:bodyPr>
            <a:spAutoFit/>
          </a:body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382588" y="739558"/>
            <a:ext cx="8385048" cy="332399"/>
          </a:xfrm>
        </p:spPr>
        <p:txBody>
          <a:bodyPr>
            <a:spAutoFit/>
          </a:bodyPr>
          <a:lstStyle>
            <a:lvl1pPr marL="4763" indent="-4763">
              <a:buFont typeface="Arial" pitchFamily="34" charset="0"/>
              <a:buNone/>
              <a:tabLst/>
              <a:defRPr sz="2400" spc="-100" baseline="0">
                <a:solidFill>
                  <a:schemeClr val="tx2"/>
                </a:solidFill>
                <a:latin typeface="Segoe Light" pitchFamily="34" charset="0"/>
              </a:defRPr>
            </a:lvl1pPr>
          </a:lstStyle>
          <a:p>
            <a:pPr lvl="0"/>
            <a:r>
              <a:rPr lang="en-US" dirty="0" smtClean="0"/>
              <a:t>Click to edit subtitle</a:t>
            </a:r>
            <a:endParaRPr lang="en-US" dirty="0"/>
          </a:p>
        </p:txBody>
      </p:sp>
    </p:spTree>
    <p:extLst>
      <p:ext uri="{BB962C8B-B14F-4D97-AF65-F5344CB8AC3E}">
        <p14:creationId xmlns="" xmlns:p14="http://schemas.microsoft.com/office/powerpoint/2010/main" val="21921189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05000"/>
            <a:ext cx="7681913" cy="1523495"/>
          </a:xfrm>
        </p:spPr>
        <p:txBody>
          <a:bodyPr>
            <a:noAutofit/>
          </a:bodyPr>
          <a:lstStyle>
            <a:lvl1pPr>
              <a:lnSpc>
                <a:spcPct val="90000"/>
              </a:lnSpc>
              <a:defRPr sz="5400">
                <a:gradFill flip="none" rotWithShape="1">
                  <a:gsLst>
                    <a:gs pos="0">
                      <a:schemeClr val="tx1"/>
                    </a:gs>
                    <a:gs pos="86000">
                      <a:schemeClr val="tx1"/>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4344988"/>
            <a:ext cx="7681914" cy="461665"/>
          </a:xfrm>
        </p:spPr>
        <p:txBody>
          <a:bodyPr>
            <a:noAutofit/>
          </a:bodyPr>
          <a:lstStyle>
            <a:lvl1pPr marL="0" indent="0" algn="l">
              <a:lnSpc>
                <a:spcPct val="90000"/>
              </a:lnSpc>
              <a:spcBef>
                <a:spcPts val="0"/>
              </a:spcBef>
              <a:buNone/>
              <a:defRPr>
                <a:gradFill>
                  <a:gsLst>
                    <a:gs pos="0">
                      <a:schemeClr val="accent1">
                        <a:lumMod val="40000"/>
                        <a:lumOff val="60000"/>
                      </a:schemeClr>
                    </a:gs>
                    <a:gs pos="86000">
                      <a:schemeClr val="accent1">
                        <a:lumMod val="40000"/>
                        <a:lumOff val="60000"/>
                      </a:schemeClr>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descr="techready9_finallogo_reversecolor.png"/>
          <p:cNvPicPr>
            <a:picLocks noChangeAspect="1"/>
          </p:cNvPicPr>
          <p:nvPr userDrawn="1"/>
        </p:nvPicPr>
        <p:blipFill>
          <a:blip r:embed="rId3" cstate="print"/>
          <a:stretch>
            <a:fillRect/>
          </a:stretch>
        </p:blipFill>
        <p:spPr>
          <a:xfrm>
            <a:off x="7239000" y="6142428"/>
            <a:ext cx="1752600" cy="486972"/>
          </a:xfrm>
          <a:prstGeom prst="rect">
            <a:avLst/>
          </a:prstGeom>
        </p:spPr>
      </p:pic>
    </p:spTree>
    <p:extLst>
      <p:ext uri="{BB962C8B-B14F-4D97-AF65-F5344CB8AC3E}">
        <p14:creationId xmlns="" xmlns:p14="http://schemas.microsoft.com/office/powerpoint/2010/main" val="38866267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05000"/>
            <a:ext cx="7043208" cy="1523494"/>
          </a:xfrm>
        </p:spPr>
        <p:txBody>
          <a:bodyPr anchor="t" anchorCtr="0">
            <a:noAutofit/>
          </a:bodyPr>
          <a:lstStyle>
            <a:lvl1pPr algn="l" defTabSz="914363" rtl="0" eaLnBrk="1" latinLnBrk="0" hangingPunct="1">
              <a:lnSpc>
                <a:spcPct val="90000"/>
              </a:lnSpc>
              <a:spcBef>
                <a:spcPct val="0"/>
              </a:spcBef>
              <a:buNone/>
              <a:defRPr lang="en-US" sz="5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4343400"/>
            <a:ext cx="3429000" cy="461665"/>
          </a:xfrm>
        </p:spPr>
        <p:txBody>
          <a:bodyPr>
            <a:noAutofit/>
          </a:bodyPr>
          <a:lstStyle>
            <a:lvl1pPr marL="0" indent="0" algn="l" defTabSz="914363" rtl="0" eaLnBrk="1" latinLnBrk="0" hangingPunct="1">
              <a:lnSpc>
                <a:spcPct val="90000"/>
              </a:lnSpc>
              <a:spcBef>
                <a:spcPts val="0"/>
              </a:spcBef>
              <a:buSzPct val="85000"/>
              <a:buFontTx/>
              <a:buNone/>
              <a:defRPr lang="en-US" sz="3200" kern="1200" dirty="0">
                <a:gradFill>
                  <a:gsLst>
                    <a:gs pos="0">
                      <a:schemeClr val="accent1">
                        <a:lumMod val="40000"/>
                        <a:lumOff val="60000"/>
                      </a:schemeClr>
                    </a:gs>
                    <a:gs pos="86000">
                      <a:schemeClr val="accent1">
                        <a:lumMod val="40000"/>
                        <a:lumOff val="60000"/>
                      </a:schemeClr>
                    </a:gs>
                  </a:gsLst>
                  <a:lin ang="5400000" scaled="0"/>
                </a:gra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072886" y="228600"/>
            <a:ext cx="7690114" cy="138499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1000" b="1" i="1" u="none" strike="noStrike" kern="1200" cap="none" spc="-642" normalizeH="0" baseline="0" noProof="0" dirty="0" smtClean="0">
                <a:ln w="11430"/>
                <a:gradFill>
                  <a:gsLst>
                    <a:gs pos="0">
                      <a:schemeClr val="tx1"/>
                    </a:gs>
                    <a:gs pos="88000">
                      <a:schemeClr val="tx1">
                        <a:alpha val="50000"/>
                      </a:schemeClr>
                    </a:gs>
                  </a:gsLst>
                  <a:lin ang="5400000"/>
                </a:gradFill>
                <a:effectLst/>
                <a:uLnTx/>
                <a:uFillTx/>
                <a:latin typeface="Segoe UI" pitchFamily="34" charset="0"/>
                <a:ea typeface="+mn-ea"/>
                <a:cs typeface="+mn-cs"/>
              </a:defRPr>
            </a:lvl1pPr>
          </a:lstStyle>
          <a:p>
            <a:pPr marL="0" lvl="0" indent="0" algn="r" defTabSz="914363" rtl="0" eaLnBrk="1" latinLnBrk="0" hangingPunct="1">
              <a:lnSpc>
                <a:spcPct val="90000"/>
              </a:lnSpc>
              <a:spcBef>
                <a:spcPct val="20000"/>
              </a:spcBef>
              <a:buSzPct val="85000"/>
              <a:buFont typeface="Arial" pitchFamily="34" charset="0"/>
              <a:buNone/>
            </a:pPr>
            <a:r>
              <a:rPr lang="en-US" dirty="0" smtClean="0"/>
              <a:t>click to…</a:t>
            </a:r>
          </a:p>
        </p:txBody>
      </p:sp>
    </p:spTree>
    <p:extLst>
      <p:ext uri="{BB962C8B-B14F-4D97-AF65-F5344CB8AC3E}">
        <p14:creationId xmlns="" xmlns:p14="http://schemas.microsoft.com/office/powerpoint/2010/main" val="391757802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6385"/>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1000" y="1447799"/>
            <a:ext cx="8382000"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386835021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6385"/>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1000" y="1447799"/>
            <a:ext cx="8382000"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12953867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47799"/>
            <a:ext cx="8382000"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18619407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799"/>
            <a:ext cx="4114800" cy="2093567"/>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799"/>
            <a:ext cx="4114800" cy="2093567"/>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126678416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272656"/>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47800"/>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72656"/>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377935692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35810670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138146248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909208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o Camer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Microsoft Confidential</a:t>
            </a:r>
            <a:endParaRPr lang="en-US" dirty="0"/>
          </a:p>
        </p:txBody>
      </p:sp>
      <p:pic>
        <p:nvPicPr>
          <p:cNvPr id="3" name="Picture 3" descr="C:\Users\monical\Desktop\ADMIN\DVD_ART34\Artwork_Imagery\Icons - Illustrations\_WINDOWS VISTA ICONS\Video camera digital Camcorder.png"/>
          <p:cNvPicPr>
            <a:picLocks noChangeAspect="1" noChangeArrowheads="1"/>
          </p:cNvPicPr>
          <p:nvPr userDrawn="1"/>
        </p:nvPicPr>
        <p:blipFill>
          <a:blip r:embed="rId2" cstate="print"/>
          <a:stretch>
            <a:fillRect/>
          </a:stretch>
        </p:blipFill>
        <p:spPr bwMode="auto">
          <a:xfrm>
            <a:off x="626444" y="1104405"/>
            <a:ext cx="1791197" cy="1791195"/>
          </a:xfrm>
          <a:prstGeom prst="rect">
            <a:avLst/>
          </a:prstGeom>
          <a:noFill/>
          <a:ln>
            <a:noFill/>
          </a:ln>
        </p:spPr>
      </p:pic>
      <p:pic>
        <p:nvPicPr>
          <p:cNvPr id="4" name="Picture 4" descr="C:\Users\monical\Desktop\ADMIN\DVD_ART34\Artwork_Imagery\Icons - Illustrations\_WINDOWS VISTA ICONS\Camera photo digital.png"/>
          <p:cNvPicPr>
            <a:picLocks noChangeAspect="1" noChangeArrowheads="1"/>
          </p:cNvPicPr>
          <p:nvPr userDrawn="1"/>
        </p:nvPicPr>
        <p:blipFill>
          <a:blip r:embed="rId3" cstate="print"/>
          <a:stretch>
            <a:fillRect/>
          </a:stretch>
        </p:blipFill>
        <p:spPr bwMode="auto">
          <a:xfrm>
            <a:off x="2590800" y="2016037"/>
            <a:ext cx="1791197" cy="1791195"/>
          </a:xfrm>
          <a:prstGeom prst="rect">
            <a:avLst/>
          </a:prstGeom>
          <a:noFill/>
          <a:ln>
            <a:noFill/>
          </a:ln>
        </p:spPr>
      </p:pic>
      <p:pic>
        <p:nvPicPr>
          <p:cNvPr id="5" name="Picture 5" descr="C:\Users\monical\Desktop\ADMIN\DVD_ART34\Artwork_Imagery\Icons - Illustrations\_WINDOWS VISTA ICONS\Cell mobile smart phone smartphone.png"/>
          <p:cNvPicPr>
            <a:picLocks noChangeAspect="1" noChangeArrowheads="1"/>
          </p:cNvPicPr>
          <p:nvPr userDrawn="1"/>
        </p:nvPicPr>
        <p:blipFill>
          <a:blip r:embed="rId4" cstate="print"/>
          <a:stretch>
            <a:fillRect/>
          </a:stretch>
        </p:blipFill>
        <p:spPr bwMode="auto">
          <a:xfrm>
            <a:off x="6934200" y="1115955"/>
            <a:ext cx="1791197" cy="1791195"/>
          </a:xfrm>
          <a:prstGeom prst="rect">
            <a:avLst/>
          </a:prstGeom>
          <a:noFill/>
          <a:ln>
            <a:noFill/>
          </a:ln>
        </p:spPr>
      </p:pic>
      <p:pic>
        <p:nvPicPr>
          <p:cNvPr id="6" name="Picture 9" descr="C:\Users\monical\Desktop\ADMIN\DVD_ART34\Artwork_Imagery\Icons - Illustrations\_WINDOWS SERVER ICONS\Symbols\X don't no not okay approved bad.png"/>
          <p:cNvPicPr>
            <a:picLocks noChangeAspect="1" noChangeArrowheads="1"/>
          </p:cNvPicPr>
          <p:nvPr userDrawn="1"/>
        </p:nvPicPr>
        <p:blipFill>
          <a:blip r:embed="rId5" cstate="print"/>
          <a:stretch>
            <a:fillRect/>
          </a:stretch>
        </p:blipFill>
        <p:spPr bwMode="auto">
          <a:xfrm>
            <a:off x="2923014" y="2466217"/>
            <a:ext cx="945153" cy="851967"/>
          </a:xfrm>
          <a:prstGeom prst="rect">
            <a:avLst/>
          </a:prstGeom>
          <a:noFill/>
          <a:ln>
            <a:noFill/>
          </a:ln>
        </p:spPr>
      </p:pic>
      <p:pic>
        <p:nvPicPr>
          <p:cNvPr id="7" name="Picture 3" descr="\\server3\InternalBin\Resource DVD 35\DVD_ART35\Artwork_Imagery\Icons - Illustrations\_WINDOWS VISTA ICONS\Keyboard.png"/>
          <p:cNvPicPr>
            <a:picLocks noChangeAspect="1" noChangeArrowheads="1"/>
          </p:cNvPicPr>
          <p:nvPr userDrawn="1"/>
        </p:nvPicPr>
        <p:blipFill>
          <a:blip r:embed="rId6" cstate="print"/>
          <a:srcRect/>
          <a:stretch>
            <a:fillRect/>
          </a:stretch>
        </p:blipFill>
        <p:spPr bwMode="auto">
          <a:xfrm>
            <a:off x="4786612" y="1898753"/>
            <a:ext cx="1865218" cy="1865218"/>
          </a:xfrm>
          <a:prstGeom prst="rect">
            <a:avLst/>
          </a:prstGeom>
          <a:noFill/>
        </p:spPr>
      </p:pic>
      <p:pic>
        <p:nvPicPr>
          <p:cNvPr id="8" name="Picture 9" descr="C:\Users\monical\Desktop\ADMIN\DVD_ART34\Artwork_Imagery\Icons - Illustrations\_WINDOWS SERVER ICONS\Symbols\X don't no not okay approved bad.png"/>
          <p:cNvPicPr>
            <a:picLocks noChangeAspect="1" noChangeArrowheads="1"/>
          </p:cNvPicPr>
          <p:nvPr userDrawn="1"/>
        </p:nvPicPr>
        <p:blipFill>
          <a:blip r:embed="rId5" cstate="print"/>
          <a:stretch>
            <a:fillRect/>
          </a:stretch>
        </p:blipFill>
        <p:spPr bwMode="auto">
          <a:xfrm>
            <a:off x="1076455" y="1638903"/>
            <a:ext cx="945153" cy="851967"/>
          </a:xfrm>
          <a:prstGeom prst="rect">
            <a:avLst/>
          </a:prstGeom>
          <a:noFill/>
          <a:ln>
            <a:noFill/>
          </a:ln>
        </p:spPr>
      </p:pic>
      <p:pic>
        <p:nvPicPr>
          <p:cNvPr id="9" name="Picture 9" descr="C:\Users\monical\Desktop\ADMIN\DVD_ART34\Artwork_Imagery\Icons - Illustrations\_WINDOWS SERVER ICONS\Symbols\X don't no not okay approved bad.png"/>
          <p:cNvPicPr>
            <a:picLocks noChangeAspect="1" noChangeArrowheads="1"/>
          </p:cNvPicPr>
          <p:nvPr userDrawn="1"/>
        </p:nvPicPr>
        <p:blipFill>
          <a:blip r:embed="rId5" cstate="print"/>
          <a:stretch>
            <a:fillRect/>
          </a:stretch>
        </p:blipFill>
        <p:spPr bwMode="auto">
          <a:xfrm>
            <a:off x="5227047" y="2466217"/>
            <a:ext cx="945153" cy="851967"/>
          </a:xfrm>
          <a:prstGeom prst="rect">
            <a:avLst/>
          </a:prstGeom>
          <a:noFill/>
          <a:ln>
            <a:noFill/>
          </a:ln>
        </p:spPr>
      </p:pic>
      <p:pic>
        <p:nvPicPr>
          <p:cNvPr id="10" name="Picture 9" descr="C:\Users\monical\Desktop\ADMIN\DVD_ART34\Artwork_Imagery\Icons - Illustrations\_WINDOWS SERVER ICONS\Symbols\X don't no not okay approved bad.png"/>
          <p:cNvPicPr>
            <a:picLocks noChangeAspect="1" noChangeArrowheads="1"/>
          </p:cNvPicPr>
          <p:nvPr userDrawn="1"/>
        </p:nvPicPr>
        <p:blipFill>
          <a:blip r:embed="rId5" cstate="print"/>
          <a:stretch>
            <a:fillRect/>
          </a:stretch>
        </p:blipFill>
        <p:spPr bwMode="auto">
          <a:xfrm>
            <a:off x="7424748" y="1528071"/>
            <a:ext cx="945153" cy="851967"/>
          </a:xfrm>
          <a:prstGeom prst="rect">
            <a:avLst/>
          </a:prstGeom>
          <a:noFill/>
          <a:ln>
            <a:noFill/>
          </a:ln>
        </p:spPr>
      </p:pic>
      <p:sp>
        <p:nvSpPr>
          <p:cNvPr id="11" name="Freeform 9"/>
          <p:cNvSpPr>
            <a:spLocks/>
          </p:cNvSpPr>
          <p:nvPr userDrawn="1"/>
        </p:nvSpPr>
        <p:spPr bwMode="invGray">
          <a:xfrm>
            <a:off x="-1" y="3526972"/>
            <a:ext cx="9144001" cy="3359892"/>
          </a:xfrm>
          <a:custGeom>
            <a:avLst/>
            <a:gdLst/>
            <a:ahLst/>
            <a:cxnLst>
              <a:cxn ang="0">
                <a:pos x="6912" y="1510"/>
              </a:cxn>
              <a:cxn ang="0">
                <a:pos x="0" y="1510"/>
              </a:cxn>
              <a:cxn ang="0">
                <a:pos x="0" y="0"/>
              </a:cxn>
              <a:cxn ang="0">
                <a:pos x="0" y="0"/>
              </a:cxn>
              <a:cxn ang="0">
                <a:pos x="68" y="12"/>
              </a:cxn>
              <a:cxn ang="0">
                <a:pos x="266" y="44"/>
              </a:cxn>
              <a:cxn ang="0">
                <a:pos x="408" y="65"/>
              </a:cxn>
              <a:cxn ang="0">
                <a:pos x="579" y="89"/>
              </a:cxn>
              <a:cxn ang="0">
                <a:pos x="775" y="114"/>
              </a:cxn>
              <a:cxn ang="0">
                <a:pos x="997" y="140"/>
              </a:cxn>
              <a:cxn ang="0">
                <a:pos x="1241" y="166"/>
              </a:cxn>
              <a:cxn ang="0">
                <a:pos x="1508" y="191"/>
              </a:cxn>
              <a:cxn ang="0">
                <a:pos x="1793" y="215"/>
              </a:cxn>
              <a:cxn ang="0">
                <a:pos x="1943" y="225"/>
              </a:cxn>
              <a:cxn ang="0">
                <a:pos x="2099" y="236"/>
              </a:cxn>
              <a:cxn ang="0">
                <a:pos x="2256" y="246"/>
              </a:cxn>
              <a:cxn ang="0">
                <a:pos x="2420" y="255"/>
              </a:cxn>
              <a:cxn ang="0">
                <a:pos x="2585" y="261"/>
              </a:cxn>
              <a:cxn ang="0">
                <a:pos x="2756" y="268"/>
              </a:cxn>
              <a:cxn ang="0">
                <a:pos x="2930" y="273"/>
              </a:cxn>
              <a:cxn ang="0">
                <a:pos x="3106" y="277"/>
              </a:cxn>
              <a:cxn ang="0">
                <a:pos x="3287" y="280"/>
              </a:cxn>
              <a:cxn ang="0">
                <a:pos x="3470" y="280"/>
              </a:cxn>
              <a:cxn ang="0">
                <a:pos x="3470" y="280"/>
              </a:cxn>
              <a:cxn ang="0">
                <a:pos x="3652" y="280"/>
              </a:cxn>
              <a:cxn ang="0">
                <a:pos x="3832" y="277"/>
              </a:cxn>
              <a:cxn ang="0">
                <a:pos x="4009" y="273"/>
              </a:cxn>
              <a:cxn ang="0">
                <a:pos x="4182" y="268"/>
              </a:cxn>
              <a:cxn ang="0">
                <a:pos x="4352" y="261"/>
              </a:cxn>
              <a:cxn ang="0">
                <a:pos x="4518" y="255"/>
              </a:cxn>
              <a:cxn ang="0">
                <a:pos x="4680" y="246"/>
              </a:cxn>
              <a:cxn ang="0">
                <a:pos x="4837" y="236"/>
              </a:cxn>
              <a:cxn ang="0">
                <a:pos x="4991" y="225"/>
              </a:cxn>
              <a:cxn ang="0">
                <a:pos x="5140" y="215"/>
              </a:cxn>
              <a:cxn ang="0">
                <a:pos x="5423" y="191"/>
              </a:cxn>
              <a:cxn ang="0">
                <a:pos x="5686" y="166"/>
              </a:cxn>
              <a:cxn ang="0">
                <a:pos x="5928" y="140"/>
              </a:cxn>
              <a:cxn ang="0">
                <a:pos x="6147" y="114"/>
              </a:cxn>
              <a:cxn ang="0">
                <a:pos x="6342" y="89"/>
              </a:cxn>
              <a:cxn ang="0">
                <a:pos x="6509" y="65"/>
              </a:cxn>
              <a:cxn ang="0">
                <a:pos x="6651" y="44"/>
              </a:cxn>
              <a:cxn ang="0">
                <a:pos x="6763" y="26"/>
              </a:cxn>
              <a:cxn ang="0">
                <a:pos x="6845" y="12"/>
              </a:cxn>
              <a:cxn ang="0">
                <a:pos x="6912" y="0"/>
              </a:cxn>
              <a:cxn ang="0">
                <a:pos x="6912" y="1510"/>
              </a:cxn>
            </a:cxnLst>
            <a:rect l="0" t="0" r="r" b="b"/>
            <a:pathLst>
              <a:path w="6912" h="1510">
                <a:moveTo>
                  <a:pt x="6912" y="1510"/>
                </a:moveTo>
                <a:lnTo>
                  <a:pt x="0" y="1510"/>
                </a:lnTo>
                <a:lnTo>
                  <a:pt x="0" y="0"/>
                </a:lnTo>
                <a:lnTo>
                  <a:pt x="0" y="0"/>
                </a:lnTo>
                <a:lnTo>
                  <a:pt x="68" y="12"/>
                </a:lnTo>
                <a:lnTo>
                  <a:pt x="266" y="44"/>
                </a:lnTo>
                <a:lnTo>
                  <a:pt x="408" y="65"/>
                </a:lnTo>
                <a:lnTo>
                  <a:pt x="579" y="89"/>
                </a:lnTo>
                <a:lnTo>
                  <a:pt x="775" y="114"/>
                </a:lnTo>
                <a:lnTo>
                  <a:pt x="997" y="140"/>
                </a:lnTo>
                <a:lnTo>
                  <a:pt x="1241" y="166"/>
                </a:lnTo>
                <a:lnTo>
                  <a:pt x="1508" y="191"/>
                </a:lnTo>
                <a:lnTo>
                  <a:pt x="1793" y="215"/>
                </a:lnTo>
                <a:lnTo>
                  <a:pt x="1943" y="225"/>
                </a:lnTo>
                <a:lnTo>
                  <a:pt x="2099" y="236"/>
                </a:lnTo>
                <a:lnTo>
                  <a:pt x="2256" y="246"/>
                </a:lnTo>
                <a:lnTo>
                  <a:pt x="2420" y="255"/>
                </a:lnTo>
                <a:lnTo>
                  <a:pt x="2585" y="261"/>
                </a:lnTo>
                <a:lnTo>
                  <a:pt x="2756" y="268"/>
                </a:lnTo>
                <a:lnTo>
                  <a:pt x="2930" y="273"/>
                </a:lnTo>
                <a:lnTo>
                  <a:pt x="3106" y="277"/>
                </a:lnTo>
                <a:lnTo>
                  <a:pt x="3287" y="280"/>
                </a:lnTo>
                <a:lnTo>
                  <a:pt x="3470" y="280"/>
                </a:lnTo>
                <a:lnTo>
                  <a:pt x="3470" y="280"/>
                </a:lnTo>
                <a:lnTo>
                  <a:pt x="3652" y="280"/>
                </a:lnTo>
                <a:lnTo>
                  <a:pt x="3832" y="277"/>
                </a:lnTo>
                <a:lnTo>
                  <a:pt x="4009" y="273"/>
                </a:lnTo>
                <a:lnTo>
                  <a:pt x="4182" y="268"/>
                </a:lnTo>
                <a:lnTo>
                  <a:pt x="4352" y="261"/>
                </a:lnTo>
                <a:lnTo>
                  <a:pt x="4518" y="255"/>
                </a:lnTo>
                <a:lnTo>
                  <a:pt x="4680" y="246"/>
                </a:lnTo>
                <a:lnTo>
                  <a:pt x="4837" y="236"/>
                </a:lnTo>
                <a:lnTo>
                  <a:pt x="4991" y="225"/>
                </a:lnTo>
                <a:lnTo>
                  <a:pt x="5140" y="215"/>
                </a:lnTo>
                <a:lnTo>
                  <a:pt x="5423" y="191"/>
                </a:lnTo>
                <a:lnTo>
                  <a:pt x="5686" y="166"/>
                </a:lnTo>
                <a:lnTo>
                  <a:pt x="5928" y="140"/>
                </a:lnTo>
                <a:lnTo>
                  <a:pt x="6147" y="114"/>
                </a:lnTo>
                <a:lnTo>
                  <a:pt x="6342" y="89"/>
                </a:lnTo>
                <a:lnTo>
                  <a:pt x="6509" y="65"/>
                </a:lnTo>
                <a:lnTo>
                  <a:pt x="6651" y="44"/>
                </a:lnTo>
                <a:lnTo>
                  <a:pt x="6763" y="26"/>
                </a:lnTo>
                <a:lnTo>
                  <a:pt x="6845" y="12"/>
                </a:lnTo>
                <a:lnTo>
                  <a:pt x="6912" y="0"/>
                </a:lnTo>
                <a:lnTo>
                  <a:pt x="6912" y="1510"/>
                </a:lnTo>
                <a:close/>
              </a:path>
            </a:pathLst>
          </a:custGeom>
          <a:gradFill flip="none" rotWithShape="1">
            <a:gsLst>
              <a:gs pos="0">
                <a:schemeClr val="accent6">
                  <a:alpha val="22000"/>
                </a:schemeClr>
              </a:gs>
              <a:gs pos="100000">
                <a:schemeClr val="bg1">
                  <a:alpha val="35000"/>
                </a:schemeClr>
              </a:gs>
            </a:gsLst>
            <a:lin ang="16200000" scaled="1"/>
            <a:tileRect/>
          </a:gradFill>
          <a:ln w="10000" cap="flat" cmpd="sng" algn="ctr">
            <a:noFill/>
            <a:prstDash val="solid"/>
            <a:headEnd type="none" w="med" len="med"/>
            <a:tailEnd type="none" w="med" len="med"/>
          </a:ln>
          <a:effectLst/>
          <a:scene3d>
            <a:camera prst="orthographicFront" fov="0">
              <a:rot lat="0" lon="0" rev="0"/>
            </a:camera>
            <a:lightRig rig="brightRoom" dir="tl">
              <a:rot lat="0" lon="0" rev="8700000"/>
            </a:lightRig>
          </a:scene3d>
          <a:sp3d>
            <a:bevelT w="0" h="0"/>
            <a:contourClr>
              <a:srgbClr val="4595D1">
                <a:shade val="80000"/>
              </a:srgbClr>
            </a:contourClr>
          </a:sp3d>
        </p:spPr>
        <p:txBody>
          <a:bodyPr vert="horz" wrap="square" lIns="109728" tIns="54864" rIns="109728" bIns="54864" numCol="1" rtlCol="0" anchor="ctr" anchorCtr="0" compatLnSpc="1">
            <a:prstTxWarp prst="textNoShape">
              <a:avLst/>
            </a:prstTxWarp>
          </a:bodyPr>
          <a:lstStyle/>
          <a:p>
            <a:pPr algn="ctr" defTabSz="1305739" fontAlgn="base">
              <a:spcBef>
                <a:spcPct val="0"/>
              </a:spcBef>
              <a:spcAft>
                <a:spcPct val="0"/>
              </a:spcAft>
              <a:defRPr/>
            </a:pPr>
            <a:endParaRPr lang="en-US" sz="5700" dirty="0" smtClean="0">
              <a:solidFill>
                <a:srgbClr val="000000"/>
              </a:solidFill>
              <a:latin typeface="Segoe" pitchFamily="34" charset="0"/>
            </a:endParaRPr>
          </a:p>
        </p:txBody>
      </p:sp>
      <p:sp>
        <p:nvSpPr>
          <p:cNvPr id="12" name="Rectangle 1"/>
          <p:cNvSpPr>
            <a:spLocks noChangeArrowheads="1"/>
          </p:cNvSpPr>
          <p:nvPr userDrawn="1"/>
        </p:nvSpPr>
        <p:spPr bwMode="auto">
          <a:xfrm>
            <a:off x="732424" y="4952635"/>
            <a:ext cx="7679152" cy="14481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noAutofit/>
          </a:bodyPr>
          <a:lstStyle/>
          <a:p>
            <a:pPr algn="ctr" defTabSz="914400" fontAlgn="base">
              <a:lnSpc>
                <a:spcPct val="150000"/>
              </a:lnSpc>
              <a:spcBef>
                <a:spcPct val="0"/>
              </a:spcBef>
              <a:spcAft>
                <a:spcPct val="0"/>
              </a:spcAft>
            </a:pPr>
            <a:r>
              <a:rPr lang="en-US" i="1" dirty="0" smtClean="0">
                <a:gradFill>
                  <a:gsLst>
                    <a:gs pos="0">
                      <a:srgbClr val="FFFFFF"/>
                    </a:gs>
                    <a:gs pos="50000">
                      <a:srgbClr val="FFFFFF"/>
                    </a:gs>
                  </a:gsLst>
                  <a:lin ang="5400000" scaled="0"/>
                </a:gradFill>
                <a:ea typeface="Calibri" pitchFamily="34" charset="0"/>
                <a:cs typeface="Arial" pitchFamily="34" charset="0"/>
              </a:rPr>
              <a:t>TechReady content is Microsoft Confidential</a:t>
            </a:r>
            <a:br>
              <a:rPr lang="en-US" i="1" dirty="0" smtClean="0">
                <a:gradFill>
                  <a:gsLst>
                    <a:gs pos="0">
                      <a:srgbClr val="FFFFFF"/>
                    </a:gs>
                    <a:gs pos="50000">
                      <a:srgbClr val="FFFFFF"/>
                    </a:gs>
                  </a:gsLst>
                  <a:lin ang="5400000" scaled="0"/>
                </a:gradFill>
                <a:ea typeface="Calibri" pitchFamily="34" charset="0"/>
                <a:cs typeface="Arial" pitchFamily="34" charset="0"/>
              </a:rPr>
            </a:br>
            <a:r>
              <a:rPr lang="en-US" i="1" dirty="0" smtClean="0">
                <a:gradFill>
                  <a:gsLst>
                    <a:gs pos="0">
                      <a:srgbClr val="FFFFFF"/>
                    </a:gs>
                    <a:gs pos="50000">
                      <a:srgbClr val="FFFFFF"/>
                    </a:gs>
                  </a:gsLst>
                  <a:lin ang="5400000" scaled="0"/>
                </a:gradFill>
                <a:ea typeface="Calibri" pitchFamily="34" charset="0"/>
                <a:cs typeface="Arial" pitchFamily="34" charset="0"/>
              </a:rPr>
              <a:t>DO NOT post TechReady content to any blogs or external Websites</a:t>
            </a:r>
            <a:br>
              <a:rPr lang="en-US" i="1" dirty="0" smtClean="0">
                <a:gradFill>
                  <a:gsLst>
                    <a:gs pos="0">
                      <a:srgbClr val="FFFFFF"/>
                    </a:gs>
                    <a:gs pos="50000">
                      <a:srgbClr val="FFFFFF"/>
                    </a:gs>
                  </a:gsLst>
                  <a:lin ang="5400000" scaled="0"/>
                </a:gradFill>
                <a:ea typeface="Calibri" pitchFamily="34" charset="0"/>
                <a:cs typeface="Arial" pitchFamily="34" charset="0"/>
              </a:rPr>
            </a:br>
            <a:r>
              <a:rPr lang="en-US" i="1" dirty="0" smtClean="0">
                <a:gradFill>
                  <a:gsLst>
                    <a:gs pos="0">
                      <a:srgbClr val="FFFFFF"/>
                    </a:gs>
                    <a:gs pos="50000">
                      <a:srgbClr val="FFFFFF"/>
                    </a:gs>
                  </a:gsLst>
                  <a:lin ang="5400000" scaled="0"/>
                </a:gradFill>
                <a:ea typeface="Calibri" pitchFamily="34" charset="0"/>
                <a:cs typeface="Arial" pitchFamily="34" charset="0"/>
              </a:rPr>
              <a:t>DO NOT take photos or video of Sessions or Slides throughout the TechReady Event  </a:t>
            </a:r>
          </a:p>
          <a:p>
            <a:pPr algn="ctr" defTabSz="914400" fontAlgn="base">
              <a:lnSpc>
                <a:spcPct val="150000"/>
              </a:lnSpc>
              <a:spcBef>
                <a:spcPct val="0"/>
              </a:spcBef>
              <a:spcAft>
                <a:spcPct val="0"/>
              </a:spcAft>
            </a:pPr>
            <a:r>
              <a:rPr lang="en-US" i="1" dirty="0" smtClean="0">
                <a:gradFill>
                  <a:gsLst>
                    <a:gs pos="0">
                      <a:srgbClr val="FFFFFF"/>
                    </a:gs>
                    <a:gs pos="50000">
                      <a:srgbClr val="FFFFFF"/>
                    </a:gs>
                  </a:gsLst>
                  <a:lin ang="5400000" scaled="0"/>
                </a:gradFill>
                <a:ea typeface="Calibri" pitchFamily="34" charset="0"/>
                <a:cs typeface="Arial" pitchFamily="34" charset="0"/>
              </a:rPr>
              <a:t>All appropriate content will be made available on-demand </a:t>
            </a:r>
            <a:r>
              <a:rPr lang="en-US" i="1" dirty="0" smtClean="0">
                <a:solidFill>
                  <a:srgbClr val="FFFFFF"/>
                </a:solidFill>
                <a:ea typeface="Calibri" pitchFamily="34" charset="0"/>
                <a:cs typeface="Arial" pitchFamily="34" charset="0"/>
              </a:rPr>
              <a:t/>
            </a:r>
            <a:br>
              <a:rPr lang="en-US" i="1" dirty="0" smtClean="0">
                <a:solidFill>
                  <a:srgbClr val="FFFFFF"/>
                </a:solidFill>
                <a:ea typeface="Calibri" pitchFamily="34" charset="0"/>
                <a:cs typeface="Arial" pitchFamily="34" charset="0"/>
              </a:rPr>
            </a:br>
            <a:r>
              <a:rPr lang="en-US" i="1" dirty="0" smtClean="0">
                <a:gradFill>
                  <a:gsLst>
                    <a:gs pos="0">
                      <a:srgbClr val="FFFFFF"/>
                    </a:gs>
                    <a:gs pos="50000">
                      <a:srgbClr val="FFFFFF"/>
                    </a:gs>
                  </a:gsLst>
                  <a:lin ang="5400000" scaled="0"/>
                </a:gradFill>
                <a:ea typeface="Calibri" pitchFamily="34" charset="0"/>
                <a:cs typeface="Arial" pitchFamily="34" charset="0"/>
              </a:rPr>
              <a:t>post event via </a:t>
            </a:r>
            <a:r>
              <a:rPr lang="en-US" i="1" u="sng" dirty="0" smtClean="0">
                <a:gradFill>
                  <a:gsLst>
                    <a:gs pos="0">
                      <a:srgbClr val="FFE784"/>
                    </a:gs>
                    <a:gs pos="50000">
                      <a:srgbClr val="FFE784"/>
                    </a:gs>
                  </a:gsLst>
                  <a:lin ang="5400000" scaled="0"/>
                </a:gradFill>
                <a:ea typeface="Calibri" pitchFamily="34" charset="0"/>
                <a:cs typeface="Arial" pitchFamily="34" charset="0"/>
              </a:rPr>
              <a:t>https://www.mytechready.com</a:t>
            </a:r>
            <a:r>
              <a:rPr lang="en-US" i="1" dirty="0" smtClean="0">
                <a:gradFill>
                  <a:gsLst>
                    <a:gs pos="0">
                      <a:srgbClr val="FFE784"/>
                    </a:gs>
                    <a:gs pos="50000">
                      <a:srgbClr val="FFE784"/>
                    </a:gs>
                  </a:gsLst>
                  <a:lin ang="5400000" scaled="0"/>
                </a:gradFill>
                <a:ea typeface="Calibri" pitchFamily="34" charset="0"/>
                <a:cs typeface="Arial" pitchFamily="34" charset="0"/>
              </a:rPr>
              <a:t> </a:t>
            </a:r>
            <a:br>
              <a:rPr lang="en-US" i="1" dirty="0" smtClean="0">
                <a:gradFill>
                  <a:gsLst>
                    <a:gs pos="0">
                      <a:srgbClr val="FFE784"/>
                    </a:gs>
                    <a:gs pos="50000">
                      <a:srgbClr val="FFE784"/>
                    </a:gs>
                  </a:gsLst>
                  <a:lin ang="5400000" scaled="0"/>
                </a:gradFill>
                <a:ea typeface="Calibri" pitchFamily="34" charset="0"/>
                <a:cs typeface="Arial" pitchFamily="34" charset="0"/>
              </a:rPr>
            </a:br>
            <a:endParaRPr lang="en-US" i="1" u="sng" dirty="0" smtClean="0">
              <a:gradFill>
                <a:gsLst>
                  <a:gs pos="0">
                    <a:srgbClr val="FFE784"/>
                  </a:gs>
                  <a:gs pos="50000">
                    <a:srgbClr val="FFE784"/>
                  </a:gs>
                </a:gsLst>
                <a:lin ang="5400000" scaled="0"/>
              </a:gradFill>
              <a:ea typeface="Calibri" pitchFamily="34" charset="0"/>
              <a:cs typeface="Arial" pitchFamily="34" charset="0"/>
            </a:endParaRPr>
          </a:p>
        </p:txBody>
      </p:sp>
    </p:spTree>
    <p:extLst>
      <p:ext uri="{BB962C8B-B14F-4D97-AF65-F5344CB8AC3E}">
        <p14:creationId xmlns="" xmlns:p14="http://schemas.microsoft.com/office/powerpoint/2010/main" val="848862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0"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nodeType="with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05000"/>
            <a:ext cx="7681913" cy="1523495"/>
          </a:xfrm>
        </p:spPr>
        <p:txBody>
          <a:bodyPr>
            <a:noAutofit/>
          </a:bodyPr>
          <a:lstStyle>
            <a:lvl1pPr>
              <a:lnSpc>
                <a:spcPct val="90000"/>
              </a:lnSpc>
              <a:defRPr sz="5400">
                <a:gradFill flip="none" rotWithShape="1">
                  <a:gsLst>
                    <a:gs pos="0">
                      <a:schemeClr val="tx1"/>
                    </a:gs>
                    <a:gs pos="86000">
                      <a:schemeClr val="tx1"/>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4344988"/>
            <a:ext cx="7681914" cy="461665"/>
          </a:xfrm>
        </p:spPr>
        <p:txBody>
          <a:bodyPr>
            <a:noAutofit/>
          </a:bodyPr>
          <a:lstStyle>
            <a:lvl1pPr marL="0" indent="0" algn="l">
              <a:lnSpc>
                <a:spcPct val="90000"/>
              </a:lnSpc>
              <a:spcBef>
                <a:spcPts val="0"/>
              </a:spcBef>
              <a:buNone/>
              <a:defRPr>
                <a:gradFill>
                  <a:gsLst>
                    <a:gs pos="0">
                      <a:schemeClr val="accent1">
                        <a:lumMod val="40000"/>
                        <a:lumOff val="60000"/>
                      </a:schemeClr>
                    </a:gs>
                    <a:gs pos="86000">
                      <a:schemeClr val="accent1">
                        <a:lumMod val="40000"/>
                        <a:lumOff val="60000"/>
                      </a:schemeClr>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descr="techready9_finallogo_reversecolor.png"/>
          <p:cNvPicPr>
            <a:picLocks noChangeAspect="1"/>
          </p:cNvPicPr>
          <p:nvPr userDrawn="1"/>
        </p:nvPicPr>
        <p:blipFill>
          <a:blip r:embed="rId3" cstate="print"/>
          <a:stretch>
            <a:fillRect/>
          </a:stretch>
        </p:blipFill>
        <p:spPr>
          <a:xfrm>
            <a:off x="7239000" y="6142428"/>
            <a:ext cx="1752600" cy="486972"/>
          </a:xfrm>
          <a:prstGeom prst="rect">
            <a:avLst/>
          </a:prstGeom>
        </p:spPr>
      </p:pic>
    </p:spTree>
    <p:extLst>
      <p:ext uri="{BB962C8B-B14F-4D97-AF65-F5344CB8AC3E}">
        <p14:creationId xmlns="" xmlns:p14="http://schemas.microsoft.com/office/powerpoint/2010/main" val="3248864504"/>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05000"/>
            <a:ext cx="7043208" cy="1523494"/>
          </a:xfrm>
        </p:spPr>
        <p:txBody>
          <a:bodyPr anchor="t" anchorCtr="0">
            <a:noAutofit/>
          </a:bodyPr>
          <a:lstStyle>
            <a:lvl1pPr algn="l" defTabSz="914363" rtl="0" eaLnBrk="1" latinLnBrk="0" hangingPunct="1">
              <a:lnSpc>
                <a:spcPct val="90000"/>
              </a:lnSpc>
              <a:spcBef>
                <a:spcPct val="0"/>
              </a:spcBef>
              <a:buNone/>
              <a:defRPr lang="en-US" sz="5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4343400"/>
            <a:ext cx="3429000" cy="461665"/>
          </a:xfrm>
        </p:spPr>
        <p:txBody>
          <a:bodyPr>
            <a:noAutofit/>
          </a:bodyPr>
          <a:lstStyle>
            <a:lvl1pPr marL="0" indent="0" algn="l" defTabSz="914363" rtl="0" eaLnBrk="1" latinLnBrk="0" hangingPunct="1">
              <a:lnSpc>
                <a:spcPct val="90000"/>
              </a:lnSpc>
              <a:spcBef>
                <a:spcPts val="0"/>
              </a:spcBef>
              <a:buSzPct val="85000"/>
              <a:buFontTx/>
              <a:buNone/>
              <a:defRPr lang="en-US" sz="3200" kern="1200" dirty="0">
                <a:gradFill>
                  <a:gsLst>
                    <a:gs pos="0">
                      <a:schemeClr val="accent1">
                        <a:lumMod val="40000"/>
                        <a:lumOff val="60000"/>
                      </a:schemeClr>
                    </a:gs>
                    <a:gs pos="86000">
                      <a:schemeClr val="accent1">
                        <a:lumMod val="40000"/>
                        <a:lumOff val="60000"/>
                      </a:schemeClr>
                    </a:gs>
                  </a:gsLst>
                  <a:lin ang="5400000" scaled="0"/>
                </a:gra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072886" y="228600"/>
            <a:ext cx="7690114" cy="138499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1000" b="1" i="1" u="none" strike="noStrike" kern="1200" cap="none" spc="-642" normalizeH="0" baseline="0" noProof="0" dirty="0" smtClean="0">
                <a:ln w="11430"/>
                <a:gradFill>
                  <a:gsLst>
                    <a:gs pos="0">
                      <a:schemeClr val="tx1"/>
                    </a:gs>
                    <a:gs pos="88000">
                      <a:schemeClr val="tx1">
                        <a:alpha val="50000"/>
                      </a:schemeClr>
                    </a:gs>
                  </a:gsLst>
                  <a:lin ang="5400000"/>
                </a:gradFill>
                <a:effectLst/>
                <a:uLnTx/>
                <a:uFillTx/>
                <a:latin typeface="Segoe UI" pitchFamily="34" charset="0"/>
                <a:ea typeface="+mn-ea"/>
                <a:cs typeface="+mn-cs"/>
              </a:defRPr>
            </a:lvl1pPr>
          </a:lstStyle>
          <a:p>
            <a:pPr marL="0" lvl="0" indent="0" algn="r" defTabSz="914363" rtl="0" eaLnBrk="1" latinLnBrk="0" hangingPunct="1">
              <a:lnSpc>
                <a:spcPct val="90000"/>
              </a:lnSpc>
              <a:spcBef>
                <a:spcPct val="20000"/>
              </a:spcBef>
              <a:buSzPct val="85000"/>
              <a:buFont typeface="Arial" pitchFamily="34" charset="0"/>
              <a:buNone/>
            </a:pPr>
            <a:r>
              <a:rPr lang="en-US" dirty="0" smtClean="0"/>
              <a:t>click to…</a:t>
            </a:r>
          </a:p>
        </p:txBody>
      </p:sp>
    </p:spTree>
    <p:extLst>
      <p:ext uri="{BB962C8B-B14F-4D97-AF65-F5344CB8AC3E}">
        <p14:creationId xmlns="" xmlns:p14="http://schemas.microsoft.com/office/powerpoint/2010/main" val="1042476714"/>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6385"/>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1000" y="1447799"/>
            <a:ext cx="8382000"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1630901253"/>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47799"/>
            <a:ext cx="8382000"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93836790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47799"/>
            <a:ext cx="8382000"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617723321"/>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799"/>
            <a:ext cx="4114800" cy="2093567"/>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799"/>
            <a:ext cx="4114800" cy="2093567"/>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4090119731"/>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272656"/>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47800"/>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72656"/>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1837511840"/>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3234263415"/>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MSconfidential.png"/>
          <p:cNvPicPr>
            <a:picLocks noChangeAspect="1"/>
          </p:cNvPicPr>
          <p:nvPr userDrawn="1"/>
        </p:nvPicPr>
        <p:blipFill>
          <a:blip r:embed="rId2" cstate="print"/>
          <a:stretch>
            <a:fillRect/>
          </a:stretch>
        </p:blipFill>
        <p:spPr bwMode="invGray">
          <a:xfrm>
            <a:off x="3550921" y="6477000"/>
            <a:ext cx="2042159" cy="304800"/>
          </a:xfrm>
          <a:prstGeom prst="rect">
            <a:avLst/>
          </a:prstGeom>
        </p:spPr>
      </p:pic>
    </p:spTree>
    <p:extLst>
      <p:ext uri="{BB962C8B-B14F-4D97-AF65-F5344CB8AC3E}">
        <p14:creationId xmlns="" xmlns:p14="http://schemas.microsoft.com/office/powerpoint/2010/main" val="1895937801"/>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80000135"/>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 Camer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Microsoft Confidential</a:t>
            </a:r>
            <a:endParaRPr lang="en-US" dirty="0"/>
          </a:p>
        </p:txBody>
      </p:sp>
      <p:pic>
        <p:nvPicPr>
          <p:cNvPr id="3" name="Picture 3" descr="C:\Users\monical\Desktop\ADMIN\DVD_ART34\Artwork_Imagery\Icons - Illustrations\_WINDOWS VISTA ICONS\Video camera digital Camcorder.png"/>
          <p:cNvPicPr>
            <a:picLocks noChangeAspect="1" noChangeArrowheads="1"/>
          </p:cNvPicPr>
          <p:nvPr userDrawn="1"/>
        </p:nvPicPr>
        <p:blipFill>
          <a:blip r:embed="rId2" cstate="print"/>
          <a:stretch>
            <a:fillRect/>
          </a:stretch>
        </p:blipFill>
        <p:spPr bwMode="auto">
          <a:xfrm>
            <a:off x="626444" y="1104405"/>
            <a:ext cx="1791197" cy="1791195"/>
          </a:xfrm>
          <a:prstGeom prst="rect">
            <a:avLst/>
          </a:prstGeom>
          <a:noFill/>
          <a:ln>
            <a:noFill/>
          </a:ln>
        </p:spPr>
      </p:pic>
      <p:pic>
        <p:nvPicPr>
          <p:cNvPr id="4" name="Picture 4" descr="C:\Users\monical\Desktop\ADMIN\DVD_ART34\Artwork_Imagery\Icons - Illustrations\_WINDOWS VISTA ICONS\Camera photo digital.png"/>
          <p:cNvPicPr>
            <a:picLocks noChangeAspect="1" noChangeArrowheads="1"/>
          </p:cNvPicPr>
          <p:nvPr userDrawn="1"/>
        </p:nvPicPr>
        <p:blipFill>
          <a:blip r:embed="rId3" cstate="print"/>
          <a:stretch>
            <a:fillRect/>
          </a:stretch>
        </p:blipFill>
        <p:spPr bwMode="auto">
          <a:xfrm>
            <a:off x="2590800" y="2016037"/>
            <a:ext cx="1791197" cy="1791195"/>
          </a:xfrm>
          <a:prstGeom prst="rect">
            <a:avLst/>
          </a:prstGeom>
          <a:noFill/>
          <a:ln>
            <a:noFill/>
          </a:ln>
        </p:spPr>
      </p:pic>
      <p:pic>
        <p:nvPicPr>
          <p:cNvPr id="5" name="Picture 5" descr="C:\Users\monical\Desktop\ADMIN\DVD_ART34\Artwork_Imagery\Icons - Illustrations\_WINDOWS VISTA ICONS\Cell mobile smart phone smartphone.png"/>
          <p:cNvPicPr>
            <a:picLocks noChangeAspect="1" noChangeArrowheads="1"/>
          </p:cNvPicPr>
          <p:nvPr userDrawn="1"/>
        </p:nvPicPr>
        <p:blipFill>
          <a:blip r:embed="rId4" cstate="print"/>
          <a:stretch>
            <a:fillRect/>
          </a:stretch>
        </p:blipFill>
        <p:spPr bwMode="auto">
          <a:xfrm>
            <a:off x="6934200" y="1115955"/>
            <a:ext cx="1791197" cy="1791195"/>
          </a:xfrm>
          <a:prstGeom prst="rect">
            <a:avLst/>
          </a:prstGeom>
          <a:noFill/>
          <a:ln>
            <a:noFill/>
          </a:ln>
        </p:spPr>
      </p:pic>
      <p:pic>
        <p:nvPicPr>
          <p:cNvPr id="6" name="Picture 9" descr="C:\Users\monical\Desktop\ADMIN\DVD_ART34\Artwork_Imagery\Icons - Illustrations\_WINDOWS SERVER ICONS\Symbols\X don't no not okay approved bad.png"/>
          <p:cNvPicPr>
            <a:picLocks noChangeAspect="1" noChangeArrowheads="1"/>
          </p:cNvPicPr>
          <p:nvPr userDrawn="1"/>
        </p:nvPicPr>
        <p:blipFill>
          <a:blip r:embed="rId5" cstate="print"/>
          <a:stretch>
            <a:fillRect/>
          </a:stretch>
        </p:blipFill>
        <p:spPr bwMode="auto">
          <a:xfrm>
            <a:off x="2923014" y="2466217"/>
            <a:ext cx="945153" cy="851967"/>
          </a:xfrm>
          <a:prstGeom prst="rect">
            <a:avLst/>
          </a:prstGeom>
          <a:noFill/>
          <a:ln>
            <a:noFill/>
          </a:ln>
        </p:spPr>
      </p:pic>
      <p:pic>
        <p:nvPicPr>
          <p:cNvPr id="7" name="Picture 3" descr="\\server3\InternalBin\Resource DVD 35\DVD_ART35\Artwork_Imagery\Icons - Illustrations\_WINDOWS VISTA ICONS\Keyboard.png"/>
          <p:cNvPicPr>
            <a:picLocks noChangeAspect="1" noChangeArrowheads="1"/>
          </p:cNvPicPr>
          <p:nvPr userDrawn="1"/>
        </p:nvPicPr>
        <p:blipFill>
          <a:blip r:embed="rId6" cstate="print"/>
          <a:srcRect/>
          <a:stretch>
            <a:fillRect/>
          </a:stretch>
        </p:blipFill>
        <p:spPr bwMode="auto">
          <a:xfrm>
            <a:off x="4786612" y="1898753"/>
            <a:ext cx="1865218" cy="1865218"/>
          </a:xfrm>
          <a:prstGeom prst="rect">
            <a:avLst/>
          </a:prstGeom>
          <a:noFill/>
        </p:spPr>
      </p:pic>
      <p:pic>
        <p:nvPicPr>
          <p:cNvPr id="8" name="Picture 9" descr="C:\Users\monical\Desktop\ADMIN\DVD_ART34\Artwork_Imagery\Icons - Illustrations\_WINDOWS SERVER ICONS\Symbols\X don't no not okay approved bad.png"/>
          <p:cNvPicPr>
            <a:picLocks noChangeAspect="1" noChangeArrowheads="1"/>
          </p:cNvPicPr>
          <p:nvPr userDrawn="1"/>
        </p:nvPicPr>
        <p:blipFill>
          <a:blip r:embed="rId5" cstate="print"/>
          <a:stretch>
            <a:fillRect/>
          </a:stretch>
        </p:blipFill>
        <p:spPr bwMode="auto">
          <a:xfrm>
            <a:off x="1076455" y="1638903"/>
            <a:ext cx="945153" cy="851967"/>
          </a:xfrm>
          <a:prstGeom prst="rect">
            <a:avLst/>
          </a:prstGeom>
          <a:noFill/>
          <a:ln>
            <a:noFill/>
          </a:ln>
        </p:spPr>
      </p:pic>
      <p:pic>
        <p:nvPicPr>
          <p:cNvPr id="9" name="Picture 9" descr="C:\Users\monical\Desktop\ADMIN\DVD_ART34\Artwork_Imagery\Icons - Illustrations\_WINDOWS SERVER ICONS\Symbols\X don't no not okay approved bad.png"/>
          <p:cNvPicPr>
            <a:picLocks noChangeAspect="1" noChangeArrowheads="1"/>
          </p:cNvPicPr>
          <p:nvPr userDrawn="1"/>
        </p:nvPicPr>
        <p:blipFill>
          <a:blip r:embed="rId5" cstate="print"/>
          <a:stretch>
            <a:fillRect/>
          </a:stretch>
        </p:blipFill>
        <p:spPr bwMode="auto">
          <a:xfrm>
            <a:off x="5227047" y="2466217"/>
            <a:ext cx="945153" cy="851967"/>
          </a:xfrm>
          <a:prstGeom prst="rect">
            <a:avLst/>
          </a:prstGeom>
          <a:noFill/>
          <a:ln>
            <a:noFill/>
          </a:ln>
        </p:spPr>
      </p:pic>
      <p:pic>
        <p:nvPicPr>
          <p:cNvPr id="10" name="Picture 9" descr="C:\Users\monical\Desktop\ADMIN\DVD_ART34\Artwork_Imagery\Icons - Illustrations\_WINDOWS SERVER ICONS\Symbols\X don't no not okay approved bad.png"/>
          <p:cNvPicPr>
            <a:picLocks noChangeAspect="1" noChangeArrowheads="1"/>
          </p:cNvPicPr>
          <p:nvPr userDrawn="1"/>
        </p:nvPicPr>
        <p:blipFill>
          <a:blip r:embed="rId5" cstate="print"/>
          <a:stretch>
            <a:fillRect/>
          </a:stretch>
        </p:blipFill>
        <p:spPr bwMode="auto">
          <a:xfrm>
            <a:off x="7424748" y="1528071"/>
            <a:ext cx="945153" cy="851967"/>
          </a:xfrm>
          <a:prstGeom prst="rect">
            <a:avLst/>
          </a:prstGeom>
          <a:noFill/>
          <a:ln>
            <a:noFill/>
          </a:ln>
        </p:spPr>
      </p:pic>
      <p:sp>
        <p:nvSpPr>
          <p:cNvPr id="11" name="Freeform 9"/>
          <p:cNvSpPr>
            <a:spLocks/>
          </p:cNvSpPr>
          <p:nvPr userDrawn="1"/>
        </p:nvSpPr>
        <p:spPr bwMode="invGray">
          <a:xfrm>
            <a:off x="-1" y="3526972"/>
            <a:ext cx="9144001" cy="3359892"/>
          </a:xfrm>
          <a:custGeom>
            <a:avLst/>
            <a:gdLst/>
            <a:ahLst/>
            <a:cxnLst>
              <a:cxn ang="0">
                <a:pos x="6912" y="1510"/>
              </a:cxn>
              <a:cxn ang="0">
                <a:pos x="0" y="1510"/>
              </a:cxn>
              <a:cxn ang="0">
                <a:pos x="0" y="0"/>
              </a:cxn>
              <a:cxn ang="0">
                <a:pos x="0" y="0"/>
              </a:cxn>
              <a:cxn ang="0">
                <a:pos x="68" y="12"/>
              </a:cxn>
              <a:cxn ang="0">
                <a:pos x="266" y="44"/>
              </a:cxn>
              <a:cxn ang="0">
                <a:pos x="408" y="65"/>
              </a:cxn>
              <a:cxn ang="0">
                <a:pos x="579" y="89"/>
              </a:cxn>
              <a:cxn ang="0">
                <a:pos x="775" y="114"/>
              </a:cxn>
              <a:cxn ang="0">
                <a:pos x="997" y="140"/>
              </a:cxn>
              <a:cxn ang="0">
                <a:pos x="1241" y="166"/>
              </a:cxn>
              <a:cxn ang="0">
                <a:pos x="1508" y="191"/>
              </a:cxn>
              <a:cxn ang="0">
                <a:pos x="1793" y="215"/>
              </a:cxn>
              <a:cxn ang="0">
                <a:pos x="1943" y="225"/>
              </a:cxn>
              <a:cxn ang="0">
                <a:pos x="2099" y="236"/>
              </a:cxn>
              <a:cxn ang="0">
                <a:pos x="2256" y="246"/>
              </a:cxn>
              <a:cxn ang="0">
                <a:pos x="2420" y="255"/>
              </a:cxn>
              <a:cxn ang="0">
                <a:pos x="2585" y="261"/>
              </a:cxn>
              <a:cxn ang="0">
                <a:pos x="2756" y="268"/>
              </a:cxn>
              <a:cxn ang="0">
                <a:pos x="2930" y="273"/>
              </a:cxn>
              <a:cxn ang="0">
                <a:pos x="3106" y="277"/>
              </a:cxn>
              <a:cxn ang="0">
                <a:pos x="3287" y="280"/>
              </a:cxn>
              <a:cxn ang="0">
                <a:pos x="3470" y="280"/>
              </a:cxn>
              <a:cxn ang="0">
                <a:pos x="3470" y="280"/>
              </a:cxn>
              <a:cxn ang="0">
                <a:pos x="3652" y="280"/>
              </a:cxn>
              <a:cxn ang="0">
                <a:pos x="3832" y="277"/>
              </a:cxn>
              <a:cxn ang="0">
                <a:pos x="4009" y="273"/>
              </a:cxn>
              <a:cxn ang="0">
                <a:pos x="4182" y="268"/>
              </a:cxn>
              <a:cxn ang="0">
                <a:pos x="4352" y="261"/>
              </a:cxn>
              <a:cxn ang="0">
                <a:pos x="4518" y="255"/>
              </a:cxn>
              <a:cxn ang="0">
                <a:pos x="4680" y="246"/>
              </a:cxn>
              <a:cxn ang="0">
                <a:pos x="4837" y="236"/>
              </a:cxn>
              <a:cxn ang="0">
                <a:pos x="4991" y="225"/>
              </a:cxn>
              <a:cxn ang="0">
                <a:pos x="5140" y="215"/>
              </a:cxn>
              <a:cxn ang="0">
                <a:pos x="5423" y="191"/>
              </a:cxn>
              <a:cxn ang="0">
                <a:pos x="5686" y="166"/>
              </a:cxn>
              <a:cxn ang="0">
                <a:pos x="5928" y="140"/>
              </a:cxn>
              <a:cxn ang="0">
                <a:pos x="6147" y="114"/>
              </a:cxn>
              <a:cxn ang="0">
                <a:pos x="6342" y="89"/>
              </a:cxn>
              <a:cxn ang="0">
                <a:pos x="6509" y="65"/>
              </a:cxn>
              <a:cxn ang="0">
                <a:pos x="6651" y="44"/>
              </a:cxn>
              <a:cxn ang="0">
                <a:pos x="6763" y="26"/>
              </a:cxn>
              <a:cxn ang="0">
                <a:pos x="6845" y="12"/>
              </a:cxn>
              <a:cxn ang="0">
                <a:pos x="6912" y="0"/>
              </a:cxn>
              <a:cxn ang="0">
                <a:pos x="6912" y="1510"/>
              </a:cxn>
            </a:cxnLst>
            <a:rect l="0" t="0" r="r" b="b"/>
            <a:pathLst>
              <a:path w="6912" h="1510">
                <a:moveTo>
                  <a:pt x="6912" y="1510"/>
                </a:moveTo>
                <a:lnTo>
                  <a:pt x="0" y="1510"/>
                </a:lnTo>
                <a:lnTo>
                  <a:pt x="0" y="0"/>
                </a:lnTo>
                <a:lnTo>
                  <a:pt x="0" y="0"/>
                </a:lnTo>
                <a:lnTo>
                  <a:pt x="68" y="12"/>
                </a:lnTo>
                <a:lnTo>
                  <a:pt x="266" y="44"/>
                </a:lnTo>
                <a:lnTo>
                  <a:pt x="408" y="65"/>
                </a:lnTo>
                <a:lnTo>
                  <a:pt x="579" y="89"/>
                </a:lnTo>
                <a:lnTo>
                  <a:pt x="775" y="114"/>
                </a:lnTo>
                <a:lnTo>
                  <a:pt x="997" y="140"/>
                </a:lnTo>
                <a:lnTo>
                  <a:pt x="1241" y="166"/>
                </a:lnTo>
                <a:lnTo>
                  <a:pt x="1508" y="191"/>
                </a:lnTo>
                <a:lnTo>
                  <a:pt x="1793" y="215"/>
                </a:lnTo>
                <a:lnTo>
                  <a:pt x="1943" y="225"/>
                </a:lnTo>
                <a:lnTo>
                  <a:pt x="2099" y="236"/>
                </a:lnTo>
                <a:lnTo>
                  <a:pt x="2256" y="246"/>
                </a:lnTo>
                <a:lnTo>
                  <a:pt x="2420" y="255"/>
                </a:lnTo>
                <a:lnTo>
                  <a:pt x="2585" y="261"/>
                </a:lnTo>
                <a:lnTo>
                  <a:pt x="2756" y="268"/>
                </a:lnTo>
                <a:lnTo>
                  <a:pt x="2930" y="273"/>
                </a:lnTo>
                <a:lnTo>
                  <a:pt x="3106" y="277"/>
                </a:lnTo>
                <a:lnTo>
                  <a:pt x="3287" y="280"/>
                </a:lnTo>
                <a:lnTo>
                  <a:pt x="3470" y="280"/>
                </a:lnTo>
                <a:lnTo>
                  <a:pt x="3470" y="280"/>
                </a:lnTo>
                <a:lnTo>
                  <a:pt x="3652" y="280"/>
                </a:lnTo>
                <a:lnTo>
                  <a:pt x="3832" y="277"/>
                </a:lnTo>
                <a:lnTo>
                  <a:pt x="4009" y="273"/>
                </a:lnTo>
                <a:lnTo>
                  <a:pt x="4182" y="268"/>
                </a:lnTo>
                <a:lnTo>
                  <a:pt x="4352" y="261"/>
                </a:lnTo>
                <a:lnTo>
                  <a:pt x="4518" y="255"/>
                </a:lnTo>
                <a:lnTo>
                  <a:pt x="4680" y="246"/>
                </a:lnTo>
                <a:lnTo>
                  <a:pt x="4837" y="236"/>
                </a:lnTo>
                <a:lnTo>
                  <a:pt x="4991" y="225"/>
                </a:lnTo>
                <a:lnTo>
                  <a:pt x="5140" y="215"/>
                </a:lnTo>
                <a:lnTo>
                  <a:pt x="5423" y="191"/>
                </a:lnTo>
                <a:lnTo>
                  <a:pt x="5686" y="166"/>
                </a:lnTo>
                <a:lnTo>
                  <a:pt x="5928" y="140"/>
                </a:lnTo>
                <a:lnTo>
                  <a:pt x="6147" y="114"/>
                </a:lnTo>
                <a:lnTo>
                  <a:pt x="6342" y="89"/>
                </a:lnTo>
                <a:lnTo>
                  <a:pt x="6509" y="65"/>
                </a:lnTo>
                <a:lnTo>
                  <a:pt x="6651" y="44"/>
                </a:lnTo>
                <a:lnTo>
                  <a:pt x="6763" y="26"/>
                </a:lnTo>
                <a:lnTo>
                  <a:pt x="6845" y="12"/>
                </a:lnTo>
                <a:lnTo>
                  <a:pt x="6912" y="0"/>
                </a:lnTo>
                <a:lnTo>
                  <a:pt x="6912" y="1510"/>
                </a:lnTo>
                <a:close/>
              </a:path>
            </a:pathLst>
          </a:custGeom>
          <a:gradFill flip="none" rotWithShape="1">
            <a:gsLst>
              <a:gs pos="0">
                <a:schemeClr val="accent6">
                  <a:alpha val="22000"/>
                </a:schemeClr>
              </a:gs>
              <a:gs pos="100000">
                <a:schemeClr val="bg1">
                  <a:alpha val="35000"/>
                </a:schemeClr>
              </a:gs>
            </a:gsLst>
            <a:lin ang="16200000" scaled="1"/>
            <a:tileRect/>
          </a:gradFill>
          <a:ln w="10000" cap="flat" cmpd="sng" algn="ctr">
            <a:noFill/>
            <a:prstDash val="solid"/>
            <a:headEnd type="none" w="med" len="med"/>
            <a:tailEnd type="none" w="med" len="med"/>
          </a:ln>
          <a:effectLst/>
          <a:scene3d>
            <a:camera prst="orthographicFront" fov="0">
              <a:rot lat="0" lon="0" rev="0"/>
            </a:camera>
            <a:lightRig rig="brightRoom" dir="tl">
              <a:rot lat="0" lon="0" rev="8700000"/>
            </a:lightRig>
          </a:scene3d>
          <a:sp3d>
            <a:bevelT w="0" h="0"/>
            <a:contourClr>
              <a:srgbClr val="4595D1">
                <a:shade val="80000"/>
              </a:srgbClr>
            </a:contourClr>
          </a:sp3d>
        </p:spPr>
        <p:txBody>
          <a:bodyPr vert="horz" wrap="square" lIns="109728" tIns="54864" rIns="109728" bIns="54864" numCol="1" rtlCol="0" anchor="ctr" anchorCtr="0" compatLnSpc="1">
            <a:prstTxWarp prst="textNoShape">
              <a:avLst/>
            </a:prstTxWarp>
          </a:bodyPr>
          <a:lstStyle/>
          <a:p>
            <a:pPr algn="ctr" defTabSz="1305739" fontAlgn="base">
              <a:spcBef>
                <a:spcPct val="0"/>
              </a:spcBef>
              <a:spcAft>
                <a:spcPct val="0"/>
              </a:spcAft>
              <a:defRPr/>
            </a:pPr>
            <a:endParaRPr lang="en-US" sz="5700" dirty="0" smtClean="0">
              <a:solidFill>
                <a:srgbClr val="000000"/>
              </a:solidFill>
              <a:latin typeface="Segoe" pitchFamily="34" charset="0"/>
            </a:endParaRPr>
          </a:p>
        </p:txBody>
      </p:sp>
      <p:sp>
        <p:nvSpPr>
          <p:cNvPr id="12" name="Rectangle 1"/>
          <p:cNvSpPr>
            <a:spLocks noChangeArrowheads="1"/>
          </p:cNvSpPr>
          <p:nvPr userDrawn="1"/>
        </p:nvSpPr>
        <p:spPr bwMode="auto">
          <a:xfrm>
            <a:off x="732424" y="4952635"/>
            <a:ext cx="7679152" cy="14481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noAutofit/>
          </a:bodyPr>
          <a:lstStyle/>
          <a:p>
            <a:pPr algn="ctr" fontAlgn="base">
              <a:lnSpc>
                <a:spcPct val="150000"/>
              </a:lnSpc>
              <a:spcBef>
                <a:spcPct val="0"/>
              </a:spcBef>
              <a:spcAft>
                <a:spcPct val="0"/>
              </a:spcAft>
            </a:pPr>
            <a:r>
              <a:rPr lang="en-US" i="1" dirty="0" smtClean="0">
                <a:gradFill>
                  <a:gsLst>
                    <a:gs pos="0">
                      <a:srgbClr val="FFFFFF"/>
                    </a:gs>
                    <a:gs pos="50000">
                      <a:srgbClr val="FFFFFF"/>
                    </a:gs>
                  </a:gsLst>
                  <a:lin ang="5400000" scaled="0"/>
                </a:gradFill>
                <a:ea typeface="Calibri" pitchFamily="34" charset="0"/>
                <a:cs typeface="Arial" pitchFamily="34" charset="0"/>
              </a:rPr>
              <a:t>TechReady content is Microsoft Confidential</a:t>
            </a:r>
            <a:br>
              <a:rPr lang="en-US" i="1" dirty="0" smtClean="0">
                <a:gradFill>
                  <a:gsLst>
                    <a:gs pos="0">
                      <a:srgbClr val="FFFFFF"/>
                    </a:gs>
                    <a:gs pos="50000">
                      <a:srgbClr val="FFFFFF"/>
                    </a:gs>
                  </a:gsLst>
                  <a:lin ang="5400000" scaled="0"/>
                </a:gradFill>
                <a:ea typeface="Calibri" pitchFamily="34" charset="0"/>
                <a:cs typeface="Arial" pitchFamily="34" charset="0"/>
              </a:rPr>
            </a:br>
            <a:r>
              <a:rPr lang="en-US" i="1" dirty="0" smtClean="0">
                <a:gradFill>
                  <a:gsLst>
                    <a:gs pos="0">
                      <a:srgbClr val="FFFFFF"/>
                    </a:gs>
                    <a:gs pos="50000">
                      <a:srgbClr val="FFFFFF"/>
                    </a:gs>
                  </a:gsLst>
                  <a:lin ang="5400000" scaled="0"/>
                </a:gradFill>
                <a:ea typeface="Calibri" pitchFamily="34" charset="0"/>
                <a:cs typeface="Arial" pitchFamily="34" charset="0"/>
              </a:rPr>
              <a:t>DO NOT post TechReady content to any blogs or external Websites</a:t>
            </a:r>
            <a:br>
              <a:rPr lang="en-US" i="1" dirty="0" smtClean="0">
                <a:gradFill>
                  <a:gsLst>
                    <a:gs pos="0">
                      <a:srgbClr val="FFFFFF"/>
                    </a:gs>
                    <a:gs pos="50000">
                      <a:srgbClr val="FFFFFF"/>
                    </a:gs>
                  </a:gsLst>
                  <a:lin ang="5400000" scaled="0"/>
                </a:gradFill>
                <a:ea typeface="Calibri" pitchFamily="34" charset="0"/>
                <a:cs typeface="Arial" pitchFamily="34" charset="0"/>
              </a:rPr>
            </a:br>
            <a:r>
              <a:rPr lang="en-US" i="1" dirty="0" smtClean="0">
                <a:gradFill>
                  <a:gsLst>
                    <a:gs pos="0">
                      <a:srgbClr val="FFFFFF"/>
                    </a:gs>
                    <a:gs pos="50000">
                      <a:srgbClr val="FFFFFF"/>
                    </a:gs>
                  </a:gsLst>
                  <a:lin ang="5400000" scaled="0"/>
                </a:gradFill>
                <a:ea typeface="Calibri" pitchFamily="34" charset="0"/>
                <a:cs typeface="Arial" pitchFamily="34" charset="0"/>
              </a:rPr>
              <a:t>DO NOT take photos or video of Sessions or Slides throughout the TechReady Event  </a:t>
            </a:r>
          </a:p>
          <a:p>
            <a:pPr algn="ctr" fontAlgn="base">
              <a:lnSpc>
                <a:spcPct val="150000"/>
              </a:lnSpc>
              <a:spcBef>
                <a:spcPct val="0"/>
              </a:spcBef>
              <a:spcAft>
                <a:spcPct val="0"/>
              </a:spcAft>
            </a:pPr>
            <a:r>
              <a:rPr lang="en-US" i="1" dirty="0" smtClean="0">
                <a:gradFill>
                  <a:gsLst>
                    <a:gs pos="0">
                      <a:srgbClr val="FFFFFF"/>
                    </a:gs>
                    <a:gs pos="50000">
                      <a:srgbClr val="FFFFFF"/>
                    </a:gs>
                  </a:gsLst>
                  <a:lin ang="5400000" scaled="0"/>
                </a:gradFill>
                <a:ea typeface="Calibri" pitchFamily="34" charset="0"/>
                <a:cs typeface="Arial" pitchFamily="34" charset="0"/>
              </a:rPr>
              <a:t>All appropriate content will be made available on-demand </a:t>
            </a:r>
            <a:r>
              <a:rPr lang="en-US" i="1" dirty="0" smtClean="0">
                <a:solidFill>
                  <a:srgbClr val="FFFFFF"/>
                </a:solidFill>
                <a:ea typeface="Calibri" pitchFamily="34" charset="0"/>
                <a:cs typeface="Arial" pitchFamily="34" charset="0"/>
              </a:rPr>
              <a:t/>
            </a:r>
            <a:br>
              <a:rPr lang="en-US" i="1" dirty="0" smtClean="0">
                <a:solidFill>
                  <a:srgbClr val="FFFFFF"/>
                </a:solidFill>
                <a:ea typeface="Calibri" pitchFamily="34" charset="0"/>
                <a:cs typeface="Arial" pitchFamily="34" charset="0"/>
              </a:rPr>
            </a:br>
            <a:r>
              <a:rPr lang="en-US" i="1" dirty="0" smtClean="0">
                <a:gradFill>
                  <a:gsLst>
                    <a:gs pos="0">
                      <a:srgbClr val="FFFFFF"/>
                    </a:gs>
                    <a:gs pos="50000">
                      <a:srgbClr val="FFFFFF"/>
                    </a:gs>
                  </a:gsLst>
                  <a:lin ang="5400000" scaled="0"/>
                </a:gradFill>
                <a:ea typeface="Calibri" pitchFamily="34" charset="0"/>
                <a:cs typeface="Arial" pitchFamily="34" charset="0"/>
              </a:rPr>
              <a:t>post event via </a:t>
            </a:r>
            <a:r>
              <a:rPr lang="en-US" i="1" u="sng" dirty="0" smtClean="0">
                <a:gradFill>
                  <a:gsLst>
                    <a:gs pos="0">
                      <a:srgbClr val="FFE784"/>
                    </a:gs>
                    <a:gs pos="50000">
                      <a:srgbClr val="FFE784"/>
                    </a:gs>
                  </a:gsLst>
                  <a:lin ang="5400000" scaled="0"/>
                </a:gradFill>
                <a:ea typeface="Calibri" pitchFamily="34" charset="0"/>
                <a:cs typeface="Arial" pitchFamily="34" charset="0"/>
              </a:rPr>
              <a:t>https://www.mytechready.com</a:t>
            </a:r>
            <a:r>
              <a:rPr lang="en-US" i="1" dirty="0" smtClean="0">
                <a:gradFill>
                  <a:gsLst>
                    <a:gs pos="0">
                      <a:srgbClr val="FFE784"/>
                    </a:gs>
                    <a:gs pos="50000">
                      <a:srgbClr val="FFE784"/>
                    </a:gs>
                  </a:gsLst>
                  <a:lin ang="5400000" scaled="0"/>
                </a:gradFill>
                <a:ea typeface="Calibri" pitchFamily="34" charset="0"/>
                <a:cs typeface="Arial" pitchFamily="34" charset="0"/>
              </a:rPr>
              <a:t> </a:t>
            </a:r>
            <a:br>
              <a:rPr lang="en-US" i="1" dirty="0" smtClean="0">
                <a:gradFill>
                  <a:gsLst>
                    <a:gs pos="0">
                      <a:srgbClr val="FFE784"/>
                    </a:gs>
                    <a:gs pos="50000">
                      <a:srgbClr val="FFE784"/>
                    </a:gs>
                  </a:gsLst>
                  <a:lin ang="5400000" scaled="0"/>
                </a:gradFill>
                <a:ea typeface="Calibri" pitchFamily="34" charset="0"/>
                <a:cs typeface="Arial" pitchFamily="34" charset="0"/>
              </a:rPr>
            </a:br>
            <a:endParaRPr lang="en-US" i="1" u="sng" dirty="0" smtClean="0">
              <a:gradFill>
                <a:gsLst>
                  <a:gs pos="0">
                    <a:srgbClr val="FFE784"/>
                  </a:gs>
                  <a:gs pos="50000">
                    <a:srgbClr val="FFE784"/>
                  </a:gs>
                </a:gsLst>
                <a:lin ang="5400000" scaled="0"/>
              </a:gradFill>
              <a:ea typeface="Calibri" pitchFamily="34" charset="0"/>
              <a:cs typeface="Arial" pitchFamily="34" charset="0"/>
            </a:endParaRPr>
          </a:p>
        </p:txBody>
      </p:sp>
    </p:spTree>
    <p:extLst>
      <p:ext uri="{BB962C8B-B14F-4D97-AF65-F5344CB8AC3E}">
        <p14:creationId xmlns="" xmlns:p14="http://schemas.microsoft.com/office/powerpoint/2010/main" val="757188649"/>
      </p:ext>
    </p:extLst>
  </p:cSld>
  <p:clrMapOvr>
    <a:masterClrMapping/>
  </p:clrMapOvr>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0"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nodeType="with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490251" y="3929349"/>
            <a:ext cx="7921912" cy="1337595"/>
          </a:xfrm>
        </p:spPr>
        <p:txBody>
          <a:bodyPr>
            <a:noAutofit/>
          </a:bodyPr>
          <a:lstStyle>
            <a:lvl1pPr algn="l" defTabSz="914363" rtl="0" eaLnBrk="1" latinLnBrk="0" hangingPunct="1">
              <a:lnSpc>
                <a:spcPct val="90000"/>
              </a:lnSpc>
              <a:spcBef>
                <a:spcPct val="0"/>
              </a:spcBef>
              <a:buNone/>
              <a:defRPr lang="en-US" sz="6000" b="1" kern="1200" cap="none" spc="-15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4475221" y="5341785"/>
            <a:ext cx="3812443" cy="461665"/>
          </a:xfrm>
        </p:spPr>
        <p:txBody>
          <a:bodyPr>
            <a:noAutofit/>
          </a:bodyPr>
          <a:lstStyle>
            <a:lvl1pPr marL="0" indent="0" algn="l">
              <a:lnSpc>
                <a:spcPct val="90000"/>
              </a:lnSpc>
              <a:spcBef>
                <a:spcPts val="0"/>
              </a:spcBef>
              <a:buNone/>
              <a:defRPr sz="2400">
                <a:solidFill>
                  <a:schemeClr val="tx1"/>
                </a:solidFill>
                <a:latin typeface="+mn-lt"/>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730249" y="4992403"/>
            <a:ext cx="7651245" cy="752822"/>
          </a:xfrm>
        </p:spPr>
        <p:txBody>
          <a:bodyPr vert="horz" wrap="square" lIns="0" tIns="0" rIns="0" bIns="0" rtlCol="0" anchor="t">
            <a:noAutofit/>
          </a:bodyPr>
          <a:lstStyle>
            <a:lvl1pPr algn="l" defTabSz="914363" rtl="0" eaLnBrk="1" latinLnBrk="0" hangingPunct="1">
              <a:lnSpc>
                <a:spcPct val="90000"/>
              </a:lnSpc>
              <a:spcBef>
                <a:spcPct val="0"/>
              </a:spcBef>
              <a:buNone/>
              <a:defRPr lang="en-US" sz="4000" b="0" kern="1200" cap="none" spc="-150" dirty="0">
                <a:ln w="3175">
                  <a:noFill/>
                </a:ln>
                <a:solidFill>
                  <a:schemeClr val="bg1"/>
                </a:solidFill>
                <a:effectLst/>
                <a:latin typeface="+mn-lt"/>
                <a:ea typeface="+mn-ea"/>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730249" y="5746265"/>
            <a:ext cx="6803209" cy="461665"/>
          </a:xfrm>
        </p:spPr>
        <p:txBody>
          <a:bodyPr>
            <a:noAutofit/>
          </a:bodyPr>
          <a:lstStyle>
            <a:lvl1pPr marL="0" indent="0" algn="l">
              <a:lnSpc>
                <a:spcPct val="90000"/>
              </a:lnSpc>
              <a:spcBef>
                <a:spcPts val="0"/>
              </a:spcBef>
              <a:buNone/>
              <a:defRPr sz="2000">
                <a:solidFill>
                  <a:schemeClr val="tx1">
                    <a:tint val="75000"/>
                  </a:schemeClr>
                </a:solidFill>
                <a:latin typeface="+mn-lt"/>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bwMode="white">
          <a:xfrm>
            <a:off x="510793" y="3813437"/>
            <a:ext cx="7681913" cy="1059925"/>
          </a:xfrm>
        </p:spPr>
        <p:txBody>
          <a:bodyPr anchor="t" anchorCtr="0">
            <a:noAutofit/>
          </a:bodyPr>
          <a:lstStyle>
            <a:lvl1pPr marL="0" indent="0" algn="l">
              <a:buFont typeface="Arial" pitchFamily="34" charset="0"/>
              <a:buNone/>
              <a:defRPr kumimoji="0" lang="en-US" sz="80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stStyle>
          <a:p>
            <a:pPr lvl="0"/>
            <a:r>
              <a:rPr lang="en-US" dirty="0" smtClean="0"/>
              <a:t>click to…</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atin typeface="+mn-lt"/>
              </a:defRPr>
            </a:lvl1pPr>
            <a:lvl2pPr>
              <a:lnSpc>
                <a:spcPct val="90000"/>
              </a:lnSpc>
              <a:defRPr>
                <a:latin typeface="+mn-lt"/>
              </a:defRPr>
            </a:lvl2pPr>
            <a:lvl3pPr>
              <a:lnSpc>
                <a:spcPct val="90000"/>
              </a:lnSpc>
              <a:defRPr>
                <a:latin typeface="+mn-lt"/>
              </a:defRPr>
            </a:lvl3pPr>
            <a:lvl4pPr>
              <a:lnSpc>
                <a:spcPct val="90000"/>
              </a:lnSpc>
              <a:defRPr>
                <a:latin typeface="+mn-lt"/>
              </a:defRPr>
            </a:lvl4pPr>
            <a:lvl5pPr>
              <a:lnSpc>
                <a:spcPct val="90000"/>
              </a:lnSpc>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799"/>
            <a:ext cx="4114800" cy="2093567"/>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799"/>
            <a:ext cx="4114800" cy="2093567"/>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37079172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412874"/>
            <a:ext cx="8382000" cy="4561205"/>
          </a:xfrm>
        </p:spPr>
        <p:txBody>
          <a:bodyPr>
            <a:noAutofit/>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100000"/>
              <a:buFontTx/>
              <a:buBlip>
                <a:blip r:embed="rId2"/>
              </a:buBlip>
              <a:defRPr/>
            </a:lvl1pPr>
            <a:lvl2pPr>
              <a:buClr>
                <a:schemeClr val="tx1"/>
              </a:buClr>
              <a:buSzPct val="90000"/>
              <a:buFontTx/>
              <a:buBlip>
                <a:blip r:embed="rId3"/>
              </a:buBlip>
              <a:defRPr/>
            </a:lvl2pPr>
            <a:lvl3pPr>
              <a:buClr>
                <a:schemeClr val="tx1"/>
              </a:buClr>
              <a:buSzPct val="90000"/>
              <a:buFontTx/>
              <a:buBlip>
                <a:blip r:embed="rId3"/>
              </a:buBlip>
              <a:defRPr/>
            </a:lvl3pPr>
            <a:lvl4pPr>
              <a:buClr>
                <a:schemeClr val="tx1"/>
              </a:buClr>
              <a:buSzPct val="90000"/>
              <a:buFontTx/>
              <a:buBlip>
                <a:blip r:embed="rId3"/>
              </a:buBlip>
              <a:defRPr/>
            </a:lvl4pPr>
            <a:lvl5pPr>
              <a:buClr>
                <a:schemeClr val="tx1"/>
              </a:buClr>
              <a:buSzPct val="9000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NOTE layout - user must hide slide">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p:txBody>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black">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bwMode="gray">
          <a:xfrm>
            <a:off x="1" y="6238877"/>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Calibr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Light background developer co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8" name="Picture 7" descr="white-green code shape.png"/>
          <p:cNvPicPr>
            <a:picLocks noChangeAspect="1"/>
          </p:cNvPicPr>
          <p:nvPr/>
        </p:nvPicPr>
        <p:blipFill>
          <a:blip r:embed="rId3" cstate="print"/>
          <a:stretch>
            <a:fillRect/>
          </a:stretch>
        </p:blipFill>
        <p:spPr bwMode="white">
          <a:xfrm>
            <a:off x="0" y="0"/>
            <a:ext cx="9144000" cy="68580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387055" y="1572364"/>
            <a:ext cx="8346073" cy="1698927"/>
          </a:xfrm>
        </p:spPr>
        <p:txBody>
          <a:bodyPr/>
          <a:lstStyle>
            <a:lvl1pPr marL="0" indent="0">
              <a:lnSpc>
                <a:spcPct val="80000"/>
              </a:lnSpc>
              <a:buFontTx/>
              <a:buNone/>
              <a:defRPr sz="2800" b="0">
                <a:solidFill>
                  <a:srgbClr val="000000"/>
                </a:solidFill>
                <a:latin typeface="Consolas" pitchFamily="49" charset="0"/>
                <a:cs typeface="Courier New" pitchFamily="49" charset="0"/>
              </a:defRPr>
            </a:lvl1pPr>
            <a:lvl2pPr marL="457200" indent="6350">
              <a:lnSpc>
                <a:spcPct val="80000"/>
              </a:lnSpc>
              <a:buFontTx/>
              <a:buNone/>
              <a:defRPr sz="2400" b="0">
                <a:solidFill>
                  <a:srgbClr val="000000"/>
                </a:solidFill>
                <a:latin typeface="Consolas" pitchFamily="49" charset="0"/>
                <a:cs typeface="Courier New" pitchFamily="49" charset="0"/>
              </a:defRPr>
            </a:lvl2pPr>
            <a:lvl3pPr marL="796925" indent="0">
              <a:lnSpc>
                <a:spcPct val="80000"/>
              </a:lnSpc>
              <a:buFontTx/>
              <a:buNone/>
              <a:defRPr sz="2000" b="0">
                <a:solidFill>
                  <a:srgbClr val="000000"/>
                </a:solidFill>
                <a:latin typeface="Consolas" pitchFamily="49" charset="0"/>
                <a:cs typeface="Courier New" pitchFamily="49" charset="0"/>
              </a:defRPr>
            </a:lvl3pPr>
            <a:lvl4pPr marL="1147763" indent="20638">
              <a:lnSpc>
                <a:spcPct val="80000"/>
              </a:lnSpc>
              <a:buFontTx/>
              <a:buNone/>
              <a:defRPr sz="2000" b="0">
                <a:solidFill>
                  <a:srgbClr val="000000"/>
                </a:solidFill>
                <a:latin typeface="Consolas" pitchFamily="49" charset="0"/>
                <a:cs typeface="Courier New" pitchFamily="49" charset="0"/>
              </a:defRPr>
            </a:lvl4pPr>
            <a:lvl5pPr marL="1489075" indent="0">
              <a:lnSpc>
                <a:spcPct val="80000"/>
              </a:lnSpc>
              <a:buFontTx/>
              <a:buNone/>
              <a:defRPr sz="2000" b="0">
                <a:solidFill>
                  <a:srgbClr val="000000"/>
                </a:solidFill>
                <a:latin typeface="Consolas" pitchFamily="49" charset="0"/>
                <a:cs typeface="Courier New"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Related Content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28600"/>
            <a:ext cx="8375946" cy="664797"/>
          </a:xfrm>
        </p:spPr>
        <p:txBody>
          <a:bodyPr/>
          <a:lstStyle>
            <a:lvl1pPr marL="0" marR="0" indent="0" defTabSz="914363" rtl="0" eaLnBrk="1" fontAlgn="auto" latinLnBrk="0" hangingPunct="1">
              <a:lnSpc>
                <a:spcPct val="90000"/>
              </a:lnSpc>
              <a:spcBef>
                <a:spcPct val="0"/>
              </a:spcBef>
              <a:spcAft>
                <a:spcPts val="0"/>
              </a:spcAft>
              <a:tabLst/>
              <a:defRPr baseline="0">
                <a:latin typeface="+mj-lt"/>
              </a:defRPr>
            </a:lvl1pPr>
          </a:lstStyle>
          <a:p>
            <a:pPr marL="0" marR="0" lvl="0" indent="0" defTabSz="914363" rtl="0" eaLnBrk="1" fontAlgn="auto" latinLnBrk="0" hangingPunct="1">
              <a:lnSpc>
                <a:spcPct val="90000"/>
              </a:lnSpc>
              <a:spcBef>
                <a:spcPct val="0"/>
              </a:spcBef>
              <a:spcAft>
                <a:spcPts val="0"/>
              </a:spcAft>
              <a:tabLst/>
              <a:defRPr/>
            </a:pPr>
            <a:r>
              <a:rPr kumimoji="0" lang="en-US" sz="4800" b="0" i="0" u="none" strike="noStrike" kern="1200" cap="none" spc="-100" normalizeH="0" baseline="0" noProof="0" dirty="0" smtClean="0">
                <a:ln w="3175">
                  <a:noFill/>
                </a:ln>
                <a:solidFill>
                  <a:schemeClr val="tx1"/>
                </a:solidFill>
                <a:effectLst/>
                <a:uLnTx/>
                <a:uFillTx/>
                <a:latin typeface="Calibri" pitchFamily="34" charset="0"/>
                <a:ea typeface="+mn-ea"/>
                <a:cs typeface="Arial" charset="0"/>
              </a:rPr>
              <a:t>Related Content</a:t>
            </a:r>
            <a:endParaRPr kumimoji="0" lang="en-US" sz="4800" b="0" i="0" u="none" strike="noStrike" kern="1200" cap="none" spc="-100" normalizeH="0" baseline="0" noProof="0" dirty="0">
              <a:ln w="3175">
                <a:noFill/>
              </a:ln>
              <a:solidFill>
                <a:schemeClr val="tx1"/>
              </a:solidFill>
              <a:effectLst/>
              <a:uLnTx/>
              <a:uFillTx/>
              <a:latin typeface="Calibri" pitchFamily="34" charset="0"/>
              <a:ea typeface="+mn-ea"/>
              <a:cs typeface="Arial" charset="0"/>
            </a:endParaRPr>
          </a:p>
        </p:txBody>
      </p:sp>
      <p:sp>
        <p:nvSpPr>
          <p:cNvPr id="11" name="Content Placeholder 10"/>
          <p:cNvSpPr>
            <a:spLocks noGrp="1"/>
          </p:cNvSpPr>
          <p:nvPr>
            <p:ph sz="quarter" idx="10" hasCustomPrompt="1"/>
          </p:nvPr>
        </p:nvSpPr>
        <p:spPr>
          <a:xfrm>
            <a:off x="381000" y="1414460"/>
            <a:ext cx="8385048" cy="685800"/>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en-US" dirty="0" smtClean="0">
                <a:solidFill>
                  <a:srgbClr val="FFFFFF"/>
                </a:solidFill>
                <a:effectLst>
                  <a:outerShdw blurRad="38100" dist="38100" dir="2700000" algn="tl">
                    <a:srgbClr val="000000">
                      <a:alpha val="43137"/>
                    </a:srgbClr>
                  </a:outerShdw>
                </a:effectLst>
              </a:rPr>
              <a:t>Breakout Sessions (session codes and titles)</a:t>
            </a:r>
          </a:p>
        </p:txBody>
      </p:sp>
      <p:sp>
        <p:nvSpPr>
          <p:cNvPr id="12" name="Content Placeholder 10"/>
          <p:cNvSpPr>
            <a:spLocks noGrp="1"/>
          </p:cNvSpPr>
          <p:nvPr>
            <p:ph sz="quarter" idx="11" hasCustomPrompt="1"/>
          </p:nvPr>
        </p:nvSpPr>
        <p:spPr>
          <a:xfrm>
            <a:off x="381000" y="2347420"/>
            <a:ext cx="8385048" cy="685800"/>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a:defRPr/>
            </a:pPr>
            <a:r>
              <a:rPr lang="en-US" dirty="0" smtClean="0"/>
              <a:t>Interactive Theater Sessions (session codes and titles)</a:t>
            </a:r>
          </a:p>
        </p:txBody>
      </p:sp>
      <p:sp>
        <p:nvSpPr>
          <p:cNvPr id="13" name="Content Placeholder 10"/>
          <p:cNvSpPr>
            <a:spLocks noGrp="1"/>
          </p:cNvSpPr>
          <p:nvPr>
            <p:ph sz="quarter" idx="12" hasCustomPrompt="1"/>
          </p:nvPr>
        </p:nvSpPr>
        <p:spPr>
          <a:xfrm>
            <a:off x="381000" y="3280383"/>
            <a:ext cx="8385048" cy="685800"/>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en-US" dirty="0" smtClean="0">
                <a:solidFill>
                  <a:srgbClr val="FFFFFF"/>
                </a:solidFill>
                <a:effectLst>
                  <a:outerShdw blurRad="38100" dist="38100" dir="2700000" algn="tl">
                    <a:srgbClr val="000000">
                      <a:alpha val="43137"/>
                    </a:srgbClr>
                  </a:outerShdw>
                </a:effectLst>
              </a:rPr>
              <a:t>Hands-on Labs (session codes and titles)</a:t>
            </a:r>
            <a:endParaRPr lang="en-US" sz="16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Content Placeholder 10"/>
          <p:cNvSpPr>
            <a:spLocks noGrp="1"/>
          </p:cNvSpPr>
          <p:nvPr>
            <p:ph sz="quarter" idx="13" hasCustomPrompt="1"/>
          </p:nvPr>
        </p:nvSpPr>
        <p:spPr>
          <a:xfrm>
            <a:off x="381000" y="4213345"/>
            <a:ext cx="8385048" cy="685800"/>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a:solidFill>
                  <a:srgbClr val="FFFFFF"/>
                </a:solidFill>
                <a:effectLst>
                  <a:outerShdw blurRad="38100" dist="38100" dir="2700000" algn="tl">
                    <a:srgbClr val="000000">
                      <a:alpha val="43137"/>
                    </a:srgbClr>
                  </a:outerShdw>
                </a:effectLst>
                <a:latin typeface="+mn-lt"/>
                <a:ea typeface="+mn-ea"/>
                <a:cs typeface="+mn-cs"/>
              </a:defRPr>
            </a:lvl1pPr>
          </a:lstStyle>
          <a:p>
            <a:pPr defTabSz="914099" fontAlgn="base">
              <a:spcBef>
                <a:spcPct val="0"/>
              </a:spcBef>
              <a:spcAft>
                <a:spcPct val="0"/>
              </a:spcAft>
              <a:defRPr/>
            </a:pPr>
            <a:r>
              <a:rPr lang="en-US" dirty="0" smtClean="0">
                <a:solidFill>
                  <a:srgbClr val="FFFFFF"/>
                </a:solidFill>
                <a:effectLst>
                  <a:outerShdw blurRad="38100" dist="38100" dir="2700000" algn="tl">
                    <a:srgbClr val="000000">
                      <a:alpha val="43137"/>
                    </a:srgbClr>
                  </a:outerShdw>
                </a:effectLst>
              </a:rPr>
              <a:t>Hands-on Labs (session codes and titles)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272656"/>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47800"/>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72656"/>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36440535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rack Resource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28600"/>
            <a:ext cx="8375946" cy="664797"/>
          </a:xfrm>
        </p:spPr>
        <p:txBody>
          <a:bodyPr/>
          <a:lstStyle>
            <a:lvl1pPr>
              <a:defRPr baseline="0"/>
            </a:lvl1pPr>
          </a:lstStyle>
          <a:p>
            <a:r>
              <a:rPr lang="en-US" dirty="0" smtClean="0"/>
              <a:t>Track Resources</a:t>
            </a:r>
            <a:endParaRPr lang="en-US" dirty="0"/>
          </a:p>
        </p:txBody>
      </p:sp>
      <p:sp>
        <p:nvSpPr>
          <p:cNvPr id="11" name="Content Placeholder 10"/>
          <p:cNvSpPr>
            <a:spLocks noGrp="1"/>
          </p:cNvSpPr>
          <p:nvPr>
            <p:ph sz="quarter" idx="10" hasCustomPrompt="1"/>
          </p:nvPr>
        </p:nvSpPr>
        <p:spPr>
          <a:xfrm>
            <a:off x="381000" y="1414461"/>
            <a:ext cx="8385048" cy="685800"/>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r>
              <a:rPr lang="en-US" dirty="0" smtClean="0"/>
              <a:t>Resource 1</a:t>
            </a:r>
            <a:endParaRPr lang="en-US" dirty="0"/>
          </a:p>
        </p:txBody>
      </p:sp>
      <p:sp>
        <p:nvSpPr>
          <p:cNvPr id="12" name="Content Placeholder 10"/>
          <p:cNvSpPr>
            <a:spLocks noGrp="1"/>
          </p:cNvSpPr>
          <p:nvPr>
            <p:ph sz="quarter" idx="11" hasCustomPrompt="1"/>
          </p:nvPr>
        </p:nvSpPr>
        <p:spPr>
          <a:xfrm>
            <a:off x="381000" y="2347422"/>
            <a:ext cx="8385048" cy="685800"/>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r>
              <a:rPr lang="en-US" dirty="0" smtClean="0"/>
              <a:t>Resource 2</a:t>
            </a:r>
            <a:endParaRPr lang="en-US" dirty="0"/>
          </a:p>
        </p:txBody>
      </p:sp>
      <p:sp>
        <p:nvSpPr>
          <p:cNvPr id="13" name="Content Placeholder 10"/>
          <p:cNvSpPr>
            <a:spLocks noGrp="1"/>
          </p:cNvSpPr>
          <p:nvPr>
            <p:ph sz="quarter" idx="12" hasCustomPrompt="1"/>
          </p:nvPr>
        </p:nvSpPr>
        <p:spPr>
          <a:xfrm>
            <a:off x="381000" y="3280384"/>
            <a:ext cx="8385048" cy="685800"/>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r>
              <a:rPr lang="en-US" dirty="0" smtClean="0"/>
              <a:t>Resource 3</a:t>
            </a:r>
            <a:endParaRPr lang="en-US" dirty="0"/>
          </a:p>
        </p:txBody>
      </p:sp>
      <p:sp>
        <p:nvSpPr>
          <p:cNvPr id="14" name="Content Placeholder 10"/>
          <p:cNvSpPr>
            <a:spLocks noGrp="1"/>
          </p:cNvSpPr>
          <p:nvPr>
            <p:ph sz="quarter" idx="13" hasCustomPrompt="1"/>
          </p:nvPr>
        </p:nvSpPr>
        <p:spPr>
          <a:xfrm>
            <a:off x="381000" y="4213346"/>
            <a:ext cx="8385048" cy="685800"/>
          </a:xfrm>
          <a:prstGeom prst="roundRect">
            <a:avLst>
              <a:gd name="adj" fmla="val 26651"/>
            </a:avLst>
          </a:prstGeom>
          <a:gradFill rotWithShape="1">
            <a:gsLst>
              <a:gs pos="0">
                <a:schemeClr val="tx1">
                  <a:alpha val="18000"/>
                </a:schemeClr>
              </a:gs>
              <a:gs pos="100000">
                <a:srgbClr val="000000">
                  <a:alpha val="0"/>
                </a:srgbClr>
              </a:gs>
            </a:gsLst>
            <a:lin ang="5400000" scaled="1"/>
          </a:gradFill>
          <a:ln w="9525">
            <a:noFill/>
            <a:miter lim="800000"/>
            <a:headEnd/>
            <a:tailEnd/>
          </a:ln>
        </p:spPr>
        <p:txBody>
          <a:bodyPr anchor="ctr" anchorCtr="0"/>
          <a:lstStyle>
            <a:lvl1pPr marL="0" algn="l" defTabSz="914099" rtl="0" eaLnBrk="1" fontAlgn="base" latinLnBrk="0" hangingPunct="1">
              <a:spcBef>
                <a:spcPct val="0"/>
              </a:spcBef>
              <a:spcAft>
                <a:spcPct val="0"/>
              </a:spcAft>
              <a:buFont typeface="Arial" pitchFamily="34" charset="0"/>
              <a:buNone/>
              <a:defRPr lang="en-US" sz="18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r>
              <a:rPr lang="en-US" dirty="0" smtClean="0"/>
              <a:t>Resource 4</a:t>
            </a:r>
            <a:endParaRPr lang="en-US" dirty="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588" y="1414462"/>
            <a:ext cx="8380412" cy="5074920"/>
          </a:xfrm>
        </p:spPr>
        <p:txBody>
          <a:bodyPr/>
          <a:lstStyle>
            <a:lvl1pPr>
              <a:buSzPct val="60000"/>
              <a:buFontTx/>
              <a:buBlip>
                <a:blip r:embed="rId2"/>
              </a:buBlip>
              <a:defRPr/>
            </a:lvl1pPr>
            <a:lvl2pPr>
              <a:buSzPct val="60000"/>
              <a:buFontTx/>
              <a:buBlip>
                <a:blip r:embed="rId2"/>
              </a:buBlip>
              <a:defRPr/>
            </a:lvl2pPr>
            <a:lvl3pPr>
              <a:buSzPct val="60000"/>
              <a:buFontTx/>
              <a:buBlip>
                <a:blip r:embed="rId2"/>
              </a:buBlip>
              <a:defRPr/>
            </a:lvl3pPr>
            <a:lvl4pPr>
              <a:buSzPct val="60000"/>
              <a:buFontTx/>
              <a:buBlip>
                <a:blip r:embed="rId2"/>
              </a:buBlip>
              <a:defRPr/>
            </a:lvl4pPr>
            <a:lvl5pPr>
              <a:buSzPct val="60000"/>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382588" y="228599"/>
            <a:ext cx="8380412" cy="498598"/>
          </a:xfrm>
        </p:spPr>
        <p:txBody>
          <a:bodyPr>
            <a:spAutoFit/>
          </a:body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382588" y="739558"/>
            <a:ext cx="8385048" cy="332399"/>
          </a:xfrm>
        </p:spPr>
        <p:txBody>
          <a:bodyPr>
            <a:spAutoFit/>
          </a:bodyPr>
          <a:lstStyle>
            <a:lvl1pPr marL="4763" indent="-4763">
              <a:buFont typeface="Arial" pitchFamily="34" charset="0"/>
              <a:buNone/>
              <a:tabLst/>
              <a:defRPr sz="2400" spc="-100" baseline="0">
                <a:solidFill>
                  <a:schemeClr val="tx2"/>
                </a:solidFill>
                <a:latin typeface="Segoe Light" pitchFamily="34" charset="0"/>
              </a:defRPr>
            </a:lvl1pPr>
          </a:lstStyle>
          <a:p>
            <a:pPr lvl="0"/>
            <a:r>
              <a:rPr lang="en-US" dirty="0" smtClean="0"/>
              <a:t>Click to edit subtitle</a:t>
            </a:r>
            <a:endParaRPr lang="en-US" dirty="0"/>
          </a:p>
        </p:txBody>
      </p:sp>
    </p:spTree>
    <p:extLst>
      <p:ext uri="{BB962C8B-B14F-4D97-AF65-F5344CB8AC3E}">
        <p14:creationId xmlns="" xmlns:p14="http://schemas.microsoft.com/office/powerpoint/2010/main" val="219211894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28447842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8775190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01845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xml"/><Relationship Id="rId1" Type="http://schemas.openxmlformats.org/officeDocument/2006/relationships/slideLayout" Target="../slideLayouts/slideLayout26.xml"/><Relationship Id="rId4"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2.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2.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26.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25.jpeg"/><Relationship Id="rId2" Type="http://schemas.openxmlformats.org/officeDocument/2006/relationships/slideLayout" Target="../slideLayouts/slideLayout48.xml"/><Relationship Id="rId16" Type="http://schemas.openxmlformats.org/officeDocument/2006/relationships/theme" Target="../theme/theme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27.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5.jpeg"/><Relationship Id="rId7" Type="http://schemas.openxmlformats.org/officeDocument/2006/relationships/image" Target="NULL"/><Relationship Id="rId2" Type="http://schemas.openxmlformats.org/officeDocument/2006/relationships/theme" Target="../theme/theme7.xml"/><Relationship Id="rId1" Type="http://schemas.openxmlformats.org/officeDocument/2006/relationships/slideLayout" Target="../slideLayouts/slideLayout6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28600"/>
            <a:ext cx="8382000" cy="666385"/>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8382000"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228568849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FontTx/>
        <a:buBlip>
          <a:blip r:embed="rId16"/>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17"/>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17"/>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28600"/>
            <a:ext cx="8382000" cy="666385"/>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8382000"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72" r:id="rId11"/>
    <p:sldLayoutId id="2147483711" r:id="rId12"/>
  </p:sldLayoutIdLst>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85000"/>
        <a:buFontTx/>
        <a:buBlip>
          <a:blip r:embed="rId1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5000"/>
        <a:buFontTx/>
        <a:buBlip>
          <a:blip r:embed="rId1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5000"/>
        <a:buFontTx/>
        <a:buBlip>
          <a:blip r:embed="rId1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5000"/>
        <a:buFontTx/>
        <a:buBlip>
          <a:blip r:embed="rId1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5000"/>
        <a:buFontTx/>
        <a:buBlip>
          <a:blip r:embed="rId1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9" r:id="rId1"/>
  </p:sldLayoutIdLst>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txStyles>
    <p:titleStyle>
      <a:lvl1pPr algn="l" defTabSz="914363" rtl="0" eaLnBrk="1" latinLnBrk="0" hangingPunct="1">
        <a:lnSpc>
          <a:spcPct val="90000"/>
        </a:lnSpc>
        <a:spcBef>
          <a:spcPct val="0"/>
        </a:spcBef>
        <a:buNone/>
        <a:defRPr lang="en-US" sz="48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28600"/>
            <a:ext cx="8382000" cy="666385"/>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8382000"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4241839017"/>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85000"/>
        <a:buFontTx/>
        <a:buBlip>
          <a:blip r:embed="rId1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5000"/>
        <a:buFontTx/>
        <a:buBlip>
          <a:blip r:embed="rId1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5000"/>
        <a:buFontTx/>
        <a:buBlip>
          <a:blip r:embed="rId1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5000"/>
        <a:buFontTx/>
        <a:buBlip>
          <a:blip r:embed="rId1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5000"/>
        <a:buFontTx/>
        <a:buBlip>
          <a:blip r:embed="rId1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28600"/>
            <a:ext cx="8382000" cy="666385"/>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8382000"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4175339485"/>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mc:AlternateContent xmlns:mc="http://schemas.openxmlformats.org/markup-compatibility/2006">
    <mc:Choice xmlns="" xmlns:p14="http://schemas.microsoft.com/office/powerpoint/2007/7/12/main" Requires="p14">
      <p:transition xmlns:p141="http://schemas.microsoft.com/office/powerpoint/2010/main" spd="slow">
        <p141:prism isContent="1"/>
      </p:transition>
    </mc:Choice>
    <mc:Fallback>
      <p:transition spd="slow">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85000"/>
        <a:buFontTx/>
        <a:buBlip>
          <a:blip r:embed="rId1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5000"/>
        <a:buFontTx/>
        <a:buBlip>
          <a:blip r:embed="rId1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5000"/>
        <a:buFontTx/>
        <a:buBlip>
          <a:blip r:embed="rId1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5000"/>
        <a:buFontTx/>
        <a:buBlip>
          <a:blip r:embed="rId1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5000"/>
        <a:buFontTx/>
        <a:buBlip>
          <a:blip r:embed="rId1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1999" cy="2135969"/>
          </a:xfrm>
          <a:prstGeom prst="rect">
            <a:avLst/>
          </a:prstGeom>
        </p:spPr>
        <p:txBody>
          <a:bodyPr vert="horz" wrap="square"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solidFill>
            <a:srgbClr val="CCFFCC"/>
          </a:solidFill>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8"/>
        </a:buBlip>
        <a:defRPr sz="3200" kern="1200">
          <a:solidFill>
            <a:srgbClr val="99CC99"/>
          </a:solidFill>
          <a:latin typeface="+mn-lt"/>
          <a:ea typeface="+mn-ea"/>
          <a:cs typeface="+mn-cs"/>
        </a:defRPr>
      </a:lvl1pPr>
      <a:lvl2pPr marL="914400" indent="-396875" algn="l" defTabSz="914363" rtl="0" eaLnBrk="1" latinLnBrk="0" hangingPunct="1">
        <a:lnSpc>
          <a:spcPct val="90000"/>
        </a:lnSpc>
        <a:spcBef>
          <a:spcPct val="20000"/>
        </a:spcBef>
        <a:buSzPct val="90000"/>
        <a:buFontTx/>
        <a:buBlip>
          <a:blip r:embed="rId19"/>
        </a:buBlip>
        <a:defRPr sz="2800" kern="1200">
          <a:solidFill>
            <a:srgbClr val="99CC99"/>
          </a:solidFill>
          <a:latin typeface="+mn-lt"/>
          <a:ea typeface="+mn-ea"/>
          <a:cs typeface="+mn-cs"/>
        </a:defRPr>
      </a:lvl2pPr>
      <a:lvl3pPr marL="1258888" indent="-344488" algn="l" defTabSz="914363" rtl="0" eaLnBrk="1" latinLnBrk="0" hangingPunct="1">
        <a:lnSpc>
          <a:spcPct val="90000"/>
        </a:lnSpc>
        <a:spcBef>
          <a:spcPct val="20000"/>
        </a:spcBef>
        <a:buSzPct val="90000"/>
        <a:buFontTx/>
        <a:buBlip>
          <a:blip r:embed="rId19"/>
        </a:buBlip>
        <a:defRPr sz="2400" kern="1200">
          <a:solidFill>
            <a:srgbClr val="99CC99"/>
          </a:soli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9"/>
        </a:buBlip>
        <a:defRPr sz="2400" kern="1200">
          <a:solidFill>
            <a:srgbClr val="99CC99"/>
          </a:soli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9"/>
        </a:buBlip>
        <a:defRPr sz="2400" kern="1200">
          <a:solidFill>
            <a:srgbClr val="99CC99"/>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1999" cy="2135969"/>
          </a:xfrm>
          <a:prstGeom prst="rect">
            <a:avLst/>
          </a:prstGeom>
        </p:spPr>
        <p:txBody>
          <a:bodyPr vert="horz" wrap="square"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73" r:id="rId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solidFill>
            <a:srgbClr val="CCFFCC"/>
          </a:solidFill>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4"/>
        </a:buBlip>
        <a:defRPr sz="3200" kern="1200">
          <a:solidFill>
            <a:srgbClr val="99CC99"/>
          </a:solidFill>
          <a:latin typeface="+mn-lt"/>
          <a:ea typeface="+mn-ea"/>
          <a:cs typeface="+mn-cs"/>
        </a:defRPr>
      </a:lvl1pPr>
      <a:lvl2pPr marL="914400" indent="-396875" algn="l" defTabSz="914363" rtl="0" eaLnBrk="1" latinLnBrk="0" hangingPunct="1">
        <a:lnSpc>
          <a:spcPct val="90000"/>
        </a:lnSpc>
        <a:spcBef>
          <a:spcPct val="20000"/>
        </a:spcBef>
        <a:buSzPct val="90000"/>
        <a:buFontTx/>
        <a:buBlip>
          <a:blip r:embed="rId5"/>
        </a:buBlip>
        <a:defRPr sz="2800" kern="1200">
          <a:solidFill>
            <a:srgbClr val="99CC99"/>
          </a:solidFill>
          <a:latin typeface="+mn-lt"/>
          <a:ea typeface="+mn-ea"/>
          <a:cs typeface="+mn-cs"/>
        </a:defRPr>
      </a:lvl2pPr>
      <a:lvl3pPr marL="1258888" indent="-344488" algn="l" defTabSz="914363" rtl="0" eaLnBrk="1" latinLnBrk="0" hangingPunct="1">
        <a:lnSpc>
          <a:spcPct val="90000"/>
        </a:lnSpc>
        <a:spcBef>
          <a:spcPct val="20000"/>
        </a:spcBef>
        <a:buSzPct val="90000"/>
        <a:buFontTx/>
        <a:buBlip>
          <a:blip r:embed="rId6"/>
        </a:buBlip>
        <a:defRPr sz="2400" kern="1200">
          <a:solidFill>
            <a:srgbClr val="99CC99"/>
          </a:soli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7"/>
        </a:buBlip>
        <a:defRPr sz="2400" kern="1200">
          <a:solidFill>
            <a:srgbClr val="99CC99"/>
          </a:soli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8"/>
        </a:buBlip>
        <a:defRPr sz="2400" kern="1200">
          <a:solidFill>
            <a:srgbClr val="99CC99"/>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3.png"/><Relationship Id="rId21" Type="http://schemas.openxmlformats.org/officeDocument/2006/relationships/image" Target="../media/image75.png"/><Relationship Id="rId7" Type="http://schemas.openxmlformats.org/officeDocument/2006/relationships/image" Target="../media/image67.png"/><Relationship Id="rId12" Type="http://schemas.openxmlformats.org/officeDocument/2006/relationships/image" Target="../media/image34.png"/><Relationship Id="rId17" Type="http://schemas.openxmlformats.org/officeDocument/2006/relationships/image" Target="../media/image73.png"/><Relationship Id="rId2" Type="http://schemas.openxmlformats.org/officeDocument/2006/relationships/notesSlide" Target="../notesSlides/notesSlide10.xml"/><Relationship Id="rId16" Type="http://schemas.openxmlformats.org/officeDocument/2006/relationships/image" Target="../media/image39.png"/><Relationship Id="rId20" Type="http://schemas.openxmlformats.org/officeDocument/2006/relationships/image" Target="../media/image38.png"/><Relationship Id="rId1" Type="http://schemas.openxmlformats.org/officeDocument/2006/relationships/slideLayout" Target="../slideLayouts/slideLayout53.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65.png"/><Relationship Id="rId15" Type="http://schemas.openxmlformats.org/officeDocument/2006/relationships/image" Target="../media/image72.png"/><Relationship Id="rId10" Type="http://schemas.openxmlformats.org/officeDocument/2006/relationships/image" Target="../media/image43.png"/><Relationship Id="rId19" Type="http://schemas.openxmlformats.org/officeDocument/2006/relationships/image" Target="../media/image37.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1.png"/><Relationship Id="rId22"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hyperlink" Target="mailto:paul.holdaway@microsoft.com"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31.png"/><Relationship Id="rId4" Type="http://schemas.openxmlformats.org/officeDocument/2006/relationships/hyperlink" Target="http://blogs.msdn.com/uksharepoi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9.png"/><Relationship Id="rId18" Type="http://schemas.openxmlformats.org/officeDocument/2006/relationships/image" Target="../media/image39.png"/><Relationship Id="rId3" Type="http://schemas.openxmlformats.org/officeDocument/2006/relationships/image" Target="../media/image73.png"/><Relationship Id="rId21" Type="http://schemas.openxmlformats.org/officeDocument/2006/relationships/image" Target="../media/image35.png"/><Relationship Id="rId7" Type="http://schemas.openxmlformats.org/officeDocument/2006/relationships/image" Target="../media/image75.png"/><Relationship Id="rId12" Type="http://schemas.openxmlformats.org/officeDocument/2006/relationships/image" Target="../media/image65.png"/><Relationship Id="rId17" Type="http://schemas.openxmlformats.org/officeDocument/2006/relationships/image" Target="../media/image72.png"/><Relationship Id="rId2" Type="http://schemas.openxmlformats.org/officeDocument/2006/relationships/notesSlide" Target="../notesSlides/notesSlide22.xml"/><Relationship Id="rId16" Type="http://schemas.openxmlformats.org/officeDocument/2006/relationships/image" Target="../media/image71.png"/><Relationship Id="rId20" Type="http://schemas.openxmlformats.org/officeDocument/2006/relationships/image" Target="../media/image67.png"/><Relationship Id="rId1" Type="http://schemas.openxmlformats.org/officeDocument/2006/relationships/slideLayout" Target="../slideLayouts/slideLayout53.xml"/><Relationship Id="rId6" Type="http://schemas.openxmlformats.org/officeDocument/2006/relationships/image" Target="../media/image38.png"/><Relationship Id="rId11" Type="http://schemas.openxmlformats.org/officeDocument/2006/relationships/image" Target="../media/image64.png"/><Relationship Id="rId5" Type="http://schemas.openxmlformats.org/officeDocument/2006/relationships/image" Target="../media/image37.png"/><Relationship Id="rId15" Type="http://schemas.openxmlformats.org/officeDocument/2006/relationships/image" Target="../media/image70.png"/><Relationship Id="rId10" Type="http://schemas.openxmlformats.org/officeDocument/2006/relationships/image" Target="../media/image63.png"/><Relationship Id="rId19" Type="http://schemas.openxmlformats.org/officeDocument/2006/relationships/image" Target="../media/image66.png"/><Relationship Id="rId4" Type="http://schemas.openxmlformats.org/officeDocument/2006/relationships/image" Target="../media/image74.png"/><Relationship Id="rId9" Type="http://schemas.openxmlformats.org/officeDocument/2006/relationships/image" Target="../media/image43.png"/><Relationship Id="rId14" Type="http://schemas.openxmlformats.org/officeDocument/2006/relationships/image" Target="../media/image34.png"/><Relationship Id="rId22"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53.xml"/><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53.xml"/><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53.xml"/><Relationship Id="rId5" Type="http://schemas.openxmlformats.org/officeDocument/2006/relationships/image" Target="../media/image10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50.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5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jpe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jpe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61.xml"/><Relationship Id="rId5" Type="http://schemas.openxmlformats.org/officeDocument/2006/relationships/image" Target="../media/image119.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61.xml"/><Relationship Id="rId5" Type="http://schemas.openxmlformats.org/officeDocument/2006/relationships/image" Target="../media/image122.pn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18" Type="http://schemas.openxmlformats.org/officeDocument/2006/relationships/image" Target="../media/image34.png"/><Relationship Id="rId3" Type="http://schemas.openxmlformats.org/officeDocument/2006/relationships/image" Target="../media/image63.png"/><Relationship Id="rId21" Type="http://schemas.openxmlformats.org/officeDocument/2006/relationships/image" Target="../media/image72.png"/><Relationship Id="rId7" Type="http://schemas.openxmlformats.org/officeDocument/2006/relationships/image" Target="../media/image67.png"/><Relationship Id="rId12" Type="http://schemas.openxmlformats.org/officeDocument/2006/relationships/image" Target="../media/image74.png"/><Relationship Id="rId17" Type="http://schemas.openxmlformats.org/officeDocument/2006/relationships/image" Target="../media/image69.png"/><Relationship Id="rId2" Type="http://schemas.openxmlformats.org/officeDocument/2006/relationships/notesSlide" Target="../notesSlides/notesSlide55.xml"/><Relationship Id="rId16" Type="http://schemas.openxmlformats.org/officeDocument/2006/relationships/image" Target="../media/image36.png"/><Relationship Id="rId20" Type="http://schemas.openxmlformats.org/officeDocument/2006/relationships/image" Target="../media/image71.png"/><Relationship Id="rId1" Type="http://schemas.openxmlformats.org/officeDocument/2006/relationships/slideLayout" Target="../slideLayouts/slideLayout53.xml"/><Relationship Id="rId6" Type="http://schemas.openxmlformats.org/officeDocument/2006/relationships/image" Target="../media/image66.png"/><Relationship Id="rId11" Type="http://schemas.openxmlformats.org/officeDocument/2006/relationships/image" Target="../media/image73.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43.png"/><Relationship Id="rId19"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38.png"/><Relationship Id="rId22"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53.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9.xml"/><Relationship Id="rId1" Type="http://schemas.openxmlformats.org/officeDocument/2006/relationships/slideLayout" Target="../slideLayouts/slideLayout53.xml"/><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57.png"/><Relationship Id="rId4" Type="http://schemas.openxmlformats.org/officeDocument/2006/relationships/image" Target="../media/image53.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1.xml"/><Relationship Id="rId1" Type="http://schemas.openxmlformats.org/officeDocument/2006/relationships/slideLayout" Target="../slideLayouts/slideLayout53.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18" Type="http://schemas.openxmlformats.org/officeDocument/2006/relationships/image" Target="../media/image34.png"/><Relationship Id="rId3" Type="http://schemas.openxmlformats.org/officeDocument/2006/relationships/image" Target="../media/image63.png"/><Relationship Id="rId21" Type="http://schemas.openxmlformats.org/officeDocument/2006/relationships/image" Target="../media/image72.png"/><Relationship Id="rId7" Type="http://schemas.openxmlformats.org/officeDocument/2006/relationships/image" Target="../media/image67.png"/><Relationship Id="rId12" Type="http://schemas.openxmlformats.org/officeDocument/2006/relationships/image" Target="../media/image74.png"/><Relationship Id="rId17" Type="http://schemas.openxmlformats.org/officeDocument/2006/relationships/image" Target="../media/image69.png"/><Relationship Id="rId2" Type="http://schemas.openxmlformats.org/officeDocument/2006/relationships/notesSlide" Target="../notesSlides/notesSlide62.xml"/><Relationship Id="rId16" Type="http://schemas.openxmlformats.org/officeDocument/2006/relationships/image" Target="../media/image36.png"/><Relationship Id="rId20" Type="http://schemas.openxmlformats.org/officeDocument/2006/relationships/image" Target="../media/image71.png"/><Relationship Id="rId1" Type="http://schemas.openxmlformats.org/officeDocument/2006/relationships/slideLayout" Target="../slideLayouts/slideLayout53.xml"/><Relationship Id="rId6" Type="http://schemas.openxmlformats.org/officeDocument/2006/relationships/image" Target="../media/image66.png"/><Relationship Id="rId11" Type="http://schemas.openxmlformats.org/officeDocument/2006/relationships/image" Target="../media/image73.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43.png"/><Relationship Id="rId19"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38.png"/><Relationship Id="rId22"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3.xml"/><Relationship Id="rId1" Type="http://schemas.openxmlformats.org/officeDocument/2006/relationships/slideLayout" Target="../slideLayouts/slideLayout53.xml"/><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4.xml"/><Relationship Id="rId1" Type="http://schemas.openxmlformats.org/officeDocument/2006/relationships/slideLayout" Target="../slideLayouts/slideLayout53.xml"/><Relationship Id="rId5" Type="http://schemas.openxmlformats.org/officeDocument/2006/relationships/image" Target="../media/image136.png"/><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67.xml"/><Relationship Id="rId1" Type="http://schemas.openxmlformats.org/officeDocument/2006/relationships/slideLayout" Target="../slideLayouts/slideLayout5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2.xml"/><Relationship Id="rId1" Type="http://schemas.openxmlformats.org/officeDocument/2006/relationships/slideLayout" Target="../slideLayouts/slideLayout49.xml"/><Relationship Id="rId4" Type="http://schemas.openxmlformats.org/officeDocument/2006/relationships/image" Target="../media/image145.png"/></Relationships>
</file>

<file path=ppt/slides/_rels/slide7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12"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53.xml"/><Relationship Id="rId6" Type="http://schemas.openxmlformats.org/officeDocument/2006/relationships/image" Target="../media/image43.png"/><Relationship Id="rId11" Type="http://schemas.openxmlformats.org/officeDocument/2006/relationships/image" Target="../media/image151.png"/><Relationship Id="rId5" Type="http://schemas.openxmlformats.org/officeDocument/2006/relationships/image" Target="../media/image35.png"/><Relationship Id="rId10" Type="http://schemas.openxmlformats.org/officeDocument/2006/relationships/image" Target="../media/image150.png"/><Relationship Id="rId4" Type="http://schemas.openxmlformats.org/officeDocument/2006/relationships/image" Target="../media/image36.png"/><Relationship Id="rId9" Type="http://schemas.openxmlformats.org/officeDocument/2006/relationships/image" Target="../media/image149.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2.png"/><Relationship Id="rId7" Type="http://schemas.openxmlformats.org/officeDocument/2006/relationships/image" Target="../media/image155.png"/><Relationship Id="rId2" Type="http://schemas.openxmlformats.org/officeDocument/2006/relationships/notesSlide" Target="../notesSlides/notesSlide76.xml"/><Relationship Id="rId1" Type="http://schemas.openxmlformats.org/officeDocument/2006/relationships/slideLayout" Target="../slideLayouts/slideLayout53.xml"/><Relationship Id="rId6" Type="http://schemas.openxmlformats.org/officeDocument/2006/relationships/image" Target="../media/image43.png"/><Relationship Id="rId5" Type="http://schemas.openxmlformats.org/officeDocument/2006/relationships/image" Target="../media/image154.png"/><Relationship Id="rId4" Type="http://schemas.openxmlformats.org/officeDocument/2006/relationships/image" Target="../media/image153.png"/></Relationships>
</file>

<file path=ppt/slides/_rels/slide7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7.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8.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8382000" cy="609398"/>
          </a:xfrm>
        </p:spPr>
        <p:txBody>
          <a:bodyPr/>
          <a:lstStyle/>
          <a:p>
            <a:r>
              <a:rPr lang="en-US" sz="4400" dirty="0" smtClean="0"/>
              <a:t>SharePoint Community Capabilities</a:t>
            </a:r>
            <a:endParaRPr lang="en-US" sz="4400" dirty="0"/>
          </a:p>
        </p:txBody>
      </p:sp>
      <p:grpSp>
        <p:nvGrpSpPr>
          <p:cNvPr id="64" name="Group 63"/>
          <p:cNvGrpSpPr/>
          <p:nvPr/>
        </p:nvGrpSpPr>
        <p:grpSpPr>
          <a:xfrm>
            <a:off x="6010275" y="1809750"/>
            <a:ext cx="3133725" cy="1965960"/>
            <a:chOff x="6010275" y="1809750"/>
            <a:chExt cx="3133725" cy="1965960"/>
          </a:xfrm>
        </p:grpSpPr>
        <p:sp>
          <p:nvSpPr>
            <p:cNvPr id="53" name="Rectangle 52"/>
            <p:cNvSpPr/>
            <p:nvPr/>
          </p:nvSpPr>
          <p:spPr bwMode="auto">
            <a:xfrm>
              <a:off x="6010275" y="180975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72" name="TextBox 71"/>
            <p:cNvSpPr txBox="1"/>
            <p:nvPr/>
          </p:nvSpPr>
          <p:spPr>
            <a:xfrm>
              <a:off x="7258622" y="2139217"/>
              <a:ext cx="1499616" cy="1048749"/>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Finding people, expertise, and information</a:t>
              </a:r>
            </a:p>
          </p:txBody>
        </p:sp>
      </p:grpSp>
      <p:grpSp>
        <p:nvGrpSpPr>
          <p:cNvPr id="59" name="Group 58"/>
          <p:cNvGrpSpPr/>
          <p:nvPr/>
        </p:nvGrpSpPr>
        <p:grpSpPr>
          <a:xfrm>
            <a:off x="0" y="1809750"/>
            <a:ext cx="3133725" cy="1965960"/>
            <a:chOff x="0" y="1809750"/>
            <a:chExt cx="3133725" cy="1965960"/>
          </a:xfrm>
        </p:grpSpPr>
        <p:sp>
          <p:nvSpPr>
            <p:cNvPr id="55" name="Rectangle 54"/>
            <p:cNvSpPr/>
            <p:nvPr/>
          </p:nvSpPr>
          <p:spPr bwMode="auto">
            <a:xfrm>
              <a:off x="0" y="180975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10800000" scaled="0"/>
            </a:gradFill>
            <a:ln w="12700">
              <a:gradFill>
                <a:gsLst>
                  <a:gs pos="0">
                    <a:srgbClr val="1C86E6">
                      <a:alpha val="0"/>
                    </a:srgbClr>
                  </a:gs>
                  <a:gs pos="50000">
                    <a:srgbClr val="1C86E6">
                      <a:alpha val="60000"/>
                    </a:srgbClr>
                  </a:gs>
                  <a:gs pos="100000">
                    <a:srgbClr val="1C86E6">
                      <a:alpha val="0"/>
                    </a:srgbClr>
                  </a:gs>
                </a:gsLst>
                <a:lin ang="0" scaled="0"/>
              </a:gradFill>
              <a:headEnd type="none" w="med" len="med"/>
              <a:tailEnd type="none" w="med" len="med"/>
            </a:ln>
            <a:effectLst/>
            <a:scene3d>
              <a:camera prst="orthographicFront">
                <a:rot lat="0" lon="0" rev="0"/>
              </a:camera>
              <a:lightRig rig="threePt" dir="t"/>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90000"/>
                </a:lnSpc>
                <a:spcAft>
                  <a:spcPts val="1458"/>
                </a:spcAft>
                <a:defRPr/>
              </a:pPr>
              <a:endParaRPr lang="en-US" altLang="zh-CN"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47" name="TextBox 146"/>
            <p:cNvSpPr txBox="1"/>
            <p:nvPr/>
          </p:nvSpPr>
          <p:spPr>
            <a:xfrm>
              <a:off x="387350" y="2531120"/>
              <a:ext cx="1498600" cy="523220"/>
            </a:xfrm>
            <a:prstGeom prst="rect">
              <a:avLst/>
            </a:prstGeom>
            <a:noFill/>
            <a:ln>
              <a:solidFill>
                <a:schemeClr val="bg2">
                  <a:lumMod val="50000"/>
                </a:schemeClr>
              </a:solidFill>
            </a:ln>
          </p:spPr>
          <p:txBody>
            <a:bodyPr wrap="square" lIns="0" tIns="0" rIns="0" bIns="0" rtlCol="0">
              <a:spAutoFit/>
            </a:bodyPr>
            <a:lstStyle/>
            <a:p>
              <a:pPr algn="ctr">
                <a:lnSpc>
                  <a:spcPct val="85000"/>
                </a:lnSpc>
                <a:spcBef>
                  <a:spcPts val="1350"/>
                </a:spcBef>
              </a:pPr>
              <a:r>
                <a:rPr lang="en-US" sz="2000" b="1" spc="-20" dirty="0" smtClean="0">
                  <a:solidFill>
                    <a:schemeClr val="bg2">
                      <a:lumMod val="50000"/>
                    </a:schemeClr>
                  </a:solidFill>
                  <a:effectLst>
                    <a:outerShdw blurRad="63500" algn="ctr" rotWithShape="0">
                      <a:schemeClr val="tx1">
                        <a:alpha val="40000"/>
                      </a:schemeClr>
                    </a:outerShdw>
                  </a:effectLst>
                </a:rPr>
                <a:t>Staying Connected</a:t>
              </a:r>
              <a:endParaRPr lang="en-US" sz="2000" b="1" spc="-20" dirty="0">
                <a:solidFill>
                  <a:schemeClr val="bg2">
                    <a:lumMod val="50000"/>
                  </a:schemeClr>
                </a:solidFill>
                <a:effectLst>
                  <a:outerShdw blurRad="63500" algn="ctr" rotWithShape="0">
                    <a:schemeClr val="tx1">
                      <a:alpha val="40000"/>
                    </a:schemeClr>
                  </a:outerShdw>
                </a:effectLst>
              </a:endParaRPr>
            </a:p>
          </p:txBody>
        </p:sp>
      </p:grpSp>
      <p:grpSp>
        <p:nvGrpSpPr>
          <p:cNvPr id="66" name="Group 65"/>
          <p:cNvGrpSpPr/>
          <p:nvPr/>
        </p:nvGrpSpPr>
        <p:grpSpPr>
          <a:xfrm>
            <a:off x="0" y="4371340"/>
            <a:ext cx="3133725" cy="1965960"/>
            <a:chOff x="0" y="4371340"/>
            <a:chExt cx="3133725" cy="1965960"/>
          </a:xfrm>
        </p:grpSpPr>
        <p:sp>
          <p:nvSpPr>
            <p:cNvPr id="56" name="Rectangle 55"/>
            <p:cNvSpPr/>
            <p:nvPr/>
          </p:nvSpPr>
          <p:spPr bwMode="auto">
            <a:xfrm>
              <a:off x="0" y="437134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1080000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53" name="TextBox 152"/>
            <p:cNvSpPr txBox="1"/>
            <p:nvPr/>
          </p:nvSpPr>
          <p:spPr>
            <a:xfrm>
              <a:off x="387350" y="4961393"/>
              <a:ext cx="1498600" cy="78483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Capturing</a:t>
              </a:r>
              <a:r>
                <a:rPr lang="en-US" sz="2000" spc="-20" dirty="0" smtClean="0">
                  <a:gradFill>
                    <a:gsLst>
                      <a:gs pos="0">
                        <a:schemeClr val="bg1"/>
                      </a:gs>
                      <a:gs pos="86000">
                        <a:schemeClr val="bg1"/>
                      </a:gs>
                    </a:gsLst>
                    <a:lin ang="5400000" scaled="0"/>
                  </a:gradFill>
                  <a:effectLst>
                    <a:outerShdw blurRad="63500" algn="ctr" rotWithShape="0">
                      <a:schemeClr val="bg1">
                        <a:alpha val="40000"/>
                      </a:schemeClr>
                    </a:outerShdw>
                  </a:effectLst>
                </a:rPr>
                <a:t> </a:t>
              </a: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unstructured information</a:t>
              </a:r>
            </a:p>
          </p:txBody>
        </p:sp>
      </p:grpSp>
      <p:grpSp>
        <p:nvGrpSpPr>
          <p:cNvPr id="68" name="Group 67"/>
          <p:cNvGrpSpPr/>
          <p:nvPr/>
        </p:nvGrpSpPr>
        <p:grpSpPr>
          <a:xfrm>
            <a:off x="6010275" y="4371340"/>
            <a:ext cx="3133725" cy="1965960"/>
            <a:chOff x="6010275" y="4371340"/>
            <a:chExt cx="3133725" cy="1965960"/>
          </a:xfrm>
        </p:grpSpPr>
        <p:sp>
          <p:nvSpPr>
            <p:cNvPr id="54" name="Rectangle 53"/>
            <p:cNvSpPr/>
            <p:nvPr/>
          </p:nvSpPr>
          <p:spPr bwMode="auto">
            <a:xfrm>
              <a:off x="6010275" y="437134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1" name="TextBox 10"/>
            <p:cNvSpPr txBox="1"/>
            <p:nvPr/>
          </p:nvSpPr>
          <p:spPr>
            <a:xfrm>
              <a:off x="7258622" y="4961393"/>
              <a:ext cx="1499616" cy="78483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Working together anywhere</a:t>
              </a:r>
            </a:p>
          </p:txBody>
        </p:sp>
      </p:grpSp>
      <p:grpSp>
        <p:nvGrpSpPr>
          <p:cNvPr id="5" name="Group 70"/>
          <p:cNvGrpSpPr/>
          <p:nvPr/>
        </p:nvGrpSpPr>
        <p:grpSpPr>
          <a:xfrm>
            <a:off x="4913688" y="1809750"/>
            <a:ext cx="2247985" cy="1966984"/>
            <a:chOff x="5556967" y="3466288"/>
            <a:chExt cx="2247985" cy="1966984"/>
          </a:xfrm>
        </p:grpSpPr>
        <p:grpSp>
          <p:nvGrpSpPr>
            <p:cNvPr id="6" name="Group 69"/>
            <p:cNvGrpSpPr/>
            <p:nvPr/>
          </p:nvGrpSpPr>
          <p:grpSpPr>
            <a:xfrm>
              <a:off x="5959118" y="3812382"/>
              <a:ext cx="1479440" cy="1445420"/>
              <a:chOff x="5959118" y="3812382"/>
              <a:chExt cx="1479440" cy="1445420"/>
            </a:xfrm>
          </p:grpSpPr>
          <p:grpSp>
            <p:nvGrpSpPr>
              <p:cNvPr id="7" name="Group 31"/>
              <p:cNvGrpSpPr/>
              <p:nvPr/>
            </p:nvGrpSpPr>
            <p:grpSpPr>
              <a:xfrm>
                <a:off x="6112697" y="3962192"/>
                <a:ext cx="1325861" cy="804846"/>
                <a:chOff x="7692426" y="3709811"/>
                <a:chExt cx="5064307" cy="3015235"/>
              </a:xfrm>
            </p:grpSpPr>
            <p:pic>
              <p:nvPicPr>
                <p:cNvPr id="48" name="Picture 8" descr="\\SERVER3\InternalBin\Resource DVD\DVD_ART36\Artwork_Imagery\Icons - Illustrations\_ WINDOWS VISTA ICONS\Journal paper Document.png"/>
                <p:cNvPicPr>
                  <a:picLocks noChangeAspect="1" noChangeArrowheads="1"/>
                </p:cNvPicPr>
                <p:nvPr/>
              </p:nvPicPr>
              <p:blipFill>
                <a:blip r:embed="rId3" cstate="print"/>
                <a:srcRect/>
                <a:stretch>
                  <a:fillRect/>
                </a:stretch>
              </p:blipFill>
              <p:spPr bwMode="auto">
                <a:xfrm>
                  <a:off x="10546932" y="3953335"/>
                  <a:ext cx="2209801" cy="2209800"/>
                </a:xfrm>
                <a:prstGeom prst="rect">
                  <a:avLst/>
                </a:prstGeom>
                <a:noFill/>
                <a:effectLst>
                  <a:outerShdw blurRad="88900" sx="102000" sy="102000" algn="ctr" rotWithShape="0">
                    <a:prstClr val="black">
                      <a:alpha val="50000"/>
                    </a:prstClr>
                  </a:outerShdw>
                </a:effectLst>
              </p:spPr>
            </p:pic>
            <p:pic>
              <p:nvPicPr>
                <p:cNvPr id="49" name="Picture 7" descr="\\SERVER3\InternalBin\Resource DVD\DVD_ART36\Artwork_Imagery\Icons - Illustrations\_ SUPER VISTA STYLE\spreadsheet.png"/>
                <p:cNvPicPr>
                  <a:picLocks noChangeAspect="1" noChangeArrowheads="1"/>
                </p:cNvPicPr>
                <p:nvPr/>
              </p:nvPicPr>
              <p:blipFill>
                <a:blip r:embed="rId4" cstate="print"/>
                <a:srcRect/>
                <a:stretch>
                  <a:fillRect/>
                </a:stretch>
              </p:blipFill>
              <p:spPr bwMode="auto">
                <a:xfrm>
                  <a:off x="9254191" y="4431444"/>
                  <a:ext cx="2293604" cy="2293602"/>
                </a:xfrm>
                <a:prstGeom prst="rect">
                  <a:avLst/>
                </a:prstGeom>
                <a:noFill/>
                <a:effectLst>
                  <a:outerShdw blurRad="88900" sx="102000" sy="102000" algn="ctr" rotWithShape="0">
                    <a:prstClr val="black">
                      <a:alpha val="50000"/>
                    </a:prstClr>
                  </a:outerShdw>
                </a:effectLst>
              </p:spPr>
            </p:pic>
            <p:pic>
              <p:nvPicPr>
                <p:cNvPr id="50" name="Picture 9" descr="\\SERVER3\InternalBin\Resource DVD\DVD_ART36\Artwork_Imagery\Icons - Illustrations\_ WINDOWS VISTA ICONS\Picture photo Files.png"/>
                <p:cNvPicPr>
                  <a:picLocks noChangeAspect="1" noChangeArrowheads="1"/>
                </p:cNvPicPr>
                <p:nvPr/>
              </p:nvPicPr>
              <p:blipFill>
                <a:blip r:embed="rId5" cstate="print"/>
                <a:srcRect/>
                <a:stretch>
                  <a:fillRect/>
                </a:stretch>
              </p:blipFill>
              <p:spPr bwMode="auto">
                <a:xfrm>
                  <a:off x="7692426" y="3709811"/>
                  <a:ext cx="2438399" cy="2438402"/>
                </a:xfrm>
                <a:prstGeom prst="rect">
                  <a:avLst/>
                </a:prstGeom>
                <a:noFill/>
                <a:effectLst>
                  <a:outerShdw blurRad="88900" sx="102000" sy="102000" algn="ctr" rotWithShape="0">
                    <a:prstClr val="black">
                      <a:alpha val="50000"/>
                    </a:prstClr>
                  </a:outerShdw>
                </a:effectLst>
              </p:spPr>
            </p:pic>
          </p:grpSp>
          <p:pic>
            <p:nvPicPr>
              <p:cNvPr id="60" name="Picture 12" descr="\\SERVER3\InternalBin\Resource DVD\DVD_ART36\Artwork_Imagery\Icons - Illustrations\_ REAL VISTA STYLE\light bulb lamp idea innovate innovation.png"/>
              <p:cNvPicPr>
                <a:picLocks noChangeAspect="1" noChangeArrowheads="1"/>
              </p:cNvPicPr>
              <p:nvPr/>
            </p:nvPicPr>
            <p:blipFill>
              <a:blip r:embed="rId6" cstate="print"/>
              <a:srcRect/>
              <a:stretch>
                <a:fillRect/>
              </a:stretch>
            </p:blipFill>
            <p:spPr bwMode="auto">
              <a:xfrm>
                <a:off x="6634807" y="3812382"/>
                <a:ext cx="621484" cy="621483"/>
              </a:xfrm>
              <a:prstGeom prst="rect">
                <a:avLst/>
              </a:prstGeom>
              <a:noFill/>
              <a:effectLst>
                <a:outerShdw blurRad="63500" sx="102000" sy="102000" algn="ctr" rotWithShape="0">
                  <a:prstClr val="black">
                    <a:alpha val="40000"/>
                  </a:prstClr>
                </a:outerShdw>
              </a:effectLst>
            </p:spPr>
          </p:pic>
          <p:grpSp>
            <p:nvGrpSpPr>
              <p:cNvPr id="8" name="Group 68"/>
              <p:cNvGrpSpPr/>
              <p:nvPr/>
            </p:nvGrpSpPr>
            <p:grpSpPr>
              <a:xfrm>
                <a:off x="5959118" y="4254109"/>
                <a:ext cx="1127482" cy="1003693"/>
                <a:chOff x="6620599" y="4468117"/>
                <a:chExt cx="1127482" cy="1003693"/>
              </a:xfrm>
            </p:grpSpPr>
            <p:pic>
              <p:nvPicPr>
                <p:cNvPr id="47" name="Picture 32" descr="K:\SilverFox\Iconshock\Real Vista - Business - 256\demographic_256.png"/>
                <p:cNvPicPr>
                  <a:picLocks noChangeAspect="1" noChangeArrowheads="1"/>
                </p:cNvPicPr>
                <p:nvPr/>
              </p:nvPicPr>
              <p:blipFill>
                <a:blip r:embed="rId7" cstate="print"/>
                <a:srcRect/>
                <a:stretch>
                  <a:fillRect/>
                </a:stretch>
              </p:blipFill>
              <p:spPr bwMode="auto">
                <a:xfrm>
                  <a:off x="6620599" y="4468117"/>
                  <a:ext cx="850392" cy="850392"/>
                </a:xfrm>
                <a:prstGeom prst="rect">
                  <a:avLst/>
                </a:prstGeom>
                <a:noFill/>
                <a:effectLst>
                  <a:outerShdw blurRad="63500" sx="102000" sy="102000" algn="ctr" rotWithShape="0">
                    <a:prstClr val="black">
                      <a:alpha val="40000"/>
                    </a:prstClr>
                  </a:outerShdw>
                </a:effectLst>
              </p:spPr>
            </p:pic>
            <p:pic>
              <p:nvPicPr>
                <p:cNvPr id="63" name="Picture 17" descr="\\SERVER3\InternalBin\CreativeResources\Icons\IconShock\Real Vista\Real Vista - Business\modified - woman who is NOT a receptionist\woman_brunette_green_256.png"/>
                <p:cNvPicPr>
                  <a:picLocks noChangeAspect="1" noChangeArrowheads="1"/>
                </p:cNvPicPr>
                <p:nvPr/>
              </p:nvPicPr>
              <p:blipFill>
                <a:blip r:embed="rId8" cstate="print"/>
                <a:srcRect/>
                <a:stretch>
                  <a:fillRect/>
                </a:stretch>
              </p:blipFill>
              <p:spPr bwMode="auto">
                <a:xfrm>
                  <a:off x="7013641" y="4737373"/>
                  <a:ext cx="734440" cy="734437"/>
                </a:xfrm>
                <a:prstGeom prst="rect">
                  <a:avLst/>
                </a:prstGeom>
                <a:noFill/>
                <a:effectLst>
                  <a:outerShdw blurRad="63500" sx="102000" sy="102000" algn="ctr" rotWithShape="0">
                    <a:prstClr val="black">
                      <a:alpha val="40000"/>
                    </a:prstClr>
                  </a:outerShdw>
                </a:effectLst>
              </p:spPr>
            </p:pic>
          </p:grpSp>
          <p:pic>
            <p:nvPicPr>
              <p:cNvPr id="65" name="Picture 2" descr="E:\DVD_ART36\Artwork_Imagery\Icons - Illustrations\_ REAL VISTA STYLE\magnifying glass zoom search.png"/>
              <p:cNvPicPr>
                <a:picLocks noChangeAspect="1" noChangeArrowheads="1"/>
              </p:cNvPicPr>
              <p:nvPr/>
            </p:nvPicPr>
            <p:blipFill>
              <a:blip r:embed="rId9" cstate="print"/>
              <a:srcRect/>
              <a:stretch>
                <a:fillRect/>
              </a:stretch>
            </p:blipFill>
            <p:spPr bwMode="auto">
              <a:xfrm>
                <a:off x="6702359" y="4498569"/>
                <a:ext cx="733223" cy="733223"/>
              </a:xfrm>
              <a:prstGeom prst="rect">
                <a:avLst/>
              </a:prstGeom>
              <a:noFill/>
            </p:spPr>
          </p:pic>
        </p:grpSp>
        <p:pic>
          <p:nvPicPr>
            <p:cNvPr id="67"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5556967" y="3466288"/>
              <a:ext cx="2247985" cy="1966984"/>
            </a:xfrm>
            <a:prstGeom prst="rect">
              <a:avLst/>
            </a:prstGeom>
            <a:noFill/>
            <a:ln>
              <a:noFill/>
            </a:ln>
          </p:spPr>
        </p:pic>
      </p:grpSp>
      <p:grpSp>
        <p:nvGrpSpPr>
          <p:cNvPr id="19" name="Group 165"/>
          <p:cNvGrpSpPr/>
          <p:nvPr/>
        </p:nvGrpSpPr>
        <p:grpSpPr>
          <a:xfrm>
            <a:off x="2020427" y="4370316"/>
            <a:ext cx="2247985" cy="1966984"/>
            <a:chOff x="4694173" y="3421517"/>
            <a:chExt cx="2247985" cy="1966984"/>
          </a:xfrm>
        </p:grpSpPr>
        <p:sp>
          <p:nvSpPr>
            <p:cNvPr id="165" name="TextBox 164"/>
            <p:cNvSpPr txBox="1"/>
            <p:nvPr/>
          </p:nvSpPr>
          <p:spPr>
            <a:xfrm>
              <a:off x="5028305" y="3668979"/>
              <a:ext cx="1579720" cy="1163395"/>
            </a:xfrm>
            <a:prstGeom prst="rect">
              <a:avLst/>
            </a:prstGeom>
          </p:spPr>
          <p:txBody>
            <a:bodyPr vert="horz" wrap="square" lIns="0" tIns="0" rIns="0" bIns="0" rtlCol="0">
              <a:spAutoFit/>
            </a:bodyPr>
            <a:lstStyle/>
            <a:p>
              <a:pPr>
                <a:lnSpc>
                  <a:spcPct val="90000"/>
                </a:lnSpc>
                <a:spcBef>
                  <a:spcPct val="20000"/>
                </a:spcBef>
                <a:buClr>
                  <a:srgbClr val="777777"/>
                </a:buClr>
                <a:buSzPct val="130000"/>
              </a:pPr>
              <a:r>
                <a:rPr lang="en-US" sz="1400" spc="-200" dirty="0" smtClean="0">
                  <a:gradFill>
                    <a:gsLst>
                      <a:gs pos="0">
                        <a:schemeClr val="bg1"/>
                      </a:gs>
                      <a:gs pos="100000">
                        <a:schemeClr val="bg1"/>
                      </a:gs>
                    </a:gsLst>
                    <a:lin ang="5400000" scaled="0"/>
                  </a:gradFill>
                  <a:latin typeface="Consolas" pitchFamily="49" charset="0"/>
                </a:rPr>
                <a:t>    1 1 0 1 0 0 0     0 1 0 1 1 0 0 1 1 1 0 1 1 0 0 1 1 0 1 0 1 0 0 1 1 0 1 0 0 1 0 1 1 0 0 0 0 1 1 0 1 1 0 0 1 0 0 1 1 0 1 0 1 0 1</a:t>
              </a:r>
            </a:p>
          </p:txBody>
        </p:sp>
        <p:grpSp>
          <p:nvGrpSpPr>
            <p:cNvPr id="20" name="Group 31"/>
            <p:cNvGrpSpPr/>
            <p:nvPr/>
          </p:nvGrpSpPr>
          <p:grpSpPr>
            <a:xfrm>
              <a:off x="5203875" y="4322918"/>
              <a:ext cx="1131303" cy="827395"/>
              <a:chOff x="7952533" y="3625330"/>
              <a:chExt cx="4321172" cy="3099716"/>
            </a:xfrm>
          </p:grpSpPr>
          <p:pic>
            <p:nvPicPr>
              <p:cNvPr id="162" name="Picture 8" descr="\\SERVER3\InternalBin\Resource DVD\DVD_ART36\Artwork_Imagery\Icons - Illustrations\_ WINDOWS VISTA ICONS\Journal paper Document.png"/>
              <p:cNvPicPr>
                <a:picLocks noChangeAspect="1" noChangeArrowheads="1"/>
              </p:cNvPicPr>
              <p:nvPr/>
            </p:nvPicPr>
            <p:blipFill>
              <a:blip r:embed="rId3" cstate="print"/>
              <a:srcRect/>
              <a:stretch>
                <a:fillRect/>
              </a:stretch>
            </p:blipFill>
            <p:spPr bwMode="auto">
              <a:xfrm>
                <a:off x="10063901" y="3625330"/>
                <a:ext cx="2209804" cy="2209803"/>
              </a:xfrm>
              <a:prstGeom prst="rect">
                <a:avLst/>
              </a:prstGeom>
              <a:noFill/>
              <a:effectLst>
                <a:outerShdw blurRad="88900" sx="102000" sy="102000" algn="ctr" rotWithShape="0">
                  <a:prstClr val="black">
                    <a:alpha val="50000"/>
                  </a:prstClr>
                </a:outerShdw>
              </a:effectLst>
            </p:spPr>
          </p:pic>
          <p:pic>
            <p:nvPicPr>
              <p:cNvPr id="163" name="Picture 7" descr="\\SERVER3\InternalBin\Resource DVD\DVD_ART36\Artwork_Imagery\Icons - Illustrations\_ SUPER VISTA STYLE\spreadsheet.png"/>
              <p:cNvPicPr>
                <a:picLocks noChangeAspect="1" noChangeArrowheads="1"/>
              </p:cNvPicPr>
              <p:nvPr/>
            </p:nvPicPr>
            <p:blipFill>
              <a:blip r:embed="rId4" cstate="print"/>
              <a:srcRect/>
              <a:stretch>
                <a:fillRect/>
              </a:stretch>
            </p:blipFill>
            <p:spPr bwMode="auto">
              <a:xfrm>
                <a:off x="9254191" y="4431444"/>
                <a:ext cx="2293604" cy="2293602"/>
              </a:xfrm>
              <a:prstGeom prst="rect">
                <a:avLst/>
              </a:prstGeom>
              <a:noFill/>
              <a:effectLst>
                <a:outerShdw blurRad="88900" sx="102000" sy="102000" algn="ctr" rotWithShape="0">
                  <a:prstClr val="black">
                    <a:alpha val="50000"/>
                  </a:prstClr>
                </a:outerShdw>
              </a:effectLst>
            </p:spPr>
          </p:pic>
          <p:pic>
            <p:nvPicPr>
              <p:cNvPr id="164" name="Picture 9" descr="\\SERVER3\InternalBin\Resource DVD\DVD_ART36\Artwork_Imagery\Icons - Illustrations\_ WINDOWS VISTA ICONS\Picture photo Files.png"/>
              <p:cNvPicPr>
                <a:picLocks noChangeAspect="1" noChangeArrowheads="1"/>
              </p:cNvPicPr>
              <p:nvPr/>
            </p:nvPicPr>
            <p:blipFill>
              <a:blip r:embed="rId5" cstate="print"/>
              <a:srcRect/>
              <a:stretch>
                <a:fillRect/>
              </a:stretch>
            </p:blipFill>
            <p:spPr bwMode="auto">
              <a:xfrm>
                <a:off x="7952533" y="3928474"/>
                <a:ext cx="2438402" cy="2438402"/>
              </a:xfrm>
              <a:prstGeom prst="rect">
                <a:avLst/>
              </a:prstGeom>
              <a:noFill/>
              <a:effectLst>
                <a:outerShdw blurRad="88900" sx="102000" sy="102000" algn="ctr" rotWithShape="0">
                  <a:prstClr val="black">
                    <a:alpha val="50000"/>
                  </a:prstClr>
                </a:outerShdw>
              </a:effectLst>
            </p:spPr>
          </p:pic>
        </p:grpSp>
        <p:pic>
          <p:nvPicPr>
            <p:cNvPr id="155"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4694173" y="3421517"/>
              <a:ext cx="2247985" cy="1966984"/>
            </a:xfrm>
            <a:prstGeom prst="rect">
              <a:avLst/>
            </a:prstGeom>
            <a:noFill/>
            <a:ln>
              <a:noFill/>
            </a:ln>
          </p:spPr>
        </p:pic>
      </p:grpSp>
      <p:grpSp>
        <p:nvGrpSpPr>
          <p:cNvPr id="22" name="Group 50"/>
          <p:cNvGrpSpPr/>
          <p:nvPr/>
        </p:nvGrpSpPr>
        <p:grpSpPr>
          <a:xfrm>
            <a:off x="4912831" y="4370316"/>
            <a:ext cx="2247985" cy="1966984"/>
            <a:chOff x="4572000" y="4593634"/>
            <a:chExt cx="2247985" cy="1966984"/>
          </a:xfrm>
        </p:grpSpPr>
        <p:pic>
          <p:nvPicPr>
            <p:cNvPr id="58" name="Picture 3" descr="\\SERVER3\InternalBin\Resource DVD\DVD_ART36\Artwork_Imagery\Icons - Illustrations\_ WINDOWS VISTA ICONS\Sync center syncronize.png"/>
            <p:cNvPicPr>
              <a:picLocks noChangeAspect="1" noChangeArrowheads="1"/>
            </p:cNvPicPr>
            <p:nvPr/>
          </p:nvPicPr>
          <p:blipFill>
            <a:blip r:embed="rId11" cstate="print"/>
            <a:srcRect l="11247" t="11247" r="11247" b="11247"/>
            <a:stretch>
              <a:fillRect/>
            </a:stretch>
          </p:blipFill>
          <p:spPr bwMode="auto">
            <a:xfrm>
              <a:off x="4847125" y="4721754"/>
              <a:ext cx="1696520" cy="1696520"/>
            </a:xfrm>
            <a:prstGeom prst="rect">
              <a:avLst/>
            </a:prstGeom>
            <a:noFill/>
          </p:spPr>
        </p:pic>
        <p:grpSp>
          <p:nvGrpSpPr>
            <p:cNvPr id="23" name="Group 105"/>
            <p:cNvGrpSpPr/>
            <p:nvPr/>
          </p:nvGrpSpPr>
          <p:grpSpPr>
            <a:xfrm>
              <a:off x="5028977" y="5249086"/>
              <a:ext cx="1342412" cy="1146724"/>
              <a:chOff x="1228620" y="3992871"/>
              <a:chExt cx="1302320" cy="1112481"/>
            </a:xfrm>
          </p:grpSpPr>
          <p:pic>
            <p:nvPicPr>
              <p:cNvPr id="61" name="Picture 22" descr="C:\Users\raquel\Desktop\Iconshock - RealVista Business - modified - woman who is NOT a receptionist\man_casual-shirt_blue.png"/>
              <p:cNvPicPr>
                <a:picLocks noChangeAspect="1" noChangeArrowheads="1"/>
              </p:cNvPicPr>
              <p:nvPr/>
            </p:nvPicPr>
            <p:blipFill>
              <a:blip r:embed="rId12" cstate="print"/>
              <a:srcRect/>
              <a:stretch>
                <a:fillRect/>
              </a:stretch>
            </p:blipFill>
            <p:spPr bwMode="auto">
              <a:xfrm>
                <a:off x="1329504" y="3992871"/>
                <a:ext cx="664607" cy="664610"/>
              </a:xfrm>
              <a:prstGeom prst="rect">
                <a:avLst/>
              </a:prstGeom>
              <a:noFill/>
              <a:effectLst>
                <a:outerShdw blurRad="88900" sx="102000" sy="102000" algn="ctr" rotWithShape="0">
                  <a:prstClr val="black"/>
                </a:outerShdw>
              </a:effectLst>
            </p:spPr>
          </p:pic>
          <p:pic>
            <p:nvPicPr>
              <p:cNvPr id="15" name="Picture 8" descr="K:\SilverFox\Iconshock\modified - woman who is NOT a receptionist\modified - woman who is NOT a receptionist\woman_redhead_teal_256.png"/>
              <p:cNvPicPr>
                <a:picLocks noChangeAspect="1" noChangeArrowheads="1"/>
              </p:cNvPicPr>
              <p:nvPr/>
            </p:nvPicPr>
            <p:blipFill>
              <a:blip r:embed="rId13" cstate="print"/>
              <a:srcRect/>
              <a:stretch>
                <a:fillRect/>
              </a:stretch>
            </p:blipFill>
            <p:spPr bwMode="auto">
              <a:xfrm>
                <a:off x="1702666" y="4044778"/>
                <a:ext cx="620966" cy="620966"/>
              </a:xfrm>
              <a:prstGeom prst="rect">
                <a:avLst/>
              </a:prstGeom>
              <a:noFill/>
              <a:effectLst>
                <a:outerShdw blurRad="88900" sx="102000" sy="102000" algn="ctr" rotWithShape="0">
                  <a:prstClr val="black"/>
                </a:outerShdw>
              </a:effectLst>
            </p:spPr>
          </p:pic>
          <p:pic>
            <p:nvPicPr>
              <p:cNvPr id="13" name="Picture 37" descr="\\SERVER3\InternalBin\Resource DVD\DVD_ART36\Artwork_Imagery\Icons - Illustrations\_ VISTA STYLE\people icon .png"/>
              <p:cNvPicPr>
                <a:picLocks noChangeAspect="1" noChangeArrowheads="1"/>
              </p:cNvPicPr>
              <p:nvPr/>
            </p:nvPicPr>
            <p:blipFill>
              <a:blip r:embed="rId14" cstate="print">
                <a:lum bright="-7000" contrast="25000"/>
              </a:blip>
              <a:srcRect/>
              <a:stretch>
                <a:fillRect/>
              </a:stretch>
            </p:blipFill>
            <p:spPr bwMode="auto">
              <a:xfrm>
                <a:off x="1228620" y="4371019"/>
                <a:ext cx="585481" cy="585481"/>
              </a:xfrm>
              <a:prstGeom prst="rect">
                <a:avLst/>
              </a:prstGeom>
              <a:noFill/>
              <a:effectLst>
                <a:outerShdw blurRad="88900" sx="102000" sy="102000" algn="ctr" rotWithShape="0">
                  <a:prstClr val="black"/>
                </a:outerShdw>
              </a:effectLst>
            </p:spPr>
          </p:pic>
          <p:pic>
            <p:nvPicPr>
              <p:cNvPr id="1027" name="Picture 3" descr="I:\SilverFox\Iconshock\modified - woman who is NOT a receptionist\modified - woman who is NOT a receptionist\woman_blond_blue_256.png"/>
              <p:cNvPicPr>
                <a:picLocks noChangeAspect="1" noChangeArrowheads="1"/>
              </p:cNvPicPr>
              <p:nvPr/>
            </p:nvPicPr>
            <p:blipFill>
              <a:blip r:embed="rId15" cstate="print"/>
              <a:srcRect/>
              <a:stretch>
                <a:fillRect/>
              </a:stretch>
            </p:blipFill>
            <p:spPr bwMode="auto">
              <a:xfrm>
                <a:off x="1878645" y="4379200"/>
                <a:ext cx="652295" cy="652294"/>
              </a:xfrm>
              <a:prstGeom prst="rect">
                <a:avLst/>
              </a:prstGeom>
              <a:noFill/>
              <a:effectLst>
                <a:outerShdw blurRad="88900" sx="102000" sy="102000" algn="ctr" rotWithShape="0">
                  <a:prstClr val="black"/>
                </a:outerShdw>
              </a:effectLst>
            </p:spPr>
          </p:pic>
          <p:pic>
            <p:nvPicPr>
              <p:cNvPr id="62" name="Picture 18" descr="\\SERVER3\InternalBin\Resource DVD\DVD_ART36\Artwork_Imagery\Icons - Illustrations\_ REAL VISTA STYLE\people executive icon business man.png"/>
              <p:cNvPicPr>
                <a:picLocks noChangeAspect="1" noChangeArrowheads="1"/>
              </p:cNvPicPr>
              <p:nvPr/>
            </p:nvPicPr>
            <p:blipFill>
              <a:blip r:embed="rId16" cstate="print"/>
              <a:srcRect/>
              <a:stretch>
                <a:fillRect/>
              </a:stretch>
            </p:blipFill>
            <p:spPr bwMode="auto">
              <a:xfrm>
                <a:off x="1512874" y="4408303"/>
                <a:ext cx="697049" cy="697049"/>
              </a:xfrm>
              <a:prstGeom prst="rect">
                <a:avLst/>
              </a:prstGeom>
              <a:noFill/>
              <a:effectLst>
                <a:outerShdw blurRad="63500" sx="102000" sy="102000" algn="ctr" rotWithShape="0">
                  <a:prstClr val="black">
                    <a:alpha val="40000"/>
                  </a:prstClr>
                </a:outerShdw>
              </a:effectLst>
            </p:spPr>
          </p:pic>
        </p:grpSp>
        <p:pic>
          <p:nvPicPr>
            <p:cNvPr id="73"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4572000" y="4593634"/>
              <a:ext cx="2247985" cy="1966984"/>
            </a:xfrm>
            <a:prstGeom prst="rect">
              <a:avLst/>
            </a:prstGeom>
            <a:noFill/>
            <a:ln>
              <a:noFill/>
            </a:ln>
          </p:spPr>
        </p:pic>
      </p:grpSp>
      <p:grpSp>
        <p:nvGrpSpPr>
          <p:cNvPr id="69" name="Group 145"/>
          <p:cNvGrpSpPr/>
          <p:nvPr/>
        </p:nvGrpSpPr>
        <p:grpSpPr>
          <a:xfrm>
            <a:off x="2021011" y="1809750"/>
            <a:ext cx="2246816" cy="1965960"/>
            <a:chOff x="3448592" y="3793212"/>
            <a:chExt cx="2246816" cy="1965960"/>
          </a:xfrm>
        </p:grpSpPr>
        <p:pic>
          <p:nvPicPr>
            <p:cNvPr id="70" name="Picture 3" descr="\\SERVER3\InternalBin\Resource DVD\DVD_ART36\Artwork_Imagery\Icons - Illustrations\_ WINDOWS VISTA ICONS\Sync center syncronize.png"/>
            <p:cNvPicPr>
              <a:picLocks noChangeAspect="1" noChangeArrowheads="1"/>
            </p:cNvPicPr>
            <p:nvPr/>
          </p:nvPicPr>
          <p:blipFill>
            <a:blip r:embed="rId17" cstate="print"/>
            <a:srcRect/>
            <a:stretch>
              <a:fillRect/>
            </a:stretch>
          </p:blipFill>
          <p:spPr bwMode="auto">
            <a:xfrm>
              <a:off x="3745342" y="3926643"/>
              <a:ext cx="1703584" cy="1703581"/>
            </a:xfrm>
            <a:prstGeom prst="rect">
              <a:avLst/>
            </a:prstGeom>
            <a:noFill/>
          </p:spPr>
        </p:pic>
        <p:grpSp>
          <p:nvGrpSpPr>
            <p:cNvPr id="71" name="Group 143"/>
            <p:cNvGrpSpPr/>
            <p:nvPr/>
          </p:nvGrpSpPr>
          <p:grpSpPr>
            <a:xfrm>
              <a:off x="4154052" y="4894632"/>
              <a:ext cx="1076188" cy="650136"/>
              <a:chOff x="4095345" y="4792496"/>
              <a:chExt cx="1261359" cy="762000"/>
            </a:xfrm>
          </p:grpSpPr>
          <p:pic>
            <p:nvPicPr>
              <p:cNvPr id="78" name="Picture 34" descr="\\SERVER3\InternalBin\Resource DVD\DVD_ART36\Artwork_Imagery\Icons - Illustrations\_ WINDOWS VISTA ICONS\Laptop notebook mobility pc.png"/>
              <p:cNvPicPr>
                <a:picLocks noChangeAspect="1" noChangeArrowheads="1"/>
              </p:cNvPicPr>
              <p:nvPr/>
            </p:nvPicPr>
            <p:blipFill>
              <a:blip r:embed="rId18" cstate="print"/>
              <a:srcRect/>
              <a:stretch>
                <a:fillRect/>
              </a:stretch>
            </p:blipFill>
            <p:spPr bwMode="auto">
              <a:xfrm flipH="1">
                <a:off x="4095345" y="4837378"/>
                <a:ext cx="593387" cy="593387"/>
              </a:xfrm>
              <a:prstGeom prst="rect">
                <a:avLst/>
              </a:prstGeom>
              <a:noFill/>
              <a:effectLst>
                <a:outerShdw blurRad="88900" sx="102000" sy="102000" algn="ctr" rotWithShape="0">
                  <a:prstClr val="black"/>
                </a:outerShdw>
              </a:effectLst>
            </p:spPr>
          </p:pic>
          <p:grpSp>
            <p:nvGrpSpPr>
              <p:cNvPr id="79" name="Group 139"/>
              <p:cNvGrpSpPr/>
              <p:nvPr/>
            </p:nvGrpSpPr>
            <p:grpSpPr>
              <a:xfrm>
                <a:off x="4338078" y="4792496"/>
                <a:ext cx="1018626" cy="762000"/>
                <a:chOff x="4063436" y="4648741"/>
                <a:chExt cx="1187244" cy="902427"/>
              </a:xfrm>
            </p:grpSpPr>
            <p:pic>
              <p:nvPicPr>
                <p:cNvPr id="80" name="Picture 19" descr="\\SERVER3\InternalBin\Resource DVD\DVD_ART36\Artwork_Imagery\Icons - Illustrations\_ REAL VISTA STYLE\people icon gold shirt user.png"/>
                <p:cNvPicPr>
                  <a:picLocks noChangeAspect="1" noChangeArrowheads="1"/>
                </p:cNvPicPr>
                <p:nvPr/>
              </p:nvPicPr>
              <p:blipFill>
                <a:blip r:embed="rId19" cstate="print"/>
                <a:srcRect/>
                <a:stretch>
                  <a:fillRect/>
                </a:stretch>
              </p:blipFill>
              <p:spPr bwMode="auto">
                <a:xfrm>
                  <a:off x="4463570" y="4648741"/>
                  <a:ext cx="787110" cy="787109"/>
                </a:xfrm>
                <a:prstGeom prst="rect">
                  <a:avLst/>
                </a:prstGeom>
                <a:noFill/>
                <a:effectLst>
                  <a:outerShdw blurRad="88900" sx="102000" sy="102000" algn="ctr" rotWithShape="0">
                    <a:prstClr val="black"/>
                  </a:outerShdw>
                </a:effectLst>
              </p:spPr>
            </p:pic>
            <p:pic>
              <p:nvPicPr>
                <p:cNvPr id="81" name="Picture 16" descr="\\SERVER3\InternalBin\CreativeResources\Icons\IconShock\Real Vista\Real Vista - Business\modified - woman who is NOT a receptionist\woman_redhead_blue_256.png"/>
                <p:cNvPicPr>
                  <a:picLocks noChangeAspect="1" noChangeArrowheads="1"/>
                </p:cNvPicPr>
                <p:nvPr/>
              </p:nvPicPr>
              <p:blipFill>
                <a:blip r:embed="rId20" cstate="print"/>
                <a:srcRect/>
                <a:stretch>
                  <a:fillRect/>
                </a:stretch>
              </p:blipFill>
              <p:spPr bwMode="auto">
                <a:xfrm>
                  <a:off x="4063436" y="4727683"/>
                  <a:ext cx="823486" cy="823485"/>
                </a:xfrm>
                <a:prstGeom prst="rect">
                  <a:avLst/>
                </a:prstGeom>
                <a:noFill/>
                <a:effectLst>
                  <a:outerShdw blurRad="88900" sx="102000" sy="102000" algn="ctr" rotWithShape="0">
                    <a:prstClr val="black"/>
                  </a:outerShdw>
                </a:effectLst>
              </p:spPr>
            </p:pic>
          </p:grpSp>
        </p:grpSp>
        <p:grpSp>
          <p:nvGrpSpPr>
            <p:cNvPr id="74" name="Group 144"/>
            <p:cNvGrpSpPr>
              <a:grpSpLocks noChangeAspect="1"/>
            </p:cNvGrpSpPr>
            <p:nvPr/>
          </p:nvGrpSpPr>
          <p:grpSpPr>
            <a:xfrm>
              <a:off x="4059686" y="4038601"/>
              <a:ext cx="796626" cy="612648"/>
              <a:chOff x="3942944" y="4087240"/>
              <a:chExt cx="895006" cy="688308"/>
            </a:xfrm>
          </p:grpSpPr>
          <p:pic>
            <p:nvPicPr>
              <p:cNvPr id="76" name="Picture 33" descr="\\SERVER3\InternalBin\Resource DVD\DVD_ART36\Artwork_Imagery\Icons - Illustrations\_ WINDOWS VISTA ICONS\Pocket PC PDA mobile PocketPC device.png"/>
              <p:cNvPicPr>
                <a:picLocks noChangeAspect="1" noChangeArrowheads="1"/>
              </p:cNvPicPr>
              <p:nvPr/>
            </p:nvPicPr>
            <p:blipFill>
              <a:blip r:embed="rId21" cstate="print"/>
              <a:srcRect/>
              <a:stretch>
                <a:fillRect/>
              </a:stretch>
            </p:blipFill>
            <p:spPr bwMode="auto">
              <a:xfrm rot="20530250" flipH="1">
                <a:off x="3942944" y="4298930"/>
                <a:ext cx="274670" cy="343683"/>
              </a:xfrm>
              <a:prstGeom prst="rect">
                <a:avLst/>
              </a:prstGeom>
              <a:noFill/>
              <a:effectLst>
                <a:outerShdw blurRad="88900" sx="102000" sy="102000" algn="ctr" rotWithShape="0">
                  <a:prstClr val="black"/>
                </a:outerShdw>
              </a:effectLst>
            </p:spPr>
          </p:pic>
          <p:pic>
            <p:nvPicPr>
              <p:cNvPr id="77" name="Picture 20" descr="\\SERVER3\InternalBin\Resource DVD\DVD_ART36\Artwork_Imagery\Icons - Illustrations\_ REAL VISTA STYLE\people icon man woman users.png"/>
              <p:cNvPicPr>
                <a:picLocks noChangeAspect="1" noChangeArrowheads="1"/>
              </p:cNvPicPr>
              <p:nvPr/>
            </p:nvPicPr>
            <p:blipFill>
              <a:blip r:embed="rId22" cstate="print"/>
              <a:srcRect/>
              <a:stretch>
                <a:fillRect/>
              </a:stretch>
            </p:blipFill>
            <p:spPr bwMode="auto">
              <a:xfrm>
                <a:off x="4149640" y="4087240"/>
                <a:ext cx="688310" cy="688308"/>
              </a:xfrm>
              <a:prstGeom prst="rect">
                <a:avLst/>
              </a:prstGeom>
              <a:noFill/>
              <a:effectLst>
                <a:outerShdw blurRad="88900" sx="102000" sy="102000" algn="ctr" rotWithShape="0">
                  <a:prstClr val="black"/>
                </a:outerShdw>
              </a:effectLst>
            </p:spPr>
          </p:pic>
        </p:grpSp>
        <p:pic>
          <p:nvPicPr>
            <p:cNvPr id="75"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3448592" y="3793212"/>
              <a:ext cx="2246816" cy="1965960"/>
            </a:xfrm>
            <a:prstGeom prst="rect">
              <a:avLst/>
            </a:prstGeom>
            <a:noFill/>
            <a:ln>
              <a:noFill/>
            </a:ln>
          </p:spPr>
        </p:pic>
      </p:grpSp>
    </p:spTree>
    <p:extLst>
      <p:ext uri="{BB962C8B-B14F-4D97-AF65-F5344CB8AC3E}">
        <p14:creationId xmlns="" xmlns:p14="http://schemas.microsoft.com/office/powerpoint/2010/main" val="3265175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par>
                                <p:cTn id="17" presetID="10" presetClass="entr" presetSubtype="0" fill="hold" nodeType="withEffect">
                                  <p:stCondLst>
                                    <p:cond delay="50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childTnLst>
                                </p:cTn>
                              </p:par>
                              <p:par>
                                <p:cTn id="20" presetID="35" presetClass="path" presetSubtype="0" accel="50000" decel="50000" fill="hold" nodeType="withEffect">
                                  <p:stCondLst>
                                    <p:cond delay="500"/>
                                  </p:stCondLst>
                                  <p:childTnLst>
                                    <p:animMotion origin="layout" path="M 0.04149 4.07407E-6 L 3.88889E-6 4.07407E-6 " pathEditMode="relative" rAng="0" ptsTypes="AA">
                                      <p:cBhvr>
                                        <p:cTn id="21" dur="1000" fill="hold"/>
                                        <p:tgtEl>
                                          <p:spTgt spid="59"/>
                                        </p:tgtEl>
                                        <p:attrNameLst>
                                          <p:attrName>ppt_x</p:attrName>
                                          <p:attrName>ppt_y</p:attrName>
                                        </p:attrNameLst>
                                      </p:cBhvr>
                                      <p:rCtr x="-21" y="0"/>
                                    </p:animMotion>
                                  </p:childTnLst>
                                </p:cTn>
                              </p:par>
                              <p:par>
                                <p:cTn id="22" presetID="10" presetClass="entr" presetSubtype="0" fill="hold" nodeType="withEffect">
                                  <p:stCondLst>
                                    <p:cond delay="50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1000"/>
                                        <p:tgtEl>
                                          <p:spTgt spid="64"/>
                                        </p:tgtEl>
                                      </p:cBhvr>
                                    </p:animEffect>
                                  </p:childTnLst>
                                </p:cTn>
                              </p:par>
                              <p:par>
                                <p:cTn id="25" presetID="63" presetClass="path" presetSubtype="0" accel="50000" decel="50000" fill="hold" nodeType="withEffect">
                                  <p:stCondLst>
                                    <p:cond delay="500"/>
                                  </p:stCondLst>
                                  <p:childTnLst>
                                    <p:animMotion origin="layout" path="M -0.04167 4.07407E-6 L 2.5E-6 4.07407E-6 " pathEditMode="relative" rAng="0" ptsTypes="AA">
                                      <p:cBhvr>
                                        <p:cTn id="26" dur="1000" fill="hold"/>
                                        <p:tgtEl>
                                          <p:spTgt spid="64"/>
                                        </p:tgtEl>
                                        <p:attrNameLst>
                                          <p:attrName>ppt_x</p:attrName>
                                          <p:attrName>ppt_y</p:attrName>
                                        </p:attrNameLst>
                                      </p:cBhvr>
                                      <p:rCtr x="21" y="0"/>
                                    </p:animMotion>
                                  </p:childTnLst>
                                </p:cTn>
                              </p:par>
                              <p:par>
                                <p:cTn id="27" presetID="10" presetClass="entr" presetSubtype="0" fill="hold" nodeType="withEffect">
                                  <p:stCondLst>
                                    <p:cond delay="50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1000"/>
                                        <p:tgtEl>
                                          <p:spTgt spid="66"/>
                                        </p:tgtEl>
                                      </p:cBhvr>
                                    </p:animEffect>
                                  </p:childTnLst>
                                </p:cTn>
                              </p:par>
                              <p:par>
                                <p:cTn id="30" presetID="35" presetClass="path" presetSubtype="0" accel="50000" decel="50000" fill="hold" nodeType="withEffect">
                                  <p:stCondLst>
                                    <p:cond delay="500"/>
                                  </p:stCondLst>
                                  <p:childTnLst>
                                    <p:animMotion origin="layout" path="M 0.0415 2.96296E-6 L -4.44444E-6 2.96296E-6 " pathEditMode="relative" rAng="0" ptsTypes="AA">
                                      <p:cBhvr>
                                        <p:cTn id="31" dur="1000" fill="hold"/>
                                        <p:tgtEl>
                                          <p:spTgt spid="66"/>
                                        </p:tgtEl>
                                        <p:attrNameLst>
                                          <p:attrName>ppt_x</p:attrName>
                                          <p:attrName>ppt_y</p:attrName>
                                        </p:attrNameLst>
                                      </p:cBhvr>
                                      <p:rCtr x="-21" y="0"/>
                                    </p:animMotion>
                                  </p:childTnLst>
                                </p:cTn>
                              </p:par>
                              <p:par>
                                <p:cTn id="32" presetID="10" presetClass="entr" presetSubtype="0" fill="hold" nodeType="withEffect">
                                  <p:stCondLst>
                                    <p:cond delay="50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1000"/>
                                        <p:tgtEl>
                                          <p:spTgt spid="68"/>
                                        </p:tgtEl>
                                      </p:cBhvr>
                                    </p:animEffect>
                                  </p:childTnLst>
                                </p:cTn>
                              </p:par>
                              <p:par>
                                <p:cTn id="35" presetID="63" presetClass="path" presetSubtype="0" accel="50000" decel="50000" fill="hold" nodeType="withEffect">
                                  <p:stCondLst>
                                    <p:cond delay="500"/>
                                  </p:stCondLst>
                                  <p:childTnLst>
                                    <p:animMotion origin="layout" path="M -0.04271 2.96296E-6 L 8.33333E-7 2.96296E-6 " pathEditMode="relative" rAng="0" ptsTypes="AA">
                                      <p:cBhvr>
                                        <p:cTn id="36" dur="1000" fill="hold"/>
                                        <p:tgtEl>
                                          <p:spTgt spid="68"/>
                                        </p:tgtEl>
                                        <p:attrNameLst>
                                          <p:attrName>ppt_x</p:attrName>
                                          <p:attrName>ppt_y</p:attrName>
                                        </p:attrNameLst>
                                      </p:cBhvr>
                                      <p:rCtr x="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‘MySite’ as a Personal Portal</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81000" y="1447799"/>
            <a:ext cx="8382000" cy="2068259"/>
          </a:xfrm>
        </p:spPr>
        <p:txBody>
          <a:bodyPr>
            <a:noAutofit/>
          </a:bodyPr>
          <a:lstStyle/>
          <a:p>
            <a:r>
              <a:rPr lang="en-US" sz="2400" dirty="0" smtClean="0">
                <a:effectLst>
                  <a:outerShdw blurRad="38100" dist="38100" dir="2700000" algn="tl">
                    <a:srgbClr val="000000">
                      <a:alpha val="43137"/>
                    </a:srgbClr>
                  </a:outerShdw>
                </a:effectLst>
              </a:rPr>
              <a:t>Major Component highlights in 2010</a:t>
            </a:r>
          </a:p>
          <a:p>
            <a:pPr lvl="1"/>
            <a:r>
              <a:rPr lang="en-US" sz="1800" dirty="0" smtClean="0">
                <a:effectLst>
                  <a:outerShdw blurRad="38100" dist="38100" dir="2700000" algn="tl">
                    <a:srgbClr val="000000">
                      <a:alpha val="43137"/>
                    </a:srgbClr>
                  </a:outerShdw>
                </a:effectLst>
              </a:rPr>
              <a:t>Activity Feed</a:t>
            </a:r>
          </a:p>
          <a:p>
            <a:pPr lvl="1"/>
            <a:r>
              <a:rPr lang="en-US" sz="1800" dirty="0" smtClean="0">
                <a:effectLst>
                  <a:outerShdw blurRad="38100" dist="38100" dir="2700000" algn="tl">
                    <a:srgbClr val="000000">
                      <a:alpha val="43137"/>
                    </a:srgbClr>
                  </a:outerShdw>
                </a:effectLst>
              </a:rPr>
              <a:t>Feed-readers</a:t>
            </a:r>
            <a:endParaRPr lang="en-US" sz="1800" dirty="0">
              <a:effectLst>
                <a:outerShdw blurRad="38100" dist="38100" dir="2700000" algn="tl">
                  <a:srgbClr val="000000">
                    <a:alpha val="43137"/>
                  </a:srgbClr>
                </a:outerShdw>
              </a:effectLst>
            </a:endParaRPr>
          </a:p>
          <a:p>
            <a:pPr lvl="1"/>
            <a:r>
              <a:rPr lang="en-US" sz="1800" dirty="0" smtClean="0">
                <a:effectLst>
                  <a:outerShdw blurRad="38100" dist="38100" dir="2700000" algn="tl">
                    <a:srgbClr val="000000">
                      <a:alpha val="43137"/>
                    </a:srgbClr>
                  </a:outerShdw>
                </a:effectLst>
              </a:rPr>
              <a:t>Pictures</a:t>
            </a:r>
          </a:p>
          <a:p>
            <a:r>
              <a:rPr lang="en-US" sz="2400" dirty="0">
                <a:effectLst>
                  <a:outerShdw blurRad="38100" dist="38100" dir="2700000" algn="tl">
                    <a:srgbClr val="000000">
                      <a:alpha val="43137"/>
                    </a:srgbClr>
                  </a:outerShdw>
                </a:effectLst>
              </a:rPr>
              <a:t>User-generated content</a:t>
            </a:r>
          </a:p>
          <a:p>
            <a:pPr lvl="1"/>
            <a:r>
              <a:rPr lang="en-US" sz="1800" dirty="0">
                <a:effectLst>
                  <a:outerShdw blurRad="38100" dist="38100" dir="2700000" algn="tl">
                    <a:srgbClr val="000000">
                      <a:alpha val="43137"/>
                    </a:srgbClr>
                  </a:outerShdw>
                </a:effectLst>
              </a:rPr>
              <a:t>Blogs</a:t>
            </a:r>
          </a:p>
          <a:p>
            <a:pPr lvl="1"/>
            <a:r>
              <a:rPr lang="en-US" sz="1800" dirty="0">
                <a:effectLst>
                  <a:outerShdw blurRad="38100" dist="38100" dir="2700000" algn="tl">
                    <a:srgbClr val="000000">
                      <a:alpha val="43137"/>
                    </a:srgbClr>
                  </a:outerShdw>
                </a:effectLst>
              </a:rPr>
              <a:t>Wikis</a:t>
            </a:r>
          </a:p>
          <a:p>
            <a:pPr lvl="1"/>
            <a:r>
              <a:rPr lang="en-US" sz="1800" dirty="0">
                <a:effectLst>
                  <a:outerShdw blurRad="38100" dist="38100" dir="2700000" algn="tl">
                    <a:srgbClr val="000000">
                      <a:alpha val="43137"/>
                    </a:srgbClr>
                  </a:outerShdw>
                </a:effectLst>
              </a:rPr>
              <a:t>Enterprise Wikis</a:t>
            </a:r>
          </a:p>
          <a:p>
            <a:r>
              <a:rPr lang="en-US" sz="2400" dirty="0" smtClean="0">
                <a:effectLst>
                  <a:outerShdw blurRad="38100" dist="38100" dir="2700000" algn="tl">
                    <a:srgbClr val="000000">
                      <a:alpha val="43137"/>
                    </a:srgbClr>
                  </a:outerShdw>
                </a:effectLst>
              </a:rPr>
              <a:t>Social Networking</a:t>
            </a:r>
          </a:p>
          <a:p>
            <a:pPr lvl="1"/>
            <a:r>
              <a:rPr lang="en-US" sz="2000" dirty="0" smtClean="0">
                <a:effectLst>
                  <a:outerShdw blurRad="38100" dist="38100" dir="2700000" algn="tl">
                    <a:srgbClr val="000000">
                      <a:alpha val="43137"/>
                    </a:srgbClr>
                  </a:outerShdw>
                </a:effectLst>
              </a:rPr>
              <a:t>MySite</a:t>
            </a:r>
            <a:endParaRPr lang="en-US" sz="2000" dirty="0">
              <a:effectLst>
                <a:outerShdw blurRad="38100" dist="38100" dir="2700000" algn="tl">
                  <a:srgbClr val="000000">
                    <a:alpha val="43137"/>
                  </a:srgbClr>
                </a:outerShdw>
              </a:effectLst>
            </a:endParaRPr>
          </a:p>
          <a:p>
            <a:pPr lvl="1"/>
            <a:r>
              <a:rPr lang="en-US" sz="2000" dirty="0" smtClean="0">
                <a:effectLst>
                  <a:outerShdw blurRad="38100" dist="38100" dir="2700000" algn="tl">
                    <a:srgbClr val="000000">
                      <a:alpha val="43137"/>
                    </a:srgbClr>
                  </a:outerShdw>
                </a:effectLst>
              </a:rPr>
              <a:t>My Profile</a:t>
            </a:r>
            <a:endParaRPr lang="en-US" sz="2000" dirty="0">
              <a:effectLst>
                <a:outerShdw blurRad="38100" dist="38100" dir="2700000" algn="tl">
                  <a:srgbClr val="000000">
                    <a:alpha val="43137"/>
                  </a:srgbClr>
                </a:outerShdw>
              </a:effectLst>
            </a:endParaRPr>
          </a:p>
          <a:p>
            <a:pPr lvl="1"/>
            <a:r>
              <a:rPr lang="en-US" sz="2000" dirty="0" smtClean="0">
                <a:effectLst>
                  <a:outerShdw blurRad="38100" dist="38100" dir="2700000" algn="tl">
                    <a:srgbClr val="000000">
                      <a:alpha val="43137"/>
                    </a:srgbClr>
                  </a:outerShdw>
                </a:effectLst>
              </a:rPr>
              <a:t>Newsfeed</a:t>
            </a:r>
            <a:endParaRPr lang="en-US" sz="2000" dirty="0">
              <a:effectLst>
                <a:outerShdw blurRad="38100" dist="38100" dir="2700000" algn="tl">
                  <a:srgbClr val="000000">
                    <a:alpha val="43137"/>
                  </a:srgbClr>
                </a:outerShdw>
              </a:effectLst>
            </a:endParaRPr>
          </a:p>
          <a:p>
            <a:pPr lvl="1"/>
            <a:r>
              <a:rPr lang="en-US" sz="2000" dirty="0">
                <a:effectLst>
                  <a:outerShdw blurRad="38100" dist="38100" dir="2700000" algn="tl">
                    <a:srgbClr val="000000">
                      <a:alpha val="43137"/>
                    </a:srgbClr>
                  </a:outerShdw>
                </a:effectLst>
              </a:rPr>
              <a:t>Organization </a:t>
            </a:r>
            <a:r>
              <a:rPr lang="en-US" sz="2000" dirty="0" smtClean="0">
                <a:effectLst>
                  <a:outerShdw blurRad="38100" dist="38100" dir="2700000" algn="tl">
                    <a:srgbClr val="000000">
                      <a:alpha val="43137"/>
                    </a:srgbClr>
                  </a:outerShdw>
                </a:effectLst>
              </a:rPr>
              <a:t>Browser</a:t>
            </a:r>
          </a:p>
        </p:txBody>
      </p:sp>
    </p:spTree>
    <p:extLst>
      <p:ext uri="{BB962C8B-B14F-4D97-AF65-F5344CB8AC3E}">
        <p14:creationId xmlns="" xmlns:p14="http://schemas.microsoft.com/office/powerpoint/2010/main" val="218440111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91880" y="3789040"/>
            <a:ext cx="7043208" cy="1523494"/>
          </a:xfrm>
        </p:spPr>
        <p:txBody>
          <a:bodyPr/>
          <a:lstStyle/>
          <a:p>
            <a:r>
              <a:rPr lang="en-GB" sz="3200" b="1" i="1" dirty="0" smtClean="0">
                <a:effectLst>
                  <a:outerShdw blurRad="38100" dist="38100" dir="2700000" algn="tl">
                    <a:srgbClr val="000000">
                      <a:alpha val="43137"/>
                    </a:srgbClr>
                  </a:outerShdw>
                </a:effectLst>
              </a:rPr>
              <a:t>“Staying Connected”</a:t>
            </a:r>
            <a:br>
              <a:rPr lang="en-GB" sz="3200" b="1" i="1" dirty="0" smtClean="0">
                <a:effectLst>
                  <a:outerShdw blurRad="38100" dist="38100" dir="2700000" algn="tl">
                    <a:srgbClr val="000000">
                      <a:alpha val="43137"/>
                    </a:srgbClr>
                  </a:outerShdw>
                </a:effectLst>
              </a:rPr>
            </a:br>
            <a:r>
              <a:rPr lang="en-GB" sz="3200" dirty="0" smtClean="0">
                <a:solidFill>
                  <a:schemeClr val="tx1"/>
                </a:solidFill>
                <a:effectLst>
                  <a:outerShdw blurRad="38100" dist="38100" dir="2700000" algn="tl">
                    <a:srgbClr val="000000">
                      <a:alpha val="43137"/>
                    </a:srgbClr>
                  </a:outerShdw>
                </a:effectLst>
              </a:rPr>
              <a:t>Social Network</a:t>
            </a:r>
            <a:br>
              <a:rPr lang="en-GB" sz="3200"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Notifications</a:t>
            </a:r>
            <a:r>
              <a:rPr lang="en-GB" sz="3200" dirty="0" smtClean="0">
                <a:solidFill>
                  <a:schemeClr val="tx1"/>
                </a:solidFill>
                <a:effectLst>
                  <a:outerShdw blurRad="38100" dist="38100" dir="2700000" algn="tl">
                    <a:srgbClr val="000000">
                      <a:alpha val="43137"/>
                    </a:srgbClr>
                  </a:outerShdw>
                </a:effectLst>
              </a:rPr>
              <a:t/>
            </a:r>
            <a:br>
              <a:rPr lang="en-GB" sz="3200" dirty="0" smtClean="0">
                <a:solidFill>
                  <a:schemeClr val="tx1"/>
                </a:solidFill>
                <a:effectLst>
                  <a:outerShdw blurRad="38100" dist="38100" dir="2700000" algn="tl">
                    <a:srgbClr val="000000">
                      <a:alpha val="43137"/>
                    </a:srgbClr>
                  </a:outerShdw>
                </a:effectLst>
              </a:rPr>
            </a:br>
            <a:r>
              <a:rPr lang="en-GB" sz="3200" dirty="0" smtClean="0">
                <a:solidFill>
                  <a:schemeClr val="tx1"/>
                </a:solidFill>
                <a:effectLst>
                  <a:outerShdw blurRad="38100" dist="38100" dir="2700000" algn="tl">
                    <a:srgbClr val="000000">
                      <a:alpha val="43137"/>
                    </a:srgbClr>
                  </a:outerShdw>
                </a:effectLst>
              </a:rPr>
              <a:t>Alerts</a:t>
            </a:r>
            <a:br>
              <a:rPr lang="en-GB" sz="3200"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Note Board</a:t>
            </a:r>
            <a:r>
              <a:rPr lang="en-GB" sz="3200" dirty="0" smtClean="0">
                <a:solidFill>
                  <a:schemeClr val="tx1"/>
                </a:solidFill>
                <a:effectLst>
                  <a:outerShdw blurRad="38100" dist="38100" dir="2700000" algn="tl">
                    <a:srgbClr val="000000">
                      <a:alpha val="43137"/>
                    </a:srgbClr>
                  </a:outerShdw>
                </a:effectLst>
              </a:rPr>
              <a:t/>
            </a:r>
            <a:br>
              <a:rPr lang="en-GB" sz="3200" dirty="0" smtClean="0">
                <a:solidFill>
                  <a:schemeClr val="tx1"/>
                </a:solidFill>
                <a:effectLst>
                  <a:outerShdw blurRad="38100" dist="38100" dir="2700000" algn="tl">
                    <a:srgbClr val="000000">
                      <a:alpha val="43137"/>
                    </a:srgbClr>
                  </a:outerShdw>
                </a:effectLst>
              </a:rPr>
            </a:br>
            <a:r>
              <a:rPr lang="en-GB" sz="3200" dirty="0" smtClean="0">
                <a:solidFill>
                  <a:schemeClr val="tx1"/>
                </a:solidFill>
                <a:effectLst>
                  <a:outerShdw blurRad="38100" dist="38100" dir="2700000" algn="tl">
                    <a:srgbClr val="000000">
                      <a:alpha val="43137"/>
                    </a:srgbClr>
                  </a:outerShdw>
                </a:effectLst>
              </a:rPr>
              <a:t>Status Updates</a:t>
            </a:r>
            <a:endParaRPr lang="en-GB" sz="3200" dirty="0">
              <a:solidFill>
                <a:schemeClr val="tx1"/>
              </a:solidFill>
              <a:effectLst>
                <a:outerShdw blurRad="38100" dist="38100" dir="2700000" algn="tl">
                  <a:srgbClr val="000000">
                    <a:alpha val="43137"/>
                  </a:srgbClr>
                </a:outerShdw>
              </a:effectLst>
            </a:endParaRPr>
          </a:p>
        </p:txBody>
      </p:sp>
      <p:sp>
        <p:nvSpPr>
          <p:cNvPr id="6" name="Text Placeholder 5"/>
          <p:cNvSpPr>
            <a:spLocks noGrp="1"/>
          </p:cNvSpPr>
          <p:nvPr>
            <p:ph type="body" sz="quarter" idx="10"/>
          </p:nvPr>
        </p:nvSpPr>
        <p:spPr/>
        <p:txBody>
          <a:bodyPr/>
          <a:lstStyle/>
          <a:p>
            <a:pPr algn="l"/>
            <a:r>
              <a:rPr lang="en-GB" dirty="0" smtClean="0"/>
              <a:t>Demo!</a:t>
            </a:r>
            <a:endParaRPr lang="en-GB" dirty="0"/>
          </a:p>
        </p:txBody>
      </p:sp>
    </p:spTree>
    <p:extLst>
      <p:ext uri="{BB962C8B-B14F-4D97-AF65-F5344CB8AC3E}">
        <p14:creationId xmlns="" xmlns:p14="http://schemas.microsoft.com/office/powerpoint/2010/main" val="69533077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62100" y="1905000"/>
            <a:ext cx="6019800" cy="3701896"/>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Create a Social Network</a:t>
            </a:r>
            <a:endParaRPr lang="en-US" dirty="0">
              <a:effectLst>
                <a:outerShdw blurRad="38100" dist="38100" dir="2700000" algn="tl">
                  <a:srgbClr val="000000">
                    <a:alpha val="43137"/>
                  </a:srgbClr>
                </a:outerShdw>
              </a:effectLst>
            </a:endParaRPr>
          </a:p>
        </p:txBody>
      </p:sp>
      <p:sp>
        <p:nvSpPr>
          <p:cNvPr id="6" name="Rectangular Callout 5"/>
          <p:cNvSpPr/>
          <p:nvPr/>
        </p:nvSpPr>
        <p:spPr bwMode="auto">
          <a:xfrm>
            <a:off x="387350" y="5371385"/>
            <a:ext cx="1905000" cy="609396"/>
          </a:xfrm>
          <a:prstGeom prst="wedgeRectCallout">
            <a:avLst>
              <a:gd name="adj1" fmla="val 37487"/>
              <a:gd name="adj2" fmla="val -165678"/>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5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Add colleagues to your network</a:t>
            </a:r>
          </a:p>
        </p:txBody>
      </p:sp>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18264" y="1414463"/>
            <a:ext cx="6107473" cy="5218112"/>
          </a:xfrm>
          <a:prstGeom prst="roundRect">
            <a:avLst>
              <a:gd name="adj" fmla="val 1382"/>
            </a:avLst>
          </a:prstGeom>
          <a:effectLst>
            <a:outerShdw blurRad="127000" algn="ctr" rotWithShape="0">
              <a:prstClr val="black">
                <a:alpha val="60000"/>
              </a:prstClr>
            </a:outerShdw>
          </a:effectLst>
        </p:spPr>
      </p:pic>
      <p:sp>
        <p:nvSpPr>
          <p:cNvPr id="7" name="Freeform 6"/>
          <p:cNvSpPr/>
          <p:nvPr/>
        </p:nvSpPr>
        <p:spPr bwMode="auto">
          <a:xfrm>
            <a:off x="6063169" y="4356593"/>
            <a:ext cx="2936138" cy="1263445"/>
          </a:xfrm>
          <a:custGeom>
            <a:avLst/>
            <a:gdLst>
              <a:gd name="connsiteX0" fmla="*/ 0 w 1905000"/>
              <a:gd name="connsiteY0" fmla="*/ 0 h 609396"/>
              <a:gd name="connsiteX1" fmla="*/ 317500 w 1905000"/>
              <a:gd name="connsiteY1" fmla="*/ 0 h 609396"/>
              <a:gd name="connsiteX2" fmla="*/ 317500 w 1905000"/>
              <a:gd name="connsiteY2" fmla="*/ 0 h 609396"/>
              <a:gd name="connsiteX3" fmla="*/ 793750 w 1905000"/>
              <a:gd name="connsiteY3" fmla="*/ 0 h 609396"/>
              <a:gd name="connsiteX4" fmla="*/ 1905000 w 1905000"/>
              <a:gd name="connsiteY4" fmla="*/ 0 h 609396"/>
              <a:gd name="connsiteX5" fmla="*/ 1905000 w 1905000"/>
              <a:gd name="connsiteY5" fmla="*/ 355481 h 609396"/>
              <a:gd name="connsiteX6" fmla="*/ 1905000 w 1905000"/>
              <a:gd name="connsiteY6" fmla="*/ 355481 h 609396"/>
              <a:gd name="connsiteX7" fmla="*/ 1905000 w 1905000"/>
              <a:gd name="connsiteY7" fmla="*/ 507830 h 609396"/>
              <a:gd name="connsiteX8" fmla="*/ 1905000 w 1905000"/>
              <a:gd name="connsiteY8" fmla="*/ 609396 h 609396"/>
              <a:gd name="connsiteX9" fmla="*/ 793750 w 1905000"/>
              <a:gd name="connsiteY9" fmla="*/ 609396 h 609396"/>
              <a:gd name="connsiteX10" fmla="*/ 317500 w 1905000"/>
              <a:gd name="connsiteY10" fmla="*/ 609396 h 609396"/>
              <a:gd name="connsiteX11" fmla="*/ 317500 w 1905000"/>
              <a:gd name="connsiteY11" fmla="*/ 609396 h 609396"/>
              <a:gd name="connsiteX12" fmla="*/ 0 w 1905000"/>
              <a:gd name="connsiteY12" fmla="*/ 609396 h 609396"/>
              <a:gd name="connsiteX13" fmla="*/ 0 w 1905000"/>
              <a:gd name="connsiteY13" fmla="*/ 507830 h 609396"/>
              <a:gd name="connsiteX14" fmla="*/ -1031138 w 1905000"/>
              <a:gd name="connsiteY14" fmla="*/ 630042 h 609396"/>
              <a:gd name="connsiteX15" fmla="*/ 0 w 1905000"/>
              <a:gd name="connsiteY15" fmla="*/ 355481 h 609396"/>
              <a:gd name="connsiteX16" fmla="*/ 0 w 1905000"/>
              <a:gd name="connsiteY16" fmla="*/ 0 h 609396"/>
              <a:gd name="connsiteX0" fmla="*/ 1031138 w 2936138"/>
              <a:gd name="connsiteY0" fmla="*/ 0 h 630042"/>
              <a:gd name="connsiteX1" fmla="*/ 1348638 w 2936138"/>
              <a:gd name="connsiteY1" fmla="*/ 0 h 630042"/>
              <a:gd name="connsiteX2" fmla="*/ 1348638 w 2936138"/>
              <a:gd name="connsiteY2" fmla="*/ 0 h 630042"/>
              <a:gd name="connsiteX3" fmla="*/ 1824888 w 2936138"/>
              <a:gd name="connsiteY3" fmla="*/ 0 h 630042"/>
              <a:gd name="connsiteX4" fmla="*/ 2936138 w 2936138"/>
              <a:gd name="connsiteY4" fmla="*/ 0 h 630042"/>
              <a:gd name="connsiteX5" fmla="*/ 2936138 w 2936138"/>
              <a:gd name="connsiteY5" fmla="*/ 355481 h 630042"/>
              <a:gd name="connsiteX6" fmla="*/ 2936138 w 2936138"/>
              <a:gd name="connsiteY6" fmla="*/ 355481 h 630042"/>
              <a:gd name="connsiteX7" fmla="*/ 2936138 w 2936138"/>
              <a:gd name="connsiteY7" fmla="*/ 507830 h 630042"/>
              <a:gd name="connsiteX8" fmla="*/ 2936138 w 2936138"/>
              <a:gd name="connsiteY8" fmla="*/ 609396 h 630042"/>
              <a:gd name="connsiteX9" fmla="*/ 1824888 w 2936138"/>
              <a:gd name="connsiteY9" fmla="*/ 609396 h 630042"/>
              <a:gd name="connsiteX10" fmla="*/ 1585175 w 2936138"/>
              <a:gd name="connsiteY10" fmla="*/ 610983 h 630042"/>
              <a:gd name="connsiteX11" fmla="*/ 1348638 w 2936138"/>
              <a:gd name="connsiteY11" fmla="*/ 609396 h 630042"/>
              <a:gd name="connsiteX12" fmla="*/ 1348638 w 2936138"/>
              <a:gd name="connsiteY12" fmla="*/ 609396 h 630042"/>
              <a:gd name="connsiteX13" fmla="*/ 1031138 w 2936138"/>
              <a:gd name="connsiteY13" fmla="*/ 609396 h 630042"/>
              <a:gd name="connsiteX14" fmla="*/ 1031138 w 2936138"/>
              <a:gd name="connsiteY14" fmla="*/ 507830 h 630042"/>
              <a:gd name="connsiteX15" fmla="*/ 0 w 2936138"/>
              <a:gd name="connsiteY15" fmla="*/ 630042 h 630042"/>
              <a:gd name="connsiteX16" fmla="*/ 1031138 w 2936138"/>
              <a:gd name="connsiteY16" fmla="*/ 355481 h 630042"/>
              <a:gd name="connsiteX17" fmla="*/ 1031138 w 2936138"/>
              <a:gd name="connsiteY17" fmla="*/ 0 h 630042"/>
              <a:gd name="connsiteX0" fmla="*/ 1031138 w 2936138"/>
              <a:gd name="connsiteY0" fmla="*/ 0 h 1263445"/>
              <a:gd name="connsiteX1" fmla="*/ 1348638 w 2936138"/>
              <a:gd name="connsiteY1" fmla="*/ 0 h 1263445"/>
              <a:gd name="connsiteX2" fmla="*/ 1348638 w 2936138"/>
              <a:gd name="connsiteY2" fmla="*/ 0 h 1263445"/>
              <a:gd name="connsiteX3" fmla="*/ 1824888 w 2936138"/>
              <a:gd name="connsiteY3" fmla="*/ 0 h 1263445"/>
              <a:gd name="connsiteX4" fmla="*/ 2936138 w 2936138"/>
              <a:gd name="connsiteY4" fmla="*/ 0 h 1263445"/>
              <a:gd name="connsiteX5" fmla="*/ 2936138 w 2936138"/>
              <a:gd name="connsiteY5" fmla="*/ 355481 h 1263445"/>
              <a:gd name="connsiteX6" fmla="*/ 2936138 w 2936138"/>
              <a:gd name="connsiteY6" fmla="*/ 355481 h 1263445"/>
              <a:gd name="connsiteX7" fmla="*/ 2936138 w 2936138"/>
              <a:gd name="connsiteY7" fmla="*/ 507830 h 1263445"/>
              <a:gd name="connsiteX8" fmla="*/ 2936138 w 2936138"/>
              <a:gd name="connsiteY8" fmla="*/ 609396 h 1263445"/>
              <a:gd name="connsiteX9" fmla="*/ 1824888 w 2936138"/>
              <a:gd name="connsiteY9" fmla="*/ 609396 h 1263445"/>
              <a:gd name="connsiteX10" fmla="*/ 712050 w 2936138"/>
              <a:gd name="connsiteY10" fmla="*/ 1263445 h 1263445"/>
              <a:gd name="connsiteX11" fmla="*/ 1348638 w 2936138"/>
              <a:gd name="connsiteY11" fmla="*/ 609396 h 1263445"/>
              <a:gd name="connsiteX12" fmla="*/ 1348638 w 2936138"/>
              <a:gd name="connsiteY12" fmla="*/ 609396 h 1263445"/>
              <a:gd name="connsiteX13" fmla="*/ 1031138 w 2936138"/>
              <a:gd name="connsiteY13" fmla="*/ 609396 h 1263445"/>
              <a:gd name="connsiteX14" fmla="*/ 1031138 w 2936138"/>
              <a:gd name="connsiteY14" fmla="*/ 507830 h 1263445"/>
              <a:gd name="connsiteX15" fmla="*/ 0 w 2936138"/>
              <a:gd name="connsiteY15" fmla="*/ 630042 h 1263445"/>
              <a:gd name="connsiteX16" fmla="*/ 1031138 w 2936138"/>
              <a:gd name="connsiteY16" fmla="*/ 355481 h 1263445"/>
              <a:gd name="connsiteX17" fmla="*/ 1031138 w 2936138"/>
              <a:gd name="connsiteY17" fmla="*/ 0 h 126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36138" h="1263445">
                <a:moveTo>
                  <a:pt x="1031138" y="0"/>
                </a:moveTo>
                <a:lnTo>
                  <a:pt x="1348638" y="0"/>
                </a:lnTo>
                <a:lnTo>
                  <a:pt x="1348638" y="0"/>
                </a:lnTo>
                <a:lnTo>
                  <a:pt x="1824888" y="0"/>
                </a:lnTo>
                <a:lnTo>
                  <a:pt x="2936138" y="0"/>
                </a:lnTo>
                <a:lnTo>
                  <a:pt x="2936138" y="355481"/>
                </a:lnTo>
                <a:lnTo>
                  <a:pt x="2936138" y="355481"/>
                </a:lnTo>
                <a:lnTo>
                  <a:pt x="2936138" y="507830"/>
                </a:lnTo>
                <a:lnTo>
                  <a:pt x="2936138" y="609396"/>
                </a:lnTo>
                <a:lnTo>
                  <a:pt x="1824888" y="609396"/>
                </a:lnTo>
                <a:lnTo>
                  <a:pt x="712050" y="1263445"/>
                </a:lnTo>
                <a:lnTo>
                  <a:pt x="1348638" y="609396"/>
                </a:lnTo>
                <a:lnTo>
                  <a:pt x="1348638" y="609396"/>
                </a:lnTo>
                <a:lnTo>
                  <a:pt x="1031138" y="609396"/>
                </a:lnTo>
                <a:lnTo>
                  <a:pt x="1031138" y="507830"/>
                </a:lnTo>
                <a:lnTo>
                  <a:pt x="0" y="630042"/>
                </a:lnTo>
                <a:lnTo>
                  <a:pt x="1031138" y="355481"/>
                </a:lnTo>
                <a:lnTo>
                  <a:pt x="1031138" y="0"/>
                </a:lnTo>
                <a:close/>
              </a:path>
            </a:pathLst>
          </a:custGeom>
          <a:gradFill>
            <a:gsLst>
              <a:gs pos="19000">
                <a:schemeClr val="accent1">
                  <a:shade val="51000"/>
                  <a:satMod val="130000"/>
                  <a:alpha val="0"/>
                </a:schemeClr>
              </a:gs>
              <a:gs pos="40000">
                <a:schemeClr val="accent1">
                  <a:shade val="51000"/>
                  <a:satMod val="130000"/>
                </a:schemeClr>
              </a:gs>
              <a:gs pos="90000">
                <a:schemeClr val="accent1">
                  <a:shade val="93000"/>
                  <a:satMod val="130000"/>
                </a:schemeClr>
              </a:gs>
              <a:gs pos="100000">
                <a:schemeClr val="accent1">
                  <a:shade val="94000"/>
                  <a:satMod val="135000"/>
                </a:schemeClr>
              </a:gs>
            </a:gsLst>
            <a:lin ang="18600000" scaled="0"/>
          </a:gradFill>
          <a:ln>
            <a:gradFill>
              <a:gsLst>
                <a:gs pos="28000">
                  <a:schemeClr val="accent1">
                    <a:alpha val="0"/>
                  </a:schemeClr>
                </a:gs>
                <a:gs pos="30000">
                  <a:schemeClr val="accent1"/>
                </a:gs>
                <a:gs pos="80000">
                  <a:schemeClr val="accent1"/>
                </a:gs>
                <a:gs pos="100000">
                  <a:schemeClr val="accent1"/>
                </a:gs>
              </a:gsLst>
              <a:lin ang="186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097280" tIns="64008" rIns="45720" bIns="45718"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Grouping and </a:t>
            </a:r>
            <a:b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b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privacy options</a:t>
            </a:r>
          </a:p>
        </p:txBody>
      </p:sp>
    </p:spTree>
    <p:extLst>
      <p:ext uri="{BB962C8B-B14F-4D97-AF65-F5344CB8AC3E}">
        <p14:creationId xmlns="" xmlns:p14="http://schemas.microsoft.com/office/powerpoint/2010/main" val="2254807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1"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42" presetClass="entr" presetSubtype="0"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a:xfrm>
            <a:off x="1824038" y="1585007"/>
            <a:ext cx="6934200" cy="5047568"/>
          </a:xfrm>
          <a:prstGeom prst="roundRect">
            <a:avLst>
              <a:gd name="adj" fmla="val 1382"/>
            </a:avLst>
          </a:prstGeom>
          <a:effectLst>
            <a:outerShdw blurRad="127000" algn="ctr" rotWithShape="0">
              <a:prstClr val="black">
                <a:alpha val="60000"/>
              </a:prstClr>
            </a:outerShdw>
          </a:effectLst>
        </p:spPr>
      </p:pic>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My Network</a:t>
            </a:r>
            <a:endParaRPr lang="en-US" dirty="0">
              <a:effectLst>
                <a:outerShdw blurRad="38100" dist="38100" dir="2700000" algn="tl">
                  <a:srgbClr val="000000">
                    <a:alpha val="43137"/>
                  </a:srgbClr>
                </a:outerShdw>
              </a:effectLst>
            </a:endParaRPr>
          </a:p>
        </p:txBody>
      </p:sp>
      <p:sp>
        <p:nvSpPr>
          <p:cNvPr id="7" name="Rectangular Callout 6"/>
          <p:cNvSpPr/>
          <p:nvPr/>
        </p:nvSpPr>
        <p:spPr bwMode="auto">
          <a:xfrm>
            <a:off x="6891338" y="2852738"/>
            <a:ext cx="1524000" cy="1371600"/>
          </a:xfrm>
          <a:prstGeom prst="wedgeRectCallout">
            <a:avLst>
              <a:gd name="adj1" fmla="val -116309"/>
              <a:gd name="adj2" fmla="val 733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Real-time activity newsfeeds to keep you connected</a:t>
            </a:r>
          </a:p>
        </p:txBody>
      </p:sp>
      <p:sp>
        <p:nvSpPr>
          <p:cNvPr id="10" name="Rectangular Callout 9"/>
          <p:cNvSpPr/>
          <p:nvPr/>
        </p:nvSpPr>
        <p:spPr bwMode="auto">
          <a:xfrm>
            <a:off x="6891338" y="5605463"/>
            <a:ext cx="1524000" cy="611234"/>
          </a:xfrm>
          <a:prstGeom prst="wedgeRectCallout">
            <a:avLst>
              <a:gd name="adj1" fmla="val -116471"/>
              <a:gd name="adj2" fmla="val -89666"/>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Extensible for third parties</a:t>
            </a:r>
          </a:p>
        </p:txBody>
      </p:sp>
      <p:sp>
        <p:nvSpPr>
          <p:cNvPr id="14" name="Rectangular Callout 13"/>
          <p:cNvSpPr/>
          <p:nvPr/>
        </p:nvSpPr>
        <p:spPr bwMode="auto">
          <a:xfrm>
            <a:off x="104717" y="1974572"/>
            <a:ext cx="1555750" cy="1107994"/>
          </a:xfrm>
          <a:prstGeom prst="wedgeRectCallout">
            <a:avLst>
              <a:gd name="adj1" fmla="val 84202"/>
              <a:gd name="adj2" fmla="val -5967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3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1-click access to my network, content, and profile</a:t>
            </a:r>
          </a:p>
        </p:txBody>
      </p:sp>
      <p:sp>
        <p:nvSpPr>
          <p:cNvPr id="9" name="Rectangular Callout 8"/>
          <p:cNvSpPr/>
          <p:nvPr/>
        </p:nvSpPr>
        <p:spPr bwMode="auto">
          <a:xfrm>
            <a:off x="162906" y="3910703"/>
            <a:ext cx="1555750" cy="858695"/>
          </a:xfrm>
          <a:prstGeom prst="wedgeRectCallout">
            <a:avLst>
              <a:gd name="adj1" fmla="val 68763"/>
              <a:gd name="adj2" fmla="val -93749"/>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Track your colleagues and interests</a:t>
            </a:r>
          </a:p>
        </p:txBody>
      </p:sp>
    </p:spTree>
    <p:extLst>
      <p:ext uri="{BB962C8B-B14F-4D97-AF65-F5344CB8AC3E}">
        <p14:creationId xmlns="" xmlns:p14="http://schemas.microsoft.com/office/powerpoint/2010/main" val="2467888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01450" y="1414463"/>
            <a:ext cx="4941101" cy="5218112"/>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a:xfrm>
            <a:off x="381000" y="230188"/>
            <a:ext cx="8382000" cy="609398"/>
          </a:xfrm>
        </p:spPr>
        <p:txBody>
          <a:bodyPr/>
          <a:lstStyle/>
          <a:p>
            <a:r>
              <a:rPr lang="en-US" sz="4400" dirty="0" smtClean="0">
                <a:effectLst>
                  <a:outerShdw blurRad="38100" dist="38100" dir="2700000" algn="tl">
                    <a:srgbClr val="000000">
                      <a:alpha val="43137"/>
                    </a:srgbClr>
                  </a:outerShdw>
                </a:effectLst>
              </a:rPr>
              <a:t>Notifications and Network Settings</a:t>
            </a:r>
            <a:endParaRPr lang="en-US" sz="4400" dirty="0">
              <a:effectLst>
                <a:outerShdw blurRad="38100" dist="38100" dir="2700000" algn="tl">
                  <a:srgbClr val="000000">
                    <a:alpha val="43137"/>
                  </a:srgbClr>
                </a:outerShdw>
              </a:effectLst>
            </a:endParaRPr>
          </a:p>
        </p:txBody>
      </p:sp>
      <p:sp>
        <p:nvSpPr>
          <p:cNvPr id="5" name="Rectangular Callout 4"/>
          <p:cNvSpPr/>
          <p:nvPr/>
        </p:nvSpPr>
        <p:spPr bwMode="auto">
          <a:xfrm>
            <a:off x="6700838" y="3895010"/>
            <a:ext cx="2057400" cy="609396"/>
          </a:xfrm>
          <a:prstGeom prst="wedgeRectCallout">
            <a:avLst>
              <a:gd name="adj1" fmla="val -111081"/>
              <a:gd name="adj2" fmla="val -40464"/>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Specify e-mail notification options</a:t>
            </a:r>
          </a:p>
        </p:txBody>
      </p:sp>
      <p:sp>
        <p:nvSpPr>
          <p:cNvPr id="6" name="Rectangular Callout 5"/>
          <p:cNvSpPr/>
          <p:nvPr/>
        </p:nvSpPr>
        <p:spPr bwMode="auto">
          <a:xfrm>
            <a:off x="6517959" y="4790360"/>
            <a:ext cx="1714500" cy="609396"/>
          </a:xfrm>
          <a:prstGeom prst="wedgeRectCallout">
            <a:avLst>
              <a:gd name="adj1" fmla="val -112669"/>
              <a:gd name="adj2" fmla="val -42896"/>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Set activity tracking options</a:t>
            </a:r>
          </a:p>
        </p:txBody>
      </p:sp>
    </p:spTree>
    <p:extLst>
      <p:ext uri="{BB962C8B-B14F-4D97-AF65-F5344CB8AC3E}">
        <p14:creationId xmlns="" xmlns:p14="http://schemas.microsoft.com/office/powerpoint/2010/main" val="1018940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8831" y="1414463"/>
            <a:ext cx="8206338" cy="5218112"/>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Alerts</a:t>
            </a:r>
            <a:endParaRPr lang="en-US" dirty="0">
              <a:effectLst>
                <a:outerShdw blurRad="38100" dist="38100" dir="2700000" algn="tl">
                  <a:srgbClr val="000000">
                    <a:alpha val="43137"/>
                  </a:srgbClr>
                </a:outerShdw>
              </a:effectLst>
            </a:endParaRPr>
          </a:p>
        </p:txBody>
      </p:sp>
      <p:sp>
        <p:nvSpPr>
          <p:cNvPr id="5" name="Rectangular Callout 4"/>
          <p:cNvSpPr/>
          <p:nvPr/>
        </p:nvSpPr>
        <p:spPr bwMode="auto">
          <a:xfrm>
            <a:off x="4757737" y="1243115"/>
            <a:ext cx="2662238" cy="609396"/>
          </a:xfrm>
          <a:prstGeom prst="wedgeRectCallout">
            <a:avLst>
              <a:gd name="adj1" fmla="val -70894"/>
              <a:gd name="adj2" fmla="val 124946"/>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Set e-mail alerts for pages, lists, items you care about</a:t>
            </a:r>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61454" y="1414463"/>
            <a:ext cx="4621092" cy="5218112"/>
          </a:xfrm>
          <a:prstGeom prst="roundRect">
            <a:avLst>
              <a:gd name="adj" fmla="val 1382"/>
            </a:avLst>
          </a:prstGeom>
          <a:effectLst>
            <a:outerShdw blurRad="127000" algn="ctr" rotWithShape="0">
              <a:prstClr val="black">
                <a:alpha val="60000"/>
              </a:prstClr>
            </a:outerShdw>
          </a:effectLst>
        </p:spPr>
      </p:pic>
      <p:sp>
        <p:nvSpPr>
          <p:cNvPr id="6" name="Rectangular Callout 5"/>
          <p:cNvSpPr/>
          <p:nvPr/>
        </p:nvSpPr>
        <p:spPr bwMode="auto">
          <a:xfrm>
            <a:off x="6586538" y="2463800"/>
            <a:ext cx="1243012" cy="609396"/>
          </a:xfrm>
          <a:prstGeom prst="wedgeRectCallout">
            <a:avLst>
              <a:gd name="adj1" fmla="val -93737"/>
              <a:gd name="adj2" fmla="val 4207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E-mail and text alerts</a:t>
            </a:r>
          </a:p>
        </p:txBody>
      </p:sp>
      <p:sp>
        <p:nvSpPr>
          <p:cNvPr id="7" name="Rectangular Callout 6"/>
          <p:cNvSpPr/>
          <p:nvPr/>
        </p:nvSpPr>
        <p:spPr bwMode="auto">
          <a:xfrm>
            <a:off x="6315074" y="3694985"/>
            <a:ext cx="1438275" cy="609396"/>
          </a:xfrm>
          <a:prstGeom prst="wedgeRectCallout">
            <a:avLst>
              <a:gd name="adj1" fmla="val -93737"/>
              <a:gd name="adj2" fmla="val 4207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Granular rules for alerts</a:t>
            </a:r>
          </a:p>
        </p:txBody>
      </p:sp>
    </p:spTree>
    <p:extLst>
      <p:ext uri="{BB962C8B-B14F-4D97-AF65-F5344CB8AC3E}">
        <p14:creationId xmlns="" xmlns:p14="http://schemas.microsoft.com/office/powerpoint/2010/main" val="1634992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par>
                                <p:cTn id="22" presetID="42" presetClass="entr" presetSubtype="0" fill="hold"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Note Board</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7350" y="1414464"/>
            <a:ext cx="4870450" cy="2704898"/>
          </a:xfrm>
          <a:prstGeom prst="roundRect">
            <a:avLst>
              <a:gd name="adj" fmla="val 1382"/>
            </a:avLst>
          </a:prstGeom>
          <a:effectLst>
            <a:outerShdw blurRad="127000" algn="ctr" rotWithShape="0">
              <a:prstClr val="black">
                <a:alpha val="60000"/>
              </a:prstClr>
            </a:outerShdw>
          </a:effectLst>
        </p:spPr>
      </p:pic>
      <p:sp>
        <p:nvSpPr>
          <p:cNvPr id="4" name="Rectangular Callout 3"/>
          <p:cNvSpPr/>
          <p:nvPr/>
        </p:nvSpPr>
        <p:spPr bwMode="auto">
          <a:xfrm>
            <a:off x="5451475" y="1600302"/>
            <a:ext cx="1830505" cy="609396"/>
          </a:xfrm>
          <a:prstGeom prst="wedgeRectCallout">
            <a:avLst>
              <a:gd name="adj1" fmla="val -99783"/>
              <a:gd name="adj2" fmla="val 5090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Post a note on a colleague’s profile</a:t>
            </a:r>
          </a:p>
        </p:txBody>
      </p: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38600" y="2743200"/>
            <a:ext cx="4752975" cy="3895725"/>
          </a:xfrm>
          <a:prstGeom prst="roundRect">
            <a:avLst>
              <a:gd name="adj" fmla="val 1382"/>
            </a:avLst>
          </a:prstGeom>
          <a:effectLst>
            <a:outerShdw blurRad="127000" algn="ctr" rotWithShape="0">
              <a:prstClr val="black">
                <a:alpha val="60000"/>
              </a:prstClr>
            </a:outerShdw>
          </a:effectLst>
        </p:spPr>
      </p:pic>
      <p:sp>
        <p:nvSpPr>
          <p:cNvPr id="5" name="Rectangular Callout 4"/>
          <p:cNvSpPr/>
          <p:nvPr/>
        </p:nvSpPr>
        <p:spPr bwMode="auto">
          <a:xfrm>
            <a:off x="2486025" y="3991077"/>
            <a:ext cx="1885950" cy="609396"/>
          </a:xfrm>
          <a:prstGeom prst="wedgeRectCallout">
            <a:avLst>
              <a:gd name="adj1" fmla="val 64266"/>
              <a:gd name="adj2" fmla="val -118994"/>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5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Leave a comment on a team site</a:t>
            </a:r>
          </a:p>
        </p:txBody>
      </p:sp>
    </p:spTree>
    <p:extLst>
      <p:ext uri="{BB962C8B-B14F-4D97-AF65-F5344CB8AC3E}">
        <p14:creationId xmlns="" xmlns:p14="http://schemas.microsoft.com/office/powerpoint/2010/main" val="11348360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Status Updates</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7350" y="1414463"/>
            <a:ext cx="6542273" cy="4514850"/>
          </a:xfrm>
          <a:prstGeom prst="roundRect">
            <a:avLst>
              <a:gd name="adj" fmla="val 1382"/>
            </a:avLst>
          </a:prstGeom>
          <a:effectLst>
            <a:outerShdw blurRad="127000" algn="ctr" rotWithShape="0">
              <a:prstClr val="black">
                <a:alpha val="60000"/>
              </a:prstClr>
            </a:outerShdw>
          </a:effec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72000" y="4003675"/>
            <a:ext cx="4248150" cy="2628900"/>
          </a:xfrm>
          <a:prstGeom prst="roundRect">
            <a:avLst>
              <a:gd name="adj" fmla="val 1382"/>
            </a:avLst>
          </a:prstGeom>
          <a:effectLst>
            <a:outerShdw blurRad="127000" algn="ctr" rotWithShape="0">
              <a:prstClr val="black">
                <a:alpha val="60000"/>
              </a:prstClr>
            </a:outerShdw>
          </a:effectLst>
        </p:spPr>
      </p:pic>
      <p:sp>
        <p:nvSpPr>
          <p:cNvPr id="7" name="Rectangular Callout 6"/>
          <p:cNvSpPr/>
          <p:nvPr/>
        </p:nvSpPr>
        <p:spPr bwMode="auto">
          <a:xfrm>
            <a:off x="7086599" y="2202626"/>
            <a:ext cx="1671637" cy="1357293"/>
          </a:xfrm>
          <a:prstGeom prst="wedgeRectCallout">
            <a:avLst>
              <a:gd name="adj1" fmla="val -35010"/>
              <a:gd name="adj2" fmla="val 10714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Let colleagues know your whereabouts and what you’re working on</a:t>
            </a:r>
          </a:p>
        </p:txBody>
      </p:sp>
      <p:sp>
        <p:nvSpPr>
          <p:cNvPr id="9" name="Rectangular Callout 8"/>
          <p:cNvSpPr/>
          <p:nvPr/>
        </p:nvSpPr>
        <p:spPr bwMode="auto">
          <a:xfrm>
            <a:off x="3702050" y="2852016"/>
            <a:ext cx="1676400" cy="858695"/>
          </a:xfrm>
          <a:prstGeom prst="wedgeRectCallout">
            <a:avLst>
              <a:gd name="adj1" fmla="val -37837"/>
              <a:gd name="adj2" fmla="val 13315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Status updates appear in activity feed</a:t>
            </a:r>
          </a:p>
        </p:txBody>
      </p:sp>
    </p:spTree>
    <p:extLst>
      <p:ext uri="{BB962C8B-B14F-4D97-AF65-F5344CB8AC3E}">
        <p14:creationId xmlns="" xmlns:p14="http://schemas.microsoft.com/office/powerpoint/2010/main" val="1448611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effectLst>
                  <a:outerShdw blurRad="38100" dist="38100" dir="2700000" algn="tl">
                    <a:srgbClr val="000000">
                      <a:alpha val="43137"/>
                    </a:srgbClr>
                  </a:outerShdw>
                </a:effectLst>
              </a:rPr>
              <a:t>Activity Feed: New in 2010</a:t>
            </a:r>
            <a:endParaRPr lang="en-US" sz="4400"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81000" y="1447799"/>
            <a:ext cx="8382000" cy="3964162"/>
          </a:xfrm>
        </p:spPr>
        <p:txBody>
          <a:bodyPr/>
          <a:lstStyle/>
          <a:p>
            <a:r>
              <a:rPr lang="en-US" dirty="0">
                <a:effectLst>
                  <a:outerShdw blurRad="38100" dist="38100" dir="2700000" algn="tl">
                    <a:srgbClr val="000000">
                      <a:alpha val="43137"/>
                    </a:srgbClr>
                  </a:outerShdw>
                </a:effectLst>
              </a:rPr>
              <a:t>Extensible </a:t>
            </a:r>
            <a:r>
              <a:rPr lang="en-US" dirty="0" smtClean="0">
                <a:effectLst>
                  <a:outerShdw blurRad="38100" dist="38100" dir="2700000" algn="tl">
                    <a:srgbClr val="000000">
                      <a:alpha val="43137"/>
                    </a:srgbClr>
                  </a:outerShdw>
                </a:effectLst>
              </a:rPr>
              <a:t>Enterprise </a:t>
            </a:r>
            <a:r>
              <a:rPr lang="en-US" dirty="0">
                <a:effectLst>
                  <a:outerShdw blurRad="38100" dist="38100" dir="2700000" algn="tl">
                    <a:srgbClr val="000000">
                      <a:alpha val="43137"/>
                    </a:srgbClr>
                  </a:outerShdw>
                </a:effectLst>
              </a:rPr>
              <a:t>Activity Feed</a:t>
            </a:r>
          </a:p>
          <a:p>
            <a:pPr lvl="1"/>
            <a:r>
              <a:rPr lang="en-US" dirty="0" smtClean="0">
                <a:effectLst>
                  <a:outerShdw blurRad="38100" dist="38100" dir="2700000" algn="tl">
                    <a:srgbClr val="000000">
                      <a:alpha val="43137"/>
                    </a:srgbClr>
                  </a:outerShdw>
                </a:effectLst>
              </a:rPr>
              <a:t>Web-part </a:t>
            </a:r>
            <a:endParaRPr lang="en-US"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rPr>
              <a:t>Atom 2.0 </a:t>
            </a:r>
            <a:r>
              <a:rPr lang="en-US" dirty="0" smtClean="0">
                <a:effectLst>
                  <a:outerShdw blurRad="38100" dist="38100" dir="2700000" algn="tl">
                    <a:srgbClr val="000000">
                      <a:alpha val="43137"/>
                    </a:srgbClr>
                  </a:outerShdw>
                </a:effectLst>
              </a:rPr>
              <a:t>feed</a:t>
            </a:r>
          </a:p>
          <a:p>
            <a:r>
              <a:rPr lang="en-US" dirty="0">
                <a:effectLst>
                  <a:outerShdw blurRad="38100" dist="38100" dir="2700000" algn="tl">
                    <a:srgbClr val="000000">
                      <a:alpha val="43137"/>
                    </a:srgbClr>
                  </a:outerShdw>
                </a:effectLst>
              </a:rPr>
              <a:t>Two types</a:t>
            </a:r>
          </a:p>
          <a:p>
            <a:pPr lvl="1"/>
            <a:r>
              <a:rPr lang="en-US" dirty="0">
                <a:effectLst>
                  <a:outerShdw blurRad="38100" dist="38100" dir="2700000" algn="tl">
                    <a:srgbClr val="000000">
                      <a:alpha val="43137"/>
                    </a:srgbClr>
                  </a:outerShdw>
                </a:effectLst>
              </a:rPr>
              <a:t>Consolidated – </a:t>
            </a:r>
            <a:r>
              <a:rPr lang="en-US" dirty="0" smtClean="0">
                <a:effectLst>
                  <a:outerShdw blurRad="38100" dist="38100" dir="2700000" algn="tl">
                    <a:srgbClr val="000000">
                      <a:alpha val="43137"/>
                    </a:srgbClr>
                  </a:outerShdw>
                </a:effectLst>
              </a:rPr>
              <a:t>“activities </a:t>
            </a:r>
            <a:r>
              <a:rPr lang="en-US" dirty="0">
                <a:effectLst>
                  <a:outerShdw blurRad="38100" dist="38100" dir="2700000" algn="tl">
                    <a:srgbClr val="000000">
                      <a:alpha val="43137"/>
                    </a:srgbClr>
                  </a:outerShdw>
                </a:effectLst>
              </a:rPr>
              <a:t>from everything I </a:t>
            </a:r>
            <a:r>
              <a:rPr lang="en-US" dirty="0" smtClean="0">
                <a:effectLst>
                  <a:outerShdw blurRad="38100" dist="38100" dir="2700000" algn="tl">
                    <a:srgbClr val="000000">
                      <a:alpha val="43137"/>
                    </a:srgbClr>
                  </a:outerShdw>
                </a:effectLst>
              </a:rPr>
              <a:t>track”</a:t>
            </a:r>
            <a:endParaRPr lang="en-US"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rPr>
              <a:t>Published – </a:t>
            </a:r>
            <a:r>
              <a:rPr lang="en-US" dirty="0" smtClean="0">
                <a:effectLst>
                  <a:outerShdw blurRad="38100" dist="38100" dir="2700000" algn="tl">
                    <a:srgbClr val="000000">
                      <a:alpha val="43137"/>
                    </a:srgbClr>
                  </a:outerShdw>
                </a:effectLst>
              </a:rPr>
              <a:t>“my activities”</a:t>
            </a:r>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Architecture</a:t>
            </a:r>
          </a:p>
          <a:p>
            <a:r>
              <a:rPr lang="en-US" dirty="0" smtClean="0">
                <a:effectLst>
                  <a:outerShdw blurRad="38100" dist="38100" dir="2700000" algn="tl">
                    <a:srgbClr val="000000">
                      <a:alpha val="43137"/>
                    </a:srgbClr>
                  </a:outerShdw>
                </a:effectLst>
              </a:rPr>
              <a:t>Extensibility</a:t>
            </a:r>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428509542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0608" y="4437112"/>
            <a:ext cx="7921912" cy="1337595"/>
          </a:xfrm>
        </p:spPr>
        <p:txBody>
          <a:bodyPr/>
          <a:lstStyle/>
          <a:p>
            <a:r>
              <a:rPr lang="en-US" dirty="0" smtClean="0"/>
              <a:t>Overview of Social Computing</a:t>
            </a:r>
            <a:endParaRPr lang="en-US" i="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214942" y="5500702"/>
            <a:ext cx="3812443" cy="461665"/>
          </a:xfrm>
        </p:spPr>
        <p:txBody>
          <a:bodyPr/>
          <a:lstStyle/>
          <a:p>
            <a:r>
              <a:rPr lang="en-US" dirty="0" smtClean="0">
                <a:hlinkClick r:id="rId3"/>
              </a:rPr>
              <a:t>Paul Holdaway</a:t>
            </a:r>
            <a:endParaRPr lang="en-US" dirty="0" smtClean="0"/>
          </a:p>
          <a:p>
            <a:r>
              <a:rPr lang="en-US" sz="2000" dirty="0" smtClean="0">
                <a:hlinkClick r:id="rId4"/>
              </a:rPr>
              <a:t>MCS UK</a:t>
            </a:r>
            <a:endParaRPr lang="en-US" sz="2000" dirty="0" smtClean="0"/>
          </a:p>
          <a:p>
            <a:r>
              <a:rPr lang="en-US" sz="2000" dirty="0" smtClean="0"/>
              <a:t>Microsoft </a:t>
            </a:r>
            <a:r>
              <a:rPr lang="en-US" sz="2000" dirty="0" smtClean="0"/>
              <a:t>Corporation</a:t>
            </a:r>
          </a:p>
          <a:p>
            <a:r>
              <a:rPr lang="en-US" sz="2000" dirty="0" smtClean="0"/>
              <a:t>Session Code: OFS322</a:t>
            </a:r>
            <a:endParaRPr lang="en-US" sz="2000" dirty="0" smtClean="0"/>
          </a:p>
        </p:txBody>
      </p:sp>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95536" y="3501008"/>
            <a:ext cx="4783460" cy="965550"/>
          </a:xfrm>
          <a:prstGeom prst="rect">
            <a:avLst/>
          </a:prstGeom>
        </p:spPr>
      </p:pic>
    </p:spTree>
    <p:extLst>
      <p:ext uri="{BB962C8B-B14F-4D97-AF65-F5344CB8AC3E}">
        <p14:creationId xmlns="" xmlns:p14="http://schemas.microsoft.com/office/powerpoint/2010/main" val="336542507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0" y="1988840"/>
            <a:ext cx="9144000" cy="4032448"/>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GB" sz="2400" dirty="0" smtClean="0">
              <a:solidFill>
                <a:schemeClr val="tx1"/>
              </a:solidFill>
            </a:endParaRPr>
          </a:p>
        </p:txBody>
      </p:sp>
      <p:sp>
        <p:nvSpPr>
          <p:cNvPr id="2" name="Title 1"/>
          <p:cNvSpPr>
            <a:spLocks noGrp="1"/>
          </p:cNvSpPr>
          <p:nvPr>
            <p:ph type="title"/>
          </p:nvPr>
        </p:nvSpPr>
        <p:spPr/>
        <p:txBody>
          <a:bodyPr>
            <a:normAutofit/>
          </a:bodyPr>
          <a:lstStyle/>
          <a:p>
            <a:r>
              <a:rPr lang="en-US" sz="4400" dirty="0" smtClean="0">
                <a:effectLst>
                  <a:outerShdw blurRad="38100" dist="38100" dir="2700000" algn="tl">
                    <a:srgbClr val="000000">
                      <a:alpha val="43137"/>
                    </a:srgbClr>
                  </a:outerShdw>
                </a:effectLst>
              </a:rPr>
              <a:t>Activity Feed: Architecture</a:t>
            </a:r>
            <a:endParaRPr lang="en-US" sz="4400" dirty="0">
              <a:effectLst>
                <a:outerShdw blurRad="38100" dist="38100" dir="2700000" algn="tl">
                  <a:srgbClr val="000000">
                    <a:alpha val="43137"/>
                  </a:srgbClr>
                </a:outerShdw>
              </a:effectLst>
            </a:endParaRPr>
          </a:p>
        </p:txBody>
      </p:sp>
      <p:sp>
        <p:nvSpPr>
          <p:cNvPr id="15" name="Flowchart: Magnetic Disk 14"/>
          <p:cNvSpPr/>
          <p:nvPr/>
        </p:nvSpPr>
        <p:spPr>
          <a:xfrm>
            <a:off x="2667000" y="3375732"/>
            <a:ext cx="1066800" cy="914400"/>
          </a:xfrm>
          <a:prstGeom prst="flowChartMagneticDisk">
            <a:avLst/>
          </a:prstGeom>
          <a:ln/>
        </p:spPr>
        <p:style>
          <a:lnRef idx="0">
            <a:schemeClr val="accent6"/>
          </a:lnRef>
          <a:fillRef idx="1002">
            <a:schemeClr val="lt1"/>
          </a:fillRef>
          <a:effectRef idx="3">
            <a:schemeClr val="accent6"/>
          </a:effectRef>
          <a:fontRef idx="minor">
            <a:schemeClr val="lt1"/>
          </a:fontRef>
        </p:style>
        <p:txBody>
          <a:bodyPr rtlCol="0" anchor="ctr"/>
          <a:lstStyle/>
          <a:p>
            <a:pPr algn="ctr">
              <a:defRPr/>
            </a:pPr>
            <a:r>
              <a:rPr lang="en-US" sz="1000" kern="0" dirty="0" smtClean="0">
                <a:solidFill>
                  <a:srgbClr val="0070C0"/>
                </a:solidFill>
                <a:latin typeface="Calibri"/>
              </a:rPr>
              <a:t>User Profile DB: Activity Feed</a:t>
            </a:r>
          </a:p>
        </p:txBody>
      </p:sp>
      <p:sp>
        <p:nvSpPr>
          <p:cNvPr id="16" name="Flowchart: Magnetic Disk 15"/>
          <p:cNvSpPr/>
          <p:nvPr/>
        </p:nvSpPr>
        <p:spPr>
          <a:xfrm>
            <a:off x="7620000" y="3429000"/>
            <a:ext cx="1066800" cy="914400"/>
          </a:xfrm>
          <a:prstGeom prst="flowChartMagneticDisk">
            <a:avLst/>
          </a:prstGeom>
          <a:ln/>
        </p:spPr>
        <p:style>
          <a:lnRef idx="0">
            <a:schemeClr val="accent6"/>
          </a:lnRef>
          <a:fillRef idx="1002">
            <a:schemeClr val="lt1"/>
          </a:fillRef>
          <a:effectRef idx="3">
            <a:schemeClr val="accent6"/>
          </a:effectRef>
          <a:fontRef idx="minor">
            <a:schemeClr val="lt1"/>
          </a:fontRef>
        </p:style>
        <p:txBody>
          <a:bodyPr rtlCol="0" anchor="ctr"/>
          <a:lstStyle/>
          <a:p>
            <a:pPr algn="ctr">
              <a:defRPr/>
            </a:pPr>
            <a:r>
              <a:rPr lang="en-US" sz="1400" kern="0" dirty="0" smtClean="0">
                <a:solidFill>
                  <a:schemeClr val="bg1"/>
                </a:solidFill>
                <a:effectLst>
                  <a:outerShdw blurRad="38100" dist="38100" dir="2700000" algn="tl">
                    <a:srgbClr val="000000">
                      <a:alpha val="43137"/>
                    </a:srgbClr>
                  </a:outerShdw>
                </a:effectLst>
                <a:latin typeface="Calibri"/>
              </a:rPr>
              <a:t>User Profile DB: Change Log</a:t>
            </a:r>
          </a:p>
        </p:txBody>
      </p:sp>
      <p:sp>
        <p:nvSpPr>
          <p:cNvPr id="17" name="Flowchart: Magnetic Disk 16"/>
          <p:cNvSpPr/>
          <p:nvPr/>
        </p:nvSpPr>
        <p:spPr>
          <a:xfrm>
            <a:off x="7620000" y="2362200"/>
            <a:ext cx="1066800" cy="914400"/>
          </a:xfrm>
          <a:prstGeom prst="flowChartMagneticDisk">
            <a:avLst/>
          </a:prstGeom>
          <a:ln/>
        </p:spPr>
        <p:style>
          <a:lnRef idx="0">
            <a:schemeClr val="accent6"/>
          </a:lnRef>
          <a:fillRef idx="1002">
            <a:schemeClr val="lt1"/>
          </a:fillRef>
          <a:effectRef idx="3">
            <a:schemeClr val="accent6"/>
          </a:effectRef>
          <a:fontRef idx="minor">
            <a:schemeClr val="lt1"/>
          </a:fontRef>
        </p:style>
        <p:txBody>
          <a:bodyPr rtlCol="0" anchor="ctr"/>
          <a:lstStyle/>
          <a:p>
            <a:pPr algn="ctr">
              <a:defRPr/>
            </a:pPr>
            <a:r>
              <a:rPr lang="en-US" sz="1400" kern="0" dirty="0" smtClean="0">
                <a:solidFill>
                  <a:schemeClr val="bg1"/>
                </a:solidFill>
                <a:effectLst>
                  <a:outerShdw blurRad="38100" dist="38100" dir="2700000" algn="tl">
                    <a:srgbClr val="000000">
                      <a:alpha val="43137"/>
                    </a:srgbClr>
                  </a:outerShdw>
                </a:effectLst>
                <a:latin typeface="Calibri"/>
              </a:rPr>
              <a:t>Social DB</a:t>
            </a:r>
          </a:p>
        </p:txBody>
      </p:sp>
      <p:sp>
        <p:nvSpPr>
          <p:cNvPr id="18" name="Rectangle 17"/>
          <p:cNvSpPr/>
          <p:nvPr/>
        </p:nvSpPr>
        <p:spPr>
          <a:xfrm>
            <a:off x="5715000" y="2743200"/>
            <a:ext cx="914400" cy="114299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1400" kern="0" dirty="0" smtClean="0">
                <a:solidFill>
                  <a:schemeClr val="bg1"/>
                </a:solidFill>
                <a:effectLst>
                  <a:outerShdw blurRad="38100" dist="38100" dir="2700000" algn="tl">
                    <a:srgbClr val="000000">
                      <a:alpha val="43137"/>
                    </a:srgbClr>
                  </a:outerShdw>
                </a:effectLst>
                <a:latin typeface="Calibri"/>
              </a:rPr>
              <a:t>Gatherer</a:t>
            </a:r>
          </a:p>
          <a:p>
            <a:pPr algn="ctr">
              <a:defRPr/>
            </a:pPr>
            <a:r>
              <a:rPr lang="en-US" sz="1400" kern="0" dirty="0" smtClean="0">
                <a:solidFill>
                  <a:schemeClr val="bg1"/>
                </a:solidFill>
                <a:effectLst>
                  <a:outerShdw blurRad="38100" dist="38100" dir="2700000" algn="tl">
                    <a:srgbClr val="000000">
                      <a:alpha val="43137"/>
                    </a:srgbClr>
                  </a:outerShdw>
                </a:effectLst>
                <a:latin typeface="Calibri"/>
              </a:rPr>
              <a:t>(Timer Job)</a:t>
            </a:r>
          </a:p>
        </p:txBody>
      </p:sp>
      <p:sp>
        <p:nvSpPr>
          <p:cNvPr id="19" name="Left Arrow 18"/>
          <p:cNvSpPr/>
          <p:nvPr/>
        </p:nvSpPr>
        <p:spPr>
          <a:xfrm>
            <a:off x="6629400" y="2851211"/>
            <a:ext cx="990600" cy="196789"/>
          </a:xfrm>
          <a:prstGeom prst="lef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kern="0" smtClean="0">
              <a:solidFill>
                <a:sysClr val="window" lastClr="FFFFFF"/>
              </a:solidFill>
              <a:latin typeface="Calibri"/>
            </a:endParaRPr>
          </a:p>
        </p:txBody>
      </p:sp>
      <p:sp>
        <p:nvSpPr>
          <p:cNvPr id="20" name="Left Arrow 19"/>
          <p:cNvSpPr/>
          <p:nvPr/>
        </p:nvSpPr>
        <p:spPr>
          <a:xfrm>
            <a:off x="6649745" y="3640581"/>
            <a:ext cx="990600" cy="196789"/>
          </a:xfrm>
          <a:prstGeom prst="lef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kern="0" smtClean="0">
              <a:solidFill>
                <a:sysClr val="window" lastClr="FFFFFF"/>
              </a:solidFill>
              <a:latin typeface="Calibri"/>
            </a:endParaRPr>
          </a:p>
        </p:txBody>
      </p:sp>
      <p:sp>
        <p:nvSpPr>
          <p:cNvPr id="21" name="Rectangle 20"/>
          <p:cNvSpPr/>
          <p:nvPr/>
        </p:nvSpPr>
        <p:spPr>
          <a:xfrm>
            <a:off x="4211960" y="2376254"/>
            <a:ext cx="1080120" cy="3200400"/>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en-US" sz="1600" kern="0" dirty="0" smtClean="0">
                <a:solidFill>
                  <a:schemeClr val="bg1"/>
                </a:solidFill>
                <a:effectLst>
                  <a:outerShdw blurRad="38100" dist="38100" dir="2700000" algn="tl">
                    <a:srgbClr val="000000">
                      <a:alpha val="43137"/>
                    </a:srgbClr>
                  </a:outerShdw>
                </a:effectLst>
                <a:latin typeface="Calibri"/>
              </a:rPr>
              <a:t>Injection</a:t>
            </a:r>
          </a:p>
          <a:p>
            <a:pPr algn="ctr">
              <a:defRPr/>
            </a:pPr>
            <a:r>
              <a:rPr lang="en-US" sz="1600" kern="0" dirty="0" smtClean="0">
                <a:solidFill>
                  <a:schemeClr val="bg1"/>
                </a:solidFill>
                <a:effectLst>
                  <a:outerShdw blurRad="38100" dist="38100" dir="2700000" algn="tl">
                    <a:srgbClr val="000000">
                      <a:alpha val="43137"/>
                    </a:srgbClr>
                  </a:outerShdw>
                </a:effectLst>
                <a:latin typeface="Calibri"/>
              </a:rPr>
              <a:t>OM</a:t>
            </a:r>
          </a:p>
          <a:p>
            <a:pPr algn="ctr">
              <a:defRPr/>
            </a:pPr>
            <a:endParaRPr lang="en-US" sz="1600" kern="0" dirty="0" smtClean="0">
              <a:solidFill>
                <a:schemeClr val="bg1"/>
              </a:solidFill>
              <a:effectLst>
                <a:outerShdw blurRad="38100" dist="38100" dir="2700000" algn="tl">
                  <a:srgbClr val="000000">
                    <a:alpha val="43137"/>
                  </a:srgbClr>
                </a:outerShdw>
              </a:effectLst>
              <a:latin typeface="Calibri"/>
            </a:endParaRPr>
          </a:p>
          <a:p>
            <a:pPr algn="ctr">
              <a:defRPr/>
            </a:pPr>
            <a:r>
              <a:rPr lang="en-US" sz="1600" kern="0" dirty="0" smtClean="0">
                <a:solidFill>
                  <a:schemeClr val="bg1"/>
                </a:solidFill>
                <a:effectLst>
                  <a:outerShdw blurRad="38100" dist="38100" dir="2700000" algn="tl">
                    <a:srgbClr val="000000">
                      <a:alpha val="43137"/>
                    </a:srgbClr>
                  </a:outerShdw>
                </a:effectLst>
                <a:latin typeface="Calibri"/>
              </a:rPr>
              <a:t>Multi-cast</a:t>
            </a:r>
          </a:p>
          <a:p>
            <a:pPr algn="ctr">
              <a:defRPr/>
            </a:pPr>
            <a:r>
              <a:rPr lang="en-US" sz="1600" kern="0" dirty="0" err="1" smtClean="0">
                <a:solidFill>
                  <a:schemeClr val="bg1"/>
                </a:solidFill>
                <a:effectLst>
                  <a:outerShdw blurRad="38100" dist="38100" dir="2700000" algn="tl">
                    <a:srgbClr val="000000">
                      <a:alpha val="43137"/>
                    </a:srgbClr>
                  </a:outerShdw>
                </a:effectLst>
                <a:latin typeface="Calibri"/>
              </a:rPr>
              <a:t>Uni</a:t>
            </a:r>
            <a:r>
              <a:rPr lang="en-US" sz="1600" kern="0" dirty="0" smtClean="0">
                <a:solidFill>
                  <a:schemeClr val="bg1"/>
                </a:solidFill>
                <a:effectLst>
                  <a:outerShdw blurRad="38100" dist="38100" dir="2700000" algn="tl">
                    <a:srgbClr val="000000">
                      <a:alpha val="43137"/>
                    </a:srgbClr>
                  </a:outerShdw>
                </a:effectLst>
                <a:latin typeface="Calibri"/>
              </a:rPr>
              <a:t>-cast</a:t>
            </a:r>
          </a:p>
        </p:txBody>
      </p:sp>
      <p:sp>
        <p:nvSpPr>
          <p:cNvPr id="23" name="Left Arrow 22"/>
          <p:cNvSpPr/>
          <p:nvPr/>
        </p:nvSpPr>
        <p:spPr>
          <a:xfrm>
            <a:off x="3758914" y="3786319"/>
            <a:ext cx="586740" cy="147224"/>
          </a:xfrm>
          <a:prstGeom prst="lef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kern="0" smtClean="0">
              <a:solidFill>
                <a:sysClr val="window" lastClr="FFFFFF"/>
              </a:solidFill>
              <a:latin typeface="Calibri"/>
            </a:endParaRPr>
          </a:p>
        </p:txBody>
      </p:sp>
      <p:sp>
        <p:nvSpPr>
          <p:cNvPr id="24" name="Left Arrow 23"/>
          <p:cNvSpPr/>
          <p:nvPr/>
        </p:nvSpPr>
        <p:spPr>
          <a:xfrm>
            <a:off x="5181600" y="4800600"/>
            <a:ext cx="533400" cy="223424"/>
          </a:xfrm>
          <a:prstGeom prst="lef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kern="0" smtClean="0">
              <a:solidFill>
                <a:sysClr val="window" lastClr="FFFFFF"/>
              </a:solidFill>
              <a:latin typeface="Calibri"/>
            </a:endParaRPr>
          </a:p>
        </p:txBody>
      </p:sp>
      <p:sp>
        <p:nvSpPr>
          <p:cNvPr id="25" name="Rectangle 24"/>
          <p:cNvSpPr/>
          <p:nvPr/>
        </p:nvSpPr>
        <p:spPr>
          <a:xfrm>
            <a:off x="5715000" y="4607512"/>
            <a:ext cx="914400" cy="6858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1400" kern="0" dirty="0" smtClean="0">
                <a:solidFill>
                  <a:schemeClr val="bg1"/>
                </a:solidFill>
                <a:latin typeface="Calibri"/>
              </a:rPr>
              <a:t>Your Gatherers</a:t>
            </a:r>
          </a:p>
        </p:txBody>
      </p:sp>
      <p:sp>
        <p:nvSpPr>
          <p:cNvPr id="27" name="Rectangle 26"/>
          <p:cNvSpPr/>
          <p:nvPr/>
        </p:nvSpPr>
        <p:spPr>
          <a:xfrm>
            <a:off x="1043608" y="2362200"/>
            <a:ext cx="1296144" cy="3200400"/>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en-US" sz="1600" kern="0" dirty="0" smtClean="0">
                <a:solidFill>
                  <a:schemeClr val="bg1"/>
                </a:solidFill>
                <a:effectLst>
                  <a:outerShdw blurRad="38100" dist="38100" dir="2700000" algn="tl">
                    <a:srgbClr val="000000">
                      <a:alpha val="43137"/>
                    </a:srgbClr>
                  </a:outerShdw>
                </a:effectLst>
                <a:latin typeface="Calibri"/>
              </a:rPr>
              <a:t>Web-part, OM</a:t>
            </a:r>
          </a:p>
          <a:p>
            <a:pPr algn="ctr">
              <a:defRPr/>
            </a:pPr>
            <a:r>
              <a:rPr lang="en-US" sz="1600" kern="0" dirty="0" smtClean="0">
                <a:solidFill>
                  <a:schemeClr val="bg1"/>
                </a:solidFill>
                <a:effectLst>
                  <a:outerShdw blurRad="38100" dist="38100" dir="2700000" algn="tl">
                    <a:srgbClr val="000000">
                      <a:alpha val="43137"/>
                    </a:srgbClr>
                  </a:outerShdw>
                </a:effectLst>
                <a:latin typeface="Calibri"/>
              </a:rPr>
              <a:t>&amp; Atom</a:t>
            </a:r>
          </a:p>
          <a:p>
            <a:pPr algn="ctr">
              <a:defRPr/>
            </a:pPr>
            <a:endParaRPr lang="en-US" sz="1600" kern="0" dirty="0" smtClean="0">
              <a:solidFill>
                <a:schemeClr val="bg1"/>
              </a:solidFill>
              <a:effectLst>
                <a:outerShdw blurRad="38100" dist="38100" dir="2700000" algn="tl">
                  <a:srgbClr val="000000">
                    <a:alpha val="43137"/>
                  </a:srgbClr>
                </a:outerShdw>
              </a:effectLst>
              <a:latin typeface="Calibri"/>
            </a:endParaRPr>
          </a:p>
          <a:p>
            <a:pPr algn="ctr">
              <a:defRPr/>
            </a:pPr>
            <a:r>
              <a:rPr lang="en-US" sz="1600" kern="0" dirty="0" smtClean="0">
                <a:solidFill>
                  <a:schemeClr val="bg1"/>
                </a:solidFill>
                <a:effectLst>
                  <a:outerShdw blurRad="38100" dist="38100" dir="2700000" algn="tl">
                    <a:srgbClr val="000000">
                      <a:alpha val="43137"/>
                    </a:srgbClr>
                  </a:outerShdw>
                </a:effectLst>
                <a:latin typeface="Calibri"/>
              </a:rPr>
              <a:t>Consolidated or</a:t>
            </a:r>
          </a:p>
          <a:p>
            <a:pPr algn="ctr">
              <a:defRPr/>
            </a:pPr>
            <a:r>
              <a:rPr lang="en-US" sz="1600" kern="0" dirty="0" smtClean="0">
                <a:solidFill>
                  <a:schemeClr val="bg1"/>
                </a:solidFill>
                <a:effectLst>
                  <a:outerShdw blurRad="38100" dist="38100" dir="2700000" algn="tl">
                    <a:srgbClr val="000000">
                      <a:alpha val="43137"/>
                    </a:srgbClr>
                  </a:outerShdw>
                </a:effectLst>
                <a:latin typeface="Calibri"/>
              </a:rPr>
              <a:t>Published</a:t>
            </a:r>
          </a:p>
        </p:txBody>
      </p:sp>
      <p:sp>
        <p:nvSpPr>
          <p:cNvPr id="28" name="Left Arrow 27"/>
          <p:cNvSpPr/>
          <p:nvPr/>
        </p:nvSpPr>
        <p:spPr>
          <a:xfrm>
            <a:off x="2209800" y="3819291"/>
            <a:ext cx="457200" cy="147224"/>
          </a:xfrm>
          <a:prstGeom prst="lef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kern="0" smtClean="0">
              <a:solidFill>
                <a:sysClr val="window" lastClr="FFFFFF"/>
              </a:solidFill>
              <a:latin typeface="Calibri"/>
            </a:endParaRPr>
          </a:p>
        </p:txBody>
      </p:sp>
      <p:sp>
        <p:nvSpPr>
          <p:cNvPr id="29" name="Left Arrow 28"/>
          <p:cNvSpPr/>
          <p:nvPr/>
        </p:nvSpPr>
        <p:spPr>
          <a:xfrm>
            <a:off x="762000" y="3810000"/>
            <a:ext cx="457200" cy="147224"/>
          </a:xfrm>
          <a:prstGeom prst="lef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kern="0" smtClean="0">
              <a:solidFill>
                <a:sysClr val="window" lastClr="FFFFFF"/>
              </a:solidFill>
              <a:latin typeface="Calibri"/>
            </a:endParaRPr>
          </a:p>
        </p:txBody>
      </p:sp>
      <p:sp>
        <p:nvSpPr>
          <p:cNvPr id="31" name="Left Arrow 30"/>
          <p:cNvSpPr/>
          <p:nvPr/>
        </p:nvSpPr>
        <p:spPr>
          <a:xfrm>
            <a:off x="5181601" y="3200400"/>
            <a:ext cx="533400" cy="223424"/>
          </a:xfrm>
          <a:prstGeom prst="lef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kern="0" smtClean="0">
              <a:solidFill>
                <a:sysClr val="window" lastClr="FFFFFF"/>
              </a:solidFill>
              <a:latin typeface="Calibri"/>
            </a:endParaRPr>
          </a:p>
        </p:txBody>
      </p:sp>
      <p:pic>
        <p:nvPicPr>
          <p:cNvPr id="32" name="Picture 3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200" y="3581400"/>
            <a:ext cx="609600" cy="609600"/>
          </a:xfrm>
          <a:prstGeom prst="rect">
            <a:avLst/>
          </a:prstGeom>
        </p:spPr>
      </p:pic>
      <p:sp>
        <p:nvSpPr>
          <p:cNvPr id="22" name="Left Arrow 21"/>
          <p:cNvSpPr/>
          <p:nvPr/>
        </p:nvSpPr>
        <p:spPr>
          <a:xfrm>
            <a:off x="6653761" y="4827235"/>
            <a:ext cx="990600" cy="196789"/>
          </a:xfrm>
          <a:prstGeom prst="lef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kern="0" smtClean="0">
              <a:solidFill>
                <a:sysClr val="window" lastClr="FFFFFF"/>
              </a:solidFill>
              <a:latin typeface="Calibri"/>
            </a:endParaRPr>
          </a:p>
        </p:txBody>
      </p:sp>
      <p:sp>
        <p:nvSpPr>
          <p:cNvPr id="3" name="Rectangle 2"/>
          <p:cNvSpPr/>
          <p:nvPr/>
        </p:nvSpPr>
        <p:spPr>
          <a:xfrm>
            <a:off x="7665767" y="4463964"/>
            <a:ext cx="48763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63"/>
            <a:r>
              <a:rPr lang="en-US" sz="5400" b="1" dirty="0" smtClean="0">
                <a:ln w="11430"/>
                <a:gradFill>
                  <a:gsLst>
                    <a:gs pos="0">
                      <a:srgbClr val="F7BC24">
                        <a:tint val="70000"/>
                        <a:satMod val="245000"/>
                      </a:srgbClr>
                    </a:gs>
                    <a:gs pos="75000">
                      <a:srgbClr val="F7BC24">
                        <a:tint val="90000"/>
                        <a:shade val="60000"/>
                        <a:satMod val="240000"/>
                      </a:srgbClr>
                    </a:gs>
                    <a:gs pos="100000">
                      <a:srgbClr val="F7BC24">
                        <a:tint val="100000"/>
                        <a:shade val="50000"/>
                        <a:satMod val="240000"/>
                      </a:srgbClr>
                    </a:gs>
                  </a:gsLst>
                  <a:lin ang="5400000"/>
                </a:gradFill>
                <a:effectLst>
                  <a:outerShdw blurRad="50800" dist="39000" dir="5460000" algn="tl">
                    <a:srgbClr val="000000">
                      <a:alpha val="38000"/>
                    </a:srgbClr>
                  </a:outerShdw>
                </a:effectLst>
              </a:rPr>
              <a:t>?</a:t>
            </a:r>
            <a:endParaRPr lang="en-US" sz="5400" b="1" dirty="0">
              <a:ln w="11430"/>
              <a:gradFill>
                <a:gsLst>
                  <a:gs pos="0">
                    <a:srgbClr val="F7BC24">
                      <a:tint val="70000"/>
                      <a:satMod val="245000"/>
                    </a:srgbClr>
                  </a:gs>
                  <a:gs pos="75000">
                    <a:srgbClr val="F7BC24">
                      <a:tint val="90000"/>
                      <a:shade val="60000"/>
                      <a:satMod val="240000"/>
                    </a:srgbClr>
                  </a:gs>
                  <a:gs pos="100000">
                    <a:srgbClr val="F7BC24">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426762487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Activity Feed: Extensibility</a:t>
            </a:r>
            <a:br>
              <a:rPr lang="en-US" dirty="0" smtClean="0">
                <a:effectLst>
                  <a:outerShdw blurRad="38100" dist="38100" dir="2700000" algn="tl">
                    <a:srgbClr val="000000">
                      <a:alpha val="43137"/>
                    </a:srgbClr>
                  </a:outerShdw>
                </a:effectLst>
              </a:rPr>
            </a:br>
            <a:r>
              <a:rPr lang="en-US" sz="3100" dirty="0">
                <a:solidFill>
                  <a:schemeClr val="tx2"/>
                </a:solidFill>
                <a:effectLst>
                  <a:outerShdw blurRad="38100" dist="38100" dir="2700000" algn="tl">
                    <a:srgbClr val="000000">
                      <a:alpha val="43137"/>
                    </a:srgbClr>
                  </a:outerShdw>
                </a:effectLst>
              </a:rPr>
              <a:t>K</a:t>
            </a:r>
            <a:r>
              <a:rPr lang="en-US" sz="3100" dirty="0" smtClean="0">
                <a:solidFill>
                  <a:schemeClr val="tx2"/>
                </a:solidFill>
                <a:effectLst>
                  <a:outerShdw blurRad="38100" dist="38100" dir="2700000" algn="tl">
                    <a:srgbClr val="000000">
                      <a:alpha val="43137"/>
                    </a:srgbClr>
                  </a:outerShdw>
                </a:effectLst>
              </a:rPr>
              <a:t>ey </a:t>
            </a:r>
            <a:r>
              <a:rPr lang="en-US" sz="3100" dirty="0">
                <a:solidFill>
                  <a:schemeClr val="tx2"/>
                </a:solidFill>
                <a:effectLst>
                  <a:outerShdw blurRad="38100" dist="38100" dir="2700000" algn="tl">
                    <a:srgbClr val="000000">
                      <a:alpha val="43137"/>
                    </a:srgbClr>
                  </a:outerShdw>
                </a:effectLst>
              </a:rPr>
              <a:t>C</a:t>
            </a:r>
            <a:r>
              <a:rPr lang="en-US" sz="3100" dirty="0" smtClean="0">
                <a:solidFill>
                  <a:schemeClr val="tx2"/>
                </a:solidFill>
                <a:effectLst>
                  <a:outerShdw blurRad="38100" dist="38100" dir="2700000" algn="tl">
                    <a:srgbClr val="000000">
                      <a:alpha val="43137"/>
                    </a:srgbClr>
                  </a:outerShdw>
                </a:effectLst>
              </a:rPr>
              <a:t>oncepts</a:t>
            </a:r>
            <a:endParaRPr lang="en-US" dirty="0">
              <a:solidFill>
                <a:schemeClr val="tx2"/>
              </a:solidFill>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81000" y="1447799"/>
            <a:ext cx="8382000" cy="4739759"/>
          </a:xfrm>
        </p:spPr>
        <p:txBody>
          <a:bodyPr>
            <a:normAutofit/>
          </a:bodyPr>
          <a:lstStyle/>
          <a:p>
            <a:r>
              <a:rPr lang="en-US" dirty="0" smtClean="0">
                <a:solidFill>
                  <a:schemeClr val="tx1"/>
                </a:solidFill>
                <a:effectLst>
                  <a:outerShdw blurRad="38100" dist="38100" dir="2700000" algn="tl">
                    <a:srgbClr val="000000">
                      <a:alpha val="43137"/>
                    </a:srgbClr>
                  </a:outerShdw>
                </a:effectLst>
              </a:rPr>
              <a:t>Activity Application</a:t>
            </a:r>
          </a:p>
          <a:p>
            <a:pPr lvl="1"/>
            <a:r>
              <a:rPr lang="en-US" i="1" dirty="0" smtClean="0">
                <a:solidFill>
                  <a:schemeClr val="tx1"/>
                </a:solidFill>
                <a:effectLst>
                  <a:outerShdw blurRad="38100" dist="38100" dir="2700000" algn="tl">
                    <a:srgbClr val="000000">
                      <a:alpha val="43137"/>
                    </a:srgbClr>
                  </a:outerShdw>
                </a:effectLst>
              </a:rPr>
              <a:t>“CRM”</a:t>
            </a:r>
          </a:p>
          <a:p>
            <a:r>
              <a:rPr lang="en-US" dirty="0" smtClean="0">
                <a:solidFill>
                  <a:schemeClr val="tx1"/>
                </a:solidFill>
                <a:effectLst>
                  <a:outerShdw blurRad="38100" dist="38100" dir="2700000" algn="tl">
                    <a:srgbClr val="000000">
                      <a:alpha val="43137"/>
                    </a:srgbClr>
                  </a:outerShdw>
                </a:effectLst>
              </a:rPr>
              <a:t>Activity Type</a:t>
            </a:r>
          </a:p>
          <a:p>
            <a:pPr lvl="1"/>
            <a:r>
              <a:rPr lang="en-US" i="1" dirty="0" smtClean="0">
                <a:solidFill>
                  <a:schemeClr val="tx1"/>
                </a:solidFill>
                <a:effectLst>
                  <a:outerShdw blurRad="38100" dist="38100" dir="2700000" algn="tl">
                    <a:srgbClr val="000000">
                      <a:alpha val="43137"/>
                    </a:srgbClr>
                  </a:outerShdw>
                </a:effectLst>
              </a:rPr>
              <a:t>“New Meeting”</a:t>
            </a:r>
          </a:p>
          <a:p>
            <a:r>
              <a:rPr lang="en-US" dirty="0" smtClean="0">
                <a:solidFill>
                  <a:schemeClr val="tx1"/>
                </a:solidFill>
                <a:effectLst>
                  <a:outerShdw blurRad="38100" dist="38100" dir="2700000" algn="tl">
                    <a:srgbClr val="000000">
                      <a:alpha val="43137"/>
                    </a:srgbClr>
                  </a:outerShdw>
                </a:effectLst>
              </a:rPr>
              <a:t>Activity Template</a:t>
            </a:r>
          </a:p>
          <a:p>
            <a:pPr lvl="1"/>
            <a:r>
              <a:rPr lang="en-US" i="1" dirty="0" smtClean="0">
                <a:solidFill>
                  <a:schemeClr val="tx1"/>
                </a:solidFill>
                <a:effectLst>
                  <a:outerShdw blurRad="38100" dist="38100" dir="2700000" algn="tl">
                    <a:srgbClr val="000000">
                      <a:alpha val="43137"/>
                    </a:srgbClr>
                  </a:outerShdw>
                </a:effectLst>
              </a:rPr>
              <a:t>“&lt;person&gt; has scheduled a meeting with &lt;customer&gt; on &lt;details&gt;”</a:t>
            </a:r>
          </a:p>
          <a:p>
            <a:r>
              <a:rPr lang="en-US" dirty="0" smtClean="0">
                <a:solidFill>
                  <a:schemeClr val="tx1"/>
                </a:solidFill>
                <a:effectLst>
                  <a:outerShdw blurRad="38100" dist="38100" dir="2700000" algn="tl">
                    <a:srgbClr val="000000">
                      <a:alpha val="43137"/>
                    </a:srgbClr>
                  </a:outerShdw>
                </a:effectLst>
              </a:rPr>
              <a:t>Activity Event</a:t>
            </a:r>
          </a:p>
          <a:p>
            <a:pPr lvl="1"/>
            <a:r>
              <a:rPr lang="en-US" i="1" dirty="0" smtClean="0">
                <a:solidFill>
                  <a:schemeClr val="tx1"/>
                </a:solidFill>
                <a:effectLst>
                  <a:outerShdw blurRad="38100" dist="38100" dir="2700000" algn="tl">
                    <a:srgbClr val="000000">
                      <a:alpha val="43137"/>
                    </a:srgbClr>
                  </a:outerShdw>
                </a:effectLst>
              </a:rPr>
              <a:t>“</a:t>
            </a:r>
            <a:r>
              <a:rPr lang="en-US" i="1" dirty="0" err="1" smtClean="0">
                <a:solidFill>
                  <a:schemeClr val="tx1"/>
                </a:solidFill>
                <a:effectLst>
                  <a:outerShdw blurRad="38100" dist="38100" dir="2700000" algn="tl">
                    <a:srgbClr val="000000">
                      <a:alpha val="43137"/>
                    </a:srgbClr>
                  </a:outerShdw>
                </a:effectLst>
              </a:rPr>
              <a:t>Powlo</a:t>
            </a:r>
            <a:r>
              <a:rPr lang="en-US" i="1" dirty="0" smtClean="0">
                <a:solidFill>
                  <a:schemeClr val="tx1"/>
                </a:solidFill>
                <a:effectLst>
                  <a:outerShdw blurRad="38100" dist="38100" dir="2700000" algn="tl">
                    <a:srgbClr val="000000">
                      <a:alpha val="43137"/>
                    </a:srgbClr>
                  </a:outerShdw>
                </a:effectLst>
              </a:rPr>
              <a:t> has scheduled a meeting with Accenture on Monday, December 19</a:t>
            </a:r>
            <a:r>
              <a:rPr lang="en-US" i="1" baseline="30000" dirty="0" smtClean="0">
                <a:solidFill>
                  <a:schemeClr val="tx1"/>
                </a:solidFill>
                <a:effectLst>
                  <a:outerShdw blurRad="38100" dist="38100" dir="2700000" algn="tl">
                    <a:srgbClr val="000000">
                      <a:alpha val="43137"/>
                    </a:srgbClr>
                  </a:outerShdw>
                </a:effectLst>
              </a:rPr>
              <a:t>th</a:t>
            </a:r>
            <a:r>
              <a:rPr lang="en-US" i="1" dirty="0" smtClean="0">
                <a:solidFill>
                  <a:schemeClr val="tx1"/>
                </a:solidFill>
                <a:effectLst>
                  <a:outerShdw blurRad="38100" dist="38100" dir="2700000" algn="tl">
                    <a:srgbClr val="000000">
                      <a:alpha val="43137"/>
                    </a:srgbClr>
                  </a:outerShdw>
                </a:effectLst>
              </a:rPr>
              <a:t>, 2009”</a:t>
            </a:r>
            <a:endParaRPr lang="en-US"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87909594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8382000" cy="609398"/>
          </a:xfrm>
        </p:spPr>
        <p:txBody>
          <a:bodyPr/>
          <a:lstStyle/>
          <a:p>
            <a:r>
              <a:rPr lang="en-US" sz="4400" dirty="0" smtClean="0">
                <a:effectLst>
                  <a:outerShdw blurRad="38100" dist="38100" dir="2700000" algn="tl">
                    <a:srgbClr val="000000">
                      <a:alpha val="43137"/>
                    </a:srgbClr>
                  </a:outerShdw>
                </a:effectLst>
              </a:rPr>
              <a:t>SharePoint Community Capabilities</a:t>
            </a:r>
            <a:endParaRPr lang="en-US" sz="4400" dirty="0">
              <a:effectLst>
                <a:outerShdw blurRad="38100" dist="38100" dir="2700000" algn="tl">
                  <a:srgbClr val="000000">
                    <a:alpha val="43137"/>
                  </a:srgbClr>
                </a:outerShdw>
              </a:effectLst>
            </a:endParaRPr>
          </a:p>
        </p:txBody>
      </p:sp>
      <p:grpSp>
        <p:nvGrpSpPr>
          <p:cNvPr id="2" name="Group 63"/>
          <p:cNvGrpSpPr/>
          <p:nvPr/>
        </p:nvGrpSpPr>
        <p:grpSpPr>
          <a:xfrm>
            <a:off x="6010275" y="1809750"/>
            <a:ext cx="3133725" cy="1965960"/>
            <a:chOff x="6010275" y="1809750"/>
            <a:chExt cx="3133725" cy="1965960"/>
          </a:xfrm>
        </p:grpSpPr>
        <p:sp>
          <p:nvSpPr>
            <p:cNvPr id="53" name="Rectangle 52"/>
            <p:cNvSpPr/>
            <p:nvPr/>
          </p:nvSpPr>
          <p:spPr bwMode="auto">
            <a:xfrm>
              <a:off x="6010275" y="180975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0" scaled="0"/>
            </a:gradFill>
            <a:ln w="12700">
              <a:gradFill>
                <a:gsLst>
                  <a:gs pos="0">
                    <a:srgbClr val="1C86E6">
                      <a:alpha val="0"/>
                    </a:srgbClr>
                  </a:gs>
                  <a:gs pos="50000">
                    <a:srgbClr val="1C86E6">
                      <a:alpha val="60000"/>
                    </a:srgbClr>
                  </a:gs>
                  <a:gs pos="100000">
                    <a:srgbClr val="1C86E6">
                      <a:alpha val="0"/>
                    </a:srgbClr>
                  </a:gs>
                </a:gsLst>
                <a:lin ang="0" scaled="0"/>
              </a:gradFill>
              <a:headEnd type="none" w="med" len="med"/>
              <a:tailEnd type="none" w="med" len="med"/>
            </a:ln>
            <a:effectLst/>
            <a:scene3d>
              <a:camera prst="orthographicFront">
                <a:rot lat="0" lon="0" rev="0"/>
              </a:camera>
              <a:lightRig rig="threePt" dir="t"/>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90000"/>
                </a:lnSpc>
                <a:spcAft>
                  <a:spcPts val="1458"/>
                </a:spcAft>
                <a:defRPr/>
              </a:pPr>
              <a:endParaRPr lang="en-US" altLang="zh-CN"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72" name="TextBox 71"/>
            <p:cNvSpPr txBox="1"/>
            <p:nvPr/>
          </p:nvSpPr>
          <p:spPr>
            <a:xfrm>
              <a:off x="7236296" y="2348880"/>
              <a:ext cx="1777874" cy="787139"/>
            </a:xfrm>
            <a:prstGeom prst="rect">
              <a:avLst/>
            </a:prstGeom>
            <a:noFill/>
            <a:ln>
              <a:solidFill>
                <a:schemeClr val="bg2">
                  <a:lumMod val="50000"/>
                </a:schemeClr>
              </a:solidFill>
            </a:ln>
          </p:spPr>
          <p:txBody>
            <a:bodyPr wrap="square" lIns="0" tIns="0" rIns="0" bIns="0" rtlCol="0">
              <a:spAutoFit/>
            </a:bodyPr>
            <a:lstStyle/>
            <a:p>
              <a:pPr algn="ctr">
                <a:lnSpc>
                  <a:spcPct val="85000"/>
                </a:lnSpc>
                <a:spcBef>
                  <a:spcPts val="1350"/>
                </a:spcBef>
              </a:pPr>
              <a:r>
                <a:rPr lang="en-US" sz="2000" b="1" spc="-20" dirty="0">
                  <a:solidFill>
                    <a:schemeClr val="bg2">
                      <a:lumMod val="50000"/>
                    </a:schemeClr>
                  </a:solidFill>
                  <a:effectLst>
                    <a:outerShdw blurRad="63500" algn="ctr" rotWithShape="0">
                      <a:schemeClr val="tx1">
                        <a:alpha val="40000"/>
                      </a:schemeClr>
                    </a:outerShdw>
                  </a:effectLst>
                </a:rPr>
                <a:t>Finding people, expertise and information</a:t>
              </a:r>
            </a:p>
          </p:txBody>
        </p:sp>
      </p:grpSp>
      <p:grpSp>
        <p:nvGrpSpPr>
          <p:cNvPr id="4" name="Group 58"/>
          <p:cNvGrpSpPr/>
          <p:nvPr/>
        </p:nvGrpSpPr>
        <p:grpSpPr>
          <a:xfrm>
            <a:off x="0" y="1809750"/>
            <a:ext cx="3133725" cy="1965960"/>
            <a:chOff x="0" y="1809750"/>
            <a:chExt cx="3133725" cy="1965960"/>
          </a:xfrm>
        </p:grpSpPr>
        <p:sp>
          <p:nvSpPr>
            <p:cNvPr id="55" name="Rectangle 54"/>
            <p:cNvSpPr/>
            <p:nvPr/>
          </p:nvSpPr>
          <p:spPr bwMode="auto">
            <a:xfrm>
              <a:off x="0" y="180975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1080000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90000"/>
                </a:lnSpc>
                <a:spcAft>
                  <a:spcPts val="1458"/>
                </a:spcAft>
                <a:defRPr/>
              </a:pPr>
              <a:endParaRPr lang="en-US" altLang="zh-CN"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47" name="TextBox 146"/>
            <p:cNvSpPr txBox="1"/>
            <p:nvPr/>
          </p:nvSpPr>
          <p:spPr>
            <a:xfrm>
              <a:off x="387350" y="2531120"/>
              <a:ext cx="1498600" cy="52322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Staying Connected</a:t>
              </a:r>
            </a:p>
          </p:txBody>
        </p:sp>
      </p:grpSp>
      <p:grpSp>
        <p:nvGrpSpPr>
          <p:cNvPr id="5" name="Group 65"/>
          <p:cNvGrpSpPr/>
          <p:nvPr/>
        </p:nvGrpSpPr>
        <p:grpSpPr>
          <a:xfrm>
            <a:off x="0" y="4371340"/>
            <a:ext cx="3133725" cy="1965960"/>
            <a:chOff x="0" y="4371340"/>
            <a:chExt cx="3133725" cy="1965960"/>
          </a:xfrm>
        </p:grpSpPr>
        <p:sp>
          <p:nvSpPr>
            <p:cNvPr id="56" name="Rectangle 55"/>
            <p:cNvSpPr/>
            <p:nvPr/>
          </p:nvSpPr>
          <p:spPr bwMode="auto">
            <a:xfrm>
              <a:off x="0" y="437134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1080000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53" name="TextBox 152"/>
            <p:cNvSpPr txBox="1"/>
            <p:nvPr/>
          </p:nvSpPr>
          <p:spPr>
            <a:xfrm>
              <a:off x="387350" y="4961393"/>
              <a:ext cx="1498600" cy="78483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Capturing unstructured information</a:t>
              </a:r>
            </a:p>
          </p:txBody>
        </p:sp>
      </p:grpSp>
      <p:grpSp>
        <p:nvGrpSpPr>
          <p:cNvPr id="6" name="Group 67"/>
          <p:cNvGrpSpPr/>
          <p:nvPr/>
        </p:nvGrpSpPr>
        <p:grpSpPr>
          <a:xfrm>
            <a:off x="6010275" y="4371340"/>
            <a:ext cx="3133725" cy="1965960"/>
            <a:chOff x="6010275" y="4371340"/>
            <a:chExt cx="3133725" cy="1965960"/>
          </a:xfrm>
        </p:grpSpPr>
        <p:sp>
          <p:nvSpPr>
            <p:cNvPr id="54" name="Rectangle 53"/>
            <p:cNvSpPr/>
            <p:nvPr/>
          </p:nvSpPr>
          <p:spPr bwMode="auto">
            <a:xfrm>
              <a:off x="6010275" y="437134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1" name="TextBox 10"/>
            <p:cNvSpPr txBox="1"/>
            <p:nvPr/>
          </p:nvSpPr>
          <p:spPr>
            <a:xfrm>
              <a:off x="7258622" y="4961393"/>
              <a:ext cx="1499616" cy="78483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Working</a:t>
              </a:r>
              <a:r>
                <a:rPr lang="en-US" sz="2000" spc="-20" dirty="0" smtClean="0">
                  <a:gradFill>
                    <a:gsLst>
                      <a:gs pos="0">
                        <a:schemeClr val="bg1"/>
                      </a:gs>
                      <a:gs pos="86000">
                        <a:schemeClr val="bg1"/>
                      </a:gs>
                    </a:gsLst>
                    <a:lin ang="5400000" scaled="0"/>
                  </a:gradFill>
                  <a:effectLst>
                    <a:outerShdw blurRad="63500" algn="ctr" rotWithShape="0">
                      <a:schemeClr val="bg1">
                        <a:alpha val="40000"/>
                      </a:schemeClr>
                    </a:outerShdw>
                  </a:effectLst>
                </a:rPr>
                <a:t> </a:t>
              </a: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together</a:t>
              </a:r>
              <a:r>
                <a:rPr lang="en-US" sz="2000" spc="-20" dirty="0" smtClean="0">
                  <a:gradFill>
                    <a:gsLst>
                      <a:gs pos="0">
                        <a:schemeClr val="bg1"/>
                      </a:gs>
                      <a:gs pos="86000">
                        <a:schemeClr val="bg1"/>
                      </a:gs>
                    </a:gsLst>
                    <a:lin ang="5400000" scaled="0"/>
                  </a:gradFill>
                  <a:effectLst>
                    <a:outerShdw blurRad="63500" algn="ctr" rotWithShape="0">
                      <a:schemeClr val="bg1">
                        <a:alpha val="40000"/>
                      </a:schemeClr>
                    </a:outerShdw>
                  </a:effectLst>
                </a:rPr>
                <a:t> </a:t>
              </a: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anywhere</a:t>
              </a:r>
            </a:p>
          </p:txBody>
        </p:sp>
      </p:grpSp>
      <p:grpSp>
        <p:nvGrpSpPr>
          <p:cNvPr id="12" name="Group 145"/>
          <p:cNvGrpSpPr/>
          <p:nvPr/>
        </p:nvGrpSpPr>
        <p:grpSpPr>
          <a:xfrm>
            <a:off x="2020427" y="1809750"/>
            <a:ext cx="2246816" cy="1965960"/>
            <a:chOff x="3448592" y="3793212"/>
            <a:chExt cx="2246816" cy="1965960"/>
          </a:xfrm>
        </p:grpSpPr>
        <p:pic>
          <p:nvPicPr>
            <p:cNvPr id="134" name="Picture 3" descr="\\SERVER3\InternalBin\Resource DVD\DVD_ART36\Artwork_Imagery\Icons - Illustrations\_ WINDOWS VISTA ICONS\Sync center syncronize.png"/>
            <p:cNvPicPr>
              <a:picLocks noChangeAspect="1" noChangeArrowheads="1"/>
            </p:cNvPicPr>
            <p:nvPr/>
          </p:nvPicPr>
          <p:blipFill>
            <a:blip r:embed="rId3" cstate="print"/>
            <a:srcRect/>
            <a:stretch>
              <a:fillRect/>
            </a:stretch>
          </p:blipFill>
          <p:spPr bwMode="auto">
            <a:xfrm>
              <a:off x="3745342" y="3926643"/>
              <a:ext cx="1703584" cy="1703581"/>
            </a:xfrm>
            <a:prstGeom prst="rect">
              <a:avLst/>
            </a:prstGeom>
            <a:noFill/>
          </p:spPr>
        </p:pic>
        <p:grpSp>
          <p:nvGrpSpPr>
            <p:cNvPr id="14" name="Group 143"/>
            <p:cNvGrpSpPr/>
            <p:nvPr/>
          </p:nvGrpSpPr>
          <p:grpSpPr>
            <a:xfrm>
              <a:off x="4154052" y="4894632"/>
              <a:ext cx="1076188" cy="650136"/>
              <a:chOff x="4095345" y="4792496"/>
              <a:chExt cx="1261359" cy="762000"/>
            </a:xfrm>
          </p:grpSpPr>
          <p:pic>
            <p:nvPicPr>
              <p:cNvPr id="142" name="Picture 34" descr="\\SERVER3\InternalBin\Resource DVD\DVD_ART36\Artwork_Imagery\Icons - Illustrations\_ WINDOWS VISTA ICONS\Laptop notebook mobility pc.png"/>
              <p:cNvPicPr>
                <a:picLocks noChangeAspect="1" noChangeArrowheads="1"/>
              </p:cNvPicPr>
              <p:nvPr/>
            </p:nvPicPr>
            <p:blipFill>
              <a:blip r:embed="rId4" cstate="print"/>
              <a:srcRect/>
              <a:stretch>
                <a:fillRect/>
              </a:stretch>
            </p:blipFill>
            <p:spPr bwMode="auto">
              <a:xfrm flipH="1">
                <a:off x="4095345" y="4837378"/>
                <a:ext cx="593387" cy="593387"/>
              </a:xfrm>
              <a:prstGeom prst="rect">
                <a:avLst/>
              </a:prstGeom>
              <a:noFill/>
              <a:effectLst>
                <a:outerShdw blurRad="88900" sx="102000" sy="102000" algn="ctr" rotWithShape="0">
                  <a:prstClr val="black"/>
                </a:outerShdw>
              </a:effectLst>
            </p:spPr>
          </p:pic>
          <p:grpSp>
            <p:nvGrpSpPr>
              <p:cNvPr id="16" name="Group 139"/>
              <p:cNvGrpSpPr/>
              <p:nvPr/>
            </p:nvGrpSpPr>
            <p:grpSpPr>
              <a:xfrm>
                <a:off x="4338078" y="4792496"/>
                <a:ext cx="1018626" cy="762000"/>
                <a:chOff x="4063436" y="4648741"/>
                <a:chExt cx="1187244" cy="902427"/>
              </a:xfrm>
            </p:grpSpPr>
            <p:pic>
              <p:nvPicPr>
                <p:cNvPr id="136" name="Picture 19" descr="\\SERVER3\InternalBin\Resource DVD\DVD_ART36\Artwork_Imagery\Icons - Illustrations\_ REAL VISTA STYLE\people icon gold shirt user.png"/>
                <p:cNvPicPr>
                  <a:picLocks noChangeAspect="1" noChangeArrowheads="1"/>
                </p:cNvPicPr>
                <p:nvPr/>
              </p:nvPicPr>
              <p:blipFill>
                <a:blip r:embed="rId5" cstate="print"/>
                <a:srcRect/>
                <a:stretch>
                  <a:fillRect/>
                </a:stretch>
              </p:blipFill>
              <p:spPr bwMode="auto">
                <a:xfrm>
                  <a:off x="4463570" y="4648741"/>
                  <a:ext cx="787110" cy="787109"/>
                </a:xfrm>
                <a:prstGeom prst="rect">
                  <a:avLst/>
                </a:prstGeom>
                <a:noFill/>
                <a:effectLst>
                  <a:outerShdw blurRad="88900" sx="102000" sy="102000" algn="ctr" rotWithShape="0">
                    <a:prstClr val="black"/>
                  </a:outerShdw>
                </a:effectLst>
              </p:spPr>
            </p:pic>
            <p:pic>
              <p:nvPicPr>
                <p:cNvPr id="137" name="Picture 16" descr="\\SERVER3\InternalBin\CreativeResources\Icons\IconShock\Real Vista\Real Vista - Business\modified - woman who is NOT a receptionist\woman_redhead_blue_256.png"/>
                <p:cNvPicPr>
                  <a:picLocks noChangeAspect="1" noChangeArrowheads="1"/>
                </p:cNvPicPr>
                <p:nvPr/>
              </p:nvPicPr>
              <p:blipFill>
                <a:blip r:embed="rId6" cstate="print"/>
                <a:srcRect/>
                <a:stretch>
                  <a:fillRect/>
                </a:stretch>
              </p:blipFill>
              <p:spPr bwMode="auto">
                <a:xfrm>
                  <a:off x="4063436" y="4727683"/>
                  <a:ext cx="823486" cy="823485"/>
                </a:xfrm>
                <a:prstGeom prst="rect">
                  <a:avLst/>
                </a:prstGeom>
                <a:noFill/>
                <a:effectLst>
                  <a:outerShdw blurRad="88900" sx="102000" sy="102000" algn="ctr" rotWithShape="0">
                    <a:prstClr val="black"/>
                  </a:outerShdw>
                </a:effectLst>
              </p:spPr>
            </p:pic>
          </p:grpSp>
        </p:grpSp>
        <p:grpSp>
          <p:nvGrpSpPr>
            <p:cNvPr id="17" name="Group 144"/>
            <p:cNvGrpSpPr>
              <a:grpSpLocks noChangeAspect="1"/>
            </p:cNvGrpSpPr>
            <p:nvPr/>
          </p:nvGrpSpPr>
          <p:grpSpPr>
            <a:xfrm>
              <a:off x="4059681" y="4038601"/>
              <a:ext cx="796625" cy="612648"/>
              <a:chOff x="3942944" y="4087240"/>
              <a:chExt cx="895006" cy="688308"/>
            </a:xfrm>
          </p:grpSpPr>
          <p:pic>
            <p:nvPicPr>
              <p:cNvPr id="143" name="Picture 33" descr="\\SERVER3\InternalBin\Resource DVD\DVD_ART36\Artwork_Imagery\Icons - Illustrations\_ WINDOWS VISTA ICONS\Pocket PC PDA mobile PocketPC device.png"/>
              <p:cNvPicPr>
                <a:picLocks noChangeAspect="1" noChangeArrowheads="1"/>
              </p:cNvPicPr>
              <p:nvPr/>
            </p:nvPicPr>
            <p:blipFill>
              <a:blip r:embed="rId7" cstate="print"/>
              <a:srcRect/>
              <a:stretch>
                <a:fillRect/>
              </a:stretch>
            </p:blipFill>
            <p:spPr bwMode="auto">
              <a:xfrm rot="20530250" flipH="1">
                <a:off x="3942944" y="4298930"/>
                <a:ext cx="274670" cy="343683"/>
              </a:xfrm>
              <a:prstGeom prst="rect">
                <a:avLst/>
              </a:prstGeom>
              <a:noFill/>
              <a:effectLst>
                <a:outerShdw blurRad="88900" sx="102000" sy="102000" algn="ctr" rotWithShape="0">
                  <a:prstClr val="black"/>
                </a:outerShdw>
              </a:effectLst>
            </p:spPr>
          </p:pic>
          <p:pic>
            <p:nvPicPr>
              <p:cNvPr id="135" name="Picture 20" descr="\\SERVER3\InternalBin\Resource DVD\DVD_ART36\Artwork_Imagery\Icons - Illustrations\_ REAL VISTA STYLE\people icon man woman users.png"/>
              <p:cNvPicPr>
                <a:picLocks noChangeAspect="1" noChangeArrowheads="1"/>
              </p:cNvPicPr>
              <p:nvPr/>
            </p:nvPicPr>
            <p:blipFill>
              <a:blip r:embed="rId8" cstate="print"/>
              <a:srcRect/>
              <a:stretch>
                <a:fillRect/>
              </a:stretch>
            </p:blipFill>
            <p:spPr bwMode="auto">
              <a:xfrm>
                <a:off x="4149640" y="4087240"/>
                <a:ext cx="688310" cy="688308"/>
              </a:xfrm>
              <a:prstGeom prst="rect">
                <a:avLst/>
              </a:prstGeom>
              <a:noFill/>
              <a:effectLst>
                <a:outerShdw blurRad="88900" sx="102000" sy="102000" algn="ctr" rotWithShape="0">
                  <a:prstClr val="black"/>
                </a:outerShdw>
              </a:effectLst>
            </p:spPr>
          </p:pic>
        </p:grpSp>
        <p:pic>
          <p:nvPicPr>
            <p:cNvPr id="131" name="Picture 3" descr="S:\InternalBin\Resource DVD\DVD_ART36\Artwork_Imagery\Shapes\rings\silver orb frame 2.png"/>
            <p:cNvPicPr>
              <a:picLocks noChangeAspect="1" noChangeArrowheads="1"/>
            </p:cNvPicPr>
            <p:nvPr/>
          </p:nvPicPr>
          <p:blipFill>
            <a:blip r:embed="rId9" cstate="print"/>
            <a:stretch>
              <a:fillRect/>
            </a:stretch>
          </p:blipFill>
          <p:spPr bwMode="auto">
            <a:xfrm>
              <a:off x="3448592" y="3793212"/>
              <a:ext cx="2246816" cy="1965960"/>
            </a:xfrm>
            <a:prstGeom prst="rect">
              <a:avLst/>
            </a:prstGeom>
            <a:noFill/>
            <a:ln>
              <a:noFill/>
            </a:ln>
          </p:spPr>
        </p:pic>
      </p:grpSp>
      <p:grpSp>
        <p:nvGrpSpPr>
          <p:cNvPr id="18" name="Group 165"/>
          <p:cNvGrpSpPr/>
          <p:nvPr/>
        </p:nvGrpSpPr>
        <p:grpSpPr>
          <a:xfrm>
            <a:off x="2020427" y="4370316"/>
            <a:ext cx="2247985" cy="1966984"/>
            <a:chOff x="4694173" y="3421517"/>
            <a:chExt cx="2247985" cy="1966984"/>
          </a:xfrm>
        </p:grpSpPr>
        <p:sp>
          <p:nvSpPr>
            <p:cNvPr id="165" name="TextBox 164"/>
            <p:cNvSpPr txBox="1"/>
            <p:nvPr/>
          </p:nvSpPr>
          <p:spPr>
            <a:xfrm>
              <a:off x="5028305" y="3668979"/>
              <a:ext cx="1579720" cy="1163395"/>
            </a:xfrm>
            <a:prstGeom prst="rect">
              <a:avLst/>
            </a:prstGeom>
          </p:spPr>
          <p:txBody>
            <a:bodyPr vert="horz" wrap="square" lIns="0" tIns="0" rIns="0" bIns="0" rtlCol="0">
              <a:spAutoFit/>
            </a:bodyPr>
            <a:lstStyle/>
            <a:p>
              <a:pPr>
                <a:lnSpc>
                  <a:spcPct val="90000"/>
                </a:lnSpc>
                <a:spcBef>
                  <a:spcPct val="20000"/>
                </a:spcBef>
                <a:buClr>
                  <a:srgbClr val="777777"/>
                </a:buClr>
                <a:buSzPct val="130000"/>
              </a:pPr>
              <a:r>
                <a:rPr lang="en-US" sz="1400" spc="-200" dirty="0" smtClean="0">
                  <a:gradFill>
                    <a:gsLst>
                      <a:gs pos="0">
                        <a:schemeClr val="bg1"/>
                      </a:gs>
                      <a:gs pos="100000">
                        <a:schemeClr val="bg1"/>
                      </a:gs>
                    </a:gsLst>
                    <a:lin ang="5400000" scaled="0"/>
                  </a:gradFill>
                  <a:latin typeface="Consolas" pitchFamily="49" charset="0"/>
                </a:rPr>
                <a:t>    1 1 0 1 0 0 0     0 1 0 1 1 0 0 1 1 1 0 1 1 0 0 1 1 0 1 0 1 0 0 1 1 0 1 0 0 1 0 1 1 0 0 0 0 1 1 0 1 1 0 0 1 0 0 1 1 0 1 0 1 0 1</a:t>
              </a:r>
            </a:p>
          </p:txBody>
        </p:sp>
        <p:grpSp>
          <p:nvGrpSpPr>
            <p:cNvPr id="19" name="Group 31"/>
            <p:cNvGrpSpPr/>
            <p:nvPr/>
          </p:nvGrpSpPr>
          <p:grpSpPr>
            <a:xfrm>
              <a:off x="5203875" y="4322918"/>
              <a:ext cx="1131303" cy="827395"/>
              <a:chOff x="7952533" y="3625330"/>
              <a:chExt cx="4321172" cy="3099716"/>
            </a:xfrm>
          </p:grpSpPr>
          <p:pic>
            <p:nvPicPr>
              <p:cNvPr id="162" name="Picture 8" descr="\\SERVER3\InternalBin\Resource DVD\DVD_ART36\Artwork_Imagery\Icons - Illustrations\_ WINDOWS VISTA ICONS\Journal paper Document.png"/>
              <p:cNvPicPr>
                <a:picLocks noChangeAspect="1" noChangeArrowheads="1"/>
              </p:cNvPicPr>
              <p:nvPr/>
            </p:nvPicPr>
            <p:blipFill>
              <a:blip r:embed="rId10" cstate="print"/>
              <a:srcRect/>
              <a:stretch>
                <a:fillRect/>
              </a:stretch>
            </p:blipFill>
            <p:spPr bwMode="auto">
              <a:xfrm>
                <a:off x="10063901" y="3625330"/>
                <a:ext cx="2209804" cy="2209803"/>
              </a:xfrm>
              <a:prstGeom prst="rect">
                <a:avLst/>
              </a:prstGeom>
              <a:noFill/>
              <a:effectLst>
                <a:outerShdw blurRad="88900" sx="102000" sy="102000" algn="ctr" rotWithShape="0">
                  <a:prstClr val="black">
                    <a:alpha val="50000"/>
                  </a:prstClr>
                </a:outerShdw>
              </a:effectLst>
            </p:spPr>
          </p:pic>
          <p:pic>
            <p:nvPicPr>
              <p:cNvPr id="163" name="Picture 7" descr="\\SERVER3\InternalBin\Resource DVD\DVD_ART36\Artwork_Imagery\Icons - Illustrations\_ SUPER VISTA STYLE\spreadsheet.png"/>
              <p:cNvPicPr>
                <a:picLocks noChangeAspect="1" noChangeArrowheads="1"/>
              </p:cNvPicPr>
              <p:nvPr/>
            </p:nvPicPr>
            <p:blipFill>
              <a:blip r:embed="rId11" cstate="print"/>
              <a:srcRect/>
              <a:stretch>
                <a:fillRect/>
              </a:stretch>
            </p:blipFill>
            <p:spPr bwMode="auto">
              <a:xfrm>
                <a:off x="9254191" y="4431444"/>
                <a:ext cx="2293604" cy="2293602"/>
              </a:xfrm>
              <a:prstGeom prst="rect">
                <a:avLst/>
              </a:prstGeom>
              <a:noFill/>
              <a:effectLst>
                <a:outerShdw blurRad="88900" sx="102000" sy="102000" algn="ctr" rotWithShape="0">
                  <a:prstClr val="black">
                    <a:alpha val="50000"/>
                  </a:prstClr>
                </a:outerShdw>
              </a:effectLst>
            </p:spPr>
          </p:pic>
          <p:pic>
            <p:nvPicPr>
              <p:cNvPr id="164" name="Picture 9" descr="\\SERVER3\InternalBin\Resource DVD\DVD_ART36\Artwork_Imagery\Icons - Illustrations\_ WINDOWS VISTA ICONS\Picture photo Files.png"/>
              <p:cNvPicPr>
                <a:picLocks noChangeAspect="1" noChangeArrowheads="1"/>
              </p:cNvPicPr>
              <p:nvPr/>
            </p:nvPicPr>
            <p:blipFill>
              <a:blip r:embed="rId12" cstate="print"/>
              <a:srcRect/>
              <a:stretch>
                <a:fillRect/>
              </a:stretch>
            </p:blipFill>
            <p:spPr bwMode="auto">
              <a:xfrm>
                <a:off x="7952533" y="3928474"/>
                <a:ext cx="2438402" cy="2438402"/>
              </a:xfrm>
              <a:prstGeom prst="rect">
                <a:avLst/>
              </a:prstGeom>
              <a:noFill/>
              <a:effectLst>
                <a:outerShdw blurRad="88900" sx="102000" sy="102000" algn="ctr" rotWithShape="0">
                  <a:prstClr val="black">
                    <a:alpha val="50000"/>
                  </a:prstClr>
                </a:outerShdw>
              </a:effectLst>
            </p:spPr>
          </p:pic>
        </p:grpSp>
        <p:pic>
          <p:nvPicPr>
            <p:cNvPr id="155" name="Picture 3" descr="S:\InternalBin\Resource DVD\DVD_ART36\Artwork_Imagery\Shapes\rings\silver orb frame 2.png"/>
            <p:cNvPicPr>
              <a:picLocks noChangeAspect="1" noChangeArrowheads="1"/>
            </p:cNvPicPr>
            <p:nvPr/>
          </p:nvPicPr>
          <p:blipFill>
            <a:blip r:embed="rId9" cstate="print"/>
            <a:stretch>
              <a:fillRect/>
            </a:stretch>
          </p:blipFill>
          <p:spPr bwMode="auto">
            <a:xfrm>
              <a:off x="4694173" y="3421517"/>
              <a:ext cx="2247985" cy="1966984"/>
            </a:xfrm>
            <a:prstGeom prst="rect">
              <a:avLst/>
            </a:prstGeom>
            <a:noFill/>
            <a:ln>
              <a:noFill/>
            </a:ln>
          </p:spPr>
        </p:pic>
      </p:grpSp>
      <p:grpSp>
        <p:nvGrpSpPr>
          <p:cNvPr id="20" name="Group 50"/>
          <p:cNvGrpSpPr/>
          <p:nvPr/>
        </p:nvGrpSpPr>
        <p:grpSpPr>
          <a:xfrm>
            <a:off x="4913688" y="4370316"/>
            <a:ext cx="2247985" cy="1966984"/>
            <a:chOff x="4572000" y="4593634"/>
            <a:chExt cx="2247985" cy="1966984"/>
          </a:xfrm>
        </p:grpSpPr>
        <p:pic>
          <p:nvPicPr>
            <p:cNvPr id="58" name="Picture 3" descr="\\SERVER3\InternalBin\Resource DVD\DVD_ART36\Artwork_Imagery\Icons - Illustrations\_ WINDOWS VISTA ICONS\Sync center syncronize.png"/>
            <p:cNvPicPr>
              <a:picLocks noChangeAspect="1" noChangeArrowheads="1"/>
            </p:cNvPicPr>
            <p:nvPr/>
          </p:nvPicPr>
          <p:blipFill>
            <a:blip r:embed="rId13" cstate="print"/>
            <a:srcRect l="11247" t="11247" r="11247" b="11247"/>
            <a:stretch>
              <a:fillRect/>
            </a:stretch>
          </p:blipFill>
          <p:spPr bwMode="auto">
            <a:xfrm>
              <a:off x="4847125" y="4721754"/>
              <a:ext cx="1696520" cy="1696520"/>
            </a:xfrm>
            <a:prstGeom prst="rect">
              <a:avLst/>
            </a:prstGeom>
            <a:noFill/>
          </p:spPr>
        </p:pic>
        <p:grpSp>
          <p:nvGrpSpPr>
            <p:cNvPr id="21" name="Group 105"/>
            <p:cNvGrpSpPr/>
            <p:nvPr/>
          </p:nvGrpSpPr>
          <p:grpSpPr>
            <a:xfrm>
              <a:off x="5028977" y="5249086"/>
              <a:ext cx="1342412" cy="1146724"/>
              <a:chOff x="1228620" y="3992871"/>
              <a:chExt cx="1302320" cy="1112481"/>
            </a:xfrm>
          </p:grpSpPr>
          <p:pic>
            <p:nvPicPr>
              <p:cNvPr id="61" name="Picture 22" descr="C:\Users\raquel\Desktop\Iconshock - RealVista Business - modified - woman who is NOT a receptionist\man_casual-shirt_blue.png"/>
              <p:cNvPicPr>
                <a:picLocks noChangeAspect="1" noChangeArrowheads="1"/>
              </p:cNvPicPr>
              <p:nvPr/>
            </p:nvPicPr>
            <p:blipFill>
              <a:blip r:embed="rId14" cstate="print"/>
              <a:srcRect/>
              <a:stretch>
                <a:fillRect/>
              </a:stretch>
            </p:blipFill>
            <p:spPr bwMode="auto">
              <a:xfrm>
                <a:off x="1329504" y="3992871"/>
                <a:ext cx="664607" cy="664610"/>
              </a:xfrm>
              <a:prstGeom prst="rect">
                <a:avLst/>
              </a:prstGeom>
              <a:noFill/>
              <a:effectLst>
                <a:outerShdw blurRad="88900" sx="102000" sy="102000" algn="ctr" rotWithShape="0">
                  <a:prstClr val="black"/>
                </a:outerShdw>
              </a:effectLst>
            </p:spPr>
          </p:pic>
          <p:pic>
            <p:nvPicPr>
              <p:cNvPr id="15" name="Picture 8" descr="K:\SilverFox\Iconshock\modified - woman who is NOT a receptionist\modified - woman who is NOT a receptionist\woman_redhead_teal_256.png"/>
              <p:cNvPicPr>
                <a:picLocks noChangeAspect="1" noChangeArrowheads="1"/>
              </p:cNvPicPr>
              <p:nvPr/>
            </p:nvPicPr>
            <p:blipFill>
              <a:blip r:embed="rId15" cstate="print"/>
              <a:srcRect/>
              <a:stretch>
                <a:fillRect/>
              </a:stretch>
            </p:blipFill>
            <p:spPr bwMode="auto">
              <a:xfrm>
                <a:off x="1702666" y="4044778"/>
                <a:ext cx="620966" cy="620966"/>
              </a:xfrm>
              <a:prstGeom prst="rect">
                <a:avLst/>
              </a:prstGeom>
              <a:noFill/>
              <a:effectLst>
                <a:outerShdw blurRad="88900" sx="102000" sy="102000" algn="ctr" rotWithShape="0">
                  <a:prstClr val="black"/>
                </a:outerShdw>
              </a:effectLst>
            </p:spPr>
          </p:pic>
          <p:pic>
            <p:nvPicPr>
              <p:cNvPr id="13" name="Picture 37" descr="\\SERVER3\InternalBin\Resource DVD\DVD_ART36\Artwork_Imagery\Icons - Illustrations\_ VISTA STYLE\people icon .png"/>
              <p:cNvPicPr>
                <a:picLocks noChangeAspect="1" noChangeArrowheads="1"/>
              </p:cNvPicPr>
              <p:nvPr/>
            </p:nvPicPr>
            <p:blipFill>
              <a:blip r:embed="rId16" cstate="print">
                <a:lum bright="-7000" contrast="25000"/>
              </a:blip>
              <a:srcRect/>
              <a:stretch>
                <a:fillRect/>
              </a:stretch>
            </p:blipFill>
            <p:spPr bwMode="auto">
              <a:xfrm>
                <a:off x="1228620" y="4371019"/>
                <a:ext cx="585481" cy="585481"/>
              </a:xfrm>
              <a:prstGeom prst="rect">
                <a:avLst/>
              </a:prstGeom>
              <a:noFill/>
              <a:effectLst>
                <a:outerShdw blurRad="88900" sx="102000" sy="102000" algn="ctr" rotWithShape="0">
                  <a:prstClr val="black"/>
                </a:outerShdw>
              </a:effectLst>
            </p:spPr>
          </p:pic>
          <p:pic>
            <p:nvPicPr>
              <p:cNvPr id="1027" name="Picture 3" descr="I:\SilverFox\Iconshock\modified - woman who is NOT a receptionist\modified - woman who is NOT a receptionist\woman_blond_blue_256.png"/>
              <p:cNvPicPr>
                <a:picLocks noChangeAspect="1" noChangeArrowheads="1"/>
              </p:cNvPicPr>
              <p:nvPr/>
            </p:nvPicPr>
            <p:blipFill>
              <a:blip r:embed="rId17" cstate="print"/>
              <a:srcRect/>
              <a:stretch>
                <a:fillRect/>
              </a:stretch>
            </p:blipFill>
            <p:spPr bwMode="auto">
              <a:xfrm>
                <a:off x="1878645" y="4379200"/>
                <a:ext cx="652295" cy="652294"/>
              </a:xfrm>
              <a:prstGeom prst="rect">
                <a:avLst/>
              </a:prstGeom>
              <a:noFill/>
              <a:effectLst>
                <a:outerShdw blurRad="88900" sx="102000" sy="102000" algn="ctr" rotWithShape="0">
                  <a:prstClr val="black"/>
                </a:outerShdw>
              </a:effectLst>
            </p:spPr>
          </p:pic>
          <p:pic>
            <p:nvPicPr>
              <p:cNvPr id="62" name="Picture 18" descr="\\SERVER3\InternalBin\Resource DVD\DVD_ART36\Artwork_Imagery\Icons - Illustrations\_ REAL VISTA STYLE\people executive icon business man.png"/>
              <p:cNvPicPr>
                <a:picLocks noChangeAspect="1" noChangeArrowheads="1"/>
              </p:cNvPicPr>
              <p:nvPr/>
            </p:nvPicPr>
            <p:blipFill>
              <a:blip r:embed="rId18" cstate="print"/>
              <a:srcRect/>
              <a:stretch>
                <a:fillRect/>
              </a:stretch>
            </p:blipFill>
            <p:spPr bwMode="auto">
              <a:xfrm>
                <a:off x="1512874" y="4408303"/>
                <a:ext cx="697049" cy="697049"/>
              </a:xfrm>
              <a:prstGeom prst="rect">
                <a:avLst/>
              </a:prstGeom>
              <a:noFill/>
              <a:effectLst>
                <a:outerShdw blurRad="63500" sx="102000" sy="102000" algn="ctr" rotWithShape="0">
                  <a:prstClr val="black">
                    <a:alpha val="40000"/>
                  </a:prstClr>
                </a:outerShdw>
              </a:effectLst>
            </p:spPr>
          </p:pic>
        </p:grpSp>
        <p:pic>
          <p:nvPicPr>
            <p:cNvPr id="73" name="Picture 3" descr="S:\InternalBin\Resource DVD\DVD_ART36\Artwork_Imagery\Shapes\rings\silver orb frame 2.png"/>
            <p:cNvPicPr>
              <a:picLocks noChangeAspect="1" noChangeArrowheads="1"/>
            </p:cNvPicPr>
            <p:nvPr/>
          </p:nvPicPr>
          <p:blipFill>
            <a:blip r:embed="rId9" cstate="print"/>
            <a:stretch>
              <a:fillRect/>
            </a:stretch>
          </p:blipFill>
          <p:spPr bwMode="auto">
            <a:xfrm>
              <a:off x="4572000" y="4593634"/>
              <a:ext cx="2247985" cy="1966984"/>
            </a:xfrm>
            <a:prstGeom prst="rect">
              <a:avLst/>
            </a:prstGeom>
            <a:noFill/>
            <a:ln>
              <a:noFill/>
            </a:ln>
          </p:spPr>
        </p:pic>
      </p:grpSp>
      <p:grpSp>
        <p:nvGrpSpPr>
          <p:cNvPr id="57" name="Group 70"/>
          <p:cNvGrpSpPr/>
          <p:nvPr/>
        </p:nvGrpSpPr>
        <p:grpSpPr>
          <a:xfrm>
            <a:off x="4913688" y="1809750"/>
            <a:ext cx="2247985" cy="1966984"/>
            <a:chOff x="5556967" y="3466288"/>
            <a:chExt cx="2247985" cy="1966984"/>
          </a:xfrm>
        </p:grpSpPr>
        <p:grpSp>
          <p:nvGrpSpPr>
            <p:cNvPr id="59" name="Group 69"/>
            <p:cNvGrpSpPr/>
            <p:nvPr/>
          </p:nvGrpSpPr>
          <p:grpSpPr>
            <a:xfrm>
              <a:off x="5959118" y="3812382"/>
              <a:ext cx="1479440" cy="1445420"/>
              <a:chOff x="5959118" y="3812382"/>
              <a:chExt cx="1479440" cy="1445420"/>
            </a:xfrm>
          </p:grpSpPr>
          <p:grpSp>
            <p:nvGrpSpPr>
              <p:cNvPr id="66" name="Group 31"/>
              <p:cNvGrpSpPr/>
              <p:nvPr/>
            </p:nvGrpSpPr>
            <p:grpSpPr>
              <a:xfrm>
                <a:off x="6112697" y="3962192"/>
                <a:ext cx="1325861" cy="804846"/>
                <a:chOff x="7692426" y="3709811"/>
                <a:chExt cx="5064307" cy="3015235"/>
              </a:xfrm>
            </p:grpSpPr>
            <p:pic>
              <p:nvPicPr>
                <p:cNvPr id="75" name="Picture 8" descr="\\SERVER3\InternalBin\Resource DVD\DVD_ART36\Artwork_Imagery\Icons - Illustrations\_ WINDOWS VISTA ICONS\Journal paper Document.png"/>
                <p:cNvPicPr>
                  <a:picLocks noChangeAspect="1" noChangeArrowheads="1"/>
                </p:cNvPicPr>
                <p:nvPr/>
              </p:nvPicPr>
              <p:blipFill>
                <a:blip r:embed="rId10" cstate="print"/>
                <a:srcRect/>
                <a:stretch>
                  <a:fillRect/>
                </a:stretch>
              </p:blipFill>
              <p:spPr bwMode="auto">
                <a:xfrm>
                  <a:off x="10546932" y="3953335"/>
                  <a:ext cx="2209801" cy="2209800"/>
                </a:xfrm>
                <a:prstGeom prst="rect">
                  <a:avLst/>
                </a:prstGeom>
                <a:noFill/>
                <a:effectLst>
                  <a:outerShdw blurRad="88900" sx="102000" sy="102000" algn="ctr" rotWithShape="0">
                    <a:prstClr val="black">
                      <a:alpha val="50000"/>
                    </a:prstClr>
                  </a:outerShdw>
                </a:effectLst>
              </p:spPr>
            </p:pic>
            <p:pic>
              <p:nvPicPr>
                <p:cNvPr id="76" name="Picture 7" descr="\\SERVER3\InternalBin\Resource DVD\DVD_ART36\Artwork_Imagery\Icons - Illustrations\_ SUPER VISTA STYLE\spreadsheet.png"/>
                <p:cNvPicPr>
                  <a:picLocks noChangeAspect="1" noChangeArrowheads="1"/>
                </p:cNvPicPr>
                <p:nvPr/>
              </p:nvPicPr>
              <p:blipFill>
                <a:blip r:embed="rId11" cstate="print"/>
                <a:srcRect/>
                <a:stretch>
                  <a:fillRect/>
                </a:stretch>
              </p:blipFill>
              <p:spPr bwMode="auto">
                <a:xfrm>
                  <a:off x="9254191" y="4431444"/>
                  <a:ext cx="2293604" cy="2293602"/>
                </a:xfrm>
                <a:prstGeom prst="rect">
                  <a:avLst/>
                </a:prstGeom>
                <a:noFill/>
                <a:effectLst>
                  <a:outerShdw blurRad="88900" sx="102000" sy="102000" algn="ctr" rotWithShape="0">
                    <a:prstClr val="black">
                      <a:alpha val="50000"/>
                    </a:prstClr>
                  </a:outerShdw>
                </a:effectLst>
              </p:spPr>
            </p:pic>
            <p:pic>
              <p:nvPicPr>
                <p:cNvPr id="77" name="Picture 9" descr="\\SERVER3\InternalBin\Resource DVD\DVD_ART36\Artwork_Imagery\Icons - Illustrations\_ WINDOWS VISTA ICONS\Picture photo Files.png"/>
                <p:cNvPicPr>
                  <a:picLocks noChangeAspect="1" noChangeArrowheads="1"/>
                </p:cNvPicPr>
                <p:nvPr/>
              </p:nvPicPr>
              <p:blipFill>
                <a:blip r:embed="rId12" cstate="print"/>
                <a:srcRect/>
                <a:stretch>
                  <a:fillRect/>
                </a:stretch>
              </p:blipFill>
              <p:spPr bwMode="auto">
                <a:xfrm>
                  <a:off x="7692426" y="3709811"/>
                  <a:ext cx="2438399" cy="2438402"/>
                </a:xfrm>
                <a:prstGeom prst="rect">
                  <a:avLst/>
                </a:prstGeom>
                <a:noFill/>
                <a:effectLst>
                  <a:outerShdw blurRad="88900" sx="102000" sy="102000" algn="ctr" rotWithShape="0">
                    <a:prstClr val="black">
                      <a:alpha val="50000"/>
                    </a:prstClr>
                  </a:outerShdw>
                </a:effectLst>
              </p:spPr>
            </p:pic>
          </p:grpSp>
          <p:pic>
            <p:nvPicPr>
              <p:cNvPr id="68" name="Picture 12" descr="\\SERVER3\InternalBin\Resource DVD\DVD_ART36\Artwork_Imagery\Icons - Illustrations\_ REAL VISTA STYLE\light bulb lamp idea innovate innovation.png"/>
              <p:cNvPicPr>
                <a:picLocks noChangeAspect="1" noChangeArrowheads="1"/>
              </p:cNvPicPr>
              <p:nvPr/>
            </p:nvPicPr>
            <p:blipFill>
              <a:blip r:embed="rId19" cstate="print"/>
              <a:srcRect/>
              <a:stretch>
                <a:fillRect/>
              </a:stretch>
            </p:blipFill>
            <p:spPr bwMode="auto">
              <a:xfrm>
                <a:off x="6634807" y="3812382"/>
                <a:ext cx="621484" cy="621483"/>
              </a:xfrm>
              <a:prstGeom prst="rect">
                <a:avLst/>
              </a:prstGeom>
              <a:noFill/>
              <a:effectLst>
                <a:outerShdw blurRad="63500" sx="102000" sy="102000" algn="ctr" rotWithShape="0">
                  <a:prstClr val="black">
                    <a:alpha val="40000"/>
                  </a:prstClr>
                </a:outerShdw>
              </a:effectLst>
            </p:spPr>
          </p:pic>
          <p:grpSp>
            <p:nvGrpSpPr>
              <p:cNvPr id="69" name="Group 68"/>
              <p:cNvGrpSpPr/>
              <p:nvPr/>
            </p:nvGrpSpPr>
            <p:grpSpPr>
              <a:xfrm>
                <a:off x="5959118" y="4254109"/>
                <a:ext cx="1127482" cy="1003693"/>
                <a:chOff x="6620599" y="4468117"/>
                <a:chExt cx="1127482" cy="1003693"/>
              </a:xfrm>
            </p:grpSpPr>
            <p:pic>
              <p:nvPicPr>
                <p:cNvPr id="71" name="Picture 32" descr="K:\SilverFox\Iconshock\Real Vista - Business - 256\demographic_256.png"/>
                <p:cNvPicPr>
                  <a:picLocks noChangeAspect="1" noChangeArrowheads="1"/>
                </p:cNvPicPr>
                <p:nvPr/>
              </p:nvPicPr>
              <p:blipFill>
                <a:blip r:embed="rId20" cstate="print"/>
                <a:srcRect/>
                <a:stretch>
                  <a:fillRect/>
                </a:stretch>
              </p:blipFill>
              <p:spPr bwMode="auto">
                <a:xfrm>
                  <a:off x="6620599" y="4468117"/>
                  <a:ext cx="850392" cy="850392"/>
                </a:xfrm>
                <a:prstGeom prst="rect">
                  <a:avLst/>
                </a:prstGeom>
                <a:noFill/>
                <a:effectLst>
                  <a:outerShdw blurRad="63500" sx="102000" sy="102000" algn="ctr" rotWithShape="0">
                    <a:prstClr val="black">
                      <a:alpha val="40000"/>
                    </a:prstClr>
                  </a:outerShdw>
                </a:effectLst>
              </p:spPr>
            </p:pic>
            <p:pic>
              <p:nvPicPr>
                <p:cNvPr id="74" name="Picture 17" descr="\\SERVER3\InternalBin\CreativeResources\Icons\IconShock\Real Vista\Real Vista - Business\modified - woman who is NOT a receptionist\woman_brunette_green_256.png"/>
                <p:cNvPicPr>
                  <a:picLocks noChangeAspect="1" noChangeArrowheads="1"/>
                </p:cNvPicPr>
                <p:nvPr/>
              </p:nvPicPr>
              <p:blipFill>
                <a:blip r:embed="rId21" cstate="print"/>
                <a:srcRect/>
                <a:stretch>
                  <a:fillRect/>
                </a:stretch>
              </p:blipFill>
              <p:spPr bwMode="auto">
                <a:xfrm>
                  <a:off x="7013641" y="4737373"/>
                  <a:ext cx="734440" cy="734437"/>
                </a:xfrm>
                <a:prstGeom prst="rect">
                  <a:avLst/>
                </a:prstGeom>
                <a:noFill/>
                <a:effectLst>
                  <a:outerShdw blurRad="63500" sx="102000" sy="102000" algn="ctr" rotWithShape="0">
                    <a:prstClr val="black">
                      <a:alpha val="40000"/>
                    </a:prstClr>
                  </a:outerShdw>
                </a:effectLst>
              </p:spPr>
            </p:pic>
          </p:grpSp>
          <p:pic>
            <p:nvPicPr>
              <p:cNvPr id="70" name="Picture 2" descr="E:\DVD_ART36\Artwork_Imagery\Icons - Illustrations\_ REAL VISTA STYLE\magnifying glass zoom search.png"/>
              <p:cNvPicPr>
                <a:picLocks noChangeAspect="1" noChangeArrowheads="1"/>
              </p:cNvPicPr>
              <p:nvPr/>
            </p:nvPicPr>
            <p:blipFill>
              <a:blip r:embed="rId22" cstate="print"/>
              <a:srcRect/>
              <a:stretch>
                <a:fillRect/>
              </a:stretch>
            </p:blipFill>
            <p:spPr bwMode="auto">
              <a:xfrm>
                <a:off x="6702359" y="4498569"/>
                <a:ext cx="733223" cy="733223"/>
              </a:xfrm>
              <a:prstGeom prst="rect">
                <a:avLst/>
              </a:prstGeom>
              <a:noFill/>
            </p:spPr>
          </p:pic>
        </p:grpSp>
        <p:pic>
          <p:nvPicPr>
            <p:cNvPr id="64" name="Picture 3" descr="S:\InternalBin\Resource DVD\DVD_ART36\Artwork_Imagery\Shapes\rings\silver orb frame 2.png"/>
            <p:cNvPicPr>
              <a:picLocks noChangeAspect="1" noChangeArrowheads="1"/>
            </p:cNvPicPr>
            <p:nvPr/>
          </p:nvPicPr>
          <p:blipFill>
            <a:blip r:embed="rId9" cstate="print"/>
            <a:stretch>
              <a:fillRect/>
            </a:stretch>
          </p:blipFill>
          <p:spPr bwMode="auto">
            <a:xfrm>
              <a:off x="5556967" y="3466288"/>
              <a:ext cx="2247985" cy="1966984"/>
            </a:xfrm>
            <a:prstGeom prst="rect">
              <a:avLst/>
            </a:prstGeom>
            <a:noFill/>
            <a:ln>
              <a:noFill/>
            </a:ln>
          </p:spPr>
        </p:pic>
      </p:grpSp>
    </p:spTree>
    <p:extLst>
      <p:ext uri="{BB962C8B-B14F-4D97-AF65-F5344CB8AC3E}">
        <p14:creationId xmlns="" xmlns:p14="http://schemas.microsoft.com/office/powerpoint/2010/main" val="4234721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35" presetClass="path" presetSubtype="0" accel="50000" decel="50000" fill="hold" nodeType="withEffect">
                                  <p:stCondLst>
                                    <p:cond delay="500"/>
                                  </p:stCondLst>
                                  <p:childTnLst>
                                    <p:animMotion origin="layout" path="M 0.04149 4.07407E-6 L 3.88889E-6 4.07407E-6 " pathEditMode="relative" rAng="0" ptsTypes="AA">
                                      <p:cBhvr>
                                        <p:cTn id="21" dur="1000" fill="hold"/>
                                        <p:tgtEl>
                                          <p:spTgt spid="4"/>
                                        </p:tgtEl>
                                        <p:attrNameLst>
                                          <p:attrName>ppt_x</p:attrName>
                                          <p:attrName>ppt_y</p:attrName>
                                        </p:attrNameLst>
                                      </p:cBhvr>
                                      <p:rCtr x="-21" y="0"/>
                                    </p:animMotion>
                                  </p:childTnLst>
                                </p:cTn>
                              </p:par>
                              <p:par>
                                <p:cTn id="22" presetID="10" presetClass="entr" presetSubtype="0" fill="hold"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par>
                                <p:cTn id="25" presetID="63" presetClass="path" presetSubtype="0" accel="50000" decel="50000" fill="hold" nodeType="withEffect">
                                  <p:stCondLst>
                                    <p:cond delay="500"/>
                                  </p:stCondLst>
                                  <p:childTnLst>
                                    <p:animMotion origin="layout" path="M -0.04167 4.07407E-6 L 2.5E-6 4.07407E-6 " pathEditMode="relative" rAng="0" ptsTypes="AA">
                                      <p:cBhvr>
                                        <p:cTn id="26" dur="1000" fill="hold"/>
                                        <p:tgtEl>
                                          <p:spTgt spid="2"/>
                                        </p:tgtEl>
                                        <p:attrNameLst>
                                          <p:attrName>ppt_x</p:attrName>
                                          <p:attrName>ppt_y</p:attrName>
                                        </p:attrNameLst>
                                      </p:cBhvr>
                                      <p:rCtr x="21" y="0"/>
                                    </p:animMotion>
                                  </p:childTnLst>
                                </p:cTn>
                              </p:par>
                              <p:par>
                                <p:cTn id="27" presetID="10" presetClass="entr" presetSubtype="0" fill="hold"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par>
                                <p:cTn id="30" presetID="35" presetClass="path" presetSubtype="0" accel="50000" decel="50000" fill="hold" nodeType="withEffect">
                                  <p:stCondLst>
                                    <p:cond delay="500"/>
                                  </p:stCondLst>
                                  <p:childTnLst>
                                    <p:animMotion origin="layout" path="M 0.0415 2.96296E-6 L -4.44444E-6 2.96296E-6 " pathEditMode="relative" rAng="0" ptsTypes="AA">
                                      <p:cBhvr>
                                        <p:cTn id="31" dur="1000" fill="hold"/>
                                        <p:tgtEl>
                                          <p:spTgt spid="5"/>
                                        </p:tgtEl>
                                        <p:attrNameLst>
                                          <p:attrName>ppt_x</p:attrName>
                                          <p:attrName>ppt_y</p:attrName>
                                        </p:attrNameLst>
                                      </p:cBhvr>
                                      <p:rCtr x="-21" y="0"/>
                                    </p:animMotion>
                                  </p:childTnLst>
                                </p:cTn>
                              </p:par>
                              <p:par>
                                <p:cTn id="32" presetID="10" presetClass="entr" presetSubtype="0" fill="hold"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childTnLst>
                                </p:cTn>
                              </p:par>
                              <p:par>
                                <p:cTn id="35" presetID="63" presetClass="path" presetSubtype="0" accel="50000" decel="50000" fill="hold" nodeType="withEffect">
                                  <p:stCondLst>
                                    <p:cond delay="500"/>
                                  </p:stCondLst>
                                  <p:childTnLst>
                                    <p:animMotion origin="layout" path="M -0.04271 2.96296E-6 L 8.33333E-7 2.96296E-6 " pathEditMode="relative" rAng="0" ptsTypes="AA">
                                      <p:cBhvr>
                                        <p:cTn id="36" dur="1000" fill="hold"/>
                                        <p:tgtEl>
                                          <p:spTgt spid="6"/>
                                        </p:tgtEl>
                                        <p:attrNameLst>
                                          <p:attrName>ppt_x</p:attrName>
                                          <p:attrName>ppt_y</p:attrName>
                                        </p:attrNameLst>
                                      </p:cBhvr>
                                      <p:rCtr x="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47864" y="3777714"/>
            <a:ext cx="7632848" cy="1523494"/>
          </a:xfrm>
        </p:spPr>
        <p:txBody>
          <a:bodyPr/>
          <a:lstStyle/>
          <a:p>
            <a:r>
              <a:rPr lang="en-GB" sz="3200" b="1" i="1" dirty="0" smtClean="0"/>
              <a:t>“Finding People, Expertise </a:t>
            </a:r>
            <a:r>
              <a:rPr lang="en-GB" sz="3200" b="1" i="1" dirty="0"/>
              <a:t/>
            </a:r>
            <a:br>
              <a:rPr lang="en-GB" sz="3200" b="1" i="1" dirty="0"/>
            </a:br>
            <a:r>
              <a:rPr lang="en-GB" sz="3200" b="1" i="1" dirty="0" smtClean="0"/>
              <a:t>&amp; Information”</a:t>
            </a:r>
            <a:br>
              <a:rPr lang="en-GB" sz="3200" b="1" i="1" dirty="0" smtClean="0"/>
            </a:br>
            <a:r>
              <a:rPr lang="en-GB" sz="3200" dirty="0" smtClean="0">
                <a:solidFill>
                  <a:schemeClr val="tx1"/>
                </a:solidFill>
                <a:effectLst>
                  <a:outerShdw blurRad="38100" dist="38100" dir="2700000" algn="tl">
                    <a:srgbClr val="000000">
                      <a:alpha val="43137"/>
                    </a:srgbClr>
                  </a:outerShdw>
                </a:effectLst>
              </a:rPr>
              <a:t>My Profile</a:t>
            </a:r>
            <a:br>
              <a:rPr lang="en-GB" sz="3200"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Profile Management</a:t>
            </a:r>
            <a:br>
              <a:rPr lang="en-GB" sz="3200" i="1" dirty="0" smtClean="0">
                <a:solidFill>
                  <a:schemeClr val="tx1"/>
                </a:solidFill>
                <a:effectLst>
                  <a:outerShdw blurRad="38100" dist="38100" dir="2700000" algn="tl">
                    <a:srgbClr val="000000">
                      <a:alpha val="43137"/>
                    </a:srgbClr>
                  </a:outerShdw>
                </a:effectLst>
              </a:rPr>
            </a:br>
            <a:r>
              <a:rPr lang="en-GB" sz="3200" dirty="0" smtClean="0">
                <a:solidFill>
                  <a:schemeClr val="tx1"/>
                </a:solidFill>
                <a:effectLst>
                  <a:outerShdw blurRad="38100" dist="38100" dir="2700000" algn="tl">
                    <a:srgbClr val="000000">
                      <a:alpha val="43137"/>
                    </a:srgbClr>
                  </a:outerShdw>
                </a:effectLst>
              </a:rPr>
              <a:t>Organization Browser</a:t>
            </a:r>
            <a:br>
              <a:rPr lang="en-GB" sz="3200"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Bookmarks</a:t>
            </a:r>
            <a:r>
              <a:rPr lang="en-GB" sz="3200" dirty="0" smtClean="0">
                <a:solidFill>
                  <a:schemeClr val="tx1"/>
                </a:solidFill>
                <a:effectLst>
                  <a:outerShdw blurRad="38100" dist="38100" dir="2700000" algn="tl">
                    <a:srgbClr val="000000">
                      <a:alpha val="43137"/>
                    </a:srgbClr>
                  </a:outerShdw>
                </a:effectLst>
              </a:rPr>
              <a:t/>
            </a:r>
            <a:br>
              <a:rPr lang="en-GB" sz="3200" dirty="0" smtClean="0">
                <a:solidFill>
                  <a:schemeClr val="tx1"/>
                </a:solidFill>
                <a:effectLst>
                  <a:outerShdw blurRad="38100" dist="38100" dir="2700000" algn="tl">
                    <a:srgbClr val="000000">
                      <a:alpha val="43137"/>
                    </a:srgbClr>
                  </a:outerShdw>
                </a:effectLst>
              </a:rPr>
            </a:br>
            <a:r>
              <a:rPr lang="en-GB" sz="3200" dirty="0" smtClean="0">
                <a:solidFill>
                  <a:schemeClr val="tx1"/>
                </a:solidFill>
                <a:effectLst>
                  <a:outerShdw blurRad="38100" dist="38100" dir="2700000" algn="tl">
                    <a:srgbClr val="000000">
                      <a:alpha val="43137"/>
                    </a:srgbClr>
                  </a:outerShdw>
                </a:effectLst>
              </a:rPr>
              <a:t>Tagging</a:t>
            </a:r>
            <a:endParaRPr lang="en-GB" dirty="0">
              <a:solidFill>
                <a:schemeClr val="tx1"/>
              </a:solidFill>
              <a:effectLst>
                <a:outerShdw blurRad="38100" dist="38100" dir="2700000" algn="tl">
                  <a:srgbClr val="000000">
                    <a:alpha val="43137"/>
                  </a:srgbClr>
                </a:outerShdw>
              </a:effectLst>
            </a:endParaRPr>
          </a:p>
        </p:txBody>
      </p:sp>
      <p:sp>
        <p:nvSpPr>
          <p:cNvPr id="6" name="Text Placeholder 5"/>
          <p:cNvSpPr>
            <a:spLocks noGrp="1"/>
          </p:cNvSpPr>
          <p:nvPr>
            <p:ph type="body" sz="quarter" idx="10"/>
          </p:nvPr>
        </p:nvSpPr>
        <p:spPr/>
        <p:txBody>
          <a:bodyPr/>
          <a:lstStyle/>
          <a:p>
            <a:pPr algn="l"/>
            <a:r>
              <a:rPr lang="en-GB" dirty="0" smtClean="0"/>
              <a:t>Demo!</a:t>
            </a:r>
            <a:endParaRPr lang="en-GB" dirty="0"/>
          </a:p>
        </p:txBody>
      </p:sp>
    </p:spTree>
    <p:extLst>
      <p:ext uri="{BB962C8B-B14F-4D97-AF65-F5344CB8AC3E}">
        <p14:creationId xmlns="" xmlns:p14="http://schemas.microsoft.com/office/powerpoint/2010/main" val="427206680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My Profile</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 y="1253949"/>
            <a:ext cx="8496300" cy="5113514"/>
          </a:xfrm>
          <a:prstGeom prst="roundRect">
            <a:avLst>
              <a:gd name="adj" fmla="val 1382"/>
            </a:avLst>
          </a:prstGeom>
          <a:effectLst>
            <a:outerShdw blurRad="127000" algn="ctr" rotWithShape="0">
              <a:prstClr val="black">
                <a:alpha val="60000"/>
              </a:prstClr>
            </a:outerShdw>
          </a:effectLst>
        </p:spPr>
      </p:pic>
      <p:sp>
        <p:nvSpPr>
          <p:cNvPr id="11" name="Rectangular Callout 10"/>
          <p:cNvSpPr/>
          <p:nvPr/>
        </p:nvSpPr>
        <p:spPr bwMode="auto">
          <a:xfrm>
            <a:off x="5992812" y="1928098"/>
            <a:ext cx="1981200" cy="609396"/>
          </a:xfrm>
          <a:prstGeom prst="wedgeRectCallout">
            <a:avLst>
              <a:gd name="adj1" fmla="val -115496"/>
              <a:gd name="adj2" fmla="val 7714"/>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Profile picture and status updates</a:t>
            </a:r>
          </a:p>
        </p:txBody>
      </p:sp>
      <p:sp>
        <p:nvSpPr>
          <p:cNvPr id="7" name="Rectangular Callout 6"/>
          <p:cNvSpPr/>
          <p:nvPr/>
        </p:nvSpPr>
        <p:spPr bwMode="auto">
          <a:xfrm>
            <a:off x="6216650" y="3567215"/>
            <a:ext cx="1538287" cy="609396"/>
          </a:xfrm>
          <a:prstGeom prst="wedgeRectCallout">
            <a:avLst>
              <a:gd name="adj1" fmla="val -141022"/>
              <a:gd name="adj2" fmla="val -6564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Contact details and bio</a:t>
            </a:r>
          </a:p>
        </p:txBody>
      </p:sp>
      <p:sp>
        <p:nvSpPr>
          <p:cNvPr id="13" name="Rectangular Callout 12"/>
          <p:cNvSpPr/>
          <p:nvPr/>
        </p:nvSpPr>
        <p:spPr bwMode="auto">
          <a:xfrm>
            <a:off x="5206999" y="4571690"/>
            <a:ext cx="1965325" cy="609396"/>
          </a:xfrm>
          <a:prstGeom prst="wedgeRectCallout">
            <a:avLst>
              <a:gd name="adj1" fmla="val -101134"/>
              <a:gd name="adj2" fmla="val -8179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Skills, interests, and previous projects</a:t>
            </a:r>
            <a:endParaRPr lang="en-US" spc="-50" dirty="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endParaRPr>
          </a:p>
        </p:txBody>
      </p:sp>
      <p:sp>
        <p:nvSpPr>
          <p:cNvPr id="14" name="Rectangular Callout 13"/>
          <p:cNvSpPr/>
          <p:nvPr/>
        </p:nvSpPr>
        <p:spPr bwMode="auto">
          <a:xfrm>
            <a:off x="4968875" y="5510315"/>
            <a:ext cx="1317625" cy="609396"/>
          </a:xfrm>
          <a:prstGeom prst="wedgeRectCallout">
            <a:avLst>
              <a:gd name="adj1" fmla="val -137797"/>
              <a:gd name="adj2" fmla="val 5240"/>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Personal information</a:t>
            </a:r>
            <a:endParaRPr lang="en-US" spc="-50" dirty="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endParaRPr>
          </a:p>
        </p:txBody>
      </p:sp>
    </p:spTree>
    <p:extLst>
      <p:ext uri="{BB962C8B-B14F-4D97-AF65-F5344CB8AC3E}">
        <p14:creationId xmlns="" xmlns:p14="http://schemas.microsoft.com/office/powerpoint/2010/main" val="3863914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effectLst>
                  <a:outerShdw blurRad="38100" dist="38100" dir="2700000" algn="tl">
                    <a:srgbClr val="000000">
                      <a:alpha val="43137"/>
                    </a:srgbClr>
                  </a:outerShdw>
                </a:effectLst>
              </a:rPr>
              <a:t>Presence, Photos, and Contact Card Everywhere</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54757" y="2038350"/>
            <a:ext cx="3303481" cy="2947988"/>
          </a:xfrm>
          <a:prstGeom prst="roundRect">
            <a:avLst>
              <a:gd name="adj" fmla="val 1382"/>
            </a:avLst>
          </a:prstGeom>
          <a:effectLst>
            <a:outerShdw blurRad="127000" algn="ctr" rotWithShape="0">
              <a:prstClr val="black">
                <a:alpha val="60000"/>
              </a:prstClr>
            </a:outerShdw>
          </a:effectLst>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7350" y="1900237"/>
            <a:ext cx="4746625" cy="2940941"/>
          </a:xfrm>
          <a:prstGeom prst="roundRect">
            <a:avLst>
              <a:gd name="adj" fmla="val 1382"/>
            </a:avLst>
          </a:prstGeom>
          <a:effectLst>
            <a:outerShdw blurRad="127000" algn="ctr" rotWithShape="0">
              <a:prstClr val="black">
                <a:alpha val="60000"/>
              </a:prstClr>
            </a:outerShdw>
          </a:effectLst>
        </p:spPr>
      </p:pic>
      <p:sp>
        <p:nvSpPr>
          <p:cNvPr id="9" name="Rectangular Callout 8"/>
          <p:cNvSpPr/>
          <p:nvPr/>
        </p:nvSpPr>
        <p:spPr bwMode="auto">
          <a:xfrm>
            <a:off x="3835400" y="3652939"/>
            <a:ext cx="1482725" cy="609396"/>
          </a:xfrm>
          <a:prstGeom prst="wedgeRectCallout">
            <a:avLst>
              <a:gd name="adj1" fmla="val -26281"/>
              <a:gd name="adj2" fmla="val -149671"/>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1-click to communicate</a:t>
            </a:r>
          </a:p>
        </p:txBody>
      </p:sp>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9775" y="4346575"/>
            <a:ext cx="4845883" cy="2286000"/>
          </a:xfrm>
          <a:prstGeom prst="roundRect">
            <a:avLst>
              <a:gd name="adj" fmla="val 1382"/>
            </a:avLst>
          </a:prstGeom>
          <a:effectLst>
            <a:outerShdw blurRad="127000" algn="ctr" rotWithShape="0">
              <a:prstClr val="black">
                <a:alpha val="60000"/>
              </a:prstClr>
            </a:outerShdw>
          </a:effectLst>
        </p:spPr>
      </p:pic>
      <p:sp>
        <p:nvSpPr>
          <p:cNvPr id="11" name="Rectangular Callout 10"/>
          <p:cNvSpPr/>
          <p:nvPr/>
        </p:nvSpPr>
        <p:spPr bwMode="auto">
          <a:xfrm>
            <a:off x="5844343" y="5515076"/>
            <a:ext cx="1832807" cy="609396"/>
          </a:xfrm>
          <a:prstGeom prst="wedgeRectCallout">
            <a:avLst>
              <a:gd name="adj1" fmla="val -120588"/>
              <a:gd name="adj2" fmla="val -2707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Across SharePoint, Office, and UC</a:t>
            </a:r>
          </a:p>
        </p:txBody>
      </p:sp>
    </p:spTree>
    <p:extLst>
      <p:ext uri="{BB962C8B-B14F-4D97-AF65-F5344CB8AC3E}">
        <p14:creationId xmlns="" xmlns:p14="http://schemas.microsoft.com/office/powerpoint/2010/main" val="3017550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My Profile</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71526" y="980830"/>
            <a:ext cx="7059322" cy="5651745"/>
          </a:xfrm>
          <a:prstGeom prst="roundRect">
            <a:avLst>
              <a:gd name="adj" fmla="val 1382"/>
            </a:avLst>
          </a:prstGeom>
          <a:effectLst>
            <a:outerShdw blurRad="127000" algn="ctr" rotWithShape="0">
              <a:prstClr val="black">
                <a:alpha val="60000"/>
              </a:prstClr>
            </a:outerShdw>
          </a:effectLst>
        </p:spPr>
      </p:pic>
      <p:sp>
        <p:nvSpPr>
          <p:cNvPr id="5" name="Rectangular Callout 4"/>
          <p:cNvSpPr/>
          <p:nvPr/>
        </p:nvSpPr>
        <p:spPr bwMode="auto">
          <a:xfrm>
            <a:off x="120650" y="2514702"/>
            <a:ext cx="1822450" cy="609396"/>
          </a:xfrm>
          <a:prstGeom prst="wedgeRectCallout">
            <a:avLst>
              <a:gd name="adj1" fmla="val 26050"/>
              <a:gd name="adj2" fmla="val 95444"/>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Ask Me About topics of expertise</a:t>
            </a:r>
          </a:p>
        </p:txBody>
      </p:sp>
      <p:sp>
        <p:nvSpPr>
          <p:cNvPr id="6" name="Rectangular Callout 5"/>
          <p:cNvSpPr/>
          <p:nvPr/>
        </p:nvSpPr>
        <p:spPr bwMode="auto">
          <a:xfrm>
            <a:off x="7024688" y="4218852"/>
            <a:ext cx="1857375" cy="858695"/>
          </a:xfrm>
          <a:prstGeom prst="wedgeRectCallout">
            <a:avLst>
              <a:gd name="adj1" fmla="val -64267"/>
              <a:gd name="adj2" fmla="val 7192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Common interests, skills, experience, and colleagues</a:t>
            </a:r>
          </a:p>
        </p:txBody>
      </p:sp>
    </p:spTree>
    <p:extLst>
      <p:ext uri="{BB962C8B-B14F-4D97-AF65-F5344CB8AC3E}">
        <p14:creationId xmlns="" xmlns:p14="http://schemas.microsoft.com/office/powerpoint/2010/main" val="502550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57375" y="969998"/>
            <a:ext cx="5034115" cy="5662577"/>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Profile Management</a:t>
            </a:r>
            <a:endParaRPr lang="en-US" dirty="0">
              <a:effectLst>
                <a:outerShdw blurRad="38100" dist="38100" dir="2700000" algn="tl">
                  <a:srgbClr val="000000">
                    <a:alpha val="43137"/>
                  </a:srgbClr>
                </a:outerShdw>
              </a:effectLst>
            </a:endParaRPr>
          </a:p>
        </p:txBody>
      </p:sp>
      <p:sp>
        <p:nvSpPr>
          <p:cNvPr id="6" name="Rectangular Callout 5"/>
          <p:cNvSpPr/>
          <p:nvPr/>
        </p:nvSpPr>
        <p:spPr bwMode="auto">
          <a:xfrm>
            <a:off x="6367463" y="5205514"/>
            <a:ext cx="1562100" cy="609396"/>
          </a:xfrm>
          <a:prstGeom prst="wedgeRectCallout">
            <a:avLst>
              <a:gd name="adj1" fmla="val -74879"/>
              <a:gd name="adj2" fmla="val 112645"/>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Specify privacy options</a:t>
            </a:r>
          </a:p>
        </p:txBody>
      </p:sp>
      <p:sp>
        <p:nvSpPr>
          <p:cNvPr id="7" name="Rectangular Callout 6"/>
          <p:cNvSpPr/>
          <p:nvPr/>
        </p:nvSpPr>
        <p:spPr bwMode="auto">
          <a:xfrm>
            <a:off x="6034088" y="4099790"/>
            <a:ext cx="1376362" cy="858695"/>
          </a:xfrm>
          <a:prstGeom prst="wedgeRectCallout">
            <a:avLst>
              <a:gd name="adj1" fmla="val -149621"/>
              <a:gd name="adj2" fmla="val 147260"/>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Choose from suggested keywords</a:t>
            </a:r>
          </a:p>
        </p:txBody>
      </p:sp>
    </p:spTree>
    <p:extLst>
      <p:ext uri="{BB962C8B-B14F-4D97-AF65-F5344CB8AC3E}">
        <p14:creationId xmlns="" xmlns:p14="http://schemas.microsoft.com/office/powerpoint/2010/main" val="139696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Recent Activities Feed</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62075" y="848438"/>
            <a:ext cx="3486150" cy="5784137"/>
          </a:xfrm>
          <a:prstGeom prst="roundRect">
            <a:avLst>
              <a:gd name="adj" fmla="val 1987"/>
            </a:avLst>
          </a:prstGeom>
          <a:effectLst>
            <a:outerShdw blurRad="127000" algn="ctr" rotWithShape="0">
              <a:prstClr val="black">
                <a:alpha val="60000"/>
              </a:prstClr>
            </a:outerShdw>
          </a:effectLst>
        </p:spPr>
      </p:pic>
      <p:sp>
        <p:nvSpPr>
          <p:cNvPr id="8" name="Rectangular Callout 7"/>
          <p:cNvSpPr/>
          <p:nvPr/>
        </p:nvSpPr>
        <p:spPr bwMode="auto">
          <a:xfrm>
            <a:off x="4667250" y="3496601"/>
            <a:ext cx="952500" cy="360097"/>
          </a:xfrm>
          <a:prstGeom prst="wedgeRectCallout">
            <a:avLst>
              <a:gd name="adj1" fmla="val -72705"/>
              <a:gd name="adj2" fmla="val 130239"/>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Tagging</a:t>
            </a:r>
          </a:p>
        </p:txBody>
      </p:sp>
      <p:sp>
        <p:nvSpPr>
          <p:cNvPr id="9" name="Rectangular Callout 8"/>
          <p:cNvSpPr/>
          <p:nvPr/>
        </p:nvSpPr>
        <p:spPr bwMode="auto">
          <a:xfrm>
            <a:off x="5737225" y="3914053"/>
            <a:ext cx="1225550" cy="858695"/>
          </a:xfrm>
          <a:prstGeom prst="wedgeRectCallout">
            <a:avLst>
              <a:gd name="adj1" fmla="val -147779"/>
              <a:gd name="adj2" fmla="val 43389"/>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Colleague Network updates</a:t>
            </a:r>
          </a:p>
        </p:txBody>
      </p:sp>
      <p:sp>
        <p:nvSpPr>
          <p:cNvPr id="10" name="Rectangular Callout 9"/>
          <p:cNvSpPr/>
          <p:nvPr/>
        </p:nvSpPr>
        <p:spPr bwMode="auto">
          <a:xfrm>
            <a:off x="5292725" y="5001551"/>
            <a:ext cx="863600" cy="360097"/>
          </a:xfrm>
          <a:prstGeom prst="wedgeRectCallout">
            <a:avLst>
              <a:gd name="adj1" fmla="val -151042"/>
              <a:gd name="adj2" fmla="val 72350"/>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Rating</a:t>
            </a:r>
          </a:p>
        </p:txBody>
      </p:sp>
      <p:sp>
        <p:nvSpPr>
          <p:cNvPr id="11" name="Rectangular Callout 10"/>
          <p:cNvSpPr/>
          <p:nvPr/>
        </p:nvSpPr>
        <p:spPr bwMode="auto">
          <a:xfrm>
            <a:off x="5095875" y="5696876"/>
            <a:ext cx="2324100" cy="360097"/>
          </a:xfrm>
          <a:prstGeom prst="wedgeRectCallout">
            <a:avLst>
              <a:gd name="adj1" fmla="val -94449"/>
              <a:gd name="adj2" fmla="val 59325"/>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Comments and Notes</a:t>
            </a:r>
          </a:p>
        </p:txBody>
      </p:sp>
      <p:sp>
        <p:nvSpPr>
          <p:cNvPr id="12" name="Rectangular Callout 11"/>
          <p:cNvSpPr/>
          <p:nvPr/>
        </p:nvSpPr>
        <p:spPr bwMode="auto">
          <a:xfrm>
            <a:off x="5238750" y="6272478"/>
            <a:ext cx="1609725" cy="360097"/>
          </a:xfrm>
          <a:prstGeom prst="wedgeRectCallout">
            <a:avLst>
              <a:gd name="adj1" fmla="val -128824"/>
              <a:gd name="adj2" fmla="val 377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Profile updates</a:t>
            </a:r>
          </a:p>
        </p:txBody>
      </p:sp>
    </p:spTree>
    <p:extLst>
      <p:ext uri="{BB962C8B-B14F-4D97-AF65-F5344CB8AC3E}">
        <p14:creationId xmlns="" xmlns:p14="http://schemas.microsoft.com/office/powerpoint/2010/main" val="2570758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23975" y="873422"/>
            <a:ext cx="5373588" cy="5860753"/>
          </a:xfrm>
          <a:prstGeom prst="rect">
            <a:avLst/>
          </a:prstGeom>
          <a:ln>
            <a:noFill/>
          </a:ln>
          <a:effectLst>
            <a:outerShdw blurRad="292100" dist="139700" dir="2700000" algn="tl" rotWithShape="0">
              <a:srgbClr val="333333">
                <a:alpha val="65000"/>
              </a:srgbClr>
            </a:outerShdw>
          </a:effectLst>
        </p:spPr>
      </p:pic>
      <p:sp>
        <p:nvSpPr>
          <p:cNvPr id="7" name="Rectangular Callout 6"/>
          <p:cNvSpPr/>
          <p:nvPr/>
        </p:nvSpPr>
        <p:spPr bwMode="auto">
          <a:xfrm>
            <a:off x="6651624" y="5534025"/>
            <a:ext cx="1676400" cy="609600"/>
          </a:xfrm>
          <a:prstGeom prst="wedgeRectCallout">
            <a:avLst>
              <a:gd name="adj1" fmla="val -87473"/>
              <a:gd name="adj2" fmla="val 641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Rich Silverlight experience</a:t>
            </a:r>
          </a:p>
        </p:txBody>
      </p:sp>
      <p:sp>
        <p:nvSpPr>
          <p:cNvPr id="9" name="Rectangular Callout 8"/>
          <p:cNvSpPr/>
          <p:nvPr/>
        </p:nvSpPr>
        <p:spPr bwMode="auto">
          <a:xfrm>
            <a:off x="6346824" y="3629126"/>
            <a:ext cx="2506664" cy="609396"/>
          </a:xfrm>
          <a:prstGeom prst="wedgeRectCallout">
            <a:avLst>
              <a:gd name="adj1" fmla="val -66410"/>
              <a:gd name="adj2" fmla="val 13301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Browse through peers and management chains</a:t>
            </a:r>
          </a:p>
        </p:txBody>
      </p:sp>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Organization Browser</a:t>
            </a:r>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760873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Agenda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5544" y="1063018"/>
            <a:ext cx="8229600" cy="3490186"/>
          </a:xfrm>
        </p:spPr>
        <p:txBody>
          <a:bodyPr/>
          <a:lstStyle/>
          <a:p>
            <a:r>
              <a:rPr lang="en-US" dirty="0" smtClean="0"/>
              <a:t>SharePoint’s Social Capabilities in Context</a:t>
            </a:r>
          </a:p>
          <a:p>
            <a:pPr lvl="1"/>
            <a:r>
              <a:rPr lang="en-US" dirty="0" smtClean="0"/>
              <a:t>“We’re turning that off for a start…”</a:t>
            </a:r>
          </a:p>
          <a:p>
            <a:r>
              <a:rPr lang="en-US" dirty="0" smtClean="0"/>
              <a:t>What’s new for Social in SharePoint 2010</a:t>
            </a:r>
          </a:p>
          <a:p>
            <a:pPr lvl="1"/>
            <a:r>
              <a:rPr lang="en-US" dirty="0" smtClean="0"/>
              <a:t>User generated content</a:t>
            </a:r>
          </a:p>
          <a:p>
            <a:pPr lvl="1"/>
            <a:r>
              <a:rPr lang="en-US" dirty="0" smtClean="0"/>
              <a:t>Social Feedback</a:t>
            </a:r>
          </a:p>
          <a:p>
            <a:pPr lvl="1"/>
            <a:r>
              <a:rPr lang="en-US" dirty="0" smtClean="0"/>
              <a:t>Social Networking</a:t>
            </a:r>
          </a:p>
          <a:p>
            <a:r>
              <a:rPr lang="en-US" dirty="0" smtClean="0"/>
              <a:t>Summary</a:t>
            </a:r>
            <a:endParaRPr lang="en-US" dirty="0"/>
          </a:p>
        </p:txBody>
      </p:sp>
      <p:grpSp>
        <p:nvGrpSpPr>
          <p:cNvPr id="27" name="Group 24"/>
          <p:cNvGrpSpPr/>
          <p:nvPr/>
        </p:nvGrpSpPr>
        <p:grpSpPr>
          <a:xfrm>
            <a:off x="1043607" y="5157192"/>
            <a:ext cx="5274127" cy="1380511"/>
            <a:chOff x="3657600" y="3060895"/>
            <a:chExt cx="5486400" cy="1663505"/>
          </a:xfrm>
        </p:grpSpPr>
        <p:sp>
          <p:nvSpPr>
            <p:cNvPr id="28" name="Rectangle 27"/>
            <p:cNvSpPr/>
            <p:nvPr/>
          </p:nvSpPr>
          <p:spPr bwMode="auto">
            <a:xfrm>
              <a:off x="3657600" y="3060895"/>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defTabSz="914363" fontAlgn="base">
                <a:lnSpc>
                  <a:spcPct val="90000"/>
                </a:lnSpc>
                <a:spcBef>
                  <a:spcPct val="0"/>
                </a:spcBef>
                <a:spcAft>
                  <a:spcPts val="1458"/>
                </a:spcAft>
                <a:defRPr/>
              </a:pPr>
              <a:r>
                <a:rPr lang="en-US" sz="2000" i="1" spc="-50" dirty="0">
                  <a:ln w="3175">
                    <a:noFill/>
                  </a:ln>
                  <a:solidFill>
                    <a:srgbClr val="FFFFFF"/>
                  </a:solidFill>
                  <a:cs typeface="Arial" charset="0"/>
                </a:rPr>
                <a:t>Connect and Empower People</a:t>
              </a:r>
              <a:endParaRPr lang="en-US" altLang="zh-CN" sz="2000" i="1" spc="-50" dirty="0">
                <a:solidFill>
                  <a:srgbClr val="FFFFFF"/>
                </a:solidFill>
                <a:latin typeface="Segoe Semibold" pitchFamily="34" charset="0"/>
              </a:endParaRPr>
            </a:p>
          </p:txBody>
        </p:sp>
        <p:sp>
          <p:nvSpPr>
            <p:cNvPr id="29" name="Rectangle 28"/>
            <p:cNvSpPr/>
            <p:nvPr/>
          </p:nvSpPr>
          <p:spPr bwMode="auto">
            <a:xfrm>
              <a:off x="3657600" y="3686907"/>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defTabSz="914363" fontAlgn="base">
                <a:lnSpc>
                  <a:spcPct val="90000"/>
                </a:lnSpc>
                <a:spcBef>
                  <a:spcPct val="0"/>
                </a:spcBef>
                <a:spcAft>
                  <a:spcPts val="1458"/>
                </a:spcAft>
                <a:defRPr/>
              </a:pPr>
              <a:r>
                <a:rPr lang="en-US" sz="2000" i="1" spc="-50" dirty="0">
                  <a:ln w="3175">
                    <a:noFill/>
                  </a:ln>
                  <a:solidFill>
                    <a:srgbClr val="FFFFFF"/>
                  </a:solidFill>
                  <a:cs typeface="Arial" charset="0"/>
                </a:rPr>
                <a:t>Cut Costs with a Unified Infrastructure</a:t>
              </a:r>
            </a:p>
          </p:txBody>
        </p:sp>
        <p:sp>
          <p:nvSpPr>
            <p:cNvPr id="30" name="Rectangle 29"/>
            <p:cNvSpPr/>
            <p:nvPr/>
          </p:nvSpPr>
          <p:spPr bwMode="auto">
            <a:xfrm>
              <a:off x="3657600" y="4312920"/>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defTabSz="914363" fontAlgn="base">
                <a:lnSpc>
                  <a:spcPct val="90000"/>
                </a:lnSpc>
                <a:spcBef>
                  <a:spcPct val="0"/>
                </a:spcBef>
                <a:spcAft>
                  <a:spcPts val="1458"/>
                </a:spcAft>
                <a:defRPr/>
              </a:pPr>
              <a:r>
                <a:rPr lang="en-US" i="1" spc="-50" dirty="0">
                  <a:ln w="3175">
                    <a:noFill/>
                  </a:ln>
                  <a:solidFill>
                    <a:srgbClr val="FFFFFF"/>
                  </a:solidFill>
                  <a:cs typeface="Arial" charset="0"/>
                </a:rPr>
                <a:t>Rapidly Respond to Business Needs</a:t>
              </a:r>
            </a:p>
          </p:txBody>
        </p:sp>
      </p:grpSp>
      <p:grpSp>
        <p:nvGrpSpPr>
          <p:cNvPr id="12" name="Group 11"/>
          <p:cNvGrpSpPr/>
          <p:nvPr/>
        </p:nvGrpSpPr>
        <p:grpSpPr>
          <a:xfrm>
            <a:off x="4932040" y="3446394"/>
            <a:ext cx="3933730" cy="3159528"/>
            <a:chOff x="-26710" y="1705589"/>
            <a:chExt cx="4572000" cy="3962400"/>
          </a:xfrm>
        </p:grpSpPr>
        <p:grpSp>
          <p:nvGrpSpPr>
            <p:cNvPr id="13" name="Group 83"/>
            <p:cNvGrpSpPr/>
            <p:nvPr/>
          </p:nvGrpSpPr>
          <p:grpSpPr>
            <a:xfrm>
              <a:off x="-26710" y="1705589"/>
              <a:ext cx="4572000" cy="3962400"/>
              <a:chOff x="-4185" y="2085974"/>
              <a:chExt cx="4122018" cy="3605979"/>
            </a:xfrm>
          </p:grpSpPr>
          <p:grpSp>
            <p:nvGrpSpPr>
              <p:cNvPr id="20" name="Group 50"/>
              <p:cNvGrpSpPr/>
              <p:nvPr/>
            </p:nvGrpSpPr>
            <p:grpSpPr>
              <a:xfrm>
                <a:off x="-4185" y="2085974"/>
                <a:ext cx="4122018" cy="3605979"/>
                <a:chOff x="-4186" y="2145979"/>
                <a:chExt cx="4001959" cy="3500950"/>
              </a:xfrm>
            </p:grpSpPr>
            <p:sp>
              <p:nvSpPr>
                <p:cNvPr id="25" name="Oval 24"/>
                <p:cNvSpPr/>
                <p:nvPr/>
              </p:nvSpPr>
              <p:spPr>
                <a:xfrm>
                  <a:off x="339667" y="2235584"/>
                  <a:ext cx="3314251" cy="3314251"/>
                </a:xfrm>
                <a:prstGeom prst="ellipse">
                  <a:avLst/>
                </a:prstGeom>
                <a:gradFill flip="none" rotWithShape="1">
                  <a:gsLst>
                    <a:gs pos="0">
                      <a:srgbClr val="071B3B"/>
                    </a:gs>
                    <a:gs pos="60000">
                      <a:srgbClr val="0F3B83"/>
                    </a:gs>
                    <a:gs pos="100000">
                      <a:srgbClr val="2268E6"/>
                    </a:gs>
                  </a:gsLst>
                  <a:path path="circle">
                    <a:fillToRect l="50000" t="50000" r="50000" b="50000"/>
                  </a:path>
                  <a:tileRect/>
                </a:gradFill>
                <a:ln/>
                <a:scene3d>
                  <a:camera prst="orthographicFront">
                    <a:rot lat="0" lon="0" rev="0"/>
                  </a:camera>
                  <a:lightRig rig="threePt" dir="t">
                    <a:rot lat="0" lon="0" rev="1200000"/>
                  </a:lightRig>
                </a:scene3d>
                <a:sp3d>
                  <a:bevelT w="228600" h="25400"/>
                </a:sp3d>
              </p:spPr>
              <p:style>
                <a:lnRef idx="0">
                  <a:schemeClr val="accent6"/>
                </a:lnRef>
                <a:fillRef idx="3">
                  <a:schemeClr val="accent6"/>
                </a:fillRef>
                <a:effectRef idx="3">
                  <a:schemeClr val="accent6"/>
                </a:effectRef>
                <a:fontRef idx="minor">
                  <a:schemeClr val="lt1"/>
                </a:fontRef>
              </p:style>
              <p:txBody>
                <a:bodyPr rtlCol="0" anchor="ctr"/>
                <a:lstStyle/>
                <a:p>
                  <a:pPr algn="ctr" defTabSz="914363" fontAlgn="base">
                    <a:spcBef>
                      <a:spcPct val="0"/>
                    </a:spcBef>
                    <a:spcAft>
                      <a:spcPct val="0"/>
                    </a:spcAft>
                  </a:pPr>
                  <a:endParaRPr lang="en-US" sz="2000">
                    <a:solidFill>
                      <a:srgbClr val="FFFFFF"/>
                    </a:solidFill>
                  </a:endParaRPr>
                </a:p>
              </p:txBody>
            </p:sp>
            <p:pic>
              <p:nvPicPr>
                <p:cNvPr id="26" name="Picture 2" descr="\\SERVER3\Restrict\FTP_Root\Clients\White_Whale\2-20070_TAP_Airlift\Art\6-star pie cuts.png"/>
                <p:cNvPicPr>
                  <a:picLocks noChangeAspect="1" noChangeArrowheads="1"/>
                </p:cNvPicPr>
                <p:nvPr/>
              </p:nvPicPr>
              <p:blipFill>
                <a:blip r:embed="rId3" cstate="print"/>
                <a:stretch>
                  <a:fillRect/>
                </a:stretch>
              </p:blipFill>
              <p:spPr bwMode="auto">
                <a:xfrm rot="5400000">
                  <a:off x="246319" y="1895474"/>
                  <a:ext cx="3500950" cy="4001959"/>
                </a:xfrm>
                <a:prstGeom prst="rect">
                  <a:avLst/>
                </a:prstGeom>
                <a:noFill/>
              </p:spPr>
            </p:pic>
          </p:grpSp>
          <p:grpSp>
            <p:nvGrpSpPr>
              <p:cNvPr id="21" name="Group 82"/>
              <p:cNvGrpSpPr/>
              <p:nvPr/>
            </p:nvGrpSpPr>
            <p:grpSpPr>
              <a:xfrm>
                <a:off x="1197089" y="3056816"/>
                <a:ext cx="1774433" cy="1838194"/>
                <a:chOff x="1197089" y="3056816"/>
                <a:chExt cx="1774433" cy="1838194"/>
              </a:xfrm>
            </p:grpSpPr>
            <p:sp>
              <p:nvSpPr>
                <p:cNvPr id="22" name="Oval 21"/>
                <p:cNvSpPr/>
                <p:nvPr/>
              </p:nvSpPr>
              <p:spPr bwMode="auto">
                <a:xfrm>
                  <a:off x="1197089" y="3056816"/>
                  <a:ext cx="1774433" cy="1838194"/>
                </a:xfrm>
                <a:prstGeom prst="ellipse">
                  <a:avLst/>
                </a:prstGeom>
                <a:solidFill>
                  <a:srgbClr val="FFFFFF"/>
                </a:solidFill>
                <a:ln>
                  <a:noFill/>
                  <a:headEnd type="none" w="med" len="med"/>
                  <a:tailEnd type="none" w="med" len="med"/>
                </a:ln>
                <a:effectLst>
                  <a:softEdge rad="317500"/>
                </a:effectLst>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800" dirty="0" err="1">
                    <a:solidFill>
                      <a:srgbClr val="FFFFFF"/>
                    </a:solidFill>
                    <a:latin typeface="Segoe" pitchFamily="34" charset="0"/>
                  </a:endParaRPr>
                </a:p>
              </p:txBody>
            </p:sp>
            <p:pic>
              <p:nvPicPr>
                <p:cNvPr id="23" name="Content Placeholder 4" descr="ShrPt_h_rgb.png"/>
                <p:cNvPicPr>
                  <a:picLocks noChangeAspect="1"/>
                </p:cNvPicPr>
                <p:nvPr/>
              </p:nvPicPr>
              <p:blipFill>
                <a:blip r:embed="rId4" cstate="print"/>
                <a:srcRect r="83105" b="-8078"/>
                <a:stretch>
                  <a:fillRect/>
                </a:stretch>
              </p:blipFill>
              <p:spPr>
                <a:xfrm>
                  <a:off x="1882721" y="3482810"/>
                  <a:ext cx="453526" cy="539301"/>
                </a:xfrm>
                <a:prstGeom prst="rect">
                  <a:avLst/>
                </a:prstGeom>
              </p:spPr>
            </p:pic>
            <p:pic>
              <p:nvPicPr>
                <p:cNvPr id="24" name="Content Placeholder 4" descr="ShrPt_h_rgb.png"/>
                <p:cNvPicPr>
                  <a:picLocks noChangeAspect="1"/>
                </p:cNvPicPr>
                <p:nvPr/>
              </p:nvPicPr>
              <p:blipFill>
                <a:blip r:embed="rId4" cstate="print">
                  <a:duotone>
                    <a:prstClr val="black"/>
                    <a:srgbClr val="D9C3A5">
                      <a:tint val="50000"/>
                      <a:satMod val="180000"/>
                    </a:srgbClr>
                  </a:duotone>
                </a:blip>
                <a:srcRect l="16257" r="30219"/>
                <a:stretch>
                  <a:fillRect/>
                </a:stretch>
              </p:blipFill>
              <p:spPr>
                <a:xfrm>
                  <a:off x="1600928" y="3978738"/>
                  <a:ext cx="915809" cy="318071"/>
                </a:xfrm>
                <a:prstGeom prst="rect">
                  <a:avLst/>
                </a:prstGeom>
              </p:spPr>
            </p:pic>
          </p:grpSp>
        </p:grpSp>
        <p:sp>
          <p:nvSpPr>
            <p:cNvPr id="14" name="Rectangle 13"/>
            <p:cNvSpPr/>
            <p:nvPr/>
          </p:nvSpPr>
          <p:spPr>
            <a:xfrm>
              <a:off x="2740515" y="3124200"/>
              <a:ext cx="1417360" cy="202886"/>
            </a:xfrm>
            <a:prstGeom prst="rect">
              <a:avLst/>
            </a:prstGeom>
          </p:spPr>
          <p:txBody>
            <a:bodyPr wrap="square" lIns="0" tIns="0" rIns="0" bIns="0">
              <a:spAutoFit/>
            </a:bodyPr>
            <a:lstStyle/>
            <a:p>
              <a:pPr algn="ctr" defTabSz="914363" fontAlgn="base">
                <a:lnSpc>
                  <a:spcPct val="80000"/>
                </a:lnSpc>
                <a:spcBef>
                  <a:spcPct val="0"/>
                </a:spcBef>
                <a:spcAft>
                  <a:spcPct val="0"/>
                </a:spcAft>
              </a:pPr>
              <a:r>
                <a:rPr lang="en-US" sz="1600" b="1" spc="-80" dirty="0">
                  <a:ln w="3175">
                    <a:noFill/>
                  </a:ln>
                  <a:gradFill>
                    <a:gsLst>
                      <a:gs pos="50000">
                        <a:srgbClr val="FFFFFF"/>
                      </a:gs>
                      <a:gs pos="100000">
                        <a:srgbClr val="FFFFFF"/>
                      </a:gs>
                    </a:gsLst>
                    <a:lin ang="5400000" scaled="0"/>
                  </a:gradFill>
                  <a:cs typeface="Segoe UI" pitchFamily="34" charset="0"/>
                </a:rPr>
                <a:t>Communities</a:t>
              </a:r>
            </a:p>
          </p:txBody>
        </p:sp>
        <p:sp>
          <p:nvSpPr>
            <p:cNvPr id="15" name="Rectangle 14"/>
            <p:cNvSpPr/>
            <p:nvPr/>
          </p:nvSpPr>
          <p:spPr>
            <a:xfrm>
              <a:off x="1652523" y="5055692"/>
              <a:ext cx="1417360" cy="202886"/>
            </a:xfrm>
            <a:prstGeom prst="rect">
              <a:avLst/>
            </a:prstGeom>
          </p:spPr>
          <p:txBody>
            <a:bodyPr wrap="square" lIns="0" tIns="0" rIns="0" bIns="0">
              <a:spAutoFit/>
            </a:bodyPr>
            <a:lstStyle/>
            <a:p>
              <a:pPr algn="ctr" defTabSz="914363" fontAlgn="base">
                <a:lnSpc>
                  <a:spcPct val="80000"/>
                </a:lnSpc>
                <a:spcBef>
                  <a:spcPct val="0"/>
                </a:spcBef>
                <a:spcAft>
                  <a:spcPct val="0"/>
                </a:spcAft>
              </a:pPr>
              <a:r>
                <a:rPr lang="en-US" sz="1600" b="1" spc="-80" dirty="0">
                  <a:ln w="3175">
                    <a:noFill/>
                  </a:ln>
                  <a:gradFill>
                    <a:gsLst>
                      <a:gs pos="50000">
                        <a:srgbClr val="FFFFFF"/>
                      </a:gs>
                      <a:gs pos="100000">
                        <a:srgbClr val="FFFFFF"/>
                      </a:gs>
                    </a:gsLst>
                    <a:lin ang="5400000" scaled="0"/>
                  </a:gradFill>
                  <a:cs typeface="Segoe UI" pitchFamily="34" charset="0"/>
                </a:rPr>
                <a:t>Search</a:t>
              </a:r>
            </a:p>
          </p:txBody>
        </p:sp>
        <p:sp>
          <p:nvSpPr>
            <p:cNvPr id="16" name="Rectangle 15"/>
            <p:cNvSpPr/>
            <p:nvPr/>
          </p:nvSpPr>
          <p:spPr>
            <a:xfrm>
              <a:off x="1479741" y="2514600"/>
              <a:ext cx="1417359" cy="202886"/>
            </a:xfrm>
            <a:prstGeom prst="rect">
              <a:avLst/>
            </a:prstGeom>
          </p:spPr>
          <p:txBody>
            <a:bodyPr wrap="square" lIns="0" tIns="0" rIns="0" bIns="0">
              <a:spAutoFit/>
            </a:bodyPr>
            <a:lstStyle/>
            <a:p>
              <a:pPr algn="ctr" defTabSz="914363" fontAlgn="base">
                <a:lnSpc>
                  <a:spcPct val="80000"/>
                </a:lnSpc>
                <a:spcBef>
                  <a:spcPct val="0"/>
                </a:spcBef>
                <a:spcAft>
                  <a:spcPct val="0"/>
                </a:spcAft>
              </a:pPr>
              <a:r>
                <a:rPr lang="en-US" sz="1600" b="1" spc="-80" dirty="0">
                  <a:ln w="3175">
                    <a:noFill/>
                  </a:ln>
                  <a:gradFill>
                    <a:gsLst>
                      <a:gs pos="50000">
                        <a:srgbClr val="FFFFFF"/>
                      </a:gs>
                      <a:gs pos="100000">
                        <a:srgbClr val="FFFFFF"/>
                      </a:gs>
                    </a:gsLst>
                    <a:lin ang="5400000" scaled="0"/>
                  </a:gradFill>
                  <a:cs typeface="Segoe UI" pitchFamily="34" charset="0"/>
                </a:rPr>
                <a:t>Sites</a:t>
              </a:r>
            </a:p>
          </p:txBody>
        </p:sp>
        <p:sp>
          <p:nvSpPr>
            <p:cNvPr id="17" name="Rectangle 16"/>
            <p:cNvSpPr/>
            <p:nvPr/>
          </p:nvSpPr>
          <p:spPr>
            <a:xfrm>
              <a:off x="125994" y="3124200"/>
              <a:ext cx="1550406" cy="202886"/>
            </a:xfrm>
            <a:prstGeom prst="rect">
              <a:avLst/>
            </a:prstGeom>
          </p:spPr>
          <p:txBody>
            <a:bodyPr wrap="square" lIns="0" tIns="0" rIns="0" bIns="0">
              <a:spAutoFit/>
            </a:bodyPr>
            <a:lstStyle/>
            <a:p>
              <a:pPr algn="ctr" defTabSz="914363" fontAlgn="base">
                <a:lnSpc>
                  <a:spcPct val="80000"/>
                </a:lnSpc>
                <a:spcBef>
                  <a:spcPct val="0"/>
                </a:spcBef>
                <a:spcAft>
                  <a:spcPct val="0"/>
                </a:spcAft>
              </a:pPr>
              <a:r>
                <a:rPr lang="en-US" sz="1600" b="1" spc="-80" dirty="0" smtClean="0">
                  <a:ln w="3175">
                    <a:noFill/>
                  </a:ln>
                  <a:gradFill>
                    <a:gsLst>
                      <a:gs pos="50000">
                        <a:srgbClr val="FFFFFF"/>
                      </a:gs>
                      <a:gs pos="100000">
                        <a:srgbClr val="FFFFFF"/>
                      </a:gs>
                    </a:gsLst>
                    <a:lin ang="5400000" scaled="0"/>
                  </a:gradFill>
                  <a:cs typeface="Segoe UI" pitchFamily="34" charset="0"/>
                </a:rPr>
                <a:t>Composites</a:t>
              </a:r>
              <a:endParaRPr lang="en-US" sz="1600" b="1" spc="-80" dirty="0">
                <a:ln w="3175">
                  <a:noFill/>
                </a:ln>
                <a:gradFill>
                  <a:gsLst>
                    <a:gs pos="50000">
                      <a:srgbClr val="FFFFFF"/>
                    </a:gs>
                    <a:gs pos="100000">
                      <a:srgbClr val="FFFFFF"/>
                    </a:gs>
                  </a:gsLst>
                  <a:lin ang="5400000" scaled="0"/>
                </a:gradFill>
                <a:cs typeface="Segoe UI" pitchFamily="34" charset="0"/>
              </a:endParaRPr>
            </a:p>
          </p:txBody>
        </p:sp>
        <p:sp>
          <p:nvSpPr>
            <p:cNvPr id="18" name="Rectangle 17"/>
            <p:cNvSpPr/>
            <p:nvPr/>
          </p:nvSpPr>
          <p:spPr>
            <a:xfrm>
              <a:off x="2881870" y="4292914"/>
              <a:ext cx="1024931" cy="202886"/>
            </a:xfrm>
            <a:prstGeom prst="rect">
              <a:avLst/>
            </a:prstGeom>
          </p:spPr>
          <p:txBody>
            <a:bodyPr wrap="square" lIns="0" tIns="0" rIns="0" bIns="0">
              <a:spAutoFit/>
            </a:bodyPr>
            <a:lstStyle/>
            <a:p>
              <a:pPr algn="ctr" defTabSz="914363" fontAlgn="base">
                <a:lnSpc>
                  <a:spcPct val="80000"/>
                </a:lnSpc>
                <a:spcBef>
                  <a:spcPct val="0"/>
                </a:spcBef>
                <a:spcAft>
                  <a:spcPct val="0"/>
                </a:spcAft>
              </a:pPr>
              <a:r>
                <a:rPr lang="en-US" sz="1600" b="1" spc="-80" dirty="0">
                  <a:ln w="3175">
                    <a:noFill/>
                  </a:ln>
                  <a:gradFill>
                    <a:gsLst>
                      <a:gs pos="50000">
                        <a:srgbClr val="FFFFFF"/>
                      </a:gs>
                      <a:gs pos="100000">
                        <a:srgbClr val="FFFFFF"/>
                      </a:gs>
                    </a:gsLst>
                    <a:lin ang="5400000" scaled="0"/>
                  </a:gradFill>
                  <a:cs typeface="Segoe UI" pitchFamily="34" charset="0"/>
                </a:rPr>
                <a:t>Content</a:t>
              </a:r>
            </a:p>
          </p:txBody>
        </p:sp>
        <p:sp>
          <p:nvSpPr>
            <p:cNvPr id="19" name="Rectangle 18"/>
            <p:cNvSpPr/>
            <p:nvPr/>
          </p:nvSpPr>
          <p:spPr>
            <a:xfrm>
              <a:off x="304800" y="4292914"/>
              <a:ext cx="1001003" cy="202886"/>
            </a:xfrm>
            <a:prstGeom prst="rect">
              <a:avLst/>
            </a:prstGeom>
          </p:spPr>
          <p:txBody>
            <a:bodyPr wrap="square" lIns="0" tIns="0" rIns="0" bIns="0">
              <a:spAutoFit/>
            </a:bodyPr>
            <a:lstStyle/>
            <a:p>
              <a:pPr algn="ctr" defTabSz="914363" fontAlgn="base">
                <a:lnSpc>
                  <a:spcPct val="80000"/>
                </a:lnSpc>
                <a:spcBef>
                  <a:spcPct val="0"/>
                </a:spcBef>
                <a:spcAft>
                  <a:spcPct val="0"/>
                </a:spcAft>
              </a:pPr>
              <a:r>
                <a:rPr lang="en-US" sz="1600" b="1" spc="-80" dirty="0">
                  <a:ln w="3175">
                    <a:noFill/>
                  </a:ln>
                  <a:gradFill>
                    <a:gsLst>
                      <a:gs pos="50000">
                        <a:srgbClr val="FFFFFF"/>
                      </a:gs>
                      <a:gs pos="100000">
                        <a:srgbClr val="FFFFFF"/>
                      </a:gs>
                    </a:gsLst>
                    <a:lin ang="5400000" scaled="0"/>
                  </a:gradFill>
                  <a:cs typeface="Segoe UI" pitchFamily="34" charset="0"/>
                </a:rPr>
                <a:t>Insights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30365" y="1414464"/>
            <a:ext cx="3827873" cy="2689704"/>
          </a:xfrm>
          <a:prstGeom prst="roundRect">
            <a:avLst>
              <a:gd name="adj" fmla="val 2091"/>
            </a:avLst>
          </a:prstGeom>
          <a:effectLst>
            <a:outerShdw blurRad="127000" algn="ctr" rotWithShape="0">
              <a:prstClr val="black">
                <a:alpha val="60000"/>
              </a:prstClr>
            </a:outerShdw>
          </a:effectLst>
        </p:spPr>
      </p:pic>
      <p:sp>
        <p:nvSpPr>
          <p:cNvPr id="2" name="Title 1"/>
          <p:cNvSpPr>
            <a:spLocks noGrp="1"/>
          </p:cNvSpPr>
          <p:nvPr>
            <p:ph type="title"/>
          </p:nvPr>
        </p:nvSpPr>
        <p:spPr>
          <a:xfrm>
            <a:off x="387350" y="225425"/>
            <a:ext cx="8382000" cy="664797"/>
          </a:xfrm>
        </p:spPr>
        <p:txBody>
          <a:bodyPr/>
          <a:lstStyle/>
          <a:p>
            <a:r>
              <a:rPr lang="en-US" dirty="0" smtClean="0">
                <a:effectLst>
                  <a:outerShdw blurRad="38100" dist="38100" dir="2700000" algn="tl">
                    <a:srgbClr val="000000">
                      <a:alpha val="43137"/>
                    </a:srgbClr>
                  </a:outerShdw>
                </a:effectLst>
              </a:rPr>
              <a:t>Bookmarks</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a:xfrm>
            <a:off x="387350" y="3230931"/>
            <a:ext cx="7570788" cy="3401644"/>
          </a:xfrm>
          <a:prstGeom prst="roundRect">
            <a:avLst>
              <a:gd name="adj" fmla="val 1662"/>
            </a:avLst>
          </a:prstGeom>
          <a:effectLst>
            <a:outerShdw blurRad="127000" algn="ctr" rotWithShape="0">
              <a:prstClr val="black">
                <a:alpha val="60000"/>
              </a:prstClr>
            </a:outerShdw>
          </a:effectLst>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23925" y="2086237"/>
            <a:ext cx="7296150" cy="3810000"/>
          </a:xfrm>
          <a:prstGeom prst="roundRect">
            <a:avLst>
              <a:gd name="adj" fmla="val 1882"/>
            </a:avLst>
          </a:prstGeom>
          <a:effectLst>
            <a:outerShdw blurRad="127000" algn="ctr" rotWithShape="0">
              <a:prstClr val="black">
                <a:alpha val="60000"/>
              </a:prstClr>
            </a:outerShdw>
          </a:effectLst>
        </p:spPr>
      </p:pic>
      <p:grpSp>
        <p:nvGrpSpPr>
          <p:cNvPr id="14" name="Group 13"/>
          <p:cNvGrpSpPr/>
          <p:nvPr/>
        </p:nvGrpSpPr>
        <p:grpSpPr>
          <a:xfrm>
            <a:off x="4728461" y="2682894"/>
            <a:ext cx="2654908" cy="1056722"/>
            <a:chOff x="4728461" y="2682894"/>
            <a:chExt cx="2654908" cy="1056722"/>
          </a:xfrm>
        </p:grpSpPr>
        <p:sp>
          <p:nvSpPr>
            <p:cNvPr id="5" name="Freeform 4"/>
            <p:cNvSpPr/>
            <p:nvPr/>
          </p:nvSpPr>
          <p:spPr bwMode="auto">
            <a:xfrm>
              <a:off x="4728461" y="2682894"/>
              <a:ext cx="2654908" cy="1056722"/>
            </a:xfrm>
            <a:custGeom>
              <a:avLst/>
              <a:gdLst>
                <a:gd name="connsiteX0" fmla="*/ 0 w 1446028"/>
                <a:gd name="connsiteY0" fmla="*/ 0 h 858695"/>
                <a:gd name="connsiteX1" fmla="*/ 843516 w 1446028"/>
                <a:gd name="connsiteY1" fmla="*/ 0 h 858695"/>
                <a:gd name="connsiteX2" fmla="*/ 843516 w 1446028"/>
                <a:gd name="connsiteY2" fmla="*/ 0 h 858695"/>
                <a:gd name="connsiteX3" fmla="*/ 1205023 w 1446028"/>
                <a:gd name="connsiteY3" fmla="*/ 0 h 858695"/>
                <a:gd name="connsiteX4" fmla="*/ 1446028 w 1446028"/>
                <a:gd name="connsiteY4" fmla="*/ 0 h 858695"/>
                <a:gd name="connsiteX5" fmla="*/ 1446028 w 1446028"/>
                <a:gd name="connsiteY5" fmla="*/ 500905 h 858695"/>
                <a:gd name="connsiteX6" fmla="*/ 2654908 w 1446028"/>
                <a:gd name="connsiteY6" fmla="*/ 773478 h 858695"/>
                <a:gd name="connsiteX7" fmla="*/ 1446028 w 1446028"/>
                <a:gd name="connsiteY7" fmla="*/ 715579 h 858695"/>
                <a:gd name="connsiteX8" fmla="*/ 1446028 w 1446028"/>
                <a:gd name="connsiteY8" fmla="*/ 858695 h 858695"/>
                <a:gd name="connsiteX9" fmla="*/ 1205023 w 1446028"/>
                <a:gd name="connsiteY9" fmla="*/ 858695 h 858695"/>
                <a:gd name="connsiteX10" fmla="*/ 843516 w 1446028"/>
                <a:gd name="connsiteY10" fmla="*/ 858695 h 858695"/>
                <a:gd name="connsiteX11" fmla="*/ 843516 w 1446028"/>
                <a:gd name="connsiteY11" fmla="*/ 858695 h 858695"/>
                <a:gd name="connsiteX12" fmla="*/ 0 w 1446028"/>
                <a:gd name="connsiteY12" fmla="*/ 858695 h 858695"/>
                <a:gd name="connsiteX13" fmla="*/ 0 w 1446028"/>
                <a:gd name="connsiteY13" fmla="*/ 715579 h 858695"/>
                <a:gd name="connsiteX14" fmla="*/ 0 w 1446028"/>
                <a:gd name="connsiteY14" fmla="*/ 500905 h 858695"/>
                <a:gd name="connsiteX15" fmla="*/ 0 w 1446028"/>
                <a:gd name="connsiteY15" fmla="*/ 500905 h 858695"/>
                <a:gd name="connsiteX16" fmla="*/ 0 w 1446028"/>
                <a:gd name="connsiteY16" fmla="*/ 0 h 858695"/>
                <a:gd name="connsiteX0" fmla="*/ 0 w 2654908"/>
                <a:gd name="connsiteY0" fmla="*/ 0 h 858695"/>
                <a:gd name="connsiteX1" fmla="*/ 843516 w 2654908"/>
                <a:gd name="connsiteY1" fmla="*/ 0 h 858695"/>
                <a:gd name="connsiteX2" fmla="*/ 843516 w 2654908"/>
                <a:gd name="connsiteY2" fmla="*/ 0 h 858695"/>
                <a:gd name="connsiteX3" fmla="*/ 1205023 w 2654908"/>
                <a:gd name="connsiteY3" fmla="*/ 0 h 858695"/>
                <a:gd name="connsiteX4" fmla="*/ 1446028 w 2654908"/>
                <a:gd name="connsiteY4" fmla="*/ 0 h 858695"/>
                <a:gd name="connsiteX5" fmla="*/ 1446028 w 2654908"/>
                <a:gd name="connsiteY5" fmla="*/ 500905 h 858695"/>
                <a:gd name="connsiteX6" fmla="*/ 2654908 w 2654908"/>
                <a:gd name="connsiteY6" fmla="*/ 773478 h 858695"/>
                <a:gd name="connsiteX7" fmla="*/ 1446028 w 2654908"/>
                <a:gd name="connsiteY7" fmla="*/ 715579 h 858695"/>
                <a:gd name="connsiteX8" fmla="*/ 1446028 w 2654908"/>
                <a:gd name="connsiteY8" fmla="*/ 858695 h 858695"/>
                <a:gd name="connsiteX9" fmla="*/ 1205023 w 2654908"/>
                <a:gd name="connsiteY9" fmla="*/ 858695 h 858695"/>
                <a:gd name="connsiteX10" fmla="*/ 843516 w 2654908"/>
                <a:gd name="connsiteY10" fmla="*/ 858695 h 858695"/>
                <a:gd name="connsiteX11" fmla="*/ 843516 w 2654908"/>
                <a:gd name="connsiteY11" fmla="*/ 858695 h 858695"/>
                <a:gd name="connsiteX12" fmla="*/ 0 w 2654908"/>
                <a:gd name="connsiteY12" fmla="*/ 858695 h 858695"/>
                <a:gd name="connsiteX13" fmla="*/ 0 w 2654908"/>
                <a:gd name="connsiteY13" fmla="*/ 715579 h 858695"/>
                <a:gd name="connsiteX14" fmla="*/ 0 w 2654908"/>
                <a:gd name="connsiteY14" fmla="*/ 500905 h 858695"/>
                <a:gd name="connsiteX15" fmla="*/ 0 w 2654908"/>
                <a:gd name="connsiteY15" fmla="*/ 0 h 858695"/>
                <a:gd name="connsiteX0" fmla="*/ 0 w 2654908"/>
                <a:gd name="connsiteY0" fmla="*/ 0 h 858695"/>
                <a:gd name="connsiteX1" fmla="*/ 843516 w 2654908"/>
                <a:gd name="connsiteY1" fmla="*/ 0 h 858695"/>
                <a:gd name="connsiteX2" fmla="*/ 843516 w 2654908"/>
                <a:gd name="connsiteY2" fmla="*/ 0 h 858695"/>
                <a:gd name="connsiteX3" fmla="*/ 1205023 w 2654908"/>
                <a:gd name="connsiteY3" fmla="*/ 0 h 858695"/>
                <a:gd name="connsiteX4" fmla="*/ 1446028 w 2654908"/>
                <a:gd name="connsiteY4" fmla="*/ 0 h 858695"/>
                <a:gd name="connsiteX5" fmla="*/ 1446028 w 2654908"/>
                <a:gd name="connsiteY5" fmla="*/ 500905 h 858695"/>
                <a:gd name="connsiteX6" fmla="*/ 2654908 w 2654908"/>
                <a:gd name="connsiteY6" fmla="*/ 773478 h 858695"/>
                <a:gd name="connsiteX7" fmla="*/ 1446028 w 2654908"/>
                <a:gd name="connsiteY7" fmla="*/ 715579 h 858695"/>
                <a:gd name="connsiteX8" fmla="*/ 1446028 w 2654908"/>
                <a:gd name="connsiteY8" fmla="*/ 858695 h 858695"/>
                <a:gd name="connsiteX9" fmla="*/ 1205023 w 2654908"/>
                <a:gd name="connsiteY9" fmla="*/ 858695 h 858695"/>
                <a:gd name="connsiteX10" fmla="*/ 843516 w 2654908"/>
                <a:gd name="connsiteY10" fmla="*/ 858695 h 858695"/>
                <a:gd name="connsiteX11" fmla="*/ 843516 w 2654908"/>
                <a:gd name="connsiteY11" fmla="*/ 858695 h 858695"/>
                <a:gd name="connsiteX12" fmla="*/ 0 w 2654908"/>
                <a:gd name="connsiteY12" fmla="*/ 858695 h 858695"/>
                <a:gd name="connsiteX13" fmla="*/ 0 w 2654908"/>
                <a:gd name="connsiteY13" fmla="*/ 715579 h 858695"/>
                <a:gd name="connsiteX14" fmla="*/ 0 w 2654908"/>
                <a:gd name="connsiteY14" fmla="*/ 0 h 858695"/>
                <a:gd name="connsiteX0" fmla="*/ 0 w 2654908"/>
                <a:gd name="connsiteY0" fmla="*/ 0 h 858695"/>
                <a:gd name="connsiteX1" fmla="*/ 843516 w 2654908"/>
                <a:gd name="connsiteY1" fmla="*/ 0 h 858695"/>
                <a:gd name="connsiteX2" fmla="*/ 843516 w 2654908"/>
                <a:gd name="connsiteY2" fmla="*/ 0 h 858695"/>
                <a:gd name="connsiteX3" fmla="*/ 1205023 w 2654908"/>
                <a:gd name="connsiteY3" fmla="*/ 0 h 858695"/>
                <a:gd name="connsiteX4" fmla="*/ 1446028 w 2654908"/>
                <a:gd name="connsiteY4" fmla="*/ 0 h 858695"/>
                <a:gd name="connsiteX5" fmla="*/ 1446028 w 2654908"/>
                <a:gd name="connsiteY5" fmla="*/ 500905 h 858695"/>
                <a:gd name="connsiteX6" fmla="*/ 2654908 w 2654908"/>
                <a:gd name="connsiteY6" fmla="*/ 773478 h 858695"/>
                <a:gd name="connsiteX7" fmla="*/ 1446028 w 2654908"/>
                <a:gd name="connsiteY7" fmla="*/ 715579 h 858695"/>
                <a:gd name="connsiteX8" fmla="*/ 1446028 w 2654908"/>
                <a:gd name="connsiteY8" fmla="*/ 858695 h 858695"/>
                <a:gd name="connsiteX9" fmla="*/ 1205023 w 2654908"/>
                <a:gd name="connsiteY9" fmla="*/ 858695 h 858695"/>
                <a:gd name="connsiteX10" fmla="*/ 843516 w 2654908"/>
                <a:gd name="connsiteY10" fmla="*/ 858695 h 858695"/>
                <a:gd name="connsiteX11" fmla="*/ 843516 w 2654908"/>
                <a:gd name="connsiteY11" fmla="*/ 858695 h 858695"/>
                <a:gd name="connsiteX12" fmla="*/ 0 w 2654908"/>
                <a:gd name="connsiteY12" fmla="*/ 858695 h 858695"/>
                <a:gd name="connsiteX13" fmla="*/ 0 w 2654908"/>
                <a:gd name="connsiteY13" fmla="*/ 0 h 858695"/>
                <a:gd name="connsiteX0" fmla="*/ 0 w 2654908"/>
                <a:gd name="connsiteY0" fmla="*/ 0 h 858695"/>
                <a:gd name="connsiteX1" fmla="*/ 843516 w 2654908"/>
                <a:gd name="connsiteY1" fmla="*/ 0 h 858695"/>
                <a:gd name="connsiteX2" fmla="*/ 843516 w 2654908"/>
                <a:gd name="connsiteY2" fmla="*/ 0 h 858695"/>
                <a:gd name="connsiteX3" fmla="*/ 1205023 w 2654908"/>
                <a:gd name="connsiteY3" fmla="*/ 0 h 858695"/>
                <a:gd name="connsiteX4" fmla="*/ 1446028 w 2654908"/>
                <a:gd name="connsiteY4" fmla="*/ 0 h 858695"/>
                <a:gd name="connsiteX5" fmla="*/ 1446028 w 2654908"/>
                <a:gd name="connsiteY5" fmla="*/ 500905 h 858695"/>
                <a:gd name="connsiteX6" fmla="*/ 2654908 w 2654908"/>
                <a:gd name="connsiteY6" fmla="*/ 773478 h 858695"/>
                <a:gd name="connsiteX7" fmla="*/ 1446028 w 2654908"/>
                <a:gd name="connsiteY7" fmla="*/ 715579 h 858695"/>
                <a:gd name="connsiteX8" fmla="*/ 1446028 w 2654908"/>
                <a:gd name="connsiteY8" fmla="*/ 858695 h 858695"/>
                <a:gd name="connsiteX9" fmla="*/ 1205023 w 2654908"/>
                <a:gd name="connsiteY9" fmla="*/ 858695 h 858695"/>
                <a:gd name="connsiteX10" fmla="*/ 843516 w 2654908"/>
                <a:gd name="connsiteY10" fmla="*/ 858695 h 858695"/>
                <a:gd name="connsiteX11" fmla="*/ 0 w 2654908"/>
                <a:gd name="connsiteY11" fmla="*/ 858695 h 858695"/>
                <a:gd name="connsiteX12" fmla="*/ 0 w 2654908"/>
                <a:gd name="connsiteY12" fmla="*/ 0 h 858695"/>
                <a:gd name="connsiteX0" fmla="*/ 0 w 2654908"/>
                <a:gd name="connsiteY0" fmla="*/ 0 h 858695"/>
                <a:gd name="connsiteX1" fmla="*/ 843516 w 2654908"/>
                <a:gd name="connsiteY1" fmla="*/ 0 h 858695"/>
                <a:gd name="connsiteX2" fmla="*/ 843516 w 2654908"/>
                <a:gd name="connsiteY2" fmla="*/ 0 h 858695"/>
                <a:gd name="connsiteX3" fmla="*/ 1205023 w 2654908"/>
                <a:gd name="connsiteY3" fmla="*/ 0 h 858695"/>
                <a:gd name="connsiteX4" fmla="*/ 1446028 w 2654908"/>
                <a:gd name="connsiteY4" fmla="*/ 0 h 858695"/>
                <a:gd name="connsiteX5" fmla="*/ 1446028 w 2654908"/>
                <a:gd name="connsiteY5" fmla="*/ 500905 h 858695"/>
                <a:gd name="connsiteX6" fmla="*/ 2654908 w 2654908"/>
                <a:gd name="connsiteY6" fmla="*/ 773478 h 858695"/>
                <a:gd name="connsiteX7" fmla="*/ 1446028 w 2654908"/>
                <a:gd name="connsiteY7" fmla="*/ 715579 h 858695"/>
                <a:gd name="connsiteX8" fmla="*/ 1446028 w 2654908"/>
                <a:gd name="connsiteY8" fmla="*/ 858695 h 858695"/>
                <a:gd name="connsiteX9" fmla="*/ 843516 w 2654908"/>
                <a:gd name="connsiteY9" fmla="*/ 858695 h 858695"/>
                <a:gd name="connsiteX10" fmla="*/ 0 w 2654908"/>
                <a:gd name="connsiteY10" fmla="*/ 858695 h 858695"/>
                <a:gd name="connsiteX11" fmla="*/ 0 w 2654908"/>
                <a:gd name="connsiteY11" fmla="*/ 0 h 858695"/>
                <a:gd name="connsiteX0" fmla="*/ 0 w 2654908"/>
                <a:gd name="connsiteY0" fmla="*/ 0 h 858695"/>
                <a:gd name="connsiteX1" fmla="*/ 843516 w 2654908"/>
                <a:gd name="connsiteY1" fmla="*/ 0 h 858695"/>
                <a:gd name="connsiteX2" fmla="*/ 843516 w 2654908"/>
                <a:gd name="connsiteY2" fmla="*/ 0 h 858695"/>
                <a:gd name="connsiteX3" fmla="*/ 1205023 w 2654908"/>
                <a:gd name="connsiteY3" fmla="*/ 0 h 858695"/>
                <a:gd name="connsiteX4" fmla="*/ 1446028 w 2654908"/>
                <a:gd name="connsiteY4" fmla="*/ 0 h 858695"/>
                <a:gd name="connsiteX5" fmla="*/ 1446028 w 2654908"/>
                <a:gd name="connsiteY5" fmla="*/ 500905 h 858695"/>
                <a:gd name="connsiteX6" fmla="*/ 2654908 w 2654908"/>
                <a:gd name="connsiteY6" fmla="*/ 773478 h 858695"/>
                <a:gd name="connsiteX7" fmla="*/ 1446028 w 2654908"/>
                <a:gd name="connsiteY7" fmla="*/ 715579 h 858695"/>
                <a:gd name="connsiteX8" fmla="*/ 1446028 w 2654908"/>
                <a:gd name="connsiteY8" fmla="*/ 858695 h 858695"/>
                <a:gd name="connsiteX9" fmla="*/ 0 w 2654908"/>
                <a:gd name="connsiteY9" fmla="*/ 858695 h 858695"/>
                <a:gd name="connsiteX10" fmla="*/ 0 w 2654908"/>
                <a:gd name="connsiteY10" fmla="*/ 0 h 858695"/>
                <a:gd name="connsiteX0" fmla="*/ 0 w 2654908"/>
                <a:gd name="connsiteY0" fmla="*/ 0 h 858695"/>
                <a:gd name="connsiteX1" fmla="*/ 843516 w 2654908"/>
                <a:gd name="connsiteY1" fmla="*/ 0 h 858695"/>
                <a:gd name="connsiteX2" fmla="*/ 1205023 w 2654908"/>
                <a:gd name="connsiteY2" fmla="*/ 0 h 858695"/>
                <a:gd name="connsiteX3" fmla="*/ 1446028 w 2654908"/>
                <a:gd name="connsiteY3" fmla="*/ 0 h 858695"/>
                <a:gd name="connsiteX4" fmla="*/ 1446028 w 2654908"/>
                <a:gd name="connsiteY4" fmla="*/ 500905 h 858695"/>
                <a:gd name="connsiteX5" fmla="*/ 2654908 w 2654908"/>
                <a:gd name="connsiteY5" fmla="*/ 773478 h 858695"/>
                <a:gd name="connsiteX6" fmla="*/ 1446028 w 2654908"/>
                <a:gd name="connsiteY6" fmla="*/ 715579 h 858695"/>
                <a:gd name="connsiteX7" fmla="*/ 1446028 w 2654908"/>
                <a:gd name="connsiteY7" fmla="*/ 858695 h 858695"/>
                <a:gd name="connsiteX8" fmla="*/ 0 w 2654908"/>
                <a:gd name="connsiteY8" fmla="*/ 858695 h 858695"/>
                <a:gd name="connsiteX9" fmla="*/ 0 w 2654908"/>
                <a:gd name="connsiteY9" fmla="*/ 0 h 858695"/>
                <a:gd name="connsiteX0" fmla="*/ 0 w 2654908"/>
                <a:gd name="connsiteY0" fmla="*/ 0 h 858695"/>
                <a:gd name="connsiteX1" fmla="*/ 1205023 w 2654908"/>
                <a:gd name="connsiteY1" fmla="*/ 0 h 858695"/>
                <a:gd name="connsiteX2" fmla="*/ 1446028 w 2654908"/>
                <a:gd name="connsiteY2" fmla="*/ 0 h 858695"/>
                <a:gd name="connsiteX3" fmla="*/ 1446028 w 2654908"/>
                <a:gd name="connsiteY3" fmla="*/ 500905 h 858695"/>
                <a:gd name="connsiteX4" fmla="*/ 2654908 w 2654908"/>
                <a:gd name="connsiteY4" fmla="*/ 773478 h 858695"/>
                <a:gd name="connsiteX5" fmla="*/ 1446028 w 2654908"/>
                <a:gd name="connsiteY5" fmla="*/ 715579 h 858695"/>
                <a:gd name="connsiteX6" fmla="*/ 1446028 w 2654908"/>
                <a:gd name="connsiteY6" fmla="*/ 858695 h 858695"/>
                <a:gd name="connsiteX7" fmla="*/ 0 w 2654908"/>
                <a:gd name="connsiteY7" fmla="*/ 858695 h 858695"/>
                <a:gd name="connsiteX8" fmla="*/ 0 w 2654908"/>
                <a:gd name="connsiteY8" fmla="*/ 0 h 858695"/>
                <a:gd name="connsiteX0" fmla="*/ 0 w 2654908"/>
                <a:gd name="connsiteY0" fmla="*/ 0 h 858695"/>
                <a:gd name="connsiteX1" fmla="*/ 1446028 w 2654908"/>
                <a:gd name="connsiteY1" fmla="*/ 0 h 858695"/>
                <a:gd name="connsiteX2" fmla="*/ 1446028 w 2654908"/>
                <a:gd name="connsiteY2" fmla="*/ 500905 h 858695"/>
                <a:gd name="connsiteX3" fmla="*/ 2654908 w 2654908"/>
                <a:gd name="connsiteY3" fmla="*/ 773478 h 858695"/>
                <a:gd name="connsiteX4" fmla="*/ 1446028 w 2654908"/>
                <a:gd name="connsiteY4" fmla="*/ 715579 h 858695"/>
                <a:gd name="connsiteX5" fmla="*/ 1446028 w 2654908"/>
                <a:gd name="connsiteY5" fmla="*/ 858695 h 858695"/>
                <a:gd name="connsiteX6" fmla="*/ 0 w 2654908"/>
                <a:gd name="connsiteY6" fmla="*/ 858695 h 858695"/>
                <a:gd name="connsiteX7" fmla="*/ 0 w 2654908"/>
                <a:gd name="connsiteY7" fmla="*/ 0 h 858695"/>
                <a:gd name="connsiteX0" fmla="*/ 0 w 2654908"/>
                <a:gd name="connsiteY0" fmla="*/ 0 h 858695"/>
                <a:gd name="connsiteX1" fmla="*/ 1446028 w 2654908"/>
                <a:gd name="connsiteY1" fmla="*/ 0 h 858695"/>
                <a:gd name="connsiteX2" fmla="*/ 1438423 w 2654908"/>
                <a:gd name="connsiteY2" fmla="*/ 106828 h 858695"/>
                <a:gd name="connsiteX3" fmla="*/ 1446028 w 2654908"/>
                <a:gd name="connsiteY3" fmla="*/ 500905 h 858695"/>
                <a:gd name="connsiteX4" fmla="*/ 2654908 w 2654908"/>
                <a:gd name="connsiteY4" fmla="*/ 773478 h 858695"/>
                <a:gd name="connsiteX5" fmla="*/ 1446028 w 2654908"/>
                <a:gd name="connsiteY5" fmla="*/ 715579 h 858695"/>
                <a:gd name="connsiteX6" fmla="*/ 1446028 w 2654908"/>
                <a:gd name="connsiteY6" fmla="*/ 858695 h 858695"/>
                <a:gd name="connsiteX7" fmla="*/ 0 w 2654908"/>
                <a:gd name="connsiteY7" fmla="*/ 858695 h 858695"/>
                <a:gd name="connsiteX8" fmla="*/ 0 w 2654908"/>
                <a:gd name="connsiteY8" fmla="*/ 0 h 858695"/>
                <a:gd name="connsiteX0" fmla="*/ 0 w 2654908"/>
                <a:gd name="connsiteY0" fmla="*/ 0 h 858695"/>
                <a:gd name="connsiteX1" fmla="*/ 1446028 w 2654908"/>
                <a:gd name="connsiteY1" fmla="*/ 0 h 858695"/>
                <a:gd name="connsiteX2" fmla="*/ 1438423 w 2654908"/>
                <a:gd name="connsiteY2" fmla="*/ 106828 h 858695"/>
                <a:gd name="connsiteX3" fmla="*/ 1438423 w 2654908"/>
                <a:gd name="connsiteY3" fmla="*/ 383274 h 858695"/>
                <a:gd name="connsiteX4" fmla="*/ 1446028 w 2654908"/>
                <a:gd name="connsiteY4" fmla="*/ 500905 h 858695"/>
                <a:gd name="connsiteX5" fmla="*/ 2654908 w 2654908"/>
                <a:gd name="connsiteY5" fmla="*/ 773478 h 858695"/>
                <a:gd name="connsiteX6" fmla="*/ 1446028 w 2654908"/>
                <a:gd name="connsiteY6" fmla="*/ 715579 h 858695"/>
                <a:gd name="connsiteX7" fmla="*/ 1446028 w 2654908"/>
                <a:gd name="connsiteY7" fmla="*/ 858695 h 858695"/>
                <a:gd name="connsiteX8" fmla="*/ 0 w 2654908"/>
                <a:gd name="connsiteY8" fmla="*/ 858695 h 858695"/>
                <a:gd name="connsiteX9" fmla="*/ 0 w 2654908"/>
                <a:gd name="connsiteY9" fmla="*/ 0 h 858695"/>
                <a:gd name="connsiteX0" fmla="*/ 0 w 2654908"/>
                <a:gd name="connsiteY0" fmla="*/ 0 h 858695"/>
                <a:gd name="connsiteX1" fmla="*/ 1446028 w 2654908"/>
                <a:gd name="connsiteY1" fmla="*/ 0 h 858695"/>
                <a:gd name="connsiteX2" fmla="*/ 1438423 w 2654908"/>
                <a:gd name="connsiteY2" fmla="*/ 106828 h 858695"/>
                <a:gd name="connsiteX3" fmla="*/ 1438423 w 2654908"/>
                <a:gd name="connsiteY3" fmla="*/ 191888 h 858695"/>
                <a:gd name="connsiteX4" fmla="*/ 1438423 w 2654908"/>
                <a:gd name="connsiteY4" fmla="*/ 383274 h 858695"/>
                <a:gd name="connsiteX5" fmla="*/ 1446028 w 2654908"/>
                <a:gd name="connsiteY5" fmla="*/ 500905 h 858695"/>
                <a:gd name="connsiteX6" fmla="*/ 2654908 w 2654908"/>
                <a:gd name="connsiteY6" fmla="*/ 773478 h 858695"/>
                <a:gd name="connsiteX7" fmla="*/ 1446028 w 2654908"/>
                <a:gd name="connsiteY7" fmla="*/ 715579 h 858695"/>
                <a:gd name="connsiteX8" fmla="*/ 1446028 w 2654908"/>
                <a:gd name="connsiteY8" fmla="*/ 858695 h 858695"/>
                <a:gd name="connsiteX9" fmla="*/ 0 w 2654908"/>
                <a:gd name="connsiteY9" fmla="*/ 858695 h 858695"/>
                <a:gd name="connsiteX10" fmla="*/ 0 w 2654908"/>
                <a:gd name="connsiteY10" fmla="*/ 0 h 858695"/>
                <a:gd name="connsiteX0" fmla="*/ 0 w 2654908"/>
                <a:gd name="connsiteY0" fmla="*/ 190884 h 1049579"/>
                <a:gd name="connsiteX1" fmla="*/ 1446028 w 2654908"/>
                <a:gd name="connsiteY1" fmla="*/ 190884 h 1049579"/>
                <a:gd name="connsiteX2" fmla="*/ 1438423 w 2654908"/>
                <a:gd name="connsiteY2" fmla="*/ 297712 h 1049579"/>
                <a:gd name="connsiteX3" fmla="*/ 2459148 w 2654908"/>
                <a:gd name="connsiteY3" fmla="*/ 0 h 1049579"/>
                <a:gd name="connsiteX4" fmla="*/ 1438423 w 2654908"/>
                <a:gd name="connsiteY4" fmla="*/ 574158 h 1049579"/>
                <a:gd name="connsiteX5" fmla="*/ 1446028 w 2654908"/>
                <a:gd name="connsiteY5" fmla="*/ 691789 h 1049579"/>
                <a:gd name="connsiteX6" fmla="*/ 2654908 w 2654908"/>
                <a:gd name="connsiteY6" fmla="*/ 964362 h 1049579"/>
                <a:gd name="connsiteX7" fmla="*/ 1446028 w 2654908"/>
                <a:gd name="connsiteY7" fmla="*/ 906463 h 1049579"/>
                <a:gd name="connsiteX8" fmla="*/ 1446028 w 2654908"/>
                <a:gd name="connsiteY8" fmla="*/ 1049579 h 1049579"/>
                <a:gd name="connsiteX9" fmla="*/ 0 w 2654908"/>
                <a:gd name="connsiteY9" fmla="*/ 1049579 h 1049579"/>
                <a:gd name="connsiteX10" fmla="*/ 0 w 2654908"/>
                <a:gd name="connsiteY10" fmla="*/ 190884 h 1049579"/>
                <a:gd name="connsiteX0" fmla="*/ 0 w 2654908"/>
                <a:gd name="connsiteY0" fmla="*/ 190884 h 1049579"/>
                <a:gd name="connsiteX1" fmla="*/ 1446028 w 2654908"/>
                <a:gd name="connsiteY1" fmla="*/ 190884 h 1049579"/>
                <a:gd name="connsiteX2" fmla="*/ 1445567 w 2654908"/>
                <a:gd name="connsiteY2" fmla="*/ 297712 h 1049579"/>
                <a:gd name="connsiteX3" fmla="*/ 2459148 w 2654908"/>
                <a:gd name="connsiteY3" fmla="*/ 0 h 1049579"/>
                <a:gd name="connsiteX4" fmla="*/ 1438423 w 2654908"/>
                <a:gd name="connsiteY4" fmla="*/ 574158 h 1049579"/>
                <a:gd name="connsiteX5" fmla="*/ 1446028 w 2654908"/>
                <a:gd name="connsiteY5" fmla="*/ 691789 h 1049579"/>
                <a:gd name="connsiteX6" fmla="*/ 2654908 w 2654908"/>
                <a:gd name="connsiteY6" fmla="*/ 964362 h 1049579"/>
                <a:gd name="connsiteX7" fmla="*/ 1446028 w 2654908"/>
                <a:gd name="connsiteY7" fmla="*/ 906463 h 1049579"/>
                <a:gd name="connsiteX8" fmla="*/ 1446028 w 2654908"/>
                <a:gd name="connsiteY8" fmla="*/ 1049579 h 1049579"/>
                <a:gd name="connsiteX9" fmla="*/ 0 w 2654908"/>
                <a:gd name="connsiteY9" fmla="*/ 1049579 h 1049579"/>
                <a:gd name="connsiteX10" fmla="*/ 0 w 2654908"/>
                <a:gd name="connsiteY10" fmla="*/ 190884 h 1049579"/>
                <a:gd name="connsiteX0" fmla="*/ 0 w 2654908"/>
                <a:gd name="connsiteY0" fmla="*/ 190884 h 1049579"/>
                <a:gd name="connsiteX1" fmla="*/ 1446028 w 2654908"/>
                <a:gd name="connsiteY1" fmla="*/ 190884 h 1049579"/>
                <a:gd name="connsiteX2" fmla="*/ 1445567 w 2654908"/>
                <a:gd name="connsiteY2" fmla="*/ 297712 h 1049579"/>
                <a:gd name="connsiteX3" fmla="*/ 2459148 w 2654908"/>
                <a:gd name="connsiteY3" fmla="*/ 0 h 1049579"/>
                <a:gd name="connsiteX4" fmla="*/ 1447948 w 2654908"/>
                <a:gd name="connsiteY4" fmla="*/ 571776 h 1049579"/>
                <a:gd name="connsiteX5" fmla="*/ 1446028 w 2654908"/>
                <a:gd name="connsiteY5" fmla="*/ 691789 h 1049579"/>
                <a:gd name="connsiteX6" fmla="*/ 2654908 w 2654908"/>
                <a:gd name="connsiteY6" fmla="*/ 964362 h 1049579"/>
                <a:gd name="connsiteX7" fmla="*/ 1446028 w 2654908"/>
                <a:gd name="connsiteY7" fmla="*/ 906463 h 1049579"/>
                <a:gd name="connsiteX8" fmla="*/ 1446028 w 2654908"/>
                <a:gd name="connsiteY8" fmla="*/ 1049579 h 1049579"/>
                <a:gd name="connsiteX9" fmla="*/ 0 w 2654908"/>
                <a:gd name="connsiteY9" fmla="*/ 1049579 h 1049579"/>
                <a:gd name="connsiteX10" fmla="*/ 0 w 2654908"/>
                <a:gd name="connsiteY10" fmla="*/ 190884 h 1049579"/>
                <a:gd name="connsiteX0" fmla="*/ 0 w 2654908"/>
                <a:gd name="connsiteY0" fmla="*/ 190884 h 1049579"/>
                <a:gd name="connsiteX1" fmla="*/ 1446028 w 2654908"/>
                <a:gd name="connsiteY1" fmla="*/ 190884 h 1049579"/>
                <a:gd name="connsiteX2" fmla="*/ 1445567 w 2654908"/>
                <a:gd name="connsiteY2" fmla="*/ 297712 h 1049579"/>
                <a:gd name="connsiteX3" fmla="*/ 2459148 w 2654908"/>
                <a:gd name="connsiteY3" fmla="*/ 0 h 1049579"/>
                <a:gd name="connsiteX4" fmla="*/ 1445566 w 2654908"/>
                <a:gd name="connsiteY4" fmla="*/ 576538 h 1049579"/>
                <a:gd name="connsiteX5" fmla="*/ 1446028 w 2654908"/>
                <a:gd name="connsiteY5" fmla="*/ 691789 h 1049579"/>
                <a:gd name="connsiteX6" fmla="*/ 2654908 w 2654908"/>
                <a:gd name="connsiteY6" fmla="*/ 964362 h 1049579"/>
                <a:gd name="connsiteX7" fmla="*/ 1446028 w 2654908"/>
                <a:gd name="connsiteY7" fmla="*/ 906463 h 1049579"/>
                <a:gd name="connsiteX8" fmla="*/ 1446028 w 2654908"/>
                <a:gd name="connsiteY8" fmla="*/ 1049579 h 1049579"/>
                <a:gd name="connsiteX9" fmla="*/ 0 w 2654908"/>
                <a:gd name="connsiteY9" fmla="*/ 1049579 h 1049579"/>
                <a:gd name="connsiteX10" fmla="*/ 0 w 2654908"/>
                <a:gd name="connsiteY10" fmla="*/ 190884 h 1049579"/>
                <a:gd name="connsiteX0" fmla="*/ 0 w 2654908"/>
                <a:gd name="connsiteY0" fmla="*/ 198027 h 1056722"/>
                <a:gd name="connsiteX1" fmla="*/ 1446028 w 2654908"/>
                <a:gd name="connsiteY1" fmla="*/ 198027 h 1056722"/>
                <a:gd name="connsiteX2" fmla="*/ 1445567 w 2654908"/>
                <a:gd name="connsiteY2" fmla="*/ 304855 h 1056722"/>
                <a:gd name="connsiteX3" fmla="*/ 2613929 w 2654908"/>
                <a:gd name="connsiteY3" fmla="*/ 0 h 1056722"/>
                <a:gd name="connsiteX4" fmla="*/ 1445566 w 2654908"/>
                <a:gd name="connsiteY4" fmla="*/ 583681 h 1056722"/>
                <a:gd name="connsiteX5" fmla="*/ 1446028 w 2654908"/>
                <a:gd name="connsiteY5" fmla="*/ 698932 h 1056722"/>
                <a:gd name="connsiteX6" fmla="*/ 2654908 w 2654908"/>
                <a:gd name="connsiteY6" fmla="*/ 971505 h 1056722"/>
                <a:gd name="connsiteX7" fmla="*/ 1446028 w 2654908"/>
                <a:gd name="connsiteY7" fmla="*/ 913606 h 1056722"/>
                <a:gd name="connsiteX8" fmla="*/ 1446028 w 2654908"/>
                <a:gd name="connsiteY8" fmla="*/ 1056722 h 1056722"/>
                <a:gd name="connsiteX9" fmla="*/ 0 w 2654908"/>
                <a:gd name="connsiteY9" fmla="*/ 1056722 h 1056722"/>
                <a:gd name="connsiteX10" fmla="*/ 0 w 2654908"/>
                <a:gd name="connsiteY10" fmla="*/ 198027 h 105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4908" h="1056722">
                  <a:moveTo>
                    <a:pt x="0" y="198027"/>
                  </a:moveTo>
                  <a:lnTo>
                    <a:pt x="1446028" y="198027"/>
                  </a:lnTo>
                  <a:cubicBezTo>
                    <a:pt x="1445874" y="233636"/>
                    <a:pt x="1445721" y="269246"/>
                    <a:pt x="1445567" y="304855"/>
                  </a:cubicBezTo>
                  <a:lnTo>
                    <a:pt x="2613929" y="0"/>
                  </a:lnTo>
                  <a:lnTo>
                    <a:pt x="1445566" y="583681"/>
                  </a:lnTo>
                  <a:lnTo>
                    <a:pt x="1446028" y="698932"/>
                  </a:lnTo>
                  <a:lnTo>
                    <a:pt x="2654908" y="971505"/>
                  </a:lnTo>
                  <a:lnTo>
                    <a:pt x="1446028" y="913606"/>
                  </a:lnTo>
                  <a:lnTo>
                    <a:pt x="1446028" y="1056722"/>
                  </a:lnTo>
                  <a:lnTo>
                    <a:pt x="0" y="1056722"/>
                  </a:lnTo>
                  <a:lnTo>
                    <a:pt x="0" y="198027"/>
                  </a:lnTo>
                  <a:close/>
                </a:path>
              </a:pathLst>
            </a:cu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noAutofit/>
            </a:bodyPr>
            <a:lstStyle/>
            <a:p>
              <a:pPr defTabSz="914099">
                <a:lnSpc>
                  <a:spcPct val="90000"/>
                </a:lnSpc>
              </a:pPr>
              <a:endPar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endParaRPr>
            </a:p>
          </p:txBody>
        </p:sp>
        <p:sp>
          <p:nvSpPr>
            <p:cNvPr id="13" name="Rectangle 12"/>
            <p:cNvSpPr/>
            <p:nvPr/>
          </p:nvSpPr>
          <p:spPr bwMode="auto">
            <a:xfrm>
              <a:off x="4728461" y="2950495"/>
              <a:ext cx="1446028" cy="747897"/>
            </a:xfrm>
            <a:prstGeom prst="rect">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Bookmark internal and external sites</a:t>
              </a:r>
            </a:p>
          </p:txBody>
        </p:sp>
      </p:grpSp>
    </p:spTree>
    <p:extLst>
      <p:ext uri="{BB962C8B-B14F-4D97-AF65-F5344CB8AC3E}">
        <p14:creationId xmlns="" xmlns:p14="http://schemas.microsoft.com/office/powerpoint/2010/main" val="887708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7350" y="1979173"/>
            <a:ext cx="8370888" cy="4653402"/>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Tagging</a:t>
            </a:r>
            <a:endParaRPr lang="en-US" dirty="0">
              <a:effectLst>
                <a:outerShdw blurRad="38100" dist="38100" dir="2700000" algn="tl">
                  <a:srgbClr val="000000">
                    <a:alpha val="43137"/>
                  </a:srgbClr>
                </a:outerShdw>
              </a:effectLst>
            </a:endParaRPr>
          </a:p>
        </p:txBody>
      </p:sp>
      <p:sp>
        <p:nvSpPr>
          <p:cNvPr id="8" name="Rectangular Callout 7"/>
          <p:cNvSpPr/>
          <p:nvPr/>
        </p:nvSpPr>
        <p:spPr bwMode="auto">
          <a:xfrm>
            <a:off x="6688138" y="1414463"/>
            <a:ext cx="1727200" cy="609396"/>
          </a:xfrm>
          <a:prstGeom prst="wedgeRectCallout">
            <a:avLst>
              <a:gd name="adj1" fmla="val 43189"/>
              <a:gd name="adj2" fmla="val 129659"/>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5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Tag sites, lists, libraries, or items</a:t>
            </a:r>
          </a:p>
        </p:txBody>
      </p:sp>
      <p:sp>
        <p:nvSpPr>
          <p:cNvPr id="5" name="Rectangular Callout 4"/>
          <p:cNvSpPr/>
          <p:nvPr/>
        </p:nvSpPr>
        <p:spPr bwMode="auto">
          <a:xfrm>
            <a:off x="4022725" y="4026900"/>
            <a:ext cx="1635125" cy="360097"/>
          </a:xfrm>
          <a:prstGeom prst="wedgeRectCallout">
            <a:avLst>
              <a:gd name="adj1" fmla="val -59347"/>
              <a:gd name="adj2" fmla="val 151486"/>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5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Suggested tags</a:t>
            </a:r>
          </a:p>
        </p:txBody>
      </p:sp>
      <p:sp>
        <p:nvSpPr>
          <p:cNvPr id="9" name="Rectangular Callout 8"/>
          <p:cNvSpPr/>
          <p:nvPr/>
        </p:nvSpPr>
        <p:spPr bwMode="auto">
          <a:xfrm>
            <a:off x="330200" y="5591379"/>
            <a:ext cx="1974850" cy="609396"/>
          </a:xfrm>
          <a:prstGeom prst="wedgeRectCallout">
            <a:avLst>
              <a:gd name="adj1" fmla="val 99436"/>
              <a:gd name="adj2" fmla="val -54686"/>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Recent tag and note board activity</a:t>
            </a:r>
          </a:p>
        </p:txBody>
      </p:sp>
    </p:spTree>
    <p:extLst>
      <p:ext uri="{BB962C8B-B14F-4D97-AF65-F5344CB8AC3E}">
        <p14:creationId xmlns="" xmlns:p14="http://schemas.microsoft.com/office/powerpoint/2010/main" val="463892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28874" y="1409253"/>
            <a:ext cx="6329363" cy="5223322"/>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Manage Tags and Notes</a:t>
            </a:r>
            <a:endParaRPr lang="en-US" dirty="0">
              <a:effectLst>
                <a:outerShdw blurRad="38100" dist="38100" dir="2700000" algn="tl">
                  <a:srgbClr val="000000">
                    <a:alpha val="43137"/>
                  </a:srgbClr>
                </a:outerShdw>
              </a:effectLst>
            </a:endParaRPr>
          </a:p>
        </p:txBody>
      </p:sp>
      <p:sp>
        <p:nvSpPr>
          <p:cNvPr id="8" name="Rectangular Callout 7"/>
          <p:cNvSpPr/>
          <p:nvPr/>
        </p:nvSpPr>
        <p:spPr bwMode="auto">
          <a:xfrm>
            <a:off x="704850" y="5634211"/>
            <a:ext cx="1054100" cy="609396"/>
          </a:xfrm>
          <a:prstGeom prst="wedgeRectCallout">
            <a:avLst>
              <a:gd name="adj1" fmla="val 126248"/>
              <a:gd name="adj2" fmla="val -82916"/>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Filter by keyword</a:t>
            </a:r>
          </a:p>
        </p:txBody>
      </p:sp>
      <p:sp>
        <p:nvSpPr>
          <p:cNvPr id="6" name="Rectangular Callout 5"/>
          <p:cNvSpPr/>
          <p:nvPr/>
        </p:nvSpPr>
        <p:spPr bwMode="auto">
          <a:xfrm>
            <a:off x="377825" y="4520069"/>
            <a:ext cx="1524000" cy="858695"/>
          </a:xfrm>
          <a:prstGeom prst="wedgeRectCallout">
            <a:avLst>
              <a:gd name="adj1" fmla="val 95195"/>
              <a:gd name="adj2" fmla="val -26641"/>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Sort tag cloud alphabetically or by size</a:t>
            </a:r>
          </a:p>
        </p:txBody>
      </p:sp>
      <p:sp>
        <p:nvSpPr>
          <p:cNvPr id="7" name="Rectangular Callout 6"/>
          <p:cNvSpPr/>
          <p:nvPr/>
        </p:nvSpPr>
        <p:spPr bwMode="auto">
          <a:xfrm>
            <a:off x="387350" y="3225116"/>
            <a:ext cx="1524000" cy="858695"/>
          </a:xfrm>
          <a:prstGeom prst="wedgeRectCallout">
            <a:avLst>
              <a:gd name="adj1" fmla="val 103634"/>
              <a:gd name="adj2" fmla="val 52568"/>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Filter by tags, notes, or public/private</a:t>
            </a:r>
          </a:p>
        </p:txBody>
      </p:sp>
      <p:sp>
        <p:nvSpPr>
          <p:cNvPr id="9" name="Rectangular Callout 8"/>
          <p:cNvSpPr/>
          <p:nvPr/>
        </p:nvSpPr>
        <p:spPr bwMode="auto">
          <a:xfrm>
            <a:off x="7423453" y="2806017"/>
            <a:ext cx="1069370" cy="858695"/>
          </a:xfrm>
          <a:prstGeom prst="wedgeRectCallout">
            <a:avLst>
              <a:gd name="adj1" fmla="val -73690"/>
              <a:gd name="adj2" fmla="val 103435"/>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See all tagging activity</a:t>
            </a:r>
          </a:p>
        </p:txBody>
      </p:sp>
    </p:spTree>
    <p:extLst>
      <p:ext uri="{BB962C8B-B14F-4D97-AF65-F5344CB8AC3E}">
        <p14:creationId xmlns="" xmlns:p14="http://schemas.microsoft.com/office/powerpoint/2010/main" val="2945264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35292" y="1877452"/>
            <a:ext cx="6016317" cy="4755123"/>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Tag Profile Pages</a:t>
            </a:r>
            <a:endParaRPr lang="en-US" dirty="0">
              <a:effectLst>
                <a:outerShdw blurRad="38100" dist="38100" dir="2700000" algn="tl">
                  <a:srgbClr val="000000">
                    <a:alpha val="43137"/>
                  </a:srgbClr>
                </a:outerShdw>
              </a:effectLst>
            </a:endParaRPr>
          </a:p>
        </p:txBody>
      </p:sp>
      <p:sp>
        <p:nvSpPr>
          <p:cNvPr id="4" name="Rectangular Callout 3"/>
          <p:cNvSpPr/>
          <p:nvPr/>
        </p:nvSpPr>
        <p:spPr bwMode="auto">
          <a:xfrm>
            <a:off x="6791326" y="1676502"/>
            <a:ext cx="2071688" cy="609396"/>
          </a:xfrm>
          <a:prstGeom prst="wedgeRectCallout">
            <a:avLst>
              <a:gd name="adj1" fmla="val -57688"/>
              <a:gd name="adj2" fmla="val 13646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Follow as interest, or add as responsibility</a:t>
            </a:r>
          </a:p>
        </p:txBody>
      </p:sp>
      <p:sp>
        <p:nvSpPr>
          <p:cNvPr id="5" name="Rectangular Callout 4"/>
          <p:cNvSpPr/>
          <p:nvPr/>
        </p:nvSpPr>
        <p:spPr bwMode="auto">
          <a:xfrm>
            <a:off x="292101" y="3208277"/>
            <a:ext cx="1089024" cy="1107994"/>
          </a:xfrm>
          <a:prstGeom prst="wedgeRectCallout">
            <a:avLst>
              <a:gd name="adj1" fmla="val 105599"/>
              <a:gd name="adj2" fmla="val 55325"/>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Tag pages, lists, libraries, or items </a:t>
            </a:r>
          </a:p>
        </p:txBody>
      </p:sp>
      <p:sp>
        <p:nvSpPr>
          <p:cNvPr id="6" name="Rectangular Callout 5"/>
          <p:cNvSpPr/>
          <p:nvPr/>
        </p:nvSpPr>
        <p:spPr bwMode="auto">
          <a:xfrm>
            <a:off x="1524000" y="1052513"/>
            <a:ext cx="2381251" cy="609396"/>
          </a:xfrm>
          <a:prstGeom prst="wedgeRectCallout">
            <a:avLst>
              <a:gd name="adj1" fmla="val 59652"/>
              <a:gd name="adj2" fmla="val 94024"/>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Tag profile pages as communities of interest</a:t>
            </a:r>
          </a:p>
        </p:txBody>
      </p:sp>
      <p:sp>
        <p:nvSpPr>
          <p:cNvPr id="8" name="Rectangular Callout 7"/>
          <p:cNvSpPr/>
          <p:nvPr/>
        </p:nvSpPr>
        <p:spPr bwMode="auto">
          <a:xfrm>
            <a:off x="6276976" y="5734050"/>
            <a:ext cx="1543049" cy="609396"/>
          </a:xfrm>
          <a:prstGeom prst="wedgeRectCallout">
            <a:avLst>
              <a:gd name="adj1" fmla="val -98917"/>
              <a:gd name="adj2" fmla="val -2095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See people using this tag</a:t>
            </a:r>
          </a:p>
        </p:txBody>
      </p:sp>
      <p:sp>
        <p:nvSpPr>
          <p:cNvPr id="9" name="Rectangular Callout 8"/>
          <p:cNvSpPr/>
          <p:nvPr/>
        </p:nvSpPr>
        <p:spPr bwMode="auto">
          <a:xfrm>
            <a:off x="7543800" y="2952027"/>
            <a:ext cx="1481138" cy="858695"/>
          </a:xfrm>
          <a:prstGeom prst="wedgeRectCallout">
            <a:avLst>
              <a:gd name="adj1" fmla="val -52596"/>
              <a:gd name="adj2" fmla="val 13066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Read, or leave comments on Note Board</a:t>
            </a:r>
          </a:p>
        </p:txBody>
      </p:sp>
    </p:spTree>
    <p:extLst>
      <p:ext uri="{BB962C8B-B14F-4D97-AF65-F5344CB8AC3E}">
        <p14:creationId xmlns="" xmlns:p14="http://schemas.microsoft.com/office/powerpoint/2010/main" val="2780073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Social Feedback</a:t>
            </a:r>
            <a:endParaRPr lang="en-US" dirty="0">
              <a:effectLst>
                <a:outerShdw blurRad="38100" dist="38100" dir="2700000" algn="tl">
                  <a:srgbClr val="000000">
                    <a:alpha val="43137"/>
                  </a:srgbClr>
                </a:outerShdw>
              </a:effectLst>
            </a:endParaRPr>
          </a:p>
        </p:txBody>
      </p:sp>
      <p:sp>
        <p:nvSpPr>
          <p:cNvPr id="6" name="Text Placeholder 5"/>
          <p:cNvSpPr>
            <a:spLocks noGrp="1"/>
          </p:cNvSpPr>
          <p:nvPr>
            <p:ph type="body" sz="quarter" idx="10"/>
          </p:nvPr>
        </p:nvSpPr>
        <p:spPr>
          <a:xfrm>
            <a:off x="381000" y="1447799"/>
            <a:ext cx="8382000" cy="4518160"/>
          </a:xfrm>
        </p:spPr>
        <p:txBody>
          <a:bodyPr>
            <a:normAutofit/>
          </a:bodyPr>
          <a:lstStyle/>
          <a:p>
            <a:r>
              <a:rPr lang="en-US" dirty="0" smtClean="0">
                <a:effectLst>
                  <a:outerShdw blurRad="38100" dist="38100" dir="2700000" algn="tl">
                    <a:srgbClr val="000000">
                      <a:alpha val="43137"/>
                    </a:srgbClr>
                  </a:outerShdw>
                </a:effectLst>
              </a:rPr>
              <a:t>Feedback = Social </a:t>
            </a:r>
            <a:r>
              <a:rPr lang="en-US" dirty="0">
                <a:effectLst>
                  <a:outerShdw blurRad="38100" dist="38100" dir="2700000" algn="tl">
                    <a:srgbClr val="000000">
                      <a:alpha val="43137"/>
                    </a:srgbClr>
                  </a:outerShdw>
                </a:effectLst>
              </a:rPr>
              <a:t>Tags, Notes and Ratings</a:t>
            </a:r>
          </a:p>
          <a:p>
            <a:pPr lvl="1"/>
            <a:r>
              <a:rPr lang="en-US" dirty="0" smtClean="0">
                <a:effectLst>
                  <a:outerShdw blurRad="38100" dist="38100" dir="2700000" algn="tl">
                    <a:srgbClr val="000000">
                      <a:alpha val="43137"/>
                    </a:srgbClr>
                  </a:outerShdw>
                </a:effectLst>
              </a:rPr>
              <a:t>Helps to categorize</a:t>
            </a:r>
            <a:r>
              <a:rPr lang="en-US" dirty="0">
                <a:effectLst>
                  <a:outerShdw blurRad="38100" dist="38100" dir="2700000" algn="tl">
                    <a:srgbClr val="000000">
                      <a:alpha val="43137"/>
                    </a:srgbClr>
                  </a:outerShdw>
                </a:effectLst>
              </a:rPr>
              <a:t>, annotate, promote and help retrieval of relevant links</a:t>
            </a:r>
          </a:p>
          <a:p>
            <a:pPr lvl="1"/>
            <a:r>
              <a:rPr lang="en-US" dirty="0">
                <a:effectLst>
                  <a:outerShdw blurRad="38100" dist="38100" dir="2700000" algn="tl">
                    <a:srgbClr val="000000">
                      <a:alpha val="43137"/>
                    </a:srgbClr>
                  </a:outerShdw>
                </a:effectLst>
              </a:rPr>
              <a:t>Applies to any URL, inside or outside of SharePoint with </a:t>
            </a:r>
            <a:r>
              <a:rPr lang="en-US" dirty="0" smtClean="0">
                <a:effectLst>
                  <a:outerShdw blurRad="38100" dist="38100" dir="2700000" algn="tl">
                    <a:srgbClr val="000000">
                      <a:alpha val="43137"/>
                    </a:srgbClr>
                  </a:outerShdw>
                </a:effectLst>
              </a:rPr>
              <a:t>‘</a:t>
            </a:r>
            <a:r>
              <a:rPr lang="en-US" dirty="0" err="1" smtClean="0">
                <a:effectLst>
                  <a:outerShdw blurRad="38100" dist="38100" dir="2700000" algn="tl">
                    <a:srgbClr val="000000">
                      <a:alpha val="43137"/>
                    </a:srgbClr>
                  </a:outerShdw>
                </a:effectLst>
              </a:rPr>
              <a:t>bookmarklet</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rPr>
              <a:t>Independent of write-permissions</a:t>
            </a:r>
          </a:p>
          <a:p>
            <a:pPr lvl="1"/>
            <a:r>
              <a:rPr lang="en-US" dirty="0">
                <a:effectLst>
                  <a:outerShdw blurRad="38100" dist="38100" dir="2700000" algn="tl">
                    <a:srgbClr val="000000">
                      <a:alpha val="43137"/>
                    </a:srgbClr>
                  </a:outerShdw>
                </a:effectLst>
              </a:rPr>
              <a:t>Primary mechanism for promoting documents and web pages to the </a:t>
            </a:r>
            <a:r>
              <a:rPr lang="en-US" dirty="0" smtClean="0">
                <a:effectLst>
                  <a:outerShdw blurRad="38100" dist="38100" dir="2700000" algn="tl">
                    <a:srgbClr val="000000">
                      <a:alpha val="43137"/>
                    </a:srgbClr>
                  </a:outerShdw>
                </a:effectLst>
              </a:rPr>
              <a:t>newsfeed</a:t>
            </a:r>
          </a:p>
          <a:p>
            <a:r>
              <a:rPr lang="en-US" dirty="0" smtClean="0">
                <a:effectLst>
                  <a:outerShdw blurRad="38100" dist="38100" dir="2700000" algn="tl">
                    <a:srgbClr val="000000">
                      <a:alpha val="43137"/>
                    </a:srgbClr>
                  </a:outerShdw>
                </a:effectLst>
              </a:rPr>
              <a:t>A “3-tuple”…</a:t>
            </a:r>
          </a:p>
          <a:p>
            <a:pPr lvl="1"/>
            <a:r>
              <a:rPr lang="en-US" dirty="0" smtClean="0">
                <a:effectLst>
                  <a:outerShdw blurRad="38100" dist="38100" dir="2700000" algn="tl">
                    <a:srgbClr val="000000">
                      <a:alpha val="43137"/>
                    </a:srgbClr>
                  </a:outerShdw>
                </a:effectLst>
              </a:rPr>
              <a:t>Person / URI / Feedback</a:t>
            </a:r>
          </a:p>
        </p:txBody>
      </p:sp>
      <p:pic>
        <p:nvPicPr>
          <p:cNvPr id="8" name="Picture 2"/>
          <p:cNvPicPr>
            <a:picLocks noChangeAspect="1" noChangeArrowheads="1"/>
          </p:cNvPicPr>
          <p:nvPr/>
        </p:nvPicPr>
        <p:blipFill>
          <a:blip r:embed="rId3" cstate="print"/>
          <a:srcRect/>
          <a:stretch>
            <a:fillRect/>
          </a:stretch>
        </p:blipFill>
        <p:spPr bwMode="auto">
          <a:xfrm>
            <a:off x="6553200" y="228600"/>
            <a:ext cx="2186609" cy="114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62908102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Tagging </a:t>
            </a:r>
            <a:r>
              <a:rPr lang="en-US" dirty="0" err="1" smtClean="0"/>
              <a:t>Bookmarklet</a:t>
            </a:r>
            <a:endParaRPr lang="en-US" dirty="0"/>
          </a:p>
        </p:txBody>
      </p:sp>
      <p:sp>
        <p:nvSpPr>
          <p:cNvPr id="3" name="Text Placeholder 2"/>
          <p:cNvSpPr>
            <a:spLocks noGrp="1"/>
          </p:cNvSpPr>
          <p:nvPr>
            <p:ph type="body" sz="quarter" idx="10"/>
          </p:nvPr>
        </p:nvSpPr>
        <p:spPr>
          <a:xfrm>
            <a:off x="381000" y="1447799"/>
            <a:ext cx="8382000" cy="5146024"/>
          </a:xfrm>
        </p:spPr>
        <p:txBody>
          <a:bodyPr/>
          <a:lstStyle/>
          <a:p>
            <a:r>
              <a:rPr lang="en-US" dirty="0" smtClean="0"/>
              <a:t>Deploying </a:t>
            </a:r>
            <a:r>
              <a:rPr lang="en-US" dirty="0" err="1" smtClean="0"/>
              <a:t>Bookmarklet</a:t>
            </a:r>
            <a:r>
              <a:rPr lang="en-US" dirty="0" smtClean="0"/>
              <a:t> to browser</a:t>
            </a:r>
          </a:p>
          <a:p>
            <a:pPr lvl="1"/>
            <a:r>
              <a:rPr lang="en-US" dirty="0" err="1" smtClean="0"/>
              <a:t>Javascript</a:t>
            </a:r>
            <a:r>
              <a:rPr lang="en-US" dirty="0" smtClean="0"/>
              <a:t> as the URL in a browser favorite</a:t>
            </a:r>
          </a:p>
          <a:p>
            <a:pPr lvl="1"/>
            <a:r>
              <a:rPr lang="en-US" dirty="0" smtClean="0"/>
              <a:t>IE 7/8: Can be deployed a favorite via IEAK (</a:t>
            </a:r>
            <a:r>
              <a:rPr lang="en-US" dirty="0" err="1" smtClean="0"/>
              <a:t>msdn</a:t>
            </a:r>
            <a:r>
              <a:rPr lang="en-US" dirty="0" smtClean="0"/>
              <a:t> link)</a:t>
            </a:r>
          </a:p>
          <a:p>
            <a:pPr lvl="1"/>
            <a:r>
              <a:rPr lang="en-US" dirty="0" smtClean="0"/>
              <a:t>Firefox: Bookmarks bar deployment </a:t>
            </a:r>
          </a:p>
          <a:p>
            <a:pPr lvl="1"/>
            <a:r>
              <a:rPr lang="en-US" dirty="0" smtClean="0"/>
              <a:t>End-user education</a:t>
            </a:r>
          </a:p>
          <a:p>
            <a:r>
              <a:rPr lang="en-US" dirty="0" smtClean="0"/>
              <a:t>Migrating SharePoint 2007 My Links</a:t>
            </a:r>
          </a:p>
          <a:p>
            <a:pPr lvl="1"/>
            <a:r>
              <a:rPr lang="en-US" dirty="0" smtClean="0"/>
              <a:t>From Connect to Office button, each user can copy My Links into social tags</a:t>
            </a:r>
          </a:p>
          <a:p>
            <a:pPr lvl="1"/>
            <a:endParaRPr lang="en-US" dirty="0"/>
          </a:p>
          <a:p>
            <a:endParaRPr lang="en-US" dirty="0"/>
          </a:p>
        </p:txBody>
      </p:sp>
    </p:spTree>
    <p:extLst>
      <p:ext uri="{BB962C8B-B14F-4D97-AF65-F5344CB8AC3E}">
        <p14:creationId xmlns="" xmlns:p14="http://schemas.microsoft.com/office/powerpoint/2010/main" val="223426706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Profile Pictures </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95536" y="980728"/>
            <a:ext cx="8382000" cy="5688631"/>
          </a:xfrm>
        </p:spPr>
        <p:txBody>
          <a:bodyPr>
            <a:normAutofit fontScale="77500" lnSpcReduction="20000"/>
          </a:bodyPr>
          <a:lstStyle/>
          <a:p>
            <a:r>
              <a:rPr lang="en-US" sz="3100" dirty="0" smtClean="0"/>
              <a:t>Architecture</a:t>
            </a:r>
          </a:p>
          <a:p>
            <a:pPr lvl="1"/>
            <a:r>
              <a:rPr lang="en-US" dirty="0" smtClean="0"/>
              <a:t>Central picture library </a:t>
            </a:r>
          </a:p>
          <a:p>
            <a:pPr lvl="2"/>
            <a:r>
              <a:rPr lang="en-US" dirty="0" smtClean="0"/>
              <a:t>http://&lt;mysitehost&gt;/UserPhotos/</a:t>
            </a:r>
          </a:p>
          <a:p>
            <a:pPr lvl="1"/>
            <a:r>
              <a:rPr lang="en-US" dirty="0" smtClean="0"/>
              <a:t>Resized three ways</a:t>
            </a:r>
          </a:p>
          <a:p>
            <a:pPr lvl="2"/>
            <a:r>
              <a:rPr lang="en-US" dirty="0" smtClean="0"/>
              <a:t>32x32 (for use in SharePoint)</a:t>
            </a:r>
          </a:p>
          <a:p>
            <a:pPr lvl="2"/>
            <a:r>
              <a:rPr lang="en-US" dirty="0" smtClean="0"/>
              <a:t>48x48 (for AD and client apps)</a:t>
            </a:r>
          </a:p>
          <a:p>
            <a:pPr lvl="2"/>
            <a:r>
              <a:rPr lang="en-US" dirty="0" smtClean="0"/>
              <a:t>96x96 (for Profile page)</a:t>
            </a:r>
          </a:p>
          <a:p>
            <a:r>
              <a:rPr lang="en-US" sz="3100" dirty="0" smtClean="0"/>
              <a:t>Picture picker</a:t>
            </a:r>
          </a:p>
          <a:p>
            <a:pPr lvl="1"/>
            <a:r>
              <a:rPr lang="en-US" dirty="0" smtClean="0"/>
              <a:t>Customizable and replaceable</a:t>
            </a:r>
          </a:p>
          <a:p>
            <a:pPr lvl="1"/>
            <a:r>
              <a:rPr lang="en-US" dirty="0" smtClean="0"/>
              <a:t>To support your policy and picture store</a:t>
            </a:r>
          </a:p>
          <a:p>
            <a:r>
              <a:rPr lang="en-US" sz="3100" dirty="0"/>
              <a:t>Upgrade from O12 </a:t>
            </a:r>
          </a:p>
          <a:p>
            <a:pPr lvl="1"/>
            <a:r>
              <a:rPr lang="en-US" dirty="0"/>
              <a:t>Update-</a:t>
            </a:r>
            <a:r>
              <a:rPr lang="en-US" dirty="0" err="1"/>
              <a:t>SPProfilePhotoStore</a:t>
            </a:r>
            <a:endParaRPr lang="en-US" dirty="0">
              <a:solidFill>
                <a:srgbClr val="FF0000"/>
              </a:solidFill>
            </a:endParaRPr>
          </a:p>
          <a:p>
            <a:r>
              <a:rPr lang="en-US" sz="3100" dirty="0"/>
              <a:t>Sync up to AD</a:t>
            </a:r>
          </a:p>
          <a:p>
            <a:pPr lvl="1"/>
            <a:r>
              <a:rPr lang="en-US" dirty="0"/>
              <a:t>Bootstrap the pictures if already in AD</a:t>
            </a:r>
          </a:p>
          <a:p>
            <a:pPr lvl="1"/>
            <a:r>
              <a:rPr lang="en-US" dirty="0"/>
              <a:t>Write back to AD, if configured</a:t>
            </a:r>
          </a:p>
          <a:p>
            <a:r>
              <a:rPr lang="en-US" sz="3100" dirty="0"/>
              <a:t>Outlook and OCS use Pictures in AD</a:t>
            </a:r>
          </a:p>
          <a:p>
            <a:pPr lvl="1"/>
            <a:r>
              <a:rPr lang="en-US" dirty="0"/>
              <a:t>OAB size</a:t>
            </a:r>
          </a:p>
          <a:p>
            <a:pPr lvl="1"/>
            <a:r>
              <a:rPr lang="en-US" dirty="0"/>
              <a:t>Work with your AD/</a:t>
            </a:r>
            <a:r>
              <a:rPr lang="en-US" dirty="0" err="1"/>
              <a:t>IdM</a:t>
            </a:r>
            <a:r>
              <a:rPr lang="en-US" dirty="0"/>
              <a:t> </a:t>
            </a:r>
            <a:r>
              <a:rPr lang="en-US" dirty="0" smtClean="0"/>
              <a:t>counterparts</a:t>
            </a:r>
            <a:endParaRPr lang="en-US" dirty="0"/>
          </a:p>
          <a:p>
            <a:pPr lvl="1"/>
            <a:endParaRPr lang="en-US" dirty="0" smtClean="0"/>
          </a:p>
        </p:txBody>
      </p:sp>
    </p:spTree>
    <p:extLst>
      <p:ext uri="{BB962C8B-B14F-4D97-AF65-F5344CB8AC3E}">
        <p14:creationId xmlns="" xmlns:p14="http://schemas.microsoft.com/office/powerpoint/2010/main" val="274427480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 Profile &amp; Search service</a:t>
            </a:r>
            <a:endParaRPr lang="en-US" dirty="0"/>
          </a:p>
        </p:txBody>
      </p:sp>
      <p:sp>
        <p:nvSpPr>
          <p:cNvPr id="3" name="Text Placeholder 2"/>
          <p:cNvSpPr>
            <a:spLocks noGrp="1"/>
          </p:cNvSpPr>
          <p:nvPr>
            <p:ph type="body" sz="quarter" idx="10"/>
          </p:nvPr>
        </p:nvSpPr>
        <p:spPr>
          <a:xfrm>
            <a:off x="381000" y="1447799"/>
            <a:ext cx="8382000" cy="3354765"/>
          </a:xfrm>
        </p:spPr>
        <p:txBody>
          <a:bodyPr>
            <a:noAutofit/>
          </a:bodyPr>
          <a:lstStyle/>
          <a:p>
            <a:r>
              <a:rPr lang="en-US" dirty="0" smtClean="0"/>
              <a:t>Analysis -&gt; Consent -&gt; Index -&gt; Query</a:t>
            </a:r>
          </a:p>
          <a:p>
            <a:pPr marL="0" indent="0">
              <a:buNone/>
            </a:pPr>
            <a:r>
              <a:rPr lang="en-US" sz="2000" dirty="0" smtClean="0"/>
              <a:t>       (client)                  (client/server)          (server)           (server/client)</a:t>
            </a:r>
            <a:endParaRPr lang="en-US" dirty="0"/>
          </a:p>
          <a:p>
            <a:r>
              <a:rPr lang="en-US" dirty="0" smtClean="0"/>
              <a:t>What else is indexed?</a:t>
            </a:r>
          </a:p>
          <a:p>
            <a:pPr lvl="1"/>
            <a:r>
              <a:rPr lang="en-US" dirty="0" smtClean="0"/>
              <a:t>Colleagues</a:t>
            </a:r>
          </a:p>
          <a:p>
            <a:pPr lvl="1"/>
            <a:r>
              <a:rPr lang="en-US" dirty="0" smtClean="0"/>
              <a:t>DL and SP site membership</a:t>
            </a:r>
          </a:p>
          <a:p>
            <a:r>
              <a:rPr lang="en-US" dirty="0" smtClean="0"/>
              <a:t>Related Services</a:t>
            </a:r>
          </a:p>
          <a:p>
            <a:pPr lvl="1"/>
            <a:r>
              <a:rPr lang="en-US" dirty="0"/>
              <a:t>Search Service to index Tags and Security Trimming</a:t>
            </a:r>
          </a:p>
          <a:p>
            <a:pPr lvl="1"/>
            <a:r>
              <a:rPr lang="en-US" dirty="0"/>
              <a:t>User Profiles and Synchronization</a:t>
            </a:r>
          </a:p>
          <a:p>
            <a:pPr lvl="1"/>
            <a:r>
              <a:rPr lang="en-US" dirty="0"/>
              <a:t>Enterprise </a:t>
            </a:r>
            <a:r>
              <a:rPr lang="en-US" dirty="0" smtClean="0"/>
              <a:t>Metadata</a:t>
            </a:r>
          </a:p>
        </p:txBody>
      </p:sp>
    </p:spTree>
    <p:extLst>
      <p:ext uri="{BB962C8B-B14F-4D97-AF65-F5344CB8AC3E}">
        <p14:creationId xmlns="" xmlns:p14="http://schemas.microsoft.com/office/powerpoint/2010/main" val="259070663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791200" y="5410200"/>
            <a:ext cx="1219200" cy="1143000"/>
          </a:xfrm>
          <a:prstGeom prst="rect">
            <a:avLst/>
          </a:prstGeom>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56" name="Rectangle 55"/>
          <p:cNvSpPr/>
          <p:nvPr/>
        </p:nvSpPr>
        <p:spPr>
          <a:xfrm>
            <a:off x="3581400" y="5486400"/>
            <a:ext cx="11430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55" name="Rectangle 54"/>
          <p:cNvSpPr/>
          <p:nvPr/>
        </p:nvSpPr>
        <p:spPr>
          <a:xfrm>
            <a:off x="3505200" y="5562600"/>
            <a:ext cx="11430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61" name="Rectangle 60"/>
          <p:cNvSpPr/>
          <p:nvPr/>
        </p:nvSpPr>
        <p:spPr>
          <a:xfrm>
            <a:off x="2286000" y="914400"/>
            <a:ext cx="4953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sz="2800" dirty="0" smtClean="0">
                <a:solidFill>
                  <a:schemeClr val="bg1"/>
                </a:solidFill>
                <a:effectLst>
                  <a:outerShdw blurRad="38100" dist="38100" dir="2700000" algn="tl">
                    <a:srgbClr val="000000">
                      <a:alpha val="43137"/>
                    </a:srgbClr>
                  </a:outerShdw>
                </a:effectLst>
              </a:rPr>
              <a:t>Profile Service Application</a:t>
            </a:r>
            <a:endParaRPr lang="en-US" sz="2800" dirty="0">
              <a:solidFill>
                <a:schemeClr val="bg1"/>
              </a:solidFill>
              <a:effectLst>
                <a:outerShdw blurRad="38100" dist="38100" dir="2700000" algn="tl">
                  <a:srgbClr val="000000">
                    <a:alpha val="43137"/>
                  </a:srgbClr>
                </a:outerShdw>
              </a:effectLst>
            </a:endParaRPr>
          </a:p>
        </p:txBody>
      </p:sp>
      <p:sp>
        <p:nvSpPr>
          <p:cNvPr id="28" name="Rectangle 27"/>
          <p:cNvSpPr/>
          <p:nvPr/>
        </p:nvSpPr>
        <p:spPr>
          <a:xfrm>
            <a:off x="3886200" y="3276600"/>
            <a:ext cx="1219200" cy="99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6" name="Rectangle 25"/>
          <p:cNvSpPr/>
          <p:nvPr/>
        </p:nvSpPr>
        <p:spPr>
          <a:xfrm>
            <a:off x="3810000" y="3352800"/>
            <a:ext cx="1219200" cy="99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5" name="Flowchart: Magnetic Disk 24"/>
          <p:cNvSpPr/>
          <p:nvPr/>
        </p:nvSpPr>
        <p:spPr>
          <a:xfrm>
            <a:off x="4572001" y="5128260"/>
            <a:ext cx="380999" cy="45720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rIns="0" rtlCol="0" anchor="t"/>
          <a:lstStyle/>
          <a:p>
            <a:pPr algn="ctr"/>
            <a:endParaRPr lang="en-US" sz="800" dirty="0">
              <a:effectLst>
                <a:outerShdw blurRad="38100" dist="38100" dir="2700000" algn="tl">
                  <a:srgbClr val="000000">
                    <a:alpha val="43137"/>
                  </a:srgbClr>
                </a:outerShdw>
              </a:effectLst>
            </a:endParaRPr>
          </a:p>
        </p:txBody>
      </p:sp>
      <p:sp>
        <p:nvSpPr>
          <p:cNvPr id="24" name="Flowchart: Magnetic Disk 23"/>
          <p:cNvSpPr/>
          <p:nvPr/>
        </p:nvSpPr>
        <p:spPr>
          <a:xfrm>
            <a:off x="4495801" y="5204460"/>
            <a:ext cx="380999" cy="45720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rIns="0" rtlCol="0" anchor="t"/>
          <a:lstStyle/>
          <a:p>
            <a:pPr algn="ctr"/>
            <a:endParaRPr lang="en-US" sz="800" dirty="0">
              <a:effectLst>
                <a:outerShdw blurRad="38100" dist="38100" dir="2700000" algn="tl">
                  <a:srgbClr val="000000">
                    <a:alpha val="43137"/>
                  </a:srgbClr>
                </a:outerShdw>
              </a:effectLst>
            </a:endParaRPr>
          </a:p>
        </p:txBody>
      </p:sp>
      <p:sp>
        <p:nvSpPr>
          <p:cNvPr id="4" name="Flowchart: Magnetic Disk 3"/>
          <p:cNvSpPr/>
          <p:nvPr/>
        </p:nvSpPr>
        <p:spPr>
          <a:xfrm>
            <a:off x="2438400" y="1828800"/>
            <a:ext cx="838200" cy="990600"/>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effectLst>
                  <a:outerShdw blurRad="38100" dist="38100" dir="2700000" algn="tl">
                    <a:srgbClr val="000000">
                      <a:alpha val="43137"/>
                    </a:srgbClr>
                  </a:outerShdw>
                </a:effectLst>
              </a:rPr>
              <a:t>Tags</a:t>
            </a:r>
            <a:endParaRPr lang="en-US" sz="1600" dirty="0">
              <a:effectLst>
                <a:outerShdw blurRad="38100" dist="38100" dir="2700000" algn="tl">
                  <a:srgbClr val="000000">
                    <a:alpha val="43137"/>
                  </a:srgbClr>
                </a:outerShdw>
              </a:effectLst>
            </a:endParaRPr>
          </a:p>
        </p:txBody>
      </p:sp>
      <p:sp>
        <p:nvSpPr>
          <p:cNvPr id="5" name="Flowchart: Magnetic Disk 4"/>
          <p:cNvSpPr/>
          <p:nvPr/>
        </p:nvSpPr>
        <p:spPr>
          <a:xfrm>
            <a:off x="4114800" y="1828800"/>
            <a:ext cx="838200" cy="99060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600" dirty="0" smtClean="0">
                <a:effectLst>
                  <a:outerShdw blurRad="38100" dist="38100" dir="2700000" algn="tl">
                    <a:srgbClr val="000000">
                      <a:alpha val="43137"/>
                    </a:srgbClr>
                  </a:outerShdw>
                </a:effectLst>
              </a:rPr>
              <a:t>Profiles</a:t>
            </a:r>
            <a:endParaRPr lang="en-US" sz="1600" dirty="0">
              <a:effectLst>
                <a:outerShdw blurRad="38100" dist="38100" dir="2700000" algn="tl">
                  <a:srgbClr val="000000">
                    <a:alpha val="43137"/>
                  </a:srgbClr>
                </a:outerShdw>
              </a:effectLst>
            </a:endParaRPr>
          </a:p>
        </p:txBody>
      </p:sp>
      <p:sp>
        <p:nvSpPr>
          <p:cNvPr id="6" name="Flowchart: Magnetic Disk 5"/>
          <p:cNvSpPr/>
          <p:nvPr/>
        </p:nvSpPr>
        <p:spPr>
          <a:xfrm>
            <a:off x="5867401" y="1828800"/>
            <a:ext cx="838200" cy="990600"/>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effectLst>
                  <a:outerShdw blurRad="38100" dist="38100" dir="2700000" algn="tl">
                    <a:srgbClr val="000000">
                      <a:alpha val="43137"/>
                    </a:srgbClr>
                  </a:outerShdw>
                </a:effectLst>
              </a:rPr>
              <a:t>Sync</a:t>
            </a:r>
            <a:endParaRPr lang="en-US" sz="1600" dirty="0">
              <a:effectLst>
                <a:outerShdw blurRad="38100" dist="38100" dir="2700000" algn="tl">
                  <a:srgbClr val="000000">
                    <a:alpha val="43137"/>
                  </a:srgbClr>
                </a:outerShdw>
              </a:effectLst>
            </a:endParaRPr>
          </a:p>
        </p:txBody>
      </p:sp>
      <p:sp>
        <p:nvSpPr>
          <p:cNvPr id="7" name="Rectangle 6"/>
          <p:cNvSpPr/>
          <p:nvPr/>
        </p:nvSpPr>
        <p:spPr>
          <a:xfrm>
            <a:off x="3733800" y="3429000"/>
            <a:ext cx="1219200" cy="99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effectLst>
                  <a:outerShdw blurRad="38100" dist="38100" dir="2700000" algn="tl">
                    <a:srgbClr val="000000">
                      <a:alpha val="43137"/>
                    </a:srgbClr>
                  </a:outerShdw>
                </a:effectLst>
              </a:rPr>
              <a:t>Service</a:t>
            </a:r>
          </a:p>
          <a:p>
            <a:pPr algn="ctr"/>
            <a:r>
              <a:rPr lang="en-US" sz="1600" dirty="0" smtClean="0">
                <a:effectLst>
                  <a:outerShdw blurRad="38100" dist="38100" dir="2700000" algn="tl">
                    <a:srgbClr val="000000">
                      <a:alpha val="43137"/>
                    </a:srgbClr>
                  </a:outerShdw>
                </a:effectLst>
              </a:rPr>
              <a:t>Instances</a:t>
            </a:r>
            <a:endParaRPr lang="en-US" sz="1600" dirty="0">
              <a:effectLst>
                <a:outerShdw blurRad="38100" dist="38100" dir="2700000" algn="tl">
                  <a:srgbClr val="000000">
                    <a:alpha val="43137"/>
                  </a:srgbClr>
                </a:outerShdw>
              </a:effectLst>
            </a:endParaRPr>
          </a:p>
        </p:txBody>
      </p:sp>
      <p:sp>
        <p:nvSpPr>
          <p:cNvPr id="8" name="Rectangle 7"/>
          <p:cNvSpPr/>
          <p:nvPr/>
        </p:nvSpPr>
        <p:spPr>
          <a:xfrm>
            <a:off x="3733800" y="4267200"/>
            <a:ext cx="1219200" cy="152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dirty="0" smtClean="0">
                <a:effectLst>
                  <a:outerShdw blurRad="38100" dist="38100" dir="2700000" algn="tl">
                    <a:srgbClr val="000000">
                      <a:alpha val="43137"/>
                    </a:srgbClr>
                  </a:outerShdw>
                </a:effectLst>
              </a:rPr>
              <a:t>WCF</a:t>
            </a:r>
            <a:endParaRPr lang="en-US" sz="1000" dirty="0">
              <a:effectLst>
                <a:outerShdw blurRad="38100" dist="38100" dir="2700000" algn="tl">
                  <a:srgbClr val="000000">
                    <a:alpha val="43137"/>
                  </a:srgbClr>
                </a:outerShdw>
              </a:effectLst>
            </a:endParaRPr>
          </a:p>
        </p:txBody>
      </p:sp>
      <p:sp>
        <p:nvSpPr>
          <p:cNvPr id="9" name="Rectangle 8"/>
          <p:cNvSpPr/>
          <p:nvPr/>
        </p:nvSpPr>
        <p:spPr>
          <a:xfrm>
            <a:off x="1828801" y="5638800"/>
            <a:ext cx="11430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effectLst>
                  <a:outerShdw blurRad="38100" dist="38100" dir="2700000" algn="tl">
                    <a:srgbClr val="000000">
                      <a:alpha val="43137"/>
                    </a:srgbClr>
                  </a:outerShdw>
                </a:effectLst>
              </a:rPr>
              <a:t>WFE</a:t>
            </a:r>
          </a:p>
          <a:p>
            <a:pPr algn="ctr"/>
            <a:r>
              <a:rPr lang="en-US" dirty="0" smtClean="0">
                <a:effectLst>
                  <a:outerShdw blurRad="38100" dist="38100" dir="2700000" algn="tl">
                    <a:srgbClr val="000000">
                      <a:alpha val="43137"/>
                    </a:srgbClr>
                  </a:outerShdw>
                </a:effectLst>
              </a:rPr>
              <a:t>MySite</a:t>
            </a:r>
            <a:endParaRPr lang="en-US" dirty="0">
              <a:effectLst>
                <a:outerShdw blurRad="38100" dist="38100" dir="2700000" algn="tl">
                  <a:srgbClr val="000000">
                    <a:alpha val="43137"/>
                  </a:srgbClr>
                </a:outerShdw>
              </a:effectLst>
            </a:endParaRPr>
          </a:p>
        </p:txBody>
      </p:sp>
      <p:sp>
        <p:nvSpPr>
          <p:cNvPr id="10" name="Flowchart: Magnetic Disk 9"/>
          <p:cNvSpPr/>
          <p:nvPr/>
        </p:nvSpPr>
        <p:spPr>
          <a:xfrm>
            <a:off x="2743201" y="5334000"/>
            <a:ext cx="380999" cy="45720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rIns="0" rtlCol="0" anchor="t"/>
          <a:lstStyle/>
          <a:p>
            <a:pPr algn="ctr"/>
            <a:r>
              <a:rPr lang="en-US" sz="800" dirty="0" smtClean="0">
                <a:effectLst>
                  <a:outerShdw blurRad="38100" dist="38100" dir="2700000" algn="tl">
                    <a:srgbClr val="000000">
                      <a:alpha val="43137"/>
                    </a:srgbClr>
                  </a:outerShdw>
                </a:effectLst>
              </a:rPr>
              <a:t>Content DB</a:t>
            </a:r>
            <a:endParaRPr lang="en-US" sz="800" dirty="0">
              <a:effectLst>
                <a:outerShdw blurRad="38100" dist="38100" dir="2700000" algn="tl">
                  <a:srgbClr val="000000">
                    <a:alpha val="43137"/>
                  </a:srgbClr>
                </a:outerShdw>
              </a:effectLst>
            </a:endParaRPr>
          </a:p>
        </p:txBody>
      </p:sp>
      <p:sp>
        <p:nvSpPr>
          <p:cNvPr id="11" name="Rectangle 10"/>
          <p:cNvSpPr/>
          <p:nvPr/>
        </p:nvSpPr>
        <p:spPr>
          <a:xfrm>
            <a:off x="3429000" y="5638800"/>
            <a:ext cx="11430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effectLst>
                  <a:outerShdw blurRad="38100" dist="38100" dir="2700000" algn="tl">
                    <a:srgbClr val="000000">
                      <a:alpha val="43137"/>
                    </a:srgbClr>
                  </a:outerShdw>
                </a:effectLst>
              </a:rPr>
              <a:t>WFE</a:t>
            </a:r>
          </a:p>
          <a:p>
            <a:pPr algn="ctr"/>
            <a:r>
              <a:rPr lang="en-US" dirty="0" smtClean="0">
                <a:effectLst>
                  <a:outerShdw blurRad="38100" dist="38100" dir="2700000" algn="tl">
                    <a:srgbClr val="000000">
                      <a:alpha val="43137"/>
                    </a:srgbClr>
                  </a:outerShdw>
                </a:effectLst>
              </a:rPr>
              <a:t>Team Site</a:t>
            </a:r>
            <a:endParaRPr lang="en-US" dirty="0">
              <a:effectLst>
                <a:outerShdw blurRad="38100" dist="38100" dir="2700000" algn="tl">
                  <a:srgbClr val="000000">
                    <a:alpha val="43137"/>
                  </a:srgbClr>
                </a:outerShdw>
              </a:effectLst>
            </a:endParaRPr>
          </a:p>
        </p:txBody>
      </p:sp>
      <p:sp>
        <p:nvSpPr>
          <p:cNvPr id="12" name="Flowchart: Magnetic Disk 11"/>
          <p:cNvSpPr/>
          <p:nvPr/>
        </p:nvSpPr>
        <p:spPr>
          <a:xfrm>
            <a:off x="4419600" y="5334000"/>
            <a:ext cx="380999" cy="45720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rIns="0" rtlCol="0" anchor="t"/>
          <a:lstStyle/>
          <a:p>
            <a:pPr algn="ctr"/>
            <a:r>
              <a:rPr lang="en-US" sz="800" dirty="0" smtClean="0">
                <a:effectLst>
                  <a:outerShdw blurRad="38100" dist="38100" dir="2700000" algn="tl">
                    <a:srgbClr val="000000">
                      <a:alpha val="43137"/>
                    </a:srgbClr>
                  </a:outerShdw>
                </a:effectLst>
              </a:rPr>
              <a:t>Content DB</a:t>
            </a:r>
            <a:endParaRPr lang="en-US" sz="800" dirty="0">
              <a:effectLst>
                <a:outerShdw blurRad="38100" dist="38100" dir="2700000" algn="tl">
                  <a:srgbClr val="000000">
                    <a:alpha val="43137"/>
                  </a:srgbClr>
                </a:outerShdw>
              </a:effectLst>
            </a:endParaRPr>
          </a:p>
        </p:txBody>
      </p:sp>
      <p:sp>
        <p:nvSpPr>
          <p:cNvPr id="17" name="Rectangle 16"/>
          <p:cNvSpPr/>
          <p:nvPr/>
        </p:nvSpPr>
        <p:spPr>
          <a:xfrm>
            <a:off x="381000" y="1828800"/>
            <a:ext cx="1219200" cy="99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effectLst>
                  <a:outerShdw blurRad="38100" dist="38100" dir="2700000" algn="tl">
                    <a:srgbClr val="000000">
                      <a:alpha val="43137"/>
                    </a:srgbClr>
                  </a:outerShdw>
                </a:effectLst>
              </a:rPr>
              <a:t>Taxonomy Service</a:t>
            </a:r>
            <a:endParaRPr lang="en-US" sz="1600" dirty="0">
              <a:effectLst>
                <a:outerShdw blurRad="38100" dist="38100" dir="2700000" algn="tl">
                  <a:srgbClr val="000000">
                    <a:alpha val="43137"/>
                  </a:srgbClr>
                </a:outerShdw>
              </a:effectLst>
            </a:endParaRPr>
          </a:p>
        </p:txBody>
      </p:sp>
      <p:sp>
        <p:nvSpPr>
          <p:cNvPr id="21" name="Flowchart: Magnetic Disk 20"/>
          <p:cNvSpPr/>
          <p:nvPr/>
        </p:nvSpPr>
        <p:spPr>
          <a:xfrm>
            <a:off x="1371600" y="1524000"/>
            <a:ext cx="380999" cy="45720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rIns="0" rtlCol="0" anchor="t"/>
          <a:lstStyle/>
          <a:p>
            <a:pPr algn="ctr"/>
            <a:r>
              <a:rPr lang="en-US" sz="800" dirty="0" smtClean="0">
                <a:effectLst>
                  <a:outerShdw blurRad="38100" dist="38100" dir="2700000" algn="tl">
                    <a:srgbClr val="000000">
                      <a:alpha val="43137"/>
                    </a:srgbClr>
                  </a:outerShdw>
                </a:effectLst>
              </a:rPr>
              <a:t>Term Store</a:t>
            </a:r>
            <a:endParaRPr lang="en-US" sz="800" dirty="0">
              <a:effectLst>
                <a:outerShdw blurRad="38100" dist="38100" dir="2700000" algn="tl">
                  <a:srgbClr val="000000">
                    <a:alpha val="43137"/>
                  </a:srgbClr>
                </a:outerShdw>
              </a:effectLst>
            </a:endParaRPr>
          </a:p>
        </p:txBody>
      </p:sp>
      <p:cxnSp>
        <p:nvCxnSpPr>
          <p:cNvPr id="30" name="Straight Arrow Connector 29"/>
          <p:cNvCxnSpPr/>
          <p:nvPr/>
        </p:nvCxnSpPr>
        <p:spPr>
          <a:xfrm rot="10800000">
            <a:off x="1752601" y="2326830"/>
            <a:ext cx="545812" cy="3"/>
          </a:xfrm>
          <a:prstGeom prst="straightConnector1">
            <a:avLst/>
          </a:prstGeom>
          <a:ln w="25400">
            <a:solidFill>
              <a:schemeClr val="tx1"/>
            </a:solidFill>
            <a:tailEnd type="arrow"/>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76400" y="2057400"/>
            <a:ext cx="598241" cy="246221"/>
          </a:xfrm>
          <a:prstGeom prst="rect">
            <a:avLst/>
          </a:prstGeom>
          <a:noFill/>
        </p:spPr>
        <p:txBody>
          <a:bodyPr vert="horz" wrap="none" rtlCol="0">
            <a:spAutoFit/>
          </a:bodyPr>
          <a:lstStyle/>
          <a:p>
            <a:r>
              <a:rPr lang="en-US" sz="1000" dirty="0" smtClean="0">
                <a:effectLst>
                  <a:outerShdw blurRad="38100" dist="38100" dir="2700000" algn="tl">
                    <a:srgbClr val="000000">
                      <a:alpha val="43137"/>
                    </a:srgbClr>
                  </a:outerShdw>
                </a:effectLst>
              </a:rPr>
              <a:t>Term ID</a:t>
            </a:r>
            <a:endParaRPr lang="en-US" sz="1000" dirty="0">
              <a:effectLst>
                <a:outerShdw blurRad="38100" dist="38100" dir="2700000" algn="tl">
                  <a:srgbClr val="000000">
                    <a:alpha val="43137"/>
                  </a:srgbClr>
                </a:outerShdw>
              </a:effectLst>
            </a:endParaRPr>
          </a:p>
        </p:txBody>
      </p:sp>
      <p:cxnSp>
        <p:nvCxnSpPr>
          <p:cNvPr id="44" name="Straight Arrow Connector 43"/>
          <p:cNvCxnSpPr/>
          <p:nvPr/>
        </p:nvCxnSpPr>
        <p:spPr>
          <a:xfrm rot="10800000" flipH="1">
            <a:off x="3439448" y="2326830"/>
            <a:ext cx="545812" cy="3"/>
          </a:xfrm>
          <a:prstGeom prst="straightConnector1">
            <a:avLst/>
          </a:prstGeom>
          <a:ln w="25400">
            <a:solidFill>
              <a:schemeClr val="tx1"/>
            </a:solidFill>
            <a:tailEnd type="arrow"/>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75660" y="2057400"/>
            <a:ext cx="662361" cy="246221"/>
          </a:xfrm>
          <a:prstGeom prst="rect">
            <a:avLst/>
          </a:prstGeom>
          <a:noFill/>
        </p:spPr>
        <p:txBody>
          <a:bodyPr vert="horz" wrap="none" rtlCol="0">
            <a:spAutoFit/>
          </a:bodyPr>
          <a:lstStyle/>
          <a:p>
            <a:r>
              <a:rPr lang="en-US" sz="1000" dirty="0" smtClean="0">
                <a:solidFill>
                  <a:schemeClr val="bg1"/>
                </a:solidFill>
                <a:effectLst>
                  <a:outerShdw blurRad="38100" dist="38100" dir="2700000" algn="tl">
                    <a:srgbClr val="000000">
                      <a:alpha val="43137"/>
                    </a:srgbClr>
                  </a:outerShdw>
                </a:effectLst>
              </a:rPr>
              <a:t>Profile ID</a:t>
            </a:r>
            <a:endParaRPr lang="en-US" sz="1000" dirty="0">
              <a:solidFill>
                <a:schemeClr val="bg1"/>
              </a:solidFill>
              <a:effectLst>
                <a:outerShdw blurRad="38100" dist="38100" dir="2700000" algn="tl">
                  <a:srgbClr val="000000">
                    <a:alpha val="43137"/>
                  </a:srgbClr>
                </a:outerShdw>
              </a:effectLst>
            </a:endParaRPr>
          </a:p>
        </p:txBody>
      </p:sp>
      <p:cxnSp>
        <p:nvCxnSpPr>
          <p:cNvPr id="35" name="Straight Arrow Connector 34"/>
          <p:cNvCxnSpPr/>
          <p:nvPr/>
        </p:nvCxnSpPr>
        <p:spPr>
          <a:xfrm>
            <a:off x="4800600" y="5867400"/>
            <a:ext cx="914400" cy="1588"/>
          </a:xfrm>
          <a:prstGeom prst="straightConnector1">
            <a:avLst/>
          </a:prstGeom>
          <a:ln w="25400">
            <a:solidFill>
              <a:schemeClr val="tx1"/>
            </a:solidFill>
            <a:headEnd type="arrow"/>
            <a:tailEnd type="arrow"/>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848690" y="5895945"/>
            <a:ext cx="788999" cy="246221"/>
          </a:xfrm>
          <a:prstGeom prst="rect">
            <a:avLst/>
          </a:prstGeom>
          <a:noFill/>
        </p:spPr>
        <p:txBody>
          <a:bodyPr vert="horz" wrap="none" rtlCol="0">
            <a:spAutoFit/>
          </a:bodyPr>
          <a:lstStyle/>
          <a:p>
            <a:pPr algn="ctr"/>
            <a:r>
              <a:rPr lang="en-US" sz="1000" dirty="0" smtClean="0">
                <a:effectLst>
                  <a:outerShdw blurRad="38100" dist="38100" dir="2700000" algn="tl">
                    <a:srgbClr val="000000">
                      <a:alpha val="43137"/>
                    </a:srgbClr>
                  </a:outerShdw>
                </a:effectLst>
              </a:rPr>
              <a:t>Tagging WS</a:t>
            </a:r>
            <a:endParaRPr lang="en-US" sz="1000" dirty="0">
              <a:effectLst>
                <a:outerShdw blurRad="38100" dist="38100" dir="2700000" algn="tl">
                  <a:srgbClr val="000000">
                    <a:alpha val="43137"/>
                  </a:srgbClr>
                </a:outerShdw>
              </a:effectLst>
            </a:endParaRPr>
          </a:p>
        </p:txBody>
      </p:sp>
      <p:pic>
        <p:nvPicPr>
          <p:cNvPr id="1026" name="Picture 2" descr="http://www.techlog.org/images/office2k7-icons.jpg"/>
          <p:cNvPicPr>
            <a:picLocks noChangeAspect="1" noChangeArrowheads="1"/>
          </p:cNvPicPr>
          <p:nvPr/>
        </p:nvPicPr>
        <p:blipFill rotWithShape="1">
          <a:blip r:embed="rId3" cstate="print"/>
          <a:srcRect r="87436" b="80215"/>
          <a:stretch>
            <a:fillRect/>
          </a:stretch>
        </p:blipFill>
        <p:spPr bwMode="auto">
          <a:xfrm>
            <a:off x="5867401" y="5448946"/>
            <a:ext cx="518160" cy="525780"/>
          </a:xfrm>
          <a:prstGeom prst="rect">
            <a:avLst/>
          </a:prstGeom>
          <a:noFill/>
        </p:spPr>
      </p:pic>
      <p:pic>
        <p:nvPicPr>
          <p:cNvPr id="1028" name="Picture 4" descr="http://www.techlog.org/images/office2k7-icons.jpg"/>
          <p:cNvPicPr>
            <a:picLocks noChangeAspect="1" noChangeArrowheads="1"/>
          </p:cNvPicPr>
          <p:nvPr/>
        </p:nvPicPr>
        <p:blipFill rotWithShape="1">
          <a:blip r:embed="rId3" cstate="print"/>
          <a:srcRect l="49885" t="79713" r="37182"/>
          <a:stretch>
            <a:fillRect/>
          </a:stretch>
        </p:blipFill>
        <p:spPr bwMode="auto">
          <a:xfrm>
            <a:off x="6400800" y="5448945"/>
            <a:ext cx="533400" cy="539115"/>
          </a:xfrm>
          <a:prstGeom prst="rect">
            <a:avLst/>
          </a:prstGeom>
          <a:noFill/>
        </p:spPr>
      </p:pic>
      <p:pic>
        <p:nvPicPr>
          <p:cNvPr id="1030" name="Picture 6" descr="http://www.techlog.org/images/office2k7-icons.jpg"/>
          <p:cNvPicPr>
            <a:picLocks noChangeAspect="1" noChangeArrowheads="1"/>
          </p:cNvPicPr>
          <p:nvPr/>
        </p:nvPicPr>
        <p:blipFill rotWithShape="1">
          <a:blip r:embed="rId3" cstate="print"/>
          <a:srcRect t="59642" r="87436" b="20000"/>
          <a:stretch>
            <a:fillRect/>
          </a:stretch>
        </p:blipFill>
        <p:spPr bwMode="auto">
          <a:xfrm>
            <a:off x="6143636" y="5929330"/>
            <a:ext cx="518160" cy="541020"/>
          </a:xfrm>
          <a:prstGeom prst="rect">
            <a:avLst/>
          </a:prstGeom>
          <a:noFill/>
        </p:spPr>
      </p:pic>
      <p:sp>
        <p:nvSpPr>
          <p:cNvPr id="63" name="Rectangle 62"/>
          <p:cNvSpPr/>
          <p:nvPr/>
        </p:nvSpPr>
        <p:spPr>
          <a:xfrm>
            <a:off x="304800" y="3352800"/>
            <a:ext cx="1219200" cy="99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effectLst>
                  <a:outerShdw blurRad="38100" dist="38100" dir="2700000" algn="tl">
                    <a:srgbClr val="000000">
                      <a:alpha val="43137"/>
                    </a:srgbClr>
                  </a:outerShdw>
                </a:effectLst>
              </a:rPr>
              <a:t>Search Service</a:t>
            </a:r>
            <a:endParaRPr lang="en-US" sz="1600" dirty="0">
              <a:effectLst>
                <a:outerShdw blurRad="38100" dist="38100" dir="2700000" algn="tl">
                  <a:srgbClr val="000000">
                    <a:alpha val="43137"/>
                  </a:srgbClr>
                </a:outerShdw>
              </a:effectLst>
            </a:endParaRPr>
          </a:p>
        </p:txBody>
      </p:sp>
      <p:cxnSp>
        <p:nvCxnSpPr>
          <p:cNvPr id="66" name="Straight Arrow Connector 65"/>
          <p:cNvCxnSpPr/>
          <p:nvPr/>
        </p:nvCxnSpPr>
        <p:spPr>
          <a:xfrm rot="5400000" flipH="1" flipV="1">
            <a:off x="229791" y="5028803"/>
            <a:ext cx="1066006" cy="1588"/>
          </a:xfrm>
          <a:prstGeom prst="straightConnector1">
            <a:avLst/>
          </a:prstGeom>
          <a:ln w="25400">
            <a:solidFill>
              <a:schemeClr val="tx1"/>
            </a:solidFill>
            <a:tailEnd type="arrow"/>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69557" y="4648201"/>
            <a:ext cx="492443" cy="838200"/>
          </a:xfrm>
          <a:prstGeom prst="rect">
            <a:avLst/>
          </a:prstGeom>
          <a:noFill/>
        </p:spPr>
        <p:txBody>
          <a:bodyPr vert="vert270" wrap="square" rtlCol="0">
            <a:spAutoFit/>
          </a:bodyPr>
          <a:lstStyle/>
          <a:p>
            <a:r>
              <a:rPr lang="en-US" sz="1000" dirty="0" smtClean="0">
                <a:effectLst>
                  <a:outerShdw blurRad="38100" dist="38100" dir="2700000" algn="tl">
                    <a:srgbClr val="000000">
                      <a:alpha val="43137"/>
                    </a:srgbClr>
                  </a:outerShdw>
                </a:effectLst>
              </a:rPr>
              <a:t>Profile and Tag Crawl</a:t>
            </a:r>
            <a:endParaRPr lang="en-US" sz="1000" dirty="0">
              <a:effectLst>
                <a:outerShdw blurRad="38100" dist="38100" dir="2700000" algn="tl">
                  <a:srgbClr val="000000">
                    <a:alpha val="43137"/>
                  </a:srgbClr>
                </a:outerShdw>
              </a:effectLst>
            </a:endParaRPr>
          </a:p>
        </p:txBody>
      </p:sp>
      <p:cxnSp>
        <p:nvCxnSpPr>
          <p:cNvPr id="54" name="Straight Arrow Connector 53"/>
          <p:cNvCxnSpPr/>
          <p:nvPr/>
        </p:nvCxnSpPr>
        <p:spPr>
          <a:xfrm rot="5400000">
            <a:off x="3696494" y="4914900"/>
            <a:ext cx="837406" cy="794"/>
          </a:xfrm>
          <a:prstGeom prst="straightConnector1">
            <a:avLst/>
          </a:prstGeom>
          <a:ln w="25400">
            <a:solidFill>
              <a:schemeClr val="tx1"/>
            </a:solidFill>
            <a:headEnd type="arrow"/>
            <a:tailEnd type="arrow"/>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04800" y="5638800"/>
            <a:ext cx="11430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effectLst>
                  <a:outerShdw blurRad="38100" dist="38100" dir="2700000" algn="tl">
                    <a:srgbClr val="000000">
                      <a:alpha val="43137"/>
                    </a:srgbClr>
                  </a:outerShdw>
                </a:effectLst>
              </a:rPr>
              <a:t>WFE</a:t>
            </a:r>
          </a:p>
          <a:p>
            <a:pPr algn="ctr"/>
            <a:r>
              <a:rPr lang="en-US" dirty="0" smtClean="0">
                <a:effectLst>
                  <a:outerShdw blurRad="38100" dist="38100" dir="2700000" algn="tl">
                    <a:srgbClr val="000000">
                      <a:alpha val="43137"/>
                    </a:srgbClr>
                  </a:outerShdw>
                </a:effectLst>
              </a:rPr>
              <a:t>Portal</a:t>
            </a:r>
            <a:endParaRPr lang="en-US" dirty="0">
              <a:effectLst>
                <a:outerShdw blurRad="38100" dist="38100" dir="2700000" algn="tl">
                  <a:srgbClr val="000000">
                    <a:alpha val="43137"/>
                  </a:srgbClr>
                </a:outerShdw>
              </a:effectLst>
            </a:endParaRPr>
          </a:p>
        </p:txBody>
      </p:sp>
      <p:sp>
        <p:nvSpPr>
          <p:cNvPr id="64" name="Flowchart: Magnetic Disk 63"/>
          <p:cNvSpPr/>
          <p:nvPr/>
        </p:nvSpPr>
        <p:spPr>
          <a:xfrm>
            <a:off x="1219200" y="5334000"/>
            <a:ext cx="380999" cy="45720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rIns="0" rtlCol="0" anchor="t"/>
          <a:lstStyle/>
          <a:p>
            <a:pPr algn="ctr"/>
            <a:r>
              <a:rPr lang="en-US" sz="800" dirty="0" smtClean="0">
                <a:effectLst>
                  <a:outerShdw blurRad="38100" dist="38100" dir="2700000" algn="tl">
                    <a:srgbClr val="000000">
                      <a:alpha val="43137"/>
                    </a:srgbClr>
                  </a:outerShdw>
                </a:effectLst>
              </a:rPr>
              <a:t>Content DB</a:t>
            </a:r>
            <a:endParaRPr lang="en-US" sz="800" dirty="0">
              <a:effectLst>
                <a:outerShdw blurRad="38100" dist="38100" dir="2700000" algn="tl">
                  <a:srgbClr val="000000">
                    <a:alpha val="43137"/>
                  </a:srgbClr>
                </a:outerShdw>
              </a:effectLst>
            </a:endParaRPr>
          </a:p>
        </p:txBody>
      </p:sp>
      <p:sp>
        <p:nvSpPr>
          <p:cNvPr id="65" name="Title 1"/>
          <p:cNvSpPr>
            <a:spLocks noGrp="1"/>
          </p:cNvSpPr>
          <p:nvPr>
            <p:ph type="title"/>
          </p:nvPr>
        </p:nvSpPr>
        <p:spPr>
          <a:xfrm>
            <a:off x="228600" y="208002"/>
            <a:ext cx="8458200" cy="553998"/>
          </a:xfrm>
        </p:spPr>
        <p:txBody>
          <a:bodyPr>
            <a:normAutofit/>
          </a:bodyPr>
          <a:lstStyle/>
          <a:p>
            <a:r>
              <a:rPr lang="en-US" sz="4000" dirty="0" smtClean="0">
                <a:effectLst>
                  <a:outerShdw blurRad="38100" dist="38100" dir="2700000" algn="tl">
                    <a:srgbClr val="000000">
                      <a:alpha val="43137"/>
                    </a:srgbClr>
                  </a:outerShdw>
                </a:effectLst>
              </a:rPr>
              <a:t>Profile Service Application Architecture</a:t>
            </a:r>
            <a:endParaRPr lang="en-US" sz="4000" dirty="0">
              <a:effectLst>
                <a:outerShdw blurRad="38100" dist="38100" dir="2700000" algn="tl">
                  <a:srgbClr val="000000">
                    <a:alpha val="43137"/>
                  </a:srgbClr>
                </a:outerShdw>
              </a:effectLst>
            </a:endParaRPr>
          </a:p>
        </p:txBody>
      </p:sp>
      <p:cxnSp>
        <p:nvCxnSpPr>
          <p:cNvPr id="99" name="Straight Arrow Connector 98"/>
          <p:cNvCxnSpPr/>
          <p:nvPr/>
        </p:nvCxnSpPr>
        <p:spPr>
          <a:xfrm rot="10800000" flipV="1">
            <a:off x="838200" y="4419600"/>
            <a:ext cx="2819400" cy="1066800"/>
          </a:xfrm>
          <a:prstGeom prst="straightConnector1">
            <a:avLst/>
          </a:prstGeom>
          <a:ln w="25400">
            <a:solidFill>
              <a:schemeClr val="tx1"/>
            </a:solidFill>
            <a:headEnd type="arrow"/>
            <a:tailEnd type="arrow"/>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10800000" flipV="1">
            <a:off x="2362200" y="4514850"/>
            <a:ext cx="1600200" cy="971550"/>
          </a:xfrm>
          <a:prstGeom prst="straightConnector1">
            <a:avLst/>
          </a:prstGeom>
          <a:ln w="25400">
            <a:solidFill>
              <a:schemeClr val="tx1"/>
            </a:solidFill>
            <a:headEnd type="arrow"/>
            <a:tailEnd type="arrow"/>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5819710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Inter-Related </a:t>
            </a:r>
            <a:r>
              <a:rPr lang="en-US" dirty="0">
                <a:effectLst>
                  <a:outerShdw blurRad="38100" dist="38100" dir="2700000" algn="tl">
                    <a:srgbClr val="000000">
                      <a:alpha val="43137"/>
                    </a:srgbClr>
                  </a:outerShdw>
                </a:effectLst>
              </a:rPr>
              <a:t>S</a:t>
            </a:r>
            <a:r>
              <a:rPr lang="en-US" dirty="0" smtClean="0">
                <a:effectLst>
                  <a:outerShdw blurRad="38100" dist="38100" dir="2700000" algn="tl">
                    <a:srgbClr val="000000">
                      <a:alpha val="43137"/>
                    </a:srgbClr>
                  </a:outerShdw>
                </a:effectLst>
              </a:rPr>
              <a:t>ervices</a:t>
            </a:r>
            <a:endParaRPr lang="en-US" dirty="0">
              <a:effectLst>
                <a:outerShdw blurRad="38100" dist="38100" dir="2700000" algn="tl">
                  <a:srgbClr val="000000">
                    <a:alpha val="43137"/>
                  </a:srgbClr>
                </a:outerShdw>
              </a:effectLst>
            </a:endParaRPr>
          </a:p>
        </p:txBody>
      </p:sp>
      <p:sp>
        <p:nvSpPr>
          <p:cNvPr id="4" name="Rectangle 3"/>
          <p:cNvSpPr/>
          <p:nvPr/>
        </p:nvSpPr>
        <p:spPr bwMode="auto">
          <a:xfrm>
            <a:off x="3603838" y="4020344"/>
            <a:ext cx="2840370" cy="194310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sz="2400" dirty="0">
                <a:solidFill>
                  <a:schemeClr val="bg1"/>
                </a:solidFill>
                <a:effectLst>
                  <a:outerShdw blurRad="38100" dist="38100" dir="2700000" algn="tl">
                    <a:srgbClr val="000000">
                      <a:alpha val="43137"/>
                    </a:srgbClr>
                  </a:outerShdw>
                </a:effectLst>
              </a:rPr>
              <a:t>Related Services</a:t>
            </a:r>
          </a:p>
        </p:txBody>
      </p:sp>
      <p:sp>
        <p:nvSpPr>
          <p:cNvPr id="6" name="Rectangle 5"/>
          <p:cNvSpPr/>
          <p:nvPr/>
        </p:nvSpPr>
        <p:spPr>
          <a:xfrm>
            <a:off x="2545830" y="1685692"/>
            <a:ext cx="496810" cy="4041531"/>
          </a:xfrm>
          <a:prstGeom prst="rect">
            <a:avLst/>
          </a:prstGeom>
        </p:spPr>
        <p:style>
          <a:lnRef idx="1">
            <a:schemeClr val="accent3"/>
          </a:lnRef>
          <a:fillRef idx="2">
            <a:schemeClr val="accent3"/>
          </a:fillRef>
          <a:effectRef idx="1">
            <a:schemeClr val="accent3"/>
          </a:effectRef>
          <a:fontRef idx="minor">
            <a:schemeClr val="dk1"/>
          </a:fontRef>
        </p:style>
        <p:txBody>
          <a:bodyPr vert="vert270"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00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2394940" y="1833404"/>
            <a:ext cx="495300" cy="4046220"/>
          </a:xfrm>
          <a:prstGeom prst="rect">
            <a:avLst/>
          </a:prstGeom>
        </p:spPr>
        <p:style>
          <a:lnRef idx="1">
            <a:schemeClr val="accent3"/>
          </a:lnRef>
          <a:fillRef idx="2">
            <a:schemeClr val="accent3"/>
          </a:fillRef>
          <a:effectRef idx="1">
            <a:schemeClr val="accent3"/>
          </a:effectRef>
          <a:fontRef idx="minor">
            <a:schemeClr val="dk1"/>
          </a:fontRef>
        </p:style>
        <p:txBody>
          <a:bodyPr vert="vert270"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000"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2280640" y="1962944"/>
            <a:ext cx="457200" cy="4000500"/>
          </a:xfrm>
          <a:prstGeom prst="rect">
            <a:avLst/>
          </a:prstGeom>
        </p:spPr>
        <p:style>
          <a:lnRef idx="1">
            <a:schemeClr val="accent3"/>
          </a:lnRef>
          <a:fillRef idx="2">
            <a:schemeClr val="accent3"/>
          </a:fillRef>
          <a:effectRef idx="1">
            <a:schemeClr val="accent3"/>
          </a:effectRef>
          <a:fontRef idx="minor">
            <a:schemeClr val="dk1"/>
          </a:fontRef>
        </p:style>
        <p:txBody>
          <a:bodyPr vert="vert270"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dirty="0" smtClean="0">
                <a:solidFill>
                  <a:schemeClr val="bg1"/>
                </a:solidFill>
                <a:effectLst>
                  <a:outerShdw blurRad="38100" dist="38100" dir="2700000" algn="tl">
                    <a:srgbClr val="000000">
                      <a:alpha val="43137"/>
                    </a:srgbClr>
                  </a:outerShdw>
                </a:effectLst>
              </a:rPr>
              <a:t>Web Front End</a:t>
            </a:r>
            <a:endParaRPr lang="en-US" sz="1000" dirty="0">
              <a:solidFill>
                <a:schemeClr val="bg1"/>
              </a:solidFill>
              <a:effectLst>
                <a:outerShdw blurRad="38100" dist="38100" dir="2700000" algn="tl">
                  <a:srgbClr val="000000">
                    <a:alpha val="43137"/>
                  </a:srgbClr>
                </a:outerShdw>
              </a:effectLst>
            </a:endParaRPr>
          </a:p>
        </p:txBody>
      </p:sp>
      <p:cxnSp>
        <p:nvCxnSpPr>
          <p:cNvPr id="10" name="Straight Arrow Connector 9"/>
          <p:cNvCxnSpPr/>
          <p:nvPr/>
        </p:nvCxnSpPr>
        <p:spPr>
          <a:xfrm rot="10800000">
            <a:off x="1660738" y="3294856"/>
            <a:ext cx="533400" cy="1588"/>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11" name="Rectangle 10"/>
          <p:cNvSpPr/>
          <p:nvPr/>
        </p:nvSpPr>
        <p:spPr bwMode="auto">
          <a:xfrm>
            <a:off x="3603838" y="1124744"/>
            <a:ext cx="2840370" cy="277368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sz="2400" dirty="0">
                <a:solidFill>
                  <a:schemeClr val="bg1"/>
                </a:solidFill>
                <a:effectLst>
                  <a:outerShdw blurRad="38100" dist="38100" dir="2700000" algn="tl">
                    <a:srgbClr val="000000">
                      <a:alpha val="43137"/>
                    </a:srgbClr>
                  </a:outerShdw>
                </a:effectLst>
              </a:rPr>
              <a:t>User Profile Service</a:t>
            </a:r>
          </a:p>
        </p:txBody>
      </p:sp>
      <p:sp>
        <p:nvSpPr>
          <p:cNvPr id="12" name="Rectangle 11"/>
          <p:cNvSpPr/>
          <p:nvPr/>
        </p:nvSpPr>
        <p:spPr>
          <a:xfrm>
            <a:off x="4099138" y="2953544"/>
            <a:ext cx="838200" cy="685800"/>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000" dirty="0" smtClean="0">
              <a:solidFill>
                <a:schemeClr val="bg1"/>
              </a:solidFill>
              <a:effectLst>
                <a:outerShdw blurRad="38100" dist="38100" dir="2700000" algn="tl">
                  <a:srgbClr val="000000">
                    <a:alpha val="43137"/>
                  </a:srgbClr>
                </a:outerShdw>
              </a:effectLst>
            </a:endParaRPr>
          </a:p>
        </p:txBody>
      </p:sp>
      <p:sp>
        <p:nvSpPr>
          <p:cNvPr id="13" name="Flowchart: Magnetic Disk 12"/>
          <p:cNvSpPr/>
          <p:nvPr/>
        </p:nvSpPr>
        <p:spPr>
          <a:xfrm>
            <a:off x="3878158" y="1612424"/>
            <a:ext cx="685800" cy="96012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dirty="0" smtClean="0">
                <a:solidFill>
                  <a:schemeClr val="bg1"/>
                </a:solidFill>
                <a:effectLst>
                  <a:outerShdw blurRad="38100" dist="38100" dir="2700000" algn="tl">
                    <a:srgbClr val="000000">
                      <a:alpha val="43137"/>
                    </a:srgbClr>
                  </a:outerShdw>
                </a:effectLst>
              </a:rPr>
              <a:t>Social Feedback</a:t>
            </a:r>
            <a:endParaRPr lang="en-US" sz="1000" dirty="0">
              <a:solidFill>
                <a:schemeClr val="bg1"/>
              </a:solidFill>
              <a:effectLst>
                <a:outerShdw blurRad="38100" dist="38100" dir="2700000" algn="tl">
                  <a:srgbClr val="000000">
                    <a:alpha val="43137"/>
                  </a:srgbClr>
                </a:outerShdw>
              </a:effectLst>
            </a:endParaRPr>
          </a:p>
        </p:txBody>
      </p:sp>
      <p:sp>
        <p:nvSpPr>
          <p:cNvPr id="14" name="Flowchart: Magnetic Disk 13"/>
          <p:cNvSpPr/>
          <p:nvPr/>
        </p:nvSpPr>
        <p:spPr>
          <a:xfrm>
            <a:off x="4739804" y="1612424"/>
            <a:ext cx="685800" cy="96012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dirty="0" smtClean="0">
                <a:solidFill>
                  <a:schemeClr val="bg1"/>
                </a:solidFill>
                <a:effectLst>
                  <a:outerShdw blurRad="38100" dist="38100" dir="2700000" algn="tl">
                    <a:srgbClr val="000000">
                      <a:alpha val="43137"/>
                    </a:srgbClr>
                  </a:outerShdw>
                </a:effectLst>
              </a:rPr>
              <a:t>Profiles</a:t>
            </a:r>
          </a:p>
        </p:txBody>
      </p:sp>
      <p:sp>
        <p:nvSpPr>
          <p:cNvPr id="15" name="Rectangle 14"/>
          <p:cNvSpPr/>
          <p:nvPr/>
        </p:nvSpPr>
        <p:spPr>
          <a:xfrm>
            <a:off x="5356438" y="3029744"/>
            <a:ext cx="914400" cy="685800"/>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dirty="0" smtClean="0">
                <a:solidFill>
                  <a:schemeClr val="bg1"/>
                </a:solidFill>
                <a:effectLst>
                  <a:outerShdw blurRad="38100" dist="38100" dir="2700000" algn="tl">
                    <a:srgbClr val="000000">
                      <a:alpha val="43137"/>
                    </a:srgbClr>
                  </a:outerShdw>
                </a:effectLst>
              </a:rPr>
              <a:t>Profile Service</a:t>
            </a:r>
          </a:p>
          <a:p>
            <a:pPr algn="ctr"/>
            <a:r>
              <a:rPr lang="en-US" sz="1000" dirty="0" smtClean="0">
                <a:solidFill>
                  <a:schemeClr val="bg1"/>
                </a:solidFill>
                <a:effectLst>
                  <a:outerShdw blurRad="38100" dist="38100" dir="2700000" algn="tl">
                    <a:srgbClr val="000000">
                      <a:alpha val="43137"/>
                    </a:srgbClr>
                  </a:outerShdw>
                </a:effectLst>
              </a:rPr>
              <a:t>Synchronization</a:t>
            </a:r>
          </a:p>
          <a:p>
            <a:pPr algn="ctr"/>
            <a:r>
              <a:rPr lang="en-US" sz="1000" dirty="0" smtClean="0">
                <a:solidFill>
                  <a:schemeClr val="bg1"/>
                </a:solidFill>
                <a:effectLst>
                  <a:outerShdw blurRad="38100" dist="38100" dir="2700000" algn="tl">
                    <a:srgbClr val="000000">
                      <a:alpha val="43137"/>
                    </a:srgbClr>
                  </a:outerShdw>
                </a:effectLst>
              </a:rPr>
              <a:t>Instance</a:t>
            </a:r>
          </a:p>
        </p:txBody>
      </p:sp>
      <p:cxnSp>
        <p:nvCxnSpPr>
          <p:cNvPr id="16" name="Straight Arrow Connector 15"/>
          <p:cNvCxnSpPr>
            <a:stCxn id="15" idx="0"/>
            <a:endCxn id="21" idx="3"/>
          </p:cNvCxnSpPr>
          <p:nvPr/>
        </p:nvCxnSpPr>
        <p:spPr>
          <a:xfrm flipV="1">
            <a:off x="5813638" y="2572544"/>
            <a:ext cx="114300" cy="457200"/>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17" name="Rectangle 16"/>
          <p:cNvSpPr/>
          <p:nvPr/>
        </p:nvSpPr>
        <p:spPr>
          <a:xfrm>
            <a:off x="4022938" y="3029744"/>
            <a:ext cx="838200" cy="685800"/>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000" dirty="0" smtClean="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3946738" y="3105944"/>
            <a:ext cx="838200" cy="685800"/>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dirty="0" smtClean="0">
                <a:solidFill>
                  <a:schemeClr val="bg1"/>
                </a:solidFill>
                <a:effectLst>
                  <a:outerShdw blurRad="38100" dist="38100" dir="2700000" algn="tl">
                    <a:srgbClr val="000000">
                      <a:alpha val="43137"/>
                    </a:srgbClr>
                  </a:outerShdw>
                </a:effectLst>
              </a:rPr>
              <a:t>Profile Service</a:t>
            </a:r>
          </a:p>
          <a:p>
            <a:pPr algn="ctr"/>
            <a:r>
              <a:rPr lang="en-US" sz="1000" dirty="0" smtClean="0">
                <a:solidFill>
                  <a:schemeClr val="bg1"/>
                </a:solidFill>
                <a:effectLst>
                  <a:outerShdw blurRad="38100" dist="38100" dir="2700000" algn="tl">
                    <a:srgbClr val="000000">
                      <a:alpha val="43137"/>
                    </a:srgbClr>
                  </a:outerShdw>
                </a:effectLst>
              </a:rPr>
              <a:t>Instance</a:t>
            </a:r>
          </a:p>
        </p:txBody>
      </p:sp>
      <p:cxnSp>
        <p:nvCxnSpPr>
          <p:cNvPr id="19" name="Straight Arrow Connector 18"/>
          <p:cNvCxnSpPr>
            <a:stCxn id="13" idx="3"/>
            <a:endCxn id="12" idx="0"/>
          </p:cNvCxnSpPr>
          <p:nvPr/>
        </p:nvCxnSpPr>
        <p:spPr>
          <a:xfrm>
            <a:off x="4221058" y="2572544"/>
            <a:ext cx="297180" cy="381000"/>
          </a:xfrm>
          <a:prstGeom prst="straightConnector1">
            <a:avLst/>
          </a:prstGeom>
          <a:ln>
            <a:headEnd type="arrow" w="sm" len="sm"/>
            <a:tailEnd type="arrow" w="sm" len="sm"/>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a:stCxn id="14" idx="3"/>
            <a:endCxn id="12" idx="0"/>
          </p:cNvCxnSpPr>
          <p:nvPr/>
        </p:nvCxnSpPr>
        <p:spPr>
          <a:xfrm flipH="1">
            <a:off x="4518238" y="2572544"/>
            <a:ext cx="564466" cy="381000"/>
          </a:xfrm>
          <a:prstGeom prst="straightConnector1">
            <a:avLst/>
          </a:prstGeom>
          <a:ln>
            <a:headEnd type="arrow" w="sm" len="sm"/>
            <a:tailEnd type="arrow" w="sm" len="sm"/>
          </a:ln>
        </p:spPr>
        <p:style>
          <a:lnRef idx="2">
            <a:schemeClr val="accent3"/>
          </a:lnRef>
          <a:fillRef idx="0">
            <a:schemeClr val="accent3"/>
          </a:fillRef>
          <a:effectRef idx="1">
            <a:schemeClr val="accent3"/>
          </a:effectRef>
          <a:fontRef idx="minor">
            <a:schemeClr val="tx1"/>
          </a:fontRef>
        </p:style>
      </p:cxnSp>
      <p:sp>
        <p:nvSpPr>
          <p:cNvPr id="21" name="Flowchart: Magnetic Disk 20"/>
          <p:cNvSpPr/>
          <p:nvPr/>
        </p:nvSpPr>
        <p:spPr>
          <a:xfrm>
            <a:off x="5585038" y="1612424"/>
            <a:ext cx="685800" cy="960120"/>
          </a:xfrm>
          <a:prstGeom prst="flowChartMagneticDisk">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dirty="0" smtClean="0">
                <a:solidFill>
                  <a:schemeClr val="bg1"/>
                </a:solidFill>
                <a:effectLst>
                  <a:outerShdw blurRad="38100" dist="38100" dir="2700000" algn="tl">
                    <a:srgbClr val="000000">
                      <a:alpha val="43137"/>
                    </a:srgbClr>
                  </a:outerShdw>
                </a:effectLst>
              </a:rPr>
              <a:t>Sync</a:t>
            </a:r>
          </a:p>
        </p:txBody>
      </p:sp>
      <p:cxnSp>
        <p:nvCxnSpPr>
          <p:cNvPr id="22" name="Straight Arrow Connector 21"/>
          <p:cNvCxnSpPr>
            <a:stCxn id="15" idx="0"/>
            <a:endCxn id="14" idx="3"/>
          </p:cNvCxnSpPr>
          <p:nvPr/>
        </p:nvCxnSpPr>
        <p:spPr>
          <a:xfrm flipH="1" flipV="1">
            <a:off x="5082704" y="2572544"/>
            <a:ext cx="730934" cy="457200"/>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23" name="Rectangle 22"/>
          <p:cNvSpPr/>
          <p:nvPr/>
        </p:nvSpPr>
        <p:spPr bwMode="auto">
          <a:xfrm>
            <a:off x="3701176" y="4431824"/>
            <a:ext cx="2590631" cy="685800"/>
          </a:xfrm>
          <a:prstGeom prst="rect">
            <a:avLst/>
          </a:prstGeom>
          <a:gradFill>
            <a:gsLst>
              <a:gs pos="100000">
                <a:schemeClr val="accent3">
                  <a:shade val="93000"/>
                  <a:satMod val="130000"/>
                  <a:alpha val="18000"/>
                </a:schemeClr>
              </a:gs>
              <a:gs pos="100000">
                <a:schemeClr val="accent3">
                  <a:shade val="94000"/>
                  <a:satMod val="135000"/>
                </a:schemeClr>
              </a:gs>
            </a:gsLst>
          </a:gradFill>
          <a:ln>
            <a:solidFill>
              <a:srgbClr val="292929"/>
            </a:solidFill>
            <a:headEnd type="none" w="med" len="med"/>
            <a:tailEnd type="none" w="med" len="med"/>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bg1"/>
                </a:solidFill>
                <a:effectLst>
                  <a:outerShdw blurRad="38100" dist="38100" dir="2700000" algn="tl">
                    <a:srgbClr val="000000">
                      <a:alpha val="43137"/>
                    </a:srgbClr>
                  </a:outerShdw>
                </a:effectLst>
              </a:rPr>
              <a:t>Search</a:t>
            </a:r>
          </a:p>
          <a:p>
            <a:pPr algn="ctr" defTabSz="914099"/>
            <a:r>
              <a:rPr lang="en-US" sz="1200" dirty="0" smtClean="0">
                <a:solidFill>
                  <a:schemeClr val="bg1"/>
                </a:solidFill>
                <a:effectLst>
                  <a:outerShdw blurRad="38100" dist="38100" dir="2700000" algn="tl">
                    <a:srgbClr val="000000">
                      <a:alpha val="43137"/>
                    </a:srgbClr>
                  </a:outerShdw>
                </a:effectLst>
              </a:rPr>
              <a:t>For Security Trimming</a:t>
            </a:r>
          </a:p>
        </p:txBody>
      </p:sp>
      <p:sp>
        <p:nvSpPr>
          <p:cNvPr id="24" name="Rectangle 23"/>
          <p:cNvSpPr/>
          <p:nvPr/>
        </p:nvSpPr>
        <p:spPr bwMode="auto">
          <a:xfrm>
            <a:off x="3701177" y="5193824"/>
            <a:ext cx="2590630" cy="685800"/>
          </a:xfrm>
          <a:prstGeom prst="rect">
            <a:avLst/>
          </a:prstGeom>
          <a:gradFill>
            <a:gsLst>
              <a:gs pos="100000">
                <a:schemeClr val="accent3">
                  <a:shade val="93000"/>
                  <a:satMod val="130000"/>
                  <a:alpha val="18000"/>
                </a:schemeClr>
              </a:gs>
              <a:gs pos="100000">
                <a:schemeClr val="accent3">
                  <a:shade val="94000"/>
                  <a:satMod val="135000"/>
                </a:schemeClr>
              </a:gs>
            </a:gsLst>
          </a:gradFill>
          <a:ln>
            <a:solidFill>
              <a:srgbClr val="292929"/>
            </a:solidFill>
            <a:headEnd type="none" w="med" len="med"/>
            <a:tailEnd type="none" w="med" len="med"/>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bg1"/>
                </a:solidFill>
                <a:effectLst>
                  <a:outerShdw blurRad="38100" dist="38100" dir="2700000" algn="tl">
                    <a:srgbClr val="000000">
                      <a:alpha val="43137"/>
                    </a:srgbClr>
                  </a:outerShdw>
                </a:effectLst>
              </a:rPr>
              <a:t>Enterprise Metadata</a:t>
            </a:r>
          </a:p>
          <a:p>
            <a:pPr algn="ctr" defTabSz="914099"/>
            <a:r>
              <a:rPr lang="en-US" sz="1200" dirty="0" smtClean="0">
                <a:solidFill>
                  <a:schemeClr val="bg1"/>
                </a:solidFill>
                <a:effectLst>
                  <a:outerShdw blurRad="38100" dist="38100" dir="2700000" algn="tl">
                    <a:srgbClr val="000000">
                      <a:alpha val="43137"/>
                    </a:srgbClr>
                  </a:outerShdw>
                </a:effectLst>
              </a:rPr>
              <a:t>For Tagging and Profile Properties </a:t>
            </a:r>
          </a:p>
        </p:txBody>
      </p:sp>
      <p:cxnSp>
        <p:nvCxnSpPr>
          <p:cNvPr id="5" name="Straight Arrow Connector 4"/>
          <p:cNvCxnSpPr>
            <a:stCxn id="11" idx="1"/>
          </p:cNvCxnSpPr>
          <p:nvPr/>
        </p:nvCxnSpPr>
        <p:spPr>
          <a:xfrm flipH="1">
            <a:off x="2737840" y="2511584"/>
            <a:ext cx="865998" cy="0"/>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cxnSp>
        <p:nvCxnSpPr>
          <p:cNvPr id="27" name="Straight Arrow Connector 26"/>
          <p:cNvCxnSpPr>
            <a:stCxn id="23" idx="1"/>
          </p:cNvCxnSpPr>
          <p:nvPr/>
        </p:nvCxnSpPr>
        <p:spPr>
          <a:xfrm flipH="1">
            <a:off x="2737840" y="4774724"/>
            <a:ext cx="963336" cy="14068"/>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cxnSp>
        <p:nvCxnSpPr>
          <p:cNvPr id="29" name="Straight Arrow Connector 28"/>
          <p:cNvCxnSpPr>
            <a:stCxn id="24" idx="1"/>
          </p:cNvCxnSpPr>
          <p:nvPr/>
        </p:nvCxnSpPr>
        <p:spPr>
          <a:xfrm flipH="1">
            <a:off x="2737840" y="5536724"/>
            <a:ext cx="963337" cy="0"/>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9040" y="2658269"/>
            <a:ext cx="600075" cy="1362075"/>
          </a:xfrm>
          <a:prstGeom prst="rect">
            <a:avLst/>
          </a:prstGeom>
          <a:noFill/>
          <a:ln>
            <a:noFill/>
          </a:ln>
          <a:effectLst/>
          <a:extLst/>
        </p:spPr>
      </p:pic>
      <p:cxnSp>
        <p:nvCxnSpPr>
          <p:cNvPr id="9" name="Curved Connector 8"/>
          <p:cNvCxnSpPr>
            <a:stCxn id="13" idx="1"/>
            <a:endCxn id="14" idx="1"/>
          </p:cNvCxnSpPr>
          <p:nvPr/>
        </p:nvCxnSpPr>
        <p:spPr>
          <a:xfrm rot="5400000" flipH="1" flipV="1">
            <a:off x="4651881" y="1181601"/>
            <a:ext cx="1588" cy="861646"/>
          </a:xfrm>
          <a:prstGeom prst="curvedConnector3">
            <a:avLst>
              <a:gd name="adj1" fmla="val 5483986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13" idx="1"/>
            <a:endCxn id="24" idx="1"/>
          </p:cNvCxnSpPr>
          <p:nvPr/>
        </p:nvCxnSpPr>
        <p:spPr>
          <a:xfrm rot="16200000" flipH="1" flipV="1">
            <a:off x="1998968" y="3314633"/>
            <a:ext cx="3924300" cy="519881"/>
          </a:xfrm>
          <a:prstGeom prst="curvedConnector4">
            <a:avLst>
              <a:gd name="adj1" fmla="val -13869"/>
              <a:gd name="adj2" fmla="val 26751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031040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effectLst>
                  <a:outerShdw blurRad="38100" dist="38100" dir="2700000" algn="tl">
                    <a:srgbClr val="000000">
                      <a:alpha val="43137"/>
                    </a:srgbClr>
                  </a:outerShdw>
                </a:effectLst>
              </a:rPr>
              <a:t>Social: Key Investment Headlines</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31995"/>
            <a:ext cx="8229600" cy="4525963"/>
          </a:xfrm>
        </p:spPr>
        <p:txBody>
          <a:bodyPr>
            <a:normAutofit/>
          </a:bodyPr>
          <a:lstStyle/>
          <a:p>
            <a:r>
              <a:rPr lang="en-GB" dirty="0" smtClean="0"/>
              <a:t>Tagging, Ratings, Bookmarks</a:t>
            </a:r>
          </a:p>
          <a:p>
            <a:r>
              <a:rPr lang="en-GB" dirty="0" smtClean="0"/>
              <a:t>Note-board</a:t>
            </a:r>
          </a:p>
          <a:p>
            <a:r>
              <a:rPr lang="en-GB" dirty="0" smtClean="0"/>
              <a:t>My Sites</a:t>
            </a:r>
          </a:p>
          <a:p>
            <a:r>
              <a:rPr lang="en-GB" dirty="0" smtClean="0"/>
              <a:t>Knowledge-Mining</a:t>
            </a:r>
          </a:p>
          <a:p>
            <a:r>
              <a:rPr lang="en-GB" dirty="0" smtClean="0"/>
              <a:t>Blogs</a:t>
            </a:r>
          </a:p>
          <a:p>
            <a:r>
              <a:rPr lang="en-GB" dirty="0" smtClean="0"/>
              <a:t>Wikis &amp; Enterprise Wikis</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“What’s the Problem?”</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447799"/>
            <a:ext cx="8382000" cy="2954655"/>
          </a:xfrm>
        </p:spPr>
        <p:txBody>
          <a:bodyPr>
            <a:normAutofit/>
          </a:bodyPr>
          <a:lstStyle/>
          <a:p>
            <a:r>
              <a:rPr lang="en-US" dirty="0" smtClean="0">
                <a:effectLst>
                  <a:outerShdw blurRad="38100" dist="38100" dir="2700000" algn="tl">
                    <a:srgbClr val="000000">
                      <a:alpha val="43137"/>
                    </a:srgbClr>
                  </a:outerShdw>
                </a:effectLst>
              </a:rPr>
              <a:t>“Who </a:t>
            </a:r>
            <a:r>
              <a:rPr lang="en-US" dirty="0">
                <a:effectLst>
                  <a:outerShdw blurRad="38100" dist="38100" dir="2700000" algn="tl">
                    <a:srgbClr val="000000">
                      <a:alpha val="43137"/>
                    </a:srgbClr>
                  </a:outerShdw>
                </a:effectLst>
              </a:rPr>
              <a:t>is the right person to ask this question, and how can I get a hold of </a:t>
            </a:r>
            <a:r>
              <a:rPr lang="en-US" dirty="0" smtClean="0">
                <a:effectLst>
                  <a:outerShdw blurRad="38100" dist="38100" dir="2700000" algn="tl">
                    <a:srgbClr val="000000">
                      <a:alpha val="43137"/>
                    </a:srgbClr>
                  </a:outerShdw>
                </a:effectLst>
              </a:rPr>
              <a:t>them?”</a:t>
            </a:r>
          </a:p>
          <a:p>
            <a:r>
              <a:rPr lang="en-US" dirty="0" smtClean="0">
                <a:effectLst>
                  <a:outerShdw blurRad="38100" dist="38100" dir="2700000" algn="tl">
                    <a:srgbClr val="000000">
                      <a:alpha val="43137"/>
                    </a:srgbClr>
                  </a:outerShdw>
                </a:effectLst>
              </a:rPr>
              <a:t>Redundant </a:t>
            </a:r>
            <a:r>
              <a:rPr lang="en-US" dirty="0">
                <a:effectLst>
                  <a:outerShdw blurRad="38100" dist="38100" dir="2700000" algn="tl">
                    <a:srgbClr val="000000">
                      <a:alpha val="43137"/>
                    </a:srgbClr>
                  </a:outerShdw>
                </a:effectLst>
              </a:rPr>
              <a:t>work happens in big companies because people are disconnected</a:t>
            </a:r>
          </a:p>
          <a:p>
            <a:r>
              <a:rPr lang="en-US" dirty="0" smtClean="0">
                <a:effectLst>
                  <a:outerShdw blurRad="38100" dist="38100" dir="2700000" algn="tl">
                    <a:srgbClr val="000000">
                      <a:alpha val="43137"/>
                    </a:srgbClr>
                  </a:outerShdw>
                </a:effectLst>
              </a:rPr>
              <a:t>Social networking matters</a:t>
            </a:r>
            <a:endParaRPr lang="en-US" dirty="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Enterprise search does not adapt…</a:t>
            </a:r>
          </a:p>
        </p:txBody>
      </p:sp>
    </p:spTree>
    <p:extLst>
      <p:ext uri="{BB962C8B-B14F-4D97-AF65-F5344CB8AC3E}">
        <p14:creationId xmlns="" xmlns:p14="http://schemas.microsoft.com/office/powerpoint/2010/main" val="216559473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61440" y="3789040"/>
            <a:ext cx="7043208" cy="1523494"/>
          </a:xfrm>
        </p:spPr>
        <p:txBody>
          <a:bodyPr/>
          <a:lstStyle/>
          <a:p>
            <a:r>
              <a:rPr lang="en-GB" sz="3200" b="1" i="1" dirty="0" smtClean="0">
                <a:effectLst>
                  <a:outerShdw blurRad="38100" dist="38100" dir="2700000" algn="tl">
                    <a:srgbClr val="000000">
                      <a:alpha val="43137"/>
                    </a:srgbClr>
                  </a:outerShdw>
                </a:effectLst>
              </a:rPr>
              <a:t>“Social Search”</a:t>
            </a:r>
            <a:br>
              <a:rPr lang="en-GB" sz="3200" b="1" i="1" dirty="0" smtClean="0">
                <a:effectLst>
                  <a:outerShdw blurRad="38100" dist="38100" dir="2700000" algn="tl">
                    <a:srgbClr val="000000">
                      <a:alpha val="43137"/>
                    </a:srgbClr>
                  </a:outerShdw>
                </a:effectLst>
              </a:rPr>
            </a:br>
            <a:r>
              <a:rPr lang="en-GB" sz="3200" dirty="0" smtClean="0">
                <a:solidFill>
                  <a:schemeClr val="tx1"/>
                </a:solidFill>
                <a:effectLst>
                  <a:outerShdw blurRad="38100" dist="38100" dir="2700000" algn="tl">
                    <a:srgbClr val="000000">
                      <a:alpha val="43137"/>
                    </a:srgbClr>
                  </a:outerShdw>
                </a:effectLst>
              </a:rPr>
              <a:t>Expertise Search</a:t>
            </a:r>
            <a:br>
              <a:rPr lang="en-GB" sz="3200"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 Content</a:t>
            </a:r>
            <a:br>
              <a:rPr lang="en-GB" sz="3200" i="1"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 People</a:t>
            </a:r>
            <a:br>
              <a:rPr lang="en-GB" sz="3200" i="1" dirty="0" smtClean="0">
                <a:solidFill>
                  <a:schemeClr val="tx1"/>
                </a:solidFill>
                <a:effectLst>
                  <a:outerShdw blurRad="38100" dist="38100" dir="2700000" algn="tl">
                    <a:srgbClr val="000000">
                      <a:alpha val="43137"/>
                    </a:srgbClr>
                  </a:outerShdw>
                </a:effectLst>
              </a:rPr>
            </a:br>
            <a:r>
              <a:rPr lang="en-GB" sz="3200" dirty="0" smtClean="0">
                <a:solidFill>
                  <a:schemeClr val="tx1"/>
                </a:solidFill>
                <a:effectLst>
                  <a:outerShdw blurRad="38100" dist="38100" dir="2700000" algn="tl">
                    <a:srgbClr val="000000">
                      <a:alpha val="43137"/>
                    </a:srgbClr>
                  </a:outerShdw>
                </a:effectLst>
              </a:rPr>
              <a:t>People Search</a:t>
            </a:r>
            <a:br>
              <a:rPr lang="en-GB" sz="3200"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MySite Data for Social Search</a:t>
            </a:r>
            <a:endParaRPr lang="en-GB" sz="3200" dirty="0">
              <a:effectLst>
                <a:outerShdw blurRad="38100" dist="38100" dir="2700000" algn="tl">
                  <a:srgbClr val="000000">
                    <a:alpha val="43137"/>
                  </a:srgbClr>
                </a:outerShdw>
              </a:effectLst>
            </a:endParaRPr>
          </a:p>
        </p:txBody>
      </p:sp>
      <p:sp>
        <p:nvSpPr>
          <p:cNvPr id="6" name="Text Placeholder 5"/>
          <p:cNvSpPr>
            <a:spLocks noGrp="1"/>
          </p:cNvSpPr>
          <p:nvPr>
            <p:ph type="body" sz="quarter" idx="10"/>
          </p:nvPr>
        </p:nvSpPr>
        <p:spPr/>
        <p:txBody>
          <a:bodyPr/>
          <a:lstStyle/>
          <a:p>
            <a:pPr algn="l"/>
            <a:r>
              <a:rPr lang="en-GB" dirty="0" smtClean="0"/>
              <a:t>Demo!</a:t>
            </a:r>
            <a:endParaRPr lang="en-GB" dirty="0"/>
          </a:p>
        </p:txBody>
      </p:sp>
    </p:spTree>
    <p:extLst>
      <p:ext uri="{BB962C8B-B14F-4D97-AF65-F5344CB8AC3E}">
        <p14:creationId xmlns="" xmlns:p14="http://schemas.microsoft.com/office/powerpoint/2010/main" val="190698295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72520" y="1418059"/>
            <a:ext cx="5427610" cy="5214516"/>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Expertise Search – Content</a:t>
            </a:r>
            <a:endParaRPr lang="en-US" dirty="0">
              <a:effectLst>
                <a:outerShdw blurRad="38100" dist="38100" dir="2700000" algn="tl">
                  <a:srgbClr val="000000">
                    <a:alpha val="43137"/>
                  </a:srgbClr>
                </a:outerShdw>
              </a:effectLst>
            </a:endParaRPr>
          </a:p>
        </p:txBody>
      </p:sp>
      <p:sp>
        <p:nvSpPr>
          <p:cNvPr id="4" name="Rectangular Callout 3"/>
          <p:cNvSpPr/>
          <p:nvPr/>
        </p:nvSpPr>
        <p:spPr bwMode="auto">
          <a:xfrm>
            <a:off x="600075" y="2772599"/>
            <a:ext cx="1133475" cy="609396"/>
          </a:xfrm>
          <a:prstGeom prst="wedgeRectCallout">
            <a:avLst>
              <a:gd name="adj1" fmla="val 114968"/>
              <a:gd name="adj2" fmla="val 14469"/>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Search across sites</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7" name="Rectangular Callout 6"/>
          <p:cNvSpPr/>
          <p:nvPr/>
        </p:nvSpPr>
        <p:spPr bwMode="auto">
          <a:xfrm>
            <a:off x="387349" y="3648521"/>
            <a:ext cx="1336676" cy="1107994"/>
          </a:xfrm>
          <a:prstGeom prst="wedgeRectCallout">
            <a:avLst>
              <a:gd name="adj1" fmla="val 116376"/>
              <a:gd name="adj2" fmla="val -41913"/>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Filter results by content type, author, date, or tags</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8" name="Rectangular Callout 7"/>
          <p:cNvSpPr/>
          <p:nvPr/>
        </p:nvSpPr>
        <p:spPr bwMode="auto">
          <a:xfrm>
            <a:off x="7291388" y="2742477"/>
            <a:ext cx="1466850" cy="858695"/>
          </a:xfrm>
          <a:prstGeom prst="wedgeRectCallout">
            <a:avLst>
              <a:gd name="adj1" fmla="val -40881"/>
              <a:gd name="adj2" fmla="val -104614"/>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Create alert or RSS feed on search query</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Tree>
    <p:extLst>
      <p:ext uri="{BB962C8B-B14F-4D97-AF65-F5344CB8AC3E}">
        <p14:creationId xmlns="" xmlns:p14="http://schemas.microsoft.com/office/powerpoint/2010/main" val="17731711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43202" y="1414463"/>
            <a:ext cx="6033597" cy="4899025"/>
          </a:xfrm>
          <a:prstGeom prst="roundRect">
            <a:avLst>
              <a:gd name="adj" fmla="val 1382"/>
            </a:avLst>
          </a:prstGeom>
          <a:effectLst>
            <a:outerShdw blurRad="127000" algn="ctr" rotWithShape="0">
              <a:prstClr val="black">
                <a:alpha val="60000"/>
              </a:prstClr>
            </a:outerShdw>
          </a:effectLst>
        </p:spPr>
      </p:pic>
      <p:sp>
        <p:nvSpPr>
          <p:cNvPr id="5" name="Rectangular Callout 4"/>
          <p:cNvSpPr/>
          <p:nvPr/>
        </p:nvSpPr>
        <p:spPr bwMode="auto">
          <a:xfrm>
            <a:off x="7843838" y="2359025"/>
            <a:ext cx="914400" cy="858695"/>
          </a:xfrm>
          <a:prstGeom prst="wedgeRectCallout">
            <a:avLst>
              <a:gd name="adj1" fmla="val -135286"/>
              <a:gd name="adj2" fmla="val -48681"/>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rotWithShape="0">
                    <a:srgbClr val="000000">
                      <a:alpha val="43137"/>
                    </a:srgbClr>
                  </a:outerShdw>
                </a:effectLst>
                <a:cs typeface="Arial" charset="0"/>
              </a:rPr>
              <a:t>Sort by social distance</a:t>
            </a:r>
            <a:endParaRPr lang="en-US" spc="-50" dirty="0">
              <a:ln w="3175">
                <a:noFill/>
              </a:ln>
              <a:gradFill>
                <a:gsLst>
                  <a:gs pos="0">
                    <a:srgbClr val="5C3900"/>
                  </a:gs>
                  <a:gs pos="100000">
                    <a:srgbClr val="5C3900"/>
                  </a:gs>
                </a:gsLst>
                <a:lin ang="10800000" scaled="0"/>
              </a:gradFill>
              <a:effectLst>
                <a:outerShdw blurRad="38100" dist="38100" dir="2700000" algn="tl" rotWithShape="0">
                  <a:srgbClr val="000000">
                    <a:alpha val="43137"/>
                  </a:srgbClr>
                </a:outerShdw>
              </a:effectLst>
              <a:cs typeface="Arial" charset="0"/>
            </a:endParaRPr>
          </a:p>
        </p:txBody>
      </p:sp>
      <p:sp>
        <p:nvSpPr>
          <p:cNvPr id="9" name="Rectangular Callout 8"/>
          <p:cNvSpPr/>
          <p:nvPr/>
        </p:nvSpPr>
        <p:spPr bwMode="auto">
          <a:xfrm>
            <a:off x="158750" y="4495056"/>
            <a:ext cx="1498600" cy="858695"/>
          </a:xfrm>
          <a:prstGeom prst="wedgeRectCallout">
            <a:avLst>
              <a:gd name="adj1" fmla="val 56975"/>
              <a:gd name="adj2" fmla="val -14168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rotWithShape="0">
                    <a:srgbClr val="000000">
                      <a:alpha val="43137"/>
                    </a:srgbClr>
                  </a:outerShdw>
                </a:effectLst>
                <a:cs typeface="Arial" charset="0"/>
              </a:rPr>
              <a:t>Filter results by projects, skills, responsibilities</a:t>
            </a:r>
          </a:p>
        </p:txBody>
      </p:sp>
      <p:sp>
        <p:nvSpPr>
          <p:cNvPr id="10" name="Rectangular Callout 9"/>
          <p:cNvSpPr/>
          <p:nvPr/>
        </p:nvSpPr>
        <p:spPr bwMode="auto">
          <a:xfrm>
            <a:off x="6891338" y="4495901"/>
            <a:ext cx="1524000" cy="609396"/>
          </a:xfrm>
          <a:prstGeom prst="wedgeRectCallout">
            <a:avLst>
              <a:gd name="adj1" fmla="val -127201"/>
              <a:gd name="adj2" fmla="val 1282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rotWithShape="0">
                    <a:srgbClr val="000000">
                      <a:alpha val="43137"/>
                    </a:srgbClr>
                  </a:outerShdw>
                </a:effectLst>
                <a:cs typeface="Arial" charset="0"/>
              </a:rPr>
              <a:t>Tips for helping others find you</a:t>
            </a:r>
            <a:endParaRPr lang="en-US" spc="-50" dirty="0">
              <a:ln w="3175">
                <a:noFill/>
              </a:ln>
              <a:gradFill>
                <a:gsLst>
                  <a:gs pos="0">
                    <a:srgbClr val="5C3900"/>
                  </a:gs>
                  <a:gs pos="100000">
                    <a:srgbClr val="5C3900"/>
                  </a:gs>
                </a:gsLst>
                <a:lin ang="10800000" scaled="0"/>
              </a:gradFill>
              <a:effectLst>
                <a:outerShdw blurRad="38100" dist="38100" dir="2700000" algn="tl" rotWithShape="0">
                  <a:srgbClr val="000000">
                    <a:alpha val="43137"/>
                  </a:srgbClr>
                </a:outerShdw>
              </a:effectLst>
              <a:cs typeface="Arial" charset="0"/>
            </a:endParaRPr>
          </a:p>
        </p:txBody>
      </p:sp>
      <p:sp>
        <p:nvSpPr>
          <p:cNvPr id="13" name="Title 12"/>
          <p:cNvSpPr>
            <a:spLocks noGrp="1"/>
          </p:cNvSpPr>
          <p:nvPr>
            <p:ph type="title"/>
          </p:nvPr>
        </p:nvSpPr>
        <p:spPr/>
        <p:txBody>
          <a:bodyPr/>
          <a:lstStyle/>
          <a:p>
            <a:r>
              <a:rPr lang="en-US" smtClean="0">
                <a:effectLst>
                  <a:outerShdw blurRad="38100" dist="38100" dir="2700000" algn="tl">
                    <a:srgbClr val="000000">
                      <a:alpha val="43137"/>
                    </a:srgbClr>
                  </a:outerShdw>
                </a:effectLst>
              </a:rPr>
              <a:t>Expertise Search - People</a:t>
            </a:r>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404322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5800" y="1633538"/>
            <a:ext cx="7772400" cy="4114800"/>
          </a:xfrm>
          <a:prstGeom prst="roundRect">
            <a:avLst>
              <a:gd name="adj" fmla="val 2076"/>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smtClean="0">
                <a:effectLst>
                  <a:outerShdw blurRad="38100" dist="38100" dir="2700000" algn="tl">
                    <a:srgbClr val="000000">
                      <a:alpha val="43137"/>
                    </a:srgbClr>
                  </a:outerShdw>
                </a:effectLst>
              </a:rPr>
              <a:t>People Search</a:t>
            </a:r>
            <a:endParaRPr lang="en-US" dirty="0">
              <a:effectLst>
                <a:outerShdw blurRad="38100" dist="38100" dir="2700000" algn="tl">
                  <a:srgbClr val="000000">
                    <a:alpha val="43137"/>
                  </a:srgbClr>
                </a:outerShdw>
              </a:effectLst>
            </a:endParaRPr>
          </a:p>
        </p:txBody>
      </p:sp>
      <p:sp>
        <p:nvSpPr>
          <p:cNvPr id="5" name="Rectangular Callout 4"/>
          <p:cNvSpPr/>
          <p:nvPr/>
        </p:nvSpPr>
        <p:spPr bwMode="auto">
          <a:xfrm>
            <a:off x="4229101" y="2281340"/>
            <a:ext cx="1562100" cy="609396"/>
          </a:xfrm>
          <a:prstGeom prst="wedgeRectCallout">
            <a:avLst>
              <a:gd name="adj1" fmla="val -121372"/>
              <a:gd name="adj2" fmla="val -304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Fuzzy </a:t>
            </a: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phonetic name search</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pic>
        <p:nvPicPr>
          <p:cNvPr id="13" name="Picture 1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47857" y="1414463"/>
            <a:ext cx="7248287" cy="5221224"/>
          </a:xfrm>
          <a:prstGeom prst="roundRect">
            <a:avLst>
              <a:gd name="adj" fmla="val 1382"/>
            </a:avLst>
          </a:prstGeom>
          <a:effectLst>
            <a:outerShdw blurRad="127000" algn="ctr" rotWithShape="0">
              <a:prstClr val="black">
                <a:alpha val="60000"/>
              </a:prstClr>
            </a:outerShdw>
          </a:effectLst>
        </p:spPr>
      </p:pic>
      <p:sp>
        <p:nvSpPr>
          <p:cNvPr id="16" name="Rectangular Callout 15"/>
          <p:cNvSpPr/>
          <p:nvPr/>
        </p:nvSpPr>
        <p:spPr bwMode="auto">
          <a:xfrm>
            <a:off x="4591051" y="1962150"/>
            <a:ext cx="1085850" cy="609396"/>
          </a:xfrm>
          <a:prstGeom prst="wedgeRectCallout">
            <a:avLst>
              <a:gd name="adj1" fmla="val -130092"/>
              <a:gd name="adj2" fmla="val -279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Wildcard searches</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pic>
        <p:nvPicPr>
          <p:cNvPr id="14" name="Picture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96802" y="1414463"/>
            <a:ext cx="6550396" cy="5218112"/>
          </a:xfrm>
          <a:prstGeom prst="roundRect">
            <a:avLst>
              <a:gd name="adj" fmla="val 1382"/>
            </a:avLst>
          </a:prstGeom>
          <a:effectLst>
            <a:outerShdw blurRad="127000" algn="ctr" rotWithShape="0">
              <a:prstClr val="black">
                <a:alpha val="60000"/>
              </a:prstClr>
            </a:outerShdw>
          </a:effectLst>
        </p:spPr>
      </p:pic>
      <p:sp>
        <p:nvSpPr>
          <p:cNvPr id="9" name="Rectangular Callout 8"/>
          <p:cNvSpPr/>
          <p:nvPr/>
        </p:nvSpPr>
        <p:spPr bwMode="auto">
          <a:xfrm>
            <a:off x="4149725" y="1905000"/>
            <a:ext cx="1152525" cy="609396"/>
          </a:xfrm>
          <a:prstGeom prst="wedgeRectCallout">
            <a:avLst>
              <a:gd name="adj1" fmla="val -130092"/>
              <a:gd name="adj2" fmla="val -279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Nickname lookups</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Tree>
    <p:extLst>
      <p:ext uri="{BB962C8B-B14F-4D97-AF65-F5344CB8AC3E}">
        <p14:creationId xmlns="" xmlns:p14="http://schemas.microsoft.com/office/powerpoint/2010/main" val="52668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par>
                                <p:cTn id="22" presetID="42" presetClass="entr" presetSubtype="0" fill="hold" nodeType="with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00"/>
                                        <p:tgtEl>
                                          <p:spTgt spid="16"/>
                                        </p:tgtEl>
                                      </p:cBhvr>
                                    </p:animEffect>
                                    <p:set>
                                      <p:cBhvr>
                                        <p:cTn id="35" dur="1" fill="hold">
                                          <p:stCondLst>
                                            <p:cond delay="999"/>
                                          </p:stCondLst>
                                        </p:cTn>
                                        <p:tgtEl>
                                          <p:spTgt spid="1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13"/>
                                        </p:tgtEl>
                                      </p:cBhvr>
                                    </p:animEffect>
                                    <p:set>
                                      <p:cBhvr>
                                        <p:cTn id="38" dur="1" fill="hold">
                                          <p:stCondLst>
                                            <p:cond delay="999"/>
                                          </p:stCondLst>
                                        </p:cTn>
                                        <p:tgtEl>
                                          <p:spTgt spid="13"/>
                                        </p:tgtEl>
                                        <p:attrNameLst>
                                          <p:attrName>style.visibility</p:attrName>
                                        </p:attrNameLst>
                                      </p:cBhvr>
                                      <p:to>
                                        <p:strVal val="hidden"/>
                                      </p:to>
                                    </p:set>
                                  </p:childTnLst>
                                </p:cTn>
                              </p:par>
                              <p:par>
                                <p:cTn id="39" presetID="42" presetClass="entr" presetSubtype="0" fill="hold" nodeType="withEffect">
                                  <p:stCondLst>
                                    <p:cond delay="5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6" grpId="0" animBg="1"/>
      <p:bldP spid="16" grpId="1"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4797"/>
          </a:xfrm>
        </p:spPr>
        <p:txBody>
          <a:bodyPr>
            <a:normAutofit/>
          </a:bodyPr>
          <a:lstStyle/>
          <a:p>
            <a:r>
              <a:rPr lang="en-US" dirty="0" smtClean="0">
                <a:effectLst>
                  <a:outerShdw blurRad="38100" dist="38100" dir="2700000" algn="tl">
                    <a:srgbClr val="000000">
                      <a:alpha val="43137"/>
                    </a:srgbClr>
                  </a:outerShdw>
                </a:effectLst>
              </a:rPr>
              <a:t>MySite Data for Social Search</a:t>
            </a:r>
            <a:endParaRPr lang="en-US" dirty="0">
              <a:effectLst>
                <a:outerShdw blurRad="38100" dist="38100" dir="2700000" algn="tl">
                  <a:srgbClr val="000000">
                    <a:alpha val="43137"/>
                  </a:srgbClr>
                </a:outerShdw>
              </a:effectLst>
            </a:endParaRPr>
          </a:p>
        </p:txBody>
      </p:sp>
      <p:sp>
        <p:nvSpPr>
          <p:cNvPr id="7" name="TextBox 6"/>
          <p:cNvSpPr txBox="1"/>
          <p:nvPr/>
        </p:nvSpPr>
        <p:spPr>
          <a:xfrm>
            <a:off x="6248400" y="1447800"/>
            <a:ext cx="2667000" cy="2585323"/>
          </a:xfrm>
          <a:prstGeom prst="rect">
            <a:avLst/>
          </a:prstGeom>
          <a:noFill/>
        </p:spPr>
        <p:txBody>
          <a:bodyPr wrap="square" lIns="0" tIns="0" rIns="0" bIns="0" rtlCol="0">
            <a:spAutoFit/>
          </a:bodyPr>
          <a:lstStyle/>
          <a:p>
            <a:pPr marL="342900" indent="-342900" defTabSz="914363">
              <a:buFont typeface="Arial" pitchFamily="34" charset="0"/>
              <a:buChar char="•"/>
            </a:pPr>
            <a:r>
              <a:rPr lang="en-US" sz="2400" dirty="0" smtClean="0">
                <a:gradFill>
                  <a:gsLst>
                    <a:gs pos="0">
                      <a:prstClr val="white"/>
                    </a:gs>
                    <a:gs pos="86000">
                      <a:prstClr val="white"/>
                    </a:gs>
                  </a:gsLst>
                  <a:lin ang="5400000" scaled="0"/>
                </a:gradFill>
                <a:effectLst>
                  <a:outerShdw blurRad="38100" dist="38100" dir="2700000" algn="tl">
                    <a:srgbClr val="000000">
                      <a:alpha val="43137"/>
                    </a:srgbClr>
                  </a:outerShdw>
                </a:effectLst>
              </a:rPr>
              <a:t>Name</a:t>
            </a:r>
          </a:p>
          <a:p>
            <a:pPr marL="342900" indent="-342900" defTabSz="914363">
              <a:buFont typeface="Arial" pitchFamily="34" charset="0"/>
              <a:buChar char="•"/>
            </a:pPr>
            <a:r>
              <a:rPr lang="en-US" sz="2400" dirty="0" smtClean="0">
                <a:gradFill>
                  <a:gsLst>
                    <a:gs pos="0">
                      <a:prstClr val="white"/>
                    </a:gs>
                    <a:gs pos="86000">
                      <a:prstClr val="white"/>
                    </a:gs>
                  </a:gsLst>
                  <a:lin ang="5400000" scaled="0"/>
                </a:gradFill>
                <a:effectLst>
                  <a:outerShdw blurRad="38100" dist="38100" dir="2700000" algn="tl">
                    <a:srgbClr val="000000">
                      <a:alpha val="43137"/>
                    </a:srgbClr>
                  </a:outerShdw>
                </a:effectLst>
              </a:rPr>
              <a:t>Job title</a:t>
            </a:r>
          </a:p>
          <a:p>
            <a:pPr marL="342900" indent="-342900" defTabSz="914363">
              <a:buFont typeface="Arial" pitchFamily="34" charset="0"/>
              <a:buChar char="•"/>
            </a:pPr>
            <a:r>
              <a:rPr lang="en-US" sz="2400" dirty="0" smtClean="0">
                <a:gradFill>
                  <a:gsLst>
                    <a:gs pos="0">
                      <a:prstClr val="white"/>
                    </a:gs>
                    <a:gs pos="86000">
                      <a:prstClr val="white"/>
                    </a:gs>
                  </a:gsLst>
                  <a:lin ang="5400000" scaled="0"/>
                </a:gradFill>
                <a:effectLst>
                  <a:outerShdw blurRad="38100" dist="38100" dir="2700000" algn="tl">
                    <a:srgbClr val="000000">
                      <a:alpha val="43137"/>
                    </a:srgbClr>
                  </a:outerShdw>
                </a:effectLst>
              </a:rPr>
              <a:t>Responsibilities</a:t>
            </a:r>
          </a:p>
          <a:p>
            <a:pPr marL="342900" indent="-342900" defTabSz="914363">
              <a:buFont typeface="Arial" pitchFamily="34" charset="0"/>
              <a:buChar char="•"/>
            </a:pPr>
            <a:r>
              <a:rPr lang="en-US" sz="2400" dirty="0" smtClean="0">
                <a:gradFill>
                  <a:gsLst>
                    <a:gs pos="0">
                      <a:prstClr val="white"/>
                    </a:gs>
                    <a:gs pos="86000">
                      <a:prstClr val="white"/>
                    </a:gs>
                  </a:gsLst>
                  <a:lin ang="5400000" scaled="0"/>
                </a:gradFill>
                <a:effectLst>
                  <a:outerShdw blurRad="38100" dist="38100" dir="2700000" algn="tl">
                    <a:srgbClr val="000000">
                      <a:alpha val="43137"/>
                    </a:srgbClr>
                  </a:outerShdw>
                </a:effectLst>
              </a:rPr>
              <a:t>Interests</a:t>
            </a:r>
          </a:p>
          <a:p>
            <a:pPr marL="342900" indent="-342900" defTabSz="914363">
              <a:buFont typeface="Arial" pitchFamily="34" charset="0"/>
              <a:buChar char="•"/>
            </a:pPr>
            <a:r>
              <a:rPr lang="en-US" sz="2400" dirty="0" smtClean="0">
                <a:gradFill>
                  <a:gsLst>
                    <a:gs pos="0">
                      <a:prstClr val="white"/>
                    </a:gs>
                    <a:gs pos="86000">
                      <a:prstClr val="white"/>
                    </a:gs>
                  </a:gsLst>
                  <a:lin ang="5400000" scaled="0"/>
                </a:gradFill>
                <a:effectLst>
                  <a:outerShdw blurRad="38100" dist="38100" dir="2700000" algn="tl">
                    <a:srgbClr val="000000">
                      <a:alpha val="43137"/>
                    </a:srgbClr>
                  </a:outerShdw>
                </a:effectLst>
              </a:rPr>
              <a:t>Schools</a:t>
            </a:r>
          </a:p>
          <a:p>
            <a:pPr marL="342900" indent="-342900" defTabSz="914363">
              <a:buFont typeface="Arial" pitchFamily="34" charset="0"/>
              <a:buChar char="•"/>
            </a:pPr>
            <a:r>
              <a:rPr lang="en-US" sz="2400" dirty="0" smtClean="0">
                <a:gradFill>
                  <a:gsLst>
                    <a:gs pos="0">
                      <a:prstClr val="white"/>
                    </a:gs>
                    <a:gs pos="86000">
                      <a:prstClr val="white"/>
                    </a:gs>
                  </a:gsLst>
                  <a:lin ang="5400000" scaled="0"/>
                </a:gradFill>
                <a:effectLst>
                  <a:outerShdw blurRad="38100" dist="38100" dir="2700000" algn="tl">
                    <a:srgbClr val="000000">
                      <a:alpha val="43137"/>
                    </a:srgbClr>
                  </a:outerShdw>
                </a:effectLst>
              </a:rPr>
              <a:t>Past Projects</a:t>
            </a:r>
          </a:p>
          <a:p>
            <a:pPr marL="342900" indent="-342900" defTabSz="914363">
              <a:buFont typeface="Arial" pitchFamily="34" charset="0"/>
              <a:buChar char="•"/>
            </a:pPr>
            <a:r>
              <a:rPr lang="en-US" sz="2400" dirty="0" smtClean="0">
                <a:gradFill>
                  <a:gsLst>
                    <a:gs pos="0">
                      <a:prstClr val="white"/>
                    </a:gs>
                    <a:gs pos="86000">
                      <a:prstClr val="white"/>
                    </a:gs>
                  </a:gsLst>
                  <a:lin ang="5400000" scaled="0"/>
                </a:gradFill>
                <a:effectLst>
                  <a:outerShdw blurRad="38100" dist="38100" dir="2700000" algn="tl">
                    <a:srgbClr val="000000">
                      <a:alpha val="43137"/>
                    </a:srgbClr>
                  </a:outerShdw>
                </a:effectLst>
              </a:rPr>
              <a:t>Colleagues</a:t>
            </a:r>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295400"/>
            <a:ext cx="5817870" cy="4646295"/>
          </a:xfrm>
          <a:prstGeom prst="rect">
            <a:avLst/>
          </a:prstGeom>
          <a:noFill/>
          <a:ln>
            <a:noFill/>
          </a:ln>
          <a:effectLst>
            <a:outerShdw dist="35921" dir="2700000" algn="ctr" rotWithShape="0">
              <a:schemeClr val="bg2"/>
            </a:outerShdw>
            <a:reflection blurRad="6350" stA="50000" endA="300" endPos="55500" dist="50800" dir="5400000" sy="-100000" algn="bl" rotWithShape="0"/>
          </a:effectLst>
          <a:extLst/>
        </p:spPr>
      </p:pic>
    </p:spTree>
    <p:extLst>
      <p:ext uri="{BB962C8B-B14F-4D97-AF65-F5344CB8AC3E}">
        <p14:creationId xmlns="" xmlns:p14="http://schemas.microsoft.com/office/powerpoint/2010/main" val="117637523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smtClean="0">
                <a:effectLst>
                  <a:outerShdw blurRad="38100" dist="38100" dir="2700000" algn="tl">
                    <a:srgbClr val="000000">
                      <a:alpha val="43137"/>
                    </a:srgbClr>
                  </a:outerShdw>
                </a:effectLst>
              </a:rPr>
              <a:t>Colleague and Expertise Suggestions</a:t>
            </a:r>
            <a:endParaRPr lang="en-US" sz="44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12316" y="980728"/>
            <a:ext cx="5995988" cy="5202053"/>
          </a:xfrm>
          <a:prstGeom prst="roundRect">
            <a:avLst>
              <a:gd name="adj" fmla="val 1382"/>
            </a:avLst>
          </a:prstGeom>
          <a:effectLst>
            <a:outerShdw blurRad="127000" algn="ctr" rotWithShape="0">
              <a:prstClr val="black">
                <a:alpha val="60000"/>
              </a:prstClr>
            </a:outerShdw>
          </a:effectLst>
        </p:spPr>
      </p:pic>
      <p:sp>
        <p:nvSpPr>
          <p:cNvPr id="6" name="Rectangular Callout 5"/>
          <p:cNvSpPr/>
          <p:nvPr/>
        </p:nvSpPr>
        <p:spPr bwMode="auto">
          <a:xfrm>
            <a:off x="4071937" y="2996952"/>
            <a:ext cx="1847851" cy="858695"/>
          </a:xfrm>
          <a:prstGeom prst="wedgeRectCallout">
            <a:avLst>
              <a:gd name="adj1" fmla="val -107504"/>
              <a:gd name="adj2" fmla="val -669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Colleague and keyword mining from Sent e-mails</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7" name="Rectangular Callout 6"/>
          <p:cNvSpPr/>
          <p:nvPr/>
        </p:nvSpPr>
        <p:spPr bwMode="auto">
          <a:xfrm>
            <a:off x="4767808" y="5090585"/>
            <a:ext cx="1676400" cy="858695"/>
          </a:xfrm>
          <a:prstGeom prst="wedgeRectCallout">
            <a:avLst>
              <a:gd name="adj1" fmla="val -111516"/>
              <a:gd name="adj2" fmla="val 4834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Privacy policy at </a:t>
            </a: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enterprise and end-user level</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Tree>
    <p:extLst>
      <p:ext uri="{BB962C8B-B14F-4D97-AF65-F5344CB8AC3E}">
        <p14:creationId xmlns="" xmlns:p14="http://schemas.microsoft.com/office/powerpoint/2010/main" val="2890783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3209" y="2057400"/>
            <a:ext cx="8365029" cy="3970456"/>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smtClean="0">
                <a:effectLst>
                  <a:outerShdw blurRad="38100" dist="38100" dir="2700000" algn="tl">
                    <a:srgbClr val="000000">
                      <a:alpha val="43137"/>
                    </a:srgbClr>
                  </a:outerShdw>
                </a:effectLst>
              </a:rPr>
              <a:t>Ratings</a:t>
            </a:r>
            <a:endParaRPr lang="en-US" dirty="0">
              <a:effectLst>
                <a:outerShdw blurRad="38100" dist="38100" dir="2700000" algn="tl">
                  <a:srgbClr val="000000">
                    <a:alpha val="43137"/>
                  </a:srgbClr>
                </a:outerShdw>
              </a:effectLst>
            </a:endParaRPr>
          </a:p>
        </p:txBody>
      </p:sp>
      <p:sp>
        <p:nvSpPr>
          <p:cNvPr id="5" name="Rectangular Callout 4"/>
          <p:cNvSpPr/>
          <p:nvPr/>
        </p:nvSpPr>
        <p:spPr bwMode="auto">
          <a:xfrm>
            <a:off x="5133975" y="1600200"/>
            <a:ext cx="1381125" cy="609600"/>
          </a:xfrm>
          <a:prstGeom prst="wedgeRectCallout">
            <a:avLst>
              <a:gd name="adj1" fmla="val 128463"/>
              <a:gd name="adj2" fmla="val 20597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Rate pages and content</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6" name="Rectangular Callout 5"/>
          <p:cNvSpPr/>
          <p:nvPr/>
        </p:nvSpPr>
        <p:spPr bwMode="auto">
          <a:xfrm>
            <a:off x="6753225" y="5791302"/>
            <a:ext cx="946150" cy="609396"/>
          </a:xfrm>
          <a:prstGeom prst="wedgeRectCallout">
            <a:avLst>
              <a:gd name="adj1" fmla="val 43497"/>
              <a:gd name="adj2" fmla="val -145606"/>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0–5 star ratings</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Tree>
    <p:extLst>
      <p:ext uri="{BB962C8B-B14F-4D97-AF65-F5344CB8AC3E}">
        <p14:creationId xmlns="" xmlns:p14="http://schemas.microsoft.com/office/powerpoint/2010/main" val="2236399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00187" y="1228881"/>
            <a:ext cx="6513195" cy="5107781"/>
          </a:xfrm>
          <a:prstGeom prst="rect">
            <a:avLst/>
          </a:prstGeom>
          <a:noFill/>
          <a:ln>
            <a:noFill/>
          </a:ln>
          <a:effectLst>
            <a:outerShdw dist="35921" dir="2700000" algn="ctr" rotWithShape="0">
              <a:schemeClr val="bg2"/>
            </a:outerShdw>
            <a:reflection blurRad="6350" stA="50000" endA="300" endPos="55500" dist="50800" dir="5400000" sy="-100000" algn="bl" rotWithShape="0"/>
          </a:effectLst>
          <a:extLst/>
        </p:spPr>
      </p:pic>
      <p:sp>
        <p:nvSpPr>
          <p:cNvPr id="2" name="Title 1"/>
          <p:cNvSpPr>
            <a:spLocks noGrp="1"/>
          </p:cNvSpPr>
          <p:nvPr>
            <p:ph type="title"/>
          </p:nvPr>
        </p:nvSpPr>
        <p:spPr/>
        <p:txBody>
          <a:bodyPr/>
          <a:lstStyle/>
          <a:p>
            <a:r>
              <a:rPr lang="en-US" sz="3600" dirty="0" smtClean="0">
                <a:effectLst>
                  <a:outerShdw blurRad="38100" dist="38100" dir="2700000" algn="tl">
                    <a:srgbClr val="000000">
                      <a:alpha val="43137"/>
                    </a:srgbClr>
                  </a:outerShdw>
                </a:effectLst>
              </a:rPr>
              <a:t>Go Behind the Search Box</a:t>
            </a:r>
            <a:endParaRPr lang="en-US" sz="3600" dirty="0">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382588" y="739558"/>
            <a:ext cx="8385048" cy="443198"/>
          </a:xfrm>
        </p:spPr>
        <p:txBody>
          <a:bodyPr/>
          <a:lstStyle/>
          <a:p>
            <a:r>
              <a:rPr lang="en-US" sz="3200" dirty="0" smtClean="0">
                <a:solidFill>
                  <a:schemeClr val="tx1"/>
                </a:solidFill>
                <a:effectLst>
                  <a:outerShdw blurRad="38100" dist="38100" dir="2700000" algn="tl">
                    <a:srgbClr val="000000">
                      <a:alpha val="43137"/>
                    </a:srgbClr>
                  </a:outerShdw>
                </a:effectLst>
              </a:rPr>
              <a:t>Connect with People and Expertise</a:t>
            </a:r>
            <a:endParaRPr lang="en-US" sz="3200" dirty="0">
              <a:solidFill>
                <a:schemeClr val="tx1"/>
              </a:solidFill>
              <a:effectLst>
                <a:outerShdw blurRad="38100" dist="38100" dir="2700000" algn="tl">
                  <a:srgbClr val="000000">
                    <a:alpha val="43137"/>
                  </a:srgbClr>
                </a:outerShdw>
              </a:effectLst>
            </a:endParaRPr>
          </a:p>
        </p:txBody>
      </p:sp>
      <p:grpSp>
        <p:nvGrpSpPr>
          <p:cNvPr id="8" name="Group 7"/>
          <p:cNvGrpSpPr/>
          <p:nvPr/>
        </p:nvGrpSpPr>
        <p:grpSpPr>
          <a:xfrm>
            <a:off x="3725448" y="1905000"/>
            <a:ext cx="2133602" cy="976078"/>
            <a:chOff x="4646861" y="6412249"/>
            <a:chExt cx="1069477" cy="1142514"/>
          </a:xfrm>
        </p:grpSpPr>
        <p:cxnSp>
          <p:nvCxnSpPr>
            <p:cNvPr id="9" name="Straight Arrow Connector 8"/>
            <p:cNvCxnSpPr/>
            <p:nvPr/>
          </p:nvCxnSpPr>
          <p:spPr>
            <a:xfrm>
              <a:off x="4914779" y="6412249"/>
              <a:ext cx="372647" cy="518162"/>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0" name="TextBox 9"/>
            <p:cNvSpPr txBox="1"/>
            <p:nvPr/>
          </p:nvSpPr>
          <p:spPr>
            <a:xfrm>
              <a:off x="4646861" y="6674159"/>
              <a:ext cx="1069477" cy="880604"/>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normAutofit/>
            </a:bodyPr>
            <a:lstStyle/>
            <a:p>
              <a:pPr algn="ctr" rtl="0"/>
              <a:r>
                <a:rPr lang="en-US" sz="1400" kern="1200" dirty="0" smtClean="0">
                  <a:solidFill>
                    <a:prstClr val="white"/>
                  </a:solidFill>
                  <a:effectLst>
                    <a:outerShdw blurRad="38100" dist="38100" dir="2700000" algn="tl">
                      <a:srgbClr val="000000">
                        <a:alpha val="43137"/>
                      </a:srgbClr>
                    </a:outerShdw>
                  </a:effectLst>
                  <a:latin typeface="Segoe Semibold"/>
                  <a:ea typeface="+mn-ea"/>
                  <a:cs typeface="+mn-cs"/>
                </a:rPr>
                <a:t>Phonetic and nickname matching</a:t>
              </a:r>
              <a:endParaRPr lang="en-US" sz="1400" kern="1200" dirty="0">
                <a:solidFill>
                  <a:prstClr val="white"/>
                </a:solidFill>
                <a:effectLst>
                  <a:outerShdw blurRad="38100" dist="38100" dir="2700000" algn="tl">
                    <a:srgbClr val="000000">
                      <a:alpha val="43137"/>
                    </a:srgbClr>
                  </a:outerShdw>
                </a:effectLst>
                <a:latin typeface="Segoe Semibold"/>
                <a:ea typeface="+mn-ea"/>
                <a:cs typeface="+mn-cs"/>
              </a:endParaRPr>
            </a:p>
          </p:txBody>
        </p:sp>
      </p:grpSp>
      <p:grpSp>
        <p:nvGrpSpPr>
          <p:cNvPr id="11" name="Group 10"/>
          <p:cNvGrpSpPr/>
          <p:nvPr/>
        </p:nvGrpSpPr>
        <p:grpSpPr>
          <a:xfrm>
            <a:off x="7005047" y="5050265"/>
            <a:ext cx="2138950" cy="817245"/>
            <a:chOff x="4677211" y="6682070"/>
            <a:chExt cx="912309" cy="969301"/>
          </a:xfrm>
        </p:grpSpPr>
        <p:cxnSp>
          <p:nvCxnSpPr>
            <p:cNvPr id="12" name="Straight Arrow Connector 11"/>
            <p:cNvCxnSpPr/>
            <p:nvPr/>
          </p:nvCxnSpPr>
          <p:spPr>
            <a:xfrm>
              <a:off x="4677211" y="6885507"/>
              <a:ext cx="892117" cy="562427"/>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3" name="TextBox 12"/>
            <p:cNvSpPr txBox="1"/>
            <p:nvPr/>
          </p:nvSpPr>
          <p:spPr>
            <a:xfrm>
              <a:off x="4776996" y="6682070"/>
              <a:ext cx="812524" cy="969301"/>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rtl="0"/>
              <a:r>
                <a:rPr lang="en-US" sz="1400" kern="1200" dirty="0" smtClean="0">
                  <a:solidFill>
                    <a:prstClr val="white"/>
                  </a:solidFill>
                  <a:effectLst>
                    <a:outerShdw blurRad="38100" dist="38100" dir="2700000" algn="tl">
                      <a:srgbClr val="000000">
                        <a:alpha val="43137"/>
                      </a:srgbClr>
                    </a:outerShdw>
                  </a:effectLst>
                  <a:latin typeface="Segoe Semibold"/>
                  <a:ea typeface="+mn-ea"/>
                  <a:cs typeface="+mn-cs"/>
                </a:rPr>
                <a:t>Improved result layout and hit-highlighting</a:t>
              </a:r>
              <a:endParaRPr lang="en-US" sz="1400" kern="1200" dirty="0">
                <a:solidFill>
                  <a:prstClr val="white"/>
                </a:solidFill>
                <a:effectLst>
                  <a:outerShdw blurRad="38100" dist="38100" dir="2700000" algn="tl">
                    <a:srgbClr val="000000">
                      <a:alpha val="43137"/>
                    </a:srgbClr>
                  </a:outerShdw>
                </a:effectLst>
                <a:latin typeface="Segoe Semibold"/>
                <a:ea typeface="+mn-ea"/>
                <a:cs typeface="+mn-cs"/>
              </a:endParaRPr>
            </a:p>
          </p:txBody>
        </p:sp>
      </p:grpSp>
      <p:grpSp>
        <p:nvGrpSpPr>
          <p:cNvPr id="14" name="Group 13"/>
          <p:cNvGrpSpPr/>
          <p:nvPr/>
        </p:nvGrpSpPr>
        <p:grpSpPr>
          <a:xfrm>
            <a:off x="3649250" y="4757344"/>
            <a:ext cx="2209800" cy="1119665"/>
            <a:chOff x="4659956" y="5915183"/>
            <a:chExt cx="902805" cy="807374"/>
          </a:xfrm>
        </p:grpSpPr>
        <p:cxnSp>
          <p:nvCxnSpPr>
            <p:cNvPr id="15" name="Straight Arrow Connector 14"/>
            <p:cNvCxnSpPr/>
            <p:nvPr/>
          </p:nvCxnSpPr>
          <p:spPr>
            <a:xfrm>
              <a:off x="4659956" y="5915183"/>
              <a:ext cx="269182" cy="472048"/>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6" name="TextBox 15"/>
            <p:cNvSpPr txBox="1"/>
            <p:nvPr/>
          </p:nvSpPr>
          <p:spPr>
            <a:xfrm>
              <a:off x="4659956" y="6305134"/>
              <a:ext cx="902805" cy="417423"/>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rtl="0"/>
              <a:r>
                <a:rPr lang="en-US" sz="1400" kern="1200" dirty="0" smtClean="0">
                  <a:solidFill>
                    <a:prstClr val="white"/>
                  </a:solidFill>
                  <a:effectLst>
                    <a:outerShdw blurRad="38100" dist="38100" dir="2700000" algn="tl">
                      <a:srgbClr val="000000">
                        <a:alpha val="43137"/>
                      </a:srgbClr>
                    </a:outerShdw>
                  </a:effectLst>
                  <a:latin typeface="Segoe Semibold"/>
                  <a:ea typeface="+mn-ea"/>
                  <a:cs typeface="+mn-cs"/>
                </a:rPr>
                <a:t>Recently authored content</a:t>
              </a:r>
              <a:endParaRPr lang="en-US" sz="1400" kern="1200" dirty="0">
                <a:solidFill>
                  <a:prstClr val="white"/>
                </a:solidFill>
                <a:effectLst>
                  <a:outerShdw blurRad="38100" dist="38100" dir="2700000" algn="tl">
                    <a:srgbClr val="000000">
                      <a:alpha val="43137"/>
                    </a:srgbClr>
                  </a:outerShdw>
                </a:effectLst>
                <a:latin typeface="Segoe Semibold"/>
                <a:ea typeface="+mn-ea"/>
                <a:cs typeface="+mn-cs"/>
              </a:endParaRPr>
            </a:p>
          </p:txBody>
        </p:sp>
      </p:grpSp>
      <p:grpSp>
        <p:nvGrpSpPr>
          <p:cNvPr id="17" name="Group 20"/>
          <p:cNvGrpSpPr/>
          <p:nvPr/>
        </p:nvGrpSpPr>
        <p:grpSpPr>
          <a:xfrm>
            <a:off x="123737" y="1866994"/>
            <a:ext cx="1804998" cy="1014085"/>
            <a:chOff x="4915471" y="6723054"/>
            <a:chExt cx="1211263" cy="593009"/>
          </a:xfrm>
        </p:grpSpPr>
        <p:cxnSp>
          <p:nvCxnSpPr>
            <p:cNvPr id="18" name="Straight Arrow Connector 17"/>
            <p:cNvCxnSpPr/>
            <p:nvPr/>
          </p:nvCxnSpPr>
          <p:spPr>
            <a:xfrm flipH="1" flipV="1">
              <a:off x="5172079" y="6858002"/>
              <a:ext cx="683053" cy="458061"/>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9" name="TextBox 18"/>
            <p:cNvSpPr txBox="1"/>
            <p:nvPr/>
          </p:nvSpPr>
          <p:spPr>
            <a:xfrm>
              <a:off x="4915471" y="6723054"/>
              <a:ext cx="1211263" cy="477902"/>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rtl="0"/>
              <a:r>
                <a:rPr lang="en-US" sz="1400" kern="1200" dirty="0" smtClean="0">
                  <a:solidFill>
                    <a:prstClr val="white"/>
                  </a:solidFill>
                  <a:effectLst>
                    <a:outerShdw blurRad="38100" dist="38100" dir="2700000" algn="tl">
                      <a:srgbClr val="000000">
                        <a:alpha val="43137"/>
                      </a:srgbClr>
                    </a:outerShdw>
                  </a:effectLst>
                  <a:latin typeface="Segoe Semibold"/>
                  <a:ea typeface="+mn-ea"/>
                  <a:cs typeface="+mn-cs"/>
                </a:rPr>
                <a:t>Refine by query type, and many other pivots</a:t>
              </a:r>
              <a:endParaRPr lang="en-US" sz="1400" kern="1200" dirty="0">
                <a:solidFill>
                  <a:prstClr val="white"/>
                </a:solidFill>
                <a:effectLst>
                  <a:outerShdw blurRad="38100" dist="38100" dir="2700000" algn="tl">
                    <a:srgbClr val="000000">
                      <a:alpha val="43137"/>
                    </a:srgbClr>
                  </a:outerShdw>
                </a:effectLst>
                <a:latin typeface="Segoe Semibold"/>
                <a:ea typeface="+mn-ea"/>
                <a:cs typeface="+mn-cs"/>
              </a:endParaRPr>
            </a:p>
          </p:txBody>
        </p:sp>
      </p:grpSp>
      <p:grpSp>
        <p:nvGrpSpPr>
          <p:cNvPr id="22" name="Group 21"/>
          <p:cNvGrpSpPr/>
          <p:nvPr/>
        </p:nvGrpSpPr>
        <p:grpSpPr>
          <a:xfrm>
            <a:off x="6399985" y="2500050"/>
            <a:ext cx="1798793" cy="1217978"/>
            <a:chOff x="4370734" y="6296122"/>
            <a:chExt cx="993085" cy="1326312"/>
          </a:xfrm>
        </p:grpSpPr>
        <p:cxnSp>
          <p:nvCxnSpPr>
            <p:cNvPr id="23" name="Straight Arrow Connector 22"/>
            <p:cNvCxnSpPr/>
            <p:nvPr/>
          </p:nvCxnSpPr>
          <p:spPr>
            <a:xfrm>
              <a:off x="4704781" y="6296122"/>
              <a:ext cx="476820" cy="756132"/>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24" name="TextBox 23"/>
            <p:cNvSpPr txBox="1"/>
            <p:nvPr/>
          </p:nvSpPr>
          <p:spPr>
            <a:xfrm>
              <a:off x="4370734" y="6711010"/>
              <a:ext cx="993085" cy="911424"/>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rtl="0"/>
              <a:r>
                <a:rPr lang="en-US" sz="1400" kern="1200" dirty="0" smtClean="0">
                  <a:solidFill>
                    <a:prstClr val="white"/>
                  </a:solidFill>
                  <a:effectLst>
                    <a:outerShdw blurRad="38100" dist="38100" dir="2700000" algn="tl">
                      <a:srgbClr val="000000">
                        <a:alpha val="43137"/>
                      </a:srgbClr>
                    </a:outerShdw>
                  </a:effectLst>
                  <a:latin typeface="Segoe Semibold"/>
                  <a:ea typeface="+mn-ea"/>
                  <a:cs typeface="+mn-cs"/>
                </a:rPr>
                <a:t>Sort by relevance, name or social distance</a:t>
              </a:r>
              <a:endParaRPr lang="en-US" sz="1400" kern="1200" dirty="0">
                <a:solidFill>
                  <a:prstClr val="white"/>
                </a:solidFill>
                <a:effectLst>
                  <a:outerShdw blurRad="38100" dist="38100" dir="2700000" algn="tl">
                    <a:srgbClr val="000000">
                      <a:alpha val="43137"/>
                    </a:srgbClr>
                  </a:outerShdw>
                </a:effectLst>
                <a:latin typeface="Segoe Semibold"/>
                <a:ea typeface="+mn-ea"/>
                <a:cs typeface="+mn-cs"/>
              </a:endParaRPr>
            </a:p>
          </p:txBody>
        </p:sp>
      </p:grpSp>
      <p:grpSp>
        <p:nvGrpSpPr>
          <p:cNvPr id="3" name="Group 2"/>
          <p:cNvGrpSpPr/>
          <p:nvPr/>
        </p:nvGrpSpPr>
        <p:grpSpPr>
          <a:xfrm>
            <a:off x="1026236" y="3581400"/>
            <a:ext cx="1568097" cy="882570"/>
            <a:chOff x="1105010" y="4961500"/>
            <a:chExt cx="1568097" cy="882570"/>
          </a:xfrm>
        </p:grpSpPr>
        <p:cxnSp>
          <p:nvCxnSpPr>
            <p:cNvPr id="21" name="Straight Arrow Connector 20"/>
            <p:cNvCxnSpPr/>
            <p:nvPr/>
          </p:nvCxnSpPr>
          <p:spPr>
            <a:xfrm flipH="1">
              <a:off x="2069614" y="4961500"/>
              <a:ext cx="603493" cy="327318"/>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25" name="TextBox 24"/>
            <p:cNvSpPr txBox="1"/>
            <p:nvPr/>
          </p:nvSpPr>
          <p:spPr>
            <a:xfrm>
              <a:off x="1105010" y="5265188"/>
              <a:ext cx="1266350" cy="578882"/>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rtl="0"/>
              <a:r>
                <a:rPr lang="en-US" sz="1400" kern="1200" dirty="0" smtClean="0">
                  <a:solidFill>
                    <a:prstClr val="white"/>
                  </a:solidFill>
                  <a:effectLst>
                    <a:outerShdw blurRad="38100" dist="38100" dir="2700000" algn="tl">
                      <a:srgbClr val="000000">
                        <a:alpha val="43137"/>
                      </a:srgbClr>
                    </a:outerShdw>
                  </a:effectLst>
                  <a:latin typeface="Segoe Semibold"/>
                  <a:ea typeface="+mn-ea"/>
                  <a:cs typeface="+mn-cs"/>
                </a:rPr>
                <a:t>Vanity search</a:t>
              </a:r>
              <a:endParaRPr lang="en-US" sz="1400" kern="1200" dirty="0">
                <a:solidFill>
                  <a:prstClr val="white"/>
                </a:solidFill>
                <a:effectLst>
                  <a:outerShdw blurRad="38100" dist="38100" dir="2700000" algn="tl">
                    <a:srgbClr val="000000">
                      <a:alpha val="43137"/>
                    </a:srgbClr>
                  </a:outerShdw>
                </a:effectLst>
                <a:latin typeface="Segoe Semibold"/>
                <a:ea typeface="+mn-ea"/>
                <a:cs typeface="+mn-cs"/>
              </a:endParaRPr>
            </a:p>
          </p:txBody>
        </p:sp>
      </p:grpSp>
    </p:spTree>
    <p:extLst>
      <p:ext uri="{BB962C8B-B14F-4D97-AF65-F5344CB8AC3E}">
        <p14:creationId xmlns="" xmlns:p14="http://schemas.microsoft.com/office/powerpoint/2010/main" val="1856620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Overview of Social </a:t>
            </a:r>
            <a:r>
              <a:rPr lang="en-US" dirty="0">
                <a:effectLst>
                  <a:outerShdw blurRad="38100" dist="38100" dir="2700000" algn="tl">
                    <a:srgbClr val="000000">
                      <a:alpha val="43137"/>
                    </a:srgbClr>
                  </a:outerShdw>
                </a:effectLst>
              </a:rPr>
              <a:t>S</a:t>
            </a:r>
            <a:r>
              <a:rPr lang="en-US" dirty="0" smtClean="0">
                <a:effectLst>
                  <a:outerShdw blurRad="38100" dist="38100" dir="2700000" algn="tl">
                    <a:srgbClr val="000000">
                      <a:alpha val="43137"/>
                    </a:srgbClr>
                  </a:outerShdw>
                </a:effectLst>
              </a:rPr>
              <a:t>earch </a:t>
            </a:r>
            <a:r>
              <a:rPr lang="en-US" dirty="0">
                <a:effectLst>
                  <a:outerShdw blurRad="38100" dist="38100" dir="2700000" algn="tl">
                    <a:srgbClr val="000000">
                      <a:alpha val="43137"/>
                    </a:srgbClr>
                  </a:outerShdw>
                </a:effectLst>
              </a:rPr>
              <a:t>S</a:t>
            </a:r>
            <a:r>
              <a:rPr lang="en-US" dirty="0" smtClean="0">
                <a:effectLst>
                  <a:outerShdw blurRad="38100" dist="38100" dir="2700000" algn="tl">
                    <a:srgbClr val="000000">
                      <a:alpha val="43137"/>
                    </a:srgbClr>
                  </a:outerShdw>
                </a:effectLst>
              </a:rPr>
              <a:t>ystem</a:t>
            </a:r>
            <a:endParaRPr lang="en-US" dirty="0">
              <a:effectLst>
                <a:outerShdw blurRad="38100" dist="38100" dir="2700000" algn="tl">
                  <a:srgbClr val="000000">
                    <a:alpha val="43137"/>
                  </a:srgbClr>
                </a:outerShdw>
              </a:effectLst>
            </a:endParaRPr>
          </a:p>
        </p:txBody>
      </p:sp>
      <p:sp>
        <p:nvSpPr>
          <p:cNvPr id="7" name="Rounded Rectangle 6"/>
          <p:cNvSpPr/>
          <p:nvPr/>
        </p:nvSpPr>
        <p:spPr>
          <a:xfrm>
            <a:off x="5521842" y="2057400"/>
            <a:ext cx="28956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r>
              <a:rPr lang="en-US" dirty="0" smtClean="0">
                <a:solidFill>
                  <a:prstClr val="white"/>
                </a:solidFill>
                <a:effectLst>
                  <a:outerShdw blurRad="38100" dist="38100" dir="2700000" algn="tl">
                    <a:srgbClr val="000000">
                      <a:alpha val="43137"/>
                    </a:srgbClr>
                  </a:outerShdw>
                </a:effectLst>
              </a:rPr>
              <a:t>Managed Metadata Service Application</a:t>
            </a:r>
          </a:p>
          <a:p>
            <a:pPr algn="ctr" defTabSz="914363"/>
            <a:r>
              <a:rPr lang="en-US" dirty="0" smtClean="0">
                <a:solidFill>
                  <a:prstClr val="white"/>
                </a:solidFill>
                <a:effectLst>
                  <a:outerShdw blurRad="38100" dist="38100" dir="2700000" algn="tl">
                    <a:srgbClr val="000000">
                      <a:alpha val="43137"/>
                    </a:srgbClr>
                  </a:outerShdw>
                </a:effectLst>
              </a:rPr>
              <a:t>(Taxonomy)</a:t>
            </a:r>
            <a:endParaRPr lang="en-US" dirty="0">
              <a:solidFill>
                <a:prstClr val="white"/>
              </a:solidFill>
              <a:effectLst>
                <a:outerShdw blurRad="38100" dist="38100" dir="2700000" algn="tl">
                  <a:srgbClr val="000000">
                    <a:alpha val="43137"/>
                  </a:srgbClr>
                </a:outerShdw>
              </a:effectLst>
            </a:endParaRPr>
          </a:p>
        </p:txBody>
      </p:sp>
      <p:pic>
        <p:nvPicPr>
          <p:cNvPr id="1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27481" b="39681"/>
          <a:stretch/>
        </p:blipFill>
        <p:spPr bwMode="auto">
          <a:xfrm>
            <a:off x="7696200" y="4953000"/>
            <a:ext cx="1222612" cy="1556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Bent Arrow 3"/>
          <p:cNvSpPr/>
          <p:nvPr/>
        </p:nvSpPr>
        <p:spPr bwMode="auto">
          <a:xfrm flipV="1">
            <a:off x="1219200" y="1685261"/>
            <a:ext cx="6324600" cy="4654442"/>
          </a:xfrm>
          <a:prstGeom prst="bentArrow">
            <a:avLst>
              <a:gd name="adj1" fmla="val 6919"/>
              <a:gd name="adj2" fmla="val 10752"/>
              <a:gd name="adj3" fmla="val 23231"/>
              <a:gd name="adj4" fmla="val 4375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ffectLst>
                <a:outerShdw blurRad="38100" dist="38100" dir="2700000" algn="tl">
                  <a:srgbClr val="000000">
                    <a:alpha val="43137"/>
                  </a:srgbClr>
                </a:outerShdw>
              </a:effectLst>
            </a:endParaRPr>
          </a:p>
        </p:txBody>
      </p:sp>
      <p:sp>
        <p:nvSpPr>
          <p:cNvPr id="8" name="Rounded Rectangle 7"/>
          <p:cNvSpPr/>
          <p:nvPr/>
        </p:nvSpPr>
        <p:spPr>
          <a:xfrm>
            <a:off x="2209800" y="4419600"/>
            <a:ext cx="28956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r>
              <a:rPr lang="en-US" dirty="0" smtClean="0">
                <a:solidFill>
                  <a:prstClr val="white"/>
                </a:solidFill>
                <a:effectLst>
                  <a:outerShdw blurRad="38100" dist="38100" dir="2700000" algn="tl">
                    <a:srgbClr val="000000">
                      <a:alpha val="43137"/>
                    </a:srgbClr>
                  </a:outerShdw>
                </a:effectLst>
              </a:rPr>
              <a:t>Search Service Application</a:t>
            </a:r>
            <a:endParaRPr lang="en-US" dirty="0">
              <a:solidFill>
                <a:prstClr val="white"/>
              </a:solidFill>
              <a:effectLst>
                <a:outerShdw blurRad="38100" dist="38100" dir="2700000" algn="tl">
                  <a:srgbClr val="000000">
                    <a:alpha val="43137"/>
                  </a:srgbClr>
                </a:outerShdw>
              </a:effectLst>
            </a:endParaRPr>
          </a:p>
        </p:txBody>
      </p:sp>
      <p:sp>
        <p:nvSpPr>
          <p:cNvPr id="6" name="Rounded Rectangle 5"/>
          <p:cNvSpPr/>
          <p:nvPr/>
        </p:nvSpPr>
        <p:spPr>
          <a:xfrm>
            <a:off x="171920" y="2057400"/>
            <a:ext cx="28956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r>
              <a:rPr lang="en-US" dirty="0" smtClean="0">
                <a:solidFill>
                  <a:prstClr val="white"/>
                </a:solidFill>
                <a:effectLst>
                  <a:outerShdw blurRad="38100" dist="38100" dir="2700000" algn="tl">
                    <a:srgbClr val="000000">
                      <a:alpha val="43137"/>
                    </a:srgbClr>
                  </a:outerShdw>
                </a:effectLst>
              </a:rPr>
              <a:t>User Profile </a:t>
            </a:r>
            <a:r>
              <a:rPr lang="en-US" dirty="0">
                <a:solidFill>
                  <a:prstClr val="white"/>
                </a:solidFill>
                <a:effectLst>
                  <a:outerShdw blurRad="38100" dist="38100" dir="2700000" algn="tl">
                    <a:srgbClr val="000000">
                      <a:alpha val="43137"/>
                    </a:srgbClr>
                  </a:outerShdw>
                </a:effectLst>
              </a:rPr>
              <a:t>S</a:t>
            </a:r>
            <a:r>
              <a:rPr lang="en-US" dirty="0" smtClean="0">
                <a:solidFill>
                  <a:prstClr val="white"/>
                </a:solidFill>
                <a:effectLst>
                  <a:outerShdw blurRad="38100" dist="38100" dir="2700000" algn="tl">
                    <a:srgbClr val="000000">
                      <a:alpha val="43137"/>
                    </a:srgbClr>
                  </a:outerShdw>
                </a:effectLst>
              </a:rPr>
              <a:t>ervice Application</a:t>
            </a:r>
            <a:endParaRPr lang="en-US" dirty="0">
              <a:solidFill>
                <a:prstClr val="white"/>
              </a:solidFill>
              <a:effectLst>
                <a:outerShdw blurRad="38100" dist="38100" dir="2700000" algn="tl">
                  <a:srgbClr val="000000">
                    <a:alpha val="43137"/>
                  </a:srgbClr>
                </a:outerShdw>
              </a:effectLst>
            </a:endParaRPr>
          </a:p>
        </p:txBody>
      </p:sp>
      <p:pic>
        <p:nvPicPr>
          <p:cNvPr id="1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55532" y="2970914"/>
            <a:ext cx="1454468" cy="1161574"/>
          </a:xfrm>
          <a:prstGeom prst="rect">
            <a:avLst/>
          </a:prstGeom>
          <a:noFill/>
          <a:ln>
            <a:noFill/>
          </a:ln>
          <a:effectLst>
            <a:outerShdw dist="35921" dir="2700000" algn="ctr" rotWithShape="0">
              <a:schemeClr val="bg2"/>
            </a:outerShdw>
            <a:reflection blurRad="6350" stA="52000" endA="300" endPos="35000" dir="5400000" sy="-100000" algn="bl" rotWithShape="0"/>
          </a:effectLst>
          <a:extLst/>
        </p:spPr>
      </p:pic>
      <p:pic>
        <p:nvPicPr>
          <p:cNvPr id="1028"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14025"/>
          <a:stretch/>
        </p:blipFill>
        <p:spPr bwMode="auto">
          <a:xfrm>
            <a:off x="7772400" y="3222550"/>
            <a:ext cx="1007262" cy="744855"/>
          </a:xfrm>
          <a:prstGeom prst="rect">
            <a:avLst/>
          </a:prstGeom>
          <a:noFill/>
          <a:ln>
            <a:noFill/>
          </a:ln>
          <a:effectLst>
            <a:outerShdw dist="35921" dir="2700000" algn="ctr" rotWithShape="0">
              <a:schemeClr val="bg2"/>
            </a:outerShdw>
            <a:reflection blurRad="6350" stA="52000" endA="300" endPos="35000" dir="5400000" sy="-100000" algn="bl" rotWithShape="0"/>
          </a:effectLst>
          <a:extLst/>
        </p:spPr>
      </p:pic>
      <p:pic>
        <p:nvPicPr>
          <p:cNvPr id="21"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353877" y="5320709"/>
            <a:ext cx="1503045" cy="1178719"/>
          </a:xfrm>
          <a:prstGeom prst="rect">
            <a:avLst/>
          </a:prstGeom>
          <a:noFill/>
          <a:ln>
            <a:noFill/>
          </a:ln>
          <a:effectLst>
            <a:outerShdw dist="35921" dir="2700000" algn="ctr" rotWithShape="0">
              <a:schemeClr val="bg2"/>
            </a:outerShdw>
            <a:reflection blurRad="6350" stA="52000" endA="300" endPos="35000" dir="5400000" sy="-100000" algn="bl" rotWithShape="0"/>
          </a:effectLst>
          <a:extLst/>
        </p:spPr>
      </p:pic>
      <p:sp>
        <p:nvSpPr>
          <p:cNvPr id="3" name="Rounded Rectangle 2"/>
          <p:cNvSpPr/>
          <p:nvPr/>
        </p:nvSpPr>
        <p:spPr bwMode="auto">
          <a:xfrm>
            <a:off x="838200" y="999461"/>
            <a:ext cx="10668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000" dirty="0" smtClean="0">
                <a:gradFill>
                  <a:gsLst>
                    <a:gs pos="0">
                      <a:srgbClr val="FFFFFF"/>
                    </a:gs>
                    <a:gs pos="100000">
                      <a:srgbClr val="FFFFFF"/>
                    </a:gs>
                  </a:gsLst>
                  <a:lin ang="5400000" scaled="0"/>
                </a:gradFill>
                <a:effectLst>
                  <a:outerShdw blurRad="38100" dist="38100" dir="2700000" algn="tl">
                    <a:srgbClr val="000000">
                      <a:alpha val="43137"/>
                    </a:srgbClr>
                  </a:outerShdw>
                </a:effectLst>
              </a:rPr>
              <a:t>AD, LDAP, other repository</a:t>
            </a:r>
          </a:p>
        </p:txBody>
      </p:sp>
      <p:sp>
        <p:nvSpPr>
          <p:cNvPr id="11" name="Left-Right Arrow 10"/>
          <p:cNvSpPr/>
          <p:nvPr/>
        </p:nvSpPr>
        <p:spPr bwMode="auto">
          <a:xfrm>
            <a:off x="3759696" y="2644849"/>
            <a:ext cx="1676400" cy="577701"/>
          </a:xfrm>
          <a:prstGeom prst="leftRightArrow">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81020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G Arc"/>
          <p:cNvSpPr>
            <a:spLocks noChangeAspect="1"/>
          </p:cNvSpPr>
          <p:nvPr/>
        </p:nvSpPr>
        <p:spPr bwMode="auto">
          <a:xfrm rot="10800000">
            <a:off x="-898634" y="3502027"/>
            <a:ext cx="10941268" cy="3283784"/>
          </a:xfrm>
          <a:custGeom>
            <a:avLst/>
            <a:gdLst/>
            <a:ahLst/>
            <a:cxnLst>
              <a:cxn ang="0">
                <a:pos x="1788" y="0"/>
              </a:cxn>
              <a:cxn ang="0">
                <a:pos x="0" y="1542"/>
              </a:cxn>
              <a:cxn ang="0">
                <a:pos x="3576" y="1542"/>
              </a:cxn>
              <a:cxn ang="0">
                <a:pos x="1788" y="0"/>
              </a:cxn>
            </a:cxnLst>
            <a:rect l="0" t="0" r="r" b="b"/>
            <a:pathLst>
              <a:path w="3576" h="1542">
                <a:moveTo>
                  <a:pt x="1788" y="0"/>
                </a:moveTo>
                <a:cubicBezTo>
                  <a:pt x="803" y="0"/>
                  <a:pt x="4" y="690"/>
                  <a:pt x="0" y="1542"/>
                </a:cubicBezTo>
                <a:cubicBezTo>
                  <a:pt x="3576" y="1542"/>
                  <a:pt x="3576" y="1542"/>
                  <a:pt x="3576" y="1542"/>
                </a:cubicBezTo>
                <a:cubicBezTo>
                  <a:pt x="3572" y="690"/>
                  <a:pt x="2773" y="0"/>
                  <a:pt x="1788" y="0"/>
                </a:cubicBezTo>
                <a:close/>
              </a:path>
            </a:pathLst>
          </a:custGeom>
          <a:gradFill>
            <a:gsLst>
              <a:gs pos="0">
                <a:schemeClr val="tx1"/>
              </a:gs>
              <a:gs pos="100000">
                <a:schemeClr val="bg2">
                  <a:alpha val="0"/>
                </a:schemeClr>
              </a:gs>
            </a:gsLst>
            <a:lin ang="5400000" scaled="0"/>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pPr>
            <a:endParaRPr lang="en-US" sz="2900" dirty="0" smtClean="0">
              <a:gradFill>
                <a:gsLst>
                  <a:gs pos="3000">
                    <a:schemeClr val="tx1"/>
                  </a:gs>
                  <a:gs pos="96000">
                    <a:schemeClr val="tx1"/>
                  </a:gs>
                </a:gsLst>
                <a:lin ang="0" scaled="0"/>
              </a:gradFill>
            </a:endParaRPr>
          </a:p>
        </p:txBody>
      </p:sp>
      <p:sp>
        <p:nvSpPr>
          <p:cNvPr id="2" name="Title 1"/>
          <p:cNvSpPr>
            <a:spLocks noGrp="1"/>
          </p:cNvSpPr>
          <p:nvPr>
            <p:ph type="title"/>
          </p:nvPr>
        </p:nvSpPr>
        <p:spPr>
          <a:xfrm>
            <a:off x="381000" y="230188"/>
            <a:ext cx="8382000" cy="498598"/>
          </a:xfrm>
        </p:spPr>
        <p:txBody>
          <a:bodyPr/>
          <a:lstStyle/>
          <a:p>
            <a:r>
              <a:rPr lang="en-US" sz="3600" dirty="0" smtClean="0"/>
              <a:t>How Do Your People Work Together Today?</a:t>
            </a:r>
            <a:endParaRPr lang="en-US" sz="3600" dirty="0"/>
          </a:p>
        </p:txBody>
      </p:sp>
      <p:sp>
        <p:nvSpPr>
          <p:cNvPr id="181" name="Rectangle 180"/>
          <p:cNvSpPr/>
          <p:nvPr/>
        </p:nvSpPr>
        <p:spPr bwMode="auto">
          <a:xfrm>
            <a:off x="515353" y="1143000"/>
            <a:ext cx="8113294" cy="664797"/>
          </a:xfrm>
          <a:prstGeom prst="rect">
            <a:avLst/>
          </a:prstGeom>
          <a:gradFill>
            <a:gsLst>
              <a:gs pos="0">
                <a:schemeClr val="tx1">
                  <a:alpha val="0"/>
                </a:schemeClr>
              </a:gs>
              <a:gs pos="50000">
                <a:schemeClr val="accent1">
                  <a:alpha val="50000"/>
                </a:schemeClr>
              </a:gs>
              <a:gs pos="100000">
                <a:schemeClr val="tx1">
                  <a:alpha val="0"/>
                </a:schemeClr>
              </a:gs>
            </a:gsLst>
            <a:lin ang="0" scaled="0"/>
          </a:gradFill>
          <a:ln w="12700">
            <a:gradFill>
              <a:gsLst>
                <a:gs pos="3000">
                  <a:schemeClr val="accent1">
                    <a:alpha val="0"/>
                  </a:schemeClr>
                </a:gs>
                <a:gs pos="30000">
                  <a:schemeClr val="accent1"/>
                </a:gs>
                <a:gs pos="70000">
                  <a:schemeClr val="accent1"/>
                </a:gs>
                <a:gs pos="97000">
                  <a:schemeClr val="accent1">
                    <a:alpha val="0"/>
                  </a:schemeClr>
                </a:gs>
              </a:gsLst>
              <a:lin ang="0" scaled="0"/>
            </a:gradFill>
            <a:headEnd type="none" w="med" len="med"/>
            <a:tailEnd type="none" w="med" len="med"/>
          </a:ln>
          <a:effectLst>
            <a:outerShdw blurRad="63500" algn="ctr" rotWithShape="0">
              <a:schemeClr val="bg1">
                <a:alpha val="40000"/>
              </a:schemeClr>
            </a:outerShdw>
          </a:effectLst>
        </p:spPr>
        <p:style>
          <a:lnRef idx="1">
            <a:schemeClr val="accent2"/>
          </a:lnRef>
          <a:fillRef idx="3">
            <a:schemeClr val="accent2"/>
          </a:fillRef>
          <a:effectRef idx="2">
            <a:schemeClr val="accent2"/>
          </a:effectRef>
          <a:fontRef idx="minor">
            <a:schemeClr val="lt1"/>
          </a:fontRef>
        </p:style>
        <p:txBody>
          <a:bodyPr vert="horz" wrap="square" lIns="365760" tIns="137160" rIns="365760" bIns="137160" numCol="1" rtlCol="0" anchor="ctr" anchorCtr="0" compatLnSpc="1">
            <a:prstTxWarp prst="textNoShape">
              <a:avLst/>
            </a:prstTxWarp>
            <a:spAutoFit/>
          </a:bodyPr>
          <a:lstStyle/>
          <a:p>
            <a:pPr algn="ctr" defTabSz="911225" fontAlgn="base">
              <a:lnSpc>
                <a:spcPct val="90000"/>
              </a:lnSpc>
              <a:spcBef>
                <a:spcPct val="30000"/>
              </a:spcBef>
              <a:spcAft>
                <a:spcPct val="0"/>
              </a:spcAft>
              <a:buClr>
                <a:schemeClr val="tx2"/>
              </a:buClr>
              <a:buSzPct val="95000"/>
            </a:pPr>
            <a:r>
              <a:rPr lang="en-US" sz="2800" b="1" kern="0" dirty="0" smtClean="0">
                <a:gradFill>
                  <a:gsLst>
                    <a:gs pos="0">
                      <a:schemeClr val="bg1"/>
                    </a:gs>
                    <a:gs pos="100000">
                      <a:schemeClr val="bg1"/>
                    </a:gs>
                  </a:gsLst>
                  <a:lin ang="5400000" scaled="0"/>
                </a:gradFill>
              </a:rPr>
              <a:t>What are the issues and limitations?</a:t>
            </a:r>
          </a:p>
        </p:txBody>
      </p:sp>
      <p:cxnSp>
        <p:nvCxnSpPr>
          <p:cNvPr id="28" name="Connect 1"/>
          <p:cNvCxnSpPr>
            <a:stCxn id="181" idx="2"/>
            <a:endCxn id="60" idx="0"/>
          </p:cNvCxnSpPr>
          <p:nvPr/>
        </p:nvCxnSpPr>
        <p:spPr bwMode="auto">
          <a:xfrm rot="5400000">
            <a:off x="2118448" y="484187"/>
            <a:ext cx="1129943" cy="3777162"/>
          </a:xfrm>
          <a:prstGeom prst="line">
            <a:avLst/>
          </a:prstGeom>
          <a:ln w="25400" cap="rnd">
            <a:gradFill>
              <a:gsLst>
                <a:gs pos="0">
                  <a:schemeClr val="accent1"/>
                </a:gs>
                <a:gs pos="100000">
                  <a:schemeClr val="accent1">
                    <a:alpha val="15000"/>
                  </a:schemeClr>
                </a:gs>
              </a:gsLst>
              <a:lin ang="0" scaled="0"/>
            </a:gradFill>
            <a:prstDash val="sysDot"/>
          </a:ln>
          <a:effectLst>
            <a:outerShdw blurRad="635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29" name="Connect 3"/>
          <p:cNvCxnSpPr>
            <a:stCxn id="181" idx="2"/>
            <a:endCxn id="64" idx="0"/>
          </p:cNvCxnSpPr>
          <p:nvPr/>
        </p:nvCxnSpPr>
        <p:spPr bwMode="auto">
          <a:xfrm rot="5400000">
            <a:off x="2179180" y="2389759"/>
            <a:ext cx="2974783" cy="1810858"/>
          </a:xfrm>
          <a:prstGeom prst="line">
            <a:avLst/>
          </a:prstGeom>
          <a:ln w="25400" cap="rnd">
            <a:gradFill>
              <a:gsLst>
                <a:gs pos="0">
                  <a:schemeClr val="accent1"/>
                </a:gs>
                <a:gs pos="100000">
                  <a:schemeClr val="accent1">
                    <a:alpha val="15000"/>
                  </a:schemeClr>
                </a:gs>
              </a:gsLst>
              <a:lin ang="0" scaled="0"/>
            </a:gradFill>
            <a:prstDash val="sysDot"/>
          </a:ln>
          <a:effectLst>
            <a:outerShdw blurRad="635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30" name="Connect 5"/>
          <p:cNvCxnSpPr>
            <a:stCxn id="181" idx="2"/>
            <a:endCxn id="67" idx="0"/>
          </p:cNvCxnSpPr>
          <p:nvPr/>
        </p:nvCxnSpPr>
        <p:spPr bwMode="auto">
          <a:xfrm rot="16200000" flipH="1">
            <a:off x="3192454" y="3187342"/>
            <a:ext cx="3403819" cy="644727"/>
          </a:xfrm>
          <a:prstGeom prst="line">
            <a:avLst/>
          </a:prstGeom>
          <a:ln w="25400" cap="rnd">
            <a:gradFill>
              <a:gsLst>
                <a:gs pos="0">
                  <a:schemeClr val="accent1"/>
                </a:gs>
                <a:gs pos="100000">
                  <a:schemeClr val="accent1">
                    <a:alpha val="15000"/>
                  </a:schemeClr>
                </a:gs>
              </a:gsLst>
              <a:lin ang="0" scaled="0"/>
            </a:gradFill>
            <a:prstDash val="sysDot"/>
          </a:ln>
          <a:effectLst>
            <a:outerShdw blurRad="635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31" name="Connect 2"/>
          <p:cNvCxnSpPr>
            <a:stCxn id="181" idx="2"/>
            <a:endCxn id="61" idx="0"/>
          </p:cNvCxnSpPr>
          <p:nvPr/>
        </p:nvCxnSpPr>
        <p:spPr bwMode="auto">
          <a:xfrm rot="16200000" flipH="1">
            <a:off x="5892352" y="487444"/>
            <a:ext cx="1129943" cy="3770647"/>
          </a:xfrm>
          <a:prstGeom prst="line">
            <a:avLst/>
          </a:prstGeom>
          <a:ln w="25400" cap="rnd">
            <a:gradFill>
              <a:gsLst>
                <a:gs pos="0">
                  <a:schemeClr val="accent1"/>
                </a:gs>
                <a:gs pos="100000">
                  <a:schemeClr val="accent1">
                    <a:alpha val="15000"/>
                  </a:schemeClr>
                </a:gs>
              </a:gsLst>
              <a:lin ang="0" scaled="0"/>
            </a:gradFill>
            <a:prstDash val="sysDot"/>
          </a:ln>
          <a:effectLst>
            <a:outerShdw blurRad="635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32" name="Connect 4"/>
          <p:cNvCxnSpPr>
            <a:stCxn id="181" idx="2"/>
            <a:endCxn id="63" idx="0"/>
          </p:cNvCxnSpPr>
          <p:nvPr/>
        </p:nvCxnSpPr>
        <p:spPr bwMode="auto">
          <a:xfrm rot="16200000" flipH="1">
            <a:off x="4832605" y="1547191"/>
            <a:ext cx="2362534" cy="2883745"/>
          </a:xfrm>
          <a:prstGeom prst="line">
            <a:avLst/>
          </a:prstGeom>
          <a:ln w="25400" cap="rnd">
            <a:gradFill>
              <a:gsLst>
                <a:gs pos="0">
                  <a:schemeClr val="accent1"/>
                </a:gs>
                <a:gs pos="100000">
                  <a:schemeClr val="accent1">
                    <a:alpha val="15000"/>
                  </a:schemeClr>
                </a:gs>
              </a:gsLst>
              <a:lin ang="0" scaled="0"/>
            </a:gradFill>
            <a:prstDash val="sysDot"/>
          </a:ln>
          <a:effectLst>
            <a:outerShdw blurRad="635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33" name="Connect 1"/>
          <p:cNvCxnSpPr>
            <a:stCxn id="181" idx="2"/>
            <a:endCxn id="62" idx="0"/>
          </p:cNvCxnSpPr>
          <p:nvPr/>
        </p:nvCxnSpPr>
        <p:spPr bwMode="auto">
          <a:xfrm rot="5400000">
            <a:off x="1941592" y="1539923"/>
            <a:ext cx="2362534" cy="2898283"/>
          </a:xfrm>
          <a:prstGeom prst="line">
            <a:avLst/>
          </a:prstGeom>
          <a:ln w="25400" cap="rnd">
            <a:gradFill>
              <a:gsLst>
                <a:gs pos="0">
                  <a:schemeClr val="accent1"/>
                </a:gs>
                <a:gs pos="100000">
                  <a:schemeClr val="accent1">
                    <a:alpha val="15000"/>
                  </a:schemeClr>
                </a:gs>
              </a:gsLst>
              <a:lin ang="0" scaled="0"/>
            </a:gradFill>
            <a:prstDash val="sysDot"/>
          </a:ln>
          <a:effectLst>
            <a:outerShdw blurRad="635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36" name="Connect 3"/>
          <p:cNvCxnSpPr>
            <a:stCxn id="181" idx="2"/>
            <a:endCxn id="66" idx="0"/>
          </p:cNvCxnSpPr>
          <p:nvPr/>
        </p:nvCxnSpPr>
        <p:spPr bwMode="auto">
          <a:xfrm rot="5400000">
            <a:off x="2544469" y="3184084"/>
            <a:ext cx="3403819" cy="651244"/>
          </a:xfrm>
          <a:prstGeom prst="line">
            <a:avLst/>
          </a:prstGeom>
          <a:ln w="25400" cap="rnd">
            <a:gradFill>
              <a:gsLst>
                <a:gs pos="0">
                  <a:schemeClr val="accent1"/>
                </a:gs>
                <a:gs pos="100000">
                  <a:schemeClr val="accent1">
                    <a:alpha val="15000"/>
                  </a:schemeClr>
                </a:gs>
              </a:gsLst>
              <a:lin ang="0" scaled="0"/>
            </a:gradFill>
            <a:prstDash val="sysDot"/>
          </a:ln>
          <a:effectLst>
            <a:outerShdw blurRad="635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41" name="Connect 4"/>
          <p:cNvCxnSpPr>
            <a:stCxn id="181" idx="2"/>
            <a:endCxn id="65" idx="0"/>
          </p:cNvCxnSpPr>
          <p:nvPr/>
        </p:nvCxnSpPr>
        <p:spPr bwMode="auto">
          <a:xfrm rot="16200000" flipH="1">
            <a:off x="3986779" y="2393017"/>
            <a:ext cx="2974783" cy="1804341"/>
          </a:xfrm>
          <a:prstGeom prst="line">
            <a:avLst/>
          </a:prstGeom>
          <a:ln w="25400" cap="rnd">
            <a:gradFill>
              <a:gsLst>
                <a:gs pos="0">
                  <a:schemeClr val="accent1"/>
                </a:gs>
                <a:gs pos="100000">
                  <a:schemeClr val="accent1">
                    <a:alpha val="15000"/>
                  </a:schemeClr>
                </a:gs>
              </a:gsLst>
              <a:lin ang="0" scaled="0"/>
            </a:gradFill>
            <a:prstDash val="sysDot"/>
          </a:ln>
          <a:effectLst>
            <a:outerShdw blurRad="635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grpSp>
        <p:nvGrpSpPr>
          <p:cNvPr id="17" name="Group 76"/>
          <p:cNvGrpSpPr/>
          <p:nvPr/>
        </p:nvGrpSpPr>
        <p:grpSpPr>
          <a:xfrm>
            <a:off x="2111022" y="2037094"/>
            <a:ext cx="4921956" cy="3104445"/>
            <a:chOff x="1441264" y="2281248"/>
            <a:chExt cx="4921956" cy="3104445"/>
          </a:xfrm>
        </p:grpSpPr>
        <p:sp>
          <p:nvSpPr>
            <p:cNvPr id="75" name="Rounded Rectangle 74"/>
            <p:cNvSpPr/>
            <p:nvPr/>
          </p:nvSpPr>
          <p:spPr>
            <a:xfrm>
              <a:off x="1441264" y="2281248"/>
              <a:ext cx="4921956" cy="3104445"/>
            </a:xfrm>
            <a:prstGeom prst="roundRect">
              <a:avLst>
                <a:gd name="adj" fmla="val 3224"/>
              </a:avLst>
            </a:prstGeom>
            <a:gradFill flip="none" rotWithShape="1">
              <a:gsLst>
                <a:gs pos="0">
                  <a:schemeClr val="tx1">
                    <a:alpha val="0"/>
                  </a:schemeClr>
                </a:gs>
                <a:gs pos="30000">
                  <a:schemeClr val="tx1"/>
                </a:gs>
                <a:gs pos="70000">
                  <a:schemeClr val="tx1"/>
                </a:gs>
                <a:gs pos="100000">
                  <a:schemeClr val="tx1">
                    <a:alpha val="0"/>
                  </a:schemeClr>
                </a:gs>
              </a:gsLst>
              <a:lin ang="0" scaled="1"/>
              <a:tileRect/>
            </a:gra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solidFill>
                  <a:schemeClr val="bg1"/>
                </a:solidFill>
              </a:endParaRPr>
            </a:p>
          </p:txBody>
        </p:sp>
        <p:sp>
          <p:nvSpPr>
            <p:cNvPr id="76" name="Text Placeholder 8"/>
            <p:cNvSpPr txBox="1">
              <a:spLocks/>
            </p:cNvSpPr>
            <p:nvPr/>
          </p:nvSpPr>
          <p:spPr>
            <a:xfrm>
              <a:off x="2286000" y="2373849"/>
              <a:ext cx="3232484" cy="2945940"/>
            </a:xfrm>
            <a:prstGeom prst="roundRect">
              <a:avLst>
                <a:gd name="adj" fmla="val 1729"/>
              </a:avLst>
            </a:prstGeom>
          </p:spPr>
          <p:txBody>
            <a:bodyPr vert="horz" wrap="square" lIns="91440" tIns="0" rIns="91440" bIns="0" rtlCol="0">
              <a:spAutoFit/>
            </a:bodyPr>
            <a:lstStyle/>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Information silos</a:t>
              </a:r>
            </a:p>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Time zone differences</a:t>
              </a:r>
            </a:p>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Organizational boundaries</a:t>
              </a:r>
            </a:p>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Information capture/persistence</a:t>
              </a:r>
            </a:p>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Lack of efficiency/delays</a:t>
              </a:r>
            </a:p>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Version control issues</a:t>
              </a:r>
            </a:p>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Security violations</a:t>
              </a:r>
            </a:p>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Access issues</a:t>
              </a:r>
            </a:p>
            <a:p>
              <a:pPr marL="168275" lvl="0" indent="-168275" algn="ctr" defTabSz="914363">
                <a:lnSpc>
                  <a:spcPct val="90000"/>
                </a:lnSpc>
                <a:spcBef>
                  <a:spcPts val="900"/>
                </a:spcBef>
                <a:buClr>
                  <a:srgbClr val="777777"/>
                </a:buClr>
                <a:buSzPct val="130000"/>
              </a:pPr>
              <a:r>
                <a:rPr lang="en-US" sz="1600" dirty="0" smtClean="0">
                  <a:gradFill>
                    <a:gsLst>
                      <a:gs pos="0">
                        <a:schemeClr val="accent1"/>
                      </a:gs>
                      <a:gs pos="100000">
                        <a:schemeClr val="accent1"/>
                      </a:gs>
                    </a:gsLst>
                    <a:lin ang="5400000" scaled="0"/>
                  </a:gradFill>
                  <a:effectLst>
                    <a:outerShdw blurRad="63500" algn="ctr" rotWithShape="0">
                      <a:schemeClr val="bg1">
                        <a:alpha val="40000"/>
                      </a:schemeClr>
                    </a:outerShdw>
                  </a:effectLst>
                </a:rPr>
                <a:t>Etc.</a:t>
              </a:r>
            </a:p>
          </p:txBody>
        </p:sp>
      </p:grpSp>
      <p:grpSp>
        <p:nvGrpSpPr>
          <p:cNvPr id="104" name="Group 103"/>
          <p:cNvGrpSpPr/>
          <p:nvPr/>
        </p:nvGrpSpPr>
        <p:grpSpPr>
          <a:xfrm>
            <a:off x="7750676" y="2937740"/>
            <a:ext cx="1183941" cy="1676033"/>
            <a:chOff x="7750676" y="2937740"/>
            <a:chExt cx="1183941" cy="1676033"/>
          </a:xfrm>
        </p:grpSpPr>
        <p:grpSp>
          <p:nvGrpSpPr>
            <p:cNvPr id="91" name="Group 90"/>
            <p:cNvGrpSpPr/>
            <p:nvPr/>
          </p:nvGrpSpPr>
          <p:grpSpPr>
            <a:xfrm>
              <a:off x="7948767" y="3031207"/>
              <a:ext cx="809471" cy="809471"/>
              <a:chOff x="7339263" y="2505173"/>
              <a:chExt cx="1447800" cy="1447800"/>
            </a:xfrm>
          </p:grpSpPr>
          <p:grpSp>
            <p:nvGrpSpPr>
              <p:cNvPr id="5" name="Group 153"/>
              <p:cNvGrpSpPr/>
              <p:nvPr/>
            </p:nvGrpSpPr>
            <p:grpSpPr>
              <a:xfrm>
                <a:off x="7339263" y="2505173"/>
                <a:ext cx="1356685" cy="1447800"/>
                <a:chOff x="76200" y="6227365"/>
                <a:chExt cx="1447800" cy="1545035"/>
              </a:xfrm>
            </p:grpSpPr>
            <p:pic>
              <p:nvPicPr>
                <p:cNvPr id="139" name="Picture 22" descr="C:\Users\raquel\Desktop\Iconshock - RealVista Business - modified - woman who is NOT a receptionist\man_casual-shirt_blue.png"/>
                <p:cNvPicPr>
                  <a:picLocks noChangeAspect="1" noChangeArrowheads="1"/>
                </p:cNvPicPr>
                <p:nvPr/>
              </p:nvPicPr>
              <p:blipFill>
                <a:blip r:embed="rId3" cstate="print"/>
                <a:srcRect/>
                <a:stretch>
                  <a:fillRect/>
                </a:stretch>
              </p:blipFill>
              <p:spPr bwMode="auto">
                <a:xfrm>
                  <a:off x="731838" y="6227365"/>
                  <a:ext cx="630635" cy="630635"/>
                </a:xfrm>
                <a:prstGeom prst="rect">
                  <a:avLst/>
                </a:prstGeom>
                <a:noFill/>
                <a:effectLst>
                  <a:outerShdw blurRad="63500" sx="102000" sy="102000" algn="ctr" rotWithShape="0">
                    <a:prstClr val="black">
                      <a:alpha val="40000"/>
                    </a:prstClr>
                  </a:outerShdw>
                </a:effectLst>
              </p:spPr>
            </p:pic>
            <p:pic>
              <p:nvPicPr>
                <p:cNvPr id="141" name="Picture 17" descr="\\SERVER3\InternalBin\CreativeResources\Icons\IconShock\Real Vista\Real Vista - Business\modified - woman who is NOT a receptionist\woman_brunette_green_256.png"/>
                <p:cNvPicPr>
                  <a:picLocks noChangeAspect="1" noChangeArrowheads="1"/>
                </p:cNvPicPr>
                <p:nvPr/>
              </p:nvPicPr>
              <p:blipFill>
                <a:blip r:embed="rId4" cstate="print"/>
                <a:srcRect/>
                <a:stretch>
                  <a:fillRect/>
                </a:stretch>
              </p:blipFill>
              <p:spPr bwMode="auto">
                <a:xfrm>
                  <a:off x="731838" y="6507427"/>
                  <a:ext cx="701149" cy="701146"/>
                </a:xfrm>
                <a:prstGeom prst="rect">
                  <a:avLst/>
                </a:prstGeom>
                <a:noFill/>
                <a:effectLst>
                  <a:outerShdw blurRad="63500" sx="102000" sy="102000" algn="ctr" rotWithShape="0">
                    <a:prstClr val="black">
                      <a:alpha val="40000"/>
                    </a:prstClr>
                  </a:outerShdw>
                </a:effectLst>
              </p:spPr>
            </p:pic>
            <p:pic>
              <p:nvPicPr>
                <p:cNvPr id="128" name="Picture 20" descr="\\SERVER3\InternalBin\Resource DVD\DVD_ART36\Artwork_Imagery\Icons - Illustrations\_ REAL VISTA STYLE\people icon man woman users.png"/>
                <p:cNvPicPr>
                  <a:picLocks noChangeAspect="1" noChangeArrowheads="1"/>
                </p:cNvPicPr>
                <p:nvPr/>
              </p:nvPicPr>
              <p:blipFill>
                <a:blip r:embed="rId5" cstate="print"/>
                <a:srcRect/>
                <a:stretch>
                  <a:fillRect/>
                </a:stretch>
              </p:blipFill>
              <p:spPr bwMode="auto">
                <a:xfrm>
                  <a:off x="240191" y="6393772"/>
                  <a:ext cx="769029" cy="769028"/>
                </a:xfrm>
                <a:prstGeom prst="rect">
                  <a:avLst/>
                </a:prstGeom>
                <a:noFill/>
                <a:effectLst>
                  <a:outerShdw blurRad="63500" sx="102000" sy="102000" algn="ctr" rotWithShape="0">
                    <a:prstClr val="black">
                      <a:alpha val="40000"/>
                    </a:prstClr>
                  </a:outerShdw>
                </a:effectLst>
              </p:spPr>
            </p:pic>
            <p:pic>
              <p:nvPicPr>
                <p:cNvPr id="129" name="Picture 19" descr="\\SERVER3\InternalBin\Resource DVD\DVD_ART36\Artwork_Imagery\Icons - Illustrations\_ REAL VISTA STYLE\people icon gold shirt user.png"/>
                <p:cNvPicPr>
                  <a:picLocks noChangeAspect="1" noChangeArrowheads="1"/>
                </p:cNvPicPr>
                <p:nvPr/>
              </p:nvPicPr>
              <p:blipFill>
                <a:blip r:embed="rId6" cstate="print"/>
                <a:srcRect/>
                <a:stretch>
                  <a:fillRect/>
                </a:stretch>
              </p:blipFill>
              <p:spPr bwMode="auto">
                <a:xfrm>
                  <a:off x="457200" y="6774770"/>
                  <a:ext cx="769030" cy="769030"/>
                </a:xfrm>
                <a:prstGeom prst="rect">
                  <a:avLst/>
                </a:prstGeom>
                <a:noFill/>
                <a:effectLst>
                  <a:outerShdw blurRad="63500" sx="102000" sy="102000" algn="ctr" rotWithShape="0">
                    <a:prstClr val="black">
                      <a:alpha val="40000"/>
                    </a:prstClr>
                  </a:outerShdw>
                </a:effectLst>
              </p:spPr>
            </p:pic>
            <p:pic>
              <p:nvPicPr>
                <p:cNvPr id="130" name="Picture 16" descr="\\SERVER3\InternalBin\CreativeResources\Icons\IconShock\Real Vista\Real Vista - Business\modified - woman who is NOT a receptionist\woman_redhead_blue_256.png"/>
                <p:cNvPicPr>
                  <a:picLocks noChangeAspect="1" noChangeArrowheads="1"/>
                </p:cNvPicPr>
                <p:nvPr/>
              </p:nvPicPr>
              <p:blipFill>
                <a:blip r:embed="rId7" cstate="print"/>
                <a:srcRect/>
                <a:stretch>
                  <a:fillRect/>
                </a:stretch>
              </p:blipFill>
              <p:spPr bwMode="auto">
                <a:xfrm>
                  <a:off x="76200" y="6788529"/>
                  <a:ext cx="804570" cy="804570"/>
                </a:xfrm>
                <a:prstGeom prst="rect">
                  <a:avLst/>
                </a:prstGeom>
                <a:noFill/>
                <a:effectLst>
                  <a:outerShdw blurRad="63500" sx="102000" sy="102000" algn="ctr" rotWithShape="0">
                    <a:prstClr val="black">
                      <a:alpha val="40000"/>
                    </a:prstClr>
                  </a:outerShdw>
                </a:effectLst>
              </p:spPr>
            </p:pic>
            <p:pic>
              <p:nvPicPr>
                <p:cNvPr id="140" name="Picture 18" descr="\\SERVER3\InternalBin\Resource DVD\DVD_ART36\Artwork_Imagery\Icons - Illustrations\_ REAL VISTA STYLE\people executive icon business man.png"/>
                <p:cNvPicPr>
                  <a:picLocks noChangeAspect="1" noChangeArrowheads="1"/>
                </p:cNvPicPr>
                <p:nvPr/>
              </p:nvPicPr>
              <p:blipFill>
                <a:blip r:embed="rId8" cstate="print"/>
                <a:srcRect/>
                <a:stretch>
                  <a:fillRect/>
                </a:stretch>
              </p:blipFill>
              <p:spPr bwMode="auto">
                <a:xfrm>
                  <a:off x="685801" y="6934200"/>
                  <a:ext cx="838199" cy="838200"/>
                </a:xfrm>
                <a:prstGeom prst="rect">
                  <a:avLst/>
                </a:prstGeom>
                <a:noFill/>
                <a:effectLst>
                  <a:outerShdw blurRad="63500" sx="102000" sy="102000" algn="ctr" rotWithShape="0">
                    <a:prstClr val="black">
                      <a:alpha val="40000"/>
                    </a:prstClr>
                  </a:outerShdw>
                </a:effectLst>
              </p:spPr>
            </p:pic>
          </p:grpSp>
          <p:pic>
            <p:nvPicPr>
              <p:cNvPr id="1028" name="Picture 4" descr="\\Server3\Restrict\FTP_Root\Clients\White_Whale\8-20154_JacquelineRussell\Working\Facebook.png"/>
              <p:cNvPicPr>
                <a:picLocks noChangeAspect="1" noChangeArrowheads="1"/>
              </p:cNvPicPr>
              <p:nvPr/>
            </p:nvPicPr>
            <p:blipFill>
              <a:blip r:embed="rId9" cstate="print"/>
              <a:srcRect/>
              <a:stretch>
                <a:fillRect/>
              </a:stretch>
            </p:blipFill>
            <p:spPr bwMode="auto">
              <a:xfrm>
                <a:off x="7720263" y="2590327"/>
                <a:ext cx="416278" cy="156599"/>
              </a:xfrm>
              <a:prstGeom prst="rect">
                <a:avLst/>
              </a:prstGeom>
              <a:noFill/>
              <a:effectLst>
                <a:outerShdw blurRad="63500" algn="ctr" rotWithShape="0">
                  <a:prstClr val="black">
                    <a:alpha val="40000"/>
                  </a:prstClr>
                </a:outerShdw>
              </a:effectLst>
            </p:spPr>
          </p:pic>
          <p:pic>
            <p:nvPicPr>
              <p:cNvPr id="1027" name="Picture 3" descr="\\Server3\Restrict\FTP_Root\Clients\White_Whale\8-20154_JacquelineRussell\Working\MySpace (white).png"/>
              <p:cNvPicPr>
                <a:picLocks noChangeAspect="1" noChangeArrowheads="1"/>
              </p:cNvPicPr>
              <p:nvPr/>
            </p:nvPicPr>
            <p:blipFill>
              <a:blip r:embed="rId10" cstate="print"/>
              <a:stretch>
                <a:fillRect/>
              </a:stretch>
            </p:blipFill>
            <p:spPr bwMode="auto">
              <a:xfrm>
                <a:off x="7415463" y="3514627"/>
                <a:ext cx="872746" cy="154773"/>
              </a:xfrm>
              <a:prstGeom prst="rect">
                <a:avLst/>
              </a:prstGeom>
              <a:noFill/>
              <a:effectLst>
                <a:outerShdw blurRad="63500" algn="ctr" rotWithShape="0">
                  <a:prstClr val="black">
                    <a:alpha val="40000"/>
                  </a:prstClr>
                </a:outerShdw>
              </a:effectLst>
            </p:spPr>
          </p:pic>
          <p:pic>
            <p:nvPicPr>
              <p:cNvPr id="1026" name="Picture 2" descr="\\Server3\Restrict\FTP_Root\Clients\White_Whale\8-20154_JacquelineRussell\Working\twitter.png"/>
              <p:cNvPicPr>
                <a:picLocks noChangeAspect="1" noChangeArrowheads="1"/>
              </p:cNvPicPr>
              <p:nvPr/>
            </p:nvPicPr>
            <p:blipFill>
              <a:blip r:embed="rId11" cstate="print"/>
              <a:srcRect/>
              <a:stretch>
                <a:fillRect/>
              </a:stretch>
            </p:blipFill>
            <p:spPr bwMode="auto">
              <a:xfrm>
                <a:off x="8329863" y="3187113"/>
                <a:ext cx="457200" cy="108985"/>
              </a:xfrm>
              <a:prstGeom prst="rect">
                <a:avLst/>
              </a:prstGeom>
              <a:noFill/>
              <a:effectLst>
                <a:outerShdw blurRad="63500" algn="ctr" rotWithShape="0">
                  <a:prstClr val="black">
                    <a:alpha val="40000"/>
                  </a:prstClr>
                </a:outerShdw>
              </a:effectLst>
            </p:spPr>
          </p:pic>
        </p:grpSp>
        <p:sp>
          <p:nvSpPr>
            <p:cNvPr id="46" name="TextBox 45"/>
            <p:cNvSpPr txBox="1"/>
            <p:nvPr/>
          </p:nvSpPr>
          <p:spPr>
            <a:xfrm>
              <a:off x="7798760" y="4032075"/>
              <a:ext cx="1087772" cy="581698"/>
            </a:xfrm>
            <a:prstGeom prst="rect">
              <a:avLst/>
            </a:prstGeom>
            <a:noFill/>
          </p:spPr>
          <p:txBody>
            <a:bodyPr wrap="square" lIns="0" tIns="0" rIns="0" bIns="0" rtlCol="0">
              <a:spAutoFit/>
            </a:bodyPr>
            <a:lstStyle/>
            <a:p>
              <a:pPr algn="ctr">
                <a:lnSpc>
                  <a:spcPct val="90000"/>
                </a:lnSpc>
                <a:spcBef>
                  <a:spcPct val="20000"/>
                </a:spcBef>
                <a:buClr>
                  <a:srgbClr val="777777"/>
                </a:buClr>
                <a:buSzPct val="130000"/>
              </a:pPr>
              <a:r>
                <a:rPr lang="en-US" sz="1400" dirty="0" smtClean="0">
                  <a:gradFill>
                    <a:gsLst>
                      <a:gs pos="0">
                        <a:schemeClr val="bg1">
                          <a:lumMod val="75000"/>
                        </a:schemeClr>
                      </a:gs>
                      <a:gs pos="86000">
                        <a:schemeClr val="bg1">
                          <a:lumMod val="75000"/>
                        </a:schemeClr>
                      </a:gs>
                    </a:gsLst>
                    <a:lin ang="5400000" scaled="0"/>
                  </a:gradFill>
                </a:rPr>
                <a:t>Consumer</a:t>
              </a:r>
              <a:br>
                <a:rPr lang="en-US" sz="1400" dirty="0" smtClean="0">
                  <a:gradFill>
                    <a:gsLst>
                      <a:gs pos="0">
                        <a:schemeClr val="bg1">
                          <a:lumMod val="75000"/>
                        </a:schemeClr>
                      </a:gs>
                      <a:gs pos="86000">
                        <a:schemeClr val="bg1">
                          <a:lumMod val="75000"/>
                        </a:schemeClr>
                      </a:gs>
                    </a:gsLst>
                    <a:lin ang="5400000" scaled="0"/>
                  </a:gradFill>
                </a:rPr>
              </a:br>
              <a:r>
                <a:rPr lang="en-US" sz="1400" dirty="0" smtClean="0">
                  <a:gradFill>
                    <a:gsLst>
                      <a:gs pos="0">
                        <a:schemeClr val="bg1">
                          <a:lumMod val="75000"/>
                        </a:schemeClr>
                      </a:gs>
                      <a:gs pos="86000">
                        <a:schemeClr val="bg1">
                          <a:lumMod val="75000"/>
                        </a:schemeClr>
                      </a:gs>
                    </a:gsLst>
                    <a:lin ang="5400000" scaled="0"/>
                  </a:gradFill>
                </a:rPr>
                <a:t>social</a:t>
              </a:r>
              <a:br>
                <a:rPr lang="en-US" sz="1400" dirty="0" smtClean="0">
                  <a:gradFill>
                    <a:gsLst>
                      <a:gs pos="0">
                        <a:schemeClr val="bg1">
                          <a:lumMod val="75000"/>
                        </a:schemeClr>
                      </a:gs>
                      <a:gs pos="86000">
                        <a:schemeClr val="bg1">
                          <a:lumMod val="75000"/>
                        </a:schemeClr>
                      </a:gs>
                    </a:gsLst>
                    <a:lin ang="5400000" scaled="0"/>
                  </a:gradFill>
                </a:rPr>
              </a:br>
              <a:r>
                <a:rPr lang="en-US" sz="1400" dirty="0" smtClean="0">
                  <a:gradFill>
                    <a:gsLst>
                      <a:gs pos="0">
                        <a:schemeClr val="bg1">
                          <a:lumMod val="75000"/>
                        </a:schemeClr>
                      </a:gs>
                      <a:gs pos="86000">
                        <a:schemeClr val="bg1">
                          <a:lumMod val="75000"/>
                        </a:schemeClr>
                      </a:gs>
                    </a:gsLst>
                    <a:lin ang="5400000" scaled="0"/>
                  </a:gradFill>
                </a:rPr>
                <a:t>networks</a:t>
              </a:r>
            </a:p>
          </p:txBody>
        </p:sp>
        <p:pic>
          <p:nvPicPr>
            <p:cNvPr id="61" name="Picture 3" descr="S:\InternalBin\Resource DVD\DVD_ART36\Artwork_Imagery\Shapes\rings\silver orb frame 2.png"/>
            <p:cNvPicPr>
              <a:picLocks noChangeAspect="1" noChangeArrowheads="1"/>
            </p:cNvPicPr>
            <p:nvPr/>
          </p:nvPicPr>
          <p:blipFill>
            <a:blip r:embed="rId12" cstate="print"/>
            <a:srcRect/>
            <a:stretch>
              <a:fillRect/>
            </a:stretch>
          </p:blipFill>
          <p:spPr bwMode="auto">
            <a:xfrm>
              <a:off x="7750676" y="2937740"/>
              <a:ext cx="1183941" cy="1035949"/>
            </a:xfrm>
            <a:prstGeom prst="rect">
              <a:avLst/>
            </a:prstGeom>
            <a:noFill/>
          </p:spPr>
        </p:pic>
      </p:grpSp>
      <p:grpSp>
        <p:nvGrpSpPr>
          <p:cNvPr id="97" name="Group 96"/>
          <p:cNvGrpSpPr/>
          <p:nvPr/>
        </p:nvGrpSpPr>
        <p:grpSpPr>
          <a:xfrm>
            <a:off x="1081746" y="4170331"/>
            <a:ext cx="1183941" cy="1286502"/>
            <a:chOff x="1081746" y="4170331"/>
            <a:chExt cx="1183941" cy="1286502"/>
          </a:xfrm>
        </p:grpSpPr>
        <p:pic>
          <p:nvPicPr>
            <p:cNvPr id="1057" name="Picture 33" descr="\\SERVER3\InternalBin\CreativeResources\Icons\IconShock\Real Vista\Real Vista - General\png\256\mail_256.png"/>
            <p:cNvPicPr>
              <a:picLocks noChangeAspect="1" noChangeArrowheads="1"/>
            </p:cNvPicPr>
            <p:nvPr/>
          </p:nvPicPr>
          <p:blipFill>
            <a:blip r:embed="rId13" cstate="print"/>
            <a:stretch>
              <a:fillRect/>
            </a:stretch>
          </p:blipFill>
          <p:spPr bwMode="auto">
            <a:xfrm>
              <a:off x="1365241" y="4367463"/>
              <a:ext cx="610196" cy="610196"/>
            </a:xfrm>
            <a:prstGeom prst="rect">
              <a:avLst/>
            </a:prstGeom>
            <a:noFill/>
            <a:effectLst>
              <a:outerShdw blurRad="63500" algn="ctr" rotWithShape="0">
                <a:prstClr val="black">
                  <a:alpha val="40000"/>
                </a:prstClr>
              </a:outerShdw>
            </a:effectLst>
          </p:spPr>
        </p:pic>
        <p:sp>
          <p:nvSpPr>
            <p:cNvPr id="39" name="TextBox 38"/>
            <p:cNvSpPr txBox="1"/>
            <p:nvPr/>
          </p:nvSpPr>
          <p:spPr>
            <a:xfrm>
              <a:off x="1368916" y="5262934"/>
              <a:ext cx="609600" cy="193899"/>
            </a:xfrm>
            <a:prstGeom prst="rect">
              <a:avLst/>
            </a:prstGeom>
            <a:noFill/>
          </p:spPr>
          <p:txBody>
            <a:bodyPr wrap="square" lIns="0" tIns="0" rIns="0" bIns="0" rtlCol="0">
              <a:spAutoFit/>
            </a:bodyPr>
            <a:lstStyle/>
            <a:p>
              <a:pPr algn="ctr">
                <a:lnSpc>
                  <a:spcPct val="90000"/>
                </a:lnSpc>
                <a:spcBef>
                  <a:spcPct val="20000"/>
                </a:spcBef>
                <a:buClr>
                  <a:srgbClr val="777777"/>
                </a:buClr>
                <a:buSzPct val="130000"/>
              </a:pPr>
              <a:r>
                <a:rPr lang="en-US" sz="1400" dirty="0" smtClean="0">
                  <a:gradFill>
                    <a:gsLst>
                      <a:gs pos="0">
                        <a:schemeClr val="bg1">
                          <a:lumMod val="75000"/>
                        </a:schemeClr>
                      </a:gs>
                      <a:gs pos="86000">
                        <a:schemeClr val="bg1">
                          <a:lumMod val="75000"/>
                        </a:schemeClr>
                      </a:gs>
                    </a:gsLst>
                    <a:lin ang="5400000" scaled="0"/>
                  </a:gradFill>
                </a:rPr>
                <a:t>E-mail</a:t>
              </a:r>
            </a:p>
          </p:txBody>
        </p:sp>
        <p:pic>
          <p:nvPicPr>
            <p:cNvPr id="62" name="Picture 3" descr="S:\InternalBin\Resource DVD\DVD_ART36\Artwork_Imagery\Shapes\rings\silver orb frame 2.png"/>
            <p:cNvPicPr>
              <a:picLocks noChangeAspect="1" noChangeArrowheads="1"/>
            </p:cNvPicPr>
            <p:nvPr/>
          </p:nvPicPr>
          <p:blipFill>
            <a:blip r:embed="rId12" cstate="print"/>
            <a:srcRect/>
            <a:stretch>
              <a:fillRect/>
            </a:stretch>
          </p:blipFill>
          <p:spPr bwMode="auto">
            <a:xfrm>
              <a:off x="1081746" y="4170331"/>
              <a:ext cx="1183941" cy="1035949"/>
            </a:xfrm>
            <a:prstGeom prst="rect">
              <a:avLst/>
            </a:prstGeom>
            <a:noFill/>
          </p:spPr>
        </p:pic>
      </p:grpSp>
      <p:grpSp>
        <p:nvGrpSpPr>
          <p:cNvPr id="103" name="Group 102"/>
          <p:cNvGrpSpPr/>
          <p:nvPr/>
        </p:nvGrpSpPr>
        <p:grpSpPr>
          <a:xfrm>
            <a:off x="6863774" y="4170331"/>
            <a:ext cx="1183941" cy="1286502"/>
            <a:chOff x="6863774" y="4170331"/>
            <a:chExt cx="1183941" cy="1286502"/>
          </a:xfrm>
        </p:grpSpPr>
        <p:pic>
          <p:nvPicPr>
            <p:cNvPr id="1029" name="Picture 5" descr="\\SERVER3\InternalBin\Resource DVD\DVD_ART36\Artwork_Imagery\Icons - Illustrations\_ WINDOWS VISTA ICONS\Fax machine.png"/>
            <p:cNvPicPr>
              <a:picLocks noChangeAspect="1" noChangeArrowheads="1"/>
            </p:cNvPicPr>
            <p:nvPr/>
          </p:nvPicPr>
          <p:blipFill>
            <a:blip r:embed="rId14" cstate="print"/>
            <a:stretch>
              <a:fillRect/>
            </a:stretch>
          </p:blipFill>
          <p:spPr bwMode="auto">
            <a:xfrm>
              <a:off x="7095925" y="4305953"/>
              <a:ext cx="748666" cy="748664"/>
            </a:xfrm>
            <a:prstGeom prst="rect">
              <a:avLst/>
            </a:prstGeom>
            <a:noFill/>
            <a:ln>
              <a:noFill/>
            </a:ln>
          </p:spPr>
        </p:pic>
        <p:sp>
          <p:nvSpPr>
            <p:cNvPr id="45" name="TextBox 44"/>
            <p:cNvSpPr txBox="1"/>
            <p:nvPr/>
          </p:nvSpPr>
          <p:spPr>
            <a:xfrm>
              <a:off x="7150944" y="5262934"/>
              <a:ext cx="609600" cy="193899"/>
            </a:xfrm>
            <a:prstGeom prst="rect">
              <a:avLst/>
            </a:prstGeom>
            <a:noFill/>
          </p:spPr>
          <p:txBody>
            <a:bodyPr wrap="square" lIns="0" tIns="0" rIns="0" bIns="0" rtlCol="0">
              <a:spAutoFit/>
            </a:bodyPr>
            <a:lstStyle/>
            <a:p>
              <a:pPr algn="ctr">
                <a:lnSpc>
                  <a:spcPct val="90000"/>
                </a:lnSpc>
                <a:spcBef>
                  <a:spcPct val="20000"/>
                </a:spcBef>
                <a:buClr>
                  <a:srgbClr val="777777"/>
                </a:buClr>
                <a:buSzPct val="130000"/>
              </a:pPr>
              <a:r>
                <a:rPr lang="en-US" sz="1400" dirty="0" smtClean="0">
                  <a:gradFill>
                    <a:gsLst>
                      <a:gs pos="0">
                        <a:schemeClr val="bg1">
                          <a:lumMod val="75000"/>
                        </a:schemeClr>
                      </a:gs>
                      <a:gs pos="86000">
                        <a:schemeClr val="bg1">
                          <a:lumMod val="75000"/>
                        </a:schemeClr>
                      </a:gs>
                    </a:gsLst>
                    <a:lin ang="5400000" scaled="0"/>
                  </a:gradFill>
                </a:rPr>
                <a:t>Fax</a:t>
              </a:r>
            </a:p>
          </p:txBody>
        </p:sp>
        <p:pic>
          <p:nvPicPr>
            <p:cNvPr id="63" name="Picture 3" descr="S:\InternalBin\Resource DVD\DVD_ART36\Artwork_Imagery\Shapes\rings\silver orb frame 2.png"/>
            <p:cNvPicPr>
              <a:picLocks noChangeAspect="1" noChangeArrowheads="1"/>
            </p:cNvPicPr>
            <p:nvPr/>
          </p:nvPicPr>
          <p:blipFill>
            <a:blip r:embed="rId12" cstate="print"/>
            <a:srcRect/>
            <a:stretch>
              <a:fillRect/>
            </a:stretch>
          </p:blipFill>
          <p:spPr bwMode="auto">
            <a:xfrm>
              <a:off x="6863774" y="4170331"/>
              <a:ext cx="1183941" cy="1035949"/>
            </a:xfrm>
            <a:prstGeom prst="rect">
              <a:avLst/>
            </a:prstGeom>
            <a:noFill/>
          </p:spPr>
        </p:pic>
      </p:grpSp>
      <p:grpSp>
        <p:nvGrpSpPr>
          <p:cNvPr id="98" name="Group 97"/>
          <p:cNvGrpSpPr/>
          <p:nvPr/>
        </p:nvGrpSpPr>
        <p:grpSpPr>
          <a:xfrm>
            <a:off x="2169171" y="4782580"/>
            <a:ext cx="1183941" cy="1278720"/>
            <a:chOff x="2169171" y="4782580"/>
            <a:chExt cx="1183941" cy="1278720"/>
          </a:xfrm>
        </p:grpSpPr>
        <p:grpSp>
          <p:nvGrpSpPr>
            <p:cNvPr id="68" name="Group 67"/>
            <p:cNvGrpSpPr/>
            <p:nvPr/>
          </p:nvGrpSpPr>
          <p:grpSpPr>
            <a:xfrm>
              <a:off x="2289615" y="4957009"/>
              <a:ext cx="974954" cy="681178"/>
              <a:chOff x="2016899" y="4656221"/>
              <a:chExt cx="1176736" cy="822158"/>
            </a:xfrm>
          </p:grpSpPr>
          <p:pic>
            <p:nvPicPr>
              <p:cNvPr id="96" name="Picture 19" descr="\\SERVER3\InternalBin\Resource DVD\DVD_ART36\Artwork_Imagery\Icons - Illustrations\_ REAL VISTA STYLE\people icon gold shirt user.png"/>
              <p:cNvPicPr>
                <a:picLocks noChangeAspect="1" noChangeArrowheads="1"/>
              </p:cNvPicPr>
              <p:nvPr/>
            </p:nvPicPr>
            <p:blipFill>
              <a:blip r:embed="rId6" cstate="print"/>
              <a:srcRect/>
              <a:stretch>
                <a:fillRect/>
              </a:stretch>
            </p:blipFill>
            <p:spPr bwMode="auto">
              <a:xfrm>
                <a:off x="2371476" y="4656221"/>
                <a:ext cx="822159" cy="822158"/>
              </a:xfrm>
              <a:prstGeom prst="rect">
                <a:avLst/>
              </a:prstGeom>
              <a:noFill/>
              <a:effectLst>
                <a:outerShdw blurRad="63500" sx="102000" sy="102000" algn="ctr" rotWithShape="0">
                  <a:prstClr val="black">
                    <a:alpha val="40000"/>
                  </a:prstClr>
                </a:outerShdw>
              </a:effectLst>
            </p:spPr>
          </p:pic>
          <p:pic>
            <p:nvPicPr>
              <p:cNvPr id="95" name="Picture 23" descr="C:\Users\raquel\Desktop\Iconshock - RealVista Business - modified - woman who is NOT a receptionist\woman_blond_teal_256.png"/>
              <p:cNvPicPr>
                <a:picLocks noChangeAspect="1" noChangeArrowheads="1"/>
              </p:cNvPicPr>
              <p:nvPr/>
            </p:nvPicPr>
            <p:blipFill>
              <a:blip r:embed="rId15" cstate="print"/>
              <a:srcRect/>
              <a:stretch>
                <a:fillRect/>
              </a:stretch>
            </p:blipFill>
            <p:spPr bwMode="auto">
              <a:xfrm flipH="1">
                <a:off x="2016899" y="4717508"/>
                <a:ext cx="733179" cy="733178"/>
              </a:xfrm>
              <a:prstGeom prst="rect">
                <a:avLst/>
              </a:prstGeom>
              <a:noFill/>
              <a:effectLst>
                <a:outerShdw blurRad="63500" sx="102000" sy="102000" algn="ctr" rotWithShape="0">
                  <a:prstClr val="black">
                    <a:alpha val="40000"/>
                  </a:prstClr>
                </a:outerShdw>
              </a:effectLst>
            </p:spPr>
          </p:pic>
        </p:grpSp>
        <p:sp>
          <p:nvSpPr>
            <p:cNvPr id="40" name="TextBox 39"/>
            <p:cNvSpPr txBox="1"/>
            <p:nvPr/>
          </p:nvSpPr>
          <p:spPr>
            <a:xfrm>
              <a:off x="2197661" y="5867401"/>
              <a:ext cx="1126960" cy="193899"/>
            </a:xfrm>
            <a:prstGeom prst="rect">
              <a:avLst/>
            </a:prstGeom>
            <a:noFill/>
          </p:spPr>
          <p:txBody>
            <a:bodyPr wrap="square" lIns="0" tIns="0" rIns="0" bIns="0" rtlCol="0">
              <a:spAutoFit/>
            </a:bodyPr>
            <a:lstStyle/>
            <a:p>
              <a:pPr algn="ctr">
                <a:lnSpc>
                  <a:spcPct val="90000"/>
                </a:lnSpc>
                <a:spcBef>
                  <a:spcPct val="20000"/>
                </a:spcBef>
                <a:buClr>
                  <a:srgbClr val="777777"/>
                </a:buClr>
                <a:buSzPct val="130000"/>
              </a:pPr>
              <a:r>
                <a:rPr lang="en-US" sz="1400" dirty="0" smtClean="0">
                  <a:gradFill>
                    <a:gsLst>
                      <a:gs pos="0">
                        <a:schemeClr val="bg1">
                          <a:lumMod val="75000"/>
                        </a:schemeClr>
                      </a:gs>
                      <a:gs pos="86000">
                        <a:schemeClr val="bg1">
                          <a:lumMod val="75000"/>
                        </a:schemeClr>
                      </a:gs>
                    </a:gsLst>
                    <a:lin ang="5400000" scaled="0"/>
                  </a:gradFill>
                </a:rPr>
                <a:t>Face-to-face</a:t>
              </a:r>
            </a:p>
          </p:txBody>
        </p:sp>
        <p:pic>
          <p:nvPicPr>
            <p:cNvPr id="64" name="Picture 3" descr="S:\InternalBin\Resource DVD\DVD_ART36\Artwork_Imagery\Shapes\rings\silver orb frame 2.png"/>
            <p:cNvPicPr>
              <a:picLocks noChangeAspect="1" noChangeArrowheads="1"/>
            </p:cNvPicPr>
            <p:nvPr/>
          </p:nvPicPr>
          <p:blipFill>
            <a:blip r:embed="rId12" cstate="print"/>
            <a:srcRect/>
            <a:stretch>
              <a:fillRect/>
            </a:stretch>
          </p:blipFill>
          <p:spPr bwMode="auto">
            <a:xfrm>
              <a:off x="2169171" y="4782580"/>
              <a:ext cx="1183941" cy="1035949"/>
            </a:xfrm>
            <a:prstGeom prst="rect">
              <a:avLst/>
            </a:prstGeom>
            <a:noFill/>
          </p:spPr>
        </p:pic>
      </p:grpSp>
      <p:grpSp>
        <p:nvGrpSpPr>
          <p:cNvPr id="99" name="Group 98"/>
          <p:cNvGrpSpPr/>
          <p:nvPr/>
        </p:nvGrpSpPr>
        <p:grpSpPr>
          <a:xfrm>
            <a:off x="3328785" y="5211616"/>
            <a:ext cx="1183941" cy="1282820"/>
            <a:chOff x="3328785" y="5211616"/>
            <a:chExt cx="1183941" cy="1282820"/>
          </a:xfrm>
        </p:grpSpPr>
        <p:sp>
          <p:nvSpPr>
            <p:cNvPr id="42" name="TextBox 41"/>
            <p:cNvSpPr txBox="1"/>
            <p:nvPr/>
          </p:nvSpPr>
          <p:spPr>
            <a:xfrm>
              <a:off x="3425455" y="6300537"/>
              <a:ext cx="990600" cy="193899"/>
            </a:xfrm>
            <a:prstGeom prst="rect">
              <a:avLst/>
            </a:prstGeom>
            <a:noFill/>
          </p:spPr>
          <p:txBody>
            <a:bodyPr wrap="square" lIns="0" tIns="0" rIns="0" bIns="0" rtlCol="0">
              <a:spAutoFit/>
            </a:bodyPr>
            <a:lstStyle/>
            <a:p>
              <a:pPr algn="ctr">
                <a:lnSpc>
                  <a:spcPct val="90000"/>
                </a:lnSpc>
                <a:spcBef>
                  <a:spcPct val="20000"/>
                </a:spcBef>
                <a:buClr>
                  <a:srgbClr val="777777"/>
                </a:buClr>
                <a:buSzPct val="130000"/>
              </a:pPr>
              <a:r>
                <a:rPr lang="en-US" sz="1400" dirty="0" smtClean="0">
                  <a:gradFill>
                    <a:gsLst>
                      <a:gs pos="0">
                        <a:schemeClr val="bg1">
                          <a:lumMod val="75000"/>
                        </a:schemeClr>
                      </a:gs>
                      <a:gs pos="86000">
                        <a:schemeClr val="bg1">
                          <a:lumMod val="75000"/>
                        </a:schemeClr>
                      </a:gs>
                    </a:gsLst>
                    <a:lin ang="5400000" scaled="0"/>
                  </a:gradFill>
                </a:rPr>
                <a:t>File shares</a:t>
              </a:r>
            </a:p>
          </p:txBody>
        </p:sp>
        <p:grpSp>
          <p:nvGrpSpPr>
            <p:cNvPr id="69" name="Group 68"/>
            <p:cNvGrpSpPr/>
            <p:nvPr/>
          </p:nvGrpSpPr>
          <p:grpSpPr>
            <a:xfrm>
              <a:off x="3614272" y="5430253"/>
              <a:ext cx="601833" cy="649706"/>
              <a:chOff x="3421767" y="5502442"/>
              <a:chExt cx="705854" cy="762001"/>
            </a:xfrm>
          </p:grpSpPr>
          <p:pic>
            <p:nvPicPr>
              <p:cNvPr id="6" name="Picture 2" descr="C:\Users\jacqchen\AppData\Local\Microsoft\Windows\Temporary Internet Files\Content.IE5\4KSFYI8J\MCj04315880000[1].png"/>
              <p:cNvPicPr>
                <a:picLocks noChangeAspect="1" noChangeArrowheads="1"/>
              </p:cNvPicPr>
              <p:nvPr/>
            </p:nvPicPr>
            <p:blipFill>
              <a:blip r:embed="rId16" cstate="print"/>
              <a:srcRect/>
              <a:stretch>
                <a:fillRect/>
              </a:stretch>
            </p:blipFill>
            <p:spPr bwMode="auto">
              <a:xfrm>
                <a:off x="3421767" y="5502442"/>
                <a:ext cx="604665" cy="604665"/>
              </a:xfrm>
              <a:prstGeom prst="rect">
                <a:avLst/>
              </a:prstGeom>
              <a:noFill/>
            </p:spPr>
          </p:pic>
          <p:pic>
            <p:nvPicPr>
              <p:cNvPr id="49" name="Picture 2" descr="C:\Users\jacqchen\AppData\Local\Microsoft\Windows\Temporary Internet Files\Content.IE5\4KSFYI8J\MCj04315880000[1].png"/>
              <p:cNvPicPr>
                <a:picLocks noChangeAspect="1" noChangeArrowheads="1"/>
              </p:cNvPicPr>
              <p:nvPr/>
            </p:nvPicPr>
            <p:blipFill>
              <a:blip r:embed="rId16" cstate="print"/>
              <a:srcRect/>
              <a:stretch>
                <a:fillRect/>
              </a:stretch>
            </p:blipFill>
            <p:spPr bwMode="auto">
              <a:xfrm>
                <a:off x="3522956" y="5659778"/>
                <a:ext cx="604665" cy="604665"/>
              </a:xfrm>
              <a:prstGeom prst="rect">
                <a:avLst/>
              </a:prstGeom>
              <a:noFill/>
            </p:spPr>
          </p:pic>
        </p:grpSp>
        <p:pic>
          <p:nvPicPr>
            <p:cNvPr id="66" name="Picture 3" descr="S:\InternalBin\Resource DVD\DVD_ART36\Artwork_Imagery\Shapes\rings\silver orb frame 2.png"/>
            <p:cNvPicPr>
              <a:picLocks noChangeAspect="1" noChangeArrowheads="1"/>
            </p:cNvPicPr>
            <p:nvPr/>
          </p:nvPicPr>
          <p:blipFill>
            <a:blip r:embed="rId12" cstate="print"/>
            <a:srcRect/>
            <a:stretch>
              <a:fillRect/>
            </a:stretch>
          </p:blipFill>
          <p:spPr bwMode="auto">
            <a:xfrm>
              <a:off x="3328785" y="5211616"/>
              <a:ext cx="1183941" cy="1035949"/>
            </a:xfrm>
            <a:prstGeom prst="rect">
              <a:avLst/>
            </a:prstGeom>
            <a:noFill/>
          </p:spPr>
        </p:pic>
      </p:grpSp>
      <p:grpSp>
        <p:nvGrpSpPr>
          <p:cNvPr id="100" name="Group 99"/>
          <p:cNvGrpSpPr/>
          <p:nvPr/>
        </p:nvGrpSpPr>
        <p:grpSpPr>
          <a:xfrm>
            <a:off x="4572000" y="5211616"/>
            <a:ext cx="1295400" cy="1282820"/>
            <a:chOff x="4572000" y="5211616"/>
            <a:chExt cx="1295400" cy="1282820"/>
          </a:xfrm>
        </p:grpSpPr>
        <p:pic>
          <p:nvPicPr>
            <p:cNvPr id="1043" name="Picture 19" descr="\\SERVER3\InternalBin\CreativeResources\Icons\IconShock\Super Vista\Supervista - Accounting\png\256\cabinet_256.png"/>
            <p:cNvPicPr>
              <a:picLocks noChangeAspect="1" noChangeArrowheads="1"/>
            </p:cNvPicPr>
            <p:nvPr/>
          </p:nvPicPr>
          <p:blipFill>
            <a:blip r:embed="rId17" cstate="print"/>
            <a:srcRect/>
            <a:stretch>
              <a:fillRect/>
            </a:stretch>
          </p:blipFill>
          <p:spPr bwMode="auto">
            <a:xfrm>
              <a:off x="4844670" y="5382080"/>
              <a:ext cx="713919" cy="713919"/>
            </a:xfrm>
            <a:prstGeom prst="rect">
              <a:avLst/>
            </a:prstGeom>
            <a:noFill/>
            <a:effectLst>
              <a:outerShdw blurRad="63500" algn="ctr" rotWithShape="0">
                <a:prstClr val="black">
                  <a:alpha val="40000"/>
                </a:prstClr>
              </a:outerShdw>
            </a:effectLst>
          </p:spPr>
        </p:pic>
        <p:sp>
          <p:nvSpPr>
            <p:cNvPr id="43" name="TextBox 42"/>
            <p:cNvSpPr txBox="1"/>
            <p:nvPr/>
          </p:nvSpPr>
          <p:spPr>
            <a:xfrm>
              <a:off x="4572000" y="6300537"/>
              <a:ext cx="1295400" cy="193899"/>
            </a:xfrm>
            <a:prstGeom prst="rect">
              <a:avLst/>
            </a:prstGeom>
            <a:noFill/>
          </p:spPr>
          <p:txBody>
            <a:bodyPr wrap="square" lIns="0" tIns="0" rIns="0" bIns="0" rtlCol="0">
              <a:spAutoFit/>
            </a:bodyPr>
            <a:lstStyle/>
            <a:p>
              <a:pPr algn="ctr">
                <a:lnSpc>
                  <a:spcPct val="90000"/>
                </a:lnSpc>
                <a:spcBef>
                  <a:spcPct val="20000"/>
                </a:spcBef>
                <a:buClr>
                  <a:srgbClr val="777777"/>
                </a:buClr>
                <a:buSzPct val="130000"/>
              </a:pPr>
              <a:r>
                <a:rPr lang="en-US" sz="1400" dirty="0" smtClean="0">
                  <a:gradFill>
                    <a:gsLst>
                      <a:gs pos="0">
                        <a:schemeClr val="bg1">
                          <a:lumMod val="75000"/>
                        </a:schemeClr>
                      </a:gs>
                      <a:gs pos="86000">
                        <a:schemeClr val="bg1">
                          <a:lumMod val="75000"/>
                        </a:schemeClr>
                      </a:gs>
                    </a:gsLst>
                    <a:lin ang="5400000" scaled="0"/>
                  </a:gradFill>
                </a:rPr>
                <a:t>Paper-based</a:t>
              </a:r>
            </a:p>
          </p:txBody>
        </p:sp>
        <p:pic>
          <p:nvPicPr>
            <p:cNvPr id="67" name="Picture 3" descr="S:\InternalBin\Resource DVD\DVD_ART36\Artwork_Imagery\Shapes\rings\silver orb frame 2.png"/>
            <p:cNvPicPr>
              <a:picLocks noChangeAspect="1" noChangeArrowheads="1"/>
            </p:cNvPicPr>
            <p:nvPr/>
          </p:nvPicPr>
          <p:blipFill>
            <a:blip r:embed="rId12" cstate="print"/>
            <a:srcRect/>
            <a:stretch>
              <a:fillRect/>
            </a:stretch>
          </p:blipFill>
          <p:spPr bwMode="auto">
            <a:xfrm>
              <a:off x="4624756" y="5211616"/>
              <a:ext cx="1183941" cy="1035949"/>
            </a:xfrm>
            <a:prstGeom prst="rect">
              <a:avLst/>
            </a:prstGeom>
            <a:noFill/>
          </p:spPr>
        </p:pic>
      </p:grpSp>
      <p:grpSp>
        <p:nvGrpSpPr>
          <p:cNvPr id="101" name="Group 100"/>
          <p:cNvGrpSpPr/>
          <p:nvPr/>
        </p:nvGrpSpPr>
        <p:grpSpPr>
          <a:xfrm>
            <a:off x="5784370" y="4782580"/>
            <a:ext cx="1183941" cy="1278720"/>
            <a:chOff x="5784370" y="4782580"/>
            <a:chExt cx="1183941" cy="1278720"/>
          </a:xfrm>
        </p:grpSpPr>
        <p:pic>
          <p:nvPicPr>
            <p:cNvPr id="65" name="Picture 3" descr="S:\InternalBin\Resource DVD\DVD_ART36\Artwork_Imagery\Shapes\rings\silver orb frame 2.png"/>
            <p:cNvPicPr>
              <a:picLocks noChangeAspect="1" noChangeArrowheads="1"/>
            </p:cNvPicPr>
            <p:nvPr/>
          </p:nvPicPr>
          <p:blipFill>
            <a:blip r:embed="rId12" cstate="print"/>
            <a:srcRect/>
            <a:stretch>
              <a:fillRect/>
            </a:stretch>
          </p:blipFill>
          <p:spPr bwMode="auto">
            <a:xfrm>
              <a:off x="5784370" y="4782580"/>
              <a:ext cx="1183941" cy="1035949"/>
            </a:xfrm>
            <a:prstGeom prst="rect">
              <a:avLst/>
            </a:prstGeom>
            <a:noFill/>
          </p:spPr>
        </p:pic>
        <p:sp>
          <p:nvSpPr>
            <p:cNvPr id="44" name="TextBox 43"/>
            <p:cNvSpPr txBox="1"/>
            <p:nvPr/>
          </p:nvSpPr>
          <p:spPr>
            <a:xfrm>
              <a:off x="5881040" y="5867401"/>
              <a:ext cx="990600" cy="193899"/>
            </a:xfrm>
            <a:prstGeom prst="rect">
              <a:avLst/>
            </a:prstGeom>
            <a:noFill/>
          </p:spPr>
          <p:txBody>
            <a:bodyPr wrap="square" lIns="0" tIns="0" rIns="0" bIns="0" rtlCol="0">
              <a:spAutoFit/>
            </a:bodyPr>
            <a:lstStyle/>
            <a:p>
              <a:pPr algn="ctr">
                <a:lnSpc>
                  <a:spcPct val="90000"/>
                </a:lnSpc>
                <a:spcBef>
                  <a:spcPct val="20000"/>
                </a:spcBef>
                <a:buClr>
                  <a:srgbClr val="777777"/>
                </a:buClr>
                <a:buSzPct val="130000"/>
              </a:pPr>
              <a:r>
                <a:rPr lang="en-US" sz="1400" dirty="0" smtClean="0">
                  <a:gradFill>
                    <a:gsLst>
                      <a:gs pos="0">
                        <a:schemeClr val="bg1">
                          <a:lumMod val="75000"/>
                        </a:schemeClr>
                      </a:gs>
                      <a:gs pos="86000">
                        <a:schemeClr val="bg1">
                          <a:lumMod val="75000"/>
                        </a:schemeClr>
                      </a:gs>
                    </a:gsLst>
                    <a:lin ang="5400000" scaled="0"/>
                  </a:gradFill>
                </a:rPr>
                <a:t>Messaging</a:t>
              </a:r>
            </a:p>
          </p:txBody>
        </p:sp>
        <p:grpSp>
          <p:nvGrpSpPr>
            <p:cNvPr id="73" name="Group 72"/>
            <p:cNvGrpSpPr/>
            <p:nvPr/>
          </p:nvGrpSpPr>
          <p:grpSpPr>
            <a:xfrm>
              <a:off x="5961703" y="4860759"/>
              <a:ext cx="846738" cy="832010"/>
              <a:chOff x="5467288" y="4586211"/>
              <a:chExt cx="962887" cy="946140"/>
            </a:xfrm>
          </p:grpSpPr>
          <p:pic>
            <p:nvPicPr>
              <p:cNvPr id="1060" name="Picture 36" descr="\\SERVER3\InternalBin\Resource DVD\DVD_ART36\Artwork_Imagery\Icons - Illustrations\_ REAL VISTA STYLE\monitor silver display screen.png"/>
              <p:cNvPicPr>
                <a:picLocks noChangeAspect="1" noChangeArrowheads="1"/>
              </p:cNvPicPr>
              <p:nvPr/>
            </p:nvPicPr>
            <p:blipFill>
              <a:blip r:embed="rId18" cstate="print"/>
              <a:srcRect/>
              <a:stretch>
                <a:fillRect/>
              </a:stretch>
            </p:blipFill>
            <p:spPr bwMode="auto">
              <a:xfrm>
                <a:off x="5467288" y="4704989"/>
                <a:ext cx="808534" cy="808534"/>
              </a:xfrm>
              <a:prstGeom prst="rect">
                <a:avLst/>
              </a:prstGeom>
              <a:noFill/>
              <a:effectLst>
                <a:outerShdw blurRad="63500" sx="102000" sy="102000" algn="ctr" rotWithShape="0">
                  <a:prstClr val="black">
                    <a:alpha val="40000"/>
                  </a:prstClr>
                </a:outerShdw>
              </a:effectLst>
            </p:spPr>
          </p:pic>
          <p:pic>
            <p:nvPicPr>
              <p:cNvPr id="1034" name="Picture 10" descr="\\SERVER3\InternalBin\Resource DVD\DVD_ART36\Artwork_Imagery\Icons - Illustrations\_ WINDOWS VISTA ICONS\Telephone desk phone wired.png"/>
              <p:cNvPicPr>
                <a:picLocks noChangeAspect="1" noChangeArrowheads="1"/>
              </p:cNvPicPr>
              <p:nvPr/>
            </p:nvPicPr>
            <p:blipFill>
              <a:blip r:embed="rId19" cstate="print"/>
              <a:srcRect/>
              <a:stretch>
                <a:fillRect/>
              </a:stretch>
            </p:blipFill>
            <p:spPr bwMode="auto">
              <a:xfrm>
                <a:off x="5627391" y="4986949"/>
                <a:ext cx="545401" cy="545402"/>
              </a:xfrm>
              <a:prstGeom prst="rect">
                <a:avLst/>
              </a:prstGeom>
              <a:noFill/>
              <a:effectLst>
                <a:outerShdw blurRad="63500" sx="102000" sy="102000" algn="ctr" rotWithShape="0">
                  <a:prstClr val="black">
                    <a:alpha val="40000"/>
                  </a:prstClr>
                </a:outerShdw>
              </a:effectLst>
            </p:spPr>
          </p:pic>
          <p:pic>
            <p:nvPicPr>
              <p:cNvPr id="1058" name="Picture 34" descr="\\SERVER3\InternalBin\CreativeResources\Icons\IconShock\Real Vista\Real Vista - General\png\256\speech_balloon_256.png"/>
              <p:cNvPicPr>
                <a:picLocks noChangeAspect="1" noChangeArrowheads="1"/>
              </p:cNvPicPr>
              <p:nvPr/>
            </p:nvPicPr>
            <p:blipFill>
              <a:blip r:embed="rId20" cstate="print"/>
              <a:srcRect/>
              <a:stretch>
                <a:fillRect/>
              </a:stretch>
            </p:blipFill>
            <p:spPr bwMode="auto">
              <a:xfrm>
                <a:off x="5754744" y="4586211"/>
                <a:ext cx="675431" cy="675432"/>
              </a:xfrm>
              <a:prstGeom prst="rect">
                <a:avLst/>
              </a:prstGeom>
              <a:noFill/>
              <a:effectLst>
                <a:outerShdw blurRad="63500" algn="ctr" rotWithShape="0">
                  <a:prstClr val="black">
                    <a:alpha val="70000"/>
                  </a:prstClr>
                </a:outerShdw>
              </a:effectLst>
            </p:spPr>
          </p:pic>
        </p:grpSp>
      </p:grpSp>
      <p:grpSp>
        <p:nvGrpSpPr>
          <p:cNvPr id="94" name="Group 93"/>
          <p:cNvGrpSpPr/>
          <p:nvPr/>
        </p:nvGrpSpPr>
        <p:grpSpPr>
          <a:xfrm>
            <a:off x="202867" y="2937740"/>
            <a:ext cx="1183941" cy="1288234"/>
            <a:chOff x="202867" y="2937740"/>
            <a:chExt cx="1183941" cy="1288234"/>
          </a:xfrm>
        </p:grpSpPr>
        <p:pic>
          <p:nvPicPr>
            <p:cNvPr id="118" name="Picture 10" descr="\\SERVER3\InternalBin\Resource DVD\DVD_ART36\Artwork_Imagery\Icons - Illustrations\_ WINDOWS VISTA ICONS\Telephone desk phone wired.png"/>
            <p:cNvPicPr>
              <a:picLocks noChangeAspect="1" noChangeArrowheads="1"/>
            </p:cNvPicPr>
            <p:nvPr/>
          </p:nvPicPr>
          <p:blipFill>
            <a:blip r:embed="rId21" cstate="print"/>
            <a:srcRect/>
            <a:stretch>
              <a:fillRect/>
            </a:stretch>
          </p:blipFill>
          <p:spPr bwMode="auto">
            <a:xfrm>
              <a:off x="425116" y="2985792"/>
              <a:ext cx="736575" cy="736576"/>
            </a:xfrm>
            <a:prstGeom prst="rect">
              <a:avLst/>
            </a:prstGeom>
            <a:noFill/>
            <a:effectLst>
              <a:outerShdw blurRad="63500" algn="ctr" rotWithShape="0">
                <a:prstClr val="black">
                  <a:alpha val="40000"/>
                </a:prstClr>
              </a:outerShdw>
            </a:effectLst>
          </p:spPr>
        </p:pic>
        <p:sp>
          <p:nvSpPr>
            <p:cNvPr id="38" name="TextBox 37"/>
            <p:cNvSpPr txBox="1"/>
            <p:nvPr/>
          </p:nvSpPr>
          <p:spPr>
            <a:xfrm>
              <a:off x="490037" y="4032075"/>
              <a:ext cx="609600" cy="193899"/>
            </a:xfrm>
            <a:prstGeom prst="rect">
              <a:avLst/>
            </a:prstGeom>
            <a:noFill/>
          </p:spPr>
          <p:txBody>
            <a:bodyPr wrap="square" lIns="0" tIns="0" rIns="0" bIns="0" rtlCol="0">
              <a:spAutoFit/>
            </a:bodyPr>
            <a:lstStyle/>
            <a:p>
              <a:pPr algn="ctr">
                <a:lnSpc>
                  <a:spcPct val="90000"/>
                </a:lnSpc>
                <a:spcBef>
                  <a:spcPct val="20000"/>
                </a:spcBef>
                <a:buClr>
                  <a:srgbClr val="777777"/>
                </a:buClr>
                <a:buSzPct val="130000"/>
              </a:pPr>
              <a:r>
                <a:rPr lang="en-US" sz="1400" dirty="0" smtClean="0">
                  <a:gradFill>
                    <a:gsLst>
                      <a:gs pos="0">
                        <a:schemeClr val="bg1">
                          <a:lumMod val="75000"/>
                        </a:schemeClr>
                      </a:gs>
                      <a:gs pos="86000">
                        <a:schemeClr val="bg1">
                          <a:lumMod val="75000"/>
                        </a:schemeClr>
                      </a:gs>
                    </a:gsLst>
                    <a:lin ang="5400000" scaled="0"/>
                  </a:gradFill>
                </a:rPr>
                <a:t>Phone</a:t>
              </a:r>
            </a:p>
          </p:txBody>
        </p:sp>
        <p:pic>
          <p:nvPicPr>
            <p:cNvPr id="60" name="Picture 3" descr="S:\InternalBin\Resource DVD\DVD_ART36\Artwork_Imagery\Shapes\rings\silver orb frame 2.png"/>
            <p:cNvPicPr>
              <a:picLocks noChangeAspect="1" noChangeArrowheads="1"/>
            </p:cNvPicPr>
            <p:nvPr/>
          </p:nvPicPr>
          <p:blipFill>
            <a:blip r:embed="rId12" cstate="print"/>
            <a:srcRect/>
            <a:stretch>
              <a:fillRect/>
            </a:stretch>
          </p:blipFill>
          <p:spPr bwMode="auto">
            <a:xfrm>
              <a:off x="202867" y="2937740"/>
              <a:ext cx="1183941" cy="1035949"/>
            </a:xfrm>
            <a:prstGeom prst="rect">
              <a:avLst/>
            </a:prstGeom>
            <a:noFill/>
          </p:spPr>
        </p:pic>
      </p:grpSp>
      <p:grpSp>
        <p:nvGrpSpPr>
          <p:cNvPr id="82" name="Group 81"/>
          <p:cNvGrpSpPr/>
          <p:nvPr/>
        </p:nvGrpSpPr>
        <p:grpSpPr>
          <a:xfrm>
            <a:off x="2216197" y="1721468"/>
            <a:ext cx="4816781" cy="4579069"/>
            <a:chOff x="-566177" y="1532900"/>
            <a:chExt cx="4816781" cy="4579069"/>
          </a:xfrm>
        </p:grpSpPr>
        <p:pic>
          <p:nvPicPr>
            <p:cNvPr id="83" name="Picture 5" descr="C:\Users\andrewl\Desktop\paper.png"/>
            <p:cNvPicPr>
              <a:picLocks noChangeAspect="1" noChangeArrowheads="1"/>
            </p:cNvPicPr>
            <p:nvPr/>
          </p:nvPicPr>
          <p:blipFill>
            <a:blip r:embed="rId22" cstate="print">
              <a:extLst>
                <a:ext uri="{28A0092B-C50C-407E-A947-70E740481C1C}">
                  <a14:useLocalDpi xmlns="" xmlns:a14="http://schemas.microsoft.com/office/drawing/2010/main" val="0"/>
                </a:ext>
              </a:extLst>
            </a:blip>
            <a:srcRect l="10417" t="21883" r="10417" b="11841"/>
            <a:stretch>
              <a:fillRect/>
            </a:stretch>
          </p:blipFill>
          <p:spPr bwMode="auto">
            <a:xfrm rot="21431147">
              <a:off x="-566177" y="1532900"/>
              <a:ext cx="4816781" cy="4579069"/>
            </a:xfrm>
            <a:prstGeom prst="rect">
              <a:avLst/>
            </a:prstGeom>
            <a:extLst>
              <a:ext uri="{909E8E84-426E-40DD-AFC4-6F175D3DCCD1}">
                <a14:hiddenFill xmlns="" xmlns:a14="http://schemas.microsoft.com/office/drawing/2010/main">
                  <a:solidFill>
                    <a:srgbClr xmlns:mc="http://schemas.openxmlformats.org/markup-compatibility/2006" val="FFFFFF" mc:Ignorable=""/>
                  </a:solidFill>
                </a14:hiddenFill>
              </a:ext>
              <a:ext uri="{91240B29-F687-4F45-9708-019B960494DF}">
                <a14:hiddenLine xmlns="" xmlns:a14="http://schemas.microsoft.com/office/drawing/2010/main" w="9525">
                  <a:solidFill>
                    <a:srgbClr xmlns:mc="http://schemas.openxmlformats.org/markup-compatibility/2006" val="000000" mc:Ignorable=""/>
                  </a:solidFill>
                  <a:miter lim="800000"/>
                  <a:headEnd/>
                  <a:tailEnd/>
                </a14:hiddenLine>
              </a:ext>
            </a:extLst>
          </p:spPr>
        </p:pic>
        <p:grpSp>
          <p:nvGrpSpPr>
            <p:cNvPr id="84" name="Group 83"/>
            <p:cNvGrpSpPr/>
            <p:nvPr/>
          </p:nvGrpSpPr>
          <p:grpSpPr>
            <a:xfrm>
              <a:off x="204560" y="2196989"/>
              <a:ext cx="3235034" cy="2811351"/>
              <a:chOff x="381000" y="2092759"/>
              <a:chExt cx="1981200" cy="1774391"/>
            </a:xfrm>
          </p:grpSpPr>
          <p:pic>
            <p:nvPicPr>
              <p:cNvPr id="85" name="Picture 2" descr="http://www.ams.ubc.ca/clubs/aviation/images/facebook_logo.jpg"/>
              <p:cNvPicPr>
                <a:picLocks noChangeAspect="1" noChangeArrowheads="1"/>
              </p:cNvPicPr>
              <p:nvPr/>
            </p:nvPicPr>
            <p:blipFill>
              <a:blip r:embed="rId23" cstate="print"/>
              <a:srcRect/>
              <a:stretch>
                <a:fillRect/>
              </a:stretch>
            </p:blipFill>
            <p:spPr bwMode="auto">
              <a:xfrm>
                <a:off x="381000" y="3124200"/>
                <a:ext cx="1981200" cy="742950"/>
              </a:xfrm>
              <a:prstGeom prst="rect">
                <a:avLst/>
              </a:prstGeom>
              <a:noFill/>
            </p:spPr>
          </p:pic>
          <p:grpSp>
            <p:nvGrpSpPr>
              <p:cNvPr id="86" name="Group 85"/>
              <p:cNvGrpSpPr/>
              <p:nvPr/>
            </p:nvGrpSpPr>
            <p:grpSpPr>
              <a:xfrm rot="20115508">
                <a:off x="721160" y="2092759"/>
                <a:ext cx="1149324" cy="1149324"/>
                <a:chOff x="381000" y="762000"/>
                <a:chExt cx="2962275" cy="2962275"/>
              </a:xfrm>
            </p:grpSpPr>
            <p:sp>
              <p:nvSpPr>
                <p:cNvPr id="87" name="Rounded Rectangle 86"/>
                <p:cNvSpPr/>
                <p:nvPr/>
              </p:nvSpPr>
              <p:spPr>
                <a:xfrm>
                  <a:off x="1676400" y="990600"/>
                  <a:ext cx="1447800" cy="2514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4" descr="http://www.parentingwithpassion.ca/images/facebook-logo.jpg"/>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381000" y="762000"/>
                  <a:ext cx="2962275" cy="2962275"/>
                </a:xfrm>
                <a:prstGeom prst="rect">
                  <a:avLst/>
                </a:prstGeom>
                <a:noFill/>
              </p:spPr>
            </p:pic>
          </p:grpSp>
        </p:grpSp>
      </p:grpSp>
    </p:spTree>
    <p:extLst>
      <p:ext uri="{BB962C8B-B14F-4D97-AF65-F5344CB8AC3E}">
        <p14:creationId xmlns="" xmlns:p14="http://schemas.microsoft.com/office/powerpoint/2010/main" val="2719249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anim calcmode="lin" valueType="num">
                                      <p:cBhvr>
                                        <p:cTn id="14" dur="500" fill="hold"/>
                                        <p:tgtEl>
                                          <p:spTgt spid="97"/>
                                        </p:tgtEl>
                                        <p:attrNameLst>
                                          <p:attrName>ppt_x</p:attrName>
                                        </p:attrNameLst>
                                      </p:cBhvr>
                                      <p:tavLst>
                                        <p:tav tm="0">
                                          <p:val>
                                            <p:strVal val="#ppt_x"/>
                                          </p:val>
                                        </p:tav>
                                        <p:tav tm="100000">
                                          <p:val>
                                            <p:strVal val="#ppt_x"/>
                                          </p:val>
                                        </p:tav>
                                      </p:tavLst>
                                    </p:anim>
                                    <p:anim calcmode="lin" valueType="num">
                                      <p:cBhvr>
                                        <p:cTn id="15" dur="500" fill="hold"/>
                                        <p:tgtEl>
                                          <p:spTgt spid="9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anim calcmode="lin" valueType="num">
                                      <p:cBhvr>
                                        <p:cTn id="20" dur="500" fill="hold"/>
                                        <p:tgtEl>
                                          <p:spTgt spid="98"/>
                                        </p:tgtEl>
                                        <p:attrNameLst>
                                          <p:attrName>ppt_x</p:attrName>
                                        </p:attrNameLst>
                                      </p:cBhvr>
                                      <p:tavLst>
                                        <p:tav tm="0">
                                          <p:val>
                                            <p:strVal val="#ppt_x"/>
                                          </p:val>
                                        </p:tav>
                                        <p:tav tm="100000">
                                          <p:val>
                                            <p:strVal val="#ppt_x"/>
                                          </p:val>
                                        </p:tav>
                                      </p:tavLst>
                                    </p:anim>
                                    <p:anim calcmode="lin" valueType="num">
                                      <p:cBhvr>
                                        <p:cTn id="21" dur="500" fill="hold"/>
                                        <p:tgtEl>
                                          <p:spTgt spid="9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anim calcmode="lin" valueType="num">
                                      <p:cBhvr>
                                        <p:cTn id="26" dur="500" fill="hold"/>
                                        <p:tgtEl>
                                          <p:spTgt spid="99"/>
                                        </p:tgtEl>
                                        <p:attrNameLst>
                                          <p:attrName>ppt_x</p:attrName>
                                        </p:attrNameLst>
                                      </p:cBhvr>
                                      <p:tavLst>
                                        <p:tav tm="0">
                                          <p:val>
                                            <p:strVal val="#ppt_x"/>
                                          </p:val>
                                        </p:tav>
                                        <p:tav tm="100000">
                                          <p:val>
                                            <p:strVal val="#ppt_x"/>
                                          </p:val>
                                        </p:tav>
                                      </p:tavLst>
                                    </p:anim>
                                    <p:anim calcmode="lin" valueType="num">
                                      <p:cBhvr>
                                        <p:cTn id="27" dur="500" fill="hold"/>
                                        <p:tgtEl>
                                          <p:spTgt spid="9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anim calcmode="lin" valueType="num">
                                      <p:cBhvr>
                                        <p:cTn id="32" dur="500" fill="hold"/>
                                        <p:tgtEl>
                                          <p:spTgt spid="100"/>
                                        </p:tgtEl>
                                        <p:attrNameLst>
                                          <p:attrName>ppt_x</p:attrName>
                                        </p:attrNameLst>
                                      </p:cBhvr>
                                      <p:tavLst>
                                        <p:tav tm="0">
                                          <p:val>
                                            <p:strVal val="#ppt_x"/>
                                          </p:val>
                                        </p:tav>
                                        <p:tav tm="100000">
                                          <p:val>
                                            <p:strVal val="#ppt_x"/>
                                          </p:val>
                                        </p:tav>
                                      </p:tavLst>
                                    </p:anim>
                                    <p:anim calcmode="lin" valueType="num">
                                      <p:cBhvr>
                                        <p:cTn id="33" dur="500" fill="hold"/>
                                        <p:tgtEl>
                                          <p:spTgt spid="10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anim calcmode="lin" valueType="num">
                                      <p:cBhvr>
                                        <p:cTn id="38" dur="500" fill="hold"/>
                                        <p:tgtEl>
                                          <p:spTgt spid="101"/>
                                        </p:tgtEl>
                                        <p:attrNameLst>
                                          <p:attrName>ppt_x</p:attrName>
                                        </p:attrNameLst>
                                      </p:cBhvr>
                                      <p:tavLst>
                                        <p:tav tm="0">
                                          <p:val>
                                            <p:strVal val="#ppt_x"/>
                                          </p:val>
                                        </p:tav>
                                        <p:tav tm="100000">
                                          <p:val>
                                            <p:strVal val="#ppt_x"/>
                                          </p:val>
                                        </p:tav>
                                      </p:tavLst>
                                    </p:anim>
                                    <p:anim calcmode="lin" valueType="num">
                                      <p:cBhvr>
                                        <p:cTn id="39" dur="500" fill="hold"/>
                                        <p:tgtEl>
                                          <p:spTgt spid="10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anim calcmode="lin" valueType="num">
                                      <p:cBhvr>
                                        <p:cTn id="44" dur="500" fill="hold"/>
                                        <p:tgtEl>
                                          <p:spTgt spid="103"/>
                                        </p:tgtEl>
                                        <p:attrNameLst>
                                          <p:attrName>ppt_x</p:attrName>
                                        </p:attrNameLst>
                                      </p:cBhvr>
                                      <p:tavLst>
                                        <p:tav tm="0">
                                          <p:val>
                                            <p:strVal val="#ppt_x"/>
                                          </p:val>
                                        </p:tav>
                                        <p:tav tm="100000">
                                          <p:val>
                                            <p:strVal val="#ppt_x"/>
                                          </p:val>
                                        </p:tav>
                                      </p:tavLst>
                                    </p:anim>
                                    <p:anim calcmode="lin" valueType="num">
                                      <p:cBhvr>
                                        <p:cTn id="45" dur="500" fill="hold"/>
                                        <p:tgtEl>
                                          <p:spTgt spid="103"/>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500"/>
                                        <p:tgtEl>
                                          <p:spTgt spid="104"/>
                                        </p:tgtEl>
                                      </p:cBhvr>
                                    </p:animEffect>
                                    <p:anim calcmode="lin" valueType="num">
                                      <p:cBhvr>
                                        <p:cTn id="50" dur="500" fill="hold"/>
                                        <p:tgtEl>
                                          <p:spTgt spid="104"/>
                                        </p:tgtEl>
                                        <p:attrNameLst>
                                          <p:attrName>ppt_x</p:attrName>
                                        </p:attrNameLst>
                                      </p:cBhvr>
                                      <p:tavLst>
                                        <p:tav tm="0">
                                          <p:val>
                                            <p:strVal val="#ppt_x"/>
                                          </p:val>
                                        </p:tav>
                                        <p:tav tm="100000">
                                          <p:val>
                                            <p:strVal val="#ppt_x"/>
                                          </p:val>
                                        </p:tav>
                                      </p:tavLst>
                                    </p:anim>
                                    <p:anim calcmode="lin" valueType="num">
                                      <p:cBhvr>
                                        <p:cTn id="51" dur="500" fill="hold"/>
                                        <p:tgtEl>
                                          <p:spTgt spid="104"/>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0" presetClass="entr" presetSubtype="0" fill="hold" grpId="0" nodeType="afterEffect">
                                  <p:stCondLst>
                                    <p:cond delay="0"/>
                                  </p:stCondLst>
                                  <p:childTnLst>
                                    <p:set>
                                      <p:cBhvr>
                                        <p:cTn id="54" dur="1" fill="hold">
                                          <p:stCondLst>
                                            <p:cond delay="0"/>
                                          </p:stCondLst>
                                        </p:cTn>
                                        <p:tgtEl>
                                          <p:spTgt spid="181"/>
                                        </p:tgtEl>
                                        <p:attrNameLst>
                                          <p:attrName>style.visibility</p:attrName>
                                        </p:attrNameLst>
                                      </p:cBhvr>
                                      <p:to>
                                        <p:strVal val="visible"/>
                                      </p:to>
                                    </p:set>
                                    <p:animEffect transition="in" filter="fade">
                                      <p:cBhvr>
                                        <p:cTn id="55" dur="1000"/>
                                        <p:tgtEl>
                                          <p:spTgt spid="181"/>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childTnLst>
                                </p:cTn>
                              </p:par>
                              <p:par>
                                <p:cTn id="72" presetID="10"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1000"/>
                                        <p:tgtEl>
                                          <p:spTgt spid="41"/>
                                        </p:tgtEl>
                                      </p:cBhvr>
                                    </p:animEffect>
                                  </p:childTnLst>
                                </p:cTn>
                              </p:par>
                            </p:childTnLst>
                          </p:cTn>
                        </p:par>
                        <p:par>
                          <p:cTn id="81" fill="hold">
                            <p:stCondLst>
                              <p:cond delay="6000"/>
                            </p:stCondLst>
                            <p:childTnLst>
                              <p:par>
                                <p:cTn id="82" presetID="53" presetClass="entr" presetSubtype="0"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wipe(down)">
                                      <p:cBhvr>
                                        <p:cTn id="91" dur="580">
                                          <p:stCondLst>
                                            <p:cond delay="0"/>
                                          </p:stCondLst>
                                        </p:cTn>
                                        <p:tgtEl>
                                          <p:spTgt spid="82"/>
                                        </p:tgtEl>
                                      </p:cBhvr>
                                    </p:animEffect>
                                    <p:anim calcmode="lin" valueType="num">
                                      <p:cBhvr>
                                        <p:cTn id="92"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97" dur="26">
                                          <p:stCondLst>
                                            <p:cond delay="650"/>
                                          </p:stCondLst>
                                        </p:cTn>
                                        <p:tgtEl>
                                          <p:spTgt spid="82"/>
                                        </p:tgtEl>
                                      </p:cBhvr>
                                      <p:to x="100000" y="60000"/>
                                    </p:animScale>
                                    <p:animScale>
                                      <p:cBhvr>
                                        <p:cTn id="98" dur="166" decel="50000">
                                          <p:stCondLst>
                                            <p:cond delay="676"/>
                                          </p:stCondLst>
                                        </p:cTn>
                                        <p:tgtEl>
                                          <p:spTgt spid="82"/>
                                        </p:tgtEl>
                                      </p:cBhvr>
                                      <p:to x="100000" y="100000"/>
                                    </p:animScale>
                                    <p:animScale>
                                      <p:cBhvr>
                                        <p:cTn id="99" dur="26">
                                          <p:stCondLst>
                                            <p:cond delay="1312"/>
                                          </p:stCondLst>
                                        </p:cTn>
                                        <p:tgtEl>
                                          <p:spTgt spid="82"/>
                                        </p:tgtEl>
                                      </p:cBhvr>
                                      <p:to x="100000" y="80000"/>
                                    </p:animScale>
                                    <p:animScale>
                                      <p:cBhvr>
                                        <p:cTn id="100" dur="166" decel="50000">
                                          <p:stCondLst>
                                            <p:cond delay="1338"/>
                                          </p:stCondLst>
                                        </p:cTn>
                                        <p:tgtEl>
                                          <p:spTgt spid="82"/>
                                        </p:tgtEl>
                                      </p:cBhvr>
                                      <p:to x="100000" y="100000"/>
                                    </p:animScale>
                                    <p:animScale>
                                      <p:cBhvr>
                                        <p:cTn id="101" dur="26">
                                          <p:stCondLst>
                                            <p:cond delay="1642"/>
                                          </p:stCondLst>
                                        </p:cTn>
                                        <p:tgtEl>
                                          <p:spTgt spid="82"/>
                                        </p:tgtEl>
                                      </p:cBhvr>
                                      <p:to x="100000" y="90000"/>
                                    </p:animScale>
                                    <p:animScale>
                                      <p:cBhvr>
                                        <p:cTn id="102" dur="166" decel="50000">
                                          <p:stCondLst>
                                            <p:cond delay="1668"/>
                                          </p:stCondLst>
                                        </p:cTn>
                                        <p:tgtEl>
                                          <p:spTgt spid="82"/>
                                        </p:tgtEl>
                                      </p:cBhvr>
                                      <p:to x="100000" y="100000"/>
                                    </p:animScale>
                                    <p:animScale>
                                      <p:cBhvr>
                                        <p:cTn id="103" dur="26">
                                          <p:stCondLst>
                                            <p:cond delay="1808"/>
                                          </p:stCondLst>
                                        </p:cTn>
                                        <p:tgtEl>
                                          <p:spTgt spid="82"/>
                                        </p:tgtEl>
                                      </p:cBhvr>
                                      <p:to x="100000" y="95000"/>
                                    </p:animScale>
                                    <p:animScale>
                                      <p:cBhvr>
                                        <p:cTn id="104" dur="166" decel="50000">
                                          <p:stCondLst>
                                            <p:cond delay="1834"/>
                                          </p:stCondLst>
                                        </p:cTn>
                                        <p:tgtEl>
                                          <p:spTgt spid="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2588" y="1414462"/>
            <a:ext cx="8380412" cy="2689967"/>
          </a:xfrm>
        </p:spPr>
        <p:txBody>
          <a:bodyPr/>
          <a:lstStyle/>
          <a:p>
            <a:pPr lvl="0"/>
            <a:r>
              <a:rPr lang="en-US" sz="2400" dirty="0">
                <a:effectLst>
                  <a:outerShdw blurRad="38100" dist="38100" dir="2700000" algn="tl">
                    <a:srgbClr val="000000">
                      <a:alpha val="43137"/>
                    </a:srgbClr>
                  </a:outerShdw>
                </a:effectLst>
              </a:rPr>
              <a:t>Search </a:t>
            </a:r>
            <a:r>
              <a:rPr lang="en-US" sz="2400" dirty="0" smtClean="0">
                <a:effectLst>
                  <a:outerShdw blurRad="38100" dist="38100" dir="2700000" algn="tl">
                    <a:srgbClr val="000000">
                      <a:alpha val="43137"/>
                    </a:srgbClr>
                  </a:outerShdw>
                </a:effectLst>
              </a:rPr>
              <a:t>click-through behaviour improves relevance </a:t>
            </a:r>
            <a:r>
              <a:rPr lang="en-US" sz="2400" dirty="0">
                <a:effectLst>
                  <a:outerShdw blurRad="38100" dist="38100" dir="2700000" algn="tl">
                    <a:srgbClr val="000000">
                      <a:alpha val="43137"/>
                    </a:srgbClr>
                  </a:outerShdw>
                </a:effectLst>
              </a:rPr>
              <a:t>ranking</a:t>
            </a:r>
          </a:p>
          <a:p>
            <a:pPr lvl="0"/>
            <a:r>
              <a:rPr lang="en-US" sz="2400" dirty="0" smtClean="0">
                <a:effectLst>
                  <a:outerShdw blurRad="38100" dist="38100" dir="2700000" algn="tl">
                    <a:srgbClr val="000000">
                      <a:alpha val="43137"/>
                    </a:srgbClr>
                  </a:outerShdw>
                </a:effectLst>
              </a:rPr>
              <a:t>Query-suggestions, </a:t>
            </a:r>
            <a:r>
              <a:rPr lang="en-US" sz="2400" dirty="0">
                <a:effectLst>
                  <a:outerShdw blurRad="38100" dist="38100" dir="2700000" algn="tl">
                    <a:srgbClr val="000000">
                      <a:alpha val="43137"/>
                    </a:srgbClr>
                  </a:outerShdw>
                </a:effectLst>
              </a:rPr>
              <a:t>mined from </a:t>
            </a:r>
            <a:r>
              <a:rPr lang="en-US" sz="2400" dirty="0" smtClean="0">
                <a:effectLst>
                  <a:outerShdw blurRad="38100" dist="38100" dir="2700000" algn="tl">
                    <a:srgbClr val="000000">
                      <a:alpha val="43137"/>
                    </a:srgbClr>
                  </a:outerShdw>
                </a:effectLst>
              </a:rPr>
              <a:t>search-logs, help users execute better queries</a:t>
            </a:r>
            <a:endParaRPr lang="en-US" sz="2400" dirty="0">
              <a:effectLst>
                <a:outerShdw blurRad="38100" dist="38100" dir="2700000" algn="tl">
                  <a:srgbClr val="000000">
                    <a:alpha val="43137"/>
                  </a:srgbClr>
                </a:outerShdw>
              </a:effectLst>
            </a:endParaRPr>
          </a:p>
          <a:p>
            <a:pPr lvl="0"/>
            <a:r>
              <a:rPr lang="en-US" sz="2400" dirty="0" smtClean="0">
                <a:effectLst>
                  <a:outerShdw blurRad="38100" dist="38100" dir="2700000" algn="tl">
                    <a:srgbClr val="000000">
                      <a:alpha val="43137"/>
                    </a:srgbClr>
                  </a:outerShdw>
                </a:effectLst>
              </a:rPr>
              <a:t>Social definitions expose acronyms</a:t>
            </a:r>
          </a:p>
          <a:p>
            <a:pPr lvl="0"/>
            <a:r>
              <a:rPr lang="en-US" sz="2400" dirty="0" smtClean="0">
                <a:effectLst>
                  <a:outerShdw blurRad="38100" dist="38100" dir="2700000" algn="tl">
                    <a:srgbClr val="000000">
                      <a:alpha val="43137"/>
                    </a:srgbClr>
                  </a:outerShdw>
                </a:effectLst>
              </a:rPr>
              <a:t>Social </a:t>
            </a:r>
            <a:r>
              <a:rPr lang="en-US" sz="2400" dirty="0">
                <a:effectLst>
                  <a:outerShdw blurRad="38100" dist="38100" dir="2700000" algn="tl">
                    <a:srgbClr val="000000">
                      <a:alpha val="43137"/>
                    </a:srgbClr>
                  </a:outerShdw>
                </a:effectLst>
              </a:rPr>
              <a:t>tagging </a:t>
            </a:r>
            <a:r>
              <a:rPr lang="en-US" sz="2400" dirty="0" smtClean="0">
                <a:effectLst>
                  <a:outerShdw blurRad="38100" dist="38100" dir="2700000" algn="tl">
                    <a:srgbClr val="000000">
                      <a:alpha val="43137"/>
                    </a:srgbClr>
                  </a:outerShdw>
                </a:effectLst>
              </a:rPr>
              <a:t>improves search</a:t>
            </a:r>
            <a:endParaRPr lang="en-US" sz="2400" dirty="0">
              <a:effectLst>
                <a:outerShdw blurRad="38100" dist="38100" dir="2700000" algn="tl">
                  <a:srgbClr val="000000">
                    <a:alpha val="43137"/>
                  </a:srgbClr>
                </a:outerShdw>
              </a:effectLst>
            </a:endParaRPr>
          </a:p>
          <a:p>
            <a:pPr marL="0" indent="0">
              <a:buNone/>
            </a:pPr>
            <a:endParaRPr lang="en-US" sz="2800" dirty="0">
              <a:effectLst>
                <a:outerShdw blurRad="38100" dist="38100" dir="2700000" algn="tl">
                  <a:srgbClr val="000000">
                    <a:alpha val="43137"/>
                  </a:srgbClr>
                </a:outerShdw>
              </a:effectLst>
            </a:endParaRPr>
          </a:p>
        </p:txBody>
      </p:sp>
      <p:sp>
        <p:nvSpPr>
          <p:cNvPr id="3" name="Title 2"/>
          <p:cNvSpPr>
            <a:spLocks noGrp="1"/>
          </p:cNvSpPr>
          <p:nvPr>
            <p:ph type="title"/>
          </p:nvPr>
        </p:nvSpPr>
        <p:spPr>
          <a:xfrm>
            <a:off x="382588" y="228599"/>
            <a:ext cx="8380412" cy="553998"/>
          </a:xfrm>
        </p:spPr>
        <p:txBody>
          <a:bodyPr/>
          <a:lstStyle/>
          <a:p>
            <a:r>
              <a:rPr lang="en-US" sz="4000" dirty="0" smtClean="0">
                <a:effectLst>
                  <a:outerShdw blurRad="38100" dist="38100" dir="2700000" algn="tl">
                    <a:srgbClr val="000000">
                      <a:alpha val="43137"/>
                    </a:srgbClr>
                  </a:outerShdw>
                </a:effectLst>
              </a:rPr>
              <a:t>Go Beyond the Search Box	</a:t>
            </a:r>
            <a:endParaRPr lang="en-US" sz="4000" dirty="0">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382588" y="886801"/>
            <a:ext cx="8385048" cy="387798"/>
          </a:xfrm>
        </p:spPr>
        <p:txBody>
          <a:bodyPr/>
          <a:lstStyle/>
          <a:p>
            <a:r>
              <a:rPr lang="en-US" sz="2800" dirty="0" smtClean="0">
                <a:effectLst>
                  <a:outerShdw blurRad="38100" dist="38100" dir="2700000" algn="tl">
                    <a:srgbClr val="000000">
                      <a:alpha val="43137"/>
                    </a:srgbClr>
                  </a:outerShdw>
                </a:effectLst>
              </a:rPr>
              <a:t>Social Behaviour Drives Search Quality</a:t>
            </a:r>
            <a:endParaRPr lang="en-US" sz="2800" dirty="0">
              <a:effectLst>
                <a:outerShdw blurRad="38100" dist="38100" dir="2700000" algn="tl">
                  <a:srgbClr val="000000">
                    <a:alpha val="43137"/>
                  </a:srgbClr>
                </a:outerShdw>
              </a:effectLst>
            </a:endParaRPr>
          </a:p>
        </p:txBody>
      </p:sp>
      <p:graphicFrame>
        <p:nvGraphicFramePr>
          <p:cNvPr id="5" name="Diagram 4"/>
          <p:cNvGraphicFramePr/>
          <p:nvPr>
            <p:extLst>
              <p:ext uri="{D42A27DB-BD31-4B8C-83A1-F6EECF244321}">
                <p14:modId xmlns="" xmlns:p14="http://schemas.microsoft.com/office/powerpoint/2010/main" val="2030239896"/>
              </p:ext>
            </p:extLst>
          </p:nvPr>
        </p:nvGraphicFramePr>
        <p:xfrm>
          <a:off x="683568" y="3717032"/>
          <a:ext cx="8136904" cy="288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17189807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Managed Metadata Service for Better People Search</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4600" y="1600200"/>
            <a:ext cx="6172200" cy="3958007"/>
          </a:xfrm>
        </p:spPr>
        <p:txBody>
          <a:bodyPr>
            <a:normAutofit/>
          </a:bodyPr>
          <a:lstStyle/>
          <a:p>
            <a:r>
              <a:rPr lang="en-US" dirty="0" smtClean="0">
                <a:effectLst>
                  <a:outerShdw blurRad="38100" dist="38100" dir="2700000" algn="tl">
                    <a:srgbClr val="000000">
                      <a:alpha val="43137"/>
                    </a:srgbClr>
                  </a:outerShdw>
                </a:effectLst>
              </a:rPr>
              <a:t>‘Out of box’ features:</a:t>
            </a:r>
          </a:p>
          <a:p>
            <a:pPr lvl="1"/>
            <a:r>
              <a:rPr lang="en-US" dirty="0" smtClean="0">
                <a:effectLst>
                  <a:outerShdw blurRad="38100" dist="38100" dir="2700000" algn="tl">
                    <a:srgbClr val="000000">
                      <a:alpha val="43137"/>
                    </a:srgbClr>
                  </a:outerShdw>
                </a:effectLst>
              </a:rPr>
              <a:t>Responsibilities, </a:t>
            </a:r>
            <a:r>
              <a:rPr lang="en-US" dirty="0">
                <a:effectLst>
                  <a:outerShdw blurRad="38100" dist="38100" dir="2700000" algn="tl">
                    <a:srgbClr val="000000">
                      <a:alpha val="43137"/>
                    </a:srgbClr>
                  </a:outerShdw>
                </a:effectLst>
              </a:rPr>
              <a:t>Interest</a:t>
            </a:r>
            <a:r>
              <a:rPr lang="en-US" dirty="0" smtClean="0">
                <a:effectLst>
                  <a:outerShdw blurRad="38100" dist="38100" dir="2700000" algn="tl">
                    <a:srgbClr val="000000">
                      <a:alpha val="43137"/>
                    </a:srgbClr>
                  </a:outerShdw>
                </a:effectLst>
              </a:rPr>
              <a:t>, Skills, Schools, are all taxonomy properties</a:t>
            </a:r>
          </a:p>
          <a:p>
            <a:pPr lvl="1"/>
            <a:r>
              <a:rPr lang="en-US" dirty="0" smtClean="0">
                <a:effectLst>
                  <a:outerShdw blurRad="38100" dist="38100" dir="2700000" algn="tl">
                    <a:srgbClr val="000000">
                      <a:alpha val="43137"/>
                    </a:srgbClr>
                  </a:outerShdw>
                </a:effectLst>
              </a:rPr>
              <a:t>Automatic refinement on relevant pivots</a:t>
            </a:r>
          </a:p>
          <a:p>
            <a:r>
              <a:rPr lang="en-US" dirty="0" smtClean="0">
                <a:effectLst>
                  <a:outerShdw blurRad="38100" dist="38100" dir="2700000" algn="tl">
                    <a:srgbClr val="000000">
                      <a:alpha val="43137"/>
                    </a:srgbClr>
                  </a:outerShdw>
                </a:effectLst>
              </a:rPr>
              <a:t>Extensibility</a:t>
            </a:r>
          </a:p>
          <a:p>
            <a:pPr lvl="1"/>
            <a:r>
              <a:rPr lang="en-US" dirty="0" smtClean="0">
                <a:effectLst>
                  <a:outerShdw blurRad="38100" dist="38100" dir="2700000" algn="tl">
                    <a:srgbClr val="000000">
                      <a:alpha val="43137"/>
                    </a:srgbClr>
                  </a:outerShdw>
                </a:effectLst>
              </a:rPr>
              <a:t>Adding a new taxonomy property to the profile store</a:t>
            </a:r>
            <a:endParaRPr lang="en-US" dirty="0" smtClean="0">
              <a:solidFill>
                <a:srgbClr val="FFC000"/>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095"/>
          <a:stretch/>
        </p:blipFill>
        <p:spPr bwMode="auto">
          <a:xfrm>
            <a:off x="762000" y="1524000"/>
            <a:ext cx="1363980" cy="5039436"/>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 xmlns:p14="http://schemas.microsoft.com/office/powerpoint/2010/main" val="416839427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effectLst>
                  <a:outerShdw blurRad="38100" dist="38100" dir="2700000" algn="tl">
                    <a:srgbClr val="000000">
                      <a:alpha val="43137"/>
                    </a:srgbClr>
                  </a:outerShdw>
                </a:effectLst>
              </a:rPr>
              <a:t>User-Profile </a:t>
            </a:r>
            <a:r>
              <a:rPr lang="en-US" sz="4000" dirty="0">
                <a:effectLst>
                  <a:outerShdw blurRad="38100" dist="38100" dir="2700000" algn="tl">
                    <a:srgbClr val="000000">
                      <a:alpha val="43137"/>
                    </a:srgbClr>
                  </a:outerShdw>
                </a:effectLst>
              </a:rPr>
              <a:t>D</a:t>
            </a:r>
            <a:r>
              <a:rPr lang="en-US" sz="4000" dirty="0" smtClean="0">
                <a:effectLst>
                  <a:outerShdw blurRad="38100" dist="38100" dir="2700000" algn="tl">
                    <a:srgbClr val="000000">
                      <a:alpha val="43137"/>
                    </a:srgbClr>
                  </a:outerShdw>
                </a:effectLst>
              </a:rPr>
              <a:t>ata Optimization for </a:t>
            </a:r>
            <a:r>
              <a:rPr lang="en-US" sz="4000" dirty="0">
                <a:effectLst>
                  <a:outerShdw blurRad="38100" dist="38100" dir="2700000" algn="tl">
                    <a:srgbClr val="000000">
                      <a:alpha val="43137"/>
                    </a:srgbClr>
                  </a:outerShdw>
                </a:effectLst>
              </a:rPr>
              <a:t>B</a:t>
            </a:r>
            <a:r>
              <a:rPr lang="en-US" sz="4000" dirty="0" smtClean="0">
                <a:effectLst>
                  <a:outerShdw blurRad="38100" dist="38100" dir="2700000" algn="tl">
                    <a:srgbClr val="000000">
                      <a:alpha val="43137"/>
                    </a:srgbClr>
                  </a:outerShdw>
                </a:effectLst>
              </a:rPr>
              <a:t>etter “People </a:t>
            </a:r>
            <a:r>
              <a:rPr lang="en-US" sz="4000" dirty="0">
                <a:effectLst>
                  <a:outerShdw blurRad="38100" dist="38100" dir="2700000" algn="tl">
                    <a:srgbClr val="000000">
                      <a:alpha val="43137"/>
                    </a:srgbClr>
                  </a:outerShdw>
                </a:effectLst>
              </a:rPr>
              <a:t>S</a:t>
            </a:r>
            <a:r>
              <a:rPr lang="en-US" sz="4000" dirty="0" smtClean="0">
                <a:effectLst>
                  <a:outerShdw blurRad="38100" dist="38100" dir="2700000" algn="tl">
                    <a:srgbClr val="000000">
                      <a:alpha val="43137"/>
                    </a:srgbClr>
                  </a:outerShdw>
                </a:effectLst>
              </a:rPr>
              <a:t>earch</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447799"/>
            <a:ext cx="8382000" cy="3397853"/>
          </a:xfrm>
        </p:spPr>
        <p:txBody>
          <a:bodyPr/>
          <a:lstStyle/>
          <a:p>
            <a:r>
              <a:rPr lang="en-US" dirty="0">
                <a:effectLst>
                  <a:outerShdw blurRad="38100" dist="38100" dir="2700000" algn="tl">
                    <a:srgbClr val="000000">
                      <a:alpha val="43137"/>
                    </a:srgbClr>
                  </a:outerShdw>
                </a:effectLst>
              </a:rPr>
              <a:t>Encourage users to have photos and update profile information</a:t>
            </a:r>
          </a:p>
          <a:p>
            <a:r>
              <a:rPr lang="en-US" dirty="0">
                <a:effectLst>
                  <a:outerShdw blurRad="38100" dist="38100" dir="2700000" algn="tl">
                    <a:srgbClr val="000000">
                      <a:alpha val="43137"/>
                    </a:srgbClr>
                  </a:outerShdw>
                </a:effectLst>
              </a:rPr>
              <a:t>Turn on </a:t>
            </a:r>
            <a:r>
              <a:rPr lang="en-US" dirty="0" smtClean="0">
                <a:effectLst>
                  <a:outerShdw blurRad="38100" dist="38100" dir="2700000" algn="tl">
                    <a:srgbClr val="000000">
                      <a:alpha val="43137"/>
                    </a:srgbClr>
                  </a:outerShdw>
                </a:effectLst>
              </a:rPr>
              <a:t>‘knowledge mining’ </a:t>
            </a:r>
            <a:r>
              <a:rPr lang="en-US" dirty="0">
                <a:effectLst>
                  <a:outerShdw blurRad="38100" dist="38100" dir="2700000" algn="tl">
                    <a:srgbClr val="000000">
                      <a:alpha val="43137"/>
                    </a:srgbClr>
                  </a:outerShdw>
                </a:effectLst>
              </a:rPr>
              <a:t>and encourage users to publish suggested keywords</a:t>
            </a:r>
          </a:p>
          <a:p>
            <a:r>
              <a:rPr lang="en-US" dirty="0" smtClean="0">
                <a:effectLst>
                  <a:outerShdw blurRad="38100" dist="38100" dir="2700000" algn="tl">
                    <a:srgbClr val="000000">
                      <a:alpha val="43137"/>
                    </a:srgbClr>
                  </a:outerShdw>
                </a:effectLst>
              </a:rPr>
              <a:t>Setup </a:t>
            </a:r>
            <a:r>
              <a:rPr lang="en-US" dirty="0">
                <a:effectLst>
                  <a:outerShdw blurRad="38100" dist="38100" dir="2700000" algn="tl">
                    <a:srgbClr val="000000">
                      <a:alpha val="43137"/>
                    </a:srgbClr>
                  </a:outerShdw>
                </a:effectLst>
              </a:rPr>
              <a:t>connection to </a:t>
            </a:r>
            <a:r>
              <a:rPr lang="en-US" dirty="0" smtClean="0">
                <a:effectLst>
                  <a:outerShdw blurRad="38100" dist="38100" dir="2700000" algn="tl">
                    <a:srgbClr val="000000">
                      <a:alpha val="43137"/>
                    </a:srgbClr>
                  </a:outerShdw>
                </a:effectLst>
              </a:rPr>
              <a:t>Managed Metadata Service Application</a:t>
            </a:r>
            <a:endParaRPr lang="en-US" dirty="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Add custom profile properties</a:t>
            </a:r>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83182284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251520" y="5301208"/>
            <a:ext cx="8352928" cy="1008111"/>
          </a:xfrm>
          <a:effectLst>
            <a:glow rad="63500">
              <a:schemeClr val="accent2">
                <a:satMod val="175000"/>
                <a:alpha val="40000"/>
              </a:schemeClr>
            </a:glow>
          </a:effectLst>
        </p:spPr>
        <p:txBody>
          <a:bodyPr>
            <a:noAutofit/>
          </a:bodyPr>
          <a:lstStyle/>
          <a:p>
            <a:pPr>
              <a:buBlip>
                <a:blip r:embed="rId3"/>
              </a:buBlip>
            </a:pPr>
            <a:r>
              <a:rPr lang="en-US" sz="2800" dirty="0">
                <a:effectLst>
                  <a:outerShdw blurRad="38100" dist="38100" dir="2700000" algn="tl">
                    <a:srgbClr val="000000">
                      <a:alpha val="43137"/>
                    </a:srgbClr>
                  </a:outerShdw>
                </a:effectLst>
              </a:rPr>
              <a:t>Documents are boosted by ‘popularity’: if many users find a document useful, it must be useful…</a:t>
            </a:r>
          </a:p>
        </p:txBody>
      </p:sp>
      <p:sp>
        <p:nvSpPr>
          <p:cNvPr id="3" name="Title 2"/>
          <p:cNvSpPr>
            <a:spLocks noGrp="1"/>
          </p:cNvSpPr>
          <p:nvPr>
            <p:ph type="title"/>
          </p:nvPr>
        </p:nvSpPr>
        <p:spPr>
          <a:xfrm>
            <a:off x="382588" y="228599"/>
            <a:ext cx="8380412" cy="609398"/>
          </a:xfrm>
        </p:spPr>
        <p:txBody>
          <a:bodyPr/>
          <a:lstStyle/>
          <a:p>
            <a:r>
              <a:rPr lang="en-US" sz="4400" dirty="0" smtClean="0">
                <a:effectLst>
                  <a:outerShdw blurRad="38100" dist="38100" dir="2700000" algn="tl">
                    <a:srgbClr val="000000">
                      <a:alpha val="43137"/>
                    </a:srgbClr>
                  </a:outerShdw>
                </a:effectLst>
              </a:rPr>
              <a:t>‘Click-through’ </a:t>
            </a:r>
            <a:r>
              <a:rPr lang="en-US" sz="4400" dirty="0">
                <a:effectLst>
                  <a:outerShdw blurRad="38100" dist="38100" dir="2700000" algn="tl">
                    <a:srgbClr val="000000">
                      <a:alpha val="43137"/>
                    </a:srgbClr>
                  </a:outerShdw>
                </a:effectLst>
              </a:rPr>
              <a:t>I</a:t>
            </a:r>
            <a:r>
              <a:rPr lang="en-US" sz="4400" dirty="0" smtClean="0">
                <a:effectLst>
                  <a:outerShdw blurRad="38100" dist="38100" dir="2700000" algn="tl">
                    <a:srgbClr val="000000">
                      <a:alpha val="43137"/>
                    </a:srgbClr>
                  </a:outerShdw>
                </a:effectLst>
              </a:rPr>
              <a:t>mproves Relevance	</a:t>
            </a:r>
            <a:endParaRPr lang="en-US" sz="4400"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54486" y="1872805"/>
            <a:ext cx="4108514" cy="3156395"/>
          </a:xfrm>
          <a:prstGeom prst="rect">
            <a:avLst/>
          </a:prstGeom>
          <a:ln>
            <a:noFill/>
          </a:ln>
          <a:effectLst>
            <a:outerShdw blurRad="292100" dist="139700" dir="2700000" algn="tl" rotWithShape="0">
              <a:srgbClr val="333333">
                <a:alpha val="65000"/>
              </a:srgbClr>
            </a:outerShdw>
          </a:effectLst>
          <a:extLst/>
        </p:spPr>
      </p:pic>
      <p:pic>
        <p:nvPicPr>
          <p:cNvPr id="614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6731" y="1872805"/>
            <a:ext cx="4108514" cy="3156395"/>
          </a:xfrm>
          <a:prstGeom prst="rect">
            <a:avLst/>
          </a:prstGeom>
          <a:ln>
            <a:noFill/>
          </a:ln>
          <a:effectLst>
            <a:outerShdw blurRad="292100" dist="139700" dir="2700000" algn="tl" rotWithShape="0">
              <a:srgbClr val="333333">
                <a:alpha val="65000"/>
              </a:srgbClr>
            </a:outerShdw>
          </a:effectLst>
          <a:extLst/>
        </p:spPr>
      </p:pic>
      <p:cxnSp>
        <p:nvCxnSpPr>
          <p:cNvPr id="5" name="Straight Arrow Connector 4"/>
          <p:cNvCxnSpPr/>
          <p:nvPr/>
        </p:nvCxnSpPr>
        <p:spPr>
          <a:xfrm flipV="1">
            <a:off x="4211960" y="3140968"/>
            <a:ext cx="1368152" cy="10081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 xmlns:p14="http://schemas.microsoft.com/office/powerpoint/2010/main" val="407809275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2588" y="228599"/>
            <a:ext cx="8380412" cy="664797"/>
          </a:xfrm>
        </p:spPr>
        <p:txBody>
          <a:bodyPr/>
          <a:lstStyle/>
          <a:p>
            <a:r>
              <a:rPr lang="en-US" dirty="0" smtClean="0">
                <a:effectLst>
                  <a:outerShdw blurRad="38100" dist="38100" dir="2700000" algn="tl">
                    <a:srgbClr val="000000">
                      <a:alpha val="43137"/>
                    </a:srgbClr>
                  </a:outerShdw>
                </a:effectLst>
              </a:rPr>
              <a:t>Search Suggestions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382588" y="914400"/>
            <a:ext cx="8385048" cy="387798"/>
          </a:xfrm>
        </p:spPr>
        <p:txBody>
          <a:bodyPr/>
          <a:lstStyle/>
          <a:p>
            <a:r>
              <a:rPr lang="en-US" sz="2800" dirty="0" smtClean="0">
                <a:effectLst>
                  <a:outerShdw blurRad="38100" dist="38100" dir="2700000" algn="tl">
                    <a:srgbClr val="000000">
                      <a:alpha val="43137"/>
                    </a:srgbClr>
                  </a:outerShdw>
                </a:effectLst>
              </a:rPr>
              <a:t>Helping users form better queries</a:t>
            </a:r>
            <a:endParaRPr lang="en-US" sz="2800" dirty="0">
              <a:effectLst>
                <a:outerShdw blurRad="38100" dist="38100" dir="2700000" algn="tl">
                  <a:srgbClr val="000000">
                    <a:alpha val="43137"/>
                  </a:srgbClr>
                </a:outerShdw>
              </a:effectLst>
            </a:endParaRPr>
          </a:p>
        </p:txBody>
      </p:sp>
      <p:grpSp>
        <p:nvGrpSpPr>
          <p:cNvPr id="2" name="Group 1"/>
          <p:cNvGrpSpPr/>
          <p:nvPr/>
        </p:nvGrpSpPr>
        <p:grpSpPr>
          <a:xfrm>
            <a:off x="762000" y="1371600"/>
            <a:ext cx="8001000" cy="2741916"/>
            <a:chOff x="762000" y="1371600"/>
            <a:chExt cx="8001000" cy="2741916"/>
          </a:xfrm>
        </p:grpSpPr>
        <p:sp>
          <p:nvSpPr>
            <p:cNvPr id="6" name="Rounded Rectangle 5"/>
            <p:cNvSpPr/>
            <p:nvPr/>
          </p:nvSpPr>
          <p:spPr bwMode="auto">
            <a:xfrm>
              <a:off x="5715000" y="1981200"/>
              <a:ext cx="3048000" cy="1066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400" dirty="0" smtClean="0">
                  <a:gradFill>
                    <a:gsLst>
                      <a:gs pos="0">
                        <a:srgbClr val="FFFFFF"/>
                      </a:gs>
                      <a:gs pos="100000">
                        <a:srgbClr val="FFFFFF"/>
                      </a:gs>
                    </a:gsLst>
                    <a:lin ang="5400000" scaled="0"/>
                  </a:gradFill>
                </a:rPr>
                <a:t>Pre-query suggestions</a:t>
              </a: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1371600"/>
              <a:ext cx="4648200" cy="2741916"/>
            </a:xfrm>
            <a:prstGeom prst="rect">
              <a:avLst/>
            </a:prstGeom>
            <a:ln/>
            <a:extLst/>
          </p:spPr>
          <p:style>
            <a:lnRef idx="1">
              <a:schemeClr val="accent3"/>
            </a:lnRef>
            <a:fillRef idx="3">
              <a:schemeClr val="accent3"/>
            </a:fillRef>
            <a:effectRef idx="2">
              <a:schemeClr val="accent3"/>
            </a:effectRef>
            <a:fontRef idx="minor">
              <a:schemeClr val="lt1"/>
            </a:fontRef>
          </p:style>
        </p:pic>
      </p:grpSp>
      <p:grpSp>
        <p:nvGrpSpPr>
          <p:cNvPr id="5" name="Group 4"/>
          <p:cNvGrpSpPr/>
          <p:nvPr/>
        </p:nvGrpSpPr>
        <p:grpSpPr>
          <a:xfrm>
            <a:off x="2286000" y="4352925"/>
            <a:ext cx="6471412" cy="2047875"/>
            <a:chOff x="2286000" y="4352925"/>
            <a:chExt cx="6471412" cy="2047875"/>
          </a:xfrm>
        </p:grpSpPr>
        <p:sp>
          <p:nvSpPr>
            <p:cNvPr id="7" name="Rounded Rectangle 6"/>
            <p:cNvSpPr/>
            <p:nvPr/>
          </p:nvSpPr>
          <p:spPr bwMode="auto">
            <a:xfrm>
              <a:off x="2286000" y="4800600"/>
              <a:ext cx="3124200" cy="12192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400" dirty="0" smtClean="0">
                  <a:gradFill>
                    <a:gsLst>
                      <a:gs pos="0">
                        <a:srgbClr val="FFFFFF"/>
                      </a:gs>
                      <a:gs pos="100000">
                        <a:srgbClr val="FFFFFF"/>
                      </a:gs>
                    </a:gsLst>
                    <a:lin ang="5400000" scaled="0"/>
                  </a:gradFill>
                </a:rPr>
                <a:t>Post-query suggestions</a:t>
              </a:r>
            </a:p>
          </p:txBody>
        </p:sp>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96000" y="5038725"/>
              <a:ext cx="1905000" cy="1362075"/>
            </a:xfrm>
            <a:prstGeom prst="rect">
              <a:avLst/>
            </a:prstGeom>
            <a:ln/>
            <a:extLst/>
          </p:spPr>
          <p:style>
            <a:lnRef idx="1">
              <a:schemeClr val="accent3"/>
            </a:lnRef>
            <a:fillRef idx="3">
              <a:schemeClr val="accent3"/>
            </a:fillRef>
            <a:effectRef idx="2">
              <a:schemeClr val="accent3"/>
            </a:effectRef>
            <a:fontRef idx="minor">
              <a:schemeClr val="lt1"/>
            </a:fontRef>
          </p:style>
        </p:pic>
        <p:pic>
          <p:nvPicPr>
            <p:cNvPr id="205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20588" y="4352925"/>
              <a:ext cx="3036824" cy="533400"/>
            </a:xfrm>
            <a:prstGeom prst="rect">
              <a:avLst/>
            </a:prstGeom>
            <a:ln/>
            <a:extLst/>
          </p:spPr>
          <p:style>
            <a:lnRef idx="1">
              <a:schemeClr val="accent3"/>
            </a:lnRef>
            <a:fillRef idx="3">
              <a:schemeClr val="accent3"/>
            </a:fillRef>
            <a:effectRef idx="2">
              <a:schemeClr val="accent3"/>
            </a:effectRef>
            <a:fontRef idx="minor">
              <a:schemeClr val="lt1"/>
            </a:fontRef>
          </p:style>
        </p:pic>
      </p:grpSp>
    </p:spTree>
    <p:extLst>
      <p:ext uri="{BB962C8B-B14F-4D97-AF65-F5344CB8AC3E}">
        <p14:creationId xmlns="" xmlns:p14="http://schemas.microsoft.com/office/powerpoint/2010/main" val="2399517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8382000" cy="609398"/>
          </a:xfrm>
        </p:spPr>
        <p:txBody>
          <a:bodyPr/>
          <a:lstStyle/>
          <a:p>
            <a:r>
              <a:rPr lang="en-US" sz="4400" dirty="0" smtClean="0"/>
              <a:t>SharePoint Community Capabilities</a:t>
            </a:r>
            <a:endParaRPr lang="en-US" sz="4400" dirty="0"/>
          </a:p>
        </p:txBody>
      </p:sp>
      <p:grpSp>
        <p:nvGrpSpPr>
          <p:cNvPr id="2" name="Group 63"/>
          <p:cNvGrpSpPr/>
          <p:nvPr/>
        </p:nvGrpSpPr>
        <p:grpSpPr>
          <a:xfrm>
            <a:off x="6010275" y="1809750"/>
            <a:ext cx="3133725" cy="1965960"/>
            <a:chOff x="6010275" y="1809750"/>
            <a:chExt cx="3133725" cy="1965960"/>
          </a:xfrm>
        </p:grpSpPr>
        <p:sp>
          <p:nvSpPr>
            <p:cNvPr id="53" name="Rectangle 52"/>
            <p:cNvSpPr/>
            <p:nvPr/>
          </p:nvSpPr>
          <p:spPr bwMode="auto">
            <a:xfrm>
              <a:off x="6010275" y="180975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72" name="TextBox 71"/>
            <p:cNvSpPr txBox="1"/>
            <p:nvPr/>
          </p:nvSpPr>
          <p:spPr>
            <a:xfrm>
              <a:off x="7258622" y="2139217"/>
              <a:ext cx="1499616" cy="1048749"/>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Finding people, expertise, and information</a:t>
              </a:r>
            </a:p>
          </p:txBody>
        </p:sp>
      </p:grpSp>
      <p:grpSp>
        <p:nvGrpSpPr>
          <p:cNvPr id="4" name="Group 58"/>
          <p:cNvGrpSpPr/>
          <p:nvPr/>
        </p:nvGrpSpPr>
        <p:grpSpPr>
          <a:xfrm>
            <a:off x="0" y="1809750"/>
            <a:ext cx="3133725" cy="1965960"/>
            <a:chOff x="0" y="1809750"/>
            <a:chExt cx="3133725" cy="1965960"/>
          </a:xfrm>
        </p:grpSpPr>
        <p:sp>
          <p:nvSpPr>
            <p:cNvPr id="55" name="Rectangle 54"/>
            <p:cNvSpPr/>
            <p:nvPr/>
          </p:nvSpPr>
          <p:spPr bwMode="auto">
            <a:xfrm>
              <a:off x="0" y="180975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10800000" scaled="0"/>
            </a:gradFill>
            <a:ln w="12700">
              <a:noFill/>
              <a:headEnd type="none" w="med" len="med"/>
              <a:tailEnd type="none" w="med" len="med"/>
            </a:ln>
            <a:effectLst/>
            <a:scene3d>
              <a:camera prst="orthographicFront">
                <a:rot lat="0" lon="0" rev="0"/>
              </a:camera>
              <a:lightRig rig="threePt" dir="t"/>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90000"/>
                </a:lnSpc>
                <a:spcAft>
                  <a:spcPts val="1458"/>
                </a:spcAft>
                <a:defRPr/>
              </a:pPr>
              <a:endParaRPr lang="en-US" altLang="zh-CN"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47" name="TextBox 146"/>
            <p:cNvSpPr txBox="1"/>
            <p:nvPr/>
          </p:nvSpPr>
          <p:spPr>
            <a:xfrm>
              <a:off x="387350" y="2531120"/>
              <a:ext cx="1498600" cy="52322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Staying</a:t>
              </a:r>
              <a:r>
                <a:rPr lang="en-US" sz="2000" spc="-20" dirty="0" smtClean="0">
                  <a:gradFill>
                    <a:gsLst>
                      <a:gs pos="0">
                        <a:schemeClr val="bg1"/>
                      </a:gs>
                      <a:gs pos="86000">
                        <a:schemeClr val="bg1"/>
                      </a:gs>
                    </a:gsLst>
                    <a:lin ang="5400000" scaled="0"/>
                  </a:gradFill>
                  <a:effectLst>
                    <a:outerShdw blurRad="63500" algn="ctr" rotWithShape="0">
                      <a:schemeClr val="bg1">
                        <a:alpha val="40000"/>
                      </a:schemeClr>
                    </a:outerShdw>
                  </a:effectLst>
                </a:rPr>
                <a:t> </a:t>
              </a: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Connected</a:t>
              </a:r>
            </a:p>
          </p:txBody>
        </p:sp>
      </p:grpSp>
      <p:grpSp>
        <p:nvGrpSpPr>
          <p:cNvPr id="5" name="Group 65"/>
          <p:cNvGrpSpPr/>
          <p:nvPr/>
        </p:nvGrpSpPr>
        <p:grpSpPr>
          <a:xfrm>
            <a:off x="0" y="4371340"/>
            <a:ext cx="3133725" cy="1965960"/>
            <a:chOff x="0" y="4371340"/>
            <a:chExt cx="3133725" cy="1965960"/>
          </a:xfrm>
        </p:grpSpPr>
        <p:sp>
          <p:nvSpPr>
            <p:cNvPr id="56" name="Rectangle 55"/>
            <p:cNvSpPr/>
            <p:nvPr/>
          </p:nvSpPr>
          <p:spPr bwMode="auto">
            <a:xfrm>
              <a:off x="0" y="437134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10800000" scaled="0"/>
            </a:gradFill>
            <a:ln w="12700">
              <a:gradFill>
                <a:gsLst>
                  <a:gs pos="0">
                    <a:srgbClr val="1C86E6">
                      <a:alpha val="0"/>
                    </a:srgbClr>
                  </a:gs>
                  <a:gs pos="50000">
                    <a:srgbClr val="1C86E6">
                      <a:alpha val="60000"/>
                    </a:srgbClr>
                  </a:gs>
                  <a:gs pos="100000">
                    <a:srgbClr val="1C86E6">
                      <a:alpha val="0"/>
                    </a:srgbClr>
                  </a:gs>
                </a:gsLst>
                <a:lin ang="0" scaled="0"/>
              </a:gradFill>
              <a:headEnd type="none" w="med" len="med"/>
              <a:tailEnd type="none" w="med" len="med"/>
            </a:ln>
            <a:effectLst/>
            <a:scene3d>
              <a:camera prst="orthographicFront">
                <a:rot lat="0" lon="0" rev="0"/>
              </a:camera>
              <a:lightRig rig="threePt" dir="t"/>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90000"/>
                </a:lnSpc>
                <a:spcAft>
                  <a:spcPts val="1458"/>
                </a:spcAft>
                <a:defRPr/>
              </a:pPr>
              <a:endParaRPr lang="en-US" altLang="zh-CN"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53" name="TextBox 152"/>
            <p:cNvSpPr txBox="1"/>
            <p:nvPr/>
          </p:nvSpPr>
          <p:spPr>
            <a:xfrm>
              <a:off x="292100" y="4961393"/>
              <a:ext cx="1689100" cy="784830"/>
            </a:xfrm>
            <a:prstGeom prst="rect">
              <a:avLst/>
            </a:prstGeom>
            <a:noFill/>
            <a:ln>
              <a:solidFill>
                <a:schemeClr val="bg2">
                  <a:lumMod val="50000"/>
                </a:schemeClr>
              </a:solidFill>
            </a:ln>
          </p:spPr>
          <p:txBody>
            <a:bodyPr wrap="square" lIns="0" tIns="0" rIns="0" bIns="0" rtlCol="0">
              <a:spAutoFit/>
            </a:bodyPr>
            <a:lstStyle/>
            <a:p>
              <a:pPr algn="ctr">
                <a:lnSpc>
                  <a:spcPct val="85000"/>
                </a:lnSpc>
                <a:spcBef>
                  <a:spcPts val="1350"/>
                </a:spcBef>
              </a:pPr>
              <a:r>
                <a:rPr lang="en-US" sz="2000" b="1" spc="-20" dirty="0">
                  <a:solidFill>
                    <a:schemeClr val="bg2">
                      <a:lumMod val="50000"/>
                    </a:schemeClr>
                  </a:solidFill>
                  <a:effectLst>
                    <a:outerShdw blurRad="63500" algn="ctr" rotWithShape="0">
                      <a:schemeClr val="tx1">
                        <a:alpha val="40000"/>
                      </a:schemeClr>
                    </a:outerShdw>
                  </a:effectLst>
                </a:rPr>
                <a:t>Capturing unstructured information</a:t>
              </a:r>
            </a:p>
          </p:txBody>
        </p:sp>
      </p:grpSp>
      <p:grpSp>
        <p:nvGrpSpPr>
          <p:cNvPr id="6" name="Group 67"/>
          <p:cNvGrpSpPr/>
          <p:nvPr/>
        </p:nvGrpSpPr>
        <p:grpSpPr>
          <a:xfrm>
            <a:off x="6010275" y="4371340"/>
            <a:ext cx="3133725" cy="1965960"/>
            <a:chOff x="6010275" y="4371340"/>
            <a:chExt cx="3133725" cy="1965960"/>
          </a:xfrm>
        </p:grpSpPr>
        <p:sp>
          <p:nvSpPr>
            <p:cNvPr id="54" name="Rectangle 53"/>
            <p:cNvSpPr/>
            <p:nvPr/>
          </p:nvSpPr>
          <p:spPr bwMode="auto">
            <a:xfrm>
              <a:off x="6010275" y="437134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1" name="TextBox 10"/>
            <p:cNvSpPr txBox="1"/>
            <p:nvPr/>
          </p:nvSpPr>
          <p:spPr>
            <a:xfrm>
              <a:off x="7258622" y="4961393"/>
              <a:ext cx="1499616" cy="78483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Working together anywhere</a:t>
              </a:r>
            </a:p>
          </p:txBody>
        </p:sp>
      </p:grpSp>
      <p:grpSp>
        <p:nvGrpSpPr>
          <p:cNvPr id="7" name="Group 70"/>
          <p:cNvGrpSpPr/>
          <p:nvPr/>
        </p:nvGrpSpPr>
        <p:grpSpPr>
          <a:xfrm>
            <a:off x="4913688" y="1809750"/>
            <a:ext cx="2247985" cy="1966984"/>
            <a:chOff x="5556967" y="3466288"/>
            <a:chExt cx="2247985" cy="1966984"/>
          </a:xfrm>
        </p:grpSpPr>
        <p:grpSp>
          <p:nvGrpSpPr>
            <p:cNvPr id="8" name="Group 69"/>
            <p:cNvGrpSpPr/>
            <p:nvPr/>
          </p:nvGrpSpPr>
          <p:grpSpPr>
            <a:xfrm>
              <a:off x="5959118" y="3812382"/>
              <a:ext cx="1479440" cy="1445420"/>
              <a:chOff x="5959118" y="3812382"/>
              <a:chExt cx="1479440" cy="1445420"/>
            </a:xfrm>
          </p:grpSpPr>
          <p:grpSp>
            <p:nvGrpSpPr>
              <p:cNvPr id="9" name="Group 31"/>
              <p:cNvGrpSpPr/>
              <p:nvPr/>
            </p:nvGrpSpPr>
            <p:grpSpPr>
              <a:xfrm>
                <a:off x="6112697" y="3962192"/>
                <a:ext cx="1325861" cy="804846"/>
                <a:chOff x="7692426" y="3709811"/>
                <a:chExt cx="5064307" cy="3015235"/>
              </a:xfrm>
            </p:grpSpPr>
            <p:pic>
              <p:nvPicPr>
                <p:cNvPr id="48" name="Picture 8" descr="\\SERVER3\InternalBin\Resource DVD\DVD_ART36\Artwork_Imagery\Icons - Illustrations\_ WINDOWS VISTA ICONS\Journal paper Document.png"/>
                <p:cNvPicPr>
                  <a:picLocks noChangeAspect="1" noChangeArrowheads="1"/>
                </p:cNvPicPr>
                <p:nvPr/>
              </p:nvPicPr>
              <p:blipFill>
                <a:blip r:embed="rId3" cstate="print"/>
                <a:srcRect/>
                <a:stretch>
                  <a:fillRect/>
                </a:stretch>
              </p:blipFill>
              <p:spPr bwMode="auto">
                <a:xfrm>
                  <a:off x="10546932" y="3953335"/>
                  <a:ext cx="2209801" cy="2209800"/>
                </a:xfrm>
                <a:prstGeom prst="rect">
                  <a:avLst/>
                </a:prstGeom>
                <a:noFill/>
                <a:effectLst>
                  <a:outerShdw blurRad="88900" sx="102000" sy="102000" algn="ctr" rotWithShape="0">
                    <a:prstClr val="black">
                      <a:alpha val="50000"/>
                    </a:prstClr>
                  </a:outerShdw>
                </a:effectLst>
              </p:spPr>
            </p:pic>
            <p:pic>
              <p:nvPicPr>
                <p:cNvPr id="49" name="Picture 7" descr="\\SERVER3\InternalBin\Resource DVD\DVD_ART36\Artwork_Imagery\Icons - Illustrations\_ SUPER VISTA STYLE\spreadsheet.png"/>
                <p:cNvPicPr>
                  <a:picLocks noChangeAspect="1" noChangeArrowheads="1"/>
                </p:cNvPicPr>
                <p:nvPr/>
              </p:nvPicPr>
              <p:blipFill>
                <a:blip r:embed="rId4" cstate="print"/>
                <a:srcRect/>
                <a:stretch>
                  <a:fillRect/>
                </a:stretch>
              </p:blipFill>
              <p:spPr bwMode="auto">
                <a:xfrm>
                  <a:off x="9254191" y="4431444"/>
                  <a:ext cx="2293604" cy="2293602"/>
                </a:xfrm>
                <a:prstGeom prst="rect">
                  <a:avLst/>
                </a:prstGeom>
                <a:noFill/>
                <a:effectLst>
                  <a:outerShdw blurRad="88900" sx="102000" sy="102000" algn="ctr" rotWithShape="0">
                    <a:prstClr val="black">
                      <a:alpha val="50000"/>
                    </a:prstClr>
                  </a:outerShdw>
                </a:effectLst>
              </p:spPr>
            </p:pic>
            <p:pic>
              <p:nvPicPr>
                <p:cNvPr id="50" name="Picture 9" descr="\\SERVER3\InternalBin\Resource DVD\DVD_ART36\Artwork_Imagery\Icons - Illustrations\_ WINDOWS VISTA ICONS\Picture photo Files.png"/>
                <p:cNvPicPr>
                  <a:picLocks noChangeAspect="1" noChangeArrowheads="1"/>
                </p:cNvPicPr>
                <p:nvPr/>
              </p:nvPicPr>
              <p:blipFill>
                <a:blip r:embed="rId5" cstate="print"/>
                <a:srcRect/>
                <a:stretch>
                  <a:fillRect/>
                </a:stretch>
              </p:blipFill>
              <p:spPr bwMode="auto">
                <a:xfrm>
                  <a:off x="7692426" y="3709811"/>
                  <a:ext cx="2438399" cy="2438402"/>
                </a:xfrm>
                <a:prstGeom prst="rect">
                  <a:avLst/>
                </a:prstGeom>
                <a:noFill/>
                <a:effectLst>
                  <a:outerShdw blurRad="88900" sx="102000" sy="102000" algn="ctr" rotWithShape="0">
                    <a:prstClr val="black">
                      <a:alpha val="50000"/>
                    </a:prstClr>
                  </a:outerShdw>
                </a:effectLst>
              </p:spPr>
            </p:pic>
          </p:grpSp>
          <p:pic>
            <p:nvPicPr>
              <p:cNvPr id="60" name="Picture 12" descr="\\SERVER3\InternalBin\Resource DVD\DVD_ART36\Artwork_Imagery\Icons - Illustrations\_ REAL VISTA STYLE\light bulb lamp idea innovate innovation.png"/>
              <p:cNvPicPr>
                <a:picLocks noChangeAspect="1" noChangeArrowheads="1"/>
              </p:cNvPicPr>
              <p:nvPr/>
            </p:nvPicPr>
            <p:blipFill>
              <a:blip r:embed="rId6" cstate="print"/>
              <a:srcRect/>
              <a:stretch>
                <a:fillRect/>
              </a:stretch>
            </p:blipFill>
            <p:spPr bwMode="auto">
              <a:xfrm>
                <a:off x="6634807" y="3812382"/>
                <a:ext cx="621484" cy="621483"/>
              </a:xfrm>
              <a:prstGeom prst="rect">
                <a:avLst/>
              </a:prstGeom>
              <a:noFill/>
              <a:effectLst>
                <a:outerShdw blurRad="63500" sx="102000" sy="102000" algn="ctr" rotWithShape="0">
                  <a:prstClr val="black">
                    <a:alpha val="40000"/>
                  </a:prstClr>
                </a:outerShdw>
              </a:effectLst>
            </p:spPr>
          </p:pic>
          <p:grpSp>
            <p:nvGrpSpPr>
              <p:cNvPr id="10" name="Group 68"/>
              <p:cNvGrpSpPr/>
              <p:nvPr/>
            </p:nvGrpSpPr>
            <p:grpSpPr>
              <a:xfrm>
                <a:off x="5959118" y="4254109"/>
                <a:ext cx="1127482" cy="1003693"/>
                <a:chOff x="6620599" y="4468117"/>
                <a:chExt cx="1127482" cy="1003693"/>
              </a:xfrm>
            </p:grpSpPr>
            <p:pic>
              <p:nvPicPr>
                <p:cNvPr id="47" name="Picture 32" descr="K:\SilverFox\Iconshock\Real Vista - Business - 256\demographic_256.png"/>
                <p:cNvPicPr>
                  <a:picLocks noChangeAspect="1" noChangeArrowheads="1"/>
                </p:cNvPicPr>
                <p:nvPr/>
              </p:nvPicPr>
              <p:blipFill>
                <a:blip r:embed="rId7" cstate="print"/>
                <a:srcRect/>
                <a:stretch>
                  <a:fillRect/>
                </a:stretch>
              </p:blipFill>
              <p:spPr bwMode="auto">
                <a:xfrm>
                  <a:off x="6620599" y="4468117"/>
                  <a:ext cx="850392" cy="850392"/>
                </a:xfrm>
                <a:prstGeom prst="rect">
                  <a:avLst/>
                </a:prstGeom>
                <a:noFill/>
                <a:effectLst>
                  <a:outerShdw blurRad="63500" sx="102000" sy="102000" algn="ctr" rotWithShape="0">
                    <a:prstClr val="black">
                      <a:alpha val="40000"/>
                    </a:prstClr>
                  </a:outerShdw>
                </a:effectLst>
              </p:spPr>
            </p:pic>
            <p:pic>
              <p:nvPicPr>
                <p:cNvPr id="63" name="Picture 17" descr="\\SERVER3\InternalBin\CreativeResources\Icons\IconShock\Real Vista\Real Vista - Business\modified - woman who is NOT a receptionist\woman_brunette_green_256.png"/>
                <p:cNvPicPr>
                  <a:picLocks noChangeAspect="1" noChangeArrowheads="1"/>
                </p:cNvPicPr>
                <p:nvPr/>
              </p:nvPicPr>
              <p:blipFill>
                <a:blip r:embed="rId8" cstate="print"/>
                <a:srcRect/>
                <a:stretch>
                  <a:fillRect/>
                </a:stretch>
              </p:blipFill>
              <p:spPr bwMode="auto">
                <a:xfrm>
                  <a:off x="7013641" y="4737373"/>
                  <a:ext cx="734440" cy="734437"/>
                </a:xfrm>
                <a:prstGeom prst="rect">
                  <a:avLst/>
                </a:prstGeom>
                <a:noFill/>
                <a:effectLst>
                  <a:outerShdw blurRad="63500" sx="102000" sy="102000" algn="ctr" rotWithShape="0">
                    <a:prstClr val="black">
                      <a:alpha val="40000"/>
                    </a:prstClr>
                  </a:outerShdw>
                </a:effectLst>
              </p:spPr>
            </p:pic>
          </p:grpSp>
          <p:pic>
            <p:nvPicPr>
              <p:cNvPr id="65" name="Picture 2" descr="E:\DVD_ART36\Artwork_Imagery\Icons - Illustrations\_ REAL VISTA STYLE\magnifying glass zoom search.png"/>
              <p:cNvPicPr>
                <a:picLocks noChangeAspect="1" noChangeArrowheads="1"/>
              </p:cNvPicPr>
              <p:nvPr/>
            </p:nvPicPr>
            <p:blipFill>
              <a:blip r:embed="rId9" cstate="print"/>
              <a:srcRect/>
              <a:stretch>
                <a:fillRect/>
              </a:stretch>
            </p:blipFill>
            <p:spPr bwMode="auto">
              <a:xfrm>
                <a:off x="6702359" y="4498569"/>
                <a:ext cx="733223" cy="733223"/>
              </a:xfrm>
              <a:prstGeom prst="rect">
                <a:avLst/>
              </a:prstGeom>
              <a:noFill/>
            </p:spPr>
          </p:pic>
        </p:grpSp>
        <p:pic>
          <p:nvPicPr>
            <p:cNvPr id="67"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5556967" y="3466288"/>
              <a:ext cx="2247985" cy="1966984"/>
            </a:xfrm>
            <a:prstGeom prst="rect">
              <a:avLst/>
            </a:prstGeom>
            <a:noFill/>
            <a:ln>
              <a:noFill/>
            </a:ln>
          </p:spPr>
        </p:pic>
      </p:grpSp>
      <p:grpSp>
        <p:nvGrpSpPr>
          <p:cNvPr id="12" name="Group 145"/>
          <p:cNvGrpSpPr/>
          <p:nvPr/>
        </p:nvGrpSpPr>
        <p:grpSpPr>
          <a:xfrm>
            <a:off x="2021596" y="1809750"/>
            <a:ext cx="2246816" cy="1965960"/>
            <a:chOff x="3448592" y="3793212"/>
            <a:chExt cx="2246816" cy="1965960"/>
          </a:xfrm>
        </p:grpSpPr>
        <p:pic>
          <p:nvPicPr>
            <p:cNvPr id="134" name="Picture 3" descr="\\SERVER3\InternalBin\Resource DVD\DVD_ART36\Artwork_Imagery\Icons - Illustrations\_ WINDOWS VISTA ICONS\Sync center syncronize.png"/>
            <p:cNvPicPr>
              <a:picLocks noChangeAspect="1" noChangeArrowheads="1"/>
            </p:cNvPicPr>
            <p:nvPr/>
          </p:nvPicPr>
          <p:blipFill>
            <a:blip r:embed="rId11" cstate="print"/>
            <a:srcRect/>
            <a:stretch>
              <a:fillRect/>
            </a:stretch>
          </p:blipFill>
          <p:spPr bwMode="auto">
            <a:xfrm>
              <a:off x="3745342" y="3926643"/>
              <a:ext cx="1703584" cy="1703581"/>
            </a:xfrm>
            <a:prstGeom prst="rect">
              <a:avLst/>
            </a:prstGeom>
            <a:noFill/>
          </p:spPr>
        </p:pic>
        <p:grpSp>
          <p:nvGrpSpPr>
            <p:cNvPr id="14" name="Group 143"/>
            <p:cNvGrpSpPr/>
            <p:nvPr/>
          </p:nvGrpSpPr>
          <p:grpSpPr>
            <a:xfrm>
              <a:off x="4154052" y="4894632"/>
              <a:ext cx="1076188" cy="650136"/>
              <a:chOff x="4095345" y="4792496"/>
              <a:chExt cx="1261359" cy="762000"/>
            </a:xfrm>
          </p:grpSpPr>
          <p:pic>
            <p:nvPicPr>
              <p:cNvPr id="142" name="Picture 34" descr="\\SERVER3\InternalBin\Resource DVD\DVD_ART36\Artwork_Imagery\Icons - Illustrations\_ WINDOWS VISTA ICONS\Laptop notebook mobility pc.png"/>
              <p:cNvPicPr>
                <a:picLocks noChangeAspect="1" noChangeArrowheads="1"/>
              </p:cNvPicPr>
              <p:nvPr/>
            </p:nvPicPr>
            <p:blipFill>
              <a:blip r:embed="rId12" cstate="print"/>
              <a:srcRect/>
              <a:stretch>
                <a:fillRect/>
              </a:stretch>
            </p:blipFill>
            <p:spPr bwMode="auto">
              <a:xfrm flipH="1">
                <a:off x="4095345" y="4837378"/>
                <a:ext cx="593387" cy="593387"/>
              </a:xfrm>
              <a:prstGeom prst="rect">
                <a:avLst/>
              </a:prstGeom>
              <a:noFill/>
              <a:effectLst>
                <a:outerShdw blurRad="88900" sx="102000" sy="102000" algn="ctr" rotWithShape="0">
                  <a:prstClr val="black"/>
                </a:outerShdw>
              </a:effectLst>
            </p:spPr>
          </p:pic>
          <p:grpSp>
            <p:nvGrpSpPr>
              <p:cNvPr id="16" name="Group 139"/>
              <p:cNvGrpSpPr/>
              <p:nvPr/>
            </p:nvGrpSpPr>
            <p:grpSpPr>
              <a:xfrm>
                <a:off x="4338078" y="4792496"/>
                <a:ext cx="1018626" cy="762000"/>
                <a:chOff x="4063436" y="4648741"/>
                <a:chExt cx="1187244" cy="902427"/>
              </a:xfrm>
            </p:grpSpPr>
            <p:pic>
              <p:nvPicPr>
                <p:cNvPr id="136" name="Picture 19" descr="\\SERVER3\InternalBin\Resource DVD\DVD_ART36\Artwork_Imagery\Icons - Illustrations\_ REAL VISTA STYLE\people icon gold shirt user.png"/>
                <p:cNvPicPr>
                  <a:picLocks noChangeAspect="1" noChangeArrowheads="1"/>
                </p:cNvPicPr>
                <p:nvPr/>
              </p:nvPicPr>
              <p:blipFill>
                <a:blip r:embed="rId13" cstate="print"/>
                <a:srcRect/>
                <a:stretch>
                  <a:fillRect/>
                </a:stretch>
              </p:blipFill>
              <p:spPr bwMode="auto">
                <a:xfrm>
                  <a:off x="4463570" y="4648741"/>
                  <a:ext cx="787110" cy="787109"/>
                </a:xfrm>
                <a:prstGeom prst="rect">
                  <a:avLst/>
                </a:prstGeom>
                <a:noFill/>
                <a:effectLst>
                  <a:outerShdw blurRad="88900" sx="102000" sy="102000" algn="ctr" rotWithShape="0">
                    <a:prstClr val="black"/>
                  </a:outerShdw>
                </a:effectLst>
              </p:spPr>
            </p:pic>
            <p:pic>
              <p:nvPicPr>
                <p:cNvPr id="137" name="Picture 16" descr="\\SERVER3\InternalBin\CreativeResources\Icons\IconShock\Real Vista\Real Vista - Business\modified - woman who is NOT a receptionist\woman_redhead_blue_256.png"/>
                <p:cNvPicPr>
                  <a:picLocks noChangeAspect="1" noChangeArrowheads="1"/>
                </p:cNvPicPr>
                <p:nvPr/>
              </p:nvPicPr>
              <p:blipFill>
                <a:blip r:embed="rId14" cstate="print"/>
                <a:srcRect/>
                <a:stretch>
                  <a:fillRect/>
                </a:stretch>
              </p:blipFill>
              <p:spPr bwMode="auto">
                <a:xfrm>
                  <a:off x="4063436" y="4727683"/>
                  <a:ext cx="823486" cy="823485"/>
                </a:xfrm>
                <a:prstGeom prst="rect">
                  <a:avLst/>
                </a:prstGeom>
                <a:noFill/>
                <a:effectLst>
                  <a:outerShdw blurRad="88900" sx="102000" sy="102000" algn="ctr" rotWithShape="0">
                    <a:prstClr val="black"/>
                  </a:outerShdw>
                </a:effectLst>
              </p:spPr>
            </p:pic>
          </p:grpSp>
        </p:grpSp>
        <p:grpSp>
          <p:nvGrpSpPr>
            <p:cNvPr id="17" name="Group 144"/>
            <p:cNvGrpSpPr>
              <a:grpSpLocks noChangeAspect="1"/>
            </p:cNvGrpSpPr>
            <p:nvPr/>
          </p:nvGrpSpPr>
          <p:grpSpPr>
            <a:xfrm>
              <a:off x="4059681" y="4038601"/>
              <a:ext cx="796625" cy="612648"/>
              <a:chOff x="3942944" y="4087240"/>
              <a:chExt cx="895006" cy="688308"/>
            </a:xfrm>
          </p:grpSpPr>
          <p:pic>
            <p:nvPicPr>
              <p:cNvPr id="143" name="Picture 33" descr="\\SERVER3\InternalBin\Resource DVD\DVD_ART36\Artwork_Imagery\Icons - Illustrations\_ WINDOWS VISTA ICONS\Pocket PC PDA mobile PocketPC device.png"/>
              <p:cNvPicPr>
                <a:picLocks noChangeAspect="1" noChangeArrowheads="1"/>
              </p:cNvPicPr>
              <p:nvPr/>
            </p:nvPicPr>
            <p:blipFill>
              <a:blip r:embed="rId15" cstate="print"/>
              <a:srcRect/>
              <a:stretch>
                <a:fillRect/>
              </a:stretch>
            </p:blipFill>
            <p:spPr bwMode="auto">
              <a:xfrm rot="20530250" flipH="1">
                <a:off x="3942944" y="4298930"/>
                <a:ext cx="274670" cy="343683"/>
              </a:xfrm>
              <a:prstGeom prst="rect">
                <a:avLst/>
              </a:prstGeom>
              <a:noFill/>
              <a:effectLst>
                <a:outerShdw blurRad="88900" sx="102000" sy="102000" algn="ctr" rotWithShape="0">
                  <a:prstClr val="black"/>
                </a:outerShdw>
              </a:effectLst>
            </p:spPr>
          </p:pic>
          <p:pic>
            <p:nvPicPr>
              <p:cNvPr id="135" name="Picture 20" descr="\\SERVER3\InternalBin\Resource DVD\DVD_ART36\Artwork_Imagery\Icons - Illustrations\_ REAL VISTA STYLE\people icon man woman users.png"/>
              <p:cNvPicPr>
                <a:picLocks noChangeAspect="1" noChangeArrowheads="1"/>
              </p:cNvPicPr>
              <p:nvPr/>
            </p:nvPicPr>
            <p:blipFill>
              <a:blip r:embed="rId16" cstate="print"/>
              <a:srcRect/>
              <a:stretch>
                <a:fillRect/>
              </a:stretch>
            </p:blipFill>
            <p:spPr bwMode="auto">
              <a:xfrm>
                <a:off x="4149640" y="4087240"/>
                <a:ext cx="688310" cy="688308"/>
              </a:xfrm>
              <a:prstGeom prst="rect">
                <a:avLst/>
              </a:prstGeom>
              <a:noFill/>
              <a:effectLst>
                <a:outerShdw blurRad="88900" sx="102000" sy="102000" algn="ctr" rotWithShape="0">
                  <a:prstClr val="black"/>
                </a:outerShdw>
              </a:effectLst>
            </p:spPr>
          </p:pic>
        </p:grpSp>
        <p:pic>
          <p:nvPicPr>
            <p:cNvPr id="131"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3448592" y="3793212"/>
              <a:ext cx="2246816" cy="1965960"/>
            </a:xfrm>
            <a:prstGeom prst="rect">
              <a:avLst/>
            </a:prstGeom>
            <a:noFill/>
            <a:ln>
              <a:noFill/>
            </a:ln>
          </p:spPr>
        </p:pic>
      </p:grpSp>
      <p:grpSp>
        <p:nvGrpSpPr>
          <p:cNvPr id="20" name="Group 50"/>
          <p:cNvGrpSpPr/>
          <p:nvPr/>
        </p:nvGrpSpPr>
        <p:grpSpPr>
          <a:xfrm>
            <a:off x="4912831" y="4370316"/>
            <a:ext cx="2247985" cy="1966984"/>
            <a:chOff x="4572000" y="4593634"/>
            <a:chExt cx="2247985" cy="1966984"/>
          </a:xfrm>
        </p:grpSpPr>
        <p:pic>
          <p:nvPicPr>
            <p:cNvPr id="58" name="Picture 3" descr="\\SERVER3\InternalBin\Resource DVD\DVD_ART36\Artwork_Imagery\Icons - Illustrations\_ WINDOWS VISTA ICONS\Sync center syncronize.png"/>
            <p:cNvPicPr>
              <a:picLocks noChangeAspect="1" noChangeArrowheads="1"/>
            </p:cNvPicPr>
            <p:nvPr/>
          </p:nvPicPr>
          <p:blipFill>
            <a:blip r:embed="rId17" cstate="print"/>
            <a:srcRect l="11247" t="11247" r="11247" b="11247"/>
            <a:stretch>
              <a:fillRect/>
            </a:stretch>
          </p:blipFill>
          <p:spPr bwMode="auto">
            <a:xfrm>
              <a:off x="4847125" y="4721754"/>
              <a:ext cx="1696520" cy="1696520"/>
            </a:xfrm>
            <a:prstGeom prst="rect">
              <a:avLst/>
            </a:prstGeom>
            <a:noFill/>
          </p:spPr>
        </p:pic>
        <p:grpSp>
          <p:nvGrpSpPr>
            <p:cNvPr id="21" name="Group 105"/>
            <p:cNvGrpSpPr/>
            <p:nvPr/>
          </p:nvGrpSpPr>
          <p:grpSpPr>
            <a:xfrm>
              <a:off x="5028977" y="5249086"/>
              <a:ext cx="1342412" cy="1146724"/>
              <a:chOff x="1228620" y="3992871"/>
              <a:chExt cx="1302320" cy="1112481"/>
            </a:xfrm>
          </p:grpSpPr>
          <p:pic>
            <p:nvPicPr>
              <p:cNvPr id="61" name="Picture 22" descr="C:\Users\raquel\Desktop\Iconshock - RealVista Business - modified - woman who is NOT a receptionist\man_casual-shirt_blue.png"/>
              <p:cNvPicPr>
                <a:picLocks noChangeAspect="1" noChangeArrowheads="1"/>
              </p:cNvPicPr>
              <p:nvPr/>
            </p:nvPicPr>
            <p:blipFill>
              <a:blip r:embed="rId18" cstate="print"/>
              <a:srcRect/>
              <a:stretch>
                <a:fillRect/>
              </a:stretch>
            </p:blipFill>
            <p:spPr bwMode="auto">
              <a:xfrm>
                <a:off x="1329504" y="3992871"/>
                <a:ext cx="664607" cy="664610"/>
              </a:xfrm>
              <a:prstGeom prst="rect">
                <a:avLst/>
              </a:prstGeom>
              <a:noFill/>
              <a:effectLst>
                <a:outerShdw blurRad="88900" sx="102000" sy="102000" algn="ctr" rotWithShape="0">
                  <a:prstClr val="black"/>
                </a:outerShdw>
              </a:effectLst>
            </p:spPr>
          </p:pic>
          <p:pic>
            <p:nvPicPr>
              <p:cNvPr id="15" name="Picture 8" descr="K:\SilverFox\Iconshock\modified - woman who is NOT a receptionist\modified - woman who is NOT a receptionist\woman_redhead_teal_256.png"/>
              <p:cNvPicPr>
                <a:picLocks noChangeAspect="1" noChangeArrowheads="1"/>
              </p:cNvPicPr>
              <p:nvPr/>
            </p:nvPicPr>
            <p:blipFill>
              <a:blip r:embed="rId19" cstate="print"/>
              <a:srcRect/>
              <a:stretch>
                <a:fillRect/>
              </a:stretch>
            </p:blipFill>
            <p:spPr bwMode="auto">
              <a:xfrm>
                <a:off x="1702666" y="4044778"/>
                <a:ext cx="620966" cy="620966"/>
              </a:xfrm>
              <a:prstGeom prst="rect">
                <a:avLst/>
              </a:prstGeom>
              <a:noFill/>
              <a:effectLst>
                <a:outerShdw blurRad="88900" sx="102000" sy="102000" algn="ctr" rotWithShape="0">
                  <a:prstClr val="black"/>
                </a:outerShdw>
              </a:effectLst>
            </p:spPr>
          </p:pic>
          <p:pic>
            <p:nvPicPr>
              <p:cNvPr id="13" name="Picture 37" descr="\\SERVER3\InternalBin\Resource DVD\DVD_ART36\Artwork_Imagery\Icons - Illustrations\_ VISTA STYLE\people icon .png"/>
              <p:cNvPicPr>
                <a:picLocks noChangeAspect="1" noChangeArrowheads="1"/>
              </p:cNvPicPr>
              <p:nvPr/>
            </p:nvPicPr>
            <p:blipFill>
              <a:blip r:embed="rId20" cstate="print">
                <a:lum bright="-7000" contrast="25000"/>
              </a:blip>
              <a:srcRect/>
              <a:stretch>
                <a:fillRect/>
              </a:stretch>
            </p:blipFill>
            <p:spPr bwMode="auto">
              <a:xfrm>
                <a:off x="1228620" y="4371019"/>
                <a:ext cx="585481" cy="585481"/>
              </a:xfrm>
              <a:prstGeom prst="rect">
                <a:avLst/>
              </a:prstGeom>
              <a:noFill/>
              <a:effectLst>
                <a:outerShdw blurRad="88900" sx="102000" sy="102000" algn="ctr" rotWithShape="0">
                  <a:prstClr val="black"/>
                </a:outerShdw>
              </a:effectLst>
            </p:spPr>
          </p:pic>
          <p:pic>
            <p:nvPicPr>
              <p:cNvPr id="1027" name="Picture 3" descr="I:\SilverFox\Iconshock\modified - woman who is NOT a receptionist\modified - woman who is NOT a receptionist\woman_blond_blue_256.png"/>
              <p:cNvPicPr>
                <a:picLocks noChangeAspect="1" noChangeArrowheads="1"/>
              </p:cNvPicPr>
              <p:nvPr/>
            </p:nvPicPr>
            <p:blipFill>
              <a:blip r:embed="rId21" cstate="print"/>
              <a:srcRect/>
              <a:stretch>
                <a:fillRect/>
              </a:stretch>
            </p:blipFill>
            <p:spPr bwMode="auto">
              <a:xfrm>
                <a:off x="1878645" y="4379200"/>
                <a:ext cx="652295" cy="652294"/>
              </a:xfrm>
              <a:prstGeom prst="rect">
                <a:avLst/>
              </a:prstGeom>
              <a:noFill/>
              <a:effectLst>
                <a:outerShdw blurRad="88900" sx="102000" sy="102000" algn="ctr" rotWithShape="0">
                  <a:prstClr val="black"/>
                </a:outerShdw>
              </a:effectLst>
            </p:spPr>
          </p:pic>
          <p:pic>
            <p:nvPicPr>
              <p:cNvPr id="62" name="Picture 18" descr="\\SERVER3\InternalBin\Resource DVD\DVD_ART36\Artwork_Imagery\Icons - Illustrations\_ REAL VISTA STYLE\people executive icon business man.png"/>
              <p:cNvPicPr>
                <a:picLocks noChangeAspect="1" noChangeArrowheads="1"/>
              </p:cNvPicPr>
              <p:nvPr/>
            </p:nvPicPr>
            <p:blipFill>
              <a:blip r:embed="rId22" cstate="print"/>
              <a:srcRect/>
              <a:stretch>
                <a:fillRect/>
              </a:stretch>
            </p:blipFill>
            <p:spPr bwMode="auto">
              <a:xfrm>
                <a:off x="1512874" y="4408303"/>
                <a:ext cx="697049" cy="697049"/>
              </a:xfrm>
              <a:prstGeom prst="rect">
                <a:avLst/>
              </a:prstGeom>
              <a:noFill/>
              <a:effectLst>
                <a:outerShdw blurRad="63500" sx="102000" sy="102000" algn="ctr" rotWithShape="0">
                  <a:prstClr val="black">
                    <a:alpha val="40000"/>
                  </a:prstClr>
                </a:outerShdw>
              </a:effectLst>
            </p:spPr>
          </p:pic>
        </p:grpSp>
        <p:pic>
          <p:nvPicPr>
            <p:cNvPr id="73"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4572000" y="4593634"/>
              <a:ext cx="2247985" cy="1966984"/>
            </a:xfrm>
            <a:prstGeom prst="rect">
              <a:avLst/>
            </a:prstGeom>
            <a:noFill/>
            <a:ln>
              <a:noFill/>
            </a:ln>
          </p:spPr>
        </p:pic>
      </p:grpSp>
      <p:grpSp>
        <p:nvGrpSpPr>
          <p:cNvPr id="57" name="Group 165"/>
          <p:cNvGrpSpPr/>
          <p:nvPr/>
        </p:nvGrpSpPr>
        <p:grpSpPr>
          <a:xfrm>
            <a:off x="2020427" y="4370316"/>
            <a:ext cx="2247985" cy="1966984"/>
            <a:chOff x="4694173" y="3421517"/>
            <a:chExt cx="2247985" cy="1966984"/>
          </a:xfrm>
        </p:grpSpPr>
        <p:sp>
          <p:nvSpPr>
            <p:cNvPr id="59" name="TextBox 58"/>
            <p:cNvSpPr txBox="1"/>
            <p:nvPr/>
          </p:nvSpPr>
          <p:spPr>
            <a:xfrm>
              <a:off x="5028305" y="3668979"/>
              <a:ext cx="1579720" cy="1163395"/>
            </a:xfrm>
            <a:prstGeom prst="rect">
              <a:avLst/>
            </a:prstGeom>
          </p:spPr>
          <p:txBody>
            <a:bodyPr vert="horz" wrap="square" lIns="0" tIns="0" rIns="0" bIns="0" rtlCol="0">
              <a:spAutoFit/>
            </a:bodyPr>
            <a:lstStyle/>
            <a:p>
              <a:pPr>
                <a:lnSpc>
                  <a:spcPct val="90000"/>
                </a:lnSpc>
                <a:spcBef>
                  <a:spcPct val="20000"/>
                </a:spcBef>
                <a:buClr>
                  <a:srgbClr val="777777"/>
                </a:buClr>
                <a:buSzPct val="130000"/>
              </a:pPr>
              <a:r>
                <a:rPr lang="en-US" sz="1400" spc="-200" dirty="0" smtClean="0">
                  <a:gradFill>
                    <a:gsLst>
                      <a:gs pos="0">
                        <a:schemeClr val="bg1"/>
                      </a:gs>
                      <a:gs pos="100000">
                        <a:schemeClr val="bg1"/>
                      </a:gs>
                    </a:gsLst>
                    <a:lin ang="5400000" scaled="0"/>
                  </a:gradFill>
                  <a:latin typeface="Consolas" pitchFamily="49" charset="0"/>
                </a:rPr>
                <a:t>    1 1 0 1 0 0 0     0 1 0 1 1 0 0 1 1 1 0 1 1 0 0 1 1 0 1 0 1 0 0 1 1 0 1 0 0 1 0 1 1 0 0 0 0 1 1 0 1 1 0 0 1 0 0 1 1 0 1 0 1 0 1</a:t>
              </a:r>
            </a:p>
          </p:txBody>
        </p:sp>
        <p:grpSp>
          <p:nvGrpSpPr>
            <p:cNvPr id="64" name="Group 31"/>
            <p:cNvGrpSpPr/>
            <p:nvPr/>
          </p:nvGrpSpPr>
          <p:grpSpPr>
            <a:xfrm>
              <a:off x="5203875" y="4322918"/>
              <a:ext cx="1131303" cy="827395"/>
              <a:chOff x="7952533" y="3625330"/>
              <a:chExt cx="4321172" cy="3099716"/>
            </a:xfrm>
          </p:grpSpPr>
          <p:pic>
            <p:nvPicPr>
              <p:cNvPr id="68" name="Picture 8" descr="\\SERVER3\InternalBin\Resource DVD\DVD_ART36\Artwork_Imagery\Icons - Illustrations\_ WINDOWS VISTA ICONS\Journal paper Document.png"/>
              <p:cNvPicPr>
                <a:picLocks noChangeAspect="1" noChangeArrowheads="1"/>
              </p:cNvPicPr>
              <p:nvPr/>
            </p:nvPicPr>
            <p:blipFill>
              <a:blip r:embed="rId3" cstate="print"/>
              <a:srcRect/>
              <a:stretch>
                <a:fillRect/>
              </a:stretch>
            </p:blipFill>
            <p:spPr bwMode="auto">
              <a:xfrm>
                <a:off x="10063901" y="3625330"/>
                <a:ext cx="2209804" cy="2209803"/>
              </a:xfrm>
              <a:prstGeom prst="rect">
                <a:avLst/>
              </a:prstGeom>
              <a:noFill/>
              <a:effectLst>
                <a:outerShdw blurRad="88900" sx="102000" sy="102000" algn="ctr" rotWithShape="0">
                  <a:prstClr val="black">
                    <a:alpha val="50000"/>
                  </a:prstClr>
                </a:outerShdw>
              </a:effectLst>
            </p:spPr>
          </p:pic>
          <p:pic>
            <p:nvPicPr>
              <p:cNvPr id="69" name="Picture 7" descr="\\SERVER3\InternalBin\Resource DVD\DVD_ART36\Artwork_Imagery\Icons - Illustrations\_ SUPER VISTA STYLE\spreadsheet.png"/>
              <p:cNvPicPr>
                <a:picLocks noChangeAspect="1" noChangeArrowheads="1"/>
              </p:cNvPicPr>
              <p:nvPr/>
            </p:nvPicPr>
            <p:blipFill>
              <a:blip r:embed="rId4" cstate="print"/>
              <a:srcRect/>
              <a:stretch>
                <a:fillRect/>
              </a:stretch>
            </p:blipFill>
            <p:spPr bwMode="auto">
              <a:xfrm>
                <a:off x="9254191" y="4431444"/>
                <a:ext cx="2293604" cy="2293602"/>
              </a:xfrm>
              <a:prstGeom prst="rect">
                <a:avLst/>
              </a:prstGeom>
              <a:noFill/>
              <a:effectLst>
                <a:outerShdw blurRad="88900" sx="102000" sy="102000" algn="ctr" rotWithShape="0">
                  <a:prstClr val="black">
                    <a:alpha val="50000"/>
                  </a:prstClr>
                </a:outerShdw>
              </a:effectLst>
            </p:spPr>
          </p:pic>
          <p:pic>
            <p:nvPicPr>
              <p:cNvPr id="70" name="Picture 9" descr="\\SERVER3\InternalBin\Resource DVD\DVD_ART36\Artwork_Imagery\Icons - Illustrations\_ WINDOWS VISTA ICONS\Picture photo Files.png"/>
              <p:cNvPicPr>
                <a:picLocks noChangeAspect="1" noChangeArrowheads="1"/>
              </p:cNvPicPr>
              <p:nvPr/>
            </p:nvPicPr>
            <p:blipFill>
              <a:blip r:embed="rId5" cstate="print"/>
              <a:srcRect/>
              <a:stretch>
                <a:fillRect/>
              </a:stretch>
            </p:blipFill>
            <p:spPr bwMode="auto">
              <a:xfrm>
                <a:off x="7952533" y="3928474"/>
                <a:ext cx="2438402" cy="2438402"/>
              </a:xfrm>
              <a:prstGeom prst="rect">
                <a:avLst/>
              </a:prstGeom>
              <a:noFill/>
              <a:effectLst>
                <a:outerShdw blurRad="88900" sx="102000" sy="102000" algn="ctr" rotWithShape="0">
                  <a:prstClr val="black">
                    <a:alpha val="50000"/>
                  </a:prstClr>
                </a:outerShdw>
              </a:effectLst>
            </p:spPr>
          </p:pic>
        </p:grpSp>
        <p:pic>
          <p:nvPicPr>
            <p:cNvPr id="66"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4694173" y="3421517"/>
              <a:ext cx="2247985" cy="1966984"/>
            </a:xfrm>
            <a:prstGeom prst="rect">
              <a:avLst/>
            </a:prstGeom>
            <a:noFill/>
            <a:ln>
              <a:noFill/>
            </a:ln>
          </p:spPr>
        </p:pic>
      </p:grpSp>
    </p:spTree>
    <p:extLst>
      <p:ext uri="{BB962C8B-B14F-4D97-AF65-F5344CB8AC3E}">
        <p14:creationId xmlns="" xmlns:p14="http://schemas.microsoft.com/office/powerpoint/2010/main" val="89625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35" presetClass="path" presetSubtype="0" accel="50000" decel="50000" fill="hold" nodeType="withEffect">
                                  <p:stCondLst>
                                    <p:cond delay="500"/>
                                  </p:stCondLst>
                                  <p:childTnLst>
                                    <p:animMotion origin="layout" path="M 0.04149 4.07407E-6 L 3.88889E-6 4.07407E-6 " pathEditMode="relative" rAng="0" ptsTypes="AA">
                                      <p:cBhvr>
                                        <p:cTn id="21" dur="1000" fill="hold"/>
                                        <p:tgtEl>
                                          <p:spTgt spid="4"/>
                                        </p:tgtEl>
                                        <p:attrNameLst>
                                          <p:attrName>ppt_x</p:attrName>
                                          <p:attrName>ppt_y</p:attrName>
                                        </p:attrNameLst>
                                      </p:cBhvr>
                                      <p:rCtr x="-21" y="0"/>
                                    </p:animMotion>
                                  </p:childTnLst>
                                </p:cTn>
                              </p:par>
                              <p:par>
                                <p:cTn id="22" presetID="10" presetClass="entr" presetSubtype="0" fill="hold"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par>
                                <p:cTn id="25" presetID="63" presetClass="path" presetSubtype="0" accel="50000" decel="50000" fill="hold" nodeType="withEffect">
                                  <p:stCondLst>
                                    <p:cond delay="500"/>
                                  </p:stCondLst>
                                  <p:childTnLst>
                                    <p:animMotion origin="layout" path="M -0.04167 4.07407E-6 L 2.5E-6 4.07407E-6 " pathEditMode="relative" rAng="0" ptsTypes="AA">
                                      <p:cBhvr>
                                        <p:cTn id="26" dur="1000" fill="hold"/>
                                        <p:tgtEl>
                                          <p:spTgt spid="2"/>
                                        </p:tgtEl>
                                        <p:attrNameLst>
                                          <p:attrName>ppt_x</p:attrName>
                                          <p:attrName>ppt_y</p:attrName>
                                        </p:attrNameLst>
                                      </p:cBhvr>
                                      <p:rCtr x="21" y="0"/>
                                    </p:animMotion>
                                  </p:childTnLst>
                                </p:cTn>
                              </p:par>
                              <p:par>
                                <p:cTn id="27" presetID="10" presetClass="entr" presetSubtype="0" fill="hold"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par>
                                <p:cTn id="30" presetID="35" presetClass="path" presetSubtype="0" accel="50000" decel="50000" fill="hold" nodeType="withEffect">
                                  <p:stCondLst>
                                    <p:cond delay="500"/>
                                  </p:stCondLst>
                                  <p:childTnLst>
                                    <p:animMotion origin="layout" path="M 0.0415 2.96296E-6 L -4.44444E-6 2.96296E-6 " pathEditMode="relative" rAng="0" ptsTypes="AA">
                                      <p:cBhvr>
                                        <p:cTn id="31" dur="1000" fill="hold"/>
                                        <p:tgtEl>
                                          <p:spTgt spid="5"/>
                                        </p:tgtEl>
                                        <p:attrNameLst>
                                          <p:attrName>ppt_x</p:attrName>
                                          <p:attrName>ppt_y</p:attrName>
                                        </p:attrNameLst>
                                      </p:cBhvr>
                                      <p:rCtr x="-21" y="0"/>
                                    </p:animMotion>
                                  </p:childTnLst>
                                </p:cTn>
                              </p:par>
                              <p:par>
                                <p:cTn id="32" presetID="10" presetClass="entr" presetSubtype="0" fill="hold"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childTnLst>
                                </p:cTn>
                              </p:par>
                              <p:par>
                                <p:cTn id="35" presetID="63" presetClass="path" presetSubtype="0" accel="50000" decel="50000" fill="hold" nodeType="withEffect">
                                  <p:stCondLst>
                                    <p:cond delay="500"/>
                                  </p:stCondLst>
                                  <p:childTnLst>
                                    <p:animMotion origin="layout" path="M -0.04271 2.96296E-6 L 8.33333E-7 2.96296E-6 " pathEditMode="relative" rAng="0" ptsTypes="AA">
                                      <p:cBhvr>
                                        <p:cTn id="36" dur="1000" fill="hold"/>
                                        <p:tgtEl>
                                          <p:spTgt spid="6"/>
                                        </p:tgtEl>
                                        <p:attrNameLst>
                                          <p:attrName>ppt_x</p:attrName>
                                          <p:attrName>ppt_y</p:attrName>
                                        </p:attrNameLst>
                                      </p:cBhvr>
                                      <p:rCtr x="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03848" y="3789040"/>
            <a:ext cx="7704856" cy="1523494"/>
          </a:xfrm>
        </p:spPr>
        <p:txBody>
          <a:bodyPr/>
          <a:lstStyle/>
          <a:p>
            <a:r>
              <a:rPr lang="en-GB" sz="3200" b="1" i="1" dirty="0" smtClean="0">
                <a:effectLst>
                  <a:outerShdw blurRad="38100" dist="38100" dir="2700000" algn="tl">
                    <a:srgbClr val="000000">
                      <a:alpha val="43137"/>
                    </a:srgbClr>
                  </a:outerShdw>
                </a:effectLst>
              </a:rPr>
              <a:t>“Capturing Unstructured Information”</a:t>
            </a:r>
            <a:br>
              <a:rPr lang="en-GB" sz="3200" b="1" i="1" dirty="0" smtClean="0">
                <a:effectLst>
                  <a:outerShdw blurRad="38100" dist="38100" dir="2700000" algn="tl">
                    <a:srgbClr val="000000">
                      <a:alpha val="43137"/>
                    </a:srgbClr>
                  </a:outerShdw>
                </a:effectLst>
              </a:rPr>
            </a:br>
            <a:r>
              <a:rPr lang="en-GB" sz="3200" dirty="0" smtClean="0">
                <a:solidFill>
                  <a:schemeClr val="tx1"/>
                </a:solidFill>
                <a:effectLst>
                  <a:outerShdw blurRad="38100" dist="38100" dir="2700000" algn="tl">
                    <a:srgbClr val="000000">
                      <a:alpha val="43137"/>
                    </a:srgbClr>
                  </a:outerShdw>
                </a:effectLst>
              </a:rPr>
              <a:t>Create Content</a:t>
            </a:r>
            <a:br>
              <a:rPr lang="en-GB" sz="3200"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 Blogs</a:t>
            </a:r>
            <a:br>
              <a:rPr lang="en-GB" sz="3200" i="1"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 Wikis</a:t>
            </a:r>
            <a:br>
              <a:rPr lang="en-GB" sz="3200" i="1"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 Enterprise Wikis</a:t>
            </a:r>
            <a:br>
              <a:rPr lang="en-GB" sz="3200" i="1" dirty="0" smtClean="0">
                <a:solidFill>
                  <a:schemeClr val="tx1"/>
                </a:solidFill>
                <a:effectLst>
                  <a:outerShdw blurRad="38100" dist="38100" dir="2700000" algn="tl">
                    <a:srgbClr val="000000">
                      <a:alpha val="43137"/>
                    </a:srgbClr>
                  </a:outerShdw>
                </a:effectLst>
              </a:rPr>
            </a:br>
            <a:r>
              <a:rPr lang="en-GB" sz="3200" i="1" dirty="0" smtClean="0">
                <a:solidFill>
                  <a:schemeClr val="tx1"/>
                </a:solidFill>
                <a:effectLst>
                  <a:outerShdw blurRad="38100" dist="38100" dir="2700000" algn="tl">
                    <a:srgbClr val="000000">
                      <a:alpha val="43137"/>
                    </a:srgbClr>
                  </a:outerShdw>
                </a:effectLst>
              </a:rPr>
              <a:t>- Video</a:t>
            </a:r>
            <a:endParaRPr lang="en-GB" sz="3200" dirty="0">
              <a:effectLst>
                <a:outerShdw blurRad="38100" dist="38100" dir="2700000" algn="tl">
                  <a:srgbClr val="000000">
                    <a:alpha val="43137"/>
                  </a:srgbClr>
                </a:outerShdw>
              </a:effectLst>
            </a:endParaRPr>
          </a:p>
        </p:txBody>
      </p:sp>
      <p:sp>
        <p:nvSpPr>
          <p:cNvPr id="6" name="Text Placeholder 5"/>
          <p:cNvSpPr>
            <a:spLocks noGrp="1"/>
          </p:cNvSpPr>
          <p:nvPr>
            <p:ph type="body" sz="quarter" idx="10"/>
          </p:nvPr>
        </p:nvSpPr>
        <p:spPr/>
        <p:txBody>
          <a:bodyPr/>
          <a:lstStyle/>
          <a:p>
            <a:pPr algn="l"/>
            <a:r>
              <a:rPr lang="en-GB" dirty="0" smtClean="0"/>
              <a:t>Demo!</a:t>
            </a:r>
            <a:endParaRPr lang="en-GB" dirty="0"/>
          </a:p>
        </p:txBody>
      </p:sp>
    </p:spTree>
    <p:extLst>
      <p:ext uri="{BB962C8B-B14F-4D97-AF65-F5344CB8AC3E}">
        <p14:creationId xmlns="" xmlns:p14="http://schemas.microsoft.com/office/powerpoint/2010/main" val="320313755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Create Content</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7350" y="1414463"/>
            <a:ext cx="8370888" cy="5231805"/>
          </a:xfrm>
          <a:prstGeom prst="roundRect">
            <a:avLst>
              <a:gd name="adj" fmla="val 1382"/>
            </a:avLst>
          </a:prstGeom>
          <a:effectLst>
            <a:outerShdw blurRad="127000" algn="ctr" rotWithShape="0">
              <a:prstClr val="black">
                <a:alpha val="60000"/>
              </a:prstClr>
            </a:outerShdw>
          </a:effectLst>
        </p:spPr>
      </p:pic>
      <p:sp>
        <p:nvSpPr>
          <p:cNvPr id="6" name="Rectangular Callout 5"/>
          <p:cNvSpPr/>
          <p:nvPr/>
        </p:nvSpPr>
        <p:spPr bwMode="auto">
          <a:xfrm>
            <a:off x="6738938" y="5075993"/>
            <a:ext cx="1469397" cy="858695"/>
          </a:xfrm>
          <a:prstGeom prst="wedgeRectCallout">
            <a:avLst>
              <a:gd name="adj1" fmla="val -104135"/>
              <a:gd name="adj2" fmla="val -37929"/>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Easy Content creation from templates</a:t>
            </a:r>
          </a:p>
        </p:txBody>
      </p:sp>
      <p:sp>
        <p:nvSpPr>
          <p:cNvPr id="7" name="Rectangular Callout 6"/>
          <p:cNvSpPr/>
          <p:nvPr/>
        </p:nvSpPr>
        <p:spPr bwMode="auto">
          <a:xfrm>
            <a:off x="1187449" y="1234414"/>
            <a:ext cx="2704067" cy="360097"/>
          </a:xfrm>
          <a:prstGeom prst="wedgeRectCallout">
            <a:avLst>
              <a:gd name="adj1" fmla="val -50352"/>
              <a:gd name="adj2" fmla="val 220999"/>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Search for templates online</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8" name="Rectangular Callout 7"/>
          <p:cNvSpPr/>
          <p:nvPr/>
        </p:nvSpPr>
        <p:spPr bwMode="auto">
          <a:xfrm>
            <a:off x="323552" y="5332947"/>
            <a:ext cx="1295400" cy="858695"/>
          </a:xfrm>
          <a:prstGeom prst="wedgeRectCallout">
            <a:avLst>
              <a:gd name="adj1" fmla="val -1323"/>
              <a:gd name="adj2" fmla="val -122246"/>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Filter by content type or category</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Tree>
    <p:extLst>
      <p:ext uri="{BB962C8B-B14F-4D97-AF65-F5344CB8AC3E}">
        <p14:creationId xmlns="" xmlns:p14="http://schemas.microsoft.com/office/powerpoint/2010/main" val="375973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7350" y="1543573"/>
            <a:ext cx="8370888" cy="5089001"/>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smtClean="0">
                <a:effectLst>
                  <a:outerShdw blurRad="38100" dist="38100" dir="2700000" algn="tl">
                    <a:srgbClr val="000000">
                      <a:alpha val="43137"/>
                    </a:srgbClr>
                  </a:outerShdw>
                </a:effectLst>
              </a:rPr>
              <a:t>Blogs</a:t>
            </a:r>
            <a:endParaRPr lang="en-US" dirty="0">
              <a:effectLst>
                <a:outerShdw blurRad="38100" dist="38100" dir="2700000" algn="tl">
                  <a:srgbClr val="000000">
                    <a:alpha val="43137"/>
                  </a:srgbClr>
                </a:outerShdw>
              </a:effectLst>
            </a:endParaRPr>
          </a:p>
        </p:txBody>
      </p:sp>
      <p:sp>
        <p:nvSpPr>
          <p:cNvPr id="9" name="Rectangular Callout 8"/>
          <p:cNvSpPr/>
          <p:nvPr/>
        </p:nvSpPr>
        <p:spPr bwMode="auto">
          <a:xfrm>
            <a:off x="3638252" y="1234414"/>
            <a:ext cx="3429000" cy="360097"/>
          </a:xfrm>
          <a:prstGeom prst="wedgeRectCallout">
            <a:avLst>
              <a:gd name="adj1" fmla="val 851"/>
              <a:gd name="adj2" fmla="val 16702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Modern user experience with AJAX</a:t>
            </a:r>
            <a:endPar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10" name="Rectangular Callout 9"/>
          <p:cNvSpPr/>
          <p:nvPr/>
        </p:nvSpPr>
        <p:spPr bwMode="auto">
          <a:xfrm>
            <a:off x="1463675" y="2115609"/>
            <a:ext cx="1429267" cy="609396"/>
          </a:xfrm>
          <a:prstGeom prst="wedgeRectCallout">
            <a:avLst>
              <a:gd name="adj1" fmla="val -81180"/>
              <a:gd name="adj2" fmla="val 7043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Customizable categories</a:t>
            </a:r>
          </a:p>
        </p:txBody>
      </p:sp>
      <p:sp>
        <p:nvSpPr>
          <p:cNvPr id="11" name="Rectangular Callout 10"/>
          <p:cNvSpPr/>
          <p:nvPr/>
        </p:nvSpPr>
        <p:spPr bwMode="auto">
          <a:xfrm>
            <a:off x="5562600" y="2816987"/>
            <a:ext cx="1489075" cy="609396"/>
          </a:xfrm>
          <a:prstGeom prst="wedgeRectCallout">
            <a:avLst>
              <a:gd name="adj1" fmla="val 96493"/>
              <a:gd name="adj2" fmla="val 29843"/>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Easy content management</a:t>
            </a:r>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812816" y="828675"/>
            <a:ext cx="5012460" cy="5803900"/>
          </a:xfrm>
          <a:prstGeom prst="roundRect">
            <a:avLst>
              <a:gd name="adj" fmla="val 2086"/>
            </a:avLst>
          </a:prstGeom>
          <a:effectLst>
            <a:outerShdw blurRad="127000" algn="ctr" rotWithShape="0">
              <a:prstClr val="black">
                <a:alpha val="60000"/>
              </a:prstClr>
            </a:outerShdw>
          </a:effectLst>
        </p:spPr>
      </p:pic>
      <p:sp>
        <p:nvSpPr>
          <p:cNvPr id="5" name="Rectangular Callout 4"/>
          <p:cNvSpPr/>
          <p:nvPr/>
        </p:nvSpPr>
        <p:spPr bwMode="auto">
          <a:xfrm>
            <a:off x="4667250" y="154286"/>
            <a:ext cx="2514600" cy="609396"/>
          </a:xfrm>
          <a:prstGeom prst="wedgeRectCallout">
            <a:avLst>
              <a:gd name="adj1" fmla="val -85847"/>
              <a:gd name="adj2" fmla="val 12788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Rich text editor with contextual ribbon menus</a:t>
            </a:r>
          </a:p>
        </p:txBody>
      </p:sp>
      <p:sp>
        <p:nvSpPr>
          <p:cNvPr id="6" name="Rectangular Callout 5"/>
          <p:cNvSpPr/>
          <p:nvPr/>
        </p:nvSpPr>
        <p:spPr bwMode="auto">
          <a:xfrm>
            <a:off x="7038742" y="1051247"/>
            <a:ext cx="1671639" cy="609396"/>
          </a:xfrm>
          <a:prstGeom prst="wedgeRectCallout">
            <a:avLst>
              <a:gd name="adj1" fmla="val -211252"/>
              <a:gd name="adj2" fmla="val 55900"/>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Wrap text around floating images</a:t>
            </a:r>
          </a:p>
        </p:txBody>
      </p:sp>
      <p:sp>
        <p:nvSpPr>
          <p:cNvPr id="13" name="Rectangular Callout 12"/>
          <p:cNvSpPr/>
          <p:nvPr/>
        </p:nvSpPr>
        <p:spPr bwMode="auto">
          <a:xfrm>
            <a:off x="1491216" y="2906011"/>
            <a:ext cx="1371600" cy="609600"/>
          </a:xfrm>
          <a:prstGeom prst="wedgeRectCallout">
            <a:avLst>
              <a:gd name="adj1" fmla="val 117894"/>
              <a:gd name="adj2" fmla="val -11432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Built-in image styles</a:t>
            </a:r>
          </a:p>
        </p:txBody>
      </p:sp>
      <p:sp>
        <p:nvSpPr>
          <p:cNvPr id="3" name="Rectangular Callout 2"/>
          <p:cNvSpPr/>
          <p:nvPr/>
        </p:nvSpPr>
        <p:spPr bwMode="auto">
          <a:xfrm>
            <a:off x="5451475" y="4064175"/>
            <a:ext cx="1406525" cy="609396"/>
          </a:xfrm>
          <a:prstGeom prst="wedgeRectCallout">
            <a:avLst>
              <a:gd name="adj1" fmla="val -84464"/>
              <a:gd name="adj2" fmla="val -4135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Rich content creation</a:t>
            </a:r>
          </a:p>
        </p:txBody>
      </p:sp>
    </p:spTree>
    <p:extLst>
      <p:ext uri="{BB962C8B-B14F-4D97-AF65-F5344CB8AC3E}">
        <p14:creationId xmlns="" xmlns:p14="http://schemas.microsoft.com/office/powerpoint/2010/main" val="710732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7"/>
                                        </p:tgtEl>
                                      </p:cBhvr>
                                    </p:animEffect>
                                    <p:set>
                                      <p:cBhvr>
                                        <p:cTn id="24" dur="1" fill="hold">
                                          <p:stCondLst>
                                            <p:cond delay="9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9"/>
                                        </p:tgtEl>
                                      </p:cBhvr>
                                    </p:animEffect>
                                    <p:set>
                                      <p:cBhvr>
                                        <p:cTn id="27" dur="1" fill="hold">
                                          <p:stCondLst>
                                            <p:cond delay="9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11"/>
                                        </p:tgtEl>
                                      </p:cBhvr>
                                    </p:animEffect>
                                    <p:set>
                                      <p:cBhvr>
                                        <p:cTn id="33" dur="1" fill="hold">
                                          <p:stCondLst>
                                            <p:cond delay="999"/>
                                          </p:stCondLst>
                                        </p:cTn>
                                        <p:tgtEl>
                                          <p:spTgt spid="11"/>
                                        </p:tgtEl>
                                        <p:attrNameLst>
                                          <p:attrName>style.visibility</p:attrName>
                                        </p:attrNameLst>
                                      </p:cBhvr>
                                      <p:to>
                                        <p:strVal val="hidden"/>
                                      </p:to>
                                    </p:set>
                                  </p:childTnLst>
                                </p:cTn>
                              </p:par>
                              <p:par>
                                <p:cTn id="34" presetID="42" presetClass="entr" presetSubtype="0"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5" grpId="0" animBg="1"/>
      <p:bldP spid="6" grpId="0" animBg="1"/>
      <p:bldP spid="13"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7607" y="923925"/>
            <a:ext cx="6661171" cy="5708650"/>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smtClean="0">
                <a:effectLst>
                  <a:outerShdw blurRad="38100" dist="38100" dir="2700000" algn="tl">
                    <a:srgbClr val="000000">
                      <a:alpha val="43137"/>
                    </a:srgbClr>
                  </a:outerShdw>
                </a:effectLst>
              </a:rPr>
              <a:t>Wikis</a:t>
            </a:r>
            <a:endParaRPr lang="en-US" dirty="0">
              <a:effectLst>
                <a:outerShdw blurRad="38100" dist="38100" dir="2700000" algn="tl">
                  <a:srgbClr val="000000">
                    <a:alpha val="43137"/>
                  </a:srgbClr>
                </a:outerShdw>
              </a:effectLst>
            </a:endParaRPr>
          </a:p>
        </p:txBody>
      </p:sp>
      <p:sp>
        <p:nvSpPr>
          <p:cNvPr id="6" name="Rectangular Callout 5"/>
          <p:cNvSpPr/>
          <p:nvPr/>
        </p:nvSpPr>
        <p:spPr bwMode="auto">
          <a:xfrm>
            <a:off x="5127625" y="1110095"/>
            <a:ext cx="1532344" cy="609396"/>
          </a:xfrm>
          <a:prstGeom prst="wedgeRectCallout">
            <a:avLst>
              <a:gd name="adj1" fmla="val -117744"/>
              <a:gd name="adj2" fmla="val 14864"/>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Add web parts to wiki content</a:t>
            </a:r>
          </a:p>
        </p:txBody>
      </p:sp>
      <p:sp>
        <p:nvSpPr>
          <p:cNvPr id="7" name="Rectangular Callout 6"/>
          <p:cNvSpPr/>
          <p:nvPr/>
        </p:nvSpPr>
        <p:spPr bwMode="auto">
          <a:xfrm>
            <a:off x="5665936" y="2359511"/>
            <a:ext cx="1352107" cy="609396"/>
          </a:xfrm>
          <a:prstGeom prst="wedgeRectCallout">
            <a:avLst>
              <a:gd name="adj1" fmla="val -107823"/>
              <a:gd name="adj2" fmla="val 320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New web part gallery</a:t>
            </a:r>
          </a:p>
        </p:txBody>
      </p:sp>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4975" y="1444248"/>
            <a:ext cx="8370888" cy="5102602"/>
          </a:xfrm>
          <a:prstGeom prst="roundRect">
            <a:avLst>
              <a:gd name="adj" fmla="val 1382"/>
            </a:avLst>
          </a:prstGeom>
          <a:effectLst>
            <a:outerShdw blurRad="127000" algn="ctr" rotWithShape="0">
              <a:prstClr val="black">
                <a:alpha val="60000"/>
              </a:prstClr>
            </a:outerShdw>
          </a:effectLst>
        </p:spPr>
      </p:pic>
      <p:sp>
        <p:nvSpPr>
          <p:cNvPr id="10" name="Rectangular Callout 9"/>
          <p:cNvSpPr/>
          <p:nvPr/>
        </p:nvSpPr>
        <p:spPr bwMode="auto">
          <a:xfrm>
            <a:off x="7163243" y="2469781"/>
            <a:ext cx="1275907" cy="609600"/>
          </a:xfrm>
          <a:prstGeom prst="wedgeRectCallout">
            <a:avLst>
              <a:gd name="adj1" fmla="val -38098"/>
              <a:gd name="adj2" fmla="val 138434"/>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Embed rich media</a:t>
            </a:r>
          </a:p>
        </p:txBody>
      </p:sp>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90636" y="942975"/>
            <a:ext cx="6586856" cy="5727701"/>
          </a:xfrm>
          <a:prstGeom prst="roundRect">
            <a:avLst>
              <a:gd name="adj" fmla="val 1382"/>
            </a:avLst>
          </a:prstGeom>
          <a:effectLst>
            <a:outerShdw blurRad="127000" algn="ctr" rotWithShape="0">
              <a:prstClr val="black">
                <a:alpha val="60000"/>
              </a:prstClr>
            </a:outerShdw>
          </a:effectLst>
        </p:spPr>
      </p:pic>
      <p:sp>
        <p:nvSpPr>
          <p:cNvPr id="5" name="Rectangular Callout 4"/>
          <p:cNvSpPr/>
          <p:nvPr/>
        </p:nvSpPr>
        <p:spPr bwMode="auto">
          <a:xfrm>
            <a:off x="6648450" y="1943100"/>
            <a:ext cx="1633538" cy="858695"/>
          </a:xfrm>
          <a:prstGeom prst="wedgeRectCallout">
            <a:avLst>
              <a:gd name="adj1" fmla="val -128054"/>
              <a:gd name="adj2" fmla="val 7505"/>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Rich formatting with preview capabilities</a:t>
            </a:r>
          </a:p>
        </p:txBody>
      </p:sp>
    </p:spTree>
    <p:extLst>
      <p:ext uri="{BB962C8B-B14F-4D97-AF65-F5344CB8AC3E}">
        <p14:creationId xmlns="" xmlns:p14="http://schemas.microsoft.com/office/powerpoint/2010/main" val="4222822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42"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4"/>
                                        </p:tgtEl>
                                      </p:cBhvr>
                                    </p:animEffect>
                                    <p:set>
                                      <p:cBhvr>
                                        <p:cTn id="41" dur="1" fill="hold">
                                          <p:stCondLst>
                                            <p:cond delay="999"/>
                                          </p:stCondLst>
                                        </p:cTn>
                                        <p:tgtEl>
                                          <p:spTgt spid="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par>
                                <p:cTn id="45" presetID="42" presetClass="entr" presetSubtype="0"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0" grpId="0" animBg="1"/>
      <p:bldP spid="10" grpId="1"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descr="background.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555750"/>
            <a:ext cx="9144000" cy="4776788"/>
          </a:xfrm>
          <a:prstGeom prst="rect">
            <a:avLst/>
          </a:prstGeom>
          <a:extLst>
            <a:ext uri="{909E8E84-426E-40DD-AFC4-6F175D3DCCD1}">
              <a14:hiddenFill xmlns="" xmlns:a14="http://schemas.microsoft.com/office/drawing/2010/main">
                <a:solidFill>
                  <a:srgbClr xmlns:mc="http://schemas.openxmlformats.org/markup-compatibility/2006" val="FFFFFF" mc:Ignorable=""/>
                </a:solidFill>
              </a14:hiddenFill>
            </a:ext>
            <a:ext uri="{91240B29-F687-4F45-9708-019B960494DF}">
              <a14:hiddenLine xmlns="" xmlns:a14="http://schemas.microsoft.com/office/drawing/2010/main" w="9525">
                <a:solidFill>
                  <a:srgbClr xmlns:mc="http://schemas.openxmlformats.org/markup-compatibility/2006" val="000000" mc:Ignorable=""/>
                </a:solidFill>
                <a:miter lim="800000"/>
                <a:headEnd/>
                <a:tailEnd/>
              </a14:hiddenLine>
            </a:ext>
            <a:ext uri="{53640926-AAD7-44D8-BBD7-CCE9431645EC}">
              <a14:shadowObscured xmlns="" xmlns:a14="http://schemas.microsoft.com/office/drawing/2010/main" val="1"/>
            </a:ext>
          </a:extLst>
        </p:spPr>
      </p:pic>
      <p:sp>
        <p:nvSpPr>
          <p:cNvPr id="28" name="Rectangle 27"/>
          <p:cNvSpPr/>
          <p:nvPr/>
        </p:nvSpPr>
        <p:spPr bwMode="auto">
          <a:xfrm>
            <a:off x="0" y="1549671"/>
            <a:ext cx="9144000" cy="4593265"/>
          </a:xfrm>
          <a:prstGeom prst="rect">
            <a:avLst/>
          </a:prstGeom>
          <a:gradFill>
            <a:gsLst>
              <a:gs pos="13000">
                <a:schemeClr val="bg1">
                  <a:alpha val="53000"/>
                </a:schemeClr>
              </a:gs>
              <a:gs pos="50000">
                <a:schemeClr val="bg1">
                  <a:alpha val="0"/>
                </a:schemeClr>
              </a:gs>
              <a:gs pos="100000">
                <a:schemeClr val="bg1">
                  <a:alpha val="0"/>
                </a:schemeClr>
              </a:gs>
            </a:gsLst>
            <a:lin ang="6600000" scaled="0"/>
          </a:gra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4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noAutofit/>
          </a:bodyPr>
          <a:lstStyle/>
          <a:p>
            <a:pPr defTabSz="914363" eaLnBrk="1" fontAlgn="auto" hangingPunct="1">
              <a:spcAft>
                <a:spcPts val="0"/>
              </a:spcAft>
              <a:defRPr/>
            </a:pPr>
            <a:r>
              <a:rPr sz="4000" dirty="0" smtClean="0">
                <a:effectLst>
                  <a:outerShdw blurRad="38100" dist="38100" dir="2700000" algn="tl">
                    <a:srgbClr val="000000">
                      <a:alpha val="43137"/>
                    </a:srgbClr>
                  </a:outerShdw>
                </a:effectLst>
              </a:rPr>
              <a:t>Aim: Gaining Enterprise Value from Tacit Knowledge using SharePoint technology</a:t>
            </a:r>
            <a:endParaRPr sz="4000" dirty="0">
              <a:effectLst>
                <a:outerShdw blurRad="38100" dist="38100" dir="2700000" algn="tl">
                  <a:srgbClr val="000000">
                    <a:alpha val="43137"/>
                  </a:srgbClr>
                </a:outerShdw>
              </a:effectLst>
            </a:endParaRPr>
          </a:p>
        </p:txBody>
      </p:sp>
      <p:grpSp>
        <p:nvGrpSpPr>
          <p:cNvPr id="3" name="Group 11"/>
          <p:cNvGrpSpPr>
            <a:grpSpLocks/>
          </p:cNvGrpSpPr>
          <p:nvPr/>
        </p:nvGrpSpPr>
        <p:grpSpPr bwMode="auto">
          <a:xfrm>
            <a:off x="201613" y="1874838"/>
            <a:ext cx="5380037" cy="1204912"/>
            <a:chOff x="888514" y="1344877"/>
            <a:chExt cx="5802801" cy="1357314"/>
          </a:xfrm>
        </p:grpSpPr>
        <p:pic>
          <p:nvPicPr>
            <p:cNvPr id="24591" name="Picture 5" descr="C:\Users\andrewl\Desktop\pape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l="10417" t="21883" r="10417" b="11841"/>
            <a:stretch>
              <a:fillRect/>
            </a:stretch>
          </p:blipFill>
          <p:spPr bwMode="auto">
            <a:xfrm rot="-168853">
              <a:off x="888514" y="1344877"/>
              <a:ext cx="5802801" cy="1357314"/>
            </a:xfrm>
            <a:prstGeom prst="rect">
              <a:avLst/>
            </a:prstGeom>
            <a:extLst>
              <a:ext uri="{909E8E84-426E-40DD-AFC4-6F175D3DCCD1}">
                <a14:hiddenFill xmlns="" xmlns:a14="http://schemas.microsoft.com/office/drawing/2010/main">
                  <a:solidFill>
                    <a:srgbClr xmlns:mc="http://schemas.openxmlformats.org/markup-compatibility/2006" val="FFFFFF" mc:Ignorable=""/>
                  </a:solidFill>
                </a14:hiddenFill>
              </a:ext>
              <a:ext uri="{91240B29-F687-4F45-9708-019B960494DF}">
                <a14:hiddenLine xmlns="" xmlns:a14="http://schemas.microsoft.com/office/drawing/2010/main" w="9525">
                  <a:solidFill>
                    <a:srgbClr xmlns:mc="http://schemas.openxmlformats.org/markup-compatibility/2006" val="000000" mc:Ignorable=""/>
                  </a:solidFill>
                  <a:miter lim="800000"/>
                  <a:headEnd/>
                  <a:tailEnd/>
                </a14:hiddenLine>
              </a:ext>
            </a:extLst>
          </p:spPr>
        </p:pic>
        <p:sp>
          <p:nvSpPr>
            <p:cNvPr id="14" name="TextBox 13"/>
            <p:cNvSpPr txBox="1"/>
            <p:nvPr/>
          </p:nvSpPr>
          <p:spPr>
            <a:xfrm rot="21409994">
              <a:off x="1538793" y="1497844"/>
              <a:ext cx="4689397" cy="873998"/>
            </a:xfrm>
            <a:prstGeom prst="rect">
              <a:avLst/>
            </a:prstGeom>
            <a:noFill/>
          </p:spPr>
          <p:txBody>
            <a:bodyPr lIns="0" tIns="0" rIns="0" bIns="0">
              <a:spAutoFit/>
            </a:bodyPr>
            <a:lstStyle/>
            <a:p>
              <a:pPr marL="0" lvl="1" indent="0" algn="ctr" defTabSz="914363">
                <a:lnSpc>
                  <a:spcPct val="90000"/>
                </a:lnSpc>
                <a:defRPr/>
              </a:pPr>
              <a:r>
                <a:rPr lang="en-US" sz="2800" i="1" dirty="0">
                  <a:gradFill>
                    <a:gsLst>
                      <a:gs pos="0">
                        <a:schemeClr val="bg1"/>
                      </a:gs>
                      <a:gs pos="88000">
                        <a:schemeClr val="bg1"/>
                      </a:gs>
                    </a:gsLst>
                    <a:lin ang="2700000" scaled="0"/>
                  </a:gradFill>
                  <a:latin typeface="+mn-lt"/>
                  <a:cs typeface="+mn-cs"/>
                </a:rPr>
                <a:t>Lowers the </a:t>
              </a:r>
              <a:r>
                <a:rPr lang="en-US" sz="2800" b="1" i="1" dirty="0">
                  <a:gradFill>
                    <a:gsLst>
                      <a:gs pos="0">
                        <a:schemeClr val="bg1"/>
                      </a:gs>
                      <a:gs pos="88000">
                        <a:schemeClr val="bg1"/>
                      </a:gs>
                    </a:gsLst>
                    <a:lin ang="2700000" scaled="0"/>
                  </a:gradFill>
                  <a:latin typeface="+mn-lt"/>
                  <a:cs typeface="+mn-cs"/>
                </a:rPr>
                <a:t>cost</a:t>
              </a:r>
            </a:p>
            <a:p>
              <a:pPr marL="0" lvl="1" indent="0" algn="ctr" defTabSz="914363">
                <a:lnSpc>
                  <a:spcPct val="90000"/>
                </a:lnSpc>
                <a:defRPr/>
              </a:pPr>
              <a:r>
                <a:rPr lang="en-US" sz="2800" i="1" dirty="0">
                  <a:solidFill>
                    <a:srgbClr val="FF0000"/>
                  </a:solidFill>
                  <a:latin typeface="+mn-lt"/>
                  <a:cs typeface="+mn-cs"/>
                </a:rPr>
                <a:t>of sharing and organizing</a:t>
              </a:r>
            </a:p>
          </p:txBody>
        </p:sp>
      </p:grpSp>
      <p:grpSp>
        <p:nvGrpSpPr>
          <p:cNvPr id="4" name="Group 26"/>
          <p:cNvGrpSpPr>
            <a:grpSpLocks/>
          </p:cNvGrpSpPr>
          <p:nvPr/>
        </p:nvGrpSpPr>
        <p:grpSpPr bwMode="auto">
          <a:xfrm>
            <a:off x="592138" y="3108325"/>
            <a:ext cx="4905375" cy="1204913"/>
            <a:chOff x="485242" y="3119269"/>
            <a:chExt cx="4906529" cy="1204498"/>
          </a:xfrm>
        </p:grpSpPr>
        <p:pic>
          <p:nvPicPr>
            <p:cNvPr id="16" name="Picture 5" descr="C:\Users\andrewl\Desktop\paper.png"/>
            <p:cNvPicPr>
              <a:picLocks noChangeAspect="1" noChangeArrowheads="1"/>
            </p:cNvPicPr>
            <p:nvPr/>
          </p:nvPicPr>
          <p:blipFill>
            <a:blip r:embed="rId4" cstate="print"/>
            <a:srcRect l="10417" t="21883" r="10417" b="11841"/>
            <a:stretch>
              <a:fillRect/>
            </a:stretch>
          </p:blipFill>
          <p:spPr bwMode="auto">
            <a:xfrm rot="128237">
              <a:off x="485242" y="3119269"/>
              <a:ext cx="4906529" cy="1204498"/>
            </a:xfrm>
            <a:prstGeom prst="rect">
              <a:avLst/>
            </a:prstGeom>
            <a:noFill/>
            <a:effectLst>
              <a:outerShdw blurRad="50800" dist="38100" algn="l" rotWithShape="0">
                <a:prstClr val="black">
                  <a:alpha val="40000"/>
                </a:prstClr>
              </a:outerShdw>
            </a:effectLst>
          </p:spPr>
        </p:pic>
        <p:sp>
          <p:nvSpPr>
            <p:cNvPr id="17" name="TextBox 16"/>
            <p:cNvSpPr txBox="1"/>
            <p:nvPr/>
          </p:nvSpPr>
          <p:spPr>
            <a:xfrm rot="107084">
              <a:off x="786661" y="3287081"/>
              <a:ext cx="4340947" cy="775597"/>
            </a:xfrm>
            <a:prstGeom prst="rect">
              <a:avLst/>
            </a:prstGeom>
            <a:noFill/>
          </p:spPr>
          <p:txBody>
            <a:bodyPr lIns="0" tIns="0" rIns="0" bIns="0">
              <a:spAutoFit/>
            </a:bodyPr>
            <a:lstStyle/>
            <a:p>
              <a:pPr marL="0" lvl="1" indent="0" algn="ctr" defTabSz="914363">
                <a:lnSpc>
                  <a:spcPct val="90000"/>
                </a:lnSpc>
                <a:defRPr/>
              </a:pPr>
              <a:r>
                <a:rPr lang="en-US" sz="2800" i="1" dirty="0">
                  <a:gradFill>
                    <a:gsLst>
                      <a:gs pos="0">
                        <a:schemeClr val="bg1"/>
                      </a:gs>
                      <a:gs pos="88000">
                        <a:schemeClr val="bg1"/>
                      </a:gs>
                    </a:gsLst>
                    <a:lin ang="2700000" scaled="0"/>
                  </a:gradFill>
                  <a:latin typeface="+mn-lt"/>
                  <a:cs typeface="+mn-cs"/>
                </a:rPr>
                <a:t>Surfaces</a:t>
              </a:r>
              <a:r>
                <a:rPr lang="en-US" sz="2800" b="1" i="1" dirty="0">
                  <a:gradFill>
                    <a:gsLst>
                      <a:gs pos="0">
                        <a:schemeClr val="bg1"/>
                      </a:gs>
                      <a:gs pos="88000">
                        <a:schemeClr val="bg1"/>
                      </a:gs>
                    </a:gsLst>
                    <a:lin ang="2700000" scaled="0"/>
                  </a:gradFill>
                  <a:latin typeface="+mn-lt"/>
                  <a:cs typeface="+mn-cs"/>
                </a:rPr>
                <a:t> knowledge </a:t>
              </a:r>
              <a:br>
                <a:rPr lang="en-US" sz="2800" b="1" i="1" dirty="0">
                  <a:gradFill>
                    <a:gsLst>
                      <a:gs pos="0">
                        <a:schemeClr val="bg1"/>
                      </a:gs>
                      <a:gs pos="88000">
                        <a:schemeClr val="bg1"/>
                      </a:gs>
                    </a:gsLst>
                    <a:lin ang="2700000" scaled="0"/>
                  </a:gradFill>
                  <a:latin typeface="+mn-lt"/>
                  <a:cs typeface="+mn-cs"/>
                </a:rPr>
              </a:br>
              <a:r>
                <a:rPr lang="en-US" sz="2800" i="1" dirty="0">
                  <a:gradFill>
                    <a:gsLst>
                      <a:gs pos="0">
                        <a:schemeClr val="bg1"/>
                      </a:gs>
                      <a:gs pos="88000">
                        <a:schemeClr val="bg1"/>
                      </a:gs>
                    </a:gsLst>
                    <a:lin ang="2700000" scaled="0"/>
                  </a:gradFill>
                  <a:latin typeface="+mn-lt"/>
                  <a:cs typeface="+mn-cs"/>
                </a:rPr>
                <a:t>and </a:t>
              </a:r>
              <a:r>
                <a:rPr lang="en-US" sz="2800" b="1" i="1" dirty="0">
                  <a:gradFill>
                    <a:gsLst>
                      <a:gs pos="0">
                        <a:schemeClr val="bg1"/>
                      </a:gs>
                      <a:gs pos="88000">
                        <a:schemeClr val="bg1"/>
                      </a:gs>
                    </a:gsLst>
                    <a:lin ang="2700000" scaled="0"/>
                  </a:gradFill>
                  <a:latin typeface="+mn-lt"/>
                  <a:cs typeface="+mn-cs"/>
                </a:rPr>
                <a:t>networks</a:t>
              </a:r>
            </a:p>
          </p:txBody>
        </p:sp>
      </p:grpSp>
      <p:grpSp>
        <p:nvGrpSpPr>
          <p:cNvPr id="5" name="Group 18"/>
          <p:cNvGrpSpPr>
            <a:grpSpLocks/>
          </p:cNvGrpSpPr>
          <p:nvPr/>
        </p:nvGrpSpPr>
        <p:grpSpPr bwMode="auto">
          <a:xfrm>
            <a:off x="1201738" y="4273550"/>
            <a:ext cx="4894262" cy="1204913"/>
            <a:chOff x="-189654" y="1507207"/>
            <a:chExt cx="5278118" cy="1357314"/>
          </a:xfrm>
        </p:grpSpPr>
        <p:pic>
          <p:nvPicPr>
            <p:cNvPr id="21" name="Picture 5" descr="C:\Users\andrewl\Desktop\paper.png"/>
            <p:cNvPicPr>
              <a:picLocks noChangeAspect="1" noChangeArrowheads="1"/>
            </p:cNvPicPr>
            <p:nvPr/>
          </p:nvPicPr>
          <p:blipFill>
            <a:blip r:embed="rId4" cstate="print"/>
            <a:srcRect l="10417" t="21883" r="10417" b="11841"/>
            <a:stretch>
              <a:fillRect/>
            </a:stretch>
          </p:blipFill>
          <p:spPr bwMode="auto">
            <a:xfrm rot="21431147">
              <a:off x="-189654" y="1507207"/>
              <a:ext cx="5278118" cy="1357314"/>
            </a:xfrm>
            <a:prstGeom prst="rect">
              <a:avLst/>
            </a:prstGeom>
            <a:noFill/>
            <a:effectLst>
              <a:outerShdw blurRad="50800" dist="38100" dir="18900000" algn="bl" rotWithShape="0">
                <a:prstClr val="black">
                  <a:alpha val="40000"/>
                </a:prstClr>
              </a:outerShdw>
            </a:effectLst>
          </p:spPr>
        </p:pic>
        <p:sp>
          <p:nvSpPr>
            <p:cNvPr id="22" name="TextBox 21"/>
            <p:cNvSpPr txBox="1"/>
            <p:nvPr/>
          </p:nvSpPr>
          <p:spPr>
            <a:xfrm rot="21409994">
              <a:off x="194759" y="1690948"/>
              <a:ext cx="4675753" cy="873998"/>
            </a:xfrm>
            <a:prstGeom prst="rect">
              <a:avLst/>
            </a:prstGeom>
            <a:noFill/>
          </p:spPr>
          <p:txBody>
            <a:bodyPr lIns="0" tIns="0" rIns="0" bIns="0">
              <a:spAutoFit/>
            </a:bodyPr>
            <a:lstStyle/>
            <a:p>
              <a:pPr marL="0" lvl="1" indent="0" algn="ctr" defTabSz="914363">
                <a:lnSpc>
                  <a:spcPct val="90000"/>
                </a:lnSpc>
                <a:defRPr/>
              </a:pPr>
              <a:r>
                <a:rPr lang="en-US" sz="2800" i="1" dirty="0">
                  <a:gradFill>
                    <a:gsLst>
                      <a:gs pos="0">
                        <a:schemeClr val="bg1"/>
                      </a:gs>
                      <a:gs pos="88000">
                        <a:schemeClr val="bg1"/>
                      </a:gs>
                    </a:gsLst>
                    <a:lin ang="2700000" scaled="0"/>
                  </a:gradFill>
                  <a:latin typeface="+mn-lt"/>
                  <a:cs typeface="+mn-cs"/>
                </a:rPr>
                <a:t>Increases employee</a:t>
              </a:r>
            </a:p>
            <a:p>
              <a:pPr marL="0" lvl="1" indent="0" algn="ctr" defTabSz="914363">
                <a:lnSpc>
                  <a:spcPct val="90000"/>
                </a:lnSpc>
                <a:defRPr/>
              </a:pPr>
              <a:r>
                <a:rPr lang="en-US" sz="2800" b="1" i="1" dirty="0">
                  <a:gradFill>
                    <a:gsLst>
                      <a:gs pos="0">
                        <a:schemeClr val="bg1"/>
                      </a:gs>
                      <a:gs pos="88000">
                        <a:schemeClr val="bg1"/>
                      </a:gs>
                    </a:gsLst>
                    <a:lin ang="2700000" scaled="0"/>
                  </a:gradFill>
                  <a:latin typeface="+mn-lt"/>
                  <a:cs typeface="+mn-cs"/>
                </a:rPr>
                <a:t>engagement</a:t>
              </a:r>
            </a:p>
          </p:txBody>
        </p:sp>
      </p:grpSp>
      <p:pic>
        <p:nvPicPr>
          <p:cNvPr id="24586" name="Picture 2" descr="D:\DVD_ART36\Artwork_Imagery\Icons - Illustrations\People\black silhouettes\team group silhouette.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11875" y="2524125"/>
            <a:ext cx="2811463" cy="2820988"/>
          </a:xfrm>
          <a:prstGeom prst="rect">
            <a:avLst/>
          </a:prstGeom>
          <a:extLst>
            <a:ext uri="{909E8E84-426E-40DD-AFC4-6F175D3DCCD1}">
              <a14:hiddenFill xmlns="" xmlns:a14="http://schemas.microsoft.com/office/drawing/2010/main">
                <a:solidFill>
                  <a:srgbClr xmlns:mc="http://schemas.openxmlformats.org/markup-compatibility/2006" val="FFFFFF" mc:Ignorable=""/>
                </a:solidFill>
              </a14:hiddenFill>
            </a:ext>
            <a:ext uri="{91240B29-F687-4F45-9708-019B960494DF}">
              <a14:hiddenLine xmlns="" xmlns:a14="http://schemas.microsoft.com/office/drawing/2010/main" w="9525">
                <a:solidFill>
                  <a:srgbClr xmlns:mc="http://schemas.openxmlformats.org/markup-compatibility/2006" val="000000" mc:Ignorable=""/>
                </a:solidFill>
                <a:miter lim="800000"/>
                <a:headEnd/>
                <a:tailEnd/>
              </a14:hiddenLine>
            </a:ext>
            <a:ext uri="{53640926-AAD7-44D8-BBD7-CCE9431645EC}">
              <a14:shadowObscured xmlns="" xmlns:a14="http://schemas.microsoft.com/office/drawing/2010/main" val="1"/>
            </a:ext>
          </a:extLst>
        </p:spPr>
      </p:pic>
      <p:grpSp>
        <p:nvGrpSpPr>
          <p:cNvPr id="7" name="Group 6"/>
          <p:cNvGrpSpPr/>
          <p:nvPr/>
        </p:nvGrpSpPr>
        <p:grpSpPr>
          <a:xfrm>
            <a:off x="-36417" y="1265451"/>
            <a:ext cx="6485850" cy="6165768"/>
            <a:chOff x="3209872" y="2634015"/>
            <a:chExt cx="6040066" cy="6165768"/>
          </a:xfrm>
        </p:grpSpPr>
        <p:pic>
          <p:nvPicPr>
            <p:cNvPr id="15" name="Picture 5" descr="C:\Users\andrewl\Desktop\pape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l="10417" t="21883" r="10417" b="11841"/>
            <a:stretch>
              <a:fillRect/>
            </a:stretch>
          </p:blipFill>
          <p:spPr bwMode="auto">
            <a:xfrm rot="21431147">
              <a:off x="3209872" y="2634015"/>
              <a:ext cx="6040066" cy="6165768"/>
            </a:xfrm>
            <a:prstGeom prst="rect">
              <a:avLst/>
            </a:prstGeom>
            <a:extLst>
              <a:ext uri="{909E8E84-426E-40DD-AFC4-6F175D3DCCD1}">
                <a14:hiddenFill xmlns="" xmlns:a14="http://schemas.microsoft.com/office/drawing/2010/main">
                  <a:solidFill>
                    <a:srgbClr xmlns:mc="http://schemas.openxmlformats.org/markup-compatibility/2006" val="FFFFFF" mc:Ignorable=""/>
                  </a:solidFill>
                </a14:hiddenFill>
              </a:ext>
              <a:ext uri="{91240B29-F687-4F45-9708-019B960494DF}">
                <a14:hiddenLine xmlns="" xmlns:a14="http://schemas.microsoft.com/office/drawing/2010/main" w="9525">
                  <a:solidFill>
                    <a:srgbClr xmlns:mc="http://schemas.openxmlformats.org/markup-compatibility/2006" val="000000" mc:Ignorable=""/>
                  </a:solidFill>
                  <a:miter lim="800000"/>
                  <a:headEnd/>
                  <a:tailEnd/>
                </a14:hiddenLine>
              </a:ext>
            </a:extLst>
          </p:spPr>
        </p:pic>
        <p:sp>
          <p:nvSpPr>
            <p:cNvPr id="6" name="Rectangle 5"/>
            <p:cNvSpPr/>
            <p:nvPr/>
          </p:nvSpPr>
          <p:spPr>
            <a:xfrm>
              <a:off x="3923928" y="3440440"/>
              <a:ext cx="4572000" cy="4093428"/>
            </a:xfrm>
            <a:prstGeom prst="rect">
              <a:avLst/>
            </a:prstGeom>
          </p:spPr>
          <p:txBody>
            <a:bodyPr>
              <a:spAutoFit/>
            </a:bodyPr>
            <a:lstStyle/>
            <a:p>
              <a:pPr marL="285750" indent="-285750">
                <a:buFont typeface="Segoe UI" pitchFamily="34" charset="0"/>
                <a:buChar char="�"/>
              </a:pPr>
              <a:r>
                <a:rPr lang="en-GB" sz="2000" b="1" dirty="0">
                  <a:solidFill>
                    <a:schemeClr val="bg1"/>
                  </a:solidFill>
                </a:rPr>
                <a:t>Tacit knowledge</a:t>
              </a:r>
              <a:r>
                <a:rPr lang="en-GB" sz="2000" dirty="0">
                  <a:solidFill>
                    <a:schemeClr val="bg1"/>
                  </a:solidFill>
                </a:rPr>
                <a:t> (as opposed to formal or explicit knowledge) is knowledge that is difficult </a:t>
              </a:r>
              <a:r>
                <a:rPr lang="en-GB" sz="2000" dirty="0" smtClean="0">
                  <a:solidFill>
                    <a:schemeClr val="bg1"/>
                  </a:solidFill>
                </a:rPr>
                <a:t>to </a:t>
              </a:r>
              <a:r>
                <a:rPr lang="en-GB" sz="2000" dirty="0">
                  <a:solidFill>
                    <a:schemeClr val="bg1"/>
                  </a:solidFill>
                </a:rPr>
                <a:t>communicate to the rest of an organization</a:t>
              </a:r>
            </a:p>
            <a:p>
              <a:pPr marL="285750" indent="-285750">
                <a:buFont typeface="Segoe UI" pitchFamily="34" charset="0"/>
                <a:buChar char="�"/>
              </a:pPr>
              <a:endParaRPr lang="en-GB" sz="2000" dirty="0">
                <a:solidFill>
                  <a:schemeClr val="bg1"/>
                </a:solidFill>
              </a:endParaRPr>
            </a:p>
            <a:p>
              <a:pPr marL="285750" indent="-285750">
                <a:buFont typeface="Segoe UI" pitchFamily="34" charset="0"/>
                <a:buChar char="�"/>
              </a:pPr>
              <a:r>
                <a:rPr lang="en-GB" sz="2000" dirty="0">
                  <a:solidFill>
                    <a:schemeClr val="bg1"/>
                  </a:solidFill>
                </a:rPr>
                <a:t>P</a:t>
              </a:r>
              <a:r>
                <a:rPr lang="en-GB" sz="2000" dirty="0" smtClean="0">
                  <a:solidFill>
                    <a:schemeClr val="bg1"/>
                  </a:solidFill>
                </a:rPr>
                <a:t>eople </a:t>
              </a:r>
              <a:r>
                <a:rPr lang="en-GB" sz="2000" dirty="0">
                  <a:solidFill>
                    <a:schemeClr val="bg1"/>
                  </a:solidFill>
                </a:rPr>
                <a:t>are not often aware of the knowledge they possess or how it can be valuable to others. </a:t>
              </a:r>
              <a:endParaRPr lang="en-GB" sz="2000" dirty="0" smtClean="0">
                <a:solidFill>
                  <a:schemeClr val="bg1"/>
                </a:solidFill>
              </a:endParaRPr>
            </a:p>
            <a:p>
              <a:pPr marL="285750" indent="-285750">
                <a:buFont typeface="Segoe UI" pitchFamily="34" charset="0"/>
                <a:buChar char="�"/>
              </a:pPr>
              <a:endParaRPr lang="en-GB" sz="2000" dirty="0">
                <a:solidFill>
                  <a:schemeClr val="bg1"/>
                </a:solidFill>
              </a:endParaRPr>
            </a:p>
            <a:p>
              <a:pPr marL="285750" indent="-285750">
                <a:buFont typeface="Segoe UI" pitchFamily="34" charset="0"/>
                <a:buChar char="�"/>
              </a:pPr>
              <a:r>
                <a:rPr lang="en-GB" sz="2000" dirty="0" smtClean="0">
                  <a:solidFill>
                    <a:schemeClr val="bg1"/>
                  </a:solidFill>
                </a:rPr>
                <a:t>Effective </a:t>
              </a:r>
              <a:r>
                <a:rPr lang="en-GB" sz="2000" dirty="0">
                  <a:solidFill>
                    <a:schemeClr val="bg1"/>
                  </a:solidFill>
                </a:rPr>
                <a:t>transfer of tacit knowledge generally requires extensive personal contact and trust</a:t>
              </a:r>
              <a:r>
                <a:rPr lang="en-GB" sz="2000" dirty="0" smtClean="0">
                  <a:solidFill>
                    <a:schemeClr val="bg1"/>
                  </a:solidFill>
                </a:rPr>
                <a:t>.</a:t>
              </a:r>
            </a:p>
          </p:txBody>
        </p:sp>
      </p:grpSp>
    </p:spTree>
    <p:extLst>
      <p:ext uri="{BB962C8B-B14F-4D97-AF65-F5344CB8AC3E}">
        <p14:creationId xmlns="" xmlns:p14="http://schemas.microsoft.com/office/powerpoint/2010/main" val="31771107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
                                        </p:tgtEl>
                                      </p:cBhvr>
                                    </p:animEffect>
                                    <p:anim calcmode="lin" valueType="num">
                                      <p:cBhvr>
                                        <p:cTn id="20" dur="1000"/>
                                        <p:tgtEl>
                                          <p:spTgt spid="7"/>
                                        </p:tgtEl>
                                        <p:attrNameLst>
                                          <p:attrName>ppt_x</p:attrName>
                                        </p:attrNameLst>
                                      </p:cBhvr>
                                      <p:tavLst>
                                        <p:tav tm="0">
                                          <p:val>
                                            <p:strVal val="ppt_x"/>
                                          </p:val>
                                        </p:tav>
                                        <p:tav tm="100000">
                                          <p:val>
                                            <p:strVal val="ppt_x"/>
                                          </p:val>
                                        </p:tav>
                                      </p:tavLst>
                                    </p:anim>
                                    <p:anim calcmode="lin" valueType="num">
                                      <p:cBhvr>
                                        <p:cTn id="21" dur="1000"/>
                                        <p:tgtEl>
                                          <p:spTgt spid="7"/>
                                        </p:tgtEl>
                                        <p:attrNameLst>
                                          <p:attrName>ppt_y</p:attrName>
                                        </p:attrNameLst>
                                      </p:cBhvr>
                                      <p:tavLst>
                                        <p:tav tm="0">
                                          <p:val>
                                            <p:strVal val="ppt_y"/>
                                          </p:val>
                                        </p:tav>
                                        <p:tav tm="100000">
                                          <p:val>
                                            <p:strVal val="ppt_y+.1"/>
                                          </p:val>
                                        </p:tav>
                                      </p:tavLst>
                                    </p:anim>
                                    <p:set>
                                      <p:cBhvr>
                                        <p:cTn id="22"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2882" y="1405339"/>
            <a:ext cx="7338236" cy="5227236"/>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smtClean="0">
                <a:effectLst>
                  <a:outerShdw blurRad="38100" dist="38100" dir="2700000" algn="tl">
                    <a:srgbClr val="000000">
                      <a:alpha val="43137"/>
                    </a:srgbClr>
                  </a:outerShdw>
                </a:effectLst>
              </a:rPr>
              <a:t>Enterprise Wiki</a:t>
            </a:r>
            <a:endParaRPr lang="en-US" dirty="0">
              <a:effectLst>
                <a:outerShdw blurRad="38100" dist="38100" dir="2700000" algn="tl">
                  <a:srgbClr val="000000">
                    <a:alpha val="43137"/>
                  </a:srgbClr>
                </a:outerShdw>
              </a:effectLst>
            </a:endParaRPr>
          </a:p>
        </p:txBody>
      </p:sp>
      <p:sp>
        <p:nvSpPr>
          <p:cNvPr id="4" name="Rectangular Callout 3"/>
          <p:cNvSpPr/>
          <p:nvPr/>
        </p:nvSpPr>
        <p:spPr bwMode="auto">
          <a:xfrm>
            <a:off x="387350" y="3161430"/>
            <a:ext cx="1664733" cy="858695"/>
          </a:xfrm>
          <a:prstGeom prst="wedgeRectCallout">
            <a:avLst>
              <a:gd name="adj1" fmla="val -19993"/>
              <a:gd name="adj2" fmla="val 47500"/>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Built on the publishing page framework</a:t>
            </a:r>
          </a:p>
        </p:txBody>
      </p:sp>
      <p:sp>
        <p:nvSpPr>
          <p:cNvPr id="5" name="Rectangular Callout 4"/>
          <p:cNvSpPr/>
          <p:nvPr/>
        </p:nvSpPr>
        <p:spPr bwMode="auto">
          <a:xfrm>
            <a:off x="7162800" y="3361393"/>
            <a:ext cx="1632857" cy="609396"/>
          </a:xfrm>
          <a:prstGeom prst="wedgeRectCallout">
            <a:avLst>
              <a:gd name="adj1" fmla="val -47600"/>
              <a:gd name="adj2" fmla="val -118169"/>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Rating and categories</a:t>
            </a:r>
          </a:p>
        </p:txBody>
      </p:sp>
      <p:sp>
        <p:nvSpPr>
          <p:cNvPr id="7" name="Rectangular Callout 6"/>
          <p:cNvSpPr/>
          <p:nvPr/>
        </p:nvSpPr>
        <p:spPr bwMode="auto">
          <a:xfrm>
            <a:off x="387350" y="4744387"/>
            <a:ext cx="1377655" cy="858695"/>
          </a:xfrm>
          <a:prstGeom prst="wedgeRectCallout">
            <a:avLst>
              <a:gd name="adj1" fmla="val 93756"/>
              <a:gd name="adj2" fmla="val -46893"/>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Supports wiki syntax and web parts</a:t>
            </a:r>
          </a:p>
        </p:txBody>
      </p:sp>
      <p:sp>
        <p:nvSpPr>
          <p:cNvPr id="8" name="Rectangular Callout 7"/>
          <p:cNvSpPr/>
          <p:nvPr/>
        </p:nvSpPr>
        <p:spPr bwMode="auto">
          <a:xfrm>
            <a:off x="6634716" y="5030988"/>
            <a:ext cx="2123523" cy="858695"/>
          </a:xfrm>
          <a:prstGeom prst="wedgeRectCallout">
            <a:avLst>
              <a:gd name="adj1" fmla="val -59529"/>
              <a:gd name="adj2" fmla="val -130419"/>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Master page, CSS, themes, make it look exactly like you want</a:t>
            </a:r>
          </a:p>
        </p:txBody>
      </p:sp>
    </p:spTree>
    <p:extLst>
      <p:ext uri="{BB962C8B-B14F-4D97-AF65-F5344CB8AC3E}">
        <p14:creationId xmlns="" xmlns:p14="http://schemas.microsoft.com/office/powerpoint/2010/main" val="1936279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000000">
                      <a:alpha val="43137"/>
                    </a:srgbClr>
                  </a:outerShdw>
                </a:effectLst>
              </a:rPr>
              <a:t>Video</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7350" y="1905000"/>
            <a:ext cx="8377790" cy="4188895"/>
          </a:xfrm>
          <a:prstGeom prst="roundRect">
            <a:avLst>
              <a:gd name="adj" fmla="val 1382"/>
            </a:avLst>
          </a:prstGeom>
          <a:effectLst>
            <a:outerShdw blurRad="127000" algn="ctr" rotWithShape="0">
              <a:prstClr val="black">
                <a:alpha val="60000"/>
              </a:prstClr>
            </a:outerShdw>
          </a:effectLst>
        </p:spPr>
      </p:pic>
      <p:sp>
        <p:nvSpPr>
          <p:cNvPr id="5" name="Rectangular Callout 4"/>
          <p:cNvSpPr/>
          <p:nvPr/>
        </p:nvSpPr>
        <p:spPr bwMode="auto">
          <a:xfrm>
            <a:off x="5679558" y="5681383"/>
            <a:ext cx="1295400" cy="858695"/>
          </a:xfrm>
          <a:prstGeom prst="wedgeRectCallout">
            <a:avLst>
              <a:gd name="adj1" fmla="val -1323"/>
              <a:gd name="adj2" fmla="val -122246"/>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err="1"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Skinable</a:t>
            </a: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 Silverlight Player</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6" name="Rectangular Callout 5"/>
          <p:cNvSpPr/>
          <p:nvPr/>
        </p:nvSpPr>
        <p:spPr bwMode="auto">
          <a:xfrm>
            <a:off x="2796362" y="1708349"/>
            <a:ext cx="1499191" cy="858695"/>
          </a:xfrm>
          <a:prstGeom prst="wedgeRectCallout">
            <a:avLst>
              <a:gd name="adj1" fmla="val 25972"/>
              <a:gd name="adj2" fmla="val 162885"/>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Play internal or external hosted video</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2440" y="1809308"/>
            <a:ext cx="8375798" cy="4370605"/>
          </a:xfrm>
          <a:prstGeom prst="roundRect">
            <a:avLst>
              <a:gd name="adj" fmla="val 1382"/>
            </a:avLst>
          </a:prstGeom>
          <a:effectLst>
            <a:outerShdw blurRad="127000" algn="ctr" rotWithShape="0">
              <a:prstClr val="black">
                <a:alpha val="60000"/>
              </a:prstClr>
            </a:outerShdw>
          </a:effectLst>
        </p:spPr>
      </p:pic>
      <p:sp>
        <p:nvSpPr>
          <p:cNvPr id="8" name="Rectangular Callout 7"/>
          <p:cNvSpPr/>
          <p:nvPr/>
        </p:nvSpPr>
        <p:spPr bwMode="auto">
          <a:xfrm>
            <a:off x="6741045" y="2214986"/>
            <a:ext cx="1467294" cy="858695"/>
          </a:xfrm>
          <a:prstGeom prst="wedgeRectCallout">
            <a:avLst>
              <a:gd name="adj1" fmla="val -41364"/>
              <a:gd name="adj2" fmla="val 14309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Store rich media assets in SharePoint</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9" name="Rectangular Callout 8"/>
          <p:cNvSpPr/>
          <p:nvPr/>
        </p:nvSpPr>
        <p:spPr bwMode="auto">
          <a:xfrm>
            <a:off x="1839432" y="5466123"/>
            <a:ext cx="1626781" cy="609396"/>
          </a:xfrm>
          <a:prstGeom prst="wedgeRectCallout">
            <a:avLst>
              <a:gd name="adj1" fmla="val -3937"/>
              <a:gd name="adj2" fmla="val -213215"/>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Streamed from on-disk cache</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Tree>
    <p:extLst>
      <p:ext uri="{BB962C8B-B14F-4D97-AF65-F5344CB8AC3E}">
        <p14:creationId xmlns="" xmlns:p14="http://schemas.microsoft.com/office/powerpoint/2010/main" val="883175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42"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8382000" cy="609398"/>
          </a:xfrm>
        </p:spPr>
        <p:txBody>
          <a:bodyPr/>
          <a:lstStyle/>
          <a:p>
            <a:r>
              <a:rPr lang="en-US" sz="4400" dirty="0" smtClean="0"/>
              <a:t>SharePoint Community Capabilities</a:t>
            </a:r>
            <a:endParaRPr lang="en-US" sz="4400" dirty="0"/>
          </a:p>
        </p:txBody>
      </p:sp>
      <p:grpSp>
        <p:nvGrpSpPr>
          <p:cNvPr id="2" name="Group 63"/>
          <p:cNvGrpSpPr/>
          <p:nvPr/>
        </p:nvGrpSpPr>
        <p:grpSpPr>
          <a:xfrm>
            <a:off x="6010275" y="1809750"/>
            <a:ext cx="3133725" cy="1965960"/>
            <a:chOff x="6010275" y="1809750"/>
            <a:chExt cx="3133725" cy="1965960"/>
          </a:xfrm>
        </p:grpSpPr>
        <p:sp>
          <p:nvSpPr>
            <p:cNvPr id="53" name="Rectangle 52"/>
            <p:cNvSpPr/>
            <p:nvPr/>
          </p:nvSpPr>
          <p:spPr bwMode="auto">
            <a:xfrm>
              <a:off x="6010275" y="180975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0" scaled="0"/>
            </a:gradFill>
            <a:ln w="12700">
              <a:noFill/>
              <a:headEnd type="none" w="med" len="med"/>
              <a:tailEnd type="none" w="med" len="med"/>
            </a:ln>
            <a:effectLst/>
            <a:scene3d>
              <a:camera prst="orthographicFront">
                <a:rot lat="0" lon="0" rev="0"/>
              </a:camera>
              <a:lightRig rig="threePt" dir="t"/>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90000"/>
                </a:lnSpc>
                <a:spcAft>
                  <a:spcPts val="1458"/>
                </a:spcAft>
                <a:defRPr/>
              </a:pPr>
              <a:endParaRPr lang="en-US" altLang="zh-CN"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72" name="TextBox 71"/>
            <p:cNvSpPr txBox="1"/>
            <p:nvPr/>
          </p:nvSpPr>
          <p:spPr>
            <a:xfrm>
              <a:off x="7258622" y="2139217"/>
              <a:ext cx="1499616" cy="1048749"/>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Finding people, expertise, and information</a:t>
              </a:r>
            </a:p>
          </p:txBody>
        </p:sp>
      </p:grpSp>
      <p:grpSp>
        <p:nvGrpSpPr>
          <p:cNvPr id="4" name="Group 58"/>
          <p:cNvGrpSpPr/>
          <p:nvPr/>
        </p:nvGrpSpPr>
        <p:grpSpPr>
          <a:xfrm>
            <a:off x="0" y="1809750"/>
            <a:ext cx="3133725" cy="1965960"/>
            <a:chOff x="0" y="1809750"/>
            <a:chExt cx="3133725" cy="1965960"/>
          </a:xfrm>
        </p:grpSpPr>
        <p:sp>
          <p:nvSpPr>
            <p:cNvPr id="55" name="Rectangle 54"/>
            <p:cNvSpPr/>
            <p:nvPr/>
          </p:nvSpPr>
          <p:spPr bwMode="auto">
            <a:xfrm>
              <a:off x="0" y="180975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1080000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90000"/>
                </a:lnSpc>
                <a:spcAft>
                  <a:spcPts val="1458"/>
                </a:spcAft>
                <a:defRPr/>
              </a:pPr>
              <a:endParaRPr lang="en-US" altLang="zh-CN"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47" name="TextBox 146"/>
            <p:cNvSpPr txBox="1"/>
            <p:nvPr/>
          </p:nvSpPr>
          <p:spPr>
            <a:xfrm>
              <a:off x="387350" y="2531120"/>
              <a:ext cx="1498600" cy="52322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Staying Connected</a:t>
              </a:r>
            </a:p>
          </p:txBody>
        </p:sp>
      </p:grpSp>
      <p:grpSp>
        <p:nvGrpSpPr>
          <p:cNvPr id="5" name="Group 65"/>
          <p:cNvGrpSpPr/>
          <p:nvPr/>
        </p:nvGrpSpPr>
        <p:grpSpPr>
          <a:xfrm>
            <a:off x="0" y="4371340"/>
            <a:ext cx="3133725" cy="1965960"/>
            <a:chOff x="0" y="4371340"/>
            <a:chExt cx="3133725" cy="1965960"/>
          </a:xfrm>
        </p:grpSpPr>
        <p:sp>
          <p:nvSpPr>
            <p:cNvPr id="56" name="Rectangle 55"/>
            <p:cNvSpPr/>
            <p:nvPr/>
          </p:nvSpPr>
          <p:spPr bwMode="auto">
            <a:xfrm>
              <a:off x="0" y="437134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10800000" scaled="0"/>
            </a:gradFill>
            <a:ln>
              <a:headEnd type="none" w="med" len="med"/>
              <a:tailEnd type="none" w="med" len="med"/>
            </a:ln>
            <a:effectLst/>
            <a:scene3d>
              <a:camera prst="orthographicFront">
                <a:rot lat="0" lon="0" rev="0"/>
              </a:camera>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53" name="TextBox 152"/>
            <p:cNvSpPr txBox="1"/>
            <p:nvPr/>
          </p:nvSpPr>
          <p:spPr>
            <a:xfrm>
              <a:off x="387350" y="4961393"/>
              <a:ext cx="1498600" cy="784830"/>
            </a:xfrm>
            <a:prstGeom prst="rect">
              <a:avLst/>
            </a:prstGeom>
            <a:noFill/>
          </p:spPr>
          <p:txBody>
            <a:bodyPr wrap="square" lIns="0" tIns="0" rIns="0" bIns="0" rtlCol="0">
              <a:spAutoFit/>
            </a:bodyPr>
            <a:lstStyle/>
            <a:p>
              <a:pPr algn="ctr">
                <a:lnSpc>
                  <a:spcPct val="85000"/>
                </a:lnSpc>
                <a:spcBef>
                  <a:spcPts val="1350"/>
                </a:spcBef>
              </a:pPr>
              <a:r>
                <a:rPr lang="en-US" sz="2000" b="1" spc="-20" dirty="0">
                  <a:gradFill>
                    <a:gsLst>
                      <a:gs pos="0">
                        <a:schemeClr val="accent1"/>
                      </a:gs>
                      <a:gs pos="86000">
                        <a:schemeClr val="accent1"/>
                      </a:gs>
                    </a:gsLst>
                    <a:lin ang="5400000" scaled="0"/>
                  </a:gradFill>
                  <a:effectLst>
                    <a:outerShdw blurRad="63500" algn="ctr" rotWithShape="0">
                      <a:schemeClr val="tx1">
                        <a:alpha val="40000"/>
                      </a:schemeClr>
                    </a:outerShdw>
                  </a:effectLst>
                </a:rPr>
                <a:t>Capturing unstructured information</a:t>
              </a:r>
            </a:p>
          </p:txBody>
        </p:sp>
      </p:grpSp>
      <p:grpSp>
        <p:nvGrpSpPr>
          <p:cNvPr id="6" name="Group 67"/>
          <p:cNvGrpSpPr/>
          <p:nvPr/>
        </p:nvGrpSpPr>
        <p:grpSpPr>
          <a:xfrm>
            <a:off x="6010275" y="4371340"/>
            <a:ext cx="3133725" cy="1965960"/>
            <a:chOff x="6010275" y="4371340"/>
            <a:chExt cx="3133725" cy="1965960"/>
          </a:xfrm>
        </p:grpSpPr>
        <p:sp>
          <p:nvSpPr>
            <p:cNvPr id="54" name="Rectangle 53"/>
            <p:cNvSpPr/>
            <p:nvPr/>
          </p:nvSpPr>
          <p:spPr bwMode="auto">
            <a:xfrm>
              <a:off x="6010275" y="4371340"/>
              <a:ext cx="3133725" cy="1965960"/>
            </a:xfrm>
            <a:prstGeom prst="rect">
              <a:avLst/>
            </a:prstGeom>
            <a:gradFill>
              <a:gsLst>
                <a:gs pos="0">
                  <a:srgbClr val="000000">
                    <a:alpha val="0"/>
                  </a:srgbClr>
                </a:gs>
                <a:gs pos="13000">
                  <a:srgbClr val="000000">
                    <a:alpha val="50000"/>
                  </a:srgbClr>
                </a:gs>
                <a:gs pos="50000">
                  <a:srgbClr val="000000">
                    <a:alpha val="50000"/>
                  </a:srgbClr>
                </a:gs>
                <a:gs pos="100000">
                  <a:srgbClr val="000000">
                    <a:alpha val="0"/>
                  </a:srgbClr>
                </a:gs>
              </a:gsLst>
              <a:lin ang="0" scaled="0"/>
            </a:gradFill>
            <a:ln w="12700">
              <a:gradFill>
                <a:gsLst>
                  <a:gs pos="0">
                    <a:srgbClr val="1C86E6">
                      <a:alpha val="0"/>
                    </a:srgbClr>
                  </a:gs>
                  <a:gs pos="50000">
                    <a:srgbClr val="1C86E6">
                      <a:alpha val="60000"/>
                    </a:srgbClr>
                  </a:gs>
                  <a:gs pos="100000">
                    <a:srgbClr val="1C86E6">
                      <a:alpha val="0"/>
                    </a:srgbClr>
                  </a:gs>
                </a:gsLst>
                <a:lin ang="0" scaled="0"/>
              </a:gradFill>
              <a:headEnd type="none" w="med" len="med"/>
              <a:tailEnd type="none" w="med" len="med"/>
            </a:ln>
            <a:effectLst/>
            <a:scene3d>
              <a:camera prst="orthographicFront">
                <a:rot lat="0" lon="0" rev="0"/>
              </a:camera>
              <a:lightRig rig="threePt" dir="t"/>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lnSpc>
                  <a:spcPct val="90000"/>
                </a:lnSpc>
                <a:spcAft>
                  <a:spcPts val="1458"/>
                </a:spcAft>
                <a:defRPr/>
              </a:pPr>
              <a:endParaRPr lang="en-US" altLang="zh-CN" sz="2400" dirty="0" err="1" smtClean="0">
                <a:solidFill>
                  <a:schemeClr val="bg1"/>
                </a:solidFill>
                <a:effectLst>
                  <a:outerShdw blurRad="38100" dist="38100" dir="2700000" algn="tl">
                    <a:srgbClr val="000000">
                      <a:alpha val="43137"/>
                    </a:srgbClr>
                  </a:outerShdw>
                </a:effectLst>
                <a:latin typeface="Segoe" pitchFamily="34" charset="0"/>
              </a:endParaRPr>
            </a:p>
          </p:txBody>
        </p:sp>
        <p:sp>
          <p:nvSpPr>
            <p:cNvPr id="11" name="TextBox 10"/>
            <p:cNvSpPr txBox="1"/>
            <p:nvPr/>
          </p:nvSpPr>
          <p:spPr>
            <a:xfrm>
              <a:off x="7258622" y="4797152"/>
              <a:ext cx="1777874" cy="787139"/>
            </a:xfrm>
            <a:prstGeom prst="rect">
              <a:avLst/>
            </a:prstGeom>
            <a:noFill/>
            <a:ln>
              <a:solidFill>
                <a:schemeClr val="bg2">
                  <a:lumMod val="50000"/>
                </a:schemeClr>
              </a:solidFill>
            </a:ln>
          </p:spPr>
          <p:txBody>
            <a:bodyPr wrap="square" lIns="0" tIns="0" rIns="0" bIns="0" rtlCol="0">
              <a:spAutoFit/>
            </a:bodyPr>
            <a:lstStyle/>
            <a:p>
              <a:pPr algn="ctr">
                <a:lnSpc>
                  <a:spcPct val="85000"/>
                </a:lnSpc>
                <a:spcBef>
                  <a:spcPts val="1350"/>
                </a:spcBef>
              </a:pPr>
              <a:r>
                <a:rPr lang="en-US" sz="2000" b="1" spc="-20" dirty="0">
                  <a:solidFill>
                    <a:schemeClr val="bg2">
                      <a:lumMod val="50000"/>
                    </a:schemeClr>
                  </a:solidFill>
                  <a:effectLst>
                    <a:outerShdw blurRad="63500" algn="ctr" rotWithShape="0">
                      <a:schemeClr val="tx1">
                        <a:alpha val="40000"/>
                      </a:schemeClr>
                    </a:outerShdw>
                  </a:effectLst>
                </a:rPr>
                <a:t>Working together anywhere</a:t>
              </a:r>
            </a:p>
          </p:txBody>
        </p:sp>
      </p:grpSp>
      <p:grpSp>
        <p:nvGrpSpPr>
          <p:cNvPr id="7" name="Group 70"/>
          <p:cNvGrpSpPr/>
          <p:nvPr/>
        </p:nvGrpSpPr>
        <p:grpSpPr>
          <a:xfrm>
            <a:off x="4913688" y="1809750"/>
            <a:ext cx="2247985" cy="1966984"/>
            <a:chOff x="5556967" y="3466288"/>
            <a:chExt cx="2247985" cy="1966984"/>
          </a:xfrm>
        </p:grpSpPr>
        <p:grpSp>
          <p:nvGrpSpPr>
            <p:cNvPr id="8" name="Group 69"/>
            <p:cNvGrpSpPr/>
            <p:nvPr/>
          </p:nvGrpSpPr>
          <p:grpSpPr>
            <a:xfrm>
              <a:off x="5959118" y="3812382"/>
              <a:ext cx="1479440" cy="1445420"/>
              <a:chOff x="5959118" y="3812382"/>
              <a:chExt cx="1479440" cy="1445420"/>
            </a:xfrm>
          </p:grpSpPr>
          <p:grpSp>
            <p:nvGrpSpPr>
              <p:cNvPr id="9" name="Group 31"/>
              <p:cNvGrpSpPr/>
              <p:nvPr/>
            </p:nvGrpSpPr>
            <p:grpSpPr>
              <a:xfrm>
                <a:off x="6112697" y="3962192"/>
                <a:ext cx="1325861" cy="804846"/>
                <a:chOff x="7692426" y="3709811"/>
                <a:chExt cx="5064307" cy="3015235"/>
              </a:xfrm>
            </p:grpSpPr>
            <p:pic>
              <p:nvPicPr>
                <p:cNvPr id="48" name="Picture 8" descr="\\SERVER3\InternalBin\Resource DVD\DVD_ART36\Artwork_Imagery\Icons - Illustrations\_ WINDOWS VISTA ICONS\Journal paper Document.png"/>
                <p:cNvPicPr>
                  <a:picLocks noChangeAspect="1" noChangeArrowheads="1"/>
                </p:cNvPicPr>
                <p:nvPr/>
              </p:nvPicPr>
              <p:blipFill>
                <a:blip r:embed="rId3" cstate="print"/>
                <a:srcRect/>
                <a:stretch>
                  <a:fillRect/>
                </a:stretch>
              </p:blipFill>
              <p:spPr bwMode="auto">
                <a:xfrm>
                  <a:off x="10546932" y="3953335"/>
                  <a:ext cx="2209801" cy="2209800"/>
                </a:xfrm>
                <a:prstGeom prst="rect">
                  <a:avLst/>
                </a:prstGeom>
                <a:noFill/>
                <a:effectLst>
                  <a:outerShdw blurRad="88900" sx="102000" sy="102000" algn="ctr" rotWithShape="0">
                    <a:prstClr val="black">
                      <a:alpha val="50000"/>
                    </a:prstClr>
                  </a:outerShdw>
                </a:effectLst>
              </p:spPr>
            </p:pic>
            <p:pic>
              <p:nvPicPr>
                <p:cNvPr id="49" name="Picture 7" descr="\\SERVER3\InternalBin\Resource DVD\DVD_ART36\Artwork_Imagery\Icons - Illustrations\_ SUPER VISTA STYLE\spreadsheet.png"/>
                <p:cNvPicPr>
                  <a:picLocks noChangeAspect="1" noChangeArrowheads="1"/>
                </p:cNvPicPr>
                <p:nvPr/>
              </p:nvPicPr>
              <p:blipFill>
                <a:blip r:embed="rId4" cstate="print"/>
                <a:srcRect/>
                <a:stretch>
                  <a:fillRect/>
                </a:stretch>
              </p:blipFill>
              <p:spPr bwMode="auto">
                <a:xfrm>
                  <a:off x="9254191" y="4431444"/>
                  <a:ext cx="2293604" cy="2293602"/>
                </a:xfrm>
                <a:prstGeom prst="rect">
                  <a:avLst/>
                </a:prstGeom>
                <a:noFill/>
                <a:effectLst>
                  <a:outerShdw blurRad="88900" sx="102000" sy="102000" algn="ctr" rotWithShape="0">
                    <a:prstClr val="black">
                      <a:alpha val="50000"/>
                    </a:prstClr>
                  </a:outerShdw>
                </a:effectLst>
              </p:spPr>
            </p:pic>
            <p:pic>
              <p:nvPicPr>
                <p:cNvPr id="50" name="Picture 9" descr="\\SERVER3\InternalBin\Resource DVD\DVD_ART36\Artwork_Imagery\Icons - Illustrations\_ WINDOWS VISTA ICONS\Picture photo Files.png"/>
                <p:cNvPicPr>
                  <a:picLocks noChangeAspect="1" noChangeArrowheads="1"/>
                </p:cNvPicPr>
                <p:nvPr/>
              </p:nvPicPr>
              <p:blipFill>
                <a:blip r:embed="rId5" cstate="print"/>
                <a:srcRect/>
                <a:stretch>
                  <a:fillRect/>
                </a:stretch>
              </p:blipFill>
              <p:spPr bwMode="auto">
                <a:xfrm>
                  <a:off x="7692426" y="3709811"/>
                  <a:ext cx="2438399" cy="2438402"/>
                </a:xfrm>
                <a:prstGeom prst="rect">
                  <a:avLst/>
                </a:prstGeom>
                <a:noFill/>
                <a:effectLst>
                  <a:outerShdw blurRad="88900" sx="102000" sy="102000" algn="ctr" rotWithShape="0">
                    <a:prstClr val="black">
                      <a:alpha val="50000"/>
                    </a:prstClr>
                  </a:outerShdw>
                </a:effectLst>
              </p:spPr>
            </p:pic>
          </p:grpSp>
          <p:pic>
            <p:nvPicPr>
              <p:cNvPr id="60" name="Picture 12" descr="\\SERVER3\InternalBin\Resource DVD\DVD_ART36\Artwork_Imagery\Icons - Illustrations\_ REAL VISTA STYLE\light bulb lamp idea innovate innovation.png"/>
              <p:cNvPicPr>
                <a:picLocks noChangeAspect="1" noChangeArrowheads="1"/>
              </p:cNvPicPr>
              <p:nvPr/>
            </p:nvPicPr>
            <p:blipFill>
              <a:blip r:embed="rId6" cstate="print"/>
              <a:srcRect/>
              <a:stretch>
                <a:fillRect/>
              </a:stretch>
            </p:blipFill>
            <p:spPr bwMode="auto">
              <a:xfrm>
                <a:off x="6634807" y="3812382"/>
                <a:ext cx="621484" cy="621483"/>
              </a:xfrm>
              <a:prstGeom prst="rect">
                <a:avLst/>
              </a:prstGeom>
              <a:noFill/>
              <a:effectLst>
                <a:outerShdw blurRad="63500" sx="102000" sy="102000" algn="ctr" rotWithShape="0">
                  <a:prstClr val="black">
                    <a:alpha val="40000"/>
                  </a:prstClr>
                </a:outerShdw>
              </a:effectLst>
            </p:spPr>
          </p:pic>
          <p:grpSp>
            <p:nvGrpSpPr>
              <p:cNvPr id="10" name="Group 68"/>
              <p:cNvGrpSpPr/>
              <p:nvPr/>
            </p:nvGrpSpPr>
            <p:grpSpPr>
              <a:xfrm>
                <a:off x="5959118" y="4254109"/>
                <a:ext cx="1127482" cy="1003693"/>
                <a:chOff x="6620599" y="4468117"/>
                <a:chExt cx="1127482" cy="1003693"/>
              </a:xfrm>
            </p:grpSpPr>
            <p:pic>
              <p:nvPicPr>
                <p:cNvPr id="47" name="Picture 32" descr="K:\SilverFox\Iconshock\Real Vista - Business - 256\demographic_256.png"/>
                <p:cNvPicPr>
                  <a:picLocks noChangeAspect="1" noChangeArrowheads="1"/>
                </p:cNvPicPr>
                <p:nvPr/>
              </p:nvPicPr>
              <p:blipFill>
                <a:blip r:embed="rId7" cstate="print"/>
                <a:srcRect/>
                <a:stretch>
                  <a:fillRect/>
                </a:stretch>
              </p:blipFill>
              <p:spPr bwMode="auto">
                <a:xfrm>
                  <a:off x="6620599" y="4468117"/>
                  <a:ext cx="850392" cy="850392"/>
                </a:xfrm>
                <a:prstGeom prst="rect">
                  <a:avLst/>
                </a:prstGeom>
                <a:noFill/>
                <a:effectLst>
                  <a:outerShdw blurRad="63500" sx="102000" sy="102000" algn="ctr" rotWithShape="0">
                    <a:prstClr val="black">
                      <a:alpha val="40000"/>
                    </a:prstClr>
                  </a:outerShdw>
                </a:effectLst>
              </p:spPr>
            </p:pic>
            <p:pic>
              <p:nvPicPr>
                <p:cNvPr id="63" name="Picture 17" descr="\\SERVER3\InternalBin\CreativeResources\Icons\IconShock\Real Vista\Real Vista - Business\modified - woman who is NOT a receptionist\woman_brunette_green_256.png"/>
                <p:cNvPicPr>
                  <a:picLocks noChangeAspect="1" noChangeArrowheads="1"/>
                </p:cNvPicPr>
                <p:nvPr/>
              </p:nvPicPr>
              <p:blipFill>
                <a:blip r:embed="rId8" cstate="print"/>
                <a:srcRect/>
                <a:stretch>
                  <a:fillRect/>
                </a:stretch>
              </p:blipFill>
              <p:spPr bwMode="auto">
                <a:xfrm>
                  <a:off x="7013641" y="4737373"/>
                  <a:ext cx="734440" cy="734437"/>
                </a:xfrm>
                <a:prstGeom prst="rect">
                  <a:avLst/>
                </a:prstGeom>
                <a:noFill/>
                <a:effectLst>
                  <a:outerShdw blurRad="63500" sx="102000" sy="102000" algn="ctr" rotWithShape="0">
                    <a:prstClr val="black">
                      <a:alpha val="40000"/>
                    </a:prstClr>
                  </a:outerShdw>
                </a:effectLst>
              </p:spPr>
            </p:pic>
          </p:grpSp>
          <p:pic>
            <p:nvPicPr>
              <p:cNvPr id="65" name="Picture 2" descr="E:\DVD_ART36\Artwork_Imagery\Icons - Illustrations\_ REAL VISTA STYLE\magnifying glass zoom search.png"/>
              <p:cNvPicPr>
                <a:picLocks noChangeAspect="1" noChangeArrowheads="1"/>
              </p:cNvPicPr>
              <p:nvPr/>
            </p:nvPicPr>
            <p:blipFill>
              <a:blip r:embed="rId9" cstate="print"/>
              <a:srcRect/>
              <a:stretch>
                <a:fillRect/>
              </a:stretch>
            </p:blipFill>
            <p:spPr bwMode="auto">
              <a:xfrm>
                <a:off x="6702359" y="4498569"/>
                <a:ext cx="733223" cy="733223"/>
              </a:xfrm>
              <a:prstGeom prst="rect">
                <a:avLst/>
              </a:prstGeom>
              <a:noFill/>
            </p:spPr>
          </p:pic>
        </p:grpSp>
        <p:pic>
          <p:nvPicPr>
            <p:cNvPr id="67"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5556967" y="3466288"/>
              <a:ext cx="2247985" cy="1966984"/>
            </a:xfrm>
            <a:prstGeom prst="rect">
              <a:avLst/>
            </a:prstGeom>
            <a:noFill/>
            <a:ln>
              <a:noFill/>
            </a:ln>
          </p:spPr>
        </p:pic>
      </p:grpSp>
      <p:grpSp>
        <p:nvGrpSpPr>
          <p:cNvPr id="12" name="Group 145"/>
          <p:cNvGrpSpPr/>
          <p:nvPr/>
        </p:nvGrpSpPr>
        <p:grpSpPr>
          <a:xfrm>
            <a:off x="2020427" y="1809750"/>
            <a:ext cx="2246816" cy="1965960"/>
            <a:chOff x="3448592" y="3793212"/>
            <a:chExt cx="2246816" cy="1965960"/>
          </a:xfrm>
        </p:grpSpPr>
        <p:pic>
          <p:nvPicPr>
            <p:cNvPr id="134" name="Picture 3" descr="\\SERVER3\InternalBin\Resource DVD\DVD_ART36\Artwork_Imagery\Icons - Illustrations\_ WINDOWS VISTA ICONS\Sync center syncronize.png"/>
            <p:cNvPicPr>
              <a:picLocks noChangeAspect="1" noChangeArrowheads="1"/>
            </p:cNvPicPr>
            <p:nvPr/>
          </p:nvPicPr>
          <p:blipFill>
            <a:blip r:embed="rId11" cstate="print"/>
            <a:srcRect/>
            <a:stretch>
              <a:fillRect/>
            </a:stretch>
          </p:blipFill>
          <p:spPr bwMode="auto">
            <a:xfrm>
              <a:off x="3745342" y="3926643"/>
              <a:ext cx="1703584" cy="1703581"/>
            </a:xfrm>
            <a:prstGeom prst="rect">
              <a:avLst/>
            </a:prstGeom>
            <a:noFill/>
          </p:spPr>
        </p:pic>
        <p:grpSp>
          <p:nvGrpSpPr>
            <p:cNvPr id="14" name="Group 143"/>
            <p:cNvGrpSpPr/>
            <p:nvPr/>
          </p:nvGrpSpPr>
          <p:grpSpPr>
            <a:xfrm>
              <a:off x="4154052" y="4894632"/>
              <a:ext cx="1076188" cy="650136"/>
              <a:chOff x="4095345" y="4792496"/>
              <a:chExt cx="1261359" cy="762000"/>
            </a:xfrm>
          </p:grpSpPr>
          <p:pic>
            <p:nvPicPr>
              <p:cNvPr id="142" name="Picture 34" descr="\\SERVER3\InternalBin\Resource DVD\DVD_ART36\Artwork_Imagery\Icons - Illustrations\_ WINDOWS VISTA ICONS\Laptop notebook mobility pc.png"/>
              <p:cNvPicPr>
                <a:picLocks noChangeAspect="1" noChangeArrowheads="1"/>
              </p:cNvPicPr>
              <p:nvPr/>
            </p:nvPicPr>
            <p:blipFill>
              <a:blip r:embed="rId12" cstate="print"/>
              <a:srcRect/>
              <a:stretch>
                <a:fillRect/>
              </a:stretch>
            </p:blipFill>
            <p:spPr bwMode="auto">
              <a:xfrm flipH="1">
                <a:off x="4095345" y="4837378"/>
                <a:ext cx="593387" cy="593387"/>
              </a:xfrm>
              <a:prstGeom prst="rect">
                <a:avLst/>
              </a:prstGeom>
              <a:noFill/>
              <a:effectLst>
                <a:outerShdw blurRad="88900" sx="102000" sy="102000" algn="ctr" rotWithShape="0">
                  <a:prstClr val="black"/>
                </a:outerShdw>
              </a:effectLst>
            </p:spPr>
          </p:pic>
          <p:grpSp>
            <p:nvGrpSpPr>
              <p:cNvPr id="16" name="Group 139"/>
              <p:cNvGrpSpPr/>
              <p:nvPr/>
            </p:nvGrpSpPr>
            <p:grpSpPr>
              <a:xfrm>
                <a:off x="4338078" y="4792496"/>
                <a:ext cx="1018626" cy="762000"/>
                <a:chOff x="4063436" y="4648741"/>
                <a:chExt cx="1187244" cy="902427"/>
              </a:xfrm>
            </p:grpSpPr>
            <p:pic>
              <p:nvPicPr>
                <p:cNvPr id="136" name="Picture 19" descr="\\SERVER3\InternalBin\Resource DVD\DVD_ART36\Artwork_Imagery\Icons - Illustrations\_ REAL VISTA STYLE\people icon gold shirt user.png"/>
                <p:cNvPicPr>
                  <a:picLocks noChangeAspect="1" noChangeArrowheads="1"/>
                </p:cNvPicPr>
                <p:nvPr/>
              </p:nvPicPr>
              <p:blipFill>
                <a:blip r:embed="rId13" cstate="print"/>
                <a:srcRect/>
                <a:stretch>
                  <a:fillRect/>
                </a:stretch>
              </p:blipFill>
              <p:spPr bwMode="auto">
                <a:xfrm>
                  <a:off x="4463570" y="4648741"/>
                  <a:ext cx="787110" cy="787109"/>
                </a:xfrm>
                <a:prstGeom prst="rect">
                  <a:avLst/>
                </a:prstGeom>
                <a:noFill/>
                <a:effectLst>
                  <a:outerShdw blurRad="88900" sx="102000" sy="102000" algn="ctr" rotWithShape="0">
                    <a:prstClr val="black"/>
                  </a:outerShdw>
                </a:effectLst>
              </p:spPr>
            </p:pic>
            <p:pic>
              <p:nvPicPr>
                <p:cNvPr id="137" name="Picture 16" descr="\\SERVER3\InternalBin\CreativeResources\Icons\IconShock\Real Vista\Real Vista - Business\modified - woman who is NOT a receptionist\woman_redhead_blue_256.png"/>
                <p:cNvPicPr>
                  <a:picLocks noChangeAspect="1" noChangeArrowheads="1"/>
                </p:cNvPicPr>
                <p:nvPr/>
              </p:nvPicPr>
              <p:blipFill>
                <a:blip r:embed="rId14" cstate="print"/>
                <a:srcRect/>
                <a:stretch>
                  <a:fillRect/>
                </a:stretch>
              </p:blipFill>
              <p:spPr bwMode="auto">
                <a:xfrm>
                  <a:off x="4063436" y="4727683"/>
                  <a:ext cx="823486" cy="823485"/>
                </a:xfrm>
                <a:prstGeom prst="rect">
                  <a:avLst/>
                </a:prstGeom>
                <a:noFill/>
                <a:effectLst>
                  <a:outerShdw blurRad="88900" sx="102000" sy="102000" algn="ctr" rotWithShape="0">
                    <a:prstClr val="black"/>
                  </a:outerShdw>
                </a:effectLst>
              </p:spPr>
            </p:pic>
          </p:grpSp>
        </p:grpSp>
        <p:grpSp>
          <p:nvGrpSpPr>
            <p:cNvPr id="17" name="Group 144"/>
            <p:cNvGrpSpPr>
              <a:grpSpLocks noChangeAspect="1"/>
            </p:cNvGrpSpPr>
            <p:nvPr/>
          </p:nvGrpSpPr>
          <p:grpSpPr>
            <a:xfrm>
              <a:off x="4059681" y="4038601"/>
              <a:ext cx="796625" cy="612648"/>
              <a:chOff x="3942944" y="4087240"/>
              <a:chExt cx="895006" cy="688308"/>
            </a:xfrm>
          </p:grpSpPr>
          <p:pic>
            <p:nvPicPr>
              <p:cNvPr id="143" name="Picture 33" descr="\\SERVER3\InternalBin\Resource DVD\DVD_ART36\Artwork_Imagery\Icons - Illustrations\_ WINDOWS VISTA ICONS\Pocket PC PDA mobile PocketPC device.png"/>
              <p:cNvPicPr>
                <a:picLocks noChangeAspect="1" noChangeArrowheads="1"/>
              </p:cNvPicPr>
              <p:nvPr/>
            </p:nvPicPr>
            <p:blipFill>
              <a:blip r:embed="rId15" cstate="print"/>
              <a:srcRect/>
              <a:stretch>
                <a:fillRect/>
              </a:stretch>
            </p:blipFill>
            <p:spPr bwMode="auto">
              <a:xfrm rot="20530250" flipH="1">
                <a:off x="3942944" y="4298930"/>
                <a:ext cx="274670" cy="343683"/>
              </a:xfrm>
              <a:prstGeom prst="rect">
                <a:avLst/>
              </a:prstGeom>
              <a:noFill/>
              <a:effectLst>
                <a:outerShdw blurRad="88900" sx="102000" sy="102000" algn="ctr" rotWithShape="0">
                  <a:prstClr val="black"/>
                </a:outerShdw>
              </a:effectLst>
            </p:spPr>
          </p:pic>
          <p:pic>
            <p:nvPicPr>
              <p:cNvPr id="135" name="Picture 20" descr="\\SERVER3\InternalBin\Resource DVD\DVD_ART36\Artwork_Imagery\Icons - Illustrations\_ REAL VISTA STYLE\people icon man woman users.png"/>
              <p:cNvPicPr>
                <a:picLocks noChangeAspect="1" noChangeArrowheads="1"/>
              </p:cNvPicPr>
              <p:nvPr/>
            </p:nvPicPr>
            <p:blipFill>
              <a:blip r:embed="rId16" cstate="print"/>
              <a:srcRect/>
              <a:stretch>
                <a:fillRect/>
              </a:stretch>
            </p:blipFill>
            <p:spPr bwMode="auto">
              <a:xfrm>
                <a:off x="4149640" y="4087240"/>
                <a:ext cx="688310" cy="688308"/>
              </a:xfrm>
              <a:prstGeom prst="rect">
                <a:avLst/>
              </a:prstGeom>
              <a:noFill/>
              <a:effectLst>
                <a:outerShdw blurRad="88900" sx="102000" sy="102000" algn="ctr" rotWithShape="0">
                  <a:prstClr val="black"/>
                </a:outerShdw>
              </a:effectLst>
            </p:spPr>
          </p:pic>
        </p:grpSp>
        <p:pic>
          <p:nvPicPr>
            <p:cNvPr id="131"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3448592" y="3793212"/>
              <a:ext cx="2246816" cy="1965960"/>
            </a:xfrm>
            <a:prstGeom prst="rect">
              <a:avLst/>
            </a:prstGeom>
            <a:noFill/>
            <a:ln>
              <a:noFill/>
            </a:ln>
          </p:spPr>
        </p:pic>
      </p:grpSp>
      <p:grpSp>
        <p:nvGrpSpPr>
          <p:cNvPr id="18" name="Group 165"/>
          <p:cNvGrpSpPr/>
          <p:nvPr/>
        </p:nvGrpSpPr>
        <p:grpSpPr>
          <a:xfrm>
            <a:off x="2020427" y="4370316"/>
            <a:ext cx="2247985" cy="1966984"/>
            <a:chOff x="4694173" y="3421517"/>
            <a:chExt cx="2247985" cy="1966984"/>
          </a:xfrm>
        </p:grpSpPr>
        <p:sp>
          <p:nvSpPr>
            <p:cNvPr id="165" name="TextBox 164"/>
            <p:cNvSpPr txBox="1"/>
            <p:nvPr/>
          </p:nvSpPr>
          <p:spPr>
            <a:xfrm>
              <a:off x="5028305" y="3668979"/>
              <a:ext cx="1579720" cy="1163395"/>
            </a:xfrm>
            <a:prstGeom prst="rect">
              <a:avLst/>
            </a:prstGeom>
          </p:spPr>
          <p:txBody>
            <a:bodyPr vert="horz" wrap="square" lIns="0" tIns="0" rIns="0" bIns="0" rtlCol="0">
              <a:spAutoFit/>
            </a:bodyPr>
            <a:lstStyle/>
            <a:p>
              <a:pPr>
                <a:lnSpc>
                  <a:spcPct val="90000"/>
                </a:lnSpc>
                <a:spcBef>
                  <a:spcPct val="20000"/>
                </a:spcBef>
                <a:buClr>
                  <a:srgbClr val="777777"/>
                </a:buClr>
                <a:buSzPct val="130000"/>
              </a:pPr>
              <a:r>
                <a:rPr lang="en-US" sz="1400" spc="-200" dirty="0" smtClean="0">
                  <a:gradFill>
                    <a:gsLst>
                      <a:gs pos="0">
                        <a:schemeClr val="bg1"/>
                      </a:gs>
                      <a:gs pos="100000">
                        <a:schemeClr val="bg1"/>
                      </a:gs>
                    </a:gsLst>
                    <a:lin ang="5400000" scaled="0"/>
                  </a:gradFill>
                  <a:latin typeface="Consolas" pitchFamily="49" charset="0"/>
                </a:rPr>
                <a:t>    1 1 0 1 0 0 0     0 1 0 1 1 0 0 1 1 1 0 1 1 0 0 1 1 0 1 0 1 0 0 1 1 0 1 0 0 1 0 1 1 0 0 0 0 1 1 0 1 1 0 0 1 0 0 1 1 0 1 0 1 0 1</a:t>
              </a:r>
            </a:p>
          </p:txBody>
        </p:sp>
        <p:grpSp>
          <p:nvGrpSpPr>
            <p:cNvPr id="19" name="Group 31"/>
            <p:cNvGrpSpPr/>
            <p:nvPr/>
          </p:nvGrpSpPr>
          <p:grpSpPr>
            <a:xfrm>
              <a:off x="5203875" y="4322918"/>
              <a:ext cx="1131303" cy="827395"/>
              <a:chOff x="7952533" y="3625330"/>
              <a:chExt cx="4321172" cy="3099716"/>
            </a:xfrm>
          </p:grpSpPr>
          <p:pic>
            <p:nvPicPr>
              <p:cNvPr id="162" name="Picture 8" descr="\\SERVER3\InternalBin\Resource DVD\DVD_ART36\Artwork_Imagery\Icons - Illustrations\_ WINDOWS VISTA ICONS\Journal paper Document.png"/>
              <p:cNvPicPr>
                <a:picLocks noChangeAspect="1" noChangeArrowheads="1"/>
              </p:cNvPicPr>
              <p:nvPr/>
            </p:nvPicPr>
            <p:blipFill>
              <a:blip r:embed="rId3" cstate="print"/>
              <a:srcRect/>
              <a:stretch>
                <a:fillRect/>
              </a:stretch>
            </p:blipFill>
            <p:spPr bwMode="auto">
              <a:xfrm>
                <a:off x="10063901" y="3625330"/>
                <a:ext cx="2209804" cy="2209803"/>
              </a:xfrm>
              <a:prstGeom prst="rect">
                <a:avLst/>
              </a:prstGeom>
              <a:noFill/>
              <a:effectLst>
                <a:outerShdw blurRad="88900" sx="102000" sy="102000" algn="ctr" rotWithShape="0">
                  <a:prstClr val="black">
                    <a:alpha val="50000"/>
                  </a:prstClr>
                </a:outerShdw>
              </a:effectLst>
            </p:spPr>
          </p:pic>
          <p:pic>
            <p:nvPicPr>
              <p:cNvPr id="163" name="Picture 7" descr="\\SERVER3\InternalBin\Resource DVD\DVD_ART36\Artwork_Imagery\Icons - Illustrations\_ SUPER VISTA STYLE\spreadsheet.png"/>
              <p:cNvPicPr>
                <a:picLocks noChangeAspect="1" noChangeArrowheads="1"/>
              </p:cNvPicPr>
              <p:nvPr/>
            </p:nvPicPr>
            <p:blipFill>
              <a:blip r:embed="rId4" cstate="print"/>
              <a:srcRect/>
              <a:stretch>
                <a:fillRect/>
              </a:stretch>
            </p:blipFill>
            <p:spPr bwMode="auto">
              <a:xfrm>
                <a:off x="9254191" y="4431444"/>
                <a:ext cx="2293604" cy="2293602"/>
              </a:xfrm>
              <a:prstGeom prst="rect">
                <a:avLst/>
              </a:prstGeom>
              <a:noFill/>
              <a:effectLst>
                <a:outerShdw blurRad="88900" sx="102000" sy="102000" algn="ctr" rotWithShape="0">
                  <a:prstClr val="black">
                    <a:alpha val="50000"/>
                  </a:prstClr>
                </a:outerShdw>
              </a:effectLst>
            </p:spPr>
          </p:pic>
          <p:pic>
            <p:nvPicPr>
              <p:cNvPr id="164" name="Picture 9" descr="\\SERVER3\InternalBin\Resource DVD\DVD_ART36\Artwork_Imagery\Icons - Illustrations\_ WINDOWS VISTA ICONS\Picture photo Files.png"/>
              <p:cNvPicPr>
                <a:picLocks noChangeAspect="1" noChangeArrowheads="1"/>
              </p:cNvPicPr>
              <p:nvPr/>
            </p:nvPicPr>
            <p:blipFill>
              <a:blip r:embed="rId5" cstate="print"/>
              <a:srcRect/>
              <a:stretch>
                <a:fillRect/>
              </a:stretch>
            </p:blipFill>
            <p:spPr bwMode="auto">
              <a:xfrm>
                <a:off x="7952533" y="3928474"/>
                <a:ext cx="2438402" cy="2438402"/>
              </a:xfrm>
              <a:prstGeom prst="rect">
                <a:avLst/>
              </a:prstGeom>
              <a:noFill/>
              <a:effectLst>
                <a:outerShdw blurRad="88900" sx="102000" sy="102000" algn="ctr" rotWithShape="0">
                  <a:prstClr val="black">
                    <a:alpha val="50000"/>
                  </a:prstClr>
                </a:outerShdw>
              </a:effectLst>
            </p:spPr>
          </p:pic>
        </p:grpSp>
        <p:pic>
          <p:nvPicPr>
            <p:cNvPr id="155"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4694173" y="3421517"/>
              <a:ext cx="2247985" cy="1966984"/>
            </a:xfrm>
            <a:prstGeom prst="rect">
              <a:avLst/>
            </a:prstGeom>
            <a:noFill/>
            <a:ln>
              <a:noFill/>
            </a:ln>
          </p:spPr>
        </p:pic>
      </p:grpSp>
      <p:grpSp>
        <p:nvGrpSpPr>
          <p:cNvPr id="57" name="Group 50"/>
          <p:cNvGrpSpPr/>
          <p:nvPr/>
        </p:nvGrpSpPr>
        <p:grpSpPr>
          <a:xfrm>
            <a:off x="4913688" y="4370316"/>
            <a:ext cx="2247985" cy="1966984"/>
            <a:chOff x="4572000" y="4593634"/>
            <a:chExt cx="2247985" cy="1966984"/>
          </a:xfrm>
        </p:grpSpPr>
        <p:pic>
          <p:nvPicPr>
            <p:cNvPr id="59" name="Picture 3" descr="\\SERVER3\InternalBin\Resource DVD\DVD_ART36\Artwork_Imagery\Icons - Illustrations\_ WINDOWS VISTA ICONS\Sync center syncronize.png"/>
            <p:cNvPicPr>
              <a:picLocks noChangeAspect="1" noChangeArrowheads="1"/>
            </p:cNvPicPr>
            <p:nvPr/>
          </p:nvPicPr>
          <p:blipFill>
            <a:blip r:embed="rId17" cstate="print"/>
            <a:srcRect l="11247" t="11247" r="11247" b="11247"/>
            <a:stretch>
              <a:fillRect/>
            </a:stretch>
          </p:blipFill>
          <p:spPr bwMode="auto">
            <a:xfrm>
              <a:off x="4847125" y="4721754"/>
              <a:ext cx="1696520" cy="1696520"/>
            </a:xfrm>
            <a:prstGeom prst="rect">
              <a:avLst/>
            </a:prstGeom>
            <a:noFill/>
          </p:spPr>
        </p:pic>
        <p:grpSp>
          <p:nvGrpSpPr>
            <p:cNvPr id="64" name="Group 105"/>
            <p:cNvGrpSpPr/>
            <p:nvPr/>
          </p:nvGrpSpPr>
          <p:grpSpPr>
            <a:xfrm>
              <a:off x="5028979" y="5249075"/>
              <a:ext cx="1342412" cy="1146721"/>
              <a:chOff x="1228620" y="3992871"/>
              <a:chExt cx="1302320" cy="1112481"/>
            </a:xfrm>
          </p:grpSpPr>
          <p:pic>
            <p:nvPicPr>
              <p:cNvPr id="68" name="Picture 22" descr="C:\Users\raquel\Desktop\Iconshock - RealVista Business - modified - woman who is NOT a receptionist\man_casual-shirt_blue.png"/>
              <p:cNvPicPr>
                <a:picLocks noChangeAspect="1" noChangeArrowheads="1"/>
              </p:cNvPicPr>
              <p:nvPr/>
            </p:nvPicPr>
            <p:blipFill>
              <a:blip r:embed="rId18" cstate="print"/>
              <a:srcRect/>
              <a:stretch>
                <a:fillRect/>
              </a:stretch>
            </p:blipFill>
            <p:spPr bwMode="auto">
              <a:xfrm>
                <a:off x="1329504" y="3992871"/>
                <a:ext cx="664607" cy="664610"/>
              </a:xfrm>
              <a:prstGeom prst="rect">
                <a:avLst/>
              </a:prstGeom>
              <a:noFill/>
              <a:effectLst>
                <a:outerShdw blurRad="88900" sx="102000" sy="102000" algn="ctr" rotWithShape="0">
                  <a:prstClr val="black"/>
                </a:outerShdw>
              </a:effectLst>
            </p:spPr>
          </p:pic>
          <p:pic>
            <p:nvPicPr>
              <p:cNvPr id="69" name="Picture 8" descr="K:\SilverFox\Iconshock\modified - woman who is NOT a receptionist\modified - woman who is NOT a receptionist\woman_redhead_teal_256.png"/>
              <p:cNvPicPr>
                <a:picLocks noChangeAspect="1" noChangeArrowheads="1"/>
              </p:cNvPicPr>
              <p:nvPr/>
            </p:nvPicPr>
            <p:blipFill>
              <a:blip r:embed="rId19" cstate="print"/>
              <a:srcRect/>
              <a:stretch>
                <a:fillRect/>
              </a:stretch>
            </p:blipFill>
            <p:spPr bwMode="auto">
              <a:xfrm>
                <a:off x="1702666" y="4044778"/>
                <a:ext cx="620966" cy="620966"/>
              </a:xfrm>
              <a:prstGeom prst="rect">
                <a:avLst/>
              </a:prstGeom>
              <a:noFill/>
              <a:effectLst>
                <a:outerShdw blurRad="88900" sx="102000" sy="102000" algn="ctr" rotWithShape="0">
                  <a:prstClr val="black"/>
                </a:outerShdw>
              </a:effectLst>
            </p:spPr>
          </p:pic>
          <p:pic>
            <p:nvPicPr>
              <p:cNvPr id="70" name="Picture 37" descr="\\SERVER3\InternalBin\Resource DVD\DVD_ART36\Artwork_Imagery\Icons - Illustrations\_ VISTA STYLE\people icon .png"/>
              <p:cNvPicPr>
                <a:picLocks noChangeAspect="1" noChangeArrowheads="1"/>
              </p:cNvPicPr>
              <p:nvPr/>
            </p:nvPicPr>
            <p:blipFill>
              <a:blip r:embed="rId20" cstate="print">
                <a:lum bright="-7000" contrast="25000"/>
              </a:blip>
              <a:srcRect/>
              <a:stretch>
                <a:fillRect/>
              </a:stretch>
            </p:blipFill>
            <p:spPr bwMode="auto">
              <a:xfrm>
                <a:off x="1228620" y="4371019"/>
                <a:ext cx="585481" cy="585481"/>
              </a:xfrm>
              <a:prstGeom prst="rect">
                <a:avLst/>
              </a:prstGeom>
              <a:noFill/>
              <a:effectLst>
                <a:outerShdw blurRad="88900" sx="102000" sy="102000" algn="ctr" rotWithShape="0">
                  <a:prstClr val="black"/>
                </a:outerShdw>
              </a:effectLst>
            </p:spPr>
          </p:pic>
          <p:pic>
            <p:nvPicPr>
              <p:cNvPr id="71" name="Picture 3" descr="I:\SilverFox\Iconshock\modified - woman who is NOT a receptionist\modified - woman who is NOT a receptionist\woman_blond_blue_256.png"/>
              <p:cNvPicPr>
                <a:picLocks noChangeAspect="1" noChangeArrowheads="1"/>
              </p:cNvPicPr>
              <p:nvPr/>
            </p:nvPicPr>
            <p:blipFill>
              <a:blip r:embed="rId21" cstate="print"/>
              <a:srcRect/>
              <a:stretch>
                <a:fillRect/>
              </a:stretch>
            </p:blipFill>
            <p:spPr bwMode="auto">
              <a:xfrm>
                <a:off x="1878645" y="4379200"/>
                <a:ext cx="652295" cy="652294"/>
              </a:xfrm>
              <a:prstGeom prst="rect">
                <a:avLst/>
              </a:prstGeom>
              <a:noFill/>
              <a:effectLst>
                <a:outerShdw blurRad="88900" sx="102000" sy="102000" algn="ctr" rotWithShape="0">
                  <a:prstClr val="black"/>
                </a:outerShdw>
              </a:effectLst>
            </p:spPr>
          </p:pic>
          <p:pic>
            <p:nvPicPr>
              <p:cNvPr id="74" name="Picture 18" descr="\\SERVER3\InternalBin\Resource DVD\DVD_ART36\Artwork_Imagery\Icons - Illustrations\_ REAL VISTA STYLE\people executive icon business man.png"/>
              <p:cNvPicPr>
                <a:picLocks noChangeAspect="1" noChangeArrowheads="1"/>
              </p:cNvPicPr>
              <p:nvPr/>
            </p:nvPicPr>
            <p:blipFill>
              <a:blip r:embed="rId22" cstate="print"/>
              <a:srcRect/>
              <a:stretch>
                <a:fillRect/>
              </a:stretch>
            </p:blipFill>
            <p:spPr bwMode="auto">
              <a:xfrm>
                <a:off x="1512874" y="4408303"/>
                <a:ext cx="697049" cy="697049"/>
              </a:xfrm>
              <a:prstGeom prst="rect">
                <a:avLst/>
              </a:prstGeom>
              <a:noFill/>
              <a:effectLst>
                <a:outerShdw blurRad="63500" sx="102000" sy="102000" algn="ctr" rotWithShape="0">
                  <a:prstClr val="black">
                    <a:alpha val="40000"/>
                  </a:prstClr>
                </a:outerShdw>
              </a:effectLst>
            </p:spPr>
          </p:pic>
        </p:grpSp>
        <p:pic>
          <p:nvPicPr>
            <p:cNvPr id="66" name="Picture 3" descr="S:\InternalBin\Resource DVD\DVD_ART36\Artwork_Imagery\Shapes\rings\silver orb frame 2.png"/>
            <p:cNvPicPr>
              <a:picLocks noChangeAspect="1" noChangeArrowheads="1"/>
            </p:cNvPicPr>
            <p:nvPr/>
          </p:nvPicPr>
          <p:blipFill>
            <a:blip r:embed="rId10" cstate="print"/>
            <a:stretch>
              <a:fillRect/>
            </a:stretch>
          </p:blipFill>
          <p:spPr bwMode="auto">
            <a:xfrm>
              <a:off x="4572000" y="4593634"/>
              <a:ext cx="2247985" cy="1966984"/>
            </a:xfrm>
            <a:prstGeom prst="rect">
              <a:avLst/>
            </a:prstGeom>
            <a:noFill/>
            <a:ln>
              <a:noFill/>
            </a:ln>
          </p:spPr>
        </p:pic>
      </p:grpSp>
    </p:spTree>
    <p:extLst>
      <p:ext uri="{BB962C8B-B14F-4D97-AF65-F5344CB8AC3E}">
        <p14:creationId xmlns="" xmlns:p14="http://schemas.microsoft.com/office/powerpoint/2010/main" val="1647414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35" presetClass="path" presetSubtype="0" accel="50000" decel="50000" fill="hold" nodeType="withEffect">
                                  <p:stCondLst>
                                    <p:cond delay="500"/>
                                  </p:stCondLst>
                                  <p:childTnLst>
                                    <p:animMotion origin="layout" path="M 0.04149 4.07407E-6 L 3.88889E-6 4.07407E-6 " pathEditMode="relative" rAng="0" ptsTypes="AA">
                                      <p:cBhvr>
                                        <p:cTn id="18" dur="1000" fill="hold"/>
                                        <p:tgtEl>
                                          <p:spTgt spid="4"/>
                                        </p:tgtEl>
                                        <p:attrNameLst>
                                          <p:attrName>ppt_x</p:attrName>
                                          <p:attrName>ppt_y</p:attrName>
                                        </p:attrNameLst>
                                      </p:cBhvr>
                                      <p:rCtr x="-21" y="0"/>
                                    </p:animMotion>
                                  </p:childTnLst>
                                </p:cTn>
                              </p:par>
                              <p:par>
                                <p:cTn id="19" presetID="10" presetClass="entr" presetSubtype="0" fill="hold" nodeType="with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par>
                                <p:cTn id="22" presetID="63" presetClass="path" presetSubtype="0" accel="50000" decel="50000" fill="hold" nodeType="withEffect">
                                  <p:stCondLst>
                                    <p:cond delay="500"/>
                                  </p:stCondLst>
                                  <p:childTnLst>
                                    <p:animMotion origin="layout" path="M -0.04167 4.07407E-6 L 2.5E-6 4.07407E-6 " pathEditMode="relative" rAng="0" ptsTypes="AA">
                                      <p:cBhvr>
                                        <p:cTn id="23" dur="1000" fill="hold"/>
                                        <p:tgtEl>
                                          <p:spTgt spid="2"/>
                                        </p:tgtEl>
                                        <p:attrNameLst>
                                          <p:attrName>ppt_x</p:attrName>
                                          <p:attrName>ppt_y</p:attrName>
                                        </p:attrNameLst>
                                      </p:cBhvr>
                                      <p:rCtr x="21" y="0"/>
                                    </p:animMotion>
                                  </p:childTnLst>
                                </p:cTn>
                              </p:par>
                              <p:par>
                                <p:cTn id="24" presetID="10" presetClass="entr" presetSubtype="0" fill="hold" nodeType="withEffect">
                                  <p:stCondLst>
                                    <p:cond delay="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par>
                                <p:cTn id="27" presetID="35" presetClass="path" presetSubtype="0" accel="50000" decel="50000" fill="hold" nodeType="withEffect">
                                  <p:stCondLst>
                                    <p:cond delay="500"/>
                                  </p:stCondLst>
                                  <p:childTnLst>
                                    <p:animMotion origin="layout" path="M 0.0415 2.96296E-6 L -4.44444E-6 2.96296E-6 " pathEditMode="relative" rAng="0" ptsTypes="AA">
                                      <p:cBhvr>
                                        <p:cTn id="28" dur="1000" fill="hold"/>
                                        <p:tgtEl>
                                          <p:spTgt spid="5"/>
                                        </p:tgtEl>
                                        <p:attrNameLst>
                                          <p:attrName>ppt_x</p:attrName>
                                          <p:attrName>ppt_y</p:attrName>
                                        </p:attrNameLst>
                                      </p:cBhvr>
                                      <p:rCtr x="-21" y="0"/>
                                    </p:animMotion>
                                  </p:childTnLst>
                                </p:cTn>
                              </p:par>
                              <p:par>
                                <p:cTn id="29" presetID="10" presetClass="entr" presetSubtype="0" fill="hold"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63" presetClass="path" presetSubtype="0" accel="50000" decel="50000" fill="hold" nodeType="withEffect">
                                  <p:stCondLst>
                                    <p:cond delay="500"/>
                                  </p:stCondLst>
                                  <p:childTnLst>
                                    <p:animMotion origin="layout" path="M -0.04271 2.96296E-6 L 8.33333E-7 2.96296E-6 " pathEditMode="relative" rAng="0" ptsTypes="AA">
                                      <p:cBhvr>
                                        <p:cTn id="33" dur="1000" fill="hold"/>
                                        <p:tgtEl>
                                          <p:spTgt spid="6"/>
                                        </p:tgtEl>
                                        <p:attrNameLst>
                                          <p:attrName>ppt_x</p:attrName>
                                          <p:attrName>ppt_y</p:attrName>
                                        </p:attrNameLst>
                                      </p:cBhvr>
                                      <p:rCtr x="21" y="0"/>
                                    </p:animMotion>
                                  </p:childTnLst>
                                </p:cTn>
                              </p:par>
                              <p:par>
                                <p:cTn id="34" presetID="10" presetClass="entr" presetSubtype="0"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79358" y="1755775"/>
            <a:ext cx="6585284" cy="4876800"/>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smtClean="0">
                <a:effectLst>
                  <a:outerShdw blurRad="38100" dist="38100" dir="2700000" algn="tl">
                    <a:srgbClr val="000000">
                      <a:alpha val="43137"/>
                    </a:srgbClr>
                  </a:outerShdw>
                </a:effectLst>
              </a:rPr>
              <a:t>SharePoint Workspace</a:t>
            </a:r>
            <a:endParaRPr lang="en-US" dirty="0">
              <a:effectLst>
                <a:outerShdw blurRad="38100" dist="38100" dir="2700000" algn="tl">
                  <a:srgbClr val="000000">
                    <a:alpha val="43137"/>
                  </a:srgbClr>
                </a:outerShdw>
              </a:effectLst>
            </a:endParaRPr>
          </a:p>
        </p:txBody>
      </p:sp>
      <p:sp>
        <p:nvSpPr>
          <p:cNvPr id="8" name="Rectangular Callout 7"/>
          <p:cNvSpPr/>
          <p:nvPr/>
        </p:nvSpPr>
        <p:spPr bwMode="auto">
          <a:xfrm>
            <a:off x="2998381" y="1414463"/>
            <a:ext cx="1573619" cy="858695"/>
          </a:xfrm>
          <a:prstGeom prst="wedgeRectCallout">
            <a:avLst>
              <a:gd name="adj1" fmla="val -42473"/>
              <a:gd name="adj2" fmla="val 146910"/>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Sync an entire site, individual list, or library</a:t>
            </a:r>
          </a:p>
        </p:txBody>
      </p: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69626" y="1414463"/>
            <a:ext cx="7404749" cy="5218112"/>
          </a:xfrm>
          <a:prstGeom prst="roundRect">
            <a:avLst>
              <a:gd name="adj" fmla="val 1382"/>
            </a:avLst>
          </a:prstGeom>
          <a:effectLst>
            <a:outerShdw blurRad="127000" algn="ctr" rotWithShape="0">
              <a:prstClr val="black">
                <a:alpha val="60000"/>
              </a:prstClr>
            </a:outerShdw>
          </a:effectLst>
        </p:spPr>
      </p:pic>
      <p:sp>
        <p:nvSpPr>
          <p:cNvPr id="17" name="Rectangular Callout 16"/>
          <p:cNvSpPr/>
          <p:nvPr/>
        </p:nvSpPr>
        <p:spPr bwMode="auto">
          <a:xfrm>
            <a:off x="4724400" y="4915002"/>
            <a:ext cx="1676400" cy="609396"/>
          </a:xfrm>
          <a:prstGeom prst="wedgeRectCallout">
            <a:avLst>
              <a:gd name="adj1" fmla="val -58496"/>
              <a:gd name="adj2" fmla="val -216199"/>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Only changes synchronized</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
        <p:nvSpPr>
          <p:cNvPr id="11" name="Rectangular Callout 10"/>
          <p:cNvSpPr/>
          <p:nvPr/>
        </p:nvSpPr>
        <p:spPr bwMode="auto">
          <a:xfrm>
            <a:off x="6781800" y="4104553"/>
            <a:ext cx="1676400" cy="858695"/>
          </a:xfrm>
          <a:prstGeom prst="wedgeRectCallout">
            <a:avLst>
              <a:gd name="adj1" fmla="val -17586"/>
              <a:gd name="adj2" fmla="val -50128"/>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Work on entire libraries and lists offline</a:t>
            </a:r>
          </a:p>
        </p:txBody>
      </p:sp>
    </p:spTree>
    <p:extLst>
      <p:ext uri="{BB962C8B-B14F-4D97-AF65-F5344CB8AC3E}">
        <p14:creationId xmlns="" xmlns:p14="http://schemas.microsoft.com/office/powerpoint/2010/main" val="278481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par>
                                <p:cTn id="22" presetID="42" presetClass="entr" presetSubtype="0"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7"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shot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6823" y="1414464"/>
            <a:ext cx="7910355" cy="5218112"/>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smtClean="0">
                <a:effectLst>
                  <a:outerShdw blurRad="38100" dist="38100" dir="2700000" algn="tl">
                    <a:srgbClr val="000000">
                      <a:alpha val="43137"/>
                    </a:srgbClr>
                  </a:outerShdw>
                </a:effectLst>
              </a:rPr>
              <a:t>Office Backstage</a:t>
            </a:r>
            <a:endParaRPr lang="en-US" dirty="0">
              <a:effectLst>
                <a:outerShdw blurRad="38100" dist="38100" dir="2700000" algn="tl">
                  <a:srgbClr val="000000">
                    <a:alpha val="43137"/>
                  </a:srgbClr>
                </a:outerShdw>
              </a:effectLst>
            </a:endParaRPr>
          </a:p>
        </p:txBody>
      </p:sp>
      <p:sp>
        <p:nvSpPr>
          <p:cNvPr id="5" name="Callout 1-2"/>
          <p:cNvSpPr/>
          <p:nvPr/>
        </p:nvSpPr>
        <p:spPr bwMode="auto">
          <a:xfrm>
            <a:off x="7517218" y="5696511"/>
            <a:ext cx="1241019" cy="858695"/>
          </a:xfrm>
          <a:prstGeom prst="wedgeRectCallout">
            <a:avLst>
              <a:gd name="adj1" fmla="val -96206"/>
              <a:gd name="adj2" fmla="val -7011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Related people and documents</a:t>
            </a:r>
          </a:p>
        </p:txBody>
      </p:sp>
      <p:sp>
        <p:nvSpPr>
          <p:cNvPr id="9" name="Callout 1-1"/>
          <p:cNvSpPr/>
          <p:nvPr/>
        </p:nvSpPr>
        <p:spPr bwMode="auto">
          <a:xfrm>
            <a:off x="1386809" y="2178976"/>
            <a:ext cx="800100" cy="360097"/>
          </a:xfrm>
          <a:prstGeom prst="wedgeRectCallout">
            <a:avLst>
              <a:gd name="adj1" fmla="val 33684"/>
              <a:gd name="adj2" fmla="val 153118"/>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Notes</a:t>
            </a:r>
          </a:p>
        </p:txBody>
      </p:sp>
      <p:pic>
        <p:nvPicPr>
          <p:cNvPr id="11" name="Screenshot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22593" y="1405581"/>
            <a:ext cx="7298815" cy="5226996"/>
          </a:xfrm>
          <a:prstGeom prst="rect">
            <a:avLst/>
          </a:prstGeom>
        </p:spPr>
      </p:pic>
      <p:sp>
        <p:nvSpPr>
          <p:cNvPr id="8" name="Callout 2-1"/>
          <p:cNvSpPr/>
          <p:nvPr/>
        </p:nvSpPr>
        <p:spPr bwMode="auto">
          <a:xfrm>
            <a:off x="387350" y="3044890"/>
            <a:ext cx="1008321" cy="609396"/>
          </a:xfrm>
          <a:prstGeom prst="wedgeRectCallout">
            <a:avLst>
              <a:gd name="adj1" fmla="val 137382"/>
              <a:gd name="adj2" fmla="val -74562"/>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Sharing Options</a:t>
            </a:r>
          </a:p>
        </p:txBody>
      </p:sp>
      <p:pic>
        <p:nvPicPr>
          <p:cNvPr id="12" name="Screenshot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28795" y="1414463"/>
            <a:ext cx="7286411" cy="5218113"/>
          </a:xfrm>
          <a:prstGeom prst="roundRect">
            <a:avLst>
              <a:gd name="adj" fmla="val 1382"/>
            </a:avLst>
          </a:prstGeom>
          <a:effectLst>
            <a:outerShdw blurRad="127000" algn="ctr" rotWithShape="0">
              <a:prstClr val="black">
                <a:alpha val="60000"/>
              </a:prstClr>
            </a:outerShdw>
          </a:effectLst>
        </p:spPr>
      </p:pic>
      <p:sp>
        <p:nvSpPr>
          <p:cNvPr id="13" name="Callout 3-1"/>
          <p:cNvSpPr/>
          <p:nvPr/>
        </p:nvSpPr>
        <p:spPr bwMode="auto">
          <a:xfrm>
            <a:off x="7482330" y="2573480"/>
            <a:ext cx="1275908" cy="858695"/>
          </a:xfrm>
          <a:prstGeom prst="wedgeRectCallout">
            <a:avLst>
              <a:gd name="adj1" fmla="val -76966"/>
              <a:gd name="adj2" fmla="val 128627"/>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Save to SharePoint locations</a:t>
            </a:r>
          </a:p>
        </p:txBody>
      </p:sp>
    </p:spTree>
    <p:extLst>
      <p:ext uri="{BB962C8B-B14F-4D97-AF65-F5344CB8AC3E}">
        <p14:creationId xmlns="" xmlns:p14="http://schemas.microsoft.com/office/powerpoint/2010/main" val="293985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3"/>
                                        </p:tgtEl>
                                      </p:cBhvr>
                                    </p:animEffect>
                                    <p:set>
                                      <p:cBhvr>
                                        <p:cTn id="24" dur="1" fill="hold">
                                          <p:stCondLst>
                                            <p:cond delay="9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42" presetClass="entr" presetSubtype="0" fill="hold" nodeType="with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par>
                                <p:cTn id="45" presetID="42" presetClass="entr" presetSubtype="0" fill="hold" nodeType="withEffect">
                                  <p:stCondLst>
                                    <p:cond delay="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8" grpId="0" animBg="1"/>
      <p:bldP spid="8" grpId="1"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74654" y="1414464"/>
            <a:ext cx="6794693" cy="5218112"/>
          </a:xfrm>
          <a:prstGeom prst="roundRect">
            <a:avLst>
              <a:gd name="adj" fmla="val 1382"/>
            </a:avLst>
          </a:prstGeom>
          <a:effectLst>
            <a:outerShdw blurRad="127000" algn="ctr" rotWithShape="0">
              <a:prstClr val="black">
                <a:alpha val="60000"/>
              </a:prstClr>
            </a:outerShdw>
          </a:effectLst>
        </p:spPr>
      </p:pic>
      <p:sp>
        <p:nvSpPr>
          <p:cNvPr id="2" name="Title 1"/>
          <p:cNvSpPr>
            <a:spLocks noGrp="1"/>
          </p:cNvSpPr>
          <p:nvPr>
            <p:ph type="title"/>
          </p:nvPr>
        </p:nvSpPr>
        <p:spPr>
          <a:xfrm>
            <a:off x="381000" y="230188"/>
            <a:ext cx="8382000" cy="609398"/>
          </a:xfrm>
        </p:spPr>
        <p:txBody>
          <a:bodyPr/>
          <a:lstStyle/>
          <a:p>
            <a:r>
              <a:rPr lang="en-US" sz="4400" dirty="0" smtClean="0">
                <a:effectLst>
                  <a:outerShdw blurRad="38100" dist="38100" dir="2700000" algn="tl">
                    <a:srgbClr val="000000">
                      <a:alpha val="43137"/>
                    </a:srgbClr>
                  </a:outerShdw>
                </a:effectLst>
              </a:rPr>
              <a:t>Co-Authoring Experience in Office</a:t>
            </a:r>
            <a:endParaRPr lang="en-US" sz="4400" dirty="0">
              <a:effectLst>
                <a:outerShdw blurRad="38100" dist="38100" dir="2700000" algn="tl">
                  <a:srgbClr val="000000">
                    <a:alpha val="43137"/>
                  </a:srgbClr>
                </a:outerShdw>
              </a:effectLst>
            </a:endParaRPr>
          </a:p>
        </p:txBody>
      </p:sp>
      <p:sp>
        <p:nvSpPr>
          <p:cNvPr id="5" name="Rectangular Callout 4"/>
          <p:cNvSpPr/>
          <p:nvPr/>
        </p:nvSpPr>
        <p:spPr bwMode="auto">
          <a:xfrm>
            <a:off x="387350" y="5193271"/>
            <a:ext cx="1371600" cy="360097"/>
          </a:xfrm>
          <a:prstGeom prst="wedgeRectCallout">
            <a:avLst>
              <a:gd name="adj1" fmla="val 57989"/>
              <a:gd name="adj2" fmla="val 263845"/>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Participants</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Tree>
    <p:extLst>
      <p:ext uri="{BB962C8B-B14F-4D97-AF65-F5344CB8AC3E}">
        <p14:creationId xmlns="" xmlns:p14="http://schemas.microsoft.com/office/powerpoint/2010/main" val="47587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In-Browser Editing</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71048" y="1286540"/>
            <a:ext cx="5601905" cy="5346035"/>
          </a:xfrm>
          <a:prstGeom prst="roundRect">
            <a:avLst>
              <a:gd name="adj" fmla="val 1382"/>
            </a:avLst>
          </a:prstGeom>
          <a:effectLst>
            <a:outerShdw blurRad="127000" algn="ctr" rotWithShape="0">
              <a:prstClr val="black">
                <a:alpha val="60000"/>
              </a:prstClr>
            </a:outerShdw>
          </a:effectLst>
        </p:spPr>
      </p:pic>
      <p:sp>
        <p:nvSpPr>
          <p:cNvPr id="5" name="Rectangular Callout 4"/>
          <p:cNvSpPr/>
          <p:nvPr/>
        </p:nvSpPr>
        <p:spPr bwMode="auto">
          <a:xfrm>
            <a:off x="6634714" y="4381047"/>
            <a:ext cx="1842535" cy="1357293"/>
          </a:xfrm>
          <a:prstGeom prst="wedgeRectCallout">
            <a:avLst>
              <a:gd name="adj1" fmla="val -49875"/>
              <a:gd name="adj2" fmla="val -17376"/>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gradFill>
              <a:gsLst>
                <a:gs pos="5000">
                  <a:schemeClr val="accent1">
                    <a:alpha val="0"/>
                  </a:schemeClr>
                </a:gs>
                <a:gs pos="30000">
                  <a:schemeClr val="accent1"/>
                </a:gs>
                <a:gs pos="80000">
                  <a:schemeClr val="accent1"/>
                </a:gs>
                <a:gs pos="100000">
                  <a:schemeClr val="accent1"/>
                </a:gs>
              </a:gsLst>
              <a:lin ang="162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Office Web applications for in-browser content editing and collaboration</a:t>
            </a:r>
          </a:p>
        </p:txBody>
      </p:sp>
      <p:sp>
        <p:nvSpPr>
          <p:cNvPr id="7" name="Rectangular Callout 6"/>
          <p:cNvSpPr/>
          <p:nvPr/>
        </p:nvSpPr>
        <p:spPr bwMode="auto">
          <a:xfrm>
            <a:off x="5640572" y="2970856"/>
            <a:ext cx="1371600" cy="858695"/>
          </a:xfrm>
          <a:prstGeom prst="wedgeRectCallout">
            <a:avLst>
              <a:gd name="adj1" fmla="val -47098"/>
              <a:gd name="adj2" fmla="val -128001"/>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rPr>
              <a:t>Rich editing with Ribbon menus</a:t>
            </a:r>
            <a:endParaRPr lang="en-US" spc="-50" dirty="0">
              <a:ln w="3175">
                <a:noFill/>
              </a:ln>
              <a:gradFill>
                <a:gsLst>
                  <a:gs pos="0">
                    <a:srgbClr val="5C3900"/>
                  </a:gs>
                  <a:gs pos="100000">
                    <a:srgbClr val="5C3900"/>
                  </a:gs>
                </a:gsLst>
                <a:lin ang="10800000" scaled="0"/>
              </a:gradFill>
              <a:effectLst>
                <a:outerShdw blurRad="38100" dist="38100" dir="2700000" algn="tl">
                  <a:srgbClr val="000000">
                    <a:alpha val="43137"/>
                  </a:srgbClr>
                </a:outerShdw>
              </a:effectLst>
              <a:cs typeface="Arial" charset="0"/>
            </a:endParaRPr>
          </a:p>
        </p:txBody>
      </p:sp>
    </p:spTree>
    <p:extLst>
      <p:ext uri="{BB962C8B-B14F-4D97-AF65-F5344CB8AC3E}">
        <p14:creationId xmlns="" xmlns:p14="http://schemas.microsoft.com/office/powerpoint/2010/main" val="886498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37878" y="1083668"/>
            <a:ext cx="2922152" cy="3962399"/>
          </a:xfrm>
          <a:prstGeom prst="rect">
            <a:avLst/>
          </a:prstGeom>
          <a:effectLst>
            <a:outerShdw blurRad="127000" algn="ctr" rotWithShape="0">
              <a:prstClr val="black">
                <a:alpha val="60000"/>
              </a:prstClr>
            </a:outerShdw>
          </a:effectLst>
        </p:spPr>
      </p:pic>
      <p:sp>
        <p:nvSpPr>
          <p:cNvPr id="2" name="Title 1"/>
          <p:cNvSpPr>
            <a:spLocks noGrp="1"/>
          </p:cNvSpPr>
          <p:nvPr>
            <p:ph type="title"/>
          </p:nvPr>
        </p:nvSpPr>
        <p:spPr/>
        <p:txBody>
          <a:bodyPr/>
          <a:lstStyle/>
          <a:p>
            <a:r>
              <a:rPr lang="en-US" smtClean="0"/>
              <a:t>Mobile Collaboration</a:t>
            </a:r>
            <a:endParaRPr lang="en-US" dirty="0"/>
          </a:p>
        </p:txBody>
      </p:sp>
      <p:sp>
        <p:nvSpPr>
          <p:cNvPr id="9" name="Rectangular Callout 8"/>
          <p:cNvSpPr/>
          <p:nvPr/>
        </p:nvSpPr>
        <p:spPr bwMode="auto">
          <a:xfrm>
            <a:off x="971550" y="5251160"/>
            <a:ext cx="1524000" cy="1107994"/>
          </a:xfrm>
          <a:prstGeom prst="wedgeRectCallout">
            <a:avLst>
              <a:gd name="adj1" fmla="val -52475"/>
              <a:gd name="adj2" fmla="val -96705"/>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1-click access to documents, sites, and colleagues</a:t>
            </a:r>
            <a:endParaRPr lang="en-US" spc="-50" dirty="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endParaRPr>
          </a:p>
        </p:txBody>
      </p:sp>
      <p:sp>
        <p:nvSpPr>
          <p:cNvPr id="13" name="Rectangular Callout 12"/>
          <p:cNvSpPr/>
          <p:nvPr/>
        </p:nvSpPr>
        <p:spPr bwMode="auto">
          <a:xfrm>
            <a:off x="3352800" y="1190440"/>
            <a:ext cx="1524000" cy="609396"/>
          </a:xfrm>
          <a:prstGeom prst="wedgeRectCallout">
            <a:avLst>
              <a:gd name="adj1" fmla="val -123181"/>
              <a:gd name="adj2" fmla="val 84013"/>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Access to Team sites</a:t>
            </a:r>
          </a:p>
        </p:txBody>
      </p:sp>
      <p:sp>
        <p:nvSpPr>
          <p:cNvPr id="14" name="Rectangular Callout 13"/>
          <p:cNvSpPr/>
          <p:nvPr/>
        </p:nvSpPr>
        <p:spPr bwMode="auto">
          <a:xfrm>
            <a:off x="4081794" y="1923749"/>
            <a:ext cx="1545561" cy="858695"/>
          </a:xfrm>
          <a:prstGeom prst="wedgeRectCallout">
            <a:avLst>
              <a:gd name="adj1" fmla="val 92539"/>
              <a:gd name="adj2" fmla="val -80866"/>
            </a:avLst>
          </a:prstGeom>
          <a:gradFill>
            <a:gsLst>
              <a:gs pos="5000">
                <a:schemeClr val="accent1">
                  <a:shade val="51000"/>
                  <a:satMod val="130000"/>
                  <a:alpha val="0"/>
                </a:schemeClr>
              </a:gs>
              <a:gs pos="50000">
                <a:schemeClr val="accent1">
                  <a:shade val="51000"/>
                  <a:satMod val="130000"/>
                </a:schemeClr>
              </a:gs>
              <a:gs pos="80000">
                <a:schemeClr val="accent1">
                  <a:shade val="93000"/>
                  <a:satMod val="130000"/>
                </a:schemeClr>
              </a:gs>
              <a:gs pos="100000">
                <a:schemeClr val="accent1">
                  <a:shade val="94000"/>
                  <a:satMod val="135000"/>
                </a:schemeClr>
              </a:gs>
            </a:gsLst>
            <a:lin ang="10800000" scaled="0"/>
          </a:gradFill>
          <a:ln>
            <a:gradFill>
              <a:gsLst>
                <a:gs pos="5000">
                  <a:schemeClr val="accent1">
                    <a:alpha val="0"/>
                  </a:schemeClr>
                </a:gs>
                <a:gs pos="50000">
                  <a:schemeClr val="accent1"/>
                </a:gs>
                <a:gs pos="80000">
                  <a:schemeClr val="accent1"/>
                </a:gs>
                <a:gs pos="100000">
                  <a:schemeClr val="accent1"/>
                </a:gs>
              </a:gsLst>
              <a:lin ang="108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Access to Office applications</a:t>
            </a:r>
          </a:p>
        </p:txBody>
      </p:sp>
      <p:pic>
        <p:nvPicPr>
          <p:cNvPr id="23" name="Picture 2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91763" y="2905013"/>
            <a:ext cx="2975106" cy="3938357"/>
          </a:xfrm>
          <a:prstGeom prst="rect">
            <a:avLst/>
          </a:prstGeom>
        </p:spPr>
      </p:pic>
      <p:pic>
        <p:nvPicPr>
          <p:cNvPr id="17" name="Picture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42148" y="3354020"/>
            <a:ext cx="2474686" cy="3306469"/>
          </a:xfrm>
          <a:prstGeom prst="rect">
            <a:avLst/>
          </a:prstGeom>
        </p:spPr>
      </p:pic>
      <p:sp>
        <p:nvSpPr>
          <p:cNvPr id="18" name="Rectangular Callout 17"/>
          <p:cNvSpPr/>
          <p:nvPr/>
        </p:nvSpPr>
        <p:spPr bwMode="auto">
          <a:xfrm>
            <a:off x="6124575" y="5723516"/>
            <a:ext cx="1524000" cy="858695"/>
          </a:xfrm>
          <a:prstGeom prst="wedgeRectCallout">
            <a:avLst>
              <a:gd name="adj1" fmla="val -104431"/>
              <a:gd name="adj2" fmla="val -6906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Create Blog posts and comments</a:t>
            </a:r>
          </a:p>
        </p:txBody>
      </p:sp>
      <p:pic>
        <p:nvPicPr>
          <p:cNvPr id="24" name="Picture 2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39498" y="954244"/>
            <a:ext cx="2975106" cy="3938357"/>
          </a:xfrm>
          <a:prstGeom prst="rect">
            <a:avLst/>
          </a:prstGeom>
        </p:spPr>
      </p:pic>
      <p:pic>
        <p:nvPicPr>
          <p:cNvPr id="22" name="Picture 2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295412" y="1426465"/>
            <a:ext cx="2489274" cy="3266303"/>
          </a:xfrm>
          <a:prstGeom prst="rect">
            <a:avLst/>
          </a:prstGeom>
        </p:spPr>
      </p:pic>
      <p:sp>
        <p:nvSpPr>
          <p:cNvPr id="20" name="Rectangular Callout 19"/>
          <p:cNvSpPr/>
          <p:nvPr/>
        </p:nvSpPr>
        <p:spPr bwMode="auto">
          <a:xfrm>
            <a:off x="7190349" y="3851191"/>
            <a:ext cx="1524000" cy="858695"/>
          </a:xfrm>
          <a:prstGeom prst="wedgeRectCallout">
            <a:avLst>
              <a:gd name="adj1" fmla="val -80600"/>
              <a:gd name="adj2" fmla="val -73022"/>
            </a:avLst>
          </a:prstGeom>
          <a:gradFill>
            <a:gsLst>
              <a:gs pos="5000">
                <a:schemeClr val="accent1">
                  <a:shade val="51000"/>
                  <a:satMod val="130000"/>
                  <a:alpha val="0"/>
                </a:schemeClr>
              </a:gs>
              <a:gs pos="3000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gradFill>
              <a:gsLst>
                <a:gs pos="5000">
                  <a:schemeClr val="accent1">
                    <a:alpha val="0"/>
                  </a:schemeClr>
                </a:gs>
                <a:gs pos="30000">
                  <a:schemeClr val="accent1"/>
                </a:gs>
                <a:gs pos="80000">
                  <a:schemeClr val="accent1"/>
                </a:gs>
                <a:gs pos="100000">
                  <a:schemeClr val="accent1"/>
                </a:gs>
              </a:gsLst>
              <a:lin ang="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45720" tIns="64008" rIns="45720" bIns="45718" numCol="1" rtlCol="0" anchor="ctr" anchorCtr="0" compatLnSpc="1">
            <a:prstTxWarp prst="textNoShape">
              <a:avLst/>
            </a:prstTxWarp>
            <a:spAutoFit/>
          </a:bodyPr>
          <a:lstStyle/>
          <a:p>
            <a:pPr algn="ctr" defTabSz="914099">
              <a:lnSpc>
                <a:spcPct val="90000"/>
              </a:lnSpc>
            </a:pPr>
            <a:r>
              <a:rPr lang="en-US" spc="-50" dirty="0" smtClean="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rPr>
              <a:t>SharePoint Workspace Mobile</a:t>
            </a:r>
            <a:endParaRPr lang="en-US" spc="-50" dirty="0">
              <a:ln w="3175">
                <a:noFill/>
              </a:ln>
              <a:gradFill>
                <a:gsLst>
                  <a:gs pos="0">
                    <a:srgbClr val="5C3900"/>
                  </a:gs>
                  <a:gs pos="100000">
                    <a:srgbClr val="5C3900"/>
                  </a:gs>
                </a:gsLst>
                <a:lin ang="10800000" scaled="0"/>
              </a:gradFill>
              <a:effectLst>
                <a:outerShdw blurRad="1079500" algn="ctr" rotWithShape="0">
                  <a:srgbClr val="FFFFFF">
                    <a:alpha val="40000"/>
                  </a:srgbClr>
                </a:outerShdw>
              </a:effectLst>
              <a:cs typeface="Arial" charset="0"/>
            </a:endParaRPr>
          </a:p>
        </p:txBody>
      </p:sp>
    </p:spTree>
    <p:extLst>
      <p:ext uri="{BB962C8B-B14F-4D97-AF65-F5344CB8AC3E}">
        <p14:creationId xmlns="" xmlns:p14="http://schemas.microsoft.com/office/powerpoint/2010/main" val="2336439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par>
                          <p:cTn id="28" fill="hold">
                            <p:stCondLst>
                              <p:cond delay="2000"/>
                            </p:stCondLst>
                            <p:childTnLst>
                              <p:par>
                                <p:cTn id="29" presetID="10" presetClass="entr" presetSubtype="0" fill="hold" nodeType="afterEffect">
                                  <p:stCondLst>
                                    <p:cond delay="13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childTnLst>
                          </p:cTn>
                        </p:par>
                        <p:par>
                          <p:cTn id="43" fill="hold">
                            <p:stCondLst>
                              <p:cond delay="2000"/>
                            </p:stCondLst>
                            <p:childTnLst>
                              <p:par>
                                <p:cTn id="44" presetID="10" presetClass="entr" presetSubtype="0" fill="hold" nodeType="afterEffect">
                                  <p:stCondLst>
                                    <p:cond delay="130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childTnLst>
                                </p:cTn>
                              </p:par>
                            </p:childTnLst>
                          </p:cTn>
                        </p:par>
                        <p:par>
                          <p:cTn id="47" fill="hold">
                            <p:stCondLst>
                              <p:cond delay="4300"/>
                            </p:stCondLst>
                            <p:childTnLst>
                              <p:par>
                                <p:cTn id="48" presetID="10"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8" grpId="0" animBg="1"/>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Planning Social: Adoption</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81000" y="1447799"/>
            <a:ext cx="8382000" cy="4044184"/>
          </a:xfrm>
        </p:spPr>
        <p:txBody>
          <a:bodyPr/>
          <a:lstStyle/>
          <a:p>
            <a:r>
              <a:rPr lang="en-US" dirty="0">
                <a:effectLst>
                  <a:outerShdw blurRad="38100" dist="38100" dir="2700000" algn="tl">
                    <a:srgbClr val="000000">
                      <a:alpha val="43137"/>
                    </a:srgbClr>
                  </a:outerShdw>
                </a:effectLst>
              </a:rPr>
              <a:t>Best Practices</a:t>
            </a:r>
          </a:p>
          <a:p>
            <a:pPr lvl="1"/>
            <a:r>
              <a:rPr lang="en-US" dirty="0">
                <a:effectLst>
                  <a:outerShdw blurRad="38100" dist="38100" dir="2700000" algn="tl">
                    <a:srgbClr val="000000">
                      <a:alpha val="43137"/>
                    </a:srgbClr>
                  </a:outerShdw>
                </a:effectLst>
              </a:rPr>
              <a:t>Start with a diverse employee advisory committee prior to deployment</a:t>
            </a:r>
          </a:p>
          <a:p>
            <a:pPr lvl="1"/>
            <a:r>
              <a:rPr lang="en-US" dirty="0">
                <a:effectLst>
                  <a:outerShdw blurRad="38100" dist="38100" dir="2700000" algn="tl">
                    <a:srgbClr val="000000">
                      <a:alpha val="43137"/>
                    </a:srgbClr>
                  </a:outerShdw>
                </a:effectLst>
              </a:rPr>
              <a:t>Seed the social network </a:t>
            </a:r>
            <a:r>
              <a:rPr lang="en-US" dirty="0" smtClean="0">
                <a:effectLst>
                  <a:outerShdw blurRad="38100" dist="38100" dir="2700000" algn="tl">
                    <a:srgbClr val="000000">
                      <a:alpha val="43137"/>
                    </a:srgbClr>
                  </a:outerShdw>
                </a:effectLst>
              </a:rPr>
              <a:t>and Tag corpus</a:t>
            </a:r>
            <a:endParaRPr lang="en-US"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rPr>
              <a:t>Connect with HR, </a:t>
            </a:r>
            <a:r>
              <a:rPr lang="en-US" dirty="0" smtClean="0">
                <a:effectLst>
                  <a:outerShdw blurRad="38100" dist="38100" dir="2700000" algn="tl">
                    <a:srgbClr val="000000">
                      <a:alpha val="43137"/>
                    </a:srgbClr>
                  </a:outerShdw>
                </a:effectLst>
              </a:rPr>
              <a:t>Legal</a:t>
            </a:r>
            <a:r>
              <a:rPr lang="en-US" dirty="0">
                <a:effectLst>
                  <a:outerShdw blurRad="38100" dist="38100" dir="2700000" algn="tl">
                    <a:srgbClr val="000000">
                      <a:alpha val="43137"/>
                    </a:srgbClr>
                  </a:outerShdw>
                </a:effectLst>
              </a:rPr>
              <a:t>, and </a:t>
            </a:r>
            <a:r>
              <a:rPr lang="en-US" dirty="0" smtClean="0">
                <a:effectLst>
                  <a:outerShdw blurRad="38100" dist="38100" dir="2700000" algn="tl">
                    <a:srgbClr val="000000">
                      <a:alpha val="43137"/>
                    </a:srgbClr>
                  </a:outerShdw>
                </a:effectLst>
              </a:rPr>
              <a:t>Executive </a:t>
            </a:r>
            <a:r>
              <a:rPr lang="en-US" dirty="0">
                <a:effectLst>
                  <a:outerShdw blurRad="38100" dist="38100" dir="2700000" algn="tl">
                    <a:srgbClr val="000000">
                      <a:alpha val="43137"/>
                    </a:srgbClr>
                  </a:outerShdw>
                </a:effectLst>
              </a:rPr>
              <a:t>sponsors to ensure a smooth deployment</a:t>
            </a:r>
          </a:p>
          <a:p>
            <a:pPr lvl="1"/>
            <a:r>
              <a:rPr lang="en-US" dirty="0">
                <a:effectLst>
                  <a:outerShdw blurRad="38100" dist="38100" dir="2700000" algn="tl">
                    <a:srgbClr val="000000">
                      <a:alpha val="43137"/>
                    </a:srgbClr>
                  </a:outerShdw>
                </a:effectLst>
              </a:rPr>
              <a:t>Agree </a:t>
            </a:r>
            <a:r>
              <a:rPr lang="en-US" dirty="0" smtClean="0">
                <a:effectLst>
                  <a:outerShdw blurRad="38100" dist="38100" dir="2700000" algn="tl">
                    <a:srgbClr val="000000">
                      <a:alpha val="43137"/>
                    </a:srgbClr>
                  </a:outerShdw>
                </a:effectLst>
              </a:rPr>
              <a:t>and Develop the </a:t>
            </a:r>
            <a:r>
              <a:rPr lang="en-US" dirty="0">
                <a:effectLst>
                  <a:outerShdw blurRad="38100" dist="38100" dir="2700000" algn="tl">
                    <a:srgbClr val="000000">
                      <a:alpha val="43137"/>
                    </a:srgbClr>
                  </a:outerShdw>
                </a:effectLst>
              </a:rPr>
              <a:t>workflow for handling </a:t>
            </a:r>
            <a:r>
              <a:rPr lang="en-US" dirty="0" smtClean="0">
                <a:effectLst>
                  <a:outerShdw blurRad="38100" dist="38100" dir="2700000" algn="tl">
                    <a:srgbClr val="000000">
                      <a:alpha val="43137"/>
                    </a:srgbClr>
                  </a:outerShdw>
                </a:effectLst>
              </a:rPr>
              <a:t>concerns and escalations</a:t>
            </a: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26203262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Planning Social: </a:t>
            </a:r>
            <a:r>
              <a:rPr lang="en-US" dirty="0" smtClean="0">
                <a:effectLst>
                  <a:outerShdw blurRad="38100" dist="38100" dir="2700000" algn="tl">
                    <a:srgbClr val="000000">
                      <a:alpha val="43137"/>
                    </a:srgbClr>
                  </a:outerShdw>
                </a:effectLst>
              </a:rPr>
              <a:t>Scale</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81000" y="1447799"/>
            <a:ext cx="8382000" cy="4364272"/>
          </a:xfrm>
        </p:spPr>
        <p:txBody>
          <a:bodyPr>
            <a:normAutofit/>
          </a:bodyPr>
          <a:lstStyle/>
          <a:p>
            <a:r>
              <a:rPr lang="en-US" sz="2800" dirty="0" smtClean="0">
                <a:effectLst>
                  <a:outerShdw blurRad="38100" dist="38100" dir="2700000" algn="tl">
                    <a:srgbClr val="000000">
                      <a:alpha val="43137"/>
                    </a:srgbClr>
                  </a:outerShdw>
                </a:effectLst>
              </a:rPr>
              <a:t>Can be very large datasets</a:t>
            </a:r>
          </a:p>
          <a:p>
            <a:pPr lvl="1"/>
            <a:r>
              <a:rPr lang="en-US" sz="2400" dirty="0" smtClean="0">
                <a:effectLst>
                  <a:outerShdw blurRad="38100" dist="38100" dir="2700000" algn="tl">
                    <a:srgbClr val="000000">
                      <a:alpha val="43137"/>
                    </a:srgbClr>
                  </a:outerShdw>
                </a:effectLst>
              </a:rPr>
              <a:t>Enterprise metadata generates tags -&gt; Internet Scale</a:t>
            </a:r>
          </a:p>
          <a:p>
            <a:r>
              <a:rPr lang="en-US" sz="2800" dirty="0" smtClean="0">
                <a:effectLst>
                  <a:outerShdw blurRad="38100" dist="38100" dir="2700000" algn="tl">
                    <a:srgbClr val="000000">
                      <a:alpha val="43137"/>
                    </a:srgbClr>
                  </a:outerShdw>
                </a:effectLst>
              </a:rPr>
              <a:t>Estimating the amount is not trivial</a:t>
            </a:r>
          </a:p>
          <a:p>
            <a:r>
              <a:rPr lang="en-US" sz="2800" dirty="0" smtClean="0">
                <a:effectLst>
                  <a:outerShdw blurRad="38100" dist="38100" dir="2700000" algn="tl">
                    <a:srgbClr val="000000">
                      <a:alpha val="43137"/>
                    </a:srgbClr>
                  </a:outerShdw>
                </a:effectLst>
              </a:rPr>
              <a:t>We use a </a:t>
            </a:r>
            <a:r>
              <a:rPr lang="en-US" sz="2800" dirty="0" smtClean="0">
                <a:solidFill>
                  <a:schemeClr val="accent3"/>
                </a:solidFill>
                <a:effectLst>
                  <a:outerShdw blurRad="38100" dist="38100" dir="2700000" algn="tl">
                    <a:srgbClr val="000000">
                      <a:alpha val="43137"/>
                    </a:srgbClr>
                  </a:outerShdw>
                </a:effectLst>
                <a:hlinkClick r:id="" action="ppaction://hlinkfile"/>
              </a:rPr>
              <a:t>model</a:t>
            </a:r>
            <a:endParaRPr lang="en-US" sz="2800" dirty="0" smtClean="0">
              <a:solidFill>
                <a:schemeClr val="accent3"/>
              </a:solidFill>
              <a:effectLst>
                <a:outerShdw blurRad="38100" dist="38100" dir="2700000" algn="tl">
                  <a:srgbClr val="000000">
                    <a:alpha val="43137"/>
                  </a:srgbClr>
                </a:outerShdw>
              </a:effectLst>
            </a:endParaRPr>
          </a:p>
          <a:p>
            <a:pPr lvl="1"/>
            <a:r>
              <a:rPr lang="en-US" sz="2400" dirty="0" smtClean="0">
                <a:effectLst>
                  <a:outerShdw blurRad="38100" dist="38100" dir="2700000" algn="tl">
                    <a:srgbClr val="000000">
                      <a:alpha val="43137"/>
                    </a:srgbClr>
                  </a:outerShdw>
                </a:effectLst>
              </a:rPr>
              <a:t>Make estimate/assumptions</a:t>
            </a:r>
          </a:p>
          <a:p>
            <a:pPr lvl="1"/>
            <a:r>
              <a:rPr lang="en-US" sz="2400" dirty="0" smtClean="0">
                <a:effectLst>
                  <a:outerShdw blurRad="38100" dist="38100" dir="2700000" algn="tl">
                    <a:srgbClr val="000000">
                      <a:alpha val="43137"/>
                    </a:srgbClr>
                  </a:outerShdw>
                </a:effectLst>
              </a:rPr>
              <a:t>Track usage and reapply</a:t>
            </a:r>
          </a:p>
          <a:p>
            <a:r>
              <a:rPr lang="en-US" sz="2800" dirty="0" smtClean="0">
                <a:effectLst>
                  <a:outerShdw blurRad="38100" dist="38100" dir="2700000" algn="tl">
                    <a:srgbClr val="000000">
                      <a:alpha val="43137"/>
                    </a:srgbClr>
                  </a:outerShdw>
                </a:effectLst>
              </a:rPr>
              <a:t>Need to scale UP</a:t>
            </a:r>
          </a:p>
          <a:p>
            <a:r>
              <a:rPr lang="en-US" sz="2800" dirty="0" smtClean="0">
                <a:effectLst>
                  <a:outerShdw blurRad="38100" dist="38100" dir="2700000" algn="tl">
                    <a:srgbClr val="000000">
                      <a:alpha val="43137"/>
                    </a:srgbClr>
                  </a:outerShdw>
                </a:effectLst>
              </a:rPr>
              <a:t>We are testing up to 600M rows at RTM</a:t>
            </a:r>
          </a:p>
          <a:p>
            <a:r>
              <a:rPr lang="en-US" sz="2800" dirty="0" smtClean="0">
                <a:effectLst>
                  <a:outerShdw blurRad="38100" dist="38100" dir="2700000" algn="tl">
                    <a:srgbClr val="000000">
                      <a:alpha val="43137"/>
                    </a:srgbClr>
                  </a:outerShdw>
                </a:effectLst>
              </a:rPr>
              <a:t>Co-locate managed metadata, profile and search when possible</a:t>
            </a:r>
          </a:p>
        </p:txBody>
      </p:sp>
    </p:spTree>
    <p:extLst>
      <p:ext uri="{BB962C8B-B14F-4D97-AF65-F5344CB8AC3E}">
        <p14:creationId xmlns="" xmlns:p14="http://schemas.microsoft.com/office/powerpoint/2010/main" val="32911569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rPr>
              <a:t>“Well, we’re turning that off for a start…”</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447799"/>
            <a:ext cx="8382000" cy="3231654"/>
          </a:xfrm>
        </p:spPr>
        <p:txBody>
          <a:bodyPr/>
          <a:lstStyle/>
          <a:p>
            <a:r>
              <a:rPr lang="en-GB" dirty="0" smtClean="0">
                <a:effectLst>
                  <a:outerShdw blurRad="38100" dist="38100" dir="2700000" algn="tl">
                    <a:srgbClr val="000000">
                      <a:alpha val="43137"/>
                    </a:srgbClr>
                  </a:outerShdw>
                </a:effectLst>
              </a:rPr>
              <a:t>Organisations hold huge amounts of tacit knowledge</a:t>
            </a:r>
          </a:p>
          <a:p>
            <a:pPr lvl="1"/>
            <a:r>
              <a:rPr lang="en-GB" dirty="0" smtClean="0">
                <a:effectLst>
                  <a:outerShdw blurRad="38100" dist="38100" dir="2700000" algn="tl">
                    <a:srgbClr val="000000">
                      <a:alpha val="43137"/>
                    </a:srgbClr>
                  </a:outerShdw>
                </a:effectLst>
              </a:rPr>
              <a:t>They’re called ‘employees’ </a:t>
            </a:r>
            <a:r>
              <a:rPr lang="en-GB" dirty="0" smtClean="0">
                <a:effectLst>
                  <a:outerShdw blurRad="38100" dist="38100" dir="2700000" algn="tl">
                    <a:srgbClr val="000000">
                      <a:alpha val="43137"/>
                    </a:srgbClr>
                  </a:outerShdw>
                </a:effectLst>
                <a:sym typeface="Wingdings" pitchFamily="2" charset="2"/>
              </a:rPr>
              <a:t></a:t>
            </a:r>
            <a:endParaRPr lang="en-GB" dirty="0" smtClean="0">
              <a:effectLst>
                <a:outerShdw blurRad="38100" dist="38100" dir="2700000" algn="tl">
                  <a:srgbClr val="000000">
                    <a:alpha val="43137"/>
                  </a:srgbClr>
                </a:outerShdw>
              </a:effectLst>
            </a:endParaRPr>
          </a:p>
          <a:p>
            <a:r>
              <a:rPr lang="en-GB" dirty="0" smtClean="0">
                <a:effectLst>
                  <a:outerShdw blurRad="38100" dist="38100" dir="2700000" algn="tl">
                    <a:srgbClr val="000000">
                      <a:alpha val="43137"/>
                    </a:srgbClr>
                  </a:outerShdw>
                </a:effectLst>
              </a:rPr>
              <a:t>Business requirement for informal information-worker capabilities where formal capabilities fail to surface or share knowledge</a:t>
            </a:r>
            <a:endParaRPr lang="en-GB"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4235269535"/>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Planning Social: Privacy</a:t>
            </a:r>
            <a:endParaRPr lang="en-US" dirty="0"/>
          </a:p>
        </p:txBody>
      </p:sp>
      <p:sp>
        <p:nvSpPr>
          <p:cNvPr id="3" name="Text Placeholder 2"/>
          <p:cNvSpPr>
            <a:spLocks noGrp="1"/>
          </p:cNvSpPr>
          <p:nvPr>
            <p:ph type="body" sz="quarter" idx="10"/>
          </p:nvPr>
        </p:nvSpPr>
        <p:spPr>
          <a:xfrm>
            <a:off x="381000" y="1290661"/>
            <a:ext cx="8382000" cy="4271939"/>
          </a:xfrm>
        </p:spPr>
        <p:txBody>
          <a:bodyPr>
            <a:normAutofit/>
          </a:bodyPr>
          <a:lstStyle/>
          <a:p>
            <a:r>
              <a:rPr lang="en-US" dirty="0" smtClean="0">
                <a:effectLst>
                  <a:outerShdw blurRad="38100" dist="38100" dir="2700000" algn="tl">
                    <a:srgbClr val="000000">
                      <a:alpha val="43137"/>
                    </a:srgbClr>
                  </a:outerShdw>
                </a:effectLst>
              </a:rPr>
              <a:t>You will need to proactively plan for privacy</a:t>
            </a:r>
          </a:p>
          <a:p>
            <a:r>
              <a:rPr lang="en-US" dirty="0" smtClean="0">
                <a:effectLst>
                  <a:outerShdw blurRad="38100" dist="38100" dir="2700000" algn="tl">
                    <a:srgbClr val="000000">
                      <a:alpha val="43137"/>
                    </a:srgbClr>
                  </a:outerShdw>
                </a:effectLst>
              </a:rPr>
              <a:t>Key stakeholders are HR, Legal, IT and Business Drivers</a:t>
            </a:r>
          </a:p>
          <a:p>
            <a:r>
              <a:rPr lang="en-US" dirty="0" smtClean="0">
                <a:effectLst>
                  <a:outerShdw blurRad="38100" dist="38100" dir="2700000" algn="tl">
                    <a:srgbClr val="000000">
                      <a:alpha val="43137"/>
                    </a:srgbClr>
                  </a:outerShdw>
                </a:effectLst>
              </a:rPr>
              <a:t>Top Issues for My Site deployment</a:t>
            </a:r>
          </a:p>
          <a:p>
            <a:pPr lvl="1"/>
            <a:r>
              <a:rPr lang="en-US" dirty="0" smtClean="0">
                <a:effectLst>
                  <a:outerShdw blurRad="38100" dist="38100" dir="2700000" algn="tl">
                    <a:srgbClr val="000000">
                      <a:alpha val="43137"/>
                    </a:srgbClr>
                  </a:outerShdw>
                </a:effectLst>
              </a:rPr>
              <a:t>Picture usage – consent, corp. policy</a:t>
            </a:r>
          </a:p>
          <a:p>
            <a:pPr lvl="1"/>
            <a:r>
              <a:rPr lang="en-US" dirty="0" smtClean="0">
                <a:effectLst>
                  <a:outerShdw blurRad="38100" dist="38100" dir="2700000" algn="tl">
                    <a:srgbClr val="000000">
                      <a:alpha val="43137"/>
                    </a:srgbClr>
                  </a:outerShdw>
                </a:effectLst>
              </a:rPr>
              <a:t>Activity feed </a:t>
            </a:r>
          </a:p>
          <a:p>
            <a:pPr lvl="2"/>
            <a:r>
              <a:rPr lang="en-US" dirty="0" smtClean="0">
                <a:effectLst>
                  <a:outerShdw blurRad="38100" dist="38100" dir="2700000" algn="tl">
                    <a:srgbClr val="000000">
                      <a:alpha val="43137"/>
                    </a:srgbClr>
                  </a:outerShdw>
                </a:effectLst>
              </a:rPr>
              <a:t>Who follows me? (custom)</a:t>
            </a:r>
          </a:p>
          <a:p>
            <a:pPr lvl="2"/>
            <a:r>
              <a:rPr lang="en-US" dirty="0" smtClean="0">
                <a:effectLst>
                  <a:outerShdw blurRad="38100" dist="38100" dir="2700000" algn="tl">
                    <a:srgbClr val="000000">
                      <a:alpha val="43137"/>
                    </a:srgbClr>
                  </a:outerShdw>
                </a:effectLst>
              </a:rPr>
              <a:t>Two-way consent  (custom)</a:t>
            </a:r>
          </a:p>
        </p:txBody>
      </p:sp>
    </p:spTree>
    <p:extLst>
      <p:ext uri="{BB962C8B-B14F-4D97-AF65-F5344CB8AC3E}">
        <p14:creationId xmlns="" xmlns:p14="http://schemas.microsoft.com/office/powerpoint/2010/main" val="10599675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Planning Social: </a:t>
            </a:r>
            <a:r>
              <a:rPr lang="en-US" dirty="0" smtClean="0">
                <a:effectLst>
                  <a:outerShdw blurRad="38100" dist="38100" dir="2700000" algn="tl">
                    <a:srgbClr val="000000">
                      <a:alpha val="43137"/>
                    </a:srgbClr>
                  </a:outerShdw>
                </a:effectLst>
              </a:rPr>
              <a:t>Privacy</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81000" y="1447799"/>
            <a:ext cx="8382000" cy="4235006"/>
          </a:xfrm>
        </p:spPr>
        <p:txBody>
          <a:bodyPr>
            <a:normAutofit fontScale="70000" lnSpcReduction="20000"/>
          </a:bodyPr>
          <a:lstStyle/>
          <a:p>
            <a:r>
              <a:rPr lang="en-US" sz="3600" dirty="0" smtClean="0">
                <a:effectLst>
                  <a:outerShdw blurRad="38100" dist="38100" dir="2700000" algn="tl">
                    <a:srgbClr val="000000">
                      <a:alpha val="43137"/>
                    </a:srgbClr>
                  </a:outerShdw>
                </a:effectLst>
              </a:rPr>
              <a:t>Social tagging will be </a:t>
            </a:r>
            <a:r>
              <a:rPr lang="en-US" sz="3600" dirty="0">
                <a:effectLst>
                  <a:outerShdw blurRad="38100" dist="38100" dir="2700000" algn="tl">
                    <a:srgbClr val="000000">
                      <a:alpha val="43137"/>
                    </a:srgbClr>
                  </a:outerShdw>
                </a:effectLst>
              </a:rPr>
              <a:t>culturally disruptive </a:t>
            </a:r>
            <a:endParaRPr lang="en-US" sz="3600" dirty="0" smtClean="0">
              <a:effectLst>
                <a:outerShdw blurRad="38100" dist="38100" dir="2700000" algn="tl">
                  <a:srgbClr val="000000">
                    <a:alpha val="43137"/>
                  </a:srgbClr>
                </a:outerShdw>
              </a:effectLst>
            </a:endParaRPr>
          </a:p>
          <a:p>
            <a:pPr lvl="1"/>
            <a:r>
              <a:rPr lang="en-US" sz="3100" dirty="0">
                <a:effectLst>
                  <a:outerShdw blurRad="38100" dist="38100" dir="2700000" algn="tl">
                    <a:srgbClr val="000000">
                      <a:alpha val="43137"/>
                    </a:srgbClr>
                  </a:outerShdw>
                </a:effectLst>
              </a:rPr>
              <a:t>User education about company policy</a:t>
            </a:r>
          </a:p>
          <a:p>
            <a:pPr lvl="2"/>
            <a:r>
              <a:rPr lang="en-US" sz="2600" dirty="0">
                <a:effectLst>
                  <a:outerShdw blurRad="38100" dist="38100" dir="2700000" algn="tl">
                    <a:srgbClr val="000000">
                      <a:alpha val="43137"/>
                    </a:srgbClr>
                  </a:outerShdw>
                </a:effectLst>
              </a:rPr>
              <a:t>How did “it” know?</a:t>
            </a:r>
          </a:p>
          <a:p>
            <a:pPr lvl="1"/>
            <a:r>
              <a:rPr lang="en-US" sz="3100" dirty="0" smtClean="0">
                <a:effectLst>
                  <a:outerShdw blurRad="38100" dist="38100" dir="2700000" algn="tl">
                    <a:srgbClr val="000000">
                      <a:alpha val="43137"/>
                    </a:srgbClr>
                  </a:outerShdw>
                </a:effectLst>
              </a:rPr>
              <a:t>Only </a:t>
            </a:r>
            <a:r>
              <a:rPr lang="en-US" sz="3100" dirty="0">
                <a:effectLst>
                  <a:outerShdw blurRad="38100" dist="38100" dir="2700000" algn="tl">
                    <a:srgbClr val="000000">
                      <a:alpha val="43137"/>
                    </a:srgbClr>
                  </a:outerShdw>
                </a:effectLst>
              </a:rPr>
              <a:t>indexing “Everyone” Profile </a:t>
            </a:r>
            <a:r>
              <a:rPr lang="en-US" sz="3100" dirty="0" smtClean="0">
                <a:effectLst>
                  <a:outerShdw blurRad="38100" dist="38100" dir="2700000" algn="tl">
                    <a:srgbClr val="000000">
                      <a:alpha val="43137"/>
                    </a:srgbClr>
                  </a:outerShdw>
                </a:effectLst>
              </a:rPr>
              <a:t>properties</a:t>
            </a:r>
          </a:p>
          <a:p>
            <a:pPr lvl="1"/>
            <a:r>
              <a:rPr lang="en-US" sz="3100" dirty="0">
                <a:effectLst>
                  <a:outerShdw blurRad="38100" dist="38100" dir="2700000" algn="tl">
                    <a:srgbClr val="000000">
                      <a:alpha val="43137"/>
                    </a:srgbClr>
                  </a:outerShdw>
                </a:effectLst>
              </a:rPr>
              <a:t>“Suggestions” only visible to owner</a:t>
            </a:r>
          </a:p>
          <a:p>
            <a:pPr marL="460375" lvl="1" indent="0">
              <a:buNone/>
            </a:pPr>
            <a:endParaRPr lang="en-US" dirty="0">
              <a:effectLst>
                <a:outerShdw blurRad="38100" dist="38100" dir="2700000" algn="tl">
                  <a:srgbClr val="000000">
                    <a:alpha val="43137"/>
                  </a:srgbClr>
                </a:outerShdw>
              </a:effectLst>
            </a:endParaRPr>
          </a:p>
          <a:p>
            <a:r>
              <a:rPr lang="en-US" sz="3400" dirty="0" smtClean="0">
                <a:effectLst>
                  <a:outerShdw blurRad="38100" dist="38100" dir="2700000" algn="tl">
                    <a:srgbClr val="000000">
                      <a:alpha val="43137"/>
                    </a:srgbClr>
                  </a:outerShdw>
                </a:effectLst>
              </a:rPr>
              <a:t>Need to plan and </a:t>
            </a:r>
            <a:r>
              <a:rPr lang="en-US" sz="3400" dirty="0" smtClean="0">
                <a:solidFill>
                  <a:srgbClr val="FFC000"/>
                </a:solidFill>
                <a:effectLst>
                  <a:outerShdw blurRad="38100" dist="38100" dir="2700000" algn="tl">
                    <a:srgbClr val="000000">
                      <a:alpha val="43137"/>
                    </a:srgbClr>
                  </a:outerShdw>
                </a:effectLst>
              </a:rPr>
              <a:t>decide</a:t>
            </a:r>
          </a:p>
          <a:p>
            <a:pPr lvl="1"/>
            <a:r>
              <a:rPr lang="en-US" sz="3400" dirty="0" smtClean="0">
                <a:effectLst>
                  <a:outerShdw blurRad="38100" dist="38100" dir="2700000" algn="tl">
                    <a:srgbClr val="000000">
                      <a:alpha val="43137"/>
                    </a:srgbClr>
                  </a:outerShdw>
                </a:effectLst>
              </a:rPr>
              <a:t>Who can social tag/bookmark?</a:t>
            </a:r>
          </a:p>
          <a:p>
            <a:pPr lvl="2"/>
            <a:r>
              <a:rPr lang="en-US" sz="2300" dirty="0" smtClean="0">
                <a:effectLst>
                  <a:outerShdw blurRad="38100" dist="38100" dir="2700000" algn="tl">
                    <a:srgbClr val="000000">
                      <a:alpha val="43137"/>
                    </a:srgbClr>
                  </a:outerShdw>
                </a:effectLst>
              </a:rPr>
              <a:t>Define an acceptable use policy</a:t>
            </a:r>
          </a:p>
          <a:p>
            <a:pPr lvl="1"/>
            <a:r>
              <a:rPr lang="en-US" sz="3400" dirty="0" smtClean="0">
                <a:effectLst>
                  <a:outerShdw blurRad="38100" dist="38100" dir="2700000" algn="tl">
                    <a:srgbClr val="000000">
                      <a:alpha val="43137"/>
                    </a:srgbClr>
                  </a:outerShdw>
                </a:effectLst>
              </a:rPr>
              <a:t>What happens when the employee leaves?</a:t>
            </a:r>
          </a:p>
          <a:p>
            <a:pPr lvl="1"/>
            <a:r>
              <a:rPr lang="en-US" sz="3400" dirty="0" smtClean="0">
                <a:effectLst>
                  <a:outerShdw blurRad="38100" dist="38100" dir="2700000" algn="tl">
                    <a:srgbClr val="000000">
                      <a:alpha val="43137"/>
                    </a:srgbClr>
                  </a:outerShdw>
                </a:effectLst>
              </a:rPr>
              <a:t>Security trimming of tags ON or OFF</a:t>
            </a:r>
          </a:p>
          <a:p>
            <a:pPr lvl="2"/>
            <a:r>
              <a:rPr lang="en-US" sz="2300" dirty="0" smtClean="0">
                <a:effectLst>
                  <a:outerShdw blurRad="38100" dist="38100" dir="2700000" algn="tl">
                    <a:srgbClr val="000000">
                      <a:alpha val="43137"/>
                    </a:srgbClr>
                  </a:outerShdw>
                </a:effectLst>
              </a:rPr>
              <a:t>Pluggable architecture allows definition of rules and back ends</a:t>
            </a:r>
          </a:p>
          <a:p>
            <a:pPr lvl="2"/>
            <a:r>
              <a:rPr lang="en-US" sz="2300" dirty="0" smtClean="0">
                <a:effectLst>
                  <a:outerShdw blurRad="38100" dist="38100" dir="2700000" algn="tl">
                    <a:srgbClr val="000000">
                      <a:alpha val="43137"/>
                    </a:srgbClr>
                  </a:outerShdw>
                </a:effectLst>
              </a:rPr>
              <a:t>Define how to handle non-SharePoint and external sites</a:t>
            </a:r>
          </a:p>
          <a:p>
            <a:pPr lvl="2"/>
            <a:r>
              <a:rPr lang="en-US" sz="2300" dirty="0" smtClean="0">
                <a:effectLst>
                  <a:outerShdw blurRad="38100" dist="38100" dir="2700000" algn="tl">
                    <a:srgbClr val="000000">
                      <a:alpha val="43137"/>
                    </a:srgbClr>
                  </a:outerShdw>
                </a:effectLst>
              </a:rPr>
              <a:t>Only Indexed sites can be trimmed out-of-the-box</a:t>
            </a:r>
          </a:p>
          <a:p>
            <a:pPr lvl="1"/>
            <a:r>
              <a:rPr lang="en-US" sz="3400" dirty="0" smtClean="0">
                <a:effectLst>
                  <a:outerShdw blurRad="38100" dist="38100" dir="2700000" algn="tl">
                    <a:srgbClr val="000000">
                      <a:alpha val="43137"/>
                    </a:srgbClr>
                  </a:outerShdw>
                </a:effectLst>
              </a:rPr>
              <a:t>Activity-feed repercussions</a:t>
            </a:r>
          </a:p>
        </p:txBody>
      </p:sp>
    </p:spTree>
    <p:extLst>
      <p:ext uri="{BB962C8B-B14F-4D97-AF65-F5344CB8AC3E}">
        <p14:creationId xmlns="" xmlns:p14="http://schemas.microsoft.com/office/powerpoint/2010/main" val="1939376214"/>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Knowledge Mining</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81000" y="1015115"/>
            <a:ext cx="8382000" cy="4496616"/>
          </a:xfrm>
        </p:spPr>
        <p:txBody>
          <a:bodyPr/>
          <a:lstStyle/>
          <a:p>
            <a:r>
              <a:rPr lang="en-US" sz="2400" dirty="0">
                <a:effectLst>
                  <a:outerShdw blurRad="38100" dist="38100" dir="2700000" algn="tl">
                    <a:srgbClr val="000000">
                      <a:alpha val="43137"/>
                    </a:srgbClr>
                  </a:outerShdw>
                </a:effectLst>
              </a:rPr>
              <a:t>Where are the tags</a:t>
            </a:r>
            <a:r>
              <a:rPr lang="en-US" sz="2400" dirty="0" smtClean="0">
                <a:effectLst>
                  <a:outerShdw blurRad="38100" dist="38100" dir="2700000" algn="tl">
                    <a:srgbClr val="000000">
                      <a:alpha val="43137"/>
                    </a:srgbClr>
                  </a:outerShdw>
                </a:effectLst>
              </a:rPr>
              <a:t>?</a:t>
            </a:r>
          </a:p>
          <a:p>
            <a:pPr lvl="1"/>
            <a:r>
              <a:rPr lang="en-US" sz="2000" dirty="0" smtClean="0">
                <a:effectLst>
                  <a:outerShdw blurRad="38100" dist="38100" dir="2700000" algn="tl">
                    <a:srgbClr val="000000">
                      <a:alpha val="43137"/>
                    </a:srgbClr>
                  </a:outerShdw>
                </a:effectLst>
              </a:rPr>
              <a:t>Outlook 2010</a:t>
            </a:r>
          </a:p>
          <a:p>
            <a:pPr lvl="1"/>
            <a:r>
              <a:rPr lang="en-US" sz="2000" dirty="0" smtClean="0">
                <a:effectLst>
                  <a:outerShdw blurRad="38100" dist="38100" dir="2700000" algn="tl">
                    <a:srgbClr val="000000">
                      <a:alpha val="43137"/>
                    </a:srgbClr>
                  </a:outerShdw>
                </a:effectLst>
              </a:rPr>
              <a:t>SharePoint Server 2010</a:t>
            </a:r>
            <a:endParaRPr lang="en-US" sz="2000" dirty="0">
              <a:effectLst>
                <a:outerShdw blurRad="38100" dist="38100" dir="2700000" algn="tl">
                  <a:srgbClr val="000000">
                    <a:alpha val="43137"/>
                  </a:srgbClr>
                </a:outerShdw>
              </a:effectLst>
            </a:endParaRPr>
          </a:p>
          <a:p>
            <a:r>
              <a:rPr lang="en-US" sz="2400" dirty="0" smtClean="0">
                <a:effectLst>
                  <a:outerShdw blurRad="38100" dist="38100" dir="2700000" algn="tl">
                    <a:srgbClr val="000000">
                      <a:alpha val="43137"/>
                    </a:srgbClr>
                  </a:outerShdw>
                </a:effectLst>
              </a:rPr>
              <a:t>Control and Consent</a:t>
            </a:r>
          </a:p>
          <a:p>
            <a:pPr lvl="1"/>
            <a:r>
              <a:rPr lang="en-US" sz="2000" dirty="0" smtClean="0">
                <a:effectLst>
                  <a:outerShdw blurRad="38100" dist="38100" dir="2700000" algn="tl">
                    <a:srgbClr val="000000">
                      <a:alpha val="43137"/>
                    </a:srgbClr>
                  </a:outerShdw>
                </a:effectLst>
              </a:rPr>
              <a:t>Don’t Analyze Email</a:t>
            </a:r>
          </a:p>
          <a:p>
            <a:pPr lvl="2"/>
            <a:r>
              <a:rPr lang="en-US" sz="1800" dirty="0" smtClean="0">
                <a:effectLst>
                  <a:outerShdw blurRad="38100" dist="38100" dir="2700000" algn="tl">
                    <a:srgbClr val="000000">
                      <a:alpha val="43137"/>
                    </a:srgbClr>
                  </a:outerShdw>
                </a:effectLst>
              </a:rPr>
              <a:t>Office Resource Kit</a:t>
            </a:r>
          </a:p>
          <a:p>
            <a:pPr lvl="1"/>
            <a:r>
              <a:rPr lang="en-US" sz="2000" dirty="0" smtClean="0">
                <a:effectLst>
                  <a:outerShdw blurRad="38100" dist="38100" dir="2700000" algn="tl">
                    <a:srgbClr val="000000">
                      <a:alpha val="43137"/>
                    </a:srgbClr>
                  </a:outerShdw>
                </a:effectLst>
              </a:rPr>
              <a:t>Analyze and upload (user consent at client)</a:t>
            </a:r>
          </a:p>
          <a:p>
            <a:pPr lvl="2"/>
            <a:r>
              <a:rPr lang="en-US" sz="1800" dirty="0" smtClean="0">
                <a:effectLst>
                  <a:outerShdw blurRad="38100" dist="38100" dir="2700000" algn="tl">
                    <a:srgbClr val="000000">
                      <a:alpha val="43137"/>
                    </a:srgbClr>
                  </a:outerShdw>
                </a:effectLst>
              </a:rPr>
              <a:t>Outlook -&gt;Options -&gt;Advanced</a:t>
            </a:r>
          </a:p>
          <a:p>
            <a:pPr lvl="2"/>
            <a:endParaRPr lang="en-US" sz="1800" dirty="0" smtClean="0">
              <a:effectLst>
                <a:outerShdw blurRad="38100" dist="38100" dir="2700000" algn="tl">
                  <a:srgbClr val="000000">
                    <a:alpha val="43137"/>
                  </a:srgbClr>
                </a:outerShdw>
              </a:effectLst>
            </a:endParaRPr>
          </a:p>
          <a:p>
            <a:pPr lvl="2"/>
            <a:endParaRPr lang="en-US" sz="1800" dirty="0" smtClean="0">
              <a:effectLst>
                <a:outerShdw blurRad="38100" dist="38100" dir="2700000" algn="tl">
                  <a:srgbClr val="000000">
                    <a:alpha val="43137"/>
                  </a:srgbClr>
                </a:outerShdw>
              </a:effectLst>
            </a:endParaRPr>
          </a:p>
          <a:p>
            <a:pPr lvl="1"/>
            <a:r>
              <a:rPr lang="en-US" sz="2000" dirty="0" smtClean="0">
                <a:effectLst>
                  <a:outerShdw blurRad="38100" dist="38100" dir="2700000" algn="tl">
                    <a:srgbClr val="000000">
                      <a:alpha val="43137"/>
                    </a:srgbClr>
                  </a:outerShdw>
                </a:effectLst>
              </a:rPr>
              <a:t>Consent on suggestions (user consent at server)</a:t>
            </a:r>
          </a:p>
          <a:p>
            <a:pPr lvl="1">
              <a:buNone/>
            </a:pPr>
            <a:endParaRPr lang="en-US" dirty="0" smtClean="0">
              <a:effectLst>
                <a:outerShdw blurRad="38100" dist="38100" dir="2700000" algn="tl">
                  <a:srgbClr val="000000">
                    <a:alpha val="43137"/>
                  </a:srgbClr>
                </a:outerShdw>
              </a:effectLst>
            </a:endParaRPr>
          </a:p>
        </p:txBody>
      </p:sp>
      <p:pic>
        <p:nvPicPr>
          <p:cNvPr id="1026" name="Picture 2" descr="image001"/>
          <p:cNvPicPr>
            <a:picLocks noChangeAspect="1" noChangeArrowheads="1"/>
          </p:cNvPicPr>
          <p:nvPr/>
        </p:nvPicPr>
        <p:blipFill>
          <a:blip r:embed="rId3" cstate="print"/>
          <a:srcRect/>
          <a:stretch>
            <a:fillRect/>
          </a:stretch>
        </p:blipFill>
        <p:spPr bwMode="auto">
          <a:xfrm>
            <a:off x="1066800" y="3789040"/>
            <a:ext cx="6629400" cy="35242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066800" y="4653136"/>
            <a:ext cx="6438900" cy="1704975"/>
          </a:xfrm>
          <a:prstGeom prst="rect">
            <a:avLst/>
          </a:prstGeom>
          <a:noFill/>
          <a:ln w="9525">
            <a:noFill/>
            <a:miter lim="800000"/>
            <a:headEnd/>
            <a:tailEnd/>
          </a:ln>
        </p:spPr>
      </p:pic>
    </p:spTree>
    <p:extLst>
      <p:ext uri="{BB962C8B-B14F-4D97-AF65-F5344CB8AC3E}">
        <p14:creationId xmlns="" xmlns:p14="http://schemas.microsoft.com/office/powerpoint/2010/main" val="324324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 name="Group 264"/>
          <p:cNvGrpSpPr/>
          <p:nvPr/>
        </p:nvGrpSpPr>
        <p:grpSpPr>
          <a:xfrm>
            <a:off x="5457017" y="4640344"/>
            <a:ext cx="2080483" cy="1944933"/>
            <a:chOff x="5457017" y="4640344"/>
            <a:chExt cx="2080483" cy="1944933"/>
          </a:xfrm>
        </p:grpSpPr>
        <p:grpSp>
          <p:nvGrpSpPr>
            <p:cNvPr id="264" name="Group 263"/>
            <p:cNvGrpSpPr/>
            <p:nvPr/>
          </p:nvGrpSpPr>
          <p:grpSpPr>
            <a:xfrm>
              <a:off x="6014362" y="4735174"/>
              <a:ext cx="1197108" cy="1489999"/>
              <a:chOff x="6014362" y="4735174"/>
              <a:chExt cx="1197108" cy="1489999"/>
            </a:xfrm>
          </p:grpSpPr>
          <p:pic>
            <p:nvPicPr>
              <p:cNvPr id="2056" name="Picture 8" descr="H:\SilverFox\IconShock_Vista\Vista - Communication\png\256\contact_256.png"/>
              <p:cNvPicPr>
                <a:picLocks noChangeAspect="1" noChangeArrowheads="1"/>
              </p:cNvPicPr>
              <p:nvPr/>
            </p:nvPicPr>
            <p:blipFill>
              <a:blip r:embed="rId3" cstate="print"/>
              <a:srcRect/>
              <a:stretch>
                <a:fillRect/>
              </a:stretch>
            </p:blipFill>
            <p:spPr bwMode="auto">
              <a:xfrm rot="675559">
                <a:off x="6014362" y="4735174"/>
                <a:ext cx="899510" cy="899510"/>
              </a:xfrm>
              <a:prstGeom prst="rect">
                <a:avLst/>
              </a:prstGeom>
              <a:noFill/>
              <a:effectLst>
                <a:outerShdw blurRad="63500" sx="102000" sy="102000" algn="ctr" rotWithShape="0">
                  <a:prstClr val="black">
                    <a:alpha val="40000"/>
                  </a:prstClr>
                </a:outerShdw>
              </a:effectLst>
            </p:spPr>
          </p:pic>
          <p:grpSp>
            <p:nvGrpSpPr>
              <p:cNvPr id="249" name="Group 248"/>
              <p:cNvGrpSpPr/>
              <p:nvPr/>
            </p:nvGrpSpPr>
            <p:grpSpPr>
              <a:xfrm>
                <a:off x="6024318" y="5270936"/>
                <a:ext cx="1187152" cy="954237"/>
                <a:chOff x="10895867" y="4610879"/>
                <a:chExt cx="949186" cy="762959"/>
              </a:xfrm>
            </p:grpSpPr>
            <p:pic>
              <p:nvPicPr>
                <p:cNvPr id="240" name="Picture 20" descr="\\SERVER3\InternalBin\Resource DVD\DVD_ART36\Artwork_Imagery\Icons - Illustrations\_ REAL VISTA STYLE\people icon man woman users.png"/>
                <p:cNvPicPr>
                  <a:picLocks noChangeAspect="1" noChangeArrowheads="1"/>
                </p:cNvPicPr>
                <p:nvPr/>
              </p:nvPicPr>
              <p:blipFill>
                <a:blip r:embed="rId4" cstate="print"/>
                <a:srcRect/>
                <a:stretch>
                  <a:fillRect/>
                </a:stretch>
              </p:blipFill>
              <p:spPr bwMode="auto">
                <a:xfrm>
                  <a:off x="10895867" y="4610879"/>
                  <a:ext cx="646925" cy="646922"/>
                </a:xfrm>
                <a:prstGeom prst="rect">
                  <a:avLst/>
                </a:prstGeom>
                <a:noFill/>
                <a:effectLst>
                  <a:outerShdw blurRad="63500" sx="102000" sy="102000" algn="ctr" rotWithShape="0">
                    <a:prstClr val="black">
                      <a:alpha val="40000"/>
                    </a:prstClr>
                  </a:outerShdw>
                </a:effectLst>
              </p:spPr>
            </p:pic>
            <p:pic>
              <p:nvPicPr>
                <p:cNvPr id="239" name="Picture 17" descr="\\SERVER3\InternalBin\CreativeResources\Icons\IconShock\Real Vista\Real Vista - Business\modified - woman who is NOT a receptionist\woman_brunette_green_256.png"/>
                <p:cNvPicPr>
                  <a:picLocks noChangeAspect="1" noChangeArrowheads="1"/>
                </p:cNvPicPr>
                <p:nvPr/>
              </p:nvPicPr>
              <p:blipFill>
                <a:blip r:embed="rId5" cstate="print"/>
                <a:srcRect/>
                <a:stretch>
                  <a:fillRect/>
                </a:stretch>
              </p:blipFill>
              <p:spPr bwMode="auto">
                <a:xfrm>
                  <a:off x="11186681" y="4715470"/>
                  <a:ext cx="658372" cy="658368"/>
                </a:xfrm>
                <a:prstGeom prst="rect">
                  <a:avLst/>
                </a:prstGeom>
                <a:noFill/>
                <a:effectLst>
                  <a:outerShdw blurRad="63500" sx="102000" sy="102000" algn="ctr" rotWithShape="0">
                    <a:prstClr val="black">
                      <a:alpha val="40000"/>
                    </a:prstClr>
                  </a:outerShdw>
                </a:effectLst>
              </p:spPr>
            </p:pic>
          </p:grpSp>
        </p:grpSp>
        <p:grpSp>
          <p:nvGrpSpPr>
            <p:cNvPr id="172" name="Group 171"/>
            <p:cNvGrpSpPr/>
            <p:nvPr/>
          </p:nvGrpSpPr>
          <p:grpSpPr>
            <a:xfrm>
              <a:off x="5457017" y="4640344"/>
              <a:ext cx="2080483" cy="1944933"/>
              <a:chOff x="5614677" y="4545748"/>
              <a:chExt cx="2080483" cy="1944933"/>
            </a:xfrm>
          </p:grpSpPr>
          <p:sp>
            <p:nvSpPr>
              <p:cNvPr id="39" name="TextBox 38"/>
              <p:cNvSpPr txBox="1"/>
              <p:nvPr/>
            </p:nvSpPr>
            <p:spPr>
              <a:xfrm>
                <a:off x="6063123" y="5864768"/>
                <a:ext cx="1183590" cy="625913"/>
              </a:xfrm>
              <a:prstGeom prst="rect">
                <a:avLst/>
              </a:prstGeom>
              <a:noFill/>
            </p:spPr>
            <p:txBody>
              <a:bodyPr spcFirstLastPara="1" wrap="square" numCol="1" rtlCol="0">
                <a:prstTxWarp prst="textArchDown">
                  <a:avLst/>
                </a:prstTxWarp>
                <a:spAutoFit/>
              </a:bodyPr>
              <a:lstStyle/>
              <a:p>
                <a:pPr algn="ctr"/>
                <a:r>
                  <a:rPr lang="en-US" sz="1600" b="1" i="1" dirty="0">
                    <a:effectLst>
                      <a:outerShdw blurRad="38100" dist="38100" dir="2700000" algn="tl">
                        <a:srgbClr val="000000">
                          <a:alpha val="43137"/>
                        </a:srgbClr>
                      </a:outerShdw>
                    </a:effectLst>
                    <a:latin typeface="Segoe" pitchFamily="34" charset="0"/>
                  </a:rPr>
                  <a:t>NETWORK</a:t>
                </a:r>
              </a:p>
            </p:txBody>
          </p:sp>
          <p:pic>
            <p:nvPicPr>
              <p:cNvPr id="157" name="Picture 3" descr="S:\InternalBin\Resource DVD\DVD_ART36\Artwork_Imagery\Shapes\rings\silver orb frame 2.png"/>
              <p:cNvPicPr>
                <a:picLocks noChangeAspect="1" noChangeArrowheads="1"/>
              </p:cNvPicPr>
              <p:nvPr/>
            </p:nvPicPr>
            <p:blipFill>
              <a:blip r:embed="rId6" cstate="print"/>
              <a:stretch>
                <a:fillRect/>
              </a:stretch>
            </p:blipFill>
            <p:spPr bwMode="auto">
              <a:xfrm>
                <a:off x="5614677" y="4545748"/>
                <a:ext cx="2080483" cy="1820420"/>
              </a:xfrm>
              <a:prstGeom prst="rect">
                <a:avLst/>
              </a:prstGeom>
              <a:noFill/>
              <a:ln>
                <a:noFill/>
              </a:ln>
            </p:spPr>
          </p:pic>
        </p:grpSp>
      </p:grpSp>
      <p:grpSp>
        <p:nvGrpSpPr>
          <p:cNvPr id="263" name="Group 262"/>
          <p:cNvGrpSpPr/>
          <p:nvPr/>
        </p:nvGrpSpPr>
        <p:grpSpPr>
          <a:xfrm>
            <a:off x="1701096" y="1512830"/>
            <a:ext cx="2080483" cy="1907962"/>
            <a:chOff x="1701096" y="1512830"/>
            <a:chExt cx="2080483" cy="1907962"/>
          </a:xfrm>
        </p:grpSpPr>
        <p:pic>
          <p:nvPicPr>
            <p:cNvPr id="2057" name="Picture 9" descr="H:\SilverFox\IconShock_Vista\Vista - Communication\png\256\conference_call_256.png"/>
            <p:cNvPicPr>
              <a:picLocks noChangeAspect="1" noChangeArrowheads="1"/>
            </p:cNvPicPr>
            <p:nvPr/>
          </p:nvPicPr>
          <p:blipFill>
            <a:blip r:embed="rId7" cstate="print"/>
            <a:srcRect/>
            <a:stretch>
              <a:fillRect/>
            </a:stretch>
          </p:blipFill>
          <p:spPr bwMode="auto">
            <a:xfrm>
              <a:off x="2159122" y="1963426"/>
              <a:ext cx="1164431" cy="1164431"/>
            </a:xfrm>
            <a:prstGeom prst="rect">
              <a:avLst/>
            </a:prstGeom>
            <a:noFill/>
          </p:spPr>
        </p:pic>
        <p:grpSp>
          <p:nvGrpSpPr>
            <p:cNvPr id="175" name="Group 174"/>
            <p:cNvGrpSpPr/>
            <p:nvPr/>
          </p:nvGrpSpPr>
          <p:grpSpPr>
            <a:xfrm>
              <a:off x="1701096" y="1512830"/>
              <a:ext cx="2080483" cy="1907962"/>
              <a:chOff x="1448840" y="1512830"/>
              <a:chExt cx="2080483" cy="1907962"/>
            </a:xfrm>
          </p:grpSpPr>
          <p:sp>
            <p:nvSpPr>
              <p:cNvPr id="37" name="TextBox 36"/>
              <p:cNvSpPr txBox="1"/>
              <p:nvPr/>
            </p:nvSpPr>
            <p:spPr>
              <a:xfrm>
                <a:off x="1878295" y="1512830"/>
                <a:ext cx="1221573" cy="644426"/>
              </a:xfrm>
              <a:prstGeom prst="rect">
                <a:avLst/>
              </a:prstGeom>
              <a:noFill/>
            </p:spPr>
            <p:txBody>
              <a:bodyPr spcFirstLastPara="1" wrap="square" numCol="1" rtlCol="0">
                <a:prstTxWarp prst="textArchUp">
                  <a:avLst/>
                </a:prstTxWarp>
                <a:spAutoFit/>
              </a:bodyPr>
              <a:lstStyle/>
              <a:p>
                <a:pPr algn="ctr"/>
                <a:r>
                  <a:rPr lang="en-US" sz="1600" b="1" i="1" dirty="0">
                    <a:effectLst>
                      <a:outerShdw blurRad="38100" dist="38100" dir="2700000" algn="tl">
                        <a:srgbClr val="000000">
                          <a:alpha val="43137"/>
                        </a:srgbClr>
                      </a:outerShdw>
                    </a:effectLst>
                    <a:latin typeface="Segoe" pitchFamily="34" charset="0"/>
                  </a:rPr>
                  <a:t>SHARE</a:t>
                </a:r>
              </a:p>
            </p:txBody>
          </p:sp>
          <p:pic>
            <p:nvPicPr>
              <p:cNvPr id="146" name="Picture 3" descr="S:\InternalBin\Resource DVD\DVD_ART36\Artwork_Imagery\Shapes\rings\silver orb frame 2.png"/>
              <p:cNvPicPr>
                <a:picLocks noChangeAspect="1" noChangeArrowheads="1"/>
              </p:cNvPicPr>
              <p:nvPr/>
            </p:nvPicPr>
            <p:blipFill>
              <a:blip r:embed="rId6" cstate="print"/>
              <a:stretch>
                <a:fillRect/>
              </a:stretch>
            </p:blipFill>
            <p:spPr bwMode="auto">
              <a:xfrm>
                <a:off x="1448840" y="1600372"/>
                <a:ext cx="2080483" cy="1820420"/>
              </a:xfrm>
              <a:prstGeom prst="rect">
                <a:avLst/>
              </a:prstGeom>
              <a:noFill/>
              <a:ln>
                <a:noFill/>
              </a:ln>
            </p:spPr>
          </p:pic>
        </p:grpSp>
      </p:grpSp>
      <p:grpSp>
        <p:nvGrpSpPr>
          <p:cNvPr id="279" name="Group 278"/>
          <p:cNvGrpSpPr/>
          <p:nvPr/>
        </p:nvGrpSpPr>
        <p:grpSpPr>
          <a:xfrm>
            <a:off x="5457017" y="1512830"/>
            <a:ext cx="2080483" cy="1913935"/>
            <a:chOff x="5457017" y="1512830"/>
            <a:chExt cx="2080483" cy="1913935"/>
          </a:xfrm>
        </p:grpSpPr>
        <p:grpSp>
          <p:nvGrpSpPr>
            <p:cNvPr id="262" name="Group 261"/>
            <p:cNvGrpSpPr/>
            <p:nvPr/>
          </p:nvGrpSpPr>
          <p:grpSpPr>
            <a:xfrm>
              <a:off x="5749162" y="1800640"/>
              <a:ext cx="1531861" cy="1416283"/>
              <a:chOff x="5780694" y="1847938"/>
              <a:chExt cx="1531861" cy="1416283"/>
            </a:xfrm>
          </p:grpSpPr>
          <p:pic>
            <p:nvPicPr>
              <p:cNvPr id="2054" name="Picture 6" descr="H:\SilverFox\IconShock_Vista\Vista - Communication\png\256\blog_256.png"/>
              <p:cNvPicPr>
                <a:picLocks noChangeAspect="1" noChangeArrowheads="1"/>
              </p:cNvPicPr>
              <p:nvPr/>
            </p:nvPicPr>
            <p:blipFill>
              <a:blip r:embed="rId8" cstate="print"/>
              <a:srcRect/>
              <a:stretch>
                <a:fillRect/>
              </a:stretch>
            </p:blipFill>
            <p:spPr bwMode="auto">
              <a:xfrm>
                <a:off x="5780694" y="1847938"/>
                <a:ext cx="1143000" cy="1143000"/>
              </a:xfrm>
              <a:prstGeom prst="rect">
                <a:avLst/>
              </a:prstGeom>
              <a:noFill/>
              <a:effectLst>
                <a:outerShdw blurRad="63500" sx="102000" sy="102000" algn="ctr" rotWithShape="0">
                  <a:prstClr val="black">
                    <a:alpha val="40000"/>
                  </a:prstClr>
                </a:outerShdw>
              </a:effectLst>
            </p:spPr>
          </p:pic>
          <p:pic>
            <p:nvPicPr>
              <p:cNvPr id="2060" name="Picture 12" descr="E:\DVD_ART36\Artwork_Imagery\Icons - Illustrations\_ REAL VISTA STYLE\star angle.png"/>
              <p:cNvPicPr>
                <a:picLocks noChangeAspect="1" noChangeArrowheads="1"/>
              </p:cNvPicPr>
              <p:nvPr/>
            </p:nvPicPr>
            <p:blipFill>
              <a:blip r:embed="rId9" cstate="print"/>
              <a:srcRect/>
              <a:stretch>
                <a:fillRect/>
              </a:stretch>
            </p:blipFill>
            <p:spPr bwMode="auto">
              <a:xfrm>
                <a:off x="6318574" y="2270240"/>
                <a:ext cx="993981" cy="993981"/>
              </a:xfrm>
              <a:prstGeom prst="rect">
                <a:avLst/>
              </a:prstGeom>
              <a:noFill/>
              <a:effectLst>
                <a:outerShdw blurRad="63500" sx="102000" sy="102000" algn="ctr" rotWithShape="0">
                  <a:prstClr val="black">
                    <a:alpha val="40000"/>
                  </a:prstClr>
                </a:outerShdw>
              </a:effectLst>
            </p:spPr>
          </p:pic>
        </p:grpSp>
        <p:grpSp>
          <p:nvGrpSpPr>
            <p:cNvPr id="174" name="Group 173"/>
            <p:cNvGrpSpPr/>
            <p:nvPr/>
          </p:nvGrpSpPr>
          <p:grpSpPr>
            <a:xfrm>
              <a:off x="5457017" y="1512830"/>
              <a:ext cx="2080483" cy="1913935"/>
              <a:chOff x="5614677" y="1512830"/>
              <a:chExt cx="2080483" cy="1913935"/>
            </a:xfrm>
          </p:grpSpPr>
          <p:sp>
            <p:nvSpPr>
              <p:cNvPr id="40" name="TextBox 39"/>
              <p:cNvSpPr txBox="1"/>
              <p:nvPr/>
            </p:nvSpPr>
            <p:spPr>
              <a:xfrm>
                <a:off x="5970885" y="1512830"/>
                <a:ext cx="1368067" cy="685800"/>
              </a:xfrm>
              <a:prstGeom prst="rect">
                <a:avLst/>
              </a:prstGeom>
              <a:noFill/>
            </p:spPr>
            <p:txBody>
              <a:bodyPr wrap="square" rtlCol="0">
                <a:prstTxWarp prst="textArchUp">
                  <a:avLst/>
                </a:prstTxWarp>
                <a:spAutoFit/>
              </a:bodyPr>
              <a:lstStyle/>
              <a:p>
                <a:pPr algn="ctr" defTabSz="914363" rtl="0"/>
                <a:r>
                  <a:rPr lang="en-US" sz="1600" b="1" i="1" kern="1200" dirty="0">
                    <a:effectLst>
                      <a:outerShdw blurRad="38100" dist="38100" dir="2700000" algn="tl">
                        <a:srgbClr val="000000">
                          <a:alpha val="43137"/>
                        </a:srgbClr>
                      </a:outerShdw>
                    </a:effectLst>
                    <a:latin typeface="Segoe" pitchFamily="34" charset="0"/>
                    <a:ea typeface="+mn-ea"/>
                    <a:cs typeface="+mn-cs"/>
                  </a:rPr>
                  <a:t>CREATE</a:t>
                </a:r>
                <a:endParaRPr lang="en-US" sz="1400" b="1" i="1" kern="1200" dirty="0">
                  <a:effectLst>
                    <a:outerShdw blurRad="38100" dist="38100" dir="2700000" algn="tl">
                      <a:srgbClr val="000000">
                        <a:alpha val="43137"/>
                      </a:srgbClr>
                    </a:outerShdw>
                  </a:effectLst>
                  <a:latin typeface="Segoe" pitchFamily="34" charset="0"/>
                  <a:ea typeface="+mn-ea"/>
                  <a:cs typeface="+mn-cs"/>
                </a:endParaRPr>
              </a:p>
            </p:txBody>
          </p:sp>
          <p:pic>
            <p:nvPicPr>
              <p:cNvPr id="129" name="Picture 3" descr="S:\InternalBin\Resource DVD\DVD_ART36\Artwork_Imagery\Shapes\rings\silver orb frame 2.png"/>
              <p:cNvPicPr>
                <a:picLocks noChangeAspect="1" noChangeArrowheads="1"/>
              </p:cNvPicPr>
              <p:nvPr/>
            </p:nvPicPr>
            <p:blipFill>
              <a:blip r:embed="rId6" cstate="print"/>
              <a:stretch>
                <a:fillRect/>
              </a:stretch>
            </p:blipFill>
            <p:spPr bwMode="auto">
              <a:xfrm>
                <a:off x="5614677" y="1606345"/>
                <a:ext cx="2080483" cy="1820420"/>
              </a:xfrm>
              <a:prstGeom prst="rect">
                <a:avLst/>
              </a:prstGeom>
              <a:noFill/>
              <a:ln>
                <a:noFill/>
              </a:ln>
            </p:spPr>
          </p:pic>
        </p:grpSp>
      </p:grpSp>
      <p:sp>
        <p:nvSpPr>
          <p:cNvPr id="38" name="Title 37"/>
          <p:cNvSpPr>
            <a:spLocks noGrp="1"/>
          </p:cNvSpPr>
          <p:nvPr>
            <p:ph type="title"/>
          </p:nvPr>
        </p:nvSpPr>
        <p:spPr>
          <a:xfrm>
            <a:off x="381000" y="230188"/>
            <a:ext cx="8382000" cy="553998"/>
          </a:xfrm>
        </p:spPr>
        <p:txBody>
          <a:bodyPr/>
          <a:lstStyle/>
          <a:p>
            <a:r>
              <a:rPr lang="en-US" sz="4000" dirty="0" smtClean="0">
                <a:solidFill>
                  <a:schemeClr val="tx1"/>
                </a:solidFill>
                <a:effectLst>
                  <a:outerShdw blurRad="38100" dist="38100" dir="2700000" algn="tl">
                    <a:srgbClr val="000000">
                      <a:alpha val="43137"/>
                    </a:srgbClr>
                  </a:outerShdw>
                </a:effectLst>
              </a:rPr>
              <a:t>SharePoint 2010 Communities Platform</a:t>
            </a:r>
            <a:endParaRPr lang="en-US" sz="4000" dirty="0">
              <a:solidFill>
                <a:schemeClr val="tx1"/>
              </a:solidFill>
              <a:effectLst>
                <a:outerShdw blurRad="38100" dist="38100" dir="2700000" algn="tl">
                  <a:srgbClr val="000000">
                    <a:alpha val="43137"/>
                  </a:srgbClr>
                </a:outerShdw>
              </a:effectLst>
            </a:endParaRPr>
          </a:p>
        </p:txBody>
      </p:sp>
      <p:pic>
        <p:nvPicPr>
          <p:cNvPr id="36" name="Picture 1" descr="C:\Program Files\Microsoft Resource DVD Artwork\DVD_ART\Artwork_Imagery\Shapes and Graphics\Arrows - arrow\Curved\3 white curved arrows.png"/>
          <p:cNvPicPr>
            <a:picLocks noChangeAspect="1" noChangeArrowheads="1"/>
          </p:cNvPicPr>
          <p:nvPr/>
        </p:nvPicPr>
        <p:blipFill>
          <a:blip r:embed="rId10" cstate="print">
            <a:lum bright="100000" contrast="100000"/>
          </a:blip>
          <a:srcRect l="-6644"/>
          <a:stretch>
            <a:fillRect/>
          </a:stretch>
        </p:blipFill>
        <p:spPr bwMode="auto">
          <a:xfrm rot="3433643">
            <a:off x="3158705" y="2575585"/>
            <a:ext cx="2954305" cy="2939290"/>
          </a:xfrm>
          <a:prstGeom prst="rect">
            <a:avLst/>
          </a:prstGeom>
          <a:noFill/>
          <a:ln w="9525">
            <a:noFill/>
            <a:miter lim="800000"/>
            <a:headEnd/>
            <a:tailEnd/>
          </a:ln>
        </p:spPr>
      </p:pic>
      <p:pic>
        <p:nvPicPr>
          <p:cNvPr id="20" name="Picture 19"/>
          <p:cNvPicPr>
            <a:picLocks noChangeAspect="1"/>
          </p:cNvPicPr>
          <p:nvPr/>
        </p:nvPicPr>
        <p:blipFill>
          <a:blip r:embed="rId11" cstate="print"/>
          <a:stretch>
            <a:fillRect/>
          </a:stretch>
        </p:blipFill>
        <p:spPr>
          <a:xfrm>
            <a:off x="3525089" y="3395149"/>
            <a:ext cx="2221536" cy="1300162"/>
          </a:xfrm>
          <a:prstGeom prst="rect">
            <a:avLst/>
          </a:prstGeom>
        </p:spPr>
      </p:pic>
      <p:grpSp>
        <p:nvGrpSpPr>
          <p:cNvPr id="229" name="Group 228"/>
          <p:cNvGrpSpPr/>
          <p:nvPr/>
        </p:nvGrpSpPr>
        <p:grpSpPr>
          <a:xfrm>
            <a:off x="1701096" y="4640344"/>
            <a:ext cx="2080483" cy="1944933"/>
            <a:chOff x="1701096" y="4640344"/>
            <a:chExt cx="2080483" cy="1944933"/>
          </a:xfrm>
        </p:grpSpPr>
        <p:pic>
          <p:nvPicPr>
            <p:cNvPr id="2050" name="Picture 2" descr="E:\DVD_ART36\Artwork_Imagery\Icons - Illustrations\_ REAL VISTA STYLE\magnifying glass zoom search.png"/>
            <p:cNvPicPr>
              <a:picLocks noChangeAspect="1" noChangeArrowheads="1"/>
            </p:cNvPicPr>
            <p:nvPr/>
          </p:nvPicPr>
          <p:blipFill>
            <a:blip r:embed="rId12" cstate="print"/>
            <a:srcRect/>
            <a:stretch>
              <a:fillRect/>
            </a:stretch>
          </p:blipFill>
          <p:spPr bwMode="auto">
            <a:xfrm>
              <a:off x="2207170" y="4996955"/>
              <a:ext cx="1087821" cy="1087821"/>
            </a:xfrm>
            <a:prstGeom prst="rect">
              <a:avLst/>
            </a:prstGeom>
            <a:noFill/>
          </p:spPr>
        </p:pic>
        <p:grpSp>
          <p:nvGrpSpPr>
            <p:cNvPr id="173" name="Group 172"/>
            <p:cNvGrpSpPr/>
            <p:nvPr/>
          </p:nvGrpSpPr>
          <p:grpSpPr>
            <a:xfrm>
              <a:off x="1701096" y="4640344"/>
              <a:ext cx="2080483" cy="1944933"/>
              <a:chOff x="1448840" y="4545748"/>
              <a:chExt cx="2080483" cy="1944933"/>
            </a:xfrm>
          </p:grpSpPr>
          <p:pic>
            <p:nvPicPr>
              <p:cNvPr id="163" name="Picture 3" descr="S:\InternalBin\Resource DVD\DVD_ART36\Artwork_Imagery\Shapes\rings\silver orb frame 2.png"/>
              <p:cNvPicPr>
                <a:picLocks noChangeAspect="1" noChangeArrowheads="1"/>
              </p:cNvPicPr>
              <p:nvPr/>
            </p:nvPicPr>
            <p:blipFill>
              <a:blip r:embed="rId6" cstate="print"/>
              <a:stretch>
                <a:fillRect/>
              </a:stretch>
            </p:blipFill>
            <p:spPr bwMode="auto">
              <a:xfrm>
                <a:off x="1448840" y="4545748"/>
                <a:ext cx="2080483" cy="1820420"/>
              </a:xfrm>
              <a:prstGeom prst="rect">
                <a:avLst/>
              </a:prstGeom>
              <a:noFill/>
              <a:ln>
                <a:noFill/>
              </a:ln>
            </p:spPr>
          </p:pic>
          <p:sp>
            <p:nvSpPr>
              <p:cNvPr id="171" name="TextBox 170"/>
              <p:cNvSpPr txBox="1"/>
              <p:nvPr/>
            </p:nvSpPr>
            <p:spPr>
              <a:xfrm>
                <a:off x="1880006" y="5864768"/>
                <a:ext cx="1183590" cy="625913"/>
              </a:xfrm>
              <a:prstGeom prst="rect">
                <a:avLst/>
              </a:prstGeom>
              <a:noFill/>
            </p:spPr>
            <p:txBody>
              <a:bodyPr spcFirstLastPara="1" wrap="square" numCol="1" rtlCol="0">
                <a:prstTxWarp prst="textArchDown">
                  <a:avLst/>
                </a:prstTxWarp>
                <a:spAutoFit/>
              </a:bodyPr>
              <a:lstStyle/>
              <a:p>
                <a:pPr algn="ctr"/>
                <a:r>
                  <a:rPr lang="en-US" sz="1600" b="1" i="1" dirty="0" smtClean="0">
                    <a:effectLst>
                      <a:outerShdw blurRad="38100" dist="38100" dir="2700000" algn="tl">
                        <a:srgbClr val="000000">
                          <a:alpha val="43137"/>
                        </a:srgbClr>
                      </a:outerShdw>
                    </a:effectLst>
                    <a:latin typeface="Segoe" pitchFamily="34" charset="0"/>
                  </a:rPr>
                  <a:t>FIND</a:t>
                </a:r>
                <a:endParaRPr lang="en-US" sz="1600" b="1" i="1" dirty="0">
                  <a:effectLst>
                    <a:outerShdw blurRad="38100" dist="38100" dir="2700000" algn="tl">
                      <a:srgbClr val="000000">
                        <a:alpha val="43137"/>
                      </a:srgbClr>
                    </a:outerShdw>
                  </a:effectLst>
                  <a:latin typeface="Segoe" pitchFamily="34" charset="0"/>
                </a:endParaRPr>
              </a:p>
            </p:txBody>
          </p:sp>
        </p:grpSp>
      </p:grpSp>
      <p:grpSp>
        <p:nvGrpSpPr>
          <p:cNvPr id="218" name="Group 217"/>
          <p:cNvGrpSpPr/>
          <p:nvPr/>
        </p:nvGrpSpPr>
        <p:grpSpPr>
          <a:xfrm>
            <a:off x="437749" y="1115113"/>
            <a:ext cx="1373356" cy="2509476"/>
            <a:chOff x="243190" y="1319394"/>
            <a:chExt cx="1373356" cy="1843757"/>
          </a:xfrm>
        </p:grpSpPr>
        <p:sp>
          <p:nvSpPr>
            <p:cNvPr id="177" name="TextBox 176"/>
            <p:cNvSpPr txBox="1"/>
            <p:nvPr/>
          </p:nvSpPr>
          <p:spPr>
            <a:xfrm>
              <a:off x="243190" y="2285950"/>
              <a:ext cx="1344175" cy="427384"/>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SharePoint Workspace </a:t>
              </a:r>
              <a:br>
                <a:rPr lang="en-US" sz="1400" dirty="0" smtClean="0">
                  <a:effectLst>
                    <a:outerShdw blurRad="38100" dist="38100" dir="2700000" algn="tl">
                      <a:srgbClr val="000000">
                        <a:alpha val="43137"/>
                      </a:srgbClr>
                    </a:outerShdw>
                  </a:effectLst>
                </a:rPr>
              </a:br>
              <a:r>
                <a:rPr lang="en-US" sz="1400" dirty="0" smtClean="0">
                  <a:effectLst>
                    <a:outerShdw blurRad="38100" dist="38100" dir="2700000" algn="tl">
                      <a:srgbClr val="000000">
                        <a:alpha val="43137"/>
                      </a:srgbClr>
                    </a:outerShdw>
                  </a:effectLst>
                </a:rPr>
                <a:t>Offline access</a:t>
              </a:r>
            </a:p>
          </p:txBody>
        </p:sp>
        <p:sp>
          <p:nvSpPr>
            <p:cNvPr id="181" name="TextBox 180"/>
            <p:cNvSpPr txBox="1"/>
            <p:nvPr/>
          </p:nvSpPr>
          <p:spPr>
            <a:xfrm>
              <a:off x="243190" y="2710753"/>
              <a:ext cx="1252728" cy="142461"/>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Outlook Synch</a:t>
              </a:r>
            </a:p>
          </p:txBody>
        </p:sp>
        <p:sp>
          <p:nvSpPr>
            <p:cNvPr id="178" name="TextBox 177"/>
            <p:cNvSpPr txBox="1"/>
            <p:nvPr/>
          </p:nvSpPr>
          <p:spPr>
            <a:xfrm>
              <a:off x="243190" y="1499979"/>
              <a:ext cx="1373356" cy="284922"/>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Tag Profile Pages</a:t>
              </a:r>
            </a:p>
          </p:txBody>
        </p:sp>
        <p:sp>
          <p:nvSpPr>
            <p:cNvPr id="180" name="TextBox 179"/>
            <p:cNvSpPr txBox="1"/>
            <p:nvPr/>
          </p:nvSpPr>
          <p:spPr>
            <a:xfrm>
              <a:off x="243190" y="2105366"/>
              <a:ext cx="1252728" cy="142461"/>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Mobile Access</a:t>
              </a:r>
            </a:p>
          </p:txBody>
        </p:sp>
        <p:sp>
          <p:nvSpPr>
            <p:cNvPr id="179" name="TextBox 178"/>
            <p:cNvSpPr txBox="1"/>
            <p:nvPr/>
          </p:nvSpPr>
          <p:spPr>
            <a:xfrm>
              <a:off x="243190" y="1680562"/>
              <a:ext cx="1274325" cy="427384"/>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Office Client Backstage, </a:t>
              </a:r>
              <a:br>
                <a:rPr lang="en-US" sz="1400" dirty="0" smtClean="0">
                  <a:effectLst>
                    <a:outerShdw blurRad="38100" dist="38100" dir="2700000" algn="tl">
                      <a:srgbClr val="000000">
                        <a:alpha val="43137"/>
                      </a:srgbClr>
                    </a:outerShdw>
                  </a:effectLst>
                </a:rPr>
              </a:br>
              <a:r>
                <a:rPr lang="en-US" sz="1400" dirty="0" smtClean="0">
                  <a:effectLst>
                    <a:outerShdw blurRad="38100" dist="38100" dir="2700000" algn="tl">
                      <a:srgbClr val="000000">
                        <a:alpha val="43137"/>
                      </a:srgbClr>
                    </a:outerShdw>
                  </a:effectLst>
                </a:rPr>
                <a:t>Co-authoring</a:t>
              </a:r>
            </a:p>
          </p:txBody>
        </p:sp>
        <p:sp>
          <p:nvSpPr>
            <p:cNvPr id="176" name="TextBox 175"/>
            <p:cNvSpPr txBox="1"/>
            <p:nvPr/>
          </p:nvSpPr>
          <p:spPr>
            <a:xfrm>
              <a:off x="243190" y="1319394"/>
              <a:ext cx="1252728" cy="142461"/>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Team Sites</a:t>
              </a:r>
            </a:p>
          </p:txBody>
        </p:sp>
        <p:sp>
          <p:nvSpPr>
            <p:cNvPr id="182" name="TextBox 181"/>
            <p:cNvSpPr txBox="1"/>
            <p:nvPr/>
          </p:nvSpPr>
          <p:spPr>
            <a:xfrm>
              <a:off x="243190" y="2878229"/>
              <a:ext cx="1252728" cy="284922"/>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External Access</a:t>
              </a:r>
            </a:p>
          </p:txBody>
        </p:sp>
      </p:grpSp>
      <p:grpSp>
        <p:nvGrpSpPr>
          <p:cNvPr id="228" name="Group 227"/>
          <p:cNvGrpSpPr/>
          <p:nvPr/>
        </p:nvGrpSpPr>
        <p:grpSpPr>
          <a:xfrm>
            <a:off x="367895" y="4338536"/>
            <a:ext cx="1645731" cy="2308028"/>
            <a:chOff x="367895" y="4531518"/>
            <a:chExt cx="1645731" cy="2125845"/>
          </a:xfrm>
        </p:grpSpPr>
        <p:sp>
          <p:nvSpPr>
            <p:cNvPr id="221" name="TextBox 220"/>
            <p:cNvSpPr txBox="1"/>
            <p:nvPr/>
          </p:nvSpPr>
          <p:spPr>
            <a:xfrm>
              <a:off x="367895" y="4829994"/>
              <a:ext cx="1636003" cy="714376"/>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Ask Me About, Colleague &amp; Expertise Suggestions</a:t>
              </a:r>
              <a:endParaRPr lang="en-US" sz="1400" dirty="0">
                <a:effectLst>
                  <a:outerShdw blurRad="38100" dist="38100" dir="2700000" algn="tl">
                    <a:srgbClr val="000000">
                      <a:alpha val="43137"/>
                    </a:srgbClr>
                  </a:outerShdw>
                </a:effectLst>
              </a:endParaRPr>
            </a:p>
          </p:txBody>
        </p:sp>
        <p:sp>
          <p:nvSpPr>
            <p:cNvPr id="222" name="TextBox 221"/>
            <p:cNvSpPr txBox="1"/>
            <p:nvPr/>
          </p:nvSpPr>
          <p:spPr>
            <a:xfrm>
              <a:off x="367895" y="6300176"/>
              <a:ext cx="1517650" cy="357187"/>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Social &amp; </a:t>
              </a:r>
              <a:br>
                <a:rPr lang="en-US" sz="1400" dirty="0" smtClean="0">
                  <a:effectLst>
                    <a:outerShdw blurRad="38100" dist="38100" dir="2700000" algn="tl">
                      <a:srgbClr val="000000">
                        <a:alpha val="43137"/>
                      </a:srgbClr>
                    </a:outerShdw>
                  </a:effectLst>
                </a:rPr>
              </a:br>
              <a:r>
                <a:rPr lang="en-US" sz="1400" dirty="0" smtClean="0">
                  <a:effectLst>
                    <a:outerShdw blurRad="38100" dist="38100" dir="2700000" algn="tl">
                      <a:srgbClr val="000000">
                        <a:alpha val="43137"/>
                      </a:srgbClr>
                    </a:outerShdw>
                  </a:effectLst>
                </a:rPr>
                <a:t>Taxonomy Tags     </a:t>
              </a:r>
              <a:endParaRPr lang="en-US" sz="1400" dirty="0">
                <a:effectLst>
                  <a:outerShdw blurRad="38100" dist="38100" dir="2700000" algn="tl">
                    <a:srgbClr val="000000">
                      <a:alpha val="43137"/>
                    </a:srgbClr>
                  </a:outerShdw>
                </a:effectLst>
              </a:endParaRPr>
            </a:p>
          </p:txBody>
        </p:sp>
        <p:sp>
          <p:nvSpPr>
            <p:cNvPr id="223" name="TextBox 222"/>
            <p:cNvSpPr txBox="1"/>
            <p:nvPr/>
          </p:nvSpPr>
          <p:spPr>
            <a:xfrm>
              <a:off x="367895" y="5858012"/>
              <a:ext cx="1517650" cy="357187"/>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Organization Browser</a:t>
              </a:r>
            </a:p>
          </p:txBody>
        </p:sp>
        <p:sp>
          <p:nvSpPr>
            <p:cNvPr id="224" name="TextBox 223"/>
            <p:cNvSpPr txBox="1"/>
            <p:nvPr/>
          </p:nvSpPr>
          <p:spPr>
            <a:xfrm>
              <a:off x="367895" y="5415847"/>
              <a:ext cx="1645731" cy="357187"/>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People &amp; Expertise </a:t>
              </a:r>
              <a:br>
                <a:rPr lang="en-US" sz="1400" dirty="0" smtClean="0">
                  <a:effectLst>
                    <a:outerShdw blurRad="38100" dist="38100" dir="2700000" algn="tl">
                      <a:srgbClr val="000000">
                        <a:alpha val="43137"/>
                      </a:srgbClr>
                    </a:outerShdw>
                  </a:effectLst>
                </a:rPr>
              </a:br>
              <a:r>
                <a:rPr lang="en-US" sz="1400" dirty="0" smtClean="0">
                  <a:effectLst>
                    <a:outerShdw blurRad="38100" dist="38100" dir="2700000" algn="tl">
                      <a:srgbClr val="000000">
                        <a:alpha val="43137"/>
                      </a:srgbClr>
                    </a:outerShdw>
                  </a:effectLst>
                </a:rPr>
                <a:t>Search</a:t>
              </a:r>
              <a:endParaRPr lang="en-US" sz="1400" dirty="0">
                <a:effectLst>
                  <a:outerShdw blurRad="38100" dist="38100" dir="2700000" algn="tl">
                    <a:srgbClr val="000000">
                      <a:alpha val="43137"/>
                    </a:srgbClr>
                  </a:outerShdw>
                </a:effectLst>
              </a:endParaRPr>
            </a:p>
          </p:txBody>
        </p:sp>
        <p:sp>
          <p:nvSpPr>
            <p:cNvPr id="225" name="TextBox 224"/>
            <p:cNvSpPr txBox="1"/>
            <p:nvPr/>
          </p:nvSpPr>
          <p:spPr>
            <a:xfrm>
              <a:off x="367895" y="4531518"/>
              <a:ext cx="1517650" cy="178594"/>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Social Bookmarks</a:t>
              </a:r>
            </a:p>
          </p:txBody>
        </p:sp>
      </p:grpSp>
      <p:grpSp>
        <p:nvGrpSpPr>
          <p:cNvPr id="2" name="Group 1"/>
          <p:cNvGrpSpPr/>
          <p:nvPr/>
        </p:nvGrpSpPr>
        <p:grpSpPr>
          <a:xfrm>
            <a:off x="7641691" y="4367720"/>
            <a:ext cx="1502309" cy="2143440"/>
            <a:chOff x="7427685" y="4647926"/>
            <a:chExt cx="1502309" cy="1815312"/>
          </a:xfrm>
        </p:grpSpPr>
        <p:grpSp>
          <p:nvGrpSpPr>
            <p:cNvPr id="220" name="Group 219"/>
            <p:cNvGrpSpPr/>
            <p:nvPr/>
          </p:nvGrpSpPr>
          <p:grpSpPr>
            <a:xfrm>
              <a:off x="7427685" y="4647926"/>
              <a:ext cx="1502309" cy="1815312"/>
              <a:chOff x="9563038" y="6858000"/>
              <a:chExt cx="1252733" cy="1815312"/>
            </a:xfrm>
          </p:grpSpPr>
          <p:sp>
            <p:nvSpPr>
              <p:cNvPr id="202" name="TextBox 201"/>
              <p:cNvSpPr txBox="1"/>
              <p:nvPr/>
            </p:nvSpPr>
            <p:spPr>
              <a:xfrm>
                <a:off x="9563043" y="6858000"/>
                <a:ext cx="1252728" cy="328432"/>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My Network, My Profile</a:t>
                </a:r>
                <a:endParaRPr lang="en-US" sz="1400" dirty="0">
                  <a:effectLst>
                    <a:outerShdw blurRad="38100" dist="38100" dir="2700000" algn="tl">
                      <a:srgbClr val="000000">
                        <a:alpha val="43137"/>
                      </a:srgbClr>
                    </a:outerShdw>
                  </a:effectLst>
                </a:endParaRPr>
              </a:p>
            </p:txBody>
          </p:sp>
          <p:grpSp>
            <p:nvGrpSpPr>
              <p:cNvPr id="219" name="Group 218"/>
              <p:cNvGrpSpPr/>
              <p:nvPr/>
            </p:nvGrpSpPr>
            <p:grpSpPr>
              <a:xfrm>
                <a:off x="9563038" y="7229720"/>
                <a:ext cx="1252730" cy="1443592"/>
                <a:chOff x="9563038" y="7229720"/>
                <a:chExt cx="1252730" cy="1443592"/>
              </a:xfrm>
            </p:grpSpPr>
            <p:sp>
              <p:nvSpPr>
                <p:cNvPr id="201" name="TextBox 200"/>
                <p:cNvSpPr txBox="1"/>
                <p:nvPr/>
              </p:nvSpPr>
              <p:spPr>
                <a:xfrm>
                  <a:off x="9563040" y="7229720"/>
                  <a:ext cx="1252728" cy="164216"/>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Activity Feeds</a:t>
                  </a:r>
                </a:p>
              </p:txBody>
            </p:sp>
            <p:sp>
              <p:nvSpPr>
                <p:cNvPr id="203" name="TextBox 202"/>
                <p:cNvSpPr txBox="1"/>
                <p:nvPr/>
              </p:nvSpPr>
              <p:spPr>
                <a:xfrm>
                  <a:off x="9563038" y="7806961"/>
                  <a:ext cx="1252728" cy="492649"/>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Photos, Contact Card, Presence everywhere</a:t>
                  </a:r>
                </a:p>
              </p:txBody>
            </p:sp>
            <p:sp>
              <p:nvSpPr>
                <p:cNvPr id="204" name="TextBox 203"/>
                <p:cNvSpPr txBox="1"/>
                <p:nvPr/>
              </p:nvSpPr>
              <p:spPr>
                <a:xfrm>
                  <a:off x="9563040" y="8344880"/>
                  <a:ext cx="1252728" cy="328432"/>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Notifications &amp; Alerts</a:t>
                  </a:r>
                </a:p>
              </p:txBody>
            </p:sp>
          </p:grpSp>
        </p:grpSp>
        <p:sp>
          <p:nvSpPr>
            <p:cNvPr id="60" name="TextBox 59"/>
            <p:cNvSpPr txBox="1"/>
            <p:nvPr/>
          </p:nvSpPr>
          <p:spPr>
            <a:xfrm>
              <a:off x="7427689" y="5225167"/>
              <a:ext cx="1502303" cy="328432"/>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Microblogging Status Updates</a:t>
              </a:r>
            </a:p>
          </p:txBody>
        </p:sp>
      </p:grpSp>
      <p:grpSp>
        <p:nvGrpSpPr>
          <p:cNvPr id="3" name="Group 2"/>
          <p:cNvGrpSpPr/>
          <p:nvPr/>
        </p:nvGrpSpPr>
        <p:grpSpPr>
          <a:xfrm>
            <a:off x="7557720" y="1206229"/>
            <a:ext cx="1372271" cy="2595969"/>
            <a:chOff x="7557720" y="1384380"/>
            <a:chExt cx="1372271" cy="2658181"/>
          </a:xfrm>
        </p:grpSpPr>
        <p:grpSp>
          <p:nvGrpSpPr>
            <p:cNvPr id="215" name="Group 214"/>
            <p:cNvGrpSpPr/>
            <p:nvPr/>
          </p:nvGrpSpPr>
          <p:grpSpPr>
            <a:xfrm>
              <a:off x="7557720" y="1384380"/>
              <a:ext cx="1265305" cy="2658181"/>
              <a:chOff x="7321007" y="1384380"/>
              <a:chExt cx="1502019" cy="2009825"/>
            </a:xfrm>
          </p:grpSpPr>
          <p:grpSp>
            <p:nvGrpSpPr>
              <p:cNvPr id="205" name="Group 204"/>
              <p:cNvGrpSpPr/>
              <p:nvPr/>
            </p:nvGrpSpPr>
            <p:grpSpPr>
              <a:xfrm>
                <a:off x="7332554" y="1384380"/>
                <a:ext cx="1490472" cy="1241267"/>
                <a:chOff x="7332554" y="1384380"/>
                <a:chExt cx="1490472" cy="1241267"/>
              </a:xfrm>
            </p:grpSpPr>
            <p:sp>
              <p:nvSpPr>
                <p:cNvPr id="192" name="TextBox 191"/>
                <p:cNvSpPr txBox="1"/>
                <p:nvPr/>
              </p:nvSpPr>
              <p:spPr>
                <a:xfrm>
                  <a:off x="7332554" y="1384380"/>
                  <a:ext cx="1490472" cy="300237"/>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Blogs, Wikis, Podcasts</a:t>
                  </a:r>
                </a:p>
              </p:txBody>
            </p:sp>
            <p:sp>
              <p:nvSpPr>
                <p:cNvPr id="195" name="TextBox 194"/>
                <p:cNvSpPr txBox="1"/>
                <p:nvPr/>
              </p:nvSpPr>
              <p:spPr>
                <a:xfrm>
                  <a:off x="7332554" y="2475528"/>
                  <a:ext cx="1488748" cy="150119"/>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Team Sites</a:t>
                  </a:r>
                </a:p>
              </p:txBody>
            </p:sp>
            <p:sp>
              <p:nvSpPr>
                <p:cNvPr id="196" name="TextBox 195"/>
                <p:cNvSpPr txBox="1"/>
                <p:nvPr/>
              </p:nvSpPr>
              <p:spPr>
                <a:xfrm>
                  <a:off x="7332554" y="1735713"/>
                  <a:ext cx="1488748" cy="300237"/>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Enterprise Wikis</a:t>
                  </a:r>
                </a:p>
              </p:txBody>
            </p:sp>
            <p:sp>
              <p:nvSpPr>
                <p:cNvPr id="197" name="TextBox 196"/>
                <p:cNvSpPr txBox="1"/>
                <p:nvPr/>
              </p:nvSpPr>
              <p:spPr>
                <a:xfrm>
                  <a:off x="7332554" y="2056412"/>
                  <a:ext cx="1488748" cy="300237"/>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Rich Media Support</a:t>
                  </a:r>
                </a:p>
              </p:txBody>
            </p:sp>
          </p:grpSp>
          <p:grpSp>
            <p:nvGrpSpPr>
              <p:cNvPr id="206" name="Group 205"/>
              <p:cNvGrpSpPr/>
              <p:nvPr/>
            </p:nvGrpSpPr>
            <p:grpSpPr>
              <a:xfrm>
                <a:off x="7321007" y="2728445"/>
                <a:ext cx="1500295" cy="665760"/>
                <a:chOff x="7321007" y="2728445"/>
                <a:chExt cx="1500295" cy="665760"/>
              </a:xfrm>
            </p:grpSpPr>
            <p:sp>
              <p:nvSpPr>
                <p:cNvPr id="194" name="TextBox 193"/>
                <p:cNvSpPr txBox="1"/>
                <p:nvPr/>
              </p:nvSpPr>
              <p:spPr>
                <a:xfrm>
                  <a:off x="7321007" y="3244087"/>
                  <a:ext cx="1488747" cy="150118"/>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Note Board</a:t>
                  </a:r>
                </a:p>
              </p:txBody>
            </p:sp>
            <p:sp>
              <p:nvSpPr>
                <p:cNvPr id="198" name="TextBox 197"/>
                <p:cNvSpPr txBox="1"/>
                <p:nvPr/>
              </p:nvSpPr>
              <p:spPr>
                <a:xfrm>
                  <a:off x="7332554" y="2728445"/>
                  <a:ext cx="1488748" cy="150118"/>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Ratings</a:t>
                  </a:r>
                </a:p>
              </p:txBody>
            </p:sp>
          </p:grpSp>
        </p:grpSp>
        <p:sp>
          <p:nvSpPr>
            <p:cNvPr id="62" name="TextBox 61"/>
            <p:cNvSpPr txBox="1"/>
            <p:nvPr/>
          </p:nvSpPr>
          <p:spPr>
            <a:xfrm>
              <a:off x="7567448" y="3496535"/>
              <a:ext cx="1362543" cy="397092"/>
            </a:xfrm>
            <a:prstGeom prst="rect">
              <a:avLst/>
            </a:prstGeom>
          </p:spPr>
          <p:txBody>
            <a:bodyPr vert="horz" wrap="square" lIns="0" tIns="0" rIns="0" bIns="0" rtlCol="0">
              <a:spAutoFit/>
            </a:bodyPr>
            <a:lstStyle/>
            <a:p>
              <a:pPr marL="171450" indent="-171450">
                <a:lnSpc>
                  <a:spcPct val="90000"/>
                </a:lnSpc>
                <a:spcBef>
                  <a:spcPct val="20000"/>
                </a:spcBef>
                <a:buClr>
                  <a:srgbClr val="777777"/>
                </a:buClr>
                <a:buSzPct val="130000"/>
                <a:buFont typeface="Wingdings" pitchFamily="2" charset="2"/>
                <a:buChar char="Ø"/>
              </a:pPr>
              <a:r>
                <a:rPr lang="en-US" sz="1400" dirty="0" smtClean="0">
                  <a:effectLst>
                    <a:outerShdw blurRad="38100" dist="38100" dir="2700000" algn="tl">
                      <a:srgbClr val="000000">
                        <a:alpha val="43137"/>
                      </a:srgbClr>
                    </a:outerShdw>
                  </a:effectLst>
                </a:rPr>
                <a:t>Office Web Apps</a:t>
              </a:r>
            </a:p>
          </p:txBody>
        </p:sp>
      </p:grpSp>
    </p:spTree>
    <p:extLst>
      <p:ext uri="{BB962C8B-B14F-4D97-AF65-F5344CB8AC3E}">
        <p14:creationId xmlns="" xmlns:p14="http://schemas.microsoft.com/office/powerpoint/2010/main" val="2207807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par>
                                <p:cTn id="8" presetID="8" presetClass="emph" presetSubtype="0" fill="hold" nodeType="withEffect">
                                  <p:stCondLst>
                                    <p:cond delay="0"/>
                                  </p:stCondLst>
                                  <p:childTnLst>
                                    <p:animRot by="43200000">
                                      <p:cBhvr>
                                        <p:cTn id="9" dur="6000" fill="hold"/>
                                        <p:tgtEl>
                                          <p:spTgt spid="36"/>
                                        </p:tgtEl>
                                        <p:attrNameLst>
                                          <p:attrName>r</p:attrName>
                                        </p:attrNameLst>
                                      </p:cBhvr>
                                    </p:animRot>
                                  </p:childTnLst>
                                </p:cTn>
                              </p:par>
                              <p:par>
                                <p:cTn id="10" presetID="10" presetClass="entr" presetSubtype="0" fill="hold" nodeType="withEffect">
                                  <p:stCondLst>
                                    <p:cond delay="100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250"/>
                                        <p:tgtEl>
                                          <p:spTgt spid="263"/>
                                        </p:tgtEl>
                                      </p:cBhvr>
                                    </p:animEffect>
                                  </p:childTnLst>
                                </p:cTn>
                              </p:par>
                              <p:par>
                                <p:cTn id="13" presetID="10" presetClass="entr" presetSubtype="0" fill="hold" nodeType="withEffect">
                                  <p:stCondLst>
                                    <p:cond delay="100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1300"/>
                                        <p:tgtEl>
                                          <p:spTgt spid="218"/>
                                        </p:tgtEl>
                                      </p:cBhvr>
                                    </p:animEffect>
                                  </p:childTnLst>
                                </p:cTn>
                              </p:par>
                              <p:par>
                                <p:cTn id="16" presetID="10" presetClass="entr" presetSubtype="0" fill="hold" nodeType="withEffect">
                                  <p:stCondLst>
                                    <p:cond delay="2300"/>
                                  </p:stCondLst>
                                  <p:childTnLst>
                                    <p:set>
                                      <p:cBhvr>
                                        <p:cTn id="17" dur="1" fill="hold">
                                          <p:stCondLst>
                                            <p:cond delay="0"/>
                                          </p:stCondLst>
                                        </p:cTn>
                                        <p:tgtEl>
                                          <p:spTgt spid="279"/>
                                        </p:tgtEl>
                                        <p:attrNameLst>
                                          <p:attrName>style.visibility</p:attrName>
                                        </p:attrNameLst>
                                      </p:cBhvr>
                                      <p:to>
                                        <p:strVal val="visible"/>
                                      </p:to>
                                    </p:set>
                                    <p:animEffect transition="in" filter="fade">
                                      <p:cBhvr>
                                        <p:cTn id="18" dur="1300"/>
                                        <p:tgtEl>
                                          <p:spTgt spid="279"/>
                                        </p:tgtEl>
                                      </p:cBhvr>
                                    </p:animEffect>
                                  </p:childTnLst>
                                </p:cTn>
                              </p:par>
                              <p:par>
                                <p:cTn id="19" presetID="10" presetClass="entr" presetSubtype="0" fill="hold" nodeType="withEffect">
                                  <p:stCondLst>
                                    <p:cond delay="23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300"/>
                                        <p:tgtEl>
                                          <p:spTgt spid="3"/>
                                        </p:tgtEl>
                                      </p:cBhvr>
                                    </p:animEffect>
                                  </p:childTnLst>
                                </p:cTn>
                              </p:par>
                              <p:par>
                                <p:cTn id="22" presetID="10" presetClass="entr" presetSubtype="0" fill="hold" nodeType="withEffect">
                                  <p:stCondLst>
                                    <p:cond delay="3600"/>
                                  </p:stCondLst>
                                  <p:childTnLst>
                                    <p:set>
                                      <p:cBhvr>
                                        <p:cTn id="23" dur="1" fill="hold">
                                          <p:stCondLst>
                                            <p:cond delay="0"/>
                                          </p:stCondLst>
                                        </p:cTn>
                                        <p:tgtEl>
                                          <p:spTgt spid="265"/>
                                        </p:tgtEl>
                                        <p:attrNameLst>
                                          <p:attrName>style.visibility</p:attrName>
                                        </p:attrNameLst>
                                      </p:cBhvr>
                                      <p:to>
                                        <p:strVal val="visible"/>
                                      </p:to>
                                    </p:set>
                                    <p:animEffect transition="in" filter="fade">
                                      <p:cBhvr>
                                        <p:cTn id="24" dur="1300"/>
                                        <p:tgtEl>
                                          <p:spTgt spid="265"/>
                                        </p:tgtEl>
                                      </p:cBhvr>
                                    </p:animEffect>
                                  </p:childTnLst>
                                </p:cTn>
                              </p:par>
                              <p:par>
                                <p:cTn id="25" presetID="10" presetClass="entr" presetSubtype="0" fill="hold" nodeType="withEffect">
                                  <p:stCondLst>
                                    <p:cond delay="36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300"/>
                                        <p:tgtEl>
                                          <p:spTgt spid="2"/>
                                        </p:tgtEl>
                                      </p:cBhvr>
                                    </p:animEffect>
                                  </p:childTnLst>
                                </p:cTn>
                              </p:par>
                              <p:par>
                                <p:cTn id="28" presetID="10" presetClass="entr" presetSubtype="0" fill="hold" nodeType="withEffect">
                                  <p:stCondLst>
                                    <p:cond delay="4900"/>
                                  </p:stCondLst>
                                  <p:childTnLst>
                                    <p:set>
                                      <p:cBhvr>
                                        <p:cTn id="29" dur="1" fill="hold">
                                          <p:stCondLst>
                                            <p:cond delay="0"/>
                                          </p:stCondLst>
                                        </p:cTn>
                                        <p:tgtEl>
                                          <p:spTgt spid="229"/>
                                        </p:tgtEl>
                                        <p:attrNameLst>
                                          <p:attrName>style.visibility</p:attrName>
                                        </p:attrNameLst>
                                      </p:cBhvr>
                                      <p:to>
                                        <p:strVal val="visible"/>
                                      </p:to>
                                    </p:set>
                                    <p:animEffect transition="in" filter="fade">
                                      <p:cBhvr>
                                        <p:cTn id="30" dur="1300"/>
                                        <p:tgtEl>
                                          <p:spTgt spid="229"/>
                                        </p:tgtEl>
                                      </p:cBhvr>
                                    </p:animEffect>
                                  </p:childTnLst>
                                </p:cTn>
                              </p:par>
                              <p:par>
                                <p:cTn id="31" presetID="10" presetClass="entr" presetSubtype="0" fill="hold" nodeType="withEffect">
                                  <p:stCondLst>
                                    <p:cond delay="4900"/>
                                  </p:stCondLst>
                                  <p:childTnLst>
                                    <p:set>
                                      <p:cBhvr>
                                        <p:cTn id="32" dur="1" fill="hold">
                                          <p:stCondLst>
                                            <p:cond delay="0"/>
                                          </p:stCondLst>
                                        </p:cTn>
                                        <p:tgtEl>
                                          <p:spTgt spid="228"/>
                                        </p:tgtEl>
                                        <p:attrNameLst>
                                          <p:attrName>style.visibility</p:attrName>
                                        </p:attrNameLst>
                                      </p:cBhvr>
                                      <p:to>
                                        <p:strVal val="visible"/>
                                      </p:to>
                                    </p:set>
                                    <p:animEffect transition="in" filter="fade">
                                      <p:cBhvr>
                                        <p:cTn id="33" dur="13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The Cultural Challenge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999014"/>
            <a:ext cx="8382000" cy="5022274"/>
          </a:xfrm>
        </p:spPr>
        <p:txBody>
          <a:bodyPr>
            <a:noAutofit/>
          </a:bodyPr>
          <a:lstStyle/>
          <a:p>
            <a:r>
              <a:rPr lang="en-US" dirty="0" smtClean="0">
                <a:effectLst>
                  <a:outerShdw blurRad="38100" dist="38100" dir="2700000" algn="tl">
                    <a:srgbClr val="000000">
                      <a:alpha val="43137"/>
                    </a:srgbClr>
                  </a:outerShdw>
                </a:effectLst>
              </a:rPr>
              <a:t>Fear…</a:t>
            </a:r>
          </a:p>
          <a:p>
            <a:pPr lvl="1"/>
            <a:r>
              <a:rPr lang="en-US" dirty="0" smtClean="0">
                <a:effectLst>
                  <a:outerShdw blurRad="38100" dist="38100" dir="2700000" algn="tl">
                    <a:srgbClr val="000000">
                      <a:alpha val="43137"/>
                    </a:srgbClr>
                  </a:outerShdw>
                </a:effectLst>
              </a:rPr>
              <a:t>Management fear loss of control</a:t>
            </a:r>
          </a:p>
          <a:p>
            <a:pPr lvl="1"/>
            <a:r>
              <a:rPr lang="en-US" dirty="0" smtClean="0">
                <a:effectLst>
                  <a:outerShdw blurRad="38100" dist="38100" dir="2700000" algn="tl">
                    <a:srgbClr val="000000">
                      <a:alpha val="43137"/>
                    </a:srgbClr>
                  </a:outerShdw>
                </a:effectLst>
              </a:rPr>
              <a:t>Employees fear loss of personal value</a:t>
            </a:r>
          </a:p>
          <a:p>
            <a:r>
              <a:rPr lang="en-US" dirty="0" smtClean="0">
                <a:effectLst>
                  <a:outerShdw blurRad="38100" dist="38100" dir="2700000" algn="tl">
                    <a:srgbClr val="000000">
                      <a:alpha val="43137"/>
                    </a:srgbClr>
                  </a:outerShdw>
                </a:effectLst>
              </a:rPr>
              <a:t>Confusion…</a:t>
            </a:r>
          </a:p>
          <a:p>
            <a:pPr lvl="1"/>
            <a:r>
              <a:rPr lang="en-US" dirty="0" smtClean="0">
                <a:effectLst>
                  <a:outerShdw blurRad="38100" dist="38100" dir="2700000" algn="tl">
                    <a:srgbClr val="000000">
                      <a:alpha val="43137"/>
                    </a:srgbClr>
                  </a:outerShdw>
                </a:effectLst>
              </a:rPr>
              <a:t>Confusion over the business-impact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of new ‘social’ tools</a:t>
            </a:r>
          </a:p>
          <a:p>
            <a:r>
              <a:rPr lang="en-US" dirty="0" smtClean="0">
                <a:effectLst>
                  <a:outerShdw blurRad="38100" dist="38100" dir="2700000" algn="tl">
                    <a:srgbClr val="000000">
                      <a:alpha val="43137"/>
                    </a:srgbClr>
                  </a:outerShdw>
                </a:effectLst>
              </a:rPr>
              <a:t>Hesitation…</a:t>
            </a:r>
          </a:p>
          <a:p>
            <a:pPr lvl="1"/>
            <a:r>
              <a:rPr lang="en-US" dirty="0" smtClean="0">
                <a:effectLst>
                  <a:outerShdw blurRad="38100" dist="38100" dir="2700000" algn="tl">
                    <a:srgbClr val="000000">
                      <a:alpha val="43137"/>
                    </a:srgbClr>
                  </a:outerShdw>
                </a:effectLst>
              </a:rPr>
              <a:t>Hesitation over change and ‘breaking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away from existing conventions’</a:t>
            </a:r>
          </a:p>
          <a:p>
            <a:r>
              <a:rPr lang="en-US" dirty="0" smtClean="0">
                <a:effectLst>
                  <a:outerShdw blurRad="38100" dist="38100" dir="2700000" algn="tl">
                    <a:srgbClr val="000000">
                      <a:alpha val="43137"/>
                    </a:srgbClr>
                  </a:outerShdw>
                </a:effectLst>
              </a:rPr>
              <a:t>Opportunity</a:t>
            </a:r>
          </a:p>
          <a:p>
            <a:pPr lvl="1"/>
            <a:r>
              <a:rPr lang="en-US" dirty="0" smtClean="0">
                <a:effectLst>
                  <a:outerShdw blurRad="38100" dist="38100" dir="2700000" algn="tl">
                    <a:srgbClr val="000000">
                      <a:alpha val="43137"/>
                    </a:srgbClr>
                  </a:outerShdw>
                </a:effectLst>
              </a:rPr>
              <a:t>SharePoint’s capability as a business-change driver</a:t>
            </a:r>
          </a:p>
        </p:txBody>
      </p:sp>
      <p:grpSp>
        <p:nvGrpSpPr>
          <p:cNvPr id="7" name="Group 26"/>
          <p:cNvGrpSpPr>
            <a:grpSpLocks/>
          </p:cNvGrpSpPr>
          <p:nvPr/>
        </p:nvGrpSpPr>
        <p:grpSpPr bwMode="auto">
          <a:xfrm>
            <a:off x="404095" y="1485934"/>
            <a:ext cx="7868294" cy="4467349"/>
            <a:chOff x="503692" y="3146994"/>
            <a:chExt cx="4906529" cy="1810250"/>
          </a:xfrm>
        </p:grpSpPr>
        <p:pic>
          <p:nvPicPr>
            <p:cNvPr id="8" name="Picture 5" descr="C:\Users\andrewl\Desktop\paper.png"/>
            <p:cNvPicPr>
              <a:picLocks noChangeAspect="1" noChangeArrowheads="1"/>
            </p:cNvPicPr>
            <p:nvPr/>
          </p:nvPicPr>
          <p:blipFill>
            <a:blip r:embed="rId3" cstate="print"/>
            <a:srcRect l="10417" t="21883" r="10417" b="11841"/>
            <a:stretch>
              <a:fillRect/>
            </a:stretch>
          </p:blipFill>
          <p:spPr bwMode="auto">
            <a:xfrm rot="128237">
              <a:off x="503692" y="3146994"/>
              <a:ext cx="4906529" cy="1810250"/>
            </a:xfrm>
            <a:prstGeom prst="rect">
              <a:avLst/>
            </a:prstGeom>
            <a:noFill/>
            <a:effectLst>
              <a:outerShdw blurRad="50800" dist="38100" algn="l" rotWithShape="0">
                <a:prstClr val="black">
                  <a:alpha val="40000"/>
                </a:prstClr>
              </a:outerShdw>
            </a:effectLst>
          </p:spPr>
        </p:pic>
        <p:sp>
          <p:nvSpPr>
            <p:cNvPr id="9" name="TextBox 8"/>
            <p:cNvSpPr txBox="1"/>
            <p:nvPr/>
          </p:nvSpPr>
          <p:spPr>
            <a:xfrm rot="107084">
              <a:off x="1594703" y="3576487"/>
              <a:ext cx="2841060" cy="808163"/>
            </a:xfrm>
            <a:prstGeom prst="rect">
              <a:avLst/>
            </a:prstGeom>
            <a:noFill/>
          </p:spPr>
          <p:txBody>
            <a:bodyPr wrap="square" lIns="0" tIns="0" rIns="0" bIns="0">
              <a:spAutoFit/>
            </a:bodyPr>
            <a:lstStyle/>
            <a:p>
              <a:pPr marL="0" lvl="1" indent="0" algn="ctr" defTabSz="914363">
                <a:lnSpc>
                  <a:spcPct val="90000"/>
                </a:lnSpc>
                <a:defRPr/>
              </a:pPr>
              <a:r>
                <a:rPr lang="en-US" sz="4800" b="1" i="1" dirty="0" smtClean="0">
                  <a:gradFill>
                    <a:gsLst>
                      <a:gs pos="0">
                        <a:schemeClr val="bg1"/>
                      </a:gs>
                      <a:gs pos="88000">
                        <a:schemeClr val="bg1"/>
                      </a:gs>
                    </a:gsLst>
                    <a:lin ang="2700000" scaled="0"/>
                  </a:gradFill>
                  <a:effectLst>
                    <a:outerShdw blurRad="38100" dist="38100" dir="2700000" algn="tl">
                      <a:srgbClr val="000000">
                        <a:alpha val="43137"/>
                      </a:srgbClr>
                    </a:outerShdw>
                  </a:effectLst>
                  <a:latin typeface="+mn-lt"/>
                  <a:cs typeface="+mn-cs"/>
                </a:rPr>
                <a:t>“Well, we’re turning that off, for a start…”</a:t>
              </a:r>
              <a:endParaRPr lang="en-US" sz="4800" b="1" i="1" dirty="0">
                <a:gradFill>
                  <a:gsLst>
                    <a:gs pos="0">
                      <a:schemeClr val="bg1"/>
                    </a:gs>
                    <a:gs pos="88000">
                      <a:schemeClr val="bg1"/>
                    </a:gs>
                  </a:gsLst>
                  <a:lin ang="2700000" scaled="0"/>
                </a:gradFill>
                <a:effectLst>
                  <a:outerShdw blurRad="38100" dist="38100" dir="2700000" algn="tl">
                    <a:srgbClr val="000000">
                      <a:alpha val="43137"/>
                    </a:srgbClr>
                  </a:outerShdw>
                </a:effectLst>
                <a:latin typeface="+mn-lt"/>
                <a:cs typeface="+mn-cs"/>
              </a:endParaRPr>
            </a:p>
          </p:txBody>
        </p:sp>
      </p:grpSp>
    </p:spTree>
    <p:extLst>
      <p:ext uri="{BB962C8B-B14F-4D97-AF65-F5344CB8AC3E}">
        <p14:creationId xmlns="" xmlns:p14="http://schemas.microsoft.com/office/powerpoint/2010/main" val="1689921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Why Social Computing?</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381000" y="1447799"/>
            <a:ext cx="4114800" cy="4542782"/>
          </a:xfrm>
        </p:spPr>
        <p:txBody>
          <a:bodyPr>
            <a:normAutofit/>
          </a:bodyPr>
          <a:lstStyle/>
          <a:p>
            <a:r>
              <a:rPr lang="en-US" sz="2400" dirty="0" smtClean="0">
                <a:effectLst>
                  <a:outerShdw blurRad="38100" dist="38100" dir="2700000" algn="tl">
                    <a:srgbClr val="000000">
                      <a:alpha val="43137"/>
                    </a:srgbClr>
                  </a:outerShdw>
                </a:effectLst>
              </a:rPr>
              <a:t>Our customers have experienced strong ROI:</a:t>
            </a:r>
          </a:p>
          <a:p>
            <a:pPr lvl="1"/>
            <a:r>
              <a:rPr lang="en-US" sz="2000" dirty="0" smtClean="0">
                <a:effectLst>
                  <a:outerShdw blurRad="38100" dist="38100" dir="2700000" algn="tl">
                    <a:srgbClr val="000000">
                      <a:alpha val="43137"/>
                    </a:srgbClr>
                  </a:outerShdw>
                </a:effectLst>
              </a:rPr>
              <a:t>Lower travel costs</a:t>
            </a:r>
          </a:p>
          <a:p>
            <a:pPr lvl="1"/>
            <a:r>
              <a:rPr lang="en-US" sz="2000" dirty="0" smtClean="0">
                <a:effectLst>
                  <a:outerShdw blurRad="38100" dist="38100" dir="2700000" algn="tl">
                    <a:srgbClr val="000000">
                      <a:alpha val="43137"/>
                    </a:srgbClr>
                  </a:outerShdw>
                </a:effectLst>
              </a:rPr>
              <a:t>Reduced email storage expenses</a:t>
            </a:r>
          </a:p>
          <a:p>
            <a:pPr lvl="1"/>
            <a:r>
              <a:rPr lang="en-US" sz="2000" dirty="0" smtClean="0">
                <a:effectLst>
                  <a:outerShdw blurRad="38100" dist="38100" dir="2700000" algn="tl">
                    <a:srgbClr val="000000">
                      <a:alpha val="43137"/>
                    </a:srgbClr>
                  </a:outerShdw>
                </a:effectLst>
              </a:rPr>
              <a:t>Decreased recruiting and retention costs</a:t>
            </a:r>
          </a:p>
          <a:p>
            <a:pPr lvl="1"/>
            <a:r>
              <a:rPr lang="en-US" sz="2000" dirty="0" smtClean="0">
                <a:effectLst>
                  <a:outerShdw blurRad="38100" dist="38100" dir="2700000" algn="tl">
                    <a:srgbClr val="000000">
                      <a:alpha val="43137"/>
                    </a:srgbClr>
                  </a:outerShdw>
                </a:effectLst>
              </a:rPr>
              <a:t>Lower IT support expenses</a:t>
            </a:r>
          </a:p>
          <a:p>
            <a:pPr lvl="1"/>
            <a:r>
              <a:rPr lang="en-US" sz="2000" dirty="0" smtClean="0">
                <a:effectLst>
                  <a:outerShdw blurRad="38100" dist="38100" dir="2700000" algn="tl">
                    <a:srgbClr val="000000">
                      <a:alpha val="43137"/>
                    </a:srgbClr>
                  </a:outerShdw>
                </a:effectLst>
              </a:rPr>
              <a:t>Reduced printing budgets</a:t>
            </a:r>
          </a:p>
          <a:p>
            <a:pPr lvl="1"/>
            <a:r>
              <a:rPr lang="en-US" sz="2000" dirty="0" smtClean="0">
                <a:effectLst>
                  <a:outerShdw blurRad="38100" dist="38100" dir="2700000" algn="tl">
                    <a:srgbClr val="000000">
                      <a:alpha val="43137"/>
                    </a:srgbClr>
                  </a:outerShdw>
                </a:effectLst>
              </a:rPr>
              <a:t>Decreased premium content subscription fees</a:t>
            </a:r>
          </a:p>
          <a:p>
            <a:pPr lvl="1"/>
            <a:endParaRPr lang="en-US" sz="2000" dirty="0" smtClean="0">
              <a:effectLst>
                <a:outerShdw blurRad="38100" dist="38100" dir="2700000" algn="tl">
                  <a:srgbClr val="000000">
                    <a:alpha val="43137"/>
                  </a:srgbClr>
                </a:outerShdw>
              </a:effectLst>
            </a:endParaRPr>
          </a:p>
          <a:p>
            <a:pPr lvl="1"/>
            <a:endParaRPr lang="en-US" sz="2000" dirty="0" smtClean="0">
              <a:effectLst>
                <a:outerShdw blurRad="38100" dist="38100" dir="2700000" algn="tl">
                  <a:srgbClr val="000000">
                    <a:alpha val="43137"/>
                  </a:srgbClr>
                </a:outerShdw>
              </a:effectLst>
            </a:endParaRPr>
          </a:p>
          <a:p>
            <a:pPr lvl="1"/>
            <a:endParaRPr lang="en-US" sz="2000" dirty="0">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4648200" y="1447799"/>
            <a:ext cx="4114800" cy="4875181"/>
          </a:xfrm>
        </p:spPr>
        <p:txBody>
          <a:bodyPr>
            <a:normAutofit/>
          </a:bodyPr>
          <a:lstStyle/>
          <a:p>
            <a:r>
              <a:rPr lang="en-US" sz="2400" dirty="0" smtClean="0">
                <a:effectLst>
                  <a:outerShdw blurRad="38100" dist="38100" dir="2700000" algn="tl">
                    <a:srgbClr val="000000">
                      <a:alpha val="43137"/>
                    </a:srgbClr>
                  </a:outerShdw>
                </a:effectLst>
              </a:rPr>
              <a:t>Our customers have also realized other benefits, such as:</a:t>
            </a:r>
          </a:p>
          <a:p>
            <a:pPr lvl="1"/>
            <a:r>
              <a:rPr lang="en-US" sz="2000" dirty="0" smtClean="0">
                <a:effectLst>
                  <a:outerShdw blurRad="38100" dist="38100" dir="2700000" algn="tl">
                    <a:srgbClr val="000000">
                      <a:alpha val="43137"/>
                    </a:srgbClr>
                  </a:outerShdw>
                </a:effectLst>
              </a:rPr>
              <a:t>Faster, better innovation</a:t>
            </a:r>
          </a:p>
          <a:p>
            <a:pPr lvl="1"/>
            <a:r>
              <a:rPr lang="en-US" sz="2000" dirty="0" smtClean="0">
                <a:effectLst>
                  <a:outerShdw blurRad="38100" dist="38100" dir="2700000" algn="tl">
                    <a:srgbClr val="000000">
                      <a:alpha val="43137"/>
                    </a:srgbClr>
                  </a:outerShdw>
                </a:effectLst>
              </a:rPr>
              <a:t>Increased collaboration</a:t>
            </a:r>
          </a:p>
          <a:p>
            <a:pPr lvl="1"/>
            <a:r>
              <a:rPr lang="en-US" sz="2000" dirty="0" smtClean="0">
                <a:effectLst>
                  <a:outerShdw blurRad="38100" dist="38100" dir="2700000" algn="tl">
                    <a:srgbClr val="000000">
                      <a:alpha val="43137"/>
                    </a:srgbClr>
                  </a:outerShdw>
                </a:effectLst>
              </a:rPr>
              <a:t>Improved knowledge management</a:t>
            </a:r>
          </a:p>
          <a:p>
            <a:pPr lvl="1"/>
            <a:r>
              <a:rPr lang="en-US" sz="2000" dirty="0" smtClean="0">
                <a:effectLst>
                  <a:outerShdw blurRad="38100" dist="38100" dir="2700000" algn="tl">
                    <a:srgbClr val="000000">
                      <a:alpha val="43137"/>
                    </a:srgbClr>
                  </a:outerShdw>
                </a:effectLst>
              </a:rPr>
              <a:t>Better talent management</a:t>
            </a:r>
          </a:p>
          <a:p>
            <a:pPr lvl="1"/>
            <a:r>
              <a:rPr lang="en-US" sz="2000" dirty="0" smtClean="0">
                <a:effectLst>
                  <a:outerShdw blurRad="38100" dist="38100" dir="2700000" algn="tl">
                    <a:srgbClr val="000000">
                      <a:alpha val="43137"/>
                    </a:srgbClr>
                  </a:outerShdw>
                </a:effectLst>
              </a:rPr>
              <a:t>Easier discovery of information and experts</a:t>
            </a:r>
          </a:p>
          <a:p>
            <a:pPr lvl="1"/>
            <a:r>
              <a:rPr lang="en-US" sz="2000" dirty="0" smtClean="0">
                <a:effectLst>
                  <a:outerShdw blurRad="38100" dist="38100" dir="2700000" algn="tl">
                    <a:srgbClr val="000000">
                      <a:alpha val="43137"/>
                    </a:srgbClr>
                  </a:outerShdw>
                </a:effectLst>
              </a:rPr>
              <a:t>Increased relevancy of information</a:t>
            </a:r>
          </a:p>
          <a:p>
            <a:pPr lvl="1"/>
            <a:r>
              <a:rPr lang="en-US" sz="2000" dirty="0" smtClean="0">
                <a:effectLst>
                  <a:outerShdw blurRad="38100" dist="38100" dir="2700000" algn="tl">
                    <a:srgbClr val="000000">
                      <a:alpha val="43137"/>
                    </a:srgbClr>
                  </a:outerShdw>
                </a:effectLst>
              </a:rPr>
              <a:t>Faster on-boarding</a:t>
            </a:r>
          </a:p>
          <a:p>
            <a:pPr lvl="1"/>
            <a:r>
              <a:rPr lang="en-US" sz="2000" dirty="0" smtClean="0">
                <a:effectLst>
                  <a:outerShdw blurRad="38100" dist="38100" dir="2700000" algn="tl">
                    <a:srgbClr val="000000">
                      <a:alpha val="43137"/>
                    </a:srgbClr>
                  </a:outerShdw>
                </a:effectLst>
              </a:rPr>
              <a:t>Increased productivity</a:t>
            </a:r>
          </a:p>
          <a:p>
            <a:pPr lvl="1"/>
            <a:endParaRPr lang="en-US" sz="2000"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807126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1000"/>
                                        <p:tgtEl>
                                          <p:spTgt spid="5">
                                            <p:txEl>
                                              <p:pRg st="0" end="0"/>
                                            </p:txEl>
                                          </p:spTgt>
                                        </p:tgtEl>
                                      </p:cBhvr>
                                    </p:animEffect>
                                    <p:anim calcmode="lin" valueType="num">
                                      <p:cBhvr>
                                        <p:cTn id="4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1000"/>
                                        <p:tgtEl>
                                          <p:spTgt spid="5">
                                            <p:txEl>
                                              <p:pRg st="1" end="1"/>
                                            </p:txEl>
                                          </p:spTgt>
                                        </p:tgtEl>
                                      </p:cBhvr>
                                    </p:animEffect>
                                    <p:anim calcmode="lin" valueType="num">
                                      <p:cBhvr>
                                        <p:cTn id="5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animEffect transition="in" filter="fade">
                                      <p:cBhvr>
                                        <p:cTn id="54" dur="1000"/>
                                        <p:tgtEl>
                                          <p:spTgt spid="5">
                                            <p:txEl>
                                              <p:pRg st="2" end="2"/>
                                            </p:txEl>
                                          </p:spTgt>
                                        </p:tgtEl>
                                      </p:cBhvr>
                                    </p:animEffect>
                                    <p:anim calcmode="lin" valueType="num">
                                      <p:cBhvr>
                                        <p:cTn id="5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animEffect transition="in" filter="fade">
                                      <p:cBhvr>
                                        <p:cTn id="59" dur="1000"/>
                                        <p:tgtEl>
                                          <p:spTgt spid="5">
                                            <p:txEl>
                                              <p:pRg st="3" end="3"/>
                                            </p:txEl>
                                          </p:spTgt>
                                        </p:tgtEl>
                                      </p:cBhvr>
                                    </p:animEffect>
                                    <p:anim calcmode="lin" valueType="num">
                                      <p:cBhvr>
                                        <p:cTn id="6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xEl>
                                              <p:pRg st="4" end="4"/>
                                            </p:txEl>
                                          </p:spTgt>
                                        </p:tgtEl>
                                        <p:attrNameLst>
                                          <p:attrName>style.visibility</p:attrName>
                                        </p:attrNameLst>
                                      </p:cBhvr>
                                      <p:to>
                                        <p:strVal val="visible"/>
                                      </p:to>
                                    </p:set>
                                    <p:animEffect transition="in" filter="fade">
                                      <p:cBhvr>
                                        <p:cTn id="64" dur="1000"/>
                                        <p:tgtEl>
                                          <p:spTgt spid="5">
                                            <p:txEl>
                                              <p:pRg st="4" end="4"/>
                                            </p:txEl>
                                          </p:spTgt>
                                        </p:tgtEl>
                                      </p:cBhvr>
                                    </p:animEffect>
                                    <p:anim calcmode="lin" valueType="num">
                                      <p:cBhvr>
                                        <p:cTn id="6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4" end="4"/>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
                                            <p:txEl>
                                              <p:pRg st="5" end="5"/>
                                            </p:txEl>
                                          </p:spTgt>
                                        </p:tgtEl>
                                        <p:attrNameLst>
                                          <p:attrName>style.visibility</p:attrName>
                                        </p:attrNameLst>
                                      </p:cBhvr>
                                      <p:to>
                                        <p:strVal val="visible"/>
                                      </p:to>
                                    </p:set>
                                    <p:animEffect transition="in" filter="fade">
                                      <p:cBhvr>
                                        <p:cTn id="69" dur="1000"/>
                                        <p:tgtEl>
                                          <p:spTgt spid="5">
                                            <p:txEl>
                                              <p:pRg st="5" end="5"/>
                                            </p:txEl>
                                          </p:spTgt>
                                        </p:tgtEl>
                                      </p:cBhvr>
                                    </p:animEffect>
                                    <p:anim calcmode="lin" valueType="num">
                                      <p:cBhvr>
                                        <p:cTn id="7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5">
                                            <p:txEl>
                                              <p:pRg st="5" end="5"/>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5">
                                            <p:txEl>
                                              <p:pRg st="6" end="6"/>
                                            </p:txEl>
                                          </p:spTgt>
                                        </p:tgtEl>
                                        <p:attrNameLst>
                                          <p:attrName>style.visibility</p:attrName>
                                        </p:attrNameLst>
                                      </p:cBhvr>
                                      <p:to>
                                        <p:strVal val="visible"/>
                                      </p:to>
                                    </p:set>
                                    <p:animEffect transition="in" filter="fade">
                                      <p:cBhvr>
                                        <p:cTn id="74" dur="1000"/>
                                        <p:tgtEl>
                                          <p:spTgt spid="5">
                                            <p:txEl>
                                              <p:pRg st="6" end="6"/>
                                            </p:txEl>
                                          </p:spTgt>
                                        </p:tgtEl>
                                      </p:cBhvr>
                                    </p:animEffect>
                                    <p:anim calcmode="lin" valueType="num">
                                      <p:cBhvr>
                                        <p:cTn id="7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76" dur="1000" fill="hold"/>
                                        <p:tgtEl>
                                          <p:spTgt spid="5">
                                            <p:txEl>
                                              <p:pRg st="6" end="6"/>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
                                            <p:txEl>
                                              <p:pRg st="7" end="7"/>
                                            </p:txEl>
                                          </p:spTgt>
                                        </p:tgtEl>
                                        <p:attrNameLst>
                                          <p:attrName>style.visibility</p:attrName>
                                        </p:attrNameLst>
                                      </p:cBhvr>
                                      <p:to>
                                        <p:strVal val="visible"/>
                                      </p:to>
                                    </p:set>
                                    <p:animEffect transition="in" filter="fade">
                                      <p:cBhvr>
                                        <p:cTn id="79" dur="1000"/>
                                        <p:tgtEl>
                                          <p:spTgt spid="5">
                                            <p:txEl>
                                              <p:pRg st="7" end="7"/>
                                            </p:txEl>
                                          </p:spTgt>
                                        </p:tgtEl>
                                      </p:cBhvr>
                                    </p:animEffect>
                                    <p:anim calcmode="lin" valueType="num">
                                      <p:cBhvr>
                                        <p:cTn id="8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81" dur="1000" fill="hold"/>
                                        <p:tgtEl>
                                          <p:spTgt spid="5">
                                            <p:txEl>
                                              <p:pRg st="7" end="7"/>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
                                            <p:txEl>
                                              <p:pRg st="8" end="8"/>
                                            </p:txEl>
                                          </p:spTgt>
                                        </p:tgtEl>
                                        <p:attrNameLst>
                                          <p:attrName>style.visibility</p:attrName>
                                        </p:attrNameLst>
                                      </p:cBhvr>
                                      <p:to>
                                        <p:strVal val="visible"/>
                                      </p:to>
                                    </p:set>
                                    <p:animEffect transition="in" filter="fade">
                                      <p:cBhvr>
                                        <p:cTn id="84" dur="1000"/>
                                        <p:tgtEl>
                                          <p:spTgt spid="5">
                                            <p:txEl>
                                              <p:pRg st="8" end="8"/>
                                            </p:txEl>
                                          </p:spTgt>
                                        </p:tgtEl>
                                      </p:cBhvr>
                                    </p:animEffect>
                                    <p:anim calcmode="lin" valueType="num">
                                      <p:cBhvr>
                                        <p:cTn id="8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BG Arc"/>
          <p:cNvSpPr>
            <a:spLocks noChangeAspect="1"/>
          </p:cNvSpPr>
          <p:nvPr/>
        </p:nvSpPr>
        <p:spPr bwMode="auto">
          <a:xfrm rot="10800000">
            <a:off x="-898634" y="3502027"/>
            <a:ext cx="10941268" cy="3283784"/>
          </a:xfrm>
          <a:custGeom>
            <a:avLst/>
            <a:gdLst/>
            <a:ahLst/>
            <a:cxnLst>
              <a:cxn ang="0">
                <a:pos x="1788" y="0"/>
              </a:cxn>
              <a:cxn ang="0">
                <a:pos x="0" y="1542"/>
              </a:cxn>
              <a:cxn ang="0">
                <a:pos x="3576" y="1542"/>
              </a:cxn>
              <a:cxn ang="0">
                <a:pos x="1788" y="0"/>
              </a:cxn>
            </a:cxnLst>
            <a:rect l="0" t="0" r="r" b="b"/>
            <a:pathLst>
              <a:path w="3576" h="1542">
                <a:moveTo>
                  <a:pt x="1788" y="0"/>
                </a:moveTo>
                <a:cubicBezTo>
                  <a:pt x="803" y="0"/>
                  <a:pt x="4" y="690"/>
                  <a:pt x="0" y="1542"/>
                </a:cubicBezTo>
                <a:cubicBezTo>
                  <a:pt x="3576" y="1542"/>
                  <a:pt x="3576" y="1542"/>
                  <a:pt x="3576" y="1542"/>
                </a:cubicBezTo>
                <a:cubicBezTo>
                  <a:pt x="3572" y="690"/>
                  <a:pt x="2773" y="0"/>
                  <a:pt x="1788" y="0"/>
                </a:cubicBezTo>
                <a:close/>
              </a:path>
            </a:pathLst>
          </a:custGeom>
          <a:gradFill>
            <a:gsLst>
              <a:gs pos="0">
                <a:schemeClr val="tx1"/>
              </a:gs>
              <a:gs pos="100000">
                <a:schemeClr val="bg2">
                  <a:alpha val="0"/>
                </a:schemeClr>
              </a:gs>
            </a:gsLst>
            <a:lin ang="5400000" scaled="0"/>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pPr>
            <a:endParaRPr lang="en-US" sz="2900" dirty="0" smtClean="0">
              <a:gradFill>
                <a:gsLst>
                  <a:gs pos="3000">
                    <a:schemeClr val="tx1"/>
                  </a:gs>
                  <a:gs pos="96000">
                    <a:schemeClr val="tx1"/>
                  </a:gs>
                </a:gsLst>
                <a:lin ang="0" scaled="0"/>
              </a:gradFill>
              <a:effectLst>
                <a:outerShdw blurRad="38100" dist="38100" dir="2700000" algn="tl">
                  <a:srgbClr val="000000">
                    <a:alpha val="43137"/>
                  </a:srgbClr>
                </a:outerShdw>
              </a:effectLst>
            </a:endParaRPr>
          </a:p>
        </p:txBody>
      </p:sp>
      <p:pic>
        <p:nvPicPr>
          <p:cNvPr id="3074" name="Picture 2" descr="S:\InternalBin\Resource DVD\DVD_ART36\Artwork_Imagery\Brand Photos\Backgrounds\FY08 Brand - Business\group office meeting room business windows.png"/>
          <p:cNvPicPr>
            <a:picLocks noChangeAspect="1" noChangeArrowheads="1"/>
          </p:cNvPicPr>
          <p:nvPr/>
        </p:nvPicPr>
        <p:blipFill>
          <a:blip r:embed="rId3" cstate="print">
            <a:alphaModFix amt="60000"/>
            <a:grayscl/>
          </a:blip>
          <a:srcRect b="30881"/>
          <a:stretch>
            <a:fillRect/>
          </a:stretch>
        </p:blipFill>
        <p:spPr bwMode="auto">
          <a:xfrm>
            <a:off x="40106" y="2034824"/>
            <a:ext cx="9103894" cy="4823176"/>
          </a:xfrm>
          <a:prstGeom prst="rect">
            <a:avLst/>
          </a:prstGeom>
          <a:blipFill dpi="0" rotWithShape="1">
            <a:blip r:embed="rId4" cstate="print">
              <a:alphaModFix amt="60000"/>
              <a:grayscl/>
            </a:blip>
            <a:srcRect/>
            <a:stretch>
              <a:fillRect/>
            </a:stretch>
          </a:blipFill>
          <a:ln w="55000" cap="flat" cmpd="thickThin" algn="ctr">
            <a:noFill/>
            <a:prstDash val="solid"/>
            <a:headEnd type="none" w="med" len="med"/>
            <a:tailEnd type="none" w="med" len="med"/>
          </a:ln>
          <a:effectLst/>
        </p:spPr>
      </p:pic>
      <p:sp>
        <p:nvSpPr>
          <p:cNvPr id="20483" name="TextBox 20481"/>
          <p:cNvSpPr txBox="1">
            <a:spLocks/>
          </p:cNvSpPr>
          <p:nvPr/>
        </p:nvSpPr>
        <p:spPr bwMode="auto">
          <a:xfrm>
            <a:off x="331788" y="200025"/>
            <a:ext cx="8761412" cy="714375"/>
          </a:xfrm>
          <a:prstGeom prst="rect">
            <a:avLst/>
          </a:prstGeom>
          <a:noFill/>
          <a:ln w="9525">
            <a:noFill/>
            <a:miter lim="800000"/>
            <a:headEnd/>
            <a:tailEnd/>
          </a:ln>
        </p:spPr>
        <p:txBody>
          <a:bodyPr/>
          <a:lstStyle/>
          <a:p>
            <a:pPr indent="1588" algn="l" defTabSz="-13873163">
              <a:lnSpc>
                <a:spcPct val="85000"/>
              </a:lnSpc>
            </a:pPr>
            <a:endParaRPr lang="en-US">
              <a:effectLst>
                <a:outerShdw blurRad="38100" dist="38100" dir="2700000" algn="tl">
                  <a:srgbClr val="000000">
                    <a:alpha val="43137"/>
                  </a:srgbClr>
                </a:outerShdw>
              </a:effectLst>
              <a:latin typeface="Arial" charset="0"/>
            </a:endParaRPr>
          </a:p>
        </p:txBody>
      </p:sp>
      <p:sp>
        <p:nvSpPr>
          <p:cNvPr id="3" name="TextBox 20482"/>
          <p:cNvSpPr txBox="1">
            <a:spLocks/>
          </p:cNvSpPr>
          <p:nvPr/>
        </p:nvSpPr>
        <p:spPr bwMode="auto">
          <a:xfrm>
            <a:off x="381000" y="369888"/>
            <a:ext cx="8761413" cy="714375"/>
          </a:xfrm>
          <a:prstGeom prst="rect">
            <a:avLst/>
          </a:prstGeom>
          <a:noFill/>
          <a:ln w="9525">
            <a:noFill/>
            <a:miter lim="800000"/>
            <a:headEnd/>
            <a:tailEnd/>
          </a:ln>
        </p:spPr>
        <p:txBody>
          <a:bodyPr/>
          <a:lstStyle/>
          <a:p>
            <a:pPr indent="1588" algn="l" defTabSz="-13873163">
              <a:lnSpc>
                <a:spcPct val="85000"/>
              </a:lnSpc>
              <a:defRPr/>
            </a:pPr>
            <a:endParaRPr lang="en-US" sz="2000" b="0">
              <a:solidFill>
                <a:schemeClr val="accent1"/>
              </a:solidFill>
              <a:effectLst>
                <a:outerShdw blurRad="38100" dist="38100" dir="2700000" algn="tl">
                  <a:srgbClr val="000000">
                    <a:alpha val="43137"/>
                  </a:srgbClr>
                </a:outerShdw>
              </a:effectLst>
              <a:latin typeface="Arial" pitchFamily="34" charset="0"/>
            </a:endParaRPr>
          </a:p>
        </p:txBody>
      </p:sp>
      <p:sp>
        <p:nvSpPr>
          <p:cNvPr id="233477" name="Title 233476"/>
          <p:cNvSpPr>
            <a:spLocks noGrp="1" noChangeArrowheads="1"/>
          </p:cNvSpPr>
          <p:nvPr>
            <p:ph type="title"/>
          </p:nvPr>
        </p:nvSpPr>
        <p:spPr/>
        <p:txBody>
          <a:bodyPr/>
          <a:lstStyle/>
          <a:p>
            <a:r>
              <a:rPr lang="en-US" smtClean="0">
                <a:effectLst>
                  <a:outerShdw blurRad="38100" dist="38100" dir="2700000" algn="tl">
                    <a:srgbClr val="000000">
                      <a:alpha val="43137"/>
                    </a:srgbClr>
                  </a:outerShdw>
                </a:effectLst>
              </a:rPr>
              <a:t>Summary</a:t>
            </a:r>
            <a:endParaRPr lang="en-US" dirty="0" smtClean="0">
              <a:effectLst>
                <a:outerShdw blurRad="38100" dist="38100" dir="2700000" algn="tl">
                  <a:srgbClr val="000000">
                    <a:alpha val="43137"/>
                  </a:srgbClr>
                </a:outerShdw>
              </a:effectLst>
            </a:endParaRPr>
          </a:p>
        </p:txBody>
      </p:sp>
      <p:sp>
        <p:nvSpPr>
          <p:cNvPr id="32" name="Rectangle 31"/>
          <p:cNvSpPr/>
          <p:nvPr/>
        </p:nvSpPr>
        <p:spPr bwMode="auto">
          <a:xfrm>
            <a:off x="244366" y="886302"/>
            <a:ext cx="8655268" cy="1606594"/>
          </a:xfrm>
          <a:prstGeom prst="rect">
            <a:avLst/>
          </a:prstGeom>
          <a:gradFill>
            <a:gsLst>
              <a:gs pos="0">
                <a:schemeClr val="tx1">
                  <a:alpha val="0"/>
                </a:schemeClr>
              </a:gs>
              <a:gs pos="50000">
                <a:schemeClr val="accent1">
                  <a:alpha val="50000"/>
                </a:schemeClr>
              </a:gs>
              <a:gs pos="100000">
                <a:schemeClr val="tx1">
                  <a:alpha val="0"/>
                </a:schemeClr>
              </a:gs>
            </a:gsLst>
            <a:lin ang="0" scaled="0"/>
          </a:gradFill>
          <a:ln w="12700">
            <a:gradFill>
              <a:gsLst>
                <a:gs pos="3000">
                  <a:schemeClr val="accent1">
                    <a:alpha val="0"/>
                  </a:schemeClr>
                </a:gs>
                <a:gs pos="30000">
                  <a:schemeClr val="accent1"/>
                </a:gs>
                <a:gs pos="70000">
                  <a:schemeClr val="accent1"/>
                </a:gs>
                <a:gs pos="97000">
                  <a:schemeClr val="accent1">
                    <a:alpha val="0"/>
                  </a:schemeClr>
                </a:gs>
              </a:gsLst>
              <a:lin ang="0" scaled="0"/>
            </a:gradFill>
            <a:headEnd type="none" w="med" len="med"/>
            <a:tailEnd type="none" w="med" len="med"/>
          </a:ln>
          <a:effectLst>
            <a:outerShdw blurRad="63500" algn="ctr" rotWithShape="0">
              <a:schemeClr val="bg1">
                <a:alpha val="40000"/>
              </a:schemeClr>
            </a:outerShdw>
          </a:effectLst>
        </p:spPr>
        <p:style>
          <a:lnRef idx="1">
            <a:schemeClr val="accent2"/>
          </a:lnRef>
          <a:fillRef idx="3">
            <a:schemeClr val="accent2"/>
          </a:fillRef>
          <a:effectRef idx="2">
            <a:schemeClr val="accent2"/>
          </a:effectRef>
          <a:fontRef idx="minor">
            <a:schemeClr val="lt1"/>
          </a:fontRef>
        </p:style>
        <p:txBody>
          <a:bodyPr vert="horz" wrap="square" lIns="365760" tIns="137160" rIns="365760" bIns="137160" numCol="1" rtlCol="0" anchor="ctr" anchorCtr="0" compatLnSpc="1">
            <a:prstTxWarp prst="textNoShape">
              <a:avLst/>
            </a:prstTxWarp>
            <a:spAutoFit/>
          </a:bodyPr>
          <a:lstStyle/>
          <a:p>
            <a:pPr algn="ctr" defTabSz="911225" fontAlgn="base">
              <a:lnSpc>
                <a:spcPct val="90000"/>
              </a:lnSpc>
              <a:spcBef>
                <a:spcPct val="30000"/>
              </a:spcBef>
              <a:spcAft>
                <a:spcPct val="0"/>
              </a:spcAft>
              <a:buClr>
                <a:schemeClr val="tx2"/>
              </a:buClr>
              <a:buSzPct val="95000"/>
            </a:pPr>
            <a:r>
              <a:rPr lang="en-US" sz="2400" kern="0" dirty="0" smtClean="0">
                <a:solidFill>
                  <a:schemeClr val="tx1"/>
                </a:solidFill>
                <a:effectLst>
                  <a:outerShdw blurRad="38100" dist="38100" dir="2700000" algn="tl">
                    <a:srgbClr val="000000">
                      <a:alpha val="43137"/>
                    </a:srgbClr>
                  </a:outerShdw>
                </a:effectLst>
              </a:rPr>
              <a:t>Microsoft SharePoint Communities is a robust collaboration platform that empowers people to work together in ways that are most effective for them, while reducing IT risk and controlling costs</a:t>
            </a:r>
          </a:p>
        </p:txBody>
      </p:sp>
      <p:sp>
        <p:nvSpPr>
          <p:cNvPr id="35" name="TextBox 34"/>
          <p:cNvSpPr txBox="1"/>
          <p:nvPr/>
        </p:nvSpPr>
        <p:spPr>
          <a:xfrm>
            <a:off x="3722411" y="2492896"/>
            <a:ext cx="1699184" cy="387798"/>
          </a:xfrm>
          <a:prstGeom prst="rect">
            <a:avLst/>
          </a:prstGeom>
        </p:spPr>
        <p:txBody>
          <a:bodyPr vert="horz" wrap="none" lIns="0" tIns="0" rIns="0" bIns="0" rtlCol="0">
            <a:spAutoFit/>
          </a:bodyPr>
          <a:lstStyle/>
          <a:p>
            <a:pPr algn="ctr">
              <a:lnSpc>
                <a:spcPct val="90000"/>
              </a:lnSpc>
              <a:spcBef>
                <a:spcPct val="20000"/>
              </a:spcBef>
              <a:buClr>
                <a:srgbClr val="777777"/>
              </a:buClr>
              <a:buSzPct val="130000"/>
            </a:pPr>
            <a:r>
              <a:rPr lang="en-US" sz="2800" dirty="0" smtClean="0">
                <a:gradFill>
                  <a:gsLst>
                    <a:gs pos="0">
                      <a:schemeClr val="accent1"/>
                    </a:gs>
                    <a:gs pos="100000">
                      <a:schemeClr val="accent1"/>
                    </a:gs>
                  </a:gsLst>
                  <a:lin ang="16200000" scaled="0"/>
                </a:gradFill>
                <a:effectLst>
                  <a:outerShdw blurRad="38100" dist="38100" dir="2700000" algn="tl">
                    <a:srgbClr val="000000">
                      <a:alpha val="43137"/>
                    </a:srgbClr>
                  </a:outerShdw>
                </a:effectLst>
                <a:latin typeface="Segoe Semibold" pitchFamily="34" charset="0"/>
              </a:rPr>
              <a:t>For your…</a:t>
            </a:r>
          </a:p>
        </p:txBody>
      </p:sp>
      <p:grpSp>
        <p:nvGrpSpPr>
          <p:cNvPr id="51" name="Group 50"/>
          <p:cNvGrpSpPr/>
          <p:nvPr/>
        </p:nvGrpSpPr>
        <p:grpSpPr>
          <a:xfrm>
            <a:off x="1252533" y="2908429"/>
            <a:ext cx="1249620" cy="1093418"/>
            <a:chOff x="795749" y="5009946"/>
            <a:chExt cx="1249620" cy="1093418"/>
          </a:xfrm>
          <a:effectLst>
            <a:reflection blurRad="6350" stA="52000" endA="300" endPos="35000" dir="5400000" sy="-100000" algn="bl" rotWithShape="0"/>
          </a:effectLst>
        </p:grpSpPr>
        <p:pic>
          <p:nvPicPr>
            <p:cNvPr id="6146" name="Picture 2" descr="C:\Documents and Settings\Raquel\My Documents\_SilverFox\DVD_ART36\Artwork_Imagery\Brand Photos\Scenarios\FY08 Brand - Business\women computer telephone talking customer service copy.png"/>
            <p:cNvPicPr>
              <a:picLocks noChangeAspect="1" noChangeArrowheads="1"/>
            </p:cNvPicPr>
            <p:nvPr/>
          </p:nvPicPr>
          <p:blipFill>
            <a:blip r:embed="rId5" cstate="print"/>
            <a:srcRect l="23000"/>
            <a:stretch>
              <a:fillRect/>
            </a:stretch>
          </p:blipFill>
          <p:spPr bwMode="auto">
            <a:xfrm>
              <a:off x="1011344" y="5133474"/>
              <a:ext cx="819923" cy="818147"/>
            </a:xfrm>
            <a:prstGeom prst="ellipse">
              <a:avLst/>
            </a:prstGeom>
            <a:solidFill>
              <a:srgbClr val="5F5F5F"/>
            </a:solidFill>
            <a:effectLst/>
          </p:spPr>
        </p:pic>
        <p:pic>
          <p:nvPicPr>
            <p:cNvPr id="38" name="Picture 3" descr="S:\InternalBin\Resource DVD\DVD_ART36\Artwork_Imagery\Shapes\rings\silver orb frame 2.png"/>
            <p:cNvPicPr>
              <a:picLocks noChangeAspect="1" noChangeArrowheads="1"/>
            </p:cNvPicPr>
            <p:nvPr/>
          </p:nvPicPr>
          <p:blipFill>
            <a:blip r:embed="rId6" cstate="print"/>
            <a:srcRect/>
            <a:stretch>
              <a:fillRect/>
            </a:stretch>
          </p:blipFill>
          <p:spPr bwMode="auto">
            <a:xfrm>
              <a:off x="795749" y="5009946"/>
              <a:ext cx="1249620" cy="1093418"/>
            </a:xfrm>
            <a:prstGeom prst="rect">
              <a:avLst/>
            </a:prstGeom>
            <a:noFill/>
          </p:spPr>
        </p:pic>
      </p:grpSp>
      <p:grpSp>
        <p:nvGrpSpPr>
          <p:cNvPr id="62" name="Group 61"/>
          <p:cNvGrpSpPr/>
          <p:nvPr/>
        </p:nvGrpSpPr>
        <p:grpSpPr>
          <a:xfrm>
            <a:off x="3947190" y="2908429"/>
            <a:ext cx="1249620" cy="1093418"/>
            <a:chOff x="3972085" y="5009946"/>
            <a:chExt cx="1249620" cy="1093418"/>
          </a:xfrm>
          <a:effectLst>
            <a:reflection blurRad="6350" stA="52000" endA="300" endPos="35000" dir="5400000" sy="-100000" algn="bl" rotWithShape="0"/>
          </a:effectLst>
        </p:grpSpPr>
        <p:pic>
          <p:nvPicPr>
            <p:cNvPr id="6150" name="Picture 6" descr="C:\Documents and Settings\Raquel\My Documents\_SilverFox\DVD_ART36\Artwork_Imagery\Brand Photos\Scenarios\FY08 Brand - Business - No_exp\Man server IT Pro Enterprise casual.png"/>
            <p:cNvPicPr>
              <a:picLocks noChangeAspect="1" noChangeArrowheads="1"/>
            </p:cNvPicPr>
            <p:nvPr/>
          </p:nvPicPr>
          <p:blipFill>
            <a:blip r:embed="rId7" cstate="print"/>
            <a:srcRect l="23203" r="5921"/>
            <a:stretch>
              <a:fillRect/>
            </a:stretch>
          </p:blipFill>
          <p:spPr bwMode="auto">
            <a:xfrm>
              <a:off x="4185163" y="5128661"/>
              <a:ext cx="823465" cy="822960"/>
            </a:xfrm>
            <a:prstGeom prst="ellipse">
              <a:avLst/>
            </a:prstGeom>
            <a:solidFill>
              <a:srgbClr val="5F5F5F"/>
            </a:solidFill>
            <a:effectLst/>
          </p:spPr>
        </p:pic>
        <p:pic>
          <p:nvPicPr>
            <p:cNvPr id="55" name="Picture 3" descr="S:\InternalBin\Resource DVD\DVD_ART36\Artwork_Imagery\Shapes\rings\silver orb frame 2.png"/>
            <p:cNvPicPr>
              <a:picLocks noChangeAspect="1" noChangeArrowheads="1"/>
            </p:cNvPicPr>
            <p:nvPr/>
          </p:nvPicPr>
          <p:blipFill>
            <a:blip r:embed="rId6" cstate="print"/>
            <a:srcRect/>
            <a:stretch>
              <a:fillRect/>
            </a:stretch>
          </p:blipFill>
          <p:spPr bwMode="auto">
            <a:xfrm>
              <a:off x="3972085" y="5009946"/>
              <a:ext cx="1249620" cy="1093418"/>
            </a:xfrm>
            <a:prstGeom prst="rect">
              <a:avLst/>
            </a:prstGeom>
            <a:noFill/>
          </p:spPr>
        </p:pic>
      </p:grpSp>
      <p:grpSp>
        <p:nvGrpSpPr>
          <p:cNvPr id="61" name="Group 60"/>
          <p:cNvGrpSpPr/>
          <p:nvPr/>
        </p:nvGrpSpPr>
        <p:grpSpPr>
          <a:xfrm>
            <a:off x="6641848" y="2908429"/>
            <a:ext cx="1249620" cy="1093418"/>
            <a:chOff x="7027274" y="5009946"/>
            <a:chExt cx="1249620" cy="1093418"/>
          </a:xfrm>
          <a:effectLst>
            <a:reflection blurRad="6350" stA="52000" endA="300" endPos="35000" dir="5400000" sy="-100000" algn="bl" rotWithShape="0"/>
          </a:effectLst>
        </p:grpSpPr>
        <p:pic>
          <p:nvPicPr>
            <p:cNvPr id="6149" name="Picture 5" descr="C:\Documents and Settings\Raquel\My Documents\_SilverFox\DVD_ART36\Artwork_Imagery\Brand Photos\Scenarios\FY08 Brand - Business - No_exp\man casual working computer sitting window developer IW.png"/>
            <p:cNvPicPr>
              <a:picLocks noChangeAspect="1" noChangeArrowheads="1"/>
            </p:cNvPicPr>
            <p:nvPr/>
          </p:nvPicPr>
          <p:blipFill>
            <a:blip r:embed="rId8" cstate="print"/>
            <a:srcRect l="8500" r="25000"/>
            <a:stretch>
              <a:fillRect/>
            </a:stretch>
          </p:blipFill>
          <p:spPr bwMode="auto">
            <a:xfrm>
              <a:off x="7240603" y="5128661"/>
              <a:ext cx="822963" cy="822960"/>
            </a:xfrm>
            <a:prstGeom prst="ellipse">
              <a:avLst/>
            </a:prstGeom>
            <a:solidFill>
              <a:srgbClr val="5F5F5F"/>
            </a:solidFill>
            <a:effectLst/>
          </p:spPr>
        </p:pic>
        <p:pic>
          <p:nvPicPr>
            <p:cNvPr id="57" name="Picture 3" descr="S:\InternalBin\Resource DVD\DVD_ART36\Artwork_Imagery\Shapes\rings\silver orb frame 2.png"/>
            <p:cNvPicPr>
              <a:picLocks noChangeAspect="1" noChangeArrowheads="1"/>
            </p:cNvPicPr>
            <p:nvPr/>
          </p:nvPicPr>
          <p:blipFill>
            <a:blip r:embed="rId6" cstate="print"/>
            <a:srcRect/>
            <a:stretch>
              <a:fillRect/>
            </a:stretch>
          </p:blipFill>
          <p:spPr bwMode="auto">
            <a:xfrm>
              <a:off x="7027274" y="5009946"/>
              <a:ext cx="1249620" cy="1093418"/>
            </a:xfrm>
            <a:prstGeom prst="rect">
              <a:avLst/>
            </a:prstGeom>
            <a:noFill/>
          </p:spPr>
        </p:pic>
      </p:grpSp>
      <p:sp>
        <p:nvSpPr>
          <p:cNvPr id="67" name="TextBox 66"/>
          <p:cNvSpPr txBox="1"/>
          <p:nvPr/>
        </p:nvSpPr>
        <p:spPr>
          <a:xfrm>
            <a:off x="3842637" y="5464687"/>
            <a:ext cx="1458734" cy="387798"/>
          </a:xfrm>
          <a:prstGeom prst="rect">
            <a:avLst/>
          </a:prstGeom>
        </p:spPr>
        <p:txBody>
          <a:bodyPr vert="horz" wrap="none" lIns="0" tIns="0" rIns="0" bIns="0" rtlCol="0">
            <a:spAutoFit/>
          </a:bodyPr>
          <a:lstStyle/>
          <a:p>
            <a:pPr algn="ctr">
              <a:lnSpc>
                <a:spcPct val="90000"/>
              </a:lnSpc>
              <a:spcBef>
                <a:spcPct val="20000"/>
              </a:spcBef>
              <a:buClr>
                <a:srgbClr val="777777"/>
              </a:buClr>
              <a:buSzPct val="130000"/>
            </a:pPr>
            <a:r>
              <a:rPr lang="en-US" sz="2800" dirty="0" smtClean="0">
                <a:solidFill>
                  <a:schemeClr val="bg2">
                    <a:lumMod val="25000"/>
                  </a:schemeClr>
                </a:solidFill>
                <a:effectLst>
                  <a:outerShdw blurRad="38100" dist="38100" dir="2700000" algn="tl">
                    <a:srgbClr val="000000">
                      <a:alpha val="43137"/>
                    </a:srgbClr>
                  </a:outerShdw>
                </a:effectLst>
                <a:latin typeface="Segoe Semibold" pitchFamily="34" charset="0"/>
              </a:rPr>
              <a:t>Business</a:t>
            </a:r>
          </a:p>
        </p:txBody>
      </p:sp>
      <p:sp>
        <p:nvSpPr>
          <p:cNvPr id="68" name="TextBox 67"/>
          <p:cNvSpPr txBox="1"/>
          <p:nvPr/>
        </p:nvSpPr>
        <p:spPr>
          <a:xfrm>
            <a:off x="1066800" y="5912806"/>
            <a:ext cx="7010400" cy="2769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sz="2000" i="1" dirty="0" smtClean="0">
                <a:gradFill>
                  <a:gsLst>
                    <a:gs pos="0">
                      <a:schemeClr val="bg1">
                        <a:lumMod val="75000"/>
                      </a:schemeClr>
                    </a:gs>
                    <a:gs pos="100000">
                      <a:schemeClr val="bg1">
                        <a:lumMod val="75000"/>
                      </a:schemeClr>
                    </a:gs>
                  </a:gsLst>
                  <a:lin ang="16200000" scaled="0"/>
                </a:gradFill>
                <a:effectLst>
                  <a:outerShdw blurRad="38100" dist="38100" dir="2700000" algn="tl">
                    <a:srgbClr val="000000">
                      <a:alpha val="43137"/>
                    </a:srgbClr>
                  </a:outerShdw>
                </a:effectLst>
              </a:rPr>
              <a:t>Create a modern, dynamic information workplace</a:t>
            </a:r>
          </a:p>
        </p:txBody>
      </p:sp>
      <p:sp>
        <p:nvSpPr>
          <p:cNvPr id="70" name="BG Arc"/>
          <p:cNvSpPr>
            <a:spLocks noChangeAspect="1"/>
          </p:cNvSpPr>
          <p:nvPr/>
        </p:nvSpPr>
        <p:spPr bwMode="auto">
          <a:xfrm rot="10800000">
            <a:off x="-898634" y="2671011"/>
            <a:ext cx="10941268" cy="2478504"/>
          </a:xfrm>
          <a:prstGeom prst="rect">
            <a:avLst/>
          </a:prstGeom>
          <a:gradFill>
            <a:gsLst>
              <a:gs pos="0">
                <a:schemeClr val="tx1"/>
              </a:gs>
              <a:gs pos="100000">
                <a:schemeClr val="bg2">
                  <a:alpha val="0"/>
                </a:schemeClr>
              </a:gs>
            </a:gsLst>
            <a:lin ang="5400000" scaled="0"/>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pPr>
            <a:endParaRPr lang="en-US" sz="2900" dirty="0" smtClean="0">
              <a:gradFill>
                <a:gsLst>
                  <a:gs pos="3000">
                    <a:schemeClr val="tx1"/>
                  </a:gs>
                  <a:gs pos="96000">
                    <a:schemeClr val="tx1"/>
                  </a:gs>
                </a:gsLst>
                <a:lin ang="0" scaled="0"/>
              </a:gradFill>
              <a:effectLst>
                <a:outerShdw blurRad="38100" dist="38100" dir="2700000" algn="tl">
                  <a:srgbClr val="000000">
                    <a:alpha val="43137"/>
                  </a:srgbClr>
                </a:outerShdw>
              </a:effectLst>
            </a:endParaRPr>
          </a:p>
        </p:txBody>
      </p:sp>
      <p:sp>
        <p:nvSpPr>
          <p:cNvPr id="39" name="TextBox 38"/>
          <p:cNvSpPr txBox="1"/>
          <p:nvPr/>
        </p:nvSpPr>
        <p:spPr>
          <a:xfrm>
            <a:off x="734343" y="4116092"/>
            <a:ext cx="2286000" cy="652486"/>
          </a:xfrm>
          <a:prstGeom prst="rect">
            <a:avLst/>
          </a:prstGeom>
        </p:spPr>
        <p:txBody>
          <a:bodyPr vert="horz" wrap="square" lIns="0" tIns="0" rIns="0" bIns="0" rtlCol="0">
            <a:noAutofit/>
          </a:bodyPr>
          <a:lstStyle/>
          <a:p>
            <a:pPr algn="ctr">
              <a:lnSpc>
                <a:spcPct val="90000"/>
              </a:lnSpc>
              <a:spcBef>
                <a:spcPct val="20000"/>
              </a:spcBef>
              <a:buClr>
                <a:srgbClr val="777777"/>
              </a:buClr>
              <a:buSzPct val="130000"/>
            </a:pPr>
            <a:r>
              <a:rPr lang="en-US" dirty="0" smtClean="0">
                <a:gradFill>
                  <a:gsLst>
                    <a:gs pos="0">
                      <a:schemeClr val="accent1"/>
                    </a:gs>
                    <a:gs pos="100000">
                      <a:schemeClr val="accent1"/>
                    </a:gs>
                  </a:gsLst>
                  <a:lin ang="16200000" scaled="0"/>
                </a:gradFill>
                <a:effectLst>
                  <a:outerShdw blurRad="38100" dist="38100" dir="2700000" algn="tl">
                    <a:srgbClr val="000000">
                      <a:alpha val="43137"/>
                    </a:srgbClr>
                  </a:outerShdw>
                </a:effectLst>
                <a:latin typeface="Segoe Semibold" pitchFamily="34" charset="0"/>
              </a:rPr>
              <a:t>Information workers</a:t>
            </a:r>
          </a:p>
          <a:p>
            <a:pPr algn="ctr">
              <a:lnSpc>
                <a:spcPct val="90000"/>
              </a:lnSpc>
              <a:spcBef>
                <a:spcPct val="20000"/>
              </a:spcBef>
              <a:buClr>
                <a:srgbClr val="777777"/>
              </a:buClr>
              <a:buSzPct val="130000"/>
            </a:pPr>
            <a:r>
              <a:rPr lang="en-US" sz="1600" i="1" dirty="0" smtClean="0">
                <a:gradFill>
                  <a:gsLst>
                    <a:gs pos="0">
                      <a:schemeClr val="bg1">
                        <a:lumMod val="75000"/>
                      </a:schemeClr>
                    </a:gs>
                    <a:gs pos="100000">
                      <a:schemeClr val="bg1">
                        <a:lumMod val="75000"/>
                      </a:schemeClr>
                    </a:gs>
                  </a:gsLst>
                  <a:lin ang="16200000" scaled="0"/>
                </a:gradFill>
                <a:effectLst>
                  <a:outerShdw blurRad="38100" dist="38100" dir="2700000" algn="tl">
                    <a:srgbClr val="000000">
                      <a:alpha val="43137"/>
                    </a:srgbClr>
                  </a:outerShdw>
                </a:effectLst>
              </a:rPr>
              <a:t>Transform into a people-centric business</a:t>
            </a:r>
          </a:p>
        </p:txBody>
      </p:sp>
      <p:sp>
        <p:nvSpPr>
          <p:cNvPr id="43" name="TextBox 42"/>
          <p:cNvSpPr txBox="1"/>
          <p:nvPr/>
        </p:nvSpPr>
        <p:spPr>
          <a:xfrm>
            <a:off x="3429000" y="4116092"/>
            <a:ext cx="2286000" cy="652486"/>
          </a:xfrm>
          <a:prstGeom prst="rect">
            <a:avLst/>
          </a:prstGeom>
        </p:spPr>
        <p:txBody>
          <a:bodyPr vert="horz" wrap="square" lIns="0" tIns="0" rIns="0" bIns="0" rtlCol="0">
            <a:noAutofit/>
          </a:bodyPr>
          <a:lstStyle/>
          <a:p>
            <a:pPr algn="ctr">
              <a:lnSpc>
                <a:spcPct val="90000"/>
              </a:lnSpc>
              <a:spcBef>
                <a:spcPct val="20000"/>
              </a:spcBef>
              <a:buClr>
                <a:srgbClr val="777777"/>
              </a:buClr>
              <a:buSzPct val="130000"/>
            </a:pPr>
            <a:r>
              <a:rPr lang="en-US" dirty="0" smtClean="0">
                <a:gradFill>
                  <a:gsLst>
                    <a:gs pos="0">
                      <a:schemeClr val="accent1"/>
                    </a:gs>
                    <a:gs pos="100000">
                      <a:schemeClr val="accent1"/>
                    </a:gs>
                  </a:gsLst>
                  <a:lin ang="16200000" scaled="0"/>
                </a:gradFill>
                <a:effectLst>
                  <a:outerShdw blurRad="38100" dist="38100" dir="2700000" algn="tl">
                    <a:srgbClr val="000000">
                      <a:alpha val="43137"/>
                    </a:srgbClr>
                  </a:outerShdw>
                </a:effectLst>
                <a:latin typeface="Segoe Semibold" pitchFamily="34" charset="0"/>
              </a:rPr>
              <a:t>IT staff</a:t>
            </a:r>
          </a:p>
          <a:p>
            <a:pPr algn="ctr">
              <a:lnSpc>
                <a:spcPct val="90000"/>
              </a:lnSpc>
              <a:spcBef>
                <a:spcPct val="20000"/>
              </a:spcBef>
              <a:buClr>
                <a:srgbClr val="777777"/>
              </a:buClr>
              <a:buSzPct val="130000"/>
            </a:pPr>
            <a:r>
              <a:rPr lang="en-US" sz="1600" i="1" dirty="0" smtClean="0">
                <a:gradFill>
                  <a:gsLst>
                    <a:gs pos="0">
                      <a:schemeClr val="bg1">
                        <a:lumMod val="75000"/>
                      </a:schemeClr>
                    </a:gs>
                    <a:gs pos="100000">
                      <a:schemeClr val="bg1">
                        <a:lumMod val="75000"/>
                      </a:schemeClr>
                    </a:gs>
                  </a:gsLst>
                  <a:lin ang="16200000" scaled="0"/>
                </a:gradFill>
                <a:effectLst>
                  <a:outerShdw blurRad="38100" dist="38100" dir="2700000" algn="tl">
                    <a:srgbClr val="000000">
                      <a:alpha val="43137"/>
                    </a:srgbClr>
                  </a:outerShdw>
                </a:effectLst>
              </a:rPr>
              <a:t>Simple, reliable, and secure collaboration platform</a:t>
            </a:r>
          </a:p>
        </p:txBody>
      </p:sp>
      <p:sp>
        <p:nvSpPr>
          <p:cNvPr id="49" name="TextBox 48"/>
          <p:cNvSpPr txBox="1"/>
          <p:nvPr/>
        </p:nvSpPr>
        <p:spPr>
          <a:xfrm>
            <a:off x="6123658" y="4116092"/>
            <a:ext cx="2286000" cy="846386"/>
          </a:xfrm>
          <a:prstGeom prst="rect">
            <a:avLst/>
          </a:prstGeom>
        </p:spPr>
        <p:txBody>
          <a:bodyPr vert="horz" wrap="square" lIns="0" tIns="0" rIns="0" bIns="0" rtlCol="0">
            <a:noAutofit/>
          </a:bodyPr>
          <a:lstStyle/>
          <a:p>
            <a:pPr algn="ctr">
              <a:lnSpc>
                <a:spcPct val="90000"/>
              </a:lnSpc>
              <a:spcBef>
                <a:spcPct val="20000"/>
              </a:spcBef>
              <a:buClr>
                <a:srgbClr val="777777"/>
              </a:buClr>
              <a:buSzPct val="130000"/>
            </a:pPr>
            <a:r>
              <a:rPr lang="en-US" dirty="0" smtClean="0">
                <a:gradFill>
                  <a:gsLst>
                    <a:gs pos="0">
                      <a:schemeClr val="accent1"/>
                    </a:gs>
                    <a:gs pos="100000">
                      <a:schemeClr val="accent1"/>
                    </a:gs>
                  </a:gsLst>
                  <a:lin ang="16200000" scaled="0"/>
                </a:gradFill>
                <a:effectLst>
                  <a:outerShdw blurRad="38100" dist="38100" dir="2700000" algn="tl">
                    <a:srgbClr val="000000">
                      <a:alpha val="43137"/>
                    </a:srgbClr>
                  </a:outerShdw>
                </a:effectLst>
                <a:latin typeface="Segoe Semibold" pitchFamily="34" charset="0"/>
              </a:rPr>
              <a:t>Developers</a:t>
            </a:r>
          </a:p>
          <a:p>
            <a:pPr algn="ctr">
              <a:lnSpc>
                <a:spcPct val="90000"/>
              </a:lnSpc>
              <a:spcBef>
                <a:spcPct val="20000"/>
              </a:spcBef>
              <a:buClr>
                <a:srgbClr val="777777"/>
              </a:buClr>
              <a:buSzPct val="130000"/>
            </a:pPr>
            <a:r>
              <a:rPr lang="en-US" sz="1600" i="1" dirty="0" smtClean="0">
                <a:gradFill>
                  <a:gsLst>
                    <a:gs pos="0">
                      <a:schemeClr val="bg1">
                        <a:lumMod val="75000"/>
                      </a:schemeClr>
                    </a:gs>
                    <a:gs pos="100000">
                      <a:schemeClr val="bg1">
                        <a:lumMod val="75000"/>
                      </a:schemeClr>
                    </a:gs>
                  </a:gsLst>
                  <a:lin ang="16200000" scaled="0"/>
                </a:gradFill>
                <a:effectLst>
                  <a:outerShdw blurRad="38100" dist="38100" dir="2700000" algn="tl">
                    <a:srgbClr val="000000">
                      <a:alpha val="43137"/>
                    </a:srgbClr>
                  </a:outerShdw>
                </a:effectLst>
              </a:rPr>
              <a:t>Flexible and rapid customization on a</a:t>
            </a:r>
            <a:br>
              <a:rPr lang="en-US" sz="1600" i="1" dirty="0" smtClean="0">
                <a:gradFill>
                  <a:gsLst>
                    <a:gs pos="0">
                      <a:schemeClr val="bg1">
                        <a:lumMod val="75000"/>
                      </a:schemeClr>
                    </a:gs>
                    <a:gs pos="100000">
                      <a:schemeClr val="bg1">
                        <a:lumMod val="75000"/>
                      </a:schemeClr>
                    </a:gs>
                  </a:gsLst>
                  <a:lin ang="16200000" scaled="0"/>
                </a:gradFill>
                <a:effectLst>
                  <a:outerShdw blurRad="38100" dist="38100" dir="2700000" algn="tl">
                    <a:srgbClr val="000000">
                      <a:alpha val="43137"/>
                    </a:srgbClr>
                  </a:outerShdw>
                </a:effectLst>
              </a:rPr>
            </a:br>
            <a:r>
              <a:rPr lang="en-US" sz="1600" i="1" dirty="0" smtClean="0">
                <a:gradFill>
                  <a:gsLst>
                    <a:gs pos="0">
                      <a:schemeClr val="bg1">
                        <a:lumMod val="75000"/>
                      </a:schemeClr>
                    </a:gs>
                    <a:gs pos="100000">
                      <a:schemeClr val="bg1">
                        <a:lumMod val="75000"/>
                      </a:schemeClr>
                    </a:gs>
                  </a:gsLst>
                  <a:lin ang="16200000" scaled="0"/>
                </a:gradFill>
                <a:effectLst>
                  <a:outerShdw blurRad="38100" dist="38100" dir="2700000" algn="tl">
                    <a:srgbClr val="000000">
                      <a:alpha val="43137"/>
                    </a:srgbClr>
                  </a:outerShdw>
                </a:effectLst>
              </a:rPr>
              <a:t>standard platform</a:t>
            </a:r>
          </a:p>
        </p:txBody>
      </p:sp>
    </p:spTree>
    <p:extLst>
      <p:ext uri="{BB962C8B-B14F-4D97-AF65-F5344CB8AC3E}">
        <p14:creationId xmlns="" xmlns:p14="http://schemas.microsoft.com/office/powerpoint/2010/main" val="2212523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500"/>
                                        <p:tgtEl>
                                          <p:spTgt spid="6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par>
                          <p:cTn id="39" fill="hold">
                            <p:stCondLst>
                              <p:cond delay="4000"/>
                            </p:stCondLst>
                            <p:childTnLst>
                              <p:par>
                                <p:cTn id="40" presetID="53" presetClass="entr" presetSubtype="0" fill="hold" grpId="0" nodeType="afterEffect">
                                  <p:stCondLst>
                                    <p:cond delay="0"/>
                                  </p:stCondLst>
                                  <p:childTnLst>
                                    <p:set>
                                      <p:cBhvr>
                                        <p:cTn id="41" dur="1" fill="hold">
                                          <p:stCondLst>
                                            <p:cond delay="0"/>
                                          </p:stCondLst>
                                        </p:cTn>
                                        <p:tgtEl>
                                          <p:spTgt spid="67"/>
                                        </p:tgtEl>
                                        <p:attrNameLst>
                                          <p:attrName>style.visibility</p:attrName>
                                        </p:attrNameLst>
                                      </p:cBhvr>
                                      <p:to>
                                        <p:strVal val="visible"/>
                                      </p:to>
                                    </p:set>
                                    <p:anim calcmode="lin" valueType="num">
                                      <p:cBhvr>
                                        <p:cTn id="42" dur="500" fill="hold"/>
                                        <p:tgtEl>
                                          <p:spTgt spid="67"/>
                                        </p:tgtEl>
                                        <p:attrNameLst>
                                          <p:attrName>ppt_w</p:attrName>
                                        </p:attrNameLst>
                                      </p:cBhvr>
                                      <p:tavLst>
                                        <p:tav tm="0">
                                          <p:val>
                                            <p:fltVal val="0"/>
                                          </p:val>
                                        </p:tav>
                                        <p:tav tm="100000">
                                          <p:val>
                                            <p:strVal val="#ppt_w"/>
                                          </p:val>
                                        </p:tav>
                                      </p:tavLst>
                                    </p:anim>
                                    <p:anim calcmode="lin" valueType="num">
                                      <p:cBhvr>
                                        <p:cTn id="43" dur="500" fill="hold"/>
                                        <p:tgtEl>
                                          <p:spTgt spid="67"/>
                                        </p:tgtEl>
                                        <p:attrNameLst>
                                          <p:attrName>ppt_h</p:attrName>
                                        </p:attrNameLst>
                                      </p:cBhvr>
                                      <p:tavLst>
                                        <p:tav tm="0">
                                          <p:val>
                                            <p:fltVal val="0"/>
                                          </p:val>
                                        </p:tav>
                                        <p:tav tm="100000">
                                          <p:val>
                                            <p:strVal val="#ppt_h"/>
                                          </p:val>
                                        </p:tav>
                                      </p:tavLst>
                                    </p:anim>
                                    <p:animEffect transition="in" filter="fade">
                                      <p:cBhvr>
                                        <p:cTn id="44" dur="500"/>
                                        <p:tgtEl>
                                          <p:spTgt spid="67"/>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P spid="67" grpId="0"/>
      <p:bldP spid="68" grpId="0"/>
      <p:bldP spid="70" grpId="0" animBg="1"/>
      <p:bldP spid="39" grpId="0"/>
      <p:bldP spid="43" grpId="0"/>
      <p:bldP spid="4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txBox="1">
            <a:spLocks/>
          </p:cNvSpPr>
          <p:nvPr/>
        </p:nvSpPr>
        <p:spPr bwMode="auto">
          <a:xfrm>
            <a:off x="1589143" y="2787286"/>
            <a:ext cx="7389813" cy="1283428"/>
          </a:xfrm>
          <a:prstGeom prst="rect">
            <a:avLst/>
          </a:prstGeom>
          <a:gradFill>
            <a:gsLst>
              <a:gs pos="0">
                <a:schemeClr val="accent1">
                  <a:alpha val="80000"/>
                </a:schemeClr>
              </a:gs>
              <a:gs pos="50000">
                <a:schemeClr val="accent1">
                  <a:alpha val="80000"/>
                </a:schemeClr>
              </a:gs>
              <a:gs pos="100000">
                <a:schemeClr val="bg1">
                  <a:alpha val="0"/>
                </a:schemeClr>
              </a:gs>
            </a:gsLst>
            <a:lin ang="0" scaled="0"/>
          </a:gradFill>
          <a:ln w="25400">
            <a:gradFill>
              <a:gsLst>
                <a:gs pos="3000">
                  <a:schemeClr val="bg1"/>
                </a:gs>
                <a:gs pos="97000">
                  <a:schemeClr val="bg1">
                    <a:alpha val="0"/>
                  </a:schemeClr>
                </a:gs>
              </a:gsLst>
              <a:lin ang="0" scaled="0"/>
            </a:gradFill>
            <a:headEnd type="none" w="med" len="med"/>
            <a:tailEnd type="none" w="med" len="med"/>
          </a:ln>
          <a:effectLst>
            <a:outerShdw blurRad="63500" algn="ctr" rotWithShape="0">
              <a:schemeClr val="bg1">
                <a:alpha val="40000"/>
              </a:schemeClr>
            </a:outerShdw>
          </a:effectLst>
          <a:scene3d>
            <a:camera prst="orthographicFront"/>
            <a:lightRig rig="threePt" dir="t"/>
          </a:scene3d>
          <a:sp3d prstMaterial="matte"/>
        </p:spPr>
        <p:style>
          <a:lnRef idx="1">
            <a:schemeClr val="accent2"/>
          </a:lnRef>
          <a:fillRef idx="3">
            <a:schemeClr val="accent2"/>
          </a:fillRef>
          <a:effectRef idx="2">
            <a:schemeClr val="accent2"/>
          </a:effectRef>
          <a:fontRef idx="minor">
            <a:schemeClr val="lt1"/>
          </a:fontRef>
        </p:style>
        <p:txBody>
          <a:bodyPr vert="horz" wrap="square" lIns="1463040" tIns="182880" rIns="182880" bIns="182880" numCol="1" rtlCol="0" anchor="ctr" anchorCtr="0" compatLnSpc="1">
            <a:prstTxWarp prst="textNoShape">
              <a:avLst/>
            </a:prstTxWarp>
            <a:spAutoFit/>
          </a:bodyPr>
          <a:lstStyle/>
          <a:p>
            <a:pPr marR="0" lvl="0" defTabSz="911225" fontAlgn="base">
              <a:lnSpc>
                <a:spcPct val="90000"/>
              </a:lnSpc>
              <a:spcBef>
                <a:spcPct val="30000"/>
              </a:spcBef>
              <a:spcAft>
                <a:spcPct val="0"/>
              </a:spcAft>
              <a:buClr>
                <a:schemeClr val="tx2"/>
              </a:buClr>
              <a:buSzPct val="100000"/>
              <a:tabLst/>
              <a:defRPr/>
            </a:pPr>
            <a:r>
              <a:rPr lang="en-US" sz="6600" spc="-150" dirty="0" smtClean="0">
                <a:solidFill>
                  <a:schemeClr val="tx1"/>
                </a:solidFill>
                <a:effectLst>
                  <a:outerShdw blurRad="38100" dist="38100" dir="2700000" algn="tl">
                    <a:srgbClr val="000000">
                      <a:alpha val="43137"/>
                    </a:srgbClr>
                  </a:outerShdw>
                </a:effectLst>
              </a:rPr>
              <a:t>Questions?</a:t>
            </a:r>
          </a:p>
        </p:txBody>
      </p:sp>
      <p:pic>
        <p:nvPicPr>
          <p:cNvPr id="1026" name="Picture 2" descr="C:\Documents and Settings\Raquel\My Documents\_SilverFox\DVD_ART36\Artwork_Imagery\Icons - Illustrations\_ REAL VISTA STYLE\question help blue button.png"/>
          <p:cNvPicPr>
            <a:picLocks noChangeAspect="1" noChangeArrowheads="1"/>
          </p:cNvPicPr>
          <p:nvPr/>
        </p:nvPicPr>
        <p:blipFill>
          <a:blip r:embed="rId3" cstate="print"/>
          <a:stretch>
            <a:fillRect/>
          </a:stretch>
        </p:blipFill>
        <p:spPr bwMode="auto">
          <a:xfrm>
            <a:off x="149225" y="2209800"/>
            <a:ext cx="2438400" cy="2438400"/>
          </a:xfrm>
          <a:prstGeom prst="rect">
            <a:avLst/>
          </a:prstGeom>
          <a:noFill/>
          <a:ln>
            <a:noFill/>
          </a:ln>
        </p:spPr>
      </p:pic>
      <p:pic>
        <p:nvPicPr>
          <p:cNvPr id="4" name="Picture 3" descr="S:\InternalBin\Resource DVD\DVD_ART36\Artwork_Imagery\Shapes\rings\silver orb frame 2.png"/>
          <p:cNvPicPr>
            <a:picLocks noChangeAspect="1" noChangeArrowheads="1"/>
          </p:cNvPicPr>
          <p:nvPr/>
        </p:nvPicPr>
        <p:blipFill>
          <a:blip r:embed="rId4" cstate="print"/>
          <a:srcRect/>
          <a:stretch>
            <a:fillRect/>
          </a:stretch>
        </p:blipFill>
        <p:spPr bwMode="auto">
          <a:xfrm>
            <a:off x="141614" y="2374791"/>
            <a:ext cx="2469388" cy="2160716"/>
          </a:xfrm>
          <a:prstGeom prst="rect">
            <a:avLst/>
          </a:prstGeom>
          <a:noFill/>
        </p:spPr>
      </p:pic>
    </p:spTree>
    <p:extLst>
      <p:ext uri="{BB962C8B-B14F-4D97-AF65-F5344CB8AC3E}">
        <p14:creationId xmlns="" xmlns:p14="http://schemas.microsoft.com/office/powerpoint/2010/main" val="2482002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al.png"/>
          <p:cNvPicPr>
            <a:picLocks noChangeAspect="1"/>
          </p:cNvPicPr>
          <p:nvPr/>
        </p:nvPicPr>
        <p:blipFill>
          <a:blip r:embed="rId2" cstate="print"/>
          <a:stretch>
            <a:fillRect/>
          </a:stretch>
        </p:blipFill>
        <p:spPr>
          <a:xfrm>
            <a:off x="1142" y="857"/>
            <a:ext cx="9142858" cy="6857143"/>
          </a:xfrm>
          <a:prstGeom prst="rect">
            <a:avLst/>
          </a:prstGeom>
        </p:spPr>
      </p:pic>
      <p:sp>
        <p:nvSpPr>
          <p:cNvPr id="3" name="Rounded Rectangle 2"/>
          <p:cNvSpPr/>
          <p:nvPr/>
        </p:nvSpPr>
        <p:spPr bwMode="blackGray">
          <a:xfrm>
            <a:off x="41077" y="3971504"/>
            <a:ext cx="505557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solidFill>
                  <a:srgbClr val="FFFFFF"/>
                </a:solidFill>
                <a:effectLst>
                  <a:outerShdw blurRad="38100" dist="38100" dir="2700000" algn="tl">
                    <a:srgbClr val="000000">
                      <a:alpha val="43137"/>
                    </a:srgbClr>
                  </a:outerShdw>
                </a:effectLst>
                <a:latin typeface="Segoe" pitchFamily="34" charset="0"/>
              </a:rPr>
              <a:t>Complete an evaluation on </a:t>
            </a:r>
            <a:r>
              <a:rPr lang="en-US" sz="3200" dirty="0" err="1" smtClean="0">
                <a:solidFill>
                  <a:srgbClr val="FFFFFF"/>
                </a:solidFill>
                <a:effectLst>
                  <a:outerShdw blurRad="38100" dist="38100" dir="2700000" algn="tl">
                    <a:srgbClr val="000000">
                      <a:alpha val="43137"/>
                    </a:srgbClr>
                  </a:outerShdw>
                </a:effectLst>
                <a:latin typeface="Segoe" pitchFamily="34" charset="0"/>
              </a:rPr>
              <a:t>CommNet</a:t>
            </a:r>
            <a:r>
              <a:rPr lang="en-US" sz="3200" dirty="0" smtClean="0">
                <a:solidFill>
                  <a:srgbClr val="FFFFFF"/>
                </a:solidFill>
                <a:effectLst>
                  <a:outerShdw blurRad="38100" dist="38100" dir="2700000" algn="tl">
                    <a:srgbClr val="000000">
                      <a:alpha val="43137"/>
                    </a:srgbClr>
                  </a:outerShdw>
                </a:effectLst>
                <a:latin typeface="Segoe" pitchFamily="34" charset="0"/>
              </a:rPr>
              <a:t> and enter to win an Xbox 360 Elite!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64" presetClass="path" presetSubtype="0" decel="50000" fill="hold" grpId="1" nodeType="withEffect">
                                  <p:stCondLst>
                                    <p:cond delay="0"/>
                                  </p:stCondLst>
                                  <p:childTnLst>
                                    <p:animMotion origin="layout" path="M -0.41701 -0.00138 L -2.77778E-6 -4.44444E-6 " pathEditMode="relative" rAng="0" ptsTypes="AA">
                                      <p:cBhvr>
                                        <p:cTn id="9" dur="1000" fill="hold"/>
                                        <p:tgtEl>
                                          <p:spTgt spid="3"/>
                                        </p:tgtEl>
                                        <p:attrNameLst>
                                          <p:attrName>ppt_x</p:attrName>
                                          <p:attrName>ppt_y</p:attrName>
                                        </p:attrNameLst>
                                      </p:cBhvr>
                                      <p:rCtr x="209"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81000" y="6083573"/>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bg1"/>
                    </a:gs>
                    <a:gs pos="100000">
                      <a:schemeClr val="bg1"/>
                    </a:gs>
                  </a:gsLst>
                  <a:lin ang="0" scaled="1"/>
                </a:gradFill>
                <a:cs typeface="Arial" charset="0"/>
              </a:rPr>
              <a:t>© </a:t>
            </a:r>
            <a:r>
              <a:rPr lang="en-US" sz="700" dirty="0" smtClean="0">
                <a:gradFill>
                  <a:gsLst>
                    <a:gs pos="0">
                      <a:schemeClr val="bg1"/>
                    </a:gs>
                    <a:gs pos="100000">
                      <a:schemeClr val="bg1"/>
                    </a:gs>
                  </a:gsLst>
                  <a:lin ang="0" scaled="1"/>
                </a:gradFill>
                <a:cs typeface="Arial" charset="0"/>
              </a:rPr>
              <a:t>2009 Microsoft </a:t>
            </a:r>
            <a:r>
              <a:rPr lang="en-US" sz="700" dirty="0">
                <a:gradFill>
                  <a:gsLst>
                    <a:gs pos="0">
                      <a:schemeClr val="bg1"/>
                    </a:gs>
                    <a:gs pos="100000">
                      <a:schemeClr val="bg1"/>
                    </a:gs>
                  </a:gsLst>
                  <a:lin ang="0" scaled="1"/>
                </a:gra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bg1"/>
                    </a:gs>
                    <a:gs pos="100000">
                      <a:schemeClr val="bg1"/>
                    </a:gs>
                  </a:gsLst>
                  <a:lin ang="0" scaled="1"/>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gradFill>
                  <a:gsLst>
                    <a:gs pos="0">
                      <a:schemeClr val="bg1"/>
                    </a:gs>
                    <a:gs pos="100000">
                      <a:schemeClr val="bg1"/>
                    </a:gs>
                  </a:gsLst>
                  <a:lin ang="0" scaled="1"/>
                </a:gradFill>
                <a:cs typeface="Arial" charset="0"/>
              </a:rPr>
            </a:br>
            <a:r>
              <a:rPr lang="en-US" sz="700" dirty="0">
                <a:gradFill>
                  <a:gsLst>
                    <a:gs pos="0">
                      <a:schemeClr val="bg1"/>
                    </a:gs>
                    <a:gs pos="100000">
                      <a:schemeClr val="bg1"/>
                    </a:gs>
                  </a:gsLst>
                  <a:lin ang="0" scaled="1"/>
                </a:gradFill>
                <a:cs typeface="Arial" charset="0"/>
              </a:rPr>
              <a:t>MICROSOFT MAKES NO WARRANTIES, EXPRESS, IMPLIED OR STATUTORY, AS TO THE INFORMATION IN THIS PRESENTATION.</a:t>
            </a:r>
          </a:p>
        </p:txBody>
      </p:sp>
      <p:pic>
        <p:nvPicPr>
          <p:cNvPr id="7" name="Picture 6" descr="ms-logo-YPOP_PPT-wht.png"/>
          <p:cNvPicPr>
            <a:picLocks noChangeAspect="1"/>
          </p:cNvPicPr>
          <p:nvPr/>
        </p:nvPicPr>
        <p:blipFill>
          <a:blip r:embed="rId3" cstate="print"/>
          <a:stretch>
            <a:fillRect/>
          </a:stretch>
        </p:blipFill>
        <p:spPr>
          <a:xfrm>
            <a:off x="2590800" y="2819400"/>
            <a:ext cx="4020568" cy="844062"/>
          </a:xfrm>
          <a:prstGeom prst="rect">
            <a:avLst/>
          </a:prstGeom>
        </p:spPr>
      </p:pic>
    </p:spTree>
    <p:extLst>
      <p:ext uri="{BB962C8B-B14F-4D97-AF65-F5344CB8AC3E}">
        <p14:creationId xmlns="" xmlns:p14="http://schemas.microsoft.com/office/powerpoint/2010/main" val="2300029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Benefits of Social Computing</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381000" y="1447799"/>
            <a:ext cx="8382000" cy="4789003"/>
          </a:xfrm>
        </p:spPr>
        <p:txBody>
          <a:bodyPr/>
          <a:lstStyle/>
          <a:p>
            <a:r>
              <a:rPr lang="en-US" dirty="0" smtClean="0">
                <a:effectLst>
                  <a:outerShdw blurRad="38100" dist="38100" dir="2700000" algn="tl">
                    <a:srgbClr val="000000">
                      <a:alpha val="43137"/>
                    </a:srgbClr>
                  </a:outerShdw>
                </a:effectLst>
              </a:rPr>
              <a:t>How companies are benefiting from Web 2.0, McKinsey Global Survey Results, June 2009</a:t>
            </a:r>
          </a:p>
          <a:p>
            <a:pPr lvl="1"/>
            <a:r>
              <a:rPr lang="en-US" sz="3200" dirty="0" smtClean="0">
                <a:effectLst>
                  <a:outerShdw blurRad="38100" dist="38100" dir="2700000" algn="tl">
                    <a:srgbClr val="000000">
                      <a:alpha val="43137"/>
                    </a:srgbClr>
                  </a:outerShdw>
                </a:effectLst>
              </a:rPr>
              <a:t>69% of respondents report that their companies have gained measurable business benefits, including</a:t>
            </a:r>
          </a:p>
          <a:p>
            <a:pPr lvl="2"/>
            <a:r>
              <a:rPr lang="en-US" dirty="0" smtClean="0">
                <a:effectLst>
                  <a:outerShdw blurRad="38100" dist="38100" dir="2700000" algn="tl">
                    <a:srgbClr val="000000">
                      <a:alpha val="43137"/>
                    </a:srgbClr>
                  </a:outerShdw>
                </a:effectLst>
              </a:rPr>
              <a:t>More innovative products and services</a:t>
            </a:r>
          </a:p>
          <a:p>
            <a:pPr lvl="2"/>
            <a:r>
              <a:rPr lang="en-US" dirty="0" smtClean="0">
                <a:effectLst>
                  <a:outerShdw blurRad="38100" dist="38100" dir="2700000" algn="tl">
                    <a:srgbClr val="000000">
                      <a:alpha val="43137"/>
                    </a:srgbClr>
                  </a:outerShdw>
                </a:effectLst>
              </a:rPr>
              <a:t>More effective marketing</a:t>
            </a:r>
          </a:p>
          <a:p>
            <a:pPr lvl="2"/>
            <a:r>
              <a:rPr lang="en-US" dirty="0" smtClean="0">
                <a:effectLst>
                  <a:outerShdw blurRad="38100" dist="38100" dir="2700000" algn="tl">
                    <a:srgbClr val="000000">
                      <a:alpha val="43137"/>
                    </a:srgbClr>
                  </a:outerShdw>
                </a:effectLst>
              </a:rPr>
              <a:t>Better access to knowledge</a:t>
            </a:r>
          </a:p>
          <a:p>
            <a:pPr lvl="2"/>
            <a:r>
              <a:rPr lang="en-US" dirty="0" smtClean="0">
                <a:effectLst>
                  <a:outerShdw blurRad="38100" dist="38100" dir="2700000" algn="tl">
                    <a:srgbClr val="000000">
                      <a:alpha val="43137"/>
                    </a:srgbClr>
                  </a:outerShdw>
                </a:effectLst>
              </a:rPr>
              <a:t>Lower cost of doing business</a:t>
            </a:r>
          </a:p>
          <a:p>
            <a:pPr lvl="2"/>
            <a:r>
              <a:rPr lang="en-US" dirty="0" smtClean="0">
                <a:effectLst>
                  <a:outerShdw blurRad="38100" dist="38100" dir="2700000" algn="tl">
                    <a:srgbClr val="000000">
                      <a:alpha val="43137"/>
                    </a:srgbClr>
                  </a:outerShdw>
                </a:effectLst>
              </a:rPr>
              <a:t>Higher revenues</a:t>
            </a:r>
          </a:p>
        </p:txBody>
      </p:sp>
      <p:pic>
        <p:nvPicPr>
          <p:cNvPr id="4" name="Picture 2"/>
          <p:cNvPicPr>
            <a:picLocks noChangeAspect="1" noChangeArrowheads="1"/>
          </p:cNvPicPr>
          <p:nvPr/>
        </p:nvPicPr>
        <p:blipFill>
          <a:blip r:embed="rId3" cstate="print"/>
          <a:srcRect/>
          <a:stretch>
            <a:fillRect/>
          </a:stretch>
        </p:blipFill>
        <p:spPr bwMode="auto">
          <a:xfrm>
            <a:off x="5181600" y="5943600"/>
            <a:ext cx="3508587" cy="533400"/>
          </a:xfrm>
          <a:prstGeom prst="rect">
            <a:avLst/>
          </a:prstGeom>
          <a:noFill/>
          <a:ln w="9525">
            <a:noFill/>
            <a:miter lim="800000"/>
            <a:headEnd/>
            <a:tailEnd/>
          </a:ln>
        </p:spPr>
      </p:pic>
    </p:spTree>
    <p:extLst>
      <p:ext uri="{BB962C8B-B14F-4D97-AF65-F5344CB8AC3E}">
        <p14:creationId xmlns="" xmlns:p14="http://schemas.microsoft.com/office/powerpoint/2010/main" val="60124493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p:cNvSpPr/>
          <p:nvPr/>
        </p:nvSpPr>
        <p:spPr bwMode="auto">
          <a:xfrm>
            <a:off x="-1961423" y="2790334"/>
            <a:ext cx="13066846" cy="5234522"/>
          </a:xfrm>
          <a:prstGeom prst="ellipse">
            <a:avLst/>
          </a:prstGeom>
          <a:gradFill flip="none" rotWithShape="1">
            <a:gsLst>
              <a:gs pos="0">
                <a:schemeClr val="tx1">
                  <a:alpha val="50000"/>
                </a:schemeClr>
              </a:gs>
              <a:gs pos="100000">
                <a:schemeClr val="tx1">
                  <a:alpha val="25000"/>
                </a:schemeClr>
              </a:gs>
            </a:gsLst>
            <a:lin ang="5400000" scaled="0"/>
            <a:tileRect/>
          </a:gradFill>
          <a:effectLst/>
          <a:scene3d>
            <a:camera prst="orthographicFront">
              <a:rot lat="0" lon="0" rev="0"/>
            </a:camera>
            <a:lightRig rig="threePt" dir="t"/>
          </a:scene3d>
          <a:sp3d prstMaterial="matte"/>
        </p:spPr>
        <p:style>
          <a:lnRef idx="0">
            <a:schemeClr val="accent6"/>
          </a:lnRef>
          <a:fillRef idx="3">
            <a:schemeClr val="accent6"/>
          </a:fillRef>
          <a:effectRef idx="3">
            <a:schemeClr val="accent6"/>
          </a:effectRef>
          <a:fontRef idx="minor">
            <a:schemeClr val="lt1"/>
          </a:fontRef>
        </p:style>
        <p:txBody>
          <a:bodyPr rtlCol="0" anchor="ctr"/>
          <a:lstStyle/>
          <a:p>
            <a:pPr algn="ctr">
              <a:lnSpc>
                <a:spcPct val="90000"/>
              </a:lnSpc>
              <a:spcBef>
                <a:spcPct val="20000"/>
              </a:spcBef>
              <a:buClr>
                <a:srgbClr val="777777"/>
              </a:buClr>
              <a:buSzPct val="130000"/>
            </a:pPr>
            <a:endParaRPr lang="en-US" dirty="0" err="1" smtClean="0">
              <a:solidFill>
                <a:schemeClr val="bg1"/>
              </a:solidFill>
            </a:endParaRPr>
          </a:p>
        </p:txBody>
      </p:sp>
      <p:grpSp>
        <p:nvGrpSpPr>
          <p:cNvPr id="42" name="Group 45"/>
          <p:cNvGrpSpPr/>
          <p:nvPr/>
        </p:nvGrpSpPr>
        <p:grpSpPr>
          <a:xfrm>
            <a:off x="2911679" y="2409546"/>
            <a:ext cx="3320641" cy="3706855"/>
            <a:chOff x="2522221" y="1222076"/>
            <a:chExt cx="4099557" cy="4576364"/>
          </a:xfrm>
        </p:grpSpPr>
        <p:grpSp>
          <p:nvGrpSpPr>
            <p:cNvPr id="46" name="Group 25"/>
            <p:cNvGrpSpPr/>
            <p:nvPr/>
          </p:nvGrpSpPr>
          <p:grpSpPr>
            <a:xfrm>
              <a:off x="2522221" y="1222076"/>
              <a:ext cx="4099557" cy="3587111"/>
              <a:chOff x="2125981" y="831533"/>
              <a:chExt cx="4892040" cy="4280534"/>
            </a:xfrm>
            <a:effectLst>
              <a:reflection blurRad="6350" stA="52000" endA="300" endPos="35000" dir="5400000" sy="-100000" algn="bl" rotWithShape="0"/>
            </a:effectLst>
          </p:grpSpPr>
          <p:pic>
            <p:nvPicPr>
              <p:cNvPr id="57" name="Picture 5" descr="M:\PROJECTS\8-20177_JacquelineRussell\Client_Supplied\SharePoint Communities - Sales\Graphics\Network.jpg"/>
              <p:cNvPicPr>
                <a:picLocks noChangeAspect="1" noChangeArrowheads="1"/>
              </p:cNvPicPr>
              <p:nvPr/>
            </p:nvPicPr>
            <p:blipFill>
              <a:blip r:embed="rId3" cstate="print"/>
              <a:srcRect l="6458" t="-25643" r="6963" b="-21481"/>
              <a:stretch>
                <a:fillRect/>
              </a:stretch>
            </p:blipFill>
            <p:spPr bwMode="auto">
              <a:xfrm>
                <a:off x="2956562" y="1300163"/>
                <a:ext cx="3230879" cy="3230879"/>
              </a:xfrm>
              <a:prstGeom prst="ellipse">
                <a:avLst/>
              </a:prstGeom>
              <a:solidFill>
                <a:schemeClr val="bg1"/>
              </a:solidFill>
              <a:ln>
                <a:noFill/>
              </a:ln>
            </p:spPr>
          </p:pic>
          <p:pic>
            <p:nvPicPr>
              <p:cNvPr id="58" name="Picture 3" descr="S:\InternalBin\Resource DVD\DVD_ART36\Artwork_Imagery\Shapes\rings\silver orb frame 2.png"/>
              <p:cNvPicPr>
                <a:picLocks noChangeAspect="1" noChangeArrowheads="1"/>
              </p:cNvPicPr>
              <p:nvPr/>
            </p:nvPicPr>
            <p:blipFill>
              <a:blip r:embed="rId4" cstate="print"/>
              <a:srcRect/>
              <a:stretch>
                <a:fillRect/>
              </a:stretch>
            </p:blipFill>
            <p:spPr bwMode="auto">
              <a:xfrm>
                <a:off x="2125981" y="831533"/>
                <a:ext cx="4892040" cy="4280534"/>
              </a:xfrm>
              <a:prstGeom prst="rect">
                <a:avLst/>
              </a:prstGeom>
              <a:noFill/>
            </p:spPr>
          </p:pic>
        </p:grpSp>
        <p:sp>
          <p:nvSpPr>
            <p:cNvPr id="56" name="TextBox 55"/>
            <p:cNvSpPr txBox="1"/>
            <p:nvPr/>
          </p:nvSpPr>
          <p:spPr>
            <a:xfrm>
              <a:off x="3390530" y="4977703"/>
              <a:ext cx="2362945" cy="820737"/>
            </a:xfrm>
            <a:prstGeom prst="rect">
              <a:avLst/>
            </a:prstGeom>
          </p:spPr>
          <p:txBody>
            <a:bodyPr vert="horz" wrap="none" lIns="0" tIns="0" rIns="0" bIns="0" rtlCol="0">
              <a:spAutoFit/>
            </a:bodyPr>
            <a:lstStyle/>
            <a:p>
              <a:pPr algn="ctr">
                <a:lnSpc>
                  <a:spcPct val="90000"/>
                </a:lnSpc>
                <a:buClr>
                  <a:srgbClr val="777777"/>
                </a:buClr>
                <a:buSzPct val="130000"/>
              </a:pPr>
              <a:r>
                <a:rPr lang="en-US" sz="2400" b="1" dirty="0">
                  <a:gradFill>
                    <a:gsLst>
                      <a:gs pos="0">
                        <a:schemeClr val="bg1"/>
                      </a:gs>
                      <a:gs pos="100000">
                        <a:schemeClr val="bg1"/>
                      </a:gs>
                    </a:gsLst>
                    <a:lin ang="16200000" scaled="0"/>
                  </a:gradFill>
                </a:rPr>
                <a:t>Business</a:t>
              </a:r>
              <a:br>
                <a:rPr lang="en-US" sz="2400" b="1" dirty="0">
                  <a:gradFill>
                    <a:gsLst>
                      <a:gs pos="0">
                        <a:schemeClr val="bg1"/>
                      </a:gs>
                      <a:gs pos="100000">
                        <a:schemeClr val="bg1"/>
                      </a:gs>
                    </a:gsLst>
                    <a:lin ang="16200000" scaled="0"/>
                  </a:gradFill>
                </a:rPr>
              </a:br>
              <a:r>
                <a:rPr lang="en-US" sz="2400" b="1" dirty="0">
                  <a:gradFill>
                    <a:gsLst>
                      <a:gs pos="0">
                        <a:schemeClr val="bg1"/>
                      </a:gs>
                      <a:gs pos="100000">
                        <a:schemeClr val="bg1"/>
                      </a:gs>
                    </a:gsLst>
                    <a:lin ang="16200000" scaled="0"/>
                  </a:gradFill>
                </a:rPr>
                <a:t>Communities</a:t>
              </a:r>
            </a:p>
          </p:txBody>
        </p:sp>
      </p:grpSp>
      <p:grpSp>
        <p:nvGrpSpPr>
          <p:cNvPr id="64" name="Group 34"/>
          <p:cNvGrpSpPr/>
          <p:nvPr/>
        </p:nvGrpSpPr>
        <p:grpSpPr>
          <a:xfrm>
            <a:off x="6468101" y="2431531"/>
            <a:ext cx="1672879" cy="1463769"/>
            <a:chOff x="6796274" y="1949998"/>
            <a:chExt cx="2065282" cy="1807122"/>
          </a:xfrm>
          <a:effectLst>
            <a:reflection blurRad="6350" stA="50000" endA="300" endPos="38500" dist="50800" dir="5400000" sy="-100000" algn="bl" rotWithShape="0"/>
          </a:effectLst>
        </p:grpSpPr>
        <p:pic>
          <p:nvPicPr>
            <p:cNvPr id="65" name="Picture 2" descr="M:\PROJECTS\8-20177_JacquelineRussell\Client_Supplied\SharePoint Communities - Sales\Graphics\Group Chat.jpg"/>
            <p:cNvPicPr>
              <a:picLocks noChangeAspect="1" noChangeArrowheads="1"/>
            </p:cNvPicPr>
            <p:nvPr/>
          </p:nvPicPr>
          <p:blipFill>
            <a:blip r:embed="rId5" cstate="print"/>
            <a:srcRect l="24814" r="30535" b="32811"/>
            <a:stretch>
              <a:fillRect/>
            </a:stretch>
          </p:blipFill>
          <p:spPr bwMode="auto">
            <a:xfrm>
              <a:off x="7161924" y="2156460"/>
              <a:ext cx="1360970" cy="1364520"/>
            </a:xfrm>
            <a:prstGeom prst="ellipse">
              <a:avLst/>
            </a:prstGeom>
            <a:noFill/>
            <a:ln>
              <a:noFill/>
            </a:ln>
          </p:spPr>
        </p:pic>
        <p:pic>
          <p:nvPicPr>
            <p:cNvPr id="66" name="Picture 3" descr="S:\InternalBin\Resource DVD\DVD_ART36\Artwork_Imagery\Shapes\rings\silver orb frame 2.png"/>
            <p:cNvPicPr>
              <a:picLocks noChangeAspect="1" noChangeArrowheads="1"/>
            </p:cNvPicPr>
            <p:nvPr/>
          </p:nvPicPr>
          <p:blipFill>
            <a:blip r:embed="rId4" cstate="print"/>
            <a:srcRect/>
            <a:stretch>
              <a:fillRect/>
            </a:stretch>
          </p:blipFill>
          <p:spPr bwMode="auto">
            <a:xfrm>
              <a:off x="6796274" y="1949998"/>
              <a:ext cx="2065282" cy="1807122"/>
            </a:xfrm>
            <a:prstGeom prst="rect">
              <a:avLst/>
            </a:prstGeom>
            <a:noFill/>
          </p:spPr>
        </p:pic>
      </p:grpSp>
      <p:pic>
        <p:nvPicPr>
          <p:cNvPr id="67" name="Picture 4" descr="S:\InternalBin\Resource DVD\DVD_ART36\Artwork_Imagery\Shapes\Arrows\Straight\blue up arrow.png"/>
          <p:cNvPicPr>
            <a:picLocks noChangeAspect="1" noChangeArrowheads="1"/>
          </p:cNvPicPr>
          <p:nvPr/>
        </p:nvPicPr>
        <p:blipFill>
          <a:blip r:embed="rId6" cstate="print"/>
          <a:srcRect/>
          <a:stretch>
            <a:fillRect/>
          </a:stretch>
        </p:blipFill>
        <p:spPr bwMode="auto">
          <a:xfrm rot="6360000">
            <a:off x="2321705" y="2984507"/>
            <a:ext cx="725554" cy="821713"/>
          </a:xfrm>
          <a:prstGeom prst="rect">
            <a:avLst/>
          </a:prstGeom>
          <a:noFill/>
        </p:spPr>
      </p:pic>
      <p:pic>
        <p:nvPicPr>
          <p:cNvPr id="68" name="Picture 4" descr="S:\InternalBin\Resource DVD\DVD_ART36\Artwork_Imagery\Shapes\Arrows\Straight\blue up arrow.png"/>
          <p:cNvPicPr>
            <a:picLocks noChangeAspect="1" noChangeArrowheads="1"/>
          </p:cNvPicPr>
          <p:nvPr/>
        </p:nvPicPr>
        <p:blipFill>
          <a:blip r:embed="rId6" cstate="print"/>
          <a:srcRect/>
          <a:stretch>
            <a:fillRect/>
          </a:stretch>
        </p:blipFill>
        <p:spPr bwMode="auto">
          <a:xfrm rot="15240000" flipH="1">
            <a:off x="6074127" y="2986775"/>
            <a:ext cx="725554" cy="821713"/>
          </a:xfrm>
          <a:prstGeom prst="rect">
            <a:avLst/>
          </a:prstGeom>
          <a:noFill/>
        </p:spPr>
      </p:pic>
      <p:grpSp>
        <p:nvGrpSpPr>
          <p:cNvPr id="69" name="Group 35"/>
          <p:cNvGrpSpPr/>
          <p:nvPr/>
        </p:nvGrpSpPr>
        <p:grpSpPr>
          <a:xfrm>
            <a:off x="1010490" y="2431531"/>
            <a:ext cx="1672879" cy="1463769"/>
            <a:chOff x="291665" y="1949998"/>
            <a:chExt cx="2065282" cy="1807122"/>
          </a:xfrm>
        </p:grpSpPr>
        <p:pic>
          <p:nvPicPr>
            <p:cNvPr id="70" name="Picture 2" descr="S:\InternalBin\Resource DVD\DVD_ART36\Artwork_Imagery\Icons - Illustrations\Charts - Diagrams\org chart.png"/>
            <p:cNvPicPr>
              <a:picLocks noChangeAspect="1" noChangeArrowheads="1"/>
            </p:cNvPicPr>
            <p:nvPr/>
          </p:nvPicPr>
          <p:blipFill>
            <a:blip r:embed="rId7" cstate="print"/>
            <a:srcRect/>
            <a:stretch>
              <a:fillRect/>
            </a:stretch>
          </p:blipFill>
          <p:spPr bwMode="auto">
            <a:xfrm>
              <a:off x="562587" y="2308860"/>
              <a:ext cx="1479573" cy="1050114"/>
            </a:xfrm>
            <a:prstGeom prst="rect">
              <a:avLst/>
            </a:prstGeom>
            <a:noFill/>
          </p:spPr>
        </p:pic>
        <p:pic>
          <p:nvPicPr>
            <p:cNvPr id="71" name="Picture 3" descr="S:\InternalBin\Resource DVD\DVD_ART36\Artwork_Imagery\Shapes\rings\silver orb frame 2.png"/>
            <p:cNvPicPr>
              <a:picLocks noChangeAspect="1" noChangeArrowheads="1"/>
            </p:cNvPicPr>
            <p:nvPr/>
          </p:nvPicPr>
          <p:blipFill>
            <a:blip r:embed="rId4" cstate="print"/>
            <a:srcRect/>
            <a:stretch>
              <a:fillRect/>
            </a:stretch>
          </p:blipFill>
          <p:spPr bwMode="auto">
            <a:xfrm>
              <a:off x="291665" y="1949998"/>
              <a:ext cx="2065282" cy="1807122"/>
            </a:xfrm>
            <a:prstGeom prst="rect">
              <a:avLst/>
            </a:prstGeom>
            <a:noFill/>
          </p:spPr>
        </p:pic>
      </p:grpSp>
      <p:grpSp>
        <p:nvGrpSpPr>
          <p:cNvPr id="72" name="Group 41"/>
          <p:cNvGrpSpPr/>
          <p:nvPr/>
        </p:nvGrpSpPr>
        <p:grpSpPr>
          <a:xfrm>
            <a:off x="6468101" y="2431531"/>
            <a:ext cx="1672879" cy="1463769"/>
            <a:chOff x="6796274" y="1949998"/>
            <a:chExt cx="2065282" cy="1807122"/>
          </a:xfrm>
        </p:grpSpPr>
        <p:pic>
          <p:nvPicPr>
            <p:cNvPr id="73" name="Picture 2" descr="M:\PROJECTS\8-20177_JacquelineRussell\Client_Supplied\SharePoint Communities - Sales\Graphics\Group Chat.jpg"/>
            <p:cNvPicPr>
              <a:picLocks noChangeAspect="1" noChangeArrowheads="1"/>
            </p:cNvPicPr>
            <p:nvPr/>
          </p:nvPicPr>
          <p:blipFill>
            <a:blip r:embed="rId5" cstate="print"/>
            <a:srcRect l="24814" r="30535" b="32811"/>
            <a:stretch>
              <a:fillRect/>
            </a:stretch>
          </p:blipFill>
          <p:spPr bwMode="auto">
            <a:xfrm>
              <a:off x="7161924" y="2156460"/>
              <a:ext cx="1360970" cy="1364520"/>
            </a:xfrm>
            <a:prstGeom prst="ellipse">
              <a:avLst/>
            </a:prstGeom>
            <a:noFill/>
            <a:ln>
              <a:noFill/>
            </a:ln>
          </p:spPr>
        </p:pic>
        <p:pic>
          <p:nvPicPr>
            <p:cNvPr id="74" name="Picture 3" descr="S:\InternalBin\Resource DVD\DVD_ART36\Artwork_Imagery\Shapes\rings\silver orb frame 2.png"/>
            <p:cNvPicPr>
              <a:picLocks noChangeAspect="1" noChangeArrowheads="1"/>
            </p:cNvPicPr>
            <p:nvPr/>
          </p:nvPicPr>
          <p:blipFill>
            <a:blip r:embed="rId4" cstate="print"/>
            <a:srcRect/>
            <a:stretch>
              <a:fillRect/>
            </a:stretch>
          </p:blipFill>
          <p:spPr bwMode="auto">
            <a:xfrm>
              <a:off x="6796274" y="1949998"/>
              <a:ext cx="2065282" cy="1807122"/>
            </a:xfrm>
            <a:prstGeom prst="rect">
              <a:avLst/>
            </a:prstGeom>
            <a:noFill/>
          </p:spPr>
        </p:pic>
      </p:grpSp>
      <p:sp>
        <p:nvSpPr>
          <p:cNvPr id="77" name="TextBox 76"/>
          <p:cNvSpPr txBox="1"/>
          <p:nvPr/>
        </p:nvSpPr>
        <p:spPr>
          <a:xfrm>
            <a:off x="5801390" y="2628550"/>
            <a:ext cx="854592"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rgbClr val="AF8675"/>
                </a:solidFill>
              </a:rPr>
              <a:t>Blogs</a:t>
            </a:r>
          </a:p>
        </p:txBody>
      </p:sp>
      <p:sp>
        <p:nvSpPr>
          <p:cNvPr id="78" name="TextBox 77"/>
          <p:cNvSpPr txBox="1"/>
          <p:nvPr/>
        </p:nvSpPr>
        <p:spPr>
          <a:xfrm>
            <a:off x="8219002" y="3083707"/>
            <a:ext cx="730656"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rgbClr val="AF8675"/>
                </a:solidFill>
              </a:rPr>
              <a:t>Wikis</a:t>
            </a:r>
          </a:p>
        </p:txBody>
      </p:sp>
      <p:sp>
        <p:nvSpPr>
          <p:cNvPr id="82" name="TextBox 81"/>
          <p:cNvSpPr txBox="1"/>
          <p:nvPr/>
        </p:nvSpPr>
        <p:spPr>
          <a:xfrm>
            <a:off x="6024674" y="2203853"/>
            <a:ext cx="907754"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rgbClr val="AF8675"/>
                </a:solidFill>
              </a:rPr>
              <a:t>Profiles</a:t>
            </a:r>
          </a:p>
        </p:txBody>
      </p:sp>
      <p:sp>
        <p:nvSpPr>
          <p:cNvPr id="83" name="TextBox 82"/>
          <p:cNvSpPr txBox="1"/>
          <p:nvPr/>
        </p:nvSpPr>
        <p:spPr>
          <a:xfrm>
            <a:off x="7990028" y="3560756"/>
            <a:ext cx="943308"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rgbClr val="AF8675"/>
                </a:solidFill>
              </a:rPr>
              <a:t>Ratings</a:t>
            </a:r>
          </a:p>
        </p:txBody>
      </p:sp>
      <p:sp>
        <p:nvSpPr>
          <p:cNvPr id="84" name="TextBox 83"/>
          <p:cNvSpPr txBox="1"/>
          <p:nvPr/>
        </p:nvSpPr>
        <p:spPr>
          <a:xfrm>
            <a:off x="8036553" y="2622344"/>
            <a:ext cx="757570"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rgbClr val="AF8675"/>
                </a:solidFill>
              </a:rPr>
              <a:t>Tags</a:t>
            </a:r>
          </a:p>
        </p:txBody>
      </p:sp>
      <p:sp>
        <p:nvSpPr>
          <p:cNvPr id="85" name="TextBox 84"/>
          <p:cNvSpPr txBox="1"/>
          <p:nvPr/>
        </p:nvSpPr>
        <p:spPr>
          <a:xfrm>
            <a:off x="7191375" y="2046745"/>
            <a:ext cx="1566863"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rgbClr val="AF8675"/>
                </a:solidFill>
              </a:rPr>
              <a:t>Status Updates</a:t>
            </a:r>
          </a:p>
        </p:txBody>
      </p:sp>
      <p:sp>
        <p:nvSpPr>
          <p:cNvPr id="86" name="TextBox 85"/>
          <p:cNvSpPr txBox="1"/>
          <p:nvPr/>
        </p:nvSpPr>
        <p:spPr>
          <a:xfrm>
            <a:off x="5956353" y="1721390"/>
            <a:ext cx="1314450"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rgbClr val="AF8675"/>
                </a:solidFill>
              </a:rPr>
              <a:t>Podcasting</a:t>
            </a:r>
          </a:p>
        </p:txBody>
      </p:sp>
      <p:sp>
        <p:nvSpPr>
          <p:cNvPr id="87" name="TextBox 86"/>
          <p:cNvSpPr txBox="1"/>
          <p:nvPr/>
        </p:nvSpPr>
        <p:spPr>
          <a:xfrm>
            <a:off x="7376200" y="1692882"/>
            <a:ext cx="1566864"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rgbClr val="AF8675"/>
                </a:solidFill>
              </a:rPr>
              <a:t>Comments</a:t>
            </a:r>
          </a:p>
        </p:txBody>
      </p:sp>
      <p:grpSp>
        <p:nvGrpSpPr>
          <p:cNvPr id="61" name="Group 33"/>
          <p:cNvGrpSpPr/>
          <p:nvPr/>
        </p:nvGrpSpPr>
        <p:grpSpPr>
          <a:xfrm>
            <a:off x="1010490" y="2431531"/>
            <a:ext cx="1672879" cy="1463769"/>
            <a:chOff x="291665" y="1949998"/>
            <a:chExt cx="2065282" cy="1807122"/>
          </a:xfrm>
          <a:effectLst>
            <a:reflection blurRad="6350" stA="52000" endA="300" endPos="35000" dir="5400000" sy="-100000" algn="bl" rotWithShape="0"/>
          </a:effectLst>
        </p:grpSpPr>
        <p:pic>
          <p:nvPicPr>
            <p:cNvPr id="62" name="Picture 2" descr="S:\InternalBin\Resource DVD\DVD_ART36\Artwork_Imagery\Icons - Illustrations\Charts - Diagrams\org chart.png"/>
            <p:cNvPicPr>
              <a:picLocks noChangeAspect="1" noChangeArrowheads="1"/>
            </p:cNvPicPr>
            <p:nvPr/>
          </p:nvPicPr>
          <p:blipFill>
            <a:blip r:embed="rId7" cstate="print"/>
            <a:srcRect/>
            <a:stretch>
              <a:fillRect/>
            </a:stretch>
          </p:blipFill>
          <p:spPr bwMode="auto">
            <a:xfrm>
              <a:off x="562587" y="2308860"/>
              <a:ext cx="1479573" cy="1050114"/>
            </a:xfrm>
            <a:prstGeom prst="rect">
              <a:avLst/>
            </a:prstGeom>
            <a:noFill/>
          </p:spPr>
        </p:pic>
        <p:pic>
          <p:nvPicPr>
            <p:cNvPr id="63" name="Picture 3" descr="S:\InternalBin\Resource DVD\DVD_ART36\Artwork_Imagery\Shapes\rings\silver orb frame 2.png"/>
            <p:cNvPicPr>
              <a:picLocks noChangeAspect="1" noChangeArrowheads="1"/>
            </p:cNvPicPr>
            <p:nvPr/>
          </p:nvPicPr>
          <p:blipFill>
            <a:blip r:embed="rId4" cstate="print"/>
            <a:srcRect/>
            <a:stretch>
              <a:fillRect/>
            </a:stretch>
          </p:blipFill>
          <p:spPr bwMode="auto">
            <a:xfrm>
              <a:off x="291665" y="1949998"/>
              <a:ext cx="2065282" cy="1807122"/>
            </a:xfrm>
            <a:prstGeom prst="rect">
              <a:avLst/>
            </a:prstGeom>
            <a:noFill/>
          </p:spPr>
        </p:pic>
      </p:grpSp>
      <p:sp>
        <p:nvSpPr>
          <p:cNvPr id="75" name="TextBox 1"/>
          <p:cNvSpPr txBox="1"/>
          <p:nvPr/>
        </p:nvSpPr>
        <p:spPr>
          <a:xfrm>
            <a:off x="0" y="2469053"/>
            <a:ext cx="1180220"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chemeClr val="accent2">
                    <a:lumMod val="60000"/>
                    <a:lumOff val="40000"/>
                  </a:schemeClr>
                </a:solidFill>
              </a:rPr>
              <a:t>Team Sites</a:t>
            </a:r>
          </a:p>
        </p:txBody>
      </p:sp>
      <p:sp>
        <p:nvSpPr>
          <p:cNvPr id="76" name="TextBox 75"/>
          <p:cNvSpPr txBox="1"/>
          <p:nvPr/>
        </p:nvSpPr>
        <p:spPr>
          <a:xfrm>
            <a:off x="2378055" y="2378853"/>
            <a:ext cx="1324070" cy="445828"/>
          </a:xfrm>
          <a:prstGeom prst="rect">
            <a:avLst/>
          </a:prstGeom>
        </p:spPr>
        <p:txBody>
          <a:bodyPr vert="horz" wrap="square" lIns="0" tIns="0" rIns="0" bIns="0" rtlCol="0">
            <a:spAutoFit/>
          </a:bodyPr>
          <a:lstStyle/>
          <a:p>
            <a:pPr algn="ctr">
              <a:lnSpc>
                <a:spcPct val="80000"/>
              </a:lnSpc>
              <a:buClr>
                <a:srgbClr val="777777"/>
              </a:buClr>
              <a:buSzPct val="130000"/>
            </a:pPr>
            <a:r>
              <a:rPr lang="en-US" dirty="0" smtClean="0">
                <a:solidFill>
                  <a:schemeClr val="accent2">
                    <a:lumMod val="60000"/>
                    <a:lumOff val="40000"/>
                  </a:schemeClr>
                </a:solidFill>
              </a:rPr>
              <a:t>Document Libraries</a:t>
            </a:r>
          </a:p>
        </p:txBody>
      </p:sp>
      <p:sp>
        <p:nvSpPr>
          <p:cNvPr id="79" name="TextBox 78"/>
          <p:cNvSpPr txBox="1"/>
          <p:nvPr/>
        </p:nvSpPr>
        <p:spPr>
          <a:xfrm>
            <a:off x="464441" y="2096018"/>
            <a:ext cx="1184275" cy="249299"/>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chemeClr val="accent2">
                    <a:lumMod val="60000"/>
                    <a:lumOff val="40000"/>
                  </a:schemeClr>
                </a:solidFill>
              </a:rPr>
              <a:t>Versioning</a:t>
            </a:r>
          </a:p>
        </p:txBody>
      </p:sp>
      <p:sp>
        <p:nvSpPr>
          <p:cNvPr id="80" name="TextBox 79"/>
          <p:cNvSpPr txBox="1"/>
          <p:nvPr/>
        </p:nvSpPr>
        <p:spPr>
          <a:xfrm>
            <a:off x="1750732" y="1869792"/>
            <a:ext cx="1324070" cy="445828"/>
          </a:xfrm>
          <a:prstGeom prst="rect">
            <a:avLst/>
          </a:prstGeom>
        </p:spPr>
        <p:txBody>
          <a:bodyPr vert="horz" wrap="square" lIns="0" tIns="0" rIns="0" bIns="0" rtlCol="0">
            <a:spAutoFit/>
          </a:bodyPr>
          <a:lstStyle/>
          <a:p>
            <a:pPr algn="ctr">
              <a:lnSpc>
                <a:spcPct val="80000"/>
              </a:lnSpc>
              <a:buClr>
                <a:srgbClr val="777777"/>
              </a:buClr>
              <a:buSzPct val="130000"/>
            </a:pPr>
            <a:r>
              <a:rPr lang="en-US" dirty="0" smtClean="0">
                <a:solidFill>
                  <a:schemeClr val="accent2">
                    <a:lumMod val="60000"/>
                    <a:lumOff val="40000"/>
                  </a:schemeClr>
                </a:solidFill>
              </a:rPr>
              <a:t>Shared Calendars</a:t>
            </a:r>
          </a:p>
        </p:txBody>
      </p:sp>
      <p:sp>
        <p:nvSpPr>
          <p:cNvPr id="81" name="TextBox 80"/>
          <p:cNvSpPr txBox="1"/>
          <p:nvPr/>
        </p:nvSpPr>
        <p:spPr>
          <a:xfrm>
            <a:off x="278535" y="2842460"/>
            <a:ext cx="569576" cy="498598"/>
          </a:xfrm>
          <a:prstGeom prst="rect">
            <a:avLst/>
          </a:prstGeom>
        </p:spPr>
        <p:txBody>
          <a:bodyPr vert="horz" wrap="square" lIns="0" tIns="0" rIns="0" bIns="0" rtlCol="0">
            <a:spAutoFit/>
          </a:bodyPr>
          <a:lstStyle/>
          <a:p>
            <a:pPr algn="ctr">
              <a:lnSpc>
                <a:spcPct val="90000"/>
              </a:lnSpc>
              <a:spcBef>
                <a:spcPct val="20000"/>
              </a:spcBef>
              <a:buClr>
                <a:srgbClr val="777777"/>
              </a:buClr>
              <a:buSzPct val="130000"/>
            </a:pPr>
            <a:r>
              <a:rPr lang="en-US" dirty="0" smtClean="0">
                <a:solidFill>
                  <a:schemeClr val="accent2">
                    <a:lumMod val="60000"/>
                    <a:lumOff val="40000"/>
                  </a:schemeClr>
                </a:solidFill>
              </a:rPr>
              <a:t>Task Lists</a:t>
            </a:r>
          </a:p>
        </p:txBody>
      </p:sp>
      <p:sp>
        <p:nvSpPr>
          <p:cNvPr id="88" name="TextBox 87"/>
          <p:cNvSpPr txBox="1"/>
          <p:nvPr/>
        </p:nvSpPr>
        <p:spPr>
          <a:xfrm>
            <a:off x="706882" y="1540927"/>
            <a:ext cx="1323086" cy="445828"/>
          </a:xfrm>
          <a:prstGeom prst="rect">
            <a:avLst/>
          </a:prstGeom>
        </p:spPr>
        <p:txBody>
          <a:bodyPr vert="horz" wrap="square" lIns="0" tIns="0" rIns="0" bIns="0" rtlCol="0">
            <a:spAutoFit/>
          </a:bodyPr>
          <a:lstStyle/>
          <a:p>
            <a:pPr algn="ctr">
              <a:lnSpc>
                <a:spcPct val="80000"/>
              </a:lnSpc>
              <a:buClr>
                <a:srgbClr val="777777"/>
              </a:buClr>
              <a:buSzPct val="130000"/>
            </a:pPr>
            <a:r>
              <a:rPr lang="en-US" dirty="0" smtClean="0">
                <a:solidFill>
                  <a:schemeClr val="accent2">
                    <a:lumMod val="60000"/>
                    <a:lumOff val="40000"/>
                  </a:schemeClr>
                </a:solidFill>
              </a:rPr>
              <a:t>Discussion Boards</a:t>
            </a:r>
          </a:p>
        </p:txBody>
      </p:sp>
      <p:sp>
        <p:nvSpPr>
          <p:cNvPr id="59" name="TextBox 58"/>
          <p:cNvSpPr txBox="1"/>
          <p:nvPr/>
        </p:nvSpPr>
        <p:spPr>
          <a:xfrm>
            <a:off x="1084701" y="3993094"/>
            <a:ext cx="1524456" cy="858697"/>
          </a:xfrm>
          <a:prstGeom prst="rect">
            <a:avLst/>
          </a:prstGeom>
        </p:spPr>
        <p:txBody>
          <a:bodyPr vert="horz" wrap="none" lIns="0" tIns="0" rIns="0" bIns="0" rtlCol="0">
            <a:spAutoFit/>
          </a:bodyPr>
          <a:lstStyle/>
          <a:p>
            <a:pPr algn="ctr">
              <a:lnSpc>
                <a:spcPct val="90000"/>
              </a:lnSpc>
              <a:spcBef>
                <a:spcPct val="20000"/>
              </a:spcBef>
              <a:buClr>
                <a:srgbClr val="777777"/>
              </a:buClr>
              <a:buSzPct val="130000"/>
            </a:pPr>
            <a:r>
              <a:rPr lang="en-US" sz="2000" dirty="0">
                <a:gradFill>
                  <a:gsLst>
                    <a:gs pos="0">
                      <a:schemeClr val="bg1"/>
                    </a:gs>
                    <a:gs pos="100000">
                      <a:schemeClr val="bg1"/>
                    </a:gs>
                  </a:gsLst>
                  <a:lin ang="16200000" scaled="0"/>
                </a:gradFill>
              </a:rPr>
              <a:t>Enterprise</a:t>
            </a:r>
            <a:br>
              <a:rPr lang="en-US" sz="2000" dirty="0">
                <a:gradFill>
                  <a:gsLst>
                    <a:gs pos="0">
                      <a:schemeClr val="bg1"/>
                    </a:gs>
                    <a:gs pos="100000">
                      <a:schemeClr val="bg1"/>
                    </a:gs>
                  </a:gsLst>
                  <a:lin ang="16200000" scaled="0"/>
                </a:gradFill>
              </a:rPr>
            </a:br>
            <a:r>
              <a:rPr lang="en-US" sz="2000" dirty="0">
                <a:gradFill>
                  <a:gsLst>
                    <a:gs pos="0">
                      <a:schemeClr val="bg1"/>
                    </a:gs>
                    <a:gs pos="100000">
                      <a:schemeClr val="bg1"/>
                    </a:gs>
                  </a:gsLst>
                  <a:lin ang="16200000" scaled="0"/>
                </a:gradFill>
              </a:rPr>
              <a:t>Collaboration</a:t>
            </a:r>
          </a:p>
          <a:p>
            <a:pPr algn="ctr">
              <a:lnSpc>
                <a:spcPct val="90000"/>
              </a:lnSpc>
              <a:spcBef>
                <a:spcPct val="20000"/>
              </a:spcBef>
              <a:buClr>
                <a:srgbClr val="777777"/>
              </a:buClr>
              <a:buSzPct val="130000"/>
            </a:pPr>
            <a:r>
              <a:rPr lang="en-US" i="1" dirty="0">
                <a:gradFill>
                  <a:gsLst>
                    <a:gs pos="0">
                      <a:schemeClr val="bg1">
                        <a:lumMod val="75000"/>
                      </a:schemeClr>
                    </a:gs>
                    <a:gs pos="100000">
                      <a:schemeClr val="bg1">
                        <a:lumMod val="75000"/>
                      </a:schemeClr>
                    </a:gs>
                  </a:gsLst>
                  <a:lin ang="16200000" scaled="0"/>
                </a:gradFill>
              </a:rPr>
              <a:t>Capabilities</a:t>
            </a:r>
          </a:p>
        </p:txBody>
      </p:sp>
      <p:sp>
        <p:nvSpPr>
          <p:cNvPr id="89" name="TextBox 88"/>
          <p:cNvSpPr txBox="1"/>
          <p:nvPr/>
        </p:nvSpPr>
        <p:spPr>
          <a:xfrm>
            <a:off x="231708" y="3523857"/>
            <a:ext cx="945339" cy="249299"/>
          </a:xfrm>
          <a:prstGeom prst="rect">
            <a:avLst/>
          </a:prstGeom>
        </p:spPr>
        <p:txBody>
          <a:bodyPr vert="horz" wrap="square" lIns="0" tIns="0" rIns="0" bIns="0" rtlCol="0">
            <a:spAutoFit/>
          </a:bodyPr>
          <a:lstStyle/>
          <a:p>
            <a:pPr>
              <a:lnSpc>
                <a:spcPct val="90000"/>
              </a:lnSpc>
              <a:spcBef>
                <a:spcPct val="20000"/>
              </a:spcBef>
              <a:buClr>
                <a:srgbClr val="777777"/>
              </a:buClr>
              <a:buSzPct val="130000"/>
            </a:pPr>
            <a:r>
              <a:rPr lang="en-US" dirty="0" smtClean="0">
                <a:solidFill>
                  <a:schemeClr val="accent2">
                    <a:lumMod val="60000"/>
                    <a:lumOff val="40000"/>
                  </a:schemeClr>
                </a:solidFill>
              </a:rPr>
              <a:t>Surveys</a:t>
            </a:r>
          </a:p>
        </p:txBody>
      </p:sp>
      <p:sp>
        <p:nvSpPr>
          <p:cNvPr id="60" name="TextBox 59"/>
          <p:cNvSpPr txBox="1"/>
          <p:nvPr/>
        </p:nvSpPr>
        <p:spPr>
          <a:xfrm>
            <a:off x="6669750" y="3993095"/>
            <a:ext cx="1269579" cy="858697"/>
          </a:xfrm>
          <a:prstGeom prst="rect">
            <a:avLst/>
          </a:prstGeom>
        </p:spPr>
        <p:txBody>
          <a:bodyPr vert="horz" wrap="none" lIns="0" tIns="0" rIns="0" bIns="0" rtlCol="0">
            <a:spAutoFit/>
          </a:bodyPr>
          <a:lstStyle/>
          <a:p>
            <a:pPr algn="ctr">
              <a:lnSpc>
                <a:spcPct val="90000"/>
              </a:lnSpc>
              <a:spcBef>
                <a:spcPct val="20000"/>
              </a:spcBef>
              <a:buClr>
                <a:srgbClr val="777777"/>
              </a:buClr>
              <a:buSzPct val="130000"/>
            </a:pPr>
            <a:r>
              <a:rPr lang="en-US" sz="2000" dirty="0">
                <a:gradFill>
                  <a:gsLst>
                    <a:gs pos="0">
                      <a:schemeClr val="bg1"/>
                    </a:gs>
                    <a:gs pos="100000">
                      <a:schemeClr val="bg1"/>
                    </a:gs>
                  </a:gsLst>
                  <a:lin ang="16200000" scaled="0"/>
                </a:gradFill>
              </a:rPr>
              <a:t>Social</a:t>
            </a:r>
            <a:br>
              <a:rPr lang="en-US" sz="2000" dirty="0">
                <a:gradFill>
                  <a:gsLst>
                    <a:gs pos="0">
                      <a:schemeClr val="bg1"/>
                    </a:gs>
                    <a:gs pos="100000">
                      <a:schemeClr val="bg1"/>
                    </a:gs>
                  </a:gsLst>
                  <a:lin ang="16200000" scaled="0"/>
                </a:gradFill>
              </a:rPr>
            </a:br>
            <a:r>
              <a:rPr lang="en-US" sz="2000" dirty="0">
                <a:gradFill>
                  <a:gsLst>
                    <a:gs pos="0">
                      <a:schemeClr val="bg1"/>
                    </a:gs>
                    <a:gs pos="100000">
                      <a:schemeClr val="bg1"/>
                    </a:gs>
                  </a:gsLst>
                  <a:lin ang="16200000" scaled="0"/>
                </a:gradFill>
              </a:rPr>
              <a:t>Computing</a:t>
            </a:r>
          </a:p>
          <a:p>
            <a:pPr algn="ctr">
              <a:lnSpc>
                <a:spcPct val="90000"/>
              </a:lnSpc>
              <a:spcBef>
                <a:spcPct val="20000"/>
              </a:spcBef>
              <a:buClr>
                <a:srgbClr val="777777"/>
              </a:buClr>
              <a:buSzPct val="130000"/>
            </a:pPr>
            <a:r>
              <a:rPr lang="en-US" i="1" dirty="0">
                <a:gradFill>
                  <a:gsLst>
                    <a:gs pos="0">
                      <a:schemeClr val="bg1">
                        <a:lumMod val="75000"/>
                      </a:schemeClr>
                    </a:gs>
                    <a:gs pos="100000">
                      <a:schemeClr val="bg1">
                        <a:lumMod val="75000"/>
                      </a:schemeClr>
                    </a:gs>
                  </a:gsLst>
                  <a:lin ang="16200000" scaled="0"/>
                </a:gradFill>
              </a:rPr>
              <a:t>Technologies</a:t>
            </a:r>
          </a:p>
        </p:txBody>
      </p:sp>
      <p:sp>
        <p:nvSpPr>
          <p:cNvPr id="41" name="Title 1"/>
          <p:cNvSpPr txBox="1">
            <a:spLocks/>
          </p:cNvSpPr>
          <p:nvPr/>
        </p:nvSpPr>
        <p:spPr>
          <a:xfrm>
            <a:off x="381000" y="230188"/>
            <a:ext cx="8382000" cy="1102501"/>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a:gsLst>
                    <a:gs pos="0">
                      <a:schemeClr val="bg1"/>
                    </a:gs>
                    <a:gs pos="100000">
                      <a:schemeClr val="bg1"/>
                    </a:gs>
                  </a:gsLst>
                  <a:lin ang="5400000" scaled="0"/>
                </a:gradFill>
                <a:effectLst/>
                <a:latin typeface="Segoe" pitchFamily="34" charset="0"/>
                <a:ea typeface="+mn-ea"/>
                <a:cs typeface="Arial" charset="0"/>
              </a:defRPr>
            </a:lvl1pPr>
          </a:lstStyle>
          <a:p>
            <a:r>
              <a:rPr lang="en-US" dirty="0">
                <a:solidFill>
                  <a:srgbClr val="CCFFCC"/>
                </a:solidFill>
                <a:effectLst>
                  <a:outerShdw blurRad="38100" dist="38100" dir="2700000" algn="tl">
                    <a:srgbClr val="000000">
                      <a:alpha val="43137"/>
                    </a:srgbClr>
                  </a:outerShdw>
                </a:effectLst>
                <a:latin typeface="+mj-lt"/>
              </a:rPr>
              <a:t>Business Communities</a:t>
            </a:r>
          </a:p>
          <a:p>
            <a:r>
              <a:rPr lang="en-US" sz="3200" dirty="0" smtClean="0">
                <a:ln>
                  <a:noFill/>
                </a:ln>
                <a:solidFill>
                  <a:schemeClr val="accent1">
                    <a:lumMod val="75000"/>
                  </a:schemeClr>
                </a:solidFill>
                <a:latin typeface="Segoe"/>
                <a:cs typeface="Arial"/>
              </a:rPr>
              <a:t>For Today’s Collaboration Needs</a:t>
            </a:r>
            <a:endParaRPr lang="en-US" sz="3600" dirty="0">
              <a:gradFill>
                <a:gsLst>
                  <a:gs pos="0">
                    <a:schemeClr val="bg2"/>
                  </a:gs>
                  <a:gs pos="100000">
                    <a:schemeClr val="bg2"/>
                  </a:gs>
                </a:gsLst>
                <a:lin ang="5400000" scaled="0"/>
              </a:gradFill>
            </a:endParaRPr>
          </a:p>
        </p:txBody>
      </p:sp>
    </p:spTree>
    <p:extLst>
      <p:ext uri="{BB962C8B-B14F-4D97-AF65-F5344CB8AC3E}">
        <p14:creationId xmlns="" xmlns:p14="http://schemas.microsoft.com/office/powerpoint/2010/main" val="1233177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par>
                                <p:cTn id="11" presetID="10"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1000"/>
                                        <p:tgtEl>
                                          <p:spTgt spid="69"/>
                                        </p:tgtEl>
                                      </p:cBhvr>
                                    </p:animEffect>
                                  </p:childTnLst>
                                </p:cTn>
                              </p:par>
                              <p:par>
                                <p:cTn id="14" presetID="10" presetClass="entr" presetSubtype="0"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1000"/>
                                        <p:tgtEl>
                                          <p:spTgt spid="5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1000"/>
                                        <p:tgtEl>
                                          <p:spTgt spid="7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1000"/>
                                        <p:tgtEl>
                                          <p:spTgt spid="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1000"/>
                                        <p:tgtEl>
                                          <p:spTgt spid="7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1000"/>
                                        <p:tgtEl>
                                          <p:spTgt spid="8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1000"/>
                                        <p:tgtEl>
                                          <p:spTgt spid="8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1000"/>
                                        <p:tgtEl>
                                          <p:spTgt spid="8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1000"/>
                                        <p:tgtEl>
                                          <p:spTgt spid="8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1000"/>
                                        <p:tgtEl>
                                          <p:spTgt spid="7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1000"/>
                                        <p:tgtEl>
                                          <p:spTgt spid="7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fade">
                                      <p:cBhvr>
                                        <p:cTn id="54" dur="1000"/>
                                        <p:tgtEl>
                                          <p:spTgt spid="8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1000"/>
                                        <p:tgtEl>
                                          <p:spTgt spid="8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1000"/>
                                        <p:tgtEl>
                                          <p:spTgt spid="8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1000"/>
                                        <p:tgtEl>
                                          <p:spTgt spid="8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1000"/>
                                        <p:tgtEl>
                                          <p:spTgt spid="8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fade">
                                      <p:cBhvr>
                                        <p:cTn id="69" dur="1000"/>
                                        <p:tgtEl>
                                          <p:spTgt spid="8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left)">
                                      <p:cBhvr>
                                        <p:cTn id="74" dur="1000"/>
                                        <p:tgtEl>
                                          <p:spTgt spid="67"/>
                                        </p:tgtEl>
                                      </p:cBhvr>
                                    </p:animEffect>
                                  </p:childTnLst>
                                </p:cTn>
                              </p:par>
                              <p:par>
                                <p:cTn id="75" presetID="22" presetClass="entr" presetSubtype="2"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right)">
                                      <p:cBhvr>
                                        <p:cTn id="77" dur="1000"/>
                                        <p:tgtEl>
                                          <p:spTgt spid="68"/>
                                        </p:tgtEl>
                                      </p:cBhvr>
                                    </p:animEffect>
                                  </p:childTnLst>
                                </p:cTn>
                              </p:par>
                            </p:childTnLst>
                          </p:cTn>
                        </p:par>
                        <p:par>
                          <p:cTn id="78" fill="hold">
                            <p:stCondLst>
                              <p:cond delay="1000"/>
                            </p:stCondLst>
                            <p:childTnLst>
                              <p:par>
                                <p:cTn id="79" presetID="63" presetClass="path" presetSubtype="0" fill="hold" nodeType="afterEffect">
                                  <p:stCondLst>
                                    <p:cond delay="0"/>
                                  </p:stCondLst>
                                  <p:childTnLst>
                                    <p:animMotion origin="layout" path="M -1.11111E-6 1.11111E-6 L -0.42309 0.13472 " pathEditMode="relative" rAng="0" ptsTypes="AA">
                                      <p:cBhvr>
                                        <p:cTn id="80" dur="1000" fill="hold"/>
                                        <p:tgtEl>
                                          <p:spTgt spid="72"/>
                                        </p:tgtEl>
                                        <p:attrNameLst>
                                          <p:attrName>ppt_x</p:attrName>
                                          <p:attrName>ppt_y</p:attrName>
                                        </p:attrNameLst>
                                      </p:cBhvr>
                                      <p:rCtr x="-21200" y="6700"/>
                                    </p:animMotion>
                                  </p:childTnLst>
                                </p:cTn>
                              </p:par>
                              <p:par>
                                <p:cTn id="81" presetID="63" presetClass="path" presetSubtype="0" fill="hold" nodeType="withEffect">
                                  <p:stCondLst>
                                    <p:cond delay="0"/>
                                  </p:stCondLst>
                                  <p:childTnLst>
                                    <p:animMotion origin="layout" path="M -3.33333E-6 1.11111E-6 L 0.4191 0.13611 " pathEditMode="relative" rAng="0" ptsTypes="AA">
                                      <p:cBhvr>
                                        <p:cTn id="82" dur="1000" fill="hold"/>
                                        <p:tgtEl>
                                          <p:spTgt spid="69"/>
                                        </p:tgtEl>
                                        <p:attrNameLst>
                                          <p:attrName>ppt_x</p:attrName>
                                          <p:attrName>ppt_y</p:attrName>
                                        </p:attrNameLst>
                                      </p:cBhvr>
                                      <p:rCtr x="21000" y="6800"/>
                                    </p:animMotion>
                                  </p:childTnLst>
                                </p:cTn>
                              </p:par>
                              <p:par>
                                <p:cTn id="83" presetID="10" presetClass="exit" presetSubtype="0" fill="hold" nodeType="withEffect">
                                  <p:stCondLst>
                                    <p:cond delay="0"/>
                                  </p:stCondLst>
                                  <p:childTnLst>
                                    <p:animEffect transition="out" filter="fade">
                                      <p:cBhvr>
                                        <p:cTn id="84" dur="800"/>
                                        <p:tgtEl>
                                          <p:spTgt spid="69"/>
                                        </p:tgtEl>
                                      </p:cBhvr>
                                    </p:animEffect>
                                    <p:set>
                                      <p:cBhvr>
                                        <p:cTn id="85" dur="1" fill="hold">
                                          <p:stCondLst>
                                            <p:cond delay="799"/>
                                          </p:stCondLst>
                                        </p:cTn>
                                        <p:tgtEl>
                                          <p:spTgt spid="6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800"/>
                                        <p:tgtEl>
                                          <p:spTgt spid="72"/>
                                        </p:tgtEl>
                                      </p:cBhvr>
                                    </p:animEffect>
                                    <p:set>
                                      <p:cBhvr>
                                        <p:cTn id="88" dur="1" fill="hold">
                                          <p:stCondLst>
                                            <p:cond delay="799"/>
                                          </p:stCondLst>
                                        </p:cTn>
                                        <p:tgtEl>
                                          <p:spTgt spid="72"/>
                                        </p:tgtEl>
                                        <p:attrNameLst>
                                          <p:attrName>style.visibility</p:attrName>
                                        </p:attrNameLst>
                                      </p:cBhvr>
                                      <p:to>
                                        <p:strVal val="hidden"/>
                                      </p:to>
                                    </p:set>
                                  </p:childTnLst>
                                </p:cTn>
                              </p:par>
                              <p:par>
                                <p:cTn id="89" presetID="9" presetClass="emph" presetSubtype="0" nodeType="withEffect">
                                  <p:stCondLst>
                                    <p:cond delay="0"/>
                                  </p:stCondLst>
                                  <p:childTnLst>
                                    <p:set>
                                      <p:cBhvr rctx="PPT">
                                        <p:cTn id="90" dur="indefinite"/>
                                        <p:tgtEl>
                                          <p:spTgt spid="64"/>
                                        </p:tgtEl>
                                        <p:attrNameLst>
                                          <p:attrName>style.opacity</p:attrName>
                                        </p:attrNameLst>
                                      </p:cBhvr>
                                      <p:to>
                                        <p:strVal val="0.25"/>
                                      </p:to>
                                    </p:set>
                                    <p:animEffect filter="image" prLst="opacity: 0.25">
                                      <p:cBhvr rctx="IE">
                                        <p:cTn id="91" dur="indefinite"/>
                                        <p:tgtEl>
                                          <p:spTgt spid="64"/>
                                        </p:tgtEl>
                                      </p:cBhvr>
                                    </p:animEffect>
                                  </p:childTnLst>
                                </p:cTn>
                              </p:par>
                              <p:par>
                                <p:cTn id="92" presetID="9" presetClass="emph" presetSubtype="0" nodeType="withEffect">
                                  <p:stCondLst>
                                    <p:cond delay="0"/>
                                  </p:stCondLst>
                                  <p:childTnLst>
                                    <p:set>
                                      <p:cBhvr rctx="PPT">
                                        <p:cTn id="93" dur="indefinite"/>
                                        <p:tgtEl>
                                          <p:spTgt spid="61"/>
                                        </p:tgtEl>
                                        <p:attrNameLst>
                                          <p:attrName>style.opacity</p:attrName>
                                        </p:attrNameLst>
                                      </p:cBhvr>
                                      <p:to>
                                        <p:strVal val="0.25"/>
                                      </p:to>
                                    </p:set>
                                    <p:animEffect filter="image" prLst="opacity: 0.25">
                                      <p:cBhvr rctx="IE">
                                        <p:cTn id="94" dur="indefinite"/>
                                        <p:tgtEl>
                                          <p:spTgt spid="61"/>
                                        </p:tgtEl>
                                      </p:cBhvr>
                                    </p:animEffect>
                                  </p:childTnLst>
                                </p:cTn>
                              </p:par>
                              <p:par>
                                <p:cTn id="95" presetID="9" presetClass="emph" presetSubtype="0" grpId="1" nodeType="withEffect">
                                  <p:stCondLst>
                                    <p:cond delay="0"/>
                                  </p:stCondLst>
                                  <p:childTnLst>
                                    <p:set>
                                      <p:cBhvr rctx="PPT">
                                        <p:cTn id="96" dur="indefinite"/>
                                        <p:tgtEl>
                                          <p:spTgt spid="59"/>
                                        </p:tgtEl>
                                        <p:attrNameLst>
                                          <p:attrName>style.opacity</p:attrName>
                                        </p:attrNameLst>
                                      </p:cBhvr>
                                      <p:to>
                                        <p:strVal val="0.5"/>
                                      </p:to>
                                    </p:set>
                                    <p:animEffect filter="image" prLst="opacity: 0.5">
                                      <p:cBhvr rctx="IE">
                                        <p:cTn id="97" dur="indefinite"/>
                                        <p:tgtEl>
                                          <p:spTgt spid="59"/>
                                        </p:tgtEl>
                                      </p:cBhvr>
                                    </p:animEffect>
                                  </p:childTnLst>
                                </p:cTn>
                              </p:par>
                              <p:par>
                                <p:cTn id="98" presetID="9" presetClass="emph" presetSubtype="0" grpId="1" nodeType="withEffect">
                                  <p:stCondLst>
                                    <p:cond delay="0"/>
                                  </p:stCondLst>
                                  <p:childTnLst>
                                    <p:set>
                                      <p:cBhvr rctx="PPT">
                                        <p:cTn id="99" dur="indefinite"/>
                                        <p:tgtEl>
                                          <p:spTgt spid="60"/>
                                        </p:tgtEl>
                                        <p:attrNameLst>
                                          <p:attrName>style.opacity</p:attrName>
                                        </p:attrNameLst>
                                      </p:cBhvr>
                                      <p:to>
                                        <p:strVal val="0.5"/>
                                      </p:to>
                                    </p:set>
                                    <p:animEffect filter="image" prLst="opacity: 0.5">
                                      <p:cBhvr rctx="IE">
                                        <p:cTn id="100" dur="indefinite"/>
                                        <p:tgtEl>
                                          <p:spTgt spid="60"/>
                                        </p:tgtEl>
                                      </p:cBhvr>
                                    </p:animEffect>
                                  </p:childTnLst>
                                </p:cTn>
                              </p:par>
                              <p:par>
                                <p:cTn id="101" presetID="53" presetClass="entr" presetSubtype="0" fill="hold" nodeType="withEffect">
                                  <p:stCondLst>
                                    <p:cond delay="300"/>
                                  </p:stCondLst>
                                  <p:childTnLst>
                                    <p:set>
                                      <p:cBhvr>
                                        <p:cTn id="102" dur="1" fill="hold">
                                          <p:stCondLst>
                                            <p:cond delay="0"/>
                                          </p:stCondLst>
                                        </p:cTn>
                                        <p:tgtEl>
                                          <p:spTgt spid="42"/>
                                        </p:tgtEl>
                                        <p:attrNameLst>
                                          <p:attrName>style.visibility</p:attrName>
                                        </p:attrNameLst>
                                      </p:cBhvr>
                                      <p:to>
                                        <p:strVal val="visible"/>
                                      </p:to>
                                    </p:set>
                                    <p:anim calcmode="lin" valueType="num">
                                      <p:cBhvr>
                                        <p:cTn id="103" dur="1000" fill="hold"/>
                                        <p:tgtEl>
                                          <p:spTgt spid="42"/>
                                        </p:tgtEl>
                                        <p:attrNameLst>
                                          <p:attrName>ppt_w</p:attrName>
                                        </p:attrNameLst>
                                      </p:cBhvr>
                                      <p:tavLst>
                                        <p:tav tm="0">
                                          <p:val>
                                            <p:fltVal val="0"/>
                                          </p:val>
                                        </p:tav>
                                        <p:tav tm="100000">
                                          <p:val>
                                            <p:strVal val="#ppt_w"/>
                                          </p:val>
                                        </p:tav>
                                      </p:tavLst>
                                    </p:anim>
                                    <p:anim calcmode="lin" valueType="num">
                                      <p:cBhvr>
                                        <p:cTn id="104" dur="1000" fill="hold"/>
                                        <p:tgtEl>
                                          <p:spTgt spid="42"/>
                                        </p:tgtEl>
                                        <p:attrNameLst>
                                          <p:attrName>ppt_h</p:attrName>
                                        </p:attrNameLst>
                                      </p:cBhvr>
                                      <p:tavLst>
                                        <p:tav tm="0">
                                          <p:val>
                                            <p:fltVal val="0"/>
                                          </p:val>
                                        </p:tav>
                                        <p:tav tm="100000">
                                          <p:val>
                                            <p:strVal val="#ppt_h"/>
                                          </p:val>
                                        </p:tav>
                                      </p:tavLst>
                                    </p:anim>
                                    <p:animEffect transition="in" filter="fade">
                                      <p:cBhvr>
                                        <p:cTn id="105" dur="1000"/>
                                        <p:tgtEl>
                                          <p:spTgt spid="42"/>
                                        </p:tgtEl>
                                      </p:cBhvr>
                                    </p:animEffect>
                                  </p:childTnLst>
                                </p:cTn>
                              </p:par>
                              <p:par>
                                <p:cTn id="106" presetID="9" presetClass="emph" presetSubtype="0" nodeType="withEffect">
                                  <p:stCondLst>
                                    <p:cond delay="300"/>
                                  </p:stCondLst>
                                  <p:childTnLst>
                                    <p:set>
                                      <p:cBhvr rctx="PPT">
                                        <p:cTn id="107" dur="indefinite"/>
                                        <p:tgtEl>
                                          <p:spTgt spid="67"/>
                                        </p:tgtEl>
                                        <p:attrNameLst>
                                          <p:attrName>style.opacity</p:attrName>
                                        </p:attrNameLst>
                                      </p:cBhvr>
                                      <p:to>
                                        <p:strVal val="0.25"/>
                                      </p:to>
                                    </p:set>
                                    <p:animEffect filter="image" prLst="opacity: 0.25">
                                      <p:cBhvr rctx="IE">
                                        <p:cTn id="108" dur="indefinite"/>
                                        <p:tgtEl>
                                          <p:spTgt spid="67"/>
                                        </p:tgtEl>
                                      </p:cBhvr>
                                    </p:animEffect>
                                  </p:childTnLst>
                                </p:cTn>
                              </p:par>
                              <p:par>
                                <p:cTn id="109" presetID="9" presetClass="emph" presetSubtype="0" nodeType="withEffect">
                                  <p:stCondLst>
                                    <p:cond delay="300"/>
                                  </p:stCondLst>
                                  <p:childTnLst>
                                    <p:set>
                                      <p:cBhvr rctx="PPT">
                                        <p:cTn id="110" dur="indefinite"/>
                                        <p:tgtEl>
                                          <p:spTgt spid="68"/>
                                        </p:tgtEl>
                                        <p:attrNameLst>
                                          <p:attrName>style.opacity</p:attrName>
                                        </p:attrNameLst>
                                      </p:cBhvr>
                                      <p:to>
                                        <p:strVal val="0.25"/>
                                      </p:to>
                                    </p:set>
                                    <p:animEffect filter="image" prLst="opacity: 0.25">
                                      <p:cBhvr rctx="IE">
                                        <p:cTn id="111" dur="indefinite"/>
                                        <p:tgtEl>
                                          <p:spTgt spid="68"/>
                                        </p:tgtEl>
                                      </p:cBhvr>
                                    </p:animEffect>
                                  </p:childTnLst>
                                </p:cTn>
                              </p:par>
                              <p:par>
                                <p:cTn id="112" presetID="9" presetClass="emph" presetSubtype="0" grpId="1" nodeType="withEffect">
                                  <p:stCondLst>
                                    <p:cond delay="300"/>
                                  </p:stCondLst>
                                  <p:childTnLst>
                                    <p:set>
                                      <p:cBhvr rctx="PPT">
                                        <p:cTn id="113" dur="indefinite"/>
                                        <p:tgtEl>
                                          <p:spTgt spid="75"/>
                                        </p:tgtEl>
                                        <p:attrNameLst>
                                          <p:attrName>style.opacity</p:attrName>
                                        </p:attrNameLst>
                                      </p:cBhvr>
                                      <p:to>
                                        <p:strVal val="0.25"/>
                                      </p:to>
                                    </p:set>
                                    <p:animEffect filter="image" prLst="opacity: 0.25">
                                      <p:cBhvr rctx="IE">
                                        <p:cTn id="114" dur="indefinite"/>
                                        <p:tgtEl>
                                          <p:spTgt spid="75"/>
                                        </p:tgtEl>
                                      </p:cBhvr>
                                    </p:animEffect>
                                  </p:childTnLst>
                                </p:cTn>
                              </p:par>
                              <p:par>
                                <p:cTn id="115" presetID="9" presetClass="emph" presetSubtype="0" grpId="1" nodeType="withEffect">
                                  <p:stCondLst>
                                    <p:cond delay="300"/>
                                  </p:stCondLst>
                                  <p:childTnLst>
                                    <p:set>
                                      <p:cBhvr rctx="PPT">
                                        <p:cTn id="116" dur="indefinite"/>
                                        <p:tgtEl>
                                          <p:spTgt spid="76"/>
                                        </p:tgtEl>
                                        <p:attrNameLst>
                                          <p:attrName>style.opacity</p:attrName>
                                        </p:attrNameLst>
                                      </p:cBhvr>
                                      <p:to>
                                        <p:strVal val="0.25"/>
                                      </p:to>
                                    </p:set>
                                    <p:animEffect filter="image" prLst="opacity: 0.25">
                                      <p:cBhvr rctx="IE">
                                        <p:cTn id="117" dur="indefinite"/>
                                        <p:tgtEl>
                                          <p:spTgt spid="76"/>
                                        </p:tgtEl>
                                      </p:cBhvr>
                                    </p:animEffect>
                                  </p:childTnLst>
                                </p:cTn>
                              </p:par>
                              <p:par>
                                <p:cTn id="118" presetID="9" presetClass="emph" presetSubtype="0" grpId="1" nodeType="withEffect">
                                  <p:stCondLst>
                                    <p:cond delay="300"/>
                                  </p:stCondLst>
                                  <p:childTnLst>
                                    <p:set>
                                      <p:cBhvr rctx="PPT">
                                        <p:cTn id="119" dur="indefinite"/>
                                        <p:tgtEl>
                                          <p:spTgt spid="79"/>
                                        </p:tgtEl>
                                        <p:attrNameLst>
                                          <p:attrName>style.opacity</p:attrName>
                                        </p:attrNameLst>
                                      </p:cBhvr>
                                      <p:to>
                                        <p:strVal val="0.25"/>
                                      </p:to>
                                    </p:set>
                                    <p:animEffect filter="image" prLst="opacity: 0.25">
                                      <p:cBhvr rctx="IE">
                                        <p:cTn id="120" dur="indefinite"/>
                                        <p:tgtEl>
                                          <p:spTgt spid="79"/>
                                        </p:tgtEl>
                                      </p:cBhvr>
                                    </p:animEffect>
                                  </p:childTnLst>
                                </p:cTn>
                              </p:par>
                              <p:par>
                                <p:cTn id="121" presetID="9" presetClass="emph" presetSubtype="0" grpId="1" nodeType="withEffect">
                                  <p:stCondLst>
                                    <p:cond delay="300"/>
                                  </p:stCondLst>
                                  <p:childTnLst>
                                    <p:set>
                                      <p:cBhvr rctx="PPT">
                                        <p:cTn id="122" dur="indefinite"/>
                                        <p:tgtEl>
                                          <p:spTgt spid="80"/>
                                        </p:tgtEl>
                                        <p:attrNameLst>
                                          <p:attrName>style.opacity</p:attrName>
                                        </p:attrNameLst>
                                      </p:cBhvr>
                                      <p:to>
                                        <p:strVal val="0.25"/>
                                      </p:to>
                                    </p:set>
                                    <p:animEffect filter="image" prLst="opacity: 0.25">
                                      <p:cBhvr rctx="IE">
                                        <p:cTn id="123" dur="indefinite"/>
                                        <p:tgtEl>
                                          <p:spTgt spid="80"/>
                                        </p:tgtEl>
                                      </p:cBhvr>
                                    </p:animEffect>
                                  </p:childTnLst>
                                </p:cTn>
                              </p:par>
                              <p:par>
                                <p:cTn id="124" presetID="9" presetClass="emph" presetSubtype="0" grpId="1" nodeType="withEffect">
                                  <p:stCondLst>
                                    <p:cond delay="300"/>
                                  </p:stCondLst>
                                  <p:childTnLst>
                                    <p:set>
                                      <p:cBhvr rctx="PPT">
                                        <p:cTn id="125" dur="indefinite"/>
                                        <p:tgtEl>
                                          <p:spTgt spid="81"/>
                                        </p:tgtEl>
                                        <p:attrNameLst>
                                          <p:attrName>style.opacity</p:attrName>
                                        </p:attrNameLst>
                                      </p:cBhvr>
                                      <p:to>
                                        <p:strVal val="0.25"/>
                                      </p:to>
                                    </p:set>
                                    <p:animEffect filter="image" prLst="opacity: 0.25">
                                      <p:cBhvr rctx="IE">
                                        <p:cTn id="126" dur="indefinite"/>
                                        <p:tgtEl>
                                          <p:spTgt spid="81"/>
                                        </p:tgtEl>
                                      </p:cBhvr>
                                    </p:animEffect>
                                  </p:childTnLst>
                                </p:cTn>
                              </p:par>
                              <p:par>
                                <p:cTn id="127" presetID="9" presetClass="emph" presetSubtype="0" grpId="1" nodeType="withEffect">
                                  <p:stCondLst>
                                    <p:cond delay="300"/>
                                  </p:stCondLst>
                                  <p:childTnLst>
                                    <p:set>
                                      <p:cBhvr rctx="PPT">
                                        <p:cTn id="128" dur="indefinite"/>
                                        <p:tgtEl>
                                          <p:spTgt spid="77"/>
                                        </p:tgtEl>
                                        <p:attrNameLst>
                                          <p:attrName>style.opacity</p:attrName>
                                        </p:attrNameLst>
                                      </p:cBhvr>
                                      <p:to>
                                        <p:strVal val="0.25"/>
                                      </p:to>
                                    </p:set>
                                    <p:animEffect filter="image" prLst="opacity: 0.25">
                                      <p:cBhvr rctx="IE">
                                        <p:cTn id="129" dur="indefinite"/>
                                        <p:tgtEl>
                                          <p:spTgt spid="77"/>
                                        </p:tgtEl>
                                      </p:cBhvr>
                                    </p:animEffect>
                                  </p:childTnLst>
                                </p:cTn>
                              </p:par>
                              <p:par>
                                <p:cTn id="130" presetID="9" presetClass="emph" presetSubtype="0" grpId="1" nodeType="withEffect">
                                  <p:stCondLst>
                                    <p:cond delay="300"/>
                                  </p:stCondLst>
                                  <p:childTnLst>
                                    <p:set>
                                      <p:cBhvr rctx="PPT">
                                        <p:cTn id="131" dur="indefinite"/>
                                        <p:tgtEl>
                                          <p:spTgt spid="78"/>
                                        </p:tgtEl>
                                        <p:attrNameLst>
                                          <p:attrName>style.opacity</p:attrName>
                                        </p:attrNameLst>
                                      </p:cBhvr>
                                      <p:to>
                                        <p:strVal val="0.25"/>
                                      </p:to>
                                    </p:set>
                                    <p:animEffect filter="image" prLst="opacity: 0.25">
                                      <p:cBhvr rctx="IE">
                                        <p:cTn id="132" dur="indefinite"/>
                                        <p:tgtEl>
                                          <p:spTgt spid="78"/>
                                        </p:tgtEl>
                                      </p:cBhvr>
                                    </p:animEffect>
                                  </p:childTnLst>
                                </p:cTn>
                              </p:par>
                              <p:par>
                                <p:cTn id="133" presetID="9" presetClass="emph" presetSubtype="0" grpId="1" nodeType="withEffect">
                                  <p:stCondLst>
                                    <p:cond delay="300"/>
                                  </p:stCondLst>
                                  <p:childTnLst>
                                    <p:set>
                                      <p:cBhvr rctx="PPT">
                                        <p:cTn id="134" dur="indefinite"/>
                                        <p:tgtEl>
                                          <p:spTgt spid="82"/>
                                        </p:tgtEl>
                                        <p:attrNameLst>
                                          <p:attrName>style.opacity</p:attrName>
                                        </p:attrNameLst>
                                      </p:cBhvr>
                                      <p:to>
                                        <p:strVal val="0.25"/>
                                      </p:to>
                                    </p:set>
                                    <p:animEffect filter="image" prLst="opacity: 0.25">
                                      <p:cBhvr rctx="IE">
                                        <p:cTn id="135" dur="indefinite"/>
                                        <p:tgtEl>
                                          <p:spTgt spid="82"/>
                                        </p:tgtEl>
                                      </p:cBhvr>
                                    </p:animEffect>
                                  </p:childTnLst>
                                </p:cTn>
                              </p:par>
                              <p:par>
                                <p:cTn id="136" presetID="9" presetClass="emph" presetSubtype="0" grpId="1" nodeType="withEffect">
                                  <p:stCondLst>
                                    <p:cond delay="300"/>
                                  </p:stCondLst>
                                  <p:childTnLst>
                                    <p:set>
                                      <p:cBhvr rctx="PPT">
                                        <p:cTn id="137" dur="indefinite"/>
                                        <p:tgtEl>
                                          <p:spTgt spid="83"/>
                                        </p:tgtEl>
                                        <p:attrNameLst>
                                          <p:attrName>style.opacity</p:attrName>
                                        </p:attrNameLst>
                                      </p:cBhvr>
                                      <p:to>
                                        <p:strVal val="0.25"/>
                                      </p:to>
                                    </p:set>
                                    <p:animEffect filter="image" prLst="opacity: 0.25">
                                      <p:cBhvr rctx="IE">
                                        <p:cTn id="138" dur="indefinite"/>
                                        <p:tgtEl>
                                          <p:spTgt spid="83"/>
                                        </p:tgtEl>
                                      </p:cBhvr>
                                    </p:animEffect>
                                  </p:childTnLst>
                                </p:cTn>
                              </p:par>
                              <p:par>
                                <p:cTn id="139" presetID="9" presetClass="emph" presetSubtype="0" grpId="1" nodeType="withEffect">
                                  <p:stCondLst>
                                    <p:cond delay="300"/>
                                  </p:stCondLst>
                                  <p:childTnLst>
                                    <p:set>
                                      <p:cBhvr rctx="PPT">
                                        <p:cTn id="140" dur="indefinite"/>
                                        <p:tgtEl>
                                          <p:spTgt spid="84"/>
                                        </p:tgtEl>
                                        <p:attrNameLst>
                                          <p:attrName>style.opacity</p:attrName>
                                        </p:attrNameLst>
                                      </p:cBhvr>
                                      <p:to>
                                        <p:strVal val="0.25"/>
                                      </p:to>
                                    </p:set>
                                    <p:animEffect filter="image" prLst="opacity: 0.25">
                                      <p:cBhvr rctx="IE">
                                        <p:cTn id="141" dur="indefinite"/>
                                        <p:tgtEl>
                                          <p:spTgt spid="84"/>
                                        </p:tgtEl>
                                      </p:cBhvr>
                                    </p:animEffect>
                                  </p:childTnLst>
                                </p:cTn>
                              </p:par>
                              <p:par>
                                <p:cTn id="142" presetID="9" presetClass="emph" presetSubtype="0" grpId="1" nodeType="withEffect">
                                  <p:stCondLst>
                                    <p:cond delay="300"/>
                                  </p:stCondLst>
                                  <p:childTnLst>
                                    <p:set>
                                      <p:cBhvr rctx="PPT">
                                        <p:cTn id="143" dur="indefinite"/>
                                        <p:tgtEl>
                                          <p:spTgt spid="85"/>
                                        </p:tgtEl>
                                        <p:attrNameLst>
                                          <p:attrName>style.opacity</p:attrName>
                                        </p:attrNameLst>
                                      </p:cBhvr>
                                      <p:to>
                                        <p:strVal val="0.25"/>
                                      </p:to>
                                    </p:set>
                                    <p:animEffect filter="image" prLst="opacity: 0.25">
                                      <p:cBhvr rctx="IE">
                                        <p:cTn id="144" dur="indefinite"/>
                                        <p:tgtEl>
                                          <p:spTgt spid="85"/>
                                        </p:tgtEl>
                                      </p:cBhvr>
                                    </p:animEffect>
                                  </p:childTnLst>
                                </p:cTn>
                              </p:par>
                              <p:par>
                                <p:cTn id="145" presetID="9" presetClass="emph" presetSubtype="0" grpId="1" nodeType="withEffect">
                                  <p:stCondLst>
                                    <p:cond delay="300"/>
                                  </p:stCondLst>
                                  <p:childTnLst>
                                    <p:set>
                                      <p:cBhvr rctx="PPT">
                                        <p:cTn id="146" dur="indefinite"/>
                                        <p:tgtEl>
                                          <p:spTgt spid="86"/>
                                        </p:tgtEl>
                                        <p:attrNameLst>
                                          <p:attrName>style.opacity</p:attrName>
                                        </p:attrNameLst>
                                      </p:cBhvr>
                                      <p:to>
                                        <p:strVal val="0.25"/>
                                      </p:to>
                                    </p:set>
                                    <p:animEffect filter="image" prLst="opacity: 0.25">
                                      <p:cBhvr rctx="IE">
                                        <p:cTn id="147" dur="indefinite"/>
                                        <p:tgtEl>
                                          <p:spTgt spid="86"/>
                                        </p:tgtEl>
                                      </p:cBhvr>
                                    </p:animEffect>
                                  </p:childTnLst>
                                </p:cTn>
                              </p:par>
                              <p:par>
                                <p:cTn id="148" presetID="9" presetClass="emph" presetSubtype="0" grpId="1" nodeType="withEffect">
                                  <p:stCondLst>
                                    <p:cond delay="300"/>
                                  </p:stCondLst>
                                  <p:childTnLst>
                                    <p:set>
                                      <p:cBhvr rctx="PPT">
                                        <p:cTn id="149" dur="indefinite"/>
                                        <p:tgtEl>
                                          <p:spTgt spid="87"/>
                                        </p:tgtEl>
                                        <p:attrNameLst>
                                          <p:attrName>style.opacity</p:attrName>
                                        </p:attrNameLst>
                                      </p:cBhvr>
                                      <p:to>
                                        <p:strVal val="0.25"/>
                                      </p:to>
                                    </p:set>
                                    <p:animEffect filter="image" prLst="opacity: 0.25">
                                      <p:cBhvr rctx="IE">
                                        <p:cTn id="150" dur="indefinite"/>
                                        <p:tgtEl>
                                          <p:spTgt spid="87"/>
                                        </p:tgtEl>
                                      </p:cBhvr>
                                    </p:animEffect>
                                  </p:childTnLst>
                                </p:cTn>
                              </p:par>
                              <p:par>
                                <p:cTn id="151" presetID="9" presetClass="emph" presetSubtype="0" grpId="1" nodeType="withEffect">
                                  <p:stCondLst>
                                    <p:cond delay="300"/>
                                  </p:stCondLst>
                                  <p:childTnLst>
                                    <p:set>
                                      <p:cBhvr rctx="PPT">
                                        <p:cTn id="152" dur="indefinite"/>
                                        <p:tgtEl>
                                          <p:spTgt spid="88"/>
                                        </p:tgtEl>
                                        <p:attrNameLst>
                                          <p:attrName>style.opacity</p:attrName>
                                        </p:attrNameLst>
                                      </p:cBhvr>
                                      <p:to>
                                        <p:strVal val="0.25"/>
                                      </p:to>
                                    </p:set>
                                    <p:animEffect filter="image" prLst="opacity: 0.25">
                                      <p:cBhvr rctx="IE">
                                        <p:cTn id="153" dur="indefinite"/>
                                        <p:tgtEl>
                                          <p:spTgt spid="88"/>
                                        </p:tgtEl>
                                      </p:cBhvr>
                                    </p:animEffect>
                                  </p:childTnLst>
                                </p:cTn>
                              </p:par>
                              <p:par>
                                <p:cTn id="154" presetID="9" presetClass="emph" presetSubtype="0" grpId="1" nodeType="withEffect">
                                  <p:stCondLst>
                                    <p:cond delay="300"/>
                                  </p:stCondLst>
                                  <p:childTnLst>
                                    <p:set>
                                      <p:cBhvr rctx="PPT">
                                        <p:cTn id="155" dur="indefinite"/>
                                        <p:tgtEl>
                                          <p:spTgt spid="89"/>
                                        </p:tgtEl>
                                        <p:attrNameLst>
                                          <p:attrName>style.opacity</p:attrName>
                                        </p:attrNameLst>
                                      </p:cBhvr>
                                      <p:to>
                                        <p:strVal val="0.25"/>
                                      </p:to>
                                    </p:set>
                                    <p:animEffect filter="image" prLst="opacity: 0.25">
                                      <p:cBhvr rctx="IE">
                                        <p:cTn id="156" dur="indefinite"/>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7" grpId="1"/>
      <p:bldP spid="78" grpId="0"/>
      <p:bldP spid="78" grpId="1"/>
      <p:bldP spid="82" grpId="0"/>
      <p:bldP spid="82" grpId="1"/>
      <p:bldP spid="83" grpId="0"/>
      <p:bldP spid="83" grpId="1"/>
      <p:bldP spid="84" grpId="0"/>
      <p:bldP spid="84" grpId="1"/>
      <p:bldP spid="85" grpId="0"/>
      <p:bldP spid="85" grpId="1"/>
      <p:bldP spid="86" grpId="0"/>
      <p:bldP spid="86" grpId="1"/>
      <p:bldP spid="87" grpId="0"/>
      <p:bldP spid="87" grpId="1"/>
      <p:bldP spid="75" grpId="0"/>
      <p:bldP spid="75" grpId="1"/>
      <p:bldP spid="76" grpId="0"/>
      <p:bldP spid="76" grpId="1"/>
      <p:bldP spid="79" grpId="0"/>
      <p:bldP spid="79" grpId="1"/>
      <p:bldP spid="80" grpId="0"/>
      <p:bldP spid="80" grpId="1"/>
      <p:bldP spid="81" grpId="0"/>
      <p:bldP spid="81" grpId="1"/>
      <p:bldP spid="88" grpId="0"/>
      <p:bldP spid="88" grpId="1"/>
      <p:bldP spid="59" grpId="0"/>
      <p:bldP spid="59" grpId="1"/>
      <p:bldP spid="89" grpId="0"/>
      <p:bldP spid="89" grpId="1"/>
      <p:bldP spid="60" grpId="0"/>
      <p:bldP spid="60" grpId="1"/>
    </p:bldLst>
  </p:timing>
</p:sld>
</file>

<file path=ppt/theme/theme1.xml><?xml version="1.0" encoding="utf-8"?>
<a:theme xmlns:a="http://schemas.openxmlformats.org/drawingml/2006/main" name="SharePoint Conference 2009 4x3">
  <a:themeElements>
    <a:clrScheme name="Custom 15">
      <a:dk1>
        <a:sysClr val="windowText" lastClr="000000"/>
      </a:dk1>
      <a:lt1>
        <a:sysClr val="window" lastClr="FFFFFF"/>
      </a:lt1>
      <a:dk2>
        <a:srgbClr val="535455"/>
      </a:dk2>
      <a:lt2>
        <a:srgbClr val="FDE9D3"/>
      </a:lt2>
      <a:accent1>
        <a:srgbClr val="F79524"/>
      </a:accent1>
      <a:accent2>
        <a:srgbClr val="F7BC24"/>
      </a:accent2>
      <a:accent3>
        <a:srgbClr val="8E8E8E"/>
      </a:accent3>
      <a:accent4>
        <a:srgbClr val="2C3BAA"/>
      </a:accent4>
      <a:accent5>
        <a:srgbClr val="1D739C"/>
      </a:accent5>
      <a:accent6>
        <a:srgbClr val="1E9C7C"/>
      </a:accent6>
      <a:hlink>
        <a:srgbClr val="B3BAEB"/>
      </a:hlink>
      <a:folHlink>
        <a:srgbClr val="6BBBE3"/>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smtClean="0">
            <a:gradFill>
              <a:gsLst>
                <a:gs pos="0">
                  <a:srgbClr val="FFFFFF"/>
                </a:gs>
                <a:gs pos="100000">
                  <a:srgbClr val="FFFFFF"/>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non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TR9_Breakout_ChalkTalk_template">
  <a:themeElements>
    <a:clrScheme name="Custom 5">
      <a:dk1>
        <a:srgbClr val="000000"/>
      </a:dk1>
      <a:lt1>
        <a:srgbClr val="FFFFFF"/>
      </a:lt1>
      <a:dk2>
        <a:srgbClr val="2570A3"/>
      </a:dk2>
      <a:lt2>
        <a:srgbClr val="FFE784"/>
      </a:lt2>
      <a:accent1>
        <a:srgbClr val="3A94D2"/>
      </a:accent1>
      <a:accent2>
        <a:srgbClr val="F38C37"/>
      </a:accent2>
      <a:accent3>
        <a:srgbClr val="8CA923"/>
      </a:accent3>
      <a:accent4>
        <a:srgbClr val="FED45C"/>
      </a:accent4>
      <a:accent5>
        <a:srgbClr val="8557C9"/>
      </a:accent5>
      <a:accent6>
        <a:srgbClr val="274085"/>
      </a:accent6>
      <a:hlink>
        <a:srgbClr val="FED45C"/>
      </a:hlink>
      <a:folHlink>
        <a:srgbClr val="3A94D2"/>
      </a:folHlink>
    </a:clrScheme>
    <a:fontScheme name="Segoe UI">
      <a:majorFont>
        <a:latin typeface="Segoe UI"/>
        <a:ea typeface=""/>
        <a:cs typeface=""/>
      </a:majorFont>
      <a:minorFont>
        <a:latin typeface="Segoe U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White with Consolas font for code slides">
  <a:themeElements>
    <a:clrScheme name="TechReady9">
      <a:dk1>
        <a:srgbClr val="000000"/>
      </a:dk1>
      <a:lt1>
        <a:srgbClr val="FFFFFF"/>
      </a:lt1>
      <a:dk2>
        <a:srgbClr val="B14717"/>
      </a:dk2>
      <a:lt2>
        <a:srgbClr val="FFE784"/>
      </a:lt2>
      <a:accent1>
        <a:srgbClr val="3A94D2"/>
      </a:accent1>
      <a:accent2>
        <a:srgbClr val="F38C37"/>
      </a:accent2>
      <a:accent3>
        <a:srgbClr val="8CA923"/>
      </a:accent3>
      <a:accent4>
        <a:srgbClr val="FED45C"/>
      </a:accent4>
      <a:accent5>
        <a:srgbClr val="8557C9"/>
      </a:accent5>
      <a:accent6>
        <a:srgbClr val="274085"/>
      </a:accent6>
      <a:hlink>
        <a:srgbClr val="FED45C"/>
      </a:hlink>
      <a:folHlink>
        <a:srgbClr val="3A94D2"/>
      </a:folHlink>
    </a:clrScheme>
    <a:fontScheme name="Segoe UI">
      <a:majorFont>
        <a:latin typeface="Segoe UI"/>
        <a:ea typeface=""/>
        <a:cs typeface=""/>
      </a:majorFont>
      <a:minorFont>
        <a:latin typeface="Segoe U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5-10140_TR9_Breakout_ChalkTalk_template">
  <a:themeElements>
    <a:clrScheme name="Custom 5">
      <a:dk1>
        <a:srgbClr val="000000"/>
      </a:dk1>
      <a:lt1>
        <a:srgbClr val="FFFFFF"/>
      </a:lt1>
      <a:dk2>
        <a:srgbClr val="2570A3"/>
      </a:dk2>
      <a:lt2>
        <a:srgbClr val="FFE784"/>
      </a:lt2>
      <a:accent1>
        <a:srgbClr val="3A94D2"/>
      </a:accent1>
      <a:accent2>
        <a:srgbClr val="F38C37"/>
      </a:accent2>
      <a:accent3>
        <a:srgbClr val="8CA923"/>
      </a:accent3>
      <a:accent4>
        <a:srgbClr val="FED45C"/>
      </a:accent4>
      <a:accent5>
        <a:srgbClr val="8557C9"/>
      </a:accent5>
      <a:accent6>
        <a:srgbClr val="274085"/>
      </a:accent6>
      <a:hlink>
        <a:srgbClr val="FED45C"/>
      </a:hlink>
      <a:folHlink>
        <a:srgbClr val="3A94D2"/>
      </a:folHlink>
    </a:clrScheme>
    <a:fontScheme name="Segoe UI">
      <a:majorFont>
        <a:latin typeface="Segoe UI"/>
        <a:ea typeface=""/>
        <a:cs typeface=""/>
      </a:majorFont>
      <a:minorFont>
        <a:latin typeface="Segoe U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1_TR9_Breakout_ChalkTalk_template">
  <a:themeElements>
    <a:clrScheme name="Custom 5">
      <a:dk1>
        <a:srgbClr val="000000"/>
      </a:dk1>
      <a:lt1>
        <a:srgbClr val="FFFFFF"/>
      </a:lt1>
      <a:dk2>
        <a:srgbClr val="2570A3"/>
      </a:dk2>
      <a:lt2>
        <a:srgbClr val="FFE784"/>
      </a:lt2>
      <a:accent1>
        <a:srgbClr val="3A94D2"/>
      </a:accent1>
      <a:accent2>
        <a:srgbClr val="F38C37"/>
      </a:accent2>
      <a:accent3>
        <a:srgbClr val="8CA923"/>
      </a:accent3>
      <a:accent4>
        <a:srgbClr val="FED45C"/>
      </a:accent4>
      <a:accent5>
        <a:srgbClr val="8557C9"/>
      </a:accent5>
      <a:accent6>
        <a:srgbClr val="274085"/>
      </a:accent6>
      <a:hlink>
        <a:srgbClr val="FED45C"/>
      </a:hlink>
      <a:folHlink>
        <a:srgbClr val="3A94D2"/>
      </a:folHlink>
    </a:clrScheme>
    <a:fontScheme name="Segoe UI">
      <a:majorFont>
        <a:latin typeface="Segoe UI"/>
        <a:ea typeface=""/>
        <a:cs typeface=""/>
      </a:majorFont>
      <a:minorFont>
        <a:latin typeface="Segoe U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6.xml><?xml version="1.0" encoding="utf-8"?>
<a:theme xmlns:a="http://schemas.openxmlformats.org/drawingml/2006/main" name="TechEd_Europe">
  <a:themeElements>
    <a:clrScheme name="Custom 26">
      <a:dk1>
        <a:srgbClr val="000000"/>
      </a:dk1>
      <a:lt1>
        <a:srgbClr val="FFFFFF"/>
      </a:lt1>
      <a:dk2>
        <a:srgbClr val="CCFFCC"/>
      </a:dk2>
      <a:lt2>
        <a:srgbClr val="CCCCCC"/>
      </a:lt2>
      <a:accent1>
        <a:srgbClr val="99CC99"/>
      </a:accent1>
      <a:accent2>
        <a:srgbClr val="00994B"/>
      </a:accent2>
      <a:accent3>
        <a:srgbClr val="1E78B9"/>
      </a:accent3>
      <a:accent4>
        <a:srgbClr val="F5821E"/>
      </a:accent4>
      <a:accent5>
        <a:srgbClr val="FFFF11"/>
      </a:accent5>
      <a:accent6>
        <a:srgbClr val="D90026"/>
      </a:accent6>
      <a:hlink>
        <a:srgbClr val="F3EB4F"/>
      </a:hlink>
      <a:folHlink>
        <a:srgbClr val="6818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smtClean="0">
            <a:solidFill>
              <a:srgbClr val="FFFFFF"/>
            </a:solidFill>
            <a:effectLst>
              <a:outerShdw blurRad="38100" dist="38100" dir="2700000" algn="tl">
                <a:srgbClr val="000000">
                  <a:alpha val="43137"/>
                </a:srgbClr>
              </a:outerShdw>
            </a:effectLst>
            <a:latin typeface="Calibri"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TechEd09_Europe template">
  <a:themeElements>
    <a:clrScheme name="Custom 26">
      <a:dk1>
        <a:srgbClr val="000000"/>
      </a:dk1>
      <a:lt1>
        <a:srgbClr val="FFFFFF"/>
      </a:lt1>
      <a:dk2>
        <a:srgbClr val="CCFFCC"/>
      </a:dk2>
      <a:lt2>
        <a:srgbClr val="CCCCCC"/>
      </a:lt2>
      <a:accent1>
        <a:srgbClr val="99CC99"/>
      </a:accent1>
      <a:accent2>
        <a:srgbClr val="00994B"/>
      </a:accent2>
      <a:accent3>
        <a:srgbClr val="1E78B9"/>
      </a:accent3>
      <a:accent4>
        <a:srgbClr val="F5821E"/>
      </a:accent4>
      <a:accent5>
        <a:srgbClr val="FFFF11"/>
      </a:accent5>
      <a:accent6>
        <a:srgbClr val="D90026"/>
      </a:accent6>
      <a:hlink>
        <a:srgbClr val="F3EB4F"/>
      </a:hlink>
      <a:folHlink>
        <a:srgbClr val="6818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smtClean="0">
            <a:solidFill>
              <a:srgbClr val="FFFFFF"/>
            </a:solidFill>
            <a:effectLst>
              <a:outerShdw blurRad="38100" dist="38100" dir="2700000" algn="tl">
                <a:srgbClr val="000000">
                  <a:alpha val="43137"/>
                </a:srgbClr>
              </a:outerShdw>
            </a:effectLst>
            <a:latin typeface="Calibri"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1348B3068B2A43867930E070F72343" ma:contentTypeVersion="0" ma:contentTypeDescription="Create a new document." ma:contentTypeScope="" ma:versionID="3166ee943accc64655aa2dbd05fcbbf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outs:outSpaceData xmlns:outs="http://schemas.microsoft.com/office/2009/outspace/metadata">
  <outs:relatedDates>
    <outs:relatedDate>
      <outs:type>3</outs:type>
      <outs:displayName>Last Modified</outs:displayName>
      <outs:dateTime>2009-10-21T15:00:37Z</outs:dateTime>
      <outs:isPinned>true</outs:isPinned>
    </outs:relatedDate>
    <outs:relatedDate>
      <outs:type>2</outs:type>
      <outs:displayName>Created</outs:displayName>
      <outs:dateTime>2009-03-12T09:54:20Z</outs:dateTime>
      <outs:isPinned>true</outs:isPinned>
    </outs:relatedDate>
    <outs:relatedDate>
      <outs:type>4</outs:type>
      <outs:displayName>Last Printed</outs:displayName>
      <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i-franm</outs:displayName>
          <outs:accountName/>
        </outs:relatedPerson>
      </outs:people>
      <outs:source>0</outs:source>
      <outs:isPinned>true</outs:isPinned>
    </outs:relatedPeopleItem>
    <outs:relatedPeopleItem>
      <outs:category>Last modified by</outs:category>
      <outs:people>
        <outs:relatedPerson>
          <outs:displayName>Rob Finney</outs:displayName>
          <outs:accountName/>
        </outs:relatedPerson>
      </outs:people>
      <outs:source>0</outs:source>
      <outs:isPinned>true</outs:isPinned>
    </outs:relatedPeopleItem>
    <outs:relatedPeopleItem>
      <outs:category>Manager</outs:category>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Props1.xml><?xml version="1.0" encoding="utf-8"?>
<ds:datastoreItem xmlns:ds="http://schemas.openxmlformats.org/officeDocument/2006/customXml" ds:itemID="{97D8A672-2F97-4732-BE5A-0942CD9F0AA8}">
  <ds:schemaRef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EC9BC6F1-B422-4BB8-BD7E-477952F3D1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0A9FE48-76A3-4E81-9D05-0F9B4072ACEA}">
  <ds:schemaRefs>
    <ds:schemaRef ds:uri="http://schemas.microsoft.com/sharepoint/v3/contenttype/forms"/>
  </ds:schemaRefs>
</ds:datastoreItem>
</file>

<file path=customXml/itemProps4.xml><?xml version="1.0" encoding="utf-8"?>
<ds:datastoreItem xmlns:ds="http://schemas.openxmlformats.org/officeDocument/2006/customXml" ds:itemID="{C47BFC10-3938-48D2-8C24-0FD280C5DE92}">
  <ds:schemaRefs>
    <ds:schemaRef ds:uri="http://schemas.microsoft.com/office/2009/outspace/metadata"/>
  </ds:schemaRefs>
</ds:datastoreItem>
</file>

<file path=docProps/app.xml><?xml version="1.0" encoding="utf-8"?>
<Properties xmlns="http://schemas.openxmlformats.org/officeDocument/2006/extended-properties" xmlns:vt="http://schemas.openxmlformats.org/officeDocument/2006/docPropsVTypes">
  <TotalTime>4142</TotalTime>
  <Words>2645</Words>
  <Application>Microsoft Office PowerPoint</Application>
  <PresentationFormat>On-screen Show (4:3)</PresentationFormat>
  <Paragraphs>564</Paragraphs>
  <Slides>79</Slides>
  <Notes>78</Notes>
  <HiddenSlides>0</HiddenSlides>
  <MMClips>0</MMClips>
  <ScaleCrop>false</ScaleCrop>
  <HeadingPairs>
    <vt:vector size="4" baseType="variant">
      <vt:variant>
        <vt:lpstr>Theme</vt:lpstr>
      </vt:variant>
      <vt:variant>
        <vt:i4>7</vt:i4>
      </vt:variant>
      <vt:variant>
        <vt:lpstr>Slide Titles</vt:lpstr>
      </vt:variant>
      <vt:variant>
        <vt:i4>79</vt:i4>
      </vt:variant>
    </vt:vector>
  </HeadingPairs>
  <TitlesOfParts>
    <vt:vector size="86" baseType="lpstr">
      <vt:lpstr>SharePoint Conference 2009 4x3</vt:lpstr>
      <vt:lpstr>TR9_Breakout_ChalkTalk_template</vt:lpstr>
      <vt:lpstr>White with Consolas font for code slides</vt:lpstr>
      <vt:lpstr>5-10140_TR9_Breakout_ChalkTalk_template</vt:lpstr>
      <vt:lpstr>1_TR9_Breakout_ChalkTalk_template</vt:lpstr>
      <vt:lpstr>TechEd_Europe</vt:lpstr>
      <vt:lpstr>TechEd09_Europe template</vt:lpstr>
      <vt:lpstr>Slide 1</vt:lpstr>
      <vt:lpstr>Overview of Social Computing</vt:lpstr>
      <vt:lpstr>Agenda</vt:lpstr>
      <vt:lpstr>Social: Key Investment Headlines</vt:lpstr>
      <vt:lpstr>How Do Your People Work Together Today?</vt:lpstr>
      <vt:lpstr>Aim: Gaining Enterprise Value from Tacit Knowledge using SharePoint technology</vt:lpstr>
      <vt:lpstr>“Well, we’re turning that off for a start…”</vt:lpstr>
      <vt:lpstr>Benefits of Social Computing</vt:lpstr>
      <vt:lpstr>Slide 9</vt:lpstr>
      <vt:lpstr>SharePoint Community Capabilities</vt:lpstr>
      <vt:lpstr>‘MySite’ as a Personal Portal</vt:lpstr>
      <vt:lpstr>“Staying Connected” Social Network Notifications Alerts Note Board Status Updates</vt:lpstr>
      <vt:lpstr>Create a Social Network</vt:lpstr>
      <vt:lpstr>My Network</vt:lpstr>
      <vt:lpstr>Notifications and Network Settings</vt:lpstr>
      <vt:lpstr>Alerts</vt:lpstr>
      <vt:lpstr>Note Board</vt:lpstr>
      <vt:lpstr>Status Updates</vt:lpstr>
      <vt:lpstr>Activity Feed: New in 2010</vt:lpstr>
      <vt:lpstr>Activity Feed: Architecture</vt:lpstr>
      <vt:lpstr>Activity Feed: Extensibility Key Concepts</vt:lpstr>
      <vt:lpstr>SharePoint Community Capabilities</vt:lpstr>
      <vt:lpstr>“Finding People, Expertise  &amp; Information” My Profile Profile Management Organization Browser Bookmarks Tagging</vt:lpstr>
      <vt:lpstr>My Profile</vt:lpstr>
      <vt:lpstr>Presence, Photos, and Contact Card Everywhere</vt:lpstr>
      <vt:lpstr>My Profile</vt:lpstr>
      <vt:lpstr>Profile Management</vt:lpstr>
      <vt:lpstr>Recent Activities Feed</vt:lpstr>
      <vt:lpstr>Organization Browser</vt:lpstr>
      <vt:lpstr>Bookmarks</vt:lpstr>
      <vt:lpstr>Tagging</vt:lpstr>
      <vt:lpstr>Manage Tags and Notes</vt:lpstr>
      <vt:lpstr>Tag Profile Pages</vt:lpstr>
      <vt:lpstr>Social Feedback</vt:lpstr>
      <vt:lpstr>Tagging Bookmarklet</vt:lpstr>
      <vt:lpstr>Profile Pictures </vt:lpstr>
      <vt:lpstr>User Profile &amp; Search service</vt:lpstr>
      <vt:lpstr>Profile Service Application Architecture</vt:lpstr>
      <vt:lpstr>Inter-Related Services</vt:lpstr>
      <vt:lpstr>“What’s the Problem?”</vt:lpstr>
      <vt:lpstr>“Social Search” Expertise Search - Content - People People Search MySite Data for Social Search</vt:lpstr>
      <vt:lpstr>Expertise Search – Content</vt:lpstr>
      <vt:lpstr>Expertise Search - People</vt:lpstr>
      <vt:lpstr>People Search</vt:lpstr>
      <vt:lpstr>MySite Data for Social Search</vt:lpstr>
      <vt:lpstr>Colleague and Expertise Suggestions</vt:lpstr>
      <vt:lpstr>Ratings</vt:lpstr>
      <vt:lpstr>Go Behind the Search Box</vt:lpstr>
      <vt:lpstr>Overview of Social Search System</vt:lpstr>
      <vt:lpstr>Go Beyond the Search Box </vt:lpstr>
      <vt:lpstr>Managed Metadata Service for Better People Search</vt:lpstr>
      <vt:lpstr>User-Profile Data Optimization for Better “People Search</vt:lpstr>
      <vt:lpstr>‘Click-through’ Improves Relevance </vt:lpstr>
      <vt:lpstr>Search Suggestions</vt:lpstr>
      <vt:lpstr>SharePoint Community Capabilities</vt:lpstr>
      <vt:lpstr>“Capturing Unstructured Information” Create Content - Blogs - Wikis - Enterprise Wikis - Video</vt:lpstr>
      <vt:lpstr>Create Content</vt:lpstr>
      <vt:lpstr>Blogs</vt:lpstr>
      <vt:lpstr>Wikis</vt:lpstr>
      <vt:lpstr>Enterprise Wiki</vt:lpstr>
      <vt:lpstr>Video</vt:lpstr>
      <vt:lpstr>SharePoint Community Capabilities</vt:lpstr>
      <vt:lpstr>SharePoint Workspace</vt:lpstr>
      <vt:lpstr>Office Backstage</vt:lpstr>
      <vt:lpstr>Co-Authoring Experience in Office</vt:lpstr>
      <vt:lpstr>In-Browser Editing</vt:lpstr>
      <vt:lpstr>Mobile Collaboration</vt:lpstr>
      <vt:lpstr>Planning Social: Adoption</vt:lpstr>
      <vt:lpstr>Planning Social: Scale</vt:lpstr>
      <vt:lpstr>Planning Social: Privacy</vt:lpstr>
      <vt:lpstr>Planning Social: Privacy</vt:lpstr>
      <vt:lpstr>Knowledge Mining</vt:lpstr>
      <vt:lpstr>SharePoint 2010 Communities Platform</vt:lpstr>
      <vt:lpstr>The Cultural Challenge</vt:lpstr>
      <vt:lpstr>Why Social Computing?</vt:lpstr>
      <vt:lpstr>Summary</vt:lpstr>
      <vt:lpstr>Slide 77</vt:lpstr>
      <vt:lpstr>Slide 78</vt:lpstr>
      <vt:lpstr>Slide 79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Capabilities in SharePoint 2010</dc:title>
  <dc:subject>tech·ed Europe 2009</dc:subject>
  <dc:creator>Rob Finney, Paul Holdaway</dc:creator>
  <dc:description>tech·ed Europe 2009</dc:description>
  <cp:lastModifiedBy>cn_user</cp:lastModifiedBy>
  <cp:revision>53</cp:revision>
  <dcterms:created xsi:type="dcterms:W3CDTF">2009-03-12T09:54:20Z</dcterms:created>
  <dcterms:modified xsi:type="dcterms:W3CDTF">2009-11-13T09:37:32Z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0x010100E71348B3068B2A43867930E070F72343</vt:lpwstr>
  </property>
</Properties>
</file>