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5"/>
    <p:sldMasterId id="2147483762" r:id="rId6"/>
    <p:sldMasterId id="2147483776" r:id="rId7"/>
    <p:sldMasterId id="2147483778" r:id="rId8"/>
    <p:sldMasterId id="2147483791" r:id="rId9"/>
    <p:sldMasterId id="2147483793" r:id="rId10"/>
    <p:sldMasterId id="2147483808" r:id="rId11"/>
  </p:sldMasterIdLst>
  <p:notesMasterIdLst>
    <p:notesMasterId r:id="rId49"/>
  </p:notesMasterIdLst>
  <p:handoutMasterIdLst>
    <p:handoutMasterId r:id="rId50"/>
  </p:handoutMasterIdLst>
  <p:sldIdLst>
    <p:sldId id="352"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50" r:id="rId39"/>
    <p:sldId id="351" r:id="rId40"/>
    <p:sldId id="345" r:id="rId41"/>
    <p:sldId id="346" r:id="rId42"/>
    <p:sldId id="347" r:id="rId43"/>
    <p:sldId id="348" r:id="rId44"/>
    <p:sldId id="349" r:id="rId45"/>
    <p:sldId id="353" r:id="rId46"/>
    <p:sldId id="355" r:id="rId47"/>
    <p:sldId id="354" r:id="rId4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clrMru>
    <a:srgbClr val="404040"/>
    <a:srgbClr val="1C7FFF"/>
    <a:srgbClr val="1C7FDA"/>
    <a:srgbClr val="3290E6"/>
    <a:srgbClr val="99C8DF"/>
    <a:srgbClr val="A2CDE2"/>
    <a:srgbClr val="9BCFE9"/>
    <a:srgbClr val="B0D9EE"/>
    <a:srgbClr val="A0D8FE"/>
    <a:srgbClr val="B0DEF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2887" autoAdjust="0"/>
  </p:normalViewPr>
  <p:slideViewPr>
    <p:cSldViewPr snapToGrid="0">
      <p:cViewPr>
        <p:scale>
          <a:sx n="100" d="100"/>
          <a:sy n="100" d="100"/>
        </p:scale>
        <p:origin x="-1146" y="-516"/>
      </p:cViewPr>
      <p:guideLst>
        <p:guide orient="horz" pos="144"/>
        <p:guide orient="horz" pos="1488"/>
        <p:guide orient="horz" pos="1200"/>
        <p:guide orient="horz" pos="2606"/>
        <p:guide orient="horz" pos="892"/>
        <p:guide orient="horz" pos="4203"/>
        <p:guide orient="horz" pos="261"/>
        <p:guide pos="2880"/>
        <p:guide pos="244"/>
        <p:guide pos="462"/>
        <p:guide pos="5516"/>
        <p:guide pos="863"/>
      </p:guideLst>
    </p:cSldViewPr>
  </p:slideViewPr>
  <p:notesTextViewPr>
    <p:cViewPr>
      <p:scale>
        <a:sx n="100" d="100"/>
        <a:sy n="100" d="100"/>
      </p:scale>
      <p:origin x="0" y="0"/>
    </p:cViewPr>
  </p:notesTextViewPr>
  <p:sorterViewPr>
    <p:cViewPr>
      <p:scale>
        <a:sx n="100" d="100"/>
        <a:sy n="100" d="100"/>
      </p:scale>
      <p:origin x="0" y="3180"/>
    </p:cViewPr>
  </p:sorterViewPr>
  <p:notesViewPr>
    <p:cSldViewPr snapToGrid="0" showGuides="1">
      <p:cViewPr varScale="1">
        <p:scale>
          <a:sx n="97" d="100"/>
          <a:sy n="97" d="100"/>
        </p:scale>
        <p:origin x="-2622"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latin typeface="Calibri" pitchFamily="34" charset="0"/>
              </a:rPr>
              <a:t>Tech·Ed Europe 2009</a:t>
            </a:r>
            <a:endParaRPr lang="en-US" sz="1400"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Calibri" pitchFamily="34" charset="0"/>
              </a:rPr>
              <a:t>11/13/2009</a:t>
            </a:r>
            <a:endParaRPr lang="en-US" sz="1400"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Calibri" pitchFamily="34" charset="0"/>
              </a:rPr>
              <a:t>sia301_russinovich.pptx</a:t>
            </a:r>
            <a:endParaRPr lang="en-US" sz="1400" dirty="0" smtClean="0">
              <a:solidFill>
                <a:srgbClr val="000000"/>
              </a:solidFill>
              <a:latin typeface="Calibri"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Calibri" pitchFamily="34" charset="0"/>
              </a:rPr>
              <a:pPr/>
              <a:t>‹#›</a:t>
            </a:fld>
            <a:endParaRPr lang="en-US" sz="1400" dirty="0">
              <a:latin typeface="Calibri" pitchFamily="34" charset="0"/>
            </a:endParaRPr>
          </a:p>
        </p:txBody>
      </p:sp>
    </p:spTree>
    <p:extLst>
      <p:ext uri="{BB962C8B-B14F-4D97-AF65-F5344CB8AC3E}">
        <p14:creationId xmlns="" xmlns:p14="http://schemas.microsoft.com/office/powerpoint/2010/main" val="1713872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11/13/2009</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10/main" val="3524915790"/>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5"/>
          <p:cNvSpPr>
            <a:spLocks noGrp="1" noChangeArrowheads="1"/>
          </p:cNvSpPr>
          <p:nvPr>
            <p:ph type="ftr" sz="quarter" idx="4"/>
          </p:nvPr>
        </p:nvSpPr>
        <p:spPr>
          <a:ln/>
        </p:spPr>
        <p:txBody>
          <a:bodyPr/>
          <a:lstStyle/>
          <a:p>
            <a:endParaRPr lang="en-US"/>
          </a:p>
        </p:txBody>
      </p:sp>
      <p:sp>
        <p:nvSpPr>
          <p:cNvPr id="7" name="Rectangle 26"/>
          <p:cNvSpPr>
            <a:spLocks noGrp="1" noChangeArrowheads="1"/>
          </p:cNvSpPr>
          <p:nvPr>
            <p:ph type="sldNum" sz="quarter" idx="5"/>
          </p:nvPr>
        </p:nvSpPr>
        <p:spPr>
          <a:ln/>
        </p:spPr>
        <p:txBody>
          <a:bodyPr/>
          <a:lstStyle/>
          <a:p>
            <a:endParaRPr lang="en-US"/>
          </a:p>
        </p:txBody>
      </p:sp>
      <p:sp>
        <p:nvSpPr>
          <p:cNvPr id="594946" name="Rectangle 2"/>
          <p:cNvSpPr>
            <a:spLocks noGrp="1" noRot="1" noChangeAspect="1" noChangeArrowheads="1" noTextEdit="1"/>
          </p:cNvSpPr>
          <p:nvPr>
            <p:ph type="sldImg"/>
          </p:nvPr>
        </p:nvSpPr>
        <p:spPr>
          <a:xfrm>
            <a:off x="1157288" y="449263"/>
            <a:ext cx="4541837" cy="3408362"/>
          </a:xfrm>
          <a:ln/>
        </p:spPr>
      </p:sp>
      <p:sp>
        <p:nvSpPr>
          <p:cNvPr id="594947" name="Rectangle 3"/>
          <p:cNvSpPr>
            <a:spLocks noGrp="1" noChangeArrowheads="1"/>
          </p:cNvSpPr>
          <p:nvPr>
            <p:ph type="body" idx="1"/>
          </p:nvPr>
        </p:nvSpPr>
        <p:spPr>
          <a:xfrm>
            <a:off x="503169" y="4021410"/>
            <a:ext cx="5833027" cy="4808281"/>
          </a:xfrm>
        </p:spPr>
        <p:txBody>
          <a:bodyPr/>
          <a:lstStyle/>
          <a:p>
            <a:pPr>
              <a:lnSpc>
                <a:spcPct val="80000"/>
              </a:lnSpc>
              <a:buFontTx/>
              <a:buNone/>
            </a:pPr>
            <a:endParaRPr lang="en-US" b="1" dirty="0" smtClean="0"/>
          </a:p>
        </p:txBody>
      </p:sp>
      <p:sp>
        <p:nvSpPr>
          <p:cNvPr id="8" name="Rectangle 23"/>
          <p:cNvSpPr>
            <a:spLocks noGrp="1" noChangeArrowheads="1"/>
          </p:cNvSpPr>
          <p:nvPr>
            <p:ph type="hdr" sz="quarter"/>
          </p:nvPr>
        </p:nvSpPr>
        <p:spPr>
          <a:xfrm>
            <a:off x="1" y="0"/>
            <a:ext cx="2972421" cy="455951"/>
          </a:xfrm>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microsoft.com/teched" TargetMode="Externa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microsoft.com/technet"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Bottom_Bar_03.png"/>
          <p:cNvPicPr>
            <a:picLocks noChangeAspect="1"/>
          </p:cNvPicPr>
          <p:nvPr userDrawn="1"/>
        </p:nvPicPr>
        <p:blipFill>
          <a:blip r:embed="rId3"/>
          <a:stretch>
            <a:fillRect/>
          </a:stretch>
        </p:blipFill>
        <p:spPr>
          <a:xfrm>
            <a:off x="0" y="6268641"/>
            <a:ext cx="9144000" cy="589359"/>
          </a:xfrm>
          <a:prstGeom prst="rect">
            <a:avLst/>
          </a:prstGeom>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pic>
        <p:nvPicPr>
          <p:cNvPr id="6" name="Picture 5" descr="TechEd IT Pro logo for title slide.png"/>
          <p:cNvPicPr>
            <a:picLocks noChangeAspect="1"/>
          </p:cNvPicPr>
          <p:nvPr userDrawn="1"/>
        </p:nvPicPr>
        <p:blipFill>
          <a:blip r:embed="rId4" cstate="email"/>
          <a:srcRect/>
          <a:stretch>
            <a:fillRect/>
          </a:stretch>
        </p:blipFill>
        <p:spPr bwMode="invGray">
          <a:xfrm>
            <a:off x="5943600" y="5257800"/>
            <a:ext cx="3200400" cy="1600200"/>
          </a:xfrm>
          <a:prstGeom prst="rect">
            <a:avLst/>
          </a:prstGeom>
        </p:spPr>
      </p:pic>
      <p:sp>
        <p:nvSpPr>
          <p:cNvPr id="8" name="Text Placeholder 7"/>
          <p:cNvSpPr>
            <a:spLocks noGrp="1"/>
          </p:cNvSpPr>
          <p:nvPr>
            <p:ph type="body" sz="quarter" idx="10" hasCustomPrompt="1"/>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dirty="0" smtClean="0">
                <a:solidFill>
                  <a:schemeClr val="tx1"/>
                </a:solidFill>
              </a:rPr>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7" name="Text Placeholder 6"/>
          <p:cNvSpPr>
            <a:spLocks noGrp="1"/>
          </p:cNvSpPr>
          <p:nvPr>
            <p:ph type="body" sz="quarter" idx="10" hasCustomPrompt="1"/>
          </p:nvPr>
        </p:nvSpPr>
        <p:spPr>
          <a:xfrm>
            <a:off x="1220400" y="14652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IT Professionals">
    <p:spTree>
      <p:nvGrpSpPr>
        <p:cNvPr id="1" name=""/>
        <p:cNvGrpSpPr/>
        <p:nvPr/>
      </p:nvGrpSpPr>
      <p:grpSpPr>
        <a:xfrm>
          <a:off x="0" y="0"/>
          <a:ext cx="0" cy="0"/>
          <a:chOff x="0" y="0"/>
          <a:chExt cx="0" cy="0"/>
        </a:xfrm>
      </p:grpSpPr>
      <p:sp>
        <p:nvSpPr>
          <p:cNvPr id="21" name="Rounded Rectangle 20"/>
          <p:cNvSpPr/>
          <p:nvPr userDrawn="1"/>
        </p:nvSpPr>
        <p:spPr bwMode="auto">
          <a:xfrm>
            <a:off x="-34925"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userDrawn="1"/>
        </p:nvSpPr>
        <p:spPr bwMode="auto">
          <a:xfrm>
            <a:off x="-34925"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userDrawn="1"/>
        </p:nvPicPr>
        <p:blipFill>
          <a:blip r:embed="rId2" cstate="email"/>
          <a:stretch>
            <a:fillRect/>
          </a:stretch>
        </p:blipFill>
        <p:spPr bwMode="invGray">
          <a:xfrm>
            <a:off x="727075" y="3529168"/>
            <a:ext cx="3624263" cy="738032"/>
          </a:xfrm>
          <a:prstGeom prst="rect">
            <a:avLst/>
          </a:prstGeom>
        </p:spPr>
      </p:pic>
      <p:grpSp>
        <p:nvGrpSpPr>
          <p:cNvPr id="25" name="Group 29"/>
          <p:cNvGrpSpPr/>
          <p:nvPr userDrawn="1"/>
        </p:nvGrpSpPr>
        <p:grpSpPr>
          <a:xfrm>
            <a:off x="193675" y="1247775"/>
            <a:ext cx="457200" cy="457200"/>
            <a:chOff x="0" y="1400175"/>
            <a:chExt cx="457200" cy="457200"/>
          </a:xfrm>
        </p:grpSpPr>
        <p:sp>
          <p:nvSpPr>
            <p:cNvPr id="26" name="Oval 25"/>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Oval 26"/>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Oval 27"/>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9" name="Group 33"/>
          <p:cNvGrpSpPr/>
          <p:nvPr userDrawn="1"/>
        </p:nvGrpSpPr>
        <p:grpSpPr>
          <a:xfrm>
            <a:off x="193675" y="3671887"/>
            <a:ext cx="457200" cy="457200"/>
            <a:chOff x="0" y="1400175"/>
            <a:chExt cx="457200" cy="457200"/>
          </a:xfrm>
        </p:grpSpPr>
        <p:sp>
          <p:nvSpPr>
            <p:cNvPr id="30" name="Oval 29"/>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Oval 30"/>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4" name="Oval 33"/>
          <p:cNvSpPr/>
          <p:nvPr userDrawn="1"/>
        </p:nvSpPr>
        <p:spPr bwMode="auto">
          <a:xfrm>
            <a:off x="603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Oval 34"/>
          <p:cNvSpPr/>
          <p:nvPr userDrawn="1"/>
        </p:nvSpPr>
        <p:spPr bwMode="auto">
          <a:xfrm>
            <a:off x="60325"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6" name="Rectangle 35"/>
          <p:cNvSpPr/>
          <p:nvPr userDrawn="1"/>
        </p:nvSpPr>
        <p:spPr>
          <a:xfrm>
            <a:off x="803275" y="2286000"/>
            <a:ext cx="4572000" cy="954107"/>
          </a:xfrm>
          <a:prstGeom prst="rect">
            <a:avLst/>
          </a:prstGeom>
        </p:spPr>
        <p:txBody>
          <a:bodyPr>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37" name="Rectangle 36"/>
          <p:cNvSpPr/>
          <p:nvPr userDrawn="1"/>
        </p:nvSpPr>
        <p:spPr>
          <a:xfrm>
            <a:off x="803275" y="4419600"/>
            <a:ext cx="63246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a:t>
            </a:r>
            <a:br>
              <a:rPr lang="en-US" sz="2000" dirty="0" smtClean="0">
                <a:latin typeface="Calibri" pitchFamily="34" charset="0"/>
              </a:rPr>
            </a:br>
            <a:r>
              <a:rPr lang="en-US" sz="2000" dirty="0" smtClean="0">
                <a:latin typeface="Calibri" pitchFamily="34" charset="0"/>
              </a:rPr>
              <a:t>products, and MORE!</a:t>
            </a:r>
          </a:p>
        </p:txBody>
      </p:sp>
      <p:pic>
        <p:nvPicPr>
          <p:cNvPr id="38" name="Picture 2"/>
          <p:cNvPicPr>
            <a:picLocks noChangeAspect="1" noChangeArrowheads="1"/>
          </p:cNvPicPr>
          <p:nvPr userDrawn="1"/>
        </p:nvPicPr>
        <p:blipFill>
          <a:blip r:embed="rId5" cstate="email"/>
          <a:srcRect/>
          <a:stretch>
            <a:fillRect/>
          </a:stretch>
        </p:blipFill>
        <p:spPr bwMode="auto">
          <a:xfrm>
            <a:off x="4384675" y="2133600"/>
            <a:ext cx="4212524" cy="3209544"/>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pic>
        <p:nvPicPr>
          <p:cNvPr id="39" name="Picture 38" descr="TechEd_online.png"/>
          <p:cNvPicPr>
            <a:picLocks noChangeAspect="1"/>
          </p:cNvPicPr>
          <p:nvPr userDrawn="1"/>
        </p:nvPicPr>
        <p:blipFill>
          <a:blip r:embed="rId6"/>
          <a:stretch>
            <a:fillRect/>
          </a:stretch>
        </p:blipFill>
        <p:spPr bwMode="invGray">
          <a:xfrm>
            <a:off x="879475" y="1209675"/>
            <a:ext cx="2409825" cy="1076325"/>
          </a:xfrm>
          <a:prstGeom prst="rect">
            <a:avLst/>
          </a:prstGeom>
        </p:spPr>
      </p:pic>
      <p:sp>
        <p:nvSpPr>
          <p:cNvPr id="41" name="Rectangle 40"/>
          <p:cNvSpPr/>
          <p:nvPr userDrawn="1"/>
        </p:nvSpPr>
        <p:spPr>
          <a:xfrm>
            <a:off x="733425" y="228600"/>
            <a:ext cx="7194214" cy="830997"/>
          </a:xfrm>
          <a:prstGeom prst="rect">
            <a:avLst/>
          </a:prstGeom>
        </p:spPr>
        <p:txBody>
          <a:bodyPr wrap="none">
            <a:spAutoFit/>
          </a:bodyPr>
          <a:lstStyle/>
          <a:p>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Resources for IT Professionals</a:t>
            </a:r>
            <a:endParaRPr lang="en-US" dirty="0"/>
          </a:p>
        </p:txBody>
      </p:sp>
      <p:sp>
        <p:nvSpPr>
          <p:cNvPr id="20"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29"/>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35"/>
                                        </p:tgtEl>
                                      </p:cBhvr>
                                    </p:animEffect>
                                    <p:set>
                                      <p:cBhvr>
                                        <p:cTn id="19"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55559"/>
            <a:ext cx="8385048" cy="62438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Sessions (session codes and titles)</a:t>
            </a:r>
          </a:p>
        </p:txBody>
      </p:sp>
      <p:sp>
        <p:nvSpPr>
          <p:cNvPr id="13" name="Content Placeholder 10"/>
          <p:cNvSpPr>
            <a:spLocks noGrp="1"/>
          </p:cNvSpPr>
          <p:nvPr>
            <p:ph sz="quarter" idx="12" hasCustomPrompt="1"/>
          </p:nvPr>
        </p:nvSpPr>
        <p:spPr>
          <a:xfrm>
            <a:off x="381000" y="3235238"/>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176337"/>
            <a:ext cx="8385048" cy="65256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Instructor-led Labs (session codes and titles)</a:t>
            </a:r>
          </a:p>
        </p:txBody>
      </p:sp>
      <p:sp>
        <p:nvSpPr>
          <p:cNvPr id="7" name="Content Placeholder 10"/>
          <p:cNvSpPr>
            <a:spLocks noGrp="1"/>
          </p:cNvSpPr>
          <p:nvPr>
            <p:ph sz="quarter" idx="14" hasCustomPrompt="1"/>
          </p:nvPr>
        </p:nvSpPr>
        <p:spPr>
          <a:xfrm>
            <a:off x="380999" y="5084204"/>
            <a:ext cx="8385048" cy="587253"/>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
        <p:nvSpPr>
          <p:cNvPr id="8"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17" name="Freeform 16"/>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Freeform 17"/>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ound Same Side Corner Rectangle 29"/>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1" name="Rounded Rectangle 30"/>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lnSpc>
                <a:spcPts val="4000"/>
              </a:lnSpc>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mj-lt"/>
              </a:rPr>
              <a:t>Complete an</a:t>
            </a:r>
          </a:p>
          <a:p>
            <a:pPr lvl="0" defTabSz="914099" fontAlgn="base">
              <a:lnSpc>
                <a:spcPts val="4000"/>
              </a:lnSpc>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mj-lt"/>
              </a:rPr>
              <a:t>evaluation on</a:t>
            </a:r>
          </a:p>
          <a:p>
            <a:pPr lvl="0" defTabSz="914099" fontAlgn="base">
              <a:lnSpc>
                <a:spcPts val="4000"/>
              </a:lnSpc>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mj-lt"/>
              </a:rPr>
              <a:t>CommNet</a:t>
            </a:r>
            <a:r>
              <a:rPr lang="en-US" sz="3600" dirty="0" smtClean="0">
                <a:solidFill>
                  <a:srgbClr val="FFFFFF"/>
                </a:solidFill>
                <a:effectLst>
                  <a:outerShdw blurRad="38100" dist="38100" dir="2700000" algn="tl">
                    <a:srgbClr val="000000">
                      <a:alpha val="43137"/>
                    </a:srgbClr>
                  </a:outerShdw>
                </a:effectLst>
                <a:latin typeface="+mj-lt"/>
              </a:rPr>
              <a:t> and</a:t>
            </a:r>
          </a:p>
          <a:p>
            <a:pPr lvl="0" defTabSz="914099" fontAlgn="base">
              <a:lnSpc>
                <a:spcPts val="4000"/>
              </a:lnSpc>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mj-lt"/>
              </a:rPr>
              <a:t>enter to win!</a:t>
            </a:r>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0"/>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3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p:bldP spid="31"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bwMode="gray">
          <a:xfrm>
            <a:off x="381000" y="1414460"/>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Breakout Sessions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12" name="Content Placeholder 10"/>
          <p:cNvSpPr>
            <a:spLocks noGrp="1"/>
          </p:cNvSpPr>
          <p:nvPr>
            <p:ph sz="quarter" idx="11" hasCustomPrompt="1"/>
          </p:nvPr>
        </p:nvSpPr>
        <p:spPr bwMode="gray">
          <a:xfrm>
            <a:off x="381000" y="2347421"/>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13" name="Content Placeholder 10"/>
          <p:cNvSpPr>
            <a:spLocks noGrp="1"/>
          </p:cNvSpPr>
          <p:nvPr>
            <p:ph sz="quarter" idx="12" hasCustomPrompt="1"/>
          </p:nvPr>
        </p:nvSpPr>
        <p:spPr bwMode="gray">
          <a:xfrm>
            <a:off x="381000" y="3280383"/>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Hands-on Labs (session codes and titles)</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bwMode="gray">
          <a:xfrm>
            <a:off x="381000" y="4213345"/>
            <a:ext cx="8385048" cy="670071"/>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lvl1pPr marL="0" algn="l" defTabSz="914099" rtl="0" eaLnBrk="1" fontAlgn="base" latinLnBrk="0" hangingPunct="1">
              <a:spcBef>
                <a:spcPct val="0"/>
              </a:spcBef>
              <a:spcAft>
                <a:spcPct val="0"/>
              </a:spcAft>
              <a:buFont typeface="Arial" pitchFamily="34" charset="0"/>
              <a:buNone/>
              <a:defRPr kumimoji="0" lang="en-US" sz="1800" b="0" i="0" u="none" strike="noStrike" kern="0" cap="none" spc="0" normalizeH="0" baseline="0" noProof="0" dirty="0" smtClean="0">
                <a:ln>
                  <a:noFill/>
                </a:ln>
                <a:solidFill>
                  <a:schemeClr val="bg2"/>
                </a:solidFill>
                <a:effectLst/>
                <a:uLnTx/>
                <a:uFillTx/>
                <a:latin typeface="+mn-lt"/>
                <a:ea typeface="+mn-ea"/>
                <a:cs typeface="+mn-cs"/>
              </a:defRPr>
            </a:lvl1p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dirty="0" smtClean="0">
                <a:solidFill>
                  <a:srgbClr val="FFFFFF"/>
                </a:solidFill>
                <a:effectLst>
                  <a:outerShdw blurRad="38100" dist="38100" dir="2700000" algn="tl">
                    <a:srgbClr val="000000">
                      <a:alpha val="43137"/>
                    </a:srgbClr>
                  </a:outerShdw>
                </a:effectLst>
              </a:rPr>
              <a:t>Other Resources (books, websites, etc.)</a:t>
            </a:r>
          </a:p>
          <a:p>
            <a:pPr marL="0" marR="0" lvl="0" indent="0" algn="l" defTabSz="914400" rtl="0" eaLnBrk="1" fontAlgn="auto" latinLnBrk="0" hangingPunct="1">
              <a:lnSpc>
                <a:spcPts val="18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endParaRP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5"/>
          <p:cNvSpPr>
            <a:spLocks noGrp="1"/>
          </p:cNvSpPr>
          <p:nvPr userDrawn="1">
            <p:ph type="title"/>
          </p:nvPr>
        </p:nvSpPr>
        <p:spPr>
          <a:xfrm>
            <a:off x="381000" y="228600"/>
            <a:ext cx="8375946" cy="664797"/>
          </a:xfrm>
        </p:spPr>
        <p:txBody>
          <a:bodyPr/>
          <a:lstStyle/>
          <a:p>
            <a:r>
              <a:rPr smtClean="0"/>
              <a:t>Related Content</a:t>
            </a:r>
            <a:endParaRPr lang="en-US" dirty="0"/>
          </a:p>
        </p:txBody>
      </p:sp>
      <p:sp>
        <p:nvSpPr>
          <p:cNvPr id="4" name="Content Placeholder 16"/>
          <p:cNvSpPr>
            <a:spLocks noGrp="1"/>
          </p:cNvSpPr>
          <p:nvPr userDrawn="1">
            <p:ph sz="quarter" idx="10"/>
          </p:nvPr>
        </p:nvSpPr>
        <p:spPr>
          <a:xfrm>
            <a:off x="381000" y="1414458"/>
            <a:ext cx="8385048" cy="673835"/>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lIns="72000" tIns="36000" rIns="72000" bIns="72000"/>
          <a:lstStyle/>
          <a:p>
            <a:pPr marL="0" marR="0" lvl="0" indent="0" defTabSz="914400" eaLnBrk="1" fontAlgn="auto" latinLnBrk="0" hangingPunct="1">
              <a:lnSpc>
                <a:spcPts val="1800"/>
              </a:lnSpc>
              <a:spcBef>
                <a:spcPts val="0"/>
              </a:spcBef>
              <a:spcAft>
                <a:spcPts val="0"/>
              </a:spcAft>
              <a:buClrTx/>
              <a:buSzTx/>
              <a:buFontTx/>
              <a:buNone/>
              <a:tabLst/>
              <a:defRPr/>
            </a:pPr>
            <a:r>
              <a:rPr kumimoji="0" sz="1800" b="0" i="0" u="none" strike="noStrike" kern="0" cap="none" spc="0" normalizeH="0" baseline="0" noProof="0" smtClean="0">
                <a:ln>
                  <a:noFill/>
                </a:ln>
                <a:solidFill>
                  <a:schemeClr val="bg2"/>
                </a:solidFill>
                <a:effectLst/>
                <a:uLnTx/>
                <a:uFillTx/>
              </a:rPr>
              <a:t>Breakout Sessions (session codes and titles)</a:t>
            </a:r>
            <a:r>
              <a:rPr kumimoji="0" lang="en-GB" sz="1800" b="0" i="0" u="none" strike="noStrike" kern="0" cap="none" spc="0" normalizeH="0" baseline="0" noProof="0" dirty="0" smtClean="0">
                <a:ln>
                  <a:noFill/>
                </a:ln>
                <a:solidFill>
                  <a:schemeClr val="bg2"/>
                </a:solidFill>
                <a:effectLst/>
                <a:uLnTx/>
                <a:uFillTx/>
              </a:rPr>
              <a:t> -  in collaboration with your track owner, please list any related Breakout Sessions here</a:t>
            </a:r>
            <a:endParaRPr kumimoji="0" sz="1800" b="0" i="0" u="none" strike="noStrike" kern="0" cap="none" spc="0" normalizeH="0" baseline="0" noProof="0" smtClean="0">
              <a:ln>
                <a:noFill/>
              </a:ln>
              <a:solidFill>
                <a:schemeClr val="bg2"/>
              </a:solidFill>
              <a:effectLst/>
              <a:uLnTx/>
              <a:uFillTx/>
            </a:endParaRPr>
          </a:p>
        </p:txBody>
      </p:sp>
      <p:sp>
        <p:nvSpPr>
          <p:cNvPr id="5" name="Content Placeholder 17"/>
          <p:cNvSpPr>
            <a:spLocks noGrp="1"/>
          </p:cNvSpPr>
          <p:nvPr userDrawn="1">
            <p:ph sz="quarter" idx="11"/>
          </p:nvPr>
        </p:nvSpPr>
        <p:spPr>
          <a:xfrm>
            <a:off x="381000" y="2347420"/>
            <a:ext cx="8385048" cy="673835"/>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lIns="72000" tIns="36000" rIns="72000" bIns="72000"/>
          <a:lstStyle/>
          <a:p>
            <a:pPr marL="0" marR="0" lvl="0" indent="0" defTabSz="914400" eaLnBrk="1" fontAlgn="auto" latinLnBrk="0" hangingPunct="1">
              <a:lnSpc>
                <a:spcPts val="1800"/>
              </a:lnSpc>
              <a:spcBef>
                <a:spcPts val="0"/>
              </a:spcBef>
              <a:spcAft>
                <a:spcPts val="0"/>
              </a:spcAft>
              <a:buClrTx/>
              <a:buSzTx/>
              <a:buFontTx/>
              <a:buNone/>
              <a:tabLst/>
              <a:defRPr/>
            </a:pPr>
            <a:r>
              <a:rPr kumimoji="0" sz="1800" b="0" i="0" u="none" strike="noStrike" kern="0" cap="none" spc="0" normalizeH="0" baseline="0" noProof="0" smtClean="0">
                <a:ln>
                  <a:noFill/>
                </a:ln>
                <a:solidFill>
                  <a:schemeClr val="bg2"/>
                </a:solidFill>
                <a:effectLst/>
                <a:uLnTx/>
                <a:uFillTx/>
              </a:rPr>
              <a:t>Interactive Sessions (session codes and titles) -</a:t>
            </a:r>
            <a:r>
              <a:rPr kumimoji="0" lang="en-GB" sz="1800" b="0" i="0" u="none" strike="noStrike" kern="0" cap="none" spc="0" normalizeH="0" baseline="0" noProof="0" dirty="0" smtClean="0">
                <a:ln>
                  <a:noFill/>
                </a:ln>
                <a:solidFill>
                  <a:schemeClr val="bg2"/>
                </a:solidFill>
                <a:effectLst/>
                <a:uLnTx/>
                <a:uFillTx/>
              </a:rPr>
              <a:t> in collaboration with your track owner, please list any related Interactive Sessions here</a:t>
            </a:r>
            <a:endParaRPr kumimoji="0" sz="1800" b="0" i="0" u="none" strike="noStrike" kern="0" cap="none" spc="0" normalizeH="0" baseline="0" noProof="0" smtClean="0">
              <a:ln>
                <a:noFill/>
              </a:ln>
              <a:solidFill>
                <a:schemeClr val="bg2"/>
              </a:solidFill>
              <a:effectLst/>
              <a:uLnTx/>
              <a:uFillTx/>
            </a:endParaRPr>
          </a:p>
        </p:txBody>
      </p:sp>
      <p:sp>
        <p:nvSpPr>
          <p:cNvPr id="6" name="Content Placeholder 18"/>
          <p:cNvSpPr>
            <a:spLocks noGrp="1"/>
          </p:cNvSpPr>
          <p:nvPr userDrawn="1">
            <p:ph sz="quarter" idx="12"/>
          </p:nvPr>
        </p:nvSpPr>
        <p:spPr>
          <a:xfrm>
            <a:off x="381000" y="3280381"/>
            <a:ext cx="8385048" cy="673835"/>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lIns="72000" tIns="36000" rIns="72000" bIns="72000"/>
          <a:lstStyle/>
          <a:p>
            <a:pPr marL="0" marR="0" lvl="0" indent="0" defTabSz="914400" eaLnBrk="1" fontAlgn="auto" latinLnBrk="0" hangingPunct="1">
              <a:lnSpc>
                <a:spcPts val="1800"/>
              </a:lnSpc>
              <a:spcBef>
                <a:spcPts val="0"/>
              </a:spcBef>
              <a:spcAft>
                <a:spcPts val="0"/>
              </a:spcAft>
              <a:buClrTx/>
              <a:buSzTx/>
              <a:buFontTx/>
              <a:buNone/>
              <a:tabLst/>
              <a:defRPr/>
            </a:pPr>
            <a:r>
              <a:rPr kumimoji="0" sz="1800" b="0" i="0" u="none" strike="noStrike" kern="0" cap="none" spc="0" normalizeH="0" baseline="0" noProof="0" smtClean="0">
                <a:ln>
                  <a:noFill/>
                </a:ln>
                <a:solidFill>
                  <a:schemeClr val="bg2"/>
                </a:solidFill>
                <a:effectLst/>
                <a:uLnTx/>
                <a:uFillTx/>
              </a:rPr>
              <a:t>Hands-on Labs (session codes and titles) - </a:t>
            </a:r>
            <a:r>
              <a:rPr kumimoji="0" lang="en-GB" sz="1800" b="0" i="0" u="none" strike="noStrike" kern="0" cap="none" spc="0" normalizeH="0" baseline="0" noProof="0" dirty="0" smtClean="0">
                <a:ln>
                  <a:noFill/>
                </a:ln>
                <a:solidFill>
                  <a:schemeClr val="bg2"/>
                </a:solidFill>
                <a:effectLst/>
                <a:uLnTx/>
                <a:uFillTx/>
              </a:rPr>
              <a:t>in collaboration with your track owner, please list any related HOL Sessions here</a:t>
            </a:r>
            <a:endParaRPr kumimoji="0" sz="1800" b="0" i="0" u="none" strike="noStrike" kern="0" cap="none" spc="0" normalizeH="0" baseline="0" noProof="0" smtClean="0">
              <a:ln>
                <a:noFill/>
              </a:ln>
              <a:solidFill>
                <a:schemeClr val="bg2"/>
              </a:solidFill>
              <a:effectLst/>
              <a:uLnTx/>
              <a:uFillTx/>
            </a:endParaRPr>
          </a:p>
        </p:txBody>
      </p:sp>
      <p:sp>
        <p:nvSpPr>
          <p:cNvPr id="7" name="Content Placeholder 19"/>
          <p:cNvSpPr txBox="1">
            <a:spLocks/>
          </p:cNvSpPr>
          <p:nvPr userDrawn="1"/>
        </p:nvSpPr>
        <p:spPr>
          <a:xfrm>
            <a:off x="391882" y="4213339"/>
            <a:ext cx="8385048" cy="673835"/>
          </a:xfrm>
          <a:prstGeom prst="roundRect">
            <a:avLst>
              <a:gd name="adj" fmla="val 26651"/>
            </a:avLst>
          </a:prstGeom>
          <a:gradFill flip="none" rotWithShape="1">
            <a:gsLst>
              <a:gs pos="0">
                <a:srgbClr val="5F5F5F">
                  <a:lumMod val="75000"/>
                  <a:shade val="30000"/>
                  <a:satMod val="115000"/>
                  <a:alpha val="70000"/>
                </a:srgbClr>
              </a:gs>
              <a:gs pos="50000">
                <a:srgbClr val="5F5F5F">
                  <a:lumMod val="75000"/>
                  <a:shade val="67500"/>
                  <a:satMod val="115000"/>
                </a:srgbClr>
              </a:gs>
              <a:gs pos="100000">
                <a:srgbClr val="646464"/>
              </a:gs>
            </a:gsLst>
            <a:lin ang="16200000" scaled="1"/>
            <a:tileRect/>
          </a:gradFill>
          <a:ln w="9525">
            <a:noFill/>
            <a:miter lim="800000"/>
            <a:headEnd/>
            <a:tailEnd/>
          </a:ln>
        </p:spPr>
        <p:txBody>
          <a:bodyPr vert="horz" wrap="square" lIns="72000" tIns="36000" rIns="72000" bIns="72000" rtlCol="0" anchor="ctr" anchorCtr="0">
            <a:spAutoFit/>
          </a:bodyPr>
          <a:lstStyle/>
          <a:p>
            <a:pPr marL="0" marR="0" lvl="0" indent="-463550" algn="l" defTabSz="914099" rtl="0" eaLnBrk="1" fontAlgn="base" latinLnBrk="0" hangingPunct="1">
              <a:lnSpc>
                <a:spcPts val="1800"/>
              </a:lnSpc>
              <a:spcBef>
                <a:spcPct val="0"/>
              </a:spcBef>
              <a:spcAft>
                <a:spcPct val="0"/>
              </a:spcAft>
              <a:buClrTx/>
              <a:buSzPct val="120000"/>
              <a:buFont typeface="Arial" pitchFamily="34" charset="0"/>
              <a:buNone/>
              <a:tabLst/>
              <a:defRPr/>
            </a:pPr>
            <a:r>
              <a:rPr kumimoji="0" lang="en-US" sz="18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Calibri"/>
                <a:ea typeface="+mn-ea"/>
                <a:cs typeface="+mn-cs"/>
              </a:rPr>
              <a:t> Other resources (Books, Websites, etc.)</a:t>
            </a:r>
            <a:r>
              <a:rPr kumimoji="0" lang="en-GB" sz="18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Calibri"/>
                <a:ea typeface="+mn-ea"/>
                <a:cs typeface="+mn-cs"/>
              </a:rPr>
              <a:t> - in collaboration with your track owner, please list any other resources relevant to this session</a:t>
            </a:r>
            <a:endParaRPr kumimoji="0" lang="en-US" sz="1800" b="0" i="0" u="none" strike="noStrike" kern="1200" cap="none" spc="0" normalizeH="0" baseline="0" noProof="0" dirty="0" smtClean="0">
              <a:ln>
                <a:noFill/>
              </a:ln>
              <a:solidFill>
                <a:schemeClr val="bg2"/>
              </a:solidFill>
              <a:effectLst>
                <a:outerShdw blurRad="38100" dist="38100" dir="2700000" algn="tl">
                  <a:srgbClr val="000000">
                    <a:alpha val="43137"/>
                  </a:srgbClr>
                </a:outerShdw>
              </a:effectLst>
              <a:uLnTx/>
              <a:uFillTx/>
              <a:latin typeface="Calibri"/>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4" name="Picture 2" descr="Microsoft logo and tagline"/>
          <p:cNvPicPr>
            <a:picLocks noChangeAspect="1" noChangeArrowheads="1"/>
          </p:cNvPicPr>
          <p:nvPr userDrawn="1"/>
        </p:nvPicPr>
        <p:blipFill>
          <a:blip r:embed="rId2"/>
          <a:srcRect r="25754" b="36106"/>
          <a:stretch>
            <a:fillRect/>
          </a:stretch>
        </p:blipFill>
        <p:spPr bwMode="black">
          <a:xfrm>
            <a:off x="2213840" y="2666735"/>
            <a:ext cx="4718061" cy="875731"/>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1"/>
          </p:nvPr>
        </p:nvSpPr>
        <p:spPr>
          <a:xfrm>
            <a:off x="3124200" y="6356353"/>
            <a:ext cx="2895600" cy="365125"/>
          </a:xfrm>
          <a:prstGeom prst="rect">
            <a:avLst/>
          </a:prstGeom>
        </p:spPr>
        <p:txBody>
          <a:bodyPr/>
          <a:lstStyle/>
          <a:p>
            <a:r>
              <a:rPr lang="en-US" smtClean="0"/>
              <a:t>Microsoft Confidential</a:t>
            </a:r>
            <a:endParaRPr lang="en-US" dirty="0"/>
          </a:p>
        </p:txBody>
      </p:sp>
    </p:spTree>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gn="l" defTabSz="914363" rtl="0" eaLnBrk="1" latinLnBrk="0" hangingPunct="1">
              <a:lnSpc>
                <a:spcPct val="90000"/>
              </a:lnSpc>
              <a:spcBef>
                <a:spcPct val="0"/>
              </a:spcBef>
              <a:buNone/>
              <a:defRPr lang="en-US" sz="4800" b="0" kern="1200" cap="none" spc="-150" dirty="0">
                <a:ln w="3175">
                  <a:noFill/>
                </a:ln>
                <a:solidFill>
                  <a:srgbClr val="034077"/>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3881735"/>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1752600"/>
            <a:ext cx="7043208" cy="1523494"/>
          </a:xfrm>
        </p:spPr>
        <p:txBody>
          <a:bodyPr anchor="ctr" anchorCtr="0">
            <a:noAutofit/>
          </a:bodyPr>
          <a:lstStyle>
            <a:lvl1pPr>
              <a:lnSpc>
                <a:spcPct val="90000"/>
              </a:lnSpc>
              <a:defRPr sz="4800">
                <a:ln w="3175">
                  <a:noFill/>
                </a:ln>
                <a:solidFill>
                  <a:srgbClr val="034077"/>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3733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250" y="4953000"/>
            <a:ext cx="7690114" cy="1384994"/>
          </a:xfrm>
        </p:spPr>
        <p:txBody>
          <a:bodyPr anchor="t" anchorCtr="0">
            <a:noAutofit/>
            <a:scene3d>
              <a:camera prst="orthographicFront"/>
              <a:lightRig rig="freezing" dir="t"/>
            </a:scene3d>
            <a:sp3d extrusionH="25400" prstMaterial="matte">
              <a:bevelT w="25400" h="38100"/>
              <a:contourClr>
                <a:srgbClr val="0681D4"/>
              </a:contourClr>
            </a:sp3d>
          </a:bodyPr>
          <a:lstStyle>
            <a:lvl1pPr marL="0" indent="0" algn="r">
              <a:buFont typeface="Arial" pitchFamily="34" charset="0"/>
              <a:buNone/>
              <a:defRPr kumimoji="0" lang="en-US" sz="10000" b="1" i="1" u="none" strike="noStrike" kern="1200" cap="none" spc="-642" normalizeH="0" baseline="0" noProof="0" dirty="0" smtClean="0">
                <a:ln w="11430">
                  <a:noFill/>
                </a:ln>
                <a:gradFill>
                  <a:gsLst>
                    <a:gs pos="0">
                      <a:schemeClr val="tx1">
                        <a:lumMod val="95000"/>
                      </a:schemeClr>
                    </a:gs>
                    <a:gs pos="28000">
                      <a:schemeClr val="tx1">
                        <a:lumMod val="65000"/>
                      </a:schemeClr>
                    </a:gs>
                    <a:gs pos="62000">
                      <a:schemeClr val="tx1">
                        <a:lumMod val="95000"/>
                      </a:schemeClr>
                    </a:gs>
                    <a:gs pos="88000">
                      <a:schemeClr val="tx1">
                        <a:lumMod val="65000"/>
                      </a:schemeClr>
                    </a:gs>
                  </a:gsLst>
                  <a:lin ang="5400000" scaled="0"/>
                </a:gradFill>
                <a:effectLst/>
                <a:uLnTx/>
                <a:uFillTx/>
                <a:latin typeface="+mj-lt"/>
                <a:ea typeface="+mn-ea"/>
                <a:cs typeface="+mn-cs"/>
              </a:defRPr>
            </a:lvl1pPr>
          </a:lstStyle>
          <a:p>
            <a:pPr lvl="0"/>
            <a:r>
              <a:rPr lang="en-US" dirty="0" smtClean="0"/>
              <a:t>click to…</a:t>
            </a:r>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pic>
        <p:nvPicPr>
          <p:cNvPr id="8" name="Picture 7"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Microsoft Confidential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Microsoft Confidential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Microsoft Confidential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Confidential</a:t>
            </a:r>
            <a:endParaRPr lang="en-US" dirty="0"/>
          </a:p>
        </p:txBody>
      </p:sp>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Bottom_Bar_03.png"/>
          <p:cNvPicPr>
            <a:picLocks noChangeAspect="1"/>
          </p:cNvPicPr>
          <p:nvPr userDrawn="1"/>
        </p:nvPicPr>
        <p:blipFill>
          <a:blip r:embed="rId3"/>
          <a:stretch>
            <a:fillRect/>
          </a:stretch>
        </p:blipFill>
        <p:spPr>
          <a:xfrm>
            <a:off x="0" y="6268641"/>
            <a:ext cx="9144000" cy="589359"/>
          </a:xfrm>
          <a:prstGeom prst="rect">
            <a:avLst/>
          </a:prstGeom>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pic>
        <p:nvPicPr>
          <p:cNvPr id="6" name="Picture 5" descr="TechEd IT Pro logo for title slide.png"/>
          <p:cNvPicPr>
            <a:picLocks noChangeAspect="1"/>
          </p:cNvPicPr>
          <p:nvPr userDrawn="1"/>
        </p:nvPicPr>
        <p:blipFill>
          <a:blip r:embed="rId4" cstate="email"/>
          <a:srcRect/>
          <a:stretch>
            <a:fillRect/>
          </a:stretch>
        </p:blipFill>
        <p:spPr bwMode="invGray">
          <a:xfrm>
            <a:off x="5943600" y="5257800"/>
            <a:ext cx="3200400" cy="1600200"/>
          </a:xfrm>
          <a:prstGeom prst="rect">
            <a:avLst/>
          </a:prstGeom>
        </p:spPr>
      </p:pic>
      <p:sp>
        <p:nvSpPr>
          <p:cNvPr id="8" name="Text Placeholder 7"/>
          <p:cNvSpPr>
            <a:spLocks noGrp="1"/>
          </p:cNvSpPr>
          <p:nvPr>
            <p:ph type="body" sz="quarter" idx="10" hasCustomPrompt="1"/>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dirty="0" smtClean="0">
                <a:solidFill>
                  <a:schemeClr val="tx1"/>
                </a:solidFill>
              </a:rPr>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p:nvPicPr>
        <p:blipFill>
          <a:blip r:embed="rId3"/>
          <a:stretch>
            <a:fillRect/>
          </a:stretch>
        </p:blipFill>
        <p:spPr>
          <a:xfrm>
            <a:off x="7239000" y="6142428"/>
            <a:ext cx="1752600" cy="486972"/>
          </a:xfrm>
          <a:prstGeom prst="rect">
            <a:avLst/>
          </a:prstGeom>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pic>
        <p:nvPicPr>
          <p:cNvPr id="5" name="Picture 4"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a:stretch>
            <a:fillRect/>
          </a:stretch>
        </p:blipFill>
        <p:spPr bwMode="invGray">
          <a:xfrm>
            <a:off x="3550921" y="6477000"/>
            <a:ext cx="2042159" cy="304800"/>
          </a:xfrm>
          <a:prstGeom prst="rect">
            <a:avLst/>
          </a:prstGeom>
        </p:spPr>
      </p:pic>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p:nvPicPr>
        <p:blipFill>
          <a:blip r:embed="rId2"/>
          <a:stretch>
            <a:fillRect/>
          </a:stretch>
        </p:blipFill>
        <p:spPr bwMode="invGray">
          <a:xfrm>
            <a:off x="3550921" y="6477000"/>
            <a:ext cx="2042159" cy="304800"/>
          </a:xfrm>
          <a:prstGeom prst="rect">
            <a:avLst/>
          </a:prstGeom>
        </p:spPr>
      </p:pic>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p:nvPicPr>
        <p:blipFill>
          <a:blip r:embed="rId2"/>
          <a:stretch>
            <a:fillRect/>
          </a:stretch>
        </p:blipFill>
        <p:spPr bwMode="invGray">
          <a:xfrm>
            <a:off x="3550921" y="6477000"/>
            <a:ext cx="2042159" cy="304800"/>
          </a:xfrm>
          <a:prstGeom prst="rect">
            <a:avLst/>
          </a:prstGeom>
        </p:spPr>
      </p:pic>
      <p:sp>
        <p:nvSpPr>
          <p:cNvPr id="8"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p:nvPicPr>
        <p:blipFill>
          <a:blip r:embed="rId2"/>
          <a:stretch>
            <a:fillRect/>
          </a:stretch>
        </p:blipFill>
        <p:spPr bwMode="invGray">
          <a:xfrm>
            <a:off x="3550921" y="6477000"/>
            <a:ext cx="2042159" cy="304800"/>
          </a:xfrm>
          <a:prstGeom prst="rect">
            <a:avLst/>
          </a:prstGeom>
        </p:spPr>
      </p:pic>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p:nvPicPr>
        <p:blipFill>
          <a:blip r:embed="rId2"/>
          <a:stretch>
            <a:fillRect/>
          </a:stretch>
        </p:blipFill>
        <p:spPr bwMode="invGray">
          <a:xfrm>
            <a:off x="3550921" y="6477000"/>
            <a:ext cx="2042159" cy="304800"/>
          </a:xfrm>
          <a:prstGeom prst="rect">
            <a:avLst/>
          </a:prstGeom>
        </p:spPr>
      </p:pic>
      <p:sp>
        <p:nvSpPr>
          <p:cNvPr id="3"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pic>
        <p:nvPicPr>
          <p:cNvPr id="5" name="Picture 4"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code slide background.png"/>
          <p:cNvPicPr>
            <a:picLocks noChangeAspect="1"/>
          </p:cNvPicPr>
          <p:nvPr userDrawn="1"/>
        </p:nvPicPr>
        <p:blipFill>
          <a:blip r:embed="rId2"/>
          <a:stretch>
            <a:fillRect/>
          </a:stretch>
        </p:blipFill>
        <p:spPr bwMode="white">
          <a:xfrm>
            <a:off x="0" y="414338"/>
            <a:ext cx="9144000" cy="6443662"/>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image" Target="../media/image16.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5.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3.xml"/><Relationship Id="rId1" Type="http://schemas.openxmlformats.org/officeDocument/2006/relationships/slideLayout" Target="../slideLayouts/slideLayout32.xml"/><Relationship Id="rId4" Type="http://schemas.openxmlformats.org/officeDocument/2006/relationships/image" Target="../media/image1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0.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9.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5.xml"/><Relationship Id="rId1" Type="http://schemas.openxmlformats.org/officeDocument/2006/relationships/slideLayout" Target="../slideLayouts/slideLayout45.xml"/><Relationship Id="rId4"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image" Target="../media/image3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png"/><Relationship Id="rId2" Type="http://schemas.openxmlformats.org/officeDocument/2006/relationships/slideLayout" Target="../slideLayouts/slideLayout47.xml"/><Relationship Id="rId16" Type="http://schemas.openxmlformats.org/officeDocument/2006/relationships/image" Target="../media/image3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6.xml"/><Relationship Id="rId10" Type="http://schemas.openxmlformats.org/officeDocument/2006/relationships/slideLayout" Target="../slideLayouts/slideLayout55.xml"/><Relationship Id="rId19" Type="http://schemas.openxmlformats.org/officeDocument/2006/relationships/image" Target="../media/image33.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1.jpeg"/><Relationship Id="rId7" Type="http://schemas.openxmlformats.org/officeDocument/2006/relationships/image" Target="NULL"/><Relationship Id="rId2" Type="http://schemas.openxmlformats.org/officeDocument/2006/relationships/theme" Target="../theme/theme7.xml"/><Relationship Id="rId1" Type="http://schemas.openxmlformats.org/officeDocument/2006/relationships/slideLayout" Target="../slideLayouts/slideLayout60.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2.png"/><Relationship Id="rId9"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pic>
        <p:nvPicPr>
          <p:cNvPr id="5" name="Picture 4" descr="ContentForgroundBlue.png"/>
          <p:cNvPicPr>
            <a:picLocks noChangeAspect="1"/>
          </p:cNvPicPr>
          <p:nvPr userDrawn="1"/>
        </p:nvPicPr>
        <p:blipFill>
          <a:blip r:embed="rId23"/>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57" r:id="rId10"/>
    <p:sldLayoutId id="2147483752" r:id="rId11"/>
    <p:sldLayoutId id="2147483753" r:id="rId12"/>
    <p:sldLayoutId id="2147483754" r:id="rId13"/>
    <p:sldLayoutId id="2147483755" r:id="rId14"/>
    <p:sldLayoutId id="2147483756" r:id="rId15"/>
    <p:sldLayoutId id="2147483749" r:id="rId16"/>
    <p:sldLayoutId id="2147483758" r:id="rId17"/>
    <p:sldLayoutId id="2147483760" r:id="rId18"/>
    <p:sldLayoutId id="2147483759" r:id="rId19"/>
    <p:sldLayoutId id="2147483761" r:id="rId2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4"/>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4"/>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4"/>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4"/>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4"/>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162800" y="6432034"/>
            <a:ext cx="1584960" cy="184666"/>
          </a:xfrm>
          <a:prstGeom prst="rect">
            <a:avLst/>
          </a:prstGeom>
        </p:spPr>
        <p:txBody>
          <a:bodyPr vert="horz" wrap="square" lIns="0" tIns="0" rIns="0" bIns="0" rtlCol="0" anchor="ctr">
            <a:spAutoFit/>
          </a:bodyPr>
          <a:lstStyle>
            <a:lvl1pPr algn="r">
              <a:defRPr sz="1200">
                <a:solidFill>
                  <a:schemeClr val="tx1">
                    <a:tint val="75000"/>
                    <a:alpha val="50000"/>
                  </a:schemeClr>
                </a:solidFill>
              </a:defRPr>
            </a:lvl1pPr>
          </a:lstStyle>
          <a:p>
            <a:r>
              <a:rPr lang="en-US" dirty="0" smtClean="0"/>
              <a:t>Microsoft Confidential</a:t>
            </a:r>
            <a:endParaRPr lang="en-US" dirty="0"/>
          </a:p>
        </p:txBody>
      </p:sp>
      <p:pic>
        <p:nvPicPr>
          <p:cNvPr id="6" name="Picture 5" descr="ContentForgroundBlue.png"/>
          <p:cNvPicPr>
            <a:picLocks noChangeAspect="1"/>
          </p:cNvPicPr>
          <p:nvPr userDrawn="1"/>
        </p:nvPicPr>
        <p:blipFill>
          <a:blip r:embed="rId14"/>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36000">
                <a:srgbClr val="C9FFFF"/>
              </a:gs>
              <a:gs pos="86000">
                <a:srgbClr val="19B5FB"/>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77" r:id="rId1"/>
  </p:sldLayoutIdLst>
  <p:transition>
    <p:fade/>
  </p:transition>
  <p:hf sldNum="0" hdr="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bg1"/>
              </a:gs>
              <a:gs pos="36000">
                <a:srgbClr val="C9FFFF"/>
              </a:gs>
              <a:gs pos="86000">
                <a:srgbClr val="19B5FB"/>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Blue.png"/>
          <p:cNvPicPr>
            <a:picLocks noChangeAspect="1"/>
          </p:cNvPicPr>
          <p:nvPr userDrawn="1"/>
        </p:nvPicPr>
        <p:blipFill>
          <a:blip r:embed="rId15"/>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92"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Blue.png"/>
          <p:cNvPicPr>
            <a:picLocks noChangeAspect="1"/>
          </p:cNvPicPr>
          <p:nvPr userDrawn="1"/>
        </p:nvPicPr>
        <p:blipFill>
          <a:blip r:embed="rId17"/>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9"/>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ontentForgroundBlue.png"/>
          <p:cNvPicPr>
            <a:picLocks noChangeAspect="1"/>
          </p:cNvPicPr>
          <p:nvPr userDrawn="1"/>
        </p:nvPicPr>
        <p:blipFill>
          <a:blip r:embed="rId4"/>
          <a:stretch>
            <a:fillRect/>
          </a:stretch>
        </p:blipFill>
        <p:spPr>
          <a:xfrm>
            <a:off x="0" y="0"/>
            <a:ext cx="9144000" cy="6858000"/>
          </a:xfrm>
          <a:prstGeom prst="rect">
            <a:avLst/>
          </a:prstGeom>
        </p:spPr>
      </p:pic>
    </p:spTree>
  </p:cSld>
  <p:clrMap bg1="dk1" tx1="lt1" bg2="dk2" tx2="lt2" accent1="accent1" accent2="accent2" accent3="accent3" accent4="accent4" accent5="accent5" accent6="accent6" hlink="hlink" folHlink="folHlink"/>
  <p:sldLayoutIdLst>
    <p:sldLayoutId id="2147483809"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9.xml"/><Relationship Id="rId5" Type="http://schemas.openxmlformats.org/officeDocument/2006/relationships/image" Target="../media/image39.tiff"/><Relationship Id="rId4" Type="http://schemas.openxmlformats.org/officeDocument/2006/relationships/image" Target="../media/image3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Virtual Machines</a:t>
            </a:r>
            <a:endParaRPr lang="en-US" dirty="0"/>
          </a:p>
        </p:txBody>
      </p:sp>
      <p:sp>
        <p:nvSpPr>
          <p:cNvPr id="3" name="Content Placeholder 2"/>
          <p:cNvSpPr>
            <a:spLocks noGrp="1"/>
          </p:cNvSpPr>
          <p:nvPr>
            <p:ph idx="1"/>
          </p:nvPr>
        </p:nvSpPr>
        <p:spPr/>
        <p:txBody>
          <a:bodyPr>
            <a:noAutofit/>
          </a:bodyPr>
          <a:lstStyle/>
          <a:p>
            <a:r>
              <a:rPr lang="en-US" sz="2800" dirty="0" smtClean="0"/>
              <a:t>Goal: Code running in a virtual machine (VM) should not be able to modify data, read data, or execute code in the host or other VMs</a:t>
            </a:r>
          </a:p>
          <a:p>
            <a:r>
              <a:rPr lang="en-US" sz="2800" dirty="0" smtClean="0"/>
              <a:t>VM implementation: Virtual Machine Monitor (VMM) mimics physical system boundary</a:t>
            </a:r>
          </a:p>
          <a:p>
            <a:r>
              <a:rPr lang="en-US" sz="2800" dirty="0" smtClean="0"/>
              <a:t>Security boundary: Yes</a:t>
            </a:r>
          </a:p>
          <a:p>
            <a:pPr lvl="1"/>
            <a:r>
              <a:rPr lang="en-US" sz="2400" dirty="0" smtClean="0"/>
              <a:t>Violation is MSRC “important” security bulletin</a:t>
            </a:r>
          </a:p>
        </p:txBody>
      </p:sp>
      <p:grpSp>
        <p:nvGrpSpPr>
          <p:cNvPr id="9" name="Group 8"/>
          <p:cNvGrpSpPr/>
          <p:nvPr/>
        </p:nvGrpSpPr>
        <p:grpSpPr>
          <a:xfrm>
            <a:off x="1970314" y="4420394"/>
            <a:ext cx="5851539" cy="2013859"/>
            <a:chOff x="2655093" y="4657495"/>
            <a:chExt cx="4343400" cy="1494819"/>
          </a:xfrm>
        </p:grpSpPr>
        <p:sp>
          <p:nvSpPr>
            <p:cNvPr id="4" name="Rounded Rectangle 3"/>
            <p:cNvSpPr/>
            <p:nvPr/>
          </p:nvSpPr>
          <p:spPr>
            <a:xfrm>
              <a:off x="2655093" y="4925568"/>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tabLst>
                  <a:tab pos="1165225" algn="l"/>
                </a:tabLst>
              </a:pPr>
              <a:r>
                <a:rPr lang="en-US" sz="2000" dirty="0" smtClean="0">
                  <a:solidFill>
                    <a:schemeClr val="tx1"/>
                  </a:solidFill>
                  <a:effectLst>
                    <a:outerShdw blurRad="38100" dist="38100" dir="2700000" algn="tl">
                      <a:srgbClr val="000000">
                        <a:alpha val="43137"/>
                      </a:srgbClr>
                    </a:outerShdw>
                  </a:effectLst>
                </a:rPr>
                <a:t>Host</a:t>
              </a:r>
              <a:endParaRPr lang="en-US" sz="2000"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5779293" y="4925568"/>
              <a:ext cx="1219200" cy="914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VM</a:t>
              </a:r>
              <a:endParaRPr lang="en-US" sz="2000" dirty="0">
                <a:solidFill>
                  <a:schemeClr val="tx1"/>
                </a:solidFill>
                <a:effectLst>
                  <a:outerShdw blurRad="38100" dist="38100" dir="2700000" algn="tl">
                    <a:srgbClr val="000000">
                      <a:alpha val="43137"/>
                    </a:srgbClr>
                  </a:outerShdw>
                </a:effectLst>
              </a:endParaRPr>
            </a:p>
          </p:txBody>
        </p:sp>
        <p:cxnSp>
          <p:nvCxnSpPr>
            <p:cNvPr id="6" name="Straight Connector 5"/>
            <p:cNvCxnSpPr/>
            <p:nvPr/>
          </p:nvCxnSpPr>
          <p:spPr>
            <a:xfrm rot="5400000">
              <a:off x="3837703" y="5404315"/>
              <a:ext cx="1494819" cy="1179"/>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Hexagon 6"/>
            <p:cNvSpPr/>
            <p:nvPr/>
          </p:nvSpPr>
          <p:spPr>
            <a:xfrm>
              <a:off x="4054761" y="4925567"/>
              <a:ext cx="1060704" cy="914400"/>
            </a:xfrm>
            <a:prstGeom prst="hex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VMM</a:t>
              </a:r>
              <a:endParaRPr lang="en-US" sz="2000" dirty="0">
                <a:solidFill>
                  <a:schemeClr val="tx1"/>
                </a:solidFill>
                <a:effectLst>
                  <a:outerShdw blurRad="38100" dist="38100" dir="2700000" algn="tl">
                    <a:srgbClr val="000000">
                      <a:alpha val="43137"/>
                    </a:srgbClr>
                  </a:outerShdw>
                </a:effectLst>
              </a:endParaRPr>
            </a:p>
          </p:txBody>
        </p:sp>
        <p:sp>
          <p:nvSpPr>
            <p:cNvPr id="13" name="Right Arrow 12"/>
            <p:cNvSpPr/>
            <p:nvPr/>
          </p:nvSpPr>
          <p:spPr>
            <a:xfrm rot="10800000">
              <a:off x="5245463" y="5020510"/>
              <a:ext cx="381000" cy="71326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Sessions</a:t>
            </a:r>
            <a:endParaRPr lang="en-US" dirty="0"/>
          </a:p>
        </p:txBody>
      </p:sp>
      <p:sp>
        <p:nvSpPr>
          <p:cNvPr id="3" name="Content Placeholder 2"/>
          <p:cNvSpPr>
            <a:spLocks noGrp="1"/>
          </p:cNvSpPr>
          <p:nvPr>
            <p:ph idx="1"/>
          </p:nvPr>
        </p:nvSpPr>
        <p:spPr>
          <a:xfrm>
            <a:off x="381000" y="1412876"/>
            <a:ext cx="8382000" cy="1428083"/>
          </a:xfrm>
        </p:spPr>
        <p:txBody>
          <a:bodyPr/>
          <a:lstStyle/>
          <a:p>
            <a:r>
              <a:rPr lang="en-US" dirty="0" smtClean="0"/>
              <a:t>Problem: Users should not be able to read or write another user’s data</a:t>
            </a:r>
          </a:p>
          <a:p>
            <a:r>
              <a:rPr lang="en-US" dirty="0" smtClean="0"/>
              <a:t>Goal: Require users to explicitly share data </a:t>
            </a:r>
            <a:endParaRPr lang="en-US" dirty="0"/>
          </a:p>
        </p:txBody>
      </p:sp>
      <p:grpSp>
        <p:nvGrpSpPr>
          <p:cNvPr id="11" name="Group 10"/>
          <p:cNvGrpSpPr/>
          <p:nvPr/>
        </p:nvGrpSpPr>
        <p:grpSpPr>
          <a:xfrm>
            <a:off x="1339414" y="3110326"/>
            <a:ext cx="6596272" cy="2974788"/>
            <a:chOff x="2667000" y="3733800"/>
            <a:chExt cx="3886200" cy="1752599"/>
          </a:xfrm>
        </p:grpSpPr>
        <p:sp>
          <p:nvSpPr>
            <p:cNvPr id="4" name="Rounded Rectangle 3"/>
            <p:cNvSpPr/>
            <p:nvPr/>
          </p:nvSpPr>
          <p:spPr>
            <a:xfrm>
              <a:off x="2667000" y="4114800"/>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User 1</a:t>
              </a:r>
              <a:endParaRPr lang="en-US" sz="2000"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5334000" y="4114800"/>
              <a:ext cx="12192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User 2</a:t>
              </a:r>
              <a:endParaRPr lang="en-US" sz="2000" dirty="0">
                <a:solidFill>
                  <a:schemeClr val="tx1"/>
                </a:solidFill>
                <a:effectLst>
                  <a:outerShdw blurRad="38100" dist="38100" dir="2700000" algn="tl">
                    <a:srgbClr val="000000">
                      <a:alpha val="43137"/>
                    </a:srgbClr>
                  </a:outerShdw>
                </a:effectLst>
              </a:endParaRPr>
            </a:p>
          </p:txBody>
        </p:sp>
        <p:cxnSp>
          <p:nvCxnSpPr>
            <p:cNvPr id="6" name="Straight Connector 5"/>
            <p:cNvCxnSpPr/>
            <p:nvPr/>
          </p:nvCxnSpPr>
          <p:spPr>
            <a:xfrm rot="5400000">
              <a:off x="3696395" y="4609408"/>
              <a:ext cx="1752599" cy="1384"/>
            </a:xfrm>
            <a:prstGeom prst="line">
              <a:avLst/>
            </a:prstGeom>
            <a:ln w="7620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Right Arrow 8"/>
            <p:cNvSpPr/>
            <p:nvPr/>
          </p:nvSpPr>
          <p:spPr>
            <a:xfrm>
              <a:off x="3962400" y="4325347"/>
              <a:ext cx="381000" cy="41710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10800000">
              <a:off x="4876799" y="4325347"/>
              <a:ext cx="381000" cy="417106"/>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374954" y="4125977"/>
              <a:ext cx="505267" cy="923330"/>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Session Implementation</a:t>
            </a:r>
            <a:endParaRPr lang="en-US" dirty="0"/>
          </a:p>
        </p:txBody>
      </p:sp>
      <p:sp>
        <p:nvSpPr>
          <p:cNvPr id="3" name="Content Placeholder 2"/>
          <p:cNvSpPr>
            <a:spLocks noGrp="1"/>
          </p:cNvSpPr>
          <p:nvPr>
            <p:ph idx="1"/>
          </p:nvPr>
        </p:nvSpPr>
        <p:spPr>
          <a:xfrm>
            <a:off x="381000" y="1146174"/>
            <a:ext cx="8382000" cy="4561205"/>
          </a:xfrm>
        </p:spPr>
        <p:txBody>
          <a:bodyPr>
            <a:noAutofit/>
          </a:bodyPr>
          <a:lstStyle/>
          <a:p>
            <a:r>
              <a:rPr lang="en-US" sz="2800" dirty="0" smtClean="0"/>
              <a:t>Users are assigned security IDs (SID)</a:t>
            </a:r>
          </a:p>
          <a:p>
            <a:pPr lvl="1"/>
            <a:r>
              <a:rPr lang="en-US" sz="2400" dirty="0" smtClean="0"/>
              <a:t>Each user has their own profile (profile directory and registry hive)</a:t>
            </a:r>
          </a:p>
          <a:p>
            <a:pPr lvl="1"/>
            <a:r>
              <a:rPr lang="en-US" sz="2400" dirty="0" smtClean="0"/>
              <a:t>A user’s data is accessible only by their SID</a:t>
            </a:r>
          </a:p>
          <a:p>
            <a:pPr lvl="1"/>
            <a:r>
              <a:rPr lang="en-US" sz="2400" dirty="0" smtClean="0"/>
              <a:t>The objects created by a user’s process go, </a:t>
            </a:r>
            <a:br>
              <a:rPr lang="en-US" sz="2400" dirty="0" smtClean="0"/>
            </a:br>
            <a:r>
              <a:rPr lang="en-US" sz="2400" dirty="0" smtClean="0"/>
              <a:t>by default, into a private Based Named Object (BNO) namespace</a:t>
            </a:r>
          </a:p>
          <a:p>
            <a:pPr lvl="1"/>
            <a:r>
              <a:rPr lang="en-US" sz="2400" dirty="0" smtClean="0"/>
              <a:t>Each session has its own desktop(s)</a:t>
            </a:r>
          </a:p>
          <a:p>
            <a:r>
              <a:rPr lang="en-US" sz="2800" dirty="0" smtClean="0"/>
              <a:t>Prior to Windows Vista, console user shared </a:t>
            </a:r>
            <a:br>
              <a:rPr lang="en-US" sz="2800" dirty="0" smtClean="0"/>
            </a:br>
            <a:r>
              <a:rPr lang="en-US" sz="2800" dirty="0" smtClean="0"/>
              <a:t>a namespace with system processes</a:t>
            </a:r>
          </a:p>
          <a:p>
            <a:pPr lvl="1"/>
            <a:r>
              <a:rPr lang="en-US" sz="2400" dirty="0" smtClean="0"/>
              <a:t>Windows Vista isolates system namespace </a:t>
            </a:r>
            <a:br>
              <a:rPr lang="en-US" sz="2400" dirty="0" smtClean="0"/>
            </a:br>
            <a:r>
              <a:rPr lang="en-US" sz="2400" dirty="0" smtClean="0"/>
              <a:t>(Session 0 Isolation)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Are User Sessions a </a:t>
            </a:r>
            <a:br>
              <a:rPr lang="en-US" dirty="0" smtClean="0"/>
            </a:br>
            <a:r>
              <a:rPr lang="en-US" dirty="0" smtClean="0"/>
              <a:t>Security Boundary?</a:t>
            </a:r>
            <a:endParaRPr lang="en-US" dirty="0"/>
          </a:p>
        </p:txBody>
      </p:sp>
      <p:sp>
        <p:nvSpPr>
          <p:cNvPr id="3" name="Content Placeholder 2"/>
          <p:cNvSpPr>
            <a:spLocks noGrp="1"/>
          </p:cNvSpPr>
          <p:nvPr>
            <p:ph idx="1"/>
          </p:nvPr>
        </p:nvSpPr>
        <p:spPr>
          <a:xfrm>
            <a:off x="371856" y="1767839"/>
            <a:ext cx="8382000" cy="1655838"/>
          </a:xfrm>
        </p:spPr>
        <p:txBody>
          <a:bodyPr/>
          <a:lstStyle/>
          <a:p>
            <a:r>
              <a:rPr lang="en-US" sz="2800" dirty="0" smtClean="0"/>
              <a:t>Without a boundary, we couldn’t tell corporations that terminal servers are secure</a:t>
            </a:r>
          </a:p>
          <a:p>
            <a:r>
              <a:rPr lang="en-US" sz="2800" dirty="0" smtClean="0"/>
              <a:t>Security boundary: Yes (for standard users)</a:t>
            </a:r>
          </a:p>
          <a:p>
            <a:pPr lvl="1"/>
            <a:r>
              <a:rPr lang="en-US" sz="2400" dirty="0" smtClean="0"/>
              <a:t>Violation is MSRC “important” security bulletin</a:t>
            </a:r>
          </a:p>
        </p:txBody>
      </p:sp>
      <p:grpSp>
        <p:nvGrpSpPr>
          <p:cNvPr id="10" name="Group 9"/>
          <p:cNvGrpSpPr/>
          <p:nvPr/>
        </p:nvGrpSpPr>
        <p:grpSpPr>
          <a:xfrm>
            <a:off x="1970314" y="3985218"/>
            <a:ext cx="5851539" cy="2361146"/>
            <a:chOff x="2655093" y="4544568"/>
            <a:chExt cx="4343400" cy="1752599"/>
          </a:xfrm>
        </p:grpSpPr>
        <p:sp>
          <p:nvSpPr>
            <p:cNvPr id="11" name="Rounded Rectangle 10"/>
            <p:cNvSpPr/>
            <p:nvPr/>
          </p:nvSpPr>
          <p:spPr>
            <a:xfrm>
              <a:off x="2655093" y="4925568"/>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tabLst>
                  <a:tab pos="1165225" algn="l"/>
                </a:tabLst>
              </a:pPr>
              <a:r>
                <a:rPr lang="en-US" sz="2000" dirty="0" smtClean="0">
                  <a:solidFill>
                    <a:schemeClr val="tx1"/>
                  </a:solidFill>
                  <a:effectLst>
                    <a:outerShdw blurRad="38100" dist="38100" dir="2700000" algn="tl">
                      <a:srgbClr val="000000">
                        <a:alpha val="43137"/>
                      </a:srgbClr>
                    </a:outerShdw>
                  </a:effectLst>
                </a:rPr>
                <a:t>User 1</a:t>
              </a:r>
              <a:endParaRPr lang="en-US" sz="2000"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5779293" y="4925568"/>
              <a:ext cx="1219200" cy="914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User 2</a:t>
              </a:r>
              <a:endParaRPr lang="en-US" sz="2000" dirty="0">
                <a:solidFill>
                  <a:schemeClr val="tx1"/>
                </a:solidFill>
                <a:effectLst>
                  <a:outerShdw blurRad="38100" dist="38100" dir="2700000" algn="tl">
                    <a:srgbClr val="000000">
                      <a:alpha val="43137"/>
                    </a:srgbClr>
                  </a:outerShdw>
                </a:effectLst>
              </a:endParaRPr>
            </a:p>
          </p:txBody>
        </p:sp>
        <p:cxnSp>
          <p:nvCxnSpPr>
            <p:cNvPr id="13" name="Straight Connector 12"/>
            <p:cNvCxnSpPr/>
            <p:nvPr/>
          </p:nvCxnSpPr>
          <p:spPr>
            <a:xfrm rot="5400000">
              <a:off x="3696395" y="5420176"/>
              <a:ext cx="1752599" cy="138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Hexagon 13"/>
            <p:cNvSpPr/>
            <p:nvPr/>
          </p:nvSpPr>
          <p:spPr>
            <a:xfrm>
              <a:off x="4038600" y="4925568"/>
              <a:ext cx="1060704" cy="914400"/>
            </a:xfrm>
            <a:prstGeom prst="hex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solidFill>
                    <a:schemeClr val="tx1"/>
                  </a:solidFill>
                  <a:effectLst>
                    <a:outerShdw blurRad="38100" dist="38100" dir="2700000" algn="tl">
                      <a:srgbClr val="000000">
                        <a:alpha val="43137"/>
                      </a:srgbClr>
                    </a:outerShdw>
                  </a:effectLst>
                </a:rPr>
                <a:t>Kernel Security Model</a:t>
              </a:r>
              <a:endParaRPr lang="en-US" sz="1600" dirty="0">
                <a:solidFill>
                  <a:schemeClr val="tx1"/>
                </a:solidFill>
                <a:effectLst>
                  <a:outerShdw blurRad="38100" dist="38100" dir="2700000" algn="tl">
                    <a:srgbClr val="000000">
                      <a:alpha val="43137"/>
                    </a:srgbClr>
                  </a:outerShdw>
                </a:effectLst>
              </a:endParaRPr>
            </a:p>
          </p:txBody>
        </p:sp>
        <p:sp>
          <p:nvSpPr>
            <p:cNvPr id="15" name="Right Arrow 14"/>
            <p:cNvSpPr/>
            <p:nvPr/>
          </p:nvSpPr>
          <p:spPr>
            <a:xfrm rot="10800000">
              <a:off x="5245464" y="5125556"/>
              <a:ext cx="381000" cy="50317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ltGray">
          <a:xfrm>
            <a:off x="268478" y="3214751"/>
            <a:ext cx="8369300" cy="41990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sz="quarter" idx="10"/>
          </p:nvPr>
        </p:nvSpPr>
        <p:spPr>
          <a:xfrm>
            <a:off x="381000" y="1116281"/>
            <a:ext cx="8382000" cy="4992136"/>
          </a:xfrm>
        </p:spPr>
        <p:txBody>
          <a:bodyPr/>
          <a:lstStyle/>
          <a:p>
            <a:r>
              <a:rPr lang="en-US" sz="2800" dirty="0" smtClean="0"/>
              <a:t>What’s a security boundary?</a:t>
            </a:r>
          </a:p>
          <a:p>
            <a:r>
              <a:rPr lang="en-US" sz="2800" dirty="0" smtClean="0"/>
              <a:t>Basic Windows security boundaries</a:t>
            </a:r>
          </a:p>
          <a:p>
            <a:pPr lvl="1"/>
            <a:r>
              <a:rPr lang="en-US" sz="2400" dirty="0" smtClean="0"/>
              <a:t>Physical machines</a:t>
            </a:r>
          </a:p>
          <a:p>
            <a:pPr lvl="1"/>
            <a:r>
              <a:rPr lang="en-US" sz="2400" dirty="0" smtClean="0"/>
              <a:t>System virtual machines</a:t>
            </a:r>
          </a:p>
          <a:p>
            <a:pPr lvl="1"/>
            <a:r>
              <a:rPr lang="en-US" sz="2400" dirty="0" smtClean="0"/>
              <a:t>User sessions</a:t>
            </a:r>
          </a:p>
          <a:p>
            <a:r>
              <a:rPr lang="en-US" sz="2800" dirty="0" smtClean="0">
                <a:solidFill>
                  <a:schemeClr val="tx1"/>
                </a:solidFill>
                <a:effectLst>
                  <a:outerShdw blurRad="38100" dist="38100" dir="2700000" algn="tl">
                    <a:srgbClr val="000000">
                      <a:alpha val="43137"/>
                    </a:srgbClr>
                  </a:outerShdw>
                </a:effectLst>
              </a:rPr>
              <a:t>Which of these are boundaries?</a:t>
            </a:r>
          </a:p>
          <a:p>
            <a:pPr lvl="1"/>
            <a:r>
              <a:rPr lang="en-US" sz="2400" dirty="0" smtClean="0"/>
              <a:t>Processes</a:t>
            </a:r>
          </a:p>
          <a:p>
            <a:pPr lvl="1"/>
            <a:r>
              <a:rPr lang="en-US" sz="2400" dirty="0" err="1" smtClean="0"/>
              <a:t>PatchGuard</a:t>
            </a:r>
            <a:endParaRPr lang="en-US" sz="2400" dirty="0" smtClean="0"/>
          </a:p>
          <a:p>
            <a:pPr lvl="1"/>
            <a:r>
              <a:rPr lang="en-US" sz="2400" dirty="0" smtClean="0"/>
              <a:t>Kernel-mode code signing</a:t>
            </a:r>
          </a:p>
          <a:p>
            <a:pPr lvl="1"/>
            <a:r>
              <a:rPr lang="en-US" sz="2400" dirty="0" smtClean="0"/>
              <a:t>Protected-mode Internet Explorer</a:t>
            </a:r>
          </a:p>
          <a:p>
            <a:pPr lvl="1"/>
            <a:r>
              <a:rPr lang="en-US" sz="2400" dirty="0" smtClean="0"/>
              <a:t>User account control elevations</a:t>
            </a:r>
          </a:p>
          <a:p>
            <a:pPr lvl="1"/>
            <a:r>
              <a:rPr lang="en-US" sz="2400" dirty="0" smtClean="0"/>
              <a:t>Java VM and .NET CAS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 Boundary</a:t>
            </a:r>
            <a:endParaRPr lang="en-US" dirty="0"/>
          </a:p>
        </p:txBody>
      </p:sp>
      <p:sp>
        <p:nvSpPr>
          <p:cNvPr id="3" name="Content Placeholder 2"/>
          <p:cNvSpPr>
            <a:spLocks noGrp="1"/>
          </p:cNvSpPr>
          <p:nvPr>
            <p:ph type="body" sz="quarter" idx="10"/>
          </p:nvPr>
        </p:nvSpPr>
        <p:spPr/>
        <p:txBody>
          <a:bodyPr/>
          <a:lstStyle/>
          <a:p>
            <a:r>
              <a:rPr lang="en-US" dirty="0" smtClean="0"/>
              <a:t>Some boundaries look like security boundaries, but are not</a:t>
            </a:r>
          </a:p>
          <a:p>
            <a:pPr lvl="1"/>
            <a:r>
              <a:rPr lang="en-US" dirty="0" smtClean="0"/>
              <a:t>Tunnels are too wide</a:t>
            </a:r>
          </a:p>
          <a:p>
            <a:pPr lvl="1"/>
            <a:r>
              <a:rPr lang="en-US" dirty="0" smtClean="0"/>
              <a:t>Defense-in-depth</a:t>
            </a:r>
          </a:p>
          <a:p>
            <a:pPr lvl="1"/>
            <a:r>
              <a:rPr lang="en-US" dirty="0" smtClean="0"/>
              <a:t>Increase system reliability</a:t>
            </a:r>
          </a:p>
          <a:p>
            <a:r>
              <a:rPr lang="en-US" dirty="0" smtClean="0"/>
              <a:t>Reasons boundaries fail to meet the security-boundary bar:</a:t>
            </a:r>
          </a:p>
          <a:p>
            <a:pPr lvl="1"/>
            <a:r>
              <a:rPr lang="en-US" dirty="0" smtClean="0"/>
              <a:t>Application compatibility</a:t>
            </a:r>
          </a:p>
          <a:p>
            <a:pPr lvl="1"/>
            <a:r>
              <a:rPr lang="en-US" dirty="0" smtClean="0"/>
              <a:t>User experience outweighs security</a:t>
            </a:r>
          </a:p>
          <a:p>
            <a:pPr lvl="1"/>
            <a:r>
              <a:rPr lang="en-US" dirty="0" smtClean="0"/>
              <a:t>Architecturally impossible to close tunnels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a:t>
            </a:r>
            <a:endParaRPr lang="en-US" dirty="0"/>
          </a:p>
        </p:txBody>
      </p:sp>
      <p:sp>
        <p:nvSpPr>
          <p:cNvPr id="3" name="Content Placeholder 2"/>
          <p:cNvSpPr>
            <a:spLocks noGrp="1"/>
          </p:cNvSpPr>
          <p:nvPr>
            <p:ph type="body" sz="quarter" idx="10"/>
          </p:nvPr>
        </p:nvSpPr>
        <p:spPr>
          <a:xfrm>
            <a:off x="380999" y="937297"/>
            <a:ext cx="8382000" cy="2210863"/>
          </a:xfrm>
        </p:spPr>
        <p:txBody>
          <a:bodyPr>
            <a:noAutofit/>
          </a:bodyPr>
          <a:lstStyle/>
          <a:p>
            <a:r>
              <a:rPr lang="en-US" dirty="0" smtClean="0"/>
              <a:t>Process is a container for executing code</a:t>
            </a:r>
          </a:p>
          <a:p>
            <a:pPr lvl="1"/>
            <a:r>
              <a:rPr lang="en-US" sz="2000" dirty="0" smtClean="0"/>
              <a:t>Image file and DLLs</a:t>
            </a:r>
          </a:p>
          <a:p>
            <a:pPr lvl="1"/>
            <a:r>
              <a:rPr lang="en-US" sz="2000" dirty="0" smtClean="0"/>
              <a:t>OS handles</a:t>
            </a:r>
          </a:p>
          <a:p>
            <a:pPr lvl="1"/>
            <a:r>
              <a:rPr lang="en-US" sz="2000" dirty="0" smtClean="0"/>
              <a:t>Virtual memory</a:t>
            </a:r>
          </a:p>
          <a:p>
            <a:pPr lvl="1"/>
            <a:r>
              <a:rPr lang="en-US" sz="2000" dirty="0" smtClean="0"/>
              <a:t>Security context</a:t>
            </a:r>
          </a:p>
          <a:p>
            <a:r>
              <a:rPr lang="en-US" dirty="0" smtClean="0"/>
              <a:t>Processes run in a user’s security context</a:t>
            </a:r>
          </a:p>
          <a:p>
            <a:pPr lvl="1"/>
            <a:r>
              <a:rPr lang="en-US" sz="2000" dirty="0" smtClean="0"/>
              <a:t>Processes are reliability and resource accounting boundaries</a:t>
            </a:r>
          </a:p>
          <a:p>
            <a:pPr lvl="1"/>
            <a:r>
              <a:rPr lang="en-US" sz="2000" dirty="0" smtClean="0"/>
              <a:t>By default, can modify other processes in same security context (session boundary separates processes running as different users)</a:t>
            </a:r>
          </a:p>
          <a:p>
            <a:r>
              <a:rPr lang="en-US" dirty="0" smtClean="0"/>
              <a:t>Security boundary: No</a:t>
            </a:r>
          </a:p>
        </p:txBody>
      </p:sp>
      <p:grpSp>
        <p:nvGrpSpPr>
          <p:cNvPr id="10" name="Group 9"/>
          <p:cNvGrpSpPr/>
          <p:nvPr/>
        </p:nvGrpSpPr>
        <p:grpSpPr>
          <a:xfrm>
            <a:off x="2482478" y="4846627"/>
            <a:ext cx="4179041" cy="1223134"/>
            <a:chOff x="2971800" y="5425020"/>
            <a:chExt cx="3124200" cy="914400"/>
          </a:xfrm>
        </p:grpSpPr>
        <p:sp>
          <p:nvSpPr>
            <p:cNvPr id="4" name="Rounded Rectangle 3"/>
            <p:cNvSpPr/>
            <p:nvPr/>
          </p:nvSpPr>
          <p:spPr>
            <a:xfrm>
              <a:off x="2971800" y="5425020"/>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Process 1</a:t>
              </a:r>
              <a:endParaRPr lang="en-US"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4876800" y="5425020"/>
              <a:ext cx="12192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Process 2</a:t>
              </a:r>
              <a:endParaRPr lang="en-US" dirty="0">
                <a:solidFill>
                  <a:schemeClr val="tx1"/>
                </a:solidFill>
                <a:effectLst>
                  <a:outerShdw blurRad="38100" dist="38100" dir="2700000" algn="tl">
                    <a:srgbClr val="000000">
                      <a:alpha val="43137"/>
                    </a:srgbClr>
                  </a:outerShdw>
                </a:effectLst>
              </a:endParaRPr>
            </a:p>
          </p:txBody>
        </p:sp>
        <p:sp>
          <p:nvSpPr>
            <p:cNvPr id="8" name="Right Arrow 7"/>
            <p:cNvSpPr/>
            <p:nvPr/>
          </p:nvSpPr>
          <p:spPr>
            <a:xfrm>
              <a:off x="4267200" y="5577420"/>
              <a:ext cx="533400" cy="228600"/>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rot="10800000">
              <a:off x="4267200" y="5958420"/>
              <a:ext cx="533400" cy="228600"/>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PatchGuard</a:t>
            </a:r>
            <a:r>
              <a:rPr lang="en-US" dirty="0" smtClean="0"/>
              <a:t> </a:t>
            </a:r>
            <a:br>
              <a:rPr lang="en-US" dirty="0" smtClean="0"/>
            </a:br>
            <a:r>
              <a:rPr sz="4000" dirty="0" smtClean="0">
                <a:solidFill>
                  <a:schemeClr val="accent1"/>
                </a:solidFill>
              </a:rPr>
              <a:t>(Kernel Patch Protection)</a:t>
            </a:r>
            <a:endParaRPr sz="4000" dirty="0">
              <a:solidFill>
                <a:schemeClr val="accent1"/>
              </a:solidFill>
            </a:endParaRPr>
          </a:p>
        </p:txBody>
      </p:sp>
      <p:sp>
        <p:nvSpPr>
          <p:cNvPr id="3" name="Content Placeholder 2"/>
          <p:cNvSpPr>
            <a:spLocks noGrp="1"/>
          </p:cNvSpPr>
          <p:nvPr>
            <p:ph idx="1"/>
          </p:nvPr>
        </p:nvSpPr>
        <p:spPr>
          <a:xfrm>
            <a:off x="381001" y="1598025"/>
            <a:ext cx="5126300" cy="4609011"/>
          </a:xfrm>
        </p:spPr>
        <p:txBody>
          <a:bodyPr>
            <a:normAutofit lnSpcReduction="10000"/>
          </a:bodyPr>
          <a:lstStyle/>
          <a:p>
            <a:r>
              <a:rPr lang="en-US" dirty="0" smtClean="0"/>
              <a:t>Problem: Many drivers patch kernel code </a:t>
            </a:r>
            <a:br>
              <a:rPr lang="en-US" dirty="0" smtClean="0"/>
            </a:br>
            <a:r>
              <a:rPr lang="en-US" dirty="0" smtClean="0"/>
              <a:t>and data structures in unsupported ways</a:t>
            </a:r>
          </a:p>
          <a:p>
            <a:pPr lvl="1"/>
            <a:r>
              <a:rPr lang="en-US" dirty="0" smtClean="0"/>
              <a:t>Causes system instability</a:t>
            </a:r>
          </a:p>
          <a:p>
            <a:pPr lvl="1"/>
            <a:r>
              <a:rPr lang="en-US" dirty="0" smtClean="0"/>
              <a:t>Prevents the OS from evolving</a:t>
            </a:r>
          </a:p>
          <a:p>
            <a:r>
              <a:rPr lang="en-US" dirty="0" smtClean="0"/>
              <a:t>Goal: Prevent kernel-mode drivers from </a:t>
            </a:r>
            <a:br>
              <a:rPr lang="en-US" dirty="0" smtClean="0"/>
            </a:br>
            <a:r>
              <a:rPr lang="en-US" dirty="0" smtClean="0"/>
              <a:t>modifying kernel data structures and code</a:t>
            </a:r>
          </a:p>
        </p:txBody>
      </p:sp>
      <p:grpSp>
        <p:nvGrpSpPr>
          <p:cNvPr id="9" name="Group 8"/>
          <p:cNvGrpSpPr/>
          <p:nvPr/>
        </p:nvGrpSpPr>
        <p:grpSpPr>
          <a:xfrm>
            <a:off x="6008915" y="1571165"/>
            <a:ext cx="1632857" cy="4271281"/>
            <a:chOff x="7082419" y="1828800"/>
            <a:chExt cx="1252603" cy="3276600"/>
          </a:xfrm>
        </p:grpSpPr>
        <p:sp>
          <p:nvSpPr>
            <p:cNvPr id="4" name="Rounded Rectangle 3"/>
            <p:cNvSpPr/>
            <p:nvPr/>
          </p:nvSpPr>
          <p:spPr>
            <a:xfrm>
              <a:off x="7086600" y="4191000"/>
              <a:ext cx="12192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Kernel</a:t>
              </a:r>
              <a:endParaRPr lang="en-US"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7086600" y="1828800"/>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Patching</a:t>
              </a:r>
            </a:p>
            <a:p>
              <a:pPr algn="ctr"/>
              <a:r>
                <a:rPr lang="en-US" dirty="0" smtClean="0">
                  <a:solidFill>
                    <a:schemeClr val="tx1"/>
                  </a:solidFill>
                  <a:effectLst>
                    <a:outerShdw blurRad="38100" dist="38100" dir="2700000" algn="tl">
                      <a:srgbClr val="000000">
                        <a:alpha val="43137"/>
                      </a:srgbClr>
                    </a:outerShdw>
                  </a:effectLst>
                </a:rPr>
                <a:t>Driver</a:t>
              </a:r>
              <a:endParaRPr lang="en-US" dirty="0">
                <a:solidFill>
                  <a:schemeClr val="tx1"/>
                </a:solidFill>
                <a:effectLst>
                  <a:outerShdw blurRad="38100" dist="38100" dir="2700000" algn="tl">
                    <a:srgbClr val="000000">
                      <a:alpha val="43137"/>
                    </a:srgbClr>
                  </a:outerShdw>
                </a:effectLst>
              </a:endParaRPr>
            </a:p>
          </p:txBody>
        </p:sp>
        <p:cxnSp>
          <p:nvCxnSpPr>
            <p:cNvPr id="6" name="Straight Connector 5"/>
            <p:cNvCxnSpPr/>
            <p:nvPr/>
          </p:nvCxnSpPr>
          <p:spPr>
            <a:xfrm flipV="1">
              <a:off x="7082419" y="3707703"/>
              <a:ext cx="1252603" cy="835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Right Arrow 10"/>
            <p:cNvSpPr/>
            <p:nvPr/>
          </p:nvSpPr>
          <p:spPr>
            <a:xfrm rot="5400000">
              <a:off x="7448812" y="2853844"/>
              <a:ext cx="533400" cy="464513"/>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406601" y="3202656"/>
              <a:ext cx="505267" cy="1204123"/>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PatchGuard Implementation</a:t>
            </a:r>
            <a:endParaRPr lang="en-US" dirty="0"/>
          </a:p>
        </p:txBody>
      </p:sp>
      <p:sp>
        <p:nvSpPr>
          <p:cNvPr id="3" name="Content Placeholder 2"/>
          <p:cNvSpPr>
            <a:spLocks noGrp="1"/>
          </p:cNvSpPr>
          <p:nvPr>
            <p:ph type="body" sz="quarter" idx="10"/>
          </p:nvPr>
        </p:nvSpPr>
        <p:spPr>
          <a:xfrm>
            <a:off x="381000" y="1411556"/>
            <a:ext cx="8382000" cy="3348609"/>
          </a:xfrm>
        </p:spPr>
        <p:txBody>
          <a:bodyPr/>
          <a:lstStyle/>
          <a:p>
            <a:r>
              <a:rPr lang="en-US" sz="2800" dirty="0" err="1" smtClean="0"/>
              <a:t>PatchGuard</a:t>
            </a:r>
            <a:r>
              <a:rPr lang="en-US" sz="2800" dirty="0" smtClean="0"/>
              <a:t> is a watchdog mechanism that crashes the system when it detects unsupported changes</a:t>
            </a:r>
          </a:p>
          <a:p>
            <a:pPr lvl="1"/>
            <a:r>
              <a:rPr lang="en-US" sz="2400" dirty="0" smtClean="0"/>
              <a:t>Checksums Ntoskrnl.exe, Hal.dll, IDT, SSDT, MSR, checks process list</a:t>
            </a:r>
          </a:p>
          <a:p>
            <a:pPr lvl="2"/>
            <a:r>
              <a:rPr lang="en-US" sz="2000" dirty="0" smtClean="0"/>
              <a:t>List of protected components growing over time</a:t>
            </a:r>
          </a:p>
          <a:p>
            <a:pPr lvl="1"/>
            <a:r>
              <a:rPr lang="en-US" sz="2400" dirty="0" smtClean="0"/>
              <a:t>Tightly integrated into the kernel and extremely obfuscated</a:t>
            </a:r>
          </a:p>
          <a:p>
            <a:pPr lvl="2"/>
            <a:r>
              <a:rPr lang="en-US" sz="2000" dirty="0" smtClean="0"/>
              <a:t>Active only on 64-bit Windows for x64</a:t>
            </a:r>
          </a:p>
          <a:p>
            <a:pPr lvl="2"/>
            <a:r>
              <a:rPr lang="en-US" sz="2000" dirty="0" smtClean="0"/>
              <a:t>The only way to turn it off is to have a kernel debugger present at boot time</a:t>
            </a:r>
          </a:p>
          <a:p>
            <a:r>
              <a:rPr lang="en-US" sz="2800" dirty="0" smtClean="0"/>
              <a:t>Crashing doesn’t prevent modifications; it deters them</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PatchGuard a Security Boundary?</a:t>
            </a:r>
            <a:endParaRPr lang="en-US" dirty="0"/>
          </a:p>
        </p:txBody>
      </p:sp>
      <p:sp>
        <p:nvSpPr>
          <p:cNvPr id="3" name="Content Placeholder 2"/>
          <p:cNvSpPr>
            <a:spLocks noGrp="1"/>
          </p:cNvSpPr>
          <p:nvPr>
            <p:ph idx="1"/>
          </p:nvPr>
        </p:nvSpPr>
        <p:spPr/>
        <p:txBody>
          <a:bodyPr/>
          <a:lstStyle/>
          <a:p>
            <a:r>
              <a:rPr lang="en-US" sz="2800" dirty="0" smtClean="0"/>
              <a:t>Kernel-mode code runs with the same privilege and access as </a:t>
            </a:r>
            <a:r>
              <a:rPr lang="en-US" sz="2800" dirty="0" err="1" smtClean="0"/>
              <a:t>PatchGuard</a:t>
            </a:r>
            <a:endParaRPr lang="en-US" sz="2800" dirty="0" smtClean="0"/>
          </a:p>
          <a:p>
            <a:pPr lvl="1"/>
            <a:r>
              <a:rPr lang="en-US" sz="2400" dirty="0" err="1" smtClean="0"/>
              <a:t>PatchGuard</a:t>
            </a:r>
            <a:r>
              <a:rPr lang="en-US" sz="2400" dirty="0" smtClean="0"/>
              <a:t> can’t protect itself</a:t>
            </a:r>
          </a:p>
          <a:p>
            <a:pPr lvl="1"/>
            <a:r>
              <a:rPr lang="en-US" sz="2400" dirty="0" err="1" smtClean="0"/>
              <a:t>PatchGuard</a:t>
            </a:r>
            <a:r>
              <a:rPr lang="en-US" sz="2400" dirty="0" smtClean="0"/>
              <a:t> has been broken several times</a:t>
            </a:r>
          </a:p>
          <a:p>
            <a:r>
              <a:rPr lang="en-US" sz="2800" dirty="0" err="1" smtClean="0"/>
              <a:t>PatchGuard’s</a:t>
            </a:r>
            <a:r>
              <a:rPr lang="en-US" sz="2800" dirty="0" smtClean="0"/>
              <a:t> coverage is limited:</a:t>
            </a:r>
          </a:p>
          <a:p>
            <a:pPr lvl="1"/>
            <a:r>
              <a:rPr lang="en-US" sz="2400" dirty="0" smtClean="0"/>
              <a:t>It doesn’t monitor all kernel-mode code and </a:t>
            </a:r>
            <a:br>
              <a:rPr lang="en-US" sz="2400" dirty="0" smtClean="0"/>
            </a:br>
            <a:r>
              <a:rPr lang="en-US" sz="2400" dirty="0" smtClean="0"/>
              <a:t>data structures</a:t>
            </a:r>
          </a:p>
          <a:p>
            <a:pPr lvl="1"/>
            <a:r>
              <a:rPr lang="en-US" sz="2400" dirty="0" smtClean="0"/>
              <a:t>It doesn’t prevent </a:t>
            </a:r>
            <a:r>
              <a:rPr lang="en-US" sz="2400" dirty="0" err="1" smtClean="0"/>
              <a:t>rootkits</a:t>
            </a:r>
            <a:r>
              <a:rPr lang="en-US" sz="2400" dirty="0" smtClean="0"/>
              <a:t>, even kernel-</a:t>
            </a:r>
            <a:br>
              <a:rPr lang="en-US" sz="2400" dirty="0" smtClean="0"/>
            </a:br>
            <a:r>
              <a:rPr lang="en-US" sz="2400" dirty="0" smtClean="0"/>
              <a:t>mode </a:t>
            </a:r>
            <a:r>
              <a:rPr lang="en-US" sz="2400" dirty="0" err="1" smtClean="0"/>
              <a:t>rootkits</a:t>
            </a:r>
            <a:endParaRPr lang="en-US" sz="2400" dirty="0" smtClean="0"/>
          </a:p>
          <a:p>
            <a:pPr lvl="1"/>
            <a:r>
              <a:rPr lang="en-US" sz="2400" dirty="0" smtClean="0"/>
              <a:t>It doesn’t prevent modification of on-disk files</a:t>
            </a:r>
          </a:p>
          <a:p>
            <a:r>
              <a:rPr lang="en-US" sz="2800" dirty="0" smtClean="0"/>
              <a:t>Security boundary: No</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ctrTitle"/>
          </p:nvPr>
        </p:nvSpPr>
        <p:spPr/>
        <p:txBody>
          <a:bodyPr/>
          <a:lstStyle/>
          <a:p>
            <a:r>
              <a:rPr lang="en-US" sz="4400" dirty="0"/>
              <a:t>Windows and Malware: </a:t>
            </a:r>
            <a:r>
              <a:rPr lang="en-US" sz="4400" dirty="0" smtClean="0"/>
              <a:t/>
            </a:r>
            <a:br>
              <a:rPr lang="en-US" sz="4400" dirty="0" smtClean="0"/>
            </a:br>
            <a:r>
              <a:rPr lang="en-US" sz="4400" dirty="0" smtClean="0"/>
              <a:t>Which </a:t>
            </a:r>
            <a:r>
              <a:rPr lang="en-US" sz="4400" dirty="0"/>
              <a:t>Features are Security and Which Aren't</a:t>
            </a:r>
          </a:p>
        </p:txBody>
      </p:sp>
      <p:sp>
        <p:nvSpPr>
          <p:cNvPr id="8" name="Subtitle 7"/>
          <p:cNvSpPr>
            <a:spLocks noGrp="1"/>
          </p:cNvSpPr>
          <p:nvPr>
            <p:ph type="subTitle" idx="1"/>
          </p:nvPr>
        </p:nvSpPr>
        <p:spPr/>
        <p:txBody>
          <a:bodyPr/>
          <a:lstStyle/>
          <a:p>
            <a:r>
              <a:rPr lang="en-US" dirty="0" smtClean="0"/>
              <a:t>Mark </a:t>
            </a:r>
            <a:r>
              <a:rPr lang="en-US" dirty="0" err="1" smtClean="0"/>
              <a:t>Russinovich</a:t>
            </a:r>
            <a:endParaRPr lang="en-US" dirty="0" smtClean="0"/>
          </a:p>
          <a:p>
            <a:r>
              <a:rPr lang="en-US" dirty="0" smtClean="0"/>
              <a:t>Technical Fellow</a:t>
            </a:r>
          </a:p>
          <a:p>
            <a:r>
              <a:rPr lang="en-US" dirty="0" smtClean="0"/>
              <a:t>Microsoft </a:t>
            </a:r>
            <a:r>
              <a:rPr lang="en-US" dirty="0" smtClean="0"/>
              <a:t>Corporation</a:t>
            </a:r>
          </a:p>
          <a:p>
            <a:r>
              <a:rPr lang="en-US" dirty="0" smtClean="0"/>
              <a:t>Session Code: SIA301</a:t>
            </a:r>
            <a:endParaRPr lang="en-US" dirty="0" smtClean="0"/>
          </a:p>
          <a:p>
            <a:endParaRPr lang="en-US" dirty="0"/>
          </a:p>
        </p:txBody>
      </p:sp>
      <p:sp>
        <p:nvSpPr>
          <p:cNvPr id="593924" name="Rectangle 4"/>
          <p:cNvSpPr>
            <a:spLocks noChangeArrowheads="1"/>
          </p:cNvSpPr>
          <p:nvPr/>
        </p:nvSpPr>
        <p:spPr bwMode="auto">
          <a:xfrm>
            <a:off x="530225" y="4322769"/>
            <a:ext cx="8358188" cy="1963738"/>
          </a:xfrm>
          <a:prstGeom prst="rect">
            <a:avLst/>
          </a:prstGeom>
          <a:noFill/>
          <a:ln w="9525">
            <a:noFill/>
            <a:miter lim="800000"/>
            <a:headEnd/>
            <a:tailEnd/>
          </a:ln>
          <a:effectLst/>
        </p:spPr>
        <p:txBody>
          <a:bodyPr lIns="0" tIns="0" rIns="0" bIns="0"/>
          <a:lstStyle/>
          <a:p>
            <a:pPr>
              <a:spcBef>
                <a:spcPct val="20000"/>
              </a:spcBef>
              <a:buClr>
                <a:schemeClr val="hlink"/>
              </a:buClr>
              <a:buSzPct val="80000"/>
            </a:pPr>
            <a:endParaRPr lang="en-US" dirty="0">
              <a:solidFill>
                <a:srgbClr val="FF9933"/>
              </a:solidFill>
              <a:effectLst>
                <a:outerShdw blurRad="38100" dist="38100" dir="2700000" algn="ctr" rotWithShape="0">
                  <a:srgbClr val="000000"/>
                </a:out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Kernel-mode Code Signing</a:t>
            </a:r>
            <a:endParaRPr lang="en-US" dirty="0"/>
          </a:p>
        </p:txBody>
      </p:sp>
      <p:sp>
        <p:nvSpPr>
          <p:cNvPr id="3" name="Content Placeholder 2"/>
          <p:cNvSpPr>
            <a:spLocks noGrp="1"/>
          </p:cNvSpPr>
          <p:nvPr>
            <p:ph type="body" sz="quarter" idx="10"/>
          </p:nvPr>
        </p:nvSpPr>
        <p:spPr>
          <a:xfrm>
            <a:off x="381000" y="1411556"/>
            <a:ext cx="5314406" cy="5324535"/>
          </a:xfrm>
        </p:spPr>
        <p:txBody>
          <a:bodyPr/>
          <a:lstStyle/>
          <a:p>
            <a:r>
              <a:rPr lang="en-US" sz="2800" dirty="0" smtClean="0"/>
              <a:t>Problems: </a:t>
            </a:r>
          </a:p>
          <a:p>
            <a:pPr lvl="1"/>
            <a:r>
              <a:rPr lang="en-US" sz="2400" dirty="0" smtClean="0"/>
              <a:t>Trivial for malware authors to produce kernel-mode </a:t>
            </a:r>
            <a:r>
              <a:rPr lang="en-US" sz="2400" dirty="0" err="1" smtClean="0"/>
              <a:t>rootkits</a:t>
            </a:r>
            <a:endParaRPr lang="en-US" sz="2400" dirty="0" smtClean="0"/>
          </a:p>
          <a:p>
            <a:pPr lvl="1"/>
            <a:r>
              <a:rPr lang="en-US" sz="2400" dirty="0" smtClean="0"/>
              <a:t>Difficult to identify author of unreliable drivers in crash dumps</a:t>
            </a:r>
          </a:p>
          <a:p>
            <a:r>
              <a:rPr lang="en-US" sz="2800" dirty="0" smtClean="0"/>
              <a:t>Goal:</a:t>
            </a:r>
          </a:p>
          <a:p>
            <a:pPr lvl="1"/>
            <a:r>
              <a:rPr lang="en-US" sz="2400" dirty="0" smtClean="0"/>
              <a:t>Raise the bar for distributing kernel-mode malware</a:t>
            </a:r>
          </a:p>
          <a:p>
            <a:pPr lvl="1"/>
            <a:r>
              <a:rPr lang="en-US" sz="2400" dirty="0" smtClean="0"/>
              <a:t>Include authoring information with driver code</a:t>
            </a:r>
          </a:p>
          <a:p>
            <a:pPr lvl="1"/>
            <a:r>
              <a:rPr lang="en-US" sz="2400" dirty="0" smtClean="0"/>
              <a:t>Detect driver image corruption for reliability</a:t>
            </a:r>
            <a:endParaRPr lang="en-US" sz="2400" dirty="0"/>
          </a:p>
        </p:txBody>
      </p:sp>
      <p:grpSp>
        <p:nvGrpSpPr>
          <p:cNvPr id="18" name="Group 17"/>
          <p:cNvGrpSpPr/>
          <p:nvPr/>
        </p:nvGrpSpPr>
        <p:grpSpPr>
          <a:xfrm>
            <a:off x="6199415" y="1319894"/>
            <a:ext cx="1632857" cy="4271281"/>
            <a:chOff x="7082419" y="1828800"/>
            <a:chExt cx="1252603" cy="3276600"/>
          </a:xfrm>
        </p:grpSpPr>
        <p:sp>
          <p:nvSpPr>
            <p:cNvPr id="19" name="Rounded Rectangle 18"/>
            <p:cNvSpPr/>
            <p:nvPr/>
          </p:nvSpPr>
          <p:spPr>
            <a:xfrm>
              <a:off x="7086600" y="4191000"/>
              <a:ext cx="12192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Kernel Mode</a:t>
              </a:r>
              <a:endParaRPr lang="en-US"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7086600" y="1828800"/>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Unsigned</a:t>
              </a:r>
            </a:p>
            <a:p>
              <a:pPr algn="ctr"/>
              <a:r>
                <a:rPr lang="en-US" dirty="0" smtClean="0">
                  <a:solidFill>
                    <a:schemeClr val="tx1"/>
                  </a:solidFill>
                  <a:effectLst>
                    <a:outerShdw blurRad="38100" dist="38100" dir="2700000" algn="tl">
                      <a:srgbClr val="000000">
                        <a:alpha val="43137"/>
                      </a:srgbClr>
                    </a:outerShdw>
                  </a:effectLst>
                </a:rPr>
                <a:t>Driver</a:t>
              </a:r>
              <a:endParaRPr lang="en-US" dirty="0">
                <a:solidFill>
                  <a:schemeClr val="tx1"/>
                </a:solidFill>
                <a:effectLst>
                  <a:outerShdw blurRad="38100" dist="38100" dir="2700000" algn="tl">
                    <a:srgbClr val="000000">
                      <a:alpha val="43137"/>
                    </a:srgbClr>
                  </a:outerShdw>
                </a:effectLst>
              </a:endParaRPr>
            </a:p>
          </p:txBody>
        </p:sp>
        <p:cxnSp>
          <p:nvCxnSpPr>
            <p:cNvPr id="21" name="Straight Connector 20"/>
            <p:cNvCxnSpPr/>
            <p:nvPr/>
          </p:nvCxnSpPr>
          <p:spPr>
            <a:xfrm flipV="1">
              <a:off x="7082419" y="3707703"/>
              <a:ext cx="1252603" cy="835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2" name="Right Arrow 21"/>
            <p:cNvSpPr/>
            <p:nvPr/>
          </p:nvSpPr>
          <p:spPr>
            <a:xfrm rot="5400000">
              <a:off x="7448812" y="2853844"/>
              <a:ext cx="533400" cy="464513"/>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7406601" y="3202656"/>
              <a:ext cx="505267" cy="1204123"/>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Kernel-Mode Code </a:t>
            </a:r>
            <a:br>
              <a:rPr lang="en-US" smtClean="0"/>
            </a:br>
            <a:r>
              <a:rPr lang="en-US" smtClean="0"/>
              <a:t>Signing Implementation</a:t>
            </a:r>
            <a:endParaRPr lang="en-US" dirty="0"/>
          </a:p>
        </p:txBody>
      </p:sp>
      <p:sp>
        <p:nvSpPr>
          <p:cNvPr id="3" name="Content Placeholder 2"/>
          <p:cNvSpPr>
            <a:spLocks noGrp="1"/>
          </p:cNvSpPr>
          <p:nvPr>
            <p:ph type="body" sz="quarter" idx="10"/>
          </p:nvPr>
        </p:nvSpPr>
        <p:spPr>
          <a:xfrm>
            <a:off x="381000" y="1905000"/>
            <a:ext cx="8382000" cy="3631763"/>
          </a:xfrm>
        </p:spPr>
        <p:txBody>
          <a:bodyPr/>
          <a:lstStyle/>
          <a:p>
            <a:r>
              <a:rPr lang="en-US" sz="2800" dirty="0" smtClean="0"/>
              <a:t>Require all kernel-mode code to be digitally signed </a:t>
            </a:r>
          </a:p>
          <a:p>
            <a:pPr lvl="1"/>
            <a:r>
              <a:rPr lang="en-US" sz="2400" dirty="0" smtClean="0"/>
              <a:t>Load image path in kernel checks for signature </a:t>
            </a:r>
          </a:p>
          <a:p>
            <a:pPr lvl="1"/>
            <a:r>
              <a:rPr lang="en-US" sz="2400" dirty="0" smtClean="0"/>
              <a:t>Root authority must be trusted by the system, certificate not revoked, and driver not blacklisted</a:t>
            </a:r>
          </a:p>
          <a:p>
            <a:pPr lvl="1"/>
            <a:r>
              <a:rPr lang="en-US" sz="2400" dirty="0" smtClean="0"/>
              <a:t>Enforced on 64-bit Windows only</a:t>
            </a:r>
          </a:p>
          <a:p>
            <a:r>
              <a:rPr lang="en-US" sz="2800" dirty="0" smtClean="0"/>
              <a:t>The only supported policy change is test-signing mode</a:t>
            </a:r>
          </a:p>
          <a:p>
            <a:pPr lvl="1"/>
            <a:r>
              <a:rPr lang="en-US" sz="2400" dirty="0" smtClean="0"/>
              <a:t>Drivers must be test signed</a:t>
            </a:r>
          </a:p>
          <a:p>
            <a:pPr lvl="1"/>
            <a:r>
              <a:rPr lang="en-US" sz="2400" dirty="0" smtClean="0"/>
              <a:t>Requires a reboot</a:t>
            </a:r>
          </a:p>
          <a:p>
            <a:pPr lvl="1"/>
            <a:r>
              <a:rPr lang="en-US" sz="2400" dirty="0" smtClean="0"/>
              <a:t>Desktop displays test signing mode indicators</a:t>
            </a:r>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GB" dirty="0" smtClean="0"/>
              <a:t>Is Kernel-Mode Code Signing </a:t>
            </a:r>
            <a:br>
              <a:rPr lang="en-GB" dirty="0" smtClean="0"/>
            </a:br>
            <a:r>
              <a:rPr lang="en-GB" dirty="0" smtClean="0"/>
              <a:t>a Security Boundary?</a:t>
            </a:r>
            <a:endParaRPr lang="en-GB" dirty="0"/>
          </a:p>
        </p:txBody>
      </p:sp>
      <p:sp>
        <p:nvSpPr>
          <p:cNvPr id="3" name="Content Placeholder 2"/>
          <p:cNvSpPr>
            <a:spLocks noGrp="1"/>
          </p:cNvSpPr>
          <p:nvPr>
            <p:ph type="body" sz="quarter" idx="10"/>
          </p:nvPr>
        </p:nvSpPr>
        <p:spPr>
          <a:xfrm>
            <a:off x="381000" y="1676400"/>
            <a:ext cx="8382000" cy="4518160"/>
          </a:xfrm>
        </p:spPr>
        <p:txBody>
          <a:bodyPr/>
          <a:lstStyle/>
          <a:p>
            <a:r>
              <a:rPr lang="en-US" sz="2400" dirty="0" smtClean="0"/>
              <a:t>Kernel-mode code signing (KMCS) does not prevent kernel-mode malware:</a:t>
            </a:r>
          </a:p>
          <a:p>
            <a:pPr lvl="1"/>
            <a:r>
              <a:rPr lang="en-US" sz="2000" dirty="0" smtClean="0"/>
              <a:t>Malware authors have to spend $300 for a certificate</a:t>
            </a:r>
          </a:p>
          <a:p>
            <a:pPr lvl="1"/>
            <a:r>
              <a:rPr lang="en-US" sz="2000" dirty="0" smtClean="0"/>
              <a:t>It does not prevent modification of on-disk files; for example: </a:t>
            </a:r>
          </a:p>
          <a:p>
            <a:pPr lvl="2"/>
            <a:r>
              <a:rPr lang="en-US" sz="1800" dirty="0" smtClean="0"/>
              <a:t>Patch kernel image file to turn off KMCS</a:t>
            </a:r>
          </a:p>
          <a:p>
            <a:pPr lvl="2"/>
            <a:r>
              <a:rPr lang="en-US" sz="1800" dirty="0" smtClean="0"/>
              <a:t>Delete revocation file</a:t>
            </a:r>
          </a:p>
          <a:p>
            <a:pPr lvl="1"/>
            <a:r>
              <a:rPr lang="en-US" sz="2000" dirty="0" smtClean="0"/>
              <a:t>Does not prevent obfuscation of certificates</a:t>
            </a:r>
          </a:p>
          <a:p>
            <a:r>
              <a:rPr lang="en-US" sz="2400" dirty="0" smtClean="0"/>
              <a:t>KMCS implies a new boundary between administrators and kernel-mode</a:t>
            </a:r>
          </a:p>
          <a:p>
            <a:pPr lvl="1"/>
            <a:r>
              <a:rPr lang="en-US" sz="2000" dirty="0" smtClean="0"/>
              <a:t>Legacy drivers don’t necessarily honor the boundary</a:t>
            </a:r>
          </a:p>
          <a:p>
            <a:pPr lvl="1"/>
            <a:r>
              <a:rPr lang="en-US" sz="2000" dirty="0" smtClean="0"/>
              <a:t>Violation of boundary not considered an MSRC incident</a:t>
            </a:r>
          </a:p>
          <a:p>
            <a:pPr lvl="1"/>
            <a:r>
              <a:rPr lang="en-US" sz="2000" dirty="0" smtClean="0"/>
              <a:t>Administrator can change policy with a reboot</a:t>
            </a:r>
          </a:p>
          <a:p>
            <a:r>
              <a:rPr lang="en-US" sz="2400" dirty="0" smtClean="0"/>
              <a:t>Security boundary: No</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Protected-Mode Internet Explorer</a:t>
            </a:r>
            <a:endParaRPr lang="en-US" dirty="0"/>
          </a:p>
        </p:txBody>
      </p:sp>
      <p:sp>
        <p:nvSpPr>
          <p:cNvPr id="3" name="Content Placeholder 2"/>
          <p:cNvSpPr>
            <a:spLocks noGrp="1"/>
          </p:cNvSpPr>
          <p:nvPr>
            <p:ph idx="1"/>
          </p:nvPr>
        </p:nvSpPr>
        <p:spPr>
          <a:xfrm>
            <a:off x="381000" y="1412875"/>
            <a:ext cx="8382000" cy="1871282"/>
          </a:xfrm>
        </p:spPr>
        <p:txBody>
          <a:bodyPr/>
          <a:lstStyle/>
          <a:p>
            <a:r>
              <a:rPr lang="en-US" dirty="0" smtClean="0"/>
              <a:t>Problem: Drive-by-downloads cause local code execution</a:t>
            </a:r>
          </a:p>
          <a:p>
            <a:r>
              <a:rPr lang="en-US" dirty="0" smtClean="0"/>
              <a:t>Goal: Prevent Internet Explorer from modifying user settings without consent</a:t>
            </a:r>
            <a:endParaRPr lang="en-US" dirty="0"/>
          </a:p>
        </p:txBody>
      </p:sp>
      <p:grpSp>
        <p:nvGrpSpPr>
          <p:cNvPr id="10" name="Group 9"/>
          <p:cNvGrpSpPr/>
          <p:nvPr/>
        </p:nvGrpSpPr>
        <p:grpSpPr>
          <a:xfrm>
            <a:off x="1339414" y="3382476"/>
            <a:ext cx="6596272" cy="2974788"/>
            <a:chOff x="2667000" y="3733800"/>
            <a:chExt cx="3886200" cy="1752599"/>
          </a:xfrm>
        </p:grpSpPr>
        <p:sp>
          <p:nvSpPr>
            <p:cNvPr id="12" name="Rounded Rectangle 11"/>
            <p:cNvSpPr/>
            <p:nvPr/>
          </p:nvSpPr>
          <p:spPr>
            <a:xfrm>
              <a:off x="2667000" y="4114800"/>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User Settings</a:t>
              </a:r>
              <a:endParaRPr lang="en-US" sz="2000"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5334000" y="4114800"/>
              <a:ext cx="1219200" cy="9144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endParaRPr>
            </a:p>
          </p:txBody>
        </p:sp>
        <p:cxnSp>
          <p:nvCxnSpPr>
            <p:cNvPr id="14" name="Straight Connector 13"/>
            <p:cNvCxnSpPr/>
            <p:nvPr/>
          </p:nvCxnSpPr>
          <p:spPr>
            <a:xfrm rot="5400000">
              <a:off x="3696395" y="4609408"/>
              <a:ext cx="1752599" cy="1384"/>
            </a:xfrm>
            <a:prstGeom prst="line">
              <a:avLst/>
            </a:prstGeom>
            <a:ln w="762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5" name="Right Arrow 14"/>
            <p:cNvSpPr/>
            <p:nvPr/>
          </p:nvSpPr>
          <p:spPr>
            <a:xfrm>
              <a:off x="3962400" y="4361878"/>
              <a:ext cx="381000" cy="425462"/>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rot="10800000">
              <a:off x="4876799" y="4361878"/>
              <a:ext cx="381000" cy="425462"/>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374954" y="4125977"/>
              <a:ext cx="505267" cy="923330"/>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grpSp>
      <p:pic>
        <p:nvPicPr>
          <p:cNvPr id="1026" name="Picture 2"/>
          <p:cNvPicPr>
            <a:picLocks noChangeAspect="1" noChangeArrowheads="1"/>
          </p:cNvPicPr>
          <p:nvPr/>
        </p:nvPicPr>
        <p:blipFill>
          <a:blip r:embed="rId3"/>
          <a:srcRect/>
          <a:stretch>
            <a:fillRect/>
          </a:stretch>
        </p:blipFill>
        <p:spPr bwMode="gray">
          <a:xfrm>
            <a:off x="6296033" y="4102545"/>
            <a:ext cx="1236882" cy="130858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Protected-Mode Internet Explorer Implementation</a:t>
            </a:r>
            <a:endParaRPr lang="en-US" dirty="0"/>
          </a:p>
        </p:txBody>
      </p:sp>
      <p:sp>
        <p:nvSpPr>
          <p:cNvPr id="3" name="Content Placeholder 2"/>
          <p:cNvSpPr>
            <a:spLocks noGrp="1"/>
          </p:cNvSpPr>
          <p:nvPr>
            <p:ph type="body" sz="quarter" idx="10"/>
          </p:nvPr>
        </p:nvSpPr>
        <p:spPr>
          <a:xfrm>
            <a:off x="381000" y="1706450"/>
            <a:ext cx="8382000" cy="4296561"/>
          </a:xfrm>
        </p:spPr>
        <p:txBody>
          <a:bodyPr/>
          <a:lstStyle/>
          <a:p>
            <a:r>
              <a:rPr lang="en-US" sz="2800" dirty="0" smtClean="0"/>
              <a:t>Vista introduces Windows integrity mechanism</a:t>
            </a:r>
          </a:p>
          <a:p>
            <a:pPr lvl="1"/>
            <a:r>
              <a:rPr lang="en-US" sz="2400" dirty="0" smtClean="0"/>
              <a:t>Every process and object has an integrity level (IL)</a:t>
            </a:r>
          </a:p>
          <a:p>
            <a:pPr lvl="1"/>
            <a:r>
              <a:rPr lang="en-US" sz="2400" dirty="0" smtClean="0"/>
              <a:t>A process can modify an object only if it has </a:t>
            </a:r>
            <a:br>
              <a:rPr lang="en-US" sz="2400" dirty="0" smtClean="0"/>
            </a:br>
            <a:r>
              <a:rPr lang="en-US" sz="2400" dirty="0" smtClean="0"/>
              <a:t>an IL &gt;= object’s IL</a:t>
            </a:r>
          </a:p>
          <a:p>
            <a:pPr lvl="1"/>
            <a:r>
              <a:rPr lang="en-US" sz="2400" dirty="0" smtClean="0"/>
              <a:t>A process can only send control messages if its IL &gt;= IL of the Windows owning process (user interface privilege isolation)</a:t>
            </a:r>
          </a:p>
          <a:p>
            <a:r>
              <a:rPr lang="en-US" sz="2800" dirty="0" smtClean="0"/>
              <a:t>Default process and object IL is Medium</a:t>
            </a:r>
          </a:p>
          <a:p>
            <a:pPr lvl="1"/>
            <a:r>
              <a:rPr lang="en-US" sz="2400" dirty="0" smtClean="0"/>
              <a:t>The protected-mode Internet Explorer (PMIE) IL is Low</a:t>
            </a:r>
          </a:p>
          <a:p>
            <a:pPr lvl="1"/>
            <a:r>
              <a:rPr lang="en-US" sz="2400" dirty="0" smtClean="0"/>
              <a:t>The PMIE directories and registry keys are Low IL</a:t>
            </a:r>
          </a:p>
          <a:p>
            <a:pPr lvl="1"/>
            <a:r>
              <a:rPr lang="en-US" sz="2400" dirty="0" smtClean="0"/>
              <a:t>Broker process enables user-defined policy where they can approve data and code movement through the boundary</a:t>
            </a: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Is PMIE a Security Boundary?</a:t>
            </a:r>
            <a:endParaRPr lang="en-GB" dirty="0"/>
          </a:p>
        </p:txBody>
      </p:sp>
      <p:sp>
        <p:nvSpPr>
          <p:cNvPr id="3" name="Content Placeholder 2"/>
          <p:cNvSpPr>
            <a:spLocks noGrp="1"/>
          </p:cNvSpPr>
          <p:nvPr>
            <p:ph type="body" sz="quarter" idx="10"/>
          </p:nvPr>
        </p:nvSpPr>
        <p:spPr>
          <a:xfrm>
            <a:off x="381000" y="1411556"/>
            <a:ext cx="8382000" cy="4044184"/>
          </a:xfrm>
        </p:spPr>
        <p:txBody>
          <a:bodyPr/>
          <a:lstStyle/>
          <a:p>
            <a:r>
              <a:rPr lang="en-US" dirty="0" smtClean="0"/>
              <a:t>IL’s don’t provide complete isolation:</a:t>
            </a:r>
          </a:p>
          <a:p>
            <a:pPr lvl="1"/>
            <a:r>
              <a:rPr lang="en-US" dirty="0" smtClean="0"/>
              <a:t>Can tamper with Internet Explorer security </a:t>
            </a:r>
            <a:br>
              <a:rPr lang="en-US" dirty="0" smtClean="0"/>
            </a:br>
            <a:r>
              <a:rPr lang="en-US" dirty="0" smtClean="0"/>
              <a:t>dialog appearance</a:t>
            </a:r>
          </a:p>
          <a:p>
            <a:pPr lvl="1"/>
            <a:r>
              <a:rPr lang="en-US" dirty="0" smtClean="0"/>
              <a:t>Network doesn’t honor IL</a:t>
            </a:r>
          </a:p>
          <a:p>
            <a:pPr lvl="1"/>
            <a:r>
              <a:rPr lang="en-US" dirty="0" smtClean="0"/>
              <a:t>BNO namespace shared with Medium; allows for “squatting” attacks</a:t>
            </a:r>
          </a:p>
          <a:p>
            <a:pPr lvl="1"/>
            <a:r>
              <a:rPr lang="en-US" dirty="0" smtClean="0"/>
              <a:t>It wasn’t a goal to prevent it, but PMIE can read user data</a:t>
            </a:r>
          </a:p>
          <a:p>
            <a:r>
              <a:rPr lang="en-US" dirty="0" smtClean="0"/>
              <a:t>Security boundary: No</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Account Control Elevations</a:t>
            </a:r>
            <a:endParaRPr lang="en-US" dirty="0"/>
          </a:p>
        </p:txBody>
      </p:sp>
      <p:sp>
        <p:nvSpPr>
          <p:cNvPr id="3" name="Content Placeholder 2"/>
          <p:cNvSpPr>
            <a:spLocks noGrp="1"/>
          </p:cNvSpPr>
          <p:nvPr>
            <p:ph type="body" sz="quarter" idx="10"/>
          </p:nvPr>
        </p:nvSpPr>
        <p:spPr>
          <a:xfrm>
            <a:off x="381000" y="1173431"/>
            <a:ext cx="8382000" cy="3228576"/>
          </a:xfrm>
        </p:spPr>
        <p:txBody>
          <a:bodyPr/>
          <a:lstStyle/>
          <a:p>
            <a:r>
              <a:rPr lang="en-US" sz="2400" dirty="0" smtClean="0"/>
              <a:t>Problem: </a:t>
            </a:r>
          </a:p>
          <a:p>
            <a:pPr lvl="1"/>
            <a:r>
              <a:rPr lang="en-US" sz="2000" dirty="0" smtClean="0"/>
              <a:t>On Windows Vista and Windows 7, even administrators run as standard user</a:t>
            </a:r>
          </a:p>
          <a:p>
            <a:pPr lvl="1"/>
            <a:r>
              <a:rPr lang="en-US" sz="2000" dirty="0" smtClean="0"/>
              <a:t>Sometimes need to perform administrative operations</a:t>
            </a:r>
          </a:p>
          <a:p>
            <a:pPr lvl="2"/>
            <a:r>
              <a:rPr lang="en-US" sz="1800" dirty="0" smtClean="0"/>
              <a:t>Fast user switching isn’t convenient</a:t>
            </a:r>
          </a:p>
          <a:p>
            <a:r>
              <a:rPr lang="en-US" sz="2400" dirty="0" smtClean="0"/>
              <a:t>Goal: </a:t>
            </a:r>
          </a:p>
          <a:p>
            <a:pPr lvl="1"/>
            <a:r>
              <a:rPr lang="en-US" sz="2000" dirty="0" smtClean="0"/>
              <a:t>Allow user to assign processes administrative rights when they launch</a:t>
            </a:r>
          </a:p>
          <a:p>
            <a:pPr lvl="1"/>
            <a:r>
              <a:rPr lang="en-US" sz="2000" dirty="0" smtClean="0"/>
              <a:t>Prevent malware from hijacking elevation or compromising administrator processes running on same desktop</a:t>
            </a:r>
          </a:p>
        </p:txBody>
      </p:sp>
      <p:grpSp>
        <p:nvGrpSpPr>
          <p:cNvPr id="11" name="Group 10"/>
          <p:cNvGrpSpPr/>
          <p:nvPr/>
        </p:nvGrpSpPr>
        <p:grpSpPr>
          <a:xfrm>
            <a:off x="2394856" y="4561124"/>
            <a:ext cx="4376528" cy="1569660"/>
            <a:chOff x="2667000" y="3874632"/>
            <a:chExt cx="3886200" cy="1393799"/>
          </a:xfrm>
        </p:grpSpPr>
        <p:sp>
          <p:nvSpPr>
            <p:cNvPr id="12" name="Rounded Rectangle 11"/>
            <p:cNvSpPr/>
            <p:nvPr/>
          </p:nvSpPr>
          <p:spPr>
            <a:xfrm>
              <a:off x="2667000" y="4114800"/>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Admin Process</a:t>
              </a:r>
              <a:endParaRPr lang="en-US" sz="2000" dirty="0">
                <a:solidFill>
                  <a:schemeClr val="tx1"/>
                </a:solidFill>
                <a:effectLst>
                  <a:outerShdw blurRad="38100" dist="38100" dir="2700000" algn="tl">
                    <a:srgbClr val="000000">
                      <a:alpha val="43137"/>
                    </a:srgbClr>
                  </a:outerShdw>
                </a:effectLst>
              </a:endParaRPr>
            </a:p>
          </p:txBody>
        </p:sp>
        <p:sp>
          <p:nvSpPr>
            <p:cNvPr id="14" name="Rounded Rectangle 13"/>
            <p:cNvSpPr/>
            <p:nvPr/>
          </p:nvSpPr>
          <p:spPr>
            <a:xfrm>
              <a:off x="5334000" y="4123845"/>
              <a:ext cx="1219200" cy="914398"/>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Standard User Process</a:t>
              </a:r>
            </a:p>
          </p:txBody>
        </p:sp>
        <p:cxnSp>
          <p:nvCxnSpPr>
            <p:cNvPr id="15" name="Straight Connector 14"/>
            <p:cNvCxnSpPr/>
            <p:nvPr/>
          </p:nvCxnSpPr>
          <p:spPr>
            <a:xfrm rot="16200000" flipH="1">
              <a:off x="3933266" y="4577564"/>
              <a:ext cx="1333921" cy="2"/>
            </a:xfrm>
            <a:prstGeom prst="line">
              <a:avLst/>
            </a:prstGeom>
            <a:ln w="76200">
              <a:solidFill>
                <a:schemeClr val="accent2"/>
              </a:solidFill>
            </a:ln>
          </p:spPr>
          <p:style>
            <a:lnRef idx="1">
              <a:schemeClr val="accent2"/>
            </a:lnRef>
            <a:fillRef idx="0">
              <a:schemeClr val="accent2"/>
            </a:fillRef>
            <a:effectRef idx="0">
              <a:schemeClr val="accent2"/>
            </a:effectRef>
            <a:fontRef idx="minor">
              <a:schemeClr val="tx1"/>
            </a:fontRef>
          </p:style>
        </p:cxnSp>
        <p:sp>
          <p:nvSpPr>
            <p:cNvPr id="17" name="Right Arrow 16"/>
            <p:cNvSpPr/>
            <p:nvPr/>
          </p:nvSpPr>
          <p:spPr>
            <a:xfrm rot="10800000">
              <a:off x="4876799" y="4237896"/>
              <a:ext cx="361391" cy="686294"/>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4270261" y="3874632"/>
              <a:ext cx="505267" cy="1393799"/>
            </a:xfrm>
            <a:prstGeom prst="rect">
              <a:avLst/>
            </a:prstGeom>
            <a:noFill/>
          </p:spPr>
          <p:txBody>
            <a:bodyPr wrap="square" rtlCol="0">
              <a:spAutoFit/>
            </a:bodyPr>
            <a:lstStyle/>
            <a:p>
              <a:r>
                <a:rPr lang="en-US" sz="9600" b="1" dirty="0" smtClean="0">
                  <a:effectLst>
                    <a:outerShdw blurRad="38100" dist="38100" dir="2700000" algn="tl">
                      <a:srgbClr val="000000">
                        <a:alpha val="43137"/>
                      </a:srgbClr>
                    </a:outerShdw>
                  </a:effectLst>
                </a:rPr>
                <a:t>?</a:t>
              </a:r>
              <a:endParaRPr lang="en-US" sz="9600" b="1"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User Account </a:t>
            </a:r>
            <a:br>
              <a:rPr lang="en-US" dirty="0" smtClean="0"/>
            </a:br>
            <a:r>
              <a:rPr lang="en-US" dirty="0" smtClean="0"/>
              <a:t>Control Implementation</a:t>
            </a:r>
            <a:endParaRPr lang="en-US" dirty="0"/>
          </a:p>
        </p:txBody>
      </p:sp>
      <p:sp>
        <p:nvSpPr>
          <p:cNvPr id="3" name="Content Placeholder 2"/>
          <p:cNvSpPr>
            <a:spLocks noGrp="1"/>
          </p:cNvSpPr>
          <p:nvPr>
            <p:ph idx="1"/>
          </p:nvPr>
        </p:nvSpPr>
        <p:spPr>
          <a:xfrm>
            <a:off x="381000" y="1904999"/>
            <a:ext cx="8382000" cy="1718737"/>
          </a:xfrm>
        </p:spPr>
        <p:txBody>
          <a:bodyPr/>
          <a:lstStyle/>
          <a:p>
            <a:r>
              <a:rPr lang="en-US" dirty="0" smtClean="0"/>
              <a:t>Executables can request administrative rights</a:t>
            </a:r>
          </a:p>
          <a:p>
            <a:pPr lvl="1"/>
            <a:r>
              <a:rPr lang="en-US" dirty="0" smtClean="0"/>
              <a:t>Called Consent for protected administrator</a:t>
            </a:r>
          </a:p>
          <a:p>
            <a:pPr lvl="1"/>
            <a:r>
              <a:rPr lang="en-US" dirty="0" smtClean="0"/>
              <a:t>Called Over the Shoulder for standard user</a:t>
            </a:r>
          </a:p>
          <a:p>
            <a:pPr lvl="1"/>
            <a:r>
              <a:rPr lang="en-US" dirty="0" smtClean="0"/>
              <a:t>Assignment is called elevation</a:t>
            </a:r>
          </a:p>
          <a:p>
            <a:r>
              <a:rPr lang="en-US" dirty="0" smtClean="0"/>
              <a:t>To prevent malware from compromising administrative processes, administrative processes run at High IL</a:t>
            </a:r>
          </a:p>
          <a:p>
            <a:pPr lvl="1"/>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Account Control Levels</a:t>
            </a:r>
            <a:endParaRPr lang="en-US" dirty="0"/>
          </a:p>
        </p:txBody>
      </p:sp>
      <p:sp>
        <p:nvSpPr>
          <p:cNvPr id="3" name="Content Placeholder 2"/>
          <p:cNvSpPr>
            <a:spLocks noGrp="1"/>
          </p:cNvSpPr>
          <p:nvPr>
            <p:ph idx="1"/>
          </p:nvPr>
        </p:nvSpPr>
        <p:spPr/>
        <p:txBody>
          <a:bodyPr/>
          <a:lstStyle/>
          <a:p>
            <a:r>
              <a:rPr lang="en-US" smtClean="0"/>
              <a:t>Windows 7 introduces 2 new UAC levels </a:t>
            </a:r>
          </a:p>
          <a:p>
            <a:pPr lvl="1"/>
            <a:r>
              <a:rPr lang="en-US" smtClean="0"/>
              <a:t>User can tune notification versus convenience </a:t>
            </a:r>
          </a:p>
          <a:p>
            <a:pPr lvl="1"/>
            <a:r>
              <a:rPr lang="en-US" smtClean="0"/>
              <a:t>Applies to protected-administrator only </a:t>
            </a:r>
          </a:p>
          <a:p>
            <a:endParaRPr lang="en-US" smtClean="0"/>
          </a:p>
          <a:p>
            <a:endParaRPr lang="en-US" smtClean="0"/>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905000" y="2971800"/>
            <a:ext cx="5041233" cy="3142139"/>
          </a:xfrm>
          <a:prstGeom prst="rect">
            <a:avLst/>
          </a:prstGeom>
          <a:noFill/>
          <a:ln w="9525">
            <a:noFill/>
            <a:miter lim="800000"/>
            <a:headEnd/>
            <a:tailEnd/>
          </a:ln>
          <a:effectLst/>
        </p:spPr>
      </p:pic>
    </p:spTree>
    <p:extLst>
      <p:ext uri="{BB962C8B-B14F-4D97-AF65-F5344CB8AC3E}">
        <p14:creationId xmlns="" xmlns:p14="http://schemas.microsoft.com/office/powerpoint/2010/main" val="42189051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User Account Control Levels</a:t>
            </a:r>
            <a:endParaRPr lang="en-US" dirty="0"/>
          </a:p>
        </p:txBody>
      </p:sp>
      <p:sp>
        <p:nvSpPr>
          <p:cNvPr id="3" name="Content Placeholder 2"/>
          <p:cNvSpPr>
            <a:spLocks noGrp="1"/>
          </p:cNvSpPr>
          <p:nvPr>
            <p:ph idx="4294967295"/>
          </p:nvPr>
        </p:nvSpPr>
        <p:spPr>
          <a:xfrm>
            <a:off x="762000" y="838200"/>
            <a:ext cx="8382000" cy="4560888"/>
          </a:xfrm>
        </p:spPr>
        <p:txBody>
          <a:bodyPr/>
          <a:lstStyle/>
          <a:p>
            <a:r>
              <a:rPr lang="en-US" sz="2000" dirty="0" smtClean="0"/>
              <a:t>High: Vista equivalent</a:t>
            </a:r>
          </a:p>
          <a:p>
            <a:pPr lvl="1"/>
            <a:r>
              <a:rPr lang="en-US" sz="1800" dirty="0" smtClean="0"/>
              <a:t>Prompts for: all elevations</a:t>
            </a:r>
          </a:p>
          <a:p>
            <a:pPr lvl="1"/>
            <a:r>
              <a:rPr lang="en-US" sz="1800" dirty="0" smtClean="0"/>
              <a:t>Prompts on: secure desktop </a:t>
            </a:r>
          </a:p>
          <a:p>
            <a:r>
              <a:rPr lang="en-US" sz="2000" dirty="0" smtClean="0"/>
              <a:t>Medium: default</a:t>
            </a:r>
          </a:p>
          <a:p>
            <a:pPr lvl="1"/>
            <a:r>
              <a:rPr lang="en-US" sz="1800" dirty="0" smtClean="0"/>
              <a:t>Prompts for: non-Windows elevations</a:t>
            </a:r>
          </a:p>
          <a:p>
            <a:pPr lvl="2"/>
            <a:r>
              <a:rPr lang="en-US" sz="1600" dirty="0" smtClean="0"/>
              <a:t>Windows means:</a:t>
            </a:r>
          </a:p>
          <a:p>
            <a:pPr lvl="3"/>
            <a:r>
              <a:rPr lang="en-US" sz="1600" dirty="0" smtClean="0"/>
              <a:t>Signed by Windows certificate</a:t>
            </a:r>
          </a:p>
          <a:p>
            <a:pPr lvl="3"/>
            <a:r>
              <a:rPr lang="en-US" sz="1600" dirty="0" smtClean="0"/>
              <a:t>In secure location</a:t>
            </a:r>
          </a:p>
          <a:p>
            <a:pPr lvl="3"/>
            <a:r>
              <a:rPr lang="en-US" sz="1600" dirty="0" smtClean="0"/>
              <a:t>Doesn’t accept control command-line (e.g. cmd.exe)</a:t>
            </a:r>
          </a:p>
          <a:p>
            <a:pPr lvl="1"/>
            <a:r>
              <a:rPr lang="en-US" sz="1800" dirty="0" smtClean="0"/>
              <a:t>Prompts on: secure desktop</a:t>
            </a:r>
          </a:p>
          <a:p>
            <a:r>
              <a:rPr lang="en-US" sz="2000" dirty="0" smtClean="0"/>
              <a:t>Low: </a:t>
            </a:r>
          </a:p>
          <a:p>
            <a:pPr lvl="1"/>
            <a:r>
              <a:rPr lang="en-US" sz="1800" dirty="0" smtClean="0"/>
              <a:t>Prompts for: non-Windows elevations</a:t>
            </a:r>
          </a:p>
          <a:p>
            <a:pPr lvl="1"/>
            <a:r>
              <a:rPr lang="en-US" sz="1800" dirty="0" smtClean="0"/>
              <a:t>Prompts on: standard desktop </a:t>
            </a:r>
          </a:p>
          <a:p>
            <a:pPr lvl="2"/>
            <a:r>
              <a:rPr lang="en-US" sz="1600" dirty="0" smtClean="0"/>
              <a:t>Avoids black flash and user can interact with desktop</a:t>
            </a:r>
          </a:p>
          <a:p>
            <a:pPr lvl="2"/>
            <a:r>
              <a:rPr lang="en-US" sz="1600" dirty="0" smtClean="0"/>
              <a:t>Possible </a:t>
            </a:r>
            <a:r>
              <a:rPr lang="en-US" sz="1600" dirty="0" err="1" smtClean="0"/>
              <a:t>appcompat</a:t>
            </a:r>
            <a:r>
              <a:rPr lang="en-US" sz="1600" dirty="0" smtClean="0"/>
              <a:t> issues with 3rd-party accessibility applications</a:t>
            </a:r>
          </a:p>
          <a:p>
            <a:r>
              <a:rPr lang="en-US" sz="2000" dirty="0" smtClean="0"/>
              <a:t>Off: UAC off</a:t>
            </a:r>
          </a:p>
          <a:p>
            <a:pPr lvl="1"/>
            <a:r>
              <a:rPr lang="en-US" sz="1800" dirty="0" smtClean="0"/>
              <a:t>No Protected Mode IE</a:t>
            </a:r>
          </a:p>
          <a:p>
            <a:pPr lvl="1"/>
            <a:r>
              <a:rPr lang="en-US" sz="1800" dirty="0" smtClean="0"/>
              <a:t>No file system or registry virtualization</a:t>
            </a:r>
            <a:endParaRPr lang="en-US" sz="1800" dirty="0"/>
          </a:p>
        </p:txBody>
      </p:sp>
    </p:spTree>
    <p:extLst>
      <p:ext uri="{BB962C8B-B14F-4D97-AF65-F5344CB8AC3E}">
        <p14:creationId xmlns="" xmlns:p14="http://schemas.microsoft.com/office/powerpoint/2010/main" val="17663316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sz="5000" smtClean="0"/>
              <a:t>About Me</a:t>
            </a:r>
          </a:p>
        </p:txBody>
      </p:sp>
      <p:sp>
        <p:nvSpPr>
          <p:cNvPr id="7171" name="Rectangle 3"/>
          <p:cNvSpPr>
            <a:spLocks noGrp="1" noChangeArrowheads="1"/>
          </p:cNvSpPr>
          <p:nvPr>
            <p:ph idx="1"/>
          </p:nvPr>
        </p:nvSpPr>
        <p:spPr>
          <a:xfrm>
            <a:off x="381000" y="1412876"/>
            <a:ext cx="6145203" cy="4544321"/>
          </a:xfrm>
        </p:spPr>
        <p:txBody>
          <a:bodyPr/>
          <a:lstStyle/>
          <a:p>
            <a:pPr eaLnBrk="1" hangingPunct="1">
              <a:lnSpc>
                <a:spcPct val="90000"/>
              </a:lnSpc>
            </a:pPr>
            <a:r>
              <a:rPr lang="en-US" sz="2700" dirty="0" smtClean="0"/>
              <a:t>Technical Fellow, Microsoft</a:t>
            </a:r>
          </a:p>
          <a:p>
            <a:pPr eaLnBrk="1" hangingPunct="1">
              <a:lnSpc>
                <a:spcPct val="90000"/>
              </a:lnSpc>
            </a:pPr>
            <a:r>
              <a:rPr lang="en-US" sz="2700" dirty="0" smtClean="0"/>
              <a:t>Co-founder and chief software </a:t>
            </a:r>
            <a:br>
              <a:rPr lang="en-US" sz="2700" dirty="0" smtClean="0"/>
            </a:br>
            <a:r>
              <a:rPr lang="en-US" sz="2700" dirty="0" smtClean="0"/>
              <a:t>architect of Winternals Software </a:t>
            </a:r>
          </a:p>
          <a:p>
            <a:pPr eaLnBrk="1" hangingPunct="1">
              <a:lnSpc>
                <a:spcPct val="90000"/>
              </a:lnSpc>
            </a:pPr>
            <a:r>
              <a:rPr lang="en-US" sz="2700" dirty="0" smtClean="0"/>
              <a:t>Co-author of Windows Internals, </a:t>
            </a:r>
            <a:br>
              <a:rPr lang="en-US" sz="2700" dirty="0" smtClean="0"/>
            </a:br>
            <a:r>
              <a:rPr lang="en-US" sz="2700" dirty="0" smtClean="0"/>
              <a:t>4th edition and Inside Windows 2000, </a:t>
            </a:r>
            <a:br>
              <a:rPr lang="en-US" sz="2700" dirty="0" smtClean="0"/>
            </a:br>
            <a:r>
              <a:rPr lang="en-US" sz="2700" dirty="0" smtClean="0"/>
              <a:t>3rd Edition with David Solomon</a:t>
            </a:r>
          </a:p>
          <a:p>
            <a:pPr eaLnBrk="1" hangingPunct="1">
              <a:lnSpc>
                <a:spcPct val="90000"/>
              </a:lnSpc>
            </a:pPr>
            <a:r>
              <a:rPr lang="en-US" sz="2700" dirty="0" smtClean="0"/>
              <a:t>Author of TechNet Sysinternals</a:t>
            </a:r>
          </a:p>
          <a:p>
            <a:pPr lvl="1" eaLnBrk="1" hangingPunct="1">
              <a:lnSpc>
                <a:spcPct val="90000"/>
              </a:lnSpc>
            </a:pPr>
            <a:r>
              <a:rPr lang="en-US" sz="2300" dirty="0" smtClean="0"/>
              <a:t>Home of blog and forums</a:t>
            </a:r>
          </a:p>
          <a:p>
            <a:pPr eaLnBrk="1" hangingPunct="1">
              <a:lnSpc>
                <a:spcPct val="90000"/>
              </a:lnSpc>
            </a:pPr>
            <a:r>
              <a:rPr lang="en-US" sz="2700" dirty="0" smtClean="0"/>
              <a:t>Contributing Editor TechNet Magazine, Windows IT Pro Magazine</a:t>
            </a:r>
          </a:p>
          <a:p>
            <a:pPr eaLnBrk="1" hangingPunct="1">
              <a:lnSpc>
                <a:spcPct val="90000"/>
              </a:lnSpc>
            </a:pPr>
            <a:r>
              <a:rPr lang="en-US" sz="2700" dirty="0" smtClean="0"/>
              <a:t>Ph.D. in Computer Engineering</a:t>
            </a:r>
          </a:p>
        </p:txBody>
      </p:sp>
      <p:pic>
        <p:nvPicPr>
          <p:cNvPr id="7174" name="Picture 6" descr="Inside Windows 2000"/>
          <p:cNvPicPr>
            <a:picLocks noChangeAspect="1" noChangeArrowheads="1"/>
          </p:cNvPicPr>
          <p:nvPr/>
        </p:nvPicPr>
        <p:blipFill>
          <a:blip r:embed="rId3"/>
          <a:srcRect/>
          <a:stretch>
            <a:fillRect/>
          </a:stretch>
        </p:blipFill>
        <p:spPr bwMode="auto">
          <a:xfrm>
            <a:off x="6784084" y="445175"/>
            <a:ext cx="1236662" cy="1665287"/>
          </a:xfrm>
          <a:prstGeom prst="rect">
            <a:avLst/>
          </a:prstGeom>
          <a:noFill/>
          <a:ln w="9525">
            <a:noFill/>
            <a:miter lim="800000"/>
            <a:headEnd/>
            <a:tailEnd/>
          </a:ln>
        </p:spPr>
      </p:pic>
      <p:pic>
        <p:nvPicPr>
          <p:cNvPr id="7172" name="Picture 4" descr="cover"/>
          <p:cNvPicPr>
            <a:picLocks noChangeAspect="1" noChangeArrowheads="1"/>
          </p:cNvPicPr>
          <p:nvPr/>
        </p:nvPicPr>
        <p:blipFill>
          <a:blip r:embed="rId4"/>
          <a:srcRect/>
          <a:stretch>
            <a:fillRect/>
          </a:stretch>
        </p:blipFill>
        <p:spPr bwMode="auto">
          <a:xfrm>
            <a:off x="7414387" y="1882775"/>
            <a:ext cx="1293812" cy="1576388"/>
          </a:xfrm>
          <a:prstGeom prst="rect">
            <a:avLst/>
          </a:prstGeom>
          <a:noFill/>
          <a:ln w="9525">
            <a:noFill/>
            <a:miter lim="800000"/>
            <a:headEnd/>
            <a:tailEnd/>
          </a:ln>
        </p:spPr>
      </p:pic>
      <p:pic>
        <p:nvPicPr>
          <p:cNvPr id="1026" name="Picture 2" descr="C:\Book\5thEd\Cover.tiff"/>
          <p:cNvPicPr>
            <a:picLocks noChangeAspect="1" noChangeArrowheads="1"/>
          </p:cNvPicPr>
          <p:nvPr/>
        </p:nvPicPr>
        <p:blipFill>
          <a:blip r:embed="rId5" cstate="print"/>
          <a:srcRect/>
          <a:stretch>
            <a:fillRect/>
          </a:stretch>
        </p:blipFill>
        <p:spPr bwMode="auto">
          <a:xfrm>
            <a:off x="6600063" y="3371849"/>
            <a:ext cx="1915287" cy="2335715"/>
          </a:xfrm>
          <a:prstGeom prst="rect">
            <a:avLst/>
          </a:prstGeom>
          <a:noFill/>
          <a:ln>
            <a:solidFill>
              <a:schemeClr val="accent5">
                <a:lumMod val="75000"/>
              </a:schemeClr>
            </a:solidFill>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Are User Account Control Elevations a Security Boundary?</a:t>
            </a:r>
            <a:endParaRPr lang="en-US" dirty="0"/>
          </a:p>
        </p:txBody>
      </p:sp>
      <p:sp>
        <p:nvSpPr>
          <p:cNvPr id="3" name="Content Placeholder 2"/>
          <p:cNvSpPr>
            <a:spLocks noGrp="1"/>
          </p:cNvSpPr>
          <p:nvPr>
            <p:ph idx="1"/>
          </p:nvPr>
        </p:nvSpPr>
        <p:spPr>
          <a:xfrm>
            <a:off x="381000" y="1714499"/>
            <a:ext cx="8382000" cy="4379019"/>
          </a:xfrm>
        </p:spPr>
        <p:txBody>
          <a:bodyPr/>
          <a:lstStyle/>
          <a:p>
            <a:pPr>
              <a:lnSpc>
                <a:spcPct val="80000"/>
              </a:lnSpc>
            </a:pPr>
            <a:r>
              <a:rPr lang="en-US" sz="2800" dirty="0" smtClean="0"/>
              <a:t>Elevations allow tunnels:</a:t>
            </a:r>
          </a:p>
          <a:p>
            <a:pPr lvl="1">
              <a:lnSpc>
                <a:spcPct val="80000"/>
              </a:lnSpc>
            </a:pPr>
            <a:r>
              <a:rPr lang="en-US" sz="2400" dirty="0" smtClean="0"/>
              <a:t>User must make allow/deny decision based only on information about primary image</a:t>
            </a:r>
          </a:p>
          <a:p>
            <a:pPr lvl="2">
              <a:lnSpc>
                <a:spcPct val="80000"/>
              </a:lnSpc>
            </a:pPr>
            <a:r>
              <a:rPr lang="en-US" sz="2000" dirty="0" smtClean="0"/>
              <a:t>Command line can lead to compromise</a:t>
            </a:r>
          </a:p>
          <a:p>
            <a:pPr lvl="2">
              <a:lnSpc>
                <a:spcPct val="80000"/>
              </a:lnSpc>
            </a:pPr>
            <a:r>
              <a:rPr lang="en-US" sz="2000" dirty="0" smtClean="0"/>
              <a:t>DLLs loaded by image can allow compromise</a:t>
            </a:r>
          </a:p>
          <a:p>
            <a:pPr lvl="2">
              <a:lnSpc>
                <a:spcPct val="80000"/>
              </a:lnSpc>
            </a:pPr>
            <a:r>
              <a:rPr lang="en-US" sz="2000" dirty="0" smtClean="0"/>
              <a:t>Lots of images are unsigned</a:t>
            </a:r>
          </a:p>
          <a:p>
            <a:pPr lvl="2">
              <a:lnSpc>
                <a:spcPct val="80000"/>
              </a:lnSpc>
            </a:pPr>
            <a:r>
              <a:rPr lang="en-US" sz="2000" dirty="0" smtClean="0"/>
              <a:t>OTS elevations can be spoofed in default configuration</a:t>
            </a:r>
          </a:p>
          <a:p>
            <a:pPr lvl="1">
              <a:lnSpc>
                <a:spcPct val="80000"/>
              </a:lnSpc>
            </a:pPr>
            <a:r>
              <a:rPr lang="en-US" sz="2400" dirty="0" smtClean="0"/>
              <a:t>Elevated processes share same BNO namespace</a:t>
            </a:r>
          </a:p>
          <a:p>
            <a:pPr lvl="1">
              <a:lnSpc>
                <a:spcPct val="80000"/>
              </a:lnSpc>
            </a:pPr>
            <a:r>
              <a:rPr lang="en-US" sz="2400" dirty="0" smtClean="0"/>
              <a:t>On domain-joined system, standard user processes can have administrative access on network</a:t>
            </a:r>
          </a:p>
          <a:p>
            <a:pPr lvl="1">
              <a:lnSpc>
                <a:spcPct val="80000"/>
              </a:lnSpc>
            </a:pPr>
            <a:r>
              <a:rPr lang="en-US" sz="2400" dirty="0" smtClean="0"/>
              <a:t>Protected administrator’s elevated processes share user profile with their standard user processes</a:t>
            </a:r>
          </a:p>
          <a:p>
            <a:pPr>
              <a:lnSpc>
                <a:spcPct val="80000"/>
              </a:lnSpc>
            </a:pPr>
            <a:r>
              <a:rPr lang="en-US" sz="2800" dirty="0" smtClean="0"/>
              <a:t>Security boundary: No</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dirty="0" smtClean="0"/>
              <a:t>Java VM and .NET Code </a:t>
            </a:r>
            <a:br>
              <a:rPr lang="en-US" dirty="0" smtClean="0"/>
            </a:br>
            <a:r>
              <a:rPr lang="en-US" dirty="0" smtClean="0"/>
              <a:t>Access Security</a:t>
            </a:r>
            <a:endParaRPr lang="en-US" dirty="0"/>
          </a:p>
        </p:txBody>
      </p:sp>
      <p:sp>
        <p:nvSpPr>
          <p:cNvPr id="3" name="Content Placeholder 2"/>
          <p:cNvSpPr>
            <a:spLocks noGrp="1"/>
          </p:cNvSpPr>
          <p:nvPr>
            <p:ph idx="1"/>
          </p:nvPr>
        </p:nvSpPr>
        <p:spPr>
          <a:xfrm>
            <a:off x="381000" y="1904999"/>
            <a:ext cx="8382000" cy="2185214"/>
          </a:xfrm>
        </p:spPr>
        <p:txBody>
          <a:bodyPr/>
          <a:lstStyle/>
          <a:p>
            <a:r>
              <a:rPr lang="en-US" sz="2000" dirty="0" smtClean="0"/>
              <a:t>Problem: Client-side Web code provides added functionality, but processes don’t provide enough isolation</a:t>
            </a:r>
          </a:p>
          <a:p>
            <a:r>
              <a:rPr lang="en-US" sz="2000" dirty="0" smtClean="0"/>
              <a:t>Goal: Allow client-side Web code limited access to user data</a:t>
            </a:r>
          </a:p>
          <a:p>
            <a:r>
              <a:rPr lang="en-US" sz="2000" dirty="0" smtClean="0"/>
              <a:t>Java VM and .NET Code Access Security (CAS) implementation: Enforce boundary with type-safe interpreted code </a:t>
            </a:r>
          </a:p>
          <a:p>
            <a:r>
              <a:rPr lang="en-US" sz="2000" dirty="0" smtClean="0"/>
              <a:t>Security boundary: Yes</a:t>
            </a:r>
          </a:p>
          <a:p>
            <a:pPr lvl="1"/>
            <a:r>
              <a:rPr lang="en-US" sz="1800" dirty="0" smtClean="0"/>
              <a:t>Violation is MSRC “critical” bulletin</a:t>
            </a:r>
            <a:endParaRPr lang="en-US" sz="1800" dirty="0"/>
          </a:p>
        </p:txBody>
      </p:sp>
      <p:grpSp>
        <p:nvGrpSpPr>
          <p:cNvPr id="14" name="Group 13"/>
          <p:cNvGrpSpPr/>
          <p:nvPr/>
        </p:nvGrpSpPr>
        <p:grpSpPr>
          <a:xfrm>
            <a:off x="1770289" y="4043131"/>
            <a:ext cx="5851539" cy="2068286"/>
            <a:chOff x="2655093" y="4624588"/>
            <a:chExt cx="4343400" cy="1535219"/>
          </a:xfrm>
        </p:grpSpPr>
        <p:sp>
          <p:nvSpPr>
            <p:cNvPr id="15" name="Rounded Rectangle 14"/>
            <p:cNvSpPr/>
            <p:nvPr/>
          </p:nvSpPr>
          <p:spPr>
            <a:xfrm>
              <a:off x="2655093" y="4925568"/>
              <a:ext cx="1219200"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tabLst>
                  <a:tab pos="1165225" algn="l"/>
                </a:tabLst>
              </a:pPr>
              <a:r>
                <a:rPr lang="en-US" sz="2000" dirty="0" smtClean="0">
                  <a:solidFill>
                    <a:schemeClr val="tx1"/>
                  </a:solidFill>
                  <a:effectLst>
                    <a:outerShdw blurRad="38100" dist="38100" dir="2700000" algn="tl">
                      <a:srgbClr val="000000">
                        <a:alpha val="43137"/>
                      </a:srgbClr>
                    </a:outerShdw>
                  </a:effectLst>
                </a:rPr>
                <a:t>User Data</a:t>
              </a:r>
              <a:endParaRPr lang="en-US" sz="2000"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5779293" y="4925568"/>
              <a:ext cx="1219200" cy="914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Net Assembly</a:t>
              </a:r>
              <a:endParaRPr lang="en-US" sz="2000" dirty="0">
                <a:solidFill>
                  <a:schemeClr val="tx1"/>
                </a:solidFill>
                <a:effectLst>
                  <a:outerShdw blurRad="38100" dist="38100" dir="2700000" algn="tl">
                    <a:srgbClr val="000000">
                      <a:alpha val="43137"/>
                    </a:srgbClr>
                  </a:outerShdw>
                </a:effectLst>
              </a:endParaRPr>
            </a:p>
          </p:txBody>
        </p:sp>
        <p:cxnSp>
          <p:nvCxnSpPr>
            <p:cNvPr id="17" name="Straight Connector 16"/>
            <p:cNvCxnSpPr/>
            <p:nvPr/>
          </p:nvCxnSpPr>
          <p:spPr>
            <a:xfrm rot="5400000">
              <a:off x="3811510" y="5385081"/>
              <a:ext cx="1535219" cy="1423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Hexagon 17"/>
            <p:cNvSpPr/>
            <p:nvPr/>
          </p:nvSpPr>
          <p:spPr>
            <a:xfrm>
              <a:off x="4038600" y="4925568"/>
              <a:ext cx="1060704" cy="914400"/>
            </a:xfrm>
            <a:prstGeom prst="hex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solidFill>
                    <a:schemeClr val="tx1"/>
                  </a:solidFill>
                  <a:effectLst>
                    <a:outerShdw blurRad="38100" dist="38100" dir="2700000" algn="tl">
                      <a:srgbClr val="000000">
                        <a:alpha val="43137"/>
                      </a:srgbClr>
                    </a:outerShdw>
                  </a:effectLst>
                </a:rPr>
                <a:t>.NET Runtime</a:t>
              </a:r>
              <a:endParaRPr lang="en-US" sz="1600" dirty="0">
                <a:solidFill>
                  <a:schemeClr val="tx1"/>
                </a:solidFill>
                <a:effectLst>
                  <a:outerShdw blurRad="38100" dist="38100" dir="2700000" algn="tl">
                    <a:srgbClr val="000000">
                      <a:alpha val="43137"/>
                    </a:srgbClr>
                  </a:outerShdw>
                </a:effectLst>
              </a:endParaRPr>
            </a:p>
          </p:txBody>
        </p:sp>
        <p:sp>
          <p:nvSpPr>
            <p:cNvPr id="19" name="Right Arrow 18"/>
            <p:cNvSpPr/>
            <p:nvPr/>
          </p:nvSpPr>
          <p:spPr>
            <a:xfrm rot="10800000">
              <a:off x="5245464" y="5125556"/>
              <a:ext cx="381000" cy="503178"/>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grpSp>
      <p:pic>
        <p:nvPicPr>
          <p:cNvPr id="20" name="Picture 2"/>
          <p:cNvPicPr>
            <a:picLocks noChangeAspect="1" noChangeArrowheads="1"/>
          </p:cNvPicPr>
          <p:nvPr/>
        </p:nvPicPr>
        <p:blipFill>
          <a:blip r:embed="rId3"/>
          <a:srcRect/>
          <a:stretch>
            <a:fillRect/>
          </a:stretch>
        </p:blipFill>
        <p:spPr bwMode="auto">
          <a:xfrm>
            <a:off x="7218600" y="5015047"/>
            <a:ext cx="466724" cy="49378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and Assessment</a:t>
            </a:r>
            <a:endParaRPr lang="en-US" dirty="0"/>
          </a:p>
        </p:txBody>
      </p:sp>
      <p:sp>
        <p:nvSpPr>
          <p:cNvPr id="3" name="Content Placeholder 2"/>
          <p:cNvSpPr>
            <a:spLocks noGrp="1"/>
          </p:cNvSpPr>
          <p:nvPr>
            <p:ph idx="1"/>
          </p:nvPr>
        </p:nvSpPr>
        <p:spPr>
          <a:xfrm>
            <a:off x="381000" y="1412875"/>
            <a:ext cx="8382000" cy="4819781"/>
          </a:xfrm>
        </p:spPr>
        <p:txBody>
          <a:bodyPr/>
          <a:lstStyle/>
          <a:p>
            <a:r>
              <a:rPr lang="en-US" sz="2800" dirty="0" smtClean="0"/>
              <a:t>Five of the six features we covered are not </a:t>
            </a:r>
            <a:br>
              <a:rPr lang="en-US" sz="2800" dirty="0" smtClean="0"/>
            </a:br>
            <a:r>
              <a:rPr lang="en-US" sz="2800" dirty="0" smtClean="0"/>
              <a:t>security boundaries</a:t>
            </a:r>
          </a:p>
          <a:p>
            <a:r>
              <a:rPr lang="en-US" sz="2800" dirty="0" smtClean="0"/>
              <a:t>Do they have value?</a:t>
            </a:r>
          </a:p>
          <a:p>
            <a:pPr lvl="1"/>
            <a:r>
              <a:rPr lang="en-US" sz="2400" dirty="0" smtClean="0"/>
              <a:t>Process: Reliability and resource boundary</a:t>
            </a:r>
          </a:p>
          <a:p>
            <a:pPr lvl="1"/>
            <a:r>
              <a:rPr lang="en-US" sz="2400" dirty="0" err="1" smtClean="0"/>
              <a:t>PatchGuard</a:t>
            </a:r>
            <a:r>
              <a:rPr lang="en-US" sz="2400" dirty="0" smtClean="0"/>
              <a:t>: Updates deter patching, improve reliability</a:t>
            </a:r>
          </a:p>
          <a:p>
            <a:pPr lvl="1"/>
            <a:r>
              <a:rPr lang="en-US" sz="2400" dirty="0" smtClean="0"/>
              <a:t>KMCS: Improves reliability, signing may be used in future boundary</a:t>
            </a:r>
          </a:p>
          <a:p>
            <a:pPr lvl="1"/>
            <a:r>
              <a:rPr lang="en-US" sz="2400" dirty="0" smtClean="0"/>
              <a:t>PMIE: Defense-in-depth</a:t>
            </a:r>
          </a:p>
          <a:p>
            <a:pPr lvl="1"/>
            <a:r>
              <a:rPr lang="en-US" sz="2400" dirty="0" smtClean="0"/>
              <a:t>UAC Elevation: Required to change ISVs, defense in depth, lets administrator know when they are going to </a:t>
            </a:r>
            <a:br>
              <a:rPr lang="en-US" sz="2400" dirty="0" smtClean="0"/>
            </a:br>
            <a:r>
              <a:rPr lang="en-US" sz="2400" dirty="0" smtClean="0"/>
              <a:t>make system changes</a:t>
            </a:r>
          </a:p>
          <a:p>
            <a:endParaRPr lang="en-US" sz="28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New Boundaries</a:t>
            </a:r>
            <a:endParaRPr lang="en-US" dirty="0"/>
          </a:p>
        </p:txBody>
      </p:sp>
      <p:sp>
        <p:nvSpPr>
          <p:cNvPr id="3" name="Content Placeholder 2"/>
          <p:cNvSpPr>
            <a:spLocks noGrp="1"/>
          </p:cNvSpPr>
          <p:nvPr>
            <p:ph idx="1"/>
          </p:nvPr>
        </p:nvSpPr>
        <p:spPr>
          <a:xfrm>
            <a:off x="381000" y="1412875"/>
            <a:ext cx="8382000" cy="4686796"/>
          </a:xfrm>
        </p:spPr>
        <p:txBody>
          <a:bodyPr/>
          <a:lstStyle/>
          <a:p>
            <a:pPr>
              <a:lnSpc>
                <a:spcPct val="80000"/>
              </a:lnSpc>
            </a:pPr>
            <a:r>
              <a:rPr lang="en-US" sz="2800" dirty="0" smtClean="0"/>
              <a:t>Introducing a new boundary requires that Microsoft and ISVs sign up to defend it</a:t>
            </a:r>
          </a:p>
          <a:p>
            <a:pPr lvl="1">
              <a:lnSpc>
                <a:spcPct val="80000"/>
              </a:lnSpc>
            </a:pPr>
            <a:r>
              <a:rPr lang="en-US" sz="2400" dirty="0" smtClean="0"/>
              <a:t>New boundaries can’t cause existing applications </a:t>
            </a:r>
            <a:br>
              <a:rPr lang="en-US" sz="2400" dirty="0" smtClean="0"/>
            </a:br>
            <a:r>
              <a:rPr lang="en-US" sz="2400" dirty="0" smtClean="0"/>
              <a:t>to inadvertently create tunnels</a:t>
            </a:r>
          </a:p>
          <a:p>
            <a:pPr lvl="1">
              <a:lnSpc>
                <a:spcPct val="80000"/>
              </a:lnSpc>
            </a:pPr>
            <a:r>
              <a:rPr lang="en-US" sz="2400" dirty="0" smtClean="0"/>
              <a:t>Policy rules must be crisply defined</a:t>
            </a:r>
          </a:p>
          <a:p>
            <a:pPr lvl="1">
              <a:lnSpc>
                <a:spcPct val="80000"/>
              </a:lnSpc>
            </a:pPr>
            <a:r>
              <a:rPr lang="en-US" sz="2400" dirty="0" smtClean="0"/>
              <a:t>Tools should be available to help developers/testers identify tunnels</a:t>
            </a:r>
          </a:p>
          <a:p>
            <a:pPr>
              <a:lnSpc>
                <a:spcPct val="80000"/>
              </a:lnSpc>
            </a:pPr>
            <a:r>
              <a:rPr lang="en-US" sz="2800" dirty="0" smtClean="0"/>
              <a:t>The value of the boundary must significantly </a:t>
            </a:r>
            <a:br>
              <a:rPr lang="en-US" sz="2800" dirty="0" smtClean="0"/>
            </a:br>
            <a:r>
              <a:rPr lang="en-US" sz="2800" dirty="0" smtClean="0"/>
              <a:t>outweigh its cost</a:t>
            </a:r>
          </a:p>
          <a:p>
            <a:pPr lvl="1">
              <a:lnSpc>
                <a:spcPct val="80000"/>
              </a:lnSpc>
            </a:pPr>
            <a:r>
              <a:rPr lang="en-US" sz="2400" dirty="0" smtClean="0"/>
              <a:t>If </a:t>
            </a:r>
            <a:r>
              <a:rPr lang="en-US" sz="2400" dirty="0" err="1" smtClean="0"/>
              <a:t>appcompat</a:t>
            </a:r>
            <a:r>
              <a:rPr lang="en-US" sz="2400" dirty="0" smtClean="0"/>
              <a:t> hit is too high, boundary won’t succeed</a:t>
            </a:r>
          </a:p>
          <a:p>
            <a:pPr lvl="1">
              <a:lnSpc>
                <a:spcPct val="80000"/>
              </a:lnSpc>
            </a:pPr>
            <a:r>
              <a:rPr lang="en-US" sz="2400" dirty="0" smtClean="0"/>
              <a:t>If UX hit is too high, users will turn off the boundary</a:t>
            </a:r>
          </a:p>
          <a:p>
            <a:pPr>
              <a:lnSpc>
                <a:spcPct val="80000"/>
              </a:lnSpc>
            </a:pPr>
            <a:r>
              <a:rPr lang="en-US" sz="2800" dirty="0" smtClean="0"/>
              <a:t>Only two new boundaries—machine System VMs and .NET CAS—have been defined in the last 10 years</a:t>
            </a:r>
            <a:endParaRPr lang="en-US" sz="2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a:xfrm>
            <a:off x="381000" y="955675"/>
            <a:ext cx="8382000" cy="2486835"/>
          </a:xfrm>
        </p:spPr>
        <p:txBody>
          <a:bodyPr/>
          <a:lstStyle/>
          <a:p>
            <a:r>
              <a:rPr lang="en-US" sz="2800" dirty="0" smtClean="0"/>
              <a:t>Current Windows security boundaries:</a:t>
            </a:r>
          </a:p>
          <a:p>
            <a:pPr lvl="1"/>
            <a:r>
              <a:rPr lang="en-US" sz="2400" dirty="0" smtClean="0"/>
              <a:t>Physical machines</a:t>
            </a:r>
          </a:p>
          <a:p>
            <a:pPr lvl="1"/>
            <a:r>
              <a:rPr lang="en-US" sz="2400" dirty="0" smtClean="0"/>
              <a:t>System VMs</a:t>
            </a:r>
          </a:p>
          <a:p>
            <a:pPr lvl="1"/>
            <a:r>
              <a:rPr lang="en-US" sz="2400" dirty="0" smtClean="0"/>
              <a:t>User sessions</a:t>
            </a:r>
          </a:p>
          <a:p>
            <a:pPr lvl="1"/>
            <a:r>
              <a:rPr lang="en-US" sz="2400" dirty="0" smtClean="0"/>
              <a:t>Java VMs and .NET CAS</a:t>
            </a:r>
          </a:p>
          <a:p>
            <a:r>
              <a:rPr lang="en-US" sz="2800" dirty="0" smtClean="0"/>
              <a:t>Defining a boundary is extremely difficult</a:t>
            </a:r>
          </a:p>
          <a:p>
            <a:endParaRPr lang="en-US" sz="2800" dirty="0" smtClean="0"/>
          </a:p>
          <a:p>
            <a:endParaRPr lang="en-US" sz="2800" dirty="0" smtClean="0"/>
          </a:p>
          <a:p>
            <a:endParaRPr lang="en-US" sz="2800" dirty="0" smtClean="0"/>
          </a:p>
          <a:p>
            <a:endParaRPr lang="en-US" sz="2800" dirty="0" smtClean="0"/>
          </a:p>
          <a:p>
            <a:r>
              <a:rPr lang="en-US" sz="2400" b="1" dirty="0" smtClean="0"/>
              <a:t>My last session: CLI301</a:t>
            </a:r>
            <a:r>
              <a:rPr lang="en-US" sz="2400" dirty="0" smtClean="0"/>
              <a:t> </a:t>
            </a:r>
            <a:r>
              <a:rPr lang="en-US" sz="2400" b="1" dirty="0" smtClean="0"/>
              <a:t>Case of the Unexplained... Windows Troubleshooting: 1PM</a:t>
            </a:r>
            <a:endParaRPr lang="en-US" sz="2800" dirty="0" smtClean="0"/>
          </a:p>
        </p:txBody>
      </p:sp>
      <p:pic>
        <p:nvPicPr>
          <p:cNvPr id="1026" name="Picture 2" descr="C:\Talks\funnies\Cartoons\securitymoreimportantthanusability.jpg"/>
          <p:cNvPicPr>
            <a:picLocks noChangeAspect="1" noChangeArrowheads="1"/>
          </p:cNvPicPr>
          <p:nvPr/>
        </p:nvPicPr>
        <p:blipFill>
          <a:blip r:embed="rId3"/>
          <a:srcRect/>
          <a:stretch>
            <a:fillRect/>
          </a:stretch>
        </p:blipFill>
        <p:spPr bwMode="auto">
          <a:xfrm>
            <a:off x="1704974" y="3571875"/>
            <a:ext cx="4924425" cy="1707134"/>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a:t>
            </a:r>
            <a:r>
              <a:rPr smtClean="0"/>
              <a:t>Talk</a:t>
            </a:r>
            <a:r>
              <a:rPr lang="en-US" dirty="0" smtClean="0"/>
              <a:t>?</a:t>
            </a:r>
            <a:endParaRPr lang="en-US" dirty="0"/>
          </a:p>
        </p:txBody>
      </p:sp>
      <p:sp>
        <p:nvSpPr>
          <p:cNvPr id="3" name="Content Placeholder 2"/>
          <p:cNvSpPr>
            <a:spLocks noGrp="1"/>
          </p:cNvSpPr>
          <p:nvPr>
            <p:ph idx="1"/>
          </p:nvPr>
        </p:nvSpPr>
        <p:spPr>
          <a:xfrm>
            <a:off x="381000" y="1033278"/>
            <a:ext cx="8382000" cy="5318379"/>
          </a:xfrm>
        </p:spPr>
        <p:txBody>
          <a:bodyPr/>
          <a:lstStyle/>
          <a:p>
            <a:r>
              <a:rPr lang="en-US" sz="2800" dirty="0" smtClean="0"/>
              <a:t>There are many proposals to ‘solve the malware problem’</a:t>
            </a:r>
          </a:p>
          <a:p>
            <a:r>
              <a:rPr lang="en-US" sz="2800" dirty="0" smtClean="0"/>
              <a:t>Solving the problem means isolating the malware, which implies defining security boundaries</a:t>
            </a:r>
          </a:p>
          <a:p>
            <a:pPr lvl="1"/>
            <a:r>
              <a:rPr lang="en-US" sz="2400" dirty="0" smtClean="0"/>
              <a:t>Without a security boundary, malware can escape</a:t>
            </a:r>
          </a:p>
          <a:p>
            <a:pPr lvl="1"/>
            <a:r>
              <a:rPr lang="en-US" sz="2400" dirty="0" smtClean="0"/>
              <a:t>I’ll show that defining a boundary is extremely difficult</a:t>
            </a:r>
          </a:p>
          <a:p>
            <a:r>
              <a:rPr lang="en-US" sz="2800" dirty="0"/>
              <a:t>There’s confusion about what makes a security boundary</a:t>
            </a:r>
          </a:p>
          <a:p>
            <a:pPr lvl="1"/>
            <a:r>
              <a:rPr lang="en-US" sz="2400" dirty="0"/>
              <a:t>Definition isn’t widely known</a:t>
            </a:r>
          </a:p>
          <a:p>
            <a:pPr lvl="1"/>
            <a:r>
              <a:rPr lang="en-US" sz="2400" dirty="0"/>
              <a:t>Many Windows features are viewed as security boundaries, </a:t>
            </a:r>
            <a:r>
              <a:rPr lang="en-US" sz="2400" dirty="0" smtClean="0"/>
              <a:t>but </a:t>
            </a:r>
            <a:r>
              <a:rPr lang="en-US" sz="2400" dirty="0"/>
              <a:t>they are </a:t>
            </a:r>
            <a:r>
              <a:rPr lang="en-US" sz="2400" dirty="0" smtClean="0"/>
              <a:t>not</a:t>
            </a:r>
          </a:p>
          <a:p>
            <a:r>
              <a:rPr lang="en-US" sz="2800" dirty="0" smtClean="0"/>
              <a:t>In this talk, a security feature (as opposed to defense in depth) must have a security boundary</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ltGray">
          <a:xfrm>
            <a:off x="387350" y="1082675"/>
            <a:ext cx="8369300" cy="41990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1000" y="1079500"/>
            <a:ext cx="8382000" cy="4992136"/>
          </a:xfrm>
        </p:spPr>
        <p:txBody>
          <a:bodyPr/>
          <a:lstStyle/>
          <a:p>
            <a:r>
              <a:rPr lang="en-US" sz="2800" dirty="0" smtClean="0">
                <a:solidFill>
                  <a:schemeClr val="tx1"/>
                </a:solidFill>
                <a:effectLst>
                  <a:outerShdw blurRad="38100" dist="38100" dir="2700000" algn="tl">
                    <a:srgbClr val="000000">
                      <a:alpha val="43137"/>
                    </a:srgbClr>
                  </a:outerShdw>
                </a:effectLst>
              </a:rPr>
              <a:t>What’s a security boundary?</a:t>
            </a:r>
          </a:p>
          <a:p>
            <a:r>
              <a:rPr lang="en-US" sz="2800" dirty="0" smtClean="0"/>
              <a:t>Basic Windows security boundaries</a:t>
            </a:r>
          </a:p>
          <a:p>
            <a:pPr lvl="1"/>
            <a:r>
              <a:rPr lang="en-US" sz="2400" dirty="0" smtClean="0"/>
              <a:t>Physical machines</a:t>
            </a:r>
          </a:p>
          <a:p>
            <a:pPr lvl="1"/>
            <a:r>
              <a:rPr lang="en-US" sz="2400" dirty="0" smtClean="0"/>
              <a:t>System virtual machines</a:t>
            </a:r>
          </a:p>
          <a:p>
            <a:pPr lvl="1"/>
            <a:r>
              <a:rPr lang="en-US" sz="2400" dirty="0" smtClean="0"/>
              <a:t>User sessions</a:t>
            </a:r>
          </a:p>
          <a:p>
            <a:r>
              <a:rPr lang="en-US" sz="2800" dirty="0" smtClean="0"/>
              <a:t>Which of these are boundaries?</a:t>
            </a:r>
          </a:p>
          <a:p>
            <a:pPr lvl="1"/>
            <a:r>
              <a:rPr lang="en-US" sz="2400" dirty="0" smtClean="0"/>
              <a:t>Processes</a:t>
            </a:r>
          </a:p>
          <a:p>
            <a:pPr lvl="1"/>
            <a:r>
              <a:rPr lang="en-US" sz="2400" dirty="0" err="1" smtClean="0"/>
              <a:t>PatchGuard</a:t>
            </a:r>
            <a:endParaRPr lang="en-US" sz="2400" dirty="0" smtClean="0"/>
          </a:p>
          <a:p>
            <a:pPr lvl="1"/>
            <a:r>
              <a:rPr lang="en-US" sz="2400" dirty="0" smtClean="0"/>
              <a:t>Kernel-mode code signing</a:t>
            </a:r>
          </a:p>
          <a:p>
            <a:pPr lvl="1"/>
            <a:r>
              <a:rPr lang="en-US" sz="2400" dirty="0" smtClean="0"/>
              <a:t>Protected-mode Internet Explorer</a:t>
            </a:r>
          </a:p>
          <a:p>
            <a:pPr lvl="1"/>
            <a:r>
              <a:rPr lang="en-US" sz="2400" dirty="0" smtClean="0"/>
              <a:t>User account control elevations</a:t>
            </a:r>
          </a:p>
          <a:p>
            <a:pPr lvl="1"/>
            <a:r>
              <a:rPr lang="en-US" sz="2400" dirty="0" smtClean="0"/>
              <a:t>Java VM and .NET CAS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Boundaries</a:t>
            </a:r>
            <a:endParaRPr lang="en-US" dirty="0"/>
          </a:p>
        </p:txBody>
      </p:sp>
      <p:sp>
        <p:nvSpPr>
          <p:cNvPr id="3" name="Content Placeholder 2"/>
          <p:cNvSpPr>
            <a:spLocks noGrp="1"/>
          </p:cNvSpPr>
          <p:nvPr>
            <p:ph idx="1"/>
          </p:nvPr>
        </p:nvSpPr>
        <p:spPr/>
        <p:txBody>
          <a:bodyPr/>
          <a:lstStyle/>
          <a:p>
            <a:r>
              <a:rPr lang="en-US" smtClean="0"/>
              <a:t>Boundaries separating code and data through which code and data cannot pass without complying with a security policy </a:t>
            </a:r>
          </a:p>
          <a:p>
            <a:endParaRPr lang="en-US" smtClean="0"/>
          </a:p>
          <a:p>
            <a:endParaRPr lang="en-US" dirty="0"/>
          </a:p>
        </p:txBody>
      </p:sp>
      <p:grpSp>
        <p:nvGrpSpPr>
          <p:cNvPr id="14" name="Group 13"/>
          <p:cNvGrpSpPr/>
          <p:nvPr/>
        </p:nvGrpSpPr>
        <p:grpSpPr>
          <a:xfrm>
            <a:off x="387349" y="2895595"/>
            <a:ext cx="8373189" cy="3004457"/>
            <a:chOff x="1035843" y="3326606"/>
            <a:chExt cx="6605586" cy="2362200"/>
          </a:xfrm>
        </p:grpSpPr>
        <p:sp>
          <p:nvSpPr>
            <p:cNvPr id="4" name="Rectangle 3"/>
            <p:cNvSpPr/>
            <p:nvPr/>
          </p:nvSpPr>
          <p:spPr>
            <a:xfrm>
              <a:off x="1035843" y="4083886"/>
              <a:ext cx="2057400" cy="83464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rPr>
                <a:t>Code, Data</a:t>
              </a:r>
              <a:endParaRPr lang="en-US" sz="2800" dirty="0">
                <a:solidFill>
                  <a:schemeClr val="tx1"/>
                </a:solidFill>
                <a:effectLst>
                  <a:outerShdw blurRad="38100" dist="38100" dir="2700000" algn="tl">
                    <a:srgbClr val="000000">
                      <a:alpha val="43137"/>
                    </a:srgbClr>
                  </a:outerShdw>
                </a:effectLst>
              </a:endParaRPr>
            </a:p>
          </p:txBody>
        </p:sp>
        <p:cxnSp>
          <p:nvCxnSpPr>
            <p:cNvPr id="6" name="Straight Connector 5"/>
            <p:cNvCxnSpPr/>
            <p:nvPr/>
          </p:nvCxnSpPr>
          <p:spPr>
            <a:xfrm rot="5400000">
              <a:off x="3120230" y="4506912"/>
              <a:ext cx="2362200" cy="158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5584029" y="4076741"/>
              <a:ext cx="2057400" cy="83464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rPr>
                <a:t>Code, Data</a:t>
              </a:r>
              <a:endParaRPr lang="en-US" sz="2800" dirty="0">
                <a:solidFill>
                  <a:schemeClr val="tx1"/>
                </a:solidFill>
                <a:effectLst>
                  <a:outerShdw blurRad="38100" dist="38100" dir="2700000" algn="tl">
                    <a:srgbClr val="000000">
                      <a:alpha val="43137"/>
                    </a:srgbClr>
                  </a:outerShdw>
                </a:effectLst>
              </a:endParaRPr>
            </a:p>
          </p:txBody>
        </p:sp>
        <p:sp>
          <p:nvSpPr>
            <p:cNvPr id="8" name="Hexagon 7"/>
            <p:cNvSpPr/>
            <p:nvPr/>
          </p:nvSpPr>
          <p:spPr>
            <a:xfrm>
              <a:off x="3767136" y="4012406"/>
              <a:ext cx="1060704" cy="914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Policy</a:t>
              </a:r>
              <a:endParaRPr lang="en-US" sz="2000" dirty="0">
                <a:solidFill>
                  <a:schemeClr val="tx1"/>
                </a:solidFill>
                <a:effectLst>
                  <a:outerShdw blurRad="38100" dist="38100" dir="2700000" algn="tl">
                    <a:srgbClr val="000000">
                      <a:alpha val="43137"/>
                    </a:srgbClr>
                  </a:outerShdw>
                </a:effectLst>
              </a:endParaRPr>
            </a:p>
          </p:txBody>
        </p:sp>
        <p:sp>
          <p:nvSpPr>
            <p:cNvPr id="9" name="Right Arrow 8"/>
            <p:cNvSpPr/>
            <p:nvPr/>
          </p:nvSpPr>
          <p:spPr>
            <a:xfrm>
              <a:off x="3200406" y="4212405"/>
              <a:ext cx="469105" cy="56916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11" name="Right Arrow 10"/>
            <p:cNvSpPr/>
            <p:nvPr/>
          </p:nvSpPr>
          <p:spPr>
            <a:xfrm rot="10800000">
              <a:off x="4938716" y="4163876"/>
              <a:ext cx="426245" cy="651947"/>
            </a:xfrm>
            <a:prstGeom prst="right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Security Boundaries</a:t>
            </a:r>
            <a:endParaRPr lang="en-US" dirty="0"/>
          </a:p>
        </p:txBody>
      </p:sp>
      <p:sp>
        <p:nvSpPr>
          <p:cNvPr id="3" name="Content Placeholder 2"/>
          <p:cNvSpPr>
            <a:spLocks noGrp="1"/>
          </p:cNvSpPr>
          <p:nvPr>
            <p:ph type="body" sz="quarter" idx="10"/>
          </p:nvPr>
        </p:nvSpPr>
        <p:spPr>
          <a:xfrm>
            <a:off x="381000" y="1132586"/>
            <a:ext cx="8382000" cy="1813172"/>
          </a:xfrm>
        </p:spPr>
        <p:txBody>
          <a:bodyPr>
            <a:noAutofit/>
          </a:bodyPr>
          <a:lstStyle/>
          <a:p>
            <a:r>
              <a:rPr lang="en-US" dirty="0" smtClean="0"/>
              <a:t>For Windows to define a security boundary:</a:t>
            </a:r>
          </a:p>
          <a:p>
            <a:pPr lvl="1"/>
            <a:r>
              <a:rPr lang="en-US" dirty="0" smtClean="0"/>
              <a:t>The boundary must be worth defending</a:t>
            </a:r>
          </a:p>
          <a:p>
            <a:pPr lvl="1"/>
            <a:r>
              <a:rPr lang="en-US" dirty="0" smtClean="0"/>
              <a:t>Policy and who can set it must be well-defined</a:t>
            </a:r>
          </a:p>
          <a:p>
            <a:pPr lvl="1"/>
            <a:r>
              <a:rPr lang="en-US" dirty="0" smtClean="0"/>
              <a:t>Policy doesn’t always have to guard entire boundary, but can guard </a:t>
            </a:r>
            <a:r>
              <a:rPr lang="en-US" dirty="0" err="1" smtClean="0"/>
              <a:t>unpoliced</a:t>
            </a:r>
            <a:r>
              <a:rPr lang="en-US" dirty="0" smtClean="0"/>
              <a:t> tunnels</a:t>
            </a:r>
          </a:p>
          <a:p>
            <a:pPr lvl="2"/>
            <a:r>
              <a:rPr lang="en-US" sz="2000" dirty="0" smtClean="0"/>
              <a:t>Must be documented and avoidable by the user or application</a:t>
            </a:r>
          </a:p>
          <a:p>
            <a:pPr lvl="2"/>
            <a:r>
              <a:rPr lang="en-US" sz="2000" dirty="0" smtClean="0"/>
              <a:t>Must be unreliable and/or limit flow </a:t>
            </a:r>
            <a:br>
              <a:rPr lang="en-US" sz="2000" dirty="0" smtClean="0"/>
            </a:br>
            <a:r>
              <a:rPr lang="en-US" sz="2000" dirty="0" smtClean="0"/>
              <a:t>(there must be no cookbook attacks)</a:t>
            </a:r>
          </a:p>
          <a:p>
            <a:pPr lvl="1"/>
            <a:r>
              <a:rPr lang="en-US" dirty="0" smtClean="0"/>
              <a:t>A boundary has a high cost: </a:t>
            </a:r>
          </a:p>
          <a:p>
            <a:pPr lvl="2"/>
            <a:r>
              <a:rPr lang="en-US" dirty="0" smtClean="0"/>
              <a:t>Violations of policy are Microsoft Security Resource Center (MSRC) security bulletin-generating bugs</a:t>
            </a:r>
          </a:p>
          <a:p>
            <a:r>
              <a:rPr lang="en-US" dirty="0" smtClean="0"/>
              <a:t>There are few security boundaries in Windows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ltGray">
          <a:xfrm>
            <a:off x="341630" y="1635125"/>
            <a:ext cx="8369300" cy="41990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Agenda</a:t>
            </a:r>
            <a:br>
              <a:rPr lang="en-US" smtClean="0"/>
            </a:br>
            <a:endParaRPr lang="en-US" dirty="0"/>
          </a:p>
        </p:txBody>
      </p:sp>
      <p:sp>
        <p:nvSpPr>
          <p:cNvPr id="3" name="Content Placeholder 2"/>
          <p:cNvSpPr>
            <a:spLocks noGrp="1"/>
          </p:cNvSpPr>
          <p:nvPr>
            <p:ph type="body" sz="quarter" idx="10"/>
          </p:nvPr>
        </p:nvSpPr>
        <p:spPr>
          <a:xfrm>
            <a:off x="381000" y="1173431"/>
            <a:ext cx="8382000" cy="4992136"/>
          </a:xfrm>
        </p:spPr>
        <p:txBody>
          <a:bodyPr/>
          <a:lstStyle/>
          <a:p>
            <a:r>
              <a:rPr lang="en-US" sz="2800" dirty="0" smtClean="0"/>
              <a:t>What’s a security boundary?</a:t>
            </a:r>
          </a:p>
          <a:p>
            <a:r>
              <a:rPr lang="en-US" sz="2800" dirty="0" smtClean="0">
                <a:solidFill>
                  <a:schemeClr val="tx1"/>
                </a:solidFill>
                <a:effectLst>
                  <a:outerShdw blurRad="38100" dist="38100" dir="2700000" algn="tl">
                    <a:srgbClr val="000000">
                      <a:alpha val="43137"/>
                    </a:srgbClr>
                  </a:outerShdw>
                </a:effectLst>
              </a:rPr>
              <a:t>Basic Windows security boundaries</a:t>
            </a:r>
          </a:p>
          <a:p>
            <a:pPr lvl="1"/>
            <a:r>
              <a:rPr lang="en-US" sz="2400" dirty="0" smtClean="0"/>
              <a:t>Physical machines</a:t>
            </a:r>
          </a:p>
          <a:p>
            <a:pPr lvl="1"/>
            <a:r>
              <a:rPr lang="en-US" sz="2400" dirty="0" smtClean="0"/>
              <a:t>System virtual machines</a:t>
            </a:r>
          </a:p>
          <a:p>
            <a:pPr lvl="1"/>
            <a:r>
              <a:rPr lang="en-US" sz="2400" dirty="0" smtClean="0"/>
              <a:t>User sessions</a:t>
            </a:r>
          </a:p>
          <a:p>
            <a:r>
              <a:rPr lang="en-US" sz="2800" dirty="0" smtClean="0"/>
              <a:t>Which of these are boundaries?</a:t>
            </a:r>
          </a:p>
          <a:p>
            <a:pPr lvl="1"/>
            <a:r>
              <a:rPr lang="en-US" sz="2400" dirty="0" smtClean="0"/>
              <a:t>Processes</a:t>
            </a:r>
          </a:p>
          <a:p>
            <a:pPr lvl="1"/>
            <a:r>
              <a:rPr lang="en-US" sz="2400" dirty="0" err="1" smtClean="0"/>
              <a:t>PatchGuard</a:t>
            </a:r>
            <a:endParaRPr lang="en-US" sz="2400" dirty="0" smtClean="0"/>
          </a:p>
          <a:p>
            <a:pPr lvl="1"/>
            <a:r>
              <a:rPr lang="en-US" sz="2400" dirty="0" smtClean="0"/>
              <a:t>Kernel-mode code signing</a:t>
            </a:r>
          </a:p>
          <a:p>
            <a:pPr lvl="1"/>
            <a:r>
              <a:rPr lang="en-US" sz="2400" dirty="0" smtClean="0"/>
              <a:t>Protected-mode Internet Explorer</a:t>
            </a:r>
          </a:p>
          <a:p>
            <a:pPr lvl="1"/>
            <a:r>
              <a:rPr lang="en-US" sz="2400" dirty="0" smtClean="0"/>
              <a:t>User account control elevations</a:t>
            </a:r>
          </a:p>
          <a:p>
            <a:pPr lvl="1"/>
            <a:r>
              <a:rPr lang="en-US" sz="2400" dirty="0" smtClean="0"/>
              <a:t>Java VM and .NET CAS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Machine</a:t>
            </a:r>
            <a:endParaRPr lang="en-US" dirty="0"/>
          </a:p>
        </p:txBody>
      </p:sp>
      <p:sp>
        <p:nvSpPr>
          <p:cNvPr id="3" name="Content Placeholder 2"/>
          <p:cNvSpPr>
            <a:spLocks noGrp="1"/>
          </p:cNvSpPr>
          <p:nvPr>
            <p:ph type="body" sz="quarter" idx="10"/>
          </p:nvPr>
        </p:nvSpPr>
        <p:spPr>
          <a:xfrm>
            <a:off x="387350" y="1416050"/>
            <a:ext cx="4184650" cy="4858626"/>
          </a:xfrm>
        </p:spPr>
        <p:txBody>
          <a:bodyPr>
            <a:noAutofit/>
          </a:bodyPr>
          <a:lstStyle/>
          <a:p>
            <a:pPr>
              <a:lnSpc>
                <a:spcPct val="100000"/>
              </a:lnSpc>
            </a:pPr>
            <a:r>
              <a:rPr lang="en-US" sz="2400" smtClean="0"/>
              <a:t>Problem: Processes accept data from un-trusted sources on a network</a:t>
            </a:r>
          </a:p>
          <a:p>
            <a:pPr>
              <a:lnSpc>
                <a:spcPct val="100000"/>
              </a:lnSpc>
            </a:pPr>
            <a:r>
              <a:rPr lang="en-US" sz="2400" smtClean="0"/>
              <a:t>Goal: Prevent arbitrary code execution and data access from the network</a:t>
            </a:r>
          </a:p>
          <a:p>
            <a:pPr>
              <a:lnSpc>
                <a:spcPct val="100000"/>
              </a:lnSpc>
            </a:pPr>
            <a:r>
              <a:rPr lang="en-US" sz="2400" smtClean="0"/>
              <a:t>Implementation: All network-facing code must assume malicious clients</a:t>
            </a:r>
          </a:p>
          <a:p>
            <a:pPr>
              <a:lnSpc>
                <a:spcPct val="120000"/>
              </a:lnSpc>
            </a:pPr>
            <a:r>
              <a:rPr lang="en-US" sz="2400" smtClean="0"/>
              <a:t>Security boundary: Yes</a:t>
            </a:r>
          </a:p>
          <a:p>
            <a:pPr lvl="1">
              <a:lnSpc>
                <a:spcPct val="120000"/>
              </a:lnSpc>
            </a:pPr>
            <a:r>
              <a:rPr lang="en-US" sz="2000" smtClean="0"/>
              <a:t>Violation is MSRC “critical” security bulletin</a:t>
            </a:r>
            <a:endParaRPr lang="en-US" sz="2000" dirty="0"/>
          </a:p>
        </p:txBody>
      </p:sp>
      <p:grpSp>
        <p:nvGrpSpPr>
          <p:cNvPr id="9" name="Group 8"/>
          <p:cNvGrpSpPr/>
          <p:nvPr/>
        </p:nvGrpSpPr>
        <p:grpSpPr>
          <a:xfrm>
            <a:off x="5305427" y="854075"/>
            <a:ext cx="2525658" cy="5033245"/>
            <a:chOff x="6479381" y="2019955"/>
            <a:chExt cx="1927044" cy="3840301"/>
          </a:xfrm>
        </p:grpSpPr>
        <p:sp>
          <p:nvSpPr>
            <p:cNvPr id="4" name="Rounded Rectangle 3"/>
            <p:cNvSpPr/>
            <p:nvPr/>
          </p:nvSpPr>
          <p:spPr>
            <a:xfrm>
              <a:off x="6479381" y="3879056"/>
              <a:ext cx="1905000" cy="19812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effectLst>
                    <a:outerShdw blurRad="38100" dist="38100" dir="2700000" algn="tl">
                      <a:srgbClr val="000000">
                        <a:alpha val="43137"/>
                      </a:srgbClr>
                    </a:outerShdw>
                  </a:effectLst>
                </a:rPr>
                <a:t>Machine</a:t>
              </a:r>
              <a:endParaRPr lang="en-US" sz="2000" dirty="0">
                <a:solidFill>
                  <a:schemeClr val="tx1"/>
                </a:solidFill>
                <a:effectLst>
                  <a:outerShdw blurRad="38100" dist="38100" dir="2700000" algn="tl">
                    <a:srgbClr val="000000">
                      <a:alpha val="43137"/>
                    </a:srgbClr>
                  </a:outerShdw>
                </a:effectLst>
              </a:endParaRPr>
            </a:p>
          </p:txBody>
        </p:sp>
        <p:cxnSp>
          <p:nvCxnSpPr>
            <p:cNvPr id="5" name="Straight Connector 4"/>
            <p:cNvCxnSpPr/>
            <p:nvPr/>
          </p:nvCxnSpPr>
          <p:spPr>
            <a:xfrm>
              <a:off x="6479512" y="3265111"/>
              <a:ext cx="1926913" cy="1212"/>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Right Arrow 6"/>
            <p:cNvSpPr/>
            <p:nvPr/>
          </p:nvSpPr>
          <p:spPr>
            <a:xfrm rot="5400000">
              <a:off x="7264395" y="2098167"/>
              <a:ext cx="348839" cy="938539"/>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8" name="Hexagon 7"/>
            <p:cNvSpPr/>
            <p:nvPr/>
          </p:nvSpPr>
          <p:spPr>
            <a:xfrm>
              <a:off x="6781800" y="2819404"/>
              <a:ext cx="1374648" cy="952500"/>
            </a:xfrm>
            <a:prstGeom prst="hex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IE, Services</a:t>
              </a:r>
              <a:endParaRPr lang="en-US" dirty="0">
                <a:solidFill>
                  <a:schemeClr val="tx1"/>
                </a:solidFill>
                <a:effectLst>
                  <a:outerShdw blurRad="38100" dist="38100" dir="2700000" algn="tl">
                    <a:srgbClr val="000000">
                      <a:alpha val="43137"/>
                    </a:srgbClr>
                  </a:outerShdw>
                </a:effectLst>
              </a:endParaRPr>
            </a:p>
          </p:txBody>
        </p:sp>
        <p:sp>
          <p:nvSpPr>
            <p:cNvPr id="11" name="TextBox 10"/>
            <p:cNvSpPr txBox="1"/>
            <p:nvPr/>
          </p:nvSpPr>
          <p:spPr>
            <a:xfrm>
              <a:off x="6487817" y="2019955"/>
              <a:ext cx="1885384" cy="305279"/>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rPr>
                <a:t>Internet, WAN, LAN</a:t>
              </a:r>
              <a:endParaRPr lang="en-US" sz="2000" dirty="0">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2008_ITPro_4-3">
  <a:themeElements>
    <a:clrScheme name="Custom 1">
      <a:dk1>
        <a:srgbClr val="FFFFFF"/>
      </a:dk1>
      <a:lt1>
        <a:srgbClr val="FFFFFF"/>
      </a:lt1>
      <a:dk2>
        <a:srgbClr val="FFFFFF"/>
      </a:dk2>
      <a:lt2>
        <a:srgbClr val="7F7F7F"/>
      </a:lt2>
      <a:accent1>
        <a:srgbClr val="5EA7EA"/>
      </a:accent1>
      <a:accent2>
        <a:srgbClr val="97D256"/>
      </a:accent2>
      <a:accent3>
        <a:srgbClr val="11508A"/>
      </a:accent3>
      <a:accent4>
        <a:srgbClr val="7F7F7F"/>
      </a:accent4>
      <a:accent5>
        <a:srgbClr val="95337B"/>
      </a:accent5>
      <a:accent6>
        <a:srgbClr val="186CB8"/>
      </a:accent6>
      <a:hlink>
        <a:srgbClr val="19B0E5"/>
      </a:hlink>
      <a:folHlink>
        <a:srgbClr val="186CB8"/>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Prism_template_4x3">
  <a:themeElements>
    <a:clrScheme name="PRISM 2008">
      <a:dk1>
        <a:srgbClr val="002060"/>
      </a:dk1>
      <a:lt1>
        <a:srgbClr val="FFFFFF"/>
      </a:lt1>
      <a:dk2>
        <a:srgbClr val="0070C0"/>
      </a:dk2>
      <a:lt2>
        <a:srgbClr val="FFFF99"/>
      </a:lt2>
      <a:accent1>
        <a:srgbClr val="FFD965"/>
      </a:accent1>
      <a:accent2>
        <a:srgbClr val="4AA7B4"/>
      </a:accent2>
      <a:accent3>
        <a:srgbClr val="CC8E50"/>
      </a:accent3>
      <a:accent4>
        <a:srgbClr val="94BA40"/>
      </a:accent4>
      <a:accent5>
        <a:srgbClr val="FEAF58"/>
      </a:accent5>
      <a:accent6>
        <a:srgbClr val="A98FB7"/>
      </a:accent6>
      <a:hlink>
        <a:srgbClr val="FFFF99"/>
      </a:hlink>
      <a:folHlink>
        <a:srgbClr val="6F5080"/>
      </a:folHlink>
    </a:clrScheme>
    <a:fontScheme name="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40000"/>
                <a:lumOff val="60000"/>
              </a:schemeClr>
            </a:gs>
            <a:gs pos="35000">
              <a:schemeClr val="accent1">
                <a:alpha val="13000"/>
              </a:schemeClr>
            </a:gs>
            <a:gs pos="75000">
              <a:schemeClr val="accent1">
                <a:lumMod val="75000"/>
                <a:alpha val="75000"/>
              </a:schemeClr>
            </a:gs>
            <a:gs pos="0">
              <a:schemeClr val="accent1">
                <a:lumMod val="75000"/>
              </a:schemeClr>
            </a:gs>
            <a:gs pos="100000">
              <a:schemeClr val="accent1">
                <a:lumMod val="60000"/>
                <a:lumOff val="40000"/>
                <a:alpha val="75000"/>
              </a:schemeClr>
            </a:gs>
          </a:gsLst>
          <a:lin ang="16200000" scaled="1"/>
          <a:tileRect/>
        </a:gradFill>
        <a:ln w="12700">
          <a:gradFill flip="none" rotWithShape="1">
            <a:gsLst>
              <a:gs pos="61000">
                <a:schemeClr val="accent1">
                  <a:lumMod val="20000"/>
                  <a:lumOff val="80000"/>
                  <a:alpha val="0"/>
                </a:schemeClr>
              </a:gs>
              <a:gs pos="100000">
                <a:schemeClr val="accent1">
                  <a:lumMod val="75000"/>
                </a:schemeClr>
              </a:gs>
            </a:gsLst>
            <a:lin ang="5400000" scaled="1"/>
            <a:tileRect/>
          </a:grad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7200000"/>
          </a:lightRig>
        </a:scene3d>
        <a:sp3d prstMaterial="powder">
          <a:bevelT w="127000" h="63500" prst="softRound"/>
        </a:sp3d>
      </a:spPr>
      <a:bodyPr vert="horz" wrap="square" lIns="109728" tIns="54864" rIns="109728" bIns="54864"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err="1" smtClean="0"/>
        </a:defPPr>
      </a:lstStyle>
    </a:tx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rebuchet">
      <a:majorFont>
        <a:latin typeface="Trebuchet MS"/>
        <a:ea typeface=""/>
        <a:cs typeface=""/>
      </a:majorFont>
      <a:minorFont>
        <a:latin typeface="Trebuchet M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5-10140_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TechEd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AD18D62016C640A18B4602AF84C96B" ma:contentTypeVersion="0" ma:contentTypeDescription="Create a new document." ma:contentTypeScope="" ma:versionID="caa81f01dd96cdfbc3682f85211525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outs:outSpaceData xmlns:outs="http://schemas.microsoft.com/office/2009/outspace/metadata">
  <outs:relatedDates>
    <outs:relatedDate>
      <outs:type>3</outs:type>
      <outs:displayName>Last Modified</outs:displayName>
      <outs:dateTime>2009-07-20T18:41:28Z</outs:dateTime>
      <outs:isPinned>true</outs:isPinned>
    </outs:relatedDate>
    <outs:relatedDate>
      <outs:type>2</outs:type>
      <outs:displayName>Created</outs:displayName>
      <outs:dateTime>2008-04-17T09:28:09Z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James Dent</outs:displayName>
          <outs:accountName/>
        </outs:relatedPerson>
      </outs:people>
      <outs:source>0</outs:source>
      <outs:isPinned>true</outs:isPinned>
    </outs:relatedPeopleItem>
    <outs:relatedPeopleItem>
      <outs:category>Last modified by</outs:category>
      <outs:people>
        <outs:relatedPerson>
          <outs:displayName>Mark Russinovich</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C720BFF8-353C-459A-AFEF-E21478A41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6E36A69-20AF-4475-8E56-46E6A5BAB14A}">
  <ds:schemaRefs>
    <ds:schemaRef ds:uri="http://purl.org/dc/dcmitype/"/>
    <ds:schemaRef ds:uri="http://schemas.microsoft.com/office/2006/documentManagement/types"/>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27A27AF-67A1-4A64-B04E-6572043AD347}">
  <ds:schemaRefs>
    <ds:schemaRef ds:uri="http://schemas.microsoft.com/sharepoint/v3/contenttype/forms"/>
  </ds:schemaRefs>
</ds:datastoreItem>
</file>

<file path=customXml/itemProps4.xml><?xml version="1.0" encoding="utf-8"?>
<ds:datastoreItem xmlns:ds="http://schemas.openxmlformats.org/officeDocument/2006/customXml" ds:itemID="{B4251153-A779-431D-A191-DDCCFDF85E70}">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TechEd2008_ITPro_4-3</Template>
  <TotalTime>2584</TotalTime>
  <Words>1629</Words>
  <Application>Microsoft Office PowerPoint</Application>
  <PresentationFormat>On-screen Show (4:3)</PresentationFormat>
  <Paragraphs>310</Paragraphs>
  <Slides>37</Slides>
  <Notes>36</Notes>
  <HiddenSlides>0</HiddenSlides>
  <MMClips>0</MMClips>
  <ScaleCrop>false</ScaleCrop>
  <HeadingPairs>
    <vt:vector size="4" baseType="variant">
      <vt:variant>
        <vt:lpstr>Theme</vt:lpstr>
      </vt:variant>
      <vt:variant>
        <vt:i4>7</vt:i4>
      </vt:variant>
      <vt:variant>
        <vt:lpstr>Slide Titles</vt:lpstr>
      </vt:variant>
      <vt:variant>
        <vt:i4>37</vt:i4>
      </vt:variant>
    </vt:vector>
  </HeadingPairs>
  <TitlesOfParts>
    <vt:vector size="44" baseType="lpstr">
      <vt:lpstr>TechEd2008_ITPro_4-3</vt:lpstr>
      <vt:lpstr>O-Prism_template_4x3</vt:lpstr>
      <vt:lpstr>White with Courier font for code slides</vt:lpstr>
      <vt:lpstr>5-10140_TR9_Breakout_ChalkTalk_template</vt:lpstr>
      <vt:lpstr>White with Consolas font for code slides</vt:lpstr>
      <vt:lpstr>TechEd_Europe</vt:lpstr>
      <vt:lpstr>TechEd09_Europe template</vt:lpstr>
      <vt:lpstr>Slide 1</vt:lpstr>
      <vt:lpstr>Windows and Malware:  Which Features are Security and Which Aren't</vt:lpstr>
      <vt:lpstr>About Me</vt:lpstr>
      <vt:lpstr>Why This Talk?</vt:lpstr>
      <vt:lpstr>Agenda</vt:lpstr>
      <vt:lpstr>Security Boundaries</vt:lpstr>
      <vt:lpstr>Windows Security Boundaries</vt:lpstr>
      <vt:lpstr>Agenda </vt:lpstr>
      <vt:lpstr>Physical Machine</vt:lpstr>
      <vt:lpstr>System Virtual Machines</vt:lpstr>
      <vt:lpstr>User Sessions</vt:lpstr>
      <vt:lpstr>User Session Implementation</vt:lpstr>
      <vt:lpstr>Are User Sessions a  Security Boundary?</vt:lpstr>
      <vt:lpstr>Agenda</vt:lpstr>
      <vt:lpstr>Evaluating a Boundary</vt:lpstr>
      <vt:lpstr>Processes</vt:lpstr>
      <vt:lpstr>PatchGuard  (Kernel Patch Protection)</vt:lpstr>
      <vt:lpstr>PatchGuard Implementation</vt:lpstr>
      <vt:lpstr>Is PatchGuard a Security Boundary?</vt:lpstr>
      <vt:lpstr>Kernel-mode Code Signing</vt:lpstr>
      <vt:lpstr>Kernel-Mode Code  Signing Implementation</vt:lpstr>
      <vt:lpstr>Is Kernel-Mode Code Signing  a Security Boundary?</vt:lpstr>
      <vt:lpstr>Protected-Mode Internet Explorer</vt:lpstr>
      <vt:lpstr>Protected-Mode Internet Explorer Implementation</vt:lpstr>
      <vt:lpstr>Is PMIE a Security Boundary?</vt:lpstr>
      <vt:lpstr>User Account Control Elevations</vt:lpstr>
      <vt:lpstr>User Account  Control Implementation</vt:lpstr>
      <vt:lpstr>User Account Control Levels</vt:lpstr>
      <vt:lpstr>User Account Control Levels</vt:lpstr>
      <vt:lpstr>Are User Account Control Elevations a Security Boundary?</vt:lpstr>
      <vt:lpstr>Java VM and .NET Code  Access Security</vt:lpstr>
      <vt:lpstr>Summary and Assessment</vt:lpstr>
      <vt:lpstr>Defining New Boundaries</vt:lpstr>
      <vt:lpstr>Conclusion</vt:lpstr>
      <vt:lpstr>Slide 35</vt:lpstr>
      <vt:lpstr>Slide 36</vt:lpstr>
      <vt:lpstr>Slide 37</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James Dent</dc:creator>
  <dc:description>tech·ed Europe 2009</dc:description>
  <cp:lastModifiedBy>cn_user</cp:lastModifiedBy>
  <cp:revision>109</cp:revision>
  <dcterms:created xsi:type="dcterms:W3CDTF">2008-04-17T09:28:09Z</dcterms:created>
  <dcterms:modified xsi:type="dcterms:W3CDTF">2009-11-13T06:53:53Z</dcterms:modified>
</cp:coreProperties>
</file>