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824" r:id="rId2"/>
    <p:sldMasterId id="2147483839" r:id="rId3"/>
  </p:sldMasterIdLst>
  <p:notesMasterIdLst>
    <p:notesMasterId r:id="rId34"/>
  </p:notesMasterIdLst>
  <p:handoutMasterIdLst>
    <p:handoutMasterId r:id="rId35"/>
  </p:handoutMasterIdLst>
  <p:sldIdLst>
    <p:sldId id="309" r:id="rId4"/>
    <p:sldId id="310" r:id="rId5"/>
    <p:sldId id="307" r:id="rId6"/>
    <p:sldId id="308" r:id="rId7"/>
    <p:sldId id="319" r:id="rId8"/>
    <p:sldId id="285" r:id="rId9"/>
    <p:sldId id="287" r:id="rId10"/>
    <p:sldId id="300" r:id="rId11"/>
    <p:sldId id="318" r:id="rId12"/>
    <p:sldId id="290" r:id="rId13"/>
    <p:sldId id="293" r:id="rId14"/>
    <p:sldId id="292" r:id="rId15"/>
    <p:sldId id="291" r:id="rId16"/>
    <p:sldId id="303" r:id="rId17"/>
    <p:sldId id="301" r:id="rId18"/>
    <p:sldId id="302" r:id="rId19"/>
    <p:sldId id="304" r:id="rId20"/>
    <p:sldId id="305" r:id="rId21"/>
    <p:sldId id="294" r:id="rId22"/>
    <p:sldId id="296" r:id="rId23"/>
    <p:sldId id="306" r:id="rId24"/>
    <p:sldId id="297" r:id="rId25"/>
    <p:sldId id="298" r:id="rId26"/>
    <p:sldId id="274" r:id="rId27"/>
    <p:sldId id="311" r:id="rId28"/>
    <p:sldId id="317" r:id="rId29"/>
    <p:sldId id="316" r:id="rId30"/>
    <p:sldId id="312" r:id="rId31"/>
    <p:sldId id="320" r:id="rId32"/>
    <p:sldId id="315" r:id="rId33"/>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ＭＳ Ｐゴシック" pitchFamily="-108" charset="-128"/>
        <a:cs typeface="+mn-cs"/>
      </a:defRPr>
    </a:lvl1pPr>
    <a:lvl2pPr marL="455613" indent="1588" algn="l" defTabSz="912813" rtl="0" fontAlgn="base">
      <a:spcBef>
        <a:spcPct val="0"/>
      </a:spcBef>
      <a:spcAft>
        <a:spcPct val="0"/>
      </a:spcAft>
      <a:defRPr kern="1200">
        <a:solidFill>
          <a:schemeClr val="tx1"/>
        </a:solidFill>
        <a:latin typeface="Arial" charset="0"/>
        <a:ea typeface="ＭＳ Ｐゴシック" pitchFamily="-108" charset="-128"/>
        <a:cs typeface="+mn-cs"/>
      </a:defRPr>
    </a:lvl2pPr>
    <a:lvl3pPr marL="912813" indent="1588" algn="l" defTabSz="912813" rtl="0" fontAlgn="base">
      <a:spcBef>
        <a:spcPct val="0"/>
      </a:spcBef>
      <a:spcAft>
        <a:spcPct val="0"/>
      </a:spcAft>
      <a:defRPr kern="1200">
        <a:solidFill>
          <a:schemeClr val="tx1"/>
        </a:solidFill>
        <a:latin typeface="Arial" charset="0"/>
        <a:ea typeface="ＭＳ Ｐゴシック" pitchFamily="-108" charset="-128"/>
        <a:cs typeface="+mn-cs"/>
      </a:defRPr>
    </a:lvl3pPr>
    <a:lvl4pPr marL="1370013" indent="1588" algn="l" defTabSz="912813" rtl="0" fontAlgn="base">
      <a:spcBef>
        <a:spcPct val="0"/>
      </a:spcBef>
      <a:spcAft>
        <a:spcPct val="0"/>
      </a:spcAft>
      <a:defRPr kern="1200">
        <a:solidFill>
          <a:schemeClr val="tx1"/>
        </a:solidFill>
        <a:latin typeface="Arial" charset="0"/>
        <a:ea typeface="ＭＳ Ｐゴシック" pitchFamily="-108" charset="-128"/>
        <a:cs typeface="+mn-cs"/>
      </a:defRPr>
    </a:lvl4pPr>
    <a:lvl5pPr marL="1827213" indent="1588" algn="l" defTabSz="912813"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Coates" initials="A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CCFFCC"/>
    <a:srgbClr val="CCCCCC"/>
    <a:srgbClr val="99CC99"/>
    <a:srgbClr val="F6AE1E"/>
    <a:srgbClr val="FF0066"/>
    <a:srgbClr val="000000"/>
    <a:srgbClr val="F3AF35"/>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0" autoAdjust="0"/>
  </p:normalViewPr>
  <p:slideViewPr>
    <p:cSldViewPr snapToGrid="0">
      <p:cViewPr varScale="1">
        <p:scale>
          <a:sx n="104" d="100"/>
          <a:sy n="104" d="100"/>
        </p:scale>
        <p:origin x="-408" y="-84"/>
      </p:cViewPr>
      <p:guideLst>
        <p:guide orient="horz" pos="144"/>
        <p:guide orient="horz" pos="901"/>
        <p:guide orient="horz" pos="1484"/>
        <p:guide orient="horz" pos="1200"/>
        <p:guide orient="horz" pos="2736"/>
        <p:guide orient="horz" pos="3903"/>
        <p:guide pos="2880"/>
        <p:guide pos="240"/>
        <p:guide pos="460"/>
        <p:guide pos="5527"/>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27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8" charset="0"/>
              </a:defRPr>
            </a:lvl1pPr>
          </a:lstStyle>
          <a:p>
            <a:pPr>
              <a:defRPr/>
            </a:pPr>
            <a:r>
              <a:rPr lang="en-US" sz="1400" smtClean="0"/>
              <a:t>Tech·Ed Europe 2009</a:t>
            </a:r>
            <a:endParaRPr lang="en-US" sz="1400">
              <a:latin typeface="Trebuchet MS" pitchFamily="-10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rebuchet MS" pitchFamily="-108" charset="0"/>
              </a:defRPr>
            </a:lvl1pPr>
          </a:lstStyle>
          <a:p>
            <a:pPr>
              <a:defRPr/>
            </a:pPr>
            <a:r>
              <a:rPr lang="en-US" sz="1400" smtClean="0"/>
              <a:t>11/10/2009</a:t>
            </a:r>
            <a:endParaRPr lang="en-US" sz="1400"/>
          </a:p>
        </p:txBody>
      </p:sp>
      <p:sp>
        <p:nvSpPr>
          <p:cNvPr id="4" name="Footer Placeholder 3"/>
          <p:cNvSpPr>
            <a:spLocks noGrp="1"/>
          </p:cNvSpPr>
          <p:nvPr>
            <p:ph type="ftr" sz="quarter" idx="2"/>
          </p:nvPr>
        </p:nvSpPr>
        <p:spPr>
          <a:xfrm>
            <a:off x="0" y="8685213"/>
            <a:ext cx="6248400" cy="457200"/>
          </a:xfrm>
          <a:prstGeom prst="rect">
            <a:avLst/>
          </a:prstGeom>
        </p:spPr>
        <p:txBody>
          <a:bodyPr vert="horz" wrap="square" lIns="91440" tIns="45720" rIns="91440" bIns="45720" numCol="1" anchor="b" anchorCtr="0" compatLnSpc="1">
            <a:prstTxWarp prst="textNoShape">
              <a:avLst/>
            </a:prstTxWarp>
          </a:bodyPr>
          <a:lstStyle>
            <a:lvl1pPr>
              <a:defRPr sz="500">
                <a:solidFill>
                  <a:srgbClr val="000000"/>
                </a:solidFill>
                <a:latin typeface="Trebuchet MS" pitchFamily="-108" charset="0"/>
              </a:defRPr>
            </a:lvl1pPr>
          </a:lstStyle>
          <a:p>
            <a:pPr>
              <a:defRPr/>
            </a:pPr>
            <a:r>
              <a:rPr lang="en-US" sz="1400" smtClean="0"/>
              <a:t>sia305_bertocci.pptx</a:t>
            </a:r>
            <a:endParaRPr lang="en-US" sz="1400"/>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rebuchet MS" pitchFamily="-108" charset="0"/>
              </a:defRPr>
            </a:lvl1pPr>
          </a:lstStyle>
          <a:p>
            <a:pPr>
              <a:defRPr/>
            </a:pPr>
            <a:fld id="{CE34F2F8-2828-4878-8392-1DC3B2EE205D}" type="slidenum">
              <a:rPr lang="en-US" sz="1400"/>
              <a:pPr>
                <a:defRPr/>
              </a:pP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rebuchet MS" pitchFamily="-108" charset="0"/>
              </a:defRPr>
            </a:lvl1pPr>
          </a:lstStyle>
          <a:p>
            <a:pPr>
              <a:defRPr/>
            </a:pPr>
            <a:r>
              <a:rPr lang="en-US"/>
              <a:t>Tech·Ed  North America 2009</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rebuchet MS" pitchFamily="-108" charset="0"/>
              </a:defRPr>
            </a:lvl1pPr>
          </a:lstStyle>
          <a:p>
            <a:pPr>
              <a:defRPr/>
            </a:pPr>
            <a:r>
              <a:rPr lang="en-US"/>
              <a:t>May 11 – 15, 2009</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wrap="square" lIns="91440" tIns="45720" rIns="91440" bIns="45720" numCol="1" anchor="b" anchorCtr="0" compatLnSpc="1">
            <a:prstTxWarp prst="textNoShape">
              <a:avLst/>
            </a:prstTxWarp>
          </a:bodyPr>
          <a:lstStyle>
            <a:lvl1pPr>
              <a:defRPr sz="400">
                <a:solidFill>
                  <a:srgbClr val="000000"/>
                </a:solidFill>
                <a:latin typeface="Trebuchet MS" pitchFamily="-108" charset="0"/>
              </a:defRPr>
            </a:lvl1pPr>
          </a:lstStyle>
          <a:p>
            <a:pPr>
              <a:defRPr/>
            </a:pPr>
            <a:r>
              <a:rPr lang="en-US"/>
              <a:t>© 2009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rebuchet MS" pitchFamily="-108" charset="0"/>
              </a:defRPr>
            </a:lvl1pPr>
          </a:lstStyle>
          <a:p>
            <a:pPr>
              <a:defRPr/>
            </a:pPr>
            <a:fld id="{E34112BF-CC53-4BD3-B71B-638534610D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Trebuchet MS" pitchFamily="34" charset="0"/>
        <a:ea typeface="ＭＳ Ｐゴシック" pitchFamily="-108" charset="-128"/>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Trebuchet MS" pitchFamily="34" charset="0"/>
        <a:ea typeface="ＭＳ Ｐゴシック" pitchFamily="-108" charset="-128"/>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Trebuchet MS" pitchFamily="34" charset="0"/>
        <a:ea typeface="ＭＳ Ｐゴシック" pitchFamily="-108" charset="-128"/>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Trebuchet MS" pitchFamily="34" charset="0"/>
        <a:ea typeface="ＭＳ Ｐゴシック" pitchFamily="-108" charset="-128"/>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Trebuchet MS" pitchFamily="34" charset="0"/>
        <a:ea typeface="ＭＳ Ｐゴシック" pitchFamily="-108" charset="-128"/>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4035" name="Date Placeholder 4"/>
          <p:cNvSpPr>
            <a:spLocks noGrp="1"/>
          </p:cNvSpPr>
          <p:nvPr>
            <p:ph type="dt" sz="quarter" idx="1"/>
          </p:nvPr>
        </p:nvSpPr>
        <p:spPr bwMode="auto">
          <a:noFill/>
          <a:ln>
            <a:miter lim="800000"/>
            <a:headEnd/>
            <a:tailEnd/>
          </a:ln>
        </p:spPr>
        <p:txBody>
          <a:bodyPr/>
          <a:lstStyle/>
          <a:p>
            <a:endParaRPr lang="en-US" smtClean="0">
              <a:latin typeface="Trebuchet MS" pitchFamily="34" charset="0"/>
            </a:endParaRPr>
          </a:p>
        </p:txBody>
      </p:sp>
      <p:sp>
        <p:nvSpPr>
          <p:cNvPr id="44036" name="Footer Placeholder 5"/>
          <p:cNvSpPr>
            <a:spLocks noGrp="1"/>
          </p:cNvSpPr>
          <p:nvPr>
            <p:ph type="ftr" sz="quarter" idx="4"/>
          </p:nvPr>
        </p:nvSpPr>
        <p:spPr bwMode="auto">
          <a:noFill/>
          <a:ln>
            <a:miter lim="800000"/>
            <a:headEnd/>
            <a:tailEnd/>
          </a:ln>
        </p:spPr>
        <p:txBody>
          <a:bodyPr/>
          <a:lstStyle/>
          <a:p>
            <a:endParaRPr lang="en-US" smtClean="0">
              <a:solidFill>
                <a:schemeClr val="tx1"/>
              </a:solidFill>
              <a:latin typeface="Segoe" pitchFamily="-108" charset="0"/>
            </a:endParaRPr>
          </a:p>
        </p:txBody>
      </p:sp>
      <p:sp>
        <p:nvSpPr>
          <p:cNvPr id="44037" name="Slide Number Placeholder 6"/>
          <p:cNvSpPr>
            <a:spLocks noGrp="1"/>
          </p:cNvSpPr>
          <p:nvPr>
            <p:ph type="sldNum" sz="quarter" idx="5"/>
          </p:nvPr>
        </p:nvSpPr>
        <p:spPr bwMode="auto">
          <a:noFill/>
          <a:ln>
            <a:miter lim="800000"/>
            <a:headEnd/>
            <a:tailEnd/>
          </a:ln>
        </p:spPr>
        <p:txBody>
          <a:bodyPr/>
          <a:lstStyle/>
          <a:p>
            <a:endParaRPr lang="en-US" smtClean="0">
              <a:latin typeface="Trebuchet MS" pitchFamily="34" charset="0"/>
            </a:endParaRPr>
          </a:p>
        </p:txBody>
      </p:sp>
      <p:sp>
        <p:nvSpPr>
          <p:cNvPr id="44038"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4039"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4035" name="Date Placeholder 4"/>
          <p:cNvSpPr>
            <a:spLocks noGrp="1"/>
          </p:cNvSpPr>
          <p:nvPr>
            <p:ph type="dt" sz="quarter" idx="1"/>
          </p:nvPr>
        </p:nvSpPr>
        <p:spPr bwMode="auto">
          <a:noFill/>
          <a:ln>
            <a:miter lim="800000"/>
            <a:headEnd/>
            <a:tailEnd/>
          </a:ln>
        </p:spPr>
        <p:txBody>
          <a:bodyPr/>
          <a:lstStyle/>
          <a:p>
            <a:endParaRPr lang="en-US" smtClean="0">
              <a:latin typeface="Trebuchet MS" pitchFamily="34" charset="0"/>
            </a:endParaRPr>
          </a:p>
        </p:txBody>
      </p:sp>
      <p:sp>
        <p:nvSpPr>
          <p:cNvPr id="44036" name="Footer Placeholder 5"/>
          <p:cNvSpPr>
            <a:spLocks noGrp="1"/>
          </p:cNvSpPr>
          <p:nvPr>
            <p:ph type="ftr" sz="quarter" idx="4"/>
          </p:nvPr>
        </p:nvSpPr>
        <p:spPr bwMode="auto">
          <a:noFill/>
          <a:ln>
            <a:miter lim="800000"/>
            <a:headEnd/>
            <a:tailEnd/>
          </a:ln>
        </p:spPr>
        <p:txBody>
          <a:bodyPr/>
          <a:lstStyle/>
          <a:p>
            <a:endParaRPr lang="en-US" smtClean="0">
              <a:solidFill>
                <a:schemeClr val="tx1"/>
              </a:solidFill>
              <a:latin typeface="Segoe" pitchFamily="-108" charset="0"/>
            </a:endParaRPr>
          </a:p>
        </p:txBody>
      </p:sp>
      <p:sp>
        <p:nvSpPr>
          <p:cNvPr id="44037" name="Slide Number Placeholder 6"/>
          <p:cNvSpPr>
            <a:spLocks noGrp="1"/>
          </p:cNvSpPr>
          <p:nvPr>
            <p:ph type="sldNum" sz="quarter" idx="5"/>
          </p:nvPr>
        </p:nvSpPr>
        <p:spPr bwMode="auto">
          <a:noFill/>
          <a:ln>
            <a:miter lim="800000"/>
            <a:headEnd/>
            <a:tailEnd/>
          </a:ln>
        </p:spPr>
        <p:txBody>
          <a:bodyPr/>
          <a:lstStyle/>
          <a:p>
            <a:endParaRPr lang="en-US" smtClean="0">
              <a:latin typeface="Trebuchet MS" pitchFamily="34" charset="0"/>
            </a:endParaRPr>
          </a:p>
        </p:txBody>
      </p:sp>
      <p:sp>
        <p:nvSpPr>
          <p:cNvPr id="44038"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4039"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4035" name="Date Placeholder 4"/>
          <p:cNvSpPr>
            <a:spLocks noGrp="1"/>
          </p:cNvSpPr>
          <p:nvPr>
            <p:ph type="dt" sz="quarter" idx="1"/>
          </p:nvPr>
        </p:nvSpPr>
        <p:spPr bwMode="auto">
          <a:noFill/>
          <a:ln>
            <a:miter lim="800000"/>
            <a:headEnd/>
            <a:tailEnd/>
          </a:ln>
        </p:spPr>
        <p:txBody>
          <a:bodyPr/>
          <a:lstStyle/>
          <a:p>
            <a:endParaRPr lang="en-US" smtClean="0">
              <a:latin typeface="Trebuchet MS" pitchFamily="34" charset="0"/>
            </a:endParaRPr>
          </a:p>
        </p:txBody>
      </p:sp>
      <p:sp>
        <p:nvSpPr>
          <p:cNvPr id="44036" name="Footer Placeholder 5"/>
          <p:cNvSpPr>
            <a:spLocks noGrp="1"/>
          </p:cNvSpPr>
          <p:nvPr>
            <p:ph type="ftr" sz="quarter" idx="4"/>
          </p:nvPr>
        </p:nvSpPr>
        <p:spPr bwMode="auto">
          <a:noFill/>
          <a:ln>
            <a:miter lim="800000"/>
            <a:headEnd/>
            <a:tailEnd/>
          </a:ln>
        </p:spPr>
        <p:txBody>
          <a:bodyPr/>
          <a:lstStyle/>
          <a:p>
            <a:endParaRPr lang="en-US" smtClean="0">
              <a:solidFill>
                <a:schemeClr val="tx1"/>
              </a:solidFill>
              <a:latin typeface="Segoe" pitchFamily="-108" charset="0"/>
            </a:endParaRPr>
          </a:p>
        </p:txBody>
      </p:sp>
      <p:sp>
        <p:nvSpPr>
          <p:cNvPr id="44037" name="Slide Number Placeholder 6"/>
          <p:cNvSpPr>
            <a:spLocks noGrp="1"/>
          </p:cNvSpPr>
          <p:nvPr>
            <p:ph type="sldNum" sz="quarter" idx="5"/>
          </p:nvPr>
        </p:nvSpPr>
        <p:spPr bwMode="auto">
          <a:noFill/>
          <a:ln>
            <a:miter lim="800000"/>
            <a:headEnd/>
            <a:tailEnd/>
          </a:ln>
        </p:spPr>
        <p:txBody>
          <a:bodyPr/>
          <a:lstStyle/>
          <a:p>
            <a:endParaRPr lang="en-US" smtClean="0">
              <a:latin typeface="Trebuchet MS" pitchFamily="34" charset="0"/>
            </a:endParaRPr>
          </a:p>
        </p:txBody>
      </p:sp>
      <p:sp>
        <p:nvSpPr>
          <p:cNvPr id="44038"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4039"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4035" name="Date Placeholder 4"/>
          <p:cNvSpPr>
            <a:spLocks noGrp="1"/>
          </p:cNvSpPr>
          <p:nvPr>
            <p:ph type="dt" sz="quarter" idx="1"/>
          </p:nvPr>
        </p:nvSpPr>
        <p:spPr bwMode="auto">
          <a:noFill/>
          <a:ln>
            <a:miter lim="800000"/>
            <a:headEnd/>
            <a:tailEnd/>
          </a:ln>
        </p:spPr>
        <p:txBody>
          <a:bodyPr/>
          <a:lstStyle/>
          <a:p>
            <a:endParaRPr lang="en-US" smtClean="0">
              <a:latin typeface="Trebuchet MS" pitchFamily="34" charset="0"/>
            </a:endParaRPr>
          </a:p>
        </p:txBody>
      </p:sp>
      <p:sp>
        <p:nvSpPr>
          <p:cNvPr id="44036" name="Footer Placeholder 5"/>
          <p:cNvSpPr>
            <a:spLocks noGrp="1"/>
          </p:cNvSpPr>
          <p:nvPr>
            <p:ph type="ftr" sz="quarter" idx="4"/>
          </p:nvPr>
        </p:nvSpPr>
        <p:spPr bwMode="auto">
          <a:noFill/>
          <a:ln>
            <a:miter lim="800000"/>
            <a:headEnd/>
            <a:tailEnd/>
          </a:ln>
        </p:spPr>
        <p:txBody>
          <a:bodyPr/>
          <a:lstStyle/>
          <a:p>
            <a:endParaRPr lang="en-US" smtClean="0">
              <a:solidFill>
                <a:schemeClr val="tx1"/>
              </a:solidFill>
              <a:latin typeface="Segoe" pitchFamily="-108" charset="0"/>
            </a:endParaRPr>
          </a:p>
        </p:txBody>
      </p:sp>
      <p:sp>
        <p:nvSpPr>
          <p:cNvPr id="44037" name="Slide Number Placeholder 6"/>
          <p:cNvSpPr>
            <a:spLocks noGrp="1"/>
          </p:cNvSpPr>
          <p:nvPr>
            <p:ph type="sldNum" sz="quarter" idx="5"/>
          </p:nvPr>
        </p:nvSpPr>
        <p:spPr bwMode="auto">
          <a:noFill/>
          <a:ln>
            <a:miter lim="800000"/>
            <a:headEnd/>
            <a:tailEnd/>
          </a:ln>
        </p:spPr>
        <p:txBody>
          <a:bodyPr/>
          <a:lstStyle/>
          <a:p>
            <a:endParaRPr lang="en-US" smtClean="0">
              <a:latin typeface="Trebuchet MS" pitchFamily="34" charset="0"/>
            </a:endParaRPr>
          </a:p>
        </p:txBody>
      </p:sp>
      <p:sp>
        <p:nvSpPr>
          <p:cNvPr id="44038"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4039"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 Id="rId5" Type="http://schemas.openxmlformats.org/officeDocument/2006/relationships/image" Target="../media/image10.gif"/><Relationship Id="rId4" Type="http://schemas.openxmlformats.org/officeDocument/2006/relationships/image" Target="../media/image9.gi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3.xml"/><Relationship Id="rId5" Type="http://schemas.openxmlformats.org/officeDocument/2006/relationships/image" Target="../media/image10.gif"/><Relationship Id="rId4" Type="http://schemas.openxmlformats.org/officeDocument/2006/relationships/image" Target="../media/image9.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lvl="0"/>
            <a:r>
              <a:rPr lang="en-US" noProof="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rtlCol="0">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bwMode="white">
          <a:xfrm>
            <a:off x="510793" y="3813437"/>
            <a:ext cx="7681913" cy="1059925"/>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Round Same Side Corner Rectangle 18"/>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Round Same Side Corner Rectangle 17"/>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Freeform 1"/>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a:defRPr/>
            </a:pPr>
            <a:endParaRPr lang="en-US" sz="3200" dirty="0" smtClean="0">
              <a:solidFill>
                <a:srgbClr val="FFFFFF"/>
              </a:solidFill>
              <a:effectLst>
                <a:outerShdw blurRad="38100" dist="38100" dir="2700000" algn="tl">
                  <a:srgbClr val="000000">
                    <a:alpha val="43137"/>
                  </a:srgbClr>
                </a:outerShdw>
              </a:effectLst>
              <a:latin typeface="Segoe" pitchFamily="34" charset="0"/>
              <a:ea typeface="+mn-ea"/>
            </a:endParaRPr>
          </a:p>
        </p:txBody>
      </p:sp>
      <p:sp>
        <p:nvSpPr>
          <p:cNvPr id="3" name="Round Same Side Corner Rectangle 2"/>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1029"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1031"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1032"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5" name="Rounded Rectangle 14"/>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a:defRPr/>
            </a:pPr>
            <a:r>
              <a:rPr lang="en-US" sz="3000" b="1"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a typeface="+mn-ea"/>
              </a:rPr>
              <a:t>COMPLETE YOUR EVALUATION FORMS IN </a:t>
            </a:r>
            <a:r>
              <a:rPr lang="en-US" sz="3000" b="1" i="1"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a typeface="+mn-ea"/>
              </a:rPr>
              <a:t>COMMNET</a:t>
            </a:r>
            <a:r>
              <a:rPr lang="en-US" sz="3000" b="1"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a typeface="+mn-ea"/>
              </a:rPr>
              <a:t> AND BE IN TO WIN ONE OF THE 150 DAILY PRIZES*</a:t>
            </a:r>
          </a:p>
        </p:txBody>
      </p:sp>
      <p:sp>
        <p:nvSpPr>
          <p:cNvPr id="20" name="Rectangle 19"/>
          <p:cNvSpPr/>
          <p:nvPr userDrawn="1"/>
        </p:nvSpPr>
        <p:spPr>
          <a:xfrm>
            <a:off x="9330" y="158816"/>
            <a:ext cx="9134669" cy="1446550"/>
          </a:xfrm>
          <a:prstGeom prst="rect">
            <a:avLst/>
          </a:prstGeom>
          <a:noFill/>
        </p:spPr>
        <p:txBody>
          <a:bodyPr wrap="square" lIns="91440" tIns="45720" rIns="91440" bIns="45720">
            <a:spAutoFit/>
          </a:bodyPr>
          <a:lstStyle/>
          <a:p>
            <a:pPr defTabSz="914363" fontAlgn="auto">
              <a:spcBef>
                <a:spcPts val="0"/>
              </a:spcBef>
              <a:spcAft>
                <a:spcPts val="0"/>
              </a:spcAft>
            </a:pPr>
            <a:r>
              <a:rPr lang="en-US" sz="4400" b="1" dirty="0" smtClean="0">
                <a:ln w="18415" cmpd="sng">
                  <a:noFill/>
                  <a:prstDash val="solid"/>
                </a:ln>
                <a:solidFill>
                  <a:srgbClr val="FFFFFF"/>
                </a:solidFill>
                <a:latin typeface="Segoe UI" pitchFamily="34" charset="0"/>
                <a:ea typeface="Segoe UI" pitchFamily="34" charset="0"/>
                <a:cs typeface="Segoe UI" pitchFamily="34" charset="0"/>
              </a:rPr>
              <a:t>GIVE US YOUR FEEDBACK </a:t>
            </a:r>
          </a:p>
          <a:p>
            <a:pPr defTabSz="914363" fontAlgn="auto">
              <a:spcBef>
                <a:spcPts val="0"/>
              </a:spcBef>
              <a:spcAft>
                <a:spcPts val="0"/>
              </a:spcAft>
            </a:pPr>
            <a:r>
              <a:rPr lang="en-US" sz="4400" b="1" dirty="0" smtClean="0">
                <a:ln w="18415" cmpd="sng">
                  <a:noFill/>
                  <a:prstDash val="solid"/>
                </a:ln>
                <a:solidFill>
                  <a:srgbClr val="FFFFFF"/>
                </a:solidFill>
                <a:latin typeface="Segoe UI" pitchFamily="34" charset="0"/>
                <a:ea typeface="Segoe UI" pitchFamily="34" charset="0"/>
                <a:cs typeface="Segoe UI" pitchFamily="34" charset="0"/>
              </a:rPr>
              <a:t>&amp; WIN INSTANTLY!</a:t>
            </a:r>
            <a:endParaRPr lang="en-US" sz="4400" b="1" dirty="0">
              <a:ln w="18415" cmpd="sng">
                <a:noFill/>
                <a:prstDash val="solid"/>
              </a:ln>
              <a:solidFill>
                <a:srgbClr val="FFFFFF"/>
              </a:solidFill>
              <a:latin typeface="Segoe UI" pitchFamily="34" charset="0"/>
              <a:ea typeface="Segoe UI" pitchFamily="34" charset="0"/>
              <a:cs typeface="Segoe UI" pitchFamily="34" charset="0"/>
            </a:endParaRPr>
          </a:p>
        </p:txBody>
      </p:sp>
      <p:sp>
        <p:nvSpPr>
          <p:cNvPr id="22" name="TextBox 21"/>
          <p:cNvSpPr txBox="1"/>
          <p:nvPr userDrawn="1"/>
        </p:nvSpPr>
        <p:spPr>
          <a:xfrm>
            <a:off x="102641" y="6354565"/>
            <a:ext cx="6755361" cy="276999"/>
          </a:xfrm>
          <a:prstGeom prst="rect">
            <a:avLst/>
          </a:prstGeom>
          <a:noFill/>
        </p:spPr>
        <p:txBody>
          <a:bodyPr wrap="square" rtlCol="0">
            <a:spAutoFit/>
          </a:bodyPr>
          <a:lstStyle/>
          <a:p>
            <a:pPr defTabSz="914363" fontAlgn="auto">
              <a:spcBef>
                <a:spcPts val="0"/>
              </a:spcBef>
              <a:spcAft>
                <a:spcPts val="0"/>
              </a:spcAft>
            </a:pPr>
            <a:r>
              <a:rPr lang="en-NZ" sz="1200" i="1" dirty="0" smtClean="0">
                <a:solidFill>
                  <a:srgbClr val="FFFFFF"/>
                </a:solidFill>
                <a:latin typeface="Calibri"/>
                <a:ea typeface="+mn-ea"/>
              </a:rPr>
              <a:t>*For full terms &amp; conditions and more information, please visit the CommNet Portal. </a:t>
            </a:r>
            <a:endParaRPr lang="en-NZ" sz="1200" i="1" dirty="0">
              <a:solidFill>
                <a:srgbClr val="FFFFFF"/>
              </a:solidFill>
              <a:latin typeface="Calibri"/>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p:bldP spid="15" grpId="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 Same Side Corner Rectangle 1"/>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 name="Round Same Side Corner Rectangle 2"/>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a:defRPr/>
            </a:pPr>
            <a:endParaRPr lang="en-US" sz="3200" dirty="0" smtClean="0">
              <a:solidFill>
                <a:srgbClr val="FFFFFF"/>
              </a:solidFill>
              <a:effectLst>
                <a:outerShdw blurRad="38100" dist="38100" dir="2700000" algn="tl">
                  <a:srgbClr val="000000">
                    <a:alpha val="43137"/>
                  </a:srgbClr>
                </a:outerShdw>
              </a:effectLst>
              <a:latin typeface="Segoe" pitchFamily="34" charset="0"/>
              <a:ea typeface="+mn-ea"/>
            </a:endParaRPr>
          </a:p>
        </p:txBody>
      </p:sp>
      <p:sp>
        <p:nvSpPr>
          <p:cNvPr id="5" name="Round Same Side Corner Rectangle 4"/>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7"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8"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9"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0" name="Rounded Rectangle 9"/>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a:defRPr/>
            </a:pPr>
            <a:r>
              <a:rPr lang="en-US" sz="3000" b="1"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a typeface="+mn-ea"/>
              </a:rPr>
              <a:t>COMPLETE YOUR EVALUATION FORMS IN </a:t>
            </a:r>
            <a:r>
              <a:rPr lang="en-US" sz="3000" b="1" i="1"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a typeface="+mn-ea"/>
              </a:rPr>
              <a:t>COMMNET</a:t>
            </a:r>
            <a:r>
              <a:rPr lang="en-US" sz="3000" b="1"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a typeface="+mn-ea"/>
              </a:rPr>
              <a:t> AND BE IN TO WIN ONE OF THE 150 DAILY PRIZES*</a:t>
            </a:r>
          </a:p>
        </p:txBody>
      </p:sp>
      <p:sp>
        <p:nvSpPr>
          <p:cNvPr id="11" name="Rectangle 10"/>
          <p:cNvSpPr/>
          <p:nvPr userDrawn="1"/>
        </p:nvSpPr>
        <p:spPr>
          <a:xfrm>
            <a:off x="9330" y="158816"/>
            <a:ext cx="9134669" cy="1446550"/>
          </a:xfrm>
          <a:prstGeom prst="rect">
            <a:avLst/>
          </a:prstGeom>
          <a:noFill/>
        </p:spPr>
        <p:txBody>
          <a:bodyPr wrap="square" lIns="91440" tIns="45720" rIns="91440" bIns="45720">
            <a:spAutoFit/>
          </a:bodyPr>
          <a:lstStyle/>
          <a:p>
            <a:pPr defTabSz="914363" fontAlgn="auto">
              <a:spcBef>
                <a:spcPts val="0"/>
              </a:spcBef>
              <a:spcAft>
                <a:spcPts val="0"/>
              </a:spcAft>
            </a:pPr>
            <a:r>
              <a:rPr lang="en-US" sz="4400" b="1" dirty="0" smtClean="0">
                <a:ln w="18415" cmpd="sng">
                  <a:noFill/>
                  <a:prstDash val="solid"/>
                </a:ln>
                <a:solidFill>
                  <a:srgbClr val="FFFFFF"/>
                </a:solidFill>
                <a:latin typeface="Segoe UI" pitchFamily="34" charset="0"/>
                <a:ea typeface="Segoe UI" pitchFamily="34" charset="0"/>
                <a:cs typeface="Segoe UI" pitchFamily="34" charset="0"/>
              </a:rPr>
              <a:t>GIVE US YOUR FEEDBACK </a:t>
            </a:r>
          </a:p>
          <a:p>
            <a:pPr defTabSz="914363" fontAlgn="auto">
              <a:spcBef>
                <a:spcPts val="0"/>
              </a:spcBef>
              <a:spcAft>
                <a:spcPts val="0"/>
              </a:spcAft>
            </a:pPr>
            <a:r>
              <a:rPr lang="en-US" sz="4400" b="1" dirty="0" smtClean="0">
                <a:ln w="18415" cmpd="sng">
                  <a:noFill/>
                  <a:prstDash val="solid"/>
                </a:ln>
                <a:solidFill>
                  <a:srgbClr val="FFFFFF"/>
                </a:solidFill>
                <a:latin typeface="Segoe UI" pitchFamily="34" charset="0"/>
                <a:ea typeface="Segoe UI" pitchFamily="34" charset="0"/>
                <a:cs typeface="Segoe UI" pitchFamily="34" charset="0"/>
              </a:rPr>
              <a:t>&amp; WIN INSTANTLY!</a:t>
            </a:r>
            <a:endParaRPr lang="en-US" sz="4400" b="1" dirty="0">
              <a:ln w="18415" cmpd="sng">
                <a:noFill/>
                <a:prstDash val="solid"/>
              </a:ln>
              <a:solidFill>
                <a:srgbClr val="FFFFFF"/>
              </a:solidFill>
              <a:latin typeface="Segoe UI" pitchFamily="34" charset="0"/>
              <a:ea typeface="Segoe UI" pitchFamily="34" charset="0"/>
              <a:cs typeface="Segoe UI" pitchFamily="34" charset="0"/>
            </a:endParaRPr>
          </a:p>
        </p:txBody>
      </p:sp>
      <p:sp>
        <p:nvSpPr>
          <p:cNvPr id="12" name="TextBox 11"/>
          <p:cNvSpPr txBox="1"/>
          <p:nvPr userDrawn="1"/>
        </p:nvSpPr>
        <p:spPr>
          <a:xfrm>
            <a:off x="102641" y="6354565"/>
            <a:ext cx="6755361" cy="276999"/>
          </a:xfrm>
          <a:prstGeom prst="rect">
            <a:avLst/>
          </a:prstGeom>
          <a:noFill/>
        </p:spPr>
        <p:txBody>
          <a:bodyPr wrap="square" rtlCol="0">
            <a:spAutoFit/>
          </a:bodyPr>
          <a:lstStyle/>
          <a:p>
            <a:pPr defTabSz="914363" fontAlgn="auto">
              <a:spcBef>
                <a:spcPts val="0"/>
              </a:spcBef>
              <a:spcAft>
                <a:spcPts val="0"/>
              </a:spcAft>
            </a:pPr>
            <a:r>
              <a:rPr lang="en-NZ" sz="1200" i="1" dirty="0" smtClean="0">
                <a:solidFill>
                  <a:srgbClr val="FFFFFF"/>
                </a:solidFill>
                <a:latin typeface="Calibri"/>
                <a:ea typeface="+mn-ea"/>
              </a:rPr>
              <a:t>*For full terms &amp; conditions and more information, please visit the CommNet Portal. </a:t>
            </a:r>
            <a:endParaRPr lang="en-NZ" sz="1200" i="1" dirty="0">
              <a:solidFill>
                <a:srgbClr val="FFFFFF"/>
              </a:solidFill>
              <a:latin typeface="Calibri"/>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0"/>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p:bldP spid="10"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eched_2009_-Australia.jpg"/>
          <p:cNvPicPr>
            <a:picLocks noChangeAspect="1"/>
          </p:cNvPicPr>
          <p:nvPr userDrawn="1"/>
        </p:nvPicPr>
        <p:blipFill>
          <a:blip r:embed="rId3"/>
          <a:srcRect/>
          <a:stretch>
            <a:fillRect/>
          </a:stretch>
        </p:blipFill>
        <p:spPr bwMode="auto">
          <a:xfrm>
            <a:off x="4824413" y="4222750"/>
            <a:ext cx="2876550" cy="1169988"/>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075"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814" r:id="rId1"/>
    <p:sldLayoutId id="2147483815" r:id="rId2"/>
    <p:sldLayoutId id="2147483808" r:id="rId3"/>
    <p:sldLayoutId id="2147483809" r:id="rId4"/>
    <p:sldLayoutId id="2147483810" r:id="rId5"/>
    <p:sldLayoutId id="2147483811" r:id="rId6"/>
    <p:sldLayoutId id="2147483812" r:id="rId7"/>
    <p:sldLayoutId id="2147483813" r:id="rId8"/>
    <p:sldLayoutId id="2147483816" r:id="rId9"/>
    <p:sldLayoutId id="2147483817" r:id="rId10"/>
    <p:sldLayoutId id="2147483821" r:id="rId11"/>
    <p:sldLayoutId id="2147483823" r:id="rId12"/>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solidFill>
            <a:srgbClr val="CCFFCC"/>
          </a:solidFill>
          <a:latin typeface="+mj-lt"/>
          <a:ea typeface="Arial" pitchFamily="-108" charset="0"/>
          <a:cs typeface="Arial" charset="0"/>
        </a:defRPr>
      </a:lvl1pPr>
      <a:lvl2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2pPr>
      <a:lvl3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3pPr>
      <a:lvl4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4pPr>
      <a:lvl5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5pPr>
      <a:lvl6pPr marL="4572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6pPr>
      <a:lvl7pPr marL="9144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7pPr>
      <a:lvl8pPr marL="13716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8pPr>
      <a:lvl9pPr marL="18288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9pPr>
    </p:titleStyle>
    <p:bodyStyle>
      <a:lvl1pPr marL="396875" indent="-396875" algn="l" defTabSz="912813" rtl="0" eaLnBrk="1" fontAlgn="base" hangingPunct="1">
        <a:lnSpc>
          <a:spcPct val="90000"/>
        </a:lnSpc>
        <a:spcBef>
          <a:spcPct val="20000"/>
        </a:spcBef>
        <a:spcAft>
          <a:spcPct val="0"/>
        </a:spcAft>
        <a:buBlip>
          <a:blip r:embed="rId15"/>
        </a:buBlip>
        <a:defRPr sz="3200" kern="1200">
          <a:solidFill>
            <a:srgbClr val="99CC99"/>
          </a:solidFill>
          <a:latin typeface="+mn-lt"/>
          <a:ea typeface="ＭＳ Ｐゴシック" pitchFamily="-108" charset="-128"/>
          <a:cs typeface="+mn-cs"/>
        </a:defRPr>
      </a:lvl1pPr>
      <a:lvl2pPr marL="914400" indent="-396875" algn="l" defTabSz="912813" rtl="0" eaLnBrk="1" fontAlgn="base" hangingPunct="1">
        <a:lnSpc>
          <a:spcPct val="90000"/>
        </a:lnSpc>
        <a:spcBef>
          <a:spcPct val="20000"/>
        </a:spcBef>
        <a:spcAft>
          <a:spcPct val="0"/>
        </a:spcAft>
        <a:buSzPct val="90000"/>
        <a:buBlip>
          <a:blip r:embed="rId16"/>
        </a:buBlip>
        <a:defRPr sz="2800" kern="1200">
          <a:solidFill>
            <a:srgbClr val="99CC99"/>
          </a:solidFill>
          <a:latin typeface="+mn-lt"/>
          <a:ea typeface="ＭＳ Ｐゴシック" pitchFamily="-108" charset="-128"/>
          <a:cs typeface="+mn-cs"/>
        </a:defRPr>
      </a:lvl2pPr>
      <a:lvl3pPr marL="1258888" indent="-344488" algn="l" defTabSz="912813" rtl="0" eaLnBrk="1" fontAlgn="base" hangingPunct="1">
        <a:lnSpc>
          <a:spcPct val="90000"/>
        </a:lnSpc>
        <a:spcBef>
          <a:spcPct val="20000"/>
        </a:spcBef>
        <a:spcAft>
          <a:spcPct val="0"/>
        </a:spcAft>
        <a:buSzPct val="90000"/>
        <a:buBlip>
          <a:blip r:embed="rId16"/>
        </a:buBlip>
        <a:defRPr sz="2400" kern="1200">
          <a:solidFill>
            <a:srgbClr val="99CC99"/>
          </a:solidFill>
          <a:latin typeface="+mn-lt"/>
          <a:ea typeface="ＭＳ Ｐゴシック" pitchFamily="-108" charset="-128"/>
          <a:cs typeface="+mn-cs"/>
        </a:defRPr>
      </a:lvl3pPr>
      <a:lvl4pPr marL="1604963" indent="-346075" algn="l" defTabSz="912813" rtl="0" eaLnBrk="1" fontAlgn="base" hangingPunct="1">
        <a:lnSpc>
          <a:spcPct val="90000"/>
        </a:lnSpc>
        <a:spcBef>
          <a:spcPct val="20000"/>
        </a:spcBef>
        <a:spcAft>
          <a:spcPct val="0"/>
        </a:spcAft>
        <a:buSzPct val="90000"/>
        <a:buBlip>
          <a:blip r:embed="rId16"/>
        </a:buBlip>
        <a:defRPr sz="2400" kern="1200">
          <a:solidFill>
            <a:srgbClr val="99CC99"/>
          </a:solidFill>
          <a:latin typeface="+mn-lt"/>
          <a:ea typeface="ＭＳ Ｐゴシック" pitchFamily="-108" charset="-128"/>
          <a:cs typeface="+mn-cs"/>
        </a:defRPr>
      </a:lvl4pPr>
      <a:lvl5pPr marL="1941513" indent="-336550" algn="l" defTabSz="912813" rtl="0" eaLnBrk="1" fontAlgn="base" hangingPunct="1">
        <a:lnSpc>
          <a:spcPct val="90000"/>
        </a:lnSpc>
        <a:spcBef>
          <a:spcPct val="20000"/>
        </a:spcBef>
        <a:spcAft>
          <a:spcPct val="0"/>
        </a:spcAft>
        <a:buSzPct val="90000"/>
        <a:buBlip>
          <a:blip r:embed="rId16"/>
        </a:buBlip>
        <a:defRPr sz="2400" kern="1200">
          <a:solidFill>
            <a:srgbClr val="99CC99"/>
          </a:solidFill>
          <a:latin typeface="+mn-lt"/>
          <a:ea typeface="ＭＳ Ｐゴシック" pitchFamily="-108"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40"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hyperlink" Target="http://microsoft.com/technet" TargetMode="External"/><Relationship Id="rId10" Type="http://schemas.openxmlformats.org/officeDocument/2006/relationships/image" Target="../media/image38.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forefront/geneva/en/u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ocial.msdn.microsoft.com/Forums/en-US/Geneva/thread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forefront/iam" TargetMode="External"/><Relationship Id="rId7" Type="http://schemas.openxmlformats.org/officeDocument/2006/relationships/hyperlink" Target="http://blogs.msdn.com/vbertocci/"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blogs.msdn.com/card" TargetMode="External"/><Relationship Id="rId5" Type="http://schemas.openxmlformats.org/officeDocument/2006/relationships/hyperlink" Target="http://channel9.msdn.com/identity/" TargetMode="External"/><Relationship Id="rId4" Type="http://schemas.openxmlformats.org/officeDocument/2006/relationships/hyperlink" Target="http://social.msdn.microsoft.com/Forums/en-US/Geneva/thread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248400" y="1523207"/>
            <a:ext cx="152400" cy="457993"/>
            <a:chOff x="2514600" y="1295400"/>
            <a:chExt cx="152400" cy="457993"/>
          </a:xfrm>
        </p:grpSpPr>
        <p:cxnSp>
          <p:nvCxnSpPr>
            <p:cNvPr id="6" name="Straight Connector 5"/>
            <p:cNvCxnSpPr/>
            <p:nvPr/>
          </p:nvCxnSpPr>
          <p:spPr>
            <a:xfrm rot="5400000">
              <a:off x="2417763" y="1579562"/>
              <a:ext cx="3460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2514600" y="1295400"/>
              <a:ext cx="152400" cy="152400"/>
            </a:xfrm>
            <a:prstGeom prst="ellipse">
              <a:avLst/>
            </a:prstGeom>
            <a:solidFill>
              <a:schemeClr val="tx1"/>
            </a:solid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grpSp>
        <p:nvGrpSpPr>
          <p:cNvPr id="4" name="Group 25"/>
          <p:cNvGrpSpPr/>
          <p:nvPr/>
        </p:nvGrpSpPr>
        <p:grpSpPr>
          <a:xfrm>
            <a:off x="3200400" y="1523207"/>
            <a:ext cx="152400" cy="457993"/>
            <a:chOff x="2514600" y="1295400"/>
            <a:chExt cx="152400" cy="457993"/>
          </a:xfrm>
        </p:grpSpPr>
        <p:cxnSp>
          <p:nvCxnSpPr>
            <p:cNvPr id="27" name="Straight Connector 26"/>
            <p:cNvCxnSpPr/>
            <p:nvPr/>
          </p:nvCxnSpPr>
          <p:spPr>
            <a:xfrm rot="5400000">
              <a:off x="2417763" y="1579562"/>
              <a:ext cx="3460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2514600" y="1295400"/>
              <a:ext cx="152400" cy="152400"/>
            </a:xfrm>
            <a:prstGeom prst="ellipse">
              <a:avLst/>
            </a:prstGeom>
            <a:solidFill>
              <a:schemeClr val="tx1"/>
            </a:solid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sp>
        <p:nvSpPr>
          <p:cNvPr id="16" name="IClaIMSpRINCIPAL"/>
          <p:cNvSpPr/>
          <p:nvPr/>
        </p:nvSpPr>
        <p:spPr bwMode="auto">
          <a:xfrm>
            <a:off x="6019800" y="1922461"/>
            <a:ext cx="2667000" cy="3813048"/>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t"/>
          <a:lstStyle/>
          <a:p>
            <a:pPr defTabSz="914099">
              <a:defRPr/>
            </a:pPr>
            <a:r>
              <a:rPr lang="en-US" sz="2000" i="1" dirty="0" err="1" smtClean="0">
                <a:solidFill>
                  <a:schemeClr val="bg1"/>
                </a:solidFill>
                <a:effectLst>
                  <a:outerShdw blurRad="38100" dist="38100" dir="2700000" algn="tl">
                    <a:srgbClr val="000000">
                      <a:alpha val="43137"/>
                    </a:srgbClr>
                  </a:outerShdw>
                </a:effectLst>
              </a:rPr>
              <a:t>IClaimsPrincipal</a:t>
            </a:r>
            <a:endParaRPr lang="en-US" sz="2000" i="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Claims Object Model</a:t>
            </a:r>
            <a:endParaRPr lang="en-US" dirty="0"/>
          </a:p>
        </p:txBody>
      </p:sp>
      <p:sp>
        <p:nvSpPr>
          <p:cNvPr id="33" name="Text Placeholder 32"/>
          <p:cNvSpPr>
            <a:spLocks noGrp="1"/>
          </p:cNvSpPr>
          <p:nvPr>
            <p:ph type="body" sz="quarter" idx="10"/>
          </p:nvPr>
        </p:nvSpPr>
        <p:spPr/>
        <p:txBody>
          <a:bodyPr/>
          <a:lstStyle/>
          <a:p>
            <a:endParaRPr lang="en-US" dirty="0">
              <a:solidFill>
                <a:schemeClr val="bg1"/>
              </a:solidFill>
            </a:endParaRPr>
          </a:p>
        </p:txBody>
      </p:sp>
      <p:sp>
        <p:nvSpPr>
          <p:cNvPr id="8" name="iclaimsidentity"/>
          <p:cNvSpPr/>
          <p:nvPr/>
        </p:nvSpPr>
        <p:spPr bwMode="auto">
          <a:xfrm>
            <a:off x="2971800" y="1923985"/>
            <a:ext cx="2895600" cy="38100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t"/>
          <a:lstStyle/>
          <a:p>
            <a:pPr defTabSz="914099">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IClaimsIdentity</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label"/>
          <p:cNvSpPr/>
          <p:nvPr/>
        </p:nvSpPr>
        <p:spPr bwMode="auto">
          <a:xfrm>
            <a:off x="3124200" y="3733800"/>
            <a:ext cx="2551176" cy="448056"/>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fontAlgn="auto">
              <a:spcBef>
                <a:spcPts val="0"/>
              </a:spcBef>
              <a:spcAft>
                <a:spcPts val="0"/>
              </a:spcAft>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Delegate</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claims"/>
          <p:cNvSpPr/>
          <p:nvPr/>
        </p:nvSpPr>
        <p:spPr bwMode="auto">
          <a:xfrm>
            <a:off x="3162300" y="2438399"/>
            <a:ext cx="2552700" cy="121920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nchor="t"/>
          <a:lstStyle/>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Claims</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5" name="Group 10"/>
          <p:cNvGrpSpPr/>
          <p:nvPr/>
        </p:nvGrpSpPr>
        <p:grpSpPr>
          <a:xfrm>
            <a:off x="3298976" y="2930523"/>
            <a:ext cx="2145792" cy="629484"/>
            <a:chOff x="2917976" y="2514600"/>
            <a:chExt cx="2145792" cy="528769"/>
          </a:xfrm>
        </p:grpSpPr>
        <p:sp>
          <p:nvSpPr>
            <p:cNvPr id="12" name="claim"/>
            <p:cNvSpPr/>
            <p:nvPr/>
          </p:nvSpPr>
          <p:spPr bwMode="auto">
            <a:xfrm>
              <a:off x="2917976" y="2514600"/>
              <a:ext cx="1993392" cy="376367"/>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Claim</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3" name="claim"/>
            <p:cNvSpPr/>
            <p:nvPr/>
          </p:nvSpPr>
          <p:spPr bwMode="auto">
            <a:xfrm>
              <a:off x="3070376" y="2667001"/>
              <a:ext cx="1993392" cy="37636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Claim</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sp>
        <p:nvSpPr>
          <p:cNvPr id="14" name="iclaimsidentity"/>
          <p:cNvSpPr/>
          <p:nvPr/>
        </p:nvSpPr>
        <p:spPr bwMode="auto">
          <a:xfrm>
            <a:off x="3124200" y="4267200"/>
            <a:ext cx="2590800" cy="12954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t"/>
          <a:lstStyle/>
          <a:p>
            <a:pPr defTabSz="914099">
              <a:defRPr/>
            </a:pPr>
            <a:r>
              <a:rPr lang="en-US" sz="2000" i="1"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IIdentity</a:t>
            </a:r>
            <a:endParaRPr lang="en-US" sz="2000" i="1"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AuthenticationType</a:t>
            </a: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IsAuthenticated</a:t>
            </a: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Name</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5" name="iclaimsidentity"/>
          <p:cNvSpPr/>
          <p:nvPr/>
        </p:nvSpPr>
        <p:spPr bwMode="auto">
          <a:xfrm>
            <a:off x="6172200" y="4343400"/>
            <a:ext cx="2362200" cy="1219200"/>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anchor="t"/>
          <a:lstStyle/>
          <a:p>
            <a:pPr defTabSz="914099">
              <a:defRPr/>
            </a:pPr>
            <a:r>
              <a:rPr lang="en-US" sz="2000" i="1" dirty="0" err="1" smtClean="0">
                <a:solidFill>
                  <a:schemeClr val="bg1"/>
                </a:solidFill>
                <a:effectLst>
                  <a:outerShdw blurRad="38100" dist="38100" dir="2700000" algn="tl">
                    <a:srgbClr val="000000">
                      <a:alpha val="43137"/>
                    </a:srgbClr>
                  </a:outerShdw>
                </a:effectLst>
              </a:rPr>
              <a:t>IPrincipal</a:t>
            </a:r>
            <a:endParaRPr lang="en-US" sz="2000" i="1" dirty="0" smtClean="0">
              <a:solidFill>
                <a:schemeClr val="bg1"/>
              </a:solidFill>
              <a:effectLst>
                <a:outerShdw blurRad="38100" dist="38100" dir="2700000" algn="tl">
                  <a:srgbClr val="000000">
                    <a:alpha val="43137"/>
                  </a:srgbClr>
                </a:outerShdw>
              </a:effectLst>
            </a:endParaRPr>
          </a:p>
          <a:p>
            <a:pPr defTabSz="914099">
              <a:defRPr/>
            </a:pPr>
            <a:r>
              <a:rPr lang="en-US" sz="2000" dirty="0" smtClean="0">
                <a:solidFill>
                  <a:schemeClr val="bg1"/>
                </a:solidFill>
                <a:effectLst>
                  <a:outerShdw blurRad="38100" dist="38100" dir="2700000" algn="tl">
                    <a:srgbClr val="000000">
                      <a:alpha val="43137"/>
                    </a:srgbClr>
                  </a:outerShdw>
                </a:effectLst>
              </a:rPr>
              <a:t>  </a:t>
            </a:r>
            <a:r>
              <a:rPr lang="en-US" sz="2000" dirty="0" err="1" smtClean="0">
                <a:solidFill>
                  <a:schemeClr val="bg1"/>
                </a:solidFill>
                <a:effectLst>
                  <a:outerShdw blurRad="38100" dist="38100" dir="2700000" algn="tl">
                    <a:srgbClr val="000000">
                      <a:alpha val="43137"/>
                    </a:srgbClr>
                  </a:outerShdw>
                </a:effectLst>
              </a:rPr>
              <a:t>IsInRole</a:t>
            </a:r>
            <a:endParaRPr lang="en-US" sz="2000" dirty="0" smtClean="0">
              <a:solidFill>
                <a:schemeClr val="bg1"/>
              </a:solidFill>
              <a:effectLst>
                <a:outerShdw blurRad="38100" dist="38100" dir="2700000" algn="tl">
                  <a:srgbClr val="000000">
                    <a:alpha val="43137"/>
                  </a:srgbClr>
                </a:outerShdw>
              </a:effectLst>
            </a:endParaRPr>
          </a:p>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7" name="Rounded Rectangle 16"/>
          <p:cNvSpPr/>
          <p:nvPr/>
        </p:nvSpPr>
        <p:spPr bwMode="auto">
          <a:xfrm>
            <a:off x="6210300" y="2711298"/>
            <a:ext cx="2324100" cy="1362227"/>
          </a:xfrm>
          <a:prstGeom prst="roundRect">
            <a:avLst>
              <a:gd name="adj" fmla="val 9033"/>
            </a:avLst>
          </a:prstGeom>
          <a:ln>
            <a:headEnd type="none" w="med" len="med"/>
            <a:tailEnd type="none" w="med" len="med"/>
          </a:ln>
        </p:spPr>
        <p:style>
          <a:lnRef idx="1">
            <a:schemeClr val="accent3"/>
          </a:lnRef>
          <a:fillRef idx="1002">
            <a:schemeClr val="dk2"/>
          </a:fillRef>
          <a:effectRef idx="2">
            <a:schemeClr val="accent3"/>
          </a:effectRef>
          <a:fontRef idx="minor">
            <a:schemeClr val="lt1"/>
          </a:fontRef>
        </p:style>
        <p:txBody>
          <a:bodyPr lIns="91436" tIns="45718" rIns="91436" bIns="45718" anchor="t"/>
          <a:lstStyle/>
          <a:p>
            <a:pPr defTabSz="914099" fontAlgn="auto">
              <a:spcBef>
                <a:spcPts val="0"/>
              </a:spcBef>
              <a:spcAft>
                <a:spcPts val="0"/>
              </a:spcAft>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Identities</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11" name="Group 17"/>
          <p:cNvGrpSpPr/>
          <p:nvPr/>
        </p:nvGrpSpPr>
        <p:grpSpPr>
          <a:xfrm>
            <a:off x="6324600" y="3203575"/>
            <a:ext cx="2133600" cy="603250"/>
            <a:chOff x="6248400" y="2473325"/>
            <a:chExt cx="2362200" cy="603250"/>
          </a:xfrm>
        </p:grpSpPr>
        <p:sp>
          <p:nvSpPr>
            <p:cNvPr id="19" name="iclaimsidentity"/>
            <p:cNvSpPr/>
            <p:nvPr/>
          </p:nvSpPr>
          <p:spPr bwMode="auto">
            <a:xfrm>
              <a:off x="6248400" y="2473325"/>
              <a:ext cx="2209800" cy="45085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t"/>
            <a:lstStyle/>
            <a:p>
              <a:pPr defTabSz="914099">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IClaimsIdentity</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iclaimsidentity"/>
            <p:cNvSpPr/>
            <p:nvPr/>
          </p:nvSpPr>
          <p:spPr bwMode="auto">
            <a:xfrm>
              <a:off x="6400800" y="2625725"/>
              <a:ext cx="2209800" cy="45085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t"/>
            <a:lstStyle/>
            <a:p>
              <a:pPr defTabSz="914099">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IClaimsIdentity</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sp>
        <p:nvSpPr>
          <p:cNvPr id="21" name="claim"/>
          <p:cNvSpPr/>
          <p:nvPr/>
        </p:nvSpPr>
        <p:spPr bwMode="auto">
          <a:xfrm>
            <a:off x="381000" y="1922461"/>
            <a:ext cx="2438400" cy="381304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t"/>
          <a:lstStyle/>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Claim</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iclaimsidentity"/>
          <p:cNvSpPr/>
          <p:nvPr/>
        </p:nvSpPr>
        <p:spPr bwMode="auto">
          <a:xfrm>
            <a:off x="597408" y="2438400"/>
            <a:ext cx="1993392" cy="45085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t"/>
          <a:lstStyle/>
          <a:p>
            <a:pPr algn="ct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Subject</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3" name="iclaimsidentity"/>
          <p:cNvSpPr/>
          <p:nvPr/>
        </p:nvSpPr>
        <p:spPr bwMode="auto">
          <a:xfrm>
            <a:off x="597408" y="2975864"/>
            <a:ext cx="1993392" cy="448056"/>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ctr"/>
          <a:lstStyle/>
          <a:p>
            <a:pPr algn="ctr" defTabSz="914099">
              <a:defRPr/>
            </a:pPr>
            <a:r>
              <a:rPr lang="en-US" sz="2000" dirty="0" smtClean="0">
                <a:solidFill>
                  <a:schemeClr val="bg1"/>
                </a:solidFill>
                <a:effectLst>
                  <a:outerShdw blurRad="38100" dist="38100" dir="2700000" algn="tl">
                    <a:srgbClr val="000000">
                      <a:alpha val="43137"/>
                    </a:srgbClr>
                  </a:outerShdw>
                </a:effectLst>
              </a:rPr>
              <a:t>Issuer</a:t>
            </a:r>
            <a:endParaRPr lang="en-US" sz="2000" dirty="0">
              <a:solidFill>
                <a:schemeClr val="bg1"/>
              </a:solidFill>
              <a:effectLst>
                <a:outerShdw blurRad="38100" dist="38100" dir="2700000" algn="tl">
                  <a:srgbClr val="000000">
                    <a:alpha val="43137"/>
                  </a:srgbClr>
                </a:outerShdw>
              </a:effectLst>
            </a:endParaRPr>
          </a:p>
        </p:txBody>
      </p:sp>
      <p:sp>
        <p:nvSpPr>
          <p:cNvPr id="24" name="label"/>
          <p:cNvSpPr/>
          <p:nvPr/>
        </p:nvSpPr>
        <p:spPr bwMode="auto">
          <a:xfrm>
            <a:off x="597408" y="4579874"/>
            <a:ext cx="1993392" cy="448056"/>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ctr"/>
          <a:lstStyle/>
          <a:p>
            <a:pPr algn="ctr" defTabSz="914099" fontAlgn="auto">
              <a:spcBef>
                <a:spcPts val="0"/>
              </a:spcBef>
              <a:spcAft>
                <a:spcPts val="0"/>
              </a:spcAft>
              <a:defRPr/>
            </a:pPr>
            <a:r>
              <a:rPr lang="en-US" sz="2000" dirty="0" smtClean="0">
                <a:solidFill>
                  <a:schemeClr val="bg1"/>
                </a:solidFill>
                <a:effectLst>
                  <a:outerShdw blurRad="38100" dist="38100" dir="2700000" algn="tl">
                    <a:srgbClr val="000000">
                      <a:alpha val="43137"/>
                    </a:srgbClr>
                  </a:outerShdw>
                </a:effectLst>
              </a:rPr>
              <a:t>Value</a:t>
            </a:r>
            <a:endParaRPr lang="en-US" sz="2000" dirty="0">
              <a:solidFill>
                <a:schemeClr val="bg1"/>
              </a:solidFill>
              <a:effectLst>
                <a:outerShdw blurRad="38100" dist="38100" dir="2700000" algn="tl">
                  <a:srgbClr val="000000">
                    <a:alpha val="43137"/>
                  </a:srgbClr>
                </a:outerShdw>
              </a:effectLst>
            </a:endParaRPr>
          </a:p>
        </p:txBody>
      </p:sp>
      <p:sp>
        <p:nvSpPr>
          <p:cNvPr id="25" name="label"/>
          <p:cNvSpPr/>
          <p:nvPr/>
        </p:nvSpPr>
        <p:spPr bwMode="auto">
          <a:xfrm>
            <a:off x="597408" y="4045204"/>
            <a:ext cx="1993392" cy="448056"/>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ctr"/>
          <a:lstStyle/>
          <a:p>
            <a:pPr algn="ctr" defTabSz="914099" fontAlgn="auto">
              <a:spcBef>
                <a:spcPts val="0"/>
              </a:spcBef>
              <a:spcAft>
                <a:spcPts val="0"/>
              </a:spcAft>
              <a:defRPr/>
            </a:pPr>
            <a:r>
              <a:rPr lang="en-US" sz="2000" dirty="0" err="1" smtClean="0">
                <a:solidFill>
                  <a:schemeClr val="bg1"/>
                </a:solidFill>
                <a:effectLst>
                  <a:outerShdw blurRad="38100" dist="38100" dir="2700000" algn="tl">
                    <a:srgbClr val="000000">
                      <a:alpha val="43137"/>
                    </a:srgbClr>
                  </a:outerShdw>
                </a:effectLst>
              </a:rPr>
              <a:t>ClaimType</a:t>
            </a:r>
            <a:endParaRPr lang="en-US" sz="2000" dirty="0">
              <a:solidFill>
                <a:schemeClr val="bg1"/>
              </a:solidFill>
              <a:effectLst>
                <a:outerShdw blurRad="38100" dist="38100" dir="2700000" algn="tl">
                  <a:srgbClr val="000000">
                    <a:alpha val="43137"/>
                  </a:srgbClr>
                </a:outerShdw>
              </a:effectLst>
            </a:endParaRPr>
          </a:p>
        </p:txBody>
      </p:sp>
      <p:sp>
        <p:nvSpPr>
          <p:cNvPr id="30" name="label"/>
          <p:cNvSpPr/>
          <p:nvPr/>
        </p:nvSpPr>
        <p:spPr bwMode="auto">
          <a:xfrm>
            <a:off x="597408" y="5114544"/>
            <a:ext cx="1993392" cy="448056"/>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ctr"/>
          <a:lstStyle/>
          <a:p>
            <a:pPr algn="ctr" defTabSz="914099" fontAlgn="auto">
              <a:spcBef>
                <a:spcPts val="0"/>
              </a:spcBef>
              <a:spcAft>
                <a:spcPts val="0"/>
              </a:spcAft>
              <a:defRPr/>
            </a:pPr>
            <a:r>
              <a:rPr lang="en-US" sz="2000" dirty="0" err="1" smtClean="0">
                <a:solidFill>
                  <a:schemeClr val="bg1"/>
                </a:solidFill>
                <a:effectLst>
                  <a:outerShdw blurRad="38100" dist="38100" dir="2700000" algn="tl">
                    <a:srgbClr val="000000">
                      <a:alpha val="43137"/>
                    </a:srgbClr>
                  </a:outerShdw>
                </a:effectLst>
              </a:rPr>
              <a:t>ValueType</a:t>
            </a:r>
            <a:endParaRPr lang="en-US" sz="2000" dirty="0">
              <a:solidFill>
                <a:schemeClr val="bg1"/>
              </a:solidFill>
              <a:effectLst>
                <a:outerShdw blurRad="38100" dist="38100" dir="2700000" algn="tl">
                  <a:srgbClr val="000000">
                    <a:alpha val="43137"/>
                  </a:srgbClr>
                </a:outerShdw>
              </a:effectLst>
            </a:endParaRPr>
          </a:p>
        </p:txBody>
      </p:sp>
      <p:sp>
        <p:nvSpPr>
          <p:cNvPr id="31" name="label"/>
          <p:cNvSpPr/>
          <p:nvPr/>
        </p:nvSpPr>
        <p:spPr bwMode="auto">
          <a:xfrm>
            <a:off x="597408" y="3510534"/>
            <a:ext cx="1993392" cy="448056"/>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36" tIns="45718" rIns="91436" bIns="45718" anchor="ctr"/>
          <a:lstStyle/>
          <a:p>
            <a:pPr algn="ctr" defTabSz="914099" fontAlgn="auto">
              <a:spcBef>
                <a:spcPts val="0"/>
              </a:spcBef>
              <a:spcAft>
                <a:spcPts val="0"/>
              </a:spcAft>
              <a:defRPr/>
            </a:pPr>
            <a:r>
              <a:rPr lang="en-US" sz="2000" dirty="0" err="1" smtClean="0">
                <a:solidFill>
                  <a:schemeClr val="bg1"/>
                </a:solidFill>
                <a:effectLst>
                  <a:outerShdw blurRad="38100" dist="38100" dir="2700000" algn="tl">
                    <a:srgbClr val="000000">
                      <a:alpha val="43137"/>
                    </a:srgbClr>
                  </a:outerShdw>
                </a:effectLst>
              </a:rPr>
              <a:t>OriginalIssuer</a:t>
            </a:r>
            <a:endParaRPr lang="en-US" sz="2000" dirty="0">
              <a:solidFill>
                <a:schemeClr val="bg1"/>
              </a:solidFill>
              <a:effectLst>
                <a:outerShdw blurRad="38100" dist="38100" dir="2700000" algn="tl">
                  <a:srgbClr val="000000">
                    <a:alpha val="43137"/>
                  </a:srgbClr>
                </a:outerShdw>
              </a:effectLst>
            </a:endParaRPr>
          </a:p>
        </p:txBody>
      </p:sp>
      <p:sp>
        <p:nvSpPr>
          <p:cNvPr id="32" name="iclaimsidentity"/>
          <p:cNvSpPr/>
          <p:nvPr/>
        </p:nvSpPr>
        <p:spPr bwMode="auto">
          <a:xfrm>
            <a:off x="6324600" y="5029200"/>
            <a:ext cx="2057400" cy="4572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t"/>
          <a:lstStyle/>
          <a:p>
            <a:pPr defTabSz="914099">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Identity</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6" name="Rectangle 35"/>
          <p:cNvSpPr/>
          <p:nvPr/>
        </p:nvSpPr>
        <p:spPr>
          <a:xfrm>
            <a:off x="304800" y="1295400"/>
            <a:ext cx="8534400" cy="473975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en-US" dirty="0" smtClean="0"/>
          </a:p>
          <a:p>
            <a:endParaRPr lang="en-US" dirty="0" smtClean="0"/>
          </a:p>
          <a:p>
            <a:r>
              <a:rPr lang="en-US" sz="2000" dirty="0" smtClean="0"/>
              <a:t>void </a:t>
            </a:r>
            <a:r>
              <a:rPr lang="en-US" sz="2000" dirty="0" err="1" smtClean="0"/>
              <a:t>Page_Load</a:t>
            </a:r>
            <a:r>
              <a:rPr lang="en-US" sz="2000" dirty="0" smtClean="0"/>
              <a:t>(object sender, </a:t>
            </a:r>
            <a:r>
              <a:rPr lang="en-US" sz="2000" dirty="0" err="1" smtClean="0"/>
              <a:t>EventArgs</a:t>
            </a:r>
            <a:r>
              <a:rPr lang="en-US" sz="2000" dirty="0" smtClean="0"/>
              <a:t> e) </a:t>
            </a:r>
          </a:p>
          <a:p>
            <a:r>
              <a:rPr lang="en-US" sz="2000" dirty="0" smtClean="0"/>
              <a:t>{</a:t>
            </a:r>
          </a:p>
          <a:p>
            <a:r>
              <a:rPr lang="en-US" sz="2000" dirty="0" smtClean="0"/>
              <a:t>  </a:t>
            </a:r>
            <a:r>
              <a:rPr lang="en-US" sz="2000" dirty="0" err="1" smtClean="0">
                <a:solidFill>
                  <a:srgbClr val="009999"/>
                </a:solidFill>
              </a:rPr>
              <a:t>IClaimsPrincipal</a:t>
            </a:r>
            <a:r>
              <a:rPr lang="en-US" sz="2000" dirty="0" smtClean="0"/>
              <a:t> </a:t>
            </a:r>
            <a:r>
              <a:rPr lang="en-US" sz="2000" dirty="0" err="1" smtClean="0"/>
              <a:t>icp</a:t>
            </a:r>
            <a:r>
              <a:rPr lang="en-US" sz="2000" dirty="0" smtClean="0"/>
              <a:t> = </a:t>
            </a:r>
            <a:r>
              <a:rPr lang="en-US" sz="2000" dirty="0" smtClean="0">
                <a:solidFill>
                  <a:schemeClr val="tx1"/>
                </a:solidFill>
              </a:rPr>
              <a:t>(</a:t>
            </a:r>
            <a:r>
              <a:rPr lang="en-US" sz="2000" dirty="0" err="1" smtClean="0">
                <a:solidFill>
                  <a:srgbClr val="009999"/>
                </a:solidFill>
              </a:rPr>
              <a:t>IClaimsPrincipal</a:t>
            </a:r>
            <a:r>
              <a:rPr lang="en-US" sz="2000" dirty="0" smtClean="0">
                <a:solidFill>
                  <a:schemeClr val="tx1"/>
                </a:solidFill>
              </a:rPr>
              <a:t>)</a:t>
            </a:r>
            <a:r>
              <a:rPr lang="en-US" sz="2000" dirty="0" smtClean="0"/>
              <a:t> </a:t>
            </a:r>
            <a:r>
              <a:rPr lang="en-US" sz="2000" dirty="0" smtClean="0">
                <a:solidFill>
                  <a:srgbClr val="009999"/>
                </a:solidFill>
              </a:rPr>
              <a:t>Thread.</a:t>
            </a:r>
            <a:r>
              <a:rPr lang="en-US" sz="2000" dirty="0" smtClean="0"/>
              <a:t> </a:t>
            </a:r>
            <a:r>
              <a:rPr lang="en-US" sz="2000" dirty="0" err="1" smtClean="0"/>
              <a:t>CurrentPrincipal</a:t>
            </a:r>
            <a:r>
              <a:rPr lang="en-US" sz="2000" dirty="0" smtClean="0"/>
              <a:t>; </a:t>
            </a:r>
          </a:p>
          <a:p>
            <a:r>
              <a:rPr lang="en-US" sz="2000" dirty="0" smtClean="0"/>
              <a:t> </a:t>
            </a:r>
            <a:r>
              <a:rPr lang="en-US" sz="2000" dirty="0" smtClean="0">
                <a:solidFill>
                  <a:srgbClr val="009999"/>
                </a:solidFill>
              </a:rPr>
              <a:t> </a:t>
            </a:r>
            <a:r>
              <a:rPr lang="en-US" sz="2000" dirty="0" err="1" smtClean="0">
                <a:solidFill>
                  <a:srgbClr val="009999"/>
                </a:solidFill>
              </a:rPr>
              <a:t>IClaimsIdentity</a:t>
            </a:r>
            <a:r>
              <a:rPr lang="en-US" sz="2000" dirty="0" smtClean="0">
                <a:solidFill>
                  <a:srgbClr val="009999"/>
                </a:solidFill>
              </a:rPr>
              <a:t> </a:t>
            </a:r>
            <a:r>
              <a:rPr lang="en-US" sz="2000" dirty="0" err="1" smtClean="0"/>
              <a:t>claimsIdentity</a:t>
            </a:r>
            <a:r>
              <a:rPr lang="en-US" sz="2000" dirty="0" smtClean="0"/>
              <a:t> = (</a:t>
            </a:r>
            <a:r>
              <a:rPr lang="en-US" sz="2000" dirty="0" err="1" smtClean="0">
                <a:solidFill>
                  <a:srgbClr val="009999"/>
                </a:solidFill>
              </a:rPr>
              <a:t>IClaimsIdentity</a:t>
            </a:r>
            <a:r>
              <a:rPr lang="en-US" sz="2000" dirty="0" smtClean="0"/>
              <a:t>)</a:t>
            </a:r>
            <a:r>
              <a:rPr lang="en-US" sz="2000" dirty="0" err="1" smtClean="0"/>
              <a:t>icp.Identity</a:t>
            </a:r>
            <a:r>
              <a:rPr lang="en-US" sz="2000" dirty="0" smtClean="0"/>
              <a:t>; </a:t>
            </a:r>
          </a:p>
          <a:p>
            <a:r>
              <a:rPr lang="en-US" sz="2000" dirty="0" smtClean="0"/>
              <a:t>  </a:t>
            </a:r>
            <a:r>
              <a:rPr lang="en-US" sz="2000" dirty="0" err="1" smtClean="0"/>
              <a:t>ageClaimValue</a:t>
            </a:r>
            <a:r>
              <a:rPr lang="en-US" sz="2000" dirty="0" smtClean="0"/>
              <a:t> = ( </a:t>
            </a:r>
            <a:r>
              <a:rPr lang="en-US" sz="2000" dirty="0" smtClean="0">
                <a:solidFill>
                  <a:srgbClr val="0070C0"/>
                </a:solidFill>
              </a:rPr>
              <a:t>from</a:t>
            </a:r>
            <a:r>
              <a:rPr lang="en-US" sz="2000" dirty="0" smtClean="0"/>
              <a:t> c </a:t>
            </a:r>
            <a:r>
              <a:rPr lang="en-US" sz="2000" dirty="0" smtClean="0">
                <a:solidFill>
                  <a:srgbClr val="0070C0"/>
                </a:solidFill>
              </a:rPr>
              <a:t>in</a:t>
            </a:r>
            <a:r>
              <a:rPr lang="en-US" sz="2000" dirty="0" smtClean="0"/>
              <a:t> </a:t>
            </a:r>
            <a:r>
              <a:rPr lang="en-US" sz="2000" dirty="0" err="1" smtClean="0"/>
              <a:t>claimsIdentity.Claims</a:t>
            </a:r>
            <a:r>
              <a:rPr lang="en-US" sz="2000" dirty="0" smtClean="0"/>
              <a:t> </a:t>
            </a:r>
          </a:p>
          <a:p>
            <a:r>
              <a:rPr lang="en-US" sz="2000" dirty="0" smtClean="0"/>
              <a:t>                                </a:t>
            </a:r>
            <a:r>
              <a:rPr lang="en-US" sz="2000" dirty="0" smtClean="0">
                <a:solidFill>
                  <a:srgbClr val="0070C0"/>
                </a:solidFill>
              </a:rPr>
              <a:t>where</a:t>
            </a:r>
            <a:r>
              <a:rPr lang="en-US" sz="2000" dirty="0" smtClean="0"/>
              <a:t> </a:t>
            </a:r>
            <a:r>
              <a:rPr lang="en-US" sz="2000" dirty="0" err="1" smtClean="0"/>
              <a:t>c.ClaimType</a:t>
            </a:r>
            <a:r>
              <a:rPr lang="en-US" sz="2000" dirty="0" smtClean="0"/>
              <a:t> == </a:t>
            </a:r>
            <a:r>
              <a:rPr lang="en-US" sz="2000" dirty="0" smtClean="0">
                <a:solidFill>
                  <a:schemeClr val="accent2">
                    <a:lumMod val="75000"/>
                  </a:schemeClr>
                </a:solidFill>
              </a:rPr>
              <a:t>"http://MyAppNamespace/AgeClaim" </a:t>
            </a:r>
          </a:p>
          <a:p>
            <a:r>
              <a:rPr lang="en-US" sz="2000" dirty="0" smtClean="0"/>
              <a:t>                                </a:t>
            </a:r>
            <a:r>
              <a:rPr lang="en-US" sz="2000" dirty="0" smtClean="0">
                <a:solidFill>
                  <a:srgbClr val="0070C0"/>
                </a:solidFill>
              </a:rPr>
              <a:t>select</a:t>
            </a:r>
            <a:r>
              <a:rPr lang="en-US" sz="2000" dirty="0" smtClean="0"/>
              <a:t> </a:t>
            </a:r>
            <a:r>
              <a:rPr lang="en-US" sz="2000" dirty="0" err="1" smtClean="0"/>
              <a:t>c.Value</a:t>
            </a:r>
            <a:r>
              <a:rPr lang="en-US" sz="2000" dirty="0" smtClean="0"/>
              <a:t> ).Single();</a:t>
            </a:r>
          </a:p>
          <a:p>
            <a:r>
              <a:rPr lang="en-US" dirty="0" smtClean="0"/>
              <a:t> } </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0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20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7" grpId="0" animBg="1"/>
      <p:bldP spid="21" grpId="0" animBg="1"/>
      <p:bldP spid="22" grpId="0" animBg="1"/>
      <p:bldP spid="23" grpId="0" animBg="1"/>
      <p:bldP spid="24" grpId="0" animBg="1"/>
      <p:bldP spid="25" grpId="0" animBg="1"/>
      <p:bldP spid="30" grpId="0" animBg="1"/>
      <p:bldP spid="31"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Visual Studio Integration</a:t>
            </a:r>
            <a:endParaRPr lang="en-US" dirty="0"/>
          </a:p>
        </p:txBody>
      </p:sp>
      <p:sp>
        <p:nvSpPr>
          <p:cNvPr id="2" name="Text Placeholder 1"/>
          <p:cNvSpPr>
            <a:spLocks noGrp="1"/>
          </p:cNvSpPr>
          <p:nvPr>
            <p:ph type="body" sz="quarter" idx="10"/>
          </p:nvPr>
        </p:nvSpPr>
        <p:spPr/>
        <p:txBody>
          <a:bodyPr>
            <a:normAutofit/>
          </a:bodyPr>
          <a:lstStyle/>
          <a:p>
            <a:r>
              <a:rPr lang="en-US" sz="2800" dirty="0" smtClean="0"/>
              <a:t>FedUtil.exe</a:t>
            </a:r>
          </a:p>
          <a:p>
            <a:pPr lvl="1"/>
            <a:r>
              <a:rPr lang="en-US" sz="2400" dirty="0" smtClean="0"/>
              <a:t>Utility which configures an application to establish a trust relationship with an STS</a:t>
            </a:r>
          </a:p>
          <a:p>
            <a:pPr lvl="1"/>
            <a:r>
              <a:rPr lang="en-US" sz="2400" dirty="0" smtClean="0"/>
              <a:t>Fully integrated in the Visual Studio IDE</a:t>
            </a:r>
          </a:p>
          <a:p>
            <a:r>
              <a:rPr lang="en-US" dirty="0" smtClean="0"/>
              <a:t>Visual Studio project templates</a:t>
            </a:r>
            <a:endParaRPr lang="en-US" dirty="0"/>
          </a:p>
        </p:txBody>
      </p:sp>
      <p:pic>
        <p:nvPicPr>
          <p:cNvPr id="1026" name="Picture 2"/>
          <p:cNvPicPr>
            <a:picLocks noChangeAspect="1" noChangeArrowheads="1"/>
          </p:cNvPicPr>
          <p:nvPr/>
        </p:nvPicPr>
        <p:blipFill>
          <a:blip r:embed="rId3"/>
          <a:srcRect/>
          <a:stretch>
            <a:fillRect/>
          </a:stretch>
        </p:blipFill>
        <p:spPr bwMode="auto">
          <a:xfrm>
            <a:off x="304800" y="3810001"/>
            <a:ext cx="3144677" cy="2362199"/>
          </a:xfrm>
          <a:prstGeom prst="rect">
            <a:avLst/>
          </a:prstGeom>
          <a:noFill/>
          <a:ln w="9525">
            <a:noFill/>
            <a:miter lim="800000"/>
            <a:headEnd/>
            <a:tailEnd/>
          </a:ln>
          <a:effectLst/>
          <a:scene3d>
            <a:camera prst="perspectiveContrastingRightFacing"/>
            <a:lightRig rig="threePt" dir="t"/>
          </a:scene3d>
        </p:spPr>
      </p:pic>
      <p:pic>
        <p:nvPicPr>
          <p:cNvPr id="1027" name="Picture 3"/>
          <p:cNvPicPr>
            <a:picLocks noChangeAspect="1" noChangeArrowheads="1"/>
          </p:cNvPicPr>
          <p:nvPr/>
        </p:nvPicPr>
        <p:blipFill>
          <a:blip r:embed="rId4"/>
          <a:srcRect/>
          <a:stretch>
            <a:fillRect/>
          </a:stretch>
        </p:blipFill>
        <p:spPr bwMode="auto">
          <a:xfrm>
            <a:off x="1219200" y="3812415"/>
            <a:ext cx="3143115" cy="2359785"/>
          </a:xfrm>
          <a:prstGeom prst="rect">
            <a:avLst/>
          </a:prstGeom>
          <a:noFill/>
          <a:ln w="9525">
            <a:noFill/>
            <a:miter lim="800000"/>
            <a:headEnd/>
            <a:tailEnd/>
          </a:ln>
          <a:effectLst/>
          <a:scene3d>
            <a:camera prst="perspectiveContrastingRightFacing"/>
            <a:lightRig rig="threePt" dir="t"/>
          </a:scene3d>
        </p:spPr>
      </p:pic>
      <p:pic>
        <p:nvPicPr>
          <p:cNvPr id="1028" name="Picture 4"/>
          <p:cNvPicPr>
            <a:picLocks noChangeAspect="1" noChangeArrowheads="1"/>
          </p:cNvPicPr>
          <p:nvPr/>
        </p:nvPicPr>
        <p:blipFill>
          <a:blip r:embed="rId5"/>
          <a:srcRect/>
          <a:stretch>
            <a:fillRect/>
          </a:stretch>
        </p:blipFill>
        <p:spPr bwMode="auto">
          <a:xfrm>
            <a:off x="4468018" y="3657600"/>
            <a:ext cx="3990182" cy="1828800"/>
          </a:xfrm>
          <a:prstGeom prst="rect">
            <a:avLst/>
          </a:prstGeom>
          <a:noFill/>
          <a:ln w="9525">
            <a:noFill/>
            <a:miter lim="800000"/>
            <a:headEnd/>
            <a:tailEnd/>
          </a:ln>
          <a:effectLst>
            <a:softEdge rad="127000"/>
          </a:effectLst>
        </p:spPr>
      </p:pic>
      <p:sp>
        <p:nvSpPr>
          <p:cNvPr id="7" name="Right Arrow 6"/>
          <p:cNvSpPr/>
          <p:nvPr/>
        </p:nvSpPr>
        <p:spPr>
          <a:xfrm>
            <a:off x="3886200" y="43434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ASP.NET Controls</a:t>
            </a:r>
            <a:endParaRPr lang="en-US" dirty="0"/>
          </a:p>
        </p:txBody>
      </p:sp>
      <p:sp>
        <p:nvSpPr>
          <p:cNvPr id="7" name="Text Placeholder 6"/>
          <p:cNvSpPr>
            <a:spLocks noGrp="1"/>
          </p:cNvSpPr>
          <p:nvPr>
            <p:ph type="body" sz="quarter" idx="10"/>
          </p:nvPr>
        </p:nvSpPr>
        <p:spPr>
          <a:xfrm>
            <a:off x="381000" y="1420813"/>
            <a:ext cx="8382000" cy="2560701"/>
          </a:xfrm>
        </p:spPr>
        <p:txBody>
          <a:bodyPr/>
          <a:lstStyle/>
          <a:p>
            <a:r>
              <a:rPr lang="en-US" sz="2400" dirty="0" smtClean="0"/>
              <a:t>Controls you drag on ASP.NET pages for adding key identity capabilities</a:t>
            </a:r>
          </a:p>
          <a:p>
            <a:r>
              <a:rPr lang="en-US" sz="2400" b="1" dirty="0" err="1" smtClean="0"/>
              <a:t>FederatedPassiveSignIn</a:t>
            </a:r>
            <a:endParaRPr lang="en-US" sz="2400" b="1" dirty="0" smtClean="0"/>
          </a:p>
          <a:p>
            <a:pPr lvl="1"/>
            <a:r>
              <a:rPr lang="en-US" sz="2000" dirty="0" smtClean="0"/>
              <a:t>When clicked, initiates the </a:t>
            </a:r>
            <a:r>
              <a:rPr lang="en-US" sz="2000" dirty="0" err="1" smtClean="0"/>
              <a:t>ws</a:t>
            </a:r>
            <a:r>
              <a:rPr lang="en-US" sz="2000" dirty="0" smtClean="0"/>
              <a:t>-federation sign in sequence</a:t>
            </a:r>
          </a:p>
          <a:p>
            <a:r>
              <a:rPr lang="en-US" sz="2400" b="1" dirty="0" err="1" smtClean="0"/>
              <a:t>SignInStatus</a:t>
            </a:r>
            <a:endParaRPr lang="en-US" sz="2400" b="1" dirty="0"/>
          </a:p>
        </p:txBody>
      </p:sp>
      <p:pic>
        <p:nvPicPr>
          <p:cNvPr id="5" name="Picture 2"/>
          <p:cNvPicPr>
            <a:picLocks noChangeAspect="1" noChangeArrowheads="1"/>
          </p:cNvPicPr>
          <p:nvPr/>
        </p:nvPicPr>
        <p:blipFill>
          <a:blip r:embed="rId3"/>
          <a:srcRect/>
          <a:stretch>
            <a:fillRect/>
          </a:stretch>
        </p:blipFill>
        <p:spPr bwMode="auto">
          <a:xfrm>
            <a:off x="3742810" y="4608140"/>
            <a:ext cx="5020190" cy="1447427"/>
          </a:xfrm>
          <a:prstGeom prst="rect">
            <a:avLst/>
          </a:prstGeom>
          <a:ln>
            <a:headEnd type="none" w="med" len="med"/>
            <a:tailEnd type="none" w="med" len="med"/>
          </a:ln>
          <a:effectLst>
            <a:outerShdw blurRad="40005" dist="22860" dir="5400000" rotWithShape="0">
              <a:srgbClr val="000000">
                <a:alpha val="35000"/>
              </a:srgbClr>
            </a:outerShdw>
          </a:effectLst>
          <a:scene3d>
            <a:camera prst="perspectiveContrastingRightFacing"/>
            <a:lightRig rig="soft" dir="tl">
              <a:rot lat="0" lon="0" rev="20000000"/>
            </a:lightRig>
          </a:scene3d>
          <a:sp3d prstMaterial="matte"/>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WIF ASP.NET Modules</a:t>
            </a:r>
            <a:endParaRPr lang="en-US" dirty="0"/>
          </a:p>
        </p:txBody>
      </p:sp>
      <p:sp>
        <p:nvSpPr>
          <p:cNvPr id="2" name="Text Placeholder 1"/>
          <p:cNvSpPr>
            <a:spLocks noGrp="1"/>
          </p:cNvSpPr>
          <p:nvPr>
            <p:ph type="body" sz="quarter" idx="10"/>
          </p:nvPr>
        </p:nvSpPr>
        <p:spPr>
          <a:xfrm>
            <a:off x="381000" y="1420813"/>
            <a:ext cx="8382000" cy="4555093"/>
          </a:xfrm>
        </p:spPr>
        <p:txBody>
          <a:bodyPr/>
          <a:lstStyle/>
          <a:p>
            <a:r>
              <a:rPr lang="en-US" sz="2800" dirty="0" err="1" smtClean="0">
                <a:solidFill>
                  <a:schemeClr val="tx2"/>
                </a:solidFill>
              </a:rPr>
              <a:t>HTTPModule</a:t>
            </a:r>
            <a:r>
              <a:rPr lang="en-US" sz="2800" dirty="0" smtClean="0"/>
              <a:t>(s)  in the ASP.NET pipeline of the app</a:t>
            </a:r>
          </a:p>
          <a:p>
            <a:r>
              <a:rPr lang="en-US" sz="2800" dirty="0" smtClean="0"/>
              <a:t>They take care of exposing policy, manage protocol redirects, establish sessions…</a:t>
            </a:r>
          </a:p>
          <a:p>
            <a:r>
              <a:rPr lang="en-US" sz="2800" b="1" dirty="0" err="1" smtClean="0">
                <a:solidFill>
                  <a:schemeClr val="tx2"/>
                </a:solidFill>
              </a:rPr>
              <a:t>WSFederationAuthenticationModule</a:t>
            </a:r>
            <a:endParaRPr lang="en-US" sz="2800" b="1" dirty="0" smtClean="0">
              <a:solidFill>
                <a:schemeClr val="tx2"/>
              </a:solidFill>
            </a:endParaRPr>
          </a:p>
          <a:p>
            <a:pPr lvl="1"/>
            <a:r>
              <a:rPr lang="en-US" sz="2400" dirty="0" smtClean="0"/>
              <a:t>Implements the WS-Federation redirects protocol</a:t>
            </a:r>
          </a:p>
          <a:p>
            <a:r>
              <a:rPr lang="en-US" sz="2800" b="1" dirty="0" err="1" smtClean="0">
                <a:solidFill>
                  <a:schemeClr val="tx2"/>
                </a:solidFill>
              </a:rPr>
              <a:t>SessionAuthenticationModule</a:t>
            </a:r>
            <a:endParaRPr lang="en-US" sz="2800" b="1" dirty="0" smtClean="0">
              <a:solidFill>
                <a:schemeClr val="tx2"/>
              </a:solidFill>
            </a:endParaRPr>
          </a:p>
          <a:p>
            <a:pPr lvl="1"/>
            <a:r>
              <a:rPr lang="en-US" sz="2400" dirty="0" smtClean="0"/>
              <a:t>Takes care of handling sessions (regardless of the sign-in protocol)</a:t>
            </a:r>
          </a:p>
          <a:p>
            <a:r>
              <a:rPr lang="en-US" sz="2800" b="1" dirty="0" err="1" smtClean="0">
                <a:solidFill>
                  <a:schemeClr val="tx2"/>
                </a:solidFill>
              </a:rPr>
              <a:t>ClaimsPrincipalHttpModule</a:t>
            </a:r>
            <a:endParaRPr lang="en-US" sz="2800" b="1" dirty="0" smtClean="0">
              <a:solidFill>
                <a:schemeClr val="tx2"/>
              </a:solidFill>
            </a:endParaRPr>
          </a:p>
          <a:p>
            <a:pPr lvl="1"/>
            <a:r>
              <a:rPr lang="en-US" sz="2400" dirty="0" smtClean="0"/>
              <a:t>Provides a hook for injecting claims in the current principal</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992688"/>
            <a:ext cx="7651750" cy="752475"/>
          </a:xfrm>
        </p:spPr>
        <p:txBody>
          <a:bodyPr/>
          <a:lstStyle/>
          <a:p>
            <a:pPr defTabSz="912813">
              <a:defRPr/>
            </a:pPr>
            <a:r>
              <a:rPr dirty="0" smtClean="0">
                <a:ln>
                  <a:noFill/>
                </a:ln>
              </a:rPr>
              <a:t>FabrikamShipping</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Pipeline</a:t>
            </a:r>
            <a:endParaRPr lang="en-US" dirty="0"/>
          </a:p>
        </p:txBody>
      </p:sp>
      <p:sp>
        <p:nvSpPr>
          <p:cNvPr id="4" name="TextBox 3"/>
          <p:cNvSpPr txBox="1"/>
          <p:nvPr/>
        </p:nvSpPr>
        <p:spPr>
          <a:xfrm>
            <a:off x="3722957" y="1655616"/>
            <a:ext cx="1312219" cy="461665"/>
          </a:xfrm>
          <a:prstGeom prst="rect">
            <a:avLst/>
          </a:prstGeom>
          <a:noFill/>
        </p:spPr>
        <p:txBody>
          <a:bodyPr wrap="none" rtlCol="0">
            <a:spAutoFit/>
          </a:bodyPr>
          <a:lstStyle/>
          <a:p>
            <a:r>
              <a:rPr lang="en-US" sz="2400" dirty="0" smtClean="0">
                <a:solidFill>
                  <a:schemeClr val="accent1"/>
                </a:solidFill>
              </a:rPr>
              <a:t>WSFAM</a:t>
            </a:r>
            <a:endParaRPr lang="en-US" sz="2400" dirty="0">
              <a:solidFill>
                <a:schemeClr val="accent1"/>
              </a:solidFill>
            </a:endParaRPr>
          </a:p>
        </p:txBody>
      </p:sp>
      <p:sp>
        <p:nvSpPr>
          <p:cNvPr id="5" name="TextBox 4"/>
          <p:cNvSpPr txBox="1"/>
          <p:nvPr/>
        </p:nvSpPr>
        <p:spPr>
          <a:xfrm>
            <a:off x="3722957" y="2434934"/>
            <a:ext cx="3199466" cy="461665"/>
          </a:xfrm>
          <a:prstGeom prst="rect">
            <a:avLst/>
          </a:prstGeom>
          <a:noFill/>
        </p:spPr>
        <p:txBody>
          <a:bodyPr wrap="none" rtlCol="0">
            <a:spAutoFit/>
          </a:bodyPr>
          <a:lstStyle/>
          <a:p>
            <a:r>
              <a:rPr lang="en-US" sz="2400" dirty="0" err="1" smtClean="0">
                <a:solidFill>
                  <a:schemeClr val="accent1"/>
                </a:solidFill>
              </a:rPr>
              <a:t>SecurityTokenHandler</a:t>
            </a:r>
            <a:endParaRPr lang="en-US" sz="2400" dirty="0">
              <a:solidFill>
                <a:schemeClr val="accent1"/>
              </a:solidFill>
            </a:endParaRPr>
          </a:p>
        </p:txBody>
      </p:sp>
      <p:sp>
        <p:nvSpPr>
          <p:cNvPr id="6" name="TextBox 5"/>
          <p:cNvSpPr txBox="1"/>
          <p:nvPr/>
        </p:nvSpPr>
        <p:spPr>
          <a:xfrm>
            <a:off x="3722957" y="3214252"/>
            <a:ext cx="4296369" cy="461665"/>
          </a:xfrm>
          <a:prstGeom prst="rect">
            <a:avLst/>
          </a:prstGeom>
          <a:noFill/>
        </p:spPr>
        <p:txBody>
          <a:bodyPr wrap="none" rtlCol="0">
            <a:spAutoFit/>
          </a:bodyPr>
          <a:lstStyle/>
          <a:p>
            <a:r>
              <a:rPr lang="en-US" sz="2400" dirty="0" err="1" smtClean="0">
                <a:solidFill>
                  <a:schemeClr val="accent1"/>
                </a:solidFill>
              </a:rPr>
              <a:t>ClaimsAuthenticationManager</a:t>
            </a:r>
            <a:endParaRPr lang="en-US" sz="2400" dirty="0">
              <a:solidFill>
                <a:schemeClr val="accent1"/>
              </a:solidFill>
            </a:endParaRPr>
          </a:p>
        </p:txBody>
      </p:sp>
      <p:sp>
        <p:nvSpPr>
          <p:cNvPr id="7" name="TextBox 6"/>
          <p:cNvSpPr txBox="1"/>
          <p:nvPr/>
        </p:nvSpPr>
        <p:spPr>
          <a:xfrm>
            <a:off x="3722957" y="3993570"/>
            <a:ext cx="4245073" cy="461665"/>
          </a:xfrm>
          <a:prstGeom prst="rect">
            <a:avLst/>
          </a:prstGeom>
          <a:noFill/>
        </p:spPr>
        <p:txBody>
          <a:bodyPr wrap="none" rtlCol="0">
            <a:spAutoFit/>
          </a:bodyPr>
          <a:lstStyle/>
          <a:p>
            <a:r>
              <a:rPr lang="en-US" sz="2400" dirty="0" err="1" smtClean="0">
                <a:solidFill>
                  <a:schemeClr val="accent1"/>
                </a:solidFill>
              </a:rPr>
              <a:t>SessionAuthenticationModule</a:t>
            </a:r>
            <a:endParaRPr lang="en-US" sz="2400" dirty="0">
              <a:solidFill>
                <a:schemeClr val="accent1"/>
              </a:solidFill>
            </a:endParaRPr>
          </a:p>
        </p:txBody>
      </p:sp>
      <p:sp>
        <p:nvSpPr>
          <p:cNvPr id="8" name="TextBox 7"/>
          <p:cNvSpPr txBox="1"/>
          <p:nvPr/>
        </p:nvSpPr>
        <p:spPr>
          <a:xfrm>
            <a:off x="3722957" y="4772889"/>
            <a:ext cx="4142481" cy="461665"/>
          </a:xfrm>
          <a:prstGeom prst="rect">
            <a:avLst/>
          </a:prstGeom>
          <a:noFill/>
        </p:spPr>
        <p:txBody>
          <a:bodyPr wrap="none" rtlCol="0">
            <a:spAutoFit/>
          </a:bodyPr>
          <a:lstStyle/>
          <a:p>
            <a:r>
              <a:rPr lang="en-US" sz="2400" dirty="0" err="1" smtClean="0">
                <a:solidFill>
                  <a:schemeClr val="accent1"/>
                </a:solidFill>
              </a:rPr>
              <a:t>ClaimsAuthorizationManager</a:t>
            </a:r>
            <a:endParaRPr lang="en-US" sz="2400" dirty="0">
              <a:solidFill>
                <a:schemeClr val="accent1"/>
              </a:solidFill>
            </a:endParaRPr>
          </a:p>
        </p:txBody>
      </p:sp>
      <p:sp>
        <p:nvSpPr>
          <p:cNvPr id="9" name="Can 8"/>
          <p:cNvSpPr/>
          <p:nvPr/>
        </p:nvSpPr>
        <p:spPr bwMode="auto">
          <a:xfrm>
            <a:off x="2628900" y="1589809"/>
            <a:ext cx="1028700" cy="379268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Bent Arrow 9"/>
          <p:cNvSpPr/>
          <p:nvPr/>
        </p:nvSpPr>
        <p:spPr bwMode="auto">
          <a:xfrm rot="5400000">
            <a:off x="2051412" y="440822"/>
            <a:ext cx="630236" cy="1993034"/>
          </a:xfrm>
          <a:prstGeom prst="bentArrow">
            <a:avLst>
              <a:gd name="adj1" fmla="val 47581"/>
              <a:gd name="adj2" fmla="val 45161"/>
              <a:gd name="adj3" fmla="val 33064"/>
              <a:gd name="adj4" fmla="val 66331"/>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Bent Arrow 10"/>
          <p:cNvSpPr/>
          <p:nvPr/>
        </p:nvSpPr>
        <p:spPr bwMode="auto">
          <a:xfrm flipV="1">
            <a:off x="2972739" y="5422105"/>
            <a:ext cx="1973333" cy="743601"/>
          </a:xfrm>
          <a:prstGeom prst="bentArrow">
            <a:avLst>
              <a:gd name="adj1" fmla="val 47581"/>
              <a:gd name="adj2" fmla="val 45161"/>
              <a:gd name="adj3" fmla="val 33064"/>
              <a:gd name="adj4" fmla="val 6633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20" name="Group 19"/>
          <p:cNvGrpSpPr/>
          <p:nvPr/>
        </p:nvGrpSpPr>
        <p:grpSpPr>
          <a:xfrm>
            <a:off x="5064362" y="5285678"/>
            <a:ext cx="1889706" cy="1271239"/>
            <a:chOff x="6287072" y="3970997"/>
            <a:chExt cx="2323528" cy="1563079"/>
          </a:xfrm>
        </p:grpSpPr>
        <p:sp>
          <p:nvSpPr>
            <p:cNvPr id="12" name="Rounded Rectangle 11"/>
            <p:cNvSpPr/>
            <p:nvPr/>
          </p:nvSpPr>
          <p:spPr>
            <a:xfrm>
              <a:off x="6287072" y="3970997"/>
              <a:ext cx="2323528" cy="156307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RP"/>
            <p:cNvGrpSpPr/>
            <p:nvPr/>
          </p:nvGrpSpPr>
          <p:grpSpPr>
            <a:xfrm>
              <a:off x="7657604" y="4126468"/>
              <a:ext cx="876796" cy="1346207"/>
              <a:chOff x="6438404" y="3534735"/>
              <a:chExt cx="1304751" cy="1926272"/>
            </a:xfrm>
          </p:grpSpPr>
          <p:pic>
            <p:nvPicPr>
              <p:cNvPr id="14" name="Picture 6" descr="C:\Program Files\Microsoft Resource DVD Artwork\DVD_ART\Artwork_Imagery\HARDWARE_IMAGERY\Illustration - Misc Hardware\XML Icons\Server Content Management.png"/>
              <p:cNvPicPr>
                <a:picLocks noChangeAspect="1" noChangeArrowheads="1"/>
              </p:cNvPicPr>
              <p:nvPr/>
            </p:nvPicPr>
            <p:blipFill>
              <a:blip r:embed="rId3" cstate="screen"/>
              <a:srcRect/>
              <a:stretch>
                <a:fillRect/>
              </a:stretch>
            </p:blipFill>
            <p:spPr bwMode="auto">
              <a:xfrm>
                <a:off x="6438404" y="3534735"/>
                <a:ext cx="1304751" cy="1926272"/>
              </a:xfrm>
              <a:prstGeom prst="rect">
                <a:avLst/>
              </a:prstGeom>
              <a:noFill/>
            </p:spPr>
          </p:pic>
          <p:pic>
            <p:nvPicPr>
              <p:cNvPr id="15" name="Picture 2" descr="C:\Program Files\Microsoft Resource DVD Artwork\DVD_ART\Artwork_Imagery\Icons - Illustrations\_XML ICONS\XML Web Services icon.png"/>
              <p:cNvPicPr>
                <a:picLocks noChangeAspect="1" noChangeArrowheads="1"/>
              </p:cNvPicPr>
              <p:nvPr/>
            </p:nvPicPr>
            <p:blipFill>
              <a:blip r:embed="rId4" cstate="print"/>
              <a:srcRect/>
              <a:stretch>
                <a:fillRect/>
              </a:stretch>
            </p:blipFill>
            <p:spPr bwMode="auto">
              <a:xfrm>
                <a:off x="7131348" y="4114800"/>
                <a:ext cx="564852" cy="677822"/>
              </a:xfrm>
              <a:prstGeom prst="rect">
                <a:avLst/>
              </a:prstGeom>
              <a:noFill/>
            </p:spPr>
          </p:pic>
        </p:grpSp>
        <p:sp>
          <p:nvSpPr>
            <p:cNvPr id="17" name="Rounded Rectangle 16"/>
            <p:cNvSpPr/>
            <p:nvPr/>
          </p:nvSpPr>
          <p:spPr>
            <a:xfrm rot="16200000">
              <a:off x="6667500" y="4469368"/>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Application Logic</a:t>
              </a:r>
              <a:endParaRPr lang="en-US" sz="1600" kern="1200" dirty="0">
                <a:solidFill>
                  <a:schemeClr val="tx1"/>
                </a:solidFill>
                <a:latin typeface="Calibri"/>
                <a:ea typeface="+mn-ea"/>
                <a:cs typeface="+mn-cs"/>
              </a:endParaRPr>
            </a:p>
          </p:txBody>
        </p:sp>
      </p:grpSp>
      <p:grpSp>
        <p:nvGrpSpPr>
          <p:cNvPr id="25" name="Group 24"/>
          <p:cNvGrpSpPr/>
          <p:nvPr/>
        </p:nvGrpSpPr>
        <p:grpSpPr>
          <a:xfrm>
            <a:off x="1370013" y="2219445"/>
            <a:ext cx="2274271" cy="267252"/>
            <a:chOff x="1370013" y="2219445"/>
            <a:chExt cx="2274271" cy="267252"/>
          </a:xfrm>
        </p:grpSpPr>
        <p:sp>
          <p:nvSpPr>
            <p:cNvPr id="22" name="Arc 21"/>
            <p:cNvSpPr/>
            <p:nvPr/>
          </p:nvSpPr>
          <p:spPr>
            <a:xfrm rot="5400000">
              <a:off x="3002411" y="1844824"/>
              <a:ext cx="267252" cy="1016494"/>
            </a:xfrm>
            <a:prstGeom prst="arc">
              <a:avLst>
                <a:gd name="adj1" fmla="val 16200000"/>
                <a:gd name="adj2" fmla="val 546200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1370013" y="2355850"/>
              <a:ext cx="1266655"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370013" y="2884311"/>
            <a:ext cx="2274271" cy="267252"/>
            <a:chOff x="1370013" y="2219445"/>
            <a:chExt cx="2274271" cy="267252"/>
          </a:xfrm>
        </p:grpSpPr>
        <p:sp>
          <p:nvSpPr>
            <p:cNvPr id="27" name="Arc 26"/>
            <p:cNvSpPr/>
            <p:nvPr/>
          </p:nvSpPr>
          <p:spPr>
            <a:xfrm rot="5400000">
              <a:off x="3002411" y="1844824"/>
              <a:ext cx="267252" cy="1016494"/>
            </a:xfrm>
            <a:prstGeom prst="arc">
              <a:avLst>
                <a:gd name="adj1" fmla="val 16200000"/>
                <a:gd name="adj2" fmla="val 546200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a:off x="1370013" y="2355850"/>
              <a:ext cx="1266655"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370013" y="3668082"/>
            <a:ext cx="2274271" cy="267252"/>
            <a:chOff x="1370013" y="2219445"/>
            <a:chExt cx="2274271" cy="267252"/>
          </a:xfrm>
        </p:grpSpPr>
        <p:sp>
          <p:nvSpPr>
            <p:cNvPr id="30" name="Arc 29"/>
            <p:cNvSpPr/>
            <p:nvPr/>
          </p:nvSpPr>
          <p:spPr>
            <a:xfrm rot="5400000">
              <a:off x="3002411" y="1844824"/>
              <a:ext cx="267252" cy="1016494"/>
            </a:xfrm>
            <a:prstGeom prst="arc">
              <a:avLst>
                <a:gd name="adj1" fmla="val 16200000"/>
                <a:gd name="adj2" fmla="val 546200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p:cNvCxnSpPr/>
            <p:nvPr/>
          </p:nvCxnSpPr>
          <p:spPr>
            <a:xfrm>
              <a:off x="1370013" y="2355850"/>
              <a:ext cx="1266655"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370013" y="4512144"/>
            <a:ext cx="2274271" cy="267252"/>
            <a:chOff x="1370013" y="2219445"/>
            <a:chExt cx="2274271" cy="267252"/>
          </a:xfrm>
        </p:grpSpPr>
        <p:sp>
          <p:nvSpPr>
            <p:cNvPr id="33" name="Arc 32"/>
            <p:cNvSpPr/>
            <p:nvPr/>
          </p:nvSpPr>
          <p:spPr>
            <a:xfrm rot="5400000">
              <a:off x="3002411" y="1844824"/>
              <a:ext cx="267252" cy="1016494"/>
            </a:xfrm>
            <a:prstGeom prst="arc">
              <a:avLst>
                <a:gd name="adj1" fmla="val 16200000"/>
                <a:gd name="adj2" fmla="val 546200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1370013" y="2355850"/>
              <a:ext cx="1266655"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626774" y="1081102"/>
            <a:ext cx="2330510" cy="369332"/>
          </a:xfrm>
          <a:prstGeom prst="rect">
            <a:avLst/>
          </a:prstGeom>
          <a:noFill/>
        </p:spPr>
        <p:txBody>
          <a:bodyPr wrap="none" rtlCol="0">
            <a:spAutoFit/>
          </a:bodyPr>
          <a:lstStyle/>
          <a:p>
            <a:r>
              <a:rPr lang="en-US" dirty="0" smtClean="0"/>
              <a:t>01100010101101000</a:t>
            </a:r>
            <a:endParaRPr lang="en-US" dirty="0"/>
          </a:p>
        </p:txBody>
      </p:sp>
      <p:grpSp>
        <p:nvGrpSpPr>
          <p:cNvPr id="40" name="Group 39"/>
          <p:cNvGrpSpPr/>
          <p:nvPr/>
        </p:nvGrpSpPr>
        <p:grpSpPr>
          <a:xfrm>
            <a:off x="1497205" y="1616354"/>
            <a:ext cx="914400" cy="577292"/>
            <a:chOff x="7104185" y="1778558"/>
            <a:chExt cx="914400" cy="577292"/>
          </a:xfrm>
        </p:grpSpPr>
        <p:sp>
          <p:nvSpPr>
            <p:cNvPr id="36" name="Rectangle 35"/>
            <p:cNvSpPr/>
            <p:nvPr/>
          </p:nvSpPr>
          <p:spPr bwMode="auto">
            <a:xfrm>
              <a:off x="7104185" y="1778558"/>
              <a:ext cx="914400" cy="577292"/>
            </a:xfrm>
            <a:prstGeom prst="rect">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Rectangle 36"/>
            <p:cNvSpPr/>
            <p:nvPr/>
          </p:nvSpPr>
          <p:spPr bwMode="auto">
            <a:xfrm>
              <a:off x="7244862" y="1874856"/>
              <a:ext cx="612949" cy="13481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8" name="Rectangle 37"/>
            <p:cNvSpPr/>
            <p:nvPr/>
          </p:nvSpPr>
          <p:spPr bwMode="auto">
            <a:xfrm>
              <a:off x="7244863" y="2100105"/>
              <a:ext cx="231112" cy="11053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Rectangle 38"/>
            <p:cNvSpPr/>
            <p:nvPr/>
          </p:nvSpPr>
          <p:spPr bwMode="auto">
            <a:xfrm>
              <a:off x="7496071" y="2055720"/>
              <a:ext cx="371789" cy="23111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41" name="token"/>
          <p:cNvSpPr/>
          <p:nvPr/>
        </p:nvSpPr>
        <p:spPr>
          <a:xfrm>
            <a:off x="1706336" y="2436234"/>
            <a:ext cx="480060" cy="457200"/>
          </a:xfrm>
          <a:prstGeom prst="pentago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a:defRPr/>
            </a:pPr>
            <a:endParaRPr lang="en-US" sz="2000" dirty="0">
              <a:solidFill>
                <a:srgbClr val="FFFFFF"/>
              </a:solidFill>
              <a:effectLst>
                <a:outerShdw blurRad="38100" dist="38100" dir="2700000" algn="tl">
                  <a:srgbClr val="CCFFCC"/>
                </a:outerShdw>
              </a:effectLst>
              <a:ea typeface="ＭＳ Ｐゴシック" pitchFamily="-108" charset="-128"/>
            </a:endParaRPr>
          </a:p>
        </p:txBody>
      </p:sp>
      <p:sp>
        <p:nvSpPr>
          <p:cNvPr id="42" name="Flowchart: Terminator 41"/>
          <p:cNvSpPr/>
          <p:nvPr/>
        </p:nvSpPr>
        <p:spPr bwMode="auto">
          <a:xfrm>
            <a:off x="1647930" y="3225521"/>
            <a:ext cx="582804" cy="110532"/>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3" name="Flowchart: Terminator 42"/>
          <p:cNvSpPr/>
          <p:nvPr/>
        </p:nvSpPr>
        <p:spPr bwMode="auto">
          <a:xfrm>
            <a:off x="1639556" y="3387969"/>
            <a:ext cx="582804" cy="110532"/>
          </a:xfrm>
          <a:prstGeom prst="flowChartTerminator">
            <a:avLst/>
          </a:prstGeom>
          <a:solidFill>
            <a:schemeClr val="accent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4" name="Flowchart: Terminator 43"/>
          <p:cNvSpPr/>
          <p:nvPr/>
        </p:nvSpPr>
        <p:spPr bwMode="auto">
          <a:xfrm>
            <a:off x="1639556" y="3548743"/>
            <a:ext cx="582804" cy="110532"/>
          </a:xfrm>
          <a:prstGeom prst="flowChartTerminator">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9" name="Group 48"/>
          <p:cNvGrpSpPr/>
          <p:nvPr/>
        </p:nvGrpSpPr>
        <p:grpSpPr>
          <a:xfrm>
            <a:off x="3046325" y="5586882"/>
            <a:ext cx="581129" cy="479024"/>
            <a:chOff x="1689798" y="5707464"/>
            <a:chExt cx="581129" cy="479024"/>
          </a:xfrm>
        </p:grpSpPr>
        <p:sp>
          <p:nvSpPr>
            <p:cNvPr id="48" name="Rectangle 47"/>
            <p:cNvSpPr/>
            <p:nvPr/>
          </p:nvSpPr>
          <p:spPr bwMode="auto">
            <a:xfrm>
              <a:off x="1689798" y="5707464"/>
              <a:ext cx="581129" cy="479024"/>
            </a:xfrm>
            <a:prstGeom prst="rect">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Flowchart: Terminator 44"/>
            <p:cNvSpPr/>
            <p:nvPr/>
          </p:nvSpPr>
          <p:spPr bwMode="auto">
            <a:xfrm>
              <a:off x="1765997" y="5779471"/>
              <a:ext cx="428730" cy="117229"/>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7" name="Flowchart: Terminator 46"/>
            <p:cNvSpPr/>
            <p:nvPr/>
          </p:nvSpPr>
          <p:spPr bwMode="auto">
            <a:xfrm>
              <a:off x="1765997" y="5972069"/>
              <a:ext cx="428730" cy="117229"/>
            </a:xfrm>
            <a:prstGeom prst="flowChartTerminator">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50" name="Flowchart: Terminator 49"/>
          <p:cNvSpPr/>
          <p:nvPr/>
        </p:nvSpPr>
        <p:spPr bwMode="auto">
          <a:xfrm>
            <a:off x="1606902" y="4846654"/>
            <a:ext cx="428730" cy="117229"/>
          </a:xfrm>
          <a:prstGeom prst="flowChartTermina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1" name="Flowchart: Terminator 50"/>
          <p:cNvSpPr/>
          <p:nvPr/>
        </p:nvSpPr>
        <p:spPr bwMode="auto">
          <a:xfrm>
            <a:off x="1606902" y="5039252"/>
            <a:ext cx="428730" cy="117229"/>
          </a:xfrm>
          <a:prstGeom prst="flowChartTerminator">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2" name="cookie" descr="C:\Program Files\Microsoft Resource DVD Artwork\DVD_ART\Artwork_Imagery\Icons - Illustrations\_WINDOWS SERVER ICONS\Misc\Ticket Token.png"/>
          <p:cNvPicPr>
            <a:picLocks noChangeAspect="1" noChangeArrowheads="1"/>
          </p:cNvPicPr>
          <p:nvPr/>
        </p:nvPicPr>
        <p:blipFill>
          <a:blip r:embed="rId5"/>
          <a:srcRect/>
          <a:stretch>
            <a:fillRect/>
          </a:stretch>
        </p:blipFill>
        <p:spPr bwMode="auto">
          <a:xfrm>
            <a:off x="1529791" y="4021502"/>
            <a:ext cx="804862" cy="442836"/>
          </a:xfrm>
          <a:prstGeom prst="rect">
            <a:avLst/>
          </a:prstGeom>
          <a:noFill/>
        </p:spPr>
      </p:pic>
      <p:sp>
        <p:nvSpPr>
          <p:cNvPr id="53" name="TextBox 52"/>
          <p:cNvSpPr txBox="1"/>
          <p:nvPr/>
        </p:nvSpPr>
        <p:spPr>
          <a:xfrm>
            <a:off x="1738364" y="4511710"/>
            <a:ext cx="917239" cy="1015663"/>
          </a:xfrm>
          <a:prstGeom prst="rect">
            <a:avLst/>
          </a:prstGeom>
          <a:noFill/>
        </p:spPr>
        <p:txBody>
          <a:bodyPr wrap="none" rtlCol="0">
            <a:spAutoFit/>
          </a:bodyPr>
          <a:lstStyle/>
          <a:p>
            <a:r>
              <a:rPr lang="en-US" sz="6000" dirty="0" smtClean="0"/>
              <a:t> </a:t>
            </a:r>
            <a:r>
              <a:rPr lang="en-US" sz="6000" dirty="0" smtClean="0">
                <a:latin typeface="Wingdings" pitchFamily="2" charset="2"/>
              </a:rPr>
              <a:t>C</a:t>
            </a:r>
            <a:endParaRPr lang="en-US" sz="6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500"/>
                            </p:stCondLst>
                            <p:childTnLst>
                              <p:par>
                                <p:cTn id="52" presetID="53"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par>
                          <p:cTn id="57" fill="hold">
                            <p:stCondLst>
                              <p:cond delay="1000"/>
                            </p:stCondLst>
                            <p:childTnLst>
                              <p:par>
                                <p:cTn id="58" presetID="53"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childTnLst>
                          </p:cTn>
                        </p:par>
                        <p:par>
                          <p:cTn id="63" fill="hold">
                            <p:stCondLst>
                              <p:cond delay="1500"/>
                            </p:stCondLst>
                            <p:childTnLst>
                              <p:par>
                                <p:cTn id="64" presetID="53"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par>
                          <p:cTn id="69" fill="hold">
                            <p:stCondLst>
                              <p:cond delay="2000"/>
                            </p:stCondLst>
                            <p:childTnLst>
                              <p:par>
                                <p:cTn id="70" presetID="53"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3000"/>
                                        <p:tgtEl>
                                          <p:spTgt spid="43"/>
                                        </p:tgtEl>
                                      </p:cBhvr>
                                    </p:animEffect>
                                    <p:set>
                                      <p:cBhvr>
                                        <p:cTn id="79" dur="1" fill="hold">
                                          <p:stCondLst>
                                            <p:cond delay="2999"/>
                                          </p:stCondLst>
                                        </p:cTn>
                                        <p:tgtEl>
                                          <p:spTgt spid="4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par>
                          <p:cTn id="87" fill="hold">
                            <p:stCondLst>
                              <p:cond delay="500"/>
                            </p:stCondLst>
                            <p:childTnLst>
                              <p:par>
                                <p:cTn id="88" presetID="53"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par>
                          <p:cTn id="93" fill="hold">
                            <p:stCondLst>
                              <p:cond delay="1000"/>
                            </p:stCondLst>
                            <p:childTnLst>
                              <p:par>
                                <p:cTn id="94" presetID="53" presetClass="entr" presetSubtype="0"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500"/>
                            </p:stCondLst>
                            <p:childTnLst>
                              <p:par>
                                <p:cTn id="107" presetID="53" presetClass="entr" presetSubtype="0" fill="hold" grpId="0" nodeType="after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500" fill="hold"/>
                                        <p:tgtEl>
                                          <p:spTgt spid="8"/>
                                        </p:tgtEl>
                                        <p:attrNameLst>
                                          <p:attrName>ppt_w</p:attrName>
                                        </p:attrNameLst>
                                      </p:cBhvr>
                                      <p:tavLst>
                                        <p:tav tm="0">
                                          <p:val>
                                            <p:fltVal val="0"/>
                                          </p:val>
                                        </p:tav>
                                        <p:tav tm="100000">
                                          <p:val>
                                            <p:strVal val="#ppt_w"/>
                                          </p:val>
                                        </p:tav>
                                      </p:tavLst>
                                    </p:anim>
                                    <p:anim calcmode="lin" valueType="num">
                                      <p:cBhvr>
                                        <p:cTn id="110" dur="500" fill="hold"/>
                                        <p:tgtEl>
                                          <p:spTgt spid="8"/>
                                        </p:tgtEl>
                                        <p:attrNameLst>
                                          <p:attrName>ppt_h</p:attrName>
                                        </p:attrNameLst>
                                      </p:cBhvr>
                                      <p:tavLst>
                                        <p:tav tm="0">
                                          <p:val>
                                            <p:fltVal val="0"/>
                                          </p:val>
                                        </p:tav>
                                        <p:tav tm="100000">
                                          <p:val>
                                            <p:strVal val="#ppt_h"/>
                                          </p:val>
                                        </p:tav>
                                      </p:tavLst>
                                    </p:anim>
                                    <p:animEffect transition="in" filter="fade">
                                      <p:cBhvr>
                                        <p:cTn id="111" dur="500"/>
                                        <p:tgtEl>
                                          <p:spTgt spid="8"/>
                                        </p:tgtEl>
                                      </p:cBhvr>
                                    </p:animEffect>
                                  </p:childTnLst>
                                </p:cTn>
                              </p:par>
                            </p:childTnLst>
                          </p:cTn>
                        </p:par>
                        <p:par>
                          <p:cTn id="112" fill="hold">
                            <p:stCondLst>
                              <p:cond delay="1000"/>
                            </p:stCondLst>
                            <p:childTnLst>
                              <p:par>
                                <p:cTn id="113" presetID="53" presetClass="entr" presetSubtype="0"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p:cTn id="115" dur="500" fill="hold"/>
                                        <p:tgtEl>
                                          <p:spTgt spid="50"/>
                                        </p:tgtEl>
                                        <p:attrNameLst>
                                          <p:attrName>ppt_w</p:attrName>
                                        </p:attrNameLst>
                                      </p:cBhvr>
                                      <p:tavLst>
                                        <p:tav tm="0">
                                          <p:val>
                                            <p:fltVal val="0"/>
                                          </p:val>
                                        </p:tav>
                                        <p:tav tm="100000">
                                          <p:val>
                                            <p:strVal val="#ppt_w"/>
                                          </p:val>
                                        </p:tav>
                                      </p:tavLst>
                                    </p:anim>
                                    <p:anim calcmode="lin" valueType="num">
                                      <p:cBhvr>
                                        <p:cTn id="116" dur="500" fill="hold"/>
                                        <p:tgtEl>
                                          <p:spTgt spid="50"/>
                                        </p:tgtEl>
                                        <p:attrNameLst>
                                          <p:attrName>ppt_h</p:attrName>
                                        </p:attrNameLst>
                                      </p:cBhvr>
                                      <p:tavLst>
                                        <p:tav tm="0">
                                          <p:val>
                                            <p:fltVal val="0"/>
                                          </p:val>
                                        </p:tav>
                                        <p:tav tm="100000">
                                          <p:val>
                                            <p:strVal val="#ppt_h"/>
                                          </p:val>
                                        </p:tav>
                                      </p:tavLst>
                                    </p:anim>
                                    <p:animEffect transition="in" filter="fade">
                                      <p:cBhvr>
                                        <p:cTn id="117" dur="500"/>
                                        <p:tgtEl>
                                          <p:spTgt spid="50"/>
                                        </p:tgtEl>
                                      </p:cBhvr>
                                    </p:animEffect>
                                  </p:childTnLst>
                                </p:cTn>
                              </p:par>
                            </p:childTnLst>
                          </p:cTn>
                        </p:par>
                        <p:par>
                          <p:cTn id="118" fill="hold">
                            <p:stCondLst>
                              <p:cond delay="1500"/>
                            </p:stCondLst>
                            <p:childTnLst>
                              <p:par>
                                <p:cTn id="119" presetID="53"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Effect transition="in" filter="fade">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53"/>
                                        </p:tgtEl>
                                        <p:attrNameLst>
                                          <p:attrName>style.visibility</p:attrName>
                                        </p:attrNameLst>
                                      </p:cBhvr>
                                      <p:to>
                                        <p:strVal val="visible"/>
                                      </p:to>
                                    </p:set>
                                    <p:anim calcmode="lin" valueType="num">
                                      <p:cBhvr>
                                        <p:cTn id="128" dur="500" fill="hold"/>
                                        <p:tgtEl>
                                          <p:spTgt spid="53"/>
                                        </p:tgtEl>
                                        <p:attrNameLst>
                                          <p:attrName>ppt_w</p:attrName>
                                        </p:attrNameLst>
                                      </p:cBhvr>
                                      <p:tavLst>
                                        <p:tav tm="0">
                                          <p:val>
                                            <p:fltVal val="0"/>
                                          </p:val>
                                        </p:tav>
                                        <p:tav tm="100000">
                                          <p:val>
                                            <p:strVal val="#ppt_w"/>
                                          </p:val>
                                        </p:tav>
                                      </p:tavLst>
                                    </p:anim>
                                    <p:anim calcmode="lin" valueType="num">
                                      <p:cBhvr>
                                        <p:cTn id="129" dur="500" fill="hold"/>
                                        <p:tgtEl>
                                          <p:spTgt spid="53"/>
                                        </p:tgtEl>
                                        <p:attrNameLst>
                                          <p:attrName>ppt_h</p:attrName>
                                        </p:attrNameLst>
                                      </p:cBhvr>
                                      <p:tavLst>
                                        <p:tav tm="0">
                                          <p:val>
                                            <p:fltVal val="0"/>
                                          </p:val>
                                        </p:tav>
                                        <p:tav tm="100000">
                                          <p:val>
                                            <p:strVal val="#ppt_h"/>
                                          </p:val>
                                        </p:tav>
                                      </p:tavLst>
                                    </p:anim>
                                    <p:animEffect transition="in" filter="fade">
                                      <p:cBhvr>
                                        <p:cTn id="130" dur="500"/>
                                        <p:tgtEl>
                                          <p:spTgt spid="53"/>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0" fill="hold" nodeType="click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p:cTn id="135" dur="500" fill="hold"/>
                                        <p:tgtEl>
                                          <p:spTgt spid="49"/>
                                        </p:tgtEl>
                                        <p:attrNameLst>
                                          <p:attrName>ppt_w</p:attrName>
                                        </p:attrNameLst>
                                      </p:cBhvr>
                                      <p:tavLst>
                                        <p:tav tm="0">
                                          <p:val>
                                            <p:fltVal val="0"/>
                                          </p:val>
                                        </p:tav>
                                        <p:tav tm="100000">
                                          <p:val>
                                            <p:strVal val="#ppt_w"/>
                                          </p:val>
                                        </p:tav>
                                      </p:tavLst>
                                    </p:anim>
                                    <p:anim calcmode="lin" valueType="num">
                                      <p:cBhvr>
                                        <p:cTn id="136" dur="500" fill="hold"/>
                                        <p:tgtEl>
                                          <p:spTgt spid="49"/>
                                        </p:tgtEl>
                                        <p:attrNameLst>
                                          <p:attrName>ppt_h</p:attrName>
                                        </p:attrNameLst>
                                      </p:cBhvr>
                                      <p:tavLst>
                                        <p:tav tm="0">
                                          <p:val>
                                            <p:fltVal val="0"/>
                                          </p:val>
                                        </p:tav>
                                        <p:tav tm="100000">
                                          <p:val>
                                            <p:strVal val="#ppt_h"/>
                                          </p:val>
                                        </p:tav>
                                      </p:tavLst>
                                    </p:anim>
                                    <p:animEffect transition="in" filter="fade">
                                      <p:cBhvr>
                                        <p:cTn id="137" dur="500"/>
                                        <p:tgtEl>
                                          <p:spTgt spid="49"/>
                                        </p:tgtEl>
                                      </p:cBhvr>
                                    </p:animEffect>
                                  </p:childTnLst>
                                </p:cTn>
                              </p:par>
                              <p:par>
                                <p:cTn id="138" presetID="63" presetClass="path" presetSubtype="0" accel="50000" decel="50000" fill="hold" nodeType="withEffect">
                                  <p:stCondLst>
                                    <p:cond delay="0"/>
                                  </p:stCondLst>
                                  <p:childTnLst>
                                    <p:animMotion origin="layout" path="M 0 0  L 0.25 0  E" pathEditMode="relative" ptsTypes="">
                                      <p:cBhvr>
                                        <p:cTn id="139" dur="200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35" grpId="0"/>
      <p:bldP spid="35" grpId="1"/>
      <p:bldP spid="41" grpId="0" animBg="1"/>
      <p:bldP spid="42" grpId="0" animBg="1"/>
      <p:bldP spid="43" grpId="0" animBg="1"/>
      <p:bldP spid="43" grpId="1" animBg="1"/>
      <p:bldP spid="44" grpId="0" animBg="1"/>
      <p:bldP spid="50" grpId="0" animBg="1"/>
      <p:bldP spid="51"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a:t>
            </a:r>
            <a:endParaRPr lang="en-US" dirty="0"/>
          </a:p>
        </p:txBody>
      </p:sp>
      <p:sp>
        <p:nvSpPr>
          <p:cNvPr id="3" name="Text Placeholder 2"/>
          <p:cNvSpPr>
            <a:spLocks noGrp="1"/>
          </p:cNvSpPr>
          <p:nvPr>
            <p:ph type="body" sz="quarter" idx="10"/>
          </p:nvPr>
        </p:nvSpPr>
        <p:spPr/>
        <p:txBody>
          <a:bodyPr/>
          <a:lstStyle/>
          <a:p>
            <a:r>
              <a:rPr lang="en-US" dirty="0" smtClean="0"/>
              <a:t>ASP.NET roles will work “as is”</a:t>
            </a:r>
          </a:p>
          <a:p>
            <a:pPr lvl="1"/>
            <a:r>
              <a:rPr lang="en-US" dirty="0" err="1" smtClean="0"/>
              <a:t>IsInRole</a:t>
            </a:r>
            <a:r>
              <a:rPr lang="en-US" dirty="0" smtClean="0"/>
              <a:t>, &lt;authorization&gt; element</a:t>
            </a:r>
          </a:p>
          <a:p>
            <a:pPr lvl="1"/>
            <a:r>
              <a:rPr lang="en-US" dirty="0" smtClean="0"/>
              <a:t>Any incoming claim type can be indicated as role</a:t>
            </a:r>
          </a:p>
          <a:p>
            <a:r>
              <a:rPr lang="en-US" dirty="0" smtClean="0"/>
              <a:t>Claims authorization can be much more sophisticated that RBAC</a:t>
            </a:r>
          </a:p>
          <a:p>
            <a:pPr lvl="1"/>
            <a:r>
              <a:rPr lang="en-US" dirty="0" smtClean="0"/>
              <a:t>Age thresholds, dates, spending limits…</a:t>
            </a:r>
          </a:p>
          <a:p>
            <a:r>
              <a:rPr lang="en-US" dirty="0" smtClean="0"/>
              <a:t>WIF offers a hook for your </a:t>
            </a:r>
            <a:r>
              <a:rPr lang="en-US" dirty="0" err="1" smtClean="0"/>
              <a:t>authz</a:t>
            </a:r>
            <a:r>
              <a:rPr lang="en-US" dirty="0" smtClean="0"/>
              <a:t> logic</a:t>
            </a:r>
          </a:p>
          <a:p>
            <a:pPr lvl="1"/>
            <a:r>
              <a:rPr lang="en-US" dirty="0" err="1" smtClean="0">
                <a:solidFill>
                  <a:schemeClr val="tx2"/>
                </a:solidFill>
              </a:rPr>
              <a:t>ClaimsAuthorizationManager</a:t>
            </a:r>
            <a:r>
              <a:rPr lang="en-US" dirty="0" smtClean="0"/>
              <a:t> class</a:t>
            </a:r>
          </a:p>
          <a:p>
            <a:pPr lvl="1"/>
            <a:r>
              <a:rPr lang="en-US" dirty="0" smtClean="0"/>
              <a:t>Provide your implementation of </a:t>
            </a:r>
            <a:r>
              <a:rPr lang="en-US" dirty="0" err="1" smtClean="0">
                <a:solidFill>
                  <a:schemeClr val="tx2"/>
                </a:solidFill>
              </a:rPr>
              <a:t>CheckAccess</a:t>
            </a:r>
            <a:endParaRPr lang="en-US" dirty="0" smtClean="0">
              <a:solidFill>
                <a:schemeClr val="tx2"/>
              </a:solidFill>
            </a:endParaRPr>
          </a:p>
          <a:p>
            <a:pPr lvl="1"/>
            <a:r>
              <a:rPr lang="en-US" dirty="0" smtClean="0"/>
              <a:t>Add it in the WIF pipeline via </a:t>
            </a:r>
            <a:r>
              <a:rPr lang="en-US" dirty="0" err="1" smtClean="0"/>
              <a:t>config</a:t>
            </a:r>
            <a:endParaRPr lang="en-US" dirty="0" smtClean="0"/>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WCF</a:t>
            </a:r>
            <a:endParaRPr lang="en-US" dirty="0"/>
          </a:p>
        </p:txBody>
      </p:sp>
      <p:sp>
        <p:nvSpPr>
          <p:cNvPr id="3" name="Text Placeholder 2"/>
          <p:cNvSpPr>
            <a:spLocks noGrp="1"/>
          </p:cNvSpPr>
          <p:nvPr>
            <p:ph type="body" sz="quarter" idx="10"/>
          </p:nvPr>
        </p:nvSpPr>
        <p:spPr/>
        <p:txBody>
          <a:bodyPr/>
          <a:lstStyle/>
          <a:p>
            <a:r>
              <a:rPr lang="en-US" sz="2800" dirty="0" smtClean="0"/>
              <a:t>Same programming model as ASP.NET…</a:t>
            </a:r>
          </a:p>
          <a:p>
            <a:r>
              <a:rPr lang="en-US" sz="2800" dirty="0" smtClean="0"/>
              <a:t>…different hosting architecture</a:t>
            </a:r>
          </a:p>
          <a:p>
            <a:r>
              <a:rPr lang="en-US" sz="2800" dirty="0" smtClean="0"/>
              <a:t>Self-Hosted services:</a:t>
            </a:r>
          </a:p>
          <a:p>
            <a:pPr lvl="1"/>
            <a:r>
              <a:rPr lang="en-US" sz="2400" dirty="0" smtClean="0"/>
              <a:t>Call </a:t>
            </a:r>
            <a:r>
              <a:rPr lang="en-US" sz="2000" dirty="0" err="1" smtClean="0">
                <a:solidFill>
                  <a:schemeClr val="tx2"/>
                </a:solidFill>
                <a:latin typeface="Consolas" pitchFamily="49" charset="0"/>
              </a:rPr>
              <a:t>FederatedServiceCredentials.ConfigureServiceHost</a:t>
            </a:r>
            <a:r>
              <a:rPr lang="en-US" sz="2000" dirty="0" smtClean="0">
                <a:solidFill>
                  <a:schemeClr val="tx2"/>
                </a:solidFill>
                <a:latin typeface="Consolas" pitchFamily="49" charset="0"/>
              </a:rPr>
              <a:t>(host)</a:t>
            </a:r>
            <a:r>
              <a:rPr lang="en-US" dirty="0" smtClean="0"/>
              <a:t> </a:t>
            </a:r>
            <a:r>
              <a:rPr lang="en-US" sz="2400" dirty="0" smtClean="0"/>
              <a:t>on your </a:t>
            </a:r>
            <a:r>
              <a:rPr lang="en-US" sz="2400" dirty="0" err="1" smtClean="0">
                <a:solidFill>
                  <a:schemeClr val="tx2"/>
                </a:solidFill>
                <a:latin typeface="Consolas" pitchFamily="49" charset="0"/>
              </a:rPr>
              <a:t>ServiceHost</a:t>
            </a:r>
            <a:r>
              <a:rPr lang="en-US" dirty="0" smtClean="0"/>
              <a:t> </a:t>
            </a:r>
            <a:r>
              <a:rPr lang="en-US" sz="2400" dirty="0" smtClean="0"/>
              <a:t>before</a:t>
            </a:r>
            <a:r>
              <a:rPr lang="en-US" dirty="0" smtClean="0"/>
              <a:t> </a:t>
            </a:r>
            <a:r>
              <a:rPr lang="en-US" sz="2400" dirty="0" smtClean="0">
                <a:solidFill>
                  <a:schemeClr val="tx2"/>
                </a:solidFill>
                <a:latin typeface="Consolas" pitchFamily="49" charset="0"/>
              </a:rPr>
              <a:t>Open</a:t>
            </a:r>
            <a:r>
              <a:rPr lang="en-US" sz="2400" dirty="0" smtClean="0"/>
              <a:t>ing it</a:t>
            </a:r>
            <a:endParaRPr lang="en-US" dirty="0" smtClean="0"/>
          </a:p>
          <a:p>
            <a:r>
              <a:rPr lang="en-US" sz="2800" dirty="0" smtClean="0"/>
              <a:t>Web activated services:</a:t>
            </a:r>
          </a:p>
          <a:p>
            <a:pPr lvl="1"/>
            <a:r>
              <a:rPr lang="en-US" sz="2400" dirty="0" smtClean="0"/>
              <a:t>Derive a new factory from </a:t>
            </a:r>
            <a:r>
              <a:rPr lang="en-US" sz="2400" dirty="0" err="1" smtClean="0">
                <a:solidFill>
                  <a:schemeClr val="tx2"/>
                </a:solidFill>
                <a:latin typeface="Consolas" pitchFamily="49" charset="0"/>
              </a:rPr>
              <a:t>ServiceHostFactory</a:t>
            </a:r>
            <a:endParaRPr lang="en-US" sz="2400" dirty="0" smtClean="0">
              <a:solidFill>
                <a:schemeClr val="tx2"/>
              </a:solidFill>
              <a:latin typeface="Consolas" pitchFamily="49" charset="0"/>
            </a:endParaRPr>
          </a:p>
          <a:p>
            <a:pPr lvl="1"/>
            <a:r>
              <a:rPr lang="en-US" sz="2400" dirty="0" smtClean="0"/>
              <a:t>Override </a:t>
            </a:r>
            <a:r>
              <a:rPr lang="en-US" sz="2400" dirty="0" err="1" smtClean="0">
                <a:solidFill>
                  <a:schemeClr val="tx2"/>
                </a:solidFill>
                <a:latin typeface="Consolas" pitchFamily="49" charset="0"/>
              </a:rPr>
              <a:t>CreateServiceHost</a:t>
            </a:r>
            <a:r>
              <a:rPr lang="en-US" dirty="0" smtClean="0"/>
              <a:t> </a:t>
            </a:r>
            <a:r>
              <a:rPr lang="en-US" sz="2400" dirty="0" smtClean="0"/>
              <a:t>and use the above </a:t>
            </a:r>
            <a:r>
              <a:rPr lang="en-US" sz="2400" dirty="0" err="1" smtClean="0">
                <a:solidFill>
                  <a:schemeClr val="tx2"/>
                </a:solidFill>
                <a:latin typeface="Consolas" pitchFamily="49" charset="0"/>
              </a:rPr>
              <a:t>ConfigureServiceHost</a:t>
            </a:r>
            <a:r>
              <a:rPr lang="en-US" dirty="0" smtClean="0"/>
              <a:t> </a:t>
            </a:r>
            <a:r>
              <a:rPr lang="en-US" sz="2400" dirty="0" smtClean="0"/>
              <a:t>call in it</a:t>
            </a:r>
          </a:p>
          <a:p>
            <a:pPr lvl="1"/>
            <a:r>
              <a:rPr lang="en-US" sz="2400" dirty="0" smtClean="0"/>
              <a:t>Use your custom factory in the @</a:t>
            </a:r>
            <a:r>
              <a:rPr lang="en-US" sz="2400" dirty="0" err="1" smtClean="0"/>
              <a:t>ServiceHost</a:t>
            </a:r>
            <a:r>
              <a:rPr lang="en-US" sz="2400" dirty="0" smtClean="0"/>
              <a:t> directive of your .svc file</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992688"/>
            <a:ext cx="7651750" cy="752475"/>
          </a:xfrm>
        </p:spPr>
        <p:txBody>
          <a:bodyPr/>
          <a:lstStyle/>
          <a:p>
            <a:pPr defTabSz="912813">
              <a:defRPr/>
            </a:pPr>
            <a:r>
              <a:rPr dirty="0" smtClean="0">
                <a:ln>
                  <a:noFill/>
                </a:ln>
              </a:rPr>
              <a:t>Authorization &amp; Services in FabrikamShipping</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 Development STS </a:t>
            </a:r>
            <a:endParaRPr lang="en-US" dirty="0"/>
          </a:p>
        </p:txBody>
      </p:sp>
      <p:sp>
        <p:nvSpPr>
          <p:cNvPr id="2" name="Text Placeholder 1"/>
          <p:cNvSpPr>
            <a:spLocks noGrp="1"/>
          </p:cNvSpPr>
          <p:nvPr>
            <p:ph type="body" sz="quarter" idx="10"/>
          </p:nvPr>
        </p:nvSpPr>
        <p:spPr>
          <a:xfrm>
            <a:off x="381000" y="1420813"/>
            <a:ext cx="8382000" cy="5066002"/>
          </a:xfrm>
        </p:spPr>
        <p:txBody>
          <a:bodyPr/>
          <a:lstStyle/>
          <a:p>
            <a:r>
              <a:rPr lang="en-US" sz="2400" dirty="0" smtClean="0"/>
              <a:t>WIF provides building blocks for custom STS development</a:t>
            </a:r>
          </a:p>
          <a:p>
            <a:pPr lvl="1"/>
            <a:r>
              <a:rPr lang="en-US" sz="2000" dirty="0" smtClean="0"/>
              <a:t>AD FS 2.0 is built with WIF!</a:t>
            </a:r>
          </a:p>
          <a:p>
            <a:r>
              <a:rPr lang="en-US" sz="2400" dirty="0" smtClean="0"/>
              <a:t>Same programming model for all hosting options</a:t>
            </a:r>
          </a:p>
          <a:p>
            <a:pPr lvl="1"/>
            <a:r>
              <a:rPr lang="en-US" sz="2000" dirty="0" smtClean="0"/>
              <a:t>Active: WCF</a:t>
            </a:r>
          </a:p>
          <a:p>
            <a:pPr lvl="1"/>
            <a:r>
              <a:rPr lang="en-US" sz="2000" dirty="0" smtClean="0"/>
              <a:t>Passive: ASP.NET</a:t>
            </a:r>
          </a:p>
          <a:p>
            <a:r>
              <a:rPr lang="en-US" sz="2400" dirty="0" smtClean="0"/>
              <a:t>Wizards &amp; Templates create a skeleton STS in no time</a:t>
            </a:r>
          </a:p>
          <a:p>
            <a:pPr lvl="1"/>
            <a:r>
              <a:rPr lang="en-US" sz="2000" dirty="0" smtClean="0"/>
              <a:t>Perfect for testing purposes</a:t>
            </a:r>
          </a:p>
          <a:p>
            <a:r>
              <a:rPr lang="en-US" sz="2400" dirty="0" smtClean="0"/>
              <a:t>Main activities</a:t>
            </a:r>
          </a:p>
          <a:p>
            <a:pPr lvl="1"/>
            <a:r>
              <a:rPr lang="en-US" sz="2000" dirty="0" smtClean="0"/>
              <a:t>Decide who to trust</a:t>
            </a:r>
          </a:p>
          <a:p>
            <a:pPr lvl="1"/>
            <a:r>
              <a:rPr lang="en-US" sz="2000" dirty="0" smtClean="0"/>
              <a:t>Decide which kind of credentials you’ll accept</a:t>
            </a:r>
          </a:p>
          <a:p>
            <a:pPr lvl="1"/>
            <a:r>
              <a:rPr lang="en-US" sz="2000" dirty="0" smtClean="0"/>
              <a:t>Provide all the cryptographic material for signing &amp; encrypting</a:t>
            </a:r>
          </a:p>
          <a:p>
            <a:pPr lvl="1"/>
            <a:r>
              <a:rPr lang="en-US" sz="2000" dirty="0" smtClean="0"/>
              <a:t>Hook in the logic for retrieving claim values</a:t>
            </a:r>
          </a:p>
          <a:p>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 calcmode="lin" valueType="num">
                                      <p:cBhvr additive="base">
                                        <p:cTn id="53"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 calcmode="lin" valueType="num">
                                      <p:cBhvr additive="base">
                                        <p:cTn id="57"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W</a:t>
            </a:r>
            <a: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indows Identity Foundation</a:t>
            </a:r>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
            </a:r>
            <a:b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br>
            <a: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Overview</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6" name="Subtitle 2"/>
          <p:cNvSpPr>
            <a:spLocks noGrp="1"/>
          </p:cNvSpPr>
          <p:nvPr>
            <p:ph type="subTitle" idx="1"/>
          </p:nvPr>
        </p:nvSpPr>
        <p:spPr>
          <a:xfrm>
            <a:off x="4475163" y="5341938"/>
            <a:ext cx="3813175" cy="461962"/>
          </a:xfrm>
        </p:spPr>
        <p:txBody>
          <a:bodyPr/>
          <a:lstStyle/>
          <a:p>
            <a:pPr eaLnBrk="1" hangingPunct="1">
              <a:spcBef>
                <a:spcPct val="0"/>
              </a:spcBef>
            </a:pPr>
            <a:r>
              <a:rPr lang="en-US" dirty="0" smtClean="0"/>
              <a:t>Vittorio Bertocci</a:t>
            </a:r>
          </a:p>
          <a:p>
            <a:pPr eaLnBrk="1" hangingPunct="1">
              <a:spcBef>
                <a:spcPct val="0"/>
              </a:spcBef>
            </a:pPr>
            <a:r>
              <a:rPr lang="en-US" dirty="0" smtClean="0"/>
              <a:t>Sr. Architect Evangelist</a:t>
            </a:r>
          </a:p>
          <a:p>
            <a:pPr eaLnBrk="1" hangingPunct="1">
              <a:spcBef>
                <a:spcPct val="0"/>
              </a:spcBef>
            </a:pPr>
            <a:r>
              <a:rPr lang="en-US" dirty="0" smtClean="0"/>
              <a:t>Microsoft Corporation</a:t>
            </a:r>
          </a:p>
          <a:p>
            <a:pPr eaLnBrk="1" hangingPunct="1">
              <a:spcBef>
                <a:spcPct val="0"/>
              </a:spcBef>
            </a:pPr>
            <a:r>
              <a:rPr lang="en-US" dirty="0" smtClean="0"/>
              <a:t>Session Code: SIA305</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552450" y="1371600"/>
            <a:ext cx="1828800" cy="1828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114800" y="3669268"/>
            <a:ext cx="18288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Program Files\Microsoft Resource DVD Artwork\DVD_ART\Artwork_Imagery\HARDWARE_IMAGERY\Illustration - Misc Hardware\XML Icons\Server Content Management.png"/>
          <p:cNvPicPr>
            <a:picLocks noChangeAspect="1" noChangeArrowheads="1"/>
          </p:cNvPicPr>
          <p:nvPr/>
        </p:nvPicPr>
        <p:blipFill>
          <a:blip r:embed="rId3" cstate="screen"/>
          <a:srcRect/>
          <a:stretch>
            <a:fillRect/>
          </a:stretch>
        </p:blipFill>
        <p:spPr bwMode="auto">
          <a:xfrm>
            <a:off x="5199888" y="4157472"/>
            <a:ext cx="667512" cy="1024128"/>
          </a:xfrm>
          <a:prstGeom prst="rect">
            <a:avLst/>
          </a:prstGeom>
          <a:noFill/>
        </p:spPr>
      </p:pic>
      <p:pic>
        <p:nvPicPr>
          <p:cNvPr id="3075" name="Picture 3" descr="C:\Program Files\Microsoft Resource DVD Artwork\DVD_ART35\Artwork_Imagery\Icons - Illustrations\_XML ICONS\PC with flat panel.png"/>
          <p:cNvPicPr>
            <a:picLocks noChangeAspect="1" noChangeArrowheads="1"/>
          </p:cNvPicPr>
          <p:nvPr/>
        </p:nvPicPr>
        <p:blipFill>
          <a:blip r:embed="rId4" cstate="print"/>
          <a:srcRect/>
          <a:stretch>
            <a:fillRect/>
          </a:stretch>
        </p:blipFill>
        <p:spPr bwMode="auto">
          <a:xfrm>
            <a:off x="781050" y="4431268"/>
            <a:ext cx="1193938" cy="1199734"/>
          </a:xfrm>
          <a:prstGeom prst="rect">
            <a:avLst/>
          </a:prstGeom>
          <a:noFill/>
        </p:spPr>
      </p:pic>
      <p:pic>
        <p:nvPicPr>
          <p:cNvPr id="3076" name="Picture 4" descr="C:\Program Files\Microsoft Resource DVD Artwork\DVD_ART\Artwork_Imagery\Icons - Illustrations\_XML ICONS\Servers computer XML Web Service.png"/>
          <p:cNvPicPr>
            <a:picLocks noChangeAspect="1" noChangeArrowheads="1"/>
          </p:cNvPicPr>
          <p:nvPr/>
        </p:nvPicPr>
        <p:blipFill>
          <a:blip r:embed="rId5" cstate="print"/>
          <a:srcRect/>
          <a:stretch>
            <a:fillRect/>
          </a:stretch>
        </p:blipFill>
        <p:spPr bwMode="auto">
          <a:xfrm>
            <a:off x="1143000" y="1524000"/>
            <a:ext cx="666108" cy="1022131"/>
          </a:xfrm>
          <a:prstGeom prst="rect">
            <a:avLst/>
          </a:prstGeom>
          <a:noFill/>
        </p:spPr>
      </p:pic>
      <p:cxnSp>
        <p:nvCxnSpPr>
          <p:cNvPr id="14" name="Straight Arrow Connector 13"/>
          <p:cNvCxnSpPr/>
          <p:nvPr/>
        </p:nvCxnSpPr>
        <p:spPr>
          <a:xfrm>
            <a:off x="2362200" y="2209800"/>
            <a:ext cx="1905000" cy="1524000"/>
          </a:xfrm>
          <a:prstGeom prst="straightConnector1">
            <a:avLst/>
          </a:prstGeom>
          <a:ln w="2857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7400" y="4953000"/>
            <a:ext cx="2057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auth arrow"/>
          <p:cNvCxnSpPr/>
          <p:nvPr/>
        </p:nvCxnSpPr>
        <p:spPr>
          <a:xfrm rot="16200000" flipV="1">
            <a:off x="841097" y="3807103"/>
            <a:ext cx="1079262" cy="1825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rust text"/>
          <p:cNvSpPr txBox="1"/>
          <p:nvPr/>
        </p:nvSpPr>
        <p:spPr>
          <a:xfrm rot="2450623">
            <a:off x="3239458" y="2732770"/>
            <a:ext cx="671146" cy="369332"/>
          </a:xfrm>
          <a:prstGeom prst="rect">
            <a:avLst/>
          </a:prstGeom>
          <a:noFill/>
        </p:spPr>
        <p:txBody>
          <a:bodyPr wrap="none" rtlCol="0">
            <a:spAutoFit/>
          </a:bodyPr>
          <a:lstStyle/>
          <a:p>
            <a:r>
              <a:rPr lang="en-US" dirty="0" smtClean="0"/>
              <a:t>Trust</a:t>
            </a:r>
            <a:endParaRPr lang="en-US" dirty="0"/>
          </a:p>
        </p:txBody>
      </p:sp>
      <p:cxnSp>
        <p:nvCxnSpPr>
          <p:cNvPr id="26" name="issue token arrow"/>
          <p:cNvCxnSpPr/>
          <p:nvPr/>
        </p:nvCxnSpPr>
        <p:spPr>
          <a:xfrm rot="5400000" flipH="1" flipV="1">
            <a:off x="1080016" y="3892034"/>
            <a:ext cx="926068" cy="158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rot="16200000">
            <a:off x="3733800" y="4583668"/>
            <a:ext cx="12954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WIF</a:t>
            </a:r>
            <a:endParaRPr lang="en-US" sz="1600" kern="1200" dirty="0">
              <a:solidFill>
                <a:schemeClr val="tx1"/>
              </a:solidFill>
              <a:latin typeface="Calibri"/>
              <a:ea typeface="+mn-ea"/>
              <a:cs typeface="+mn-cs"/>
            </a:endParaRPr>
          </a:p>
        </p:txBody>
      </p:sp>
      <p:sp>
        <p:nvSpPr>
          <p:cNvPr id="38" name="Rounded Rectangle 37"/>
          <p:cNvSpPr/>
          <p:nvPr/>
        </p:nvSpPr>
        <p:spPr>
          <a:xfrm rot="16200000">
            <a:off x="4229100" y="4545568"/>
            <a:ext cx="1295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Application Logic</a:t>
            </a:r>
            <a:endParaRPr lang="en-US" sz="1600" kern="1200" dirty="0">
              <a:solidFill>
                <a:schemeClr val="tx1"/>
              </a:solidFill>
              <a:latin typeface="Calibri"/>
              <a:ea typeface="+mn-ea"/>
              <a:cs typeface="+mn-cs"/>
            </a:endParaRPr>
          </a:p>
        </p:txBody>
      </p:sp>
      <p:sp>
        <p:nvSpPr>
          <p:cNvPr id="42" name="GetClaims"/>
          <p:cNvSpPr txBox="1"/>
          <p:nvPr/>
        </p:nvSpPr>
        <p:spPr>
          <a:xfrm>
            <a:off x="1676400" y="3733800"/>
            <a:ext cx="1196610" cy="369332"/>
          </a:xfrm>
          <a:prstGeom prst="rect">
            <a:avLst/>
          </a:prstGeom>
          <a:noFill/>
        </p:spPr>
        <p:txBody>
          <a:bodyPr wrap="none" rtlCol="0">
            <a:spAutoFit/>
          </a:bodyPr>
          <a:lstStyle/>
          <a:p>
            <a:r>
              <a:rPr lang="en-US" dirty="0" smtClean="0"/>
              <a:t>Get Token</a:t>
            </a:r>
            <a:endParaRPr lang="en-US" dirty="0"/>
          </a:p>
        </p:txBody>
      </p:sp>
      <p:sp>
        <p:nvSpPr>
          <p:cNvPr id="43" name="RP Send Token (claims)"/>
          <p:cNvSpPr txBox="1"/>
          <p:nvPr/>
        </p:nvSpPr>
        <p:spPr>
          <a:xfrm>
            <a:off x="2057400" y="4572000"/>
            <a:ext cx="2182457" cy="369332"/>
          </a:xfrm>
          <a:prstGeom prst="rect">
            <a:avLst/>
          </a:prstGeom>
          <a:noFill/>
        </p:spPr>
        <p:txBody>
          <a:bodyPr wrap="none" rtlCol="0">
            <a:spAutoFit/>
          </a:bodyPr>
          <a:lstStyle/>
          <a:p>
            <a:r>
              <a:rPr lang="en-US" dirty="0" smtClean="0"/>
              <a:t>Send Token (claims)</a:t>
            </a:r>
            <a:endParaRPr lang="en-US" dirty="0"/>
          </a:p>
        </p:txBody>
      </p:sp>
      <p:sp>
        <p:nvSpPr>
          <p:cNvPr id="44" name="session"/>
          <p:cNvSpPr txBox="1"/>
          <p:nvPr/>
        </p:nvSpPr>
        <p:spPr>
          <a:xfrm>
            <a:off x="1981200" y="5486400"/>
            <a:ext cx="1893467" cy="369332"/>
          </a:xfrm>
          <a:prstGeom prst="rect">
            <a:avLst/>
          </a:prstGeom>
          <a:noFill/>
        </p:spPr>
        <p:txBody>
          <a:bodyPr wrap="none" rtlCol="0">
            <a:spAutoFit/>
          </a:bodyPr>
          <a:lstStyle/>
          <a:p>
            <a:r>
              <a:rPr lang="en-US" dirty="0" smtClean="0"/>
              <a:t>Establish Session</a:t>
            </a:r>
            <a:endParaRPr lang="en-US" dirty="0"/>
          </a:p>
        </p:txBody>
      </p:sp>
      <p:sp>
        <p:nvSpPr>
          <p:cNvPr id="45" name="Can 44"/>
          <p:cNvSpPr/>
          <p:nvPr/>
        </p:nvSpPr>
        <p:spPr>
          <a:xfrm rot="16200000">
            <a:off x="2971801" y="4191001"/>
            <a:ext cx="152400" cy="1981202"/>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26" name="cookie" descr="C:\Program Files\Microsoft Resource DVD Artwork\DVD_ART\Artwork_Imagery\Icons - Illustrations\_WINDOWS SERVER ICONS\Misc\Ticket Token.png"/>
          <p:cNvPicPr>
            <a:picLocks noChangeAspect="1" noChangeArrowheads="1"/>
          </p:cNvPicPr>
          <p:nvPr/>
        </p:nvPicPr>
        <p:blipFill>
          <a:blip r:embed="rId6" cstate="print"/>
          <a:srcRect/>
          <a:stretch>
            <a:fillRect/>
          </a:stretch>
        </p:blipFill>
        <p:spPr bwMode="auto">
          <a:xfrm>
            <a:off x="2590800" y="5029200"/>
            <a:ext cx="957262" cy="526686"/>
          </a:xfrm>
          <a:prstGeom prst="rect">
            <a:avLst/>
          </a:prstGeom>
          <a:noFill/>
        </p:spPr>
      </p:pic>
      <p:sp>
        <p:nvSpPr>
          <p:cNvPr id="46" name="TextBox 45"/>
          <p:cNvSpPr txBox="1"/>
          <p:nvPr/>
        </p:nvSpPr>
        <p:spPr>
          <a:xfrm>
            <a:off x="4461016" y="3244334"/>
            <a:ext cx="1101584" cy="369332"/>
          </a:xfrm>
          <a:prstGeom prst="rect">
            <a:avLst/>
          </a:prstGeom>
          <a:noFill/>
        </p:spPr>
        <p:txBody>
          <a:bodyPr wrap="none" rtlCol="0">
            <a:spAutoFit/>
          </a:bodyPr>
          <a:lstStyle/>
          <a:p>
            <a:r>
              <a:rPr lang="en-US" dirty="0" smtClean="0"/>
              <a:t>Frontend</a:t>
            </a:r>
            <a:endParaRPr lang="en-US" dirty="0"/>
          </a:p>
        </p:txBody>
      </p:sp>
      <p:sp>
        <p:nvSpPr>
          <p:cNvPr id="47" name="TextBox 46"/>
          <p:cNvSpPr txBox="1"/>
          <p:nvPr/>
        </p:nvSpPr>
        <p:spPr>
          <a:xfrm>
            <a:off x="552450" y="990600"/>
            <a:ext cx="1864806" cy="369332"/>
          </a:xfrm>
          <a:prstGeom prst="rect">
            <a:avLst/>
          </a:prstGeom>
          <a:noFill/>
        </p:spPr>
        <p:txBody>
          <a:bodyPr wrap="none" rtlCol="0">
            <a:spAutoFit/>
          </a:bodyPr>
          <a:lstStyle/>
          <a:p>
            <a:r>
              <a:rPr lang="en-US" dirty="0" smtClean="0"/>
              <a:t>Identity Provider</a:t>
            </a:r>
            <a:endParaRPr lang="en-US" dirty="0"/>
          </a:p>
        </p:txBody>
      </p:sp>
      <p:sp>
        <p:nvSpPr>
          <p:cNvPr id="48" name="Rounded Rectangle 47"/>
          <p:cNvSpPr/>
          <p:nvPr/>
        </p:nvSpPr>
        <p:spPr>
          <a:xfrm>
            <a:off x="628650" y="2590800"/>
            <a:ext cx="16002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099" rtl="0" fontAlgn="base">
              <a:spcBef>
                <a:spcPct val="0"/>
              </a:spcBef>
              <a:spcAft>
                <a:spcPct val="0"/>
              </a:spcAft>
            </a:pPr>
            <a:r>
              <a:rPr lang="en-US" sz="1600" kern="1200" dirty="0" smtClean="0">
                <a:solidFill>
                  <a:prstClr val="black"/>
                </a:solidFill>
                <a:latin typeface="Calibri"/>
                <a:ea typeface="+mn-ea"/>
                <a:cs typeface="+mn-cs"/>
              </a:rPr>
              <a:t>AD FS 2.0</a:t>
            </a:r>
            <a:endParaRPr lang="en-US" sz="1600" kern="1200" dirty="0">
              <a:solidFill>
                <a:prstClr val="black"/>
              </a:solidFill>
              <a:latin typeface="Calibri"/>
              <a:ea typeface="+mn-ea"/>
              <a:cs typeface="+mn-cs"/>
            </a:endParaRPr>
          </a:p>
        </p:txBody>
      </p:sp>
      <p:sp>
        <p:nvSpPr>
          <p:cNvPr id="12" name="token"/>
          <p:cNvSpPr/>
          <p:nvPr/>
        </p:nvSpPr>
        <p:spPr>
          <a:xfrm>
            <a:off x="1219200" y="3657600"/>
            <a:ext cx="480060" cy="457200"/>
          </a:xfrm>
          <a:prstGeom prst="pentago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a:solidFill>
                <a:schemeClr val="bg1"/>
              </a:solidFill>
            </a:endParaRPr>
          </a:p>
        </p:txBody>
      </p:sp>
      <p:sp>
        <p:nvSpPr>
          <p:cNvPr id="40" name="Rounded Rectangle 39"/>
          <p:cNvSpPr/>
          <p:nvPr/>
        </p:nvSpPr>
        <p:spPr>
          <a:xfrm>
            <a:off x="6781800" y="3701534"/>
            <a:ext cx="18288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6200000">
            <a:off x="6400800" y="4615934"/>
            <a:ext cx="12954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WIF</a:t>
            </a:r>
            <a:endParaRPr lang="en-US" sz="1600" kern="1200" dirty="0">
              <a:solidFill>
                <a:schemeClr val="tx1"/>
              </a:solidFill>
              <a:latin typeface="Calibri"/>
              <a:ea typeface="+mn-ea"/>
              <a:cs typeface="+mn-cs"/>
            </a:endParaRPr>
          </a:p>
        </p:txBody>
      </p:sp>
      <p:sp>
        <p:nvSpPr>
          <p:cNvPr id="51" name="Rounded Rectangle 50"/>
          <p:cNvSpPr/>
          <p:nvPr/>
        </p:nvSpPr>
        <p:spPr>
          <a:xfrm rot="16200000">
            <a:off x="6896100" y="4577834"/>
            <a:ext cx="12954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Application Logic</a:t>
            </a:r>
            <a:endParaRPr lang="en-US" sz="1600" kern="1200" dirty="0">
              <a:solidFill>
                <a:schemeClr val="tx1"/>
              </a:solidFill>
              <a:latin typeface="Calibri"/>
              <a:ea typeface="+mn-ea"/>
              <a:cs typeface="+mn-cs"/>
            </a:endParaRPr>
          </a:p>
        </p:txBody>
      </p:sp>
      <p:sp>
        <p:nvSpPr>
          <p:cNvPr id="53" name="TextBox 52"/>
          <p:cNvSpPr txBox="1"/>
          <p:nvPr/>
        </p:nvSpPr>
        <p:spPr>
          <a:xfrm>
            <a:off x="7128016" y="3276600"/>
            <a:ext cx="1039259" cy="369332"/>
          </a:xfrm>
          <a:prstGeom prst="rect">
            <a:avLst/>
          </a:prstGeom>
          <a:noFill/>
        </p:spPr>
        <p:txBody>
          <a:bodyPr wrap="none" rtlCol="0">
            <a:spAutoFit/>
          </a:bodyPr>
          <a:lstStyle/>
          <a:p>
            <a:r>
              <a:rPr lang="en-US" dirty="0" smtClean="0"/>
              <a:t>Backend</a:t>
            </a:r>
            <a:endParaRPr lang="en-US" dirty="0"/>
          </a:p>
        </p:txBody>
      </p:sp>
      <p:pic>
        <p:nvPicPr>
          <p:cNvPr id="54" name="Picture 4" descr="C:\Program Files\Microsoft Resource DVD Artwork\DVD_ART\Artwork_Imagery\Icons - Illustrations\_XML ICONS\Servers computer XML Web Service.png"/>
          <p:cNvPicPr>
            <a:picLocks noChangeAspect="1" noChangeArrowheads="1"/>
          </p:cNvPicPr>
          <p:nvPr/>
        </p:nvPicPr>
        <p:blipFill>
          <a:blip r:embed="rId5" cstate="print"/>
          <a:srcRect/>
          <a:stretch>
            <a:fillRect/>
          </a:stretch>
        </p:blipFill>
        <p:spPr bwMode="auto">
          <a:xfrm>
            <a:off x="7848600" y="4191000"/>
            <a:ext cx="666108" cy="1022131"/>
          </a:xfrm>
          <a:prstGeom prst="rect">
            <a:avLst/>
          </a:prstGeom>
          <a:noFill/>
        </p:spPr>
      </p:pic>
      <p:sp>
        <p:nvSpPr>
          <p:cNvPr id="57" name="Rounded Rectangle 56"/>
          <p:cNvSpPr/>
          <p:nvPr/>
        </p:nvSpPr>
        <p:spPr>
          <a:xfrm>
            <a:off x="5181600" y="1371600"/>
            <a:ext cx="2209800" cy="175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4" descr="C:\Program Files\Microsoft Resource DVD Artwork\DVD_ART\Artwork_Imagery\Icons - Illustrations\_XML ICONS\Servers computer XML Web Service.png"/>
          <p:cNvPicPr>
            <a:picLocks noChangeAspect="1" noChangeArrowheads="1"/>
          </p:cNvPicPr>
          <p:nvPr/>
        </p:nvPicPr>
        <p:blipFill>
          <a:blip r:embed="rId5" cstate="print"/>
          <a:srcRect/>
          <a:stretch>
            <a:fillRect/>
          </a:stretch>
        </p:blipFill>
        <p:spPr bwMode="auto">
          <a:xfrm>
            <a:off x="6019800" y="1447800"/>
            <a:ext cx="666108" cy="1022131"/>
          </a:xfrm>
          <a:prstGeom prst="rect">
            <a:avLst/>
          </a:prstGeom>
          <a:noFill/>
        </p:spPr>
      </p:pic>
      <p:sp>
        <p:nvSpPr>
          <p:cNvPr id="59" name="TextBox 58"/>
          <p:cNvSpPr txBox="1"/>
          <p:nvPr/>
        </p:nvSpPr>
        <p:spPr>
          <a:xfrm>
            <a:off x="5688420" y="990600"/>
            <a:ext cx="1196161" cy="369332"/>
          </a:xfrm>
          <a:prstGeom prst="rect">
            <a:avLst/>
          </a:prstGeom>
          <a:noFill/>
        </p:spPr>
        <p:txBody>
          <a:bodyPr wrap="none" rtlCol="0">
            <a:spAutoFit/>
          </a:bodyPr>
          <a:lstStyle/>
          <a:p>
            <a:r>
              <a:rPr lang="en-US" dirty="0" err="1" smtClean="0"/>
              <a:t>ActAs</a:t>
            </a:r>
            <a:r>
              <a:rPr lang="en-US" dirty="0" smtClean="0"/>
              <a:t> STS</a:t>
            </a:r>
            <a:endParaRPr lang="en-US" dirty="0"/>
          </a:p>
        </p:txBody>
      </p:sp>
      <p:sp>
        <p:nvSpPr>
          <p:cNvPr id="60" name="Rounded Rectangle 59"/>
          <p:cNvSpPr/>
          <p:nvPr/>
        </p:nvSpPr>
        <p:spPr>
          <a:xfrm>
            <a:off x="5257800" y="2514600"/>
            <a:ext cx="2057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099" rtl="0" fontAlgn="base">
              <a:spcBef>
                <a:spcPct val="0"/>
              </a:spcBef>
              <a:spcAft>
                <a:spcPct val="0"/>
              </a:spcAft>
            </a:pPr>
            <a:r>
              <a:rPr lang="en-US" sz="1600" kern="1200" dirty="0" smtClean="0">
                <a:solidFill>
                  <a:prstClr val="black"/>
                </a:solidFill>
                <a:latin typeface="Calibri"/>
                <a:ea typeface="+mn-ea"/>
                <a:cs typeface="+mn-cs"/>
              </a:rPr>
              <a:t>AD FS 2.0/</a:t>
            </a:r>
            <a:br>
              <a:rPr lang="en-US" sz="1600" kern="1200" dirty="0" smtClean="0">
                <a:solidFill>
                  <a:prstClr val="black"/>
                </a:solidFill>
                <a:latin typeface="Calibri"/>
                <a:ea typeface="+mn-ea"/>
                <a:cs typeface="+mn-cs"/>
              </a:rPr>
            </a:br>
            <a:r>
              <a:rPr lang="en-US" sz="1600" kern="1200" dirty="0" smtClean="0">
                <a:solidFill>
                  <a:prstClr val="black"/>
                </a:solidFill>
                <a:latin typeface="Calibri"/>
                <a:ea typeface="+mn-ea"/>
                <a:cs typeface="+mn-cs"/>
              </a:rPr>
              <a:t>WIF</a:t>
            </a:r>
            <a:endParaRPr lang="en-US" sz="1600" kern="1200" dirty="0">
              <a:solidFill>
                <a:prstClr val="black"/>
              </a:solidFill>
              <a:latin typeface="Calibri"/>
              <a:ea typeface="+mn-ea"/>
              <a:cs typeface="+mn-cs"/>
            </a:endParaRPr>
          </a:p>
        </p:txBody>
      </p:sp>
      <p:cxnSp>
        <p:nvCxnSpPr>
          <p:cNvPr id="61" name="auth arrow"/>
          <p:cNvCxnSpPr>
            <a:endCxn id="57" idx="2"/>
          </p:cNvCxnSpPr>
          <p:nvPr/>
        </p:nvCxnSpPr>
        <p:spPr>
          <a:xfrm flipV="1">
            <a:off x="5181600" y="3124200"/>
            <a:ext cx="1104900" cy="10668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867400" y="4572000"/>
            <a:ext cx="9144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7" idx="3"/>
          </p:cNvCxnSpPr>
          <p:nvPr/>
        </p:nvCxnSpPr>
        <p:spPr>
          <a:xfrm>
            <a:off x="7391400" y="2247900"/>
            <a:ext cx="990600" cy="1485900"/>
          </a:xfrm>
          <a:prstGeom prst="straightConnector1">
            <a:avLst/>
          </a:prstGeom>
          <a:ln w="2857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rust text"/>
          <p:cNvSpPr txBox="1"/>
          <p:nvPr/>
        </p:nvSpPr>
        <p:spPr>
          <a:xfrm rot="3408581">
            <a:off x="7678337" y="2693547"/>
            <a:ext cx="820980" cy="369332"/>
          </a:xfrm>
          <a:prstGeom prst="rect">
            <a:avLst/>
          </a:prstGeom>
          <a:noFill/>
        </p:spPr>
        <p:txBody>
          <a:bodyPr wrap="square" rtlCol="0">
            <a:spAutoFit/>
          </a:bodyPr>
          <a:lstStyle/>
          <a:p>
            <a:r>
              <a:rPr lang="en-US" dirty="0" smtClean="0"/>
              <a:t>Trust</a:t>
            </a:r>
            <a:endParaRPr lang="en-US" dirty="0"/>
          </a:p>
        </p:txBody>
      </p:sp>
      <p:sp>
        <p:nvSpPr>
          <p:cNvPr id="75" name="token"/>
          <p:cNvSpPr/>
          <p:nvPr/>
        </p:nvSpPr>
        <p:spPr>
          <a:xfrm>
            <a:off x="5181600" y="3581400"/>
            <a:ext cx="480060" cy="457200"/>
          </a:xfrm>
          <a:prstGeom prst="pentago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a:solidFill>
                <a:schemeClr val="bg1"/>
              </a:solidFill>
            </a:endParaRPr>
          </a:p>
        </p:txBody>
      </p:sp>
      <p:sp>
        <p:nvSpPr>
          <p:cNvPr id="77" name="token"/>
          <p:cNvSpPr/>
          <p:nvPr/>
        </p:nvSpPr>
        <p:spPr>
          <a:xfrm>
            <a:off x="6172200" y="2590800"/>
            <a:ext cx="480060" cy="457200"/>
          </a:xfrm>
          <a:prstGeom prst="pentag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dirty="0">
              <a:solidFill>
                <a:schemeClr val="bg1"/>
              </a:solidFill>
            </a:endParaRPr>
          </a:p>
        </p:txBody>
      </p:sp>
      <p:sp>
        <p:nvSpPr>
          <p:cNvPr id="39" name="Title 38"/>
          <p:cNvSpPr>
            <a:spLocks noGrp="1"/>
          </p:cNvSpPr>
          <p:nvPr>
            <p:ph type="title"/>
          </p:nvPr>
        </p:nvSpPr>
        <p:spPr/>
        <p:txBody>
          <a:bodyPr/>
          <a:lstStyle/>
          <a:p>
            <a:r>
              <a:rPr lang="en-US" dirty="0" smtClean="0"/>
              <a:t>Delegated Access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2000"/>
                                        <p:tgtEl>
                                          <p:spTgt spid="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20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childTnLst>
                          </p:cTn>
                        </p:par>
                        <p:par>
                          <p:cTn id="47" fill="hold">
                            <p:stCondLst>
                              <p:cond delay="500"/>
                            </p:stCondLst>
                            <p:childTnLst>
                              <p:par>
                                <p:cTn id="48" presetID="56" presetClass="path" presetSubtype="0" accel="50000" decel="50000" fill="hold" grpId="1" nodeType="afterEffect">
                                  <p:stCondLst>
                                    <p:cond delay="0"/>
                                  </p:stCondLst>
                                  <p:childTnLst>
                                    <p:animMotion origin="layout" path="M -1.94444E-6 -1.62812E-6 L 0.10712 -0.14431 " pathEditMode="relative" rAng="0" ptsTypes="AA">
                                      <p:cBhvr>
                                        <p:cTn id="49" dur="2000" fill="hold"/>
                                        <p:tgtEl>
                                          <p:spTgt spid="75"/>
                                        </p:tgtEl>
                                        <p:attrNameLst>
                                          <p:attrName>ppt_x</p:attrName>
                                          <p:attrName>ppt_y</p:attrName>
                                        </p:attrNameLst>
                                      </p:cBhvr>
                                      <p:rCtr x="53" y="-72"/>
                                    </p:animMotion>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20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2" nodeType="clickEffect">
                                  <p:stCondLst>
                                    <p:cond delay="0"/>
                                  </p:stCondLst>
                                  <p:childTnLst>
                                    <p:animEffect transition="out" filter="fade">
                                      <p:cBhvr>
                                        <p:cTn id="56" dur="2000"/>
                                        <p:tgtEl>
                                          <p:spTgt spid="75"/>
                                        </p:tgtEl>
                                      </p:cBhvr>
                                    </p:animEffect>
                                    <p:set>
                                      <p:cBhvr>
                                        <p:cTn id="57" dur="1" fill="hold">
                                          <p:stCondLst>
                                            <p:cond delay="1999"/>
                                          </p:stCondLst>
                                        </p:cTn>
                                        <p:tgtEl>
                                          <p:spTgt spid="75"/>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par>
                          <p:cTn id="61" fill="hold">
                            <p:stCondLst>
                              <p:cond delay="2000"/>
                            </p:stCondLst>
                            <p:childTnLst>
                              <p:par>
                                <p:cTn id="62" presetID="49" presetClass="path" presetSubtype="0" accel="50000" decel="50000" fill="hold" grpId="1" nodeType="afterEffect">
                                  <p:stCondLst>
                                    <p:cond delay="0"/>
                                  </p:stCondLst>
                                  <p:childTnLst>
                                    <p:animMotion origin="layout" path="M -0.00121 -8.0481E-7 L -0.10243 0.25532 " pathEditMode="relative" rAng="0" ptsTypes="AA">
                                      <p:cBhvr>
                                        <p:cTn id="63" dur="2000" fill="hold"/>
                                        <p:tgtEl>
                                          <p:spTgt spid="77"/>
                                        </p:tgtEl>
                                        <p:attrNameLst>
                                          <p:attrName>ppt_x</p:attrName>
                                          <p:attrName>ppt_y</p:attrName>
                                        </p:attrNameLst>
                                      </p:cBhvr>
                                      <p:rCtr x="-51" y="128"/>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grpId="2" nodeType="clickEffect">
                                  <p:stCondLst>
                                    <p:cond delay="0"/>
                                  </p:stCondLst>
                                  <p:childTnLst>
                                    <p:animMotion origin="layout" path="M -0.10244 0.25532 L 0.07378 0.25532 " pathEditMode="relative" rAng="0" ptsTypes="AA">
                                      <p:cBhvr>
                                        <p:cTn id="67" dur="2000" fill="hold"/>
                                        <p:tgtEl>
                                          <p:spTgt spid="77"/>
                                        </p:tgtEl>
                                        <p:attrNameLst>
                                          <p:attrName>ppt_x</p:attrName>
                                          <p:attrName>ppt_y</p:attrName>
                                        </p:attrNameLst>
                                      </p:cBhvr>
                                      <p:rCtr x="88" y="0"/>
                                    </p:animMotion>
                                  </p:childTnLst>
                                </p:cTn>
                              </p:par>
                              <p:par>
                                <p:cTn id="68" presetID="10" presetClass="entr" presetSubtype="0"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51" grpId="0" animBg="1"/>
      <p:bldP spid="53" grpId="0"/>
      <p:bldP spid="57" grpId="0" animBg="1"/>
      <p:bldP spid="59" grpId="0"/>
      <p:bldP spid="60" grpId="0" animBg="1"/>
      <p:bldP spid="71" grpId="0"/>
      <p:bldP spid="75" grpId="0" animBg="1"/>
      <p:bldP spid="75" grpId="1" animBg="1"/>
      <p:bldP spid="75" grpId="2" animBg="1"/>
      <p:bldP spid="77" grpId="0" animBg="1"/>
      <p:bldP spid="77" grpId="1" animBg="1"/>
      <p:bldP spid="77"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992688"/>
            <a:ext cx="7651750" cy="752475"/>
          </a:xfrm>
        </p:spPr>
        <p:txBody>
          <a:bodyPr/>
          <a:lstStyle/>
          <a:p>
            <a:pPr defTabSz="912813">
              <a:defRPr/>
            </a:pPr>
            <a:r>
              <a:rPr dirty="0" smtClean="0">
                <a:ln>
                  <a:noFill/>
                </a:ln>
              </a:rPr>
              <a:t>Delegation &amp; Custom STS</a:t>
            </a:r>
            <a:br>
              <a:rPr dirty="0" smtClean="0">
                <a:ln>
                  <a:noFill/>
                </a:ln>
              </a:rPr>
            </a:br>
            <a:r>
              <a:rPr dirty="0" smtClean="0">
                <a:ln>
                  <a:noFill/>
                </a:ln>
              </a:rPr>
              <a:t>in FabrikamShipping</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498598"/>
          </a:xfrm>
        </p:spPr>
        <p:txBody>
          <a:bodyPr/>
          <a:lstStyle/>
          <a:p>
            <a:r>
              <a:rPr lang="en-US" sz="3600" dirty="0" smtClean="0"/>
              <a:t>Claims to Windows Token Service (c2WTS)</a:t>
            </a:r>
            <a:endParaRPr lang="en-US" sz="3600" dirty="0"/>
          </a:p>
        </p:txBody>
      </p:sp>
      <p:sp>
        <p:nvSpPr>
          <p:cNvPr id="2" name="Text Placeholder 1"/>
          <p:cNvSpPr>
            <a:spLocks noGrp="1"/>
          </p:cNvSpPr>
          <p:nvPr>
            <p:ph type="body" sz="quarter" idx="10"/>
          </p:nvPr>
        </p:nvSpPr>
        <p:spPr>
          <a:xfrm>
            <a:off x="381000" y="1905000"/>
            <a:ext cx="8382000" cy="2000548"/>
          </a:xfrm>
        </p:spPr>
        <p:txBody>
          <a:bodyPr>
            <a:normAutofit fontScale="77500" lnSpcReduction="20000"/>
          </a:bodyPr>
          <a:lstStyle/>
          <a:p>
            <a:r>
              <a:rPr lang="en-US" sz="3800" dirty="0" smtClean="0"/>
              <a:t>Creates impersonation-level Windows access token from generic tokens (SAML, X509)</a:t>
            </a:r>
          </a:p>
          <a:p>
            <a:r>
              <a:rPr lang="en-US" sz="3800" dirty="0" smtClean="0"/>
              <a:t>Windows service running as local account</a:t>
            </a:r>
          </a:p>
          <a:p>
            <a:r>
              <a:rPr lang="en-US" sz="3800" dirty="0" smtClean="0"/>
              <a:t>Impersonates the user indicated by a UPN claim</a:t>
            </a:r>
            <a:r>
              <a:rPr lang="en-US" sz="2000" dirty="0" smtClean="0"/>
              <a:t/>
            </a:r>
            <a:br>
              <a:rPr lang="en-US" sz="2000" dirty="0" smtClean="0"/>
            </a:br>
            <a:r>
              <a:rPr lang="en-US" dirty="0" smtClean="0">
                <a:latin typeface="Courier New" pitchFamily="49" charset="0"/>
                <a:cs typeface="Courier New" pitchFamily="49" charset="0"/>
              </a:rPr>
              <a:t>http://schemas.xmlsoap.org/ws/2005/05/identity/claims/upn</a:t>
            </a:r>
            <a:endParaRPr 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2" name="Text Placeholder 1"/>
          <p:cNvSpPr>
            <a:spLocks noGrp="1"/>
          </p:cNvSpPr>
          <p:nvPr>
            <p:ph type="body" sz="quarter" idx="10"/>
          </p:nvPr>
        </p:nvSpPr>
        <p:spPr/>
        <p:txBody>
          <a:bodyPr>
            <a:noAutofit/>
          </a:bodyPr>
          <a:lstStyle/>
          <a:p>
            <a:r>
              <a:rPr lang="en-US" sz="2400" dirty="0" smtClean="0"/>
              <a:t>Externalizing authentication is the best approach for reducing complexity</a:t>
            </a:r>
          </a:p>
          <a:p>
            <a:r>
              <a:rPr lang="en-US" sz="2400" dirty="0" smtClean="0"/>
              <a:t>Developing claims aware applications is the best way of externalizing identity management</a:t>
            </a:r>
          </a:p>
          <a:p>
            <a:pPr lvl="1"/>
            <a:r>
              <a:rPr lang="en-US" sz="2000" dirty="0" smtClean="0"/>
              <a:t>On-premises and in the cloud</a:t>
            </a:r>
          </a:p>
          <a:p>
            <a:pPr lvl="1"/>
            <a:r>
              <a:rPr lang="en-US" sz="2000" dirty="0" smtClean="0"/>
              <a:t>On any platform where standard protocols implementations are available</a:t>
            </a:r>
          </a:p>
          <a:p>
            <a:r>
              <a:rPr lang="en-US" sz="2400" dirty="0" smtClean="0"/>
              <a:t>Windows Identity Foundation helps developers at all levels to write claims aware applications</a:t>
            </a:r>
          </a:p>
          <a:p>
            <a:endParaRPr lang="en-US" sz="2400" dirty="0"/>
          </a:p>
        </p:txBody>
      </p:sp>
      <p:pic>
        <p:nvPicPr>
          <p:cNvPr id="5" name="Picture 3" descr="C:\Program Files\Microsoft Resource DVD Artwork\DVD_ART\Artwork_Imagery\Shapes and Graphics\people\man casual attire jeans developer.png"/>
          <p:cNvPicPr>
            <a:picLocks noChangeAspect="1" noChangeArrowheads="1"/>
          </p:cNvPicPr>
          <p:nvPr/>
        </p:nvPicPr>
        <p:blipFill>
          <a:blip r:embed="rId3"/>
          <a:srcRect/>
          <a:stretch>
            <a:fillRect/>
          </a:stretch>
        </p:blipFill>
        <p:spPr bwMode="auto">
          <a:xfrm>
            <a:off x="6580654" y="4785518"/>
            <a:ext cx="1550604" cy="4144963"/>
          </a:xfrm>
          <a:prstGeom prst="rect">
            <a:avLst/>
          </a:prstGeom>
          <a:noFill/>
          <a:effectLst>
            <a:glow rad="228600">
              <a:schemeClr val="accent1">
                <a:satMod val="175000"/>
                <a:alpha val="40000"/>
              </a:schemeClr>
            </a:glo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rtlCol="0"/>
          <a:lstStyle/>
          <a:p>
            <a:pPr defTabSz="914363" eaLnBrk="1" fontAlgn="auto" hangingPunct="1">
              <a:spcAft>
                <a:spcPts val="0"/>
              </a:spcAft>
              <a:defRPr/>
            </a:pPr>
            <a:r>
              <a:rPr/>
              <a:t>question &amp; answer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Download the Samples You Saw in This Session</a:t>
            </a:r>
            <a:endParaRPr lang="en-US" sz="4000" dirty="0"/>
          </a:p>
        </p:txBody>
      </p:sp>
      <p:sp>
        <p:nvSpPr>
          <p:cNvPr id="3" name="Text Placeholder 2"/>
          <p:cNvSpPr>
            <a:spLocks noGrp="1"/>
          </p:cNvSpPr>
          <p:nvPr>
            <p:ph type="body" sz="quarter" idx="10"/>
          </p:nvPr>
        </p:nvSpPr>
        <p:spPr>
          <a:xfrm>
            <a:off x="381000" y="1420813"/>
            <a:ext cx="8382000" cy="5755422"/>
          </a:xfrm>
        </p:spPr>
        <p:txBody>
          <a:bodyPr/>
          <a:lstStyle/>
          <a:p>
            <a:r>
              <a:rPr lang="en-US" dirty="0" smtClean="0"/>
              <a:t>FabrikamShipping</a:t>
            </a:r>
          </a:p>
          <a:p>
            <a:pPr lvl="1"/>
            <a:r>
              <a:rPr lang="en-US" sz="2400" dirty="0" smtClean="0">
                <a:hlinkClick r:id="rId3"/>
              </a:rPr>
              <a:t>http://code.msdn.microsoft.com/FabrikamShipping</a:t>
            </a:r>
            <a:endParaRPr lang="en-US" sz="2400" dirty="0" smtClean="0"/>
          </a:p>
          <a:p>
            <a:r>
              <a:rPr lang="en-US" dirty="0" smtClean="0"/>
              <a:t>Claims-driven ASP.NET controls</a:t>
            </a:r>
          </a:p>
          <a:p>
            <a:pPr lvl="1"/>
            <a:r>
              <a:rPr lang="en-US" sz="2400" dirty="0" smtClean="0">
                <a:hlinkClick r:id="rId4"/>
              </a:rPr>
              <a:t>http://code.msdn.microsoft.com/ClaimsDrivenControl</a:t>
            </a:r>
            <a:endParaRPr lang="en-US" sz="2400"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381000" y="1420813"/>
            <a:ext cx="8382000" cy="5755422"/>
          </a:xfrm>
        </p:spPr>
        <p:txBody>
          <a:bodyPr/>
          <a:lstStyle/>
          <a:p>
            <a:r>
              <a:rPr lang="en-US" dirty="0" smtClean="0"/>
              <a:t>Entry page on Microsoft.com</a:t>
            </a:r>
          </a:p>
          <a:p>
            <a:pPr lvl="1"/>
            <a:r>
              <a:rPr lang="en-US" sz="2400" dirty="0" smtClean="0">
                <a:hlinkClick r:id="rId3"/>
              </a:rPr>
              <a:t>http://www.microsoft.com/forefront/iam</a:t>
            </a:r>
            <a:r>
              <a:rPr lang="en-US" sz="2400" dirty="0" smtClean="0"/>
              <a:t> </a:t>
            </a:r>
          </a:p>
          <a:p>
            <a:r>
              <a:rPr lang="en-US" dirty="0" smtClean="0"/>
              <a:t>MSDN Forums</a:t>
            </a:r>
          </a:p>
          <a:p>
            <a:pPr lvl="1"/>
            <a:r>
              <a:rPr lang="en-US" sz="2400" dirty="0" smtClean="0">
                <a:hlinkClick r:id="rId4"/>
              </a:rPr>
              <a:t>http://social.msdn.microsoft.com/Forums/en-US/Geneva/threads/</a:t>
            </a:r>
            <a:endParaRPr lang="en-US" sz="2400" dirty="0" smtClean="0"/>
          </a:p>
          <a:p>
            <a:r>
              <a:rPr lang="en-US" dirty="0" smtClean="0"/>
              <a:t>Videos</a:t>
            </a:r>
          </a:p>
          <a:p>
            <a:pPr lvl="1"/>
            <a:r>
              <a:rPr lang="en-US" sz="2400" dirty="0" smtClean="0">
                <a:hlinkClick r:id="rId5"/>
              </a:rPr>
              <a:t>http://channel9.msdn.com/identity/</a:t>
            </a:r>
            <a:endParaRPr lang="en-US" sz="2400" dirty="0" smtClean="0"/>
          </a:p>
          <a:p>
            <a:r>
              <a:rPr lang="en-US" dirty="0" smtClean="0"/>
              <a:t>Blogs</a:t>
            </a:r>
          </a:p>
          <a:p>
            <a:pPr lvl="1"/>
            <a:r>
              <a:rPr lang="en-US" sz="2400" dirty="0" smtClean="0">
                <a:hlinkClick r:id="rId6"/>
              </a:rPr>
              <a:t>http://blogs.msdn.com/card</a:t>
            </a:r>
            <a:endParaRPr lang="en-US" sz="2400" dirty="0" smtClean="0"/>
          </a:p>
          <a:p>
            <a:pPr lvl="1"/>
            <a:r>
              <a:rPr lang="en-US" sz="2400" dirty="0" smtClean="0">
                <a:hlinkClick r:id="rId7"/>
              </a:rPr>
              <a:t>http://blogs.msdn.com/vbertocci/</a:t>
            </a:r>
            <a:r>
              <a:rPr lang="en-US" sz="2400" dirty="0" smtClean="0"/>
              <a:t> </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Content</a:t>
            </a:r>
            <a:endParaRPr lang="en-US" dirty="0"/>
          </a:p>
        </p:txBody>
      </p:sp>
      <p:sp>
        <p:nvSpPr>
          <p:cNvPr id="17" name="Content Placeholder 16"/>
          <p:cNvSpPr>
            <a:spLocks noGrp="1"/>
          </p:cNvSpPr>
          <p:nvPr>
            <p:ph sz="quarter" idx="10"/>
          </p:nvPr>
        </p:nvSpPr>
        <p:spPr>
          <a:xfrm>
            <a:off x="381000" y="1414459"/>
            <a:ext cx="8385048" cy="1348405"/>
          </a:xfrm>
        </p:spPr>
        <p:txBody>
          <a:bodyPr anchor="t"/>
          <a:lstStyle/>
          <a:p>
            <a:r>
              <a:rPr sz="2000" b="1" dirty="0" smtClean="0"/>
              <a:t>Breakout Sessions</a:t>
            </a:r>
          </a:p>
          <a:p>
            <a:endParaRPr dirty="0" smtClean="0"/>
          </a:p>
          <a:p>
            <a:r>
              <a:rPr lang="en-US" dirty="0" smtClean="0"/>
              <a:t>SIA204 Understanding Claims-Based Applications: An Overview of Active Directory Federation Services (AD FS) v2, Windows Identity Foundation, and CardSpace</a:t>
            </a:r>
            <a:endParaRPr dirty="0" smtClean="0"/>
          </a:p>
        </p:txBody>
      </p:sp>
      <p:sp>
        <p:nvSpPr>
          <p:cNvPr id="18" name="Content Placeholder 17"/>
          <p:cNvSpPr>
            <a:spLocks noGrp="1"/>
          </p:cNvSpPr>
          <p:nvPr>
            <p:ph sz="quarter" idx="11"/>
          </p:nvPr>
        </p:nvSpPr>
        <p:spPr>
          <a:xfrm>
            <a:off x="381000" y="2878929"/>
            <a:ext cx="8385048" cy="1348405"/>
          </a:xfrm>
        </p:spPr>
        <p:txBody>
          <a:bodyPr anchor="t"/>
          <a:lstStyle/>
          <a:p>
            <a:pPr>
              <a:defRPr/>
            </a:pPr>
            <a:r>
              <a:rPr sz="2000" b="1" dirty="0" smtClean="0"/>
              <a:t>Interactive Theater Sessions</a:t>
            </a:r>
          </a:p>
          <a:p>
            <a:pPr>
              <a:defRPr/>
            </a:pPr>
            <a:endParaRPr dirty="0" smtClean="0"/>
          </a:p>
          <a:p>
            <a:pPr>
              <a:defRPr/>
            </a:pPr>
            <a:r>
              <a:rPr lang="en-US" dirty="0" smtClean="0"/>
              <a:t>ITS212 Microsoft IT: Federating the Enterprise Using Microsoft Code Name "Geneva" </a:t>
            </a:r>
            <a:endParaRPr dirty="0" smtClean="0"/>
          </a:p>
        </p:txBody>
      </p:sp>
      <p:sp>
        <p:nvSpPr>
          <p:cNvPr id="19" name="Content Placeholder 18"/>
          <p:cNvSpPr>
            <a:spLocks noGrp="1"/>
          </p:cNvSpPr>
          <p:nvPr>
            <p:ph sz="quarter" idx="12"/>
          </p:nvPr>
        </p:nvSpPr>
        <p:spPr>
          <a:xfrm>
            <a:off x="377952" y="4343399"/>
            <a:ext cx="8385048" cy="1348405"/>
          </a:xfrm>
        </p:spPr>
        <p:txBody>
          <a:bodyPr anchor="t"/>
          <a:lstStyle/>
          <a:p>
            <a:r>
              <a:rPr sz="2000" b="1" dirty="0" smtClean="0"/>
              <a:t>Hands-on Labs</a:t>
            </a:r>
          </a:p>
          <a:p>
            <a:endParaRPr dirty="0" smtClean="0"/>
          </a:p>
          <a:p>
            <a:r>
              <a:rPr lang="en-US" dirty="0" smtClean="0"/>
              <a:t>SIA26-HOL</a:t>
            </a:r>
            <a:endParaRPr dirty="0" smtClean="0"/>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sz="4400" smtClean="0"/>
              <a:t>Claims-Based </a:t>
            </a:r>
            <a:r>
              <a:rPr lang="en-US" sz="4400" dirty="0" smtClean="0"/>
              <a:t>Identity</a:t>
            </a:r>
          </a:p>
          <a:p>
            <a:r>
              <a:rPr lang="en-US" sz="4400" dirty="0" smtClean="0"/>
              <a:t>Windows Identity Foundation</a:t>
            </a:r>
          </a:p>
          <a:p>
            <a:endParaRPr lang="en-US" sz="4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here because of Joe</a:t>
            </a:r>
            <a:endParaRPr lang="en-US" dirty="0"/>
          </a:p>
        </p:txBody>
      </p:sp>
      <p:pic>
        <p:nvPicPr>
          <p:cNvPr id="1027" name="Picture 3" descr="C:\Program Files\Microsoft Resource DVD Artwork\DVD_ART\Artwork_Imagery\Shapes and Graphics\people\man casual attire jeans developer.png"/>
          <p:cNvPicPr>
            <a:picLocks noChangeAspect="1" noChangeArrowheads="1"/>
          </p:cNvPicPr>
          <p:nvPr/>
        </p:nvPicPr>
        <p:blipFill>
          <a:blip r:embed="rId3"/>
          <a:srcRect/>
          <a:stretch>
            <a:fillRect/>
          </a:stretch>
        </p:blipFill>
        <p:spPr bwMode="auto">
          <a:xfrm>
            <a:off x="3574966" y="1262493"/>
            <a:ext cx="1994067" cy="5330395"/>
          </a:xfrm>
          <a:prstGeom prst="rect">
            <a:avLst/>
          </a:prstGeom>
          <a:noFill/>
          <a:effectLst>
            <a:glow rad="228600">
              <a:schemeClr val="accent1">
                <a:satMod val="175000"/>
                <a:alpha val="40000"/>
              </a:schemeClr>
            </a:glo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strVal val="#ppt_w*0.70"/>
                                          </p:val>
                                        </p:tav>
                                        <p:tav tm="100000">
                                          <p:val>
                                            <p:strVal val="#ppt_w"/>
                                          </p:val>
                                        </p:tav>
                                      </p:tavLst>
                                    </p:anim>
                                    <p:anim calcmode="lin" valueType="num">
                                      <p:cBhvr>
                                        <p:cTn id="8" dur="500" fill="hold"/>
                                        <p:tgtEl>
                                          <p:spTgt spid="1027"/>
                                        </p:tgtEl>
                                        <p:attrNameLst>
                                          <p:attrName>ppt_h</p:attrName>
                                        </p:attrNameLst>
                                      </p:cBhvr>
                                      <p:tavLst>
                                        <p:tav tm="0">
                                          <p:val>
                                            <p:strVal val="#ppt_h"/>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Primer on Claims</a:t>
            </a:r>
            <a:endParaRPr lang="en-US" dirty="0"/>
          </a:p>
        </p:txBody>
      </p:sp>
      <p:pic>
        <p:nvPicPr>
          <p:cNvPr id="10" name="guy" descr="C:\Program Files\Microsoft Resource DVD Artwork\DVD_ART\Artwork_Imagery\HARDWARE_IMAGERY\Illustration - Misc Hardware\Windows Vista Illustration Icons\Generic User.png"/>
          <p:cNvPicPr>
            <a:picLocks noChangeAspect="1" noChangeArrowheads="1"/>
          </p:cNvPicPr>
          <p:nvPr/>
        </p:nvPicPr>
        <p:blipFill>
          <a:blip r:embed="rId3"/>
          <a:srcRect/>
          <a:stretch>
            <a:fillRect/>
          </a:stretch>
        </p:blipFill>
        <p:spPr bwMode="auto">
          <a:xfrm flipH="1">
            <a:off x="537680" y="4365172"/>
            <a:ext cx="1381638" cy="1681427"/>
          </a:xfrm>
          <a:prstGeom prst="rect">
            <a:avLst/>
          </a:prstGeom>
          <a:noFill/>
        </p:spPr>
      </p:pic>
      <p:pic>
        <p:nvPicPr>
          <p:cNvPr id="1026" name="file" descr="C:\DVD_ART36\Artwork_Imagery\Icons - Illustrations\_ SUPER VISTA STYLE\cabinet filing files.png"/>
          <p:cNvPicPr>
            <a:picLocks noChangeAspect="1" noChangeArrowheads="1"/>
          </p:cNvPicPr>
          <p:nvPr/>
        </p:nvPicPr>
        <p:blipFill>
          <a:blip r:embed="rId4"/>
          <a:srcRect/>
          <a:stretch>
            <a:fillRect/>
          </a:stretch>
        </p:blipFill>
        <p:spPr bwMode="auto">
          <a:xfrm>
            <a:off x="5296659" y="1430338"/>
            <a:ext cx="1693862" cy="1693862"/>
          </a:xfrm>
          <a:prstGeom prst="rect">
            <a:avLst/>
          </a:prstGeom>
          <a:noFill/>
        </p:spPr>
      </p:pic>
      <p:pic>
        <p:nvPicPr>
          <p:cNvPr id="1027" name="DOL" descr="C:\DVD_ART36\Artwork_Imagery\Icons - Illustrations\_ VISTA STYLE\architecture building bank.png"/>
          <p:cNvPicPr>
            <a:picLocks noChangeAspect="1" noChangeArrowheads="1"/>
          </p:cNvPicPr>
          <p:nvPr/>
        </p:nvPicPr>
        <p:blipFill>
          <a:blip r:embed="rId5"/>
          <a:srcRect/>
          <a:stretch>
            <a:fillRect/>
          </a:stretch>
        </p:blipFill>
        <p:spPr bwMode="auto">
          <a:xfrm>
            <a:off x="3352800" y="1136650"/>
            <a:ext cx="2438400" cy="2438400"/>
          </a:xfrm>
          <a:prstGeom prst="rect">
            <a:avLst/>
          </a:prstGeom>
          <a:noFill/>
        </p:spPr>
      </p:pic>
      <p:pic>
        <p:nvPicPr>
          <p:cNvPr id="1028" name="car" descr="C:\DVD_ART36\Artwork_Imagery\Icons - Illustrations\_ VISTA STYLE\car auto travel commute.png"/>
          <p:cNvPicPr>
            <a:picLocks noChangeAspect="1" noChangeArrowheads="1"/>
          </p:cNvPicPr>
          <p:nvPr/>
        </p:nvPicPr>
        <p:blipFill>
          <a:blip r:embed="rId6"/>
          <a:srcRect/>
          <a:stretch>
            <a:fillRect/>
          </a:stretch>
        </p:blipFill>
        <p:spPr bwMode="auto">
          <a:xfrm>
            <a:off x="4725780" y="2228919"/>
            <a:ext cx="631411" cy="631411"/>
          </a:xfrm>
          <a:prstGeom prst="rect">
            <a:avLst/>
          </a:prstGeom>
          <a:noFill/>
        </p:spPr>
      </p:pic>
      <p:pic>
        <p:nvPicPr>
          <p:cNvPr id="1029" name="bar" descr="C:\DVD_ART36\Artwork_Imagery\Icons - Illustrations\_ SUPER VISTA STYLE\store house warehouse building.png"/>
          <p:cNvPicPr>
            <a:picLocks noChangeAspect="1" noChangeArrowheads="1"/>
          </p:cNvPicPr>
          <p:nvPr/>
        </p:nvPicPr>
        <p:blipFill>
          <a:blip r:embed="rId7"/>
          <a:srcRect/>
          <a:stretch>
            <a:fillRect/>
          </a:stretch>
        </p:blipFill>
        <p:spPr bwMode="auto">
          <a:xfrm flipH="1">
            <a:off x="6354763" y="3999880"/>
            <a:ext cx="2186608" cy="2186608"/>
          </a:xfrm>
          <a:prstGeom prst="rect">
            <a:avLst/>
          </a:prstGeom>
          <a:noFill/>
        </p:spPr>
      </p:pic>
      <p:grpSp>
        <p:nvGrpSpPr>
          <p:cNvPr id="86" name="card"/>
          <p:cNvGrpSpPr/>
          <p:nvPr/>
        </p:nvGrpSpPr>
        <p:grpSpPr>
          <a:xfrm>
            <a:off x="3195667" y="2934077"/>
            <a:ext cx="1192695" cy="832380"/>
            <a:chOff x="2130493" y="5370235"/>
            <a:chExt cx="1914525" cy="1356050"/>
          </a:xfrm>
          <a:scene3d>
            <a:camera prst="perspectiveContrastingRightFacing"/>
            <a:lightRig rig="threePt" dir="t"/>
          </a:scene3d>
        </p:grpSpPr>
        <p:pic>
          <p:nvPicPr>
            <p:cNvPr id="87" name="Picture 6" descr="C:\DVD_ART36\Artwork_Imagery\Icons - Illustrations\_ WINDOWS SERVER ICONS\Misc\smartcard smart card.png"/>
            <p:cNvPicPr>
              <a:picLocks noChangeAspect="1" noChangeArrowheads="1"/>
            </p:cNvPicPr>
            <p:nvPr/>
          </p:nvPicPr>
          <p:blipFill>
            <a:blip r:embed="rId8"/>
            <a:srcRect/>
            <a:stretch>
              <a:fillRect/>
            </a:stretch>
          </p:blipFill>
          <p:spPr bwMode="auto">
            <a:xfrm>
              <a:off x="2130493" y="5370235"/>
              <a:ext cx="1914525" cy="1285875"/>
            </a:xfrm>
            <a:prstGeom prst="rect">
              <a:avLst/>
            </a:prstGeom>
            <a:noFill/>
          </p:spPr>
        </p:pic>
        <p:pic>
          <p:nvPicPr>
            <p:cNvPr id="88" name="Picture 4" descr="C:\DVD_ART36\Artwork_Imagery\Icons - Illustrations\_ VISTA STYLE\car auto travel commute.png"/>
            <p:cNvPicPr>
              <a:picLocks noChangeAspect="1" noChangeArrowheads="1"/>
            </p:cNvPicPr>
            <p:nvPr/>
          </p:nvPicPr>
          <p:blipFill>
            <a:blip r:embed="rId6"/>
            <a:srcRect/>
            <a:stretch>
              <a:fillRect/>
            </a:stretch>
          </p:blipFill>
          <p:spPr bwMode="auto">
            <a:xfrm rot="1044121">
              <a:off x="3145155" y="5858771"/>
              <a:ext cx="867514" cy="867514"/>
            </a:xfrm>
            <a:prstGeom prst="rect">
              <a:avLst/>
            </a:prstGeom>
            <a:noFill/>
          </p:spPr>
        </p:pic>
      </p:grpSp>
      <p:grpSp>
        <p:nvGrpSpPr>
          <p:cNvPr id="99" name="renew driving license?"/>
          <p:cNvGrpSpPr/>
          <p:nvPr/>
        </p:nvGrpSpPr>
        <p:grpSpPr>
          <a:xfrm>
            <a:off x="1733062" y="1867875"/>
            <a:ext cx="1887174" cy="1323439"/>
            <a:chOff x="1733062" y="1867875"/>
            <a:chExt cx="1887174" cy="1323439"/>
          </a:xfrm>
        </p:grpSpPr>
        <p:grpSp>
          <p:nvGrpSpPr>
            <p:cNvPr id="27" name="Driving LIcense?"/>
            <p:cNvGrpSpPr/>
            <p:nvPr/>
          </p:nvGrpSpPr>
          <p:grpSpPr>
            <a:xfrm>
              <a:off x="1733062" y="1867875"/>
              <a:ext cx="1887174" cy="1323439"/>
              <a:chOff x="1896793" y="3231635"/>
              <a:chExt cx="2264608" cy="1588127"/>
            </a:xfrm>
          </p:grpSpPr>
          <p:sp>
            <p:nvSpPr>
              <p:cNvPr id="28" name="Rounded Rectangular Callout 27"/>
              <p:cNvSpPr/>
              <p:nvPr/>
            </p:nvSpPr>
            <p:spPr bwMode="auto">
              <a:xfrm>
                <a:off x="1896793" y="3428586"/>
                <a:ext cx="2140634" cy="1267679"/>
              </a:xfrm>
              <a:prstGeom prst="wedgeRoundRectCallout">
                <a:avLst>
                  <a:gd name="adj1" fmla="val -56839"/>
                  <a:gd name="adj2" fmla="val 156572"/>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cxnSp>
            <p:nvCxnSpPr>
              <p:cNvPr id="35" name="Straight Connector 34"/>
              <p:cNvCxnSpPr/>
              <p:nvPr/>
            </p:nvCxnSpPr>
            <p:spPr bwMode="auto">
              <a:xfrm>
                <a:off x="2738827" y="4174175"/>
                <a:ext cx="298938" cy="1030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30" name="TextBox 29"/>
              <p:cNvSpPr txBox="1"/>
              <p:nvPr/>
            </p:nvSpPr>
            <p:spPr>
              <a:xfrm>
                <a:off x="3187672" y="3231635"/>
                <a:ext cx="973729" cy="1588127"/>
              </a:xfrm>
              <a:prstGeom prst="rect">
                <a:avLst/>
              </a:prstGeom>
              <a:noFill/>
            </p:spPr>
            <p:txBody>
              <a:bodyPr wrap="none" rtlCol="0">
                <a:spAutoFit/>
              </a:bodyPr>
              <a:lstStyle/>
              <a:p>
                <a:r>
                  <a:rPr lang="en-US" sz="8000" b="1" dirty="0" smtClean="0">
                    <a:solidFill>
                      <a:schemeClr val="accent2"/>
                    </a:solidFill>
                    <a:latin typeface="Segoe" pitchFamily="34" charset="0"/>
                  </a:rPr>
                  <a:t>?</a:t>
                </a:r>
                <a:endParaRPr lang="en-US" sz="2700" b="1" dirty="0" smtClean="0">
                  <a:solidFill>
                    <a:schemeClr val="accent2"/>
                  </a:solidFill>
                  <a:latin typeface="Segoe" pitchFamily="34" charset="0"/>
                </a:endParaRPr>
              </a:p>
            </p:txBody>
          </p:sp>
        </p:grpSp>
        <p:grpSp>
          <p:nvGrpSpPr>
            <p:cNvPr id="89" name="card"/>
            <p:cNvGrpSpPr/>
            <p:nvPr/>
          </p:nvGrpSpPr>
          <p:grpSpPr>
            <a:xfrm>
              <a:off x="1832113" y="2179982"/>
              <a:ext cx="1192695" cy="832380"/>
              <a:chOff x="2130493" y="5370235"/>
              <a:chExt cx="1914525" cy="1356050"/>
            </a:xfrm>
            <a:scene3d>
              <a:camera prst="perspectiveContrastingRightFacing"/>
              <a:lightRig rig="threePt" dir="t"/>
            </a:scene3d>
          </p:grpSpPr>
          <p:pic>
            <p:nvPicPr>
              <p:cNvPr id="90" name="Picture 6" descr="C:\DVD_ART36\Artwork_Imagery\Icons - Illustrations\_ WINDOWS SERVER ICONS\Misc\smartcard smart card.png"/>
              <p:cNvPicPr>
                <a:picLocks noChangeAspect="1" noChangeArrowheads="1"/>
              </p:cNvPicPr>
              <p:nvPr/>
            </p:nvPicPr>
            <p:blipFill>
              <a:blip r:embed="rId8"/>
              <a:srcRect/>
              <a:stretch>
                <a:fillRect/>
              </a:stretch>
            </p:blipFill>
            <p:spPr bwMode="auto">
              <a:xfrm>
                <a:off x="2130493" y="5370235"/>
                <a:ext cx="1914525" cy="1285875"/>
              </a:xfrm>
              <a:prstGeom prst="rect">
                <a:avLst/>
              </a:prstGeom>
              <a:noFill/>
            </p:spPr>
          </p:pic>
          <p:pic>
            <p:nvPicPr>
              <p:cNvPr id="91" name="Picture 4" descr="C:\DVD_ART36\Artwork_Imagery\Icons - Illustrations\_ VISTA STYLE\car auto travel commute.png"/>
              <p:cNvPicPr>
                <a:picLocks noChangeAspect="1" noChangeArrowheads="1"/>
              </p:cNvPicPr>
              <p:nvPr/>
            </p:nvPicPr>
            <p:blipFill>
              <a:blip r:embed="rId6"/>
              <a:srcRect/>
              <a:stretch>
                <a:fillRect/>
              </a:stretch>
            </p:blipFill>
            <p:spPr bwMode="auto">
              <a:xfrm rot="1044121">
                <a:off x="3145155" y="5858771"/>
                <a:ext cx="867514" cy="867514"/>
              </a:xfrm>
              <a:prstGeom prst="rect">
                <a:avLst/>
              </a:prstGeom>
              <a:noFill/>
            </p:spPr>
          </p:pic>
        </p:grpSp>
      </p:grpSp>
      <p:grpSp>
        <p:nvGrpSpPr>
          <p:cNvPr id="98" name="license please!"/>
          <p:cNvGrpSpPr/>
          <p:nvPr/>
        </p:nvGrpSpPr>
        <p:grpSpPr>
          <a:xfrm>
            <a:off x="3863414" y="4837187"/>
            <a:ext cx="1512602" cy="1323439"/>
            <a:chOff x="3863414" y="4423519"/>
            <a:chExt cx="1512602" cy="1323439"/>
          </a:xfrm>
        </p:grpSpPr>
        <p:grpSp>
          <p:nvGrpSpPr>
            <p:cNvPr id="15" name="Driving License!"/>
            <p:cNvGrpSpPr/>
            <p:nvPr/>
          </p:nvGrpSpPr>
          <p:grpSpPr>
            <a:xfrm>
              <a:off x="3863414" y="4423519"/>
              <a:ext cx="1512602" cy="1323439"/>
              <a:chOff x="5719335" y="5383994"/>
              <a:chExt cx="1815123" cy="1588127"/>
            </a:xfrm>
          </p:grpSpPr>
          <p:sp>
            <p:nvSpPr>
              <p:cNvPr id="16" name="Rounded Rectangular Callout 15"/>
              <p:cNvSpPr/>
              <p:nvPr/>
            </p:nvSpPr>
            <p:spPr bwMode="auto">
              <a:xfrm>
                <a:off x="5719335" y="5529907"/>
                <a:ext cx="1700604" cy="1267679"/>
              </a:xfrm>
              <a:prstGeom prst="wedgeRoundRectCallout">
                <a:avLst>
                  <a:gd name="adj1" fmla="val 128588"/>
                  <a:gd name="adj2" fmla="val -41989"/>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8" name="TextBox 17"/>
              <p:cNvSpPr txBox="1"/>
              <p:nvPr/>
            </p:nvSpPr>
            <p:spPr>
              <a:xfrm>
                <a:off x="6903131" y="5383994"/>
                <a:ext cx="631327" cy="1588127"/>
              </a:xfrm>
              <a:prstGeom prst="rect">
                <a:avLst/>
              </a:prstGeom>
              <a:noFill/>
            </p:spPr>
            <p:txBody>
              <a:bodyPr wrap="none" rtlCol="0">
                <a:spAutoFit/>
              </a:bodyPr>
              <a:lstStyle/>
              <a:p>
                <a:r>
                  <a:rPr lang="en-US" sz="8000" b="1" dirty="0" smtClean="0">
                    <a:solidFill>
                      <a:srgbClr val="FF0000"/>
                    </a:solidFill>
                    <a:latin typeface="Segoe" pitchFamily="34" charset="0"/>
                  </a:rPr>
                  <a:t>!</a:t>
                </a:r>
                <a:endParaRPr lang="en-US" sz="2700" b="1" dirty="0" smtClean="0">
                  <a:solidFill>
                    <a:srgbClr val="FF0000"/>
                  </a:solidFill>
                  <a:latin typeface="Segoe" pitchFamily="34" charset="0"/>
                </a:endParaRPr>
              </a:p>
            </p:txBody>
          </p:sp>
        </p:grpSp>
        <p:grpSp>
          <p:nvGrpSpPr>
            <p:cNvPr id="92" name="card"/>
            <p:cNvGrpSpPr/>
            <p:nvPr/>
          </p:nvGrpSpPr>
          <p:grpSpPr>
            <a:xfrm>
              <a:off x="3863892" y="4642899"/>
              <a:ext cx="1192695" cy="832380"/>
              <a:chOff x="2130493" y="5370235"/>
              <a:chExt cx="1914525" cy="1356050"/>
            </a:xfrm>
            <a:scene3d>
              <a:camera prst="perspectiveContrastingRightFacing"/>
              <a:lightRig rig="threePt" dir="t"/>
            </a:scene3d>
          </p:grpSpPr>
          <p:pic>
            <p:nvPicPr>
              <p:cNvPr id="93" name="Picture 6" descr="C:\DVD_ART36\Artwork_Imagery\Icons - Illustrations\_ WINDOWS SERVER ICONS\Misc\smartcard smart card.png"/>
              <p:cNvPicPr>
                <a:picLocks noChangeAspect="1" noChangeArrowheads="1"/>
              </p:cNvPicPr>
              <p:nvPr/>
            </p:nvPicPr>
            <p:blipFill>
              <a:blip r:embed="rId8"/>
              <a:srcRect/>
              <a:stretch>
                <a:fillRect/>
              </a:stretch>
            </p:blipFill>
            <p:spPr bwMode="auto">
              <a:xfrm>
                <a:off x="2130493" y="5370235"/>
                <a:ext cx="1914525" cy="1285875"/>
              </a:xfrm>
              <a:prstGeom prst="rect">
                <a:avLst/>
              </a:prstGeom>
              <a:noFill/>
            </p:spPr>
          </p:pic>
          <p:pic>
            <p:nvPicPr>
              <p:cNvPr id="94" name="Picture 4" descr="C:\DVD_ART36\Artwork_Imagery\Icons - Illustrations\_ VISTA STYLE\car auto travel commute.png"/>
              <p:cNvPicPr>
                <a:picLocks noChangeAspect="1" noChangeArrowheads="1"/>
              </p:cNvPicPr>
              <p:nvPr/>
            </p:nvPicPr>
            <p:blipFill>
              <a:blip r:embed="rId6"/>
              <a:srcRect/>
              <a:stretch>
                <a:fillRect/>
              </a:stretch>
            </p:blipFill>
            <p:spPr bwMode="auto">
              <a:xfrm rot="1044121">
                <a:off x="3145155" y="5858771"/>
                <a:ext cx="867514" cy="867514"/>
              </a:xfrm>
              <a:prstGeom prst="rect">
                <a:avLst/>
              </a:prstGeom>
              <a:noFill/>
            </p:spPr>
          </p:pic>
        </p:grpSp>
      </p:grpSp>
      <p:pic>
        <p:nvPicPr>
          <p:cNvPr id="1031" name="beer" descr="C:\Users\vittorib\AppData\Local\Microsoft\Windows\Temporary Internet Files\Content.IE5\UC7MRCIO\j0441786[1].png"/>
          <p:cNvPicPr>
            <a:picLocks noChangeAspect="1" noChangeArrowheads="1"/>
          </p:cNvPicPr>
          <p:nvPr/>
        </p:nvPicPr>
        <p:blipFill>
          <a:blip r:embed="rId9"/>
          <a:srcRect/>
          <a:stretch>
            <a:fillRect/>
          </a:stretch>
        </p:blipFill>
        <p:spPr bwMode="auto">
          <a:xfrm>
            <a:off x="7813516" y="4846320"/>
            <a:ext cx="1197293" cy="1197293"/>
          </a:xfrm>
          <a:prstGeom prst="rect">
            <a:avLst/>
          </a:prstGeom>
          <a:noFill/>
        </p:spPr>
      </p:pic>
      <p:grpSp>
        <p:nvGrpSpPr>
          <p:cNvPr id="97" name="Beer?"/>
          <p:cNvGrpSpPr/>
          <p:nvPr/>
        </p:nvGrpSpPr>
        <p:grpSpPr>
          <a:xfrm>
            <a:off x="3862093" y="3583039"/>
            <a:ext cx="1418250" cy="1323439"/>
            <a:chOff x="3862093" y="3583039"/>
            <a:chExt cx="1418250" cy="1323439"/>
          </a:xfrm>
        </p:grpSpPr>
        <p:grpSp>
          <p:nvGrpSpPr>
            <p:cNvPr id="11" name="Wine?"/>
            <p:cNvGrpSpPr/>
            <p:nvPr/>
          </p:nvGrpSpPr>
          <p:grpSpPr>
            <a:xfrm>
              <a:off x="3862093" y="3583039"/>
              <a:ext cx="1418250" cy="1323439"/>
              <a:chOff x="3784209" y="5344133"/>
              <a:chExt cx="1701900" cy="1588127"/>
            </a:xfrm>
          </p:grpSpPr>
          <p:sp>
            <p:nvSpPr>
              <p:cNvPr id="12" name="Rounded Rectangular Callout 11"/>
              <p:cNvSpPr/>
              <p:nvPr/>
            </p:nvSpPr>
            <p:spPr bwMode="auto">
              <a:xfrm>
                <a:off x="3784209" y="5484813"/>
                <a:ext cx="1700604" cy="1267679"/>
              </a:xfrm>
              <a:prstGeom prst="wedgeRoundRectCallout">
                <a:avLst>
                  <a:gd name="adj1" fmla="val -150184"/>
                  <a:gd name="adj2" fmla="val 9537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4" name="TextBox 13"/>
              <p:cNvSpPr txBox="1"/>
              <p:nvPr/>
            </p:nvSpPr>
            <p:spPr>
              <a:xfrm>
                <a:off x="4512380" y="5344133"/>
                <a:ext cx="973729" cy="1588127"/>
              </a:xfrm>
              <a:prstGeom prst="rect">
                <a:avLst/>
              </a:prstGeom>
              <a:noFill/>
            </p:spPr>
            <p:txBody>
              <a:bodyPr wrap="none" rtlCol="0">
                <a:spAutoFit/>
              </a:bodyPr>
              <a:lstStyle/>
              <a:p>
                <a:r>
                  <a:rPr lang="en-US" sz="8000" b="1" dirty="0" smtClean="0">
                    <a:solidFill>
                      <a:schemeClr val="accent2"/>
                    </a:solidFill>
                    <a:latin typeface="Segoe" pitchFamily="34" charset="0"/>
                  </a:rPr>
                  <a:t>?</a:t>
                </a:r>
                <a:endParaRPr lang="en-US" sz="2700" b="1" dirty="0" smtClean="0">
                  <a:solidFill>
                    <a:schemeClr val="accent2"/>
                  </a:solidFill>
                  <a:latin typeface="Segoe" pitchFamily="34" charset="0"/>
                </a:endParaRPr>
              </a:p>
            </p:txBody>
          </p:sp>
        </p:grpSp>
        <p:pic>
          <p:nvPicPr>
            <p:cNvPr id="96" name="Picture 7" descr="C:\Users\vittorib\AppData\Local\Microsoft\Windows\Temporary Internet Files\Content.IE5\UC7MRCIO\j0441786[1].png"/>
            <p:cNvPicPr>
              <a:picLocks noChangeAspect="1" noChangeArrowheads="1"/>
            </p:cNvPicPr>
            <p:nvPr/>
          </p:nvPicPr>
          <p:blipFill>
            <a:blip r:embed="rId9"/>
            <a:srcRect/>
            <a:stretch>
              <a:fillRect/>
            </a:stretch>
          </p:blipFill>
          <p:spPr bwMode="auto">
            <a:xfrm>
              <a:off x="3886201" y="3740524"/>
              <a:ext cx="944494" cy="944494"/>
            </a:xfrm>
            <a:prstGeom prst="rect">
              <a:avLst/>
            </a:prstGeom>
            <a:noFill/>
          </p:spPr>
        </p:pic>
      </p:grpSp>
      <p:sp>
        <p:nvSpPr>
          <p:cNvPr id="100" name="Oval 99"/>
          <p:cNvSpPr/>
          <p:nvPr/>
        </p:nvSpPr>
        <p:spPr bwMode="auto">
          <a:xfrm>
            <a:off x="3306800" y="951979"/>
            <a:ext cx="3833036" cy="2668044"/>
          </a:xfrm>
          <a:prstGeom prst="ellipse">
            <a:avLst/>
          </a:prstGeom>
          <a:noFill/>
          <a:ln w="38100">
            <a:solidFill>
              <a:schemeClr val="tx1"/>
            </a:solidFill>
            <a:prstDash val="dash"/>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1" name="Oval 100"/>
          <p:cNvSpPr/>
          <p:nvPr/>
        </p:nvSpPr>
        <p:spPr bwMode="auto">
          <a:xfrm>
            <a:off x="5871244" y="3563006"/>
            <a:ext cx="2891755" cy="2790497"/>
          </a:xfrm>
          <a:prstGeom prst="ellipse">
            <a:avLst/>
          </a:prstGeom>
          <a:noFill/>
          <a:ln w="38100">
            <a:solidFill>
              <a:schemeClr val="tx1"/>
            </a:solidFill>
            <a:prstDash val="dash"/>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102" name="Straight Arrow Connector 101"/>
          <p:cNvCxnSpPr/>
          <p:nvPr/>
        </p:nvCxnSpPr>
        <p:spPr>
          <a:xfrm rot="16200000" flipV="1">
            <a:off x="5912286" y="3582445"/>
            <a:ext cx="325677" cy="300624"/>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689576" y="2617940"/>
            <a:ext cx="2329164" cy="861774"/>
          </a:xfrm>
          <a:prstGeom prst="rect">
            <a:avLst/>
          </a:prstGeom>
          <a:noFill/>
        </p:spPr>
        <p:txBody>
          <a:bodyPr wrap="none" lIns="0" tIns="0" rIns="0" bIns="0" rtlCol="0">
            <a:spAutoFit/>
          </a:bodyPr>
          <a:lstStyle/>
          <a:p>
            <a:pPr algn="r"/>
            <a:r>
              <a:rPr lang="en-US" sz="2800" dirty="0" smtClean="0">
                <a:gradFill>
                  <a:gsLst>
                    <a:gs pos="0">
                      <a:schemeClr val="tx1"/>
                    </a:gs>
                    <a:gs pos="86000">
                      <a:schemeClr val="tx1"/>
                    </a:gs>
                  </a:gsLst>
                  <a:lin ang="5400000" scaled="0"/>
                </a:gradFill>
              </a:rPr>
              <a:t>Externalizes</a:t>
            </a:r>
          </a:p>
          <a:p>
            <a:pPr algn="r"/>
            <a:r>
              <a:rPr lang="en-US" sz="2800" dirty="0" smtClean="0">
                <a:gradFill>
                  <a:gsLst>
                    <a:gs pos="0">
                      <a:schemeClr val="tx1"/>
                    </a:gs>
                    <a:gs pos="86000">
                      <a:schemeClr val="tx1"/>
                    </a:gs>
                  </a:gsLst>
                  <a:lin ang="5400000" scaled="0"/>
                </a:gradFill>
              </a:rPr>
              <a:t>Authentication</a:t>
            </a:r>
          </a:p>
        </p:txBody>
      </p:sp>
      <p:cxnSp>
        <p:nvCxnSpPr>
          <p:cNvPr id="104" name="Straight Arrow Connector 103"/>
          <p:cNvCxnSpPr/>
          <p:nvPr/>
        </p:nvCxnSpPr>
        <p:spPr>
          <a:xfrm rot="10800000" flipV="1">
            <a:off x="5423771" y="5044967"/>
            <a:ext cx="346411" cy="7817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bwMode="auto">
          <a:xfrm>
            <a:off x="3771774" y="4442564"/>
            <a:ext cx="1650124" cy="1779971"/>
          </a:xfrm>
          <a:prstGeom prst="ellipse">
            <a:avLst/>
          </a:prstGeom>
          <a:noFill/>
          <a:ln w="38100">
            <a:solidFill>
              <a:schemeClr val="tx1"/>
            </a:solidFill>
            <a:prstDash val="dash"/>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6" name="TextBox 105"/>
          <p:cNvSpPr txBox="1"/>
          <p:nvPr/>
        </p:nvSpPr>
        <p:spPr>
          <a:xfrm>
            <a:off x="1274123" y="6199233"/>
            <a:ext cx="5355697"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Gets user info from the document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500" fill="hold"/>
                                        <p:tgtEl>
                                          <p:spTgt spid="1029"/>
                                        </p:tgtEl>
                                        <p:attrNameLst>
                                          <p:attrName>ppt_w</p:attrName>
                                        </p:attrNameLst>
                                      </p:cBhvr>
                                      <p:tavLst>
                                        <p:tav tm="0">
                                          <p:val>
                                            <p:fltVal val="0"/>
                                          </p:val>
                                        </p:tav>
                                        <p:tav tm="100000">
                                          <p:val>
                                            <p:strVal val="#ppt_w"/>
                                          </p:val>
                                        </p:tav>
                                      </p:tavLst>
                                    </p:anim>
                                    <p:anim calcmode="lin" valueType="num">
                                      <p:cBhvr>
                                        <p:cTn id="15" dur="500" fill="hold"/>
                                        <p:tgtEl>
                                          <p:spTgt spid="1029"/>
                                        </p:tgtEl>
                                        <p:attrNameLst>
                                          <p:attrName>ppt_h</p:attrName>
                                        </p:attrNameLst>
                                      </p:cBhvr>
                                      <p:tavLst>
                                        <p:tav tm="0">
                                          <p:val>
                                            <p:fltVal val="0"/>
                                          </p:val>
                                        </p:tav>
                                        <p:tav tm="100000">
                                          <p:val>
                                            <p:strVal val="#ppt_h"/>
                                          </p:val>
                                        </p:tav>
                                      </p:tavLst>
                                    </p:anim>
                                    <p:animEffect transition="in" filter="fade">
                                      <p:cBhvr>
                                        <p:cTn id="16" dur="500"/>
                                        <p:tgtEl>
                                          <p:spTgt spid="1029"/>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1031"/>
                                        </p:tgtEl>
                                        <p:attrNameLst>
                                          <p:attrName>style.visibility</p:attrName>
                                        </p:attrNameLst>
                                      </p:cBhvr>
                                      <p:to>
                                        <p:strVal val="visible"/>
                                      </p:to>
                                    </p:set>
                                    <p:anim calcmode="lin" valueType="num">
                                      <p:cBhvr>
                                        <p:cTn id="20" dur="500" fill="hold"/>
                                        <p:tgtEl>
                                          <p:spTgt spid="1031"/>
                                        </p:tgtEl>
                                        <p:attrNameLst>
                                          <p:attrName>ppt_w</p:attrName>
                                        </p:attrNameLst>
                                      </p:cBhvr>
                                      <p:tavLst>
                                        <p:tav tm="0">
                                          <p:val>
                                            <p:fltVal val="0"/>
                                          </p:val>
                                        </p:tav>
                                        <p:tav tm="100000">
                                          <p:val>
                                            <p:strVal val="#ppt_w"/>
                                          </p:val>
                                        </p:tav>
                                      </p:tavLst>
                                    </p:anim>
                                    <p:anim calcmode="lin" valueType="num">
                                      <p:cBhvr>
                                        <p:cTn id="21" dur="500" fill="hold"/>
                                        <p:tgtEl>
                                          <p:spTgt spid="1031"/>
                                        </p:tgtEl>
                                        <p:attrNameLst>
                                          <p:attrName>ppt_h</p:attrName>
                                        </p:attrNameLst>
                                      </p:cBhvr>
                                      <p:tavLst>
                                        <p:tav tm="0">
                                          <p:val>
                                            <p:fltVal val="0"/>
                                          </p:val>
                                        </p:tav>
                                        <p:tav tm="100000">
                                          <p:val>
                                            <p:strVal val="#ppt_h"/>
                                          </p:val>
                                        </p:tav>
                                      </p:tavLst>
                                    </p:anim>
                                    <p:animEffect transition="in" filter="fad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animEffect transition="in" filter="fad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98"/>
                                        </p:tgtEl>
                                        <p:attrNameLst>
                                          <p:attrName>style.visibility</p:attrName>
                                        </p:attrNameLst>
                                      </p:cBhvr>
                                      <p:to>
                                        <p:strVal val="visible"/>
                                      </p:to>
                                    </p:set>
                                    <p:anim calcmode="lin" valueType="num">
                                      <p:cBhvr>
                                        <p:cTn id="34" dur="500" fill="hold"/>
                                        <p:tgtEl>
                                          <p:spTgt spid="98"/>
                                        </p:tgtEl>
                                        <p:attrNameLst>
                                          <p:attrName>ppt_w</p:attrName>
                                        </p:attrNameLst>
                                      </p:cBhvr>
                                      <p:tavLst>
                                        <p:tav tm="0">
                                          <p:val>
                                            <p:fltVal val="0"/>
                                          </p:val>
                                        </p:tav>
                                        <p:tav tm="100000">
                                          <p:val>
                                            <p:strVal val="#ppt_w"/>
                                          </p:val>
                                        </p:tav>
                                      </p:tavLst>
                                    </p:anim>
                                    <p:anim calcmode="lin" valueType="num">
                                      <p:cBhvr>
                                        <p:cTn id="35" dur="500" fill="hold"/>
                                        <p:tgtEl>
                                          <p:spTgt spid="98"/>
                                        </p:tgtEl>
                                        <p:attrNameLst>
                                          <p:attrName>ppt_h</p:attrName>
                                        </p:attrNameLst>
                                      </p:cBhvr>
                                      <p:tavLst>
                                        <p:tav tm="0">
                                          <p:val>
                                            <p:fltVal val="0"/>
                                          </p:val>
                                        </p:tav>
                                        <p:tav tm="100000">
                                          <p:val>
                                            <p:strVal val="#ppt_h"/>
                                          </p:val>
                                        </p:tav>
                                      </p:tavLst>
                                    </p:anim>
                                    <p:animEffect transition="in" filter="fade">
                                      <p:cBhvr>
                                        <p:cTn id="36" dur="500"/>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p:cTn id="41" dur="500" fill="hold"/>
                                        <p:tgtEl>
                                          <p:spTgt spid="1028"/>
                                        </p:tgtEl>
                                        <p:attrNameLst>
                                          <p:attrName>ppt_w</p:attrName>
                                        </p:attrNameLst>
                                      </p:cBhvr>
                                      <p:tavLst>
                                        <p:tav tm="0">
                                          <p:val>
                                            <p:fltVal val="0"/>
                                          </p:val>
                                        </p:tav>
                                        <p:tav tm="100000">
                                          <p:val>
                                            <p:strVal val="#ppt_w"/>
                                          </p:val>
                                        </p:tav>
                                      </p:tavLst>
                                    </p:anim>
                                    <p:anim calcmode="lin" valueType="num">
                                      <p:cBhvr>
                                        <p:cTn id="42" dur="500" fill="hold"/>
                                        <p:tgtEl>
                                          <p:spTgt spid="1028"/>
                                        </p:tgtEl>
                                        <p:attrNameLst>
                                          <p:attrName>ppt_h</p:attrName>
                                        </p:attrNameLst>
                                      </p:cBhvr>
                                      <p:tavLst>
                                        <p:tav tm="0">
                                          <p:val>
                                            <p:fltVal val="0"/>
                                          </p:val>
                                        </p:tav>
                                        <p:tav tm="100000">
                                          <p:val>
                                            <p:strVal val="#ppt_h"/>
                                          </p:val>
                                        </p:tav>
                                      </p:tavLst>
                                    </p:anim>
                                    <p:animEffect transition="in" filter="fade">
                                      <p:cBhvr>
                                        <p:cTn id="43" dur="500"/>
                                        <p:tgtEl>
                                          <p:spTgt spid="1028"/>
                                        </p:tgtEl>
                                      </p:cBhvr>
                                    </p:animEffect>
                                  </p:childTnLst>
                                </p:cTn>
                              </p:par>
                              <p:par>
                                <p:cTn id="44" presetID="53" presetClass="entr" presetSubtype="0" fill="hold" nodeType="withEffect">
                                  <p:stCondLst>
                                    <p:cond delay="0"/>
                                  </p:stCondLst>
                                  <p:childTnLst>
                                    <p:set>
                                      <p:cBhvr>
                                        <p:cTn id="45" dur="1" fill="hold">
                                          <p:stCondLst>
                                            <p:cond delay="0"/>
                                          </p:stCondLst>
                                        </p:cTn>
                                        <p:tgtEl>
                                          <p:spTgt spid="1027"/>
                                        </p:tgtEl>
                                        <p:attrNameLst>
                                          <p:attrName>style.visibility</p:attrName>
                                        </p:attrNameLst>
                                      </p:cBhvr>
                                      <p:to>
                                        <p:strVal val="visible"/>
                                      </p:to>
                                    </p:set>
                                    <p:anim calcmode="lin" valueType="num">
                                      <p:cBhvr>
                                        <p:cTn id="46" dur="500" fill="hold"/>
                                        <p:tgtEl>
                                          <p:spTgt spid="1027"/>
                                        </p:tgtEl>
                                        <p:attrNameLst>
                                          <p:attrName>ppt_w</p:attrName>
                                        </p:attrNameLst>
                                      </p:cBhvr>
                                      <p:tavLst>
                                        <p:tav tm="0">
                                          <p:val>
                                            <p:fltVal val="0"/>
                                          </p:val>
                                        </p:tav>
                                        <p:tav tm="100000">
                                          <p:val>
                                            <p:strVal val="#ppt_w"/>
                                          </p:val>
                                        </p:tav>
                                      </p:tavLst>
                                    </p:anim>
                                    <p:anim calcmode="lin" valueType="num">
                                      <p:cBhvr>
                                        <p:cTn id="47" dur="500" fill="hold"/>
                                        <p:tgtEl>
                                          <p:spTgt spid="1027"/>
                                        </p:tgtEl>
                                        <p:attrNameLst>
                                          <p:attrName>ppt_h</p:attrName>
                                        </p:attrNameLst>
                                      </p:cBhvr>
                                      <p:tavLst>
                                        <p:tav tm="0">
                                          <p:val>
                                            <p:fltVal val="0"/>
                                          </p:val>
                                        </p:tav>
                                        <p:tav tm="100000">
                                          <p:val>
                                            <p:strVal val="#ppt_h"/>
                                          </p:val>
                                        </p:tav>
                                      </p:tavLst>
                                    </p:anim>
                                    <p:animEffect transition="in" filter="fade">
                                      <p:cBhvr>
                                        <p:cTn id="48" dur="500"/>
                                        <p:tgtEl>
                                          <p:spTgt spid="1027"/>
                                        </p:tgtEl>
                                      </p:cBhvr>
                                    </p:animEffect>
                                  </p:childTnLst>
                                </p:cTn>
                              </p:par>
                              <p:par>
                                <p:cTn id="49" presetID="1" presetClass="exit" presetSubtype="0" fill="hold" nodeType="withEffect">
                                  <p:stCondLst>
                                    <p:cond delay="0"/>
                                  </p:stCondLst>
                                  <p:childTnLst>
                                    <p:set>
                                      <p:cBhvr>
                                        <p:cTn id="50" dur="1" fill="hold">
                                          <p:stCondLst>
                                            <p:cond delay="0"/>
                                          </p:stCondLst>
                                        </p:cTn>
                                        <p:tgtEl>
                                          <p:spTgt spid="9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9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animEffect transition="in" filter="fade">
                                      <p:cBhvr>
                                        <p:cTn id="59" dur="500"/>
                                        <p:tgtEl>
                                          <p:spTgt spid="9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026"/>
                                        </p:tgtEl>
                                        <p:attrNameLst>
                                          <p:attrName>style.visibility</p:attrName>
                                        </p:attrNameLst>
                                      </p:cBhvr>
                                      <p:to>
                                        <p:strVal val="visible"/>
                                      </p:to>
                                    </p:set>
                                    <p:anim calcmode="lin" valueType="num">
                                      <p:cBhvr>
                                        <p:cTn id="64" dur="500" fill="hold"/>
                                        <p:tgtEl>
                                          <p:spTgt spid="1026"/>
                                        </p:tgtEl>
                                        <p:attrNameLst>
                                          <p:attrName>ppt_w</p:attrName>
                                        </p:attrNameLst>
                                      </p:cBhvr>
                                      <p:tavLst>
                                        <p:tav tm="0">
                                          <p:val>
                                            <p:fltVal val="0"/>
                                          </p:val>
                                        </p:tav>
                                        <p:tav tm="100000">
                                          <p:val>
                                            <p:strVal val="#ppt_w"/>
                                          </p:val>
                                        </p:tav>
                                      </p:tavLst>
                                    </p:anim>
                                    <p:anim calcmode="lin" valueType="num">
                                      <p:cBhvr>
                                        <p:cTn id="65" dur="500" fill="hold"/>
                                        <p:tgtEl>
                                          <p:spTgt spid="1026"/>
                                        </p:tgtEl>
                                        <p:attrNameLst>
                                          <p:attrName>ppt_h</p:attrName>
                                        </p:attrNameLst>
                                      </p:cBhvr>
                                      <p:tavLst>
                                        <p:tav tm="0">
                                          <p:val>
                                            <p:fltVal val="0"/>
                                          </p:val>
                                        </p:tav>
                                        <p:tav tm="100000">
                                          <p:val>
                                            <p:strVal val="#ppt_h"/>
                                          </p:val>
                                        </p:tav>
                                      </p:tavLst>
                                    </p:anim>
                                    <p:animEffect transition="in" filter="fade">
                                      <p:cBhvr>
                                        <p:cTn id="66" dur="500"/>
                                        <p:tgtEl>
                                          <p:spTgt spid="10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2000"/>
                                        <p:tgtEl>
                                          <p:spTgt spid="86"/>
                                        </p:tgtEl>
                                      </p:cBhvr>
                                    </p:animEffect>
                                  </p:childTnLst>
                                </p:cTn>
                              </p:par>
                              <p:par>
                                <p:cTn id="72" presetID="1" presetClass="exit" presetSubtype="0" fill="hold" nodeType="withEffect">
                                  <p:stCondLst>
                                    <p:cond delay="0"/>
                                  </p:stCondLst>
                                  <p:childTnLst>
                                    <p:set>
                                      <p:cBhvr>
                                        <p:cTn id="73" dur="1" fill="hold">
                                          <p:stCondLst>
                                            <p:cond delay="0"/>
                                          </p:stCondLst>
                                        </p:cTn>
                                        <p:tgtEl>
                                          <p:spTgt spid="99"/>
                                        </p:tgtEl>
                                        <p:attrNameLst>
                                          <p:attrName>style.visibility</p:attrName>
                                        </p:attrNameLst>
                                      </p:cBhvr>
                                      <p:to>
                                        <p:strVal val="hidden"/>
                                      </p:to>
                                    </p:set>
                                  </p:childTnLst>
                                </p:cTn>
                              </p:par>
                            </p:childTnLst>
                          </p:cTn>
                        </p:par>
                        <p:par>
                          <p:cTn id="74" fill="hold">
                            <p:stCondLst>
                              <p:cond delay="2000"/>
                            </p:stCondLst>
                            <p:childTnLst>
                              <p:par>
                                <p:cTn id="75" presetID="49" presetClass="path" presetSubtype="0" accel="50000" decel="50000" fill="hold" nodeType="afterEffect">
                                  <p:stCondLst>
                                    <p:cond delay="0"/>
                                  </p:stCondLst>
                                  <p:childTnLst>
                                    <p:animMotion origin="layout" path="M -1.11111E-6 -4.94912E-6 L -0.16233 0.28909 " pathEditMode="relative" rAng="0" ptsTypes="AA">
                                      <p:cBhvr>
                                        <p:cTn id="76" dur="2000" fill="hold"/>
                                        <p:tgtEl>
                                          <p:spTgt spid="86"/>
                                        </p:tgtEl>
                                        <p:attrNameLst>
                                          <p:attrName>ppt_x</p:attrName>
                                          <p:attrName>ppt_y</p:attrName>
                                        </p:attrNameLst>
                                      </p:cBhvr>
                                      <p:rCtr x="-81" y="145"/>
                                    </p:animMotion>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nodeType="click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p:cTn id="81" dur="500" fill="hold"/>
                                        <p:tgtEl>
                                          <p:spTgt spid="97"/>
                                        </p:tgtEl>
                                        <p:attrNameLst>
                                          <p:attrName>ppt_w</p:attrName>
                                        </p:attrNameLst>
                                      </p:cBhvr>
                                      <p:tavLst>
                                        <p:tav tm="0">
                                          <p:val>
                                            <p:fltVal val="0"/>
                                          </p:val>
                                        </p:tav>
                                        <p:tav tm="100000">
                                          <p:val>
                                            <p:strVal val="#ppt_w"/>
                                          </p:val>
                                        </p:tav>
                                      </p:tavLst>
                                    </p:anim>
                                    <p:anim calcmode="lin" valueType="num">
                                      <p:cBhvr>
                                        <p:cTn id="82" dur="500" fill="hold"/>
                                        <p:tgtEl>
                                          <p:spTgt spid="97"/>
                                        </p:tgtEl>
                                        <p:attrNameLst>
                                          <p:attrName>ppt_h</p:attrName>
                                        </p:attrNameLst>
                                      </p:cBhvr>
                                      <p:tavLst>
                                        <p:tav tm="0">
                                          <p:val>
                                            <p:fltVal val="0"/>
                                          </p:val>
                                        </p:tav>
                                        <p:tav tm="100000">
                                          <p:val>
                                            <p:strVal val="#ppt_h"/>
                                          </p:val>
                                        </p:tav>
                                      </p:tavLst>
                                    </p:anim>
                                    <p:animEffect transition="in" filter="fade">
                                      <p:cBhvr>
                                        <p:cTn id="83" dur="500"/>
                                        <p:tgtEl>
                                          <p:spTgt spid="97"/>
                                        </p:tgtEl>
                                      </p:cBhvr>
                                    </p:animEffect>
                                  </p:childTnLst>
                                </p:cTn>
                              </p:par>
                            </p:childTnLst>
                          </p:cTn>
                        </p:par>
                        <p:par>
                          <p:cTn id="84" fill="hold">
                            <p:stCondLst>
                              <p:cond delay="500"/>
                            </p:stCondLst>
                            <p:childTnLst>
                              <p:par>
                                <p:cTn id="85" presetID="63" presetClass="path" presetSubtype="0" accel="50000" decel="50000" fill="hold" nodeType="afterEffect">
                                  <p:stCondLst>
                                    <p:cond delay="0"/>
                                  </p:stCondLst>
                                  <p:childTnLst>
                                    <p:animMotion origin="layout" path="M -0.15955 0.28376 L 0.09045 0.28376 " pathEditMode="relative" rAng="0" ptsTypes="AA">
                                      <p:cBhvr>
                                        <p:cTn id="86" dur="2000" fill="hold"/>
                                        <p:tgtEl>
                                          <p:spTgt spid="86"/>
                                        </p:tgtEl>
                                        <p:attrNameLst>
                                          <p:attrName>ppt_x</p:attrName>
                                          <p:attrName>ppt_y</p:attrName>
                                        </p:attrNameLst>
                                      </p:cBhvr>
                                      <p:rCtr x="125" y="0"/>
                                    </p:animMotion>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97"/>
                                        </p:tgtEl>
                                        <p:attrNameLst>
                                          <p:attrName>style.visibility</p:attrName>
                                        </p:attrNameLst>
                                      </p:cBhvr>
                                      <p:to>
                                        <p:strVal val="hidden"/>
                                      </p:to>
                                    </p:set>
                                  </p:childTnLst>
                                </p:cTn>
                              </p:par>
                            </p:childTnLst>
                          </p:cTn>
                        </p:par>
                        <p:par>
                          <p:cTn id="91" fill="hold">
                            <p:stCondLst>
                              <p:cond delay="0"/>
                            </p:stCondLst>
                            <p:childTnLst>
                              <p:par>
                                <p:cTn id="92" presetID="35" presetClass="path" presetSubtype="0" accel="50000" decel="50000" fill="hold" nodeType="afterEffect">
                                  <p:stCondLst>
                                    <p:cond delay="0"/>
                                  </p:stCondLst>
                                  <p:childTnLst>
                                    <p:animMotion origin="layout" path="M 4.72222E-6 3.00648E-6 L -0.8783 -0.03099 " pathEditMode="relative" rAng="0" ptsTypes="AA">
                                      <p:cBhvr>
                                        <p:cTn id="93" dur="2000" fill="hold"/>
                                        <p:tgtEl>
                                          <p:spTgt spid="1031"/>
                                        </p:tgtEl>
                                        <p:attrNameLst>
                                          <p:attrName>ppt_x</p:attrName>
                                          <p:attrName>ppt_y</p:attrName>
                                        </p:attrNameLst>
                                      </p:cBhvr>
                                      <p:rCtr x="-439" y="-15"/>
                                    </p:animMotion>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03"/>
                                        </p:tgtEl>
                                        <p:attrNameLst>
                                          <p:attrName>style.visibility</p:attrName>
                                        </p:attrNameLst>
                                      </p:cBhvr>
                                      <p:to>
                                        <p:strVal val="visible"/>
                                      </p:to>
                                    </p:set>
                                    <p:anim calcmode="lin" valueType="num">
                                      <p:cBhvr>
                                        <p:cTn id="98" dur="500" fill="hold"/>
                                        <p:tgtEl>
                                          <p:spTgt spid="103"/>
                                        </p:tgtEl>
                                        <p:attrNameLst>
                                          <p:attrName>ppt_w</p:attrName>
                                        </p:attrNameLst>
                                      </p:cBhvr>
                                      <p:tavLst>
                                        <p:tav tm="0">
                                          <p:val>
                                            <p:fltVal val="0"/>
                                          </p:val>
                                        </p:tav>
                                        <p:tav tm="100000">
                                          <p:val>
                                            <p:strVal val="#ppt_w"/>
                                          </p:val>
                                        </p:tav>
                                      </p:tavLst>
                                    </p:anim>
                                    <p:anim calcmode="lin" valueType="num">
                                      <p:cBhvr>
                                        <p:cTn id="99" dur="500" fill="hold"/>
                                        <p:tgtEl>
                                          <p:spTgt spid="103"/>
                                        </p:tgtEl>
                                        <p:attrNameLst>
                                          <p:attrName>ppt_h</p:attrName>
                                        </p:attrNameLst>
                                      </p:cBhvr>
                                      <p:tavLst>
                                        <p:tav tm="0">
                                          <p:val>
                                            <p:fltVal val="0"/>
                                          </p:val>
                                        </p:tav>
                                        <p:tav tm="100000">
                                          <p:val>
                                            <p:strVal val="#ppt_h"/>
                                          </p:val>
                                        </p:tav>
                                      </p:tavLst>
                                    </p:anim>
                                    <p:animEffect transition="in" filter="fade">
                                      <p:cBhvr>
                                        <p:cTn id="100" dur="500"/>
                                        <p:tgtEl>
                                          <p:spTgt spid="103"/>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p:cTn id="103" dur="500" fill="hold"/>
                                        <p:tgtEl>
                                          <p:spTgt spid="101"/>
                                        </p:tgtEl>
                                        <p:attrNameLst>
                                          <p:attrName>ppt_w</p:attrName>
                                        </p:attrNameLst>
                                      </p:cBhvr>
                                      <p:tavLst>
                                        <p:tav tm="0">
                                          <p:val>
                                            <p:fltVal val="0"/>
                                          </p:val>
                                        </p:tav>
                                        <p:tav tm="100000">
                                          <p:val>
                                            <p:strVal val="#ppt_w"/>
                                          </p:val>
                                        </p:tav>
                                      </p:tavLst>
                                    </p:anim>
                                    <p:anim calcmode="lin" valueType="num">
                                      <p:cBhvr>
                                        <p:cTn id="104" dur="500" fill="hold"/>
                                        <p:tgtEl>
                                          <p:spTgt spid="101"/>
                                        </p:tgtEl>
                                        <p:attrNameLst>
                                          <p:attrName>ppt_h</p:attrName>
                                        </p:attrNameLst>
                                      </p:cBhvr>
                                      <p:tavLst>
                                        <p:tav tm="0">
                                          <p:val>
                                            <p:fltVal val="0"/>
                                          </p:val>
                                        </p:tav>
                                        <p:tav tm="100000">
                                          <p:val>
                                            <p:strVal val="#ppt_h"/>
                                          </p:val>
                                        </p:tav>
                                      </p:tavLst>
                                    </p:anim>
                                    <p:animEffect transition="in" filter="fade">
                                      <p:cBhvr>
                                        <p:cTn id="105" dur="500"/>
                                        <p:tgtEl>
                                          <p:spTgt spid="101"/>
                                        </p:tgtEl>
                                      </p:cBhvr>
                                    </p:animEffect>
                                  </p:childTnLst>
                                </p:cTn>
                              </p:par>
                              <p:par>
                                <p:cTn id="106" presetID="53" presetClass="entr" presetSubtype="0" fill="hold" nodeType="withEffect">
                                  <p:stCondLst>
                                    <p:cond delay="0"/>
                                  </p:stCondLst>
                                  <p:childTnLst>
                                    <p:set>
                                      <p:cBhvr>
                                        <p:cTn id="107" dur="1" fill="hold">
                                          <p:stCondLst>
                                            <p:cond delay="0"/>
                                          </p:stCondLst>
                                        </p:cTn>
                                        <p:tgtEl>
                                          <p:spTgt spid="102"/>
                                        </p:tgtEl>
                                        <p:attrNameLst>
                                          <p:attrName>style.visibility</p:attrName>
                                        </p:attrNameLst>
                                      </p:cBhvr>
                                      <p:to>
                                        <p:strVal val="visible"/>
                                      </p:to>
                                    </p:set>
                                    <p:anim calcmode="lin" valueType="num">
                                      <p:cBhvr>
                                        <p:cTn id="108" dur="500" fill="hold"/>
                                        <p:tgtEl>
                                          <p:spTgt spid="102"/>
                                        </p:tgtEl>
                                        <p:attrNameLst>
                                          <p:attrName>ppt_w</p:attrName>
                                        </p:attrNameLst>
                                      </p:cBhvr>
                                      <p:tavLst>
                                        <p:tav tm="0">
                                          <p:val>
                                            <p:fltVal val="0"/>
                                          </p:val>
                                        </p:tav>
                                        <p:tav tm="100000">
                                          <p:val>
                                            <p:strVal val="#ppt_w"/>
                                          </p:val>
                                        </p:tav>
                                      </p:tavLst>
                                    </p:anim>
                                    <p:anim calcmode="lin" valueType="num">
                                      <p:cBhvr>
                                        <p:cTn id="109" dur="500" fill="hold"/>
                                        <p:tgtEl>
                                          <p:spTgt spid="102"/>
                                        </p:tgtEl>
                                        <p:attrNameLst>
                                          <p:attrName>ppt_h</p:attrName>
                                        </p:attrNameLst>
                                      </p:cBhvr>
                                      <p:tavLst>
                                        <p:tav tm="0">
                                          <p:val>
                                            <p:fltVal val="0"/>
                                          </p:val>
                                        </p:tav>
                                        <p:tav tm="100000">
                                          <p:val>
                                            <p:strVal val="#ppt_h"/>
                                          </p:val>
                                        </p:tav>
                                      </p:tavLst>
                                    </p:anim>
                                    <p:animEffect transition="in" filter="fade">
                                      <p:cBhvr>
                                        <p:cTn id="110" dur="500"/>
                                        <p:tgtEl>
                                          <p:spTgt spid="102"/>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anim calcmode="lin" valueType="num">
                                      <p:cBhvr>
                                        <p:cTn id="113" dur="500" fill="hold"/>
                                        <p:tgtEl>
                                          <p:spTgt spid="100"/>
                                        </p:tgtEl>
                                        <p:attrNameLst>
                                          <p:attrName>ppt_w</p:attrName>
                                        </p:attrNameLst>
                                      </p:cBhvr>
                                      <p:tavLst>
                                        <p:tav tm="0">
                                          <p:val>
                                            <p:fltVal val="0"/>
                                          </p:val>
                                        </p:tav>
                                        <p:tav tm="100000">
                                          <p:val>
                                            <p:strVal val="#ppt_w"/>
                                          </p:val>
                                        </p:tav>
                                      </p:tavLst>
                                    </p:anim>
                                    <p:anim calcmode="lin" valueType="num">
                                      <p:cBhvr>
                                        <p:cTn id="114" dur="500" fill="hold"/>
                                        <p:tgtEl>
                                          <p:spTgt spid="100"/>
                                        </p:tgtEl>
                                        <p:attrNameLst>
                                          <p:attrName>ppt_h</p:attrName>
                                        </p:attrNameLst>
                                      </p:cBhvr>
                                      <p:tavLst>
                                        <p:tav tm="0">
                                          <p:val>
                                            <p:fltVal val="0"/>
                                          </p:val>
                                        </p:tav>
                                        <p:tav tm="100000">
                                          <p:val>
                                            <p:strVal val="#ppt_h"/>
                                          </p:val>
                                        </p:tav>
                                      </p:tavLst>
                                    </p:anim>
                                    <p:animEffect transition="in" filter="fade">
                                      <p:cBhvr>
                                        <p:cTn id="115" dur="500"/>
                                        <p:tgtEl>
                                          <p:spTgt spid="100"/>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105"/>
                                        </p:tgtEl>
                                        <p:attrNameLst>
                                          <p:attrName>style.visibility</p:attrName>
                                        </p:attrNameLst>
                                      </p:cBhvr>
                                      <p:to>
                                        <p:strVal val="visible"/>
                                      </p:to>
                                    </p:set>
                                    <p:anim calcmode="lin" valueType="num">
                                      <p:cBhvr>
                                        <p:cTn id="120" dur="500" fill="hold"/>
                                        <p:tgtEl>
                                          <p:spTgt spid="105"/>
                                        </p:tgtEl>
                                        <p:attrNameLst>
                                          <p:attrName>ppt_w</p:attrName>
                                        </p:attrNameLst>
                                      </p:cBhvr>
                                      <p:tavLst>
                                        <p:tav tm="0">
                                          <p:val>
                                            <p:fltVal val="0"/>
                                          </p:val>
                                        </p:tav>
                                        <p:tav tm="100000">
                                          <p:val>
                                            <p:strVal val="#ppt_w"/>
                                          </p:val>
                                        </p:tav>
                                      </p:tavLst>
                                    </p:anim>
                                    <p:anim calcmode="lin" valueType="num">
                                      <p:cBhvr>
                                        <p:cTn id="121" dur="500" fill="hold"/>
                                        <p:tgtEl>
                                          <p:spTgt spid="105"/>
                                        </p:tgtEl>
                                        <p:attrNameLst>
                                          <p:attrName>ppt_h</p:attrName>
                                        </p:attrNameLst>
                                      </p:cBhvr>
                                      <p:tavLst>
                                        <p:tav tm="0">
                                          <p:val>
                                            <p:fltVal val="0"/>
                                          </p:val>
                                        </p:tav>
                                        <p:tav tm="100000">
                                          <p:val>
                                            <p:strVal val="#ppt_h"/>
                                          </p:val>
                                        </p:tav>
                                      </p:tavLst>
                                    </p:anim>
                                    <p:animEffect transition="in" filter="fade">
                                      <p:cBhvr>
                                        <p:cTn id="122" dur="500"/>
                                        <p:tgtEl>
                                          <p:spTgt spid="105"/>
                                        </p:tgtEl>
                                      </p:cBhvr>
                                    </p:animEffect>
                                  </p:childTnLst>
                                </p:cTn>
                              </p:par>
                              <p:par>
                                <p:cTn id="123" presetID="53" presetClass="entr" presetSubtype="0" fill="hold" nodeType="withEffect">
                                  <p:stCondLst>
                                    <p:cond delay="0"/>
                                  </p:stCondLst>
                                  <p:childTnLst>
                                    <p:set>
                                      <p:cBhvr>
                                        <p:cTn id="124" dur="1" fill="hold">
                                          <p:stCondLst>
                                            <p:cond delay="0"/>
                                          </p:stCondLst>
                                        </p:cTn>
                                        <p:tgtEl>
                                          <p:spTgt spid="104"/>
                                        </p:tgtEl>
                                        <p:attrNameLst>
                                          <p:attrName>style.visibility</p:attrName>
                                        </p:attrNameLst>
                                      </p:cBhvr>
                                      <p:to>
                                        <p:strVal val="visible"/>
                                      </p:to>
                                    </p:set>
                                    <p:anim calcmode="lin" valueType="num">
                                      <p:cBhvr>
                                        <p:cTn id="125" dur="500" fill="hold"/>
                                        <p:tgtEl>
                                          <p:spTgt spid="104"/>
                                        </p:tgtEl>
                                        <p:attrNameLst>
                                          <p:attrName>ppt_w</p:attrName>
                                        </p:attrNameLst>
                                      </p:cBhvr>
                                      <p:tavLst>
                                        <p:tav tm="0">
                                          <p:val>
                                            <p:fltVal val="0"/>
                                          </p:val>
                                        </p:tav>
                                        <p:tav tm="100000">
                                          <p:val>
                                            <p:strVal val="#ppt_w"/>
                                          </p:val>
                                        </p:tav>
                                      </p:tavLst>
                                    </p:anim>
                                    <p:anim calcmode="lin" valueType="num">
                                      <p:cBhvr>
                                        <p:cTn id="126" dur="500" fill="hold"/>
                                        <p:tgtEl>
                                          <p:spTgt spid="104"/>
                                        </p:tgtEl>
                                        <p:attrNameLst>
                                          <p:attrName>ppt_h</p:attrName>
                                        </p:attrNameLst>
                                      </p:cBhvr>
                                      <p:tavLst>
                                        <p:tav tm="0">
                                          <p:val>
                                            <p:fltVal val="0"/>
                                          </p:val>
                                        </p:tav>
                                        <p:tav tm="100000">
                                          <p:val>
                                            <p:strVal val="#ppt_h"/>
                                          </p:val>
                                        </p:tav>
                                      </p:tavLst>
                                    </p:anim>
                                    <p:animEffect transition="in" filter="fade">
                                      <p:cBhvr>
                                        <p:cTn id="127" dur="500"/>
                                        <p:tgtEl>
                                          <p:spTgt spid="104"/>
                                        </p:tgtEl>
                                      </p:cBhvr>
                                    </p:animEffect>
                                  </p:childTnLst>
                                </p:cTn>
                              </p:par>
                              <p:par>
                                <p:cTn id="128" presetID="53" presetClass="entr" presetSubtype="0" fill="hold" grpId="0" nodeType="withEffect">
                                  <p:stCondLst>
                                    <p:cond delay="0"/>
                                  </p:stCondLst>
                                  <p:childTnLst>
                                    <p:set>
                                      <p:cBhvr>
                                        <p:cTn id="129" dur="1" fill="hold">
                                          <p:stCondLst>
                                            <p:cond delay="0"/>
                                          </p:stCondLst>
                                        </p:cTn>
                                        <p:tgtEl>
                                          <p:spTgt spid="106"/>
                                        </p:tgtEl>
                                        <p:attrNameLst>
                                          <p:attrName>style.visibility</p:attrName>
                                        </p:attrNameLst>
                                      </p:cBhvr>
                                      <p:to>
                                        <p:strVal val="visible"/>
                                      </p:to>
                                    </p:set>
                                    <p:anim calcmode="lin" valueType="num">
                                      <p:cBhvr>
                                        <p:cTn id="130" dur="500" fill="hold"/>
                                        <p:tgtEl>
                                          <p:spTgt spid="106"/>
                                        </p:tgtEl>
                                        <p:attrNameLst>
                                          <p:attrName>ppt_w</p:attrName>
                                        </p:attrNameLst>
                                      </p:cBhvr>
                                      <p:tavLst>
                                        <p:tav tm="0">
                                          <p:val>
                                            <p:fltVal val="0"/>
                                          </p:val>
                                        </p:tav>
                                        <p:tav tm="100000">
                                          <p:val>
                                            <p:strVal val="#ppt_w"/>
                                          </p:val>
                                        </p:tav>
                                      </p:tavLst>
                                    </p:anim>
                                    <p:anim calcmode="lin" valueType="num">
                                      <p:cBhvr>
                                        <p:cTn id="131" dur="500" fill="hold"/>
                                        <p:tgtEl>
                                          <p:spTgt spid="106"/>
                                        </p:tgtEl>
                                        <p:attrNameLst>
                                          <p:attrName>ppt_h</p:attrName>
                                        </p:attrNameLst>
                                      </p:cBhvr>
                                      <p:tavLst>
                                        <p:tav tm="0">
                                          <p:val>
                                            <p:fltVal val="0"/>
                                          </p:val>
                                        </p:tav>
                                        <p:tav tm="100000">
                                          <p:val>
                                            <p:strVal val="#ppt_h"/>
                                          </p:val>
                                        </p:tav>
                                      </p:tavLst>
                                    </p:anim>
                                    <p:animEffect transition="in" filter="fade">
                                      <p:cBhvr>
                                        <p:cTn id="13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3" grpId="0"/>
      <p:bldP spid="105" grpId="0" animBg="1"/>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552450" y="1469035"/>
            <a:ext cx="18288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324600" y="3766703"/>
            <a:ext cx="22860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RP"/>
          <p:cNvGrpSpPr/>
          <p:nvPr/>
        </p:nvGrpSpPr>
        <p:grpSpPr>
          <a:xfrm>
            <a:off x="7657604" y="4223903"/>
            <a:ext cx="876796" cy="1346207"/>
            <a:chOff x="6438404" y="3534735"/>
            <a:chExt cx="1304751" cy="1926272"/>
          </a:xfrm>
        </p:grpSpPr>
        <p:pic>
          <p:nvPicPr>
            <p:cNvPr id="5" name="Picture 6" descr="C:\Program Files\Microsoft Resource DVD Artwork\DVD_ART\Artwork_Imagery\HARDWARE_IMAGERY\Illustration - Misc Hardware\XML Icons\Server Content Management.png"/>
            <p:cNvPicPr>
              <a:picLocks noChangeAspect="1" noChangeArrowheads="1"/>
            </p:cNvPicPr>
            <p:nvPr/>
          </p:nvPicPr>
          <p:blipFill>
            <a:blip r:embed="rId3" cstate="screen"/>
            <a:srcRect/>
            <a:stretch>
              <a:fillRect/>
            </a:stretch>
          </p:blipFill>
          <p:spPr bwMode="auto">
            <a:xfrm>
              <a:off x="6438404" y="3534735"/>
              <a:ext cx="1304751" cy="1926272"/>
            </a:xfrm>
            <a:prstGeom prst="rect">
              <a:avLst/>
            </a:prstGeom>
            <a:noFill/>
          </p:spPr>
        </p:pic>
        <p:pic>
          <p:nvPicPr>
            <p:cNvPr id="3074" name="Picture 2" descr="C:\Program Files\Microsoft Resource DVD Artwork\DVD_ART\Artwork_Imagery\Icons - Illustrations\_XML ICONS\XML Web Services icon.png"/>
            <p:cNvPicPr>
              <a:picLocks noChangeAspect="1" noChangeArrowheads="1"/>
            </p:cNvPicPr>
            <p:nvPr/>
          </p:nvPicPr>
          <p:blipFill>
            <a:blip r:embed="rId4" cstate="print"/>
            <a:srcRect/>
            <a:stretch>
              <a:fillRect/>
            </a:stretch>
          </p:blipFill>
          <p:spPr bwMode="auto">
            <a:xfrm>
              <a:off x="7131348" y="4114800"/>
              <a:ext cx="564852" cy="677822"/>
            </a:xfrm>
            <a:prstGeom prst="rect">
              <a:avLst/>
            </a:prstGeom>
            <a:noFill/>
          </p:spPr>
        </p:pic>
      </p:grpSp>
      <p:pic>
        <p:nvPicPr>
          <p:cNvPr id="3075" name="Picture 3" descr="C:\Program Files\Microsoft Resource DVD Artwork\DVD_ART35\Artwork_Imagery\Icons - Illustrations\_XML ICONS\PC with flat panel.png"/>
          <p:cNvPicPr>
            <a:picLocks noChangeAspect="1" noChangeArrowheads="1"/>
          </p:cNvPicPr>
          <p:nvPr/>
        </p:nvPicPr>
        <p:blipFill>
          <a:blip r:embed="rId5" cstate="print"/>
          <a:srcRect/>
          <a:stretch>
            <a:fillRect/>
          </a:stretch>
        </p:blipFill>
        <p:spPr bwMode="auto">
          <a:xfrm>
            <a:off x="781050" y="4528703"/>
            <a:ext cx="1193938" cy="1199734"/>
          </a:xfrm>
          <a:prstGeom prst="rect">
            <a:avLst/>
          </a:prstGeom>
          <a:noFill/>
        </p:spPr>
      </p:pic>
      <p:pic>
        <p:nvPicPr>
          <p:cNvPr id="3076" name="Picture 4" descr="C:\Program Files\Microsoft Resource DVD Artwork\DVD_ART\Artwork_Imagery\Icons - Illustrations\_XML ICONS\Servers computer XML Web Service.png"/>
          <p:cNvPicPr>
            <a:picLocks noChangeAspect="1" noChangeArrowheads="1"/>
          </p:cNvPicPr>
          <p:nvPr/>
        </p:nvPicPr>
        <p:blipFill>
          <a:blip r:embed="rId6" cstate="print"/>
          <a:srcRect/>
          <a:stretch>
            <a:fillRect/>
          </a:stretch>
        </p:blipFill>
        <p:spPr bwMode="auto">
          <a:xfrm>
            <a:off x="933450" y="1545235"/>
            <a:ext cx="914400" cy="1403131"/>
          </a:xfrm>
          <a:prstGeom prst="rect">
            <a:avLst/>
          </a:prstGeom>
          <a:noFill/>
        </p:spPr>
      </p:pic>
      <p:cxnSp>
        <p:nvCxnSpPr>
          <p:cNvPr id="14" name="Straight Arrow Connector 13"/>
          <p:cNvCxnSpPr/>
          <p:nvPr/>
        </p:nvCxnSpPr>
        <p:spPr>
          <a:xfrm>
            <a:off x="2362200" y="2307235"/>
            <a:ext cx="3962400" cy="1524000"/>
          </a:xfrm>
          <a:prstGeom prst="straightConnector1">
            <a:avLst/>
          </a:prstGeom>
          <a:ln w="28575">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7400" y="5050435"/>
            <a:ext cx="4267200" cy="116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auth arrow"/>
          <p:cNvCxnSpPr/>
          <p:nvPr/>
        </p:nvCxnSpPr>
        <p:spPr>
          <a:xfrm rot="5400000" flipH="1" flipV="1">
            <a:off x="927616" y="3989469"/>
            <a:ext cx="926068"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rust text"/>
          <p:cNvSpPr txBox="1"/>
          <p:nvPr/>
        </p:nvSpPr>
        <p:spPr>
          <a:xfrm rot="1210134">
            <a:off x="4236427" y="2671724"/>
            <a:ext cx="671146" cy="369332"/>
          </a:xfrm>
          <a:prstGeom prst="rect">
            <a:avLst/>
          </a:prstGeom>
          <a:noFill/>
        </p:spPr>
        <p:txBody>
          <a:bodyPr wrap="none" rtlCol="0">
            <a:spAutoFit/>
          </a:bodyPr>
          <a:lstStyle/>
          <a:p>
            <a:r>
              <a:rPr lang="en-US" dirty="0" smtClean="0"/>
              <a:t>Trust</a:t>
            </a:r>
            <a:endParaRPr lang="en-US" dirty="0"/>
          </a:p>
        </p:txBody>
      </p:sp>
      <p:cxnSp>
        <p:nvCxnSpPr>
          <p:cNvPr id="26" name="issue token arrow"/>
          <p:cNvCxnSpPr/>
          <p:nvPr/>
        </p:nvCxnSpPr>
        <p:spPr>
          <a:xfrm rot="5400000" flipH="1" flipV="1">
            <a:off x="1080016" y="3989469"/>
            <a:ext cx="926068" cy="1588"/>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81200" y="4821835"/>
            <a:ext cx="4343400" cy="13256"/>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774422" y="3988675"/>
            <a:ext cx="926068"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ad policy text IP"/>
          <p:cNvSpPr txBox="1"/>
          <p:nvPr/>
        </p:nvSpPr>
        <p:spPr>
          <a:xfrm>
            <a:off x="3200400" y="4464171"/>
            <a:ext cx="1339854" cy="369332"/>
          </a:xfrm>
          <a:prstGeom prst="rect">
            <a:avLst/>
          </a:prstGeom>
          <a:noFill/>
        </p:spPr>
        <p:txBody>
          <a:bodyPr wrap="none" rtlCol="0">
            <a:spAutoFit/>
          </a:bodyPr>
          <a:lstStyle/>
          <a:p>
            <a:r>
              <a:rPr lang="en-US" dirty="0" smtClean="0"/>
              <a:t>Read Policy</a:t>
            </a:r>
            <a:endParaRPr lang="en-US" dirty="0"/>
          </a:p>
        </p:txBody>
      </p:sp>
      <p:sp>
        <p:nvSpPr>
          <p:cNvPr id="32" name="read policy text RP"/>
          <p:cNvSpPr txBox="1"/>
          <p:nvPr/>
        </p:nvSpPr>
        <p:spPr>
          <a:xfrm>
            <a:off x="1250946" y="3766703"/>
            <a:ext cx="1339854" cy="369332"/>
          </a:xfrm>
          <a:prstGeom prst="rect">
            <a:avLst/>
          </a:prstGeom>
          <a:noFill/>
        </p:spPr>
        <p:txBody>
          <a:bodyPr wrap="none" rtlCol="0">
            <a:spAutoFit/>
          </a:bodyPr>
          <a:lstStyle/>
          <a:p>
            <a:r>
              <a:rPr lang="en-US" dirty="0" smtClean="0"/>
              <a:t>Read Policy</a:t>
            </a:r>
            <a:endParaRPr lang="en-US" dirty="0"/>
          </a:p>
        </p:txBody>
      </p:sp>
      <p:sp>
        <p:nvSpPr>
          <p:cNvPr id="8" name="IP metadata"/>
          <p:cNvSpPr/>
          <p:nvPr/>
        </p:nvSpPr>
        <p:spPr bwMode="blackGray">
          <a:xfrm>
            <a:off x="2533650" y="2002435"/>
            <a:ext cx="453390" cy="546418"/>
          </a:xfrm>
          <a:prstGeom prst="verticalScroll">
            <a:avLst/>
          </a:prstGeom>
          <a:solidFill>
            <a:schemeClr val="accent1"/>
          </a:solidFill>
          <a:ln>
            <a:solidFill>
              <a:schemeClr val="bg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10" name="IP cert" descr="C:\Program Files\Microsoft Resource DVD Artwork\DVD_ART\Artwork_Imagery\Icons - Illustrations\_WINDOWS SERVER ICONS\Documents\Certificate award Horizontal.png"/>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2990850" y="2307235"/>
            <a:ext cx="590550" cy="457200"/>
          </a:xfrm>
          <a:prstGeom prst="rect">
            <a:avLst/>
          </a:prstGeom>
          <a:noFill/>
        </p:spPr>
      </p:pic>
      <p:sp>
        <p:nvSpPr>
          <p:cNvPr id="37" name="Rounded Rectangle 36"/>
          <p:cNvSpPr/>
          <p:nvPr/>
        </p:nvSpPr>
        <p:spPr>
          <a:xfrm rot="16200000">
            <a:off x="6057900" y="4566803"/>
            <a:ext cx="12954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Claims Processing</a:t>
            </a:r>
            <a:endParaRPr lang="en-US" sz="1600" kern="1200" dirty="0">
              <a:solidFill>
                <a:schemeClr val="tx1"/>
              </a:solidFill>
              <a:latin typeface="Calibri"/>
              <a:ea typeface="+mn-ea"/>
              <a:cs typeface="+mn-cs"/>
            </a:endParaRPr>
          </a:p>
        </p:txBody>
      </p:sp>
      <p:sp>
        <p:nvSpPr>
          <p:cNvPr id="38" name="Rounded Rectangle 37"/>
          <p:cNvSpPr/>
          <p:nvPr/>
        </p:nvSpPr>
        <p:spPr>
          <a:xfrm rot="16200000">
            <a:off x="6667500" y="4566803"/>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Application Logic</a:t>
            </a:r>
            <a:endParaRPr lang="en-US" sz="1600" kern="1200" dirty="0">
              <a:solidFill>
                <a:schemeClr val="tx1"/>
              </a:solidFill>
              <a:latin typeface="Calibri"/>
              <a:ea typeface="+mn-ea"/>
              <a:cs typeface="+mn-cs"/>
            </a:endParaRPr>
          </a:p>
        </p:txBody>
      </p:sp>
      <p:sp>
        <p:nvSpPr>
          <p:cNvPr id="9" name="RP metadata"/>
          <p:cNvSpPr/>
          <p:nvPr/>
        </p:nvSpPr>
        <p:spPr bwMode="blackGray">
          <a:xfrm flipH="1">
            <a:off x="5867400" y="3766703"/>
            <a:ext cx="453390" cy="546418"/>
          </a:xfrm>
          <a:prstGeom prst="verticalScroll">
            <a:avLst/>
          </a:prstGeom>
          <a:solidFill>
            <a:schemeClr val="tx1"/>
          </a:solidFill>
          <a:ln>
            <a:solidFill>
              <a:schemeClr val="bg1"/>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3077" name="RP cert" descr="C:\Program Files\Microsoft Resource DVD Artwork\DVD_ART\Artwork_Imagery\Icons - Illustrations\_WINDOWS SERVER ICONS\Documents\Certificate award Horizontal.png"/>
          <p:cNvPicPr>
            <a:picLocks noChangeAspect="1" noChangeArrowheads="1"/>
          </p:cNvPicPr>
          <p:nvPr/>
        </p:nvPicPr>
        <p:blipFill>
          <a:blip r:embed="rId7" cstate="print"/>
          <a:srcRect/>
          <a:stretch>
            <a:fillRect/>
          </a:stretch>
        </p:blipFill>
        <p:spPr bwMode="auto">
          <a:xfrm>
            <a:off x="5181600" y="3538103"/>
            <a:ext cx="590550" cy="457200"/>
          </a:xfrm>
          <a:prstGeom prst="rect">
            <a:avLst/>
          </a:prstGeom>
          <a:noFill/>
        </p:spPr>
      </p:pic>
      <p:sp>
        <p:nvSpPr>
          <p:cNvPr id="41" name="Authenticate"/>
          <p:cNvSpPr txBox="1"/>
          <p:nvPr/>
        </p:nvSpPr>
        <p:spPr>
          <a:xfrm>
            <a:off x="1417503" y="3766703"/>
            <a:ext cx="1478097" cy="369332"/>
          </a:xfrm>
          <a:prstGeom prst="rect">
            <a:avLst/>
          </a:prstGeom>
          <a:noFill/>
        </p:spPr>
        <p:txBody>
          <a:bodyPr wrap="none" rtlCol="0">
            <a:spAutoFit/>
          </a:bodyPr>
          <a:lstStyle/>
          <a:p>
            <a:r>
              <a:rPr lang="en-US" dirty="0" smtClean="0"/>
              <a:t>Authenticate</a:t>
            </a:r>
            <a:endParaRPr lang="en-US" dirty="0"/>
          </a:p>
        </p:txBody>
      </p:sp>
      <p:sp>
        <p:nvSpPr>
          <p:cNvPr id="42" name="GetClaims"/>
          <p:cNvSpPr txBox="1"/>
          <p:nvPr/>
        </p:nvSpPr>
        <p:spPr>
          <a:xfrm>
            <a:off x="1546590" y="3766703"/>
            <a:ext cx="1196610" cy="369332"/>
          </a:xfrm>
          <a:prstGeom prst="rect">
            <a:avLst/>
          </a:prstGeom>
          <a:noFill/>
        </p:spPr>
        <p:txBody>
          <a:bodyPr wrap="none" rtlCol="0">
            <a:spAutoFit/>
          </a:bodyPr>
          <a:lstStyle/>
          <a:p>
            <a:r>
              <a:rPr lang="en-US" dirty="0" smtClean="0"/>
              <a:t>Get Token</a:t>
            </a:r>
            <a:endParaRPr lang="en-US" dirty="0"/>
          </a:p>
        </p:txBody>
      </p:sp>
      <p:sp>
        <p:nvSpPr>
          <p:cNvPr id="43" name="RP Send Token (claims)"/>
          <p:cNvSpPr txBox="1"/>
          <p:nvPr/>
        </p:nvSpPr>
        <p:spPr>
          <a:xfrm>
            <a:off x="2819400" y="4757303"/>
            <a:ext cx="2182457" cy="369332"/>
          </a:xfrm>
          <a:prstGeom prst="rect">
            <a:avLst/>
          </a:prstGeom>
          <a:noFill/>
        </p:spPr>
        <p:txBody>
          <a:bodyPr wrap="none" rtlCol="0">
            <a:spAutoFit/>
          </a:bodyPr>
          <a:lstStyle/>
          <a:p>
            <a:r>
              <a:rPr lang="en-US" dirty="0" smtClean="0"/>
              <a:t>Send Token (claims)</a:t>
            </a:r>
            <a:endParaRPr lang="en-US" dirty="0"/>
          </a:p>
        </p:txBody>
      </p:sp>
      <p:sp>
        <p:nvSpPr>
          <p:cNvPr id="44" name="session"/>
          <p:cNvSpPr txBox="1"/>
          <p:nvPr/>
        </p:nvSpPr>
        <p:spPr>
          <a:xfrm>
            <a:off x="3364333" y="5671703"/>
            <a:ext cx="1893467" cy="369332"/>
          </a:xfrm>
          <a:prstGeom prst="rect">
            <a:avLst/>
          </a:prstGeom>
          <a:noFill/>
        </p:spPr>
        <p:txBody>
          <a:bodyPr wrap="none" rtlCol="0">
            <a:spAutoFit/>
          </a:bodyPr>
          <a:lstStyle/>
          <a:p>
            <a:r>
              <a:rPr lang="en-US" dirty="0" smtClean="0"/>
              <a:t>Establish Session</a:t>
            </a:r>
            <a:endParaRPr lang="en-US" dirty="0"/>
          </a:p>
        </p:txBody>
      </p:sp>
      <p:sp>
        <p:nvSpPr>
          <p:cNvPr id="45" name="Can 44"/>
          <p:cNvSpPr/>
          <p:nvPr/>
        </p:nvSpPr>
        <p:spPr>
          <a:xfrm rot="16200000">
            <a:off x="4082534" y="3189370"/>
            <a:ext cx="140731" cy="419100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026" name="cookie" descr="C:\Program Files\Microsoft Resource DVD Artwork\DVD_ART\Artwork_Imagery\Icons - Illustrations\_WINDOWS SERVER ICONS\Misc\Ticket Token.png"/>
          <p:cNvPicPr>
            <a:picLocks noChangeAspect="1" noChangeArrowheads="1"/>
          </p:cNvPicPr>
          <p:nvPr/>
        </p:nvPicPr>
        <p:blipFill>
          <a:blip r:embed="rId8"/>
          <a:srcRect/>
          <a:stretch>
            <a:fillRect/>
          </a:stretch>
        </p:blipFill>
        <p:spPr bwMode="auto">
          <a:xfrm>
            <a:off x="5943600" y="5050435"/>
            <a:ext cx="1185862" cy="652462"/>
          </a:xfrm>
          <a:prstGeom prst="rect">
            <a:avLst/>
          </a:prstGeom>
          <a:noFill/>
        </p:spPr>
      </p:pic>
      <p:sp>
        <p:nvSpPr>
          <p:cNvPr id="46" name="TextBox 45"/>
          <p:cNvSpPr txBox="1"/>
          <p:nvPr/>
        </p:nvSpPr>
        <p:spPr>
          <a:xfrm>
            <a:off x="6705600" y="3321171"/>
            <a:ext cx="1506374" cy="369332"/>
          </a:xfrm>
          <a:prstGeom prst="rect">
            <a:avLst/>
          </a:prstGeom>
          <a:noFill/>
        </p:spPr>
        <p:txBody>
          <a:bodyPr wrap="none" rtlCol="0">
            <a:spAutoFit/>
          </a:bodyPr>
          <a:lstStyle/>
          <a:p>
            <a:r>
              <a:rPr lang="en-US" dirty="0" smtClean="0"/>
              <a:t>Relying Party</a:t>
            </a:r>
            <a:endParaRPr lang="en-US" dirty="0"/>
          </a:p>
        </p:txBody>
      </p:sp>
      <p:sp>
        <p:nvSpPr>
          <p:cNvPr id="47" name="TextBox 46"/>
          <p:cNvSpPr txBox="1"/>
          <p:nvPr/>
        </p:nvSpPr>
        <p:spPr>
          <a:xfrm>
            <a:off x="552450" y="1088035"/>
            <a:ext cx="1864806" cy="369332"/>
          </a:xfrm>
          <a:prstGeom prst="rect">
            <a:avLst/>
          </a:prstGeom>
          <a:noFill/>
        </p:spPr>
        <p:txBody>
          <a:bodyPr wrap="none" rtlCol="0">
            <a:spAutoFit/>
          </a:bodyPr>
          <a:lstStyle/>
          <a:p>
            <a:r>
              <a:rPr lang="en-US" dirty="0" smtClean="0"/>
              <a:t>Identity Provider</a:t>
            </a:r>
            <a:endParaRPr lang="en-US" dirty="0"/>
          </a:p>
        </p:txBody>
      </p:sp>
      <p:sp>
        <p:nvSpPr>
          <p:cNvPr id="48" name="Rounded Rectangle 47"/>
          <p:cNvSpPr/>
          <p:nvPr/>
        </p:nvSpPr>
        <p:spPr>
          <a:xfrm>
            <a:off x="628650" y="2916835"/>
            <a:ext cx="16002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099" rtl="0" fontAlgn="base">
              <a:spcBef>
                <a:spcPct val="0"/>
              </a:spcBef>
              <a:spcAft>
                <a:spcPct val="0"/>
              </a:spcAft>
            </a:pPr>
            <a:r>
              <a:rPr lang="en-US" sz="1600" kern="1200" dirty="0" smtClean="0">
                <a:solidFill>
                  <a:prstClr val="black"/>
                </a:solidFill>
                <a:latin typeface="Calibri"/>
                <a:ea typeface="+mn-ea"/>
                <a:cs typeface="+mn-cs"/>
              </a:rPr>
              <a:t>Security Token Service</a:t>
            </a:r>
            <a:endParaRPr lang="en-US" sz="1600" kern="1200" dirty="0">
              <a:solidFill>
                <a:prstClr val="black"/>
              </a:solidFill>
              <a:latin typeface="Calibri"/>
              <a:ea typeface="+mn-ea"/>
              <a:cs typeface="+mn-cs"/>
            </a:endParaRPr>
          </a:p>
        </p:txBody>
      </p:sp>
      <p:sp>
        <p:nvSpPr>
          <p:cNvPr id="12" name="token"/>
          <p:cNvSpPr/>
          <p:nvPr/>
        </p:nvSpPr>
        <p:spPr>
          <a:xfrm>
            <a:off x="1314450" y="2383435"/>
            <a:ext cx="480060" cy="457200"/>
          </a:xfrm>
          <a:prstGeom prst="pentago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a:defRPr/>
            </a:pPr>
            <a:endParaRPr lang="en-US" sz="2000" dirty="0">
              <a:solidFill>
                <a:srgbClr val="FFFFFF"/>
              </a:solidFill>
              <a:effectLst>
                <a:outerShdw blurRad="38100" dist="38100" dir="2700000" algn="tl">
                  <a:srgbClr val="CCFFCC"/>
                </a:outerShdw>
              </a:effectLst>
              <a:ea typeface="ＭＳ Ｐゴシック" pitchFamily="-108" charset="-128"/>
            </a:endParaRPr>
          </a:p>
        </p:txBody>
      </p:sp>
      <p:sp>
        <p:nvSpPr>
          <p:cNvPr id="36" name="Title 35"/>
          <p:cNvSpPr>
            <a:spLocks noGrp="1"/>
          </p:cNvSpPr>
          <p:nvPr>
            <p:ph type="title"/>
          </p:nvPr>
        </p:nvSpPr>
        <p:spPr/>
        <p:txBody>
          <a:bodyPr/>
          <a:lstStyle/>
          <a:p>
            <a:r>
              <a:rPr lang="en-US" dirty="0" smtClean="0"/>
              <a:t>Claims Based Access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p:cTn id="12" dur="500" fill="hold"/>
                                        <p:tgtEl>
                                          <p:spTgt spid="3077"/>
                                        </p:tgtEl>
                                        <p:attrNameLst>
                                          <p:attrName>ppt_w</p:attrName>
                                        </p:attrNameLst>
                                      </p:cBhvr>
                                      <p:tavLst>
                                        <p:tav tm="0">
                                          <p:val>
                                            <p:fltVal val="0"/>
                                          </p:val>
                                        </p:tav>
                                        <p:tav tm="100000">
                                          <p:val>
                                            <p:strVal val="#ppt_w"/>
                                          </p:val>
                                        </p:tav>
                                      </p:tavLst>
                                    </p:anim>
                                    <p:anim calcmode="lin" valueType="num">
                                      <p:cBhvr>
                                        <p:cTn id="13" dur="500" fill="hold"/>
                                        <p:tgtEl>
                                          <p:spTgt spid="3077"/>
                                        </p:tgtEl>
                                        <p:attrNameLst>
                                          <p:attrName>ppt_h</p:attrName>
                                        </p:attrNameLst>
                                      </p:cBhvr>
                                      <p:tavLst>
                                        <p:tav tm="0">
                                          <p:val>
                                            <p:fltVal val="0"/>
                                          </p:val>
                                        </p:tav>
                                        <p:tav tm="100000">
                                          <p:val>
                                            <p:strVal val="#ppt_h"/>
                                          </p:val>
                                        </p:tav>
                                      </p:tavLst>
                                    </p:anim>
                                    <p:animEffect transition="in" filter="fade">
                                      <p:cBhvr>
                                        <p:cTn id="14" dur="500"/>
                                        <p:tgtEl>
                                          <p:spTgt spid="3077"/>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1.11022E-16 -3.21999E-6 L -0.33351 -0.21559 " pathEditMode="relative" rAng="0" ptsTypes="AA">
                                      <p:cBhvr>
                                        <p:cTn id="29" dur="2000" fill="hold"/>
                                        <p:tgtEl>
                                          <p:spTgt spid="3077"/>
                                        </p:tgtEl>
                                        <p:attrNameLst>
                                          <p:attrName>ppt_x</p:attrName>
                                          <p:attrName>ppt_y</p:attrName>
                                        </p:attrNameLst>
                                      </p:cBhvr>
                                      <p:rCtr x="-167" y="-108"/>
                                    </p:animMotion>
                                  </p:childTnLst>
                                </p:cTn>
                              </p:par>
                              <p:par>
                                <p:cTn id="30" presetID="35" presetClass="path" presetSubtype="0" accel="50000" decel="50000" fill="hold" grpId="1" nodeType="withEffect">
                                  <p:stCondLst>
                                    <p:cond delay="0"/>
                                  </p:stCondLst>
                                  <p:childTnLst>
                                    <p:animMotion origin="layout" path="M 3.33333E-6 3.17835E-6 L -0.34271 -0.22207 " pathEditMode="relative" rAng="0" ptsTypes="AA">
                                      <p:cBhvr>
                                        <p:cTn id="31" dur="2000" fill="hold"/>
                                        <p:tgtEl>
                                          <p:spTgt spid="9"/>
                                        </p:tgtEl>
                                        <p:attrNameLst>
                                          <p:attrName>ppt_x</p:attrName>
                                          <p:attrName>ppt_y</p:attrName>
                                        </p:attrNameLst>
                                      </p:cBhvr>
                                      <p:rCtr x="-171" y="-111"/>
                                    </p:animMotion>
                                  </p:childTnLst>
                                </p:cTn>
                              </p:par>
                              <p:par>
                                <p:cTn id="32" presetID="63" presetClass="path" presetSubtype="0" accel="50000" decel="50000" fill="hold" grpId="1" nodeType="withEffect">
                                  <p:stCondLst>
                                    <p:cond delay="0"/>
                                  </p:stCondLst>
                                  <p:childTnLst>
                                    <p:animMotion origin="layout" path="M -3.05556E-6 1.20259E-6 L 0.35018 0.18224 " pathEditMode="relative" rAng="0" ptsTypes="AA">
                                      <p:cBhvr>
                                        <p:cTn id="33" dur="2000" fill="hold"/>
                                        <p:tgtEl>
                                          <p:spTgt spid="8"/>
                                        </p:tgtEl>
                                        <p:attrNameLst>
                                          <p:attrName>ppt_x</p:attrName>
                                          <p:attrName>ppt_y</p:attrName>
                                        </p:attrNameLst>
                                      </p:cBhvr>
                                      <p:rCtr x="175" y="91"/>
                                    </p:animMotion>
                                  </p:childTnLst>
                                </p:cTn>
                              </p:par>
                              <p:par>
                                <p:cTn id="34" presetID="63" presetClass="path" presetSubtype="0" accel="50000" decel="50000" fill="hold" nodeType="withEffect">
                                  <p:stCondLst>
                                    <p:cond delay="0"/>
                                  </p:stCondLst>
                                  <p:childTnLst>
                                    <p:animMotion origin="layout" path="M 1.66667E-6 3.358E-6 L 0.33437 0.16651 " pathEditMode="relative" rAng="0" ptsTypes="AA">
                                      <p:cBhvr>
                                        <p:cTn id="35" dur="2000" fill="hold"/>
                                        <p:tgtEl>
                                          <p:spTgt spid="10"/>
                                        </p:tgtEl>
                                        <p:attrNameLst>
                                          <p:attrName>ppt_x</p:attrName>
                                          <p:attrName>ppt_y</p:attrName>
                                        </p:attrNameLst>
                                      </p:cBhvr>
                                      <p:rCtr x="167" y="83"/>
                                    </p:animMotion>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xit" presetSubtype="0" fill="hold" grpId="2"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077"/>
                                        </p:tgtEl>
                                      </p:cBhvr>
                                    </p:animEffect>
                                    <p:set>
                                      <p:cBhvr>
                                        <p:cTn id="48" dur="1" fill="hold">
                                          <p:stCondLst>
                                            <p:cond delay="499"/>
                                          </p:stCondLst>
                                        </p:cTn>
                                        <p:tgtEl>
                                          <p:spTgt spid="307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par>
                                <p:cTn id="79" presetID="1" presetClass="exit" presetSubtype="0" fill="hold" nodeType="withEffect">
                                  <p:stCondLst>
                                    <p:cond delay="0"/>
                                  </p:stCondLst>
                                  <p:childTnLst>
                                    <p:set>
                                      <p:cBhvr>
                                        <p:cTn id="80" dur="1" fill="hold">
                                          <p:stCondLst>
                                            <p:cond delay="0"/>
                                          </p:stCondLst>
                                        </p:cTn>
                                        <p:tgtEl>
                                          <p:spTgt spid="2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par>
                                <p:cTn id="95" presetID="1" presetClass="exit" presetSubtype="0" fill="hold" nodeType="withEffect">
                                  <p:stCondLst>
                                    <p:cond delay="0"/>
                                  </p:stCondLst>
                                  <p:childTnLst>
                                    <p:set>
                                      <p:cBhvr>
                                        <p:cTn id="96" dur="1" fill="hold">
                                          <p:stCondLst>
                                            <p:cond delay="0"/>
                                          </p:stCondLst>
                                        </p:cTn>
                                        <p:tgtEl>
                                          <p:spTgt spid="3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1000" fill="hold"/>
                                        <p:tgtEl>
                                          <p:spTgt spid="12"/>
                                        </p:tgtEl>
                                        <p:attrNameLst>
                                          <p:attrName>ppt_w</p:attrName>
                                        </p:attrNameLst>
                                      </p:cBhvr>
                                      <p:tavLst>
                                        <p:tav tm="0">
                                          <p:val>
                                            <p:strVal val="#ppt_w*0.70"/>
                                          </p:val>
                                        </p:tav>
                                        <p:tav tm="100000">
                                          <p:val>
                                            <p:strVal val="#ppt_w"/>
                                          </p:val>
                                        </p:tav>
                                      </p:tavLst>
                                    </p:anim>
                                    <p:anim calcmode="lin" valueType="num">
                                      <p:cBhvr>
                                        <p:cTn id="104" dur="1000" fill="hold"/>
                                        <p:tgtEl>
                                          <p:spTgt spid="12"/>
                                        </p:tgtEl>
                                        <p:attrNameLst>
                                          <p:attrName>ppt_h</p:attrName>
                                        </p:attrNameLst>
                                      </p:cBhvr>
                                      <p:tavLst>
                                        <p:tav tm="0">
                                          <p:val>
                                            <p:strVal val="#ppt_h"/>
                                          </p:val>
                                        </p:tav>
                                        <p:tav tm="100000">
                                          <p:val>
                                            <p:strVal val="#ppt_h"/>
                                          </p:val>
                                        </p:tav>
                                      </p:tavLst>
                                    </p:anim>
                                    <p:animEffect transition="in" filter="fade">
                                      <p:cBhvr>
                                        <p:cTn id="105" dur="1000"/>
                                        <p:tgtEl>
                                          <p:spTgt spid="12"/>
                                        </p:tgtEl>
                                      </p:cBhvr>
                                    </p:animEffect>
                                  </p:childTnLst>
                                </p:cTn>
                              </p:par>
                            </p:childTnLst>
                          </p:cTn>
                        </p:par>
                        <p:par>
                          <p:cTn id="106" fill="hold">
                            <p:stCondLst>
                              <p:cond delay="1000"/>
                            </p:stCondLst>
                            <p:childTnLst>
                              <p:par>
                                <p:cTn id="107" presetID="53"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p:cTn id="114" dur="500" fill="hold"/>
                                        <p:tgtEl>
                                          <p:spTgt spid="42"/>
                                        </p:tgtEl>
                                        <p:attrNameLst>
                                          <p:attrName>ppt_w</p:attrName>
                                        </p:attrNameLst>
                                      </p:cBhvr>
                                      <p:tavLst>
                                        <p:tav tm="0">
                                          <p:val>
                                            <p:fltVal val="0"/>
                                          </p:val>
                                        </p:tav>
                                        <p:tav tm="100000">
                                          <p:val>
                                            <p:strVal val="#ppt_w"/>
                                          </p:val>
                                        </p:tav>
                                      </p:tavLst>
                                    </p:anim>
                                    <p:anim calcmode="lin" valueType="num">
                                      <p:cBhvr>
                                        <p:cTn id="115" dur="500" fill="hold"/>
                                        <p:tgtEl>
                                          <p:spTgt spid="42"/>
                                        </p:tgtEl>
                                        <p:attrNameLst>
                                          <p:attrName>ppt_h</p:attrName>
                                        </p:attrNameLst>
                                      </p:cBhvr>
                                      <p:tavLst>
                                        <p:tav tm="0">
                                          <p:val>
                                            <p:fltVal val="0"/>
                                          </p:val>
                                        </p:tav>
                                        <p:tav tm="100000">
                                          <p:val>
                                            <p:strVal val="#ppt_h"/>
                                          </p:val>
                                        </p:tav>
                                      </p:tavLst>
                                    </p:anim>
                                    <p:animEffect transition="in" filter="fade">
                                      <p:cBhvr>
                                        <p:cTn id="116" dur="500"/>
                                        <p:tgtEl>
                                          <p:spTgt spid="42"/>
                                        </p:tgtEl>
                                      </p:cBhvr>
                                    </p:animEffect>
                                  </p:childTnLst>
                                </p:cTn>
                              </p:par>
                              <p:par>
                                <p:cTn id="117" presetID="1" presetClass="exit" presetSubtype="0" fill="hold" nodeType="withEffect">
                                  <p:stCondLst>
                                    <p:cond delay="0"/>
                                  </p:stCondLst>
                                  <p:childTnLst>
                                    <p:set>
                                      <p:cBhvr>
                                        <p:cTn id="118" dur="1" fill="hold">
                                          <p:stCondLst>
                                            <p:cond delay="0"/>
                                          </p:stCondLst>
                                        </p:cTn>
                                        <p:tgtEl>
                                          <p:spTgt spid="18"/>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4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grpId="1" nodeType="clickEffect">
                                  <p:stCondLst>
                                    <p:cond delay="0"/>
                                  </p:stCondLst>
                                  <p:childTnLst>
                                    <p:animMotion origin="layout" path="M 0 0  L 0 0.33302  E" pathEditMode="relative" ptsTypes="">
                                      <p:cBhvr>
                                        <p:cTn id="124" dur="2000" fill="hold"/>
                                        <p:tgtEl>
                                          <p:spTgt spid="12"/>
                                        </p:tgtEl>
                                        <p:attrNameLst>
                                          <p:attrName>ppt_x</p:attrName>
                                          <p:attrName>ppt_y</p:attrName>
                                        </p:attrNameLst>
                                      </p:cBhvr>
                                    </p:animMotion>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p:cTn id="129" dur="500" fill="hold"/>
                                        <p:tgtEl>
                                          <p:spTgt spid="43"/>
                                        </p:tgtEl>
                                        <p:attrNameLst>
                                          <p:attrName>ppt_w</p:attrName>
                                        </p:attrNameLst>
                                      </p:cBhvr>
                                      <p:tavLst>
                                        <p:tav tm="0">
                                          <p:val>
                                            <p:fltVal val="0"/>
                                          </p:val>
                                        </p:tav>
                                        <p:tav tm="100000">
                                          <p:val>
                                            <p:strVal val="#ppt_w"/>
                                          </p:val>
                                        </p:tav>
                                      </p:tavLst>
                                    </p:anim>
                                    <p:anim calcmode="lin" valueType="num">
                                      <p:cBhvr>
                                        <p:cTn id="130" dur="500" fill="hold"/>
                                        <p:tgtEl>
                                          <p:spTgt spid="43"/>
                                        </p:tgtEl>
                                        <p:attrNameLst>
                                          <p:attrName>ppt_h</p:attrName>
                                        </p:attrNameLst>
                                      </p:cBhvr>
                                      <p:tavLst>
                                        <p:tav tm="0">
                                          <p:val>
                                            <p:fltVal val="0"/>
                                          </p:val>
                                        </p:tav>
                                        <p:tav tm="100000">
                                          <p:val>
                                            <p:strVal val="#ppt_h"/>
                                          </p:val>
                                        </p:tav>
                                      </p:tavLst>
                                    </p:anim>
                                    <p:animEffect transition="in" filter="fade">
                                      <p:cBhvr>
                                        <p:cTn id="131" dur="500"/>
                                        <p:tgtEl>
                                          <p:spTgt spid="43"/>
                                        </p:tgtEl>
                                      </p:cBhvr>
                                    </p:animEffect>
                                  </p:childTnLst>
                                </p:cTn>
                              </p:par>
                              <p:par>
                                <p:cTn id="132" presetID="53" presetClass="entr" presetSubtype="0" fill="hold" nodeType="withEffect">
                                  <p:stCondLst>
                                    <p:cond delay="0"/>
                                  </p:stCondLst>
                                  <p:childTnLst>
                                    <p:set>
                                      <p:cBhvr>
                                        <p:cTn id="133" dur="1" fill="hold">
                                          <p:stCondLst>
                                            <p:cond delay="0"/>
                                          </p:stCondLst>
                                        </p:cTn>
                                        <p:tgtEl>
                                          <p:spTgt spid="16"/>
                                        </p:tgtEl>
                                        <p:attrNameLst>
                                          <p:attrName>style.visibility</p:attrName>
                                        </p:attrNameLst>
                                      </p:cBhvr>
                                      <p:to>
                                        <p:strVal val="visible"/>
                                      </p:to>
                                    </p:set>
                                    <p:anim calcmode="lin" valueType="num">
                                      <p:cBhvr>
                                        <p:cTn id="134" dur="500" fill="hold"/>
                                        <p:tgtEl>
                                          <p:spTgt spid="16"/>
                                        </p:tgtEl>
                                        <p:attrNameLst>
                                          <p:attrName>ppt_w</p:attrName>
                                        </p:attrNameLst>
                                      </p:cBhvr>
                                      <p:tavLst>
                                        <p:tav tm="0">
                                          <p:val>
                                            <p:fltVal val="0"/>
                                          </p:val>
                                        </p:tav>
                                        <p:tav tm="100000">
                                          <p:val>
                                            <p:strVal val="#ppt_w"/>
                                          </p:val>
                                        </p:tav>
                                      </p:tavLst>
                                    </p:anim>
                                    <p:anim calcmode="lin" valueType="num">
                                      <p:cBhvr>
                                        <p:cTn id="135" dur="500" fill="hold"/>
                                        <p:tgtEl>
                                          <p:spTgt spid="16"/>
                                        </p:tgtEl>
                                        <p:attrNameLst>
                                          <p:attrName>ppt_h</p:attrName>
                                        </p:attrNameLst>
                                      </p:cBhvr>
                                      <p:tavLst>
                                        <p:tav tm="0">
                                          <p:val>
                                            <p:fltVal val="0"/>
                                          </p:val>
                                        </p:tav>
                                        <p:tav tm="100000">
                                          <p:val>
                                            <p:strVal val="#ppt_h"/>
                                          </p:val>
                                        </p:tav>
                                      </p:tavLst>
                                    </p:anim>
                                    <p:animEffect transition="in" filter="fade">
                                      <p:cBhvr>
                                        <p:cTn id="136" dur="500"/>
                                        <p:tgtEl>
                                          <p:spTgt spid="16"/>
                                        </p:tgtEl>
                                      </p:cBhvr>
                                    </p:animEffect>
                                  </p:childTnLst>
                                </p:cTn>
                              </p:par>
                              <p:par>
                                <p:cTn id="137" presetID="1" presetClass="exit" presetSubtype="0" fill="hold" grpId="1" nodeType="withEffect">
                                  <p:stCondLst>
                                    <p:cond delay="0"/>
                                  </p:stCondLst>
                                  <p:childTnLst>
                                    <p:set>
                                      <p:cBhvr>
                                        <p:cTn id="138" dur="1" fill="hold">
                                          <p:stCondLst>
                                            <p:cond delay="0"/>
                                          </p:stCondLst>
                                        </p:cTn>
                                        <p:tgtEl>
                                          <p:spTgt spid="4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6"/>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63" presetClass="path" presetSubtype="0" accel="50000" decel="50000" fill="hold" grpId="2" nodeType="clickEffect">
                                  <p:stCondLst>
                                    <p:cond delay="0"/>
                                  </p:stCondLst>
                                  <p:childTnLst>
                                    <p:animMotion origin="layout" path="M 1.38889E-6 0.33302 L 0.58212 0.33302 " pathEditMode="relative" rAng="0" ptsTypes="AA">
                                      <p:cBhvr>
                                        <p:cTn id="144" dur="2000" fill="hold"/>
                                        <p:tgtEl>
                                          <p:spTgt spid="12"/>
                                        </p:tgtEl>
                                        <p:attrNameLst>
                                          <p:attrName>ppt_x</p:attrName>
                                          <p:attrName>ppt_y</p:attrName>
                                        </p:attrNameLst>
                                      </p:cBhvr>
                                      <p:rCtr x="291" y="0"/>
                                    </p:animMotion>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026"/>
                                        </p:tgtEl>
                                        <p:attrNameLst>
                                          <p:attrName>style.visibility</p:attrName>
                                        </p:attrNameLst>
                                      </p:cBhvr>
                                      <p:to>
                                        <p:strVal val="visible"/>
                                      </p:to>
                                    </p:set>
                                    <p:animEffect transition="in" filter="fade">
                                      <p:cBhvr>
                                        <p:cTn id="149" dur="1000"/>
                                        <p:tgtEl>
                                          <p:spTgt spid="1026"/>
                                        </p:tgtEl>
                                      </p:cBhvr>
                                    </p:animEffect>
                                  </p:childTnLst>
                                </p:cTn>
                              </p:par>
                              <p:par>
                                <p:cTn id="150" presetID="10" presetClass="exit" presetSubtype="0" fill="hold" grpId="3" nodeType="withEffect">
                                  <p:stCondLst>
                                    <p:cond delay="0"/>
                                  </p:stCondLst>
                                  <p:childTnLst>
                                    <p:animEffect transition="out" filter="fade">
                                      <p:cBhvr>
                                        <p:cTn id="151" dur="500"/>
                                        <p:tgtEl>
                                          <p:spTgt spid="12"/>
                                        </p:tgtEl>
                                      </p:cBhvr>
                                    </p:animEffect>
                                    <p:set>
                                      <p:cBhvr>
                                        <p:cTn id="152" dur="1" fill="hold">
                                          <p:stCondLst>
                                            <p:cond delay="499"/>
                                          </p:stCondLst>
                                        </p:cTn>
                                        <p:tgtEl>
                                          <p:spTgt spid="12"/>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43"/>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1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35" presetClass="path" presetSubtype="0" accel="50000" decel="50000" fill="hold" nodeType="clickEffect">
                                  <p:stCondLst>
                                    <p:cond delay="0"/>
                                  </p:stCondLst>
                                  <p:childTnLst>
                                    <p:animMotion origin="layout" path="M 0 0  L -0.25 0  E" pathEditMode="relative" ptsTypes="">
                                      <p:cBhvr>
                                        <p:cTn id="160" dur="2000" fill="hold"/>
                                        <p:tgtEl>
                                          <p:spTgt spid="1026"/>
                                        </p:tgtEl>
                                        <p:attrNameLst>
                                          <p:attrName>ppt_x</p:attrName>
                                          <p:attrName>ppt_y</p:attrName>
                                        </p:attrNameLst>
                                      </p:cBhvr>
                                    </p:animMotion>
                                  </p:childTnLst>
                                </p:cTn>
                              </p:par>
                            </p:childTnLst>
                          </p:cTn>
                        </p:par>
                        <p:par>
                          <p:cTn id="161" fill="hold">
                            <p:stCondLst>
                              <p:cond delay="2000"/>
                            </p:stCondLst>
                            <p:childTnLst>
                              <p:par>
                                <p:cTn id="162" presetID="53" presetClass="entr" presetSubtype="0"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 calcmode="lin" valueType="num">
                                      <p:cBhvr>
                                        <p:cTn id="164" dur="500" fill="hold"/>
                                        <p:tgtEl>
                                          <p:spTgt spid="45"/>
                                        </p:tgtEl>
                                        <p:attrNameLst>
                                          <p:attrName>ppt_w</p:attrName>
                                        </p:attrNameLst>
                                      </p:cBhvr>
                                      <p:tavLst>
                                        <p:tav tm="0">
                                          <p:val>
                                            <p:fltVal val="0"/>
                                          </p:val>
                                        </p:tav>
                                        <p:tav tm="100000">
                                          <p:val>
                                            <p:strVal val="#ppt_w"/>
                                          </p:val>
                                        </p:tav>
                                      </p:tavLst>
                                    </p:anim>
                                    <p:anim calcmode="lin" valueType="num">
                                      <p:cBhvr>
                                        <p:cTn id="165" dur="500" fill="hold"/>
                                        <p:tgtEl>
                                          <p:spTgt spid="45"/>
                                        </p:tgtEl>
                                        <p:attrNameLst>
                                          <p:attrName>ppt_h</p:attrName>
                                        </p:attrNameLst>
                                      </p:cBhvr>
                                      <p:tavLst>
                                        <p:tav tm="0">
                                          <p:val>
                                            <p:fltVal val="0"/>
                                          </p:val>
                                        </p:tav>
                                        <p:tav tm="100000">
                                          <p:val>
                                            <p:strVal val="#ppt_h"/>
                                          </p:val>
                                        </p:tav>
                                      </p:tavLst>
                                    </p:anim>
                                    <p:animEffect transition="in" filter="fade">
                                      <p:cBhvr>
                                        <p:cTn id="166" dur="500"/>
                                        <p:tgtEl>
                                          <p:spTgt spid="45"/>
                                        </p:tgtEl>
                                      </p:cBhvr>
                                    </p:animEffect>
                                  </p:childTnLst>
                                </p:cTn>
                              </p:par>
                              <p:par>
                                <p:cTn id="167" presetID="53" presetClass="entr" presetSubtype="0" fill="hold" grpId="0" nodeType="withEffect">
                                  <p:stCondLst>
                                    <p:cond delay="0"/>
                                  </p:stCondLst>
                                  <p:childTnLst>
                                    <p:set>
                                      <p:cBhvr>
                                        <p:cTn id="168" dur="1" fill="hold">
                                          <p:stCondLst>
                                            <p:cond delay="0"/>
                                          </p:stCondLst>
                                        </p:cTn>
                                        <p:tgtEl>
                                          <p:spTgt spid="44"/>
                                        </p:tgtEl>
                                        <p:attrNameLst>
                                          <p:attrName>style.visibility</p:attrName>
                                        </p:attrNameLst>
                                      </p:cBhvr>
                                      <p:to>
                                        <p:strVal val="visible"/>
                                      </p:to>
                                    </p:set>
                                    <p:anim calcmode="lin" valueType="num">
                                      <p:cBhvr>
                                        <p:cTn id="169" dur="500" fill="hold"/>
                                        <p:tgtEl>
                                          <p:spTgt spid="44"/>
                                        </p:tgtEl>
                                        <p:attrNameLst>
                                          <p:attrName>ppt_w</p:attrName>
                                        </p:attrNameLst>
                                      </p:cBhvr>
                                      <p:tavLst>
                                        <p:tav tm="0">
                                          <p:val>
                                            <p:fltVal val="0"/>
                                          </p:val>
                                        </p:tav>
                                        <p:tav tm="100000">
                                          <p:val>
                                            <p:strVal val="#ppt_w"/>
                                          </p:val>
                                        </p:tav>
                                      </p:tavLst>
                                    </p:anim>
                                    <p:anim calcmode="lin" valueType="num">
                                      <p:cBhvr>
                                        <p:cTn id="170" dur="500" fill="hold"/>
                                        <p:tgtEl>
                                          <p:spTgt spid="44"/>
                                        </p:tgtEl>
                                        <p:attrNameLst>
                                          <p:attrName>ppt_h</p:attrName>
                                        </p:attrNameLst>
                                      </p:cBhvr>
                                      <p:tavLst>
                                        <p:tav tm="0">
                                          <p:val>
                                            <p:fltVal val="0"/>
                                          </p:val>
                                        </p:tav>
                                        <p:tav tm="100000">
                                          <p:val>
                                            <p:strVal val="#ppt_h"/>
                                          </p:val>
                                        </p:tav>
                                      </p:tavLst>
                                    </p:anim>
                                    <p:animEffect transition="in" filter="fade">
                                      <p:cBhvr>
                                        <p:cTn id="1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1" grpId="1"/>
      <p:bldP spid="32" grpId="0"/>
      <p:bldP spid="32" grpId="1"/>
      <p:bldP spid="8" grpId="0" animBg="1"/>
      <p:bldP spid="8" grpId="1" animBg="1"/>
      <p:bldP spid="8" grpId="2" animBg="1"/>
      <p:bldP spid="9" grpId="0" animBg="1"/>
      <p:bldP spid="9" grpId="1" animBg="1"/>
      <p:bldP spid="9" grpId="2" animBg="1"/>
      <p:bldP spid="41" grpId="0"/>
      <p:bldP spid="41" grpId="1"/>
      <p:bldP spid="42" grpId="0"/>
      <p:bldP spid="42" grpId="1"/>
      <p:bldP spid="43" grpId="0"/>
      <p:bldP spid="43" grpId="1"/>
      <p:bldP spid="44" grpId="0"/>
      <p:bldP spid="45" grpId="0" animBg="1"/>
      <p:bldP spid="12" grpId="0" animBg="1"/>
      <p:bldP spid="12" grpId="1" animBg="1"/>
      <p:bldP spid="12" grpId="2" animBg="1"/>
      <p:bldP spid="12"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552450" y="1600200"/>
            <a:ext cx="18288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324600" y="3669268"/>
            <a:ext cx="22860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RP"/>
          <p:cNvGrpSpPr/>
          <p:nvPr/>
        </p:nvGrpSpPr>
        <p:grpSpPr>
          <a:xfrm>
            <a:off x="7657604" y="4126468"/>
            <a:ext cx="876796" cy="1346207"/>
            <a:chOff x="6438404" y="3534735"/>
            <a:chExt cx="1304751" cy="1926272"/>
          </a:xfrm>
        </p:grpSpPr>
        <p:pic>
          <p:nvPicPr>
            <p:cNvPr id="5" name="Picture 6" descr="C:\Program Files\Microsoft Resource DVD Artwork\DVD_ART\Artwork_Imagery\HARDWARE_IMAGERY\Illustration - Misc Hardware\XML Icons\Server Content Management.png"/>
            <p:cNvPicPr>
              <a:picLocks noChangeAspect="1" noChangeArrowheads="1"/>
            </p:cNvPicPr>
            <p:nvPr/>
          </p:nvPicPr>
          <p:blipFill>
            <a:blip r:embed="rId3" cstate="screen"/>
            <a:srcRect/>
            <a:stretch>
              <a:fillRect/>
            </a:stretch>
          </p:blipFill>
          <p:spPr bwMode="auto">
            <a:xfrm>
              <a:off x="6438404" y="3534735"/>
              <a:ext cx="1304751" cy="1926272"/>
            </a:xfrm>
            <a:prstGeom prst="rect">
              <a:avLst/>
            </a:prstGeom>
            <a:noFill/>
          </p:spPr>
        </p:pic>
        <p:pic>
          <p:nvPicPr>
            <p:cNvPr id="3074" name="Picture 2" descr="C:\Program Files\Microsoft Resource DVD Artwork\DVD_ART\Artwork_Imagery\Icons - Illustrations\_XML ICONS\XML Web Services icon.png"/>
            <p:cNvPicPr>
              <a:picLocks noChangeAspect="1" noChangeArrowheads="1"/>
            </p:cNvPicPr>
            <p:nvPr/>
          </p:nvPicPr>
          <p:blipFill>
            <a:blip r:embed="rId4" cstate="print"/>
            <a:srcRect/>
            <a:stretch>
              <a:fillRect/>
            </a:stretch>
          </p:blipFill>
          <p:spPr bwMode="auto">
            <a:xfrm>
              <a:off x="7131348" y="4114800"/>
              <a:ext cx="564852" cy="677822"/>
            </a:xfrm>
            <a:prstGeom prst="rect">
              <a:avLst/>
            </a:prstGeom>
            <a:noFill/>
          </p:spPr>
        </p:pic>
      </p:grpSp>
      <p:pic>
        <p:nvPicPr>
          <p:cNvPr id="3075" name="Picture 3" descr="C:\Program Files\Microsoft Resource DVD Artwork\DVD_ART35\Artwork_Imagery\Icons - Illustrations\_XML ICONS\PC with flat panel.png"/>
          <p:cNvPicPr>
            <a:picLocks noChangeAspect="1" noChangeArrowheads="1"/>
          </p:cNvPicPr>
          <p:nvPr/>
        </p:nvPicPr>
        <p:blipFill>
          <a:blip r:embed="rId5" cstate="print"/>
          <a:srcRect/>
          <a:stretch>
            <a:fillRect/>
          </a:stretch>
        </p:blipFill>
        <p:spPr bwMode="auto">
          <a:xfrm>
            <a:off x="781050" y="4431268"/>
            <a:ext cx="1193938" cy="1199734"/>
          </a:xfrm>
          <a:prstGeom prst="rect">
            <a:avLst/>
          </a:prstGeom>
          <a:noFill/>
        </p:spPr>
      </p:pic>
      <p:pic>
        <p:nvPicPr>
          <p:cNvPr id="3076" name="Picture 4" descr="C:\Program Files\Microsoft Resource DVD Artwork\DVD_ART\Artwork_Imagery\Icons - Illustrations\_XML ICONS\Servers computer XML Web Service.png"/>
          <p:cNvPicPr>
            <a:picLocks noChangeAspect="1" noChangeArrowheads="1"/>
          </p:cNvPicPr>
          <p:nvPr/>
        </p:nvPicPr>
        <p:blipFill>
          <a:blip r:embed="rId6" cstate="print"/>
          <a:srcRect/>
          <a:stretch>
            <a:fillRect/>
          </a:stretch>
        </p:blipFill>
        <p:spPr bwMode="auto">
          <a:xfrm>
            <a:off x="1371600" y="1676400"/>
            <a:ext cx="914400" cy="1403131"/>
          </a:xfrm>
          <a:prstGeom prst="rect">
            <a:avLst/>
          </a:prstGeom>
          <a:noFill/>
        </p:spPr>
      </p:pic>
      <p:sp>
        <p:nvSpPr>
          <p:cNvPr id="37" name="Rounded Rectangle 36"/>
          <p:cNvSpPr/>
          <p:nvPr/>
        </p:nvSpPr>
        <p:spPr>
          <a:xfrm rot="16200000">
            <a:off x="6057900" y="4469368"/>
            <a:ext cx="1295400" cy="609600"/>
          </a:xfrm>
          <a:prstGeom prst="roundRect">
            <a:avLst/>
          </a:prstGeom>
          <a:effectLst>
            <a:outerShdw blurRad="50800" dist="38100" algn="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914099" rtl="0" fontAlgn="base">
              <a:spcBef>
                <a:spcPct val="0"/>
              </a:spcBef>
              <a:spcAft>
                <a:spcPct val="0"/>
              </a:spcAft>
            </a:pPr>
            <a:r>
              <a:rPr lang="en-US" sz="1600" dirty="0" smtClean="0">
                <a:solidFill>
                  <a:prstClr val="black"/>
                </a:solidFill>
                <a:latin typeface="Calibri"/>
              </a:rPr>
              <a:t>Claims Processing</a:t>
            </a:r>
            <a:endParaRPr lang="en-US" sz="1600" kern="1200" dirty="0">
              <a:solidFill>
                <a:prstClr val="black"/>
              </a:solidFill>
              <a:latin typeface="Calibri"/>
              <a:ea typeface="+mn-ea"/>
              <a:cs typeface="+mn-cs"/>
            </a:endParaRPr>
          </a:p>
        </p:txBody>
      </p:sp>
      <p:sp>
        <p:nvSpPr>
          <p:cNvPr id="38" name="Rounded Rectangle 37"/>
          <p:cNvSpPr/>
          <p:nvPr/>
        </p:nvSpPr>
        <p:spPr>
          <a:xfrm rot="16200000">
            <a:off x="6667500" y="4469368"/>
            <a:ext cx="1295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099" rtl="0" fontAlgn="base">
              <a:spcBef>
                <a:spcPct val="0"/>
              </a:spcBef>
              <a:spcAft>
                <a:spcPct val="0"/>
              </a:spcAft>
            </a:pPr>
            <a:r>
              <a:rPr lang="en-US" sz="1600" dirty="0" smtClean="0">
                <a:solidFill>
                  <a:schemeClr val="tx1"/>
                </a:solidFill>
                <a:latin typeface="Calibri"/>
              </a:rPr>
              <a:t>Application Logic</a:t>
            </a:r>
            <a:endParaRPr lang="en-US" sz="1600" kern="1200" dirty="0">
              <a:solidFill>
                <a:schemeClr val="tx1"/>
              </a:solidFill>
              <a:latin typeface="Calibri"/>
              <a:ea typeface="+mn-ea"/>
              <a:cs typeface="+mn-cs"/>
            </a:endParaRPr>
          </a:p>
        </p:txBody>
      </p:sp>
      <p:sp>
        <p:nvSpPr>
          <p:cNvPr id="46" name="TextBox 45"/>
          <p:cNvSpPr txBox="1"/>
          <p:nvPr/>
        </p:nvSpPr>
        <p:spPr>
          <a:xfrm>
            <a:off x="6705600" y="3223736"/>
            <a:ext cx="1506374" cy="369332"/>
          </a:xfrm>
          <a:prstGeom prst="rect">
            <a:avLst/>
          </a:prstGeom>
          <a:noFill/>
        </p:spPr>
        <p:txBody>
          <a:bodyPr wrap="none" rtlCol="0">
            <a:spAutoFit/>
          </a:bodyPr>
          <a:lstStyle/>
          <a:p>
            <a:r>
              <a:rPr lang="en-US" dirty="0" smtClean="0"/>
              <a:t>Relying Party</a:t>
            </a:r>
            <a:endParaRPr lang="en-US" dirty="0"/>
          </a:p>
        </p:txBody>
      </p:sp>
      <p:sp>
        <p:nvSpPr>
          <p:cNvPr id="47" name="TextBox 46"/>
          <p:cNvSpPr txBox="1"/>
          <p:nvPr/>
        </p:nvSpPr>
        <p:spPr>
          <a:xfrm>
            <a:off x="552450" y="1219200"/>
            <a:ext cx="1864806" cy="369332"/>
          </a:xfrm>
          <a:prstGeom prst="rect">
            <a:avLst/>
          </a:prstGeom>
          <a:noFill/>
        </p:spPr>
        <p:txBody>
          <a:bodyPr wrap="none" rtlCol="0">
            <a:spAutoFit/>
          </a:bodyPr>
          <a:lstStyle/>
          <a:p>
            <a:r>
              <a:rPr lang="en-US" dirty="0" smtClean="0"/>
              <a:t>Identity Provider</a:t>
            </a:r>
            <a:endParaRPr lang="en-US" dirty="0"/>
          </a:p>
        </p:txBody>
      </p:sp>
      <p:sp>
        <p:nvSpPr>
          <p:cNvPr id="48" name="Rounded Rectangle 47"/>
          <p:cNvSpPr/>
          <p:nvPr/>
        </p:nvSpPr>
        <p:spPr>
          <a:xfrm>
            <a:off x="628650" y="3048000"/>
            <a:ext cx="16002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099" rtl="0" fontAlgn="base">
              <a:spcBef>
                <a:spcPct val="0"/>
              </a:spcBef>
              <a:spcAft>
                <a:spcPct val="0"/>
              </a:spcAft>
            </a:pPr>
            <a:r>
              <a:rPr lang="en-US" sz="1600" kern="1200" dirty="0" smtClean="0">
                <a:solidFill>
                  <a:prstClr val="black"/>
                </a:solidFill>
                <a:latin typeface="Calibri"/>
                <a:ea typeface="+mn-ea"/>
                <a:cs typeface="+mn-cs"/>
              </a:rPr>
              <a:t>Security Token Service</a:t>
            </a:r>
            <a:endParaRPr lang="en-US" sz="1600" kern="1200" dirty="0">
              <a:solidFill>
                <a:prstClr val="black"/>
              </a:solidFill>
              <a:latin typeface="Calibri"/>
              <a:ea typeface="+mn-ea"/>
              <a:cs typeface="+mn-cs"/>
            </a:endParaRPr>
          </a:p>
        </p:txBody>
      </p:sp>
      <p:sp>
        <p:nvSpPr>
          <p:cNvPr id="36" name="Rounded Rectangle 35"/>
          <p:cNvSpPr/>
          <p:nvPr/>
        </p:nvSpPr>
        <p:spPr>
          <a:xfrm>
            <a:off x="609600" y="3048000"/>
            <a:ext cx="1600200" cy="457200"/>
          </a:xfrm>
          <a:prstGeom prst="roundRect">
            <a:avLst/>
          </a:prstGeom>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defTabSz="914099" rtl="0" fontAlgn="base">
              <a:spcBef>
                <a:spcPct val="0"/>
              </a:spcBef>
              <a:spcAft>
                <a:spcPct val="0"/>
              </a:spcAft>
            </a:pPr>
            <a:r>
              <a:rPr lang="en-US" sz="1600" kern="1200" dirty="0" smtClean="0">
                <a:solidFill>
                  <a:prstClr val="black"/>
                </a:solidFill>
                <a:latin typeface="Calibri"/>
                <a:ea typeface="+mn-ea"/>
                <a:cs typeface="+mn-cs"/>
              </a:rPr>
              <a:t>AD FS 2.0</a:t>
            </a:r>
            <a:endParaRPr lang="en-US" sz="1600" kern="1200" dirty="0">
              <a:solidFill>
                <a:prstClr val="black"/>
              </a:solidFill>
              <a:latin typeface="Calibri"/>
              <a:ea typeface="+mn-ea"/>
              <a:cs typeface="+mn-cs"/>
            </a:endParaRPr>
          </a:p>
        </p:txBody>
      </p:sp>
      <p:sp>
        <p:nvSpPr>
          <p:cNvPr id="39" name="Rounded Rectangle 38"/>
          <p:cNvSpPr/>
          <p:nvPr/>
        </p:nvSpPr>
        <p:spPr>
          <a:xfrm rot="16200000">
            <a:off x="6057900" y="4457701"/>
            <a:ext cx="1295400" cy="609600"/>
          </a:xfrm>
          <a:prstGeom prst="roundRect">
            <a:avLst/>
          </a:prstGeom>
          <a:effectLst>
            <a:glow rad="228600">
              <a:schemeClr val="accent1">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099" rtl="0" fontAlgn="base">
              <a:spcBef>
                <a:spcPct val="0"/>
              </a:spcBef>
              <a:spcAft>
                <a:spcPct val="0"/>
              </a:spcAft>
            </a:pPr>
            <a:r>
              <a:rPr lang="en-US" sz="1400" dirty="0" smtClean="0">
                <a:solidFill>
                  <a:schemeClr val="tx1"/>
                </a:solidFill>
                <a:latin typeface="Calibri"/>
              </a:rPr>
              <a:t>Windows Identity Foundation</a:t>
            </a:r>
            <a:endParaRPr lang="en-US" sz="1400" kern="1200" dirty="0">
              <a:solidFill>
                <a:schemeClr val="tx1"/>
              </a:solidFill>
              <a:latin typeface="Calibri"/>
              <a:ea typeface="+mn-ea"/>
              <a:cs typeface="+mn-cs"/>
            </a:endParaRPr>
          </a:p>
        </p:txBody>
      </p:sp>
      <p:grpSp>
        <p:nvGrpSpPr>
          <p:cNvPr id="3" name="Group 134"/>
          <p:cNvGrpSpPr/>
          <p:nvPr/>
        </p:nvGrpSpPr>
        <p:grpSpPr>
          <a:xfrm>
            <a:off x="533400" y="1676400"/>
            <a:ext cx="807607" cy="672590"/>
            <a:chOff x="3429000" y="2667000"/>
            <a:chExt cx="1387475" cy="1130300"/>
          </a:xfrm>
        </p:grpSpPr>
        <p:sp>
          <p:nvSpPr>
            <p:cNvPr id="18" name="Freeform 17"/>
            <p:cNvSpPr>
              <a:spLocks noChangeAspect="1"/>
            </p:cNvSpPr>
            <p:nvPr/>
          </p:nvSpPr>
          <p:spPr bwMode="auto">
            <a:xfrm>
              <a:off x="3429000" y="2667000"/>
              <a:ext cx="695409" cy="1130300"/>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rgbClr val="F3EB4F"/>
                </a:gs>
                <a:gs pos="100000">
                  <a:srgbClr val="F3EB4F">
                    <a:gamma/>
                    <a:shade val="46275"/>
                    <a:invGamma/>
                  </a:srgbClr>
                </a:gs>
              </a:gsLst>
              <a:lin ang="0" scaled="1"/>
            </a:gradFill>
            <a:ln w="9525" cap="flat" cmpd="sng">
              <a:solidFill>
                <a:srgbClr val="FFFFFF"/>
              </a:solidFill>
              <a:prstDash val="solid"/>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18"/>
            <p:cNvSpPr>
              <a:spLocks noChangeAspect="1"/>
            </p:cNvSpPr>
            <p:nvPr/>
          </p:nvSpPr>
          <p:spPr bwMode="auto">
            <a:xfrm flipH="1">
              <a:off x="4121066" y="2667000"/>
              <a:ext cx="695409" cy="1130300"/>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rgbClr val="000000">
                    <a:gamma/>
                    <a:shade val="46275"/>
                    <a:invGamma/>
                  </a:srgbClr>
                </a:gs>
                <a:gs pos="100000">
                  <a:srgbClr val="000000"/>
                </a:gs>
              </a:gsLst>
              <a:lin ang="0" scaled="1"/>
            </a:gradFill>
            <a:ln w="9525" cap="flat" cmpd="sng">
              <a:solidFill>
                <a:srgbClr val="FFFFFF"/>
              </a:solidFill>
              <a:prstDash val="solid"/>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Line 10"/>
            <p:cNvSpPr>
              <a:spLocks noChangeAspect="1" noChangeShapeType="1"/>
            </p:cNvSpPr>
            <p:nvPr/>
          </p:nvSpPr>
          <p:spPr bwMode="auto">
            <a:xfrm flipH="1">
              <a:off x="3953900" y="2945480"/>
              <a:ext cx="66866" cy="98287"/>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20"/>
            <p:cNvSpPr>
              <a:spLocks noChangeAspect="1"/>
            </p:cNvSpPr>
            <p:nvPr/>
          </p:nvSpPr>
          <p:spPr bwMode="auto">
            <a:xfrm flipV="1">
              <a:off x="4034140" y="3037214"/>
              <a:ext cx="187226" cy="72077"/>
            </a:xfrm>
            <a:custGeom>
              <a:avLst/>
              <a:gdLst/>
              <a:ahLst/>
              <a:cxnLst>
                <a:cxn ang="0">
                  <a:pos x="0" y="41"/>
                </a:cxn>
                <a:cxn ang="0">
                  <a:pos x="40" y="1"/>
                </a:cxn>
                <a:cxn ang="0">
                  <a:pos x="92" y="37"/>
                </a:cxn>
              </a:cxnLst>
              <a:rect l="0" t="0" r="r" b="b"/>
              <a:pathLst>
                <a:path w="92" h="41">
                  <a:moveTo>
                    <a:pt x="0" y="41"/>
                  </a:moveTo>
                  <a:cubicBezTo>
                    <a:pt x="12" y="21"/>
                    <a:pt x="25" y="2"/>
                    <a:pt x="40" y="1"/>
                  </a:cubicBezTo>
                  <a:cubicBezTo>
                    <a:pt x="55" y="0"/>
                    <a:pt x="73" y="18"/>
                    <a:pt x="92" y="37"/>
                  </a:cubicBezTo>
                </a:path>
              </a:pathLst>
            </a:custGeom>
            <a:noFill/>
            <a:ln w="19050" cap="flat" cmpd="sng">
              <a:solidFill>
                <a:srgbClr val="00CCFF"/>
              </a:solidFill>
              <a:prstDash val="solid"/>
              <a:round/>
              <a:headEnd type="none" w="med" len="med"/>
              <a:tailEnd type="none" w="med" len="me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21"/>
            <p:cNvSpPr>
              <a:spLocks noChangeAspect="1"/>
            </p:cNvSpPr>
            <p:nvPr/>
          </p:nvSpPr>
          <p:spPr bwMode="auto">
            <a:xfrm>
              <a:off x="4037483" y="3394323"/>
              <a:ext cx="143762" cy="232612"/>
            </a:xfrm>
            <a:custGeom>
              <a:avLst/>
              <a:gdLst/>
              <a:ahLst/>
              <a:cxnLst>
                <a:cxn ang="0">
                  <a:pos x="0" y="0"/>
                </a:cxn>
                <a:cxn ang="0">
                  <a:pos x="36" y="120"/>
                </a:cxn>
                <a:cxn ang="0">
                  <a:pos x="116" y="168"/>
                </a:cxn>
              </a:cxnLst>
              <a:rect l="0" t="0" r="r" b="b"/>
              <a:pathLst>
                <a:path w="116" h="168">
                  <a:moveTo>
                    <a:pt x="0" y="0"/>
                  </a:moveTo>
                  <a:cubicBezTo>
                    <a:pt x="8" y="46"/>
                    <a:pt x="17" y="92"/>
                    <a:pt x="36" y="120"/>
                  </a:cubicBezTo>
                  <a:cubicBezTo>
                    <a:pt x="55" y="148"/>
                    <a:pt x="85" y="158"/>
                    <a:pt x="116" y="168"/>
                  </a:cubicBezTo>
                </a:path>
              </a:pathLst>
            </a:custGeom>
            <a:noFill/>
            <a:ln w="19050" cap="flat" cmpd="sng">
              <a:solidFill>
                <a:srgbClr val="00CCFF"/>
              </a:solidFill>
              <a:prstDash val="solid"/>
              <a:round/>
              <a:headEnd type="none" w="med" len="med"/>
              <a:tailEnd type="none" w="med" len="me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2"/>
            <p:cNvSpPr>
              <a:spLocks noChangeAspect="1"/>
            </p:cNvSpPr>
            <p:nvPr/>
          </p:nvSpPr>
          <p:spPr bwMode="auto">
            <a:xfrm>
              <a:off x="4047513" y="3404152"/>
              <a:ext cx="150449" cy="226060"/>
            </a:xfrm>
            <a:custGeom>
              <a:avLst/>
              <a:gdLst/>
              <a:ahLst/>
              <a:cxnLst>
                <a:cxn ang="0">
                  <a:pos x="112" y="0"/>
                </a:cxn>
                <a:cxn ang="0">
                  <a:pos x="76" y="128"/>
                </a:cxn>
                <a:cxn ang="0">
                  <a:pos x="0" y="172"/>
                </a:cxn>
              </a:cxnLst>
              <a:rect l="0" t="0" r="r" b="b"/>
              <a:pathLst>
                <a:path w="112" h="172">
                  <a:moveTo>
                    <a:pt x="112" y="0"/>
                  </a:moveTo>
                  <a:cubicBezTo>
                    <a:pt x="103" y="49"/>
                    <a:pt x="95" y="99"/>
                    <a:pt x="76" y="128"/>
                  </a:cubicBezTo>
                  <a:cubicBezTo>
                    <a:pt x="57" y="157"/>
                    <a:pt x="28" y="164"/>
                    <a:pt x="0" y="172"/>
                  </a:cubicBezTo>
                </a:path>
              </a:pathLst>
            </a:custGeom>
            <a:noFill/>
            <a:ln w="19050" cap="flat" cmpd="sng">
              <a:solidFill>
                <a:srgbClr val="00CCFF"/>
              </a:solidFill>
              <a:prstDash val="solid"/>
              <a:round/>
              <a:headEnd type="none" w="med" len="med"/>
              <a:tailEnd type="none" w="med" len="me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Line 14"/>
            <p:cNvSpPr>
              <a:spLocks noChangeAspect="1" noChangeShapeType="1"/>
            </p:cNvSpPr>
            <p:nvPr/>
          </p:nvSpPr>
          <p:spPr bwMode="auto">
            <a:xfrm flipH="1">
              <a:off x="3816824" y="2997899"/>
              <a:ext cx="183882" cy="311242"/>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Line 15"/>
            <p:cNvSpPr>
              <a:spLocks noChangeAspect="1" noChangeShapeType="1"/>
            </p:cNvSpPr>
            <p:nvPr/>
          </p:nvSpPr>
          <p:spPr bwMode="auto">
            <a:xfrm flipH="1">
              <a:off x="3626255" y="3302589"/>
              <a:ext cx="200599" cy="281756"/>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Line 16"/>
            <p:cNvSpPr>
              <a:spLocks noChangeAspect="1" noChangeShapeType="1"/>
            </p:cNvSpPr>
            <p:nvPr/>
          </p:nvSpPr>
          <p:spPr bwMode="auto">
            <a:xfrm flipH="1">
              <a:off x="3820168" y="3341904"/>
              <a:ext cx="200599" cy="281756"/>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Line 17"/>
            <p:cNvSpPr>
              <a:spLocks noChangeAspect="1" noChangeShapeType="1"/>
            </p:cNvSpPr>
            <p:nvPr/>
          </p:nvSpPr>
          <p:spPr bwMode="auto">
            <a:xfrm>
              <a:off x="4007393" y="3332075"/>
              <a:ext cx="26747" cy="324347"/>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Line 18"/>
            <p:cNvSpPr>
              <a:spLocks noChangeAspect="1" noChangeShapeType="1"/>
            </p:cNvSpPr>
            <p:nvPr/>
          </p:nvSpPr>
          <p:spPr bwMode="auto">
            <a:xfrm>
              <a:off x="4007393" y="2978242"/>
              <a:ext cx="0" cy="370214"/>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Oval 29"/>
            <p:cNvSpPr>
              <a:spLocks noChangeAspect="1" noChangeArrowheads="1"/>
            </p:cNvSpPr>
            <p:nvPr/>
          </p:nvSpPr>
          <p:spPr bwMode="auto">
            <a:xfrm>
              <a:off x="3933840" y="2929099"/>
              <a:ext cx="133733" cy="13760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Oval 30"/>
            <p:cNvSpPr>
              <a:spLocks noChangeAspect="1" noChangeArrowheads="1"/>
            </p:cNvSpPr>
            <p:nvPr/>
          </p:nvSpPr>
          <p:spPr bwMode="auto">
            <a:xfrm>
              <a:off x="3753301" y="3237064"/>
              <a:ext cx="133733" cy="13760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Oval 31"/>
            <p:cNvSpPr>
              <a:spLocks noChangeAspect="1" noChangeArrowheads="1"/>
            </p:cNvSpPr>
            <p:nvPr/>
          </p:nvSpPr>
          <p:spPr bwMode="auto">
            <a:xfrm>
              <a:off x="3933840" y="3279655"/>
              <a:ext cx="133733" cy="13760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32"/>
            <p:cNvSpPr>
              <a:spLocks noChangeAspect="1" noChangeArrowheads="1"/>
            </p:cNvSpPr>
            <p:nvPr/>
          </p:nvSpPr>
          <p:spPr bwMode="auto">
            <a:xfrm>
              <a:off x="3552703" y="3505715"/>
              <a:ext cx="137076" cy="13760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33"/>
            <p:cNvSpPr>
              <a:spLocks noChangeAspect="1" noChangeArrowheads="1"/>
            </p:cNvSpPr>
            <p:nvPr/>
          </p:nvSpPr>
          <p:spPr bwMode="auto">
            <a:xfrm>
              <a:off x="3756645" y="3548306"/>
              <a:ext cx="133733" cy="13760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Oval 39"/>
            <p:cNvSpPr>
              <a:spLocks noChangeAspect="1" noChangeArrowheads="1"/>
            </p:cNvSpPr>
            <p:nvPr/>
          </p:nvSpPr>
          <p:spPr bwMode="auto">
            <a:xfrm>
              <a:off x="3953900" y="3581069"/>
              <a:ext cx="133733" cy="137602"/>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 name="Group 65"/>
            <p:cNvGrpSpPr>
              <a:grpSpLocks noChangeAspect="1"/>
            </p:cNvGrpSpPr>
            <p:nvPr/>
          </p:nvGrpSpPr>
          <p:grpSpPr bwMode="auto">
            <a:xfrm flipH="1">
              <a:off x="4176124" y="2929123"/>
              <a:ext cx="548300" cy="786296"/>
              <a:chOff x="4160" y="1752"/>
              <a:chExt cx="530" cy="799"/>
            </a:xfrm>
          </p:grpSpPr>
          <p:sp>
            <p:nvSpPr>
              <p:cNvPr id="42" name="Line 26"/>
              <p:cNvSpPr>
                <a:spLocks noChangeAspect="1" noChangeShapeType="1"/>
              </p:cNvSpPr>
              <p:nvPr/>
            </p:nvSpPr>
            <p:spPr bwMode="auto">
              <a:xfrm flipH="1">
                <a:off x="4555" y="1770"/>
                <a:ext cx="68" cy="100"/>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27"/>
              <p:cNvSpPr>
                <a:spLocks noChangeAspect="1" noChangeShapeType="1"/>
              </p:cNvSpPr>
              <p:nvPr/>
            </p:nvSpPr>
            <p:spPr bwMode="auto">
              <a:xfrm flipH="1">
                <a:off x="4420" y="1824"/>
                <a:ext cx="184" cy="312"/>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28"/>
              <p:cNvSpPr>
                <a:spLocks noChangeAspect="1" noChangeShapeType="1"/>
              </p:cNvSpPr>
              <p:nvPr/>
            </p:nvSpPr>
            <p:spPr bwMode="auto">
              <a:xfrm flipH="1">
                <a:off x="4232" y="2132"/>
                <a:ext cx="200" cy="284"/>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29"/>
              <p:cNvSpPr>
                <a:spLocks noChangeAspect="1" noChangeShapeType="1"/>
              </p:cNvSpPr>
              <p:nvPr/>
            </p:nvSpPr>
            <p:spPr bwMode="auto">
              <a:xfrm flipH="1">
                <a:off x="4424" y="2172"/>
                <a:ext cx="200" cy="284"/>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Line 30"/>
              <p:cNvSpPr>
                <a:spLocks noChangeAspect="1" noChangeShapeType="1"/>
              </p:cNvSpPr>
              <p:nvPr/>
            </p:nvSpPr>
            <p:spPr bwMode="auto">
              <a:xfrm>
                <a:off x="4608" y="2160"/>
                <a:ext cx="28" cy="328"/>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31"/>
              <p:cNvSpPr>
                <a:spLocks noChangeAspect="1" noChangeShapeType="1"/>
              </p:cNvSpPr>
              <p:nvPr/>
            </p:nvSpPr>
            <p:spPr bwMode="auto">
              <a:xfrm>
                <a:off x="4608" y="1804"/>
                <a:ext cx="0" cy="372"/>
              </a:xfrm>
              <a:prstGeom prst="line">
                <a:avLst/>
              </a:prstGeom>
              <a:noFill/>
              <a:ln w="19050">
                <a:solidFill>
                  <a:srgbClr val="00CCFF"/>
                </a:solidFill>
                <a:round/>
                <a:headEnd/>
                <a:tailEnd/>
              </a:ln>
              <a:effectLst>
                <a:outerShdw dist="1796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Oval 50"/>
              <p:cNvSpPr>
                <a:spLocks noChangeAspect="1" noChangeArrowheads="1"/>
              </p:cNvSpPr>
              <p:nvPr/>
            </p:nvSpPr>
            <p:spPr bwMode="auto">
              <a:xfrm>
                <a:off x="4536" y="1752"/>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Oval 52"/>
              <p:cNvSpPr>
                <a:spLocks noChangeAspect="1" noChangeArrowheads="1"/>
              </p:cNvSpPr>
              <p:nvPr/>
            </p:nvSpPr>
            <p:spPr bwMode="auto">
              <a:xfrm>
                <a:off x="4356" y="2064"/>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Oval 53"/>
              <p:cNvSpPr>
                <a:spLocks noChangeAspect="1" noChangeArrowheads="1"/>
              </p:cNvSpPr>
              <p:nvPr/>
            </p:nvSpPr>
            <p:spPr bwMode="auto">
              <a:xfrm>
                <a:off x="4536" y="2108"/>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Oval 54"/>
              <p:cNvSpPr>
                <a:spLocks noChangeAspect="1" noChangeArrowheads="1"/>
              </p:cNvSpPr>
              <p:nvPr/>
            </p:nvSpPr>
            <p:spPr bwMode="auto">
              <a:xfrm>
                <a:off x="4160" y="2336"/>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Oval 55"/>
              <p:cNvSpPr>
                <a:spLocks noChangeAspect="1" noChangeArrowheads="1"/>
              </p:cNvSpPr>
              <p:nvPr/>
            </p:nvSpPr>
            <p:spPr bwMode="auto">
              <a:xfrm>
                <a:off x="4360" y="2380"/>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Oval 56"/>
              <p:cNvSpPr>
                <a:spLocks noChangeAspect="1" noChangeArrowheads="1"/>
              </p:cNvSpPr>
              <p:nvPr/>
            </p:nvSpPr>
            <p:spPr bwMode="auto">
              <a:xfrm>
                <a:off x="4556" y="2412"/>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rgbClr val="FFFFFF"/>
                </a:solidFill>
                <a:round/>
                <a:headEnd/>
                <a:tailEnd/>
              </a:ln>
              <a:effectLst>
                <a:outerShdw dist="35921" dir="2700000" algn="ctr" rotWithShape="0">
                  <a:srgbClr val="050595"/>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58" name="TextBox 57"/>
          <p:cNvSpPr txBox="1"/>
          <p:nvPr/>
        </p:nvSpPr>
        <p:spPr>
          <a:xfrm>
            <a:off x="685800" y="2362200"/>
            <a:ext cx="495649" cy="369332"/>
          </a:xfrm>
          <a:prstGeom prst="rect">
            <a:avLst/>
          </a:prstGeom>
          <a:noFill/>
        </p:spPr>
        <p:txBody>
          <a:bodyPr wrap="none" rtlCol="0">
            <a:spAutoFit/>
          </a:bodyPr>
          <a:lstStyle/>
          <a:p>
            <a:r>
              <a:rPr lang="en-US" dirty="0" smtClean="0"/>
              <a:t>AD</a:t>
            </a:r>
            <a:endParaRPr lang="en-US" dirty="0"/>
          </a:p>
        </p:txBody>
      </p:sp>
      <p:sp>
        <p:nvSpPr>
          <p:cNvPr id="59" name="Title 58"/>
          <p:cNvSpPr>
            <a:spLocks noGrp="1"/>
          </p:cNvSpPr>
          <p:nvPr>
            <p:ph type="title"/>
          </p:nvPr>
        </p:nvSpPr>
        <p:spPr>
          <a:xfrm>
            <a:off x="381000" y="230188"/>
            <a:ext cx="8382000" cy="664797"/>
          </a:xfrm>
        </p:spPr>
        <p:txBody>
          <a:bodyPr/>
          <a:lstStyle/>
          <a:p>
            <a:r>
              <a:rPr lang="en-US" dirty="0" smtClean="0"/>
              <a:t>CBA and the Microsoft Platform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2000"/>
                                        <p:tgtEl>
                                          <p:spTgt spid="58"/>
                                        </p:tgtEl>
                                      </p:cBhvr>
                                    </p:animEffect>
                                  </p:childTnLst>
                                </p:cTn>
                              </p:par>
                            </p:childTnLst>
                          </p:cTn>
                        </p:par>
                        <p:par>
                          <p:cTn id="16" fill="hold">
                            <p:stCondLst>
                              <p:cond delay="2000"/>
                            </p:stCondLst>
                            <p:childTnLst>
                              <p:par>
                                <p:cTn id="17" presetID="6" presetClass="emph" presetSubtype="0" fill="hold" grpId="1" nodeType="afterEffect">
                                  <p:stCondLst>
                                    <p:cond delay="0"/>
                                  </p:stCondLst>
                                  <p:childTnLst>
                                    <p:animScale>
                                      <p:cBhvr>
                                        <p:cTn id="18" dur="500" fill="hold"/>
                                        <p:tgtEl>
                                          <p:spTgt spid="3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500"/>
                            </p:stCondLst>
                            <p:childTnLst>
                              <p:par>
                                <p:cTn id="27" presetID="6" presetClass="emph" presetSubtype="0" fill="hold" grpId="1" nodeType="afterEffect">
                                  <p:stCondLst>
                                    <p:cond delay="0"/>
                                  </p:stCondLst>
                                  <p:childTnLst>
                                    <p:animScale>
                                      <p:cBhvr>
                                        <p:cTn id="28" dur="500" fill="hold"/>
                                        <p:tgtEl>
                                          <p:spTgt spid="39"/>
                                        </p:tgtEl>
                                      </p:cBhvr>
                                      <p:by x="150000" y="150000"/>
                                    </p:animScale>
                                  </p:childTnLst>
                                </p:cTn>
                              </p:par>
                              <p:par>
                                <p:cTn id="29" presetID="8" presetClass="emph" presetSubtype="0" fill="hold" grpId="2" nodeType="withEffect">
                                  <p:stCondLst>
                                    <p:cond delay="0"/>
                                  </p:stCondLst>
                                  <p:childTnLst>
                                    <p:animRot by="5400000">
                                      <p:cBhvr>
                                        <p:cTn id="30" dur="5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9" grpId="0" animBg="1"/>
      <p:bldP spid="39" grpId="1" animBg="1"/>
      <p:bldP spid="39" grpId="2" animBg="1"/>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992688"/>
            <a:ext cx="7651750" cy="752475"/>
          </a:xfrm>
        </p:spPr>
        <p:txBody>
          <a:bodyPr/>
          <a:lstStyle/>
          <a:p>
            <a:pPr defTabSz="912813">
              <a:defRPr/>
            </a:pPr>
            <a:r>
              <a:rPr dirty="0" smtClean="0">
                <a:ln>
                  <a:noFill/>
                </a:ln>
              </a:rPr>
              <a:t>Externalizing Authentication: it's easy!</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demo</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2355850"/>
            <a:ext cx="8382000" cy="4056495"/>
          </a:xfrm>
        </p:spPr>
        <p:txBody>
          <a:bodyPr/>
          <a:lstStyle/>
          <a:p>
            <a:r>
              <a:rPr lang="en-US" sz="2400" dirty="0" smtClean="0"/>
              <a:t>Essential claims programming model</a:t>
            </a:r>
          </a:p>
          <a:p>
            <a:pPr lvl="1"/>
            <a:r>
              <a:rPr lang="en-US" sz="2400" dirty="0" smtClean="0"/>
              <a:t>Claims OM integrated with the .NET identity API</a:t>
            </a:r>
          </a:p>
          <a:p>
            <a:pPr lvl="1"/>
            <a:r>
              <a:rPr lang="en-US" sz="2400" dirty="0" smtClean="0"/>
              <a:t>Single programming model for </a:t>
            </a:r>
            <a:r>
              <a:rPr lang="en-US" sz="2400" dirty="0" smtClean="0">
                <a:solidFill>
                  <a:schemeClr val="accent1"/>
                </a:solidFill>
              </a:rPr>
              <a:t>ASP.NET</a:t>
            </a:r>
            <a:r>
              <a:rPr lang="en-US" sz="2400" dirty="0" smtClean="0"/>
              <a:t> &amp; </a:t>
            </a:r>
            <a:r>
              <a:rPr lang="en-US" sz="2400" dirty="0" smtClean="0">
                <a:solidFill>
                  <a:schemeClr val="accent1"/>
                </a:solidFill>
              </a:rPr>
              <a:t>WCF</a:t>
            </a:r>
          </a:p>
          <a:p>
            <a:pPr lvl="1"/>
            <a:r>
              <a:rPr lang="en-US" sz="2400" dirty="0" err="1" smtClean="0"/>
              <a:t>Config</a:t>
            </a:r>
            <a:r>
              <a:rPr lang="en-US" sz="2400" dirty="0" smtClean="0"/>
              <a:t> driven</a:t>
            </a:r>
          </a:p>
          <a:p>
            <a:pPr lvl="1"/>
            <a:r>
              <a:rPr lang="en-US" sz="2400" dirty="0" smtClean="0"/>
              <a:t>Single programming model for </a:t>
            </a:r>
            <a:r>
              <a:rPr lang="en-US" sz="2400" dirty="0" smtClean="0">
                <a:solidFill>
                  <a:schemeClr val="accent1"/>
                </a:solidFill>
              </a:rPr>
              <a:t>on-premises &amp; cloud</a:t>
            </a:r>
          </a:p>
          <a:p>
            <a:r>
              <a:rPr lang="en-US" sz="2400" dirty="0" smtClean="0"/>
              <a:t>Tools for metadata-driven </a:t>
            </a:r>
            <a:r>
              <a:rPr lang="en-US" sz="2400" dirty="0" smtClean="0">
                <a:solidFill>
                  <a:schemeClr val="accent1"/>
                </a:solidFill>
              </a:rPr>
              <a:t>automatic app configuration</a:t>
            </a:r>
          </a:p>
          <a:p>
            <a:pPr lvl="1"/>
            <a:r>
              <a:rPr lang="en-US" sz="2000" dirty="0" smtClean="0">
                <a:solidFill>
                  <a:schemeClr val="accent1"/>
                </a:solidFill>
              </a:rPr>
              <a:t>WS-Federation, WS-Trust</a:t>
            </a:r>
          </a:p>
          <a:p>
            <a:r>
              <a:rPr lang="en-US" sz="2400" dirty="0" smtClean="0"/>
              <a:t>Framework for </a:t>
            </a:r>
            <a:r>
              <a:rPr lang="en-US" sz="2400" dirty="0" smtClean="0">
                <a:solidFill>
                  <a:schemeClr val="accent1"/>
                </a:solidFill>
              </a:rPr>
              <a:t>custom STS </a:t>
            </a:r>
            <a:r>
              <a:rPr lang="en-US" sz="2400" dirty="0" smtClean="0"/>
              <a:t>development</a:t>
            </a:r>
          </a:p>
          <a:p>
            <a:r>
              <a:rPr lang="en-US" sz="2400" dirty="0" smtClean="0"/>
              <a:t>And more…</a:t>
            </a:r>
          </a:p>
          <a:p>
            <a:pPr>
              <a:buNone/>
            </a:pPr>
            <a:endParaRPr lang="en-US" sz="2800" dirty="0" smtClean="0"/>
          </a:p>
        </p:txBody>
      </p:sp>
      <p:pic>
        <p:nvPicPr>
          <p:cNvPr id="3077" name="Picture 5"/>
          <p:cNvPicPr>
            <a:picLocks noChangeAspect="1" noChangeArrowheads="1"/>
          </p:cNvPicPr>
          <p:nvPr/>
        </p:nvPicPr>
        <p:blipFill>
          <a:blip r:embed="rId3"/>
          <a:srcRect/>
          <a:stretch>
            <a:fillRect/>
          </a:stretch>
        </p:blipFill>
        <p:spPr bwMode="auto">
          <a:xfrm>
            <a:off x="383749" y="331337"/>
            <a:ext cx="8371239" cy="157366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09_AU_ Presentation">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_NewZealand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TE09_AU_ Presentation</Template>
  <TotalTime>6729</TotalTime>
  <Words>965</Words>
  <Application>Microsoft Office PowerPoint</Application>
  <PresentationFormat>On-screen Show (4:3)</PresentationFormat>
  <Paragraphs>232</Paragraphs>
  <Slides>30</Slides>
  <Notes>29</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TE09_AU_ Presentation</vt:lpstr>
      <vt:lpstr>TechEd_NewZealand4x3</vt:lpstr>
      <vt:lpstr>TechEd09_Europe template</vt:lpstr>
      <vt:lpstr>Slide 1</vt:lpstr>
      <vt:lpstr>Windows Identity Foundation Overview</vt:lpstr>
      <vt:lpstr>Agenda</vt:lpstr>
      <vt:lpstr>We are here because of Joe</vt:lpstr>
      <vt:lpstr>A Primer on Claims</vt:lpstr>
      <vt:lpstr>Claims Based Access</vt:lpstr>
      <vt:lpstr>CBA and the Microsoft Platform</vt:lpstr>
      <vt:lpstr>Externalizing Authentication: it's easy!</vt:lpstr>
      <vt:lpstr>Slide 9</vt:lpstr>
      <vt:lpstr>Claims Object Model</vt:lpstr>
      <vt:lpstr>Visual Studio Integration</vt:lpstr>
      <vt:lpstr>ASP.NET Controls</vt:lpstr>
      <vt:lpstr>WIF ASP.NET Modules</vt:lpstr>
      <vt:lpstr>FabrikamShipping</vt:lpstr>
      <vt:lpstr>Processing Pipeline</vt:lpstr>
      <vt:lpstr>Authorization</vt:lpstr>
      <vt:lpstr>WCF</vt:lpstr>
      <vt:lpstr>Authorization &amp; Services in FabrikamShipping</vt:lpstr>
      <vt:lpstr>Custom Development STS </vt:lpstr>
      <vt:lpstr>Delegated Access</vt:lpstr>
      <vt:lpstr>Delegation &amp; Custom STS in FabrikamShipping</vt:lpstr>
      <vt:lpstr>Claims to Windows Token Service (c2WTS)</vt:lpstr>
      <vt:lpstr>Summary</vt:lpstr>
      <vt:lpstr>Slide 24</vt:lpstr>
      <vt:lpstr>Resources</vt:lpstr>
      <vt:lpstr>Download the Samples You Saw in This Session</vt:lpstr>
      <vt:lpstr>Resources</vt:lpstr>
      <vt:lpstr>Related Content</vt:lpstr>
      <vt:lpstr>Slide 29</vt:lpstr>
      <vt:lpstr>Slide 30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Vittorio Bertocci</dc:creator>
  <dc:description>tech·ed Europe 2009</dc:description>
  <cp:lastModifiedBy>cn_user</cp:lastModifiedBy>
  <cp:revision>23</cp:revision>
  <dcterms:created xsi:type="dcterms:W3CDTF">2009-08-26T17:18:38Z</dcterms:created>
  <dcterms:modified xsi:type="dcterms:W3CDTF">2009-11-10T12:35:57Z</dcterms:modified>
</cp:coreProperties>
</file>