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27" r:id="rId5"/>
    <p:sldMasterId id="2147483740" r:id="rId6"/>
    <p:sldMasterId id="2147483743" r:id="rId7"/>
  </p:sldMasterIdLst>
  <p:notesMasterIdLst>
    <p:notesMasterId r:id="rId43"/>
  </p:notesMasterIdLst>
  <p:handoutMasterIdLst>
    <p:handoutMasterId r:id="rId44"/>
  </p:handoutMasterIdLst>
  <p:sldIdLst>
    <p:sldId id="256" r:id="rId8"/>
    <p:sldId id="257" r:id="rId9"/>
    <p:sldId id="283" r:id="rId10"/>
    <p:sldId id="284" r:id="rId11"/>
    <p:sldId id="310" r:id="rId12"/>
    <p:sldId id="285" r:id="rId13"/>
    <p:sldId id="286" r:id="rId14"/>
    <p:sldId id="313" r:id="rId15"/>
    <p:sldId id="287" r:id="rId16"/>
    <p:sldId id="288" r:id="rId17"/>
    <p:sldId id="318" r:id="rId18"/>
    <p:sldId id="320" r:id="rId19"/>
    <p:sldId id="319" r:id="rId20"/>
    <p:sldId id="289" r:id="rId21"/>
    <p:sldId id="297" r:id="rId22"/>
    <p:sldId id="298" r:id="rId23"/>
    <p:sldId id="323" r:id="rId24"/>
    <p:sldId id="325" r:id="rId25"/>
    <p:sldId id="326" r:id="rId26"/>
    <p:sldId id="327" r:id="rId27"/>
    <p:sldId id="328" r:id="rId28"/>
    <p:sldId id="321" r:id="rId29"/>
    <p:sldId id="290" r:id="rId30"/>
    <p:sldId id="329" r:id="rId31"/>
    <p:sldId id="330" r:id="rId32"/>
    <p:sldId id="291" r:id="rId33"/>
    <p:sldId id="292" r:id="rId34"/>
    <p:sldId id="294" r:id="rId35"/>
    <p:sldId id="309" r:id="rId36"/>
    <p:sldId id="282" r:id="rId37"/>
    <p:sldId id="277" r:id="rId38"/>
    <p:sldId id="278" r:id="rId39"/>
    <p:sldId id="331" r:id="rId40"/>
    <p:sldId id="332" r:id="rId41"/>
    <p:sldId id="280" r:id="rId4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 id="1" name="Brjann Brekkan" initials="bbrekkan"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FEF29C"/>
    <a:srgbClr val="E8CD02"/>
    <a:srgbClr val="FDE741"/>
    <a:srgbClr val="FFFFFF"/>
    <a:srgbClr val="99CC99"/>
    <a:srgbClr val="CCFFCC"/>
    <a:srgbClr val="CCCCCC"/>
    <a:srgbClr val="F6AE1E"/>
    <a:srgbClr val="FF0066"/>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23" autoAdjust="0"/>
    <p:restoredTop sz="70574" autoAdjust="0"/>
  </p:normalViewPr>
  <p:slideViewPr>
    <p:cSldViewPr snapToGrid="0">
      <p:cViewPr varScale="1">
        <p:scale>
          <a:sx n="85" d="100"/>
          <a:sy n="85" d="100"/>
        </p:scale>
        <p:origin x="-1404" y="-96"/>
      </p:cViewPr>
      <p:guideLst>
        <p:guide orient="horz" pos="144"/>
        <p:guide orient="horz" pos="895"/>
        <p:guide orient="horz" pos="1484"/>
        <p:guide orient="horz" pos="1200"/>
        <p:guide orient="horz" pos="2730"/>
        <p:guide orient="horz" pos="3897"/>
        <p:guide pos="2880"/>
        <p:guide pos="155"/>
        <p:guide pos="460"/>
        <p:guide pos="5520"/>
        <p:guide pos="863"/>
        <p:guide pos="5299"/>
      </p:guideLst>
    </p:cSldViewPr>
  </p:slideViewPr>
  <p:notesTextViewPr>
    <p:cViewPr>
      <p:scale>
        <a:sx n="100" d="100"/>
        <a:sy n="100" d="100"/>
      </p:scale>
      <p:origin x="0" y="0"/>
    </p:cViewPr>
  </p:notesTextViewPr>
  <p:sorterViewPr>
    <p:cViewPr>
      <p:scale>
        <a:sx n="130" d="100"/>
        <a:sy n="130" d="100"/>
      </p:scale>
      <p:origin x="0" y="9144"/>
    </p:cViewPr>
  </p:sorterViewPr>
  <p:notesViewPr>
    <p:cSldViewPr snapToGrid="0" showGuides="1">
      <p:cViewPr varScale="1">
        <p:scale>
          <a:sx n="93" d="100"/>
          <a:sy n="93" d="100"/>
        </p:scale>
        <p:origin x="-279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11/10/2009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sia307_brekkan.pptx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 xmlns:p14="http://schemas.microsoft.com/office/powerpoint/2010/main" val="2075785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417725554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spcAft>
                <a:spcPts val="720"/>
              </a:spcAft>
            </a:pPr>
            <a:endParaRPr lang="en-US" sz="1200" dirty="0" smtClean="0">
              <a:solidFill>
                <a:srgbClr val="000000"/>
              </a:solidFill>
              <a:latin typeface="Segoe" charset="0"/>
              <a:ea typeface="+mn-ea"/>
              <a:cs typeface="+mn-cs"/>
            </a:endParaRPr>
          </a:p>
        </p:txBody>
      </p:sp>
      <p:sp>
        <p:nvSpPr>
          <p:cNvPr id="4" name="Slide Number Placeholder 3"/>
          <p:cNvSpPr>
            <a:spLocks noGrp="1"/>
          </p:cNvSpPr>
          <p:nvPr>
            <p:ph type="sldNum" sz="quarter" idx="10"/>
          </p:nvPr>
        </p:nvSpPr>
        <p:spPr/>
        <p:txBody>
          <a:bodyPr/>
          <a:lstStyle/>
          <a:p>
            <a:pPr algn="r" rtl="0"/>
            <a:endParaRPr lang="en-US" sz="1200" kern="1200" dirty="0">
              <a:solidFill>
                <a:prstClr val="black"/>
              </a:solidFill>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fontScale="70000" lnSpcReduction="20000"/>
          </a:bodyPr>
          <a:lstStyle/>
          <a:p>
            <a:endParaRPr lang="en-US" b="0"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Sego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lvl="0" indent="0">
              <a:buNone/>
            </a:pPr>
            <a:endParaRPr lang="en-US" b="1"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594560" lvl="1" indent="-162153">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228600" indent="-228600">
              <a:buAutoNum type="arabicPeriod"/>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normAutofit fontScale="70000" lnSpcReduction="20000"/>
          </a:bodyPr>
          <a:lstStyle/>
          <a:p>
            <a:pPr eaLnBrk="1" hangingPunct="1">
              <a:buFont typeface="Arial" pitchFamily="34" charset="0"/>
              <a:buNone/>
            </a:pPr>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228600" lvl="0" indent="-228600">
              <a:buAutoNum type="arabicPeriod"/>
            </a:pPr>
            <a:endParaRPr lang="en-US" b="0"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latin typeface="Segoe" pitchFamily="34" charset="0"/>
            </a:endParaRPr>
          </a:p>
        </p:txBody>
      </p:sp>
    </p:spTree>
    <p:extLst>
      <p:ext uri="{BB962C8B-B14F-4D97-AF65-F5344CB8AC3E}">
        <p14:creationId xmlns="" xmlns:p14="http://schemas.microsoft.com/office/powerpoint/2010/main" val="800567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594560" lvl="1" indent="-162153">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lgn="r" rtl="0"/>
            <a:endParaRPr lang="en-US" sz="1200" kern="1200" dirty="0">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cs typeface="Arial" charset="0"/>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180"/>
            <a:ext cx="5486400" cy="4114801"/>
          </a:xfrm>
          <a:prstGeom prst="rect">
            <a:avLst/>
          </a:prstGeom>
        </p:spPr>
        <p:txBody>
          <a:bodyPr lIns="89638" tIns="44819" rIns="89638" bIns="44819">
            <a:normAutofit fontScale="70000" lnSpcReduction="20000"/>
          </a:bodyPr>
          <a:lstStyle/>
          <a:p>
            <a:pPr>
              <a:lnSpc>
                <a:spcPct val="115000"/>
              </a:lnSpc>
              <a:spcAft>
                <a:spcPts val="980"/>
              </a:spcAft>
            </a:pPr>
            <a:endParaRPr lang="en-US" sz="900" dirty="0">
              <a:latin typeface="Segoe"/>
            </a:endParaRPr>
          </a:p>
        </p:txBody>
      </p:sp>
      <p:sp>
        <p:nvSpPr>
          <p:cNvPr id="4" name="Slide Number Placeholder 3"/>
          <p:cNvSpPr>
            <a:spLocks noGrp="1"/>
          </p:cNvSpPr>
          <p:nvPr>
            <p:ph type="sldNum" sz="quarter" idx="10"/>
          </p:nvPr>
        </p:nvSpPr>
        <p:spPr/>
        <p:txBody>
          <a:bodyPr/>
          <a:lstStyle/>
          <a:p>
            <a:pPr algn="r" rtl="0"/>
            <a:endParaRPr lang="en-US" sz="1200" kern="1200" dirty="0">
              <a:solidFill>
                <a:prstClr val="black"/>
              </a:solidFill>
              <a:latin typeface="Segoe"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 xmlns:p14="http://schemas.microsoft.com/office/powerpoint/2010/main" val="11096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594560" lvl="1" indent="-162153">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5400" b="0" i="0" kern="0" cap="none" spc="-150" dirty="0">
                <a:ln w="3175" cmpd="sng">
                  <a:solidFill>
                    <a:schemeClr val="accent3">
                      <a:lumMod val="50000"/>
                      <a:alpha val="74000"/>
                    </a:schemeClr>
                  </a:solidFill>
                </a:ln>
                <a:gradFill flip="none" rotWithShape="1">
                  <a:gsLst>
                    <a:gs pos="0">
                      <a:schemeClr val="accent3">
                        <a:lumMod val="20000"/>
                        <a:lumOff val="80000"/>
                      </a:schemeClr>
                    </a:gs>
                    <a:gs pos="100000">
                      <a:schemeClr val="accent3"/>
                    </a:gs>
                  </a:gsLst>
                  <a:lin ang="5400000" scaled="1"/>
                  <a:tileRect/>
                </a:gra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8" name="Picture 7"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514" y="649805"/>
            <a:ext cx="7043208" cy="1523494"/>
          </a:xfrm>
        </p:spPr>
        <p:txBody>
          <a:bodyPr anchor="ctr" anchorCtr="0">
            <a:noAutofit/>
          </a:bodyPr>
          <a:lstStyle>
            <a:lvl1pPr marL="0" algn="l" defTabSz="914400" rtl="0" eaLnBrk="1" latinLnBrk="0" hangingPunct="1">
              <a:lnSpc>
                <a:spcPct val="90000"/>
              </a:lnSpc>
              <a:spcBef>
                <a:spcPct val="0"/>
              </a:spcBef>
              <a:buNone/>
              <a:tabLst>
                <a:tab pos="1427163" algn="l"/>
              </a:tabLst>
              <a:defRPr lang="en-US" sz="5400" b="0" i="0" kern="0" cap="none" spc="-150" dirty="0">
                <a:ln w="3175" cmpd="sng">
                  <a:solidFill>
                    <a:schemeClr val="accent3">
                      <a:lumMod val="50000"/>
                      <a:alpha val="74000"/>
                    </a:schemeClr>
                  </a:solidFill>
                </a:ln>
                <a:gradFill flip="none" rotWithShape="1">
                  <a:gsLst>
                    <a:gs pos="0">
                      <a:schemeClr val="accent3">
                        <a:lumMod val="20000"/>
                        <a:lumOff val="80000"/>
                      </a:schemeClr>
                    </a:gs>
                    <a:gs pos="100000">
                      <a:schemeClr val="accent3"/>
                    </a:gs>
                  </a:gsLst>
                  <a:lin ang="5400000" scaled="1"/>
                  <a:tileRect/>
                </a:gra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5" descr="photo_GREEN_Delores.jpg"/>
          <p:cNvPicPr>
            <a:picLocks noChangeAspect="1"/>
          </p:cNvPicPr>
          <p:nvPr userDrawn="1"/>
        </p:nvPicPr>
        <p:blipFill>
          <a:blip r:embed="rId3"/>
          <a:stretch>
            <a:fillRect/>
          </a:stretch>
        </p:blipFill>
        <p:spPr>
          <a:xfrm>
            <a:off x="0" y="3185827"/>
            <a:ext cx="3371850" cy="2315145"/>
          </a:xfrm>
          <a:prstGeom prst="rect">
            <a:avLst/>
          </a:prstGeom>
        </p:spPr>
      </p:pic>
      <p:pic>
        <p:nvPicPr>
          <p:cNvPr id="1026" name="Picture 2" descr="W:\TRANSFER\MBupload\SERVER-new\Logo\Forefront\Forefront\Forefront_h_rgb.png"/>
          <p:cNvPicPr>
            <a:picLocks noChangeAspect="1" noChangeArrowheads="1"/>
          </p:cNvPicPr>
          <p:nvPr userDrawn="1"/>
        </p:nvPicPr>
        <p:blipFill>
          <a:blip r:embed="rId4" cstate="email"/>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Title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Forefront\Forefront\Forefront_h_rgb.png"/>
          <p:cNvPicPr>
            <a:picLocks noChangeAspect="1" noChangeArrowheads="1"/>
          </p:cNvPicPr>
          <p:nvPr userDrawn="1"/>
        </p:nvPicPr>
        <p:blipFill>
          <a:blip r:embed="rId3" cstate="email"/>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p:nvPicPr>
        <p:blipFill>
          <a:blip r:embed="rId2"/>
          <a:stretch>
            <a:fillRect/>
          </a:stretch>
        </p:blipFill>
        <p:spPr>
          <a:xfrm>
            <a:off x="1143" y="0"/>
            <a:ext cx="9142856" cy="6857142"/>
          </a:xfrm>
          <a:prstGeom prst="rect">
            <a:avLst/>
          </a:prstGeom>
        </p:spPr>
      </p:pic>
      <p:pic>
        <p:nvPicPr>
          <p:cNvPr id="4" name="Picture 3"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6" r:id="rId12"/>
    <p:sldLayoutId id="2147483742"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0" y="6657945"/>
            <a:ext cx="9144000" cy="200055"/>
          </a:xfrm>
          <a:prstGeom prst="rect">
            <a:avLst/>
          </a:prstGeom>
          <a:noFill/>
        </p:spPr>
        <p:txBody>
          <a:bodyPr wrap="square" rtlCol="0">
            <a:spAutoFit/>
          </a:bodyPr>
          <a:lstStyle/>
          <a:p>
            <a:pPr algn="ctr"/>
            <a:r>
              <a:rPr lang="en-US" sz="700" dirty="0" smtClean="0">
                <a:solidFill>
                  <a:srgbClr val="000000"/>
                </a:solidFill>
              </a:rPr>
              <a:t>Microsoft NDA Material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tabLst>
          <a:tab pos="1427163" algn="l"/>
        </a:tabLst>
        <a:defRPr lang="en-US" sz="4800" b="0" i="0" kern="0" cap="none" spc="-150" dirty="0">
          <a:ln w="3175" cmpd="sng">
            <a:solidFill>
              <a:schemeClr val="accent3">
                <a:lumMod val="50000"/>
                <a:alpha val="74000"/>
              </a:schemeClr>
            </a:solidFill>
          </a:ln>
          <a:gradFill flip="none" rotWithShape="1">
            <a:gsLst>
              <a:gs pos="0">
                <a:schemeClr val="accent3">
                  <a:lumMod val="20000"/>
                  <a:lumOff val="80000"/>
                </a:schemeClr>
              </a:gs>
              <a:gs pos="100000">
                <a:schemeClr val="accent3"/>
              </a:gs>
            </a:gsLst>
            <a:lin ang="5400000" scaled="1"/>
            <a:tileRect/>
          </a:gradFill>
          <a:effectLst>
            <a:outerShdw blurRad="38100" dist="38100" dir="2700000" algn="tl">
              <a:srgbClr val="000000">
                <a:alpha val="43137"/>
              </a:srgbClr>
            </a:outerShdw>
          </a:effectLst>
          <a:latin typeface="+mn-lt"/>
          <a:ea typeface="+mn-ea"/>
          <a:cs typeface="+mn-cs"/>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4"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1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0.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11.xml"/><Relationship Id="rId16" Type="http://schemas.openxmlformats.org/officeDocument/2006/relationships/image" Target="../media/image62.png"/><Relationship Id="rId1" Type="http://schemas.openxmlformats.org/officeDocument/2006/relationships/slideLayout" Target="../slideLayouts/slideLayout1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4.png"/><Relationship Id="rId7" Type="http://schemas.openxmlformats.org/officeDocument/2006/relationships/hyperlink" Target="http://www.id-conf.com/blog/2009/05/07/awards-for-outstanding-identity-management-project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48.png"/><Relationship Id="rId5" Type="http://schemas.openxmlformats.org/officeDocument/2006/relationships/image" Target="../media/image66.png"/><Relationship Id="rId10" Type="http://schemas.openxmlformats.org/officeDocument/2006/relationships/image" Target="../media/image17.png"/><Relationship Id="rId4" Type="http://schemas.openxmlformats.org/officeDocument/2006/relationships/image" Target="../media/image65.png"/><Relationship Id="rId9" Type="http://schemas.openxmlformats.org/officeDocument/2006/relationships/image" Target="../media/image6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6.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1.png"/><Relationship Id="rId5" Type="http://schemas.openxmlformats.org/officeDocument/2006/relationships/image" Target="../media/image74.png"/><Relationship Id="rId10" Type="http://schemas.openxmlformats.org/officeDocument/2006/relationships/image" Target="../media/image80.png"/><Relationship Id="rId4" Type="http://schemas.openxmlformats.org/officeDocument/2006/relationships/image" Target="../media/image73.png"/><Relationship Id="rId9" Type="http://schemas.openxmlformats.org/officeDocument/2006/relationships/image" Target="../media/image79.png"/><Relationship Id="rId14"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6.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19.xml"/><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1.png"/><Relationship Id="rId5" Type="http://schemas.openxmlformats.org/officeDocument/2006/relationships/image" Target="../media/image74.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3.png"/><Relationship Id="rId9" Type="http://schemas.openxmlformats.org/officeDocument/2006/relationships/image" Target="../media/image79.png"/><Relationship Id="rId14" Type="http://schemas.openxmlformats.org/officeDocument/2006/relationships/image" Target="../media/image8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jpeg"/><Relationship Id="rId3" Type="http://schemas.openxmlformats.org/officeDocument/2006/relationships/image" Target="../media/image76.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20.xml"/><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1.png"/><Relationship Id="rId5" Type="http://schemas.openxmlformats.org/officeDocument/2006/relationships/image" Target="../media/image74.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3.png"/><Relationship Id="rId9" Type="http://schemas.openxmlformats.org/officeDocument/2006/relationships/image" Target="../media/image79.png"/><Relationship Id="rId14" Type="http://schemas.openxmlformats.org/officeDocument/2006/relationships/image" Target="../media/image84.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2.png"/><Relationship Id="rId18" Type="http://schemas.openxmlformats.org/officeDocument/2006/relationships/image" Target="../media/image86.png"/><Relationship Id="rId3" Type="http://schemas.openxmlformats.org/officeDocument/2006/relationships/image" Target="../media/image76.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9.png"/><Relationship Id="rId17" Type="http://schemas.openxmlformats.org/officeDocument/2006/relationships/image" Target="../media/image85.png"/><Relationship Id="rId2" Type="http://schemas.openxmlformats.org/officeDocument/2006/relationships/notesSlide" Target="../notesSlides/notesSlide21.xml"/><Relationship Id="rId16" Type="http://schemas.openxmlformats.org/officeDocument/2006/relationships/image" Target="../media/image84.png"/><Relationship Id="rId20"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1.png"/><Relationship Id="rId24" Type="http://schemas.openxmlformats.org/officeDocument/2006/relationships/image" Target="../media/image66.png"/><Relationship Id="rId5" Type="http://schemas.openxmlformats.org/officeDocument/2006/relationships/image" Target="../media/image74.png"/><Relationship Id="rId15" Type="http://schemas.openxmlformats.org/officeDocument/2006/relationships/image" Target="../media/image83.png"/><Relationship Id="rId23" Type="http://schemas.openxmlformats.org/officeDocument/2006/relationships/image" Target="../media/image65.png"/><Relationship Id="rId10" Type="http://schemas.openxmlformats.org/officeDocument/2006/relationships/image" Target="../media/image80.png"/><Relationship Id="rId19" Type="http://schemas.openxmlformats.org/officeDocument/2006/relationships/image" Target="../media/image88.jpeg"/><Relationship Id="rId4" Type="http://schemas.openxmlformats.org/officeDocument/2006/relationships/image" Target="../media/image73.png"/><Relationship Id="rId9" Type="http://schemas.openxmlformats.org/officeDocument/2006/relationships/image" Target="../media/image79.png"/><Relationship Id="rId14" Type="http://schemas.openxmlformats.org/officeDocument/2006/relationships/image" Target="../media/image90.png"/><Relationship Id="rId22" Type="http://schemas.openxmlformats.org/officeDocument/2006/relationships/image" Target="../media/image9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hyperlink" Target="http://searchwinit.techtarget.com/news/article/0,289142,sid1_gci1337386,00.html" TargetMode="External"/><Relationship Id="rId7" Type="http://schemas.openxmlformats.org/officeDocument/2006/relationships/image" Target="../media/image94.png"/><Relationship Id="rId12"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67.png"/><Relationship Id="rId5" Type="http://schemas.openxmlformats.org/officeDocument/2006/relationships/image" Target="../media/image17.png"/><Relationship Id="rId10" Type="http://schemas.openxmlformats.org/officeDocument/2006/relationships/image" Target="../media/image96.png"/><Relationship Id="rId4" Type="http://schemas.openxmlformats.org/officeDocument/2006/relationships/image" Target="../media/image93.png"/><Relationship Id="rId9"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24.xml"/><Relationship Id="rId7" Type="http://schemas.openxmlformats.org/officeDocument/2006/relationships/image" Target="../media/image10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10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4.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7.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jpe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download.microsoft.com/download/d/4/1/d4134647-61a3-4315-b3be-92a6ee7d0ac0/CMO_Sales_Datasheet_Final.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22.png"/><Relationship Id="rId7" Type="http://schemas.openxmlformats.org/officeDocument/2006/relationships/image" Target="../media/image12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hyperlink" Target="http://microsoft.com/technet" TargetMode="External"/><Relationship Id="rId10" Type="http://schemas.openxmlformats.org/officeDocument/2006/relationships/image" Target="../media/image125.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Oval 182"/>
          <p:cNvSpPr/>
          <p:nvPr/>
        </p:nvSpPr>
        <p:spPr bwMode="auto">
          <a:xfrm>
            <a:off x="6531453" y="2714624"/>
            <a:ext cx="2428875" cy="2428875"/>
          </a:xfrm>
          <a:prstGeom prst="ellipse">
            <a:avLst/>
          </a:prstGeom>
          <a:solidFill>
            <a:schemeClr val="accent1"/>
          </a:solidFill>
          <a:ln w="9525" cap="flat" cmpd="sng" algn="ctr">
            <a:no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06" name="Title 105"/>
          <p:cNvSpPr>
            <a:spLocks noGrp="1"/>
          </p:cNvSpPr>
          <p:nvPr>
            <p:ph type="title"/>
          </p:nvPr>
        </p:nvSpPr>
        <p:spPr>
          <a:xfrm>
            <a:off x="381000" y="230188"/>
            <a:ext cx="8382000" cy="1107996"/>
          </a:xfrm>
        </p:spPr>
        <p:txBody>
          <a:bodyPr/>
          <a:lstStyle/>
          <a:p>
            <a:pPr lvl="0"/>
            <a:r>
              <a:rPr lang="en-US" sz="4000" dirty="0" smtClean="0"/>
              <a:t>Provide More Secure, Anywhere Access </a:t>
            </a:r>
            <a:br>
              <a:rPr lang="en-US" sz="4000" dirty="0" smtClean="0"/>
            </a:br>
            <a:endParaRPr lang="en-US" sz="4000" dirty="0"/>
          </a:p>
        </p:txBody>
      </p:sp>
      <p:pic>
        <p:nvPicPr>
          <p:cNvPr id="204"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a:off x="8520971" y="2739985"/>
            <a:ext cx="556601" cy="661152"/>
          </a:xfrm>
          <a:prstGeom prst="rect">
            <a:avLst/>
          </a:prstGeom>
          <a:noFill/>
          <a:effectLst>
            <a:outerShdw blurRad="254000" dist="101600" dir="5400000" algn="t" rotWithShape="0">
              <a:prstClr val="black">
                <a:alpha val="56000"/>
              </a:prstClr>
            </a:outerShdw>
          </a:effectLst>
        </p:spPr>
      </p:pic>
      <p:pic>
        <p:nvPicPr>
          <p:cNvPr id="207"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a:off x="8505372" y="3558575"/>
            <a:ext cx="556601" cy="661152"/>
          </a:xfrm>
          <a:prstGeom prst="rect">
            <a:avLst/>
          </a:prstGeom>
          <a:noFill/>
          <a:effectLst>
            <a:outerShdw blurRad="254000" dist="101600" dir="5400000" algn="t" rotWithShape="0">
              <a:prstClr val="black">
                <a:alpha val="56000"/>
              </a:prstClr>
            </a:outerShdw>
          </a:effectLst>
        </p:spPr>
      </p:pic>
      <p:pic>
        <p:nvPicPr>
          <p:cNvPr id="220"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a:off x="8527378" y="4416095"/>
            <a:ext cx="556600" cy="661152"/>
          </a:xfrm>
          <a:prstGeom prst="rect">
            <a:avLst/>
          </a:prstGeom>
          <a:noFill/>
          <a:effectLst>
            <a:outerShdw blurRad="254000" dist="101600" dir="5400000" algn="t" rotWithShape="0">
              <a:prstClr val="black">
                <a:alpha val="56000"/>
              </a:prstClr>
            </a:outerShdw>
          </a:effectLst>
        </p:spPr>
      </p:pic>
      <p:pic>
        <p:nvPicPr>
          <p:cNvPr id="221" name="Picture 220" descr="graph.png"/>
          <p:cNvPicPr>
            <a:picLocks noChangeAspect="1"/>
          </p:cNvPicPr>
          <p:nvPr/>
        </p:nvPicPr>
        <p:blipFill>
          <a:blip r:embed="rId4" cstate="print"/>
          <a:stretch>
            <a:fillRect/>
          </a:stretch>
        </p:blipFill>
        <p:spPr>
          <a:xfrm>
            <a:off x="8801277" y="4719638"/>
            <a:ext cx="268324" cy="270616"/>
          </a:xfrm>
          <a:prstGeom prst="rect">
            <a:avLst/>
          </a:prstGeom>
          <a:scene3d>
            <a:camera prst="isometricOffAxis1Right"/>
            <a:lightRig rig="threePt" dir="t"/>
          </a:scene3d>
        </p:spPr>
      </p:pic>
      <p:sp>
        <p:nvSpPr>
          <p:cNvPr id="184" name="Chord 183"/>
          <p:cNvSpPr/>
          <p:nvPr/>
        </p:nvSpPr>
        <p:spPr bwMode="auto">
          <a:xfrm>
            <a:off x="6606988" y="2544243"/>
            <a:ext cx="2668479" cy="2646322"/>
          </a:xfrm>
          <a:prstGeom prst="chord">
            <a:avLst>
              <a:gd name="adj1" fmla="val 5413867"/>
              <a:gd name="adj2" fmla="val 16152262"/>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cxnSp>
        <p:nvCxnSpPr>
          <p:cNvPr id="217" name="Straight Connector 216"/>
          <p:cNvCxnSpPr/>
          <p:nvPr/>
        </p:nvCxnSpPr>
        <p:spPr bwMode="auto">
          <a:xfrm flipV="1">
            <a:off x="8031192" y="3276600"/>
            <a:ext cx="503208" cy="363747"/>
          </a:xfrm>
          <a:prstGeom prst="line">
            <a:avLst/>
          </a:prstGeom>
          <a:solidFill>
            <a:schemeClr val="accent1"/>
          </a:solidFill>
          <a:ln w="19050" cap="flat" cmpd="sng" algn="ctr">
            <a:solidFill>
              <a:schemeClr val="tx2">
                <a:lumMod val="50000"/>
                <a:lumOff val="50000"/>
              </a:schemeClr>
            </a:solidFill>
            <a:prstDash val="solid"/>
            <a:round/>
            <a:headEnd type="none" w="med" len="med"/>
            <a:tailEnd type="oval" w="med" len="med"/>
          </a:ln>
          <a:effectLst/>
        </p:spPr>
      </p:cxnSp>
      <p:cxnSp>
        <p:nvCxnSpPr>
          <p:cNvPr id="227" name="Straight Connector 226"/>
          <p:cNvCxnSpPr/>
          <p:nvPr/>
        </p:nvCxnSpPr>
        <p:spPr bwMode="auto">
          <a:xfrm rot="10800000">
            <a:off x="8057072" y="4114801"/>
            <a:ext cx="477328" cy="436035"/>
          </a:xfrm>
          <a:prstGeom prst="line">
            <a:avLst/>
          </a:prstGeom>
          <a:solidFill>
            <a:schemeClr val="accent1"/>
          </a:solidFill>
          <a:ln w="19050" cap="flat" cmpd="sng" algn="ctr">
            <a:solidFill>
              <a:schemeClr val="tx2">
                <a:lumMod val="50000"/>
                <a:lumOff val="50000"/>
              </a:schemeClr>
            </a:solidFill>
            <a:prstDash val="solid"/>
            <a:round/>
            <a:headEnd type="oval" w="med" len="med"/>
            <a:tailEnd type="oval" w="med" len="med"/>
          </a:ln>
          <a:effectLst/>
        </p:spPr>
      </p:cxnSp>
      <p:cxnSp>
        <p:nvCxnSpPr>
          <p:cNvPr id="228" name="Straight Connector 227"/>
          <p:cNvCxnSpPr/>
          <p:nvPr/>
        </p:nvCxnSpPr>
        <p:spPr bwMode="auto">
          <a:xfrm rot="10800000">
            <a:off x="8308163" y="3874287"/>
            <a:ext cx="211725" cy="14865"/>
          </a:xfrm>
          <a:prstGeom prst="line">
            <a:avLst/>
          </a:prstGeom>
          <a:solidFill>
            <a:schemeClr val="accent1"/>
          </a:solidFill>
          <a:ln w="19050" cap="flat" cmpd="sng" algn="ctr">
            <a:solidFill>
              <a:schemeClr val="tx2">
                <a:lumMod val="50000"/>
                <a:lumOff val="50000"/>
              </a:schemeClr>
            </a:solidFill>
            <a:prstDash val="solid"/>
            <a:round/>
            <a:headEnd type="oval" w="med" len="med"/>
            <a:tailEnd type="oval" w="med" len="med"/>
          </a:ln>
          <a:effectLst/>
        </p:spPr>
      </p:cxnSp>
      <p:grpSp>
        <p:nvGrpSpPr>
          <p:cNvPr id="79" name="Group 78"/>
          <p:cNvGrpSpPr/>
          <p:nvPr/>
        </p:nvGrpSpPr>
        <p:grpSpPr>
          <a:xfrm>
            <a:off x="5571497" y="1466636"/>
            <a:ext cx="4723937" cy="4800441"/>
            <a:chOff x="5571497" y="1466636"/>
            <a:chExt cx="4723937" cy="4800441"/>
          </a:xfrm>
        </p:grpSpPr>
        <p:sp>
          <p:nvSpPr>
            <p:cNvPr id="182" name="Block Arc 181"/>
            <p:cNvSpPr/>
            <p:nvPr/>
          </p:nvSpPr>
          <p:spPr bwMode="auto">
            <a:xfrm rot="10800000" flipH="1" flipV="1">
              <a:off x="5571497" y="1466636"/>
              <a:ext cx="4723937" cy="4800441"/>
            </a:xfrm>
            <a:prstGeom prst="blockArc">
              <a:avLst>
                <a:gd name="adj1" fmla="val 5376652"/>
                <a:gd name="adj2" fmla="val 8440696"/>
                <a:gd name="adj3" fmla="val 8162"/>
              </a:avLst>
            </a:prstGeom>
            <a:ln>
              <a:headEnd type="none" w="med" len="med"/>
              <a:tailEnd type="none" w="med" len="med"/>
            </a:ln>
          </p:spPr>
          <p:style>
            <a:lnRef idx="1">
              <a:schemeClr val="accent1"/>
            </a:lnRef>
            <a:fillRef idx="1003">
              <a:schemeClr val="lt2"/>
            </a:fillRef>
            <a:effectRef idx="2">
              <a:schemeClr val="accent1"/>
            </a:effectRef>
            <a:fontRef idx="minor">
              <a:schemeClr val="lt1"/>
            </a:fontRef>
          </p:style>
          <p:txBody>
            <a:bodyPr vert="horz" wrap="square" lIns="91440" tIns="45718" rIns="91436" bIns="45718" numCol="1" rtlCol="0" anchor="t" anchorCtr="0" compatLnSpc="1">
              <a:prstTxWarp prst="textNoShape">
                <a:avLst/>
              </a:prstTxWarp>
            </a:bodyPr>
            <a:lstStyle/>
            <a:p>
              <a:pPr algn="l" rtl="0"/>
              <a:endParaRPr lang="en-US" sz="1100" b="1" kern="1200" dirty="0">
                <a:solidFill>
                  <a:srgbClr val="000000"/>
                </a:solidFill>
                <a:effectLst>
                  <a:reflection blurRad="6350" stA="50000" endA="300" endPos="50000" dist="29997" dir="5400000" sy="-100000" algn="bl" rotWithShape="0"/>
                </a:effectLst>
                <a:latin typeface="Segoe" pitchFamily="34" charset="0"/>
                <a:ea typeface="+mn-ea"/>
                <a:cs typeface="+mn-cs"/>
              </a:endParaRPr>
            </a:p>
          </p:txBody>
        </p:sp>
        <p:sp>
          <p:nvSpPr>
            <p:cNvPr id="223" name="Rectangle 222"/>
            <p:cNvSpPr/>
            <p:nvPr/>
          </p:nvSpPr>
          <p:spPr>
            <a:xfrm rot="12377901" flipH="1" flipV="1">
              <a:off x="6380541" y="5409778"/>
              <a:ext cx="1578408" cy="4330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a:prstTxWarp prst="textArchDown">
                <a:avLst>
                  <a:gd name="adj" fmla="val 20707349"/>
                </a:avLst>
              </a:prstTxWarp>
              <a:spAutoFit/>
            </a:bodyPr>
            <a:lstStyle/>
            <a:p>
              <a:pPr algn="ctr" rtl="0" fontAlgn="base">
                <a:spcBef>
                  <a:spcPct val="0"/>
                </a:spcBef>
                <a:spcAft>
                  <a:spcPct val="0"/>
                </a:spcAft>
              </a:pPr>
              <a:r>
                <a:rPr lang="en-US" sz="900" b="1" kern="1200" dirty="0" smtClean="0">
                  <a:solidFill>
                    <a:schemeClr val="bg1"/>
                  </a:solidFill>
                  <a:latin typeface="Segoe" pitchFamily="34" charset="0"/>
                  <a:ea typeface="+mn-ea"/>
                  <a:cs typeface="+mn-cs"/>
                </a:rPr>
                <a:t>UNTRUSTED</a:t>
              </a:r>
              <a:endParaRPr lang="en-US" sz="900" b="1" kern="1200" dirty="0">
                <a:solidFill>
                  <a:schemeClr val="bg1"/>
                </a:solidFill>
                <a:latin typeface="Segoe" pitchFamily="34" charset="0"/>
                <a:ea typeface="+mn-ea"/>
                <a:cs typeface="+mn-cs"/>
              </a:endParaRPr>
            </a:p>
          </p:txBody>
        </p:sp>
      </p:grpSp>
      <p:sp>
        <p:nvSpPr>
          <p:cNvPr id="72" name="Rectangle 71"/>
          <p:cNvSpPr/>
          <p:nvPr/>
        </p:nvSpPr>
        <p:spPr bwMode="auto">
          <a:xfrm rot="16200000" flipV="1">
            <a:off x="7368361" y="-95693"/>
            <a:ext cx="1679945" cy="1871329"/>
          </a:xfrm>
          <a:prstGeom prst="rect">
            <a:avLst/>
          </a:prstGeom>
          <a:gradFill flip="none" rotWithShape="1">
            <a:gsLst>
              <a:gs pos="1000">
                <a:schemeClr val="accent1">
                  <a:lumMod val="50000"/>
                </a:schemeClr>
              </a:gs>
              <a:gs pos="100000">
                <a:schemeClr val="bg1">
                  <a:alpha val="0"/>
                </a:schemeClr>
              </a:gs>
            </a:gsLst>
            <a:path path="rect">
              <a:fillToRect l="100000" b="100000"/>
            </a:path>
            <a:tileRect t="-100000" r="-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sp>
        <p:nvSpPr>
          <p:cNvPr id="168" name="Rounded Rectangle 167"/>
          <p:cNvSpPr/>
          <p:nvPr/>
        </p:nvSpPr>
        <p:spPr bwMode="auto">
          <a:xfrm>
            <a:off x="242539" y="3240505"/>
            <a:ext cx="4015695" cy="1875970"/>
          </a:xfrm>
          <a:prstGeom prst="roundRect">
            <a:avLst>
              <a:gd name="adj" fmla="val 6551"/>
            </a:avLst>
          </a:prstGeom>
          <a:solidFill>
            <a:schemeClr val="tx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230188" lvl="1" indent="-230188" defTabSz="914099" fontAlgn="base">
              <a:spcBef>
                <a:spcPts val="600"/>
              </a:spcBef>
              <a:defRPr/>
            </a:pPr>
            <a:r>
              <a:rPr lang="en-US" sz="1500" b="1" dirty="0" smtClean="0">
                <a:solidFill>
                  <a:schemeClr val="accent2"/>
                </a:solidFill>
              </a:rPr>
              <a:t>EMPOWER BUSINESS</a:t>
            </a:r>
            <a:r>
              <a:rPr lang="en-US" sz="1500" b="1" dirty="0" smtClean="0">
                <a:solidFill>
                  <a:srgbClr val="BBE0E3">
                    <a:lumMod val="50000"/>
                  </a:srgbClr>
                </a:solidFill>
              </a:rPr>
              <a:t> </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Consolidated secure portal to simplify remote access to resources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Simplified sign-on</a:t>
            </a:r>
          </a:p>
          <a:p>
            <a:pPr marL="230188" lvl="1" indent="-230188" defTabSz="914099" fontAlgn="base">
              <a:spcBef>
                <a:spcPts val="600"/>
              </a:spcBef>
              <a:defRPr/>
            </a:pPr>
            <a:r>
              <a:rPr lang="en-US" sz="1500" b="1" dirty="0" smtClean="0">
                <a:solidFill>
                  <a:schemeClr val="accent2"/>
                </a:solidFill>
              </a:rPr>
              <a:t>EMPOWER IT</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Policy-based resource access</a:t>
            </a:r>
          </a:p>
        </p:txBody>
      </p:sp>
      <p:cxnSp>
        <p:nvCxnSpPr>
          <p:cNvPr id="169" name="Straight Connector 168"/>
          <p:cNvCxnSpPr/>
          <p:nvPr/>
        </p:nvCxnSpPr>
        <p:spPr bwMode="auto">
          <a:xfrm rot="10800000">
            <a:off x="4267203" y="3887778"/>
            <a:ext cx="2240361" cy="2749"/>
          </a:xfrm>
          <a:prstGeom prst="line">
            <a:avLst/>
          </a:prstGeom>
          <a:solidFill>
            <a:schemeClr val="accent1"/>
          </a:solidFill>
          <a:ln w="19050" cap="flat" cmpd="sng" algn="ctr">
            <a:solidFill>
              <a:schemeClr val="tx2">
                <a:lumMod val="50000"/>
                <a:lumOff val="50000"/>
              </a:schemeClr>
            </a:solidFill>
            <a:prstDash val="solid"/>
            <a:round/>
            <a:headEnd type="none" w="med" len="med"/>
            <a:tailEnd type="oval" w="med" len="med"/>
          </a:ln>
          <a:effectLst/>
        </p:spPr>
      </p:cxnSp>
      <p:cxnSp>
        <p:nvCxnSpPr>
          <p:cNvPr id="170" name="Straight Connector 169"/>
          <p:cNvCxnSpPr/>
          <p:nvPr/>
        </p:nvCxnSpPr>
        <p:spPr bwMode="auto">
          <a:xfrm rot="10800000">
            <a:off x="5836920" y="3893221"/>
            <a:ext cx="640080" cy="8729"/>
          </a:xfrm>
          <a:prstGeom prst="line">
            <a:avLst/>
          </a:prstGeom>
          <a:solidFill>
            <a:schemeClr val="accent1"/>
          </a:solidFill>
          <a:ln w="19050" cap="flat" cmpd="sng" algn="ctr">
            <a:solidFill>
              <a:schemeClr val="tx2">
                <a:lumMod val="50000"/>
                <a:lumOff val="50000"/>
              </a:schemeClr>
            </a:solidFill>
            <a:prstDash val="solid"/>
            <a:round/>
            <a:headEnd type="none" w="med" len="med"/>
            <a:tailEnd type="oval" w="med" len="med"/>
          </a:ln>
          <a:effectLst/>
        </p:spPr>
      </p:cxnSp>
      <p:sp>
        <p:nvSpPr>
          <p:cNvPr id="171" name="Rounded Rectangle 170"/>
          <p:cNvSpPr/>
          <p:nvPr/>
        </p:nvSpPr>
        <p:spPr bwMode="auto">
          <a:xfrm>
            <a:off x="242539" y="1050758"/>
            <a:ext cx="4015695" cy="2003891"/>
          </a:xfrm>
          <a:prstGeom prst="roundRect">
            <a:avLst>
              <a:gd name="adj" fmla="val 6551"/>
            </a:avLst>
          </a:prstGeom>
          <a:solidFill>
            <a:schemeClr val="tx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230188" lvl="1" indent="-230188" defTabSz="914099" fontAlgn="base">
              <a:spcBef>
                <a:spcPts val="600"/>
              </a:spcBef>
              <a:defRPr/>
            </a:pPr>
            <a:r>
              <a:rPr lang="en-US" sz="1500" b="1" dirty="0" smtClean="0">
                <a:solidFill>
                  <a:schemeClr val="accent2"/>
                </a:solidFill>
              </a:rPr>
              <a:t>EMPOWER BUSINESS </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Seamless and more secure access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Simplified, always-on access</a:t>
            </a:r>
          </a:p>
          <a:p>
            <a:pPr marL="230188" lvl="1" indent="-230188" defTabSz="914099" fontAlgn="base">
              <a:spcBef>
                <a:spcPts val="600"/>
              </a:spcBef>
              <a:defRPr/>
            </a:pPr>
            <a:r>
              <a:rPr lang="en-US" sz="1500" b="1" dirty="0" smtClean="0">
                <a:solidFill>
                  <a:schemeClr val="accent2"/>
                </a:solidFill>
              </a:rPr>
              <a:t>EMPOWER IT </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Policy-based network access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Ability to manage machines anywhere</a:t>
            </a:r>
          </a:p>
        </p:txBody>
      </p:sp>
      <p:cxnSp>
        <p:nvCxnSpPr>
          <p:cNvPr id="172" name="Straight Connector 171"/>
          <p:cNvCxnSpPr/>
          <p:nvPr/>
        </p:nvCxnSpPr>
        <p:spPr bwMode="auto">
          <a:xfrm rot="10800000">
            <a:off x="4267200" y="1981200"/>
            <a:ext cx="762000" cy="1985"/>
          </a:xfrm>
          <a:prstGeom prst="line">
            <a:avLst/>
          </a:prstGeom>
          <a:solidFill>
            <a:schemeClr val="accent1"/>
          </a:solidFill>
          <a:ln w="19050" cap="flat" cmpd="sng" algn="ctr">
            <a:solidFill>
              <a:schemeClr val="tx2">
                <a:lumMod val="50000"/>
                <a:lumOff val="50000"/>
              </a:schemeClr>
            </a:solidFill>
            <a:prstDash val="solid"/>
            <a:round/>
            <a:headEnd type="none" w="med" len="med"/>
            <a:tailEnd type="oval" w="med" len="med"/>
          </a:ln>
          <a:effectLst/>
        </p:spPr>
      </p:cxnSp>
      <p:grpSp>
        <p:nvGrpSpPr>
          <p:cNvPr id="2" name="Group 38"/>
          <p:cNvGrpSpPr/>
          <p:nvPr/>
        </p:nvGrpSpPr>
        <p:grpSpPr>
          <a:xfrm>
            <a:off x="4921621" y="1678277"/>
            <a:ext cx="1881011" cy="552450"/>
            <a:chOff x="4329289" y="1952625"/>
            <a:chExt cx="1881011" cy="552450"/>
          </a:xfrm>
        </p:grpSpPr>
        <p:sp>
          <p:nvSpPr>
            <p:cNvPr id="174" name="Rounded Rectangle 173"/>
            <p:cNvSpPr/>
            <p:nvPr/>
          </p:nvSpPr>
          <p:spPr bwMode="auto">
            <a:xfrm>
              <a:off x="4329289" y="1952625"/>
              <a:ext cx="1881011" cy="55245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75" name="Picture 174" descr="Windows7-Enterprise_h_rgb.png"/>
            <p:cNvPicPr>
              <a:picLocks noChangeAspect="1"/>
            </p:cNvPicPr>
            <p:nvPr/>
          </p:nvPicPr>
          <p:blipFill>
            <a:blip r:embed="rId5"/>
            <a:stretch>
              <a:fillRect/>
            </a:stretch>
          </p:blipFill>
          <p:spPr>
            <a:xfrm>
              <a:off x="4402327" y="2019883"/>
              <a:ext cx="1333959" cy="420197"/>
            </a:xfrm>
            <a:prstGeom prst="rect">
              <a:avLst/>
            </a:prstGeom>
            <a:noFill/>
          </p:spPr>
        </p:pic>
      </p:grpSp>
      <p:sp>
        <p:nvSpPr>
          <p:cNvPr id="176" name="Rounded Rectangle 175"/>
          <p:cNvSpPr/>
          <p:nvPr/>
        </p:nvSpPr>
        <p:spPr bwMode="auto">
          <a:xfrm>
            <a:off x="242539" y="5315816"/>
            <a:ext cx="4015695" cy="1410116"/>
          </a:xfrm>
          <a:prstGeom prst="roundRect">
            <a:avLst>
              <a:gd name="adj" fmla="val 6551"/>
            </a:avLst>
          </a:prstGeom>
          <a:solidFill>
            <a:schemeClr val="tx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230188" lvl="1" indent="-230188" defTabSz="914099" fontAlgn="base">
              <a:spcBef>
                <a:spcPts val="600"/>
              </a:spcBef>
              <a:defRPr/>
            </a:pPr>
            <a:r>
              <a:rPr lang="en-US" sz="1500" b="1" dirty="0" smtClean="0">
                <a:solidFill>
                  <a:schemeClr val="accent2"/>
                </a:solidFill>
              </a:rPr>
              <a:t>EMPOWER BUSINESS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Access from virtually any device</a:t>
            </a:r>
          </a:p>
          <a:p>
            <a:pPr marL="230188" lvl="1" indent="-230188" defTabSz="914099" fontAlgn="base">
              <a:spcBef>
                <a:spcPts val="600"/>
              </a:spcBef>
              <a:defRPr/>
            </a:pPr>
            <a:r>
              <a:rPr lang="en-US" sz="1500" b="1" dirty="0" smtClean="0">
                <a:solidFill>
                  <a:schemeClr val="accent2"/>
                </a:solidFill>
              </a:rPr>
              <a:t>EMPOWER IT</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Policy-based restricted access</a:t>
            </a:r>
          </a:p>
        </p:txBody>
      </p:sp>
      <p:cxnSp>
        <p:nvCxnSpPr>
          <p:cNvPr id="177" name="Straight Connector 176"/>
          <p:cNvCxnSpPr/>
          <p:nvPr/>
        </p:nvCxnSpPr>
        <p:spPr bwMode="auto">
          <a:xfrm rot="10800000" flipV="1">
            <a:off x="4267200" y="6033249"/>
            <a:ext cx="2590800" cy="1"/>
          </a:xfrm>
          <a:prstGeom prst="line">
            <a:avLst/>
          </a:prstGeom>
          <a:solidFill>
            <a:schemeClr val="accent1"/>
          </a:solidFill>
          <a:ln w="19050" cap="flat" cmpd="sng" algn="ctr">
            <a:solidFill>
              <a:schemeClr val="tx2">
                <a:lumMod val="50000"/>
                <a:lumOff val="50000"/>
              </a:schemeClr>
            </a:solidFill>
            <a:prstDash val="solid"/>
            <a:round/>
            <a:headEnd type="none" w="med" len="med"/>
            <a:tailEnd type="oval" w="med" len="med"/>
          </a:ln>
          <a:effectLst/>
        </p:spPr>
      </p:cxnSp>
      <p:sp>
        <p:nvSpPr>
          <p:cNvPr id="179" name="Rectangle 178"/>
          <p:cNvSpPr/>
          <p:nvPr/>
        </p:nvSpPr>
        <p:spPr bwMode="auto">
          <a:xfrm rot="5400000">
            <a:off x="6142034" y="2720148"/>
            <a:ext cx="1594122" cy="263530"/>
          </a:xfrm>
          <a:prstGeom prst="rect">
            <a:avLst/>
          </a:prstGeom>
          <a:gradFill flip="none" rotWithShape="1">
            <a:gsLst>
              <a:gs pos="0">
                <a:srgbClr val="2C5319"/>
              </a:gs>
              <a:gs pos="50000">
                <a:srgbClr val="4E922C"/>
              </a:gs>
              <a:gs pos="85000">
                <a:srgbClr val="68C33B"/>
              </a:gs>
              <a:gs pos="100000">
                <a:srgbClr val="4E922C"/>
              </a:gs>
            </a:gsLst>
            <a:lin ang="16200000" scaled="1"/>
            <a:tileRect/>
          </a:gradFill>
          <a:ln>
            <a:noFill/>
            <a:headEnd type="none" w="med" len="med"/>
            <a:tailEnd type="none" w="med" len="med"/>
          </a:ln>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ctr" anchorCtr="0" compatLnSpc="1">
            <a:prstTxWarp prst="textNoShape">
              <a:avLst/>
            </a:prstTxWarp>
          </a:bodyPr>
          <a:lstStyle/>
          <a:p>
            <a:pPr marR="0" lvl="0" indent="-171450" algn="ctr" defTabSz="914099" fontAlgn="base">
              <a:lnSpc>
                <a:spcPct val="100000"/>
              </a:lnSpc>
              <a:spcBef>
                <a:spcPct val="0"/>
              </a:spcBef>
              <a:spcAft>
                <a:spcPct val="0"/>
              </a:spcAft>
              <a:buClrTx/>
              <a:buSzTx/>
              <a:buFontTx/>
              <a:buNone/>
              <a:tabLst/>
              <a:defRPr/>
            </a:pPr>
            <a:r>
              <a:rPr lang="en-US" sz="800" b="1" kern="0" dirty="0" smtClean="0">
                <a:solidFill>
                  <a:srgbClr val="FFFFFF"/>
                </a:solidFill>
                <a:effectLst>
                  <a:outerShdw blurRad="50800" dist="38100" dir="2700000" algn="tl" rotWithShape="0">
                    <a:prstClr val="black">
                      <a:alpha val="40000"/>
                    </a:prstClr>
                  </a:outerShdw>
                </a:effectLst>
                <a:latin typeface="Segoe" charset="0"/>
              </a:rPr>
              <a:t>DIRECT ACCESS </a:t>
            </a:r>
          </a:p>
        </p:txBody>
      </p:sp>
      <p:sp>
        <p:nvSpPr>
          <p:cNvPr id="186" name="Round Same Side Corner Rectangle 185"/>
          <p:cNvSpPr/>
          <p:nvPr/>
        </p:nvSpPr>
        <p:spPr bwMode="auto">
          <a:xfrm rot="10800000">
            <a:off x="7924799" y="-2"/>
            <a:ext cx="1052285" cy="1238251"/>
          </a:xfrm>
          <a:prstGeom prst="round2SameRect">
            <a:avLst>
              <a:gd name="adj1" fmla="val 44606"/>
              <a:gd name="adj2" fmla="val 0"/>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15900" dist="127000" dir="2700000" algn="tl" rotWithShape="0">
              <a:prstClr val="black">
                <a:alpha val="27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pPr marR="0" indent="-171450" algn="ctr" defTabSz="914099" fontAlgn="base">
              <a:lnSpc>
                <a:spcPct val="100000"/>
              </a:lnSpc>
              <a:spcBef>
                <a:spcPct val="0"/>
              </a:spcBef>
              <a:spcAft>
                <a:spcPct val="0"/>
              </a:spcAft>
              <a:buClrTx/>
              <a:buSzTx/>
              <a:buFontTx/>
              <a:buNone/>
              <a:tabLst/>
              <a:defRPr/>
            </a:pPr>
            <a:endParaRPr lang="en-US" kern="0" dirty="0" smtClean="0">
              <a:latin typeface="Segoe" charset="0"/>
            </a:endParaRPr>
          </a:p>
        </p:txBody>
      </p:sp>
      <p:grpSp>
        <p:nvGrpSpPr>
          <p:cNvPr id="3" name="Group 41"/>
          <p:cNvGrpSpPr/>
          <p:nvPr/>
        </p:nvGrpSpPr>
        <p:grpSpPr>
          <a:xfrm>
            <a:off x="7927675" y="435303"/>
            <a:ext cx="1026543" cy="660678"/>
            <a:chOff x="7327990" y="687613"/>
            <a:chExt cx="2055649" cy="1323006"/>
          </a:xfrm>
        </p:grpSpPr>
        <p:sp>
          <p:nvSpPr>
            <p:cNvPr id="188" name="Oval 187"/>
            <p:cNvSpPr/>
            <p:nvPr/>
          </p:nvSpPr>
          <p:spPr bwMode="auto">
            <a:xfrm>
              <a:off x="7693705" y="687613"/>
              <a:ext cx="1348692" cy="232229"/>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89" name="TextBox 188"/>
            <p:cNvSpPr txBox="1">
              <a:spLocks noChangeAspect="1"/>
            </p:cNvSpPr>
            <p:nvPr/>
          </p:nvSpPr>
          <p:spPr>
            <a:xfrm>
              <a:off x="7327990" y="959424"/>
              <a:ext cx="2055649" cy="1051195"/>
            </a:xfrm>
            <a:prstGeom prst="rect">
              <a:avLst/>
            </a:prstGeom>
            <a:noFill/>
          </p:spPr>
          <p:txBody>
            <a:bodyPr wrap="square" rtlCol="0" anchor="t">
              <a:noAutofit/>
            </a:bodyPr>
            <a:lstStyle/>
            <a:p>
              <a:pPr algn="ctr" defTabSz="914400">
                <a:lnSpc>
                  <a:spcPct val="80000"/>
                </a:lnSpc>
                <a:defRPr/>
              </a:pPr>
              <a:r>
                <a:rPr lang="en-US" sz="1000" b="1" kern="0" dirty="0" smtClean="0">
                  <a:ln w="18415" cmpd="sng">
                    <a:noFill/>
                    <a:prstDash val="solid"/>
                  </a:ln>
                  <a:solidFill>
                    <a:schemeClr val="bg2"/>
                  </a:solidFill>
                  <a:effectLst>
                    <a:innerShdw blurRad="114300">
                      <a:prstClr val="black"/>
                    </a:innerShdw>
                  </a:effectLst>
                  <a:latin typeface="Segoe" pitchFamily="34" charset="0"/>
                </a:rPr>
                <a:t>Protect</a:t>
              </a:r>
              <a:r>
                <a:rPr lang="en-US" sz="1000" kern="0" dirty="0" smtClean="0">
                  <a:ln w="18415" cmpd="sng">
                    <a:noFill/>
                    <a:prstDash val="solid"/>
                  </a:ln>
                  <a:solidFill>
                    <a:schemeClr val="bg2"/>
                  </a:solidFill>
                  <a:effectLst>
                    <a:innerShdw blurRad="114300">
                      <a:prstClr val="black"/>
                    </a:innerShdw>
                  </a:effectLst>
                  <a:latin typeface="Segoe" pitchFamily="34" charset="0"/>
                </a:rPr>
                <a:t> everywhere,</a:t>
              </a:r>
            </a:p>
            <a:p>
              <a:pPr algn="ctr" defTabSz="914400">
                <a:lnSpc>
                  <a:spcPct val="80000"/>
                </a:lnSpc>
                <a:defRPr/>
              </a:pPr>
              <a:r>
                <a:rPr lang="en-US" sz="1000" kern="0" dirty="0" smtClean="0">
                  <a:ln w="18415" cmpd="sng">
                    <a:noFill/>
                    <a:prstDash val="solid"/>
                  </a:ln>
                  <a:solidFill>
                    <a:schemeClr val="bg2"/>
                  </a:solidFill>
                  <a:effectLst>
                    <a:innerShdw blurRad="114300">
                      <a:prstClr val="black"/>
                    </a:innerShdw>
                  </a:effectLst>
                  <a:latin typeface="Segoe" pitchFamily="34" charset="0"/>
                </a:rPr>
                <a:t>access anywhere</a:t>
              </a:r>
            </a:p>
          </p:txBody>
        </p:sp>
      </p:grpSp>
      <p:sp>
        <p:nvSpPr>
          <p:cNvPr id="193" name="Block Arc 192"/>
          <p:cNvSpPr/>
          <p:nvPr/>
        </p:nvSpPr>
        <p:spPr bwMode="auto">
          <a:xfrm flipV="1">
            <a:off x="7924800" y="190500"/>
            <a:ext cx="1076325" cy="1076325"/>
          </a:xfrm>
          <a:prstGeom prst="blockArc">
            <a:avLst>
              <a:gd name="adj1" fmla="val 10800000"/>
              <a:gd name="adj2" fmla="val 21409210"/>
              <a:gd name="adj3" fmla="val 4931"/>
            </a:avLst>
          </a:prstGeom>
          <a:gradFill>
            <a:gsLst>
              <a:gs pos="0">
                <a:schemeClr val="accent1">
                  <a:lumMod val="25000"/>
                </a:schemeClr>
              </a:gs>
              <a:gs pos="50000">
                <a:schemeClr val="accent1">
                  <a:lumMod val="50000"/>
                  <a:alpha val="39000"/>
                </a:scheme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nvGrpSpPr>
          <p:cNvPr id="92" name="Group 91"/>
          <p:cNvGrpSpPr/>
          <p:nvPr/>
        </p:nvGrpSpPr>
        <p:grpSpPr>
          <a:xfrm>
            <a:off x="5362397" y="1510449"/>
            <a:ext cx="4918653" cy="4800441"/>
            <a:chOff x="5362397" y="1510449"/>
            <a:chExt cx="4918653" cy="4800441"/>
          </a:xfrm>
        </p:grpSpPr>
        <p:grpSp>
          <p:nvGrpSpPr>
            <p:cNvPr id="78" name="Group 77"/>
            <p:cNvGrpSpPr/>
            <p:nvPr/>
          </p:nvGrpSpPr>
          <p:grpSpPr>
            <a:xfrm>
              <a:off x="5540195" y="1510449"/>
              <a:ext cx="4740855" cy="4800441"/>
              <a:chOff x="5540195" y="1510449"/>
              <a:chExt cx="4740855" cy="4800441"/>
            </a:xfrm>
          </p:grpSpPr>
          <p:sp>
            <p:nvSpPr>
              <p:cNvPr id="181" name="Block Arc 180"/>
              <p:cNvSpPr/>
              <p:nvPr/>
            </p:nvSpPr>
            <p:spPr bwMode="auto">
              <a:xfrm rot="10800000" flipH="1" flipV="1">
                <a:off x="5540195" y="1510449"/>
                <a:ext cx="4740855" cy="4800441"/>
              </a:xfrm>
              <a:prstGeom prst="blockArc">
                <a:avLst>
                  <a:gd name="adj1" fmla="val 9467147"/>
                  <a:gd name="adj2" fmla="val 12011723"/>
                  <a:gd name="adj3" fmla="val 8888"/>
                </a:avLst>
              </a:prstGeom>
              <a:ln>
                <a:headEnd type="none" w="med" len="med"/>
                <a:tailEnd type="none" w="med" len="med"/>
              </a:ln>
            </p:spPr>
            <p:style>
              <a:lnRef idx="1">
                <a:schemeClr val="accent1"/>
              </a:lnRef>
              <a:fillRef idx="1002">
                <a:schemeClr val="lt1"/>
              </a:fillRef>
              <a:effectRef idx="2">
                <a:schemeClr val="accent1"/>
              </a:effectRef>
              <a:fontRef idx="minor">
                <a:schemeClr val="lt1"/>
              </a:fontRef>
            </p:style>
            <p:txBody>
              <a:bodyPr vert="horz" wrap="square" lIns="91440" tIns="45718" rIns="91436" bIns="45718" numCol="1" rtlCol="0" anchor="t" anchorCtr="0" compatLnSpc="1">
                <a:prstTxWarp prst="textNoShape">
                  <a:avLst/>
                </a:prstTxWarp>
              </a:bodyPr>
              <a:lstStyle/>
              <a:p>
                <a:pPr algn="l" rtl="0"/>
                <a:endParaRPr lang="en-US" sz="1100" b="1" kern="1200" dirty="0">
                  <a:solidFill>
                    <a:srgbClr val="000000"/>
                  </a:solidFill>
                  <a:effectLst>
                    <a:reflection blurRad="6350" stA="50000" endA="300" endPos="50000" dist="29997" dir="5400000" sy="-100000" algn="bl" rotWithShape="0"/>
                  </a:effectLst>
                  <a:latin typeface="Segoe" pitchFamily="34" charset="0"/>
                  <a:ea typeface="+mn-ea"/>
                  <a:cs typeface="+mn-cs"/>
                </a:endParaRPr>
              </a:p>
            </p:txBody>
          </p:sp>
          <p:sp>
            <p:nvSpPr>
              <p:cNvPr id="222" name="Rectangle 221"/>
              <p:cNvSpPr/>
              <p:nvPr/>
            </p:nvSpPr>
            <p:spPr>
              <a:xfrm rot="16200000">
                <a:off x="5245529" y="3786639"/>
                <a:ext cx="1607391" cy="321920"/>
              </a:xfrm>
              <a:prstGeom prst="rect">
                <a:avLst/>
              </a:prstGeom>
              <a:effectLst/>
            </p:spPr>
            <p:txBody>
              <a:bodyPr wrap="none">
                <a:prstTxWarp prst="textArchUp">
                  <a:avLst>
                    <a:gd name="adj" fmla="val 10163879"/>
                  </a:avLst>
                </a:prstTxWarp>
                <a:spAutoFit/>
              </a:bodyPr>
              <a:lstStyle/>
              <a:p>
                <a:pPr algn="ctr" rtl="0" fontAlgn="base">
                  <a:spcBef>
                    <a:spcPct val="0"/>
                  </a:spcBef>
                  <a:spcAft>
                    <a:spcPct val="0"/>
                  </a:spcAft>
                </a:pPr>
                <a:r>
                  <a:rPr lang="en-US" sz="900" b="1" kern="1200" dirty="0" smtClean="0">
                    <a:solidFill>
                      <a:schemeClr val="bg1"/>
                    </a:solidFill>
                    <a:latin typeface="Segoe" pitchFamily="34" charset="0"/>
                    <a:ea typeface="+mn-ea"/>
                    <a:cs typeface="+mn-cs"/>
                  </a:rPr>
                  <a:t>TRUSTED</a:t>
                </a:r>
                <a:endParaRPr lang="en-US" sz="900" b="1" kern="1200" dirty="0">
                  <a:solidFill>
                    <a:schemeClr val="bg1"/>
                  </a:solidFill>
                  <a:latin typeface="Segoe" pitchFamily="34" charset="0"/>
                  <a:ea typeface="+mn-ea"/>
                  <a:cs typeface="+mn-cs"/>
                </a:endParaRPr>
              </a:p>
            </p:txBody>
          </p:sp>
        </p:grpSp>
        <p:grpSp>
          <p:nvGrpSpPr>
            <p:cNvPr id="5" name="Group 196"/>
            <p:cNvGrpSpPr/>
            <p:nvPr/>
          </p:nvGrpSpPr>
          <p:grpSpPr>
            <a:xfrm>
              <a:off x="5362397" y="3303495"/>
              <a:ext cx="475068" cy="1447517"/>
              <a:chOff x="5362397" y="3303495"/>
              <a:chExt cx="475068" cy="1447517"/>
            </a:xfrm>
          </p:grpSpPr>
          <p:pic>
            <p:nvPicPr>
              <p:cNvPr id="198" name="Picture 197" descr="laptop.png"/>
              <p:cNvPicPr>
                <a:picLocks noChangeAspect="1"/>
              </p:cNvPicPr>
              <p:nvPr/>
            </p:nvPicPr>
            <p:blipFill>
              <a:blip r:embed="rId6" cstate="email">
                <a:grayscl/>
              </a:blip>
              <a:stretch>
                <a:fillRect/>
              </a:stretch>
            </p:blipFill>
            <p:spPr bwMode="invGray">
              <a:xfrm>
                <a:off x="5362397" y="4294095"/>
                <a:ext cx="475068" cy="456917"/>
              </a:xfrm>
              <a:prstGeom prst="rect">
                <a:avLst/>
              </a:prstGeom>
            </p:spPr>
          </p:pic>
          <p:grpSp>
            <p:nvGrpSpPr>
              <p:cNvPr id="6" name="Group 84"/>
              <p:cNvGrpSpPr/>
              <p:nvPr/>
            </p:nvGrpSpPr>
            <p:grpSpPr>
              <a:xfrm>
                <a:off x="5362397" y="3303495"/>
                <a:ext cx="475068" cy="456917"/>
                <a:chOff x="4821053" y="4279775"/>
                <a:chExt cx="475068" cy="456917"/>
              </a:xfrm>
            </p:grpSpPr>
            <p:pic>
              <p:nvPicPr>
                <p:cNvPr id="200" name="Picture 199" descr="laptop.png"/>
                <p:cNvPicPr>
                  <a:picLocks noChangeAspect="1"/>
                </p:cNvPicPr>
                <p:nvPr/>
              </p:nvPicPr>
              <p:blipFill>
                <a:blip r:embed="rId6" cstate="email">
                  <a:grayscl/>
                </a:blip>
                <a:stretch>
                  <a:fillRect/>
                </a:stretch>
              </p:blipFill>
              <p:spPr bwMode="invGray">
                <a:xfrm>
                  <a:off x="4821053" y="4279775"/>
                  <a:ext cx="475068" cy="456917"/>
                </a:xfrm>
                <a:prstGeom prst="rect">
                  <a:avLst/>
                </a:prstGeom>
              </p:spPr>
            </p:pic>
            <p:pic>
              <p:nvPicPr>
                <p:cNvPr id="201" name="Picture 200" descr="Vista Flag.png"/>
                <p:cNvPicPr>
                  <a:picLocks noChangeAspect="1"/>
                </p:cNvPicPr>
                <p:nvPr/>
              </p:nvPicPr>
              <p:blipFill>
                <a:blip r:embed="rId7" cstate="print"/>
                <a:stretch>
                  <a:fillRect/>
                </a:stretch>
              </p:blipFill>
              <p:spPr>
                <a:xfrm rot="434032">
                  <a:off x="5023486" y="4325547"/>
                  <a:ext cx="205522" cy="205522"/>
                </a:xfrm>
                <a:prstGeom prst="rect">
                  <a:avLst/>
                </a:prstGeom>
              </p:spPr>
            </p:pic>
          </p:grpSp>
        </p:grpSp>
      </p:grpSp>
      <p:pic>
        <p:nvPicPr>
          <p:cNvPr id="202" name="Picture 201" descr="WS08-R2_v_rgb.png"/>
          <p:cNvPicPr>
            <a:picLocks noChangeAspect="1"/>
          </p:cNvPicPr>
          <p:nvPr/>
        </p:nvPicPr>
        <p:blipFill>
          <a:blip r:embed="rId8" cstate="print"/>
          <a:stretch>
            <a:fillRect/>
          </a:stretch>
        </p:blipFill>
        <p:spPr>
          <a:xfrm>
            <a:off x="6947688" y="4304916"/>
            <a:ext cx="947712" cy="285935"/>
          </a:xfrm>
          <a:prstGeom prst="rect">
            <a:avLst/>
          </a:prstGeom>
        </p:spPr>
      </p:pic>
      <p:grpSp>
        <p:nvGrpSpPr>
          <p:cNvPr id="9" name="Group 208"/>
          <p:cNvGrpSpPr/>
          <p:nvPr/>
        </p:nvGrpSpPr>
        <p:grpSpPr>
          <a:xfrm>
            <a:off x="5962115" y="5369603"/>
            <a:ext cx="1841522" cy="1069279"/>
            <a:chOff x="5962115" y="5369603"/>
            <a:chExt cx="1841522" cy="1069279"/>
          </a:xfrm>
        </p:grpSpPr>
        <p:grpSp>
          <p:nvGrpSpPr>
            <p:cNvPr id="10" name="Group 131"/>
            <p:cNvGrpSpPr/>
            <p:nvPr/>
          </p:nvGrpSpPr>
          <p:grpSpPr>
            <a:xfrm>
              <a:off x="5962115" y="5369603"/>
              <a:ext cx="623486" cy="543734"/>
              <a:chOff x="5482952" y="5600207"/>
              <a:chExt cx="623486" cy="543734"/>
            </a:xfrm>
          </p:grpSpPr>
          <p:pic>
            <p:nvPicPr>
              <p:cNvPr id="215" name="Picture 214" descr="laptop.png"/>
              <p:cNvPicPr>
                <a:picLocks noChangeAspect="1"/>
              </p:cNvPicPr>
              <p:nvPr/>
            </p:nvPicPr>
            <p:blipFill>
              <a:blip r:embed="rId6" cstate="email">
                <a:grayscl/>
              </a:blip>
              <a:stretch>
                <a:fillRect/>
              </a:stretch>
            </p:blipFill>
            <p:spPr bwMode="invGray">
              <a:xfrm>
                <a:off x="5482952" y="5600207"/>
                <a:ext cx="475068" cy="456917"/>
              </a:xfrm>
              <a:prstGeom prst="rect">
                <a:avLst/>
              </a:prstGeom>
            </p:spPr>
          </p:pic>
          <p:pic>
            <p:nvPicPr>
              <p:cNvPr id="216" name="Picture 33" descr="C:\Documents and Settings\ashish.joshi\My Documents\My Pictures\Microsoft Clip Organizer\j0434880.png"/>
              <p:cNvPicPr>
                <a:picLocks noChangeAspect="1" noChangeArrowheads="1"/>
              </p:cNvPicPr>
              <p:nvPr/>
            </p:nvPicPr>
            <p:blipFill>
              <a:blip r:embed="rId9" cstate="print"/>
              <a:srcRect/>
              <a:stretch>
                <a:fillRect/>
              </a:stretch>
            </p:blipFill>
            <p:spPr bwMode="auto">
              <a:xfrm>
                <a:off x="5680194" y="5717697"/>
                <a:ext cx="426244" cy="426244"/>
              </a:xfrm>
              <a:prstGeom prst="rect">
                <a:avLst/>
              </a:prstGeom>
              <a:noFill/>
              <a:effectLst>
                <a:outerShdw blurRad="50800" dist="38100" dir="10800000" algn="r" rotWithShape="0">
                  <a:prstClr val="black">
                    <a:alpha val="40000"/>
                  </a:prstClr>
                </a:outerShdw>
              </a:effectLst>
            </p:spPr>
          </p:pic>
        </p:grpSp>
        <p:pic>
          <p:nvPicPr>
            <p:cNvPr id="211" name="Rectangle 1801223"/>
            <p:cNvPicPr>
              <a:picLocks noChangeAspect="1" noChangeArrowheads="1"/>
            </p:cNvPicPr>
            <p:nvPr/>
          </p:nvPicPr>
          <p:blipFill>
            <a:blip r:embed="rId10" cstate="print"/>
            <a:srcRect/>
            <a:stretch>
              <a:fillRect/>
            </a:stretch>
          </p:blipFill>
          <p:spPr bwMode="auto">
            <a:xfrm rot="900000">
              <a:off x="7507616" y="6056069"/>
              <a:ext cx="296021" cy="382813"/>
            </a:xfrm>
            <a:prstGeom prst="rect">
              <a:avLst/>
            </a:prstGeom>
            <a:noFill/>
            <a:ln w="9525">
              <a:noFill/>
              <a:miter lim="800000"/>
              <a:headEnd/>
              <a:tailEnd/>
            </a:ln>
          </p:spPr>
        </p:pic>
        <p:grpSp>
          <p:nvGrpSpPr>
            <p:cNvPr id="11" name="Group 81"/>
            <p:cNvGrpSpPr/>
            <p:nvPr/>
          </p:nvGrpSpPr>
          <p:grpSpPr>
            <a:xfrm>
              <a:off x="6656493" y="5798738"/>
              <a:ext cx="542306" cy="570551"/>
              <a:chOff x="6057054" y="5879930"/>
              <a:chExt cx="542306" cy="570551"/>
            </a:xfrm>
          </p:grpSpPr>
          <p:pic>
            <p:nvPicPr>
              <p:cNvPr id="213" name="Picture 212" descr="image007"/>
              <p:cNvPicPr>
                <a:picLocks noChangeAspect="1" noChangeArrowheads="1"/>
              </p:cNvPicPr>
              <p:nvPr/>
            </p:nvPicPr>
            <p:blipFill>
              <a:blip r:embed="rId11" cstate="print"/>
              <a:srcRect/>
              <a:stretch>
                <a:fillRect/>
              </a:stretch>
            </p:blipFill>
            <p:spPr bwMode="auto">
              <a:xfrm flipH="1">
                <a:off x="6057054" y="5879930"/>
                <a:ext cx="462280" cy="554736"/>
              </a:xfrm>
              <a:prstGeom prst="rect">
                <a:avLst/>
              </a:prstGeom>
              <a:noFill/>
              <a:ln w="9525">
                <a:noFill/>
                <a:miter lim="800000"/>
                <a:headEnd/>
                <a:tailEnd/>
              </a:ln>
            </p:spPr>
          </p:pic>
          <p:pic>
            <p:nvPicPr>
              <p:cNvPr id="214" name="Picture 213" descr="Home.png"/>
              <p:cNvPicPr>
                <a:picLocks noChangeAspect="1"/>
              </p:cNvPicPr>
              <p:nvPr/>
            </p:nvPicPr>
            <p:blipFill>
              <a:blip r:embed="rId12" cstate="print"/>
              <a:stretch>
                <a:fillRect/>
              </a:stretch>
            </p:blipFill>
            <p:spPr>
              <a:xfrm>
                <a:off x="6295279" y="6146400"/>
                <a:ext cx="304081" cy="304081"/>
              </a:xfrm>
              <a:prstGeom prst="rect">
                <a:avLst/>
              </a:prstGeom>
            </p:spPr>
          </p:pic>
        </p:grpSp>
      </p:grpSp>
      <p:pic>
        <p:nvPicPr>
          <p:cNvPr id="218" name="Picture 217" descr="129.png"/>
          <p:cNvPicPr>
            <a:picLocks noChangeAspect="1"/>
          </p:cNvPicPr>
          <p:nvPr/>
        </p:nvPicPr>
        <p:blipFill>
          <a:blip r:embed="rId13" cstate="print"/>
          <a:stretch>
            <a:fillRect/>
          </a:stretch>
        </p:blipFill>
        <p:spPr>
          <a:xfrm>
            <a:off x="8295696" y="3015639"/>
            <a:ext cx="350434" cy="350434"/>
          </a:xfrm>
          <a:prstGeom prst="rect">
            <a:avLst/>
          </a:prstGeom>
        </p:spPr>
      </p:pic>
      <p:grpSp>
        <p:nvGrpSpPr>
          <p:cNvPr id="77" name="Group 76"/>
          <p:cNvGrpSpPr/>
          <p:nvPr/>
        </p:nvGrpSpPr>
        <p:grpSpPr>
          <a:xfrm>
            <a:off x="5495365" y="1492013"/>
            <a:ext cx="4800070" cy="4800441"/>
            <a:chOff x="5495365" y="1492013"/>
            <a:chExt cx="4800070" cy="4800441"/>
          </a:xfrm>
        </p:grpSpPr>
        <p:sp>
          <p:nvSpPr>
            <p:cNvPr id="180" name="Block Arc 179"/>
            <p:cNvSpPr/>
            <p:nvPr/>
          </p:nvSpPr>
          <p:spPr bwMode="auto">
            <a:xfrm rot="10800000" flipH="1" flipV="1">
              <a:off x="5495365" y="1492013"/>
              <a:ext cx="4800070" cy="4800441"/>
            </a:xfrm>
            <a:prstGeom prst="blockArc">
              <a:avLst>
                <a:gd name="adj1" fmla="val 13193181"/>
                <a:gd name="adj2" fmla="val 16236240"/>
                <a:gd name="adj3" fmla="val 7784"/>
              </a:avLst>
            </a:prstGeom>
            <a:ln>
              <a:headEnd type="none" w="med" len="med"/>
              <a:tailEnd type="none" w="med" len="med"/>
            </a:ln>
          </p:spPr>
          <p:style>
            <a:lnRef idx="1">
              <a:schemeClr val="accent1"/>
            </a:lnRef>
            <a:fillRef idx="1002">
              <a:schemeClr val="lt1"/>
            </a:fillRef>
            <a:effectRef idx="2">
              <a:schemeClr val="accent1"/>
            </a:effectRef>
            <a:fontRef idx="minor">
              <a:schemeClr val="lt1"/>
            </a:fontRef>
          </p:style>
          <p:txBody>
            <a:bodyPr vert="horz" wrap="square" lIns="91440" tIns="45718" rIns="91436" bIns="45718" numCol="1" rtlCol="0" anchor="t" anchorCtr="0" compatLnSpc="1">
              <a:prstTxWarp prst="textNoShape">
                <a:avLst/>
              </a:prstTxWarp>
            </a:bodyPr>
            <a:lstStyle/>
            <a:p>
              <a:pPr algn="l" rtl="0"/>
              <a:endParaRPr lang="en-US" sz="1100" b="1" kern="1200" dirty="0">
                <a:solidFill>
                  <a:schemeClr val="bg1"/>
                </a:solidFill>
                <a:effectLst>
                  <a:reflection blurRad="6350" stA="50000" endA="300" endPos="50000" dist="29997" dir="5400000" sy="-100000" algn="bl" rotWithShape="0"/>
                </a:effectLst>
                <a:latin typeface="Segoe" pitchFamily="34" charset="0"/>
                <a:ea typeface="+mn-ea"/>
                <a:cs typeface="+mn-cs"/>
              </a:endParaRPr>
            </a:p>
          </p:txBody>
        </p:sp>
        <p:sp>
          <p:nvSpPr>
            <p:cNvPr id="224" name="Rectangle 223"/>
            <p:cNvSpPr/>
            <p:nvPr/>
          </p:nvSpPr>
          <p:spPr>
            <a:xfrm rot="20128561">
              <a:off x="6165468" y="1970296"/>
              <a:ext cx="1841417" cy="345966"/>
            </a:xfrm>
            <a:prstGeom prst="rect">
              <a:avLst/>
            </a:prstGeom>
            <a:effectLst/>
          </p:spPr>
          <p:txBody>
            <a:bodyPr wrap="none">
              <a:prstTxWarp prst="textArchUp">
                <a:avLst>
                  <a:gd name="adj" fmla="val 11162423"/>
                </a:avLst>
              </a:prstTxWarp>
              <a:spAutoFit/>
            </a:bodyPr>
            <a:lstStyle/>
            <a:p>
              <a:pPr algn="ctr" rtl="0" fontAlgn="base">
                <a:spcBef>
                  <a:spcPct val="0"/>
                </a:spcBef>
                <a:spcAft>
                  <a:spcPct val="0"/>
                </a:spcAft>
              </a:pPr>
              <a:r>
                <a:rPr lang="en-US" sz="1000" b="1" kern="1200" dirty="0" smtClean="0">
                  <a:solidFill>
                    <a:schemeClr val="bg1"/>
                  </a:solidFill>
                  <a:latin typeface="Segoe" pitchFamily="34" charset="0"/>
                  <a:ea typeface="+mn-ea"/>
                  <a:cs typeface="+mn-cs"/>
                </a:rPr>
                <a:t>TRUSTED</a:t>
              </a:r>
              <a:endParaRPr lang="en-US" sz="1000" b="1" kern="1200" dirty="0">
                <a:solidFill>
                  <a:schemeClr val="bg1"/>
                </a:solidFill>
                <a:latin typeface="Segoe" pitchFamily="34" charset="0"/>
                <a:ea typeface="+mn-ea"/>
                <a:cs typeface="+mn-cs"/>
              </a:endParaRPr>
            </a:p>
          </p:txBody>
        </p:sp>
      </p:grpSp>
      <p:pic>
        <p:nvPicPr>
          <p:cNvPr id="225" name="Picture 224" descr="Delete.png"/>
          <p:cNvPicPr>
            <a:picLocks noChangeAspect="1"/>
          </p:cNvPicPr>
          <p:nvPr/>
        </p:nvPicPr>
        <p:blipFill>
          <a:blip r:embed="rId14" cstate="print"/>
          <a:stretch>
            <a:fillRect/>
          </a:stretch>
        </p:blipFill>
        <p:spPr>
          <a:xfrm>
            <a:off x="8382000" y="4800600"/>
            <a:ext cx="257735" cy="257735"/>
          </a:xfrm>
          <a:prstGeom prst="rect">
            <a:avLst/>
          </a:prstGeom>
        </p:spPr>
      </p:pic>
      <p:sp>
        <p:nvSpPr>
          <p:cNvPr id="237" name="Rectangle 236"/>
          <p:cNvSpPr/>
          <p:nvPr/>
        </p:nvSpPr>
        <p:spPr bwMode="auto">
          <a:xfrm>
            <a:off x="6078070" y="3798795"/>
            <a:ext cx="304800" cy="266700"/>
          </a:xfrm>
          <a:prstGeom prst="rect">
            <a:avLst/>
          </a:prstGeom>
          <a:solidFill>
            <a:schemeClr val="bg1">
              <a:lumMod val="95000"/>
              <a:alpha val="76000"/>
            </a:schemeClr>
          </a:solidFill>
          <a:ln w="222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gradFill>
                  <a:gsLst>
                    <a:gs pos="1000">
                      <a:schemeClr val="bg2">
                        <a:lumMod val="50000"/>
                      </a:schemeClr>
                    </a:gs>
                    <a:gs pos="100000">
                      <a:schemeClr val="tx2"/>
                    </a:gs>
                  </a:gsLst>
                  <a:lin ang="5400000" scaled="0"/>
                </a:gradFill>
                <a:effectLst/>
                <a:latin typeface="+mj-lt"/>
                <a:ea typeface="ＭＳ Ｐゴシック" charset="-128"/>
                <a:cs typeface="ＭＳ Ｐゴシック" charset="-128"/>
              </a:rPr>
              <a:t>SSL VPN</a:t>
            </a:r>
            <a:endParaRPr kumimoji="0" lang="en-US" sz="1000" b="1" i="0" u="none" strike="noStrike" cap="none" normalizeH="0" baseline="0" dirty="0">
              <a:ln>
                <a:noFill/>
              </a:ln>
              <a:gradFill>
                <a:gsLst>
                  <a:gs pos="1000">
                    <a:schemeClr val="bg2">
                      <a:lumMod val="50000"/>
                    </a:schemeClr>
                  </a:gs>
                  <a:gs pos="100000">
                    <a:schemeClr val="tx2"/>
                  </a:gs>
                </a:gsLst>
                <a:lin ang="5400000" scaled="0"/>
              </a:gradFill>
              <a:effectLst/>
              <a:latin typeface="+mj-lt"/>
              <a:ea typeface="ＭＳ Ｐゴシック" charset="-128"/>
              <a:cs typeface="ＭＳ Ｐゴシック" charset="-128"/>
            </a:endParaRPr>
          </a:p>
        </p:txBody>
      </p:sp>
      <p:grpSp>
        <p:nvGrpSpPr>
          <p:cNvPr id="16" name="Group 72"/>
          <p:cNvGrpSpPr/>
          <p:nvPr/>
        </p:nvGrpSpPr>
        <p:grpSpPr>
          <a:xfrm>
            <a:off x="8030700" y="29738"/>
            <a:ext cx="917520" cy="587298"/>
            <a:chOff x="-1795842" y="3032045"/>
            <a:chExt cx="1012160" cy="647876"/>
          </a:xfrm>
        </p:grpSpPr>
        <p:pic>
          <p:nvPicPr>
            <p:cNvPr id="74" name="Picture 2" descr="\\eventsql\dvd\Online_ART\DVD_ART35\Artwork_Imagery\Icons - Illustrations\people\black silhouettes\PRB man silhouette people ready.png"/>
            <p:cNvPicPr>
              <a:picLocks noChangeAspect="1" noChangeArrowheads="1"/>
            </p:cNvPicPr>
            <p:nvPr/>
          </p:nvPicPr>
          <p:blipFill>
            <a:blip r:embed="rId15" cstate="print"/>
            <a:srcRect/>
            <a:stretch>
              <a:fillRect/>
            </a:stretch>
          </p:blipFill>
          <p:spPr bwMode="auto">
            <a:xfrm>
              <a:off x="-1329179" y="3032045"/>
              <a:ext cx="131975" cy="472117"/>
            </a:xfrm>
            <a:prstGeom prst="rect">
              <a:avLst/>
            </a:prstGeom>
            <a:noFill/>
            <a:effectLst>
              <a:outerShdw blurRad="190500" sx="102000" sy="102000" algn="ctr" rotWithShape="0">
                <a:schemeClr val="bg1">
                  <a:alpha val="70000"/>
                </a:schemeClr>
              </a:outerShdw>
            </a:effectLst>
          </p:spPr>
        </p:pic>
        <p:pic>
          <p:nvPicPr>
            <p:cNvPr id="75" name="Picture 74" descr="explorer.exe_I0104_0409.png"/>
            <p:cNvPicPr>
              <a:picLocks noChangeAspect="1"/>
            </p:cNvPicPr>
            <p:nvPr/>
          </p:nvPicPr>
          <p:blipFill>
            <a:blip r:embed="rId16" cstate="print"/>
            <a:stretch>
              <a:fillRect/>
            </a:stretch>
          </p:blipFill>
          <p:spPr>
            <a:xfrm>
              <a:off x="-1329180" y="3134423"/>
              <a:ext cx="545498" cy="545498"/>
            </a:xfrm>
            <a:prstGeom prst="rect">
              <a:avLst/>
            </a:prstGeom>
          </p:spPr>
        </p:pic>
        <p:pic>
          <p:nvPicPr>
            <p:cNvPr id="76" name="Picture 75" descr="Virtual App.png"/>
            <p:cNvPicPr>
              <a:picLocks noChangeAspect="1"/>
            </p:cNvPicPr>
            <p:nvPr/>
          </p:nvPicPr>
          <p:blipFill>
            <a:blip r:embed="rId17" cstate="screen"/>
            <a:stretch>
              <a:fillRect/>
            </a:stretch>
          </p:blipFill>
          <p:spPr bwMode="invGray">
            <a:xfrm>
              <a:off x="-1795842" y="3233392"/>
              <a:ext cx="601727" cy="374885"/>
            </a:xfrm>
            <a:prstGeom prst="rect">
              <a:avLst/>
            </a:prstGeom>
          </p:spPr>
        </p:pic>
      </p:grpSp>
      <p:pic>
        <p:nvPicPr>
          <p:cNvPr id="95" name="Picture 94" descr="Double Folder.png"/>
          <p:cNvPicPr>
            <a:picLocks noChangeAspect="1"/>
          </p:cNvPicPr>
          <p:nvPr/>
        </p:nvPicPr>
        <p:blipFill>
          <a:blip r:embed="rId18" cstate="print"/>
          <a:stretch>
            <a:fillRect/>
          </a:stretch>
        </p:blipFill>
        <p:spPr>
          <a:xfrm>
            <a:off x="8796425" y="3779194"/>
            <a:ext cx="419118" cy="419117"/>
          </a:xfrm>
          <a:prstGeom prst="rect">
            <a:avLst/>
          </a:prstGeom>
          <a:effectLst>
            <a:outerShdw blurRad="50800" dist="38100" dir="10800000" algn="r" rotWithShape="0">
              <a:prstClr val="black">
                <a:alpha val="40000"/>
              </a:prstClr>
            </a:outerShdw>
          </a:effectLst>
        </p:spPr>
      </p:pic>
      <p:pic>
        <p:nvPicPr>
          <p:cNvPr id="97" name="Picture 4" descr="C:\Documents and Settings\ashish.joshi\My Documents\My Pictures\Microsoft Clip Organizer\j0431536.png"/>
          <p:cNvPicPr>
            <a:picLocks noChangeAspect="1" noChangeArrowheads="1"/>
          </p:cNvPicPr>
          <p:nvPr/>
        </p:nvPicPr>
        <p:blipFill>
          <a:blip r:embed="rId19" cstate="print"/>
          <a:srcRect/>
          <a:stretch>
            <a:fillRect/>
          </a:stretch>
        </p:blipFill>
        <p:spPr bwMode="auto">
          <a:xfrm>
            <a:off x="8755847" y="2955190"/>
            <a:ext cx="388153" cy="381683"/>
          </a:xfrm>
          <a:prstGeom prst="rect">
            <a:avLst/>
          </a:prstGeom>
          <a:noFill/>
        </p:spPr>
      </p:pic>
      <p:cxnSp>
        <p:nvCxnSpPr>
          <p:cNvPr id="178" name="Straight Connector 177"/>
          <p:cNvCxnSpPr/>
          <p:nvPr/>
        </p:nvCxnSpPr>
        <p:spPr bwMode="auto">
          <a:xfrm rot="5400000">
            <a:off x="6161230" y="4531768"/>
            <a:ext cx="1238094" cy="396849"/>
          </a:xfrm>
          <a:prstGeom prst="line">
            <a:avLst/>
          </a:prstGeom>
          <a:solidFill>
            <a:schemeClr val="accent1"/>
          </a:solidFill>
          <a:ln w="19050" cap="flat" cmpd="sng" algn="ctr">
            <a:solidFill>
              <a:schemeClr val="tx2">
                <a:lumMod val="50000"/>
                <a:lumOff val="50000"/>
              </a:schemeClr>
            </a:solidFill>
            <a:prstDash val="solid"/>
            <a:round/>
            <a:headEnd type="none" w="med" len="med"/>
            <a:tailEnd type="oval" w="med" len="med"/>
          </a:ln>
          <a:effectLst/>
        </p:spPr>
      </p:cxnSp>
      <p:sp>
        <p:nvSpPr>
          <p:cNvPr id="226" name="Rectangle 225"/>
          <p:cNvSpPr/>
          <p:nvPr/>
        </p:nvSpPr>
        <p:spPr bwMode="auto">
          <a:xfrm rot="17164152">
            <a:off x="6521678" y="4772126"/>
            <a:ext cx="405358" cy="266700"/>
          </a:xfrm>
          <a:prstGeom prst="rect">
            <a:avLst/>
          </a:prstGeom>
          <a:solidFill>
            <a:schemeClr val="bg1">
              <a:lumMod val="95000"/>
              <a:alpha val="76000"/>
            </a:schemeClr>
          </a:solidFill>
          <a:ln w="222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eaLnBrk="0" fontAlgn="base" hangingPunct="0">
              <a:spcBef>
                <a:spcPct val="0"/>
              </a:spcBef>
              <a:spcAft>
                <a:spcPct val="0"/>
              </a:spcAft>
            </a:pPr>
            <a:r>
              <a:rPr lang="en-US" sz="1000" b="1" dirty="0">
                <a:gradFill>
                  <a:gsLst>
                    <a:gs pos="1000">
                      <a:schemeClr val="bg2">
                        <a:lumMod val="50000"/>
                      </a:schemeClr>
                    </a:gs>
                    <a:gs pos="100000">
                      <a:schemeClr val="tx2"/>
                    </a:gs>
                  </a:gsLst>
                  <a:lin ang="5400000" scaled="0"/>
                </a:gradFill>
                <a:latin typeface="+mj-lt"/>
                <a:ea typeface="ＭＳ Ｐゴシック" charset="-128"/>
                <a:cs typeface="ＭＳ Ｐゴシック" charset="-128"/>
              </a:rPr>
              <a:t>SSL VPN</a:t>
            </a:r>
          </a:p>
        </p:txBody>
      </p:sp>
      <p:grpSp>
        <p:nvGrpSpPr>
          <p:cNvPr id="4" name="Group 66"/>
          <p:cNvGrpSpPr/>
          <p:nvPr/>
        </p:nvGrpSpPr>
        <p:grpSpPr>
          <a:xfrm>
            <a:off x="6425241" y="3643602"/>
            <a:ext cx="1413932" cy="478590"/>
            <a:chOff x="4924425" y="3819014"/>
            <a:chExt cx="1657350" cy="560982"/>
          </a:xfrm>
        </p:grpSpPr>
        <p:sp>
          <p:nvSpPr>
            <p:cNvPr id="195" name="Rounded Rectangle 194"/>
            <p:cNvSpPr/>
            <p:nvPr/>
          </p:nvSpPr>
          <p:spPr bwMode="auto">
            <a:xfrm>
              <a:off x="4924425" y="3819014"/>
              <a:ext cx="1657350" cy="560982"/>
            </a:xfrm>
            <a:prstGeom prst="roundRect">
              <a:avLst>
                <a:gd name="adj" fmla="val 10245"/>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96" name="Picture 3" descr="C:\Users\joel.sloss.ADVAIYA\Desktop\Logos\Forefront Unified Access Gateway\forefront unified access gateway grid bl h.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4960250" y="3970126"/>
              <a:ext cx="1204623" cy="31316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 uri="{53640926-AAD7-44D8-BBD7-CCE9431645EC}">
                <a14:shadowObscured xmlns="" xmlns:a14="http://schemas.microsoft.com/office/drawing/2010/main" val="1"/>
              </a:ext>
            </a:extLst>
          </p:spPr>
        </p:pic>
      </p:grpSp>
      <p:grpSp>
        <p:nvGrpSpPr>
          <p:cNvPr id="98" name="Group 71"/>
          <p:cNvGrpSpPr/>
          <p:nvPr/>
        </p:nvGrpSpPr>
        <p:grpSpPr>
          <a:xfrm>
            <a:off x="7537853" y="3456269"/>
            <a:ext cx="828739" cy="836022"/>
            <a:chOff x="7647924" y="3456269"/>
            <a:chExt cx="828739" cy="836022"/>
          </a:xfrm>
        </p:grpSpPr>
        <p:sp>
          <p:nvSpPr>
            <p:cNvPr id="99" name="Oval 98"/>
            <p:cNvSpPr/>
            <p:nvPr/>
          </p:nvSpPr>
          <p:spPr bwMode="auto">
            <a:xfrm>
              <a:off x="7647924" y="3456269"/>
              <a:ext cx="828739" cy="836022"/>
            </a:xfrm>
            <a:prstGeom prst="ellipse">
              <a:avLst/>
            </a:prstGeom>
            <a:solidFill>
              <a:schemeClr val="accent2">
                <a:lumMod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anchor="ctr" anchorCtr="0" compatLnSpc="1">
              <a:prstTxWarp prst="textNoShape">
                <a:avLst/>
              </a:prstTxWarp>
            </a:bodyPr>
            <a:lstStyle/>
            <a:p>
              <a:pPr algn="ctr" rtl="0"/>
              <a:endParaRPr lang="en-US" sz="2400" spc="-100" dirty="0">
                <a:ln w="18415" cmpd="sng">
                  <a:noFill/>
                  <a:prstDash val="solid"/>
                </a:ln>
                <a:solidFill>
                  <a:srgbClr val="FFFFFF"/>
                </a:solidFill>
                <a:effectLst>
                  <a:innerShdw blurRad="114300">
                    <a:prstClr val="black"/>
                  </a:innerShdw>
                </a:effectLst>
                <a:latin typeface="Segoe" pitchFamily="34" charset="0"/>
                <a:ea typeface="+mn-ea"/>
                <a:cs typeface="+mn-cs"/>
              </a:endParaRPr>
            </a:p>
          </p:txBody>
        </p:sp>
        <p:sp>
          <p:nvSpPr>
            <p:cNvPr id="100" name="Flowchart: Connector 99"/>
            <p:cNvSpPr/>
            <p:nvPr/>
          </p:nvSpPr>
          <p:spPr bwMode="auto">
            <a:xfrm>
              <a:off x="7810751" y="3471509"/>
              <a:ext cx="503086" cy="312420"/>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grpSp>
          <p:nvGrpSpPr>
            <p:cNvPr id="101" name="Group 62"/>
            <p:cNvGrpSpPr/>
            <p:nvPr/>
          </p:nvGrpSpPr>
          <p:grpSpPr>
            <a:xfrm>
              <a:off x="7772948" y="3544340"/>
              <a:ext cx="604809" cy="615661"/>
              <a:chOff x="823789" y="6281057"/>
              <a:chExt cx="763273" cy="776968"/>
            </a:xfrm>
          </p:grpSpPr>
          <p:pic>
            <p:nvPicPr>
              <p:cNvPr id="102" name="Picture 101" descr="peep7.png"/>
              <p:cNvPicPr>
                <a:picLocks noChangeAspect="1"/>
              </p:cNvPicPr>
              <p:nvPr/>
            </p:nvPicPr>
            <p:blipFill>
              <a:blip r:embed="rId21"/>
              <a:stretch>
                <a:fillRect/>
              </a:stretch>
            </p:blipFill>
            <p:spPr>
              <a:xfrm>
                <a:off x="1022340" y="6281057"/>
                <a:ext cx="564723" cy="776968"/>
              </a:xfrm>
              <a:prstGeom prst="rect">
                <a:avLst/>
              </a:prstGeom>
            </p:spPr>
          </p:pic>
          <p:grpSp>
            <p:nvGrpSpPr>
              <p:cNvPr id="103" name="Group 129"/>
              <p:cNvGrpSpPr/>
              <p:nvPr/>
            </p:nvGrpSpPr>
            <p:grpSpPr>
              <a:xfrm>
                <a:off x="823789" y="6756283"/>
                <a:ext cx="385067" cy="299817"/>
                <a:chOff x="-883556" y="6069329"/>
                <a:chExt cx="1340754" cy="1043923"/>
              </a:xfrm>
            </p:grpSpPr>
            <p:sp>
              <p:nvSpPr>
                <p:cNvPr id="104" name="Isosceles Triangle 103"/>
                <p:cNvSpPr/>
                <p:nvPr/>
              </p:nvSpPr>
              <p:spPr bwMode="auto">
                <a:xfrm>
                  <a:off x="-883556" y="6069329"/>
                  <a:ext cx="1340754" cy="1043923"/>
                </a:xfrm>
                <a:prstGeom prst="triangle">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05" name="Picture 2" descr="visio process chart 2"/>
                <p:cNvPicPr>
                  <a:picLocks noChangeAspect="1" noChangeArrowheads="1"/>
                </p:cNvPicPr>
                <p:nvPr/>
              </p:nvPicPr>
              <p:blipFill>
                <a:blip r:embed="rId22" cstate="print"/>
                <a:srcRect/>
                <a:stretch>
                  <a:fillRect/>
                </a:stretch>
              </p:blipFill>
              <p:spPr bwMode="auto">
                <a:xfrm>
                  <a:off x="-544290" y="6570347"/>
                  <a:ext cx="699759" cy="509987"/>
                </a:xfrm>
                <a:prstGeom prst="rect">
                  <a:avLst/>
                </a:prstGeom>
                <a:noFill/>
              </p:spPr>
            </p:pic>
          </p:grpSp>
        </p:grpSp>
      </p:grpSp>
    </p:spTree>
    <p:extLst>
      <p:ext uri="{BB962C8B-B14F-4D97-AF65-F5344CB8AC3E}">
        <p14:creationId xmlns="" xmlns:p14="http://schemas.microsoft.com/office/powerpoint/2010/main" val="2976290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79"/>
                                        </p:tgtEl>
                                        <p:attrNameLst>
                                          <p:attrName>style.visibility</p:attrName>
                                        </p:attrNameLst>
                                      </p:cBhvr>
                                      <p:to>
                                        <p:strVal val="visible"/>
                                      </p:to>
                                    </p:set>
                                    <p:animEffect transition="in" filter="wipe(up)">
                                      <p:cBhvr>
                                        <p:cTn id="14" dur="500"/>
                                        <p:tgtEl>
                                          <p:spTgt spid="179"/>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left)">
                                      <p:cBhvr>
                                        <p:cTn id="18" dur="500"/>
                                        <p:tgtEl>
                                          <p:spTgt spid="217"/>
                                        </p:tgtEl>
                                      </p:cBhvr>
                                    </p:animEffect>
                                  </p:childTnLst>
                                </p:cTn>
                              </p:par>
                              <p:par>
                                <p:cTn id="19" presetID="10"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1000"/>
                                        <p:tgtEl>
                                          <p:spTgt spid="95"/>
                                        </p:tgtEl>
                                      </p:cBhvr>
                                    </p:animEffect>
                                  </p:childTnLst>
                                </p:cTn>
                              </p:par>
                              <p:par>
                                <p:cTn id="22" presetID="10" presetClass="entr" presetSubtype="0" fill="hold" nodeType="with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fade">
                                      <p:cBhvr>
                                        <p:cTn id="24" dur="1000"/>
                                        <p:tgtEl>
                                          <p:spTgt spid="207"/>
                                        </p:tgtEl>
                                      </p:cBhvr>
                                    </p:animEffect>
                                  </p:childTnLst>
                                </p:cTn>
                              </p:par>
                              <p:par>
                                <p:cTn id="25" presetID="10"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childTnLst>
                                </p:cTn>
                              </p:par>
                              <p:par>
                                <p:cTn id="28" presetID="10" presetClass="entr" presetSubtype="0" fill="hold" nodeType="withEffect">
                                  <p:stCondLst>
                                    <p:cond delay="0"/>
                                  </p:stCondLst>
                                  <p:childTnLst>
                                    <p:set>
                                      <p:cBhvr>
                                        <p:cTn id="29" dur="1" fill="hold">
                                          <p:stCondLst>
                                            <p:cond delay="0"/>
                                          </p:stCondLst>
                                        </p:cTn>
                                        <p:tgtEl>
                                          <p:spTgt spid="204"/>
                                        </p:tgtEl>
                                        <p:attrNameLst>
                                          <p:attrName>style.visibility</p:attrName>
                                        </p:attrNameLst>
                                      </p:cBhvr>
                                      <p:to>
                                        <p:strVal val="visible"/>
                                      </p:to>
                                    </p:set>
                                    <p:animEffect transition="in" filter="fade">
                                      <p:cBhvr>
                                        <p:cTn id="30" dur="1000"/>
                                        <p:tgtEl>
                                          <p:spTgt spid="204"/>
                                        </p:tgtEl>
                                      </p:cBhvr>
                                    </p:animEffect>
                                  </p:childTnLst>
                                </p:cTn>
                              </p:par>
                              <p:par>
                                <p:cTn id="31" presetID="10" presetClass="entr" presetSubtype="0" fill="hold" nodeType="withEffect">
                                  <p:stCondLst>
                                    <p:cond delay="0"/>
                                  </p:stCondLst>
                                  <p:childTnLst>
                                    <p:set>
                                      <p:cBhvr>
                                        <p:cTn id="32" dur="1" fill="hold">
                                          <p:stCondLst>
                                            <p:cond delay="0"/>
                                          </p:stCondLst>
                                        </p:cTn>
                                        <p:tgtEl>
                                          <p:spTgt spid="220"/>
                                        </p:tgtEl>
                                        <p:attrNameLst>
                                          <p:attrName>style.visibility</p:attrName>
                                        </p:attrNameLst>
                                      </p:cBhvr>
                                      <p:to>
                                        <p:strVal val="visible"/>
                                      </p:to>
                                    </p:set>
                                    <p:animEffect transition="in" filter="fade">
                                      <p:cBhvr>
                                        <p:cTn id="33" dur="1000"/>
                                        <p:tgtEl>
                                          <p:spTgt spid="220"/>
                                        </p:tgtEl>
                                      </p:cBhvr>
                                    </p:animEffect>
                                  </p:childTnLst>
                                </p:cTn>
                              </p:par>
                              <p:par>
                                <p:cTn id="34" presetID="10" presetClass="entr" presetSubtype="0" fill="hold" nodeType="withEffect">
                                  <p:stCondLst>
                                    <p:cond delay="0"/>
                                  </p:stCondLst>
                                  <p:childTnLst>
                                    <p:set>
                                      <p:cBhvr>
                                        <p:cTn id="35" dur="1" fill="hold">
                                          <p:stCondLst>
                                            <p:cond delay="0"/>
                                          </p:stCondLst>
                                        </p:cTn>
                                        <p:tgtEl>
                                          <p:spTgt spid="221"/>
                                        </p:tgtEl>
                                        <p:attrNameLst>
                                          <p:attrName>style.visibility</p:attrName>
                                        </p:attrNameLst>
                                      </p:cBhvr>
                                      <p:to>
                                        <p:strVal val="visible"/>
                                      </p:to>
                                    </p:set>
                                    <p:animEffect transition="in" filter="fade">
                                      <p:cBhvr>
                                        <p:cTn id="36" dur="1000"/>
                                        <p:tgtEl>
                                          <p:spTgt spid="221"/>
                                        </p:tgtEl>
                                      </p:cBhvr>
                                    </p:animEffect>
                                  </p:childTnLst>
                                </p:cTn>
                              </p:par>
                              <p:par>
                                <p:cTn id="37" presetID="22" presetClass="entr" presetSubtype="8" fill="hold" nodeType="withEffect">
                                  <p:stCondLst>
                                    <p:cond delay="0"/>
                                  </p:stCondLst>
                                  <p:childTnLst>
                                    <p:set>
                                      <p:cBhvr>
                                        <p:cTn id="38" dur="1" fill="hold">
                                          <p:stCondLst>
                                            <p:cond delay="0"/>
                                          </p:stCondLst>
                                        </p:cTn>
                                        <p:tgtEl>
                                          <p:spTgt spid="228"/>
                                        </p:tgtEl>
                                        <p:attrNameLst>
                                          <p:attrName>style.visibility</p:attrName>
                                        </p:attrNameLst>
                                      </p:cBhvr>
                                      <p:to>
                                        <p:strVal val="visible"/>
                                      </p:to>
                                    </p:set>
                                    <p:animEffect transition="in" filter="wipe(left)">
                                      <p:cBhvr>
                                        <p:cTn id="39" dur="500"/>
                                        <p:tgtEl>
                                          <p:spTgt spid="228"/>
                                        </p:tgtEl>
                                      </p:cBhvr>
                                    </p:animEffect>
                                  </p:childTnLst>
                                </p:cTn>
                              </p:par>
                              <p:par>
                                <p:cTn id="40" presetID="22" presetClass="entr" presetSubtype="8" fill="hold" nodeType="with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wipe(left)">
                                      <p:cBhvr>
                                        <p:cTn id="42" dur="500"/>
                                        <p:tgtEl>
                                          <p:spTgt spid="2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72"/>
                                        </p:tgtEl>
                                        <p:attrNameLst>
                                          <p:attrName>style.visibility</p:attrName>
                                        </p:attrNameLst>
                                      </p:cBhvr>
                                      <p:to>
                                        <p:strVal val="visible"/>
                                      </p:to>
                                    </p:set>
                                    <p:animEffect transition="in" filter="wipe(right)">
                                      <p:cBhvr>
                                        <p:cTn id="47" dur="500"/>
                                        <p:tgtEl>
                                          <p:spTgt spid="17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1"/>
                                        </p:tgtEl>
                                        <p:attrNameLst>
                                          <p:attrName>style.visibility</p:attrName>
                                        </p:attrNameLst>
                                      </p:cBhvr>
                                      <p:to>
                                        <p:strVal val="visible"/>
                                      </p:to>
                                    </p:set>
                                    <p:animEffect transition="in" filter="fade">
                                      <p:cBhvr>
                                        <p:cTn id="50" dur="1000"/>
                                        <p:tgtEl>
                                          <p:spTgt spid="171"/>
                                        </p:tgtEl>
                                      </p:cBhvr>
                                    </p:animEffect>
                                  </p:childTnLst>
                                </p:cTn>
                              </p:par>
                            </p:childTnLst>
                          </p:cTn>
                        </p:par>
                        <p:par>
                          <p:cTn id="51" fill="hold">
                            <p:stCondLst>
                              <p:cond delay="1000"/>
                            </p:stCondLst>
                            <p:childTnLst>
                              <p:par>
                                <p:cTn id="52" presetID="10" presetClass="exit" presetSubtype="0" fill="hold" nodeType="afterEffect">
                                  <p:stCondLst>
                                    <p:cond delay="0"/>
                                  </p:stCondLst>
                                  <p:childTnLst>
                                    <p:animEffect transition="out" filter="fade">
                                      <p:cBhvr>
                                        <p:cTn id="53" dur="1000"/>
                                        <p:tgtEl>
                                          <p:spTgt spid="217"/>
                                        </p:tgtEl>
                                      </p:cBhvr>
                                    </p:animEffect>
                                    <p:set>
                                      <p:cBhvr>
                                        <p:cTn id="54" dur="1" fill="hold">
                                          <p:stCondLst>
                                            <p:cond delay="999"/>
                                          </p:stCondLst>
                                        </p:cTn>
                                        <p:tgtEl>
                                          <p:spTgt spid="21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228"/>
                                        </p:tgtEl>
                                      </p:cBhvr>
                                    </p:animEffect>
                                    <p:set>
                                      <p:cBhvr>
                                        <p:cTn id="57" dur="1" fill="hold">
                                          <p:stCondLst>
                                            <p:cond delay="999"/>
                                          </p:stCondLst>
                                        </p:cTn>
                                        <p:tgtEl>
                                          <p:spTgt spid="2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227"/>
                                        </p:tgtEl>
                                      </p:cBhvr>
                                    </p:animEffect>
                                    <p:set>
                                      <p:cBhvr>
                                        <p:cTn id="60" dur="1" fill="hold">
                                          <p:stCondLst>
                                            <p:cond delay="999"/>
                                          </p:stCondLst>
                                        </p:cTn>
                                        <p:tgtEl>
                                          <p:spTgt spid="22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1000"/>
                                        <p:tgtEl>
                                          <p:spTgt spid="92"/>
                                        </p:tgtEl>
                                      </p:cBhvr>
                                    </p:animEffect>
                                  </p:childTnLst>
                                </p:cTn>
                              </p:par>
                              <p:par>
                                <p:cTn id="66" presetID="10" presetClass="entr" presetSubtype="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childTnLst>
                                </p:cTn>
                              </p:par>
                              <p:par>
                                <p:cTn id="69" presetID="10"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childTnLst>
                                </p:cTn>
                              </p:par>
                              <p:par>
                                <p:cTn id="72" presetID="9" presetClass="emph" presetSubtype="0" nodeType="withEffect">
                                  <p:stCondLst>
                                    <p:cond delay="0"/>
                                  </p:stCondLst>
                                  <p:childTnLst>
                                    <p:set>
                                      <p:cBhvr rctx="PPT">
                                        <p:cTn id="73" dur="indefinite"/>
                                        <p:tgtEl>
                                          <p:spTgt spid="77"/>
                                        </p:tgtEl>
                                        <p:attrNameLst>
                                          <p:attrName>style.opacity</p:attrName>
                                        </p:attrNameLst>
                                      </p:cBhvr>
                                      <p:to>
                                        <p:strVal val="0.25"/>
                                      </p:to>
                                    </p:set>
                                    <p:animEffect filter="image" prLst="opacity: 0.25">
                                      <p:cBhvr rctx="IE">
                                        <p:cTn id="74" dur="indefinite"/>
                                        <p:tgtEl>
                                          <p:spTgt spid="77"/>
                                        </p:tgtEl>
                                      </p:cBhvr>
                                    </p:animEffect>
                                  </p:childTnLst>
                                </p:cTn>
                              </p:par>
                              <p:par>
                                <p:cTn id="75" presetID="9" presetClass="emph" presetSubtype="0" grpId="1" nodeType="withEffect">
                                  <p:stCondLst>
                                    <p:cond delay="0"/>
                                  </p:stCondLst>
                                  <p:childTnLst>
                                    <p:set>
                                      <p:cBhvr rctx="PPT">
                                        <p:cTn id="76" dur="indefinite"/>
                                        <p:tgtEl>
                                          <p:spTgt spid="179"/>
                                        </p:tgtEl>
                                        <p:attrNameLst>
                                          <p:attrName>style.opacity</p:attrName>
                                        </p:attrNameLst>
                                      </p:cBhvr>
                                      <p:to>
                                        <p:strVal val="0.25"/>
                                      </p:to>
                                    </p:set>
                                    <p:animEffect filter="image" prLst="opacity: 0.25">
                                      <p:cBhvr rctx="IE">
                                        <p:cTn id="77" dur="indefinite"/>
                                        <p:tgtEl>
                                          <p:spTgt spid="179"/>
                                        </p:tgtEl>
                                      </p:cBhvr>
                                    </p:animEffect>
                                  </p:childTnLst>
                                </p:cTn>
                              </p:par>
                              <p:par>
                                <p:cTn id="78" presetID="9" presetClass="emph" presetSubtype="0" nodeType="withEffect">
                                  <p:stCondLst>
                                    <p:cond delay="0"/>
                                  </p:stCondLst>
                                  <p:childTnLst>
                                    <p:set>
                                      <p:cBhvr rctx="PPT">
                                        <p:cTn id="79" dur="indefinite"/>
                                        <p:tgtEl>
                                          <p:spTgt spid="2"/>
                                        </p:tgtEl>
                                        <p:attrNameLst>
                                          <p:attrName>style.opacity</p:attrName>
                                        </p:attrNameLst>
                                      </p:cBhvr>
                                      <p:to>
                                        <p:strVal val="0.5"/>
                                      </p:to>
                                    </p:set>
                                    <p:animEffect filter="image" prLst="opacity: 0.5">
                                      <p:cBhvr rctx="IE">
                                        <p:cTn id="80" dur="indefinite"/>
                                        <p:tgtEl>
                                          <p:spTgt spid="2"/>
                                        </p:tgtEl>
                                      </p:cBhvr>
                                    </p:animEffect>
                                  </p:childTnLst>
                                </p:cTn>
                              </p:par>
                              <p:par>
                                <p:cTn id="81" presetID="9" presetClass="emph" presetSubtype="0" nodeType="withEffect">
                                  <p:stCondLst>
                                    <p:cond delay="0"/>
                                  </p:stCondLst>
                                  <p:childTnLst>
                                    <p:set>
                                      <p:cBhvr rctx="PPT">
                                        <p:cTn id="82" dur="indefinite"/>
                                        <p:tgtEl>
                                          <p:spTgt spid="172"/>
                                        </p:tgtEl>
                                        <p:attrNameLst>
                                          <p:attrName>style.opacity</p:attrName>
                                        </p:attrNameLst>
                                      </p:cBhvr>
                                      <p:to>
                                        <p:strVal val="0.25"/>
                                      </p:to>
                                    </p:set>
                                    <p:animEffect filter="image" prLst="opacity: 0.25">
                                      <p:cBhvr rctx="IE">
                                        <p:cTn id="83" dur="indefinite"/>
                                        <p:tgtEl>
                                          <p:spTgt spid="172"/>
                                        </p:tgtEl>
                                      </p:cBhvr>
                                    </p:animEffect>
                                  </p:childTnLst>
                                </p:cTn>
                              </p:par>
                              <p:par>
                                <p:cTn id="84" presetID="9" presetClass="emph" presetSubtype="0" grpId="1" nodeType="withEffect">
                                  <p:stCondLst>
                                    <p:cond delay="0"/>
                                  </p:stCondLst>
                                  <p:childTnLst>
                                    <p:set>
                                      <p:cBhvr rctx="PPT">
                                        <p:cTn id="85" dur="indefinite"/>
                                        <p:tgtEl>
                                          <p:spTgt spid="171"/>
                                        </p:tgtEl>
                                        <p:attrNameLst>
                                          <p:attrName>style.opacity</p:attrName>
                                        </p:attrNameLst>
                                      </p:cBhvr>
                                      <p:to>
                                        <p:strVal val="0.5"/>
                                      </p:to>
                                    </p:set>
                                    <p:animEffect filter="image" prLst="opacity: 0.5">
                                      <p:cBhvr rctx="IE">
                                        <p:cTn id="86" dur="indefinite"/>
                                        <p:tgtEl>
                                          <p:spTgt spid="171"/>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170"/>
                                        </p:tgtEl>
                                        <p:attrNameLst>
                                          <p:attrName>style.visibility</p:attrName>
                                        </p:attrNameLst>
                                      </p:cBhvr>
                                      <p:to>
                                        <p:strVal val="visible"/>
                                      </p:to>
                                    </p:set>
                                    <p:animEffect transition="in" filter="wipe(left)">
                                      <p:cBhvr>
                                        <p:cTn id="90" dur="500"/>
                                        <p:tgtEl>
                                          <p:spTgt spid="170"/>
                                        </p:tgtEl>
                                      </p:cBhvr>
                                    </p:animEffect>
                                  </p:childTnLst>
                                </p:cTn>
                              </p:par>
                              <p:par>
                                <p:cTn id="91" presetID="53" presetClass="entr" presetSubtype="0" fill="hold" grpId="0" nodeType="withEffect">
                                  <p:stCondLst>
                                    <p:cond delay="0"/>
                                  </p:stCondLst>
                                  <p:childTnLst>
                                    <p:set>
                                      <p:cBhvr>
                                        <p:cTn id="92" dur="1" fill="hold">
                                          <p:stCondLst>
                                            <p:cond delay="0"/>
                                          </p:stCondLst>
                                        </p:cTn>
                                        <p:tgtEl>
                                          <p:spTgt spid="237"/>
                                        </p:tgtEl>
                                        <p:attrNameLst>
                                          <p:attrName>style.visibility</p:attrName>
                                        </p:attrNameLst>
                                      </p:cBhvr>
                                      <p:to>
                                        <p:strVal val="visible"/>
                                      </p:to>
                                    </p:set>
                                    <p:anim calcmode="lin" valueType="num">
                                      <p:cBhvr>
                                        <p:cTn id="93" dur="500" fill="hold"/>
                                        <p:tgtEl>
                                          <p:spTgt spid="237"/>
                                        </p:tgtEl>
                                        <p:attrNameLst>
                                          <p:attrName>ppt_w</p:attrName>
                                        </p:attrNameLst>
                                      </p:cBhvr>
                                      <p:tavLst>
                                        <p:tav tm="0">
                                          <p:val>
                                            <p:fltVal val="0"/>
                                          </p:val>
                                        </p:tav>
                                        <p:tav tm="100000">
                                          <p:val>
                                            <p:strVal val="#ppt_w"/>
                                          </p:val>
                                        </p:tav>
                                      </p:tavLst>
                                    </p:anim>
                                    <p:anim calcmode="lin" valueType="num">
                                      <p:cBhvr>
                                        <p:cTn id="94" dur="500" fill="hold"/>
                                        <p:tgtEl>
                                          <p:spTgt spid="237"/>
                                        </p:tgtEl>
                                        <p:attrNameLst>
                                          <p:attrName>ppt_h</p:attrName>
                                        </p:attrNameLst>
                                      </p:cBhvr>
                                      <p:tavLst>
                                        <p:tav tm="0">
                                          <p:val>
                                            <p:fltVal val="0"/>
                                          </p:val>
                                        </p:tav>
                                        <p:tav tm="100000">
                                          <p:val>
                                            <p:strVal val="#ppt_h"/>
                                          </p:val>
                                        </p:tav>
                                      </p:tavLst>
                                    </p:anim>
                                    <p:animEffect transition="in" filter="fade">
                                      <p:cBhvr>
                                        <p:cTn id="95" dur="500"/>
                                        <p:tgtEl>
                                          <p:spTgt spid="237"/>
                                        </p:tgtEl>
                                      </p:cBhvr>
                                    </p:animEffect>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227"/>
                                        </p:tgtEl>
                                        <p:attrNameLst>
                                          <p:attrName>style.visibility</p:attrName>
                                        </p:attrNameLst>
                                      </p:cBhvr>
                                      <p:to>
                                        <p:strVal val="visible"/>
                                      </p:to>
                                    </p:set>
                                    <p:animEffect transition="in" filter="wipe(left)">
                                      <p:cBhvr>
                                        <p:cTn id="99" dur="500"/>
                                        <p:tgtEl>
                                          <p:spTgt spid="227"/>
                                        </p:tgtEl>
                                      </p:cBhvr>
                                    </p:animEffect>
                                  </p:childTnLst>
                                </p:cTn>
                              </p:par>
                              <p:par>
                                <p:cTn id="100" presetID="22" presetClass="entr" presetSubtype="8" fill="hold" nodeType="withEffect">
                                  <p:stCondLst>
                                    <p:cond delay="0"/>
                                  </p:stCondLst>
                                  <p:childTnLst>
                                    <p:set>
                                      <p:cBhvr>
                                        <p:cTn id="101" dur="1" fill="hold">
                                          <p:stCondLst>
                                            <p:cond delay="0"/>
                                          </p:stCondLst>
                                        </p:cTn>
                                        <p:tgtEl>
                                          <p:spTgt spid="228"/>
                                        </p:tgtEl>
                                        <p:attrNameLst>
                                          <p:attrName>style.visibility</p:attrName>
                                        </p:attrNameLst>
                                      </p:cBhvr>
                                      <p:to>
                                        <p:strVal val="visible"/>
                                      </p:to>
                                    </p:set>
                                    <p:animEffect transition="in" filter="wipe(left)">
                                      <p:cBhvr>
                                        <p:cTn id="102" dur="500"/>
                                        <p:tgtEl>
                                          <p:spTgt spid="228"/>
                                        </p:tgtEl>
                                      </p:cBhvr>
                                    </p:animEffect>
                                  </p:childTnLst>
                                </p:cTn>
                              </p:par>
                              <p:par>
                                <p:cTn id="103" presetID="22" presetClass="entr" presetSubtype="8" fill="hold" nodeType="withEffect">
                                  <p:stCondLst>
                                    <p:cond delay="0"/>
                                  </p:stCondLst>
                                  <p:childTnLst>
                                    <p:set>
                                      <p:cBhvr>
                                        <p:cTn id="104" dur="1" fill="hold">
                                          <p:stCondLst>
                                            <p:cond delay="0"/>
                                          </p:stCondLst>
                                        </p:cTn>
                                        <p:tgtEl>
                                          <p:spTgt spid="217"/>
                                        </p:tgtEl>
                                        <p:attrNameLst>
                                          <p:attrName>style.visibility</p:attrName>
                                        </p:attrNameLst>
                                      </p:cBhvr>
                                      <p:to>
                                        <p:strVal val="visible"/>
                                      </p:to>
                                    </p:set>
                                    <p:animEffect transition="in" filter="wipe(left)">
                                      <p:cBhvr>
                                        <p:cTn id="105" dur="500"/>
                                        <p:tgtEl>
                                          <p:spTgt spid="217"/>
                                        </p:tgtEl>
                                      </p:cBhvr>
                                    </p:animEffect>
                                  </p:childTnLst>
                                </p:cTn>
                              </p:par>
                            </p:childTnLst>
                          </p:cTn>
                        </p:par>
                        <p:par>
                          <p:cTn id="106" fill="hold">
                            <p:stCondLst>
                              <p:cond delay="2000"/>
                            </p:stCondLst>
                            <p:childTnLst>
                              <p:par>
                                <p:cTn id="107" presetID="10" presetClass="entr" presetSubtype="0" fill="hold" nodeType="afterEffect">
                                  <p:stCondLst>
                                    <p:cond delay="0"/>
                                  </p:stCondLst>
                                  <p:childTnLst>
                                    <p:set>
                                      <p:cBhvr>
                                        <p:cTn id="108" dur="1" fill="hold">
                                          <p:stCondLst>
                                            <p:cond delay="0"/>
                                          </p:stCondLst>
                                        </p:cTn>
                                        <p:tgtEl>
                                          <p:spTgt spid="218"/>
                                        </p:tgtEl>
                                        <p:attrNameLst>
                                          <p:attrName>style.visibility</p:attrName>
                                        </p:attrNameLst>
                                      </p:cBhvr>
                                      <p:to>
                                        <p:strVal val="visible"/>
                                      </p:to>
                                    </p:set>
                                    <p:animEffect transition="in" filter="fade">
                                      <p:cBhvr>
                                        <p:cTn id="109" dur="1000"/>
                                        <p:tgtEl>
                                          <p:spTgt spid="21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178"/>
                                        </p:tgtEl>
                                        <p:attrNameLst>
                                          <p:attrName>style.visibility</p:attrName>
                                        </p:attrNameLst>
                                      </p:cBhvr>
                                      <p:to>
                                        <p:strVal val="visible"/>
                                      </p:to>
                                    </p:set>
                                    <p:animEffect transition="in" filter="wipe(down)">
                                      <p:cBhvr>
                                        <p:cTn id="114" dur="500"/>
                                        <p:tgtEl>
                                          <p:spTgt spid="17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6"/>
                                        </p:tgtEl>
                                        <p:attrNameLst>
                                          <p:attrName>style.visibility</p:attrName>
                                        </p:attrNameLst>
                                      </p:cBhvr>
                                      <p:to>
                                        <p:strVal val="visible"/>
                                      </p:to>
                                    </p:set>
                                    <p:animEffect transition="in" filter="fade">
                                      <p:cBhvr>
                                        <p:cTn id="117" dur="2000"/>
                                        <p:tgtEl>
                                          <p:spTgt spid="226"/>
                                        </p:tgtEl>
                                      </p:cBhvr>
                                    </p:animEffect>
                                  </p:childTnLst>
                                </p:cTn>
                              </p:par>
                              <p:par>
                                <p:cTn id="118" presetID="10" presetClass="exit" presetSubtype="0" fill="hold" nodeType="withEffect">
                                  <p:stCondLst>
                                    <p:cond delay="0"/>
                                  </p:stCondLst>
                                  <p:childTnLst>
                                    <p:animEffect transition="out" filter="fade">
                                      <p:cBhvr>
                                        <p:cTn id="119" dur="1000"/>
                                        <p:tgtEl>
                                          <p:spTgt spid="227"/>
                                        </p:tgtEl>
                                      </p:cBhvr>
                                    </p:animEffect>
                                    <p:set>
                                      <p:cBhvr>
                                        <p:cTn id="120" dur="1" fill="hold">
                                          <p:stCondLst>
                                            <p:cond delay="999"/>
                                          </p:stCondLst>
                                        </p:cTn>
                                        <p:tgtEl>
                                          <p:spTgt spid="22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000"/>
                                        <p:tgtEl>
                                          <p:spTgt spid="228"/>
                                        </p:tgtEl>
                                      </p:cBhvr>
                                    </p:animEffect>
                                    <p:set>
                                      <p:cBhvr>
                                        <p:cTn id="123" dur="1" fill="hold">
                                          <p:stCondLst>
                                            <p:cond delay="999"/>
                                          </p:stCondLst>
                                        </p:cTn>
                                        <p:tgtEl>
                                          <p:spTgt spid="228"/>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000"/>
                                        <p:tgtEl>
                                          <p:spTgt spid="218"/>
                                        </p:tgtEl>
                                      </p:cBhvr>
                                    </p:animEffect>
                                    <p:set>
                                      <p:cBhvr>
                                        <p:cTn id="126" dur="1" fill="hold">
                                          <p:stCondLst>
                                            <p:cond delay="999"/>
                                          </p:stCondLst>
                                        </p:cTn>
                                        <p:tgtEl>
                                          <p:spTgt spid="218"/>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1000"/>
                                        <p:tgtEl>
                                          <p:spTgt spid="217"/>
                                        </p:tgtEl>
                                      </p:cBhvr>
                                    </p:animEffect>
                                    <p:set>
                                      <p:cBhvr>
                                        <p:cTn id="129" dur="1" fill="hold">
                                          <p:stCondLst>
                                            <p:cond delay="999"/>
                                          </p:stCondLst>
                                        </p:cTn>
                                        <p:tgtEl>
                                          <p:spTgt spid="217"/>
                                        </p:tgtEl>
                                        <p:attrNameLst>
                                          <p:attrName>style.visibility</p:attrName>
                                        </p:attrNameLst>
                                      </p:cBhvr>
                                      <p:to>
                                        <p:strVal val="hidden"/>
                                      </p:to>
                                    </p:set>
                                  </p:childTnLst>
                                </p:cTn>
                              </p:par>
                            </p:childTnLst>
                          </p:cTn>
                        </p:par>
                        <p:par>
                          <p:cTn id="130" fill="hold">
                            <p:stCondLst>
                              <p:cond delay="2000"/>
                            </p:stCondLst>
                            <p:childTnLst>
                              <p:par>
                                <p:cTn id="131" presetID="22" presetClass="entr" presetSubtype="8" fill="hold" nodeType="afterEffect">
                                  <p:stCondLst>
                                    <p:cond delay="0"/>
                                  </p:stCondLst>
                                  <p:childTnLst>
                                    <p:set>
                                      <p:cBhvr>
                                        <p:cTn id="132" dur="1" fill="hold">
                                          <p:stCondLst>
                                            <p:cond delay="0"/>
                                          </p:stCondLst>
                                        </p:cTn>
                                        <p:tgtEl>
                                          <p:spTgt spid="227"/>
                                        </p:tgtEl>
                                        <p:attrNameLst>
                                          <p:attrName>style.visibility</p:attrName>
                                        </p:attrNameLst>
                                      </p:cBhvr>
                                      <p:to>
                                        <p:strVal val="visible"/>
                                      </p:to>
                                    </p:set>
                                    <p:animEffect transition="in" filter="wipe(left)">
                                      <p:cBhvr>
                                        <p:cTn id="133" dur="500"/>
                                        <p:tgtEl>
                                          <p:spTgt spid="227"/>
                                        </p:tgtEl>
                                      </p:cBhvr>
                                    </p:animEffect>
                                  </p:childTnLst>
                                </p:cTn>
                              </p:par>
                              <p:par>
                                <p:cTn id="134" presetID="22" presetClass="entr" presetSubtype="8" fill="hold" nodeType="withEffect">
                                  <p:stCondLst>
                                    <p:cond delay="0"/>
                                  </p:stCondLst>
                                  <p:childTnLst>
                                    <p:set>
                                      <p:cBhvr>
                                        <p:cTn id="135" dur="1" fill="hold">
                                          <p:stCondLst>
                                            <p:cond delay="0"/>
                                          </p:stCondLst>
                                        </p:cTn>
                                        <p:tgtEl>
                                          <p:spTgt spid="228"/>
                                        </p:tgtEl>
                                        <p:attrNameLst>
                                          <p:attrName>style.visibility</p:attrName>
                                        </p:attrNameLst>
                                      </p:cBhvr>
                                      <p:to>
                                        <p:strVal val="visible"/>
                                      </p:to>
                                    </p:set>
                                    <p:animEffect transition="in" filter="wipe(left)">
                                      <p:cBhvr>
                                        <p:cTn id="136" dur="500"/>
                                        <p:tgtEl>
                                          <p:spTgt spid="228"/>
                                        </p:tgtEl>
                                      </p:cBhvr>
                                    </p:animEffect>
                                  </p:childTnLst>
                                </p:cTn>
                              </p:par>
                              <p:par>
                                <p:cTn id="137" presetID="22" presetClass="entr" presetSubtype="8" fill="hold" nodeType="withEffect">
                                  <p:stCondLst>
                                    <p:cond delay="0"/>
                                  </p:stCondLst>
                                  <p:childTnLst>
                                    <p:set>
                                      <p:cBhvr>
                                        <p:cTn id="138" dur="1" fill="hold">
                                          <p:stCondLst>
                                            <p:cond delay="0"/>
                                          </p:stCondLst>
                                        </p:cTn>
                                        <p:tgtEl>
                                          <p:spTgt spid="217"/>
                                        </p:tgtEl>
                                        <p:attrNameLst>
                                          <p:attrName>style.visibility</p:attrName>
                                        </p:attrNameLst>
                                      </p:cBhvr>
                                      <p:to>
                                        <p:strVal val="visible"/>
                                      </p:to>
                                    </p:set>
                                    <p:animEffect transition="in" filter="wipe(left)">
                                      <p:cBhvr>
                                        <p:cTn id="139" dur="500"/>
                                        <p:tgtEl>
                                          <p:spTgt spid="217"/>
                                        </p:tgtEl>
                                      </p:cBhvr>
                                    </p:animEffect>
                                  </p:childTnLst>
                                </p:cTn>
                              </p:par>
                            </p:childTnLst>
                          </p:cTn>
                        </p:par>
                        <p:par>
                          <p:cTn id="140" fill="hold">
                            <p:stCondLst>
                              <p:cond delay="2500"/>
                            </p:stCondLst>
                            <p:childTnLst>
                              <p:par>
                                <p:cTn id="141" presetID="10" presetClass="entr" presetSubtype="0" fill="hold" nodeType="afterEffect">
                                  <p:stCondLst>
                                    <p:cond delay="0"/>
                                  </p:stCondLst>
                                  <p:childTnLst>
                                    <p:set>
                                      <p:cBhvr>
                                        <p:cTn id="142" dur="1" fill="hold">
                                          <p:stCondLst>
                                            <p:cond delay="0"/>
                                          </p:stCondLst>
                                        </p:cTn>
                                        <p:tgtEl>
                                          <p:spTgt spid="218"/>
                                        </p:tgtEl>
                                        <p:attrNameLst>
                                          <p:attrName>style.visibility</p:attrName>
                                        </p:attrNameLst>
                                      </p:cBhvr>
                                      <p:to>
                                        <p:strVal val="visible"/>
                                      </p:to>
                                    </p:set>
                                    <p:animEffect transition="in" filter="fade">
                                      <p:cBhvr>
                                        <p:cTn id="143" dur="1000"/>
                                        <p:tgtEl>
                                          <p:spTgt spid="218"/>
                                        </p:tgtEl>
                                      </p:cBhvr>
                                    </p:animEffect>
                                  </p:childTnLst>
                                </p:cTn>
                              </p:par>
                              <p:par>
                                <p:cTn id="144" presetID="10" presetClass="entr" presetSubtype="0" fill="hold" nodeType="withEffect">
                                  <p:stCondLst>
                                    <p:cond delay="0"/>
                                  </p:stCondLst>
                                  <p:childTnLst>
                                    <p:set>
                                      <p:cBhvr>
                                        <p:cTn id="145" dur="1" fill="hold">
                                          <p:stCondLst>
                                            <p:cond delay="0"/>
                                          </p:stCondLst>
                                        </p:cTn>
                                        <p:tgtEl>
                                          <p:spTgt spid="225"/>
                                        </p:tgtEl>
                                        <p:attrNameLst>
                                          <p:attrName>style.visibility</p:attrName>
                                        </p:attrNameLst>
                                      </p:cBhvr>
                                      <p:to>
                                        <p:strVal val="visible"/>
                                      </p:to>
                                    </p:set>
                                    <p:animEffect transition="in" filter="fade">
                                      <p:cBhvr>
                                        <p:cTn id="146" dur="1000"/>
                                        <p:tgtEl>
                                          <p:spTgt spid="22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177"/>
                                        </p:tgtEl>
                                        <p:attrNameLst>
                                          <p:attrName>style.visibility</p:attrName>
                                        </p:attrNameLst>
                                      </p:cBhvr>
                                      <p:to>
                                        <p:strVal val="visible"/>
                                      </p:to>
                                    </p:set>
                                    <p:animEffect transition="in" filter="wipe(right)">
                                      <p:cBhvr>
                                        <p:cTn id="151" dur="500"/>
                                        <p:tgtEl>
                                          <p:spTgt spid="177"/>
                                        </p:tgtEl>
                                      </p:cBhvr>
                                    </p:animEffect>
                                  </p:childTnLst>
                                </p:cTn>
                              </p:par>
                              <p:par>
                                <p:cTn id="152" presetID="22" presetClass="entr" presetSubtype="2" fill="hold" nodeType="withEffect">
                                  <p:stCondLst>
                                    <p:cond delay="0"/>
                                  </p:stCondLst>
                                  <p:childTnLst>
                                    <p:set>
                                      <p:cBhvr>
                                        <p:cTn id="153" dur="1" fill="hold">
                                          <p:stCondLst>
                                            <p:cond delay="0"/>
                                          </p:stCondLst>
                                        </p:cTn>
                                        <p:tgtEl>
                                          <p:spTgt spid="169"/>
                                        </p:tgtEl>
                                        <p:attrNameLst>
                                          <p:attrName>style.visibility</p:attrName>
                                        </p:attrNameLst>
                                      </p:cBhvr>
                                      <p:to>
                                        <p:strVal val="visible"/>
                                      </p:to>
                                    </p:set>
                                    <p:animEffect transition="in" filter="wipe(right)">
                                      <p:cBhvr>
                                        <p:cTn id="154" dur="500"/>
                                        <p:tgtEl>
                                          <p:spTgt spid="16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6"/>
                                        </p:tgtEl>
                                        <p:attrNameLst>
                                          <p:attrName>style.visibility</p:attrName>
                                        </p:attrNameLst>
                                      </p:cBhvr>
                                      <p:to>
                                        <p:strVal val="visible"/>
                                      </p:to>
                                    </p:set>
                                    <p:animEffect transition="in" filter="fade">
                                      <p:cBhvr>
                                        <p:cTn id="157" dur="2000"/>
                                        <p:tgtEl>
                                          <p:spTgt spid="176"/>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68"/>
                                        </p:tgtEl>
                                        <p:attrNameLst>
                                          <p:attrName>style.visibility</p:attrName>
                                        </p:attrNameLst>
                                      </p:cBhvr>
                                      <p:to>
                                        <p:strVal val="visible"/>
                                      </p:to>
                                    </p:set>
                                    <p:animEffect transition="in" filter="fade">
                                      <p:cBhvr>
                                        <p:cTn id="160" dur="2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1" grpId="0" animBg="1"/>
      <p:bldP spid="171" grpId="1" animBg="1"/>
      <p:bldP spid="176" grpId="0" animBg="1"/>
      <p:bldP spid="179" grpId="0" animBg="1"/>
      <p:bldP spid="179" grpId="1" animBg="1"/>
      <p:bldP spid="237" grpId="0" animBg="1"/>
      <p:bldP spid="2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2643808" y="0"/>
            <a:ext cx="3909391" cy="526773"/>
          </a:xfrm>
          <a:prstGeom prst="rect">
            <a:avLst/>
          </a:prstGeom>
          <a:gradFill>
            <a:gsLst>
              <a:gs pos="0">
                <a:schemeClr val="tx1">
                  <a:lumMod val="75000"/>
                  <a:lumOff val="25000"/>
                </a:schemeClr>
              </a:gs>
              <a:gs pos="100000">
                <a:schemeClr val="bg1">
                  <a:lumMod val="50000"/>
                </a:schemeClr>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grpSp>
        <p:nvGrpSpPr>
          <p:cNvPr id="2" name="Group 177"/>
          <p:cNvGrpSpPr/>
          <p:nvPr/>
        </p:nvGrpSpPr>
        <p:grpSpPr>
          <a:xfrm>
            <a:off x="685800" y="3612001"/>
            <a:ext cx="4106211" cy="3169797"/>
            <a:chOff x="685800" y="3522332"/>
            <a:chExt cx="4106211" cy="3169797"/>
          </a:xfrm>
        </p:grpSpPr>
        <p:sp>
          <p:nvSpPr>
            <p:cNvPr id="116" name="Isosceles Triangle 115"/>
            <p:cNvSpPr/>
            <p:nvPr/>
          </p:nvSpPr>
          <p:spPr bwMode="auto">
            <a:xfrm rot="15521206" flipV="1">
              <a:off x="1154007" y="3054125"/>
              <a:ext cx="3169797" cy="4106211"/>
            </a:xfrm>
            <a:prstGeom prst="triangle">
              <a:avLst>
                <a:gd name="adj" fmla="val 73745"/>
              </a:avLst>
            </a:prstGeom>
            <a:gradFill flip="none" rotWithShape="1">
              <a:gsLst>
                <a:gs pos="14000">
                  <a:schemeClr val="accent3"/>
                </a:gs>
                <a:gs pos="35000">
                  <a:schemeClr val="bg1">
                    <a:lumMod val="65000"/>
                  </a:schemeClr>
                </a:gs>
                <a:gs pos="56000">
                  <a:schemeClr val="bg1">
                    <a:lumMod val="65000"/>
                  </a:schemeClr>
                </a:gs>
                <a:gs pos="75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dirty="0">
                <a:solidFill>
                  <a:srgbClr val="FFFFFF"/>
                </a:solidFill>
              </a:endParaRPr>
            </a:p>
          </p:txBody>
        </p:sp>
        <p:pic>
          <p:nvPicPr>
            <p:cNvPr id="1028" name="Picture 4" descr="C:\Users\victor.melniciuc\Desktop\==Work\UAG + DA slide\custom icons\pattern4.png"/>
            <p:cNvPicPr>
              <a:picLocks noChangeAspect="1" noChangeArrowheads="1"/>
            </p:cNvPicPr>
            <p:nvPr/>
          </p:nvPicPr>
          <p:blipFill>
            <a:blip r:embed="rId3"/>
            <a:srcRect l="30000" t="34445" r="34167" b="34444"/>
            <a:stretch>
              <a:fillRect/>
            </a:stretch>
          </p:blipFill>
          <p:spPr bwMode="auto">
            <a:xfrm>
              <a:off x="1143000" y="3962400"/>
              <a:ext cx="3276600" cy="2133600"/>
            </a:xfrm>
            <a:prstGeom prst="rect">
              <a:avLst/>
            </a:prstGeom>
            <a:noFill/>
            <a:effectLst>
              <a:outerShdw blurRad="50800" dist="38100" dir="5400000" algn="t" rotWithShape="0">
                <a:prstClr val="black">
                  <a:alpha val="40000"/>
                </a:prstClr>
              </a:outerShdw>
            </a:effectLst>
          </p:spPr>
        </p:pic>
      </p:grpSp>
      <p:grpSp>
        <p:nvGrpSpPr>
          <p:cNvPr id="3" name="Group 138"/>
          <p:cNvGrpSpPr/>
          <p:nvPr/>
        </p:nvGrpSpPr>
        <p:grpSpPr>
          <a:xfrm rot="2515208">
            <a:off x="4800625" y="3179347"/>
            <a:ext cx="4106211" cy="3169797"/>
            <a:chOff x="4462021" y="981569"/>
            <a:chExt cx="4106211" cy="3169797"/>
          </a:xfrm>
        </p:grpSpPr>
        <p:sp>
          <p:nvSpPr>
            <p:cNvPr id="145" name="Isosceles Triangle 144"/>
            <p:cNvSpPr/>
            <p:nvPr/>
          </p:nvSpPr>
          <p:spPr bwMode="auto">
            <a:xfrm rot="15521206" flipH="1">
              <a:off x="4930228" y="513362"/>
              <a:ext cx="3169797" cy="4106211"/>
            </a:xfrm>
            <a:prstGeom prst="triangle">
              <a:avLst>
                <a:gd name="adj" fmla="val 73745"/>
              </a:avLst>
            </a:prstGeom>
            <a:gradFill flip="none" rotWithShape="1">
              <a:gsLst>
                <a:gs pos="14000">
                  <a:schemeClr val="accent3"/>
                </a:gs>
                <a:gs pos="35000">
                  <a:schemeClr val="bg1">
                    <a:lumMod val="65000"/>
                  </a:schemeClr>
                </a:gs>
                <a:gs pos="40000">
                  <a:schemeClr val="bg1">
                    <a:lumMod val="65000"/>
                  </a:schemeClr>
                </a:gs>
                <a:gs pos="62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dirty="0">
                <a:solidFill>
                  <a:srgbClr val="FFFFFF"/>
                </a:solidFill>
              </a:endParaRPr>
            </a:p>
          </p:txBody>
        </p:sp>
        <p:sp>
          <p:nvSpPr>
            <p:cNvPr id="146" name="TextBox 145"/>
            <p:cNvSpPr txBox="1"/>
            <p:nvPr/>
          </p:nvSpPr>
          <p:spPr>
            <a:xfrm>
              <a:off x="6199974" y="3486684"/>
              <a:ext cx="654346" cy="230832"/>
            </a:xfrm>
            <a:prstGeom prst="rect">
              <a:avLst/>
            </a:prstGeom>
            <a:noFill/>
            <a:effectLst>
              <a:outerShdw blurRad="76200" dist="38100" dir="5400000" algn="t" rotWithShape="0">
                <a:prstClr val="black">
                  <a:alpha val="24000"/>
                </a:prstClr>
              </a:outerShdw>
            </a:effectLst>
          </p:spPr>
          <p:txBody>
            <a:bodyPr wrap="none" rtlCol="0">
              <a:spAutoFit/>
            </a:bodyPr>
            <a:lstStyle/>
            <a:p>
              <a:r>
                <a:rPr lang="en-US" sz="900" b="1" dirty="0" smtClean="0">
                  <a:solidFill>
                    <a:srgbClr val="64BE46">
                      <a:lumMod val="40000"/>
                      <a:lumOff val="60000"/>
                    </a:srgbClr>
                  </a:solidFill>
                </a:rPr>
                <a:t>SSL-VPN</a:t>
              </a:r>
            </a:p>
          </p:txBody>
        </p:sp>
      </p:grpSp>
      <p:grpSp>
        <p:nvGrpSpPr>
          <p:cNvPr id="4" name="Group 132"/>
          <p:cNvGrpSpPr/>
          <p:nvPr/>
        </p:nvGrpSpPr>
        <p:grpSpPr>
          <a:xfrm>
            <a:off x="4419600" y="3612003"/>
            <a:ext cx="4138606" cy="3169797"/>
            <a:chOff x="4419600" y="3522334"/>
            <a:chExt cx="4138606" cy="3169797"/>
          </a:xfrm>
        </p:grpSpPr>
        <p:sp>
          <p:nvSpPr>
            <p:cNvPr id="111" name="Isosceles Triangle 110"/>
            <p:cNvSpPr/>
            <p:nvPr/>
          </p:nvSpPr>
          <p:spPr bwMode="auto">
            <a:xfrm rot="6078794" flipH="1" flipV="1">
              <a:off x="4920202" y="3054127"/>
              <a:ext cx="3169797" cy="4106211"/>
            </a:xfrm>
            <a:prstGeom prst="triangle">
              <a:avLst>
                <a:gd name="adj" fmla="val 73745"/>
              </a:avLst>
            </a:prstGeom>
            <a:gradFill flip="none" rotWithShape="1">
              <a:gsLst>
                <a:gs pos="17000">
                  <a:schemeClr val="accent3">
                    <a:lumMod val="50000"/>
                  </a:schemeClr>
                </a:gs>
                <a:gs pos="56000">
                  <a:srgbClr val="38D82C"/>
                </a:gs>
                <a:gs pos="77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dirty="0">
                <a:solidFill>
                  <a:srgbClr val="FFFFFF"/>
                </a:solidFill>
              </a:endParaRPr>
            </a:p>
          </p:txBody>
        </p:sp>
        <p:pic>
          <p:nvPicPr>
            <p:cNvPr id="2052" name="Picture 4" descr="C:\Users\victor.melniciuc\Desktop\==Work\UAG + DA slide\custom icons\pattern3.png"/>
            <p:cNvPicPr>
              <a:picLocks noChangeAspect="1" noChangeArrowheads="1"/>
            </p:cNvPicPr>
            <p:nvPr/>
          </p:nvPicPr>
          <p:blipFill>
            <a:blip r:embed="rId4"/>
            <a:srcRect l="52500" t="53333" r="5833" b="14445"/>
            <a:stretch>
              <a:fillRect/>
            </a:stretch>
          </p:blipFill>
          <p:spPr bwMode="auto">
            <a:xfrm>
              <a:off x="4419600" y="3977355"/>
              <a:ext cx="3810000" cy="2209800"/>
            </a:xfrm>
            <a:prstGeom prst="rect">
              <a:avLst/>
            </a:prstGeom>
            <a:noFill/>
            <a:effectLst>
              <a:outerShdw blurRad="50800" dist="38100" dir="5400000" algn="t" rotWithShape="0">
                <a:prstClr val="black">
                  <a:alpha val="40000"/>
                </a:prstClr>
              </a:outerShdw>
            </a:effectLst>
          </p:spPr>
        </p:pic>
      </p:grpSp>
      <p:cxnSp>
        <p:nvCxnSpPr>
          <p:cNvPr id="153" name="Straight Connector 152"/>
          <p:cNvCxnSpPr/>
          <p:nvPr/>
        </p:nvCxnSpPr>
        <p:spPr>
          <a:xfrm>
            <a:off x="4966362" y="4349646"/>
            <a:ext cx="2773536" cy="2396508"/>
          </a:xfrm>
          <a:prstGeom prst="line">
            <a:avLst/>
          </a:prstGeom>
          <a:ln w="19050">
            <a:gradFill>
              <a:gsLst>
                <a:gs pos="81000">
                  <a:schemeClr val="bg1">
                    <a:lumMod val="85000"/>
                  </a:schemeClr>
                </a:gs>
                <a:gs pos="100000">
                  <a:schemeClr val="tx2">
                    <a:lumMod val="60000"/>
                    <a:lumOff val="40000"/>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5" name="Group 149"/>
          <p:cNvGrpSpPr/>
          <p:nvPr/>
        </p:nvGrpSpPr>
        <p:grpSpPr>
          <a:xfrm>
            <a:off x="4656789" y="1085981"/>
            <a:ext cx="4106211" cy="3169797"/>
            <a:chOff x="4656789" y="981569"/>
            <a:chExt cx="4106211" cy="3169797"/>
          </a:xfrm>
        </p:grpSpPr>
        <p:grpSp>
          <p:nvGrpSpPr>
            <p:cNvPr id="6" name="Group 137"/>
            <p:cNvGrpSpPr/>
            <p:nvPr/>
          </p:nvGrpSpPr>
          <p:grpSpPr>
            <a:xfrm>
              <a:off x="4656789" y="981569"/>
              <a:ext cx="4106211" cy="3169797"/>
              <a:chOff x="4462021" y="981569"/>
              <a:chExt cx="4106211" cy="3169797"/>
            </a:xfrm>
          </p:grpSpPr>
          <p:sp>
            <p:nvSpPr>
              <p:cNvPr id="136" name="Isosceles Triangle 135"/>
              <p:cNvSpPr/>
              <p:nvPr/>
            </p:nvSpPr>
            <p:spPr bwMode="auto">
              <a:xfrm rot="15521206" flipH="1">
                <a:off x="4930228" y="513362"/>
                <a:ext cx="3169797" cy="4106211"/>
              </a:xfrm>
              <a:prstGeom prst="triangle">
                <a:avLst>
                  <a:gd name="adj" fmla="val 73745"/>
                </a:avLst>
              </a:prstGeom>
              <a:gradFill flip="none" rotWithShape="1">
                <a:gsLst>
                  <a:gs pos="14000">
                    <a:schemeClr val="accent3"/>
                  </a:gs>
                  <a:gs pos="35000">
                    <a:schemeClr val="bg1">
                      <a:lumMod val="65000"/>
                    </a:schemeClr>
                  </a:gs>
                  <a:gs pos="56000">
                    <a:schemeClr val="bg1">
                      <a:lumMod val="65000"/>
                    </a:schemeClr>
                  </a:gs>
                  <a:gs pos="75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dirty="0">
                  <a:solidFill>
                    <a:srgbClr val="FFFFFF"/>
                  </a:solidFill>
                </a:endParaRPr>
              </a:p>
            </p:txBody>
          </p:sp>
          <p:sp>
            <p:nvSpPr>
              <p:cNvPr id="137" name="TextBox 136"/>
              <p:cNvSpPr txBox="1"/>
              <p:nvPr/>
            </p:nvSpPr>
            <p:spPr>
              <a:xfrm>
                <a:off x="6199974" y="3486684"/>
                <a:ext cx="654346" cy="230832"/>
              </a:xfrm>
              <a:prstGeom prst="rect">
                <a:avLst/>
              </a:prstGeom>
              <a:noFill/>
              <a:effectLst>
                <a:outerShdw blurRad="76200" dist="38100" dir="5400000" algn="t" rotWithShape="0">
                  <a:prstClr val="black">
                    <a:alpha val="24000"/>
                  </a:prstClr>
                </a:outerShdw>
              </a:effectLst>
            </p:spPr>
            <p:txBody>
              <a:bodyPr wrap="none" rtlCol="0">
                <a:spAutoFit/>
              </a:bodyPr>
              <a:lstStyle/>
              <a:p>
                <a:r>
                  <a:rPr lang="en-US" sz="900" b="1" dirty="0" smtClean="0">
                    <a:solidFill>
                      <a:srgbClr val="64BE46">
                        <a:lumMod val="40000"/>
                        <a:lumOff val="60000"/>
                      </a:srgbClr>
                    </a:solidFill>
                  </a:rPr>
                  <a:t>SSL-VPN</a:t>
                </a:r>
              </a:p>
            </p:txBody>
          </p:sp>
        </p:grpSp>
        <p:cxnSp>
          <p:nvCxnSpPr>
            <p:cNvPr id="149" name="Straight Connector 148"/>
            <p:cNvCxnSpPr/>
            <p:nvPr/>
          </p:nvCxnSpPr>
          <p:spPr>
            <a:xfrm>
              <a:off x="4953000" y="3497831"/>
              <a:ext cx="3810000" cy="1588"/>
            </a:xfrm>
            <a:prstGeom prst="line">
              <a:avLst/>
            </a:prstGeom>
            <a:ln w="19050">
              <a:gradFill>
                <a:gsLst>
                  <a:gs pos="81000">
                    <a:schemeClr val="bg1">
                      <a:lumMod val="85000"/>
                    </a:schemeClr>
                  </a:gs>
                  <a:gs pos="100000">
                    <a:schemeClr val="tx2">
                      <a:lumMod val="60000"/>
                      <a:lumOff val="40000"/>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94" name="Rectangle 193"/>
          <p:cNvSpPr/>
          <p:nvPr/>
        </p:nvSpPr>
        <p:spPr>
          <a:xfrm>
            <a:off x="3397008" y="2621401"/>
            <a:ext cx="2354312" cy="307777"/>
          </a:xfrm>
          <a:prstGeom prst="rect">
            <a:avLst/>
          </a:prstGeom>
          <a:gradFill>
            <a:gsLst>
              <a:gs pos="0">
                <a:schemeClr val="bg1"/>
              </a:gs>
              <a:gs pos="64000">
                <a:schemeClr val="bg1">
                  <a:alpha val="0"/>
                </a:schemeClr>
              </a:gs>
              <a:gs pos="100000">
                <a:schemeClr val="bg1">
                  <a:lumMod val="65000"/>
                </a:schemeClr>
              </a:gs>
            </a:gsLst>
            <a:lin ang="5400000" scaled="0"/>
          </a:gradFill>
          <a:ln>
            <a:noFill/>
          </a:ln>
          <a:effectLst/>
        </p:spPr>
        <p:txBody>
          <a:bodyPr wrap="square" anchor="ctr">
            <a:spAutoFit/>
          </a:bodyPr>
          <a:lstStyle/>
          <a:p>
            <a:pPr algn="ctr"/>
            <a:endParaRPr lang="en-US" sz="1400" b="1" dirty="0">
              <a:solidFill>
                <a:srgbClr val="FFFFFF"/>
              </a:solidFill>
            </a:endParaRPr>
          </a:p>
        </p:txBody>
      </p:sp>
      <p:sp>
        <p:nvSpPr>
          <p:cNvPr id="13" name="Isosceles Triangle 12"/>
          <p:cNvSpPr/>
          <p:nvPr/>
        </p:nvSpPr>
        <p:spPr bwMode="auto">
          <a:xfrm rot="6078794">
            <a:off x="1434183" y="687959"/>
            <a:ext cx="2882314" cy="3733800"/>
          </a:xfrm>
          <a:prstGeom prst="triangle">
            <a:avLst>
              <a:gd name="adj" fmla="val 73745"/>
            </a:avLst>
          </a:prstGeom>
          <a:gradFill flip="none" rotWithShape="1">
            <a:gsLst>
              <a:gs pos="17000">
                <a:schemeClr val="accent3">
                  <a:lumMod val="50000"/>
                </a:schemeClr>
              </a:gs>
              <a:gs pos="56000">
                <a:srgbClr val="38D82C"/>
              </a:gs>
              <a:gs pos="77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dirty="0">
              <a:solidFill>
                <a:srgbClr val="FFFFFF"/>
              </a:solidFill>
            </a:endParaRPr>
          </a:p>
        </p:txBody>
      </p:sp>
      <p:pic>
        <p:nvPicPr>
          <p:cNvPr id="2050" name="Picture 2" descr="C:\Users\victor.melniciuc\Desktop\==Work\UAG + DA slide\custom icons\pattern1.png"/>
          <p:cNvPicPr>
            <a:picLocks noChangeAspect="1" noChangeArrowheads="1"/>
          </p:cNvPicPr>
          <p:nvPr/>
        </p:nvPicPr>
        <p:blipFill>
          <a:blip r:embed="rId5"/>
          <a:srcRect l="5000" t="8889" r="47500" b="55556"/>
          <a:stretch>
            <a:fillRect/>
          </a:stretch>
        </p:blipFill>
        <p:spPr bwMode="auto">
          <a:xfrm>
            <a:off x="152400" y="1156668"/>
            <a:ext cx="4343400" cy="2438400"/>
          </a:xfrm>
          <a:prstGeom prst="rect">
            <a:avLst/>
          </a:prstGeom>
          <a:noFill/>
          <a:effectLst>
            <a:outerShdw blurRad="50800" dist="38100" dir="5400000" algn="t" rotWithShape="0">
              <a:prstClr val="black">
                <a:alpha val="40000"/>
              </a:prstClr>
            </a:outerShdw>
          </a:effectLst>
        </p:spPr>
      </p:pic>
      <p:sp>
        <p:nvSpPr>
          <p:cNvPr id="99" name="Isosceles Triangle 98"/>
          <p:cNvSpPr/>
          <p:nvPr/>
        </p:nvSpPr>
        <p:spPr bwMode="auto">
          <a:xfrm rot="15521206" flipH="1">
            <a:off x="4865318" y="687958"/>
            <a:ext cx="2882314" cy="3733800"/>
          </a:xfrm>
          <a:prstGeom prst="triangle">
            <a:avLst>
              <a:gd name="adj" fmla="val 73745"/>
            </a:avLst>
          </a:prstGeom>
          <a:gradFill flip="none" rotWithShape="1">
            <a:gsLst>
              <a:gs pos="17000">
                <a:schemeClr val="accent3">
                  <a:lumMod val="50000"/>
                </a:schemeClr>
              </a:gs>
              <a:gs pos="56000">
                <a:srgbClr val="38D82C"/>
              </a:gs>
              <a:gs pos="77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dirty="0">
              <a:solidFill>
                <a:srgbClr val="FFFFFF"/>
              </a:solidFill>
            </a:endParaRPr>
          </a:p>
        </p:txBody>
      </p:sp>
      <p:pic>
        <p:nvPicPr>
          <p:cNvPr id="2051" name="Picture 3" descr="C:\Users\victor.melniciuc\Desktop\==Work\UAG + DA slide\custom icons\pattern2.png"/>
          <p:cNvPicPr>
            <a:picLocks noChangeAspect="1" noChangeArrowheads="1"/>
          </p:cNvPicPr>
          <p:nvPr/>
        </p:nvPicPr>
        <p:blipFill>
          <a:blip r:embed="rId6"/>
          <a:srcRect l="49166" t="12223" r="7500" b="52222"/>
          <a:stretch>
            <a:fillRect/>
          </a:stretch>
        </p:blipFill>
        <p:spPr bwMode="auto">
          <a:xfrm>
            <a:off x="4191000" y="1385069"/>
            <a:ext cx="3962400" cy="2438400"/>
          </a:xfrm>
          <a:prstGeom prst="rect">
            <a:avLst/>
          </a:prstGeom>
          <a:noFill/>
          <a:effectLst>
            <a:outerShdw blurRad="50800" dist="38100" dir="5400000" algn="t" rotWithShape="0">
              <a:prstClr val="black">
                <a:alpha val="40000"/>
              </a:prstClr>
            </a:outerShdw>
          </a:effectLst>
        </p:spPr>
      </p:pic>
      <p:pic>
        <p:nvPicPr>
          <p:cNvPr id="2053" name="Picture 5" descr="C:\Users\victor.melniciuc\Desktop\==Work\UAG + DA slide\custom icons\Glow.png"/>
          <p:cNvPicPr>
            <a:picLocks noChangeAspect="1" noChangeArrowheads="1"/>
          </p:cNvPicPr>
          <p:nvPr/>
        </p:nvPicPr>
        <p:blipFill>
          <a:blip r:embed="rId7"/>
          <a:srcRect l="43333" t="37778" r="34167" b="38889"/>
          <a:stretch>
            <a:fillRect/>
          </a:stretch>
        </p:blipFill>
        <p:spPr bwMode="auto">
          <a:xfrm>
            <a:off x="3581400" y="3132012"/>
            <a:ext cx="2057400" cy="1600200"/>
          </a:xfrm>
          <a:prstGeom prst="rect">
            <a:avLst/>
          </a:prstGeom>
          <a:noFill/>
        </p:spPr>
      </p:pic>
      <p:sp>
        <p:nvSpPr>
          <p:cNvPr id="167" name="TextBox 166"/>
          <p:cNvSpPr txBox="1"/>
          <p:nvPr/>
        </p:nvSpPr>
        <p:spPr>
          <a:xfrm>
            <a:off x="569362" y="1554600"/>
            <a:ext cx="439544" cy="1569660"/>
          </a:xfrm>
          <a:prstGeom prst="rect">
            <a:avLst/>
          </a:prstGeom>
          <a:noFill/>
          <a:effectLst>
            <a:outerShdw blurRad="50800" dist="38100" dir="5400000" algn="t" rotWithShape="0">
              <a:prstClr val="black">
                <a:alpha val="46000"/>
              </a:prstClr>
            </a:outerShdw>
          </a:effectLst>
        </p:spPr>
        <p:txBody>
          <a:bodyPr wrap="square" rtlCol="0">
            <a:spAutoFit/>
          </a:bodyPr>
          <a:lstStyle/>
          <a:p>
            <a:r>
              <a:rPr lang="en-US" sz="9600" dirty="0" smtClean="0">
                <a:gradFill>
                  <a:gsLst>
                    <a:gs pos="0">
                      <a:srgbClr val="FFFFFF"/>
                    </a:gs>
                    <a:gs pos="70000">
                      <a:srgbClr val="FFFFFF">
                        <a:lumMod val="75000"/>
                      </a:srgbClr>
                    </a:gs>
                  </a:gsLst>
                  <a:lin ang="5400000" scaled="0"/>
                </a:gradFill>
              </a:rPr>
              <a:t>{</a:t>
            </a:r>
          </a:p>
        </p:txBody>
      </p:sp>
      <p:pic>
        <p:nvPicPr>
          <p:cNvPr id="17" name="Picture 16" descr="Mobility.png"/>
          <p:cNvPicPr>
            <a:picLocks noChangeAspect="1"/>
          </p:cNvPicPr>
          <p:nvPr/>
        </p:nvPicPr>
        <p:blipFill>
          <a:blip r:embed="rId8" cstate="print"/>
          <a:stretch>
            <a:fillRect/>
          </a:stretch>
        </p:blipFill>
        <p:spPr>
          <a:xfrm flipH="1">
            <a:off x="993951" y="1783200"/>
            <a:ext cx="586602" cy="586601"/>
          </a:xfrm>
          <a:prstGeom prst="rect">
            <a:avLst/>
          </a:prstGeom>
          <a:effectLst>
            <a:outerShdw blurRad="190500" dist="114300" dir="5400000" algn="t" rotWithShape="0">
              <a:prstClr val="black">
                <a:alpha val="40000"/>
              </a:prstClr>
            </a:outerShdw>
          </a:effectLst>
        </p:spPr>
      </p:pic>
      <p:pic>
        <p:nvPicPr>
          <p:cNvPr id="18" name="Picture 17" descr="Monitor-Icon.png"/>
          <p:cNvPicPr>
            <a:picLocks noChangeAspect="1"/>
          </p:cNvPicPr>
          <p:nvPr/>
        </p:nvPicPr>
        <p:blipFill>
          <a:blip r:embed="rId9" cstate="print"/>
          <a:stretch>
            <a:fillRect/>
          </a:stretch>
        </p:blipFill>
        <p:spPr>
          <a:xfrm flipH="1">
            <a:off x="917751" y="2392800"/>
            <a:ext cx="688631" cy="688630"/>
          </a:xfrm>
          <a:prstGeom prst="rect">
            <a:avLst/>
          </a:prstGeom>
          <a:effectLst>
            <a:outerShdw blurRad="190500" dist="114300" dir="5400000" algn="t" rotWithShape="0">
              <a:prstClr val="black">
                <a:alpha val="40000"/>
              </a:prstClr>
            </a:outerShdw>
          </a:effectLst>
        </p:spPr>
      </p:pic>
      <p:pic>
        <p:nvPicPr>
          <p:cNvPr id="56" name="Picture 4" descr="C:\Program Files\Microsoft Resource DVD Artwork\DVD_ART\Artwork_Imagery\HARDWARE_IMAGERY\Illustration - Misc Hardware\Windows Vista Illustration Icons\VPN.png"/>
          <p:cNvPicPr>
            <a:picLocks noChangeAspect="1" noChangeArrowheads="1"/>
          </p:cNvPicPr>
          <p:nvPr/>
        </p:nvPicPr>
        <p:blipFill>
          <a:blip r:embed="rId10" cstate="screen"/>
          <a:srcRect/>
          <a:stretch>
            <a:fillRect/>
          </a:stretch>
        </p:blipFill>
        <p:spPr bwMode="auto">
          <a:xfrm>
            <a:off x="3831632" y="3403688"/>
            <a:ext cx="656605" cy="779946"/>
          </a:xfrm>
          <a:prstGeom prst="rect">
            <a:avLst/>
          </a:prstGeom>
          <a:noFill/>
          <a:effectLst>
            <a:outerShdw blurRad="254000" dist="101600" dir="5400000" algn="t" rotWithShape="0">
              <a:prstClr val="black">
                <a:alpha val="56000"/>
              </a:prstClr>
            </a:outerShdw>
          </a:effectLst>
        </p:spPr>
      </p:pic>
      <p:pic>
        <p:nvPicPr>
          <p:cNvPr id="57" name="Picture 4" descr="C:\Program Files\Microsoft Resource DVD Artwork\DVD_ART\Artwork_Imagery\HARDWARE_IMAGERY\Illustration - Misc Hardware\Windows Vista Illustration Icons\VPN.png"/>
          <p:cNvPicPr>
            <a:picLocks noChangeAspect="1" noChangeArrowheads="1"/>
          </p:cNvPicPr>
          <p:nvPr/>
        </p:nvPicPr>
        <p:blipFill>
          <a:blip r:embed="rId10" cstate="screen"/>
          <a:srcRect/>
          <a:stretch>
            <a:fillRect/>
          </a:stretch>
        </p:blipFill>
        <p:spPr bwMode="auto">
          <a:xfrm>
            <a:off x="4165962" y="3405884"/>
            <a:ext cx="797103" cy="946835"/>
          </a:xfrm>
          <a:prstGeom prst="rect">
            <a:avLst/>
          </a:prstGeom>
          <a:noFill/>
          <a:effectLst>
            <a:outerShdw blurRad="254000" dist="101600" dir="5400000" algn="t" rotWithShape="0">
              <a:prstClr val="black">
                <a:alpha val="56000"/>
              </a:prstClr>
            </a:outerShdw>
          </a:effectLst>
        </p:spPr>
      </p:pic>
      <p:pic>
        <p:nvPicPr>
          <p:cNvPr id="58" name="Picture 4" descr="C:\Program Files\Microsoft Resource DVD Artwork\DVD_ART\Artwork_Imagery\HARDWARE_IMAGERY\Illustration - Misc Hardware\Windows Vista Illustration Icons\VPN.png"/>
          <p:cNvPicPr>
            <a:picLocks noChangeAspect="1" noChangeArrowheads="1"/>
          </p:cNvPicPr>
          <p:nvPr/>
        </p:nvPicPr>
        <p:blipFill>
          <a:blip r:embed="rId10" cstate="screen"/>
          <a:srcRect/>
          <a:stretch>
            <a:fillRect/>
          </a:stretch>
        </p:blipFill>
        <p:spPr bwMode="auto">
          <a:xfrm>
            <a:off x="4593498" y="3408518"/>
            <a:ext cx="921062" cy="1094077"/>
          </a:xfrm>
          <a:prstGeom prst="rect">
            <a:avLst/>
          </a:prstGeom>
          <a:noFill/>
          <a:effectLst>
            <a:outerShdw blurRad="254000" dist="101600" dir="5400000" algn="t" rotWithShape="0">
              <a:prstClr val="black">
                <a:alpha val="56000"/>
              </a:prstClr>
            </a:outerShdw>
          </a:effectLst>
        </p:spPr>
      </p:pic>
      <p:sp>
        <p:nvSpPr>
          <p:cNvPr id="80" name="TextBox 79"/>
          <p:cNvSpPr txBox="1"/>
          <p:nvPr/>
        </p:nvSpPr>
        <p:spPr>
          <a:xfrm>
            <a:off x="3614626" y="5186564"/>
            <a:ext cx="1926233" cy="338554"/>
          </a:xfrm>
          <a:prstGeom prst="rect">
            <a:avLst/>
          </a:prstGeom>
          <a:noFill/>
        </p:spPr>
        <p:txBody>
          <a:bodyPr wrap="none" rtlCol="0">
            <a:spAutoFit/>
          </a:bodyPr>
          <a:lstStyle/>
          <a:p>
            <a:r>
              <a:rPr lang="en-US" sz="1600" dirty="0" err="1" smtClean="0">
                <a:gradFill>
                  <a:gsLst>
                    <a:gs pos="0">
                      <a:srgbClr val="000000">
                        <a:lumMod val="75000"/>
                        <a:lumOff val="25000"/>
                      </a:srgbClr>
                    </a:gs>
                    <a:gs pos="100000">
                      <a:srgbClr val="000000">
                        <a:lumMod val="95000"/>
                        <a:lumOff val="5000"/>
                      </a:srgbClr>
                    </a:gs>
                  </a:gsLst>
                  <a:lin ang="5400000" scaled="0"/>
                </a:gradFill>
                <a:effectLst>
                  <a:outerShdw blurRad="88900" dist="38100" dir="5400000" algn="t" rotWithShape="0">
                    <a:prstClr val="black">
                      <a:alpha val="49000"/>
                    </a:prstClr>
                  </a:outerShdw>
                </a:effectLst>
              </a:rPr>
              <a:t>DirectAccess</a:t>
            </a:r>
            <a:r>
              <a:rPr lang="en-US" sz="1600" dirty="0" smtClean="0">
                <a:gradFill>
                  <a:gsLst>
                    <a:gs pos="0">
                      <a:srgbClr val="000000">
                        <a:lumMod val="75000"/>
                        <a:lumOff val="25000"/>
                      </a:srgbClr>
                    </a:gs>
                    <a:gs pos="100000">
                      <a:srgbClr val="000000">
                        <a:lumMod val="95000"/>
                        <a:lumOff val="5000"/>
                      </a:srgbClr>
                    </a:gs>
                  </a:gsLst>
                  <a:lin ang="5400000" scaled="0"/>
                </a:gradFill>
                <a:effectLst>
                  <a:outerShdw blurRad="88900" dist="38100" dir="5400000" algn="t" rotWithShape="0">
                    <a:prstClr val="black">
                      <a:alpha val="49000"/>
                    </a:prstClr>
                  </a:outerShdw>
                </a:effectLst>
              </a:rPr>
              <a:t> Server</a:t>
            </a:r>
          </a:p>
        </p:txBody>
      </p:sp>
      <p:grpSp>
        <p:nvGrpSpPr>
          <p:cNvPr id="7" name="Group 174"/>
          <p:cNvGrpSpPr/>
          <p:nvPr/>
        </p:nvGrpSpPr>
        <p:grpSpPr>
          <a:xfrm>
            <a:off x="3505200" y="5771224"/>
            <a:ext cx="2110811" cy="712726"/>
            <a:chOff x="3418318" y="5159946"/>
            <a:chExt cx="2110811" cy="712726"/>
          </a:xfrm>
        </p:grpSpPr>
        <p:sp>
          <p:nvSpPr>
            <p:cNvPr id="124" name="Rounded Rectangle 123"/>
            <p:cNvSpPr/>
            <p:nvPr/>
          </p:nvSpPr>
          <p:spPr bwMode="auto">
            <a:xfrm>
              <a:off x="3418318" y="5159946"/>
              <a:ext cx="2110811" cy="712726"/>
            </a:xfrm>
            <a:prstGeom prst="roundRect">
              <a:avLst>
                <a:gd name="adj" fmla="val 7389"/>
              </a:avLst>
            </a:prstGeom>
            <a:gradFill>
              <a:gsLst>
                <a:gs pos="0">
                  <a:schemeClr val="bg1"/>
                </a:gs>
                <a:gs pos="100000">
                  <a:schemeClr val="bg1">
                    <a:lumMod val="75000"/>
                  </a:schemeClr>
                </a:gs>
              </a:gsLst>
              <a:lin ang="5400000" scaled="0"/>
            </a:gradFill>
            <a:ln>
              <a:headEnd type="none" w="med" len="med"/>
              <a:tailEnd type="none" w="med" len="med"/>
            </a:ln>
            <a:effectLst>
              <a:outerShdw blurRad="101600" dist="63500" dir="5400000" rotWithShape="0">
                <a:srgbClr val="000000">
                  <a:alpha val="35000"/>
                </a:srgbClr>
              </a:outerShdw>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pic>
          <p:nvPicPr>
            <p:cNvPr id="122" name="Picture 3" descr="C:\Users\urili.REDMOND\Documents\Logos\Forefront Unified Access Gateway\Dynamic Grid Logos\Horizontal\Forefront-UAG_h_rgb.png"/>
            <p:cNvPicPr>
              <a:picLocks noChangeAspect="1" noChangeArrowheads="1"/>
            </p:cNvPicPr>
            <p:nvPr/>
          </p:nvPicPr>
          <p:blipFill>
            <a:blip r:embed="rId11"/>
            <a:srcRect/>
            <a:stretch>
              <a:fillRect/>
            </a:stretch>
          </p:blipFill>
          <p:spPr bwMode="auto">
            <a:xfrm>
              <a:off x="3552891" y="5264208"/>
              <a:ext cx="1811038" cy="469529"/>
            </a:xfrm>
            <a:prstGeom prst="rect">
              <a:avLst/>
            </a:prstGeom>
            <a:noFill/>
          </p:spPr>
        </p:pic>
      </p:grpSp>
      <p:sp>
        <p:nvSpPr>
          <p:cNvPr id="125" name="TextBox 124"/>
          <p:cNvSpPr txBox="1"/>
          <p:nvPr/>
        </p:nvSpPr>
        <p:spPr>
          <a:xfrm>
            <a:off x="4374022" y="5372869"/>
            <a:ext cx="364202" cy="461665"/>
          </a:xfrm>
          <a:prstGeom prst="rect">
            <a:avLst/>
          </a:prstGeom>
          <a:noFill/>
        </p:spPr>
        <p:txBody>
          <a:bodyPr wrap="none" rtlCol="0">
            <a:spAutoFit/>
          </a:bodyPr>
          <a:lstStyle/>
          <a:p>
            <a:r>
              <a:rPr lang="en-US" sz="2400" dirty="0" smtClean="0">
                <a:solidFill>
                  <a:srgbClr val="000000"/>
                </a:solidFill>
              </a:rPr>
              <a:t>+</a:t>
            </a:r>
          </a:p>
        </p:txBody>
      </p:sp>
      <p:sp>
        <p:nvSpPr>
          <p:cNvPr id="151" name="Right Arrow 150"/>
          <p:cNvSpPr/>
          <p:nvPr/>
        </p:nvSpPr>
        <p:spPr bwMode="auto">
          <a:xfrm rot="10800000">
            <a:off x="3963615" y="3535801"/>
            <a:ext cx="198690" cy="304800"/>
          </a:xfrm>
          <a:prstGeom prst="rightArrow">
            <a:avLst/>
          </a:prstGeom>
          <a:gradFill>
            <a:gsLst>
              <a:gs pos="0">
                <a:schemeClr val="bg1"/>
              </a:gs>
              <a:gs pos="100000">
                <a:schemeClr val="accent3">
                  <a:lumMod val="60000"/>
                  <a:lumOff val="40000"/>
                </a:schemeClr>
              </a:gs>
            </a:gsLst>
            <a:lin ang="16200000" scaled="0"/>
          </a:gradFill>
          <a:ln w="6350">
            <a:gradFill>
              <a:gsLst>
                <a:gs pos="0">
                  <a:schemeClr val="bg1"/>
                </a:gs>
                <a:gs pos="29000">
                  <a:schemeClr val="tx1">
                    <a:lumMod val="65000"/>
                    <a:lumOff val="35000"/>
                    <a:alpha val="0"/>
                  </a:schemeClr>
                </a:gs>
              </a:gsLst>
              <a:lin ang="5400000" scaled="0"/>
            </a:gradFill>
          </a:ln>
          <a:effectLst>
            <a:outerShdw blurRad="114300" dist="762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sp>
        <p:nvSpPr>
          <p:cNvPr id="152" name="Right Arrow 151"/>
          <p:cNvSpPr/>
          <p:nvPr/>
        </p:nvSpPr>
        <p:spPr bwMode="auto">
          <a:xfrm rot="10800000" flipH="1">
            <a:off x="4488469" y="3535801"/>
            <a:ext cx="198690" cy="304800"/>
          </a:xfrm>
          <a:prstGeom prst="rightArrow">
            <a:avLst/>
          </a:prstGeom>
          <a:gradFill>
            <a:gsLst>
              <a:gs pos="0">
                <a:schemeClr val="bg1"/>
              </a:gs>
              <a:gs pos="100000">
                <a:schemeClr val="accent3">
                  <a:lumMod val="60000"/>
                  <a:lumOff val="40000"/>
                </a:schemeClr>
              </a:gs>
            </a:gsLst>
            <a:lin ang="16200000" scaled="0"/>
          </a:gradFill>
          <a:ln w="6350">
            <a:gradFill>
              <a:gsLst>
                <a:gs pos="0">
                  <a:schemeClr val="bg1"/>
                </a:gs>
                <a:gs pos="29000">
                  <a:schemeClr val="tx1">
                    <a:lumMod val="65000"/>
                    <a:lumOff val="35000"/>
                    <a:alpha val="0"/>
                  </a:schemeClr>
                </a:gs>
              </a:gsLst>
              <a:lin ang="5400000" scaled="0"/>
            </a:gradFill>
          </a:ln>
          <a:effectLst>
            <a:outerShdw blurRad="139700" dist="76200" dir="48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sp>
        <p:nvSpPr>
          <p:cNvPr id="169" name="TextBox 168"/>
          <p:cNvSpPr txBox="1"/>
          <p:nvPr/>
        </p:nvSpPr>
        <p:spPr>
          <a:xfrm rot="16200000">
            <a:off x="70804" y="2249147"/>
            <a:ext cx="934871" cy="307777"/>
          </a:xfrm>
          <a:prstGeom prst="rect">
            <a:avLst/>
          </a:prstGeom>
          <a:noFill/>
          <a:effectLst>
            <a:outerShdw blurRad="50800" dist="38100" dir="5400000" algn="t" rotWithShape="0">
              <a:prstClr val="black">
                <a:alpha val="46000"/>
              </a:prstClr>
            </a:outerShdw>
          </a:effectLst>
        </p:spPr>
        <p:txBody>
          <a:bodyPr wrap="none" rtlCol="0">
            <a:spAutoFit/>
          </a:bodyPr>
          <a:lstStyle/>
          <a:p>
            <a:r>
              <a:rPr lang="en-US" sz="1400" dirty="0" smtClean="0">
                <a:gradFill>
                  <a:gsLst>
                    <a:gs pos="0">
                      <a:srgbClr val="FFFFFF"/>
                    </a:gs>
                    <a:gs pos="70000">
                      <a:srgbClr val="FFFFFF">
                        <a:lumMod val="85000"/>
                      </a:srgbClr>
                    </a:gs>
                  </a:gsLst>
                  <a:lin ang="5400000" scaled="0"/>
                </a:gradFill>
              </a:rPr>
              <a:t>Managed</a:t>
            </a:r>
          </a:p>
        </p:txBody>
      </p:sp>
      <p:pic>
        <p:nvPicPr>
          <p:cNvPr id="69" name="Picture 68" descr="Configurations.png"/>
          <p:cNvPicPr>
            <a:picLocks noChangeAspect="1"/>
          </p:cNvPicPr>
          <p:nvPr/>
        </p:nvPicPr>
        <p:blipFill>
          <a:blip r:embed="rId12" cstate="print"/>
          <a:stretch>
            <a:fillRect/>
          </a:stretch>
        </p:blipFill>
        <p:spPr>
          <a:xfrm>
            <a:off x="4041449" y="4052069"/>
            <a:ext cx="508104" cy="508102"/>
          </a:xfrm>
          <a:prstGeom prst="rect">
            <a:avLst/>
          </a:prstGeom>
          <a:effectLst>
            <a:outerShdw blurRad="215900" dist="101600" dir="5400000" algn="t" rotWithShape="0">
              <a:prstClr val="black">
                <a:alpha val="82000"/>
              </a:prstClr>
            </a:outerShdw>
          </a:effectLst>
        </p:spPr>
      </p:pic>
      <p:pic>
        <p:nvPicPr>
          <p:cNvPr id="148" name="Picture 35" descr="Security shield windows"/>
          <p:cNvPicPr>
            <a:picLocks noChangeAspect="1" noChangeArrowheads="1"/>
          </p:cNvPicPr>
          <p:nvPr/>
        </p:nvPicPr>
        <p:blipFill>
          <a:blip r:embed="rId13"/>
          <a:srcRect/>
          <a:stretch>
            <a:fillRect/>
          </a:stretch>
        </p:blipFill>
        <p:spPr bwMode="auto">
          <a:xfrm>
            <a:off x="4651049" y="4052069"/>
            <a:ext cx="406296" cy="48715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88" name="TextBox 187"/>
          <p:cNvSpPr txBox="1"/>
          <p:nvPr/>
        </p:nvSpPr>
        <p:spPr>
          <a:xfrm>
            <a:off x="1326807" y="2832380"/>
            <a:ext cx="1111593" cy="246221"/>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Windows 7</a:t>
            </a:r>
          </a:p>
        </p:txBody>
      </p:sp>
      <p:sp>
        <p:nvSpPr>
          <p:cNvPr id="197" name="Rectangle 196"/>
          <p:cNvSpPr/>
          <p:nvPr/>
        </p:nvSpPr>
        <p:spPr>
          <a:xfrm>
            <a:off x="4114800" y="2621401"/>
            <a:ext cx="885178" cy="276999"/>
          </a:xfrm>
          <a:prstGeom prst="rect">
            <a:avLst/>
          </a:prstGeom>
          <a:effectLst>
            <a:outerShdw blurRad="50800" dist="38100" dir="5400000" algn="t" rotWithShape="0">
              <a:prstClr val="black">
                <a:alpha val="40000"/>
              </a:prstClr>
            </a:outerShdw>
          </a:effectLst>
        </p:spPr>
        <p:txBody>
          <a:bodyPr wrap="none">
            <a:spAutoFit/>
          </a:bodyPr>
          <a:lstStyle/>
          <a:p>
            <a:pPr algn="ctr"/>
            <a:r>
              <a:rPr lang="en-US" sz="1200" dirty="0" smtClean="0">
                <a:solidFill>
                  <a:srgbClr val="000000">
                    <a:lumMod val="95000"/>
                    <a:lumOff val="5000"/>
                  </a:srgbClr>
                </a:solidFill>
              </a:rPr>
              <a:t>Always On</a:t>
            </a:r>
            <a:endParaRPr lang="en-US" sz="1200" dirty="0">
              <a:solidFill>
                <a:srgbClr val="000000">
                  <a:lumMod val="95000"/>
                  <a:lumOff val="5000"/>
                </a:srgbClr>
              </a:solidFill>
            </a:endParaRPr>
          </a:p>
        </p:txBody>
      </p:sp>
      <p:grpSp>
        <p:nvGrpSpPr>
          <p:cNvPr id="8" name="Group 106"/>
          <p:cNvGrpSpPr/>
          <p:nvPr/>
        </p:nvGrpSpPr>
        <p:grpSpPr>
          <a:xfrm>
            <a:off x="7620000" y="1478401"/>
            <a:ext cx="990590" cy="1911790"/>
            <a:chOff x="7402263" y="4356085"/>
            <a:chExt cx="900748" cy="1738400"/>
          </a:xfrm>
        </p:grpSpPr>
        <p:pic>
          <p:nvPicPr>
            <p:cNvPr id="108" name="Picture 164" descr="Server"/>
            <p:cNvPicPr>
              <a:picLocks noChangeAspect="1" noChangeArrowheads="1"/>
            </p:cNvPicPr>
            <p:nvPr/>
          </p:nvPicPr>
          <p:blipFill>
            <a:blip r:embed="rId14"/>
            <a:srcRect/>
            <a:stretch>
              <a:fillRect/>
            </a:stretch>
          </p:blipFill>
          <p:spPr bwMode="auto">
            <a:xfrm>
              <a:off x="7402263" y="4356085"/>
              <a:ext cx="415735" cy="60462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109" name="Picture 164" descr="Server"/>
            <p:cNvPicPr>
              <a:picLocks noChangeAspect="1" noChangeArrowheads="1"/>
            </p:cNvPicPr>
            <p:nvPr/>
          </p:nvPicPr>
          <p:blipFill>
            <a:blip r:embed="rId14"/>
            <a:srcRect/>
            <a:stretch>
              <a:fillRect/>
            </a:stretch>
          </p:blipFill>
          <p:spPr bwMode="auto">
            <a:xfrm>
              <a:off x="7509746" y="4771819"/>
              <a:ext cx="485023" cy="70539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113" name="Picture 164" descr="Server"/>
            <p:cNvPicPr>
              <a:picLocks noChangeAspect="1" noChangeArrowheads="1"/>
            </p:cNvPicPr>
            <p:nvPr/>
          </p:nvPicPr>
          <p:blipFill>
            <a:blip r:embed="rId14"/>
            <a:srcRect/>
            <a:stretch>
              <a:fillRect/>
            </a:stretch>
          </p:blipFill>
          <p:spPr bwMode="auto">
            <a:xfrm>
              <a:off x="7679410" y="5187553"/>
              <a:ext cx="623601" cy="906932"/>
            </a:xfrm>
            <a:prstGeom prst="rect">
              <a:avLst/>
            </a:prstGeom>
            <a:noFill/>
            <a:ln w="9525">
              <a:noFill/>
              <a:miter lim="800000"/>
              <a:headEnd/>
              <a:tailEnd/>
            </a:ln>
            <a:effectLst>
              <a:outerShdw blurRad="190500" dist="114300" dir="5400000" algn="t" rotWithShape="0">
                <a:prstClr val="black">
                  <a:alpha val="40000"/>
                </a:prstClr>
              </a:outerShdw>
            </a:effectLst>
          </p:spPr>
        </p:pic>
      </p:grpSp>
      <p:sp>
        <p:nvSpPr>
          <p:cNvPr id="189" name="TextBox 188"/>
          <p:cNvSpPr txBox="1"/>
          <p:nvPr/>
        </p:nvSpPr>
        <p:spPr>
          <a:xfrm>
            <a:off x="6705600" y="2392801"/>
            <a:ext cx="1111593" cy="400110"/>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Windows Server 2008 R2</a:t>
            </a:r>
          </a:p>
        </p:txBody>
      </p:sp>
      <p:sp>
        <p:nvSpPr>
          <p:cNvPr id="114" name="TextBox 113"/>
          <p:cNvSpPr txBox="1"/>
          <p:nvPr/>
        </p:nvSpPr>
        <p:spPr>
          <a:xfrm>
            <a:off x="6553200" y="1783201"/>
            <a:ext cx="1111593" cy="400110"/>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Windows Server 2008 R2</a:t>
            </a:r>
          </a:p>
        </p:txBody>
      </p:sp>
      <p:sp>
        <p:nvSpPr>
          <p:cNvPr id="115" name="TextBox 114"/>
          <p:cNvSpPr txBox="1"/>
          <p:nvPr/>
        </p:nvSpPr>
        <p:spPr>
          <a:xfrm>
            <a:off x="6889407" y="3002401"/>
            <a:ext cx="1111593" cy="400110"/>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Windows Server 2008 R2</a:t>
            </a:r>
          </a:p>
        </p:txBody>
      </p:sp>
      <p:sp>
        <p:nvSpPr>
          <p:cNvPr id="97" name="Rectangle 96"/>
          <p:cNvSpPr/>
          <p:nvPr/>
        </p:nvSpPr>
        <p:spPr bwMode="auto">
          <a:xfrm>
            <a:off x="304800" y="3078601"/>
            <a:ext cx="533400" cy="304800"/>
          </a:xfrm>
          <a:prstGeom prst="rect">
            <a:avLst/>
          </a:prstGeom>
          <a:gradFill>
            <a:gsLst>
              <a:gs pos="0">
                <a:schemeClr val="bg1">
                  <a:lumMod val="85000"/>
                </a:schemeClr>
              </a:gs>
              <a:gs pos="100000">
                <a:schemeClr val="bg1">
                  <a:lumMod val="65000"/>
                </a:schemeClr>
              </a:gs>
            </a:gsLst>
            <a:lin ang="5400000" scaled="0"/>
          </a:gradFill>
          <a:ln>
            <a:gradFill>
              <a:gsLst>
                <a:gs pos="0">
                  <a:schemeClr val="bg1">
                    <a:lumMod val="50000"/>
                  </a:schemeClr>
                </a:gs>
                <a:gs pos="100000">
                  <a:schemeClr val="bg1">
                    <a:lumMod val="85000"/>
                  </a:schemeClr>
                </a:gs>
              </a:gsLst>
              <a:lin ang="5400000" scaled="0"/>
            </a:gradFill>
            <a:headEnd type="none" w="med" len="med"/>
            <a:tailEnd type="none" w="med" len="med"/>
          </a:ln>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90" name="TextBox 189"/>
          <p:cNvSpPr txBox="1"/>
          <p:nvPr/>
        </p:nvSpPr>
        <p:spPr>
          <a:xfrm>
            <a:off x="304800" y="3078601"/>
            <a:ext cx="533400" cy="276999"/>
          </a:xfrm>
          <a:prstGeom prst="rect">
            <a:avLst/>
          </a:prstGeom>
          <a:noFill/>
          <a:effectLst>
            <a:outerShdw blurRad="38100" dist="25400" dir="5400000" algn="t" rotWithShape="0">
              <a:prstClr val="black">
                <a:alpha val="23000"/>
              </a:prstClr>
            </a:outerShdw>
          </a:effectLst>
        </p:spPr>
        <p:txBody>
          <a:bodyPr wrap="square" rtlCol="0">
            <a:spAutoFit/>
          </a:bodyPr>
          <a:lstStyle/>
          <a:p>
            <a:pPr algn="ctr"/>
            <a:r>
              <a:rPr lang="en-US" sz="1200" dirty="0" smtClean="0">
                <a:solidFill>
                  <a:srgbClr val="000000">
                    <a:lumMod val="75000"/>
                    <a:lumOff val="25000"/>
                  </a:srgbClr>
                </a:solidFill>
              </a:rPr>
              <a:t>IPv6</a:t>
            </a:r>
          </a:p>
        </p:txBody>
      </p:sp>
      <p:sp>
        <p:nvSpPr>
          <p:cNvPr id="117" name="TextBox 116"/>
          <p:cNvSpPr txBox="1"/>
          <p:nvPr/>
        </p:nvSpPr>
        <p:spPr>
          <a:xfrm>
            <a:off x="1326807" y="2240401"/>
            <a:ext cx="1111593" cy="246221"/>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Windows 7</a:t>
            </a:r>
          </a:p>
        </p:txBody>
      </p:sp>
      <p:sp>
        <p:nvSpPr>
          <p:cNvPr id="119" name="Rectangle 118"/>
          <p:cNvSpPr/>
          <p:nvPr/>
        </p:nvSpPr>
        <p:spPr bwMode="auto">
          <a:xfrm>
            <a:off x="8305800" y="3078601"/>
            <a:ext cx="533400" cy="304800"/>
          </a:xfrm>
          <a:prstGeom prst="rect">
            <a:avLst/>
          </a:prstGeom>
          <a:gradFill>
            <a:gsLst>
              <a:gs pos="0">
                <a:schemeClr val="bg1">
                  <a:lumMod val="85000"/>
                </a:schemeClr>
              </a:gs>
              <a:gs pos="100000">
                <a:schemeClr val="bg1">
                  <a:lumMod val="65000"/>
                </a:schemeClr>
              </a:gs>
            </a:gsLst>
            <a:lin ang="5400000" scaled="0"/>
          </a:gradFill>
          <a:ln>
            <a:gradFill>
              <a:gsLst>
                <a:gs pos="0">
                  <a:schemeClr val="bg1">
                    <a:lumMod val="50000"/>
                  </a:schemeClr>
                </a:gs>
                <a:gs pos="100000">
                  <a:schemeClr val="bg1">
                    <a:lumMod val="85000"/>
                  </a:schemeClr>
                </a:gs>
              </a:gsLst>
              <a:lin ang="5400000" scaled="0"/>
            </a:gradFill>
            <a:headEnd type="none" w="med" len="med"/>
            <a:tailEnd type="none" w="med" len="med"/>
          </a:ln>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20" name="TextBox 119"/>
          <p:cNvSpPr txBox="1"/>
          <p:nvPr/>
        </p:nvSpPr>
        <p:spPr>
          <a:xfrm>
            <a:off x="8305800" y="3078601"/>
            <a:ext cx="533400" cy="276999"/>
          </a:xfrm>
          <a:prstGeom prst="rect">
            <a:avLst/>
          </a:prstGeom>
          <a:noFill/>
          <a:effectLst>
            <a:outerShdw blurRad="38100" dist="25400" dir="5400000" algn="t" rotWithShape="0">
              <a:prstClr val="black">
                <a:alpha val="23000"/>
              </a:prstClr>
            </a:outerShdw>
          </a:effectLst>
        </p:spPr>
        <p:txBody>
          <a:bodyPr wrap="square" rtlCol="0">
            <a:spAutoFit/>
          </a:bodyPr>
          <a:lstStyle/>
          <a:p>
            <a:pPr algn="ctr"/>
            <a:r>
              <a:rPr lang="en-US" sz="1200" dirty="0" smtClean="0">
                <a:solidFill>
                  <a:srgbClr val="000000">
                    <a:lumMod val="75000"/>
                    <a:lumOff val="25000"/>
                  </a:srgbClr>
                </a:solidFill>
              </a:rPr>
              <a:t>IPv6</a:t>
            </a:r>
          </a:p>
        </p:txBody>
      </p:sp>
      <p:grpSp>
        <p:nvGrpSpPr>
          <p:cNvPr id="10" name="Group 131"/>
          <p:cNvGrpSpPr/>
          <p:nvPr/>
        </p:nvGrpSpPr>
        <p:grpSpPr>
          <a:xfrm>
            <a:off x="6477000" y="4145401"/>
            <a:ext cx="2362200" cy="1911790"/>
            <a:chOff x="6477000" y="4055732"/>
            <a:chExt cx="2362200" cy="1911790"/>
          </a:xfrm>
        </p:grpSpPr>
        <p:grpSp>
          <p:nvGrpSpPr>
            <p:cNvPr id="11" name="Group 128"/>
            <p:cNvGrpSpPr/>
            <p:nvPr/>
          </p:nvGrpSpPr>
          <p:grpSpPr>
            <a:xfrm>
              <a:off x="6477000" y="4055732"/>
              <a:ext cx="2133603" cy="1911790"/>
              <a:chOff x="6477000" y="4055732"/>
              <a:chExt cx="2133603" cy="1911790"/>
            </a:xfrm>
          </p:grpSpPr>
          <p:grpSp>
            <p:nvGrpSpPr>
              <p:cNvPr id="12" name="Group 23"/>
              <p:cNvGrpSpPr/>
              <p:nvPr/>
            </p:nvGrpSpPr>
            <p:grpSpPr>
              <a:xfrm>
                <a:off x="7620013" y="4055732"/>
                <a:ext cx="990590" cy="1911790"/>
                <a:chOff x="7402263" y="4356085"/>
                <a:chExt cx="900748" cy="1738400"/>
              </a:xfrm>
            </p:grpSpPr>
            <p:pic>
              <p:nvPicPr>
                <p:cNvPr id="25" name="Picture 164" descr="Server"/>
                <p:cNvPicPr>
                  <a:picLocks noChangeAspect="1" noChangeArrowheads="1"/>
                </p:cNvPicPr>
                <p:nvPr/>
              </p:nvPicPr>
              <p:blipFill>
                <a:blip r:embed="rId14">
                  <a:duotone>
                    <a:prstClr val="black"/>
                    <a:srgbClr val="D9C3A5">
                      <a:tint val="50000"/>
                      <a:satMod val="180000"/>
                    </a:srgbClr>
                  </a:duotone>
                </a:blip>
                <a:srcRect/>
                <a:stretch>
                  <a:fillRect/>
                </a:stretch>
              </p:blipFill>
              <p:spPr bwMode="auto">
                <a:xfrm>
                  <a:off x="7402263" y="4356085"/>
                  <a:ext cx="415735" cy="60462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26" name="Picture 164" descr="Server"/>
                <p:cNvPicPr>
                  <a:picLocks noChangeAspect="1" noChangeArrowheads="1"/>
                </p:cNvPicPr>
                <p:nvPr/>
              </p:nvPicPr>
              <p:blipFill>
                <a:blip r:embed="rId14">
                  <a:duotone>
                    <a:prstClr val="black"/>
                    <a:srgbClr val="D9C3A5">
                      <a:tint val="50000"/>
                      <a:satMod val="180000"/>
                    </a:srgbClr>
                  </a:duotone>
                </a:blip>
                <a:srcRect/>
                <a:stretch>
                  <a:fillRect/>
                </a:stretch>
              </p:blipFill>
              <p:spPr bwMode="auto">
                <a:xfrm>
                  <a:off x="7509746" y="4771819"/>
                  <a:ext cx="485023" cy="70539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27" name="Picture 164" descr="Server"/>
                <p:cNvPicPr>
                  <a:picLocks noChangeAspect="1" noChangeArrowheads="1"/>
                </p:cNvPicPr>
                <p:nvPr/>
              </p:nvPicPr>
              <p:blipFill>
                <a:blip r:embed="rId14">
                  <a:duotone>
                    <a:prstClr val="black"/>
                    <a:srgbClr val="D9C3A5">
                      <a:tint val="50000"/>
                      <a:satMod val="180000"/>
                    </a:srgbClr>
                  </a:duotone>
                </a:blip>
                <a:srcRect/>
                <a:stretch>
                  <a:fillRect/>
                </a:stretch>
              </p:blipFill>
              <p:spPr bwMode="auto">
                <a:xfrm>
                  <a:off x="7679410" y="5187553"/>
                  <a:ext cx="623601" cy="906932"/>
                </a:xfrm>
                <a:prstGeom prst="rect">
                  <a:avLst/>
                </a:prstGeom>
                <a:noFill/>
                <a:ln w="9525">
                  <a:noFill/>
                  <a:miter lim="800000"/>
                  <a:headEnd/>
                  <a:tailEnd/>
                </a:ln>
                <a:effectLst>
                  <a:outerShdw blurRad="190500" dist="114300" dir="5400000" algn="t" rotWithShape="0">
                    <a:prstClr val="black">
                      <a:alpha val="40000"/>
                    </a:prstClr>
                  </a:outerShdw>
                </a:effectLst>
              </p:spPr>
            </p:pic>
          </p:grpSp>
          <p:sp>
            <p:nvSpPr>
              <p:cNvPr id="191" name="TextBox 190"/>
              <p:cNvSpPr txBox="1"/>
              <p:nvPr/>
            </p:nvSpPr>
            <p:spPr>
              <a:xfrm>
                <a:off x="6553200" y="4208132"/>
                <a:ext cx="1066800" cy="400110"/>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Windows Server 2003</a:t>
                </a:r>
              </a:p>
            </p:txBody>
          </p:sp>
          <p:sp>
            <p:nvSpPr>
              <p:cNvPr id="192" name="TextBox 191"/>
              <p:cNvSpPr txBox="1"/>
              <p:nvPr/>
            </p:nvSpPr>
            <p:spPr>
              <a:xfrm>
                <a:off x="6477000" y="4735177"/>
                <a:ext cx="1295400" cy="400110"/>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Legacy Application Server</a:t>
                </a:r>
              </a:p>
            </p:txBody>
          </p:sp>
          <p:sp>
            <p:nvSpPr>
              <p:cNvPr id="193" name="TextBox 192"/>
              <p:cNvSpPr txBox="1"/>
              <p:nvPr/>
            </p:nvSpPr>
            <p:spPr>
              <a:xfrm>
                <a:off x="6629400" y="5351132"/>
                <a:ext cx="1295400" cy="400110"/>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Non Windows Server</a:t>
                </a:r>
              </a:p>
            </p:txBody>
          </p:sp>
        </p:grpSp>
        <p:grpSp>
          <p:nvGrpSpPr>
            <p:cNvPr id="14" name="Group 130"/>
            <p:cNvGrpSpPr/>
            <p:nvPr/>
          </p:nvGrpSpPr>
          <p:grpSpPr>
            <a:xfrm>
              <a:off x="8305800" y="5655932"/>
              <a:ext cx="533400" cy="304800"/>
              <a:chOff x="8305800" y="5655932"/>
              <a:chExt cx="533400" cy="304800"/>
            </a:xfrm>
          </p:grpSpPr>
          <p:sp>
            <p:nvSpPr>
              <p:cNvPr id="121" name="Rectangle 120"/>
              <p:cNvSpPr/>
              <p:nvPr/>
            </p:nvSpPr>
            <p:spPr bwMode="auto">
              <a:xfrm>
                <a:off x="8305800" y="5655932"/>
                <a:ext cx="533400" cy="304800"/>
              </a:xfrm>
              <a:prstGeom prst="rect">
                <a:avLst/>
              </a:prstGeom>
              <a:gradFill>
                <a:gsLst>
                  <a:gs pos="0">
                    <a:schemeClr val="bg1">
                      <a:lumMod val="85000"/>
                    </a:schemeClr>
                  </a:gs>
                  <a:gs pos="100000">
                    <a:schemeClr val="bg1">
                      <a:lumMod val="65000"/>
                    </a:schemeClr>
                  </a:gs>
                </a:gsLst>
                <a:lin ang="5400000" scaled="0"/>
              </a:gradFill>
              <a:ln>
                <a:gradFill>
                  <a:gsLst>
                    <a:gs pos="0">
                      <a:schemeClr val="bg1">
                        <a:lumMod val="50000"/>
                      </a:schemeClr>
                    </a:gs>
                    <a:gs pos="100000">
                      <a:schemeClr val="bg1">
                        <a:lumMod val="85000"/>
                      </a:schemeClr>
                    </a:gs>
                  </a:gsLst>
                  <a:lin ang="5400000" scaled="0"/>
                </a:gradFill>
                <a:headEnd type="none" w="med" len="med"/>
                <a:tailEnd type="none" w="med" len="med"/>
              </a:ln>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23" name="TextBox 122"/>
              <p:cNvSpPr txBox="1"/>
              <p:nvPr/>
            </p:nvSpPr>
            <p:spPr>
              <a:xfrm>
                <a:off x="8305800" y="5655932"/>
                <a:ext cx="533400" cy="276999"/>
              </a:xfrm>
              <a:prstGeom prst="rect">
                <a:avLst/>
              </a:prstGeom>
              <a:noFill/>
              <a:effectLst>
                <a:outerShdw blurRad="38100" dist="25400" dir="5400000" algn="t" rotWithShape="0">
                  <a:prstClr val="black">
                    <a:alpha val="23000"/>
                  </a:prstClr>
                </a:outerShdw>
              </a:effectLst>
            </p:spPr>
            <p:txBody>
              <a:bodyPr wrap="square" rtlCol="0">
                <a:spAutoFit/>
              </a:bodyPr>
              <a:lstStyle/>
              <a:p>
                <a:pPr algn="ctr"/>
                <a:r>
                  <a:rPr lang="en-US" sz="1200" dirty="0" smtClean="0">
                    <a:solidFill>
                      <a:srgbClr val="000000">
                        <a:lumMod val="75000"/>
                        <a:lumOff val="25000"/>
                      </a:srgbClr>
                    </a:solidFill>
                  </a:rPr>
                  <a:t>IPv4</a:t>
                </a:r>
              </a:p>
            </p:txBody>
          </p:sp>
        </p:grpSp>
      </p:grpSp>
      <p:grpSp>
        <p:nvGrpSpPr>
          <p:cNvPr id="15" name="Group 134"/>
          <p:cNvGrpSpPr/>
          <p:nvPr/>
        </p:nvGrpSpPr>
        <p:grpSpPr>
          <a:xfrm>
            <a:off x="304800" y="3840601"/>
            <a:ext cx="2514600" cy="2636302"/>
            <a:chOff x="304800" y="3750932"/>
            <a:chExt cx="2514600" cy="2636302"/>
          </a:xfrm>
        </p:grpSpPr>
        <p:sp>
          <p:nvSpPr>
            <p:cNvPr id="168" name="TextBox 167"/>
            <p:cNvSpPr txBox="1"/>
            <p:nvPr/>
          </p:nvSpPr>
          <p:spPr>
            <a:xfrm>
              <a:off x="457200" y="3750932"/>
              <a:ext cx="439544" cy="2400657"/>
            </a:xfrm>
            <a:prstGeom prst="rect">
              <a:avLst/>
            </a:prstGeom>
            <a:noFill/>
            <a:effectLst>
              <a:outerShdw blurRad="50800" dist="38100" dir="5400000" algn="t" rotWithShape="0">
                <a:prstClr val="black">
                  <a:alpha val="46000"/>
                </a:prstClr>
              </a:outerShdw>
            </a:effectLst>
          </p:spPr>
          <p:txBody>
            <a:bodyPr wrap="square" rtlCol="0">
              <a:spAutoFit/>
            </a:bodyPr>
            <a:lstStyle/>
            <a:p>
              <a:r>
                <a:rPr lang="en-US" sz="15000" dirty="0" smtClean="0">
                  <a:gradFill>
                    <a:gsLst>
                      <a:gs pos="0">
                        <a:srgbClr val="FFFFFF"/>
                      </a:gs>
                      <a:gs pos="70000">
                        <a:srgbClr val="FFFFFF">
                          <a:lumMod val="75000"/>
                        </a:srgbClr>
                      </a:gs>
                    </a:gsLst>
                    <a:lin ang="5400000" scaled="0"/>
                  </a:gradFill>
                  <a:latin typeface="Segoe Light" pitchFamily="34" charset="0"/>
                </a:rPr>
                <a:t>{</a:t>
              </a:r>
            </a:p>
          </p:txBody>
        </p:sp>
        <p:pic>
          <p:nvPicPr>
            <p:cNvPr id="16" name="Picture 15" descr="Mobility.png"/>
            <p:cNvPicPr>
              <a:picLocks noChangeAspect="1"/>
            </p:cNvPicPr>
            <p:nvPr/>
          </p:nvPicPr>
          <p:blipFill>
            <a:blip r:embed="rId15" cstate="print">
              <a:grayscl/>
            </a:blip>
            <a:stretch>
              <a:fillRect/>
            </a:stretch>
          </p:blipFill>
          <p:spPr>
            <a:xfrm flipH="1">
              <a:off x="1055908" y="4055732"/>
              <a:ext cx="602258" cy="602258"/>
            </a:xfrm>
            <a:prstGeom prst="rect">
              <a:avLst/>
            </a:prstGeom>
            <a:effectLst>
              <a:outerShdw blurRad="190500" dist="114300" dir="5400000" algn="t" rotWithShape="0">
                <a:prstClr val="black">
                  <a:alpha val="40000"/>
                </a:prstClr>
              </a:outerShdw>
            </a:effectLst>
          </p:spPr>
        </p:pic>
        <p:pic>
          <p:nvPicPr>
            <p:cNvPr id="19" name="Picture 18" descr="My-Computer-Green.png"/>
            <p:cNvPicPr>
              <a:picLocks noChangeAspect="1"/>
            </p:cNvPicPr>
            <p:nvPr/>
          </p:nvPicPr>
          <p:blipFill>
            <a:blip r:embed="rId16" cstate="print">
              <a:grayscl/>
            </a:blip>
            <a:stretch>
              <a:fillRect/>
            </a:stretch>
          </p:blipFill>
          <p:spPr>
            <a:xfrm flipH="1">
              <a:off x="990000" y="4683425"/>
              <a:ext cx="675508" cy="675508"/>
            </a:xfrm>
            <a:prstGeom prst="rect">
              <a:avLst/>
            </a:prstGeom>
            <a:effectLst>
              <a:outerShdw blurRad="190500" dist="114300" dir="5400000" algn="t" rotWithShape="0">
                <a:prstClr val="black">
                  <a:alpha val="40000"/>
                </a:prstClr>
              </a:outerShdw>
            </a:effectLst>
          </p:spPr>
        </p:pic>
        <p:pic>
          <p:nvPicPr>
            <p:cNvPr id="28" name="Picture 27" descr="PDA.png"/>
            <p:cNvPicPr>
              <a:picLocks noChangeAspect="1"/>
            </p:cNvPicPr>
            <p:nvPr/>
          </p:nvPicPr>
          <p:blipFill>
            <a:blip r:embed="rId17" cstate="print">
              <a:grayscl/>
            </a:blip>
            <a:stretch>
              <a:fillRect/>
            </a:stretch>
          </p:blipFill>
          <p:spPr>
            <a:xfrm rot="20893530" flipH="1">
              <a:off x="1041157" y="5473693"/>
              <a:ext cx="506629" cy="506629"/>
            </a:xfrm>
            <a:prstGeom prst="rect">
              <a:avLst/>
            </a:prstGeom>
            <a:effectLst>
              <a:outerShdw blurRad="190500" dist="114300" dir="5400000" algn="t" rotWithShape="0">
                <a:prstClr val="black">
                  <a:alpha val="40000"/>
                </a:prstClr>
              </a:outerShdw>
            </a:effectLst>
          </p:spPr>
        </p:pic>
        <p:sp>
          <p:nvSpPr>
            <p:cNvPr id="155" name="TextBox 154"/>
            <p:cNvSpPr txBox="1"/>
            <p:nvPr/>
          </p:nvSpPr>
          <p:spPr>
            <a:xfrm>
              <a:off x="1219200" y="5732132"/>
              <a:ext cx="1005966" cy="246221"/>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PDA</a:t>
              </a:r>
            </a:p>
          </p:txBody>
        </p:sp>
        <p:sp>
          <p:nvSpPr>
            <p:cNvPr id="158" name="TextBox 157"/>
            <p:cNvSpPr txBox="1"/>
            <p:nvPr/>
          </p:nvSpPr>
          <p:spPr>
            <a:xfrm>
              <a:off x="1468314" y="4360532"/>
              <a:ext cx="1351086" cy="400110"/>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Windows Vista/ Windows XP</a:t>
              </a:r>
            </a:p>
          </p:txBody>
        </p:sp>
        <p:sp>
          <p:nvSpPr>
            <p:cNvPr id="161" name="TextBox 160"/>
            <p:cNvSpPr txBox="1"/>
            <p:nvPr/>
          </p:nvSpPr>
          <p:spPr>
            <a:xfrm>
              <a:off x="1447800" y="5122532"/>
              <a:ext cx="1111593" cy="246221"/>
            </a:xfrm>
            <a:prstGeom prst="rect">
              <a:avLst/>
            </a:prstGeom>
            <a:noFill/>
          </p:spPr>
          <p:txBody>
            <a:bodyPr wrap="square" rtlCol="0">
              <a:spAutoFit/>
            </a:bodyPr>
            <a:lstStyle/>
            <a:p>
              <a:pPr algn="ctr"/>
              <a:r>
                <a:rPr lang="en-US" sz="1000" b="1" dirty="0" smtClean="0">
                  <a:gradFill>
                    <a:gsLst>
                      <a:gs pos="0">
                        <a:srgbClr val="FFFFFF"/>
                      </a:gs>
                      <a:gs pos="100000">
                        <a:srgbClr val="FFFFFF">
                          <a:lumMod val="75000"/>
                        </a:srgbClr>
                      </a:gs>
                    </a:gsLst>
                    <a:lin ang="5400000" scaled="0"/>
                  </a:gradFill>
                  <a:effectLst>
                    <a:outerShdw blurRad="190500" dist="38100" dir="5400000" algn="t" rotWithShape="0">
                      <a:prstClr val="black">
                        <a:alpha val="70000"/>
                      </a:prstClr>
                    </a:outerShdw>
                    <a:reflection blurRad="6350" stA="50000" endA="300" endPos="50000" dist="29997" dir="5400000" sy="-100000" algn="bl" rotWithShape="0"/>
                  </a:effectLst>
                </a:rPr>
                <a:t>Non-Windows</a:t>
              </a:r>
            </a:p>
          </p:txBody>
        </p:sp>
        <p:sp>
          <p:nvSpPr>
            <p:cNvPr id="170" name="TextBox 169"/>
            <p:cNvSpPr txBox="1"/>
            <p:nvPr/>
          </p:nvSpPr>
          <p:spPr>
            <a:xfrm rot="16200000">
              <a:off x="-116950" y="4920772"/>
              <a:ext cx="1151277" cy="307777"/>
            </a:xfrm>
            <a:prstGeom prst="rect">
              <a:avLst/>
            </a:prstGeom>
            <a:noFill/>
            <a:effectLst>
              <a:outerShdw blurRad="50800" dist="38100" dir="5400000" algn="t" rotWithShape="0">
                <a:prstClr val="black">
                  <a:alpha val="46000"/>
                </a:prstClr>
              </a:outerShdw>
            </a:effectLst>
          </p:spPr>
          <p:txBody>
            <a:bodyPr wrap="none" rtlCol="0">
              <a:spAutoFit/>
            </a:bodyPr>
            <a:lstStyle/>
            <a:p>
              <a:r>
                <a:rPr lang="en-US" sz="1400" dirty="0" smtClean="0">
                  <a:gradFill>
                    <a:gsLst>
                      <a:gs pos="0">
                        <a:srgbClr val="FFFFFF"/>
                      </a:gs>
                      <a:gs pos="70000">
                        <a:srgbClr val="FFFFFF">
                          <a:lumMod val="85000"/>
                        </a:srgbClr>
                      </a:gs>
                    </a:gsLst>
                    <a:lin ang="5400000" scaled="0"/>
                  </a:gradFill>
                </a:rPr>
                <a:t>Unmanaged</a:t>
              </a:r>
            </a:p>
          </p:txBody>
        </p:sp>
        <p:sp>
          <p:nvSpPr>
            <p:cNvPr id="126" name="Rectangle 125"/>
            <p:cNvSpPr/>
            <p:nvPr/>
          </p:nvSpPr>
          <p:spPr bwMode="auto">
            <a:xfrm>
              <a:off x="304800" y="5834791"/>
              <a:ext cx="533400" cy="533400"/>
            </a:xfrm>
            <a:prstGeom prst="rect">
              <a:avLst/>
            </a:prstGeom>
            <a:gradFill>
              <a:gsLst>
                <a:gs pos="0">
                  <a:schemeClr val="bg1">
                    <a:lumMod val="85000"/>
                  </a:schemeClr>
                </a:gs>
                <a:gs pos="100000">
                  <a:schemeClr val="bg1">
                    <a:lumMod val="65000"/>
                  </a:schemeClr>
                </a:gs>
              </a:gsLst>
              <a:lin ang="5400000" scaled="0"/>
            </a:gradFill>
            <a:ln>
              <a:gradFill>
                <a:gsLst>
                  <a:gs pos="0">
                    <a:schemeClr val="bg1">
                      <a:lumMod val="50000"/>
                    </a:schemeClr>
                  </a:gs>
                  <a:gs pos="100000">
                    <a:schemeClr val="bg1">
                      <a:lumMod val="85000"/>
                    </a:schemeClr>
                  </a:gs>
                </a:gsLst>
                <a:lin ang="5400000" scaled="0"/>
              </a:gradFill>
              <a:headEnd type="none" w="med" len="med"/>
              <a:tailEnd type="none" w="med" len="med"/>
            </a:ln>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27" name="TextBox 126"/>
            <p:cNvSpPr txBox="1"/>
            <p:nvPr/>
          </p:nvSpPr>
          <p:spPr>
            <a:xfrm>
              <a:off x="304800" y="5884532"/>
              <a:ext cx="533400" cy="502702"/>
            </a:xfrm>
            <a:prstGeom prst="rect">
              <a:avLst/>
            </a:prstGeom>
            <a:noFill/>
            <a:effectLst>
              <a:outerShdw blurRad="38100" dist="25400" dir="5400000" algn="t" rotWithShape="0">
                <a:prstClr val="black">
                  <a:alpha val="23000"/>
                </a:prstClr>
              </a:outerShdw>
            </a:effectLst>
          </p:spPr>
          <p:txBody>
            <a:bodyPr wrap="square" rtlCol="0">
              <a:spAutoFit/>
            </a:bodyPr>
            <a:lstStyle/>
            <a:p>
              <a:pPr algn="ctr">
                <a:lnSpc>
                  <a:spcPts val="1000"/>
                </a:lnSpc>
              </a:pPr>
              <a:r>
                <a:rPr lang="en-US" sz="1200" dirty="0" smtClean="0">
                  <a:solidFill>
                    <a:srgbClr val="000000">
                      <a:lumMod val="75000"/>
                      <a:lumOff val="25000"/>
                    </a:srgbClr>
                  </a:solidFill>
                </a:rPr>
                <a:t>IPv6</a:t>
              </a:r>
            </a:p>
            <a:p>
              <a:pPr algn="ctr">
                <a:lnSpc>
                  <a:spcPts val="1000"/>
                </a:lnSpc>
              </a:pPr>
              <a:r>
                <a:rPr lang="en-US" sz="1000" dirty="0" smtClean="0">
                  <a:solidFill>
                    <a:srgbClr val="000000">
                      <a:lumMod val="75000"/>
                      <a:lumOff val="25000"/>
                    </a:srgbClr>
                  </a:solidFill>
                </a:rPr>
                <a:t>or</a:t>
              </a:r>
            </a:p>
            <a:p>
              <a:pPr algn="ctr">
                <a:lnSpc>
                  <a:spcPts val="1200"/>
                </a:lnSpc>
              </a:pPr>
              <a:r>
                <a:rPr lang="en-US" sz="1200" dirty="0" smtClean="0">
                  <a:solidFill>
                    <a:srgbClr val="000000">
                      <a:lumMod val="75000"/>
                      <a:lumOff val="25000"/>
                    </a:srgbClr>
                  </a:solidFill>
                </a:rPr>
                <a:t>IPv4</a:t>
              </a:r>
            </a:p>
          </p:txBody>
        </p:sp>
      </p:grpSp>
      <p:sp>
        <p:nvSpPr>
          <p:cNvPr id="9" name="Rectangle 8"/>
          <p:cNvSpPr/>
          <p:nvPr/>
        </p:nvSpPr>
        <p:spPr>
          <a:xfrm>
            <a:off x="2624668" y="198783"/>
            <a:ext cx="3899914" cy="338554"/>
          </a:xfrm>
          <a:prstGeom prst="rect">
            <a:avLst/>
          </a:prstGeom>
          <a:noFill/>
        </p:spPr>
        <p:txBody>
          <a:bodyPr wrap="square" rtlCol="0">
            <a:spAutoFit/>
          </a:bodyPr>
          <a:lstStyle/>
          <a:p>
            <a:pPr algn="ctr"/>
            <a:r>
              <a:rPr lang="en-US" sz="1600" dirty="0" smtClean="0">
                <a:solidFill>
                  <a:srgbClr val="FFFFFF"/>
                </a:solidFill>
                <a:effectLst>
                  <a:outerShdw blurRad="88900" dist="38100" dir="5400000" algn="t" rotWithShape="0">
                    <a:prstClr val="black">
                      <a:alpha val="49000"/>
                    </a:prstClr>
                  </a:outerShdw>
                </a:effectLst>
              </a:rPr>
              <a:t>UAG and </a:t>
            </a:r>
            <a:r>
              <a:rPr lang="en-US" sz="1600" dirty="0" err="1" smtClean="0">
                <a:solidFill>
                  <a:srgbClr val="FFFFFF"/>
                </a:solidFill>
                <a:effectLst>
                  <a:outerShdw blurRad="88900" dist="38100" dir="5400000" algn="t" rotWithShape="0">
                    <a:prstClr val="black">
                      <a:alpha val="49000"/>
                    </a:prstClr>
                  </a:outerShdw>
                </a:effectLst>
              </a:rPr>
              <a:t>DirectAccess</a:t>
            </a:r>
            <a:r>
              <a:rPr lang="en-US" sz="1600" dirty="0" smtClean="0">
                <a:solidFill>
                  <a:srgbClr val="FFFFFF"/>
                </a:solidFill>
                <a:effectLst>
                  <a:outerShdw blurRad="88900" dist="38100" dir="5400000" algn="t" rotWithShape="0">
                    <a:prstClr val="black">
                      <a:alpha val="49000"/>
                    </a:prstClr>
                  </a:outerShdw>
                </a:effectLst>
              </a:rPr>
              <a:t> better together: </a:t>
            </a:r>
          </a:p>
        </p:txBody>
      </p:sp>
      <p:sp>
        <p:nvSpPr>
          <p:cNvPr id="103" name="Rectangle 102"/>
          <p:cNvSpPr/>
          <p:nvPr/>
        </p:nvSpPr>
        <p:spPr bwMode="auto">
          <a:xfrm>
            <a:off x="2637203" y="1091733"/>
            <a:ext cx="3915996" cy="242131"/>
          </a:xfrm>
          <a:prstGeom prst="rect">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02" name="Rectangle 101"/>
          <p:cNvSpPr/>
          <p:nvPr/>
        </p:nvSpPr>
        <p:spPr bwMode="auto">
          <a:xfrm>
            <a:off x="2637203" y="580433"/>
            <a:ext cx="3915996" cy="242131"/>
          </a:xfrm>
          <a:prstGeom prst="rect">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01" name="Rectangle 100"/>
          <p:cNvSpPr/>
          <p:nvPr/>
        </p:nvSpPr>
        <p:spPr bwMode="auto">
          <a:xfrm>
            <a:off x="2637203" y="833957"/>
            <a:ext cx="3915996" cy="250931"/>
          </a:xfrm>
          <a:prstGeom prst="rect">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40" name="Rectangle 139"/>
          <p:cNvSpPr/>
          <p:nvPr/>
        </p:nvSpPr>
        <p:spPr>
          <a:xfrm>
            <a:off x="2618362" y="581883"/>
            <a:ext cx="3959032"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rgbClr val="64BE46">
                  <a:lumMod val="60000"/>
                  <a:lumOff val="40000"/>
                </a:srgbClr>
              </a:buClr>
            </a:pPr>
            <a:r>
              <a:rPr lang="en-US" sz="1050" b="1" spc="-20" dirty="0" smtClean="0">
                <a:solidFill>
                  <a:srgbClr val="FFFFFF"/>
                </a:solidFill>
              </a:rPr>
              <a:t>Extends access to line of business servers with IPv4 support</a:t>
            </a:r>
          </a:p>
        </p:txBody>
      </p:sp>
      <p:sp>
        <p:nvSpPr>
          <p:cNvPr id="141" name="Rectangle 140"/>
          <p:cNvSpPr/>
          <p:nvPr/>
        </p:nvSpPr>
        <p:spPr>
          <a:xfrm>
            <a:off x="2661579" y="833921"/>
            <a:ext cx="3837448"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rgbClr val="64BE46">
                  <a:lumMod val="60000"/>
                  <a:lumOff val="40000"/>
                </a:srgbClr>
              </a:buClr>
            </a:pPr>
            <a:r>
              <a:rPr lang="en-US" sz="1100" b="1" spc="-20" dirty="0" smtClean="0">
                <a:solidFill>
                  <a:srgbClr val="FFFFFF"/>
                </a:solidFill>
              </a:rPr>
              <a:t>Access for down level and non Windows clients</a:t>
            </a:r>
          </a:p>
        </p:txBody>
      </p:sp>
      <p:sp>
        <p:nvSpPr>
          <p:cNvPr id="142" name="Rectangle 141"/>
          <p:cNvSpPr/>
          <p:nvPr/>
        </p:nvSpPr>
        <p:spPr>
          <a:xfrm>
            <a:off x="2651279" y="1095282"/>
            <a:ext cx="3876520"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rgbClr val="64BE46">
                  <a:lumMod val="60000"/>
                  <a:lumOff val="40000"/>
                </a:srgbClr>
              </a:buClr>
            </a:pPr>
            <a:r>
              <a:rPr lang="en-US" sz="1100" b="1" spc="-20" dirty="0" smtClean="0">
                <a:solidFill>
                  <a:srgbClr val="FFFFFF"/>
                </a:solidFill>
              </a:rPr>
              <a:t>Enhances scalability and management</a:t>
            </a:r>
          </a:p>
        </p:txBody>
      </p:sp>
      <p:sp>
        <p:nvSpPr>
          <p:cNvPr id="107" name="Rectangle 106"/>
          <p:cNvSpPr/>
          <p:nvPr/>
        </p:nvSpPr>
        <p:spPr bwMode="auto">
          <a:xfrm>
            <a:off x="2637203" y="1343779"/>
            <a:ext cx="3915996" cy="242131"/>
          </a:xfrm>
          <a:prstGeom prst="rect">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10" name="Rectangle 109"/>
          <p:cNvSpPr/>
          <p:nvPr/>
        </p:nvSpPr>
        <p:spPr bwMode="auto">
          <a:xfrm>
            <a:off x="2637203" y="1593872"/>
            <a:ext cx="3915996" cy="242131"/>
          </a:xfrm>
          <a:prstGeom prst="rect">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sp>
        <p:nvSpPr>
          <p:cNvPr id="143" name="Rectangle 142"/>
          <p:cNvSpPr/>
          <p:nvPr/>
        </p:nvSpPr>
        <p:spPr>
          <a:xfrm>
            <a:off x="2662044" y="1345374"/>
            <a:ext cx="3866030"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rgbClr val="64BE46">
                  <a:lumMod val="60000"/>
                  <a:lumOff val="40000"/>
                </a:srgbClr>
              </a:buClr>
            </a:pPr>
            <a:r>
              <a:rPr lang="en-US" sz="1100" b="1" spc="-20" dirty="0" smtClean="0">
                <a:solidFill>
                  <a:srgbClr val="FFFFFF"/>
                </a:solidFill>
              </a:rPr>
              <a:t>Simplifies deployment and administration</a:t>
            </a:r>
          </a:p>
        </p:txBody>
      </p:sp>
      <p:sp>
        <p:nvSpPr>
          <p:cNvPr id="144" name="Rectangle 143"/>
          <p:cNvSpPr/>
          <p:nvPr/>
        </p:nvSpPr>
        <p:spPr>
          <a:xfrm>
            <a:off x="2662321" y="1583829"/>
            <a:ext cx="3865760"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rgbClr val="64BE46">
                  <a:lumMod val="60000"/>
                  <a:lumOff val="40000"/>
                </a:srgbClr>
              </a:buClr>
            </a:pPr>
            <a:r>
              <a:rPr lang="en-US" sz="1100" b="1" spc="-20" dirty="0" smtClean="0">
                <a:solidFill>
                  <a:srgbClr val="FFFFFF"/>
                </a:solidFill>
              </a:rPr>
              <a:t>Hardened Edge Solution</a:t>
            </a:r>
          </a:p>
        </p:txBody>
      </p:sp>
      <p:pic>
        <p:nvPicPr>
          <p:cNvPr id="1027" name="Picture 3"/>
          <p:cNvPicPr>
            <a:picLocks noChangeAspect="1" noChangeArrowheads="1"/>
          </p:cNvPicPr>
          <p:nvPr/>
        </p:nvPicPr>
        <p:blipFill>
          <a:blip r:embed="rId18"/>
          <a:srcRect/>
          <a:stretch>
            <a:fillRect/>
          </a:stretch>
        </p:blipFill>
        <p:spPr bwMode="auto">
          <a:xfrm>
            <a:off x="3873776" y="4764219"/>
            <a:ext cx="1331243" cy="401651"/>
          </a:xfrm>
          <a:prstGeom prst="rect">
            <a:avLst/>
          </a:prstGeom>
          <a:noFill/>
          <a:ln w="9525">
            <a:noFill/>
            <a:miter lim="800000"/>
            <a:headEnd/>
            <a:tailEnd/>
          </a:ln>
          <a:effectLst/>
        </p:spPr>
      </p:pic>
      <p:grpSp>
        <p:nvGrpSpPr>
          <p:cNvPr id="20" name="Group 153"/>
          <p:cNvGrpSpPr/>
          <p:nvPr/>
        </p:nvGrpSpPr>
        <p:grpSpPr>
          <a:xfrm>
            <a:off x="2641600" y="-1676400"/>
            <a:ext cx="3886200" cy="1447800"/>
            <a:chOff x="1752600" y="2590800"/>
            <a:chExt cx="3200400" cy="1447800"/>
          </a:xfrm>
        </p:grpSpPr>
        <p:sp>
          <p:nvSpPr>
            <p:cNvPr id="128" name="Rectangle 127"/>
            <p:cNvSpPr/>
            <p:nvPr/>
          </p:nvSpPr>
          <p:spPr>
            <a:xfrm>
              <a:off x="1752600" y="2590800"/>
              <a:ext cx="3200400" cy="1447800"/>
            </a:xfrm>
            <a:prstGeom prst="rect">
              <a:avLst/>
            </a:prstGeom>
            <a:gradFill>
              <a:gsLst>
                <a:gs pos="13000">
                  <a:schemeClr val="bg1"/>
                </a:gs>
                <a:gs pos="100000">
                  <a:schemeClr val="bg1">
                    <a:lumMod val="65000"/>
                  </a:schemeClr>
                </a:gs>
              </a:gsLst>
              <a:lin ang="5400000" scaled="0"/>
            </a:gradFill>
            <a:ln w="85725">
              <a:gradFill>
                <a:gsLst>
                  <a:gs pos="0">
                    <a:schemeClr val="bg1">
                      <a:alpha val="59000"/>
                    </a:schemeClr>
                  </a:gs>
                  <a:gs pos="100000">
                    <a:schemeClr val="tx1">
                      <a:lumMod val="75000"/>
                      <a:lumOff val="25000"/>
                      <a:alpha val="19000"/>
                    </a:schemeClr>
                  </a:gs>
                </a:gsLst>
                <a:lin ang="5400000" scaled="0"/>
              </a:gradFill>
            </a:ln>
            <a:effectLst>
              <a:outerShdw blurRad="177800" dist="63500" dir="5400000" sx="104000" sy="104000" algn="t" rotWithShape="0">
                <a:prstClr val="black">
                  <a:alpha val="40000"/>
                </a:prstClr>
              </a:outerShdw>
            </a:effectLst>
          </p:spPr>
          <p:txBody>
            <a:bodyPr wrap="square" lIns="457200" tIns="274320" rIns="274320" anchor="t">
              <a:noAutofit/>
            </a:bodyPr>
            <a:lstStyle/>
            <a:p>
              <a:r>
                <a:rPr lang="en-US" sz="1600" dirty="0" smtClean="0">
                  <a:gradFill>
                    <a:gsLst>
                      <a:gs pos="0">
                        <a:srgbClr val="000000">
                          <a:lumMod val="75000"/>
                          <a:lumOff val="25000"/>
                        </a:srgbClr>
                      </a:gs>
                      <a:gs pos="100000">
                        <a:srgbClr val="000000">
                          <a:lumMod val="95000"/>
                          <a:lumOff val="5000"/>
                        </a:srgbClr>
                      </a:gs>
                    </a:gsLst>
                    <a:lin ang="5400000" scaled="0"/>
                  </a:gradFill>
                  <a:effectLst>
                    <a:outerShdw blurRad="88900" dist="88900" dir="5400000" algn="t" rotWithShape="0">
                      <a:prstClr val="black">
                        <a:alpha val="26000"/>
                      </a:prstClr>
                    </a:outerShdw>
                  </a:effectLst>
                </a:rPr>
                <a:t>UAG provides access for down-level and non- Windows clients</a:t>
              </a:r>
            </a:p>
          </p:txBody>
        </p:sp>
        <p:sp>
          <p:nvSpPr>
            <p:cNvPr id="147" name="Right Arrow 146"/>
            <p:cNvSpPr/>
            <p:nvPr/>
          </p:nvSpPr>
          <p:spPr bwMode="auto">
            <a:xfrm>
              <a:off x="1752600" y="2819400"/>
              <a:ext cx="304800" cy="381000"/>
            </a:xfrm>
            <a:prstGeom prst="rightArrow">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grpSp>
      <p:grpSp>
        <p:nvGrpSpPr>
          <p:cNvPr id="21" name="Group 155"/>
          <p:cNvGrpSpPr/>
          <p:nvPr/>
        </p:nvGrpSpPr>
        <p:grpSpPr>
          <a:xfrm>
            <a:off x="2641600" y="-1676400"/>
            <a:ext cx="3886200" cy="1447800"/>
            <a:chOff x="1752600" y="2590800"/>
            <a:chExt cx="3200400" cy="1447800"/>
          </a:xfrm>
        </p:grpSpPr>
        <p:sp>
          <p:nvSpPr>
            <p:cNvPr id="157" name="Rectangle 156"/>
            <p:cNvSpPr/>
            <p:nvPr/>
          </p:nvSpPr>
          <p:spPr>
            <a:xfrm>
              <a:off x="1752600" y="2590800"/>
              <a:ext cx="3200400" cy="1447800"/>
            </a:xfrm>
            <a:prstGeom prst="rect">
              <a:avLst/>
            </a:prstGeom>
            <a:gradFill>
              <a:gsLst>
                <a:gs pos="13000">
                  <a:schemeClr val="bg1"/>
                </a:gs>
                <a:gs pos="100000">
                  <a:schemeClr val="bg1">
                    <a:lumMod val="65000"/>
                  </a:schemeClr>
                </a:gs>
              </a:gsLst>
              <a:lin ang="5400000" scaled="0"/>
            </a:gradFill>
            <a:ln w="85725">
              <a:gradFill>
                <a:gsLst>
                  <a:gs pos="0">
                    <a:schemeClr val="bg1">
                      <a:alpha val="59000"/>
                    </a:schemeClr>
                  </a:gs>
                  <a:gs pos="100000">
                    <a:schemeClr val="tx1">
                      <a:lumMod val="75000"/>
                      <a:lumOff val="25000"/>
                      <a:alpha val="19000"/>
                    </a:schemeClr>
                  </a:gs>
                </a:gsLst>
                <a:lin ang="5400000" scaled="0"/>
              </a:gradFill>
            </a:ln>
            <a:effectLst>
              <a:outerShdw blurRad="177800" dist="63500" dir="5400000" sx="104000" sy="104000" algn="t" rotWithShape="0">
                <a:prstClr val="black">
                  <a:alpha val="40000"/>
                </a:prstClr>
              </a:outerShdw>
            </a:effectLst>
          </p:spPr>
          <p:txBody>
            <a:bodyPr wrap="square" lIns="457200" tIns="274320" rIns="274320" anchor="t">
              <a:noAutofit/>
            </a:bodyPr>
            <a:lstStyle/>
            <a:p>
              <a:r>
                <a:rPr lang="en-US" sz="1600" dirty="0" smtClean="0">
                  <a:gradFill>
                    <a:gsLst>
                      <a:gs pos="0">
                        <a:srgbClr val="000000">
                          <a:lumMod val="75000"/>
                          <a:lumOff val="25000"/>
                        </a:srgbClr>
                      </a:gs>
                      <a:gs pos="100000">
                        <a:srgbClr val="000000">
                          <a:lumMod val="95000"/>
                          <a:lumOff val="5000"/>
                        </a:srgbClr>
                      </a:gs>
                    </a:gsLst>
                    <a:lin ang="5400000" scaled="0"/>
                  </a:gradFill>
                  <a:effectLst>
                    <a:outerShdw blurRad="88900" dist="88900" dir="5400000" algn="t" rotWithShape="0">
                      <a:prstClr val="black">
                        <a:alpha val="26000"/>
                      </a:prstClr>
                    </a:outerShdw>
                  </a:effectLst>
                </a:rPr>
                <a:t>UAG improves adoption and extends access to existing infrastructure</a:t>
              </a:r>
            </a:p>
          </p:txBody>
        </p:sp>
        <p:sp>
          <p:nvSpPr>
            <p:cNvPr id="159" name="Right Arrow 158"/>
            <p:cNvSpPr/>
            <p:nvPr/>
          </p:nvSpPr>
          <p:spPr bwMode="auto">
            <a:xfrm>
              <a:off x="1752600" y="2819400"/>
              <a:ext cx="304800" cy="381000"/>
            </a:xfrm>
            <a:prstGeom prst="rightArrow">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grpSp>
      <p:grpSp>
        <p:nvGrpSpPr>
          <p:cNvPr id="22" name="Group 163"/>
          <p:cNvGrpSpPr/>
          <p:nvPr/>
        </p:nvGrpSpPr>
        <p:grpSpPr>
          <a:xfrm>
            <a:off x="2641600" y="-1676400"/>
            <a:ext cx="3886200" cy="1447800"/>
            <a:chOff x="1752600" y="2590800"/>
            <a:chExt cx="3200400" cy="1447800"/>
          </a:xfrm>
        </p:grpSpPr>
        <p:sp>
          <p:nvSpPr>
            <p:cNvPr id="165" name="Rectangle 164"/>
            <p:cNvSpPr/>
            <p:nvPr/>
          </p:nvSpPr>
          <p:spPr>
            <a:xfrm>
              <a:off x="1752600" y="2590800"/>
              <a:ext cx="3200400" cy="1447800"/>
            </a:xfrm>
            <a:prstGeom prst="rect">
              <a:avLst/>
            </a:prstGeom>
            <a:gradFill>
              <a:gsLst>
                <a:gs pos="13000">
                  <a:schemeClr val="bg1"/>
                </a:gs>
                <a:gs pos="100000">
                  <a:schemeClr val="bg1">
                    <a:lumMod val="65000"/>
                  </a:schemeClr>
                </a:gs>
              </a:gsLst>
              <a:lin ang="5400000" scaled="0"/>
            </a:gradFill>
            <a:ln w="85725">
              <a:gradFill>
                <a:gsLst>
                  <a:gs pos="0">
                    <a:schemeClr val="bg1">
                      <a:alpha val="59000"/>
                    </a:schemeClr>
                  </a:gs>
                  <a:gs pos="100000">
                    <a:schemeClr val="tx1">
                      <a:lumMod val="75000"/>
                      <a:lumOff val="25000"/>
                      <a:alpha val="19000"/>
                    </a:schemeClr>
                  </a:gs>
                </a:gsLst>
                <a:lin ang="5400000" scaled="0"/>
              </a:gradFill>
            </a:ln>
            <a:effectLst>
              <a:outerShdw blurRad="177800" dist="63500" dir="5400000" sx="104000" sy="104000" algn="t" rotWithShape="0">
                <a:prstClr val="black">
                  <a:alpha val="40000"/>
                </a:prstClr>
              </a:outerShdw>
            </a:effectLst>
          </p:spPr>
          <p:txBody>
            <a:bodyPr wrap="square" lIns="457200" tIns="274320" rIns="274320" anchor="t">
              <a:noAutofit/>
            </a:bodyPr>
            <a:lstStyle/>
            <a:p>
              <a:r>
                <a:rPr lang="en-US" sz="1600" dirty="0" smtClean="0">
                  <a:gradFill>
                    <a:gsLst>
                      <a:gs pos="0">
                        <a:srgbClr val="000000">
                          <a:lumMod val="75000"/>
                          <a:lumOff val="25000"/>
                        </a:srgbClr>
                      </a:gs>
                      <a:gs pos="100000">
                        <a:srgbClr val="000000">
                          <a:lumMod val="95000"/>
                          <a:lumOff val="5000"/>
                        </a:srgbClr>
                      </a:gs>
                    </a:gsLst>
                    <a:lin ang="5400000" scaled="0"/>
                  </a:gradFill>
                  <a:effectLst>
                    <a:outerShdw blurRad="88900" dist="88900" dir="5400000" algn="t" rotWithShape="0">
                      <a:prstClr val="black">
                        <a:alpha val="26000"/>
                      </a:prstClr>
                    </a:outerShdw>
                  </a:effectLst>
                </a:rPr>
                <a:t>UAG enhances scale and management with integrated LB and array capabilities</a:t>
              </a:r>
            </a:p>
          </p:txBody>
        </p:sp>
        <p:sp>
          <p:nvSpPr>
            <p:cNvPr id="166" name="Right Arrow 165"/>
            <p:cNvSpPr/>
            <p:nvPr/>
          </p:nvSpPr>
          <p:spPr bwMode="auto">
            <a:xfrm>
              <a:off x="1752600" y="2819400"/>
              <a:ext cx="304800" cy="381000"/>
            </a:xfrm>
            <a:prstGeom prst="rightArrow">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grpSp>
      <p:grpSp>
        <p:nvGrpSpPr>
          <p:cNvPr id="23" name="Group 170"/>
          <p:cNvGrpSpPr/>
          <p:nvPr/>
        </p:nvGrpSpPr>
        <p:grpSpPr>
          <a:xfrm>
            <a:off x="2641600" y="-1676400"/>
            <a:ext cx="3886200" cy="1447800"/>
            <a:chOff x="1752600" y="2590800"/>
            <a:chExt cx="3200400" cy="1447800"/>
          </a:xfrm>
        </p:grpSpPr>
        <p:sp>
          <p:nvSpPr>
            <p:cNvPr id="173" name="Rectangle 172"/>
            <p:cNvSpPr/>
            <p:nvPr/>
          </p:nvSpPr>
          <p:spPr>
            <a:xfrm>
              <a:off x="1752600" y="2590800"/>
              <a:ext cx="3200400" cy="1447800"/>
            </a:xfrm>
            <a:prstGeom prst="rect">
              <a:avLst/>
            </a:prstGeom>
            <a:gradFill>
              <a:gsLst>
                <a:gs pos="13000">
                  <a:schemeClr val="bg1"/>
                </a:gs>
                <a:gs pos="100000">
                  <a:schemeClr val="bg1">
                    <a:lumMod val="65000"/>
                  </a:schemeClr>
                </a:gs>
              </a:gsLst>
              <a:lin ang="5400000" scaled="0"/>
            </a:gradFill>
            <a:ln w="85725">
              <a:gradFill>
                <a:gsLst>
                  <a:gs pos="0">
                    <a:schemeClr val="bg1">
                      <a:alpha val="59000"/>
                    </a:schemeClr>
                  </a:gs>
                  <a:gs pos="100000">
                    <a:schemeClr val="tx1">
                      <a:lumMod val="75000"/>
                      <a:lumOff val="25000"/>
                      <a:alpha val="19000"/>
                    </a:schemeClr>
                  </a:gs>
                </a:gsLst>
                <a:lin ang="5400000" scaled="0"/>
              </a:gradFill>
            </a:ln>
            <a:effectLst>
              <a:outerShdw blurRad="177800" dist="63500" dir="5400000" sx="104000" sy="104000" algn="t" rotWithShape="0">
                <a:prstClr val="black">
                  <a:alpha val="40000"/>
                </a:prstClr>
              </a:outerShdw>
            </a:effectLst>
          </p:spPr>
          <p:txBody>
            <a:bodyPr wrap="square" lIns="457200" tIns="274320" rIns="274320" anchor="t">
              <a:noAutofit/>
            </a:bodyPr>
            <a:lstStyle/>
            <a:p>
              <a:r>
                <a:rPr lang="en-US" sz="1600" dirty="0" smtClean="0">
                  <a:gradFill>
                    <a:gsLst>
                      <a:gs pos="0">
                        <a:srgbClr val="000000">
                          <a:lumMod val="75000"/>
                          <a:lumOff val="25000"/>
                        </a:srgbClr>
                      </a:gs>
                      <a:gs pos="100000">
                        <a:srgbClr val="000000">
                          <a:lumMod val="95000"/>
                          <a:lumOff val="5000"/>
                        </a:srgbClr>
                      </a:gs>
                    </a:gsLst>
                    <a:lin ang="5400000" scaled="0"/>
                  </a:gradFill>
                  <a:effectLst>
                    <a:outerShdw blurRad="88900" dist="88900" dir="5400000" algn="t" rotWithShape="0">
                      <a:prstClr val="black">
                        <a:alpha val="26000"/>
                      </a:prstClr>
                    </a:outerShdw>
                  </a:effectLst>
                </a:rPr>
                <a:t>UAG uses wizards and tools to simplify deployments and ongoing management</a:t>
              </a:r>
            </a:p>
          </p:txBody>
        </p:sp>
        <p:sp>
          <p:nvSpPr>
            <p:cNvPr id="174" name="Right Arrow 173"/>
            <p:cNvSpPr/>
            <p:nvPr/>
          </p:nvSpPr>
          <p:spPr bwMode="auto">
            <a:xfrm>
              <a:off x="1752600" y="2819400"/>
              <a:ext cx="304800" cy="381000"/>
            </a:xfrm>
            <a:prstGeom prst="rightArrow">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grpSp>
      <p:grpSp>
        <p:nvGrpSpPr>
          <p:cNvPr id="24" name="Group 174"/>
          <p:cNvGrpSpPr/>
          <p:nvPr/>
        </p:nvGrpSpPr>
        <p:grpSpPr>
          <a:xfrm>
            <a:off x="2641600" y="-1676400"/>
            <a:ext cx="3886200" cy="1447800"/>
            <a:chOff x="1752600" y="2590800"/>
            <a:chExt cx="3200400" cy="1447800"/>
          </a:xfrm>
        </p:grpSpPr>
        <p:sp>
          <p:nvSpPr>
            <p:cNvPr id="176" name="Rectangle 175"/>
            <p:cNvSpPr/>
            <p:nvPr/>
          </p:nvSpPr>
          <p:spPr>
            <a:xfrm>
              <a:off x="1752600" y="2590800"/>
              <a:ext cx="3200400" cy="1447800"/>
            </a:xfrm>
            <a:prstGeom prst="rect">
              <a:avLst/>
            </a:prstGeom>
            <a:gradFill>
              <a:gsLst>
                <a:gs pos="13000">
                  <a:schemeClr val="bg1"/>
                </a:gs>
                <a:gs pos="100000">
                  <a:schemeClr val="bg1">
                    <a:lumMod val="65000"/>
                  </a:schemeClr>
                </a:gs>
              </a:gsLst>
              <a:lin ang="5400000" scaled="0"/>
            </a:gradFill>
            <a:ln w="85725">
              <a:gradFill>
                <a:gsLst>
                  <a:gs pos="0">
                    <a:schemeClr val="bg1">
                      <a:alpha val="59000"/>
                    </a:schemeClr>
                  </a:gs>
                  <a:gs pos="100000">
                    <a:schemeClr val="tx1">
                      <a:lumMod val="75000"/>
                      <a:lumOff val="25000"/>
                      <a:alpha val="19000"/>
                    </a:schemeClr>
                  </a:gs>
                </a:gsLst>
                <a:lin ang="5400000" scaled="0"/>
              </a:gradFill>
            </a:ln>
            <a:effectLst>
              <a:outerShdw blurRad="177800" dist="63500" dir="5400000" sx="104000" sy="104000" algn="t" rotWithShape="0">
                <a:prstClr val="black">
                  <a:alpha val="40000"/>
                </a:prstClr>
              </a:outerShdw>
            </a:effectLst>
          </p:spPr>
          <p:txBody>
            <a:bodyPr wrap="square" lIns="457200" tIns="274320" rIns="274320" anchor="t">
              <a:noAutofit/>
            </a:bodyPr>
            <a:lstStyle/>
            <a:p>
              <a:r>
                <a:rPr lang="en-US" sz="1600" dirty="0" smtClean="0">
                  <a:gradFill>
                    <a:gsLst>
                      <a:gs pos="0">
                        <a:srgbClr val="000000">
                          <a:lumMod val="75000"/>
                          <a:lumOff val="25000"/>
                        </a:srgbClr>
                      </a:gs>
                      <a:gs pos="100000">
                        <a:srgbClr val="000000">
                          <a:lumMod val="95000"/>
                          <a:lumOff val="5000"/>
                        </a:srgbClr>
                      </a:gs>
                    </a:gsLst>
                    <a:lin ang="5400000" scaled="0"/>
                  </a:gradFill>
                  <a:effectLst>
                    <a:outerShdw blurRad="88900" dist="88900" dir="5400000" algn="t" rotWithShape="0">
                      <a:prstClr val="black">
                        <a:alpha val="26000"/>
                      </a:prstClr>
                    </a:outerShdw>
                  </a:effectLst>
                </a:rPr>
                <a:t>UAG is a hardened edge appliance available in HW and virtual options</a:t>
              </a:r>
            </a:p>
          </p:txBody>
        </p:sp>
        <p:sp>
          <p:nvSpPr>
            <p:cNvPr id="177" name="Right Arrow 176"/>
            <p:cNvSpPr/>
            <p:nvPr/>
          </p:nvSpPr>
          <p:spPr bwMode="auto">
            <a:xfrm>
              <a:off x="1752600" y="2819400"/>
              <a:ext cx="304800" cy="381000"/>
            </a:xfrm>
            <a:prstGeom prst="rightArrow">
              <a:avLst/>
            </a:prstGeom>
            <a:gradFill>
              <a:gsLst>
                <a:gs pos="0">
                  <a:schemeClr val="accent4">
                    <a:lumMod val="75000"/>
                  </a:schemeClr>
                </a:gs>
                <a:gs pos="100000">
                  <a:schemeClr val="accent4"/>
                </a:gs>
              </a:gsLst>
              <a:lin ang="16200000" scaled="0"/>
            </a:gradFill>
            <a:ln w="9525">
              <a:noFill/>
              <a:miter lim="800000"/>
              <a:headEnd/>
              <a:tailEn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val="FFFFFF"/>
                </a:solidFill>
                <a:effectLst>
                  <a:outerShdw blurRad="38100" dist="38100" dir="2700000" algn="tl">
                    <a:srgbClr val="000000">
                      <a:alpha val="43137"/>
                    </a:srgbClr>
                  </a:outerShdw>
                </a:effectLst>
              </a:endParaRPr>
            </a:p>
          </p:txBody>
        </p:sp>
      </p:grpSp>
    </p:spTree>
    <p:extLst>
      <p:ext uri="{BB962C8B-B14F-4D97-AF65-F5344CB8AC3E}">
        <p14:creationId xmlns="" xmlns:p14="http://schemas.microsoft.com/office/powerpoint/2010/main" val="238296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fade">
                                      <p:cBhvr>
                                        <p:cTn id="13" dur="500"/>
                                        <p:tgtEl>
                                          <p:spTgt spid="12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0"/>
                                        <p:tgtEl>
                                          <p:spTgt spid="4"/>
                                        </p:tgtEl>
                                      </p:cBhvr>
                                    </p:animEffect>
                                  </p:childTnLst>
                                </p:cTn>
                              </p:par>
                            </p:childTnLst>
                          </p:cTn>
                        </p:par>
                        <p:par>
                          <p:cTn id="24" fill="hold">
                            <p:stCondLst>
                              <p:cond delay="4500"/>
                            </p:stCondLst>
                            <p:childTnLst>
                              <p:par>
                                <p:cTn id="25" presetID="63" presetClass="path" presetSubtype="0" accel="50000" decel="50000" fill="hold" nodeType="afterEffect">
                                  <p:stCondLst>
                                    <p:cond delay="0"/>
                                  </p:stCondLst>
                                  <p:childTnLst>
                                    <p:animMotion origin="layout" path="M 0 4.07031E-7 L 0 0.33857 " pathEditMode="relative" rAng="0" ptsTypes="AA">
                                      <p:cBhvr>
                                        <p:cTn id="26" dur="2000" fill="hold"/>
                                        <p:tgtEl>
                                          <p:spTgt spid="21"/>
                                        </p:tgtEl>
                                        <p:attrNameLst>
                                          <p:attrName>ppt_x</p:attrName>
                                          <p:attrName>ppt_y</p:attrName>
                                        </p:attrNameLst>
                                      </p:cBhvr>
                                      <p:rCtr x="0" y="169"/>
                                    </p:animMotion>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1000"/>
                                        <p:tgtEl>
                                          <p:spTgt spid="102"/>
                                        </p:tgtEl>
                                      </p:cBhvr>
                                    </p:animEffect>
                                    <p:anim calcmode="lin" valueType="num">
                                      <p:cBhvr>
                                        <p:cTn id="32" dur="1000" fill="hold"/>
                                        <p:tgtEl>
                                          <p:spTgt spid="102"/>
                                        </p:tgtEl>
                                        <p:attrNameLst>
                                          <p:attrName>ppt_x</p:attrName>
                                        </p:attrNameLst>
                                      </p:cBhvr>
                                      <p:tavLst>
                                        <p:tav tm="0">
                                          <p:val>
                                            <p:strVal val="#ppt_x"/>
                                          </p:val>
                                        </p:tav>
                                        <p:tav tm="100000">
                                          <p:val>
                                            <p:strVal val="#ppt_x"/>
                                          </p:val>
                                        </p:tav>
                                      </p:tavLst>
                                    </p:anim>
                                    <p:anim calcmode="lin" valueType="num">
                                      <p:cBhvr>
                                        <p:cTn id="33" dur="1000" fill="hold"/>
                                        <p:tgtEl>
                                          <p:spTgt spid="102"/>
                                        </p:tgtEl>
                                        <p:attrNameLst>
                                          <p:attrName>ppt_y</p:attrName>
                                        </p:attrNameLst>
                                      </p:cBhvr>
                                      <p:tavLst>
                                        <p:tav tm="0">
                                          <p:val>
                                            <p:strVal val="#ppt_y+.1"/>
                                          </p:val>
                                        </p:tav>
                                        <p:tav tm="100000">
                                          <p:val>
                                            <p:strVal val="#ppt_y"/>
                                          </p:val>
                                        </p:tav>
                                      </p:tavLst>
                                    </p:anim>
                                  </p:childTnLst>
                                </p:cTn>
                              </p:par>
                              <p:par>
                                <p:cTn id="34" presetID="53" presetClass="exit" presetSubtype="0" fill="hold" nodeType="withEffect">
                                  <p:stCondLst>
                                    <p:cond delay="0"/>
                                  </p:stCondLst>
                                  <p:childTnLst>
                                    <p:anim calcmode="lin" valueType="num">
                                      <p:cBhvr>
                                        <p:cTn id="35" dur="500"/>
                                        <p:tgtEl>
                                          <p:spTgt spid="21"/>
                                        </p:tgtEl>
                                        <p:attrNameLst>
                                          <p:attrName>ppt_w</p:attrName>
                                        </p:attrNameLst>
                                      </p:cBhvr>
                                      <p:tavLst>
                                        <p:tav tm="0">
                                          <p:val>
                                            <p:strVal val="ppt_w"/>
                                          </p:val>
                                        </p:tav>
                                        <p:tav tm="100000">
                                          <p:val>
                                            <p:fltVal val="0"/>
                                          </p:val>
                                        </p:tav>
                                      </p:tavLst>
                                    </p:anim>
                                    <p:anim calcmode="lin" valueType="num">
                                      <p:cBhvr>
                                        <p:cTn id="36" dur="500"/>
                                        <p:tgtEl>
                                          <p:spTgt spid="21"/>
                                        </p:tgtEl>
                                        <p:attrNameLst>
                                          <p:attrName>ppt_h</p:attrName>
                                        </p:attrNameLst>
                                      </p:cBhvr>
                                      <p:tavLst>
                                        <p:tav tm="0">
                                          <p:val>
                                            <p:strVal val="ppt_h"/>
                                          </p:val>
                                        </p:tav>
                                        <p:tav tm="100000">
                                          <p:val>
                                            <p:fltVal val="0"/>
                                          </p:val>
                                        </p:tav>
                                      </p:tavLst>
                                    </p:anim>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42" presetClass="entr" presetSubtype="0"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animEffect transition="in" filter="fade">
                                      <p:cBhvr>
                                        <p:cTn id="41" dur="1000"/>
                                        <p:tgtEl>
                                          <p:spTgt spid="140"/>
                                        </p:tgtEl>
                                      </p:cBhvr>
                                    </p:animEffect>
                                    <p:anim calcmode="lin" valueType="num">
                                      <p:cBhvr>
                                        <p:cTn id="42" dur="1000" fill="hold"/>
                                        <p:tgtEl>
                                          <p:spTgt spid="140"/>
                                        </p:tgtEl>
                                        <p:attrNameLst>
                                          <p:attrName>ppt_x</p:attrName>
                                        </p:attrNameLst>
                                      </p:cBhvr>
                                      <p:tavLst>
                                        <p:tav tm="0">
                                          <p:val>
                                            <p:strVal val="#ppt_x"/>
                                          </p:val>
                                        </p:tav>
                                        <p:tav tm="100000">
                                          <p:val>
                                            <p:strVal val="#ppt_x"/>
                                          </p:val>
                                        </p:tav>
                                      </p:tavLst>
                                    </p:anim>
                                    <p:anim calcmode="lin" valueType="num">
                                      <p:cBhvr>
                                        <p:cTn id="43"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1" presetClass="emph" presetSubtype="2" fill="hold" nodeType="withEffect">
                                  <p:stCondLst>
                                    <p:cond delay="0"/>
                                  </p:stCondLst>
                                  <p:childTnLst>
                                    <p:animClr clrSpc="rgb" dir="cw">
                                      <p:cBhvr>
                                        <p:cTn id="52" dur="2000" fill="hold"/>
                                        <p:tgtEl>
                                          <p:spTgt spid="102"/>
                                        </p:tgtEl>
                                        <p:attrNameLst>
                                          <p:attrName>fillcolor</p:attrName>
                                        </p:attrNameLst>
                                      </p:cBhvr>
                                      <p:to>
                                        <a:srgbClr val="969696"/>
                                      </p:to>
                                    </p:animClr>
                                    <p:set>
                                      <p:cBhvr>
                                        <p:cTn id="53" dur="2000" fill="hold"/>
                                        <p:tgtEl>
                                          <p:spTgt spid="102"/>
                                        </p:tgtEl>
                                        <p:attrNameLst>
                                          <p:attrName>fill.type</p:attrName>
                                        </p:attrNameLst>
                                      </p:cBhvr>
                                      <p:to>
                                        <p:strVal val="solid"/>
                                      </p:to>
                                    </p:set>
                                    <p:set>
                                      <p:cBhvr>
                                        <p:cTn id="54" dur="2000" fill="hold"/>
                                        <p:tgtEl>
                                          <p:spTgt spid="102"/>
                                        </p:tgtEl>
                                        <p:attrNameLst>
                                          <p:attrName>fill.on</p:attrName>
                                        </p:attrNameLst>
                                      </p:cBhvr>
                                      <p:to>
                                        <p:strVal val="true"/>
                                      </p:to>
                                    </p:set>
                                  </p:childTnLst>
                                </p:cTn>
                              </p:par>
                            </p:childTnLst>
                          </p:cTn>
                        </p:par>
                        <p:par>
                          <p:cTn id="55" fill="hold">
                            <p:stCondLst>
                              <p:cond delay="2000"/>
                            </p:stCondLst>
                            <p:childTnLst>
                              <p:par>
                                <p:cTn id="56" presetID="22" presetClass="entr" presetSubtype="2"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right)">
                                      <p:cBhvr>
                                        <p:cTn id="58" dur="2000"/>
                                        <p:tgtEl>
                                          <p:spTgt spid="2"/>
                                        </p:tgtEl>
                                      </p:cBhvr>
                                    </p:animEffect>
                                  </p:childTnLst>
                                </p:cTn>
                              </p:par>
                              <p:par>
                                <p:cTn id="59" presetID="22" presetClass="entr" presetSubtype="8"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1000"/>
                                        <p:tgtEl>
                                          <p:spTgt spid="5"/>
                                        </p:tgtEl>
                                      </p:cBhvr>
                                    </p:animEffect>
                                  </p:childTnLst>
                                </p:cTn>
                              </p:par>
                              <p:par>
                                <p:cTn id="62" presetID="22" presetClass="entr" presetSubtype="8"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1000"/>
                                        <p:tgtEl>
                                          <p:spTgt spid="3"/>
                                        </p:tgtEl>
                                      </p:cBhvr>
                                    </p:animEffect>
                                  </p:childTnLst>
                                </p:cTn>
                              </p:par>
                            </p:childTnLst>
                          </p:cTn>
                        </p:par>
                        <p:par>
                          <p:cTn id="65" fill="hold">
                            <p:stCondLst>
                              <p:cond delay="4000"/>
                            </p:stCondLst>
                            <p:childTnLst>
                              <p:par>
                                <p:cTn id="66" presetID="63" presetClass="path" presetSubtype="0" accel="50000" decel="50000" fill="hold" nodeType="afterEffect">
                                  <p:stCondLst>
                                    <p:cond delay="0"/>
                                  </p:stCondLst>
                                  <p:childTnLst>
                                    <p:animMotion origin="layout" path="M 0 4.07031E-7 L 0 0.33857 " pathEditMode="relative" rAng="0" ptsTypes="AA">
                                      <p:cBhvr>
                                        <p:cTn id="67" dur="2000" fill="hold"/>
                                        <p:tgtEl>
                                          <p:spTgt spid="20"/>
                                        </p:tgtEl>
                                        <p:attrNameLst>
                                          <p:attrName>ppt_x</p:attrName>
                                          <p:attrName>ppt_y</p:attrName>
                                        </p:attrNameLst>
                                      </p:cBhvr>
                                      <p:rCtr x="0" y="169"/>
                                    </p:animMotion>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1"/>
                                        </p:tgtEl>
                                        <p:attrNameLst>
                                          <p:attrName>style.visibility</p:attrName>
                                        </p:attrNameLst>
                                      </p:cBhvr>
                                      <p:to>
                                        <p:strVal val="visible"/>
                                      </p:to>
                                    </p:set>
                                    <p:animEffect transition="in" filter="fade">
                                      <p:cBhvr>
                                        <p:cTn id="72" dur="1000"/>
                                        <p:tgtEl>
                                          <p:spTgt spid="101"/>
                                        </p:tgtEl>
                                      </p:cBhvr>
                                    </p:animEffect>
                                    <p:anim calcmode="lin" valueType="num">
                                      <p:cBhvr>
                                        <p:cTn id="73" dur="1000" fill="hold"/>
                                        <p:tgtEl>
                                          <p:spTgt spid="101"/>
                                        </p:tgtEl>
                                        <p:attrNameLst>
                                          <p:attrName>ppt_x</p:attrName>
                                        </p:attrNameLst>
                                      </p:cBhvr>
                                      <p:tavLst>
                                        <p:tav tm="0">
                                          <p:val>
                                            <p:strVal val="#ppt_x"/>
                                          </p:val>
                                        </p:tav>
                                        <p:tav tm="100000">
                                          <p:val>
                                            <p:strVal val="#ppt_x"/>
                                          </p:val>
                                        </p:tav>
                                      </p:tavLst>
                                    </p:anim>
                                    <p:anim calcmode="lin" valueType="num">
                                      <p:cBhvr>
                                        <p:cTn id="74" dur="1000" fill="hold"/>
                                        <p:tgtEl>
                                          <p:spTgt spid="10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fade">
                                      <p:cBhvr>
                                        <p:cTn id="77" dur="1000"/>
                                        <p:tgtEl>
                                          <p:spTgt spid="141"/>
                                        </p:tgtEl>
                                      </p:cBhvr>
                                    </p:animEffect>
                                    <p:anim calcmode="lin" valueType="num">
                                      <p:cBhvr>
                                        <p:cTn id="78" dur="1000" fill="hold"/>
                                        <p:tgtEl>
                                          <p:spTgt spid="141"/>
                                        </p:tgtEl>
                                        <p:attrNameLst>
                                          <p:attrName>ppt_x</p:attrName>
                                        </p:attrNameLst>
                                      </p:cBhvr>
                                      <p:tavLst>
                                        <p:tav tm="0">
                                          <p:val>
                                            <p:strVal val="#ppt_x"/>
                                          </p:val>
                                        </p:tav>
                                        <p:tav tm="100000">
                                          <p:val>
                                            <p:strVal val="#ppt_x"/>
                                          </p:val>
                                        </p:tav>
                                      </p:tavLst>
                                    </p:anim>
                                    <p:anim calcmode="lin" valueType="num">
                                      <p:cBhvr>
                                        <p:cTn id="79" dur="1000" fill="hold"/>
                                        <p:tgtEl>
                                          <p:spTgt spid="141"/>
                                        </p:tgtEl>
                                        <p:attrNameLst>
                                          <p:attrName>ppt_y</p:attrName>
                                        </p:attrNameLst>
                                      </p:cBhvr>
                                      <p:tavLst>
                                        <p:tav tm="0">
                                          <p:val>
                                            <p:strVal val="#ppt_y+.1"/>
                                          </p:val>
                                        </p:tav>
                                        <p:tav tm="100000">
                                          <p:val>
                                            <p:strVal val="#ppt_y"/>
                                          </p:val>
                                        </p:tav>
                                      </p:tavLst>
                                    </p:anim>
                                  </p:childTnLst>
                                </p:cTn>
                              </p:par>
                              <p:par>
                                <p:cTn id="80" presetID="53" presetClass="exit" presetSubtype="0" fill="hold" nodeType="withEffect">
                                  <p:stCondLst>
                                    <p:cond delay="0"/>
                                  </p:stCondLst>
                                  <p:childTnLst>
                                    <p:anim calcmode="lin" valueType="num">
                                      <p:cBhvr>
                                        <p:cTn id="81" dur="500"/>
                                        <p:tgtEl>
                                          <p:spTgt spid="20"/>
                                        </p:tgtEl>
                                        <p:attrNameLst>
                                          <p:attrName>ppt_w</p:attrName>
                                        </p:attrNameLst>
                                      </p:cBhvr>
                                      <p:tavLst>
                                        <p:tav tm="0">
                                          <p:val>
                                            <p:strVal val="ppt_w"/>
                                          </p:val>
                                        </p:tav>
                                        <p:tav tm="100000">
                                          <p:val>
                                            <p:fltVal val="0"/>
                                          </p:val>
                                        </p:tav>
                                      </p:tavLst>
                                    </p:anim>
                                    <p:anim calcmode="lin" valueType="num">
                                      <p:cBhvr>
                                        <p:cTn id="82" dur="500"/>
                                        <p:tgtEl>
                                          <p:spTgt spid="20"/>
                                        </p:tgtEl>
                                        <p:attrNameLst>
                                          <p:attrName>ppt_h</p:attrName>
                                        </p:attrNameLst>
                                      </p:cBhvr>
                                      <p:tavLst>
                                        <p:tav tm="0">
                                          <p:val>
                                            <p:strVal val="ppt_h"/>
                                          </p:val>
                                        </p:tav>
                                        <p:tav tm="100000">
                                          <p:val>
                                            <p:fltVal val="0"/>
                                          </p:val>
                                        </p:tav>
                                      </p:tavLst>
                                    </p:anim>
                                    <p:animEffect transition="out" filter="fade">
                                      <p:cBhvr>
                                        <p:cTn id="83" dur="500"/>
                                        <p:tgtEl>
                                          <p:spTgt spid="20"/>
                                        </p:tgtEl>
                                      </p:cBhvr>
                                    </p:animEffect>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wipe(left)">
                                      <p:cBhvr>
                                        <p:cTn id="89" dur="2000"/>
                                        <p:tgtEl>
                                          <p:spTgt spid="152"/>
                                        </p:tgtEl>
                                      </p:cBhvr>
                                    </p:animEffect>
                                  </p:childTnLst>
                                </p:cTn>
                              </p:par>
                              <p:par>
                                <p:cTn id="90" presetID="1" presetClass="emph" presetSubtype="2" fill="hold" nodeType="withEffect">
                                  <p:stCondLst>
                                    <p:cond delay="0"/>
                                  </p:stCondLst>
                                  <p:childTnLst>
                                    <p:animClr clrSpc="rgb" dir="cw">
                                      <p:cBhvr>
                                        <p:cTn id="91" dur="500" fill="hold"/>
                                        <p:tgtEl>
                                          <p:spTgt spid="101"/>
                                        </p:tgtEl>
                                        <p:attrNameLst>
                                          <p:attrName>fillcolor</p:attrName>
                                        </p:attrNameLst>
                                      </p:cBhvr>
                                      <p:to>
                                        <a:srgbClr val="969696"/>
                                      </p:to>
                                    </p:animClr>
                                    <p:set>
                                      <p:cBhvr>
                                        <p:cTn id="92" dur="500" fill="hold"/>
                                        <p:tgtEl>
                                          <p:spTgt spid="101"/>
                                        </p:tgtEl>
                                        <p:attrNameLst>
                                          <p:attrName>fill.type</p:attrName>
                                        </p:attrNameLst>
                                      </p:cBhvr>
                                      <p:to>
                                        <p:strVal val="solid"/>
                                      </p:to>
                                    </p:set>
                                    <p:set>
                                      <p:cBhvr>
                                        <p:cTn id="93" dur="500" fill="hold"/>
                                        <p:tgtEl>
                                          <p:spTgt spid="101"/>
                                        </p:tgtEl>
                                        <p:attrNameLst>
                                          <p:attrName>fill.on</p:attrName>
                                        </p:attrNameLst>
                                      </p:cBhvr>
                                      <p:to>
                                        <p:strVal val="true"/>
                                      </p:to>
                                    </p:set>
                                  </p:childTnLst>
                                </p:cTn>
                              </p:par>
                              <p:par>
                                <p:cTn id="94" presetID="22" presetClass="entr" presetSubtype="2" fill="hold" grpId="0" nodeType="withEffect">
                                  <p:stCondLst>
                                    <p:cond delay="0"/>
                                  </p:stCondLst>
                                  <p:childTnLst>
                                    <p:set>
                                      <p:cBhvr>
                                        <p:cTn id="95" dur="1" fill="hold">
                                          <p:stCondLst>
                                            <p:cond delay="0"/>
                                          </p:stCondLst>
                                        </p:cTn>
                                        <p:tgtEl>
                                          <p:spTgt spid="151"/>
                                        </p:tgtEl>
                                        <p:attrNameLst>
                                          <p:attrName>style.visibility</p:attrName>
                                        </p:attrNameLst>
                                      </p:cBhvr>
                                      <p:to>
                                        <p:strVal val="visible"/>
                                      </p:to>
                                    </p:set>
                                    <p:animEffect transition="in" filter="wipe(right)">
                                      <p:cBhvr>
                                        <p:cTn id="96" dur="2000"/>
                                        <p:tgtEl>
                                          <p:spTgt spid="151"/>
                                        </p:tgtEl>
                                      </p:cBhvr>
                                    </p:animEffect>
                                  </p:childTnLst>
                                </p:cTn>
                              </p:par>
                              <p:par>
                                <p:cTn id="97" presetID="22" presetClass="entr" presetSubtype="2" fill="hold" nodeType="withEffect">
                                  <p:stCondLst>
                                    <p:cond delay="1000"/>
                                  </p:stCondLst>
                                  <p:childTnLst>
                                    <p:set>
                                      <p:cBhvr>
                                        <p:cTn id="98" dur="1" fill="hold">
                                          <p:stCondLst>
                                            <p:cond delay="0"/>
                                          </p:stCondLst>
                                        </p:cTn>
                                        <p:tgtEl>
                                          <p:spTgt spid="56"/>
                                        </p:tgtEl>
                                        <p:attrNameLst>
                                          <p:attrName>style.visibility</p:attrName>
                                        </p:attrNameLst>
                                      </p:cBhvr>
                                      <p:to>
                                        <p:strVal val="visible"/>
                                      </p:to>
                                    </p:set>
                                    <p:animEffect transition="in" filter="wipe(right)">
                                      <p:cBhvr>
                                        <p:cTn id="99" dur="2000"/>
                                        <p:tgtEl>
                                          <p:spTgt spid="56"/>
                                        </p:tgtEl>
                                      </p:cBhvr>
                                    </p:animEffect>
                                  </p:childTnLst>
                                </p:cTn>
                              </p:par>
                              <p:par>
                                <p:cTn id="100" presetID="22" presetClass="entr" presetSubtype="8" fill="hold" nodeType="withEffect">
                                  <p:stCondLst>
                                    <p:cond delay="1600"/>
                                  </p:stCondLst>
                                  <p:childTnLst>
                                    <p:set>
                                      <p:cBhvr>
                                        <p:cTn id="101" dur="1" fill="hold">
                                          <p:stCondLst>
                                            <p:cond delay="0"/>
                                          </p:stCondLst>
                                        </p:cTn>
                                        <p:tgtEl>
                                          <p:spTgt spid="58"/>
                                        </p:tgtEl>
                                        <p:attrNameLst>
                                          <p:attrName>style.visibility</p:attrName>
                                        </p:attrNameLst>
                                      </p:cBhvr>
                                      <p:to>
                                        <p:strVal val="visible"/>
                                      </p:to>
                                    </p:set>
                                    <p:animEffect transition="in" filter="wipe(left)">
                                      <p:cBhvr>
                                        <p:cTn id="102" dur="2000"/>
                                        <p:tgtEl>
                                          <p:spTgt spid="58"/>
                                        </p:tgtEl>
                                      </p:cBhvr>
                                    </p:animEffect>
                                  </p:childTnLst>
                                </p:cTn>
                              </p:par>
                            </p:childTnLst>
                          </p:cTn>
                        </p:par>
                        <p:par>
                          <p:cTn id="103" fill="hold">
                            <p:stCondLst>
                              <p:cond delay="3600"/>
                            </p:stCondLst>
                            <p:childTnLst>
                              <p:par>
                                <p:cTn id="104" presetID="63" presetClass="path" presetSubtype="0" accel="50000" decel="50000" fill="hold" nodeType="afterEffect">
                                  <p:stCondLst>
                                    <p:cond delay="0"/>
                                  </p:stCondLst>
                                  <p:childTnLst>
                                    <p:animMotion origin="layout" path="M 0 4.07031E-7 L 0 0.33857 " pathEditMode="relative" rAng="0" ptsTypes="AA">
                                      <p:cBhvr>
                                        <p:cTn id="105" dur="2000" fill="hold"/>
                                        <p:tgtEl>
                                          <p:spTgt spid="22"/>
                                        </p:tgtEl>
                                        <p:attrNameLst>
                                          <p:attrName>ppt_x</p:attrName>
                                          <p:attrName>ppt_y</p:attrName>
                                        </p:attrNameLst>
                                      </p:cBhvr>
                                      <p:rCtr x="0" y="169"/>
                                    </p:animMotion>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03"/>
                                        </p:tgtEl>
                                        <p:attrNameLst>
                                          <p:attrName>style.visibility</p:attrName>
                                        </p:attrNameLst>
                                      </p:cBhvr>
                                      <p:to>
                                        <p:strVal val="visible"/>
                                      </p:to>
                                    </p:set>
                                    <p:animEffect transition="in" filter="fade">
                                      <p:cBhvr>
                                        <p:cTn id="110" dur="1000"/>
                                        <p:tgtEl>
                                          <p:spTgt spid="103"/>
                                        </p:tgtEl>
                                      </p:cBhvr>
                                    </p:animEffect>
                                    <p:anim calcmode="lin" valueType="num">
                                      <p:cBhvr>
                                        <p:cTn id="111" dur="1000" fill="hold"/>
                                        <p:tgtEl>
                                          <p:spTgt spid="103"/>
                                        </p:tgtEl>
                                        <p:attrNameLst>
                                          <p:attrName>ppt_x</p:attrName>
                                        </p:attrNameLst>
                                      </p:cBhvr>
                                      <p:tavLst>
                                        <p:tav tm="0">
                                          <p:val>
                                            <p:strVal val="#ppt_x"/>
                                          </p:val>
                                        </p:tav>
                                        <p:tav tm="100000">
                                          <p:val>
                                            <p:strVal val="#ppt_x"/>
                                          </p:val>
                                        </p:tav>
                                      </p:tavLst>
                                    </p:anim>
                                    <p:anim calcmode="lin" valueType="num">
                                      <p:cBhvr>
                                        <p:cTn id="112" dur="1000" fill="hold"/>
                                        <p:tgtEl>
                                          <p:spTgt spid="10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42"/>
                                        </p:tgtEl>
                                        <p:attrNameLst>
                                          <p:attrName>style.visibility</p:attrName>
                                        </p:attrNameLst>
                                      </p:cBhvr>
                                      <p:to>
                                        <p:strVal val="visible"/>
                                      </p:to>
                                    </p:set>
                                    <p:animEffect transition="in" filter="fade">
                                      <p:cBhvr>
                                        <p:cTn id="115" dur="1000"/>
                                        <p:tgtEl>
                                          <p:spTgt spid="142"/>
                                        </p:tgtEl>
                                      </p:cBhvr>
                                    </p:animEffect>
                                    <p:anim calcmode="lin" valueType="num">
                                      <p:cBhvr>
                                        <p:cTn id="116" dur="1000" fill="hold"/>
                                        <p:tgtEl>
                                          <p:spTgt spid="142"/>
                                        </p:tgtEl>
                                        <p:attrNameLst>
                                          <p:attrName>ppt_x</p:attrName>
                                        </p:attrNameLst>
                                      </p:cBhvr>
                                      <p:tavLst>
                                        <p:tav tm="0">
                                          <p:val>
                                            <p:strVal val="#ppt_x"/>
                                          </p:val>
                                        </p:tav>
                                        <p:tav tm="100000">
                                          <p:val>
                                            <p:strVal val="#ppt_x"/>
                                          </p:val>
                                        </p:tav>
                                      </p:tavLst>
                                    </p:anim>
                                    <p:anim calcmode="lin" valueType="num">
                                      <p:cBhvr>
                                        <p:cTn id="117" dur="1000" fill="hold"/>
                                        <p:tgtEl>
                                          <p:spTgt spid="142"/>
                                        </p:tgtEl>
                                        <p:attrNameLst>
                                          <p:attrName>ppt_y</p:attrName>
                                        </p:attrNameLst>
                                      </p:cBhvr>
                                      <p:tavLst>
                                        <p:tav tm="0">
                                          <p:val>
                                            <p:strVal val="#ppt_y+.1"/>
                                          </p:val>
                                        </p:tav>
                                        <p:tav tm="100000">
                                          <p:val>
                                            <p:strVal val="#ppt_y"/>
                                          </p:val>
                                        </p:tav>
                                      </p:tavLst>
                                    </p:anim>
                                  </p:childTnLst>
                                </p:cTn>
                              </p:par>
                              <p:par>
                                <p:cTn id="118" presetID="53" presetClass="exit" presetSubtype="0" fill="hold" nodeType="withEffect">
                                  <p:stCondLst>
                                    <p:cond delay="0"/>
                                  </p:stCondLst>
                                  <p:childTnLst>
                                    <p:anim calcmode="lin" valueType="num">
                                      <p:cBhvr>
                                        <p:cTn id="119" dur="500"/>
                                        <p:tgtEl>
                                          <p:spTgt spid="22"/>
                                        </p:tgtEl>
                                        <p:attrNameLst>
                                          <p:attrName>ppt_w</p:attrName>
                                        </p:attrNameLst>
                                      </p:cBhvr>
                                      <p:tavLst>
                                        <p:tav tm="0">
                                          <p:val>
                                            <p:strVal val="ppt_w"/>
                                          </p:val>
                                        </p:tav>
                                        <p:tav tm="100000">
                                          <p:val>
                                            <p:fltVal val="0"/>
                                          </p:val>
                                        </p:tav>
                                      </p:tavLst>
                                    </p:anim>
                                    <p:anim calcmode="lin" valueType="num">
                                      <p:cBhvr>
                                        <p:cTn id="120" dur="500"/>
                                        <p:tgtEl>
                                          <p:spTgt spid="22"/>
                                        </p:tgtEl>
                                        <p:attrNameLst>
                                          <p:attrName>ppt_h</p:attrName>
                                        </p:attrNameLst>
                                      </p:cBhvr>
                                      <p:tavLst>
                                        <p:tav tm="0">
                                          <p:val>
                                            <p:strVal val="ppt_h"/>
                                          </p:val>
                                        </p:tav>
                                        <p:tav tm="100000">
                                          <p:val>
                                            <p:fltVal val="0"/>
                                          </p:val>
                                        </p:tav>
                                      </p:tavLst>
                                    </p:anim>
                                    <p:animEffect transition="out" filter="fade">
                                      <p:cBhvr>
                                        <p:cTn id="121" dur="500"/>
                                        <p:tgtEl>
                                          <p:spTgt spid="22"/>
                                        </p:tgtEl>
                                      </p:cBhvr>
                                    </p:animEffect>
                                    <p:set>
                                      <p:cBhvr>
                                        <p:cTn id="122" dur="1" fill="hold">
                                          <p:stCondLst>
                                            <p:cond delay="499"/>
                                          </p:stCondLst>
                                        </p:cTn>
                                        <p:tgtEl>
                                          <p:spTgt spid="2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5" presetClass="entr" presetSubtype="0" fill="hold"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1000"/>
                                        <p:tgtEl>
                                          <p:spTgt spid="69"/>
                                        </p:tgtEl>
                                      </p:cBhvr>
                                    </p:animEffect>
                                    <p:anim calcmode="lin" valueType="num">
                                      <p:cBhvr>
                                        <p:cTn id="128" dur="1000" fill="hold"/>
                                        <p:tgtEl>
                                          <p:spTgt spid="69"/>
                                        </p:tgtEl>
                                        <p:attrNameLst>
                                          <p:attrName>style.rotation</p:attrName>
                                        </p:attrNameLst>
                                      </p:cBhvr>
                                      <p:tavLst>
                                        <p:tav tm="0">
                                          <p:val>
                                            <p:fltVal val="720"/>
                                          </p:val>
                                        </p:tav>
                                        <p:tav tm="100000">
                                          <p:val>
                                            <p:fltVal val="0"/>
                                          </p:val>
                                        </p:tav>
                                      </p:tavLst>
                                    </p:anim>
                                    <p:anim calcmode="lin" valueType="num">
                                      <p:cBhvr>
                                        <p:cTn id="129" dur="1000" fill="hold"/>
                                        <p:tgtEl>
                                          <p:spTgt spid="69"/>
                                        </p:tgtEl>
                                        <p:attrNameLst>
                                          <p:attrName>ppt_h</p:attrName>
                                        </p:attrNameLst>
                                      </p:cBhvr>
                                      <p:tavLst>
                                        <p:tav tm="0">
                                          <p:val>
                                            <p:fltVal val="0"/>
                                          </p:val>
                                        </p:tav>
                                        <p:tav tm="100000">
                                          <p:val>
                                            <p:strVal val="#ppt_h"/>
                                          </p:val>
                                        </p:tav>
                                      </p:tavLst>
                                    </p:anim>
                                    <p:anim calcmode="lin" valueType="num">
                                      <p:cBhvr>
                                        <p:cTn id="130" dur="1000" fill="hold"/>
                                        <p:tgtEl>
                                          <p:spTgt spid="69"/>
                                        </p:tgtEl>
                                        <p:attrNameLst>
                                          <p:attrName>ppt_w</p:attrName>
                                        </p:attrNameLst>
                                      </p:cBhvr>
                                      <p:tavLst>
                                        <p:tav tm="0">
                                          <p:val>
                                            <p:fltVal val="0"/>
                                          </p:val>
                                        </p:tav>
                                        <p:tav tm="100000">
                                          <p:val>
                                            <p:strVal val="#ppt_w"/>
                                          </p:val>
                                        </p:tav>
                                      </p:tavLst>
                                    </p:anim>
                                  </p:childTnLst>
                                </p:cTn>
                              </p:par>
                            </p:childTnLst>
                          </p:cTn>
                        </p:par>
                        <p:par>
                          <p:cTn id="131" fill="hold">
                            <p:stCondLst>
                              <p:cond delay="1000"/>
                            </p:stCondLst>
                            <p:childTnLst>
                              <p:par>
                                <p:cTn id="132" presetID="63" presetClass="path" presetSubtype="0" accel="50000" decel="50000" fill="hold" nodeType="afterEffect">
                                  <p:stCondLst>
                                    <p:cond delay="0"/>
                                  </p:stCondLst>
                                  <p:childTnLst>
                                    <p:animMotion origin="layout" path="M 0 4.07031E-7 L 0 0.33857 " pathEditMode="relative" rAng="0" ptsTypes="AA">
                                      <p:cBhvr>
                                        <p:cTn id="133" dur="2000" fill="hold"/>
                                        <p:tgtEl>
                                          <p:spTgt spid="23"/>
                                        </p:tgtEl>
                                        <p:attrNameLst>
                                          <p:attrName>ppt_x</p:attrName>
                                          <p:attrName>ppt_y</p:attrName>
                                        </p:attrNameLst>
                                      </p:cBhvr>
                                      <p:rCtr x="0" y="169"/>
                                    </p:animMotion>
                                  </p:childTnLst>
                                </p:cTn>
                              </p:par>
                              <p:par>
                                <p:cTn id="134" presetID="1" presetClass="emph" presetSubtype="2" fill="hold" nodeType="withEffect">
                                  <p:stCondLst>
                                    <p:cond delay="0"/>
                                  </p:stCondLst>
                                  <p:childTnLst>
                                    <p:animClr clrSpc="rgb" dir="cw">
                                      <p:cBhvr>
                                        <p:cTn id="135" dur="2000" fill="hold"/>
                                        <p:tgtEl>
                                          <p:spTgt spid="103"/>
                                        </p:tgtEl>
                                        <p:attrNameLst>
                                          <p:attrName>fillcolor</p:attrName>
                                        </p:attrNameLst>
                                      </p:cBhvr>
                                      <p:to>
                                        <a:srgbClr val="969696"/>
                                      </p:to>
                                    </p:animClr>
                                    <p:set>
                                      <p:cBhvr>
                                        <p:cTn id="136" dur="2000" fill="hold"/>
                                        <p:tgtEl>
                                          <p:spTgt spid="103"/>
                                        </p:tgtEl>
                                        <p:attrNameLst>
                                          <p:attrName>fill.type</p:attrName>
                                        </p:attrNameLst>
                                      </p:cBhvr>
                                      <p:to>
                                        <p:strVal val="solid"/>
                                      </p:to>
                                    </p:set>
                                    <p:set>
                                      <p:cBhvr>
                                        <p:cTn id="137" dur="2000" fill="hold"/>
                                        <p:tgtEl>
                                          <p:spTgt spid="103"/>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07"/>
                                        </p:tgtEl>
                                        <p:attrNameLst>
                                          <p:attrName>style.visibility</p:attrName>
                                        </p:attrNameLst>
                                      </p:cBhvr>
                                      <p:to>
                                        <p:strVal val="visible"/>
                                      </p:to>
                                    </p:set>
                                    <p:animEffect transition="in" filter="fade">
                                      <p:cBhvr>
                                        <p:cTn id="142" dur="1000"/>
                                        <p:tgtEl>
                                          <p:spTgt spid="107"/>
                                        </p:tgtEl>
                                      </p:cBhvr>
                                    </p:animEffect>
                                    <p:anim calcmode="lin" valueType="num">
                                      <p:cBhvr>
                                        <p:cTn id="143" dur="1000" fill="hold"/>
                                        <p:tgtEl>
                                          <p:spTgt spid="107"/>
                                        </p:tgtEl>
                                        <p:attrNameLst>
                                          <p:attrName>ppt_x</p:attrName>
                                        </p:attrNameLst>
                                      </p:cBhvr>
                                      <p:tavLst>
                                        <p:tav tm="0">
                                          <p:val>
                                            <p:strVal val="#ppt_x"/>
                                          </p:val>
                                        </p:tav>
                                        <p:tav tm="100000">
                                          <p:val>
                                            <p:strVal val="#ppt_x"/>
                                          </p:val>
                                        </p:tav>
                                      </p:tavLst>
                                    </p:anim>
                                    <p:anim calcmode="lin" valueType="num">
                                      <p:cBhvr>
                                        <p:cTn id="144" dur="1000" fill="hold"/>
                                        <p:tgtEl>
                                          <p:spTgt spid="10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43"/>
                                        </p:tgtEl>
                                        <p:attrNameLst>
                                          <p:attrName>style.visibility</p:attrName>
                                        </p:attrNameLst>
                                      </p:cBhvr>
                                      <p:to>
                                        <p:strVal val="visible"/>
                                      </p:to>
                                    </p:set>
                                    <p:animEffect transition="in" filter="fade">
                                      <p:cBhvr>
                                        <p:cTn id="147" dur="1000"/>
                                        <p:tgtEl>
                                          <p:spTgt spid="143"/>
                                        </p:tgtEl>
                                      </p:cBhvr>
                                    </p:animEffect>
                                    <p:anim calcmode="lin" valueType="num">
                                      <p:cBhvr>
                                        <p:cTn id="148" dur="1000" fill="hold"/>
                                        <p:tgtEl>
                                          <p:spTgt spid="143"/>
                                        </p:tgtEl>
                                        <p:attrNameLst>
                                          <p:attrName>ppt_x</p:attrName>
                                        </p:attrNameLst>
                                      </p:cBhvr>
                                      <p:tavLst>
                                        <p:tav tm="0">
                                          <p:val>
                                            <p:strVal val="#ppt_x"/>
                                          </p:val>
                                        </p:tav>
                                        <p:tav tm="100000">
                                          <p:val>
                                            <p:strVal val="#ppt_x"/>
                                          </p:val>
                                        </p:tav>
                                      </p:tavLst>
                                    </p:anim>
                                    <p:anim calcmode="lin" valueType="num">
                                      <p:cBhvr>
                                        <p:cTn id="149" dur="1000" fill="hold"/>
                                        <p:tgtEl>
                                          <p:spTgt spid="143"/>
                                        </p:tgtEl>
                                        <p:attrNameLst>
                                          <p:attrName>ppt_y</p:attrName>
                                        </p:attrNameLst>
                                      </p:cBhvr>
                                      <p:tavLst>
                                        <p:tav tm="0">
                                          <p:val>
                                            <p:strVal val="#ppt_y+.1"/>
                                          </p:val>
                                        </p:tav>
                                        <p:tav tm="100000">
                                          <p:val>
                                            <p:strVal val="#ppt_y"/>
                                          </p:val>
                                        </p:tav>
                                      </p:tavLst>
                                    </p:anim>
                                  </p:childTnLst>
                                </p:cTn>
                              </p:par>
                              <p:par>
                                <p:cTn id="150" presetID="53" presetClass="exit" presetSubtype="0" fill="hold" nodeType="withEffect">
                                  <p:stCondLst>
                                    <p:cond delay="0"/>
                                  </p:stCondLst>
                                  <p:childTnLst>
                                    <p:anim calcmode="lin" valueType="num">
                                      <p:cBhvr>
                                        <p:cTn id="151" dur="500"/>
                                        <p:tgtEl>
                                          <p:spTgt spid="23"/>
                                        </p:tgtEl>
                                        <p:attrNameLst>
                                          <p:attrName>ppt_w</p:attrName>
                                        </p:attrNameLst>
                                      </p:cBhvr>
                                      <p:tavLst>
                                        <p:tav tm="0">
                                          <p:val>
                                            <p:strVal val="ppt_w"/>
                                          </p:val>
                                        </p:tav>
                                        <p:tav tm="100000">
                                          <p:val>
                                            <p:fltVal val="0"/>
                                          </p:val>
                                        </p:tav>
                                      </p:tavLst>
                                    </p:anim>
                                    <p:anim calcmode="lin" valueType="num">
                                      <p:cBhvr>
                                        <p:cTn id="152" dur="500"/>
                                        <p:tgtEl>
                                          <p:spTgt spid="23"/>
                                        </p:tgtEl>
                                        <p:attrNameLst>
                                          <p:attrName>ppt_h</p:attrName>
                                        </p:attrNameLst>
                                      </p:cBhvr>
                                      <p:tavLst>
                                        <p:tav tm="0">
                                          <p:val>
                                            <p:strVal val="ppt_h"/>
                                          </p:val>
                                        </p:tav>
                                        <p:tav tm="100000">
                                          <p:val>
                                            <p:fltVal val="0"/>
                                          </p:val>
                                        </p:tav>
                                      </p:tavLst>
                                    </p:anim>
                                    <p:animEffect transition="out" filter="fade">
                                      <p:cBhvr>
                                        <p:cTn id="153" dur="500"/>
                                        <p:tgtEl>
                                          <p:spTgt spid="23"/>
                                        </p:tgtEl>
                                      </p:cBhvr>
                                    </p:animEffect>
                                    <p:set>
                                      <p:cBhvr>
                                        <p:cTn id="154" dur="1" fill="hold">
                                          <p:stCondLst>
                                            <p:cond delay="499"/>
                                          </p:stCondLst>
                                        </p:cTn>
                                        <p:tgtEl>
                                          <p:spTgt spid="2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35" presetClass="entr" presetSubtype="0" fill="hold" nodeType="clickEffect">
                                  <p:stCondLst>
                                    <p:cond delay="0"/>
                                  </p:stCondLst>
                                  <p:childTnLst>
                                    <p:set>
                                      <p:cBhvr>
                                        <p:cTn id="158" dur="1" fill="hold">
                                          <p:stCondLst>
                                            <p:cond delay="0"/>
                                          </p:stCondLst>
                                        </p:cTn>
                                        <p:tgtEl>
                                          <p:spTgt spid="148"/>
                                        </p:tgtEl>
                                        <p:attrNameLst>
                                          <p:attrName>style.visibility</p:attrName>
                                        </p:attrNameLst>
                                      </p:cBhvr>
                                      <p:to>
                                        <p:strVal val="visible"/>
                                      </p:to>
                                    </p:set>
                                    <p:animEffect transition="in" filter="fade">
                                      <p:cBhvr>
                                        <p:cTn id="159" dur="1000"/>
                                        <p:tgtEl>
                                          <p:spTgt spid="148"/>
                                        </p:tgtEl>
                                      </p:cBhvr>
                                    </p:animEffect>
                                    <p:anim calcmode="lin" valueType="num">
                                      <p:cBhvr>
                                        <p:cTn id="160" dur="1000" fill="hold"/>
                                        <p:tgtEl>
                                          <p:spTgt spid="148"/>
                                        </p:tgtEl>
                                        <p:attrNameLst>
                                          <p:attrName>style.rotation</p:attrName>
                                        </p:attrNameLst>
                                      </p:cBhvr>
                                      <p:tavLst>
                                        <p:tav tm="0">
                                          <p:val>
                                            <p:fltVal val="720"/>
                                          </p:val>
                                        </p:tav>
                                        <p:tav tm="100000">
                                          <p:val>
                                            <p:fltVal val="0"/>
                                          </p:val>
                                        </p:tav>
                                      </p:tavLst>
                                    </p:anim>
                                    <p:anim calcmode="lin" valueType="num">
                                      <p:cBhvr>
                                        <p:cTn id="161" dur="1000" fill="hold"/>
                                        <p:tgtEl>
                                          <p:spTgt spid="148"/>
                                        </p:tgtEl>
                                        <p:attrNameLst>
                                          <p:attrName>ppt_h</p:attrName>
                                        </p:attrNameLst>
                                      </p:cBhvr>
                                      <p:tavLst>
                                        <p:tav tm="0">
                                          <p:val>
                                            <p:fltVal val="0"/>
                                          </p:val>
                                        </p:tav>
                                        <p:tav tm="100000">
                                          <p:val>
                                            <p:strVal val="#ppt_h"/>
                                          </p:val>
                                        </p:tav>
                                      </p:tavLst>
                                    </p:anim>
                                    <p:anim calcmode="lin" valueType="num">
                                      <p:cBhvr>
                                        <p:cTn id="162" dur="1000" fill="hold"/>
                                        <p:tgtEl>
                                          <p:spTgt spid="148"/>
                                        </p:tgtEl>
                                        <p:attrNameLst>
                                          <p:attrName>ppt_w</p:attrName>
                                        </p:attrNameLst>
                                      </p:cBhvr>
                                      <p:tavLst>
                                        <p:tav tm="0">
                                          <p:val>
                                            <p:fltVal val="0"/>
                                          </p:val>
                                        </p:tav>
                                        <p:tav tm="100000">
                                          <p:val>
                                            <p:strVal val="#ppt_w"/>
                                          </p:val>
                                        </p:tav>
                                      </p:tavLst>
                                    </p:anim>
                                  </p:childTnLst>
                                </p:cTn>
                              </p:par>
                              <p:par>
                                <p:cTn id="163" presetID="1" presetClass="emph" presetSubtype="2" fill="hold" nodeType="withEffect">
                                  <p:stCondLst>
                                    <p:cond delay="0"/>
                                  </p:stCondLst>
                                  <p:childTnLst>
                                    <p:animClr clrSpc="rgb" dir="cw">
                                      <p:cBhvr>
                                        <p:cTn id="164" dur="2000" fill="hold"/>
                                        <p:tgtEl>
                                          <p:spTgt spid="107"/>
                                        </p:tgtEl>
                                        <p:attrNameLst>
                                          <p:attrName>fillcolor</p:attrName>
                                        </p:attrNameLst>
                                      </p:cBhvr>
                                      <p:to>
                                        <a:srgbClr val="969696"/>
                                      </p:to>
                                    </p:animClr>
                                    <p:set>
                                      <p:cBhvr>
                                        <p:cTn id="165" dur="2000" fill="hold"/>
                                        <p:tgtEl>
                                          <p:spTgt spid="107"/>
                                        </p:tgtEl>
                                        <p:attrNameLst>
                                          <p:attrName>fill.type</p:attrName>
                                        </p:attrNameLst>
                                      </p:cBhvr>
                                      <p:to>
                                        <p:strVal val="solid"/>
                                      </p:to>
                                    </p:set>
                                    <p:set>
                                      <p:cBhvr>
                                        <p:cTn id="166" dur="2000" fill="hold"/>
                                        <p:tgtEl>
                                          <p:spTgt spid="107"/>
                                        </p:tgtEl>
                                        <p:attrNameLst>
                                          <p:attrName>fill.on</p:attrName>
                                        </p:attrNameLst>
                                      </p:cBhvr>
                                      <p:to>
                                        <p:strVal val="true"/>
                                      </p:to>
                                    </p:set>
                                  </p:childTnLst>
                                </p:cTn>
                              </p:par>
                              <p:par>
                                <p:cTn id="167" presetID="10" presetClass="entr" presetSubtype="0" fill="hold" nodeType="withEffect">
                                  <p:stCondLst>
                                    <p:cond delay="0"/>
                                  </p:stCondLst>
                                  <p:childTnLst>
                                    <p:set>
                                      <p:cBhvr>
                                        <p:cTn id="168" dur="1" fill="hold">
                                          <p:stCondLst>
                                            <p:cond delay="0"/>
                                          </p:stCondLst>
                                        </p:cTn>
                                        <p:tgtEl>
                                          <p:spTgt spid="2053"/>
                                        </p:tgtEl>
                                        <p:attrNameLst>
                                          <p:attrName>style.visibility</p:attrName>
                                        </p:attrNameLst>
                                      </p:cBhvr>
                                      <p:to>
                                        <p:strVal val="visible"/>
                                      </p:to>
                                    </p:set>
                                    <p:animEffect transition="in" filter="fade">
                                      <p:cBhvr>
                                        <p:cTn id="169" dur="1000"/>
                                        <p:tgtEl>
                                          <p:spTgt spid="2053"/>
                                        </p:tgtEl>
                                      </p:cBhvr>
                                    </p:animEffect>
                                  </p:childTnLst>
                                </p:cTn>
                              </p:par>
                            </p:childTnLst>
                          </p:cTn>
                        </p:par>
                        <p:par>
                          <p:cTn id="170" fill="hold">
                            <p:stCondLst>
                              <p:cond delay="2000"/>
                            </p:stCondLst>
                            <p:childTnLst>
                              <p:par>
                                <p:cTn id="171" presetID="63" presetClass="path" presetSubtype="0" accel="50000" decel="50000" fill="hold" nodeType="afterEffect">
                                  <p:stCondLst>
                                    <p:cond delay="0"/>
                                  </p:stCondLst>
                                  <p:childTnLst>
                                    <p:animMotion origin="layout" path="M 0 4.07031E-7 L 0 0.33857 " pathEditMode="relative" rAng="0" ptsTypes="AA">
                                      <p:cBhvr>
                                        <p:cTn id="172" dur="2000" fill="hold"/>
                                        <p:tgtEl>
                                          <p:spTgt spid="24"/>
                                        </p:tgtEl>
                                        <p:attrNameLst>
                                          <p:attrName>ppt_x</p:attrName>
                                          <p:attrName>ppt_y</p:attrName>
                                        </p:attrNameLst>
                                      </p:cBhvr>
                                      <p:rCtr x="0" y="169"/>
                                    </p:animMotion>
                                  </p:childTnLst>
                                </p:cTn>
                              </p:par>
                            </p:childTnLst>
                          </p:cTn>
                        </p:par>
                        <p:par>
                          <p:cTn id="173" fill="hold">
                            <p:stCondLst>
                              <p:cond delay="4000"/>
                            </p:stCondLst>
                            <p:childTnLst>
                              <p:par>
                                <p:cTn id="174" presetID="26" presetClass="emph" presetSubtype="0" fill="hold" nodeType="afterEffect">
                                  <p:stCondLst>
                                    <p:cond delay="0"/>
                                  </p:stCondLst>
                                  <p:childTnLst>
                                    <p:animEffect transition="out" filter="fade">
                                      <p:cBhvr>
                                        <p:cTn id="175" dur="1000" tmFilter="0, 0; .2, .5; .8, .5; 1, 0"/>
                                        <p:tgtEl>
                                          <p:spTgt spid="2053"/>
                                        </p:tgtEl>
                                      </p:cBhvr>
                                    </p:animEffect>
                                    <p:animScale>
                                      <p:cBhvr>
                                        <p:cTn id="176" dur="500" autoRev="1" fill="hold"/>
                                        <p:tgtEl>
                                          <p:spTgt spid="2053"/>
                                        </p:tgtEl>
                                      </p:cBhvr>
                                      <p:by x="105000" y="105000"/>
                                    </p:animScale>
                                  </p:childTnLst>
                                </p:cTn>
                              </p:par>
                            </p:childTnLst>
                          </p:cTn>
                        </p:par>
                        <p:par>
                          <p:cTn id="177" fill="hold">
                            <p:stCondLst>
                              <p:cond delay="5000"/>
                            </p:stCondLst>
                            <p:childTnLst>
                              <p:par>
                                <p:cTn id="178" presetID="26" presetClass="emph" presetSubtype="0" fill="hold" nodeType="afterEffect">
                                  <p:stCondLst>
                                    <p:cond delay="0"/>
                                  </p:stCondLst>
                                  <p:childTnLst>
                                    <p:animEffect transition="out" filter="fade">
                                      <p:cBhvr>
                                        <p:cTn id="179" dur="1000" tmFilter="0, 0; .2, .5; .8, .5; 1, 0"/>
                                        <p:tgtEl>
                                          <p:spTgt spid="2053"/>
                                        </p:tgtEl>
                                      </p:cBhvr>
                                    </p:animEffect>
                                    <p:animScale>
                                      <p:cBhvr>
                                        <p:cTn id="180" dur="500" autoRev="1" fill="hold"/>
                                        <p:tgtEl>
                                          <p:spTgt spid="2053"/>
                                        </p:tgtEl>
                                      </p:cBhvr>
                                      <p:by x="105000" y="105000"/>
                                    </p:animScale>
                                  </p:childTnLst>
                                </p:cTn>
                              </p:par>
                            </p:childTnLst>
                          </p:cTn>
                        </p:par>
                        <p:par>
                          <p:cTn id="181" fill="hold">
                            <p:stCondLst>
                              <p:cond delay="6000"/>
                            </p:stCondLst>
                            <p:childTnLst>
                              <p:par>
                                <p:cTn id="182" presetID="26" presetClass="emph" presetSubtype="0" fill="hold" nodeType="afterEffect">
                                  <p:stCondLst>
                                    <p:cond delay="0"/>
                                  </p:stCondLst>
                                  <p:childTnLst>
                                    <p:animEffect transition="out" filter="fade">
                                      <p:cBhvr>
                                        <p:cTn id="183" dur="1000" tmFilter="0, 0; .2, .5; .8, .5; 1, 0"/>
                                        <p:tgtEl>
                                          <p:spTgt spid="2053"/>
                                        </p:tgtEl>
                                      </p:cBhvr>
                                    </p:animEffect>
                                    <p:animScale>
                                      <p:cBhvr>
                                        <p:cTn id="184" dur="500" autoRev="1" fill="hold"/>
                                        <p:tgtEl>
                                          <p:spTgt spid="2053"/>
                                        </p:tgtEl>
                                      </p:cBhvr>
                                      <p:by x="105000" y="105000"/>
                                    </p:animScale>
                                  </p:childTnLst>
                                </p:cTn>
                              </p:par>
                            </p:childTnLst>
                          </p:cTn>
                        </p:par>
                        <p:par>
                          <p:cTn id="185" fill="hold">
                            <p:stCondLst>
                              <p:cond delay="7000"/>
                            </p:stCondLst>
                            <p:childTnLst>
                              <p:par>
                                <p:cTn id="186" presetID="26" presetClass="emph" presetSubtype="0" fill="hold" nodeType="afterEffect">
                                  <p:stCondLst>
                                    <p:cond delay="0"/>
                                  </p:stCondLst>
                                  <p:childTnLst>
                                    <p:animEffect transition="out" filter="fade">
                                      <p:cBhvr>
                                        <p:cTn id="187" dur="1000" tmFilter="0, 0; .2, .5; .8, .5; 1, 0"/>
                                        <p:tgtEl>
                                          <p:spTgt spid="2053"/>
                                        </p:tgtEl>
                                      </p:cBhvr>
                                    </p:animEffect>
                                    <p:animScale>
                                      <p:cBhvr>
                                        <p:cTn id="188" dur="500" autoRev="1" fill="hold"/>
                                        <p:tgtEl>
                                          <p:spTgt spid="2053"/>
                                        </p:tgtEl>
                                      </p:cBhvr>
                                      <p:by x="105000" y="105000"/>
                                    </p:animScale>
                                  </p:childTnLst>
                                </p:cTn>
                              </p:par>
                            </p:childTnLst>
                          </p:cTn>
                        </p:par>
                        <p:par>
                          <p:cTn id="189" fill="hold">
                            <p:stCondLst>
                              <p:cond delay="8000"/>
                            </p:stCondLst>
                            <p:childTnLst>
                              <p:par>
                                <p:cTn id="190" presetID="26" presetClass="emph" presetSubtype="0" fill="hold" nodeType="afterEffect">
                                  <p:stCondLst>
                                    <p:cond delay="0"/>
                                  </p:stCondLst>
                                  <p:childTnLst>
                                    <p:animEffect transition="out" filter="fade">
                                      <p:cBhvr>
                                        <p:cTn id="191" dur="1000" tmFilter="0, 0; .2, .5; .8, .5; 1, 0"/>
                                        <p:tgtEl>
                                          <p:spTgt spid="2053"/>
                                        </p:tgtEl>
                                      </p:cBhvr>
                                    </p:animEffect>
                                    <p:animScale>
                                      <p:cBhvr>
                                        <p:cTn id="192" dur="500" autoRev="1" fill="hold"/>
                                        <p:tgtEl>
                                          <p:spTgt spid="2053"/>
                                        </p:tgtEl>
                                      </p:cBhvr>
                                      <p:by x="105000" y="105000"/>
                                    </p:animScale>
                                  </p:childTnLst>
                                </p:cTn>
                              </p:par>
                            </p:childTnLst>
                          </p:cTn>
                        </p:par>
                        <p:par>
                          <p:cTn id="193" fill="hold">
                            <p:stCondLst>
                              <p:cond delay="9000"/>
                            </p:stCondLst>
                            <p:childTnLst>
                              <p:par>
                                <p:cTn id="194" presetID="26" presetClass="emph" presetSubtype="0" fill="hold" nodeType="afterEffect">
                                  <p:stCondLst>
                                    <p:cond delay="0"/>
                                  </p:stCondLst>
                                  <p:childTnLst>
                                    <p:animEffect transition="out" filter="fade">
                                      <p:cBhvr>
                                        <p:cTn id="195" dur="1000" tmFilter="0, 0; .2, .5; .8, .5; 1, 0"/>
                                        <p:tgtEl>
                                          <p:spTgt spid="2053"/>
                                        </p:tgtEl>
                                      </p:cBhvr>
                                    </p:animEffect>
                                    <p:animScale>
                                      <p:cBhvr>
                                        <p:cTn id="196" dur="500" autoRev="1" fill="hold"/>
                                        <p:tgtEl>
                                          <p:spTgt spid="2053"/>
                                        </p:tgtEl>
                                      </p:cBhvr>
                                      <p:by x="105000" y="105000"/>
                                    </p:animScale>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grpId="0" nodeType="clickEffect">
                                  <p:stCondLst>
                                    <p:cond delay="0"/>
                                  </p:stCondLst>
                                  <p:childTnLst>
                                    <p:set>
                                      <p:cBhvr>
                                        <p:cTn id="200" dur="1" fill="hold">
                                          <p:stCondLst>
                                            <p:cond delay="0"/>
                                          </p:stCondLst>
                                        </p:cTn>
                                        <p:tgtEl>
                                          <p:spTgt spid="110"/>
                                        </p:tgtEl>
                                        <p:attrNameLst>
                                          <p:attrName>style.visibility</p:attrName>
                                        </p:attrNameLst>
                                      </p:cBhvr>
                                      <p:to>
                                        <p:strVal val="visible"/>
                                      </p:to>
                                    </p:set>
                                    <p:animEffect transition="in" filter="fade">
                                      <p:cBhvr>
                                        <p:cTn id="201" dur="1000"/>
                                        <p:tgtEl>
                                          <p:spTgt spid="110"/>
                                        </p:tgtEl>
                                      </p:cBhvr>
                                    </p:animEffect>
                                    <p:anim calcmode="lin" valueType="num">
                                      <p:cBhvr>
                                        <p:cTn id="202" dur="1000" fill="hold"/>
                                        <p:tgtEl>
                                          <p:spTgt spid="110"/>
                                        </p:tgtEl>
                                        <p:attrNameLst>
                                          <p:attrName>ppt_x</p:attrName>
                                        </p:attrNameLst>
                                      </p:cBhvr>
                                      <p:tavLst>
                                        <p:tav tm="0">
                                          <p:val>
                                            <p:strVal val="#ppt_x"/>
                                          </p:val>
                                        </p:tav>
                                        <p:tav tm="100000">
                                          <p:val>
                                            <p:strVal val="#ppt_x"/>
                                          </p:val>
                                        </p:tav>
                                      </p:tavLst>
                                    </p:anim>
                                    <p:anim calcmode="lin" valueType="num">
                                      <p:cBhvr>
                                        <p:cTn id="203" dur="1000" fill="hold"/>
                                        <p:tgtEl>
                                          <p:spTgt spid="110"/>
                                        </p:tgtEl>
                                        <p:attrNameLst>
                                          <p:attrName>ppt_y</p:attrName>
                                        </p:attrNameLst>
                                      </p:cBhvr>
                                      <p:tavLst>
                                        <p:tav tm="0">
                                          <p:val>
                                            <p:strVal val="#ppt_y+.1"/>
                                          </p:val>
                                        </p:tav>
                                        <p:tav tm="100000">
                                          <p:val>
                                            <p:strVal val="#ppt_y"/>
                                          </p:val>
                                        </p:tav>
                                      </p:tavLst>
                                    </p:anim>
                                  </p:childTnLst>
                                </p:cTn>
                              </p:par>
                              <p:par>
                                <p:cTn id="204" presetID="53" presetClass="exit" presetSubtype="0" fill="hold" nodeType="withEffect">
                                  <p:stCondLst>
                                    <p:cond delay="0"/>
                                  </p:stCondLst>
                                  <p:childTnLst>
                                    <p:anim calcmode="lin" valueType="num">
                                      <p:cBhvr>
                                        <p:cTn id="205" dur="500"/>
                                        <p:tgtEl>
                                          <p:spTgt spid="24"/>
                                        </p:tgtEl>
                                        <p:attrNameLst>
                                          <p:attrName>ppt_w</p:attrName>
                                        </p:attrNameLst>
                                      </p:cBhvr>
                                      <p:tavLst>
                                        <p:tav tm="0">
                                          <p:val>
                                            <p:strVal val="ppt_w"/>
                                          </p:val>
                                        </p:tav>
                                        <p:tav tm="100000">
                                          <p:val>
                                            <p:fltVal val="0"/>
                                          </p:val>
                                        </p:tav>
                                      </p:tavLst>
                                    </p:anim>
                                    <p:anim calcmode="lin" valueType="num">
                                      <p:cBhvr>
                                        <p:cTn id="206" dur="500"/>
                                        <p:tgtEl>
                                          <p:spTgt spid="24"/>
                                        </p:tgtEl>
                                        <p:attrNameLst>
                                          <p:attrName>ppt_h</p:attrName>
                                        </p:attrNameLst>
                                      </p:cBhvr>
                                      <p:tavLst>
                                        <p:tav tm="0">
                                          <p:val>
                                            <p:strVal val="ppt_h"/>
                                          </p:val>
                                        </p:tav>
                                        <p:tav tm="100000">
                                          <p:val>
                                            <p:fltVal val="0"/>
                                          </p:val>
                                        </p:tav>
                                      </p:tavLst>
                                    </p:anim>
                                    <p:animEffect transition="out" filter="fade">
                                      <p:cBhvr>
                                        <p:cTn id="207" dur="500"/>
                                        <p:tgtEl>
                                          <p:spTgt spid="24"/>
                                        </p:tgtEl>
                                      </p:cBhvr>
                                    </p:animEffect>
                                    <p:set>
                                      <p:cBhvr>
                                        <p:cTn id="208" dur="1" fill="hold">
                                          <p:stCondLst>
                                            <p:cond delay="499"/>
                                          </p:stCondLst>
                                        </p:cTn>
                                        <p:tgtEl>
                                          <p:spTgt spid="24"/>
                                        </p:tgtEl>
                                        <p:attrNameLst>
                                          <p:attrName>style.visibility</p:attrName>
                                        </p:attrNameLst>
                                      </p:cBhvr>
                                      <p:to>
                                        <p:strVal val="hidden"/>
                                      </p:to>
                                    </p:set>
                                  </p:childTnLst>
                                </p:cTn>
                              </p:par>
                              <p:par>
                                <p:cTn id="209" presetID="42" presetClass="entr" presetSubtype="0" fill="hold" grpId="0" nodeType="withEffect">
                                  <p:stCondLst>
                                    <p:cond delay="0"/>
                                  </p:stCondLst>
                                  <p:childTnLst>
                                    <p:set>
                                      <p:cBhvr>
                                        <p:cTn id="210" dur="1" fill="hold">
                                          <p:stCondLst>
                                            <p:cond delay="0"/>
                                          </p:stCondLst>
                                        </p:cTn>
                                        <p:tgtEl>
                                          <p:spTgt spid="144"/>
                                        </p:tgtEl>
                                        <p:attrNameLst>
                                          <p:attrName>style.visibility</p:attrName>
                                        </p:attrNameLst>
                                      </p:cBhvr>
                                      <p:to>
                                        <p:strVal val="visible"/>
                                      </p:to>
                                    </p:set>
                                    <p:animEffect transition="in" filter="fade">
                                      <p:cBhvr>
                                        <p:cTn id="211" dur="1000"/>
                                        <p:tgtEl>
                                          <p:spTgt spid="144"/>
                                        </p:tgtEl>
                                      </p:cBhvr>
                                    </p:animEffect>
                                    <p:anim calcmode="lin" valueType="num">
                                      <p:cBhvr>
                                        <p:cTn id="212" dur="1000" fill="hold"/>
                                        <p:tgtEl>
                                          <p:spTgt spid="144"/>
                                        </p:tgtEl>
                                        <p:attrNameLst>
                                          <p:attrName>ppt_x</p:attrName>
                                        </p:attrNameLst>
                                      </p:cBhvr>
                                      <p:tavLst>
                                        <p:tav tm="0">
                                          <p:val>
                                            <p:strVal val="#ppt_x"/>
                                          </p:val>
                                        </p:tav>
                                        <p:tav tm="100000">
                                          <p:val>
                                            <p:strVal val="#ppt_x"/>
                                          </p:val>
                                        </p:tav>
                                      </p:tavLst>
                                    </p:anim>
                                    <p:anim calcmode="lin" valueType="num">
                                      <p:cBhvr>
                                        <p:cTn id="213" dur="1000" fill="hold"/>
                                        <p:tgtEl>
                                          <p:spTgt spid="144"/>
                                        </p:tgtEl>
                                        <p:attrNameLst>
                                          <p:attrName>ppt_y</p:attrName>
                                        </p:attrNameLst>
                                      </p:cBhvr>
                                      <p:tavLst>
                                        <p:tav tm="0">
                                          <p:val>
                                            <p:strVal val="#ppt_y+.1"/>
                                          </p:val>
                                        </p:tav>
                                        <p:tav tm="100000">
                                          <p:val>
                                            <p:strVal val="#ppt_y"/>
                                          </p:val>
                                        </p:tav>
                                      </p:tavLst>
                                    </p:anim>
                                  </p:childTnLst>
                                </p:cTn>
                              </p:par>
                              <p:par>
                                <p:cTn id="214" presetID="1" presetClass="emph" presetSubtype="2" fill="hold" nodeType="withEffect">
                                  <p:stCondLst>
                                    <p:cond delay="3500"/>
                                  </p:stCondLst>
                                  <p:childTnLst>
                                    <p:animClr clrSpc="rgb" dir="cw">
                                      <p:cBhvr>
                                        <p:cTn id="215" dur="2000" fill="hold"/>
                                        <p:tgtEl>
                                          <p:spTgt spid="110"/>
                                        </p:tgtEl>
                                        <p:attrNameLst>
                                          <p:attrName>fillcolor</p:attrName>
                                        </p:attrNameLst>
                                      </p:cBhvr>
                                      <p:to>
                                        <a:srgbClr val="969696"/>
                                      </p:to>
                                    </p:animClr>
                                    <p:set>
                                      <p:cBhvr>
                                        <p:cTn id="216" dur="2000" fill="hold"/>
                                        <p:tgtEl>
                                          <p:spTgt spid="110"/>
                                        </p:tgtEl>
                                        <p:attrNameLst>
                                          <p:attrName>fill.type</p:attrName>
                                        </p:attrNameLst>
                                      </p:cBhvr>
                                      <p:to>
                                        <p:strVal val="solid"/>
                                      </p:to>
                                    </p:set>
                                    <p:set>
                                      <p:cBhvr>
                                        <p:cTn id="217" dur="2000" fill="hold"/>
                                        <p:tgtEl>
                                          <p:spTgt spid="1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51" grpId="0" animBg="1"/>
      <p:bldP spid="152" grpId="0" animBg="1"/>
      <p:bldP spid="103" grpId="0" animBg="1"/>
      <p:bldP spid="101" grpId="0" animBg="1"/>
      <p:bldP spid="140" grpId="0"/>
      <p:bldP spid="141" grpId="0"/>
      <p:bldP spid="142" grpId="0"/>
      <p:bldP spid="107" grpId="0" animBg="1"/>
      <p:bldP spid="110" grpId="0" animBg="1"/>
      <p:bldP spid="143" grpId="0"/>
      <p:bldP spid="1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Identity Based Remote Access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pPr marL="457200" indent="-457200">
              <a:buAutoNum type="arabicPeriod"/>
            </a:pPr>
            <a:r>
              <a:rPr lang="en-US" dirty="0" smtClean="0"/>
              <a:t>Provisioning of new contractor to Active Directory</a:t>
            </a:r>
          </a:p>
          <a:p>
            <a:pPr marL="457200" indent="-457200">
              <a:buAutoNum type="arabicPeriod"/>
            </a:pPr>
            <a:r>
              <a:rPr lang="en-US" dirty="0" smtClean="0"/>
              <a:t>Automatic provisioning of access rights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Identity and Access Management</a:t>
            </a:r>
            <a:endParaRPr lang="en-US" dirty="0"/>
          </a:p>
        </p:txBody>
      </p:sp>
      <p:sp>
        <p:nvSpPr>
          <p:cNvPr id="38" name="Rounded Rectangle 37"/>
          <p:cNvSpPr/>
          <p:nvPr/>
        </p:nvSpPr>
        <p:spPr bwMode="auto">
          <a:xfrm>
            <a:off x="374650" y="1953247"/>
            <a:ext cx="8420100" cy="4134733"/>
          </a:xfrm>
          <a:prstGeom prst="roundRect">
            <a:avLst>
              <a:gd name="adj" fmla="val 3839"/>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srgbClr val="FFFFFF"/>
              </a:solidFill>
              <a:latin typeface="Arial" charset="0"/>
              <a:ea typeface="ＭＳ Ｐゴシック" charset="-128"/>
              <a:cs typeface="ＭＳ Ｐゴシック" charset="-128"/>
            </a:endParaRPr>
          </a:p>
        </p:txBody>
      </p:sp>
      <p:sp>
        <p:nvSpPr>
          <p:cNvPr id="41" name="Rounded Rectangle 40"/>
          <p:cNvSpPr/>
          <p:nvPr/>
        </p:nvSpPr>
        <p:spPr bwMode="auto">
          <a:xfrm>
            <a:off x="374650" y="1085850"/>
            <a:ext cx="8420100" cy="1057275"/>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2" name="Double Bracket 41"/>
          <p:cNvSpPr/>
          <p:nvPr/>
        </p:nvSpPr>
        <p:spPr bwMode="auto">
          <a:xfrm>
            <a:off x="522288" y="1222872"/>
            <a:ext cx="8124825" cy="728710"/>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lnSpc>
                <a:spcPct val="115000"/>
              </a:lnSpc>
              <a:spcBef>
                <a:spcPct val="0"/>
              </a:spcBef>
              <a:spcAft>
                <a:spcPct val="0"/>
              </a:spcAft>
              <a:tabLst>
                <a:tab pos="2114550" algn="l"/>
              </a:tabLst>
              <a:defRPr/>
            </a:pPr>
            <a:r>
              <a:rPr lang="en-US" sz="1600" dirty="0" smtClean="0">
                <a:solidFill>
                  <a:srgbClr val="FFFFFF"/>
                </a:solidFill>
                <a:effectLst>
                  <a:outerShdw blurRad="38100" dist="38100" dir="2700000" algn="tl">
                    <a:srgbClr val="000000">
                      <a:alpha val="43137"/>
                    </a:srgbClr>
                  </a:outerShdw>
                </a:effectLst>
                <a:latin typeface="Segoe" pitchFamily="34" charset="0"/>
              </a:rPr>
              <a:t>Enable more secure, identity-based access to applications on-premises and </a:t>
            </a:r>
            <a:br>
              <a:rPr lang="en-US" sz="16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in the cloud from virtually any location or device</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a:off x="6082540" y="2886862"/>
            <a:ext cx="2560320" cy="3044205"/>
          </a:xfrm>
          <a:prstGeom prst="roundRect">
            <a:avLst>
              <a:gd name="adj" fmla="val 5195"/>
            </a:avLst>
          </a:prstGeom>
          <a:gradFill>
            <a:gsLst>
              <a:gs pos="12000">
                <a:schemeClr val="accent1">
                  <a:lumMod val="10000"/>
                  <a:alpha val="0"/>
                </a:schemeClr>
              </a:gs>
              <a:gs pos="71000">
                <a:schemeClr val="accent2">
                  <a:lumMod val="75000"/>
                </a:schemeClr>
              </a:gs>
              <a:gs pos="100000">
                <a:schemeClr val="accent2"/>
              </a:gs>
            </a:gsLst>
            <a:lin ang="5400000" scaled="0"/>
          </a:gradFill>
          <a:ln w="15875">
            <a:gradFill>
              <a:gsLst>
                <a:gs pos="0">
                  <a:schemeClr val="accent1">
                    <a:shade val="30000"/>
                    <a:satMod val="115000"/>
                    <a:alpha val="0"/>
                  </a:schemeClr>
                </a:gs>
                <a:gs pos="50000">
                  <a:srgbClr val="68C33B"/>
                </a:gs>
                <a:gs pos="100000">
                  <a:srgbClr val="294D17"/>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rgbClr val="FFFFFF"/>
              </a:solidFill>
            </a:endParaRPr>
          </a:p>
        </p:txBody>
      </p:sp>
      <p:sp>
        <p:nvSpPr>
          <p:cNvPr id="49" name="Rounded Rectangle 48"/>
          <p:cNvSpPr/>
          <p:nvPr/>
        </p:nvSpPr>
        <p:spPr bwMode="auto">
          <a:xfrm>
            <a:off x="6434013" y="2355276"/>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srgbClr val="FFFFFF"/>
              </a:solidFill>
              <a:latin typeface="Arial" charset="0"/>
              <a:ea typeface="ＭＳ Ｐゴシック" charset="-128"/>
              <a:cs typeface="ＭＳ Ｐゴシック" charset="-128"/>
            </a:endParaRPr>
          </a:p>
        </p:txBody>
      </p:sp>
      <p:sp>
        <p:nvSpPr>
          <p:cNvPr id="50" name="Block Arc 49"/>
          <p:cNvSpPr/>
          <p:nvPr/>
        </p:nvSpPr>
        <p:spPr bwMode="auto">
          <a:xfrm flipV="1">
            <a:off x="6410200" y="2167951"/>
            <a:ext cx="1905000" cy="1905000"/>
          </a:xfrm>
          <a:prstGeom prst="blockArc">
            <a:avLst>
              <a:gd name="adj1" fmla="val 10800000"/>
              <a:gd name="adj2" fmla="val 21409210"/>
              <a:gd name="adj3" fmla="val 4931"/>
            </a:avLst>
          </a:prstGeom>
          <a:gradFill>
            <a:gsLst>
              <a:gs pos="0">
                <a:srgbClr val="4E922C"/>
              </a:gs>
              <a:gs pos="50000">
                <a:srgbClr val="68C33B">
                  <a:alpha val="50000"/>
                </a:srgbClr>
              </a:gs>
              <a:gs pos="100000">
                <a:schemeClr val="tx1">
                  <a:lumMod val="65000"/>
                  <a:lumOff val="3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solidFill>
                <a:srgbClr val="FFFFFF"/>
              </a:solidFill>
              <a:latin typeface="Arial" charset="0"/>
              <a:ea typeface="ＭＳ Ｐゴシック" charset="-128"/>
              <a:cs typeface="ＭＳ Ｐゴシック" charset="-128"/>
            </a:endParaRPr>
          </a:p>
        </p:txBody>
      </p:sp>
      <p:sp>
        <p:nvSpPr>
          <p:cNvPr id="55" name="TextBox 54"/>
          <p:cNvSpPr txBox="1"/>
          <p:nvPr/>
        </p:nvSpPr>
        <p:spPr>
          <a:xfrm>
            <a:off x="557056" y="2886863"/>
            <a:ext cx="2560320" cy="3041461"/>
          </a:xfrm>
          <a:prstGeom prst="roundRect">
            <a:avLst>
              <a:gd name="adj" fmla="val 3921"/>
            </a:avLst>
          </a:prstGeom>
          <a:gradFill>
            <a:gsLst>
              <a:gs pos="12000">
                <a:schemeClr val="accent1">
                  <a:lumMod val="10000"/>
                  <a:alpha val="0"/>
                </a:schemeClr>
              </a:gs>
              <a:gs pos="72000">
                <a:schemeClr val="accent3">
                  <a:lumMod val="75000"/>
                </a:schemeClr>
              </a:gs>
              <a:gs pos="100000">
                <a:schemeClr val="accent3"/>
              </a:gs>
            </a:gsLst>
            <a:lin ang="5400000" scaled="0"/>
          </a:gradFill>
          <a:ln w="15875">
            <a:gradFill>
              <a:gsLst>
                <a:gs pos="0">
                  <a:schemeClr val="accent1">
                    <a:shade val="30000"/>
                    <a:satMod val="115000"/>
                    <a:alpha val="0"/>
                  </a:schemeClr>
                </a:gs>
                <a:gs pos="50000">
                  <a:schemeClr val="accent1">
                    <a:lumMod val="75000"/>
                  </a:schemeClr>
                </a:gs>
                <a:gs pos="100000">
                  <a:schemeClr val="accent1">
                    <a:lumMod val="50000"/>
                  </a:schemeClr>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rgbClr val="FFFFFF"/>
              </a:solidFill>
            </a:endParaRPr>
          </a:p>
        </p:txBody>
      </p:sp>
      <p:grpSp>
        <p:nvGrpSpPr>
          <p:cNvPr id="3" name="Group 58"/>
          <p:cNvGrpSpPr/>
          <p:nvPr/>
        </p:nvGrpSpPr>
        <p:grpSpPr>
          <a:xfrm>
            <a:off x="884716" y="2153190"/>
            <a:ext cx="1905000" cy="1905000"/>
            <a:chOff x="-965200" y="2382364"/>
            <a:chExt cx="1905000" cy="1905000"/>
          </a:xfrm>
        </p:grpSpPr>
        <p:sp>
          <p:nvSpPr>
            <p:cNvPr id="57" name="Rounded Rectangle 56"/>
            <p:cNvSpPr/>
            <p:nvPr/>
          </p:nvSpPr>
          <p:spPr bwMode="auto">
            <a:xfrm>
              <a:off x="-928687" y="2562760"/>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srgbClr val="FFFFFF"/>
                </a:solidFill>
                <a:latin typeface="Arial" charset="0"/>
                <a:ea typeface="ＭＳ Ｐゴシック" charset="-128"/>
                <a:cs typeface="ＭＳ Ｐゴシック" charset="-128"/>
              </a:endParaRPr>
            </a:p>
          </p:txBody>
        </p:sp>
        <p:sp>
          <p:nvSpPr>
            <p:cNvPr id="59" name="Block Arc 58"/>
            <p:cNvSpPr/>
            <p:nvPr/>
          </p:nvSpPr>
          <p:spPr bwMode="auto">
            <a:xfrm flipV="1">
              <a:off x="-965200" y="2382364"/>
              <a:ext cx="1905000" cy="1905000"/>
            </a:xfrm>
            <a:prstGeom prst="blockArc">
              <a:avLst>
                <a:gd name="adj1" fmla="val 10800000"/>
                <a:gd name="adj2" fmla="val 21409210"/>
                <a:gd name="adj3" fmla="val 4931"/>
              </a:avLst>
            </a:prstGeom>
            <a:gradFill>
              <a:gsLst>
                <a:gs pos="0">
                  <a:schemeClr val="accent1">
                    <a:lumMod val="25000"/>
                  </a:schemeClr>
                </a:gs>
                <a:gs pos="50000">
                  <a:schemeClr val="accent1">
                    <a:lumMod val="50000"/>
                    <a:alpha val="39000"/>
                  </a:scheme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solidFill>
                  <a:srgbClr val="FFFFFF"/>
                </a:solidFill>
                <a:latin typeface="Arial" charset="0"/>
                <a:ea typeface="ＭＳ Ｐゴシック" charset="-128"/>
                <a:cs typeface="ＭＳ Ｐゴシック" charset="-128"/>
              </a:endParaRPr>
            </a:p>
          </p:txBody>
        </p:sp>
      </p:grpSp>
      <p:sp>
        <p:nvSpPr>
          <p:cNvPr id="60" name="Round Same Side Corner Rectangle 59"/>
          <p:cNvSpPr/>
          <p:nvPr/>
        </p:nvSpPr>
        <p:spPr bwMode="auto">
          <a:xfrm rot="10800000" flipV="1">
            <a:off x="3337860" y="2104957"/>
            <a:ext cx="2560320" cy="822960"/>
          </a:xfrm>
          <a:prstGeom prst="round2SameRect">
            <a:avLst/>
          </a:prstGeom>
          <a:solidFill>
            <a:schemeClr val="accent5"/>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1" name="Round Same Side Corner Rectangle 60"/>
          <p:cNvSpPr/>
          <p:nvPr/>
        </p:nvSpPr>
        <p:spPr bwMode="auto">
          <a:xfrm rot="10800000" flipH="1" flipV="1">
            <a:off x="557057" y="2104957"/>
            <a:ext cx="2560320" cy="822960"/>
          </a:xfrm>
          <a:prstGeom prst="round2SameRect">
            <a:avLst/>
          </a:prstGeom>
          <a:solidFill>
            <a:schemeClr val="accent3"/>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2" name="Round Same Side Corner Rectangle 61"/>
          <p:cNvSpPr/>
          <p:nvPr/>
        </p:nvSpPr>
        <p:spPr bwMode="auto">
          <a:xfrm rot="10800000" flipH="1" flipV="1">
            <a:off x="6082540" y="2104957"/>
            <a:ext cx="2560320" cy="822960"/>
          </a:xfrm>
          <a:prstGeom prst="round2SameRect">
            <a:avLst/>
          </a:prstGeom>
          <a:solidFill>
            <a:schemeClr val="accent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3" name="TextBox 62"/>
          <p:cNvSpPr txBox="1"/>
          <p:nvPr/>
        </p:nvSpPr>
        <p:spPr>
          <a:xfrm>
            <a:off x="3337860" y="2886862"/>
            <a:ext cx="2560320" cy="3044205"/>
          </a:xfrm>
          <a:prstGeom prst="roundRect">
            <a:avLst>
              <a:gd name="adj" fmla="val 8594"/>
            </a:avLst>
          </a:prstGeom>
          <a:gradFill>
            <a:gsLst>
              <a:gs pos="12000">
                <a:schemeClr val="accent1">
                  <a:lumMod val="10000"/>
                  <a:alpha val="0"/>
                </a:schemeClr>
              </a:gs>
              <a:gs pos="80000">
                <a:srgbClr val="FCDE04">
                  <a:alpha val="62000"/>
                </a:srgbClr>
              </a:gs>
              <a:gs pos="100000">
                <a:schemeClr val="accent5"/>
              </a:gs>
            </a:gsLst>
            <a:lin ang="5400000" scaled="0"/>
          </a:gradFill>
          <a:ln w="15875">
            <a:gradFill>
              <a:gsLst>
                <a:gs pos="0">
                  <a:schemeClr val="accent1">
                    <a:shade val="30000"/>
                    <a:satMod val="115000"/>
                    <a:alpha val="0"/>
                  </a:schemeClr>
                </a:gs>
                <a:gs pos="50000">
                  <a:srgbClr val="FFFF00"/>
                </a:gs>
                <a:gs pos="100000">
                  <a:srgbClr val="FFC000"/>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rgbClr val="FFFFFF"/>
              </a:solidFill>
            </a:endParaRPr>
          </a:p>
        </p:txBody>
      </p:sp>
      <p:sp>
        <p:nvSpPr>
          <p:cNvPr id="64" name="Rounded Rectangle 63"/>
          <p:cNvSpPr/>
          <p:nvPr/>
        </p:nvSpPr>
        <p:spPr bwMode="auto">
          <a:xfrm>
            <a:off x="3689333" y="2317176"/>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srgbClr val="FFFFFF"/>
              </a:solidFill>
              <a:latin typeface="Arial" charset="0"/>
              <a:ea typeface="ＭＳ Ｐゴシック" charset="-128"/>
              <a:cs typeface="ＭＳ Ｐゴシック" charset="-128"/>
            </a:endParaRPr>
          </a:p>
        </p:txBody>
      </p:sp>
      <p:sp>
        <p:nvSpPr>
          <p:cNvPr id="65" name="TextBox 64"/>
          <p:cNvSpPr txBox="1">
            <a:spLocks noChangeAspect="1"/>
          </p:cNvSpPr>
          <p:nvPr/>
        </p:nvSpPr>
        <p:spPr>
          <a:xfrm>
            <a:off x="611948" y="4318034"/>
            <a:ext cx="2450536" cy="1334518"/>
          </a:xfrm>
          <a:prstGeom prst="rect">
            <a:avLst/>
          </a:prstGeom>
          <a:noFill/>
        </p:spPr>
        <p:txBody>
          <a:bodyPr wrap="square" rtlCol="0" anchor="t">
            <a:noAutofit/>
          </a:bodyPr>
          <a:lstStyle/>
          <a:p>
            <a:pPr marL="230188" lvl="1" indent="-230188" defTabSz="914099" fontAlgn="base">
              <a:spcBef>
                <a:spcPts val="600"/>
              </a:spcBef>
              <a:spcAft>
                <a:spcPts val="600"/>
              </a:spcAft>
              <a:buClr>
                <a:srgbClr val="CCCCCC">
                  <a:lumMod val="75000"/>
                  <a:lumOff val="25000"/>
                </a:srgbClr>
              </a:buClr>
              <a:buSzPct val="120000"/>
              <a:buFont typeface="Arial" pitchFamily="34" charset="0"/>
              <a:buChar char="•"/>
              <a:defRPr/>
            </a:pPr>
            <a:r>
              <a:rPr lang="en-US" sz="1500" dirty="0" smtClean="0">
                <a:solidFill>
                  <a:srgbClr val="FFFFFF">
                    <a:lumMod val="85000"/>
                    <a:lumOff val="15000"/>
                  </a:srgbClr>
                </a:solidFill>
                <a:effectLst>
                  <a:outerShdw blurRad="38100" dist="38100" dir="2700000" algn="tl">
                    <a:srgbClr val="000000">
                      <a:alpha val="43137"/>
                    </a:srgbClr>
                  </a:outerShdw>
                </a:effectLst>
                <a:latin typeface="Segoe" charset="0"/>
              </a:rPr>
              <a:t>Provide more secure, always-on access </a:t>
            </a:r>
          </a:p>
          <a:p>
            <a:pPr marL="230188" lvl="1" indent="-230188" defTabSz="914099" fontAlgn="base">
              <a:spcBef>
                <a:spcPts val="600"/>
              </a:spcBef>
              <a:spcAft>
                <a:spcPts val="600"/>
              </a:spcAft>
              <a:buClr>
                <a:srgbClr val="CCCCCC">
                  <a:lumMod val="75000"/>
                  <a:lumOff val="25000"/>
                </a:srgbClr>
              </a:buClr>
              <a:buSzPct val="120000"/>
              <a:buFont typeface="Arial" pitchFamily="34" charset="0"/>
              <a:buChar char="•"/>
              <a:defRPr/>
            </a:pPr>
            <a:r>
              <a:rPr lang="en-US" sz="1500" dirty="0" smtClean="0">
                <a:solidFill>
                  <a:srgbClr val="FFFFFF">
                    <a:lumMod val="85000"/>
                    <a:lumOff val="15000"/>
                  </a:srgbClr>
                </a:solidFill>
                <a:effectLst>
                  <a:outerShdw blurRad="38100" dist="38100" dir="2700000" algn="tl">
                    <a:srgbClr val="000000">
                      <a:alpha val="43137"/>
                    </a:srgbClr>
                  </a:outerShdw>
                </a:effectLst>
                <a:latin typeface="Segoe" charset="0"/>
              </a:rPr>
              <a:t>Enable access from virtually any device</a:t>
            </a:r>
          </a:p>
        </p:txBody>
      </p:sp>
      <p:sp>
        <p:nvSpPr>
          <p:cNvPr id="66" name="TextBox 65"/>
          <p:cNvSpPr txBox="1"/>
          <p:nvPr/>
        </p:nvSpPr>
        <p:spPr>
          <a:xfrm>
            <a:off x="6191251" y="4318034"/>
            <a:ext cx="2431754" cy="2277547"/>
          </a:xfrm>
          <a:prstGeom prst="rect">
            <a:avLst/>
          </a:prstGeom>
          <a:noFill/>
        </p:spPr>
        <p:txBody>
          <a:bodyPr wrap="square" rtlCol="0" anchor="t">
            <a:noAutofit/>
          </a:bodyPr>
          <a:lstStyle/>
          <a:p>
            <a:pPr marL="230188" lvl="1" indent="-230188" defTabSz="914099" fontAlgn="base">
              <a:spcBef>
                <a:spcPts val="600"/>
              </a:spcBef>
              <a:spcAft>
                <a:spcPts val="600"/>
              </a:spcAft>
              <a:buClr>
                <a:srgbClr val="CCCCCC">
                  <a:lumMod val="75000"/>
                  <a:lumOff val="25000"/>
                </a:srgbClr>
              </a:buClr>
              <a:buSzPct val="120000"/>
              <a:buFont typeface="Arial" pitchFamily="34" charset="0"/>
              <a:buChar char="•"/>
              <a:defRPr/>
            </a:pPr>
            <a:r>
              <a:rPr lang="en-US" sz="1500" dirty="0" smtClean="0">
                <a:solidFill>
                  <a:srgbClr val="FFFFFF">
                    <a:lumMod val="85000"/>
                    <a:lumOff val="15000"/>
                  </a:srgbClr>
                </a:solidFill>
                <a:effectLst>
                  <a:outerShdw blurRad="38100" dist="38100" dir="2700000" algn="tl">
                    <a:srgbClr val="000000">
                      <a:alpha val="43137"/>
                    </a:srgbClr>
                  </a:outerShdw>
                </a:effectLst>
                <a:latin typeface="Segoe" charset="0"/>
              </a:rPr>
              <a:t>Extend powerful self-service capabilities to users</a:t>
            </a:r>
          </a:p>
          <a:p>
            <a:pPr marL="230188" lvl="1" indent="-230188" defTabSz="914099" fontAlgn="base">
              <a:spcBef>
                <a:spcPts val="600"/>
              </a:spcBef>
              <a:spcAft>
                <a:spcPts val="600"/>
              </a:spcAft>
              <a:buClr>
                <a:srgbClr val="CCCCCC">
                  <a:lumMod val="75000"/>
                  <a:lumOff val="25000"/>
                </a:srgbClr>
              </a:buClr>
              <a:buSzPct val="120000"/>
              <a:buFont typeface="Arial" pitchFamily="34" charset="0"/>
              <a:buChar char="•"/>
              <a:defRPr/>
            </a:pPr>
            <a:r>
              <a:rPr lang="en-US" sz="1500" dirty="0" smtClean="0">
                <a:solidFill>
                  <a:srgbClr val="FFFFFF">
                    <a:lumMod val="85000"/>
                    <a:lumOff val="15000"/>
                  </a:srgbClr>
                </a:solidFill>
                <a:effectLst>
                  <a:outerShdw blurRad="38100" dist="38100" dir="2700000" algn="tl">
                    <a:srgbClr val="000000">
                      <a:alpha val="43137"/>
                    </a:srgbClr>
                  </a:outerShdw>
                </a:effectLst>
                <a:latin typeface="Segoe" charset="0"/>
              </a:rPr>
              <a:t>Automate and simplify  management tasks</a:t>
            </a:r>
          </a:p>
        </p:txBody>
      </p:sp>
      <p:sp>
        <p:nvSpPr>
          <p:cNvPr id="67" name="Block Arc 66"/>
          <p:cNvSpPr/>
          <p:nvPr/>
        </p:nvSpPr>
        <p:spPr bwMode="auto">
          <a:xfrm flipV="1">
            <a:off x="3665520" y="2155251"/>
            <a:ext cx="1905000" cy="1905000"/>
          </a:xfrm>
          <a:prstGeom prst="blockArc">
            <a:avLst>
              <a:gd name="adj1" fmla="val 10800000"/>
              <a:gd name="adj2" fmla="val 21409210"/>
              <a:gd name="adj3" fmla="val 4931"/>
            </a:avLst>
          </a:prstGeom>
          <a:gradFill>
            <a:gsLst>
              <a:gs pos="0">
                <a:srgbClr val="FC9204"/>
              </a:gs>
              <a:gs pos="50000">
                <a:srgbClr val="FFFF00">
                  <a:alpha val="48000"/>
                </a:srgb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srgbClr val="FFFFFF"/>
              </a:solidFill>
              <a:latin typeface="Arial" charset="0"/>
              <a:ea typeface="ＭＳ Ｐゴシック" charset="-128"/>
              <a:cs typeface="ＭＳ Ｐゴシック" charset="-128"/>
            </a:endParaRPr>
          </a:p>
        </p:txBody>
      </p:sp>
      <p:sp>
        <p:nvSpPr>
          <p:cNvPr id="68" name="Rectangle 67"/>
          <p:cNvSpPr/>
          <p:nvPr/>
        </p:nvSpPr>
        <p:spPr>
          <a:xfrm>
            <a:off x="479544" y="2206186"/>
            <a:ext cx="2715344" cy="579646"/>
          </a:xfrm>
          <a:prstGeom prst="rect">
            <a:avLst/>
          </a:prstGeom>
        </p:spPr>
        <p:txBody>
          <a:bodyPr wrap="square">
            <a:spAutoFit/>
          </a:bodyPr>
          <a:lstStyle/>
          <a:p>
            <a:pPr algn="ctr">
              <a:lnSpc>
                <a:spcPts val="1800"/>
              </a:lnSpc>
              <a:defRPr/>
            </a:pPr>
            <a:r>
              <a:rPr lang="en-US" sz="1500" b="1" kern="0" dirty="0" smtClean="0">
                <a:ln w="18415" cmpd="sng">
                  <a:noFill/>
                  <a:prstDash val="solid"/>
                </a:ln>
                <a:solidFill>
                  <a:srgbClr val="000000"/>
                </a:solidFill>
                <a:latin typeface="Segoe" pitchFamily="34" charset="0"/>
              </a:rPr>
              <a:t>PROTECT </a:t>
            </a:r>
            <a:r>
              <a:rPr lang="en-US" sz="1500" kern="0" dirty="0" smtClean="0">
                <a:ln w="18415" cmpd="sng">
                  <a:noFill/>
                  <a:prstDash val="solid"/>
                </a:ln>
                <a:solidFill>
                  <a:srgbClr val="000000"/>
                </a:solidFill>
                <a:latin typeface="Segoe" pitchFamily="34" charset="0"/>
              </a:rPr>
              <a:t>everywhere</a:t>
            </a:r>
            <a:r>
              <a:rPr lang="en-US" sz="1500" b="1" kern="0" dirty="0" smtClean="0">
                <a:ln w="18415" cmpd="sng">
                  <a:noFill/>
                  <a:prstDash val="solid"/>
                </a:ln>
                <a:solidFill>
                  <a:srgbClr val="000000"/>
                </a:solidFill>
                <a:latin typeface="Segoe" pitchFamily="34" charset="0"/>
              </a:rPr>
              <a:t> </a:t>
            </a:r>
            <a:r>
              <a:rPr lang="en-US" sz="1500" kern="0" dirty="0" smtClean="0">
                <a:ln w="18415" cmpd="sng">
                  <a:noFill/>
                  <a:prstDash val="solid"/>
                </a:ln>
                <a:solidFill>
                  <a:srgbClr val="000000"/>
                </a:solidFill>
                <a:latin typeface="Segoe" pitchFamily="34" charset="0"/>
              </a:rPr>
              <a:t> </a:t>
            </a:r>
          </a:p>
          <a:p>
            <a:pPr algn="ctr">
              <a:lnSpc>
                <a:spcPts val="1800"/>
              </a:lnSpc>
              <a:spcBef>
                <a:spcPts val="200"/>
              </a:spcBef>
              <a:defRPr/>
            </a:pPr>
            <a:r>
              <a:rPr lang="en-US" sz="1500" b="1" kern="0" dirty="0" smtClean="0">
                <a:ln w="18415" cmpd="sng">
                  <a:noFill/>
                  <a:prstDash val="solid"/>
                </a:ln>
                <a:solidFill>
                  <a:srgbClr val="000000"/>
                </a:solidFill>
                <a:latin typeface="Segoe" pitchFamily="34" charset="0"/>
              </a:rPr>
              <a:t>ACCESS </a:t>
            </a:r>
            <a:r>
              <a:rPr lang="en-US" sz="1500" kern="0" dirty="0" smtClean="0">
                <a:ln w="18415" cmpd="sng">
                  <a:noFill/>
                  <a:prstDash val="solid"/>
                </a:ln>
                <a:solidFill>
                  <a:srgbClr val="000000"/>
                </a:solidFill>
                <a:latin typeface="Segoe" pitchFamily="34" charset="0"/>
              </a:rPr>
              <a:t>anywhere</a:t>
            </a:r>
          </a:p>
        </p:txBody>
      </p:sp>
      <p:sp>
        <p:nvSpPr>
          <p:cNvPr id="69" name="Rectangle 68"/>
          <p:cNvSpPr/>
          <p:nvPr/>
        </p:nvSpPr>
        <p:spPr>
          <a:xfrm>
            <a:off x="3347429" y="2206186"/>
            <a:ext cx="2541182" cy="579646"/>
          </a:xfrm>
          <a:prstGeom prst="rect">
            <a:avLst/>
          </a:prstGeom>
        </p:spPr>
        <p:txBody>
          <a:bodyPr wrap="square">
            <a:spAutoFit/>
          </a:bodyPr>
          <a:lstStyle/>
          <a:p>
            <a:pPr marL="119063" algn="ctr">
              <a:lnSpc>
                <a:spcPts val="1900"/>
              </a:lnSpc>
              <a:defRPr/>
            </a:pPr>
            <a:r>
              <a:rPr lang="en-US" sz="1500" b="1" kern="0" dirty="0" smtClean="0">
                <a:ln w="18415" cmpd="sng">
                  <a:noFill/>
                  <a:prstDash val="solid"/>
                </a:ln>
                <a:solidFill>
                  <a:srgbClr val="000000"/>
                </a:solidFill>
                <a:latin typeface="Segoe" pitchFamily="34" charset="0"/>
              </a:rPr>
              <a:t>INTEGRATE </a:t>
            </a:r>
            <a:r>
              <a:rPr lang="en-US" sz="1500" kern="0" dirty="0" smtClean="0">
                <a:ln w="18415" cmpd="sng">
                  <a:noFill/>
                  <a:prstDash val="solid"/>
                </a:ln>
                <a:solidFill>
                  <a:srgbClr val="000000"/>
                </a:solidFill>
                <a:latin typeface="Segoe" pitchFamily="34" charset="0"/>
              </a:rPr>
              <a:t>and</a:t>
            </a:r>
            <a:r>
              <a:rPr lang="en-US" sz="1500" b="1" kern="0" dirty="0" smtClean="0">
                <a:ln w="18415" cmpd="sng">
                  <a:noFill/>
                  <a:prstDash val="solid"/>
                </a:ln>
                <a:solidFill>
                  <a:srgbClr val="000000"/>
                </a:solidFill>
                <a:latin typeface="Segoe" pitchFamily="34" charset="0"/>
              </a:rPr>
              <a:t> </a:t>
            </a:r>
          </a:p>
          <a:p>
            <a:pPr marL="119063" algn="ctr">
              <a:lnSpc>
                <a:spcPts val="1900"/>
              </a:lnSpc>
              <a:defRPr/>
            </a:pPr>
            <a:r>
              <a:rPr lang="en-US" sz="1500" b="1" kern="0" dirty="0" smtClean="0">
                <a:ln w="18415" cmpd="sng">
                  <a:noFill/>
                  <a:prstDash val="solid"/>
                </a:ln>
                <a:solidFill>
                  <a:srgbClr val="000000"/>
                </a:solidFill>
                <a:latin typeface="Segoe" pitchFamily="34" charset="0"/>
              </a:rPr>
              <a:t>EXTEND </a:t>
            </a:r>
            <a:r>
              <a:rPr lang="en-US" sz="1500" kern="0" dirty="0" smtClean="0">
                <a:ln w="18415" cmpd="sng">
                  <a:noFill/>
                  <a:prstDash val="solid"/>
                </a:ln>
                <a:solidFill>
                  <a:srgbClr val="000000"/>
                </a:solidFill>
                <a:latin typeface="Segoe" pitchFamily="34" charset="0"/>
              </a:rPr>
              <a:t>security</a:t>
            </a:r>
          </a:p>
        </p:txBody>
      </p:sp>
      <p:sp>
        <p:nvSpPr>
          <p:cNvPr id="70" name="Rectangle 69"/>
          <p:cNvSpPr/>
          <p:nvPr/>
        </p:nvSpPr>
        <p:spPr>
          <a:xfrm>
            <a:off x="5943475" y="2206186"/>
            <a:ext cx="2838450" cy="579646"/>
          </a:xfrm>
          <a:prstGeom prst="rect">
            <a:avLst/>
          </a:prstGeom>
        </p:spPr>
        <p:txBody>
          <a:bodyPr wrap="square">
            <a:spAutoFit/>
          </a:bodyPr>
          <a:lstStyle/>
          <a:p>
            <a:pPr algn="ctr">
              <a:lnSpc>
                <a:spcPts val="1900"/>
              </a:lnSpc>
              <a:defRPr/>
            </a:pPr>
            <a:r>
              <a:rPr lang="en-US" sz="1500" b="1" kern="0" dirty="0" smtClean="0">
                <a:ln w="18415" cmpd="sng">
                  <a:noFill/>
                  <a:prstDash val="solid"/>
                </a:ln>
                <a:solidFill>
                  <a:srgbClr val="000000"/>
                </a:solidFill>
                <a:latin typeface="Segoe" pitchFamily="34" charset="0"/>
              </a:rPr>
              <a:t>SIMPLIFY </a:t>
            </a:r>
            <a:r>
              <a:rPr lang="en-US" sz="1500" kern="0" dirty="0" smtClean="0">
                <a:ln w="18415" cmpd="sng">
                  <a:noFill/>
                  <a:prstDash val="solid"/>
                </a:ln>
                <a:solidFill>
                  <a:srgbClr val="000000"/>
                </a:solidFill>
                <a:latin typeface="Segoe" pitchFamily="34" charset="0"/>
              </a:rPr>
              <a:t>security,</a:t>
            </a:r>
          </a:p>
          <a:p>
            <a:pPr algn="ctr">
              <a:lnSpc>
                <a:spcPts val="1900"/>
              </a:lnSpc>
              <a:defRPr/>
            </a:pPr>
            <a:r>
              <a:rPr lang="en-US" sz="1500" b="1" kern="0" dirty="0" smtClean="0">
                <a:ln w="18415" cmpd="sng">
                  <a:noFill/>
                  <a:prstDash val="solid"/>
                </a:ln>
                <a:solidFill>
                  <a:srgbClr val="000000"/>
                </a:solidFill>
                <a:latin typeface="Segoe" pitchFamily="34" charset="0"/>
              </a:rPr>
              <a:t>MANAGE</a:t>
            </a:r>
            <a:r>
              <a:rPr lang="en-US" sz="1500" kern="0" dirty="0" smtClean="0">
                <a:ln w="18415" cmpd="sng">
                  <a:noFill/>
                  <a:prstDash val="solid"/>
                </a:ln>
                <a:solidFill>
                  <a:srgbClr val="000000"/>
                </a:solidFill>
                <a:latin typeface="Segoe" pitchFamily="34" charset="0"/>
              </a:rPr>
              <a:t> compliance</a:t>
            </a:r>
          </a:p>
        </p:txBody>
      </p:sp>
      <p:sp>
        <p:nvSpPr>
          <p:cNvPr id="71" name="TextBox 70"/>
          <p:cNvSpPr txBox="1"/>
          <p:nvPr/>
        </p:nvSpPr>
        <p:spPr>
          <a:xfrm>
            <a:off x="3395688" y="4318034"/>
            <a:ext cx="2444665" cy="1530461"/>
          </a:xfrm>
          <a:prstGeom prst="rect">
            <a:avLst/>
          </a:prstGeom>
          <a:noFill/>
        </p:spPr>
        <p:txBody>
          <a:bodyPr wrap="square" rtlCol="0" anchor="t">
            <a:noAutofit/>
          </a:bodyPr>
          <a:lstStyle/>
          <a:p>
            <a:pPr marL="230188" lvl="1" indent="-230188" defTabSz="914099" fontAlgn="base">
              <a:spcBef>
                <a:spcPts val="600"/>
              </a:spcBef>
              <a:spcAft>
                <a:spcPts val="600"/>
              </a:spcAft>
              <a:buClr>
                <a:srgbClr val="CCCCCC">
                  <a:lumMod val="75000"/>
                  <a:lumOff val="25000"/>
                </a:srgbClr>
              </a:buClr>
              <a:buSzPct val="120000"/>
              <a:buFont typeface="Arial" pitchFamily="34" charset="0"/>
              <a:buChar char="•"/>
              <a:defRPr/>
            </a:pPr>
            <a:r>
              <a:rPr lang="en-US" sz="1500" dirty="0" smtClean="0">
                <a:solidFill>
                  <a:srgbClr val="FFFFFF">
                    <a:lumMod val="85000"/>
                    <a:lumOff val="15000"/>
                  </a:srgbClr>
                </a:solidFill>
                <a:effectLst>
                  <a:outerShdw blurRad="38100" dist="38100" dir="2700000" algn="tl">
                    <a:srgbClr val="000000">
                      <a:alpha val="43137"/>
                    </a:srgbClr>
                  </a:outerShdw>
                </a:effectLst>
                <a:latin typeface="Segoe" charset="0"/>
              </a:rPr>
              <a:t>Control access across organizations</a:t>
            </a:r>
          </a:p>
          <a:p>
            <a:pPr marL="230188" lvl="1" indent="-230188" defTabSz="914099" fontAlgn="base">
              <a:spcBef>
                <a:spcPts val="600"/>
              </a:spcBef>
              <a:spcAft>
                <a:spcPts val="600"/>
              </a:spcAft>
              <a:buClr>
                <a:srgbClr val="CCCCCC">
                  <a:lumMod val="75000"/>
                  <a:lumOff val="25000"/>
                </a:srgbClr>
              </a:buClr>
              <a:buSzPct val="120000"/>
              <a:buFont typeface="Arial" pitchFamily="34" charset="0"/>
              <a:buChar char="•"/>
              <a:defRPr/>
            </a:pPr>
            <a:r>
              <a:rPr lang="en-US" sz="1500" dirty="0" smtClean="0">
                <a:solidFill>
                  <a:srgbClr val="FFFFFF">
                    <a:lumMod val="85000"/>
                    <a:lumOff val="15000"/>
                  </a:srgbClr>
                </a:solidFill>
                <a:effectLst>
                  <a:outerShdw blurRad="38100" dist="38100" dir="2700000" algn="tl">
                    <a:srgbClr val="000000">
                      <a:alpha val="43137"/>
                    </a:srgbClr>
                  </a:outerShdw>
                </a:effectLst>
                <a:latin typeface="Segoe" charset="0"/>
              </a:rPr>
              <a:t>Provide standards-based interoperability</a:t>
            </a:r>
          </a:p>
        </p:txBody>
      </p:sp>
      <p:grpSp>
        <p:nvGrpSpPr>
          <p:cNvPr id="4" name="Group 71"/>
          <p:cNvGrpSpPr/>
          <p:nvPr/>
        </p:nvGrpSpPr>
        <p:grpSpPr>
          <a:xfrm>
            <a:off x="1058169" y="2898544"/>
            <a:ext cx="1558095" cy="997325"/>
            <a:chOff x="-1795842" y="3032045"/>
            <a:chExt cx="1012160" cy="647876"/>
          </a:xfrm>
        </p:grpSpPr>
        <p:pic>
          <p:nvPicPr>
            <p:cNvPr id="73" name="Picture 2" descr="\\eventsql\dvd\Online_ART\DVD_ART35\Artwork_Imagery\Icons - Illustrations\people\black silhouettes\PRB man silhouette people ready.png"/>
            <p:cNvPicPr>
              <a:picLocks noChangeAspect="1" noChangeArrowheads="1"/>
            </p:cNvPicPr>
            <p:nvPr/>
          </p:nvPicPr>
          <p:blipFill>
            <a:blip r:embed="rId3" cstate="print">
              <a:lum bright="70000" contrast="-70000"/>
            </a:blip>
            <a:srcRect/>
            <a:stretch>
              <a:fillRect/>
            </a:stretch>
          </p:blipFill>
          <p:spPr bwMode="auto">
            <a:xfrm>
              <a:off x="-1329179" y="3032045"/>
              <a:ext cx="131975" cy="472117"/>
            </a:xfrm>
            <a:prstGeom prst="rect">
              <a:avLst/>
            </a:prstGeom>
            <a:noFill/>
            <a:effectLst>
              <a:outerShdw blurRad="190500" sx="102000" sy="102000" algn="ctr" rotWithShape="0">
                <a:schemeClr val="bg1">
                  <a:alpha val="70000"/>
                </a:schemeClr>
              </a:outerShdw>
            </a:effectLst>
          </p:spPr>
        </p:pic>
        <p:pic>
          <p:nvPicPr>
            <p:cNvPr id="74" name="Picture 73" descr="explorer.exe_I0104_0409.png"/>
            <p:cNvPicPr>
              <a:picLocks noChangeAspect="1"/>
            </p:cNvPicPr>
            <p:nvPr/>
          </p:nvPicPr>
          <p:blipFill>
            <a:blip r:embed="rId4" cstate="print"/>
            <a:stretch>
              <a:fillRect/>
            </a:stretch>
          </p:blipFill>
          <p:spPr>
            <a:xfrm>
              <a:off x="-1329180" y="3134423"/>
              <a:ext cx="545498" cy="545498"/>
            </a:xfrm>
            <a:prstGeom prst="rect">
              <a:avLst/>
            </a:prstGeom>
          </p:spPr>
        </p:pic>
        <p:pic>
          <p:nvPicPr>
            <p:cNvPr id="75" name="Picture 74" descr="Virtual App.png"/>
            <p:cNvPicPr>
              <a:picLocks noChangeAspect="1"/>
            </p:cNvPicPr>
            <p:nvPr/>
          </p:nvPicPr>
          <p:blipFill>
            <a:blip r:embed="rId5" cstate="screen"/>
            <a:stretch>
              <a:fillRect/>
            </a:stretch>
          </p:blipFill>
          <p:spPr bwMode="invGray">
            <a:xfrm>
              <a:off x="-1795842" y="3233392"/>
              <a:ext cx="601727" cy="374885"/>
            </a:xfrm>
            <a:prstGeom prst="rect">
              <a:avLst/>
            </a:prstGeom>
          </p:spPr>
        </p:pic>
      </p:grpSp>
      <p:grpSp>
        <p:nvGrpSpPr>
          <p:cNvPr id="5" name="Group 75"/>
          <p:cNvGrpSpPr/>
          <p:nvPr/>
        </p:nvGrpSpPr>
        <p:grpSpPr>
          <a:xfrm>
            <a:off x="3833551" y="3025479"/>
            <a:ext cx="1568938" cy="784666"/>
            <a:chOff x="700964" y="3415859"/>
            <a:chExt cx="1187974" cy="594136"/>
          </a:xfrm>
        </p:grpSpPr>
        <p:pic>
          <p:nvPicPr>
            <p:cNvPr id="77" name="Picture 76" descr="SLUI.exe_I0003_0409.png"/>
            <p:cNvPicPr>
              <a:picLocks noChangeAspect="1"/>
            </p:cNvPicPr>
            <p:nvPr/>
          </p:nvPicPr>
          <p:blipFill>
            <a:blip r:embed="rId6" cstate="print"/>
            <a:stretch>
              <a:fillRect/>
            </a:stretch>
          </p:blipFill>
          <p:spPr>
            <a:xfrm>
              <a:off x="1117711" y="3611951"/>
              <a:ext cx="398044" cy="398044"/>
            </a:xfrm>
            <a:prstGeom prst="rect">
              <a:avLst/>
            </a:prstGeom>
          </p:spPr>
        </p:pic>
        <p:pic>
          <p:nvPicPr>
            <p:cNvPr id="78" name="Picture 77" descr="connect.dll_I28a1_0409.png"/>
            <p:cNvPicPr>
              <a:picLocks noChangeAspect="1"/>
            </p:cNvPicPr>
            <p:nvPr/>
          </p:nvPicPr>
          <p:blipFill>
            <a:blip r:embed="rId7" cstate="print"/>
            <a:stretch>
              <a:fillRect/>
            </a:stretch>
          </p:blipFill>
          <p:spPr>
            <a:xfrm>
              <a:off x="1389389" y="3415859"/>
              <a:ext cx="499549" cy="499549"/>
            </a:xfrm>
            <a:prstGeom prst="rect">
              <a:avLst/>
            </a:prstGeom>
          </p:spPr>
        </p:pic>
        <p:pic>
          <p:nvPicPr>
            <p:cNvPr id="79" name="Picture 78" descr="connect.dll_I28a1_0409.png"/>
            <p:cNvPicPr>
              <a:picLocks noChangeAspect="1"/>
            </p:cNvPicPr>
            <p:nvPr/>
          </p:nvPicPr>
          <p:blipFill>
            <a:blip r:embed="rId7" cstate="print"/>
            <a:stretch>
              <a:fillRect/>
            </a:stretch>
          </p:blipFill>
          <p:spPr>
            <a:xfrm>
              <a:off x="700964" y="3421117"/>
              <a:ext cx="499549" cy="499549"/>
            </a:xfrm>
            <a:prstGeom prst="rect">
              <a:avLst/>
            </a:prstGeom>
          </p:spPr>
        </p:pic>
      </p:grpSp>
      <p:pic>
        <p:nvPicPr>
          <p:cNvPr id="80" name="Picture 2" descr="C:\Documents and Settings\cgarces\Desktop\VISTA ICONS\ICONS PNG\Network-Folder.png"/>
          <p:cNvPicPr>
            <a:picLocks noChangeAspect="1" noChangeArrowheads="1"/>
          </p:cNvPicPr>
          <p:nvPr/>
        </p:nvPicPr>
        <p:blipFill>
          <a:blip r:embed="rId8"/>
          <a:srcRect/>
          <a:stretch>
            <a:fillRect/>
          </a:stretch>
        </p:blipFill>
        <p:spPr bwMode="auto">
          <a:xfrm>
            <a:off x="6810250" y="2863721"/>
            <a:ext cx="1104900" cy="1104900"/>
          </a:xfrm>
          <a:prstGeom prst="rect">
            <a:avLst/>
          </a:prstGeom>
          <a:noFill/>
        </p:spPr>
      </p:pic>
    </p:spTree>
    <p:extLst>
      <p:ext uri="{BB962C8B-B14F-4D97-AF65-F5344CB8AC3E}">
        <p14:creationId xmlns="" xmlns:p14="http://schemas.microsoft.com/office/powerpoint/2010/main" val="26354577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p:cNvSpPr/>
          <p:nvPr/>
        </p:nvSpPr>
        <p:spPr bwMode="auto">
          <a:xfrm>
            <a:off x="5019675" y="1933575"/>
            <a:ext cx="2820785" cy="2820785"/>
          </a:xfrm>
          <a:prstGeom prst="ellipse">
            <a:avLst/>
          </a:prstGeom>
          <a:gradFill flip="none" rotWithShape="1">
            <a:gsLst>
              <a:gs pos="1000">
                <a:srgbClr val="FFC000">
                  <a:alpha val="83000"/>
                </a:srgbClr>
              </a:gs>
              <a:gs pos="100000">
                <a:schemeClr val="bg1">
                  <a:alpha val="0"/>
                </a:schemeClr>
              </a:gs>
            </a:gsLst>
            <a:path path="rect">
              <a:fillToRect l="100000" b="100000"/>
            </a:path>
            <a:tileRect t="-100000" r="-100000"/>
          </a:gradFill>
          <a:ln w="9525" cap="flat" cmpd="sng" algn="ctr">
            <a:no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Arial" charset="0"/>
              <a:ea typeface="ＭＳ Ｐゴシック" charset="-128"/>
              <a:cs typeface="ＭＳ Ｐゴシック" charset="-128"/>
            </a:endParaRPr>
          </a:p>
        </p:txBody>
      </p:sp>
      <p:cxnSp>
        <p:nvCxnSpPr>
          <p:cNvPr id="101" name="Straight Connector 100"/>
          <p:cNvCxnSpPr>
            <a:endCxn id="29" idx="3"/>
          </p:cNvCxnSpPr>
          <p:nvPr/>
        </p:nvCxnSpPr>
        <p:spPr bwMode="auto">
          <a:xfrm flipV="1">
            <a:off x="5415575" y="3819822"/>
            <a:ext cx="499742" cy="435606"/>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p:spPr>
      </p:cxnSp>
      <p:cxnSp>
        <p:nvCxnSpPr>
          <p:cNvPr id="103" name="Straight Connector 102"/>
          <p:cNvCxnSpPr/>
          <p:nvPr/>
        </p:nvCxnSpPr>
        <p:spPr bwMode="auto">
          <a:xfrm rot="16200000" flipH="1">
            <a:off x="6967928" y="3763927"/>
            <a:ext cx="379160" cy="479592"/>
          </a:xfrm>
          <a:prstGeom prst="line">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07" name="Straight Connector 106"/>
          <p:cNvCxnSpPr>
            <a:endCxn id="29" idx="1"/>
          </p:cNvCxnSpPr>
          <p:nvPr/>
        </p:nvCxnSpPr>
        <p:spPr bwMode="auto">
          <a:xfrm>
            <a:off x="5390886" y="2432873"/>
            <a:ext cx="524431" cy="391478"/>
          </a:xfrm>
          <a:prstGeom prst="line">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99" name="Straight Connector 98"/>
          <p:cNvCxnSpPr/>
          <p:nvPr/>
        </p:nvCxnSpPr>
        <p:spPr bwMode="auto">
          <a:xfrm rot="10800000" flipV="1">
            <a:off x="7044538" y="2533517"/>
            <a:ext cx="563904" cy="42182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9" name="Oval 28"/>
          <p:cNvSpPr/>
          <p:nvPr/>
        </p:nvSpPr>
        <p:spPr bwMode="auto">
          <a:xfrm>
            <a:off x="5697091" y="2618183"/>
            <a:ext cx="1490136" cy="1407807"/>
          </a:xfrm>
          <a:prstGeom prst="ellipse">
            <a:avLst/>
          </a:prstGeom>
          <a:solidFill>
            <a:schemeClr val="bg1">
              <a:lumMod val="85000"/>
              <a:lumOff val="15000"/>
            </a:schemeClr>
          </a:solidFill>
          <a:ln w="19050"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0" lang="en-US" sz="12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9" name="Rounded Rectangle 48"/>
          <p:cNvSpPr/>
          <p:nvPr/>
        </p:nvSpPr>
        <p:spPr bwMode="auto">
          <a:xfrm>
            <a:off x="79066" y="5446654"/>
            <a:ext cx="7617133" cy="1291097"/>
          </a:xfrm>
          <a:prstGeom prst="roundRect">
            <a:avLst>
              <a:gd name="adj" fmla="val 12595"/>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50" name="TextBox 49"/>
          <p:cNvSpPr txBox="1"/>
          <p:nvPr/>
        </p:nvSpPr>
        <p:spPr>
          <a:xfrm>
            <a:off x="219230" y="5551429"/>
            <a:ext cx="7354645" cy="1105391"/>
          </a:xfrm>
          <a:prstGeom prst="roundRect">
            <a:avLst>
              <a:gd name="adj" fmla="val 7820"/>
            </a:avLst>
          </a:prstGeom>
          <a:solidFill>
            <a:schemeClr val="tx1"/>
          </a:solidFill>
          <a:ln/>
        </p:spPr>
        <p:style>
          <a:lnRef idx="1">
            <a:schemeClr val="accent1"/>
          </a:lnRef>
          <a:fillRef idx="3">
            <a:schemeClr val="accent1"/>
          </a:fillRef>
          <a:effectRef idx="2">
            <a:schemeClr val="accent1"/>
          </a:effectRef>
          <a:fontRef idx="minor">
            <a:schemeClr val="lt1"/>
          </a:fontRef>
        </p:style>
        <p:txBody>
          <a:bodyPr wrap="square" lIns="457200" tIns="0" rIns="91440" bIns="0" rtlCol="0" anchor="ctr" anchorCtr="0">
            <a:noAutofit/>
          </a:bodyPr>
          <a:lstStyle/>
          <a:p>
            <a:pPr marL="800100"/>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Geneva (ADFS) project is one of the most significant enhancements for future use and dissemination of the Identity Federation. </a:t>
            </a:r>
          </a:p>
          <a:p>
            <a:pPr marL="800100"/>
            <a:r>
              <a:rPr lang="en-US" sz="1400" b="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-Kuppinger Cole</a:t>
            </a:r>
          </a:p>
        </p:txBody>
      </p:sp>
      <p:sp>
        <p:nvSpPr>
          <p:cNvPr id="51" name="TextBox 50"/>
          <p:cNvSpPr txBox="1"/>
          <p:nvPr/>
        </p:nvSpPr>
        <p:spPr>
          <a:xfrm>
            <a:off x="796758" y="5333381"/>
            <a:ext cx="528993"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smtClean="0">
                <a:solidFill>
                  <a:srgbClr val="FCB504"/>
                </a:solidFill>
                <a:latin typeface="Times New Roman" pitchFamily="18" charset="0"/>
                <a:cs typeface="Times New Roman" pitchFamily="18" charset="0"/>
              </a:rPr>
              <a:t>“</a:t>
            </a:r>
            <a:endParaRPr lang="en-US" sz="8000" b="1" dirty="0">
              <a:solidFill>
                <a:srgbClr val="FCB504"/>
              </a:solidFill>
              <a:latin typeface="Times New Roman" pitchFamily="18" charset="0"/>
              <a:cs typeface="Times New Roman" pitchFamily="18" charset="0"/>
            </a:endParaRPr>
          </a:p>
        </p:txBody>
      </p:sp>
      <p:sp>
        <p:nvSpPr>
          <p:cNvPr id="46" name="Rectangle 45"/>
          <p:cNvSpPr/>
          <p:nvPr/>
        </p:nvSpPr>
        <p:spPr bwMode="auto">
          <a:xfrm rot="16200000" flipV="1">
            <a:off x="7049385" y="-297713"/>
            <a:ext cx="1796902" cy="2392325"/>
          </a:xfrm>
          <a:prstGeom prst="rect">
            <a:avLst/>
          </a:prstGeom>
          <a:gradFill flip="none" rotWithShape="1">
            <a:gsLst>
              <a:gs pos="1000">
                <a:srgbClr val="FFC000">
                  <a:alpha val="83000"/>
                </a:srgbClr>
              </a:gs>
              <a:gs pos="100000">
                <a:schemeClr val="bg1">
                  <a:alpha val="0"/>
                </a:schemeClr>
              </a:gs>
            </a:gsLst>
            <a:path path="rect">
              <a:fillToRect l="100000" b="100000"/>
            </a:path>
            <a:tileRect t="-100000" r="-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00" name="Picture 6" descr="Internet cloud web"/>
          <p:cNvPicPr>
            <a:picLocks noChangeAspect="1" noChangeArrowheads="1"/>
          </p:cNvPicPr>
          <p:nvPr/>
        </p:nvPicPr>
        <p:blipFill>
          <a:blip r:embed="rId3"/>
          <a:srcRect/>
          <a:stretch>
            <a:fillRect/>
          </a:stretch>
        </p:blipFill>
        <p:spPr bwMode="auto">
          <a:xfrm>
            <a:off x="6706153" y="1677635"/>
            <a:ext cx="2085975" cy="9017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2" name="Block Arc 101"/>
          <p:cNvSpPr/>
          <p:nvPr/>
        </p:nvSpPr>
        <p:spPr bwMode="auto">
          <a:xfrm flipH="1" flipV="1">
            <a:off x="5000871" y="1935721"/>
            <a:ext cx="3105442" cy="3094892"/>
          </a:xfrm>
          <a:prstGeom prst="blockArc">
            <a:avLst>
              <a:gd name="adj1" fmla="val 10827006"/>
              <a:gd name="adj2" fmla="val 16133680"/>
              <a:gd name="adj3" fmla="val 15323"/>
            </a:avLst>
          </a:prstGeom>
          <a:gradFill flip="none" rotWithShape="1">
            <a:gsLst>
              <a:gs pos="0">
                <a:srgbClr val="FC9204"/>
              </a:gs>
              <a:gs pos="50000">
                <a:srgbClr val="FCB504"/>
              </a:gs>
              <a:gs pos="85000">
                <a:srgbClr val="FDA403"/>
              </a:gs>
              <a:gs pos="100000">
                <a:srgbClr val="FDB351"/>
              </a:gs>
            </a:gsLst>
            <a:lin ang="16200000" scaled="1"/>
            <a:tileRect/>
          </a:gradFill>
          <a:ln w="12700">
            <a:gradFill>
              <a:gsLst>
                <a:gs pos="0">
                  <a:srgbClr val="FFFFCC"/>
                </a:gs>
                <a:gs pos="50000">
                  <a:srgbClr val="FFC000"/>
                </a:gs>
                <a:gs pos="100000">
                  <a:srgbClr val="FC9204"/>
                </a:gs>
              </a:gsLst>
              <a:lin ang="78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104" name="Rectangle 103"/>
          <p:cNvSpPr/>
          <p:nvPr/>
        </p:nvSpPr>
        <p:spPr>
          <a:xfrm rot="18781812">
            <a:off x="6677699" y="4023136"/>
            <a:ext cx="1315643" cy="432458"/>
          </a:xfrm>
          <a:prstGeom prst="rect">
            <a:avLst/>
          </a:prstGeom>
          <a:effectLst/>
        </p:spPr>
        <p:txBody>
          <a:bodyPr wrap="none">
            <a:prstTxWarp prst="textArchDown">
              <a:avLst>
                <a:gd name="adj" fmla="val 21344267"/>
              </a:avLst>
            </a:prstTxWarp>
            <a:spAutoFit/>
          </a:bodyPr>
          <a:lstStyle/>
          <a:p>
            <a:pPr algn="ctr"/>
            <a:r>
              <a:rPr lang="en-US" sz="1100" b="1" dirty="0" smtClean="0">
                <a:effectLst>
                  <a:outerShdw blurRad="63500" sx="102000" sy="102000" algn="ctr" rotWithShape="0">
                    <a:prstClr val="black">
                      <a:alpha val="40000"/>
                    </a:prstClr>
                  </a:outerShdw>
                </a:effectLst>
                <a:latin typeface="Segoe" pitchFamily="34" charset="0"/>
              </a:rPr>
              <a:t>PARTNER </a:t>
            </a:r>
          </a:p>
        </p:txBody>
      </p:sp>
      <p:sp>
        <p:nvSpPr>
          <p:cNvPr id="105" name="Block Arc 104"/>
          <p:cNvSpPr/>
          <p:nvPr/>
        </p:nvSpPr>
        <p:spPr bwMode="auto">
          <a:xfrm rot="5400000" flipH="1" flipV="1">
            <a:off x="4632293" y="1933282"/>
            <a:ext cx="3105442" cy="3094892"/>
          </a:xfrm>
          <a:prstGeom prst="blockArc">
            <a:avLst>
              <a:gd name="adj1" fmla="val 10827006"/>
              <a:gd name="adj2" fmla="val 16133680"/>
              <a:gd name="adj3" fmla="val 1532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106" name="Rectangle 105"/>
          <p:cNvSpPr/>
          <p:nvPr/>
        </p:nvSpPr>
        <p:spPr>
          <a:xfrm rot="2698448">
            <a:off x="4616089" y="4072143"/>
            <a:ext cx="1587736" cy="432458"/>
          </a:xfrm>
          <a:prstGeom prst="rect">
            <a:avLst/>
          </a:prstGeom>
          <a:effectLst/>
        </p:spPr>
        <p:txBody>
          <a:bodyPr wrap="none">
            <a:prstTxWarp prst="textArchDown">
              <a:avLst>
                <a:gd name="adj" fmla="val 126664"/>
              </a:avLst>
            </a:prstTxWarp>
            <a:spAutoFit/>
          </a:bodyPr>
          <a:lstStyle/>
          <a:p>
            <a:pPr lvl="0" algn="ctr"/>
            <a:r>
              <a:rPr lang="en-US" sz="1100" b="1" dirty="0" smtClean="0">
                <a:effectLst>
                  <a:outerShdw blurRad="63500" sx="102000" sy="102000" algn="ctr" rotWithShape="0">
                    <a:prstClr val="black">
                      <a:alpha val="40000"/>
                    </a:prstClr>
                  </a:outerShdw>
                </a:effectLst>
                <a:latin typeface="Segoe" pitchFamily="34" charset="0"/>
              </a:rPr>
              <a:t>EXTERNAL</a:t>
            </a:r>
          </a:p>
        </p:txBody>
      </p:sp>
      <p:sp>
        <p:nvSpPr>
          <p:cNvPr id="108" name="Block Arc 107"/>
          <p:cNvSpPr/>
          <p:nvPr/>
        </p:nvSpPr>
        <p:spPr bwMode="auto">
          <a:xfrm rot="10800000" flipH="1" flipV="1">
            <a:off x="4628075" y="1591061"/>
            <a:ext cx="3105442" cy="3094892"/>
          </a:xfrm>
          <a:prstGeom prst="blockArc">
            <a:avLst>
              <a:gd name="adj1" fmla="val 10827006"/>
              <a:gd name="adj2" fmla="val 16133680"/>
              <a:gd name="adj3" fmla="val 1532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109" name="Rectangle 108"/>
          <p:cNvSpPr/>
          <p:nvPr/>
        </p:nvSpPr>
        <p:spPr>
          <a:xfrm rot="18657600">
            <a:off x="4733866" y="2214799"/>
            <a:ext cx="1366431" cy="432458"/>
          </a:xfrm>
          <a:prstGeom prst="rect">
            <a:avLst/>
          </a:prstGeom>
          <a:effectLst/>
        </p:spPr>
        <p:txBody>
          <a:bodyPr wrap="none">
            <a:prstTxWarp prst="textArchUp">
              <a:avLst/>
            </a:prstTxWarp>
            <a:spAutoFit/>
          </a:bodyPr>
          <a:lstStyle/>
          <a:p>
            <a:pPr algn="ctr"/>
            <a:r>
              <a:rPr lang="en-US" sz="1100" b="1" dirty="0" smtClean="0">
                <a:effectLst>
                  <a:outerShdw blurRad="63500" sx="102000" sy="102000" algn="ctr" rotWithShape="0">
                    <a:prstClr val="black">
                      <a:alpha val="40000"/>
                    </a:prstClr>
                  </a:outerShdw>
                </a:effectLst>
                <a:latin typeface="Segoe" pitchFamily="34" charset="0"/>
              </a:rPr>
              <a:t>ON-PREMISES</a:t>
            </a:r>
          </a:p>
        </p:txBody>
      </p:sp>
      <p:sp>
        <p:nvSpPr>
          <p:cNvPr id="64" name="Round Same Side Corner Rectangle 63"/>
          <p:cNvSpPr/>
          <p:nvPr/>
        </p:nvSpPr>
        <p:spPr bwMode="auto">
          <a:xfrm rot="10800000">
            <a:off x="7924799" y="17252"/>
            <a:ext cx="1052285" cy="1238251"/>
          </a:xfrm>
          <a:prstGeom prst="round2SameRect">
            <a:avLst>
              <a:gd name="adj1" fmla="val 44606"/>
              <a:gd name="adj2" fmla="val 0"/>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15900" dist="127000" dir="2700000" algn="tl" rotWithShape="0">
              <a:prstClr val="black">
                <a:alpha val="27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pPr marR="0" indent="-171450" algn="ctr" defTabSz="914099" fontAlgn="base">
              <a:lnSpc>
                <a:spcPct val="100000"/>
              </a:lnSpc>
              <a:spcBef>
                <a:spcPct val="0"/>
              </a:spcBef>
              <a:spcAft>
                <a:spcPct val="0"/>
              </a:spcAft>
              <a:buClrTx/>
              <a:buSzTx/>
              <a:buFontTx/>
              <a:buNone/>
              <a:tabLst/>
              <a:defRPr/>
            </a:pPr>
            <a:endParaRPr lang="en-US" kern="0" dirty="0" smtClean="0">
              <a:latin typeface="Segoe" charset="0"/>
            </a:endParaRPr>
          </a:p>
        </p:txBody>
      </p:sp>
      <p:sp>
        <p:nvSpPr>
          <p:cNvPr id="65" name="Block Arc 64"/>
          <p:cNvSpPr/>
          <p:nvPr/>
        </p:nvSpPr>
        <p:spPr bwMode="auto">
          <a:xfrm flipV="1">
            <a:off x="7924800" y="207754"/>
            <a:ext cx="1076325" cy="1076325"/>
          </a:xfrm>
          <a:prstGeom prst="blockArc">
            <a:avLst>
              <a:gd name="adj1" fmla="val 10800000"/>
              <a:gd name="adj2" fmla="val 21409210"/>
              <a:gd name="adj3" fmla="val 4931"/>
            </a:avLst>
          </a:prstGeom>
          <a:gradFill>
            <a:gsLst>
              <a:gs pos="0">
                <a:srgbClr val="FC9204"/>
              </a:gs>
              <a:gs pos="50000">
                <a:srgbClr val="FFFF00">
                  <a:alpha val="48000"/>
                </a:srgb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sp>
        <p:nvSpPr>
          <p:cNvPr id="2" name="Title 1"/>
          <p:cNvSpPr>
            <a:spLocks noGrp="1"/>
          </p:cNvSpPr>
          <p:nvPr>
            <p:ph type="title"/>
          </p:nvPr>
        </p:nvSpPr>
        <p:spPr>
          <a:xfrm>
            <a:off x="381000" y="230188"/>
            <a:ext cx="8382000" cy="553998"/>
          </a:xfrm>
        </p:spPr>
        <p:txBody>
          <a:bodyPr/>
          <a:lstStyle/>
          <a:p>
            <a:r>
              <a:rPr lang="en-US" sz="4000" dirty="0" smtClean="0"/>
              <a:t>Extend Access Across Organizations   </a:t>
            </a:r>
            <a:endParaRPr lang="en-US" sz="4000" dirty="0"/>
          </a:p>
        </p:txBody>
      </p:sp>
      <p:grpSp>
        <p:nvGrpSpPr>
          <p:cNvPr id="3" name="Group 3"/>
          <p:cNvGrpSpPr/>
          <p:nvPr/>
        </p:nvGrpSpPr>
        <p:grpSpPr>
          <a:xfrm>
            <a:off x="7919049" y="452557"/>
            <a:ext cx="1078302" cy="735516"/>
            <a:chOff x="7310717" y="687613"/>
            <a:chExt cx="2159296" cy="1472869"/>
          </a:xfrm>
        </p:grpSpPr>
        <p:sp>
          <p:nvSpPr>
            <p:cNvPr id="5" name="Oval 4"/>
            <p:cNvSpPr/>
            <p:nvPr/>
          </p:nvSpPr>
          <p:spPr bwMode="auto">
            <a:xfrm>
              <a:off x="7693705" y="687613"/>
              <a:ext cx="1348692" cy="232229"/>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TextBox 5"/>
            <p:cNvSpPr txBox="1">
              <a:spLocks noChangeAspect="1"/>
            </p:cNvSpPr>
            <p:nvPr/>
          </p:nvSpPr>
          <p:spPr>
            <a:xfrm>
              <a:off x="7310717" y="1109287"/>
              <a:ext cx="2159296" cy="1051195"/>
            </a:xfrm>
            <a:prstGeom prst="rect">
              <a:avLst/>
            </a:prstGeom>
            <a:noFill/>
          </p:spPr>
          <p:txBody>
            <a:bodyPr wrap="square" rtlCol="0" anchor="t">
              <a:noAutofit/>
            </a:bodyPr>
            <a:lstStyle/>
            <a:p>
              <a:pPr algn="ctr">
                <a:lnSpc>
                  <a:spcPct val="80000"/>
                </a:lnSpc>
                <a:defRPr/>
              </a:pPr>
              <a:r>
                <a:rPr lang="en-US" sz="1000" b="1" kern="0" dirty="0" smtClean="0">
                  <a:ln w="18415" cmpd="sng">
                    <a:noFill/>
                    <a:prstDash val="solid"/>
                  </a:ln>
                  <a:effectLst>
                    <a:innerShdw blurRad="114300">
                      <a:prstClr val="black"/>
                    </a:innerShdw>
                  </a:effectLst>
                  <a:latin typeface="+mj-lt"/>
                  <a:cs typeface="Arial" pitchFamily="34" charset="0"/>
                </a:rPr>
                <a:t>Integrate</a:t>
              </a:r>
              <a:r>
                <a:rPr lang="en-US" sz="1000" kern="0" dirty="0" smtClean="0">
                  <a:ln w="18415" cmpd="sng">
                    <a:noFill/>
                    <a:prstDash val="solid"/>
                  </a:ln>
                  <a:effectLst>
                    <a:innerShdw blurRad="114300">
                      <a:prstClr val="black"/>
                    </a:innerShdw>
                  </a:effectLst>
                  <a:latin typeface="+mj-lt"/>
                  <a:cs typeface="Arial" pitchFamily="34" charset="0"/>
                </a:rPr>
                <a:t> and extend</a:t>
              </a:r>
            </a:p>
            <a:p>
              <a:pPr algn="ctr">
                <a:lnSpc>
                  <a:spcPct val="80000"/>
                </a:lnSpc>
                <a:defRPr/>
              </a:pPr>
              <a:r>
                <a:rPr lang="en-US" sz="1000" kern="0" dirty="0" smtClean="0">
                  <a:ln w="18415" cmpd="sng">
                    <a:noFill/>
                    <a:prstDash val="solid"/>
                  </a:ln>
                  <a:effectLst>
                    <a:innerShdw blurRad="114300">
                      <a:prstClr val="black"/>
                    </a:innerShdw>
                  </a:effectLst>
                  <a:latin typeface="+mj-lt"/>
                  <a:cs typeface="Arial" pitchFamily="34" charset="0"/>
                </a:rPr>
                <a:t>security</a:t>
              </a:r>
            </a:p>
          </p:txBody>
        </p:sp>
      </p:grpSp>
      <p:pic>
        <p:nvPicPr>
          <p:cNvPr id="33" name="Picture 3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96134" y="2032387"/>
            <a:ext cx="904195" cy="266062"/>
          </a:xfrm>
          <a:prstGeom prst="rect">
            <a:avLst/>
          </a:prstGeom>
        </p:spPr>
      </p:pic>
      <p:pic>
        <p:nvPicPr>
          <p:cNvPr id="34" name="Picture 3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02612" y="2043582"/>
            <a:ext cx="740072" cy="365352"/>
          </a:xfrm>
          <a:prstGeom prst="rect">
            <a:avLst/>
          </a:prstGeom>
        </p:spPr>
      </p:pic>
      <p:sp>
        <p:nvSpPr>
          <p:cNvPr id="47" name="Rectangle 46"/>
          <p:cNvSpPr/>
          <p:nvPr/>
        </p:nvSpPr>
        <p:spPr>
          <a:xfrm>
            <a:off x="5923892" y="2752811"/>
            <a:ext cx="1039721" cy="652272"/>
          </a:xfrm>
          <a:prstGeom prst="rect">
            <a:avLst/>
          </a:prstGeom>
          <a:effectLst/>
        </p:spPr>
        <p:txBody>
          <a:bodyPr wrap="none">
            <a:prstTxWarp prst="textArchUp">
              <a:avLst>
                <a:gd name="adj" fmla="val 11044918"/>
              </a:avLst>
            </a:prstTxWarp>
            <a:spAutoFit/>
          </a:bodyPr>
          <a:lstStyle/>
          <a:p>
            <a:pPr algn="ctr" eaLnBrk="0" fontAlgn="base" hangingPunct="0">
              <a:spcBef>
                <a:spcPct val="0"/>
              </a:spcBef>
              <a:spcAft>
                <a:spcPct val="0"/>
              </a:spcAft>
            </a:pPr>
            <a:r>
              <a:rPr lang="en-US" sz="1000" dirty="0" smtClean="0"/>
              <a:t>WS-*  and SAML 2.0</a:t>
            </a:r>
            <a:endParaRPr lang="en-US" sz="1000" dirty="0">
              <a:latin typeface="Arial" charset="0"/>
              <a:ea typeface="ＭＳ Ｐゴシック" charset="-128"/>
              <a:cs typeface="ＭＳ Ｐゴシック" charset="-128"/>
            </a:endParaRPr>
          </a:p>
        </p:txBody>
      </p:sp>
      <p:sp>
        <p:nvSpPr>
          <p:cNvPr id="59" name="Rectangle 58"/>
          <p:cNvSpPr/>
          <p:nvPr/>
        </p:nvSpPr>
        <p:spPr>
          <a:xfrm rot="-240000">
            <a:off x="5774602" y="2374190"/>
            <a:ext cx="1309229" cy="1444119"/>
          </a:xfrm>
          <a:prstGeom prst="rect">
            <a:avLst/>
          </a:prstGeom>
          <a:effectLst/>
        </p:spPr>
        <p:txBody>
          <a:bodyPr wrap="none">
            <a:prstTxWarp prst="textArchDown">
              <a:avLst>
                <a:gd name="adj" fmla="val 17350142"/>
              </a:avLst>
            </a:prstTxWarp>
            <a:spAutoFit/>
          </a:bodyPr>
          <a:lstStyle/>
          <a:p>
            <a:pPr lvl="0" algn="ctr"/>
            <a:r>
              <a:rPr lang="en-US" sz="850" dirty="0" smtClean="0">
                <a:effectLst/>
                <a:latin typeface="Segoe" pitchFamily="34" charset="0"/>
              </a:rPr>
              <a:t>ACTIVE DIRECTORY </a:t>
            </a:r>
          </a:p>
          <a:p>
            <a:pPr lvl="0" algn="ctr"/>
            <a:r>
              <a:rPr lang="en-US" sz="850" dirty="0" smtClean="0">
                <a:effectLst/>
                <a:latin typeface="Segoe" pitchFamily="34" charset="0"/>
              </a:rPr>
              <a:t>FEDERATION SERVICES</a:t>
            </a:r>
          </a:p>
        </p:txBody>
      </p:sp>
      <p:pic>
        <p:nvPicPr>
          <p:cNvPr id="71" name="Picture 70" descr="Configurations.png"/>
          <p:cNvPicPr>
            <a:picLocks noChangeAspect="1"/>
          </p:cNvPicPr>
          <p:nvPr/>
        </p:nvPicPr>
        <p:blipFill>
          <a:blip r:embed="rId6" cstate="print"/>
          <a:stretch>
            <a:fillRect/>
          </a:stretch>
        </p:blipFill>
        <p:spPr>
          <a:xfrm>
            <a:off x="5501640" y="3008859"/>
            <a:ext cx="446386" cy="357899"/>
          </a:xfrm>
          <a:prstGeom prst="rect">
            <a:avLst/>
          </a:prstGeom>
        </p:spPr>
      </p:pic>
      <p:pic>
        <p:nvPicPr>
          <p:cNvPr id="40" name="Picture 39" descr="Configurations.png"/>
          <p:cNvPicPr>
            <a:picLocks noChangeAspect="1"/>
          </p:cNvPicPr>
          <p:nvPr/>
        </p:nvPicPr>
        <p:blipFill>
          <a:blip r:embed="rId6" cstate="print"/>
          <a:stretch>
            <a:fillRect/>
          </a:stretch>
        </p:blipFill>
        <p:spPr>
          <a:xfrm>
            <a:off x="6948052" y="2996547"/>
            <a:ext cx="446386" cy="357899"/>
          </a:xfrm>
          <a:prstGeom prst="rect">
            <a:avLst/>
          </a:prstGeom>
        </p:spPr>
      </p:pic>
      <p:pic>
        <p:nvPicPr>
          <p:cNvPr id="41" name="Picture 40" descr="Configurations.png"/>
          <p:cNvPicPr>
            <a:picLocks noChangeAspect="1"/>
          </p:cNvPicPr>
          <p:nvPr/>
        </p:nvPicPr>
        <p:blipFill>
          <a:blip r:embed="rId6" cstate="print"/>
          <a:stretch>
            <a:fillRect/>
          </a:stretch>
        </p:blipFill>
        <p:spPr>
          <a:xfrm>
            <a:off x="6950551" y="3368462"/>
            <a:ext cx="446386" cy="357899"/>
          </a:xfrm>
          <a:prstGeom prst="rect">
            <a:avLst/>
          </a:prstGeom>
        </p:spPr>
      </p:pic>
      <p:pic>
        <p:nvPicPr>
          <p:cNvPr id="42" name="Picture 41" descr="Configurations.png"/>
          <p:cNvPicPr>
            <a:picLocks noChangeAspect="1"/>
          </p:cNvPicPr>
          <p:nvPr/>
        </p:nvPicPr>
        <p:blipFill>
          <a:blip r:embed="rId6" cstate="print"/>
          <a:stretch>
            <a:fillRect/>
          </a:stretch>
        </p:blipFill>
        <p:spPr>
          <a:xfrm>
            <a:off x="5509137" y="3392546"/>
            <a:ext cx="446386" cy="357899"/>
          </a:xfrm>
          <a:prstGeom prst="rect">
            <a:avLst/>
          </a:prstGeom>
        </p:spPr>
      </p:pic>
      <p:sp>
        <p:nvSpPr>
          <p:cNvPr id="56" name="Rounded Rectangle 55"/>
          <p:cNvSpPr/>
          <p:nvPr/>
        </p:nvSpPr>
        <p:spPr bwMode="auto">
          <a:xfrm>
            <a:off x="228195" y="1039906"/>
            <a:ext cx="3944870" cy="3132044"/>
          </a:xfrm>
          <a:prstGeom prst="roundRect">
            <a:avLst>
              <a:gd name="adj" fmla="val 6551"/>
            </a:avLst>
          </a:prstGeom>
          <a:solidFill>
            <a:schemeClr val="tx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230188" lvl="1" indent="-230188" defTabSz="914099" fontAlgn="base">
              <a:spcBef>
                <a:spcPts val="600"/>
              </a:spcBef>
              <a:defRPr/>
            </a:pPr>
            <a:r>
              <a:rPr lang="en-US" sz="1500" b="1" dirty="0" smtClean="0">
                <a:solidFill>
                  <a:schemeClr val="accent2"/>
                </a:solidFill>
              </a:rPr>
              <a:t>EMPOWER BUSINESS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Ability to move seamlessly between applications using a single identity</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Collaboration across organizations</a:t>
            </a:r>
          </a:p>
          <a:p>
            <a:pPr marL="230188" lvl="1" indent="-230188" defTabSz="914099" fontAlgn="base">
              <a:spcBef>
                <a:spcPts val="600"/>
              </a:spcBef>
              <a:defRPr/>
            </a:pPr>
            <a:r>
              <a:rPr lang="en-US" sz="1500" b="1" dirty="0" smtClean="0">
                <a:solidFill>
                  <a:schemeClr val="accent2"/>
                </a:solidFill>
              </a:rPr>
              <a:t>EMPOWER IT</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No need to manage external accounts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Simplified and flexible claims-based federation</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Common authentication controls for building custom applications</a:t>
            </a:r>
          </a:p>
        </p:txBody>
      </p:sp>
      <p:sp>
        <p:nvSpPr>
          <p:cNvPr id="43" name="Rectangle 42"/>
          <p:cNvSpPr/>
          <p:nvPr/>
        </p:nvSpPr>
        <p:spPr>
          <a:xfrm>
            <a:off x="182340" y="6696986"/>
            <a:ext cx="8667745" cy="215444"/>
          </a:xfrm>
          <a:prstGeom prst="rect">
            <a:avLst/>
          </a:prstGeom>
        </p:spPr>
        <p:txBody>
          <a:bodyPr wrap="square">
            <a:spAutoFit/>
          </a:bodyPr>
          <a:lstStyle/>
          <a:p>
            <a:r>
              <a:rPr lang="en-US" sz="800" dirty="0" smtClean="0">
                <a:solidFill>
                  <a:schemeClr val="tx1">
                    <a:lumMod val="75000"/>
                    <a:lumOff val="25000"/>
                  </a:schemeClr>
                </a:solidFill>
              </a:rPr>
              <a:t>Source: </a:t>
            </a:r>
            <a:r>
              <a:rPr lang="en-US" sz="800" i="1" dirty="0" smtClean="0">
                <a:solidFill>
                  <a:schemeClr val="tx1">
                    <a:lumMod val="75000"/>
                    <a:lumOff val="25000"/>
                  </a:schemeClr>
                </a:solidFill>
              </a:rPr>
              <a:t>Awards for Outstanding Identity Management Projects</a:t>
            </a:r>
            <a:r>
              <a:rPr lang="en-US" sz="800" dirty="0" smtClean="0">
                <a:solidFill>
                  <a:schemeClr val="tx1">
                    <a:lumMod val="75000"/>
                    <a:lumOff val="25000"/>
                  </a:schemeClr>
                </a:solidFill>
              </a:rPr>
              <a:t>. Kuppinger Cole, May 2009. </a:t>
            </a:r>
            <a:r>
              <a:rPr lang="en-US" sz="800" dirty="0" smtClean="0">
                <a:solidFill>
                  <a:schemeClr val="tx1">
                    <a:lumMod val="75000"/>
                    <a:lumOff val="25000"/>
                  </a:schemeClr>
                </a:solidFill>
                <a:hlinkClick r:id="rId7"/>
              </a:rPr>
              <a:t>http://www.id-conf.com/blog/2009/05/07/awards-for-outstanding-identity-management-projects/</a:t>
            </a:r>
            <a:endParaRPr lang="en-US" sz="800" dirty="0" smtClean="0">
              <a:solidFill>
                <a:schemeClr val="tx1">
                  <a:lumMod val="75000"/>
                  <a:lumOff val="25000"/>
                </a:schemeClr>
              </a:solidFill>
            </a:endParaRPr>
          </a:p>
        </p:txBody>
      </p:sp>
      <p:grpSp>
        <p:nvGrpSpPr>
          <p:cNvPr id="44" name="Group 43"/>
          <p:cNvGrpSpPr/>
          <p:nvPr/>
        </p:nvGrpSpPr>
        <p:grpSpPr>
          <a:xfrm>
            <a:off x="7962793" y="173260"/>
            <a:ext cx="958681" cy="479461"/>
            <a:chOff x="700964" y="3415859"/>
            <a:chExt cx="1187974" cy="594136"/>
          </a:xfrm>
        </p:grpSpPr>
        <p:pic>
          <p:nvPicPr>
            <p:cNvPr id="45" name="Picture 44" descr="SLUI.exe_I0003_0409.png"/>
            <p:cNvPicPr>
              <a:picLocks noChangeAspect="1"/>
            </p:cNvPicPr>
            <p:nvPr/>
          </p:nvPicPr>
          <p:blipFill>
            <a:blip r:embed="rId8" cstate="print"/>
            <a:stretch>
              <a:fillRect/>
            </a:stretch>
          </p:blipFill>
          <p:spPr>
            <a:xfrm>
              <a:off x="1117711" y="3611951"/>
              <a:ext cx="398044" cy="398044"/>
            </a:xfrm>
            <a:prstGeom prst="rect">
              <a:avLst/>
            </a:prstGeom>
          </p:spPr>
        </p:pic>
        <p:pic>
          <p:nvPicPr>
            <p:cNvPr id="48" name="Picture 47" descr="connect.dll_I28a1_0409.png"/>
            <p:cNvPicPr>
              <a:picLocks noChangeAspect="1"/>
            </p:cNvPicPr>
            <p:nvPr/>
          </p:nvPicPr>
          <p:blipFill>
            <a:blip r:embed="rId9" cstate="print"/>
            <a:stretch>
              <a:fillRect/>
            </a:stretch>
          </p:blipFill>
          <p:spPr>
            <a:xfrm>
              <a:off x="1389389" y="3415859"/>
              <a:ext cx="499549" cy="499549"/>
            </a:xfrm>
            <a:prstGeom prst="rect">
              <a:avLst/>
            </a:prstGeom>
          </p:spPr>
        </p:pic>
        <p:pic>
          <p:nvPicPr>
            <p:cNvPr id="53" name="Picture 52" descr="connect.dll_I28a1_0409.png"/>
            <p:cNvPicPr>
              <a:picLocks noChangeAspect="1"/>
            </p:cNvPicPr>
            <p:nvPr/>
          </p:nvPicPr>
          <p:blipFill>
            <a:blip r:embed="rId9" cstate="print"/>
            <a:stretch>
              <a:fillRect/>
            </a:stretch>
          </p:blipFill>
          <p:spPr>
            <a:xfrm>
              <a:off x="700964" y="3421117"/>
              <a:ext cx="499549" cy="499549"/>
            </a:xfrm>
            <a:prstGeom prst="rect">
              <a:avLst/>
            </a:prstGeom>
          </p:spPr>
        </p:pic>
      </p:grpSp>
      <p:grpSp>
        <p:nvGrpSpPr>
          <p:cNvPr id="63" name="Group 71"/>
          <p:cNvGrpSpPr/>
          <p:nvPr/>
        </p:nvGrpSpPr>
        <p:grpSpPr>
          <a:xfrm>
            <a:off x="6021874" y="2854690"/>
            <a:ext cx="828739" cy="836022"/>
            <a:chOff x="7647924" y="3456269"/>
            <a:chExt cx="828739" cy="836022"/>
          </a:xfrm>
        </p:grpSpPr>
        <p:sp>
          <p:nvSpPr>
            <p:cNvPr id="66" name="Oval 65"/>
            <p:cNvSpPr/>
            <p:nvPr/>
          </p:nvSpPr>
          <p:spPr bwMode="auto">
            <a:xfrm>
              <a:off x="7647924" y="3456269"/>
              <a:ext cx="828739" cy="836022"/>
            </a:xfrm>
            <a:prstGeom prst="ellipse">
              <a:avLst/>
            </a:prstGeom>
            <a:solidFill>
              <a:schemeClr val="accent2">
                <a:lumMod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anchor="ctr" anchorCtr="0" compatLnSpc="1">
              <a:prstTxWarp prst="textNoShape">
                <a:avLst/>
              </a:prstTxWarp>
            </a:bodyPr>
            <a:lstStyle/>
            <a:p>
              <a:pPr algn="ctr" rtl="0"/>
              <a:endParaRPr lang="en-US" sz="2400" spc="-100" dirty="0">
                <a:ln w="18415" cmpd="sng">
                  <a:noFill/>
                  <a:prstDash val="solid"/>
                </a:ln>
                <a:solidFill>
                  <a:srgbClr val="FFFFFF"/>
                </a:solidFill>
                <a:effectLst>
                  <a:innerShdw blurRad="114300">
                    <a:prstClr val="black"/>
                  </a:innerShdw>
                </a:effectLst>
                <a:latin typeface="Segoe" pitchFamily="34" charset="0"/>
                <a:ea typeface="+mn-ea"/>
                <a:cs typeface="+mn-cs"/>
              </a:endParaRPr>
            </a:p>
          </p:txBody>
        </p:sp>
        <p:sp>
          <p:nvSpPr>
            <p:cNvPr id="67" name="Flowchart: Connector 66"/>
            <p:cNvSpPr/>
            <p:nvPr/>
          </p:nvSpPr>
          <p:spPr bwMode="auto">
            <a:xfrm>
              <a:off x="7810751" y="3471509"/>
              <a:ext cx="503086" cy="312420"/>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grpSp>
          <p:nvGrpSpPr>
            <p:cNvPr id="68" name="Group 62"/>
            <p:cNvGrpSpPr/>
            <p:nvPr/>
          </p:nvGrpSpPr>
          <p:grpSpPr>
            <a:xfrm>
              <a:off x="7772948" y="3544340"/>
              <a:ext cx="604810" cy="615661"/>
              <a:chOff x="823789" y="6281057"/>
              <a:chExt cx="763274" cy="776968"/>
            </a:xfrm>
          </p:grpSpPr>
          <p:pic>
            <p:nvPicPr>
              <p:cNvPr id="76" name="Picture 75" descr="peep7.png"/>
              <p:cNvPicPr>
                <a:picLocks noChangeAspect="1"/>
              </p:cNvPicPr>
              <p:nvPr/>
            </p:nvPicPr>
            <p:blipFill>
              <a:blip r:embed="rId10"/>
              <a:stretch>
                <a:fillRect/>
              </a:stretch>
            </p:blipFill>
            <p:spPr>
              <a:xfrm>
                <a:off x="1022340" y="6281057"/>
                <a:ext cx="564723" cy="776968"/>
              </a:xfrm>
              <a:prstGeom prst="rect">
                <a:avLst/>
              </a:prstGeom>
            </p:spPr>
          </p:pic>
          <p:grpSp>
            <p:nvGrpSpPr>
              <p:cNvPr id="77" name="Group 129"/>
              <p:cNvGrpSpPr/>
              <p:nvPr/>
            </p:nvGrpSpPr>
            <p:grpSpPr>
              <a:xfrm>
                <a:off x="823789" y="6756283"/>
                <a:ext cx="385067" cy="299817"/>
                <a:chOff x="-883556" y="6069329"/>
                <a:chExt cx="1340754" cy="1043923"/>
              </a:xfrm>
            </p:grpSpPr>
            <p:sp>
              <p:nvSpPr>
                <p:cNvPr id="78" name="Isosceles Triangle 77"/>
                <p:cNvSpPr/>
                <p:nvPr/>
              </p:nvSpPr>
              <p:spPr bwMode="auto">
                <a:xfrm>
                  <a:off x="-883556" y="6069329"/>
                  <a:ext cx="1340754" cy="1043923"/>
                </a:xfrm>
                <a:prstGeom prst="triangle">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79" name="Picture 2" descr="visio process chart 2"/>
                <p:cNvPicPr>
                  <a:picLocks noChangeAspect="1" noChangeArrowheads="1"/>
                </p:cNvPicPr>
                <p:nvPr/>
              </p:nvPicPr>
              <p:blipFill>
                <a:blip r:embed="rId11" cstate="print"/>
                <a:srcRect/>
                <a:stretch>
                  <a:fillRect/>
                </a:stretch>
              </p:blipFill>
              <p:spPr bwMode="auto">
                <a:xfrm>
                  <a:off x="-544290" y="6570347"/>
                  <a:ext cx="699759" cy="509987"/>
                </a:xfrm>
                <a:prstGeom prst="rect">
                  <a:avLst/>
                </a:prstGeom>
                <a:noFill/>
              </p:spPr>
            </p:pic>
          </p:grpSp>
        </p:grpSp>
      </p:grpSp>
    </p:spTree>
    <p:extLst>
      <p:ext uri="{BB962C8B-B14F-4D97-AF65-F5344CB8AC3E}">
        <p14:creationId xmlns="" xmlns:p14="http://schemas.microsoft.com/office/powerpoint/2010/main" val="3521793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2.96296E-6 L -0.03698 -0.09422 " pathEditMode="relative" rAng="0" ptsTypes="AA">
                                      <p:cBhvr>
                                        <p:cTn id="6" dur="2000" fill="hold"/>
                                        <p:tgtEl>
                                          <p:spTgt spid="71"/>
                                        </p:tgtEl>
                                        <p:attrNameLst>
                                          <p:attrName>ppt_x</p:attrName>
                                          <p:attrName>ppt_y</p:attrName>
                                        </p:attrNameLst>
                                      </p:cBhvr>
                                      <p:rCtr x="-1900" y="-4700"/>
                                    </p:animMotion>
                                  </p:childTnLst>
                                </p:cTn>
                              </p:par>
                              <p:par>
                                <p:cTn id="7" presetID="0" presetClass="path" presetSubtype="0" accel="50000" decel="50000" fill="hold" nodeType="withEffect">
                                  <p:stCondLst>
                                    <p:cond delay="0"/>
                                  </p:stCondLst>
                                  <p:childTnLst>
                                    <p:animMotion origin="layout" path="M -1.38889E-6 0.00185 L 0.04028 -0.08588 " pathEditMode="relative" rAng="0" ptsTypes="AA">
                                      <p:cBhvr>
                                        <p:cTn id="8" dur="2000" fill="hold"/>
                                        <p:tgtEl>
                                          <p:spTgt spid="40"/>
                                        </p:tgtEl>
                                        <p:attrNameLst>
                                          <p:attrName>ppt_x</p:attrName>
                                          <p:attrName>ppt_y</p:attrName>
                                        </p:attrNameLst>
                                      </p:cBhvr>
                                      <p:rCtr x="2000" y="-4400"/>
                                    </p:animMotion>
                                  </p:childTnLst>
                                </p:cTn>
                              </p:par>
                              <p:par>
                                <p:cTn id="9" presetID="0" presetClass="path" presetSubtype="0" accel="50000" decel="50000" fill="hold" nodeType="withEffect">
                                  <p:stCondLst>
                                    <p:cond delay="0"/>
                                  </p:stCondLst>
                                  <p:childTnLst>
                                    <p:animMotion origin="layout" path="M 5E-6 3.7037E-7 L 0.02153 0.08518 " pathEditMode="relative" rAng="0" ptsTypes="AA">
                                      <p:cBhvr>
                                        <p:cTn id="10" dur="2000" fill="hold"/>
                                        <p:tgtEl>
                                          <p:spTgt spid="41"/>
                                        </p:tgtEl>
                                        <p:attrNameLst>
                                          <p:attrName>ppt_x</p:attrName>
                                          <p:attrName>ppt_y</p:attrName>
                                        </p:attrNameLst>
                                      </p:cBhvr>
                                      <p:rCtr x="1100" y="4300"/>
                                    </p:animMotion>
                                  </p:childTnLst>
                                </p:cTn>
                              </p:par>
                              <p:par>
                                <p:cTn id="11" presetID="0" presetClass="path" presetSubtype="0" accel="50000" decel="50000" fill="hold" nodeType="withEffect">
                                  <p:stCondLst>
                                    <p:cond delay="0"/>
                                  </p:stCondLst>
                                  <p:childTnLst>
                                    <p:animMotion origin="layout" path="M 2.77778E-7 0 L -0.02483 0.08681 " pathEditMode="relative" rAng="0" ptsTypes="AA">
                                      <p:cBhvr>
                                        <p:cTn id="12" dur="2000" fill="hold"/>
                                        <p:tgtEl>
                                          <p:spTgt spid="42"/>
                                        </p:tgtEl>
                                        <p:attrNameLst>
                                          <p:attrName>ppt_x</p:attrName>
                                          <p:attrName>ppt_y</p:attrName>
                                        </p:attrNameLst>
                                      </p:cBhvr>
                                      <p:rCtr x="-1300" y="4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vert="horz" lIns="91440" tIns="45720" rIns="91440" bIns="45720" rtlCol="0" anchor="t">
            <a:noAutofit/>
          </a:bodyPr>
          <a:lstStyle/>
          <a:p>
            <a:r>
              <a:rPr lang="en-US" sz="4400" dirty="0" smtClean="0"/>
              <a:t>Authentication</a:t>
            </a:r>
            <a:r>
              <a:rPr lang="en-US" sz="4000" dirty="0" smtClean="0"/>
              <a:t> problem statement</a:t>
            </a:r>
          </a:p>
        </p:txBody>
      </p:sp>
      <p:sp>
        <p:nvSpPr>
          <p:cNvPr id="3" name="Text Placeholder 2"/>
          <p:cNvSpPr>
            <a:spLocks noGrp="1"/>
          </p:cNvSpPr>
          <p:nvPr>
            <p:ph idx="4294967295"/>
          </p:nvPr>
        </p:nvSpPr>
        <p:spPr>
          <a:xfrm>
            <a:off x="533400" y="1034102"/>
            <a:ext cx="8001000" cy="4343400"/>
          </a:xfrm>
          <a:prstGeom prst="rect">
            <a:avLst/>
          </a:prstGeom>
        </p:spPr>
        <p:txBody>
          <a:bodyPr/>
          <a:lstStyle/>
          <a:p>
            <a:r>
              <a:rPr lang="en-US" sz="2800" dirty="0" smtClean="0"/>
              <a:t>Every connected app must handle two functions</a:t>
            </a:r>
          </a:p>
          <a:p>
            <a:pPr lvl="1"/>
            <a:r>
              <a:rPr lang="en-US" sz="2400" dirty="0" smtClean="0"/>
              <a:t>Authenticate user</a:t>
            </a:r>
          </a:p>
          <a:p>
            <a:pPr lvl="1"/>
            <a:r>
              <a:rPr lang="en-US" sz="2400" dirty="0" smtClean="0"/>
              <a:t>Get information about user to drive app behavior</a:t>
            </a:r>
          </a:p>
          <a:p>
            <a:r>
              <a:rPr lang="en-US" sz="2800" dirty="0" smtClean="0"/>
              <a:t>Many different technologies to do this</a:t>
            </a:r>
          </a:p>
          <a:p>
            <a:pPr lvl="1"/>
            <a:r>
              <a:rPr lang="en-US" sz="2400" dirty="0" smtClean="0"/>
              <a:t>Name/password, X.509, Kerberos, SAML, LDAP, …</a:t>
            </a:r>
          </a:p>
          <a:p>
            <a:pPr lvl="1"/>
            <a:r>
              <a:rPr lang="en-US" sz="2400" dirty="0" smtClean="0"/>
              <a:t>Scenario drives technology choice</a:t>
            </a:r>
          </a:p>
          <a:p>
            <a:pPr lvl="1"/>
            <a:r>
              <a:rPr lang="en-US" sz="2400" dirty="0" smtClean="0"/>
              <a:t>App becomes bound to constraints of technology</a:t>
            </a:r>
          </a:p>
          <a:p>
            <a:r>
              <a:rPr lang="en-US" sz="2800" dirty="0" smtClean="0"/>
              <a:t>Solution:  claims-based identity</a:t>
            </a:r>
          </a:p>
          <a:p>
            <a:pPr lvl="1"/>
            <a:r>
              <a:rPr lang="en-US" sz="2400" dirty="0" smtClean="0"/>
              <a:t>Abstraction layer hides detail of authenticating user, getting information about user</a:t>
            </a:r>
          </a:p>
          <a:p>
            <a:pPr lvl="1"/>
            <a:r>
              <a:rPr lang="en-US" sz="2400" dirty="0" smtClean="0"/>
              <a:t>Application logic exposed to </a:t>
            </a:r>
            <a:r>
              <a:rPr lang="en-US" sz="2400" i="1" dirty="0" smtClean="0"/>
              <a:t>claims</a:t>
            </a:r>
            <a:r>
              <a:rPr lang="en-US" sz="2400" dirty="0" smtClean="0"/>
              <a:t> only; </a:t>
            </a:r>
            <a:br>
              <a:rPr lang="en-US" sz="2400" dirty="0" smtClean="0"/>
            </a:br>
            <a:r>
              <a:rPr lang="en-US" sz="2400" dirty="0" smtClean="0"/>
              <a:t>claims = information about the user</a:t>
            </a:r>
          </a:p>
          <a:p>
            <a:pPr lvl="1"/>
            <a:r>
              <a:rPr lang="en-US" sz="2400" dirty="0" smtClean="0"/>
              <a:t>Change details after deployment without changing application code</a:t>
            </a:r>
            <a:endParaRPr lang="en-US" sz="2000" dirty="0" smtClean="0"/>
          </a:p>
        </p:txBody>
      </p:sp>
    </p:spTree>
    <p:extLst>
      <p:ext uri="{BB962C8B-B14F-4D97-AF65-F5344CB8AC3E}">
        <p14:creationId xmlns="" xmlns:p14="http://schemas.microsoft.com/office/powerpoint/2010/main" val="27677131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553998"/>
          </a:xfrm>
        </p:spPr>
        <p:txBody>
          <a:bodyPr/>
          <a:lstStyle/>
          <a:p>
            <a:r>
              <a:rPr lang="en-US" sz="4000" dirty="0" smtClean="0"/>
              <a:t>What is claims based access</a:t>
            </a:r>
            <a:endParaRPr lang="en-US" sz="4000" dirty="0"/>
          </a:p>
        </p:txBody>
      </p:sp>
      <p:pic>
        <p:nvPicPr>
          <p:cNvPr id="6" name="Picture 3" descr="C:\Program Files\Microsoft Resource DVD Artwork\DVD_ART\Artwork_Imagery\HARDWARE_IMAGERY\Illustration - Misc Hardware\XML Icons\pc.png"/>
          <p:cNvPicPr>
            <a:picLocks noChangeAspect="1" noChangeArrowheads="1"/>
          </p:cNvPicPr>
          <p:nvPr/>
        </p:nvPicPr>
        <p:blipFill>
          <a:blip r:embed="rId3" cstate="print"/>
          <a:srcRect/>
          <a:stretch>
            <a:fillRect/>
          </a:stretch>
        </p:blipFill>
        <p:spPr bwMode="auto">
          <a:xfrm>
            <a:off x="533400" y="4269840"/>
            <a:ext cx="1447800" cy="1444553"/>
          </a:xfrm>
          <a:prstGeom prst="rect">
            <a:avLst/>
          </a:prstGeom>
          <a:noFill/>
        </p:spPr>
      </p:pic>
      <p:pic>
        <p:nvPicPr>
          <p:cNvPr id="7" name="Picture 10"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7436931" y="4187630"/>
            <a:ext cx="1173669" cy="1524000"/>
          </a:xfrm>
          <a:prstGeom prst="rect">
            <a:avLst/>
          </a:prstGeom>
          <a:noFill/>
        </p:spPr>
      </p:pic>
      <p:sp>
        <p:nvSpPr>
          <p:cNvPr id="39" name="Rectangle 38"/>
          <p:cNvSpPr/>
          <p:nvPr/>
        </p:nvSpPr>
        <p:spPr bwMode="auto">
          <a:xfrm>
            <a:off x="5943600" y="4933860"/>
            <a:ext cx="1371600" cy="85734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latin typeface="Calibri" pitchFamily="34" charset="0"/>
              </a:rPr>
              <a:t>Windows Identity Foundation</a:t>
            </a:r>
          </a:p>
        </p:txBody>
      </p:sp>
      <p:pic>
        <p:nvPicPr>
          <p:cNvPr id="43" name="Picture 10"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3658684" y="917042"/>
            <a:ext cx="1173669" cy="1524000"/>
          </a:xfrm>
          <a:prstGeom prst="rect">
            <a:avLst/>
          </a:prstGeom>
          <a:noFill/>
        </p:spPr>
      </p:pic>
      <p:sp>
        <p:nvSpPr>
          <p:cNvPr id="44" name="Rectangle 43"/>
          <p:cNvSpPr/>
          <p:nvPr/>
        </p:nvSpPr>
        <p:spPr bwMode="auto">
          <a:xfrm>
            <a:off x="5943600" y="4193640"/>
            <a:ext cx="1371600" cy="66402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dirty="0" smtClean="0">
                <a:solidFill>
                  <a:srgbClr val="FFFFFF"/>
                </a:solidFill>
                <a:effectLst>
                  <a:outerShdw blurRad="38100" dist="38100" dir="2700000" algn="tl">
                    <a:srgbClr val="000000">
                      <a:alpha val="43137"/>
                    </a:srgbClr>
                  </a:outerShdw>
                </a:effectLst>
                <a:latin typeface="Calibri" pitchFamily="34" charset="0"/>
              </a:rPr>
              <a:t>Your App</a:t>
            </a:r>
          </a:p>
        </p:txBody>
      </p:sp>
      <p:cxnSp>
        <p:nvCxnSpPr>
          <p:cNvPr id="60" name="Shape 59"/>
          <p:cNvCxnSpPr>
            <a:stCxn id="7" idx="0"/>
            <a:endCxn id="43" idx="3"/>
          </p:cNvCxnSpPr>
          <p:nvPr/>
        </p:nvCxnSpPr>
        <p:spPr>
          <a:xfrm rot="16200000" flipV="1">
            <a:off x="5173766" y="1337629"/>
            <a:ext cx="2508588" cy="3191413"/>
          </a:xfrm>
          <a:prstGeom prst="bentConnector2">
            <a:avLst/>
          </a:prstGeom>
          <a:noFill/>
          <a:ln w="25400" cap="flat" cmpd="sng" algn="ctr">
            <a:solidFill>
              <a:schemeClr val="tx1"/>
            </a:solidFill>
            <a:prstDash val="sysDash"/>
            <a:tailEnd type="arrow"/>
          </a:ln>
          <a:effectLst/>
        </p:spPr>
      </p:cxnSp>
      <p:sp>
        <p:nvSpPr>
          <p:cNvPr id="61" name="TextBox 60"/>
          <p:cNvSpPr txBox="1"/>
          <p:nvPr/>
        </p:nvSpPr>
        <p:spPr>
          <a:xfrm>
            <a:off x="8077200" y="2288640"/>
            <a:ext cx="633507" cy="369332"/>
          </a:xfrm>
          <a:prstGeom prst="rect">
            <a:avLst/>
          </a:prstGeom>
          <a:noFill/>
        </p:spPr>
        <p:txBody>
          <a:bodyPr wrap="none" rtlCol="0">
            <a:spAutoFit/>
          </a:bodyPr>
          <a:lstStyle/>
          <a:p>
            <a:pPr defTabSz="914400">
              <a:defRPr/>
            </a:pPr>
            <a:r>
              <a:rPr lang="en-US" i="1" kern="0" dirty="0" smtClean="0"/>
              <a:t>trust</a:t>
            </a:r>
            <a:endParaRPr lang="en-US" i="1" kern="0" dirty="0"/>
          </a:p>
        </p:txBody>
      </p:sp>
      <p:sp>
        <p:nvSpPr>
          <p:cNvPr id="22" name="TextBox 21"/>
          <p:cNvSpPr txBox="1"/>
          <p:nvPr/>
        </p:nvSpPr>
        <p:spPr>
          <a:xfrm>
            <a:off x="863987" y="5764925"/>
            <a:ext cx="832279" cy="400110"/>
          </a:xfrm>
          <a:prstGeom prst="rect">
            <a:avLst/>
          </a:prstGeom>
          <a:noFill/>
        </p:spPr>
        <p:txBody>
          <a:bodyPr wrap="none" rtlCol="0">
            <a:spAutoFit/>
          </a:bodyPr>
          <a:lstStyle/>
          <a:p>
            <a:r>
              <a:rPr lang="en-US" sz="2000" dirty="0" smtClean="0"/>
              <a:t>Client</a:t>
            </a:r>
            <a:endParaRPr lang="en-US" sz="2000" dirty="0"/>
          </a:p>
        </p:txBody>
      </p:sp>
      <p:sp>
        <p:nvSpPr>
          <p:cNvPr id="23" name="TextBox 22"/>
          <p:cNvSpPr txBox="1"/>
          <p:nvPr/>
        </p:nvSpPr>
        <p:spPr>
          <a:xfrm>
            <a:off x="3438525" y="2404242"/>
            <a:ext cx="2286000" cy="584775"/>
          </a:xfrm>
          <a:prstGeom prst="rect">
            <a:avLst/>
          </a:prstGeom>
          <a:noFill/>
        </p:spPr>
        <p:txBody>
          <a:bodyPr wrap="square" rtlCol="0">
            <a:spAutoFit/>
          </a:bodyPr>
          <a:lstStyle/>
          <a:p>
            <a:pPr algn="ctr"/>
            <a:r>
              <a:rPr lang="en-US" sz="1600" dirty="0" smtClean="0"/>
              <a:t>Active Directory</a:t>
            </a:r>
          </a:p>
          <a:p>
            <a:pPr algn="ctr"/>
            <a:r>
              <a:rPr lang="en-US" sz="1600" dirty="0" smtClean="0"/>
              <a:t>Federation Services 2.0</a:t>
            </a:r>
            <a:endParaRPr lang="en-US" sz="1600" dirty="0"/>
          </a:p>
        </p:txBody>
      </p:sp>
      <p:cxnSp>
        <p:nvCxnSpPr>
          <p:cNvPr id="66" name="Straight Arrow Connector 65"/>
          <p:cNvCxnSpPr>
            <a:stCxn id="43" idx="1"/>
          </p:cNvCxnSpPr>
          <p:nvPr/>
        </p:nvCxnSpPr>
        <p:spPr>
          <a:xfrm rot="10800000" flipV="1">
            <a:off x="1987296" y="1679042"/>
            <a:ext cx="1671388" cy="15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2367" y="2160402"/>
            <a:ext cx="1977273" cy="400110"/>
          </a:xfrm>
          <a:prstGeom prst="rect">
            <a:avLst/>
          </a:prstGeom>
          <a:noFill/>
        </p:spPr>
        <p:txBody>
          <a:bodyPr wrap="none" rtlCol="0">
            <a:spAutoFit/>
          </a:bodyPr>
          <a:lstStyle/>
          <a:p>
            <a:r>
              <a:rPr lang="en-US" sz="2000" dirty="0" smtClean="0"/>
              <a:t>Active Directory</a:t>
            </a:r>
            <a:endParaRPr lang="en-US" sz="2000" dirty="0"/>
          </a:p>
        </p:txBody>
      </p:sp>
      <p:sp>
        <p:nvSpPr>
          <p:cNvPr id="54" name="Can 53"/>
          <p:cNvSpPr/>
          <p:nvPr/>
        </p:nvSpPr>
        <p:spPr bwMode="auto">
          <a:xfrm>
            <a:off x="6255278" y="2078736"/>
            <a:ext cx="1145265" cy="1245476"/>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SQL</a:t>
            </a:r>
          </a:p>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Attribute</a:t>
            </a:r>
          </a:p>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Store</a:t>
            </a:r>
          </a:p>
        </p:txBody>
      </p:sp>
      <p:cxnSp>
        <p:nvCxnSpPr>
          <p:cNvPr id="65" name="Straight Arrow Connector 64"/>
          <p:cNvCxnSpPr/>
          <p:nvPr/>
        </p:nvCxnSpPr>
        <p:spPr>
          <a:xfrm>
            <a:off x="4840224" y="2206752"/>
            <a:ext cx="1293134" cy="458146"/>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67" name="Picture 2" descr="image003"/>
          <p:cNvPicPr>
            <a:picLocks noChangeAspect="1" noChangeArrowheads="1"/>
          </p:cNvPicPr>
          <p:nvPr/>
        </p:nvPicPr>
        <p:blipFill>
          <a:blip r:embed="rId5"/>
          <a:srcRect/>
          <a:stretch>
            <a:fillRect/>
          </a:stretch>
        </p:blipFill>
        <p:spPr bwMode="auto">
          <a:xfrm>
            <a:off x="152400" y="4038600"/>
            <a:ext cx="1066800" cy="840803"/>
          </a:xfrm>
          <a:prstGeom prst="rect">
            <a:avLst/>
          </a:prstGeom>
          <a:noFill/>
          <a:ln w="9525">
            <a:noFill/>
            <a:miter lim="800000"/>
            <a:headEnd/>
            <a:tailEnd/>
          </a:ln>
        </p:spPr>
      </p:pic>
      <p:sp>
        <p:nvSpPr>
          <p:cNvPr id="68" name="TextBox 67"/>
          <p:cNvSpPr txBox="1"/>
          <p:nvPr/>
        </p:nvSpPr>
        <p:spPr>
          <a:xfrm>
            <a:off x="0" y="3219450"/>
            <a:ext cx="1628775" cy="646331"/>
          </a:xfrm>
          <a:prstGeom prst="rect">
            <a:avLst/>
          </a:prstGeom>
          <a:noFill/>
        </p:spPr>
        <p:txBody>
          <a:bodyPr wrap="square" rtlCol="0">
            <a:spAutoFit/>
          </a:bodyPr>
          <a:lstStyle/>
          <a:p>
            <a:pPr algn="ctr"/>
            <a:r>
              <a:rPr lang="en-US" dirty="0" smtClean="0"/>
              <a:t>Windows CardSpace 2.0</a:t>
            </a:r>
            <a:endParaRPr lang="en-US" dirty="0"/>
          </a:p>
        </p:txBody>
      </p:sp>
      <p:grpSp>
        <p:nvGrpSpPr>
          <p:cNvPr id="85" name="Group 25"/>
          <p:cNvGrpSpPr/>
          <p:nvPr/>
        </p:nvGrpSpPr>
        <p:grpSpPr>
          <a:xfrm>
            <a:off x="2209800" y="5068240"/>
            <a:ext cx="3429000" cy="369332"/>
            <a:chOff x="2209800" y="4767984"/>
            <a:chExt cx="3429000" cy="369332"/>
          </a:xfrm>
        </p:grpSpPr>
        <p:sp>
          <p:nvSpPr>
            <p:cNvPr id="86" name="TextBox 85"/>
            <p:cNvSpPr txBox="1"/>
            <p:nvPr/>
          </p:nvSpPr>
          <p:spPr>
            <a:xfrm>
              <a:off x="3048000" y="4767984"/>
              <a:ext cx="197437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chemeClr val="tx1">
                      <a:lumMod val="75000"/>
                    </a:schemeClr>
                  </a:solidFill>
                </a:rPr>
                <a:t>4</a:t>
              </a:r>
              <a:r>
                <a:rPr kumimoji="0" lang="en-US" b="0" i="0" u="none" strike="noStrike" kern="0" cap="none" spc="0" normalizeH="0" baseline="0" noProof="0" dirty="0" smtClean="0">
                  <a:ln>
                    <a:noFill/>
                  </a:ln>
                  <a:solidFill>
                    <a:schemeClr val="tx1">
                      <a:lumMod val="75000"/>
                    </a:schemeClr>
                  </a:solidFill>
                  <a:effectLst/>
                  <a:uLnTx/>
                  <a:uFillTx/>
                </a:rPr>
                <a:t>. Send claims</a:t>
              </a:r>
              <a:endParaRPr kumimoji="0" lang="en-US" b="0" i="0" u="none" strike="noStrike" kern="0" cap="none" spc="0" normalizeH="0" baseline="0" noProof="0" dirty="0">
                <a:ln>
                  <a:noFill/>
                </a:ln>
                <a:solidFill>
                  <a:schemeClr val="tx1">
                    <a:lumMod val="75000"/>
                  </a:schemeClr>
                </a:solidFill>
                <a:effectLst/>
                <a:uLnTx/>
                <a:uFillTx/>
              </a:endParaRPr>
            </a:p>
          </p:txBody>
        </p:sp>
        <p:cxnSp>
          <p:nvCxnSpPr>
            <p:cNvPr id="87" name="Straight Arrow Connector 86"/>
            <p:cNvCxnSpPr/>
            <p:nvPr/>
          </p:nvCxnSpPr>
          <p:spPr>
            <a:xfrm>
              <a:off x="2209800" y="5125562"/>
              <a:ext cx="3429000" cy="158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1511807" y="875599"/>
            <a:ext cx="2170177" cy="523220"/>
          </a:xfrm>
          <a:prstGeom prst="rect">
            <a:avLst/>
          </a:prstGeom>
          <a:noFill/>
        </p:spPr>
        <p:txBody>
          <a:bodyPr wrap="square" rtlCol="0">
            <a:spAutoFit/>
          </a:bodyPr>
          <a:lstStyle/>
          <a:p>
            <a:pPr marL="457200" marR="0" lvl="0" indent="-457200" algn="r" defTabSz="914400" eaLnBrk="1" fontAlgn="auto" latinLnBrk="0" hangingPunct="1">
              <a:lnSpc>
                <a:spcPct val="100000"/>
              </a:lnSpc>
              <a:spcBef>
                <a:spcPts val="0"/>
              </a:spcBef>
              <a:spcAft>
                <a:spcPts val="0"/>
              </a:spcAft>
              <a:buClrTx/>
              <a:buSzTx/>
              <a:tabLst/>
              <a:defRPr/>
            </a:pPr>
            <a:r>
              <a:rPr lang="en-US" sz="1400" kern="0" noProof="0" dirty="0" smtClean="0">
                <a:solidFill>
                  <a:schemeClr val="tx1">
                    <a:lumMod val="75000"/>
                  </a:schemeClr>
                </a:solidFill>
              </a:rPr>
              <a:t>2. Look up claims, transform</a:t>
            </a:r>
            <a:endParaRPr kumimoji="0" lang="en-US" sz="1400" b="0" i="0" u="none" strike="noStrike" kern="0" cap="none" spc="0" normalizeH="0" baseline="0" noProof="0" dirty="0">
              <a:ln>
                <a:noFill/>
              </a:ln>
              <a:solidFill>
                <a:schemeClr val="tx1">
                  <a:lumMod val="75000"/>
                </a:schemeClr>
              </a:solidFill>
              <a:effectLst/>
              <a:uLnTx/>
              <a:uFillTx/>
            </a:endParaRPr>
          </a:p>
        </p:txBody>
      </p:sp>
      <p:grpSp>
        <p:nvGrpSpPr>
          <p:cNvPr id="89" name="Group 23"/>
          <p:cNvGrpSpPr/>
          <p:nvPr/>
        </p:nvGrpSpPr>
        <p:grpSpPr>
          <a:xfrm>
            <a:off x="1422136" y="2801843"/>
            <a:ext cx="1847522" cy="1454727"/>
            <a:chOff x="1129528" y="2660083"/>
            <a:chExt cx="1847522" cy="1454727"/>
          </a:xfrm>
        </p:grpSpPr>
        <p:sp>
          <p:nvSpPr>
            <p:cNvPr id="90" name="TextBox 89"/>
            <p:cNvSpPr txBox="1"/>
            <p:nvPr/>
          </p:nvSpPr>
          <p:spPr>
            <a:xfrm rot="19003167">
              <a:off x="1129528" y="3007824"/>
              <a:ext cx="1633781" cy="369332"/>
            </a:xfrm>
            <a:prstGeom prst="rect">
              <a:avLst/>
            </a:prstGeom>
            <a:noFill/>
            <a:ln w="38100">
              <a:noFill/>
            </a:ln>
          </p:spPr>
          <p:txBody>
            <a:bodyPr wrap="none" rtlCol="0">
              <a:spAutoFit/>
            </a:bodyPr>
            <a:lstStyle/>
            <a:p>
              <a:pPr marL="457200" marR="0" lvl="0" indent="-457200" defTabSz="914400" eaLnBrk="1" fontAlgn="auto" latinLnBrk="0" hangingPunct="1">
                <a:lnSpc>
                  <a:spcPct val="100000"/>
                </a:lnSpc>
                <a:spcBef>
                  <a:spcPts val="0"/>
                </a:spcBef>
                <a:spcAft>
                  <a:spcPts val="0"/>
                </a:spcAft>
                <a:buClrTx/>
                <a:buSzTx/>
                <a:tabLst/>
                <a:defRPr/>
              </a:pPr>
              <a:r>
                <a:rPr lang="en-US" kern="0" noProof="0" dirty="0" smtClean="0">
                  <a:solidFill>
                    <a:schemeClr val="tx1">
                      <a:lumMod val="75000"/>
                    </a:schemeClr>
                  </a:solidFill>
                </a:rPr>
                <a:t>1. </a:t>
              </a:r>
              <a:r>
                <a:rPr kumimoji="0" lang="en-US" b="0" i="0" u="none" strike="noStrike" kern="0" cap="none" spc="0" normalizeH="0" baseline="0" noProof="0" dirty="0" smtClean="0">
                  <a:ln>
                    <a:noFill/>
                  </a:ln>
                  <a:solidFill>
                    <a:schemeClr val="tx1">
                      <a:lumMod val="75000"/>
                    </a:schemeClr>
                  </a:solidFill>
                  <a:effectLst/>
                  <a:uLnTx/>
                  <a:uFillTx/>
                </a:rPr>
                <a:t>Authenticate</a:t>
              </a:r>
              <a:endParaRPr kumimoji="0" lang="en-US" b="0" i="0" u="none" strike="noStrike" kern="0" cap="none" spc="0" normalizeH="0" baseline="0" noProof="0" dirty="0">
                <a:ln>
                  <a:noFill/>
                </a:ln>
                <a:solidFill>
                  <a:schemeClr val="tx1">
                    <a:lumMod val="75000"/>
                  </a:schemeClr>
                </a:solidFill>
                <a:effectLst/>
                <a:uLnTx/>
                <a:uFillTx/>
              </a:endParaRPr>
            </a:p>
          </p:txBody>
        </p:sp>
        <p:cxnSp>
          <p:nvCxnSpPr>
            <p:cNvPr id="91" name="Straight Arrow Connector 90"/>
            <p:cNvCxnSpPr/>
            <p:nvPr/>
          </p:nvCxnSpPr>
          <p:spPr>
            <a:xfrm flipV="1">
              <a:off x="1453050" y="2660083"/>
              <a:ext cx="1524000" cy="145472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24"/>
          <p:cNvGrpSpPr/>
          <p:nvPr/>
        </p:nvGrpSpPr>
        <p:grpSpPr>
          <a:xfrm>
            <a:off x="2032170" y="3067088"/>
            <a:ext cx="2062741" cy="1375410"/>
            <a:chOff x="1910250" y="2815600"/>
            <a:chExt cx="2062741" cy="1375410"/>
          </a:xfrm>
        </p:grpSpPr>
        <p:cxnSp>
          <p:nvCxnSpPr>
            <p:cNvPr id="93" name="Straight Arrow Connector 92"/>
            <p:cNvCxnSpPr/>
            <p:nvPr/>
          </p:nvCxnSpPr>
          <p:spPr>
            <a:xfrm rot="10800000" flipV="1">
              <a:off x="1910250" y="2815600"/>
              <a:ext cx="1447800" cy="137541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18961568">
              <a:off x="2001392" y="3386985"/>
              <a:ext cx="1971599" cy="369332"/>
            </a:xfrm>
            <a:prstGeom prst="rect">
              <a:avLst/>
            </a:prstGeom>
            <a:ln w="38100">
              <a:no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457200" marR="0" lvl="0" indent="-457200" defTabSz="914400" eaLnBrk="1" fontAlgn="auto" latinLnBrk="0" hangingPunct="1">
                <a:lnSpc>
                  <a:spcPct val="100000"/>
                </a:lnSpc>
                <a:spcBef>
                  <a:spcPts val="0"/>
                </a:spcBef>
                <a:spcAft>
                  <a:spcPts val="0"/>
                </a:spcAft>
                <a:buClrTx/>
                <a:buSzTx/>
                <a:tabLst/>
                <a:defRPr/>
              </a:pPr>
              <a:r>
                <a:rPr lang="en-US" kern="0" dirty="0" smtClean="0">
                  <a:solidFill>
                    <a:schemeClr val="tx1">
                      <a:lumMod val="75000"/>
                    </a:schemeClr>
                  </a:solidFill>
                </a:rPr>
                <a:t>3</a:t>
              </a:r>
              <a:r>
                <a:rPr lang="en-US" kern="0" noProof="0" dirty="0" smtClean="0">
                  <a:solidFill>
                    <a:schemeClr val="tx1">
                      <a:lumMod val="75000"/>
                    </a:schemeClr>
                  </a:solidFill>
                </a:rPr>
                <a:t>. </a:t>
              </a:r>
              <a:r>
                <a:rPr kumimoji="0" lang="en-US" b="0" i="0" u="none" strike="noStrike" kern="0" cap="none" spc="0" normalizeH="0" baseline="0" noProof="0" dirty="0" smtClean="0">
                  <a:ln>
                    <a:noFill/>
                  </a:ln>
                  <a:solidFill>
                    <a:schemeClr val="tx1">
                      <a:lumMod val="75000"/>
                    </a:schemeClr>
                  </a:solidFill>
                  <a:effectLst/>
                  <a:uLnTx/>
                  <a:uFillTx/>
                </a:rPr>
                <a:t>Return</a:t>
              </a:r>
              <a:r>
                <a:rPr kumimoji="0" lang="en-US" b="0" i="0" u="none" strike="noStrike" kern="0" cap="none" spc="0" normalizeH="0" noProof="0" dirty="0" smtClean="0">
                  <a:ln>
                    <a:noFill/>
                  </a:ln>
                  <a:solidFill>
                    <a:schemeClr val="tx1">
                      <a:lumMod val="75000"/>
                    </a:schemeClr>
                  </a:solidFill>
                  <a:effectLst/>
                  <a:uLnTx/>
                  <a:uFillTx/>
                </a:rPr>
                <a:t> claims</a:t>
              </a:r>
              <a:endParaRPr kumimoji="0" lang="en-US" b="0" i="0" u="none" strike="noStrike" kern="0" cap="none" spc="0" normalizeH="0" baseline="0" noProof="0" dirty="0">
                <a:ln>
                  <a:noFill/>
                </a:ln>
                <a:solidFill>
                  <a:schemeClr val="tx1">
                    <a:lumMod val="75000"/>
                  </a:schemeClr>
                </a:solidFill>
                <a:effectLst/>
                <a:uLnTx/>
                <a:uFillTx/>
              </a:endParaRPr>
            </a:p>
          </p:txBody>
        </p:sp>
      </p:grpSp>
      <p:cxnSp>
        <p:nvCxnSpPr>
          <p:cNvPr id="96" name="Straight Arrow Connector 95"/>
          <p:cNvCxnSpPr/>
          <p:nvPr/>
        </p:nvCxnSpPr>
        <p:spPr>
          <a:xfrm rot="10800000" flipV="1">
            <a:off x="1969008" y="1453490"/>
            <a:ext cx="1671388" cy="158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565903" y="1832670"/>
            <a:ext cx="1688593" cy="523220"/>
          </a:xfrm>
          <a:prstGeom prst="rect">
            <a:avLst/>
          </a:prstGeom>
          <a:noFill/>
        </p:spPr>
        <p:txBody>
          <a:bodyPr wrap="square" rtlCol="0">
            <a:spAutoFit/>
          </a:bodyPr>
          <a:lstStyle/>
          <a:p>
            <a:pPr marL="457200" marR="0" lvl="0" indent="-457200" algn="r" defTabSz="914400" eaLnBrk="1" fontAlgn="auto" latinLnBrk="0" hangingPunct="1">
              <a:lnSpc>
                <a:spcPct val="100000"/>
              </a:lnSpc>
              <a:spcBef>
                <a:spcPts val="0"/>
              </a:spcBef>
              <a:spcAft>
                <a:spcPts val="0"/>
              </a:spcAft>
              <a:buClrTx/>
              <a:buSzTx/>
              <a:tabLst/>
              <a:defRPr/>
            </a:pPr>
            <a:r>
              <a:rPr lang="en-US" sz="1400" kern="0" noProof="0" dirty="0" smtClean="0">
                <a:solidFill>
                  <a:schemeClr val="tx1">
                    <a:lumMod val="75000"/>
                  </a:schemeClr>
                </a:solidFill>
              </a:rPr>
              <a:t>2. Look up claims, transform</a:t>
            </a:r>
            <a:endParaRPr kumimoji="0" lang="en-US" sz="1400" b="0" i="0" u="none" strike="noStrike" kern="0" cap="none" spc="0" normalizeH="0" baseline="0" noProof="0" dirty="0">
              <a:ln>
                <a:noFill/>
              </a:ln>
              <a:solidFill>
                <a:schemeClr val="tx1">
                  <a:lumMod val="75000"/>
                </a:schemeClr>
              </a:solidFill>
              <a:effectLst/>
              <a:uLnTx/>
              <a:uFillTx/>
            </a:endParaRPr>
          </a:p>
        </p:txBody>
      </p:sp>
      <p:pic>
        <p:nvPicPr>
          <p:cNvPr id="99" name="Picture 22" descr="Metallic edge Sky Blue Triangles Equilateral l"/>
          <p:cNvPicPr>
            <a:picLocks noChangeAspect="1" noChangeArrowheads="1"/>
          </p:cNvPicPr>
          <p:nvPr/>
        </p:nvPicPr>
        <p:blipFill>
          <a:blip r:embed="rId6" cstate="print"/>
          <a:srcRect/>
          <a:stretch>
            <a:fillRect/>
          </a:stretch>
        </p:blipFill>
        <p:spPr bwMode="auto">
          <a:xfrm>
            <a:off x="731100" y="983748"/>
            <a:ext cx="1312863" cy="1149350"/>
          </a:xfrm>
          <a:prstGeom prst="rect">
            <a:avLst/>
          </a:prstGeom>
          <a:noFill/>
        </p:spPr>
      </p:pic>
    </p:spTree>
    <p:extLst>
      <p:ext uri="{BB962C8B-B14F-4D97-AF65-F5344CB8AC3E}">
        <p14:creationId xmlns="" xmlns:p14="http://schemas.microsoft.com/office/powerpoint/2010/main" val="1054577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4004440" y="4435364"/>
            <a:ext cx="945934" cy="1834001"/>
            <a:chOff x="4025460" y="3962399"/>
            <a:chExt cx="945934" cy="1834001"/>
          </a:xfrm>
        </p:grpSpPr>
        <p:grpSp>
          <p:nvGrpSpPr>
            <p:cNvPr id="3" name="Group 2"/>
            <p:cNvGrpSpPr/>
            <p:nvPr/>
          </p:nvGrpSpPr>
          <p:grpSpPr>
            <a:xfrm>
              <a:off x="4025460" y="3962399"/>
              <a:ext cx="861850" cy="1313793"/>
              <a:chOff x="1303282" y="1450428"/>
              <a:chExt cx="442781" cy="712074"/>
            </a:xfrm>
          </p:grpSpPr>
          <p:pic>
            <p:nvPicPr>
              <p:cNvPr id="4" name="Picture 3" descr="C:\Users\mattstee\AppData\Local\Microsoft\Windows\Temporary Internet Files\Content.IE5\3XT1BMAZ\MCj04352420000[1].png"/>
              <p:cNvPicPr>
                <a:picLocks noChangeAspect="1" noChangeArrowheads="1"/>
              </p:cNvPicPr>
              <p:nvPr/>
            </p:nvPicPr>
            <p:blipFill>
              <a:blip r:embed="rId3" cstate="print"/>
              <a:srcRect/>
              <a:stretch>
                <a:fillRect/>
              </a:stretch>
            </p:blipFill>
            <p:spPr bwMode="auto">
              <a:xfrm>
                <a:off x="1376029" y="1450428"/>
                <a:ext cx="370034" cy="712074"/>
              </a:xfrm>
              <a:prstGeom prst="rect">
                <a:avLst/>
              </a:prstGeom>
              <a:noFill/>
            </p:spPr>
          </p:pic>
          <p:pic>
            <p:nvPicPr>
              <p:cNvPr id="5" name="Picture 77" descr="XML Web Service Ice"/>
              <p:cNvPicPr>
                <a:picLocks noChangeAspect="1" noChangeArrowheads="1"/>
              </p:cNvPicPr>
              <p:nvPr/>
            </p:nvPicPr>
            <p:blipFill>
              <a:blip r:embed="rId4" cstate="print"/>
              <a:srcRect/>
              <a:stretch>
                <a:fillRect/>
              </a:stretch>
            </p:blipFill>
            <p:spPr bwMode="auto">
              <a:xfrm>
                <a:off x="1303282" y="1730980"/>
                <a:ext cx="277872" cy="323852"/>
              </a:xfrm>
              <a:prstGeom prst="rect">
                <a:avLst/>
              </a:prstGeom>
              <a:noFill/>
            </p:spPr>
          </p:pic>
        </p:grpSp>
        <p:sp>
          <p:nvSpPr>
            <p:cNvPr id="6" name="TextBox 5"/>
            <p:cNvSpPr txBox="1"/>
            <p:nvPr/>
          </p:nvSpPr>
          <p:spPr>
            <a:xfrm>
              <a:off x="4025464" y="5150069"/>
              <a:ext cx="945930" cy="646331"/>
            </a:xfrm>
            <a:prstGeom prst="rect">
              <a:avLst/>
            </a:prstGeom>
            <a:noFill/>
          </p:spPr>
          <p:txBody>
            <a:bodyPr wrap="square" rtlCol="0">
              <a:spAutoFit/>
            </a:bodyPr>
            <a:lstStyle/>
            <a:p>
              <a:r>
                <a:rPr lang="en-US" dirty="0" smtClean="0">
                  <a:solidFill>
                    <a:schemeClr val="tx1">
                      <a:lumMod val="75000"/>
                    </a:schemeClr>
                  </a:solidFill>
                </a:rPr>
                <a:t>ADFS Server</a:t>
              </a:r>
              <a:endParaRPr lang="en-US" dirty="0">
                <a:solidFill>
                  <a:schemeClr val="tx1">
                    <a:lumMod val="75000"/>
                  </a:schemeClr>
                </a:solidFill>
              </a:endParaRPr>
            </a:p>
          </p:txBody>
        </p:sp>
      </p:grpSp>
      <p:sp>
        <p:nvSpPr>
          <p:cNvPr id="8" name="Cloud 7"/>
          <p:cNvSpPr/>
          <p:nvPr/>
        </p:nvSpPr>
        <p:spPr bwMode="auto">
          <a:xfrm>
            <a:off x="0" y="1082562"/>
            <a:ext cx="9144000" cy="2112579"/>
          </a:xfrm>
          <a:prstGeom prst="cloud">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endParaRPr>
          </a:p>
        </p:txBody>
      </p:sp>
      <p:sp>
        <p:nvSpPr>
          <p:cNvPr id="11" name="Title 1"/>
          <p:cNvSpPr>
            <a:spLocks noGrp="1"/>
          </p:cNvSpPr>
          <p:nvPr>
            <p:ph type="title"/>
          </p:nvPr>
        </p:nvSpPr>
        <p:spPr>
          <a:xfrm>
            <a:off x="381000" y="230188"/>
            <a:ext cx="8382000" cy="664797"/>
          </a:xfrm>
        </p:spPr>
        <p:txBody>
          <a:bodyPr/>
          <a:lstStyle/>
          <a:p>
            <a:r>
              <a:rPr dirty="0" smtClean="0"/>
              <a:t>How </a:t>
            </a:r>
            <a:r>
              <a:rPr lang="en-US" dirty="0" smtClean="0"/>
              <a:t>ADFS </a:t>
            </a:r>
            <a:r>
              <a:rPr dirty="0" smtClean="0"/>
              <a:t>is Changing </a:t>
            </a:r>
            <a:r>
              <a:rPr lang="en-US" dirty="0" smtClean="0"/>
              <a:t>the </a:t>
            </a:r>
            <a:r>
              <a:rPr dirty="0" smtClean="0"/>
              <a:t>Game</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8" descr="D:\Pennie's documents\Images for TechEd06\Shapes_and_Graphics\Arrows\curved white arrow.png"/>
          <p:cNvPicPr>
            <a:picLocks noChangeAspect="1" noChangeArrowheads="1"/>
          </p:cNvPicPr>
          <p:nvPr/>
        </p:nvPicPr>
        <p:blipFill>
          <a:blip r:embed="rId3" cstate="print"/>
          <a:srcRect/>
          <a:stretch>
            <a:fillRect/>
          </a:stretch>
        </p:blipFill>
        <p:spPr bwMode="auto">
          <a:xfrm rot="8194257" flipH="1">
            <a:off x="1658482" y="1480358"/>
            <a:ext cx="499728" cy="3887285"/>
          </a:xfrm>
          <a:prstGeom prst="rect">
            <a:avLst/>
          </a:prstGeom>
          <a:noFill/>
        </p:spPr>
      </p:pic>
      <p:pic>
        <p:nvPicPr>
          <p:cNvPr id="13" name="Picture 22" descr="Metallic edge Sky Blue Triangles Equilateral l"/>
          <p:cNvPicPr>
            <a:picLocks noChangeAspect="1" noChangeArrowheads="1"/>
          </p:cNvPicPr>
          <p:nvPr/>
        </p:nvPicPr>
        <p:blipFill>
          <a:blip r:embed="rId4" cstate="print"/>
          <a:srcRect/>
          <a:stretch>
            <a:fillRect/>
          </a:stretch>
        </p:blipFill>
        <p:spPr bwMode="auto">
          <a:xfrm>
            <a:off x="1145628" y="4812036"/>
            <a:ext cx="1312863" cy="1149350"/>
          </a:xfrm>
          <a:prstGeom prst="rect">
            <a:avLst/>
          </a:prstGeom>
          <a:noFill/>
        </p:spPr>
      </p:pic>
      <p:sp>
        <p:nvSpPr>
          <p:cNvPr id="2" name="Title 1"/>
          <p:cNvSpPr>
            <a:spLocks noGrp="1"/>
          </p:cNvSpPr>
          <p:nvPr>
            <p:ph type="title"/>
          </p:nvPr>
        </p:nvSpPr>
        <p:spPr/>
        <p:txBody>
          <a:bodyPr/>
          <a:lstStyle/>
          <a:p>
            <a:r>
              <a:rPr dirty="0" smtClean="0"/>
              <a:t>How </a:t>
            </a:r>
            <a:r>
              <a:rPr lang="en-US" dirty="0" smtClean="0"/>
              <a:t>ADFS </a:t>
            </a:r>
            <a:r>
              <a:rPr dirty="0" smtClean="0"/>
              <a:t>is Changing the Game</a:t>
            </a:r>
            <a:endParaRPr lang="en-US" dirty="0"/>
          </a:p>
        </p:txBody>
      </p:sp>
      <p:grpSp>
        <p:nvGrpSpPr>
          <p:cNvPr id="3" name="Group 6"/>
          <p:cNvGrpSpPr/>
          <p:nvPr/>
        </p:nvGrpSpPr>
        <p:grpSpPr>
          <a:xfrm>
            <a:off x="3584026" y="4456384"/>
            <a:ext cx="945934" cy="1834001"/>
            <a:chOff x="4025460" y="3962399"/>
            <a:chExt cx="945934" cy="1834001"/>
          </a:xfrm>
        </p:grpSpPr>
        <p:grpSp>
          <p:nvGrpSpPr>
            <p:cNvPr id="7" name="Group 2"/>
            <p:cNvGrpSpPr/>
            <p:nvPr/>
          </p:nvGrpSpPr>
          <p:grpSpPr>
            <a:xfrm>
              <a:off x="4025460" y="3962399"/>
              <a:ext cx="861850" cy="1313793"/>
              <a:chOff x="1303282" y="1450428"/>
              <a:chExt cx="442781" cy="712074"/>
            </a:xfrm>
          </p:grpSpPr>
          <p:pic>
            <p:nvPicPr>
              <p:cNvPr id="4" name="Picture 3"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6029" y="1450428"/>
                <a:ext cx="370034" cy="712074"/>
              </a:xfrm>
              <a:prstGeom prst="rect">
                <a:avLst/>
              </a:prstGeom>
              <a:noFill/>
            </p:spPr>
          </p:pic>
          <p:pic>
            <p:nvPicPr>
              <p:cNvPr id="5" name="Picture 77" descr="XML Web Service Ice"/>
              <p:cNvPicPr>
                <a:picLocks noChangeAspect="1" noChangeArrowheads="1"/>
              </p:cNvPicPr>
              <p:nvPr/>
            </p:nvPicPr>
            <p:blipFill>
              <a:blip r:embed="rId6" cstate="print"/>
              <a:srcRect/>
              <a:stretch>
                <a:fillRect/>
              </a:stretch>
            </p:blipFill>
            <p:spPr bwMode="auto">
              <a:xfrm>
                <a:off x="1303282" y="1730980"/>
                <a:ext cx="277872" cy="323852"/>
              </a:xfrm>
              <a:prstGeom prst="rect">
                <a:avLst/>
              </a:prstGeom>
              <a:noFill/>
            </p:spPr>
          </p:pic>
        </p:grpSp>
        <p:sp>
          <p:nvSpPr>
            <p:cNvPr id="6" name="TextBox 5"/>
            <p:cNvSpPr txBox="1"/>
            <p:nvPr/>
          </p:nvSpPr>
          <p:spPr>
            <a:xfrm>
              <a:off x="4025464" y="5150069"/>
              <a:ext cx="945930" cy="646331"/>
            </a:xfrm>
            <a:prstGeom prst="rect">
              <a:avLst/>
            </a:prstGeom>
            <a:noFill/>
          </p:spPr>
          <p:txBody>
            <a:bodyPr wrap="square" rtlCol="0">
              <a:spAutoFit/>
            </a:bodyPr>
            <a:lstStyle/>
            <a:p>
              <a:r>
                <a:rPr lang="en-US" dirty="0" smtClean="0">
                  <a:solidFill>
                    <a:schemeClr val="tx1">
                      <a:lumMod val="75000"/>
                    </a:schemeClr>
                  </a:solidFill>
                </a:rPr>
                <a:t>ADFS Server</a:t>
              </a:r>
              <a:endParaRPr lang="en-US" dirty="0">
                <a:solidFill>
                  <a:schemeClr val="tx1">
                    <a:lumMod val="75000"/>
                  </a:schemeClr>
                </a:solidFill>
              </a:endParaRPr>
            </a:p>
          </p:txBody>
        </p:sp>
      </p:grpSp>
      <p:pic>
        <p:nvPicPr>
          <p:cNvPr id="8" name="Picture 10" descr="user business casual man"/>
          <p:cNvPicPr>
            <a:picLocks noChangeAspect="1" noChangeArrowheads="1"/>
          </p:cNvPicPr>
          <p:nvPr/>
        </p:nvPicPr>
        <p:blipFill>
          <a:blip r:embed="rId7" cstate="print"/>
          <a:srcRect/>
          <a:stretch>
            <a:fillRect/>
          </a:stretch>
        </p:blipFill>
        <p:spPr bwMode="auto">
          <a:xfrm>
            <a:off x="1080743" y="5423337"/>
            <a:ext cx="391354" cy="520330"/>
          </a:xfrm>
          <a:prstGeom prst="rect">
            <a:avLst/>
          </a:prstGeom>
          <a:noFill/>
        </p:spPr>
      </p:pic>
      <p:pic>
        <p:nvPicPr>
          <p:cNvPr id="9" name="Picture 11" descr="user business man"/>
          <p:cNvPicPr>
            <a:picLocks noChangeAspect="1" noChangeArrowheads="1"/>
          </p:cNvPicPr>
          <p:nvPr/>
        </p:nvPicPr>
        <p:blipFill>
          <a:blip r:embed="rId8" cstate="print"/>
          <a:srcRect/>
          <a:stretch>
            <a:fillRect/>
          </a:stretch>
        </p:blipFill>
        <p:spPr bwMode="auto">
          <a:xfrm>
            <a:off x="2145901" y="5465380"/>
            <a:ext cx="391354" cy="520330"/>
          </a:xfrm>
          <a:prstGeom prst="rect">
            <a:avLst/>
          </a:prstGeom>
          <a:noFill/>
        </p:spPr>
      </p:pic>
      <p:pic>
        <p:nvPicPr>
          <p:cNvPr id="10" name="Picture 12" descr="user business user woman"/>
          <p:cNvPicPr>
            <a:picLocks noChangeAspect="1" noChangeArrowheads="1"/>
          </p:cNvPicPr>
          <p:nvPr/>
        </p:nvPicPr>
        <p:blipFill>
          <a:blip r:embed="rId9" cstate="print"/>
          <a:srcRect/>
          <a:stretch>
            <a:fillRect/>
          </a:stretch>
        </p:blipFill>
        <p:spPr bwMode="auto">
          <a:xfrm>
            <a:off x="1892804" y="4950373"/>
            <a:ext cx="385031" cy="520330"/>
          </a:xfrm>
          <a:prstGeom prst="rect">
            <a:avLst/>
          </a:prstGeom>
          <a:noFill/>
        </p:spPr>
      </p:pic>
      <p:pic>
        <p:nvPicPr>
          <p:cNvPr id="11" name="Picture 13" descr="user casual man"/>
          <p:cNvPicPr>
            <a:picLocks noChangeAspect="1" noChangeArrowheads="1"/>
          </p:cNvPicPr>
          <p:nvPr/>
        </p:nvPicPr>
        <p:blipFill>
          <a:blip r:embed="rId10" cstate="print"/>
          <a:srcRect/>
          <a:stretch>
            <a:fillRect/>
          </a:stretch>
        </p:blipFill>
        <p:spPr bwMode="auto">
          <a:xfrm>
            <a:off x="1394416" y="5013435"/>
            <a:ext cx="379341" cy="520330"/>
          </a:xfrm>
          <a:prstGeom prst="rect">
            <a:avLst/>
          </a:prstGeom>
          <a:noFill/>
        </p:spPr>
      </p:pic>
      <p:pic>
        <p:nvPicPr>
          <p:cNvPr id="15"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3719057" flipH="1">
            <a:off x="2656460" y="4543917"/>
            <a:ext cx="683175" cy="1416736"/>
          </a:xfrm>
          <a:prstGeom prst="rect">
            <a:avLst/>
          </a:prstGeom>
          <a:noFill/>
        </p:spPr>
      </p:pic>
      <p:sp>
        <p:nvSpPr>
          <p:cNvPr id="17" name="Cloud 16"/>
          <p:cNvSpPr/>
          <p:nvPr/>
        </p:nvSpPr>
        <p:spPr bwMode="auto">
          <a:xfrm>
            <a:off x="0" y="1082562"/>
            <a:ext cx="9144000" cy="2112579"/>
          </a:xfrm>
          <a:prstGeom prst="cloud">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endParaRPr>
          </a:p>
        </p:txBody>
      </p:sp>
      <p:pic>
        <p:nvPicPr>
          <p:cNvPr id="19" name="Picture 13" descr="D:\Pennie's documents\Images for TechEd06\Shapes_and_Graphics\Buildings and dwellings\small business blue.png"/>
          <p:cNvPicPr>
            <a:picLocks noChangeAspect="1" noChangeArrowheads="1"/>
          </p:cNvPicPr>
          <p:nvPr/>
        </p:nvPicPr>
        <p:blipFill>
          <a:blip r:embed="rId12" cstate="print"/>
          <a:srcRect/>
          <a:stretch>
            <a:fillRect/>
          </a:stretch>
        </p:blipFill>
        <p:spPr bwMode="auto">
          <a:xfrm>
            <a:off x="0" y="1692795"/>
            <a:ext cx="959287" cy="869569"/>
          </a:xfrm>
          <a:prstGeom prst="rect">
            <a:avLst/>
          </a:prstGeom>
          <a:noFill/>
        </p:spPr>
      </p:pic>
      <p:pic>
        <p:nvPicPr>
          <p:cNvPr id="22" name="Picture 15" descr="D:\Pennie's documents\Images for TechEd06\Shapes_and_Graphics\Buildings and dwellings\small business ochre.png"/>
          <p:cNvPicPr>
            <a:picLocks noChangeAspect="1" noChangeArrowheads="1"/>
          </p:cNvPicPr>
          <p:nvPr/>
        </p:nvPicPr>
        <p:blipFill>
          <a:blip r:embed="rId13" cstate="print"/>
          <a:srcRect/>
          <a:stretch>
            <a:fillRect/>
          </a:stretch>
        </p:blipFill>
        <p:spPr bwMode="auto">
          <a:xfrm>
            <a:off x="139024" y="1957465"/>
            <a:ext cx="959287" cy="869569"/>
          </a:xfrm>
          <a:prstGeom prst="rect">
            <a:avLst/>
          </a:prstGeom>
          <a:noFill/>
        </p:spPr>
      </p:pic>
      <p:sp>
        <p:nvSpPr>
          <p:cNvPr id="25" name="TextBox 24"/>
          <p:cNvSpPr txBox="1"/>
          <p:nvPr/>
        </p:nvSpPr>
        <p:spPr>
          <a:xfrm>
            <a:off x="935427" y="2469937"/>
            <a:ext cx="1765738" cy="369332"/>
          </a:xfrm>
          <a:prstGeom prst="rect">
            <a:avLst/>
          </a:prstGeom>
          <a:noFill/>
        </p:spPr>
        <p:txBody>
          <a:bodyPr wrap="square" rtlCol="0">
            <a:spAutoFit/>
          </a:bodyPr>
          <a:lstStyle/>
          <a:p>
            <a:r>
              <a:rPr lang="en-US" dirty="0" smtClean="0">
                <a:solidFill>
                  <a:schemeClr val="bg1"/>
                </a:solidFill>
              </a:rPr>
              <a:t>ADFS Partners</a:t>
            </a:r>
            <a:endParaRPr lang="en-US" dirty="0">
              <a:solidFill>
                <a:schemeClr val="bg1"/>
              </a:solidFill>
            </a:endParaRPr>
          </a:p>
        </p:txBody>
      </p:sp>
      <p:pic>
        <p:nvPicPr>
          <p:cNvPr id="21" name="Picture 6" descr="http://www.leastprivilege.com/content/binary/infocard_128x90.png"/>
          <p:cNvPicPr>
            <a:picLocks noChangeAspect="1" noChangeArrowheads="1"/>
          </p:cNvPicPr>
          <p:nvPr/>
        </p:nvPicPr>
        <p:blipFill>
          <a:blip r:embed="rId14" cstate="print"/>
          <a:srcRect/>
          <a:stretch>
            <a:fillRect/>
          </a:stretch>
        </p:blipFill>
        <p:spPr bwMode="auto">
          <a:xfrm>
            <a:off x="2953406" y="5349355"/>
            <a:ext cx="509755" cy="358422"/>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8" descr="D:\Pennie's documents\Images for TechEd06\Shapes_and_Graphics\Arrows\curved white arrow.png"/>
          <p:cNvPicPr>
            <a:picLocks noChangeAspect="1" noChangeArrowheads="1"/>
          </p:cNvPicPr>
          <p:nvPr/>
        </p:nvPicPr>
        <p:blipFill>
          <a:blip r:embed="rId3" cstate="print"/>
          <a:srcRect/>
          <a:stretch>
            <a:fillRect/>
          </a:stretch>
        </p:blipFill>
        <p:spPr bwMode="auto">
          <a:xfrm rot="8194257" flipH="1">
            <a:off x="1658482" y="1480358"/>
            <a:ext cx="499728" cy="3887285"/>
          </a:xfrm>
          <a:prstGeom prst="rect">
            <a:avLst/>
          </a:prstGeom>
          <a:noFill/>
        </p:spPr>
      </p:pic>
      <p:pic>
        <p:nvPicPr>
          <p:cNvPr id="13" name="Picture 22" descr="Metallic edge Sky Blue Triangles Equilateral l"/>
          <p:cNvPicPr>
            <a:picLocks noChangeAspect="1" noChangeArrowheads="1"/>
          </p:cNvPicPr>
          <p:nvPr/>
        </p:nvPicPr>
        <p:blipFill>
          <a:blip r:embed="rId4" cstate="print"/>
          <a:srcRect/>
          <a:stretch>
            <a:fillRect/>
          </a:stretch>
        </p:blipFill>
        <p:spPr bwMode="auto">
          <a:xfrm>
            <a:off x="1145628" y="4812036"/>
            <a:ext cx="1312863" cy="1149350"/>
          </a:xfrm>
          <a:prstGeom prst="rect">
            <a:avLst/>
          </a:prstGeom>
          <a:noFill/>
        </p:spPr>
      </p:pic>
      <p:sp>
        <p:nvSpPr>
          <p:cNvPr id="2" name="Title 1"/>
          <p:cNvSpPr>
            <a:spLocks noGrp="1"/>
          </p:cNvSpPr>
          <p:nvPr>
            <p:ph type="title"/>
          </p:nvPr>
        </p:nvSpPr>
        <p:spPr/>
        <p:txBody>
          <a:bodyPr/>
          <a:lstStyle/>
          <a:p>
            <a:r>
              <a:rPr dirty="0" smtClean="0"/>
              <a:t>How </a:t>
            </a:r>
            <a:r>
              <a:rPr lang="en-US" dirty="0" smtClean="0"/>
              <a:t>ADFS </a:t>
            </a:r>
            <a:r>
              <a:rPr dirty="0" smtClean="0"/>
              <a:t>is Changing the Game</a:t>
            </a:r>
            <a:endParaRPr lang="en-US" dirty="0"/>
          </a:p>
        </p:txBody>
      </p:sp>
      <p:grpSp>
        <p:nvGrpSpPr>
          <p:cNvPr id="3" name="Group 6"/>
          <p:cNvGrpSpPr/>
          <p:nvPr/>
        </p:nvGrpSpPr>
        <p:grpSpPr>
          <a:xfrm>
            <a:off x="3584026" y="4456384"/>
            <a:ext cx="945934" cy="1834001"/>
            <a:chOff x="4025460" y="3962399"/>
            <a:chExt cx="945934" cy="1834001"/>
          </a:xfrm>
        </p:grpSpPr>
        <p:grpSp>
          <p:nvGrpSpPr>
            <p:cNvPr id="7" name="Group 2"/>
            <p:cNvGrpSpPr/>
            <p:nvPr/>
          </p:nvGrpSpPr>
          <p:grpSpPr>
            <a:xfrm>
              <a:off x="4025460" y="3962399"/>
              <a:ext cx="861850" cy="1313793"/>
              <a:chOff x="1303282" y="1450428"/>
              <a:chExt cx="442781" cy="712074"/>
            </a:xfrm>
          </p:grpSpPr>
          <p:pic>
            <p:nvPicPr>
              <p:cNvPr id="4" name="Picture 3"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6029" y="1450428"/>
                <a:ext cx="370034" cy="712074"/>
              </a:xfrm>
              <a:prstGeom prst="rect">
                <a:avLst/>
              </a:prstGeom>
              <a:noFill/>
            </p:spPr>
          </p:pic>
          <p:pic>
            <p:nvPicPr>
              <p:cNvPr id="5" name="Picture 77" descr="XML Web Service Ice"/>
              <p:cNvPicPr>
                <a:picLocks noChangeAspect="1" noChangeArrowheads="1"/>
              </p:cNvPicPr>
              <p:nvPr/>
            </p:nvPicPr>
            <p:blipFill>
              <a:blip r:embed="rId6" cstate="print"/>
              <a:srcRect/>
              <a:stretch>
                <a:fillRect/>
              </a:stretch>
            </p:blipFill>
            <p:spPr bwMode="auto">
              <a:xfrm>
                <a:off x="1303282" y="1730980"/>
                <a:ext cx="277872" cy="323852"/>
              </a:xfrm>
              <a:prstGeom prst="rect">
                <a:avLst/>
              </a:prstGeom>
              <a:noFill/>
            </p:spPr>
          </p:pic>
        </p:grpSp>
        <p:sp>
          <p:nvSpPr>
            <p:cNvPr id="6" name="TextBox 5"/>
            <p:cNvSpPr txBox="1"/>
            <p:nvPr/>
          </p:nvSpPr>
          <p:spPr>
            <a:xfrm>
              <a:off x="4025464" y="5150069"/>
              <a:ext cx="945930" cy="646331"/>
            </a:xfrm>
            <a:prstGeom prst="rect">
              <a:avLst/>
            </a:prstGeom>
            <a:noFill/>
          </p:spPr>
          <p:txBody>
            <a:bodyPr wrap="square" rtlCol="0">
              <a:spAutoFit/>
            </a:bodyPr>
            <a:lstStyle/>
            <a:p>
              <a:r>
                <a:rPr lang="en-US" dirty="0" smtClean="0">
                  <a:solidFill>
                    <a:schemeClr val="tx1">
                      <a:lumMod val="75000"/>
                    </a:schemeClr>
                  </a:solidFill>
                </a:rPr>
                <a:t>ADFS Server</a:t>
              </a:r>
              <a:endParaRPr lang="en-US" dirty="0">
                <a:solidFill>
                  <a:schemeClr val="tx1">
                    <a:lumMod val="75000"/>
                  </a:schemeClr>
                </a:solidFill>
              </a:endParaRPr>
            </a:p>
          </p:txBody>
        </p:sp>
      </p:grpSp>
      <p:pic>
        <p:nvPicPr>
          <p:cNvPr id="8" name="Picture 10" descr="user business casual man"/>
          <p:cNvPicPr>
            <a:picLocks noChangeAspect="1" noChangeArrowheads="1"/>
          </p:cNvPicPr>
          <p:nvPr/>
        </p:nvPicPr>
        <p:blipFill>
          <a:blip r:embed="rId7" cstate="print"/>
          <a:srcRect/>
          <a:stretch>
            <a:fillRect/>
          </a:stretch>
        </p:blipFill>
        <p:spPr bwMode="auto">
          <a:xfrm>
            <a:off x="1080743" y="5423337"/>
            <a:ext cx="391354" cy="520330"/>
          </a:xfrm>
          <a:prstGeom prst="rect">
            <a:avLst/>
          </a:prstGeom>
          <a:noFill/>
        </p:spPr>
      </p:pic>
      <p:pic>
        <p:nvPicPr>
          <p:cNvPr id="9" name="Picture 11" descr="user business man"/>
          <p:cNvPicPr>
            <a:picLocks noChangeAspect="1" noChangeArrowheads="1"/>
          </p:cNvPicPr>
          <p:nvPr/>
        </p:nvPicPr>
        <p:blipFill>
          <a:blip r:embed="rId8" cstate="print"/>
          <a:srcRect/>
          <a:stretch>
            <a:fillRect/>
          </a:stretch>
        </p:blipFill>
        <p:spPr bwMode="auto">
          <a:xfrm>
            <a:off x="2145901" y="5465380"/>
            <a:ext cx="391354" cy="520330"/>
          </a:xfrm>
          <a:prstGeom prst="rect">
            <a:avLst/>
          </a:prstGeom>
          <a:noFill/>
        </p:spPr>
      </p:pic>
      <p:pic>
        <p:nvPicPr>
          <p:cNvPr id="10" name="Picture 12" descr="user business user woman"/>
          <p:cNvPicPr>
            <a:picLocks noChangeAspect="1" noChangeArrowheads="1"/>
          </p:cNvPicPr>
          <p:nvPr/>
        </p:nvPicPr>
        <p:blipFill>
          <a:blip r:embed="rId9" cstate="print"/>
          <a:srcRect/>
          <a:stretch>
            <a:fillRect/>
          </a:stretch>
        </p:blipFill>
        <p:spPr bwMode="auto">
          <a:xfrm>
            <a:off x="1892804" y="4950373"/>
            <a:ext cx="385031" cy="520330"/>
          </a:xfrm>
          <a:prstGeom prst="rect">
            <a:avLst/>
          </a:prstGeom>
          <a:noFill/>
        </p:spPr>
      </p:pic>
      <p:pic>
        <p:nvPicPr>
          <p:cNvPr id="11" name="Picture 13" descr="user casual man"/>
          <p:cNvPicPr>
            <a:picLocks noChangeAspect="1" noChangeArrowheads="1"/>
          </p:cNvPicPr>
          <p:nvPr/>
        </p:nvPicPr>
        <p:blipFill>
          <a:blip r:embed="rId10" cstate="print"/>
          <a:srcRect/>
          <a:stretch>
            <a:fillRect/>
          </a:stretch>
        </p:blipFill>
        <p:spPr bwMode="auto">
          <a:xfrm>
            <a:off x="1394416" y="5013435"/>
            <a:ext cx="379341" cy="520330"/>
          </a:xfrm>
          <a:prstGeom prst="rect">
            <a:avLst/>
          </a:prstGeom>
          <a:noFill/>
        </p:spPr>
      </p:pic>
      <p:pic>
        <p:nvPicPr>
          <p:cNvPr id="15"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3719057" flipH="1">
            <a:off x="2656460" y="4543917"/>
            <a:ext cx="683175" cy="1416736"/>
          </a:xfrm>
          <a:prstGeom prst="rect">
            <a:avLst/>
          </a:prstGeom>
          <a:noFill/>
        </p:spPr>
      </p:pic>
      <p:sp>
        <p:nvSpPr>
          <p:cNvPr id="17" name="Cloud 16"/>
          <p:cNvSpPr/>
          <p:nvPr/>
        </p:nvSpPr>
        <p:spPr bwMode="auto">
          <a:xfrm>
            <a:off x="0" y="1082562"/>
            <a:ext cx="9144000" cy="2112579"/>
          </a:xfrm>
          <a:prstGeom prst="cloud">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endParaRPr>
          </a:p>
        </p:txBody>
      </p:sp>
      <p:pic>
        <p:nvPicPr>
          <p:cNvPr id="19" name="Picture 13" descr="D:\Pennie's documents\Images for TechEd06\Shapes_and_Graphics\Buildings and dwellings\small business blue.png"/>
          <p:cNvPicPr>
            <a:picLocks noChangeAspect="1" noChangeArrowheads="1"/>
          </p:cNvPicPr>
          <p:nvPr/>
        </p:nvPicPr>
        <p:blipFill>
          <a:blip r:embed="rId12" cstate="print"/>
          <a:srcRect/>
          <a:stretch>
            <a:fillRect/>
          </a:stretch>
        </p:blipFill>
        <p:spPr bwMode="auto">
          <a:xfrm>
            <a:off x="0" y="1692795"/>
            <a:ext cx="959287" cy="869569"/>
          </a:xfrm>
          <a:prstGeom prst="rect">
            <a:avLst/>
          </a:prstGeom>
          <a:noFill/>
        </p:spPr>
      </p:pic>
      <p:pic>
        <p:nvPicPr>
          <p:cNvPr id="22" name="Picture 15" descr="D:\Pennie's documents\Images for TechEd06\Shapes_and_Graphics\Buildings and dwellings\small business ochre.png"/>
          <p:cNvPicPr>
            <a:picLocks noChangeAspect="1" noChangeArrowheads="1"/>
          </p:cNvPicPr>
          <p:nvPr/>
        </p:nvPicPr>
        <p:blipFill>
          <a:blip r:embed="rId13" cstate="print"/>
          <a:srcRect/>
          <a:stretch>
            <a:fillRect/>
          </a:stretch>
        </p:blipFill>
        <p:spPr bwMode="auto">
          <a:xfrm>
            <a:off x="139024" y="1957465"/>
            <a:ext cx="959287" cy="869569"/>
          </a:xfrm>
          <a:prstGeom prst="rect">
            <a:avLst/>
          </a:prstGeom>
          <a:noFill/>
        </p:spPr>
      </p:pic>
      <p:sp>
        <p:nvSpPr>
          <p:cNvPr id="25" name="TextBox 24"/>
          <p:cNvSpPr txBox="1"/>
          <p:nvPr/>
        </p:nvSpPr>
        <p:spPr>
          <a:xfrm>
            <a:off x="935427" y="2469937"/>
            <a:ext cx="1765738" cy="369332"/>
          </a:xfrm>
          <a:prstGeom prst="rect">
            <a:avLst/>
          </a:prstGeom>
          <a:noFill/>
        </p:spPr>
        <p:txBody>
          <a:bodyPr wrap="square" rtlCol="0">
            <a:spAutoFit/>
          </a:bodyPr>
          <a:lstStyle/>
          <a:p>
            <a:r>
              <a:rPr lang="en-US" dirty="0" smtClean="0">
                <a:solidFill>
                  <a:schemeClr val="bg1"/>
                </a:solidFill>
              </a:rPr>
              <a:t>ADFS Partners</a:t>
            </a:r>
            <a:endParaRPr lang="en-US" dirty="0">
              <a:solidFill>
                <a:schemeClr val="bg1"/>
              </a:solidFill>
            </a:endParaRPr>
          </a:p>
        </p:txBody>
      </p:sp>
      <p:pic>
        <p:nvPicPr>
          <p:cNvPr id="21" name="Picture 6" descr="http://www.leastprivilege.com/content/binary/infocard_128x90.png"/>
          <p:cNvPicPr>
            <a:picLocks noChangeAspect="1" noChangeArrowheads="1"/>
          </p:cNvPicPr>
          <p:nvPr/>
        </p:nvPicPr>
        <p:blipFill>
          <a:blip r:embed="rId14" cstate="print"/>
          <a:srcRect/>
          <a:stretch>
            <a:fillRect/>
          </a:stretch>
        </p:blipFill>
        <p:spPr bwMode="auto">
          <a:xfrm>
            <a:off x="2953406" y="5349355"/>
            <a:ext cx="509755" cy="358422"/>
          </a:xfrm>
          <a:prstGeom prst="rect">
            <a:avLst/>
          </a:prstGeom>
          <a:noFill/>
        </p:spPr>
      </p:pic>
      <p:grpSp>
        <p:nvGrpSpPr>
          <p:cNvPr id="12" name="Group 45"/>
          <p:cNvGrpSpPr/>
          <p:nvPr/>
        </p:nvGrpSpPr>
        <p:grpSpPr>
          <a:xfrm>
            <a:off x="4435678" y="5174606"/>
            <a:ext cx="1158300" cy="1621838"/>
            <a:chOff x="4952045" y="4393631"/>
            <a:chExt cx="1158300" cy="1621838"/>
          </a:xfrm>
        </p:grpSpPr>
        <p:grpSp>
          <p:nvGrpSpPr>
            <p:cNvPr id="14" name="Group 43"/>
            <p:cNvGrpSpPr/>
            <p:nvPr/>
          </p:nvGrpSpPr>
          <p:grpSpPr>
            <a:xfrm>
              <a:off x="4991547" y="4393631"/>
              <a:ext cx="876131" cy="1313793"/>
              <a:chOff x="4991547" y="4393631"/>
              <a:chExt cx="876131" cy="1313793"/>
            </a:xfrm>
          </p:grpSpPr>
          <p:pic>
            <p:nvPicPr>
              <p:cNvPr id="43" name="Picture 42"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5147426" y="4393631"/>
                <a:ext cx="720252" cy="1313793"/>
              </a:xfrm>
              <a:prstGeom prst="rect">
                <a:avLst/>
              </a:prstGeom>
              <a:noFill/>
            </p:spPr>
          </p:pic>
          <p:grpSp>
            <p:nvGrpSpPr>
              <p:cNvPr id="16" name="Group 53"/>
              <p:cNvGrpSpPr>
                <a:grpSpLocks/>
              </p:cNvGrpSpPr>
              <p:nvPr/>
            </p:nvGrpSpPr>
            <p:grpSpPr bwMode="auto">
              <a:xfrm flipH="1">
                <a:off x="4991547" y="4862456"/>
                <a:ext cx="496215" cy="590763"/>
                <a:chOff x="8126412" y="5243513"/>
                <a:chExt cx="574085" cy="690562"/>
              </a:xfrm>
            </p:grpSpPr>
            <p:pic>
              <p:nvPicPr>
                <p:cNvPr id="39" name="Picture 78" descr="Binary Code"/>
                <p:cNvPicPr>
                  <a:picLocks noChangeAspect="1" noChangeArrowheads="1"/>
                </p:cNvPicPr>
                <p:nvPr/>
              </p:nvPicPr>
              <p:blipFill>
                <a:blip r:embed="rId15" cstate="print"/>
                <a:srcRect/>
                <a:stretch>
                  <a:fillRect/>
                </a:stretch>
              </p:blipFill>
              <p:spPr bwMode="auto">
                <a:xfrm flipH="1">
                  <a:off x="8126412" y="5253038"/>
                  <a:ext cx="316892" cy="681037"/>
                </a:xfrm>
                <a:prstGeom prst="rect">
                  <a:avLst/>
                </a:prstGeom>
                <a:noFill/>
                <a:ln w="9525">
                  <a:noFill/>
                  <a:miter lim="800000"/>
                  <a:headEnd/>
                  <a:tailEnd/>
                </a:ln>
              </p:spPr>
            </p:pic>
            <p:pic>
              <p:nvPicPr>
                <p:cNvPr id="40" name="Picture 78" descr="Binary Code"/>
                <p:cNvPicPr>
                  <a:picLocks noChangeAspect="1" noChangeArrowheads="1"/>
                </p:cNvPicPr>
                <p:nvPr/>
              </p:nvPicPr>
              <p:blipFill>
                <a:blip r:embed="rId15" cstate="print"/>
                <a:srcRect/>
                <a:stretch>
                  <a:fillRect/>
                </a:stretch>
              </p:blipFill>
              <p:spPr bwMode="auto">
                <a:xfrm flipH="1">
                  <a:off x="8212143" y="5243513"/>
                  <a:ext cx="316892" cy="681037"/>
                </a:xfrm>
                <a:prstGeom prst="rect">
                  <a:avLst/>
                </a:prstGeom>
                <a:noFill/>
                <a:ln w="9525">
                  <a:noFill/>
                  <a:miter lim="800000"/>
                  <a:headEnd/>
                  <a:tailEnd/>
                </a:ln>
              </p:spPr>
            </p:pic>
            <p:pic>
              <p:nvPicPr>
                <p:cNvPr id="41" name="Picture 78" descr="Binary Code"/>
                <p:cNvPicPr>
                  <a:picLocks noChangeAspect="1" noChangeArrowheads="1"/>
                </p:cNvPicPr>
                <p:nvPr/>
              </p:nvPicPr>
              <p:blipFill>
                <a:blip r:embed="rId15" cstate="print"/>
                <a:srcRect/>
                <a:stretch>
                  <a:fillRect/>
                </a:stretch>
              </p:blipFill>
              <p:spPr bwMode="auto">
                <a:xfrm flipH="1">
                  <a:off x="8297874" y="5253038"/>
                  <a:ext cx="316892" cy="681037"/>
                </a:xfrm>
                <a:prstGeom prst="rect">
                  <a:avLst/>
                </a:prstGeom>
                <a:noFill/>
                <a:ln w="9525">
                  <a:noFill/>
                  <a:miter lim="800000"/>
                  <a:headEnd/>
                  <a:tailEnd/>
                </a:ln>
              </p:spPr>
            </p:pic>
            <p:pic>
              <p:nvPicPr>
                <p:cNvPr id="42" name="Picture 78" descr="Binary Code"/>
                <p:cNvPicPr>
                  <a:picLocks noChangeAspect="1" noChangeArrowheads="1"/>
                </p:cNvPicPr>
                <p:nvPr/>
              </p:nvPicPr>
              <p:blipFill>
                <a:blip r:embed="rId15" cstate="print"/>
                <a:srcRect/>
                <a:stretch>
                  <a:fillRect/>
                </a:stretch>
              </p:blipFill>
              <p:spPr bwMode="auto">
                <a:xfrm flipH="1">
                  <a:off x="8383605" y="5243513"/>
                  <a:ext cx="316892" cy="681037"/>
                </a:xfrm>
                <a:prstGeom prst="rect">
                  <a:avLst/>
                </a:prstGeom>
                <a:noFill/>
                <a:ln w="9525">
                  <a:noFill/>
                  <a:miter lim="800000"/>
                  <a:headEnd/>
                  <a:tailEnd/>
                </a:ln>
              </p:spPr>
            </p:pic>
          </p:grpSp>
        </p:grpSp>
        <p:sp>
          <p:nvSpPr>
            <p:cNvPr id="45" name="TextBox 44"/>
            <p:cNvSpPr txBox="1"/>
            <p:nvPr/>
          </p:nvSpPr>
          <p:spPr>
            <a:xfrm>
              <a:off x="4952045" y="5430694"/>
              <a:ext cx="1158300" cy="584775"/>
            </a:xfrm>
            <a:prstGeom prst="rect">
              <a:avLst/>
            </a:prstGeom>
            <a:noFill/>
          </p:spPr>
          <p:txBody>
            <a:bodyPr wrap="square" rtlCol="0">
              <a:spAutoFit/>
            </a:bodyPr>
            <a:lstStyle/>
            <a:p>
              <a:pPr algn="ctr"/>
              <a:r>
                <a:rPr lang="en-US" sz="1600" dirty="0" smtClean="0">
                  <a:solidFill>
                    <a:schemeClr val="tx1">
                      <a:lumMod val="75000"/>
                    </a:schemeClr>
                  </a:solidFill>
                </a:rPr>
                <a:t>SQL </a:t>
              </a:r>
              <a:r>
                <a:rPr lang="en-US" sz="1600" dirty="0" err="1" smtClean="0">
                  <a:solidFill>
                    <a:schemeClr val="tx1">
                      <a:lumMod val="75000"/>
                    </a:schemeClr>
                  </a:solidFill>
                </a:rPr>
                <a:t>Authz</a:t>
              </a:r>
              <a:endParaRPr lang="en-US" sz="1600" dirty="0" smtClean="0">
                <a:solidFill>
                  <a:schemeClr val="tx1">
                    <a:lumMod val="75000"/>
                  </a:schemeClr>
                </a:solidFill>
              </a:endParaRPr>
            </a:p>
            <a:p>
              <a:pPr algn="ctr"/>
              <a:r>
                <a:rPr lang="en-US" sz="1600" dirty="0" smtClean="0">
                  <a:solidFill>
                    <a:schemeClr val="tx1">
                      <a:lumMod val="75000"/>
                    </a:schemeClr>
                  </a:solidFill>
                </a:rPr>
                <a:t>Store</a:t>
              </a:r>
              <a:endParaRPr lang="en-US" sz="1600" dirty="0">
                <a:solidFill>
                  <a:schemeClr val="tx1">
                    <a:lumMod val="75000"/>
                  </a:schemeClr>
                </a:solidFill>
              </a:endParaRPr>
            </a:p>
          </p:txBody>
        </p:sp>
      </p:grpSp>
      <p:pic>
        <p:nvPicPr>
          <p:cNvPr id="51"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4936907" flipH="1">
            <a:off x="5832196" y="3115360"/>
            <a:ext cx="565318" cy="3626768"/>
          </a:xfrm>
          <a:prstGeom prst="rect">
            <a:avLst/>
          </a:prstGeom>
          <a:noFill/>
        </p:spPr>
      </p:pic>
      <p:pic>
        <p:nvPicPr>
          <p:cNvPr id="52" name="Picture 8" descr="D:\Pennie's documents\Images for TechEd06\Shapes_and_Graphics\Arrows\arrow 0 blue arrow double headed 1-3.png"/>
          <p:cNvPicPr>
            <a:picLocks noChangeAspect="1" noChangeArrowheads="1"/>
          </p:cNvPicPr>
          <p:nvPr/>
        </p:nvPicPr>
        <p:blipFill>
          <a:blip r:embed="rId16" cstate="print"/>
          <a:srcRect/>
          <a:stretch>
            <a:fillRect/>
          </a:stretch>
        </p:blipFill>
        <p:spPr bwMode="auto">
          <a:xfrm rot="21054988">
            <a:off x="5462126" y="5462544"/>
            <a:ext cx="2223084" cy="519616"/>
          </a:xfrm>
          <a:prstGeom prst="rect">
            <a:avLst/>
          </a:prstGeom>
          <a:noFill/>
        </p:spPr>
      </p:pic>
      <p:grpSp>
        <p:nvGrpSpPr>
          <p:cNvPr id="18" name="Group 53"/>
          <p:cNvGrpSpPr/>
          <p:nvPr/>
        </p:nvGrpSpPr>
        <p:grpSpPr>
          <a:xfrm>
            <a:off x="8171759" y="4635061"/>
            <a:ext cx="972241" cy="1313793"/>
            <a:chOff x="-1629137" y="3063764"/>
            <a:chExt cx="972241" cy="1313793"/>
          </a:xfrm>
        </p:grpSpPr>
        <p:pic>
          <p:nvPicPr>
            <p:cNvPr id="55" name="Picture 54"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56"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grpSp>
        <p:nvGrpSpPr>
          <p:cNvPr id="20" name="Group 56"/>
          <p:cNvGrpSpPr/>
          <p:nvPr/>
        </p:nvGrpSpPr>
        <p:grpSpPr>
          <a:xfrm>
            <a:off x="7640988" y="4755930"/>
            <a:ext cx="972241" cy="1313793"/>
            <a:chOff x="-1629137" y="3063764"/>
            <a:chExt cx="972241" cy="1313793"/>
          </a:xfrm>
        </p:grpSpPr>
        <p:pic>
          <p:nvPicPr>
            <p:cNvPr id="58" name="Picture 57"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59"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grpSp>
        <p:nvGrpSpPr>
          <p:cNvPr id="24" name="Group 59"/>
          <p:cNvGrpSpPr/>
          <p:nvPr/>
        </p:nvGrpSpPr>
        <p:grpSpPr>
          <a:xfrm>
            <a:off x="8292629" y="4913581"/>
            <a:ext cx="972241" cy="1313793"/>
            <a:chOff x="-1629137" y="3063764"/>
            <a:chExt cx="972241" cy="1313793"/>
          </a:xfrm>
        </p:grpSpPr>
        <p:pic>
          <p:nvPicPr>
            <p:cNvPr id="61" name="Picture 60"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62"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grpSp>
        <p:nvGrpSpPr>
          <p:cNvPr id="26" name="Group 62"/>
          <p:cNvGrpSpPr/>
          <p:nvPr/>
        </p:nvGrpSpPr>
        <p:grpSpPr>
          <a:xfrm>
            <a:off x="7761858" y="5034450"/>
            <a:ext cx="972241" cy="1313793"/>
            <a:chOff x="-1629137" y="3063764"/>
            <a:chExt cx="972241" cy="1313793"/>
          </a:xfrm>
        </p:grpSpPr>
        <p:pic>
          <p:nvPicPr>
            <p:cNvPr id="64" name="Picture 63"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65"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803221"/>
            <a:ext cx="7921912" cy="1337595"/>
          </a:xfrm>
        </p:spPr>
        <p:txBody>
          <a:bodyPr/>
          <a:lstStyle/>
          <a:p>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Identity &amp; Access Management Solution</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341785"/>
            <a:ext cx="4219462" cy="461665"/>
          </a:xfrm>
        </p:spPr>
        <p:txBody>
          <a:bodyPr/>
          <a:lstStyle/>
          <a:p>
            <a:r>
              <a:rPr lang="en-US" dirty="0" smtClean="0">
                <a:solidFill>
                  <a:schemeClr val="tx1"/>
                </a:solidFill>
              </a:rPr>
              <a:t>Brjann Brekkan</a:t>
            </a:r>
          </a:p>
          <a:p>
            <a:r>
              <a:rPr lang="en-US" dirty="0" smtClean="0">
                <a:solidFill>
                  <a:schemeClr val="tx1"/>
                </a:solidFill>
              </a:rPr>
              <a:t>Technical Product Manager</a:t>
            </a:r>
          </a:p>
          <a:p>
            <a:r>
              <a:rPr lang="en-US" dirty="0" smtClean="0">
                <a:solidFill>
                  <a:schemeClr val="tx1"/>
                </a:solidFill>
              </a:rPr>
              <a:t>Microsoft Corp.</a:t>
            </a:r>
          </a:p>
          <a:p>
            <a:r>
              <a:rPr lang="en-US" dirty="0" smtClean="0">
                <a:solidFill>
                  <a:schemeClr val="tx1"/>
                </a:solidFill>
              </a:rPr>
              <a:t>Session Code: </a:t>
            </a:r>
            <a:r>
              <a:rPr lang="en-US" dirty="0" smtClean="0"/>
              <a:t>SIA307</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8" descr="D:\Pennie's documents\Images for TechEd06\Shapes_and_Graphics\Arrows\curved white arrow.png"/>
          <p:cNvPicPr>
            <a:picLocks noChangeAspect="1" noChangeArrowheads="1"/>
          </p:cNvPicPr>
          <p:nvPr/>
        </p:nvPicPr>
        <p:blipFill>
          <a:blip r:embed="rId3" cstate="print"/>
          <a:srcRect/>
          <a:stretch>
            <a:fillRect/>
          </a:stretch>
        </p:blipFill>
        <p:spPr bwMode="auto">
          <a:xfrm rot="8194257" flipH="1">
            <a:off x="1658482" y="1480358"/>
            <a:ext cx="499728" cy="3887285"/>
          </a:xfrm>
          <a:prstGeom prst="rect">
            <a:avLst/>
          </a:prstGeom>
          <a:noFill/>
        </p:spPr>
      </p:pic>
      <p:pic>
        <p:nvPicPr>
          <p:cNvPr id="13" name="Picture 22" descr="Metallic edge Sky Blue Triangles Equilateral l"/>
          <p:cNvPicPr>
            <a:picLocks noChangeAspect="1" noChangeArrowheads="1"/>
          </p:cNvPicPr>
          <p:nvPr/>
        </p:nvPicPr>
        <p:blipFill>
          <a:blip r:embed="rId4" cstate="print"/>
          <a:srcRect/>
          <a:stretch>
            <a:fillRect/>
          </a:stretch>
        </p:blipFill>
        <p:spPr bwMode="auto">
          <a:xfrm>
            <a:off x="1145628" y="4812036"/>
            <a:ext cx="1312863" cy="1149350"/>
          </a:xfrm>
          <a:prstGeom prst="rect">
            <a:avLst/>
          </a:prstGeom>
          <a:noFill/>
        </p:spPr>
      </p:pic>
      <p:sp>
        <p:nvSpPr>
          <p:cNvPr id="2" name="Title 1"/>
          <p:cNvSpPr>
            <a:spLocks noGrp="1"/>
          </p:cNvSpPr>
          <p:nvPr>
            <p:ph type="title"/>
          </p:nvPr>
        </p:nvSpPr>
        <p:spPr/>
        <p:txBody>
          <a:bodyPr/>
          <a:lstStyle/>
          <a:p>
            <a:r>
              <a:rPr dirty="0" smtClean="0"/>
              <a:t>How </a:t>
            </a:r>
            <a:r>
              <a:rPr lang="en-US" dirty="0" smtClean="0"/>
              <a:t>ADFS i</a:t>
            </a:r>
            <a:r>
              <a:rPr dirty="0" smtClean="0"/>
              <a:t>s Changing the Game</a:t>
            </a:r>
            <a:endParaRPr lang="en-US" dirty="0"/>
          </a:p>
        </p:txBody>
      </p:sp>
      <p:grpSp>
        <p:nvGrpSpPr>
          <p:cNvPr id="3" name="Group 6"/>
          <p:cNvGrpSpPr/>
          <p:nvPr/>
        </p:nvGrpSpPr>
        <p:grpSpPr>
          <a:xfrm>
            <a:off x="3584026" y="4456384"/>
            <a:ext cx="945934" cy="1834001"/>
            <a:chOff x="4025460" y="3962399"/>
            <a:chExt cx="945934" cy="1834001"/>
          </a:xfrm>
        </p:grpSpPr>
        <p:grpSp>
          <p:nvGrpSpPr>
            <p:cNvPr id="7" name="Group 2"/>
            <p:cNvGrpSpPr/>
            <p:nvPr/>
          </p:nvGrpSpPr>
          <p:grpSpPr>
            <a:xfrm>
              <a:off x="4025460" y="3962399"/>
              <a:ext cx="861850" cy="1313793"/>
              <a:chOff x="1303282" y="1450428"/>
              <a:chExt cx="442781" cy="712074"/>
            </a:xfrm>
          </p:grpSpPr>
          <p:pic>
            <p:nvPicPr>
              <p:cNvPr id="4" name="Picture 3"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6029" y="1450428"/>
                <a:ext cx="370034" cy="712074"/>
              </a:xfrm>
              <a:prstGeom prst="rect">
                <a:avLst/>
              </a:prstGeom>
              <a:noFill/>
            </p:spPr>
          </p:pic>
          <p:pic>
            <p:nvPicPr>
              <p:cNvPr id="5" name="Picture 77" descr="XML Web Service Ice"/>
              <p:cNvPicPr>
                <a:picLocks noChangeAspect="1" noChangeArrowheads="1"/>
              </p:cNvPicPr>
              <p:nvPr/>
            </p:nvPicPr>
            <p:blipFill>
              <a:blip r:embed="rId6" cstate="print"/>
              <a:srcRect/>
              <a:stretch>
                <a:fillRect/>
              </a:stretch>
            </p:blipFill>
            <p:spPr bwMode="auto">
              <a:xfrm>
                <a:off x="1303282" y="1730980"/>
                <a:ext cx="277872" cy="323852"/>
              </a:xfrm>
              <a:prstGeom prst="rect">
                <a:avLst/>
              </a:prstGeom>
              <a:noFill/>
            </p:spPr>
          </p:pic>
        </p:grpSp>
        <p:sp>
          <p:nvSpPr>
            <p:cNvPr id="6" name="TextBox 5"/>
            <p:cNvSpPr txBox="1"/>
            <p:nvPr/>
          </p:nvSpPr>
          <p:spPr>
            <a:xfrm>
              <a:off x="4025464" y="5150069"/>
              <a:ext cx="945930" cy="646331"/>
            </a:xfrm>
            <a:prstGeom prst="rect">
              <a:avLst/>
            </a:prstGeom>
            <a:noFill/>
          </p:spPr>
          <p:txBody>
            <a:bodyPr wrap="square" rtlCol="0">
              <a:spAutoFit/>
            </a:bodyPr>
            <a:lstStyle/>
            <a:p>
              <a:r>
                <a:rPr lang="en-US" dirty="0" smtClean="0">
                  <a:solidFill>
                    <a:schemeClr val="tx1">
                      <a:lumMod val="75000"/>
                    </a:schemeClr>
                  </a:solidFill>
                </a:rPr>
                <a:t>ADFS</a:t>
              </a:r>
              <a:br>
                <a:rPr lang="en-US" dirty="0" smtClean="0">
                  <a:solidFill>
                    <a:schemeClr val="tx1">
                      <a:lumMod val="75000"/>
                    </a:schemeClr>
                  </a:solidFill>
                </a:rPr>
              </a:br>
              <a:r>
                <a:rPr lang="en-US" dirty="0" smtClean="0">
                  <a:solidFill>
                    <a:schemeClr val="tx1">
                      <a:lumMod val="75000"/>
                    </a:schemeClr>
                  </a:solidFill>
                </a:rPr>
                <a:t>Server</a:t>
              </a:r>
              <a:endParaRPr lang="en-US" dirty="0">
                <a:solidFill>
                  <a:schemeClr val="tx1">
                    <a:lumMod val="75000"/>
                  </a:schemeClr>
                </a:solidFill>
              </a:endParaRPr>
            </a:p>
          </p:txBody>
        </p:sp>
      </p:grpSp>
      <p:pic>
        <p:nvPicPr>
          <p:cNvPr id="8" name="Picture 10" descr="user business casual man"/>
          <p:cNvPicPr>
            <a:picLocks noChangeAspect="1" noChangeArrowheads="1"/>
          </p:cNvPicPr>
          <p:nvPr/>
        </p:nvPicPr>
        <p:blipFill>
          <a:blip r:embed="rId7" cstate="print"/>
          <a:srcRect/>
          <a:stretch>
            <a:fillRect/>
          </a:stretch>
        </p:blipFill>
        <p:spPr bwMode="auto">
          <a:xfrm>
            <a:off x="1080743" y="5423337"/>
            <a:ext cx="391354" cy="520330"/>
          </a:xfrm>
          <a:prstGeom prst="rect">
            <a:avLst/>
          </a:prstGeom>
          <a:noFill/>
        </p:spPr>
      </p:pic>
      <p:pic>
        <p:nvPicPr>
          <p:cNvPr id="9" name="Picture 11" descr="user business man"/>
          <p:cNvPicPr>
            <a:picLocks noChangeAspect="1" noChangeArrowheads="1"/>
          </p:cNvPicPr>
          <p:nvPr/>
        </p:nvPicPr>
        <p:blipFill>
          <a:blip r:embed="rId8" cstate="print"/>
          <a:srcRect/>
          <a:stretch>
            <a:fillRect/>
          </a:stretch>
        </p:blipFill>
        <p:spPr bwMode="auto">
          <a:xfrm>
            <a:off x="2145901" y="5465380"/>
            <a:ext cx="391354" cy="520330"/>
          </a:xfrm>
          <a:prstGeom prst="rect">
            <a:avLst/>
          </a:prstGeom>
          <a:noFill/>
        </p:spPr>
      </p:pic>
      <p:pic>
        <p:nvPicPr>
          <p:cNvPr id="10" name="Picture 12" descr="user business user woman"/>
          <p:cNvPicPr>
            <a:picLocks noChangeAspect="1" noChangeArrowheads="1"/>
          </p:cNvPicPr>
          <p:nvPr/>
        </p:nvPicPr>
        <p:blipFill>
          <a:blip r:embed="rId9" cstate="print"/>
          <a:srcRect/>
          <a:stretch>
            <a:fillRect/>
          </a:stretch>
        </p:blipFill>
        <p:spPr bwMode="auto">
          <a:xfrm>
            <a:off x="1892804" y="4950373"/>
            <a:ext cx="385031" cy="520330"/>
          </a:xfrm>
          <a:prstGeom prst="rect">
            <a:avLst/>
          </a:prstGeom>
          <a:noFill/>
        </p:spPr>
      </p:pic>
      <p:pic>
        <p:nvPicPr>
          <p:cNvPr id="11" name="Picture 13" descr="user casual man"/>
          <p:cNvPicPr>
            <a:picLocks noChangeAspect="1" noChangeArrowheads="1"/>
          </p:cNvPicPr>
          <p:nvPr/>
        </p:nvPicPr>
        <p:blipFill>
          <a:blip r:embed="rId10" cstate="print"/>
          <a:srcRect/>
          <a:stretch>
            <a:fillRect/>
          </a:stretch>
        </p:blipFill>
        <p:spPr bwMode="auto">
          <a:xfrm>
            <a:off x="1394416" y="5013435"/>
            <a:ext cx="379341" cy="520330"/>
          </a:xfrm>
          <a:prstGeom prst="rect">
            <a:avLst/>
          </a:prstGeom>
          <a:noFill/>
        </p:spPr>
      </p:pic>
      <p:pic>
        <p:nvPicPr>
          <p:cNvPr id="15"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3719057" flipH="1">
            <a:off x="2656460" y="4543917"/>
            <a:ext cx="683175" cy="1416736"/>
          </a:xfrm>
          <a:prstGeom prst="rect">
            <a:avLst/>
          </a:prstGeom>
          <a:noFill/>
        </p:spPr>
      </p:pic>
      <p:sp>
        <p:nvSpPr>
          <p:cNvPr id="17" name="Cloud 16"/>
          <p:cNvSpPr/>
          <p:nvPr/>
        </p:nvSpPr>
        <p:spPr bwMode="auto">
          <a:xfrm>
            <a:off x="0" y="1082562"/>
            <a:ext cx="9144000" cy="2112579"/>
          </a:xfrm>
          <a:prstGeom prst="cloud">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lumMod val="75000"/>
                </a:schemeClr>
              </a:solidFill>
              <a:effectLst/>
            </a:endParaRPr>
          </a:p>
        </p:txBody>
      </p:sp>
      <p:pic>
        <p:nvPicPr>
          <p:cNvPr id="19" name="Picture 13" descr="D:\Pennie's documents\Images for TechEd06\Shapes_and_Graphics\Buildings and dwellings\small business blue.png"/>
          <p:cNvPicPr>
            <a:picLocks noChangeAspect="1" noChangeArrowheads="1"/>
          </p:cNvPicPr>
          <p:nvPr/>
        </p:nvPicPr>
        <p:blipFill>
          <a:blip r:embed="rId12" cstate="print"/>
          <a:srcRect/>
          <a:stretch>
            <a:fillRect/>
          </a:stretch>
        </p:blipFill>
        <p:spPr bwMode="auto">
          <a:xfrm>
            <a:off x="0" y="1692795"/>
            <a:ext cx="959287" cy="869569"/>
          </a:xfrm>
          <a:prstGeom prst="rect">
            <a:avLst/>
          </a:prstGeom>
          <a:noFill/>
        </p:spPr>
      </p:pic>
      <p:pic>
        <p:nvPicPr>
          <p:cNvPr id="22" name="Picture 15" descr="D:\Pennie's documents\Images for TechEd06\Shapes_and_Graphics\Buildings and dwellings\small business ochre.png"/>
          <p:cNvPicPr>
            <a:picLocks noChangeAspect="1" noChangeArrowheads="1"/>
          </p:cNvPicPr>
          <p:nvPr/>
        </p:nvPicPr>
        <p:blipFill>
          <a:blip r:embed="rId13" cstate="print"/>
          <a:srcRect/>
          <a:stretch>
            <a:fillRect/>
          </a:stretch>
        </p:blipFill>
        <p:spPr bwMode="auto">
          <a:xfrm>
            <a:off x="139024" y="1957465"/>
            <a:ext cx="959287" cy="869569"/>
          </a:xfrm>
          <a:prstGeom prst="rect">
            <a:avLst/>
          </a:prstGeom>
          <a:noFill/>
        </p:spPr>
      </p:pic>
      <p:sp>
        <p:nvSpPr>
          <p:cNvPr id="25" name="TextBox 24"/>
          <p:cNvSpPr txBox="1"/>
          <p:nvPr/>
        </p:nvSpPr>
        <p:spPr>
          <a:xfrm>
            <a:off x="935427" y="2469937"/>
            <a:ext cx="1765738" cy="369332"/>
          </a:xfrm>
          <a:prstGeom prst="rect">
            <a:avLst/>
          </a:prstGeom>
          <a:noFill/>
        </p:spPr>
        <p:txBody>
          <a:bodyPr wrap="square" rtlCol="0">
            <a:spAutoFit/>
          </a:bodyPr>
          <a:lstStyle/>
          <a:p>
            <a:r>
              <a:rPr lang="en-US" dirty="0" smtClean="0">
                <a:solidFill>
                  <a:schemeClr val="bg1"/>
                </a:solidFill>
              </a:rPr>
              <a:t>ADFS Partners</a:t>
            </a:r>
            <a:endParaRPr lang="en-US" dirty="0">
              <a:solidFill>
                <a:schemeClr val="bg1"/>
              </a:solidFill>
            </a:endParaRPr>
          </a:p>
        </p:txBody>
      </p:sp>
      <p:pic>
        <p:nvPicPr>
          <p:cNvPr id="21" name="Picture 6" descr="http://www.leastprivilege.com/content/binary/infocard_128x90.png"/>
          <p:cNvPicPr>
            <a:picLocks noChangeAspect="1" noChangeArrowheads="1"/>
          </p:cNvPicPr>
          <p:nvPr/>
        </p:nvPicPr>
        <p:blipFill>
          <a:blip r:embed="rId14" cstate="print"/>
          <a:srcRect/>
          <a:stretch>
            <a:fillRect/>
          </a:stretch>
        </p:blipFill>
        <p:spPr bwMode="auto">
          <a:xfrm>
            <a:off x="2953406" y="5349355"/>
            <a:ext cx="509755" cy="358422"/>
          </a:xfrm>
          <a:prstGeom prst="rect">
            <a:avLst/>
          </a:prstGeom>
          <a:noFill/>
        </p:spPr>
      </p:pic>
      <p:grpSp>
        <p:nvGrpSpPr>
          <p:cNvPr id="12" name="Group 45"/>
          <p:cNvGrpSpPr/>
          <p:nvPr/>
        </p:nvGrpSpPr>
        <p:grpSpPr>
          <a:xfrm>
            <a:off x="4435678" y="5174606"/>
            <a:ext cx="1158300" cy="1621838"/>
            <a:chOff x="4952045" y="4393631"/>
            <a:chExt cx="1158300" cy="1621838"/>
          </a:xfrm>
        </p:grpSpPr>
        <p:grpSp>
          <p:nvGrpSpPr>
            <p:cNvPr id="14" name="Group 43"/>
            <p:cNvGrpSpPr/>
            <p:nvPr/>
          </p:nvGrpSpPr>
          <p:grpSpPr>
            <a:xfrm>
              <a:off x="4991547" y="4393631"/>
              <a:ext cx="876131" cy="1313793"/>
              <a:chOff x="4991547" y="4393631"/>
              <a:chExt cx="876131" cy="1313793"/>
            </a:xfrm>
          </p:grpSpPr>
          <p:pic>
            <p:nvPicPr>
              <p:cNvPr id="43" name="Picture 42"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5147426" y="4393631"/>
                <a:ext cx="720252" cy="1313793"/>
              </a:xfrm>
              <a:prstGeom prst="rect">
                <a:avLst/>
              </a:prstGeom>
              <a:noFill/>
            </p:spPr>
          </p:pic>
          <p:grpSp>
            <p:nvGrpSpPr>
              <p:cNvPr id="16" name="Group 53"/>
              <p:cNvGrpSpPr>
                <a:grpSpLocks/>
              </p:cNvGrpSpPr>
              <p:nvPr/>
            </p:nvGrpSpPr>
            <p:grpSpPr bwMode="auto">
              <a:xfrm flipH="1">
                <a:off x="4991547" y="4862456"/>
                <a:ext cx="496215" cy="590763"/>
                <a:chOff x="8126412" y="5243513"/>
                <a:chExt cx="574085" cy="690562"/>
              </a:xfrm>
            </p:grpSpPr>
            <p:pic>
              <p:nvPicPr>
                <p:cNvPr id="39" name="Picture 78" descr="Binary Code"/>
                <p:cNvPicPr>
                  <a:picLocks noChangeAspect="1" noChangeArrowheads="1"/>
                </p:cNvPicPr>
                <p:nvPr/>
              </p:nvPicPr>
              <p:blipFill>
                <a:blip r:embed="rId15" cstate="print"/>
                <a:srcRect/>
                <a:stretch>
                  <a:fillRect/>
                </a:stretch>
              </p:blipFill>
              <p:spPr bwMode="auto">
                <a:xfrm flipH="1">
                  <a:off x="8126412" y="5253038"/>
                  <a:ext cx="316892" cy="681037"/>
                </a:xfrm>
                <a:prstGeom prst="rect">
                  <a:avLst/>
                </a:prstGeom>
                <a:noFill/>
                <a:ln w="9525">
                  <a:noFill/>
                  <a:miter lim="800000"/>
                  <a:headEnd/>
                  <a:tailEnd/>
                </a:ln>
              </p:spPr>
            </p:pic>
            <p:pic>
              <p:nvPicPr>
                <p:cNvPr id="40" name="Picture 78" descr="Binary Code"/>
                <p:cNvPicPr>
                  <a:picLocks noChangeAspect="1" noChangeArrowheads="1"/>
                </p:cNvPicPr>
                <p:nvPr/>
              </p:nvPicPr>
              <p:blipFill>
                <a:blip r:embed="rId15" cstate="print"/>
                <a:srcRect/>
                <a:stretch>
                  <a:fillRect/>
                </a:stretch>
              </p:blipFill>
              <p:spPr bwMode="auto">
                <a:xfrm flipH="1">
                  <a:off x="8212143" y="5243513"/>
                  <a:ext cx="316892" cy="681037"/>
                </a:xfrm>
                <a:prstGeom prst="rect">
                  <a:avLst/>
                </a:prstGeom>
                <a:noFill/>
                <a:ln w="9525">
                  <a:noFill/>
                  <a:miter lim="800000"/>
                  <a:headEnd/>
                  <a:tailEnd/>
                </a:ln>
              </p:spPr>
            </p:pic>
            <p:pic>
              <p:nvPicPr>
                <p:cNvPr id="41" name="Picture 78" descr="Binary Code"/>
                <p:cNvPicPr>
                  <a:picLocks noChangeAspect="1" noChangeArrowheads="1"/>
                </p:cNvPicPr>
                <p:nvPr/>
              </p:nvPicPr>
              <p:blipFill>
                <a:blip r:embed="rId15" cstate="print"/>
                <a:srcRect/>
                <a:stretch>
                  <a:fillRect/>
                </a:stretch>
              </p:blipFill>
              <p:spPr bwMode="auto">
                <a:xfrm flipH="1">
                  <a:off x="8297874" y="5253038"/>
                  <a:ext cx="316892" cy="681037"/>
                </a:xfrm>
                <a:prstGeom prst="rect">
                  <a:avLst/>
                </a:prstGeom>
                <a:noFill/>
                <a:ln w="9525">
                  <a:noFill/>
                  <a:miter lim="800000"/>
                  <a:headEnd/>
                  <a:tailEnd/>
                </a:ln>
              </p:spPr>
            </p:pic>
            <p:pic>
              <p:nvPicPr>
                <p:cNvPr id="42" name="Picture 78" descr="Binary Code"/>
                <p:cNvPicPr>
                  <a:picLocks noChangeAspect="1" noChangeArrowheads="1"/>
                </p:cNvPicPr>
                <p:nvPr/>
              </p:nvPicPr>
              <p:blipFill>
                <a:blip r:embed="rId15" cstate="print"/>
                <a:srcRect/>
                <a:stretch>
                  <a:fillRect/>
                </a:stretch>
              </p:blipFill>
              <p:spPr bwMode="auto">
                <a:xfrm flipH="1">
                  <a:off x="8383605" y="5243513"/>
                  <a:ext cx="316892" cy="681037"/>
                </a:xfrm>
                <a:prstGeom prst="rect">
                  <a:avLst/>
                </a:prstGeom>
                <a:noFill/>
                <a:ln w="9525">
                  <a:noFill/>
                  <a:miter lim="800000"/>
                  <a:headEnd/>
                  <a:tailEnd/>
                </a:ln>
              </p:spPr>
            </p:pic>
          </p:grpSp>
        </p:grpSp>
        <p:sp>
          <p:nvSpPr>
            <p:cNvPr id="45" name="TextBox 44"/>
            <p:cNvSpPr txBox="1"/>
            <p:nvPr/>
          </p:nvSpPr>
          <p:spPr>
            <a:xfrm>
              <a:off x="4952045" y="5430694"/>
              <a:ext cx="1158300" cy="584775"/>
            </a:xfrm>
            <a:prstGeom prst="rect">
              <a:avLst/>
            </a:prstGeom>
            <a:noFill/>
          </p:spPr>
          <p:txBody>
            <a:bodyPr wrap="square" rtlCol="0">
              <a:spAutoFit/>
            </a:bodyPr>
            <a:lstStyle/>
            <a:p>
              <a:pPr algn="ctr"/>
              <a:r>
                <a:rPr lang="en-US" sz="1600" dirty="0" smtClean="0">
                  <a:solidFill>
                    <a:schemeClr val="tx1">
                      <a:lumMod val="75000"/>
                    </a:schemeClr>
                  </a:solidFill>
                </a:rPr>
                <a:t>SQL </a:t>
              </a:r>
              <a:r>
                <a:rPr lang="en-US" sz="1600" dirty="0" err="1" smtClean="0">
                  <a:solidFill>
                    <a:schemeClr val="tx1">
                      <a:lumMod val="75000"/>
                    </a:schemeClr>
                  </a:solidFill>
                </a:rPr>
                <a:t>Authz</a:t>
              </a:r>
              <a:endParaRPr lang="en-US" sz="1600" dirty="0" smtClean="0">
                <a:solidFill>
                  <a:schemeClr val="tx1">
                    <a:lumMod val="75000"/>
                  </a:schemeClr>
                </a:solidFill>
              </a:endParaRPr>
            </a:p>
            <a:p>
              <a:pPr algn="ctr"/>
              <a:r>
                <a:rPr lang="en-US" sz="1600" dirty="0" smtClean="0">
                  <a:solidFill>
                    <a:schemeClr val="tx1">
                      <a:lumMod val="75000"/>
                    </a:schemeClr>
                  </a:solidFill>
                </a:rPr>
                <a:t>Store</a:t>
              </a:r>
              <a:endParaRPr lang="en-US" sz="1600" dirty="0">
                <a:solidFill>
                  <a:schemeClr val="tx1">
                    <a:lumMod val="75000"/>
                  </a:schemeClr>
                </a:solidFill>
              </a:endParaRPr>
            </a:p>
          </p:txBody>
        </p:sp>
      </p:grpSp>
      <p:pic>
        <p:nvPicPr>
          <p:cNvPr id="51"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4936907" flipH="1">
            <a:off x="5832196" y="3115360"/>
            <a:ext cx="565318" cy="3626768"/>
          </a:xfrm>
          <a:prstGeom prst="rect">
            <a:avLst/>
          </a:prstGeom>
          <a:noFill/>
        </p:spPr>
      </p:pic>
      <p:pic>
        <p:nvPicPr>
          <p:cNvPr id="52" name="Picture 8" descr="D:\Pennie's documents\Images for TechEd06\Shapes_and_Graphics\Arrows\arrow 0 blue arrow double headed 1-3.png"/>
          <p:cNvPicPr>
            <a:picLocks noChangeAspect="1" noChangeArrowheads="1"/>
          </p:cNvPicPr>
          <p:nvPr/>
        </p:nvPicPr>
        <p:blipFill>
          <a:blip r:embed="rId16" cstate="print"/>
          <a:srcRect/>
          <a:stretch>
            <a:fillRect/>
          </a:stretch>
        </p:blipFill>
        <p:spPr bwMode="auto">
          <a:xfrm rot="21054988">
            <a:off x="5462126" y="5462544"/>
            <a:ext cx="2223084" cy="519616"/>
          </a:xfrm>
          <a:prstGeom prst="rect">
            <a:avLst/>
          </a:prstGeom>
          <a:noFill/>
        </p:spPr>
      </p:pic>
      <p:pic>
        <p:nvPicPr>
          <p:cNvPr id="53"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3637129">
            <a:off x="6639086" y="1454973"/>
            <a:ext cx="570635" cy="4608035"/>
          </a:xfrm>
          <a:prstGeom prst="rect">
            <a:avLst/>
          </a:prstGeom>
          <a:noFill/>
        </p:spPr>
      </p:pic>
      <p:grpSp>
        <p:nvGrpSpPr>
          <p:cNvPr id="18" name="Group 56"/>
          <p:cNvGrpSpPr/>
          <p:nvPr/>
        </p:nvGrpSpPr>
        <p:grpSpPr>
          <a:xfrm>
            <a:off x="8171759" y="4635061"/>
            <a:ext cx="972241" cy="1313793"/>
            <a:chOff x="-1629137" y="3063764"/>
            <a:chExt cx="972241" cy="1313793"/>
          </a:xfrm>
        </p:grpSpPr>
        <p:pic>
          <p:nvPicPr>
            <p:cNvPr id="58" name="Picture 57"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59"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grpSp>
        <p:nvGrpSpPr>
          <p:cNvPr id="20" name="Group 55"/>
          <p:cNvGrpSpPr/>
          <p:nvPr/>
        </p:nvGrpSpPr>
        <p:grpSpPr>
          <a:xfrm>
            <a:off x="7640988" y="4755930"/>
            <a:ext cx="972241" cy="1313793"/>
            <a:chOff x="-1629137" y="3063764"/>
            <a:chExt cx="972241" cy="1313793"/>
          </a:xfrm>
        </p:grpSpPr>
        <p:pic>
          <p:nvPicPr>
            <p:cNvPr id="55" name="Picture 54"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54"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grpSp>
        <p:nvGrpSpPr>
          <p:cNvPr id="24" name="Group 59"/>
          <p:cNvGrpSpPr/>
          <p:nvPr/>
        </p:nvGrpSpPr>
        <p:grpSpPr>
          <a:xfrm>
            <a:off x="8171759" y="1497723"/>
            <a:ext cx="972241" cy="1313793"/>
            <a:chOff x="-1629137" y="3063764"/>
            <a:chExt cx="972241" cy="1313793"/>
          </a:xfrm>
        </p:grpSpPr>
        <p:pic>
          <p:nvPicPr>
            <p:cNvPr id="61" name="Picture 60"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62"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grpSp>
        <p:nvGrpSpPr>
          <p:cNvPr id="26" name="Group 62"/>
          <p:cNvGrpSpPr/>
          <p:nvPr/>
        </p:nvGrpSpPr>
        <p:grpSpPr>
          <a:xfrm>
            <a:off x="7420271" y="1502979"/>
            <a:ext cx="972241" cy="1313793"/>
            <a:chOff x="-1629137" y="3063764"/>
            <a:chExt cx="972241" cy="1313793"/>
          </a:xfrm>
        </p:grpSpPr>
        <p:pic>
          <p:nvPicPr>
            <p:cNvPr id="64" name="Picture 63"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65" name="Picture 12" descr="MSN icon goonline"/>
            <p:cNvPicPr>
              <a:picLocks noChangeAspect="1" noChangeArrowheads="1"/>
            </p:cNvPicPr>
            <p:nvPr/>
          </p:nvPicPr>
          <p:blipFill>
            <a:blip r:embed="rId17" cstate="print"/>
            <a:srcRect/>
            <a:stretch>
              <a:fillRect/>
            </a:stretch>
          </p:blipFill>
          <p:spPr bwMode="auto">
            <a:xfrm>
              <a:off x="-1629137" y="3605048"/>
              <a:ext cx="552153" cy="523655"/>
            </a:xfrm>
            <a:prstGeom prst="rect">
              <a:avLst/>
            </a:prstGeom>
            <a:noFill/>
          </p:spPr>
        </p:pic>
      </p:grpSp>
      <p:pic>
        <p:nvPicPr>
          <p:cNvPr id="46" name="Picture 45" descr="WinAzure_h_rgb.jpg"/>
          <p:cNvPicPr>
            <a:picLocks noChangeAspect="1"/>
          </p:cNvPicPr>
          <p:nvPr/>
        </p:nvPicPr>
        <p:blipFill>
          <a:blip r:embed="rId18" cstate="print"/>
          <a:stretch>
            <a:fillRect/>
          </a:stretch>
        </p:blipFill>
        <p:spPr>
          <a:xfrm>
            <a:off x="7038753" y="1093320"/>
            <a:ext cx="1935126" cy="359026"/>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8" descr="D:\Pennie's documents\Images for TechEd06\Shapes_and_Graphics\Arrows\curved white arrow.png"/>
          <p:cNvPicPr>
            <a:picLocks noChangeAspect="1" noChangeArrowheads="1"/>
          </p:cNvPicPr>
          <p:nvPr/>
        </p:nvPicPr>
        <p:blipFill>
          <a:blip r:embed="rId3" cstate="print"/>
          <a:srcRect/>
          <a:stretch>
            <a:fillRect/>
          </a:stretch>
        </p:blipFill>
        <p:spPr bwMode="auto">
          <a:xfrm rot="8194257" flipH="1">
            <a:off x="1658482" y="1480358"/>
            <a:ext cx="499728" cy="3887285"/>
          </a:xfrm>
          <a:prstGeom prst="rect">
            <a:avLst/>
          </a:prstGeom>
          <a:noFill/>
        </p:spPr>
      </p:pic>
      <p:pic>
        <p:nvPicPr>
          <p:cNvPr id="13" name="Picture 22" descr="Metallic edge Sky Blue Triangles Equilateral l"/>
          <p:cNvPicPr>
            <a:picLocks noChangeAspect="1" noChangeArrowheads="1"/>
          </p:cNvPicPr>
          <p:nvPr/>
        </p:nvPicPr>
        <p:blipFill>
          <a:blip r:embed="rId4" cstate="print"/>
          <a:srcRect/>
          <a:stretch>
            <a:fillRect/>
          </a:stretch>
        </p:blipFill>
        <p:spPr bwMode="auto">
          <a:xfrm>
            <a:off x="1145628" y="4812036"/>
            <a:ext cx="1312863" cy="1149350"/>
          </a:xfrm>
          <a:prstGeom prst="rect">
            <a:avLst/>
          </a:prstGeom>
          <a:noFill/>
        </p:spPr>
      </p:pic>
      <p:sp>
        <p:nvSpPr>
          <p:cNvPr id="2" name="Title 1"/>
          <p:cNvSpPr>
            <a:spLocks noGrp="1"/>
          </p:cNvSpPr>
          <p:nvPr>
            <p:ph type="title"/>
          </p:nvPr>
        </p:nvSpPr>
        <p:spPr/>
        <p:txBody>
          <a:bodyPr/>
          <a:lstStyle/>
          <a:p>
            <a:r>
              <a:rPr dirty="0" smtClean="0"/>
              <a:t>How </a:t>
            </a:r>
            <a:r>
              <a:rPr lang="en-US" dirty="0" smtClean="0"/>
              <a:t>ADFS </a:t>
            </a:r>
            <a:r>
              <a:rPr dirty="0" smtClean="0"/>
              <a:t>is Changing the Game</a:t>
            </a:r>
            <a:endParaRPr lang="en-US" dirty="0"/>
          </a:p>
        </p:txBody>
      </p:sp>
      <p:grpSp>
        <p:nvGrpSpPr>
          <p:cNvPr id="3" name="Group 6"/>
          <p:cNvGrpSpPr/>
          <p:nvPr/>
        </p:nvGrpSpPr>
        <p:grpSpPr>
          <a:xfrm>
            <a:off x="3584026" y="4456384"/>
            <a:ext cx="945934" cy="1834001"/>
            <a:chOff x="4025460" y="3962399"/>
            <a:chExt cx="945934" cy="1834001"/>
          </a:xfrm>
        </p:grpSpPr>
        <p:grpSp>
          <p:nvGrpSpPr>
            <p:cNvPr id="7" name="Group 2"/>
            <p:cNvGrpSpPr/>
            <p:nvPr/>
          </p:nvGrpSpPr>
          <p:grpSpPr>
            <a:xfrm>
              <a:off x="4025460" y="3962399"/>
              <a:ext cx="861850" cy="1313793"/>
              <a:chOff x="1303282" y="1450428"/>
              <a:chExt cx="442781" cy="712074"/>
            </a:xfrm>
          </p:grpSpPr>
          <p:pic>
            <p:nvPicPr>
              <p:cNvPr id="4" name="Picture 3"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6029" y="1450428"/>
                <a:ext cx="370034" cy="712074"/>
              </a:xfrm>
              <a:prstGeom prst="rect">
                <a:avLst/>
              </a:prstGeom>
              <a:noFill/>
            </p:spPr>
          </p:pic>
          <p:pic>
            <p:nvPicPr>
              <p:cNvPr id="5" name="Picture 77" descr="XML Web Service Ice"/>
              <p:cNvPicPr>
                <a:picLocks noChangeAspect="1" noChangeArrowheads="1"/>
              </p:cNvPicPr>
              <p:nvPr/>
            </p:nvPicPr>
            <p:blipFill>
              <a:blip r:embed="rId6" cstate="print"/>
              <a:srcRect/>
              <a:stretch>
                <a:fillRect/>
              </a:stretch>
            </p:blipFill>
            <p:spPr bwMode="auto">
              <a:xfrm>
                <a:off x="1303282" y="1730980"/>
                <a:ext cx="277872" cy="323852"/>
              </a:xfrm>
              <a:prstGeom prst="rect">
                <a:avLst/>
              </a:prstGeom>
              <a:noFill/>
            </p:spPr>
          </p:pic>
        </p:grpSp>
        <p:sp>
          <p:nvSpPr>
            <p:cNvPr id="6" name="TextBox 5"/>
            <p:cNvSpPr txBox="1"/>
            <p:nvPr/>
          </p:nvSpPr>
          <p:spPr>
            <a:xfrm>
              <a:off x="4025464" y="5150069"/>
              <a:ext cx="945930" cy="646331"/>
            </a:xfrm>
            <a:prstGeom prst="rect">
              <a:avLst/>
            </a:prstGeom>
            <a:noFill/>
          </p:spPr>
          <p:txBody>
            <a:bodyPr wrap="square" rtlCol="0">
              <a:spAutoFit/>
            </a:bodyPr>
            <a:lstStyle/>
            <a:p>
              <a:r>
                <a:rPr lang="en-US" dirty="0" smtClean="0">
                  <a:solidFill>
                    <a:schemeClr val="tx1">
                      <a:lumMod val="65000"/>
                    </a:schemeClr>
                  </a:solidFill>
                </a:rPr>
                <a:t>ADFS</a:t>
              </a:r>
              <a:br>
                <a:rPr lang="en-US" dirty="0" smtClean="0">
                  <a:solidFill>
                    <a:schemeClr val="tx1">
                      <a:lumMod val="65000"/>
                    </a:schemeClr>
                  </a:solidFill>
                </a:rPr>
              </a:br>
              <a:r>
                <a:rPr lang="en-US" dirty="0" smtClean="0">
                  <a:solidFill>
                    <a:schemeClr val="tx1">
                      <a:lumMod val="65000"/>
                    </a:schemeClr>
                  </a:solidFill>
                </a:rPr>
                <a:t>Server</a:t>
              </a:r>
              <a:endParaRPr lang="en-US" dirty="0">
                <a:solidFill>
                  <a:schemeClr val="tx1">
                    <a:lumMod val="65000"/>
                  </a:schemeClr>
                </a:solidFill>
              </a:endParaRPr>
            </a:p>
          </p:txBody>
        </p:sp>
      </p:grpSp>
      <p:pic>
        <p:nvPicPr>
          <p:cNvPr id="8" name="Picture 10" descr="user business casual man"/>
          <p:cNvPicPr>
            <a:picLocks noChangeAspect="1" noChangeArrowheads="1"/>
          </p:cNvPicPr>
          <p:nvPr/>
        </p:nvPicPr>
        <p:blipFill>
          <a:blip r:embed="rId7" cstate="print"/>
          <a:srcRect/>
          <a:stretch>
            <a:fillRect/>
          </a:stretch>
        </p:blipFill>
        <p:spPr bwMode="auto">
          <a:xfrm>
            <a:off x="1080743" y="5423337"/>
            <a:ext cx="391354" cy="520330"/>
          </a:xfrm>
          <a:prstGeom prst="rect">
            <a:avLst/>
          </a:prstGeom>
          <a:noFill/>
        </p:spPr>
      </p:pic>
      <p:pic>
        <p:nvPicPr>
          <p:cNvPr id="9" name="Picture 11" descr="user business man"/>
          <p:cNvPicPr>
            <a:picLocks noChangeAspect="1" noChangeArrowheads="1"/>
          </p:cNvPicPr>
          <p:nvPr/>
        </p:nvPicPr>
        <p:blipFill>
          <a:blip r:embed="rId8" cstate="print"/>
          <a:srcRect/>
          <a:stretch>
            <a:fillRect/>
          </a:stretch>
        </p:blipFill>
        <p:spPr bwMode="auto">
          <a:xfrm>
            <a:off x="2145901" y="5465380"/>
            <a:ext cx="391354" cy="520330"/>
          </a:xfrm>
          <a:prstGeom prst="rect">
            <a:avLst/>
          </a:prstGeom>
          <a:noFill/>
        </p:spPr>
      </p:pic>
      <p:pic>
        <p:nvPicPr>
          <p:cNvPr id="10" name="Picture 12" descr="user business user woman"/>
          <p:cNvPicPr>
            <a:picLocks noChangeAspect="1" noChangeArrowheads="1"/>
          </p:cNvPicPr>
          <p:nvPr/>
        </p:nvPicPr>
        <p:blipFill>
          <a:blip r:embed="rId9" cstate="print"/>
          <a:srcRect/>
          <a:stretch>
            <a:fillRect/>
          </a:stretch>
        </p:blipFill>
        <p:spPr bwMode="auto">
          <a:xfrm>
            <a:off x="1892804" y="4950373"/>
            <a:ext cx="385031" cy="520330"/>
          </a:xfrm>
          <a:prstGeom prst="rect">
            <a:avLst/>
          </a:prstGeom>
          <a:noFill/>
        </p:spPr>
      </p:pic>
      <p:pic>
        <p:nvPicPr>
          <p:cNvPr id="11" name="Picture 13" descr="user casual man"/>
          <p:cNvPicPr>
            <a:picLocks noChangeAspect="1" noChangeArrowheads="1"/>
          </p:cNvPicPr>
          <p:nvPr/>
        </p:nvPicPr>
        <p:blipFill>
          <a:blip r:embed="rId10" cstate="print"/>
          <a:srcRect/>
          <a:stretch>
            <a:fillRect/>
          </a:stretch>
        </p:blipFill>
        <p:spPr bwMode="auto">
          <a:xfrm>
            <a:off x="1394416" y="5013435"/>
            <a:ext cx="379341" cy="520330"/>
          </a:xfrm>
          <a:prstGeom prst="rect">
            <a:avLst/>
          </a:prstGeom>
          <a:noFill/>
        </p:spPr>
      </p:pic>
      <p:pic>
        <p:nvPicPr>
          <p:cNvPr id="15"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3719057" flipH="1">
            <a:off x="2656460" y="4543917"/>
            <a:ext cx="683175" cy="1416736"/>
          </a:xfrm>
          <a:prstGeom prst="rect">
            <a:avLst/>
          </a:prstGeom>
          <a:noFill/>
        </p:spPr>
      </p:pic>
      <p:sp>
        <p:nvSpPr>
          <p:cNvPr id="17" name="Cloud 16"/>
          <p:cNvSpPr/>
          <p:nvPr/>
        </p:nvSpPr>
        <p:spPr bwMode="auto">
          <a:xfrm>
            <a:off x="0" y="1082562"/>
            <a:ext cx="9144000" cy="2112579"/>
          </a:xfrm>
          <a:prstGeom prst="cloud">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endParaRPr>
          </a:p>
        </p:txBody>
      </p:sp>
      <p:pic>
        <p:nvPicPr>
          <p:cNvPr id="20" name="Picture 6" descr="D:\Pennie's documents\Images for TechEd06\Shapes_and_Graphics\Buildings and dwellings\enterprise blue.png"/>
          <p:cNvPicPr>
            <a:picLocks noChangeAspect="1" noChangeArrowheads="1"/>
          </p:cNvPicPr>
          <p:nvPr/>
        </p:nvPicPr>
        <p:blipFill>
          <a:blip r:embed="rId12" cstate="print"/>
          <a:srcRect/>
          <a:stretch>
            <a:fillRect/>
          </a:stretch>
        </p:blipFill>
        <p:spPr bwMode="auto">
          <a:xfrm>
            <a:off x="5484148" y="1327468"/>
            <a:ext cx="781664" cy="1172496"/>
          </a:xfrm>
          <a:prstGeom prst="rect">
            <a:avLst/>
          </a:prstGeom>
          <a:noFill/>
        </p:spPr>
      </p:pic>
      <p:pic>
        <p:nvPicPr>
          <p:cNvPr id="19" name="Picture 13" descr="D:\Pennie's documents\Images for TechEd06\Shapes_and_Graphics\Buildings and dwellings\small business blue.png"/>
          <p:cNvPicPr>
            <a:picLocks noChangeAspect="1" noChangeArrowheads="1"/>
          </p:cNvPicPr>
          <p:nvPr/>
        </p:nvPicPr>
        <p:blipFill>
          <a:blip r:embed="rId13" cstate="print"/>
          <a:srcRect/>
          <a:stretch>
            <a:fillRect/>
          </a:stretch>
        </p:blipFill>
        <p:spPr bwMode="auto">
          <a:xfrm>
            <a:off x="0" y="1692795"/>
            <a:ext cx="959287" cy="869569"/>
          </a:xfrm>
          <a:prstGeom prst="rect">
            <a:avLst/>
          </a:prstGeom>
          <a:noFill/>
        </p:spPr>
      </p:pic>
      <p:pic>
        <p:nvPicPr>
          <p:cNvPr id="18" name="Picture 7" descr="D:\Pennie's documents\Images for TechEd06\Shapes_and_Graphics\Buildings and dwellings\enterprise red.png"/>
          <p:cNvPicPr>
            <a:picLocks noChangeAspect="1" noChangeArrowheads="1"/>
          </p:cNvPicPr>
          <p:nvPr/>
        </p:nvPicPr>
        <p:blipFill>
          <a:blip r:embed="rId14" cstate="print"/>
          <a:srcRect/>
          <a:stretch>
            <a:fillRect/>
          </a:stretch>
        </p:blipFill>
        <p:spPr bwMode="auto">
          <a:xfrm>
            <a:off x="5725888" y="1667283"/>
            <a:ext cx="781664" cy="1137496"/>
          </a:xfrm>
          <a:prstGeom prst="rect">
            <a:avLst/>
          </a:prstGeom>
          <a:noFill/>
        </p:spPr>
      </p:pic>
      <p:pic>
        <p:nvPicPr>
          <p:cNvPr id="22" name="Picture 15" descr="D:\Pennie's documents\Images for TechEd06\Shapes_and_Graphics\Buildings and dwellings\small business ochre.png"/>
          <p:cNvPicPr>
            <a:picLocks noChangeAspect="1" noChangeArrowheads="1"/>
          </p:cNvPicPr>
          <p:nvPr/>
        </p:nvPicPr>
        <p:blipFill>
          <a:blip r:embed="rId15" cstate="print"/>
          <a:srcRect/>
          <a:stretch>
            <a:fillRect/>
          </a:stretch>
        </p:blipFill>
        <p:spPr bwMode="auto">
          <a:xfrm>
            <a:off x="139024" y="1957465"/>
            <a:ext cx="959287" cy="869569"/>
          </a:xfrm>
          <a:prstGeom prst="rect">
            <a:avLst/>
          </a:prstGeom>
          <a:noFill/>
        </p:spPr>
      </p:pic>
      <p:sp>
        <p:nvSpPr>
          <p:cNvPr id="25" name="TextBox 24"/>
          <p:cNvSpPr txBox="1"/>
          <p:nvPr/>
        </p:nvSpPr>
        <p:spPr>
          <a:xfrm>
            <a:off x="935427" y="2469937"/>
            <a:ext cx="1765738" cy="369332"/>
          </a:xfrm>
          <a:prstGeom prst="rect">
            <a:avLst/>
          </a:prstGeom>
          <a:noFill/>
        </p:spPr>
        <p:txBody>
          <a:bodyPr wrap="square" rtlCol="0">
            <a:spAutoFit/>
          </a:bodyPr>
          <a:lstStyle/>
          <a:p>
            <a:r>
              <a:rPr lang="en-US" dirty="0" smtClean="0">
                <a:solidFill>
                  <a:schemeClr val="bg1"/>
                </a:solidFill>
              </a:rPr>
              <a:t>ADFS Partners</a:t>
            </a:r>
            <a:endParaRPr lang="en-US" dirty="0">
              <a:solidFill>
                <a:schemeClr val="bg1"/>
              </a:solidFill>
            </a:endParaRPr>
          </a:p>
        </p:txBody>
      </p:sp>
      <p:pic>
        <p:nvPicPr>
          <p:cNvPr id="21" name="Picture 6" descr="http://www.leastprivilege.com/content/binary/infocard_128x90.png"/>
          <p:cNvPicPr>
            <a:picLocks noChangeAspect="1" noChangeArrowheads="1"/>
          </p:cNvPicPr>
          <p:nvPr/>
        </p:nvPicPr>
        <p:blipFill>
          <a:blip r:embed="rId16" cstate="print"/>
          <a:srcRect/>
          <a:stretch>
            <a:fillRect/>
          </a:stretch>
        </p:blipFill>
        <p:spPr bwMode="auto">
          <a:xfrm>
            <a:off x="2953406" y="5349355"/>
            <a:ext cx="509755" cy="358422"/>
          </a:xfrm>
          <a:prstGeom prst="rect">
            <a:avLst/>
          </a:prstGeom>
          <a:noFill/>
        </p:spPr>
      </p:pic>
      <p:grpSp>
        <p:nvGrpSpPr>
          <p:cNvPr id="12" name="Group 45"/>
          <p:cNvGrpSpPr/>
          <p:nvPr/>
        </p:nvGrpSpPr>
        <p:grpSpPr>
          <a:xfrm>
            <a:off x="4435678" y="5174606"/>
            <a:ext cx="1158300" cy="1621838"/>
            <a:chOff x="4952045" y="4393631"/>
            <a:chExt cx="1158300" cy="1621838"/>
          </a:xfrm>
        </p:grpSpPr>
        <p:grpSp>
          <p:nvGrpSpPr>
            <p:cNvPr id="14" name="Group 43"/>
            <p:cNvGrpSpPr/>
            <p:nvPr/>
          </p:nvGrpSpPr>
          <p:grpSpPr>
            <a:xfrm>
              <a:off x="4991547" y="4393631"/>
              <a:ext cx="876131" cy="1313793"/>
              <a:chOff x="4991547" y="4393631"/>
              <a:chExt cx="876131" cy="1313793"/>
            </a:xfrm>
          </p:grpSpPr>
          <p:pic>
            <p:nvPicPr>
              <p:cNvPr id="43" name="Picture 42"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5147426" y="4393631"/>
                <a:ext cx="720252" cy="1313793"/>
              </a:xfrm>
              <a:prstGeom prst="rect">
                <a:avLst/>
              </a:prstGeom>
              <a:noFill/>
            </p:spPr>
          </p:pic>
          <p:grpSp>
            <p:nvGrpSpPr>
              <p:cNvPr id="16" name="Group 53"/>
              <p:cNvGrpSpPr>
                <a:grpSpLocks/>
              </p:cNvGrpSpPr>
              <p:nvPr/>
            </p:nvGrpSpPr>
            <p:grpSpPr bwMode="auto">
              <a:xfrm flipH="1">
                <a:off x="4991547" y="4862456"/>
                <a:ext cx="496215" cy="590763"/>
                <a:chOff x="8126412" y="5243513"/>
                <a:chExt cx="574085" cy="690562"/>
              </a:xfrm>
            </p:grpSpPr>
            <p:pic>
              <p:nvPicPr>
                <p:cNvPr id="39" name="Picture 78" descr="Binary Code"/>
                <p:cNvPicPr>
                  <a:picLocks noChangeAspect="1" noChangeArrowheads="1"/>
                </p:cNvPicPr>
                <p:nvPr/>
              </p:nvPicPr>
              <p:blipFill>
                <a:blip r:embed="rId17" cstate="print"/>
                <a:srcRect/>
                <a:stretch>
                  <a:fillRect/>
                </a:stretch>
              </p:blipFill>
              <p:spPr bwMode="auto">
                <a:xfrm flipH="1">
                  <a:off x="8126412" y="5253038"/>
                  <a:ext cx="316892" cy="681037"/>
                </a:xfrm>
                <a:prstGeom prst="rect">
                  <a:avLst/>
                </a:prstGeom>
                <a:noFill/>
                <a:ln w="9525">
                  <a:noFill/>
                  <a:miter lim="800000"/>
                  <a:headEnd/>
                  <a:tailEnd/>
                </a:ln>
              </p:spPr>
            </p:pic>
            <p:pic>
              <p:nvPicPr>
                <p:cNvPr id="40" name="Picture 78" descr="Binary Code"/>
                <p:cNvPicPr>
                  <a:picLocks noChangeAspect="1" noChangeArrowheads="1"/>
                </p:cNvPicPr>
                <p:nvPr/>
              </p:nvPicPr>
              <p:blipFill>
                <a:blip r:embed="rId17" cstate="print"/>
                <a:srcRect/>
                <a:stretch>
                  <a:fillRect/>
                </a:stretch>
              </p:blipFill>
              <p:spPr bwMode="auto">
                <a:xfrm flipH="1">
                  <a:off x="8212143" y="5243513"/>
                  <a:ext cx="316892" cy="681037"/>
                </a:xfrm>
                <a:prstGeom prst="rect">
                  <a:avLst/>
                </a:prstGeom>
                <a:noFill/>
                <a:ln w="9525">
                  <a:noFill/>
                  <a:miter lim="800000"/>
                  <a:headEnd/>
                  <a:tailEnd/>
                </a:ln>
              </p:spPr>
            </p:pic>
            <p:pic>
              <p:nvPicPr>
                <p:cNvPr id="41" name="Picture 78" descr="Binary Code"/>
                <p:cNvPicPr>
                  <a:picLocks noChangeAspect="1" noChangeArrowheads="1"/>
                </p:cNvPicPr>
                <p:nvPr/>
              </p:nvPicPr>
              <p:blipFill>
                <a:blip r:embed="rId17" cstate="print"/>
                <a:srcRect/>
                <a:stretch>
                  <a:fillRect/>
                </a:stretch>
              </p:blipFill>
              <p:spPr bwMode="auto">
                <a:xfrm flipH="1">
                  <a:off x="8297874" y="5253038"/>
                  <a:ext cx="316892" cy="681037"/>
                </a:xfrm>
                <a:prstGeom prst="rect">
                  <a:avLst/>
                </a:prstGeom>
                <a:noFill/>
                <a:ln w="9525">
                  <a:noFill/>
                  <a:miter lim="800000"/>
                  <a:headEnd/>
                  <a:tailEnd/>
                </a:ln>
              </p:spPr>
            </p:pic>
            <p:pic>
              <p:nvPicPr>
                <p:cNvPr id="42" name="Picture 78" descr="Binary Code"/>
                <p:cNvPicPr>
                  <a:picLocks noChangeAspect="1" noChangeArrowheads="1"/>
                </p:cNvPicPr>
                <p:nvPr/>
              </p:nvPicPr>
              <p:blipFill>
                <a:blip r:embed="rId17" cstate="print"/>
                <a:srcRect/>
                <a:stretch>
                  <a:fillRect/>
                </a:stretch>
              </p:blipFill>
              <p:spPr bwMode="auto">
                <a:xfrm flipH="1">
                  <a:off x="8383605" y="5243513"/>
                  <a:ext cx="316892" cy="681037"/>
                </a:xfrm>
                <a:prstGeom prst="rect">
                  <a:avLst/>
                </a:prstGeom>
                <a:noFill/>
                <a:ln w="9525">
                  <a:noFill/>
                  <a:miter lim="800000"/>
                  <a:headEnd/>
                  <a:tailEnd/>
                </a:ln>
              </p:spPr>
            </p:pic>
          </p:grpSp>
        </p:grpSp>
        <p:sp>
          <p:nvSpPr>
            <p:cNvPr id="45" name="TextBox 44"/>
            <p:cNvSpPr txBox="1"/>
            <p:nvPr/>
          </p:nvSpPr>
          <p:spPr>
            <a:xfrm>
              <a:off x="4952045" y="5430694"/>
              <a:ext cx="1158300" cy="584775"/>
            </a:xfrm>
            <a:prstGeom prst="rect">
              <a:avLst/>
            </a:prstGeom>
            <a:noFill/>
          </p:spPr>
          <p:txBody>
            <a:bodyPr wrap="square" rtlCol="0">
              <a:spAutoFit/>
            </a:bodyPr>
            <a:lstStyle/>
            <a:p>
              <a:pPr algn="ctr"/>
              <a:r>
                <a:rPr lang="en-US" sz="1600" dirty="0" smtClean="0">
                  <a:solidFill>
                    <a:schemeClr val="tx1">
                      <a:lumMod val="65000"/>
                    </a:schemeClr>
                  </a:solidFill>
                </a:rPr>
                <a:t>SQL </a:t>
              </a:r>
              <a:r>
                <a:rPr lang="en-US" sz="1600" dirty="0" err="1" smtClean="0">
                  <a:solidFill>
                    <a:schemeClr val="tx1">
                      <a:lumMod val="65000"/>
                    </a:schemeClr>
                  </a:solidFill>
                </a:rPr>
                <a:t>Authz</a:t>
              </a:r>
              <a:endParaRPr lang="en-US" sz="1600" dirty="0" smtClean="0">
                <a:solidFill>
                  <a:schemeClr val="tx1">
                    <a:lumMod val="65000"/>
                  </a:schemeClr>
                </a:solidFill>
              </a:endParaRPr>
            </a:p>
            <a:p>
              <a:pPr algn="ctr"/>
              <a:r>
                <a:rPr lang="en-US" sz="1600" dirty="0" smtClean="0">
                  <a:solidFill>
                    <a:schemeClr val="tx1">
                      <a:lumMod val="65000"/>
                    </a:schemeClr>
                  </a:solidFill>
                </a:rPr>
                <a:t>Store</a:t>
              </a:r>
              <a:endParaRPr lang="en-US" sz="1600" dirty="0">
                <a:solidFill>
                  <a:schemeClr val="tx1">
                    <a:lumMod val="65000"/>
                  </a:schemeClr>
                </a:solidFill>
              </a:endParaRPr>
            </a:p>
          </p:txBody>
        </p:sp>
      </p:grpSp>
      <p:pic>
        <p:nvPicPr>
          <p:cNvPr id="51"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4936907" flipH="1">
            <a:off x="5832196" y="3115360"/>
            <a:ext cx="565318" cy="3626768"/>
          </a:xfrm>
          <a:prstGeom prst="rect">
            <a:avLst/>
          </a:prstGeom>
          <a:noFill/>
        </p:spPr>
      </p:pic>
      <p:pic>
        <p:nvPicPr>
          <p:cNvPr id="52" name="Picture 8" descr="D:\Pennie's documents\Images for TechEd06\Shapes_and_Graphics\Arrows\arrow 0 blue arrow double headed 1-3.png"/>
          <p:cNvPicPr>
            <a:picLocks noChangeAspect="1" noChangeArrowheads="1"/>
          </p:cNvPicPr>
          <p:nvPr/>
        </p:nvPicPr>
        <p:blipFill>
          <a:blip r:embed="rId18" cstate="print"/>
          <a:srcRect/>
          <a:stretch>
            <a:fillRect/>
          </a:stretch>
        </p:blipFill>
        <p:spPr bwMode="auto">
          <a:xfrm rot="21054988">
            <a:off x="5462126" y="5462544"/>
            <a:ext cx="2223084" cy="519616"/>
          </a:xfrm>
          <a:prstGeom prst="rect">
            <a:avLst/>
          </a:prstGeom>
          <a:noFill/>
        </p:spPr>
      </p:pic>
      <p:pic>
        <p:nvPicPr>
          <p:cNvPr id="48" name="Picture 47" descr="WinAzure_h_rgb.jpg"/>
          <p:cNvPicPr>
            <a:picLocks noChangeAspect="1"/>
          </p:cNvPicPr>
          <p:nvPr/>
        </p:nvPicPr>
        <p:blipFill>
          <a:blip r:embed="rId19" cstate="print"/>
          <a:stretch>
            <a:fillRect/>
          </a:stretch>
        </p:blipFill>
        <p:spPr>
          <a:xfrm>
            <a:off x="7038753" y="1093320"/>
            <a:ext cx="1935126" cy="359026"/>
          </a:xfrm>
          <a:prstGeom prst="rect">
            <a:avLst/>
          </a:prstGeom>
        </p:spPr>
      </p:pic>
      <p:pic>
        <p:nvPicPr>
          <p:cNvPr id="53"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3637129">
            <a:off x="6639086" y="1454973"/>
            <a:ext cx="570635" cy="4608035"/>
          </a:xfrm>
          <a:prstGeom prst="rect">
            <a:avLst/>
          </a:prstGeom>
          <a:noFill/>
        </p:spPr>
      </p:pic>
      <p:grpSp>
        <p:nvGrpSpPr>
          <p:cNvPr id="24" name="Group 56"/>
          <p:cNvGrpSpPr/>
          <p:nvPr/>
        </p:nvGrpSpPr>
        <p:grpSpPr>
          <a:xfrm>
            <a:off x="8171759" y="4635061"/>
            <a:ext cx="972241" cy="1313793"/>
            <a:chOff x="-1629137" y="3063764"/>
            <a:chExt cx="972241" cy="1313793"/>
          </a:xfrm>
        </p:grpSpPr>
        <p:pic>
          <p:nvPicPr>
            <p:cNvPr id="58" name="Picture 57"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59" name="Picture 12" descr="MSN icon goonline"/>
            <p:cNvPicPr>
              <a:picLocks noChangeAspect="1" noChangeArrowheads="1"/>
            </p:cNvPicPr>
            <p:nvPr/>
          </p:nvPicPr>
          <p:blipFill>
            <a:blip r:embed="rId20" cstate="print"/>
            <a:srcRect/>
            <a:stretch>
              <a:fillRect/>
            </a:stretch>
          </p:blipFill>
          <p:spPr bwMode="auto">
            <a:xfrm>
              <a:off x="-1629137" y="3605048"/>
              <a:ext cx="552153" cy="523655"/>
            </a:xfrm>
            <a:prstGeom prst="rect">
              <a:avLst/>
            </a:prstGeom>
            <a:noFill/>
          </p:spPr>
        </p:pic>
      </p:grpSp>
      <p:grpSp>
        <p:nvGrpSpPr>
          <p:cNvPr id="26" name="Group 55"/>
          <p:cNvGrpSpPr/>
          <p:nvPr/>
        </p:nvGrpSpPr>
        <p:grpSpPr>
          <a:xfrm>
            <a:off x="7640988" y="4755930"/>
            <a:ext cx="972241" cy="1313793"/>
            <a:chOff x="-1629137" y="3063764"/>
            <a:chExt cx="972241" cy="1313793"/>
          </a:xfrm>
        </p:grpSpPr>
        <p:pic>
          <p:nvPicPr>
            <p:cNvPr id="55" name="Picture 54"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54" name="Picture 12" descr="MSN icon goonline"/>
            <p:cNvPicPr>
              <a:picLocks noChangeAspect="1" noChangeArrowheads="1"/>
            </p:cNvPicPr>
            <p:nvPr/>
          </p:nvPicPr>
          <p:blipFill>
            <a:blip r:embed="rId20" cstate="print"/>
            <a:srcRect/>
            <a:stretch>
              <a:fillRect/>
            </a:stretch>
          </p:blipFill>
          <p:spPr bwMode="auto">
            <a:xfrm>
              <a:off x="-1629137" y="3605048"/>
              <a:ext cx="552153" cy="523655"/>
            </a:xfrm>
            <a:prstGeom prst="rect">
              <a:avLst/>
            </a:prstGeom>
            <a:noFill/>
          </p:spPr>
        </p:pic>
      </p:grpSp>
      <p:grpSp>
        <p:nvGrpSpPr>
          <p:cNvPr id="27" name="Group 59"/>
          <p:cNvGrpSpPr/>
          <p:nvPr/>
        </p:nvGrpSpPr>
        <p:grpSpPr>
          <a:xfrm>
            <a:off x="8171759" y="1497723"/>
            <a:ext cx="972241" cy="1313793"/>
            <a:chOff x="-1629137" y="3063764"/>
            <a:chExt cx="972241" cy="1313793"/>
          </a:xfrm>
        </p:grpSpPr>
        <p:pic>
          <p:nvPicPr>
            <p:cNvPr id="61" name="Picture 60"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62" name="Picture 12" descr="MSN icon goonline"/>
            <p:cNvPicPr>
              <a:picLocks noChangeAspect="1" noChangeArrowheads="1"/>
            </p:cNvPicPr>
            <p:nvPr/>
          </p:nvPicPr>
          <p:blipFill>
            <a:blip r:embed="rId20" cstate="print"/>
            <a:srcRect/>
            <a:stretch>
              <a:fillRect/>
            </a:stretch>
          </p:blipFill>
          <p:spPr bwMode="auto">
            <a:xfrm>
              <a:off x="-1629137" y="3605048"/>
              <a:ext cx="552153" cy="523655"/>
            </a:xfrm>
            <a:prstGeom prst="rect">
              <a:avLst/>
            </a:prstGeom>
            <a:noFill/>
          </p:spPr>
        </p:pic>
      </p:grpSp>
      <p:grpSp>
        <p:nvGrpSpPr>
          <p:cNvPr id="28" name="Group 62"/>
          <p:cNvGrpSpPr/>
          <p:nvPr/>
        </p:nvGrpSpPr>
        <p:grpSpPr>
          <a:xfrm>
            <a:off x="7420271" y="1502979"/>
            <a:ext cx="972241" cy="1313793"/>
            <a:chOff x="-1629137" y="3063764"/>
            <a:chExt cx="972241" cy="1313793"/>
          </a:xfrm>
        </p:grpSpPr>
        <p:pic>
          <p:nvPicPr>
            <p:cNvPr id="64" name="Picture 63" descr="C:\Users\mattstee\AppData\Local\Microsoft\Windows\Temporary Internet Files\Content.IE5\3XT1BMAZ\MCj04352420000[1].png"/>
            <p:cNvPicPr>
              <a:picLocks noChangeAspect="1" noChangeArrowheads="1"/>
            </p:cNvPicPr>
            <p:nvPr/>
          </p:nvPicPr>
          <p:blipFill>
            <a:blip r:embed="rId5" cstate="print"/>
            <a:srcRect/>
            <a:stretch>
              <a:fillRect/>
            </a:stretch>
          </p:blipFill>
          <p:spPr bwMode="auto">
            <a:xfrm>
              <a:off x="-1377148" y="3063764"/>
              <a:ext cx="720252" cy="1313793"/>
            </a:xfrm>
            <a:prstGeom prst="rect">
              <a:avLst/>
            </a:prstGeom>
            <a:noFill/>
          </p:spPr>
        </p:pic>
        <p:pic>
          <p:nvPicPr>
            <p:cNvPr id="65" name="Picture 12" descr="MSN icon goonline"/>
            <p:cNvPicPr>
              <a:picLocks noChangeAspect="1" noChangeArrowheads="1"/>
            </p:cNvPicPr>
            <p:nvPr/>
          </p:nvPicPr>
          <p:blipFill>
            <a:blip r:embed="rId20" cstate="print"/>
            <a:srcRect/>
            <a:stretch>
              <a:fillRect/>
            </a:stretch>
          </p:blipFill>
          <p:spPr bwMode="auto">
            <a:xfrm>
              <a:off x="-1629137" y="3605048"/>
              <a:ext cx="552153" cy="523655"/>
            </a:xfrm>
            <a:prstGeom prst="rect">
              <a:avLst/>
            </a:prstGeom>
            <a:noFill/>
          </p:spPr>
        </p:pic>
      </p:grpSp>
      <p:pic>
        <p:nvPicPr>
          <p:cNvPr id="47" name="Picture 10" descr="user business casual man"/>
          <p:cNvPicPr>
            <a:picLocks noChangeAspect="1" noChangeArrowheads="1"/>
          </p:cNvPicPr>
          <p:nvPr/>
        </p:nvPicPr>
        <p:blipFill>
          <a:blip r:embed="rId7" cstate="print"/>
          <a:srcRect/>
          <a:stretch>
            <a:fillRect/>
          </a:stretch>
        </p:blipFill>
        <p:spPr bwMode="auto">
          <a:xfrm>
            <a:off x="5279626" y="1823545"/>
            <a:ext cx="391354" cy="520330"/>
          </a:xfrm>
          <a:prstGeom prst="rect">
            <a:avLst/>
          </a:prstGeom>
          <a:noFill/>
        </p:spPr>
      </p:pic>
      <p:pic>
        <p:nvPicPr>
          <p:cNvPr id="49" name="Picture 11" descr="user business man"/>
          <p:cNvPicPr>
            <a:picLocks noChangeAspect="1" noChangeArrowheads="1"/>
          </p:cNvPicPr>
          <p:nvPr/>
        </p:nvPicPr>
        <p:blipFill>
          <a:blip r:embed="rId8" cstate="print"/>
          <a:srcRect/>
          <a:stretch>
            <a:fillRect/>
          </a:stretch>
        </p:blipFill>
        <p:spPr bwMode="auto">
          <a:xfrm>
            <a:off x="6271211" y="2180897"/>
            <a:ext cx="391354" cy="520330"/>
          </a:xfrm>
          <a:prstGeom prst="rect">
            <a:avLst/>
          </a:prstGeom>
          <a:noFill/>
        </p:spPr>
      </p:pic>
      <p:pic>
        <p:nvPicPr>
          <p:cNvPr id="50" name="Picture 12" descr="user business user woman"/>
          <p:cNvPicPr>
            <a:picLocks noChangeAspect="1" noChangeArrowheads="1"/>
          </p:cNvPicPr>
          <p:nvPr/>
        </p:nvPicPr>
        <p:blipFill>
          <a:blip r:embed="rId9" cstate="print"/>
          <a:srcRect/>
          <a:stretch>
            <a:fillRect/>
          </a:stretch>
        </p:blipFill>
        <p:spPr bwMode="auto">
          <a:xfrm>
            <a:off x="5566169" y="2096814"/>
            <a:ext cx="385031" cy="520330"/>
          </a:xfrm>
          <a:prstGeom prst="rect">
            <a:avLst/>
          </a:prstGeom>
          <a:noFill/>
        </p:spPr>
      </p:pic>
      <p:pic>
        <p:nvPicPr>
          <p:cNvPr id="56" name="Picture 13" descr="user casual man"/>
          <p:cNvPicPr>
            <a:picLocks noChangeAspect="1" noChangeArrowheads="1"/>
          </p:cNvPicPr>
          <p:nvPr/>
        </p:nvPicPr>
        <p:blipFill>
          <a:blip r:embed="rId10" cstate="print"/>
          <a:srcRect/>
          <a:stretch>
            <a:fillRect/>
          </a:stretch>
        </p:blipFill>
        <p:spPr bwMode="auto">
          <a:xfrm>
            <a:off x="5866567" y="2338553"/>
            <a:ext cx="379341" cy="520330"/>
          </a:xfrm>
          <a:prstGeom prst="rect">
            <a:avLst/>
          </a:prstGeom>
          <a:noFill/>
        </p:spPr>
      </p:pic>
      <p:pic>
        <p:nvPicPr>
          <p:cNvPr id="57"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12741963" flipH="1">
            <a:off x="4830722" y="2762546"/>
            <a:ext cx="683175" cy="2226868"/>
          </a:xfrm>
          <a:prstGeom prst="rect">
            <a:avLst/>
          </a:prstGeom>
          <a:noFill/>
        </p:spPr>
      </p:pic>
      <p:pic>
        <p:nvPicPr>
          <p:cNvPr id="60" name="Picture 22" descr="MSN icon messenger inactive"/>
          <p:cNvPicPr>
            <a:picLocks noChangeAspect="1" noChangeArrowheads="1"/>
          </p:cNvPicPr>
          <p:nvPr/>
        </p:nvPicPr>
        <p:blipFill>
          <a:blip r:embed="rId21" cstate="print"/>
          <a:srcRect/>
          <a:stretch>
            <a:fillRect/>
          </a:stretch>
        </p:blipFill>
        <p:spPr bwMode="auto">
          <a:xfrm>
            <a:off x="2683302" y="2259713"/>
            <a:ext cx="749478" cy="1225276"/>
          </a:xfrm>
          <a:prstGeom prst="rect">
            <a:avLst/>
          </a:prstGeom>
          <a:noFill/>
        </p:spPr>
      </p:pic>
      <p:pic>
        <p:nvPicPr>
          <p:cNvPr id="63" name="Picture 23" descr="MSN icon messenger"/>
          <p:cNvPicPr>
            <a:picLocks noChangeAspect="1" noChangeArrowheads="1"/>
          </p:cNvPicPr>
          <p:nvPr/>
        </p:nvPicPr>
        <p:blipFill>
          <a:blip r:embed="rId22" cstate="print"/>
          <a:srcRect/>
          <a:stretch>
            <a:fillRect/>
          </a:stretch>
        </p:blipFill>
        <p:spPr bwMode="auto">
          <a:xfrm flipH="1">
            <a:off x="3962400" y="2289656"/>
            <a:ext cx="705712" cy="1225275"/>
          </a:xfrm>
          <a:prstGeom prst="rect">
            <a:avLst/>
          </a:prstGeom>
          <a:noFill/>
        </p:spPr>
      </p:pic>
      <p:pic>
        <p:nvPicPr>
          <p:cNvPr id="69" name="Picture 5" descr="D:\Pennie's documents\Images for TechEd06\Shapes_and_Graphics\Arrows\arrow 0 blue arrow curved 9.png"/>
          <p:cNvPicPr>
            <a:picLocks noChangeAspect="1" noChangeArrowheads="1"/>
          </p:cNvPicPr>
          <p:nvPr/>
        </p:nvPicPr>
        <p:blipFill>
          <a:blip r:embed="rId11" cstate="print"/>
          <a:srcRect/>
          <a:stretch>
            <a:fillRect/>
          </a:stretch>
        </p:blipFill>
        <p:spPr bwMode="auto">
          <a:xfrm rot="10425534">
            <a:off x="3368473" y="2915258"/>
            <a:ext cx="516049" cy="1651668"/>
          </a:xfrm>
          <a:prstGeom prst="rect">
            <a:avLst/>
          </a:prstGeom>
          <a:noFill/>
        </p:spPr>
      </p:pic>
      <p:pic>
        <p:nvPicPr>
          <p:cNvPr id="70" name="Picture 69"/>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3538803" y="1362535"/>
            <a:ext cx="1259362" cy="370571"/>
          </a:xfrm>
          <a:prstGeom prst="rect">
            <a:avLst/>
          </a:prstGeom>
        </p:spPr>
      </p:pic>
      <p:pic>
        <p:nvPicPr>
          <p:cNvPr id="71" name="Picture 70"/>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3088294" y="1828801"/>
            <a:ext cx="1024379" cy="505706"/>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Accessing Windows Azure application with my MSFT Credentials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bwMode="auto">
          <a:xfrm>
            <a:off x="5486401" y="2422526"/>
            <a:ext cx="2120900" cy="2120900"/>
          </a:xfrm>
          <a:prstGeom prst="ellipse">
            <a:avLst/>
          </a:prstGeom>
          <a:solidFill>
            <a:schemeClr val="accent1"/>
          </a:solidFill>
          <a:ln w="9525" cap="flat" cmpd="sng" algn="ctr">
            <a:no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57"/>
          <p:cNvSpPr/>
          <p:nvPr/>
        </p:nvSpPr>
        <p:spPr bwMode="auto">
          <a:xfrm rot="16200000" flipV="1">
            <a:off x="7049385" y="-297713"/>
            <a:ext cx="1796902" cy="2392325"/>
          </a:xfrm>
          <a:prstGeom prst="rect">
            <a:avLst/>
          </a:prstGeom>
          <a:gradFill flip="none" rotWithShape="1">
            <a:gsLst>
              <a:gs pos="1000">
                <a:srgbClr val="68C33B">
                  <a:alpha val="88000"/>
                </a:srgbClr>
              </a:gs>
              <a:gs pos="100000">
                <a:schemeClr val="bg1">
                  <a:alpha val="0"/>
                </a:schemeClr>
              </a:gs>
            </a:gsLst>
            <a:path path="rect">
              <a:fillToRect l="100000" b="100000"/>
            </a:path>
            <a:tileRect t="-100000" r="-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9" name="Rounded Rectangle 48"/>
          <p:cNvSpPr/>
          <p:nvPr/>
        </p:nvSpPr>
        <p:spPr bwMode="auto">
          <a:xfrm>
            <a:off x="47617" y="5446654"/>
            <a:ext cx="7617133" cy="1291097"/>
          </a:xfrm>
          <a:prstGeom prst="roundRect">
            <a:avLst>
              <a:gd name="adj" fmla="val 12595"/>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56" name="TextBox 55"/>
          <p:cNvSpPr txBox="1"/>
          <p:nvPr/>
        </p:nvSpPr>
        <p:spPr>
          <a:xfrm>
            <a:off x="219230" y="5551429"/>
            <a:ext cx="7354645" cy="1105391"/>
          </a:xfrm>
          <a:prstGeom prst="roundRect">
            <a:avLst>
              <a:gd name="adj" fmla="val 7820"/>
            </a:avLst>
          </a:prstGeom>
          <a:solidFill>
            <a:schemeClr val="tx1"/>
          </a:solidFill>
          <a:ln/>
        </p:spPr>
        <p:style>
          <a:lnRef idx="1">
            <a:schemeClr val="accent1"/>
          </a:lnRef>
          <a:fillRef idx="3">
            <a:schemeClr val="accent1"/>
          </a:fillRef>
          <a:effectRef idx="2">
            <a:schemeClr val="accent1"/>
          </a:effectRef>
          <a:fontRef idx="minor">
            <a:schemeClr val="lt1"/>
          </a:fontRef>
        </p:style>
        <p:txBody>
          <a:bodyPr wrap="square" lIns="457200" tIns="0" rIns="91440" bIns="0" rtlCol="0" anchor="ctr" anchorCtr="0">
            <a:noAutofit/>
          </a:bodyPr>
          <a:lstStyle/>
          <a:p>
            <a:pPr marL="800100"/>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If you wanted to access a file share in your network, previously you might have had to call your service desk and get approval. Now it is all workflow based. You go to a portal. There is no manual labor.</a:t>
            </a:r>
          </a:p>
          <a:p>
            <a:pPr marL="800100"/>
            <a:r>
              <a:rPr lang="en-US" sz="1400" i="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 </a:t>
            </a:r>
            <a:r>
              <a:rPr lang="en-US" sz="1400" b="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Brian Desmond</a:t>
            </a:r>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 Microsoft MVP</a:t>
            </a:r>
          </a:p>
        </p:txBody>
      </p:sp>
      <p:sp>
        <p:nvSpPr>
          <p:cNvPr id="57" name="TextBox 56"/>
          <p:cNvSpPr txBox="1"/>
          <p:nvPr/>
        </p:nvSpPr>
        <p:spPr>
          <a:xfrm>
            <a:off x="729231" y="5308864"/>
            <a:ext cx="1333500"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smtClean="0">
                <a:solidFill>
                  <a:srgbClr val="FCB504"/>
                </a:solidFill>
                <a:latin typeface="Times New Roman" pitchFamily="18" charset="0"/>
                <a:cs typeface="Times New Roman" pitchFamily="18" charset="0"/>
              </a:rPr>
              <a:t>“</a:t>
            </a:r>
            <a:endParaRPr lang="en-US" sz="8000" b="1" dirty="0">
              <a:solidFill>
                <a:srgbClr val="FCB504"/>
              </a:solidFill>
              <a:latin typeface="Times New Roman" pitchFamily="18" charset="0"/>
              <a:cs typeface="Times New Roman" pitchFamily="18" charset="0"/>
            </a:endParaRPr>
          </a:p>
        </p:txBody>
      </p:sp>
      <p:sp>
        <p:nvSpPr>
          <p:cNvPr id="69" name="Round Same Side Corner Rectangle 68"/>
          <p:cNvSpPr/>
          <p:nvPr/>
        </p:nvSpPr>
        <p:spPr bwMode="auto">
          <a:xfrm rot="10800000">
            <a:off x="7924799" y="-2"/>
            <a:ext cx="1052285" cy="1238251"/>
          </a:xfrm>
          <a:prstGeom prst="round2SameRect">
            <a:avLst>
              <a:gd name="adj1" fmla="val 44606"/>
              <a:gd name="adj2" fmla="val 0"/>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15900" dist="127000" dir="2700000" algn="tl" rotWithShape="0">
              <a:prstClr val="black">
                <a:alpha val="27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pPr marR="0" indent="-171450" algn="ctr" defTabSz="914099" fontAlgn="base">
              <a:lnSpc>
                <a:spcPct val="100000"/>
              </a:lnSpc>
              <a:spcBef>
                <a:spcPct val="0"/>
              </a:spcBef>
              <a:spcAft>
                <a:spcPct val="0"/>
              </a:spcAft>
              <a:buClrTx/>
              <a:buSzTx/>
              <a:buFontTx/>
              <a:buNone/>
              <a:tabLst/>
              <a:defRPr/>
            </a:pPr>
            <a:endParaRPr lang="en-US" kern="0" dirty="0" smtClean="0">
              <a:latin typeface="Segoe" charset="0"/>
            </a:endParaRPr>
          </a:p>
        </p:txBody>
      </p:sp>
      <p:sp>
        <p:nvSpPr>
          <p:cNvPr id="76" name="Block Arc 75"/>
          <p:cNvSpPr/>
          <p:nvPr/>
        </p:nvSpPr>
        <p:spPr bwMode="auto">
          <a:xfrm flipV="1">
            <a:off x="7924800" y="190500"/>
            <a:ext cx="1076325" cy="1076325"/>
          </a:xfrm>
          <a:prstGeom prst="blockArc">
            <a:avLst>
              <a:gd name="adj1" fmla="val 10800000"/>
              <a:gd name="adj2" fmla="val 21409210"/>
              <a:gd name="adj3" fmla="val 4931"/>
            </a:avLst>
          </a:prstGeom>
          <a:gradFill>
            <a:gsLst>
              <a:gs pos="0">
                <a:srgbClr val="4E922C"/>
              </a:gs>
              <a:gs pos="50000">
                <a:srgbClr val="68C33B">
                  <a:alpha val="50000"/>
                </a:srgbClr>
              </a:gs>
              <a:gs pos="100000">
                <a:schemeClr val="tx1">
                  <a:lumMod val="65000"/>
                  <a:lumOff val="3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sp>
        <p:nvSpPr>
          <p:cNvPr id="2" name="Title 1"/>
          <p:cNvSpPr>
            <a:spLocks noGrp="1"/>
          </p:cNvSpPr>
          <p:nvPr>
            <p:ph type="title"/>
          </p:nvPr>
        </p:nvSpPr>
        <p:spPr>
          <a:xfrm>
            <a:off x="381000" y="230188"/>
            <a:ext cx="8382000" cy="553998"/>
          </a:xfrm>
        </p:spPr>
        <p:txBody>
          <a:bodyPr/>
          <a:lstStyle/>
          <a:p>
            <a:r>
              <a:rPr lang="en-US" sz="4000" dirty="0" smtClean="0"/>
              <a:t>Simplify Identity Management </a:t>
            </a:r>
          </a:p>
        </p:txBody>
      </p:sp>
      <p:grpSp>
        <p:nvGrpSpPr>
          <p:cNvPr id="4" name="Group 3"/>
          <p:cNvGrpSpPr/>
          <p:nvPr/>
        </p:nvGrpSpPr>
        <p:grpSpPr>
          <a:xfrm>
            <a:off x="7893169" y="435303"/>
            <a:ext cx="1088905" cy="575691"/>
            <a:chOff x="7258896" y="687613"/>
            <a:chExt cx="2180529" cy="1152820"/>
          </a:xfrm>
        </p:grpSpPr>
        <p:sp>
          <p:nvSpPr>
            <p:cNvPr id="5" name="Oval 4"/>
            <p:cNvSpPr/>
            <p:nvPr/>
          </p:nvSpPr>
          <p:spPr bwMode="auto">
            <a:xfrm>
              <a:off x="7693705" y="687613"/>
              <a:ext cx="1348692" cy="232229"/>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TextBox 5"/>
            <p:cNvSpPr txBox="1">
              <a:spLocks noChangeAspect="1"/>
            </p:cNvSpPr>
            <p:nvPr/>
          </p:nvSpPr>
          <p:spPr>
            <a:xfrm>
              <a:off x="7258896" y="789238"/>
              <a:ext cx="2180529" cy="1051195"/>
            </a:xfrm>
            <a:prstGeom prst="rect">
              <a:avLst/>
            </a:prstGeom>
            <a:noFill/>
          </p:spPr>
          <p:txBody>
            <a:bodyPr wrap="square" rtlCol="0" anchor="t">
              <a:noAutofit/>
            </a:bodyPr>
            <a:lstStyle/>
            <a:p>
              <a:pPr algn="ctr">
                <a:lnSpc>
                  <a:spcPct val="80000"/>
                </a:lnSpc>
                <a:defRPr/>
              </a:pPr>
              <a:r>
                <a:rPr lang="en-US" sz="1000" b="1" kern="0" dirty="0" smtClean="0">
                  <a:ln w="18415" cmpd="sng">
                    <a:noFill/>
                    <a:prstDash val="solid"/>
                  </a:ln>
                  <a:effectLst>
                    <a:innerShdw blurRad="114300">
                      <a:prstClr val="black"/>
                    </a:innerShdw>
                  </a:effectLst>
                  <a:latin typeface="Segoe" pitchFamily="34" charset="0"/>
                </a:rPr>
                <a:t>Simplify</a:t>
              </a:r>
              <a:r>
                <a:rPr lang="en-US" sz="1000" kern="0" dirty="0" smtClean="0">
                  <a:ln w="18415" cmpd="sng">
                    <a:noFill/>
                    <a:prstDash val="solid"/>
                  </a:ln>
                  <a:effectLst>
                    <a:innerShdw blurRad="114300">
                      <a:prstClr val="black"/>
                    </a:innerShdw>
                  </a:effectLst>
                  <a:latin typeface="Segoe" pitchFamily="34" charset="0"/>
                </a:rPr>
                <a:t> security,</a:t>
              </a:r>
            </a:p>
            <a:p>
              <a:pPr algn="ctr">
                <a:lnSpc>
                  <a:spcPct val="80000"/>
                </a:lnSpc>
                <a:defRPr/>
              </a:pPr>
              <a:r>
                <a:rPr lang="en-US" sz="1000" b="1" kern="0" dirty="0" smtClean="0">
                  <a:ln w="18415" cmpd="sng">
                    <a:noFill/>
                    <a:prstDash val="solid"/>
                  </a:ln>
                  <a:effectLst>
                    <a:innerShdw blurRad="114300">
                      <a:prstClr val="black"/>
                    </a:innerShdw>
                  </a:effectLst>
                  <a:latin typeface="Segoe" pitchFamily="34" charset="0"/>
                </a:rPr>
                <a:t>manage </a:t>
              </a:r>
              <a:r>
                <a:rPr lang="en-US" sz="1000" kern="0" dirty="0" smtClean="0">
                  <a:ln w="18415" cmpd="sng">
                    <a:noFill/>
                    <a:prstDash val="solid"/>
                  </a:ln>
                  <a:effectLst>
                    <a:innerShdw blurRad="114300">
                      <a:prstClr val="black"/>
                    </a:innerShdw>
                  </a:effectLst>
                  <a:latin typeface="Segoe" pitchFamily="34" charset="0"/>
                </a:rPr>
                <a:t>compliance</a:t>
              </a:r>
            </a:p>
          </p:txBody>
        </p:sp>
      </p:grpSp>
      <p:sp>
        <p:nvSpPr>
          <p:cNvPr id="55" name="Rounded Rectangle 54"/>
          <p:cNvSpPr/>
          <p:nvPr/>
        </p:nvSpPr>
        <p:spPr bwMode="auto">
          <a:xfrm>
            <a:off x="237160" y="1052069"/>
            <a:ext cx="3931920" cy="4243831"/>
          </a:xfrm>
          <a:prstGeom prst="roundRect">
            <a:avLst>
              <a:gd name="adj" fmla="val 6551"/>
            </a:avLst>
          </a:prstGeom>
          <a:solidFill>
            <a:schemeClr val="tx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230188" lvl="1" indent="-230188" defTabSz="914099" fontAlgn="base">
              <a:spcBef>
                <a:spcPts val="600"/>
              </a:spcBef>
              <a:defRPr/>
            </a:pPr>
            <a:r>
              <a:rPr lang="en-US" sz="1500" b="1" dirty="0" smtClean="0">
                <a:solidFill>
                  <a:schemeClr val="accent2"/>
                </a:solidFill>
              </a:rPr>
              <a:t>EMPOWER BUSINESS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Self-service profile, credential, and group management</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Password and PIN reset from Windows login</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Group management from within Microsoft Office</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Single identity across heterogeneous applications</a:t>
            </a:r>
          </a:p>
          <a:p>
            <a:pPr marL="230188" lvl="1" indent="-230188" defTabSz="914099" fontAlgn="base">
              <a:spcBef>
                <a:spcPts val="600"/>
              </a:spcBef>
              <a:defRPr/>
            </a:pPr>
            <a:r>
              <a:rPr lang="en-US" sz="1500" b="1" dirty="0" smtClean="0">
                <a:solidFill>
                  <a:schemeClr val="accent2"/>
                </a:solidFill>
              </a:rPr>
              <a:t>EMPOWER IT</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End-to-end, workflow-driven user provisioning</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Policy-controlled self-service capabilities</a:t>
            </a:r>
          </a:p>
          <a:p>
            <a:pPr marL="230188" lvl="1" indent="-230188" defTabSz="914099" fontAlgn="base">
              <a:spcBef>
                <a:spcPts val="600"/>
              </a:spcBef>
              <a:spcAft>
                <a:spcPts val="600"/>
              </a:spcAft>
              <a:buClr>
                <a:schemeClr val="accent1">
                  <a:lumMod val="50000"/>
                </a:schemeClr>
              </a:buClr>
              <a:buSzPct val="120000"/>
              <a:buFont typeface="Arial" pitchFamily="34" charset="0"/>
              <a:buChar char="•"/>
              <a:defRPr/>
            </a:pPr>
            <a:r>
              <a:rPr lang="en-US" sz="1300" dirty="0" smtClean="0">
                <a:solidFill>
                  <a:srgbClr val="000000"/>
                </a:solidFill>
                <a:latin typeface="Segoe" charset="0"/>
              </a:rPr>
              <a:t>Automatic, attribute-based group membership for simplified resource access</a:t>
            </a:r>
          </a:p>
        </p:txBody>
      </p:sp>
      <p:sp>
        <p:nvSpPr>
          <p:cNvPr id="50" name="Rectangle 49"/>
          <p:cNvSpPr/>
          <p:nvPr/>
        </p:nvSpPr>
        <p:spPr>
          <a:xfrm>
            <a:off x="163287" y="6695848"/>
            <a:ext cx="8730342" cy="307777"/>
          </a:xfrm>
          <a:prstGeom prst="rect">
            <a:avLst/>
          </a:prstGeom>
        </p:spPr>
        <p:txBody>
          <a:bodyPr wrap="square">
            <a:spAutoFit/>
          </a:bodyPr>
          <a:lstStyle/>
          <a:p>
            <a:r>
              <a:rPr lang="en-US" sz="700" dirty="0" smtClean="0">
                <a:solidFill>
                  <a:schemeClr val="tx1">
                    <a:lumMod val="75000"/>
                    <a:lumOff val="25000"/>
                  </a:schemeClr>
                </a:solidFill>
              </a:rPr>
              <a:t>Source: </a:t>
            </a:r>
            <a:r>
              <a:rPr lang="en-US" sz="700" i="1" dirty="0" smtClean="0">
                <a:solidFill>
                  <a:schemeClr val="tx1">
                    <a:lumMod val="75000"/>
                    <a:lumOff val="25000"/>
                  </a:schemeClr>
                </a:solidFill>
              </a:rPr>
              <a:t>Windows identity management tools move closer to completion</a:t>
            </a:r>
            <a:r>
              <a:rPr lang="en-US" sz="700" dirty="0" smtClean="0">
                <a:solidFill>
                  <a:schemeClr val="tx1">
                    <a:lumMod val="75000"/>
                    <a:lumOff val="25000"/>
                  </a:schemeClr>
                </a:solidFill>
              </a:rPr>
              <a:t>. Tech Target, November 2008.  </a:t>
            </a:r>
            <a:r>
              <a:rPr lang="en-US" sz="700" dirty="0" smtClean="0">
                <a:solidFill>
                  <a:schemeClr val="tx1">
                    <a:lumMod val="75000"/>
                    <a:lumOff val="25000"/>
                  </a:schemeClr>
                </a:solidFill>
                <a:hlinkClick r:id="rId3"/>
              </a:rPr>
              <a:t>http://searchwinit.techtarget.com/news/article/0,289142,sid1_gci1337386,00.html</a:t>
            </a:r>
            <a:endParaRPr lang="en-US" sz="700" dirty="0" smtClean="0">
              <a:solidFill>
                <a:schemeClr val="tx1">
                  <a:lumMod val="75000"/>
                  <a:lumOff val="25000"/>
                </a:schemeClr>
              </a:solidFill>
            </a:endParaRPr>
          </a:p>
          <a:p>
            <a:endParaRPr lang="en-US" sz="700" dirty="0" smtClean="0">
              <a:solidFill>
                <a:schemeClr val="tx1">
                  <a:lumMod val="75000"/>
                  <a:lumOff val="25000"/>
                </a:schemeClr>
              </a:solidFill>
            </a:endParaRPr>
          </a:p>
        </p:txBody>
      </p:sp>
      <p:pic>
        <p:nvPicPr>
          <p:cNvPr id="51" name="Picture 2" descr="C:\Documents and Settings\cgarces\Desktop\VISTA ICONS\ICONS PNG\Network-Folder.png"/>
          <p:cNvPicPr>
            <a:picLocks noChangeAspect="1" noChangeArrowheads="1"/>
          </p:cNvPicPr>
          <p:nvPr/>
        </p:nvPicPr>
        <p:blipFill>
          <a:blip r:embed="rId4" cstate="print"/>
          <a:srcRect/>
          <a:stretch>
            <a:fillRect/>
          </a:stretch>
        </p:blipFill>
        <p:spPr bwMode="auto">
          <a:xfrm>
            <a:off x="8264770" y="67456"/>
            <a:ext cx="404734" cy="404734"/>
          </a:xfrm>
          <a:prstGeom prst="rect">
            <a:avLst/>
          </a:prstGeom>
          <a:noFill/>
        </p:spPr>
      </p:pic>
      <p:cxnSp>
        <p:nvCxnSpPr>
          <p:cNvPr id="63" name="Straight Connector 62"/>
          <p:cNvCxnSpPr/>
          <p:nvPr/>
        </p:nvCxnSpPr>
        <p:spPr bwMode="auto">
          <a:xfrm rot="10800000" flipV="1">
            <a:off x="6928284" y="2696626"/>
            <a:ext cx="790575" cy="657224"/>
          </a:xfrm>
          <a:prstGeom prst="line">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64" name="Straight Connector 63"/>
          <p:cNvCxnSpPr/>
          <p:nvPr/>
        </p:nvCxnSpPr>
        <p:spPr bwMode="auto">
          <a:xfrm flipV="1">
            <a:off x="5560766" y="3835848"/>
            <a:ext cx="733122" cy="599773"/>
          </a:xfrm>
          <a:prstGeom prst="line">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65" name="Straight Connector 64"/>
          <p:cNvCxnSpPr/>
          <p:nvPr/>
        </p:nvCxnSpPr>
        <p:spPr bwMode="auto">
          <a:xfrm rot="16200000" flipH="1">
            <a:off x="6932523" y="3788369"/>
            <a:ext cx="544967" cy="639924"/>
          </a:xfrm>
          <a:prstGeom prst="line">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cxnSp>
        <p:nvCxnSpPr>
          <p:cNvPr id="66" name="Straight Connector 65"/>
          <p:cNvCxnSpPr/>
          <p:nvPr/>
        </p:nvCxnSpPr>
        <p:spPr bwMode="auto">
          <a:xfrm>
            <a:off x="5536077" y="2613068"/>
            <a:ext cx="757811" cy="631624"/>
          </a:xfrm>
          <a:prstGeom prst="line">
            <a:avLst/>
          </a:prstGeom>
          <a:solidFill>
            <a:schemeClr val="accent1"/>
          </a:solidFill>
          <a:ln w="19050" cap="flat" cmpd="sng" algn="ctr">
            <a:solidFill>
              <a:schemeClr val="bg2">
                <a:lumMod val="60000"/>
                <a:lumOff val="40000"/>
              </a:schemeClr>
            </a:solidFill>
            <a:prstDash val="solid"/>
            <a:round/>
            <a:headEnd type="none" w="med" len="med"/>
            <a:tailEnd type="none" w="med" len="med"/>
          </a:ln>
          <a:effectLst/>
        </p:spPr>
      </p:cxnSp>
      <p:sp>
        <p:nvSpPr>
          <p:cNvPr id="68" name="Oval 67"/>
          <p:cNvSpPr/>
          <p:nvPr/>
        </p:nvSpPr>
        <p:spPr bwMode="auto">
          <a:xfrm>
            <a:off x="6169715" y="3119864"/>
            <a:ext cx="828739" cy="836022"/>
          </a:xfrm>
          <a:prstGeom prst="ellipse">
            <a:avLst/>
          </a:prstGeom>
          <a:solidFill>
            <a:schemeClr val="accent2">
              <a:lumMod val="50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bodyPr>
          <a:lstStyle/>
          <a:p>
            <a:pPr algn="ctr" rtl="0"/>
            <a:endParaRPr lang="en-US" sz="2400" spc="-100" dirty="0">
              <a:ln w="18415" cmpd="sng">
                <a:noFill/>
                <a:prstDash val="solid"/>
              </a:ln>
              <a:solidFill>
                <a:srgbClr val="FFFFFF"/>
              </a:solidFill>
              <a:effectLst>
                <a:innerShdw blurRad="114300">
                  <a:prstClr val="black"/>
                </a:innerShdw>
              </a:effectLst>
              <a:latin typeface="Segoe" pitchFamily="34" charset="0"/>
              <a:ea typeface="+mn-ea"/>
              <a:cs typeface="+mn-cs"/>
            </a:endParaRPr>
          </a:p>
        </p:txBody>
      </p:sp>
      <p:sp>
        <p:nvSpPr>
          <p:cNvPr id="72" name="Flowchart: Connector 71"/>
          <p:cNvSpPr/>
          <p:nvPr/>
        </p:nvSpPr>
        <p:spPr bwMode="auto">
          <a:xfrm>
            <a:off x="6332542" y="3135104"/>
            <a:ext cx="503086" cy="312420"/>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grpSp>
        <p:nvGrpSpPr>
          <p:cNvPr id="77" name="Group 62"/>
          <p:cNvGrpSpPr/>
          <p:nvPr/>
        </p:nvGrpSpPr>
        <p:grpSpPr>
          <a:xfrm>
            <a:off x="6307949" y="3250270"/>
            <a:ext cx="604810" cy="615661"/>
            <a:chOff x="823789" y="6281057"/>
            <a:chExt cx="763274" cy="776968"/>
          </a:xfrm>
        </p:grpSpPr>
        <p:pic>
          <p:nvPicPr>
            <p:cNvPr id="79" name="Picture 78" descr="peep7.png"/>
            <p:cNvPicPr>
              <a:picLocks noChangeAspect="1"/>
            </p:cNvPicPr>
            <p:nvPr/>
          </p:nvPicPr>
          <p:blipFill>
            <a:blip r:embed="rId5"/>
            <a:stretch>
              <a:fillRect/>
            </a:stretch>
          </p:blipFill>
          <p:spPr>
            <a:xfrm>
              <a:off x="1022340" y="6281057"/>
              <a:ext cx="564723" cy="776968"/>
            </a:xfrm>
            <a:prstGeom prst="rect">
              <a:avLst/>
            </a:prstGeom>
          </p:spPr>
        </p:pic>
        <p:grpSp>
          <p:nvGrpSpPr>
            <p:cNvPr id="80" name="Group 129"/>
            <p:cNvGrpSpPr/>
            <p:nvPr/>
          </p:nvGrpSpPr>
          <p:grpSpPr>
            <a:xfrm>
              <a:off x="823789" y="6756283"/>
              <a:ext cx="385067" cy="299817"/>
              <a:chOff x="-883556" y="6069329"/>
              <a:chExt cx="1340754" cy="1043923"/>
            </a:xfrm>
          </p:grpSpPr>
          <p:sp>
            <p:nvSpPr>
              <p:cNvPr id="82" name="Isosceles Triangle 81"/>
              <p:cNvSpPr/>
              <p:nvPr/>
            </p:nvSpPr>
            <p:spPr bwMode="auto">
              <a:xfrm>
                <a:off x="-883556" y="6069329"/>
                <a:ext cx="1340754" cy="1043923"/>
              </a:xfrm>
              <a:prstGeom prst="triangle">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85" name="Picture 2" descr="visio process chart 2"/>
              <p:cNvPicPr>
                <a:picLocks noChangeAspect="1" noChangeArrowheads="1"/>
              </p:cNvPicPr>
              <p:nvPr/>
            </p:nvPicPr>
            <p:blipFill>
              <a:blip r:embed="rId6" cstate="print"/>
              <a:srcRect/>
              <a:stretch>
                <a:fillRect/>
              </a:stretch>
            </p:blipFill>
            <p:spPr bwMode="auto">
              <a:xfrm>
                <a:off x="-544290" y="6570347"/>
                <a:ext cx="699759" cy="509987"/>
              </a:xfrm>
              <a:prstGeom prst="rect">
                <a:avLst/>
              </a:prstGeom>
              <a:noFill/>
            </p:spPr>
          </p:pic>
        </p:grpSp>
      </p:grpSp>
      <p:pic>
        <p:nvPicPr>
          <p:cNvPr id="87" name="Picture 11" descr="C:\Documents and Settings\ashish.joshi\My Documents\My Pictures\Microsoft Clip Organizer\j0432610.png"/>
          <p:cNvPicPr>
            <a:picLocks noChangeAspect="1" noChangeArrowheads="1"/>
          </p:cNvPicPr>
          <p:nvPr/>
        </p:nvPicPr>
        <p:blipFill>
          <a:blip r:embed="rId7"/>
          <a:srcRect/>
          <a:stretch>
            <a:fillRect/>
          </a:stretch>
        </p:blipFill>
        <p:spPr bwMode="auto">
          <a:xfrm>
            <a:off x="6367601" y="3203949"/>
            <a:ext cx="676348" cy="676348"/>
          </a:xfrm>
          <a:prstGeom prst="rect">
            <a:avLst/>
          </a:prstGeom>
          <a:noFill/>
        </p:spPr>
      </p:pic>
      <p:sp>
        <p:nvSpPr>
          <p:cNvPr id="88" name="Block Arc 87"/>
          <p:cNvSpPr/>
          <p:nvPr/>
        </p:nvSpPr>
        <p:spPr bwMode="auto">
          <a:xfrm flipH="1" flipV="1">
            <a:off x="5165112" y="2115916"/>
            <a:ext cx="3105442" cy="3094892"/>
          </a:xfrm>
          <a:prstGeom prst="blockArc">
            <a:avLst>
              <a:gd name="adj1" fmla="val 10827006"/>
              <a:gd name="adj2" fmla="val 16133680"/>
              <a:gd name="adj3" fmla="val 15323"/>
            </a:avLst>
          </a:prstGeom>
          <a:ln w="12700">
            <a:gradFill>
              <a:gsLst>
                <a:gs pos="0">
                  <a:schemeClr val="bg1"/>
                </a:gs>
                <a:gs pos="50000">
                  <a:schemeClr val="bg1">
                    <a:lumMod val="85000"/>
                  </a:schemeClr>
                </a:gs>
                <a:gs pos="100000">
                  <a:schemeClr val="bg1">
                    <a:lumMod val="65000"/>
                  </a:schemeClr>
                </a:gs>
              </a:gsLst>
              <a:lin ang="78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style>
          <a:lnRef idx="0">
            <a:scrgbClr r="0" g="0" b="0"/>
          </a:lnRef>
          <a:fillRef idx="1003">
            <a:schemeClr val="lt1"/>
          </a:fillRef>
          <a:effectRef idx="0">
            <a:scrgbClr r="0" g="0" b="0"/>
          </a:effectRef>
          <a:fontRef idx="major"/>
        </p:style>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89" name="Block Arc 88"/>
          <p:cNvSpPr/>
          <p:nvPr/>
        </p:nvSpPr>
        <p:spPr bwMode="auto">
          <a:xfrm rot="5400000" flipH="1" flipV="1">
            <a:off x="4796534" y="2113477"/>
            <a:ext cx="3105442" cy="3094892"/>
          </a:xfrm>
          <a:prstGeom prst="blockArc">
            <a:avLst>
              <a:gd name="adj1" fmla="val 10827006"/>
              <a:gd name="adj2" fmla="val 16133680"/>
              <a:gd name="adj3" fmla="val 15323"/>
            </a:avLst>
          </a:prstGeom>
          <a:ln>
            <a:headEnd type="none" w="med" len="med"/>
            <a:tailEnd type="none" w="med" len="med"/>
          </a:ln>
        </p:spPr>
        <p:style>
          <a:lnRef idx="0">
            <a:schemeClr val="accent3"/>
          </a:lnRef>
          <a:fillRef idx="1003">
            <a:schemeClr val="lt1"/>
          </a:fillRef>
          <a:effectRef idx="3">
            <a:schemeClr val="accent3"/>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90" name="Block Arc 89"/>
          <p:cNvSpPr/>
          <p:nvPr/>
        </p:nvSpPr>
        <p:spPr bwMode="auto">
          <a:xfrm rot="10800000" flipH="1" flipV="1">
            <a:off x="4792316" y="1771256"/>
            <a:ext cx="3105442" cy="3094892"/>
          </a:xfrm>
          <a:prstGeom prst="blockArc">
            <a:avLst>
              <a:gd name="adj1" fmla="val 10827006"/>
              <a:gd name="adj2" fmla="val 16133680"/>
              <a:gd name="adj3" fmla="val 15323"/>
            </a:avLst>
          </a:prstGeom>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91" name="Rectangle 90"/>
          <p:cNvSpPr/>
          <p:nvPr/>
        </p:nvSpPr>
        <p:spPr>
          <a:xfrm rot="18657600">
            <a:off x="4960014" y="2470562"/>
            <a:ext cx="1278952" cy="432458"/>
          </a:xfrm>
          <a:prstGeom prst="rect">
            <a:avLst/>
          </a:prstGeom>
          <a:effectLst/>
        </p:spPr>
        <p:txBody>
          <a:bodyPr wrap="none">
            <a:prstTxWarp prst="textArchUp">
              <a:avLst/>
            </a:prstTxWarp>
            <a:spAutoFit/>
          </a:bodyPr>
          <a:lstStyle/>
          <a:p>
            <a:pPr algn="ctr" fontAlgn="base">
              <a:spcBef>
                <a:spcPct val="0"/>
              </a:spcBef>
              <a:spcAft>
                <a:spcPct val="0"/>
              </a:spcAft>
            </a:pPr>
            <a:r>
              <a:rPr lang="en-US" sz="1100" b="1" dirty="0" smtClean="0">
                <a:solidFill>
                  <a:schemeClr val="bg1"/>
                </a:solidFill>
                <a:latin typeface="Segoe" pitchFamily="34" charset="0"/>
              </a:rPr>
              <a:t>GROUP </a:t>
            </a:r>
            <a:br>
              <a:rPr lang="en-US" sz="1100" b="1" dirty="0" smtClean="0">
                <a:solidFill>
                  <a:schemeClr val="bg1"/>
                </a:solidFill>
                <a:latin typeface="Segoe" pitchFamily="34" charset="0"/>
              </a:rPr>
            </a:br>
            <a:r>
              <a:rPr lang="en-US" sz="1100" b="1" dirty="0" smtClean="0">
                <a:solidFill>
                  <a:schemeClr val="bg1"/>
                </a:solidFill>
                <a:latin typeface="Segoe" pitchFamily="34" charset="0"/>
              </a:rPr>
              <a:t>MANAGEMENT</a:t>
            </a:r>
          </a:p>
        </p:txBody>
      </p:sp>
      <p:sp>
        <p:nvSpPr>
          <p:cNvPr id="92" name="TextBox 91"/>
          <p:cNvSpPr txBox="1"/>
          <p:nvPr/>
        </p:nvSpPr>
        <p:spPr>
          <a:xfrm>
            <a:off x="5162670" y="1158063"/>
            <a:ext cx="2776656" cy="484187"/>
          </a:xfrm>
          <a:prstGeom prst="bracketPair">
            <a:avLst>
              <a:gd name="adj" fmla="val 3477"/>
            </a:avLst>
          </a:prstGeom>
          <a:gradFill>
            <a:gsLst>
              <a:gs pos="23000">
                <a:schemeClr val="accent1">
                  <a:lumMod val="40000"/>
                  <a:lumOff val="60000"/>
                </a:schemeClr>
              </a:gs>
              <a:gs pos="81000">
                <a:schemeClr val="accent1">
                  <a:lumMod val="60000"/>
                  <a:lumOff val="40000"/>
                </a:schemeClr>
              </a:gs>
              <a:gs pos="100000">
                <a:schemeClr val="accent1">
                  <a:lumMod val="75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defRPr/>
            </a:pPr>
            <a:r>
              <a:rPr lang="en-US" sz="1200" b="1" kern="0" dirty="0" smtClean="0">
                <a:solidFill>
                  <a:schemeClr val="bg1"/>
                </a:solidFill>
                <a:latin typeface="Segoe" charset="0"/>
              </a:rPr>
              <a:t>GOVERNED SELF-SERVICE </a:t>
            </a:r>
            <a:br>
              <a:rPr lang="en-US" sz="1200" b="1" kern="0" dirty="0" smtClean="0">
                <a:solidFill>
                  <a:schemeClr val="bg1"/>
                </a:solidFill>
                <a:latin typeface="Segoe" charset="0"/>
              </a:rPr>
            </a:br>
            <a:r>
              <a:rPr lang="en-US" sz="1200" b="1" kern="0" dirty="0" smtClean="0">
                <a:solidFill>
                  <a:schemeClr val="bg1"/>
                </a:solidFill>
                <a:latin typeface="Segoe" charset="0"/>
              </a:rPr>
              <a:t>AND AUTOMATION</a:t>
            </a:r>
          </a:p>
        </p:txBody>
      </p:sp>
      <p:sp>
        <p:nvSpPr>
          <p:cNvPr id="93" name="Rectangle 92"/>
          <p:cNvSpPr/>
          <p:nvPr/>
        </p:nvSpPr>
        <p:spPr>
          <a:xfrm rot="18781812">
            <a:off x="6748977" y="4184059"/>
            <a:ext cx="1419157" cy="432458"/>
          </a:xfrm>
          <a:prstGeom prst="rect">
            <a:avLst/>
          </a:prstGeom>
          <a:effectLst/>
        </p:spPr>
        <p:txBody>
          <a:bodyPr wrap="none">
            <a:prstTxWarp prst="textArchDown">
              <a:avLst>
                <a:gd name="adj" fmla="val 21344267"/>
              </a:avLst>
            </a:prstTxWarp>
            <a:spAutoFit/>
          </a:bodyPr>
          <a:lstStyle/>
          <a:p>
            <a:pPr algn="ctr"/>
            <a:r>
              <a:rPr lang="en-US" sz="1100" b="1" dirty="0" smtClean="0">
                <a:solidFill>
                  <a:schemeClr val="bg1"/>
                </a:solidFill>
                <a:effectLst/>
                <a:latin typeface="Segoe" pitchFamily="34" charset="0"/>
              </a:rPr>
              <a:t>IDENTITY </a:t>
            </a:r>
            <a:br>
              <a:rPr lang="en-US" sz="1100" b="1" dirty="0" smtClean="0">
                <a:solidFill>
                  <a:schemeClr val="bg1"/>
                </a:solidFill>
                <a:effectLst/>
                <a:latin typeface="Segoe" pitchFamily="34" charset="0"/>
              </a:rPr>
            </a:br>
            <a:r>
              <a:rPr lang="en-US" sz="1100" b="1" dirty="0" smtClean="0">
                <a:solidFill>
                  <a:schemeClr val="bg1"/>
                </a:solidFill>
                <a:effectLst/>
                <a:latin typeface="Segoe" pitchFamily="34" charset="0"/>
              </a:rPr>
              <a:t>MANAGEMENT</a:t>
            </a:r>
          </a:p>
        </p:txBody>
      </p:sp>
      <p:sp>
        <p:nvSpPr>
          <p:cNvPr id="94" name="Rectangle 93"/>
          <p:cNvSpPr/>
          <p:nvPr/>
        </p:nvSpPr>
        <p:spPr>
          <a:xfrm rot="2698448">
            <a:off x="5026725" y="4218650"/>
            <a:ext cx="1200191" cy="432458"/>
          </a:xfrm>
          <a:prstGeom prst="rect">
            <a:avLst/>
          </a:prstGeom>
          <a:effectLst/>
        </p:spPr>
        <p:txBody>
          <a:bodyPr wrap="none">
            <a:prstTxWarp prst="textArchDown">
              <a:avLst>
                <a:gd name="adj" fmla="val 21297353"/>
              </a:avLst>
            </a:prstTxWarp>
            <a:spAutoFit/>
          </a:bodyPr>
          <a:lstStyle/>
          <a:p>
            <a:pPr lvl="0" algn="ctr"/>
            <a:r>
              <a:rPr lang="en-US" sz="1100" b="1" dirty="0" smtClean="0">
                <a:solidFill>
                  <a:schemeClr val="bg1"/>
                </a:solidFill>
                <a:effectLst/>
                <a:latin typeface="Segoe" pitchFamily="34" charset="0"/>
              </a:rPr>
              <a:t>PASSWORD </a:t>
            </a:r>
            <a:br>
              <a:rPr lang="en-US" sz="1100" b="1" dirty="0" smtClean="0">
                <a:solidFill>
                  <a:schemeClr val="bg1"/>
                </a:solidFill>
                <a:effectLst/>
                <a:latin typeface="Segoe" pitchFamily="34" charset="0"/>
              </a:rPr>
            </a:br>
            <a:r>
              <a:rPr lang="en-US" sz="1100" b="1" dirty="0" smtClean="0">
                <a:solidFill>
                  <a:schemeClr val="bg1"/>
                </a:solidFill>
                <a:effectLst/>
                <a:latin typeface="Segoe" pitchFamily="34" charset="0"/>
              </a:rPr>
              <a:t>RESET</a:t>
            </a:r>
          </a:p>
        </p:txBody>
      </p:sp>
      <p:grpSp>
        <p:nvGrpSpPr>
          <p:cNvPr id="95" name="Group 94"/>
          <p:cNvGrpSpPr/>
          <p:nvPr/>
        </p:nvGrpSpPr>
        <p:grpSpPr>
          <a:xfrm>
            <a:off x="7212928" y="1902531"/>
            <a:ext cx="578124" cy="661152"/>
            <a:chOff x="8483600" y="2636752"/>
            <a:chExt cx="578124" cy="661152"/>
          </a:xfrm>
        </p:grpSpPr>
        <p:pic>
          <p:nvPicPr>
            <p:cNvPr id="96" name="Picture 4" descr="C:\Program Files\Microsoft Resource DVD Artwork\DVD_ART\Artwork_Imagery\HARDWARE_IMAGERY\Illustration - Misc Hardware\Windows Vista Illustration Icons\VPN.png"/>
            <p:cNvPicPr>
              <a:picLocks noChangeAspect="1" noChangeArrowheads="1"/>
            </p:cNvPicPr>
            <p:nvPr/>
          </p:nvPicPr>
          <p:blipFill>
            <a:blip r:embed="rId8" cstate="screen"/>
            <a:srcRect/>
            <a:stretch>
              <a:fillRect/>
            </a:stretch>
          </p:blipFill>
          <p:spPr bwMode="auto">
            <a:xfrm>
              <a:off x="8483600" y="2636752"/>
              <a:ext cx="556601" cy="661152"/>
            </a:xfrm>
            <a:prstGeom prst="rect">
              <a:avLst/>
            </a:prstGeom>
            <a:noFill/>
            <a:effectLst>
              <a:outerShdw blurRad="254000" dist="101600" dir="5400000" algn="t" rotWithShape="0">
                <a:prstClr val="black">
                  <a:alpha val="56000"/>
                </a:prstClr>
              </a:outerShdw>
            </a:effectLst>
          </p:spPr>
        </p:pic>
        <p:pic>
          <p:nvPicPr>
            <p:cNvPr id="97" name="Rectangle 117780"/>
            <p:cNvPicPr>
              <a:picLocks noChangeAspect="1" noChangeArrowheads="1"/>
            </p:cNvPicPr>
            <p:nvPr/>
          </p:nvPicPr>
          <p:blipFill>
            <a:blip r:embed="rId9" cstate="print"/>
            <a:srcRect/>
            <a:stretch>
              <a:fillRect/>
            </a:stretch>
          </p:blipFill>
          <p:spPr bwMode="auto">
            <a:xfrm>
              <a:off x="8662507" y="2858526"/>
              <a:ext cx="399217" cy="364910"/>
            </a:xfrm>
            <a:prstGeom prst="rect">
              <a:avLst/>
            </a:prstGeom>
            <a:noFill/>
            <a:ln w="9525">
              <a:noFill/>
              <a:miter lim="800000"/>
              <a:headEnd/>
              <a:tailEnd/>
            </a:ln>
          </p:spPr>
        </p:pic>
      </p:grpSp>
      <p:grpSp>
        <p:nvGrpSpPr>
          <p:cNvPr id="98" name="Group 97"/>
          <p:cNvGrpSpPr/>
          <p:nvPr/>
        </p:nvGrpSpPr>
        <p:grpSpPr>
          <a:xfrm>
            <a:off x="7704119" y="2145392"/>
            <a:ext cx="638628" cy="700082"/>
            <a:chOff x="8497327" y="3341350"/>
            <a:chExt cx="638628" cy="700082"/>
          </a:xfrm>
        </p:grpSpPr>
        <p:pic>
          <p:nvPicPr>
            <p:cNvPr id="99" name="Picture 4" descr="C:\Program Files\Microsoft Resource DVD Artwork\DVD_ART\Artwork_Imagery\HARDWARE_IMAGERY\Illustration - Misc Hardware\Windows Vista Illustration Icons\VPN.png"/>
            <p:cNvPicPr>
              <a:picLocks noChangeAspect="1" noChangeArrowheads="1"/>
            </p:cNvPicPr>
            <p:nvPr/>
          </p:nvPicPr>
          <p:blipFill>
            <a:blip r:embed="rId8" cstate="screen"/>
            <a:srcRect/>
            <a:stretch>
              <a:fillRect/>
            </a:stretch>
          </p:blipFill>
          <p:spPr bwMode="auto">
            <a:xfrm>
              <a:off x="8497327" y="3341350"/>
              <a:ext cx="556601" cy="661152"/>
            </a:xfrm>
            <a:prstGeom prst="rect">
              <a:avLst/>
            </a:prstGeom>
            <a:noFill/>
            <a:effectLst>
              <a:outerShdw blurRad="254000" dist="101600" dir="5400000" algn="t" rotWithShape="0">
                <a:prstClr val="black">
                  <a:alpha val="56000"/>
                </a:prstClr>
              </a:outerShdw>
            </a:effectLst>
          </p:spPr>
        </p:pic>
        <p:pic>
          <p:nvPicPr>
            <p:cNvPr id="100" name="Rectangle 123950"/>
            <p:cNvPicPr>
              <a:picLocks noChangeAspect="1" noChangeArrowheads="1"/>
            </p:cNvPicPr>
            <p:nvPr/>
          </p:nvPicPr>
          <p:blipFill>
            <a:blip r:embed="rId10"/>
            <a:srcRect/>
            <a:stretch>
              <a:fillRect/>
            </a:stretch>
          </p:blipFill>
          <p:spPr bwMode="auto">
            <a:xfrm>
              <a:off x="8652933" y="3572938"/>
              <a:ext cx="483022" cy="468494"/>
            </a:xfrm>
            <a:prstGeom prst="rect">
              <a:avLst/>
            </a:prstGeom>
            <a:noFill/>
            <a:ln w="9525">
              <a:noFill/>
              <a:miter lim="800000"/>
              <a:headEnd/>
              <a:tailEnd/>
            </a:ln>
          </p:spPr>
        </p:pic>
      </p:grpSp>
      <p:pic>
        <p:nvPicPr>
          <p:cNvPr id="101" name="Picture 100" descr="Configurations.png"/>
          <p:cNvPicPr>
            <a:picLocks noChangeAspect="1"/>
          </p:cNvPicPr>
          <p:nvPr/>
        </p:nvPicPr>
        <p:blipFill>
          <a:blip r:embed="rId11" cstate="print"/>
          <a:stretch>
            <a:fillRect/>
          </a:stretch>
        </p:blipFill>
        <p:spPr>
          <a:xfrm>
            <a:off x="6750564" y="3172122"/>
            <a:ext cx="446386" cy="357899"/>
          </a:xfrm>
          <a:prstGeom prst="rect">
            <a:avLst/>
          </a:prstGeom>
        </p:spPr>
      </p:pic>
      <p:pic>
        <p:nvPicPr>
          <p:cNvPr id="102" name="Picture 8" descr="C:\unzipped\more icons monday\MCj04316130000[1].png"/>
          <p:cNvPicPr>
            <a:picLocks noChangeAspect="1" noChangeArrowheads="1"/>
          </p:cNvPicPr>
          <p:nvPr/>
        </p:nvPicPr>
        <p:blipFill>
          <a:blip r:embed="rId12" cstate="print"/>
          <a:srcRect/>
          <a:stretch>
            <a:fillRect/>
          </a:stretch>
        </p:blipFill>
        <p:spPr bwMode="auto">
          <a:xfrm>
            <a:off x="6260544" y="3528695"/>
            <a:ext cx="419940" cy="419940"/>
          </a:xfrm>
          <a:prstGeom prst="rect">
            <a:avLst/>
          </a:prstGeom>
          <a:noFill/>
        </p:spPr>
      </p:pic>
      <p:grpSp>
        <p:nvGrpSpPr>
          <p:cNvPr id="103" name="Group 102"/>
          <p:cNvGrpSpPr/>
          <p:nvPr/>
        </p:nvGrpSpPr>
        <p:grpSpPr>
          <a:xfrm>
            <a:off x="8110302" y="2512832"/>
            <a:ext cx="556600" cy="661152"/>
            <a:chOff x="8557994" y="4597089"/>
            <a:chExt cx="556600" cy="661152"/>
          </a:xfrm>
        </p:grpSpPr>
        <p:pic>
          <p:nvPicPr>
            <p:cNvPr id="104" name="Picture 4" descr="C:\Program Files\Microsoft Resource DVD Artwork\DVD_ART\Artwork_Imagery\HARDWARE_IMAGERY\Illustration - Misc Hardware\Windows Vista Illustration Icons\VPN.png"/>
            <p:cNvPicPr>
              <a:picLocks noChangeAspect="1" noChangeArrowheads="1"/>
            </p:cNvPicPr>
            <p:nvPr/>
          </p:nvPicPr>
          <p:blipFill>
            <a:blip r:embed="rId8" cstate="screen"/>
            <a:srcRect/>
            <a:stretch>
              <a:fillRect/>
            </a:stretch>
          </p:blipFill>
          <p:spPr bwMode="auto">
            <a:xfrm>
              <a:off x="8557994" y="4597089"/>
              <a:ext cx="556600" cy="661152"/>
            </a:xfrm>
            <a:prstGeom prst="rect">
              <a:avLst/>
            </a:prstGeom>
            <a:noFill/>
            <a:effectLst>
              <a:outerShdw blurRad="254000" dist="101600" dir="5400000" algn="t" rotWithShape="0">
                <a:prstClr val="black">
                  <a:alpha val="56000"/>
                </a:prstClr>
              </a:outerShdw>
            </a:effectLst>
          </p:spPr>
        </p:pic>
        <p:pic>
          <p:nvPicPr>
            <p:cNvPr id="105" name="Picture 104" descr="graph.png"/>
            <p:cNvPicPr>
              <a:picLocks noChangeAspect="1"/>
            </p:cNvPicPr>
            <p:nvPr/>
          </p:nvPicPr>
          <p:blipFill>
            <a:blip r:embed="rId13" cstate="print"/>
            <a:stretch>
              <a:fillRect/>
            </a:stretch>
          </p:blipFill>
          <p:spPr>
            <a:xfrm>
              <a:off x="8831893" y="4900632"/>
              <a:ext cx="268324" cy="270616"/>
            </a:xfrm>
            <a:prstGeom prst="rect">
              <a:avLst/>
            </a:prstGeom>
            <a:scene3d>
              <a:camera prst="isometricOffAxis1Right"/>
              <a:lightRig rig="threePt" dir="t"/>
            </a:scene3d>
          </p:spPr>
        </p:pic>
      </p:grpSp>
    </p:spTree>
    <p:extLst>
      <p:ext uri="{BB962C8B-B14F-4D97-AF65-F5344CB8AC3E}">
        <p14:creationId xmlns="" xmlns:p14="http://schemas.microsoft.com/office/powerpoint/2010/main" val="206876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21 4.81481E-6 L 0.07934 4.81481E-6 " pathEditMode="relative" rAng="0" ptsTypes="AA">
                                      <p:cBhvr>
                                        <p:cTn id="6" dur="2000" fill="hold"/>
                                        <p:tgtEl>
                                          <p:spTgt spid="102"/>
                                        </p:tgtEl>
                                        <p:attrNameLst>
                                          <p:attrName>ppt_x</p:attrName>
                                          <p:attrName>ppt_y</p:attrName>
                                        </p:attrNameLst>
                                      </p:cBhvr>
                                      <p:rCtr x="37" y="0"/>
                                    </p:animMotion>
                                  </p:childTnLst>
                                </p:cTn>
                              </p:par>
                              <p:par>
                                <p:cTn id="7" presetID="0" presetClass="path" presetSubtype="0" accel="50000" decel="50000" fill="hold" nodeType="withEffect">
                                  <p:stCondLst>
                                    <p:cond delay="0"/>
                                  </p:stCondLst>
                                  <p:childTnLst>
                                    <p:animMotion origin="layout" path="M 0.0052 -1.48148E-6 L 0.07934 -1.48148E-6 " pathEditMode="relative" rAng="0" ptsTypes="AA">
                                      <p:cBhvr>
                                        <p:cTn id="8" dur="2000" fill="hold"/>
                                        <p:tgtEl>
                                          <p:spTgt spid="87"/>
                                        </p:tgtEl>
                                        <p:attrNameLst>
                                          <p:attrName>ppt_x</p:attrName>
                                          <p:attrName>ppt_y</p:attrName>
                                        </p:attrNameLst>
                                      </p:cBhvr>
                                      <p:rCtr x="37" y="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02"/>
                                        </p:tgtEl>
                                      </p:cBhvr>
                                      <p:by x="55000" y="55000"/>
                                    </p:animScale>
                                  </p:childTnLst>
                                </p:cTn>
                              </p:par>
                              <p:par>
                                <p:cTn id="17" presetID="0" presetClass="path" presetSubtype="0" accel="50000" decel="50000" fill="hold" nodeType="withEffect">
                                  <p:stCondLst>
                                    <p:cond delay="0"/>
                                  </p:stCondLst>
                                  <p:childTnLst>
                                    <p:animMotion origin="layout" path="M 0.07934 4.81481E-6 L 0.01649 0.01481 " pathEditMode="relative" rAng="0" ptsTypes="AA">
                                      <p:cBhvr>
                                        <p:cTn id="18" dur="2000" fill="hold"/>
                                        <p:tgtEl>
                                          <p:spTgt spid="102"/>
                                        </p:tgtEl>
                                        <p:attrNameLst>
                                          <p:attrName>ppt_x</p:attrName>
                                          <p:attrName>ppt_y</p:attrName>
                                        </p:attrNameLst>
                                      </p:cBhvr>
                                      <p:rCtr x="-31" y="7"/>
                                    </p:animMotion>
                                  </p:childTnLst>
                                </p:cTn>
                              </p:par>
                            </p:childTnLst>
                          </p:cTn>
                        </p:par>
                        <p:par>
                          <p:cTn id="19" fill="hold">
                            <p:stCondLst>
                              <p:cond delay="2000"/>
                            </p:stCondLst>
                            <p:childTnLst>
                              <p:par>
                                <p:cTn id="20" presetID="10" presetClass="exit" presetSubtype="0" fill="hold" nodeType="afterEffect">
                                  <p:stCondLst>
                                    <p:cond delay="0"/>
                                  </p:stCondLst>
                                  <p:childTnLst>
                                    <p:animEffect transition="out" filter="fade">
                                      <p:cBhvr>
                                        <p:cTn id="21" dur="1000"/>
                                        <p:tgtEl>
                                          <p:spTgt spid="87"/>
                                        </p:tgtEl>
                                      </p:cBhvr>
                                    </p:animEffect>
                                    <p:set>
                                      <p:cBhvr>
                                        <p:cTn id="22" dur="1" fill="hold">
                                          <p:stCondLst>
                                            <p:cond delay="999"/>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10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3.88889E-6 -3.7037E-6 L 0.06598 -0.08101 " pathEditMode="relative" rAng="0" ptsTypes="AA">
                                      <p:cBhvr>
                                        <p:cTn id="31" dur="1000" fill="hold"/>
                                        <p:tgtEl>
                                          <p:spTgt spid="101"/>
                                        </p:tgtEl>
                                        <p:attrNameLst>
                                          <p:attrName>ppt_x</p:attrName>
                                          <p:attrName>ppt_y</p:attrName>
                                        </p:attrNameLst>
                                      </p:cBhvr>
                                      <p:rCtr x="33" y="-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146050" y="2422953"/>
            <a:ext cx="1720850" cy="1282702"/>
            <a:chOff x="146050" y="2281435"/>
            <a:chExt cx="1720850" cy="1282702"/>
          </a:xfrm>
        </p:grpSpPr>
        <p:sp>
          <p:nvSpPr>
            <p:cNvPr id="44" name="Rounded Rectangle 43"/>
            <p:cNvSpPr/>
            <p:nvPr/>
          </p:nvSpPr>
          <p:spPr bwMode="auto">
            <a:xfrm>
              <a:off x="323850" y="2647951"/>
              <a:ext cx="1543050" cy="904875"/>
            </a:xfrm>
            <a:prstGeom prst="roundRect">
              <a:avLst/>
            </a:prstGeom>
            <a:gradFill flip="none" rotWithShape="1">
              <a:gsLst>
                <a:gs pos="0">
                  <a:srgbClr val="971B1E"/>
                </a:gs>
                <a:gs pos="100000">
                  <a:srgbClr val="701E24"/>
                </a:gs>
              </a:gsLst>
              <a:lin ang="5400000" scaled="1"/>
              <a:tileRect/>
            </a:gra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t" anchorCtr="0" compatLnSpc="1">
              <a:prstTxWarp prst="textNoShape">
                <a:avLst/>
              </a:prstTxWarp>
            </a:bodyPr>
            <a:lstStyle/>
            <a:p>
              <a:pPr defTabSz="914363"/>
              <a:endParaRPr lang="en-US" b="1" dirty="0" smtClean="0">
                <a:latin typeface="Trebuchet MS" pitchFamily="34" charset="0"/>
              </a:endParaRPr>
            </a:p>
          </p:txBody>
        </p:sp>
        <p:sp>
          <p:nvSpPr>
            <p:cNvPr id="10" name="AutoShape 14"/>
            <p:cNvSpPr>
              <a:spLocks noChangeArrowheads="1"/>
            </p:cNvSpPr>
            <p:nvPr/>
          </p:nvSpPr>
          <p:spPr bwMode="invGray">
            <a:xfrm>
              <a:off x="369888" y="2717998"/>
              <a:ext cx="1460500" cy="846139"/>
            </a:xfrm>
            <a:prstGeom prst="roundRect">
              <a:avLst>
                <a:gd name="adj" fmla="val 6097"/>
              </a:avLst>
            </a:prstGeom>
            <a:noFill/>
            <a:ln w="9525" algn="ctr">
              <a:noFill/>
              <a:round/>
              <a:headEnd/>
              <a:tailEnd/>
            </a:ln>
            <a:effectLst/>
          </p:spPr>
          <p:txBody>
            <a:bodyPr wrap="none" lIns="91436" tIns="45718" rIns="91436" bIns="45718" anchor="ctr"/>
            <a:lstStyle/>
            <a:p>
              <a:pPr algn="ctr" defTabSz="914363">
                <a:lnSpc>
                  <a:spcPct val="85000"/>
                </a:lnSpc>
                <a:defRPr/>
              </a:pPr>
              <a:r>
                <a:rPr lang="en-US" sz="1400" b="1" dirty="0">
                  <a:latin typeface="Trebuchet MS" pitchFamily="34" charset="0"/>
                </a:rPr>
                <a:t>Credential </a:t>
              </a:r>
              <a:r>
                <a:rPr lang="en-US" sz="1400" b="1" dirty="0" smtClean="0">
                  <a:latin typeface="Trebuchet MS" pitchFamily="34" charset="0"/>
                </a:rPr>
                <a:t/>
              </a:r>
              <a:br>
                <a:rPr lang="en-US" sz="1400" b="1" dirty="0" smtClean="0">
                  <a:latin typeface="Trebuchet MS" pitchFamily="34" charset="0"/>
                </a:rPr>
              </a:br>
              <a:r>
                <a:rPr lang="en-US" sz="1400" b="1" dirty="0" smtClean="0">
                  <a:latin typeface="Trebuchet MS" pitchFamily="34" charset="0"/>
                </a:rPr>
                <a:t>Management</a:t>
              </a:r>
              <a:endParaRPr lang="en-US" sz="1400" b="1" dirty="0">
                <a:latin typeface="Trebuchet MS" pitchFamily="34" charset="0"/>
              </a:endParaRPr>
            </a:p>
          </p:txBody>
        </p:sp>
        <p:grpSp>
          <p:nvGrpSpPr>
            <p:cNvPr id="3" name="Group 27"/>
            <p:cNvGrpSpPr>
              <a:grpSpLocks/>
            </p:cNvGrpSpPr>
            <p:nvPr/>
          </p:nvGrpSpPr>
          <p:grpSpPr bwMode="invGray">
            <a:xfrm>
              <a:off x="146050" y="2281435"/>
              <a:ext cx="935038" cy="669926"/>
              <a:chOff x="5729288" y="2168525"/>
              <a:chExt cx="1249362" cy="785813"/>
            </a:xfrm>
          </p:grpSpPr>
          <p:pic>
            <p:nvPicPr>
              <p:cNvPr id="57378" name="Rectangle 10253"/>
              <p:cNvPicPr>
                <a:picLocks noChangeArrowheads="1"/>
              </p:cNvPicPr>
              <p:nvPr/>
            </p:nvPicPr>
            <p:blipFill>
              <a:blip r:embed="rId4" cstate="email"/>
              <a:srcRect/>
              <a:stretch>
                <a:fillRect/>
              </a:stretch>
            </p:blipFill>
            <p:spPr bwMode="invGray">
              <a:xfrm>
                <a:off x="5729288" y="2384425"/>
                <a:ext cx="1249362" cy="569913"/>
              </a:xfrm>
              <a:prstGeom prst="rect">
                <a:avLst/>
              </a:prstGeom>
              <a:noFill/>
              <a:ln w="9525">
                <a:noFill/>
                <a:miter lim="800000"/>
                <a:headEnd/>
                <a:tailEnd/>
              </a:ln>
            </p:spPr>
          </p:pic>
          <p:pic>
            <p:nvPicPr>
              <p:cNvPr id="57379" name="Rectangle 10254" descr="\\showsrus\infoDVD\Clip_Installer\DVD_ART\Artwork_Imagery\HARDWARE_IMAGERY\Illustration - Misc Hardware\XML Icons\secure key.png"/>
              <p:cNvPicPr>
                <a:picLocks noChangeAspect="1" noChangeArrowheads="1"/>
              </p:cNvPicPr>
              <p:nvPr/>
            </p:nvPicPr>
            <p:blipFill>
              <a:blip r:embed="rId5"/>
              <a:srcRect/>
              <a:stretch>
                <a:fillRect/>
              </a:stretch>
            </p:blipFill>
            <p:spPr bwMode="invGray">
              <a:xfrm>
                <a:off x="6038850" y="2168525"/>
                <a:ext cx="623888" cy="623888"/>
              </a:xfrm>
              <a:prstGeom prst="rect">
                <a:avLst/>
              </a:prstGeom>
              <a:noFill/>
              <a:ln w="9525">
                <a:noFill/>
                <a:miter lim="800000"/>
                <a:headEnd/>
                <a:tailEnd/>
              </a:ln>
            </p:spPr>
          </p:pic>
        </p:grpSp>
      </p:grpSp>
      <p:sp>
        <p:nvSpPr>
          <p:cNvPr id="32" name="TextBox 31"/>
          <p:cNvSpPr txBox="1">
            <a:spLocks noChangeArrowheads="1"/>
          </p:cNvSpPr>
          <p:nvPr/>
        </p:nvSpPr>
        <p:spPr bwMode="invGray">
          <a:xfrm>
            <a:off x="1897063" y="2776966"/>
            <a:ext cx="7448956" cy="929481"/>
          </a:xfrm>
          <a:prstGeom prst="rect">
            <a:avLst/>
          </a:prstGeom>
          <a:noFill/>
          <a:ln w="9525" cap="flat" cmpd="sng" algn="ctr">
            <a:noFill/>
            <a:prstDash val="solid"/>
            <a:miter lim="800000"/>
            <a:headEnd type="none" w="med" len="med"/>
            <a:tailEnd type="none" w="med" len="med"/>
          </a:ln>
          <a:effectLst/>
        </p:spPr>
        <p:txBody>
          <a:bodyPr wrap="square"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en-US" sz="1600" dirty="0" smtClean="0">
                <a:latin typeface="+mn-lt"/>
              </a:rPr>
              <a:t>Heterogeneous certificate management with 3rd party CAs</a:t>
            </a:r>
          </a:p>
          <a:p>
            <a:pPr marL="231775" indent="-231775" defTabSz="-13873163" eaLnBrk="0" hangingPunct="0">
              <a:spcBef>
                <a:spcPct val="20000"/>
              </a:spcBef>
              <a:buClr>
                <a:schemeClr val="accent1"/>
              </a:buClr>
              <a:buSzPct val="95000"/>
              <a:buBlip>
                <a:blip r:embed="rId6"/>
              </a:buBlip>
              <a:defRPr/>
            </a:pPr>
            <a:r>
              <a:rPr lang="en-US" sz="1600" dirty="0" smtClean="0">
                <a:latin typeface="+mn-lt"/>
              </a:rPr>
              <a:t>Management of multiple credential types</a:t>
            </a:r>
          </a:p>
          <a:p>
            <a:pPr marL="231775" indent="-231775" defTabSz="-13873163" eaLnBrk="0" hangingPunct="0">
              <a:spcBef>
                <a:spcPct val="20000"/>
              </a:spcBef>
              <a:buClr>
                <a:schemeClr val="accent1"/>
              </a:buClr>
              <a:buSzPct val="95000"/>
              <a:buBlip>
                <a:blip r:embed="rId6"/>
              </a:buBlip>
              <a:defRPr/>
            </a:pPr>
            <a:r>
              <a:rPr lang="en-US" sz="1600" dirty="0" smtClean="0">
                <a:latin typeface="+mn-lt"/>
              </a:rPr>
              <a:t>Self-service password reset integrated with Windows logon</a:t>
            </a:r>
          </a:p>
        </p:txBody>
      </p:sp>
      <p:grpSp>
        <p:nvGrpSpPr>
          <p:cNvPr id="4" name="Group 42"/>
          <p:cNvGrpSpPr/>
          <p:nvPr/>
        </p:nvGrpSpPr>
        <p:grpSpPr>
          <a:xfrm>
            <a:off x="146050" y="5178467"/>
            <a:ext cx="1720850" cy="1365059"/>
            <a:chOff x="146050" y="3567339"/>
            <a:chExt cx="1720850" cy="1365059"/>
          </a:xfrm>
        </p:grpSpPr>
        <p:sp>
          <p:nvSpPr>
            <p:cNvPr id="45" name="Rounded Rectangle 44"/>
            <p:cNvSpPr/>
            <p:nvPr/>
          </p:nvSpPr>
          <p:spPr bwMode="auto">
            <a:xfrm>
              <a:off x="323850" y="4027523"/>
              <a:ext cx="1543050" cy="904875"/>
            </a:xfrm>
            <a:prstGeom prst="roundRect">
              <a:avLst/>
            </a:prstGeom>
            <a:gradFill flip="none" rotWithShape="1">
              <a:gsLst>
                <a:gs pos="0">
                  <a:srgbClr val="466294"/>
                </a:gs>
                <a:gs pos="100000">
                  <a:srgbClr val="314569">
                    <a:alpha val="70000"/>
                  </a:srgbClr>
                </a:gs>
              </a:gsLst>
              <a:lin ang="5400000" scaled="1"/>
              <a:tileRect/>
            </a:gra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t" anchorCtr="0" compatLnSpc="1">
              <a:prstTxWarp prst="textNoShape">
                <a:avLst/>
              </a:prstTxWarp>
            </a:bodyPr>
            <a:lstStyle/>
            <a:p>
              <a:pPr defTabSz="914363"/>
              <a:endParaRPr lang="en-US" b="1" dirty="0" smtClean="0">
                <a:latin typeface="Trebuchet MS" pitchFamily="34" charset="0"/>
              </a:endParaRPr>
            </a:p>
          </p:txBody>
        </p:sp>
        <p:sp>
          <p:nvSpPr>
            <p:cNvPr id="11" name="AutoShape 14"/>
            <p:cNvSpPr>
              <a:spLocks noChangeArrowheads="1"/>
            </p:cNvSpPr>
            <p:nvPr/>
          </p:nvSpPr>
          <p:spPr bwMode="invGray">
            <a:xfrm>
              <a:off x="357188" y="4072164"/>
              <a:ext cx="1460500" cy="846138"/>
            </a:xfrm>
            <a:prstGeom prst="roundRect">
              <a:avLst>
                <a:gd name="adj" fmla="val 6097"/>
              </a:avLst>
            </a:prstGeom>
            <a:noFill/>
            <a:ln w="9525" algn="ctr">
              <a:noFill/>
              <a:round/>
              <a:headEnd/>
              <a:tailEnd/>
            </a:ln>
            <a:effectLst/>
          </p:spPr>
          <p:txBody>
            <a:bodyPr wrap="none" lIns="91436" tIns="45718" rIns="91436" bIns="45718" anchor="ctr"/>
            <a:lstStyle/>
            <a:p>
              <a:pPr algn="ctr" defTabSz="914363">
                <a:lnSpc>
                  <a:spcPct val="85000"/>
                </a:lnSpc>
                <a:defRPr/>
              </a:pPr>
              <a:r>
                <a:rPr lang="en-US" sz="1400" b="1" dirty="0" smtClean="0">
                  <a:latin typeface="Trebuchet MS" pitchFamily="34" charset="0"/>
                </a:rPr>
                <a:t>Group</a:t>
              </a:r>
              <a:r>
                <a:rPr lang="en-US" sz="1400" b="1" dirty="0">
                  <a:latin typeface="Trebuchet MS" pitchFamily="34" charset="0"/>
                </a:rPr>
                <a:t/>
              </a:r>
              <a:br>
                <a:rPr lang="en-US" sz="1400" b="1" dirty="0">
                  <a:latin typeface="Trebuchet MS" pitchFamily="34" charset="0"/>
                </a:rPr>
              </a:br>
              <a:r>
                <a:rPr lang="en-US" sz="1400" b="1" dirty="0">
                  <a:latin typeface="Trebuchet MS" pitchFamily="34" charset="0"/>
                </a:rPr>
                <a:t>Management</a:t>
              </a:r>
            </a:p>
          </p:txBody>
        </p:sp>
        <p:grpSp>
          <p:nvGrpSpPr>
            <p:cNvPr id="5" name="Group 26"/>
            <p:cNvGrpSpPr>
              <a:grpSpLocks/>
            </p:cNvGrpSpPr>
            <p:nvPr/>
          </p:nvGrpSpPr>
          <p:grpSpPr bwMode="invGray">
            <a:xfrm>
              <a:off x="146050" y="3567339"/>
              <a:ext cx="933450" cy="749300"/>
              <a:chOff x="2427288" y="2024063"/>
              <a:chExt cx="1249362" cy="879475"/>
            </a:xfrm>
          </p:grpSpPr>
          <p:pic>
            <p:nvPicPr>
              <p:cNvPr id="57371" name="Rectangle 10250"/>
              <p:cNvPicPr>
                <a:picLocks noChangeArrowheads="1"/>
              </p:cNvPicPr>
              <p:nvPr/>
            </p:nvPicPr>
            <p:blipFill>
              <a:blip r:embed="rId4" cstate="email"/>
              <a:srcRect/>
              <a:stretch>
                <a:fillRect/>
              </a:stretch>
            </p:blipFill>
            <p:spPr bwMode="invGray">
              <a:xfrm>
                <a:off x="2427288" y="2333625"/>
                <a:ext cx="1249362" cy="569913"/>
              </a:xfrm>
              <a:prstGeom prst="rect">
                <a:avLst/>
              </a:prstGeom>
              <a:noFill/>
              <a:ln w="9525">
                <a:noFill/>
                <a:miter lim="800000"/>
                <a:headEnd/>
                <a:tailEnd/>
              </a:ln>
            </p:spPr>
          </p:pic>
          <p:pic>
            <p:nvPicPr>
              <p:cNvPr id="57372" name="Rectangle 10251" descr="\\showsrus\infoDVD\Clip_Installer\DVD_ART\Artwork_Imagery\HARDWARE_IMAGERY\Illustration - Misc Hardware\XML Icons\secure lock and key.png"/>
              <p:cNvPicPr>
                <a:picLocks noChangeAspect="1" noChangeArrowheads="1"/>
              </p:cNvPicPr>
              <p:nvPr/>
            </p:nvPicPr>
            <p:blipFill>
              <a:blip r:embed="rId7"/>
              <a:srcRect/>
              <a:stretch>
                <a:fillRect/>
              </a:stretch>
            </p:blipFill>
            <p:spPr bwMode="invGray">
              <a:xfrm>
                <a:off x="2687638" y="2024063"/>
                <a:ext cx="519112" cy="752475"/>
              </a:xfrm>
              <a:prstGeom prst="rect">
                <a:avLst/>
              </a:prstGeom>
              <a:noFill/>
              <a:ln w="9525">
                <a:noFill/>
                <a:miter lim="800000"/>
                <a:headEnd/>
                <a:tailEnd/>
              </a:ln>
            </p:spPr>
          </p:pic>
        </p:grpSp>
      </p:grpSp>
      <p:sp>
        <p:nvSpPr>
          <p:cNvPr id="33" name="TextBox 32"/>
          <p:cNvSpPr txBox="1">
            <a:spLocks noChangeArrowheads="1"/>
          </p:cNvSpPr>
          <p:nvPr/>
        </p:nvSpPr>
        <p:spPr bwMode="invGray">
          <a:xfrm>
            <a:off x="1897063" y="5616474"/>
            <a:ext cx="7246938" cy="929481"/>
          </a:xfrm>
          <a:prstGeom prst="rect">
            <a:avLst/>
          </a:prstGeom>
          <a:noFill/>
          <a:ln w="9525" cap="flat" cmpd="sng" algn="ctr">
            <a:noFill/>
            <a:prstDash val="solid"/>
            <a:miter lim="800000"/>
            <a:headEnd type="none" w="med" len="med"/>
            <a:tailEnd type="none" w="med" len="med"/>
          </a:ln>
          <a:effectLst/>
        </p:spPr>
        <p:txBody>
          <a:bodyPr wrap="square"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en-US" sz="1600" dirty="0" smtClean="0">
                <a:latin typeface="+mn-lt"/>
              </a:rPr>
              <a:t>Rich Office-based self-service group management tools</a:t>
            </a:r>
          </a:p>
          <a:p>
            <a:pPr marL="231775" indent="-231775" defTabSz="-13873163" eaLnBrk="0" hangingPunct="0">
              <a:spcBef>
                <a:spcPct val="20000"/>
              </a:spcBef>
              <a:buClr>
                <a:schemeClr val="accent1"/>
              </a:buClr>
              <a:buSzPct val="95000"/>
              <a:buBlip>
                <a:blip r:embed="rId6"/>
              </a:buBlip>
              <a:defRPr/>
            </a:pPr>
            <a:r>
              <a:rPr lang="en-US" sz="1600" dirty="0" smtClean="0">
                <a:latin typeface="+mn-lt"/>
              </a:rPr>
              <a:t>Offline approvals through Office</a:t>
            </a:r>
          </a:p>
          <a:p>
            <a:pPr marL="231775" indent="-231775" defTabSz="-13873163" eaLnBrk="0" hangingPunct="0">
              <a:spcBef>
                <a:spcPct val="20000"/>
              </a:spcBef>
              <a:buClr>
                <a:schemeClr val="accent1"/>
              </a:buClr>
              <a:buSzPct val="95000"/>
              <a:buBlip>
                <a:blip r:embed="rId6"/>
              </a:buBlip>
              <a:defRPr/>
            </a:pPr>
            <a:r>
              <a:rPr lang="en-US" sz="1600" dirty="0" smtClean="0">
                <a:latin typeface="+mn-lt"/>
              </a:rPr>
              <a:t>Automated group and distribution list updates</a:t>
            </a:r>
          </a:p>
        </p:txBody>
      </p:sp>
      <p:grpSp>
        <p:nvGrpSpPr>
          <p:cNvPr id="6" name="Group 47"/>
          <p:cNvGrpSpPr/>
          <p:nvPr/>
        </p:nvGrpSpPr>
        <p:grpSpPr>
          <a:xfrm>
            <a:off x="146050" y="3790988"/>
            <a:ext cx="1720850" cy="1315848"/>
            <a:chOff x="146050" y="960628"/>
            <a:chExt cx="1720850" cy="1315848"/>
          </a:xfrm>
        </p:grpSpPr>
        <p:sp>
          <p:nvSpPr>
            <p:cNvPr id="36" name="Rounded Rectangle 35"/>
            <p:cNvSpPr/>
            <p:nvPr/>
          </p:nvSpPr>
          <p:spPr bwMode="auto">
            <a:xfrm>
              <a:off x="323850" y="1371601"/>
              <a:ext cx="1543050" cy="904875"/>
            </a:xfrm>
            <a:prstGeom prst="roundRect">
              <a:avLst/>
            </a:prstGeom>
            <a:gradFill flip="none" rotWithShape="1">
              <a:gsLst>
                <a:gs pos="0">
                  <a:srgbClr val="99CA20">
                    <a:alpha val="70000"/>
                  </a:srgbClr>
                </a:gs>
                <a:gs pos="100000">
                  <a:srgbClr val="618014">
                    <a:alpha val="70000"/>
                  </a:srgbClr>
                </a:gs>
              </a:gsLst>
              <a:lin ang="5400000" scaled="1"/>
              <a:tileRect/>
            </a:gra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t" anchorCtr="0" compatLnSpc="1">
              <a:prstTxWarp prst="textNoShape">
                <a:avLst/>
              </a:prstTxWarp>
            </a:bodyPr>
            <a:lstStyle/>
            <a:p>
              <a:pPr defTabSz="914363"/>
              <a:endParaRPr lang="en-US" b="1" dirty="0" smtClean="0">
                <a:latin typeface="Trebuchet MS" pitchFamily="34" charset="0"/>
              </a:endParaRPr>
            </a:p>
          </p:txBody>
        </p:sp>
        <p:sp>
          <p:nvSpPr>
            <p:cNvPr id="9" name="AutoShape 14"/>
            <p:cNvSpPr>
              <a:spLocks noChangeArrowheads="1"/>
            </p:cNvSpPr>
            <p:nvPr/>
          </p:nvSpPr>
          <p:spPr bwMode="invGray">
            <a:xfrm>
              <a:off x="366713" y="1414653"/>
              <a:ext cx="1460500" cy="846138"/>
            </a:xfrm>
            <a:prstGeom prst="roundRect">
              <a:avLst>
                <a:gd name="adj" fmla="val 6097"/>
              </a:avLst>
            </a:prstGeom>
            <a:noFill/>
            <a:ln w="9525">
              <a:noFill/>
              <a:round/>
              <a:headEnd/>
              <a:tailEnd/>
            </a:ln>
            <a:effectLst/>
          </p:spPr>
          <p:txBody>
            <a:bodyPr wrap="none" lIns="91436" tIns="45718" rIns="91436" bIns="45718" anchor="ctr"/>
            <a:lstStyle/>
            <a:p>
              <a:pPr algn="ctr" defTabSz="914363">
                <a:lnSpc>
                  <a:spcPct val="85000"/>
                </a:lnSpc>
                <a:defRPr/>
              </a:pPr>
              <a:r>
                <a:rPr lang="en-US" sz="1400" b="1" dirty="0">
                  <a:latin typeface="Trebuchet MS" pitchFamily="34" charset="0"/>
                </a:rPr>
                <a:t>User</a:t>
              </a:r>
              <a:br>
                <a:rPr lang="en-US" sz="1400" b="1" dirty="0">
                  <a:latin typeface="Trebuchet MS" pitchFamily="34" charset="0"/>
                </a:rPr>
              </a:br>
              <a:r>
                <a:rPr lang="en-US" sz="1400" b="1" dirty="0">
                  <a:latin typeface="Trebuchet MS" pitchFamily="34" charset="0"/>
                </a:rPr>
                <a:t>Management</a:t>
              </a:r>
            </a:p>
          </p:txBody>
        </p:sp>
        <p:grpSp>
          <p:nvGrpSpPr>
            <p:cNvPr id="7" name="Group 25"/>
            <p:cNvGrpSpPr>
              <a:grpSpLocks/>
            </p:cNvGrpSpPr>
            <p:nvPr/>
          </p:nvGrpSpPr>
          <p:grpSpPr bwMode="invGray">
            <a:xfrm>
              <a:off x="146050" y="960628"/>
              <a:ext cx="935038" cy="704850"/>
              <a:chOff x="892175" y="4187825"/>
              <a:chExt cx="1249363" cy="827088"/>
            </a:xfrm>
          </p:grpSpPr>
          <p:pic>
            <p:nvPicPr>
              <p:cNvPr id="57364" name="Rectangle 10246"/>
              <p:cNvPicPr>
                <a:picLocks noChangeArrowheads="1"/>
              </p:cNvPicPr>
              <p:nvPr/>
            </p:nvPicPr>
            <p:blipFill>
              <a:blip r:embed="rId4" cstate="email"/>
              <a:srcRect/>
              <a:stretch>
                <a:fillRect/>
              </a:stretch>
            </p:blipFill>
            <p:spPr bwMode="invGray">
              <a:xfrm>
                <a:off x="892175" y="4445000"/>
                <a:ext cx="1249363" cy="569913"/>
              </a:xfrm>
              <a:prstGeom prst="rect">
                <a:avLst/>
              </a:prstGeom>
              <a:noFill/>
              <a:ln w="9525">
                <a:noFill/>
                <a:miter lim="800000"/>
                <a:headEnd/>
                <a:tailEnd/>
              </a:ln>
            </p:spPr>
          </p:pic>
          <p:pic>
            <p:nvPicPr>
              <p:cNvPr id="57365" name="Rectangle 10248" descr="XP icon user accounts"/>
              <p:cNvPicPr>
                <a:picLocks noChangeAspect="1" noChangeArrowheads="1"/>
              </p:cNvPicPr>
              <p:nvPr/>
            </p:nvPicPr>
            <p:blipFill>
              <a:blip r:embed="rId8"/>
              <a:srcRect/>
              <a:stretch>
                <a:fillRect/>
              </a:stretch>
            </p:blipFill>
            <p:spPr bwMode="invGray">
              <a:xfrm>
                <a:off x="1158875" y="4187825"/>
                <a:ext cx="746125" cy="609600"/>
              </a:xfrm>
              <a:prstGeom prst="rect">
                <a:avLst/>
              </a:prstGeom>
              <a:noFill/>
              <a:ln w="9525">
                <a:noFill/>
                <a:miter lim="800000"/>
                <a:headEnd/>
                <a:tailEnd/>
              </a:ln>
            </p:spPr>
          </p:pic>
        </p:grpSp>
      </p:grpSp>
      <p:sp>
        <p:nvSpPr>
          <p:cNvPr id="34" name="TextBox 33"/>
          <p:cNvSpPr txBox="1">
            <a:spLocks noChangeArrowheads="1"/>
          </p:cNvSpPr>
          <p:nvPr/>
        </p:nvSpPr>
        <p:spPr bwMode="invGray">
          <a:xfrm>
            <a:off x="1897063" y="4198977"/>
            <a:ext cx="7246938" cy="929481"/>
          </a:xfrm>
          <a:prstGeom prst="rect">
            <a:avLst/>
          </a:prstGeom>
          <a:noFill/>
          <a:ln w="9525" cap="flat" cmpd="sng" algn="ctr">
            <a:noFill/>
            <a:prstDash val="solid"/>
            <a:miter lim="800000"/>
            <a:headEnd type="none" w="med" len="med"/>
            <a:tailEnd type="none" w="med" len="med"/>
          </a:ln>
          <a:effectLst/>
        </p:spPr>
        <p:txBody>
          <a:bodyPr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en-US" sz="1600" dirty="0" smtClean="0"/>
              <a:t>Integrated provisioning of identities, credentials, and resources</a:t>
            </a:r>
          </a:p>
          <a:p>
            <a:pPr marL="231775" indent="-231775" defTabSz="-13873163" eaLnBrk="0" hangingPunct="0">
              <a:spcBef>
                <a:spcPct val="20000"/>
              </a:spcBef>
              <a:buClr>
                <a:schemeClr val="accent1"/>
              </a:buClr>
              <a:buSzPct val="95000"/>
              <a:buBlip>
                <a:blip r:embed="rId6"/>
              </a:buBlip>
              <a:defRPr/>
            </a:pPr>
            <a:r>
              <a:rPr lang="en-US" sz="1600" dirty="0" smtClean="0"/>
              <a:t>Automated, codeless user provisioning and de-provisioning</a:t>
            </a:r>
          </a:p>
          <a:p>
            <a:pPr marL="231775" indent="-231775" defTabSz="-13873163" eaLnBrk="0" hangingPunct="0">
              <a:spcBef>
                <a:spcPct val="20000"/>
              </a:spcBef>
              <a:buClr>
                <a:schemeClr val="accent1"/>
              </a:buClr>
              <a:buSzPct val="95000"/>
              <a:buBlip>
                <a:blip r:embed="rId6"/>
              </a:buBlip>
              <a:defRPr/>
            </a:pPr>
            <a:r>
              <a:rPr lang="en-US" sz="1600" dirty="0" smtClean="0"/>
              <a:t>Self-service profile management</a:t>
            </a:r>
          </a:p>
        </p:txBody>
      </p:sp>
      <p:grpSp>
        <p:nvGrpSpPr>
          <p:cNvPr id="8" name="Group 41"/>
          <p:cNvGrpSpPr/>
          <p:nvPr/>
        </p:nvGrpSpPr>
        <p:grpSpPr>
          <a:xfrm>
            <a:off x="146050" y="1043954"/>
            <a:ext cx="1720850" cy="1276159"/>
            <a:chOff x="146050" y="5017344"/>
            <a:chExt cx="1720850" cy="1276159"/>
          </a:xfrm>
        </p:grpSpPr>
        <p:sp>
          <p:nvSpPr>
            <p:cNvPr id="46" name="Rounded Rectangle 45"/>
            <p:cNvSpPr/>
            <p:nvPr/>
          </p:nvSpPr>
          <p:spPr bwMode="auto">
            <a:xfrm>
              <a:off x="323850" y="5388628"/>
              <a:ext cx="1543050" cy="904875"/>
            </a:xfrm>
            <a:prstGeom prst="roundRect">
              <a:avLst/>
            </a:prstGeom>
            <a:gradFill flip="none" rotWithShape="1">
              <a:gsLst>
                <a:gs pos="0">
                  <a:srgbClr val="E78921"/>
                </a:gs>
                <a:gs pos="100000">
                  <a:srgbClr val="DB9303"/>
                </a:gs>
              </a:gsLst>
              <a:lin ang="5400000" scaled="1"/>
              <a:tileRect/>
            </a:gradFill>
            <a:ln w="254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t" anchorCtr="0" compatLnSpc="1">
              <a:prstTxWarp prst="textNoShape">
                <a:avLst/>
              </a:prstTxWarp>
            </a:bodyPr>
            <a:lstStyle/>
            <a:p>
              <a:pPr defTabSz="914363"/>
              <a:endParaRPr lang="en-US" b="1" dirty="0" smtClean="0">
                <a:latin typeface="Trebuchet MS" pitchFamily="34" charset="0"/>
              </a:endParaRPr>
            </a:p>
          </p:txBody>
        </p:sp>
        <p:sp>
          <p:nvSpPr>
            <p:cNvPr id="13" name="AutoShape 14"/>
            <p:cNvSpPr>
              <a:spLocks noChangeArrowheads="1"/>
            </p:cNvSpPr>
            <p:nvPr/>
          </p:nvSpPr>
          <p:spPr bwMode="invGray">
            <a:xfrm>
              <a:off x="368300" y="5411045"/>
              <a:ext cx="1460500" cy="846137"/>
            </a:xfrm>
            <a:prstGeom prst="roundRect">
              <a:avLst>
                <a:gd name="adj" fmla="val 6097"/>
              </a:avLst>
            </a:prstGeom>
            <a:noFill/>
            <a:ln w="9525" algn="ctr">
              <a:noFill/>
              <a:round/>
              <a:headEnd/>
              <a:tailEnd/>
            </a:ln>
            <a:effectLst/>
          </p:spPr>
          <p:txBody>
            <a:bodyPr wrap="none" lIns="91436" tIns="45718" rIns="91436" bIns="45718" anchor="ctr"/>
            <a:lstStyle/>
            <a:p>
              <a:pPr algn="ctr" defTabSz="914363">
                <a:lnSpc>
                  <a:spcPct val="85000"/>
                </a:lnSpc>
                <a:defRPr/>
              </a:pPr>
              <a:r>
                <a:rPr lang="en-US" sz="1400" b="1" dirty="0">
                  <a:latin typeface="Trebuchet MS" pitchFamily="34" charset="0"/>
                </a:rPr>
                <a:t>Policy</a:t>
              </a:r>
              <a:br>
                <a:rPr lang="en-US" sz="1400" b="1" dirty="0">
                  <a:latin typeface="Trebuchet MS" pitchFamily="34" charset="0"/>
                </a:rPr>
              </a:br>
              <a:r>
                <a:rPr lang="en-US" sz="1400" b="1" dirty="0">
                  <a:latin typeface="Trebuchet MS" pitchFamily="34" charset="0"/>
                </a:rPr>
                <a:t>Management</a:t>
              </a:r>
            </a:p>
          </p:txBody>
        </p:sp>
        <p:grpSp>
          <p:nvGrpSpPr>
            <p:cNvPr id="12" name="Group 28"/>
            <p:cNvGrpSpPr>
              <a:grpSpLocks/>
            </p:cNvGrpSpPr>
            <p:nvPr/>
          </p:nvGrpSpPr>
          <p:grpSpPr bwMode="invGray">
            <a:xfrm>
              <a:off x="146050" y="5017344"/>
              <a:ext cx="935038" cy="647700"/>
              <a:chOff x="6970713" y="4327525"/>
              <a:chExt cx="1249362" cy="760413"/>
            </a:xfrm>
          </p:grpSpPr>
          <p:pic>
            <p:nvPicPr>
              <p:cNvPr id="57355" name="Rectangle 10256"/>
              <p:cNvPicPr>
                <a:picLocks noChangeArrowheads="1"/>
              </p:cNvPicPr>
              <p:nvPr/>
            </p:nvPicPr>
            <p:blipFill>
              <a:blip r:embed="rId4" cstate="email"/>
              <a:srcRect/>
              <a:stretch>
                <a:fillRect/>
              </a:stretch>
            </p:blipFill>
            <p:spPr bwMode="invGray">
              <a:xfrm>
                <a:off x="6970713" y="4518025"/>
                <a:ext cx="1249362" cy="569913"/>
              </a:xfrm>
              <a:prstGeom prst="rect">
                <a:avLst/>
              </a:prstGeom>
              <a:noFill/>
              <a:ln w="9525">
                <a:noFill/>
                <a:miter lim="800000"/>
                <a:headEnd/>
                <a:tailEnd/>
              </a:ln>
            </p:spPr>
          </p:pic>
          <p:pic>
            <p:nvPicPr>
              <p:cNvPr id="57356" name="Rectangle 10257" descr="\\showsrus\infoDVD\Clip_Installer\DVD_ART\Artwork_Imagery\Shapes and Graphics\documents folders Pages\xml policy rules illustration icon.png"/>
              <p:cNvPicPr>
                <a:picLocks noChangeAspect="1" noChangeArrowheads="1"/>
              </p:cNvPicPr>
              <p:nvPr/>
            </p:nvPicPr>
            <p:blipFill>
              <a:blip r:embed="rId9"/>
              <a:srcRect/>
              <a:stretch>
                <a:fillRect/>
              </a:stretch>
            </p:blipFill>
            <p:spPr bwMode="invGray">
              <a:xfrm>
                <a:off x="7088188" y="4327525"/>
                <a:ext cx="465137" cy="538163"/>
              </a:xfrm>
              <a:prstGeom prst="rect">
                <a:avLst/>
              </a:prstGeom>
              <a:noFill/>
              <a:ln w="9525">
                <a:noFill/>
                <a:miter lim="800000"/>
                <a:headEnd/>
                <a:tailEnd/>
              </a:ln>
            </p:spPr>
          </p:pic>
          <p:pic>
            <p:nvPicPr>
              <p:cNvPr id="57357" name="Rectangle 10258" descr="XP icon properties or options"/>
              <p:cNvPicPr>
                <a:picLocks noChangeAspect="1" noChangeArrowheads="1"/>
              </p:cNvPicPr>
              <p:nvPr/>
            </p:nvPicPr>
            <p:blipFill>
              <a:blip r:embed="rId10"/>
              <a:srcRect/>
              <a:stretch>
                <a:fillRect/>
              </a:stretch>
            </p:blipFill>
            <p:spPr bwMode="invGray">
              <a:xfrm>
                <a:off x="7704138" y="4349750"/>
                <a:ext cx="341312" cy="442913"/>
              </a:xfrm>
              <a:prstGeom prst="rect">
                <a:avLst/>
              </a:prstGeom>
              <a:noFill/>
              <a:ln w="9525">
                <a:noFill/>
                <a:miter lim="800000"/>
                <a:headEnd/>
                <a:tailEnd/>
              </a:ln>
            </p:spPr>
          </p:pic>
          <p:pic>
            <p:nvPicPr>
              <p:cNvPr id="57358" name="Rectangle 10259" descr="arrow 0 gold  arrow 6"/>
              <p:cNvPicPr>
                <a:picLocks noChangeAspect="1" noChangeArrowheads="1"/>
              </p:cNvPicPr>
              <p:nvPr/>
            </p:nvPicPr>
            <p:blipFill>
              <a:blip r:embed="rId11"/>
              <a:srcRect/>
              <a:stretch>
                <a:fillRect/>
              </a:stretch>
            </p:blipFill>
            <p:spPr bwMode="invGray">
              <a:xfrm>
                <a:off x="7413625" y="4518025"/>
                <a:ext cx="333375" cy="104775"/>
              </a:xfrm>
              <a:prstGeom prst="rect">
                <a:avLst/>
              </a:prstGeom>
              <a:noFill/>
              <a:ln w="9525">
                <a:noFill/>
                <a:miter lim="800000"/>
                <a:headEnd/>
                <a:tailEnd/>
              </a:ln>
            </p:spPr>
          </p:pic>
        </p:grpSp>
      </p:grpSp>
      <p:sp>
        <p:nvSpPr>
          <p:cNvPr id="35" name="TextBox 34"/>
          <p:cNvSpPr txBox="1">
            <a:spLocks noChangeArrowheads="1"/>
          </p:cNvSpPr>
          <p:nvPr/>
        </p:nvSpPr>
        <p:spPr bwMode="invGray">
          <a:xfrm>
            <a:off x="1906588" y="1450353"/>
            <a:ext cx="7246938" cy="929481"/>
          </a:xfrm>
          <a:prstGeom prst="rect">
            <a:avLst/>
          </a:prstGeom>
          <a:noFill/>
          <a:ln w="9525" cap="flat" cmpd="sng" algn="ctr">
            <a:noFill/>
            <a:prstDash val="solid"/>
            <a:miter lim="800000"/>
            <a:headEnd type="none" w="med" len="med"/>
            <a:tailEnd type="none" w="med" len="med"/>
          </a:ln>
          <a:effectLst/>
        </p:spPr>
        <p:txBody>
          <a:bodyPr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en-US" sz="1600" dirty="0" smtClean="0">
                <a:latin typeface="+mn-lt"/>
              </a:rPr>
              <a:t>SharePoint-based console for policy authoring, enforcement &amp; auditing</a:t>
            </a:r>
          </a:p>
          <a:p>
            <a:pPr marL="231775" indent="-231775" defTabSz="-13873163" eaLnBrk="0" hangingPunct="0">
              <a:spcBef>
                <a:spcPct val="20000"/>
              </a:spcBef>
              <a:buClr>
                <a:schemeClr val="accent1"/>
              </a:buClr>
              <a:buSzPct val="95000"/>
              <a:buBlip>
                <a:blip r:embed="rId6"/>
              </a:buBlip>
              <a:defRPr/>
            </a:pPr>
            <a:r>
              <a:rPr lang="en-US" sz="1600" dirty="0" smtClean="0">
                <a:latin typeface="+mn-lt"/>
              </a:rPr>
              <a:t>Extensible WS– * APIs and Windows Workflow Foundation workflows</a:t>
            </a:r>
          </a:p>
          <a:p>
            <a:pPr marL="231775" indent="-231775" defTabSz="-13873163" eaLnBrk="0" hangingPunct="0">
              <a:spcBef>
                <a:spcPct val="20000"/>
              </a:spcBef>
              <a:buClr>
                <a:schemeClr val="accent1"/>
              </a:buClr>
              <a:buSzPct val="95000"/>
              <a:buBlip>
                <a:blip r:embed="rId6"/>
              </a:buBlip>
              <a:defRPr/>
            </a:pPr>
            <a:r>
              <a:rPr lang="en-US" sz="1600" dirty="0" smtClean="0">
                <a:latin typeface="+mn-lt"/>
              </a:rPr>
              <a:t>Heterogeneous identity synchronization and consistency</a:t>
            </a:r>
          </a:p>
        </p:txBody>
      </p:sp>
      <p:sp>
        <p:nvSpPr>
          <p:cNvPr id="41" name="Title 40"/>
          <p:cNvSpPr>
            <a:spLocks noGrp="1"/>
          </p:cNvSpPr>
          <p:nvPr>
            <p:ph type="title"/>
          </p:nvPr>
        </p:nvSpPr>
        <p:spPr>
          <a:xfrm>
            <a:off x="381000" y="230188"/>
            <a:ext cx="8587154" cy="470898"/>
          </a:xfrm>
        </p:spPr>
        <p:txBody>
          <a:bodyPr/>
          <a:lstStyle/>
          <a:p>
            <a:r>
              <a:rPr lang="en-US" sz="3400" dirty="0" smtClean="0"/>
              <a:t>Forefront Identity Manger - Feature areas</a:t>
            </a:r>
            <a:endParaRPr lang="en-US" sz="3400" dirty="0"/>
          </a:p>
        </p:txBody>
      </p:sp>
      <p:sp>
        <p:nvSpPr>
          <p:cNvPr id="37" name="TextBox 36"/>
          <p:cNvSpPr txBox="1"/>
          <p:nvPr/>
        </p:nvSpPr>
        <p:spPr>
          <a:xfrm>
            <a:off x="8786652" y="6505909"/>
            <a:ext cx="312906" cy="369332"/>
          </a:xfrm>
          <a:prstGeom prst="rect">
            <a:avLst/>
          </a:prstGeom>
          <a:noFill/>
        </p:spPr>
        <p:txBody>
          <a:bodyPr wrap="none" rtlCol="0">
            <a:spAutoFit/>
          </a:bodyPr>
          <a:lstStyle/>
          <a:p>
            <a:fld id="{51DC9DFF-5C76-449C-B657-FD4E76575E59}" type="slidenum">
              <a:rPr lang="en-US" smtClean="0"/>
              <a:pPr/>
              <a:t>24</a:t>
            </a:fld>
            <a:endParaRPr lang="en-US" dirty="0"/>
          </a:p>
        </p:txBody>
      </p:sp>
    </p:spTree>
    <p:custDataLst>
      <p:tags r:id="rId1"/>
    </p:custDataLst>
    <p:extLst>
      <p:ext uri="{BB962C8B-B14F-4D97-AF65-F5344CB8AC3E}">
        <p14:creationId xmlns="" xmlns:p14="http://schemas.microsoft.com/office/powerpoint/2010/main" val="207250952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Automatic assignment of rights and handling exceptions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 xmlns:p14="http://schemas.microsoft.com/office/powerpoint/2010/main" val="34888127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p:cNvSpPr/>
          <p:nvPr/>
        </p:nvSpPr>
        <p:spPr bwMode="auto">
          <a:xfrm>
            <a:off x="3500885" y="2355850"/>
            <a:ext cx="2142230" cy="2142230"/>
          </a:xfrm>
          <a:prstGeom prst="ellipse">
            <a:avLst/>
          </a:prstGeom>
          <a:solidFill>
            <a:schemeClr val="accent1"/>
          </a:solidFill>
          <a:ln w="9525" cap="flat" cmpd="sng" algn="ctr">
            <a:no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05" name="Rounded Rectangle 104"/>
          <p:cNvSpPr/>
          <p:nvPr/>
        </p:nvSpPr>
        <p:spPr bwMode="auto">
          <a:xfrm>
            <a:off x="7137400" y="1337732"/>
            <a:ext cx="1820333" cy="601133"/>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cxnSp>
        <p:nvCxnSpPr>
          <p:cNvPr id="32" name="Straight Connector 31"/>
          <p:cNvCxnSpPr/>
          <p:nvPr/>
        </p:nvCxnSpPr>
        <p:spPr bwMode="auto">
          <a:xfrm>
            <a:off x="3518611" y="2501798"/>
            <a:ext cx="886243" cy="670404"/>
          </a:xfrm>
          <a:prstGeom prst="line">
            <a:avLst/>
          </a:prstGeom>
          <a:solidFill>
            <a:schemeClr val="accent1"/>
          </a:solidFill>
          <a:ln w="19050" cap="flat" cmpd="sng" algn="ctr">
            <a:solidFill>
              <a:schemeClr val="bg2">
                <a:lumMod val="60000"/>
                <a:lumOff val="40000"/>
              </a:schemeClr>
            </a:solidFill>
            <a:prstDash val="sysDot"/>
            <a:round/>
            <a:headEnd type="none" w="med" len="med"/>
            <a:tailEnd type="none" w="med" len="med"/>
          </a:ln>
          <a:effectLst/>
        </p:spPr>
      </p:cxnSp>
      <p:sp>
        <p:nvSpPr>
          <p:cNvPr id="12" name="Block Arc 11"/>
          <p:cNvSpPr/>
          <p:nvPr/>
        </p:nvSpPr>
        <p:spPr bwMode="auto">
          <a:xfrm flipH="1" flipV="1">
            <a:off x="5252671" y="3328621"/>
            <a:ext cx="3105442" cy="3094892"/>
          </a:xfrm>
          <a:prstGeom prst="blockArc">
            <a:avLst>
              <a:gd name="adj1" fmla="val 10827006"/>
              <a:gd name="adj2" fmla="val 16133680"/>
              <a:gd name="adj3" fmla="val 15323"/>
            </a:avLst>
          </a:prstGeom>
          <a:gradFill flip="none" rotWithShape="1">
            <a:gsLst>
              <a:gs pos="0">
                <a:srgbClr val="FC9204"/>
              </a:gs>
              <a:gs pos="50000">
                <a:srgbClr val="FCB504"/>
              </a:gs>
              <a:gs pos="85000">
                <a:srgbClr val="FDA403"/>
              </a:gs>
              <a:gs pos="100000">
                <a:srgbClr val="FDB351"/>
              </a:gs>
            </a:gsLst>
            <a:lin ang="16200000" scaled="1"/>
            <a:tileRect/>
          </a:gradFill>
          <a:ln w="12700">
            <a:gradFill>
              <a:gsLst>
                <a:gs pos="0">
                  <a:srgbClr val="FFFFCC"/>
                </a:gs>
                <a:gs pos="50000">
                  <a:srgbClr val="FFC000"/>
                </a:gs>
                <a:gs pos="100000">
                  <a:srgbClr val="FC9204"/>
                </a:gs>
              </a:gsLst>
              <a:lin ang="78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endParaRPr lang="en-US" sz="1100" b="1" dirty="0" smtClean="0">
              <a:effectLst>
                <a:outerShdw blurRad="63500" sx="102000" sy="102000" algn="ctr" rotWithShape="0">
                  <a:prstClr val="black">
                    <a:alpha val="40000"/>
                  </a:prstClr>
                </a:outerShdw>
                <a:reflection blurRad="6350" stA="50000" endA="300" endPos="50000" dist="29997" dir="5400000" sy="-100000" algn="bl" rotWithShape="0"/>
              </a:effectLst>
              <a:latin typeface="Segoe" pitchFamily="34" charset="0"/>
            </a:endParaRPr>
          </a:p>
        </p:txBody>
      </p:sp>
      <p:sp>
        <p:nvSpPr>
          <p:cNvPr id="115" name="Rounded Rectangle 114"/>
          <p:cNvSpPr/>
          <p:nvPr/>
        </p:nvSpPr>
        <p:spPr bwMode="auto">
          <a:xfrm>
            <a:off x="4811183" y="1335610"/>
            <a:ext cx="2106084" cy="789518"/>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4877825" y="1404713"/>
            <a:ext cx="1968792" cy="715089"/>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Password reset and access requests handled through help desk</a:t>
            </a:r>
          </a:p>
        </p:txBody>
      </p:sp>
      <p:cxnSp>
        <p:nvCxnSpPr>
          <p:cNvPr id="100" name="Straight Connector 99"/>
          <p:cNvCxnSpPr/>
          <p:nvPr/>
        </p:nvCxnSpPr>
        <p:spPr bwMode="auto">
          <a:xfrm rot="10800000" flipV="1">
            <a:off x="4990011" y="2828924"/>
            <a:ext cx="1725116" cy="6000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2" name="Rounded Rectangle 81"/>
          <p:cNvSpPr/>
          <p:nvPr/>
        </p:nvSpPr>
        <p:spPr bwMode="auto">
          <a:xfrm>
            <a:off x="409575" y="3581399"/>
            <a:ext cx="2103120" cy="640080"/>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6476999" y="3419475"/>
            <a:ext cx="2171701" cy="695325"/>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cxnSp>
        <p:nvCxnSpPr>
          <p:cNvPr id="38" name="Straight Connector 37"/>
          <p:cNvCxnSpPr/>
          <p:nvPr/>
        </p:nvCxnSpPr>
        <p:spPr bwMode="auto">
          <a:xfrm rot="10800000" flipV="1">
            <a:off x="4234157" y="1736718"/>
            <a:ext cx="643669" cy="1131537"/>
          </a:xfrm>
          <a:prstGeom prst="line">
            <a:avLst/>
          </a:prstGeom>
          <a:solidFill>
            <a:schemeClr val="accent1"/>
          </a:solidFill>
          <a:ln w="9525" cap="flat" cmpd="sng" algn="ctr">
            <a:solidFill>
              <a:srgbClr val="68C33B"/>
            </a:solidFill>
            <a:prstDash val="solid"/>
            <a:round/>
            <a:headEnd type="oval" w="med" len="med"/>
            <a:tailEnd type="none" w="med" len="med"/>
          </a:ln>
          <a:effectLst/>
        </p:spPr>
      </p:cxnSp>
      <p:cxnSp>
        <p:nvCxnSpPr>
          <p:cNvPr id="16" name="Straight Connector 15"/>
          <p:cNvCxnSpPr/>
          <p:nvPr/>
        </p:nvCxnSpPr>
        <p:spPr bwMode="auto">
          <a:xfrm rot="16200000" flipH="1">
            <a:off x="5305581" y="3286574"/>
            <a:ext cx="1868942" cy="2744949"/>
          </a:xfrm>
          <a:prstGeom prst="line">
            <a:avLst/>
          </a:prstGeom>
          <a:solidFill>
            <a:schemeClr val="accent1"/>
          </a:solidFill>
          <a:ln w="19050" cap="flat" cmpd="sng" algn="ctr">
            <a:solidFill>
              <a:srgbClr val="FFC000"/>
            </a:solidFill>
            <a:prstDash val="sysDot"/>
            <a:round/>
            <a:headEnd type="none" w="med" len="med"/>
            <a:tailEnd type="none" w="med" len="med"/>
          </a:ln>
          <a:effectLst/>
        </p:spPr>
      </p:cxnSp>
      <p:sp>
        <p:nvSpPr>
          <p:cNvPr id="22" name="Rectangle 21"/>
          <p:cNvSpPr/>
          <p:nvPr/>
        </p:nvSpPr>
        <p:spPr>
          <a:xfrm rot="18662378">
            <a:off x="6933833" y="5354801"/>
            <a:ext cx="1261763" cy="432458"/>
          </a:xfrm>
          <a:prstGeom prst="rect">
            <a:avLst/>
          </a:prstGeom>
          <a:effectLst/>
        </p:spPr>
        <p:txBody>
          <a:bodyPr wrap="none">
            <a:prstTxWarp prst="textArchDown">
              <a:avLst>
                <a:gd name="adj" fmla="val 464480"/>
              </a:avLst>
            </a:prstTxWarp>
            <a:spAutoFit/>
          </a:bodyPr>
          <a:lstStyle/>
          <a:p>
            <a:pPr algn="ctr"/>
            <a:r>
              <a:rPr lang="en-US" sz="1100" b="1" dirty="0" smtClean="0">
                <a:effectLst>
                  <a:outerShdw blurRad="63500" sx="102000" sy="102000" algn="ctr" rotWithShape="0">
                    <a:prstClr val="black">
                      <a:alpha val="40000"/>
                    </a:prstClr>
                  </a:outerShdw>
                </a:effectLst>
                <a:latin typeface="Segoe" pitchFamily="34" charset="0"/>
              </a:rPr>
              <a:t>PARTNERS</a:t>
            </a:r>
          </a:p>
          <a:p>
            <a:pPr algn="ctr"/>
            <a:r>
              <a:rPr lang="en-US" sz="1100" b="1" dirty="0" smtClean="0">
                <a:effectLst>
                  <a:outerShdw blurRad="63500" sx="102000" sy="102000" algn="ctr" rotWithShape="0">
                    <a:prstClr val="black">
                      <a:alpha val="40000"/>
                    </a:prstClr>
                  </a:outerShdw>
                </a:effectLst>
                <a:latin typeface="Segoe" pitchFamily="34" charset="0"/>
              </a:rPr>
              <a:t>Fabrikam</a:t>
            </a:r>
          </a:p>
        </p:txBody>
      </p:sp>
      <p:sp>
        <p:nvSpPr>
          <p:cNvPr id="27" name="Block Arc 26"/>
          <p:cNvSpPr/>
          <p:nvPr/>
        </p:nvSpPr>
        <p:spPr bwMode="auto">
          <a:xfrm rot="5400000" flipH="1" flipV="1">
            <a:off x="1855143" y="2935657"/>
            <a:ext cx="3105442" cy="3094892"/>
          </a:xfrm>
          <a:prstGeom prst="blockArc">
            <a:avLst>
              <a:gd name="adj1" fmla="val 10827006"/>
              <a:gd name="adj2" fmla="val 16133680"/>
              <a:gd name="adj3" fmla="val 1532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28" name="Rectangle 27"/>
          <p:cNvSpPr/>
          <p:nvPr/>
        </p:nvSpPr>
        <p:spPr>
          <a:xfrm rot="2701784">
            <a:off x="1829950" y="5061964"/>
            <a:ext cx="1637902" cy="432458"/>
          </a:xfrm>
          <a:prstGeom prst="rect">
            <a:avLst/>
          </a:prstGeom>
          <a:effectLst/>
        </p:spPr>
        <p:txBody>
          <a:bodyPr wrap="none">
            <a:prstTxWarp prst="textArchDown">
              <a:avLst>
                <a:gd name="adj" fmla="val 21344267"/>
              </a:avLst>
            </a:prstTxWarp>
            <a:spAutoFit/>
          </a:bodyPr>
          <a:lstStyle/>
          <a:p>
            <a:pPr lvl="0" algn="ctr"/>
            <a:r>
              <a:rPr lang="en-US" sz="1100" b="1" dirty="0" smtClean="0">
                <a:effectLst>
                  <a:outerShdw blurRad="63500" sx="102000" sy="102000" algn="ctr" rotWithShape="0">
                    <a:prstClr val="black">
                      <a:alpha val="40000"/>
                    </a:prstClr>
                  </a:outerShdw>
                </a:effectLst>
                <a:latin typeface="Segoe" pitchFamily="34" charset="0"/>
              </a:rPr>
              <a:t>EMPLOYEES (REMOTE)</a:t>
            </a:r>
          </a:p>
        </p:txBody>
      </p:sp>
      <p:cxnSp>
        <p:nvCxnSpPr>
          <p:cNvPr id="29" name="Straight Connector 28"/>
          <p:cNvCxnSpPr/>
          <p:nvPr/>
        </p:nvCxnSpPr>
        <p:spPr bwMode="auto">
          <a:xfrm flipV="1">
            <a:off x="2599182" y="3657600"/>
            <a:ext cx="1731278" cy="1523544"/>
          </a:xfrm>
          <a:prstGeom prst="line">
            <a:avLst/>
          </a:prstGeom>
          <a:solidFill>
            <a:schemeClr val="accent1"/>
          </a:solidFill>
          <a:ln w="19050" cap="flat" cmpd="sng" algn="ctr">
            <a:solidFill>
              <a:schemeClr val="accent1">
                <a:lumMod val="75000"/>
              </a:schemeClr>
            </a:solidFill>
            <a:prstDash val="sysDot"/>
            <a:round/>
            <a:headEnd type="none" w="med" len="med"/>
            <a:tailEnd type="none" w="med" len="med"/>
          </a:ln>
          <a:effectLst/>
        </p:spPr>
      </p:cxnSp>
      <p:sp>
        <p:nvSpPr>
          <p:cNvPr id="49" name="TextBox 48"/>
          <p:cNvSpPr txBox="1"/>
          <p:nvPr/>
        </p:nvSpPr>
        <p:spPr>
          <a:xfrm>
            <a:off x="6543220" y="3503983"/>
            <a:ext cx="2029280" cy="556110"/>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lnSpc>
                <a:spcPct val="115000"/>
              </a:lnSpc>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Contoso managing</a:t>
            </a:r>
            <a:br>
              <a:rPr lang="en-US" sz="1200" dirty="0" smtClean="0">
                <a:solidFill>
                  <a:srgbClr val="FFFFFF"/>
                </a:solidFill>
                <a:effectLst>
                  <a:outerShdw blurRad="38100" dist="38100" dir="2700000" algn="tl">
                    <a:srgbClr val="000000">
                      <a:alpha val="43137"/>
                    </a:srgbClr>
                  </a:outerShdw>
                </a:effectLst>
                <a:latin typeface="Segoe" pitchFamily="34" charset="0"/>
              </a:rPr>
            </a:br>
            <a:r>
              <a:rPr lang="en-US" sz="1200" dirty="0" smtClean="0">
                <a:solidFill>
                  <a:srgbClr val="FFFFFF"/>
                </a:solidFill>
                <a:effectLst>
                  <a:outerShdw blurRad="38100" dist="38100" dir="2700000" algn="tl">
                    <a:srgbClr val="000000">
                      <a:alpha val="43137"/>
                    </a:srgbClr>
                  </a:outerShdw>
                </a:effectLst>
                <a:latin typeface="Segoe" pitchFamily="34" charset="0"/>
              </a:rPr>
              <a:t> Fabrikam accounts</a:t>
            </a:r>
          </a:p>
        </p:txBody>
      </p:sp>
      <p:sp>
        <p:nvSpPr>
          <p:cNvPr id="71" name="Title 70"/>
          <p:cNvSpPr>
            <a:spLocks noGrp="1"/>
          </p:cNvSpPr>
          <p:nvPr>
            <p:ph type="title"/>
          </p:nvPr>
        </p:nvSpPr>
        <p:spPr>
          <a:xfrm>
            <a:off x="381000" y="230188"/>
            <a:ext cx="8382000" cy="941796"/>
          </a:xfrm>
        </p:spPr>
        <p:txBody>
          <a:bodyPr/>
          <a:lstStyle/>
          <a:p>
            <a:r>
              <a:rPr lang="en-US" dirty="0" smtClean="0"/>
              <a:t>Current Situation</a:t>
            </a:r>
            <a:br>
              <a:rPr lang="en-US" dirty="0" smtClean="0"/>
            </a:br>
            <a:r>
              <a:rPr lang="en-US" sz="2000" spc="0" dirty="0" smtClean="0">
                <a:solidFill>
                  <a:schemeClr val="tx2"/>
                </a:solidFill>
              </a:rPr>
              <a:t>Time and labor intensive process</a:t>
            </a:r>
            <a:endParaRPr lang="en-US" sz="2000" spc="0" dirty="0">
              <a:solidFill>
                <a:schemeClr val="tx2"/>
              </a:solidFill>
            </a:endParaRPr>
          </a:p>
        </p:txBody>
      </p:sp>
      <p:pic>
        <p:nvPicPr>
          <p:cNvPr id="58"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flipH="1">
            <a:off x="2535632" y="4895295"/>
            <a:ext cx="298704" cy="354813"/>
          </a:xfrm>
          <a:prstGeom prst="rect">
            <a:avLst/>
          </a:prstGeom>
          <a:noFill/>
          <a:effectLst>
            <a:outerShdw blurRad="254000" dist="101600" dir="5400000" algn="t" rotWithShape="0">
              <a:prstClr val="black">
                <a:alpha val="56000"/>
              </a:prstClr>
            </a:outerShdw>
          </a:effectLst>
        </p:spPr>
      </p:pic>
      <p:pic>
        <p:nvPicPr>
          <p:cNvPr id="57"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a:off x="5158970" y="3864229"/>
            <a:ext cx="298704" cy="354813"/>
          </a:xfrm>
          <a:prstGeom prst="rect">
            <a:avLst/>
          </a:prstGeom>
          <a:noFill/>
          <a:effectLst>
            <a:outerShdw blurRad="254000" dist="101600" dir="5400000" algn="t" rotWithShape="0">
              <a:prstClr val="black">
                <a:alpha val="56000"/>
              </a:prstClr>
            </a:outerShdw>
          </a:effectLst>
        </p:spPr>
      </p:pic>
      <p:sp>
        <p:nvSpPr>
          <p:cNvPr id="24" name="Block Arc 23"/>
          <p:cNvSpPr/>
          <p:nvPr/>
        </p:nvSpPr>
        <p:spPr bwMode="auto">
          <a:xfrm rot="10800000" flipH="1" flipV="1">
            <a:off x="2774850" y="1659986"/>
            <a:ext cx="3105442" cy="3094892"/>
          </a:xfrm>
          <a:prstGeom prst="blockArc">
            <a:avLst>
              <a:gd name="adj1" fmla="val 10827006"/>
              <a:gd name="adj2" fmla="val 16133680"/>
              <a:gd name="adj3" fmla="val 15323"/>
            </a:avLst>
          </a:prstGeom>
          <a:gradFill>
            <a:gsLst>
              <a:gs pos="0">
                <a:srgbClr val="68C33B">
                  <a:lumMod val="50000"/>
                </a:srgbClr>
              </a:gs>
              <a:gs pos="50000">
                <a:srgbClr val="68C33B">
                  <a:lumMod val="75000"/>
                </a:srgbClr>
              </a:gs>
              <a:gs pos="100000">
                <a:srgbClr val="68C33B"/>
              </a:gs>
            </a:gsLst>
            <a:lin ang="10800000" scaled="0"/>
          </a:gradFill>
          <a:ln w="12700">
            <a:gradFill>
              <a:gsLst>
                <a:gs pos="0">
                  <a:schemeClr val="bg1"/>
                </a:gs>
                <a:gs pos="50000">
                  <a:schemeClr val="bg1">
                    <a:lumMod val="85000"/>
                  </a:schemeClr>
                </a:gs>
                <a:gs pos="100000">
                  <a:schemeClr val="bg1">
                    <a:lumMod val="65000"/>
                  </a:schemeClr>
                </a:gs>
              </a:gsLst>
              <a:lin ang="78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25" name="Rectangle 24"/>
          <p:cNvSpPr/>
          <p:nvPr/>
        </p:nvSpPr>
        <p:spPr>
          <a:xfrm rot="18657600">
            <a:off x="2909300" y="2305266"/>
            <a:ext cx="1246206" cy="432458"/>
          </a:xfrm>
          <a:prstGeom prst="rect">
            <a:avLst/>
          </a:prstGeom>
          <a:effectLst/>
        </p:spPr>
        <p:txBody>
          <a:bodyPr wrap="none">
            <a:prstTxWarp prst="textArchUp">
              <a:avLst/>
            </a:prstTxWarp>
            <a:spAutoFit/>
          </a:bodyPr>
          <a:lstStyle/>
          <a:p>
            <a:pPr algn="ctr"/>
            <a:r>
              <a:rPr lang="en-US" sz="1100" b="1" dirty="0" smtClean="0">
                <a:effectLst>
                  <a:outerShdw blurRad="63500" sx="102000" sy="102000" algn="ctr" rotWithShape="0">
                    <a:prstClr val="black">
                      <a:alpha val="40000"/>
                    </a:prstClr>
                  </a:outerShdw>
                </a:effectLst>
                <a:latin typeface="Segoe" pitchFamily="34" charset="0"/>
              </a:rPr>
              <a:t>ON-PREMISES</a:t>
            </a:r>
          </a:p>
        </p:txBody>
      </p:sp>
      <p:pic>
        <p:nvPicPr>
          <p:cNvPr id="86"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flipH="1">
            <a:off x="3835991" y="3756573"/>
            <a:ext cx="298704" cy="354813"/>
          </a:xfrm>
          <a:prstGeom prst="rect">
            <a:avLst/>
          </a:prstGeom>
          <a:noFill/>
          <a:effectLst>
            <a:outerShdw blurRad="254000" dist="101600" dir="5400000" algn="t" rotWithShape="0">
              <a:prstClr val="black">
                <a:alpha val="56000"/>
              </a:prstClr>
            </a:outerShdw>
          </a:effectLst>
        </p:spPr>
      </p:pic>
      <p:pic>
        <p:nvPicPr>
          <p:cNvPr id="89"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a:off x="7388967" y="5190379"/>
            <a:ext cx="298704" cy="354813"/>
          </a:xfrm>
          <a:prstGeom prst="rect">
            <a:avLst/>
          </a:prstGeom>
          <a:noFill/>
          <a:effectLst>
            <a:outerShdw blurRad="254000" dist="101600" dir="5400000" algn="t" rotWithShape="0">
              <a:prstClr val="black">
                <a:alpha val="56000"/>
              </a:prstClr>
            </a:outerShdw>
          </a:effectLst>
        </p:spPr>
      </p:pic>
      <p:pic>
        <p:nvPicPr>
          <p:cNvPr id="91" name="Picture 6" descr="Internet cloud web"/>
          <p:cNvPicPr>
            <a:picLocks noChangeAspect="1" noChangeArrowheads="1"/>
          </p:cNvPicPr>
          <p:nvPr/>
        </p:nvPicPr>
        <p:blipFill>
          <a:blip r:embed="rId4"/>
          <a:srcRect/>
          <a:stretch>
            <a:fillRect/>
          </a:stretch>
        </p:blipFill>
        <p:spPr bwMode="auto">
          <a:xfrm>
            <a:off x="6602351" y="2125372"/>
            <a:ext cx="2085975" cy="9017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51" name="Straight Connector 50"/>
          <p:cNvCxnSpPr/>
          <p:nvPr/>
        </p:nvCxnSpPr>
        <p:spPr bwMode="auto">
          <a:xfrm flipV="1">
            <a:off x="5753100" y="3770439"/>
            <a:ext cx="790120" cy="560261"/>
          </a:xfrm>
          <a:prstGeom prst="line">
            <a:avLst/>
          </a:prstGeom>
          <a:solidFill>
            <a:schemeClr val="accent1"/>
          </a:solidFill>
          <a:ln w="9525" cap="flat" cmpd="sng" algn="ctr">
            <a:solidFill>
              <a:srgbClr val="FFC000"/>
            </a:solidFill>
            <a:prstDash val="solid"/>
            <a:round/>
            <a:headEnd type="none" w="med" len="med"/>
            <a:tailEnd type="oval" w="med" len="med"/>
          </a:ln>
          <a:effectLst/>
        </p:spPr>
      </p:cxnSp>
      <p:sp>
        <p:nvSpPr>
          <p:cNvPr id="76" name="TextBox 75"/>
          <p:cNvSpPr txBox="1"/>
          <p:nvPr/>
        </p:nvSpPr>
        <p:spPr>
          <a:xfrm>
            <a:off x="7188014" y="1401396"/>
            <a:ext cx="1752785" cy="510778"/>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Multiple identities and limited sign-on help</a:t>
            </a:r>
          </a:p>
        </p:txBody>
      </p:sp>
      <p:cxnSp>
        <p:nvCxnSpPr>
          <p:cNvPr id="77" name="Straight Connector 76"/>
          <p:cNvCxnSpPr/>
          <p:nvPr/>
        </p:nvCxnSpPr>
        <p:spPr bwMode="auto">
          <a:xfrm rot="5400000" flipH="1" flipV="1">
            <a:off x="7786431" y="1881024"/>
            <a:ext cx="280878" cy="275074"/>
          </a:xfrm>
          <a:prstGeom prst="line">
            <a:avLst/>
          </a:prstGeom>
          <a:solidFill>
            <a:schemeClr val="accent1"/>
          </a:solidFill>
          <a:ln w="9525" cap="flat" cmpd="sng" algn="ctr">
            <a:solidFill>
              <a:schemeClr val="tx2">
                <a:lumMod val="75000"/>
                <a:lumOff val="25000"/>
              </a:schemeClr>
            </a:solidFill>
            <a:prstDash val="solid"/>
            <a:round/>
            <a:headEnd type="none" w="med" len="med"/>
            <a:tailEnd type="oval" w="med" len="med"/>
          </a:ln>
          <a:effectLst/>
        </p:spPr>
      </p:cxnSp>
      <p:pic>
        <p:nvPicPr>
          <p:cNvPr id="79"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flipH="1">
            <a:off x="2672453" y="2225391"/>
            <a:ext cx="298704" cy="354813"/>
          </a:xfrm>
          <a:prstGeom prst="rect">
            <a:avLst/>
          </a:prstGeom>
          <a:noFill/>
          <a:effectLst>
            <a:outerShdw blurRad="254000" dist="101600" dir="5400000" algn="t" rotWithShape="0">
              <a:prstClr val="black">
                <a:alpha val="56000"/>
              </a:prstClr>
            </a:outerShdw>
          </a:effectLst>
        </p:spPr>
      </p:pic>
      <p:pic>
        <p:nvPicPr>
          <p:cNvPr id="80" name="Picture 4" descr="C:\Program Files\Microsoft Resource DVD Artwork\DVD_ART\Artwork_Imagery\HARDWARE_IMAGERY\Illustration - Misc Hardware\Windows Vista Illustration Icons\VPN.png"/>
          <p:cNvPicPr>
            <a:picLocks noChangeAspect="1" noChangeArrowheads="1"/>
          </p:cNvPicPr>
          <p:nvPr/>
        </p:nvPicPr>
        <p:blipFill>
          <a:blip r:embed="rId3" cstate="screen"/>
          <a:srcRect/>
          <a:stretch>
            <a:fillRect/>
          </a:stretch>
        </p:blipFill>
        <p:spPr bwMode="auto">
          <a:xfrm flipH="1">
            <a:off x="3110603" y="1740977"/>
            <a:ext cx="298704" cy="354813"/>
          </a:xfrm>
          <a:prstGeom prst="rect">
            <a:avLst/>
          </a:prstGeom>
          <a:noFill/>
          <a:effectLst>
            <a:outerShdw blurRad="254000" dist="101600" dir="5400000" algn="t" rotWithShape="0">
              <a:prstClr val="black">
                <a:alpha val="56000"/>
              </a:prstClr>
            </a:outerShdw>
          </a:effectLst>
        </p:spPr>
      </p:pic>
      <p:sp>
        <p:nvSpPr>
          <p:cNvPr id="83" name="Rounded Rectangle 82"/>
          <p:cNvSpPr/>
          <p:nvPr/>
        </p:nvSpPr>
        <p:spPr bwMode="auto">
          <a:xfrm>
            <a:off x="371476" y="1406978"/>
            <a:ext cx="2451238" cy="628651"/>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84" name="TextBox 83"/>
          <p:cNvSpPr txBox="1"/>
          <p:nvPr/>
        </p:nvSpPr>
        <p:spPr>
          <a:xfrm>
            <a:off x="420417" y="1476384"/>
            <a:ext cx="2307816" cy="919401"/>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Different sign–on requirements for applications </a:t>
            </a:r>
          </a:p>
        </p:txBody>
      </p:sp>
      <p:cxnSp>
        <p:nvCxnSpPr>
          <p:cNvPr id="87" name="Straight Connector 86"/>
          <p:cNvCxnSpPr>
            <a:stCxn id="80" idx="3"/>
          </p:cNvCxnSpPr>
          <p:nvPr/>
        </p:nvCxnSpPr>
        <p:spPr bwMode="auto">
          <a:xfrm rot="10800000">
            <a:off x="2724841" y="1687660"/>
            <a:ext cx="385763" cy="230725"/>
          </a:xfrm>
          <a:prstGeom prst="line">
            <a:avLst/>
          </a:prstGeom>
          <a:solidFill>
            <a:schemeClr val="accent1"/>
          </a:solidFill>
          <a:ln w="9525" cap="flat" cmpd="sng" algn="ctr">
            <a:solidFill>
              <a:srgbClr val="68C33B"/>
            </a:solidFill>
            <a:prstDash val="solid"/>
            <a:round/>
            <a:headEnd type="none" w="med" len="med"/>
            <a:tailEnd type="oval" w="med" len="med"/>
          </a:ln>
          <a:effectLst/>
        </p:spPr>
      </p:cxnSp>
      <p:cxnSp>
        <p:nvCxnSpPr>
          <p:cNvPr id="90" name="Straight Connector 89"/>
          <p:cNvCxnSpPr>
            <a:stCxn id="79" idx="0"/>
          </p:cNvCxnSpPr>
          <p:nvPr/>
        </p:nvCxnSpPr>
        <p:spPr bwMode="auto">
          <a:xfrm rot="16200000" flipV="1">
            <a:off x="2518064" y="1921649"/>
            <a:ext cx="507796" cy="99687"/>
          </a:xfrm>
          <a:prstGeom prst="line">
            <a:avLst/>
          </a:prstGeom>
          <a:solidFill>
            <a:schemeClr val="accent1"/>
          </a:solidFill>
          <a:ln w="9525" cap="flat" cmpd="sng" algn="ctr">
            <a:solidFill>
              <a:srgbClr val="68C33B"/>
            </a:solidFill>
            <a:prstDash val="solid"/>
            <a:round/>
            <a:headEnd type="none" w="med" len="med"/>
            <a:tailEnd type="oval" w="med" len="med"/>
          </a:ln>
          <a:effectLst/>
        </p:spPr>
      </p:cxnSp>
      <p:sp>
        <p:nvSpPr>
          <p:cNvPr id="93" name="TextBox 92"/>
          <p:cNvSpPr txBox="1"/>
          <p:nvPr/>
        </p:nvSpPr>
        <p:spPr>
          <a:xfrm>
            <a:off x="485775" y="3634031"/>
            <a:ext cx="1915211" cy="556110"/>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lnSpc>
                <a:spcPct val="115000"/>
              </a:lnSpc>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Remote access solution w/ separate identities</a:t>
            </a:r>
          </a:p>
        </p:txBody>
      </p:sp>
      <p:pic>
        <p:nvPicPr>
          <p:cNvPr id="98" name="Picture 97" descr="peep10.png"/>
          <p:cNvPicPr>
            <a:picLocks noChangeAspect="1"/>
          </p:cNvPicPr>
          <p:nvPr/>
        </p:nvPicPr>
        <p:blipFill>
          <a:blip r:embed="rId5" cstate="print"/>
          <a:stretch>
            <a:fillRect/>
          </a:stretch>
        </p:blipFill>
        <p:spPr>
          <a:xfrm>
            <a:off x="4163786" y="2699657"/>
            <a:ext cx="254433" cy="352424"/>
          </a:xfrm>
          <a:prstGeom prst="rect">
            <a:avLst/>
          </a:prstGeom>
        </p:spPr>
      </p:pic>
      <p:grpSp>
        <p:nvGrpSpPr>
          <p:cNvPr id="153" name="Group 152"/>
          <p:cNvGrpSpPr/>
          <p:nvPr/>
        </p:nvGrpSpPr>
        <p:grpSpPr>
          <a:xfrm>
            <a:off x="7394205" y="2484457"/>
            <a:ext cx="366317" cy="348947"/>
            <a:chOff x="7394205" y="2484457"/>
            <a:chExt cx="366317" cy="348947"/>
          </a:xfrm>
        </p:grpSpPr>
        <p:pic>
          <p:nvPicPr>
            <p:cNvPr id="147" name="Picture 146" descr="peep7.png"/>
            <p:cNvPicPr>
              <a:picLocks noChangeAspect="1"/>
            </p:cNvPicPr>
            <p:nvPr/>
          </p:nvPicPr>
          <p:blipFill>
            <a:blip r:embed="rId6" cstate="print"/>
            <a:stretch>
              <a:fillRect/>
            </a:stretch>
          </p:blipFill>
          <p:spPr>
            <a:xfrm>
              <a:off x="7506897" y="2484457"/>
              <a:ext cx="253625" cy="348947"/>
            </a:xfrm>
            <a:prstGeom prst="rect">
              <a:avLst/>
            </a:prstGeom>
          </p:spPr>
        </p:pic>
        <p:sp>
          <p:nvSpPr>
            <p:cNvPr id="149" name="Flowchart: Magnetic Disk 148"/>
            <p:cNvSpPr/>
            <p:nvPr/>
          </p:nvSpPr>
          <p:spPr bwMode="auto">
            <a:xfrm>
              <a:off x="7394205" y="2718034"/>
              <a:ext cx="163885" cy="109802"/>
            </a:xfrm>
            <a:prstGeom prst="flowChartMagneticDisk">
              <a:avLst/>
            </a:prstGeom>
            <a:solidFill>
              <a:srgbClr val="00863D"/>
            </a:solidFill>
            <a:ln w="9525" cap="flat" cmpd="sng" algn="ctr">
              <a:solidFill>
                <a:srgbClr val="003A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p:txBody>
        </p:sp>
      </p:grpSp>
      <p:grpSp>
        <p:nvGrpSpPr>
          <p:cNvPr id="154" name="Group 153"/>
          <p:cNvGrpSpPr/>
          <p:nvPr/>
        </p:nvGrpSpPr>
        <p:grpSpPr>
          <a:xfrm>
            <a:off x="6972300" y="2484457"/>
            <a:ext cx="350596" cy="348947"/>
            <a:chOff x="6972300" y="2484457"/>
            <a:chExt cx="350596" cy="348947"/>
          </a:xfrm>
        </p:grpSpPr>
        <p:pic>
          <p:nvPicPr>
            <p:cNvPr id="146" name="Picture 145" descr="peep7.png"/>
            <p:cNvPicPr>
              <a:picLocks noChangeAspect="1"/>
            </p:cNvPicPr>
            <p:nvPr/>
          </p:nvPicPr>
          <p:blipFill>
            <a:blip r:embed="rId6" cstate="print"/>
            <a:stretch>
              <a:fillRect/>
            </a:stretch>
          </p:blipFill>
          <p:spPr>
            <a:xfrm>
              <a:off x="7069271" y="2484457"/>
              <a:ext cx="253625" cy="348947"/>
            </a:xfrm>
            <a:prstGeom prst="rect">
              <a:avLst/>
            </a:prstGeom>
          </p:spPr>
        </p:pic>
        <p:sp>
          <p:nvSpPr>
            <p:cNvPr id="150" name="Isosceles Triangle 149"/>
            <p:cNvSpPr/>
            <p:nvPr/>
          </p:nvSpPr>
          <p:spPr bwMode="auto">
            <a:xfrm>
              <a:off x="6972300" y="2690802"/>
              <a:ext cx="158959" cy="137034"/>
            </a:xfrm>
            <a:prstGeom prst="triangle">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grpSp>
        <p:nvGrpSpPr>
          <p:cNvPr id="152" name="Group 151"/>
          <p:cNvGrpSpPr/>
          <p:nvPr/>
        </p:nvGrpSpPr>
        <p:grpSpPr>
          <a:xfrm>
            <a:off x="7854542" y="2484457"/>
            <a:ext cx="343606" cy="348947"/>
            <a:chOff x="7854542" y="2484457"/>
            <a:chExt cx="343606" cy="348947"/>
          </a:xfrm>
        </p:grpSpPr>
        <p:pic>
          <p:nvPicPr>
            <p:cNvPr id="148" name="Picture 147" descr="peep7.png"/>
            <p:cNvPicPr>
              <a:picLocks noChangeAspect="1"/>
            </p:cNvPicPr>
            <p:nvPr/>
          </p:nvPicPr>
          <p:blipFill>
            <a:blip r:embed="rId6" cstate="print"/>
            <a:stretch>
              <a:fillRect/>
            </a:stretch>
          </p:blipFill>
          <p:spPr>
            <a:xfrm>
              <a:off x="7944523" y="2484457"/>
              <a:ext cx="253625" cy="348947"/>
            </a:xfrm>
            <a:prstGeom prst="rect">
              <a:avLst/>
            </a:prstGeom>
          </p:spPr>
        </p:pic>
        <p:sp>
          <p:nvSpPr>
            <p:cNvPr id="151" name="Isosceles Triangle 150"/>
            <p:cNvSpPr/>
            <p:nvPr/>
          </p:nvSpPr>
          <p:spPr bwMode="auto">
            <a:xfrm>
              <a:off x="7854542" y="2690802"/>
              <a:ext cx="158959" cy="137034"/>
            </a:xfrm>
            <a:prstGeom prst="triangle">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grpSp>
        <p:nvGrpSpPr>
          <p:cNvPr id="171" name="Group 170"/>
          <p:cNvGrpSpPr/>
          <p:nvPr/>
        </p:nvGrpSpPr>
        <p:grpSpPr>
          <a:xfrm>
            <a:off x="5468907" y="3906407"/>
            <a:ext cx="343409" cy="393656"/>
            <a:chOff x="4114596" y="4663924"/>
            <a:chExt cx="343409" cy="393656"/>
          </a:xfrm>
        </p:grpSpPr>
        <p:pic>
          <p:nvPicPr>
            <p:cNvPr id="168" name="Picture 167" descr="peep2.png"/>
            <p:cNvPicPr>
              <a:picLocks noChangeAspect="1"/>
            </p:cNvPicPr>
            <p:nvPr/>
          </p:nvPicPr>
          <p:blipFill>
            <a:blip r:embed="rId7" cstate="print"/>
            <a:stretch>
              <a:fillRect/>
            </a:stretch>
          </p:blipFill>
          <p:spPr>
            <a:xfrm>
              <a:off x="4206418" y="4663924"/>
              <a:ext cx="251587" cy="346143"/>
            </a:xfrm>
            <a:prstGeom prst="rect">
              <a:avLst/>
            </a:prstGeom>
          </p:spPr>
        </p:pic>
        <p:sp>
          <p:nvSpPr>
            <p:cNvPr id="169" name="Isosceles Triangle 168"/>
            <p:cNvSpPr/>
            <p:nvPr/>
          </p:nvSpPr>
          <p:spPr bwMode="auto">
            <a:xfrm>
              <a:off x="4114596" y="4920546"/>
              <a:ext cx="158959" cy="137034"/>
            </a:xfrm>
            <a:prstGeom prst="triangle">
              <a:avLst/>
            </a:prstGeom>
            <a:solidFill>
              <a:srgbClr val="00863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grpSp>
        <p:nvGrpSpPr>
          <p:cNvPr id="172" name="Group 171"/>
          <p:cNvGrpSpPr/>
          <p:nvPr/>
        </p:nvGrpSpPr>
        <p:grpSpPr>
          <a:xfrm>
            <a:off x="6943854" y="5830785"/>
            <a:ext cx="442598" cy="504178"/>
            <a:chOff x="4837149" y="6356372"/>
            <a:chExt cx="340748" cy="346143"/>
          </a:xfrm>
        </p:grpSpPr>
        <p:pic>
          <p:nvPicPr>
            <p:cNvPr id="145" name="Picture 144" descr="peep2.png"/>
            <p:cNvPicPr>
              <a:picLocks noChangeAspect="1"/>
            </p:cNvPicPr>
            <p:nvPr/>
          </p:nvPicPr>
          <p:blipFill>
            <a:blip r:embed="rId7" cstate="print"/>
            <a:stretch>
              <a:fillRect/>
            </a:stretch>
          </p:blipFill>
          <p:spPr>
            <a:xfrm>
              <a:off x="4926310" y="6356372"/>
              <a:ext cx="251587" cy="346143"/>
            </a:xfrm>
            <a:prstGeom prst="rect">
              <a:avLst/>
            </a:prstGeom>
          </p:spPr>
        </p:pic>
        <p:sp>
          <p:nvSpPr>
            <p:cNvPr id="163" name="Isosceles Triangle 162"/>
            <p:cNvSpPr/>
            <p:nvPr/>
          </p:nvSpPr>
          <p:spPr bwMode="auto">
            <a:xfrm>
              <a:off x="4837149" y="6544026"/>
              <a:ext cx="158959" cy="137034"/>
            </a:xfrm>
            <a:prstGeom prst="triangle">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grpSp>
        <p:nvGrpSpPr>
          <p:cNvPr id="177" name="Group 176"/>
          <p:cNvGrpSpPr/>
          <p:nvPr/>
        </p:nvGrpSpPr>
        <p:grpSpPr>
          <a:xfrm>
            <a:off x="4114800" y="1768177"/>
            <a:ext cx="350596" cy="348947"/>
            <a:chOff x="6972300" y="2484457"/>
            <a:chExt cx="350596" cy="348947"/>
          </a:xfrm>
        </p:grpSpPr>
        <p:pic>
          <p:nvPicPr>
            <p:cNvPr id="178" name="Picture 177" descr="peep7.png"/>
            <p:cNvPicPr>
              <a:picLocks noChangeAspect="1"/>
            </p:cNvPicPr>
            <p:nvPr/>
          </p:nvPicPr>
          <p:blipFill>
            <a:blip r:embed="rId6" cstate="print"/>
            <a:stretch>
              <a:fillRect/>
            </a:stretch>
          </p:blipFill>
          <p:spPr>
            <a:xfrm>
              <a:off x="7069271" y="2484457"/>
              <a:ext cx="253625" cy="348947"/>
            </a:xfrm>
            <a:prstGeom prst="rect">
              <a:avLst/>
            </a:prstGeom>
          </p:spPr>
        </p:pic>
        <p:sp>
          <p:nvSpPr>
            <p:cNvPr id="179" name="Isosceles Triangle 178"/>
            <p:cNvSpPr/>
            <p:nvPr/>
          </p:nvSpPr>
          <p:spPr bwMode="auto">
            <a:xfrm>
              <a:off x="6972300" y="2690802"/>
              <a:ext cx="158959" cy="137034"/>
            </a:xfrm>
            <a:prstGeom prst="triangle">
              <a:avLst/>
            </a:prstGeom>
            <a:solidFill>
              <a:srgbClr val="00863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grpSp>
        <p:nvGrpSpPr>
          <p:cNvPr id="183" name="Group 182"/>
          <p:cNvGrpSpPr/>
          <p:nvPr/>
        </p:nvGrpSpPr>
        <p:grpSpPr>
          <a:xfrm>
            <a:off x="2758539" y="4992724"/>
            <a:ext cx="338720" cy="348947"/>
            <a:chOff x="2758539" y="4969864"/>
            <a:chExt cx="338720" cy="348947"/>
          </a:xfrm>
        </p:grpSpPr>
        <p:pic>
          <p:nvPicPr>
            <p:cNvPr id="181" name="Picture 180" descr="peep7.png"/>
            <p:cNvPicPr>
              <a:picLocks noChangeAspect="1"/>
            </p:cNvPicPr>
            <p:nvPr/>
          </p:nvPicPr>
          <p:blipFill>
            <a:blip r:embed="rId6" cstate="print"/>
            <a:stretch>
              <a:fillRect/>
            </a:stretch>
          </p:blipFill>
          <p:spPr>
            <a:xfrm>
              <a:off x="2843634" y="4969864"/>
              <a:ext cx="253625" cy="348947"/>
            </a:xfrm>
            <a:prstGeom prst="rect">
              <a:avLst/>
            </a:prstGeom>
          </p:spPr>
        </p:pic>
        <p:sp>
          <p:nvSpPr>
            <p:cNvPr id="182" name="Isosceles Triangle 181"/>
            <p:cNvSpPr/>
            <p:nvPr/>
          </p:nvSpPr>
          <p:spPr bwMode="auto">
            <a:xfrm>
              <a:off x="2758539" y="5176208"/>
              <a:ext cx="158959" cy="137034"/>
            </a:xfrm>
            <a:prstGeom prst="triangle">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grpSp>
        <p:nvGrpSpPr>
          <p:cNvPr id="185" name="Group 184"/>
          <p:cNvGrpSpPr/>
          <p:nvPr/>
        </p:nvGrpSpPr>
        <p:grpSpPr>
          <a:xfrm>
            <a:off x="7024710" y="4854475"/>
            <a:ext cx="365769" cy="348947"/>
            <a:chOff x="6992052" y="4810931"/>
            <a:chExt cx="365769" cy="348947"/>
          </a:xfrm>
        </p:grpSpPr>
        <p:pic>
          <p:nvPicPr>
            <p:cNvPr id="162" name="Picture 161" descr="peep7.png"/>
            <p:cNvPicPr>
              <a:picLocks noChangeAspect="1"/>
            </p:cNvPicPr>
            <p:nvPr/>
          </p:nvPicPr>
          <p:blipFill>
            <a:blip r:embed="rId6" cstate="print"/>
            <a:stretch>
              <a:fillRect/>
            </a:stretch>
          </p:blipFill>
          <p:spPr>
            <a:xfrm>
              <a:off x="7104196" y="4810931"/>
              <a:ext cx="253625" cy="348947"/>
            </a:xfrm>
            <a:prstGeom prst="rect">
              <a:avLst/>
            </a:prstGeom>
          </p:spPr>
        </p:pic>
        <p:sp>
          <p:nvSpPr>
            <p:cNvPr id="184" name="Flowchart: Magnetic Disk 183"/>
            <p:cNvSpPr/>
            <p:nvPr/>
          </p:nvSpPr>
          <p:spPr bwMode="auto">
            <a:xfrm>
              <a:off x="6992052" y="5004282"/>
              <a:ext cx="163885" cy="109802"/>
            </a:xfrm>
            <a:prstGeom prst="flowChartMagneticDisk">
              <a:avLst/>
            </a:prstGeom>
            <a:solidFill>
              <a:schemeClr val="accent2"/>
            </a:solidFill>
            <a:ln w="9525" cap="flat" cmpd="sng" algn="ctr">
              <a:solidFill>
                <a:srgbClr val="003A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p:txBody>
        </p:sp>
      </p:grpSp>
      <p:sp>
        <p:nvSpPr>
          <p:cNvPr id="70" name="Rounded Rectangle 69"/>
          <p:cNvSpPr/>
          <p:nvPr/>
        </p:nvSpPr>
        <p:spPr bwMode="auto">
          <a:xfrm>
            <a:off x="4337463" y="5293796"/>
            <a:ext cx="2171701" cy="695325"/>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4403684" y="5378304"/>
            <a:ext cx="2029280" cy="556110"/>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lnSpc>
                <a:spcPct val="115000"/>
              </a:lnSpc>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Fabrikam managing</a:t>
            </a:r>
            <a:br>
              <a:rPr lang="en-US" sz="1200" dirty="0" smtClean="0">
                <a:solidFill>
                  <a:srgbClr val="FFFFFF"/>
                </a:solidFill>
                <a:effectLst>
                  <a:outerShdw blurRad="38100" dist="38100" dir="2700000" algn="tl">
                    <a:srgbClr val="000000">
                      <a:alpha val="43137"/>
                    </a:srgbClr>
                  </a:outerShdw>
                </a:effectLst>
                <a:latin typeface="Segoe" pitchFamily="34" charset="0"/>
              </a:rPr>
            </a:br>
            <a:r>
              <a:rPr lang="en-US" sz="1200" dirty="0" smtClean="0">
                <a:solidFill>
                  <a:srgbClr val="FFFFFF"/>
                </a:solidFill>
                <a:effectLst>
                  <a:outerShdw blurRad="38100" dist="38100" dir="2700000" algn="tl">
                    <a:srgbClr val="000000">
                      <a:alpha val="43137"/>
                    </a:srgbClr>
                  </a:outerShdw>
                </a:effectLst>
                <a:latin typeface="Segoe" pitchFamily="34" charset="0"/>
              </a:rPr>
              <a:t> Contoso accounts</a:t>
            </a:r>
          </a:p>
        </p:txBody>
      </p:sp>
      <p:cxnSp>
        <p:nvCxnSpPr>
          <p:cNvPr id="73" name="Straight Connector 72"/>
          <p:cNvCxnSpPr/>
          <p:nvPr/>
        </p:nvCxnSpPr>
        <p:spPr bwMode="auto">
          <a:xfrm rot="10800000" flipV="1">
            <a:off x="6433544" y="5270499"/>
            <a:ext cx="741956" cy="378829"/>
          </a:xfrm>
          <a:prstGeom prst="line">
            <a:avLst/>
          </a:prstGeom>
          <a:solidFill>
            <a:schemeClr val="accent1"/>
          </a:solidFill>
          <a:ln w="9525" cap="flat" cmpd="sng" algn="ctr">
            <a:solidFill>
              <a:srgbClr val="FFC000"/>
            </a:solidFill>
            <a:prstDash val="solid"/>
            <a:round/>
            <a:headEnd type="none" w="med" len="med"/>
            <a:tailEnd type="oval" w="med" len="med"/>
          </a:ln>
          <a:effectLst/>
        </p:spPr>
      </p:cxnSp>
      <p:grpSp>
        <p:nvGrpSpPr>
          <p:cNvPr id="137" name="Group 136"/>
          <p:cNvGrpSpPr/>
          <p:nvPr/>
        </p:nvGrpSpPr>
        <p:grpSpPr>
          <a:xfrm>
            <a:off x="4161774" y="3018119"/>
            <a:ext cx="828739" cy="836022"/>
            <a:chOff x="7647924" y="3456269"/>
            <a:chExt cx="828739" cy="836022"/>
          </a:xfrm>
        </p:grpSpPr>
        <p:sp>
          <p:nvSpPr>
            <p:cNvPr id="138" name="Oval 137"/>
            <p:cNvSpPr/>
            <p:nvPr/>
          </p:nvSpPr>
          <p:spPr bwMode="auto">
            <a:xfrm>
              <a:off x="7647924" y="3456269"/>
              <a:ext cx="828739" cy="836022"/>
            </a:xfrm>
            <a:prstGeom prst="ellipse">
              <a:avLst/>
            </a:prstGeom>
            <a:solidFill>
              <a:schemeClr val="accent2">
                <a:lumMod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anchor="ctr" anchorCtr="0" compatLnSpc="1">
              <a:prstTxWarp prst="textNoShape">
                <a:avLst/>
              </a:prstTxWarp>
            </a:bodyPr>
            <a:lstStyle/>
            <a:p>
              <a:pPr algn="ctr" rtl="0"/>
              <a:endParaRPr lang="en-US" sz="2400" spc="-100" dirty="0">
                <a:ln w="18415" cmpd="sng">
                  <a:noFill/>
                  <a:prstDash val="solid"/>
                </a:ln>
                <a:solidFill>
                  <a:srgbClr val="FFFFFF"/>
                </a:solidFill>
                <a:effectLst>
                  <a:innerShdw blurRad="114300">
                    <a:prstClr val="black"/>
                  </a:innerShdw>
                </a:effectLst>
                <a:latin typeface="Segoe" pitchFamily="34" charset="0"/>
                <a:ea typeface="+mn-ea"/>
                <a:cs typeface="+mn-cs"/>
              </a:endParaRPr>
            </a:p>
          </p:txBody>
        </p:sp>
        <p:sp>
          <p:nvSpPr>
            <p:cNvPr id="139" name="Flowchart: Connector 138"/>
            <p:cNvSpPr/>
            <p:nvPr/>
          </p:nvSpPr>
          <p:spPr bwMode="auto">
            <a:xfrm>
              <a:off x="7810751" y="3471509"/>
              <a:ext cx="503086" cy="312420"/>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grpSp>
          <p:nvGrpSpPr>
            <p:cNvPr id="140" name="Group 62"/>
            <p:cNvGrpSpPr/>
            <p:nvPr/>
          </p:nvGrpSpPr>
          <p:grpSpPr>
            <a:xfrm>
              <a:off x="7772948" y="3544340"/>
              <a:ext cx="604810" cy="615661"/>
              <a:chOff x="823789" y="6281057"/>
              <a:chExt cx="763274" cy="776968"/>
            </a:xfrm>
          </p:grpSpPr>
          <p:pic>
            <p:nvPicPr>
              <p:cNvPr id="141" name="Picture 140" descr="peep7.png"/>
              <p:cNvPicPr>
                <a:picLocks noChangeAspect="1"/>
              </p:cNvPicPr>
              <p:nvPr/>
            </p:nvPicPr>
            <p:blipFill>
              <a:blip r:embed="rId8"/>
              <a:stretch>
                <a:fillRect/>
              </a:stretch>
            </p:blipFill>
            <p:spPr>
              <a:xfrm>
                <a:off x="1022340" y="6281057"/>
                <a:ext cx="564723" cy="776968"/>
              </a:xfrm>
              <a:prstGeom prst="rect">
                <a:avLst/>
              </a:prstGeom>
            </p:spPr>
          </p:pic>
          <p:grpSp>
            <p:nvGrpSpPr>
              <p:cNvPr id="142" name="Group 129"/>
              <p:cNvGrpSpPr/>
              <p:nvPr/>
            </p:nvGrpSpPr>
            <p:grpSpPr>
              <a:xfrm>
                <a:off x="823789" y="6756283"/>
                <a:ext cx="385067" cy="299817"/>
                <a:chOff x="-883556" y="6069329"/>
                <a:chExt cx="1340754" cy="1043923"/>
              </a:xfrm>
            </p:grpSpPr>
            <p:sp>
              <p:nvSpPr>
                <p:cNvPr id="143" name="Isosceles Triangle 142"/>
                <p:cNvSpPr/>
                <p:nvPr/>
              </p:nvSpPr>
              <p:spPr bwMode="auto">
                <a:xfrm>
                  <a:off x="-883556" y="6069329"/>
                  <a:ext cx="1340754" cy="1043923"/>
                </a:xfrm>
                <a:prstGeom prst="triangle">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144" name="Picture 2" descr="visio process chart 2"/>
                <p:cNvPicPr>
                  <a:picLocks noChangeAspect="1" noChangeArrowheads="1"/>
                </p:cNvPicPr>
                <p:nvPr/>
              </p:nvPicPr>
              <p:blipFill>
                <a:blip r:embed="rId9" cstate="print"/>
                <a:srcRect/>
                <a:stretch>
                  <a:fillRect/>
                </a:stretch>
              </p:blipFill>
              <p:spPr bwMode="auto">
                <a:xfrm>
                  <a:off x="-544290" y="6570347"/>
                  <a:ext cx="699759" cy="509987"/>
                </a:xfrm>
                <a:prstGeom prst="rect">
                  <a:avLst/>
                </a:prstGeom>
                <a:noFill/>
              </p:spPr>
            </p:pic>
          </p:grpSp>
        </p:grpSp>
      </p:grpSp>
      <p:sp>
        <p:nvSpPr>
          <p:cNvPr id="155" name="Rectangle 154"/>
          <p:cNvSpPr/>
          <p:nvPr/>
        </p:nvSpPr>
        <p:spPr>
          <a:xfrm rot="-240000">
            <a:off x="3882883" y="2665104"/>
            <a:ext cx="1397902" cy="1294608"/>
          </a:xfrm>
          <a:prstGeom prst="rect">
            <a:avLst/>
          </a:prstGeom>
          <a:effectLst/>
        </p:spPr>
        <p:txBody>
          <a:bodyPr wrap="none">
            <a:prstTxWarp prst="textArchDown">
              <a:avLst>
                <a:gd name="adj" fmla="val 20728804"/>
              </a:avLst>
            </a:prstTxWarp>
            <a:spAutoFit/>
          </a:bodyPr>
          <a:lstStyle/>
          <a:p>
            <a:pPr lvl="0" algn="ctr"/>
            <a:r>
              <a:rPr lang="en-US" sz="1000" b="1" dirty="0" smtClean="0">
                <a:effectLst/>
                <a:latin typeface="Segoe" pitchFamily="34" charset="0"/>
              </a:rPr>
              <a:t>CONTOSO</a:t>
            </a:r>
          </a:p>
        </p:txBody>
      </p:sp>
      <p:cxnSp>
        <p:nvCxnSpPr>
          <p:cNvPr id="46" name="Straight Connector 45"/>
          <p:cNvCxnSpPr/>
          <p:nvPr/>
        </p:nvCxnSpPr>
        <p:spPr bwMode="auto">
          <a:xfrm rot="16200000" flipV="1">
            <a:off x="2124196" y="4177283"/>
            <a:ext cx="1013319" cy="483482"/>
          </a:xfrm>
          <a:prstGeom prst="line">
            <a:avLst/>
          </a:prstGeom>
          <a:solidFill>
            <a:schemeClr val="accent1"/>
          </a:solidFill>
          <a:ln w="9525" cap="flat" cmpd="sng" algn="ctr">
            <a:solidFill>
              <a:schemeClr val="accent1">
                <a:lumMod val="75000"/>
              </a:schemeClr>
            </a:solidFill>
            <a:prstDash val="solid"/>
            <a:round/>
            <a:headEnd type="none" w="med" len="med"/>
            <a:tailEnd type="oval" w="med" len="med"/>
          </a:ln>
          <a:effectLst/>
        </p:spPr>
      </p:cxnSp>
    </p:spTree>
    <p:extLst>
      <p:ext uri="{BB962C8B-B14F-4D97-AF65-F5344CB8AC3E}">
        <p14:creationId xmlns="" xmlns:p14="http://schemas.microsoft.com/office/powerpoint/2010/main" val="34318268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bwMode="auto">
          <a:xfrm>
            <a:off x="3514032" y="2837757"/>
            <a:ext cx="2086668" cy="2086668"/>
          </a:xfrm>
          <a:prstGeom prst="ellipse">
            <a:avLst/>
          </a:prstGeom>
          <a:solidFill>
            <a:schemeClr val="accent1"/>
          </a:solidFill>
          <a:ln w="9525" cap="flat" cmpd="sng" algn="ctr">
            <a:no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nvGrpSpPr>
          <p:cNvPr id="57" name="Group 56"/>
          <p:cNvGrpSpPr/>
          <p:nvPr/>
        </p:nvGrpSpPr>
        <p:grpSpPr>
          <a:xfrm>
            <a:off x="472566" y="5169037"/>
            <a:ext cx="2114136" cy="649224"/>
            <a:chOff x="432461" y="5169037"/>
            <a:chExt cx="2114136" cy="649224"/>
          </a:xfrm>
        </p:grpSpPr>
        <p:sp>
          <p:nvSpPr>
            <p:cNvPr id="53" name="Rounded Rectangle 52"/>
            <p:cNvSpPr/>
            <p:nvPr/>
          </p:nvSpPr>
          <p:spPr bwMode="auto">
            <a:xfrm>
              <a:off x="432461" y="5169037"/>
              <a:ext cx="2114136" cy="649224"/>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marR="0" indent="-171450" algn="ctr" defTabSz="914099" fontAlgn="base">
                <a:lnSpc>
                  <a:spcPct val="100000"/>
                </a:lnSpc>
                <a:spcBef>
                  <a:spcPct val="0"/>
                </a:spcBef>
                <a:spcAft>
                  <a:spcPct val="0"/>
                </a:spcAft>
                <a:buClrTx/>
                <a:buSzTx/>
                <a:buFontTx/>
                <a:buNone/>
                <a:tabLst/>
                <a:defRPr/>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492833" y="5227193"/>
              <a:ext cx="1993392" cy="556110"/>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lnSpc>
                  <a:spcPct val="115000"/>
                </a:lnSpc>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Always-on access built into platform</a:t>
              </a:r>
            </a:p>
          </p:txBody>
        </p:sp>
      </p:grpSp>
      <p:cxnSp>
        <p:nvCxnSpPr>
          <p:cNvPr id="73" name="Straight Connector 72"/>
          <p:cNvCxnSpPr/>
          <p:nvPr/>
        </p:nvCxnSpPr>
        <p:spPr bwMode="auto">
          <a:xfrm rot="10800000" flipV="1">
            <a:off x="2526331" y="4660833"/>
            <a:ext cx="980881" cy="832816"/>
          </a:xfrm>
          <a:prstGeom prst="line">
            <a:avLst/>
          </a:prstGeom>
          <a:ln>
            <a:headEnd type="none" w="med" len="med"/>
            <a:tailEnd type="oval" w="med" len="med"/>
          </a:ln>
        </p:spPr>
        <p:style>
          <a:lnRef idx="1">
            <a:schemeClr val="accent3"/>
          </a:lnRef>
          <a:fillRef idx="0">
            <a:schemeClr val="accent3"/>
          </a:fillRef>
          <a:effectRef idx="0">
            <a:schemeClr val="accent3"/>
          </a:effectRef>
          <a:fontRef idx="minor">
            <a:schemeClr val="tx1"/>
          </a:fontRef>
        </p:style>
      </p:cxnSp>
      <p:grpSp>
        <p:nvGrpSpPr>
          <p:cNvPr id="59" name="Group 58"/>
          <p:cNvGrpSpPr/>
          <p:nvPr/>
        </p:nvGrpSpPr>
        <p:grpSpPr>
          <a:xfrm>
            <a:off x="6532995" y="5125907"/>
            <a:ext cx="2139696" cy="649224"/>
            <a:chOff x="6492890" y="5125907"/>
            <a:chExt cx="2139696" cy="649224"/>
          </a:xfrm>
        </p:grpSpPr>
        <p:sp>
          <p:nvSpPr>
            <p:cNvPr id="54" name="Rounded Rectangle 53"/>
            <p:cNvSpPr/>
            <p:nvPr/>
          </p:nvSpPr>
          <p:spPr bwMode="auto">
            <a:xfrm>
              <a:off x="6492890" y="5125907"/>
              <a:ext cx="2139696" cy="649224"/>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marR="0" indent="-171450" algn="ctr" defTabSz="914099" fontAlgn="base">
                <a:lnSpc>
                  <a:spcPct val="100000"/>
                </a:lnSpc>
                <a:spcBef>
                  <a:spcPct val="0"/>
                </a:spcBef>
                <a:spcAft>
                  <a:spcPct val="0"/>
                </a:spcAft>
                <a:buClrTx/>
                <a:buSzTx/>
                <a:buFontTx/>
                <a:buNone/>
                <a:tabLst/>
                <a:defRPr/>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83" name="TextBox 82"/>
            <p:cNvSpPr txBox="1"/>
            <p:nvPr/>
          </p:nvSpPr>
          <p:spPr>
            <a:xfrm>
              <a:off x="6566042" y="5184063"/>
              <a:ext cx="1993392" cy="556110"/>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lnSpc>
                  <a:spcPct val="115000"/>
                </a:lnSpc>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More secure, simplified access for partners</a:t>
              </a:r>
            </a:p>
          </p:txBody>
        </p:sp>
      </p:grpSp>
      <p:cxnSp>
        <p:nvCxnSpPr>
          <p:cNvPr id="84" name="Straight Connector 83"/>
          <p:cNvCxnSpPr>
            <a:stCxn id="22" idx="2"/>
          </p:cNvCxnSpPr>
          <p:nvPr/>
        </p:nvCxnSpPr>
        <p:spPr bwMode="auto">
          <a:xfrm>
            <a:off x="5672890" y="4708996"/>
            <a:ext cx="933257" cy="741523"/>
          </a:xfrm>
          <a:prstGeom prst="line">
            <a:avLst/>
          </a:prstGeom>
          <a:solidFill>
            <a:schemeClr val="accent1"/>
          </a:solidFill>
          <a:ln w="9525" cap="flat" cmpd="sng" algn="ctr">
            <a:solidFill>
              <a:srgbClr val="FFC000"/>
            </a:solidFill>
            <a:prstDash val="solid"/>
            <a:round/>
            <a:headEnd type="none" w="med" len="med"/>
            <a:tailEnd type="oval" w="med" len="med"/>
          </a:ln>
          <a:effectLst/>
        </p:spPr>
      </p:cxnSp>
      <p:grpSp>
        <p:nvGrpSpPr>
          <p:cNvPr id="55" name="Group 54"/>
          <p:cNvGrpSpPr/>
          <p:nvPr/>
        </p:nvGrpSpPr>
        <p:grpSpPr>
          <a:xfrm>
            <a:off x="6532995" y="1783526"/>
            <a:ext cx="2139696" cy="649011"/>
            <a:chOff x="6492890" y="2208990"/>
            <a:chExt cx="2139696" cy="649011"/>
          </a:xfrm>
        </p:grpSpPr>
        <p:sp>
          <p:nvSpPr>
            <p:cNvPr id="52" name="Rounded Rectangle 51"/>
            <p:cNvSpPr/>
            <p:nvPr/>
          </p:nvSpPr>
          <p:spPr bwMode="auto">
            <a:xfrm>
              <a:off x="6492890" y="2208990"/>
              <a:ext cx="2139696" cy="649011"/>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marR="0" indent="-171450" algn="ctr" defTabSz="914099" fontAlgn="base">
                <a:lnSpc>
                  <a:spcPct val="100000"/>
                </a:lnSpc>
                <a:spcBef>
                  <a:spcPct val="0"/>
                </a:spcBef>
                <a:spcAft>
                  <a:spcPct val="0"/>
                </a:spcAft>
                <a:buClrTx/>
                <a:buSzTx/>
                <a:buFontTx/>
                <a:buNone/>
                <a:tabLst/>
                <a:defRPr/>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a:off x="6566042" y="2267039"/>
              <a:ext cx="1993392" cy="556110"/>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lnSpc>
                  <a:spcPct val="115000"/>
                </a:lnSpc>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Contoso ID is used </a:t>
              </a:r>
              <a:br>
                <a:rPr lang="en-US" sz="1200" dirty="0" smtClean="0">
                  <a:solidFill>
                    <a:srgbClr val="FFFFFF"/>
                  </a:solidFill>
                  <a:effectLst>
                    <a:outerShdw blurRad="38100" dist="38100" dir="2700000" algn="tl">
                      <a:srgbClr val="000000">
                        <a:alpha val="43137"/>
                      </a:srgbClr>
                    </a:outerShdw>
                  </a:effectLst>
                  <a:latin typeface="Segoe" pitchFamily="34" charset="0"/>
                </a:rPr>
              </a:br>
              <a:r>
                <a:rPr lang="en-US" sz="1200" dirty="0" smtClean="0">
                  <a:solidFill>
                    <a:srgbClr val="FFFFFF"/>
                  </a:solidFill>
                  <a:effectLst>
                    <a:outerShdw blurRad="38100" dist="38100" dir="2700000" algn="tl">
                      <a:srgbClr val="000000">
                        <a:alpha val="43137"/>
                      </a:srgbClr>
                    </a:outerShdw>
                  </a:effectLst>
                  <a:latin typeface="Segoe" pitchFamily="34" charset="0"/>
                </a:rPr>
                <a:t>in the cloud</a:t>
              </a:r>
            </a:p>
          </p:txBody>
        </p:sp>
      </p:grpSp>
      <p:grpSp>
        <p:nvGrpSpPr>
          <p:cNvPr id="56" name="Group 55"/>
          <p:cNvGrpSpPr/>
          <p:nvPr/>
        </p:nvGrpSpPr>
        <p:grpSpPr>
          <a:xfrm>
            <a:off x="460448" y="1783526"/>
            <a:ext cx="2138373" cy="649224"/>
            <a:chOff x="420343" y="2248747"/>
            <a:chExt cx="2138373" cy="649224"/>
          </a:xfrm>
        </p:grpSpPr>
        <p:sp>
          <p:nvSpPr>
            <p:cNvPr id="51" name="Rounded Rectangle 50"/>
            <p:cNvSpPr/>
            <p:nvPr/>
          </p:nvSpPr>
          <p:spPr bwMode="auto">
            <a:xfrm>
              <a:off x="420343" y="2248747"/>
              <a:ext cx="2138373" cy="649224"/>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marR="0" indent="-171450" algn="ctr" defTabSz="914099" fontAlgn="base">
                <a:lnSpc>
                  <a:spcPct val="100000"/>
                </a:lnSpc>
                <a:spcBef>
                  <a:spcPct val="0"/>
                </a:spcBef>
                <a:spcAft>
                  <a:spcPct val="0"/>
                </a:spcAft>
                <a:buClrTx/>
                <a:buSzTx/>
                <a:buFontTx/>
                <a:buNone/>
                <a:tabLst/>
                <a:defRPr/>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69" name="TextBox 68"/>
            <p:cNvSpPr txBox="1"/>
            <p:nvPr/>
          </p:nvSpPr>
          <p:spPr>
            <a:xfrm>
              <a:off x="493621" y="2308183"/>
              <a:ext cx="1991816" cy="53035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t" anchorCtr="0"/>
            <a:lstStyle/>
            <a:p>
              <a:pPr indent="-171450"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latin typeface="Segoe" pitchFamily="34" charset="0"/>
                </a:rPr>
                <a:t>Single identity </a:t>
              </a:r>
              <a:br>
                <a:rPr lang="en-US" sz="1200" dirty="0" smtClean="0">
                  <a:solidFill>
                    <a:srgbClr val="FFFFFF"/>
                  </a:solidFill>
                  <a:effectLst>
                    <a:outerShdw blurRad="38100" dist="38100" dir="2700000" algn="tl">
                      <a:srgbClr val="000000">
                        <a:alpha val="43137"/>
                      </a:srgbClr>
                    </a:outerShdw>
                  </a:effectLst>
                  <a:latin typeface="Segoe" pitchFamily="34" charset="0"/>
                </a:rPr>
              </a:br>
              <a:r>
                <a:rPr lang="en-US" sz="1200" dirty="0" smtClean="0">
                  <a:solidFill>
                    <a:srgbClr val="FFFFFF"/>
                  </a:solidFill>
                  <a:effectLst>
                    <a:outerShdw blurRad="38100" dist="38100" dir="2700000" algn="tl">
                      <a:srgbClr val="000000">
                        <a:alpha val="43137"/>
                      </a:srgbClr>
                    </a:outerShdw>
                  </a:effectLst>
                  <a:latin typeface="Segoe" pitchFamily="34" charset="0"/>
                </a:rPr>
                <a:t>across resources</a:t>
              </a:r>
            </a:p>
          </p:txBody>
        </p:sp>
      </p:grpSp>
      <p:cxnSp>
        <p:nvCxnSpPr>
          <p:cNvPr id="43" name="Straight Connector 42"/>
          <p:cNvCxnSpPr/>
          <p:nvPr/>
        </p:nvCxnSpPr>
        <p:spPr bwMode="auto">
          <a:xfrm flipV="1">
            <a:off x="5486403" y="2108031"/>
            <a:ext cx="1119744" cy="956011"/>
          </a:xfrm>
          <a:prstGeom prst="line">
            <a:avLst/>
          </a:prstGeom>
          <a:solidFill>
            <a:schemeClr val="accent1"/>
          </a:solidFill>
          <a:ln w="19050" cap="flat" cmpd="sng" algn="ctr">
            <a:solidFill>
              <a:schemeClr val="bg2">
                <a:lumMod val="60000"/>
                <a:lumOff val="40000"/>
              </a:schemeClr>
            </a:solidFill>
            <a:prstDash val="solid"/>
            <a:round/>
            <a:headEnd type="none" w="med" len="med"/>
            <a:tailEnd type="oval" w="med" len="med"/>
          </a:ln>
          <a:effectLst/>
        </p:spPr>
      </p:cxnSp>
      <p:cxnSp>
        <p:nvCxnSpPr>
          <p:cNvPr id="65" name="Straight Connector 64"/>
          <p:cNvCxnSpPr/>
          <p:nvPr/>
        </p:nvCxnSpPr>
        <p:spPr bwMode="auto">
          <a:xfrm rot="10800000" flipV="1">
            <a:off x="4810513" y="2854261"/>
            <a:ext cx="950944" cy="86644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66" name="Picture 6" descr="Internet cloud web"/>
          <p:cNvPicPr>
            <a:picLocks noChangeAspect="1" noChangeArrowheads="1"/>
          </p:cNvPicPr>
          <p:nvPr/>
        </p:nvPicPr>
        <p:blipFill>
          <a:blip r:embed="rId3" cstate="print"/>
          <a:srcRect/>
          <a:stretch>
            <a:fillRect/>
          </a:stretch>
        </p:blipFill>
        <p:spPr bwMode="auto">
          <a:xfrm>
            <a:off x="4834210" y="2466369"/>
            <a:ext cx="1759095" cy="7604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9" name="Straight Connector 28"/>
          <p:cNvCxnSpPr/>
          <p:nvPr/>
        </p:nvCxnSpPr>
        <p:spPr bwMode="auto">
          <a:xfrm flipV="1">
            <a:off x="3583405" y="4051539"/>
            <a:ext cx="733122" cy="599773"/>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p:spPr>
      </p:cxnSp>
      <p:sp>
        <p:nvSpPr>
          <p:cNvPr id="12" name="Block Arc 11"/>
          <p:cNvSpPr/>
          <p:nvPr/>
        </p:nvSpPr>
        <p:spPr bwMode="auto">
          <a:xfrm flipH="1" flipV="1">
            <a:off x="3187751" y="2331607"/>
            <a:ext cx="3105442" cy="3094892"/>
          </a:xfrm>
          <a:prstGeom prst="blockArc">
            <a:avLst>
              <a:gd name="adj1" fmla="val 10827006"/>
              <a:gd name="adj2" fmla="val 16133680"/>
              <a:gd name="adj3" fmla="val 15323"/>
            </a:avLst>
          </a:prstGeom>
          <a:gradFill flip="none" rotWithShape="1">
            <a:gsLst>
              <a:gs pos="0">
                <a:srgbClr val="FC9204"/>
              </a:gs>
              <a:gs pos="50000">
                <a:srgbClr val="FCB504"/>
              </a:gs>
              <a:gs pos="85000">
                <a:srgbClr val="FDA403"/>
              </a:gs>
              <a:gs pos="100000">
                <a:srgbClr val="FDB351"/>
              </a:gs>
            </a:gsLst>
            <a:lin ang="16200000" scaled="1"/>
            <a:tileRect/>
          </a:gradFill>
          <a:ln w="12700">
            <a:gradFill>
              <a:gsLst>
                <a:gs pos="0">
                  <a:srgbClr val="FFFFCC"/>
                </a:gs>
                <a:gs pos="50000">
                  <a:srgbClr val="FFC000"/>
                </a:gs>
                <a:gs pos="100000">
                  <a:srgbClr val="FC9204"/>
                </a:gs>
              </a:gsLst>
              <a:lin ang="78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cxnSp>
        <p:nvCxnSpPr>
          <p:cNvPr id="16" name="Straight Connector 15"/>
          <p:cNvCxnSpPr/>
          <p:nvPr/>
        </p:nvCxnSpPr>
        <p:spPr bwMode="auto">
          <a:xfrm rot="16200000" flipH="1">
            <a:off x="4955162" y="4004060"/>
            <a:ext cx="544967" cy="639924"/>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22" name="Rectangle 21"/>
          <p:cNvSpPr/>
          <p:nvPr/>
        </p:nvSpPr>
        <p:spPr>
          <a:xfrm rot="18662378">
            <a:off x="4765291" y="4350795"/>
            <a:ext cx="1489014" cy="432458"/>
          </a:xfrm>
          <a:prstGeom prst="rect">
            <a:avLst/>
          </a:prstGeom>
          <a:effectLst/>
        </p:spPr>
        <p:txBody>
          <a:bodyPr wrap="none">
            <a:prstTxWarp prst="textArchDown">
              <a:avLst>
                <a:gd name="adj" fmla="val 21344267"/>
              </a:avLst>
            </a:prstTxWarp>
            <a:spAutoFit/>
          </a:bodyPr>
          <a:lstStyle/>
          <a:p>
            <a:pPr algn="ctr"/>
            <a:r>
              <a:rPr lang="en-US" sz="1100" b="1" dirty="0" smtClean="0">
                <a:effectLst>
                  <a:outerShdw blurRad="63500" sx="102000" sy="102000" algn="ctr" rotWithShape="0">
                    <a:prstClr val="black">
                      <a:alpha val="40000"/>
                    </a:prstClr>
                  </a:outerShdw>
                </a:effectLst>
                <a:latin typeface="Segoe" pitchFamily="34" charset="0"/>
              </a:rPr>
              <a:t>PARTNERS </a:t>
            </a:r>
          </a:p>
          <a:p>
            <a:pPr algn="ctr"/>
            <a:r>
              <a:rPr lang="en-US" sz="1100" b="1" dirty="0" smtClean="0">
                <a:effectLst>
                  <a:outerShdw blurRad="63500" sx="102000" sy="102000" algn="ctr" rotWithShape="0">
                    <a:prstClr val="black">
                      <a:alpha val="40000"/>
                    </a:prstClr>
                  </a:outerShdw>
                </a:effectLst>
                <a:latin typeface="Segoe" pitchFamily="34" charset="0"/>
              </a:rPr>
              <a:t>Fabrikam</a:t>
            </a:r>
          </a:p>
        </p:txBody>
      </p:sp>
      <p:sp>
        <p:nvSpPr>
          <p:cNvPr id="27" name="Block Arc 26"/>
          <p:cNvSpPr/>
          <p:nvPr/>
        </p:nvSpPr>
        <p:spPr bwMode="auto">
          <a:xfrm rot="5400000" flipH="1" flipV="1">
            <a:off x="2819173" y="2329168"/>
            <a:ext cx="3105442" cy="3094892"/>
          </a:xfrm>
          <a:prstGeom prst="blockArc">
            <a:avLst>
              <a:gd name="adj1" fmla="val 10827006"/>
              <a:gd name="adj2" fmla="val 16133680"/>
              <a:gd name="adj3" fmla="val 1532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28" name="Rectangle 27"/>
          <p:cNvSpPr/>
          <p:nvPr/>
        </p:nvSpPr>
        <p:spPr>
          <a:xfrm rot="2698448">
            <a:off x="2813821" y="4442320"/>
            <a:ext cx="1665567" cy="432458"/>
          </a:xfrm>
          <a:prstGeom prst="rect">
            <a:avLst/>
          </a:prstGeom>
          <a:effectLst/>
        </p:spPr>
        <p:txBody>
          <a:bodyPr wrap="none">
            <a:prstTxWarp prst="textArchDown">
              <a:avLst>
                <a:gd name="adj" fmla="val 21344267"/>
              </a:avLst>
            </a:prstTxWarp>
            <a:spAutoFit/>
          </a:bodyPr>
          <a:lstStyle/>
          <a:p>
            <a:pPr lvl="0" algn="ctr"/>
            <a:r>
              <a:rPr lang="en-US" sz="1100" b="1" dirty="0" smtClean="0">
                <a:effectLst>
                  <a:outerShdw blurRad="63500" sx="102000" sy="102000" algn="ctr" rotWithShape="0">
                    <a:prstClr val="black">
                      <a:alpha val="40000"/>
                    </a:prstClr>
                  </a:outerShdw>
                </a:effectLst>
                <a:latin typeface="Segoe" pitchFamily="34" charset="0"/>
              </a:rPr>
              <a:t>EMPLOYEES (REMOTE)</a:t>
            </a:r>
          </a:p>
        </p:txBody>
      </p:sp>
      <p:cxnSp>
        <p:nvCxnSpPr>
          <p:cNvPr id="32" name="Straight Connector 31"/>
          <p:cNvCxnSpPr/>
          <p:nvPr/>
        </p:nvCxnSpPr>
        <p:spPr bwMode="auto">
          <a:xfrm>
            <a:off x="3464792" y="2883943"/>
            <a:ext cx="983411" cy="810883"/>
          </a:xfrm>
          <a:prstGeom prst="line">
            <a:avLst/>
          </a:prstGeom>
          <a:solidFill>
            <a:schemeClr val="accent1"/>
          </a:solidFill>
          <a:ln w="19050" cap="flat" cmpd="sng" algn="ctr">
            <a:solidFill>
              <a:srgbClr val="58A432"/>
            </a:solidFill>
            <a:prstDash val="solid"/>
            <a:round/>
            <a:headEnd type="none" w="med" len="med"/>
            <a:tailEnd type="none" w="med" len="med"/>
          </a:ln>
          <a:effectLst/>
        </p:spPr>
      </p:cxnSp>
      <p:sp>
        <p:nvSpPr>
          <p:cNvPr id="26" name="Title 25"/>
          <p:cNvSpPr>
            <a:spLocks noGrp="1"/>
          </p:cNvSpPr>
          <p:nvPr>
            <p:ph type="title"/>
          </p:nvPr>
        </p:nvSpPr>
        <p:spPr>
          <a:xfrm>
            <a:off x="380999" y="381000"/>
            <a:ext cx="8429171" cy="1578894"/>
          </a:xfrm>
        </p:spPr>
        <p:txBody>
          <a:bodyPr/>
          <a:lstStyle/>
          <a:p>
            <a:r>
              <a:rPr lang="en-US" dirty="0" smtClean="0"/>
              <a:t>Identity and Access Management </a:t>
            </a:r>
            <a:br>
              <a:rPr lang="en-US" dirty="0" smtClean="0"/>
            </a:br>
            <a:r>
              <a:rPr lang="en-US" sz="1800" spc="0" dirty="0" smtClean="0">
                <a:solidFill>
                  <a:schemeClr val="tx2"/>
                </a:solidFill>
              </a:rPr>
              <a:t>Simple and easy</a:t>
            </a:r>
            <a:r>
              <a:rPr lang="en-US" dirty="0" smtClean="0"/>
              <a:t/>
            </a:r>
            <a:br>
              <a:rPr lang="en-US" dirty="0" smtClean="0"/>
            </a:br>
            <a:endParaRPr lang="en-US" dirty="0"/>
          </a:p>
        </p:txBody>
      </p:sp>
      <p:pic>
        <p:nvPicPr>
          <p:cNvPr id="58" name="Picture 4" descr="C:\Program Files\Microsoft Resource DVD Artwork\DVD_ART\Artwork_Imagery\HARDWARE_IMAGERY\Illustration - Misc Hardware\Windows Vista Illustration Icons\VPN.png"/>
          <p:cNvPicPr>
            <a:picLocks noChangeAspect="1" noChangeArrowheads="1"/>
          </p:cNvPicPr>
          <p:nvPr/>
        </p:nvPicPr>
        <p:blipFill>
          <a:blip r:embed="rId4" cstate="screen"/>
          <a:srcRect/>
          <a:stretch>
            <a:fillRect/>
          </a:stretch>
        </p:blipFill>
        <p:spPr bwMode="auto">
          <a:xfrm flipH="1">
            <a:off x="3561574" y="4210008"/>
            <a:ext cx="298704" cy="354813"/>
          </a:xfrm>
          <a:prstGeom prst="rect">
            <a:avLst/>
          </a:prstGeom>
          <a:noFill/>
          <a:effectLst>
            <a:outerShdw blurRad="254000" dist="101600" dir="5400000" algn="t" rotWithShape="0">
              <a:prstClr val="black">
                <a:alpha val="56000"/>
              </a:prstClr>
            </a:outerShdw>
          </a:effectLst>
        </p:spPr>
      </p:pic>
      <p:cxnSp>
        <p:nvCxnSpPr>
          <p:cNvPr id="74" name="Straight Connector 73"/>
          <p:cNvCxnSpPr/>
          <p:nvPr/>
        </p:nvCxnSpPr>
        <p:spPr bwMode="auto">
          <a:xfrm rot="10800000">
            <a:off x="2525543" y="2108139"/>
            <a:ext cx="899449" cy="731317"/>
          </a:xfrm>
          <a:prstGeom prst="line">
            <a:avLst/>
          </a:prstGeom>
          <a:solidFill>
            <a:schemeClr val="accent1"/>
          </a:solidFill>
          <a:ln w="19050" cap="flat" cmpd="sng" algn="ctr">
            <a:solidFill>
              <a:srgbClr val="58A432"/>
            </a:solidFill>
            <a:prstDash val="solid"/>
            <a:round/>
            <a:headEnd type="none" w="med" len="med"/>
            <a:tailEnd type="oval" w="med" len="med"/>
          </a:ln>
          <a:effectLst/>
        </p:spPr>
      </p:cxnSp>
      <p:sp>
        <p:nvSpPr>
          <p:cNvPr id="24" name="Block Arc 23"/>
          <p:cNvSpPr/>
          <p:nvPr/>
        </p:nvSpPr>
        <p:spPr bwMode="auto">
          <a:xfrm rot="10800000" flipH="1" flipV="1">
            <a:off x="2814955" y="1986947"/>
            <a:ext cx="3105442" cy="3094892"/>
          </a:xfrm>
          <a:prstGeom prst="blockArc">
            <a:avLst>
              <a:gd name="adj1" fmla="val 10827006"/>
              <a:gd name="adj2" fmla="val 16133680"/>
              <a:gd name="adj3" fmla="val 15323"/>
            </a:avLst>
          </a:prstGeom>
          <a:gradFill>
            <a:gsLst>
              <a:gs pos="0">
                <a:srgbClr val="68C33B">
                  <a:lumMod val="50000"/>
                </a:srgbClr>
              </a:gs>
              <a:gs pos="50000">
                <a:srgbClr val="68C33B">
                  <a:lumMod val="75000"/>
                </a:srgbClr>
              </a:gs>
              <a:gs pos="100000">
                <a:srgbClr val="68C33B"/>
              </a:gs>
            </a:gsLst>
            <a:lin ang="10800000" scaled="0"/>
          </a:gradFill>
          <a:ln w="12700">
            <a:gradFill>
              <a:gsLst>
                <a:gs pos="0">
                  <a:schemeClr val="bg1"/>
                </a:gs>
                <a:gs pos="50000">
                  <a:schemeClr val="bg1">
                    <a:lumMod val="85000"/>
                  </a:schemeClr>
                </a:gs>
                <a:gs pos="100000">
                  <a:schemeClr val="bg1">
                    <a:lumMod val="65000"/>
                  </a:schemeClr>
                </a:gs>
              </a:gsLst>
              <a:lin ang="78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sp>
        <p:nvSpPr>
          <p:cNvPr id="25" name="Rectangle 24"/>
          <p:cNvSpPr/>
          <p:nvPr/>
        </p:nvSpPr>
        <p:spPr>
          <a:xfrm rot="18657600">
            <a:off x="2920746" y="2610685"/>
            <a:ext cx="1366431" cy="432458"/>
          </a:xfrm>
          <a:prstGeom prst="rect">
            <a:avLst/>
          </a:prstGeom>
          <a:effectLst/>
        </p:spPr>
        <p:txBody>
          <a:bodyPr wrap="none">
            <a:prstTxWarp prst="textArchUp">
              <a:avLst/>
            </a:prstTxWarp>
            <a:spAutoFit/>
          </a:bodyPr>
          <a:lstStyle/>
          <a:p>
            <a:pPr algn="ctr"/>
            <a:r>
              <a:rPr lang="en-US" sz="1100" b="1" dirty="0" smtClean="0">
                <a:effectLst>
                  <a:outerShdw blurRad="63500" sx="102000" sy="102000" algn="ctr" rotWithShape="0">
                    <a:prstClr val="black">
                      <a:alpha val="40000"/>
                    </a:prstClr>
                  </a:outerShdw>
                </a:effectLst>
                <a:latin typeface="Segoe" pitchFamily="34" charset="0"/>
              </a:rPr>
              <a:t>EMPLOYEES (LAN)</a:t>
            </a:r>
          </a:p>
        </p:txBody>
      </p:sp>
      <p:grpSp>
        <p:nvGrpSpPr>
          <p:cNvPr id="46" name="Group 45"/>
          <p:cNvGrpSpPr/>
          <p:nvPr/>
        </p:nvGrpSpPr>
        <p:grpSpPr>
          <a:xfrm>
            <a:off x="4184627" y="3503918"/>
            <a:ext cx="828739" cy="836022"/>
            <a:chOff x="7647924" y="3456269"/>
            <a:chExt cx="828739" cy="836022"/>
          </a:xfrm>
        </p:grpSpPr>
        <p:sp>
          <p:nvSpPr>
            <p:cNvPr id="64" name="Oval 63"/>
            <p:cNvSpPr/>
            <p:nvPr/>
          </p:nvSpPr>
          <p:spPr bwMode="auto">
            <a:xfrm>
              <a:off x="7647924" y="3456269"/>
              <a:ext cx="828739" cy="836022"/>
            </a:xfrm>
            <a:prstGeom prst="ellipse">
              <a:avLst/>
            </a:prstGeom>
            <a:solidFill>
              <a:schemeClr val="accent2">
                <a:lumMod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anchor="ctr" anchorCtr="0" compatLnSpc="1">
              <a:prstTxWarp prst="textNoShape">
                <a:avLst/>
              </a:prstTxWarp>
            </a:bodyPr>
            <a:lstStyle/>
            <a:p>
              <a:pPr algn="ctr" rtl="0"/>
              <a:endParaRPr lang="en-US" sz="2400" spc="-100" dirty="0">
                <a:ln w="18415" cmpd="sng">
                  <a:noFill/>
                  <a:prstDash val="solid"/>
                </a:ln>
                <a:solidFill>
                  <a:srgbClr val="FFFFFF"/>
                </a:solidFill>
                <a:effectLst>
                  <a:innerShdw blurRad="114300">
                    <a:prstClr val="black"/>
                  </a:innerShdw>
                </a:effectLst>
                <a:latin typeface="Segoe" pitchFamily="34" charset="0"/>
                <a:ea typeface="+mn-ea"/>
                <a:cs typeface="+mn-cs"/>
              </a:endParaRPr>
            </a:p>
          </p:txBody>
        </p:sp>
        <p:sp>
          <p:nvSpPr>
            <p:cNvPr id="67" name="Flowchart: Connector 66"/>
            <p:cNvSpPr/>
            <p:nvPr/>
          </p:nvSpPr>
          <p:spPr bwMode="auto">
            <a:xfrm>
              <a:off x="7810751" y="3471509"/>
              <a:ext cx="503086" cy="312420"/>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grpSp>
          <p:nvGrpSpPr>
            <p:cNvPr id="68" name="Group 62"/>
            <p:cNvGrpSpPr/>
            <p:nvPr/>
          </p:nvGrpSpPr>
          <p:grpSpPr>
            <a:xfrm>
              <a:off x="7772948" y="3544340"/>
              <a:ext cx="604810" cy="615661"/>
              <a:chOff x="823789" y="6281057"/>
              <a:chExt cx="763274" cy="776968"/>
            </a:xfrm>
          </p:grpSpPr>
          <p:pic>
            <p:nvPicPr>
              <p:cNvPr id="70" name="Picture 69" descr="peep7.png"/>
              <p:cNvPicPr>
                <a:picLocks noChangeAspect="1"/>
              </p:cNvPicPr>
              <p:nvPr/>
            </p:nvPicPr>
            <p:blipFill>
              <a:blip r:embed="rId5"/>
              <a:stretch>
                <a:fillRect/>
              </a:stretch>
            </p:blipFill>
            <p:spPr>
              <a:xfrm>
                <a:off x="1022340" y="6281057"/>
                <a:ext cx="564723" cy="776968"/>
              </a:xfrm>
              <a:prstGeom prst="rect">
                <a:avLst/>
              </a:prstGeom>
            </p:spPr>
          </p:pic>
          <p:grpSp>
            <p:nvGrpSpPr>
              <p:cNvPr id="71" name="Group 129"/>
              <p:cNvGrpSpPr/>
              <p:nvPr/>
            </p:nvGrpSpPr>
            <p:grpSpPr>
              <a:xfrm>
                <a:off x="823789" y="6756283"/>
                <a:ext cx="385067" cy="299817"/>
                <a:chOff x="-883556" y="6069329"/>
                <a:chExt cx="1340754" cy="1043923"/>
              </a:xfrm>
            </p:grpSpPr>
            <p:sp>
              <p:nvSpPr>
                <p:cNvPr id="75" name="Isosceles Triangle 74"/>
                <p:cNvSpPr/>
                <p:nvPr/>
              </p:nvSpPr>
              <p:spPr bwMode="auto">
                <a:xfrm>
                  <a:off x="-883556" y="6069329"/>
                  <a:ext cx="1340754" cy="1043923"/>
                </a:xfrm>
                <a:prstGeom prst="triangle">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76" name="Picture 2" descr="visio process chart 2"/>
                <p:cNvPicPr>
                  <a:picLocks noChangeAspect="1" noChangeArrowheads="1"/>
                </p:cNvPicPr>
                <p:nvPr/>
              </p:nvPicPr>
              <p:blipFill>
                <a:blip r:embed="rId6" cstate="print"/>
                <a:srcRect/>
                <a:stretch>
                  <a:fillRect/>
                </a:stretch>
              </p:blipFill>
              <p:spPr bwMode="auto">
                <a:xfrm>
                  <a:off x="-544290" y="6570347"/>
                  <a:ext cx="699759" cy="509987"/>
                </a:xfrm>
                <a:prstGeom prst="rect">
                  <a:avLst/>
                </a:prstGeom>
                <a:noFill/>
              </p:spPr>
            </p:pic>
          </p:grpSp>
        </p:grpSp>
      </p:grpSp>
      <p:sp>
        <p:nvSpPr>
          <p:cNvPr id="77" name="Rectangle 76"/>
          <p:cNvSpPr/>
          <p:nvPr/>
        </p:nvSpPr>
        <p:spPr>
          <a:xfrm rot="-240000">
            <a:off x="3905736" y="3150903"/>
            <a:ext cx="1397902" cy="1294608"/>
          </a:xfrm>
          <a:prstGeom prst="rect">
            <a:avLst/>
          </a:prstGeom>
          <a:effectLst/>
        </p:spPr>
        <p:txBody>
          <a:bodyPr wrap="none">
            <a:prstTxWarp prst="textArchDown">
              <a:avLst>
                <a:gd name="adj" fmla="val 20728804"/>
              </a:avLst>
            </a:prstTxWarp>
            <a:spAutoFit/>
          </a:bodyPr>
          <a:lstStyle/>
          <a:p>
            <a:pPr lvl="0" algn="ctr"/>
            <a:r>
              <a:rPr lang="en-US" sz="1000" b="1" dirty="0" smtClean="0">
                <a:effectLst/>
                <a:latin typeface="Segoe" pitchFamily="34" charset="0"/>
              </a:rPr>
              <a:t>CONTOSO</a:t>
            </a:r>
          </a:p>
        </p:txBody>
      </p:sp>
      <p:pic>
        <p:nvPicPr>
          <p:cNvPr id="92" name="Picture 91" descr="Configurations.png"/>
          <p:cNvPicPr>
            <a:picLocks noChangeAspect="1"/>
          </p:cNvPicPr>
          <p:nvPr/>
        </p:nvPicPr>
        <p:blipFill>
          <a:blip r:embed="rId7" cstate="print"/>
          <a:stretch>
            <a:fillRect/>
          </a:stretch>
        </p:blipFill>
        <p:spPr>
          <a:xfrm>
            <a:off x="4862812" y="3471290"/>
            <a:ext cx="272903" cy="218805"/>
          </a:xfrm>
          <a:prstGeom prst="rect">
            <a:avLst/>
          </a:prstGeom>
        </p:spPr>
      </p:pic>
      <p:pic>
        <p:nvPicPr>
          <p:cNvPr id="47" name="Picture 46" descr="Configurations.png"/>
          <p:cNvPicPr>
            <a:picLocks noChangeAspect="1"/>
          </p:cNvPicPr>
          <p:nvPr/>
        </p:nvPicPr>
        <p:blipFill>
          <a:blip r:embed="rId7" cstate="print"/>
          <a:stretch>
            <a:fillRect/>
          </a:stretch>
        </p:blipFill>
        <p:spPr>
          <a:xfrm>
            <a:off x="4924469" y="4036948"/>
            <a:ext cx="272903" cy="218805"/>
          </a:xfrm>
          <a:prstGeom prst="rect">
            <a:avLst/>
          </a:prstGeom>
        </p:spPr>
      </p:pic>
      <p:pic>
        <p:nvPicPr>
          <p:cNvPr id="48" name="Picture 47" descr="Configurations.png"/>
          <p:cNvPicPr>
            <a:picLocks noChangeAspect="1"/>
          </p:cNvPicPr>
          <p:nvPr/>
        </p:nvPicPr>
        <p:blipFill>
          <a:blip r:embed="rId7" cstate="print"/>
          <a:stretch>
            <a:fillRect/>
          </a:stretch>
        </p:blipFill>
        <p:spPr>
          <a:xfrm>
            <a:off x="4056901" y="4036948"/>
            <a:ext cx="272903" cy="218805"/>
          </a:xfrm>
          <a:prstGeom prst="rect">
            <a:avLst/>
          </a:prstGeom>
        </p:spPr>
      </p:pic>
      <p:pic>
        <p:nvPicPr>
          <p:cNvPr id="49" name="Picture 48" descr="Configurations.png"/>
          <p:cNvPicPr>
            <a:picLocks noChangeAspect="1"/>
          </p:cNvPicPr>
          <p:nvPr/>
        </p:nvPicPr>
        <p:blipFill>
          <a:blip r:embed="rId7" cstate="print"/>
          <a:stretch>
            <a:fillRect/>
          </a:stretch>
        </p:blipFill>
        <p:spPr>
          <a:xfrm>
            <a:off x="4064423" y="3445410"/>
            <a:ext cx="272903" cy="218805"/>
          </a:xfrm>
          <a:prstGeom prst="rect">
            <a:avLst/>
          </a:prstGeom>
        </p:spPr>
      </p:pic>
    </p:spTree>
    <p:extLst>
      <p:ext uri="{BB962C8B-B14F-4D97-AF65-F5344CB8AC3E}">
        <p14:creationId xmlns="" xmlns:p14="http://schemas.microsoft.com/office/powerpoint/2010/main" val="416713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44 -0.01899 L 0.05694 -0.06181 " pathEditMode="relative" ptsTypes="AA">
                                      <p:cBhvr>
                                        <p:cTn id="6" dur="1000" fill="hold"/>
                                        <p:tgtEl>
                                          <p:spTgt spid="9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54 -0.01389 L -0.06841 -0.07014 " pathEditMode="relative" ptsTypes="AA">
                                      <p:cBhvr>
                                        <p:cTn id="8" dur="1000" fill="hold"/>
                                        <p:tgtEl>
                                          <p:spTgt spid="4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1736 0.01806 L -0.06268 0.06713 " pathEditMode="relative" ptsTypes="AA">
                                      <p:cBhvr>
                                        <p:cTn id="10" dur="1000" fill="hold"/>
                                        <p:tgtEl>
                                          <p:spTgt spid="48"/>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88889E-6 3.7037E-6 L 0.05069 0.05718 " pathEditMode="relative" ptsTypes="AA">
                                      <p:cBhvr>
                                        <p:cTn id="12" dur="1000" fill="hold"/>
                                        <p:tgtEl>
                                          <p:spTgt spid="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468826" y="885048"/>
            <a:ext cx="8149196" cy="5632522"/>
          </a:xfrm>
          <a:prstGeom prst="roundRect">
            <a:avLst>
              <a:gd name="adj" fmla="val 2834"/>
            </a:avLst>
          </a:prstGeom>
          <a:solidFill>
            <a:schemeClr val="bg1">
              <a:lumMod val="50000"/>
              <a:lumOff val="50000"/>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5" name="Rectangle 64"/>
          <p:cNvSpPr/>
          <p:nvPr/>
        </p:nvSpPr>
        <p:spPr bwMode="auto">
          <a:xfrm>
            <a:off x="1405234" y="3060210"/>
            <a:ext cx="7047706" cy="1565453"/>
          </a:xfrm>
          <a:prstGeom prst="rect">
            <a:avLst/>
          </a:prstGeom>
          <a:solidFill>
            <a:schemeClr val="bg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nvGrpSpPr>
          <p:cNvPr id="41" name="Group 40"/>
          <p:cNvGrpSpPr/>
          <p:nvPr/>
        </p:nvGrpSpPr>
        <p:grpSpPr>
          <a:xfrm>
            <a:off x="620177" y="1053679"/>
            <a:ext cx="8136903" cy="5351738"/>
            <a:chOff x="663353" y="965709"/>
            <a:chExt cx="7684190" cy="5351738"/>
          </a:xfrm>
        </p:grpSpPr>
        <p:sp>
          <p:nvSpPr>
            <p:cNvPr id="5" name="Rectangle 4"/>
            <p:cNvSpPr/>
            <p:nvPr/>
          </p:nvSpPr>
          <p:spPr>
            <a:xfrm>
              <a:off x="1531723" y="965709"/>
              <a:ext cx="1951803" cy="430127"/>
            </a:xfrm>
            <a:prstGeom prst="rect">
              <a:avLst/>
            </a:prstGeom>
            <a:ln>
              <a:headEnd/>
              <a:tailEnd/>
            </a:ln>
          </p:spPr>
          <p:style>
            <a:lnRef idx="1">
              <a:schemeClr val="accent1"/>
            </a:lnRef>
            <a:fillRef idx="1003">
              <a:schemeClr val="dk1"/>
            </a:fillRef>
            <a:effectRef idx="1">
              <a:schemeClr val="accent1"/>
            </a:effectRef>
            <a:fontRef idx="minor">
              <a:schemeClr val="dk1"/>
            </a:fontRef>
          </p:style>
          <p:txBody>
            <a:bodyPr vert="horz" wrap="square" lIns="0" tIns="45720" rIns="0" bIns="45720" numCol="1" anchor="ctr" anchorCtr="0" compatLnSpc="1"/>
            <a:lstStyle/>
            <a:p>
              <a:pPr algn="ctr">
                <a:defRPr sz="1400"/>
              </a:pPr>
              <a:r>
                <a:rPr lang="en-US" sz="1600" b="1" dirty="0">
                  <a:ln w="12700">
                    <a:noFill/>
                    <a:prstDash val="solid"/>
                  </a:ln>
                  <a:solidFill>
                    <a:schemeClr val="tx1"/>
                  </a:solidFill>
                  <a:effectLst>
                    <a:outerShdw blurRad="63500" sx="102000" sy="102000" algn="ctr" rotWithShape="0">
                      <a:prstClr val="black">
                        <a:alpha val="40000"/>
                      </a:prstClr>
                    </a:outerShdw>
                  </a:effectLst>
                </a:rPr>
                <a:t>Currently</a:t>
              </a:r>
              <a:r>
                <a:rPr lang="en-US" b="1" dirty="0">
                  <a:solidFill>
                    <a:schemeClr val="tx1"/>
                  </a:solidFill>
                  <a:effectLst>
                    <a:outerShdw blurRad="63500" sx="102000" sy="102000" algn="ctr" rotWithShape="0">
                      <a:prstClr val="black">
                        <a:alpha val="40000"/>
                      </a:prstClr>
                    </a:outerShdw>
                  </a:effectLst>
                </a:rPr>
                <a:t> </a:t>
              </a:r>
              <a:r>
                <a:rPr lang="en-US" sz="1600" b="1" dirty="0">
                  <a:ln w="12700">
                    <a:noFill/>
                    <a:prstDash val="solid"/>
                  </a:ln>
                  <a:solidFill>
                    <a:schemeClr val="tx1"/>
                  </a:solidFill>
                  <a:effectLst>
                    <a:outerShdw blurRad="63500" sx="102000" sy="102000" algn="ctr" rotWithShape="0">
                      <a:prstClr val="black">
                        <a:alpha val="40000"/>
                      </a:prstClr>
                    </a:outerShdw>
                  </a:effectLst>
                </a:rPr>
                <a:t>Shipping</a:t>
              </a:r>
            </a:p>
          </p:txBody>
        </p:sp>
        <p:sp>
          <p:nvSpPr>
            <p:cNvPr id="6" name="Rectangle 5"/>
            <p:cNvSpPr/>
            <p:nvPr/>
          </p:nvSpPr>
          <p:spPr>
            <a:xfrm>
              <a:off x="3496385" y="965709"/>
              <a:ext cx="2425917" cy="215064"/>
            </a:xfrm>
            <a:prstGeom prst="rect">
              <a:avLst/>
            </a:prstGeom>
            <a:ln>
              <a:headEnd/>
              <a:tailEnd/>
            </a:ln>
          </p:spPr>
          <p:style>
            <a:lnRef idx="1">
              <a:schemeClr val="accent1"/>
            </a:lnRef>
            <a:fillRef idx="1003">
              <a:schemeClr val="dk1"/>
            </a:fillRef>
            <a:effectRef idx="1">
              <a:schemeClr val="accent1"/>
            </a:effectRef>
            <a:fontRef idx="minor">
              <a:schemeClr val="dk1"/>
            </a:fontRef>
          </p:style>
          <p:txBody>
            <a:bodyPr vert="horz" wrap="square" lIns="0" tIns="45720" rIns="0" bIns="45720" numCol="1" anchor="ctr" anchorCtr="0" compatLnSpc="1"/>
            <a:lstStyle/>
            <a:p>
              <a:pPr algn="ctr">
                <a:defRPr sz="1400">
                  <a:solidFill>
                    <a:schemeClr val="bg1"/>
                  </a:solidFill>
                </a:defRPr>
              </a:pPr>
              <a:r>
                <a:rPr lang="en-US" sz="1600" b="1" dirty="0">
                  <a:ln w="12700">
                    <a:noFill/>
                    <a:prstDash val="solid"/>
                  </a:ln>
                  <a:solidFill>
                    <a:schemeClr val="tx1"/>
                  </a:solidFill>
                  <a:effectLst>
                    <a:outerShdw blurRad="63500" sx="102000" sy="102000" algn="ctr" rotWithShape="0">
                      <a:prstClr val="black">
                        <a:alpha val="40000"/>
                      </a:prstClr>
                    </a:outerShdw>
                  </a:effectLst>
                </a:rPr>
                <a:t>CY 2009</a:t>
              </a:r>
            </a:p>
          </p:txBody>
        </p:sp>
        <p:sp>
          <p:nvSpPr>
            <p:cNvPr id="9" name="Rectangle 8"/>
            <p:cNvSpPr/>
            <p:nvPr/>
          </p:nvSpPr>
          <p:spPr>
            <a:xfrm>
              <a:off x="3496385" y="1193529"/>
              <a:ext cx="2425917" cy="202306"/>
            </a:xfrm>
            <a:prstGeom prst="rect">
              <a:avLst/>
            </a:prstGeom>
            <a:ln>
              <a:headEnd/>
              <a:tailEnd/>
            </a:ln>
          </p:spPr>
          <p:style>
            <a:lnRef idx="1">
              <a:schemeClr val="accent1"/>
            </a:lnRef>
            <a:fillRef idx="1003">
              <a:schemeClr val="dk1"/>
            </a:fillRef>
            <a:effectRef idx="1">
              <a:schemeClr val="accent1"/>
            </a:effectRef>
            <a:fontRef idx="minor">
              <a:schemeClr val="dk1"/>
            </a:fontRef>
          </p:style>
          <p:txBody>
            <a:bodyPr vert="horz" wrap="square" lIns="0" tIns="45720" rIns="0" bIns="45720" numCol="1" anchor="ctr" anchorCtr="0" compatLnSpc="1"/>
            <a:lstStyle/>
            <a:p>
              <a:pPr algn="ctr">
                <a:defRPr sz="1400">
                  <a:solidFill>
                    <a:schemeClr val="bg1"/>
                  </a:solidFill>
                </a:defRPr>
              </a:pPr>
              <a:r>
                <a:rPr lang="en-US" sz="1400" b="1" dirty="0">
                  <a:ln w="12700">
                    <a:noFill/>
                    <a:prstDash val="solid"/>
                  </a:ln>
                  <a:solidFill>
                    <a:schemeClr val="tx1"/>
                  </a:solidFill>
                  <a:effectLst>
                    <a:outerShdw blurRad="63500" sx="102000" sy="102000" algn="ctr" rotWithShape="0">
                      <a:prstClr val="black">
                        <a:alpha val="40000"/>
                      </a:prstClr>
                    </a:outerShdw>
                  </a:effectLst>
                </a:rPr>
                <a:t>H2</a:t>
              </a:r>
              <a:endParaRPr lang="en-US" sz="1600" b="1" dirty="0">
                <a:ln w="12700">
                  <a:noFill/>
                  <a:prstDash val="solid"/>
                </a:ln>
                <a:solidFill>
                  <a:schemeClr val="tx1"/>
                </a:solidFill>
                <a:effectLst>
                  <a:outerShdw blurRad="63500" sx="102000" sy="102000" algn="ctr" rotWithShape="0">
                    <a:prstClr val="black">
                      <a:alpha val="40000"/>
                    </a:prstClr>
                  </a:outerShdw>
                </a:effectLst>
              </a:endParaRPr>
            </a:p>
          </p:txBody>
        </p:sp>
        <p:sp>
          <p:nvSpPr>
            <p:cNvPr id="59" name="Rectangle 58"/>
            <p:cNvSpPr/>
            <p:nvPr/>
          </p:nvSpPr>
          <p:spPr>
            <a:xfrm>
              <a:off x="5933772" y="965709"/>
              <a:ext cx="2151194" cy="215064"/>
            </a:xfrm>
            <a:prstGeom prst="rect">
              <a:avLst/>
            </a:prstGeom>
            <a:ln>
              <a:headEnd/>
              <a:tailEnd/>
            </a:ln>
          </p:spPr>
          <p:style>
            <a:lnRef idx="1">
              <a:schemeClr val="accent1"/>
            </a:lnRef>
            <a:fillRef idx="1003">
              <a:schemeClr val="dk1"/>
            </a:fillRef>
            <a:effectRef idx="1">
              <a:schemeClr val="accent1"/>
            </a:effectRef>
            <a:fontRef idx="minor">
              <a:schemeClr val="dk1"/>
            </a:fontRef>
          </p:style>
          <p:txBody>
            <a:bodyPr vert="horz" wrap="square" lIns="0" tIns="45720" rIns="0" bIns="45720" numCol="1" anchor="ctr" anchorCtr="0" compatLnSpc="1"/>
            <a:lstStyle/>
            <a:p>
              <a:pPr algn="ctr">
                <a:defRPr sz="1400">
                  <a:solidFill>
                    <a:schemeClr val="bg1"/>
                  </a:solidFill>
                </a:defRPr>
              </a:pPr>
              <a:r>
                <a:rPr lang="en-US" sz="1600" b="1" dirty="0">
                  <a:ln w="12700">
                    <a:noFill/>
                    <a:prstDash val="solid"/>
                  </a:ln>
                  <a:solidFill>
                    <a:schemeClr val="tx1"/>
                  </a:solidFill>
                  <a:effectLst>
                    <a:outerShdw blurRad="63500" sx="102000" sy="102000" algn="ctr" rotWithShape="0">
                      <a:prstClr val="black">
                        <a:alpha val="40000"/>
                      </a:prstClr>
                    </a:outerShdw>
                  </a:effectLst>
                </a:rPr>
                <a:t>CY 2010</a:t>
              </a:r>
            </a:p>
          </p:txBody>
        </p:sp>
        <p:sp>
          <p:nvSpPr>
            <p:cNvPr id="60" name="Rectangle 59"/>
            <p:cNvSpPr/>
            <p:nvPr/>
          </p:nvSpPr>
          <p:spPr>
            <a:xfrm>
              <a:off x="5933772" y="1193529"/>
              <a:ext cx="2151194" cy="202306"/>
            </a:xfrm>
            <a:prstGeom prst="rect">
              <a:avLst/>
            </a:prstGeom>
            <a:ln>
              <a:headEnd/>
              <a:tailEnd/>
            </a:ln>
          </p:spPr>
          <p:style>
            <a:lnRef idx="1">
              <a:schemeClr val="accent1"/>
            </a:lnRef>
            <a:fillRef idx="1003">
              <a:schemeClr val="dk1"/>
            </a:fillRef>
            <a:effectRef idx="1">
              <a:schemeClr val="accent1"/>
            </a:effectRef>
            <a:fontRef idx="minor">
              <a:schemeClr val="dk1"/>
            </a:fontRef>
          </p:style>
          <p:txBody>
            <a:bodyPr vert="horz" wrap="square" lIns="0" tIns="45720" rIns="0" bIns="45720" numCol="1" anchor="ctr" anchorCtr="0" compatLnSpc="1"/>
            <a:lstStyle/>
            <a:p>
              <a:pPr algn="ctr">
                <a:defRPr sz="1400">
                  <a:solidFill>
                    <a:schemeClr val="bg1"/>
                  </a:solidFill>
                </a:defRPr>
              </a:pPr>
              <a:r>
                <a:rPr lang="en-US" sz="1400" b="1" dirty="0">
                  <a:ln w="12700">
                    <a:noFill/>
                    <a:prstDash val="solid"/>
                  </a:ln>
                  <a:solidFill>
                    <a:schemeClr val="tx1"/>
                  </a:solidFill>
                  <a:effectLst>
                    <a:outerShdw blurRad="63500" sx="102000" sy="102000" algn="ctr" rotWithShape="0">
                      <a:prstClr val="black">
                        <a:alpha val="40000"/>
                      </a:prstClr>
                    </a:outerShdw>
                  </a:effectLst>
                </a:rPr>
                <a:t>H1</a:t>
              </a:r>
            </a:p>
          </p:txBody>
        </p:sp>
        <p:sp>
          <p:nvSpPr>
            <p:cNvPr id="111" name="Rectangle 110"/>
            <p:cNvSpPr/>
            <p:nvPr/>
          </p:nvSpPr>
          <p:spPr>
            <a:xfrm>
              <a:off x="663353" y="2937124"/>
              <a:ext cx="7684190" cy="1577132"/>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bwMode="auto">
            <a:xfrm>
              <a:off x="672638" y="1406347"/>
              <a:ext cx="860254" cy="1541288"/>
            </a:xfrm>
            <a:prstGeom prst="rect">
              <a:avLst/>
            </a:prstGeom>
            <a:ln>
              <a:gradFill>
                <a:gsLst>
                  <a:gs pos="0">
                    <a:schemeClr val="bg2"/>
                  </a:gs>
                  <a:gs pos="50000">
                    <a:schemeClr val="bg1"/>
                  </a:gs>
                  <a:gs pos="100000">
                    <a:schemeClr val="bg2">
                      <a:lumMod val="75000"/>
                    </a:schemeClr>
                  </a:gs>
                </a:gsLst>
                <a:lin ang="7800000" scaled="0"/>
              </a:gradFill>
              <a:headEnd type="none" w="med" len="med"/>
              <a:tailEnd type="none" w="med" len="med"/>
            </a:ln>
            <a:effectLst/>
            <a:scene3d>
              <a:camera prst="orthographicFront">
                <a:rot lat="0" lon="0" rev="0"/>
              </a:camera>
              <a:lightRig rig="threePt" dir="t">
                <a:rot lat="0" lon="0" rev="1200000"/>
              </a:lightRig>
            </a:scene3d>
            <a:sp3d>
              <a:extrusionClr>
                <a:schemeClr val="bg1"/>
              </a:extrusionClr>
              <a:contourClr>
                <a:srgbClr val="3B1515"/>
              </a:contourClr>
            </a:sp3d>
          </p:spPr>
          <p:style>
            <a:lnRef idx="0">
              <a:scrgbClr r="0" g="0" b="0"/>
            </a:lnRef>
            <a:fillRef idx="1002">
              <a:schemeClr val="lt2"/>
            </a:fillRef>
            <a:effectRef idx="0">
              <a:scrgbClr r="0" g="0" b="0"/>
            </a:effectRef>
            <a:fontRef idx="major"/>
          </p:style>
          <p:txBody>
            <a:bodyPr vert="vert270" wrap="square" lIns="91440" tIns="45718" rIns="91436" bIns="45718" numCol="1" rtlCol="0" anchor="ctr" anchorCtr="0" compatLnSpc="1">
              <a:prstTxWarp prst="textNoShape">
                <a:avLst/>
              </a:prstTxWarp>
            </a:bodyPr>
            <a:lstStyle/>
            <a:p>
              <a:pPr indent="-171450" algn="ctr" defTabSz="914099" fontAlgn="base">
                <a:spcBef>
                  <a:spcPct val="0"/>
                </a:spcBef>
                <a:spcAft>
                  <a:spcPct val="0"/>
                </a:spcAft>
                <a:defRPr/>
              </a:pPr>
              <a:r>
                <a:rPr lang="en-US" sz="1600" kern="0" dirty="0">
                  <a:solidFill>
                    <a:schemeClr val="bg1"/>
                  </a:solidFill>
                  <a:latin typeface="Segoe" charset="0"/>
                </a:rPr>
                <a:t>Management</a:t>
              </a:r>
            </a:p>
          </p:txBody>
        </p:sp>
        <p:sp>
          <p:nvSpPr>
            <p:cNvPr id="57" name="Rectangle 56"/>
            <p:cNvSpPr/>
            <p:nvPr/>
          </p:nvSpPr>
          <p:spPr bwMode="auto">
            <a:xfrm>
              <a:off x="672638" y="2973136"/>
              <a:ext cx="860254" cy="1577132"/>
            </a:xfrm>
            <a:prstGeom prst="rect">
              <a:avLst/>
            </a:prstGeom>
            <a:ln>
              <a:gradFill>
                <a:gsLst>
                  <a:gs pos="0">
                    <a:schemeClr val="bg2"/>
                  </a:gs>
                  <a:gs pos="50000">
                    <a:schemeClr val="bg1"/>
                  </a:gs>
                  <a:gs pos="100000">
                    <a:schemeClr val="bg2">
                      <a:lumMod val="75000"/>
                    </a:schemeClr>
                  </a:gs>
                </a:gsLst>
                <a:lin ang="7800000" scaled="0"/>
              </a:gradFill>
              <a:headEnd type="none" w="med" len="med"/>
              <a:tailEnd type="none" w="med" len="med"/>
            </a:ln>
            <a:effectLst/>
            <a:scene3d>
              <a:camera prst="orthographicFront">
                <a:rot lat="0" lon="0" rev="0"/>
              </a:camera>
              <a:lightRig rig="threePt" dir="t">
                <a:rot lat="0" lon="0" rev="1200000"/>
              </a:lightRig>
            </a:scene3d>
            <a:sp3d>
              <a:extrusionClr>
                <a:schemeClr val="bg1"/>
              </a:extrusionClr>
              <a:contourClr>
                <a:srgbClr val="3B1515"/>
              </a:contourClr>
            </a:sp3d>
          </p:spPr>
          <p:style>
            <a:lnRef idx="0">
              <a:scrgbClr r="0" g="0" b="0"/>
            </a:lnRef>
            <a:fillRef idx="1002">
              <a:schemeClr val="lt2"/>
            </a:fillRef>
            <a:effectRef idx="0">
              <a:scrgbClr r="0" g="0" b="0"/>
            </a:effectRef>
            <a:fontRef idx="major"/>
          </p:style>
          <p:txBody>
            <a:bodyPr vert="vert270" wrap="square" lIns="91440" tIns="45718" rIns="91436" bIns="45718" numCol="1" rtlCol="0" anchor="ctr" anchorCtr="0" compatLnSpc="1">
              <a:prstTxWarp prst="textNoShape">
                <a:avLst/>
              </a:prstTxWarp>
            </a:bodyPr>
            <a:lstStyle/>
            <a:p>
              <a:pPr indent="-171450" algn="ctr" defTabSz="914099" fontAlgn="base">
                <a:spcBef>
                  <a:spcPct val="0"/>
                </a:spcBef>
                <a:spcAft>
                  <a:spcPct val="0"/>
                </a:spcAft>
                <a:defRPr/>
              </a:pPr>
              <a:r>
                <a:rPr lang="en-US" sz="1600" kern="0" dirty="0">
                  <a:solidFill>
                    <a:schemeClr val="bg1"/>
                  </a:solidFill>
                  <a:latin typeface="Segoe" charset="0"/>
                </a:rPr>
                <a:t>Protection &amp; Access </a:t>
              </a:r>
              <a:r>
                <a:rPr lang="en-US" sz="1600" kern="0" dirty="0" smtClean="0">
                  <a:solidFill>
                    <a:schemeClr val="bg1"/>
                  </a:solidFill>
                  <a:latin typeface="Segoe" charset="0"/>
                </a:rPr>
                <a:t>Solutions</a:t>
              </a:r>
              <a:endParaRPr lang="en-US" sz="1600" kern="0" dirty="0">
                <a:solidFill>
                  <a:schemeClr val="bg1"/>
                </a:solidFill>
                <a:latin typeface="Segoe" charset="0"/>
              </a:endParaRPr>
            </a:p>
          </p:txBody>
        </p:sp>
        <p:sp>
          <p:nvSpPr>
            <p:cNvPr id="58" name="Rectangle 57"/>
            <p:cNvSpPr/>
            <p:nvPr/>
          </p:nvSpPr>
          <p:spPr bwMode="auto">
            <a:xfrm>
              <a:off x="672638" y="4575768"/>
              <a:ext cx="860254" cy="1741679"/>
            </a:xfrm>
            <a:prstGeom prst="rect">
              <a:avLst/>
            </a:prstGeom>
            <a:ln>
              <a:gradFill>
                <a:gsLst>
                  <a:gs pos="0">
                    <a:schemeClr val="bg2"/>
                  </a:gs>
                  <a:gs pos="50000">
                    <a:schemeClr val="bg1"/>
                  </a:gs>
                  <a:gs pos="100000">
                    <a:schemeClr val="bg2">
                      <a:lumMod val="75000"/>
                    </a:schemeClr>
                  </a:gs>
                </a:gsLst>
                <a:lin ang="7800000" scaled="0"/>
              </a:gradFill>
              <a:headEnd type="none" w="med" len="med"/>
              <a:tailEnd type="none" w="med" len="med"/>
            </a:ln>
            <a:effectLst/>
            <a:scene3d>
              <a:camera prst="orthographicFront">
                <a:rot lat="0" lon="0" rev="0"/>
              </a:camera>
              <a:lightRig rig="threePt" dir="t">
                <a:rot lat="0" lon="0" rev="1200000"/>
              </a:lightRig>
            </a:scene3d>
            <a:sp3d>
              <a:extrusionClr>
                <a:schemeClr val="bg1"/>
              </a:extrusionClr>
              <a:contourClr>
                <a:srgbClr val="3B1515"/>
              </a:contourClr>
            </a:sp3d>
          </p:spPr>
          <p:style>
            <a:lnRef idx="0">
              <a:scrgbClr r="0" g="0" b="0"/>
            </a:lnRef>
            <a:fillRef idx="1002">
              <a:schemeClr val="lt2"/>
            </a:fillRef>
            <a:effectRef idx="0">
              <a:scrgbClr r="0" g="0" b="0"/>
            </a:effectRef>
            <a:fontRef idx="major"/>
          </p:style>
          <p:txBody>
            <a:bodyPr vert="vert270" wrap="square" lIns="91440" tIns="45718" rIns="91436" bIns="45718" numCol="1" rtlCol="0" anchor="ctr" anchorCtr="0" compatLnSpc="1">
              <a:prstTxWarp prst="textNoShape">
                <a:avLst/>
              </a:prstTxWarp>
            </a:bodyPr>
            <a:lstStyle/>
            <a:p>
              <a:pPr indent="-171450" algn="ctr" defTabSz="914099" fontAlgn="base">
                <a:spcBef>
                  <a:spcPct val="0"/>
                </a:spcBef>
                <a:spcAft>
                  <a:spcPct val="0"/>
                </a:spcAft>
                <a:defRPr/>
              </a:pPr>
              <a:r>
                <a:rPr lang="en-US" sz="1600" kern="0" dirty="0">
                  <a:solidFill>
                    <a:schemeClr val="bg1"/>
                  </a:solidFill>
                  <a:latin typeface="Segoe" charset="0"/>
                </a:rPr>
                <a:t>Platform</a:t>
              </a:r>
            </a:p>
          </p:txBody>
        </p:sp>
      </p:grpSp>
      <p:sp>
        <p:nvSpPr>
          <p:cNvPr id="56" name="TextBox 55"/>
          <p:cNvSpPr txBox="1"/>
          <p:nvPr/>
        </p:nvSpPr>
        <p:spPr>
          <a:xfrm>
            <a:off x="3787800" y="5847539"/>
            <a:ext cx="2271046" cy="513020"/>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algn="ctr">
              <a:lnSpc>
                <a:spcPts val="1900"/>
              </a:lnSpc>
            </a:pPr>
            <a:endParaRPr lang="en-US" dirty="0" smtClean="0">
              <a:solidFill>
                <a:srgbClr val="000000"/>
              </a:solidFill>
              <a:latin typeface="Segoe" charset="0"/>
            </a:endParaRPr>
          </a:p>
        </p:txBody>
      </p:sp>
      <p:sp>
        <p:nvSpPr>
          <p:cNvPr id="53" name="TextBox 52"/>
          <p:cNvSpPr txBox="1"/>
          <p:nvPr/>
        </p:nvSpPr>
        <p:spPr>
          <a:xfrm>
            <a:off x="3787800" y="4677634"/>
            <a:ext cx="2271046" cy="591024"/>
          </a:xfrm>
          <a:prstGeom prst="roundRect">
            <a:avLst>
              <a:gd name="adj" fmla="val 11156"/>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algn="ctr">
              <a:lnSpc>
                <a:spcPts val="1900"/>
              </a:lnSpc>
            </a:pPr>
            <a:endParaRPr lang="en-US" dirty="0" smtClean="0">
              <a:solidFill>
                <a:srgbClr val="000000"/>
              </a:solidFill>
              <a:latin typeface="Segoe" charset="0"/>
            </a:endParaRPr>
          </a:p>
        </p:txBody>
      </p:sp>
      <p:sp>
        <p:nvSpPr>
          <p:cNvPr id="51" name="TextBox 50"/>
          <p:cNvSpPr txBox="1"/>
          <p:nvPr/>
        </p:nvSpPr>
        <p:spPr>
          <a:xfrm>
            <a:off x="3787800" y="3518588"/>
            <a:ext cx="2271046" cy="585636"/>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algn="ctr">
              <a:lnSpc>
                <a:spcPts val="1900"/>
              </a:lnSpc>
            </a:pPr>
            <a:endParaRPr lang="en-US" dirty="0" smtClean="0">
              <a:solidFill>
                <a:srgbClr val="000000"/>
              </a:solidFill>
              <a:latin typeface="Segoe" charset="0"/>
            </a:endParaRPr>
          </a:p>
        </p:txBody>
      </p:sp>
      <p:sp>
        <p:nvSpPr>
          <p:cNvPr id="2" name="Title 1"/>
          <p:cNvSpPr>
            <a:spLocks noGrp="1"/>
          </p:cNvSpPr>
          <p:nvPr>
            <p:ph type="title"/>
          </p:nvPr>
        </p:nvSpPr>
        <p:spPr>
          <a:xfrm>
            <a:off x="381000" y="230188"/>
            <a:ext cx="8382000" cy="553998"/>
          </a:xfrm>
        </p:spPr>
        <p:txBody>
          <a:bodyPr/>
          <a:lstStyle/>
          <a:p>
            <a:r>
              <a:rPr lang="en-US" sz="4000" dirty="0" smtClean="0"/>
              <a:t>Business Ready Security: The Road Ahead</a:t>
            </a:r>
            <a:endParaRPr lang="en-US" sz="4000" dirty="0"/>
          </a:p>
        </p:txBody>
      </p:sp>
      <p:sp>
        <p:nvSpPr>
          <p:cNvPr id="28" name="Footer Placeholder 17"/>
          <p:cNvSpPr txBox="1">
            <a:spLocks/>
          </p:cNvSpPr>
          <p:nvPr/>
        </p:nvSpPr>
        <p:spPr>
          <a:xfrm>
            <a:off x="2608459" y="6573386"/>
            <a:ext cx="3686803" cy="299179"/>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1" i="1" dirty="0" smtClean="0">
                <a:solidFill>
                  <a:schemeClr val="bg2">
                    <a:lumMod val="75000"/>
                  </a:schemeClr>
                </a:solidFill>
                <a:latin typeface="+mj-lt"/>
              </a:rPr>
              <a:t>Subject to Change</a:t>
            </a:r>
            <a:endParaRPr lang="en-US" sz="1050" b="1" i="1" dirty="0">
              <a:solidFill>
                <a:schemeClr val="bg2">
                  <a:lumMod val="75000"/>
                </a:schemeClr>
              </a:solidFill>
              <a:latin typeface="+mj-lt"/>
            </a:endParaRPr>
          </a:p>
        </p:txBody>
      </p:sp>
      <p:pic>
        <p:nvPicPr>
          <p:cNvPr id="43" name="Picture 24" descr="https://mediabank.partners.extranet.microsoft.com/transfer/rad74CFC/5/Forefront-UAG10_h_rg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4691" y="3603787"/>
            <a:ext cx="1818282" cy="415238"/>
          </a:xfrm>
          <a:prstGeom prst="rect">
            <a:avLst/>
          </a:prstGeom>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30" name="Picture 29" descr="windows server 2008 r2 bl h.png"/>
          <p:cNvPicPr>
            <a:picLocks noChangeAspect="1"/>
          </p:cNvPicPr>
          <p:nvPr/>
        </p:nvPicPr>
        <p:blipFill>
          <a:blip r:embed="rId4" cstate="print"/>
          <a:stretch>
            <a:fillRect/>
          </a:stretch>
        </p:blipFill>
        <p:spPr>
          <a:xfrm>
            <a:off x="3814725" y="4701857"/>
            <a:ext cx="2208388" cy="306416"/>
          </a:xfrm>
          <a:prstGeom prst="rect">
            <a:avLst/>
          </a:prstGeom>
        </p:spPr>
      </p:pic>
      <p:sp>
        <p:nvSpPr>
          <p:cNvPr id="34" name="Rectangle 33"/>
          <p:cNvSpPr>
            <a:spLocks noChangeArrowheads="1"/>
          </p:cNvSpPr>
          <p:nvPr/>
        </p:nvSpPr>
        <p:spPr bwMode="auto">
          <a:xfrm>
            <a:off x="4182467" y="5881641"/>
            <a:ext cx="1898172" cy="371559"/>
          </a:xfrm>
          <a:prstGeom prst="rect">
            <a:avLst/>
          </a:prstGeom>
          <a:noFill/>
          <a:ln w="76200">
            <a:no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defRPr sz="1200">
                <a:solidFill>
                  <a:sysClr val="windowText" lastClr="000000"/>
                </a:solidFill>
              </a:defRPr>
            </a:pPr>
            <a:endParaRPr lang="en-US" sz="900" dirty="0"/>
          </a:p>
        </p:txBody>
      </p:sp>
      <p:pic>
        <p:nvPicPr>
          <p:cNvPr id="33" name="Picture 32" descr="Windows7-Enterprise_h_rgb.png"/>
          <p:cNvPicPr>
            <a:picLocks noChangeAspect="1"/>
          </p:cNvPicPr>
          <p:nvPr/>
        </p:nvPicPr>
        <p:blipFill>
          <a:blip r:embed="rId5" cstate="print"/>
          <a:stretch>
            <a:fillRect/>
          </a:stretch>
        </p:blipFill>
        <p:spPr>
          <a:xfrm>
            <a:off x="4322277" y="5940534"/>
            <a:ext cx="1096720" cy="345466"/>
          </a:xfrm>
          <a:prstGeom prst="rect">
            <a:avLst/>
          </a:prstGeom>
        </p:spPr>
      </p:pic>
      <p:cxnSp>
        <p:nvCxnSpPr>
          <p:cNvPr id="44" name="Straight Connector 43"/>
          <p:cNvCxnSpPr/>
          <p:nvPr/>
        </p:nvCxnSpPr>
        <p:spPr bwMode="auto">
          <a:xfrm rot="5400000">
            <a:off x="538646" y="4230860"/>
            <a:ext cx="6217920" cy="1588"/>
          </a:xfrm>
          <a:prstGeom prst="line">
            <a:avLst/>
          </a:prstGeom>
          <a:solidFill>
            <a:schemeClr val="accent1"/>
          </a:solidFill>
          <a:ln w="9525" cap="flat" cmpd="sng" algn="ctr">
            <a:gradFill>
              <a:gsLst>
                <a:gs pos="0">
                  <a:schemeClr val="accent1">
                    <a:shade val="30000"/>
                    <a:satMod val="115000"/>
                    <a:alpha val="0"/>
                  </a:schemeClr>
                </a:gs>
                <a:gs pos="50000">
                  <a:schemeClr val="bg2">
                    <a:lumMod val="20000"/>
                    <a:lumOff val="80000"/>
                  </a:schemeClr>
                </a:gs>
                <a:gs pos="100000">
                  <a:schemeClr val="accent1">
                    <a:shade val="100000"/>
                    <a:satMod val="115000"/>
                    <a:alpha val="0"/>
                  </a:schemeClr>
                </a:gs>
              </a:gsLst>
              <a:lin ang="0" scaled="0"/>
            </a:gradFill>
            <a:prstDash val="solid"/>
            <a:round/>
            <a:headEnd type="none" w="med" len="med"/>
            <a:tailEnd type="none" w="med" len="med"/>
          </a:ln>
          <a:effectLst>
            <a:outerShdw blurRad="50800" dist="38100" dir="18900000" algn="bl" rotWithShape="0">
              <a:prstClr val="black">
                <a:alpha val="40000"/>
              </a:prstClr>
            </a:outerShdw>
          </a:effectLst>
        </p:spPr>
      </p:cxnSp>
      <p:cxnSp>
        <p:nvCxnSpPr>
          <p:cNvPr id="45" name="Straight Connector 44"/>
          <p:cNvCxnSpPr/>
          <p:nvPr/>
        </p:nvCxnSpPr>
        <p:spPr bwMode="auto">
          <a:xfrm rot="5400000">
            <a:off x="3120912" y="4230860"/>
            <a:ext cx="6217920" cy="1588"/>
          </a:xfrm>
          <a:prstGeom prst="line">
            <a:avLst/>
          </a:prstGeom>
          <a:solidFill>
            <a:schemeClr val="accent1"/>
          </a:solidFill>
          <a:ln w="9525" cap="flat" cmpd="sng" algn="ctr">
            <a:gradFill>
              <a:gsLst>
                <a:gs pos="0">
                  <a:schemeClr val="accent1">
                    <a:shade val="30000"/>
                    <a:satMod val="115000"/>
                    <a:alpha val="0"/>
                  </a:schemeClr>
                </a:gs>
                <a:gs pos="50000">
                  <a:schemeClr val="bg2">
                    <a:lumMod val="20000"/>
                    <a:lumOff val="80000"/>
                  </a:schemeClr>
                </a:gs>
                <a:gs pos="100000">
                  <a:schemeClr val="accent1">
                    <a:shade val="100000"/>
                    <a:satMod val="115000"/>
                    <a:alpha val="0"/>
                  </a:schemeClr>
                </a:gs>
              </a:gsLst>
              <a:lin ang="0" scaled="0"/>
            </a:gradFill>
            <a:prstDash val="solid"/>
            <a:round/>
            <a:headEnd type="none" w="med" len="med"/>
            <a:tailEnd type="none" w="med" len="med"/>
          </a:ln>
          <a:effectLst>
            <a:outerShdw blurRad="50800" dist="38100" dir="18900000" algn="bl" rotWithShape="0">
              <a:prstClr val="black">
                <a:alpha val="40000"/>
              </a:prstClr>
            </a:outerShdw>
          </a:effectLst>
        </p:spPr>
      </p:cxnSp>
      <p:sp>
        <p:nvSpPr>
          <p:cNvPr id="47" name="TextBox 46"/>
          <p:cNvSpPr txBox="1"/>
          <p:nvPr/>
        </p:nvSpPr>
        <p:spPr>
          <a:xfrm>
            <a:off x="1584764" y="1925732"/>
            <a:ext cx="1973446" cy="585636"/>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indent="-114300" algn="ctr" fontAlgn="base">
              <a:lnSpc>
                <a:spcPts val="1900"/>
              </a:lnSpc>
              <a:spcBef>
                <a:spcPts val="300"/>
              </a:spcBef>
              <a:buFont typeface="Arial" pitchFamily="34" charset="0"/>
              <a:buChar char="•"/>
            </a:pPr>
            <a:endParaRPr lang="en-US" dirty="0" smtClean="0">
              <a:solidFill>
                <a:srgbClr val="000000"/>
              </a:solidFill>
              <a:latin typeface="Segoe" charset="0"/>
              <a:hlinkClick r:id=""/>
            </a:endParaRPr>
          </a:p>
        </p:txBody>
      </p:sp>
      <p:pic>
        <p:nvPicPr>
          <p:cNvPr id="63" name="Picture 2" descr="https://mediabank.partners.extranet.microsoft.com/transfer/rad975DB/0/IdLifeMgr07_bL.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84697" y="2047506"/>
            <a:ext cx="1193934" cy="387903"/>
          </a:xfrm>
          <a:prstGeom prst="rect">
            <a:avLst/>
          </a:prstGeom>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49" name="TextBox 48"/>
          <p:cNvSpPr txBox="1"/>
          <p:nvPr/>
        </p:nvSpPr>
        <p:spPr>
          <a:xfrm>
            <a:off x="6368905" y="1925732"/>
            <a:ext cx="1973446" cy="585636"/>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indent="-114300" algn="ctr" fontAlgn="base">
              <a:lnSpc>
                <a:spcPts val="1900"/>
              </a:lnSpc>
              <a:spcBef>
                <a:spcPts val="300"/>
              </a:spcBef>
              <a:buFont typeface="Arial" pitchFamily="34" charset="0"/>
              <a:buChar char="•"/>
            </a:pPr>
            <a:endParaRPr lang="en-US" dirty="0" smtClean="0">
              <a:solidFill>
                <a:srgbClr val="000000"/>
              </a:solidFill>
              <a:latin typeface="Segoe" charset="0"/>
              <a:hlinkClick r:id=""/>
            </a:endParaRPr>
          </a:p>
        </p:txBody>
      </p:sp>
      <p:sp>
        <p:nvSpPr>
          <p:cNvPr id="52" name="TextBox 51"/>
          <p:cNvSpPr txBox="1"/>
          <p:nvPr/>
        </p:nvSpPr>
        <p:spPr>
          <a:xfrm>
            <a:off x="1584764" y="4678118"/>
            <a:ext cx="1993324" cy="593794"/>
          </a:xfrm>
          <a:prstGeom prst="roundRect">
            <a:avLst>
              <a:gd name="adj" fmla="val 12754"/>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indent="-114300" algn="ctr" fontAlgn="base">
              <a:lnSpc>
                <a:spcPts val="1900"/>
              </a:lnSpc>
              <a:spcBef>
                <a:spcPts val="300"/>
              </a:spcBef>
              <a:buFont typeface="Arial" pitchFamily="34" charset="0"/>
              <a:buChar char="•"/>
            </a:pPr>
            <a:endParaRPr lang="en-US" dirty="0" smtClean="0">
              <a:solidFill>
                <a:srgbClr val="000000"/>
              </a:solidFill>
              <a:latin typeface="Segoe" charset="0"/>
              <a:hlinkClick r:id=""/>
            </a:endParaRPr>
          </a:p>
        </p:txBody>
      </p:sp>
      <p:sp>
        <p:nvSpPr>
          <p:cNvPr id="50" name="TextBox 49"/>
          <p:cNvSpPr txBox="1"/>
          <p:nvPr/>
        </p:nvSpPr>
        <p:spPr>
          <a:xfrm>
            <a:off x="1584736" y="3518588"/>
            <a:ext cx="1972458" cy="585636"/>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algn="ctr">
              <a:lnSpc>
                <a:spcPts val="1900"/>
              </a:lnSpc>
            </a:pPr>
            <a:endParaRPr lang="en-US" dirty="0" smtClean="0">
              <a:solidFill>
                <a:srgbClr val="000000"/>
              </a:solidFill>
              <a:latin typeface="Segoe" charset="0"/>
            </a:endParaRPr>
          </a:p>
        </p:txBody>
      </p:sp>
      <p:pic>
        <p:nvPicPr>
          <p:cNvPr id="68" name="Picture 12" descr="https://mediabank.partners.extranet.microsoft.com/transfer/rad975DB/7/IAG07-2_bL.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98684" y="3624408"/>
            <a:ext cx="1544563" cy="373997"/>
          </a:xfrm>
          <a:prstGeom prst="rect">
            <a:avLst/>
          </a:prstGeom>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8" name="TextBox 37"/>
          <p:cNvSpPr txBox="1"/>
          <p:nvPr/>
        </p:nvSpPr>
        <p:spPr>
          <a:xfrm>
            <a:off x="4180834" y="4962169"/>
            <a:ext cx="1734544" cy="307777"/>
          </a:xfrm>
          <a:prstGeom prst="rect">
            <a:avLst/>
          </a:prstGeom>
          <a:noFill/>
        </p:spPr>
        <p:txBody>
          <a:bodyPr wrap="square" rtlCol="0">
            <a:spAutoFit/>
          </a:bodyPr>
          <a:lstStyle/>
          <a:p>
            <a:r>
              <a:rPr lang="en-US" sz="700" dirty="0" smtClean="0">
                <a:solidFill>
                  <a:srgbClr val="000000"/>
                </a:solidFill>
                <a:latin typeface="Segoe" charset="0"/>
              </a:rPr>
              <a:t>Active Directory</a:t>
            </a:r>
            <a:r>
              <a:rPr lang="en-US" sz="700" baseline="30000" dirty="0" smtClean="0">
                <a:solidFill>
                  <a:srgbClr val="000000"/>
                </a:solidFill>
                <a:latin typeface="Segoe" charset="0"/>
              </a:rPr>
              <a:t>®</a:t>
            </a:r>
            <a:r>
              <a:rPr lang="en-US" sz="700" dirty="0" smtClean="0">
                <a:solidFill>
                  <a:srgbClr val="000000"/>
                </a:solidFill>
                <a:latin typeface="Segoe" charset="0"/>
              </a:rPr>
              <a:t> Domain Services </a:t>
            </a:r>
          </a:p>
          <a:p>
            <a:r>
              <a:rPr lang="en-US" sz="700" dirty="0" err="1" smtClean="0">
                <a:solidFill>
                  <a:srgbClr val="000000"/>
                </a:solidFill>
                <a:latin typeface="Segoe" charset="0"/>
              </a:rPr>
              <a:t>DirectAccess</a:t>
            </a:r>
            <a:endParaRPr lang="en-US" sz="700" dirty="0">
              <a:solidFill>
                <a:srgbClr val="000000"/>
              </a:solidFill>
              <a:latin typeface="Segoe" charset="0"/>
            </a:endParaRPr>
          </a:p>
        </p:txBody>
      </p:sp>
      <p:pic>
        <p:nvPicPr>
          <p:cNvPr id="48" name="Picture 47" descr="WS08_h_rgb.png"/>
          <p:cNvPicPr>
            <a:picLocks noChangeAspect="1"/>
          </p:cNvPicPr>
          <p:nvPr/>
        </p:nvPicPr>
        <p:blipFill>
          <a:blip r:embed="rId8" cstate="print"/>
          <a:stretch>
            <a:fillRect/>
          </a:stretch>
        </p:blipFill>
        <p:spPr>
          <a:xfrm>
            <a:off x="1672569" y="4767747"/>
            <a:ext cx="1746492" cy="265290"/>
          </a:xfrm>
          <a:prstGeom prst="rect">
            <a:avLst/>
          </a:prstGeom>
        </p:spPr>
      </p:pic>
      <p:sp>
        <p:nvSpPr>
          <p:cNvPr id="61" name="TextBox 60"/>
          <p:cNvSpPr txBox="1"/>
          <p:nvPr/>
        </p:nvSpPr>
        <p:spPr>
          <a:xfrm>
            <a:off x="1900066" y="5005953"/>
            <a:ext cx="1520467" cy="198226"/>
          </a:xfrm>
          <a:prstGeom prst="rect">
            <a:avLst/>
          </a:prstGeom>
          <a:noFill/>
        </p:spPr>
        <p:txBody>
          <a:bodyPr wrap="square" rtlCol="0">
            <a:spAutoFit/>
          </a:bodyPr>
          <a:lstStyle/>
          <a:p>
            <a:r>
              <a:rPr lang="en-US" sz="700" dirty="0" smtClean="0">
                <a:solidFill>
                  <a:srgbClr val="000000"/>
                </a:solidFill>
                <a:latin typeface="Segoe" charset="0"/>
              </a:rPr>
              <a:t>Active Directory</a:t>
            </a:r>
            <a:r>
              <a:rPr lang="en-US" sz="700" baseline="30000" dirty="0" smtClean="0">
                <a:solidFill>
                  <a:srgbClr val="000000"/>
                </a:solidFill>
                <a:latin typeface="Segoe" charset="0"/>
              </a:rPr>
              <a:t>®</a:t>
            </a:r>
            <a:r>
              <a:rPr lang="en-US" sz="700" dirty="0" smtClean="0">
                <a:solidFill>
                  <a:srgbClr val="000000"/>
                </a:solidFill>
                <a:latin typeface="Segoe" charset="0"/>
              </a:rPr>
              <a:t> Domain Services </a:t>
            </a:r>
          </a:p>
        </p:txBody>
      </p:sp>
      <p:sp>
        <p:nvSpPr>
          <p:cNvPr id="62" name="TextBox 61"/>
          <p:cNvSpPr txBox="1"/>
          <p:nvPr/>
        </p:nvSpPr>
        <p:spPr>
          <a:xfrm>
            <a:off x="1595348" y="5847539"/>
            <a:ext cx="1972458" cy="513020"/>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algn="ctr">
              <a:lnSpc>
                <a:spcPts val="1900"/>
              </a:lnSpc>
            </a:pPr>
            <a:endParaRPr lang="en-US" dirty="0" smtClean="0">
              <a:solidFill>
                <a:srgbClr val="000000"/>
              </a:solidFill>
              <a:latin typeface="Segoe" charset="0"/>
            </a:endParaRPr>
          </a:p>
        </p:txBody>
      </p:sp>
      <p:pic>
        <p:nvPicPr>
          <p:cNvPr id="66" name="Picture 65" descr="WVista-Ent_h_rgb.png"/>
          <p:cNvPicPr>
            <a:picLocks noChangeAspect="1"/>
          </p:cNvPicPr>
          <p:nvPr/>
        </p:nvPicPr>
        <p:blipFill>
          <a:blip r:embed="rId9" cstate="print"/>
          <a:stretch>
            <a:fillRect/>
          </a:stretch>
        </p:blipFill>
        <p:spPr>
          <a:xfrm>
            <a:off x="1829049" y="5893015"/>
            <a:ext cx="1391960" cy="404283"/>
          </a:xfrm>
          <a:prstGeom prst="rect">
            <a:avLst/>
          </a:prstGeom>
        </p:spPr>
      </p:pic>
      <p:pic>
        <p:nvPicPr>
          <p:cNvPr id="67" name="Picture 66" descr="Forefront-IM2010_h_rgb.png"/>
          <p:cNvPicPr>
            <a:picLocks noChangeAspect="1"/>
          </p:cNvPicPr>
          <p:nvPr/>
        </p:nvPicPr>
        <p:blipFill>
          <a:blip r:embed="rId10" cstate="print"/>
          <a:stretch>
            <a:fillRect/>
          </a:stretch>
        </p:blipFill>
        <p:spPr>
          <a:xfrm>
            <a:off x="6627495" y="2012260"/>
            <a:ext cx="1438171" cy="407343"/>
          </a:xfrm>
          <a:prstGeom prst="rect">
            <a:avLst/>
          </a:prstGeom>
          <a:noFill/>
          <a:ln>
            <a:noFill/>
          </a:ln>
        </p:spPr>
      </p:pic>
      <p:sp>
        <p:nvSpPr>
          <p:cNvPr id="71" name="TextBox 70"/>
          <p:cNvSpPr txBox="1"/>
          <p:nvPr/>
        </p:nvSpPr>
        <p:spPr>
          <a:xfrm>
            <a:off x="1595348" y="5305673"/>
            <a:ext cx="1972458" cy="513020"/>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algn="ctr">
              <a:lnSpc>
                <a:spcPts val="1900"/>
              </a:lnSpc>
            </a:pPr>
            <a:endParaRPr lang="en-US" dirty="0" smtClean="0">
              <a:solidFill>
                <a:srgbClr val="000000"/>
              </a:solidFill>
              <a:latin typeface="Segoe" charset="0"/>
            </a:endParaRPr>
          </a:p>
        </p:txBody>
      </p:sp>
      <p:pic>
        <p:nvPicPr>
          <p:cNvPr id="42" name="Picture 41"/>
          <p:cNvPicPr>
            <a:picLocks noChangeAspect="1"/>
          </p:cNvPicPr>
          <p:nvPr/>
        </p:nvPicPr>
        <p:blipFill>
          <a:blip r:embed="rId11" cstate="print">
            <a:clrChange>
              <a:clrFrom>
                <a:srgbClr val="FFFFFE"/>
              </a:clrFrom>
              <a:clrTo>
                <a:srgbClr val="FFFFFE">
                  <a:alpha val="0"/>
                </a:srgbClr>
              </a:clrTo>
            </a:clrChange>
          </a:blip>
          <a:stretch>
            <a:fillRect/>
          </a:stretch>
        </p:blipFill>
        <p:spPr>
          <a:xfrm>
            <a:off x="1651518" y="5378921"/>
            <a:ext cx="1832015" cy="346275"/>
          </a:xfrm>
          <a:prstGeom prst="rect">
            <a:avLst/>
          </a:prstGeom>
        </p:spPr>
      </p:pic>
      <p:sp>
        <p:nvSpPr>
          <p:cNvPr id="72" name="TextBox 71"/>
          <p:cNvSpPr txBox="1"/>
          <p:nvPr/>
        </p:nvSpPr>
        <p:spPr>
          <a:xfrm>
            <a:off x="3787800" y="5305672"/>
            <a:ext cx="2271046" cy="513020"/>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algn="ctr">
              <a:lnSpc>
                <a:spcPts val="1900"/>
              </a:lnSpc>
            </a:pPr>
            <a:endParaRPr lang="en-US" dirty="0" smtClean="0">
              <a:solidFill>
                <a:srgbClr val="000000"/>
              </a:solidFill>
              <a:latin typeface="Segoe" charset="0"/>
            </a:endParaRPr>
          </a:p>
        </p:txBody>
      </p:sp>
      <p:pic>
        <p:nvPicPr>
          <p:cNvPr id="69" name="Picture 68"/>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4013678" y="5393390"/>
            <a:ext cx="1729211" cy="318910"/>
          </a:xfrm>
          <a:prstGeom prst="rect">
            <a:avLst/>
          </a:prstGeom>
        </p:spPr>
      </p:pic>
      <p:sp>
        <p:nvSpPr>
          <p:cNvPr id="73" name="TextBox 72"/>
          <p:cNvSpPr txBox="1"/>
          <p:nvPr/>
        </p:nvSpPr>
        <p:spPr>
          <a:xfrm>
            <a:off x="6380193" y="5301110"/>
            <a:ext cx="1973446" cy="512668"/>
          </a:xfrm>
          <a:prstGeom prst="roundRect">
            <a:avLst/>
          </a:prstGeom>
          <a:solidFill>
            <a:schemeClr val="tx1"/>
          </a:solidFill>
          <a:ln w="19050">
            <a:solidFill>
              <a:schemeClr val="accent1">
                <a:lumMod val="50000"/>
              </a:schemeClr>
            </a:solidFill>
          </a:ln>
          <a:effectLst>
            <a:outerShdw blurRad="50800" dist="38100" algn="l" rotWithShape="0">
              <a:prstClr val="black">
                <a:alpha val="40000"/>
              </a:prstClr>
            </a:outerShdw>
          </a:effectLst>
        </p:spPr>
        <p:txBody>
          <a:bodyPr wrap="square">
            <a:noAutofit/>
          </a:bodyPr>
          <a:lstStyle/>
          <a:p>
            <a:pPr indent="-114300" algn="ctr" fontAlgn="base">
              <a:lnSpc>
                <a:spcPts val="1900"/>
              </a:lnSpc>
              <a:spcBef>
                <a:spcPts val="300"/>
              </a:spcBef>
              <a:buFont typeface="Arial" pitchFamily="34" charset="0"/>
              <a:buChar char="•"/>
            </a:pPr>
            <a:endParaRPr lang="en-US" dirty="0" smtClean="0">
              <a:solidFill>
                <a:srgbClr val="000000"/>
              </a:solidFill>
              <a:latin typeface="Segoe" charset="0"/>
              <a:hlinkClick r:id=""/>
            </a:endParaRPr>
          </a:p>
        </p:txBody>
      </p:sp>
      <p:pic>
        <p:nvPicPr>
          <p:cNvPr id="55" name="Picture 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57355" y="5409060"/>
            <a:ext cx="1815528" cy="314528"/>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10/main" val="27720401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8" name="Rounded Rectangle 37"/>
          <p:cNvSpPr/>
          <p:nvPr/>
        </p:nvSpPr>
        <p:spPr bwMode="auto">
          <a:xfrm>
            <a:off x="374650" y="2266066"/>
            <a:ext cx="8420100" cy="4134733"/>
          </a:xfrm>
          <a:prstGeom prst="roundRect">
            <a:avLst>
              <a:gd name="adj" fmla="val 3839"/>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1" name="Rounded Rectangle 40"/>
          <p:cNvSpPr/>
          <p:nvPr/>
        </p:nvSpPr>
        <p:spPr bwMode="auto">
          <a:xfrm>
            <a:off x="374650" y="1085850"/>
            <a:ext cx="8420100" cy="1057275"/>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2" name="Double Bracket 41"/>
          <p:cNvSpPr/>
          <p:nvPr/>
        </p:nvSpPr>
        <p:spPr bwMode="auto">
          <a:xfrm>
            <a:off x="522288" y="1222872"/>
            <a:ext cx="8124825" cy="728710"/>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lnSpc>
                <a:spcPct val="115000"/>
              </a:lnSpc>
              <a:spcBef>
                <a:spcPct val="0"/>
              </a:spcBef>
              <a:spcAft>
                <a:spcPct val="0"/>
              </a:spcAft>
              <a:tabLst>
                <a:tab pos="2114550" algn="l"/>
              </a:tabLst>
              <a:defRPr/>
            </a:pPr>
            <a:r>
              <a:rPr lang="en-US" sz="1600" dirty="0" smtClean="0">
                <a:solidFill>
                  <a:srgbClr val="FFFFFF"/>
                </a:solidFill>
                <a:effectLst>
                  <a:outerShdw blurRad="38100" dist="38100" dir="2700000" algn="tl">
                    <a:srgbClr val="000000">
                      <a:alpha val="43137"/>
                    </a:srgbClr>
                  </a:outerShdw>
                </a:effectLst>
                <a:latin typeface="Segoe" pitchFamily="34" charset="0"/>
              </a:rPr>
              <a:t>Enable more secure, identity-based access to applications on-premises and </a:t>
            </a:r>
            <a:br>
              <a:rPr lang="en-US" sz="16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in the cloud from virtually any location or device</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a:off x="6082540" y="3199681"/>
            <a:ext cx="2560320" cy="3044205"/>
          </a:xfrm>
          <a:prstGeom prst="roundRect">
            <a:avLst>
              <a:gd name="adj" fmla="val 5195"/>
            </a:avLst>
          </a:prstGeom>
          <a:gradFill>
            <a:gsLst>
              <a:gs pos="12000">
                <a:schemeClr val="accent1">
                  <a:lumMod val="10000"/>
                  <a:alpha val="0"/>
                </a:schemeClr>
              </a:gs>
              <a:gs pos="71000">
                <a:schemeClr val="accent2">
                  <a:lumMod val="75000"/>
                </a:schemeClr>
              </a:gs>
              <a:gs pos="100000">
                <a:schemeClr val="accent2"/>
              </a:gs>
            </a:gsLst>
            <a:lin ang="5400000" scaled="0"/>
          </a:gradFill>
          <a:ln w="15875">
            <a:gradFill>
              <a:gsLst>
                <a:gs pos="0">
                  <a:schemeClr val="accent1">
                    <a:shade val="30000"/>
                    <a:satMod val="115000"/>
                    <a:alpha val="0"/>
                  </a:schemeClr>
                </a:gs>
                <a:gs pos="50000">
                  <a:srgbClr val="68C33B"/>
                </a:gs>
                <a:gs pos="100000">
                  <a:srgbClr val="294D17"/>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sp>
        <p:nvSpPr>
          <p:cNvPr id="49" name="Rounded Rectangle 48"/>
          <p:cNvSpPr/>
          <p:nvPr/>
        </p:nvSpPr>
        <p:spPr bwMode="auto">
          <a:xfrm>
            <a:off x="6434013" y="2668095"/>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0" name="Block Arc 49"/>
          <p:cNvSpPr/>
          <p:nvPr/>
        </p:nvSpPr>
        <p:spPr bwMode="auto">
          <a:xfrm flipV="1">
            <a:off x="6410200" y="2480770"/>
            <a:ext cx="1905000" cy="1905000"/>
          </a:xfrm>
          <a:prstGeom prst="blockArc">
            <a:avLst>
              <a:gd name="adj1" fmla="val 10800000"/>
              <a:gd name="adj2" fmla="val 21409210"/>
              <a:gd name="adj3" fmla="val 4931"/>
            </a:avLst>
          </a:prstGeom>
          <a:gradFill>
            <a:gsLst>
              <a:gs pos="0">
                <a:srgbClr val="4E922C"/>
              </a:gs>
              <a:gs pos="50000">
                <a:srgbClr val="68C33B">
                  <a:alpha val="50000"/>
                </a:srgbClr>
              </a:gs>
              <a:gs pos="100000">
                <a:schemeClr val="tx1">
                  <a:lumMod val="65000"/>
                  <a:lumOff val="3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defRPr/>
            </a:pPr>
            <a:endParaRPr lang="en-US" sz="2400" dirty="0">
              <a:latin typeface="Arial" charset="0"/>
              <a:ea typeface="ＭＳ Ｐゴシック" charset="-128"/>
              <a:cs typeface="ＭＳ Ｐゴシック" charset="-128"/>
            </a:endParaRPr>
          </a:p>
        </p:txBody>
      </p:sp>
      <p:sp>
        <p:nvSpPr>
          <p:cNvPr id="55" name="TextBox 54"/>
          <p:cNvSpPr txBox="1"/>
          <p:nvPr/>
        </p:nvSpPr>
        <p:spPr>
          <a:xfrm>
            <a:off x="557056" y="3199682"/>
            <a:ext cx="2560320" cy="3041461"/>
          </a:xfrm>
          <a:prstGeom prst="roundRect">
            <a:avLst>
              <a:gd name="adj" fmla="val 3921"/>
            </a:avLst>
          </a:prstGeom>
          <a:gradFill>
            <a:gsLst>
              <a:gs pos="12000">
                <a:schemeClr val="accent1">
                  <a:lumMod val="10000"/>
                  <a:alpha val="0"/>
                </a:schemeClr>
              </a:gs>
              <a:gs pos="72000">
                <a:schemeClr val="accent3">
                  <a:lumMod val="75000"/>
                </a:schemeClr>
              </a:gs>
              <a:gs pos="100000">
                <a:schemeClr val="accent3"/>
              </a:gs>
            </a:gsLst>
            <a:lin ang="5400000" scaled="0"/>
          </a:gradFill>
          <a:ln w="15875">
            <a:gradFill>
              <a:gsLst>
                <a:gs pos="0">
                  <a:schemeClr val="accent1">
                    <a:shade val="30000"/>
                    <a:satMod val="115000"/>
                    <a:alpha val="0"/>
                  </a:schemeClr>
                </a:gs>
                <a:gs pos="50000">
                  <a:schemeClr val="accent1">
                    <a:lumMod val="75000"/>
                  </a:schemeClr>
                </a:gs>
                <a:gs pos="100000">
                  <a:schemeClr val="accent1">
                    <a:lumMod val="50000"/>
                  </a:schemeClr>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grpSp>
        <p:nvGrpSpPr>
          <p:cNvPr id="3" name="Group 58"/>
          <p:cNvGrpSpPr/>
          <p:nvPr/>
        </p:nvGrpSpPr>
        <p:grpSpPr>
          <a:xfrm>
            <a:off x="884716" y="2466009"/>
            <a:ext cx="1905000" cy="1905000"/>
            <a:chOff x="-965200" y="2382364"/>
            <a:chExt cx="1905000" cy="1905000"/>
          </a:xfrm>
        </p:grpSpPr>
        <p:sp>
          <p:nvSpPr>
            <p:cNvPr id="57" name="Rounded Rectangle 56"/>
            <p:cNvSpPr/>
            <p:nvPr/>
          </p:nvSpPr>
          <p:spPr bwMode="auto">
            <a:xfrm>
              <a:off x="-928687" y="2562760"/>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9" name="Block Arc 58"/>
            <p:cNvSpPr/>
            <p:nvPr/>
          </p:nvSpPr>
          <p:spPr bwMode="auto">
            <a:xfrm flipV="1">
              <a:off x="-965200" y="2382364"/>
              <a:ext cx="1905000" cy="1905000"/>
            </a:xfrm>
            <a:prstGeom prst="blockArc">
              <a:avLst>
                <a:gd name="adj1" fmla="val 10800000"/>
                <a:gd name="adj2" fmla="val 21409210"/>
                <a:gd name="adj3" fmla="val 4931"/>
              </a:avLst>
            </a:prstGeom>
            <a:gradFill>
              <a:gsLst>
                <a:gs pos="0">
                  <a:schemeClr val="accent1">
                    <a:lumMod val="25000"/>
                  </a:schemeClr>
                </a:gs>
                <a:gs pos="50000">
                  <a:schemeClr val="accent1">
                    <a:lumMod val="50000"/>
                    <a:alpha val="39000"/>
                  </a:scheme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sp>
        <p:nvSpPr>
          <p:cNvPr id="60" name="Round Same Side Corner Rectangle 59"/>
          <p:cNvSpPr/>
          <p:nvPr/>
        </p:nvSpPr>
        <p:spPr bwMode="auto">
          <a:xfrm rot="10800000" flipV="1">
            <a:off x="3337860" y="2417776"/>
            <a:ext cx="2560320" cy="822960"/>
          </a:xfrm>
          <a:prstGeom prst="round2SameRect">
            <a:avLst/>
          </a:prstGeom>
          <a:solidFill>
            <a:schemeClr val="accent5"/>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1" name="Round Same Side Corner Rectangle 60"/>
          <p:cNvSpPr/>
          <p:nvPr/>
        </p:nvSpPr>
        <p:spPr bwMode="auto">
          <a:xfrm rot="10800000" flipH="1" flipV="1">
            <a:off x="557057" y="2417776"/>
            <a:ext cx="2560320" cy="822960"/>
          </a:xfrm>
          <a:prstGeom prst="round2SameRect">
            <a:avLst/>
          </a:prstGeom>
          <a:solidFill>
            <a:schemeClr val="accent3"/>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2" name="Round Same Side Corner Rectangle 61"/>
          <p:cNvSpPr/>
          <p:nvPr/>
        </p:nvSpPr>
        <p:spPr bwMode="auto">
          <a:xfrm rot="10800000" flipH="1" flipV="1">
            <a:off x="6082540" y="2417776"/>
            <a:ext cx="2560320" cy="822960"/>
          </a:xfrm>
          <a:prstGeom prst="round2SameRect">
            <a:avLst/>
          </a:prstGeom>
          <a:solidFill>
            <a:schemeClr val="accent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3" name="TextBox 62"/>
          <p:cNvSpPr txBox="1"/>
          <p:nvPr/>
        </p:nvSpPr>
        <p:spPr>
          <a:xfrm>
            <a:off x="3337860" y="3199681"/>
            <a:ext cx="2560320" cy="3044205"/>
          </a:xfrm>
          <a:prstGeom prst="roundRect">
            <a:avLst>
              <a:gd name="adj" fmla="val 8594"/>
            </a:avLst>
          </a:prstGeom>
          <a:gradFill>
            <a:gsLst>
              <a:gs pos="12000">
                <a:schemeClr val="accent1">
                  <a:lumMod val="10000"/>
                  <a:alpha val="0"/>
                </a:schemeClr>
              </a:gs>
              <a:gs pos="80000">
                <a:srgbClr val="FCDE04">
                  <a:alpha val="62000"/>
                </a:srgbClr>
              </a:gs>
              <a:gs pos="100000">
                <a:schemeClr val="accent5"/>
              </a:gs>
            </a:gsLst>
            <a:lin ang="5400000" scaled="0"/>
          </a:gradFill>
          <a:ln w="15875">
            <a:gradFill>
              <a:gsLst>
                <a:gs pos="0">
                  <a:schemeClr val="accent1">
                    <a:shade val="30000"/>
                    <a:satMod val="115000"/>
                    <a:alpha val="0"/>
                  </a:schemeClr>
                </a:gs>
                <a:gs pos="50000">
                  <a:srgbClr val="FFFF00"/>
                </a:gs>
                <a:gs pos="100000">
                  <a:srgbClr val="FFC000"/>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sp>
        <p:nvSpPr>
          <p:cNvPr id="64" name="Rounded Rectangle 63"/>
          <p:cNvSpPr/>
          <p:nvPr/>
        </p:nvSpPr>
        <p:spPr bwMode="auto">
          <a:xfrm>
            <a:off x="3689333" y="2629995"/>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5" name="TextBox 64"/>
          <p:cNvSpPr txBox="1">
            <a:spLocks noChangeAspect="1"/>
          </p:cNvSpPr>
          <p:nvPr/>
        </p:nvSpPr>
        <p:spPr>
          <a:xfrm>
            <a:off x="611948" y="4630853"/>
            <a:ext cx="2450536" cy="1334518"/>
          </a:xfrm>
          <a:prstGeom prst="rect">
            <a:avLst/>
          </a:prstGeom>
          <a:noFill/>
        </p:spPr>
        <p:txBody>
          <a:bodyPr wrap="square" rtlCol="0" anchor="t">
            <a:noAutofit/>
          </a:bodyPr>
          <a:lstStyle/>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Provide more secure, always-on access </a:t>
            </a:r>
          </a:p>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Enable access from virtually any device</a:t>
            </a:r>
          </a:p>
        </p:txBody>
      </p:sp>
      <p:sp>
        <p:nvSpPr>
          <p:cNvPr id="66" name="TextBox 65"/>
          <p:cNvSpPr txBox="1"/>
          <p:nvPr/>
        </p:nvSpPr>
        <p:spPr>
          <a:xfrm>
            <a:off x="6191251" y="4630853"/>
            <a:ext cx="2431754" cy="2277547"/>
          </a:xfrm>
          <a:prstGeom prst="rect">
            <a:avLst/>
          </a:prstGeom>
          <a:noFill/>
        </p:spPr>
        <p:txBody>
          <a:bodyPr wrap="square" rtlCol="0" anchor="t">
            <a:noAutofit/>
          </a:bodyPr>
          <a:lstStyle/>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Extend powerful self-service capabilities to users</a:t>
            </a:r>
          </a:p>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Automate and simplify  management tasks</a:t>
            </a:r>
          </a:p>
        </p:txBody>
      </p:sp>
      <p:sp>
        <p:nvSpPr>
          <p:cNvPr id="67" name="Block Arc 66"/>
          <p:cNvSpPr/>
          <p:nvPr/>
        </p:nvSpPr>
        <p:spPr bwMode="auto">
          <a:xfrm flipV="1">
            <a:off x="3665520" y="2468070"/>
            <a:ext cx="1905000" cy="1905000"/>
          </a:xfrm>
          <a:prstGeom prst="blockArc">
            <a:avLst>
              <a:gd name="adj1" fmla="val 10800000"/>
              <a:gd name="adj2" fmla="val 21409210"/>
              <a:gd name="adj3" fmla="val 4931"/>
            </a:avLst>
          </a:prstGeom>
          <a:gradFill>
            <a:gsLst>
              <a:gs pos="0">
                <a:srgbClr val="FC9204"/>
              </a:gs>
              <a:gs pos="50000">
                <a:srgbClr val="FFFF00">
                  <a:alpha val="48000"/>
                </a:srgb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8" name="Rectangle 67"/>
          <p:cNvSpPr/>
          <p:nvPr/>
        </p:nvSpPr>
        <p:spPr>
          <a:xfrm>
            <a:off x="479544" y="2519005"/>
            <a:ext cx="2715344" cy="579646"/>
          </a:xfrm>
          <a:prstGeom prst="rect">
            <a:avLst/>
          </a:prstGeom>
        </p:spPr>
        <p:txBody>
          <a:bodyPr wrap="square">
            <a:spAutoFit/>
          </a:bodyPr>
          <a:lstStyle/>
          <a:p>
            <a:pPr algn="ctr">
              <a:lnSpc>
                <a:spcPts val="1800"/>
              </a:lnSpc>
              <a:defRPr/>
            </a:pPr>
            <a:r>
              <a:rPr lang="en-US" sz="1500" b="1" kern="0" dirty="0" smtClean="0">
                <a:ln w="18415" cmpd="sng">
                  <a:noFill/>
                  <a:prstDash val="solid"/>
                </a:ln>
                <a:solidFill>
                  <a:schemeClr val="bg1"/>
                </a:solidFill>
                <a:latin typeface="Segoe" pitchFamily="34" charset="0"/>
              </a:rPr>
              <a:t>PROTECT </a:t>
            </a:r>
            <a:r>
              <a:rPr lang="en-US" sz="1500" kern="0" dirty="0" smtClean="0">
                <a:ln w="18415" cmpd="sng">
                  <a:noFill/>
                  <a:prstDash val="solid"/>
                </a:ln>
                <a:solidFill>
                  <a:schemeClr val="bg1"/>
                </a:solidFill>
                <a:latin typeface="Segoe" pitchFamily="34" charset="0"/>
              </a:rPr>
              <a:t>everywhere</a:t>
            </a:r>
            <a:r>
              <a:rPr lang="en-US" sz="1500" b="1" kern="0" dirty="0" smtClean="0">
                <a:ln w="18415" cmpd="sng">
                  <a:noFill/>
                  <a:prstDash val="solid"/>
                </a:ln>
                <a:solidFill>
                  <a:schemeClr val="bg1"/>
                </a:solidFill>
                <a:latin typeface="Segoe" pitchFamily="34" charset="0"/>
              </a:rPr>
              <a:t> </a:t>
            </a:r>
            <a:r>
              <a:rPr lang="en-US" sz="1500" kern="0" dirty="0" smtClean="0">
                <a:ln w="18415" cmpd="sng">
                  <a:noFill/>
                  <a:prstDash val="solid"/>
                </a:ln>
                <a:solidFill>
                  <a:schemeClr val="bg1"/>
                </a:solidFill>
                <a:latin typeface="Segoe" pitchFamily="34" charset="0"/>
              </a:rPr>
              <a:t> </a:t>
            </a:r>
          </a:p>
          <a:p>
            <a:pPr algn="ctr">
              <a:lnSpc>
                <a:spcPts val="1800"/>
              </a:lnSpc>
              <a:spcBef>
                <a:spcPts val="200"/>
              </a:spcBef>
              <a:defRPr/>
            </a:pPr>
            <a:r>
              <a:rPr lang="en-US" sz="1500" b="1" kern="0" dirty="0" smtClean="0">
                <a:ln w="18415" cmpd="sng">
                  <a:noFill/>
                  <a:prstDash val="solid"/>
                </a:ln>
                <a:solidFill>
                  <a:schemeClr val="bg1"/>
                </a:solidFill>
                <a:latin typeface="Segoe" pitchFamily="34" charset="0"/>
              </a:rPr>
              <a:t>ACCESS </a:t>
            </a:r>
            <a:r>
              <a:rPr lang="en-US" sz="1500" kern="0" dirty="0" smtClean="0">
                <a:ln w="18415" cmpd="sng">
                  <a:noFill/>
                  <a:prstDash val="solid"/>
                </a:ln>
                <a:solidFill>
                  <a:schemeClr val="bg1"/>
                </a:solidFill>
                <a:latin typeface="Segoe" pitchFamily="34" charset="0"/>
              </a:rPr>
              <a:t>anywhere</a:t>
            </a:r>
          </a:p>
        </p:txBody>
      </p:sp>
      <p:sp>
        <p:nvSpPr>
          <p:cNvPr id="69" name="Rectangle 68"/>
          <p:cNvSpPr/>
          <p:nvPr/>
        </p:nvSpPr>
        <p:spPr>
          <a:xfrm>
            <a:off x="3347429" y="2519005"/>
            <a:ext cx="2541182" cy="579646"/>
          </a:xfrm>
          <a:prstGeom prst="rect">
            <a:avLst/>
          </a:prstGeom>
        </p:spPr>
        <p:txBody>
          <a:bodyPr wrap="square">
            <a:spAutoFit/>
          </a:bodyPr>
          <a:lstStyle/>
          <a:p>
            <a:pPr marL="119063" algn="ctr">
              <a:lnSpc>
                <a:spcPts val="1900"/>
              </a:lnSpc>
              <a:defRPr/>
            </a:pPr>
            <a:r>
              <a:rPr lang="en-US" sz="1500" b="1" kern="0" dirty="0" smtClean="0">
                <a:ln w="18415" cmpd="sng">
                  <a:noFill/>
                  <a:prstDash val="solid"/>
                </a:ln>
                <a:solidFill>
                  <a:schemeClr val="bg1"/>
                </a:solidFill>
                <a:latin typeface="Segoe" pitchFamily="34" charset="0"/>
              </a:rPr>
              <a:t>INTEGRATE </a:t>
            </a:r>
            <a:r>
              <a:rPr lang="en-US" sz="1500" kern="0" dirty="0" smtClean="0">
                <a:ln w="18415" cmpd="sng">
                  <a:noFill/>
                  <a:prstDash val="solid"/>
                </a:ln>
                <a:solidFill>
                  <a:schemeClr val="bg1"/>
                </a:solidFill>
                <a:latin typeface="Segoe" pitchFamily="34" charset="0"/>
              </a:rPr>
              <a:t>and</a:t>
            </a:r>
            <a:r>
              <a:rPr lang="en-US" sz="1500" b="1" kern="0" dirty="0" smtClean="0">
                <a:ln w="18415" cmpd="sng">
                  <a:noFill/>
                  <a:prstDash val="solid"/>
                </a:ln>
                <a:solidFill>
                  <a:schemeClr val="bg1"/>
                </a:solidFill>
                <a:latin typeface="Segoe" pitchFamily="34" charset="0"/>
              </a:rPr>
              <a:t> </a:t>
            </a:r>
          </a:p>
          <a:p>
            <a:pPr marL="119063" algn="ctr">
              <a:lnSpc>
                <a:spcPts val="1900"/>
              </a:lnSpc>
              <a:defRPr/>
            </a:pPr>
            <a:r>
              <a:rPr lang="en-US" sz="1500" b="1" kern="0" dirty="0" smtClean="0">
                <a:ln w="18415" cmpd="sng">
                  <a:noFill/>
                  <a:prstDash val="solid"/>
                </a:ln>
                <a:solidFill>
                  <a:schemeClr val="bg1"/>
                </a:solidFill>
                <a:latin typeface="Segoe" pitchFamily="34" charset="0"/>
              </a:rPr>
              <a:t>EXTEND </a:t>
            </a:r>
            <a:r>
              <a:rPr lang="en-US" sz="1500" kern="0" dirty="0" smtClean="0">
                <a:ln w="18415" cmpd="sng">
                  <a:noFill/>
                  <a:prstDash val="solid"/>
                </a:ln>
                <a:solidFill>
                  <a:schemeClr val="bg1"/>
                </a:solidFill>
                <a:latin typeface="Segoe" pitchFamily="34" charset="0"/>
              </a:rPr>
              <a:t>security</a:t>
            </a:r>
          </a:p>
        </p:txBody>
      </p:sp>
      <p:sp>
        <p:nvSpPr>
          <p:cNvPr id="70" name="Rectangle 69"/>
          <p:cNvSpPr/>
          <p:nvPr/>
        </p:nvSpPr>
        <p:spPr>
          <a:xfrm>
            <a:off x="5943475" y="2519005"/>
            <a:ext cx="2838450" cy="579646"/>
          </a:xfrm>
          <a:prstGeom prst="rect">
            <a:avLst/>
          </a:prstGeom>
        </p:spPr>
        <p:txBody>
          <a:bodyPr wrap="square">
            <a:spAutoFit/>
          </a:bodyPr>
          <a:lstStyle/>
          <a:p>
            <a:pPr algn="ctr">
              <a:lnSpc>
                <a:spcPts val="1900"/>
              </a:lnSpc>
              <a:defRPr/>
            </a:pPr>
            <a:r>
              <a:rPr lang="en-US" sz="1500" b="1" kern="0" dirty="0" smtClean="0">
                <a:ln w="18415" cmpd="sng">
                  <a:noFill/>
                  <a:prstDash val="solid"/>
                </a:ln>
                <a:solidFill>
                  <a:schemeClr val="bg1"/>
                </a:solidFill>
                <a:latin typeface="Segoe" pitchFamily="34" charset="0"/>
              </a:rPr>
              <a:t>SIMPLIFY </a:t>
            </a:r>
            <a:r>
              <a:rPr lang="en-US" sz="1500" kern="0" dirty="0" smtClean="0">
                <a:ln w="18415" cmpd="sng">
                  <a:noFill/>
                  <a:prstDash val="solid"/>
                </a:ln>
                <a:solidFill>
                  <a:schemeClr val="bg1"/>
                </a:solidFill>
                <a:latin typeface="Segoe" pitchFamily="34" charset="0"/>
              </a:rPr>
              <a:t>security,</a:t>
            </a:r>
          </a:p>
          <a:p>
            <a:pPr algn="ctr">
              <a:lnSpc>
                <a:spcPts val="1900"/>
              </a:lnSpc>
              <a:defRPr/>
            </a:pPr>
            <a:r>
              <a:rPr lang="en-US" sz="1500" b="1" kern="0" dirty="0" smtClean="0">
                <a:ln w="18415" cmpd="sng">
                  <a:noFill/>
                  <a:prstDash val="solid"/>
                </a:ln>
                <a:solidFill>
                  <a:schemeClr val="bg1"/>
                </a:solidFill>
                <a:latin typeface="Segoe" pitchFamily="34" charset="0"/>
              </a:rPr>
              <a:t>MANAGE</a:t>
            </a:r>
            <a:r>
              <a:rPr lang="en-US" sz="1500" kern="0" dirty="0" smtClean="0">
                <a:ln w="18415" cmpd="sng">
                  <a:noFill/>
                  <a:prstDash val="solid"/>
                </a:ln>
                <a:solidFill>
                  <a:schemeClr val="bg1"/>
                </a:solidFill>
                <a:latin typeface="Segoe" pitchFamily="34" charset="0"/>
              </a:rPr>
              <a:t> compliance</a:t>
            </a:r>
          </a:p>
        </p:txBody>
      </p:sp>
      <p:sp>
        <p:nvSpPr>
          <p:cNvPr id="71" name="TextBox 70"/>
          <p:cNvSpPr txBox="1"/>
          <p:nvPr/>
        </p:nvSpPr>
        <p:spPr>
          <a:xfrm>
            <a:off x="3395688" y="4630853"/>
            <a:ext cx="2444665" cy="1530461"/>
          </a:xfrm>
          <a:prstGeom prst="rect">
            <a:avLst/>
          </a:prstGeom>
          <a:noFill/>
        </p:spPr>
        <p:txBody>
          <a:bodyPr wrap="square" rtlCol="0" anchor="t">
            <a:noAutofit/>
          </a:bodyPr>
          <a:lstStyle/>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Control access across organizations</a:t>
            </a:r>
          </a:p>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Provide standards-based interoperability</a:t>
            </a:r>
          </a:p>
        </p:txBody>
      </p:sp>
      <p:grpSp>
        <p:nvGrpSpPr>
          <p:cNvPr id="4" name="Group 71"/>
          <p:cNvGrpSpPr/>
          <p:nvPr/>
        </p:nvGrpSpPr>
        <p:grpSpPr>
          <a:xfrm>
            <a:off x="1058169" y="3211363"/>
            <a:ext cx="1558095" cy="997325"/>
            <a:chOff x="-1795842" y="3032045"/>
            <a:chExt cx="1012160" cy="647876"/>
          </a:xfrm>
        </p:grpSpPr>
        <p:pic>
          <p:nvPicPr>
            <p:cNvPr id="73" name="Picture 2" descr="\\eventsql\dvd\Online_ART\DVD_ART35\Artwork_Imagery\Icons - Illustrations\people\black silhouettes\PRB man silhouette people ready.png"/>
            <p:cNvPicPr>
              <a:picLocks noChangeAspect="1" noChangeArrowheads="1"/>
            </p:cNvPicPr>
            <p:nvPr/>
          </p:nvPicPr>
          <p:blipFill>
            <a:blip r:embed="rId3" cstate="print">
              <a:lum bright="70000" contrast="-70000"/>
            </a:blip>
            <a:srcRect/>
            <a:stretch>
              <a:fillRect/>
            </a:stretch>
          </p:blipFill>
          <p:spPr bwMode="auto">
            <a:xfrm>
              <a:off x="-1329179" y="3032045"/>
              <a:ext cx="131975" cy="472117"/>
            </a:xfrm>
            <a:prstGeom prst="rect">
              <a:avLst/>
            </a:prstGeom>
            <a:noFill/>
            <a:effectLst>
              <a:outerShdw blurRad="190500" sx="102000" sy="102000" algn="ctr" rotWithShape="0">
                <a:schemeClr val="bg1">
                  <a:alpha val="70000"/>
                </a:schemeClr>
              </a:outerShdw>
            </a:effectLst>
          </p:spPr>
        </p:pic>
        <p:pic>
          <p:nvPicPr>
            <p:cNvPr id="74" name="Picture 73" descr="explorer.exe_I0104_0409.png"/>
            <p:cNvPicPr>
              <a:picLocks noChangeAspect="1"/>
            </p:cNvPicPr>
            <p:nvPr/>
          </p:nvPicPr>
          <p:blipFill>
            <a:blip r:embed="rId4" cstate="print"/>
            <a:stretch>
              <a:fillRect/>
            </a:stretch>
          </p:blipFill>
          <p:spPr>
            <a:xfrm>
              <a:off x="-1329180" y="3134423"/>
              <a:ext cx="545498" cy="545498"/>
            </a:xfrm>
            <a:prstGeom prst="rect">
              <a:avLst/>
            </a:prstGeom>
          </p:spPr>
        </p:pic>
        <p:pic>
          <p:nvPicPr>
            <p:cNvPr id="75" name="Picture 74" descr="Virtual App.png"/>
            <p:cNvPicPr>
              <a:picLocks noChangeAspect="1"/>
            </p:cNvPicPr>
            <p:nvPr/>
          </p:nvPicPr>
          <p:blipFill>
            <a:blip r:embed="rId5" cstate="screen"/>
            <a:stretch>
              <a:fillRect/>
            </a:stretch>
          </p:blipFill>
          <p:spPr bwMode="invGray">
            <a:xfrm>
              <a:off x="-1795842" y="3233392"/>
              <a:ext cx="601727" cy="374885"/>
            </a:xfrm>
            <a:prstGeom prst="rect">
              <a:avLst/>
            </a:prstGeom>
          </p:spPr>
        </p:pic>
      </p:grpSp>
      <p:grpSp>
        <p:nvGrpSpPr>
          <p:cNvPr id="5" name="Group 75"/>
          <p:cNvGrpSpPr/>
          <p:nvPr/>
        </p:nvGrpSpPr>
        <p:grpSpPr>
          <a:xfrm>
            <a:off x="3833551" y="3338298"/>
            <a:ext cx="1568938" cy="784666"/>
            <a:chOff x="700964" y="3415859"/>
            <a:chExt cx="1187974" cy="594136"/>
          </a:xfrm>
        </p:grpSpPr>
        <p:pic>
          <p:nvPicPr>
            <p:cNvPr id="77" name="Picture 76" descr="SLUI.exe_I0003_0409.png"/>
            <p:cNvPicPr>
              <a:picLocks noChangeAspect="1"/>
            </p:cNvPicPr>
            <p:nvPr/>
          </p:nvPicPr>
          <p:blipFill>
            <a:blip r:embed="rId6" cstate="print"/>
            <a:stretch>
              <a:fillRect/>
            </a:stretch>
          </p:blipFill>
          <p:spPr>
            <a:xfrm>
              <a:off x="1117711" y="3611951"/>
              <a:ext cx="398044" cy="398044"/>
            </a:xfrm>
            <a:prstGeom prst="rect">
              <a:avLst/>
            </a:prstGeom>
          </p:spPr>
        </p:pic>
        <p:pic>
          <p:nvPicPr>
            <p:cNvPr id="78" name="Picture 77" descr="connect.dll_I28a1_0409.png"/>
            <p:cNvPicPr>
              <a:picLocks noChangeAspect="1"/>
            </p:cNvPicPr>
            <p:nvPr/>
          </p:nvPicPr>
          <p:blipFill>
            <a:blip r:embed="rId7" cstate="print"/>
            <a:stretch>
              <a:fillRect/>
            </a:stretch>
          </p:blipFill>
          <p:spPr>
            <a:xfrm>
              <a:off x="1389389" y="3415859"/>
              <a:ext cx="499549" cy="499549"/>
            </a:xfrm>
            <a:prstGeom prst="rect">
              <a:avLst/>
            </a:prstGeom>
          </p:spPr>
        </p:pic>
        <p:pic>
          <p:nvPicPr>
            <p:cNvPr id="79" name="Picture 78" descr="connect.dll_I28a1_0409.png"/>
            <p:cNvPicPr>
              <a:picLocks noChangeAspect="1"/>
            </p:cNvPicPr>
            <p:nvPr/>
          </p:nvPicPr>
          <p:blipFill>
            <a:blip r:embed="rId7" cstate="print"/>
            <a:stretch>
              <a:fillRect/>
            </a:stretch>
          </p:blipFill>
          <p:spPr>
            <a:xfrm>
              <a:off x="700964" y="3421117"/>
              <a:ext cx="499549" cy="499549"/>
            </a:xfrm>
            <a:prstGeom prst="rect">
              <a:avLst/>
            </a:prstGeom>
          </p:spPr>
        </p:pic>
      </p:grpSp>
      <p:pic>
        <p:nvPicPr>
          <p:cNvPr id="80" name="Picture 2" descr="C:\Documents and Settings\cgarces\Desktop\VISTA ICONS\ICONS PNG\Network-Folder.png"/>
          <p:cNvPicPr>
            <a:picLocks noChangeAspect="1" noChangeArrowheads="1"/>
          </p:cNvPicPr>
          <p:nvPr/>
        </p:nvPicPr>
        <p:blipFill>
          <a:blip r:embed="rId8"/>
          <a:srcRect/>
          <a:stretch>
            <a:fillRect/>
          </a:stretch>
        </p:blipFill>
        <p:spPr bwMode="auto">
          <a:xfrm>
            <a:off x="6810250" y="3176540"/>
            <a:ext cx="1104900" cy="1104900"/>
          </a:xfrm>
          <a:prstGeom prst="rect">
            <a:avLst/>
          </a:prstGeom>
          <a:noFill/>
        </p:spPr>
      </p:pic>
      <p:sp>
        <p:nvSpPr>
          <p:cNvPr id="34" name="Rounded Rectangle 33"/>
          <p:cNvSpPr/>
          <p:nvPr/>
        </p:nvSpPr>
        <p:spPr bwMode="auto">
          <a:xfrm>
            <a:off x="489856" y="6346978"/>
            <a:ext cx="4481398" cy="393425"/>
          </a:xfrm>
          <a:prstGeom prst="roundRect">
            <a:avLst>
              <a:gd name="adj" fmla="val 9776"/>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lnSpc>
                <a:spcPct val="115000"/>
              </a:lnSpc>
              <a:spcBef>
                <a:spcPct val="0"/>
              </a:spcBef>
              <a:spcAft>
                <a:spcPct val="0"/>
              </a:spcAft>
              <a:buClr>
                <a:schemeClr val="accent1">
                  <a:lumMod val="50000"/>
                </a:schemeClr>
              </a:buClr>
              <a:buSzPct val="120000"/>
              <a:tabLst>
                <a:tab pos="2114550" algn="l"/>
              </a:tabLst>
              <a:defRPr/>
            </a:pPr>
            <a:r>
              <a:rPr lang="en-US" sz="1600" dirty="0" smtClean="0">
                <a:solidFill>
                  <a:srgbClr val="FFFFFF"/>
                </a:solidFill>
                <a:effectLst>
                  <a:outerShdw blurRad="38100" dist="38100" dir="2700000" algn="tl">
                    <a:srgbClr val="000000">
                      <a:alpha val="43137"/>
                    </a:srgbClr>
                  </a:outerShdw>
                </a:effectLst>
                <a:latin typeface="Segoe" pitchFamily="34" charset="0"/>
              </a:rPr>
              <a:t>Learn more at: www.microsoft.com/forefront</a:t>
            </a:r>
            <a:endParaRPr lang="en-US" sz="1600" dirty="0">
              <a:solidFill>
                <a:srgbClr val="FFFFFF"/>
              </a:solidFill>
              <a:effectLst>
                <a:outerShdw blurRad="38100" dist="38100" dir="2700000" algn="tl">
                  <a:srgbClr val="000000">
                    <a:alpha val="43137"/>
                  </a:srgbClr>
                </a:outerShdw>
              </a:effectLst>
              <a:latin typeface="Segoe" pitchFamily="34" charset="0"/>
              <a:hlinkClick r:id="rId9"/>
            </a:endParaRPr>
          </a:p>
        </p:txBody>
      </p:sp>
    </p:spTree>
    <p:extLst>
      <p:ext uri="{BB962C8B-B14F-4D97-AF65-F5344CB8AC3E}">
        <p14:creationId xmlns="" xmlns:p14="http://schemas.microsoft.com/office/powerpoint/2010/main" val="26354577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42064" y="1391666"/>
            <a:ext cx="5994400" cy="2891578"/>
          </a:xfrm>
          <a:prstGeom prst="roundRect">
            <a:avLst>
              <a:gd name="adj" fmla="val 2727"/>
            </a:avLst>
          </a:prstGeom>
          <a:gradFill flip="none" rotWithShape="1">
            <a:gsLst>
              <a:gs pos="0">
                <a:schemeClr val="accent1">
                  <a:lumMod val="10000"/>
                </a:schemeClr>
              </a:gs>
              <a:gs pos="50000">
                <a:schemeClr val="accent1">
                  <a:lumMod val="25000"/>
                </a:schemeClr>
              </a:gs>
              <a:gs pos="85000">
                <a:schemeClr val="accent1">
                  <a:lumMod val="50000"/>
                </a:schemeClr>
              </a:gs>
              <a:gs pos="100000">
                <a:schemeClr val="bg1">
                  <a:lumMod val="95000"/>
                </a:schemeClr>
              </a:gs>
            </a:gsLst>
            <a:lin ang="16200000" scaled="1"/>
            <a:tileRect/>
          </a:gradFill>
          <a:ln>
            <a:noFill/>
            <a:headEnd type="none" w="med" len="med"/>
            <a:tailEnd type="none" w="med" len="med"/>
          </a:ln>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ctr" anchorCtr="0" compatLnSpc="1">
            <a:prstTxWarp prst="textNoShape">
              <a:avLst/>
            </a:prstTxWarp>
          </a:bodyPr>
          <a:lstStyle/>
          <a:p>
            <a:pPr indent="-171450" algn="ctr" defTabSz="914099" fontAlgn="base">
              <a:spcBef>
                <a:spcPct val="0"/>
              </a:spcBef>
              <a:spcAft>
                <a:spcPct val="0"/>
              </a:spcAft>
              <a:defRPr/>
            </a:pPr>
            <a:endParaRPr lang="en-US" sz="800" b="1" kern="0" dirty="0">
              <a:solidFill>
                <a:srgbClr val="FFFFFF"/>
              </a:solidFill>
              <a:effectLst>
                <a:outerShdw blurRad="50800" dist="38100" dir="2700000" algn="tl" rotWithShape="0">
                  <a:prstClr val="black">
                    <a:alpha val="40000"/>
                  </a:prstClr>
                </a:outerShdw>
              </a:effectLst>
              <a:latin typeface="Segoe" charset="0"/>
            </a:endParaRPr>
          </a:p>
        </p:txBody>
      </p:sp>
      <p:sp>
        <p:nvSpPr>
          <p:cNvPr id="8" name="Rounded Rectangle 7"/>
          <p:cNvSpPr/>
          <p:nvPr/>
        </p:nvSpPr>
        <p:spPr bwMode="auto">
          <a:xfrm>
            <a:off x="1779806" y="1468780"/>
            <a:ext cx="5718917" cy="2790400"/>
          </a:xfrm>
          <a:prstGeom prst="roundRect">
            <a:avLst>
              <a:gd name="adj" fmla="val 2771"/>
            </a:avLst>
          </a:prstGeom>
          <a:solidFill>
            <a:schemeClr val="bg1"/>
          </a:solidFill>
          <a:ln w="9525" cap="flat" cmpd="sng" algn="ctr">
            <a:solidFill>
              <a:schemeClr val="accent1">
                <a:lumMod val="75000"/>
              </a:schemeClr>
            </a:solid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dirty="0" smtClean="0"/>
              <a:t>Agenda</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919990062"/>
              </p:ext>
            </p:extLst>
          </p:nvPr>
        </p:nvGraphicFramePr>
        <p:xfrm>
          <a:off x="1789739" y="1551397"/>
          <a:ext cx="5699050" cy="2634153"/>
        </p:xfrm>
        <a:graphic>
          <a:graphicData uri="http://schemas.openxmlformats.org/drawingml/2006/table">
            <a:tbl>
              <a:tblPr firstRow="1" bandRow="1">
                <a:tableStyleId>{5C22544A-7EE6-4342-B048-85BDC9FD1C3A}</a:tableStyleId>
              </a:tblPr>
              <a:tblGrid>
                <a:gridCol w="5699050"/>
              </a:tblGrid>
              <a:tr h="554109">
                <a:tc>
                  <a:txBody>
                    <a:bodyPr/>
                    <a:lstStyle/>
                    <a:p>
                      <a:pPr marL="230188" marR="0" indent="-230188" algn="l" defTabSz="4572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r>
                        <a:rPr lang="en-US" sz="2000" b="0" kern="1200" dirty="0" smtClean="0">
                          <a:solidFill>
                            <a:schemeClr val="tx1"/>
                          </a:solidFill>
                          <a:latin typeface="Segoe"/>
                          <a:ea typeface="+mn-ea"/>
                          <a:cs typeface="+mn-cs"/>
                        </a:rPr>
                        <a:t>Business and IT Challenges</a:t>
                      </a:r>
                    </a:p>
                  </a:txBody>
                  <a:tcPr marL="365760" anchor="ctr">
                    <a:lnL w="12700" cmpd="sng">
                      <a:noFill/>
                    </a:lnL>
                    <a:lnR w="12700" cap="flat" cmpd="sng" algn="ctr">
                      <a:noFill/>
                      <a:prstDash val="solid"/>
                      <a:round/>
                      <a:headEnd type="none" w="med" len="med"/>
                      <a:tailEnd type="none" w="med" len="med"/>
                    </a:lnR>
                    <a:lnT w="12700" cmpd="sng">
                      <a:noFill/>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0011">
                <a:tc>
                  <a:txBody>
                    <a:bodyPr/>
                    <a:lstStyle/>
                    <a:p>
                      <a:pPr marL="230188" marR="0" indent="-230188" algn="l" defTabSz="4572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r>
                        <a:rPr lang="en-US" sz="2000" b="0" kern="1200" dirty="0" smtClean="0">
                          <a:solidFill>
                            <a:schemeClr val="tx1"/>
                          </a:solidFill>
                          <a:latin typeface="Segoe"/>
                          <a:ea typeface="+mn-ea"/>
                          <a:cs typeface="+mn-cs"/>
                        </a:rPr>
                        <a:t>Business Ready Security</a:t>
                      </a:r>
                    </a:p>
                  </a:txBody>
                  <a:tcPr marL="365760" anchor="ctr">
                    <a:lnL w="12700" cmpd="sng">
                      <a:noFill/>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lumMod val="85000"/>
                            <a:lumOff val="15000"/>
                          </a:schemeClr>
                        </a:gs>
                        <a:gs pos="9000">
                          <a:schemeClr val="bg1"/>
                        </a:gs>
                        <a:gs pos="91000">
                          <a:schemeClr val="bg1"/>
                        </a:gs>
                        <a:gs pos="100000">
                          <a:schemeClr val="bg1">
                            <a:lumMod val="85000"/>
                            <a:lumOff val="15000"/>
                          </a:schemeClr>
                        </a:gs>
                      </a:gsLst>
                      <a:lin ang="0" scaled="0"/>
                    </a:gradFill>
                  </a:tcPr>
                </a:tc>
              </a:tr>
              <a:tr h="520011">
                <a:tc>
                  <a:txBody>
                    <a:bodyPr/>
                    <a:lstStyle/>
                    <a:p>
                      <a:pPr marL="230188" marR="0" indent="-230188" algn="l" defTabSz="4572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r>
                        <a:rPr lang="en-US" sz="2000" dirty="0" smtClean="0">
                          <a:solidFill>
                            <a:schemeClr val="tx1"/>
                          </a:solidFill>
                          <a:latin typeface="Segoe"/>
                        </a:rPr>
                        <a:t>Identity and Access Management</a:t>
                      </a:r>
                    </a:p>
                  </a:txBody>
                  <a:tcPr marL="365760" anchor="ctr">
                    <a:lnL w="12700" cmpd="sng">
                      <a:noFill/>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0011">
                <a:tc>
                  <a:txBody>
                    <a:bodyPr/>
                    <a:lstStyle/>
                    <a:p>
                      <a:pPr marL="230188" marR="0" indent="-230188" algn="l" defTabSz="4572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r>
                        <a:rPr lang="en-US" sz="2000" b="0" kern="1200" dirty="0" smtClean="0">
                          <a:solidFill>
                            <a:schemeClr val="tx1"/>
                          </a:solidFill>
                          <a:latin typeface="Segoe"/>
                          <a:ea typeface="+mn-ea"/>
                          <a:cs typeface="+mn-cs"/>
                        </a:rPr>
                        <a:t>The Road Ahead</a:t>
                      </a:r>
                    </a:p>
                  </a:txBody>
                  <a:tcPr marL="365760" anchor="ctr">
                    <a:lnL w="12700" cmpd="sng">
                      <a:noFill/>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lumMod val="85000"/>
                            <a:lumOff val="15000"/>
                          </a:schemeClr>
                        </a:gs>
                        <a:gs pos="9000">
                          <a:schemeClr val="bg1"/>
                        </a:gs>
                        <a:gs pos="91000">
                          <a:schemeClr val="bg1"/>
                        </a:gs>
                        <a:gs pos="100000">
                          <a:schemeClr val="bg1">
                            <a:lumMod val="85000"/>
                            <a:lumOff val="15000"/>
                          </a:schemeClr>
                        </a:gs>
                      </a:gsLst>
                      <a:lin ang="0" scaled="0"/>
                    </a:gradFill>
                  </a:tcPr>
                </a:tc>
              </a:tr>
              <a:tr h="520011">
                <a:tc>
                  <a:txBody>
                    <a:bodyPr/>
                    <a:lstStyle/>
                    <a:p>
                      <a:pPr marL="230188" marR="0" indent="-230188" algn="l" defTabSz="4572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r>
                        <a:rPr lang="en-US" sz="2000" b="0" kern="1200" dirty="0" smtClean="0">
                          <a:solidFill>
                            <a:schemeClr val="tx1"/>
                          </a:solidFill>
                          <a:latin typeface="Segoe"/>
                          <a:ea typeface="+mn-ea"/>
                          <a:cs typeface="+mn-cs"/>
                        </a:rPr>
                        <a:t>Summary</a:t>
                      </a:r>
                    </a:p>
                  </a:txBody>
                  <a:tcPr marL="365760" anchor="ctr">
                    <a:lnL w="12700" cmpd="sng">
                      <a:noFill/>
                    </a:lnL>
                    <a:lnR w="12700" cap="flat" cmpd="sng" algn="ctr">
                      <a:no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 xmlns:p14="http://schemas.microsoft.com/office/powerpoint/2010/main" val="13392420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a:xfrm>
            <a:off x="381000" y="1305425"/>
            <a:ext cx="8385048" cy="3603458"/>
          </a:xfrm>
        </p:spPr>
        <p:txBody>
          <a:bodyPr anchor="t"/>
          <a:lstStyle/>
          <a:p>
            <a:r>
              <a:rPr lang="en-US" dirty="0" smtClean="0">
                <a:effectLst/>
              </a:rPr>
              <a:t>SIA316 </a:t>
            </a:r>
            <a:r>
              <a:rPr lang="en-US" dirty="0">
                <a:effectLst/>
              </a:rPr>
              <a:t>Securely Collaborate with Partners and Employees Using Microsoft SharePoint and Business Ready Security from Microsoft Forefront</a:t>
            </a:r>
          </a:p>
          <a:p>
            <a:r>
              <a:rPr lang="en-US" b="1" dirty="0">
                <a:effectLst/>
              </a:rPr>
              <a:t>Tue 11/10 | 13:30-14:45 | Europa 1 - Hall 7-3b</a:t>
            </a:r>
          </a:p>
          <a:p>
            <a:pPr indent="0"/>
            <a:endParaRPr lang="en-US" dirty="0" smtClean="0">
              <a:effectLst/>
            </a:endParaRPr>
          </a:p>
          <a:p>
            <a:pPr indent="0"/>
            <a:r>
              <a:rPr lang="en-US" dirty="0" smtClean="0">
                <a:effectLst/>
              </a:rPr>
              <a:t>SIA204 </a:t>
            </a:r>
            <a:r>
              <a:rPr lang="en-US" dirty="0">
                <a:effectLst/>
              </a:rPr>
              <a:t>Understanding Claims-Based Applications: An Overview of Active Directory Federation Services (AD FS) v2, Windows Identity Foundation, and CardSpace</a:t>
            </a:r>
          </a:p>
          <a:p>
            <a:r>
              <a:rPr lang="en-US" b="1" dirty="0">
                <a:effectLst/>
              </a:rPr>
              <a:t>Tue 11/10 | 15:15-16:30 | Budapest - Hall </a:t>
            </a:r>
            <a:r>
              <a:rPr lang="en-US" b="1" dirty="0" smtClean="0">
                <a:effectLst/>
              </a:rPr>
              <a:t>7-2b</a:t>
            </a:r>
          </a:p>
          <a:p>
            <a:endParaRPr lang="en-US" b="1" dirty="0">
              <a:effectLst/>
            </a:endParaRPr>
          </a:p>
          <a:p>
            <a:r>
              <a:rPr lang="en-US" dirty="0" smtClean="0">
                <a:effectLst/>
              </a:rPr>
              <a:t>SIA305 </a:t>
            </a:r>
            <a:r>
              <a:rPr lang="en-US" dirty="0">
                <a:effectLst/>
              </a:rPr>
              <a:t>Windows Identity Foundation Overview</a:t>
            </a:r>
          </a:p>
          <a:p>
            <a:r>
              <a:rPr lang="en-US" b="1" dirty="0">
                <a:effectLst/>
              </a:rPr>
              <a:t>Wed 11/11 | 9:00-10:15 | New York 3 - Hall 7-1a</a:t>
            </a:r>
          </a:p>
          <a:p>
            <a:endParaRPr lang="en-US" b="1" dirty="0">
              <a:effectLst/>
            </a:endParaRPr>
          </a:p>
          <a:p>
            <a:r>
              <a:rPr lang="en-US" dirty="0" smtClean="0">
                <a:effectLst/>
              </a:rPr>
              <a:t>SIA302 </a:t>
            </a:r>
            <a:r>
              <a:rPr lang="en-US" dirty="0">
                <a:effectLst/>
              </a:rPr>
              <a:t>Microsoft Forefront Identity Manager 2010 Case Study: FIM in Microsoft IT </a:t>
            </a:r>
          </a:p>
          <a:p>
            <a:r>
              <a:rPr lang="en-US" b="1" dirty="0">
                <a:effectLst/>
              </a:rPr>
              <a:t>Thu 11/12 | 10:45-12:00 | Europa 1 - Hall 7-3b</a:t>
            </a:r>
          </a:p>
          <a:p>
            <a:endParaRPr lang="en-US" b="1" dirty="0" smtClean="0">
              <a:effectLst/>
            </a:endParaRPr>
          </a:p>
          <a:p>
            <a:endParaRPr lang="en-US" b="1" dirty="0">
              <a:effectLst/>
            </a:endParaRPr>
          </a:p>
          <a:p>
            <a:pPr indent="0"/>
            <a:r>
              <a:rPr lang="en-US" b="1" dirty="0" smtClean="0">
                <a:effectLst/>
              </a:rPr>
              <a:t>and much more … such as … Windows Server 2008 Recycle Bin with John Craddock, Crack open Kerberos with Mark </a:t>
            </a:r>
            <a:r>
              <a:rPr lang="en-US" b="1" dirty="0" err="1" smtClean="0">
                <a:effectLst/>
              </a:rPr>
              <a:t>Minasi</a:t>
            </a:r>
            <a:endParaRPr lang="en-US" b="1" dirty="0" smtClean="0">
              <a:effectLst/>
            </a:endParaRPr>
          </a:p>
          <a:p>
            <a:pPr indent="0"/>
            <a:endParaRPr lang="en-US" b="1" dirty="0">
              <a:effectLst/>
            </a:endParaRPr>
          </a:p>
          <a:p>
            <a:pPr indent="0"/>
            <a:r>
              <a:rPr lang="en-US" b="1" dirty="0" smtClean="0">
                <a:effectLst/>
              </a:rPr>
              <a:t>Chalk talks on Active Directory in R2, ADCS in R2 and FIM 2010</a:t>
            </a:r>
          </a:p>
          <a:p>
            <a:endParaRPr lang="en-US" b="1" dirty="0" smtClean="0">
              <a:effectLst/>
            </a:endParaRPr>
          </a:p>
          <a:p>
            <a:endParaRPr lang="en-US" b="1" dirty="0">
              <a:effectLst/>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sz="quarter" idx="10"/>
          </p:nvPr>
        </p:nvSpPr>
        <p:spPr/>
        <p:txBody>
          <a:bodyPr/>
          <a:lstStyle/>
          <a:p>
            <a:r>
              <a:rPr lang="en-US" sz="3200" dirty="0" smtClean="0"/>
              <a:t>www.microsoft.com/iam</a:t>
            </a:r>
            <a:endParaRPr lang="en-US" sz="3200" dirty="0"/>
          </a:p>
        </p:txBody>
      </p:sp>
      <p:sp>
        <p:nvSpPr>
          <p:cNvPr id="27" name="Content Placeholder 26"/>
          <p:cNvSpPr>
            <a:spLocks noGrp="1"/>
          </p:cNvSpPr>
          <p:nvPr>
            <p:ph sz="quarter" idx="11"/>
          </p:nvPr>
        </p:nvSpPr>
        <p:spPr/>
        <p:txBody>
          <a:bodyPr/>
          <a:lstStyle/>
          <a:p>
            <a:r>
              <a:rPr sz="3200" dirty="0" smtClean="0"/>
              <a:t>www.microsoft.com/forefront</a:t>
            </a:r>
            <a:endParaRPr sz="3200" dirty="0"/>
          </a:p>
        </p:txBody>
      </p:sp>
      <p:sp>
        <p:nvSpPr>
          <p:cNvPr id="28" name="Content Placeholder 27"/>
          <p:cNvSpPr>
            <a:spLocks noGrp="1"/>
          </p:cNvSpPr>
          <p:nvPr>
            <p:ph sz="quarter" idx="12"/>
          </p:nvPr>
        </p:nvSpPr>
        <p:spPr/>
        <p:txBody>
          <a:bodyPr/>
          <a:lstStyle/>
          <a:p>
            <a:r>
              <a:rPr lang="en-US" sz="3200" dirty="0" smtClean="0"/>
              <a:t>www.microsoft.com/adfs2</a:t>
            </a:r>
            <a:endParaRPr sz="3200" dirty="0"/>
          </a:p>
        </p:txBody>
      </p:sp>
      <p:sp>
        <p:nvSpPr>
          <p:cNvPr id="29" name="Content Placeholder 28"/>
          <p:cNvSpPr>
            <a:spLocks noGrp="1"/>
          </p:cNvSpPr>
          <p:nvPr>
            <p:ph sz="quarter" idx="13"/>
          </p:nvPr>
        </p:nvSpPr>
        <p:spPr/>
        <p:txBody>
          <a:bodyPr/>
          <a:lstStyle/>
          <a:p>
            <a:r>
              <a:rPr lang="en-US" sz="3200" dirty="0" smtClean="0"/>
              <a:t>www.microsoft.com/fim</a:t>
            </a:r>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Content Placeholder 28"/>
          <p:cNvSpPr txBox="1">
            <a:spLocks/>
          </p:cNvSpPr>
          <p:nvPr/>
        </p:nvSpPr>
        <p:spPr>
          <a:xfrm>
            <a:off x="401058" y="51641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noAutofit/>
          </a:bodyPr>
          <a:lstStyle>
            <a:lvl1pPr marL="0" indent="-396875" algn="l" defTabSz="914099" rtl="0" eaLnBrk="1" fontAlgn="base" latinLnBrk="0" hangingPunct="1">
              <a:lnSpc>
                <a:spcPct val="90000"/>
              </a:lnSpc>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3"/>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www.microsoft.com/uag</a:t>
            </a:r>
            <a:endParaRPr lang="en-US" sz="32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662374" y="981075"/>
            <a:ext cx="4191000" cy="5876925"/>
          </a:xfrm>
          <a:prstGeom prst="rect">
            <a:avLst/>
          </a:prstGeom>
          <a:gradFill>
            <a:gsLst>
              <a:gs pos="0">
                <a:schemeClr val="accent1">
                  <a:lumMod val="50000"/>
                  <a:alpha val="0"/>
                </a:schemeClr>
              </a:gs>
              <a:gs pos="75000">
                <a:schemeClr val="bg2">
                  <a:lumMod val="40000"/>
                  <a:lumOff val="60000"/>
                  <a:alpha val="55000"/>
                </a:schemeClr>
              </a:gs>
              <a:gs pos="100000">
                <a:schemeClr val="bg2">
                  <a:lumMod val="75000"/>
                  <a:alpha val="2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sp>
        <p:nvSpPr>
          <p:cNvPr id="34" name="Trapezoid 33"/>
          <p:cNvSpPr/>
          <p:nvPr/>
        </p:nvSpPr>
        <p:spPr bwMode="auto">
          <a:xfrm rot="10800000">
            <a:off x="4387322" y="704537"/>
            <a:ext cx="4756678" cy="4933967"/>
          </a:xfrm>
          <a:prstGeom prst="trapezoid">
            <a:avLst>
              <a:gd name="adj" fmla="val 40613"/>
            </a:avLst>
          </a:prstGeom>
          <a:gradFill>
            <a:gsLst>
              <a:gs pos="0">
                <a:schemeClr val="bg1">
                  <a:alpha val="6000"/>
                </a:schemeClr>
              </a:gs>
              <a:gs pos="50000">
                <a:schemeClr val="bg1"/>
              </a:gs>
              <a:gs pos="100000">
                <a:schemeClr val="bg2">
                  <a:lumMod val="7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sp>
        <p:nvSpPr>
          <p:cNvPr id="26" name="Rectangle 25"/>
          <p:cNvSpPr/>
          <p:nvPr/>
        </p:nvSpPr>
        <p:spPr bwMode="auto">
          <a:xfrm>
            <a:off x="98160" y="981075"/>
            <a:ext cx="4191000" cy="5876925"/>
          </a:xfrm>
          <a:prstGeom prst="rect">
            <a:avLst/>
          </a:prstGeom>
          <a:gradFill>
            <a:gsLst>
              <a:gs pos="0">
                <a:schemeClr val="accent1">
                  <a:lumMod val="50000"/>
                  <a:alpha val="0"/>
                </a:schemeClr>
              </a:gs>
              <a:gs pos="75000">
                <a:schemeClr val="bg2">
                  <a:lumMod val="40000"/>
                  <a:lumOff val="60000"/>
                  <a:alpha val="55000"/>
                </a:schemeClr>
              </a:gs>
              <a:gs pos="100000">
                <a:schemeClr val="bg2">
                  <a:lumMod val="75000"/>
                  <a:alpha val="2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sp>
        <p:nvSpPr>
          <p:cNvPr id="25" name="Trapezoid 24"/>
          <p:cNvSpPr/>
          <p:nvPr/>
        </p:nvSpPr>
        <p:spPr bwMode="auto">
          <a:xfrm rot="10800000">
            <a:off x="-184678" y="704537"/>
            <a:ext cx="4756678" cy="4933967"/>
          </a:xfrm>
          <a:prstGeom prst="trapezoid">
            <a:avLst>
              <a:gd name="adj" fmla="val 40613"/>
            </a:avLst>
          </a:prstGeom>
          <a:gradFill>
            <a:gsLst>
              <a:gs pos="0">
                <a:schemeClr val="bg1">
                  <a:alpha val="6000"/>
                </a:schemeClr>
              </a:gs>
              <a:gs pos="50000">
                <a:schemeClr val="bg1"/>
              </a:gs>
              <a:gs pos="100000">
                <a:schemeClr val="bg2">
                  <a:lumMod val="7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latin typeface="Arial" charset="0"/>
              <a:ea typeface="ＭＳ Ｐゴシック" charset="-128"/>
              <a:cs typeface="ＭＳ Ｐゴシック" charset="-128"/>
            </a:endParaRPr>
          </a:p>
        </p:txBody>
      </p:sp>
      <p:sp>
        <p:nvSpPr>
          <p:cNvPr id="4" name="Rectangle 3"/>
          <p:cNvSpPr/>
          <p:nvPr/>
        </p:nvSpPr>
        <p:spPr bwMode="auto">
          <a:xfrm>
            <a:off x="0" y="5711278"/>
            <a:ext cx="9144000" cy="1146722"/>
          </a:xfrm>
          <a:prstGeom prst="rect">
            <a:avLst/>
          </a:prstGeom>
          <a:gradFill>
            <a:gsLst>
              <a:gs pos="0">
                <a:schemeClr val="bg2">
                  <a:alpha val="72000"/>
                </a:schemeClr>
              </a:gs>
              <a:gs pos="20000">
                <a:schemeClr val="bg2"/>
              </a:gs>
              <a:gs pos="100000">
                <a:schemeClr val="bg1"/>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pic>
        <p:nvPicPr>
          <p:cNvPr id="3" name="Picture 2" descr="tug.png"/>
          <p:cNvPicPr>
            <a:picLocks noChangeAspect="1"/>
          </p:cNvPicPr>
          <p:nvPr/>
        </p:nvPicPr>
        <p:blipFill>
          <a:blip r:embed="rId3">
            <a:lum bright="20000" contrast="-20000"/>
          </a:blip>
          <a:srcRect l="19461" r="16636"/>
          <a:stretch>
            <a:fillRect/>
          </a:stretch>
        </p:blipFill>
        <p:spPr>
          <a:xfrm>
            <a:off x="0" y="4569329"/>
            <a:ext cx="9144000" cy="1272112"/>
          </a:xfrm>
          <a:prstGeom prst="rect">
            <a:avLst/>
          </a:prstGeom>
          <a:noFill/>
          <a:ln>
            <a:noFill/>
          </a:ln>
          <a:effectLst>
            <a:outerShdw blurRad="50800" dist="38100" dir="5400000" algn="t" rotWithShape="0">
              <a:prstClr val="black">
                <a:alpha val="40000"/>
              </a:prstClr>
            </a:outerShdw>
          </a:effectLst>
        </p:spPr>
      </p:pic>
      <p:grpSp>
        <p:nvGrpSpPr>
          <p:cNvPr id="7" name="Group 32"/>
          <p:cNvGrpSpPr/>
          <p:nvPr/>
        </p:nvGrpSpPr>
        <p:grpSpPr>
          <a:xfrm>
            <a:off x="5131598" y="953145"/>
            <a:ext cx="3252552" cy="3386380"/>
            <a:chOff x="5131598" y="953145"/>
            <a:chExt cx="3252552" cy="3386380"/>
          </a:xfrm>
        </p:grpSpPr>
        <p:sp>
          <p:nvSpPr>
            <p:cNvPr id="29" name="Rounded Rectangle 28"/>
            <p:cNvSpPr/>
            <p:nvPr/>
          </p:nvSpPr>
          <p:spPr bwMode="auto">
            <a:xfrm>
              <a:off x="5131598" y="953145"/>
              <a:ext cx="3252552" cy="3386380"/>
            </a:xfrm>
            <a:prstGeom prst="roundRect">
              <a:avLst>
                <a:gd name="adj" fmla="val 2820"/>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latin typeface="Segoe"/>
                <a:ea typeface="ＭＳ Ｐゴシック" charset="-128"/>
                <a:cs typeface="ＭＳ Ｐゴシック" charset="-128"/>
              </a:endParaRPr>
            </a:p>
          </p:txBody>
        </p:sp>
        <p:grpSp>
          <p:nvGrpSpPr>
            <p:cNvPr id="8" name="Group 29"/>
            <p:cNvGrpSpPr/>
            <p:nvPr/>
          </p:nvGrpSpPr>
          <p:grpSpPr>
            <a:xfrm>
              <a:off x="5249114" y="1074307"/>
              <a:ext cx="3017520" cy="3144057"/>
              <a:chOff x="5295521" y="1074307"/>
              <a:chExt cx="3017520" cy="3144057"/>
            </a:xfrm>
          </p:grpSpPr>
          <p:sp>
            <p:nvSpPr>
              <p:cNvPr id="18" name="Rounded Rectangle 17"/>
              <p:cNvSpPr/>
              <p:nvPr/>
            </p:nvSpPr>
            <p:spPr>
              <a:xfrm>
                <a:off x="5295521" y="1074307"/>
                <a:ext cx="3017520" cy="685800"/>
              </a:xfrm>
              <a:prstGeom prst="roundRect">
                <a:avLst/>
              </a:prstGeom>
              <a:solidFill>
                <a:schemeClr val="bg1"/>
              </a:solidFill>
              <a:ln w="28575">
                <a:solidFill>
                  <a:schemeClr val="accent3">
                    <a:lumMod val="60000"/>
                    <a:lumOff val="40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Multiple locations and devices</a:t>
                </a:r>
                <a:endParaRPr lang="en-US" sz="1400" dirty="0">
                  <a:latin typeface="Segoe"/>
                </a:endParaRPr>
              </a:p>
            </p:txBody>
          </p:sp>
          <p:sp>
            <p:nvSpPr>
              <p:cNvPr id="22" name="Rounded Rectangle 21"/>
              <p:cNvSpPr/>
              <p:nvPr/>
            </p:nvSpPr>
            <p:spPr>
              <a:xfrm>
                <a:off x="5295521" y="1896459"/>
                <a:ext cx="3017520" cy="685800"/>
              </a:xfrm>
              <a:prstGeom prst="roundRect">
                <a:avLst/>
              </a:prstGeom>
              <a:solidFill>
                <a:schemeClr val="bg1"/>
              </a:solidFill>
              <a:ln w="28575">
                <a:solidFill>
                  <a:schemeClr val="accent3">
                    <a:lumMod val="60000"/>
                    <a:lumOff val="40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Difficulty in extending </a:t>
                </a:r>
                <a:br>
                  <a:rPr lang="en-US" sz="1400" dirty="0" smtClean="0">
                    <a:latin typeface="Segoe"/>
                  </a:rPr>
                </a:br>
                <a:r>
                  <a:rPr lang="en-US" sz="1400" dirty="0" smtClean="0">
                    <a:latin typeface="Segoe"/>
                  </a:rPr>
                  <a:t>business resources</a:t>
                </a:r>
                <a:endParaRPr lang="en-US" sz="1400" dirty="0">
                  <a:latin typeface="Segoe"/>
                </a:endParaRPr>
              </a:p>
            </p:txBody>
          </p:sp>
          <p:sp>
            <p:nvSpPr>
              <p:cNvPr id="23" name="Rounded Rectangle 22"/>
              <p:cNvSpPr/>
              <p:nvPr/>
            </p:nvSpPr>
            <p:spPr>
              <a:xfrm>
                <a:off x="5295521" y="2713145"/>
                <a:ext cx="3017520" cy="685800"/>
              </a:xfrm>
              <a:prstGeom prst="roundRect">
                <a:avLst/>
              </a:prstGeom>
              <a:solidFill>
                <a:schemeClr val="bg1"/>
              </a:solidFill>
              <a:ln w="28575">
                <a:solidFill>
                  <a:schemeClr val="accent3">
                    <a:lumMod val="60000"/>
                    <a:lumOff val="40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Disparate systems to manage</a:t>
                </a:r>
                <a:endParaRPr lang="en-US" sz="1400" dirty="0">
                  <a:latin typeface="Segoe"/>
                </a:endParaRPr>
              </a:p>
            </p:txBody>
          </p:sp>
          <p:sp>
            <p:nvSpPr>
              <p:cNvPr id="24" name="Rounded Rectangle 23"/>
              <p:cNvSpPr/>
              <p:nvPr/>
            </p:nvSpPr>
            <p:spPr>
              <a:xfrm>
                <a:off x="5295521" y="3532564"/>
                <a:ext cx="3017520" cy="685800"/>
              </a:xfrm>
              <a:prstGeom prst="roundRect">
                <a:avLst/>
              </a:prstGeom>
              <a:solidFill>
                <a:schemeClr val="bg1"/>
              </a:solidFill>
              <a:ln w="28575">
                <a:solidFill>
                  <a:schemeClr val="accent3">
                    <a:lumMod val="60000"/>
                    <a:lumOff val="40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Complex account lifecycle management</a:t>
                </a:r>
                <a:endParaRPr lang="en-US" sz="1400" dirty="0">
                  <a:latin typeface="Segoe"/>
                </a:endParaRPr>
              </a:p>
            </p:txBody>
          </p:sp>
        </p:grpSp>
      </p:grpSp>
      <p:sp>
        <p:nvSpPr>
          <p:cNvPr id="2" name="Title 1"/>
          <p:cNvSpPr>
            <a:spLocks noGrp="1"/>
          </p:cNvSpPr>
          <p:nvPr>
            <p:ph type="title"/>
          </p:nvPr>
        </p:nvSpPr>
        <p:spPr/>
        <p:txBody>
          <a:bodyPr/>
          <a:lstStyle/>
          <a:p>
            <a:r>
              <a:rPr lang="en-US" dirty="0" smtClean="0"/>
              <a:t>Business Needs and IT Challenges</a:t>
            </a:r>
            <a:endParaRPr lang="en-US" dirty="0"/>
          </a:p>
        </p:txBody>
      </p:sp>
      <p:sp>
        <p:nvSpPr>
          <p:cNvPr id="5" name="Rectangle 4"/>
          <p:cNvSpPr/>
          <p:nvPr/>
        </p:nvSpPr>
        <p:spPr>
          <a:xfrm>
            <a:off x="541656" y="6280280"/>
            <a:ext cx="3406749" cy="461665"/>
          </a:xfrm>
          <a:prstGeom prst="rect">
            <a:avLst/>
          </a:prstGeom>
        </p:spPr>
        <p:txBody>
          <a:bodyPr wrap="square">
            <a:spAutoFit/>
          </a:bodyPr>
          <a:lstStyle/>
          <a:p>
            <a:pPr algn="ctr" defTabSz="914099" rtl="0">
              <a:defRPr/>
            </a:pPr>
            <a:r>
              <a:rPr lang="en-US" sz="2400" b="1" kern="1200" dirty="0" smtClean="0">
                <a:solidFill>
                  <a:schemeClr val="bg2">
                    <a:lumMod val="90000"/>
                  </a:schemeClr>
                </a:solidFill>
                <a:latin typeface="Segoe"/>
                <a:ea typeface="+mn-ea"/>
                <a:cs typeface="+mn-cs"/>
              </a:rPr>
              <a:t>Agility</a:t>
            </a:r>
            <a:r>
              <a:rPr lang="en-US" sz="2400" b="1" kern="1200" dirty="0" smtClean="0">
                <a:solidFill>
                  <a:schemeClr val="bg2">
                    <a:lumMod val="90000"/>
                  </a:schemeClr>
                </a:solidFill>
                <a:latin typeface="Segoe" charset="0"/>
                <a:ea typeface="+mn-ea"/>
                <a:cs typeface="+mn-cs"/>
              </a:rPr>
              <a:t> </a:t>
            </a:r>
            <a:r>
              <a:rPr lang="en-US" sz="2000" kern="1200" dirty="0">
                <a:solidFill>
                  <a:schemeClr val="bg2"/>
                </a:solidFill>
                <a:latin typeface="Segoe" charset="0"/>
                <a:ea typeface="+mn-ea"/>
                <a:cs typeface="+mn-cs"/>
              </a:rPr>
              <a:t>and</a:t>
            </a:r>
            <a:r>
              <a:rPr lang="en-US" sz="2000" kern="1200" dirty="0">
                <a:solidFill>
                  <a:srgbClr val="FFFFFF"/>
                </a:solidFill>
                <a:latin typeface="Segoe" charset="0"/>
                <a:ea typeface="+mn-ea"/>
                <a:cs typeface="+mn-cs"/>
              </a:rPr>
              <a:t> </a:t>
            </a:r>
            <a:r>
              <a:rPr lang="en-US" sz="2400" b="1" kern="1200" dirty="0">
                <a:solidFill>
                  <a:schemeClr val="bg2">
                    <a:lumMod val="90000"/>
                  </a:schemeClr>
                </a:solidFill>
                <a:latin typeface="Segoe"/>
                <a:ea typeface="+mn-ea"/>
                <a:cs typeface="+mn-cs"/>
              </a:rPr>
              <a:t>Flexibility </a:t>
            </a:r>
          </a:p>
        </p:txBody>
      </p:sp>
      <p:sp>
        <p:nvSpPr>
          <p:cNvPr id="6" name="Rectangle 5"/>
          <p:cNvSpPr/>
          <p:nvPr/>
        </p:nvSpPr>
        <p:spPr>
          <a:xfrm>
            <a:off x="5147132" y="6280280"/>
            <a:ext cx="3324225" cy="461665"/>
          </a:xfrm>
          <a:prstGeom prst="rect">
            <a:avLst/>
          </a:prstGeom>
        </p:spPr>
        <p:txBody>
          <a:bodyPr wrap="square">
            <a:spAutoFit/>
          </a:bodyPr>
          <a:lstStyle/>
          <a:p>
            <a:pPr indent="-171450" algn="ctr" defTabSz="914099" rtl="0" fontAlgn="base">
              <a:spcBef>
                <a:spcPct val="0"/>
              </a:spcBef>
              <a:spcAft>
                <a:spcPct val="0"/>
              </a:spcAft>
              <a:defRPr/>
            </a:pPr>
            <a:r>
              <a:rPr lang="en-US" sz="2400" b="1" kern="1200" dirty="0" smtClean="0">
                <a:solidFill>
                  <a:schemeClr val="accent3">
                    <a:lumMod val="60000"/>
                    <a:lumOff val="40000"/>
                  </a:schemeClr>
                </a:solidFill>
                <a:latin typeface="Segoe"/>
                <a:ea typeface="+mn-ea"/>
                <a:cs typeface="+mn-cs"/>
              </a:rPr>
              <a:t>Control</a:t>
            </a:r>
            <a:endParaRPr lang="en-US" sz="2400" b="1" kern="1200" dirty="0">
              <a:solidFill>
                <a:schemeClr val="accent3">
                  <a:lumMod val="60000"/>
                  <a:lumOff val="40000"/>
                </a:schemeClr>
              </a:solidFill>
              <a:latin typeface="Segoe"/>
              <a:ea typeface="+mn-ea"/>
              <a:cs typeface="+mn-cs"/>
            </a:endParaRPr>
          </a:p>
        </p:txBody>
      </p:sp>
      <p:sp>
        <p:nvSpPr>
          <p:cNvPr id="10" name="Rectangle 9"/>
          <p:cNvSpPr/>
          <p:nvPr/>
        </p:nvSpPr>
        <p:spPr>
          <a:xfrm>
            <a:off x="990464" y="5982615"/>
            <a:ext cx="2406392" cy="400110"/>
          </a:xfrm>
          <a:prstGeom prst="rect">
            <a:avLst/>
          </a:prstGeom>
        </p:spPr>
        <p:txBody>
          <a:bodyPr wrap="square">
            <a:spAutoFit/>
          </a:bodyPr>
          <a:lstStyle/>
          <a:p>
            <a:pPr algn="ctr" defTabSz="914099" rtl="0">
              <a:defRPr/>
            </a:pPr>
            <a:r>
              <a:rPr lang="en-US" sz="2000" b="1" kern="1200" dirty="0" smtClean="0">
                <a:solidFill>
                  <a:srgbClr val="000000">
                    <a:lumMod val="85000"/>
                    <a:lumOff val="15000"/>
                  </a:srgbClr>
                </a:solidFill>
                <a:latin typeface="Segoe" charset="0"/>
                <a:ea typeface="+mn-ea"/>
                <a:cs typeface="+mn-cs"/>
              </a:rPr>
              <a:t>BUSINESS Needs</a:t>
            </a:r>
            <a:endParaRPr lang="en-US" sz="2000" b="1" kern="1200" dirty="0">
              <a:solidFill>
                <a:srgbClr val="000000">
                  <a:lumMod val="85000"/>
                  <a:lumOff val="15000"/>
                </a:srgbClr>
              </a:solidFill>
              <a:latin typeface="Segoe" charset="0"/>
              <a:ea typeface="+mn-ea"/>
              <a:cs typeface="+mn-cs"/>
            </a:endParaRPr>
          </a:p>
        </p:txBody>
      </p:sp>
      <p:sp>
        <p:nvSpPr>
          <p:cNvPr id="11" name="Rectangle 10"/>
          <p:cNvSpPr/>
          <p:nvPr/>
        </p:nvSpPr>
        <p:spPr>
          <a:xfrm>
            <a:off x="6194258" y="5982615"/>
            <a:ext cx="1239442" cy="400110"/>
          </a:xfrm>
          <a:prstGeom prst="rect">
            <a:avLst/>
          </a:prstGeom>
        </p:spPr>
        <p:txBody>
          <a:bodyPr wrap="none">
            <a:spAutoFit/>
          </a:bodyPr>
          <a:lstStyle/>
          <a:p>
            <a:pPr algn="ctr" defTabSz="914099">
              <a:defRPr/>
            </a:pPr>
            <a:r>
              <a:rPr lang="en-US" sz="2000" b="1" dirty="0" smtClean="0">
                <a:solidFill>
                  <a:srgbClr val="000000">
                    <a:lumMod val="85000"/>
                    <a:lumOff val="15000"/>
                  </a:srgbClr>
                </a:solidFill>
                <a:latin typeface="Segoe" charset="0"/>
              </a:rPr>
              <a:t>IT Needs</a:t>
            </a:r>
            <a:endParaRPr lang="en-US" sz="2000" b="1" dirty="0">
              <a:solidFill>
                <a:srgbClr val="000000">
                  <a:lumMod val="85000"/>
                  <a:lumOff val="15000"/>
                </a:srgbClr>
              </a:solidFill>
              <a:latin typeface="Segoe" charset="0"/>
            </a:endParaRPr>
          </a:p>
        </p:txBody>
      </p:sp>
      <p:grpSp>
        <p:nvGrpSpPr>
          <p:cNvPr id="9" name="Group 30"/>
          <p:cNvGrpSpPr/>
          <p:nvPr/>
        </p:nvGrpSpPr>
        <p:grpSpPr>
          <a:xfrm>
            <a:off x="567384" y="953145"/>
            <a:ext cx="3252552" cy="3386380"/>
            <a:chOff x="567384" y="953145"/>
            <a:chExt cx="3252552" cy="3386380"/>
          </a:xfrm>
        </p:grpSpPr>
        <p:sp>
          <p:nvSpPr>
            <p:cNvPr id="38" name="Rounded Rectangle 37"/>
            <p:cNvSpPr/>
            <p:nvPr/>
          </p:nvSpPr>
          <p:spPr bwMode="auto">
            <a:xfrm>
              <a:off x="567384" y="953145"/>
              <a:ext cx="3252552" cy="3386380"/>
            </a:xfrm>
            <a:prstGeom prst="roundRect">
              <a:avLst>
                <a:gd name="adj" fmla="val 2820"/>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latin typeface="Segoe"/>
                <a:ea typeface="ＭＳ Ｐゴシック" charset="-128"/>
                <a:cs typeface="ＭＳ Ｐゴシック" charset="-128"/>
              </a:endParaRPr>
            </a:p>
          </p:txBody>
        </p:sp>
        <p:sp>
          <p:nvSpPr>
            <p:cNvPr id="39" name="Rounded Rectangle 38"/>
            <p:cNvSpPr/>
            <p:nvPr/>
          </p:nvSpPr>
          <p:spPr>
            <a:xfrm>
              <a:off x="684900" y="1074307"/>
              <a:ext cx="3017520" cy="685800"/>
            </a:xfrm>
            <a:prstGeom prst="roundRect">
              <a:avLst/>
            </a:prstGeom>
            <a:solidFill>
              <a:schemeClr val="bg1"/>
            </a:solidFill>
            <a:ln w="28575">
              <a:solidFill>
                <a:schemeClr val="accent1">
                  <a:lumMod val="75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Provide secure access to applications from anywhere </a:t>
              </a:r>
              <a:endParaRPr lang="en-US" sz="1400" dirty="0">
                <a:latin typeface="Segoe"/>
              </a:endParaRPr>
            </a:p>
          </p:txBody>
        </p:sp>
        <p:sp>
          <p:nvSpPr>
            <p:cNvPr id="40" name="Rounded Rectangle 39"/>
            <p:cNvSpPr/>
            <p:nvPr/>
          </p:nvSpPr>
          <p:spPr>
            <a:xfrm>
              <a:off x="684900" y="1896459"/>
              <a:ext cx="3017520" cy="685800"/>
            </a:xfrm>
            <a:prstGeom prst="roundRect">
              <a:avLst/>
            </a:prstGeom>
            <a:solidFill>
              <a:schemeClr val="bg1"/>
            </a:solidFill>
            <a:ln w="28575">
              <a:solidFill>
                <a:schemeClr val="accent1">
                  <a:lumMod val="75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Simplify user experience for collaboration </a:t>
              </a:r>
            </a:p>
          </p:txBody>
        </p:sp>
        <p:sp>
          <p:nvSpPr>
            <p:cNvPr id="41" name="Rounded Rectangle 40"/>
            <p:cNvSpPr/>
            <p:nvPr/>
          </p:nvSpPr>
          <p:spPr>
            <a:xfrm>
              <a:off x="684900" y="2713145"/>
              <a:ext cx="3017520" cy="685800"/>
            </a:xfrm>
            <a:prstGeom prst="roundRect">
              <a:avLst/>
            </a:prstGeom>
            <a:solidFill>
              <a:schemeClr val="bg1"/>
            </a:solidFill>
            <a:ln w="28575">
              <a:solidFill>
                <a:schemeClr val="accent1">
                  <a:lumMod val="75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Provide seamless movement between applications</a:t>
              </a:r>
            </a:p>
          </p:txBody>
        </p:sp>
        <p:sp>
          <p:nvSpPr>
            <p:cNvPr id="42" name="Rounded Rectangle 41"/>
            <p:cNvSpPr/>
            <p:nvPr/>
          </p:nvSpPr>
          <p:spPr>
            <a:xfrm>
              <a:off x="684900" y="3532564"/>
              <a:ext cx="3017520" cy="685800"/>
            </a:xfrm>
            <a:prstGeom prst="roundRect">
              <a:avLst/>
            </a:prstGeom>
            <a:solidFill>
              <a:schemeClr val="bg1"/>
            </a:solidFill>
            <a:ln w="28575">
              <a:solidFill>
                <a:schemeClr val="accent1">
                  <a:lumMod val="75000"/>
                </a:schemeClr>
              </a:solidFill>
            </a:ln>
            <a:effectLst>
              <a:outerShdw blurRad="50800" dist="38100" dir="5400000" algn="t" rotWithShape="0">
                <a:prstClr val="black">
                  <a:alpha val="40000"/>
                </a:prstClr>
              </a:outerShdw>
            </a:effectLst>
          </p:spPr>
          <p:txBody>
            <a:bodyPr wrap="square" anchor="ctr">
              <a:noAutofit/>
            </a:bodyPr>
            <a:lstStyle/>
            <a:p>
              <a:pPr algn="ctr">
                <a:lnSpc>
                  <a:spcPct val="115000"/>
                </a:lnSpc>
                <a:spcBef>
                  <a:spcPts val="200"/>
                </a:spcBef>
                <a:spcAft>
                  <a:spcPts val="100"/>
                </a:spcAft>
                <a:defRPr/>
              </a:pPr>
              <a:r>
                <a:rPr lang="en-US" sz="1400" dirty="0" smtClean="0">
                  <a:latin typeface="Segoe"/>
                </a:rPr>
                <a:t>Reduce cost of account management</a:t>
              </a:r>
              <a:endParaRPr lang="en-US" sz="1400" dirty="0">
                <a:latin typeface="Segoe"/>
              </a:endParaRPr>
            </a:p>
          </p:txBody>
        </p:sp>
      </p:grpSp>
    </p:spTree>
    <p:extLst>
      <p:ext uri="{BB962C8B-B14F-4D97-AF65-F5344CB8AC3E}">
        <p14:creationId xmlns="" xmlns:p14="http://schemas.microsoft.com/office/powerpoint/2010/main" val="21574818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9525" y="0"/>
            <a:ext cx="91535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pic>
        <p:nvPicPr>
          <p:cNvPr id="73" name="cloud" descr="Internet cloud web"/>
          <p:cNvPicPr>
            <a:picLocks noChangeAspect="1" noChangeArrowheads="1"/>
          </p:cNvPicPr>
          <p:nvPr/>
        </p:nvPicPr>
        <p:blipFill>
          <a:blip r:embed="rId3" cstate="print"/>
          <a:srcRect/>
          <a:stretch>
            <a:fillRect/>
          </a:stretch>
        </p:blipFill>
        <p:spPr bwMode="auto">
          <a:xfrm>
            <a:off x="158627" y="191276"/>
            <a:ext cx="2085975" cy="9017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Rounded Rectangle 3"/>
          <p:cNvSpPr/>
          <p:nvPr/>
        </p:nvSpPr>
        <p:spPr>
          <a:xfrm>
            <a:off x="2133600" y="4725988"/>
            <a:ext cx="6934200" cy="2055812"/>
          </a:xfrm>
          <a:prstGeom prst="roundRect">
            <a:avLst>
              <a:gd name="adj" fmla="val 8498"/>
            </a:avLst>
          </a:prstGeom>
          <a:solidFill>
            <a:schemeClr val="bg1">
              <a:lumMod val="85000"/>
              <a:lumOff val="15000"/>
            </a:schemeClr>
          </a:solidFill>
          <a:ln>
            <a:solidFill>
              <a:schemeClr val="tx2">
                <a:lumMod val="50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14" name="Isosceles Triangle 13"/>
          <p:cNvSpPr/>
          <p:nvPr/>
        </p:nvSpPr>
        <p:spPr>
          <a:xfrm>
            <a:off x="4343400" y="5881688"/>
            <a:ext cx="738188" cy="658812"/>
          </a:xfrm>
          <a:prstGeom prst="triangle">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sz="1600" dirty="0">
                <a:solidFill>
                  <a:srgbClr val="C0504D"/>
                </a:solidFill>
              </a:rPr>
              <a:t>AD</a:t>
            </a:r>
          </a:p>
        </p:txBody>
      </p:sp>
      <p:sp>
        <p:nvSpPr>
          <p:cNvPr id="18" name="Rounded Rectangle 17"/>
          <p:cNvSpPr/>
          <p:nvPr/>
        </p:nvSpPr>
        <p:spPr>
          <a:xfrm>
            <a:off x="5867400" y="2895600"/>
            <a:ext cx="3200400" cy="1676400"/>
          </a:xfrm>
          <a:prstGeom prst="roundRect">
            <a:avLst>
              <a:gd name="adj" fmla="val 9988"/>
            </a:avLst>
          </a:prstGeom>
          <a:solidFill>
            <a:schemeClr val="bg1">
              <a:lumMod val="85000"/>
              <a:lumOff val="15000"/>
            </a:schemeClr>
          </a:solidFill>
          <a:ln>
            <a:solidFill>
              <a:schemeClr val="tx2">
                <a:lumMod val="50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28" name="Flowchart: Magnetic Disk 27"/>
          <p:cNvSpPr/>
          <p:nvPr/>
        </p:nvSpPr>
        <p:spPr>
          <a:xfrm>
            <a:off x="2971800" y="5867400"/>
            <a:ext cx="457200" cy="685800"/>
          </a:xfrm>
          <a:prstGeom prst="flowChartMagneticDisk">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600" dirty="0">
                <a:solidFill>
                  <a:srgbClr val="C0504D"/>
                </a:solidFill>
              </a:rPr>
              <a:t>DB</a:t>
            </a:r>
          </a:p>
        </p:txBody>
      </p:sp>
      <p:sp>
        <p:nvSpPr>
          <p:cNvPr id="30" name="Rounded Rectangle 29"/>
          <p:cNvSpPr/>
          <p:nvPr/>
        </p:nvSpPr>
        <p:spPr>
          <a:xfrm>
            <a:off x="3586163" y="5029200"/>
            <a:ext cx="762000" cy="457200"/>
          </a:xfrm>
          <a:prstGeom prst="round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dirty="0">
                <a:solidFill>
                  <a:prstClr val="white"/>
                </a:solidFill>
              </a:rPr>
              <a:t>App1</a:t>
            </a:r>
          </a:p>
        </p:txBody>
      </p:sp>
      <p:sp>
        <p:nvSpPr>
          <p:cNvPr id="33" name="Flowchart: Magnetic Disk 32"/>
          <p:cNvSpPr/>
          <p:nvPr/>
        </p:nvSpPr>
        <p:spPr>
          <a:xfrm>
            <a:off x="7543800" y="5829300"/>
            <a:ext cx="457200" cy="685800"/>
          </a:xfrm>
          <a:prstGeom prst="flowChartMagneticDisk">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600" dirty="0">
                <a:solidFill>
                  <a:srgbClr val="C0504D"/>
                </a:solidFill>
              </a:rPr>
              <a:t>DB</a:t>
            </a:r>
          </a:p>
        </p:txBody>
      </p:sp>
      <p:sp>
        <p:nvSpPr>
          <p:cNvPr id="34" name="Rounded Rectangle 33"/>
          <p:cNvSpPr/>
          <p:nvPr/>
        </p:nvSpPr>
        <p:spPr>
          <a:xfrm>
            <a:off x="7391400" y="5029200"/>
            <a:ext cx="762000" cy="457200"/>
          </a:xfrm>
          <a:prstGeom prst="round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dirty="0">
                <a:solidFill>
                  <a:prstClr val="white"/>
                </a:solidFill>
              </a:rPr>
              <a:t>App2</a:t>
            </a:r>
          </a:p>
        </p:txBody>
      </p:sp>
      <p:sp>
        <p:nvSpPr>
          <p:cNvPr id="36" name="Rounded Rectangle 35"/>
          <p:cNvSpPr/>
          <p:nvPr/>
        </p:nvSpPr>
        <p:spPr>
          <a:xfrm>
            <a:off x="76200" y="2895600"/>
            <a:ext cx="1828800" cy="3886200"/>
          </a:xfrm>
          <a:prstGeom prst="roundRect">
            <a:avLst>
              <a:gd name="adj" fmla="val 9014"/>
            </a:avLst>
          </a:prstGeom>
          <a:solidFill>
            <a:schemeClr val="bg1">
              <a:lumMod val="85000"/>
              <a:lumOff val="15000"/>
            </a:schemeClr>
          </a:solidFill>
          <a:ln>
            <a:solidFill>
              <a:schemeClr val="tx2">
                <a:lumMod val="50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44" name="Isosceles Triangle 43"/>
          <p:cNvSpPr/>
          <p:nvPr/>
        </p:nvSpPr>
        <p:spPr>
          <a:xfrm>
            <a:off x="7966075" y="3654425"/>
            <a:ext cx="738188" cy="658813"/>
          </a:xfrm>
          <a:prstGeom prst="triangle">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sz="1600" dirty="0" smtClean="0">
                <a:solidFill>
                  <a:srgbClr val="C0504D"/>
                </a:solidFill>
              </a:rPr>
              <a:t>LDAP</a:t>
            </a:r>
            <a:endParaRPr lang="en-US" sz="1600" dirty="0">
              <a:solidFill>
                <a:srgbClr val="C0504D"/>
              </a:solidFill>
            </a:endParaRPr>
          </a:p>
        </p:txBody>
      </p:sp>
      <p:sp>
        <p:nvSpPr>
          <p:cNvPr id="48" name="Rounded Rectangle 47"/>
          <p:cNvSpPr/>
          <p:nvPr/>
        </p:nvSpPr>
        <p:spPr>
          <a:xfrm>
            <a:off x="7356475" y="2667000"/>
            <a:ext cx="762000" cy="457200"/>
          </a:xfrm>
          <a:prstGeom prst="round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dirty="0">
                <a:solidFill>
                  <a:prstClr val="white"/>
                </a:solidFill>
              </a:rPr>
              <a:t>App4</a:t>
            </a:r>
          </a:p>
        </p:txBody>
      </p:sp>
      <p:sp>
        <p:nvSpPr>
          <p:cNvPr id="52" name="Rounded Rectangle 51"/>
          <p:cNvSpPr/>
          <p:nvPr/>
        </p:nvSpPr>
        <p:spPr>
          <a:xfrm>
            <a:off x="1524000" y="1143000"/>
            <a:ext cx="762000" cy="457200"/>
          </a:xfrm>
          <a:prstGeom prst="round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dirty="0">
                <a:solidFill>
                  <a:prstClr val="white"/>
                </a:solidFill>
              </a:rPr>
              <a:t>App6</a:t>
            </a:r>
          </a:p>
        </p:txBody>
      </p:sp>
      <p:sp>
        <p:nvSpPr>
          <p:cNvPr id="37" name="Rounded Rectangle 36"/>
          <p:cNvSpPr/>
          <p:nvPr/>
        </p:nvSpPr>
        <p:spPr>
          <a:xfrm>
            <a:off x="5867400" y="76200"/>
            <a:ext cx="3200400" cy="1676400"/>
          </a:xfrm>
          <a:prstGeom prst="roundRect">
            <a:avLst>
              <a:gd name="adj" fmla="val 9988"/>
            </a:avLst>
          </a:prstGeom>
          <a:solidFill>
            <a:schemeClr val="bg1">
              <a:lumMod val="75000"/>
              <a:lumOff val="25000"/>
            </a:schemeClr>
          </a:solidFill>
          <a:ln>
            <a:solidFill>
              <a:schemeClr val="tx2">
                <a:lumMod val="50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38" name="Isosceles Triangle 37"/>
          <p:cNvSpPr/>
          <p:nvPr/>
        </p:nvSpPr>
        <p:spPr>
          <a:xfrm>
            <a:off x="7988300" y="319088"/>
            <a:ext cx="738188" cy="657225"/>
          </a:xfrm>
          <a:prstGeom prst="triangle">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sz="1600" dirty="0" smtClean="0">
                <a:solidFill>
                  <a:srgbClr val="C0504D"/>
                </a:solidFill>
              </a:rPr>
              <a:t>LDAP</a:t>
            </a:r>
            <a:endParaRPr lang="en-US" sz="1600" dirty="0">
              <a:solidFill>
                <a:srgbClr val="C0504D"/>
              </a:solidFill>
            </a:endParaRPr>
          </a:p>
        </p:txBody>
      </p:sp>
      <p:sp>
        <p:nvSpPr>
          <p:cNvPr id="42" name="Rounded Rectangle 41"/>
          <p:cNvSpPr/>
          <p:nvPr/>
        </p:nvSpPr>
        <p:spPr>
          <a:xfrm>
            <a:off x="7343775" y="1524000"/>
            <a:ext cx="762000" cy="457200"/>
          </a:xfrm>
          <a:prstGeom prst="round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dirty="0">
                <a:solidFill>
                  <a:prstClr val="white"/>
                </a:solidFill>
              </a:rPr>
              <a:t>App5</a:t>
            </a:r>
          </a:p>
        </p:txBody>
      </p:sp>
      <p:sp>
        <p:nvSpPr>
          <p:cNvPr id="46" name="Round Same Side Corner Rectangle 45"/>
          <p:cNvSpPr/>
          <p:nvPr/>
        </p:nvSpPr>
        <p:spPr>
          <a:xfrm>
            <a:off x="2133600" y="2895600"/>
            <a:ext cx="3505200" cy="1974980"/>
          </a:xfrm>
          <a:prstGeom prst="round2SameRect">
            <a:avLst>
              <a:gd name="adj1" fmla="val 9530"/>
              <a:gd name="adj2" fmla="val 0"/>
            </a:avLst>
          </a:prstGeom>
          <a:solidFill>
            <a:schemeClr val="bg1">
              <a:lumMod val="85000"/>
              <a:lumOff val="15000"/>
            </a:schemeClr>
          </a:solidFill>
          <a:ln>
            <a:solidFill>
              <a:schemeClr val="tx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96" name="Rectangle 95"/>
          <p:cNvSpPr/>
          <p:nvPr/>
        </p:nvSpPr>
        <p:spPr bwMode="auto">
          <a:xfrm>
            <a:off x="2155371" y="4739951"/>
            <a:ext cx="3900196" cy="233265"/>
          </a:xfrm>
          <a:prstGeom prst="rect">
            <a:avLst/>
          </a:prstGeom>
          <a:solidFill>
            <a:schemeClr val="bg1">
              <a:lumMod val="85000"/>
              <a:lumOff val="1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smtClean="0">
              <a:solidFill>
                <a:prstClr val="white"/>
              </a:solidFill>
            </a:endParaRPr>
          </a:p>
        </p:txBody>
      </p:sp>
      <p:sp>
        <p:nvSpPr>
          <p:cNvPr id="21525" name="TextBox 18"/>
          <p:cNvSpPr txBox="1">
            <a:spLocks noChangeArrowheads="1"/>
          </p:cNvSpPr>
          <p:nvPr/>
        </p:nvSpPr>
        <p:spPr bwMode="auto">
          <a:xfrm>
            <a:off x="76200" y="2895600"/>
            <a:ext cx="840295" cy="30777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Arial" charset="0"/>
                <a:ea typeface="ＭＳ Ｐゴシック" pitchFamily="-65" charset="-128"/>
                <a:cs typeface="Arial" charset="0"/>
              </a:rPr>
              <a:t>Intranet</a:t>
            </a:r>
          </a:p>
        </p:txBody>
      </p:sp>
      <p:sp>
        <p:nvSpPr>
          <p:cNvPr id="21526" name="TextBox 18"/>
          <p:cNvSpPr txBox="1">
            <a:spLocks noChangeArrowheads="1"/>
          </p:cNvSpPr>
          <p:nvPr/>
        </p:nvSpPr>
        <p:spPr bwMode="auto">
          <a:xfrm>
            <a:off x="2180255" y="2895600"/>
            <a:ext cx="840295" cy="30777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Arial" charset="0"/>
                <a:ea typeface="ＭＳ Ｐゴシック" pitchFamily="-65" charset="-128"/>
                <a:cs typeface="Arial" charset="0"/>
              </a:rPr>
              <a:t>Intranet</a:t>
            </a:r>
          </a:p>
        </p:txBody>
      </p:sp>
      <p:sp>
        <p:nvSpPr>
          <p:cNvPr id="21527" name="TextBox 18"/>
          <p:cNvSpPr txBox="1">
            <a:spLocks noChangeArrowheads="1"/>
          </p:cNvSpPr>
          <p:nvPr/>
        </p:nvSpPr>
        <p:spPr bwMode="auto">
          <a:xfrm>
            <a:off x="5867400" y="2895600"/>
            <a:ext cx="901209" cy="30777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Arial" charset="0"/>
                <a:ea typeface="ＭＳ Ｐゴシック" pitchFamily="-65" charset="-128"/>
                <a:cs typeface="Arial" charset="0"/>
              </a:rPr>
              <a:t>Extranet</a:t>
            </a:r>
          </a:p>
        </p:txBody>
      </p:sp>
      <p:sp>
        <p:nvSpPr>
          <p:cNvPr id="7192" name="TextBox 18"/>
          <p:cNvSpPr txBox="1">
            <a:spLocks noChangeArrowheads="1"/>
          </p:cNvSpPr>
          <p:nvPr/>
        </p:nvSpPr>
        <p:spPr bwMode="auto">
          <a:xfrm>
            <a:off x="5914055" y="1414463"/>
            <a:ext cx="901209" cy="30777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Arial" charset="0"/>
                <a:ea typeface="ＭＳ Ｐゴシック" pitchFamily="-65" charset="-128"/>
                <a:cs typeface="Arial" charset="0"/>
              </a:rPr>
              <a:t>Extranet</a:t>
            </a:r>
          </a:p>
        </p:txBody>
      </p:sp>
      <p:sp>
        <p:nvSpPr>
          <p:cNvPr id="7193" name="TextBox 18"/>
          <p:cNvSpPr txBox="1">
            <a:spLocks noChangeArrowheads="1"/>
          </p:cNvSpPr>
          <p:nvPr/>
        </p:nvSpPr>
        <p:spPr bwMode="auto">
          <a:xfrm>
            <a:off x="644932" y="1113036"/>
            <a:ext cx="691215" cy="30777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Arial" charset="0"/>
                <a:ea typeface="ＭＳ Ｐゴシック" pitchFamily="-65" charset="-128"/>
                <a:cs typeface="Arial" charset="0"/>
              </a:rPr>
              <a:t>Cloud</a:t>
            </a:r>
          </a:p>
        </p:txBody>
      </p:sp>
      <p:cxnSp>
        <p:nvCxnSpPr>
          <p:cNvPr id="62" name="Straight Arrow Connector 61"/>
          <p:cNvCxnSpPr>
            <a:endCxn id="30" idx="0"/>
          </p:cNvCxnSpPr>
          <p:nvPr/>
        </p:nvCxnSpPr>
        <p:spPr>
          <a:xfrm rot="5400000">
            <a:off x="3547269" y="4610894"/>
            <a:ext cx="838200" cy="1588"/>
          </a:xfrm>
          <a:prstGeom prst="straightConnector1">
            <a:avLst/>
          </a:prstGeom>
          <a:ln w="19050">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Elbow Connector 63"/>
          <p:cNvCxnSpPr>
            <a:stCxn id="30" idx="2"/>
            <a:endCxn id="28" idx="1"/>
          </p:cNvCxnSpPr>
          <p:nvPr/>
        </p:nvCxnSpPr>
        <p:spPr>
          <a:xfrm rot="5400000">
            <a:off x="3393282" y="5293519"/>
            <a:ext cx="381000" cy="766763"/>
          </a:xfrm>
          <a:prstGeom prst="bentConnector3">
            <a:avLst>
              <a:gd name="adj1" fmla="val 50000"/>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Elbow Connector 65"/>
          <p:cNvCxnSpPr>
            <a:stCxn id="30" idx="2"/>
            <a:endCxn id="14" idx="0"/>
          </p:cNvCxnSpPr>
          <p:nvPr/>
        </p:nvCxnSpPr>
        <p:spPr>
          <a:xfrm rot="16200000" flipH="1">
            <a:off x="4142184" y="5311378"/>
            <a:ext cx="395288" cy="745331"/>
          </a:xfrm>
          <a:prstGeom prst="bentConnector3">
            <a:avLst>
              <a:gd name="adj1" fmla="val 50000"/>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34" idx="2"/>
            <a:endCxn id="33" idx="1"/>
          </p:cNvCxnSpPr>
          <p:nvPr/>
        </p:nvCxnSpPr>
        <p:spPr>
          <a:xfrm rot="5400000">
            <a:off x="7600951" y="5657850"/>
            <a:ext cx="342900" cy="3175"/>
          </a:xfrm>
          <a:prstGeom prst="straightConnector1">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p:nvPr/>
        </p:nvCxnSpPr>
        <p:spPr>
          <a:xfrm>
            <a:off x="4310063" y="3857625"/>
            <a:ext cx="3081337" cy="1409700"/>
          </a:xfrm>
          <a:prstGeom prst="bentConnector3">
            <a:avLst>
              <a:gd name="adj1" fmla="val 32689"/>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flipV="1">
            <a:off x="4310063" y="2905125"/>
            <a:ext cx="3046412" cy="952500"/>
          </a:xfrm>
          <a:prstGeom prst="bentConnector3">
            <a:avLst>
              <a:gd name="adj1" fmla="val 81579"/>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flipH="1" flipV="1">
            <a:off x="5083969" y="876586"/>
            <a:ext cx="1524000" cy="3757612"/>
          </a:xfrm>
          <a:prstGeom prst="bentConnector3">
            <a:avLst>
              <a:gd name="adj1" fmla="val 80000"/>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16200000" flipV="1">
            <a:off x="1910430" y="1536477"/>
            <a:ext cx="1905000" cy="2062163"/>
          </a:xfrm>
          <a:prstGeom prst="bentConnector3">
            <a:avLst>
              <a:gd name="adj1" fmla="val 64000"/>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Isosceles Triangle 30"/>
          <p:cNvSpPr/>
          <p:nvPr/>
        </p:nvSpPr>
        <p:spPr>
          <a:xfrm>
            <a:off x="381000" y="5884863"/>
            <a:ext cx="736600" cy="657225"/>
          </a:xfrm>
          <a:prstGeom prst="triangle">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sz="1600" dirty="0" smtClean="0">
                <a:solidFill>
                  <a:srgbClr val="C0504D"/>
                </a:solidFill>
              </a:rPr>
              <a:t>LDAP</a:t>
            </a:r>
            <a:endParaRPr lang="en-US" sz="1600" dirty="0">
              <a:solidFill>
                <a:srgbClr val="C0504D"/>
              </a:solidFill>
            </a:endParaRPr>
          </a:p>
        </p:txBody>
      </p:sp>
      <p:sp>
        <p:nvSpPr>
          <p:cNvPr id="29" name="Rounded Rectangle 28"/>
          <p:cNvSpPr/>
          <p:nvPr/>
        </p:nvSpPr>
        <p:spPr>
          <a:xfrm>
            <a:off x="381000" y="5029200"/>
            <a:ext cx="762000" cy="457200"/>
          </a:xfrm>
          <a:prstGeom prst="round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dirty="0">
                <a:solidFill>
                  <a:prstClr val="white"/>
                </a:solidFill>
              </a:rPr>
              <a:t>App3</a:t>
            </a:r>
          </a:p>
        </p:txBody>
      </p:sp>
      <p:cxnSp>
        <p:nvCxnSpPr>
          <p:cNvPr id="70" name="Straight Arrow Connector 69"/>
          <p:cNvCxnSpPr/>
          <p:nvPr/>
        </p:nvCxnSpPr>
        <p:spPr>
          <a:xfrm rot="16200000" flipH="1">
            <a:off x="559012" y="5685633"/>
            <a:ext cx="398463" cy="0"/>
          </a:xfrm>
          <a:prstGeom prst="straightConnector1">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a:endCxn id="29" idx="3"/>
          </p:cNvCxnSpPr>
          <p:nvPr/>
        </p:nvCxnSpPr>
        <p:spPr>
          <a:xfrm rot="10800000" flipV="1">
            <a:off x="1143000" y="3848100"/>
            <a:ext cx="2479676" cy="1409700"/>
          </a:xfrm>
          <a:prstGeom prst="bentConnector3">
            <a:avLst>
              <a:gd name="adj1" fmla="val 44356"/>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pic>
        <p:nvPicPr>
          <p:cNvPr id="21543" name="Picture 8" descr="C:\Users\skwan\AppData\Local\Microsoft\Windows\Temporary Internet Files\Content.IE5\PL0IDO5C\MCj04315900000[1].png"/>
          <p:cNvPicPr>
            <a:picLocks noChangeAspect="1" noChangeArrowheads="1"/>
          </p:cNvPicPr>
          <p:nvPr/>
        </p:nvPicPr>
        <p:blipFill>
          <a:blip r:embed="rId4" cstate="print"/>
          <a:stretch>
            <a:fillRect/>
          </a:stretch>
        </p:blipFill>
        <p:spPr bwMode="auto">
          <a:xfrm>
            <a:off x="3657600" y="2523653"/>
            <a:ext cx="609600" cy="591493"/>
          </a:xfrm>
          <a:prstGeom prst="rect">
            <a:avLst/>
          </a:prstGeom>
          <a:noFill/>
          <a:ln w="9525">
            <a:noFill/>
            <a:miter lim="800000"/>
            <a:headEnd/>
            <a:tailEnd/>
          </a:ln>
        </p:spPr>
      </p:pic>
      <p:sp>
        <p:nvSpPr>
          <p:cNvPr id="134" name="Flowchart: Magnetic Disk 133"/>
          <p:cNvSpPr/>
          <p:nvPr/>
        </p:nvSpPr>
        <p:spPr>
          <a:xfrm>
            <a:off x="6886575" y="3640138"/>
            <a:ext cx="457200" cy="685800"/>
          </a:xfrm>
          <a:prstGeom prst="flowChartMagneticDisk">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sz="1600" dirty="0">
                <a:solidFill>
                  <a:srgbClr val="C0504D"/>
                </a:solidFill>
              </a:rPr>
              <a:t>DB</a:t>
            </a:r>
          </a:p>
        </p:txBody>
      </p:sp>
      <p:sp>
        <p:nvSpPr>
          <p:cNvPr id="136" name="Flowchart: Magnetic Disk 135"/>
          <p:cNvSpPr/>
          <p:nvPr/>
        </p:nvSpPr>
        <p:spPr>
          <a:xfrm>
            <a:off x="6858000" y="304800"/>
            <a:ext cx="457200" cy="685800"/>
          </a:xfrm>
          <a:prstGeom prst="flowChartMagneticDisk">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wrap="none" anchor="ctr"/>
          <a:lstStyle/>
          <a:p>
            <a:pPr algn="ctr" defTabSz="457200" fontAlgn="base">
              <a:spcBef>
                <a:spcPct val="0"/>
              </a:spcBef>
              <a:spcAft>
                <a:spcPct val="0"/>
              </a:spcAft>
              <a:defRPr/>
            </a:pPr>
            <a:r>
              <a:rPr lang="en-US" sz="1600" dirty="0">
                <a:solidFill>
                  <a:srgbClr val="C0504D"/>
                </a:solidFill>
              </a:rPr>
              <a:t>DB</a:t>
            </a:r>
          </a:p>
        </p:txBody>
      </p:sp>
      <p:sp>
        <p:nvSpPr>
          <p:cNvPr id="55" name="TextBox 54"/>
          <p:cNvSpPr txBox="1">
            <a:spLocks noChangeArrowheads="1"/>
          </p:cNvSpPr>
          <p:nvPr/>
        </p:nvSpPr>
        <p:spPr bwMode="auto">
          <a:xfrm>
            <a:off x="3976688" y="4387850"/>
            <a:ext cx="671512" cy="368300"/>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en-US" b="1" dirty="0">
                <a:solidFill>
                  <a:srgbClr val="FFFFFF">
                    <a:lumMod val="75000"/>
                  </a:srgbClr>
                </a:solidFill>
                <a:effectLst>
                  <a:outerShdw blurRad="38100" dist="38100" dir="2700000" algn="tl">
                    <a:srgbClr val="000000">
                      <a:alpha val="43137"/>
                    </a:srgbClr>
                  </a:outerShdw>
                </a:effectLst>
                <a:latin typeface="Arial" charset="0"/>
                <a:ea typeface="ＭＳ Ｐゴシック" pitchFamily="-65" charset="-128"/>
                <a:cs typeface="Arial" charset="0"/>
              </a:rPr>
              <a:t>SSO</a:t>
            </a:r>
          </a:p>
        </p:txBody>
      </p:sp>
      <p:sp>
        <p:nvSpPr>
          <p:cNvPr id="56" name="TextBox 55"/>
          <p:cNvSpPr txBox="1"/>
          <p:nvPr/>
        </p:nvSpPr>
        <p:spPr>
          <a:xfrm>
            <a:off x="2562424" y="3814093"/>
            <a:ext cx="910827" cy="523220"/>
          </a:xfrm>
          <a:prstGeom prst="rect">
            <a:avLst/>
          </a:prstGeom>
          <a:noFill/>
        </p:spPr>
        <p:txBody>
          <a:bodyPr wrap="none">
            <a:spAutoFit/>
          </a:bodyPr>
          <a:lstStyle/>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Separate</a:t>
            </a:r>
          </a:p>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Sign-in</a:t>
            </a:r>
          </a:p>
        </p:txBody>
      </p:sp>
      <p:sp>
        <p:nvSpPr>
          <p:cNvPr id="57" name="TextBox 56"/>
          <p:cNvSpPr txBox="1"/>
          <p:nvPr/>
        </p:nvSpPr>
        <p:spPr>
          <a:xfrm>
            <a:off x="4413449" y="3833143"/>
            <a:ext cx="910827" cy="523220"/>
          </a:xfrm>
          <a:prstGeom prst="rect">
            <a:avLst/>
          </a:prstGeom>
          <a:noFill/>
        </p:spPr>
        <p:txBody>
          <a:bodyPr wrap="none">
            <a:spAutoFit/>
          </a:bodyPr>
          <a:lstStyle/>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Separate</a:t>
            </a:r>
          </a:p>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Sign-in</a:t>
            </a:r>
          </a:p>
        </p:txBody>
      </p:sp>
      <p:sp>
        <p:nvSpPr>
          <p:cNvPr id="58" name="TextBox 57"/>
          <p:cNvSpPr txBox="1"/>
          <p:nvPr/>
        </p:nvSpPr>
        <p:spPr>
          <a:xfrm>
            <a:off x="2446537" y="2243878"/>
            <a:ext cx="910827" cy="523220"/>
          </a:xfrm>
          <a:prstGeom prst="rect">
            <a:avLst/>
          </a:prstGeom>
          <a:noFill/>
        </p:spPr>
        <p:txBody>
          <a:bodyPr wrap="none">
            <a:spAutoFit/>
          </a:bodyPr>
          <a:lstStyle/>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Separate</a:t>
            </a:r>
          </a:p>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Sign-in</a:t>
            </a:r>
          </a:p>
        </p:txBody>
      </p:sp>
      <p:sp>
        <p:nvSpPr>
          <p:cNvPr id="59" name="TextBox 58"/>
          <p:cNvSpPr txBox="1"/>
          <p:nvPr/>
        </p:nvSpPr>
        <p:spPr>
          <a:xfrm>
            <a:off x="5849057" y="2219494"/>
            <a:ext cx="910827" cy="523220"/>
          </a:xfrm>
          <a:prstGeom prst="rect">
            <a:avLst/>
          </a:prstGeom>
          <a:noFill/>
        </p:spPr>
        <p:txBody>
          <a:bodyPr wrap="none">
            <a:spAutoFit/>
          </a:bodyPr>
          <a:lstStyle/>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Separate</a:t>
            </a:r>
          </a:p>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Sign-in</a:t>
            </a:r>
          </a:p>
        </p:txBody>
      </p:sp>
      <p:sp>
        <p:nvSpPr>
          <p:cNvPr id="60" name="TextBox 59"/>
          <p:cNvSpPr txBox="1"/>
          <p:nvPr/>
        </p:nvSpPr>
        <p:spPr>
          <a:xfrm>
            <a:off x="5610424" y="5241873"/>
            <a:ext cx="910827" cy="523220"/>
          </a:xfrm>
          <a:prstGeom prst="rect">
            <a:avLst/>
          </a:prstGeom>
          <a:noFill/>
        </p:spPr>
        <p:txBody>
          <a:bodyPr wrap="none">
            <a:spAutoFit/>
          </a:bodyPr>
          <a:lstStyle/>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Separate</a:t>
            </a:r>
          </a:p>
          <a:p>
            <a:pPr algn="ctr" defTabSz="457200" fontAlgn="base">
              <a:spcBef>
                <a:spcPct val="0"/>
              </a:spcBef>
              <a:spcAft>
                <a:spcPct val="0"/>
              </a:spcAft>
              <a:defRPr/>
            </a:pPr>
            <a:r>
              <a:rPr lang="en-US" sz="14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Sign-in</a:t>
            </a:r>
          </a:p>
        </p:txBody>
      </p:sp>
      <p:sp>
        <p:nvSpPr>
          <p:cNvPr id="61" name="TextBox 60"/>
          <p:cNvSpPr txBox="1"/>
          <p:nvPr/>
        </p:nvSpPr>
        <p:spPr>
          <a:xfrm>
            <a:off x="1075685" y="5837137"/>
            <a:ext cx="880369" cy="400110"/>
          </a:xfrm>
          <a:prstGeom prst="rect">
            <a:avLst/>
          </a:prstGeom>
          <a:noFill/>
        </p:spPr>
        <p:txBody>
          <a:bodyPr wrap="none">
            <a:spAutoFit/>
          </a:bodyPr>
          <a:lstStyle/>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Additional</a:t>
            </a:r>
          </a:p>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Provisioning</a:t>
            </a:r>
          </a:p>
        </p:txBody>
      </p:sp>
      <p:sp>
        <p:nvSpPr>
          <p:cNvPr id="65" name="TextBox 64"/>
          <p:cNvSpPr txBox="1"/>
          <p:nvPr/>
        </p:nvSpPr>
        <p:spPr>
          <a:xfrm>
            <a:off x="7987315" y="5964992"/>
            <a:ext cx="880369" cy="400110"/>
          </a:xfrm>
          <a:prstGeom prst="rect">
            <a:avLst/>
          </a:prstGeom>
          <a:noFill/>
        </p:spPr>
        <p:txBody>
          <a:bodyPr wrap="none">
            <a:spAutoFit/>
          </a:bodyPr>
          <a:lstStyle/>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Additional</a:t>
            </a:r>
          </a:p>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Provisioning</a:t>
            </a:r>
          </a:p>
        </p:txBody>
      </p:sp>
      <p:sp>
        <p:nvSpPr>
          <p:cNvPr id="67" name="TextBox 66"/>
          <p:cNvSpPr txBox="1"/>
          <p:nvPr/>
        </p:nvSpPr>
        <p:spPr>
          <a:xfrm>
            <a:off x="2216481" y="580867"/>
            <a:ext cx="880369" cy="400110"/>
          </a:xfrm>
          <a:prstGeom prst="rect">
            <a:avLst/>
          </a:prstGeom>
          <a:noFill/>
        </p:spPr>
        <p:txBody>
          <a:bodyPr wrap="none">
            <a:spAutoFit/>
          </a:bodyPr>
          <a:lstStyle/>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Additional</a:t>
            </a:r>
          </a:p>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Provisioning</a:t>
            </a:r>
          </a:p>
        </p:txBody>
      </p:sp>
      <p:sp>
        <p:nvSpPr>
          <p:cNvPr id="69" name="TextBox 68"/>
          <p:cNvSpPr txBox="1"/>
          <p:nvPr/>
        </p:nvSpPr>
        <p:spPr>
          <a:xfrm>
            <a:off x="7295968" y="412912"/>
            <a:ext cx="880369" cy="400110"/>
          </a:xfrm>
          <a:prstGeom prst="rect">
            <a:avLst/>
          </a:prstGeom>
          <a:noFill/>
        </p:spPr>
        <p:txBody>
          <a:bodyPr wrap="none">
            <a:spAutoFit/>
          </a:bodyPr>
          <a:lstStyle/>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Additional</a:t>
            </a:r>
          </a:p>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Provisioning</a:t>
            </a:r>
          </a:p>
        </p:txBody>
      </p:sp>
      <p:sp>
        <p:nvSpPr>
          <p:cNvPr id="71" name="TextBox 70"/>
          <p:cNvSpPr txBox="1"/>
          <p:nvPr/>
        </p:nvSpPr>
        <p:spPr>
          <a:xfrm>
            <a:off x="7303744" y="3653835"/>
            <a:ext cx="880369" cy="400110"/>
          </a:xfrm>
          <a:prstGeom prst="rect">
            <a:avLst/>
          </a:prstGeom>
          <a:noFill/>
        </p:spPr>
        <p:txBody>
          <a:bodyPr wrap="none">
            <a:spAutoFit/>
          </a:bodyPr>
          <a:lstStyle/>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Additional</a:t>
            </a:r>
          </a:p>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Provisioning</a:t>
            </a:r>
          </a:p>
        </p:txBody>
      </p:sp>
      <p:cxnSp>
        <p:nvCxnSpPr>
          <p:cNvPr id="72" name="Elbow Connector 71"/>
          <p:cNvCxnSpPr/>
          <p:nvPr/>
        </p:nvCxnSpPr>
        <p:spPr>
          <a:xfrm rot="16200000" flipV="1">
            <a:off x="7138988" y="926020"/>
            <a:ext cx="533400" cy="638175"/>
          </a:xfrm>
          <a:prstGeom prst="bentConnector3">
            <a:avLst>
              <a:gd name="adj1" fmla="val 50000"/>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42" idx="0"/>
            <a:endCxn id="38" idx="3"/>
          </p:cNvCxnSpPr>
          <p:nvPr/>
        </p:nvCxnSpPr>
        <p:spPr>
          <a:xfrm rot="5400000" flipH="1" flipV="1">
            <a:off x="7767241" y="933848"/>
            <a:ext cx="547687" cy="632619"/>
          </a:xfrm>
          <a:prstGeom prst="bentConnector3">
            <a:avLst>
              <a:gd name="adj1" fmla="val 50000"/>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48" idx="2"/>
            <a:endCxn id="44" idx="0"/>
          </p:cNvCxnSpPr>
          <p:nvPr/>
        </p:nvCxnSpPr>
        <p:spPr>
          <a:xfrm rot="16200000" flipH="1">
            <a:off x="7771210" y="3090465"/>
            <a:ext cx="530225" cy="597694"/>
          </a:xfrm>
          <a:prstGeom prst="bentConnector3">
            <a:avLst>
              <a:gd name="adj1" fmla="val 50000"/>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48" idx="2"/>
            <a:endCxn id="134" idx="1"/>
          </p:cNvCxnSpPr>
          <p:nvPr/>
        </p:nvCxnSpPr>
        <p:spPr>
          <a:xfrm rot="5400000">
            <a:off x="7168356" y="3071019"/>
            <a:ext cx="515938" cy="622300"/>
          </a:xfrm>
          <a:prstGeom prst="bentConnector3">
            <a:avLst>
              <a:gd name="adj1" fmla="val 50000"/>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3" name="Picture 6" descr="C:\Users\Chrissy\Pictures\DVD_ART36\Artwork_Imagery\Icons - Illustrations\_ WINDOWS SERVER ICONS\Security\Brick Wall firewall fire secure security.png"/>
          <p:cNvPicPr>
            <a:picLocks noChangeAspect="1" noChangeArrowheads="1"/>
          </p:cNvPicPr>
          <p:nvPr/>
        </p:nvPicPr>
        <p:blipFill>
          <a:blip r:embed="rId5" cstate="print"/>
          <a:srcRect/>
          <a:stretch>
            <a:fillRect/>
          </a:stretch>
        </p:blipFill>
        <p:spPr bwMode="auto">
          <a:xfrm>
            <a:off x="5530234" y="3499120"/>
            <a:ext cx="600531" cy="585813"/>
          </a:xfrm>
          <a:prstGeom prst="rect">
            <a:avLst/>
          </a:prstGeom>
          <a:noFill/>
        </p:spPr>
      </p:pic>
      <p:cxnSp>
        <p:nvCxnSpPr>
          <p:cNvPr id="97" name="Straight Connector 96"/>
          <p:cNvCxnSpPr>
            <a:endCxn id="101" idx="0"/>
          </p:cNvCxnSpPr>
          <p:nvPr/>
        </p:nvCxnSpPr>
        <p:spPr>
          <a:xfrm rot="16200000" flipH="1">
            <a:off x="3754660" y="1670780"/>
            <a:ext cx="1652016" cy="383096"/>
          </a:xfrm>
          <a:prstGeom prst="bentConnector3">
            <a:avLst>
              <a:gd name="adj1" fmla="val 50000"/>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Rounded Rectangle 100"/>
          <p:cNvSpPr/>
          <p:nvPr/>
        </p:nvSpPr>
        <p:spPr>
          <a:xfrm>
            <a:off x="4460367" y="2688336"/>
            <a:ext cx="623697" cy="347472"/>
          </a:xfrm>
          <a:prstGeom prst="roundRect">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defTabSz="457200" fontAlgn="base">
              <a:spcBef>
                <a:spcPct val="0"/>
              </a:spcBef>
              <a:spcAft>
                <a:spcPct val="0"/>
              </a:spcAft>
              <a:defRPr/>
            </a:pPr>
            <a:r>
              <a:rPr lang="en-US" sz="1400" dirty="0" smtClean="0">
                <a:solidFill>
                  <a:prstClr val="white"/>
                </a:solidFill>
              </a:rPr>
              <a:t>RAS</a:t>
            </a:r>
            <a:endParaRPr lang="en-US" sz="1400" dirty="0">
              <a:solidFill>
                <a:prstClr val="white"/>
              </a:solidFill>
            </a:endParaRPr>
          </a:p>
        </p:txBody>
      </p:sp>
      <p:sp>
        <p:nvSpPr>
          <p:cNvPr id="105" name="TextBox 104"/>
          <p:cNvSpPr txBox="1"/>
          <p:nvPr/>
        </p:nvSpPr>
        <p:spPr>
          <a:xfrm>
            <a:off x="4456866" y="1250230"/>
            <a:ext cx="756937" cy="430887"/>
          </a:xfrm>
          <a:prstGeom prst="rect">
            <a:avLst/>
          </a:prstGeom>
          <a:noFill/>
        </p:spPr>
        <p:txBody>
          <a:bodyPr wrap="none">
            <a:spAutoFit/>
          </a:bodyPr>
          <a:lstStyle/>
          <a:p>
            <a:pPr algn="ctr" defTabSz="457200" fontAlgn="base">
              <a:spcBef>
                <a:spcPct val="0"/>
              </a:spcBef>
              <a:spcAft>
                <a:spcPct val="0"/>
              </a:spcAft>
              <a:defRPr/>
            </a:pPr>
            <a:r>
              <a:rPr lang="en-US" sz="11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Separate</a:t>
            </a:r>
          </a:p>
          <a:p>
            <a:pPr algn="ctr" defTabSz="457200" fontAlgn="base">
              <a:spcBef>
                <a:spcPct val="0"/>
              </a:spcBef>
              <a:spcAft>
                <a:spcPct val="0"/>
              </a:spcAft>
              <a:defRPr/>
            </a:pPr>
            <a:r>
              <a:rPr lang="en-US" sz="11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Sign-in</a:t>
            </a:r>
          </a:p>
        </p:txBody>
      </p:sp>
      <p:sp>
        <p:nvSpPr>
          <p:cNvPr id="106" name="TextBox 105"/>
          <p:cNvSpPr txBox="1"/>
          <p:nvPr/>
        </p:nvSpPr>
        <p:spPr>
          <a:xfrm>
            <a:off x="5038929" y="2574259"/>
            <a:ext cx="880369" cy="400110"/>
          </a:xfrm>
          <a:prstGeom prst="rect">
            <a:avLst/>
          </a:prstGeom>
          <a:noFill/>
        </p:spPr>
        <p:txBody>
          <a:bodyPr wrap="none">
            <a:spAutoFit/>
          </a:bodyPr>
          <a:lstStyle/>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Additional</a:t>
            </a:r>
          </a:p>
          <a:p>
            <a:pPr defTabSz="457200" fontAlgn="base">
              <a:spcBef>
                <a:spcPct val="0"/>
              </a:spcBef>
              <a:spcAft>
                <a:spcPct val="0"/>
              </a:spcAft>
              <a:defRPr/>
            </a:pPr>
            <a:r>
              <a:rPr lang="en-US" sz="1000" dirty="0">
                <a:solidFill>
                  <a:srgbClr val="CCFFCC"/>
                </a:solidFill>
                <a:effectLst>
                  <a:outerShdw blurRad="38100" dist="38100" dir="2700000" algn="tl">
                    <a:srgbClr val="000000">
                      <a:alpha val="43137"/>
                    </a:srgbClr>
                  </a:outerShdw>
                </a:effectLst>
                <a:latin typeface="Arial" charset="0"/>
                <a:ea typeface="ＭＳ Ｐゴシック" pitchFamily="-65" charset="-128"/>
                <a:cs typeface="Arial" charset="0"/>
              </a:rPr>
              <a:t>Provisioning</a:t>
            </a:r>
          </a:p>
        </p:txBody>
      </p:sp>
      <p:pic>
        <p:nvPicPr>
          <p:cNvPr id="112" name="Picture 111" descr="peep7.png"/>
          <p:cNvPicPr>
            <a:picLocks noChangeAspect="1"/>
          </p:cNvPicPr>
          <p:nvPr/>
        </p:nvPicPr>
        <p:blipFill>
          <a:blip r:embed="rId6"/>
          <a:stretch>
            <a:fillRect/>
          </a:stretch>
        </p:blipFill>
        <p:spPr>
          <a:xfrm>
            <a:off x="4206705" y="357641"/>
            <a:ext cx="443186" cy="675292"/>
          </a:xfrm>
          <a:prstGeom prst="rect">
            <a:avLst/>
          </a:prstGeom>
        </p:spPr>
      </p:pic>
      <p:pic>
        <p:nvPicPr>
          <p:cNvPr id="113" name="Picture 112" descr="peep7.png"/>
          <p:cNvPicPr>
            <a:picLocks noChangeAspect="1"/>
          </p:cNvPicPr>
          <p:nvPr/>
        </p:nvPicPr>
        <p:blipFill>
          <a:blip r:embed="rId6"/>
          <a:stretch>
            <a:fillRect/>
          </a:stretch>
        </p:blipFill>
        <p:spPr>
          <a:xfrm>
            <a:off x="3712929" y="3521465"/>
            <a:ext cx="443186" cy="675292"/>
          </a:xfrm>
          <a:prstGeom prst="rect">
            <a:avLst/>
          </a:prstGeom>
        </p:spPr>
      </p:pic>
      <p:pic>
        <p:nvPicPr>
          <p:cNvPr id="114" name="Picture 113" descr="peep7.png"/>
          <p:cNvPicPr>
            <a:picLocks noChangeAspect="1"/>
          </p:cNvPicPr>
          <p:nvPr/>
        </p:nvPicPr>
        <p:blipFill>
          <a:blip r:embed="rId6"/>
          <a:stretch>
            <a:fillRect/>
          </a:stretch>
        </p:blipFill>
        <p:spPr>
          <a:xfrm>
            <a:off x="1195281" y="6181343"/>
            <a:ext cx="237821" cy="362373"/>
          </a:xfrm>
          <a:prstGeom prst="rect">
            <a:avLst/>
          </a:prstGeom>
        </p:spPr>
      </p:pic>
      <p:pic>
        <p:nvPicPr>
          <p:cNvPr id="115" name="Picture 114" descr="peep7.png"/>
          <p:cNvPicPr>
            <a:picLocks noChangeAspect="1"/>
          </p:cNvPicPr>
          <p:nvPr/>
        </p:nvPicPr>
        <p:blipFill>
          <a:blip r:embed="rId6"/>
          <a:stretch>
            <a:fillRect/>
          </a:stretch>
        </p:blipFill>
        <p:spPr>
          <a:xfrm>
            <a:off x="2371809" y="908303"/>
            <a:ext cx="237821" cy="362373"/>
          </a:xfrm>
          <a:prstGeom prst="rect">
            <a:avLst/>
          </a:prstGeom>
        </p:spPr>
      </p:pic>
      <p:pic>
        <p:nvPicPr>
          <p:cNvPr id="116" name="Picture 115" descr="peep7.png"/>
          <p:cNvPicPr>
            <a:picLocks noChangeAspect="1"/>
          </p:cNvPicPr>
          <p:nvPr/>
        </p:nvPicPr>
        <p:blipFill>
          <a:blip r:embed="rId6"/>
          <a:stretch>
            <a:fillRect/>
          </a:stretch>
        </p:blipFill>
        <p:spPr>
          <a:xfrm>
            <a:off x="7596081" y="4047743"/>
            <a:ext cx="237821" cy="362373"/>
          </a:xfrm>
          <a:prstGeom prst="rect">
            <a:avLst/>
          </a:prstGeom>
        </p:spPr>
      </p:pic>
      <p:pic>
        <p:nvPicPr>
          <p:cNvPr id="117" name="Picture 116" descr="peep7.png"/>
          <p:cNvPicPr>
            <a:picLocks noChangeAspect="1"/>
          </p:cNvPicPr>
          <p:nvPr/>
        </p:nvPicPr>
        <p:blipFill>
          <a:blip r:embed="rId6"/>
          <a:stretch>
            <a:fillRect/>
          </a:stretch>
        </p:blipFill>
        <p:spPr>
          <a:xfrm>
            <a:off x="7742385" y="755903"/>
            <a:ext cx="237821" cy="362373"/>
          </a:xfrm>
          <a:prstGeom prst="rect">
            <a:avLst/>
          </a:prstGeom>
        </p:spPr>
      </p:pic>
      <p:pic>
        <p:nvPicPr>
          <p:cNvPr id="118" name="Picture 117" descr="peep7.png"/>
          <p:cNvPicPr>
            <a:picLocks noChangeAspect="1"/>
          </p:cNvPicPr>
          <p:nvPr/>
        </p:nvPicPr>
        <p:blipFill>
          <a:blip r:embed="rId6"/>
          <a:stretch>
            <a:fillRect/>
          </a:stretch>
        </p:blipFill>
        <p:spPr>
          <a:xfrm>
            <a:off x="8150817" y="6343227"/>
            <a:ext cx="237821" cy="362373"/>
          </a:xfrm>
          <a:prstGeom prst="rect">
            <a:avLst/>
          </a:prstGeom>
        </p:spPr>
      </p:pic>
      <p:pic>
        <p:nvPicPr>
          <p:cNvPr id="119" name="Picture 118" descr="peep7.png"/>
          <p:cNvPicPr>
            <a:picLocks noChangeAspect="1"/>
          </p:cNvPicPr>
          <p:nvPr/>
        </p:nvPicPr>
        <p:blipFill>
          <a:blip r:embed="rId6"/>
          <a:stretch>
            <a:fillRect/>
          </a:stretch>
        </p:blipFill>
        <p:spPr>
          <a:xfrm>
            <a:off x="5145489" y="2941659"/>
            <a:ext cx="237821" cy="362373"/>
          </a:xfrm>
          <a:prstGeom prst="rect">
            <a:avLst/>
          </a:prstGeom>
        </p:spPr>
      </p:pic>
    </p:spTree>
    <p:extLst>
      <p:ext uri="{BB962C8B-B14F-4D97-AF65-F5344CB8AC3E}">
        <p14:creationId xmlns="" xmlns:p14="http://schemas.microsoft.com/office/powerpoint/2010/main" val="3471985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500"/>
                                        <p:tgtEl>
                                          <p:spTgt spid="8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right)">
                                      <p:cBhvr>
                                        <p:cTn id="28" dur="500"/>
                                        <p:tgtEl>
                                          <p:spTgt spid="85"/>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left)">
                                      <p:cBhvr>
                                        <p:cTn id="41" dur="500"/>
                                        <p:tgtEl>
                                          <p:spTgt spid="90"/>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543"/>
                                        </p:tgtEl>
                                        <p:attrNameLst>
                                          <p:attrName>style.visibility</p:attrName>
                                        </p:attrNameLst>
                                      </p:cBhvr>
                                      <p:to>
                                        <p:strVal val="visible"/>
                                      </p:to>
                                    </p:set>
                                  </p:childTnLst>
                                </p:cTn>
                              </p:par>
                              <p:par>
                                <p:cTn id="54" presetID="2" presetClass="entr" presetSubtype="2"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1+#ppt_w/2"/>
                                          </p:val>
                                        </p:tav>
                                        <p:tav tm="100000">
                                          <p:val>
                                            <p:strVal val="#ppt_x"/>
                                          </p:val>
                                        </p:tav>
                                      </p:tavLst>
                                    </p:anim>
                                    <p:anim calcmode="lin" valueType="num">
                                      <p:cBhvr additive="base">
                                        <p:cTn id="61" dur="500" fill="hold"/>
                                        <p:tgtEl>
                                          <p:spTgt spid="3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fill="hold"/>
                                        <p:tgtEl>
                                          <p:spTgt spid="69"/>
                                        </p:tgtEl>
                                        <p:attrNameLst>
                                          <p:attrName>ppt_x</p:attrName>
                                        </p:attrNameLst>
                                      </p:cBhvr>
                                      <p:tavLst>
                                        <p:tav tm="0">
                                          <p:val>
                                            <p:strVal val="1+#ppt_w/2"/>
                                          </p:val>
                                        </p:tav>
                                        <p:tav tm="100000">
                                          <p:val>
                                            <p:strVal val="#ppt_x"/>
                                          </p:val>
                                        </p:tav>
                                      </p:tavLst>
                                    </p:anim>
                                    <p:anim calcmode="lin" valueType="num">
                                      <p:cBhvr additive="base">
                                        <p:cTn id="65" dur="500" fill="hold"/>
                                        <p:tgtEl>
                                          <p:spTgt spid="69"/>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additive="base">
                                        <p:cTn id="68" dur="500" fill="hold"/>
                                        <p:tgtEl>
                                          <p:spTgt spid="117"/>
                                        </p:tgtEl>
                                        <p:attrNameLst>
                                          <p:attrName>ppt_x</p:attrName>
                                        </p:attrNameLst>
                                      </p:cBhvr>
                                      <p:tavLst>
                                        <p:tav tm="0">
                                          <p:val>
                                            <p:strVal val="1+#ppt_w/2"/>
                                          </p:val>
                                        </p:tav>
                                        <p:tav tm="100000">
                                          <p:val>
                                            <p:strVal val="#ppt_x"/>
                                          </p:val>
                                        </p:tav>
                                      </p:tavLst>
                                    </p:anim>
                                    <p:anim calcmode="lin" valueType="num">
                                      <p:cBhvr additive="base">
                                        <p:cTn id="69" dur="500" fill="hold"/>
                                        <p:tgtEl>
                                          <p:spTgt spid="117"/>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7192"/>
                                        </p:tgtEl>
                                        <p:attrNameLst>
                                          <p:attrName>style.visibility</p:attrName>
                                        </p:attrNameLst>
                                      </p:cBhvr>
                                      <p:to>
                                        <p:strVal val="visible"/>
                                      </p:to>
                                    </p:set>
                                    <p:anim calcmode="lin" valueType="num">
                                      <p:cBhvr additive="base">
                                        <p:cTn id="76" dur="500" fill="hold"/>
                                        <p:tgtEl>
                                          <p:spTgt spid="7192"/>
                                        </p:tgtEl>
                                        <p:attrNameLst>
                                          <p:attrName>ppt_x</p:attrName>
                                        </p:attrNameLst>
                                      </p:cBhvr>
                                      <p:tavLst>
                                        <p:tav tm="0">
                                          <p:val>
                                            <p:strVal val="1+#ppt_w/2"/>
                                          </p:val>
                                        </p:tav>
                                        <p:tav tm="100000">
                                          <p:val>
                                            <p:strVal val="#ppt_x"/>
                                          </p:val>
                                        </p:tav>
                                      </p:tavLst>
                                    </p:anim>
                                    <p:anim calcmode="lin" valueType="num">
                                      <p:cBhvr additive="base">
                                        <p:cTn id="77" dur="500" fill="hold"/>
                                        <p:tgtEl>
                                          <p:spTgt spid="7192"/>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36"/>
                                        </p:tgtEl>
                                        <p:attrNameLst>
                                          <p:attrName>style.visibility</p:attrName>
                                        </p:attrNameLst>
                                      </p:cBhvr>
                                      <p:to>
                                        <p:strVal val="visible"/>
                                      </p:to>
                                    </p:set>
                                    <p:anim calcmode="lin" valueType="num">
                                      <p:cBhvr additive="base">
                                        <p:cTn id="80" dur="500" fill="hold"/>
                                        <p:tgtEl>
                                          <p:spTgt spid="136"/>
                                        </p:tgtEl>
                                        <p:attrNameLst>
                                          <p:attrName>ppt_x</p:attrName>
                                        </p:attrNameLst>
                                      </p:cBhvr>
                                      <p:tavLst>
                                        <p:tav tm="0">
                                          <p:val>
                                            <p:strVal val="1+#ppt_w/2"/>
                                          </p:val>
                                        </p:tav>
                                        <p:tav tm="100000">
                                          <p:val>
                                            <p:strVal val="#ppt_x"/>
                                          </p:val>
                                        </p:tav>
                                      </p:tavLst>
                                    </p:anim>
                                    <p:anim calcmode="lin" valueType="num">
                                      <p:cBhvr additive="base">
                                        <p:cTn id="81" dur="500" fill="hold"/>
                                        <p:tgtEl>
                                          <p:spTgt spid="136"/>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 calcmode="lin" valueType="num">
                                      <p:cBhvr additive="base">
                                        <p:cTn id="84" dur="500" fill="hold"/>
                                        <p:tgtEl>
                                          <p:spTgt spid="72"/>
                                        </p:tgtEl>
                                        <p:attrNameLst>
                                          <p:attrName>ppt_x</p:attrName>
                                        </p:attrNameLst>
                                      </p:cBhvr>
                                      <p:tavLst>
                                        <p:tav tm="0">
                                          <p:val>
                                            <p:strVal val="1+#ppt_w/2"/>
                                          </p:val>
                                        </p:tav>
                                        <p:tav tm="100000">
                                          <p:val>
                                            <p:strVal val="#ppt_x"/>
                                          </p:val>
                                        </p:tav>
                                      </p:tavLst>
                                    </p:anim>
                                    <p:anim calcmode="lin" valueType="num">
                                      <p:cBhvr additive="base">
                                        <p:cTn id="85" dur="500" fill="hold"/>
                                        <p:tgtEl>
                                          <p:spTgt spid="72"/>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500" fill="hold"/>
                                        <p:tgtEl>
                                          <p:spTgt spid="74"/>
                                        </p:tgtEl>
                                        <p:attrNameLst>
                                          <p:attrName>ppt_x</p:attrName>
                                        </p:attrNameLst>
                                      </p:cBhvr>
                                      <p:tavLst>
                                        <p:tav tm="0">
                                          <p:val>
                                            <p:strVal val="1+#ppt_w/2"/>
                                          </p:val>
                                        </p:tav>
                                        <p:tav tm="100000">
                                          <p:val>
                                            <p:strVal val="#ppt_x"/>
                                          </p:val>
                                        </p:tav>
                                      </p:tavLst>
                                    </p:anim>
                                    <p:anim calcmode="lin" valueType="num">
                                      <p:cBhvr additive="base">
                                        <p:cTn id="89" dur="500" fill="hold"/>
                                        <p:tgtEl>
                                          <p:spTgt spid="74"/>
                                        </p:tgtEl>
                                        <p:attrNameLst>
                                          <p:attrName>ppt_y</p:attrName>
                                        </p:attrNameLst>
                                      </p:cBhvr>
                                      <p:tavLst>
                                        <p:tav tm="0">
                                          <p:val>
                                            <p:strVal val="#ppt_y"/>
                                          </p:val>
                                        </p:tav>
                                        <p:tav tm="100000">
                                          <p:val>
                                            <p:strVal val="#ppt_y"/>
                                          </p:val>
                                        </p:tav>
                                      </p:tavLst>
                                    </p:anim>
                                  </p:childTnLst>
                                </p:cTn>
                              </p:par>
                            </p:childTnLst>
                          </p:cTn>
                        </p:par>
                        <p:par>
                          <p:cTn id="90" fill="hold">
                            <p:stCondLst>
                              <p:cond delay="500"/>
                            </p:stCondLst>
                            <p:childTnLst>
                              <p:par>
                                <p:cTn id="91" presetID="1" presetClass="entr" presetSubtype="0" fill="hold" nodeType="after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73"/>
                                        </p:tgtEl>
                                        <p:attrNameLst>
                                          <p:attrName>style.visibility</p:attrName>
                                        </p:attrNameLst>
                                      </p:cBhvr>
                                      <p:to>
                                        <p:strVal val="visible"/>
                                      </p:to>
                                    </p:set>
                                    <p:anim calcmode="lin" valueType="num">
                                      <p:cBhvr additive="base">
                                        <p:cTn id="100" dur="1000" fill="hold"/>
                                        <p:tgtEl>
                                          <p:spTgt spid="73"/>
                                        </p:tgtEl>
                                        <p:attrNameLst>
                                          <p:attrName>ppt_x</p:attrName>
                                        </p:attrNameLst>
                                      </p:cBhvr>
                                      <p:tavLst>
                                        <p:tav tm="0">
                                          <p:val>
                                            <p:strVal val="0-#ppt_w/2"/>
                                          </p:val>
                                        </p:tav>
                                        <p:tav tm="100000">
                                          <p:val>
                                            <p:strVal val="#ppt_x"/>
                                          </p:val>
                                        </p:tav>
                                      </p:tavLst>
                                    </p:anim>
                                    <p:anim calcmode="lin" valueType="num">
                                      <p:cBhvr additive="base">
                                        <p:cTn id="101" dur="1000" fill="hold"/>
                                        <p:tgtEl>
                                          <p:spTgt spid="7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7193"/>
                                        </p:tgtEl>
                                        <p:attrNameLst>
                                          <p:attrName>style.visibility</p:attrName>
                                        </p:attrNameLst>
                                      </p:cBhvr>
                                      <p:to>
                                        <p:strVal val="visible"/>
                                      </p:to>
                                    </p:set>
                                    <p:anim calcmode="lin" valueType="num">
                                      <p:cBhvr additive="base">
                                        <p:cTn id="104" dur="1000" fill="hold"/>
                                        <p:tgtEl>
                                          <p:spTgt spid="7193"/>
                                        </p:tgtEl>
                                        <p:attrNameLst>
                                          <p:attrName>ppt_x</p:attrName>
                                        </p:attrNameLst>
                                      </p:cBhvr>
                                      <p:tavLst>
                                        <p:tav tm="0">
                                          <p:val>
                                            <p:strVal val="0-#ppt_w/2"/>
                                          </p:val>
                                        </p:tav>
                                        <p:tav tm="100000">
                                          <p:val>
                                            <p:strVal val="#ppt_x"/>
                                          </p:val>
                                        </p:tav>
                                      </p:tavLst>
                                    </p:anim>
                                    <p:anim calcmode="lin" valueType="num">
                                      <p:cBhvr additive="base">
                                        <p:cTn id="105" dur="1000" fill="hold"/>
                                        <p:tgtEl>
                                          <p:spTgt spid="7193"/>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1000" fill="hold"/>
                                        <p:tgtEl>
                                          <p:spTgt spid="52"/>
                                        </p:tgtEl>
                                        <p:attrNameLst>
                                          <p:attrName>ppt_x</p:attrName>
                                        </p:attrNameLst>
                                      </p:cBhvr>
                                      <p:tavLst>
                                        <p:tav tm="0">
                                          <p:val>
                                            <p:strVal val="0-#ppt_w/2"/>
                                          </p:val>
                                        </p:tav>
                                        <p:tav tm="100000">
                                          <p:val>
                                            <p:strVal val="#ppt_x"/>
                                          </p:val>
                                        </p:tav>
                                      </p:tavLst>
                                    </p:anim>
                                    <p:anim calcmode="lin" valueType="num">
                                      <p:cBhvr additive="base">
                                        <p:cTn id="109" dur="1000" fill="hold"/>
                                        <p:tgtEl>
                                          <p:spTgt spid="52"/>
                                        </p:tgtEl>
                                        <p:attrNameLst>
                                          <p:attrName>ppt_y</p:attrName>
                                        </p:attrNameLst>
                                      </p:cBhvr>
                                      <p:tavLst>
                                        <p:tav tm="0">
                                          <p:val>
                                            <p:strVal val="#ppt_y"/>
                                          </p:val>
                                        </p:tav>
                                        <p:tav tm="100000">
                                          <p:val>
                                            <p:strVal val="#ppt_y"/>
                                          </p:val>
                                        </p:tav>
                                      </p:tavLst>
                                    </p:anim>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95"/>
                                        </p:tgtEl>
                                        <p:attrNameLst>
                                          <p:attrName>style.visibility</p:attrName>
                                        </p:attrNameLst>
                                      </p:cBhvr>
                                      <p:to>
                                        <p:strVal val="visible"/>
                                      </p:to>
                                    </p:set>
                                    <p:animEffect transition="in" filter="wipe(right)">
                                      <p:cBhvr>
                                        <p:cTn id="113" dur="500"/>
                                        <p:tgtEl>
                                          <p:spTgt spid="95"/>
                                        </p:tgtEl>
                                      </p:cBhvr>
                                    </p:animEffect>
                                  </p:childTnLst>
                                </p:cTn>
                              </p:par>
                            </p:childTnLst>
                          </p:cTn>
                        </p:par>
                        <p:par>
                          <p:cTn id="114" fill="hold">
                            <p:stCondLst>
                              <p:cond delay="1500"/>
                            </p:stCondLst>
                            <p:childTnLst>
                              <p:par>
                                <p:cTn id="115" presetID="1" presetClass="entr" presetSubtype="0" fill="hold" grpId="0" nodeType="afterEffect">
                                  <p:stCondLst>
                                    <p:cond delay="0"/>
                                  </p:stCondLst>
                                  <p:childTnLst>
                                    <p:set>
                                      <p:cBhvr>
                                        <p:cTn id="116" dur="1" fill="hold">
                                          <p:stCondLst>
                                            <p:cond delay="0"/>
                                          </p:stCondLst>
                                        </p:cTn>
                                        <p:tgtEl>
                                          <p:spTgt spid="58"/>
                                        </p:tgtEl>
                                        <p:attrNameLst>
                                          <p:attrName>style.visibility</p:attrName>
                                        </p:attrNameLst>
                                      </p:cBhvr>
                                      <p:to>
                                        <p:strVal val="visible"/>
                                      </p:to>
                                    </p:set>
                                  </p:childTnLst>
                                </p:cTn>
                              </p:par>
                            </p:childTnLst>
                          </p:cTn>
                        </p:par>
                        <p:par>
                          <p:cTn id="117" fill="hold">
                            <p:stCondLst>
                              <p:cond delay="1500"/>
                            </p:stCondLst>
                            <p:childTnLst>
                              <p:par>
                                <p:cTn id="118" presetID="1"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15"/>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9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12"/>
                                        </p:tgtEl>
                                        <p:attrNameLst>
                                          <p:attrName>style.visibility</p:attrName>
                                        </p:attrNameLst>
                                      </p:cBhvr>
                                      <p:to>
                                        <p:strVal val="visible"/>
                                      </p:to>
                                    </p:set>
                                  </p:childTnLst>
                                </p:cTn>
                              </p:par>
                            </p:childTnLst>
                          </p:cTn>
                        </p:par>
                        <p:par>
                          <p:cTn id="128" fill="hold">
                            <p:stCondLst>
                              <p:cond delay="0"/>
                            </p:stCondLst>
                            <p:childTnLst>
                              <p:par>
                                <p:cTn id="129" presetID="1" presetClass="entr" presetSubtype="0" fill="hold" grpId="0" nodeType="afterEffect">
                                  <p:stCondLst>
                                    <p:cond delay="0"/>
                                  </p:stCondLst>
                                  <p:childTnLst>
                                    <p:set>
                                      <p:cBhvr>
                                        <p:cTn id="130" dur="1" fill="hold">
                                          <p:stCondLst>
                                            <p:cond delay="0"/>
                                          </p:stCondLst>
                                        </p:cTn>
                                        <p:tgtEl>
                                          <p:spTgt spid="105"/>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119"/>
                                        </p:tgtEl>
                                        <p:attrNameLst>
                                          <p:attrName>style.visibility</p:attrName>
                                        </p:attrNameLst>
                                      </p:cBhvr>
                                      <p:to>
                                        <p:strVal val="visible"/>
                                      </p:to>
                                    </p:set>
                                  </p:childTnLst>
                                </p:cTn>
                              </p:par>
                              <p:par>
                                <p:cTn id="136" presetID="10" presetClass="entr" presetSubtype="0" fill="hold" grpId="0" nodeType="withEffect">
                                  <p:stCondLst>
                                    <p:cond delay="0"/>
                                  </p:stCondLst>
                                  <p:childTnLst>
                                    <p:set>
                                      <p:cBhvr>
                                        <p:cTn id="137" dur="1" fill="hold">
                                          <p:stCondLst>
                                            <p:cond delay="0"/>
                                          </p:stCondLst>
                                        </p:cTn>
                                        <p:tgtEl>
                                          <p:spTgt spid="101"/>
                                        </p:tgtEl>
                                        <p:attrNameLst>
                                          <p:attrName>style.visibility</p:attrName>
                                        </p:attrNameLst>
                                      </p:cBhvr>
                                      <p:to>
                                        <p:strVal val="visible"/>
                                      </p:to>
                                    </p:set>
                                    <p:animEffect transition="in" filter="fade">
                                      <p:cBhvr>
                                        <p:cTn id="138"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animBg="1"/>
      <p:bldP spid="38" grpId="0" animBg="1"/>
      <p:bldP spid="42" grpId="0" animBg="1"/>
      <p:bldP spid="7192" grpId="0"/>
      <p:bldP spid="7193" grpId="0"/>
      <p:bldP spid="136" grpId="0" animBg="1"/>
      <p:bldP spid="55" grpId="0"/>
      <p:bldP spid="56" grpId="0"/>
      <p:bldP spid="57" grpId="0"/>
      <p:bldP spid="58" grpId="0"/>
      <p:bldP spid="59" grpId="0"/>
      <p:bldP spid="60" grpId="0"/>
      <p:bldP spid="61" grpId="0"/>
      <p:bldP spid="65" grpId="0"/>
      <p:bldP spid="67" grpId="0"/>
      <p:bldP spid="69" grpId="0"/>
      <p:bldP spid="71" grpId="0"/>
      <p:bldP spid="101" grpId="0" animBg="1"/>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entagon 44"/>
          <p:cNvSpPr/>
          <p:nvPr/>
        </p:nvSpPr>
        <p:spPr bwMode="auto">
          <a:xfrm>
            <a:off x="5853600" y="5582634"/>
            <a:ext cx="3290400" cy="795129"/>
          </a:xfrm>
          <a:prstGeom prst="homePlate">
            <a:avLst>
              <a:gd name="adj" fmla="val 0"/>
            </a:avLst>
          </a:prstGeom>
          <a:solidFill>
            <a:schemeClr val="bg1">
              <a:lumMod val="85000"/>
              <a:lumOff val="15000"/>
            </a:schemeClr>
          </a:solidFill>
          <a:ln w="22225">
            <a:noFill/>
            <a:round/>
            <a:headEnd/>
            <a:tailEnd/>
          </a:ln>
        </p:spPr>
        <p:txBody>
          <a:bodyPr vert="horz" wrap="square" lIns="0" tIns="45720" rIns="365760" bIns="45720" numCol="1" anchor="t" anchorCtr="0" compatLnSpc="1">
            <a:prstTxWarp prst="textNoShape">
              <a:avLst/>
            </a:prstTxWarp>
          </a:bodyPr>
          <a:lstStyle/>
          <a:p>
            <a:pPr algn="ctr" rtl="0">
              <a:defRPr/>
            </a:pPr>
            <a:endParaRPr lang="en-US" sz="2400" b="1" kern="1200" dirty="0">
              <a:gradFill>
                <a:gsLst>
                  <a:gs pos="0">
                    <a:srgbClr val="FFFFFF"/>
                  </a:gs>
                  <a:gs pos="50000">
                    <a:srgbClr val="FFFFFF">
                      <a:lumMod val="75000"/>
                    </a:srgbClr>
                  </a:gs>
                  <a:gs pos="100000">
                    <a:srgbClr val="FFFFFF">
                      <a:lumMod val="65000"/>
                    </a:srgbClr>
                  </a:gs>
                </a:gsLst>
                <a:lin ang="5400000" scaled="1"/>
              </a:gradFill>
              <a:effectLst>
                <a:glow rad="63500">
                  <a:srgbClr val="000000">
                    <a:alpha val="40000"/>
                  </a:srgbClr>
                </a:glow>
              </a:effectLst>
              <a:latin typeface="Segoe Light" pitchFamily="34" charset="0"/>
              <a:ea typeface="+mn-ea"/>
              <a:cs typeface="+mn-cs"/>
            </a:endParaRPr>
          </a:p>
        </p:txBody>
      </p:sp>
      <p:sp>
        <p:nvSpPr>
          <p:cNvPr id="49" name="Freeform 9"/>
          <p:cNvSpPr>
            <a:spLocks/>
          </p:cNvSpPr>
          <p:nvPr/>
        </p:nvSpPr>
        <p:spPr bwMode="auto">
          <a:xfrm>
            <a:off x="0" y="924982"/>
            <a:ext cx="9144000" cy="3837600"/>
          </a:xfrm>
          <a:custGeom>
            <a:avLst/>
            <a:gdLst/>
            <a:ahLst/>
            <a:cxnLst>
              <a:cxn ang="0">
                <a:pos x="0" y="8"/>
              </a:cxn>
              <a:cxn ang="0">
                <a:pos x="4736" y="1328"/>
              </a:cxn>
              <a:cxn ang="0">
                <a:pos x="9816" y="0"/>
              </a:cxn>
              <a:cxn ang="0">
                <a:pos x="9816" y="4174"/>
              </a:cxn>
              <a:cxn ang="0">
                <a:pos x="4736" y="2982"/>
              </a:cxn>
              <a:cxn ang="0">
                <a:pos x="0" y="4190"/>
              </a:cxn>
              <a:cxn ang="0">
                <a:pos x="0" y="8"/>
              </a:cxn>
            </a:cxnLst>
            <a:rect l="0" t="0" r="r" b="b"/>
            <a:pathLst>
              <a:path w="9816" h="4190">
                <a:moveTo>
                  <a:pt x="0" y="8"/>
                </a:moveTo>
                <a:cubicBezTo>
                  <a:pt x="0" y="8"/>
                  <a:pt x="2341" y="1328"/>
                  <a:pt x="4736" y="1328"/>
                </a:cubicBezTo>
                <a:cubicBezTo>
                  <a:pt x="7246" y="1328"/>
                  <a:pt x="9816" y="0"/>
                  <a:pt x="9816" y="0"/>
                </a:cubicBezTo>
                <a:cubicBezTo>
                  <a:pt x="9816" y="4174"/>
                  <a:pt x="9816" y="4174"/>
                  <a:pt x="9816" y="4174"/>
                </a:cubicBezTo>
                <a:cubicBezTo>
                  <a:pt x="9816" y="4174"/>
                  <a:pt x="7246" y="2982"/>
                  <a:pt x="4736" y="2982"/>
                </a:cubicBezTo>
                <a:cubicBezTo>
                  <a:pt x="2341" y="2982"/>
                  <a:pt x="0" y="4190"/>
                  <a:pt x="0" y="4190"/>
                </a:cubicBezTo>
                <a:lnTo>
                  <a:pt x="0" y="8"/>
                </a:lnTo>
                <a:close/>
              </a:path>
            </a:pathLst>
          </a:custGeom>
          <a:solidFill>
            <a:schemeClr val="bg1">
              <a:lumMod val="85000"/>
              <a:lumOff val="15000"/>
              <a:alpha val="45000"/>
            </a:schemeClr>
          </a:solidFill>
          <a:ln>
            <a:gradFill>
              <a:gsLst>
                <a:gs pos="0">
                  <a:schemeClr val="accent1">
                    <a:shade val="30000"/>
                    <a:satMod val="115000"/>
                    <a:alpha val="0"/>
                  </a:schemeClr>
                </a:gs>
                <a:gs pos="50000">
                  <a:schemeClr val="accent1">
                    <a:shade val="67500"/>
                    <a:satMod val="115000"/>
                  </a:schemeClr>
                </a:gs>
                <a:gs pos="100000">
                  <a:schemeClr val="bg1"/>
                </a:gs>
              </a:gsLst>
              <a:lin ang="54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365760" tIns="45718" rIns="91436" bIns="45718" numCol="1" rtlCol="0" anchor="ctr" anchorCtr="0" compatLnSpc="1">
            <a:prstTxWarp prst="textNoShape">
              <a:avLst/>
            </a:prstTxWarp>
          </a:bodyPr>
          <a:lstStyle/>
          <a:p>
            <a:pPr indent="-628625" defTabSz="914099">
              <a:lnSpc>
                <a:spcPct val="85000"/>
              </a:lnSpc>
              <a:buClr>
                <a:schemeClr val="tx2"/>
              </a:buClr>
              <a:buSzPct val="76000"/>
              <a:defRPr/>
            </a:pPr>
            <a:endParaRPr lang="en-US" sz="1600" kern="0" dirty="0">
              <a:solidFill>
                <a:srgbClr val="FFFFFF"/>
              </a:solidFill>
              <a:effectLst>
                <a:outerShdw blurRad="50800" dist="38100" dir="2700000" algn="tl" rotWithShape="0">
                  <a:prstClr val="black">
                    <a:alpha val="40000"/>
                  </a:prstClr>
                </a:outerShdw>
              </a:effectLst>
              <a:latin typeface="Segoe" charset="0"/>
            </a:endParaRPr>
          </a:p>
        </p:txBody>
      </p:sp>
      <p:sp>
        <p:nvSpPr>
          <p:cNvPr id="47" name="Pentagon 46"/>
          <p:cNvSpPr/>
          <p:nvPr/>
        </p:nvSpPr>
        <p:spPr bwMode="auto">
          <a:xfrm>
            <a:off x="-1" y="5583686"/>
            <a:ext cx="6225871" cy="795129"/>
          </a:xfrm>
          <a:prstGeom prst="homePlate">
            <a:avLst>
              <a:gd name="adj" fmla="val 35857"/>
            </a:avLst>
          </a:prstGeom>
          <a:solidFill>
            <a:schemeClr val="tx2">
              <a:lumMod val="25000"/>
              <a:alpha val="8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365760" tIns="45718" rIns="91436" bIns="45718" numCol="1" rtlCol="0" anchor="ctr" anchorCtr="0" compatLnSpc="1">
            <a:prstTxWarp prst="textNoShape">
              <a:avLst/>
            </a:prstTxWarp>
          </a:bodyPr>
          <a:lstStyle/>
          <a:p>
            <a:pPr algn="l" defTabSz="914099" rtl="0">
              <a:defRPr/>
            </a:pPr>
            <a:endParaRPr lang="en-US" sz="1600" kern="1200" dirty="0">
              <a:solidFill>
                <a:srgbClr val="BBE0E3">
                  <a:lumMod val="10000"/>
                </a:srgbClr>
              </a:solidFill>
              <a:latin typeface="Segoe" charset="0"/>
              <a:ea typeface="+mn-ea"/>
              <a:cs typeface="+mn-cs"/>
            </a:endParaRPr>
          </a:p>
        </p:txBody>
      </p:sp>
      <p:sp>
        <p:nvSpPr>
          <p:cNvPr id="33" name="Rectangle 32"/>
          <p:cNvSpPr/>
          <p:nvPr/>
        </p:nvSpPr>
        <p:spPr bwMode="auto">
          <a:xfrm flipH="1">
            <a:off x="-2" y="2389513"/>
            <a:ext cx="3383280" cy="996287"/>
          </a:xfrm>
          <a:prstGeom prst="rect">
            <a:avLst/>
          </a:prstGeom>
          <a:gradFill flip="none" rotWithShape="1">
            <a:gsLst>
              <a:gs pos="0">
                <a:schemeClr val="accent1">
                  <a:lumMod val="10000"/>
                </a:schemeClr>
              </a:gs>
              <a:gs pos="50000">
                <a:schemeClr val="accent1">
                  <a:lumMod val="25000"/>
                </a:schemeClr>
              </a:gs>
              <a:gs pos="85000">
                <a:schemeClr val="accent1">
                  <a:lumMod val="50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03200" dist="114300" dir="918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ctr" anchorCtr="0" compatLnSpc="1">
            <a:prstTxWarp prst="textNoShape">
              <a:avLst/>
            </a:prstTxWarp>
          </a:bodyPr>
          <a:lstStyle/>
          <a:p>
            <a:pPr indent="-171450" algn="ctr" defTabSz="914099" rtl="0" fontAlgn="base">
              <a:spcBef>
                <a:spcPct val="0"/>
              </a:spcBef>
              <a:spcAft>
                <a:spcPct val="0"/>
              </a:spcAft>
              <a:defRPr/>
            </a:pPr>
            <a:endParaRPr lang="en-US" sz="1400" dirty="0">
              <a:solidFill>
                <a:srgbClr val="FFFFFF"/>
              </a:solidFill>
              <a:effectLst>
                <a:outerShdw blurRad="50800" dist="38100" dir="2700000" algn="tl" rotWithShape="0">
                  <a:prstClr val="black">
                    <a:alpha val="40000"/>
                  </a:prstClr>
                </a:outerShdw>
              </a:effectLst>
              <a:latin typeface="Segoe" charset="0"/>
              <a:ea typeface="+mn-ea"/>
              <a:cs typeface="+mn-cs"/>
            </a:endParaRPr>
          </a:p>
        </p:txBody>
      </p:sp>
      <p:sp>
        <p:nvSpPr>
          <p:cNvPr id="38" name="Rectangle 37"/>
          <p:cNvSpPr/>
          <p:nvPr/>
        </p:nvSpPr>
        <p:spPr bwMode="auto">
          <a:xfrm>
            <a:off x="5758164" y="2389513"/>
            <a:ext cx="3383280" cy="996287"/>
          </a:xfrm>
          <a:prstGeom prst="rect">
            <a:avLst/>
          </a:prstGeom>
          <a:gradFill flip="none" rotWithShape="1">
            <a:gsLst>
              <a:gs pos="0">
                <a:schemeClr val="accent1">
                  <a:lumMod val="10000"/>
                </a:schemeClr>
              </a:gs>
              <a:gs pos="50000">
                <a:schemeClr val="accent1">
                  <a:lumMod val="25000"/>
                </a:schemeClr>
              </a:gs>
              <a:gs pos="85000">
                <a:schemeClr val="accent1">
                  <a:lumMod val="50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03200" dist="114300" dir="918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ctr" anchorCtr="0" compatLnSpc="1">
            <a:prstTxWarp prst="textNoShape">
              <a:avLst/>
            </a:prstTxWarp>
          </a:bodyPr>
          <a:lstStyle/>
          <a:p>
            <a:pPr indent="-171450" algn="ctr" defTabSz="914099" rtl="0" fontAlgn="base">
              <a:spcBef>
                <a:spcPct val="0"/>
              </a:spcBef>
              <a:spcAft>
                <a:spcPct val="0"/>
              </a:spcAft>
              <a:defRPr/>
            </a:pPr>
            <a:endParaRPr lang="en-US" sz="1400" dirty="0">
              <a:solidFill>
                <a:srgbClr val="FFFFFF"/>
              </a:solidFill>
              <a:effectLst>
                <a:outerShdw blurRad="50800" dist="38100" dir="2700000" algn="tl" rotWithShape="0">
                  <a:prstClr val="black">
                    <a:alpha val="40000"/>
                  </a:prstClr>
                </a:outerShdw>
              </a:effectLst>
              <a:latin typeface="Segoe" charset="0"/>
              <a:ea typeface="+mn-ea"/>
              <a:cs typeface="+mn-cs"/>
            </a:endParaRPr>
          </a:p>
        </p:txBody>
      </p:sp>
      <p:sp>
        <p:nvSpPr>
          <p:cNvPr id="37" name="TextBox 36"/>
          <p:cNvSpPr txBox="1">
            <a:spLocks noChangeAspect="1"/>
          </p:cNvSpPr>
          <p:nvPr/>
        </p:nvSpPr>
        <p:spPr>
          <a:xfrm>
            <a:off x="0" y="2387105"/>
            <a:ext cx="3397624" cy="1004048"/>
          </a:xfrm>
          <a:prstGeom prst="rect">
            <a:avLst/>
          </a:prstGeom>
          <a:noFill/>
        </p:spPr>
        <p:txBody>
          <a:bodyPr wrap="square" rtlCol="0" anchor="ctr">
            <a:noAutofit/>
          </a:bodyPr>
          <a:lstStyle/>
          <a:p>
            <a:pPr algn="ctr" rtl="0">
              <a:lnSpc>
                <a:spcPct val="80000"/>
              </a:lnSpc>
              <a:defRPr/>
            </a:pPr>
            <a:r>
              <a:rPr lang="en-US" sz="2000" dirty="0">
                <a:ln w="18415" cmpd="sng">
                  <a:noFill/>
                  <a:prstDash val="solid"/>
                </a:ln>
                <a:solidFill>
                  <a:srgbClr val="FFFFFF"/>
                </a:solidFill>
                <a:effectLst>
                  <a:outerShdw blurRad="38100" dist="38100" dir="2700000" algn="tl">
                    <a:srgbClr val="000000">
                      <a:alpha val="43137"/>
                    </a:srgbClr>
                  </a:outerShdw>
                </a:effectLst>
                <a:latin typeface="Segoe" pitchFamily="34" charset="0"/>
                <a:ea typeface="+mn-ea"/>
                <a:cs typeface="+mn-cs"/>
              </a:rPr>
              <a:t>Protect everywhere,</a:t>
            </a:r>
          </a:p>
          <a:p>
            <a:pPr algn="ctr" rtl="0">
              <a:lnSpc>
                <a:spcPct val="80000"/>
              </a:lnSpc>
              <a:defRPr/>
            </a:pPr>
            <a:r>
              <a:rPr lang="en-US" sz="2000" dirty="0">
                <a:ln w="18415" cmpd="sng">
                  <a:noFill/>
                  <a:prstDash val="solid"/>
                </a:ln>
                <a:solidFill>
                  <a:srgbClr val="FFFFFF"/>
                </a:solidFill>
                <a:effectLst>
                  <a:outerShdw blurRad="38100" dist="38100" dir="2700000" algn="tl">
                    <a:srgbClr val="000000">
                      <a:alpha val="43137"/>
                    </a:srgbClr>
                  </a:outerShdw>
                </a:effectLst>
                <a:latin typeface="Segoe" pitchFamily="34" charset="0"/>
                <a:ea typeface="+mn-ea"/>
                <a:cs typeface="+mn-cs"/>
              </a:rPr>
              <a:t>access anywhere</a:t>
            </a:r>
          </a:p>
        </p:txBody>
      </p:sp>
      <p:sp>
        <p:nvSpPr>
          <p:cNvPr id="39" name="TextBox 38"/>
          <p:cNvSpPr txBox="1"/>
          <p:nvPr/>
        </p:nvSpPr>
        <p:spPr>
          <a:xfrm>
            <a:off x="5746377" y="2484051"/>
            <a:ext cx="3406588" cy="830997"/>
          </a:xfrm>
          <a:prstGeom prst="rect">
            <a:avLst/>
          </a:prstGeom>
          <a:noFill/>
        </p:spPr>
        <p:txBody>
          <a:bodyPr wrap="square" rtlCol="0" anchor="ctr">
            <a:spAutoFit/>
          </a:bodyPr>
          <a:lstStyle/>
          <a:p>
            <a:pPr algn="ctr" rtl="0">
              <a:lnSpc>
                <a:spcPct val="80000"/>
              </a:lnSpc>
              <a:defRPr/>
            </a:pPr>
            <a:r>
              <a:rPr lang="en-US" sz="2000" dirty="0">
                <a:ln w="18415" cmpd="sng">
                  <a:noFill/>
                  <a:prstDash val="solid"/>
                </a:ln>
                <a:solidFill>
                  <a:srgbClr val="FFFFFF"/>
                </a:solidFill>
                <a:effectLst>
                  <a:outerShdw blurRad="38100" dist="38100" dir="2700000" algn="tl">
                    <a:srgbClr val="000000">
                      <a:alpha val="43137"/>
                    </a:srgbClr>
                  </a:outerShdw>
                </a:effectLst>
                <a:latin typeface="Segoe" pitchFamily="34" charset="0"/>
                <a:ea typeface="+mn-ea"/>
                <a:cs typeface="+mn-cs"/>
              </a:rPr>
              <a:t>Simplify the  security experience,</a:t>
            </a:r>
          </a:p>
          <a:p>
            <a:pPr algn="ctr" rtl="0">
              <a:lnSpc>
                <a:spcPct val="80000"/>
              </a:lnSpc>
              <a:defRPr/>
            </a:pPr>
            <a:r>
              <a:rPr lang="en-US" sz="2000" dirty="0">
                <a:ln w="18415" cmpd="sng">
                  <a:noFill/>
                  <a:prstDash val="solid"/>
                </a:ln>
                <a:solidFill>
                  <a:srgbClr val="FFFFFF"/>
                </a:solidFill>
                <a:effectLst>
                  <a:outerShdw blurRad="38100" dist="38100" dir="2700000" algn="tl">
                    <a:srgbClr val="000000">
                      <a:alpha val="43137"/>
                    </a:srgbClr>
                  </a:outerShdw>
                </a:effectLst>
                <a:latin typeface="Segoe" pitchFamily="34" charset="0"/>
                <a:ea typeface="+mn-ea"/>
                <a:cs typeface="+mn-cs"/>
              </a:rPr>
              <a:t>manage compliance</a:t>
            </a:r>
          </a:p>
        </p:txBody>
      </p:sp>
      <p:grpSp>
        <p:nvGrpSpPr>
          <p:cNvPr id="2" name="Group 45"/>
          <p:cNvGrpSpPr/>
          <p:nvPr/>
        </p:nvGrpSpPr>
        <p:grpSpPr>
          <a:xfrm>
            <a:off x="4871897" y="5194067"/>
            <a:ext cx="4245416" cy="1541754"/>
            <a:chOff x="4871897" y="5247857"/>
            <a:chExt cx="4245416" cy="1541754"/>
          </a:xfrm>
        </p:grpSpPr>
        <p:pic>
          <p:nvPicPr>
            <p:cNvPr id="13313" name="Picture 1"/>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871897" y="5247857"/>
              <a:ext cx="4245416" cy="1541754"/>
            </a:xfrm>
            <a:prstGeom prst="rect">
              <a:avLst/>
            </a:prstGeom>
            <a:noFill/>
            <a:ln w="9525">
              <a:noFill/>
              <a:miter lim="800000"/>
              <a:headEnd/>
              <a:tailEnd/>
            </a:ln>
            <a:effectLst/>
          </p:spPr>
        </p:pic>
        <p:sp>
          <p:nvSpPr>
            <p:cNvPr id="27" name="TextBox 26"/>
            <p:cNvSpPr txBox="1"/>
            <p:nvPr/>
          </p:nvSpPr>
          <p:spPr>
            <a:xfrm>
              <a:off x="6261528" y="5608316"/>
              <a:ext cx="671979" cy="307777"/>
            </a:xfrm>
            <a:prstGeom prst="rect">
              <a:avLst/>
            </a:prstGeom>
          </p:spPr>
          <p:txBody>
            <a:bodyPr wrap="none" rtlCol="0">
              <a:spAutoFit/>
            </a:bodyPr>
            <a:lstStyle/>
            <a:p>
              <a:pPr algn="r" rtl="0"/>
              <a:r>
                <a:rPr lang="en-US" sz="1400" b="1" kern="1200" dirty="0">
                  <a:latin typeface="Segoe"/>
                  <a:ea typeface="+mn-ea"/>
                  <a:cs typeface="+mn-cs"/>
                </a:rPr>
                <a:t>Block</a:t>
              </a:r>
            </a:p>
          </p:txBody>
        </p:sp>
        <p:sp>
          <p:nvSpPr>
            <p:cNvPr id="28" name="TextBox 27"/>
            <p:cNvSpPr txBox="1"/>
            <p:nvPr/>
          </p:nvSpPr>
          <p:spPr>
            <a:xfrm>
              <a:off x="5520939" y="5353929"/>
              <a:ext cx="1412557" cy="307777"/>
            </a:xfrm>
            <a:prstGeom prst="rect">
              <a:avLst/>
            </a:prstGeom>
            <a:noFill/>
          </p:spPr>
          <p:txBody>
            <a:bodyPr wrap="square" rtlCol="0">
              <a:spAutoFit/>
            </a:bodyPr>
            <a:lstStyle/>
            <a:p>
              <a:pPr algn="r" rtl="0"/>
              <a:r>
                <a:rPr lang="en-US" sz="1400" i="1" kern="1200" dirty="0">
                  <a:latin typeface="Segoe"/>
                  <a:ea typeface="+mn-ea"/>
                  <a:cs typeface="+mn-cs"/>
                </a:rPr>
                <a:t>from:</a:t>
              </a:r>
            </a:p>
          </p:txBody>
        </p:sp>
        <p:sp>
          <p:nvSpPr>
            <p:cNvPr id="29" name="TextBox 28"/>
            <p:cNvSpPr txBox="1"/>
            <p:nvPr/>
          </p:nvSpPr>
          <p:spPr>
            <a:xfrm>
              <a:off x="7041601" y="5608316"/>
              <a:ext cx="771365" cy="307777"/>
            </a:xfrm>
            <a:prstGeom prst="rect">
              <a:avLst/>
            </a:prstGeom>
          </p:spPr>
          <p:txBody>
            <a:bodyPr wrap="none" rtlCol="0">
              <a:spAutoFit/>
            </a:bodyPr>
            <a:lstStyle/>
            <a:p>
              <a:pPr algn="l" rtl="0"/>
              <a:r>
                <a:rPr lang="en-US" sz="1400" b="1" kern="1200" dirty="0">
                  <a:latin typeface="Segoe"/>
                  <a:ea typeface="+mn-ea"/>
                  <a:cs typeface="+mn-cs"/>
                </a:rPr>
                <a:t>Enable</a:t>
              </a:r>
            </a:p>
          </p:txBody>
        </p:sp>
        <p:sp>
          <p:nvSpPr>
            <p:cNvPr id="30" name="TextBox 29"/>
            <p:cNvSpPr txBox="1"/>
            <p:nvPr/>
          </p:nvSpPr>
          <p:spPr>
            <a:xfrm>
              <a:off x="6378548" y="5871917"/>
              <a:ext cx="554959" cy="307777"/>
            </a:xfrm>
            <a:prstGeom prst="rect">
              <a:avLst/>
            </a:prstGeom>
          </p:spPr>
          <p:txBody>
            <a:bodyPr wrap="none" rtlCol="0">
              <a:spAutoFit/>
            </a:bodyPr>
            <a:lstStyle/>
            <a:p>
              <a:pPr algn="r" rtl="0"/>
              <a:r>
                <a:rPr lang="en-US" sz="1400" b="1" kern="1200" dirty="0">
                  <a:latin typeface="Segoe"/>
                  <a:ea typeface="+mn-ea"/>
                  <a:cs typeface="+mn-cs"/>
                </a:rPr>
                <a:t>Cost</a:t>
              </a:r>
            </a:p>
          </p:txBody>
        </p:sp>
        <p:sp>
          <p:nvSpPr>
            <p:cNvPr id="31" name="TextBox 30"/>
            <p:cNvSpPr txBox="1"/>
            <p:nvPr/>
          </p:nvSpPr>
          <p:spPr>
            <a:xfrm>
              <a:off x="7041601" y="5871917"/>
              <a:ext cx="652486" cy="307777"/>
            </a:xfrm>
            <a:prstGeom prst="rect">
              <a:avLst/>
            </a:prstGeom>
          </p:spPr>
          <p:txBody>
            <a:bodyPr wrap="none" rtlCol="0">
              <a:spAutoFit/>
            </a:bodyPr>
            <a:lstStyle/>
            <a:p>
              <a:pPr algn="l" rtl="0"/>
              <a:r>
                <a:rPr lang="en-US" sz="1400" b="1" kern="1200" dirty="0">
                  <a:latin typeface="Segoe"/>
                  <a:ea typeface="+mn-ea"/>
                  <a:cs typeface="+mn-cs"/>
                </a:rPr>
                <a:t>Value</a:t>
              </a:r>
            </a:p>
          </p:txBody>
        </p:sp>
        <p:sp>
          <p:nvSpPr>
            <p:cNvPr id="40" name="TextBox 39"/>
            <p:cNvSpPr txBox="1"/>
            <p:nvPr/>
          </p:nvSpPr>
          <p:spPr>
            <a:xfrm>
              <a:off x="6211836" y="6132305"/>
              <a:ext cx="721672" cy="307777"/>
            </a:xfrm>
            <a:prstGeom prst="rect">
              <a:avLst/>
            </a:prstGeom>
          </p:spPr>
          <p:txBody>
            <a:bodyPr wrap="none" rtlCol="0">
              <a:spAutoFit/>
            </a:bodyPr>
            <a:lstStyle/>
            <a:p>
              <a:pPr algn="r" rtl="0"/>
              <a:r>
                <a:rPr lang="en-US" sz="1400" b="1" kern="1200" dirty="0">
                  <a:latin typeface="Segoe"/>
                  <a:ea typeface="+mn-ea"/>
                  <a:cs typeface="+mn-cs"/>
                </a:rPr>
                <a:t>Siloed</a:t>
              </a:r>
            </a:p>
          </p:txBody>
        </p:sp>
        <p:sp>
          <p:nvSpPr>
            <p:cNvPr id="41" name="TextBox 40"/>
            <p:cNvSpPr txBox="1"/>
            <p:nvPr/>
          </p:nvSpPr>
          <p:spPr>
            <a:xfrm>
              <a:off x="7041601" y="6132305"/>
              <a:ext cx="946093" cy="307777"/>
            </a:xfrm>
            <a:prstGeom prst="rect">
              <a:avLst/>
            </a:prstGeom>
          </p:spPr>
          <p:txBody>
            <a:bodyPr wrap="none" rtlCol="0">
              <a:spAutoFit/>
            </a:bodyPr>
            <a:lstStyle/>
            <a:p>
              <a:pPr algn="l" rtl="0"/>
              <a:r>
                <a:rPr lang="en-US" sz="1400" b="1" kern="1200" dirty="0">
                  <a:latin typeface="Segoe"/>
                  <a:ea typeface="+mn-ea"/>
                  <a:cs typeface="+mn-cs"/>
                </a:rPr>
                <a:t>Seamless</a:t>
              </a:r>
            </a:p>
          </p:txBody>
        </p:sp>
        <p:sp>
          <p:nvSpPr>
            <p:cNvPr id="42" name="TextBox 41"/>
            <p:cNvSpPr txBox="1"/>
            <p:nvPr/>
          </p:nvSpPr>
          <p:spPr>
            <a:xfrm>
              <a:off x="7052840" y="5353929"/>
              <a:ext cx="1412557" cy="307777"/>
            </a:xfrm>
            <a:prstGeom prst="rect">
              <a:avLst/>
            </a:prstGeom>
            <a:noFill/>
          </p:spPr>
          <p:txBody>
            <a:bodyPr wrap="square" rtlCol="0">
              <a:spAutoFit/>
            </a:bodyPr>
            <a:lstStyle/>
            <a:p>
              <a:pPr algn="l" rtl="0"/>
              <a:r>
                <a:rPr lang="en-US" sz="1400" i="1" kern="1200" dirty="0">
                  <a:latin typeface="Segoe"/>
                  <a:ea typeface="+mn-ea"/>
                  <a:cs typeface="+mn-cs"/>
                </a:rPr>
                <a:t>to:</a:t>
              </a:r>
            </a:p>
          </p:txBody>
        </p:sp>
      </p:grpSp>
      <p:sp>
        <p:nvSpPr>
          <p:cNvPr id="50" name="Title 49"/>
          <p:cNvSpPr>
            <a:spLocks noGrp="1"/>
          </p:cNvSpPr>
          <p:nvPr>
            <p:ph type="title"/>
          </p:nvPr>
        </p:nvSpPr>
        <p:spPr>
          <a:xfrm>
            <a:off x="381000" y="230188"/>
            <a:ext cx="8382000" cy="941796"/>
          </a:xfrm>
        </p:spPr>
        <p:txBody>
          <a:bodyPr/>
          <a:lstStyle/>
          <a:p>
            <a:pPr lvl="0"/>
            <a:r>
              <a:rPr lang="en-US" dirty="0" smtClean="0"/>
              <a:t>Business Ready Security</a:t>
            </a:r>
            <a:br>
              <a:rPr lang="en-US" dirty="0" smtClean="0"/>
            </a:br>
            <a:r>
              <a:rPr lang="en-US" sz="2000" spc="0" dirty="0" smtClean="0">
                <a:solidFill>
                  <a:schemeClr val="tx2"/>
                </a:solidFill>
              </a:rPr>
              <a:t>Help securely enable business by managing risk and empowering people</a:t>
            </a:r>
            <a:endParaRPr lang="en-US" sz="2000" spc="0" dirty="0">
              <a:solidFill>
                <a:schemeClr val="tx2"/>
              </a:solidFill>
            </a:endParaRPr>
          </a:p>
        </p:txBody>
      </p:sp>
      <p:grpSp>
        <p:nvGrpSpPr>
          <p:cNvPr id="3" name="Group 47"/>
          <p:cNvGrpSpPr/>
          <p:nvPr/>
        </p:nvGrpSpPr>
        <p:grpSpPr>
          <a:xfrm>
            <a:off x="2876107" y="4215019"/>
            <a:ext cx="3391786" cy="1064887"/>
            <a:chOff x="2853627" y="4815209"/>
            <a:chExt cx="3391786" cy="569681"/>
          </a:xfrm>
        </p:grpSpPr>
        <p:sp>
          <p:nvSpPr>
            <p:cNvPr id="36" name="Rounded Rectangle 35"/>
            <p:cNvSpPr/>
            <p:nvPr/>
          </p:nvSpPr>
          <p:spPr bwMode="auto">
            <a:xfrm>
              <a:off x="2864260" y="4815209"/>
              <a:ext cx="3381153" cy="569681"/>
            </a:xfrm>
            <a:prstGeom prst="roundRect">
              <a:avLst>
                <a:gd name="adj" fmla="val 7532"/>
              </a:avLst>
            </a:prstGeom>
            <a:gradFill flip="none" rotWithShape="1">
              <a:gsLst>
                <a:gs pos="0">
                  <a:schemeClr val="accent1">
                    <a:lumMod val="10000"/>
                  </a:schemeClr>
                </a:gs>
                <a:gs pos="50000">
                  <a:schemeClr val="accent1">
                    <a:lumMod val="25000"/>
                  </a:schemeClr>
                </a:gs>
                <a:gs pos="85000">
                  <a:schemeClr val="accent1">
                    <a:lumMod val="50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03200" dist="114300" dir="918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ctr" anchorCtr="0" compatLnSpc="1">
              <a:prstTxWarp prst="textNoShape">
                <a:avLst/>
              </a:prstTxWarp>
            </a:bodyPr>
            <a:lstStyle/>
            <a:p>
              <a:pPr algn="ctr" defTabSz="914099" rtl="0">
                <a:defRPr/>
              </a:pPr>
              <a:endParaRPr lang="en-US" sz="1400" dirty="0">
                <a:solidFill>
                  <a:srgbClr val="FFFFFF"/>
                </a:solidFill>
                <a:effectLst>
                  <a:outerShdw blurRad="38100" dist="38100" dir="2700000" algn="tl" rotWithShape="0">
                    <a:srgbClr val="000000">
                      <a:alpha val="43137"/>
                    </a:srgbClr>
                  </a:outerShdw>
                </a:effectLst>
                <a:latin typeface="Segoe" charset="0"/>
                <a:ea typeface="+mn-ea"/>
                <a:cs typeface="+mn-cs"/>
              </a:endParaRPr>
            </a:p>
          </p:txBody>
        </p:sp>
        <p:sp>
          <p:nvSpPr>
            <p:cNvPr id="43" name="TextBox 42"/>
            <p:cNvSpPr txBox="1"/>
            <p:nvPr/>
          </p:nvSpPr>
          <p:spPr>
            <a:xfrm>
              <a:off x="2853627" y="4821319"/>
              <a:ext cx="3381154" cy="557462"/>
            </a:xfrm>
            <a:prstGeom prst="rect">
              <a:avLst/>
            </a:prstGeom>
            <a:noFill/>
          </p:spPr>
          <p:txBody>
            <a:bodyPr wrap="square" rtlCol="0" anchor="ctr">
              <a:noAutofit/>
            </a:bodyPr>
            <a:lstStyle/>
            <a:p>
              <a:pPr algn="ctr" rtl="0">
                <a:lnSpc>
                  <a:spcPct val="80000"/>
                </a:lnSpc>
                <a:defRPr/>
              </a:pPr>
              <a:r>
                <a:rPr lang="en-US" sz="2000" dirty="0">
                  <a:ln w="18415" cmpd="sng">
                    <a:noFill/>
                    <a:prstDash val="solid"/>
                  </a:ln>
                  <a:solidFill>
                    <a:srgbClr val="FFFFFF"/>
                  </a:solidFill>
                  <a:effectLst>
                    <a:outerShdw blurRad="38100" dist="38100" dir="2700000" algn="tl">
                      <a:srgbClr val="000000">
                        <a:alpha val="43137"/>
                      </a:srgbClr>
                    </a:outerShdw>
                  </a:effectLst>
                  <a:latin typeface="Segoe" pitchFamily="34" charset="0"/>
                  <a:ea typeface="+mn-ea"/>
                  <a:cs typeface="+mn-cs"/>
                </a:rPr>
                <a:t>Integrate and extend</a:t>
              </a:r>
            </a:p>
            <a:p>
              <a:pPr algn="ctr" rtl="0">
                <a:lnSpc>
                  <a:spcPct val="80000"/>
                </a:lnSpc>
                <a:defRPr/>
              </a:pPr>
              <a:r>
                <a:rPr lang="en-US" sz="2000" dirty="0">
                  <a:ln w="18415" cmpd="sng">
                    <a:noFill/>
                    <a:prstDash val="solid"/>
                  </a:ln>
                  <a:solidFill>
                    <a:srgbClr val="FFFFFF"/>
                  </a:solidFill>
                  <a:effectLst>
                    <a:outerShdw blurRad="38100" dist="38100" dir="2700000" algn="tl">
                      <a:srgbClr val="000000">
                        <a:alpha val="43137"/>
                      </a:srgbClr>
                    </a:outerShdw>
                  </a:effectLst>
                  <a:latin typeface="Segoe" pitchFamily="34" charset="0"/>
                  <a:ea typeface="+mn-ea"/>
                  <a:cs typeface="+mn-cs"/>
                </a:rPr>
                <a:t>security across the enterprise</a:t>
              </a:r>
            </a:p>
          </p:txBody>
        </p:sp>
      </p:grpSp>
      <p:sp>
        <p:nvSpPr>
          <p:cNvPr id="77" name="Round Same Side Corner Rectangle 76"/>
          <p:cNvSpPr/>
          <p:nvPr/>
        </p:nvSpPr>
        <p:spPr bwMode="auto">
          <a:xfrm>
            <a:off x="3383744" y="1693250"/>
            <a:ext cx="2381064" cy="2070038"/>
          </a:xfrm>
          <a:prstGeom prst="round2SameRect">
            <a:avLst>
              <a:gd name="adj1" fmla="val 6925"/>
              <a:gd name="adj2" fmla="val 0"/>
            </a:avLst>
          </a:prstGeom>
          <a:gradFill flip="none" rotWithShape="1">
            <a:gsLst>
              <a:gs pos="0">
                <a:schemeClr val="bg1">
                  <a:lumMod val="65000"/>
                  <a:lumOff val="35000"/>
                </a:schemeClr>
              </a:gs>
              <a:gs pos="80000">
                <a:schemeClr val="bg1">
                  <a:lumMod val="65000"/>
                  <a:lumOff val="35000"/>
                </a:schemeClr>
              </a:gs>
              <a:gs pos="100000">
                <a:schemeClr val="dk1">
                  <a:shade val="94000"/>
                  <a:satMod val="135000"/>
                </a:schemeClr>
              </a:gs>
            </a:gsLst>
            <a:lin ang="0" scaled="0"/>
            <a:tileRect/>
          </a:gradFill>
          <a:ln/>
        </p:spPr>
        <p:style>
          <a:lnRef idx="0">
            <a:schemeClr val="dk1"/>
          </a:lnRef>
          <a:fillRef idx="3">
            <a:schemeClr val="dk1"/>
          </a:fillRef>
          <a:effectRef idx="3">
            <a:schemeClr val="dk1"/>
          </a:effectRef>
          <a:fontRef idx="minor">
            <a:schemeClr val="lt1"/>
          </a:fontRef>
        </p:style>
        <p:txBody>
          <a:bodyPr lIns="0" tIns="0" rIns="0" bIns="0" rtlCol="0" anchor="ctr" anchorCtr="0"/>
          <a:lstStyle/>
          <a:p>
            <a:pPr marL="223838" lvl="1" indent="-212725" algn="ctr" rtl="0" fontAlgn="base">
              <a:lnSpc>
                <a:spcPct val="90000"/>
              </a:lnSpc>
              <a:spcBef>
                <a:spcPct val="0"/>
              </a:spcBef>
              <a:spcAft>
                <a:spcPts val="300"/>
              </a:spcAft>
              <a:buSzPct val="80000"/>
              <a:buFontTx/>
              <a:buBlip>
                <a:blip r:embed="rId4"/>
              </a:buBlip>
              <a:defRPr/>
            </a:pPr>
            <a:endParaRPr lang="en-US" altLang="zh-CN" sz="11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59" name="Round Same Side Corner Rectangle 58"/>
          <p:cNvSpPr/>
          <p:nvPr/>
        </p:nvSpPr>
        <p:spPr bwMode="auto">
          <a:xfrm flipV="1">
            <a:off x="3381134" y="3756500"/>
            <a:ext cx="2392639" cy="339083"/>
          </a:xfrm>
          <a:prstGeom prst="round2SameRect">
            <a:avLst>
              <a:gd name="adj1" fmla="val 50000"/>
              <a:gd name="adj2" fmla="val 0"/>
            </a:avLst>
          </a:prstGeom>
          <a:gradFill flip="none" rotWithShape="1">
            <a:gsLst>
              <a:gs pos="0">
                <a:schemeClr val="bg1">
                  <a:lumMod val="65000"/>
                  <a:lumOff val="35000"/>
                </a:schemeClr>
              </a:gs>
              <a:gs pos="80000">
                <a:schemeClr val="bg1">
                  <a:lumMod val="65000"/>
                  <a:lumOff val="35000"/>
                </a:schemeClr>
              </a:gs>
              <a:gs pos="100000">
                <a:schemeClr val="dk1">
                  <a:shade val="94000"/>
                  <a:satMod val="135000"/>
                </a:schemeClr>
              </a:gs>
            </a:gsLst>
            <a:lin ang="0" scaled="0"/>
            <a:tileRect/>
          </a:gradFill>
          <a:ln/>
        </p:spPr>
        <p:style>
          <a:lnRef idx="0">
            <a:schemeClr val="dk1"/>
          </a:lnRef>
          <a:fillRef idx="3">
            <a:schemeClr val="dk1"/>
          </a:fillRef>
          <a:effectRef idx="3">
            <a:schemeClr val="dk1"/>
          </a:effectRef>
          <a:fontRef idx="minor">
            <a:schemeClr val="lt1"/>
          </a:fontRef>
        </p:style>
        <p:txBody>
          <a:bodyPr lIns="0" tIns="0" rIns="0" bIns="0" rtlCol="0" anchor="ctr" anchorCtr="0"/>
          <a:lstStyle/>
          <a:p>
            <a:pPr marL="223838" lvl="1" indent="-212725" algn="ctr" fontAlgn="base">
              <a:lnSpc>
                <a:spcPct val="90000"/>
              </a:lnSpc>
              <a:spcBef>
                <a:spcPct val="0"/>
              </a:spcBef>
              <a:spcAft>
                <a:spcPts val="300"/>
              </a:spcAft>
              <a:buSzPct val="80000"/>
              <a:buBlip>
                <a:blip r:embed="rId4"/>
              </a:buBlip>
              <a:defRPr/>
            </a:pPr>
            <a:endParaRPr lang="en-US" altLang="zh-CN" sz="1100" dirty="0">
              <a:solidFill>
                <a:srgbClr val="FFFFFF"/>
              </a:solidFill>
              <a:effectLst>
                <a:outerShdw blurRad="38100" dist="38100" dir="2700000" algn="tl">
                  <a:srgbClr val="000000">
                    <a:alpha val="43137"/>
                  </a:srgbClr>
                </a:outerShdw>
              </a:effectLst>
              <a:latin typeface="Segoe"/>
            </a:endParaRPr>
          </a:p>
        </p:txBody>
      </p:sp>
      <p:sp>
        <p:nvSpPr>
          <p:cNvPr id="34" name="Rectangle 33"/>
          <p:cNvSpPr/>
          <p:nvPr/>
        </p:nvSpPr>
        <p:spPr>
          <a:xfrm>
            <a:off x="3374779" y="3792460"/>
            <a:ext cx="2400120" cy="246221"/>
          </a:xfrm>
          <a:prstGeom prst="rect">
            <a:avLst/>
          </a:prstGeom>
        </p:spPr>
        <p:txBody>
          <a:bodyPr wrap="square">
            <a:spAutoFit/>
          </a:bodyPr>
          <a:lstStyle/>
          <a:p>
            <a:pPr algn="ctr" defTabSz="914099" rtl="0" fontAlgn="base">
              <a:spcBef>
                <a:spcPct val="0"/>
              </a:spcBef>
              <a:spcAft>
                <a:spcPct val="0"/>
              </a:spcAft>
            </a:pPr>
            <a:r>
              <a:rPr lang="en-US" sz="1000" dirty="0">
                <a:solidFill>
                  <a:srgbClr val="FFFFFF"/>
                </a:solidFill>
                <a:effectLst>
                  <a:outerShdw blurRad="38100" dist="38100" dir="2700000" algn="tl">
                    <a:srgbClr val="000000">
                      <a:alpha val="43137"/>
                    </a:srgbClr>
                  </a:outerShdw>
                </a:effectLst>
                <a:latin typeface="Segoe"/>
                <a:cs typeface="Segoe UI" pitchFamily="34" charset="0"/>
              </a:rPr>
              <a:t>Highly Secure &amp; Interoperable Platform</a:t>
            </a:r>
          </a:p>
        </p:txBody>
      </p:sp>
      <p:grpSp>
        <p:nvGrpSpPr>
          <p:cNvPr id="5" name="Group 43"/>
          <p:cNvGrpSpPr/>
          <p:nvPr/>
        </p:nvGrpSpPr>
        <p:grpSpPr>
          <a:xfrm>
            <a:off x="3654332" y="1820813"/>
            <a:ext cx="1832068" cy="1826612"/>
            <a:chOff x="3590690" y="1970020"/>
            <a:chExt cx="1959352" cy="1953518"/>
          </a:xfrm>
        </p:grpSpPr>
        <p:sp>
          <p:nvSpPr>
            <p:cNvPr id="4" name="Freeform 5"/>
            <p:cNvSpPr>
              <a:spLocks/>
            </p:cNvSpPr>
            <p:nvPr/>
          </p:nvSpPr>
          <p:spPr bwMode="auto">
            <a:xfrm>
              <a:off x="3590690" y="1970020"/>
              <a:ext cx="975049" cy="1360791"/>
            </a:xfrm>
            <a:custGeom>
              <a:avLst/>
              <a:gdLst/>
              <a:ahLst/>
              <a:cxnLst>
                <a:cxn ang="0">
                  <a:pos x="241" y="571"/>
                </a:cxn>
                <a:cxn ang="0">
                  <a:pos x="570" y="241"/>
                </a:cxn>
                <a:cxn ang="0">
                  <a:pos x="570" y="0"/>
                </a:cxn>
                <a:cxn ang="0">
                  <a:pos x="0" y="571"/>
                </a:cxn>
                <a:cxn ang="0">
                  <a:pos x="45" y="794"/>
                </a:cxn>
                <a:cxn ang="0">
                  <a:pos x="261" y="684"/>
                </a:cxn>
                <a:cxn ang="0">
                  <a:pos x="241" y="571"/>
                </a:cxn>
              </a:cxnLst>
              <a:rect l="0" t="0" r="r" b="b"/>
              <a:pathLst>
                <a:path w="570" h="794">
                  <a:moveTo>
                    <a:pt x="241" y="571"/>
                  </a:moveTo>
                  <a:cubicBezTo>
                    <a:pt x="241" y="389"/>
                    <a:pt x="388" y="241"/>
                    <a:pt x="570" y="241"/>
                  </a:cubicBezTo>
                  <a:cubicBezTo>
                    <a:pt x="570" y="0"/>
                    <a:pt x="570" y="0"/>
                    <a:pt x="570" y="0"/>
                  </a:cubicBezTo>
                  <a:cubicBezTo>
                    <a:pt x="255" y="1"/>
                    <a:pt x="0" y="256"/>
                    <a:pt x="0" y="571"/>
                  </a:cubicBezTo>
                  <a:cubicBezTo>
                    <a:pt x="0" y="650"/>
                    <a:pt x="16" y="726"/>
                    <a:pt x="45" y="794"/>
                  </a:cubicBezTo>
                  <a:cubicBezTo>
                    <a:pt x="261" y="684"/>
                    <a:pt x="261" y="684"/>
                    <a:pt x="261" y="684"/>
                  </a:cubicBezTo>
                  <a:cubicBezTo>
                    <a:pt x="248" y="649"/>
                    <a:pt x="241" y="611"/>
                    <a:pt x="241" y="571"/>
                  </a:cubicBezTo>
                  <a:close/>
                </a:path>
              </a:pathLst>
            </a:custGeom>
            <a:gradFill flip="none" rotWithShape="1">
              <a:gsLst>
                <a:gs pos="0">
                  <a:schemeClr val="accent1">
                    <a:lumMod val="50000"/>
                  </a:schemeClr>
                </a:gs>
                <a:gs pos="100000">
                  <a:srgbClr val="FFFFFF"/>
                </a:gs>
              </a:gsLst>
              <a:lin ang="16200000" scaled="1"/>
              <a:tileRect/>
            </a:gradFill>
            <a:ln w="25400">
              <a:gradFill>
                <a:gsLst>
                  <a:gs pos="0">
                    <a:schemeClr val="accent1">
                      <a:tint val="66000"/>
                      <a:satMod val="160000"/>
                      <a:alpha val="0"/>
                    </a:schemeClr>
                  </a:gs>
                  <a:gs pos="50000">
                    <a:schemeClr val="accent4">
                      <a:alpha val="0"/>
                    </a:schemeClr>
                  </a:gs>
                  <a:gs pos="100000">
                    <a:schemeClr val="tx1"/>
                  </a:gs>
                </a:gsLst>
                <a:lin ang="4200000" scaled="0"/>
              </a:gradFill>
              <a:round/>
              <a:headEnd/>
              <a:tailEnd/>
            </a:ln>
          </p:spPr>
          <p:txBody>
            <a:bodyPr vert="horz" wrap="square" lIns="91440" tIns="45720" rIns="91440" bIns="45720" numCol="1" anchor="t" anchorCtr="0" compatLnSpc="1">
              <a:prstTxWarp prst="textNoShape">
                <a:avLst/>
              </a:prstTxWarp>
            </a:bodyPr>
            <a:lstStyle/>
            <a:p>
              <a:pPr algn="l" rtl="0"/>
              <a:endParaRPr lang="en-US" sz="1050" kern="1200" dirty="0">
                <a:solidFill>
                  <a:srgbClr val="000000"/>
                </a:solidFill>
                <a:latin typeface="Segoe"/>
                <a:ea typeface="+mn-ea"/>
                <a:cs typeface="+mn-cs"/>
              </a:endParaRPr>
            </a:p>
          </p:txBody>
        </p:sp>
        <p:sp>
          <p:nvSpPr>
            <p:cNvPr id="6" name="Freeform 6"/>
            <p:cNvSpPr>
              <a:spLocks/>
            </p:cNvSpPr>
            <p:nvPr/>
          </p:nvSpPr>
          <p:spPr bwMode="auto">
            <a:xfrm>
              <a:off x="4598942" y="1970020"/>
              <a:ext cx="951100" cy="1287235"/>
            </a:xfrm>
            <a:custGeom>
              <a:avLst/>
              <a:gdLst/>
              <a:ahLst/>
              <a:cxnLst>
                <a:cxn ang="0">
                  <a:pos x="316" y="570"/>
                </a:cxn>
                <a:cxn ang="0">
                  <a:pos x="298" y="677"/>
                </a:cxn>
                <a:cxn ang="0">
                  <a:pos x="527" y="751"/>
                </a:cxn>
                <a:cxn ang="0">
                  <a:pos x="556" y="570"/>
                </a:cxn>
                <a:cxn ang="0">
                  <a:pos x="0" y="0"/>
                </a:cxn>
                <a:cxn ang="0">
                  <a:pos x="0" y="240"/>
                </a:cxn>
                <a:cxn ang="0">
                  <a:pos x="316" y="570"/>
                </a:cxn>
              </a:cxnLst>
              <a:rect l="0" t="0" r="r" b="b"/>
              <a:pathLst>
                <a:path w="556" h="751">
                  <a:moveTo>
                    <a:pt x="316" y="570"/>
                  </a:moveTo>
                  <a:cubicBezTo>
                    <a:pt x="316" y="607"/>
                    <a:pt x="310" y="643"/>
                    <a:pt x="298" y="677"/>
                  </a:cubicBezTo>
                  <a:cubicBezTo>
                    <a:pt x="527" y="751"/>
                    <a:pt x="527" y="751"/>
                    <a:pt x="527" y="751"/>
                  </a:cubicBezTo>
                  <a:cubicBezTo>
                    <a:pt x="546" y="694"/>
                    <a:pt x="556" y="633"/>
                    <a:pt x="556" y="570"/>
                  </a:cubicBezTo>
                  <a:cubicBezTo>
                    <a:pt x="556" y="259"/>
                    <a:pt x="309" y="7"/>
                    <a:pt x="0" y="0"/>
                  </a:cubicBezTo>
                  <a:cubicBezTo>
                    <a:pt x="0" y="240"/>
                    <a:pt x="0" y="240"/>
                    <a:pt x="0" y="240"/>
                  </a:cubicBezTo>
                  <a:cubicBezTo>
                    <a:pt x="176" y="248"/>
                    <a:pt x="316" y="392"/>
                    <a:pt x="316" y="570"/>
                  </a:cubicBezTo>
                  <a:close/>
                </a:path>
              </a:pathLst>
            </a:custGeom>
            <a:gradFill flip="none" rotWithShape="1">
              <a:gsLst>
                <a:gs pos="0">
                  <a:schemeClr val="accent1">
                    <a:lumMod val="50000"/>
                  </a:schemeClr>
                </a:gs>
                <a:gs pos="100000">
                  <a:srgbClr val="FFFFFF"/>
                </a:gs>
              </a:gsLst>
              <a:lin ang="16200000" scaled="1"/>
              <a:tileRect/>
            </a:gradFill>
            <a:ln w="25400">
              <a:gradFill>
                <a:gsLst>
                  <a:gs pos="0">
                    <a:schemeClr val="accent1">
                      <a:tint val="66000"/>
                      <a:satMod val="160000"/>
                      <a:alpha val="0"/>
                    </a:schemeClr>
                  </a:gs>
                  <a:gs pos="50000">
                    <a:schemeClr val="accent4">
                      <a:alpha val="0"/>
                    </a:schemeClr>
                  </a:gs>
                  <a:gs pos="100000">
                    <a:schemeClr val="tx1"/>
                  </a:gs>
                </a:gsLst>
                <a:lin ang="4200000" scaled="0"/>
              </a:gradFill>
              <a:round/>
              <a:headEnd/>
              <a:tailEnd/>
            </a:ln>
          </p:spPr>
          <p:txBody>
            <a:bodyPr vert="horz" wrap="square" lIns="91440" tIns="45720" rIns="91440" bIns="45720" numCol="1" anchor="t" anchorCtr="0" compatLnSpc="1">
              <a:prstTxWarp prst="textNoShape">
                <a:avLst/>
              </a:prstTxWarp>
            </a:bodyPr>
            <a:lstStyle/>
            <a:p>
              <a:endParaRPr lang="en-US" sz="1050" dirty="0">
                <a:solidFill>
                  <a:srgbClr val="000000"/>
                </a:solidFill>
                <a:latin typeface="Segoe"/>
              </a:endParaRPr>
            </a:p>
          </p:txBody>
        </p:sp>
        <p:sp>
          <p:nvSpPr>
            <p:cNvPr id="7" name="Freeform 7"/>
            <p:cNvSpPr>
              <a:spLocks/>
            </p:cNvSpPr>
            <p:nvPr/>
          </p:nvSpPr>
          <p:spPr bwMode="auto">
            <a:xfrm>
              <a:off x="3677931" y="3153763"/>
              <a:ext cx="1804695" cy="769775"/>
            </a:xfrm>
            <a:custGeom>
              <a:avLst/>
              <a:gdLst/>
              <a:ahLst/>
              <a:cxnLst>
                <a:cxn ang="0">
                  <a:pos x="519" y="208"/>
                </a:cxn>
                <a:cxn ang="0">
                  <a:pos x="215" y="6"/>
                </a:cxn>
                <a:cxn ang="0">
                  <a:pos x="0" y="116"/>
                </a:cxn>
                <a:cxn ang="0">
                  <a:pos x="519" y="449"/>
                </a:cxn>
                <a:cxn ang="0">
                  <a:pos x="1055" y="74"/>
                </a:cxn>
                <a:cxn ang="0">
                  <a:pos x="826" y="0"/>
                </a:cxn>
                <a:cxn ang="0">
                  <a:pos x="519" y="208"/>
                </a:cxn>
              </a:cxnLst>
              <a:rect l="0" t="0" r="r" b="b"/>
              <a:pathLst>
                <a:path w="1055" h="449">
                  <a:moveTo>
                    <a:pt x="519" y="208"/>
                  </a:moveTo>
                  <a:cubicBezTo>
                    <a:pt x="382" y="208"/>
                    <a:pt x="265" y="125"/>
                    <a:pt x="215" y="6"/>
                  </a:cubicBezTo>
                  <a:cubicBezTo>
                    <a:pt x="0" y="116"/>
                    <a:pt x="0" y="116"/>
                    <a:pt x="0" y="116"/>
                  </a:cubicBezTo>
                  <a:cubicBezTo>
                    <a:pt x="90" y="312"/>
                    <a:pt x="289" y="449"/>
                    <a:pt x="519" y="449"/>
                  </a:cubicBezTo>
                  <a:cubicBezTo>
                    <a:pt x="765" y="449"/>
                    <a:pt x="975" y="293"/>
                    <a:pt x="1055" y="74"/>
                  </a:cubicBezTo>
                  <a:cubicBezTo>
                    <a:pt x="826" y="0"/>
                    <a:pt x="826" y="0"/>
                    <a:pt x="826" y="0"/>
                  </a:cubicBezTo>
                  <a:cubicBezTo>
                    <a:pt x="778" y="122"/>
                    <a:pt x="658" y="208"/>
                    <a:pt x="519" y="208"/>
                  </a:cubicBezTo>
                  <a:close/>
                </a:path>
              </a:pathLst>
            </a:custGeom>
            <a:gradFill flip="none" rotWithShape="1">
              <a:gsLst>
                <a:gs pos="0">
                  <a:schemeClr val="accent1">
                    <a:lumMod val="50000"/>
                  </a:schemeClr>
                </a:gs>
                <a:gs pos="100000">
                  <a:srgbClr val="FFFFFF"/>
                </a:gs>
              </a:gsLst>
              <a:lin ang="16200000" scaled="1"/>
              <a:tileRect/>
            </a:gradFill>
            <a:ln w="25400">
              <a:gradFill>
                <a:gsLst>
                  <a:gs pos="0">
                    <a:schemeClr val="accent1">
                      <a:tint val="66000"/>
                      <a:satMod val="160000"/>
                      <a:alpha val="0"/>
                    </a:schemeClr>
                  </a:gs>
                  <a:gs pos="50000">
                    <a:schemeClr val="accent4">
                      <a:alpha val="0"/>
                    </a:schemeClr>
                  </a:gs>
                  <a:gs pos="100000">
                    <a:schemeClr val="tx1"/>
                  </a:gs>
                </a:gsLst>
                <a:lin ang="4200000" scaled="0"/>
              </a:gradFill>
              <a:round/>
              <a:headEnd/>
              <a:tailEnd/>
            </a:ln>
          </p:spPr>
          <p:txBody>
            <a:bodyPr vert="horz" wrap="square" lIns="91440" tIns="45720" rIns="91440" bIns="45720" numCol="1" anchor="t" anchorCtr="0" compatLnSpc="1">
              <a:prstTxWarp prst="textNoShape">
                <a:avLst/>
              </a:prstTxWarp>
            </a:bodyPr>
            <a:lstStyle/>
            <a:p>
              <a:endParaRPr lang="en-US" sz="1050" dirty="0">
                <a:solidFill>
                  <a:srgbClr val="000000"/>
                </a:solidFill>
                <a:latin typeface="Segoe"/>
              </a:endParaRPr>
            </a:p>
          </p:txBody>
        </p:sp>
        <p:sp>
          <p:nvSpPr>
            <p:cNvPr id="80" name="TextBox 79"/>
            <p:cNvSpPr txBox="1"/>
            <p:nvPr/>
          </p:nvSpPr>
          <p:spPr>
            <a:xfrm rot="17886529">
              <a:off x="3796693" y="2355079"/>
              <a:ext cx="889278" cy="746055"/>
            </a:xfrm>
            <a:prstGeom prst="rect">
              <a:avLst/>
            </a:prstGeom>
            <a:noFill/>
          </p:spPr>
          <p:txBody>
            <a:bodyPr wrap="none" rtlCol="0">
              <a:prstTxWarp prst="textArchUp">
                <a:avLst/>
              </a:prstTxWarp>
              <a:spAutoFit/>
            </a:bodyPr>
            <a:lstStyle/>
            <a:p>
              <a:pPr algn="ctr" rtl="0"/>
              <a:r>
                <a:rPr lang="en-US" sz="1400" kern="1200" dirty="0">
                  <a:solidFill>
                    <a:srgbClr val="000000"/>
                  </a:solidFill>
                  <a:latin typeface="Segoe"/>
                  <a:ea typeface="+mn-ea"/>
                  <a:cs typeface="+mn-cs"/>
                </a:rPr>
                <a:t>Protection</a:t>
              </a:r>
            </a:p>
          </p:txBody>
        </p:sp>
        <p:sp>
          <p:nvSpPr>
            <p:cNvPr id="83" name="TextBox 82"/>
            <p:cNvSpPr txBox="1"/>
            <p:nvPr/>
          </p:nvSpPr>
          <p:spPr>
            <a:xfrm rot="3482516">
              <a:off x="4415922" y="2364089"/>
              <a:ext cx="889278" cy="746055"/>
            </a:xfrm>
            <a:prstGeom prst="rect">
              <a:avLst/>
            </a:prstGeom>
            <a:noFill/>
          </p:spPr>
          <p:txBody>
            <a:bodyPr wrap="none" rtlCol="0">
              <a:prstTxWarp prst="textArchUp">
                <a:avLst/>
              </a:prstTxWarp>
              <a:spAutoFit/>
            </a:bodyPr>
            <a:lstStyle/>
            <a:p>
              <a:pPr algn="ctr" rtl="0"/>
              <a:r>
                <a:rPr lang="en-US" sz="1400" kern="1200" dirty="0">
                  <a:solidFill>
                    <a:srgbClr val="000000"/>
                  </a:solidFill>
                  <a:latin typeface="Segoe"/>
                  <a:ea typeface="+mn-ea"/>
                  <a:cs typeface="+mn-cs"/>
                </a:rPr>
                <a:t>Access</a:t>
              </a:r>
            </a:p>
          </p:txBody>
        </p:sp>
        <p:sp>
          <p:nvSpPr>
            <p:cNvPr id="84" name="TextBox 83"/>
            <p:cNvSpPr txBox="1"/>
            <p:nvPr/>
          </p:nvSpPr>
          <p:spPr>
            <a:xfrm>
              <a:off x="4006529" y="3005183"/>
              <a:ext cx="1163697" cy="746055"/>
            </a:xfrm>
            <a:prstGeom prst="rect">
              <a:avLst/>
            </a:prstGeom>
            <a:noFill/>
          </p:spPr>
          <p:txBody>
            <a:bodyPr wrap="none" rtlCol="0">
              <a:prstTxWarp prst="textArchDown">
                <a:avLst/>
              </a:prstTxWarp>
              <a:spAutoFit/>
            </a:bodyPr>
            <a:lstStyle/>
            <a:p>
              <a:pPr algn="ctr" rtl="0"/>
              <a:r>
                <a:rPr lang="en-US" sz="1400" kern="1200" dirty="0">
                  <a:solidFill>
                    <a:srgbClr val="000000"/>
                  </a:solidFill>
                  <a:latin typeface="Segoe"/>
                  <a:ea typeface="+mn-ea"/>
                  <a:cs typeface="+mn-cs"/>
                </a:rPr>
                <a:t>Management</a:t>
              </a:r>
            </a:p>
          </p:txBody>
        </p:sp>
        <p:sp>
          <p:nvSpPr>
            <p:cNvPr id="71" name="Oval 70"/>
            <p:cNvSpPr/>
            <p:nvPr/>
          </p:nvSpPr>
          <p:spPr bwMode="auto">
            <a:xfrm>
              <a:off x="4050456" y="2415275"/>
              <a:ext cx="1045028" cy="1045028"/>
            </a:xfrm>
            <a:prstGeom prst="ellipse">
              <a:avLst/>
            </a:prstGeom>
            <a:gradFill>
              <a:gsLst>
                <a:gs pos="24000">
                  <a:schemeClr val="bg1"/>
                </a:gs>
                <a:gs pos="81000">
                  <a:schemeClr val="bg1">
                    <a:lumMod val="65000"/>
                    <a:lumOff val="35000"/>
                  </a:schemeClr>
                </a:gs>
                <a:gs pos="100000">
                  <a:schemeClr val="bg1">
                    <a:lumMod val="65000"/>
                    <a:lumOff val="35000"/>
                  </a:schemeClr>
                </a:gs>
              </a:gsLst>
              <a:path path="circle">
                <a:fillToRect l="50000" t="50000" r="50000" b="50000"/>
              </a:path>
            </a:gradFill>
            <a:ln w="9525">
              <a:noFill/>
              <a:round/>
              <a:headEnd/>
              <a:tailEnd/>
            </a:ln>
          </p:spPr>
          <p:txBody>
            <a:bodyPr vert="horz" wrap="none" lIns="91440" tIns="45720" rIns="91440" bIns="45720" numCol="1" anchor="ctr" anchorCtr="0" compatLnSpc="1">
              <a:prstTxWarp prst="textNoShape">
                <a:avLst/>
              </a:prstTxWarp>
            </a:bodyPr>
            <a:lstStyle/>
            <a:p>
              <a:pPr algn="ctr"/>
              <a:endParaRPr lang="en-US" sz="2400" spc="-100" dirty="0">
                <a:ln w="18415" cmpd="sng">
                  <a:noFill/>
                  <a:prstDash val="solid"/>
                </a:ln>
                <a:effectLst>
                  <a:innerShdw blurRad="114300">
                    <a:prstClr val="black"/>
                  </a:innerShdw>
                </a:effectLst>
                <a:latin typeface="Segoe" pitchFamily="34" charset="0"/>
              </a:endParaRPr>
            </a:p>
          </p:txBody>
        </p:sp>
      </p:grpSp>
      <p:sp>
        <p:nvSpPr>
          <p:cNvPr id="35" name="Rectangle 34"/>
          <p:cNvSpPr/>
          <p:nvPr/>
        </p:nvSpPr>
        <p:spPr>
          <a:xfrm>
            <a:off x="4116843" y="2525143"/>
            <a:ext cx="910314" cy="369332"/>
          </a:xfrm>
          <a:prstGeom prst="rect">
            <a:avLst/>
          </a:prstGeom>
        </p:spPr>
        <p:txBody>
          <a:bodyPr wrap="none">
            <a:spAutoFit/>
          </a:bodyPr>
          <a:lstStyle/>
          <a:p>
            <a:r>
              <a:rPr lang="en-US" dirty="0" smtClean="0"/>
              <a:t>Identity</a:t>
            </a:r>
            <a:endParaRPr lang="en-US" dirty="0"/>
          </a:p>
        </p:txBody>
      </p:sp>
    </p:spTree>
    <p:extLst>
      <p:ext uri="{BB962C8B-B14F-4D97-AF65-F5344CB8AC3E}">
        <p14:creationId xmlns="" xmlns:p14="http://schemas.microsoft.com/office/powerpoint/2010/main" val="1810807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Ready Security Solutions</a:t>
            </a:r>
            <a:endParaRPr lang="en-US" dirty="0"/>
          </a:p>
        </p:txBody>
      </p:sp>
      <p:sp>
        <p:nvSpPr>
          <p:cNvPr id="29" name="Rounded Rectangle 28"/>
          <p:cNvSpPr/>
          <p:nvPr/>
        </p:nvSpPr>
        <p:spPr bwMode="auto">
          <a:xfrm>
            <a:off x="610148" y="3277190"/>
            <a:ext cx="7847713" cy="2456121"/>
          </a:xfrm>
          <a:prstGeom prst="roundRect">
            <a:avLst>
              <a:gd name="adj" fmla="val 386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charset="0"/>
              <a:ea typeface="ＭＳ Ｐゴシック" charset="-128"/>
              <a:cs typeface="ＭＳ Ｐゴシック" charset="-128"/>
            </a:endParaRPr>
          </a:p>
        </p:txBody>
      </p:sp>
      <p:sp>
        <p:nvSpPr>
          <p:cNvPr id="30" name="Rounded Rectangle 29"/>
          <p:cNvSpPr/>
          <p:nvPr/>
        </p:nvSpPr>
        <p:spPr bwMode="auto">
          <a:xfrm>
            <a:off x="666750" y="3171110"/>
            <a:ext cx="7658100" cy="2468880"/>
          </a:xfrm>
          <a:prstGeom prst="roundRect">
            <a:avLst>
              <a:gd name="adj" fmla="val 4902"/>
            </a:avLst>
          </a:prstGeom>
          <a:solidFill>
            <a:srgbClr val="FFFFFF"/>
          </a:solidFill>
          <a:ln w="19050" cap="flat" cmpd="sng" algn="ctr">
            <a:gradFill flip="none" rotWithShape="1">
              <a:gsLst>
                <a:gs pos="82001">
                  <a:schemeClr val="bg2"/>
                </a:gs>
                <a:gs pos="100000">
                  <a:schemeClr val="bg2"/>
                </a:gs>
              </a:gsLst>
              <a:lin ang="13500000" scaled="1"/>
              <a:tileRect/>
            </a:gradFill>
            <a:prstDash val="solid"/>
            <a:headEnd type="none" w="med" len="med"/>
            <a:tailEnd type="none" w="med" len="med"/>
          </a:ln>
          <a:effectLst/>
        </p:spPr>
        <p:txBody>
          <a:bodyPr vert="horz" wrap="square" lIns="91436" tIns="0" rIns="91436" bIns="45718" numCol="1" rtlCol="0" anchor="t" anchorCtr="0" compatLnSpc="1">
            <a:prstTxWarp prst="textNoShape">
              <a:avLst/>
            </a:prstTxWarp>
          </a:bodyPr>
          <a:lstStyle/>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363"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Segoe"/>
              <a:ea typeface="+mn-ea"/>
              <a:cs typeface="+mn-cs"/>
            </a:endParaRPr>
          </a:p>
        </p:txBody>
      </p:sp>
      <p:pic>
        <p:nvPicPr>
          <p:cNvPr id="31" name="Picture 3" descr="C:\Users\joel.sloss.ADVAIYA\Desktop\Logos\Forefront Unified Access Gateway\forefront unified access gateway grid bl h.png"/>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4723267" y="3789572"/>
            <a:ext cx="2510563" cy="64698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53640926-AAD7-44D8-BBD7-CCE9431645EC}">
              <a14:shadowObscured xmlns="" xmlns:a14="http://schemas.microsoft.com/office/drawing/2010/main" val="1"/>
            </a:ext>
          </a:extLst>
        </p:spPr>
      </p:pic>
      <p:pic>
        <p:nvPicPr>
          <p:cNvPr id="32" name="Picture 2" descr="C:\Users\joel.sloss.ADVAIYA\Desktop\Logos\Forefront Identity Manager 2010\forefront identity manager 2010 h bl.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r="14427"/>
          <a:stretch>
            <a:fillRect/>
          </a:stretch>
        </p:blipFill>
        <p:spPr bwMode="auto">
          <a:xfrm>
            <a:off x="2051599" y="3786167"/>
            <a:ext cx="1985813" cy="653790"/>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53640926-AAD7-44D8-BBD7-CCE9431645EC}">
              <a14:shadowObscured xmlns="" xmlns:a14="http://schemas.microsoft.com/office/drawing/2010/main" val="1"/>
            </a:ext>
          </a:extLst>
        </p:spPr>
      </p:pic>
      <p:sp>
        <p:nvSpPr>
          <p:cNvPr id="33" name="Flowchart: Alternate Process 32"/>
          <p:cNvSpPr/>
          <p:nvPr/>
        </p:nvSpPr>
        <p:spPr bwMode="auto">
          <a:xfrm>
            <a:off x="585309" y="2866311"/>
            <a:ext cx="7877174" cy="621792"/>
          </a:xfrm>
          <a:prstGeom prst="flowChartAlternateProces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171450" algn="ctr" defTabSz="914363" rtl="0" eaLnBrk="1" fontAlgn="base" latinLnBrk="0" hangingPunct="1">
              <a:lnSpc>
                <a:spcPts val="1900"/>
              </a:lnSpc>
              <a:spcBef>
                <a:spcPts val="200"/>
              </a:spcBef>
              <a:spcAft>
                <a:spcPts val="10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Segoe" charset="0"/>
              <a:ea typeface="+mn-ea"/>
              <a:cs typeface="+mn-cs"/>
            </a:endParaRPr>
          </a:p>
        </p:txBody>
      </p:sp>
      <p:sp>
        <p:nvSpPr>
          <p:cNvPr id="34" name="TextBox 33"/>
          <p:cNvSpPr txBox="1"/>
          <p:nvPr/>
        </p:nvSpPr>
        <p:spPr>
          <a:xfrm>
            <a:off x="2621358" y="2980921"/>
            <a:ext cx="4147930" cy="374904"/>
          </a:xfrm>
          <a:prstGeom prst="bracketPair">
            <a:avLst/>
          </a:prstGeom>
          <a:gradFill>
            <a:gsLst>
              <a:gs pos="23000">
                <a:schemeClr val="accent1">
                  <a:lumMod val="40000"/>
                  <a:lumOff val="60000"/>
                </a:schemeClr>
              </a:gs>
              <a:gs pos="81000">
                <a:schemeClr val="accent1">
                  <a:lumMod val="60000"/>
                  <a:lumOff val="40000"/>
                </a:schemeClr>
              </a:gs>
              <a:gs pos="100000">
                <a:schemeClr val="accent1">
                  <a:lumMod val="75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Segoe" charset="0"/>
              </a:rPr>
              <a:t>Identity and Access Management</a:t>
            </a:r>
          </a:p>
        </p:txBody>
      </p:sp>
      <p:sp>
        <p:nvSpPr>
          <p:cNvPr id="35" name="Rounded Rectangle 34"/>
          <p:cNvSpPr/>
          <p:nvPr/>
        </p:nvSpPr>
        <p:spPr bwMode="auto">
          <a:xfrm>
            <a:off x="572558" y="1450693"/>
            <a:ext cx="2569464" cy="62179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3228890" y="1450693"/>
            <a:ext cx="2569464" cy="62179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99" fontAlgn="base">
              <a:lnSpc>
                <a:spcPts val="1900"/>
              </a:lnSpc>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5888397" y="1450693"/>
            <a:ext cx="2569464" cy="62179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indent="-171450"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 name="TextBox 39"/>
          <p:cNvSpPr txBox="1"/>
          <p:nvPr/>
        </p:nvSpPr>
        <p:spPr>
          <a:xfrm>
            <a:off x="682399" y="1562209"/>
            <a:ext cx="2377440" cy="371733"/>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lnSpc>
                <a:spcPts val="19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Secure Messaging</a:t>
            </a:r>
          </a:p>
        </p:txBody>
      </p:sp>
      <p:sp>
        <p:nvSpPr>
          <p:cNvPr id="41" name="TextBox 40"/>
          <p:cNvSpPr txBox="1"/>
          <p:nvPr/>
        </p:nvSpPr>
        <p:spPr>
          <a:xfrm>
            <a:off x="5989266" y="1562209"/>
            <a:ext cx="2377440" cy="371733"/>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lvl="0" indent="0" algn="ctr" defTabSz="914099" fontAlgn="base">
              <a:lnSpc>
                <a:spcPts val="1900"/>
              </a:lnSpc>
              <a:spcBef>
                <a:spcPct val="0"/>
              </a:spcBef>
              <a:spcAft>
                <a:spcPct val="0"/>
              </a:spcAft>
              <a:buClrTx/>
              <a:buSzTx/>
              <a:buFontTx/>
              <a:buNone/>
              <a:tabLst/>
              <a:defRPr/>
            </a:pPr>
            <a:r>
              <a:rPr lang="en-US" sz="1600" dirty="0" smtClean="0">
                <a:solidFill>
                  <a:srgbClr val="FFFFFF"/>
                </a:solidFill>
                <a:effectLst>
                  <a:outerShdw blurRad="38100" dist="38100" dir="2700000" algn="tl">
                    <a:srgbClr val="000000">
                      <a:alpha val="43137"/>
                    </a:srgbClr>
                  </a:outerShdw>
                </a:effectLst>
                <a:latin typeface="Segoe" pitchFamily="34" charset="0"/>
              </a:rPr>
              <a:t>Secure Endpoint</a:t>
            </a:r>
          </a:p>
        </p:txBody>
      </p:sp>
      <p:sp>
        <p:nvSpPr>
          <p:cNvPr id="42" name="TextBox 41"/>
          <p:cNvSpPr txBox="1"/>
          <p:nvPr/>
        </p:nvSpPr>
        <p:spPr>
          <a:xfrm>
            <a:off x="3324902" y="1562209"/>
            <a:ext cx="2377440" cy="371733"/>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lnSpc>
                <a:spcPts val="19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Secure Collaboration</a:t>
            </a:r>
          </a:p>
        </p:txBody>
      </p:sp>
      <p:pic>
        <p:nvPicPr>
          <p:cNvPr id="46" name="Picture 2" descr="C:\Users\joel.sloss.ADVAIYA\Desktop\Logos\Windows 7\Windows 7 (brand)\windows 7 bl h.png"/>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1087901" y="5106211"/>
            <a:ext cx="1410732" cy="260131"/>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53640926-AAD7-44D8-BBD7-CCE9431645EC}">
              <a14:shadowObscured xmlns="" xmlns:a14="http://schemas.microsoft.com/office/drawing/2010/main" val="1"/>
            </a:ext>
          </a:extLst>
        </p:spPr>
      </p:pic>
      <p:grpSp>
        <p:nvGrpSpPr>
          <p:cNvPr id="47" name="Group 23"/>
          <p:cNvGrpSpPr/>
          <p:nvPr/>
        </p:nvGrpSpPr>
        <p:grpSpPr>
          <a:xfrm>
            <a:off x="5607675" y="5046536"/>
            <a:ext cx="2745463" cy="506481"/>
            <a:chOff x="5518541" y="5142224"/>
            <a:chExt cx="2935354" cy="541512"/>
          </a:xfrm>
        </p:grpSpPr>
        <p:pic>
          <p:nvPicPr>
            <p:cNvPr id="48" name="Picture 2" descr="C:\Users\joel.sloss.ADVAIYA\Desktop\Logos\Windows Server 2008 R2\windows server 2008 r2 bl h.png"/>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5518541" y="5142224"/>
              <a:ext cx="2689268" cy="36341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53640926-AAD7-44D8-BBD7-CCE9431645EC}">
                <a14:shadowObscured xmlns="" xmlns:a14="http://schemas.microsoft.com/office/drawing/2010/main" val="1"/>
              </a:ext>
            </a:extLst>
          </p:spPr>
        </p:pic>
        <p:sp>
          <p:nvSpPr>
            <p:cNvPr id="49" name="TextBox 48"/>
            <p:cNvSpPr txBox="1"/>
            <p:nvPr/>
          </p:nvSpPr>
          <p:spPr>
            <a:xfrm>
              <a:off x="5892109" y="5420485"/>
              <a:ext cx="2561786" cy="2632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latin typeface="Segoe"/>
                </a:rPr>
                <a:t>Active Directory</a:t>
              </a:r>
              <a:r>
                <a:rPr kumimoji="0" lang="en-US" sz="500" b="0" i="0" u="none" strike="noStrike" kern="0" cap="none" spc="0" normalizeH="0" baseline="60000" noProof="0" dirty="0" smtClean="0">
                  <a:ln>
                    <a:noFill/>
                  </a:ln>
                  <a:solidFill>
                    <a:sysClr val="windowText" lastClr="000000"/>
                  </a:solidFill>
                  <a:effectLst/>
                  <a:uLnTx/>
                  <a:uFillTx/>
                  <a:latin typeface="Segoe"/>
                </a:rPr>
                <a:t>®</a:t>
              </a:r>
              <a:r>
                <a:rPr kumimoji="0" lang="en-US" sz="1000" b="0" i="0" u="none" strike="noStrike" kern="0" cap="none" spc="0" normalizeH="0" baseline="0" noProof="0" dirty="0" smtClean="0">
                  <a:ln>
                    <a:noFill/>
                  </a:ln>
                  <a:solidFill>
                    <a:sysClr val="windowText" lastClr="000000"/>
                  </a:solidFill>
                  <a:effectLst/>
                  <a:uLnTx/>
                  <a:uFillTx/>
                  <a:latin typeface="Segoe"/>
                </a:rPr>
                <a:t> </a:t>
              </a:r>
              <a:r>
                <a:rPr kumimoji="0" lang="en-US" sz="900" b="0" i="0" u="none" strike="noStrike" kern="0" cap="none" spc="0" normalizeH="0" baseline="0" noProof="0" dirty="0" smtClean="0">
                  <a:ln>
                    <a:noFill/>
                  </a:ln>
                  <a:solidFill>
                    <a:sysClr val="windowText" lastClr="000000"/>
                  </a:solidFill>
                  <a:effectLst/>
                  <a:uLnTx/>
                  <a:uFillTx/>
                  <a:latin typeface="Segoe"/>
                </a:rPr>
                <a:t>Federation Services</a:t>
              </a:r>
            </a:p>
          </p:txBody>
        </p:sp>
      </p:grpSp>
      <p:pic>
        <p:nvPicPr>
          <p:cNvPr id="64" name="Picture 2" descr="C:\Users\joel.sloss.ADVAIYA\Desktop\Logos\Windows Server 2008 R2\windows server 2008 r2 bl h.png"/>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2867095" y="5049158"/>
            <a:ext cx="2515295" cy="339905"/>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53640926-AAD7-44D8-BBD7-CCE9431645EC}">
              <a14:shadowObscured xmlns="" xmlns:a14="http://schemas.microsoft.com/office/drawing/2010/main" val="1"/>
            </a:ext>
          </a:extLst>
        </p:spPr>
      </p:pic>
      <p:sp>
        <p:nvSpPr>
          <p:cNvPr id="65" name="Flowchart: Alternate Process 64"/>
          <p:cNvSpPr/>
          <p:nvPr/>
        </p:nvSpPr>
        <p:spPr bwMode="auto">
          <a:xfrm>
            <a:off x="575035" y="2164786"/>
            <a:ext cx="7877174" cy="621792"/>
          </a:xfrm>
          <a:prstGeom prst="flowChartAlternateProcess">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R="0" lvl="0" indent="-171450" algn="ctr" defTabSz="914099" fontAlgn="base">
              <a:lnSpc>
                <a:spcPts val="1900"/>
              </a:lnSpc>
              <a:spcBef>
                <a:spcPct val="0"/>
              </a:spcBef>
              <a:spcAft>
                <a:spcPct val="0"/>
              </a:spcAft>
              <a:buClrTx/>
              <a:buSzTx/>
              <a:buFontTx/>
              <a:buNone/>
              <a:tabLs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TextBox 65"/>
          <p:cNvSpPr txBox="1"/>
          <p:nvPr/>
        </p:nvSpPr>
        <p:spPr>
          <a:xfrm>
            <a:off x="2730542" y="2289817"/>
            <a:ext cx="3566160" cy="371733"/>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lnSpc>
                <a:spcPts val="19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Information Protection</a:t>
            </a:r>
          </a:p>
        </p:txBody>
      </p:sp>
    </p:spTree>
    <p:extLst>
      <p:ext uri="{BB962C8B-B14F-4D97-AF65-F5344CB8AC3E}">
        <p14:creationId xmlns="" xmlns:p14="http://schemas.microsoft.com/office/powerpoint/2010/main" val="36672199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53568" y="853440"/>
            <a:ext cx="8497824" cy="5583936"/>
          </a:xfrm>
          <a:prstGeom prst="roundRect">
            <a:avLst/>
          </a:prstGeom>
          <a:solidFill>
            <a:schemeClr val="bg1">
              <a:lumMod val="65000"/>
              <a:lumOff val="3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Partner and Custom Solutions</a:t>
            </a:r>
          </a:p>
        </p:txBody>
      </p:sp>
      <p:sp>
        <p:nvSpPr>
          <p:cNvPr id="2" name="Title 1"/>
          <p:cNvSpPr>
            <a:spLocks noGrp="1"/>
          </p:cNvSpPr>
          <p:nvPr>
            <p:ph type="title"/>
          </p:nvPr>
        </p:nvSpPr>
        <p:spPr/>
        <p:txBody>
          <a:bodyPr/>
          <a:lstStyle/>
          <a:p>
            <a:r>
              <a:rPr lang="en-US" dirty="0" smtClean="0"/>
              <a:t>The Products</a:t>
            </a:r>
            <a:endParaRPr lang="en-US" dirty="0"/>
          </a:p>
        </p:txBody>
      </p:sp>
      <p:sp>
        <p:nvSpPr>
          <p:cNvPr id="4" name="Rounded Rectangle 3"/>
          <p:cNvSpPr/>
          <p:nvPr/>
        </p:nvSpPr>
        <p:spPr>
          <a:xfrm>
            <a:off x="475488" y="1231392"/>
            <a:ext cx="8253984" cy="4584192"/>
          </a:xfrm>
          <a:prstGeom prst="roundRect">
            <a:avLst>
              <a:gd name="adj" fmla="val 6146"/>
            </a:avLst>
          </a:prstGeom>
          <a:solidFill>
            <a:schemeClr val="bg1">
              <a:lumMod val="85000"/>
              <a:lumOff val="15000"/>
            </a:schemeClr>
          </a:solidFill>
          <a:ln>
            <a:solidFill>
              <a:schemeClr val="bg1">
                <a:lumMod val="75000"/>
                <a:lumOff val="2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b"/>
          <a:lstStyle/>
          <a:p>
            <a:pPr algn="ctr"/>
            <a:r>
              <a:rPr lang="en-US" dirty="0" smtClean="0">
                <a:solidFill>
                  <a:schemeClr val="tx1">
                    <a:lumMod val="85000"/>
                  </a:schemeClr>
                </a:solidFill>
              </a:rPr>
              <a:t>Identity and Access Management Solution</a:t>
            </a:r>
          </a:p>
        </p:txBody>
      </p:sp>
      <p:sp>
        <p:nvSpPr>
          <p:cNvPr id="5" name="Rounded Rectangle 4"/>
          <p:cNvSpPr/>
          <p:nvPr/>
        </p:nvSpPr>
        <p:spPr>
          <a:xfrm>
            <a:off x="658368" y="2401824"/>
            <a:ext cx="7973568" cy="2731008"/>
          </a:xfrm>
          <a:prstGeom prst="roundRect">
            <a:avLst>
              <a:gd name="adj" fmla="val 5431"/>
            </a:avLst>
          </a:prstGeom>
          <a:solidFill>
            <a:schemeClr val="tx2">
              <a:lumMod val="50000"/>
            </a:schemeClr>
          </a:solidFill>
          <a:ln>
            <a:solidFill>
              <a:schemeClr val="bg1">
                <a:lumMod val="75000"/>
                <a:lumOff val="2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b"/>
          <a:lstStyle/>
          <a:p>
            <a:pPr indent="-171450" algn="ctr" fontAlgn="base">
              <a:spcBef>
                <a:spcPct val="0"/>
              </a:spcBef>
              <a:spcAft>
                <a:spcPct val="0"/>
              </a:spcAft>
              <a:defRPr/>
            </a:pPr>
            <a:r>
              <a:rPr lang="en-US" dirty="0" smtClean="0">
                <a:solidFill>
                  <a:schemeClr val="tx1">
                    <a:lumMod val="85000"/>
                  </a:schemeClr>
                </a:solidFill>
              </a:rPr>
              <a:t>Windows Server and Windows Client</a:t>
            </a:r>
            <a:endParaRPr lang="en-US" dirty="0">
              <a:solidFill>
                <a:schemeClr val="tx1">
                  <a:lumMod val="85000"/>
                </a:schemeClr>
              </a:solidFill>
            </a:endParaRPr>
          </a:p>
        </p:txBody>
      </p:sp>
      <p:sp>
        <p:nvSpPr>
          <p:cNvPr id="10" name="Rounded Rectangle 9"/>
          <p:cNvSpPr/>
          <p:nvPr/>
        </p:nvSpPr>
        <p:spPr>
          <a:xfrm>
            <a:off x="1792224" y="1698249"/>
            <a:ext cx="2657856"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Forefront Identity Manager </a:t>
            </a:r>
            <a:endParaRPr lang="en-US" sz="1200" dirty="0">
              <a:effectLst>
                <a:outerShdw blurRad="50800" dist="38100" dir="2700000" algn="tl" rotWithShape="0">
                  <a:prstClr val="black">
                    <a:alpha val="40000"/>
                  </a:prstClr>
                </a:outerShdw>
              </a:effectLst>
            </a:endParaRPr>
          </a:p>
        </p:txBody>
      </p:sp>
      <p:sp>
        <p:nvSpPr>
          <p:cNvPr id="12" name="Rounded Rectangle 11"/>
          <p:cNvSpPr/>
          <p:nvPr/>
        </p:nvSpPr>
        <p:spPr>
          <a:xfrm>
            <a:off x="5035296" y="1698249"/>
            <a:ext cx="2572512"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Unified Access Gateway</a:t>
            </a:r>
            <a:endParaRPr lang="en-US" sz="1200" dirty="0">
              <a:effectLst>
                <a:outerShdw blurRad="50800" dist="38100" dir="2700000" algn="tl" rotWithShape="0">
                  <a:prstClr val="black">
                    <a:alpha val="40000"/>
                  </a:prstClr>
                </a:outerShdw>
              </a:effectLst>
            </a:endParaRPr>
          </a:p>
        </p:txBody>
      </p:sp>
      <p:sp>
        <p:nvSpPr>
          <p:cNvPr id="17" name="Rounded Rectangle 16"/>
          <p:cNvSpPr/>
          <p:nvPr/>
        </p:nvSpPr>
        <p:spPr>
          <a:xfrm>
            <a:off x="926592" y="3938016"/>
            <a:ext cx="7449312" cy="755904"/>
          </a:xfrm>
          <a:prstGeom prst="roundRect">
            <a:avLst>
              <a:gd name="adj" fmla="val 6648"/>
            </a:avLst>
          </a:prstGeom>
          <a:solidFill>
            <a:schemeClr val="bg1">
              <a:lumMod val="85000"/>
              <a:lumOff val="15000"/>
            </a:schemeClr>
          </a:solidFill>
          <a:ln>
            <a:solidFill>
              <a:schemeClr val="bg1">
                <a:lumMod val="75000"/>
                <a:lumOff val="2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b"/>
          <a:lstStyle/>
          <a:p>
            <a:pPr indent="-171450" algn="ctr" fontAlgn="base">
              <a:spcBef>
                <a:spcPct val="0"/>
              </a:spcBef>
              <a:spcAft>
                <a:spcPct val="0"/>
              </a:spcAft>
              <a:defRPr/>
            </a:pPr>
            <a:r>
              <a:rPr lang="en-US" dirty="0" err="1" smtClean="0">
                <a:solidFill>
                  <a:schemeClr val="tx1">
                    <a:lumMod val="85000"/>
                  </a:schemeClr>
                </a:solidFill>
              </a:rPr>
              <a:t>.Net</a:t>
            </a:r>
            <a:r>
              <a:rPr lang="en-US" dirty="0" smtClean="0">
                <a:solidFill>
                  <a:schemeClr val="tx1">
                    <a:lumMod val="85000"/>
                  </a:schemeClr>
                </a:solidFill>
              </a:rPr>
              <a:t> Framework</a:t>
            </a:r>
          </a:p>
        </p:txBody>
      </p:sp>
      <p:sp>
        <p:nvSpPr>
          <p:cNvPr id="22" name="Rounded Rectangle 21"/>
          <p:cNvSpPr/>
          <p:nvPr/>
        </p:nvSpPr>
        <p:spPr>
          <a:xfrm>
            <a:off x="926592" y="2682240"/>
            <a:ext cx="7437120" cy="1048512"/>
          </a:xfrm>
          <a:prstGeom prst="roundRect">
            <a:avLst>
              <a:gd name="adj" fmla="val 8875"/>
            </a:avLst>
          </a:prstGeom>
          <a:solidFill>
            <a:schemeClr val="bg1">
              <a:lumMod val="85000"/>
              <a:lumOff val="15000"/>
            </a:schemeClr>
          </a:solidFill>
          <a:ln>
            <a:solidFill>
              <a:schemeClr val="bg1">
                <a:lumMod val="75000"/>
                <a:lumOff val="2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b"/>
          <a:lstStyle/>
          <a:p>
            <a:pPr indent="-171450" algn="ctr" fontAlgn="base">
              <a:spcBef>
                <a:spcPct val="0"/>
              </a:spcBef>
              <a:spcAft>
                <a:spcPct val="0"/>
              </a:spcAft>
              <a:defRPr/>
            </a:pPr>
            <a:r>
              <a:rPr lang="en-US" dirty="0" smtClean="0">
                <a:solidFill>
                  <a:schemeClr val="tx1">
                    <a:lumMod val="85000"/>
                  </a:schemeClr>
                </a:solidFill>
              </a:rPr>
              <a:t>Active Directory</a:t>
            </a:r>
            <a:endParaRPr lang="en-US" dirty="0">
              <a:solidFill>
                <a:schemeClr val="tx1">
                  <a:lumMod val="85000"/>
                </a:schemeClr>
              </a:solidFill>
            </a:endParaRPr>
          </a:p>
        </p:txBody>
      </p:sp>
      <p:sp>
        <p:nvSpPr>
          <p:cNvPr id="24" name="Rounded Rectangle 23"/>
          <p:cNvSpPr/>
          <p:nvPr/>
        </p:nvSpPr>
        <p:spPr>
          <a:xfrm>
            <a:off x="1112146" y="2877825"/>
            <a:ext cx="1594478"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AD Federation Services</a:t>
            </a:r>
            <a:endParaRPr lang="en-US" sz="1200" dirty="0">
              <a:effectLst>
                <a:outerShdw blurRad="50800" dist="38100" dir="2700000" algn="tl" rotWithShape="0">
                  <a:prstClr val="black">
                    <a:alpha val="40000"/>
                  </a:prstClr>
                </a:outerShdw>
              </a:effectLst>
            </a:endParaRPr>
          </a:p>
        </p:txBody>
      </p:sp>
      <p:sp>
        <p:nvSpPr>
          <p:cNvPr id="31" name="Rounded Rectangle 30"/>
          <p:cNvSpPr/>
          <p:nvPr/>
        </p:nvSpPr>
        <p:spPr>
          <a:xfrm>
            <a:off x="4751458" y="2896113"/>
            <a:ext cx="1594478"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AD Certificate Services</a:t>
            </a:r>
            <a:endParaRPr lang="en-US" sz="1200" dirty="0">
              <a:effectLst>
                <a:outerShdw blurRad="50800" dist="38100" dir="2700000" algn="tl" rotWithShape="0">
                  <a:prstClr val="black">
                    <a:alpha val="40000"/>
                  </a:prstClr>
                </a:outerShdw>
              </a:effectLst>
            </a:endParaRPr>
          </a:p>
        </p:txBody>
      </p:sp>
      <p:sp>
        <p:nvSpPr>
          <p:cNvPr id="32" name="Rounded Rectangle 31"/>
          <p:cNvSpPr/>
          <p:nvPr/>
        </p:nvSpPr>
        <p:spPr>
          <a:xfrm>
            <a:off x="2922658" y="2883921"/>
            <a:ext cx="1594478"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AD Domain Services</a:t>
            </a:r>
            <a:endParaRPr lang="en-US" sz="1200" dirty="0">
              <a:effectLst>
                <a:outerShdw blurRad="50800" dist="38100" dir="2700000" algn="tl" rotWithShape="0">
                  <a:prstClr val="black">
                    <a:alpha val="40000"/>
                  </a:prstClr>
                </a:outerShdw>
              </a:effectLst>
            </a:endParaRPr>
          </a:p>
        </p:txBody>
      </p:sp>
      <p:sp>
        <p:nvSpPr>
          <p:cNvPr id="33" name="Rounded Rectangle 32"/>
          <p:cNvSpPr/>
          <p:nvPr/>
        </p:nvSpPr>
        <p:spPr>
          <a:xfrm>
            <a:off x="6586354" y="2902209"/>
            <a:ext cx="1594478"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AD Lightweight Directory Services</a:t>
            </a:r>
            <a:endParaRPr lang="en-US" sz="1200" dirty="0">
              <a:effectLst>
                <a:outerShdw blurRad="50800" dist="38100" dir="2700000" algn="tl" rotWithShape="0">
                  <a:prstClr val="black">
                    <a:alpha val="40000"/>
                  </a:prstClr>
                </a:outerShdw>
              </a:effectLst>
            </a:endParaRPr>
          </a:p>
        </p:txBody>
      </p:sp>
      <p:sp>
        <p:nvSpPr>
          <p:cNvPr id="36" name="Rounded Rectangle 35"/>
          <p:cNvSpPr/>
          <p:nvPr/>
        </p:nvSpPr>
        <p:spPr>
          <a:xfrm>
            <a:off x="1441330" y="4078737"/>
            <a:ext cx="2118734" cy="4754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Windows Identity Foundation</a:t>
            </a:r>
            <a:endParaRPr lang="en-US" sz="1200" dirty="0">
              <a:effectLst>
                <a:outerShdw blurRad="50800" dist="38100" dir="2700000" algn="tl" rotWithShape="0">
                  <a:prstClr val="black">
                    <a:alpha val="40000"/>
                  </a:prstClr>
                </a:outerShdw>
              </a:effectLst>
            </a:endParaRPr>
          </a:p>
        </p:txBody>
      </p:sp>
      <p:sp>
        <p:nvSpPr>
          <p:cNvPr id="19" name="Rounded Rectangle 18"/>
          <p:cNvSpPr/>
          <p:nvPr/>
        </p:nvSpPr>
        <p:spPr>
          <a:xfrm>
            <a:off x="5739010" y="4084833"/>
            <a:ext cx="2118734" cy="4754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effectLst>
                  <a:outerShdw blurRad="50800" dist="38100" dir="2700000" algn="tl" rotWithShape="0">
                    <a:prstClr val="black">
                      <a:alpha val="40000"/>
                    </a:prstClr>
                  </a:outerShdw>
                </a:effectLst>
              </a:rPr>
              <a:t>Windows </a:t>
            </a:r>
            <a:r>
              <a:rPr lang="en-US" sz="1200" dirty="0" err="1" smtClean="0">
                <a:effectLst>
                  <a:outerShdw blurRad="50800" dist="38100" dir="2700000" algn="tl" rotWithShape="0">
                    <a:prstClr val="black">
                      <a:alpha val="40000"/>
                    </a:prstClr>
                  </a:outerShdw>
                </a:effectLst>
              </a:rPr>
              <a:t>Cardspace</a:t>
            </a:r>
            <a:endParaRPr lang="en-US" sz="1200" dirty="0">
              <a:effectLst>
                <a:outerShdw blurRad="50800" dist="38100" dir="2700000" algn="tl" rotWithShape="0">
                  <a:prstClr val="black">
                    <a:alpha val="40000"/>
                  </a:prstClr>
                </a:outerShdw>
              </a:effectLst>
            </a:endParaRPr>
          </a:p>
        </p:txBody>
      </p:sp>
    </p:spTree>
    <p:extLst>
      <p:ext uri="{BB962C8B-B14F-4D97-AF65-F5344CB8AC3E}">
        <p14:creationId xmlns="" xmlns:p14="http://schemas.microsoft.com/office/powerpoint/2010/main" val="1203944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10" grpId="0" animBg="1"/>
      <p:bldP spid="12" grpId="0" animBg="1"/>
      <p:bldP spid="17" grpId="0" animBg="1"/>
      <p:bldP spid="22" grpId="0" animBg="1"/>
      <p:bldP spid="24" grpId="0" animBg="1"/>
      <p:bldP spid="31" grpId="0" animBg="1"/>
      <p:bldP spid="32" grpId="0" animBg="1"/>
      <p:bldP spid="33" grpId="0" animBg="1"/>
      <p:bldP spid="36"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Identity and Access Management</a:t>
            </a:r>
            <a:endParaRPr lang="en-US" dirty="0"/>
          </a:p>
        </p:txBody>
      </p:sp>
      <p:sp>
        <p:nvSpPr>
          <p:cNvPr id="38" name="Rounded Rectangle 37"/>
          <p:cNvSpPr/>
          <p:nvPr/>
        </p:nvSpPr>
        <p:spPr bwMode="auto">
          <a:xfrm>
            <a:off x="374650" y="1953247"/>
            <a:ext cx="8420100" cy="4134733"/>
          </a:xfrm>
          <a:prstGeom prst="roundRect">
            <a:avLst>
              <a:gd name="adj" fmla="val 3839"/>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1" name="Rounded Rectangle 40"/>
          <p:cNvSpPr/>
          <p:nvPr/>
        </p:nvSpPr>
        <p:spPr bwMode="auto">
          <a:xfrm>
            <a:off x="374650" y="1085850"/>
            <a:ext cx="8420100" cy="1057275"/>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2" name="Double Bracket 41"/>
          <p:cNvSpPr/>
          <p:nvPr/>
        </p:nvSpPr>
        <p:spPr bwMode="auto">
          <a:xfrm>
            <a:off x="522288" y="1222872"/>
            <a:ext cx="8124825" cy="728710"/>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lnSpc>
                <a:spcPct val="115000"/>
              </a:lnSpc>
              <a:spcBef>
                <a:spcPct val="0"/>
              </a:spcBef>
              <a:spcAft>
                <a:spcPct val="0"/>
              </a:spcAft>
              <a:tabLst>
                <a:tab pos="2114550" algn="l"/>
              </a:tabLst>
              <a:defRPr/>
            </a:pPr>
            <a:r>
              <a:rPr lang="en-US" sz="1600" dirty="0" smtClean="0">
                <a:solidFill>
                  <a:srgbClr val="FFFFFF"/>
                </a:solidFill>
                <a:effectLst>
                  <a:outerShdw blurRad="38100" dist="38100" dir="2700000" algn="tl">
                    <a:srgbClr val="000000">
                      <a:alpha val="43137"/>
                    </a:srgbClr>
                  </a:outerShdw>
                </a:effectLst>
                <a:latin typeface="Segoe" pitchFamily="34" charset="0"/>
              </a:rPr>
              <a:t>Enable more secure, identity-based access to applications on-premises and </a:t>
            </a:r>
            <a:br>
              <a:rPr lang="en-US" sz="16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in the cloud from virtually any location or device</a:t>
            </a: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a:off x="6082540" y="2886862"/>
            <a:ext cx="2560320" cy="3044205"/>
          </a:xfrm>
          <a:prstGeom prst="roundRect">
            <a:avLst>
              <a:gd name="adj" fmla="val 5195"/>
            </a:avLst>
          </a:prstGeom>
          <a:gradFill>
            <a:gsLst>
              <a:gs pos="12000">
                <a:schemeClr val="accent1">
                  <a:lumMod val="10000"/>
                  <a:alpha val="0"/>
                </a:schemeClr>
              </a:gs>
              <a:gs pos="71000">
                <a:schemeClr val="accent2">
                  <a:lumMod val="75000"/>
                </a:schemeClr>
              </a:gs>
              <a:gs pos="100000">
                <a:schemeClr val="accent2"/>
              </a:gs>
            </a:gsLst>
            <a:lin ang="5400000" scaled="0"/>
          </a:gradFill>
          <a:ln w="15875">
            <a:gradFill>
              <a:gsLst>
                <a:gs pos="0">
                  <a:schemeClr val="accent1">
                    <a:shade val="30000"/>
                    <a:satMod val="115000"/>
                    <a:alpha val="0"/>
                  </a:schemeClr>
                </a:gs>
                <a:gs pos="50000">
                  <a:srgbClr val="68C33B"/>
                </a:gs>
                <a:gs pos="100000">
                  <a:srgbClr val="294D17"/>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sp>
        <p:nvSpPr>
          <p:cNvPr id="49" name="Rounded Rectangle 48"/>
          <p:cNvSpPr/>
          <p:nvPr/>
        </p:nvSpPr>
        <p:spPr bwMode="auto">
          <a:xfrm>
            <a:off x="6434013" y="2355276"/>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0" name="Block Arc 49"/>
          <p:cNvSpPr/>
          <p:nvPr/>
        </p:nvSpPr>
        <p:spPr bwMode="auto">
          <a:xfrm flipV="1">
            <a:off x="6410200" y="2167951"/>
            <a:ext cx="1905000" cy="1905000"/>
          </a:xfrm>
          <a:prstGeom prst="blockArc">
            <a:avLst>
              <a:gd name="adj1" fmla="val 10800000"/>
              <a:gd name="adj2" fmla="val 21409210"/>
              <a:gd name="adj3" fmla="val 4931"/>
            </a:avLst>
          </a:prstGeom>
          <a:gradFill>
            <a:gsLst>
              <a:gs pos="0">
                <a:srgbClr val="4E922C"/>
              </a:gs>
              <a:gs pos="50000">
                <a:srgbClr val="68C33B">
                  <a:alpha val="50000"/>
                </a:srgbClr>
              </a:gs>
              <a:gs pos="100000">
                <a:schemeClr val="tx1">
                  <a:lumMod val="65000"/>
                  <a:lumOff val="3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defRPr/>
            </a:pPr>
            <a:endParaRPr lang="en-US" sz="2400" dirty="0">
              <a:latin typeface="Arial" charset="0"/>
              <a:ea typeface="ＭＳ Ｐゴシック" charset="-128"/>
              <a:cs typeface="ＭＳ Ｐゴシック" charset="-128"/>
            </a:endParaRPr>
          </a:p>
        </p:txBody>
      </p:sp>
      <p:sp>
        <p:nvSpPr>
          <p:cNvPr id="55" name="TextBox 54"/>
          <p:cNvSpPr txBox="1"/>
          <p:nvPr/>
        </p:nvSpPr>
        <p:spPr>
          <a:xfrm>
            <a:off x="557056" y="2886863"/>
            <a:ext cx="2560320" cy="3041461"/>
          </a:xfrm>
          <a:prstGeom prst="roundRect">
            <a:avLst>
              <a:gd name="adj" fmla="val 3921"/>
            </a:avLst>
          </a:prstGeom>
          <a:gradFill>
            <a:gsLst>
              <a:gs pos="12000">
                <a:schemeClr val="accent1">
                  <a:lumMod val="10000"/>
                  <a:alpha val="0"/>
                </a:schemeClr>
              </a:gs>
              <a:gs pos="72000">
                <a:schemeClr val="accent3">
                  <a:lumMod val="75000"/>
                </a:schemeClr>
              </a:gs>
              <a:gs pos="100000">
                <a:schemeClr val="accent3"/>
              </a:gs>
            </a:gsLst>
            <a:lin ang="5400000" scaled="0"/>
          </a:gradFill>
          <a:ln w="15875">
            <a:gradFill>
              <a:gsLst>
                <a:gs pos="0">
                  <a:schemeClr val="accent1">
                    <a:shade val="30000"/>
                    <a:satMod val="115000"/>
                    <a:alpha val="0"/>
                  </a:schemeClr>
                </a:gs>
                <a:gs pos="50000">
                  <a:schemeClr val="accent1">
                    <a:lumMod val="75000"/>
                  </a:schemeClr>
                </a:gs>
                <a:gs pos="100000">
                  <a:schemeClr val="accent1">
                    <a:lumMod val="50000"/>
                  </a:schemeClr>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grpSp>
        <p:nvGrpSpPr>
          <p:cNvPr id="56" name="Group 58"/>
          <p:cNvGrpSpPr/>
          <p:nvPr/>
        </p:nvGrpSpPr>
        <p:grpSpPr>
          <a:xfrm>
            <a:off x="884716" y="2153190"/>
            <a:ext cx="1905000" cy="1905000"/>
            <a:chOff x="-965200" y="2382364"/>
            <a:chExt cx="1905000" cy="1905000"/>
          </a:xfrm>
        </p:grpSpPr>
        <p:sp>
          <p:nvSpPr>
            <p:cNvPr id="57" name="Rounded Rectangle 56"/>
            <p:cNvSpPr/>
            <p:nvPr/>
          </p:nvSpPr>
          <p:spPr bwMode="auto">
            <a:xfrm>
              <a:off x="-928687" y="2562760"/>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9" name="Block Arc 58"/>
            <p:cNvSpPr/>
            <p:nvPr/>
          </p:nvSpPr>
          <p:spPr bwMode="auto">
            <a:xfrm flipV="1">
              <a:off x="-965200" y="2382364"/>
              <a:ext cx="1905000" cy="1905000"/>
            </a:xfrm>
            <a:prstGeom prst="blockArc">
              <a:avLst>
                <a:gd name="adj1" fmla="val 10800000"/>
                <a:gd name="adj2" fmla="val 21409210"/>
                <a:gd name="adj3" fmla="val 4931"/>
              </a:avLst>
            </a:prstGeom>
            <a:gradFill>
              <a:gsLst>
                <a:gs pos="0">
                  <a:schemeClr val="accent1">
                    <a:lumMod val="25000"/>
                  </a:schemeClr>
                </a:gs>
                <a:gs pos="50000">
                  <a:schemeClr val="accent1">
                    <a:lumMod val="50000"/>
                    <a:alpha val="39000"/>
                  </a:scheme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sp>
        <p:nvSpPr>
          <p:cNvPr id="60" name="Round Same Side Corner Rectangle 59"/>
          <p:cNvSpPr/>
          <p:nvPr/>
        </p:nvSpPr>
        <p:spPr bwMode="auto">
          <a:xfrm rot="10800000" flipV="1">
            <a:off x="3337860" y="2104957"/>
            <a:ext cx="2560320" cy="822960"/>
          </a:xfrm>
          <a:prstGeom prst="round2SameRect">
            <a:avLst/>
          </a:prstGeom>
          <a:solidFill>
            <a:schemeClr val="accent5"/>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1" name="Round Same Side Corner Rectangle 60"/>
          <p:cNvSpPr/>
          <p:nvPr/>
        </p:nvSpPr>
        <p:spPr bwMode="auto">
          <a:xfrm rot="10800000" flipH="1" flipV="1">
            <a:off x="557057" y="2104957"/>
            <a:ext cx="2560320" cy="822960"/>
          </a:xfrm>
          <a:prstGeom prst="round2SameRect">
            <a:avLst/>
          </a:prstGeom>
          <a:solidFill>
            <a:schemeClr val="accent3"/>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2" name="Round Same Side Corner Rectangle 61"/>
          <p:cNvSpPr/>
          <p:nvPr/>
        </p:nvSpPr>
        <p:spPr bwMode="auto">
          <a:xfrm rot="10800000" flipH="1" flipV="1">
            <a:off x="6082540" y="2104957"/>
            <a:ext cx="2560320" cy="822960"/>
          </a:xfrm>
          <a:prstGeom prst="round2SameRect">
            <a:avLst/>
          </a:prstGeom>
          <a:solidFill>
            <a:schemeClr val="accent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63" name="TextBox 62"/>
          <p:cNvSpPr txBox="1"/>
          <p:nvPr/>
        </p:nvSpPr>
        <p:spPr>
          <a:xfrm>
            <a:off x="3337860" y="2886862"/>
            <a:ext cx="2560320" cy="3044205"/>
          </a:xfrm>
          <a:prstGeom prst="roundRect">
            <a:avLst>
              <a:gd name="adj" fmla="val 8594"/>
            </a:avLst>
          </a:prstGeom>
          <a:gradFill>
            <a:gsLst>
              <a:gs pos="12000">
                <a:schemeClr val="accent1">
                  <a:lumMod val="10000"/>
                  <a:alpha val="0"/>
                </a:schemeClr>
              </a:gs>
              <a:gs pos="80000">
                <a:srgbClr val="FCDE04">
                  <a:alpha val="62000"/>
                </a:srgbClr>
              </a:gs>
              <a:gs pos="100000">
                <a:schemeClr val="accent5"/>
              </a:gs>
            </a:gsLst>
            <a:lin ang="5400000" scaled="0"/>
          </a:gradFill>
          <a:ln w="15875">
            <a:gradFill>
              <a:gsLst>
                <a:gs pos="0">
                  <a:schemeClr val="accent1">
                    <a:shade val="30000"/>
                    <a:satMod val="115000"/>
                    <a:alpha val="0"/>
                  </a:schemeClr>
                </a:gs>
                <a:gs pos="50000">
                  <a:srgbClr val="FFFF00"/>
                </a:gs>
                <a:gs pos="100000">
                  <a:srgbClr val="FFC000"/>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sp>
        <p:nvSpPr>
          <p:cNvPr id="64" name="Rounded Rectangle 63"/>
          <p:cNvSpPr/>
          <p:nvPr/>
        </p:nvSpPr>
        <p:spPr bwMode="auto">
          <a:xfrm>
            <a:off x="3689333" y="2317176"/>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5" name="TextBox 64"/>
          <p:cNvSpPr txBox="1">
            <a:spLocks noChangeAspect="1"/>
          </p:cNvSpPr>
          <p:nvPr/>
        </p:nvSpPr>
        <p:spPr>
          <a:xfrm>
            <a:off x="611948" y="4318034"/>
            <a:ext cx="2450536" cy="1334518"/>
          </a:xfrm>
          <a:prstGeom prst="rect">
            <a:avLst/>
          </a:prstGeom>
          <a:noFill/>
        </p:spPr>
        <p:txBody>
          <a:bodyPr wrap="square" rtlCol="0" anchor="t">
            <a:noAutofit/>
          </a:bodyPr>
          <a:lstStyle/>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Provide more secure, always-on access </a:t>
            </a:r>
          </a:p>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Enable access from virtually any device</a:t>
            </a:r>
          </a:p>
        </p:txBody>
      </p:sp>
      <p:sp>
        <p:nvSpPr>
          <p:cNvPr id="66" name="TextBox 65"/>
          <p:cNvSpPr txBox="1"/>
          <p:nvPr/>
        </p:nvSpPr>
        <p:spPr>
          <a:xfrm>
            <a:off x="6191251" y="4318034"/>
            <a:ext cx="2431754" cy="2277547"/>
          </a:xfrm>
          <a:prstGeom prst="rect">
            <a:avLst/>
          </a:prstGeom>
          <a:noFill/>
        </p:spPr>
        <p:txBody>
          <a:bodyPr wrap="square" rtlCol="0" anchor="t">
            <a:noAutofit/>
          </a:bodyPr>
          <a:lstStyle/>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Extend powerful self-service capabilities to users</a:t>
            </a:r>
          </a:p>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Automate and simplify  management tasks</a:t>
            </a:r>
          </a:p>
        </p:txBody>
      </p:sp>
      <p:sp>
        <p:nvSpPr>
          <p:cNvPr id="67" name="Block Arc 66"/>
          <p:cNvSpPr/>
          <p:nvPr/>
        </p:nvSpPr>
        <p:spPr bwMode="auto">
          <a:xfrm flipV="1">
            <a:off x="3665520" y="2155251"/>
            <a:ext cx="1905000" cy="1905000"/>
          </a:xfrm>
          <a:prstGeom prst="blockArc">
            <a:avLst>
              <a:gd name="adj1" fmla="val 10800000"/>
              <a:gd name="adj2" fmla="val 21409210"/>
              <a:gd name="adj3" fmla="val 4931"/>
            </a:avLst>
          </a:prstGeom>
          <a:gradFill>
            <a:gsLst>
              <a:gs pos="0">
                <a:srgbClr val="FC9204"/>
              </a:gs>
              <a:gs pos="50000">
                <a:srgbClr val="FFFF00">
                  <a:alpha val="48000"/>
                </a:srgb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8" name="Rectangle 67"/>
          <p:cNvSpPr/>
          <p:nvPr/>
        </p:nvSpPr>
        <p:spPr>
          <a:xfrm>
            <a:off x="479544" y="2206186"/>
            <a:ext cx="2715344" cy="579646"/>
          </a:xfrm>
          <a:prstGeom prst="rect">
            <a:avLst/>
          </a:prstGeom>
        </p:spPr>
        <p:txBody>
          <a:bodyPr wrap="square">
            <a:spAutoFit/>
          </a:bodyPr>
          <a:lstStyle/>
          <a:p>
            <a:pPr algn="ctr">
              <a:lnSpc>
                <a:spcPts val="1800"/>
              </a:lnSpc>
              <a:defRPr/>
            </a:pPr>
            <a:r>
              <a:rPr lang="en-US" sz="1500" b="1" kern="0" dirty="0" smtClean="0">
                <a:ln w="18415" cmpd="sng">
                  <a:noFill/>
                  <a:prstDash val="solid"/>
                </a:ln>
                <a:solidFill>
                  <a:schemeClr val="bg1"/>
                </a:solidFill>
                <a:latin typeface="Segoe" pitchFamily="34" charset="0"/>
              </a:rPr>
              <a:t>PROTECT </a:t>
            </a:r>
            <a:r>
              <a:rPr lang="en-US" sz="1500" kern="0" dirty="0" smtClean="0">
                <a:ln w="18415" cmpd="sng">
                  <a:noFill/>
                  <a:prstDash val="solid"/>
                </a:ln>
                <a:solidFill>
                  <a:schemeClr val="bg1"/>
                </a:solidFill>
                <a:latin typeface="Segoe" pitchFamily="34" charset="0"/>
              </a:rPr>
              <a:t>everywhere</a:t>
            </a:r>
            <a:r>
              <a:rPr lang="en-US" sz="1500" b="1" kern="0" dirty="0" smtClean="0">
                <a:ln w="18415" cmpd="sng">
                  <a:noFill/>
                  <a:prstDash val="solid"/>
                </a:ln>
                <a:solidFill>
                  <a:schemeClr val="bg1"/>
                </a:solidFill>
                <a:latin typeface="Segoe" pitchFamily="34" charset="0"/>
              </a:rPr>
              <a:t> </a:t>
            </a:r>
            <a:r>
              <a:rPr lang="en-US" sz="1500" kern="0" dirty="0" smtClean="0">
                <a:ln w="18415" cmpd="sng">
                  <a:noFill/>
                  <a:prstDash val="solid"/>
                </a:ln>
                <a:solidFill>
                  <a:schemeClr val="bg1"/>
                </a:solidFill>
                <a:latin typeface="Segoe" pitchFamily="34" charset="0"/>
              </a:rPr>
              <a:t> </a:t>
            </a:r>
          </a:p>
          <a:p>
            <a:pPr algn="ctr">
              <a:lnSpc>
                <a:spcPts val="1800"/>
              </a:lnSpc>
              <a:spcBef>
                <a:spcPts val="200"/>
              </a:spcBef>
              <a:defRPr/>
            </a:pPr>
            <a:r>
              <a:rPr lang="en-US" sz="1500" b="1" kern="0" dirty="0" smtClean="0">
                <a:ln w="18415" cmpd="sng">
                  <a:noFill/>
                  <a:prstDash val="solid"/>
                </a:ln>
                <a:solidFill>
                  <a:schemeClr val="bg1"/>
                </a:solidFill>
                <a:latin typeface="Segoe" pitchFamily="34" charset="0"/>
              </a:rPr>
              <a:t>ACCESS </a:t>
            </a:r>
            <a:r>
              <a:rPr lang="en-US" sz="1500" kern="0" dirty="0" smtClean="0">
                <a:ln w="18415" cmpd="sng">
                  <a:noFill/>
                  <a:prstDash val="solid"/>
                </a:ln>
                <a:solidFill>
                  <a:schemeClr val="bg1"/>
                </a:solidFill>
                <a:latin typeface="Segoe" pitchFamily="34" charset="0"/>
              </a:rPr>
              <a:t>anywhere</a:t>
            </a:r>
          </a:p>
        </p:txBody>
      </p:sp>
      <p:sp>
        <p:nvSpPr>
          <p:cNvPr id="69" name="Rectangle 68"/>
          <p:cNvSpPr/>
          <p:nvPr/>
        </p:nvSpPr>
        <p:spPr>
          <a:xfrm>
            <a:off x="3347429" y="2206186"/>
            <a:ext cx="2541182" cy="579646"/>
          </a:xfrm>
          <a:prstGeom prst="rect">
            <a:avLst/>
          </a:prstGeom>
        </p:spPr>
        <p:txBody>
          <a:bodyPr wrap="square">
            <a:spAutoFit/>
          </a:bodyPr>
          <a:lstStyle/>
          <a:p>
            <a:pPr marL="119063" algn="ctr">
              <a:lnSpc>
                <a:spcPts val="1900"/>
              </a:lnSpc>
              <a:defRPr/>
            </a:pPr>
            <a:r>
              <a:rPr lang="en-US" sz="1500" b="1" kern="0" dirty="0" smtClean="0">
                <a:ln w="18415" cmpd="sng">
                  <a:noFill/>
                  <a:prstDash val="solid"/>
                </a:ln>
                <a:solidFill>
                  <a:schemeClr val="bg1"/>
                </a:solidFill>
                <a:latin typeface="Segoe" pitchFamily="34" charset="0"/>
              </a:rPr>
              <a:t>INTEGRATE </a:t>
            </a:r>
            <a:r>
              <a:rPr lang="en-US" sz="1500" kern="0" dirty="0" smtClean="0">
                <a:ln w="18415" cmpd="sng">
                  <a:noFill/>
                  <a:prstDash val="solid"/>
                </a:ln>
                <a:solidFill>
                  <a:schemeClr val="bg1"/>
                </a:solidFill>
                <a:latin typeface="Segoe" pitchFamily="34" charset="0"/>
              </a:rPr>
              <a:t>and</a:t>
            </a:r>
            <a:r>
              <a:rPr lang="en-US" sz="1500" b="1" kern="0" dirty="0" smtClean="0">
                <a:ln w="18415" cmpd="sng">
                  <a:noFill/>
                  <a:prstDash val="solid"/>
                </a:ln>
                <a:solidFill>
                  <a:schemeClr val="bg1"/>
                </a:solidFill>
                <a:latin typeface="Segoe" pitchFamily="34" charset="0"/>
              </a:rPr>
              <a:t> </a:t>
            </a:r>
          </a:p>
          <a:p>
            <a:pPr marL="119063" algn="ctr">
              <a:lnSpc>
                <a:spcPts val="1900"/>
              </a:lnSpc>
              <a:defRPr/>
            </a:pPr>
            <a:r>
              <a:rPr lang="en-US" sz="1500" b="1" kern="0" dirty="0" smtClean="0">
                <a:ln w="18415" cmpd="sng">
                  <a:noFill/>
                  <a:prstDash val="solid"/>
                </a:ln>
                <a:solidFill>
                  <a:schemeClr val="bg1"/>
                </a:solidFill>
                <a:latin typeface="Segoe" pitchFamily="34" charset="0"/>
              </a:rPr>
              <a:t>EXTEND </a:t>
            </a:r>
            <a:r>
              <a:rPr lang="en-US" sz="1500" kern="0" dirty="0" smtClean="0">
                <a:ln w="18415" cmpd="sng">
                  <a:noFill/>
                  <a:prstDash val="solid"/>
                </a:ln>
                <a:solidFill>
                  <a:schemeClr val="bg1"/>
                </a:solidFill>
                <a:latin typeface="Segoe" pitchFamily="34" charset="0"/>
              </a:rPr>
              <a:t>security</a:t>
            </a:r>
          </a:p>
        </p:txBody>
      </p:sp>
      <p:sp>
        <p:nvSpPr>
          <p:cNvPr id="70" name="Rectangle 69"/>
          <p:cNvSpPr/>
          <p:nvPr/>
        </p:nvSpPr>
        <p:spPr>
          <a:xfrm>
            <a:off x="5943475" y="2206186"/>
            <a:ext cx="2838450" cy="579646"/>
          </a:xfrm>
          <a:prstGeom prst="rect">
            <a:avLst/>
          </a:prstGeom>
        </p:spPr>
        <p:txBody>
          <a:bodyPr wrap="square">
            <a:spAutoFit/>
          </a:bodyPr>
          <a:lstStyle/>
          <a:p>
            <a:pPr algn="ctr">
              <a:lnSpc>
                <a:spcPts val="1900"/>
              </a:lnSpc>
              <a:defRPr/>
            </a:pPr>
            <a:r>
              <a:rPr lang="en-US" sz="1500" b="1" kern="0" dirty="0" smtClean="0">
                <a:ln w="18415" cmpd="sng">
                  <a:noFill/>
                  <a:prstDash val="solid"/>
                </a:ln>
                <a:solidFill>
                  <a:schemeClr val="bg1"/>
                </a:solidFill>
                <a:latin typeface="Segoe" pitchFamily="34" charset="0"/>
              </a:rPr>
              <a:t>SIMPLIFY </a:t>
            </a:r>
            <a:r>
              <a:rPr lang="en-US" sz="1500" kern="0" dirty="0" smtClean="0">
                <a:ln w="18415" cmpd="sng">
                  <a:noFill/>
                  <a:prstDash val="solid"/>
                </a:ln>
                <a:solidFill>
                  <a:schemeClr val="bg1"/>
                </a:solidFill>
                <a:latin typeface="Segoe" pitchFamily="34" charset="0"/>
              </a:rPr>
              <a:t>security,</a:t>
            </a:r>
          </a:p>
          <a:p>
            <a:pPr algn="ctr">
              <a:lnSpc>
                <a:spcPts val="1900"/>
              </a:lnSpc>
              <a:defRPr/>
            </a:pPr>
            <a:r>
              <a:rPr lang="en-US" sz="1500" b="1" kern="0" dirty="0" smtClean="0">
                <a:ln w="18415" cmpd="sng">
                  <a:noFill/>
                  <a:prstDash val="solid"/>
                </a:ln>
                <a:solidFill>
                  <a:schemeClr val="bg1"/>
                </a:solidFill>
                <a:latin typeface="Segoe" pitchFamily="34" charset="0"/>
              </a:rPr>
              <a:t>MANAGE</a:t>
            </a:r>
            <a:r>
              <a:rPr lang="en-US" sz="1500" kern="0" dirty="0" smtClean="0">
                <a:ln w="18415" cmpd="sng">
                  <a:noFill/>
                  <a:prstDash val="solid"/>
                </a:ln>
                <a:solidFill>
                  <a:schemeClr val="bg1"/>
                </a:solidFill>
                <a:latin typeface="Segoe" pitchFamily="34" charset="0"/>
              </a:rPr>
              <a:t> compliance</a:t>
            </a:r>
          </a:p>
        </p:txBody>
      </p:sp>
      <p:sp>
        <p:nvSpPr>
          <p:cNvPr id="71" name="TextBox 70"/>
          <p:cNvSpPr txBox="1"/>
          <p:nvPr/>
        </p:nvSpPr>
        <p:spPr>
          <a:xfrm>
            <a:off x="3395688" y="4318034"/>
            <a:ext cx="2444665" cy="1530461"/>
          </a:xfrm>
          <a:prstGeom prst="rect">
            <a:avLst/>
          </a:prstGeom>
          <a:noFill/>
        </p:spPr>
        <p:txBody>
          <a:bodyPr wrap="square" rtlCol="0" anchor="t">
            <a:noAutofit/>
          </a:bodyPr>
          <a:lstStyle/>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Control access across organizations</a:t>
            </a:r>
          </a:p>
          <a:p>
            <a:pPr marL="230188" lvl="1" indent="-230188" defTabSz="914099" fontAlgn="base">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effectLst>
                  <a:outerShdw blurRad="38100" dist="38100" dir="2700000" algn="tl">
                    <a:srgbClr val="000000">
                      <a:alpha val="43137"/>
                    </a:srgbClr>
                  </a:outerShdw>
                </a:effectLst>
                <a:latin typeface="Segoe" charset="0"/>
              </a:rPr>
              <a:t>Provide standards-based interoperability</a:t>
            </a:r>
          </a:p>
        </p:txBody>
      </p:sp>
      <p:grpSp>
        <p:nvGrpSpPr>
          <p:cNvPr id="72" name="Group 71"/>
          <p:cNvGrpSpPr/>
          <p:nvPr/>
        </p:nvGrpSpPr>
        <p:grpSpPr>
          <a:xfrm>
            <a:off x="1058169" y="2898544"/>
            <a:ext cx="1558095" cy="997325"/>
            <a:chOff x="-1795842" y="3032045"/>
            <a:chExt cx="1012160" cy="647876"/>
          </a:xfrm>
        </p:grpSpPr>
        <p:pic>
          <p:nvPicPr>
            <p:cNvPr id="73" name="Picture 2" descr="\\eventsql\dvd\Online_ART\DVD_ART35\Artwork_Imagery\Icons - Illustrations\people\black silhouettes\PRB man silhouette people ready.png"/>
            <p:cNvPicPr>
              <a:picLocks noChangeAspect="1" noChangeArrowheads="1"/>
            </p:cNvPicPr>
            <p:nvPr/>
          </p:nvPicPr>
          <p:blipFill>
            <a:blip r:embed="rId3" cstate="print">
              <a:lum bright="70000" contrast="-70000"/>
            </a:blip>
            <a:srcRect/>
            <a:stretch>
              <a:fillRect/>
            </a:stretch>
          </p:blipFill>
          <p:spPr bwMode="auto">
            <a:xfrm>
              <a:off x="-1329179" y="3032045"/>
              <a:ext cx="131975" cy="472117"/>
            </a:xfrm>
            <a:prstGeom prst="rect">
              <a:avLst/>
            </a:prstGeom>
            <a:noFill/>
            <a:effectLst>
              <a:outerShdw blurRad="190500" sx="102000" sy="102000" algn="ctr" rotWithShape="0">
                <a:schemeClr val="bg1">
                  <a:alpha val="70000"/>
                </a:schemeClr>
              </a:outerShdw>
            </a:effectLst>
          </p:spPr>
        </p:pic>
        <p:pic>
          <p:nvPicPr>
            <p:cNvPr id="74" name="Picture 73" descr="explorer.exe_I0104_0409.png"/>
            <p:cNvPicPr>
              <a:picLocks noChangeAspect="1"/>
            </p:cNvPicPr>
            <p:nvPr/>
          </p:nvPicPr>
          <p:blipFill>
            <a:blip r:embed="rId4" cstate="print"/>
            <a:stretch>
              <a:fillRect/>
            </a:stretch>
          </p:blipFill>
          <p:spPr>
            <a:xfrm>
              <a:off x="-1329180" y="3134423"/>
              <a:ext cx="545498" cy="545498"/>
            </a:xfrm>
            <a:prstGeom prst="rect">
              <a:avLst/>
            </a:prstGeom>
          </p:spPr>
        </p:pic>
        <p:pic>
          <p:nvPicPr>
            <p:cNvPr id="75" name="Picture 74" descr="Virtual App.png"/>
            <p:cNvPicPr>
              <a:picLocks noChangeAspect="1"/>
            </p:cNvPicPr>
            <p:nvPr/>
          </p:nvPicPr>
          <p:blipFill>
            <a:blip r:embed="rId5" cstate="screen"/>
            <a:stretch>
              <a:fillRect/>
            </a:stretch>
          </p:blipFill>
          <p:spPr bwMode="invGray">
            <a:xfrm>
              <a:off x="-1795842" y="3233392"/>
              <a:ext cx="601727" cy="374885"/>
            </a:xfrm>
            <a:prstGeom prst="rect">
              <a:avLst/>
            </a:prstGeom>
          </p:spPr>
        </p:pic>
      </p:grpSp>
      <p:grpSp>
        <p:nvGrpSpPr>
          <p:cNvPr id="76" name="Group 75"/>
          <p:cNvGrpSpPr/>
          <p:nvPr/>
        </p:nvGrpSpPr>
        <p:grpSpPr>
          <a:xfrm>
            <a:off x="3833551" y="3025479"/>
            <a:ext cx="1568938" cy="784666"/>
            <a:chOff x="700964" y="3415859"/>
            <a:chExt cx="1187974" cy="594136"/>
          </a:xfrm>
        </p:grpSpPr>
        <p:pic>
          <p:nvPicPr>
            <p:cNvPr id="77" name="Picture 76" descr="SLUI.exe_I0003_0409.png"/>
            <p:cNvPicPr>
              <a:picLocks noChangeAspect="1"/>
            </p:cNvPicPr>
            <p:nvPr/>
          </p:nvPicPr>
          <p:blipFill>
            <a:blip r:embed="rId6" cstate="print"/>
            <a:stretch>
              <a:fillRect/>
            </a:stretch>
          </p:blipFill>
          <p:spPr>
            <a:xfrm>
              <a:off x="1117711" y="3611951"/>
              <a:ext cx="398044" cy="398044"/>
            </a:xfrm>
            <a:prstGeom prst="rect">
              <a:avLst/>
            </a:prstGeom>
          </p:spPr>
        </p:pic>
        <p:pic>
          <p:nvPicPr>
            <p:cNvPr id="78" name="Picture 77" descr="connect.dll_I28a1_0409.png"/>
            <p:cNvPicPr>
              <a:picLocks noChangeAspect="1"/>
            </p:cNvPicPr>
            <p:nvPr/>
          </p:nvPicPr>
          <p:blipFill>
            <a:blip r:embed="rId7" cstate="print"/>
            <a:stretch>
              <a:fillRect/>
            </a:stretch>
          </p:blipFill>
          <p:spPr>
            <a:xfrm>
              <a:off x="1389389" y="3415859"/>
              <a:ext cx="499549" cy="499549"/>
            </a:xfrm>
            <a:prstGeom prst="rect">
              <a:avLst/>
            </a:prstGeom>
          </p:spPr>
        </p:pic>
        <p:pic>
          <p:nvPicPr>
            <p:cNvPr id="79" name="Picture 78" descr="connect.dll_I28a1_0409.png"/>
            <p:cNvPicPr>
              <a:picLocks noChangeAspect="1"/>
            </p:cNvPicPr>
            <p:nvPr/>
          </p:nvPicPr>
          <p:blipFill>
            <a:blip r:embed="rId7" cstate="print"/>
            <a:stretch>
              <a:fillRect/>
            </a:stretch>
          </p:blipFill>
          <p:spPr>
            <a:xfrm>
              <a:off x="700964" y="3421117"/>
              <a:ext cx="499549" cy="499549"/>
            </a:xfrm>
            <a:prstGeom prst="rect">
              <a:avLst/>
            </a:prstGeom>
          </p:spPr>
        </p:pic>
      </p:grpSp>
      <p:pic>
        <p:nvPicPr>
          <p:cNvPr id="80" name="Picture 2" descr="C:\Documents and Settings\cgarces\Desktop\VISTA ICONS\ICONS PNG\Network-Folder.png"/>
          <p:cNvPicPr>
            <a:picLocks noChangeAspect="1" noChangeArrowheads="1"/>
          </p:cNvPicPr>
          <p:nvPr/>
        </p:nvPicPr>
        <p:blipFill>
          <a:blip r:embed="rId8"/>
          <a:srcRect/>
          <a:stretch>
            <a:fillRect/>
          </a:stretch>
        </p:blipFill>
        <p:spPr bwMode="auto">
          <a:xfrm>
            <a:off x="6810250" y="2863721"/>
            <a:ext cx="1104900" cy="1104900"/>
          </a:xfrm>
          <a:prstGeom prst="rect">
            <a:avLst/>
          </a:prstGeom>
          <a:noFill/>
        </p:spPr>
      </p:pic>
    </p:spTree>
    <p:extLst>
      <p:ext uri="{BB962C8B-B14F-4D97-AF65-F5344CB8AC3E}">
        <p14:creationId xmlns="" xmlns:p14="http://schemas.microsoft.com/office/powerpoint/2010/main" val="26354577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3.1|54.1|53.4"/>
</p:tagLst>
</file>

<file path=ppt/theme/theme1.xml><?xml version="1.0" encoding="utf-8"?>
<a:theme xmlns:a="http://schemas.openxmlformats.org/drawingml/2006/main" name="SIA307_bbrekkan">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Server_ID_Light_GREEN_Templat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64BE46"/>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4">
                <a:lumMod val="50000"/>
              </a:schemeClr>
            </a:gs>
            <a:gs pos="80000">
              <a:schemeClr val="accent4"/>
            </a:gs>
            <a:gs pos="100000">
              <a:schemeClr val="accent4"/>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3.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echEd_Europe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EE9F5BA0BAA42B2562A778F0F4BFC" ma:contentTypeVersion="1" ma:contentTypeDescription="Create a new document." ma:contentTypeScope="" ma:versionID="791b51315807d248bf1278c4e72dcc6e">
  <xsd:schema xmlns:xsd="http://www.w3.org/2001/XMLSchema" xmlns:xs="http://www.w3.org/2001/XMLSchema" xmlns:p="http://schemas.microsoft.com/office/2006/metadata/properties" xmlns:ns2="d7e0783a-e667-4c5b-802e-6811c6c570ed" targetNamespace="http://schemas.microsoft.com/office/2006/metadata/properties" ma:root="true" ma:fieldsID="d49cbc8c50dd91cae362bcf2f197e50d" ns2:_="">
    <xsd:import namespace="d7e0783a-e667-4c5b-802e-6811c6c570ed"/>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0783a-e667-4c5b-802e-6811c6c570ed"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Managed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bcb867cb-15aa-4990-8359-8af12d393212}" ma:internalName="TaxCatchAll" ma:showField="CatchAllData" ma:web="d7e0783a-e667-4c5b-802e-6811c6c570e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cb867cb-15aa-4990-8359-8af12d393212}" ma:internalName="TaxCatchAllLabel" ma:readOnly="true" ma:showField="CatchAllDataLabel" ma:web="d7e0783a-e667-4c5b-802e-6811c6c570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xKeywordTaxHTField xmlns="d7e0783a-e667-4c5b-802e-6811c6c570ed">
      <Terms xmlns="http://schemas.microsoft.com/office/infopath/2007/PartnerControls"/>
    </TaxKeywordTaxHTField>
    <TaxCatchAll xmlns="d7e0783a-e667-4c5b-802e-6811c6c570ed"/>
  </documentManagement>
</p:properties>
</file>

<file path=customXml/itemProps1.xml><?xml version="1.0" encoding="utf-8"?>
<ds:datastoreItem xmlns:ds="http://schemas.openxmlformats.org/officeDocument/2006/customXml" ds:itemID="{4B1CE481-0BCE-45C7-91A4-9D7162BC7CDF}">
  <ds:schemaRefs>
    <ds:schemaRef ds:uri="http://schemas.microsoft.com/sharepoint/v3/contenttype/forms"/>
  </ds:schemaRefs>
</ds:datastoreItem>
</file>

<file path=customXml/itemProps2.xml><?xml version="1.0" encoding="utf-8"?>
<ds:datastoreItem xmlns:ds="http://schemas.openxmlformats.org/officeDocument/2006/customXml" ds:itemID="{9E930715-9E45-4C29-8F3F-5F5871467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e0783a-e667-4c5b-802e-6811c6c570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52B27C-E876-4AE6-A537-25CF5ABB2206}">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d7e0783a-e667-4c5b-802e-6811c6c570e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SIA307_bbrekkan</Template>
  <TotalTime>1273</TotalTime>
  <Words>1570</Words>
  <Application>Microsoft Office PowerPoint</Application>
  <PresentationFormat>On-screen Show (4:3)</PresentationFormat>
  <Paragraphs>419</Paragraphs>
  <Slides>35</Slides>
  <Notes>33</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SIA307_bbrekkan</vt:lpstr>
      <vt:lpstr>Server_ID_Light_GREEN_Template</vt:lpstr>
      <vt:lpstr>TechEd09_Europe template</vt:lpstr>
      <vt:lpstr>TechEd_Europe4x3</vt:lpstr>
      <vt:lpstr>Slide 1</vt:lpstr>
      <vt:lpstr>Identity &amp; Access Management Solution</vt:lpstr>
      <vt:lpstr>Agenda</vt:lpstr>
      <vt:lpstr>Business Needs and IT Challenges</vt:lpstr>
      <vt:lpstr>Slide 5</vt:lpstr>
      <vt:lpstr>Business Ready Security Help securely enable business by managing risk and empowering people</vt:lpstr>
      <vt:lpstr>Business Ready Security Solutions</vt:lpstr>
      <vt:lpstr>The Products</vt:lpstr>
      <vt:lpstr>Identity and Access Management</vt:lpstr>
      <vt:lpstr>Provide More Secure, Anywhere Access  </vt:lpstr>
      <vt:lpstr>Slide 11</vt:lpstr>
      <vt:lpstr>Identity Based Remote Access</vt:lpstr>
      <vt:lpstr>Identity and Access Management</vt:lpstr>
      <vt:lpstr>Extend Access Across Organizations   </vt:lpstr>
      <vt:lpstr>Authentication problem statement</vt:lpstr>
      <vt:lpstr>What is claims based access</vt:lpstr>
      <vt:lpstr>How ADFS is Changing the Game</vt:lpstr>
      <vt:lpstr>How ADFS is Changing the Game</vt:lpstr>
      <vt:lpstr>How ADFS is Changing the Game</vt:lpstr>
      <vt:lpstr>How ADFS is Changing the Game</vt:lpstr>
      <vt:lpstr>How ADFS is Changing the Game</vt:lpstr>
      <vt:lpstr>Accessing Windows Azure application with my MSFT Credentials</vt:lpstr>
      <vt:lpstr>Simplify Identity Management </vt:lpstr>
      <vt:lpstr>Forefront Identity Manger - Feature areas</vt:lpstr>
      <vt:lpstr>Automatic assignment of rights and handling exceptions</vt:lpstr>
      <vt:lpstr>Current Situation Time and labor intensive process</vt:lpstr>
      <vt:lpstr>Identity and Access Management  Simple and easy </vt:lpstr>
      <vt:lpstr>Business Ready Security: The Road Ahead</vt:lpstr>
      <vt:lpstr>Summary</vt:lpstr>
      <vt:lpstr>Resources</vt:lpstr>
      <vt:lpstr>Related Content</vt:lpstr>
      <vt:lpstr>Track Resources</vt:lpstr>
      <vt:lpstr>Slide 33</vt:lpstr>
      <vt:lpstr>Slide 34</vt:lpstr>
      <vt:lpstr>Slide 35</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Brjann Brekkan</dc:creator>
  <dc:description>tech·ed Europe 2009</dc:description>
  <cp:lastModifiedBy>cn_user</cp:lastModifiedBy>
  <cp:revision>120</cp:revision>
  <dcterms:created xsi:type="dcterms:W3CDTF">2009-10-22T04:09:46Z</dcterms:created>
  <dcterms:modified xsi:type="dcterms:W3CDTF">2009-11-10T07:04:19Z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0x01010040EEE9F5BA0BAA42B2562A778F0F4BFC</vt:lpwstr>
  </property>
  <property fmtid="{D5CDD505-2E9C-101B-9397-08002B2CF9AE}" pid="3" name="TaxKeyword">
    <vt:lpwstr/>
  </property>
</Properties>
</file>