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4"/>
  </p:notesMasterIdLst>
  <p:handoutMasterIdLst>
    <p:handoutMasterId r:id="rId45"/>
  </p:handoutMasterIdLst>
  <p:sldIdLst>
    <p:sldId id="256" r:id="rId2"/>
    <p:sldId id="257" r:id="rId3"/>
    <p:sldId id="284" r:id="rId4"/>
    <p:sldId id="352" r:id="rId5"/>
    <p:sldId id="298" r:id="rId6"/>
    <p:sldId id="299" r:id="rId7"/>
    <p:sldId id="351" r:id="rId8"/>
    <p:sldId id="287" r:id="rId9"/>
    <p:sldId id="283" r:id="rId10"/>
    <p:sldId id="308" r:id="rId11"/>
    <p:sldId id="328" r:id="rId12"/>
    <p:sldId id="316" r:id="rId13"/>
    <p:sldId id="338" r:id="rId14"/>
    <p:sldId id="317" r:id="rId15"/>
    <p:sldId id="325" r:id="rId16"/>
    <p:sldId id="324" r:id="rId17"/>
    <p:sldId id="350" r:id="rId18"/>
    <p:sldId id="318" r:id="rId19"/>
    <p:sldId id="326" r:id="rId20"/>
    <p:sldId id="349" r:id="rId21"/>
    <p:sldId id="323" r:id="rId22"/>
    <p:sldId id="321" r:id="rId23"/>
    <p:sldId id="348" r:id="rId24"/>
    <p:sldId id="333" r:id="rId25"/>
    <p:sldId id="329" r:id="rId26"/>
    <p:sldId id="290" r:id="rId27"/>
    <p:sldId id="347" r:id="rId28"/>
    <p:sldId id="331" r:id="rId29"/>
    <p:sldId id="332" r:id="rId30"/>
    <p:sldId id="343" r:id="rId31"/>
    <p:sldId id="294" r:id="rId32"/>
    <p:sldId id="344" r:id="rId33"/>
    <p:sldId id="315" r:id="rId34"/>
    <p:sldId id="345" r:id="rId35"/>
    <p:sldId id="330" r:id="rId36"/>
    <p:sldId id="346" r:id="rId37"/>
    <p:sldId id="335" r:id="rId38"/>
    <p:sldId id="274" r:id="rId39"/>
    <p:sldId id="334" r:id="rId40"/>
    <p:sldId id="278" r:id="rId41"/>
    <p:sldId id="282" r:id="rId42"/>
    <p:sldId id="280" r:id="rId43"/>
  </p:sldIdLst>
  <p:sldSz cx="9144000" cy="6858000" type="screen4x3"/>
  <p:notesSz cx="7099300" cy="10234613"/>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3066" autoAdjust="0"/>
    <p:restoredTop sz="94000" autoAdjust="0"/>
  </p:normalViewPr>
  <p:slideViewPr>
    <p:cSldViewPr snapToGrid="0">
      <p:cViewPr>
        <p:scale>
          <a:sx n="110" d="100"/>
          <a:sy n="110" d="100"/>
        </p:scale>
        <p:origin x="-600" y="-324"/>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3180"/>
    </p:cViewPr>
  </p:sorterViewPr>
  <p:notesViewPr>
    <p:cSldViewPr snapToGrid="0" showGuides="1">
      <p:cViewPr varScale="1">
        <p:scale>
          <a:sx n="64" d="100"/>
          <a:sy n="64" d="100"/>
        </p:scale>
        <p:origin x="-2814" y="-12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9721106"/>
            <a:ext cx="6468251" cy="511731"/>
          </a:xfrm>
          <a:prstGeom prst="rect">
            <a:avLst/>
          </a:prstGeom>
        </p:spPr>
        <p:txBody>
          <a:bodyPr vert="horz" lIns="99048" tIns="49524" rIns="99048" bIns="49524" rtlCol="0" anchor="b"/>
          <a:lstStyle>
            <a:lvl1pPr algn="l">
              <a:defRPr sz="13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468251" y="9721106"/>
            <a:ext cx="629406" cy="511731"/>
          </a:xfrm>
          <a:prstGeom prst="rect">
            <a:avLst/>
          </a:prstGeom>
        </p:spPr>
        <p:txBody>
          <a:bodyPr vert="horz" lIns="99048" tIns="49524" rIns="99048" bIns="49524" rtlCol="0" anchor="b"/>
          <a:lstStyle>
            <a:lvl1pPr algn="r">
              <a:defRPr sz="13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721106"/>
            <a:ext cx="6389370" cy="511731"/>
          </a:xfrm>
          <a:prstGeom prst="rect">
            <a:avLst/>
          </a:prstGeom>
        </p:spPr>
        <p:txBody>
          <a:bodyPr vert="horz" lIns="99048" tIns="49524" rIns="99048" bIns="49524" rtlCol="0" anchor="b"/>
          <a:lstStyle>
            <a:lvl1pPr algn="l">
              <a:defRPr sz="400">
                <a:latin typeface="Segoe" pitchFamily="34" charset="0"/>
              </a:defRPr>
            </a:lvl1pPr>
          </a:lstStyle>
          <a:p>
            <a:r>
              <a:rPr lang="en-US"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89370" y="9721106"/>
            <a:ext cx="708287" cy="511731"/>
          </a:xfrm>
          <a:prstGeom prst="rect">
            <a:avLst/>
          </a:prstGeom>
        </p:spPr>
        <p:txBody>
          <a:bodyPr vert="horz" lIns="99048" tIns="49524" rIns="99048" bIns="49524" rtlCol="0" anchor="b"/>
          <a:lstStyle>
            <a:lvl1pPr algn="r">
              <a:defRPr sz="13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11/12/2009 4:26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433513" y="511175"/>
            <a:ext cx="4179887"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err="1" smtClean="0"/>
              <a:t>Open</a:t>
            </a:r>
            <a:r>
              <a:rPr lang="pl-PL" dirty="0" smtClean="0"/>
              <a:t> </a:t>
            </a:r>
            <a:r>
              <a:rPr lang="pl-PL" dirty="0" err="1" smtClean="0"/>
              <a:t>files</a:t>
            </a:r>
            <a:r>
              <a:rPr lang="pl-PL" dirty="0" smtClean="0"/>
              <a:t>: </a:t>
            </a:r>
            <a:r>
              <a:rPr lang="pl-PL" dirty="0" err="1" smtClean="0"/>
              <a:t>pagefile.sys</a:t>
            </a:r>
            <a:endParaRPr lang="pl-PL" dirty="0" smtClean="0"/>
          </a:p>
          <a:p>
            <a:r>
              <a:rPr lang="pl-PL" dirty="0" err="1" smtClean="0"/>
              <a:t>Watchdogs</a:t>
            </a:r>
            <a:r>
              <a:rPr lang="pl-PL" dirty="0" smtClean="0"/>
              <a:t>:</a:t>
            </a:r>
            <a:r>
              <a:rPr lang="pl-PL" baseline="0" dirty="0" smtClean="0"/>
              <a:t> </a:t>
            </a:r>
            <a:r>
              <a:rPr lang="pl-PL" dirty="0" err="1" smtClean="0"/>
              <a:t>Csrss.exe</a:t>
            </a:r>
            <a:r>
              <a:rPr lang="pl-PL" dirty="0" smtClean="0"/>
              <a:t> (</a:t>
            </a:r>
            <a:r>
              <a:rPr lang="pl-PL" dirty="0" err="1" smtClean="0"/>
              <a:t>when</a:t>
            </a:r>
            <a:r>
              <a:rPr lang="pl-PL" baseline="0" dirty="0" smtClean="0"/>
              <a:t> </a:t>
            </a:r>
            <a:r>
              <a:rPr lang="pl-PL" baseline="0" dirty="0" err="1" smtClean="0"/>
              <a:t>you</a:t>
            </a:r>
            <a:r>
              <a:rPr lang="pl-PL" baseline="0" dirty="0" smtClean="0"/>
              <a:t> </a:t>
            </a:r>
            <a:r>
              <a:rPr lang="pl-PL" baseline="0" dirty="0" err="1" smtClean="0"/>
              <a:t>kill</a:t>
            </a:r>
            <a:r>
              <a:rPr lang="pl-PL" baseline="0" dirty="0" smtClean="0"/>
              <a:t> </a:t>
            </a:r>
            <a:r>
              <a:rPr lang="pl-PL" baseline="0" dirty="0" err="1" smtClean="0"/>
              <a:t>you</a:t>
            </a:r>
            <a:r>
              <a:rPr lang="pl-PL" baseline="0" dirty="0" smtClean="0"/>
              <a:t> </a:t>
            </a:r>
            <a:r>
              <a:rPr lang="pl-PL" baseline="0" dirty="0" err="1" smtClean="0"/>
              <a:t>receive</a:t>
            </a:r>
            <a:r>
              <a:rPr lang="pl-PL" baseline="0" dirty="0" smtClean="0"/>
              <a:t> </a:t>
            </a:r>
            <a:r>
              <a:rPr lang="pl-PL" baseline="0" dirty="0" err="1" smtClean="0"/>
              <a:t>the</a:t>
            </a:r>
            <a:r>
              <a:rPr lang="pl-PL" baseline="0" dirty="0" smtClean="0"/>
              <a:t> </a:t>
            </a:r>
            <a:r>
              <a:rPr lang="pl-PL" baseline="0" dirty="0" err="1" smtClean="0"/>
              <a:t>bluescreen</a:t>
            </a:r>
            <a:r>
              <a:rPr lang="pl-PL" baseline="0" dirty="0" smtClean="0"/>
              <a:t>)</a:t>
            </a:r>
            <a:endParaRPr lang="pl-PL" dirty="0" smtClean="0"/>
          </a:p>
          <a:p>
            <a:endParaRPr lang="pl-PL" dirty="0" smtClean="0"/>
          </a:p>
          <a:p>
            <a:r>
              <a:rPr lang="pl-PL" dirty="0" smtClean="0"/>
              <a:t>Picture</a:t>
            </a:r>
            <a:r>
              <a:rPr lang="pl-PL" baseline="0" dirty="0" smtClean="0"/>
              <a:t> </a:t>
            </a:r>
            <a:r>
              <a:rPr lang="pl-PL" baseline="0" dirty="0" err="1" smtClean="0"/>
              <a:t>s</a:t>
            </a:r>
            <a:r>
              <a:rPr lang="pl-PL" dirty="0" err="1" smtClean="0"/>
              <a:t>ource</a:t>
            </a:r>
            <a:r>
              <a:rPr lang="pl-PL" dirty="0" smtClean="0"/>
              <a:t>: </a:t>
            </a:r>
            <a:r>
              <a:rPr lang="pl-PL" dirty="0" err="1" smtClean="0"/>
              <a:t>junius.blogspot.com</a:t>
            </a:r>
            <a:endParaRPr lang="pl-PL" dirty="0" smtClean="0"/>
          </a:p>
          <a:p>
            <a:endParaRPr lang="pl-PL"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438">
              <a:spcAft>
                <a:spcPts val="361"/>
              </a:spcAft>
              <a:defRPr/>
            </a:pPr>
            <a:r>
              <a:rPr lang="pl-PL" dirty="0" smtClean="0"/>
              <a:t>For</a:t>
            </a:r>
            <a:r>
              <a:rPr lang="pl-PL" baseline="0" dirty="0" smtClean="0"/>
              <a:t> more information please see the demo.</a:t>
            </a:r>
            <a:endParaRPr lang="pl-PL"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4:26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433513" y="511175"/>
            <a:ext cx="4179887" cy="3136900"/>
          </a:xfrm>
        </p:spPr>
      </p:sp>
      <p:sp>
        <p:nvSpPr>
          <p:cNvPr id="13" name="Notes Placeholder 12"/>
          <p:cNvSpPr>
            <a:spLocks noGrp="1"/>
          </p:cNvSpPr>
          <p:nvPr>
            <p:ph type="body" idx="1"/>
          </p:nvPr>
        </p:nvSpPr>
        <p:spPr/>
        <p:txBody>
          <a:bodyPr>
            <a:normAutofit/>
          </a:bodyPr>
          <a:lstStyle/>
          <a:p>
            <a:pPr defTabSz="990438">
              <a:spcAft>
                <a:spcPts val="361"/>
              </a:spcAft>
              <a:defRPr/>
            </a:pPr>
            <a:r>
              <a:rPr lang="pl-PL" sz="1000" dirty="0" err="1" smtClean="0">
                <a:latin typeface="Calibri" pitchFamily="34" charset="0"/>
              </a:rPr>
              <a:t>Applocker</a:t>
            </a:r>
            <a:r>
              <a:rPr lang="pl-PL" sz="1000" dirty="0" smtClean="0">
                <a:latin typeface="Calibri" pitchFamily="34" charset="0"/>
              </a:rPr>
              <a:t> – </a:t>
            </a:r>
            <a:r>
              <a:rPr lang="pl-PL" sz="1000" dirty="0" err="1" smtClean="0">
                <a:latin typeface="Calibri" pitchFamily="34" charset="0"/>
              </a:rPr>
              <a:t>without</a:t>
            </a:r>
            <a:r>
              <a:rPr lang="pl-PL" sz="1000" dirty="0" smtClean="0">
                <a:latin typeface="Calibri" pitchFamily="34" charset="0"/>
              </a:rPr>
              <a:t> </a:t>
            </a:r>
            <a:r>
              <a:rPr lang="pl-PL" sz="1000" dirty="0" err="1" smtClean="0">
                <a:latin typeface="Calibri" pitchFamily="34" charset="0"/>
              </a:rPr>
              <a:t>privilages</a:t>
            </a:r>
            <a:r>
              <a:rPr lang="pl-PL" sz="1000" dirty="0" smtClean="0">
                <a:latin typeface="Calibri" pitchFamily="34" charset="0"/>
              </a:rPr>
              <a:t>. </a:t>
            </a:r>
            <a:r>
              <a:rPr lang="pl-PL" sz="1000" dirty="0" err="1" smtClean="0">
                <a:latin typeface="Calibri" pitchFamily="34" charset="0"/>
              </a:rPr>
              <a:t>How</a:t>
            </a:r>
            <a:r>
              <a:rPr lang="pl-PL" sz="1000" dirty="0" smtClean="0">
                <a:latin typeface="Calibri" pitchFamily="34" charset="0"/>
              </a:rPr>
              <a:t> to </a:t>
            </a:r>
            <a:r>
              <a:rPr lang="pl-PL" sz="1000" dirty="0" err="1" smtClean="0">
                <a:latin typeface="Calibri" pitchFamily="34" charset="0"/>
              </a:rPr>
              <a:t>recover</a:t>
            </a:r>
            <a:r>
              <a:rPr lang="pl-PL" sz="1000" dirty="0" smtClean="0">
                <a:latin typeface="Calibri" pitchFamily="34" charset="0"/>
              </a:rPr>
              <a:t>?</a:t>
            </a:r>
          </a:p>
          <a:p>
            <a:pPr defTabSz="990438">
              <a:spcAft>
                <a:spcPts val="361"/>
              </a:spcAft>
              <a:defRPr/>
            </a:pPr>
            <a:endParaRPr lang="pl-PL" sz="1000" dirty="0" smtClean="0">
              <a:latin typeface="Calibri" pitchFamily="34" charset="0"/>
            </a:endParaRPr>
          </a:p>
          <a:p>
            <a:pPr defTabSz="990438">
              <a:spcAft>
                <a:spcPts val="361"/>
              </a:spcAft>
              <a:defRPr/>
            </a:pPr>
            <a:r>
              <a:rPr lang="pl-PL" sz="1000" dirty="0" smtClean="0">
                <a:latin typeface="Calibri" pitchFamily="34" charset="0"/>
              </a:rPr>
              <a:t>10-15 </a:t>
            </a:r>
            <a:r>
              <a:rPr lang="pl-PL" sz="1000" dirty="0" err="1" smtClean="0">
                <a:latin typeface="Calibri" pitchFamily="34" charset="0"/>
              </a:rPr>
              <a:t>minutes</a:t>
            </a:r>
            <a:endParaRPr lang="pl-PL" sz="1000" dirty="0" smtClean="0">
              <a:latin typeface="Calibri" pitchFamily="34" charset="0"/>
            </a:endParaRPr>
          </a:p>
          <a:p>
            <a:pPr defTabSz="990438">
              <a:spcAft>
                <a:spcPts val="361"/>
              </a:spcAft>
              <a:defRPr/>
            </a:pPr>
            <a:endParaRPr lang="pl-PL" sz="1000" dirty="0" smtClean="0">
              <a:latin typeface="Calibri" pitchFamily="34" charset="0"/>
            </a:endParaRPr>
          </a:p>
          <a:p>
            <a:pPr defTabSz="990438">
              <a:spcAft>
                <a:spcPts val="361"/>
              </a:spcAft>
              <a:defRPr/>
            </a:pPr>
            <a:r>
              <a:rPr lang="pl-PL" sz="1000" dirty="0" err="1" smtClean="0">
                <a:latin typeface="Calibri" pitchFamily="34" charset="0"/>
              </a:rPr>
              <a:t>Summary</a:t>
            </a:r>
            <a:r>
              <a:rPr lang="pl-PL" sz="1000" dirty="0" smtClean="0">
                <a:latin typeface="Calibri" pitchFamily="34" charset="0"/>
              </a:rPr>
              <a:t>: Demo </a:t>
            </a:r>
            <a:r>
              <a:rPr lang="pl-PL" sz="1000" dirty="0" err="1" smtClean="0">
                <a:latin typeface="Calibri" pitchFamily="34" charset="0"/>
              </a:rPr>
              <a:t>shows</a:t>
            </a:r>
            <a:r>
              <a:rPr lang="pl-PL" sz="1000" dirty="0" smtClean="0">
                <a:latin typeface="Calibri" pitchFamily="34" charset="0"/>
              </a:rPr>
              <a:t> </a:t>
            </a:r>
            <a:r>
              <a:rPr lang="pl-PL" sz="1000" dirty="0" err="1" smtClean="0">
                <a:latin typeface="Calibri" pitchFamily="34" charset="0"/>
              </a:rPr>
              <a:t>the</a:t>
            </a:r>
            <a:r>
              <a:rPr lang="pl-PL" sz="1000" dirty="0" smtClean="0">
                <a:latin typeface="Calibri" pitchFamily="34" charset="0"/>
              </a:rPr>
              <a:t> </a:t>
            </a:r>
            <a:r>
              <a:rPr lang="pl-PL" sz="1000" dirty="0" err="1" smtClean="0">
                <a:latin typeface="Calibri" pitchFamily="34" charset="0"/>
              </a:rPr>
              <a:t>possibility</a:t>
            </a:r>
            <a:r>
              <a:rPr lang="pl-PL" sz="1000" dirty="0" smtClean="0">
                <a:latin typeface="Calibri" pitchFamily="34" charset="0"/>
              </a:rPr>
              <a:t> of </a:t>
            </a:r>
            <a:r>
              <a:rPr lang="pl-PL" sz="1000" dirty="0" err="1" smtClean="0">
                <a:latin typeface="Calibri" pitchFamily="34" charset="0"/>
              </a:rPr>
              <a:t>the</a:t>
            </a:r>
            <a:r>
              <a:rPr lang="pl-PL" sz="1000" dirty="0" smtClean="0">
                <a:latin typeface="Calibri" pitchFamily="34" charset="0"/>
              </a:rPr>
              <a:t> system </a:t>
            </a:r>
            <a:r>
              <a:rPr lang="pl-PL" sz="1000" dirty="0" err="1" smtClean="0">
                <a:latin typeface="Calibri" pitchFamily="34" charset="0"/>
              </a:rPr>
              <a:t>crash</a:t>
            </a:r>
            <a:r>
              <a:rPr lang="pl-PL" sz="1000" dirty="0" smtClean="0">
                <a:latin typeface="Calibri" pitchFamily="34" charset="0"/>
              </a:rPr>
              <a:t> </a:t>
            </a:r>
            <a:r>
              <a:rPr lang="pl-PL" sz="1000" dirty="0" err="1" smtClean="0">
                <a:latin typeface="Calibri" pitchFamily="34" charset="0"/>
              </a:rPr>
              <a:t>with</a:t>
            </a:r>
            <a:r>
              <a:rPr lang="pl-PL" sz="1000" dirty="0" smtClean="0">
                <a:latin typeface="Calibri" pitchFamily="34" charset="0"/>
              </a:rPr>
              <a:t> </a:t>
            </a:r>
            <a:r>
              <a:rPr lang="pl-PL" sz="1000" dirty="0" err="1" smtClean="0">
                <a:latin typeface="Calibri" pitchFamily="34" charset="0"/>
              </a:rPr>
              <a:t>unapprorpiate</a:t>
            </a:r>
            <a:r>
              <a:rPr lang="pl-PL" sz="1000" dirty="0" smtClean="0">
                <a:latin typeface="Calibri" pitchFamily="34" charset="0"/>
              </a:rPr>
              <a:t> </a:t>
            </a:r>
            <a:r>
              <a:rPr lang="pl-PL" sz="1000" dirty="0" err="1" smtClean="0">
                <a:latin typeface="Calibri" pitchFamily="34" charset="0"/>
              </a:rPr>
              <a:t>AppLocker</a:t>
            </a:r>
            <a:r>
              <a:rPr lang="pl-PL" sz="1000" dirty="0" smtClean="0">
                <a:latin typeface="Calibri" pitchFamily="34" charset="0"/>
              </a:rPr>
              <a:t> </a:t>
            </a:r>
            <a:r>
              <a:rPr lang="pl-PL" sz="1000" dirty="0" err="1" smtClean="0">
                <a:latin typeface="Calibri" pitchFamily="34" charset="0"/>
              </a:rPr>
              <a:t>configuration</a:t>
            </a:r>
            <a:r>
              <a:rPr lang="pl-PL" sz="1000" dirty="0" smtClean="0">
                <a:latin typeface="Calibri" pitchFamily="34" charset="0"/>
              </a:rPr>
              <a:t>. </a:t>
            </a:r>
            <a:r>
              <a:rPr lang="pl-PL" sz="1000" dirty="0" err="1" smtClean="0">
                <a:latin typeface="Calibri" pitchFamily="34" charset="0"/>
              </a:rPr>
              <a:t>Then</a:t>
            </a:r>
            <a:r>
              <a:rPr lang="pl-PL" sz="1000" dirty="0" smtClean="0">
                <a:latin typeface="Calibri" pitchFamily="34" charset="0"/>
              </a:rPr>
              <a:t> demo </a:t>
            </a:r>
            <a:r>
              <a:rPr lang="pl-PL" sz="1000" dirty="0" err="1" smtClean="0">
                <a:latin typeface="Calibri" pitchFamily="34" charset="0"/>
              </a:rPr>
              <a:t>shows</a:t>
            </a:r>
            <a:r>
              <a:rPr lang="pl-PL" sz="1000" dirty="0" smtClean="0">
                <a:latin typeface="Calibri" pitchFamily="34" charset="0"/>
              </a:rPr>
              <a:t> </a:t>
            </a:r>
            <a:r>
              <a:rPr lang="pl-PL" sz="1000" dirty="0" err="1" smtClean="0">
                <a:latin typeface="Calibri" pitchFamily="34" charset="0"/>
              </a:rPr>
              <a:t>how</a:t>
            </a:r>
            <a:r>
              <a:rPr lang="pl-PL" sz="1000" dirty="0" smtClean="0">
                <a:latin typeface="Calibri" pitchFamily="34" charset="0"/>
              </a:rPr>
              <a:t> to </a:t>
            </a:r>
            <a:r>
              <a:rPr lang="pl-PL" sz="1000" dirty="0" err="1" smtClean="0">
                <a:latin typeface="Calibri" pitchFamily="34" charset="0"/>
              </a:rPr>
              <a:t>recover</a:t>
            </a:r>
            <a:r>
              <a:rPr lang="pl-PL" sz="1000" dirty="0" smtClean="0">
                <a:latin typeface="Calibri" pitchFamily="34" charset="0"/>
              </a:rPr>
              <a:t> </a:t>
            </a:r>
            <a:r>
              <a:rPr lang="pl-PL" sz="1000" dirty="0" err="1" smtClean="0">
                <a:latin typeface="Calibri" pitchFamily="34" charset="0"/>
              </a:rPr>
              <a:t>from</a:t>
            </a:r>
            <a:r>
              <a:rPr lang="pl-PL" sz="1000" dirty="0" smtClean="0">
                <a:latin typeface="Calibri" pitchFamily="34" charset="0"/>
              </a:rPr>
              <a:t> </a:t>
            </a:r>
            <a:r>
              <a:rPr lang="pl-PL" sz="1000" dirty="0" err="1" smtClean="0">
                <a:latin typeface="Calibri" pitchFamily="34" charset="0"/>
              </a:rPr>
              <a:t>this</a:t>
            </a:r>
            <a:r>
              <a:rPr lang="pl-PL" sz="1000" dirty="0" smtClean="0">
                <a:latin typeface="Calibri" pitchFamily="34" charset="0"/>
              </a:rPr>
              <a:t> </a:t>
            </a:r>
            <a:r>
              <a:rPr lang="pl-PL" sz="1000" dirty="0" err="1" smtClean="0">
                <a:latin typeface="Calibri" pitchFamily="34" charset="0"/>
              </a:rPr>
              <a:t>situation</a:t>
            </a:r>
            <a:r>
              <a:rPr lang="pl-PL" sz="1000" dirty="0" smtClean="0">
                <a:latin typeface="Calibri" pitchFamily="34" charset="0"/>
              </a:rPr>
              <a:t> by </a:t>
            </a:r>
            <a:r>
              <a:rPr lang="pl-PL" sz="1000" dirty="0" err="1" smtClean="0">
                <a:latin typeface="Calibri" pitchFamily="34" charset="0"/>
              </a:rPr>
              <a:t>editing</a:t>
            </a:r>
            <a:r>
              <a:rPr lang="pl-PL" sz="1000" dirty="0" smtClean="0">
                <a:latin typeface="Calibri" pitchFamily="34" charset="0"/>
              </a:rPr>
              <a:t> </a:t>
            </a:r>
            <a:r>
              <a:rPr lang="pl-PL" sz="1000" dirty="0" err="1" smtClean="0">
                <a:latin typeface="Calibri" pitchFamily="34" charset="0"/>
              </a:rPr>
              <a:t>the</a:t>
            </a:r>
            <a:r>
              <a:rPr lang="pl-PL" sz="1000" dirty="0" smtClean="0">
                <a:latin typeface="Calibri" pitchFamily="34" charset="0"/>
              </a:rPr>
              <a:t> registry </a:t>
            </a:r>
            <a:r>
              <a:rPr lang="pl-PL" sz="1000" dirty="0" err="1" smtClean="0">
                <a:latin typeface="Calibri" pitchFamily="34" charset="0"/>
              </a:rPr>
              <a:t>offline</a:t>
            </a:r>
            <a:r>
              <a:rPr lang="pl-PL" sz="1000" dirty="0" smtClean="0">
                <a:latin typeface="Calibri" pitchFamily="34" charset="0"/>
              </a:rPr>
              <a:t> – </a:t>
            </a:r>
            <a:r>
              <a:rPr lang="pl-PL" sz="1000" dirty="0" err="1" smtClean="0">
                <a:latin typeface="Calibri" pitchFamily="34" charset="0"/>
              </a:rPr>
              <a:t>the</a:t>
            </a:r>
            <a:r>
              <a:rPr lang="pl-PL" sz="1000" dirty="0" smtClean="0">
                <a:latin typeface="Calibri" pitchFamily="34" charset="0"/>
              </a:rPr>
              <a:t> </a:t>
            </a:r>
            <a:r>
              <a:rPr lang="pl-PL" sz="1000" dirty="0" err="1" smtClean="0">
                <a:latin typeface="Calibri" pitchFamily="34" charset="0"/>
              </a:rPr>
              <a:t>purpose</a:t>
            </a:r>
            <a:r>
              <a:rPr lang="pl-PL" sz="1000" dirty="0" smtClean="0">
                <a:latin typeface="Calibri" pitchFamily="34" charset="0"/>
              </a:rPr>
              <a:t> </a:t>
            </a:r>
            <a:r>
              <a:rPr lang="pl-PL" sz="1000" dirty="0" err="1" smtClean="0">
                <a:latin typeface="Calibri" pitchFamily="34" charset="0"/>
              </a:rPr>
              <a:t>is</a:t>
            </a:r>
            <a:r>
              <a:rPr lang="pl-PL" sz="1000" dirty="0" smtClean="0">
                <a:latin typeface="Calibri" pitchFamily="34" charset="0"/>
              </a:rPr>
              <a:t> to show </a:t>
            </a:r>
            <a:r>
              <a:rPr lang="pl-PL" sz="1000" dirty="0" err="1" smtClean="0">
                <a:latin typeface="Calibri" pitchFamily="34" charset="0"/>
              </a:rPr>
              <a:t>that</a:t>
            </a:r>
            <a:r>
              <a:rPr lang="pl-PL" sz="1000" dirty="0" smtClean="0">
                <a:latin typeface="Calibri" pitchFamily="34" charset="0"/>
              </a:rPr>
              <a:t> </a:t>
            </a:r>
            <a:r>
              <a:rPr lang="pl-PL" sz="1000" dirty="0" err="1" smtClean="0">
                <a:latin typeface="Calibri" pitchFamily="34" charset="0"/>
              </a:rPr>
              <a:t>it</a:t>
            </a:r>
            <a:r>
              <a:rPr lang="pl-PL" sz="1000" dirty="0" smtClean="0">
                <a:latin typeface="Calibri" pitchFamily="34" charset="0"/>
              </a:rPr>
              <a:t> </a:t>
            </a:r>
            <a:r>
              <a:rPr lang="pl-PL" sz="1000" dirty="0" err="1" smtClean="0">
                <a:latin typeface="Calibri" pitchFamily="34" charset="0"/>
              </a:rPr>
              <a:t>is</a:t>
            </a:r>
            <a:r>
              <a:rPr lang="pl-PL" sz="1000" dirty="0" smtClean="0">
                <a:latin typeface="Calibri" pitchFamily="34" charset="0"/>
              </a:rPr>
              <a:t> </a:t>
            </a:r>
            <a:r>
              <a:rPr lang="pl-PL" sz="1000" dirty="0" err="1" smtClean="0">
                <a:latin typeface="Calibri" pitchFamily="34" charset="0"/>
              </a:rPr>
              <a:t>possible</a:t>
            </a:r>
            <a:r>
              <a:rPr lang="pl-PL" sz="1000" dirty="0" smtClean="0">
                <a:latin typeface="Calibri" pitchFamily="34" charset="0"/>
              </a:rPr>
              <a:t> to </a:t>
            </a:r>
            <a:r>
              <a:rPr lang="pl-PL" sz="1000" dirty="0" err="1" smtClean="0">
                <a:latin typeface="Calibri" pitchFamily="34" charset="0"/>
              </a:rPr>
              <a:t>bypass</a:t>
            </a:r>
            <a:r>
              <a:rPr lang="pl-PL" sz="1000" dirty="0" smtClean="0">
                <a:latin typeface="Calibri" pitchFamily="34" charset="0"/>
              </a:rPr>
              <a:t> </a:t>
            </a:r>
            <a:r>
              <a:rPr lang="pl-PL" sz="1000" dirty="0" err="1" smtClean="0">
                <a:latin typeface="Calibri" pitchFamily="34" charset="0"/>
              </a:rPr>
              <a:t>the</a:t>
            </a:r>
            <a:r>
              <a:rPr lang="pl-PL" sz="1000" dirty="0" smtClean="0">
                <a:latin typeface="Calibri" pitchFamily="34" charset="0"/>
              </a:rPr>
              <a:t> security </a:t>
            </a:r>
            <a:r>
              <a:rPr lang="pl-PL" sz="1000" dirty="0" err="1" smtClean="0">
                <a:latin typeface="Calibri" pitchFamily="34" charset="0"/>
              </a:rPr>
              <a:t>mechanisms</a:t>
            </a:r>
            <a:r>
              <a:rPr lang="pl-PL" sz="1000" dirty="0" smtClean="0">
                <a:latin typeface="Calibri" pitchFamily="34" charset="0"/>
              </a:rPr>
              <a:t> in </a:t>
            </a:r>
            <a:r>
              <a:rPr lang="pl-PL" sz="1000" dirty="0" err="1" smtClean="0">
                <a:latin typeface="Calibri" pitchFamily="34" charset="0"/>
              </a:rPr>
              <a:t>the</a:t>
            </a:r>
            <a:r>
              <a:rPr lang="pl-PL" sz="1000" dirty="0" smtClean="0">
                <a:latin typeface="Calibri" pitchFamily="34" charset="0"/>
              </a:rPr>
              <a:t> O.S. I will NOT be </a:t>
            </a:r>
            <a:r>
              <a:rPr lang="pl-PL" sz="1000" dirty="0" err="1" smtClean="0">
                <a:latin typeface="Calibri" pitchFamily="34" charset="0"/>
              </a:rPr>
              <a:t>playing</a:t>
            </a:r>
            <a:r>
              <a:rPr lang="pl-PL" sz="1000" dirty="0" smtClean="0">
                <a:latin typeface="Calibri" pitchFamily="34" charset="0"/>
              </a:rPr>
              <a:t> </a:t>
            </a:r>
            <a:r>
              <a:rPr lang="pl-PL" sz="1000" dirty="0" err="1" smtClean="0">
                <a:latin typeface="Calibri" pitchFamily="34" charset="0"/>
              </a:rPr>
              <a:t>with</a:t>
            </a:r>
            <a:r>
              <a:rPr lang="pl-PL" sz="1000" dirty="0" smtClean="0">
                <a:latin typeface="Calibri" pitchFamily="34" charset="0"/>
              </a:rPr>
              <a:t> </a:t>
            </a:r>
            <a:r>
              <a:rPr lang="pl-PL" sz="1000" dirty="0" err="1" smtClean="0">
                <a:latin typeface="Calibri" pitchFamily="34" charset="0"/>
              </a:rPr>
              <a:t>the</a:t>
            </a:r>
            <a:r>
              <a:rPr lang="pl-PL" sz="1000" dirty="0" smtClean="0">
                <a:latin typeface="Calibri" pitchFamily="34" charset="0"/>
              </a:rPr>
              <a:t> </a:t>
            </a:r>
            <a:r>
              <a:rPr lang="pl-PL" sz="1000" dirty="0" err="1" smtClean="0">
                <a:latin typeface="Calibri" pitchFamily="34" charset="0"/>
              </a:rPr>
              <a:t>ACL’s</a:t>
            </a:r>
            <a:r>
              <a:rPr lang="pl-PL" sz="1000" dirty="0" smtClean="0">
                <a:latin typeface="Calibri" pitchFamily="34" charset="0"/>
              </a:rPr>
              <a:t>.</a:t>
            </a:r>
          </a:p>
          <a:p>
            <a:pPr defTabSz="990438">
              <a:spcAft>
                <a:spcPts val="361"/>
              </a:spcAft>
              <a:defRPr/>
            </a:pPr>
            <a:r>
              <a:rPr lang="pl-PL" sz="1000" dirty="0" smtClean="0">
                <a:latin typeface="Calibri" pitchFamily="34" charset="0"/>
              </a:rPr>
              <a:t>Action: As the Administrator in  the Local Security Polices. </a:t>
            </a:r>
          </a:p>
          <a:p>
            <a:pPr defTabSz="990438">
              <a:spcAft>
                <a:spcPts val="361"/>
              </a:spcAft>
              <a:defRPr/>
            </a:pPr>
            <a:endParaRPr lang="pl-PL" sz="1000" dirty="0" smtClean="0">
              <a:latin typeface="Calibri" pitchFamily="34" charset="0"/>
            </a:endParaRPr>
          </a:p>
          <a:p>
            <a:pPr defTabSz="990438">
              <a:spcAft>
                <a:spcPts val="361"/>
              </a:spcAft>
              <a:defRPr/>
            </a:pPr>
            <a:r>
              <a:rPr lang="en-US" sz="1000" smtClean="0"/>
              <a:t>0x0 Boot</a:t>
            </a:r>
            <a:br>
              <a:rPr lang="en-US" sz="1000" smtClean="0"/>
            </a:br>
            <a:r>
              <a:rPr lang="en-US" sz="1000" smtClean="0"/>
              <a:t>0x1 System</a:t>
            </a:r>
            <a:br>
              <a:rPr lang="en-US" sz="1000" smtClean="0"/>
            </a:br>
            <a:r>
              <a:rPr lang="en-US" sz="1000" smtClean="0"/>
              <a:t>0x2 Automatic</a:t>
            </a:r>
            <a:br>
              <a:rPr lang="en-US" sz="1000" smtClean="0"/>
            </a:br>
            <a:r>
              <a:rPr lang="en-US" sz="1000" smtClean="0"/>
              <a:t>0x3 Manual</a:t>
            </a:r>
            <a:br>
              <a:rPr lang="en-US" sz="1000" smtClean="0"/>
            </a:br>
            <a:r>
              <a:rPr lang="en-US" sz="1000" smtClean="0"/>
              <a:t>0x4 Disabled</a:t>
            </a:r>
            <a:endParaRPr lang="pl-PL" sz="1000" dirty="0"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What</a:t>
            </a:r>
            <a:r>
              <a:rPr lang="pl-PL" baseline="0" dirty="0" smtClean="0"/>
              <a:t> was changed in a file? When vulnerability is unknown and the details (after the patch is released) are unclear it is worth checking what was changed in the operating system by looking into the patch.</a:t>
            </a:r>
          </a:p>
          <a:p>
            <a:endParaRPr lang="pl-PL" baseline="0" dirty="0" smtClean="0"/>
          </a:p>
          <a:p>
            <a:r>
              <a:rPr lang="pl-PL" baseline="0" dirty="0" smtClean="0"/>
              <a:t>There is the history that there was the dictionary file relased for Microsoft Office with couple of words (mainly with the „Obama” word).</a:t>
            </a:r>
            <a:endParaRPr lang="pl-PL"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4:26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433513" y="511175"/>
            <a:ext cx="4179887" cy="3136900"/>
          </a:xfrm>
        </p:spPr>
      </p:sp>
      <p:sp>
        <p:nvSpPr>
          <p:cNvPr id="13" name="Notes Placeholder 12"/>
          <p:cNvSpPr>
            <a:spLocks noGrp="1"/>
          </p:cNvSpPr>
          <p:nvPr>
            <p:ph type="body" idx="1"/>
          </p:nvPr>
        </p:nvSpPr>
        <p:spPr/>
        <p:txBody>
          <a:bodyPr>
            <a:normAutofit/>
          </a:bodyPr>
          <a:lstStyle/>
          <a:p>
            <a:pPr defTabSz="990438">
              <a:spcAft>
                <a:spcPts val="361"/>
              </a:spcAft>
              <a:defRPr/>
            </a:pPr>
            <a:r>
              <a:rPr lang="pl-PL" sz="1000" dirty="0" smtClean="0">
                <a:latin typeface="Calibri" pitchFamily="34" charset="0"/>
              </a:rPr>
              <a:t>10 </a:t>
            </a:r>
            <a:r>
              <a:rPr lang="pl-PL" sz="1000" dirty="0" err="1" smtClean="0">
                <a:latin typeface="Calibri" pitchFamily="34" charset="0"/>
              </a:rPr>
              <a:t>minutes</a:t>
            </a:r>
            <a:endParaRPr lang="pl-PL" sz="1000" dirty="0" smtClean="0">
              <a:latin typeface="Calibri" pitchFamily="34" charset="0"/>
            </a:endParaRPr>
          </a:p>
          <a:p>
            <a:pPr defTabSz="990438">
              <a:spcAft>
                <a:spcPts val="361"/>
              </a:spcAft>
              <a:defRPr/>
            </a:pPr>
            <a:endParaRPr lang="pl-PL" sz="1000" dirty="0" smtClean="0">
              <a:latin typeface="Calibri" pitchFamily="34" charset="0"/>
            </a:endParaRPr>
          </a:p>
          <a:p>
            <a:pPr defTabSz="990438">
              <a:spcAft>
                <a:spcPts val="361"/>
              </a:spcAft>
              <a:defRPr/>
            </a:pPr>
            <a:r>
              <a:rPr lang="en-US" sz="1000" dirty="0" smtClean="0">
                <a:latin typeface="Calibri" pitchFamily="34" charset="0"/>
              </a:rPr>
              <a:t>Summary: Demo shows the patch analysis. Look inside the MSU file and look for changes. Pinpoint the files in the operating systems that have been changed.</a:t>
            </a:r>
          </a:p>
          <a:p>
            <a:pPr defTabSz="990438">
              <a:spcAft>
                <a:spcPts val="361"/>
              </a:spcAft>
              <a:defRPr/>
            </a:pPr>
            <a:r>
              <a:rPr lang="en-US" sz="1000" dirty="0" smtClean="0">
                <a:latin typeface="Calibri" pitchFamily="34" charset="0"/>
              </a:rPr>
              <a:t>Action: </a:t>
            </a:r>
            <a:r>
              <a:rPr lang="en-US" sz="1000" dirty="0" err="1" smtClean="0">
                <a:latin typeface="Calibri" pitchFamily="34" charset="0"/>
              </a:rPr>
              <a:t>wusa</a:t>
            </a:r>
            <a:r>
              <a:rPr lang="en-US" sz="1000" dirty="0" smtClean="0">
                <a:latin typeface="Calibri" pitchFamily="34" charset="0"/>
              </a:rPr>
              <a:t> /explore, then analyze what is inside</a:t>
            </a:r>
            <a:r>
              <a:rPr lang="pl-PL" sz="1000" baseline="0" dirty="0" smtClean="0">
                <a:latin typeface="Calibri" pitchFamily="34" charset="0"/>
              </a:rPr>
              <a:t> </a:t>
            </a:r>
            <a:r>
              <a:rPr lang="pl-PL" sz="1000" baseline="0" dirty="0" err="1" smtClean="0">
                <a:latin typeface="Calibri" pitchFamily="34" charset="0"/>
              </a:rPr>
              <a:t>the</a:t>
            </a:r>
            <a:r>
              <a:rPr lang="pl-PL" sz="1000" baseline="0" dirty="0" smtClean="0">
                <a:latin typeface="Calibri" pitchFamily="34" charset="0"/>
              </a:rPr>
              <a:t> MSU file.</a:t>
            </a:r>
            <a:endParaRPr lang="en-US" sz="1000" dirty="0" smtClean="0">
              <a:latin typeface="Calibri" pitchFamily="34" charset="0"/>
            </a:endParaRPr>
          </a:p>
          <a:p>
            <a:pPr defTabSz="990438">
              <a:spcAft>
                <a:spcPts val="361"/>
              </a:spcAft>
              <a:defRPr/>
            </a:pPr>
            <a:endParaRPr lang="pl-PL" sz="1000" dirty="0" smtClean="0">
              <a:latin typeface="Calibri" pitchFamily="34" charset="0"/>
            </a:endParaRPr>
          </a:p>
          <a:p>
            <a:pPr defTabSz="990438">
              <a:spcAft>
                <a:spcPts val="361"/>
              </a:spcAft>
              <a:defRPr/>
            </a:pPr>
            <a:endParaRPr lang="pl-PL" sz="1000" dirty="0"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baseline="0" dirty="0" smtClean="0"/>
              <a:t>Administrators do not need to know what is inside their programs. Blue screen always causes the big grin on Administrators’ faces, but in fact only couple of them know what is the blue screen and what is the reason it appeared. With Windows Debugger it is possible to analyse the real reason of such operating system behaviour. </a:t>
            </a:r>
          </a:p>
          <a:p>
            <a:endParaRPr lang="pl-PL" dirty="0" smtClean="0"/>
          </a:p>
          <a:p>
            <a:endParaRPr lang="pl-PL" dirty="0" smtClean="0"/>
          </a:p>
          <a:p>
            <a:r>
              <a:rPr lang="pl-PL" dirty="0" smtClean="0"/>
              <a:t>Picture</a:t>
            </a:r>
            <a:r>
              <a:rPr lang="pl-PL" baseline="0" dirty="0" smtClean="0"/>
              <a:t> source: dedbugs.com</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4:26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
        <p:nvSpPr>
          <p:cNvPr id="12" name="Slide Image Placeholder 11"/>
          <p:cNvSpPr>
            <a:spLocks noGrp="1" noRot="1" noChangeAspect="1"/>
          </p:cNvSpPr>
          <p:nvPr>
            <p:ph type="sldImg"/>
          </p:nvPr>
        </p:nvSpPr>
        <p:spPr>
          <a:xfrm>
            <a:off x="1433513" y="511175"/>
            <a:ext cx="4179887" cy="3136900"/>
          </a:xfrm>
        </p:spPr>
      </p:sp>
      <p:sp>
        <p:nvSpPr>
          <p:cNvPr id="13" name="Notes Placeholder 12"/>
          <p:cNvSpPr>
            <a:spLocks noGrp="1"/>
          </p:cNvSpPr>
          <p:nvPr>
            <p:ph type="body" idx="1"/>
          </p:nvPr>
        </p:nvSpPr>
        <p:spPr/>
        <p:txBody>
          <a:bodyPr>
            <a:normAutofit fontScale="70000" lnSpcReduction="20000"/>
          </a:bodyPr>
          <a:lstStyle/>
          <a:p>
            <a:pPr defTabSz="990438">
              <a:spcAft>
                <a:spcPts val="361"/>
              </a:spcAft>
              <a:defRPr/>
            </a:pPr>
            <a:r>
              <a:rPr lang="en-US" sz="1000" dirty="0" smtClean="0">
                <a:latin typeface="Calibri" pitchFamily="34" charset="0"/>
              </a:rPr>
              <a:t>10 minutes</a:t>
            </a:r>
          </a:p>
          <a:p>
            <a:pPr defTabSz="990438">
              <a:spcAft>
                <a:spcPts val="361"/>
              </a:spcAft>
              <a:defRPr/>
            </a:pPr>
            <a:endParaRPr lang="en-US" sz="1000" dirty="0" smtClean="0">
              <a:latin typeface="Calibri" pitchFamily="34" charset="0"/>
            </a:endParaRPr>
          </a:p>
          <a:p>
            <a:pPr defTabSz="990438">
              <a:spcAft>
                <a:spcPts val="361"/>
              </a:spcAft>
              <a:defRPr/>
            </a:pPr>
            <a:r>
              <a:rPr lang="en-US" sz="1000" dirty="0" smtClean="0">
                <a:latin typeface="Calibri" pitchFamily="34" charset="0"/>
              </a:rPr>
              <a:t>Summary: Demo is about the possibility of the „blue screen” debugging, just to know that „blue screen” can be valuable information what is actually going wrong in the operating system. Windows Debugger and Process Explorer are being used. In Process Explorer there will be shown example how to use symbols and why they are useful.</a:t>
            </a:r>
          </a:p>
          <a:p>
            <a:pPr defTabSz="990438">
              <a:spcAft>
                <a:spcPts val="361"/>
              </a:spcAft>
              <a:defRPr/>
            </a:pPr>
            <a:endParaRPr lang="en-US" sz="1000" dirty="0" smtClean="0">
              <a:latin typeface="Calibri" pitchFamily="34" charset="0"/>
            </a:endParaRPr>
          </a:p>
          <a:p>
            <a:pPr defTabSz="990438">
              <a:spcAft>
                <a:spcPts val="361"/>
              </a:spcAft>
              <a:defRPr/>
            </a:pPr>
            <a:r>
              <a:rPr lang="en-US" sz="1000" dirty="0" smtClean="0">
                <a:latin typeface="Calibri" pitchFamily="34" charset="0"/>
              </a:rPr>
              <a:t>Action: In Windows Debugger there will be shown 3 or 4 crash dumps related to the „blue screens”, analyze the reason of such O.S. behavior. Then in PE I will connect the debugger library.</a:t>
            </a:r>
            <a:endParaRPr lang="pl-PL" sz="1000" dirty="0" smtClean="0">
              <a:latin typeface="Calibri" pitchFamily="34" charset="0"/>
            </a:endParaRPr>
          </a:p>
          <a:p>
            <a:pPr defTabSz="990438">
              <a:spcAft>
                <a:spcPts val="361"/>
              </a:spcAft>
              <a:defRPr/>
            </a:pPr>
            <a:r>
              <a:rPr lang="pl-PL" sz="1000" dirty="0" smtClean="0">
                <a:latin typeface="Calibri" pitchFamily="34" charset="0"/>
              </a:rPr>
              <a:t>If you want to „cause” blue screen</a:t>
            </a:r>
            <a:r>
              <a:rPr lang="pl-PL" sz="1000" baseline="0" dirty="0" smtClean="0">
                <a:latin typeface="Calibri" pitchFamily="34" charset="0"/>
              </a:rPr>
              <a:t> kill the csrss.exe process. Blue screen will appear </a:t>
            </a:r>
            <a:r>
              <a:rPr lang="pl-PL" sz="1000" baseline="0" dirty="0" smtClean="0">
                <a:latin typeface="Calibri" pitchFamily="34" charset="0"/>
                <a:sym typeface="Wingdings" pitchFamily="2" charset="2"/>
              </a:rPr>
              <a:t></a:t>
            </a:r>
            <a:endParaRPr lang="pl-PL" sz="1000" dirty="0" smtClean="0">
              <a:latin typeface="Calibri" pitchFamily="34" charset="0"/>
            </a:endParaRPr>
          </a:p>
          <a:p>
            <a:pPr defTabSz="990438">
              <a:spcAft>
                <a:spcPts val="361"/>
              </a:spcAft>
              <a:defRPr/>
            </a:pPr>
            <a:endParaRPr lang="pl-PL" sz="1000" dirty="0" smtClean="0">
              <a:latin typeface="Calibri" pitchFamily="34" charset="0"/>
            </a:endParaRPr>
          </a:p>
          <a:p>
            <a:r>
              <a:rPr lang="pl-PL" sz="1000" dirty="0" smtClean="0"/>
              <a:t>1. </a:t>
            </a:r>
            <a:r>
              <a:rPr lang="pl-PL" sz="1000" dirty="0" err="1" smtClean="0"/>
              <a:t>PowerShell</a:t>
            </a:r>
            <a:endParaRPr lang="pl-PL" sz="1000" dirty="0" smtClean="0"/>
          </a:p>
          <a:p>
            <a:r>
              <a:rPr lang="pl-PL" sz="1000" dirty="0" smtClean="0"/>
              <a:t>2. </a:t>
            </a:r>
            <a:r>
              <a:rPr lang="pl-PL" sz="1000" dirty="0" err="1" smtClean="0"/>
              <a:t>get-wmiobject</a:t>
            </a:r>
            <a:r>
              <a:rPr lang="pl-PL" sz="1000" dirty="0" smtClean="0"/>
              <a:t> win32_service | </a:t>
            </a:r>
            <a:r>
              <a:rPr lang="pl-PL" sz="1000" dirty="0" err="1" smtClean="0"/>
              <a:t>Get-Member</a:t>
            </a:r>
            <a:r>
              <a:rPr lang="pl-PL" sz="1000" dirty="0" smtClean="0"/>
              <a:t> </a:t>
            </a:r>
          </a:p>
          <a:p>
            <a:r>
              <a:rPr lang="pl-PL" sz="1000" dirty="0" smtClean="0"/>
              <a:t>3. </a:t>
            </a:r>
            <a:r>
              <a:rPr lang="pl-PL" sz="1000" dirty="0" err="1" smtClean="0"/>
              <a:t>get-wmiobject</a:t>
            </a:r>
            <a:r>
              <a:rPr lang="pl-PL" sz="1000" dirty="0" smtClean="0"/>
              <a:t> win32_service | </a:t>
            </a:r>
            <a:r>
              <a:rPr lang="pl-PL" sz="1000" dirty="0" err="1" smtClean="0"/>
              <a:t>Select-Object</a:t>
            </a:r>
            <a:r>
              <a:rPr lang="pl-PL" sz="1000" dirty="0" smtClean="0"/>
              <a:t> </a:t>
            </a:r>
            <a:r>
              <a:rPr lang="pl-PL" sz="1000" dirty="0" err="1" smtClean="0"/>
              <a:t>displayname,pathname</a:t>
            </a:r>
            <a:r>
              <a:rPr lang="pl-PL" sz="1000" dirty="0" smtClean="0"/>
              <a:t> </a:t>
            </a:r>
          </a:p>
          <a:p>
            <a:r>
              <a:rPr lang="pl-PL" sz="1000" dirty="0" smtClean="0"/>
              <a:t>4. </a:t>
            </a:r>
            <a:r>
              <a:rPr lang="pl-PL" sz="1000" dirty="0" err="1" smtClean="0"/>
              <a:t>get-wmiobject</a:t>
            </a:r>
            <a:r>
              <a:rPr lang="pl-PL" sz="1000" dirty="0" smtClean="0"/>
              <a:t> win32_service | </a:t>
            </a:r>
            <a:r>
              <a:rPr lang="pl-PL" sz="1000" dirty="0" err="1" smtClean="0"/>
              <a:t>Where-Object</a:t>
            </a:r>
            <a:r>
              <a:rPr lang="pl-PL" sz="1000" dirty="0" smtClean="0"/>
              <a:t> {$_.</a:t>
            </a:r>
            <a:r>
              <a:rPr lang="pl-PL" sz="1000" dirty="0" err="1" smtClean="0"/>
              <a:t>pathname</a:t>
            </a:r>
            <a:r>
              <a:rPr lang="pl-PL" sz="1000" dirty="0" smtClean="0"/>
              <a:t> -</a:t>
            </a:r>
            <a:r>
              <a:rPr lang="pl-PL" sz="1000" dirty="0" err="1" smtClean="0"/>
              <a:t>notlike</a:t>
            </a:r>
            <a:r>
              <a:rPr lang="pl-PL" sz="1000" dirty="0" smtClean="0"/>
              <a:t> "*</a:t>
            </a:r>
            <a:r>
              <a:rPr lang="pl-PL" sz="1000" dirty="0" err="1" smtClean="0"/>
              <a:t>c:\windows</a:t>
            </a:r>
            <a:r>
              <a:rPr lang="pl-PL" sz="1000" dirty="0" smtClean="0"/>
              <a:t>\*"} | </a:t>
            </a:r>
            <a:r>
              <a:rPr lang="pl-PL" sz="1000" dirty="0" err="1" smtClean="0"/>
              <a:t>Select-Object</a:t>
            </a:r>
            <a:r>
              <a:rPr lang="pl-PL" sz="1000" dirty="0" smtClean="0"/>
              <a:t> </a:t>
            </a:r>
            <a:r>
              <a:rPr lang="pl-PL" sz="1000" dirty="0" err="1" smtClean="0"/>
              <a:t>displayname</a:t>
            </a:r>
            <a:r>
              <a:rPr lang="pl-PL" sz="1000" dirty="0" smtClean="0"/>
              <a:t>, </a:t>
            </a:r>
            <a:r>
              <a:rPr lang="pl-PL" sz="1000" dirty="0" err="1" smtClean="0"/>
              <a:t>pathname</a:t>
            </a:r>
            <a:r>
              <a:rPr lang="pl-PL" sz="1000" dirty="0" smtClean="0"/>
              <a:t> </a:t>
            </a:r>
          </a:p>
          <a:p>
            <a:r>
              <a:rPr lang="pl-PL" sz="1000" dirty="0" smtClean="0"/>
              <a:t>5. </a:t>
            </a:r>
            <a:r>
              <a:rPr lang="pl-PL" sz="1000" dirty="0" err="1" smtClean="0"/>
              <a:t>get-wmiobject</a:t>
            </a:r>
            <a:r>
              <a:rPr lang="pl-PL" sz="1000" dirty="0" smtClean="0"/>
              <a:t> win32_service | </a:t>
            </a:r>
            <a:r>
              <a:rPr lang="pl-PL" sz="1000" dirty="0" err="1" smtClean="0"/>
              <a:t>Where-Object</a:t>
            </a:r>
            <a:r>
              <a:rPr lang="pl-PL" sz="1000" dirty="0" smtClean="0"/>
              <a:t> {$_.</a:t>
            </a:r>
            <a:r>
              <a:rPr lang="pl-PL" sz="1000" dirty="0" err="1" smtClean="0"/>
              <a:t>pathname</a:t>
            </a:r>
            <a:r>
              <a:rPr lang="pl-PL" sz="1000" dirty="0" smtClean="0"/>
              <a:t> -</a:t>
            </a:r>
            <a:r>
              <a:rPr lang="pl-PL" sz="1000" dirty="0" err="1" smtClean="0"/>
              <a:t>notlike</a:t>
            </a:r>
            <a:r>
              <a:rPr lang="pl-PL" sz="1000" dirty="0" smtClean="0"/>
              <a:t> "*c:\windows\system32\*"} | </a:t>
            </a:r>
            <a:r>
              <a:rPr lang="pl-PL" sz="1000" dirty="0" err="1" smtClean="0"/>
              <a:t>Select-Object</a:t>
            </a:r>
            <a:r>
              <a:rPr lang="pl-PL" sz="1000" dirty="0" smtClean="0"/>
              <a:t> </a:t>
            </a:r>
            <a:r>
              <a:rPr lang="pl-PL" sz="1000" dirty="0" err="1" smtClean="0"/>
              <a:t>pathname</a:t>
            </a:r>
            <a:r>
              <a:rPr lang="pl-PL" sz="1000" dirty="0" smtClean="0"/>
              <a:t>, </a:t>
            </a:r>
            <a:r>
              <a:rPr lang="pl-PL" sz="1000" dirty="0" err="1" smtClean="0"/>
              <a:t>startname</a:t>
            </a:r>
            <a:r>
              <a:rPr lang="pl-PL" sz="1000" dirty="0" smtClean="0"/>
              <a:t>, </a:t>
            </a:r>
            <a:r>
              <a:rPr lang="pl-PL" sz="1000" dirty="0" err="1" smtClean="0"/>
              <a:t>startmode</a:t>
            </a:r>
            <a:r>
              <a:rPr lang="pl-PL" sz="1000" dirty="0" smtClean="0"/>
              <a:t> </a:t>
            </a:r>
          </a:p>
          <a:p>
            <a:r>
              <a:rPr lang="pl-PL" sz="1000" dirty="0" smtClean="0"/>
              <a:t>6. </a:t>
            </a:r>
            <a:r>
              <a:rPr lang="pl-PL" sz="1000" dirty="0" err="1" smtClean="0"/>
              <a:t>get-wmiobject</a:t>
            </a:r>
            <a:r>
              <a:rPr lang="pl-PL" sz="1000" dirty="0" smtClean="0"/>
              <a:t> win32_service | </a:t>
            </a:r>
            <a:r>
              <a:rPr lang="pl-PL" sz="1000" dirty="0" err="1" smtClean="0"/>
              <a:t>Where-Object</a:t>
            </a:r>
            <a:r>
              <a:rPr lang="pl-PL" sz="1000" dirty="0" smtClean="0"/>
              <a:t> {$_.</a:t>
            </a:r>
            <a:r>
              <a:rPr lang="pl-PL" sz="1000" dirty="0" err="1" smtClean="0"/>
              <a:t>pathname</a:t>
            </a:r>
            <a:r>
              <a:rPr lang="pl-PL" sz="1000" dirty="0" smtClean="0"/>
              <a:t> -</a:t>
            </a:r>
            <a:r>
              <a:rPr lang="pl-PL" sz="1000" dirty="0" err="1" smtClean="0"/>
              <a:t>notlike</a:t>
            </a:r>
            <a:r>
              <a:rPr lang="pl-PL" sz="1000" dirty="0" smtClean="0"/>
              <a:t> "*c:\windows\system32\*" -and $_.</a:t>
            </a:r>
            <a:r>
              <a:rPr lang="pl-PL" sz="1000" dirty="0" err="1" smtClean="0"/>
              <a:t>startmode</a:t>
            </a:r>
            <a:r>
              <a:rPr lang="pl-PL" sz="1000" dirty="0" smtClean="0"/>
              <a:t> -</a:t>
            </a:r>
            <a:r>
              <a:rPr lang="pl-PL" sz="1000" dirty="0" err="1" smtClean="0"/>
              <a:t>eq</a:t>
            </a:r>
            <a:r>
              <a:rPr lang="pl-PL" sz="1000" dirty="0" smtClean="0"/>
              <a:t> "auto" -and $_.</a:t>
            </a:r>
            <a:r>
              <a:rPr lang="pl-PL" sz="1000" dirty="0" err="1" smtClean="0"/>
              <a:t>startname</a:t>
            </a:r>
            <a:r>
              <a:rPr lang="pl-PL" sz="1000" dirty="0" smtClean="0"/>
              <a:t> -</a:t>
            </a:r>
            <a:r>
              <a:rPr lang="pl-PL" sz="1000" dirty="0" err="1" smtClean="0"/>
              <a:t>eq</a:t>
            </a:r>
            <a:r>
              <a:rPr lang="pl-PL" sz="1000" dirty="0" smtClean="0"/>
              <a:t> "</a:t>
            </a:r>
            <a:r>
              <a:rPr lang="pl-PL" sz="1000" dirty="0" err="1" smtClean="0"/>
              <a:t>localsystem</a:t>
            </a:r>
            <a:r>
              <a:rPr lang="pl-PL" sz="1000" dirty="0" smtClean="0"/>
              <a:t>"} | </a:t>
            </a:r>
            <a:r>
              <a:rPr lang="pl-PL" sz="1000" dirty="0" err="1" smtClean="0"/>
              <a:t>Select-Object</a:t>
            </a:r>
            <a:r>
              <a:rPr lang="pl-PL" sz="1000" dirty="0" smtClean="0"/>
              <a:t> </a:t>
            </a:r>
            <a:r>
              <a:rPr lang="pl-PL" sz="1000" dirty="0" err="1" smtClean="0"/>
              <a:t>pathname</a:t>
            </a:r>
            <a:endParaRPr lang="pl-PL" sz="10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The encyrption for the presentation pursposes is divided into two parts: data and transmission</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File format level: DOCX, XLSX, PDF, WMV,</a:t>
            </a:r>
            <a:r>
              <a:rPr lang="pl-PL" baseline="0" dirty="0" smtClean="0"/>
              <a:t> WMA</a:t>
            </a:r>
            <a:endParaRPr lang="pl-PL" dirty="0" smtClean="0"/>
          </a:p>
          <a:p>
            <a:r>
              <a:rPr lang="pl-PL" dirty="0" smtClean="0"/>
              <a:t>ADRMS</a:t>
            </a:r>
          </a:p>
          <a:p>
            <a:r>
              <a:rPr lang="pl-PL" dirty="0" smtClean="0"/>
              <a:t>3rd party: ZIP, RAR</a:t>
            </a:r>
          </a:p>
          <a:p>
            <a:r>
              <a:rPr lang="pl-PL" dirty="0" smtClean="0"/>
              <a:t>System level: EFS</a:t>
            </a:r>
          </a:p>
          <a:p>
            <a:r>
              <a:rPr lang="pl-PL" dirty="0" smtClean="0"/>
              <a:t>Volume level: BitLocker, McAfee</a:t>
            </a:r>
            <a:r>
              <a:rPr lang="pl-PL" baseline="0" dirty="0" smtClean="0"/>
              <a:t> Endpoint Encryption – prevents offline attacks</a:t>
            </a:r>
          </a:p>
          <a:p>
            <a:pPr marL="0" marR="0" indent="0" algn="l" defTabSz="914363" rtl="0" eaLnBrk="1" fontAlgn="auto" latinLnBrk="0" hangingPunct="1">
              <a:lnSpc>
                <a:spcPct val="90000"/>
              </a:lnSpc>
              <a:spcBef>
                <a:spcPts val="0"/>
              </a:spcBef>
              <a:spcAft>
                <a:spcPts val="333"/>
              </a:spcAft>
              <a:buClrTx/>
              <a:buSzTx/>
              <a:buFontTx/>
              <a:buNone/>
              <a:tabLst/>
              <a:defRPr/>
            </a:pPr>
            <a:endParaRPr lang="pl-PL"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pl-PL" b="1" baseline="0" dirty="0" smtClean="0"/>
              <a:t>Remember:</a:t>
            </a:r>
            <a:r>
              <a:rPr lang="pl-PL" baseline="0" dirty="0" smtClean="0"/>
              <a:t> There are three main values in the cryptography:</a:t>
            </a:r>
          </a:p>
          <a:p>
            <a:pPr marL="0" marR="0" indent="0" algn="l" defTabSz="914363" rtl="0" eaLnBrk="1" fontAlgn="auto" latinLnBrk="0" hangingPunct="1">
              <a:lnSpc>
                <a:spcPct val="90000"/>
              </a:lnSpc>
              <a:spcBef>
                <a:spcPts val="0"/>
              </a:spcBef>
              <a:spcAft>
                <a:spcPts val="333"/>
              </a:spcAft>
              <a:buClrTx/>
              <a:buSzTx/>
              <a:buFontTx/>
              <a:buChar char="-"/>
              <a:tabLst/>
              <a:defRPr/>
            </a:pPr>
            <a:r>
              <a:rPr lang="pl-PL" baseline="0" dirty="0" smtClean="0"/>
              <a:t>Alghoritm</a:t>
            </a:r>
          </a:p>
          <a:p>
            <a:pPr marL="0" marR="0" indent="0" algn="l" defTabSz="914363" rtl="0" eaLnBrk="1" fontAlgn="auto" latinLnBrk="0" hangingPunct="1">
              <a:lnSpc>
                <a:spcPct val="90000"/>
              </a:lnSpc>
              <a:spcBef>
                <a:spcPts val="0"/>
              </a:spcBef>
              <a:spcAft>
                <a:spcPts val="333"/>
              </a:spcAft>
              <a:buClrTx/>
              <a:buSzTx/>
              <a:buFontTx/>
              <a:buChar char="-"/>
              <a:tabLst/>
              <a:defRPr/>
            </a:pPr>
            <a:r>
              <a:rPr lang="pl-PL" baseline="0" dirty="0" smtClean="0"/>
              <a:t>Key Lenght</a:t>
            </a:r>
          </a:p>
          <a:p>
            <a:pPr marL="0" marR="0" indent="0" algn="l" defTabSz="914363" rtl="0" eaLnBrk="1" fontAlgn="auto" latinLnBrk="0" hangingPunct="1">
              <a:lnSpc>
                <a:spcPct val="90000"/>
              </a:lnSpc>
              <a:spcBef>
                <a:spcPts val="0"/>
              </a:spcBef>
              <a:spcAft>
                <a:spcPts val="333"/>
              </a:spcAft>
              <a:buClrTx/>
              <a:buSzTx/>
              <a:buFontTx/>
              <a:buChar char="-"/>
              <a:tabLst/>
              <a:defRPr/>
            </a:pPr>
            <a:r>
              <a:rPr lang="pl-PL" baseline="0" dirty="0" smtClean="0"/>
              <a:t>Where the key is being kept (not in the laptop bag)</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This is rather a habit.</a:t>
            </a:r>
          </a:p>
          <a:p>
            <a:endParaRPr lang="pl-PL" dirty="0" smtClean="0"/>
          </a:p>
          <a:p>
            <a:r>
              <a:rPr lang="pl-PL" dirty="0" smtClean="0"/>
              <a:t>Application transmission</a:t>
            </a:r>
            <a:r>
              <a:rPr lang="pl-PL" baseline="0" dirty="0" smtClean="0"/>
              <a:t> encryption: </a:t>
            </a:r>
            <a:r>
              <a:rPr lang="pl-PL" dirty="0" smtClean="0"/>
              <a:t>S-MIME, SSH</a:t>
            </a:r>
          </a:p>
          <a:p>
            <a:r>
              <a:rPr lang="pl-PL" dirty="0" smtClean="0"/>
              <a:t>SSL – POP3/S FTP/S</a:t>
            </a:r>
            <a:r>
              <a:rPr lang="pl-PL" baseline="0" dirty="0" smtClean="0"/>
              <a:t> etc.</a:t>
            </a:r>
          </a:p>
          <a:p>
            <a:r>
              <a:rPr lang="pl-PL" baseline="0" dirty="0" smtClean="0"/>
              <a:t>Physical encryption – Wireless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11/12/2009 4:26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433513" y="511175"/>
            <a:ext cx="4179887" cy="3136900"/>
          </a:xfrm>
        </p:spPr>
      </p:sp>
      <p:sp>
        <p:nvSpPr>
          <p:cNvPr id="13" name="Notes Placeholder 12"/>
          <p:cNvSpPr>
            <a:spLocks noGrp="1"/>
          </p:cNvSpPr>
          <p:nvPr>
            <p:ph type="body" idx="1"/>
          </p:nvPr>
        </p:nvSpPr>
        <p:spPr/>
        <p:txBody>
          <a:bodyPr>
            <a:normAutofit/>
          </a:bodyPr>
          <a:lstStyle/>
          <a:p>
            <a:r>
              <a:rPr lang="pl-PL" dirty="0" smtClean="0"/>
              <a:t>BIO: </a:t>
            </a:r>
            <a:r>
              <a:rPr lang="en-US" dirty="0" smtClean="0"/>
              <a:t>Paula </a:t>
            </a:r>
            <a:r>
              <a:rPr lang="en-US" dirty="0" err="1" smtClean="0"/>
              <a:t>Januszkiewicz</a:t>
            </a:r>
            <a:r>
              <a:rPr lang="en-US" dirty="0" smtClean="0"/>
              <a:t> is the IT Security Auditor, MVP on Enterprise Security and trainer (MCT). She is also a speaker on the national (Polish) and international conferences. She has written dozens of articles on Windows security. The training and workshops she conducts usually cover Security, Virtualization, Windows Client/Server topics. Paula is passionate about sharing her knowledge with others. She is also a project team leader, mainly in projects about security auditing and Business Continuity Planning. Paula is the leader of Women in Technology community group in Poland and she organizes Warsaw Girl Geek Dinners. Having her Master of Science in Computer Science, Paula speaks on scientific conferences and has written many articles about organizational security, security policy and risk management methodologies. Paula is the holder of many Microsoft certificates: from the old ones to the newest. In private, she enjoys researching new technologies which she usually publishes on her blog: http://blogs.technet.com/plwit.</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The demo</a:t>
            </a:r>
            <a:r>
              <a:rPr lang="pl-PL" baseline="0" dirty="0" smtClean="0"/>
              <a:t> shows all PowerShell possibilities.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4:26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12" name="Slide Image Placeholder 11"/>
          <p:cNvSpPr>
            <a:spLocks noGrp="1" noRot="1" noChangeAspect="1"/>
          </p:cNvSpPr>
          <p:nvPr>
            <p:ph type="sldImg"/>
          </p:nvPr>
        </p:nvSpPr>
        <p:spPr>
          <a:xfrm>
            <a:off x="1433513" y="511175"/>
            <a:ext cx="4179887" cy="3136900"/>
          </a:xfrm>
        </p:spPr>
      </p:sp>
      <p:sp>
        <p:nvSpPr>
          <p:cNvPr id="13" name="Notes Placeholder 12"/>
          <p:cNvSpPr>
            <a:spLocks noGrp="1"/>
          </p:cNvSpPr>
          <p:nvPr>
            <p:ph type="body" idx="1"/>
          </p:nvPr>
        </p:nvSpPr>
        <p:spPr/>
        <p:txBody>
          <a:bodyPr>
            <a:normAutofit/>
          </a:bodyPr>
          <a:lstStyle/>
          <a:p>
            <a:pPr defTabSz="990438">
              <a:spcAft>
                <a:spcPts val="361"/>
              </a:spcAft>
              <a:defRPr/>
            </a:pPr>
            <a:r>
              <a:rPr lang="pl-PL" sz="1000" dirty="0" smtClean="0">
                <a:latin typeface="Calibri" pitchFamily="34" charset="0"/>
              </a:rPr>
              <a:t>7</a:t>
            </a:r>
            <a:r>
              <a:rPr lang="en-US" sz="1000" dirty="0" smtClean="0">
                <a:latin typeface="Calibri" pitchFamily="34" charset="0"/>
              </a:rPr>
              <a:t> minutes</a:t>
            </a:r>
          </a:p>
          <a:p>
            <a:pPr defTabSz="990438">
              <a:spcAft>
                <a:spcPts val="361"/>
              </a:spcAft>
              <a:defRPr/>
            </a:pPr>
            <a:endParaRPr lang="en-US" sz="1000" dirty="0" smtClean="0">
              <a:latin typeface="Calibri" pitchFamily="34" charset="0"/>
            </a:endParaRPr>
          </a:p>
          <a:p>
            <a:pPr defTabSz="990438">
              <a:spcAft>
                <a:spcPts val="361"/>
              </a:spcAft>
              <a:defRPr/>
            </a:pPr>
            <a:r>
              <a:rPr lang="en-US" sz="1000" dirty="0" smtClean="0">
                <a:latin typeface="Calibri" pitchFamily="34" charset="0"/>
              </a:rPr>
              <a:t>Summary: Demo shows the new R2 Active Directory module and possibility of doing what hackers do after they get into the system / network. Account enumeration with all options: when accounts expire, what are the service accounts with appropriate parameters, what is the service binary location (the purpose is to show where is the placement of the service on the volume!).</a:t>
            </a:r>
            <a:endParaRPr lang="pl-PL" sz="1000" dirty="0" smtClean="0">
              <a:latin typeface="Calibri" pitchFamily="34" charset="0"/>
            </a:endParaRPr>
          </a:p>
          <a:p>
            <a:pPr defTabSz="990438">
              <a:spcAft>
                <a:spcPts val="361"/>
              </a:spcAft>
              <a:defRPr/>
            </a:pPr>
            <a:endParaRPr lang="en-US" sz="1000" dirty="0" smtClean="0">
              <a:latin typeface="Calibri" pitchFamily="34" charset="0"/>
            </a:endParaRPr>
          </a:p>
          <a:p>
            <a:pPr defTabSz="990438">
              <a:spcAft>
                <a:spcPts val="361"/>
              </a:spcAft>
              <a:defRPr/>
            </a:pPr>
            <a:r>
              <a:rPr lang="en-US" sz="1000" dirty="0" smtClean="0">
                <a:latin typeface="Calibri" pitchFamily="34" charset="0"/>
              </a:rPr>
              <a:t>Action: (to be done) Enumerate the Accounts in AD, Enumerate the Service Accounts (to find out which service we need), show the service location to find out if any service is running in the folder with loose privileges – replace the service with the malformed one, show that „the bad” service has done something wrong </a:t>
            </a:r>
            <a:r>
              <a:rPr lang="en-US" sz="1000" dirty="0" err="1" smtClean="0">
                <a:latin typeface="Calibri" pitchFamily="34" charset="0"/>
              </a:rPr>
              <a:t>f.e</a:t>
            </a:r>
            <a:r>
              <a:rPr lang="en-US" sz="1000" dirty="0" smtClean="0">
                <a:latin typeface="Calibri" pitchFamily="34" charset="0"/>
              </a:rPr>
              <a:t>. created the registry key – because it has appropriate permissions.</a:t>
            </a:r>
            <a:endParaRPr lang="pl-PL" sz="1000" dirty="0" smtClean="0">
              <a:latin typeface="Calibri" pitchFamily="34" charset="0"/>
            </a:endParaRPr>
          </a:p>
          <a:p>
            <a:pPr defTabSz="990438">
              <a:spcAft>
                <a:spcPts val="361"/>
              </a:spcAft>
              <a:defRPr/>
            </a:pPr>
            <a:endParaRPr lang="pl-PL" sz="1000" dirty="0" smtClean="0">
              <a:latin typeface="Calibri" pitchFamily="34" charset="0"/>
            </a:endParaRPr>
          </a:p>
          <a:p>
            <a:pPr defTabSz="990438">
              <a:spcAft>
                <a:spcPts val="361"/>
              </a:spcAft>
              <a:defRPr/>
            </a:pPr>
            <a:r>
              <a:rPr lang="pl-PL" sz="1000" dirty="0" smtClean="0">
                <a:latin typeface="Calibri" pitchFamily="34" charset="0"/>
              </a:rPr>
              <a:t>Step-by-Step:</a:t>
            </a:r>
          </a:p>
          <a:p>
            <a:pPr defTabSz="990438">
              <a:spcAft>
                <a:spcPts val="361"/>
              </a:spcAft>
              <a:defRPr/>
            </a:pPr>
            <a:r>
              <a:rPr lang="pl-PL" sz="1000" dirty="0" smtClean="0">
                <a:latin typeface="Calibri" pitchFamily="34" charset="0"/>
              </a:rPr>
              <a:t>Get-ADUser -Filter * -SearchBase "DC=DOMAIN,DC=MSFT" | select Name, SamAccountName, Enabled</a:t>
            </a:r>
          </a:p>
          <a:p>
            <a:pPr defTabSz="990438">
              <a:spcAft>
                <a:spcPts val="361"/>
              </a:spcAft>
              <a:defRPr/>
            </a:pPr>
            <a:r>
              <a:rPr lang="pl-PL" sz="1000" dirty="0" smtClean="0">
                <a:latin typeface="Calibri" pitchFamily="34" charset="0"/>
              </a:rPr>
              <a:t>Search-ADAccount -AccountDisabled | where {$_.ObjectClass -eq 'user'} | FT Name,ObjectClass -A </a:t>
            </a:r>
          </a:p>
          <a:p>
            <a:pPr defTabSz="990438">
              <a:spcAft>
                <a:spcPts val="361"/>
              </a:spcAft>
              <a:defRPr/>
            </a:pPr>
            <a:r>
              <a:rPr lang="pl-PL" sz="1000" dirty="0" smtClean="0">
                <a:latin typeface="Calibri" pitchFamily="34" charset="0"/>
              </a:rPr>
              <a:t>Search-ADAccount -PasswordNeverExpires | FT Name,ObjectClass -A</a:t>
            </a:r>
          </a:p>
          <a:p>
            <a:pPr defTabSz="990438">
              <a:spcAft>
                <a:spcPts val="361"/>
              </a:spcAft>
              <a:defRPr/>
            </a:pPr>
            <a:r>
              <a:rPr lang="pl-PL" sz="1000" dirty="0" smtClean="0">
                <a:latin typeface="Calibri" pitchFamily="34" charset="0"/>
              </a:rPr>
              <a:t>Get-ADPrincipalGroupMembership -Identity bspears</a:t>
            </a:r>
          </a:p>
          <a:p>
            <a:pPr defTabSz="990438">
              <a:spcAft>
                <a:spcPts val="361"/>
              </a:spcAft>
              <a:defRPr/>
            </a:pPr>
            <a:endParaRPr lang="pl-PL" sz="1000" dirty="0" smtClean="0">
              <a:latin typeface="Calibri" pitchFamily="34" charset="0"/>
            </a:endParaRPr>
          </a:p>
          <a:p>
            <a:pPr defTabSz="990438">
              <a:spcAft>
                <a:spcPts val="361"/>
              </a:spcAft>
              <a:defRPr/>
            </a:pPr>
            <a:endParaRPr lang="pl-PL" sz="1000" dirty="0" smtClean="0">
              <a:latin typeface="Calibri" pitchFamily="34" charset="0"/>
            </a:endParaRPr>
          </a:p>
          <a:p>
            <a:pPr defTabSz="990438">
              <a:spcAft>
                <a:spcPts val="361"/>
              </a:spcAft>
              <a:defRPr/>
            </a:pPr>
            <a:endParaRPr lang="en-US" sz="1000" dirty="0"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After you</a:t>
            </a:r>
            <a:r>
              <a:rPr lang="en-GB" baseline="0" noProof="0" dirty="0" smtClean="0"/>
              <a:t> know what types of users you have in your Active Directory infrastructure</a:t>
            </a:r>
            <a:r>
              <a:rPr lang="pl-PL" baseline="0" noProof="0" dirty="0" smtClean="0"/>
              <a:t> do some testing. </a:t>
            </a:r>
            <a:r>
              <a:rPr lang="en-GB" noProof="0" dirty="0" smtClean="0"/>
              <a:t>Social, stupid but it works!!!</a:t>
            </a:r>
            <a:r>
              <a:rPr lang="pl-PL" noProof="0" dirty="0" smtClean="0"/>
              <a:t> </a:t>
            </a:r>
            <a:r>
              <a:rPr lang="pl-PL" b="1" noProof="0" dirty="0" smtClean="0"/>
              <a:t>Remember: </a:t>
            </a:r>
            <a:r>
              <a:rPr lang="en-GB" noProof="0" dirty="0" smtClean="0"/>
              <a:t>Not</a:t>
            </a:r>
            <a:r>
              <a:rPr lang="en-GB" baseline="0" noProof="0" dirty="0" smtClean="0"/>
              <a:t> ethical</a:t>
            </a:r>
          </a:p>
          <a:p>
            <a:r>
              <a:rPr lang="en-GB" baseline="0" noProof="0" dirty="0" smtClean="0"/>
              <a:t>Everybody knows that this is stupid but it is worth doing – if you are able to do it, hacker is able too</a:t>
            </a:r>
            <a:r>
              <a:rPr lang="pl-PL" baseline="0" noProof="0" dirty="0" smtClean="0"/>
              <a:t>.</a:t>
            </a:r>
            <a:endParaRPr lang="en-GB" baseline="0" noProof="0" dirty="0" smtClean="0"/>
          </a:p>
          <a:p>
            <a:endParaRPr lang="en-GB" baseline="0" noProof="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GB" baseline="0" noProof="0" dirty="0" smtClean="0"/>
              <a:t>The cheapest and most effective attacks are often nontechnical, exploiting human frailty rather the weaknesses in the technology.</a:t>
            </a:r>
          </a:p>
          <a:p>
            <a:pPr marL="0" marR="0" indent="0" algn="l" defTabSz="914363" rtl="0" eaLnBrk="1" fontAlgn="auto" latinLnBrk="0" hangingPunct="1">
              <a:lnSpc>
                <a:spcPct val="90000"/>
              </a:lnSpc>
              <a:spcBef>
                <a:spcPts val="0"/>
              </a:spcBef>
              <a:spcAft>
                <a:spcPts val="333"/>
              </a:spcAft>
              <a:buClrTx/>
              <a:buSzTx/>
              <a:buFontTx/>
              <a:buNone/>
              <a:tabLst/>
              <a:defRPr/>
            </a:pPr>
            <a:endParaRPr lang="en-GB" baseline="0" noProof="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GB" baseline="0" noProof="0" dirty="0" smtClean="0"/>
              <a:t>I have noticed that during the auditing employee awareness of security issues are not receiving the attention and resources they deserve. </a:t>
            </a:r>
            <a:endParaRPr lang="en-GB" noProof="0" dirty="0" smtClean="0"/>
          </a:p>
          <a:p>
            <a:endParaRPr lang="en-GB" noProof="0" dirty="0" smtClean="0"/>
          </a:p>
          <a:p>
            <a:endParaRPr lang="en-GB" noProof="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sz="1000" dirty="0" smtClean="0"/>
              <a:t>GPDisable – by Russinovich – now unavailable – to bypass software restriction</a:t>
            </a:r>
            <a:r>
              <a:rPr lang="pl-PL" sz="1000" baseline="0" dirty="0" smtClean="0"/>
              <a:t> policies.</a:t>
            </a:r>
            <a:endParaRPr lang="pl-PL" sz="1000" dirty="0" smtClean="0"/>
          </a:p>
          <a:p>
            <a:endParaRPr lang="pl-PL" sz="1000" dirty="0" smtClean="0"/>
          </a:p>
          <a:p>
            <a:r>
              <a:rPr lang="en-US" dirty="0" smtClean="0"/>
              <a:t>In every hacker's tool bag are a variety of free system probing and fingerprinting tools, the purpose of which is to identify specifics about your hardware and software configurations. Some of these tools will undoubtedly check for open ports on routers and firewalls and identify what system services are available for exploitation. To get an idea of what a hacker would see, download and run some of these tools against your own network. Be sure to let your staff know when these tools are being run, in case there are performance issues when certain scans are launched, and always test them against a few non-critical machines first. </a:t>
            </a:r>
          </a:p>
          <a:p>
            <a:endParaRPr lang="pl-PL"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noProof="0" dirty="0" smtClean="0"/>
              <a:t>The best mandatory sourse of knowlege is Microsoft Security</a:t>
            </a:r>
            <a:r>
              <a:rPr lang="pl-PL" baseline="0" noProof="0" dirty="0" smtClean="0"/>
              <a:t> builetin. Truly it is! Microsoft Security team does its job perfectly – they release hotfixes very quickly, they CARE and support users in security issues.</a:t>
            </a:r>
          </a:p>
          <a:p>
            <a:endParaRPr lang="pl-PL" baseline="0" noProof="0" dirty="0" smtClean="0"/>
          </a:p>
          <a:p>
            <a:r>
              <a:rPr lang="pl-PL" baseline="0" noProof="0" dirty="0" smtClean="0"/>
              <a:t>Be smart – sometimes your organization policy requires the high level of security. Do you work with sensitive data? You should then provide appropriate security measures. </a:t>
            </a:r>
            <a:endParaRPr lang="pl-PL" noProof="0" dirty="0" smtClean="0"/>
          </a:p>
          <a:p>
            <a:endParaRPr lang="pl-PL" noProof="0" dirty="0" smtClean="0"/>
          </a:p>
          <a:p>
            <a:r>
              <a:rPr lang="pl-PL" noProof="0" dirty="0" smtClean="0"/>
              <a:t>Security bulletins (vendors + research centers –&gt; ISS, Secunia etc.):</a:t>
            </a:r>
          </a:p>
          <a:p>
            <a:pPr>
              <a:buFontTx/>
              <a:buChar char="-"/>
            </a:pPr>
            <a:r>
              <a:rPr lang="pl-PL" noProof="0" dirty="0" smtClean="0"/>
              <a:t>Microsoft Security Bulletins</a:t>
            </a:r>
          </a:p>
          <a:p>
            <a:pPr>
              <a:buFontTx/>
              <a:buChar char="-"/>
            </a:pPr>
            <a:r>
              <a:rPr lang="pl-PL" noProof="0" dirty="0" smtClean="0"/>
              <a:t>IBM Security</a:t>
            </a:r>
          </a:p>
          <a:p>
            <a:pPr>
              <a:buFontTx/>
              <a:buChar char="-"/>
            </a:pPr>
            <a:r>
              <a:rPr lang="pl-PL" noProof="0" dirty="0" smtClean="0"/>
              <a:t>SANS</a:t>
            </a:r>
          </a:p>
          <a:p>
            <a:pPr>
              <a:buFontTx/>
              <a:buChar char="-"/>
            </a:pPr>
            <a:r>
              <a:rPr lang="pl-PL" noProof="0" dirty="0" smtClean="0"/>
              <a:t>ISS</a:t>
            </a:r>
          </a:p>
          <a:p>
            <a:pPr>
              <a:buFontTx/>
              <a:buChar char="-"/>
            </a:pPr>
            <a:endParaRPr lang="pl-PL" noProof="0" dirty="0" smtClean="0"/>
          </a:p>
          <a:p>
            <a:endParaRPr lang="pl-PL" noProof="0" dirty="0" smtClean="0"/>
          </a:p>
          <a:p>
            <a:r>
              <a:rPr lang="en-GB" noProof="0" dirty="0" smtClean="0"/>
              <a:t>Fresh issue SMB 2.0</a:t>
            </a:r>
            <a:r>
              <a:rPr lang="en-GB" baseline="0" noProof="0" dirty="0" smtClean="0"/>
              <a:t> – be familiar with all security issues.</a:t>
            </a:r>
            <a:endParaRPr lang="en-GB" noProof="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noProof="0" dirty="0" smtClean="0"/>
              <a:t>If we could learn from the hackers we were faster then some of them – start today preparing yourself for the greater maturity of your </a:t>
            </a:r>
            <a:r>
              <a:rPr lang="en-GB" baseline="0" noProof="0" dirty="0" err="1" smtClean="0"/>
              <a:t>networ</a:t>
            </a:r>
            <a:r>
              <a:rPr lang="pl-PL" baseline="0" noProof="0" dirty="0" smtClean="0"/>
              <a:t>k</a:t>
            </a:r>
            <a:r>
              <a:rPr lang="en-GB" baseline="0" noProof="0" dirty="0" smtClean="0"/>
              <a:t>, be aware of the threats, do the demos </a:t>
            </a:r>
            <a:r>
              <a:rPr lang="en-GB" baseline="0" noProof="0" dirty="0" smtClean="0">
                <a:sym typeface="Wingdings" pitchFamily="2" charset="2"/>
              </a:rPr>
              <a:t>!</a:t>
            </a:r>
            <a:endParaRPr lang="pl-PL" baseline="0" noProof="0" dirty="0" smtClean="0">
              <a:sym typeface="Wingdings" pitchFamily="2" charset="2"/>
            </a:endParaRPr>
          </a:p>
          <a:p>
            <a:endParaRPr lang="pl-PL" baseline="0" noProof="0" dirty="0" smtClean="0">
              <a:sym typeface="Wingdings" pitchFamily="2" charset="2"/>
            </a:endParaRPr>
          </a:p>
          <a:p>
            <a:r>
              <a:rPr lang="pl-PL" b="1" baseline="0" noProof="0" dirty="0" smtClean="0">
                <a:sym typeface="Wingdings" pitchFamily="2" charset="2"/>
              </a:rPr>
              <a:t>Do you think that hackers are better then you? I don’t think so! </a:t>
            </a:r>
          </a:p>
          <a:p>
            <a:endParaRPr lang="pl-PL" baseline="0" noProof="0" dirty="0" smtClean="0">
              <a:sym typeface="Wingdings" pitchFamily="2" charset="2"/>
            </a:endParaRPr>
          </a:p>
          <a:p>
            <a:r>
              <a:rPr lang="pl-PL" baseline="0" noProof="0" dirty="0" smtClean="0">
                <a:sym typeface="Wingdings" pitchFamily="2" charset="2"/>
              </a:rPr>
              <a:t>Administratorzy są technicznie lepsi od hackerów tylko mają inne priorytety.  Some wallpaper GPO options are more important than protection.</a:t>
            </a:r>
            <a:endParaRPr lang="en-GB" baseline="0" noProof="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4:26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
        <p:nvSpPr>
          <p:cNvPr id="12" name="Slide Image Placeholder 11"/>
          <p:cNvSpPr>
            <a:spLocks noGrp="1" noRot="1" noChangeAspect="1"/>
          </p:cNvSpPr>
          <p:nvPr>
            <p:ph type="sldImg"/>
          </p:nvPr>
        </p:nvSpPr>
        <p:spPr>
          <a:xfrm>
            <a:off x="1433513" y="511175"/>
            <a:ext cx="4179887"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Hackers have been assigned a fundamenta</a:t>
            </a:r>
            <a:r>
              <a:rPr lang="en-US" baseline="0" noProof="0" dirty="0" smtClean="0"/>
              <a:t>l role in software development. </a:t>
            </a:r>
            <a:endParaRPr lang="en-US" noProof="0" dirty="0" smtClean="0"/>
          </a:p>
          <a:p>
            <a:r>
              <a:rPr lang="en-US" noProof="0" dirty="0" smtClean="0"/>
              <a:t>Morality and being against the l</a:t>
            </a:r>
            <a:r>
              <a:rPr lang="pl-PL" noProof="0" dirty="0" smtClean="0"/>
              <a:t>a</a:t>
            </a:r>
            <a:r>
              <a:rPr lang="en-US" noProof="0" dirty="0" smtClean="0"/>
              <a:t>w are not</a:t>
            </a:r>
            <a:r>
              <a:rPr lang="en-US" baseline="0" noProof="0" dirty="0" smtClean="0"/>
              <a:t> effective deterrents. </a:t>
            </a:r>
          </a:p>
          <a:p>
            <a:pPr marL="0" marR="0" indent="0" algn="l" defTabSz="914363" rtl="0" eaLnBrk="1" fontAlgn="auto" latinLnBrk="0" hangingPunct="1">
              <a:lnSpc>
                <a:spcPct val="90000"/>
              </a:lnSpc>
              <a:spcBef>
                <a:spcPts val="0"/>
              </a:spcBef>
              <a:spcAft>
                <a:spcPts val="333"/>
              </a:spcAft>
              <a:buClrTx/>
              <a:buSzTx/>
              <a:buFontTx/>
              <a:buNone/>
              <a:tabLst/>
              <a:defRPr/>
            </a:pPr>
            <a:r>
              <a:rPr lang="en-US" noProof="0" dirty="0" smtClean="0"/>
              <a:t>Many</a:t>
            </a:r>
            <a:r>
              <a:rPr lang="en-US" baseline="0" noProof="0" dirty="0" smtClean="0"/>
              <a:t> systems are built with immature and insecure technology making them susceptible to a wide range of attacks.</a:t>
            </a:r>
            <a:endParaRPr lang="en-US" noProof="0" dirty="0" smtClean="0"/>
          </a:p>
          <a:p>
            <a:r>
              <a:rPr lang="en-US" noProof="0" dirty="0" smtClean="0"/>
              <a:t>NT Security.nu </a:t>
            </a:r>
          </a:p>
          <a:p>
            <a:endParaRPr lang="en-US" noProof="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err="1" smtClean="0"/>
              <a:t>Usless</a:t>
            </a:r>
            <a:r>
              <a:rPr lang="pl-PL" dirty="0" smtClean="0"/>
              <a:t> in </a:t>
            </a:r>
            <a:r>
              <a:rPr lang="pl-PL" dirty="0" err="1" smtClean="0"/>
              <a:t>Administration</a:t>
            </a:r>
            <a:r>
              <a:rPr lang="pl-PL" dirty="0" smtClean="0"/>
              <a:t>. </a:t>
            </a:r>
            <a:endParaRPr lang="pl-PL"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This is</a:t>
            </a:r>
            <a:r>
              <a:rPr lang="pl-PL" baseline="0" dirty="0" smtClean="0"/>
              <a:t> a habit to check who you are you talkin’ to. Before all audits or attacks it is very resonable to check what organization is assaigned to the tested IP address. In many cases some small „informal” test may result in the law complications.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In Europe – RIPE.</a:t>
            </a:r>
            <a:r>
              <a:rPr lang="pl-PL" baseline="0" dirty="0" smtClean="0"/>
              <a:t> Companies should care about their image in the network. Please check the ripe.net database and check your company – how does it look like? Who is the contact person?</a:t>
            </a:r>
            <a:endParaRPr lang="pl-PL"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Serious hackers don't shoot in the dark when attempting to penetrate a system. Instead, they will use hacker techniques such as operating system fingerprinting and probing to systematically identify what systems and services your company is running to determine your weakest link. Are you connected to a partner network that has a firewall equivalent to Swiss cheese? Does your remote access system require only mediocre authentication? Do you have in-house staff develop </a:t>
            </a:r>
            <a:r>
              <a:rPr lang="en-US" dirty="0" err="1" smtClean="0"/>
              <a:t>webpages</a:t>
            </a:r>
            <a:r>
              <a:rPr lang="en-US" dirty="0" smtClean="0"/>
              <a:t> that haven't been checked for security holes? These are the weaknesses hackers are looking for. </a:t>
            </a:r>
            <a:r>
              <a:rPr lang="pl-PL" b="1" dirty="0" err="1" smtClean="0"/>
              <a:t>Remember</a:t>
            </a:r>
            <a:r>
              <a:rPr lang="pl-PL" b="1" dirty="0" smtClean="0"/>
              <a:t>:</a:t>
            </a:r>
            <a:r>
              <a:rPr lang="pl-PL" b="1" baseline="0" dirty="0" smtClean="0"/>
              <a:t> </a:t>
            </a:r>
            <a:r>
              <a:rPr lang="pl-PL" dirty="0" err="1" smtClean="0"/>
              <a:t>There</a:t>
            </a:r>
            <a:r>
              <a:rPr lang="pl-PL" dirty="0" smtClean="0"/>
              <a:t> </a:t>
            </a:r>
            <a:r>
              <a:rPr lang="pl-PL" dirty="0" err="1" smtClean="0"/>
              <a:t>is</a:t>
            </a:r>
            <a:r>
              <a:rPr lang="pl-PL" dirty="0" smtClean="0"/>
              <a:t> no </a:t>
            </a:r>
            <a:r>
              <a:rPr lang="pl-PL" dirty="0" err="1" smtClean="0"/>
              <a:t>good</a:t>
            </a:r>
            <a:r>
              <a:rPr lang="pl-PL" dirty="0" smtClean="0"/>
              <a:t> </a:t>
            </a:r>
            <a:r>
              <a:rPr lang="pl-PL" dirty="0" err="1" smtClean="0"/>
              <a:t>scanning</a:t>
            </a:r>
            <a:r>
              <a:rPr lang="pl-PL" dirty="0" smtClean="0"/>
              <a:t>,</a:t>
            </a:r>
            <a:r>
              <a:rPr lang="pl-PL" baseline="0" dirty="0" smtClean="0"/>
              <a:t> </a:t>
            </a:r>
            <a:r>
              <a:rPr lang="pl-PL" baseline="0" dirty="0" err="1" smtClean="0"/>
              <a:t>you</a:t>
            </a:r>
            <a:r>
              <a:rPr lang="pl-PL" baseline="0" dirty="0" smtClean="0"/>
              <a:t> </a:t>
            </a:r>
            <a:r>
              <a:rPr lang="pl-PL" baseline="0" dirty="0" err="1" smtClean="0"/>
              <a:t>may</a:t>
            </a:r>
            <a:r>
              <a:rPr lang="pl-PL" baseline="0" dirty="0" smtClean="0"/>
              <a:t> do </a:t>
            </a:r>
            <a:r>
              <a:rPr lang="pl-PL" baseline="0" dirty="0" err="1" smtClean="0"/>
              <a:t>this</a:t>
            </a:r>
            <a:r>
              <a:rPr lang="pl-PL" baseline="0" dirty="0" smtClean="0"/>
              <a:t> </a:t>
            </a:r>
            <a:r>
              <a:rPr lang="pl-PL" baseline="0" dirty="0" err="1" smtClean="0"/>
              <a:t>without</a:t>
            </a:r>
            <a:r>
              <a:rPr lang="pl-PL" baseline="0" dirty="0" smtClean="0"/>
              <a:t> </a:t>
            </a:r>
            <a:r>
              <a:rPr lang="pl-PL" baseline="0" dirty="0" err="1" smtClean="0"/>
              <a:t>informing</a:t>
            </a:r>
            <a:r>
              <a:rPr lang="pl-PL" baseline="0" dirty="0" smtClean="0"/>
              <a:t> </a:t>
            </a:r>
            <a:r>
              <a:rPr lang="pl-PL" baseline="0" dirty="0" err="1" smtClean="0"/>
              <a:t>the</a:t>
            </a:r>
            <a:r>
              <a:rPr lang="pl-PL" baseline="0" dirty="0" smtClean="0"/>
              <a:t> IT in </a:t>
            </a:r>
            <a:r>
              <a:rPr lang="pl-PL" baseline="0" dirty="0" err="1" smtClean="0"/>
              <a:t>terms</a:t>
            </a:r>
            <a:r>
              <a:rPr lang="pl-PL" baseline="0" dirty="0" smtClean="0"/>
              <a:t> of </a:t>
            </a:r>
            <a:r>
              <a:rPr lang="pl-PL" baseline="0" dirty="0" err="1" smtClean="0"/>
              <a:t>notoriety</a:t>
            </a:r>
            <a:r>
              <a:rPr lang="pl-PL" baseline="0" dirty="0" smtClean="0"/>
              <a:t>.</a:t>
            </a:r>
            <a:endParaRPr lang="pl-PL" dirty="0" smtClean="0"/>
          </a:p>
          <a:p>
            <a:pPr marL="0" marR="0" indent="0" algn="l" defTabSz="914363" rtl="0" eaLnBrk="1" fontAlgn="auto" latinLnBrk="0" hangingPunct="1">
              <a:lnSpc>
                <a:spcPct val="90000"/>
              </a:lnSpc>
              <a:spcBef>
                <a:spcPts val="0"/>
              </a:spcBef>
              <a:spcAft>
                <a:spcPts val="333"/>
              </a:spcAft>
              <a:buClrTx/>
              <a:buSzTx/>
              <a:buFontTx/>
              <a:buNone/>
              <a:tabLst/>
              <a:defRPr/>
            </a:pPr>
            <a:endParaRPr lang="pl-PL"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The first step in defending against hacker techniques and exploits designed to access your systems is to block unnecessary, incoming firewall ports. The ports that remain open should be protected by patching the services that use those ports, such as Web services, email and FTP. </a:t>
            </a:r>
          </a:p>
          <a:p>
            <a:endParaRPr lang="pl-PL"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4:26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12" name="Slide Image Placeholder 11"/>
          <p:cNvSpPr>
            <a:spLocks noGrp="1" noRot="1" noChangeAspect="1"/>
          </p:cNvSpPr>
          <p:nvPr>
            <p:ph type="sldImg"/>
          </p:nvPr>
        </p:nvSpPr>
        <p:spPr>
          <a:xfrm>
            <a:off x="1433513" y="511175"/>
            <a:ext cx="4179887" cy="3136900"/>
          </a:xfrm>
        </p:spPr>
      </p:sp>
      <p:sp>
        <p:nvSpPr>
          <p:cNvPr id="13" name="Notes Placeholder 12"/>
          <p:cNvSpPr>
            <a:spLocks noGrp="1"/>
          </p:cNvSpPr>
          <p:nvPr>
            <p:ph type="body" idx="1"/>
          </p:nvPr>
        </p:nvSpPr>
        <p:spPr/>
        <p:txBody>
          <a:bodyPr>
            <a:normAutofit/>
          </a:bodyPr>
          <a:lstStyle/>
          <a:p>
            <a:pPr defTabSz="990438">
              <a:spcAft>
                <a:spcPts val="361"/>
              </a:spcAft>
              <a:defRPr/>
            </a:pPr>
            <a:r>
              <a:rPr lang="pl-PL" dirty="0" smtClean="0"/>
              <a:t>5</a:t>
            </a:r>
            <a:r>
              <a:rPr lang="pl-PL" baseline="0" dirty="0" smtClean="0"/>
              <a:t> </a:t>
            </a:r>
            <a:r>
              <a:rPr lang="pl-PL" baseline="0" dirty="0" err="1" smtClean="0"/>
              <a:t>minutes</a:t>
            </a:r>
            <a:endParaRPr lang="pl-PL" baseline="0" dirty="0" smtClean="0"/>
          </a:p>
          <a:p>
            <a:pPr defTabSz="990438">
              <a:spcAft>
                <a:spcPts val="361"/>
              </a:spcAft>
              <a:defRPr/>
            </a:pPr>
            <a:endParaRPr lang="pl-PL" baseline="0" dirty="0" smtClean="0"/>
          </a:p>
          <a:p>
            <a:pPr defTabSz="990438">
              <a:spcAft>
                <a:spcPts val="361"/>
              </a:spcAft>
              <a:defRPr/>
            </a:pPr>
            <a:r>
              <a:rPr lang="pl-PL" baseline="0" dirty="0" err="1" smtClean="0"/>
              <a:t>Summary</a:t>
            </a:r>
            <a:r>
              <a:rPr lang="pl-PL" baseline="0" dirty="0" smtClean="0"/>
              <a:t>: Demo </a:t>
            </a:r>
            <a:r>
              <a:rPr lang="pl-PL" baseline="0" dirty="0" err="1" smtClean="0"/>
              <a:t>shows</a:t>
            </a:r>
            <a:r>
              <a:rPr lang="pl-PL" baseline="0" dirty="0" smtClean="0"/>
              <a:t> </a:t>
            </a:r>
            <a:r>
              <a:rPr lang="pl-PL" baseline="0" dirty="0" err="1" smtClean="0"/>
              <a:t>the</a:t>
            </a:r>
            <a:r>
              <a:rPr lang="pl-PL" baseline="0" dirty="0" smtClean="0"/>
              <a:t> </a:t>
            </a:r>
            <a:r>
              <a:rPr lang="pl-PL" baseline="0" dirty="0" err="1" smtClean="0"/>
              <a:t>effect</a:t>
            </a:r>
            <a:r>
              <a:rPr lang="pl-PL" baseline="0" dirty="0" smtClean="0"/>
              <a:t> of </a:t>
            </a:r>
            <a:r>
              <a:rPr lang="pl-PL" baseline="0" dirty="0" err="1" smtClean="0"/>
              <a:t>being</a:t>
            </a:r>
            <a:r>
              <a:rPr lang="pl-PL" baseline="0" dirty="0" smtClean="0"/>
              <a:t> </a:t>
            </a:r>
            <a:r>
              <a:rPr lang="pl-PL" baseline="0" dirty="0" err="1" smtClean="0"/>
              <a:t>careless</a:t>
            </a:r>
            <a:r>
              <a:rPr lang="pl-PL" baseline="0" dirty="0" smtClean="0"/>
              <a:t> in </a:t>
            </a:r>
            <a:r>
              <a:rPr lang="pl-PL" baseline="0" dirty="0" err="1" smtClean="0"/>
              <a:t>the</a:t>
            </a:r>
            <a:r>
              <a:rPr lang="pl-PL" baseline="0" dirty="0" smtClean="0"/>
              <a:t> </a:t>
            </a:r>
            <a:r>
              <a:rPr lang="pl-PL" baseline="0" dirty="0" err="1" smtClean="0"/>
              <a:t>publishing</a:t>
            </a:r>
            <a:r>
              <a:rPr lang="pl-PL" baseline="0" dirty="0" smtClean="0"/>
              <a:t> </a:t>
            </a:r>
            <a:r>
              <a:rPr lang="pl-PL" baseline="0" dirty="0" err="1" smtClean="0"/>
              <a:t>information</a:t>
            </a:r>
            <a:r>
              <a:rPr lang="pl-PL" baseline="0" dirty="0" smtClean="0"/>
              <a:t> to </a:t>
            </a:r>
            <a:r>
              <a:rPr lang="pl-PL" baseline="0" dirty="0" err="1" smtClean="0"/>
              <a:t>the</a:t>
            </a:r>
            <a:r>
              <a:rPr lang="pl-PL" baseline="0" dirty="0" smtClean="0"/>
              <a:t> Internet.</a:t>
            </a:r>
          </a:p>
          <a:p>
            <a:pPr defTabSz="990438">
              <a:spcAft>
                <a:spcPts val="361"/>
              </a:spcAft>
              <a:defRPr/>
            </a:pPr>
            <a:r>
              <a:rPr lang="pl-PL" baseline="0" dirty="0" smtClean="0"/>
              <a:t>Action: I will show </a:t>
            </a:r>
            <a:r>
              <a:rPr lang="pl-PL" baseline="0" dirty="0" err="1" smtClean="0"/>
              <a:t>the</a:t>
            </a:r>
            <a:r>
              <a:rPr lang="pl-PL" baseline="0" dirty="0" smtClean="0"/>
              <a:t> Web </a:t>
            </a:r>
            <a:r>
              <a:rPr lang="pl-PL" baseline="0" dirty="0" err="1" smtClean="0"/>
              <a:t>Browser</a:t>
            </a:r>
            <a:r>
              <a:rPr lang="pl-PL" baseline="0" dirty="0" smtClean="0"/>
              <a:t> </a:t>
            </a:r>
            <a:r>
              <a:rPr lang="pl-PL" baseline="0" dirty="0" err="1" smtClean="0"/>
              <a:t>with</a:t>
            </a:r>
            <a:r>
              <a:rPr lang="pl-PL" baseline="0" dirty="0" smtClean="0"/>
              <a:t> </a:t>
            </a:r>
            <a:r>
              <a:rPr lang="pl-PL" baseline="0" dirty="0" err="1" smtClean="0"/>
              <a:t>some</a:t>
            </a:r>
            <a:r>
              <a:rPr lang="pl-PL" baseline="0" dirty="0" smtClean="0"/>
              <a:t> </a:t>
            </a:r>
            <a:r>
              <a:rPr lang="pl-PL" baseline="0" dirty="0" err="1" smtClean="0"/>
              <a:t>„googl</a:t>
            </a:r>
            <a:r>
              <a:rPr lang="pl-PL" baseline="0" dirty="0" smtClean="0"/>
              <a:t>e </a:t>
            </a:r>
            <a:r>
              <a:rPr lang="pl-PL" baseline="0" dirty="0" err="1" smtClean="0"/>
              <a:t>hacking</a:t>
            </a:r>
            <a:r>
              <a:rPr lang="pl-PL" baseline="0" dirty="0" smtClean="0"/>
              <a:t>” </a:t>
            </a:r>
            <a:r>
              <a:rPr lang="pl-PL" baseline="0" dirty="0" err="1" smtClean="0"/>
              <a:t>little</a:t>
            </a:r>
            <a:r>
              <a:rPr lang="pl-PL" baseline="0" dirty="0" smtClean="0"/>
              <a:t> scripts to </a:t>
            </a:r>
            <a:r>
              <a:rPr lang="en-US" sz="1000" dirty="0" smtClean="0"/>
              <a:t>put emphasis o</a:t>
            </a:r>
            <a:r>
              <a:rPr lang="pl-PL" sz="1000" dirty="0" smtClean="0"/>
              <a:t>n </a:t>
            </a:r>
            <a:r>
              <a:rPr lang="pl-PL" sz="1000" dirty="0" err="1" smtClean="0"/>
              <a:t>the</a:t>
            </a:r>
            <a:r>
              <a:rPr lang="pl-PL" sz="1000" dirty="0" smtClean="0"/>
              <a:t> </a:t>
            </a:r>
            <a:r>
              <a:rPr lang="pl-PL" sz="1000" dirty="0" err="1" smtClean="0"/>
              <a:t>careless</a:t>
            </a:r>
            <a:r>
              <a:rPr lang="pl-PL" sz="1000" dirty="0" smtClean="0"/>
              <a:t> </a:t>
            </a:r>
            <a:r>
              <a:rPr lang="pl-PL" sz="1000" dirty="0" err="1" smtClean="0"/>
              <a:t>fact</a:t>
            </a:r>
            <a:r>
              <a:rPr lang="pl-PL" sz="1000" dirty="0" smtClean="0"/>
              <a:t>. Scripts </a:t>
            </a:r>
            <a:r>
              <a:rPr lang="pl-PL" sz="1000" dirty="0" err="1" smtClean="0"/>
              <a:t>are</a:t>
            </a:r>
            <a:r>
              <a:rPr lang="pl-PL" sz="1000" dirty="0" smtClean="0"/>
              <a:t>: „</a:t>
            </a:r>
            <a:r>
              <a:rPr lang="en-US" dirty="0" err="1" smtClean="0"/>
              <a:t>inurl:hp</a:t>
            </a:r>
            <a:r>
              <a:rPr lang="en-US" dirty="0" smtClean="0"/>
              <a:t>/device/</a:t>
            </a:r>
            <a:r>
              <a:rPr lang="en-US" dirty="0" err="1" smtClean="0"/>
              <a:t>this.LCDispatcher</a:t>
            </a:r>
            <a:r>
              <a:rPr lang="pl-PL" dirty="0" smtClean="0"/>
              <a:t>” and „</a:t>
            </a:r>
            <a:r>
              <a:rPr lang="pl-PL" dirty="0" err="1" smtClean="0"/>
              <a:t>admin</a:t>
            </a:r>
            <a:r>
              <a:rPr lang="pl-PL" dirty="0" smtClean="0"/>
              <a:t> </a:t>
            </a:r>
            <a:r>
              <a:rPr lang="pl-PL" dirty="0" err="1" smtClean="0"/>
              <a:t>account</a:t>
            </a:r>
            <a:r>
              <a:rPr lang="pl-PL" dirty="0" smtClean="0"/>
              <a:t> </a:t>
            </a:r>
            <a:r>
              <a:rPr lang="pl-PL" dirty="0" err="1" smtClean="0"/>
              <a:t>info</a:t>
            </a:r>
            <a:r>
              <a:rPr lang="pl-PL" dirty="0" smtClean="0"/>
              <a:t>”: </a:t>
            </a:r>
            <a:r>
              <a:rPr lang="pl-PL" dirty="0" err="1" smtClean="0"/>
              <a:t>filetype:log</a:t>
            </a:r>
            <a:endParaRPr lang="pl-P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err="1" smtClean="0"/>
              <a:t>Useful</a:t>
            </a:r>
            <a:r>
              <a:rPr lang="pl-PL" dirty="0" smtClean="0"/>
              <a:t> for </a:t>
            </a:r>
            <a:r>
              <a:rPr lang="pl-PL" dirty="0" err="1" smtClean="0"/>
              <a:t>Administration</a:t>
            </a:r>
            <a:r>
              <a:rPr lang="pl-PL" dirty="0" smtClean="0"/>
              <a:t>.</a:t>
            </a:r>
            <a:endParaRPr lang="pl-PL"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4" r:id="rId11"/>
    <p:sldLayoutId id="2147483726"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hyperlink" Target="http://www.eoearth.org/media/approved/9/9a/Ddt.jp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hyperlink" Target="http://microsoft.com/technet" TargetMode="External"/><Relationship Id="rId9" Type="http://schemas.openxmlformats.org/officeDocument/2006/relationships/image" Target="../media/image37.emf"/></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ripe.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763000" cy="1329595"/>
          </a:xfrm>
        </p:spPr>
        <p:txBody>
          <a:bodyPr/>
          <a:lstStyle/>
          <a:p>
            <a:r>
              <a:rPr lang="pl-PL" dirty="0" err="1" smtClean="0"/>
              <a:t>Check</a:t>
            </a:r>
            <a:r>
              <a:rPr lang="pl-PL" dirty="0" smtClean="0"/>
              <a:t> </a:t>
            </a:r>
            <a:r>
              <a:rPr lang="pl-PL" dirty="0" err="1" smtClean="0"/>
              <a:t>yourself</a:t>
            </a:r>
            <a:r>
              <a:rPr lang="pl-PL" dirty="0" smtClean="0"/>
              <a:t>, </a:t>
            </a:r>
            <a:r>
              <a:rPr lang="pl-PL" dirty="0" err="1" smtClean="0"/>
              <a:t>they</a:t>
            </a:r>
            <a:r>
              <a:rPr lang="pl-PL" dirty="0" smtClean="0"/>
              <a:t> do </a:t>
            </a:r>
            <a:r>
              <a:rPr lang="pl-PL" dirty="0" err="1" smtClean="0"/>
              <a:t>fingerprinting</a:t>
            </a:r>
            <a:endParaRPr lang="pl-PL" dirty="0"/>
          </a:p>
        </p:txBody>
      </p:sp>
      <p:sp>
        <p:nvSpPr>
          <p:cNvPr id="3" name="Text Placeholder 2"/>
          <p:cNvSpPr>
            <a:spLocks noGrp="1"/>
          </p:cNvSpPr>
          <p:nvPr>
            <p:ph type="body" sz="quarter" idx="10"/>
          </p:nvPr>
        </p:nvSpPr>
        <p:spPr>
          <a:xfrm>
            <a:off x="387055" y="1295906"/>
            <a:ext cx="8346073" cy="5562094"/>
          </a:xfrm>
        </p:spPr>
        <p:txBody>
          <a:bodyPr/>
          <a:lstStyle/>
          <a:p>
            <a:r>
              <a:rPr lang="pl-PL" sz="2000" dirty="0" err="1" smtClean="0">
                <a:latin typeface="Courier New" pitchFamily="49" charset="0"/>
              </a:rPr>
              <a:t>Interesting</a:t>
            </a:r>
            <a:r>
              <a:rPr lang="pl-PL" sz="2000" dirty="0" smtClean="0">
                <a:latin typeface="Courier New" pitchFamily="49" charset="0"/>
              </a:rPr>
              <a:t> </a:t>
            </a:r>
            <a:r>
              <a:rPr lang="pl-PL" sz="2000" dirty="0" err="1" smtClean="0">
                <a:latin typeface="Courier New" pitchFamily="49" charset="0"/>
              </a:rPr>
              <a:t>ports</a:t>
            </a:r>
            <a:r>
              <a:rPr lang="pl-PL" sz="2000" dirty="0" smtClean="0">
                <a:latin typeface="Courier New" pitchFamily="49" charset="0"/>
              </a:rPr>
              <a:t> on 172.18.10.11:</a:t>
            </a:r>
          </a:p>
          <a:p>
            <a:r>
              <a:rPr lang="pl-PL" sz="2000" dirty="0" smtClean="0">
                <a:latin typeface="Courier New" pitchFamily="49" charset="0"/>
              </a:rPr>
              <a:t>Not </a:t>
            </a:r>
            <a:r>
              <a:rPr lang="pl-PL" sz="2000" dirty="0" err="1" smtClean="0">
                <a:latin typeface="Courier New" pitchFamily="49" charset="0"/>
              </a:rPr>
              <a:t>shown</a:t>
            </a:r>
            <a:r>
              <a:rPr lang="pl-PL" sz="2000" dirty="0" smtClean="0">
                <a:latin typeface="Courier New" pitchFamily="49" charset="0"/>
              </a:rPr>
              <a:t>: 1694 </a:t>
            </a:r>
            <a:r>
              <a:rPr lang="pl-PL" sz="2000" dirty="0" err="1" smtClean="0">
                <a:latin typeface="Courier New" pitchFamily="49" charset="0"/>
              </a:rPr>
              <a:t>closed</a:t>
            </a:r>
            <a:r>
              <a:rPr lang="pl-PL" sz="2000" dirty="0" smtClean="0">
                <a:latin typeface="Courier New" pitchFamily="49" charset="0"/>
              </a:rPr>
              <a:t> </a:t>
            </a:r>
            <a:r>
              <a:rPr lang="pl-PL" sz="2000" dirty="0" err="1" smtClean="0">
                <a:latin typeface="Courier New" pitchFamily="49" charset="0"/>
              </a:rPr>
              <a:t>ports</a:t>
            </a:r>
            <a:endParaRPr lang="pl-PL" sz="2000" dirty="0" smtClean="0">
              <a:latin typeface="Courier New" pitchFamily="49" charset="0"/>
            </a:endParaRPr>
          </a:p>
          <a:p>
            <a:r>
              <a:rPr lang="pl-PL" sz="2000" dirty="0" smtClean="0">
                <a:latin typeface="Courier New" pitchFamily="49" charset="0"/>
              </a:rPr>
              <a:t>PORT     STATE SERVICE</a:t>
            </a:r>
          </a:p>
          <a:p>
            <a:r>
              <a:rPr lang="pl-PL" sz="2000" b="1" dirty="0" smtClean="0">
                <a:solidFill>
                  <a:srgbClr val="C00000"/>
                </a:solidFill>
                <a:latin typeface="Courier New" pitchFamily="49" charset="0"/>
              </a:rPr>
              <a:t>21/</a:t>
            </a:r>
            <a:r>
              <a:rPr lang="pl-PL" sz="2000" b="1" dirty="0" err="1" smtClean="0">
                <a:solidFill>
                  <a:srgbClr val="C00000"/>
                </a:solidFill>
                <a:latin typeface="Courier New" pitchFamily="49" charset="0"/>
              </a:rPr>
              <a:t>tcp</a:t>
            </a:r>
            <a:r>
              <a:rPr lang="pl-PL" sz="2000" b="1" dirty="0" smtClean="0">
                <a:solidFill>
                  <a:srgbClr val="C00000"/>
                </a:solidFill>
                <a:latin typeface="Courier New" pitchFamily="49" charset="0"/>
              </a:rPr>
              <a:t>   </a:t>
            </a:r>
            <a:r>
              <a:rPr lang="pl-PL" sz="2000" b="1" dirty="0" err="1" smtClean="0">
                <a:solidFill>
                  <a:srgbClr val="C00000"/>
                </a:solidFill>
                <a:latin typeface="Courier New" pitchFamily="49" charset="0"/>
              </a:rPr>
              <a:t>open</a:t>
            </a:r>
            <a:r>
              <a:rPr lang="pl-PL" sz="2000" b="1" dirty="0" smtClean="0">
                <a:solidFill>
                  <a:srgbClr val="C00000"/>
                </a:solidFill>
                <a:latin typeface="Courier New" pitchFamily="49" charset="0"/>
              </a:rPr>
              <a:t>  </a:t>
            </a:r>
            <a:r>
              <a:rPr lang="pl-PL" sz="2000" b="1" dirty="0" err="1" smtClean="0">
                <a:solidFill>
                  <a:srgbClr val="C00000"/>
                </a:solidFill>
                <a:latin typeface="Courier New" pitchFamily="49" charset="0"/>
              </a:rPr>
              <a:t>war-ftpd</a:t>
            </a:r>
            <a:endParaRPr lang="pl-PL" sz="2000" b="1" dirty="0" smtClean="0">
              <a:solidFill>
                <a:srgbClr val="C00000"/>
              </a:solidFill>
              <a:latin typeface="Courier New" pitchFamily="49" charset="0"/>
            </a:endParaRPr>
          </a:p>
          <a:p>
            <a:r>
              <a:rPr lang="pl-PL" sz="2000" dirty="0" smtClean="0">
                <a:latin typeface="Courier New" pitchFamily="49" charset="0"/>
              </a:rPr>
              <a:t>25/</a:t>
            </a:r>
            <a:r>
              <a:rPr lang="pl-PL" sz="2000" dirty="0" err="1" smtClean="0">
                <a:latin typeface="Courier New" pitchFamily="49" charset="0"/>
              </a:rPr>
              <a:t>tcp</a:t>
            </a:r>
            <a:r>
              <a:rPr lang="pl-PL" sz="2000" dirty="0" smtClean="0">
                <a:latin typeface="Courier New" pitchFamily="49" charset="0"/>
              </a:rPr>
              <a:t>   </a:t>
            </a:r>
            <a:r>
              <a:rPr lang="pl-PL" sz="2000" dirty="0" err="1" smtClean="0">
                <a:latin typeface="Courier New" pitchFamily="49" charset="0"/>
              </a:rPr>
              <a:t>open</a:t>
            </a:r>
            <a:r>
              <a:rPr lang="pl-PL" sz="2000" dirty="0" smtClean="0">
                <a:latin typeface="Courier New" pitchFamily="49" charset="0"/>
              </a:rPr>
              <a:t>  </a:t>
            </a:r>
            <a:r>
              <a:rPr lang="pl-PL" sz="2000" dirty="0" err="1" smtClean="0">
                <a:latin typeface="Courier New" pitchFamily="49" charset="0"/>
              </a:rPr>
              <a:t>smtp</a:t>
            </a:r>
            <a:endParaRPr lang="pl-PL" sz="2000" dirty="0" smtClean="0">
              <a:latin typeface="Courier New" pitchFamily="49" charset="0"/>
            </a:endParaRPr>
          </a:p>
          <a:p>
            <a:r>
              <a:rPr lang="pl-PL" sz="2000" dirty="0" smtClean="0">
                <a:latin typeface="Courier New" pitchFamily="49" charset="0"/>
              </a:rPr>
              <a:t>42/</a:t>
            </a:r>
            <a:r>
              <a:rPr lang="pl-PL" sz="2000" dirty="0" err="1" smtClean="0">
                <a:latin typeface="Courier New" pitchFamily="49" charset="0"/>
              </a:rPr>
              <a:t>tcp</a:t>
            </a:r>
            <a:r>
              <a:rPr lang="pl-PL" sz="2000" dirty="0" smtClean="0">
                <a:latin typeface="Courier New" pitchFamily="49" charset="0"/>
              </a:rPr>
              <a:t>   </a:t>
            </a:r>
            <a:r>
              <a:rPr lang="pl-PL" sz="2000" dirty="0" err="1" smtClean="0">
                <a:latin typeface="Courier New" pitchFamily="49" charset="0"/>
              </a:rPr>
              <a:t>open</a:t>
            </a:r>
            <a:r>
              <a:rPr lang="pl-PL" sz="2000" dirty="0" smtClean="0">
                <a:latin typeface="Courier New" pitchFamily="49" charset="0"/>
              </a:rPr>
              <a:t>  </a:t>
            </a:r>
            <a:r>
              <a:rPr lang="pl-PL" sz="2000" dirty="0" err="1" smtClean="0">
                <a:latin typeface="Courier New" pitchFamily="49" charset="0"/>
              </a:rPr>
              <a:t>nameserver</a:t>
            </a:r>
            <a:endParaRPr lang="pl-PL" sz="2000" dirty="0" smtClean="0">
              <a:latin typeface="Courier New" pitchFamily="49" charset="0"/>
            </a:endParaRPr>
          </a:p>
          <a:p>
            <a:r>
              <a:rPr lang="pl-PL" sz="2000" dirty="0" smtClean="0">
                <a:latin typeface="Courier New" pitchFamily="49" charset="0"/>
              </a:rPr>
              <a:t>53/</a:t>
            </a:r>
            <a:r>
              <a:rPr lang="pl-PL" sz="2000" dirty="0" err="1" smtClean="0">
                <a:latin typeface="Courier New" pitchFamily="49" charset="0"/>
              </a:rPr>
              <a:t>tcp</a:t>
            </a:r>
            <a:r>
              <a:rPr lang="pl-PL" sz="2000" dirty="0" smtClean="0">
                <a:latin typeface="Courier New" pitchFamily="49" charset="0"/>
              </a:rPr>
              <a:t>   </a:t>
            </a:r>
            <a:r>
              <a:rPr lang="pl-PL" sz="2000" dirty="0" err="1" smtClean="0">
                <a:latin typeface="Courier New" pitchFamily="49" charset="0"/>
              </a:rPr>
              <a:t>open</a:t>
            </a:r>
            <a:r>
              <a:rPr lang="pl-PL" sz="2000" dirty="0" smtClean="0">
                <a:latin typeface="Courier New" pitchFamily="49" charset="0"/>
              </a:rPr>
              <a:t>  </a:t>
            </a:r>
            <a:r>
              <a:rPr lang="pl-PL" sz="2000" dirty="0" err="1" smtClean="0">
                <a:latin typeface="Courier New" pitchFamily="49" charset="0"/>
              </a:rPr>
              <a:t>domain</a:t>
            </a:r>
            <a:endParaRPr lang="pl-PL" sz="2000" dirty="0" smtClean="0">
              <a:latin typeface="Courier New" pitchFamily="49" charset="0"/>
            </a:endParaRPr>
          </a:p>
          <a:p>
            <a:r>
              <a:rPr lang="pl-PL" sz="2000" dirty="0" smtClean="0">
                <a:latin typeface="Courier New" pitchFamily="49" charset="0"/>
              </a:rPr>
              <a:t>80/</a:t>
            </a:r>
            <a:r>
              <a:rPr lang="pl-PL" sz="2000" dirty="0" err="1" smtClean="0">
                <a:latin typeface="Courier New" pitchFamily="49" charset="0"/>
              </a:rPr>
              <a:t>tcp</a:t>
            </a:r>
            <a:r>
              <a:rPr lang="pl-PL" sz="2000" dirty="0" smtClean="0">
                <a:latin typeface="Courier New" pitchFamily="49" charset="0"/>
              </a:rPr>
              <a:t>   </a:t>
            </a:r>
            <a:r>
              <a:rPr lang="pl-PL" sz="2000" dirty="0" err="1" smtClean="0">
                <a:latin typeface="Courier New" pitchFamily="49" charset="0"/>
              </a:rPr>
              <a:t>open</a:t>
            </a:r>
            <a:r>
              <a:rPr lang="pl-PL" sz="2000" dirty="0" smtClean="0">
                <a:latin typeface="Courier New" pitchFamily="49" charset="0"/>
              </a:rPr>
              <a:t>  http</a:t>
            </a:r>
          </a:p>
          <a:p>
            <a:r>
              <a:rPr lang="pl-PL" sz="2000" dirty="0" smtClean="0">
                <a:latin typeface="Courier New" pitchFamily="49" charset="0"/>
              </a:rPr>
              <a:t>88/</a:t>
            </a:r>
            <a:r>
              <a:rPr lang="pl-PL" sz="2000" dirty="0" err="1" smtClean="0">
                <a:latin typeface="Courier New" pitchFamily="49" charset="0"/>
              </a:rPr>
              <a:t>tcp</a:t>
            </a:r>
            <a:r>
              <a:rPr lang="pl-PL" sz="2000" dirty="0" smtClean="0">
                <a:latin typeface="Courier New" pitchFamily="49" charset="0"/>
              </a:rPr>
              <a:t>   </a:t>
            </a:r>
            <a:r>
              <a:rPr lang="pl-PL" sz="2000" dirty="0" err="1" smtClean="0">
                <a:latin typeface="Courier New" pitchFamily="49" charset="0"/>
              </a:rPr>
              <a:t>open</a:t>
            </a:r>
            <a:r>
              <a:rPr lang="pl-PL" sz="2000" dirty="0" smtClean="0">
                <a:latin typeface="Courier New" pitchFamily="49" charset="0"/>
              </a:rPr>
              <a:t>  </a:t>
            </a:r>
            <a:r>
              <a:rPr lang="pl-PL" sz="2000" dirty="0" err="1" smtClean="0">
                <a:latin typeface="Courier New" pitchFamily="49" charset="0"/>
              </a:rPr>
              <a:t>kerberos-sec</a:t>
            </a:r>
            <a:endParaRPr lang="pl-PL" sz="2000" dirty="0" smtClean="0">
              <a:latin typeface="Courier New" pitchFamily="49" charset="0"/>
            </a:endParaRPr>
          </a:p>
          <a:p>
            <a:r>
              <a:rPr lang="pl-PL" sz="2000" dirty="0" smtClean="0">
                <a:latin typeface="Courier New" pitchFamily="49" charset="0"/>
              </a:rPr>
              <a:t>119/</a:t>
            </a:r>
            <a:r>
              <a:rPr lang="pl-PL" sz="2000" dirty="0" err="1" smtClean="0">
                <a:latin typeface="Courier New" pitchFamily="49" charset="0"/>
              </a:rPr>
              <a:t>tcp</a:t>
            </a:r>
            <a:r>
              <a:rPr lang="pl-PL" sz="2000" dirty="0" smtClean="0">
                <a:latin typeface="Courier New" pitchFamily="49" charset="0"/>
              </a:rPr>
              <a:t>  </a:t>
            </a:r>
            <a:r>
              <a:rPr lang="pl-PL" sz="2000" dirty="0" err="1" smtClean="0">
                <a:latin typeface="Courier New" pitchFamily="49" charset="0"/>
              </a:rPr>
              <a:t>open</a:t>
            </a:r>
            <a:r>
              <a:rPr lang="pl-PL" sz="2000" dirty="0" smtClean="0">
                <a:latin typeface="Courier New" pitchFamily="49" charset="0"/>
              </a:rPr>
              <a:t>  </a:t>
            </a:r>
            <a:r>
              <a:rPr lang="pl-PL" sz="2000" dirty="0" err="1" smtClean="0">
                <a:latin typeface="Courier New" pitchFamily="49" charset="0"/>
              </a:rPr>
              <a:t>nntp</a:t>
            </a:r>
            <a:endParaRPr lang="pl-PL" sz="2000" dirty="0" smtClean="0">
              <a:latin typeface="Courier New" pitchFamily="49" charset="0"/>
            </a:endParaRPr>
          </a:p>
          <a:p>
            <a:r>
              <a:rPr lang="pl-PL" sz="2000" dirty="0" smtClean="0">
                <a:latin typeface="Courier New" pitchFamily="49" charset="0"/>
              </a:rPr>
              <a:t>135/</a:t>
            </a:r>
            <a:r>
              <a:rPr lang="pl-PL" sz="2000" dirty="0" err="1" smtClean="0">
                <a:latin typeface="Courier New" pitchFamily="49" charset="0"/>
              </a:rPr>
              <a:t>tcp</a:t>
            </a:r>
            <a:r>
              <a:rPr lang="pl-PL" sz="2000" dirty="0" smtClean="0">
                <a:latin typeface="Courier New" pitchFamily="49" charset="0"/>
              </a:rPr>
              <a:t>  </a:t>
            </a:r>
            <a:r>
              <a:rPr lang="pl-PL" sz="2000" dirty="0" err="1" smtClean="0">
                <a:latin typeface="Courier New" pitchFamily="49" charset="0"/>
              </a:rPr>
              <a:t>open</a:t>
            </a:r>
            <a:r>
              <a:rPr lang="pl-PL" sz="2000" dirty="0" smtClean="0">
                <a:latin typeface="Courier New" pitchFamily="49" charset="0"/>
              </a:rPr>
              <a:t>  </a:t>
            </a:r>
            <a:r>
              <a:rPr lang="pl-PL" sz="2000" dirty="0" err="1" smtClean="0">
                <a:latin typeface="Courier New" pitchFamily="49" charset="0"/>
              </a:rPr>
              <a:t>msrpc</a:t>
            </a:r>
            <a:endParaRPr lang="pl-PL" sz="2000" dirty="0" smtClean="0">
              <a:latin typeface="Courier New" pitchFamily="49" charset="0"/>
            </a:endParaRPr>
          </a:p>
          <a:p>
            <a:r>
              <a:rPr lang="pl-PL" sz="2000" dirty="0" smtClean="0">
                <a:latin typeface="Courier New" pitchFamily="49" charset="0"/>
              </a:rPr>
              <a:t>139/</a:t>
            </a:r>
            <a:r>
              <a:rPr lang="pl-PL" sz="2000" dirty="0" err="1" smtClean="0">
                <a:latin typeface="Courier New" pitchFamily="49" charset="0"/>
              </a:rPr>
              <a:t>tcp</a:t>
            </a:r>
            <a:r>
              <a:rPr lang="pl-PL" sz="2000" dirty="0" smtClean="0">
                <a:latin typeface="Courier New" pitchFamily="49" charset="0"/>
              </a:rPr>
              <a:t>  </a:t>
            </a:r>
            <a:r>
              <a:rPr lang="pl-PL" sz="2000" dirty="0" err="1" smtClean="0">
                <a:latin typeface="Courier New" pitchFamily="49" charset="0"/>
              </a:rPr>
              <a:t>open</a:t>
            </a:r>
            <a:r>
              <a:rPr lang="pl-PL" sz="2000" dirty="0" smtClean="0">
                <a:latin typeface="Courier New" pitchFamily="49" charset="0"/>
              </a:rPr>
              <a:t>  </a:t>
            </a:r>
            <a:r>
              <a:rPr lang="pl-PL" sz="2000" dirty="0" err="1" smtClean="0">
                <a:latin typeface="Courier New" pitchFamily="49" charset="0"/>
              </a:rPr>
              <a:t>netbios-ssn</a:t>
            </a:r>
            <a:endParaRPr lang="pl-PL" sz="2000" dirty="0" smtClean="0">
              <a:latin typeface="Courier New" pitchFamily="49" charset="0"/>
            </a:endParaRPr>
          </a:p>
          <a:p>
            <a:r>
              <a:rPr lang="pl-PL" sz="2000" dirty="0" smtClean="0">
                <a:latin typeface="Courier New" pitchFamily="49" charset="0"/>
              </a:rPr>
              <a:t>389/</a:t>
            </a:r>
            <a:r>
              <a:rPr lang="pl-PL" sz="2000" dirty="0" err="1" smtClean="0">
                <a:latin typeface="Courier New" pitchFamily="49" charset="0"/>
              </a:rPr>
              <a:t>tcp</a:t>
            </a:r>
            <a:r>
              <a:rPr lang="pl-PL" sz="2000" dirty="0" smtClean="0">
                <a:latin typeface="Courier New" pitchFamily="49" charset="0"/>
              </a:rPr>
              <a:t>  </a:t>
            </a:r>
            <a:r>
              <a:rPr lang="pl-PL" sz="2000" dirty="0" err="1" smtClean="0">
                <a:latin typeface="Courier New" pitchFamily="49" charset="0"/>
              </a:rPr>
              <a:t>open</a:t>
            </a:r>
            <a:r>
              <a:rPr lang="pl-PL" sz="2000" dirty="0" smtClean="0">
                <a:latin typeface="Courier New" pitchFamily="49" charset="0"/>
              </a:rPr>
              <a:t>  </a:t>
            </a:r>
            <a:r>
              <a:rPr lang="pl-PL" sz="2000" dirty="0" err="1" smtClean="0">
                <a:latin typeface="Courier New" pitchFamily="49" charset="0"/>
              </a:rPr>
              <a:t>ldap</a:t>
            </a:r>
            <a:endParaRPr lang="pl-PL" sz="2000" dirty="0" smtClean="0">
              <a:latin typeface="Courier New" pitchFamily="49" charset="0"/>
            </a:endParaRPr>
          </a:p>
          <a:p>
            <a:r>
              <a:rPr lang="pl-PL" sz="2000" dirty="0" smtClean="0">
                <a:latin typeface="Courier New" pitchFamily="49" charset="0"/>
              </a:rPr>
              <a:t>445/</a:t>
            </a:r>
            <a:r>
              <a:rPr lang="pl-PL" sz="2000" dirty="0" err="1" smtClean="0">
                <a:latin typeface="Courier New" pitchFamily="49" charset="0"/>
              </a:rPr>
              <a:t>tcp</a:t>
            </a:r>
            <a:r>
              <a:rPr lang="pl-PL" sz="2000" dirty="0" smtClean="0">
                <a:latin typeface="Courier New" pitchFamily="49" charset="0"/>
              </a:rPr>
              <a:t>  </a:t>
            </a:r>
            <a:r>
              <a:rPr lang="pl-PL" sz="2000" dirty="0" err="1" smtClean="0">
                <a:latin typeface="Courier New" pitchFamily="49" charset="0"/>
              </a:rPr>
              <a:t>open</a:t>
            </a:r>
            <a:r>
              <a:rPr lang="pl-PL" sz="2000" dirty="0" smtClean="0">
                <a:latin typeface="Courier New" pitchFamily="49" charset="0"/>
              </a:rPr>
              <a:t>  </a:t>
            </a:r>
            <a:r>
              <a:rPr lang="pl-PL" sz="2000" dirty="0" err="1" smtClean="0">
                <a:latin typeface="Courier New" pitchFamily="49" charset="0"/>
              </a:rPr>
              <a:t>microsoft-ds</a:t>
            </a:r>
            <a:endParaRPr lang="pl-PL" sz="2000" dirty="0" smtClean="0">
              <a:latin typeface="Courier New" pitchFamily="49" charset="0"/>
            </a:endParaRPr>
          </a:p>
          <a:p>
            <a:r>
              <a:rPr lang="pl-PL" sz="2000" dirty="0" smtClean="0">
                <a:latin typeface="Courier New" pitchFamily="49" charset="0"/>
              </a:rPr>
              <a:t>(…)</a:t>
            </a:r>
          </a:p>
          <a:p>
            <a:r>
              <a:rPr lang="pl-PL" sz="2000" dirty="0" smtClean="0">
                <a:latin typeface="Courier New" pitchFamily="49" charset="0"/>
              </a:rPr>
              <a:t>3389/</a:t>
            </a:r>
            <a:r>
              <a:rPr lang="pl-PL" sz="2000" dirty="0" err="1" smtClean="0">
                <a:latin typeface="Courier New" pitchFamily="49" charset="0"/>
              </a:rPr>
              <a:t>tcp</a:t>
            </a:r>
            <a:r>
              <a:rPr lang="pl-PL" sz="2000" dirty="0" smtClean="0">
                <a:latin typeface="Courier New" pitchFamily="49" charset="0"/>
              </a:rPr>
              <a:t> </a:t>
            </a:r>
            <a:r>
              <a:rPr lang="pl-PL" sz="2000" dirty="0" err="1" smtClean="0">
                <a:latin typeface="Courier New" pitchFamily="49" charset="0"/>
              </a:rPr>
              <a:t>open</a:t>
            </a:r>
            <a:r>
              <a:rPr lang="pl-PL" sz="2000" dirty="0" smtClean="0">
                <a:latin typeface="Courier New" pitchFamily="49" charset="0"/>
              </a:rPr>
              <a:t>  </a:t>
            </a:r>
            <a:r>
              <a:rPr lang="pl-PL" sz="2000" dirty="0" err="1" smtClean="0">
                <a:latin typeface="Courier New" pitchFamily="49" charset="0"/>
              </a:rPr>
              <a:t>ms-term-serv</a:t>
            </a:r>
            <a:endParaRPr lang="pl-PL" sz="2000" dirty="0" smtClean="0">
              <a:latin typeface="Courier New" pitchFamily="49" charset="0"/>
            </a:endParaRPr>
          </a:p>
          <a:p>
            <a:r>
              <a:rPr lang="pl-PL" sz="2000" dirty="0" err="1" smtClean="0">
                <a:latin typeface="Courier New" pitchFamily="49" charset="0"/>
              </a:rPr>
              <a:t>Device</a:t>
            </a:r>
            <a:r>
              <a:rPr lang="pl-PL" sz="2000" dirty="0" smtClean="0">
                <a:latin typeface="Courier New" pitchFamily="49" charset="0"/>
              </a:rPr>
              <a:t> </a:t>
            </a:r>
            <a:r>
              <a:rPr lang="pl-PL" sz="2000" dirty="0" err="1" smtClean="0">
                <a:latin typeface="Courier New" pitchFamily="49" charset="0"/>
              </a:rPr>
              <a:t>type</a:t>
            </a:r>
            <a:r>
              <a:rPr lang="pl-PL" sz="2000" dirty="0" smtClean="0">
                <a:latin typeface="Courier New" pitchFamily="49" charset="0"/>
              </a:rPr>
              <a:t>: general </a:t>
            </a:r>
            <a:r>
              <a:rPr lang="pl-PL" sz="2000" dirty="0" err="1" smtClean="0">
                <a:latin typeface="Courier New" pitchFamily="49" charset="0"/>
              </a:rPr>
              <a:t>purpose</a:t>
            </a:r>
            <a:endParaRPr lang="pl-PL" sz="2000" dirty="0" smtClean="0">
              <a:latin typeface="Courier New" pitchFamily="49" charset="0"/>
            </a:endParaRPr>
          </a:p>
          <a:p>
            <a:r>
              <a:rPr lang="pl-PL" sz="2000" dirty="0" err="1" smtClean="0">
                <a:latin typeface="Courier New" pitchFamily="49" charset="0"/>
              </a:rPr>
              <a:t>Running</a:t>
            </a:r>
            <a:r>
              <a:rPr lang="pl-PL" sz="2000" dirty="0" smtClean="0">
                <a:latin typeface="Courier New" pitchFamily="49" charset="0"/>
              </a:rPr>
              <a:t> (JUST GUESSING) : </a:t>
            </a:r>
            <a:r>
              <a:rPr lang="pl-PL" sz="2000" b="1" dirty="0" smtClean="0">
                <a:solidFill>
                  <a:srgbClr val="C00000"/>
                </a:solidFill>
                <a:latin typeface="Courier New" pitchFamily="49" charset="0"/>
              </a:rPr>
              <a:t>Microsoft Windows 2003 (94%)</a:t>
            </a:r>
            <a:endParaRPr lang="pl-PL" sz="2000" dirty="0" smtClean="0">
              <a:latin typeface="Courier New" pitchFamily="49" charset="0"/>
            </a:endParaRPr>
          </a:p>
          <a:p>
            <a:endParaRPr lang="pl-PL" sz="2000" dirty="0"/>
          </a:p>
        </p:txBody>
      </p:sp>
      <p:sp>
        <p:nvSpPr>
          <p:cNvPr id="4" name="TextBox 3"/>
          <p:cNvSpPr txBox="1"/>
          <p:nvPr/>
        </p:nvSpPr>
        <p:spPr>
          <a:xfrm>
            <a:off x="4859079" y="3147238"/>
            <a:ext cx="4284921" cy="584775"/>
          </a:xfrm>
          <a:prstGeom prst="rect">
            <a:avLst/>
          </a:prstGeom>
          <a:noFill/>
        </p:spPr>
        <p:txBody>
          <a:bodyPr wrap="square" rtlCol="0">
            <a:spAutoFit/>
          </a:bodyPr>
          <a:lstStyle/>
          <a:p>
            <a:r>
              <a:rPr lang="pl-PL" sz="3200" b="1" dirty="0" smtClean="0">
                <a:solidFill>
                  <a:schemeClr val="bg1"/>
                </a:solidFill>
                <a:latin typeface="Courier New" pitchFamily="49" charset="0"/>
                <a:cs typeface="Courier New" pitchFamily="49" charset="0"/>
                <a:sym typeface="Wingdings" pitchFamily="2" charset="2"/>
              </a:rPr>
              <a:t> </a:t>
            </a:r>
            <a:r>
              <a:rPr lang="pl-PL" sz="3200" b="1" dirty="0" err="1" smtClean="0">
                <a:solidFill>
                  <a:schemeClr val="bg1"/>
                </a:solidFill>
                <a:latin typeface="Courier New" pitchFamily="49" charset="0"/>
                <a:cs typeface="Courier New" pitchFamily="49" charset="0"/>
              </a:rPr>
              <a:t>Nmap</a:t>
            </a:r>
            <a:r>
              <a:rPr lang="pl-PL" sz="3200" b="1" dirty="0" smtClean="0">
                <a:solidFill>
                  <a:schemeClr val="bg1"/>
                </a:solidFill>
                <a:latin typeface="Courier New" pitchFamily="49" charset="0"/>
                <a:cs typeface="Courier New" pitchFamily="49" charset="0"/>
              </a:rPr>
              <a:t> </a:t>
            </a:r>
            <a:r>
              <a:rPr lang="pl-PL" sz="3200" b="1" dirty="0" err="1" smtClean="0">
                <a:solidFill>
                  <a:schemeClr val="bg1"/>
                </a:solidFill>
                <a:latin typeface="Courier New" pitchFamily="49" charset="0"/>
                <a:cs typeface="Courier New" pitchFamily="49" charset="0"/>
              </a:rPr>
              <a:t>printout</a:t>
            </a:r>
            <a:endParaRPr lang="pl-PL" sz="3200" b="1" dirty="0">
              <a:solidFill>
                <a:schemeClr val="bg1"/>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smtClean="0"/>
              <a:t>Internet Printing</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r>
              <a:rPr lang="pl-PL" dirty="0" err="1" smtClean="0"/>
              <a:t>What</a:t>
            </a:r>
            <a:r>
              <a:rPr lang="pl-PL" dirty="0" smtClean="0"/>
              <a:t> </a:t>
            </a:r>
            <a:r>
              <a:rPr lang="pl-PL" dirty="0" err="1" smtClean="0"/>
              <a:t>can</a:t>
            </a:r>
            <a:r>
              <a:rPr lang="pl-PL" dirty="0" smtClean="0"/>
              <a:t> </a:t>
            </a:r>
            <a:r>
              <a:rPr lang="pl-PL" dirty="0" err="1" smtClean="0"/>
              <a:t>you</a:t>
            </a:r>
            <a:r>
              <a:rPr lang="pl-PL" dirty="0" smtClean="0"/>
              <a:t> </a:t>
            </a:r>
            <a:r>
              <a:rPr lang="pl-PL" dirty="0" err="1" smtClean="0"/>
              <a:t>find</a:t>
            </a:r>
            <a:r>
              <a:rPr lang="pl-PL" dirty="0" smtClean="0"/>
              <a:t> </a:t>
            </a:r>
            <a:r>
              <a:rPr lang="pl-PL" dirty="0" err="1" smtClean="0"/>
              <a:t>about</a:t>
            </a:r>
            <a:r>
              <a:rPr lang="pl-PL" dirty="0" smtClean="0"/>
              <a:t> </a:t>
            </a:r>
            <a:r>
              <a:rPr lang="pl-PL" dirty="0" err="1" smtClean="0"/>
              <a:t>yourself</a:t>
            </a:r>
            <a:r>
              <a:rPr lang="pl-PL" dirty="0" smtClean="0"/>
              <a:t>?</a:t>
            </a:r>
            <a:endParaRPr lang="pl-PL"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417" y="1626787"/>
            <a:ext cx="7036320" cy="2215991"/>
          </a:xfrm>
          <a:prstGeom prst="rect">
            <a:avLst/>
          </a:prstGeom>
          <a:noFill/>
        </p:spPr>
        <p:txBody>
          <a:bodyPr wrap="square" rtlCol="0">
            <a:spAutoFit/>
          </a:bodyPr>
          <a:lstStyle/>
          <a:p>
            <a:r>
              <a:rPr lang="pl-PL" sz="13800" dirty="0" err="1" smtClean="0"/>
              <a:t>Then</a:t>
            </a:r>
            <a:r>
              <a:rPr lang="pl-PL" sz="13800" dirty="0" smtClean="0"/>
              <a:t>…</a:t>
            </a:r>
            <a:endParaRPr lang="pl-PL" sz="138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642" y="710738"/>
            <a:ext cx="791286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Hacker Role in IT Development</a:t>
            </a:r>
            <a:endParaRPr lang="en-GB" sz="2000" dirty="0"/>
          </a:p>
        </p:txBody>
      </p:sp>
      <p:sp>
        <p:nvSpPr>
          <p:cNvPr id="3" name="TextBox 2"/>
          <p:cNvSpPr txBox="1"/>
          <p:nvPr/>
        </p:nvSpPr>
        <p:spPr>
          <a:xfrm>
            <a:off x="862642" y="1190685"/>
            <a:ext cx="791286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Check who are you talkin’ to</a:t>
            </a:r>
            <a:endParaRPr lang="en-GB" sz="2000" dirty="0"/>
          </a:p>
        </p:txBody>
      </p:sp>
      <p:sp>
        <p:nvSpPr>
          <p:cNvPr id="4" name="TextBox 3"/>
          <p:cNvSpPr txBox="1"/>
          <p:nvPr/>
        </p:nvSpPr>
        <p:spPr>
          <a:xfrm>
            <a:off x="852342" y="5417457"/>
            <a:ext cx="7912096"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862642" y="165840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Offine access</a:t>
            </a:r>
            <a:endParaRPr lang="en-GB" sz="2000" dirty="0"/>
          </a:p>
        </p:txBody>
      </p:sp>
      <p:sp>
        <p:nvSpPr>
          <p:cNvPr id="15" name="TextBox 14"/>
          <p:cNvSpPr txBox="1"/>
          <p:nvPr/>
        </p:nvSpPr>
        <p:spPr>
          <a:xfrm>
            <a:off x="859767" y="2121353"/>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Hotfix analysis</a:t>
            </a:r>
            <a:endParaRPr lang="en-GB" sz="2000" dirty="0"/>
          </a:p>
        </p:txBody>
      </p:sp>
      <p:sp>
        <p:nvSpPr>
          <p:cNvPr id="16" name="TextBox 15"/>
          <p:cNvSpPr txBox="1"/>
          <p:nvPr/>
        </p:nvSpPr>
        <p:spPr>
          <a:xfrm>
            <a:off x="865518" y="259293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Windows Debugger</a:t>
            </a:r>
            <a:endParaRPr lang="en-GB" sz="2000" dirty="0"/>
          </a:p>
        </p:txBody>
      </p:sp>
      <p:sp>
        <p:nvSpPr>
          <p:cNvPr id="17" name="TextBox 16"/>
          <p:cNvSpPr txBox="1"/>
          <p:nvPr/>
        </p:nvSpPr>
        <p:spPr>
          <a:xfrm>
            <a:off x="862643" y="306450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Encryption + protection</a:t>
            </a:r>
            <a:endParaRPr lang="en-GB" sz="2000" dirty="0"/>
          </a:p>
        </p:txBody>
      </p:sp>
      <p:sp>
        <p:nvSpPr>
          <p:cNvPr id="18" name="TextBox 17"/>
          <p:cNvSpPr txBox="1"/>
          <p:nvPr/>
        </p:nvSpPr>
        <p:spPr>
          <a:xfrm>
            <a:off x="859767" y="3536087"/>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19" name="TextBox 18"/>
          <p:cNvSpPr txBox="1"/>
          <p:nvPr/>
        </p:nvSpPr>
        <p:spPr>
          <a:xfrm>
            <a:off x="865518" y="401629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20" name="TextBox 19"/>
          <p:cNvSpPr txBox="1"/>
          <p:nvPr/>
        </p:nvSpPr>
        <p:spPr>
          <a:xfrm>
            <a:off x="854016" y="448786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21" name="TextBox 20"/>
          <p:cNvSpPr txBox="1"/>
          <p:nvPr/>
        </p:nvSpPr>
        <p:spPr>
          <a:xfrm>
            <a:off x="851142" y="495082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22" name="Chevron 21"/>
          <p:cNvSpPr/>
          <p:nvPr/>
        </p:nvSpPr>
        <p:spPr bwMode="auto">
          <a:xfrm>
            <a:off x="163902" y="1475086"/>
            <a:ext cx="534838" cy="672860"/>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Offline access</a:t>
            </a:r>
            <a:endParaRPr lang="en-US"/>
          </a:p>
        </p:txBody>
      </p:sp>
      <p:sp>
        <p:nvSpPr>
          <p:cNvPr id="4" name="Text Placeholder 3"/>
          <p:cNvSpPr>
            <a:spLocks noGrp="1"/>
          </p:cNvSpPr>
          <p:nvPr>
            <p:ph type="body" sz="quarter" idx="10"/>
          </p:nvPr>
        </p:nvSpPr>
        <p:spPr/>
        <p:txBody>
          <a:bodyPr/>
          <a:lstStyle/>
          <a:p>
            <a:r>
              <a:rPr lang="en-US" dirty="0" smtClean="0"/>
              <a:t>Bypasses operating system’s security mechanisms </a:t>
            </a:r>
          </a:p>
          <a:p>
            <a:pPr lvl="1"/>
            <a:r>
              <a:rPr lang="en-US" dirty="0" smtClean="0"/>
              <a:t>Access Control Lists (ACL)</a:t>
            </a:r>
          </a:p>
          <a:p>
            <a:pPr lvl="1"/>
            <a:r>
              <a:rPr lang="en-US" dirty="0" smtClean="0"/>
              <a:t>Watchdogs</a:t>
            </a:r>
          </a:p>
          <a:p>
            <a:pPr lvl="1"/>
            <a:r>
              <a:rPr lang="en-US" dirty="0" smtClean="0"/>
              <a:t>Open files</a:t>
            </a:r>
          </a:p>
          <a:p>
            <a:pPr lvl="1"/>
            <a:r>
              <a:rPr lang="en-US" dirty="0" smtClean="0"/>
              <a:t>SAM database - allows password reset</a:t>
            </a:r>
          </a:p>
          <a:p>
            <a:r>
              <a:rPr lang="en-US" dirty="0" smtClean="0"/>
              <a:t>Easy to use by each user</a:t>
            </a:r>
          </a:p>
          <a:p>
            <a:r>
              <a:rPr lang="en-US" dirty="0" smtClean="0"/>
              <a:t>Difficult to use by externals </a:t>
            </a:r>
          </a:p>
          <a:p>
            <a:pPr lvl="1"/>
            <a:endParaRPr lang="en-US" dirty="0" smtClean="0"/>
          </a:p>
          <a:p>
            <a:endParaRPr lang="en-US" dirty="0" smtClean="0"/>
          </a:p>
          <a:p>
            <a:pPr lvl="1"/>
            <a:endParaRPr lang="en-US" dirty="0" smtClean="0"/>
          </a:p>
          <a:p>
            <a:endParaRPr lang="en-US" dirty="0" smtClean="0"/>
          </a:p>
          <a:p>
            <a:endParaRPr lang="en-US" dirty="0"/>
          </a:p>
        </p:txBody>
      </p:sp>
      <p:pic>
        <p:nvPicPr>
          <p:cNvPr id="5" name="Picture 4" descr="DogObedienceTraining.jpg"/>
          <p:cNvPicPr>
            <a:picLocks noChangeAspect="1"/>
          </p:cNvPicPr>
          <p:nvPr/>
        </p:nvPicPr>
        <p:blipFill>
          <a:blip r:embed="rId3"/>
          <a:stretch>
            <a:fillRect/>
          </a:stretch>
        </p:blipFill>
        <p:spPr>
          <a:xfrm>
            <a:off x="7368447" y="2323530"/>
            <a:ext cx="1557189" cy="1484197"/>
          </a:xfrm>
          <a:prstGeom prst="rect">
            <a:avLst/>
          </a:prstGeom>
        </p:spPr>
      </p:pic>
      <p:pic>
        <p:nvPicPr>
          <p:cNvPr id="43010" name="Picture 2" descr="http://www.msexchange.org/img/upl/image0031171279987734.jpg"/>
          <p:cNvPicPr>
            <a:picLocks noChangeAspect="1" noChangeArrowheads="1"/>
          </p:cNvPicPr>
          <p:nvPr/>
        </p:nvPicPr>
        <p:blipFill>
          <a:blip r:embed="rId4"/>
          <a:srcRect/>
          <a:stretch>
            <a:fillRect/>
          </a:stretch>
        </p:blipFill>
        <p:spPr bwMode="auto">
          <a:xfrm>
            <a:off x="7342496" y="212361"/>
            <a:ext cx="1569492" cy="2022806"/>
          </a:xfrm>
          <a:prstGeom prst="rect">
            <a:avLst/>
          </a:prstGeom>
          <a:noFill/>
        </p:spPr>
      </p:pic>
      <p:pic>
        <p:nvPicPr>
          <p:cNvPr id="43016" name="Picture 8" descr="http://www.iconarchive.com/icons/dryicons/aesthetica-2/database-process-128x128.png"/>
          <p:cNvPicPr>
            <a:picLocks noChangeAspect="1" noChangeArrowheads="1"/>
          </p:cNvPicPr>
          <p:nvPr/>
        </p:nvPicPr>
        <p:blipFill>
          <a:blip r:embed="rId5"/>
          <a:srcRect/>
          <a:stretch>
            <a:fillRect/>
          </a:stretch>
        </p:blipFill>
        <p:spPr bwMode="auto">
          <a:xfrm>
            <a:off x="7437792" y="5363335"/>
            <a:ext cx="1378660" cy="1378660"/>
          </a:xfrm>
          <a:prstGeom prst="rect">
            <a:avLst/>
          </a:prstGeom>
          <a:noFill/>
        </p:spPr>
      </p:pic>
      <p:pic>
        <p:nvPicPr>
          <p:cNvPr id="43018" name="Picture 10" descr="Application Edit Icon - 128x128px"/>
          <p:cNvPicPr>
            <a:picLocks noChangeAspect="1" noChangeArrowheads="1"/>
          </p:cNvPicPr>
          <p:nvPr/>
        </p:nvPicPr>
        <p:blipFill>
          <a:blip r:embed="rId6"/>
          <a:srcRect/>
          <a:stretch>
            <a:fillRect/>
          </a:stretch>
        </p:blipFill>
        <p:spPr bwMode="auto">
          <a:xfrm>
            <a:off x="7515177" y="3924322"/>
            <a:ext cx="1301277" cy="130127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18"/>
                                        </p:tgtEl>
                                        <p:attrNameLst>
                                          <p:attrName>style.visibility</p:attrName>
                                        </p:attrNameLst>
                                      </p:cBhvr>
                                      <p:to>
                                        <p:strVal val="visible"/>
                                      </p:to>
                                    </p:set>
                                    <p:animEffect transition="in" filter="fade">
                                      <p:cBhvr>
                                        <p:cTn id="17" dur="500"/>
                                        <p:tgtEl>
                                          <p:spTgt spid="430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016"/>
                                        </p:tgtEl>
                                        <p:attrNameLst>
                                          <p:attrName>style.visibility</p:attrName>
                                        </p:attrNameLst>
                                      </p:cBhvr>
                                      <p:to>
                                        <p:strVal val="visible"/>
                                      </p:to>
                                    </p:set>
                                    <p:animEffect transition="in" filter="fade">
                                      <p:cBhvr>
                                        <p:cTn id="22"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ompasspro.files.wordpress.com/2009/01/hard-disk-drive3.jpg"/>
          <p:cNvPicPr>
            <a:picLocks noChangeAspect="1" noChangeArrowheads="1"/>
          </p:cNvPicPr>
          <p:nvPr/>
        </p:nvPicPr>
        <p:blipFill>
          <a:blip r:embed="rId3"/>
          <a:srcRect/>
          <a:stretch>
            <a:fillRect/>
          </a:stretch>
        </p:blipFill>
        <p:spPr bwMode="auto">
          <a:xfrm>
            <a:off x="3716740" y="2101756"/>
            <a:ext cx="5331724" cy="39987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p>
            <a:r>
              <a:rPr lang="en-US" smtClean="0"/>
              <a:t>Offline access</a:t>
            </a:r>
            <a:endParaRPr lang="en-US"/>
          </a:p>
        </p:txBody>
      </p:sp>
      <p:sp>
        <p:nvSpPr>
          <p:cNvPr id="3" name="Text Placeholder 2"/>
          <p:cNvSpPr>
            <a:spLocks noGrp="1"/>
          </p:cNvSpPr>
          <p:nvPr>
            <p:ph type="body" sz="quarter" idx="10"/>
          </p:nvPr>
        </p:nvSpPr>
        <p:spPr/>
        <p:txBody>
          <a:bodyPr/>
          <a:lstStyle/>
          <a:p>
            <a:r>
              <a:rPr lang="en-US" dirty="0" smtClean="0"/>
              <a:t>Access to the damaged system</a:t>
            </a:r>
          </a:p>
          <a:p>
            <a:r>
              <a:rPr lang="en-US" dirty="0" smtClean="0"/>
              <a:t>File recovery </a:t>
            </a:r>
          </a:p>
          <a:p>
            <a:r>
              <a:rPr lang="en-US" dirty="0" smtClean="0"/>
              <a:t>Password recovery</a:t>
            </a:r>
          </a:p>
          <a:p>
            <a:r>
              <a:rPr lang="en-US" dirty="0" smtClean="0"/>
              <a:t>Full disk problems </a:t>
            </a:r>
          </a:p>
          <a:p>
            <a:pPr>
              <a:buNone/>
            </a:pPr>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err="1" smtClean="0"/>
              <a:t>Offline</a:t>
            </a:r>
            <a:r>
              <a:rPr lang="pl-PL" dirty="0" smtClean="0"/>
              <a:t> </a:t>
            </a:r>
            <a:r>
              <a:rPr lang="pl-PL" dirty="0" err="1" smtClean="0"/>
              <a:t>access</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r>
              <a:rPr lang="pl-PL" dirty="0" err="1" smtClean="0"/>
              <a:t>How</a:t>
            </a:r>
            <a:r>
              <a:rPr lang="pl-PL" dirty="0" smtClean="0"/>
              <a:t> to </a:t>
            </a:r>
            <a:r>
              <a:rPr lang="pl-PL" dirty="0" err="1" smtClean="0"/>
              <a:t>recover</a:t>
            </a:r>
            <a:r>
              <a:rPr lang="pl-PL" dirty="0" smtClean="0"/>
              <a:t> </a:t>
            </a:r>
            <a:r>
              <a:rPr lang="pl-PL" dirty="0" err="1" smtClean="0"/>
              <a:t>from</a:t>
            </a:r>
            <a:r>
              <a:rPr lang="pl-PL" dirty="0" smtClean="0"/>
              <a:t> </a:t>
            </a:r>
            <a:r>
              <a:rPr lang="pl-PL" dirty="0" err="1" smtClean="0"/>
              <a:t>the</a:t>
            </a:r>
            <a:r>
              <a:rPr lang="pl-PL" dirty="0" smtClean="0"/>
              <a:t> system </a:t>
            </a:r>
            <a:r>
              <a:rPr lang="pl-PL" dirty="0" err="1" smtClean="0"/>
              <a:t>crash</a:t>
            </a:r>
            <a:endParaRPr lang="pl-PL"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642" y="710738"/>
            <a:ext cx="791286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Hacker Role in IT Development</a:t>
            </a:r>
            <a:endParaRPr lang="en-GB" sz="2000" dirty="0"/>
          </a:p>
        </p:txBody>
      </p:sp>
      <p:sp>
        <p:nvSpPr>
          <p:cNvPr id="3" name="TextBox 2"/>
          <p:cNvSpPr txBox="1"/>
          <p:nvPr/>
        </p:nvSpPr>
        <p:spPr>
          <a:xfrm>
            <a:off x="862642" y="1190685"/>
            <a:ext cx="791286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Check who are you talkin’ to</a:t>
            </a:r>
            <a:endParaRPr lang="en-GB" sz="2000" dirty="0"/>
          </a:p>
        </p:txBody>
      </p:sp>
      <p:sp>
        <p:nvSpPr>
          <p:cNvPr id="4" name="TextBox 3"/>
          <p:cNvSpPr txBox="1"/>
          <p:nvPr/>
        </p:nvSpPr>
        <p:spPr>
          <a:xfrm>
            <a:off x="852342" y="5417457"/>
            <a:ext cx="7912096"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862642" y="165840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Offine access</a:t>
            </a:r>
            <a:endParaRPr lang="en-GB" sz="2000" dirty="0"/>
          </a:p>
        </p:txBody>
      </p:sp>
      <p:sp>
        <p:nvSpPr>
          <p:cNvPr id="15" name="TextBox 14"/>
          <p:cNvSpPr txBox="1"/>
          <p:nvPr/>
        </p:nvSpPr>
        <p:spPr>
          <a:xfrm>
            <a:off x="859767" y="2121353"/>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Hotfix analysis</a:t>
            </a:r>
            <a:endParaRPr lang="en-GB" sz="2000" dirty="0"/>
          </a:p>
        </p:txBody>
      </p:sp>
      <p:sp>
        <p:nvSpPr>
          <p:cNvPr id="16" name="TextBox 15"/>
          <p:cNvSpPr txBox="1"/>
          <p:nvPr/>
        </p:nvSpPr>
        <p:spPr>
          <a:xfrm>
            <a:off x="865518" y="259293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Windows Debugger</a:t>
            </a:r>
            <a:endParaRPr lang="en-GB" sz="2000" dirty="0"/>
          </a:p>
        </p:txBody>
      </p:sp>
      <p:sp>
        <p:nvSpPr>
          <p:cNvPr id="17" name="TextBox 16"/>
          <p:cNvSpPr txBox="1"/>
          <p:nvPr/>
        </p:nvSpPr>
        <p:spPr>
          <a:xfrm>
            <a:off x="862643" y="306450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Encryption + protection</a:t>
            </a:r>
            <a:endParaRPr lang="en-GB" sz="2000" dirty="0"/>
          </a:p>
        </p:txBody>
      </p:sp>
      <p:sp>
        <p:nvSpPr>
          <p:cNvPr id="18" name="TextBox 17"/>
          <p:cNvSpPr txBox="1"/>
          <p:nvPr/>
        </p:nvSpPr>
        <p:spPr>
          <a:xfrm>
            <a:off x="859767" y="3536087"/>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19" name="TextBox 18"/>
          <p:cNvSpPr txBox="1"/>
          <p:nvPr/>
        </p:nvSpPr>
        <p:spPr>
          <a:xfrm>
            <a:off x="865518" y="401629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Test your users</a:t>
            </a:r>
            <a:endParaRPr lang="en-GB" sz="2000" dirty="0"/>
          </a:p>
        </p:txBody>
      </p:sp>
      <p:sp>
        <p:nvSpPr>
          <p:cNvPr id="20" name="TextBox 19"/>
          <p:cNvSpPr txBox="1"/>
          <p:nvPr/>
        </p:nvSpPr>
        <p:spPr>
          <a:xfrm>
            <a:off x="854016" y="448786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Have your own toolkit</a:t>
            </a:r>
            <a:endParaRPr lang="en-GB" sz="2000" dirty="0"/>
          </a:p>
        </p:txBody>
      </p:sp>
      <p:sp>
        <p:nvSpPr>
          <p:cNvPr id="21" name="TextBox 20"/>
          <p:cNvSpPr txBox="1"/>
          <p:nvPr/>
        </p:nvSpPr>
        <p:spPr>
          <a:xfrm>
            <a:off x="851142" y="495082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Keep your knownledge up to date</a:t>
            </a:r>
            <a:endParaRPr lang="en-GB" sz="2000" dirty="0"/>
          </a:p>
        </p:txBody>
      </p:sp>
      <p:sp>
        <p:nvSpPr>
          <p:cNvPr id="22" name="Chevron 21"/>
          <p:cNvSpPr/>
          <p:nvPr/>
        </p:nvSpPr>
        <p:spPr bwMode="auto">
          <a:xfrm>
            <a:off x="163902" y="2001272"/>
            <a:ext cx="534838" cy="672860"/>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ci.toledo.oh.us/Portals/0/Fire%20&amp;%20Rescue/Fire%20Images/Picture%20in%20Fire.doc.jpg"/>
          <p:cNvPicPr>
            <a:picLocks noChangeAspect="1" noChangeArrowheads="1"/>
          </p:cNvPicPr>
          <p:nvPr/>
        </p:nvPicPr>
        <p:blipFill>
          <a:blip r:embed="rId3">
            <a:clrChange>
              <a:clrFrom>
                <a:srgbClr val="100B12"/>
              </a:clrFrom>
              <a:clrTo>
                <a:srgbClr val="100B12">
                  <a:alpha val="0"/>
                </a:srgbClr>
              </a:clrTo>
            </a:clrChange>
            <a:lum bright="-13000"/>
          </a:blip>
          <a:srcRect/>
          <a:stretch>
            <a:fillRect/>
          </a:stretch>
        </p:blipFill>
        <p:spPr bwMode="auto">
          <a:xfrm>
            <a:off x="-7370" y="736619"/>
            <a:ext cx="9151370" cy="6100914"/>
          </a:xfrm>
          <a:prstGeom prst="rect">
            <a:avLst/>
          </a:prstGeom>
          <a:noFill/>
          <a:effectLst/>
          <a:scene3d>
            <a:camera prst="orthographicFront"/>
            <a:lightRig rig="threePt" dir="t"/>
          </a:scene3d>
          <a:sp3d prstMaterial="flat"/>
        </p:spPr>
      </p:pic>
      <p:pic>
        <p:nvPicPr>
          <p:cNvPr id="4" name="Picture 3" descr="Fire%20Bringers.gif"/>
          <p:cNvPicPr>
            <a:picLocks noChangeAspect="1"/>
          </p:cNvPicPr>
          <p:nvPr/>
        </p:nvPicPr>
        <p:blipFill>
          <a:blip r:embed="rId4">
            <a:clrChange>
              <a:clrFrom>
                <a:srgbClr val="000000"/>
              </a:clrFrom>
              <a:clrTo>
                <a:srgbClr val="000000">
                  <a:alpha val="0"/>
                </a:srgbClr>
              </a:clrTo>
            </a:clrChange>
          </a:blip>
          <a:stretch>
            <a:fillRect/>
          </a:stretch>
        </p:blipFill>
        <p:spPr>
          <a:xfrm>
            <a:off x="177795" y="0"/>
            <a:ext cx="1146038" cy="1529266"/>
          </a:xfrm>
          <a:prstGeom prst="rect">
            <a:avLst/>
          </a:prstGeom>
        </p:spPr>
      </p:pic>
      <p:sp>
        <p:nvSpPr>
          <p:cNvPr id="2" name="Title 1"/>
          <p:cNvSpPr>
            <a:spLocks noGrp="1"/>
          </p:cNvSpPr>
          <p:nvPr>
            <p:ph type="title"/>
          </p:nvPr>
        </p:nvSpPr>
        <p:spPr/>
        <p:txBody>
          <a:bodyPr/>
          <a:lstStyle/>
          <a:p>
            <a:r>
              <a:rPr lang="en-US" smtClean="0"/>
              <a:t>Hotfix analysis</a:t>
            </a:r>
            <a:endParaRPr lang="en-US"/>
          </a:p>
        </p:txBody>
      </p:sp>
      <p:sp>
        <p:nvSpPr>
          <p:cNvPr id="3" name="Text Placeholder 2"/>
          <p:cNvSpPr>
            <a:spLocks noGrp="1"/>
          </p:cNvSpPr>
          <p:nvPr>
            <p:ph type="body" sz="quarter" idx="10"/>
          </p:nvPr>
        </p:nvSpPr>
        <p:spPr/>
        <p:txBody>
          <a:bodyPr/>
          <a:lstStyle/>
          <a:p>
            <a:r>
              <a:rPr lang="en-US" dirty="0" smtClean="0"/>
              <a:t>Why </a:t>
            </a:r>
            <a:r>
              <a:rPr lang="en-US" dirty="0" err="1" smtClean="0"/>
              <a:t>Hotfixes</a:t>
            </a:r>
            <a:r>
              <a:rPr lang="en-US" dirty="0" smtClean="0"/>
              <a:t> are released?</a:t>
            </a:r>
          </a:p>
          <a:p>
            <a:r>
              <a:rPr lang="en-US" dirty="0" smtClean="0"/>
              <a:t>Hacker’s usage</a:t>
            </a:r>
          </a:p>
          <a:p>
            <a:pPr lvl="1"/>
            <a:r>
              <a:rPr lang="en-US" dirty="0" smtClean="0"/>
              <a:t>Change analysis</a:t>
            </a:r>
          </a:p>
          <a:p>
            <a:pPr lvl="1"/>
            <a:r>
              <a:rPr lang="en-US" dirty="0" smtClean="0"/>
              <a:t>Vulnerability / improper system setting area</a:t>
            </a:r>
          </a:p>
          <a:p>
            <a:pPr lvl="1"/>
            <a:r>
              <a:rPr lang="en-US" dirty="0" smtClean="0"/>
              <a:t>Limited time</a:t>
            </a:r>
          </a:p>
          <a:p>
            <a:r>
              <a:rPr lang="en-US" dirty="0" smtClean="0"/>
              <a:t>Administrator’s usage</a:t>
            </a:r>
          </a:p>
          <a:p>
            <a:pPr lvl="1"/>
            <a:r>
              <a:rPr lang="en-US" dirty="0" smtClean="0"/>
              <a:t>What will be changed if I install it?</a:t>
            </a:r>
          </a:p>
          <a:p>
            <a:pPr lvl="1"/>
            <a:r>
              <a:rPr lang="en-US" dirty="0" smtClean="0"/>
              <a:t>Should I really need this?</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err="1" smtClean="0"/>
              <a:t>Hotfix</a:t>
            </a:r>
            <a:r>
              <a:rPr lang="pl-PL" dirty="0" smtClean="0"/>
              <a:t> </a:t>
            </a:r>
            <a:r>
              <a:rPr lang="pl-PL" dirty="0" err="1" smtClean="0"/>
              <a:t>analysis</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r>
              <a:rPr lang="pl-PL" dirty="0" err="1" smtClean="0"/>
              <a:t>What</a:t>
            </a:r>
            <a:r>
              <a:rPr lang="pl-PL" dirty="0" smtClean="0"/>
              <a:t> </a:t>
            </a:r>
            <a:r>
              <a:rPr lang="pl-PL" dirty="0" err="1" smtClean="0"/>
              <a:t>is</a:t>
            </a:r>
            <a:r>
              <a:rPr lang="pl-PL" dirty="0" smtClean="0"/>
              <a:t> </a:t>
            </a:r>
            <a:r>
              <a:rPr lang="pl-PL" dirty="0" err="1" smtClean="0"/>
              <a:t>inside</a:t>
            </a:r>
            <a:r>
              <a:rPr lang="pl-PL" dirty="0" smtClean="0"/>
              <a:t>?</a:t>
            </a:r>
            <a:endParaRPr lang="pl-PL"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0" y="3807423"/>
            <a:ext cx="8227029" cy="1337595"/>
          </a:xfrm>
        </p:spPr>
        <p:txBody>
          <a:bodyPr/>
          <a:lstStyle/>
          <a:p>
            <a:r>
              <a:rPr lang="en-US" sz="3600" dirty="0" smtClean="0"/>
              <a:t>Useful hacker techniques </a:t>
            </a:r>
            <a:r>
              <a:rPr lang="pl-PL" sz="3600" dirty="0" smtClean="0"/>
              <a:t/>
            </a:r>
            <a:br>
              <a:rPr lang="pl-PL" sz="3600" dirty="0" smtClean="0"/>
            </a:br>
            <a:r>
              <a:rPr lang="en-US" sz="3600" dirty="0" smtClean="0"/>
              <a:t>- which part of hackers' knowledge will help you in efficient IT administration?</a:t>
            </a:r>
            <a:endParaRPr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pl-PL" dirty="0" smtClean="0">
                <a:solidFill>
                  <a:schemeClr val="tx1"/>
                </a:solidFill>
              </a:rPr>
              <a:t>Paula Januszkiewicz</a:t>
            </a:r>
            <a:endParaRPr lang="en-US" dirty="0" smtClean="0">
              <a:solidFill>
                <a:schemeClr val="tx1"/>
              </a:solidFill>
            </a:endParaRPr>
          </a:p>
          <a:p>
            <a:r>
              <a:rPr lang="pl-PL" dirty="0" smtClean="0"/>
              <a:t>IT Security </a:t>
            </a:r>
            <a:r>
              <a:rPr lang="pl-PL" dirty="0" err="1" smtClean="0"/>
              <a:t>Auditor</a:t>
            </a:r>
            <a:r>
              <a:rPr lang="pl-PL" dirty="0" smtClean="0"/>
              <a:t>, MVP, MCT</a:t>
            </a:r>
            <a:endParaRPr lang="en-US" dirty="0" smtClean="0">
              <a:solidFill>
                <a:schemeClr val="tx1"/>
              </a:solidFill>
            </a:endParaRPr>
          </a:p>
          <a:p>
            <a:r>
              <a:rPr lang="pl-PL" dirty="0" smtClean="0">
                <a:solidFill>
                  <a:schemeClr val="tx1"/>
                </a:solidFill>
              </a:rPr>
              <a:t>ISCG</a:t>
            </a:r>
            <a:endParaRPr lang="en-US" dirty="0" smtClean="0">
              <a:solidFill>
                <a:schemeClr val="tx1"/>
              </a:solidFill>
            </a:endParaRPr>
          </a:p>
          <a:p>
            <a:r>
              <a:rPr lang="en-US" dirty="0" smtClean="0">
                <a:solidFill>
                  <a:schemeClr val="tx1"/>
                </a:solidFill>
              </a:rPr>
              <a:t>Session Code: </a:t>
            </a:r>
            <a:r>
              <a:rPr lang="pl-PL" b="1" dirty="0" smtClean="0"/>
              <a:t>SIA308</a:t>
            </a:r>
            <a:endParaRPr lang="en-US" dirty="0">
              <a:solidFill>
                <a:schemeClr val="tx1"/>
              </a:solidFill>
            </a:endParaRPr>
          </a:p>
        </p:txBody>
      </p:sp>
      <p:pic>
        <p:nvPicPr>
          <p:cNvPr id="4" name="Picture 3" descr="MVPLogo.gif"/>
          <p:cNvPicPr>
            <a:picLocks noChangeAspect="1"/>
          </p:cNvPicPr>
          <p:nvPr/>
        </p:nvPicPr>
        <p:blipFill>
          <a:blip r:embed="rId3"/>
          <a:stretch>
            <a:fillRect/>
          </a:stretch>
        </p:blipFill>
        <p:spPr>
          <a:xfrm>
            <a:off x="3561806" y="5416731"/>
            <a:ext cx="768835" cy="1203395"/>
          </a:xfrm>
          <a:prstGeom prst="rect">
            <a:avLst/>
          </a:prstGeom>
        </p:spPr>
      </p:pic>
      <p:pic>
        <p:nvPicPr>
          <p:cNvPr id="5" name="Picture 4" descr="WiTLogo.gif"/>
          <p:cNvPicPr>
            <a:picLocks noChangeAspect="1"/>
          </p:cNvPicPr>
          <p:nvPr/>
        </p:nvPicPr>
        <p:blipFill>
          <a:blip r:embed="rId4"/>
          <a:stretch>
            <a:fillRect/>
          </a:stretch>
        </p:blipFill>
        <p:spPr>
          <a:xfrm>
            <a:off x="1821570" y="5437124"/>
            <a:ext cx="1740496" cy="1161568"/>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642" y="710738"/>
            <a:ext cx="791286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Hacker Role in IT Development</a:t>
            </a:r>
            <a:endParaRPr lang="en-GB" sz="2000" dirty="0"/>
          </a:p>
        </p:txBody>
      </p:sp>
      <p:sp>
        <p:nvSpPr>
          <p:cNvPr id="3" name="TextBox 2"/>
          <p:cNvSpPr txBox="1"/>
          <p:nvPr/>
        </p:nvSpPr>
        <p:spPr>
          <a:xfrm>
            <a:off x="862642" y="1190685"/>
            <a:ext cx="791286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Check who are you talkin’ to</a:t>
            </a:r>
            <a:endParaRPr lang="en-GB" sz="2000" dirty="0"/>
          </a:p>
        </p:txBody>
      </p:sp>
      <p:sp>
        <p:nvSpPr>
          <p:cNvPr id="4" name="TextBox 3"/>
          <p:cNvSpPr txBox="1"/>
          <p:nvPr/>
        </p:nvSpPr>
        <p:spPr>
          <a:xfrm>
            <a:off x="852342" y="5417457"/>
            <a:ext cx="7912096"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862642" y="165840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Offine access</a:t>
            </a:r>
            <a:endParaRPr lang="en-GB" sz="2000" dirty="0"/>
          </a:p>
        </p:txBody>
      </p:sp>
      <p:sp>
        <p:nvSpPr>
          <p:cNvPr id="15" name="TextBox 14"/>
          <p:cNvSpPr txBox="1"/>
          <p:nvPr/>
        </p:nvSpPr>
        <p:spPr>
          <a:xfrm>
            <a:off x="859767" y="2121353"/>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Hotfix analysis</a:t>
            </a:r>
            <a:endParaRPr lang="en-GB" sz="2000" dirty="0"/>
          </a:p>
        </p:txBody>
      </p:sp>
      <p:sp>
        <p:nvSpPr>
          <p:cNvPr id="16" name="TextBox 15"/>
          <p:cNvSpPr txBox="1"/>
          <p:nvPr/>
        </p:nvSpPr>
        <p:spPr>
          <a:xfrm>
            <a:off x="865518" y="259293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Windows Debugger</a:t>
            </a:r>
            <a:endParaRPr lang="en-GB" sz="2000" dirty="0"/>
          </a:p>
        </p:txBody>
      </p:sp>
      <p:sp>
        <p:nvSpPr>
          <p:cNvPr id="17" name="TextBox 16"/>
          <p:cNvSpPr txBox="1"/>
          <p:nvPr/>
        </p:nvSpPr>
        <p:spPr>
          <a:xfrm>
            <a:off x="862643" y="306450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Encryption + protection</a:t>
            </a:r>
            <a:endParaRPr lang="en-GB" sz="2000" dirty="0"/>
          </a:p>
        </p:txBody>
      </p:sp>
      <p:sp>
        <p:nvSpPr>
          <p:cNvPr id="18" name="TextBox 17"/>
          <p:cNvSpPr txBox="1"/>
          <p:nvPr/>
        </p:nvSpPr>
        <p:spPr>
          <a:xfrm>
            <a:off x="859767" y="3536087"/>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19" name="TextBox 18"/>
          <p:cNvSpPr txBox="1"/>
          <p:nvPr/>
        </p:nvSpPr>
        <p:spPr>
          <a:xfrm>
            <a:off x="865518" y="401629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Test your users</a:t>
            </a:r>
            <a:endParaRPr lang="en-GB" sz="2000" dirty="0"/>
          </a:p>
        </p:txBody>
      </p:sp>
      <p:sp>
        <p:nvSpPr>
          <p:cNvPr id="20" name="TextBox 19"/>
          <p:cNvSpPr txBox="1"/>
          <p:nvPr/>
        </p:nvSpPr>
        <p:spPr>
          <a:xfrm>
            <a:off x="854016" y="448786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Have your own toolkit</a:t>
            </a:r>
            <a:endParaRPr lang="en-GB" sz="2000" dirty="0"/>
          </a:p>
        </p:txBody>
      </p:sp>
      <p:sp>
        <p:nvSpPr>
          <p:cNvPr id="21" name="TextBox 20"/>
          <p:cNvSpPr txBox="1"/>
          <p:nvPr/>
        </p:nvSpPr>
        <p:spPr>
          <a:xfrm>
            <a:off x="851142" y="495082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Keep your knownledge up to date</a:t>
            </a:r>
            <a:endParaRPr lang="en-GB" sz="2000" dirty="0"/>
          </a:p>
        </p:txBody>
      </p:sp>
      <p:sp>
        <p:nvSpPr>
          <p:cNvPr id="22" name="Chevron 21"/>
          <p:cNvSpPr/>
          <p:nvPr/>
        </p:nvSpPr>
        <p:spPr bwMode="auto">
          <a:xfrm>
            <a:off x="163902" y="2475702"/>
            <a:ext cx="534838" cy="672860"/>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 Debugger</a:t>
            </a:r>
            <a:endParaRPr lang="en-US"/>
          </a:p>
        </p:txBody>
      </p:sp>
      <p:sp>
        <p:nvSpPr>
          <p:cNvPr id="3" name="Text Placeholder 2"/>
          <p:cNvSpPr>
            <a:spLocks noGrp="1"/>
          </p:cNvSpPr>
          <p:nvPr>
            <p:ph type="body" sz="quarter" idx="10"/>
          </p:nvPr>
        </p:nvSpPr>
        <p:spPr/>
        <p:txBody>
          <a:bodyPr/>
          <a:lstStyle/>
          <a:p>
            <a:r>
              <a:rPr lang="en-US" dirty="0" smtClean="0"/>
              <a:t>Variable choices</a:t>
            </a:r>
          </a:p>
          <a:p>
            <a:pPr lvl="1"/>
            <a:r>
              <a:rPr lang="en-US" dirty="0" err="1" smtClean="0"/>
              <a:t>SoftICE</a:t>
            </a:r>
            <a:endParaRPr lang="en-US" dirty="0" smtClean="0"/>
          </a:p>
          <a:p>
            <a:pPr lvl="1"/>
            <a:r>
              <a:rPr lang="en-US" dirty="0" err="1" smtClean="0"/>
              <a:t>WinDbg</a:t>
            </a:r>
            <a:endParaRPr lang="en-US" dirty="0" smtClean="0"/>
          </a:p>
          <a:p>
            <a:pPr lvl="1"/>
            <a:r>
              <a:rPr lang="en-US" dirty="0" smtClean="0"/>
              <a:t>DEBUG</a:t>
            </a:r>
          </a:p>
          <a:p>
            <a:pPr lvl="1"/>
            <a:r>
              <a:rPr lang="en-US" dirty="0" smtClean="0"/>
              <a:t>IDA Pro</a:t>
            </a:r>
          </a:p>
          <a:p>
            <a:r>
              <a:rPr lang="en-US" dirty="0" smtClean="0"/>
              <a:t>One idea: to look through the code and data structures</a:t>
            </a:r>
          </a:p>
          <a:p>
            <a:r>
              <a:rPr lang="en-US" dirty="0" smtClean="0"/>
              <a:t>Administrators: Crash dump analysis</a:t>
            </a:r>
          </a:p>
          <a:p>
            <a:r>
              <a:rPr lang="en-US" dirty="0" smtClean="0"/>
              <a:t>Process Explorer</a:t>
            </a:r>
            <a:endParaRPr lang="en-US" dirty="0"/>
          </a:p>
        </p:txBody>
      </p:sp>
      <p:pic>
        <p:nvPicPr>
          <p:cNvPr id="32770" name="Picture 2" descr="http://www.dedbugs.com/pics/bug.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140465" y="423082"/>
            <a:ext cx="3425356" cy="3314228"/>
          </a:xfrm>
          <a:prstGeom prst="rect">
            <a:avLst/>
          </a:prstGeom>
          <a:noFill/>
        </p:spPr>
      </p:pic>
      <p:sp>
        <p:nvSpPr>
          <p:cNvPr id="5" name="&quot;No&quot; Symbol 4"/>
          <p:cNvSpPr/>
          <p:nvPr/>
        </p:nvSpPr>
        <p:spPr bwMode="auto">
          <a:xfrm>
            <a:off x="5909484" y="968991"/>
            <a:ext cx="2160000" cy="2160000"/>
          </a:xfrm>
          <a:prstGeom prst="noSmoking">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32772" name="Picture 4" descr="http://www.eoearth.org/media/approved/9/9a/Ddt.jpg">
            <a:hlinkClick r:id="rId4"/>
          </p:cNvPr>
          <p:cNvPicPr>
            <a:picLocks noChangeAspect="1" noChangeArrowheads="1"/>
          </p:cNvPicPr>
          <p:nvPr/>
        </p:nvPicPr>
        <p:blipFill>
          <a:blip r:embed="rId5"/>
          <a:srcRect/>
          <a:stretch>
            <a:fillRect/>
          </a:stretch>
        </p:blipFill>
        <p:spPr bwMode="auto">
          <a:xfrm>
            <a:off x="6407837" y="1091820"/>
            <a:ext cx="1154164" cy="193812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smtClean="0"/>
              <a:t>Windows </a:t>
            </a:r>
            <a:r>
              <a:rPr lang="pl-PL" dirty="0" err="1" smtClean="0"/>
              <a:t>Debugger</a:t>
            </a:r>
            <a:r>
              <a:rPr lang="pl-PL" dirty="0" smtClean="0"/>
              <a:t>, </a:t>
            </a:r>
            <a:r>
              <a:rPr lang="pl-PL" dirty="0" err="1" smtClean="0"/>
              <a:t>Process</a:t>
            </a:r>
            <a:r>
              <a:rPr lang="pl-PL" dirty="0" smtClean="0"/>
              <a:t> Explorer</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a:xfrm>
            <a:off x="621067" y="5623435"/>
            <a:ext cx="6803209" cy="461665"/>
          </a:xfrm>
        </p:spPr>
        <p:txBody>
          <a:bodyPr/>
          <a:lstStyle/>
          <a:p>
            <a:r>
              <a:rPr lang="pl-PL" dirty="0" err="1" smtClean="0"/>
              <a:t>Crash</a:t>
            </a:r>
            <a:r>
              <a:rPr lang="pl-PL" dirty="0" smtClean="0"/>
              <a:t> </a:t>
            </a:r>
            <a:r>
              <a:rPr lang="pl-PL" dirty="0" err="1" smtClean="0"/>
              <a:t>Dump</a:t>
            </a:r>
            <a:r>
              <a:rPr lang="pl-PL" dirty="0" smtClean="0"/>
              <a:t> </a:t>
            </a:r>
            <a:r>
              <a:rPr lang="pl-PL" dirty="0" err="1" smtClean="0"/>
              <a:t>Analysis</a:t>
            </a:r>
            <a:r>
              <a:rPr lang="pl-PL" dirty="0" smtClean="0"/>
              <a:t>, System </a:t>
            </a:r>
            <a:r>
              <a:rPr lang="pl-PL" dirty="0" err="1" smtClean="0"/>
              <a:t>Deep-Dive</a:t>
            </a:r>
            <a:endParaRPr lang="pl-PL"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642" y="710738"/>
            <a:ext cx="791286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Hacker Role in IT Development</a:t>
            </a:r>
            <a:endParaRPr lang="en-GB" sz="2000" dirty="0"/>
          </a:p>
        </p:txBody>
      </p:sp>
      <p:sp>
        <p:nvSpPr>
          <p:cNvPr id="3" name="TextBox 2"/>
          <p:cNvSpPr txBox="1"/>
          <p:nvPr/>
        </p:nvSpPr>
        <p:spPr>
          <a:xfrm>
            <a:off x="862642" y="1190685"/>
            <a:ext cx="791286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Check who are you talkin’ to</a:t>
            </a:r>
            <a:endParaRPr lang="en-GB" sz="2000" dirty="0"/>
          </a:p>
        </p:txBody>
      </p:sp>
      <p:sp>
        <p:nvSpPr>
          <p:cNvPr id="4" name="TextBox 3"/>
          <p:cNvSpPr txBox="1"/>
          <p:nvPr/>
        </p:nvSpPr>
        <p:spPr>
          <a:xfrm>
            <a:off x="852342" y="5417457"/>
            <a:ext cx="7912096"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862642" y="165840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Offine access</a:t>
            </a:r>
            <a:endParaRPr lang="en-GB" sz="2000" dirty="0"/>
          </a:p>
        </p:txBody>
      </p:sp>
      <p:sp>
        <p:nvSpPr>
          <p:cNvPr id="15" name="TextBox 14"/>
          <p:cNvSpPr txBox="1"/>
          <p:nvPr/>
        </p:nvSpPr>
        <p:spPr>
          <a:xfrm>
            <a:off x="859767" y="2121353"/>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Hotfix analysis</a:t>
            </a:r>
            <a:endParaRPr lang="en-GB" sz="2000" dirty="0"/>
          </a:p>
        </p:txBody>
      </p:sp>
      <p:sp>
        <p:nvSpPr>
          <p:cNvPr id="16" name="TextBox 15"/>
          <p:cNvSpPr txBox="1"/>
          <p:nvPr/>
        </p:nvSpPr>
        <p:spPr>
          <a:xfrm>
            <a:off x="865518" y="259293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Windows Debugger</a:t>
            </a:r>
            <a:endParaRPr lang="en-GB" sz="2000" dirty="0"/>
          </a:p>
        </p:txBody>
      </p:sp>
      <p:sp>
        <p:nvSpPr>
          <p:cNvPr id="17" name="TextBox 16"/>
          <p:cNvSpPr txBox="1"/>
          <p:nvPr/>
        </p:nvSpPr>
        <p:spPr>
          <a:xfrm>
            <a:off x="862643" y="306450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Encryption + protection</a:t>
            </a:r>
            <a:endParaRPr lang="en-GB" sz="2000" dirty="0"/>
          </a:p>
        </p:txBody>
      </p:sp>
      <p:sp>
        <p:nvSpPr>
          <p:cNvPr id="18" name="TextBox 17"/>
          <p:cNvSpPr txBox="1"/>
          <p:nvPr/>
        </p:nvSpPr>
        <p:spPr>
          <a:xfrm>
            <a:off x="859767" y="3536087"/>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19" name="TextBox 18"/>
          <p:cNvSpPr txBox="1"/>
          <p:nvPr/>
        </p:nvSpPr>
        <p:spPr>
          <a:xfrm>
            <a:off x="865518" y="401629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Test your users</a:t>
            </a:r>
            <a:endParaRPr lang="en-GB" sz="2000" dirty="0"/>
          </a:p>
        </p:txBody>
      </p:sp>
      <p:sp>
        <p:nvSpPr>
          <p:cNvPr id="20" name="TextBox 19"/>
          <p:cNvSpPr txBox="1"/>
          <p:nvPr/>
        </p:nvSpPr>
        <p:spPr>
          <a:xfrm>
            <a:off x="854016" y="448786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Have your own toolkit</a:t>
            </a:r>
            <a:endParaRPr lang="en-GB" sz="2000" dirty="0"/>
          </a:p>
        </p:txBody>
      </p:sp>
      <p:sp>
        <p:nvSpPr>
          <p:cNvPr id="21" name="TextBox 20"/>
          <p:cNvSpPr txBox="1"/>
          <p:nvPr/>
        </p:nvSpPr>
        <p:spPr>
          <a:xfrm>
            <a:off x="851142" y="495082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Keep your knownledge up to date</a:t>
            </a:r>
            <a:endParaRPr lang="en-GB" sz="2000" dirty="0"/>
          </a:p>
        </p:txBody>
      </p:sp>
      <p:sp>
        <p:nvSpPr>
          <p:cNvPr id="22" name="Chevron 21"/>
          <p:cNvSpPr/>
          <p:nvPr/>
        </p:nvSpPr>
        <p:spPr bwMode="auto">
          <a:xfrm>
            <a:off x="163902" y="2950132"/>
            <a:ext cx="534838" cy="672860"/>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smtClean="0"/>
              <a:t>Why Data Protection Matters</a:t>
            </a:r>
            <a:endParaRPr lang="en-US" dirty="0"/>
          </a:p>
        </p:txBody>
      </p:sp>
      <p:sp>
        <p:nvSpPr>
          <p:cNvPr id="11" name="TextBox 10"/>
          <p:cNvSpPr txBox="1"/>
          <p:nvPr/>
        </p:nvSpPr>
        <p:spPr>
          <a:xfrm>
            <a:off x="3131196" y="3657600"/>
            <a:ext cx="5625454" cy="1631216"/>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Calibri" pitchFamily="34" charset="0"/>
              </a:rPr>
              <a:t>“More than 100 USB memory sticks, some containing secret information, have been lost or stolen from the Ministry of Defense since 2004, </a:t>
            </a:r>
            <a:br>
              <a:rPr lang="en-US" sz="2000" dirty="0" smtClean="0">
                <a:solidFill>
                  <a:schemeClr val="tx1"/>
                </a:solidFill>
                <a:effectLst>
                  <a:outerShdw blurRad="38100" dist="38100" dir="2700000" algn="tl">
                    <a:srgbClr val="000000">
                      <a:alpha val="43137"/>
                    </a:srgbClr>
                  </a:outerShdw>
                </a:effectLst>
                <a:latin typeface="Calibri" pitchFamily="34" charset="0"/>
              </a:rPr>
            </a:br>
            <a:r>
              <a:rPr lang="en-US" sz="2000" dirty="0" smtClean="0">
                <a:solidFill>
                  <a:schemeClr val="tx1"/>
                </a:solidFill>
                <a:effectLst>
                  <a:outerShdw blurRad="38100" dist="38100" dir="2700000" algn="tl">
                    <a:srgbClr val="000000">
                      <a:alpha val="43137"/>
                    </a:srgbClr>
                  </a:outerShdw>
                </a:effectLst>
                <a:latin typeface="Calibri" pitchFamily="34" charset="0"/>
              </a:rPr>
              <a:t>it has emerged.”</a:t>
            </a:r>
          </a:p>
          <a:p>
            <a:r>
              <a:rPr lang="en-US" sz="2000" dirty="0" smtClean="0">
                <a:solidFill>
                  <a:schemeClr val="tx1"/>
                </a:solidFill>
                <a:latin typeface="Calibri" pitchFamily="34" charset="0"/>
              </a:rPr>
              <a:t>–</a:t>
            </a:r>
            <a:r>
              <a:rPr lang="en-US" sz="2000" dirty="0" smtClean="0">
                <a:solidFill>
                  <a:schemeClr val="tx1"/>
                </a:solidFill>
                <a:effectLst>
                  <a:outerShdw blurRad="38100" dist="38100" dir="2700000" algn="tl">
                    <a:srgbClr val="000000">
                      <a:alpha val="43137"/>
                    </a:srgbClr>
                  </a:outerShdw>
                </a:effectLst>
                <a:latin typeface="Calibri" pitchFamily="34" charset="0"/>
              </a:rPr>
              <a:t> BBC News July 2008</a:t>
            </a:r>
          </a:p>
        </p:txBody>
      </p:sp>
      <p:sp>
        <p:nvSpPr>
          <p:cNvPr id="12" name="TextBox 11"/>
          <p:cNvSpPr txBox="1"/>
          <p:nvPr/>
        </p:nvSpPr>
        <p:spPr>
          <a:xfrm>
            <a:off x="417052" y="1416050"/>
            <a:ext cx="5061974" cy="1631216"/>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Calibri" pitchFamily="34" charset="0"/>
              </a:rPr>
              <a:t>“Some of the largest and medium-sized U.S. airports report close to 637,000 laptops lost each year, according to the Ponemon Institute survey released Monday”</a:t>
            </a:r>
          </a:p>
          <a:p>
            <a:r>
              <a:rPr lang="en-US" sz="2000" dirty="0" smtClean="0">
                <a:solidFill>
                  <a:schemeClr val="tx1"/>
                </a:solidFill>
                <a:latin typeface="Calibri" pitchFamily="34" charset="0"/>
              </a:rPr>
              <a:t>–</a:t>
            </a:r>
            <a:r>
              <a:rPr lang="en-US" sz="2000" dirty="0" smtClean="0">
                <a:solidFill>
                  <a:schemeClr val="tx1"/>
                </a:solidFill>
                <a:effectLst>
                  <a:outerShdw blurRad="38100" dist="38100" dir="2700000" algn="tl">
                    <a:srgbClr val="000000">
                      <a:alpha val="43137"/>
                    </a:srgbClr>
                  </a:outerShdw>
                </a:effectLst>
                <a:latin typeface="Calibri" pitchFamily="34" charset="0"/>
              </a:rPr>
              <a:t> PC World June 2008</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 data encryption</a:t>
            </a:r>
            <a:endParaRPr lang="en-US"/>
          </a:p>
        </p:txBody>
      </p:sp>
      <p:sp>
        <p:nvSpPr>
          <p:cNvPr id="4" name="Text Placeholder 3"/>
          <p:cNvSpPr>
            <a:spLocks noGrp="1"/>
          </p:cNvSpPr>
          <p:nvPr>
            <p:ph type="body" sz="quarter" idx="10"/>
          </p:nvPr>
        </p:nvSpPr>
        <p:spPr/>
        <p:txBody>
          <a:bodyPr/>
          <a:lstStyle/>
          <a:p>
            <a:r>
              <a:rPr lang="en-US" dirty="0" smtClean="0"/>
              <a:t>Different levels of encryption</a:t>
            </a:r>
          </a:p>
          <a:p>
            <a:pPr lvl="1"/>
            <a:r>
              <a:rPr lang="en-US" dirty="0" smtClean="0"/>
              <a:t>File format level</a:t>
            </a:r>
          </a:p>
          <a:p>
            <a:pPr lvl="1"/>
            <a:r>
              <a:rPr lang="en-US" dirty="0" smtClean="0"/>
              <a:t>Active Directory Rights Management Services</a:t>
            </a:r>
          </a:p>
          <a:p>
            <a:pPr lvl="1"/>
            <a:r>
              <a:rPr lang="en-US" dirty="0" smtClean="0"/>
              <a:t>3rd party tools – for single files / folders</a:t>
            </a:r>
          </a:p>
          <a:p>
            <a:pPr lvl="1"/>
            <a:r>
              <a:rPr lang="en-US" dirty="0" smtClean="0"/>
              <a:t>System level</a:t>
            </a:r>
          </a:p>
          <a:p>
            <a:pPr lvl="1"/>
            <a:r>
              <a:rPr lang="en-US" dirty="0" smtClean="0"/>
              <a:t>Volume level, hardware based</a:t>
            </a:r>
          </a:p>
          <a:p>
            <a:r>
              <a:rPr lang="en-US" dirty="0" smtClean="0"/>
              <a:t>Can be used together</a:t>
            </a:r>
          </a:p>
          <a:p>
            <a:r>
              <a:rPr lang="en-US" dirty="0" smtClean="0"/>
              <a:t>Prevents offline attacks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_matrix_screensaver.gif"/>
          <p:cNvPicPr>
            <a:picLocks noChangeAspect="1"/>
          </p:cNvPicPr>
          <p:nvPr/>
        </p:nvPicPr>
        <p:blipFill>
          <a:blip r:embed="rId3">
            <a:clrChange>
              <a:clrFrom>
                <a:srgbClr val="000000"/>
              </a:clrFrom>
              <a:clrTo>
                <a:srgbClr val="000000">
                  <a:alpha val="0"/>
                </a:srgbClr>
              </a:clrTo>
            </a:clrChange>
          </a:blip>
          <a:srcRect l="965"/>
          <a:stretch>
            <a:fillRect/>
          </a:stretch>
        </p:blipFill>
        <p:spPr>
          <a:xfrm>
            <a:off x="1989734" y="232"/>
            <a:ext cx="7154266" cy="6182204"/>
          </a:xfrm>
          <a:prstGeom prst="rect">
            <a:avLst/>
          </a:prstGeom>
          <a:ln>
            <a:noFill/>
          </a:ln>
        </p:spPr>
      </p:pic>
      <p:sp>
        <p:nvSpPr>
          <p:cNvPr id="2" name="Title 1"/>
          <p:cNvSpPr>
            <a:spLocks noGrp="1"/>
          </p:cNvSpPr>
          <p:nvPr>
            <p:ph type="title"/>
          </p:nvPr>
        </p:nvSpPr>
        <p:spPr/>
        <p:txBody>
          <a:bodyPr/>
          <a:lstStyle/>
          <a:p>
            <a:r>
              <a:rPr lang="en-US" dirty="0" smtClean="0"/>
              <a:t>Use transmission encryption</a:t>
            </a:r>
            <a:endParaRPr lang="en-US" dirty="0"/>
          </a:p>
        </p:txBody>
      </p:sp>
      <p:sp>
        <p:nvSpPr>
          <p:cNvPr id="3" name="Text Placeholder 2"/>
          <p:cNvSpPr>
            <a:spLocks noGrp="1"/>
          </p:cNvSpPr>
          <p:nvPr>
            <p:ph type="body" sz="quarter" idx="10"/>
          </p:nvPr>
        </p:nvSpPr>
        <p:spPr/>
        <p:txBody>
          <a:bodyPr/>
          <a:lstStyle/>
          <a:p>
            <a:r>
              <a:rPr lang="en-US" dirty="0" smtClean="0"/>
              <a:t>Different levels of encryption</a:t>
            </a:r>
          </a:p>
          <a:p>
            <a:pPr lvl="1"/>
            <a:r>
              <a:rPr lang="en-US" dirty="0" smtClean="0"/>
              <a:t>Application / Format Based</a:t>
            </a:r>
          </a:p>
          <a:p>
            <a:pPr lvl="1"/>
            <a:r>
              <a:rPr lang="en-US" dirty="0" smtClean="0"/>
              <a:t>Secure Socket Layer</a:t>
            </a:r>
          </a:p>
          <a:p>
            <a:pPr lvl="1"/>
            <a:r>
              <a:rPr lang="en-US" dirty="0" smtClean="0"/>
              <a:t>IPSec / tunneling (PPTP, L2LP)</a:t>
            </a:r>
          </a:p>
          <a:p>
            <a:pPr lvl="1"/>
            <a:r>
              <a:rPr lang="en-US" dirty="0" smtClean="0"/>
              <a:t>Physical encryption </a:t>
            </a:r>
          </a:p>
          <a:p>
            <a:r>
              <a:rPr lang="en-US" dirty="0" smtClean="0"/>
              <a:t>Makes data disclosure and manipulation harder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642" y="710738"/>
            <a:ext cx="791286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Hacker Role in IT Development</a:t>
            </a:r>
            <a:endParaRPr lang="en-GB" sz="2000" dirty="0"/>
          </a:p>
        </p:txBody>
      </p:sp>
      <p:sp>
        <p:nvSpPr>
          <p:cNvPr id="3" name="TextBox 2"/>
          <p:cNvSpPr txBox="1"/>
          <p:nvPr/>
        </p:nvSpPr>
        <p:spPr>
          <a:xfrm>
            <a:off x="862642" y="1190685"/>
            <a:ext cx="791286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Check who are you talkin’ to</a:t>
            </a:r>
            <a:endParaRPr lang="en-GB" sz="2000" dirty="0"/>
          </a:p>
        </p:txBody>
      </p:sp>
      <p:sp>
        <p:nvSpPr>
          <p:cNvPr id="4" name="TextBox 3"/>
          <p:cNvSpPr txBox="1"/>
          <p:nvPr/>
        </p:nvSpPr>
        <p:spPr>
          <a:xfrm>
            <a:off x="852342" y="5417457"/>
            <a:ext cx="7912096"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862642" y="165840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Offine access</a:t>
            </a:r>
            <a:endParaRPr lang="en-GB" sz="2000" dirty="0"/>
          </a:p>
        </p:txBody>
      </p:sp>
      <p:sp>
        <p:nvSpPr>
          <p:cNvPr id="15" name="TextBox 14"/>
          <p:cNvSpPr txBox="1"/>
          <p:nvPr/>
        </p:nvSpPr>
        <p:spPr>
          <a:xfrm>
            <a:off x="859767" y="2121353"/>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Hotfix analysis</a:t>
            </a:r>
            <a:endParaRPr lang="en-GB" sz="2000" dirty="0"/>
          </a:p>
        </p:txBody>
      </p:sp>
      <p:sp>
        <p:nvSpPr>
          <p:cNvPr id="16" name="TextBox 15"/>
          <p:cNvSpPr txBox="1"/>
          <p:nvPr/>
        </p:nvSpPr>
        <p:spPr>
          <a:xfrm>
            <a:off x="865518" y="259293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Windows Debugger</a:t>
            </a:r>
            <a:endParaRPr lang="en-GB" sz="2000" dirty="0"/>
          </a:p>
        </p:txBody>
      </p:sp>
      <p:sp>
        <p:nvSpPr>
          <p:cNvPr id="17" name="TextBox 16"/>
          <p:cNvSpPr txBox="1"/>
          <p:nvPr/>
        </p:nvSpPr>
        <p:spPr>
          <a:xfrm>
            <a:off x="862643" y="306450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Encryption + protection</a:t>
            </a:r>
            <a:endParaRPr lang="en-GB" sz="2000" dirty="0"/>
          </a:p>
        </p:txBody>
      </p:sp>
      <p:sp>
        <p:nvSpPr>
          <p:cNvPr id="18" name="TextBox 17"/>
          <p:cNvSpPr txBox="1"/>
          <p:nvPr/>
        </p:nvSpPr>
        <p:spPr>
          <a:xfrm>
            <a:off x="859767" y="3536087"/>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19" name="TextBox 18"/>
          <p:cNvSpPr txBox="1"/>
          <p:nvPr/>
        </p:nvSpPr>
        <p:spPr>
          <a:xfrm>
            <a:off x="865518" y="401629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Test your users</a:t>
            </a:r>
            <a:endParaRPr lang="en-GB" sz="2000" dirty="0"/>
          </a:p>
        </p:txBody>
      </p:sp>
      <p:sp>
        <p:nvSpPr>
          <p:cNvPr id="20" name="TextBox 19"/>
          <p:cNvSpPr txBox="1"/>
          <p:nvPr/>
        </p:nvSpPr>
        <p:spPr>
          <a:xfrm>
            <a:off x="854016" y="448786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Have your own toolkit</a:t>
            </a:r>
            <a:endParaRPr lang="en-GB" sz="2000" dirty="0"/>
          </a:p>
        </p:txBody>
      </p:sp>
      <p:sp>
        <p:nvSpPr>
          <p:cNvPr id="21" name="TextBox 20"/>
          <p:cNvSpPr txBox="1"/>
          <p:nvPr/>
        </p:nvSpPr>
        <p:spPr>
          <a:xfrm>
            <a:off x="851142" y="495082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Keep your knownledge up to date</a:t>
            </a:r>
            <a:endParaRPr lang="en-GB" sz="2000" dirty="0"/>
          </a:p>
        </p:txBody>
      </p:sp>
      <p:sp>
        <p:nvSpPr>
          <p:cNvPr id="22" name="Chevron 21"/>
          <p:cNvSpPr/>
          <p:nvPr/>
        </p:nvSpPr>
        <p:spPr bwMode="auto">
          <a:xfrm>
            <a:off x="163902" y="3433188"/>
            <a:ext cx="534838" cy="672860"/>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Know at least one scripting language</a:t>
            </a:r>
            <a:endParaRPr lang="en-US"/>
          </a:p>
        </p:txBody>
      </p:sp>
      <p:sp>
        <p:nvSpPr>
          <p:cNvPr id="3" name="Text Placeholder 2"/>
          <p:cNvSpPr>
            <a:spLocks noGrp="1"/>
          </p:cNvSpPr>
          <p:nvPr>
            <p:ph type="body" sz="quarter" idx="10"/>
          </p:nvPr>
        </p:nvSpPr>
        <p:spPr/>
        <p:txBody>
          <a:bodyPr/>
          <a:lstStyle/>
          <a:p>
            <a:r>
              <a:rPr lang="en-US" smtClean="0"/>
              <a:t>Hackers love scripts</a:t>
            </a:r>
          </a:p>
          <a:p>
            <a:pPr lvl="1"/>
            <a:r>
              <a:rPr lang="en-US" smtClean="0"/>
              <a:t>Perl</a:t>
            </a:r>
          </a:p>
          <a:p>
            <a:pPr lvl="1"/>
            <a:r>
              <a:rPr lang="en-US" smtClean="0"/>
              <a:t>Python </a:t>
            </a:r>
          </a:p>
          <a:p>
            <a:r>
              <a:rPr lang="en-US" smtClean="0"/>
              <a:t>You should love PowerShell 2.0</a:t>
            </a:r>
          </a:p>
          <a:p>
            <a:pPr lvl="1"/>
            <a:r>
              <a:rPr lang="en-US" smtClean="0"/>
              <a:t>Server Role management modules</a:t>
            </a:r>
          </a:p>
          <a:p>
            <a:pPr lvl="1"/>
            <a:r>
              <a:rPr lang="en-US" smtClean="0"/>
              <a:t>Server management</a:t>
            </a:r>
          </a:p>
          <a:p>
            <a:pPr lvl="1"/>
            <a:r>
              <a:rPr lang="en-US" smtClean="0"/>
              <a:t>Remoting</a:t>
            </a:r>
          </a:p>
          <a:p>
            <a:pPr lvl="1"/>
            <a:r>
              <a:rPr lang="en-US" smtClean="0"/>
              <a:t>Microsoft Common Criteria</a:t>
            </a:r>
          </a:p>
          <a:p>
            <a:pPr lvl="1"/>
            <a:endParaRPr lang="en-US" smtClean="0"/>
          </a:p>
          <a:p>
            <a:pPr lvl="1">
              <a:buNone/>
            </a:pPr>
            <a:endParaRPr lang="en-US" smtClean="0"/>
          </a:p>
          <a:p>
            <a:endParaRPr lang="en-US"/>
          </a:p>
        </p:txBody>
      </p:sp>
      <p:pic>
        <p:nvPicPr>
          <p:cNvPr id="5" name="Picture 4" descr="Windows_PowerShell_icon.png"/>
          <p:cNvPicPr>
            <a:picLocks noChangeAspect="1"/>
          </p:cNvPicPr>
          <p:nvPr/>
        </p:nvPicPr>
        <p:blipFill>
          <a:blip r:embed="rId3"/>
          <a:stretch>
            <a:fillRect/>
          </a:stretch>
        </p:blipFill>
        <p:spPr>
          <a:xfrm>
            <a:off x="6177887" y="3414216"/>
            <a:ext cx="2556680" cy="2556680"/>
          </a:xfrm>
          <a:prstGeom prst="rect">
            <a:avLst/>
          </a:prstGeom>
        </p:spPr>
      </p:pic>
      <p:pic>
        <p:nvPicPr>
          <p:cNvPr id="4" name="Picture 3" descr="heart3.jpg"/>
          <p:cNvPicPr>
            <a:picLocks noChangeAspect="1"/>
          </p:cNvPicPr>
          <p:nvPr/>
        </p:nvPicPr>
        <p:blipFill>
          <a:blip r:embed="rId4">
            <a:clrChange>
              <a:clrFrom>
                <a:srgbClr val="FFFFFF"/>
              </a:clrFrom>
              <a:clrTo>
                <a:srgbClr val="FFFFFF">
                  <a:alpha val="0"/>
                </a:srgbClr>
              </a:clrTo>
            </a:clrChange>
          </a:blip>
          <a:srcRect b="6992"/>
          <a:stretch>
            <a:fillRect/>
          </a:stretch>
        </p:blipFill>
        <p:spPr>
          <a:xfrm>
            <a:off x="6117187" y="4503757"/>
            <a:ext cx="1477962" cy="14330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Windows PowerShell</a:t>
            </a:r>
            <a:endParaRPr lang="en-US"/>
          </a:p>
        </p:txBody>
      </p:sp>
      <p:sp>
        <p:nvSpPr>
          <p:cNvPr id="4" name="Text Placeholder 3"/>
          <p:cNvSpPr>
            <a:spLocks noGrp="1"/>
          </p:cNvSpPr>
          <p:nvPr>
            <p:ph type="body" sz="quarter" idx="10"/>
          </p:nvPr>
        </p:nvSpPr>
        <p:spPr/>
        <p:txBody>
          <a:bodyPr/>
          <a:lstStyle/>
          <a:p>
            <a:r>
              <a:rPr lang="en-US" smtClean="0"/>
              <a:t>demo</a:t>
            </a:r>
            <a:endParaRPr lang="en-US"/>
          </a:p>
        </p:txBody>
      </p:sp>
      <p:sp>
        <p:nvSpPr>
          <p:cNvPr id="5" name="Subtitle 4"/>
          <p:cNvSpPr>
            <a:spLocks noGrp="1"/>
          </p:cNvSpPr>
          <p:nvPr>
            <p:ph type="subTitle" idx="1"/>
          </p:nvPr>
        </p:nvSpPr>
        <p:spPr/>
        <p:txBody>
          <a:bodyPr/>
          <a:lstStyle/>
          <a:p>
            <a:r>
              <a:rPr lang="en-US" smtClean="0"/>
              <a:t>Account Enumeration, Service Accounts, Service Location</a:t>
            </a:r>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Agenda</a:t>
            </a:r>
            <a:endParaRPr lang="pl-PL" dirty="0"/>
          </a:p>
        </p:txBody>
      </p:sp>
      <p:sp>
        <p:nvSpPr>
          <p:cNvPr id="4" name="Rounded Rectangle 3"/>
          <p:cNvSpPr/>
          <p:nvPr/>
        </p:nvSpPr>
        <p:spPr bwMode="auto">
          <a:xfrm>
            <a:off x="1249044" y="3164570"/>
            <a:ext cx="1068894"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3200" dirty="0" smtClean="0">
                <a:solidFill>
                  <a:srgbClr val="FFFFFF"/>
                </a:solidFill>
                <a:effectLst>
                  <a:outerShdw blurRad="38100" dist="38100" dir="2700000" algn="tl">
                    <a:srgbClr val="000000">
                      <a:alpha val="43137"/>
                    </a:srgbClr>
                  </a:outerShdw>
                </a:effectLst>
                <a:latin typeface="Calibri" pitchFamily="34" charset="0"/>
              </a:rPr>
              <a:t>1</a:t>
            </a:r>
            <a:endParaRPr lang="en-US" sz="32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4"/>
          <p:cNvSpPr/>
          <p:nvPr/>
        </p:nvSpPr>
        <p:spPr bwMode="auto">
          <a:xfrm>
            <a:off x="2328545" y="3164570"/>
            <a:ext cx="3923399" cy="882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3600" dirty="0" smtClean="0">
                <a:solidFill>
                  <a:srgbClr val="FFFFFF"/>
                </a:solidFill>
                <a:effectLst>
                  <a:outerShdw blurRad="38100" dist="38100" dir="2700000" algn="tl">
                    <a:srgbClr val="000000">
                      <a:alpha val="43137"/>
                    </a:srgbClr>
                  </a:outerShdw>
                </a:effectLst>
                <a:latin typeface="Calibri" pitchFamily="34" charset="0"/>
              </a:rPr>
              <a:t>2</a:t>
            </a:r>
            <a:endParaRPr lang="en-US" sz="3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5"/>
          <p:cNvSpPr/>
          <p:nvPr/>
        </p:nvSpPr>
        <p:spPr bwMode="auto">
          <a:xfrm>
            <a:off x="6262578" y="3157482"/>
            <a:ext cx="1460244" cy="882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3600" dirty="0" smtClean="0">
                <a:solidFill>
                  <a:srgbClr val="FFFFFF"/>
                </a:solidFill>
                <a:effectLst>
                  <a:outerShdw blurRad="38100" dist="38100" dir="2700000" algn="tl">
                    <a:srgbClr val="000000">
                      <a:alpha val="43137"/>
                    </a:srgbClr>
                  </a:outerShdw>
                </a:effectLst>
                <a:latin typeface="Calibri" pitchFamily="34" charset="0"/>
              </a:rPr>
              <a:t>3</a:t>
            </a:r>
            <a:endParaRPr lang="en-US" sz="36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3" name="Shape 12"/>
          <p:cNvCxnSpPr>
            <a:stCxn id="4" idx="0"/>
          </p:cNvCxnSpPr>
          <p:nvPr/>
        </p:nvCxnSpPr>
        <p:spPr>
          <a:xfrm rot="5400000" flipH="1" flipV="1">
            <a:off x="1855959" y="1883924"/>
            <a:ext cx="1208179" cy="135311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5" name="Shape 14"/>
          <p:cNvCxnSpPr>
            <a:stCxn id="5" idx="2"/>
          </p:cNvCxnSpPr>
          <p:nvPr/>
        </p:nvCxnSpPr>
        <p:spPr>
          <a:xfrm rot="16200000" flipH="1">
            <a:off x="5157711" y="3180057"/>
            <a:ext cx="1640896" cy="337582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2" name="Shape 21"/>
          <p:cNvCxnSpPr/>
          <p:nvPr/>
        </p:nvCxnSpPr>
        <p:spPr>
          <a:xfrm rot="5400000" flipH="1" flipV="1">
            <a:off x="7058827" y="1866204"/>
            <a:ext cx="1208179" cy="1353114"/>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54371" y="1297165"/>
            <a:ext cx="2636875" cy="707886"/>
          </a:xfrm>
          <a:prstGeom prst="rect">
            <a:avLst/>
          </a:prstGeom>
          <a:noFill/>
        </p:spPr>
        <p:txBody>
          <a:bodyPr wrap="square" rtlCol="0">
            <a:spAutoFit/>
          </a:bodyPr>
          <a:lstStyle/>
          <a:p>
            <a:r>
              <a:rPr lang="pl-PL" sz="2000" dirty="0" smtClean="0"/>
              <a:t>Hacker role in IT development</a:t>
            </a:r>
            <a:endParaRPr lang="pl-PL" sz="2000" dirty="0"/>
          </a:p>
        </p:txBody>
      </p:sp>
      <p:sp>
        <p:nvSpPr>
          <p:cNvPr id="24" name="TextBox 23"/>
          <p:cNvSpPr txBox="1"/>
          <p:nvPr/>
        </p:nvSpPr>
        <p:spPr>
          <a:xfrm>
            <a:off x="4490483" y="5245389"/>
            <a:ext cx="3483936" cy="400110"/>
          </a:xfrm>
          <a:prstGeom prst="rect">
            <a:avLst/>
          </a:prstGeom>
          <a:noFill/>
        </p:spPr>
        <p:txBody>
          <a:bodyPr wrap="square" rtlCol="0">
            <a:spAutoFit/>
          </a:bodyPr>
          <a:lstStyle/>
          <a:p>
            <a:r>
              <a:rPr lang="pl-PL" sz="2000" dirty="0" smtClean="0"/>
              <a:t>Hacker </a:t>
            </a:r>
            <a:r>
              <a:rPr lang="pl-PL" sz="2000" dirty="0" err="1" smtClean="0"/>
              <a:t>Techniques</a:t>
            </a:r>
            <a:r>
              <a:rPr lang="pl-PL" sz="2000" dirty="0" smtClean="0"/>
              <a:t> and Demos</a:t>
            </a:r>
            <a:endParaRPr lang="pl-PL" sz="2000" dirty="0"/>
          </a:p>
        </p:txBody>
      </p:sp>
      <p:sp>
        <p:nvSpPr>
          <p:cNvPr id="25" name="TextBox 24"/>
          <p:cNvSpPr txBox="1"/>
          <p:nvPr/>
        </p:nvSpPr>
        <p:spPr>
          <a:xfrm>
            <a:off x="6896978" y="925033"/>
            <a:ext cx="2321443" cy="1015663"/>
          </a:xfrm>
          <a:prstGeom prst="rect">
            <a:avLst/>
          </a:prstGeom>
          <a:noFill/>
        </p:spPr>
        <p:txBody>
          <a:bodyPr wrap="square" rtlCol="0">
            <a:spAutoFit/>
          </a:bodyPr>
          <a:lstStyle/>
          <a:p>
            <a:r>
              <a:rPr lang="pl-PL" sz="2000" dirty="0" err="1" smtClean="0"/>
              <a:t>Things</a:t>
            </a:r>
            <a:r>
              <a:rPr lang="pl-PL" sz="2000" dirty="0" smtClean="0"/>
              <a:t> </a:t>
            </a:r>
            <a:r>
              <a:rPr lang="pl-PL" sz="2000" dirty="0" err="1" smtClean="0"/>
              <a:t>you</a:t>
            </a:r>
            <a:r>
              <a:rPr lang="pl-PL" sz="2000" dirty="0" smtClean="0"/>
              <a:t> </a:t>
            </a:r>
            <a:r>
              <a:rPr lang="pl-PL" sz="2000" dirty="0" err="1" smtClean="0"/>
              <a:t>should</a:t>
            </a:r>
            <a:r>
              <a:rPr lang="pl-PL" sz="2000" dirty="0" smtClean="0"/>
              <a:t> </a:t>
            </a:r>
            <a:r>
              <a:rPr lang="pl-PL" sz="2000" dirty="0" err="1" smtClean="0"/>
              <a:t>remember</a:t>
            </a:r>
            <a:r>
              <a:rPr lang="pl-PL" sz="2000" dirty="0" smtClean="0"/>
              <a:t> and </a:t>
            </a:r>
            <a:r>
              <a:rPr lang="pl-PL" sz="2000" dirty="0" err="1" smtClean="0"/>
              <a:t>summary</a:t>
            </a:r>
            <a:endParaRPr lang="pl-PL" sz="20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642" y="710738"/>
            <a:ext cx="791286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Hacker Role in IT Development</a:t>
            </a:r>
            <a:endParaRPr lang="en-GB" sz="2000" dirty="0"/>
          </a:p>
        </p:txBody>
      </p:sp>
      <p:sp>
        <p:nvSpPr>
          <p:cNvPr id="3" name="TextBox 2"/>
          <p:cNvSpPr txBox="1"/>
          <p:nvPr/>
        </p:nvSpPr>
        <p:spPr>
          <a:xfrm>
            <a:off x="862642" y="1190685"/>
            <a:ext cx="791286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Check who are you talkin’ to</a:t>
            </a:r>
            <a:endParaRPr lang="en-GB" sz="2000" dirty="0"/>
          </a:p>
        </p:txBody>
      </p:sp>
      <p:sp>
        <p:nvSpPr>
          <p:cNvPr id="4" name="TextBox 3"/>
          <p:cNvSpPr txBox="1"/>
          <p:nvPr/>
        </p:nvSpPr>
        <p:spPr>
          <a:xfrm>
            <a:off x="852342" y="5417457"/>
            <a:ext cx="7912096"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862642" y="165840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Offine access</a:t>
            </a:r>
            <a:endParaRPr lang="en-GB" sz="2000" dirty="0"/>
          </a:p>
        </p:txBody>
      </p:sp>
      <p:sp>
        <p:nvSpPr>
          <p:cNvPr id="15" name="TextBox 14"/>
          <p:cNvSpPr txBox="1"/>
          <p:nvPr/>
        </p:nvSpPr>
        <p:spPr>
          <a:xfrm>
            <a:off x="859767" y="2121353"/>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Hotfix analysis</a:t>
            </a:r>
            <a:endParaRPr lang="en-GB" sz="2000" dirty="0"/>
          </a:p>
        </p:txBody>
      </p:sp>
      <p:sp>
        <p:nvSpPr>
          <p:cNvPr id="16" name="TextBox 15"/>
          <p:cNvSpPr txBox="1"/>
          <p:nvPr/>
        </p:nvSpPr>
        <p:spPr>
          <a:xfrm>
            <a:off x="865518" y="259293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Windows Debugger</a:t>
            </a:r>
            <a:endParaRPr lang="en-GB" sz="2000" dirty="0"/>
          </a:p>
        </p:txBody>
      </p:sp>
      <p:sp>
        <p:nvSpPr>
          <p:cNvPr id="17" name="TextBox 16"/>
          <p:cNvSpPr txBox="1"/>
          <p:nvPr/>
        </p:nvSpPr>
        <p:spPr>
          <a:xfrm>
            <a:off x="862643" y="306450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Encryption + protection</a:t>
            </a:r>
            <a:endParaRPr lang="en-GB" sz="2000" dirty="0"/>
          </a:p>
        </p:txBody>
      </p:sp>
      <p:sp>
        <p:nvSpPr>
          <p:cNvPr id="18" name="TextBox 17"/>
          <p:cNvSpPr txBox="1"/>
          <p:nvPr/>
        </p:nvSpPr>
        <p:spPr>
          <a:xfrm>
            <a:off x="859767" y="3536087"/>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19" name="TextBox 18"/>
          <p:cNvSpPr txBox="1"/>
          <p:nvPr/>
        </p:nvSpPr>
        <p:spPr>
          <a:xfrm>
            <a:off x="865518" y="401629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Test your users</a:t>
            </a:r>
            <a:endParaRPr lang="en-GB" sz="2000" dirty="0"/>
          </a:p>
        </p:txBody>
      </p:sp>
      <p:sp>
        <p:nvSpPr>
          <p:cNvPr id="20" name="TextBox 19"/>
          <p:cNvSpPr txBox="1"/>
          <p:nvPr/>
        </p:nvSpPr>
        <p:spPr>
          <a:xfrm>
            <a:off x="854016" y="448786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21" name="TextBox 20"/>
          <p:cNvSpPr txBox="1"/>
          <p:nvPr/>
        </p:nvSpPr>
        <p:spPr>
          <a:xfrm>
            <a:off x="851142" y="495082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22" name="Chevron 21"/>
          <p:cNvSpPr/>
          <p:nvPr/>
        </p:nvSpPr>
        <p:spPr bwMode="auto">
          <a:xfrm>
            <a:off x="163902" y="3829984"/>
            <a:ext cx="534838" cy="672860"/>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 your users</a:t>
            </a:r>
            <a:endParaRPr lang="en-US"/>
          </a:p>
        </p:txBody>
      </p:sp>
      <p:sp>
        <p:nvSpPr>
          <p:cNvPr id="3" name="Text Placeholder 2"/>
          <p:cNvSpPr>
            <a:spLocks noGrp="1"/>
          </p:cNvSpPr>
          <p:nvPr>
            <p:ph type="body" sz="quarter" idx="10"/>
          </p:nvPr>
        </p:nvSpPr>
        <p:spPr/>
        <p:txBody>
          <a:bodyPr/>
          <a:lstStyle/>
          <a:p>
            <a:r>
              <a:rPr lang="en-US" dirty="0" smtClean="0"/>
              <a:t>Play a social engineer role</a:t>
            </a:r>
          </a:p>
          <a:p>
            <a:r>
              <a:rPr lang="en-US" dirty="0" smtClean="0"/>
              <a:t>Monitor them… </a:t>
            </a:r>
          </a:p>
          <a:p>
            <a:r>
              <a:rPr lang="en-US" dirty="0" smtClean="0"/>
              <a:t>…and show you do it</a:t>
            </a:r>
          </a:p>
          <a:p>
            <a:r>
              <a:rPr lang="en-US" dirty="0" smtClean="0"/>
              <a:t>Break users’ passwords</a:t>
            </a:r>
          </a:p>
          <a:p>
            <a:r>
              <a:rPr lang="en-US" dirty="0" smtClean="0"/>
              <a:t>Train them well</a:t>
            </a:r>
          </a:p>
          <a:p>
            <a:endParaRPr lang="en-US" dirty="0" smtClean="0"/>
          </a:p>
        </p:txBody>
      </p:sp>
      <p:pic>
        <p:nvPicPr>
          <p:cNvPr id="18434" name="Picture 2" descr="http://blogs.mysanantonio.com/weblogs/timewasters/homer-simpson-wallpaper-brain-1024.jpg"/>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3957849" y="1807458"/>
            <a:ext cx="5186151" cy="3891003"/>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642" y="710738"/>
            <a:ext cx="791286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Hacker Role in IT Development</a:t>
            </a:r>
            <a:endParaRPr lang="en-GB" sz="2000" dirty="0"/>
          </a:p>
        </p:txBody>
      </p:sp>
      <p:sp>
        <p:nvSpPr>
          <p:cNvPr id="3" name="TextBox 2"/>
          <p:cNvSpPr txBox="1"/>
          <p:nvPr/>
        </p:nvSpPr>
        <p:spPr>
          <a:xfrm>
            <a:off x="862642" y="1190685"/>
            <a:ext cx="791286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Check who are you talkin’ to</a:t>
            </a:r>
            <a:endParaRPr lang="en-GB" sz="2000" dirty="0"/>
          </a:p>
        </p:txBody>
      </p:sp>
      <p:sp>
        <p:nvSpPr>
          <p:cNvPr id="4" name="TextBox 3"/>
          <p:cNvSpPr txBox="1"/>
          <p:nvPr/>
        </p:nvSpPr>
        <p:spPr>
          <a:xfrm>
            <a:off x="852342" y="5417457"/>
            <a:ext cx="7912096"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862642" y="165840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Offine access</a:t>
            </a:r>
            <a:endParaRPr lang="en-GB" sz="2000" dirty="0"/>
          </a:p>
        </p:txBody>
      </p:sp>
      <p:sp>
        <p:nvSpPr>
          <p:cNvPr id="15" name="TextBox 14"/>
          <p:cNvSpPr txBox="1"/>
          <p:nvPr/>
        </p:nvSpPr>
        <p:spPr>
          <a:xfrm>
            <a:off x="859767" y="2121353"/>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Hotfix analysis</a:t>
            </a:r>
            <a:endParaRPr lang="en-GB" sz="2000" dirty="0"/>
          </a:p>
        </p:txBody>
      </p:sp>
      <p:sp>
        <p:nvSpPr>
          <p:cNvPr id="16" name="TextBox 15"/>
          <p:cNvSpPr txBox="1"/>
          <p:nvPr/>
        </p:nvSpPr>
        <p:spPr>
          <a:xfrm>
            <a:off x="865518" y="259293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Windows Debugger</a:t>
            </a:r>
            <a:endParaRPr lang="en-GB" sz="2000" dirty="0"/>
          </a:p>
        </p:txBody>
      </p:sp>
      <p:sp>
        <p:nvSpPr>
          <p:cNvPr id="17" name="TextBox 16"/>
          <p:cNvSpPr txBox="1"/>
          <p:nvPr/>
        </p:nvSpPr>
        <p:spPr>
          <a:xfrm>
            <a:off x="862643" y="306450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Encryption + protection</a:t>
            </a:r>
            <a:endParaRPr lang="en-GB" sz="2000" dirty="0"/>
          </a:p>
        </p:txBody>
      </p:sp>
      <p:sp>
        <p:nvSpPr>
          <p:cNvPr id="18" name="TextBox 17"/>
          <p:cNvSpPr txBox="1"/>
          <p:nvPr/>
        </p:nvSpPr>
        <p:spPr>
          <a:xfrm>
            <a:off x="859767" y="3536087"/>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19" name="TextBox 18"/>
          <p:cNvSpPr txBox="1"/>
          <p:nvPr/>
        </p:nvSpPr>
        <p:spPr>
          <a:xfrm>
            <a:off x="865518" y="401629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Test your users</a:t>
            </a:r>
            <a:endParaRPr lang="en-GB" sz="2000" dirty="0"/>
          </a:p>
        </p:txBody>
      </p:sp>
      <p:sp>
        <p:nvSpPr>
          <p:cNvPr id="20" name="TextBox 19"/>
          <p:cNvSpPr txBox="1"/>
          <p:nvPr/>
        </p:nvSpPr>
        <p:spPr>
          <a:xfrm>
            <a:off x="854016" y="448786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Have your own toolkit</a:t>
            </a:r>
            <a:endParaRPr lang="en-GB" sz="2000" dirty="0"/>
          </a:p>
        </p:txBody>
      </p:sp>
      <p:sp>
        <p:nvSpPr>
          <p:cNvPr id="21" name="TextBox 20"/>
          <p:cNvSpPr txBox="1"/>
          <p:nvPr/>
        </p:nvSpPr>
        <p:spPr>
          <a:xfrm>
            <a:off x="851142" y="495082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22" name="Chevron 21"/>
          <p:cNvSpPr/>
          <p:nvPr/>
        </p:nvSpPr>
        <p:spPr bwMode="auto">
          <a:xfrm>
            <a:off x="163902" y="4321666"/>
            <a:ext cx="534838" cy="672860"/>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smtClean="0"/>
              <a:t>Have</a:t>
            </a:r>
            <a:r>
              <a:rPr lang="pl-PL" dirty="0" smtClean="0"/>
              <a:t> </a:t>
            </a:r>
            <a:r>
              <a:rPr lang="pl-PL" dirty="0" err="1" smtClean="0"/>
              <a:t>your</a:t>
            </a:r>
            <a:r>
              <a:rPr lang="pl-PL" dirty="0" smtClean="0"/>
              <a:t> </a:t>
            </a:r>
            <a:r>
              <a:rPr lang="pl-PL" dirty="0" err="1" smtClean="0"/>
              <a:t>own</a:t>
            </a:r>
            <a:r>
              <a:rPr lang="pl-PL" dirty="0" smtClean="0"/>
              <a:t> </a:t>
            </a:r>
            <a:r>
              <a:rPr lang="pl-PL" dirty="0" err="1" smtClean="0"/>
              <a:t>toolkit</a:t>
            </a:r>
            <a:endParaRPr lang="pl-PL" dirty="0"/>
          </a:p>
        </p:txBody>
      </p:sp>
      <p:sp>
        <p:nvSpPr>
          <p:cNvPr id="3" name="Content Placeholder 2"/>
          <p:cNvSpPr>
            <a:spLocks noGrp="1"/>
          </p:cNvSpPr>
          <p:nvPr>
            <p:ph idx="1"/>
          </p:nvPr>
        </p:nvSpPr>
        <p:spPr/>
        <p:txBody>
          <a:bodyPr/>
          <a:lstStyle/>
          <a:p>
            <a:r>
              <a:rPr lang="en-US" dirty="0" smtClean="0"/>
              <a:t>Internet Browser is sometimes enough</a:t>
            </a:r>
          </a:p>
          <a:p>
            <a:r>
              <a:rPr lang="en-US" dirty="0" smtClean="0"/>
              <a:t>CMD and build-in system tools</a:t>
            </a:r>
          </a:p>
          <a:p>
            <a:r>
              <a:rPr lang="en-US" dirty="0" smtClean="0"/>
              <a:t>Specialist tools</a:t>
            </a:r>
          </a:p>
          <a:p>
            <a:r>
              <a:rPr lang="en-US" dirty="0" smtClean="0"/>
              <a:t>Your own scripts</a:t>
            </a:r>
          </a:p>
          <a:p>
            <a:r>
              <a:rPr lang="en-US" dirty="0" smtClean="0"/>
              <a:t>Social engineering skills</a:t>
            </a:r>
          </a:p>
          <a:p>
            <a:r>
              <a:rPr lang="en-US" dirty="0" err="1" smtClean="0"/>
              <a:t>PowerShell</a:t>
            </a:r>
            <a:r>
              <a:rPr lang="en-US" dirty="0" smtClean="0"/>
              <a:t> 2.0</a:t>
            </a:r>
          </a:p>
        </p:txBody>
      </p:sp>
      <p:pic>
        <p:nvPicPr>
          <p:cNvPr id="16386" name="Picture 2" descr="http://www.cbc.ca/technology/technology-blog/toolkit_400.jpg"/>
          <p:cNvPicPr>
            <a:picLocks noChangeAspect="1" noChangeArrowheads="1"/>
          </p:cNvPicPr>
          <p:nvPr/>
        </p:nvPicPr>
        <p:blipFill>
          <a:blip r:embed="rId3">
            <a:clrChange>
              <a:clrFrom>
                <a:srgbClr val="F3FED4"/>
              </a:clrFrom>
              <a:clrTo>
                <a:srgbClr val="F3FED4">
                  <a:alpha val="0"/>
                </a:srgbClr>
              </a:clrTo>
            </a:clrChange>
          </a:blip>
          <a:srcRect/>
          <a:stretch>
            <a:fillRect/>
          </a:stretch>
        </p:blipFill>
        <p:spPr bwMode="auto">
          <a:xfrm>
            <a:off x="5276944" y="2877165"/>
            <a:ext cx="3089133" cy="3089133"/>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642" y="710738"/>
            <a:ext cx="791286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Hacker Role in IT Development</a:t>
            </a:r>
            <a:endParaRPr lang="en-GB" sz="2000" dirty="0"/>
          </a:p>
        </p:txBody>
      </p:sp>
      <p:sp>
        <p:nvSpPr>
          <p:cNvPr id="3" name="TextBox 2"/>
          <p:cNvSpPr txBox="1"/>
          <p:nvPr/>
        </p:nvSpPr>
        <p:spPr>
          <a:xfrm>
            <a:off x="862642" y="1190685"/>
            <a:ext cx="791286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Check who are you talkin’ to</a:t>
            </a:r>
            <a:endParaRPr lang="en-GB" sz="2000" dirty="0"/>
          </a:p>
        </p:txBody>
      </p:sp>
      <p:sp>
        <p:nvSpPr>
          <p:cNvPr id="4" name="TextBox 3"/>
          <p:cNvSpPr txBox="1"/>
          <p:nvPr/>
        </p:nvSpPr>
        <p:spPr>
          <a:xfrm>
            <a:off x="852342" y="5417457"/>
            <a:ext cx="7912096"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862642" y="165840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Offine access</a:t>
            </a:r>
            <a:endParaRPr lang="en-GB" sz="2000" dirty="0"/>
          </a:p>
        </p:txBody>
      </p:sp>
      <p:sp>
        <p:nvSpPr>
          <p:cNvPr id="15" name="TextBox 14"/>
          <p:cNvSpPr txBox="1"/>
          <p:nvPr/>
        </p:nvSpPr>
        <p:spPr>
          <a:xfrm>
            <a:off x="859767" y="2121353"/>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Hotfix analysis</a:t>
            </a:r>
            <a:endParaRPr lang="en-GB" sz="2000" dirty="0"/>
          </a:p>
        </p:txBody>
      </p:sp>
      <p:sp>
        <p:nvSpPr>
          <p:cNvPr id="16" name="TextBox 15"/>
          <p:cNvSpPr txBox="1"/>
          <p:nvPr/>
        </p:nvSpPr>
        <p:spPr>
          <a:xfrm>
            <a:off x="865518" y="259293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Windows Debugger</a:t>
            </a:r>
            <a:endParaRPr lang="en-GB" sz="2000" dirty="0"/>
          </a:p>
        </p:txBody>
      </p:sp>
      <p:sp>
        <p:nvSpPr>
          <p:cNvPr id="17" name="TextBox 16"/>
          <p:cNvSpPr txBox="1"/>
          <p:nvPr/>
        </p:nvSpPr>
        <p:spPr>
          <a:xfrm>
            <a:off x="862643" y="306450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Encryption + protection</a:t>
            </a:r>
            <a:endParaRPr lang="en-GB" sz="2000" dirty="0"/>
          </a:p>
        </p:txBody>
      </p:sp>
      <p:sp>
        <p:nvSpPr>
          <p:cNvPr id="18" name="TextBox 17"/>
          <p:cNvSpPr txBox="1"/>
          <p:nvPr/>
        </p:nvSpPr>
        <p:spPr>
          <a:xfrm>
            <a:off x="859767" y="3536087"/>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19" name="TextBox 18"/>
          <p:cNvSpPr txBox="1"/>
          <p:nvPr/>
        </p:nvSpPr>
        <p:spPr>
          <a:xfrm>
            <a:off x="865518" y="401629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Test your users</a:t>
            </a:r>
            <a:endParaRPr lang="en-GB" sz="2000" dirty="0"/>
          </a:p>
        </p:txBody>
      </p:sp>
      <p:sp>
        <p:nvSpPr>
          <p:cNvPr id="20" name="TextBox 19"/>
          <p:cNvSpPr txBox="1"/>
          <p:nvPr/>
        </p:nvSpPr>
        <p:spPr>
          <a:xfrm>
            <a:off x="854016" y="448786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Have your own toolkit</a:t>
            </a:r>
            <a:endParaRPr lang="en-GB" sz="2000" dirty="0"/>
          </a:p>
        </p:txBody>
      </p:sp>
      <p:sp>
        <p:nvSpPr>
          <p:cNvPr id="21" name="TextBox 20"/>
          <p:cNvSpPr txBox="1"/>
          <p:nvPr/>
        </p:nvSpPr>
        <p:spPr>
          <a:xfrm>
            <a:off x="851142" y="495082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Keep your knownledge up to date</a:t>
            </a:r>
            <a:endParaRPr lang="en-GB" sz="2000" dirty="0"/>
          </a:p>
        </p:txBody>
      </p:sp>
      <p:sp>
        <p:nvSpPr>
          <p:cNvPr id="22" name="Chevron 21"/>
          <p:cNvSpPr/>
          <p:nvPr/>
        </p:nvSpPr>
        <p:spPr bwMode="auto">
          <a:xfrm>
            <a:off x="163902" y="4778844"/>
            <a:ext cx="534838" cy="672860"/>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Keep your knowledge up to date</a:t>
            </a:r>
            <a:endParaRPr lang="en-US"/>
          </a:p>
        </p:txBody>
      </p:sp>
      <p:sp>
        <p:nvSpPr>
          <p:cNvPr id="3" name="Text Placeholder 2"/>
          <p:cNvSpPr>
            <a:spLocks noGrp="1"/>
          </p:cNvSpPr>
          <p:nvPr>
            <p:ph type="body" sz="quarter" idx="10"/>
          </p:nvPr>
        </p:nvSpPr>
        <p:spPr/>
        <p:txBody>
          <a:bodyPr/>
          <a:lstStyle/>
          <a:p>
            <a:r>
              <a:rPr lang="en-US" dirty="0" smtClean="0"/>
              <a:t>IT resources</a:t>
            </a:r>
          </a:p>
          <a:p>
            <a:pPr lvl="1"/>
            <a:r>
              <a:rPr lang="en-US" dirty="0" smtClean="0"/>
              <a:t>Mailing Lists</a:t>
            </a:r>
          </a:p>
          <a:p>
            <a:pPr lvl="1"/>
            <a:r>
              <a:rPr lang="en-US" dirty="0" smtClean="0"/>
              <a:t>Blogs / RSS</a:t>
            </a:r>
          </a:p>
          <a:p>
            <a:pPr lvl="1"/>
            <a:r>
              <a:rPr lang="en-US" dirty="0" smtClean="0"/>
              <a:t>Webcasts</a:t>
            </a:r>
          </a:p>
          <a:p>
            <a:r>
              <a:rPr lang="en-US" dirty="0" smtClean="0"/>
              <a:t>Know law regulations in your country</a:t>
            </a:r>
          </a:p>
          <a:p>
            <a:r>
              <a:rPr lang="en-US" dirty="0" smtClean="0"/>
              <a:t>Security bulletins</a:t>
            </a:r>
            <a:endParaRPr lang="pl-PL" dirty="0" smtClean="0"/>
          </a:p>
          <a:p>
            <a:pPr lvl="1"/>
            <a:r>
              <a:rPr lang="pl-PL" dirty="0" smtClean="0"/>
              <a:t>Microsoft</a:t>
            </a:r>
          </a:p>
          <a:p>
            <a:pPr lvl="1"/>
            <a:r>
              <a:rPr lang="pl-PL" dirty="0" smtClean="0"/>
              <a:t>SANS</a:t>
            </a:r>
          </a:p>
          <a:p>
            <a:pPr lvl="1"/>
            <a:r>
              <a:rPr lang="pl-PL" dirty="0" smtClean="0"/>
              <a:t>ISS</a:t>
            </a:r>
          </a:p>
          <a:p>
            <a:pPr lvl="1"/>
            <a:r>
              <a:rPr lang="pl-PL" dirty="0" smtClean="0"/>
              <a:t>Other</a:t>
            </a:r>
            <a:endParaRPr lang="en-US" dirty="0" smtClean="0"/>
          </a:p>
          <a:p>
            <a:endParaRPr lang="en-US" dirty="0" smtClean="0"/>
          </a:p>
        </p:txBody>
      </p:sp>
      <p:pic>
        <p:nvPicPr>
          <p:cNvPr id="14340" name="Picture 4" descr="http://www.library.nhs.uk/cmsimages/31_7D8A2102A_KM%20image.jpg"/>
          <p:cNvPicPr>
            <a:picLocks noChangeAspect="1" noChangeArrowheads="1"/>
          </p:cNvPicPr>
          <p:nvPr/>
        </p:nvPicPr>
        <p:blipFill>
          <a:blip r:embed="rId3"/>
          <a:stretch>
            <a:fillRect/>
          </a:stretch>
        </p:blipFill>
        <p:spPr bwMode="auto">
          <a:xfrm>
            <a:off x="5254390" y="3495029"/>
            <a:ext cx="3413410" cy="2739711"/>
          </a:xfrm>
          <a:prstGeom prst="rect">
            <a:avLst/>
          </a:prstGeom>
          <a:noFill/>
          <a:ln>
            <a:noFill/>
          </a:ln>
          <a:effectLst>
            <a:softEdge rad="317500"/>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642" y="710738"/>
            <a:ext cx="791286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Hacker Role in IT Development</a:t>
            </a:r>
            <a:endParaRPr lang="en-GB" sz="2000" dirty="0"/>
          </a:p>
        </p:txBody>
      </p:sp>
      <p:sp>
        <p:nvSpPr>
          <p:cNvPr id="3" name="TextBox 2"/>
          <p:cNvSpPr txBox="1"/>
          <p:nvPr/>
        </p:nvSpPr>
        <p:spPr>
          <a:xfrm>
            <a:off x="862642" y="1190685"/>
            <a:ext cx="791286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Check who are you talkin’ to</a:t>
            </a:r>
            <a:endParaRPr lang="en-GB" sz="2000" dirty="0"/>
          </a:p>
        </p:txBody>
      </p:sp>
      <p:sp>
        <p:nvSpPr>
          <p:cNvPr id="4" name="TextBox 3"/>
          <p:cNvSpPr txBox="1"/>
          <p:nvPr/>
        </p:nvSpPr>
        <p:spPr>
          <a:xfrm>
            <a:off x="852342" y="5417457"/>
            <a:ext cx="7912096"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862642" y="165840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Offine access</a:t>
            </a:r>
            <a:endParaRPr lang="en-GB" sz="2000" dirty="0"/>
          </a:p>
        </p:txBody>
      </p:sp>
      <p:sp>
        <p:nvSpPr>
          <p:cNvPr id="15" name="TextBox 14"/>
          <p:cNvSpPr txBox="1"/>
          <p:nvPr/>
        </p:nvSpPr>
        <p:spPr>
          <a:xfrm>
            <a:off x="859767" y="2121353"/>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Hotfix analysis</a:t>
            </a:r>
            <a:endParaRPr lang="en-GB" sz="2000" dirty="0"/>
          </a:p>
        </p:txBody>
      </p:sp>
      <p:sp>
        <p:nvSpPr>
          <p:cNvPr id="16" name="TextBox 15"/>
          <p:cNvSpPr txBox="1"/>
          <p:nvPr/>
        </p:nvSpPr>
        <p:spPr>
          <a:xfrm>
            <a:off x="865518" y="259293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Windows Debugger</a:t>
            </a:r>
            <a:endParaRPr lang="en-GB" sz="2000" dirty="0"/>
          </a:p>
        </p:txBody>
      </p:sp>
      <p:sp>
        <p:nvSpPr>
          <p:cNvPr id="17" name="TextBox 16"/>
          <p:cNvSpPr txBox="1"/>
          <p:nvPr/>
        </p:nvSpPr>
        <p:spPr>
          <a:xfrm>
            <a:off x="862643" y="306450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Encryption + protection</a:t>
            </a:r>
            <a:endParaRPr lang="en-GB" sz="2000" dirty="0"/>
          </a:p>
        </p:txBody>
      </p:sp>
      <p:sp>
        <p:nvSpPr>
          <p:cNvPr id="18" name="TextBox 17"/>
          <p:cNvSpPr txBox="1"/>
          <p:nvPr/>
        </p:nvSpPr>
        <p:spPr>
          <a:xfrm>
            <a:off x="859767" y="3536087"/>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19" name="TextBox 18"/>
          <p:cNvSpPr txBox="1"/>
          <p:nvPr/>
        </p:nvSpPr>
        <p:spPr>
          <a:xfrm>
            <a:off x="865518" y="401629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Test your users</a:t>
            </a:r>
            <a:endParaRPr lang="en-GB" sz="2000" dirty="0"/>
          </a:p>
        </p:txBody>
      </p:sp>
      <p:sp>
        <p:nvSpPr>
          <p:cNvPr id="20" name="TextBox 19"/>
          <p:cNvSpPr txBox="1"/>
          <p:nvPr/>
        </p:nvSpPr>
        <p:spPr>
          <a:xfrm>
            <a:off x="854016" y="448786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Have your own toolkit</a:t>
            </a:r>
            <a:endParaRPr lang="en-GB" sz="2000" dirty="0"/>
          </a:p>
        </p:txBody>
      </p:sp>
      <p:sp>
        <p:nvSpPr>
          <p:cNvPr id="21" name="TextBox 20"/>
          <p:cNvSpPr txBox="1"/>
          <p:nvPr/>
        </p:nvSpPr>
        <p:spPr>
          <a:xfrm>
            <a:off x="851142" y="495082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Keep your knownledge up to date</a:t>
            </a:r>
            <a:endParaRPr lang="en-GB" sz="2000" dirty="0"/>
          </a:p>
        </p:txBody>
      </p:sp>
      <p:sp>
        <p:nvSpPr>
          <p:cNvPr id="22" name="Chevron 21"/>
          <p:cNvSpPr/>
          <p:nvPr/>
        </p:nvSpPr>
        <p:spPr bwMode="auto">
          <a:xfrm>
            <a:off x="163902" y="5236022"/>
            <a:ext cx="534838" cy="672860"/>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a:p>
        </p:txBody>
      </p:sp>
      <p:sp>
        <p:nvSpPr>
          <p:cNvPr id="3" name="Text Placeholder 2"/>
          <p:cNvSpPr>
            <a:spLocks noGrp="1"/>
          </p:cNvSpPr>
          <p:nvPr>
            <p:ph type="body" sz="quarter" idx="10"/>
          </p:nvPr>
        </p:nvSpPr>
        <p:spPr/>
        <p:txBody>
          <a:bodyPr/>
          <a:lstStyle/>
          <a:p>
            <a:r>
              <a:rPr lang="en-US" dirty="0" smtClean="0"/>
              <a:t>Hackers are evil but usually very smart, we can learn a lot</a:t>
            </a:r>
            <a:endParaRPr lang="pl-PL" dirty="0" smtClean="0"/>
          </a:p>
          <a:p>
            <a:r>
              <a:rPr lang="en-US" dirty="0" smtClean="0"/>
              <a:t>Human nature</a:t>
            </a:r>
            <a:r>
              <a:rPr lang="pl-PL" dirty="0" smtClean="0"/>
              <a:t>,</a:t>
            </a:r>
            <a:r>
              <a:rPr lang="en-US" dirty="0" smtClean="0"/>
              <a:t> not technology is the key to defense against penetration attempts</a:t>
            </a:r>
            <a:endParaRPr lang="pl-PL" dirty="0" smtClean="0"/>
          </a:p>
          <a:p>
            <a:r>
              <a:rPr lang="pl-PL" dirty="0" smtClean="0"/>
              <a:t>Hacker succeed because they learn faster then administrators</a:t>
            </a:r>
          </a:p>
          <a:p>
            <a:endParaRPr lang="pl-PL" dirty="0" smtClean="0"/>
          </a:p>
          <a:p>
            <a:endParaRPr lang="pl-PL" dirty="0" smtClean="0"/>
          </a:p>
          <a:p>
            <a:r>
              <a:rPr lang="pl-PL" dirty="0" smtClean="0"/>
              <a:t>...and test all demos at home!</a:t>
            </a:r>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
        <p:nvSpPr>
          <p:cNvPr id="3" name="TextBox 2"/>
          <p:cNvSpPr txBox="1"/>
          <p:nvPr/>
        </p:nvSpPr>
        <p:spPr>
          <a:xfrm>
            <a:off x="600891" y="5199017"/>
            <a:ext cx="8342812" cy="1261884"/>
          </a:xfrm>
          <a:prstGeom prst="rect">
            <a:avLst/>
          </a:prstGeom>
          <a:noFill/>
        </p:spPr>
        <p:txBody>
          <a:bodyPr wrap="square" rtlCol="0">
            <a:spAutoFit/>
          </a:bodyPr>
          <a:lstStyle/>
          <a:p>
            <a:r>
              <a:rPr lang="pl-PL" sz="2800" dirty="0" err="1" smtClean="0"/>
              <a:t>Whenever</a:t>
            </a:r>
            <a:r>
              <a:rPr lang="pl-PL" sz="2800" dirty="0" smtClean="0"/>
              <a:t> </a:t>
            </a:r>
            <a:r>
              <a:rPr lang="pl-PL" sz="2800" dirty="0" err="1" smtClean="0"/>
              <a:t>you</a:t>
            </a:r>
            <a:r>
              <a:rPr lang="pl-PL" sz="2800" dirty="0" smtClean="0"/>
              <a:t> want </a:t>
            </a:r>
          </a:p>
          <a:p>
            <a:r>
              <a:rPr lang="pl-PL" sz="2800" dirty="0" smtClean="0"/>
              <a:t>…or meet me in the ATE booth!</a:t>
            </a:r>
            <a:br>
              <a:rPr lang="pl-PL" sz="2800" dirty="0" smtClean="0"/>
            </a:br>
            <a:r>
              <a:rPr lang="pl-PL" sz="2000" dirty="0" smtClean="0"/>
              <a:t>paula.januszkiewicz@gmail.com</a:t>
            </a:r>
            <a:endParaRPr lang="pl-PL" sz="20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642" y="710738"/>
            <a:ext cx="791286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Hacker Role in IT Development</a:t>
            </a:r>
            <a:endParaRPr lang="en-GB" sz="2000" dirty="0"/>
          </a:p>
        </p:txBody>
      </p:sp>
      <p:sp>
        <p:nvSpPr>
          <p:cNvPr id="3" name="TextBox 2"/>
          <p:cNvSpPr txBox="1"/>
          <p:nvPr/>
        </p:nvSpPr>
        <p:spPr>
          <a:xfrm>
            <a:off x="862642" y="1190685"/>
            <a:ext cx="791286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Check who are you talkin’ to</a:t>
            </a:r>
            <a:endParaRPr lang="en-GB" sz="2000" dirty="0"/>
          </a:p>
        </p:txBody>
      </p:sp>
      <p:sp>
        <p:nvSpPr>
          <p:cNvPr id="4" name="TextBox 3"/>
          <p:cNvSpPr txBox="1"/>
          <p:nvPr/>
        </p:nvSpPr>
        <p:spPr>
          <a:xfrm>
            <a:off x="852342" y="5417457"/>
            <a:ext cx="7912096"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862642" y="165840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Offine access</a:t>
            </a:r>
            <a:endParaRPr lang="en-GB" sz="2000" dirty="0"/>
          </a:p>
        </p:txBody>
      </p:sp>
      <p:sp>
        <p:nvSpPr>
          <p:cNvPr id="15" name="TextBox 14"/>
          <p:cNvSpPr txBox="1"/>
          <p:nvPr/>
        </p:nvSpPr>
        <p:spPr>
          <a:xfrm>
            <a:off x="859767" y="2121353"/>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Hotfix analysis</a:t>
            </a:r>
            <a:endParaRPr lang="en-GB" sz="2000" dirty="0"/>
          </a:p>
        </p:txBody>
      </p:sp>
      <p:sp>
        <p:nvSpPr>
          <p:cNvPr id="16" name="TextBox 15"/>
          <p:cNvSpPr txBox="1"/>
          <p:nvPr/>
        </p:nvSpPr>
        <p:spPr>
          <a:xfrm>
            <a:off x="865518" y="259293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Windows Debugger</a:t>
            </a:r>
            <a:endParaRPr lang="en-GB" sz="2000" dirty="0"/>
          </a:p>
        </p:txBody>
      </p:sp>
      <p:sp>
        <p:nvSpPr>
          <p:cNvPr id="17" name="TextBox 16"/>
          <p:cNvSpPr txBox="1"/>
          <p:nvPr/>
        </p:nvSpPr>
        <p:spPr>
          <a:xfrm>
            <a:off x="862643" y="306450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Encryption + protection</a:t>
            </a:r>
            <a:endParaRPr lang="en-GB" sz="2000" dirty="0"/>
          </a:p>
        </p:txBody>
      </p:sp>
      <p:sp>
        <p:nvSpPr>
          <p:cNvPr id="18" name="TextBox 17"/>
          <p:cNvSpPr txBox="1"/>
          <p:nvPr/>
        </p:nvSpPr>
        <p:spPr>
          <a:xfrm>
            <a:off x="859767" y="3536087"/>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19" name="TextBox 18"/>
          <p:cNvSpPr txBox="1"/>
          <p:nvPr/>
        </p:nvSpPr>
        <p:spPr>
          <a:xfrm>
            <a:off x="865518" y="401629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20" name="TextBox 19"/>
          <p:cNvSpPr txBox="1"/>
          <p:nvPr/>
        </p:nvSpPr>
        <p:spPr>
          <a:xfrm>
            <a:off x="854016" y="448786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21" name="TextBox 20"/>
          <p:cNvSpPr txBox="1"/>
          <p:nvPr/>
        </p:nvSpPr>
        <p:spPr>
          <a:xfrm>
            <a:off x="851142" y="495082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22" name="Chevron 21"/>
          <p:cNvSpPr/>
          <p:nvPr/>
        </p:nvSpPr>
        <p:spPr bwMode="auto">
          <a:xfrm>
            <a:off x="163902" y="577982"/>
            <a:ext cx="534838" cy="672860"/>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Track Resources</a:t>
            </a:r>
            <a:endParaRPr lang="en-US" dirty="0"/>
          </a:p>
        </p:txBody>
      </p:sp>
      <p:sp>
        <p:nvSpPr>
          <p:cNvPr id="26" name="Content Placeholder 25"/>
          <p:cNvSpPr>
            <a:spLocks noGrp="1"/>
          </p:cNvSpPr>
          <p:nvPr>
            <p:ph sz="quarter" idx="10"/>
          </p:nvPr>
        </p:nvSpPr>
        <p:spPr/>
        <p:txBody>
          <a:bodyPr/>
          <a:lstStyle/>
          <a:p>
            <a:r>
              <a:rPr lang="pl-PL" dirty="0"/>
              <a:t>http://technet.microsoft.com/pl-pl/sysinternals/default(en-us).aspx</a:t>
            </a:r>
            <a:endParaRPr lang="en-US" dirty="0"/>
          </a:p>
        </p:txBody>
      </p:sp>
      <p:sp>
        <p:nvSpPr>
          <p:cNvPr id="27" name="Content Placeholder 26"/>
          <p:cNvSpPr>
            <a:spLocks noGrp="1"/>
          </p:cNvSpPr>
          <p:nvPr>
            <p:ph sz="quarter" idx="11"/>
          </p:nvPr>
        </p:nvSpPr>
        <p:spPr/>
        <p:txBody>
          <a:bodyPr/>
          <a:lstStyle/>
          <a:p>
            <a:r>
              <a:rPr lang="pl-PL" dirty="0"/>
              <a:t>http://blogs.technet.com/markrussinovich/</a:t>
            </a:r>
            <a:endParaRPr dirty="0"/>
          </a:p>
        </p:txBody>
      </p:sp>
      <p:sp>
        <p:nvSpPr>
          <p:cNvPr id="28" name="Content Placeholder 27"/>
          <p:cNvSpPr>
            <a:spLocks noGrp="1"/>
          </p:cNvSpPr>
          <p:nvPr>
            <p:ph sz="quarter" idx="12"/>
          </p:nvPr>
        </p:nvSpPr>
        <p:spPr/>
        <p:txBody>
          <a:bodyPr/>
          <a:lstStyle/>
          <a:p>
            <a:r>
              <a:rPr lang="pl-PL" dirty="0" smtClean="0"/>
              <a:t>http://www.governmentsecurity.org</a:t>
            </a:r>
            <a:endParaRPr dirty="0"/>
          </a:p>
        </p:txBody>
      </p:sp>
      <p:sp>
        <p:nvSpPr>
          <p:cNvPr id="29" name="Content Placeholder 28"/>
          <p:cNvSpPr>
            <a:spLocks noGrp="1"/>
          </p:cNvSpPr>
          <p:nvPr>
            <p:ph sz="quarter" idx="13"/>
          </p:nvPr>
        </p:nvSpPr>
        <p:spPr/>
        <p:txBody>
          <a:bodyPr/>
          <a:lstStyle/>
          <a:p>
            <a:r>
              <a:rPr lang="pl-PL" dirty="0"/>
              <a:t>http://www.microsoft.com/windows/enterprise/products/windows-7/features.aspx</a:t>
            </a:r>
            <a:endParaRPr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2"/>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3"/>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4"/>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5"/>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6"/>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7"/>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8"/>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9"/>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0"/>
            <a:srcRect/>
            <a:stretch>
              <a:fillRect/>
            </a:stretch>
          </p:blipFill>
          <p:spPr bwMode="black">
            <a:xfrm>
              <a:off x="5561787" y="254642"/>
              <a:ext cx="1693646" cy="312516"/>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mtClean="0"/>
              <a:t>Hacker role in IT development</a:t>
            </a:r>
            <a:endParaRPr lang="en-US"/>
          </a:p>
        </p:txBody>
      </p:sp>
      <p:sp>
        <p:nvSpPr>
          <p:cNvPr id="3" name="Text Placeholder 2"/>
          <p:cNvSpPr>
            <a:spLocks noGrp="1"/>
          </p:cNvSpPr>
          <p:nvPr>
            <p:ph type="body" sz="quarter" idx="10"/>
          </p:nvPr>
        </p:nvSpPr>
        <p:spPr/>
        <p:txBody>
          <a:bodyPr/>
          <a:lstStyle/>
          <a:p>
            <a:r>
              <a:rPr lang="en-US" dirty="0" smtClean="0"/>
              <a:t>Make IT security world running</a:t>
            </a:r>
          </a:p>
          <a:p>
            <a:r>
              <a:rPr lang="en-US" dirty="0" smtClean="0"/>
              <a:t>Encourage us to be up to date</a:t>
            </a:r>
          </a:p>
          <a:p>
            <a:r>
              <a:rPr lang="pl-PL" dirty="0" smtClean="0"/>
              <a:t>Test </a:t>
            </a:r>
            <a:r>
              <a:rPr lang="pl-PL" dirty="0" err="1" smtClean="0"/>
              <a:t>the</a:t>
            </a:r>
            <a:r>
              <a:rPr lang="pl-PL" dirty="0" smtClean="0"/>
              <a:t> </a:t>
            </a:r>
            <a:r>
              <a:rPr lang="pl-PL" dirty="0" err="1" smtClean="0"/>
              <a:t>newest</a:t>
            </a:r>
            <a:r>
              <a:rPr lang="pl-PL" dirty="0" smtClean="0"/>
              <a:t> </a:t>
            </a:r>
            <a:r>
              <a:rPr lang="pl-PL" dirty="0" err="1" smtClean="0"/>
              <a:t>technology</a:t>
            </a:r>
            <a:endParaRPr lang="en-US" dirty="0" smtClean="0"/>
          </a:p>
          <a:p>
            <a:endParaRPr lang="en-US" dirty="0" smtClean="0"/>
          </a:p>
          <a:p>
            <a:endParaRPr lang="en-US" dirty="0" smtClean="0"/>
          </a:p>
        </p:txBody>
      </p:sp>
      <p:pic>
        <p:nvPicPr>
          <p:cNvPr id="4" name="Picture 3" descr="C:\Documents and Settings\Paula\Desktop\strongman.gif"/>
          <p:cNvPicPr>
            <a:picLocks noChangeAspect="1" noChangeArrowheads="1"/>
          </p:cNvPicPr>
          <p:nvPr/>
        </p:nvPicPr>
        <p:blipFill>
          <a:blip r:embed="rId3"/>
          <a:srcRect/>
          <a:stretch>
            <a:fillRect/>
          </a:stretch>
        </p:blipFill>
        <p:spPr bwMode="auto">
          <a:xfrm>
            <a:off x="341194" y="3720149"/>
            <a:ext cx="2514144" cy="2209800"/>
          </a:xfrm>
          <a:prstGeom prst="rect">
            <a:avLst/>
          </a:prstGeom>
          <a:noFill/>
        </p:spPr>
      </p:pic>
      <p:sp>
        <p:nvSpPr>
          <p:cNvPr id="6" name="Rounded Rectangle 5"/>
          <p:cNvSpPr/>
          <p:nvPr/>
        </p:nvSpPr>
        <p:spPr bwMode="auto">
          <a:xfrm>
            <a:off x="3330054" y="3889612"/>
            <a:ext cx="5500048" cy="1733266"/>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effectLst>
                  <a:outerShdw blurRad="38100" dist="38100" dir="2700000" algn="tl">
                    <a:srgbClr val="000000">
                      <a:alpha val="43137"/>
                    </a:srgbClr>
                  </a:outerShdw>
                </a:effectLst>
                <a:latin typeface="Calibri" pitchFamily="34" charset="0"/>
              </a:rPr>
              <a:t>What is the difference between techniques and habits?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417" y="1626787"/>
            <a:ext cx="6273210" cy="2215991"/>
          </a:xfrm>
          <a:prstGeom prst="rect">
            <a:avLst/>
          </a:prstGeom>
          <a:noFill/>
        </p:spPr>
        <p:txBody>
          <a:bodyPr wrap="square" rtlCol="0">
            <a:spAutoFit/>
          </a:bodyPr>
          <a:lstStyle/>
          <a:p>
            <a:r>
              <a:rPr lang="pl-PL" sz="13800" dirty="0" err="1" smtClean="0"/>
              <a:t>At</a:t>
            </a:r>
            <a:r>
              <a:rPr lang="pl-PL" sz="13800" dirty="0" smtClean="0"/>
              <a:t> first…</a:t>
            </a:r>
            <a:endParaRPr lang="pl-PL" sz="13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642" y="710738"/>
            <a:ext cx="791286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Hacker Role in IT Development</a:t>
            </a:r>
            <a:endParaRPr lang="en-GB" sz="2000" dirty="0"/>
          </a:p>
        </p:txBody>
      </p:sp>
      <p:sp>
        <p:nvSpPr>
          <p:cNvPr id="3" name="TextBox 2"/>
          <p:cNvSpPr txBox="1"/>
          <p:nvPr/>
        </p:nvSpPr>
        <p:spPr>
          <a:xfrm>
            <a:off x="862642" y="1190685"/>
            <a:ext cx="791286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Check who are you talkin’ to</a:t>
            </a:r>
            <a:endParaRPr lang="en-GB" sz="2000" dirty="0"/>
          </a:p>
        </p:txBody>
      </p:sp>
      <p:sp>
        <p:nvSpPr>
          <p:cNvPr id="4" name="TextBox 3"/>
          <p:cNvSpPr txBox="1"/>
          <p:nvPr/>
        </p:nvSpPr>
        <p:spPr>
          <a:xfrm>
            <a:off x="852342" y="5417457"/>
            <a:ext cx="7912096"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862642" y="165840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Offine access</a:t>
            </a:r>
            <a:endParaRPr lang="en-GB" sz="2000" dirty="0"/>
          </a:p>
        </p:txBody>
      </p:sp>
      <p:sp>
        <p:nvSpPr>
          <p:cNvPr id="15" name="TextBox 14"/>
          <p:cNvSpPr txBox="1"/>
          <p:nvPr/>
        </p:nvSpPr>
        <p:spPr>
          <a:xfrm>
            <a:off x="859767" y="2121353"/>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Hotfix analysis</a:t>
            </a:r>
            <a:endParaRPr lang="en-GB" sz="2000" dirty="0"/>
          </a:p>
        </p:txBody>
      </p:sp>
      <p:sp>
        <p:nvSpPr>
          <p:cNvPr id="16" name="TextBox 15"/>
          <p:cNvSpPr txBox="1"/>
          <p:nvPr/>
        </p:nvSpPr>
        <p:spPr>
          <a:xfrm>
            <a:off x="865518" y="259293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Windows Debugger</a:t>
            </a:r>
            <a:endParaRPr lang="en-GB" sz="2000" dirty="0"/>
          </a:p>
        </p:txBody>
      </p:sp>
      <p:sp>
        <p:nvSpPr>
          <p:cNvPr id="17" name="TextBox 16"/>
          <p:cNvSpPr txBox="1"/>
          <p:nvPr/>
        </p:nvSpPr>
        <p:spPr>
          <a:xfrm>
            <a:off x="862643" y="306450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Encryption + protection</a:t>
            </a:r>
            <a:endParaRPr lang="en-GB" sz="2000" dirty="0"/>
          </a:p>
        </p:txBody>
      </p:sp>
      <p:sp>
        <p:nvSpPr>
          <p:cNvPr id="18" name="TextBox 17"/>
          <p:cNvSpPr txBox="1"/>
          <p:nvPr/>
        </p:nvSpPr>
        <p:spPr>
          <a:xfrm>
            <a:off x="859767" y="3536087"/>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19" name="TextBox 18"/>
          <p:cNvSpPr txBox="1"/>
          <p:nvPr/>
        </p:nvSpPr>
        <p:spPr>
          <a:xfrm>
            <a:off x="865518" y="4016291"/>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20" name="TextBox 19"/>
          <p:cNvSpPr txBox="1"/>
          <p:nvPr/>
        </p:nvSpPr>
        <p:spPr>
          <a:xfrm>
            <a:off x="854016" y="4487868"/>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21" name="TextBox 20"/>
          <p:cNvSpPr txBox="1"/>
          <p:nvPr/>
        </p:nvSpPr>
        <p:spPr>
          <a:xfrm>
            <a:off x="851142" y="4950820"/>
            <a:ext cx="7915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At least scripting language...</a:t>
            </a:r>
            <a:endParaRPr lang="en-GB" sz="2000" dirty="0"/>
          </a:p>
        </p:txBody>
      </p:sp>
      <p:sp>
        <p:nvSpPr>
          <p:cNvPr id="22" name="Chevron 21"/>
          <p:cNvSpPr/>
          <p:nvPr/>
        </p:nvSpPr>
        <p:spPr bwMode="auto">
          <a:xfrm>
            <a:off x="163902" y="1061038"/>
            <a:ext cx="534838" cy="672860"/>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a:t>Check</a:t>
            </a:r>
            <a:r>
              <a:rPr lang="pl-PL" dirty="0"/>
              <a:t> </a:t>
            </a:r>
            <a:r>
              <a:rPr lang="pl-PL" dirty="0" err="1"/>
              <a:t>who</a:t>
            </a:r>
            <a:r>
              <a:rPr lang="pl-PL" dirty="0"/>
              <a:t> </a:t>
            </a:r>
            <a:r>
              <a:rPr lang="pl-PL" dirty="0" err="1"/>
              <a:t>are</a:t>
            </a:r>
            <a:r>
              <a:rPr lang="pl-PL" dirty="0"/>
              <a:t> </a:t>
            </a:r>
            <a:r>
              <a:rPr lang="pl-PL" dirty="0" err="1"/>
              <a:t>you</a:t>
            </a:r>
            <a:r>
              <a:rPr lang="pl-PL" dirty="0"/>
              <a:t> </a:t>
            </a:r>
            <a:r>
              <a:rPr lang="pl-PL" dirty="0" err="1"/>
              <a:t>talkin</a:t>
            </a:r>
            <a:r>
              <a:rPr lang="pl-PL" dirty="0"/>
              <a:t>’ to</a:t>
            </a:r>
          </a:p>
        </p:txBody>
      </p:sp>
      <p:pic>
        <p:nvPicPr>
          <p:cNvPr id="1031" name="Picture 7" descr="C:\Users\Paula\AppData\Local\Microsoft\Windows\Temporary Internet Files\Content.IE5\09CPBCQ0\MCj04413680000[1].png"/>
          <p:cNvPicPr>
            <a:picLocks noChangeAspect="1" noChangeArrowheads="1"/>
          </p:cNvPicPr>
          <p:nvPr/>
        </p:nvPicPr>
        <p:blipFill>
          <a:blip r:embed="rId3"/>
          <a:srcRect/>
          <a:stretch>
            <a:fillRect/>
          </a:stretch>
        </p:blipFill>
        <p:spPr bwMode="auto">
          <a:xfrm>
            <a:off x="5911703" y="1170136"/>
            <a:ext cx="3359482" cy="3359482"/>
          </a:xfrm>
          <a:prstGeom prst="rect">
            <a:avLst/>
          </a:prstGeom>
          <a:noFill/>
        </p:spPr>
      </p:pic>
      <p:sp>
        <p:nvSpPr>
          <p:cNvPr id="10" name="TextBox 9"/>
          <p:cNvSpPr txBox="1"/>
          <p:nvPr/>
        </p:nvSpPr>
        <p:spPr>
          <a:xfrm>
            <a:off x="6443326" y="1818158"/>
            <a:ext cx="2615610" cy="1631216"/>
          </a:xfrm>
          <a:prstGeom prst="rect">
            <a:avLst/>
          </a:prstGeom>
          <a:noFill/>
        </p:spPr>
        <p:txBody>
          <a:bodyPr wrap="square" rtlCol="0">
            <a:spAutoFit/>
          </a:bodyPr>
          <a:lstStyle/>
          <a:p>
            <a:r>
              <a:rPr lang="pl-PL" sz="2000" dirty="0" smtClean="0">
                <a:solidFill>
                  <a:schemeClr val="bg1"/>
                </a:solidFill>
              </a:rPr>
              <a:t>My DNS </a:t>
            </a:r>
            <a:r>
              <a:rPr lang="pl-PL" sz="2000" dirty="0" err="1" smtClean="0">
                <a:solidFill>
                  <a:schemeClr val="bg1"/>
                </a:solidFill>
              </a:rPr>
              <a:t>is</a:t>
            </a:r>
            <a:r>
              <a:rPr lang="pl-PL" sz="2000" dirty="0" smtClean="0">
                <a:solidFill>
                  <a:schemeClr val="bg1"/>
                </a:solidFill>
              </a:rPr>
              <a:t>…</a:t>
            </a:r>
          </a:p>
          <a:p>
            <a:r>
              <a:rPr lang="pl-PL" sz="2000" dirty="0" smtClean="0">
                <a:solidFill>
                  <a:schemeClr val="bg1"/>
                </a:solidFill>
              </a:rPr>
              <a:t>My mail </a:t>
            </a:r>
            <a:r>
              <a:rPr lang="pl-PL" sz="2000" dirty="0" err="1" smtClean="0">
                <a:solidFill>
                  <a:schemeClr val="bg1"/>
                </a:solidFill>
              </a:rPr>
              <a:t>server</a:t>
            </a:r>
            <a:r>
              <a:rPr lang="pl-PL" sz="2000" dirty="0" smtClean="0">
                <a:solidFill>
                  <a:schemeClr val="bg1"/>
                </a:solidFill>
              </a:rPr>
              <a:t> </a:t>
            </a:r>
            <a:r>
              <a:rPr lang="pl-PL" sz="2000" dirty="0" err="1" smtClean="0">
                <a:solidFill>
                  <a:schemeClr val="bg1"/>
                </a:solidFill>
              </a:rPr>
              <a:t>is</a:t>
            </a:r>
            <a:r>
              <a:rPr lang="pl-PL" sz="2000" dirty="0" smtClean="0">
                <a:solidFill>
                  <a:schemeClr val="bg1"/>
                </a:solidFill>
              </a:rPr>
              <a:t>…</a:t>
            </a:r>
          </a:p>
          <a:p>
            <a:endParaRPr lang="pl-PL" sz="2000" dirty="0" smtClean="0">
              <a:solidFill>
                <a:schemeClr val="bg1"/>
              </a:solidFill>
            </a:endParaRPr>
          </a:p>
          <a:p>
            <a:r>
              <a:rPr lang="pl-PL" sz="2000" dirty="0" smtClean="0">
                <a:solidFill>
                  <a:schemeClr val="bg1"/>
                </a:solidFill>
              </a:rPr>
              <a:t>I </a:t>
            </a:r>
            <a:r>
              <a:rPr lang="pl-PL" sz="2000" dirty="0" err="1" smtClean="0">
                <a:solidFill>
                  <a:schemeClr val="bg1"/>
                </a:solidFill>
              </a:rPr>
              <a:t>am</a:t>
            </a:r>
            <a:r>
              <a:rPr lang="pl-PL" sz="2000" dirty="0" smtClean="0">
                <a:solidFill>
                  <a:schemeClr val="bg1"/>
                </a:solidFill>
              </a:rPr>
              <a:t> </a:t>
            </a:r>
            <a:r>
              <a:rPr lang="pl-PL" sz="2000" dirty="0" err="1" smtClean="0">
                <a:solidFill>
                  <a:schemeClr val="bg1"/>
                </a:solidFill>
              </a:rPr>
              <a:t>the</a:t>
            </a:r>
            <a:r>
              <a:rPr lang="pl-PL" sz="2000" dirty="0" smtClean="0">
                <a:solidFill>
                  <a:schemeClr val="bg1"/>
                </a:solidFill>
              </a:rPr>
              <a:t> administrator, my </a:t>
            </a:r>
            <a:r>
              <a:rPr lang="pl-PL" sz="2000" dirty="0" err="1" smtClean="0">
                <a:solidFill>
                  <a:schemeClr val="bg1"/>
                </a:solidFill>
              </a:rPr>
              <a:t>name</a:t>
            </a:r>
            <a:r>
              <a:rPr lang="pl-PL" sz="2000" dirty="0" smtClean="0">
                <a:solidFill>
                  <a:schemeClr val="bg1"/>
                </a:solidFill>
              </a:rPr>
              <a:t> </a:t>
            </a:r>
            <a:r>
              <a:rPr lang="pl-PL" sz="2000" dirty="0" err="1" smtClean="0">
                <a:solidFill>
                  <a:schemeClr val="bg1"/>
                </a:solidFill>
              </a:rPr>
              <a:t>is</a:t>
            </a:r>
            <a:r>
              <a:rPr lang="pl-PL" sz="2000" dirty="0" smtClean="0">
                <a:solidFill>
                  <a:schemeClr val="bg1"/>
                </a:solidFill>
              </a:rPr>
              <a:t>…</a:t>
            </a:r>
            <a:endParaRPr lang="pl-PL" sz="2000" dirty="0">
              <a:solidFill>
                <a:schemeClr val="bg1"/>
              </a:solidFill>
            </a:endParaRPr>
          </a:p>
        </p:txBody>
      </p:sp>
      <p:pic>
        <p:nvPicPr>
          <p:cNvPr id="1032" name="Picture 8" descr="C:\Users\Paula\AppData\Local\Microsoft\Windows\Temporary Internet Files\Content.IE5\83351BK7\MCj04413700000[1].png"/>
          <p:cNvPicPr>
            <a:picLocks noChangeAspect="1" noChangeArrowheads="1"/>
          </p:cNvPicPr>
          <p:nvPr/>
        </p:nvPicPr>
        <p:blipFill>
          <a:blip r:embed="rId4">
            <a:duotone>
              <a:schemeClr val="accent2">
                <a:shade val="45000"/>
                <a:satMod val="135000"/>
              </a:schemeClr>
              <a:prstClr val="white"/>
            </a:duotone>
          </a:blip>
          <a:srcRect/>
          <a:stretch>
            <a:fillRect/>
          </a:stretch>
        </p:blipFill>
        <p:spPr bwMode="auto">
          <a:xfrm>
            <a:off x="1648046" y="1275354"/>
            <a:ext cx="3880883" cy="3880883"/>
          </a:xfrm>
          <a:prstGeom prst="rect">
            <a:avLst/>
          </a:prstGeom>
          <a:noFill/>
        </p:spPr>
      </p:pic>
      <p:pic>
        <p:nvPicPr>
          <p:cNvPr id="1033" name="Picture 9" descr="C:\Users\Paula\AppData\Local\Microsoft\Windows\Temporary Internet Files\Content.IE5\L2ZBTVO9\MCj04404840000[1].wmf"/>
          <p:cNvPicPr>
            <a:picLocks noChangeAspect="1" noChangeArrowheads="1"/>
          </p:cNvPicPr>
          <p:nvPr/>
        </p:nvPicPr>
        <p:blipFill>
          <a:blip r:embed="rId5"/>
          <a:srcRect/>
          <a:stretch>
            <a:fillRect/>
          </a:stretch>
        </p:blipFill>
        <p:spPr bwMode="auto">
          <a:xfrm>
            <a:off x="456352" y="3849355"/>
            <a:ext cx="1447800" cy="1828800"/>
          </a:xfrm>
          <a:prstGeom prst="rect">
            <a:avLst/>
          </a:prstGeom>
          <a:noFill/>
        </p:spPr>
      </p:pic>
      <p:sp>
        <p:nvSpPr>
          <p:cNvPr id="16" name="TextBox 15"/>
          <p:cNvSpPr txBox="1"/>
          <p:nvPr/>
        </p:nvSpPr>
        <p:spPr>
          <a:xfrm>
            <a:off x="2395870" y="1906766"/>
            <a:ext cx="2615610" cy="1815882"/>
          </a:xfrm>
          <a:prstGeom prst="rect">
            <a:avLst/>
          </a:prstGeom>
          <a:noFill/>
        </p:spPr>
        <p:txBody>
          <a:bodyPr wrap="square" rtlCol="0">
            <a:spAutoFit/>
          </a:bodyPr>
          <a:lstStyle/>
          <a:p>
            <a:r>
              <a:rPr lang="pl-PL" sz="2400" dirty="0" err="1" smtClean="0">
                <a:solidFill>
                  <a:schemeClr val="bg1"/>
                </a:solidFill>
                <a:latin typeface="Courier New" pitchFamily="49" charset="0"/>
                <a:cs typeface="Courier New" pitchFamily="49" charset="0"/>
              </a:rPr>
              <a:t>nslookup</a:t>
            </a:r>
            <a:r>
              <a:rPr lang="pl-PL" sz="2400" dirty="0" smtClean="0">
                <a:solidFill>
                  <a:schemeClr val="bg1"/>
                </a:solidFill>
                <a:latin typeface="Courier New" pitchFamily="49" charset="0"/>
                <a:cs typeface="Courier New" pitchFamily="49" charset="0"/>
              </a:rPr>
              <a:t> </a:t>
            </a:r>
          </a:p>
          <a:p>
            <a:r>
              <a:rPr lang="pl-PL" sz="2400" dirty="0" smtClean="0">
                <a:solidFill>
                  <a:schemeClr val="bg1"/>
                </a:solidFill>
                <a:latin typeface="Courier New" pitchFamily="49" charset="0"/>
                <a:cs typeface="Courier New" pitchFamily="49" charset="0"/>
              </a:rPr>
              <a:t>&gt;set </a:t>
            </a:r>
            <a:r>
              <a:rPr lang="pl-PL" sz="2400" dirty="0" err="1" smtClean="0">
                <a:solidFill>
                  <a:schemeClr val="bg1"/>
                </a:solidFill>
                <a:latin typeface="Courier New" pitchFamily="49" charset="0"/>
                <a:cs typeface="Courier New" pitchFamily="49" charset="0"/>
              </a:rPr>
              <a:t>type=all</a:t>
            </a:r>
            <a:endParaRPr lang="pl-PL" sz="2400" dirty="0" smtClean="0">
              <a:solidFill>
                <a:schemeClr val="bg1"/>
              </a:solidFill>
              <a:latin typeface="Courier New" pitchFamily="49" charset="0"/>
              <a:cs typeface="Courier New" pitchFamily="49" charset="0"/>
            </a:endParaRPr>
          </a:p>
          <a:p>
            <a:r>
              <a:rPr lang="pl-PL" sz="2400" dirty="0" smtClean="0">
                <a:solidFill>
                  <a:schemeClr val="bg1"/>
                </a:solidFill>
                <a:latin typeface="Courier New" pitchFamily="49" charset="0"/>
                <a:cs typeface="Courier New" pitchFamily="49" charset="0"/>
              </a:rPr>
              <a:t>&gt;</a:t>
            </a:r>
            <a:r>
              <a:rPr lang="pl-PL" sz="2400" dirty="0" err="1" smtClean="0">
                <a:solidFill>
                  <a:schemeClr val="bg1"/>
                </a:solidFill>
                <a:latin typeface="Courier New" pitchFamily="49" charset="0"/>
                <a:cs typeface="Courier New" pitchFamily="49" charset="0"/>
              </a:rPr>
              <a:t>victim.com</a:t>
            </a:r>
            <a:r>
              <a:rPr lang="pl-PL" sz="2400" dirty="0" smtClean="0">
                <a:solidFill>
                  <a:schemeClr val="bg1"/>
                </a:solidFill>
                <a:latin typeface="Courier New" pitchFamily="49" charset="0"/>
                <a:cs typeface="Courier New" pitchFamily="49" charset="0"/>
              </a:rPr>
              <a:t>  </a:t>
            </a:r>
          </a:p>
          <a:p>
            <a:endParaRPr lang="pl-PL" sz="2000" dirty="0" smtClean="0">
              <a:solidFill>
                <a:schemeClr val="bg1"/>
              </a:solidFill>
            </a:endParaRPr>
          </a:p>
          <a:p>
            <a:endParaRPr lang="pl-PL" sz="2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smtClean="0"/>
              <a:t>Check</a:t>
            </a:r>
            <a:r>
              <a:rPr lang="pl-PL" dirty="0" smtClean="0"/>
              <a:t> </a:t>
            </a:r>
            <a:r>
              <a:rPr lang="pl-PL" dirty="0" err="1" smtClean="0"/>
              <a:t>who</a:t>
            </a:r>
            <a:r>
              <a:rPr lang="pl-PL" dirty="0" smtClean="0"/>
              <a:t> </a:t>
            </a:r>
            <a:r>
              <a:rPr lang="pl-PL" dirty="0" err="1" smtClean="0"/>
              <a:t>are</a:t>
            </a:r>
            <a:r>
              <a:rPr lang="pl-PL" dirty="0" smtClean="0"/>
              <a:t> </a:t>
            </a:r>
            <a:r>
              <a:rPr lang="pl-PL" dirty="0" err="1" smtClean="0"/>
              <a:t>you</a:t>
            </a:r>
            <a:r>
              <a:rPr lang="pl-PL" dirty="0" smtClean="0"/>
              <a:t> </a:t>
            </a:r>
            <a:r>
              <a:rPr lang="pl-PL" dirty="0" err="1" smtClean="0"/>
              <a:t>talkin</a:t>
            </a:r>
            <a:r>
              <a:rPr lang="pl-PL" dirty="0" smtClean="0"/>
              <a:t>’ to</a:t>
            </a:r>
            <a:endParaRPr lang="pl-PL" dirty="0"/>
          </a:p>
        </p:txBody>
      </p:sp>
      <p:pic>
        <p:nvPicPr>
          <p:cNvPr id="4" name="Content Placeholder 3" descr="ITM RIPE.JPG"/>
          <p:cNvPicPr>
            <a:picLocks noGrp="1" noChangeAspect="1"/>
          </p:cNvPicPr>
          <p:nvPr>
            <p:ph idx="1"/>
          </p:nvPr>
        </p:nvPicPr>
        <p:blipFill>
          <a:blip r:embed="rId3"/>
          <a:stretch>
            <a:fillRect/>
          </a:stretch>
        </p:blipFill>
        <p:spPr>
          <a:xfrm>
            <a:off x="457200" y="1666121"/>
            <a:ext cx="8229600" cy="4394123"/>
          </a:xfrm>
        </p:spPr>
      </p:pic>
      <p:sp>
        <p:nvSpPr>
          <p:cNvPr id="5" name="TextBox 4">
            <a:hlinkClick r:id="rId4"/>
          </p:cNvPr>
          <p:cNvSpPr txBox="1"/>
          <p:nvPr/>
        </p:nvSpPr>
        <p:spPr>
          <a:xfrm>
            <a:off x="520995" y="1265274"/>
            <a:ext cx="3891517" cy="369332"/>
          </a:xfrm>
          <a:prstGeom prst="rect">
            <a:avLst/>
          </a:prstGeom>
          <a:noFill/>
        </p:spPr>
        <p:txBody>
          <a:bodyPr wrap="square" rtlCol="0">
            <a:spAutoFit/>
          </a:bodyPr>
          <a:lstStyle/>
          <a:p>
            <a:r>
              <a:rPr lang="pl-PL" dirty="0" smtClean="0">
                <a:hlinkClick r:id="rId4"/>
              </a:rPr>
              <a:t>http://ripe.net</a:t>
            </a:r>
            <a:endParaRPr lang="pl-PL" dirty="0"/>
          </a:p>
        </p:txBody>
      </p:sp>
      <p:pic>
        <p:nvPicPr>
          <p:cNvPr id="2050" name="Picture 2"/>
          <p:cNvPicPr>
            <a:picLocks noChangeAspect="1" noChangeArrowheads="1"/>
          </p:cNvPicPr>
          <p:nvPr/>
        </p:nvPicPr>
        <p:blipFill>
          <a:blip r:embed="rId5"/>
          <a:srcRect/>
          <a:stretch>
            <a:fillRect/>
          </a:stretch>
        </p:blipFill>
        <p:spPr bwMode="auto">
          <a:xfrm>
            <a:off x="2192956" y="1457104"/>
            <a:ext cx="4909594" cy="4369539"/>
          </a:xfrm>
          <a:prstGeom prst="rect">
            <a:avLst/>
          </a:prstGeom>
          <a:noFill/>
          <a:ln w="25400">
            <a:solidFill>
              <a:schemeClr val="accent1"/>
            </a:solidFill>
            <a:miter lim="800000"/>
            <a:headEnd/>
            <a:tailEnd/>
          </a:ln>
        </p:spPr>
      </p:pic>
      <p:sp>
        <p:nvSpPr>
          <p:cNvPr id="7" name="Down Arrow 6"/>
          <p:cNvSpPr/>
          <p:nvPr/>
        </p:nvSpPr>
        <p:spPr bwMode="auto">
          <a:xfrm>
            <a:off x="7208891" y="1137684"/>
            <a:ext cx="627321" cy="1924493"/>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l-PL"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ectangle 7"/>
          <p:cNvSpPr/>
          <p:nvPr/>
        </p:nvSpPr>
        <p:spPr bwMode="auto">
          <a:xfrm>
            <a:off x="2711302" y="2838893"/>
            <a:ext cx="2955851" cy="223284"/>
          </a:xfrm>
          <a:prstGeom prst="rect">
            <a:avLst/>
          </a:prstGeom>
          <a:noFill/>
          <a:ln w="25400">
            <a:solidFill>
              <a:schemeClr val="accent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l-PL"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ectangle 8"/>
          <p:cNvSpPr/>
          <p:nvPr/>
        </p:nvSpPr>
        <p:spPr bwMode="auto">
          <a:xfrm>
            <a:off x="2789274" y="5022111"/>
            <a:ext cx="2955851" cy="223284"/>
          </a:xfrm>
          <a:prstGeom prst="rect">
            <a:avLst/>
          </a:prstGeom>
          <a:noFill/>
          <a:ln w="25400">
            <a:solidFill>
              <a:schemeClr val="accent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l-PL"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 name="Picture 9" descr="Capture1.PNG"/>
          <p:cNvPicPr>
            <a:picLocks noChangeAspect="1"/>
          </p:cNvPicPr>
          <p:nvPr/>
        </p:nvPicPr>
        <p:blipFill>
          <a:blip r:embed="rId6"/>
          <a:stretch>
            <a:fillRect/>
          </a:stretch>
        </p:blipFill>
        <p:spPr>
          <a:xfrm>
            <a:off x="660653" y="2751191"/>
            <a:ext cx="5884399" cy="2586358"/>
          </a:xfrm>
          <a:prstGeom prst="rect">
            <a:avLst/>
          </a:prstGeom>
          <a:ln>
            <a:solidFill>
              <a:schemeClr val="accent1"/>
            </a:solidFill>
          </a:ln>
        </p:spPr>
      </p:pic>
      <p:pic>
        <p:nvPicPr>
          <p:cNvPr id="14" name="Picture 13" descr="Capture3.png"/>
          <p:cNvPicPr>
            <a:picLocks noChangeAspect="1"/>
          </p:cNvPicPr>
          <p:nvPr/>
        </p:nvPicPr>
        <p:blipFill>
          <a:blip r:embed="rId7"/>
          <a:stretch>
            <a:fillRect/>
          </a:stretch>
        </p:blipFill>
        <p:spPr>
          <a:xfrm>
            <a:off x="2397710" y="1839903"/>
            <a:ext cx="5937987" cy="3572070"/>
          </a:xfrm>
          <a:prstGeom prst="rect">
            <a:avLst/>
          </a:prstGeom>
          <a:ln>
            <a:solidFill>
              <a:schemeClr val="accent1"/>
            </a:solidFill>
          </a:ln>
        </p:spPr>
      </p:pic>
      <p:pic>
        <p:nvPicPr>
          <p:cNvPr id="1026" name="Picture 1" descr="image001"/>
          <p:cNvPicPr>
            <a:picLocks noChangeAspect="1" noChangeArrowheads="1"/>
          </p:cNvPicPr>
          <p:nvPr/>
        </p:nvPicPr>
        <p:blipFill>
          <a:blip r:embed="rId8"/>
          <a:srcRect/>
          <a:stretch>
            <a:fillRect/>
          </a:stretch>
        </p:blipFill>
        <p:spPr bwMode="auto">
          <a:xfrm>
            <a:off x="1711398" y="2620260"/>
            <a:ext cx="5165274" cy="2844874"/>
          </a:xfrm>
          <a:prstGeom prst="rect">
            <a:avLst/>
          </a:prstGeom>
          <a:noFill/>
          <a:ln w="9525">
            <a:solidFill>
              <a:schemeClr val="accent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2050"/>
                                        </p:tgtEl>
                                      </p:cBhvr>
                                    </p:animEffect>
                                    <p:set>
                                      <p:cBhvr>
                                        <p:cTn id="23" dur="1" fill="hold">
                                          <p:stCondLst>
                                            <p:cond delay="499"/>
                                          </p:stCondLst>
                                        </p:cTn>
                                        <p:tgtEl>
                                          <p:spTgt spid="205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2847</TotalTime>
  <Words>3842</Words>
  <Application>Microsoft Office PowerPoint</Application>
  <PresentationFormat>On-screen Show (4:3)</PresentationFormat>
  <Paragraphs>466</Paragraphs>
  <Slides>42</Slides>
  <Notes>27</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TechEd09_Europe</vt:lpstr>
      <vt:lpstr>Slide 1</vt:lpstr>
      <vt:lpstr>Useful hacker techniques  - which part of hackers' knowledge will help you in efficient IT administration?</vt:lpstr>
      <vt:lpstr>Agenda</vt:lpstr>
      <vt:lpstr>Slide 4</vt:lpstr>
      <vt:lpstr>Hacker role in IT development</vt:lpstr>
      <vt:lpstr>Slide 6</vt:lpstr>
      <vt:lpstr>Slide 7</vt:lpstr>
      <vt:lpstr>Check who are you talkin’ to</vt:lpstr>
      <vt:lpstr>Check who are you talkin’ to</vt:lpstr>
      <vt:lpstr>Check yourself, they do fingerprinting</vt:lpstr>
      <vt:lpstr>Internet Printing</vt:lpstr>
      <vt:lpstr>Slide 12</vt:lpstr>
      <vt:lpstr>Slide 13</vt:lpstr>
      <vt:lpstr>Offline access</vt:lpstr>
      <vt:lpstr>Offline access</vt:lpstr>
      <vt:lpstr>Offline access</vt:lpstr>
      <vt:lpstr>Slide 17</vt:lpstr>
      <vt:lpstr>Hotfix analysis</vt:lpstr>
      <vt:lpstr>Hotfix analysis</vt:lpstr>
      <vt:lpstr>Slide 20</vt:lpstr>
      <vt:lpstr>Use Debugger</vt:lpstr>
      <vt:lpstr>Windows Debugger, Process Explorer</vt:lpstr>
      <vt:lpstr>Slide 23</vt:lpstr>
      <vt:lpstr>Why Data Protection Matters</vt:lpstr>
      <vt:lpstr>Use data encryption</vt:lpstr>
      <vt:lpstr>Use transmission encryption</vt:lpstr>
      <vt:lpstr>Slide 27</vt:lpstr>
      <vt:lpstr>Know at least one scripting language</vt:lpstr>
      <vt:lpstr>Windows PowerShell</vt:lpstr>
      <vt:lpstr>Slide 30</vt:lpstr>
      <vt:lpstr>Test your users</vt:lpstr>
      <vt:lpstr>Slide 32</vt:lpstr>
      <vt:lpstr>Have your own toolkit</vt:lpstr>
      <vt:lpstr>Slide 34</vt:lpstr>
      <vt:lpstr>Keep your knowledge up to date</vt:lpstr>
      <vt:lpstr>Slide 36</vt:lpstr>
      <vt:lpstr>Summary</vt:lpstr>
      <vt:lpstr>Slide 38</vt:lpstr>
      <vt:lpstr>Slide 39</vt:lpstr>
      <vt:lpstr>Track Resources</vt:lpstr>
      <vt:lpstr>Resources</vt:lpstr>
      <vt:lpstr>Slide 42</vt:lpstr>
    </vt:vector>
  </TitlesOfParts>
  <Manager>&lt;Content Manager Name Here&gt;</Manager>
  <Company>ISCG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Hacker Techniques for efficient IT Administratio</dc:title>
  <dc:subject>Tech·Ed North Europe 2009</dc:subject>
  <dc:creator>Paula Januszkiewicz</dc:creator>
  <dc:description>Template: Slidework LLC
Formatting:
Event Date: May 11 - 15, 2009
Event Location: Los Angeles, CA
Audience:</dc:description>
  <cp:lastModifiedBy>cn_user</cp:lastModifiedBy>
  <cp:revision>110</cp:revision>
  <dcterms:created xsi:type="dcterms:W3CDTF">2009-10-05T16:18:21Z</dcterms:created>
  <dcterms:modified xsi:type="dcterms:W3CDTF">2009-11-12T15:26:37Z</dcterms:modified>
</cp:coreProperties>
</file>