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28" r:id="rId6"/>
    <p:sldMasterId id="2147483745" r:id="rId7"/>
    <p:sldMasterId id="2147483755" r:id="rId8"/>
    <p:sldMasterId id="2147483788" r:id="rId9"/>
    <p:sldMasterId id="2147483807" r:id="rId10"/>
  </p:sldMasterIdLst>
  <p:notesMasterIdLst>
    <p:notesMasterId r:id="rId35"/>
  </p:notesMasterIdLst>
  <p:handoutMasterIdLst>
    <p:handoutMasterId r:id="rId36"/>
  </p:handoutMasterIdLst>
  <p:sldIdLst>
    <p:sldId id="283" r:id="rId11"/>
    <p:sldId id="333" r:id="rId12"/>
    <p:sldId id="335" r:id="rId13"/>
    <p:sldId id="359" r:id="rId14"/>
    <p:sldId id="344" r:id="rId15"/>
    <p:sldId id="345" r:id="rId16"/>
    <p:sldId id="346" r:id="rId17"/>
    <p:sldId id="356" r:id="rId18"/>
    <p:sldId id="347" r:id="rId19"/>
    <p:sldId id="364" r:id="rId20"/>
    <p:sldId id="348" r:id="rId21"/>
    <p:sldId id="365" r:id="rId22"/>
    <p:sldId id="361" r:id="rId23"/>
    <p:sldId id="360" r:id="rId24"/>
    <p:sldId id="340" r:id="rId25"/>
    <p:sldId id="352" r:id="rId26"/>
    <p:sldId id="353" r:id="rId27"/>
    <p:sldId id="354" r:id="rId28"/>
    <p:sldId id="355" r:id="rId29"/>
    <p:sldId id="274" r:id="rId30"/>
    <p:sldId id="282" r:id="rId31"/>
    <p:sldId id="277" r:id="rId32"/>
    <p:sldId id="366" r:id="rId33"/>
    <p:sldId id="280"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 id="1" name="Yaron Zakai Or" initials="YZO" lastIdx="4" clrIdx="1"/>
  <p:cmAuthor id="2" name="dotane" initials="dotane"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clrMru>
    <a:srgbClr val="00994B"/>
    <a:srgbClr val="FFFFFF"/>
    <a:srgbClr val="99CC99"/>
    <a:srgbClr val="CCFFCC"/>
    <a:srgbClr val="000000"/>
    <a:srgbClr val="5FA2DF"/>
    <a:srgbClr val="C87960"/>
    <a:srgbClr val="75D17E"/>
    <a:srgbClr val="CCCCCC"/>
    <a:srgbClr val="F6AE1E"/>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71" autoAdjust="0"/>
    <p:restoredTop sz="87796" autoAdjust="0"/>
  </p:normalViewPr>
  <p:slideViewPr>
    <p:cSldViewPr snapToGrid="0">
      <p:cViewPr varScale="1">
        <p:scale>
          <a:sx n="91" d="100"/>
          <a:sy n="91" d="100"/>
        </p:scale>
        <p:origin x="-732" y="-96"/>
      </p:cViewPr>
      <p:guideLst>
        <p:guide orient="horz" pos="144"/>
        <p:guide orient="horz" pos="895"/>
        <p:guide orient="horz" pos="1503"/>
        <p:guide orient="horz" pos="1200"/>
        <p:guide orient="horz" pos="272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9" d="100"/>
          <a:sy n="79" d="100"/>
        </p:scale>
        <p:origin x="-221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sia309_kachachi.pptx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07/7/12/main" xmlns="" val="3452775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15764789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56080"/>
            <a:ext cx="6858000" cy="4987921"/>
          </a:xfrm>
          <a:solidFill>
            <a:schemeClr val="bg1"/>
          </a:solidFill>
        </p:spPr>
        <p:txBody>
          <a:bodyPr>
            <a:noAutofit/>
          </a:bodyPr>
          <a:lstStyle/>
          <a:p>
            <a:pPr lvl="0"/>
            <a:endParaRPr lang="en-US" sz="800" dirty="0"/>
          </a:p>
        </p:txBody>
      </p:sp>
      <p:sp>
        <p:nvSpPr>
          <p:cNvPr id="4" name="Date Placeholder 3"/>
          <p:cNvSpPr>
            <a:spLocks noGrp="1"/>
          </p:cNvSpPr>
          <p:nvPr>
            <p:ph type="dt" idx="10"/>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Footer Placeholder 4"/>
          <p:cNvSpPr>
            <a:spLocks noGrp="1"/>
          </p:cNvSpPr>
          <p:nvPr>
            <p:ph type="ftr" sz="quarter" idx="4"/>
          </p:nvPr>
        </p:nvSpPr>
        <p:spPr>
          <a:xfrm>
            <a:off x="0" y="8687425"/>
            <a:ext cx="6154775" cy="456575"/>
          </a:xfrm>
        </p:spPr>
        <p:txBody>
          <a:bodyPr/>
          <a:lstStyle/>
          <a:p>
            <a:endParaRPr lang="en-US" sz="7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0689" y="4202988"/>
            <a:ext cx="6727311" cy="4113862"/>
          </a:xfrm>
        </p:spPr>
        <p:txBody>
          <a:bodyPr>
            <a:normAutofit fontScale="92500"/>
          </a:bodyPr>
          <a:lstStyle/>
          <a:p>
            <a:endParaRPr lang="en-US" sz="1000"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a:xfrm>
            <a:off x="0" y="8687425"/>
            <a:ext cx="6154775" cy="456575"/>
          </a:xfrm>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261376" y="4240516"/>
            <a:ext cx="6282351" cy="4903485"/>
          </a:xfrm>
        </p:spPr>
        <p:txBody>
          <a:bodyPr wrap="square" numCol="1" anchor="t" anchorCtr="0" compatLnSpc="1">
            <a:prstTxWarp prst="textNoShape">
              <a:avLst/>
            </a:prstTxWarp>
            <a:normAutofit fontScale="92500" lnSpcReduction="20000"/>
          </a:bodyPr>
          <a:lstStyle/>
          <a:p>
            <a:pPr eaLnBrk="1" hangingPunct="1">
              <a:lnSpc>
                <a:spcPct val="80000"/>
              </a:lnSpc>
              <a:spcBef>
                <a:spcPct val="0"/>
              </a:spcBef>
            </a:pPr>
            <a:endParaRPr lang="en-US" sz="1000" dirty="0"/>
          </a:p>
        </p:txBody>
      </p:sp>
      <p:sp>
        <p:nvSpPr>
          <p:cNvPr id="12292" name="Slide Number Placeholder 3"/>
          <p:cNvSpPr txBox="1">
            <a:spLocks noGrp="1"/>
          </p:cNvSpPr>
          <p:nvPr/>
        </p:nvSpPr>
        <p:spPr bwMode="auto">
          <a:xfrm>
            <a:off x="3886408" y="8687425"/>
            <a:ext cx="2971593" cy="456575"/>
          </a:xfrm>
          <a:prstGeom prst="rect">
            <a:avLst/>
          </a:prstGeom>
          <a:noFill/>
          <a:ln>
            <a:miter lim="800000"/>
            <a:headEnd/>
            <a:tailEnd/>
          </a:ln>
        </p:spPr>
        <p:txBody>
          <a:bodyPr lIns="91431" tIns="45716" rIns="91431" bIns="45716" anchor="b"/>
          <a:lstStyle/>
          <a:p>
            <a:pPr algn="r">
              <a:defRPr/>
            </a:pPr>
            <a:endParaRPr lang="en-US" sz="1200" dirty="0"/>
          </a:p>
        </p:txBody>
      </p:sp>
      <p:sp>
        <p:nvSpPr>
          <p:cNvPr id="5" name="Footer Placeholder 4"/>
          <p:cNvSpPr>
            <a:spLocks noGrp="1"/>
          </p:cNvSpPr>
          <p:nvPr>
            <p:ph type="ftr" sz="quarter" idx="4"/>
          </p:nvPr>
        </p:nvSpPr>
        <p:spPr>
          <a:xfrm>
            <a:off x="0" y="8687425"/>
            <a:ext cx="6154775" cy="456575"/>
          </a:xfrm>
        </p:spPr>
        <p:txBody>
          <a:bodyPr/>
          <a:lstStyle/>
          <a:p>
            <a:endParaRPr lang="en-US" sz="7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7388"/>
            <a:ext cx="4572000" cy="3429000"/>
          </a:xfrm>
          <a:ln/>
        </p:spPr>
      </p:sp>
      <p:sp>
        <p:nvSpPr>
          <p:cNvPr id="37891" name="Rectangle 3"/>
          <p:cNvSpPr>
            <a:spLocks noGrp="1" noChangeArrowheads="1"/>
          </p:cNvSpPr>
          <p:nvPr>
            <p:ph type="body" idx="1"/>
          </p:nvPr>
        </p:nvSpPr>
        <p:spPr>
          <a:xfrm>
            <a:off x="685800" y="4341813"/>
            <a:ext cx="5486400" cy="4114800"/>
          </a:xfrm>
          <a:noFill/>
          <a:ln/>
        </p:spPr>
        <p:txBody>
          <a:bodyPr>
            <a:normAutofit/>
          </a:bodyPr>
          <a:lstStyle/>
          <a:p>
            <a:endParaRPr lang="en-US" dirty="0" smtClean="0"/>
          </a:p>
        </p:txBody>
      </p:sp>
      <p:sp>
        <p:nvSpPr>
          <p:cNvPr id="4" name="Footer Placeholder 4"/>
          <p:cNvSpPr>
            <a:spLocks noGrp="1"/>
          </p:cNvSpPr>
          <p:nvPr>
            <p:ph type="ftr" sz="quarter" idx="4"/>
          </p:nvPr>
        </p:nvSpPr>
        <p:spPr>
          <a:xfrm>
            <a:off x="0" y="8687425"/>
            <a:ext cx="6154775" cy="456575"/>
          </a:xfrm>
        </p:spPr>
        <p:txBody>
          <a:bodyPr/>
          <a:lstStyle/>
          <a:p>
            <a:endParaRPr lang="en-US" sz="7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a:xfrm>
            <a:off x="270711" y="4343713"/>
            <a:ext cx="6385034" cy="4550109"/>
          </a:xfrm>
          <a:ln/>
        </p:spPr>
        <p:txBody>
          <a:bodyPr>
            <a:normAutofit fontScale="62500" lnSpcReduction="20000"/>
          </a:bodyPr>
          <a:lstStyle/>
          <a:p>
            <a:pPr>
              <a:defRPr/>
            </a:pPr>
            <a:endParaRPr lang="en-US" dirty="0">
              <a:latin typeface="Segoe" pitchFamily="34" charset="0"/>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Arial" pitchFamily="34" charset="0"/>
              <a:ea typeface="MS PGothic"/>
              <a:cs typeface="MS PGothic"/>
            </a:endParaRPr>
          </a:p>
        </p:txBody>
      </p:sp>
      <p:sp>
        <p:nvSpPr>
          <p:cNvPr id="4506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6" name="Footer Placeholder 4"/>
          <p:cNvSpPr>
            <a:spLocks noGrp="1"/>
          </p:cNvSpPr>
          <p:nvPr>
            <p:ph type="ftr" sz="quarter" idx="4"/>
          </p:nvPr>
        </p:nvSpPr>
        <p:spPr>
          <a:xfrm>
            <a:off x="0" y="8687425"/>
            <a:ext cx="6154775" cy="456575"/>
          </a:xfrm>
        </p:spPr>
        <p:txBody>
          <a:bodyPr/>
          <a:lstStyle/>
          <a:p>
            <a:endParaRPr lang="en-US" sz="7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defTabSz="864869">
              <a:defRPr/>
            </a:pPr>
            <a:endParaRPr lang="en-US" dirty="0" smtClean="0">
              <a:solidFill>
                <a:sysClr val="windowText" lastClr="000000"/>
              </a:solidFill>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effectLst/>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20000"/>
              </a:spcBef>
              <a:spcAft>
                <a:spcPct val="0"/>
              </a:spcAft>
              <a:buFont typeface="Arial" charset="0"/>
              <a:buNone/>
              <a:defRPr/>
            </a:pPr>
            <a:endParaRPr lang="en-US" baseline="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3"/>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0939" y="381442"/>
            <a:ext cx="8229600" cy="1034608"/>
          </a:xfrm>
        </p:spPr>
        <p:txBody>
          <a:bodyPr anchor="t" anchorCtr="0"/>
          <a:lstStyle>
            <a:lvl1pPr>
              <a:defRPr sz="2800"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394480" y="6240560"/>
            <a:ext cx="1905000" cy="457200"/>
          </a:xfrm>
          <a:prstGeom prst="rect">
            <a:avLst/>
          </a:prstGeom>
        </p:spPr>
        <p:txBody>
          <a:bodyPr/>
          <a:lstStyle/>
          <a:p>
            <a:pPr algn="l" rtl="0" eaLnBrk="0" fontAlgn="base" hangingPunct="0">
              <a:spcBef>
                <a:spcPct val="0"/>
              </a:spcBef>
              <a:spcAft>
                <a:spcPct val="0"/>
              </a:spcAft>
              <a:defRPr/>
            </a:pPr>
            <a:fld id="{6875B22E-4EDC-B840-A696-F535A7F2E043}" type="slidenum">
              <a:rPr lang="en-US" sz="800" kern="1200">
                <a:solidFill>
                  <a:srgbClr val="666666"/>
                </a:solidFill>
                <a:latin typeface="Segoe"/>
                <a:ea typeface="ＭＳ Ｐゴシック" charset="-128"/>
              </a:rPr>
              <a:pPr algn="l" rtl="0" eaLnBrk="0" fontAlgn="base" hangingPunct="0">
                <a:spcBef>
                  <a:spcPct val="0"/>
                </a:spcBef>
                <a:spcAft>
                  <a:spcPct val="0"/>
                </a:spcAft>
                <a:defRPr/>
              </a:pPr>
              <a:t>‹#›</a:t>
            </a:fld>
            <a:endParaRPr lang="en-US" sz="800" kern="1200" dirty="0">
              <a:solidFill>
                <a:srgbClr val="666666"/>
              </a:solidFill>
              <a:latin typeface="Segoe"/>
              <a:ea typeface="ＭＳ Ｐゴシック" charset="-128"/>
            </a:endParaRPr>
          </a:p>
        </p:txBody>
      </p:sp>
      <p:pic>
        <p:nvPicPr>
          <p:cNvPr id="4" name="Picture 11" descr="logo_with paper1"/>
          <p:cNvPicPr>
            <a:picLocks noChangeAspect="1" noChangeArrowheads="1"/>
          </p:cNvPicPr>
          <p:nvPr userDrawn="1"/>
        </p:nvPicPr>
        <p:blipFill>
          <a:blip r:embed="rId2" cstate="screen"/>
          <a:srcRect b="-1465"/>
          <a:stretch>
            <a:fillRect/>
          </a:stretch>
        </p:blipFill>
        <p:spPr bwMode="auto">
          <a:xfrm>
            <a:off x="7752702" y="6379186"/>
            <a:ext cx="1204041" cy="506110"/>
          </a:xfrm>
          <a:prstGeom prst="rect">
            <a:avLst/>
          </a:prstGeom>
          <a:noFill/>
        </p:spPr>
      </p:pic>
    </p:spTree>
    <p:extLst>
      <p:ext uri="{BB962C8B-B14F-4D97-AF65-F5344CB8AC3E}">
        <p14:creationId xmlns:p14="http://schemas.microsoft.com/office/powerpoint/2007/7/12/main" xmlns="" val="1724512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Title_bar_light_GREEN.png"/>
          <p:cNvPicPr>
            <a:picLocks noChangeAspect="1"/>
          </p:cNvPicPr>
          <p:nvPr/>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itle_bar_light_GREEN.png"/>
          <p:cNvPicPr>
            <a:picLocks noChangeAspect="1"/>
          </p:cNvPicPr>
          <p:nvPr/>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descr="W:\TRANSFER\MBupload\SERVER-new\Logo\Forefront\Forefront\Forefront_h_rgb.png"/>
          <p:cNvPicPr>
            <a:picLocks noChangeAspect="1" noChangeArrowheads="1"/>
          </p:cNvPicPr>
          <p:nvPr/>
        </p:nvPicPr>
        <p:blipFill>
          <a:blip r:embed="rId4"/>
          <a:srcRect/>
          <a:stretch>
            <a:fillRect/>
          </a:stretch>
        </p:blipFill>
        <p:spPr bwMode="auto">
          <a:xfrm>
            <a:off x="609600" y="381000"/>
            <a:ext cx="3535264" cy="990600"/>
          </a:xfrm>
          <a:prstGeom prst="rect">
            <a:avLst/>
          </a:prstGeom>
          <a:noFill/>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5" name="Slide Number Placeholder 4"/>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73949"/>
          </a:xfrm>
        </p:spPr>
        <p:txBody>
          <a:bodyPr/>
          <a:lstStyle>
            <a:lvl1pPr>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6"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
          <p:cNvSpPr>
            <a:spLocks noGrp="1"/>
          </p:cNvSpPr>
          <p:nvPr>
            <p:ph type="ftr" sz="quarter" idx="10"/>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8" name="Slide Number Placeholder 4"/>
          <p:cNvSpPr>
            <a:spLocks noGrp="1"/>
          </p:cNvSpPr>
          <p:nvPr>
            <p:ph type="sldNum" sz="quarter" idx="11"/>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4"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3"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5" descr="photo_GREEN_Delores.jpg"/>
          <p:cNvPicPr>
            <a:picLocks noChangeAspect="1"/>
          </p:cNvPicPr>
          <p:nvPr/>
        </p:nvPicPr>
        <p:blipFill>
          <a:blip r:embed="rId3"/>
          <a:stretch>
            <a:fillRect/>
          </a:stretch>
        </p:blipFill>
        <p:spPr>
          <a:xfrm>
            <a:off x="0" y="3185827"/>
            <a:ext cx="3371850" cy="2315145"/>
          </a:xfrm>
          <a:prstGeom prst="rect">
            <a:avLst/>
          </a:prstGeom>
        </p:spPr>
      </p:pic>
      <p:pic>
        <p:nvPicPr>
          <p:cNvPr id="1026" name="Picture 2" descr="W:\TRANSFER\MBupload\SERVER-new\Logo\Forefront\Forefront\Forefront_h_rgb.png"/>
          <p:cNvPicPr>
            <a:picLocks noChangeAspect="1" noChangeArrowheads="1"/>
          </p:cNvPicPr>
          <p:nvPr/>
        </p:nvPicPr>
        <p:blipFill>
          <a:blip r:embed="rId4"/>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Title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p:nvCxnSpPr>
        <p:spPr>
          <a:xfrm>
            <a:off x="0" y="3124200"/>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Forefront\Forefront\Forefront_h_rgb.png"/>
          <p:cNvPicPr>
            <a:picLocks noChangeAspect="1" noChangeArrowheads="1"/>
          </p:cNvPicPr>
          <p:nvPr/>
        </p:nvPicPr>
        <p:blipFill>
          <a:blip r:embed="rId3"/>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762000"/>
            <a:ext cx="8610600" cy="57150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xfrm>
            <a:off x="76200" y="6613525"/>
            <a:ext cx="1981200" cy="244475"/>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Microsoft Confidential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3F070F-5DB5-4635-BCBE-37AFA3A7DFA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3"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73949"/>
          </a:xfrm>
        </p:spPr>
        <p:txBody>
          <a:bodyPr/>
          <a:lstStyle>
            <a:lvl1pPr>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0939" y="381442"/>
            <a:ext cx="8229600" cy="1034608"/>
          </a:xfrm>
        </p:spPr>
        <p:txBody>
          <a:bodyPr anchor="t" anchorCtr="0"/>
          <a:lstStyle>
            <a:lvl1pPr>
              <a:defRPr sz="2800"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394480" y="6240560"/>
            <a:ext cx="1905000" cy="457200"/>
          </a:xfrm>
          <a:prstGeom prst="rect">
            <a:avLst/>
          </a:prstGeom>
        </p:spPr>
        <p:txBody>
          <a:bodyPr/>
          <a:lstStyle/>
          <a:p>
            <a:pPr algn="l" rtl="0" eaLnBrk="0" fontAlgn="base" hangingPunct="0">
              <a:spcBef>
                <a:spcPct val="0"/>
              </a:spcBef>
              <a:spcAft>
                <a:spcPct val="0"/>
              </a:spcAft>
              <a:defRPr/>
            </a:pPr>
            <a:fld id="{6875B22E-4EDC-B840-A696-F535A7F2E043}" type="slidenum">
              <a:rPr lang="en-US" sz="800" kern="1200">
                <a:solidFill>
                  <a:srgbClr val="666666"/>
                </a:solidFill>
                <a:latin typeface="Segoe"/>
                <a:ea typeface="ＭＳ Ｐゴシック" charset="-128"/>
              </a:rPr>
              <a:pPr algn="l" rtl="0" eaLnBrk="0" fontAlgn="base" hangingPunct="0">
                <a:spcBef>
                  <a:spcPct val="0"/>
                </a:spcBef>
                <a:spcAft>
                  <a:spcPct val="0"/>
                </a:spcAft>
                <a:defRPr/>
              </a:pPr>
              <a:t>‹#›</a:t>
            </a:fld>
            <a:endParaRPr lang="en-US" sz="800" kern="1200" dirty="0">
              <a:solidFill>
                <a:srgbClr val="666666"/>
              </a:solidFill>
              <a:latin typeface="Segoe"/>
              <a:ea typeface="ＭＳ Ｐゴシック" charset="-128"/>
            </a:endParaRPr>
          </a:p>
        </p:txBody>
      </p:sp>
      <p:pic>
        <p:nvPicPr>
          <p:cNvPr id="4" name="Picture 11" descr="logo_with paper1"/>
          <p:cNvPicPr>
            <a:picLocks noChangeAspect="1" noChangeArrowheads="1"/>
          </p:cNvPicPr>
          <p:nvPr userDrawn="1"/>
        </p:nvPicPr>
        <p:blipFill>
          <a:blip r:embed="rId2" cstate="screen"/>
          <a:srcRect b="-1465"/>
          <a:stretch>
            <a:fillRect/>
          </a:stretch>
        </p:blipFill>
        <p:spPr bwMode="auto">
          <a:xfrm>
            <a:off x="7752702" y="6379186"/>
            <a:ext cx="1204041" cy="506110"/>
          </a:xfrm>
          <a:prstGeom prst="rect">
            <a:avLst/>
          </a:prstGeom>
          <a:noFill/>
        </p:spPr>
      </p:pic>
    </p:spTree>
    <p:extLst>
      <p:ext uri="{BB962C8B-B14F-4D97-AF65-F5344CB8AC3E}">
        <p14:creationId xmlns:p14="http://schemas.microsoft.com/office/powerpoint/2007/7/12/main" xmlns="" val="17245120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4"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0939" y="381442"/>
            <a:ext cx="8229600" cy="1034608"/>
          </a:xfrm>
        </p:spPr>
        <p:txBody>
          <a:bodyPr anchor="t" anchorCtr="0"/>
          <a:lstStyle>
            <a:lvl1pPr>
              <a:defRPr sz="2800"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394480" y="6240560"/>
            <a:ext cx="1905000" cy="457200"/>
          </a:xfrm>
          <a:prstGeom prst="rect">
            <a:avLst/>
          </a:prstGeom>
        </p:spPr>
        <p:txBody>
          <a:bodyPr/>
          <a:lstStyle/>
          <a:p>
            <a:pPr algn="l" rtl="0" eaLnBrk="0" fontAlgn="base" hangingPunct="0">
              <a:spcBef>
                <a:spcPct val="0"/>
              </a:spcBef>
              <a:spcAft>
                <a:spcPct val="0"/>
              </a:spcAft>
              <a:defRPr/>
            </a:pPr>
            <a:fld id="{6875B22E-4EDC-B840-A696-F535A7F2E043}" type="slidenum">
              <a:rPr lang="en-US" sz="800" kern="1200">
                <a:solidFill>
                  <a:srgbClr val="666666"/>
                </a:solidFill>
                <a:latin typeface="Segoe"/>
                <a:ea typeface="ＭＳ Ｐゴシック" charset="-128"/>
              </a:rPr>
              <a:pPr algn="l" rtl="0" eaLnBrk="0" fontAlgn="base" hangingPunct="0">
                <a:spcBef>
                  <a:spcPct val="0"/>
                </a:spcBef>
                <a:spcAft>
                  <a:spcPct val="0"/>
                </a:spcAft>
                <a:defRPr/>
              </a:pPr>
              <a:t>‹#›</a:t>
            </a:fld>
            <a:endParaRPr lang="en-US" sz="800" kern="1200" dirty="0">
              <a:solidFill>
                <a:srgbClr val="666666"/>
              </a:solidFill>
              <a:latin typeface="Segoe"/>
              <a:ea typeface="ＭＳ Ｐゴシック" charset="-128"/>
            </a:endParaRPr>
          </a:p>
        </p:txBody>
      </p:sp>
      <p:pic>
        <p:nvPicPr>
          <p:cNvPr id="4" name="Picture 11" descr="logo_with paper1"/>
          <p:cNvPicPr>
            <a:picLocks noChangeAspect="1" noChangeArrowheads="1"/>
          </p:cNvPicPr>
          <p:nvPr userDrawn="1"/>
        </p:nvPicPr>
        <p:blipFill>
          <a:blip r:embed="rId2" cstate="screen"/>
          <a:srcRect b="-1465"/>
          <a:stretch>
            <a:fillRect/>
          </a:stretch>
        </p:blipFill>
        <p:spPr bwMode="auto">
          <a:xfrm>
            <a:off x="7752702" y="6379186"/>
            <a:ext cx="1204041" cy="506110"/>
          </a:xfrm>
          <a:prstGeom prst="rect">
            <a:avLst/>
          </a:prstGeom>
          <a:noFill/>
        </p:spPr>
      </p:pic>
    </p:spTree>
    <p:extLst>
      <p:ext uri="{BB962C8B-B14F-4D97-AF65-F5344CB8AC3E}">
        <p14:creationId xmlns:p14="http://schemas.microsoft.com/office/powerpoint/2007/7/12/main" xmlns="" val="172451206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7772400" cy="1470025"/>
          </a:xfrm>
        </p:spPr>
        <p:txBody>
          <a:bodyPr anchor="b"/>
          <a:lstStyle>
            <a:lvl1pPr algn="l">
              <a:defRPr sz="4800" b="1" i="0">
                <a:latin typeface="Segoe"/>
                <a:cs typeface="Segoe"/>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657600"/>
            <a:ext cx="6400800" cy="1752600"/>
          </a:xfrm>
        </p:spPr>
        <p:txBody>
          <a:bodyPr/>
          <a:lstStyle>
            <a:lvl1pPr marL="0" indent="0" algn="l">
              <a:buNone/>
              <a:defRPr sz="2400" b="1" i="0">
                <a:solidFill>
                  <a:srgbClr val="333333"/>
                </a:solidFill>
                <a:latin typeface="Segoe"/>
                <a:cs typeface="Sego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nchor="b"/>
          <a:lstStyle>
            <a:lvl1pPr>
              <a:defRPr sz="1000" b="0" i="0" smtClean="0">
                <a:latin typeface="Segoe"/>
                <a:cs typeface="Segoe"/>
              </a:defRPr>
            </a:lvl1pPr>
          </a:lstStyle>
          <a:p>
            <a:fld id="{E78235D2-1E9F-FD4F-8A97-78C92AD2047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618" y="2857500"/>
            <a:ext cx="7772400" cy="1470025"/>
          </a:xfrm>
        </p:spPr>
        <p:txBody>
          <a:bodyPr anchor="b"/>
          <a:lstStyle>
            <a:lvl1pPr algn="l">
              <a:defRPr sz="3800" b="1" i="0">
                <a:solidFill>
                  <a:srgbClr val="333333"/>
                </a:solidFill>
                <a:latin typeface="Segoe"/>
                <a:cs typeface="Segoe"/>
              </a:defRPr>
            </a:lvl1pPr>
          </a:lstStyle>
          <a:p>
            <a:r>
              <a:rPr lang="en-US" smtClean="0"/>
              <a:t>Click to edit Master title style</a:t>
            </a:r>
            <a:endParaRPr lang="en-US" dirty="0"/>
          </a:p>
        </p:txBody>
      </p:sp>
      <p:sp>
        <p:nvSpPr>
          <p:cNvPr id="3" name="Subtitle 2"/>
          <p:cNvSpPr>
            <a:spLocks noGrp="1"/>
          </p:cNvSpPr>
          <p:nvPr>
            <p:ph type="subTitle" idx="1"/>
          </p:nvPr>
        </p:nvSpPr>
        <p:spPr>
          <a:xfrm>
            <a:off x="743618" y="4457700"/>
            <a:ext cx="6400800" cy="1752600"/>
          </a:xfrm>
        </p:spPr>
        <p:txBody>
          <a:bodyPr/>
          <a:lstStyle>
            <a:lvl1pPr marL="0" indent="0" algn="l">
              <a:buNone/>
              <a:defRPr sz="2400" b="1" i="0">
                <a:solidFill>
                  <a:srgbClr val="333333"/>
                </a:solidFill>
                <a:latin typeface="Segoe"/>
                <a:cs typeface="Sego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nchor="b"/>
          <a:lstStyle>
            <a:lvl1pPr>
              <a:defRPr sz="1000" b="0" i="0" smtClean="0">
                <a:latin typeface="Segoe"/>
                <a:cs typeface="Segoe"/>
              </a:defRPr>
            </a:lvl1pPr>
          </a:lstStyle>
          <a:p>
            <a:fld id="{5A0D9B4A-78AB-5949-90AA-425DAC70A2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07299774-766F-684A-AA54-E166F57B08E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9563AD1A-B7FE-AC43-ACDA-EEB83D4AD0E5}"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981200"/>
            <a:ext cx="4645152" cy="4114800"/>
          </a:xfrm>
        </p:spPr>
        <p:txBody>
          <a:bodyPr/>
          <a:lstStyle>
            <a:lvl1pPr>
              <a:defRPr sz="24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57800" y="1981200"/>
            <a:ext cx="3581400" cy="4114800"/>
          </a:xfrm>
        </p:spPr>
        <p:txBody>
          <a:bodyPr/>
          <a:lstStyle>
            <a:lvl1pPr>
              <a:defRPr sz="24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365CADC0-4EB6-DB4C-9108-85CADC88493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9838" y="685800"/>
            <a:ext cx="38862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905000"/>
            <a:ext cx="4419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5A0D9B4A-78AB-5949-90AA-425DAC70A24C}"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7976052E-D698-3841-AB43-1C769702226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B94A4920-06E2-4941-86F0-6567F4899AC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C0699718-8F37-684E-9BF0-C2F8EB89AAC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E1A06881-740A-EB4D-BA06-23CB665AE0A4}"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FE5C2E25-14CF-CC45-888C-8A9DECD1BD85}"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9D096B1F-A2A6-F140-81B4-245B94B6E042}"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0293F82D-7DD8-F14A-8D49-ED7462DB1C98}"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endParaRPr lang="en-US"/>
          </a:p>
        </p:txBody>
      </p:sp>
      <p:sp>
        <p:nvSpPr>
          <p:cNvPr id="5" name="Slide Number Placeholder 4"/>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0D4DB82C-A8D9-40D0-9A80-6B7AFCD06AF1}" type="slidenum">
              <a:rPr lang="en-US" smtClean="0"/>
              <a:pPr/>
              <a:t>‹#›</a:t>
            </a:fld>
            <a:endParaRPr lang="en-US"/>
          </a:p>
        </p:txBody>
      </p:sp>
    </p:spTree>
    <p:extLst>
      <p:ext uri="{BB962C8B-B14F-4D97-AF65-F5344CB8AC3E}">
        <p14:creationId xmlns:p14="http://schemas.microsoft.com/office/powerpoint/2007/7/12/main" xmlns="" val="46421250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7508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14463"/>
            <a:ext cx="8388350" cy="2214562"/>
          </a:xfrm>
        </p:spPr>
        <p:txBody>
          <a:bodyPr/>
          <a:lstStyle/>
          <a:p>
            <a:pPr lvl="0"/>
            <a:endParaRPr lang="en-US" noProof="0" dirty="0"/>
          </a:p>
        </p:txBody>
      </p:sp>
    </p:spTree>
    <p:extLst>
      <p:ext uri="{BB962C8B-B14F-4D97-AF65-F5344CB8AC3E}">
        <p14:creationId xmlns:p14="http://schemas.microsoft.com/office/powerpoint/2007/7/12/main" xmlns="" val="100377247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7.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jpeg"/><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21" Type="http://schemas.openxmlformats.org/officeDocument/2006/relationships/image" Target="../media/image3.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1.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16.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1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6.xml"/><Relationship Id="rId1" Type="http://schemas.openxmlformats.org/officeDocument/2006/relationships/slideLayout" Target="../slideLayouts/slideLayout7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6" r:id="rId12"/>
    <p:sldLayoutId id="2147483727"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3" r:id="rId14"/>
    <p:sldLayoutId id="2147483744"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777777"/>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12"/>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alibri" pitchFamily="34" charset="0"/>
              </a:defRPr>
            </a:lvl1pPr>
          </a:lstStyle>
          <a:p>
            <a:r>
              <a:rPr lang="en-US" dirty="0" smtClean="0"/>
              <a:t>Microsoft Confidential</a:t>
            </a:r>
            <a:endParaRPr lang="en-US" dirty="0"/>
          </a:p>
        </p:txBody>
      </p:sp>
      <p:sp>
        <p:nvSpPr>
          <p:cNvPr id="6"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Calibri" pitchFamily="34" charset="0"/>
              </a:defRPr>
            </a:lvl1pPr>
          </a:lstStyle>
          <a:p>
            <a:fld id="{813867BD-573A-4D12-AE05-199CE3EF10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a:ln w="3175">
            <a:noFill/>
          </a:ln>
          <a:solidFill>
            <a:schemeClr val="tx1">
              <a:lumMod val="50000"/>
              <a:lumOff val="50000"/>
            </a:schemeClr>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86" r:id="rId16"/>
    <p:sldLayoutId id="2147483787" r:id="rId17"/>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0"/>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21"/>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21"/>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810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1030" name="Rectangle 6"/>
          <p:cNvSpPr>
            <a:spLocks noGrp="1" noChangeArrowheads="1"/>
          </p:cNvSpPr>
          <p:nvPr>
            <p:ph type="sldNum" sz="quarter" idx="4"/>
          </p:nvPr>
        </p:nvSpPr>
        <p:spPr bwMode="auto">
          <a:xfrm>
            <a:off x="394480" y="624056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b="0" i="0">
                <a:solidFill>
                  <a:srgbClr val="666666"/>
                </a:solidFill>
                <a:latin typeface="Segoe"/>
                <a:cs typeface="Segoe"/>
              </a:defRPr>
            </a:lvl1pPr>
          </a:lstStyle>
          <a:p>
            <a:fld id="{5A0D9B4A-78AB-5949-90AA-425DAC70A24C}" type="slidenum">
              <a:rPr lang="en-US" smtClean="0"/>
              <a:pPr/>
              <a:t>‹#›</a:t>
            </a:fld>
            <a:endParaRPr lang="en-US" dirty="0"/>
          </a:p>
        </p:txBody>
      </p:sp>
      <p:pic>
        <p:nvPicPr>
          <p:cNvPr id="1035" name="Picture 11" descr="logo_with paper1"/>
          <p:cNvPicPr>
            <a:picLocks noChangeAspect="1" noChangeArrowheads="1"/>
          </p:cNvPicPr>
          <p:nvPr/>
        </p:nvPicPr>
        <p:blipFill>
          <a:blip r:embed="rId20" cstate="email"/>
          <a:srcRect b="-1479"/>
          <a:stretch>
            <a:fillRect/>
          </a:stretch>
        </p:blipFill>
        <p:spPr bwMode="auto">
          <a:xfrm>
            <a:off x="7752702" y="6379186"/>
            <a:ext cx="1204041" cy="506110"/>
          </a:xfrm>
          <a:prstGeom prst="rect">
            <a:avLst/>
          </a:prstGeom>
          <a:noFill/>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5" r:id="rId16"/>
    <p:sldLayoutId id="2147483806" r:id="rId17"/>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3600" b="0" i="0">
          <a:solidFill>
            <a:schemeClr val="tx1">
              <a:lumMod val="85000"/>
              <a:lumOff val="15000"/>
            </a:schemeClr>
          </a:solidFill>
          <a:latin typeface="ITC Officina Sans Bold"/>
          <a:ea typeface="+mj-ea"/>
          <a:cs typeface="ITC Officina Sans Bold"/>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175" indent="4763" algn="l" rtl="0" eaLnBrk="1" fontAlgn="base" hangingPunct="1">
        <a:spcBef>
          <a:spcPts val="1200"/>
        </a:spcBef>
        <a:spcAft>
          <a:spcPts val="0"/>
        </a:spcAft>
        <a:buFontTx/>
        <a:buNone/>
        <a:defRPr sz="2000" b="0" i="0">
          <a:solidFill>
            <a:srgbClr val="262626"/>
          </a:solidFill>
          <a:latin typeface="Segoe"/>
          <a:ea typeface="+mn-ea"/>
          <a:cs typeface="Segoe"/>
        </a:defRPr>
      </a:lvl1pPr>
      <a:lvl2pPr marL="457200" indent="-457200" algn="l" rtl="0" eaLnBrk="1" fontAlgn="base" hangingPunct="1">
        <a:spcBef>
          <a:spcPts val="1200"/>
        </a:spcBef>
        <a:spcAft>
          <a:spcPts val="0"/>
        </a:spcAft>
        <a:buSzPct val="80000"/>
        <a:buFontTx/>
        <a:buNone/>
        <a:defRPr sz="1400" b="0" i="0">
          <a:solidFill>
            <a:schemeClr val="tx1">
              <a:lumMod val="75000"/>
              <a:lumOff val="25000"/>
            </a:schemeClr>
          </a:solidFill>
          <a:latin typeface="Segoe"/>
          <a:ea typeface="+mn-ea"/>
          <a:cs typeface="Segoe"/>
        </a:defRPr>
      </a:lvl2pPr>
      <a:lvl3pPr marL="457200" indent="-457200" algn="l" rtl="0" eaLnBrk="1" fontAlgn="base" hangingPunct="1">
        <a:spcBef>
          <a:spcPts val="600"/>
        </a:spcBef>
        <a:spcAft>
          <a:spcPts val="0"/>
        </a:spcAft>
        <a:buSzPct val="80000"/>
        <a:buFontTx/>
        <a:buNone/>
        <a:defRPr sz="1400" b="0" i="0">
          <a:solidFill>
            <a:schemeClr val="tx1">
              <a:lumMod val="75000"/>
              <a:lumOff val="25000"/>
            </a:schemeClr>
          </a:solidFill>
          <a:latin typeface="Segoe"/>
          <a:ea typeface="+mn-ea"/>
          <a:cs typeface="Segoe"/>
        </a:defRPr>
      </a:lvl3pPr>
      <a:lvl4pPr marL="457200" indent="-457200" algn="l" rtl="0" eaLnBrk="1" fontAlgn="base" hangingPunct="1">
        <a:spcBef>
          <a:spcPts val="600"/>
        </a:spcBef>
        <a:spcAft>
          <a:spcPts val="0"/>
        </a:spcAft>
        <a:buSzPct val="80000"/>
        <a:buFontTx/>
        <a:buNone/>
        <a:defRPr sz="1400" b="0" i="0">
          <a:solidFill>
            <a:schemeClr val="tx1">
              <a:lumMod val="75000"/>
              <a:lumOff val="25000"/>
            </a:schemeClr>
          </a:solidFill>
          <a:latin typeface="Segoe"/>
          <a:ea typeface="+mn-ea"/>
          <a:cs typeface="Segoe"/>
        </a:defRPr>
      </a:lvl4pPr>
      <a:lvl5pPr marL="457200" indent="-457200" algn="l" rtl="0" eaLnBrk="1" fontAlgn="base" hangingPunct="1">
        <a:spcBef>
          <a:spcPts val="600"/>
        </a:spcBef>
        <a:spcAft>
          <a:spcPts val="0"/>
        </a:spcAft>
        <a:buSzPct val="80000"/>
        <a:buFontTx/>
        <a:buNone/>
        <a:tabLst/>
        <a:defRPr sz="1400" b="0" i="0">
          <a:solidFill>
            <a:schemeClr val="tx1">
              <a:lumMod val="75000"/>
              <a:lumOff val="25000"/>
            </a:schemeClr>
          </a:solidFill>
          <a:latin typeface="Segoe"/>
          <a:ea typeface="+mn-ea"/>
          <a:cs typeface="Segoe"/>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08"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7.png"/><Relationship Id="rId5" Type="http://schemas.openxmlformats.org/officeDocument/2006/relationships/image" Target="../media/image25.png"/><Relationship Id="rId10"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0" Type="http://schemas.openxmlformats.org/officeDocument/2006/relationships/image" Target="../media/image21.png"/><Relationship Id="rId4" Type="http://schemas.openxmlformats.org/officeDocument/2006/relationships/image" Target="../media/image49.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35.png"/><Relationship Id="rId26" Type="http://schemas.openxmlformats.org/officeDocument/2006/relationships/image" Target="../media/image78.png"/><Relationship Id="rId3" Type="http://schemas.openxmlformats.org/officeDocument/2006/relationships/image" Target="../media/image57.png"/><Relationship Id="rId21" Type="http://schemas.openxmlformats.org/officeDocument/2006/relationships/image" Target="../media/image44.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jpeg"/><Relationship Id="rId25" Type="http://schemas.openxmlformats.org/officeDocument/2006/relationships/image" Target="../media/image77.png"/><Relationship Id="rId2" Type="http://schemas.openxmlformats.org/officeDocument/2006/relationships/notesSlide" Target="../notesSlides/notesSlide14.xml"/><Relationship Id="rId16" Type="http://schemas.openxmlformats.org/officeDocument/2006/relationships/image" Target="../media/image70.png"/><Relationship Id="rId20" Type="http://schemas.openxmlformats.org/officeDocument/2006/relationships/image" Target="../media/image73.png"/><Relationship Id="rId29"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76.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5.png"/><Relationship Id="rId28" Type="http://schemas.openxmlformats.org/officeDocument/2006/relationships/image" Target="../media/image80.png"/><Relationship Id="rId10" Type="http://schemas.openxmlformats.org/officeDocument/2006/relationships/image" Target="../media/image64.png"/><Relationship Id="rId19" Type="http://schemas.openxmlformats.org/officeDocument/2006/relationships/image" Target="../media/image72.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4.png"/><Relationship Id="rId27"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4.emf"/><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0.png"/><Relationship Id="rId5" Type="http://schemas.openxmlformats.org/officeDocument/2006/relationships/hyperlink" Target="http://microsoft.com/technet" TargetMode="External"/><Relationship Id="rId10" Type="http://schemas.openxmlformats.org/officeDocument/2006/relationships/image" Target="../media/image99.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emf"/><Relationship Id="rId4" Type="http://schemas.openxmlformats.org/officeDocument/2006/relationships/image" Target="../media/image32.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714189"/>
            <a:ext cx="7921912" cy="1337595"/>
          </a:xfrm>
        </p:spPr>
        <p:txBody>
          <a:bodyPr/>
          <a:lstStyle/>
          <a:p>
            <a:r>
              <a:rPr lang="en-US" sz="3200" dirty="0">
                <a:solidFill>
                  <a:schemeClr val="tx1"/>
                </a:solidFill>
                <a:effectLst/>
              </a:rPr>
              <a:t>Secure </a:t>
            </a:r>
            <a:r>
              <a:rPr lang="en-US" sz="3200" dirty="0" smtClean="0">
                <a:solidFill>
                  <a:schemeClr val="tx1"/>
                </a:solidFill>
                <a:effectLst/>
              </a:rPr>
              <a:t>endpoints </a:t>
            </a:r>
            <a:r>
              <a:rPr lang="en-US" sz="3200" dirty="0">
                <a:solidFill>
                  <a:schemeClr val="tx1"/>
                </a:solidFill>
                <a:effectLst/>
              </a:rPr>
              <a:t>from emerging threats using Business Ready Security from Microsoft </a:t>
            </a:r>
            <a:r>
              <a:rPr lang="en-US" sz="3200" dirty="0" smtClean="0">
                <a:solidFill>
                  <a:schemeClr val="tx1"/>
                </a:solidFill>
                <a:effectLst/>
              </a:rPr>
              <a:t>Forefront</a:t>
            </a:r>
            <a:r>
              <a:rPr lang="en-US" sz="3200" dirty="0">
                <a:solidFill>
                  <a:schemeClr val="tx1"/>
                </a:solidFill>
              </a:rPr>
              <a:t/>
            </a:r>
            <a:br>
              <a:rPr lang="en-US" sz="3200" dirty="0">
                <a:solidFill>
                  <a:schemeClr val="tx1"/>
                </a:solidFill>
              </a:rPr>
            </a:br>
            <a:endParaRPr lang="en-US" sz="3200" dirty="0">
              <a:effectLst/>
            </a:endParaRPr>
          </a:p>
        </p:txBody>
      </p:sp>
      <p:sp>
        <p:nvSpPr>
          <p:cNvPr id="3" name="Subtitle 2"/>
          <p:cNvSpPr>
            <a:spLocks noGrp="1"/>
          </p:cNvSpPr>
          <p:nvPr>
            <p:ph type="subTitle" idx="1"/>
          </p:nvPr>
        </p:nvSpPr>
        <p:spPr>
          <a:xfrm>
            <a:off x="4475221" y="5028010"/>
            <a:ext cx="3812443" cy="844703"/>
          </a:xfrm>
        </p:spPr>
        <p:txBody>
          <a:bodyPr/>
          <a:lstStyle/>
          <a:p>
            <a:pPr lvl="0"/>
            <a:r>
              <a:rPr lang="en-US" sz="3200" dirty="0" smtClean="0">
                <a:latin typeface="+mj-lt"/>
              </a:rPr>
              <a:t>Bill Jensen</a:t>
            </a:r>
          </a:p>
          <a:p>
            <a:r>
              <a:rPr lang="en-US" sz="3200" dirty="0" err="1">
                <a:latin typeface="+mj-lt"/>
              </a:rPr>
              <a:t>Bashar</a:t>
            </a:r>
            <a:r>
              <a:rPr lang="en-US" sz="3200" dirty="0">
                <a:latin typeface="+mj-lt"/>
              </a:rPr>
              <a:t> </a:t>
            </a:r>
            <a:r>
              <a:rPr lang="en-US" sz="3200" dirty="0" err="1" smtClean="0">
                <a:latin typeface="+mj-lt"/>
              </a:rPr>
              <a:t>Kachachi</a:t>
            </a:r>
            <a:endParaRPr lang="en-US" sz="3200" dirty="0" smtClean="0">
              <a:latin typeface="+mj-lt"/>
            </a:endParaRPr>
          </a:p>
          <a:p>
            <a:endParaRPr lang="en-US" sz="3200" dirty="0" smtClean="0">
              <a:latin typeface="+mj-lt"/>
            </a:endParaRPr>
          </a:p>
          <a:p>
            <a:r>
              <a:rPr lang="en-US" dirty="0" smtClean="0">
                <a:latin typeface="+mj-lt"/>
              </a:rPr>
              <a:t>Session Code:  SIA309</a:t>
            </a:r>
            <a:endParaRPr lang="en-US" dirty="0">
              <a:latin typeface="+mj-lt"/>
            </a:endParaRPr>
          </a:p>
          <a:p>
            <a:endParaRPr lang="en-US" b="0" dirty="0" smtClean="0">
              <a:solidFill>
                <a:schemeClr val="tx1"/>
              </a:solidFill>
            </a:endParaRPr>
          </a:p>
        </p:txBody>
      </p:sp>
      <p:sp>
        <p:nvSpPr>
          <p:cNvPr id="4" name="Subtitle 2"/>
          <p:cNvSpPr txBox="1">
            <a:spLocks/>
          </p:cNvSpPr>
          <p:nvPr/>
        </p:nvSpPr>
        <p:spPr bwMode="white">
          <a:xfrm>
            <a:off x="4228512" y="5753318"/>
            <a:ext cx="5161147" cy="1445876"/>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bwMode="auto">
          <a:xfrm>
            <a:off x="5477443" y="1499062"/>
            <a:ext cx="3025693" cy="3025693"/>
          </a:xfrm>
          <a:prstGeom prst="ellipse">
            <a:avLst/>
          </a:prstGeom>
          <a:solidFill>
            <a:schemeClr val="accent1"/>
          </a:solidFill>
          <a:ln w="9525" cap="flat" cmpd="sng" algn="ctr">
            <a:no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4" name="Block Arc 53"/>
          <p:cNvSpPr/>
          <p:nvPr/>
        </p:nvSpPr>
        <p:spPr bwMode="auto">
          <a:xfrm rot="10800000" flipH="1" flipV="1">
            <a:off x="5174901" y="1291123"/>
            <a:ext cx="3105442" cy="3094892"/>
          </a:xfrm>
          <a:prstGeom prst="blockArc">
            <a:avLst>
              <a:gd name="adj1" fmla="val 10827006"/>
              <a:gd name="adj2" fmla="val 16133680"/>
              <a:gd name="adj3" fmla="val 15323"/>
            </a:avLst>
          </a:prstGeom>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solidFill>
                <a:schemeClr val="lt1"/>
              </a:solidFill>
              <a:effectLst>
                <a:reflection blurRad="6350" stA="50000" endA="300" endPos="50000" dist="29997" dir="5400000" sy="-100000" algn="bl" rotWithShape="0"/>
              </a:effectLst>
              <a:latin typeface="Segoe" pitchFamily="34" charset="0"/>
            </a:endParaRPr>
          </a:p>
        </p:txBody>
      </p:sp>
      <p:grpSp>
        <p:nvGrpSpPr>
          <p:cNvPr id="2" name="Group 62"/>
          <p:cNvGrpSpPr/>
          <p:nvPr/>
        </p:nvGrpSpPr>
        <p:grpSpPr>
          <a:xfrm>
            <a:off x="6017578" y="2077834"/>
            <a:ext cx="1995715" cy="1995715"/>
            <a:chOff x="5704912" y="2638309"/>
            <a:chExt cx="1995715" cy="1995715"/>
          </a:xfrm>
        </p:grpSpPr>
        <p:sp>
          <p:nvSpPr>
            <p:cNvPr id="65" name="Oval 64"/>
            <p:cNvSpPr/>
            <p:nvPr/>
          </p:nvSpPr>
          <p:spPr bwMode="auto">
            <a:xfrm>
              <a:off x="5704912" y="2638309"/>
              <a:ext cx="1995715" cy="1995715"/>
            </a:xfrm>
            <a:prstGeom prst="ellipse">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w="9525" cap="flat" cmpd="sng" algn="ctr">
              <a:gradFill>
                <a:gsLst>
                  <a:gs pos="0">
                    <a:schemeClr val="accent1">
                      <a:shade val="30000"/>
                      <a:satMod val="115000"/>
                      <a:alpha val="0"/>
                    </a:schemeClr>
                  </a:gs>
                  <a:gs pos="50000">
                    <a:schemeClr val="accent1">
                      <a:shade val="67500"/>
                      <a:satMod val="115000"/>
                      <a:alpha val="0"/>
                    </a:schemeClr>
                  </a:gs>
                  <a:gs pos="100000">
                    <a:schemeClr val="bg2">
                      <a:lumMod val="75000"/>
                    </a:schemeClr>
                  </a:gs>
                </a:gsLst>
                <a:lin ang="5400000" scaled="0"/>
              </a:gra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chemeClr val="tx1"/>
                </a:solidFill>
                <a:latin typeface="Arial" charset="0"/>
                <a:ea typeface="ＭＳ Ｐゴシック" charset="-128"/>
                <a:cs typeface="ＭＳ Ｐゴシック" charset="-128"/>
              </a:endParaRPr>
            </a:p>
          </p:txBody>
        </p:sp>
        <p:grpSp>
          <p:nvGrpSpPr>
            <p:cNvPr id="3" name="Group 71"/>
            <p:cNvGrpSpPr/>
            <p:nvPr/>
          </p:nvGrpSpPr>
          <p:grpSpPr>
            <a:xfrm>
              <a:off x="6013103" y="2771013"/>
              <a:ext cx="1379195" cy="1391315"/>
              <a:chOff x="7647924" y="3456269"/>
              <a:chExt cx="828739" cy="836022"/>
            </a:xfrm>
          </p:grpSpPr>
          <p:sp>
            <p:nvSpPr>
              <p:cNvPr id="73" name="Oval 72"/>
              <p:cNvSpPr/>
              <p:nvPr/>
            </p:nvSpPr>
            <p:spPr bwMode="auto">
              <a:xfrm>
                <a:off x="7647924" y="3456269"/>
                <a:ext cx="828739" cy="836022"/>
              </a:xfrm>
              <a:prstGeom prst="ellipse">
                <a:avLst/>
              </a:prstGeom>
              <a:solidFill>
                <a:schemeClr val="accent2">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charset="-128"/>
                  <a:cs typeface="ＭＳ Ｐゴシック" charset="-128"/>
                </a:endParaRPr>
              </a:p>
            </p:txBody>
          </p:sp>
          <p:sp>
            <p:nvSpPr>
              <p:cNvPr id="74" name="Flowchart: Connector 73"/>
              <p:cNvSpPr/>
              <p:nvPr/>
            </p:nvSpPr>
            <p:spPr bwMode="auto">
              <a:xfrm>
                <a:off x="7810751" y="3471509"/>
                <a:ext cx="503086" cy="312420"/>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grpSp>
      </p:grpSp>
      <p:sp>
        <p:nvSpPr>
          <p:cNvPr id="75" name="Rounded Rectangle 74"/>
          <p:cNvSpPr/>
          <p:nvPr/>
        </p:nvSpPr>
        <p:spPr bwMode="auto">
          <a:xfrm>
            <a:off x="390525" y="1941620"/>
            <a:ext cx="4486276" cy="3172950"/>
          </a:xfrm>
          <a:prstGeom prst="roundRect">
            <a:avLst>
              <a:gd name="adj" fmla="val 4241"/>
            </a:avLst>
          </a:prstGeom>
          <a:solidFill>
            <a:srgbClr val="FFFFFF"/>
          </a:solidFill>
          <a:ln>
            <a:solidFill>
              <a:schemeClr val="accent1">
                <a:lumMod val="50000"/>
              </a:schemeClr>
            </a:solidFill>
            <a:headEnd type="none" w="med" len="med"/>
            <a:tailEnd type="none" w="med" len="med"/>
          </a:ln>
          <a:effectLst>
            <a:outerShdw blurRad="215900" dist="88900" dir="5400000" sx="99000" sy="99000" algn="ctr" rotWithShape="0">
              <a:srgbClr val="000000">
                <a:alpha val="86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85750" lvl="1" indent="-285750" eaLnBrk="0" hangingPunct="0">
              <a:spcBef>
                <a:spcPts val="600"/>
              </a:spcBef>
              <a:spcAft>
                <a:spcPts val="600"/>
              </a:spcAft>
              <a:buClr>
                <a:schemeClr val="tx2"/>
              </a:buClr>
              <a:buFont typeface="Arial" pitchFamily="34" charset="0"/>
              <a:buChar char="•"/>
              <a:defRPr/>
            </a:pPr>
            <a:endParaRPr lang="en-US" b="1" dirty="0" smtClean="0">
              <a:solidFill>
                <a:schemeClr val="accent1">
                  <a:lumMod val="50000"/>
                </a:schemeClr>
              </a:solidFill>
              <a:latin typeface="Segoe" pitchFamily="34" charset="0"/>
            </a:endParaRPr>
          </a:p>
        </p:txBody>
      </p:sp>
      <p:sp>
        <p:nvSpPr>
          <p:cNvPr id="76" name="Title 1"/>
          <p:cNvSpPr>
            <a:spLocks noGrp="1"/>
          </p:cNvSpPr>
          <p:nvPr>
            <p:ph type="title"/>
          </p:nvPr>
        </p:nvSpPr>
        <p:spPr>
          <a:xfrm>
            <a:off x="381000" y="230188"/>
            <a:ext cx="8382000" cy="1329595"/>
          </a:xfrm>
        </p:spPr>
        <p:txBody>
          <a:bodyPr/>
          <a:lstStyle/>
          <a:p>
            <a:r>
              <a:rPr lang="en-US" dirty="0"/>
              <a:t>Comprehensive Malware </a:t>
            </a:r>
            <a:r>
              <a:rPr lang="en-US" dirty="0" smtClean="0"/>
              <a:t/>
            </a:r>
            <a:br>
              <a:rPr lang="en-US" dirty="0" smtClean="0"/>
            </a:br>
            <a:r>
              <a:rPr lang="en-US" dirty="0" smtClean="0"/>
              <a:t>Protection </a:t>
            </a:r>
            <a:r>
              <a:rPr lang="en-US" dirty="0"/>
              <a:t>For Endpoints</a:t>
            </a:r>
          </a:p>
        </p:txBody>
      </p:sp>
      <p:grpSp>
        <p:nvGrpSpPr>
          <p:cNvPr id="4" name="Group 82"/>
          <p:cNvGrpSpPr/>
          <p:nvPr/>
        </p:nvGrpSpPr>
        <p:grpSpPr>
          <a:xfrm>
            <a:off x="7903710" y="-2"/>
            <a:ext cx="1138692" cy="1266827"/>
            <a:chOff x="7903710" y="-2"/>
            <a:chExt cx="1138692" cy="1266827"/>
          </a:xfrm>
        </p:grpSpPr>
        <p:sp>
          <p:nvSpPr>
            <p:cNvPr id="84" name="Round Same Side Corner Rectangle 83"/>
            <p:cNvSpPr/>
            <p:nvPr/>
          </p:nvSpPr>
          <p:spPr bwMode="auto">
            <a:xfrm rot="10800000">
              <a:off x="7946914" y="-2"/>
              <a:ext cx="1052285" cy="1238251"/>
            </a:xfrm>
            <a:prstGeom prst="round2SameRect">
              <a:avLst>
                <a:gd name="adj1" fmla="val 44606"/>
                <a:gd name="adj2" fmla="val 0"/>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15900" dist="127000" dir="2700000" algn="tl" rotWithShape="0">
                <a:prstClr val="black">
                  <a:alpha val="27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pPr marR="0" indent="-171450" algn="ctr" defTabSz="914099" fontAlgn="base">
                <a:lnSpc>
                  <a:spcPct val="100000"/>
                </a:lnSpc>
                <a:spcBef>
                  <a:spcPct val="0"/>
                </a:spcBef>
                <a:spcAft>
                  <a:spcPct val="0"/>
                </a:spcAft>
                <a:buClrTx/>
                <a:buSzTx/>
                <a:buFontTx/>
                <a:buNone/>
                <a:tabLst/>
                <a:defRPr/>
              </a:pPr>
              <a:endParaRPr lang="en-US" kern="0" dirty="0" smtClean="0">
                <a:latin typeface="Segoe" charset="0"/>
              </a:endParaRPr>
            </a:p>
          </p:txBody>
        </p:sp>
        <p:grpSp>
          <p:nvGrpSpPr>
            <p:cNvPr id="5" name="Group 41"/>
            <p:cNvGrpSpPr/>
            <p:nvPr/>
          </p:nvGrpSpPr>
          <p:grpSpPr>
            <a:xfrm>
              <a:off x="7903710" y="435304"/>
              <a:ext cx="1138692" cy="631652"/>
              <a:chOff x="7280004" y="687613"/>
              <a:chExt cx="2280227" cy="1264878"/>
            </a:xfrm>
          </p:grpSpPr>
          <p:sp>
            <p:nvSpPr>
              <p:cNvPr id="91" name="Oval 90"/>
              <p:cNvSpPr/>
              <p:nvPr/>
            </p:nvSpPr>
            <p:spPr bwMode="auto">
              <a:xfrm>
                <a:off x="7693705" y="687613"/>
                <a:ext cx="1348692" cy="232229"/>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2" name="TextBox 91"/>
              <p:cNvSpPr txBox="1">
                <a:spLocks noChangeAspect="1"/>
              </p:cNvSpPr>
              <p:nvPr/>
            </p:nvSpPr>
            <p:spPr>
              <a:xfrm>
                <a:off x="7280004" y="901296"/>
                <a:ext cx="2280227" cy="1051195"/>
              </a:xfrm>
              <a:prstGeom prst="rect">
                <a:avLst/>
              </a:prstGeom>
              <a:noFill/>
            </p:spPr>
            <p:txBody>
              <a:bodyPr wrap="square" rtlCol="0" anchor="t">
                <a:noAutofit/>
              </a:bodyPr>
              <a:lstStyle/>
              <a:p>
                <a:pPr algn="ctr" defTabSz="914400">
                  <a:lnSpc>
                    <a:spcPct val="80000"/>
                  </a:lnSpc>
                  <a:defRPr/>
                </a:pPr>
                <a:r>
                  <a:rPr lang="en-US" sz="1050" b="1"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Segoe" pitchFamily="34" charset="0"/>
                  </a:rPr>
                  <a:t>Protect</a:t>
                </a:r>
                <a:r>
                  <a:rPr lang="en-US" sz="105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Segoe" pitchFamily="34" charset="0"/>
                  </a:rPr>
                  <a:t> everywhere,</a:t>
                </a:r>
              </a:p>
              <a:p>
                <a:pPr algn="ctr" defTabSz="914400">
                  <a:lnSpc>
                    <a:spcPct val="80000"/>
                  </a:lnSpc>
                  <a:defRPr/>
                </a:pPr>
                <a:r>
                  <a:rPr lang="en-US" sz="1050" kern="0" dirty="0" smtClean="0">
                    <a:ln w="18415" cmpd="sng">
                      <a:noFill/>
                      <a:prstDash val="solid"/>
                    </a:ln>
                    <a:gradFill>
                      <a:gsLst>
                        <a:gs pos="0">
                          <a:srgbClr val="0F0F0F"/>
                        </a:gs>
                        <a:gs pos="77000">
                          <a:srgbClr val="000000">
                            <a:lumMod val="95000"/>
                            <a:lumOff val="5000"/>
                          </a:srgbClr>
                        </a:gs>
                      </a:gsLst>
                      <a:lin ang="16200000" scaled="1"/>
                    </a:gradFill>
                    <a:effectLst>
                      <a:innerShdw blurRad="114300">
                        <a:prstClr val="black"/>
                      </a:innerShdw>
                    </a:effectLst>
                    <a:latin typeface="Segoe" pitchFamily="34" charset="0"/>
                  </a:rPr>
                  <a:t>access anywhere</a:t>
                </a:r>
              </a:p>
            </p:txBody>
          </p:sp>
        </p:grpSp>
        <p:sp>
          <p:nvSpPr>
            <p:cNvPr id="86" name="Block Arc 85"/>
            <p:cNvSpPr/>
            <p:nvPr/>
          </p:nvSpPr>
          <p:spPr bwMode="auto">
            <a:xfrm flipV="1">
              <a:off x="7934894" y="190500"/>
              <a:ext cx="1076325" cy="1076325"/>
            </a:xfrm>
            <a:prstGeom prst="blockArc">
              <a:avLst>
                <a:gd name="adj1" fmla="val 10800000"/>
                <a:gd name="adj2" fmla="val 21409210"/>
                <a:gd name="adj3" fmla="val 4931"/>
              </a:avLst>
            </a:prstGeom>
            <a:gradFill>
              <a:gsLst>
                <a:gs pos="0">
                  <a:schemeClr val="accent1">
                    <a:lumMod val="25000"/>
                  </a:schemeClr>
                </a:gs>
                <a:gs pos="50000">
                  <a:schemeClr val="accent1">
                    <a:lumMod val="50000"/>
                    <a:alpha val="39000"/>
                  </a:scheme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nvGrpSpPr>
            <p:cNvPr id="6" name="Group 35"/>
            <p:cNvGrpSpPr/>
            <p:nvPr/>
          </p:nvGrpSpPr>
          <p:grpSpPr>
            <a:xfrm>
              <a:off x="8100920" y="53160"/>
              <a:ext cx="744277" cy="552892"/>
              <a:chOff x="-1795842" y="3032045"/>
              <a:chExt cx="1012160" cy="647876"/>
            </a:xfrm>
          </p:grpSpPr>
          <p:pic>
            <p:nvPicPr>
              <p:cNvPr id="88" name="Picture 2" descr="\\eventsql\dvd\Online_ART\DVD_ART35\Artwork_Imagery\Icons - Illustrations\people\black silhouettes\PRB man silhouette people ready.png"/>
              <p:cNvPicPr>
                <a:picLocks noChangeAspect="1" noChangeArrowheads="1"/>
              </p:cNvPicPr>
              <p:nvPr/>
            </p:nvPicPr>
            <p:blipFill>
              <a:blip r:embed="rId3" cstate="print"/>
              <a:srcRect/>
              <a:stretch>
                <a:fillRect/>
              </a:stretch>
            </p:blipFill>
            <p:spPr bwMode="auto">
              <a:xfrm>
                <a:off x="-1329179" y="3032045"/>
                <a:ext cx="131975" cy="472117"/>
              </a:xfrm>
              <a:prstGeom prst="rect">
                <a:avLst/>
              </a:prstGeom>
              <a:noFill/>
              <a:effectLst>
                <a:outerShdw blurRad="190500" sx="102000" sy="102000" algn="ctr" rotWithShape="0">
                  <a:schemeClr val="bg1">
                    <a:alpha val="70000"/>
                  </a:schemeClr>
                </a:outerShdw>
              </a:effectLst>
            </p:spPr>
          </p:pic>
          <p:pic>
            <p:nvPicPr>
              <p:cNvPr id="89" name="Picture 88" descr="explorer.exe_I0104_0409.png"/>
              <p:cNvPicPr>
                <a:picLocks noChangeAspect="1"/>
              </p:cNvPicPr>
              <p:nvPr/>
            </p:nvPicPr>
            <p:blipFill>
              <a:blip r:embed="rId4" cstate="print"/>
              <a:stretch>
                <a:fillRect/>
              </a:stretch>
            </p:blipFill>
            <p:spPr>
              <a:xfrm>
                <a:off x="-1329180" y="3134423"/>
                <a:ext cx="545498" cy="545498"/>
              </a:xfrm>
              <a:prstGeom prst="rect">
                <a:avLst/>
              </a:prstGeom>
            </p:spPr>
          </p:pic>
          <p:pic>
            <p:nvPicPr>
              <p:cNvPr id="90" name="Picture 89" descr="Virtual App.png"/>
              <p:cNvPicPr>
                <a:picLocks noChangeAspect="1"/>
              </p:cNvPicPr>
              <p:nvPr/>
            </p:nvPicPr>
            <p:blipFill>
              <a:blip r:embed="rId5" cstate="screen"/>
              <a:stretch>
                <a:fillRect/>
              </a:stretch>
            </p:blipFill>
            <p:spPr bwMode="invGray">
              <a:xfrm>
                <a:off x="-1795842" y="3233392"/>
                <a:ext cx="601727" cy="374885"/>
              </a:xfrm>
              <a:prstGeom prst="rect">
                <a:avLst/>
              </a:prstGeom>
            </p:spPr>
          </p:pic>
        </p:grpSp>
      </p:grpSp>
      <p:pic>
        <p:nvPicPr>
          <p:cNvPr id="93" name="Picture 4" descr="C:\Program Files\Microsoft Resource DVD Artwork\DVD_ART\Artwork_Imagery\HARDWARE_IMAGERY\Illustration - Misc Hardware\Windows Vista Illustration Icons\VPN.png"/>
          <p:cNvPicPr>
            <a:picLocks noChangeAspect="1" noChangeArrowheads="1"/>
          </p:cNvPicPr>
          <p:nvPr/>
        </p:nvPicPr>
        <p:blipFill>
          <a:blip r:embed="rId6" cstate="screen"/>
          <a:srcRect/>
          <a:stretch>
            <a:fillRect/>
          </a:stretch>
        </p:blipFill>
        <p:spPr bwMode="auto">
          <a:xfrm>
            <a:off x="6619461" y="2494619"/>
            <a:ext cx="528253" cy="627482"/>
          </a:xfrm>
          <a:prstGeom prst="rect">
            <a:avLst/>
          </a:prstGeom>
          <a:noFill/>
          <a:effectLst>
            <a:outerShdw blurRad="254000" dist="101600" dir="5400000" algn="t" rotWithShape="0">
              <a:prstClr val="black">
                <a:alpha val="56000"/>
              </a:prstClr>
            </a:outerShdw>
          </a:effectLst>
        </p:spPr>
      </p:pic>
      <p:pic>
        <p:nvPicPr>
          <p:cNvPr id="94" name="Picture 3" descr="C:\Documents and Settings\cgarces\Desktop\VISTA ICONS\Vista Icons\mblctr.exe_I0064_0409 v2.png"/>
          <p:cNvPicPr>
            <a:picLocks noChangeAspect="1" noChangeArrowheads="1"/>
          </p:cNvPicPr>
          <p:nvPr/>
        </p:nvPicPr>
        <p:blipFill>
          <a:blip r:embed="rId7" cstate="print"/>
          <a:srcRect/>
          <a:stretch>
            <a:fillRect/>
          </a:stretch>
        </p:blipFill>
        <p:spPr bwMode="auto">
          <a:xfrm>
            <a:off x="6655675" y="2621319"/>
            <a:ext cx="849231" cy="778788"/>
          </a:xfrm>
          <a:prstGeom prst="rect">
            <a:avLst/>
          </a:prstGeom>
          <a:noFill/>
        </p:spPr>
      </p:pic>
      <p:pic>
        <p:nvPicPr>
          <p:cNvPr id="100" name="Picture 3" descr="C:\Documents and Settings\justin\Desktop\JC015\cloud illustration icon.png"/>
          <p:cNvPicPr>
            <a:picLocks noChangeAspect="1" noChangeArrowheads="1"/>
          </p:cNvPicPr>
          <p:nvPr/>
        </p:nvPicPr>
        <p:blipFill>
          <a:blip r:embed="rId8" cstate="print"/>
          <a:srcRect/>
          <a:stretch>
            <a:fillRect/>
          </a:stretch>
        </p:blipFill>
        <p:spPr bwMode="auto">
          <a:xfrm>
            <a:off x="4901234" y="1462627"/>
            <a:ext cx="1601658" cy="916879"/>
          </a:xfrm>
          <a:prstGeom prst="rect">
            <a:avLst/>
          </a:prstGeom>
          <a:noFill/>
        </p:spPr>
      </p:pic>
      <p:pic>
        <p:nvPicPr>
          <p:cNvPr id="105" name="Picture 3" descr="C:\Users\joel.sloss.ADVAIYA\Desktop\Logos\Forefront Client Security\forefront client security grid bl h.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467032" y="3610678"/>
            <a:ext cx="922721" cy="356475"/>
          </a:xfrm>
          <a:prstGeom prst="rect">
            <a:avLst/>
          </a:prstGeom>
          <a:extLst/>
        </p:spPr>
      </p:pic>
      <p:sp>
        <p:nvSpPr>
          <p:cNvPr id="106" name="TextBox 105"/>
          <p:cNvSpPr txBox="1"/>
          <p:nvPr/>
        </p:nvSpPr>
        <p:spPr>
          <a:xfrm>
            <a:off x="8110905" y="4953765"/>
            <a:ext cx="1122745" cy="430887"/>
          </a:xfrm>
          <a:prstGeom prst="rect">
            <a:avLst/>
          </a:prstGeom>
          <a:noFill/>
        </p:spPr>
        <p:txBody>
          <a:bodyPr wrap="square" rtlCol="0">
            <a:spAutoFit/>
          </a:bodyPr>
          <a:lstStyle/>
          <a:p>
            <a:r>
              <a:rPr lang="en-US" sz="1050" dirty="0" smtClean="0">
                <a:latin typeface="Segoe" pitchFamily="34" charset="0"/>
              </a:rPr>
              <a:t>Management Console</a:t>
            </a:r>
            <a:endParaRPr lang="en-US" sz="1050" dirty="0">
              <a:latin typeface="Segoe" pitchFamily="34" charset="0"/>
            </a:endParaRPr>
          </a:p>
        </p:txBody>
      </p:sp>
      <p:sp>
        <p:nvSpPr>
          <p:cNvPr id="110" name="Block Arc 109"/>
          <p:cNvSpPr/>
          <p:nvPr/>
        </p:nvSpPr>
        <p:spPr bwMode="auto">
          <a:xfrm rot="10800000">
            <a:off x="5857878" y="2019256"/>
            <a:ext cx="3105442" cy="3094892"/>
          </a:xfrm>
          <a:prstGeom prst="blockArc">
            <a:avLst>
              <a:gd name="adj1" fmla="val 10827006"/>
              <a:gd name="adj2" fmla="val 16133680"/>
              <a:gd name="adj3" fmla="val 15323"/>
            </a:avLst>
          </a:prstGeom>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18" rIns="91436" bIns="45718" numCol="1" rtlCol="0" anchor="t" anchorCtr="0" compatLnSpc="1">
            <a:prstTxWarp prst="textNoShape">
              <a:avLst/>
            </a:prstTxWarp>
          </a:bodyPr>
          <a:lstStyle/>
          <a:p>
            <a:endParaRPr lang="en-US" sz="1100" b="1" dirty="0" smtClean="0">
              <a:solidFill>
                <a:schemeClr val="lt1"/>
              </a:solidFill>
              <a:effectLst>
                <a:reflection blurRad="6350" stA="50000" endA="300" endPos="50000" dist="29997" dir="5400000" sy="-100000" algn="bl" rotWithShape="0"/>
              </a:effectLst>
              <a:latin typeface="Segoe" pitchFamily="34" charset="0"/>
            </a:endParaRPr>
          </a:p>
        </p:txBody>
      </p:sp>
      <p:pic>
        <p:nvPicPr>
          <p:cNvPr id="111" name="Picture 4" descr="C:\Program Files\Microsoft Resource DVD Artwork\DVD_ART\Artwork_Imagery\HARDWARE_IMAGERY\Illustration - Misc Hardware\Windows Vista Illustration Icons\VPN.png"/>
          <p:cNvPicPr>
            <a:picLocks noChangeAspect="1" noChangeArrowheads="1"/>
          </p:cNvPicPr>
          <p:nvPr/>
        </p:nvPicPr>
        <p:blipFill>
          <a:blip r:embed="rId6" cstate="screen"/>
          <a:srcRect/>
          <a:stretch>
            <a:fillRect/>
          </a:stretch>
        </p:blipFill>
        <p:spPr bwMode="auto">
          <a:xfrm>
            <a:off x="8385511" y="4307839"/>
            <a:ext cx="489511" cy="581461"/>
          </a:xfrm>
          <a:prstGeom prst="rect">
            <a:avLst/>
          </a:prstGeom>
          <a:noFill/>
          <a:effectLst>
            <a:outerShdw blurRad="254000" dist="101600" dir="5400000" algn="t" rotWithShape="0">
              <a:prstClr val="black">
                <a:alpha val="56000"/>
              </a:prstClr>
            </a:outerShdw>
          </a:effectLst>
        </p:spPr>
      </p:pic>
      <p:cxnSp>
        <p:nvCxnSpPr>
          <p:cNvPr id="56" name="Straight Connector 55"/>
          <p:cNvCxnSpPr/>
          <p:nvPr/>
        </p:nvCxnSpPr>
        <p:spPr bwMode="auto">
          <a:xfrm rot="10800000">
            <a:off x="6030365" y="2162149"/>
            <a:ext cx="317500" cy="298097"/>
          </a:xfrm>
          <a:prstGeom prst="line">
            <a:avLst/>
          </a:prstGeom>
          <a:solidFill>
            <a:schemeClr val="accent1"/>
          </a:solidFill>
          <a:ln w="19050" cap="flat" cmpd="sng" algn="ctr">
            <a:solidFill>
              <a:schemeClr val="tx2">
                <a:lumMod val="50000"/>
                <a:lumOff val="50000"/>
              </a:schemeClr>
            </a:solidFill>
            <a:prstDash val="solid"/>
            <a:round/>
            <a:headEnd type="triangle" w="med" len="med"/>
            <a:tailEnd type="triangle" w="med" len="med"/>
          </a:ln>
          <a:effectLst/>
        </p:spPr>
      </p:cxnSp>
      <p:cxnSp>
        <p:nvCxnSpPr>
          <p:cNvPr id="115" name="Straight Connector 114"/>
          <p:cNvCxnSpPr/>
          <p:nvPr/>
        </p:nvCxnSpPr>
        <p:spPr bwMode="auto">
          <a:xfrm rot="10800000">
            <a:off x="7502987" y="3398100"/>
            <a:ext cx="803501" cy="739604"/>
          </a:xfrm>
          <a:prstGeom prst="line">
            <a:avLst/>
          </a:prstGeom>
          <a:solidFill>
            <a:schemeClr val="accent1"/>
          </a:solidFill>
          <a:ln w="19050" cap="flat" cmpd="sng" algn="ctr">
            <a:solidFill>
              <a:schemeClr val="tx2">
                <a:lumMod val="50000"/>
                <a:lumOff val="50000"/>
              </a:schemeClr>
            </a:solidFill>
            <a:prstDash val="solid"/>
            <a:round/>
            <a:headEnd type="none" w="med" len="med"/>
            <a:tailEnd type="triangle" w="med" len="med"/>
          </a:ln>
          <a:effectLst/>
        </p:spPr>
      </p:cxnSp>
      <p:cxnSp>
        <p:nvCxnSpPr>
          <p:cNvPr id="116" name="Straight Connector 115"/>
          <p:cNvCxnSpPr/>
          <p:nvPr/>
        </p:nvCxnSpPr>
        <p:spPr bwMode="auto">
          <a:xfrm rot="10800000">
            <a:off x="7384451" y="3505344"/>
            <a:ext cx="803501" cy="739604"/>
          </a:xfrm>
          <a:prstGeom prst="line">
            <a:avLst/>
          </a:prstGeom>
          <a:solidFill>
            <a:schemeClr val="accent1"/>
          </a:solidFill>
          <a:ln w="19050" cap="flat" cmpd="sng" algn="ctr">
            <a:solidFill>
              <a:schemeClr val="tx2">
                <a:lumMod val="50000"/>
                <a:lumOff val="50000"/>
              </a:schemeClr>
            </a:solidFill>
            <a:prstDash val="solid"/>
            <a:round/>
            <a:headEnd type="triangle" w="med" len="med"/>
            <a:tailEnd type="none" w="med" len="med"/>
          </a:ln>
          <a:effectLst/>
        </p:spPr>
      </p:cxnSp>
      <p:sp>
        <p:nvSpPr>
          <p:cNvPr id="96" name="TextBox 95"/>
          <p:cNvSpPr txBox="1"/>
          <p:nvPr/>
        </p:nvSpPr>
        <p:spPr>
          <a:xfrm>
            <a:off x="5080036" y="1831613"/>
            <a:ext cx="1127232" cy="246221"/>
          </a:xfrm>
          <a:prstGeom prst="rect">
            <a:avLst/>
          </a:prstGeom>
          <a:noFill/>
        </p:spPr>
        <p:txBody>
          <a:bodyPr wrap="none" rtlCol="0">
            <a:spAutoFit/>
          </a:bodyPr>
          <a:lstStyle/>
          <a:p>
            <a:r>
              <a:rPr lang="en-US" sz="1000" b="1" dirty="0" smtClean="0">
                <a:solidFill>
                  <a:schemeClr val="bg1"/>
                </a:solidFill>
                <a:latin typeface="+mj-lt"/>
              </a:rPr>
              <a:t>Malicious Threats</a:t>
            </a:r>
            <a:endParaRPr lang="en-US" sz="1000" b="1" dirty="0">
              <a:solidFill>
                <a:schemeClr val="bg1"/>
              </a:solidFill>
              <a:latin typeface="+mj-lt"/>
            </a:endParaRPr>
          </a:p>
        </p:txBody>
      </p:sp>
      <p:sp>
        <p:nvSpPr>
          <p:cNvPr id="50" name="Rounded Rectangle 49"/>
          <p:cNvSpPr/>
          <p:nvPr/>
        </p:nvSpPr>
        <p:spPr bwMode="auto">
          <a:xfrm>
            <a:off x="79066" y="5456372"/>
            <a:ext cx="7617133" cy="1291097"/>
          </a:xfrm>
          <a:prstGeom prst="roundRect">
            <a:avLst>
              <a:gd name="adj" fmla="val 12595"/>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 name="Arc 46"/>
          <p:cNvSpPr/>
          <p:nvPr/>
        </p:nvSpPr>
        <p:spPr bwMode="auto">
          <a:xfrm rot="15300000">
            <a:off x="6243090" y="2158620"/>
            <a:ext cx="1416050" cy="1416050"/>
          </a:xfrm>
          <a:prstGeom prst="arc">
            <a:avLst/>
          </a:prstGeom>
          <a:noFill/>
          <a:ln w="19050" cap="flat" cmpd="sng" algn="ctr">
            <a:solidFill>
              <a:srgbClr val="FF0000"/>
            </a:solidFill>
            <a:prstDash val="sys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a:p>
        </p:txBody>
      </p:sp>
      <p:pic>
        <p:nvPicPr>
          <p:cNvPr id="53" name="Picture 52" descr="virus_green.png"/>
          <p:cNvPicPr>
            <a:picLocks noChangeAspect="1"/>
          </p:cNvPicPr>
          <p:nvPr/>
        </p:nvPicPr>
        <p:blipFill>
          <a:blip r:embed="rId10" cstate="print"/>
          <a:stretch>
            <a:fillRect/>
          </a:stretch>
        </p:blipFill>
        <p:spPr>
          <a:xfrm rot="9240000">
            <a:off x="6018085" y="1480335"/>
            <a:ext cx="180185" cy="199663"/>
          </a:xfrm>
          <a:prstGeom prst="rect">
            <a:avLst/>
          </a:prstGeom>
        </p:spPr>
      </p:pic>
      <p:pic>
        <p:nvPicPr>
          <p:cNvPr id="55" name="Picture 54" descr="virus_green.png"/>
          <p:cNvPicPr>
            <a:picLocks noChangeAspect="1"/>
          </p:cNvPicPr>
          <p:nvPr/>
        </p:nvPicPr>
        <p:blipFill>
          <a:blip r:embed="rId10" cstate="print"/>
          <a:stretch>
            <a:fillRect/>
          </a:stretch>
        </p:blipFill>
        <p:spPr>
          <a:xfrm rot="9480000">
            <a:off x="6255545" y="1480335"/>
            <a:ext cx="180185" cy="199663"/>
          </a:xfrm>
          <a:prstGeom prst="rect">
            <a:avLst/>
          </a:prstGeom>
        </p:spPr>
      </p:pic>
      <p:pic>
        <p:nvPicPr>
          <p:cNvPr id="57" name="Picture 56" descr="virus_green.png"/>
          <p:cNvPicPr>
            <a:picLocks noChangeAspect="1"/>
          </p:cNvPicPr>
          <p:nvPr/>
        </p:nvPicPr>
        <p:blipFill>
          <a:blip r:embed="rId10" cstate="print"/>
          <a:stretch>
            <a:fillRect/>
          </a:stretch>
        </p:blipFill>
        <p:spPr>
          <a:xfrm rot="10020000">
            <a:off x="6493006" y="1480335"/>
            <a:ext cx="180185" cy="199663"/>
          </a:xfrm>
          <a:prstGeom prst="rect">
            <a:avLst/>
          </a:prstGeom>
        </p:spPr>
      </p:pic>
      <p:pic>
        <p:nvPicPr>
          <p:cNvPr id="58" name="Picture 57" descr="virus_green.png"/>
          <p:cNvPicPr>
            <a:picLocks noChangeAspect="1"/>
          </p:cNvPicPr>
          <p:nvPr/>
        </p:nvPicPr>
        <p:blipFill>
          <a:blip r:embed="rId10" cstate="print"/>
          <a:stretch>
            <a:fillRect/>
          </a:stretch>
        </p:blipFill>
        <p:spPr>
          <a:xfrm rot="6480000">
            <a:off x="5229268" y="2583740"/>
            <a:ext cx="180185" cy="199663"/>
          </a:xfrm>
          <a:prstGeom prst="rect">
            <a:avLst/>
          </a:prstGeom>
        </p:spPr>
      </p:pic>
      <p:pic>
        <p:nvPicPr>
          <p:cNvPr id="59" name="Picture 58" descr="virus_green.png"/>
          <p:cNvPicPr>
            <a:picLocks noChangeAspect="1"/>
          </p:cNvPicPr>
          <p:nvPr/>
        </p:nvPicPr>
        <p:blipFill>
          <a:blip r:embed="rId10" cstate="print"/>
          <a:stretch>
            <a:fillRect/>
          </a:stretch>
        </p:blipFill>
        <p:spPr>
          <a:xfrm rot="6600000">
            <a:off x="5371316" y="2408818"/>
            <a:ext cx="180185" cy="199663"/>
          </a:xfrm>
          <a:prstGeom prst="rect">
            <a:avLst/>
          </a:prstGeom>
        </p:spPr>
      </p:pic>
      <p:pic>
        <p:nvPicPr>
          <p:cNvPr id="60" name="Picture 59" descr="virus_green.png"/>
          <p:cNvPicPr>
            <a:picLocks noChangeAspect="1"/>
          </p:cNvPicPr>
          <p:nvPr/>
        </p:nvPicPr>
        <p:blipFill>
          <a:blip r:embed="rId10" cstate="print"/>
          <a:stretch>
            <a:fillRect/>
          </a:stretch>
        </p:blipFill>
        <p:spPr>
          <a:xfrm rot="6480000">
            <a:off x="5545169" y="2257749"/>
            <a:ext cx="180185" cy="199663"/>
          </a:xfrm>
          <a:prstGeom prst="rect">
            <a:avLst/>
          </a:prstGeom>
        </p:spPr>
      </p:pic>
      <p:sp>
        <p:nvSpPr>
          <p:cNvPr id="43" name="TextBox 42"/>
          <p:cNvSpPr txBox="1"/>
          <p:nvPr/>
        </p:nvSpPr>
        <p:spPr>
          <a:xfrm>
            <a:off x="423063" y="2213609"/>
            <a:ext cx="4164177" cy="2646878"/>
          </a:xfrm>
          <a:prstGeom prst="rect">
            <a:avLst/>
          </a:prstGeom>
          <a:noFill/>
        </p:spPr>
        <p:txBody>
          <a:bodyPr wrap="square" rtlCol="0">
            <a:spAutoFit/>
          </a:bodyPr>
          <a:lstStyle/>
          <a:p>
            <a:pPr marL="225425" indent="-225425">
              <a:spcBef>
                <a:spcPts val="800"/>
              </a:spcBef>
              <a:spcAft>
                <a:spcPts val="800"/>
              </a:spcAft>
              <a:buClr>
                <a:srgbClr val="3C8C93"/>
              </a:buClr>
              <a:buFont typeface="Arial" pitchFamily="34" charset="0"/>
              <a:buChar char="•"/>
            </a:pPr>
            <a:r>
              <a:rPr lang="en-US" sz="1800" dirty="0" smtClean="0">
                <a:solidFill>
                  <a:schemeClr val="bg1"/>
                </a:solidFill>
                <a:latin typeface="+mj-lt"/>
              </a:rPr>
              <a:t>Integrated anti-virus/anti-spyware agent </a:t>
            </a:r>
            <a:br>
              <a:rPr lang="en-US" sz="1800" dirty="0" smtClean="0">
                <a:solidFill>
                  <a:schemeClr val="bg1"/>
                </a:solidFill>
                <a:latin typeface="+mj-lt"/>
              </a:rPr>
            </a:br>
            <a:r>
              <a:rPr lang="en-US" sz="1800" dirty="0" smtClean="0">
                <a:solidFill>
                  <a:schemeClr val="bg1"/>
                </a:solidFill>
                <a:latin typeface="+mj-lt"/>
              </a:rPr>
              <a:t>for real-time protection</a:t>
            </a:r>
          </a:p>
          <a:p>
            <a:pPr marL="225425" indent="-225425">
              <a:spcBef>
                <a:spcPts val="800"/>
              </a:spcBef>
              <a:spcAft>
                <a:spcPts val="800"/>
              </a:spcAft>
              <a:buClr>
                <a:srgbClr val="3C8C93"/>
              </a:buClr>
              <a:buFont typeface="Arial" pitchFamily="34" charset="0"/>
              <a:buChar char="•"/>
            </a:pPr>
            <a:r>
              <a:rPr lang="en-US" sz="1800" dirty="0" smtClean="0">
                <a:solidFill>
                  <a:schemeClr val="bg1"/>
                </a:solidFill>
                <a:latin typeface="+mj-lt"/>
              </a:rPr>
              <a:t>Advanced detection technologies for complex malware</a:t>
            </a:r>
          </a:p>
          <a:p>
            <a:pPr marL="225425" indent="-225425">
              <a:spcBef>
                <a:spcPts val="800"/>
              </a:spcBef>
              <a:spcAft>
                <a:spcPts val="800"/>
              </a:spcAft>
              <a:buClr>
                <a:srgbClr val="3C8C93"/>
              </a:buClr>
              <a:buFont typeface="Arial" pitchFamily="34" charset="0"/>
              <a:buChar char="•"/>
            </a:pPr>
            <a:r>
              <a:rPr lang="en-US" sz="1800" dirty="0" smtClean="0">
                <a:solidFill>
                  <a:schemeClr val="bg1"/>
                </a:solidFill>
                <a:latin typeface="+mj-lt"/>
              </a:rPr>
              <a:t>Unique vulnerability assessments</a:t>
            </a:r>
          </a:p>
          <a:p>
            <a:pPr marL="225425" indent="-225425">
              <a:spcBef>
                <a:spcPts val="800"/>
              </a:spcBef>
              <a:spcAft>
                <a:spcPts val="800"/>
              </a:spcAft>
              <a:buClr>
                <a:srgbClr val="3C8C93"/>
              </a:buClr>
              <a:buFont typeface="Arial" pitchFamily="34" charset="0"/>
              <a:buChar char="•"/>
            </a:pPr>
            <a:r>
              <a:rPr lang="en-US" sz="1800" dirty="0" smtClean="0">
                <a:solidFill>
                  <a:schemeClr val="bg1"/>
                </a:solidFill>
                <a:latin typeface="+mj-lt"/>
              </a:rPr>
              <a:t>Rapid response through global threat research team</a:t>
            </a:r>
          </a:p>
        </p:txBody>
      </p:sp>
      <p:sp>
        <p:nvSpPr>
          <p:cNvPr id="44" name="Rounded Rectangle 43"/>
          <p:cNvSpPr/>
          <p:nvPr/>
        </p:nvSpPr>
        <p:spPr bwMode="auto">
          <a:xfrm>
            <a:off x="79066" y="5418079"/>
            <a:ext cx="7617133" cy="1291097"/>
          </a:xfrm>
          <a:prstGeom prst="roundRect">
            <a:avLst>
              <a:gd name="adj" fmla="val 12595"/>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5" name="Rounded Rectangle 44"/>
          <p:cNvSpPr/>
          <p:nvPr/>
        </p:nvSpPr>
        <p:spPr bwMode="auto">
          <a:xfrm>
            <a:off x="270134" y="5440969"/>
            <a:ext cx="7617133" cy="1291097"/>
          </a:xfrm>
          <a:prstGeom prst="roundRect">
            <a:avLst>
              <a:gd name="adj" fmla="val 12595"/>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410298" y="5545744"/>
            <a:ext cx="7354645" cy="1105391"/>
          </a:xfrm>
          <a:prstGeom prst="roundRect">
            <a:avLst>
              <a:gd name="adj" fmla="val 7820"/>
            </a:avLst>
          </a:prstGeom>
          <a:solidFill>
            <a:schemeClr val="tx1"/>
          </a:solidFill>
          <a:ln/>
        </p:spPr>
        <p:style>
          <a:lnRef idx="1">
            <a:schemeClr val="accent1"/>
          </a:lnRef>
          <a:fillRef idx="3">
            <a:schemeClr val="accent1"/>
          </a:fillRef>
          <a:effectRef idx="2">
            <a:schemeClr val="accent1"/>
          </a:effectRef>
          <a:fontRef idx="minor">
            <a:schemeClr val="lt1"/>
          </a:fontRef>
        </p:style>
        <p:txBody>
          <a:bodyPr wrap="square" lIns="457200" tIns="0" rIns="91440" bIns="0" rtlCol="0" anchor="ctr" anchorCtr="0">
            <a:noAutofit/>
          </a:bodyPr>
          <a:lstStyle/>
          <a:p>
            <a:pPr marL="2171700" lvl="3"/>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Top ranked Anti-Malware engine in proactive detection</a:t>
            </a:r>
          </a:p>
          <a:p>
            <a:pPr marL="2171700" lvl="3"/>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Microsoft beat Symantec, McAfee, and 13 other competitors.</a:t>
            </a:r>
          </a:p>
          <a:p>
            <a:pPr marL="2171700" lvl="3"/>
            <a:r>
              <a:rPr lang="en-US" sz="1400" b="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—AV-Comparatives (May 2009)</a:t>
            </a:r>
            <a:endParaRPr lang="en-US" sz="1400" b="1" dirty="0">
              <a:gradFill>
                <a:gsLst>
                  <a:gs pos="0">
                    <a:schemeClr val="accent1">
                      <a:lumMod val="50000"/>
                    </a:schemeClr>
                  </a:gs>
                  <a:gs pos="75000">
                    <a:schemeClr val="accent1">
                      <a:lumMod val="25000"/>
                    </a:schemeClr>
                  </a:gs>
                  <a:gs pos="100000">
                    <a:schemeClr val="accent1">
                      <a:lumMod val="10000"/>
                    </a:schemeClr>
                  </a:gs>
                </a:gsLst>
                <a:lin ang="5400000" scaled="0"/>
              </a:gradFill>
            </a:endParaRPr>
          </a:p>
        </p:txBody>
      </p:sp>
      <p:sp>
        <p:nvSpPr>
          <p:cNvPr id="48" name="TextBox 47"/>
          <p:cNvSpPr txBox="1"/>
          <p:nvPr/>
        </p:nvSpPr>
        <p:spPr>
          <a:xfrm>
            <a:off x="2359426" y="5327696"/>
            <a:ext cx="528993"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smtClean="0">
                <a:solidFill>
                  <a:srgbClr val="FCB504"/>
                </a:solidFill>
                <a:latin typeface="Times New Roman" pitchFamily="18" charset="0"/>
                <a:cs typeface="Times New Roman" pitchFamily="18" charset="0"/>
              </a:rPr>
              <a:t>“</a:t>
            </a:r>
            <a:endParaRPr lang="en-US" sz="8000" b="1" dirty="0">
              <a:solidFill>
                <a:srgbClr val="FCB504"/>
              </a:solidFill>
              <a:latin typeface="Times New Roman" pitchFamily="18" charset="0"/>
              <a:cs typeface="Times New Roman" pitchFamily="18" charset="0"/>
            </a:endParaRPr>
          </a:p>
        </p:txBody>
      </p:sp>
      <p:pic>
        <p:nvPicPr>
          <p:cNvPr id="78" name="Picture 2"/>
          <p:cNvPicPr>
            <a:picLocks noChangeAspect="1" noChangeArrowheads="1"/>
          </p:cNvPicPr>
          <p:nvPr/>
        </p:nvPicPr>
        <p:blipFill>
          <a:blip r:embed="rId11" cstate="print"/>
          <a:srcRect/>
          <a:stretch>
            <a:fillRect/>
          </a:stretch>
        </p:blipFill>
        <p:spPr bwMode="auto">
          <a:xfrm>
            <a:off x="486410" y="5862783"/>
            <a:ext cx="1981200" cy="677890"/>
          </a:xfrm>
          <a:prstGeom prst="rect">
            <a:avLst/>
          </a:prstGeom>
          <a:noFill/>
          <a:ln w="9525">
            <a:noFill/>
            <a:miter lim="800000"/>
            <a:headEnd/>
            <a:tailEnd/>
          </a:ln>
        </p:spPr>
      </p:pic>
    </p:spTree>
    <p:extLst>
      <p:ext uri="{BB962C8B-B14F-4D97-AF65-F5344CB8AC3E}">
        <p14:creationId xmlns:p14="http://schemas.microsoft.com/office/powerpoint/2007/7/12/main" xmlns="" val="112606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3000" accel="50000" decel="50000" fill="hold" nodeType="clickEffect">
                                  <p:stCondLst>
                                    <p:cond delay="0"/>
                                  </p:stCondLst>
                                  <p:childTnLst>
                                    <p:animMotion origin="layout" path="M -2.22222E-6 2.67176E-6 L 0.09514 0.03562 " pathEditMode="relative" rAng="0" ptsTypes="AA">
                                      <p:cBhvr>
                                        <p:cTn id="6" dur="2000" fill="hold"/>
                                        <p:tgtEl>
                                          <p:spTgt spid="58"/>
                                        </p:tgtEl>
                                        <p:attrNameLst>
                                          <p:attrName>ppt_x</p:attrName>
                                          <p:attrName>ppt_y</p:attrName>
                                        </p:attrNameLst>
                                      </p:cBhvr>
                                      <p:rCtr x="4800" y="1800"/>
                                    </p:animMotion>
                                  </p:childTnLst>
                                </p:cTn>
                              </p:par>
                              <p:par>
                                <p:cTn id="7" presetID="0" presetClass="path" presetSubtype="0" repeatCount="3000" accel="50000" decel="50000" fill="hold" nodeType="withEffect">
                                  <p:stCondLst>
                                    <p:cond delay="400"/>
                                  </p:stCondLst>
                                  <p:childTnLst>
                                    <p:animMotion origin="layout" path="M -1.66667E-6 -4.11057E-6 L 0.08038 0.03355 " pathEditMode="relative" rAng="0" ptsTypes="AA">
                                      <p:cBhvr>
                                        <p:cTn id="8" dur="2000" fill="hold"/>
                                        <p:tgtEl>
                                          <p:spTgt spid="59"/>
                                        </p:tgtEl>
                                        <p:attrNameLst>
                                          <p:attrName>ppt_x</p:attrName>
                                          <p:attrName>ppt_y</p:attrName>
                                        </p:attrNameLst>
                                      </p:cBhvr>
                                      <p:rCtr x="4000" y="1700"/>
                                    </p:animMotion>
                                  </p:childTnLst>
                                </p:cTn>
                              </p:par>
                              <p:par>
                                <p:cTn id="9" presetID="0" presetClass="path" presetSubtype="0" repeatCount="3000" accel="50000" decel="50000" fill="hold" nodeType="withEffect">
                                  <p:stCondLst>
                                    <p:cond delay="200"/>
                                  </p:stCondLst>
                                  <p:childTnLst>
                                    <p:animMotion origin="layout" path="M -8.33333E-7 2.49248E-6 L 0.06823 0.03124 " pathEditMode="relative" rAng="0" ptsTypes="AA">
                                      <p:cBhvr>
                                        <p:cTn id="10" dur="2000" fill="hold"/>
                                        <p:tgtEl>
                                          <p:spTgt spid="60"/>
                                        </p:tgtEl>
                                        <p:attrNameLst>
                                          <p:attrName>ppt_x</p:attrName>
                                          <p:attrName>ppt_y</p:attrName>
                                        </p:attrNameLst>
                                      </p:cBhvr>
                                      <p:rCtr x="3400" y="1600"/>
                                    </p:animMotion>
                                  </p:childTnLst>
                                </p:cTn>
                              </p:par>
                              <p:par>
                                <p:cTn id="11" presetID="0" presetClass="path" presetSubtype="0" repeatCount="3000" accel="50000" decel="50000" fill="hold" nodeType="withEffect">
                                  <p:stCondLst>
                                    <p:cond delay="0"/>
                                  </p:stCondLst>
                                  <p:childTnLst>
                                    <p:animMotion origin="layout" path="M 3.05556E-6 6.56951E-7 L 0.03246 0.11126 " pathEditMode="relative" rAng="0" ptsTypes="AA">
                                      <p:cBhvr>
                                        <p:cTn id="12" dur="2000" fill="hold"/>
                                        <p:tgtEl>
                                          <p:spTgt spid="53"/>
                                        </p:tgtEl>
                                        <p:attrNameLst>
                                          <p:attrName>ppt_x</p:attrName>
                                          <p:attrName>ppt_y</p:attrName>
                                        </p:attrNameLst>
                                      </p:cBhvr>
                                      <p:rCtr x="1600" y="5600"/>
                                    </p:animMotion>
                                  </p:childTnLst>
                                </p:cTn>
                              </p:par>
                              <p:par>
                                <p:cTn id="13" presetID="0" presetClass="path" presetSubtype="0" repeatCount="3000" accel="50000" decel="50000" fill="hold" nodeType="withEffect">
                                  <p:stCondLst>
                                    <p:cond delay="300"/>
                                  </p:stCondLst>
                                  <p:childTnLst>
                                    <p:animMotion origin="layout" path="M 5E-6 6.56951E-7 L 0.02032 0.0916 " pathEditMode="relative" rAng="0" ptsTypes="AA">
                                      <p:cBhvr>
                                        <p:cTn id="14" dur="2000" fill="hold"/>
                                        <p:tgtEl>
                                          <p:spTgt spid="55"/>
                                        </p:tgtEl>
                                        <p:attrNameLst>
                                          <p:attrName>ppt_x</p:attrName>
                                          <p:attrName>ppt_y</p:attrName>
                                        </p:attrNameLst>
                                      </p:cBhvr>
                                      <p:rCtr x="1000" y="4600"/>
                                    </p:animMotion>
                                  </p:childTnLst>
                                </p:cTn>
                              </p:par>
                              <p:par>
                                <p:cTn id="15" presetID="0" presetClass="path" presetSubtype="0" repeatCount="3000" accel="50000" decel="50000" fill="hold" nodeType="withEffect">
                                  <p:stCondLst>
                                    <p:cond delay="100"/>
                                  </p:stCondLst>
                                  <p:childTnLst>
                                    <p:animMotion origin="layout" path="M 3.33333E-6 6.56951E-7 L 0.00902 0.08235 " pathEditMode="relative" rAng="0" ptsTypes="AA">
                                      <p:cBhvr>
                                        <p:cTn id="16" dur="2000" fill="hold"/>
                                        <p:tgtEl>
                                          <p:spTgt spid="57"/>
                                        </p:tgtEl>
                                        <p:attrNameLst>
                                          <p:attrName>ppt_x</p:attrName>
                                          <p:attrName>ppt_y</p:attrName>
                                        </p:attrNameLst>
                                      </p:cBhvr>
                                      <p:rCtr x="500" y="4100"/>
                                    </p:animMotion>
                                  </p:childTnLst>
                                </p:cTn>
                              </p:par>
                              <p:par>
                                <p:cTn id="17" presetID="35" presetClass="emph" presetSubtype="0" repeatCount="10000" fill="hold" grpId="0" nodeType="withEffect">
                                  <p:stCondLst>
                                    <p:cond delay="100"/>
                                  </p:stCondLst>
                                  <p:childTnLst>
                                    <p:anim calcmode="discrete" valueType="str">
                                      <p:cBhvr>
                                        <p:cTn id="18" dur="500" fill="hold"/>
                                        <p:tgtEl>
                                          <p:spTgt spid="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98120" y="975360"/>
            <a:ext cx="5997711" cy="5104448"/>
          </a:xfrm>
          <a:prstGeom prst="roundRect">
            <a:avLst>
              <a:gd name="adj" fmla="val 4241"/>
            </a:avLst>
          </a:prstGeom>
          <a:solidFill>
            <a:srgbClr val="FFFFFF"/>
          </a:solidFill>
          <a:ln>
            <a:solidFill>
              <a:schemeClr val="accent1">
                <a:lumMod val="50000"/>
              </a:schemeClr>
            </a:solidFill>
            <a:headEnd type="none" w="med" len="med"/>
            <a:tailEnd type="none" w="med" len="med"/>
          </a:ln>
          <a:effectLst>
            <a:outerShdw blurRad="215900" dist="88900" dir="5400000" sx="99000" sy="99000" algn="ctr" rotWithShape="0">
              <a:srgbClr val="000000">
                <a:alpha val="86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85750" lvl="1" indent="-285750" eaLnBrk="0" hangingPunct="0">
              <a:spcBef>
                <a:spcPts val="600"/>
              </a:spcBef>
              <a:spcAft>
                <a:spcPts val="600"/>
              </a:spcAft>
              <a:buClr>
                <a:schemeClr val="tx2"/>
              </a:buClr>
              <a:buFont typeface="Arial" pitchFamily="34" charset="0"/>
              <a:buChar char="•"/>
              <a:defRPr/>
            </a:pPr>
            <a:endParaRPr lang="en-US" b="1" dirty="0" smtClean="0">
              <a:solidFill>
                <a:schemeClr val="accent1">
                  <a:lumMod val="50000"/>
                </a:schemeClr>
              </a:solidFill>
              <a:latin typeface="Segoe" pitchFamily="34" charset="0"/>
            </a:endParaRPr>
          </a:p>
        </p:txBody>
      </p:sp>
      <p:sp>
        <p:nvSpPr>
          <p:cNvPr id="4" name="Isosceles Triangle 3"/>
          <p:cNvSpPr/>
          <p:nvPr/>
        </p:nvSpPr>
        <p:spPr>
          <a:xfrm rot="5400000">
            <a:off x="6030727" y="3005714"/>
            <a:ext cx="1065397" cy="486573"/>
          </a:xfrm>
          <a:prstGeom prst="triangle">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5" name="Content Placeholder 2"/>
          <p:cNvSpPr txBox="1">
            <a:spLocks/>
          </p:cNvSpPr>
          <p:nvPr/>
        </p:nvSpPr>
        <p:spPr bwMode="auto">
          <a:xfrm>
            <a:off x="6858000" y="1246672"/>
            <a:ext cx="2286000" cy="46012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indent="-228600">
              <a:lnSpc>
                <a:spcPct val="90000"/>
              </a:lnSpc>
              <a:spcBef>
                <a:spcPts val="1500"/>
              </a:spcBef>
              <a:buClr>
                <a:schemeClr val="tx2"/>
              </a:buClr>
              <a:buSzPct val="115000"/>
              <a:buFont typeface="Arial" pitchFamily="34" charset="0"/>
              <a:buChar char="•"/>
              <a:defRPr/>
            </a:pPr>
            <a:r>
              <a:rPr lang="en-US" b="1" kern="0" dirty="0" smtClean="0"/>
              <a:t>Strong malware detection</a:t>
            </a:r>
          </a:p>
          <a:p>
            <a:pPr marL="228600" marR="0" lvl="0" indent="-228600" algn="l" defTabSz="914400" rtl="0" eaLnBrk="1" fontAlgn="base" latinLnBrk="0" hangingPunct="1">
              <a:lnSpc>
                <a:spcPct val="90000"/>
              </a:lnSpc>
              <a:spcBef>
                <a:spcPts val="1500"/>
              </a:spcBef>
              <a:spcAft>
                <a:spcPct val="0"/>
              </a:spcAft>
              <a:buClr>
                <a:schemeClr val="tx2"/>
              </a:buClr>
              <a:buSzPct val="115000"/>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Multiple</a:t>
            </a:r>
            <a:r>
              <a:rPr kumimoji="0" lang="en-US" b="1" i="0" u="none" strike="noStrike" kern="0" cap="none" spc="0" normalizeH="0" noProof="0" dirty="0" smtClean="0">
                <a:ln>
                  <a:noFill/>
                </a:ln>
                <a:solidFill>
                  <a:schemeClr val="tx1"/>
                </a:solidFill>
                <a:effectLst/>
                <a:uLnTx/>
                <a:uFillTx/>
                <a:latin typeface="+mn-lt"/>
                <a:ea typeface="+mn-ea"/>
                <a:cs typeface="+mn-cs"/>
              </a:rPr>
              <a:t> technologies for </a:t>
            </a:r>
            <a:r>
              <a:rPr kumimoji="0" lang="en-US" b="1" i="0" u="none" strike="noStrike" kern="0" cap="none" spc="0" normalizeH="0" baseline="0" noProof="0" dirty="0" smtClean="0">
                <a:ln>
                  <a:noFill/>
                </a:ln>
                <a:solidFill>
                  <a:schemeClr val="tx1"/>
                </a:solidFill>
                <a:effectLst/>
                <a:uLnTx/>
                <a:uFillTx/>
                <a:latin typeface="+mn-lt"/>
                <a:ea typeface="+mn-ea"/>
                <a:cs typeface="+mn-cs"/>
              </a:rPr>
              <a:t>malware protection</a:t>
            </a:r>
          </a:p>
          <a:p>
            <a:pPr marL="228600" marR="0" lvl="0" indent="-228600" algn="l" defTabSz="914400" rtl="0" eaLnBrk="1" fontAlgn="base" latinLnBrk="0" hangingPunct="1">
              <a:lnSpc>
                <a:spcPct val="90000"/>
              </a:lnSpc>
              <a:spcBef>
                <a:spcPts val="1500"/>
              </a:spcBef>
              <a:spcAft>
                <a:spcPct val="0"/>
              </a:spcAft>
              <a:buClr>
                <a:schemeClr val="tx2"/>
              </a:buClr>
              <a:buSzPct val="115000"/>
              <a:buFont typeface="Arial" pitchFamily="34" charset="0"/>
              <a:buChar char="•"/>
              <a:tabLst/>
              <a:defRPr/>
            </a:pPr>
            <a:r>
              <a:rPr lang="en-US" b="1" kern="0" dirty="0" smtClean="0">
                <a:latin typeface="+mn-lt"/>
              </a:rPr>
              <a:t>Stable in client environment</a:t>
            </a:r>
          </a:p>
          <a:p>
            <a:pPr marL="228600" marR="0" lvl="0" indent="-228600" algn="l" defTabSz="914400" rtl="0" eaLnBrk="1" fontAlgn="base" latinLnBrk="0" hangingPunct="1">
              <a:lnSpc>
                <a:spcPct val="90000"/>
              </a:lnSpc>
              <a:spcBef>
                <a:spcPts val="1500"/>
              </a:spcBef>
              <a:spcAft>
                <a:spcPct val="0"/>
              </a:spcAft>
              <a:buClr>
                <a:schemeClr val="tx2"/>
              </a:buClr>
              <a:buSzPct val="115000"/>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n-lt"/>
              </a:rPr>
              <a:t>Fast malware</a:t>
            </a:r>
            <a:r>
              <a:rPr kumimoji="0" lang="en-US" b="1" i="0" u="none" strike="noStrike" kern="0" cap="none" spc="0" normalizeH="0" noProof="0" dirty="0" smtClean="0">
                <a:ln>
                  <a:noFill/>
                </a:ln>
                <a:solidFill>
                  <a:schemeClr val="tx1"/>
                </a:solidFill>
                <a:effectLst/>
                <a:uLnTx/>
                <a:uFillTx/>
                <a:latin typeface="+mn-lt"/>
              </a:rPr>
              <a:t> scanning conducted in </a:t>
            </a:r>
            <a:r>
              <a:rPr kumimoji="0" lang="en-US" b="1" i="0" u="none" strike="noStrike" kern="0" cap="none" spc="0" normalizeH="0" noProof="0" dirty="0" smtClean="0">
                <a:ln>
                  <a:noFill/>
                </a:ln>
                <a:solidFill>
                  <a:schemeClr val="tx1"/>
                </a:solidFill>
                <a:effectLst/>
                <a:uLnTx/>
                <a:uFillTx/>
                <a:latin typeface="+mn-lt"/>
              </a:rPr>
              <a:t/>
            </a:r>
            <a:br>
              <a:rPr kumimoji="0" lang="en-US" b="1" i="0" u="none" strike="noStrike" kern="0" cap="none" spc="0" normalizeH="0" noProof="0" dirty="0" smtClean="0">
                <a:ln>
                  <a:noFill/>
                </a:ln>
                <a:solidFill>
                  <a:schemeClr val="tx1"/>
                </a:solidFill>
                <a:effectLst/>
                <a:uLnTx/>
                <a:uFillTx/>
                <a:latin typeface="+mn-lt"/>
              </a:rPr>
            </a:br>
            <a:r>
              <a:rPr kumimoji="0" lang="en-US" b="1" i="0" u="none" strike="noStrike" kern="0" cap="none" spc="0" normalizeH="0" noProof="0" dirty="0" smtClean="0">
                <a:ln>
                  <a:noFill/>
                </a:ln>
                <a:solidFill>
                  <a:schemeClr val="tx1"/>
                </a:solidFill>
                <a:effectLst/>
                <a:uLnTx/>
                <a:uFillTx/>
                <a:latin typeface="+mn-lt"/>
              </a:rPr>
              <a:t>real-time</a:t>
            </a:r>
            <a:endParaRPr kumimoji="0" lang="en-US" b="1" i="0" u="none" strike="noStrike" kern="0" cap="none" spc="0" normalizeH="0" noProof="0" dirty="0" smtClean="0">
              <a:ln>
                <a:noFill/>
              </a:ln>
              <a:solidFill>
                <a:schemeClr val="tx1"/>
              </a:solidFill>
              <a:effectLst/>
              <a:uLnTx/>
              <a:uFillTx/>
              <a:latin typeface="+mn-lt"/>
            </a:endParaRPr>
          </a:p>
          <a:p>
            <a:pPr marL="228600" marR="0" lvl="0" indent="-228600" algn="l" defTabSz="914400" rtl="0" eaLnBrk="1" fontAlgn="base" latinLnBrk="0" hangingPunct="1">
              <a:lnSpc>
                <a:spcPct val="90000"/>
              </a:lnSpc>
              <a:spcBef>
                <a:spcPts val="1500"/>
              </a:spcBef>
              <a:spcAft>
                <a:spcPct val="0"/>
              </a:spcAft>
              <a:buClr>
                <a:schemeClr val="tx2"/>
              </a:buClr>
              <a:buSzPct val="115000"/>
              <a:buFont typeface="Arial" pitchFamily="34" charset="0"/>
              <a:buChar char="•"/>
              <a:tabLst/>
              <a:defRPr/>
            </a:pPr>
            <a:r>
              <a:rPr lang="en-US" b="1" kern="0" baseline="0" dirty="0" smtClean="0">
                <a:latin typeface="+mn-lt"/>
              </a:rPr>
              <a:t>Visibility</a:t>
            </a:r>
            <a:r>
              <a:rPr lang="en-US" b="1" kern="0" dirty="0" smtClean="0">
                <a:latin typeface="+mn-lt"/>
              </a:rPr>
              <a:t> into both threats and vulnerabilities</a:t>
            </a:r>
            <a:endParaRPr kumimoji="0" lang="en-US" b="0" i="0" u="none" strike="noStrike" kern="0" cap="none" spc="0" normalizeH="0" baseline="0" noProof="0" dirty="0" smtClean="0">
              <a:ln>
                <a:noFill/>
              </a:ln>
              <a:solidFill>
                <a:schemeClr val="tx1"/>
              </a:solidFill>
              <a:effectLst/>
              <a:uLnTx/>
              <a:uFillTx/>
              <a:latin typeface="+mn-lt"/>
            </a:endParaRPr>
          </a:p>
        </p:txBody>
      </p:sp>
      <p:sp>
        <p:nvSpPr>
          <p:cNvPr id="7" name="Title 6"/>
          <p:cNvSpPr>
            <a:spLocks noGrp="1"/>
          </p:cNvSpPr>
          <p:nvPr>
            <p:ph type="title"/>
          </p:nvPr>
        </p:nvSpPr>
        <p:spPr>
          <a:xfrm>
            <a:off x="411163" y="228600"/>
            <a:ext cx="8382000" cy="553998"/>
          </a:xfrm>
        </p:spPr>
        <p:txBody>
          <a:bodyPr/>
          <a:lstStyle/>
          <a:p>
            <a:r>
              <a:rPr lang="en-US" sz="4000" dirty="0"/>
              <a:t>Advanced Protection Technologies in FCS</a:t>
            </a:r>
          </a:p>
        </p:txBody>
      </p:sp>
      <p:sp>
        <p:nvSpPr>
          <p:cNvPr id="8" name="Content Placeholder 2"/>
          <p:cNvSpPr>
            <a:spLocks noGrp="1"/>
          </p:cNvSpPr>
          <p:nvPr>
            <p:ph idx="4294967295"/>
          </p:nvPr>
        </p:nvSpPr>
        <p:spPr>
          <a:xfrm>
            <a:off x="381000" y="1122363"/>
            <a:ext cx="5845175" cy="4836477"/>
          </a:xfrm>
        </p:spPr>
        <p:txBody>
          <a:bodyPr/>
          <a:lstStyle/>
          <a:p>
            <a:pPr marL="230188" lvl="1" indent="-230188" defTabSz="914099" fontAlgn="base">
              <a:spcBef>
                <a:spcPts val="600"/>
              </a:spcBef>
              <a:spcAft>
                <a:spcPts val="300"/>
              </a:spcAft>
              <a:buNone/>
              <a:defRPr/>
            </a:pPr>
            <a:r>
              <a:rPr lang="en-US" sz="1500" b="1" dirty="0" smtClean="0">
                <a:solidFill>
                  <a:schemeClr val="accent2"/>
                </a:solidFill>
                <a:latin typeface="+mj-lt"/>
              </a:rPr>
              <a:t>Integrated anti-virus/anti-spyware agent delivering real-time protection</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Uses Windows Filter Manager</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Maintains stable operation</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Scans viruses and spyware in real-time</a:t>
            </a:r>
          </a:p>
          <a:p>
            <a:pPr marL="230188" lvl="1" indent="-230188" defTabSz="914099" fontAlgn="base">
              <a:spcBef>
                <a:spcPts val="600"/>
              </a:spcBef>
              <a:spcAft>
                <a:spcPts val="300"/>
              </a:spcAft>
              <a:buNone/>
              <a:defRPr/>
            </a:pPr>
            <a:r>
              <a:rPr lang="en-US" sz="1500" b="1" dirty="0" smtClean="0">
                <a:solidFill>
                  <a:schemeClr val="accent2"/>
                </a:solidFill>
                <a:latin typeface="+mj-lt"/>
              </a:rPr>
              <a:t>Dynamic Translation</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Unique to Microsoft agent</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Maximizes scanning speed:   Decryption and code emulation of malware with speed of native code execution</a:t>
            </a:r>
          </a:p>
          <a:p>
            <a:pPr marL="230188" lvl="1" indent="-230188" defTabSz="914099" fontAlgn="base">
              <a:spcBef>
                <a:spcPts val="600"/>
              </a:spcBef>
              <a:spcAft>
                <a:spcPts val="300"/>
              </a:spcAft>
              <a:buNone/>
              <a:defRPr/>
            </a:pPr>
            <a:r>
              <a:rPr lang="en-US" sz="1500" b="1" dirty="0" smtClean="0">
                <a:solidFill>
                  <a:schemeClr val="accent2"/>
                </a:solidFill>
                <a:latin typeface="+mj-lt"/>
              </a:rPr>
              <a:t>State assessment scans</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Unique to Microsoft agent</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Scan for vulnerabilities and improperly configured machines </a:t>
            </a:r>
          </a:p>
          <a:p>
            <a:pPr marL="230188" lvl="1" indent="-230188" defTabSz="914099" fontAlgn="base">
              <a:spcBef>
                <a:spcPts val="600"/>
              </a:spcBef>
              <a:spcAft>
                <a:spcPts val="300"/>
              </a:spcAft>
              <a:buNone/>
              <a:defRPr/>
            </a:pPr>
            <a:r>
              <a:rPr lang="en-US" sz="1500" b="1" dirty="0" smtClean="0">
                <a:solidFill>
                  <a:schemeClr val="accent2"/>
                </a:solidFill>
                <a:latin typeface="+mj-lt"/>
              </a:rPr>
              <a:t>Other features:</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Tunneling signatures for detecting &amp; removing </a:t>
            </a:r>
            <a:r>
              <a:rPr lang="en-US" sz="1300" dirty="0" err="1" smtClean="0">
                <a:solidFill>
                  <a:srgbClr val="000000"/>
                </a:solidFill>
                <a:latin typeface="+mj-lt"/>
              </a:rPr>
              <a:t>rooktits</a:t>
            </a:r>
            <a:endParaRPr lang="en-US" sz="1300" dirty="0" smtClean="0">
              <a:solidFill>
                <a:srgbClr val="000000"/>
              </a:solidFill>
              <a:latin typeface="+mj-lt"/>
            </a:endParaRP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Advanced system cleaning:  Customized remediation (recreating registry entries, restoring settings)</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Event Flood Protection:  Shields reporting infrastructure during outbreak from infected clients</a:t>
            </a:r>
          </a:p>
          <a:p>
            <a:pPr marL="230188" lvl="1" indent="-230188" defTabSz="914099" fontAlgn="base">
              <a:spcBef>
                <a:spcPts val="600"/>
              </a:spcBef>
              <a:spcAft>
                <a:spcPts val="200"/>
              </a:spcAft>
              <a:buClr>
                <a:schemeClr val="accent1">
                  <a:lumMod val="50000"/>
                </a:schemeClr>
              </a:buClr>
              <a:buSzPct val="120000"/>
              <a:buFont typeface="Arial" pitchFamily="34" charset="0"/>
              <a:buChar char="•"/>
              <a:defRPr/>
            </a:pPr>
            <a:r>
              <a:rPr lang="en-US" sz="1300" dirty="0" smtClean="0">
                <a:solidFill>
                  <a:srgbClr val="000000"/>
                </a:solidFill>
                <a:latin typeface="+mj-lt"/>
              </a:rPr>
              <a:t>Heuristics for classifying programs based on behavior</a:t>
            </a:r>
            <a:endParaRPr lang="en-US" sz="1400" dirty="0" smtClean="0">
              <a:effectLst/>
              <a:latin typeface="+mj-lt"/>
            </a:endParaRPr>
          </a:p>
        </p:txBody>
      </p:sp>
    </p:spTree>
    <p:extLst>
      <p:ext uri="{BB962C8B-B14F-4D97-AF65-F5344CB8AC3E}">
        <p14:creationId xmlns:p14="http://schemas.microsoft.com/office/powerpoint/2007/7/12/main" xmlns="" val="40146443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7500" y="936388"/>
            <a:ext cx="8623300" cy="338554"/>
          </a:xfrm>
          <a:prstGeom prst="rect">
            <a:avLst/>
          </a:prstGeom>
          <a:noFill/>
        </p:spPr>
        <p:txBody>
          <a:bodyPr wrap="square" rtlCol="0">
            <a:spAutoFit/>
          </a:bodyPr>
          <a:lstStyle/>
          <a:p>
            <a:r>
              <a:rPr lang="en-US" sz="1600" b="1" dirty="0" smtClean="0">
                <a:solidFill>
                  <a:schemeClr val="tx2"/>
                </a:solidFill>
              </a:rPr>
              <a:t>The FCS agent efficiently uses system resources, scans quickly, and detects malware effectively </a:t>
            </a:r>
            <a:endParaRPr lang="en-US" sz="1600" b="1" dirty="0">
              <a:solidFill>
                <a:schemeClr val="tx2"/>
              </a:solidFill>
            </a:endParaRPr>
          </a:p>
        </p:txBody>
      </p:sp>
      <p:graphicFrame>
        <p:nvGraphicFramePr>
          <p:cNvPr id="11" name="Table 10"/>
          <p:cNvGraphicFramePr>
            <a:graphicFrameLocks noGrp="1"/>
          </p:cNvGraphicFramePr>
          <p:nvPr>
            <p:extLst>
              <p:ext uri="{D42A27DB-BD31-4B8C-83A1-F6EECF244321}">
                <p14:modId xmlns:p14="http://schemas.microsoft.com/office/powerpoint/2007/7/12/main" xmlns="" val="1243340443"/>
              </p:ext>
            </p:extLst>
          </p:nvPr>
        </p:nvGraphicFramePr>
        <p:xfrm>
          <a:off x="238125" y="1397000"/>
          <a:ext cx="3914774" cy="4725652"/>
        </p:xfrm>
        <a:graphic>
          <a:graphicData uri="http://schemas.openxmlformats.org/drawingml/2006/table">
            <a:tbl>
              <a:tblPr firstRow="1" bandRow="1">
                <a:tableStyleId>{18603FDC-E32A-4AB5-989C-0864C3EAD2B8}</a:tableStyleId>
              </a:tblPr>
              <a:tblGrid>
                <a:gridCol w="1598040"/>
                <a:gridCol w="973709"/>
                <a:gridCol w="1343025"/>
              </a:tblGrid>
              <a:tr h="894527">
                <a:tc>
                  <a:txBody>
                    <a:bodyPr/>
                    <a:lstStyle/>
                    <a:p>
                      <a:pPr marL="0" algn="ctr" defTabSz="914099" rtl="0" eaLnBrk="1" fontAlgn="base" latinLnBrk="0" hangingPunct="1">
                        <a:spcBef>
                          <a:spcPct val="0"/>
                        </a:spcBef>
                        <a:spcAft>
                          <a:spcPct val="0"/>
                        </a:spcAft>
                      </a:pPr>
                      <a:r>
                        <a:rPr lang="en-US" sz="1200" kern="1200" dirty="0" smtClean="0">
                          <a:effectLst/>
                        </a:rPr>
                        <a:t>Product Name/ Capability</a:t>
                      </a:r>
                      <a:endParaRPr lang="en-US" sz="1200" b="1" kern="1200" dirty="0" smtClean="0">
                        <a:solidFill>
                          <a:schemeClr val="bg2"/>
                        </a:solidFill>
                        <a:effectLst/>
                        <a:latin typeface="Segoe"/>
                        <a:ea typeface="+mn-ea"/>
                        <a:cs typeface="+mn-cs"/>
                      </a:endParaRPr>
                    </a:p>
                  </a:txBody>
                  <a:tcPr marL="109728" marR="109728" marT="54864" marB="54864" anchor="ctr">
                    <a:lnR w="12700" cap="flat" cmpd="sng" algn="ctr">
                      <a:solidFill>
                        <a:srgbClr val="007338"/>
                      </a:solidFill>
                      <a:prstDash val="solid"/>
                      <a:round/>
                      <a:headEnd type="none" w="med" len="med"/>
                      <a:tailEnd type="none" w="med" len="med"/>
                    </a:lnR>
                  </a:tcPr>
                </a:tc>
                <a:tc>
                  <a:txBody>
                    <a:bodyPr/>
                    <a:lstStyle/>
                    <a:p>
                      <a:pPr marL="0" algn="ctr" defTabSz="914099" rtl="0" eaLnBrk="1" fontAlgn="base" latinLnBrk="0" hangingPunct="1">
                        <a:spcBef>
                          <a:spcPct val="0"/>
                        </a:spcBef>
                        <a:spcAft>
                          <a:spcPct val="0"/>
                        </a:spcAft>
                      </a:pPr>
                      <a:r>
                        <a:rPr lang="en-US" sz="1200" kern="1200" dirty="0" smtClean="0">
                          <a:effectLst/>
                        </a:rPr>
                        <a:t>Symantec Corporate </a:t>
                      </a:r>
                      <a:r>
                        <a:rPr lang="en-US" sz="1200" kern="1200" dirty="0" err="1" smtClean="0">
                          <a:effectLst/>
                        </a:rPr>
                        <a:t>AntiVirus</a:t>
                      </a:r>
                      <a:r>
                        <a:rPr lang="en-US" sz="1200" kern="1200" dirty="0" smtClean="0">
                          <a:effectLst/>
                        </a:rPr>
                        <a:t> 10.2</a:t>
                      </a:r>
                      <a:endParaRPr lang="en-US" sz="1200" b="1" kern="1200" dirty="0" smtClean="0">
                        <a:solidFill>
                          <a:schemeClr val="bg2"/>
                        </a:solidFill>
                        <a:effectLst/>
                        <a:latin typeface="Segoe"/>
                        <a:ea typeface="+mn-ea"/>
                        <a:cs typeface="+mn-cs"/>
                      </a:endParaRPr>
                    </a:p>
                  </a:txBody>
                  <a:tcPr marL="109728" marR="109728" marT="54864" marB="54864" anchor="ctr">
                    <a:lnL w="12700" cap="flat" cmpd="sng" algn="ctr">
                      <a:solidFill>
                        <a:srgbClr val="007338"/>
                      </a:solidFill>
                      <a:prstDash val="solid"/>
                      <a:round/>
                      <a:headEnd type="none" w="med" len="med"/>
                      <a:tailEnd type="none" w="med" len="med"/>
                    </a:lnL>
                    <a:lnR w="12700" cap="flat" cmpd="sng" algn="ctr">
                      <a:solidFill>
                        <a:srgbClr val="007338"/>
                      </a:solidFill>
                      <a:prstDash val="solid"/>
                      <a:round/>
                      <a:headEnd type="none" w="med" len="med"/>
                      <a:tailEnd type="none" w="med" len="med"/>
                    </a:lnR>
                  </a:tcPr>
                </a:tc>
                <a:tc>
                  <a:txBody>
                    <a:bodyPr/>
                    <a:lstStyle/>
                    <a:p>
                      <a:pPr marL="0" algn="ctr" defTabSz="914099" rtl="0" eaLnBrk="1" fontAlgn="base" latinLnBrk="0" hangingPunct="1">
                        <a:spcBef>
                          <a:spcPct val="0"/>
                        </a:spcBef>
                        <a:spcAft>
                          <a:spcPct val="0"/>
                        </a:spcAft>
                      </a:pPr>
                      <a:r>
                        <a:rPr lang="en-US" sz="1200" kern="1200" dirty="0" smtClean="0">
                          <a:effectLst/>
                        </a:rPr>
                        <a:t>Forefront </a:t>
                      </a:r>
                      <a:r>
                        <a:rPr lang="en-US" sz="1200" kern="1200" baseline="0" dirty="0" smtClean="0">
                          <a:effectLst/>
                        </a:rPr>
                        <a:t> </a:t>
                      </a:r>
                      <a:r>
                        <a:rPr lang="en-US" sz="1200" kern="1200" dirty="0" smtClean="0">
                          <a:effectLst/>
                        </a:rPr>
                        <a:t>Client Security</a:t>
                      </a:r>
                      <a:endParaRPr lang="en-US" sz="1200" b="1" kern="1200" dirty="0" smtClean="0">
                        <a:solidFill>
                          <a:schemeClr val="bg2"/>
                        </a:solidFill>
                        <a:effectLst/>
                        <a:latin typeface="Segoe"/>
                        <a:ea typeface="+mn-ea"/>
                        <a:cs typeface="+mn-cs"/>
                      </a:endParaRPr>
                    </a:p>
                  </a:txBody>
                  <a:tcPr marL="109728" marR="109728" marT="54864" marB="54864" anchor="ctr">
                    <a:lnL w="12700" cap="flat" cmpd="sng" algn="ctr">
                      <a:solidFill>
                        <a:srgbClr val="007338"/>
                      </a:solidFill>
                      <a:prstDash val="solid"/>
                      <a:round/>
                      <a:headEnd type="none" w="med" len="med"/>
                      <a:tailEnd type="none" w="med" len="med"/>
                    </a:lnL>
                  </a:tcPr>
                </a:tc>
              </a:tr>
              <a:tr h="725993">
                <a:tc>
                  <a:txBody>
                    <a:bodyPr/>
                    <a:lstStyle/>
                    <a:p>
                      <a:pPr marL="0" algn="ctr" defTabSz="914099" rtl="0" eaLnBrk="1" fontAlgn="base" latinLnBrk="0" hangingPunct="1">
                        <a:spcBef>
                          <a:spcPct val="0"/>
                        </a:spcBef>
                        <a:spcAft>
                          <a:spcPct val="0"/>
                        </a:spcAft>
                      </a:pPr>
                      <a:r>
                        <a:rPr lang="en-US" sz="1200" kern="1200" baseline="0" dirty="0" smtClean="0">
                          <a:effectLst/>
                        </a:rPr>
                        <a:t>Memory Footprint</a:t>
                      </a:r>
                      <a:r>
                        <a:rPr lang="en-US" sz="1200" kern="1200" baseline="30000" dirty="0" smtClean="0">
                          <a:effectLst/>
                        </a:rPr>
                        <a:t>1</a:t>
                      </a:r>
                    </a:p>
                    <a:p>
                      <a:pPr marL="0" algn="ctr" defTabSz="914099" rtl="0" eaLnBrk="1" fontAlgn="base" latinLnBrk="0" hangingPunct="1">
                        <a:spcBef>
                          <a:spcPct val="0"/>
                        </a:spcBef>
                        <a:spcAft>
                          <a:spcPct val="0"/>
                        </a:spcAft>
                      </a:pPr>
                      <a:r>
                        <a:rPr lang="en-US" sz="1200" kern="1200" baseline="0" dirty="0" smtClean="0">
                          <a:effectLst/>
                        </a:rPr>
                        <a:t>Server</a:t>
                      </a:r>
                    </a:p>
                    <a:p>
                      <a:pPr marL="0" algn="ctr" defTabSz="914099" rtl="0" eaLnBrk="1" fontAlgn="base" latinLnBrk="0" hangingPunct="1">
                        <a:spcBef>
                          <a:spcPct val="0"/>
                        </a:spcBef>
                        <a:spcAft>
                          <a:spcPct val="0"/>
                        </a:spcAft>
                      </a:pPr>
                      <a:r>
                        <a:rPr lang="en-US" sz="1200" kern="1200" baseline="0" dirty="0" smtClean="0">
                          <a:effectLst/>
                        </a:rPr>
                        <a:t>Client</a:t>
                      </a:r>
                      <a:endParaRPr lang="en-US" sz="1200" b="0" kern="1200" baseline="0" dirty="0" smtClean="0">
                        <a:solidFill>
                          <a:schemeClr val="bg2"/>
                        </a:solidFill>
                        <a:effectLst/>
                        <a:latin typeface="Segoe"/>
                        <a:ea typeface="+mn-ea"/>
                        <a:cs typeface="+mn-cs"/>
                      </a:endParaRPr>
                    </a:p>
                  </a:txBody>
                  <a:tcPr marL="109728" marR="109728" marT="54864" marB="54864">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r>
                        <a:rPr lang="en-US" sz="1200" dirty="0" smtClean="0"/>
                        <a:t>58.6 </a:t>
                      </a:r>
                      <a:r>
                        <a:rPr lang="en-US" sz="1200" dirty="0" err="1" smtClean="0"/>
                        <a:t>Mbs</a:t>
                      </a:r>
                      <a:endParaRPr lang="en-US" sz="1200" dirty="0" smtClean="0"/>
                    </a:p>
                    <a:p>
                      <a:pPr algn="ctr"/>
                      <a:r>
                        <a:rPr lang="en-US" sz="1200" dirty="0" smtClean="0"/>
                        <a:t>66.3 </a:t>
                      </a:r>
                      <a:r>
                        <a:rPr lang="en-US" sz="1200" dirty="0" err="1" smtClean="0"/>
                        <a:t>Mbs</a:t>
                      </a:r>
                      <a:endParaRPr lang="en-US" sz="1200" dirty="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r>
                        <a:rPr lang="en-US" sz="1200" dirty="0" smtClean="0"/>
                        <a:t>56.5</a:t>
                      </a:r>
                      <a:r>
                        <a:rPr lang="en-US" sz="1200" baseline="0" dirty="0" smtClean="0"/>
                        <a:t> </a:t>
                      </a:r>
                      <a:r>
                        <a:rPr lang="en-US" sz="1200" baseline="0" dirty="0" err="1" smtClean="0"/>
                        <a:t>Mbs</a:t>
                      </a:r>
                      <a:endParaRPr lang="en-US" sz="1200" baseline="0" dirty="0" smtClean="0"/>
                    </a:p>
                    <a:p>
                      <a:pPr algn="ctr"/>
                      <a:r>
                        <a:rPr lang="en-US" sz="1200" baseline="0" dirty="0" smtClean="0"/>
                        <a:t>57.9 </a:t>
                      </a:r>
                      <a:r>
                        <a:rPr lang="en-US" sz="1200" baseline="0" dirty="0" err="1" smtClean="0"/>
                        <a:t>Mbs</a:t>
                      </a:r>
                      <a:endParaRPr lang="en-US" sz="1200" b="0" baseline="0" dirty="0" smtClean="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tcPr>
                </a:tc>
              </a:tr>
              <a:tr h="814385">
                <a:tc>
                  <a:txBody>
                    <a:bodyPr/>
                    <a:lstStyle/>
                    <a:p>
                      <a:pPr marL="0" algn="ctr" defTabSz="914099" rtl="0" eaLnBrk="1" fontAlgn="base" latinLnBrk="0" hangingPunct="1">
                        <a:spcBef>
                          <a:spcPct val="0"/>
                        </a:spcBef>
                        <a:spcAft>
                          <a:spcPct val="0"/>
                        </a:spcAft>
                      </a:pPr>
                      <a:r>
                        <a:rPr lang="en-US" sz="1200" kern="1200" baseline="0" dirty="0" err="1" smtClean="0">
                          <a:effectLst/>
                        </a:rPr>
                        <a:t>Avg</a:t>
                      </a:r>
                      <a:r>
                        <a:rPr lang="en-US" sz="1200" kern="1200" baseline="0" dirty="0" smtClean="0">
                          <a:effectLst/>
                        </a:rPr>
                        <a:t> Usage, CPU &amp; Memory</a:t>
                      </a:r>
                      <a:r>
                        <a:rPr lang="en-US" sz="1200" kern="1200" baseline="30000" dirty="0" smtClean="0">
                          <a:effectLst/>
                        </a:rPr>
                        <a:t>2</a:t>
                      </a:r>
                      <a:endParaRPr lang="en-US" sz="1200" kern="1200" baseline="0" dirty="0" smtClean="0">
                        <a:effectLst/>
                      </a:endParaRPr>
                    </a:p>
                    <a:p>
                      <a:pPr marL="0" algn="ctr" defTabSz="914099" rtl="0" eaLnBrk="1" fontAlgn="base" latinLnBrk="0" hangingPunct="1">
                        <a:spcBef>
                          <a:spcPct val="0"/>
                        </a:spcBef>
                        <a:spcAft>
                          <a:spcPct val="0"/>
                        </a:spcAft>
                      </a:pPr>
                      <a:r>
                        <a:rPr lang="en-US" sz="1200" kern="1200" baseline="0" dirty="0" smtClean="0">
                          <a:effectLst/>
                        </a:rPr>
                        <a:t>% Server </a:t>
                      </a:r>
                      <a:r>
                        <a:rPr lang="en-US" sz="1200" kern="1200" baseline="0" dirty="0" err="1" smtClean="0">
                          <a:effectLst/>
                        </a:rPr>
                        <a:t>Avg</a:t>
                      </a:r>
                      <a:endParaRPr lang="en-US" sz="1200" kern="1200" baseline="0" dirty="0" smtClean="0">
                        <a:effectLst/>
                      </a:endParaRPr>
                    </a:p>
                    <a:p>
                      <a:pPr marL="0" algn="ctr" defTabSz="914099" rtl="0" eaLnBrk="1" fontAlgn="base" latinLnBrk="0" hangingPunct="1">
                        <a:spcBef>
                          <a:spcPct val="0"/>
                        </a:spcBef>
                        <a:spcAft>
                          <a:spcPct val="0"/>
                        </a:spcAft>
                      </a:pPr>
                      <a:r>
                        <a:rPr lang="en-US" sz="1200" kern="1200" baseline="0" dirty="0" smtClean="0">
                          <a:effectLst/>
                        </a:rPr>
                        <a:t>% Client </a:t>
                      </a:r>
                      <a:r>
                        <a:rPr lang="en-US" sz="1200" kern="1200" baseline="0" dirty="0" err="1" smtClean="0">
                          <a:effectLst/>
                        </a:rPr>
                        <a:t>Avg</a:t>
                      </a:r>
                      <a:endParaRPr lang="en-US" sz="1200" b="0" kern="1200" baseline="0" dirty="0" smtClean="0">
                        <a:solidFill>
                          <a:schemeClr val="bg2"/>
                        </a:solidFill>
                        <a:effectLst/>
                        <a:latin typeface="Segoe"/>
                        <a:ea typeface="+mn-ea"/>
                        <a:cs typeface="+mn-cs"/>
                      </a:endParaRPr>
                    </a:p>
                  </a:txBody>
                  <a:tcPr marL="109728" marR="109728" marT="54864" marB="54864">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endParaRPr lang="en-US" sz="1200" dirty="0" smtClean="0"/>
                    </a:p>
                    <a:p>
                      <a:pPr algn="ctr"/>
                      <a:r>
                        <a:rPr lang="en-US" sz="1200" dirty="0" smtClean="0"/>
                        <a:t>30.5%</a:t>
                      </a:r>
                    </a:p>
                    <a:p>
                      <a:pPr algn="ctr"/>
                      <a:r>
                        <a:rPr lang="en-US" sz="1200" dirty="0" smtClean="0"/>
                        <a:t>29.4%</a:t>
                      </a:r>
                      <a:endParaRPr lang="en-US" sz="1200" dirty="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endParaRPr lang="en-US" sz="1200" dirty="0" smtClean="0"/>
                    </a:p>
                    <a:p>
                      <a:pPr algn="ctr"/>
                      <a:r>
                        <a:rPr lang="en-US" sz="1200" dirty="0" smtClean="0"/>
                        <a:t>2.0%</a:t>
                      </a:r>
                    </a:p>
                    <a:p>
                      <a:pPr algn="ctr"/>
                      <a:r>
                        <a:rPr lang="en-US" sz="1200" dirty="0" smtClean="0"/>
                        <a:t>11.1%</a:t>
                      </a:r>
                      <a:endParaRPr lang="en-US" sz="1200" b="0" dirty="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tcPr>
                </a:tc>
              </a:tr>
              <a:tr h="528109">
                <a:tc>
                  <a:txBody>
                    <a:bodyPr/>
                    <a:lstStyle/>
                    <a:p>
                      <a:pPr marL="0" algn="ctr" defTabSz="914099" rtl="0" eaLnBrk="1" fontAlgn="base" latinLnBrk="0" hangingPunct="1">
                        <a:spcBef>
                          <a:spcPct val="0"/>
                        </a:spcBef>
                        <a:spcAft>
                          <a:spcPct val="0"/>
                        </a:spcAft>
                      </a:pPr>
                      <a:r>
                        <a:rPr lang="en-US" sz="1200" kern="1200" dirty="0" smtClean="0">
                          <a:effectLst/>
                        </a:rPr>
                        <a:t>Boot time increase</a:t>
                      </a:r>
                      <a:r>
                        <a:rPr lang="en-US" sz="1200" kern="1200" baseline="30000" dirty="0" smtClean="0">
                          <a:effectLst/>
                        </a:rPr>
                        <a:t>3</a:t>
                      </a:r>
                      <a:r>
                        <a:rPr lang="en-US" sz="1200" kern="1200" dirty="0" smtClean="0">
                          <a:effectLst/>
                        </a:rPr>
                        <a:t>                      </a:t>
                      </a:r>
                      <a:endParaRPr lang="en-US" sz="1200" b="1" kern="1200" dirty="0" smtClean="0">
                        <a:solidFill>
                          <a:schemeClr val="bg2"/>
                        </a:solidFill>
                        <a:effectLst/>
                        <a:latin typeface="Segoe"/>
                        <a:ea typeface="+mn-ea"/>
                        <a:cs typeface="+mn-cs"/>
                      </a:endParaRPr>
                    </a:p>
                  </a:txBody>
                  <a:tcPr marL="109728" marR="109728" marT="54864" marB="54864">
                    <a:lnR w="12700" cap="flat" cmpd="sng" algn="ctr">
                      <a:solidFill>
                        <a:srgbClr val="007338"/>
                      </a:solidFill>
                      <a:prstDash val="solid"/>
                      <a:round/>
                      <a:headEnd type="none" w="med" len="med"/>
                      <a:tailEnd type="none" w="med" len="med"/>
                    </a:lnR>
                  </a:tcPr>
                </a:tc>
                <a:tc>
                  <a:txBody>
                    <a:bodyPr/>
                    <a:lstStyle/>
                    <a:p>
                      <a:pPr algn="ctr"/>
                      <a:r>
                        <a:rPr lang="en-US" sz="1200" dirty="0" smtClean="0"/>
                        <a:t>62% </a:t>
                      </a:r>
                      <a:r>
                        <a:rPr lang="en-US" sz="1200" dirty="0" err="1" smtClean="0"/>
                        <a:t>avg</a:t>
                      </a:r>
                      <a:r>
                        <a:rPr lang="en-US" sz="1200" dirty="0" smtClean="0"/>
                        <a:t> increase</a:t>
                      </a:r>
                      <a:endParaRPr lang="en-US" sz="1200" dirty="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lnR w="12700" cap="flat" cmpd="sng" algn="ctr">
                      <a:solidFill>
                        <a:srgbClr val="007338"/>
                      </a:solidFill>
                      <a:prstDash val="solid"/>
                      <a:round/>
                      <a:headEnd type="none" w="med" len="med"/>
                      <a:tailEnd type="none" w="med" len="med"/>
                    </a:lnR>
                  </a:tcPr>
                </a:tc>
                <a:tc>
                  <a:txBody>
                    <a:bodyPr/>
                    <a:lstStyle/>
                    <a:p>
                      <a:pPr algn="ctr"/>
                      <a:r>
                        <a:rPr lang="en-US" sz="1200" dirty="0" smtClean="0"/>
                        <a:t>4.5% </a:t>
                      </a:r>
                      <a:r>
                        <a:rPr lang="en-US" sz="1200" dirty="0" err="1" smtClean="0"/>
                        <a:t>avg</a:t>
                      </a:r>
                      <a:r>
                        <a:rPr lang="en-US" sz="1200" baseline="0" dirty="0" smtClean="0"/>
                        <a:t> increase</a:t>
                      </a:r>
                      <a:endParaRPr lang="en-US" sz="1200" b="0" dirty="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tcPr>
                </a:tc>
              </a:tr>
              <a:tr h="770908">
                <a:tc>
                  <a:txBody>
                    <a:bodyPr/>
                    <a:lstStyle/>
                    <a:p>
                      <a:pPr marL="0" algn="ctr" defTabSz="914099" rtl="0" eaLnBrk="1" fontAlgn="base" latinLnBrk="0" hangingPunct="1">
                        <a:spcBef>
                          <a:spcPct val="0"/>
                        </a:spcBef>
                        <a:spcAft>
                          <a:spcPct val="0"/>
                        </a:spcAft>
                      </a:pPr>
                      <a:r>
                        <a:rPr lang="en-US" sz="1200" kern="1200" dirty="0" smtClean="0">
                          <a:effectLst/>
                        </a:rPr>
                        <a:t>Scanning</a:t>
                      </a:r>
                      <a:r>
                        <a:rPr lang="en-US" sz="1200" kern="1200" baseline="0" dirty="0" smtClean="0">
                          <a:effectLst/>
                        </a:rPr>
                        <a:t> time (quick)</a:t>
                      </a:r>
                    </a:p>
                    <a:p>
                      <a:pPr marL="0" algn="ctr" defTabSz="914099" rtl="0" eaLnBrk="1" fontAlgn="base" latinLnBrk="0" hangingPunct="1">
                        <a:spcBef>
                          <a:spcPct val="0"/>
                        </a:spcBef>
                        <a:spcAft>
                          <a:spcPct val="0"/>
                        </a:spcAft>
                      </a:pPr>
                      <a:r>
                        <a:rPr lang="en-US" sz="1200" kern="1200" baseline="0" dirty="0" smtClean="0">
                          <a:effectLst/>
                        </a:rPr>
                        <a:t>Network 1 (</a:t>
                      </a:r>
                      <a:r>
                        <a:rPr lang="en-US" sz="1200" kern="1200" baseline="0" dirty="0" err="1" smtClean="0">
                          <a:effectLst/>
                        </a:rPr>
                        <a:t>Avg</a:t>
                      </a:r>
                      <a:r>
                        <a:rPr lang="en-US" sz="1200" kern="1200" baseline="0" dirty="0" smtClean="0">
                          <a:effectLst/>
                        </a:rPr>
                        <a:t>)</a:t>
                      </a:r>
                      <a:r>
                        <a:rPr lang="en-US" sz="1200" kern="1200" baseline="30000" dirty="0" smtClean="0">
                          <a:effectLst/>
                        </a:rPr>
                        <a:t>4</a:t>
                      </a:r>
                      <a:endParaRPr lang="en-US" sz="1200" kern="1200" baseline="0" dirty="0" smtClean="0">
                        <a:effectLst/>
                      </a:endParaRPr>
                    </a:p>
                    <a:p>
                      <a:pPr marL="0" algn="ctr" defTabSz="914099" rtl="0" eaLnBrk="1" fontAlgn="base" latinLnBrk="0" hangingPunct="1">
                        <a:spcBef>
                          <a:spcPct val="0"/>
                        </a:spcBef>
                        <a:spcAft>
                          <a:spcPct val="0"/>
                        </a:spcAft>
                      </a:pPr>
                      <a:r>
                        <a:rPr lang="en-US" sz="1200" kern="1200" baseline="0" dirty="0" smtClean="0">
                          <a:effectLst/>
                        </a:rPr>
                        <a:t>Network 2 (</a:t>
                      </a:r>
                      <a:r>
                        <a:rPr lang="en-US" sz="1200" kern="1200" baseline="0" dirty="0" err="1" smtClean="0">
                          <a:effectLst/>
                        </a:rPr>
                        <a:t>Avg</a:t>
                      </a:r>
                      <a:r>
                        <a:rPr lang="en-US" sz="1200" kern="1200" baseline="0" dirty="0" smtClean="0">
                          <a:effectLst/>
                        </a:rPr>
                        <a:t>)</a:t>
                      </a:r>
                      <a:r>
                        <a:rPr lang="en-US" sz="1200" kern="1200" baseline="30000" dirty="0" smtClean="0">
                          <a:effectLst/>
                        </a:rPr>
                        <a:t>4</a:t>
                      </a:r>
                      <a:endParaRPr lang="en-US" sz="1200" b="0" kern="1200" baseline="0" dirty="0" smtClean="0">
                        <a:solidFill>
                          <a:schemeClr val="bg2"/>
                        </a:solidFill>
                        <a:effectLst/>
                        <a:latin typeface="Segoe"/>
                        <a:ea typeface="+mn-ea"/>
                        <a:cs typeface="+mn-cs"/>
                      </a:endParaRPr>
                    </a:p>
                  </a:txBody>
                  <a:tcPr marL="109728" marR="109728" marT="54864" marB="54864">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endParaRPr lang="en-US" sz="1200" dirty="0" smtClean="0"/>
                    </a:p>
                    <a:p>
                      <a:pPr algn="ctr"/>
                      <a:r>
                        <a:rPr lang="en-US" sz="1200" dirty="0" smtClean="0"/>
                        <a:t>29.9 min</a:t>
                      </a:r>
                      <a:endParaRPr lang="en-US" sz="1200" baseline="0" dirty="0" smtClean="0"/>
                    </a:p>
                    <a:p>
                      <a:pPr algn="ctr"/>
                      <a:r>
                        <a:rPr lang="en-US" sz="1200" dirty="0" smtClean="0"/>
                        <a:t>12.0</a:t>
                      </a:r>
                      <a:r>
                        <a:rPr lang="en-US" sz="1200" baseline="0" dirty="0" smtClean="0"/>
                        <a:t> min</a:t>
                      </a:r>
                      <a:endParaRPr lang="en-US" sz="1200" dirty="0" smtClean="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endParaRPr lang="en-US" sz="1200" dirty="0" smtClean="0"/>
                    </a:p>
                    <a:p>
                      <a:pPr algn="ctr"/>
                      <a:r>
                        <a:rPr lang="en-US" sz="1200" dirty="0" smtClean="0"/>
                        <a:t>13.6 </a:t>
                      </a:r>
                      <a:r>
                        <a:rPr lang="en-US" sz="1200" baseline="0" dirty="0" smtClean="0"/>
                        <a:t>min</a:t>
                      </a:r>
                    </a:p>
                    <a:p>
                      <a:pPr algn="ctr"/>
                      <a:r>
                        <a:rPr lang="en-US" sz="1200" baseline="0" dirty="0" smtClean="0"/>
                        <a:t>5.3 min</a:t>
                      </a:r>
                      <a:endParaRPr lang="en-US" sz="1200" b="0" baseline="0" dirty="0" smtClean="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tcPr>
                </a:tc>
              </a:tr>
              <a:tr h="894527">
                <a:tc>
                  <a:txBody>
                    <a:bodyPr/>
                    <a:lstStyle/>
                    <a:p>
                      <a:pPr marL="0" algn="ctr" defTabSz="914099" rtl="0" eaLnBrk="1" fontAlgn="base" latinLnBrk="0" hangingPunct="1">
                        <a:spcBef>
                          <a:spcPct val="0"/>
                        </a:spcBef>
                        <a:spcAft>
                          <a:spcPct val="0"/>
                        </a:spcAft>
                      </a:pPr>
                      <a:r>
                        <a:rPr lang="en-US" sz="1200" kern="1200" dirty="0" smtClean="0">
                          <a:effectLst/>
                        </a:rPr>
                        <a:t>Scanning</a:t>
                      </a:r>
                      <a:r>
                        <a:rPr lang="en-US" sz="1200" kern="1200" baseline="0" dirty="0" smtClean="0">
                          <a:effectLst/>
                        </a:rPr>
                        <a:t> time (full)</a:t>
                      </a:r>
                    </a:p>
                    <a:p>
                      <a:pPr marL="0" algn="ctr" defTabSz="914099" rtl="0" eaLnBrk="1" fontAlgn="base" latinLnBrk="0" hangingPunct="1">
                        <a:spcBef>
                          <a:spcPct val="0"/>
                        </a:spcBef>
                        <a:spcAft>
                          <a:spcPct val="0"/>
                        </a:spcAft>
                      </a:pPr>
                      <a:r>
                        <a:rPr lang="en-US" sz="1200" kern="1200" baseline="0" dirty="0" smtClean="0">
                          <a:effectLst/>
                        </a:rPr>
                        <a:t>Network 1 (</a:t>
                      </a:r>
                      <a:r>
                        <a:rPr lang="en-US" sz="1200" kern="1200" baseline="0" dirty="0" err="1" smtClean="0">
                          <a:effectLst/>
                        </a:rPr>
                        <a:t>Avg</a:t>
                      </a:r>
                      <a:r>
                        <a:rPr lang="en-US" sz="1200" kern="1200" baseline="0" dirty="0" smtClean="0">
                          <a:effectLst/>
                        </a:rPr>
                        <a:t>)</a:t>
                      </a:r>
                      <a:r>
                        <a:rPr lang="en-US" sz="1200" kern="1200" baseline="30000" dirty="0" smtClean="0">
                          <a:effectLst/>
                        </a:rPr>
                        <a:t>4</a:t>
                      </a:r>
                      <a:endParaRPr lang="en-US" sz="1200" kern="1200" baseline="0" dirty="0" smtClean="0">
                        <a:effectLst/>
                      </a:endParaRPr>
                    </a:p>
                    <a:p>
                      <a:pPr marL="0" algn="ctr" defTabSz="914099" rtl="0" eaLnBrk="1" fontAlgn="base" latinLnBrk="0" hangingPunct="1">
                        <a:spcBef>
                          <a:spcPct val="0"/>
                        </a:spcBef>
                        <a:spcAft>
                          <a:spcPct val="0"/>
                        </a:spcAft>
                      </a:pPr>
                      <a:r>
                        <a:rPr lang="en-US" sz="1200" kern="1200" baseline="0" dirty="0" smtClean="0">
                          <a:effectLst/>
                        </a:rPr>
                        <a:t>Network 2 (</a:t>
                      </a:r>
                      <a:r>
                        <a:rPr lang="en-US" sz="1200" kern="1200" baseline="0" dirty="0" err="1" smtClean="0">
                          <a:effectLst/>
                        </a:rPr>
                        <a:t>Avg</a:t>
                      </a:r>
                      <a:r>
                        <a:rPr lang="en-US" sz="1200" kern="1200" baseline="0" dirty="0" smtClean="0">
                          <a:effectLst/>
                        </a:rPr>
                        <a:t>)</a:t>
                      </a:r>
                      <a:r>
                        <a:rPr lang="en-US" sz="1200" kern="1200" baseline="30000" dirty="0" smtClean="0">
                          <a:effectLst/>
                        </a:rPr>
                        <a:t>4</a:t>
                      </a:r>
                      <a:endParaRPr lang="en-US" sz="1200" b="0" kern="1200" baseline="0" dirty="0" smtClean="0">
                        <a:solidFill>
                          <a:schemeClr val="bg2"/>
                        </a:solidFill>
                        <a:effectLst/>
                        <a:latin typeface="Segoe"/>
                        <a:ea typeface="+mn-ea"/>
                        <a:cs typeface="+mn-cs"/>
                      </a:endParaRPr>
                    </a:p>
                  </a:txBody>
                  <a:tcPr marL="109728" marR="109728" marT="54864" marB="54864">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endParaRPr lang="en-US" sz="1200" dirty="0" smtClean="0"/>
                    </a:p>
                    <a:p>
                      <a:pPr algn="ctr"/>
                      <a:r>
                        <a:rPr lang="en-US" sz="1200" dirty="0" smtClean="0"/>
                        <a:t>156.8</a:t>
                      </a:r>
                      <a:r>
                        <a:rPr lang="en-US" sz="1200" baseline="0" dirty="0" smtClean="0"/>
                        <a:t> min</a:t>
                      </a:r>
                    </a:p>
                    <a:p>
                      <a:pPr algn="ctr"/>
                      <a:r>
                        <a:rPr lang="en-US" sz="1200" baseline="0" dirty="0" smtClean="0"/>
                        <a:t>92.8 min</a:t>
                      </a:r>
                      <a:endParaRPr lang="en-US" sz="1200" dirty="0" smtClean="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lnR w="12700" cap="flat" cmpd="sng" algn="ctr">
                      <a:solidFill>
                        <a:srgbClr val="007338"/>
                      </a:solidFill>
                      <a:prstDash val="solid"/>
                      <a:round/>
                      <a:headEnd type="none" w="med" len="med"/>
                      <a:tailEnd type="none" w="med" len="med"/>
                    </a:lnR>
                  </a:tcPr>
                </a:tc>
                <a:tc>
                  <a:txBody>
                    <a:bodyPr/>
                    <a:lstStyle/>
                    <a:p>
                      <a:pPr algn="ctr"/>
                      <a:endParaRPr lang="en-US" sz="1200" dirty="0" smtClean="0"/>
                    </a:p>
                    <a:p>
                      <a:pPr algn="ctr"/>
                      <a:endParaRPr lang="en-US" sz="1200" baseline="0" dirty="0" smtClean="0"/>
                    </a:p>
                    <a:p>
                      <a:pPr algn="ctr"/>
                      <a:r>
                        <a:rPr lang="en-US" sz="1200" baseline="0" dirty="0" smtClean="0"/>
                        <a:t>34.6 min</a:t>
                      </a:r>
                    </a:p>
                    <a:p>
                      <a:pPr algn="ctr"/>
                      <a:r>
                        <a:rPr lang="en-US" sz="1200" baseline="0" dirty="0" smtClean="0"/>
                        <a:t>18.3 min</a:t>
                      </a:r>
                      <a:endParaRPr lang="en-US" sz="1200" b="0" baseline="0" dirty="0" smtClean="0">
                        <a:solidFill>
                          <a:schemeClr val="bg2"/>
                        </a:solidFill>
                        <a:latin typeface="Segoe"/>
                      </a:endParaRPr>
                    </a:p>
                  </a:txBody>
                  <a:tcPr marL="109728" marR="109728" marT="54864" marB="54864">
                    <a:lnL w="12700" cap="flat" cmpd="sng" algn="ctr">
                      <a:solidFill>
                        <a:srgbClr val="007338"/>
                      </a:solidFill>
                      <a:prstDash val="solid"/>
                      <a:round/>
                      <a:headEnd type="none" w="med" len="med"/>
                      <a:tailEnd type="none" w="med" len="med"/>
                    </a:lnL>
                  </a:tcPr>
                </a:tc>
              </a:tr>
            </a:tbl>
          </a:graphicData>
        </a:graphic>
      </p:graphicFrame>
      <p:sp>
        <p:nvSpPr>
          <p:cNvPr id="17" name="Rectangle 16"/>
          <p:cNvSpPr/>
          <p:nvPr/>
        </p:nvSpPr>
        <p:spPr>
          <a:xfrm flipV="1">
            <a:off x="1914525" y="3609974"/>
            <a:ext cx="1963964" cy="20955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Callout 17"/>
          <p:cNvSpPr/>
          <p:nvPr/>
        </p:nvSpPr>
        <p:spPr>
          <a:xfrm flipH="1">
            <a:off x="4000497" y="2895599"/>
            <a:ext cx="866777" cy="619125"/>
          </a:xfrm>
          <a:prstGeom prst="wedgeEllipseCallout">
            <a:avLst>
              <a:gd name="adj1" fmla="val 68728"/>
              <a:gd name="adj2" fmla="val 57616"/>
            </a:avLst>
          </a:prstGeom>
          <a:solidFill>
            <a:srgbClr val="FFFFFF"/>
          </a:solidFill>
          <a:ln w="1905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60%+ less CPU usage</a:t>
            </a:r>
            <a:endParaRPr lang="en-US" sz="1000" dirty="0">
              <a:solidFill>
                <a:schemeClr val="bg1"/>
              </a:solidFill>
            </a:endParaRPr>
          </a:p>
        </p:txBody>
      </p:sp>
      <p:sp>
        <p:nvSpPr>
          <p:cNvPr id="19" name="Oval Callout 18"/>
          <p:cNvSpPr/>
          <p:nvPr/>
        </p:nvSpPr>
        <p:spPr>
          <a:xfrm>
            <a:off x="4000499" y="3629025"/>
            <a:ext cx="876301" cy="657225"/>
          </a:xfrm>
          <a:prstGeom prst="wedgeEllipseCallout">
            <a:avLst>
              <a:gd name="adj1" fmla="val -61272"/>
              <a:gd name="adj2" fmla="val 34002"/>
            </a:avLst>
          </a:prstGeom>
          <a:solidFill>
            <a:srgbClr val="FFFFFF"/>
          </a:solidFill>
          <a:ln w="1905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14x faster at boot time</a:t>
            </a:r>
            <a:endParaRPr lang="en-US" sz="1000" dirty="0">
              <a:solidFill>
                <a:schemeClr val="bg1"/>
              </a:solidFill>
            </a:endParaRPr>
          </a:p>
        </p:txBody>
      </p:sp>
      <p:sp>
        <p:nvSpPr>
          <p:cNvPr id="20" name="Oval Callout 19"/>
          <p:cNvSpPr/>
          <p:nvPr/>
        </p:nvSpPr>
        <p:spPr>
          <a:xfrm rot="10800000" flipH="1" flipV="1">
            <a:off x="3962401" y="4429124"/>
            <a:ext cx="952499" cy="695325"/>
          </a:xfrm>
          <a:prstGeom prst="wedgeEllipseCallout">
            <a:avLst>
              <a:gd name="adj1" fmla="val -55385"/>
              <a:gd name="adj2" fmla="val 27799"/>
            </a:avLst>
          </a:prstGeom>
          <a:solidFill>
            <a:srgbClr val="FFFFFF"/>
          </a:solidFill>
          <a:ln w="1905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2x faster in quick scans</a:t>
            </a:r>
            <a:endParaRPr lang="en-US" sz="1000" dirty="0">
              <a:solidFill>
                <a:schemeClr val="bg1"/>
              </a:solidFill>
            </a:endParaRPr>
          </a:p>
        </p:txBody>
      </p:sp>
      <p:sp>
        <p:nvSpPr>
          <p:cNvPr id="21" name="Oval Callout 20"/>
          <p:cNvSpPr/>
          <p:nvPr/>
        </p:nvSpPr>
        <p:spPr>
          <a:xfrm flipH="1">
            <a:off x="3905250" y="5276850"/>
            <a:ext cx="1054584" cy="533400"/>
          </a:xfrm>
          <a:prstGeom prst="wedgeEllipseCallout">
            <a:avLst>
              <a:gd name="adj1" fmla="val 67725"/>
              <a:gd name="adj2" fmla="val 43935"/>
            </a:avLst>
          </a:prstGeom>
          <a:solidFill>
            <a:srgbClr val="FFFFFF"/>
          </a:solidFill>
          <a:ln w="1905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5x faster in full scans </a:t>
            </a:r>
            <a:endParaRPr lang="en-US" sz="1000" dirty="0">
              <a:solidFill>
                <a:schemeClr val="bg1"/>
              </a:solidFill>
            </a:endParaRPr>
          </a:p>
        </p:txBody>
      </p:sp>
      <p:sp>
        <p:nvSpPr>
          <p:cNvPr id="22" name="Rectangle 21"/>
          <p:cNvSpPr/>
          <p:nvPr/>
        </p:nvSpPr>
        <p:spPr>
          <a:xfrm flipV="1">
            <a:off x="1866900" y="3891909"/>
            <a:ext cx="2038350" cy="53339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1885950" y="4786029"/>
            <a:ext cx="2019437" cy="47624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V="1">
            <a:off x="1914526" y="5604509"/>
            <a:ext cx="2038349" cy="47624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34949" y="6334124"/>
            <a:ext cx="8385175" cy="446276"/>
          </a:xfrm>
          <a:prstGeom prst="rect">
            <a:avLst/>
          </a:prstGeom>
          <a:noFill/>
        </p:spPr>
        <p:txBody>
          <a:bodyPr wrap="square" rtlCol="0">
            <a:spAutoFit/>
          </a:bodyPr>
          <a:lstStyle/>
          <a:p>
            <a:pPr marL="225425" indent="-225425">
              <a:spcBef>
                <a:spcPts val="600"/>
              </a:spcBef>
            </a:pPr>
            <a:r>
              <a:rPr lang="en-US" sz="1000" dirty="0" smtClean="0">
                <a:latin typeface="Arial" pitchFamily="34" charset="0"/>
                <a:cs typeface="Arial" pitchFamily="34" charset="0"/>
              </a:rPr>
              <a:t>Sources:   West Coast Labs, AVTest.org</a:t>
            </a:r>
          </a:p>
          <a:p>
            <a:pPr marL="225425" indent="-225425">
              <a:spcBef>
                <a:spcPts val="600"/>
              </a:spcBef>
              <a:buFont typeface="Arial" pitchFamily="34" charset="0"/>
              <a:buChar char="•"/>
            </a:pPr>
            <a:r>
              <a:rPr lang="en-US" sz="800" dirty="0" smtClean="0">
                <a:latin typeface="Arial" pitchFamily="34" charset="0"/>
                <a:cs typeface="Arial" pitchFamily="34" charset="0"/>
              </a:rPr>
              <a:t>Performance benchmarking study with West Coast Labs.  </a:t>
            </a:r>
          </a:p>
        </p:txBody>
      </p:sp>
      <p:graphicFrame>
        <p:nvGraphicFramePr>
          <p:cNvPr id="16" name="Table 15"/>
          <p:cNvGraphicFramePr>
            <a:graphicFrameLocks noGrp="1"/>
          </p:cNvGraphicFramePr>
          <p:nvPr>
            <p:extLst>
              <p:ext uri="{D42A27DB-BD31-4B8C-83A1-F6EECF244321}">
                <p14:modId xmlns:p14="http://schemas.microsoft.com/office/powerpoint/2007/7/12/main" xmlns="" val="1070277482"/>
              </p:ext>
            </p:extLst>
          </p:nvPr>
        </p:nvGraphicFramePr>
        <p:xfrm>
          <a:off x="4972051" y="1390651"/>
          <a:ext cx="3990973" cy="4748339"/>
        </p:xfrm>
        <a:graphic>
          <a:graphicData uri="http://schemas.openxmlformats.org/drawingml/2006/table">
            <a:tbl>
              <a:tblPr firstRow="1" bandRow="1">
                <a:tableStyleId>{18603FDC-E32A-4AB5-989C-0864C3EAD2B8}</a:tableStyleId>
              </a:tblPr>
              <a:tblGrid>
                <a:gridCol w="1714499"/>
                <a:gridCol w="952500"/>
                <a:gridCol w="1323974"/>
              </a:tblGrid>
              <a:tr h="802780">
                <a:tc>
                  <a:txBody>
                    <a:bodyPr/>
                    <a:lstStyle>
                      <a:defPPr>
                        <a:defRPr lang="en-US"/>
                      </a:defPPr>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algn="ctr" defTabSz="914099" rtl="0" eaLnBrk="1" fontAlgn="base" latinLnBrk="0" hangingPunct="1">
                        <a:spcBef>
                          <a:spcPct val="0"/>
                        </a:spcBef>
                        <a:spcAft>
                          <a:spcPct val="0"/>
                        </a:spcAft>
                      </a:pPr>
                      <a:r>
                        <a:rPr lang="en-US" sz="1200" kern="1200" dirty="0" smtClean="0">
                          <a:effectLst/>
                        </a:rPr>
                        <a:t>Product Name/ Capability</a:t>
                      </a:r>
                      <a:endParaRPr lang="en-US" sz="1200" b="1" kern="1200" dirty="0" smtClean="0">
                        <a:solidFill>
                          <a:schemeClr val="bg2"/>
                        </a:solidFill>
                        <a:effectLst/>
                        <a:latin typeface="Segoe"/>
                        <a:ea typeface="+mn-ea"/>
                        <a:cs typeface="+mn-cs"/>
                      </a:endParaRPr>
                    </a:p>
                  </a:txBody>
                  <a:tcPr marL="109728" marR="109728" marT="54864" marB="54864" anchor="ctr"/>
                </a:tc>
                <a:tc>
                  <a:txBody>
                    <a:bodyPr/>
                    <a:lstStyle>
                      <a:defPPr>
                        <a:defRPr lang="en-US"/>
                      </a:defPPr>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algn="ctr" defTabSz="914099" rtl="0" eaLnBrk="1" fontAlgn="base" latinLnBrk="0" hangingPunct="1">
                        <a:spcBef>
                          <a:spcPct val="0"/>
                        </a:spcBef>
                        <a:spcAft>
                          <a:spcPct val="0"/>
                        </a:spcAft>
                      </a:pPr>
                      <a:r>
                        <a:rPr lang="en-US" sz="1200" kern="1200" dirty="0" smtClean="0">
                          <a:effectLst/>
                        </a:rPr>
                        <a:t>Symantec End Point Security</a:t>
                      </a:r>
                      <a:endParaRPr lang="en-US" sz="1200" b="1" kern="1200" dirty="0" smtClean="0">
                        <a:solidFill>
                          <a:schemeClr val="bg2"/>
                        </a:solidFill>
                        <a:effectLst/>
                        <a:latin typeface="Segoe"/>
                        <a:ea typeface="+mn-ea"/>
                        <a:cs typeface="+mn-cs"/>
                      </a:endParaRPr>
                    </a:p>
                  </a:txBody>
                  <a:tcPr marL="109728" marR="109728" marT="54864" marB="54864" anchor="ctr"/>
                </a:tc>
                <a:tc>
                  <a:txBody>
                    <a:bodyPr/>
                    <a:lstStyle>
                      <a:defPPr>
                        <a:defRPr lang="en-US"/>
                      </a:defPPr>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algn="ctr" defTabSz="914099" rtl="0" eaLnBrk="1" fontAlgn="base" latinLnBrk="0" hangingPunct="1">
                        <a:spcBef>
                          <a:spcPct val="0"/>
                        </a:spcBef>
                        <a:spcAft>
                          <a:spcPct val="0"/>
                        </a:spcAft>
                      </a:pPr>
                      <a:r>
                        <a:rPr lang="en-US" sz="1200" kern="1200" dirty="0" smtClean="0">
                          <a:effectLst/>
                        </a:rPr>
                        <a:t>Forefront </a:t>
                      </a:r>
                      <a:r>
                        <a:rPr lang="en-US" sz="1200" kern="1200" baseline="0" dirty="0" smtClean="0">
                          <a:effectLst/>
                        </a:rPr>
                        <a:t> </a:t>
                      </a:r>
                      <a:r>
                        <a:rPr lang="en-US" sz="1200" kern="1200" dirty="0" smtClean="0">
                          <a:effectLst/>
                        </a:rPr>
                        <a:t>Client Security</a:t>
                      </a:r>
                      <a:endParaRPr lang="en-US" sz="1200" b="1" kern="1200" dirty="0" smtClean="0">
                        <a:solidFill>
                          <a:schemeClr val="bg2"/>
                        </a:solidFill>
                        <a:effectLst/>
                        <a:latin typeface="Segoe"/>
                        <a:ea typeface="+mn-ea"/>
                        <a:cs typeface="+mn-cs"/>
                      </a:endParaRPr>
                    </a:p>
                  </a:txBody>
                  <a:tcPr marL="109728" marR="109728" marT="54864" marB="54864" anchor="ctr"/>
                </a:tc>
              </a:tr>
              <a:tr h="724133">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kern="1200" baseline="0" dirty="0" smtClean="0">
                          <a:solidFill>
                            <a:schemeClr val="tx1"/>
                          </a:solidFill>
                          <a:effectLst/>
                        </a:rPr>
                        <a:t>Memory Footprint</a:t>
                      </a:r>
                      <a:r>
                        <a:rPr lang="en-US" sz="1200" kern="1200" baseline="30000" dirty="0" smtClean="0">
                          <a:solidFill>
                            <a:schemeClr val="tx1"/>
                          </a:solidFill>
                          <a:effectLst/>
                        </a:rPr>
                        <a:t>1</a:t>
                      </a:r>
                    </a:p>
                    <a:p>
                      <a:pPr marL="0" algn="ctr" defTabSz="914099" rtl="0" eaLnBrk="1" fontAlgn="base" latinLnBrk="0" hangingPunct="1">
                        <a:spcBef>
                          <a:spcPct val="0"/>
                        </a:spcBef>
                        <a:spcAft>
                          <a:spcPct val="0"/>
                        </a:spcAft>
                      </a:pPr>
                      <a:r>
                        <a:rPr lang="en-US" sz="1200" kern="1200" baseline="0" dirty="0" smtClean="0">
                          <a:solidFill>
                            <a:schemeClr val="tx1"/>
                          </a:solidFill>
                          <a:effectLst/>
                        </a:rPr>
                        <a:t>Client – uninfected </a:t>
                      </a:r>
                    </a:p>
                    <a:p>
                      <a:pPr marL="0" algn="ctr" defTabSz="914099" rtl="0" eaLnBrk="1" fontAlgn="base" latinLnBrk="0" hangingPunct="1">
                        <a:spcBef>
                          <a:spcPct val="0"/>
                        </a:spcBef>
                        <a:spcAft>
                          <a:spcPct val="0"/>
                        </a:spcAft>
                      </a:pPr>
                      <a:r>
                        <a:rPr lang="en-US" sz="1200" kern="1200" baseline="0" dirty="0" smtClean="0">
                          <a:solidFill>
                            <a:schemeClr val="tx1"/>
                          </a:solidFill>
                          <a:effectLst/>
                        </a:rPr>
                        <a:t>Client  -infected </a:t>
                      </a:r>
                      <a:endParaRPr lang="en-US" sz="1200" b="0" kern="1200" baseline="0" dirty="0" smtClean="0">
                        <a:solidFill>
                          <a:schemeClr val="tx1"/>
                        </a:solidFill>
                        <a:effectLst/>
                        <a:latin typeface="Segoe"/>
                        <a:ea typeface="+mn-ea"/>
                        <a:cs typeface="+mn-cs"/>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endParaRPr>
                    </a:p>
                    <a:p>
                      <a:pPr algn="ctr"/>
                      <a:r>
                        <a:rPr lang="en-US" sz="1200" dirty="0" smtClean="0">
                          <a:solidFill>
                            <a:schemeClr val="tx1"/>
                          </a:solidFill>
                        </a:rPr>
                        <a:t>536 </a:t>
                      </a:r>
                      <a:r>
                        <a:rPr lang="en-US" sz="1200" dirty="0" err="1" smtClean="0">
                          <a:solidFill>
                            <a:schemeClr val="tx1"/>
                          </a:solidFill>
                        </a:rPr>
                        <a:t>Mbs</a:t>
                      </a:r>
                      <a:endParaRPr lang="en-US" sz="1200" dirty="0" smtClean="0">
                        <a:solidFill>
                          <a:schemeClr val="tx1"/>
                        </a:solidFill>
                      </a:endParaRPr>
                    </a:p>
                    <a:p>
                      <a:pPr algn="ctr"/>
                      <a:r>
                        <a:rPr lang="en-US" sz="1200" dirty="0" smtClean="0">
                          <a:solidFill>
                            <a:schemeClr val="tx1"/>
                          </a:solidFill>
                        </a:rPr>
                        <a:t>593 </a:t>
                      </a:r>
                      <a:r>
                        <a:rPr lang="en-US" sz="1200" dirty="0" err="1" smtClean="0">
                          <a:solidFill>
                            <a:schemeClr val="tx1"/>
                          </a:solidFill>
                        </a:rPr>
                        <a:t>Mbs</a:t>
                      </a:r>
                      <a:endParaRPr lang="en-US" sz="1200" dirty="0">
                        <a:solidFill>
                          <a:schemeClr val="tx1"/>
                        </a:solidFill>
                        <a:latin typeface="Segoe"/>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endParaRPr>
                    </a:p>
                    <a:p>
                      <a:pPr algn="ctr"/>
                      <a:r>
                        <a:rPr lang="en-US" sz="1200" dirty="0" smtClean="0">
                          <a:solidFill>
                            <a:schemeClr val="tx1"/>
                          </a:solidFill>
                        </a:rPr>
                        <a:t>522 </a:t>
                      </a:r>
                      <a:r>
                        <a:rPr lang="en-US" sz="1200" dirty="0" err="1" smtClean="0">
                          <a:solidFill>
                            <a:schemeClr val="tx1"/>
                          </a:solidFill>
                        </a:rPr>
                        <a:t>Mbs</a:t>
                      </a:r>
                      <a:endParaRPr lang="en-US" sz="1200" baseline="0" dirty="0" smtClean="0">
                        <a:solidFill>
                          <a:schemeClr val="tx1"/>
                        </a:solidFill>
                      </a:endParaRPr>
                    </a:p>
                    <a:p>
                      <a:pPr algn="ctr"/>
                      <a:r>
                        <a:rPr lang="en-US" sz="1200" baseline="0" dirty="0" smtClean="0">
                          <a:solidFill>
                            <a:schemeClr val="tx1"/>
                          </a:solidFill>
                        </a:rPr>
                        <a:t>495 </a:t>
                      </a:r>
                      <a:r>
                        <a:rPr lang="en-US" sz="1200" baseline="0" dirty="0" err="1" smtClean="0">
                          <a:solidFill>
                            <a:schemeClr val="tx1"/>
                          </a:solidFill>
                        </a:rPr>
                        <a:t>Mbs</a:t>
                      </a:r>
                      <a:endParaRPr lang="en-US" sz="1200" b="0" baseline="0" dirty="0" smtClean="0">
                        <a:solidFill>
                          <a:schemeClr val="tx1"/>
                        </a:solidFill>
                        <a:latin typeface="Segoe"/>
                      </a:endParaRPr>
                    </a:p>
                  </a:txBody>
                  <a:tcPr marL="109728" marR="109728" marT="54864" marB="54864"/>
                </a:tc>
              </a:tr>
              <a:tr h="975833">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kern="1200" baseline="0" dirty="0" err="1" smtClean="0">
                          <a:solidFill>
                            <a:schemeClr val="tx1"/>
                          </a:solidFill>
                          <a:effectLst/>
                        </a:rPr>
                        <a:t>Avg</a:t>
                      </a:r>
                      <a:r>
                        <a:rPr lang="en-US" sz="1200" kern="1200" baseline="0" dirty="0" smtClean="0">
                          <a:solidFill>
                            <a:schemeClr val="tx1"/>
                          </a:solidFill>
                          <a:effectLst/>
                        </a:rPr>
                        <a:t> Usage, CPU &amp; Memory</a:t>
                      </a:r>
                      <a:r>
                        <a:rPr lang="en-US" sz="1200" kern="1200" baseline="30000" dirty="0" smtClean="0">
                          <a:solidFill>
                            <a:schemeClr val="tx1"/>
                          </a:solidFill>
                          <a:effectLst/>
                        </a:rPr>
                        <a:t>2</a:t>
                      </a:r>
                      <a:endParaRPr lang="en-US" sz="1200" kern="1200" baseline="0" dirty="0" smtClean="0">
                        <a:solidFill>
                          <a:schemeClr val="tx1"/>
                        </a:solidFill>
                        <a:effectLst/>
                      </a:endParaRPr>
                    </a:p>
                    <a:p>
                      <a:pPr marL="0" algn="ctr" defTabSz="914099" rtl="0" eaLnBrk="1" fontAlgn="base" latinLnBrk="0" hangingPunct="1">
                        <a:spcBef>
                          <a:spcPct val="0"/>
                        </a:spcBef>
                        <a:spcAft>
                          <a:spcPct val="0"/>
                        </a:spcAft>
                      </a:pPr>
                      <a:r>
                        <a:rPr lang="en-US" sz="1200" kern="1200" baseline="0" dirty="0" smtClean="0">
                          <a:solidFill>
                            <a:schemeClr val="tx1"/>
                          </a:solidFill>
                          <a:effectLst/>
                        </a:rPr>
                        <a:t>% Client – uninfected </a:t>
                      </a:r>
                    </a:p>
                    <a:p>
                      <a:pPr marL="0" algn="ctr" defTabSz="914099" rtl="0" eaLnBrk="1" fontAlgn="base" latinLnBrk="0" hangingPunct="1">
                        <a:spcBef>
                          <a:spcPct val="0"/>
                        </a:spcBef>
                        <a:spcAft>
                          <a:spcPct val="0"/>
                        </a:spcAft>
                      </a:pPr>
                      <a:r>
                        <a:rPr lang="en-US" sz="1200" kern="1200" baseline="0" dirty="0" smtClean="0">
                          <a:solidFill>
                            <a:schemeClr val="tx1"/>
                          </a:solidFill>
                          <a:effectLst/>
                        </a:rPr>
                        <a:t>% Client  - infected </a:t>
                      </a:r>
                      <a:endParaRPr lang="en-US" sz="1200" b="0" kern="1200" baseline="0" dirty="0" smtClean="0">
                        <a:solidFill>
                          <a:schemeClr val="tx1"/>
                        </a:solidFill>
                        <a:effectLst/>
                        <a:latin typeface="Segoe"/>
                        <a:ea typeface="+mn-ea"/>
                        <a:cs typeface="+mn-cs"/>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endParaRPr>
                    </a:p>
                    <a:p>
                      <a:pPr algn="ctr"/>
                      <a:endParaRPr lang="en-US" sz="1200" dirty="0" smtClean="0">
                        <a:solidFill>
                          <a:schemeClr val="tx1"/>
                        </a:solidFill>
                      </a:endParaRPr>
                    </a:p>
                    <a:p>
                      <a:pPr algn="ctr"/>
                      <a:r>
                        <a:rPr lang="en-US" sz="1200" dirty="0" smtClean="0">
                          <a:solidFill>
                            <a:schemeClr val="tx1"/>
                          </a:solidFill>
                        </a:rPr>
                        <a:t>82.37%</a:t>
                      </a:r>
                    </a:p>
                    <a:p>
                      <a:pPr algn="ctr"/>
                      <a:r>
                        <a:rPr lang="en-US" sz="1200" dirty="0" smtClean="0">
                          <a:solidFill>
                            <a:schemeClr val="tx1"/>
                          </a:solidFill>
                        </a:rPr>
                        <a:t>88.56%</a:t>
                      </a:r>
                      <a:endParaRPr lang="en-US" sz="1200" dirty="0">
                        <a:solidFill>
                          <a:schemeClr val="tx1"/>
                        </a:solidFill>
                        <a:latin typeface="Segoe"/>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endParaRPr>
                    </a:p>
                    <a:p>
                      <a:pPr algn="ctr"/>
                      <a:endParaRPr lang="en-US" sz="1200" dirty="0" smtClean="0">
                        <a:solidFill>
                          <a:schemeClr val="tx1"/>
                        </a:solidFill>
                      </a:endParaRPr>
                    </a:p>
                    <a:p>
                      <a:pPr algn="ctr"/>
                      <a:r>
                        <a:rPr lang="en-US" sz="1200" dirty="0" smtClean="0">
                          <a:solidFill>
                            <a:schemeClr val="tx1"/>
                          </a:solidFill>
                        </a:rPr>
                        <a:t>79%</a:t>
                      </a:r>
                    </a:p>
                    <a:p>
                      <a:pPr algn="ctr"/>
                      <a:r>
                        <a:rPr lang="en-US" sz="1200" dirty="0" smtClean="0">
                          <a:solidFill>
                            <a:schemeClr val="tx1"/>
                          </a:solidFill>
                        </a:rPr>
                        <a:t>81.6%</a:t>
                      </a:r>
                      <a:endParaRPr lang="en-US" sz="1200" b="0" dirty="0">
                        <a:solidFill>
                          <a:schemeClr val="tx1"/>
                        </a:solidFill>
                        <a:latin typeface="Segoe"/>
                      </a:endParaRPr>
                    </a:p>
                  </a:txBody>
                  <a:tcPr marL="109728" marR="109728" marT="54864" marB="54864"/>
                </a:tc>
              </a:tr>
              <a:tr h="724133">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kern="1200" dirty="0" smtClean="0">
                          <a:solidFill>
                            <a:schemeClr val="tx1"/>
                          </a:solidFill>
                          <a:effectLst/>
                        </a:rPr>
                        <a:t>Scanning</a:t>
                      </a:r>
                      <a:r>
                        <a:rPr lang="en-US" sz="1200" kern="1200" baseline="0" dirty="0" smtClean="0">
                          <a:solidFill>
                            <a:schemeClr val="tx1"/>
                          </a:solidFill>
                          <a:effectLst/>
                        </a:rPr>
                        <a:t> time</a:t>
                      </a:r>
                    </a:p>
                    <a:p>
                      <a:pPr marL="0" algn="ctr" defTabSz="914099" rtl="0" eaLnBrk="1" fontAlgn="base" latinLnBrk="0" hangingPunct="1">
                        <a:spcBef>
                          <a:spcPct val="0"/>
                        </a:spcBef>
                        <a:spcAft>
                          <a:spcPct val="0"/>
                        </a:spcAft>
                      </a:pPr>
                      <a:r>
                        <a:rPr lang="en-US" sz="1200" kern="1200" baseline="0" dirty="0" smtClean="0">
                          <a:solidFill>
                            <a:schemeClr val="tx1"/>
                          </a:solidFill>
                          <a:effectLst/>
                        </a:rPr>
                        <a:t>Uninfected client</a:t>
                      </a:r>
                    </a:p>
                    <a:p>
                      <a:pPr marL="0" algn="ctr" defTabSz="914099" rtl="0" eaLnBrk="1" fontAlgn="base" latinLnBrk="0" hangingPunct="1">
                        <a:spcBef>
                          <a:spcPct val="0"/>
                        </a:spcBef>
                        <a:spcAft>
                          <a:spcPct val="0"/>
                        </a:spcAft>
                      </a:pPr>
                      <a:r>
                        <a:rPr lang="en-US" sz="1200" kern="1200" baseline="0" dirty="0" smtClean="0">
                          <a:solidFill>
                            <a:schemeClr val="tx1"/>
                          </a:solidFill>
                          <a:effectLst/>
                        </a:rPr>
                        <a:t>Infected client</a:t>
                      </a:r>
                      <a:endParaRPr lang="en-US" sz="1200" b="0" kern="1200" baseline="0" dirty="0" smtClean="0">
                        <a:solidFill>
                          <a:schemeClr val="tx1"/>
                        </a:solidFill>
                        <a:effectLst/>
                        <a:latin typeface="Segoe"/>
                        <a:ea typeface="+mn-ea"/>
                        <a:cs typeface="+mn-cs"/>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endParaRPr>
                    </a:p>
                    <a:p>
                      <a:pPr algn="ctr"/>
                      <a:r>
                        <a:rPr lang="en-US" sz="1200" dirty="0" smtClean="0">
                          <a:solidFill>
                            <a:schemeClr val="tx1"/>
                          </a:solidFill>
                        </a:rPr>
                        <a:t>147.69</a:t>
                      </a:r>
                      <a:r>
                        <a:rPr lang="en-US" sz="1200" baseline="0" dirty="0" smtClean="0">
                          <a:solidFill>
                            <a:schemeClr val="tx1"/>
                          </a:solidFill>
                        </a:rPr>
                        <a:t>min</a:t>
                      </a:r>
                    </a:p>
                    <a:p>
                      <a:pPr algn="ctr"/>
                      <a:r>
                        <a:rPr lang="en-US" sz="1200" dirty="0" smtClean="0">
                          <a:solidFill>
                            <a:schemeClr val="tx1"/>
                          </a:solidFill>
                        </a:rPr>
                        <a:t>167.09</a:t>
                      </a:r>
                      <a:r>
                        <a:rPr lang="en-US" sz="1200" baseline="0" dirty="0" smtClean="0">
                          <a:solidFill>
                            <a:schemeClr val="tx1"/>
                          </a:solidFill>
                        </a:rPr>
                        <a:t>min</a:t>
                      </a:r>
                      <a:endParaRPr lang="en-US" sz="1200" dirty="0" smtClean="0">
                        <a:solidFill>
                          <a:schemeClr val="tx1"/>
                        </a:solidFill>
                        <a:latin typeface="Segoe"/>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smtClean="0">
                        <a:solidFill>
                          <a:schemeClr val="tx1"/>
                        </a:solidFill>
                      </a:endParaRPr>
                    </a:p>
                    <a:p>
                      <a:pPr algn="ctr"/>
                      <a:r>
                        <a:rPr lang="en-US" sz="1200" dirty="0" smtClean="0">
                          <a:solidFill>
                            <a:schemeClr val="tx1"/>
                          </a:solidFill>
                        </a:rPr>
                        <a:t>81.82 min</a:t>
                      </a:r>
                      <a:endParaRPr lang="en-US" sz="1200" baseline="0" dirty="0" smtClean="0">
                        <a:solidFill>
                          <a:schemeClr val="tx1"/>
                        </a:solidFill>
                      </a:endParaRPr>
                    </a:p>
                    <a:p>
                      <a:pPr algn="ctr"/>
                      <a:r>
                        <a:rPr lang="en-US" sz="1200" baseline="0" dirty="0" smtClean="0">
                          <a:solidFill>
                            <a:schemeClr val="tx1"/>
                          </a:solidFill>
                        </a:rPr>
                        <a:t>95.33 min</a:t>
                      </a:r>
                      <a:endParaRPr lang="en-US" sz="1200" b="0" baseline="0" dirty="0" smtClean="0">
                        <a:solidFill>
                          <a:schemeClr val="tx1"/>
                        </a:solidFill>
                        <a:latin typeface="Segoe"/>
                      </a:endParaRPr>
                    </a:p>
                  </a:txBody>
                  <a:tcPr marL="109728" marR="109728" marT="54864" marB="54864"/>
                </a:tc>
              </a:tr>
              <a:tr h="411670">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algn="ctr" defTabSz="914099" rtl="0" eaLnBrk="1" fontAlgn="base" latinLnBrk="0" hangingPunct="1">
                        <a:spcBef>
                          <a:spcPct val="0"/>
                        </a:spcBef>
                        <a:spcAft>
                          <a:spcPct val="0"/>
                        </a:spcAft>
                      </a:pPr>
                      <a:r>
                        <a:rPr lang="en-US" sz="1200" kern="1200" dirty="0" smtClean="0">
                          <a:solidFill>
                            <a:schemeClr val="tx1"/>
                          </a:solidFill>
                          <a:effectLst/>
                        </a:rPr>
                        <a:t>Application Startup</a:t>
                      </a:r>
                      <a:r>
                        <a:rPr lang="en-US" sz="1200" kern="1200" baseline="0" dirty="0" smtClean="0">
                          <a:solidFill>
                            <a:schemeClr val="tx1"/>
                          </a:solidFill>
                          <a:effectLst/>
                        </a:rPr>
                        <a:t> time</a:t>
                      </a:r>
                      <a:endParaRPr lang="en-US" sz="1200" b="1" kern="1200" dirty="0" smtClean="0">
                        <a:solidFill>
                          <a:schemeClr val="tx1"/>
                        </a:solidFill>
                        <a:effectLst/>
                        <a:latin typeface="Segoe"/>
                        <a:ea typeface="+mn-ea"/>
                        <a:cs typeface="+mn-cs"/>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dirty="0">
                        <a:solidFill>
                          <a:schemeClr val="tx1"/>
                        </a:solidFill>
                        <a:latin typeface="Segoe"/>
                      </a:endParaRPr>
                    </a:p>
                  </a:txBody>
                  <a:tcPr marL="109728" marR="109728" marT="54864" marB="54864"/>
                </a:tc>
                <a:tc>
                  <a:txBody>
                    <a:bodyPr/>
                    <a:lstStyle>
                      <a:defPPr>
                        <a:defRPr lang="en-US"/>
                      </a:defPPr>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endParaRPr lang="en-US" sz="1200" b="0" dirty="0">
                        <a:solidFill>
                          <a:schemeClr val="tx1"/>
                        </a:solidFill>
                        <a:latin typeface="Segoe"/>
                      </a:endParaRPr>
                    </a:p>
                  </a:txBody>
                  <a:tcPr marL="109728" marR="109728" marT="54864" marB="54864"/>
                </a:tc>
              </a:tr>
              <a:tr h="522986">
                <a:tc>
                  <a:txBody>
                    <a:bodyPr/>
                    <a:lstStyle/>
                    <a:p>
                      <a:pPr marL="0" algn="ctr" defTabSz="914099" rtl="0" eaLnBrk="1" fontAlgn="base" latinLnBrk="0" hangingPunct="1">
                        <a:spcBef>
                          <a:spcPct val="0"/>
                        </a:spcBef>
                        <a:spcAft>
                          <a:spcPct val="0"/>
                        </a:spcAft>
                      </a:pPr>
                      <a:r>
                        <a:rPr lang="en-US" sz="1200" kern="1200" dirty="0" smtClean="0">
                          <a:effectLst/>
                        </a:rPr>
                        <a:t>Starting Word</a:t>
                      </a:r>
                      <a:r>
                        <a:rPr lang="en-US" sz="1200" kern="1200" baseline="0" dirty="0" smtClean="0">
                          <a:effectLst/>
                        </a:rPr>
                        <a:t> </a:t>
                      </a:r>
                    </a:p>
                    <a:p>
                      <a:pPr marL="0" algn="ctr" defTabSz="914099" rtl="0" eaLnBrk="1" fontAlgn="base" latinLnBrk="0" hangingPunct="1">
                        <a:spcBef>
                          <a:spcPct val="0"/>
                        </a:spcBef>
                        <a:spcAft>
                          <a:spcPct val="0"/>
                        </a:spcAft>
                      </a:pPr>
                      <a:r>
                        <a:rPr lang="en-US" sz="1200" kern="1200" baseline="0" dirty="0" smtClean="0">
                          <a:effectLst/>
                        </a:rPr>
                        <a:t>with no AV – 1.725</a:t>
                      </a:r>
                      <a:endParaRPr lang="en-US" sz="1200" b="0" kern="1200" dirty="0" smtClean="0">
                        <a:solidFill>
                          <a:schemeClr val="bg2"/>
                        </a:solidFill>
                        <a:effectLst/>
                        <a:latin typeface="Segoe"/>
                        <a:ea typeface="+mn-ea"/>
                        <a:cs typeface="+mn-cs"/>
                      </a:endParaRPr>
                    </a:p>
                  </a:txBody>
                  <a:tcPr marL="109728" marR="109728" marT="54864" marB="54864"/>
                </a:tc>
                <a:tc>
                  <a:txBody>
                    <a:bodyPr/>
                    <a:lstStyle/>
                    <a:p>
                      <a:pPr algn="ctr"/>
                      <a:endParaRPr lang="en-US" sz="1200" dirty="0" smtClean="0">
                        <a:solidFill>
                          <a:schemeClr val="tx1"/>
                        </a:solidFill>
                      </a:endParaRPr>
                    </a:p>
                    <a:p>
                      <a:pPr algn="ctr"/>
                      <a:r>
                        <a:rPr lang="en-US" sz="1200" dirty="0" smtClean="0">
                          <a:solidFill>
                            <a:schemeClr val="tx1"/>
                          </a:solidFill>
                        </a:rPr>
                        <a:t>2.425 sec</a:t>
                      </a:r>
                      <a:endParaRPr lang="en-US" sz="1200" dirty="0">
                        <a:solidFill>
                          <a:schemeClr val="tx1"/>
                        </a:solidFill>
                        <a:latin typeface="Segoe"/>
                      </a:endParaRPr>
                    </a:p>
                  </a:txBody>
                  <a:tcPr marL="109728" marR="109728" marT="54864" marB="54864"/>
                </a:tc>
                <a:tc>
                  <a:txBody>
                    <a:bodyPr/>
                    <a:lstStyle/>
                    <a:p>
                      <a:pPr algn="ctr"/>
                      <a:endParaRPr lang="en-US" sz="1200" dirty="0" smtClean="0">
                        <a:solidFill>
                          <a:schemeClr val="tx1"/>
                        </a:solidFill>
                      </a:endParaRPr>
                    </a:p>
                    <a:p>
                      <a:pPr algn="ctr"/>
                      <a:r>
                        <a:rPr lang="en-US" sz="1200" dirty="0" smtClean="0">
                          <a:solidFill>
                            <a:schemeClr val="tx1"/>
                          </a:solidFill>
                        </a:rPr>
                        <a:t>2.233 sec</a:t>
                      </a:r>
                      <a:endParaRPr lang="en-US" sz="1200" b="0" dirty="0">
                        <a:solidFill>
                          <a:schemeClr val="tx1"/>
                        </a:solidFill>
                        <a:latin typeface="Segoe"/>
                      </a:endParaRPr>
                    </a:p>
                  </a:txBody>
                  <a:tcPr marL="109728" marR="109728" marT="54864" marB="54864"/>
                </a:tc>
              </a:tr>
              <a:tr h="522986">
                <a:tc>
                  <a:txBody>
                    <a:bodyPr/>
                    <a:lstStyle/>
                    <a:p>
                      <a:pPr marL="0" algn="ctr" defTabSz="914099" rtl="0" eaLnBrk="1" fontAlgn="base" latinLnBrk="0" hangingPunct="1">
                        <a:spcBef>
                          <a:spcPct val="0"/>
                        </a:spcBef>
                        <a:spcAft>
                          <a:spcPct val="0"/>
                        </a:spcAft>
                      </a:pPr>
                      <a:r>
                        <a:rPr lang="en-US" sz="1200" kern="1200" dirty="0" smtClean="0">
                          <a:effectLst/>
                        </a:rPr>
                        <a:t>Starting</a:t>
                      </a:r>
                      <a:r>
                        <a:rPr lang="en-US" sz="1200" kern="1200" baseline="0" dirty="0" smtClean="0">
                          <a:effectLst/>
                        </a:rPr>
                        <a:t> IE</a:t>
                      </a:r>
                    </a:p>
                    <a:p>
                      <a:pPr marL="0" marR="0" indent="0" algn="ctr" defTabSz="914099" rtl="0" eaLnBrk="1" fontAlgn="base" latinLnBrk="0" hangingPunct="1">
                        <a:lnSpc>
                          <a:spcPct val="100000"/>
                        </a:lnSpc>
                        <a:spcBef>
                          <a:spcPct val="0"/>
                        </a:spcBef>
                        <a:spcAft>
                          <a:spcPct val="0"/>
                        </a:spcAft>
                        <a:buClrTx/>
                        <a:buSzTx/>
                        <a:buFontTx/>
                        <a:buNone/>
                        <a:tabLst/>
                        <a:defRPr/>
                      </a:pPr>
                      <a:r>
                        <a:rPr lang="en-US" sz="1200" kern="1200" baseline="0" dirty="0" smtClean="0">
                          <a:effectLst/>
                        </a:rPr>
                        <a:t>with no AV – 2.275</a:t>
                      </a:r>
                      <a:endParaRPr lang="en-US" sz="1200" b="0" kern="1200" dirty="0" smtClean="0">
                        <a:solidFill>
                          <a:schemeClr val="bg2"/>
                        </a:solidFill>
                        <a:effectLst/>
                        <a:latin typeface="Segoe"/>
                        <a:ea typeface="+mn-ea"/>
                        <a:cs typeface="+mn-cs"/>
                      </a:endParaRPr>
                    </a:p>
                  </a:txBody>
                  <a:tcPr marL="109728" marR="109728" marT="54864" marB="54864"/>
                </a:tc>
                <a:tc>
                  <a:txBody>
                    <a:bodyPr/>
                    <a:lstStyle/>
                    <a:p>
                      <a:pPr algn="ctr"/>
                      <a:endParaRPr lang="en-US" sz="1200" dirty="0" smtClean="0">
                        <a:solidFill>
                          <a:schemeClr val="tx1"/>
                        </a:solidFill>
                      </a:endParaRPr>
                    </a:p>
                    <a:p>
                      <a:pPr algn="ctr"/>
                      <a:r>
                        <a:rPr lang="en-US" sz="1200" dirty="0" smtClean="0">
                          <a:solidFill>
                            <a:schemeClr val="tx1"/>
                          </a:solidFill>
                        </a:rPr>
                        <a:t>3.6 sec </a:t>
                      </a:r>
                      <a:endParaRPr lang="en-US" sz="1200" dirty="0">
                        <a:solidFill>
                          <a:schemeClr val="tx1"/>
                        </a:solidFill>
                        <a:latin typeface="Segoe"/>
                      </a:endParaRPr>
                    </a:p>
                  </a:txBody>
                  <a:tcPr marL="109728" marR="109728" marT="54864" marB="54864"/>
                </a:tc>
                <a:tc>
                  <a:txBody>
                    <a:bodyPr/>
                    <a:lstStyle/>
                    <a:p>
                      <a:pPr algn="ctr"/>
                      <a:endParaRPr lang="en-US" sz="1200" dirty="0" smtClean="0">
                        <a:solidFill>
                          <a:schemeClr val="tx1"/>
                        </a:solidFill>
                      </a:endParaRPr>
                    </a:p>
                    <a:p>
                      <a:pPr algn="ctr"/>
                      <a:r>
                        <a:rPr lang="en-US" sz="1200" dirty="0" smtClean="0">
                          <a:solidFill>
                            <a:schemeClr val="tx1"/>
                          </a:solidFill>
                        </a:rPr>
                        <a:t>2.6 sec</a:t>
                      </a:r>
                      <a:endParaRPr lang="en-US" sz="1200" b="0" dirty="0">
                        <a:solidFill>
                          <a:schemeClr val="tx1"/>
                        </a:solidFill>
                        <a:latin typeface="Segoe"/>
                      </a:endParaRPr>
                    </a:p>
                  </a:txBody>
                  <a:tcPr marL="109728" marR="109728" marT="54864" marB="54864"/>
                </a:tc>
              </a:tr>
            </a:tbl>
          </a:graphicData>
        </a:graphic>
      </p:graphicFrame>
      <p:sp>
        <p:nvSpPr>
          <p:cNvPr id="27" name="Oval Callout 26"/>
          <p:cNvSpPr/>
          <p:nvPr/>
        </p:nvSpPr>
        <p:spPr>
          <a:xfrm flipH="1">
            <a:off x="8420098" y="2886075"/>
            <a:ext cx="723902" cy="485775"/>
          </a:xfrm>
          <a:prstGeom prst="wedgeEllipseCallout">
            <a:avLst>
              <a:gd name="adj1" fmla="val 34926"/>
              <a:gd name="adj2" fmla="val 76837"/>
            </a:avLst>
          </a:prstGeom>
          <a:solidFill>
            <a:srgbClr val="FFFFFF"/>
          </a:solidFill>
          <a:ln w="1905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7% less CPU</a:t>
            </a:r>
            <a:endParaRPr lang="en-US" sz="1000" dirty="0">
              <a:solidFill>
                <a:schemeClr val="bg1"/>
              </a:solidFill>
            </a:endParaRPr>
          </a:p>
        </p:txBody>
      </p:sp>
      <p:sp>
        <p:nvSpPr>
          <p:cNvPr id="28" name="Rectangle 27"/>
          <p:cNvSpPr/>
          <p:nvPr/>
        </p:nvSpPr>
        <p:spPr>
          <a:xfrm flipV="1">
            <a:off x="6791326" y="3523463"/>
            <a:ext cx="1857374" cy="20955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V="1">
            <a:off x="6686550" y="4103365"/>
            <a:ext cx="2066926" cy="42862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Callout 29"/>
          <p:cNvSpPr/>
          <p:nvPr/>
        </p:nvSpPr>
        <p:spPr>
          <a:xfrm flipH="1">
            <a:off x="8401048" y="3809999"/>
            <a:ext cx="742949" cy="333375"/>
          </a:xfrm>
          <a:prstGeom prst="wedgeEllipseCallout">
            <a:avLst>
              <a:gd name="adj1" fmla="val 50560"/>
              <a:gd name="adj2" fmla="val 59695"/>
            </a:avLst>
          </a:prstGeom>
          <a:solidFill>
            <a:srgbClr val="FFFFFF"/>
          </a:solidFill>
          <a:ln w="1905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2x faster</a:t>
            </a:r>
            <a:endParaRPr lang="en-US" sz="1000" dirty="0">
              <a:solidFill>
                <a:schemeClr val="bg1"/>
              </a:solidFill>
            </a:endParaRPr>
          </a:p>
        </p:txBody>
      </p:sp>
      <p:sp>
        <p:nvSpPr>
          <p:cNvPr id="25" name="Title 1"/>
          <p:cNvSpPr>
            <a:spLocks noGrp="1"/>
          </p:cNvSpPr>
          <p:nvPr>
            <p:ph type="title"/>
          </p:nvPr>
        </p:nvSpPr>
        <p:spPr/>
        <p:txBody>
          <a:bodyPr/>
          <a:lstStyle/>
          <a:p>
            <a:r>
              <a:rPr lang="en-US" dirty="0" smtClean="0"/>
              <a:t>Efficient Anti-Malware Solution</a:t>
            </a:r>
            <a:endParaRPr lang="en-US" dirty="0"/>
          </a:p>
        </p:txBody>
      </p:sp>
    </p:spTree>
    <p:extLst>
      <p:ext uri="{BB962C8B-B14F-4D97-AF65-F5344CB8AC3E}">
        <p14:creationId xmlns:p14="http://schemas.microsoft.com/office/powerpoint/2007/7/12/main" xmlns="" val="31031332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latin typeface="+mj-lt"/>
              </a:rPr>
              <a:t>Leverage Existing Infrastructure </a:t>
            </a:r>
            <a:endParaRPr lang="en-US" dirty="0">
              <a:latin typeface="+mj-lt"/>
            </a:endParaRPr>
          </a:p>
        </p:txBody>
      </p:sp>
      <p:sp>
        <p:nvSpPr>
          <p:cNvPr id="3" name="&quot;GLASS&quot;; White to Transparent; 1pt stroke;"/>
          <p:cNvSpPr/>
          <p:nvPr/>
        </p:nvSpPr>
        <p:spPr bwMode="auto">
          <a:xfrm>
            <a:off x="745490" y="1005839"/>
            <a:ext cx="6965950" cy="4191001"/>
          </a:xfrm>
          <a:prstGeom prst="roundRect">
            <a:avLst>
              <a:gd name="adj" fmla="val 4510"/>
            </a:avLst>
          </a:prstGeom>
          <a:solidFill>
            <a:schemeClr val="bg1">
              <a:lumMod val="85000"/>
              <a:lumOff val="15000"/>
            </a:schemeClr>
          </a:solidFill>
          <a:ln w="9525">
            <a:solidFill>
              <a:schemeClr val="bg1">
                <a:lumMod val="65000"/>
                <a:lumOff val="35000"/>
              </a:schemeClr>
            </a:solidFill>
            <a:miter lim="800000"/>
            <a:headEnd/>
            <a:tailEnd/>
          </a:ln>
        </p:spPr>
        <p:txBody>
          <a:bodyPr anchor="b" anchorCtr="0"/>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grpSp>
        <p:nvGrpSpPr>
          <p:cNvPr id="13" name="Group 32"/>
          <p:cNvGrpSpPr/>
          <p:nvPr/>
        </p:nvGrpSpPr>
        <p:grpSpPr>
          <a:xfrm>
            <a:off x="7924799" y="-35862"/>
            <a:ext cx="1076326" cy="1266827"/>
            <a:chOff x="7924799" y="-35862"/>
            <a:chExt cx="1076326" cy="1266827"/>
          </a:xfrm>
        </p:grpSpPr>
        <p:grpSp>
          <p:nvGrpSpPr>
            <p:cNvPr id="14" name="Group 68"/>
            <p:cNvGrpSpPr/>
            <p:nvPr/>
          </p:nvGrpSpPr>
          <p:grpSpPr>
            <a:xfrm>
              <a:off x="7924799" y="-35862"/>
              <a:ext cx="1076326" cy="1266827"/>
              <a:chOff x="7924799" y="-35862"/>
              <a:chExt cx="1076326" cy="1266827"/>
            </a:xfrm>
          </p:grpSpPr>
          <p:sp>
            <p:nvSpPr>
              <p:cNvPr id="39" name="Round Same Side Corner Rectangle 38"/>
              <p:cNvSpPr/>
              <p:nvPr/>
            </p:nvSpPr>
            <p:spPr bwMode="auto">
              <a:xfrm rot="10800000">
                <a:off x="7924799" y="-35862"/>
                <a:ext cx="1052285" cy="1238251"/>
              </a:xfrm>
              <a:prstGeom prst="round2SameRect">
                <a:avLst>
                  <a:gd name="adj1" fmla="val 44606"/>
                  <a:gd name="adj2" fmla="val 0"/>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15900" dist="127000" dir="2700000" algn="tl" rotWithShape="0">
                  <a:prstClr val="black">
                    <a:alpha val="27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pPr marR="0" indent="-171450" algn="ctr" defTabSz="914099" fontAlgn="base">
                  <a:lnSpc>
                    <a:spcPct val="100000"/>
                  </a:lnSpc>
                  <a:spcBef>
                    <a:spcPct val="0"/>
                  </a:spcBef>
                  <a:spcAft>
                    <a:spcPct val="0"/>
                  </a:spcAft>
                  <a:buClrTx/>
                  <a:buSzTx/>
                  <a:buFontTx/>
                  <a:buNone/>
                  <a:tabLst/>
                  <a:defRPr/>
                </a:pPr>
                <a:endParaRPr lang="en-US" kern="0" dirty="0" smtClean="0">
                  <a:latin typeface="Segoe" charset="0"/>
                </a:endParaRPr>
              </a:p>
            </p:txBody>
          </p:sp>
          <p:sp>
            <p:nvSpPr>
              <p:cNvPr id="40" name="Block Arc 39"/>
              <p:cNvSpPr/>
              <p:nvPr/>
            </p:nvSpPr>
            <p:spPr bwMode="auto">
              <a:xfrm flipV="1">
                <a:off x="7924800" y="154640"/>
                <a:ext cx="1076325" cy="1076325"/>
              </a:xfrm>
              <a:prstGeom prst="blockArc">
                <a:avLst>
                  <a:gd name="adj1" fmla="val 10800000"/>
                  <a:gd name="adj2" fmla="val 21409210"/>
                  <a:gd name="adj3" fmla="val 4931"/>
                </a:avLst>
              </a:prstGeom>
              <a:gradFill>
                <a:gsLst>
                  <a:gs pos="0">
                    <a:srgbClr val="FC9204"/>
                  </a:gs>
                  <a:gs pos="50000">
                    <a:srgbClr val="FFFF00">
                      <a:alpha val="48000"/>
                    </a:srgb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nvGrpSpPr>
              <p:cNvPr id="15" name="Group 3"/>
              <p:cNvGrpSpPr/>
              <p:nvPr/>
            </p:nvGrpSpPr>
            <p:grpSpPr>
              <a:xfrm>
                <a:off x="8014833" y="399444"/>
                <a:ext cx="908505" cy="735518"/>
                <a:chOff x="7502524" y="687613"/>
                <a:chExt cx="1819278" cy="1472869"/>
              </a:xfrm>
            </p:grpSpPr>
            <p:sp>
              <p:nvSpPr>
                <p:cNvPr id="42" name="Oval 4"/>
                <p:cNvSpPr/>
                <p:nvPr/>
              </p:nvSpPr>
              <p:spPr bwMode="auto">
                <a:xfrm>
                  <a:off x="7693705" y="687613"/>
                  <a:ext cx="1348692" cy="232229"/>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3" name="TextBox 42"/>
                <p:cNvSpPr txBox="1">
                  <a:spLocks noChangeAspect="1"/>
                </p:cNvSpPr>
                <p:nvPr/>
              </p:nvSpPr>
              <p:spPr>
                <a:xfrm>
                  <a:off x="7502524" y="1109287"/>
                  <a:ext cx="1819278" cy="1051195"/>
                </a:xfrm>
                <a:prstGeom prst="rect">
                  <a:avLst/>
                </a:prstGeom>
                <a:noFill/>
              </p:spPr>
              <p:txBody>
                <a:bodyPr wrap="square" rtlCol="0" anchor="t">
                  <a:noAutofit/>
                </a:bodyPr>
                <a:lstStyle/>
                <a:p>
                  <a:pPr algn="ctr">
                    <a:lnSpc>
                      <a:spcPct val="80000"/>
                    </a:lnSpc>
                    <a:defRPr/>
                  </a:pPr>
                  <a:r>
                    <a:rPr lang="en-US" sz="1050" b="1" kern="0" dirty="0" smtClean="0">
                      <a:ln w="18415" cmpd="sng">
                        <a:noFill/>
                        <a:prstDash val="solid"/>
                      </a:ln>
                      <a:effectLst>
                        <a:innerShdw blurRad="114300">
                          <a:prstClr val="black"/>
                        </a:innerShdw>
                      </a:effectLst>
                      <a:latin typeface="Segoe" pitchFamily="34" charset="0"/>
                    </a:rPr>
                    <a:t>Integrate and extend</a:t>
                  </a:r>
                </a:p>
                <a:p>
                  <a:pPr algn="ctr">
                    <a:lnSpc>
                      <a:spcPct val="80000"/>
                    </a:lnSpc>
                    <a:defRPr/>
                  </a:pPr>
                  <a:r>
                    <a:rPr lang="en-US" sz="1050" b="1" kern="0" dirty="0" smtClean="0">
                      <a:ln w="18415" cmpd="sng">
                        <a:noFill/>
                        <a:prstDash val="solid"/>
                      </a:ln>
                      <a:effectLst>
                        <a:innerShdw blurRad="114300">
                          <a:prstClr val="black"/>
                        </a:innerShdw>
                      </a:effectLst>
                      <a:latin typeface="Segoe" pitchFamily="34" charset="0"/>
                    </a:rPr>
                    <a:t>security</a:t>
                  </a:r>
                </a:p>
              </p:txBody>
            </p:sp>
          </p:grpSp>
        </p:grpSp>
        <p:grpSp>
          <p:nvGrpSpPr>
            <p:cNvPr id="16" name="Group 82"/>
            <p:cNvGrpSpPr/>
            <p:nvPr/>
          </p:nvGrpSpPr>
          <p:grpSpPr>
            <a:xfrm>
              <a:off x="7953152" y="6"/>
              <a:ext cx="974947" cy="548187"/>
              <a:chOff x="700964" y="3415859"/>
              <a:chExt cx="1187974" cy="594136"/>
            </a:xfrm>
          </p:grpSpPr>
          <p:pic>
            <p:nvPicPr>
              <p:cNvPr id="36" name="Picture 35" descr="SLUI.exe_I0003_0409.png"/>
              <p:cNvPicPr>
                <a:picLocks noChangeAspect="1"/>
              </p:cNvPicPr>
              <p:nvPr/>
            </p:nvPicPr>
            <p:blipFill>
              <a:blip r:embed="rId3" cstate="print"/>
              <a:stretch>
                <a:fillRect/>
              </a:stretch>
            </p:blipFill>
            <p:spPr>
              <a:xfrm>
                <a:off x="1117711" y="3611951"/>
                <a:ext cx="398044" cy="398044"/>
              </a:xfrm>
              <a:prstGeom prst="rect">
                <a:avLst/>
              </a:prstGeom>
            </p:spPr>
          </p:pic>
          <p:pic>
            <p:nvPicPr>
              <p:cNvPr id="37" name="Picture 36" descr="connect.dll_I28a1_0409.png"/>
              <p:cNvPicPr>
                <a:picLocks noChangeAspect="1"/>
              </p:cNvPicPr>
              <p:nvPr/>
            </p:nvPicPr>
            <p:blipFill>
              <a:blip r:embed="rId4" cstate="print"/>
              <a:stretch>
                <a:fillRect/>
              </a:stretch>
            </p:blipFill>
            <p:spPr>
              <a:xfrm>
                <a:off x="1389389" y="3415859"/>
                <a:ext cx="499549" cy="499549"/>
              </a:xfrm>
              <a:prstGeom prst="rect">
                <a:avLst/>
              </a:prstGeom>
            </p:spPr>
          </p:pic>
          <p:pic>
            <p:nvPicPr>
              <p:cNvPr id="38" name="Picture 37" descr="connect.dll_I28a1_0409.png"/>
              <p:cNvPicPr>
                <a:picLocks noChangeAspect="1"/>
              </p:cNvPicPr>
              <p:nvPr/>
            </p:nvPicPr>
            <p:blipFill>
              <a:blip r:embed="rId4" cstate="print"/>
              <a:stretch>
                <a:fillRect/>
              </a:stretch>
            </p:blipFill>
            <p:spPr>
              <a:xfrm>
                <a:off x="700964" y="3421117"/>
                <a:ext cx="499549" cy="499549"/>
              </a:xfrm>
              <a:prstGeom prst="rect">
                <a:avLst/>
              </a:prstGeom>
            </p:spPr>
          </p:pic>
        </p:grpSp>
      </p:grpSp>
      <p:grpSp>
        <p:nvGrpSpPr>
          <p:cNvPr id="44" name="Group 43"/>
          <p:cNvGrpSpPr/>
          <p:nvPr/>
        </p:nvGrpSpPr>
        <p:grpSpPr>
          <a:xfrm>
            <a:off x="984418" y="1166080"/>
            <a:ext cx="3150584" cy="2460722"/>
            <a:chOff x="984418" y="1166080"/>
            <a:chExt cx="3150584" cy="2460722"/>
          </a:xfrm>
        </p:grpSpPr>
        <p:sp>
          <p:nvSpPr>
            <p:cNvPr id="5" name="&quot;GLASS&quot;; White to Transparent; 1pt stroke;"/>
            <p:cNvSpPr/>
            <p:nvPr/>
          </p:nvSpPr>
          <p:spPr bwMode="auto">
            <a:xfrm>
              <a:off x="984418" y="1166080"/>
              <a:ext cx="3150584" cy="2460722"/>
            </a:xfrm>
            <a:prstGeom prst="roundRect">
              <a:avLst>
                <a:gd name="adj" fmla="val 24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p:txBody>
        </p:sp>
        <p:pic>
          <p:nvPicPr>
            <p:cNvPr id="10" name="Picture 15" descr="Server-Physical-Single"/>
            <p:cNvPicPr>
              <a:picLocks noChangeAspect="1" noChangeArrowheads="1"/>
            </p:cNvPicPr>
            <p:nvPr/>
          </p:nvPicPr>
          <p:blipFill>
            <a:blip r:embed="rId5" cstate="email"/>
            <a:srcRect/>
            <a:stretch>
              <a:fillRect/>
            </a:stretch>
          </p:blipFill>
          <p:spPr bwMode="auto">
            <a:xfrm>
              <a:off x="2990363" y="2833006"/>
              <a:ext cx="706360" cy="529479"/>
            </a:xfrm>
            <a:prstGeom prst="round2SameRect">
              <a:avLst/>
            </a:prstGeom>
            <a:noFill/>
            <a:ln w="9525">
              <a:noFill/>
              <a:miter lim="800000"/>
              <a:headEnd/>
              <a:tailEnd/>
            </a:ln>
          </p:spPr>
        </p:pic>
        <p:sp>
          <p:nvSpPr>
            <p:cNvPr id="11" name="TextBox 10"/>
            <p:cNvSpPr txBox="1"/>
            <p:nvPr/>
          </p:nvSpPr>
          <p:spPr>
            <a:xfrm>
              <a:off x="1247642" y="1194663"/>
              <a:ext cx="2624137" cy="646331"/>
            </a:xfrm>
            <a:prstGeom prst="rect">
              <a:avLst/>
            </a:prstGeom>
            <a:noFill/>
          </p:spPr>
          <p:txBody>
            <a:bodyPr>
              <a:spAutoFit/>
            </a:bodyPr>
            <a:lstStyle/>
            <a:p>
              <a:pPr algn="ctr" defTabSz="914099" fontAlgn="auto">
                <a:spcBef>
                  <a:spcPts val="0"/>
                </a:spcBef>
                <a:spcAft>
                  <a:spcPts val="0"/>
                </a:spcAft>
                <a:defRPr/>
              </a:pPr>
              <a:r>
                <a:rPr lang="en-US" sz="1800" kern="0" dirty="0">
                  <a:solidFill>
                    <a:srgbClr val="FFFFFF"/>
                  </a:solidFill>
                  <a:effectLst>
                    <a:outerShdw blurRad="38100" dist="38100" dir="2700000" algn="tl">
                      <a:srgbClr val="000000">
                        <a:alpha val="43137"/>
                      </a:srgbClr>
                    </a:outerShdw>
                  </a:effectLst>
                  <a:latin typeface="+mj-lt"/>
                </a:rPr>
                <a:t>Integration with </a:t>
              </a:r>
            </a:p>
            <a:p>
              <a:pPr algn="ctr" defTabSz="914099" fontAlgn="auto">
                <a:spcBef>
                  <a:spcPts val="0"/>
                </a:spcBef>
                <a:spcAft>
                  <a:spcPts val="0"/>
                </a:spcAft>
                <a:defRPr/>
              </a:pPr>
              <a:r>
                <a:rPr lang="en-US" sz="1800" kern="0" dirty="0" smtClean="0">
                  <a:solidFill>
                    <a:srgbClr val="FFFFFF"/>
                  </a:solidFill>
                  <a:effectLst>
                    <a:outerShdw blurRad="38100" dist="38100" dir="2700000" algn="tl">
                      <a:srgbClr val="000000">
                        <a:alpha val="43137"/>
                      </a:srgbClr>
                    </a:outerShdw>
                  </a:effectLst>
                  <a:latin typeface="+mj-lt"/>
                </a:rPr>
                <a:t>Existing Infrastructure</a:t>
              </a:r>
              <a:endParaRPr lang="en-US" sz="1800" kern="0" dirty="0">
                <a:solidFill>
                  <a:srgbClr val="FFFFFF"/>
                </a:solidFill>
                <a:effectLst>
                  <a:outerShdw blurRad="38100" dist="38100" dir="2700000" algn="tl">
                    <a:srgbClr val="000000">
                      <a:alpha val="43137"/>
                    </a:srgbClr>
                  </a:outerShdw>
                </a:effectLst>
                <a:latin typeface="+mj-lt"/>
              </a:endParaRPr>
            </a:p>
          </p:txBody>
        </p:sp>
        <p:pic>
          <p:nvPicPr>
            <p:cNvPr id="20" name="Picture 15" descr="\\eventsql\dvd\Online_ART\DVD_ART36\Logos\Windows Server Active Directory\Windows Server Active Directory v black logo.png"/>
            <p:cNvPicPr>
              <a:picLocks noChangeAspect="1" noChangeArrowheads="1"/>
            </p:cNvPicPr>
            <p:nvPr/>
          </p:nvPicPr>
          <p:blipFill>
            <a:blip r:embed="rId6" cstate="print"/>
            <a:srcRect/>
            <a:stretch>
              <a:fillRect/>
            </a:stretch>
          </p:blipFill>
          <p:spPr bwMode="auto">
            <a:xfrm>
              <a:off x="2920662" y="2400375"/>
              <a:ext cx="951117" cy="432631"/>
            </a:xfrm>
            <a:prstGeom prst="rect">
              <a:avLst/>
            </a:prstGeom>
            <a:noFill/>
          </p:spPr>
        </p:pic>
        <p:pic>
          <p:nvPicPr>
            <p:cNvPr id="22" name="Picture 15" descr="Server-Physical-Single"/>
            <p:cNvPicPr>
              <a:picLocks noChangeAspect="1" noChangeArrowheads="1"/>
            </p:cNvPicPr>
            <p:nvPr/>
          </p:nvPicPr>
          <p:blipFill>
            <a:blip r:embed="rId5" cstate="email"/>
            <a:srcRect/>
            <a:stretch>
              <a:fillRect/>
            </a:stretch>
          </p:blipFill>
          <p:spPr bwMode="auto">
            <a:xfrm>
              <a:off x="1500170" y="2791770"/>
              <a:ext cx="706360" cy="529479"/>
            </a:xfrm>
            <a:prstGeom prst="round2SameRect">
              <a:avLst/>
            </a:prstGeom>
            <a:noFill/>
            <a:ln w="9525">
              <a:noFill/>
              <a:miter lim="800000"/>
              <a:headEnd/>
              <a:tailEnd/>
            </a:ln>
          </p:spPr>
        </p:pic>
        <p:pic>
          <p:nvPicPr>
            <p:cNvPr id="47" name="Picture 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00170" y="2504808"/>
              <a:ext cx="829880" cy="210856"/>
            </a:xfrm>
            <a:prstGeom prst="rect">
              <a:avLst/>
            </a:prstGeom>
            <a:noFill/>
            <a:ln>
              <a:noFill/>
            </a:ln>
            <a:effectLst/>
            <a:extLst/>
          </p:spPr>
        </p:pic>
      </p:grpSp>
      <p:grpSp>
        <p:nvGrpSpPr>
          <p:cNvPr id="41" name="Group 40"/>
          <p:cNvGrpSpPr/>
          <p:nvPr/>
        </p:nvGrpSpPr>
        <p:grpSpPr>
          <a:xfrm>
            <a:off x="4291206" y="1161391"/>
            <a:ext cx="3217807" cy="2460722"/>
            <a:chOff x="4291206" y="1161391"/>
            <a:chExt cx="3217807" cy="2460722"/>
          </a:xfrm>
        </p:grpSpPr>
        <p:sp>
          <p:nvSpPr>
            <p:cNvPr id="6" name="&quot;GLASS&quot;; White to Transparent; 1pt stroke;"/>
            <p:cNvSpPr/>
            <p:nvPr/>
          </p:nvSpPr>
          <p:spPr bwMode="auto">
            <a:xfrm>
              <a:off x="4333894" y="1161391"/>
              <a:ext cx="3175119" cy="2460722"/>
            </a:xfrm>
            <a:prstGeom prst="roundRect">
              <a:avLst>
                <a:gd name="adj" fmla="val 11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a:p>
              <a:pPr algn="ctr" fontAlgn="auto">
                <a:spcBef>
                  <a:spcPts val="0"/>
                </a:spcBef>
                <a:spcAft>
                  <a:spcPts val="0"/>
                </a:spcAft>
                <a:defRPr/>
              </a:pPr>
              <a:endParaRPr lang="en-US" sz="1200" dirty="0">
                <a:solidFill>
                  <a:schemeClr val="lt1"/>
                </a:solidFill>
                <a:effectLst>
                  <a:outerShdw blurRad="50800" dist="38100" dir="2700000" algn="tl" rotWithShape="0">
                    <a:prstClr val="black">
                      <a:alpha val="40000"/>
                    </a:prstClr>
                  </a:outerShdw>
                </a:effectLst>
              </a:endParaRPr>
            </a:p>
          </p:txBody>
        </p:sp>
        <p:sp>
          <p:nvSpPr>
            <p:cNvPr id="12" name="TextBox 11"/>
            <p:cNvSpPr txBox="1"/>
            <p:nvPr/>
          </p:nvSpPr>
          <p:spPr>
            <a:xfrm>
              <a:off x="4291206" y="1194663"/>
              <a:ext cx="3204481" cy="1015663"/>
            </a:xfrm>
            <a:prstGeom prst="rect">
              <a:avLst/>
            </a:prstGeom>
            <a:noFill/>
          </p:spPr>
          <p:txBody>
            <a:bodyPr wrap="square">
              <a:spAutoFit/>
            </a:bodyPr>
            <a:lstStyle/>
            <a:p>
              <a:pPr algn="ctr" defTabSz="914099" fontAlgn="auto">
                <a:spcBef>
                  <a:spcPts val="0"/>
                </a:spcBef>
                <a:spcAft>
                  <a:spcPts val="0"/>
                </a:spcAft>
                <a:defRPr/>
              </a:pPr>
              <a:r>
                <a:rPr lang="en-US" sz="1800" kern="0" dirty="0" smtClean="0">
                  <a:solidFill>
                    <a:srgbClr val="FFFFFF"/>
                  </a:solidFill>
                  <a:effectLst>
                    <a:outerShdw blurRad="38100" dist="38100" dir="2700000" algn="tl">
                      <a:srgbClr val="000000">
                        <a:alpha val="43137"/>
                      </a:srgbClr>
                    </a:outerShdw>
                  </a:effectLst>
                  <a:latin typeface="+mj-lt"/>
                </a:rPr>
                <a:t>Automated Deployment Compliance-based Access</a:t>
              </a:r>
              <a:endParaRPr lang="en-US" sz="1800" kern="0" dirty="0">
                <a:solidFill>
                  <a:srgbClr val="FFFFFF"/>
                </a:solidFill>
                <a:effectLst>
                  <a:outerShdw blurRad="38100" dist="38100" dir="2700000" algn="tl">
                    <a:srgbClr val="000000">
                      <a:alpha val="43137"/>
                    </a:srgbClr>
                  </a:outerShdw>
                </a:effectLst>
                <a:latin typeface="+mj-lt"/>
              </a:endParaRPr>
            </a:p>
            <a:p>
              <a:pPr eaLnBrk="0" hangingPunct="0"/>
              <a:endParaRPr lang="en-US" dirty="0">
                <a:latin typeface="+mj-lt"/>
              </a:endParaRPr>
            </a:p>
          </p:txBody>
        </p:sp>
        <p:pic>
          <p:nvPicPr>
            <p:cNvPr id="17" name="Picture 3" descr="W:\Microsoft Backup\Resources DVD 36\DVD_ART36\Logos\System Center Configuration Manager 2007 R2\system center configuration manager 2007 r2 h bl.png"/>
            <p:cNvPicPr>
              <a:picLocks noChangeAspect="1" noChangeArrowheads="1"/>
            </p:cNvPicPr>
            <p:nvPr/>
          </p:nvPicPr>
          <p:blipFill>
            <a:blip r:embed="rId8" cstate="print"/>
            <a:srcRect/>
            <a:stretch>
              <a:fillRect/>
            </a:stretch>
          </p:blipFill>
          <p:spPr bwMode="auto">
            <a:xfrm>
              <a:off x="6002121" y="2766906"/>
              <a:ext cx="1371600" cy="293467"/>
            </a:xfrm>
            <a:prstGeom prst="rect">
              <a:avLst/>
            </a:prstGeom>
            <a:noFill/>
          </p:spPr>
        </p:pic>
        <p:pic>
          <p:nvPicPr>
            <p:cNvPr id="24" name="Picture 2" descr="W:\Microsoft Backup\Resources DVD 36\DVD_ART36\Logos\Windows Server 2008\Windows Server 2008 Network Access Protection\windows server 2008 network access protection bl h.png"/>
            <p:cNvPicPr>
              <a:picLocks noChangeAspect="1" noChangeArrowheads="1"/>
            </p:cNvPicPr>
            <p:nvPr/>
          </p:nvPicPr>
          <p:blipFill>
            <a:blip r:embed="rId9" cstate="print"/>
            <a:srcRect/>
            <a:stretch>
              <a:fillRect/>
            </a:stretch>
          </p:blipFill>
          <p:spPr bwMode="auto">
            <a:xfrm>
              <a:off x="4536946" y="2791770"/>
              <a:ext cx="1188720" cy="243739"/>
            </a:xfrm>
            <a:prstGeom prst="rect">
              <a:avLst/>
            </a:prstGeom>
            <a:noFill/>
          </p:spPr>
        </p:pic>
        <p:pic>
          <p:nvPicPr>
            <p:cNvPr id="26" name="Picture 15" descr="Server-Physical-Single"/>
            <p:cNvPicPr>
              <a:picLocks noChangeAspect="1" noChangeArrowheads="1"/>
            </p:cNvPicPr>
            <p:nvPr/>
          </p:nvPicPr>
          <p:blipFill>
            <a:blip r:embed="rId5" cstate="email"/>
            <a:srcRect/>
            <a:stretch>
              <a:fillRect/>
            </a:stretch>
          </p:blipFill>
          <p:spPr bwMode="auto">
            <a:xfrm>
              <a:off x="6332277" y="3056842"/>
              <a:ext cx="706360" cy="529479"/>
            </a:xfrm>
            <a:prstGeom prst="round2SameRect">
              <a:avLst/>
            </a:prstGeom>
            <a:noFill/>
            <a:ln w="9525">
              <a:noFill/>
              <a:miter lim="800000"/>
              <a:headEnd/>
              <a:tailEnd/>
            </a:ln>
          </p:spPr>
        </p:pic>
        <p:pic>
          <p:nvPicPr>
            <p:cNvPr id="27" name="Picture 15" descr="Server-Physical-Single"/>
            <p:cNvPicPr>
              <a:picLocks noChangeAspect="1" noChangeArrowheads="1"/>
            </p:cNvPicPr>
            <p:nvPr/>
          </p:nvPicPr>
          <p:blipFill>
            <a:blip r:embed="rId5" cstate="email"/>
            <a:srcRect/>
            <a:stretch>
              <a:fillRect/>
            </a:stretch>
          </p:blipFill>
          <p:spPr bwMode="auto">
            <a:xfrm>
              <a:off x="4764735" y="3056842"/>
              <a:ext cx="706360" cy="529479"/>
            </a:xfrm>
            <a:prstGeom prst="round2SameRect">
              <a:avLst/>
            </a:prstGeom>
            <a:noFill/>
            <a:ln w="9525">
              <a:noFill/>
              <a:miter lim="800000"/>
              <a:headEnd/>
              <a:tailEnd/>
            </a:ln>
          </p:spPr>
        </p:pic>
        <p:pic>
          <p:nvPicPr>
            <p:cNvPr id="28" name="Picture 15" descr="Server-Physical-Single"/>
            <p:cNvPicPr>
              <a:picLocks noChangeAspect="1" noChangeArrowheads="1"/>
            </p:cNvPicPr>
            <p:nvPr/>
          </p:nvPicPr>
          <p:blipFill>
            <a:blip r:embed="rId5" cstate="email"/>
            <a:srcRect/>
            <a:stretch>
              <a:fillRect/>
            </a:stretch>
          </p:blipFill>
          <p:spPr bwMode="auto">
            <a:xfrm>
              <a:off x="5471095" y="2400375"/>
              <a:ext cx="706360" cy="529479"/>
            </a:xfrm>
            <a:prstGeom prst="round2SameRect">
              <a:avLst/>
            </a:prstGeom>
            <a:noFill/>
            <a:ln w="9525">
              <a:noFill/>
              <a:miter lim="800000"/>
              <a:headEnd/>
              <a:tailEnd/>
            </a:ln>
          </p:spPr>
        </p:pic>
        <p:grpSp>
          <p:nvGrpSpPr>
            <p:cNvPr id="18" name="Group 47"/>
            <p:cNvGrpSpPr/>
            <p:nvPr/>
          </p:nvGrpSpPr>
          <p:grpSpPr>
            <a:xfrm>
              <a:off x="5316838" y="1800631"/>
              <a:ext cx="1091639" cy="538865"/>
              <a:chOff x="7300761" y="2334655"/>
              <a:chExt cx="1091639" cy="538865"/>
            </a:xfrm>
          </p:grpSpPr>
          <p:pic>
            <p:nvPicPr>
              <p:cNvPr id="49" name="Picture 15" descr="\\eventsql\dvd\Online_ART\DVD_ART36\Logos\Windows Server Active Directory\Windows Server Active Directory v black logo.png"/>
              <p:cNvPicPr>
                <a:picLocks noChangeAspect="1" noChangeArrowheads="1"/>
              </p:cNvPicPr>
              <p:nvPr/>
            </p:nvPicPr>
            <p:blipFill>
              <a:blip r:embed="rId6" cstate="print"/>
              <a:srcRect b="21527"/>
              <a:stretch>
                <a:fillRect/>
              </a:stretch>
            </p:blipFill>
            <p:spPr bwMode="auto">
              <a:xfrm>
                <a:off x="7396011" y="2334655"/>
                <a:ext cx="996389" cy="355658"/>
              </a:xfrm>
              <a:prstGeom prst="rect">
                <a:avLst/>
              </a:prstGeom>
              <a:noFill/>
            </p:spPr>
          </p:pic>
          <p:sp>
            <p:nvSpPr>
              <p:cNvPr id="50" name="TextBox 49"/>
              <p:cNvSpPr txBox="1"/>
              <p:nvPr/>
            </p:nvSpPr>
            <p:spPr>
              <a:xfrm>
                <a:off x="7300761" y="2642688"/>
                <a:ext cx="1031051" cy="230832"/>
              </a:xfrm>
              <a:prstGeom prst="rect">
                <a:avLst/>
              </a:prstGeom>
              <a:noFill/>
            </p:spPr>
            <p:txBody>
              <a:bodyPr wrap="none" rtlCol="0">
                <a:spAutoFit/>
              </a:bodyPr>
              <a:lstStyle/>
              <a:p>
                <a:r>
                  <a:rPr lang="en-US" sz="900" dirty="0" smtClean="0">
                    <a:latin typeface="+mj-lt"/>
                  </a:rPr>
                  <a:t>Update Services</a:t>
                </a:r>
                <a:endParaRPr lang="en-US" sz="900" dirty="0">
                  <a:latin typeface="+mj-lt"/>
                </a:endParaRPr>
              </a:p>
            </p:txBody>
          </p:sp>
        </p:grpSp>
      </p:grpSp>
      <p:grpSp>
        <p:nvGrpSpPr>
          <p:cNvPr id="46" name="Group 45"/>
          <p:cNvGrpSpPr/>
          <p:nvPr/>
        </p:nvGrpSpPr>
        <p:grpSpPr>
          <a:xfrm>
            <a:off x="952876" y="3787229"/>
            <a:ext cx="6561974" cy="1246789"/>
            <a:chOff x="952876" y="3787229"/>
            <a:chExt cx="6561974" cy="1246789"/>
          </a:xfrm>
        </p:grpSpPr>
        <p:sp>
          <p:nvSpPr>
            <p:cNvPr id="4" name="&quot;GLASS&quot;; White to Transparent; 1pt stroke;"/>
            <p:cNvSpPr/>
            <p:nvPr/>
          </p:nvSpPr>
          <p:spPr bwMode="auto">
            <a:xfrm>
              <a:off x="952876" y="3787229"/>
              <a:ext cx="6561974" cy="1246789"/>
            </a:xfrm>
            <a:prstGeom prst="roundRect">
              <a:avLst>
                <a:gd name="adj" fmla="val 3221"/>
              </a:avLst>
            </a:prstGeom>
            <a:solidFill>
              <a:srgbClr val="FFFFFF"/>
            </a:solidFill>
            <a:ln w="19050" cap="flat" cmpd="sng" algn="ctr">
              <a:gradFill flip="none" rotWithShape="1">
                <a:gsLst>
                  <a:gs pos="82001">
                    <a:schemeClr val="bg2"/>
                  </a:gs>
                  <a:gs pos="100000">
                    <a:schemeClr val="bg2"/>
                  </a:gs>
                </a:gsLst>
                <a:lin ang="13500000" scaled="1"/>
                <a:tileRect/>
              </a:gradFill>
              <a:prstDash val="solid"/>
              <a:headEnd type="none" w="med" len="med"/>
              <a:tailEnd type="none" w="med" len="med"/>
            </a:ln>
            <a:effectLst/>
          </p:spPr>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defRPr/>
              </a:pPr>
              <a:endParaRPr lang="en-US" sz="500" b="1" kern="0" dirty="0" smtClean="0">
                <a:solidFill>
                  <a:srgbClr val="000000"/>
                </a:solidFill>
                <a:latin typeface="Segoe"/>
              </a:endParaRPr>
            </a:p>
            <a:p>
              <a:pPr algn="ctr" defTabSz="914099" fontAlgn="base">
                <a:spcBef>
                  <a:spcPct val="0"/>
                </a:spcBef>
                <a:spcAft>
                  <a:spcPct val="0"/>
                </a:spcAft>
                <a:defRPr/>
              </a:pPr>
              <a:endParaRPr lang="en-US" sz="500" b="1" kern="0" dirty="0" smtClean="0">
                <a:solidFill>
                  <a:srgbClr val="000000"/>
                </a:solidFill>
                <a:latin typeface="Segoe"/>
              </a:endParaRPr>
            </a:p>
            <a:p>
              <a:pPr algn="ctr" defTabSz="914099" fontAlgn="base">
                <a:spcBef>
                  <a:spcPct val="0"/>
                </a:spcBef>
                <a:spcAft>
                  <a:spcPct val="0"/>
                </a:spcAft>
                <a:defRPr/>
              </a:pPr>
              <a:endParaRPr lang="en-US" sz="500" b="1" kern="0" dirty="0" smtClean="0">
                <a:solidFill>
                  <a:srgbClr val="000000"/>
                </a:solidFill>
                <a:latin typeface="Segoe"/>
              </a:endParaRPr>
            </a:p>
            <a:p>
              <a:pPr algn="ctr" defTabSz="914099" fontAlgn="base">
                <a:spcBef>
                  <a:spcPct val="0"/>
                </a:spcBef>
                <a:spcAft>
                  <a:spcPct val="0"/>
                </a:spcAft>
                <a:defRPr/>
              </a:pPr>
              <a:endParaRPr lang="en-US" sz="500" b="1" kern="0" dirty="0" smtClean="0">
                <a:solidFill>
                  <a:srgbClr val="000000"/>
                </a:solidFill>
                <a:latin typeface="Segoe"/>
              </a:endParaRPr>
            </a:p>
            <a:p>
              <a:pPr algn="ctr" defTabSz="914099" fontAlgn="base">
                <a:spcBef>
                  <a:spcPct val="0"/>
                </a:spcBef>
                <a:spcAft>
                  <a:spcPct val="0"/>
                </a:spcAft>
                <a:defRPr/>
              </a:pPr>
              <a:endParaRPr lang="en-US" sz="500" b="1" kern="0" dirty="0" smtClean="0">
                <a:solidFill>
                  <a:srgbClr val="000000"/>
                </a:solidFill>
                <a:latin typeface="Segoe"/>
              </a:endParaRPr>
            </a:p>
            <a:p>
              <a:pPr algn="ctr" defTabSz="914099" fontAlgn="base">
                <a:spcBef>
                  <a:spcPct val="0"/>
                </a:spcBef>
                <a:spcAft>
                  <a:spcPct val="0"/>
                </a:spcAft>
                <a:defRPr/>
              </a:pPr>
              <a:endParaRPr lang="en-US" sz="500" b="1" kern="0" dirty="0" smtClean="0">
                <a:solidFill>
                  <a:srgbClr val="000000"/>
                </a:solidFill>
                <a:latin typeface="Segoe"/>
              </a:endParaRPr>
            </a:p>
          </p:txBody>
        </p:sp>
        <p:sp>
          <p:nvSpPr>
            <p:cNvPr id="7" name="Rectangle 6"/>
            <p:cNvSpPr/>
            <p:nvPr/>
          </p:nvSpPr>
          <p:spPr>
            <a:xfrm>
              <a:off x="1240937" y="3802925"/>
              <a:ext cx="6043613" cy="369888"/>
            </a:xfrm>
            <a:prstGeom prst="rect">
              <a:avLst/>
            </a:prstGeom>
          </p:spPr>
          <p:txBody>
            <a:bodyPr>
              <a:spAutoFit/>
            </a:bodyPr>
            <a:lstStyle/>
            <a:p>
              <a:pPr algn="ctr" defTabSz="914099" eaLnBrk="0" fontAlgn="auto" hangingPunct="0">
                <a:spcBef>
                  <a:spcPts val="0"/>
                </a:spcBef>
                <a:spcAft>
                  <a:spcPts val="0"/>
                </a:spcAft>
                <a:defRPr/>
              </a:pPr>
              <a:r>
                <a:rPr lang="en-US" sz="1800" b="1" kern="0" dirty="0">
                  <a:solidFill>
                    <a:schemeClr val="accent3"/>
                  </a:solidFill>
                  <a:latin typeface="+mj-lt"/>
                  <a:ea typeface="ＭＳ Ｐゴシック" charset="-128"/>
                  <a:cs typeface="ＭＳ Ｐゴシック" charset="-128"/>
                </a:rPr>
                <a:t>Integrated </a:t>
              </a:r>
              <a:r>
                <a:rPr lang="en-US" sz="1800" b="1" kern="0" dirty="0" smtClean="0">
                  <a:solidFill>
                    <a:schemeClr val="accent3"/>
                  </a:solidFill>
                  <a:latin typeface="+mj-lt"/>
                  <a:ea typeface="ＭＳ Ｐゴシック" charset="-128"/>
                  <a:cs typeface="ＭＳ Ｐゴシック" charset="-128"/>
                </a:rPr>
                <a:t>Solution</a:t>
              </a:r>
              <a:endParaRPr lang="en-US" sz="1800" b="1" kern="0" dirty="0">
                <a:solidFill>
                  <a:schemeClr val="accent3"/>
                </a:solidFill>
                <a:latin typeface="+mj-lt"/>
                <a:ea typeface="ＭＳ Ｐゴシック" charset="-128"/>
                <a:cs typeface="ＭＳ Ｐゴシック" charset="-128"/>
              </a:endParaRPr>
            </a:p>
          </p:txBody>
        </p:sp>
        <p:pic>
          <p:nvPicPr>
            <p:cNvPr id="51" name="Picture 3" descr="C:\Users\joel.sloss.ADVAIYA\Desktop\Logos\Forefront Client Security\forefront client security grid bl h.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866506" y="4172812"/>
              <a:ext cx="1644556" cy="635341"/>
            </a:xfrm>
            <a:prstGeom prst="rect">
              <a:avLst/>
            </a:prstGeom>
            <a:extLst/>
          </p:spPr>
        </p:pic>
        <p:pic>
          <p:nvPicPr>
            <p:cNvPr id="52"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093290" y="4226631"/>
              <a:ext cx="3261405" cy="581522"/>
            </a:xfrm>
            <a:prstGeom prst="rect">
              <a:avLst/>
            </a:prstGeom>
            <a:noFill/>
            <a:ln>
              <a:noFill/>
            </a:ln>
            <a:effectLst/>
            <a:extLst/>
          </p:spPr>
        </p:pic>
      </p:grpSp>
      <p:sp>
        <p:nvSpPr>
          <p:cNvPr id="48" name="Rounded Rectangle 47"/>
          <p:cNvSpPr/>
          <p:nvPr/>
        </p:nvSpPr>
        <p:spPr bwMode="auto">
          <a:xfrm>
            <a:off x="79066" y="5370454"/>
            <a:ext cx="8333097" cy="1291097"/>
          </a:xfrm>
          <a:prstGeom prst="roundRect">
            <a:avLst>
              <a:gd name="adj" fmla="val 12595"/>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53" name="TextBox 52"/>
          <p:cNvSpPr txBox="1"/>
          <p:nvPr/>
        </p:nvSpPr>
        <p:spPr>
          <a:xfrm>
            <a:off x="219230" y="5475229"/>
            <a:ext cx="7994604" cy="1105391"/>
          </a:xfrm>
          <a:prstGeom prst="roundRect">
            <a:avLst>
              <a:gd name="adj" fmla="val 7820"/>
            </a:avLst>
          </a:prstGeom>
          <a:solidFill>
            <a:schemeClr val="tx1"/>
          </a:solidFill>
          <a:ln/>
        </p:spPr>
        <p:style>
          <a:lnRef idx="1">
            <a:schemeClr val="accent1"/>
          </a:lnRef>
          <a:fillRef idx="3">
            <a:schemeClr val="accent1"/>
          </a:fillRef>
          <a:effectRef idx="2">
            <a:schemeClr val="accent1"/>
          </a:effectRef>
          <a:fontRef idx="minor">
            <a:schemeClr val="lt1"/>
          </a:fontRef>
        </p:style>
        <p:txBody>
          <a:bodyPr wrap="square" lIns="457200" tIns="0" rIns="91440" bIns="0" rtlCol="0" anchor="ctr" anchorCtr="0">
            <a:noAutofit/>
          </a:bodyPr>
          <a:lstStyle/>
          <a:p>
            <a:pPr marL="1257300" lvl="1"/>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Forefront Client Security works seamlessly with our core infrastructure components. As a result, we have reduced the cost of administering our security infrastructure by 60 percent.</a:t>
            </a:r>
          </a:p>
          <a:p>
            <a:pPr marL="1257300" lvl="1"/>
            <a:r>
              <a:rPr lang="en-US" sz="1400" b="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—Thomas </a:t>
            </a:r>
            <a:r>
              <a:rPr lang="en-US" sz="1400" b="1" dirty="0" err="1" smtClean="0">
                <a:gradFill>
                  <a:gsLst>
                    <a:gs pos="0">
                      <a:schemeClr val="accent1">
                        <a:lumMod val="50000"/>
                      </a:schemeClr>
                    </a:gs>
                    <a:gs pos="75000">
                      <a:schemeClr val="accent1">
                        <a:lumMod val="25000"/>
                      </a:schemeClr>
                    </a:gs>
                    <a:gs pos="100000">
                      <a:schemeClr val="accent1">
                        <a:lumMod val="10000"/>
                      </a:schemeClr>
                    </a:gs>
                  </a:gsLst>
                  <a:lin ang="5400000" scaled="0"/>
                </a:gradFill>
              </a:rPr>
              <a:t>Thiew</a:t>
            </a:r>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 IT Manager, </a:t>
            </a:r>
            <a:r>
              <a:rPr lang="en-US" sz="1400" dirty="0" err="1" smtClean="0">
                <a:gradFill>
                  <a:gsLst>
                    <a:gs pos="0">
                      <a:schemeClr val="accent1">
                        <a:lumMod val="50000"/>
                      </a:schemeClr>
                    </a:gs>
                    <a:gs pos="75000">
                      <a:schemeClr val="accent1">
                        <a:lumMod val="25000"/>
                      </a:schemeClr>
                    </a:gs>
                    <a:gs pos="100000">
                      <a:schemeClr val="accent1">
                        <a:lumMod val="10000"/>
                      </a:schemeClr>
                    </a:gs>
                  </a:gsLst>
                  <a:lin ang="5400000" scaled="0"/>
                </a:gradFill>
              </a:rPr>
              <a:t>PhillipCapital</a:t>
            </a:r>
            <a:endParaRPr lang="en-US" sz="1400" dirty="0">
              <a:gradFill>
                <a:gsLst>
                  <a:gs pos="0">
                    <a:schemeClr val="accent1">
                      <a:lumMod val="50000"/>
                    </a:schemeClr>
                  </a:gs>
                  <a:gs pos="75000">
                    <a:schemeClr val="accent1">
                      <a:lumMod val="25000"/>
                    </a:schemeClr>
                  </a:gs>
                  <a:gs pos="100000">
                    <a:schemeClr val="accent1">
                      <a:lumMod val="10000"/>
                    </a:schemeClr>
                  </a:gs>
                </a:gsLst>
                <a:lin ang="5400000" scaled="0"/>
              </a:gradFill>
            </a:endParaRPr>
          </a:p>
        </p:txBody>
      </p:sp>
      <p:pic>
        <p:nvPicPr>
          <p:cNvPr id="45" name="Picture 2" descr="PhillipCapital"/>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80570" y="6038850"/>
            <a:ext cx="1037970" cy="428369"/>
          </a:xfrm>
          <a:prstGeom prst="rect">
            <a:avLst/>
          </a:prstGeom>
          <a:extLst/>
        </p:spPr>
      </p:pic>
      <p:sp>
        <p:nvSpPr>
          <p:cNvPr id="55" name="TextBox 54"/>
          <p:cNvSpPr txBox="1"/>
          <p:nvPr/>
        </p:nvSpPr>
        <p:spPr>
          <a:xfrm>
            <a:off x="1277600" y="5196221"/>
            <a:ext cx="528993"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smtClean="0">
                <a:solidFill>
                  <a:srgbClr val="FCB504"/>
                </a:solidFill>
                <a:latin typeface="Times New Roman" pitchFamily="18" charset="0"/>
                <a:cs typeface="Times New Roman" pitchFamily="18" charset="0"/>
              </a:rPr>
              <a:t>“</a:t>
            </a:r>
            <a:endParaRPr lang="en-US" sz="8000" b="1" dirty="0">
              <a:solidFill>
                <a:srgbClr val="FCB504"/>
              </a:solidFill>
              <a:latin typeface="Times New Roman" pitchFamily="18" charset="0"/>
              <a:cs typeface="Times New Roman" pitchFamily="18" charset="0"/>
            </a:endParaRPr>
          </a:p>
        </p:txBody>
      </p:sp>
      <p:grpSp>
        <p:nvGrpSpPr>
          <p:cNvPr id="54" name="Group 53"/>
          <p:cNvGrpSpPr/>
          <p:nvPr/>
        </p:nvGrpSpPr>
        <p:grpSpPr>
          <a:xfrm>
            <a:off x="2305719" y="3352120"/>
            <a:ext cx="3869725" cy="731365"/>
            <a:chOff x="2305719" y="3352120"/>
            <a:chExt cx="3869725" cy="731365"/>
          </a:xfrm>
        </p:grpSpPr>
        <p:sp>
          <p:nvSpPr>
            <p:cNvPr id="8" name="Up-Down Arrow 7"/>
            <p:cNvSpPr/>
            <p:nvPr/>
          </p:nvSpPr>
          <p:spPr bwMode="auto">
            <a:xfrm>
              <a:off x="2305719" y="3352120"/>
              <a:ext cx="507982" cy="731365"/>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lstStyle/>
            <a:p>
              <a:pPr algn="ctr" defTabSz="914099" eaLnBrk="0" fontAlgn="auto" hangingPunct="0">
                <a:spcBef>
                  <a:spcPts val="0"/>
                </a:spcBef>
                <a:spcAft>
                  <a:spcPts val="0"/>
                </a:spcAft>
                <a:defRPr/>
              </a:pPr>
              <a:endParaRPr lang="en-US" kern="0" dirty="0">
                <a:solidFill>
                  <a:srgbClr val="FFFFFF"/>
                </a:solidFill>
                <a:effectLst>
                  <a:outerShdw blurRad="50800" dist="38100" dir="2700000" algn="tl" rotWithShape="0">
                    <a:prstClr val="black">
                      <a:alpha val="40000"/>
                    </a:prstClr>
                  </a:outerShdw>
                </a:effectLst>
                <a:latin typeface="+mj-lt"/>
                <a:ea typeface="+mn-ea"/>
                <a:cs typeface="+mn-cs"/>
              </a:endParaRPr>
            </a:p>
          </p:txBody>
        </p:sp>
        <p:sp>
          <p:nvSpPr>
            <p:cNvPr id="9" name="Up-Down Arrow 8"/>
            <p:cNvSpPr/>
            <p:nvPr/>
          </p:nvSpPr>
          <p:spPr bwMode="auto">
            <a:xfrm>
              <a:off x="5667462" y="3352120"/>
              <a:ext cx="507982" cy="731365"/>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lstStyle/>
            <a:p>
              <a:pPr algn="ctr" defTabSz="914099" eaLnBrk="0" hangingPunct="0">
                <a:defRPr/>
              </a:pPr>
              <a:endParaRPr lang="en-US" kern="0" dirty="0">
                <a:solidFill>
                  <a:srgbClr val="FFFFFF"/>
                </a:solidFill>
                <a:effectLst>
                  <a:outerShdw blurRad="50800" dist="38100" dir="2700000" algn="tl" rotWithShape="0">
                    <a:prstClr val="black">
                      <a:alpha val="40000"/>
                    </a:prstClr>
                  </a:outerShdw>
                </a:effectLst>
                <a:latin typeface="+mj-lt"/>
              </a:endParaRPr>
            </a:p>
          </p:txBody>
        </p:sp>
      </p:grpSp>
    </p:spTree>
    <p:extLst>
      <p:ext uri="{BB962C8B-B14F-4D97-AF65-F5344CB8AC3E}">
        <p14:creationId xmlns:p14="http://schemas.microsoft.com/office/powerpoint/2007/7/12/main" xmlns="" val="451597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outHorizontal)">
                                      <p:cBhvr>
                                        <p:cTn id="7" dur="5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par>
                                <p:cTn id="11" presetID="29"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1000" fill="hold"/>
                                        <p:tgtEl>
                                          <p:spTgt spid="44"/>
                                        </p:tgtEl>
                                        <p:attrNameLst>
                                          <p:attrName>ppt_x</p:attrName>
                                        </p:attrNameLst>
                                      </p:cBhvr>
                                      <p:tavLst>
                                        <p:tav tm="0">
                                          <p:val>
                                            <p:strVal val="#ppt_x-.2"/>
                                          </p:val>
                                        </p:tav>
                                        <p:tav tm="100000">
                                          <p:val>
                                            <p:strVal val="#ppt_x"/>
                                          </p:val>
                                        </p:tav>
                                      </p:tavLst>
                                    </p:anim>
                                    <p:anim calcmode="lin" valueType="num">
                                      <p:cBhvr>
                                        <p:cTn id="14"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4"/>
                                        </p:tgtEl>
                                      </p:cBhvr>
                                    </p:animEffect>
                                  </p:childTnLst>
                                </p:cTn>
                              </p:par>
                              <p:par>
                                <p:cTn id="16" presetID="29"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ppt_x</p:attrName>
                                        </p:attrNameLst>
                                      </p:cBhvr>
                                      <p:tavLst>
                                        <p:tav tm="0">
                                          <p:val>
                                            <p:strVal val="#ppt_x-.2"/>
                                          </p:val>
                                        </p:tav>
                                        <p:tav tm="100000">
                                          <p:val>
                                            <p:strVal val="#ppt_x"/>
                                          </p:val>
                                        </p:tav>
                                      </p:tavLst>
                                    </p:anim>
                                    <p:anim calcmode="lin" valueType="num">
                                      <p:cBhvr>
                                        <p:cTn id="1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p:txBody>
          <a:bodyPr/>
          <a:lstStyle/>
          <a:p>
            <a:pPr marL="685800" indent="-685800">
              <a:tabLst>
                <a:tab pos="4114800" algn="ctr"/>
              </a:tabLst>
              <a:defRPr/>
            </a:pPr>
            <a:r>
              <a:rPr lang="en-US" dirty="0"/>
              <a:t>Integration With Infrastructure</a:t>
            </a:r>
          </a:p>
        </p:txBody>
      </p:sp>
      <p:pic>
        <p:nvPicPr>
          <p:cNvPr id="9233" name="Picture 11"/>
          <p:cNvPicPr>
            <a:picLocks noChangeAspect="1" noChangeArrowheads="1"/>
          </p:cNvPicPr>
          <p:nvPr/>
        </p:nvPicPr>
        <p:blipFill>
          <a:blip r:embed="rId3" cstate="print"/>
          <a:srcRect l="3825" t="23822"/>
          <a:stretch>
            <a:fillRect/>
          </a:stretch>
        </p:blipFill>
        <p:spPr bwMode="auto">
          <a:xfrm>
            <a:off x="381000" y="-2000250"/>
            <a:ext cx="7821613" cy="873125"/>
          </a:xfrm>
          <a:prstGeom prst="rect">
            <a:avLst/>
          </a:prstGeom>
          <a:noFill/>
          <a:ln w="9525">
            <a:noFill/>
            <a:miter lim="800000"/>
            <a:headEnd/>
            <a:tailEnd/>
          </a:ln>
        </p:spPr>
      </p:pic>
      <p:pic>
        <p:nvPicPr>
          <p:cNvPr id="7" name="Picture 2" descr="reports red arrow-curved"/>
          <p:cNvPicPr>
            <a:picLocks noChangeAspect="1" noChangeArrowheads="1"/>
          </p:cNvPicPr>
          <p:nvPr/>
        </p:nvPicPr>
        <p:blipFill>
          <a:blip r:embed="rId4" cstate="print">
            <a:lum bright="-20000" contrast="50000"/>
          </a:blip>
          <a:srcRect/>
          <a:stretch>
            <a:fillRect/>
          </a:stretch>
        </p:blipFill>
        <p:spPr bwMode="auto">
          <a:xfrm>
            <a:off x="6526213" y="2725938"/>
            <a:ext cx="1790700" cy="1017587"/>
          </a:xfrm>
          <a:prstGeom prst="rect">
            <a:avLst/>
          </a:prstGeom>
          <a:noFill/>
          <a:ln w="9525">
            <a:noFill/>
            <a:miter lim="800000"/>
            <a:headEnd/>
            <a:tailEnd/>
          </a:ln>
        </p:spPr>
      </p:pic>
      <p:pic>
        <p:nvPicPr>
          <p:cNvPr id="8" name="Picture 3" descr="arrow-blue final-shorter"/>
          <p:cNvPicPr>
            <a:picLocks noChangeAspect="1" noChangeArrowheads="1"/>
          </p:cNvPicPr>
          <p:nvPr/>
        </p:nvPicPr>
        <p:blipFill>
          <a:blip r:embed="rId5" cstate="print">
            <a:lum bright="-20000" contrast="50000"/>
          </a:blip>
          <a:srcRect/>
          <a:stretch>
            <a:fillRect/>
          </a:stretch>
        </p:blipFill>
        <p:spPr bwMode="auto">
          <a:xfrm>
            <a:off x="3444875" y="2410025"/>
            <a:ext cx="2886075" cy="3054350"/>
          </a:xfrm>
          <a:prstGeom prst="rect">
            <a:avLst/>
          </a:prstGeom>
          <a:noFill/>
          <a:ln w="9525">
            <a:noFill/>
            <a:miter lim="800000"/>
            <a:headEnd/>
            <a:tailEnd/>
          </a:ln>
        </p:spPr>
      </p:pic>
      <p:pic>
        <p:nvPicPr>
          <p:cNvPr id="9" name="Picture 4" descr="3rd red arrow"/>
          <p:cNvPicPr>
            <a:picLocks noChangeAspect="1" noChangeArrowheads="1"/>
          </p:cNvPicPr>
          <p:nvPr/>
        </p:nvPicPr>
        <p:blipFill>
          <a:blip r:embed="rId6" cstate="print">
            <a:lum bright="-20000" contrast="50000"/>
          </a:blip>
          <a:srcRect/>
          <a:stretch>
            <a:fillRect/>
          </a:stretch>
        </p:blipFill>
        <p:spPr bwMode="auto">
          <a:xfrm>
            <a:off x="4540250" y="4281688"/>
            <a:ext cx="3994150" cy="1670050"/>
          </a:xfrm>
          <a:prstGeom prst="rect">
            <a:avLst/>
          </a:prstGeom>
          <a:noFill/>
          <a:ln w="9525">
            <a:noFill/>
            <a:miter lim="800000"/>
            <a:headEnd/>
            <a:tailEnd/>
          </a:ln>
        </p:spPr>
      </p:pic>
      <p:pic>
        <p:nvPicPr>
          <p:cNvPr id="10" name="Picture 5" descr="arrow5"/>
          <p:cNvPicPr>
            <a:picLocks noChangeAspect="1" noChangeArrowheads="1"/>
          </p:cNvPicPr>
          <p:nvPr/>
        </p:nvPicPr>
        <p:blipFill>
          <a:blip r:embed="rId7" cstate="print">
            <a:lum bright="-20000" contrast="50000"/>
          </a:blip>
          <a:srcRect/>
          <a:stretch>
            <a:fillRect/>
          </a:stretch>
        </p:blipFill>
        <p:spPr bwMode="auto">
          <a:xfrm>
            <a:off x="1189038" y="1708350"/>
            <a:ext cx="2619375" cy="4448175"/>
          </a:xfrm>
          <a:prstGeom prst="rect">
            <a:avLst/>
          </a:prstGeom>
          <a:noFill/>
          <a:ln w="9525">
            <a:noFill/>
            <a:miter lim="800000"/>
            <a:headEnd/>
            <a:tailEnd/>
          </a:ln>
        </p:spPr>
      </p:pic>
      <p:pic>
        <p:nvPicPr>
          <p:cNvPr id="11" name="Picture 6" descr="Internet cloud web"/>
          <p:cNvPicPr>
            <a:picLocks noChangeAspect="1" noChangeArrowheads="1"/>
          </p:cNvPicPr>
          <p:nvPr/>
        </p:nvPicPr>
        <p:blipFill>
          <a:blip r:embed="rId8" cstate="print"/>
          <a:srcRect/>
          <a:stretch>
            <a:fillRect/>
          </a:stretch>
        </p:blipFill>
        <p:spPr bwMode="auto">
          <a:xfrm>
            <a:off x="381000" y="2698950"/>
            <a:ext cx="2085975" cy="90170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2" name="Group 53"/>
          <p:cNvGrpSpPr>
            <a:grpSpLocks/>
          </p:cNvGrpSpPr>
          <p:nvPr/>
        </p:nvGrpSpPr>
        <p:grpSpPr bwMode="auto">
          <a:xfrm>
            <a:off x="790575" y="1616475"/>
            <a:ext cx="2362200" cy="1600200"/>
            <a:chOff x="480" y="192"/>
            <a:chExt cx="1488" cy="1008"/>
          </a:xfrm>
        </p:grpSpPr>
        <p:pic>
          <p:nvPicPr>
            <p:cNvPr id="15" name="Picture 9" descr="mu_shaded_sm"/>
            <p:cNvPicPr>
              <a:picLocks noChangeAspect="1" noChangeArrowheads="1"/>
            </p:cNvPicPr>
            <p:nvPr/>
          </p:nvPicPr>
          <p:blipFill>
            <a:blip r:embed="rId9" cstate="print"/>
            <a:srcRect/>
            <a:stretch>
              <a:fillRect/>
            </a:stretch>
          </p:blipFill>
          <p:spPr bwMode="auto">
            <a:xfrm>
              <a:off x="480" y="192"/>
              <a:ext cx="778" cy="1008"/>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7" name="Picture 12"/>
            <p:cNvPicPr>
              <a:picLocks noChangeAspect="1" noChangeArrowheads="1"/>
            </p:cNvPicPr>
            <p:nvPr/>
          </p:nvPicPr>
          <p:blipFill>
            <a:blip r:embed="rId10" cstate="print">
              <a:lum bright="100000"/>
            </a:blip>
            <a:srcRect/>
            <a:stretch>
              <a:fillRect/>
            </a:stretch>
          </p:blipFill>
          <p:spPr bwMode="auto">
            <a:xfrm>
              <a:off x="1335" y="384"/>
              <a:ext cx="633" cy="305"/>
            </a:xfrm>
            <a:prstGeom prst="rect">
              <a:avLst/>
            </a:prstGeom>
            <a:noFill/>
            <a:ln w="9525">
              <a:noFill/>
              <a:miter lim="800000"/>
              <a:headEnd/>
              <a:tailEnd/>
            </a:ln>
          </p:spPr>
        </p:pic>
      </p:grpSp>
      <p:pic>
        <p:nvPicPr>
          <p:cNvPr id="28" name="Picture 24"/>
          <p:cNvPicPr>
            <a:picLocks noChangeAspect="1" noChangeArrowheads="1"/>
          </p:cNvPicPr>
          <p:nvPr/>
        </p:nvPicPr>
        <p:blipFill>
          <a:blip r:embed="rId11" cstate="print">
            <a:lum bright="100000" contrast="100000"/>
          </a:blip>
          <a:srcRect/>
          <a:stretch>
            <a:fillRect/>
          </a:stretch>
        </p:blipFill>
        <p:spPr bwMode="auto">
          <a:xfrm>
            <a:off x="5791200" y="5639125"/>
            <a:ext cx="838200" cy="233363"/>
          </a:xfrm>
          <a:prstGeom prst="rect">
            <a:avLst/>
          </a:prstGeom>
          <a:noFill/>
          <a:ln w="9525">
            <a:noFill/>
            <a:miter lim="800000"/>
            <a:headEnd/>
            <a:tailEnd/>
          </a:ln>
        </p:spPr>
      </p:pic>
      <p:pic>
        <p:nvPicPr>
          <p:cNvPr id="29" name="Picture 25"/>
          <p:cNvPicPr>
            <a:picLocks noChangeAspect="1" noChangeArrowheads="1"/>
          </p:cNvPicPr>
          <p:nvPr/>
        </p:nvPicPr>
        <p:blipFill>
          <a:blip r:embed="rId12" cstate="print">
            <a:lum bright="100000"/>
          </a:blip>
          <a:srcRect/>
          <a:stretch>
            <a:fillRect/>
          </a:stretch>
        </p:blipFill>
        <p:spPr bwMode="auto">
          <a:xfrm>
            <a:off x="6734175" y="2495750"/>
            <a:ext cx="931863" cy="255588"/>
          </a:xfrm>
          <a:prstGeom prst="rect">
            <a:avLst/>
          </a:prstGeom>
          <a:noFill/>
          <a:ln w="9525">
            <a:noFill/>
            <a:miter lim="800000"/>
            <a:headEnd/>
            <a:tailEnd/>
          </a:ln>
        </p:spPr>
      </p:pic>
      <p:pic>
        <p:nvPicPr>
          <p:cNvPr id="30" name="Picture 26"/>
          <p:cNvPicPr>
            <a:picLocks noChangeAspect="1" noChangeArrowheads="1"/>
          </p:cNvPicPr>
          <p:nvPr/>
        </p:nvPicPr>
        <p:blipFill>
          <a:blip r:embed="rId13" cstate="print">
            <a:lum bright="100000"/>
          </a:blip>
          <a:srcRect b="24402"/>
          <a:stretch>
            <a:fillRect/>
          </a:stretch>
        </p:blipFill>
        <p:spPr bwMode="auto">
          <a:xfrm>
            <a:off x="4416425" y="2514800"/>
            <a:ext cx="1060450" cy="255588"/>
          </a:xfrm>
          <a:prstGeom prst="rect">
            <a:avLst/>
          </a:prstGeom>
          <a:noFill/>
          <a:ln w="9525">
            <a:noFill/>
            <a:miter lim="800000"/>
            <a:headEnd/>
            <a:tailEnd/>
          </a:ln>
        </p:spPr>
      </p:pic>
      <p:pic>
        <p:nvPicPr>
          <p:cNvPr id="31" name="Picture 27"/>
          <p:cNvPicPr>
            <a:picLocks noChangeAspect="1" noChangeArrowheads="1"/>
          </p:cNvPicPr>
          <p:nvPr/>
        </p:nvPicPr>
        <p:blipFill>
          <a:blip r:embed="rId14" cstate="print">
            <a:lum bright="100000"/>
          </a:blip>
          <a:srcRect/>
          <a:stretch>
            <a:fillRect/>
          </a:stretch>
        </p:blipFill>
        <p:spPr bwMode="auto">
          <a:xfrm>
            <a:off x="1905000" y="5686625"/>
            <a:ext cx="1343025" cy="257175"/>
          </a:xfrm>
          <a:prstGeom prst="rect">
            <a:avLst/>
          </a:prstGeom>
          <a:noFill/>
          <a:ln w="9525">
            <a:noFill/>
            <a:miter lim="800000"/>
            <a:headEnd/>
            <a:tailEnd/>
          </a:ln>
        </p:spPr>
      </p:pic>
      <p:pic>
        <p:nvPicPr>
          <p:cNvPr id="54" name="Picture 53" descr="C:\Documents and Settings\a-lianta\My Documents\FCS logo\Forefront-CS_bL_r.png"/>
          <p:cNvPicPr>
            <a:picLocks noChangeAspect="1"/>
          </p:cNvPicPr>
          <p:nvPr/>
        </p:nvPicPr>
        <p:blipFill>
          <a:blip r:embed="rId15" cstate="print"/>
          <a:srcRect/>
          <a:stretch>
            <a:fillRect/>
          </a:stretch>
        </p:blipFill>
        <p:spPr bwMode="auto">
          <a:xfrm>
            <a:off x="6477619" y="977900"/>
            <a:ext cx="2361218" cy="1092200"/>
          </a:xfrm>
          <a:prstGeom prst="rect">
            <a:avLst/>
          </a:prstGeom>
          <a:noFill/>
          <a:ln w="9525">
            <a:noFill/>
            <a:miter lim="800000"/>
            <a:headEnd/>
            <a:tailEnd/>
          </a:ln>
        </p:spPr>
      </p:pic>
      <p:sp>
        <p:nvSpPr>
          <p:cNvPr id="50" name="TextBox 49"/>
          <p:cNvSpPr txBox="1"/>
          <p:nvPr/>
        </p:nvSpPr>
        <p:spPr>
          <a:xfrm>
            <a:off x="330200" y="850900"/>
            <a:ext cx="5384800" cy="369332"/>
          </a:xfrm>
          <a:prstGeom prst="rect">
            <a:avLst/>
          </a:prstGeom>
          <a:noFill/>
        </p:spPr>
        <p:txBody>
          <a:bodyPr wrap="square" rtlCol="0">
            <a:spAutoFit/>
          </a:bodyPr>
          <a:lstStyle/>
          <a:p>
            <a:r>
              <a:rPr lang="en-US" dirty="0" smtClean="0">
                <a:ln w="3175">
                  <a:noFill/>
                </a:ln>
                <a:solidFill>
                  <a:schemeClr val="tx2"/>
                </a:solidFill>
                <a:latin typeface="+mj-lt"/>
                <a:cs typeface="Arial" charset="0"/>
              </a:rPr>
              <a:t>Architecture</a:t>
            </a:r>
            <a:r>
              <a:rPr lang="en-US" i="1" dirty="0" smtClean="0">
                <a:ln w="3175">
                  <a:noFill/>
                </a:ln>
                <a:solidFill>
                  <a:srgbClr val="CCFFCC"/>
                </a:solidFill>
                <a:latin typeface="+mj-lt"/>
                <a:cs typeface="Arial" charset="0"/>
              </a:rPr>
              <a:t> </a:t>
            </a:r>
          </a:p>
        </p:txBody>
      </p:sp>
      <p:grpSp>
        <p:nvGrpSpPr>
          <p:cNvPr id="63" name="Group 62"/>
          <p:cNvGrpSpPr/>
          <p:nvPr/>
        </p:nvGrpSpPr>
        <p:grpSpPr>
          <a:xfrm>
            <a:off x="381000" y="3812454"/>
            <a:ext cx="2066912" cy="1529486"/>
            <a:chOff x="381000" y="3812454"/>
            <a:chExt cx="2066912" cy="1529486"/>
          </a:xfrm>
        </p:grpSpPr>
        <p:pic>
          <p:nvPicPr>
            <p:cNvPr id="43" name="Picture 40"/>
            <p:cNvPicPr>
              <a:picLocks noChangeAspect="1" noChangeArrowheads="1"/>
            </p:cNvPicPr>
            <p:nvPr/>
          </p:nvPicPr>
          <p:blipFill>
            <a:blip r:embed="rId16" cstate="print">
              <a:lum bright="100000"/>
            </a:blip>
            <a:srcRect/>
            <a:stretch>
              <a:fillRect/>
            </a:stretch>
          </p:blipFill>
          <p:spPr bwMode="auto">
            <a:xfrm>
              <a:off x="881123" y="5249865"/>
              <a:ext cx="1069975" cy="92075"/>
            </a:xfrm>
            <a:prstGeom prst="rect">
              <a:avLst/>
            </a:prstGeom>
            <a:noFill/>
            <a:ln w="9525">
              <a:noFill/>
              <a:miter lim="800000"/>
              <a:headEnd/>
              <a:tailEnd/>
            </a:ln>
          </p:spPr>
        </p:pic>
        <p:sp>
          <p:nvSpPr>
            <p:cNvPr id="53" name="Rounded Rectangle 52"/>
            <p:cNvSpPr/>
            <p:nvPr/>
          </p:nvSpPr>
          <p:spPr bwMode="auto">
            <a:xfrm rot="10800000">
              <a:off x="381000" y="4724177"/>
              <a:ext cx="2066912" cy="437668"/>
            </a:xfrm>
            <a:prstGeom prst="roundRect">
              <a:avLst>
                <a:gd name="adj" fmla="val 1024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dirty="0">
                <a:latin typeface="Arial" charset="0"/>
                <a:ea typeface="ＭＳ Ｐゴシック" charset="-128"/>
                <a:cs typeface="ＭＳ Ｐゴシック" charset="-128"/>
              </a:endParaRPr>
            </a:p>
          </p:txBody>
        </p:sp>
        <p:pic>
          <p:nvPicPr>
            <p:cNvPr id="44" name="Picture 41" descr="WinSvr_UpdtSvc_h_c"/>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93713" y="4807905"/>
              <a:ext cx="1752600" cy="320675"/>
            </a:xfrm>
            <a:prstGeom prst="rect">
              <a:avLst/>
            </a:prstGeom>
            <a:noFill/>
            <a:ln w="9525">
              <a:noFill/>
              <a:miter lim="800000"/>
              <a:headEnd/>
              <a:tailEnd/>
            </a:ln>
          </p:spPr>
        </p:pic>
        <p:pic>
          <p:nvPicPr>
            <p:cNvPr id="56" name="Picture 4" descr="C:\Program Files\Microsoft Resource DVD Artwork\DVD_ART\Artwork_Imagery\HARDWARE_IMAGERY\Illustration - Misc Hardware\Windows Vista Illustration Icons\VPN.png"/>
            <p:cNvPicPr>
              <a:picLocks noChangeAspect="1" noChangeArrowheads="1"/>
            </p:cNvPicPr>
            <p:nvPr/>
          </p:nvPicPr>
          <p:blipFill>
            <a:blip r:embed="rId18" cstate="screen"/>
            <a:srcRect/>
            <a:stretch>
              <a:fillRect/>
            </a:stretch>
          </p:blipFill>
          <p:spPr bwMode="auto">
            <a:xfrm>
              <a:off x="1205081" y="3812454"/>
              <a:ext cx="577158" cy="685573"/>
            </a:xfrm>
            <a:prstGeom prst="rect">
              <a:avLst/>
            </a:prstGeom>
            <a:noFill/>
            <a:effectLst>
              <a:outerShdw blurRad="254000" dist="101600" dir="5400000" algn="t" rotWithShape="0">
                <a:prstClr val="black">
                  <a:alpha val="56000"/>
                </a:prstClr>
              </a:outerShdw>
            </a:effectLst>
          </p:spPr>
        </p:pic>
      </p:grpSp>
      <p:grpSp>
        <p:nvGrpSpPr>
          <p:cNvPr id="64" name="Group 63"/>
          <p:cNvGrpSpPr/>
          <p:nvPr/>
        </p:nvGrpSpPr>
        <p:grpSpPr>
          <a:xfrm>
            <a:off x="2133600" y="5139234"/>
            <a:ext cx="4267200" cy="1516329"/>
            <a:chOff x="2133600" y="5139234"/>
            <a:chExt cx="4267200" cy="1516329"/>
          </a:xfrm>
        </p:grpSpPr>
        <p:pic>
          <p:nvPicPr>
            <p:cNvPr id="24" name="Picture 23"/>
            <p:cNvPicPr>
              <a:picLocks noChangeAspect="1" noChangeArrowheads="1"/>
            </p:cNvPicPr>
            <p:nvPr/>
          </p:nvPicPr>
          <p:blipFill>
            <a:blip r:embed="rId19" cstate="print">
              <a:lum bright="100000"/>
            </a:blip>
            <a:srcRect/>
            <a:stretch>
              <a:fillRect/>
            </a:stretch>
          </p:blipFill>
          <p:spPr bwMode="auto">
            <a:xfrm>
              <a:off x="2133600" y="6234875"/>
              <a:ext cx="4267200" cy="420688"/>
            </a:xfrm>
            <a:prstGeom prst="rect">
              <a:avLst/>
            </a:prstGeom>
            <a:noFill/>
            <a:ln w="9525">
              <a:noFill/>
              <a:miter lim="800000"/>
              <a:headEnd/>
              <a:tailEnd/>
            </a:ln>
          </p:spPr>
        </p:pic>
        <p:pic>
          <p:nvPicPr>
            <p:cNvPr id="58" name="Picture 4" descr="C:\Program Files\Microsoft Resource DVD Artwork\DVD_ART\Artwork_Imagery\HARDWARE_IMAGERY\Illustration - Misc Hardware\Windows Vista Illustration Icons\VPN.png"/>
            <p:cNvPicPr>
              <a:picLocks noChangeAspect="1" noChangeArrowheads="1"/>
            </p:cNvPicPr>
            <p:nvPr/>
          </p:nvPicPr>
          <p:blipFill>
            <a:blip r:embed="rId18" cstate="screen"/>
            <a:srcRect/>
            <a:stretch>
              <a:fillRect/>
            </a:stretch>
          </p:blipFill>
          <p:spPr bwMode="auto">
            <a:xfrm>
              <a:off x="4057597" y="5139234"/>
              <a:ext cx="577158" cy="685573"/>
            </a:xfrm>
            <a:prstGeom prst="rect">
              <a:avLst/>
            </a:prstGeom>
            <a:noFill/>
            <a:effectLst>
              <a:outerShdw blurRad="254000" dist="101600" dir="5400000" algn="t" rotWithShape="0">
                <a:prstClr val="black">
                  <a:alpha val="56000"/>
                </a:prstClr>
              </a:outerShdw>
            </a:effectLst>
          </p:spPr>
        </p:pic>
        <p:pic>
          <p:nvPicPr>
            <p:cNvPr id="59" name="Picture 58" descr="Media Center Display.png"/>
            <p:cNvPicPr>
              <a:picLocks noChangeAspect="1"/>
            </p:cNvPicPr>
            <p:nvPr/>
          </p:nvPicPr>
          <p:blipFill>
            <a:blip r:embed="rId20"/>
            <a:stretch>
              <a:fillRect/>
            </a:stretch>
          </p:blipFill>
          <p:spPr>
            <a:xfrm>
              <a:off x="3198159" y="5146578"/>
              <a:ext cx="914400" cy="914400"/>
            </a:xfrm>
            <a:prstGeom prst="rect">
              <a:avLst/>
            </a:prstGeom>
          </p:spPr>
        </p:pic>
        <p:pic>
          <p:nvPicPr>
            <p:cNvPr id="57" name="Picture 3" descr="C:\Documents and Settings\cgarces\Desktop\VISTA ICONS\Vista Icons\mblctr.exe_I0064_0409 v2.png"/>
            <p:cNvPicPr>
              <a:picLocks noChangeAspect="1" noChangeArrowheads="1"/>
            </p:cNvPicPr>
            <p:nvPr/>
          </p:nvPicPr>
          <p:blipFill>
            <a:blip r:embed="rId21" cstate="print"/>
            <a:srcRect/>
            <a:stretch>
              <a:fillRect/>
            </a:stretch>
          </p:blipFill>
          <p:spPr bwMode="auto">
            <a:xfrm>
              <a:off x="4104105" y="5328322"/>
              <a:ext cx="935789" cy="858166"/>
            </a:xfrm>
            <a:prstGeom prst="rect">
              <a:avLst/>
            </a:prstGeom>
            <a:noFill/>
          </p:spPr>
        </p:pic>
      </p:grpSp>
      <p:grpSp>
        <p:nvGrpSpPr>
          <p:cNvPr id="68" name="Group 67"/>
          <p:cNvGrpSpPr/>
          <p:nvPr/>
        </p:nvGrpSpPr>
        <p:grpSpPr>
          <a:xfrm>
            <a:off x="2849880" y="3447329"/>
            <a:ext cx="2066912" cy="1456656"/>
            <a:chOff x="2849880" y="3447329"/>
            <a:chExt cx="2066912" cy="1456656"/>
          </a:xfrm>
        </p:grpSpPr>
        <p:sp>
          <p:nvSpPr>
            <p:cNvPr id="55" name="Rounded Rectangle 54"/>
            <p:cNvSpPr/>
            <p:nvPr/>
          </p:nvSpPr>
          <p:spPr bwMode="auto">
            <a:xfrm rot="10800000">
              <a:off x="2849880" y="4311650"/>
              <a:ext cx="2066912" cy="437668"/>
            </a:xfrm>
            <a:prstGeom prst="roundRect">
              <a:avLst>
                <a:gd name="adj" fmla="val 1024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endParaRPr lang="en-US" sz="2400" dirty="0">
                <a:latin typeface="Arial" charset="0"/>
                <a:ea typeface="ＭＳ Ｐゴシック" charset="-128"/>
                <a:cs typeface="ＭＳ Ｐゴシック" charset="-128"/>
              </a:endParaRPr>
            </a:p>
          </p:txBody>
        </p:sp>
        <p:grpSp>
          <p:nvGrpSpPr>
            <p:cNvPr id="67" name="Group 66"/>
            <p:cNvGrpSpPr/>
            <p:nvPr/>
          </p:nvGrpSpPr>
          <p:grpSpPr>
            <a:xfrm>
              <a:off x="2981325" y="3447329"/>
              <a:ext cx="1676400" cy="1456656"/>
              <a:chOff x="2981325" y="3447329"/>
              <a:chExt cx="1676400" cy="1456656"/>
            </a:xfrm>
          </p:grpSpPr>
          <p:pic>
            <p:nvPicPr>
              <p:cNvPr id="60" name="Picture 4" descr="C:\Program Files\Microsoft Resource DVD Artwork\DVD_ART\Artwork_Imagery\HARDWARE_IMAGERY\Illustration - Misc Hardware\Windows Vista Illustration Icons\VPN.png"/>
              <p:cNvPicPr>
                <a:picLocks noChangeAspect="1" noChangeArrowheads="1"/>
              </p:cNvPicPr>
              <p:nvPr/>
            </p:nvPicPr>
            <p:blipFill>
              <a:blip r:embed="rId18" cstate="screen"/>
              <a:srcRect/>
              <a:stretch>
                <a:fillRect/>
              </a:stretch>
            </p:blipFill>
            <p:spPr bwMode="auto">
              <a:xfrm>
                <a:off x="3428325" y="3447329"/>
                <a:ext cx="577158" cy="685573"/>
              </a:xfrm>
              <a:prstGeom prst="rect">
                <a:avLst/>
              </a:prstGeom>
              <a:noFill/>
              <a:effectLst>
                <a:outerShdw blurRad="254000" dist="101600" dir="5400000" algn="t" rotWithShape="0">
                  <a:prstClr val="black">
                    <a:alpha val="56000"/>
                  </a:prstClr>
                </a:outerShdw>
              </a:effectLst>
            </p:spPr>
          </p:pic>
          <p:grpSp>
            <p:nvGrpSpPr>
              <p:cNvPr id="6" name="Group 28"/>
              <p:cNvGrpSpPr>
                <a:grpSpLocks/>
              </p:cNvGrpSpPr>
              <p:nvPr/>
            </p:nvGrpSpPr>
            <p:grpSpPr bwMode="auto">
              <a:xfrm>
                <a:off x="2981325" y="3526036"/>
                <a:ext cx="1676400" cy="1377949"/>
                <a:chOff x="1860" y="2185"/>
                <a:chExt cx="1056" cy="868"/>
              </a:xfrm>
            </p:grpSpPr>
            <p:grpSp>
              <p:nvGrpSpPr>
                <p:cNvPr id="12" name="Group 30"/>
                <p:cNvGrpSpPr>
                  <a:grpSpLocks/>
                </p:cNvGrpSpPr>
                <p:nvPr/>
              </p:nvGrpSpPr>
              <p:grpSpPr bwMode="auto">
                <a:xfrm>
                  <a:off x="2327" y="2185"/>
                  <a:ext cx="560" cy="560"/>
                  <a:chOff x="2367" y="2179"/>
                  <a:chExt cx="560" cy="560"/>
                </a:xfrm>
              </p:grpSpPr>
              <p:pic>
                <p:nvPicPr>
                  <p:cNvPr id="37" name="Picture 31" descr="grey glow circle"/>
                  <p:cNvPicPr>
                    <a:picLocks noChangeAspect="1" noChangeArrowheads="1"/>
                  </p:cNvPicPr>
                  <p:nvPr/>
                </p:nvPicPr>
                <p:blipFill>
                  <a:blip r:embed="rId22" cstate="print"/>
                  <a:srcRect/>
                  <a:stretch>
                    <a:fillRect/>
                  </a:stretch>
                </p:blipFill>
                <p:spPr bwMode="auto">
                  <a:xfrm>
                    <a:off x="2367" y="2179"/>
                    <a:ext cx="560" cy="560"/>
                  </a:xfrm>
                  <a:prstGeom prst="rect">
                    <a:avLst/>
                  </a:prstGeom>
                  <a:noFill/>
                  <a:ln w="9525">
                    <a:noFill/>
                    <a:miter lim="800000"/>
                    <a:headEnd/>
                    <a:tailEnd/>
                  </a:ln>
                </p:spPr>
              </p:pic>
              <p:grpSp>
                <p:nvGrpSpPr>
                  <p:cNvPr id="13" name="Group 32"/>
                  <p:cNvGrpSpPr>
                    <a:grpSpLocks/>
                  </p:cNvGrpSpPr>
                  <p:nvPr/>
                </p:nvGrpSpPr>
                <p:grpSpPr bwMode="auto">
                  <a:xfrm>
                    <a:off x="2464" y="2226"/>
                    <a:ext cx="396" cy="406"/>
                    <a:chOff x="3993" y="2677"/>
                    <a:chExt cx="912" cy="1101"/>
                  </a:xfrm>
                </p:grpSpPr>
                <p:pic>
                  <p:nvPicPr>
                    <p:cNvPr id="39" name="Picture 33" descr="3D blue triangle"/>
                    <p:cNvPicPr>
                      <a:picLocks noChangeAspect="1" noChangeArrowheads="1"/>
                    </p:cNvPicPr>
                    <p:nvPr/>
                  </p:nvPicPr>
                  <p:blipFill>
                    <a:blip r:embed="rId23" cstate="print"/>
                    <a:srcRect/>
                    <a:stretch>
                      <a:fillRect/>
                    </a:stretch>
                  </p:blipFill>
                  <p:spPr bwMode="auto">
                    <a:xfrm>
                      <a:off x="3993" y="3130"/>
                      <a:ext cx="468" cy="564"/>
                    </a:xfrm>
                    <a:prstGeom prst="rect">
                      <a:avLst/>
                    </a:prstGeom>
                    <a:noFill/>
                    <a:ln w="9525">
                      <a:noFill/>
                      <a:miter lim="800000"/>
                      <a:headEnd/>
                      <a:tailEnd/>
                    </a:ln>
                  </p:spPr>
                </p:pic>
                <p:pic>
                  <p:nvPicPr>
                    <p:cNvPr id="40" name="Picture 34" descr="3D blue triangle"/>
                    <p:cNvPicPr>
                      <a:picLocks noChangeAspect="1" noChangeArrowheads="1"/>
                    </p:cNvPicPr>
                    <p:nvPr/>
                  </p:nvPicPr>
                  <p:blipFill>
                    <a:blip r:embed="rId23" cstate="print"/>
                    <a:srcRect/>
                    <a:stretch>
                      <a:fillRect/>
                    </a:stretch>
                  </p:blipFill>
                  <p:spPr bwMode="auto">
                    <a:xfrm>
                      <a:off x="4437" y="3214"/>
                      <a:ext cx="468" cy="564"/>
                    </a:xfrm>
                    <a:prstGeom prst="rect">
                      <a:avLst/>
                    </a:prstGeom>
                    <a:noFill/>
                    <a:ln w="9525">
                      <a:noFill/>
                      <a:miter lim="800000"/>
                      <a:headEnd/>
                      <a:tailEnd/>
                    </a:ln>
                  </p:spPr>
                </p:pic>
                <p:pic>
                  <p:nvPicPr>
                    <p:cNvPr id="41" name="Picture 35" descr="3D blue triangle"/>
                    <p:cNvPicPr>
                      <a:picLocks noChangeAspect="1" noChangeArrowheads="1"/>
                    </p:cNvPicPr>
                    <p:nvPr/>
                  </p:nvPicPr>
                  <p:blipFill>
                    <a:blip r:embed="rId23" cstate="print"/>
                    <a:srcRect/>
                    <a:stretch>
                      <a:fillRect/>
                    </a:stretch>
                  </p:blipFill>
                  <p:spPr bwMode="auto">
                    <a:xfrm>
                      <a:off x="4179" y="2677"/>
                      <a:ext cx="468" cy="564"/>
                    </a:xfrm>
                    <a:prstGeom prst="rect">
                      <a:avLst/>
                    </a:prstGeom>
                    <a:noFill/>
                    <a:ln w="9525">
                      <a:noFill/>
                      <a:miter lim="800000"/>
                      <a:headEnd/>
                      <a:tailEnd/>
                    </a:ln>
                  </p:spPr>
                </p:pic>
              </p:grpSp>
            </p:grpSp>
            <p:pic>
              <p:nvPicPr>
                <p:cNvPr id="35" name="Picture 36"/>
                <p:cNvPicPr>
                  <a:picLocks noChangeAspect="1" noChangeArrowheads="1"/>
                </p:cNvPicPr>
                <p:nvPr/>
              </p:nvPicPr>
              <p:blipFill>
                <a:blip r:embed="rId16" cstate="print">
                  <a:lum bright="100000"/>
                </a:blip>
                <a:srcRect/>
                <a:stretch>
                  <a:fillRect/>
                </a:stretch>
              </p:blipFill>
              <p:spPr bwMode="auto">
                <a:xfrm>
                  <a:off x="2051" y="2995"/>
                  <a:ext cx="674" cy="58"/>
                </a:xfrm>
                <a:prstGeom prst="rect">
                  <a:avLst/>
                </a:prstGeom>
                <a:noFill/>
                <a:ln w="9525">
                  <a:noFill/>
                  <a:miter lim="800000"/>
                  <a:headEnd/>
                  <a:tailEnd/>
                </a:ln>
              </p:spPr>
            </p:pic>
            <p:pic>
              <p:nvPicPr>
                <p:cNvPr id="36" name="Picture 37" descr="WinSrv-ActDir_h_rgb"/>
                <p:cNvPicPr>
                  <a:picLocks noChangeAspect="1" noChangeArrowheads="1"/>
                </p:cNvPicPr>
                <p:nvPr/>
              </p:nvPicPr>
              <p:blipFill>
                <a:blip r:embed="rId24" cstate="print"/>
                <a:srcRect/>
                <a:stretch>
                  <a:fillRect/>
                </a:stretch>
              </p:blipFill>
              <p:spPr bwMode="auto">
                <a:xfrm>
                  <a:off x="1860" y="2688"/>
                  <a:ext cx="1056" cy="256"/>
                </a:xfrm>
                <a:prstGeom prst="rect">
                  <a:avLst/>
                </a:prstGeom>
                <a:noFill/>
                <a:ln w="9525">
                  <a:noFill/>
                  <a:miter lim="800000"/>
                  <a:headEnd/>
                  <a:tailEnd/>
                </a:ln>
              </p:spPr>
            </p:pic>
          </p:grpSp>
        </p:grpSp>
      </p:grpSp>
      <p:grpSp>
        <p:nvGrpSpPr>
          <p:cNvPr id="65" name="Group 64"/>
          <p:cNvGrpSpPr/>
          <p:nvPr/>
        </p:nvGrpSpPr>
        <p:grpSpPr>
          <a:xfrm>
            <a:off x="5556250" y="2275088"/>
            <a:ext cx="1406525" cy="2024062"/>
            <a:chOff x="5556250" y="2275088"/>
            <a:chExt cx="1406525" cy="2024062"/>
          </a:xfrm>
        </p:grpSpPr>
        <p:grpSp>
          <p:nvGrpSpPr>
            <p:cNvPr id="3" name="Group 14"/>
            <p:cNvGrpSpPr>
              <a:grpSpLocks/>
            </p:cNvGrpSpPr>
            <p:nvPr/>
          </p:nvGrpSpPr>
          <p:grpSpPr bwMode="auto">
            <a:xfrm>
              <a:off x="5556250" y="2275088"/>
              <a:ext cx="1406525" cy="2024062"/>
              <a:chOff x="3482" y="1397"/>
              <a:chExt cx="886" cy="1275"/>
            </a:xfrm>
          </p:grpSpPr>
          <p:pic>
            <p:nvPicPr>
              <p:cNvPr id="19" name="Picture 15" descr="console ui-best-v2"/>
              <p:cNvPicPr>
                <a:picLocks noChangeAspect="1" noChangeArrowheads="1"/>
              </p:cNvPicPr>
              <p:nvPr/>
            </p:nvPicPr>
            <p:blipFill>
              <a:blip r:embed="rId25" cstate="print"/>
              <a:srcRect/>
              <a:stretch>
                <a:fillRect/>
              </a:stretch>
            </p:blipFill>
            <p:spPr bwMode="auto">
              <a:xfrm>
                <a:off x="3482" y="1397"/>
                <a:ext cx="608" cy="46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1" name="Picture 17"/>
              <p:cNvPicPr>
                <a:picLocks noChangeAspect="1" noChangeArrowheads="1"/>
              </p:cNvPicPr>
              <p:nvPr/>
            </p:nvPicPr>
            <p:blipFill>
              <a:blip r:embed="rId26" cstate="print">
                <a:lum bright="100000"/>
              </a:blip>
              <a:srcRect/>
              <a:stretch>
                <a:fillRect/>
              </a:stretch>
            </p:blipFill>
            <p:spPr bwMode="auto">
              <a:xfrm>
                <a:off x="3504" y="2401"/>
                <a:ext cx="864" cy="271"/>
              </a:xfrm>
              <a:prstGeom prst="rect">
                <a:avLst/>
              </a:prstGeom>
              <a:noFill/>
              <a:ln w="9525">
                <a:noFill/>
                <a:miter lim="800000"/>
                <a:headEnd/>
                <a:tailEnd/>
              </a:ln>
            </p:spPr>
          </p:pic>
        </p:grpSp>
        <p:pic>
          <p:nvPicPr>
            <p:cNvPr id="61" name="Picture 4" descr="C:\Program Files\Microsoft Resource DVD Artwork\DVD_ART\Artwork_Imagery\HARDWARE_IMAGERY\Illustration - Misc Hardware\Windows Vista Illustration Icons\VPN.png"/>
            <p:cNvPicPr>
              <a:picLocks noChangeAspect="1" noChangeArrowheads="1"/>
            </p:cNvPicPr>
            <p:nvPr/>
          </p:nvPicPr>
          <p:blipFill>
            <a:blip r:embed="rId18" cstate="screen"/>
            <a:srcRect/>
            <a:stretch>
              <a:fillRect/>
            </a:stretch>
          </p:blipFill>
          <p:spPr bwMode="auto">
            <a:xfrm>
              <a:off x="5985009" y="3059422"/>
              <a:ext cx="577158" cy="685573"/>
            </a:xfrm>
            <a:prstGeom prst="rect">
              <a:avLst/>
            </a:prstGeom>
            <a:noFill/>
            <a:effectLst>
              <a:outerShdw blurRad="254000" dist="101600" dir="5400000" algn="t" rotWithShape="0">
                <a:prstClr val="black">
                  <a:alpha val="56000"/>
                </a:prstClr>
              </a:outerShdw>
            </a:effectLst>
          </p:spPr>
        </p:pic>
      </p:grpSp>
      <p:grpSp>
        <p:nvGrpSpPr>
          <p:cNvPr id="66" name="Group 65"/>
          <p:cNvGrpSpPr/>
          <p:nvPr/>
        </p:nvGrpSpPr>
        <p:grpSpPr>
          <a:xfrm>
            <a:off x="7419977" y="2860877"/>
            <a:ext cx="1573213" cy="1463676"/>
            <a:chOff x="7419977" y="2860877"/>
            <a:chExt cx="1573213" cy="1463676"/>
          </a:xfrm>
        </p:grpSpPr>
        <p:grpSp>
          <p:nvGrpSpPr>
            <p:cNvPr id="14" name="Group 42"/>
            <p:cNvGrpSpPr>
              <a:grpSpLocks/>
            </p:cNvGrpSpPr>
            <p:nvPr/>
          </p:nvGrpSpPr>
          <p:grpSpPr bwMode="auto">
            <a:xfrm>
              <a:off x="7419977" y="2860877"/>
              <a:ext cx="1573213" cy="1463676"/>
              <a:chOff x="4656" y="1766"/>
              <a:chExt cx="991" cy="922"/>
            </a:xfrm>
            <a:effectLst>
              <a:outerShdw blurRad="50800" dist="38100" dir="5400000" algn="t" rotWithShape="0">
                <a:prstClr val="black">
                  <a:alpha val="40000"/>
                </a:prstClr>
              </a:outerShdw>
            </a:effectLst>
          </p:grpSpPr>
          <p:pic>
            <p:nvPicPr>
              <p:cNvPr id="52" name="Picture 47" descr="Database blue"/>
              <p:cNvPicPr>
                <a:picLocks noChangeAspect="1" noChangeArrowheads="1"/>
              </p:cNvPicPr>
              <p:nvPr/>
            </p:nvPicPr>
            <p:blipFill>
              <a:blip r:embed="rId27" cstate="print">
                <a:grayscl/>
              </a:blip>
              <a:srcRect/>
              <a:stretch>
                <a:fillRect/>
              </a:stretch>
            </p:blipFill>
            <p:spPr bwMode="auto">
              <a:xfrm>
                <a:off x="5254" y="2093"/>
                <a:ext cx="218" cy="262"/>
              </a:xfrm>
              <a:prstGeom prst="rect">
                <a:avLst/>
              </a:prstGeom>
              <a:noFill/>
              <a:ln w="9525">
                <a:noFill/>
                <a:miter lim="800000"/>
                <a:headEnd/>
                <a:tailEnd/>
              </a:ln>
            </p:spPr>
          </p:pic>
          <p:pic>
            <p:nvPicPr>
              <p:cNvPr id="47" name="Picture 48"/>
              <p:cNvPicPr>
                <a:picLocks noChangeAspect="1" noChangeArrowheads="1"/>
              </p:cNvPicPr>
              <p:nvPr/>
            </p:nvPicPr>
            <p:blipFill>
              <a:blip r:embed="rId28" cstate="print">
                <a:lum bright="100000"/>
              </a:blip>
              <a:srcRect/>
              <a:stretch>
                <a:fillRect/>
              </a:stretch>
            </p:blipFill>
            <p:spPr bwMode="auto">
              <a:xfrm>
                <a:off x="4656" y="2386"/>
                <a:ext cx="960" cy="302"/>
              </a:xfrm>
              <a:prstGeom prst="rect">
                <a:avLst/>
              </a:prstGeom>
              <a:noFill/>
              <a:ln w="9525">
                <a:noFill/>
                <a:miter lim="800000"/>
                <a:headEnd/>
                <a:tailEnd/>
              </a:ln>
              <a:effectLst/>
            </p:spPr>
          </p:pic>
          <p:pic>
            <p:nvPicPr>
              <p:cNvPr id="48" name="Picture 49" descr="SQL_bL"/>
              <p:cNvPicPr>
                <a:picLocks noChangeAspect="1" noChangeArrowheads="1"/>
              </p:cNvPicPr>
              <p:nvPr/>
            </p:nvPicPr>
            <p:blipFill>
              <a:blip r:embed="rId29" cstate="print">
                <a:lum bright="100000"/>
              </a:blip>
              <a:srcRect/>
              <a:stretch>
                <a:fillRect/>
              </a:stretch>
            </p:blipFill>
            <p:spPr bwMode="auto">
              <a:xfrm>
                <a:off x="5119" y="1766"/>
                <a:ext cx="528" cy="142"/>
              </a:xfrm>
              <a:prstGeom prst="rect">
                <a:avLst/>
              </a:prstGeom>
              <a:noFill/>
              <a:ln w="9525">
                <a:noFill/>
                <a:miter lim="800000"/>
                <a:headEnd/>
                <a:tailEnd/>
              </a:ln>
            </p:spPr>
          </p:pic>
        </p:grpSp>
        <p:pic>
          <p:nvPicPr>
            <p:cNvPr id="62" name="Picture 4" descr="C:\Program Files\Microsoft Resource DVD Artwork\DVD_ART\Artwork_Imagery\HARDWARE_IMAGERY\Illustration - Misc Hardware\Windows Vista Illustration Icons\VPN.png"/>
            <p:cNvPicPr>
              <a:picLocks noChangeAspect="1" noChangeArrowheads="1"/>
            </p:cNvPicPr>
            <p:nvPr/>
          </p:nvPicPr>
          <p:blipFill>
            <a:blip r:embed="rId18" cstate="screen"/>
            <a:srcRect/>
            <a:stretch>
              <a:fillRect/>
            </a:stretch>
          </p:blipFill>
          <p:spPr bwMode="auto">
            <a:xfrm>
              <a:off x="7835005" y="3122174"/>
              <a:ext cx="577158" cy="685573"/>
            </a:xfrm>
            <a:prstGeom prst="rect">
              <a:avLst/>
            </a:prstGeom>
            <a:noFill/>
            <a:effectLst>
              <a:outerShdw blurRad="254000" dist="101600" dir="5400000" algn="t" rotWithShape="0">
                <a:prstClr val="black">
                  <a:alpha val="56000"/>
                </a:prstClr>
              </a:outerShdw>
            </a:effectLst>
          </p:spPr>
        </p:pic>
      </p:grpSp>
    </p:spTree>
    <p:extLst>
      <p:ext uri="{BB962C8B-B14F-4D97-AF65-F5344CB8AC3E}">
        <p14:creationId xmlns:p14="http://schemas.microsoft.com/office/powerpoint/2007/7/12/main" xmlns="" val="3102544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8" presetClass="entr" presetSubtype="6" fill="hold" nodeType="withEffect">
                                  <p:stCondLst>
                                    <p:cond delay="600"/>
                                  </p:stCondLst>
                                  <p:childTnLst>
                                    <p:set>
                                      <p:cBhvr>
                                        <p:cTn id="35" dur="1" fill="hold">
                                          <p:stCondLst>
                                            <p:cond delay="0"/>
                                          </p:stCondLst>
                                        </p:cTn>
                                        <p:tgtEl>
                                          <p:spTgt spid="10"/>
                                        </p:tgtEl>
                                        <p:attrNameLst>
                                          <p:attrName>style.visibility</p:attrName>
                                        </p:attrNameLst>
                                      </p:cBhvr>
                                      <p:to>
                                        <p:strVal val="visible"/>
                                      </p:to>
                                    </p:set>
                                    <p:animEffect transition="in" filter="strips(downRight)">
                                      <p:cBhvr>
                                        <p:cTn id="36" dur="500"/>
                                        <p:tgtEl>
                                          <p:spTgt spid="10"/>
                                        </p:tgtEl>
                                      </p:cBhvr>
                                    </p:animEffect>
                                  </p:childTnLst>
                                </p:cTn>
                              </p:par>
                              <p:par>
                                <p:cTn id="37" presetID="10" presetClass="entr" presetSubtype="0" fill="hold" nodeType="withEffect">
                                  <p:stCondLst>
                                    <p:cond delay="60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upRight)">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00"/>
                            </p:stCondLst>
                            <p:childTnLst>
                              <p:par>
                                <p:cTn id="49" presetID="18" presetClass="entr" presetSubtype="9"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strips(upLeft)">
                                      <p:cBhvr>
                                        <p:cTn id="51" dur="500"/>
                                        <p:tgtEl>
                                          <p:spTgt spid="7"/>
                                        </p:tgtEl>
                                      </p:cBhvr>
                                    </p:animEffect>
                                  </p:childTnLst>
                                </p:cTn>
                              </p:par>
                              <p:par>
                                <p:cTn id="52" presetID="10" presetClass="entr" presetSubtype="0" fill="hold" nodeType="withEffect">
                                  <p:stCondLst>
                                    <p:cond delay="3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79066" y="5446654"/>
            <a:ext cx="8333097" cy="1291097"/>
          </a:xfrm>
          <a:prstGeom prst="roundRect">
            <a:avLst>
              <a:gd name="adj" fmla="val 12595"/>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219230" y="5551429"/>
            <a:ext cx="7994604" cy="1105391"/>
          </a:xfrm>
          <a:prstGeom prst="roundRect">
            <a:avLst>
              <a:gd name="adj" fmla="val 7820"/>
            </a:avLst>
          </a:prstGeom>
          <a:solidFill>
            <a:schemeClr val="tx1"/>
          </a:solidFill>
          <a:ln/>
        </p:spPr>
        <p:style>
          <a:lnRef idx="1">
            <a:schemeClr val="accent1"/>
          </a:lnRef>
          <a:fillRef idx="3">
            <a:schemeClr val="accent1"/>
          </a:fillRef>
          <a:effectRef idx="2">
            <a:schemeClr val="accent1"/>
          </a:effectRef>
          <a:fontRef idx="minor">
            <a:schemeClr val="lt1"/>
          </a:fontRef>
        </p:style>
        <p:txBody>
          <a:bodyPr wrap="square" lIns="457200" tIns="0" rIns="91440" bIns="0" rtlCol="0" anchor="ctr" anchorCtr="0">
            <a:noAutofit/>
          </a:bodyPr>
          <a:lstStyle/>
          <a:p>
            <a:pPr marL="1257300" lvl="1"/>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Forefront Client Security gives us the ability to easily manage our IT environment in a centralized way while giving us full reporting on the security of the entire Windows infrastructure.</a:t>
            </a:r>
          </a:p>
          <a:p>
            <a:pPr marL="1257300" lvl="1"/>
            <a:r>
              <a:rPr lang="en-US" sz="1400" b="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—Dan See</a:t>
            </a:r>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 Director of Infrastructure, </a:t>
            </a:r>
            <a:r>
              <a:rPr lang="en-US" sz="1400" dirty="0" err="1" smtClean="0">
                <a:gradFill>
                  <a:gsLst>
                    <a:gs pos="0">
                      <a:schemeClr val="accent1">
                        <a:lumMod val="50000"/>
                      </a:schemeClr>
                    </a:gs>
                    <a:gs pos="75000">
                      <a:schemeClr val="accent1">
                        <a:lumMod val="25000"/>
                      </a:schemeClr>
                    </a:gs>
                    <a:gs pos="100000">
                      <a:schemeClr val="accent1">
                        <a:lumMod val="10000"/>
                      </a:schemeClr>
                    </a:gs>
                  </a:gsLst>
                  <a:lin ang="5400000" scaled="0"/>
                </a:gradFill>
              </a:rPr>
              <a:t>FranklinCovey</a:t>
            </a:r>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 </a:t>
            </a:r>
            <a:endParaRPr lang="en-US" sz="1400" dirty="0">
              <a:gradFill>
                <a:gsLst>
                  <a:gs pos="0">
                    <a:schemeClr val="accent1">
                      <a:lumMod val="50000"/>
                    </a:schemeClr>
                  </a:gs>
                  <a:gs pos="75000">
                    <a:schemeClr val="accent1">
                      <a:lumMod val="25000"/>
                    </a:schemeClr>
                  </a:gs>
                  <a:gs pos="100000">
                    <a:schemeClr val="accent1">
                      <a:lumMod val="10000"/>
                    </a:schemeClr>
                  </a:gs>
                </a:gsLst>
                <a:lin ang="5400000" scaled="0"/>
              </a:gradFill>
            </a:endParaRPr>
          </a:p>
        </p:txBody>
      </p:sp>
      <p:sp>
        <p:nvSpPr>
          <p:cNvPr id="20" name="Rectangle 19"/>
          <p:cNvSpPr/>
          <p:nvPr/>
        </p:nvSpPr>
        <p:spPr bwMode="auto">
          <a:xfrm rot="16200000" flipV="1">
            <a:off x="7368361" y="-95693"/>
            <a:ext cx="1679945" cy="1871329"/>
          </a:xfrm>
          <a:prstGeom prst="rect">
            <a:avLst/>
          </a:prstGeom>
          <a:gradFill flip="none" rotWithShape="1">
            <a:gsLst>
              <a:gs pos="1000">
                <a:schemeClr val="accent1">
                  <a:lumMod val="50000"/>
                </a:schemeClr>
              </a:gs>
              <a:gs pos="100000">
                <a:schemeClr val="bg1">
                  <a:alpha val="0"/>
                </a:schemeClr>
              </a:gs>
            </a:gsLst>
            <a:path path="rect">
              <a:fillToRect l="100000" b="100000"/>
            </a:path>
            <a:tileRect t="-100000" r="-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sp>
        <p:nvSpPr>
          <p:cNvPr id="2" name="Title 1"/>
          <p:cNvSpPr>
            <a:spLocks noGrp="1"/>
          </p:cNvSpPr>
          <p:nvPr>
            <p:ph type="title"/>
          </p:nvPr>
        </p:nvSpPr>
        <p:spPr/>
        <p:txBody>
          <a:bodyPr/>
          <a:lstStyle/>
          <a:p>
            <a:r>
              <a:rPr lang="en-US" dirty="0" smtClean="0"/>
              <a:t>Simplify Security Management</a:t>
            </a:r>
            <a:endParaRPr lang="en-US" dirty="0"/>
          </a:p>
        </p:txBody>
      </p:sp>
      <p:sp>
        <p:nvSpPr>
          <p:cNvPr id="15" name="Rounded Rectangle 14"/>
          <p:cNvSpPr/>
          <p:nvPr/>
        </p:nvSpPr>
        <p:spPr bwMode="auto">
          <a:xfrm>
            <a:off x="203298" y="1600199"/>
            <a:ext cx="4030566" cy="2946401"/>
          </a:xfrm>
          <a:prstGeom prst="roundRect">
            <a:avLst>
              <a:gd name="adj" fmla="val 4241"/>
            </a:avLst>
          </a:prstGeom>
          <a:solidFill>
            <a:srgbClr val="FFFFFF"/>
          </a:solidFill>
          <a:ln>
            <a:solidFill>
              <a:schemeClr val="accent1">
                <a:lumMod val="50000"/>
              </a:schemeClr>
            </a:solidFill>
            <a:headEnd type="none" w="med" len="med"/>
            <a:tailEnd type="none" w="med" len="med"/>
          </a:ln>
          <a:effectLst>
            <a:outerShdw blurRad="215900" dist="88900" dir="5400000" sx="99000" sy="99000" algn="ctr" rotWithShape="0">
              <a:srgbClr val="000000">
                <a:alpha val="86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85750" lvl="1" indent="-285750" eaLnBrk="0" hangingPunct="0">
              <a:spcBef>
                <a:spcPts val="600"/>
              </a:spcBef>
              <a:spcAft>
                <a:spcPts val="600"/>
              </a:spcAft>
              <a:buClr>
                <a:schemeClr val="tx2"/>
              </a:buClr>
              <a:buFont typeface="Arial" pitchFamily="34" charset="0"/>
              <a:buChar char="•"/>
              <a:defRPr/>
            </a:pPr>
            <a:endParaRPr lang="en-US" b="1" dirty="0" smtClean="0">
              <a:solidFill>
                <a:schemeClr val="bg1"/>
              </a:solidFill>
              <a:latin typeface="Segoe" pitchFamily="34" charset="0"/>
            </a:endParaRPr>
          </a:p>
        </p:txBody>
      </p:sp>
      <p:pic>
        <p:nvPicPr>
          <p:cNvPr id="21" name="Picture 8" descr="FranklinCovey"/>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000" y="6228834"/>
            <a:ext cx="1071560" cy="284990"/>
          </a:xfrm>
          <a:prstGeom prst="rect">
            <a:avLst/>
          </a:prstGeom>
          <a:extLst/>
        </p:spPr>
      </p:pic>
      <p:grpSp>
        <p:nvGrpSpPr>
          <p:cNvPr id="23" name="Group 22"/>
          <p:cNvGrpSpPr/>
          <p:nvPr/>
        </p:nvGrpSpPr>
        <p:grpSpPr>
          <a:xfrm>
            <a:off x="7924799" y="-2"/>
            <a:ext cx="1076326" cy="1266827"/>
            <a:chOff x="7924799" y="-2"/>
            <a:chExt cx="1076326" cy="1266827"/>
          </a:xfrm>
        </p:grpSpPr>
        <p:sp>
          <p:nvSpPr>
            <p:cNvPr id="24" name="Round Same Side Corner Rectangle 23"/>
            <p:cNvSpPr/>
            <p:nvPr/>
          </p:nvSpPr>
          <p:spPr bwMode="auto">
            <a:xfrm rot="10800000">
              <a:off x="7924799" y="-2"/>
              <a:ext cx="1052285" cy="1238251"/>
            </a:xfrm>
            <a:prstGeom prst="round2SameRect">
              <a:avLst>
                <a:gd name="adj1" fmla="val 44606"/>
                <a:gd name="adj2" fmla="val 0"/>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15900" dist="127000" dir="2700000" algn="tl" rotWithShape="0">
                <a:prstClr val="black">
                  <a:alpha val="27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pPr marR="0" indent="-171450" algn="ctr" defTabSz="914099" fontAlgn="base">
                <a:lnSpc>
                  <a:spcPct val="100000"/>
                </a:lnSpc>
                <a:spcBef>
                  <a:spcPct val="0"/>
                </a:spcBef>
                <a:spcAft>
                  <a:spcPct val="0"/>
                </a:spcAft>
                <a:buClrTx/>
                <a:buSzTx/>
                <a:buFontTx/>
                <a:buNone/>
                <a:tabLst/>
                <a:defRPr/>
              </a:pPr>
              <a:endParaRPr lang="en-US" kern="0" dirty="0" smtClean="0">
                <a:latin typeface="Segoe" charset="0"/>
              </a:endParaRPr>
            </a:p>
          </p:txBody>
        </p:sp>
        <p:sp>
          <p:nvSpPr>
            <p:cNvPr id="25" name="Block Arc 24"/>
            <p:cNvSpPr/>
            <p:nvPr/>
          </p:nvSpPr>
          <p:spPr bwMode="auto">
            <a:xfrm flipV="1">
              <a:off x="7924800" y="190500"/>
              <a:ext cx="1076325" cy="1076325"/>
            </a:xfrm>
            <a:prstGeom prst="blockArc">
              <a:avLst>
                <a:gd name="adj1" fmla="val 10800000"/>
                <a:gd name="adj2" fmla="val 21409210"/>
                <a:gd name="adj3" fmla="val 4931"/>
              </a:avLst>
            </a:prstGeom>
            <a:gradFill>
              <a:gsLst>
                <a:gs pos="0">
                  <a:srgbClr val="4E922C"/>
                </a:gs>
                <a:gs pos="50000">
                  <a:srgbClr val="68C33B">
                    <a:alpha val="50000"/>
                  </a:srgbClr>
                </a:gs>
                <a:gs pos="100000">
                  <a:schemeClr val="tx1">
                    <a:lumMod val="65000"/>
                    <a:lumOff val="3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nvGrpSpPr>
            <p:cNvPr id="26" name="Group 3"/>
            <p:cNvGrpSpPr/>
            <p:nvPr/>
          </p:nvGrpSpPr>
          <p:grpSpPr>
            <a:xfrm>
              <a:off x="7943851" y="435304"/>
              <a:ext cx="1038224" cy="575693"/>
              <a:chOff x="7360385" y="687613"/>
              <a:chExt cx="2079040" cy="1152820"/>
            </a:xfrm>
          </p:grpSpPr>
          <p:sp>
            <p:nvSpPr>
              <p:cNvPr id="28" name="Oval 4"/>
              <p:cNvSpPr/>
              <p:nvPr/>
            </p:nvSpPr>
            <p:spPr bwMode="auto">
              <a:xfrm>
                <a:off x="7693705" y="687613"/>
                <a:ext cx="1348692" cy="232229"/>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29" name="TextBox 5"/>
              <p:cNvSpPr txBox="1">
                <a:spLocks noChangeAspect="1"/>
              </p:cNvSpPr>
              <p:nvPr/>
            </p:nvSpPr>
            <p:spPr>
              <a:xfrm>
                <a:off x="7360385" y="789238"/>
                <a:ext cx="2079040" cy="1051195"/>
              </a:xfrm>
              <a:prstGeom prst="rect">
                <a:avLst/>
              </a:prstGeom>
              <a:noFill/>
            </p:spPr>
            <p:txBody>
              <a:bodyPr wrap="square" rtlCol="0" anchor="t">
                <a:noAutofit/>
              </a:bodyPr>
              <a:lstStyle/>
              <a:p>
                <a:pPr algn="ctr">
                  <a:lnSpc>
                    <a:spcPct val="80000"/>
                  </a:lnSpc>
                  <a:defRPr/>
                </a:pPr>
                <a:r>
                  <a:rPr lang="en-US" sz="1050" b="1" kern="0" dirty="0" smtClean="0">
                    <a:ln w="18415" cmpd="sng">
                      <a:noFill/>
                      <a:prstDash val="solid"/>
                    </a:ln>
                    <a:effectLst>
                      <a:innerShdw blurRad="114300">
                        <a:prstClr val="black"/>
                      </a:innerShdw>
                    </a:effectLst>
                    <a:latin typeface="Segoe" pitchFamily="34" charset="0"/>
                  </a:rPr>
                  <a:t>Simplify</a:t>
                </a:r>
                <a:r>
                  <a:rPr lang="en-US" sz="1050" kern="0" dirty="0" smtClean="0">
                    <a:ln w="18415" cmpd="sng">
                      <a:noFill/>
                      <a:prstDash val="solid"/>
                    </a:ln>
                    <a:effectLst>
                      <a:innerShdw blurRad="114300">
                        <a:prstClr val="black"/>
                      </a:innerShdw>
                    </a:effectLst>
                    <a:latin typeface="Segoe" pitchFamily="34" charset="0"/>
                  </a:rPr>
                  <a:t> security,</a:t>
                </a:r>
              </a:p>
              <a:p>
                <a:pPr algn="ctr">
                  <a:lnSpc>
                    <a:spcPct val="80000"/>
                  </a:lnSpc>
                  <a:defRPr/>
                </a:pPr>
                <a:r>
                  <a:rPr lang="en-US" sz="1050" b="1" kern="0" dirty="0" smtClean="0">
                    <a:ln w="18415" cmpd="sng">
                      <a:noFill/>
                      <a:prstDash val="solid"/>
                    </a:ln>
                    <a:effectLst>
                      <a:innerShdw blurRad="114300">
                        <a:prstClr val="black"/>
                      </a:innerShdw>
                    </a:effectLst>
                    <a:latin typeface="Segoe" pitchFamily="34" charset="0"/>
                  </a:rPr>
                  <a:t>manage </a:t>
                </a:r>
                <a:r>
                  <a:rPr lang="en-US" sz="1050" kern="0" dirty="0" smtClean="0">
                    <a:ln w="18415" cmpd="sng">
                      <a:noFill/>
                      <a:prstDash val="solid"/>
                    </a:ln>
                    <a:effectLst>
                      <a:innerShdw blurRad="114300">
                        <a:prstClr val="black"/>
                      </a:innerShdw>
                    </a:effectLst>
                    <a:latin typeface="Segoe" pitchFamily="34" charset="0"/>
                  </a:rPr>
                  <a:t>compliance</a:t>
                </a:r>
              </a:p>
            </p:txBody>
          </p:sp>
        </p:grpSp>
        <p:sp>
          <p:nvSpPr>
            <p:cNvPr id="27" name="Oval 26"/>
            <p:cNvSpPr/>
            <p:nvPr/>
          </p:nvSpPr>
          <p:spPr bwMode="auto">
            <a:xfrm>
              <a:off x="8077200" y="383867"/>
              <a:ext cx="742188" cy="127796"/>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pic>
        <p:nvPicPr>
          <p:cNvPr id="30" name="Picture 2" descr="C:\Documents and Settings\cgarces\Desktop\VISTA ICONS\ICONS PNG\Network-Folder.png"/>
          <p:cNvPicPr>
            <a:picLocks noChangeAspect="1" noChangeArrowheads="1"/>
          </p:cNvPicPr>
          <p:nvPr/>
        </p:nvPicPr>
        <p:blipFill>
          <a:blip r:embed="rId4" cstate="print"/>
          <a:srcRect/>
          <a:stretch>
            <a:fillRect/>
          </a:stretch>
        </p:blipFill>
        <p:spPr bwMode="auto">
          <a:xfrm>
            <a:off x="8212460" y="0"/>
            <a:ext cx="496249" cy="496249"/>
          </a:xfrm>
          <a:prstGeom prst="rect">
            <a:avLst/>
          </a:prstGeom>
          <a:noFill/>
        </p:spPr>
      </p:pic>
      <p:pic>
        <p:nvPicPr>
          <p:cNvPr id="17" name="Picture 2" descr="secsumm"/>
          <p:cNvPicPr>
            <a:picLocks noChangeAspect="1" noChangeArrowheads="1"/>
          </p:cNvPicPr>
          <p:nvPr/>
        </p:nvPicPr>
        <p:blipFill>
          <a:blip r:embed="rId5" cstate="print"/>
          <a:srcRect t="2963" r="12833" b="6970"/>
          <a:stretch>
            <a:fillRect/>
          </a:stretch>
        </p:blipFill>
        <p:spPr bwMode="auto">
          <a:xfrm>
            <a:off x="4784604" y="1401337"/>
            <a:ext cx="2572967" cy="3916014"/>
          </a:xfrm>
          <a:prstGeom prst="rect">
            <a:avLst/>
          </a:prstGeom>
          <a:ln w="6350">
            <a:noFill/>
          </a:ln>
          <a:effectLst>
            <a:outerShdw blurRad="292100" dist="139700" dir="2700000" algn="tl" rotWithShape="0">
              <a:srgbClr val="333333">
                <a:alpha val="65000"/>
              </a:srgbClr>
            </a:outerShdw>
          </a:effectLst>
        </p:spPr>
      </p:pic>
      <p:sp>
        <p:nvSpPr>
          <p:cNvPr id="32" name="TextBox 31"/>
          <p:cNvSpPr txBox="1"/>
          <p:nvPr/>
        </p:nvSpPr>
        <p:spPr>
          <a:xfrm>
            <a:off x="399799" y="2007432"/>
            <a:ext cx="3930901" cy="2164695"/>
          </a:xfrm>
          <a:prstGeom prst="rect">
            <a:avLst/>
          </a:prstGeom>
          <a:noFill/>
        </p:spPr>
        <p:txBody>
          <a:bodyPr wrap="square" rtlCol="0">
            <a:spAutoFit/>
          </a:bodyPr>
          <a:lstStyle/>
          <a:p>
            <a:pPr marL="225425" indent="-225425">
              <a:spcBef>
                <a:spcPts val="800"/>
              </a:spcBef>
              <a:spcAft>
                <a:spcPts val="800"/>
              </a:spcAft>
              <a:buClr>
                <a:schemeClr val="accent1">
                  <a:lumMod val="50000"/>
                </a:schemeClr>
              </a:buClr>
              <a:buFont typeface="Arial" pitchFamily="34" charset="0"/>
              <a:buChar char="•"/>
            </a:pPr>
            <a:r>
              <a:rPr lang="en-US" sz="1800" dirty="0" smtClean="0">
                <a:solidFill>
                  <a:schemeClr val="bg1"/>
                </a:solidFill>
                <a:latin typeface="Segoe" pitchFamily="34" charset="0"/>
              </a:rPr>
              <a:t>Easy-to-use wizards for security and policy configuration</a:t>
            </a:r>
          </a:p>
          <a:p>
            <a:pPr marL="225425" indent="-225425">
              <a:spcBef>
                <a:spcPts val="800"/>
              </a:spcBef>
              <a:spcAft>
                <a:spcPts val="800"/>
              </a:spcAft>
              <a:buClr>
                <a:schemeClr val="accent1">
                  <a:lumMod val="50000"/>
                </a:schemeClr>
              </a:buClr>
              <a:buFont typeface="Arial" pitchFamily="34" charset="0"/>
              <a:buChar char="•"/>
            </a:pPr>
            <a:r>
              <a:rPr lang="en-US" sz="1800" dirty="0" smtClean="0">
                <a:solidFill>
                  <a:schemeClr val="bg1"/>
                </a:solidFill>
                <a:latin typeface="Segoe" pitchFamily="34" charset="0"/>
              </a:rPr>
              <a:t>Enterprise-wide client </a:t>
            </a:r>
            <a:br>
              <a:rPr lang="en-US" sz="1800" dirty="0" smtClean="0">
                <a:solidFill>
                  <a:schemeClr val="bg1"/>
                </a:solidFill>
                <a:latin typeface="Segoe" pitchFamily="34" charset="0"/>
              </a:rPr>
            </a:br>
            <a:r>
              <a:rPr lang="en-US" sz="1800" dirty="0" smtClean="0">
                <a:solidFill>
                  <a:schemeClr val="bg1"/>
                </a:solidFill>
                <a:latin typeface="Segoe" pitchFamily="34" charset="0"/>
              </a:rPr>
              <a:t>state visibility</a:t>
            </a:r>
          </a:p>
          <a:p>
            <a:pPr marL="225425" indent="-225425">
              <a:spcBef>
                <a:spcPts val="800"/>
              </a:spcBef>
              <a:spcAft>
                <a:spcPts val="800"/>
              </a:spcAft>
              <a:buClr>
                <a:schemeClr val="accent1">
                  <a:lumMod val="50000"/>
                </a:schemeClr>
              </a:buClr>
              <a:buFont typeface="Arial" pitchFamily="34" charset="0"/>
              <a:buChar char="•"/>
            </a:pPr>
            <a:r>
              <a:rPr lang="en-US" sz="1800" dirty="0" smtClean="0">
                <a:solidFill>
                  <a:schemeClr val="bg1"/>
                </a:solidFill>
                <a:latin typeface="Segoe" pitchFamily="34" charset="0"/>
              </a:rPr>
              <a:t>Insightful reports to </a:t>
            </a:r>
            <a:br>
              <a:rPr lang="en-US" sz="1800" dirty="0" smtClean="0">
                <a:solidFill>
                  <a:schemeClr val="bg1"/>
                </a:solidFill>
                <a:latin typeface="Segoe" pitchFamily="34" charset="0"/>
              </a:rPr>
            </a:br>
            <a:r>
              <a:rPr lang="en-US" sz="1800" dirty="0" smtClean="0">
                <a:solidFill>
                  <a:schemeClr val="bg1"/>
                </a:solidFill>
                <a:latin typeface="Segoe" pitchFamily="34" charset="0"/>
              </a:rPr>
              <a:t>ensure compliance</a:t>
            </a:r>
          </a:p>
        </p:txBody>
      </p:sp>
      <p:sp>
        <p:nvSpPr>
          <p:cNvPr id="34" name="TextBox 33"/>
          <p:cNvSpPr txBox="1"/>
          <p:nvPr/>
        </p:nvSpPr>
        <p:spPr>
          <a:xfrm>
            <a:off x="1277600" y="5333381"/>
            <a:ext cx="528993"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smtClean="0">
                <a:solidFill>
                  <a:srgbClr val="FCB504"/>
                </a:solidFill>
                <a:latin typeface="Times New Roman" pitchFamily="18" charset="0"/>
                <a:cs typeface="Times New Roman" pitchFamily="18" charset="0"/>
              </a:rPr>
              <a:t>“</a:t>
            </a:r>
            <a:endParaRPr lang="en-US" sz="8000" b="1" dirty="0">
              <a:solidFill>
                <a:srgbClr val="FCB504"/>
              </a:solidFill>
              <a:latin typeface="Times New Roman" pitchFamily="18" charset="0"/>
              <a:cs typeface="Times New Roman" pitchFamily="18" charset="0"/>
            </a:endParaRPr>
          </a:p>
        </p:txBody>
      </p:sp>
    </p:spTree>
    <p:extLst>
      <p:ext uri="{BB962C8B-B14F-4D97-AF65-F5344CB8AC3E}">
        <p14:creationId xmlns:p14="http://schemas.microsoft.com/office/powerpoint/2007/7/12/main" xmlns="" val="2420555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cstate="print"/>
          <a:srcRect/>
          <a:stretch>
            <a:fillRect/>
          </a:stretch>
        </p:blipFill>
        <p:spPr bwMode="auto">
          <a:xfrm>
            <a:off x="4996180" y="228600"/>
            <a:ext cx="3766820" cy="6729085"/>
          </a:xfrm>
          <a:prstGeom prst="rect">
            <a:avLst/>
          </a:prstGeom>
          <a:noFill/>
          <a:ln w="12700" algn="ctr">
            <a:noFill/>
            <a:miter lim="800000"/>
            <a:headEnd/>
            <a:tailEnd/>
          </a:ln>
        </p:spPr>
      </p:pic>
      <p:sp>
        <p:nvSpPr>
          <p:cNvPr id="17414" name="Rectangle 6"/>
          <p:cNvSpPr>
            <a:spLocks noChangeAspect="1" noChangeArrowheads="1"/>
          </p:cNvSpPr>
          <p:nvPr/>
        </p:nvSpPr>
        <p:spPr bwMode="auto">
          <a:xfrm>
            <a:off x="193040" y="1274338"/>
            <a:ext cx="4699000" cy="4439318"/>
          </a:xfrm>
          <a:prstGeom prst="rect">
            <a:avLst/>
          </a:prstGeom>
          <a:noFill/>
          <a:ln w="9525">
            <a:noFill/>
            <a:miter lim="800000"/>
            <a:headEnd/>
            <a:tailEnd/>
          </a:ln>
        </p:spPr>
        <p:txBody>
          <a:bodyPr lIns="91413" tIns="45708" rIns="91413" bIns="45708"/>
          <a:lstStyle/>
          <a:p>
            <a:pPr marL="350838" indent="-280988">
              <a:lnSpc>
                <a:spcPct val="90000"/>
              </a:lnSpc>
              <a:spcBef>
                <a:spcPct val="30000"/>
              </a:spcBef>
              <a:spcAft>
                <a:spcPts val="600"/>
              </a:spcAft>
              <a:buClr>
                <a:schemeClr val="folHlink"/>
              </a:buClr>
              <a:buSzPct val="100000"/>
              <a:buBlip>
                <a:blip r:embed="rId4"/>
              </a:buBlip>
              <a:defRPr/>
            </a:pPr>
            <a:r>
              <a:rPr lang="en-US" sz="2000" dirty="0" smtClean="0">
                <a:solidFill>
                  <a:srgbClr val="99CC99"/>
                </a:solidFill>
              </a:rPr>
              <a:t>Real-time reporting</a:t>
            </a:r>
          </a:p>
          <a:p>
            <a:pPr marL="746125" lvl="2" indent="-288925">
              <a:lnSpc>
                <a:spcPct val="90000"/>
              </a:lnSpc>
              <a:spcBef>
                <a:spcPct val="20000"/>
              </a:spcBef>
              <a:spcAft>
                <a:spcPts val="600"/>
              </a:spcAft>
              <a:buClr>
                <a:schemeClr val="folHlink"/>
              </a:buClr>
              <a:buSzPct val="90000"/>
              <a:buBlip>
                <a:blip r:embed="rId5"/>
              </a:buBlip>
            </a:pPr>
            <a:r>
              <a:rPr lang="en-US" sz="1600" dirty="0" smtClean="0">
                <a:solidFill>
                  <a:srgbClr val="99CC99"/>
                </a:solidFill>
              </a:rPr>
              <a:t>Enabled by embedded Operations </a:t>
            </a:r>
            <a:r>
              <a:rPr lang="en-US" sz="1600" dirty="0" smtClean="0">
                <a:solidFill>
                  <a:srgbClr val="99CC99"/>
                </a:solidFill>
              </a:rPr>
              <a:t/>
            </a:r>
            <a:br>
              <a:rPr lang="en-US" sz="1600" dirty="0" smtClean="0">
                <a:solidFill>
                  <a:srgbClr val="99CC99"/>
                </a:solidFill>
              </a:rPr>
            </a:br>
            <a:r>
              <a:rPr lang="en-US" sz="1600" dirty="0" smtClean="0">
                <a:solidFill>
                  <a:srgbClr val="99CC99"/>
                </a:solidFill>
              </a:rPr>
              <a:t>Manager </a:t>
            </a:r>
            <a:r>
              <a:rPr lang="en-US" sz="1600" dirty="0" smtClean="0">
                <a:solidFill>
                  <a:srgbClr val="99CC99"/>
                </a:solidFill>
              </a:rPr>
              <a:t>technology</a:t>
            </a:r>
          </a:p>
          <a:p>
            <a:pPr marL="746125" lvl="2" indent="-288925">
              <a:lnSpc>
                <a:spcPct val="90000"/>
              </a:lnSpc>
              <a:spcBef>
                <a:spcPct val="20000"/>
              </a:spcBef>
              <a:spcAft>
                <a:spcPts val="600"/>
              </a:spcAft>
              <a:buClr>
                <a:schemeClr val="folHlink"/>
              </a:buClr>
              <a:buSzPct val="90000"/>
              <a:buBlip>
                <a:blip r:embed="rId5"/>
              </a:buBlip>
            </a:pPr>
            <a:r>
              <a:rPr lang="en-US" sz="1600" dirty="0" smtClean="0">
                <a:solidFill>
                  <a:srgbClr val="99CC99"/>
                </a:solidFill>
              </a:rPr>
              <a:t>Access to real-time data and trends</a:t>
            </a:r>
          </a:p>
          <a:p>
            <a:pPr marL="350838" indent="-280988">
              <a:lnSpc>
                <a:spcPct val="90000"/>
              </a:lnSpc>
              <a:spcBef>
                <a:spcPct val="30000"/>
              </a:spcBef>
              <a:spcAft>
                <a:spcPts val="600"/>
              </a:spcAft>
              <a:buClr>
                <a:schemeClr val="folHlink"/>
              </a:buClr>
              <a:buSzPct val="100000"/>
              <a:buBlip>
                <a:blip r:embed="rId4"/>
              </a:buBlip>
              <a:defRPr/>
            </a:pPr>
            <a:r>
              <a:rPr lang="en-US" sz="2000" dirty="0" smtClean="0">
                <a:solidFill>
                  <a:srgbClr val="99CC99"/>
                </a:solidFill>
              </a:rPr>
              <a:t> “At-a-glance” view of threats &amp; vulnerabilities across organization</a:t>
            </a:r>
          </a:p>
          <a:p>
            <a:pPr marL="746125" lvl="2" indent="-288925">
              <a:lnSpc>
                <a:spcPct val="90000"/>
              </a:lnSpc>
              <a:spcBef>
                <a:spcPct val="20000"/>
              </a:spcBef>
              <a:spcAft>
                <a:spcPts val="600"/>
              </a:spcAft>
              <a:buClr>
                <a:schemeClr val="folHlink"/>
              </a:buClr>
              <a:buSzPct val="90000"/>
              <a:buBlip>
                <a:blip r:embed="rId5"/>
              </a:buBlip>
            </a:pPr>
            <a:r>
              <a:rPr lang="en-US" sz="1600" dirty="0" smtClean="0">
                <a:solidFill>
                  <a:srgbClr val="99CC99"/>
                </a:solidFill>
              </a:rPr>
              <a:t>Machines reporting security issues (malware</a:t>
            </a:r>
            <a:br>
              <a:rPr lang="en-US" sz="1600" dirty="0" smtClean="0">
                <a:solidFill>
                  <a:srgbClr val="99CC99"/>
                </a:solidFill>
              </a:rPr>
            </a:br>
            <a:r>
              <a:rPr lang="en-US" sz="1600" dirty="0" smtClean="0">
                <a:solidFill>
                  <a:srgbClr val="99CC99"/>
                </a:solidFill>
              </a:rPr>
              <a:t>not cleaned, critical vulnerabilities present)</a:t>
            </a:r>
          </a:p>
          <a:p>
            <a:pPr marL="746125" lvl="2" indent="-288925">
              <a:lnSpc>
                <a:spcPct val="90000"/>
              </a:lnSpc>
              <a:spcBef>
                <a:spcPct val="20000"/>
              </a:spcBef>
              <a:spcAft>
                <a:spcPts val="600"/>
              </a:spcAft>
              <a:buClr>
                <a:schemeClr val="folHlink"/>
              </a:buClr>
              <a:buSzPct val="90000"/>
              <a:buBlip>
                <a:blip r:embed="rId5"/>
              </a:buBlip>
            </a:pPr>
            <a:r>
              <a:rPr lang="en-US" sz="1600" dirty="0" smtClean="0">
                <a:solidFill>
                  <a:srgbClr val="99CC99"/>
                </a:solidFill>
              </a:rPr>
              <a:t>Machines not reporting issues</a:t>
            </a:r>
          </a:p>
          <a:p>
            <a:pPr marL="746125" lvl="2" indent="-288925">
              <a:lnSpc>
                <a:spcPct val="90000"/>
              </a:lnSpc>
              <a:spcBef>
                <a:spcPct val="20000"/>
              </a:spcBef>
              <a:spcAft>
                <a:spcPts val="600"/>
              </a:spcAft>
              <a:buClr>
                <a:schemeClr val="folHlink"/>
              </a:buClr>
              <a:buSzPct val="90000"/>
              <a:buBlip>
                <a:blip r:embed="rId5"/>
              </a:buBlip>
            </a:pPr>
            <a:r>
              <a:rPr lang="en-US" sz="1600" dirty="0" smtClean="0">
                <a:solidFill>
                  <a:srgbClr val="99CC99"/>
                </a:solidFill>
              </a:rPr>
              <a:t>Machines not reporting</a:t>
            </a:r>
          </a:p>
          <a:p>
            <a:pPr marL="746125" lvl="2" indent="-288925">
              <a:lnSpc>
                <a:spcPct val="90000"/>
              </a:lnSpc>
              <a:spcBef>
                <a:spcPct val="20000"/>
              </a:spcBef>
              <a:spcAft>
                <a:spcPts val="600"/>
              </a:spcAft>
              <a:buClr>
                <a:schemeClr val="folHlink"/>
              </a:buClr>
              <a:buSzPct val="90000"/>
              <a:buBlip>
                <a:blip r:embed="rId5"/>
              </a:buBlip>
            </a:pPr>
            <a:r>
              <a:rPr lang="en-US" sz="1600" dirty="0" smtClean="0">
                <a:solidFill>
                  <a:srgbClr val="99CC99"/>
                </a:solidFill>
              </a:rPr>
              <a:t>30-day trend history</a:t>
            </a:r>
          </a:p>
          <a:p>
            <a:pPr marL="350838" indent="-280988">
              <a:lnSpc>
                <a:spcPct val="90000"/>
              </a:lnSpc>
              <a:spcBef>
                <a:spcPct val="30000"/>
              </a:spcBef>
              <a:spcAft>
                <a:spcPts val="600"/>
              </a:spcAft>
              <a:buClr>
                <a:schemeClr val="folHlink"/>
              </a:buClr>
              <a:buSzPct val="100000"/>
              <a:buBlip>
                <a:blip r:embed="rId4"/>
              </a:buBlip>
              <a:defRPr/>
            </a:pPr>
            <a:r>
              <a:rPr lang="en-US" sz="2000" dirty="0" smtClean="0">
                <a:solidFill>
                  <a:srgbClr val="99CC99"/>
                </a:solidFill>
              </a:rPr>
              <a:t>Drill down into detail as required</a:t>
            </a:r>
          </a:p>
          <a:p>
            <a:pPr marL="350838" indent="-280988">
              <a:lnSpc>
                <a:spcPct val="90000"/>
              </a:lnSpc>
              <a:spcBef>
                <a:spcPct val="30000"/>
              </a:spcBef>
              <a:spcAft>
                <a:spcPts val="600"/>
              </a:spcAft>
              <a:buClr>
                <a:schemeClr val="folHlink"/>
              </a:buClr>
              <a:buSzPct val="100000"/>
              <a:buBlip>
                <a:blip r:embed="rId4"/>
              </a:buBlip>
              <a:defRPr/>
            </a:pPr>
            <a:r>
              <a:rPr lang="en-US" sz="2000" dirty="0" smtClean="0">
                <a:solidFill>
                  <a:srgbClr val="99CC99"/>
                </a:solidFill>
              </a:rPr>
              <a:t>Notification of machines </a:t>
            </a:r>
            <a:r>
              <a:rPr lang="en-US" sz="2000" dirty="0" smtClean="0">
                <a:solidFill>
                  <a:srgbClr val="99CC99"/>
                </a:solidFill>
              </a:rPr>
              <a:t/>
            </a:r>
            <a:br>
              <a:rPr lang="en-US" sz="2000" dirty="0" smtClean="0">
                <a:solidFill>
                  <a:srgbClr val="99CC99"/>
                </a:solidFill>
              </a:rPr>
            </a:br>
            <a:r>
              <a:rPr lang="en-US" sz="2000" dirty="0" smtClean="0">
                <a:solidFill>
                  <a:srgbClr val="99CC99"/>
                </a:solidFill>
              </a:rPr>
              <a:t>reporting </a:t>
            </a:r>
            <a:r>
              <a:rPr lang="en-US" sz="2000" dirty="0" smtClean="0">
                <a:solidFill>
                  <a:srgbClr val="99CC99"/>
                </a:solidFill>
              </a:rPr>
              <a:t>alerts</a:t>
            </a:r>
          </a:p>
        </p:txBody>
      </p:sp>
      <p:sp>
        <p:nvSpPr>
          <p:cNvPr id="9" name="Title 30"/>
          <p:cNvSpPr>
            <a:spLocks noGrp="1"/>
          </p:cNvSpPr>
          <p:nvPr>
            <p:ph type="title"/>
          </p:nvPr>
        </p:nvSpPr>
        <p:spPr/>
        <p:txBody>
          <a:bodyPr/>
          <a:lstStyle/>
          <a:p>
            <a:pPr marL="342900" lvl="0" indent="-342900">
              <a:tabLst>
                <a:tab pos="4114800" algn="ctr"/>
              </a:tabLst>
              <a:defRPr/>
            </a:pPr>
            <a:r>
              <a:rPr lang="en-US" dirty="0"/>
              <a:t>FCS Reporting Capabilities</a:t>
            </a:r>
          </a:p>
        </p:txBody>
      </p:sp>
    </p:spTree>
    <p:extLst>
      <p:ext uri="{BB962C8B-B14F-4D97-AF65-F5344CB8AC3E}">
        <p14:creationId xmlns:p14="http://schemas.microsoft.com/office/powerpoint/2007/7/12/main" xmlns="" val="33060134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5029200" y="914400"/>
            <a:ext cx="3886200" cy="1828800"/>
            <a:chOff x="228600" y="914400"/>
            <a:chExt cx="3886200" cy="1828800"/>
          </a:xfrm>
          <a:effectLst>
            <a:outerShdw blurRad="50800" dist="101600" dir="2700000" algn="tl" rotWithShape="0">
              <a:prstClr val="black">
                <a:alpha val="40000"/>
              </a:prstClr>
            </a:outerShdw>
          </a:effectLst>
        </p:grpSpPr>
        <p:pic>
          <p:nvPicPr>
            <p:cNvPr id="33" name="Picture 32"/>
            <p:cNvPicPr>
              <a:picLocks noChangeAspect="1" noChangeArrowheads="1"/>
            </p:cNvPicPr>
            <p:nvPr/>
          </p:nvPicPr>
          <p:blipFill>
            <a:blip r:embed="rId3" cstate="print"/>
            <a:srcRect t="1667" r="1608" b="87758"/>
            <a:stretch>
              <a:fillRect/>
            </a:stretch>
          </p:blipFill>
          <p:spPr>
            <a:xfrm>
              <a:off x="228600" y="914400"/>
              <a:ext cx="3886200" cy="483476"/>
            </a:xfrm>
            <a:prstGeom prst="rect">
              <a:avLst/>
            </a:prstGeom>
            <a:effectLst>
              <a:outerShdw dir="2700000" algn="tl" rotWithShape="0">
                <a:schemeClr val="bg1">
                  <a:lumMod val="50000"/>
                  <a:alpha val="40000"/>
                </a:schemeClr>
              </a:outerShdw>
            </a:effectLst>
          </p:spPr>
        </p:pic>
        <p:pic>
          <p:nvPicPr>
            <p:cNvPr id="34" name="Picture 33"/>
            <p:cNvPicPr>
              <a:picLocks noChangeAspect="1" noChangeArrowheads="1"/>
            </p:cNvPicPr>
            <p:nvPr/>
          </p:nvPicPr>
          <p:blipFill>
            <a:blip r:embed="rId3" cstate="print"/>
            <a:srcRect t="15000" r="1608" b="55000"/>
            <a:stretch>
              <a:fillRect/>
            </a:stretch>
          </p:blipFill>
          <p:spPr>
            <a:xfrm>
              <a:off x="228600" y="1371600"/>
              <a:ext cx="3886200" cy="1371600"/>
            </a:xfrm>
            <a:prstGeom prst="rect">
              <a:avLst/>
            </a:prstGeom>
            <a:effectLst>
              <a:outerShdw dir="2700000" algn="tl" rotWithShape="0">
                <a:schemeClr val="bg1">
                  <a:lumMod val="50000"/>
                  <a:alpha val="40000"/>
                </a:schemeClr>
              </a:outerShdw>
            </a:effectLst>
          </p:spPr>
        </p:pic>
      </p:grpSp>
      <p:pic>
        <p:nvPicPr>
          <p:cNvPr id="35" name="Picture 34"/>
          <p:cNvPicPr>
            <a:picLocks noChangeAspect="1" noChangeArrowheads="1"/>
          </p:cNvPicPr>
          <p:nvPr/>
        </p:nvPicPr>
        <p:blipFill>
          <a:blip r:embed="rId4" cstate="print"/>
          <a:srcRect t="50920" r="1420" b="10789"/>
          <a:stretch>
            <a:fillRect/>
          </a:stretch>
        </p:blipFill>
        <p:spPr>
          <a:xfrm>
            <a:off x="5029200" y="2784475"/>
            <a:ext cx="3886200" cy="1747838"/>
          </a:xfrm>
          <a:prstGeom prst="rect">
            <a:avLst/>
          </a:prstGeom>
          <a:effectLst>
            <a:outerShdw blurRad="50800" dist="101600" dir="2700000" algn="tl" rotWithShape="0">
              <a:prstClr val="black">
                <a:alpha val="40000"/>
              </a:prstClr>
            </a:outerShdw>
          </a:effectLst>
        </p:spPr>
      </p:pic>
      <p:grpSp>
        <p:nvGrpSpPr>
          <p:cNvPr id="3" name="Group 8"/>
          <p:cNvGrpSpPr/>
          <p:nvPr/>
        </p:nvGrpSpPr>
        <p:grpSpPr>
          <a:xfrm>
            <a:off x="5029200" y="4572000"/>
            <a:ext cx="3886200" cy="2209800"/>
            <a:chOff x="4343400" y="1066800"/>
            <a:chExt cx="4485290" cy="2743200"/>
          </a:xfrm>
          <a:effectLst>
            <a:outerShdw blurRad="50800" dist="101600" dir="2700000" algn="tl" rotWithShape="0">
              <a:prstClr val="black">
                <a:alpha val="40000"/>
              </a:prstClr>
            </a:outerShdw>
          </a:effectLst>
        </p:grpSpPr>
        <p:pic>
          <p:nvPicPr>
            <p:cNvPr id="37" name="Picture 2" descr="\\bashar-4\My Specs\Geneva\tap\Airlift II\SSA Sumary Report.bmp"/>
            <p:cNvPicPr>
              <a:picLocks noChangeAspect="1" noChangeArrowheads="1"/>
            </p:cNvPicPr>
            <p:nvPr/>
          </p:nvPicPr>
          <p:blipFill>
            <a:blip r:embed="rId5" cstate="print"/>
            <a:srcRect l="1198" r="28309" b="81850"/>
            <a:stretch>
              <a:fillRect/>
            </a:stretch>
          </p:blipFill>
          <p:spPr>
            <a:xfrm>
              <a:off x="4343400" y="1066800"/>
              <a:ext cx="4485290" cy="1371600"/>
            </a:xfrm>
            <a:prstGeom prst="rect">
              <a:avLst/>
            </a:prstGeom>
          </p:spPr>
        </p:pic>
        <p:pic>
          <p:nvPicPr>
            <p:cNvPr id="38" name="Picture 2" descr="\\bashar-4\My Specs\Geneva\tap\Airlift II\SSA Sumary Report.bmp"/>
            <p:cNvPicPr>
              <a:picLocks noChangeAspect="1" noChangeArrowheads="1"/>
            </p:cNvPicPr>
            <p:nvPr/>
          </p:nvPicPr>
          <p:blipFill>
            <a:blip r:embed="rId5" cstate="print"/>
            <a:srcRect l="1198" t="28234" r="28309" b="53616"/>
            <a:stretch>
              <a:fillRect/>
            </a:stretch>
          </p:blipFill>
          <p:spPr>
            <a:xfrm>
              <a:off x="4343400" y="2438400"/>
              <a:ext cx="4485290" cy="1371600"/>
            </a:xfrm>
            <a:prstGeom prst="rect">
              <a:avLst/>
            </a:prstGeom>
          </p:spPr>
        </p:pic>
      </p:grpSp>
      <p:pic>
        <p:nvPicPr>
          <p:cNvPr id="43" name="Picture 7" descr="talk bubble"/>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flipH="1">
            <a:off x="457200" y="1066800"/>
            <a:ext cx="3200400" cy="1770063"/>
          </a:xfrm>
          <a:prstGeom prst="rect">
            <a:avLst/>
          </a:prstGeom>
          <a:ln>
            <a:headEnd type="none" w="med" len="med"/>
            <a:tailEnd type="none" w="med" len="med"/>
          </a:ln>
        </p:spPr>
      </p:pic>
      <p:sp>
        <p:nvSpPr>
          <p:cNvPr id="44" name="Rectangle 8"/>
          <p:cNvSpPr>
            <a:spLocks noChangeArrowheads="1"/>
          </p:cNvSpPr>
          <p:nvPr/>
        </p:nvSpPr>
        <p:spPr bwMode="auto">
          <a:xfrm>
            <a:off x="708409" y="1388509"/>
            <a:ext cx="2720591" cy="748007"/>
          </a:xfrm>
          <a:prstGeom prst="rect">
            <a:avLst/>
          </a:prstGeom>
          <a:noFill/>
          <a:ln w="12700" algn="ctr">
            <a:noFill/>
            <a:miter lim="800000"/>
            <a:headEnd/>
            <a:tailEnd/>
          </a:ln>
          <a:effectLst/>
        </p:spPr>
        <p:txBody>
          <a:bodyPr lIns="0" tIns="0" rIns="0" bIns="0" anchor="ctr">
            <a:spAutoFit/>
          </a:bodyPr>
          <a:lstStyle/>
          <a:p>
            <a:pPr algn="ctr">
              <a:lnSpc>
                <a:spcPct val="90000"/>
              </a:lnSpc>
              <a:defRPr/>
            </a:pPr>
            <a:r>
              <a:rPr lang="en-US" sz="1800" dirty="0">
                <a:latin typeface="Segoe" pitchFamily="34" charset="0"/>
              </a:rPr>
              <a:t>“</a:t>
            </a:r>
            <a:r>
              <a:rPr lang="en-US" sz="1800" b="1" dirty="0">
                <a:latin typeface="Segoe" pitchFamily="34" charset="0"/>
              </a:rPr>
              <a:t>Is my environment compliant with security best practices?”</a:t>
            </a:r>
          </a:p>
        </p:txBody>
      </p:sp>
      <p:grpSp>
        <p:nvGrpSpPr>
          <p:cNvPr id="5" name="Group 6"/>
          <p:cNvGrpSpPr>
            <a:grpSpLocks/>
          </p:cNvGrpSpPr>
          <p:nvPr/>
        </p:nvGrpSpPr>
        <p:grpSpPr bwMode="auto">
          <a:xfrm>
            <a:off x="457200" y="2851150"/>
            <a:ext cx="3200400" cy="1773238"/>
            <a:chOff x="2683" y="853"/>
            <a:chExt cx="2851" cy="1496"/>
          </a:xfrm>
        </p:grpSpPr>
        <p:pic>
          <p:nvPicPr>
            <p:cNvPr id="46" name="Picture 7" descr="talk bubble"/>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flipH="1">
              <a:off x="2683" y="853"/>
              <a:ext cx="2851" cy="1496"/>
            </a:xfrm>
            <a:prstGeom prst="rect">
              <a:avLst/>
            </a:prstGeom>
            <a:ln>
              <a:headEnd type="none" w="med" len="med"/>
              <a:tailEnd type="none" w="med" len="med"/>
            </a:ln>
          </p:spPr>
        </p:pic>
        <p:sp>
          <p:nvSpPr>
            <p:cNvPr id="47" name="Rectangle 8"/>
            <p:cNvSpPr>
              <a:spLocks noChangeArrowheads="1"/>
            </p:cNvSpPr>
            <p:nvPr/>
          </p:nvSpPr>
          <p:spPr bwMode="auto">
            <a:xfrm>
              <a:off x="2882" y="1124"/>
              <a:ext cx="2423" cy="631"/>
            </a:xfrm>
            <a:prstGeom prst="rect">
              <a:avLst/>
            </a:prstGeom>
            <a:noFill/>
            <a:ln w="12700" algn="ctr">
              <a:noFill/>
              <a:miter lim="800000"/>
              <a:headEnd/>
              <a:tailEnd/>
            </a:ln>
            <a:effectLst/>
          </p:spPr>
          <p:txBody>
            <a:bodyPr lIns="0" tIns="0" rIns="0" bIns="0" anchor="ctr">
              <a:spAutoFit/>
            </a:bodyPr>
            <a:lstStyle/>
            <a:p>
              <a:pPr algn="ctr">
                <a:lnSpc>
                  <a:spcPct val="90000"/>
                </a:lnSpc>
                <a:defRPr/>
              </a:pPr>
              <a:r>
                <a:rPr lang="en-US" sz="1800" b="1" dirty="0">
                  <a:latin typeface="Segoe" pitchFamily="34" charset="0"/>
                </a:rPr>
                <a:t>“Has my level of vulnerability exposure changed over time?”</a:t>
              </a:r>
            </a:p>
          </p:txBody>
        </p:sp>
      </p:grpSp>
      <p:grpSp>
        <p:nvGrpSpPr>
          <p:cNvPr id="6" name="Group 6"/>
          <p:cNvGrpSpPr>
            <a:grpSpLocks/>
          </p:cNvGrpSpPr>
          <p:nvPr/>
        </p:nvGrpSpPr>
        <p:grpSpPr bwMode="auto">
          <a:xfrm>
            <a:off x="457200" y="4724400"/>
            <a:ext cx="3200400" cy="1773238"/>
            <a:chOff x="2683" y="853"/>
            <a:chExt cx="2851" cy="1496"/>
          </a:xfrm>
        </p:grpSpPr>
        <p:pic>
          <p:nvPicPr>
            <p:cNvPr id="49" name="Picture 7" descr="talk bubble"/>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flipH="1">
              <a:off x="2683" y="853"/>
              <a:ext cx="2851" cy="1496"/>
            </a:xfrm>
            <a:prstGeom prst="rect">
              <a:avLst/>
            </a:prstGeom>
            <a:ln>
              <a:headEnd type="none" w="med" len="med"/>
              <a:tailEnd type="none" w="med" len="med"/>
            </a:ln>
          </p:spPr>
        </p:pic>
        <p:sp>
          <p:nvSpPr>
            <p:cNvPr id="50" name="Rectangle 8"/>
            <p:cNvSpPr>
              <a:spLocks noChangeArrowheads="1"/>
            </p:cNvSpPr>
            <p:nvPr/>
          </p:nvSpPr>
          <p:spPr bwMode="auto">
            <a:xfrm>
              <a:off x="2882" y="1186"/>
              <a:ext cx="2423" cy="631"/>
            </a:xfrm>
            <a:prstGeom prst="rect">
              <a:avLst/>
            </a:prstGeom>
            <a:noFill/>
            <a:ln w="12700" algn="ctr">
              <a:noFill/>
              <a:miter lim="800000"/>
              <a:headEnd/>
              <a:tailEnd/>
            </a:ln>
            <a:effectLst/>
          </p:spPr>
          <p:txBody>
            <a:bodyPr lIns="0" tIns="0" rIns="0" bIns="0" anchor="ctr">
              <a:spAutoFit/>
            </a:bodyPr>
            <a:lstStyle/>
            <a:p>
              <a:pPr algn="ctr">
                <a:lnSpc>
                  <a:spcPct val="90000"/>
                </a:lnSpc>
                <a:defRPr/>
              </a:pPr>
              <a:r>
                <a:rPr lang="en-US" sz="1800" b="1" dirty="0">
                  <a:latin typeface="Segoe" pitchFamily="34" charset="0"/>
                </a:rPr>
                <a:t>“What portion of my environment is at high risk?”</a:t>
              </a:r>
            </a:p>
          </p:txBody>
        </p:sp>
      </p:grpSp>
      <p:sp>
        <p:nvSpPr>
          <p:cNvPr id="24" name="Title 23"/>
          <p:cNvSpPr>
            <a:spLocks noGrp="1"/>
          </p:cNvSpPr>
          <p:nvPr>
            <p:ph type="title"/>
          </p:nvPr>
        </p:nvSpPr>
        <p:spPr>
          <a:xfrm>
            <a:off x="381000" y="230188"/>
            <a:ext cx="8382000" cy="1218795"/>
          </a:xfrm>
        </p:spPr>
        <p:txBody>
          <a:bodyPr/>
          <a:lstStyle/>
          <a:p>
            <a:pPr lvl="0"/>
            <a:r>
              <a:rPr lang="en-US" sz="4000" dirty="0">
                <a:latin typeface="Segoe" pitchFamily="34" charset="0"/>
              </a:rPr>
              <a:t>Security State Assessment Reporting</a:t>
            </a:r>
            <a:r>
              <a:rPr lang="en-US" dirty="0">
                <a:latin typeface="Segoe" pitchFamily="34" charset="0"/>
              </a:rPr>
              <a:t/>
            </a:r>
            <a:br>
              <a:rPr lang="en-US" dirty="0">
                <a:latin typeface="Segoe" pitchFamily="34" charset="0"/>
              </a:rPr>
            </a:br>
            <a:endParaRPr lang="en-US" dirty="0"/>
          </a:p>
        </p:txBody>
      </p:sp>
      <p:sp>
        <p:nvSpPr>
          <p:cNvPr id="21" name="Isosceles Triangle 20"/>
          <p:cNvSpPr/>
          <p:nvPr/>
        </p:nvSpPr>
        <p:spPr>
          <a:xfrm rot="5400000">
            <a:off x="3796015" y="1589993"/>
            <a:ext cx="1065397" cy="486573"/>
          </a:xfrm>
          <a:prstGeom prst="triangle">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22" name="Isosceles Triangle 21"/>
          <p:cNvSpPr/>
          <p:nvPr/>
        </p:nvSpPr>
        <p:spPr>
          <a:xfrm rot="5400000">
            <a:off x="3796015" y="3288015"/>
            <a:ext cx="1065397" cy="486573"/>
          </a:xfrm>
          <a:prstGeom prst="triangle">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23" name="Isosceles Triangle 22"/>
          <p:cNvSpPr/>
          <p:nvPr/>
        </p:nvSpPr>
        <p:spPr>
          <a:xfrm rot="5400000">
            <a:off x="3796015" y="5197497"/>
            <a:ext cx="1065397" cy="486573"/>
          </a:xfrm>
          <a:prstGeom prst="triangle">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07/7/12/main" xmlns="" val="36020133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Forefront Client Security Demo</a:t>
            </a:r>
            <a:endParaRPr lang="en-US" dirty="0"/>
          </a:p>
        </p:txBody>
      </p:sp>
      <p:sp>
        <p:nvSpPr>
          <p:cNvPr id="7" name="Subtitle 6"/>
          <p:cNvSpPr>
            <a:spLocks noGrp="1"/>
          </p:cNvSpPr>
          <p:nvPr>
            <p:ph type="subTitle" idx="1"/>
          </p:nvPr>
        </p:nvSpPr>
        <p:spPr/>
        <p:txBody>
          <a:bodyPr/>
          <a:lstStyle/>
          <a:p>
            <a:pPr marL="342900" indent="-342900">
              <a:buFontTx/>
              <a:buChar char="-"/>
            </a:pPr>
            <a:r>
              <a:rPr lang="en-US" dirty="0" smtClean="0">
                <a:solidFill>
                  <a:schemeClr val="bg1"/>
                </a:solidFill>
              </a:rPr>
              <a:t>Detect and prevent malware downloads</a:t>
            </a:r>
          </a:p>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Footer Placeholder 4"/>
          <p:cNvSpPr>
            <a:spLocks noGrp="1"/>
          </p:cNvSpPr>
          <p:nvPr>
            <p:ph type="ftr" sz="quarter" idx="4294967295"/>
          </p:nvPr>
        </p:nvSpPr>
        <p:spPr>
          <a:xfrm>
            <a:off x="0" y="6446838"/>
            <a:ext cx="2895600" cy="365125"/>
          </a:xfrm>
          <a:prstGeom prst="rect">
            <a:avLst/>
          </a:prstGeom>
        </p:spPr>
        <p:txBody>
          <a:bodyPr/>
          <a:lstStyle/>
          <a:p>
            <a:r>
              <a:rPr lang="en-US" smtClean="0"/>
              <a:t>Microsoft Confidential</a:t>
            </a:r>
            <a:endParaRPr lang="en-US"/>
          </a:p>
        </p:txBody>
      </p:sp>
    </p:spTree>
    <p:extLst>
      <p:ext uri="{BB962C8B-B14F-4D97-AF65-F5344CB8AC3E}">
        <p14:creationId xmlns:p14="http://schemas.microsoft.com/office/powerpoint/2007/7/12/main" xmlns="" val="30571959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374650" y="1884927"/>
            <a:ext cx="8420100" cy="4220246"/>
          </a:xfrm>
          <a:prstGeom prst="roundRect">
            <a:avLst>
              <a:gd name="adj" fmla="val 3839"/>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6" name="TextBox 45"/>
          <p:cNvSpPr txBox="1"/>
          <p:nvPr/>
        </p:nvSpPr>
        <p:spPr>
          <a:xfrm>
            <a:off x="6082540" y="2629856"/>
            <a:ext cx="2560320" cy="3303866"/>
          </a:xfrm>
          <a:prstGeom prst="roundRect">
            <a:avLst>
              <a:gd name="adj" fmla="val 5195"/>
            </a:avLst>
          </a:prstGeom>
          <a:gradFill>
            <a:gsLst>
              <a:gs pos="12000">
                <a:schemeClr val="accent1">
                  <a:lumMod val="10000"/>
                  <a:alpha val="0"/>
                </a:schemeClr>
              </a:gs>
              <a:gs pos="71000">
                <a:schemeClr val="accent2">
                  <a:lumMod val="75000"/>
                </a:schemeClr>
              </a:gs>
              <a:gs pos="100000">
                <a:schemeClr val="accent2"/>
              </a:gs>
            </a:gsLst>
            <a:lin ang="5400000" scaled="0"/>
          </a:gradFill>
          <a:ln w="15875">
            <a:gradFill>
              <a:gsLst>
                <a:gs pos="0">
                  <a:schemeClr val="accent1">
                    <a:shade val="30000"/>
                    <a:satMod val="115000"/>
                    <a:alpha val="0"/>
                  </a:schemeClr>
                </a:gs>
                <a:gs pos="50000">
                  <a:srgbClr val="68C33B"/>
                </a:gs>
                <a:gs pos="100000">
                  <a:srgbClr val="294D17"/>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sp>
        <p:nvSpPr>
          <p:cNvPr id="47" name="Rounded Rectangle 46"/>
          <p:cNvSpPr/>
          <p:nvPr/>
        </p:nvSpPr>
        <p:spPr bwMode="auto">
          <a:xfrm>
            <a:off x="6434013" y="2113083"/>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1" name="Block Arc 50"/>
          <p:cNvSpPr/>
          <p:nvPr/>
        </p:nvSpPr>
        <p:spPr bwMode="auto">
          <a:xfrm flipV="1">
            <a:off x="6410200" y="1954333"/>
            <a:ext cx="1905000" cy="1905000"/>
          </a:xfrm>
          <a:prstGeom prst="blockArc">
            <a:avLst>
              <a:gd name="adj1" fmla="val 10800000"/>
              <a:gd name="adj2" fmla="val 21409210"/>
              <a:gd name="adj3" fmla="val 4931"/>
            </a:avLst>
          </a:prstGeom>
          <a:gradFill>
            <a:gsLst>
              <a:gs pos="0">
                <a:srgbClr val="4E922C"/>
              </a:gs>
              <a:gs pos="50000">
                <a:srgbClr val="68C33B">
                  <a:alpha val="50000"/>
                </a:srgbClr>
              </a:gs>
              <a:gs pos="100000">
                <a:schemeClr val="tx1">
                  <a:lumMod val="65000"/>
                  <a:lumOff val="3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defRPr/>
            </a:pPr>
            <a:endParaRPr lang="en-US" sz="2400" dirty="0">
              <a:latin typeface="Arial" charset="0"/>
              <a:ea typeface="ＭＳ Ｐゴシック" charset="-128"/>
              <a:cs typeface="ＭＳ Ｐゴシック" charset="-128"/>
            </a:endParaRPr>
          </a:p>
        </p:txBody>
      </p:sp>
      <p:sp>
        <p:nvSpPr>
          <p:cNvPr id="52" name="TextBox 51"/>
          <p:cNvSpPr txBox="1"/>
          <p:nvPr/>
        </p:nvSpPr>
        <p:spPr>
          <a:xfrm>
            <a:off x="557056" y="2629857"/>
            <a:ext cx="2560320" cy="3300888"/>
          </a:xfrm>
          <a:prstGeom prst="roundRect">
            <a:avLst>
              <a:gd name="adj" fmla="val 3921"/>
            </a:avLst>
          </a:prstGeom>
          <a:gradFill>
            <a:gsLst>
              <a:gs pos="12000">
                <a:schemeClr val="accent1">
                  <a:lumMod val="10000"/>
                  <a:alpha val="0"/>
                </a:schemeClr>
              </a:gs>
              <a:gs pos="72000">
                <a:schemeClr val="accent3">
                  <a:lumMod val="75000"/>
                </a:schemeClr>
              </a:gs>
              <a:gs pos="100000">
                <a:schemeClr val="accent3"/>
              </a:gs>
            </a:gsLst>
            <a:lin ang="5400000" scaled="0"/>
          </a:gradFill>
          <a:ln w="15875">
            <a:gradFill>
              <a:gsLst>
                <a:gs pos="0">
                  <a:schemeClr val="accent1">
                    <a:shade val="30000"/>
                    <a:satMod val="115000"/>
                    <a:alpha val="0"/>
                  </a:schemeClr>
                </a:gs>
                <a:gs pos="50000">
                  <a:schemeClr val="accent1">
                    <a:lumMod val="75000"/>
                  </a:schemeClr>
                </a:gs>
                <a:gs pos="100000">
                  <a:schemeClr val="accent1">
                    <a:lumMod val="50000"/>
                  </a:schemeClr>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grpSp>
        <p:nvGrpSpPr>
          <p:cNvPr id="3" name="Group 58"/>
          <p:cNvGrpSpPr/>
          <p:nvPr/>
        </p:nvGrpSpPr>
        <p:grpSpPr>
          <a:xfrm>
            <a:off x="884716" y="1954333"/>
            <a:ext cx="1905000" cy="1905000"/>
            <a:chOff x="-965200" y="2382364"/>
            <a:chExt cx="1905000" cy="1905000"/>
          </a:xfrm>
        </p:grpSpPr>
        <p:sp>
          <p:nvSpPr>
            <p:cNvPr id="54" name="Rounded Rectangle 53"/>
            <p:cNvSpPr/>
            <p:nvPr/>
          </p:nvSpPr>
          <p:spPr bwMode="auto">
            <a:xfrm>
              <a:off x="-928687" y="2562760"/>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58" name="Block Arc 57"/>
            <p:cNvSpPr/>
            <p:nvPr/>
          </p:nvSpPr>
          <p:spPr bwMode="auto">
            <a:xfrm flipV="1">
              <a:off x="-965200" y="2382364"/>
              <a:ext cx="1905000" cy="1905000"/>
            </a:xfrm>
            <a:prstGeom prst="blockArc">
              <a:avLst>
                <a:gd name="adj1" fmla="val 10800000"/>
                <a:gd name="adj2" fmla="val 21409210"/>
                <a:gd name="adj3" fmla="val 4931"/>
              </a:avLst>
            </a:prstGeom>
            <a:gradFill>
              <a:gsLst>
                <a:gs pos="0">
                  <a:schemeClr val="accent1">
                    <a:lumMod val="25000"/>
                  </a:schemeClr>
                </a:gs>
                <a:gs pos="50000">
                  <a:schemeClr val="accent1">
                    <a:lumMod val="50000"/>
                    <a:alpha val="39000"/>
                  </a:scheme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sp>
        <p:nvSpPr>
          <p:cNvPr id="80" name="Round Same Side Corner Rectangle 79"/>
          <p:cNvSpPr/>
          <p:nvPr/>
        </p:nvSpPr>
        <p:spPr bwMode="auto">
          <a:xfrm rot="10800000" flipH="1" flipV="1">
            <a:off x="557057" y="2036637"/>
            <a:ext cx="2560320" cy="822960"/>
          </a:xfrm>
          <a:prstGeom prst="round2SameRect">
            <a:avLst/>
          </a:prstGeom>
          <a:solidFill>
            <a:schemeClr val="accent3"/>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81" name="Round Same Side Corner Rectangle 80"/>
          <p:cNvSpPr/>
          <p:nvPr/>
        </p:nvSpPr>
        <p:spPr bwMode="auto">
          <a:xfrm rot="10800000" flipH="1" flipV="1">
            <a:off x="6082540" y="2036637"/>
            <a:ext cx="2560320" cy="822960"/>
          </a:xfrm>
          <a:prstGeom prst="round2SameRect">
            <a:avLst/>
          </a:prstGeom>
          <a:solidFill>
            <a:schemeClr val="accent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82" name="TextBox 81"/>
          <p:cNvSpPr txBox="1"/>
          <p:nvPr/>
        </p:nvSpPr>
        <p:spPr>
          <a:xfrm>
            <a:off x="3337860" y="2629856"/>
            <a:ext cx="2560320" cy="3303866"/>
          </a:xfrm>
          <a:prstGeom prst="roundRect">
            <a:avLst>
              <a:gd name="adj" fmla="val 8594"/>
            </a:avLst>
          </a:prstGeom>
          <a:gradFill>
            <a:gsLst>
              <a:gs pos="12000">
                <a:schemeClr val="accent1">
                  <a:lumMod val="10000"/>
                  <a:alpha val="0"/>
                </a:schemeClr>
              </a:gs>
              <a:gs pos="80000">
                <a:srgbClr val="FCDE04">
                  <a:alpha val="62000"/>
                </a:srgbClr>
              </a:gs>
              <a:gs pos="100000">
                <a:schemeClr val="accent5"/>
              </a:gs>
            </a:gsLst>
            <a:lin ang="5400000" scaled="0"/>
          </a:gradFill>
          <a:ln w="15875">
            <a:gradFill>
              <a:gsLst>
                <a:gs pos="0">
                  <a:schemeClr val="accent1">
                    <a:shade val="30000"/>
                    <a:satMod val="115000"/>
                    <a:alpha val="0"/>
                  </a:schemeClr>
                </a:gs>
                <a:gs pos="50000">
                  <a:srgbClr val="FFFF00"/>
                </a:gs>
                <a:gs pos="100000">
                  <a:srgbClr val="FFC000"/>
                </a:gs>
              </a:gsLst>
              <a:lin ang="5400000" scaled="0"/>
            </a:gra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182880" tIns="640080" rIns="365760" rtlCol="0">
            <a:noAutofit/>
          </a:bodyPr>
          <a:lstStyle/>
          <a:p>
            <a:endParaRPr lang="en-US" b="1" dirty="0" smtClean="0">
              <a:solidFill>
                <a:schemeClr val="tx1"/>
              </a:solidFill>
              <a:latin typeface="+mj-lt"/>
            </a:endParaRPr>
          </a:p>
        </p:txBody>
      </p:sp>
      <p:sp>
        <p:nvSpPr>
          <p:cNvPr id="84" name="Rounded Rectangle 83"/>
          <p:cNvSpPr/>
          <p:nvPr/>
        </p:nvSpPr>
        <p:spPr bwMode="auto">
          <a:xfrm>
            <a:off x="3703594" y="2120340"/>
            <a:ext cx="1857374" cy="1695451"/>
          </a:xfrm>
          <a:prstGeom prst="roundRect">
            <a:avLst>
              <a:gd name="adj" fmla="val 50000"/>
            </a:avLst>
          </a:prstGeom>
          <a:gradFill>
            <a:gsLst>
              <a:gs pos="0">
                <a:schemeClr val="accent1">
                  <a:lumMod val="25000"/>
                  <a:alpha val="0"/>
                </a:schemeClr>
              </a:gs>
              <a:gs pos="50000">
                <a:schemeClr val="bg1">
                  <a:alpha val="0"/>
                </a:schemeClr>
              </a:gs>
              <a:gs pos="100000">
                <a:schemeClr val="bg1">
                  <a:alpha val="88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87" name="Block Arc 86"/>
          <p:cNvSpPr/>
          <p:nvPr/>
        </p:nvSpPr>
        <p:spPr bwMode="auto">
          <a:xfrm flipV="1">
            <a:off x="3679781" y="1954333"/>
            <a:ext cx="1905000" cy="1905000"/>
          </a:xfrm>
          <a:prstGeom prst="blockArc">
            <a:avLst>
              <a:gd name="adj1" fmla="val 10800000"/>
              <a:gd name="adj2" fmla="val 21409210"/>
              <a:gd name="adj3" fmla="val 4931"/>
            </a:avLst>
          </a:prstGeom>
          <a:gradFill>
            <a:gsLst>
              <a:gs pos="0">
                <a:srgbClr val="FC9204"/>
              </a:gs>
              <a:gs pos="50000">
                <a:srgbClr val="FFFF00">
                  <a:alpha val="48000"/>
                </a:srgb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88" name="Rectangle 87"/>
          <p:cNvSpPr/>
          <p:nvPr/>
        </p:nvSpPr>
        <p:spPr>
          <a:xfrm>
            <a:off x="479544" y="2137866"/>
            <a:ext cx="2715344" cy="579646"/>
          </a:xfrm>
          <a:prstGeom prst="rect">
            <a:avLst/>
          </a:prstGeom>
        </p:spPr>
        <p:txBody>
          <a:bodyPr wrap="square">
            <a:spAutoFit/>
          </a:bodyPr>
          <a:lstStyle/>
          <a:p>
            <a:pPr algn="ctr">
              <a:lnSpc>
                <a:spcPts val="1800"/>
              </a:lnSpc>
              <a:defRPr/>
            </a:pPr>
            <a:r>
              <a:rPr lang="en-US" sz="1500" b="1" kern="0" dirty="0" smtClean="0">
                <a:ln w="18415" cmpd="sng">
                  <a:noFill/>
                  <a:prstDash val="solid"/>
                </a:ln>
                <a:solidFill>
                  <a:schemeClr val="bg1"/>
                </a:solidFill>
                <a:latin typeface="Segoe" pitchFamily="34" charset="0"/>
              </a:rPr>
              <a:t>PROTECT </a:t>
            </a:r>
            <a:r>
              <a:rPr lang="en-US" sz="1500" kern="0" dirty="0" smtClean="0">
                <a:ln w="18415" cmpd="sng">
                  <a:noFill/>
                  <a:prstDash val="solid"/>
                </a:ln>
                <a:solidFill>
                  <a:schemeClr val="bg1"/>
                </a:solidFill>
                <a:latin typeface="Segoe" pitchFamily="34" charset="0"/>
              </a:rPr>
              <a:t>everywhere,</a:t>
            </a:r>
            <a:r>
              <a:rPr lang="en-US" sz="1500" b="1" kern="0" dirty="0" smtClean="0">
                <a:ln w="18415" cmpd="sng">
                  <a:noFill/>
                  <a:prstDash val="solid"/>
                </a:ln>
                <a:solidFill>
                  <a:schemeClr val="bg1"/>
                </a:solidFill>
                <a:latin typeface="Segoe" pitchFamily="34" charset="0"/>
              </a:rPr>
              <a:t> </a:t>
            </a:r>
            <a:r>
              <a:rPr lang="en-US" sz="1500" kern="0" dirty="0" smtClean="0">
                <a:ln w="18415" cmpd="sng">
                  <a:noFill/>
                  <a:prstDash val="solid"/>
                </a:ln>
                <a:solidFill>
                  <a:schemeClr val="bg1"/>
                </a:solidFill>
                <a:latin typeface="Segoe" pitchFamily="34" charset="0"/>
              </a:rPr>
              <a:t> </a:t>
            </a:r>
          </a:p>
          <a:p>
            <a:pPr algn="ctr">
              <a:lnSpc>
                <a:spcPts val="1800"/>
              </a:lnSpc>
              <a:spcBef>
                <a:spcPts val="200"/>
              </a:spcBef>
              <a:defRPr/>
            </a:pPr>
            <a:r>
              <a:rPr lang="en-US" sz="1500" b="1" kern="0" dirty="0" smtClean="0">
                <a:ln w="18415" cmpd="sng">
                  <a:noFill/>
                  <a:prstDash val="solid"/>
                </a:ln>
                <a:solidFill>
                  <a:schemeClr val="bg1"/>
                </a:solidFill>
                <a:latin typeface="Segoe" pitchFamily="34" charset="0"/>
              </a:rPr>
              <a:t>ACCESS </a:t>
            </a:r>
            <a:r>
              <a:rPr lang="en-US" sz="1500" kern="0" dirty="0" smtClean="0">
                <a:ln w="18415" cmpd="sng">
                  <a:noFill/>
                  <a:prstDash val="solid"/>
                </a:ln>
                <a:solidFill>
                  <a:schemeClr val="bg1"/>
                </a:solidFill>
                <a:latin typeface="Segoe" pitchFamily="34" charset="0"/>
              </a:rPr>
              <a:t>anywhere</a:t>
            </a:r>
          </a:p>
        </p:txBody>
      </p:sp>
      <p:sp>
        <p:nvSpPr>
          <p:cNvPr id="89" name="Rectangle 88"/>
          <p:cNvSpPr/>
          <p:nvPr/>
        </p:nvSpPr>
        <p:spPr>
          <a:xfrm>
            <a:off x="5943475" y="2137866"/>
            <a:ext cx="2838450" cy="579646"/>
          </a:xfrm>
          <a:prstGeom prst="rect">
            <a:avLst/>
          </a:prstGeom>
        </p:spPr>
        <p:txBody>
          <a:bodyPr wrap="square">
            <a:spAutoFit/>
          </a:bodyPr>
          <a:lstStyle/>
          <a:p>
            <a:pPr algn="ctr">
              <a:lnSpc>
                <a:spcPts val="1900"/>
              </a:lnSpc>
              <a:defRPr/>
            </a:pPr>
            <a:r>
              <a:rPr lang="en-US" sz="1500" b="1" kern="0" dirty="0" smtClean="0">
                <a:ln w="18415" cmpd="sng">
                  <a:noFill/>
                  <a:prstDash val="solid"/>
                </a:ln>
                <a:solidFill>
                  <a:schemeClr val="bg1"/>
                </a:solidFill>
                <a:latin typeface="Segoe" pitchFamily="34" charset="0"/>
              </a:rPr>
              <a:t>SIMPLIFY </a:t>
            </a:r>
            <a:r>
              <a:rPr lang="en-US" sz="1500" kern="0" dirty="0" smtClean="0">
                <a:ln w="18415" cmpd="sng">
                  <a:noFill/>
                  <a:prstDash val="solid"/>
                </a:ln>
                <a:solidFill>
                  <a:schemeClr val="bg1"/>
                </a:solidFill>
                <a:latin typeface="Segoe" pitchFamily="34" charset="0"/>
              </a:rPr>
              <a:t>security,</a:t>
            </a:r>
          </a:p>
          <a:p>
            <a:pPr algn="ctr">
              <a:lnSpc>
                <a:spcPts val="1900"/>
              </a:lnSpc>
              <a:defRPr/>
            </a:pPr>
            <a:r>
              <a:rPr lang="en-US" sz="1500" b="1" kern="0" dirty="0" smtClean="0">
                <a:ln w="18415" cmpd="sng">
                  <a:noFill/>
                  <a:prstDash val="solid"/>
                </a:ln>
                <a:solidFill>
                  <a:schemeClr val="bg1"/>
                </a:solidFill>
                <a:latin typeface="Segoe" pitchFamily="34" charset="0"/>
              </a:rPr>
              <a:t>MANAGE</a:t>
            </a:r>
            <a:r>
              <a:rPr lang="en-US" sz="1500" kern="0" dirty="0" smtClean="0">
                <a:ln w="18415" cmpd="sng">
                  <a:noFill/>
                  <a:prstDash val="solid"/>
                </a:ln>
                <a:solidFill>
                  <a:schemeClr val="bg1"/>
                </a:solidFill>
                <a:latin typeface="Segoe" pitchFamily="34" charset="0"/>
              </a:rPr>
              <a:t> compliance</a:t>
            </a:r>
          </a:p>
        </p:txBody>
      </p:sp>
      <p:sp>
        <p:nvSpPr>
          <p:cNvPr id="90" name="Rounded Rectangle 89"/>
          <p:cNvSpPr/>
          <p:nvPr/>
        </p:nvSpPr>
        <p:spPr bwMode="auto">
          <a:xfrm>
            <a:off x="374650" y="803619"/>
            <a:ext cx="8420100" cy="984738"/>
          </a:xfrm>
          <a:prstGeom prst="roundRect">
            <a:avLst>
              <a:gd name="adj" fmla="val 17390"/>
            </a:avLst>
          </a:prstGeom>
          <a:solidFill>
            <a:schemeClr val="bg1">
              <a:alpha val="49000"/>
            </a:schemeClr>
          </a:solidFill>
          <a:ln w="9525" cap="flat" cmpd="sng" algn="ctr">
            <a:noFill/>
            <a:prstDash val="solid"/>
            <a:round/>
            <a:headEnd type="none" w="med" len="med"/>
            <a:tailEnd type="none" w="med" len="med"/>
          </a:ln>
          <a:effectLst>
            <a:outerShdw blurRad="317500" sx="110000" sy="110000" algn="ctr"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2" name="Round Same Side Corner Rectangle 91"/>
          <p:cNvSpPr/>
          <p:nvPr/>
        </p:nvSpPr>
        <p:spPr bwMode="auto">
          <a:xfrm rot="10800000" flipV="1">
            <a:off x="3337860" y="2036637"/>
            <a:ext cx="2560320" cy="822960"/>
          </a:xfrm>
          <a:prstGeom prst="round2SameRect">
            <a:avLst/>
          </a:prstGeom>
          <a:solidFill>
            <a:schemeClr val="accent5"/>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pitchFamily="34" charset="0"/>
            </a:endParaRPr>
          </a:p>
        </p:txBody>
      </p:sp>
      <p:sp>
        <p:nvSpPr>
          <p:cNvPr id="93" name="Rectangle 92"/>
          <p:cNvSpPr/>
          <p:nvPr/>
        </p:nvSpPr>
        <p:spPr>
          <a:xfrm>
            <a:off x="3349256" y="2137866"/>
            <a:ext cx="2541182" cy="579646"/>
          </a:xfrm>
          <a:prstGeom prst="rect">
            <a:avLst/>
          </a:prstGeom>
        </p:spPr>
        <p:txBody>
          <a:bodyPr wrap="square">
            <a:spAutoFit/>
          </a:bodyPr>
          <a:lstStyle/>
          <a:p>
            <a:pPr marL="119063" algn="ctr">
              <a:lnSpc>
                <a:spcPts val="1900"/>
              </a:lnSpc>
              <a:defRPr/>
            </a:pPr>
            <a:r>
              <a:rPr lang="en-US" sz="1500" b="1" kern="0" dirty="0" smtClean="0">
                <a:ln w="18415" cmpd="sng">
                  <a:noFill/>
                  <a:prstDash val="solid"/>
                </a:ln>
                <a:solidFill>
                  <a:schemeClr val="bg1"/>
                </a:solidFill>
                <a:latin typeface="Segoe" pitchFamily="34" charset="0"/>
              </a:rPr>
              <a:t>INTEGRATE </a:t>
            </a:r>
            <a:r>
              <a:rPr lang="en-US" sz="1500" kern="0" dirty="0" smtClean="0">
                <a:ln w="18415" cmpd="sng">
                  <a:noFill/>
                  <a:prstDash val="solid"/>
                </a:ln>
                <a:solidFill>
                  <a:schemeClr val="bg1"/>
                </a:solidFill>
                <a:latin typeface="Segoe" pitchFamily="34" charset="0"/>
              </a:rPr>
              <a:t>and</a:t>
            </a:r>
            <a:r>
              <a:rPr lang="en-US" sz="1500" b="1" kern="0" dirty="0" smtClean="0">
                <a:ln w="18415" cmpd="sng">
                  <a:noFill/>
                  <a:prstDash val="solid"/>
                </a:ln>
                <a:solidFill>
                  <a:schemeClr val="bg1"/>
                </a:solidFill>
                <a:latin typeface="Segoe" pitchFamily="34" charset="0"/>
              </a:rPr>
              <a:t> </a:t>
            </a:r>
          </a:p>
          <a:p>
            <a:pPr marL="119063" algn="ctr">
              <a:lnSpc>
                <a:spcPts val="1900"/>
              </a:lnSpc>
              <a:defRPr/>
            </a:pPr>
            <a:r>
              <a:rPr lang="en-US" sz="1500" b="1" kern="0" dirty="0" smtClean="0">
                <a:ln w="18415" cmpd="sng">
                  <a:noFill/>
                  <a:prstDash val="solid"/>
                </a:ln>
                <a:solidFill>
                  <a:schemeClr val="bg1"/>
                </a:solidFill>
                <a:latin typeface="Segoe" pitchFamily="34" charset="0"/>
              </a:rPr>
              <a:t>EXTEND </a:t>
            </a:r>
            <a:r>
              <a:rPr lang="en-US" sz="1500" kern="0" dirty="0" smtClean="0">
                <a:ln w="18415" cmpd="sng">
                  <a:noFill/>
                  <a:prstDash val="solid"/>
                </a:ln>
                <a:solidFill>
                  <a:schemeClr val="bg1"/>
                </a:solidFill>
                <a:latin typeface="Segoe" pitchFamily="34" charset="0"/>
              </a:rPr>
              <a:t>security</a:t>
            </a:r>
          </a:p>
        </p:txBody>
      </p:sp>
      <p:grpSp>
        <p:nvGrpSpPr>
          <p:cNvPr id="4" name="Group 95"/>
          <p:cNvGrpSpPr/>
          <p:nvPr/>
        </p:nvGrpSpPr>
        <p:grpSpPr>
          <a:xfrm>
            <a:off x="1058169" y="2771499"/>
            <a:ext cx="1558095" cy="997325"/>
            <a:chOff x="-1795842" y="3032045"/>
            <a:chExt cx="1012160" cy="647876"/>
          </a:xfrm>
        </p:grpSpPr>
        <p:pic>
          <p:nvPicPr>
            <p:cNvPr id="97" name="Picture 2" descr="\\eventsql\dvd\Online_ART\DVD_ART35\Artwork_Imagery\Icons - Illustrations\people\black silhouettes\PRB man silhouette people ready.png"/>
            <p:cNvPicPr>
              <a:picLocks noChangeAspect="1" noChangeArrowheads="1"/>
            </p:cNvPicPr>
            <p:nvPr/>
          </p:nvPicPr>
          <p:blipFill>
            <a:blip r:embed="rId3" cstate="print">
              <a:lum bright="70000" contrast="-70000"/>
            </a:blip>
            <a:srcRect/>
            <a:stretch>
              <a:fillRect/>
            </a:stretch>
          </p:blipFill>
          <p:spPr bwMode="auto">
            <a:xfrm>
              <a:off x="-1329179" y="3032045"/>
              <a:ext cx="131975" cy="472117"/>
            </a:xfrm>
            <a:prstGeom prst="rect">
              <a:avLst/>
            </a:prstGeom>
            <a:noFill/>
            <a:effectLst>
              <a:outerShdw blurRad="190500" sx="102000" sy="102000" algn="ctr" rotWithShape="0">
                <a:schemeClr val="bg1">
                  <a:alpha val="70000"/>
                </a:schemeClr>
              </a:outerShdw>
            </a:effectLst>
          </p:spPr>
        </p:pic>
        <p:pic>
          <p:nvPicPr>
            <p:cNvPr id="98" name="Picture 97" descr="explorer.exe_I0104_0409.png"/>
            <p:cNvPicPr>
              <a:picLocks noChangeAspect="1"/>
            </p:cNvPicPr>
            <p:nvPr/>
          </p:nvPicPr>
          <p:blipFill>
            <a:blip r:embed="rId4" cstate="print"/>
            <a:stretch>
              <a:fillRect/>
            </a:stretch>
          </p:blipFill>
          <p:spPr>
            <a:xfrm>
              <a:off x="-1329180" y="3134423"/>
              <a:ext cx="545498" cy="545498"/>
            </a:xfrm>
            <a:prstGeom prst="rect">
              <a:avLst/>
            </a:prstGeom>
          </p:spPr>
        </p:pic>
        <p:pic>
          <p:nvPicPr>
            <p:cNvPr id="99" name="Picture 98" descr="Virtual App.png"/>
            <p:cNvPicPr>
              <a:picLocks noChangeAspect="1"/>
            </p:cNvPicPr>
            <p:nvPr/>
          </p:nvPicPr>
          <p:blipFill>
            <a:blip r:embed="rId5" cstate="screen"/>
            <a:stretch>
              <a:fillRect/>
            </a:stretch>
          </p:blipFill>
          <p:spPr bwMode="invGray">
            <a:xfrm>
              <a:off x="-1795842" y="3233392"/>
              <a:ext cx="601727" cy="374885"/>
            </a:xfrm>
            <a:prstGeom prst="rect">
              <a:avLst/>
            </a:prstGeom>
          </p:spPr>
        </p:pic>
      </p:grpSp>
      <p:grpSp>
        <p:nvGrpSpPr>
          <p:cNvPr id="5" name="Group 99"/>
          <p:cNvGrpSpPr/>
          <p:nvPr/>
        </p:nvGrpSpPr>
        <p:grpSpPr>
          <a:xfrm>
            <a:off x="3847812" y="2898434"/>
            <a:ext cx="1568938" cy="784666"/>
            <a:chOff x="700964" y="3415859"/>
            <a:chExt cx="1187974" cy="594136"/>
          </a:xfrm>
        </p:grpSpPr>
        <p:pic>
          <p:nvPicPr>
            <p:cNvPr id="101" name="Picture 100" descr="SLUI.exe_I0003_0409.png"/>
            <p:cNvPicPr>
              <a:picLocks noChangeAspect="1"/>
            </p:cNvPicPr>
            <p:nvPr/>
          </p:nvPicPr>
          <p:blipFill>
            <a:blip r:embed="rId6" cstate="print"/>
            <a:stretch>
              <a:fillRect/>
            </a:stretch>
          </p:blipFill>
          <p:spPr>
            <a:xfrm>
              <a:off x="1117711" y="3611951"/>
              <a:ext cx="398044" cy="398044"/>
            </a:xfrm>
            <a:prstGeom prst="rect">
              <a:avLst/>
            </a:prstGeom>
          </p:spPr>
        </p:pic>
        <p:pic>
          <p:nvPicPr>
            <p:cNvPr id="102" name="Picture 101" descr="connect.dll_I28a1_0409.png"/>
            <p:cNvPicPr>
              <a:picLocks noChangeAspect="1"/>
            </p:cNvPicPr>
            <p:nvPr/>
          </p:nvPicPr>
          <p:blipFill>
            <a:blip r:embed="rId7" cstate="print"/>
            <a:stretch>
              <a:fillRect/>
            </a:stretch>
          </p:blipFill>
          <p:spPr>
            <a:xfrm>
              <a:off x="1389389" y="3415859"/>
              <a:ext cx="499549" cy="499549"/>
            </a:xfrm>
            <a:prstGeom prst="rect">
              <a:avLst/>
            </a:prstGeom>
          </p:spPr>
        </p:pic>
        <p:pic>
          <p:nvPicPr>
            <p:cNvPr id="103" name="Picture 102" descr="connect.dll_I28a1_0409.png"/>
            <p:cNvPicPr>
              <a:picLocks noChangeAspect="1"/>
            </p:cNvPicPr>
            <p:nvPr/>
          </p:nvPicPr>
          <p:blipFill>
            <a:blip r:embed="rId7" cstate="print"/>
            <a:stretch>
              <a:fillRect/>
            </a:stretch>
          </p:blipFill>
          <p:spPr>
            <a:xfrm>
              <a:off x="700964" y="3421117"/>
              <a:ext cx="499549" cy="499549"/>
            </a:xfrm>
            <a:prstGeom prst="rect">
              <a:avLst/>
            </a:prstGeom>
          </p:spPr>
        </p:pic>
      </p:grpSp>
      <p:pic>
        <p:nvPicPr>
          <p:cNvPr id="104" name="Picture 2" descr="C:\Documents and Settings\cgarces\Desktop\VISTA ICONS\ICONS PNG\Network-Folder.png"/>
          <p:cNvPicPr>
            <a:picLocks noChangeAspect="1" noChangeArrowheads="1"/>
          </p:cNvPicPr>
          <p:nvPr/>
        </p:nvPicPr>
        <p:blipFill>
          <a:blip r:embed="rId8" cstate="print"/>
          <a:srcRect/>
          <a:stretch>
            <a:fillRect/>
          </a:stretch>
        </p:blipFill>
        <p:spPr bwMode="auto">
          <a:xfrm>
            <a:off x="6810250" y="2751190"/>
            <a:ext cx="1104900" cy="1104900"/>
          </a:xfrm>
          <a:prstGeom prst="rect">
            <a:avLst/>
          </a:prstGeom>
          <a:noFill/>
        </p:spPr>
      </p:pic>
      <p:sp>
        <p:nvSpPr>
          <p:cNvPr id="2" name="Title 1"/>
          <p:cNvSpPr>
            <a:spLocks noGrp="1"/>
          </p:cNvSpPr>
          <p:nvPr>
            <p:ph type="title"/>
          </p:nvPr>
        </p:nvSpPr>
        <p:spPr/>
        <p:txBody>
          <a:bodyPr/>
          <a:lstStyle/>
          <a:p>
            <a:r>
              <a:rPr lang="en-US" dirty="0" smtClean="0"/>
              <a:t>Summary</a:t>
            </a:r>
            <a:endParaRPr lang="en-US" dirty="0"/>
          </a:p>
        </p:txBody>
      </p:sp>
      <p:sp>
        <p:nvSpPr>
          <p:cNvPr id="62" name="TextBox 61"/>
          <p:cNvSpPr txBox="1">
            <a:spLocks noChangeAspect="1"/>
          </p:cNvSpPr>
          <p:nvPr/>
        </p:nvSpPr>
        <p:spPr>
          <a:xfrm>
            <a:off x="611948" y="4140018"/>
            <a:ext cx="2450536" cy="1334518"/>
          </a:xfrm>
          <a:prstGeom prst="rect">
            <a:avLst/>
          </a:prstGeom>
          <a:noFill/>
        </p:spPr>
        <p:txBody>
          <a:bodyPr wrap="square" rtlCol="0" anchor="t">
            <a:noAutofit/>
          </a:bodyPr>
          <a:lstStyle/>
          <a:p>
            <a:pPr marL="230188" lvl="1" indent="-230188" defTabSz="914099">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latin typeface="Segoe" charset="0"/>
              </a:rPr>
              <a:t>Advanced malware protection</a:t>
            </a:r>
          </a:p>
          <a:p>
            <a:pPr marL="230188" lvl="1" indent="-230188" defTabSz="914099">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latin typeface="Segoe" charset="0"/>
              </a:rPr>
              <a:t>Protect sensitive information</a:t>
            </a:r>
          </a:p>
          <a:p>
            <a:pPr marL="230188" lvl="1" indent="-230188" defTabSz="914099">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latin typeface="Segoe" charset="0"/>
              </a:rPr>
              <a:t>Secure, always-on access</a:t>
            </a:r>
            <a:endParaRPr lang="en-US" sz="1500" dirty="0">
              <a:solidFill>
                <a:schemeClr val="tx1">
                  <a:lumMod val="85000"/>
                  <a:lumOff val="15000"/>
                </a:schemeClr>
              </a:solidFill>
              <a:latin typeface="Segoe" charset="0"/>
            </a:endParaRPr>
          </a:p>
        </p:txBody>
      </p:sp>
      <p:sp>
        <p:nvSpPr>
          <p:cNvPr id="63" name="TextBox 62"/>
          <p:cNvSpPr txBox="1"/>
          <p:nvPr/>
        </p:nvSpPr>
        <p:spPr>
          <a:xfrm>
            <a:off x="6169735" y="4140018"/>
            <a:ext cx="2350321" cy="1541347"/>
          </a:xfrm>
          <a:prstGeom prst="rect">
            <a:avLst/>
          </a:prstGeom>
          <a:noFill/>
        </p:spPr>
        <p:txBody>
          <a:bodyPr wrap="square" rtlCol="0" anchor="t">
            <a:noAutofit/>
          </a:bodyPr>
          <a:lstStyle/>
          <a:p>
            <a:pPr marL="230188" lvl="1" indent="-230188" defTabSz="914099">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latin typeface="Segoe" charset="0"/>
              </a:rPr>
              <a:t>Simplified management</a:t>
            </a:r>
            <a:endParaRPr lang="en-US" sz="1500" dirty="0">
              <a:solidFill>
                <a:schemeClr val="tx1">
                  <a:lumMod val="85000"/>
                  <a:lumOff val="15000"/>
                </a:schemeClr>
              </a:solidFill>
              <a:latin typeface="Segoe" charset="0"/>
            </a:endParaRPr>
          </a:p>
          <a:p>
            <a:pPr marL="230188" lvl="1" indent="-230188" defTabSz="914099">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latin typeface="Segoe" charset="0"/>
              </a:rPr>
              <a:t>Enterprise-wide visibility</a:t>
            </a:r>
            <a:endParaRPr lang="en-US" sz="1500" dirty="0">
              <a:solidFill>
                <a:schemeClr val="tx1">
                  <a:lumMod val="85000"/>
                  <a:lumOff val="15000"/>
                </a:schemeClr>
              </a:solidFill>
              <a:latin typeface="Segoe" charset="0"/>
            </a:endParaRPr>
          </a:p>
        </p:txBody>
      </p:sp>
      <p:sp>
        <p:nvSpPr>
          <p:cNvPr id="68" name="TextBox 67"/>
          <p:cNvSpPr txBox="1"/>
          <p:nvPr/>
        </p:nvSpPr>
        <p:spPr>
          <a:xfrm>
            <a:off x="3395688" y="4140018"/>
            <a:ext cx="2444665" cy="1530461"/>
          </a:xfrm>
          <a:prstGeom prst="rect">
            <a:avLst/>
          </a:prstGeom>
          <a:noFill/>
        </p:spPr>
        <p:txBody>
          <a:bodyPr wrap="square" rtlCol="0" anchor="t">
            <a:noAutofit/>
          </a:bodyPr>
          <a:lstStyle/>
          <a:p>
            <a:pPr marL="230188" lvl="1" indent="-230188" defTabSz="914099">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latin typeface="Segoe" charset="0"/>
              </a:rPr>
              <a:t>Integrated </a:t>
            </a:r>
            <a:r>
              <a:rPr lang="en-US" sz="1500" dirty="0">
                <a:solidFill>
                  <a:schemeClr val="tx1">
                    <a:lumMod val="85000"/>
                    <a:lumOff val="15000"/>
                  </a:schemeClr>
                </a:solidFill>
                <a:latin typeface="Segoe" charset="0"/>
              </a:rPr>
              <a:t>with </a:t>
            </a:r>
            <a:r>
              <a:rPr lang="en-US" sz="1500" dirty="0" smtClean="0">
                <a:solidFill>
                  <a:schemeClr val="tx1">
                    <a:lumMod val="85000"/>
                    <a:lumOff val="15000"/>
                  </a:schemeClr>
                </a:solidFill>
                <a:latin typeface="Segoe" charset="0"/>
              </a:rPr>
              <a:t/>
            </a:r>
            <a:br>
              <a:rPr lang="en-US" sz="1500" dirty="0" smtClean="0">
                <a:solidFill>
                  <a:schemeClr val="tx1">
                    <a:lumMod val="85000"/>
                    <a:lumOff val="15000"/>
                  </a:schemeClr>
                </a:solidFill>
                <a:latin typeface="Segoe" charset="0"/>
              </a:rPr>
            </a:br>
            <a:r>
              <a:rPr lang="en-US" sz="1500" dirty="0" smtClean="0">
                <a:solidFill>
                  <a:schemeClr val="tx1">
                    <a:lumMod val="85000"/>
                    <a:lumOff val="15000"/>
                  </a:schemeClr>
                </a:solidFill>
                <a:latin typeface="Segoe" charset="0"/>
              </a:rPr>
              <a:t>OS security</a:t>
            </a:r>
            <a:endParaRPr lang="en-US" sz="1500" dirty="0">
              <a:solidFill>
                <a:schemeClr val="tx1">
                  <a:lumMod val="85000"/>
                  <a:lumOff val="15000"/>
                </a:schemeClr>
              </a:solidFill>
              <a:latin typeface="Segoe" charset="0"/>
            </a:endParaRPr>
          </a:p>
          <a:p>
            <a:pPr marL="230188" lvl="1" indent="-230188" defTabSz="914099">
              <a:spcBef>
                <a:spcPts val="600"/>
              </a:spcBef>
              <a:spcAft>
                <a:spcPts val="600"/>
              </a:spcAft>
              <a:buClr>
                <a:schemeClr val="tx2">
                  <a:lumMod val="75000"/>
                  <a:lumOff val="25000"/>
                </a:schemeClr>
              </a:buClr>
              <a:buSzPct val="120000"/>
              <a:buFont typeface="Arial" pitchFamily="34" charset="0"/>
              <a:buChar char="•"/>
              <a:defRPr/>
            </a:pPr>
            <a:r>
              <a:rPr lang="en-US" sz="1500" dirty="0" smtClean="0">
                <a:solidFill>
                  <a:schemeClr val="tx1">
                    <a:lumMod val="85000"/>
                    <a:lumOff val="15000"/>
                  </a:schemeClr>
                </a:solidFill>
                <a:latin typeface="Segoe" charset="0"/>
              </a:rPr>
              <a:t>Leverages existing infrastructure</a:t>
            </a:r>
            <a:endParaRPr lang="en-US" sz="1500" dirty="0">
              <a:solidFill>
                <a:schemeClr val="tx1">
                  <a:lumMod val="85000"/>
                  <a:lumOff val="15000"/>
                </a:schemeClr>
              </a:solidFill>
              <a:latin typeface="Segoe" charset="0"/>
            </a:endParaRPr>
          </a:p>
        </p:txBody>
      </p:sp>
      <p:sp>
        <p:nvSpPr>
          <p:cNvPr id="35" name="Rounded Rectangle 34"/>
          <p:cNvSpPr/>
          <p:nvPr/>
        </p:nvSpPr>
        <p:spPr bwMode="auto">
          <a:xfrm>
            <a:off x="374650" y="1009650"/>
            <a:ext cx="8420100" cy="1057275"/>
          </a:xfrm>
          <a:prstGeom prst="roundRect">
            <a:avLst>
              <a:gd name="adj" fmla="val 1739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36" name="Double Bracket 35"/>
          <p:cNvSpPr/>
          <p:nvPr/>
        </p:nvSpPr>
        <p:spPr bwMode="auto">
          <a:xfrm>
            <a:off x="522288" y="1146672"/>
            <a:ext cx="8124825" cy="728710"/>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lnSpc>
                <a:spcPct val="115000"/>
              </a:lnSpc>
              <a:spcBef>
                <a:spcPct val="0"/>
              </a:spcBef>
              <a:spcAft>
                <a:spcPct val="0"/>
              </a:spcAft>
              <a:tabLst>
                <a:tab pos="2114550" algn="l"/>
              </a:tabLst>
              <a:defRPr/>
            </a:pPr>
            <a:r>
              <a:rPr lang="en-US" sz="1600" dirty="0" smtClean="0">
                <a:solidFill>
                  <a:srgbClr val="FFFFFF"/>
                </a:solidFill>
                <a:effectLst>
                  <a:outerShdw blurRad="38100" dist="38100" dir="2700000" algn="tl">
                    <a:srgbClr val="000000">
                      <a:alpha val="43137"/>
                    </a:srgbClr>
                  </a:outerShdw>
                </a:effectLst>
                <a:latin typeface="Segoe" pitchFamily="34" charset="0"/>
              </a:rPr>
              <a:t>Protect client and server operating systems from emerging threats and information loss, while enabling more secure access from virtually anywhere</a:t>
            </a:r>
          </a:p>
        </p:txBody>
      </p:sp>
    </p:spTree>
    <p:extLst>
      <p:ext uri="{BB962C8B-B14F-4D97-AF65-F5344CB8AC3E}">
        <p14:creationId xmlns:p14="http://schemas.microsoft.com/office/powerpoint/2007/7/12/main" xmlns="" val="41903859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bwMode="auto">
          <a:xfrm>
            <a:off x="572558" y="1679293"/>
            <a:ext cx="2569464" cy="62179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indent="-171450" algn="ctr" defTabSz="914099" fontAlgn="base">
              <a:spcBef>
                <a:spcPct val="0"/>
              </a:spcBef>
              <a:spcAft>
                <a:spcPct val="0"/>
              </a:spcAf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3228890" y="1679293"/>
            <a:ext cx="2569464" cy="621792"/>
          </a:xfrm>
          <a:prstGeom prst="roundRect">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99" fontAlgn="base">
              <a:lnSpc>
                <a:spcPts val="1900"/>
              </a:lnSpc>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5888397" y="1679293"/>
            <a:ext cx="2569464" cy="62179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indent="-171450" algn="ctr" fontAlgn="base">
              <a:lnSpc>
                <a:spcPts val="1900"/>
              </a:lnSpc>
              <a:spcBef>
                <a:spcPts val="200"/>
              </a:spcBef>
              <a:spcAft>
                <a:spcPts val="100"/>
              </a:spcAft>
              <a:defRPr/>
            </a:pPr>
            <a:endParaRPr lang="en-US" dirty="0" smtClean="0">
              <a:solidFill>
                <a:srgbClr val="FFFFFF"/>
              </a:solidFill>
              <a:latin typeface="Segoe" charset="0"/>
            </a:endParaRPr>
          </a:p>
        </p:txBody>
      </p:sp>
      <p:sp>
        <p:nvSpPr>
          <p:cNvPr id="43" name="TextBox 42"/>
          <p:cNvSpPr txBox="1"/>
          <p:nvPr/>
        </p:nvSpPr>
        <p:spPr>
          <a:xfrm>
            <a:off x="682399" y="1790809"/>
            <a:ext cx="2377440" cy="371733"/>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lnSpc>
                <a:spcPts val="19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Secure Messaging</a:t>
            </a:r>
          </a:p>
        </p:txBody>
      </p:sp>
      <p:sp>
        <p:nvSpPr>
          <p:cNvPr id="44" name="TextBox 43"/>
          <p:cNvSpPr txBox="1"/>
          <p:nvPr/>
        </p:nvSpPr>
        <p:spPr>
          <a:xfrm>
            <a:off x="5989266" y="1790809"/>
            <a:ext cx="2377440" cy="371733"/>
          </a:xfrm>
          <a:prstGeom prst="bracketPair">
            <a:avLst/>
          </a:prstGeom>
          <a:gradFill>
            <a:gsLst>
              <a:gs pos="23000">
                <a:schemeClr val="accent1">
                  <a:lumMod val="40000"/>
                  <a:lumOff val="60000"/>
                </a:schemeClr>
              </a:gs>
              <a:gs pos="81000">
                <a:schemeClr val="accent1">
                  <a:lumMod val="60000"/>
                  <a:lumOff val="40000"/>
                </a:schemeClr>
              </a:gs>
              <a:gs pos="100000">
                <a:schemeClr val="accent1">
                  <a:lumMod val="75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defRPr/>
            </a:pPr>
            <a:r>
              <a:rPr lang="en-US" kern="0" dirty="0" smtClean="0">
                <a:solidFill>
                  <a:schemeClr val="bg1"/>
                </a:solidFill>
                <a:latin typeface="Segoe" charset="0"/>
              </a:rPr>
              <a:t>Secure Endpoint</a:t>
            </a:r>
          </a:p>
        </p:txBody>
      </p:sp>
      <p:sp>
        <p:nvSpPr>
          <p:cNvPr id="45" name="TextBox 44"/>
          <p:cNvSpPr txBox="1"/>
          <p:nvPr/>
        </p:nvSpPr>
        <p:spPr>
          <a:xfrm>
            <a:off x="3324902" y="1790809"/>
            <a:ext cx="2377440" cy="371733"/>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lnSpc>
                <a:spcPts val="19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Secure Collaboration</a:t>
            </a:r>
          </a:p>
        </p:txBody>
      </p:sp>
      <p:sp>
        <p:nvSpPr>
          <p:cNvPr id="2" name="Title 1"/>
          <p:cNvSpPr>
            <a:spLocks noGrp="1"/>
          </p:cNvSpPr>
          <p:nvPr>
            <p:ph type="title"/>
          </p:nvPr>
        </p:nvSpPr>
        <p:spPr/>
        <p:txBody>
          <a:bodyPr/>
          <a:lstStyle/>
          <a:p>
            <a:r>
              <a:rPr dirty="0" smtClean="0"/>
              <a:t>Business Ready Security Solutions</a:t>
            </a:r>
            <a:endParaRPr lang="en-US" dirty="0"/>
          </a:p>
        </p:txBody>
      </p:sp>
      <p:sp>
        <p:nvSpPr>
          <p:cNvPr id="23" name="Rounded Rectangle 22"/>
          <p:cNvSpPr/>
          <p:nvPr/>
        </p:nvSpPr>
        <p:spPr bwMode="auto">
          <a:xfrm>
            <a:off x="572387" y="2386013"/>
            <a:ext cx="7847713" cy="1899329"/>
          </a:xfrm>
          <a:prstGeom prst="roundRect">
            <a:avLst>
              <a:gd name="adj" fmla="val 386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ysClr val="windowText" lastClr="000000"/>
              </a:solidFill>
              <a:latin typeface="Arial" charset="0"/>
              <a:ea typeface="ＭＳ Ｐゴシック" charset="-128"/>
              <a:cs typeface="ＭＳ Ｐゴシック" charset="-128"/>
            </a:endParaRPr>
          </a:p>
        </p:txBody>
      </p:sp>
      <p:sp>
        <p:nvSpPr>
          <p:cNvPr id="24" name="Rounded Rectangle 23"/>
          <p:cNvSpPr/>
          <p:nvPr/>
        </p:nvSpPr>
        <p:spPr bwMode="auto">
          <a:xfrm>
            <a:off x="667193" y="2468879"/>
            <a:ext cx="7658100" cy="1737360"/>
          </a:xfrm>
          <a:prstGeom prst="roundRect">
            <a:avLst>
              <a:gd name="adj" fmla="val 4902"/>
            </a:avLst>
          </a:prstGeom>
          <a:solidFill>
            <a:srgbClr val="FFFFFF"/>
          </a:solidFill>
          <a:ln w="19050" cap="flat" cmpd="sng" algn="ctr">
            <a:gradFill flip="none" rotWithShape="1">
              <a:gsLst>
                <a:gs pos="82001">
                  <a:schemeClr val="bg2"/>
                </a:gs>
                <a:gs pos="100000">
                  <a:schemeClr val="bg2"/>
                </a:gs>
              </a:gsLst>
              <a:lin ang="13500000" scaled="1"/>
              <a:tileRect/>
            </a:gradFill>
            <a:prstDash val="solid"/>
            <a:headEnd type="none" w="med" len="med"/>
            <a:tailEnd type="none" w="med" len="med"/>
          </a:ln>
          <a:effectLst/>
        </p:spPr>
        <p:txBody>
          <a:bodyPr vert="horz" wrap="square" lIns="91436" tIns="0" rIns="91436" bIns="45718" numCol="1" rtlCol="0" anchor="t" anchorCtr="0" compatLnSpc="1">
            <a:prstTxWarp prst="textNoShape">
              <a:avLst/>
            </a:prstTxWarp>
          </a:bodyPr>
          <a:lstStyle/>
          <a:p>
            <a:pPr algn="ctr" defTabSz="914363" fontAlgn="base">
              <a:spcBef>
                <a:spcPct val="0"/>
              </a:spcBef>
              <a:spcAft>
                <a:spcPct val="0"/>
              </a:spcAft>
              <a:defRPr/>
            </a:pPr>
            <a:endParaRPr lang="en-US" sz="500" b="1" kern="0" dirty="0">
              <a:solidFill>
                <a:srgbClr val="000000"/>
              </a:solidFill>
              <a:latin typeface="Segoe"/>
            </a:endParaRPr>
          </a:p>
          <a:p>
            <a:pPr algn="ctr" defTabSz="914363" fontAlgn="base">
              <a:spcBef>
                <a:spcPct val="0"/>
              </a:spcBef>
              <a:spcAft>
                <a:spcPct val="0"/>
              </a:spcAft>
              <a:defRPr/>
            </a:pPr>
            <a:endParaRPr lang="en-US" sz="500" b="1" kern="0" dirty="0">
              <a:solidFill>
                <a:srgbClr val="000000"/>
              </a:solidFill>
              <a:latin typeface="Segoe"/>
            </a:endParaRPr>
          </a:p>
          <a:p>
            <a:pPr algn="ctr" defTabSz="914363" fontAlgn="base">
              <a:spcBef>
                <a:spcPct val="0"/>
              </a:spcBef>
              <a:spcAft>
                <a:spcPct val="0"/>
              </a:spcAft>
              <a:defRPr/>
            </a:pPr>
            <a:endParaRPr lang="en-US" sz="500" b="1" kern="0" dirty="0">
              <a:solidFill>
                <a:srgbClr val="000000"/>
              </a:solidFill>
              <a:latin typeface="Segoe"/>
            </a:endParaRPr>
          </a:p>
          <a:p>
            <a:pPr algn="ctr" defTabSz="914363" fontAlgn="base">
              <a:spcBef>
                <a:spcPct val="0"/>
              </a:spcBef>
              <a:spcAft>
                <a:spcPct val="0"/>
              </a:spcAft>
              <a:defRPr/>
            </a:pPr>
            <a:endParaRPr lang="en-US" sz="500" b="1" kern="0" dirty="0">
              <a:solidFill>
                <a:srgbClr val="000000"/>
              </a:solidFill>
              <a:latin typeface="Segoe"/>
            </a:endParaRPr>
          </a:p>
          <a:p>
            <a:pPr algn="ctr" defTabSz="914363" fontAlgn="base">
              <a:spcBef>
                <a:spcPct val="0"/>
              </a:spcBef>
              <a:spcAft>
                <a:spcPct val="0"/>
              </a:spcAft>
              <a:defRPr/>
            </a:pPr>
            <a:endParaRPr lang="en-US" sz="500" b="1" kern="0" dirty="0">
              <a:solidFill>
                <a:srgbClr val="000000"/>
              </a:solidFill>
              <a:latin typeface="Segoe"/>
            </a:endParaRPr>
          </a:p>
          <a:p>
            <a:pPr algn="ctr" defTabSz="914363" fontAlgn="base">
              <a:spcBef>
                <a:spcPct val="0"/>
              </a:spcBef>
              <a:spcAft>
                <a:spcPct val="0"/>
              </a:spcAft>
              <a:defRPr/>
            </a:pPr>
            <a:endParaRPr lang="en-US" sz="500" b="1" kern="0" dirty="0">
              <a:solidFill>
                <a:srgbClr val="000000"/>
              </a:solidFill>
              <a:latin typeface="Segoe"/>
            </a:endParaRPr>
          </a:p>
          <a:p>
            <a:pPr algn="ctr" defTabSz="914363" fontAlgn="base">
              <a:spcBef>
                <a:spcPct val="0"/>
              </a:spcBef>
              <a:spcAft>
                <a:spcPct val="0"/>
              </a:spcAft>
              <a:defRPr/>
            </a:pPr>
            <a:endParaRPr lang="en-US" sz="500" b="1" kern="0" dirty="0">
              <a:solidFill>
                <a:srgbClr val="000000"/>
              </a:solidFill>
              <a:latin typeface="Segoe"/>
            </a:endParaRPr>
          </a:p>
          <a:p>
            <a:pPr algn="ctr" defTabSz="914363" fontAlgn="base">
              <a:spcBef>
                <a:spcPct val="0"/>
              </a:spcBef>
              <a:spcAft>
                <a:spcPct val="0"/>
              </a:spcAft>
              <a:defRPr/>
            </a:pPr>
            <a:endParaRPr lang="en-US" sz="500" b="1" kern="0" dirty="0">
              <a:solidFill>
                <a:srgbClr val="000000"/>
              </a:solidFill>
              <a:latin typeface="Segoe"/>
            </a:endParaRPr>
          </a:p>
          <a:p>
            <a:pPr algn="ctr" defTabSz="914099" fontAlgn="base">
              <a:spcBef>
                <a:spcPct val="0"/>
              </a:spcBef>
              <a:spcAft>
                <a:spcPct val="0"/>
              </a:spcAft>
              <a:defRPr/>
            </a:pPr>
            <a:endParaRPr lang="en-US" sz="500" b="1" kern="0" dirty="0">
              <a:solidFill>
                <a:srgbClr val="000000"/>
              </a:solidFill>
              <a:latin typeface="Segoe"/>
            </a:endParaRPr>
          </a:p>
        </p:txBody>
      </p:sp>
      <p:sp>
        <p:nvSpPr>
          <p:cNvPr id="27" name="Flowchart: Alternate Process 26"/>
          <p:cNvSpPr/>
          <p:nvPr/>
        </p:nvSpPr>
        <p:spPr bwMode="auto">
          <a:xfrm>
            <a:off x="576622" y="5074159"/>
            <a:ext cx="7877174" cy="621792"/>
          </a:xfrm>
          <a:prstGeom prst="flowChartAlternateProcess">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ts val="1900"/>
              </a:lnSpc>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Flowchart: Alternate Process 27"/>
          <p:cNvSpPr/>
          <p:nvPr/>
        </p:nvSpPr>
        <p:spPr bwMode="auto">
          <a:xfrm>
            <a:off x="576622" y="4388359"/>
            <a:ext cx="7877174" cy="621792"/>
          </a:xfrm>
          <a:prstGeom prst="flowChartAlternateProcess">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ts val="1900"/>
              </a:lnSpc>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2640689" y="4511803"/>
            <a:ext cx="3749040" cy="374904"/>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lnSpc>
                <a:spcPts val="19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Information Protection</a:t>
            </a:r>
          </a:p>
        </p:txBody>
      </p:sp>
      <p:sp>
        <p:nvSpPr>
          <p:cNvPr id="30" name="TextBox 29"/>
          <p:cNvSpPr txBox="1"/>
          <p:nvPr/>
        </p:nvSpPr>
        <p:spPr>
          <a:xfrm>
            <a:off x="2640689" y="5199189"/>
            <a:ext cx="3749040" cy="371733"/>
          </a:xfrm>
          <a:prstGeom prst="bracketPair">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lnSpc>
                <a:spcPts val="1900"/>
              </a:lnSpc>
              <a:spcBef>
                <a:spcPct val="0"/>
              </a:spcBef>
              <a:spcAft>
                <a:spcPct val="0"/>
              </a:spcAft>
              <a:defRPr/>
            </a:pPr>
            <a:r>
              <a:rPr lang="en-US" sz="1600" dirty="0" smtClean="0">
                <a:solidFill>
                  <a:srgbClr val="FFFFFF"/>
                </a:solidFill>
                <a:effectLst>
                  <a:outerShdw blurRad="38100" dist="38100" dir="2700000" algn="tl">
                    <a:srgbClr val="000000">
                      <a:alpha val="43137"/>
                    </a:srgbClr>
                  </a:outerShdw>
                </a:effectLst>
                <a:latin typeface="Segoe" pitchFamily="34" charset="0"/>
              </a:rPr>
              <a:t>Identity and Access Management</a:t>
            </a:r>
          </a:p>
        </p:txBody>
      </p:sp>
      <p:pic>
        <p:nvPicPr>
          <p:cNvPr id="33" name="Picture 3" descr="C:\Users\joel.sloss.ADVAIYA\Desktop\Logos\Forefront Unified Access Gateway\forefront unified access gateway grid bl h.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6846" y="2690657"/>
            <a:ext cx="2213915" cy="572970"/>
          </a:xfrm>
          <a:prstGeom prst="rect">
            <a:avLst/>
          </a:prstGeom>
          <a:extLst/>
        </p:spPr>
      </p:pic>
      <p:pic>
        <p:nvPicPr>
          <p:cNvPr id="37" name="Picture 3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46199" y="3474156"/>
            <a:ext cx="3132477" cy="475232"/>
          </a:xfrm>
          <a:prstGeom prst="rect">
            <a:avLst/>
          </a:prstGeom>
        </p:spPr>
      </p:pic>
      <p:pic>
        <p:nvPicPr>
          <p:cNvPr id="1026" name="Picture 2" descr="C:\Users\joel.sloss.ADVAIYA\Desktop\Logos\Forefront Threat Management Gateway 2010\Forefront Threat Management Gateway 2010 grid h.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41671" y="2685382"/>
            <a:ext cx="3036519" cy="582000"/>
          </a:xfrm>
          <a:prstGeom prst="rect">
            <a:avLst/>
          </a:prstGeom>
          <a:extLst/>
        </p:spPr>
      </p:pic>
      <p:pic>
        <p:nvPicPr>
          <p:cNvPr id="8" name="Picture 2" descr="C:\Users\joel.sloss.ADVAIYA\Desktop\Logos\Windows 7\Windows 7 (brand)\windows 7 bl h.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22514" y="3550898"/>
            <a:ext cx="1981398" cy="317471"/>
          </a:xfrm>
          <a:prstGeom prst="rect">
            <a:avLst/>
          </a:prstGeom>
          <a:extLst/>
        </p:spPr>
      </p:pic>
      <p:pic>
        <p:nvPicPr>
          <p:cNvPr id="1027" name="Picture 3" descr="C:\Users\joel.sloss.ADVAIYA\Desktop\Logos\Forefront Client Security\forefront client security grid bl h.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80836" y="2680830"/>
            <a:ext cx="1524574" cy="588989"/>
          </a:xfrm>
          <a:prstGeom prst="rect">
            <a:avLst/>
          </a:prstGeom>
          <a:extLst/>
        </p:spPr>
      </p:pic>
    </p:spTree>
    <p:extLst>
      <p:ext uri="{BB962C8B-B14F-4D97-AF65-F5344CB8AC3E}">
        <p14:creationId xmlns:p14="http://schemas.microsoft.com/office/powerpoint/2007/7/12/main" xmlns="" val="1586947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dirty="0"/>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4800" kern="1200" spc="-150" dirty="0" smtClean="0">
                <a:ln w="3175">
                  <a:noFill/>
                </a:ln>
                <a:solidFill>
                  <a:srgbClr val="CCFFCC"/>
                </a:solidFill>
                <a:ea typeface="+mn-ea"/>
                <a:cs typeface="Arial" charset="0"/>
              </a:rPr>
              <a:t>Related Content</a:t>
            </a:r>
            <a:endParaRPr lang="en-US" sz="4800" kern="1200" spc="-150" dirty="0">
              <a:ln w="3175">
                <a:noFill/>
              </a:ln>
              <a:solidFill>
                <a:srgbClr val="CCFFCC"/>
              </a:solidFill>
              <a:ea typeface="+mn-ea"/>
              <a:cs typeface="Arial" charset="0"/>
            </a:endParaRPr>
          </a:p>
        </p:txBody>
      </p:sp>
      <p:sp>
        <p:nvSpPr>
          <p:cNvPr id="17" name="Content Placeholder 16"/>
          <p:cNvSpPr>
            <a:spLocks noGrp="1"/>
          </p:cNvSpPr>
          <p:nvPr>
            <p:ph sz="quarter" idx="10"/>
          </p:nvPr>
        </p:nvSpPr>
        <p:spPr/>
        <p:txBody>
          <a:bodyPr/>
          <a:lstStyle/>
          <a:p>
            <a:r>
              <a:rPr b="1" smtClean="0"/>
              <a:t>SIA 303   </a:t>
            </a:r>
            <a:r>
              <a:rPr lang="en-US" dirty="0">
                <a:effectLst/>
              </a:rPr>
              <a:t>Managing Threats in a Dynamic and Evolving Security Environment through Microsoft Forefront Threat Management Gateway</a:t>
            </a:r>
            <a:endParaRPr smtClean="0"/>
          </a:p>
        </p:txBody>
      </p:sp>
      <p:sp>
        <p:nvSpPr>
          <p:cNvPr id="18" name="Content Placeholder 17"/>
          <p:cNvSpPr>
            <a:spLocks noGrp="1"/>
          </p:cNvSpPr>
          <p:nvPr>
            <p:ph sz="quarter" idx="11"/>
          </p:nvPr>
        </p:nvSpPr>
        <p:spPr/>
        <p:txBody>
          <a:bodyPr/>
          <a:lstStyle/>
          <a:p>
            <a:pPr>
              <a:defRPr/>
            </a:pPr>
            <a:r>
              <a:rPr dirty="0" smtClean="0"/>
              <a:t>SIA 403  </a:t>
            </a:r>
            <a:r>
              <a:rPr lang="en-US" dirty="0">
                <a:effectLst/>
              </a:rPr>
              <a:t>A Deep Dive on the New Microsoft Forefront Threat </a:t>
            </a:r>
            <a:r>
              <a:rPr lang="en-US" dirty="0" smtClean="0">
                <a:effectLst/>
              </a:rPr>
              <a:t/>
            </a:r>
            <a:br>
              <a:rPr lang="en-US" dirty="0" smtClean="0">
                <a:effectLst/>
              </a:rPr>
            </a:br>
            <a:r>
              <a:rPr lang="en-US" dirty="0" smtClean="0">
                <a:effectLst/>
              </a:rPr>
              <a:t>Management </a:t>
            </a:r>
            <a:r>
              <a:rPr lang="en-US" dirty="0">
                <a:effectLst/>
              </a:rPr>
              <a:t>Gateway</a:t>
            </a:r>
            <a:endParaRPr dirty="0" smtClean="0"/>
          </a:p>
        </p:txBody>
      </p:sp>
      <p:sp>
        <p:nvSpPr>
          <p:cNvPr id="19" name="Content Placeholder 18"/>
          <p:cNvSpPr>
            <a:spLocks noGrp="1"/>
          </p:cNvSpPr>
          <p:nvPr>
            <p:ph sz="quarter" idx="12"/>
          </p:nvPr>
        </p:nvSpPr>
        <p:spPr/>
        <p:txBody>
          <a:bodyPr/>
          <a:lstStyle/>
          <a:p>
            <a:r>
              <a:rPr lang="en-US" dirty="0" smtClean="0">
                <a:effectLst/>
              </a:rPr>
              <a:t>SIA01-DEMO</a:t>
            </a:r>
            <a:r>
              <a:rPr lang="en-US" b="1" dirty="0" smtClean="0">
                <a:effectLst/>
              </a:rPr>
              <a:t> </a:t>
            </a:r>
            <a:r>
              <a:rPr lang="en-US" dirty="0" smtClean="0">
                <a:effectLst/>
              </a:rPr>
              <a:t>Securing </a:t>
            </a:r>
            <a:r>
              <a:rPr lang="en-US" dirty="0">
                <a:effectLst/>
              </a:rPr>
              <a:t>Enterprise-Wide Endpoints from Emerging Threats: How to Secure Endpoints from Malware and Web-Based Attacks</a:t>
            </a:r>
            <a:endParaRPr smtClean="0"/>
          </a:p>
        </p:txBody>
      </p:sp>
      <p:sp>
        <p:nvSpPr>
          <p:cNvPr id="20" name="Content Placeholder 19"/>
          <p:cNvSpPr>
            <a:spLocks noGrp="1"/>
          </p:cNvSpPr>
          <p:nvPr>
            <p:ph sz="quarter" idx="13"/>
          </p:nvPr>
        </p:nvSpPr>
        <p:spPr>
          <a:xfrm>
            <a:off x="381000" y="4383680"/>
            <a:ext cx="8385048" cy="685800"/>
          </a:xfrm>
        </p:spPr>
        <p:txBody>
          <a:bodyPr/>
          <a:lstStyle/>
          <a:p>
            <a:r>
              <a:rPr lang="en-US" dirty="0" smtClean="0"/>
              <a:t>SIA28-HOL   Microsoft </a:t>
            </a:r>
            <a:r>
              <a:rPr lang="en-US" dirty="0"/>
              <a:t>Forefront Threat Management Gateway </a:t>
            </a:r>
            <a:r>
              <a:rPr lang="en-US" dirty="0" smtClean="0"/>
              <a:t>Overview</a:t>
            </a:r>
          </a:p>
          <a:p>
            <a:endParaRPr lang="en-US" dirty="0"/>
          </a:p>
          <a:p>
            <a:r>
              <a:rPr lang="en-US" dirty="0" smtClean="0"/>
              <a:t>SIA20-HOL   Forefront </a:t>
            </a:r>
            <a:r>
              <a:rPr lang="en-US" dirty="0"/>
              <a:t>Client Security: Protect Endpoints with Forefront </a:t>
            </a:r>
            <a:r>
              <a:rPr lang="en-US" dirty="0" smtClean="0"/>
              <a:t/>
            </a:r>
            <a:br>
              <a:rPr lang="en-US" dirty="0" smtClean="0"/>
            </a:br>
            <a:r>
              <a:rPr lang="en-US" dirty="0" smtClean="0"/>
              <a:t>Client </a:t>
            </a:r>
            <a:r>
              <a:rPr lang="en-US" dirty="0"/>
              <a:t>Security</a:t>
            </a:r>
            <a:endParaRPr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bwMode="auto">
          <a:xfrm>
            <a:off x="5934635" y="2117806"/>
            <a:ext cx="3025693" cy="3025693"/>
          </a:xfrm>
          <a:prstGeom prst="ellipse">
            <a:avLst/>
          </a:prstGeom>
          <a:solidFill>
            <a:schemeClr val="accent1"/>
          </a:solidFill>
          <a:ln w="9525" cap="flat" cmpd="sng" algn="ctr">
            <a:no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pic>
        <p:nvPicPr>
          <p:cNvPr id="67" name="Picture 2" descr="C:\Users\williamj\Desktop\Graphics\_XML ICONS\Internet cloud web.png"/>
          <p:cNvPicPr>
            <a:picLocks noChangeAspect="1" noChangeArrowheads="1"/>
          </p:cNvPicPr>
          <p:nvPr/>
        </p:nvPicPr>
        <p:blipFill>
          <a:blip r:embed="rId3" cstate="print"/>
          <a:srcRect/>
          <a:stretch>
            <a:fillRect/>
          </a:stretch>
        </p:blipFill>
        <p:spPr bwMode="auto">
          <a:xfrm>
            <a:off x="5383924" y="961697"/>
            <a:ext cx="3379076" cy="1394154"/>
          </a:xfrm>
          <a:prstGeom prst="rect">
            <a:avLst/>
          </a:prstGeom>
          <a:noFill/>
        </p:spPr>
      </p:pic>
      <p:sp>
        <p:nvSpPr>
          <p:cNvPr id="53" name="Rectangle 52"/>
          <p:cNvSpPr/>
          <p:nvPr/>
        </p:nvSpPr>
        <p:spPr bwMode="auto">
          <a:xfrm rot="16200000" flipV="1">
            <a:off x="7368361" y="-95693"/>
            <a:ext cx="1679945" cy="1871329"/>
          </a:xfrm>
          <a:prstGeom prst="rect">
            <a:avLst/>
          </a:prstGeom>
          <a:gradFill flip="none" rotWithShape="1">
            <a:gsLst>
              <a:gs pos="1000">
                <a:schemeClr val="accent1">
                  <a:lumMod val="50000"/>
                </a:schemeClr>
              </a:gs>
              <a:gs pos="100000">
                <a:schemeClr val="bg1">
                  <a:alpha val="0"/>
                </a:schemeClr>
              </a:gs>
            </a:gsLst>
            <a:path path="rect">
              <a:fillToRect l="100000" b="100000"/>
            </a:path>
            <a:tileRect t="-100000" r="-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eaLnBrk="0" fontAlgn="base" hangingPunct="0">
              <a:spcBef>
                <a:spcPct val="0"/>
              </a:spcBef>
              <a:spcAft>
                <a:spcPct val="0"/>
              </a:spcAft>
            </a:pPr>
            <a:endParaRPr lang="en-US" sz="2400" kern="1200" dirty="0">
              <a:solidFill>
                <a:srgbClr val="000000"/>
              </a:solidFill>
              <a:latin typeface="Arial" charset="0"/>
              <a:ea typeface="ＭＳ Ｐゴシック" charset="-128"/>
              <a:cs typeface="ＭＳ Ｐゴシック" charset="-128"/>
            </a:endParaRPr>
          </a:p>
        </p:txBody>
      </p:sp>
      <p:sp>
        <p:nvSpPr>
          <p:cNvPr id="2" name="Title 1"/>
          <p:cNvSpPr>
            <a:spLocks noGrp="1"/>
          </p:cNvSpPr>
          <p:nvPr>
            <p:ph type="title"/>
          </p:nvPr>
        </p:nvSpPr>
        <p:spPr>
          <a:xfrm>
            <a:off x="381000" y="230188"/>
            <a:ext cx="8382000" cy="387798"/>
          </a:xfrm>
        </p:spPr>
        <p:txBody>
          <a:bodyPr/>
          <a:lstStyle/>
          <a:p>
            <a:r>
              <a:rPr lang="en-US" sz="2800" spc="0" dirty="0" smtClean="0"/>
              <a:t>Advanced Protection Against Web-based </a:t>
            </a:r>
            <a:r>
              <a:rPr lang="en-US" sz="2800" spc="0" dirty="0"/>
              <a:t>Exploits</a:t>
            </a:r>
          </a:p>
        </p:txBody>
      </p:sp>
      <p:sp>
        <p:nvSpPr>
          <p:cNvPr id="19" name="Rounded Rectangle 18"/>
          <p:cNvSpPr/>
          <p:nvPr/>
        </p:nvSpPr>
        <p:spPr bwMode="auto">
          <a:xfrm>
            <a:off x="200440" y="1136760"/>
            <a:ext cx="4766007" cy="3773378"/>
          </a:xfrm>
          <a:prstGeom prst="roundRect">
            <a:avLst>
              <a:gd name="adj" fmla="val 4241"/>
            </a:avLst>
          </a:prstGeom>
          <a:solidFill>
            <a:srgbClr val="FFFFFF"/>
          </a:solidFill>
          <a:ln>
            <a:solidFill>
              <a:schemeClr val="accent1">
                <a:lumMod val="50000"/>
              </a:schemeClr>
            </a:solidFill>
            <a:headEnd type="none" w="med" len="med"/>
            <a:tailEnd type="none" w="med" len="med"/>
          </a:ln>
          <a:effectLst>
            <a:outerShdw blurRad="215900" dist="88900" dir="5400000" sx="99000" sy="99000" algn="ctr" rotWithShape="0">
              <a:srgbClr val="000000">
                <a:alpha val="86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285750" lvl="1" indent="-285750" eaLnBrk="0" hangingPunct="0">
              <a:spcBef>
                <a:spcPts val="600"/>
              </a:spcBef>
              <a:spcAft>
                <a:spcPts val="600"/>
              </a:spcAft>
              <a:buClr>
                <a:schemeClr val="tx2"/>
              </a:buClr>
              <a:buFont typeface="Arial" pitchFamily="34" charset="0"/>
              <a:buChar char="•"/>
              <a:defRPr/>
            </a:pPr>
            <a:endParaRPr lang="en-US" b="1" dirty="0" smtClean="0">
              <a:solidFill>
                <a:srgbClr val="000000"/>
              </a:solidFill>
              <a:latin typeface="Segoe" pitchFamily="34" charset="0"/>
            </a:endParaRPr>
          </a:p>
        </p:txBody>
      </p:sp>
      <p:grpSp>
        <p:nvGrpSpPr>
          <p:cNvPr id="4" name="Group 55"/>
          <p:cNvGrpSpPr/>
          <p:nvPr/>
        </p:nvGrpSpPr>
        <p:grpSpPr>
          <a:xfrm>
            <a:off x="7903710" y="-2"/>
            <a:ext cx="1138692" cy="1266827"/>
            <a:chOff x="7903710" y="-2"/>
            <a:chExt cx="1138692" cy="1266827"/>
          </a:xfrm>
        </p:grpSpPr>
        <p:sp>
          <p:nvSpPr>
            <p:cNvPr id="57" name="Round Same Side Corner Rectangle 56"/>
            <p:cNvSpPr/>
            <p:nvPr/>
          </p:nvSpPr>
          <p:spPr bwMode="auto">
            <a:xfrm rot="10800000">
              <a:off x="7946914" y="-2"/>
              <a:ext cx="1052285" cy="1238251"/>
            </a:xfrm>
            <a:prstGeom prst="round2SameRect">
              <a:avLst>
                <a:gd name="adj1" fmla="val 44606"/>
                <a:gd name="adj2" fmla="val 0"/>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16200000" scaled="1"/>
              <a:tileRect/>
            </a:gradFill>
            <a:ln>
              <a:gradFill>
                <a:gsLst>
                  <a:gs pos="0">
                    <a:schemeClr val="bg2"/>
                  </a:gs>
                  <a:gs pos="50000">
                    <a:schemeClr val="bg1"/>
                  </a:gs>
                  <a:gs pos="100000">
                    <a:schemeClr val="bg2">
                      <a:lumMod val="75000"/>
                    </a:schemeClr>
                  </a:gs>
                </a:gsLst>
                <a:lin ang="7800000" scaled="0"/>
              </a:gradFill>
              <a:headEnd type="none" w="med" len="med"/>
              <a:tailEnd type="none" w="med" len="med"/>
            </a:ln>
            <a:effectLst>
              <a:outerShdw blurRad="215900" dist="127000" dir="2700000" algn="tl" rotWithShape="0">
                <a:prstClr val="black">
                  <a:alpha val="27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pPr marR="0" indent="-171450" algn="ctr" defTabSz="914099" fontAlgn="base">
                <a:lnSpc>
                  <a:spcPct val="100000"/>
                </a:lnSpc>
                <a:spcBef>
                  <a:spcPct val="0"/>
                </a:spcBef>
                <a:spcAft>
                  <a:spcPct val="0"/>
                </a:spcAft>
                <a:buClrTx/>
                <a:buSzTx/>
                <a:buFontTx/>
                <a:buNone/>
                <a:tabLst/>
                <a:defRPr/>
              </a:pPr>
              <a:endParaRPr lang="en-US" kern="0" dirty="0" smtClean="0">
                <a:latin typeface="Segoe" charset="0"/>
              </a:endParaRPr>
            </a:p>
          </p:txBody>
        </p:sp>
        <p:grpSp>
          <p:nvGrpSpPr>
            <p:cNvPr id="5" name="Group 41"/>
            <p:cNvGrpSpPr/>
            <p:nvPr/>
          </p:nvGrpSpPr>
          <p:grpSpPr>
            <a:xfrm>
              <a:off x="7903710" y="435304"/>
              <a:ext cx="1138692" cy="631652"/>
              <a:chOff x="7280004" y="687613"/>
              <a:chExt cx="2280227" cy="1264878"/>
            </a:xfrm>
          </p:grpSpPr>
          <p:sp>
            <p:nvSpPr>
              <p:cNvPr id="64" name="Oval 63"/>
              <p:cNvSpPr/>
              <p:nvPr/>
            </p:nvSpPr>
            <p:spPr bwMode="auto">
              <a:xfrm>
                <a:off x="7693705" y="687613"/>
                <a:ext cx="1348692" cy="232229"/>
              </a:xfrm>
              <a:prstGeom prst="ellipse">
                <a:avLst/>
              </a:prstGeom>
              <a:solidFill>
                <a:schemeClr val="bg2">
                  <a:alpha val="61000"/>
                </a:scheme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5" name="TextBox 64"/>
              <p:cNvSpPr txBox="1">
                <a:spLocks noChangeAspect="1"/>
              </p:cNvSpPr>
              <p:nvPr/>
            </p:nvSpPr>
            <p:spPr>
              <a:xfrm>
                <a:off x="7280004" y="901296"/>
                <a:ext cx="2280227" cy="1051195"/>
              </a:xfrm>
              <a:prstGeom prst="rect">
                <a:avLst/>
              </a:prstGeom>
              <a:noFill/>
            </p:spPr>
            <p:txBody>
              <a:bodyPr wrap="square" rtlCol="0" anchor="t">
                <a:noAutofit/>
              </a:bodyPr>
              <a:lstStyle/>
              <a:p>
                <a:pPr algn="ctr" defTabSz="914400">
                  <a:lnSpc>
                    <a:spcPct val="80000"/>
                  </a:lnSpc>
                  <a:defRPr/>
                </a:pPr>
                <a:r>
                  <a:rPr lang="en-US" sz="1000" b="1" kern="0" dirty="0" smtClean="0">
                    <a:ln w="18415" cmpd="sng">
                      <a:noFill/>
                      <a:prstDash val="solid"/>
                    </a:ln>
                    <a:solidFill>
                      <a:schemeClr val="bg2"/>
                    </a:solidFill>
                    <a:effectLst>
                      <a:innerShdw blurRad="114300">
                        <a:prstClr val="black"/>
                      </a:innerShdw>
                    </a:effectLst>
                    <a:latin typeface="Segoe" pitchFamily="34" charset="0"/>
                  </a:rPr>
                  <a:t>Protect everywhere,</a:t>
                </a:r>
              </a:p>
              <a:p>
                <a:pPr algn="ctr" defTabSz="914400">
                  <a:lnSpc>
                    <a:spcPct val="80000"/>
                  </a:lnSpc>
                  <a:defRPr/>
                </a:pPr>
                <a:r>
                  <a:rPr lang="en-US" sz="1000" b="1" kern="0" dirty="0" smtClean="0">
                    <a:ln w="18415" cmpd="sng">
                      <a:noFill/>
                      <a:prstDash val="solid"/>
                    </a:ln>
                    <a:solidFill>
                      <a:schemeClr val="bg2"/>
                    </a:solidFill>
                    <a:effectLst>
                      <a:innerShdw blurRad="114300">
                        <a:prstClr val="black"/>
                      </a:innerShdw>
                    </a:effectLst>
                    <a:latin typeface="Segoe" pitchFamily="34" charset="0"/>
                  </a:rPr>
                  <a:t>access anywhere</a:t>
                </a:r>
              </a:p>
            </p:txBody>
          </p:sp>
        </p:grpSp>
        <p:sp>
          <p:nvSpPr>
            <p:cNvPr id="59" name="Block Arc 58"/>
            <p:cNvSpPr/>
            <p:nvPr/>
          </p:nvSpPr>
          <p:spPr bwMode="auto">
            <a:xfrm flipV="1">
              <a:off x="7934894" y="190500"/>
              <a:ext cx="1076325" cy="1076325"/>
            </a:xfrm>
            <a:prstGeom prst="blockArc">
              <a:avLst>
                <a:gd name="adj1" fmla="val 10800000"/>
                <a:gd name="adj2" fmla="val 21409210"/>
                <a:gd name="adj3" fmla="val 4931"/>
              </a:avLst>
            </a:prstGeom>
            <a:gradFill>
              <a:gsLst>
                <a:gs pos="0">
                  <a:schemeClr val="accent1">
                    <a:lumMod val="25000"/>
                  </a:schemeClr>
                </a:gs>
                <a:gs pos="50000">
                  <a:schemeClr val="accent1">
                    <a:lumMod val="50000"/>
                    <a:alpha val="39000"/>
                  </a:schemeClr>
                </a:gs>
                <a:gs pos="100000">
                  <a:schemeClr val="accent1">
                    <a:shade val="100000"/>
                    <a:satMod val="115000"/>
                    <a:alpha val="0"/>
                  </a:schemeClr>
                </a:gs>
              </a:gsLst>
              <a:lin ang="5400000" scaled="0"/>
            </a:gradFill>
            <a:ln w="9525" cap="flat" cmpd="sng" algn="ctr">
              <a:noFill/>
              <a:prstDash val="solid"/>
              <a:round/>
              <a:headEnd type="none" w="med" len="med"/>
              <a:tailEnd type="none" w="med" len="med"/>
            </a:ln>
            <a:effectLst>
              <a:outerShdw blurRad="152400" sx="111000" sy="111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dirty="0">
                <a:latin typeface="Arial" charset="0"/>
                <a:ea typeface="ＭＳ Ｐゴシック" charset="-128"/>
                <a:cs typeface="ＭＳ Ｐゴシック" charset="-128"/>
              </a:endParaRPr>
            </a:p>
          </p:txBody>
        </p:sp>
        <p:grpSp>
          <p:nvGrpSpPr>
            <p:cNvPr id="6" name="Group 35"/>
            <p:cNvGrpSpPr/>
            <p:nvPr/>
          </p:nvGrpSpPr>
          <p:grpSpPr>
            <a:xfrm>
              <a:off x="8100920" y="53160"/>
              <a:ext cx="744277" cy="552892"/>
              <a:chOff x="-1795842" y="3032045"/>
              <a:chExt cx="1012160" cy="647876"/>
            </a:xfrm>
          </p:grpSpPr>
          <p:pic>
            <p:nvPicPr>
              <p:cNvPr id="61" name="Picture 2" descr="\\eventsql\dvd\Online_ART\DVD_ART35\Artwork_Imagery\Icons - Illustrations\people\black silhouettes\PRB man silhouette people ready.png"/>
              <p:cNvPicPr>
                <a:picLocks noChangeAspect="1" noChangeArrowheads="1"/>
              </p:cNvPicPr>
              <p:nvPr/>
            </p:nvPicPr>
            <p:blipFill>
              <a:blip r:embed="rId4" cstate="print"/>
              <a:srcRect/>
              <a:stretch>
                <a:fillRect/>
              </a:stretch>
            </p:blipFill>
            <p:spPr bwMode="auto">
              <a:xfrm>
                <a:off x="-1329179" y="3032045"/>
                <a:ext cx="131975" cy="472117"/>
              </a:xfrm>
              <a:prstGeom prst="rect">
                <a:avLst/>
              </a:prstGeom>
              <a:noFill/>
              <a:effectLst>
                <a:outerShdw blurRad="190500" sx="102000" sy="102000" algn="ctr" rotWithShape="0">
                  <a:schemeClr val="bg1">
                    <a:alpha val="70000"/>
                  </a:schemeClr>
                </a:outerShdw>
              </a:effectLst>
            </p:spPr>
          </p:pic>
          <p:pic>
            <p:nvPicPr>
              <p:cNvPr id="62" name="Picture 61" descr="explorer.exe_I0104_0409.png"/>
              <p:cNvPicPr>
                <a:picLocks noChangeAspect="1"/>
              </p:cNvPicPr>
              <p:nvPr/>
            </p:nvPicPr>
            <p:blipFill>
              <a:blip r:embed="rId5" cstate="print"/>
              <a:stretch>
                <a:fillRect/>
              </a:stretch>
            </p:blipFill>
            <p:spPr>
              <a:xfrm>
                <a:off x="-1329180" y="3134423"/>
                <a:ext cx="545498" cy="545498"/>
              </a:xfrm>
              <a:prstGeom prst="rect">
                <a:avLst/>
              </a:prstGeom>
            </p:spPr>
          </p:pic>
          <p:pic>
            <p:nvPicPr>
              <p:cNvPr id="63" name="Picture 62" descr="Virtual App.png"/>
              <p:cNvPicPr>
                <a:picLocks noChangeAspect="1"/>
              </p:cNvPicPr>
              <p:nvPr/>
            </p:nvPicPr>
            <p:blipFill>
              <a:blip r:embed="rId6" cstate="screen"/>
              <a:stretch>
                <a:fillRect/>
              </a:stretch>
            </p:blipFill>
            <p:spPr bwMode="invGray">
              <a:xfrm>
                <a:off x="-1795842" y="3233392"/>
                <a:ext cx="601727" cy="374885"/>
              </a:xfrm>
              <a:prstGeom prst="rect">
                <a:avLst/>
              </a:prstGeom>
            </p:spPr>
          </p:pic>
        </p:grpSp>
      </p:grpSp>
      <p:sp>
        <p:nvSpPr>
          <p:cNvPr id="102" name="Oval 101"/>
          <p:cNvSpPr/>
          <p:nvPr/>
        </p:nvSpPr>
        <p:spPr bwMode="auto">
          <a:xfrm>
            <a:off x="6410069" y="2597750"/>
            <a:ext cx="1995715" cy="1995715"/>
          </a:xfrm>
          <a:prstGeom prst="ellipse">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lin ang="5400000" scaled="1"/>
            <a:tileRect/>
          </a:gradFill>
          <a:ln w="9525" cap="flat" cmpd="sng" algn="ctr">
            <a:gradFill>
              <a:gsLst>
                <a:gs pos="0">
                  <a:schemeClr val="accent1">
                    <a:shade val="30000"/>
                    <a:satMod val="115000"/>
                    <a:alpha val="0"/>
                  </a:schemeClr>
                </a:gs>
                <a:gs pos="50000">
                  <a:schemeClr val="accent1">
                    <a:shade val="67500"/>
                    <a:satMod val="115000"/>
                    <a:alpha val="0"/>
                  </a:schemeClr>
                </a:gs>
                <a:gs pos="100000">
                  <a:schemeClr val="bg2">
                    <a:lumMod val="75000"/>
                  </a:schemeClr>
                </a:gs>
              </a:gsLst>
              <a:lin ang="5400000" scaled="0"/>
            </a:gra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charset="-128"/>
              <a:cs typeface="ＭＳ Ｐゴシック" charset="-128"/>
            </a:endParaRPr>
          </a:p>
        </p:txBody>
      </p:sp>
      <p:sp>
        <p:nvSpPr>
          <p:cNvPr id="106" name="Oval 105"/>
          <p:cNvSpPr/>
          <p:nvPr/>
        </p:nvSpPr>
        <p:spPr bwMode="auto">
          <a:xfrm>
            <a:off x="6829421" y="2944192"/>
            <a:ext cx="1121040" cy="1130891"/>
          </a:xfrm>
          <a:prstGeom prst="ellipse">
            <a:avLst/>
          </a:prstGeom>
          <a:solidFill>
            <a:schemeClr val="accent2">
              <a:lumMod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none" lIns="91440" tIns="45720" rIns="91440" bIns="45720" numCol="1" anchor="ctr" anchorCtr="0" compatLnSpc="1">
            <a:prstTxWarp prst="textNoShape">
              <a:avLst/>
            </a:prstTxWarp>
          </a:bodyPr>
          <a:lstStyle/>
          <a:p>
            <a:pPr algn="ctr" rtl="0"/>
            <a:endParaRPr lang="en-US" sz="2400" spc="-100" dirty="0">
              <a:ln w="18415" cmpd="sng">
                <a:noFill/>
                <a:prstDash val="solid"/>
              </a:ln>
              <a:solidFill>
                <a:srgbClr val="FFFFFF"/>
              </a:solidFill>
              <a:effectLst>
                <a:innerShdw blurRad="114300">
                  <a:prstClr val="black"/>
                </a:innerShdw>
              </a:effectLst>
              <a:latin typeface="Segoe" pitchFamily="34" charset="0"/>
              <a:ea typeface="+mn-ea"/>
              <a:cs typeface="+mn-cs"/>
            </a:endParaRPr>
          </a:p>
        </p:txBody>
      </p:sp>
      <p:pic>
        <p:nvPicPr>
          <p:cNvPr id="105" name="Picture 2" descr="C:\Users\joel.sloss.ADVAIYA\Desktop\Logos\Forefront Threat Management Gateway 2010\Forefront Threat Management Gateway 2010 grid h.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68316" y="4096341"/>
            <a:ext cx="1369619" cy="262511"/>
          </a:xfrm>
          <a:prstGeom prst="rect">
            <a:avLst/>
          </a:prstGeom>
          <a:extLst/>
        </p:spPr>
      </p:pic>
      <p:sp>
        <p:nvSpPr>
          <p:cNvPr id="108" name="Block Arc 107"/>
          <p:cNvSpPr/>
          <p:nvPr/>
        </p:nvSpPr>
        <p:spPr bwMode="auto">
          <a:xfrm flipV="1">
            <a:off x="5737855" y="1921844"/>
            <a:ext cx="3406145" cy="3532699"/>
          </a:xfrm>
          <a:prstGeom prst="blockArc">
            <a:avLst>
              <a:gd name="adj1" fmla="val 10827006"/>
              <a:gd name="adj2" fmla="val 16154631"/>
              <a:gd name="adj3" fmla="val 14717"/>
            </a:avLst>
          </a:prstGeom>
          <a:gradFill flip="none" rotWithShape="1">
            <a:gsLst>
              <a:gs pos="0">
                <a:schemeClr val="tx1">
                  <a:lumMod val="65000"/>
                  <a:lumOff val="35000"/>
                </a:schemeClr>
              </a:gs>
              <a:gs pos="50000">
                <a:schemeClr val="bg1">
                  <a:lumMod val="75000"/>
                </a:schemeClr>
              </a:gs>
              <a:gs pos="85000">
                <a:schemeClr val="bg1">
                  <a:lumMod val="75000"/>
                </a:schemeClr>
              </a:gs>
              <a:gs pos="100000">
                <a:schemeClr val="bg1">
                  <a:lumMod val="95000"/>
                </a:schemeClr>
              </a:gs>
            </a:gsLst>
            <a:lin ang="5400000" scaled="0"/>
            <a:tileRect/>
          </a:gradFill>
          <a:ln w="12700">
            <a:gradFill>
              <a:gsLst>
                <a:gs pos="0">
                  <a:schemeClr val="bg1"/>
                </a:gs>
                <a:gs pos="50000">
                  <a:schemeClr val="bg1">
                    <a:lumMod val="85000"/>
                  </a:schemeClr>
                </a:gs>
                <a:gs pos="100000">
                  <a:schemeClr val="bg1">
                    <a:lumMod val="65000"/>
                  </a:schemeClr>
                </a:gs>
              </a:gsLst>
              <a:lin ang="780000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extrusionClr>
              <a:schemeClr val="bg1"/>
            </a:extrusionClr>
            <a:contourClr>
              <a:srgbClr val="3B1515"/>
            </a:contourClr>
          </a:sp3d>
        </p:spPr>
        <p:txBody>
          <a:bodyPr vert="horz" wrap="square" lIns="91440" tIns="45718" rIns="91436" bIns="45718" numCol="1" rtlCol="0" anchor="t" anchorCtr="0" compatLnSpc="1">
            <a:prstTxWarp prst="textNoShape">
              <a:avLst/>
            </a:prstTxWarp>
          </a:bodyPr>
          <a:lstStyle/>
          <a:p>
            <a:endParaRPr lang="en-US" sz="1100" b="1" dirty="0" smtClean="0">
              <a:effectLst>
                <a:reflection blurRad="6350" stA="50000" endA="300" endPos="50000" dist="29997" dir="5400000" sy="-100000" algn="bl" rotWithShape="0"/>
              </a:effectLst>
              <a:latin typeface="Segoe" pitchFamily="34" charset="0"/>
            </a:endParaRPr>
          </a:p>
        </p:txBody>
      </p:sp>
      <p:grpSp>
        <p:nvGrpSpPr>
          <p:cNvPr id="10" name="Group 118"/>
          <p:cNvGrpSpPr/>
          <p:nvPr/>
        </p:nvGrpSpPr>
        <p:grpSpPr>
          <a:xfrm>
            <a:off x="6367827" y="3750427"/>
            <a:ext cx="802123" cy="760975"/>
            <a:chOff x="6134156" y="4059709"/>
            <a:chExt cx="912917" cy="875647"/>
          </a:xfrm>
        </p:grpSpPr>
        <p:cxnSp>
          <p:nvCxnSpPr>
            <p:cNvPr id="120" name="Straight Connector 119"/>
            <p:cNvCxnSpPr/>
            <p:nvPr/>
          </p:nvCxnSpPr>
          <p:spPr bwMode="auto">
            <a:xfrm rot="10800000" flipV="1">
              <a:off x="6721031" y="4059709"/>
              <a:ext cx="326042" cy="316724"/>
            </a:xfrm>
            <a:prstGeom prst="line">
              <a:avLst/>
            </a:prstGeom>
            <a:solidFill>
              <a:schemeClr val="accent1"/>
            </a:solidFill>
            <a:ln w="19050" cap="flat" cmpd="sng" algn="ctr">
              <a:solidFill>
                <a:srgbClr val="68C33B"/>
              </a:solidFill>
              <a:prstDash val="sysDash"/>
              <a:round/>
              <a:headEnd type="triangle" w="med" len="med"/>
              <a:tailEnd type="none" w="med" len="med"/>
            </a:ln>
            <a:effectLst>
              <a:outerShdw blurRad="50800" dist="38100" dir="5400000" algn="t" rotWithShape="0">
                <a:prstClr val="black">
                  <a:alpha val="40000"/>
                </a:prstClr>
              </a:outerShdw>
            </a:effectLst>
          </p:spPr>
        </p:cxnSp>
        <p:cxnSp>
          <p:nvCxnSpPr>
            <p:cNvPr id="121" name="Straight Connector 120"/>
            <p:cNvCxnSpPr/>
            <p:nvPr/>
          </p:nvCxnSpPr>
          <p:spPr bwMode="auto">
            <a:xfrm rot="10800000" flipV="1">
              <a:off x="6134156" y="4320536"/>
              <a:ext cx="642769" cy="614820"/>
            </a:xfrm>
            <a:prstGeom prst="line">
              <a:avLst/>
            </a:prstGeom>
            <a:solidFill>
              <a:schemeClr val="accent1"/>
            </a:solidFill>
            <a:ln w="19050" cap="flat" cmpd="sng" algn="ctr">
              <a:solidFill>
                <a:srgbClr val="294D17"/>
              </a:solidFill>
              <a:prstDash val="sysDash"/>
              <a:round/>
              <a:headEnd type="none" w="med" len="med"/>
              <a:tailEnd type="triangle" w="med" len="med"/>
            </a:ln>
            <a:effectLst/>
          </p:spPr>
        </p:cxnSp>
        <p:pic>
          <p:nvPicPr>
            <p:cNvPr id="122" name="Picture 121" descr="41.png"/>
            <p:cNvPicPr>
              <a:picLocks noChangeAspect="1"/>
            </p:cNvPicPr>
            <p:nvPr/>
          </p:nvPicPr>
          <p:blipFill>
            <a:blip r:embed="rId8" cstate="print"/>
            <a:stretch>
              <a:fillRect/>
            </a:stretch>
          </p:blipFill>
          <p:spPr>
            <a:xfrm>
              <a:off x="6174138" y="4542515"/>
              <a:ext cx="330779" cy="330779"/>
            </a:xfrm>
            <a:prstGeom prst="rect">
              <a:avLst/>
            </a:prstGeom>
          </p:spPr>
        </p:pic>
      </p:grpSp>
      <p:grpSp>
        <p:nvGrpSpPr>
          <p:cNvPr id="11" name="Group 122"/>
          <p:cNvGrpSpPr/>
          <p:nvPr/>
        </p:nvGrpSpPr>
        <p:grpSpPr>
          <a:xfrm>
            <a:off x="6113223" y="1338545"/>
            <a:ext cx="1124450" cy="679909"/>
            <a:chOff x="3219065" y="870571"/>
            <a:chExt cx="1834920" cy="1320456"/>
          </a:xfrm>
        </p:grpSpPr>
        <p:sp>
          <p:nvSpPr>
            <p:cNvPr id="126" name="Rectangle 125"/>
            <p:cNvSpPr/>
            <p:nvPr/>
          </p:nvSpPr>
          <p:spPr bwMode="auto">
            <a:xfrm>
              <a:off x="3219065" y="870571"/>
              <a:ext cx="1724415" cy="789233"/>
            </a:xfrm>
            <a:prstGeom prst="rect">
              <a:avLst/>
            </a:prstGeom>
            <a:noFill/>
            <a:ln w="222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mj-lt"/>
                  <a:ea typeface="ＭＳ Ｐゴシック" charset="-128"/>
                  <a:cs typeface="ＭＳ Ｐゴシック" charset="-128"/>
                </a:rPr>
                <a:t>PHISHING / MALWARE SITES</a:t>
              </a:r>
              <a:endParaRPr kumimoji="0" lang="en-US" sz="1000" b="1" i="0" u="none" strike="noStrike" cap="none" normalizeH="0" baseline="0" dirty="0">
                <a:ln>
                  <a:noFill/>
                </a:ln>
                <a:solidFill>
                  <a:srgbClr val="000000"/>
                </a:solidFill>
                <a:effectLst/>
                <a:latin typeface="+mj-lt"/>
                <a:ea typeface="ＭＳ Ｐゴシック" charset="-128"/>
                <a:cs typeface="ＭＳ Ｐゴシック" charset="-128"/>
              </a:endParaRPr>
            </a:p>
          </p:txBody>
        </p:sp>
        <p:sp>
          <p:nvSpPr>
            <p:cNvPr id="127" name="Rectangle 126"/>
            <p:cNvSpPr/>
            <p:nvPr/>
          </p:nvSpPr>
          <p:spPr bwMode="auto">
            <a:xfrm>
              <a:off x="3921542" y="1836276"/>
              <a:ext cx="1132443" cy="354751"/>
            </a:xfrm>
            <a:prstGeom prst="rect">
              <a:avLst/>
            </a:prstGeom>
            <a:noFill/>
            <a:ln w="222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mj-lt"/>
                  <a:ea typeface="ＭＳ Ｐゴシック" charset="-128"/>
                  <a:cs typeface="ＭＳ Ｐゴシック" charset="-128"/>
                </a:rPr>
                <a:t>VIRUSES / SPYWARE</a:t>
              </a:r>
              <a:endParaRPr kumimoji="0" lang="en-US" sz="1000" b="1" i="0" u="none" strike="noStrike" cap="none" normalizeH="0" baseline="0" dirty="0">
                <a:ln>
                  <a:noFill/>
                </a:ln>
                <a:solidFill>
                  <a:srgbClr val="000000"/>
                </a:solidFill>
                <a:effectLst/>
                <a:latin typeface="+mj-lt"/>
                <a:ea typeface="ＭＳ Ｐゴシック" charset="-128"/>
                <a:cs typeface="ＭＳ Ｐゴシック" charset="-128"/>
              </a:endParaRPr>
            </a:p>
          </p:txBody>
        </p:sp>
      </p:grpSp>
      <p:sp>
        <p:nvSpPr>
          <p:cNvPr id="3" name="Oval 2"/>
          <p:cNvSpPr/>
          <p:nvPr/>
        </p:nvSpPr>
        <p:spPr bwMode="auto">
          <a:xfrm>
            <a:off x="6722697" y="2853352"/>
            <a:ext cx="1325457" cy="1325457"/>
          </a:xfrm>
          <a:prstGeom prst="ellipse">
            <a:avLst/>
          </a:prstGeom>
          <a:noFill/>
          <a:ln w="19050" cap="flat" cmpd="sng" algn="ctr">
            <a:solidFill>
              <a:srgbClr val="FF00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8" name="Group 89"/>
          <p:cNvGrpSpPr/>
          <p:nvPr/>
        </p:nvGrpSpPr>
        <p:grpSpPr>
          <a:xfrm>
            <a:off x="7928887" y="3091096"/>
            <a:ext cx="535825" cy="644863"/>
            <a:chOff x="7841557" y="3046731"/>
            <a:chExt cx="840220" cy="1011200"/>
          </a:xfrm>
        </p:grpSpPr>
        <p:pic>
          <p:nvPicPr>
            <p:cNvPr id="88" name="Picture 87" descr="SS.jpg"/>
            <p:cNvPicPr>
              <a:picLocks noChangeAspect="1"/>
            </p:cNvPicPr>
            <p:nvPr/>
          </p:nvPicPr>
          <p:blipFill>
            <a:blip r:embed="rId9" cstate="print"/>
            <a:stretch>
              <a:fillRect/>
            </a:stretch>
          </p:blipFill>
          <p:spPr>
            <a:xfrm>
              <a:off x="7934895" y="3046731"/>
              <a:ext cx="746882" cy="770222"/>
            </a:xfrm>
            <a:prstGeom prst="rect">
              <a:avLst/>
            </a:prstGeom>
            <a:effectLst>
              <a:outerShdw blurRad="50800" dist="38100" dir="2700000" algn="tl" rotWithShape="0">
                <a:prstClr val="black">
                  <a:alpha val="40000"/>
                </a:prstClr>
              </a:outerShdw>
            </a:effectLst>
          </p:spPr>
        </p:pic>
        <p:pic>
          <p:nvPicPr>
            <p:cNvPr id="89" name="Picture 3" descr="C:\Users\jay.mollet\Documents\Icons_2\2563\gear_256.png"/>
            <p:cNvPicPr>
              <a:picLocks noChangeAspect="1" noChangeArrowheads="1"/>
            </p:cNvPicPr>
            <p:nvPr/>
          </p:nvPicPr>
          <p:blipFill>
            <a:blip r:embed="rId10" cstate="print"/>
            <a:srcRect/>
            <a:stretch>
              <a:fillRect/>
            </a:stretch>
          </p:blipFill>
          <p:spPr bwMode="auto">
            <a:xfrm>
              <a:off x="7841557" y="3333601"/>
              <a:ext cx="724330" cy="724330"/>
            </a:xfrm>
            <a:prstGeom prst="rect">
              <a:avLst/>
            </a:prstGeom>
            <a:noFill/>
          </p:spPr>
        </p:pic>
      </p:grpSp>
      <p:sp>
        <p:nvSpPr>
          <p:cNvPr id="81" name="Rectangle 80"/>
          <p:cNvSpPr/>
          <p:nvPr/>
        </p:nvSpPr>
        <p:spPr bwMode="auto">
          <a:xfrm>
            <a:off x="7974544" y="3638049"/>
            <a:ext cx="979830" cy="411044"/>
          </a:xfrm>
          <a:prstGeom prst="rect">
            <a:avLst/>
          </a:prstGeom>
          <a:noFill/>
          <a:ln w="222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latinLnBrk="0">
              <a:lnSpc>
                <a:spcPct val="100000"/>
              </a:lnSpc>
              <a:buClrTx/>
              <a:buSzTx/>
              <a:buFontTx/>
              <a:buNone/>
              <a:tabLst/>
            </a:pPr>
            <a:r>
              <a:rPr lang="en-US" sz="1000" b="1" dirty="0" smtClean="0">
                <a:gradFill>
                  <a:gsLst>
                    <a:gs pos="1000">
                      <a:schemeClr val="bg2">
                        <a:lumMod val="50000"/>
                      </a:schemeClr>
                    </a:gs>
                    <a:gs pos="100000">
                      <a:schemeClr val="tx2"/>
                    </a:gs>
                  </a:gsLst>
                  <a:lin ang="5400000" scaled="0"/>
                </a:gradFill>
                <a:latin typeface="+mj-lt"/>
              </a:rPr>
              <a:t>URL</a:t>
            </a:r>
            <a:br>
              <a:rPr lang="en-US" sz="1000" b="1" dirty="0" smtClean="0">
                <a:gradFill>
                  <a:gsLst>
                    <a:gs pos="1000">
                      <a:schemeClr val="bg2">
                        <a:lumMod val="50000"/>
                      </a:schemeClr>
                    </a:gs>
                    <a:gs pos="100000">
                      <a:schemeClr val="tx2"/>
                    </a:gs>
                  </a:gsLst>
                  <a:lin ang="5400000" scaled="0"/>
                </a:gradFill>
                <a:latin typeface="+mj-lt"/>
              </a:rPr>
            </a:br>
            <a:r>
              <a:rPr lang="en-US" sz="1000" b="1" dirty="0" smtClean="0">
                <a:gradFill>
                  <a:gsLst>
                    <a:gs pos="1000">
                      <a:schemeClr val="bg2">
                        <a:lumMod val="50000"/>
                      </a:schemeClr>
                    </a:gs>
                    <a:gs pos="100000">
                      <a:schemeClr val="tx2"/>
                    </a:gs>
                  </a:gsLst>
                  <a:lin ang="5400000" scaled="0"/>
                </a:gradFill>
                <a:latin typeface="+mj-lt"/>
              </a:rPr>
              <a:t>FILTERING</a:t>
            </a:r>
          </a:p>
        </p:txBody>
      </p:sp>
      <p:cxnSp>
        <p:nvCxnSpPr>
          <p:cNvPr id="82" name="Straight Connector 81"/>
          <p:cNvCxnSpPr/>
          <p:nvPr/>
        </p:nvCxnSpPr>
        <p:spPr bwMode="auto">
          <a:xfrm rot="16200000" flipH="1">
            <a:off x="6602337" y="2526954"/>
            <a:ext cx="802142" cy="14404"/>
          </a:xfrm>
          <a:prstGeom prst="line">
            <a:avLst/>
          </a:prstGeom>
          <a:noFill/>
          <a:ln w="19050" cap="flat" cmpd="sng" algn="ctr">
            <a:solidFill>
              <a:srgbClr val="FF0000"/>
            </a:solidFill>
            <a:prstDash val="sysDash"/>
            <a:round/>
            <a:headEnd type="none" w="med" len="med"/>
            <a:tailEnd type="triangle" w="med" len="med"/>
          </a:ln>
          <a:effectLst/>
        </p:spPr>
      </p:cxnSp>
      <p:cxnSp>
        <p:nvCxnSpPr>
          <p:cNvPr id="87" name="Straight Connector 86"/>
          <p:cNvCxnSpPr/>
          <p:nvPr/>
        </p:nvCxnSpPr>
        <p:spPr bwMode="auto">
          <a:xfrm rot="5400000">
            <a:off x="7136976" y="2597750"/>
            <a:ext cx="1131442" cy="1"/>
          </a:xfrm>
          <a:prstGeom prst="line">
            <a:avLst/>
          </a:prstGeom>
          <a:solidFill>
            <a:schemeClr val="accent1"/>
          </a:solidFill>
          <a:ln w="19050" cap="flat" cmpd="sng" algn="ctr">
            <a:solidFill>
              <a:srgbClr val="6BBD46"/>
            </a:solidFill>
            <a:prstDash val="sysDash"/>
            <a:round/>
            <a:headEnd type="triangle" w="med" len="med"/>
            <a:tailEnd type="triangle" w="med" len="med"/>
          </a:ln>
          <a:effectLst/>
        </p:spPr>
      </p:cxnSp>
      <p:sp>
        <p:nvSpPr>
          <p:cNvPr id="95" name="Rectangle 94"/>
          <p:cNvSpPr/>
          <p:nvPr/>
        </p:nvSpPr>
        <p:spPr bwMode="auto">
          <a:xfrm>
            <a:off x="7390079" y="1737483"/>
            <a:ext cx="870208" cy="393161"/>
          </a:xfrm>
          <a:prstGeom prst="rect">
            <a:avLst/>
          </a:prstGeom>
          <a:noFill/>
          <a:ln w="222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r>
              <a:rPr lang="en-US" sz="1000" b="1" dirty="0" smtClean="0">
                <a:solidFill>
                  <a:srgbClr val="000000"/>
                </a:solidFill>
                <a:latin typeface="+mj-lt"/>
              </a:rPr>
              <a:t>SAFE TRAFFIC</a:t>
            </a:r>
            <a:endParaRPr kumimoji="0" lang="en-US" sz="1000" b="1" i="0" u="none" strike="noStrike" cap="none" normalizeH="0" baseline="0" dirty="0">
              <a:ln>
                <a:noFill/>
              </a:ln>
              <a:solidFill>
                <a:srgbClr val="000000"/>
              </a:solidFill>
              <a:effectLst/>
              <a:latin typeface="+mj-lt"/>
              <a:ea typeface="ＭＳ Ｐゴシック" charset="-128"/>
              <a:cs typeface="ＭＳ Ｐゴシック" charset="-128"/>
            </a:endParaRPr>
          </a:p>
        </p:txBody>
      </p:sp>
      <p:sp>
        <p:nvSpPr>
          <p:cNvPr id="109" name="Rectangle 108"/>
          <p:cNvSpPr/>
          <p:nvPr/>
        </p:nvSpPr>
        <p:spPr>
          <a:xfrm>
            <a:off x="5067965" y="4936669"/>
            <a:ext cx="1088760" cy="400110"/>
          </a:xfrm>
          <a:prstGeom prst="rect">
            <a:avLst/>
          </a:prstGeom>
          <a:effectLst/>
        </p:spPr>
        <p:txBody>
          <a:bodyPr wrap="none">
            <a:spAutoFit/>
          </a:bodyPr>
          <a:lstStyle/>
          <a:p>
            <a:pPr lvl="0"/>
            <a:r>
              <a:rPr lang="en-US" sz="1000" b="1" dirty="0" smtClean="0">
                <a:gradFill>
                  <a:gsLst>
                    <a:gs pos="1000">
                      <a:schemeClr val="bg2">
                        <a:lumMod val="50000"/>
                      </a:schemeClr>
                    </a:gs>
                    <a:gs pos="100000">
                      <a:schemeClr val="tx2"/>
                    </a:gs>
                  </a:gsLst>
                  <a:lin ang="5400000" scaled="0"/>
                </a:gradFill>
                <a:latin typeface="+mj-lt"/>
              </a:rPr>
              <a:t>MANAGED / </a:t>
            </a:r>
            <a:br>
              <a:rPr lang="en-US" sz="1000" b="1" dirty="0" smtClean="0">
                <a:gradFill>
                  <a:gsLst>
                    <a:gs pos="1000">
                      <a:schemeClr val="bg2">
                        <a:lumMod val="50000"/>
                      </a:schemeClr>
                    </a:gs>
                    <a:gs pos="100000">
                      <a:schemeClr val="tx2"/>
                    </a:gs>
                  </a:gsLst>
                  <a:lin ang="5400000" scaled="0"/>
                </a:gradFill>
                <a:latin typeface="+mj-lt"/>
              </a:rPr>
            </a:br>
            <a:r>
              <a:rPr lang="en-US" sz="1000" b="1" dirty="0" smtClean="0">
                <a:gradFill>
                  <a:gsLst>
                    <a:gs pos="1000">
                      <a:schemeClr val="bg2">
                        <a:lumMod val="50000"/>
                      </a:schemeClr>
                    </a:gs>
                    <a:gs pos="100000">
                      <a:schemeClr val="tx2"/>
                    </a:gs>
                  </a:gsLst>
                  <a:lin ang="5400000" scaled="0"/>
                </a:gradFill>
                <a:latin typeface="+mj-lt"/>
              </a:rPr>
              <a:t>UN-MANAGED</a:t>
            </a:r>
          </a:p>
        </p:txBody>
      </p:sp>
      <p:sp>
        <p:nvSpPr>
          <p:cNvPr id="74" name="TextBox 73"/>
          <p:cNvSpPr txBox="1"/>
          <p:nvPr/>
        </p:nvSpPr>
        <p:spPr>
          <a:xfrm>
            <a:off x="272465" y="1277014"/>
            <a:ext cx="4614843" cy="3518912"/>
          </a:xfrm>
          <a:prstGeom prst="rect">
            <a:avLst/>
          </a:prstGeom>
          <a:noFill/>
        </p:spPr>
        <p:txBody>
          <a:bodyPr wrap="square" rtlCol="0">
            <a:spAutoFit/>
          </a:bodyPr>
          <a:lstStyle/>
          <a:p>
            <a:pPr marL="396875" indent="-396875">
              <a:lnSpc>
                <a:spcPct val="90000"/>
              </a:lnSpc>
              <a:spcBef>
                <a:spcPct val="20000"/>
              </a:spcBef>
              <a:spcAft>
                <a:spcPts val="800"/>
              </a:spcAft>
              <a:buClr>
                <a:srgbClr val="3C8C93"/>
              </a:buClr>
              <a:buBlip>
                <a:blip r:embed="rId11"/>
              </a:buBlip>
            </a:pPr>
            <a:r>
              <a:rPr lang="en-US" sz="2000" dirty="0" smtClean="0">
                <a:solidFill>
                  <a:srgbClr val="00994B"/>
                </a:solidFill>
              </a:rPr>
              <a:t>Advanced URL filtering for safe </a:t>
            </a:r>
            <a:br>
              <a:rPr lang="en-US" sz="2000" dirty="0" smtClean="0">
                <a:solidFill>
                  <a:srgbClr val="00994B"/>
                </a:solidFill>
              </a:rPr>
            </a:br>
            <a:r>
              <a:rPr lang="en-US" sz="2000" dirty="0" smtClean="0">
                <a:solidFill>
                  <a:srgbClr val="00994B"/>
                </a:solidFill>
              </a:rPr>
              <a:t>web browsing </a:t>
            </a:r>
          </a:p>
          <a:p>
            <a:pPr marL="396875" indent="-396875">
              <a:lnSpc>
                <a:spcPct val="90000"/>
              </a:lnSpc>
              <a:spcBef>
                <a:spcPct val="20000"/>
              </a:spcBef>
              <a:spcAft>
                <a:spcPts val="800"/>
              </a:spcAft>
              <a:buClr>
                <a:srgbClr val="3C8C93"/>
              </a:buClr>
              <a:buBlip>
                <a:blip r:embed="rId11"/>
              </a:buBlip>
            </a:pPr>
            <a:r>
              <a:rPr lang="en-US" sz="2000" dirty="0" smtClean="0">
                <a:solidFill>
                  <a:srgbClr val="00994B"/>
                </a:solidFill>
              </a:rPr>
              <a:t>Reputation services for enhanced accuracy</a:t>
            </a:r>
          </a:p>
          <a:p>
            <a:pPr marL="396875" indent="-396875">
              <a:lnSpc>
                <a:spcPct val="90000"/>
              </a:lnSpc>
              <a:spcBef>
                <a:spcPct val="20000"/>
              </a:spcBef>
              <a:spcAft>
                <a:spcPts val="800"/>
              </a:spcAft>
              <a:buClr>
                <a:srgbClr val="3C8C93"/>
              </a:buClr>
              <a:buBlip>
                <a:blip r:embed="rId11"/>
              </a:buBlip>
            </a:pPr>
            <a:r>
              <a:rPr lang="en-US" sz="2000" dirty="0" smtClean="0">
                <a:solidFill>
                  <a:srgbClr val="00994B"/>
                </a:solidFill>
              </a:rPr>
              <a:t>Integrated Anti-Malware protection at </a:t>
            </a:r>
            <a:br>
              <a:rPr lang="en-US" sz="2000" dirty="0" smtClean="0">
                <a:solidFill>
                  <a:srgbClr val="00994B"/>
                </a:solidFill>
              </a:rPr>
            </a:br>
            <a:r>
              <a:rPr lang="en-US" sz="2000" dirty="0" smtClean="0">
                <a:solidFill>
                  <a:srgbClr val="00994B"/>
                </a:solidFill>
              </a:rPr>
              <a:t>the edge</a:t>
            </a:r>
          </a:p>
          <a:p>
            <a:pPr marL="396875" indent="-396875">
              <a:lnSpc>
                <a:spcPct val="90000"/>
              </a:lnSpc>
              <a:spcBef>
                <a:spcPct val="20000"/>
              </a:spcBef>
              <a:spcAft>
                <a:spcPts val="800"/>
              </a:spcAft>
              <a:buClr>
                <a:srgbClr val="3C8C93"/>
              </a:buClr>
              <a:buBlip>
                <a:blip r:embed="rId11"/>
              </a:buBlip>
            </a:pPr>
            <a:r>
              <a:rPr lang="en-US" sz="2000" dirty="0" smtClean="0">
                <a:solidFill>
                  <a:srgbClr val="00994B"/>
                </a:solidFill>
              </a:rPr>
              <a:t>Inspects encrypted and unencrypted </a:t>
            </a:r>
            <a:br>
              <a:rPr lang="en-US" sz="2000" dirty="0" smtClean="0">
                <a:solidFill>
                  <a:srgbClr val="00994B"/>
                </a:solidFill>
              </a:rPr>
            </a:br>
            <a:r>
              <a:rPr lang="en-US" sz="2000" dirty="0" smtClean="0">
                <a:solidFill>
                  <a:srgbClr val="00994B"/>
                </a:solidFill>
              </a:rPr>
              <a:t>web traffic</a:t>
            </a:r>
          </a:p>
          <a:p>
            <a:pPr marL="396875" indent="-396875">
              <a:lnSpc>
                <a:spcPct val="90000"/>
              </a:lnSpc>
              <a:spcBef>
                <a:spcPct val="20000"/>
              </a:spcBef>
              <a:spcAft>
                <a:spcPts val="800"/>
              </a:spcAft>
              <a:buClr>
                <a:srgbClr val="3C8C93"/>
              </a:buClr>
              <a:buBlip>
                <a:blip r:embed="rId11"/>
              </a:buBlip>
            </a:pPr>
            <a:r>
              <a:rPr lang="en-US" sz="2000" dirty="0" smtClean="0">
                <a:solidFill>
                  <a:srgbClr val="00994B"/>
                </a:solidFill>
              </a:rPr>
              <a:t>Prevents exploits against browser-based vulnerabilities</a:t>
            </a:r>
          </a:p>
        </p:txBody>
      </p:sp>
      <p:sp>
        <p:nvSpPr>
          <p:cNvPr id="58" name="Rounded Rectangle 57"/>
          <p:cNvSpPr/>
          <p:nvPr/>
        </p:nvSpPr>
        <p:spPr bwMode="auto">
          <a:xfrm>
            <a:off x="79066" y="5446654"/>
            <a:ext cx="8333097" cy="1291097"/>
          </a:xfrm>
          <a:prstGeom prst="roundRect">
            <a:avLst>
              <a:gd name="adj" fmla="val 12595"/>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marR="0" indent="-171450" algn="ctr" defTabSz="914099" fontAlgn="base">
              <a:lnSpc>
                <a:spcPct val="100000"/>
              </a:lnSpc>
              <a:spcBef>
                <a:spcPct val="0"/>
              </a:spcBef>
              <a:spcAft>
                <a:spcPct val="0"/>
              </a:spcAft>
              <a:buClrTx/>
              <a:buSzTx/>
              <a:buFontTx/>
              <a:buNone/>
              <a:tabLst/>
              <a:defRPr/>
            </a:pPr>
            <a:endParaRPr lang="en-US" sz="1600" dirty="0">
              <a:solidFill>
                <a:srgbClr val="FFFFFF"/>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a:xfrm>
            <a:off x="219230" y="5551429"/>
            <a:ext cx="7994604" cy="1105391"/>
          </a:xfrm>
          <a:prstGeom prst="roundRect">
            <a:avLst>
              <a:gd name="adj" fmla="val 7820"/>
            </a:avLst>
          </a:prstGeom>
          <a:solidFill>
            <a:schemeClr val="tx1"/>
          </a:solidFill>
          <a:ln/>
        </p:spPr>
        <p:style>
          <a:lnRef idx="1">
            <a:schemeClr val="accent1"/>
          </a:lnRef>
          <a:fillRef idx="3">
            <a:schemeClr val="accent1"/>
          </a:fillRef>
          <a:effectRef idx="2">
            <a:schemeClr val="accent1"/>
          </a:effectRef>
          <a:fontRef idx="minor">
            <a:schemeClr val="lt1"/>
          </a:fontRef>
        </p:style>
        <p:txBody>
          <a:bodyPr wrap="square" lIns="457200" tIns="0" rIns="91440" bIns="0" rtlCol="0" anchor="ctr" anchorCtr="0">
            <a:noAutofit/>
          </a:bodyPr>
          <a:lstStyle/>
          <a:p>
            <a:pPr marL="690563"/>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TMG will include scanning for malware and inappropriate content, enabling them to be eliminated before they enter an organization's network. It will also incorporate sophisticated URL filtering technology to help block access to inappropriate or dangerous Web sites.</a:t>
            </a:r>
          </a:p>
          <a:p>
            <a:pPr marL="690563"/>
            <a:r>
              <a:rPr lang="en-US" sz="1400" b="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Don </a:t>
            </a:r>
            <a:r>
              <a:rPr lang="en-US" sz="1400" b="1" dirty="0" err="1" smtClean="0">
                <a:gradFill>
                  <a:gsLst>
                    <a:gs pos="0">
                      <a:schemeClr val="accent1">
                        <a:lumMod val="50000"/>
                      </a:schemeClr>
                    </a:gs>
                    <a:gs pos="75000">
                      <a:schemeClr val="accent1">
                        <a:lumMod val="25000"/>
                      </a:schemeClr>
                    </a:gs>
                    <a:gs pos="100000">
                      <a:schemeClr val="accent1">
                        <a:lumMod val="10000"/>
                      </a:schemeClr>
                    </a:gs>
                  </a:gsLst>
                  <a:lin ang="5400000" scaled="0"/>
                </a:gradFill>
              </a:rPr>
              <a:t>Retallack</a:t>
            </a:r>
            <a:r>
              <a:rPr lang="en-US" sz="140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a:t>
            </a:r>
            <a:r>
              <a:rPr lang="en-US" sz="1400" b="1"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 </a:t>
            </a:r>
            <a:r>
              <a:rPr lang="en-US" sz="1400" spc="-80" dirty="0" smtClean="0">
                <a:gradFill>
                  <a:gsLst>
                    <a:gs pos="0">
                      <a:schemeClr val="accent1">
                        <a:lumMod val="50000"/>
                      </a:schemeClr>
                    </a:gs>
                    <a:gs pos="75000">
                      <a:schemeClr val="accent1">
                        <a:lumMod val="25000"/>
                      </a:schemeClr>
                    </a:gs>
                    <a:gs pos="100000">
                      <a:schemeClr val="accent1">
                        <a:lumMod val="10000"/>
                      </a:schemeClr>
                    </a:gs>
                  </a:gsLst>
                  <a:lin ang="5400000" scaled="0"/>
                </a:gradFill>
              </a:rPr>
              <a:t>Security Analyst at Directions on Microsoft in Redmond Channel Partner, June 2009</a:t>
            </a:r>
            <a:endParaRPr lang="en-US" sz="1400" spc="-80" dirty="0">
              <a:gradFill>
                <a:gsLst>
                  <a:gs pos="0">
                    <a:schemeClr val="accent1">
                      <a:lumMod val="50000"/>
                    </a:schemeClr>
                  </a:gs>
                  <a:gs pos="75000">
                    <a:schemeClr val="accent1">
                      <a:lumMod val="25000"/>
                    </a:schemeClr>
                  </a:gs>
                  <a:gs pos="100000">
                    <a:schemeClr val="accent1">
                      <a:lumMod val="10000"/>
                    </a:schemeClr>
                  </a:gs>
                </a:gsLst>
                <a:lin ang="5400000" scaled="0"/>
              </a:gradFill>
            </a:endParaRPr>
          </a:p>
        </p:txBody>
      </p:sp>
      <p:sp>
        <p:nvSpPr>
          <p:cNvPr id="66" name="TextBox 65"/>
          <p:cNvSpPr txBox="1"/>
          <p:nvPr/>
        </p:nvSpPr>
        <p:spPr>
          <a:xfrm>
            <a:off x="591800" y="5333381"/>
            <a:ext cx="528993"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8000" b="1" dirty="0" smtClean="0">
                <a:solidFill>
                  <a:srgbClr val="FCB504"/>
                </a:solidFill>
                <a:latin typeface="Times New Roman" pitchFamily="18" charset="0"/>
                <a:cs typeface="Times New Roman" pitchFamily="18" charset="0"/>
              </a:rPr>
              <a:t>“</a:t>
            </a:r>
            <a:endParaRPr lang="en-US" sz="8000" b="1" dirty="0">
              <a:solidFill>
                <a:srgbClr val="FCB504"/>
              </a:solidFill>
              <a:latin typeface="Times New Roman" pitchFamily="18" charset="0"/>
              <a:cs typeface="Times New Roman" pitchFamily="18" charset="0"/>
            </a:endParaRPr>
          </a:p>
        </p:txBody>
      </p:sp>
      <p:sp>
        <p:nvSpPr>
          <p:cNvPr id="54" name="Flowchart: Connector 53"/>
          <p:cNvSpPr/>
          <p:nvPr/>
        </p:nvSpPr>
        <p:spPr bwMode="auto">
          <a:xfrm>
            <a:off x="7058305" y="2959400"/>
            <a:ext cx="647922" cy="402364"/>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pic>
        <p:nvPicPr>
          <p:cNvPr id="104" name="Picture 6" descr="C:\Users\Chrissy\Pictures\DVD_ART36\Artwork_Imagery\Icons - Illustrations\_ WINDOWS SERVER ICONS\Security\Brick Wall firewall fire secure security.png"/>
          <p:cNvPicPr>
            <a:picLocks noChangeAspect="1" noChangeArrowheads="1"/>
          </p:cNvPicPr>
          <p:nvPr/>
        </p:nvPicPr>
        <p:blipFill>
          <a:blip r:embed="rId12" cstate="print"/>
          <a:srcRect/>
          <a:stretch>
            <a:fillRect/>
          </a:stretch>
        </p:blipFill>
        <p:spPr bwMode="auto">
          <a:xfrm>
            <a:off x="7088101" y="3194320"/>
            <a:ext cx="600531" cy="585813"/>
          </a:xfrm>
          <a:prstGeom prst="rect">
            <a:avLst/>
          </a:prstGeom>
          <a:noFill/>
        </p:spPr>
      </p:pic>
      <p:grpSp>
        <p:nvGrpSpPr>
          <p:cNvPr id="13" name="Group 66"/>
          <p:cNvGrpSpPr/>
          <p:nvPr/>
        </p:nvGrpSpPr>
        <p:grpSpPr>
          <a:xfrm>
            <a:off x="5432542" y="3511782"/>
            <a:ext cx="1966502" cy="2131474"/>
            <a:chOff x="4909596" y="3114054"/>
            <a:chExt cx="2178208" cy="2360945"/>
          </a:xfrm>
        </p:grpSpPr>
        <p:grpSp>
          <p:nvGrpSpPr>
            <p:cNvPr id="14" name="Group 268"/>
            <p:cNvGrpSpPr/>
            <p:nvPr/>
          </p:nvGrpSpPr>
          <p:grpSpPr>
            <a:xfrm>
              <a:off x="4909596" y="3114054"/>
              <a:ext cx="753955" cy="731561"/>
              <a:chOff x="1215869" y="5310712"/>
              <a:chExt cx="815218" cy="791003"/>
            </a:xfrm>
          </p:grpSpPr>
          <p:pic>
            <p:nvPicPr>
              <p:cNvPr id="111" name="Picture 110" descr="ux_laptop_clean_large.png"/>
              <p:cNvPicPr>
                <a:picLocks noChangeAspect="1"/>
              </p:cNvPicPr>
              <p:nvPr/>
            </p:nvPicPr>
            <p:blipFill>
              <a:blip r:embed="rId13" cstate="print"/>
              <a:stretch>
                <a:fillRect/>
              </a:stretch>
            </p:blipFill>
            <p:spPr>
              <a:xfrm flipH="1">
                <a:off x="1215869" y="5310712"/>
                <a:ext cx="815218" cy="791003"/>
              </a:xfrm>
              <a:prstGeom prst="rect">
                <a:avLst/>
              </a:prstGeom>
              <a:effectLst>
                <a:outerShdw blurRad="50800" dist="38100" dir="5400000" algn="t" rotWithShape="0">
                  <a:prstClr val="black">
                    <a:alpha val="40000"/>
                  </a:prstClr>
                </a:outerShdw>
              </a:effectLst>
            </p:spPr>
          </p:pic>
          <p:pic>
            <p:nvPicPr>
              <p:cNvPr id="112" name="Picture 111" descr="7.png"/>
              <p:cNvPicPr>
                <a:picLocks noChangeAspect="1"/>
              </p:cNvPicPr>
              <p:nvPr/>
            </p:nvPicPr>
            <p:blipFill>
              <a:blip r:embed="rId14" cstate="print"/>
              <a:stretch>
                <a:fillRect/>
              </a:stretch>
            </p:blipFill>
            <p:spPr>
              <a:xfrm rot="522620">
                <a:off x="1334605" y="5418891"/>
                <a:ext cx="421860" cy="460922"/>
              </a:xfrm>
              <a:prstGeom prst="rect">
                <a:avLst/>
              </a:prstGeom>
            </p:spPr>
          </p:pic>
        </p:grpSp>
        <p:grpSp>
          <p:nvGrpSpPr>
            <p:cNvPr id="15" name="Group 268"/>
            <p:cNvGrpSpPr/>
            <p:nvPr/>
          </p:nvGrpSpPr>
          <p:grpSpPr>
            <a:xfrm>
              <a:off x="5206137" y="4128693"/>
              <a:ext cx="753955" cy="731561"/>
              <a:chOff x="1091920" y="5183959"/>
              <a:chExt cx="815218" cy="791003"/>
            </a:xfrm>
          </p:grpSpPr>
          <p:pic>
            <p:nvPicPr>
              <p:cNvPr id="114" name="Picture 113" descr="ux_laptop_clean_large.png"/>
              <p:cNvPicPr>
                <a:picLocks noChangeAspect="1"/>
              </p:cNvPicPr>
              <p:nvPr/>
            </p:nvPicPr>
            <p:blipFill>
              <a:blip r:embed="rId13" cstate="print"/>
              <a:stretch>
                <a:fillRect/>
              </a:stretch>
            </p:blipFill>
            <p:spPr>
              <a:xfrm flipH="1">
                <a:off x="1091920" y="5183959"/>
                <a:ext cx="815218" cy="791003"/>
              </a:xfrm>
              <a:prstGeom prst="rect">
                <a:avLst/>
              </a:prstGeom>
              <a:effectLst>
                <a:outerShdw blurRad="50800" dist="38100" dir="5400000" algn="t" rotWithShape="0">
                  <a:prstClr val="black">
                    <a:alpha val="40000"/>
                  </a:prstClr>
                </a:outerShdw>
              </a:effectLst>
            </p:spPr>
          </p:pic>
          <p:pic>
            <p:nvPicPr>
              <p:cNvPr id="115" name="Picture 114" descr="7.png"/>
              <p:cNvPicPr>
                <a:picLocks noChangeAspect="1"/>
              </p:cNvPicPr>
              <p:nvPr/>
            </p:nvPicPr>
            <p:blipFill>
              <a:blip r:embed="rId14" cstate="print"/>
              <a:stretch>
                <a:fillRect/>
              </a:stretch>
            </p:blipFill>
            <p:spPr>
              <a:xfrm rot="522620">
                <a:off x="1308648" y="5440328"/>
                <a:ext cx="421860" cy="460922"/>
              </a:xfrm>
              <a:prstGeom prst="rect">
                <a:avLst/>
              </a:prstGeom>
            </p:spPr>
          </p:pic>
        </p:grpSp>
        <p:grpSp>
          <p:nvGrpSpPr>
            <p:cNvPr id="16" name="Group 268"/>
            <p:cNvGrpSpPr/>
            <p:nvPr/>
          </p:nvGrpSpPr>
          <p:grpSpPr>
            <a:xfrm>
              <a:off x="6333850" y="4743437"/>
              <a:ext cx="753954" cy="731562"/>
              <a:chOff x="1144174" y="5306394"/>
              <a:chExt cx="815217" cy="791004"/>
            </a:xfrm>
          </p:grpSpPr>
          <p:pic>
            <p:nvPicPr>
              <p:cNvPr id="117" name="Picture 116" descr="ux_laptop_clean_large.png"/>
              <p:cNvPicPr>
                <a:picLocks noChangeAspect="1"/>
              </p:cNvPicPr>
              <p:nvPr/>
            </p:nvPicPr>
            <p:blipFill>
              <a:blip r:embed="rId13" cstate="print"/>
              <a:stretch>
                <a:fillRect/>
              </a:stretch>
            </p:blipFill>
            <p:spPr>
              <a:xfrm flipH="1">
                <a:off x="1144174" y="5306394"/>
                <a:ext cx="815217" cy="791004"/>
              </a:xfrm>
              <a:prstGeom prst="rect">
                <a:avLst/>
              </a:prstGeom>
              <a:effectLst>
                <a:outerShdw blurRad="50800" dist="38100" dir="5400000" algn="t" rotWithShape="0">
                  <a:prstClr val="black">
                    <a:alpha val="40000"/>
                  </a:prstClr>
                </a:outerShdw>
              </a:effectLst>
            </p:spPr>
          </p:pic>
          <p:pic>
            <p:nvPicPr>
              <p:cNvPr id="118" name="Picture 117" descr="7.png"/>
              <p:cNvPicPr>
                <a:picLocks noChangeAspect="1"/>
              </p:cNvPicPr>
              <p:nvPr/>
            </p:nvPicPr>
            <p:blipFill>
              <a:blip r:embed="rId14" cstate="print"/>
              <a:stretch>
                <a:fillRect/>
              </a:stretch>
            </p:blipFill>
            <p:spPr>
              <a:xfrm rot="522620">
                <a:off x="1442104" y="5342030"/>
                <a:ext cx="421860" cy="460923"/>
              </a:xfrm>
              <a:prstGeom prst="rect">
                <a:avLst/>
              </a:prstGeom>
            </p:spPr>
          </p:pic>
        </p:grpSp>
      </p:grpSp>
      <p:pic>
        <p:nvPicPr>
          <p:cNvPr id="80" name="Picture 1" descr="C:\Documents and Settings\justin\Desktop\JC015\green glow sheild copy.png"/>
          <p:cNvPicPr>
            <a:picLocks noChangeAspect="1" noChangeArrowheads="1"/>
          </p:cNvPicPr>
          <p:nvPr/>
        </p:nvPicPr>
        <p:blipFill>
          <a:blip r:embed="rId15" cstate="print"/>
          <a:stretch>
            <a:fillRect/>
          </a:stretch>
        </p:blipFill>
        <p:spPr bwMode="auto">
          <a:xfrm>
            <a:off x="6233657" y="4682363"/>
            <a:ext cx="352823" cy="401926"/>
          </a:xfrm>
          <a:prstGeom prst="rect">
            <a:avLst/>
          </a:prstGeom>
          <a:noFill/>
        </p:spPr>
      </p:pic>
      <p:pic>
        <p:nvPicPr>
          <p:cNvPr id="75" name="Picture 1" descr="C:\Documents and Settings\justin\Desktop\JC015\green glow sheild copy.png"/>
          <p:cNvPicPr>
            <a:picLocks noChangeAspect="1" noChangeArrowheads="1"/>
          </p:cNvPicPr>
          <p:nvPr/>
        </p:nvPicPr>
        <p:blipFill>
          <a:blip r:embed="rId15" cstate="print"/>
          <a:stretch>
            <a:fillRect/>
          </a:stretch>
        </p:blipFill>
        <p:spPr bwMode="auto">
          <a:xfrm>
            <a:off x="5846477" y="3843571"/>
            <a:ext cx="352823" cy="401926"/>
          </a:xfrm>
          <a:prstGeom prst="rect">
            <a:avLst/>
          </a:prstGeom>
          <a:noFill/>
        </p:spPr>
      </p:pic>
    </p:spTree>
    <p:extLst>
      <p:ext uri="{BB962C8B-B14F-4D97-AF65-F5344CB8AC3E}">
        <p14:creationId xmlns:p14="http://schemas.microsoft.com/office/powerpoint/2007/7/12/main" xmlns="" val="3974278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9"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dissolve">
                                      <p:cBhvr>
                                        <p:cTn id="17" dur="500"/>
                                        <p:tgtEl>
                                          <p:spTgt spid="75"/>
                                        </p:tgtEl>
                                      </p:cBhvr>
                                    </p:animEffect>
                                  </p:childTnLst>
                                </p:cTn>
                              </p:par>
                              <p:par>
                                <p:cTn id="18" presetID="9" presetClass="entr" presetSubtype="0"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dissolve">
                                      <p:cBhvr>
                                        <p:cTn id="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Threat Management Gateway-</a:t>
            </a:r>
            <a:br>
              <a:rPr lang="en-US" sz="4000" dirty="0" smtClean="0"/>
            </a:br>
            <a:r>
              <a:rPr lang="en-US" sz="4000" dirty="0" smtClean="0"/>
              <a:t>Secure Web Gateway Features</a:t>
            </a:r>
            <a:endParaRPr lang="en-US" sz="4000" dirty="0"/>
          </a:p>
        </p:txBody>
      </p:sp>
      <p:sp>
        <p:nvSpPr>
          <p:cNvPr id="10" name="Right Arrow 9"/>
          <p:cNvSpPr/>
          <p:nvPr/>
        </p:nvSpPr>
        <p:spPr>
          <a:xfrm>
            <a:off x="2962416" y="2573667"/>
            <a:ext cx="5028247" cy="1093787"/>
          </a:xfrm>
          <a:prstGeom prst="rightArrow">
            <a:avLst>
              <a:gd name="adj1" fmla="val 75000"/>
              <a:gd name="adj2" fmla="val 50000"/>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sp>
      <p:sp>
        <p:nvSpPr>
          <p:cNvPr id="11" name="Right Arrow 4"/>
          <p:cNvSpPr/>
          <p:nvPr/>
        </p:nvSpPr>
        <p:spPr>
          <a:xfrm>
            <a:off x="2926557" y="1446367"/>
            <a:ext cx="4566251" cy="82034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350838" lvl="1" indent="-182563" algn="l" defTabSz="844550" rtl="0">
              <a:lnSpc>
                <a:spcPct val="90000"/>
              </a:lnSpc>
              <a:spcBef>
                <a:spcPct val="0"/>
              </a:spcBef>
              <a:spcAft>
                <a:spcPts val="200"/>
              </a:spcAft>
              <a:buChar char="••"/>
            </a:pPr>
            <a:r>
              <a:rPr lang="en-US" kern="1200" dirty="0" smtClean="0">
                <a:solidFill>
                  <a:schemeClr val="tx1"/>
                </a:solidFill>
              </a:rPr>
              <a:t>Download scanning of files</a:t>
            </a:r>
            <a:endParaRPr lang="en-US" kern="1200" dirty="0">
              <a:solidFill>
                <a:schemeClr val="tx1"/>
              </a:solidFill>
            </a:endParaRPr>
          </a:p>
          <a:p>
            <a:pPr marL="350838" lvl="1" indent="-182563" algn="l" defTabSz="844550" rtl="0">
              <a:lnSpc>
                <a:spcPct val="90000"/>
              </a:lnSpc>
              <a:spcBef>
                <a:spcPct val="0"/>
              </a:spcBef>
              <a:spcAft>
                <a:spcPts val="200"/>
              </a:spcAft>
              <a:buChar char="••"/>
            </a:pPr>
            <a:r>
              <a:rPr lang="en-US" kern="1200" dirty="0" smtClean="0">
                <a:solidFill>
                  <a:schemeClr val="tx1"/>
                </a:solidFill>
              </a:rPr>
              <a:t>Integrated Microsoft AV/AM engine</a:t>
            </a:r>
            <a:endParaRPr lang="en-US" kern="1200" dirty="0">
              <a:solidFill>
                <a:schemeClr val="tx1"/>
              </a:solidFill>
            </a:endParaRPr>
          </a:p>
          <a:p>
            <a:pPr marL="350838" lvl="1" indent="-182563" algn="l" defTabSz="844550" rtl="0">
              <a:lnSpc>
                <a:spcPct val="90000"/>
              </a:lnSpc>
              <a:spcBef>
                <a:spcPct val="0"/>
              </a:spcBef>
              <a:spcAft>
                <a:spcPts val="200"/>
              </a:spcAft>
              <a:buChar char="••"/>
            </a:pPr>
            <a:r>
              <a:rPr lang="en-US" kern="1200" dirty="0" smtClean="0">
                <a:solidFill>
                  <a:schemeClr val="tx1"/>
                </a:solidFill>
              </a:rPr>
              <a:t>Inspection settings per rule</a:t>
            </a:r>
            <a:endParaRPr lang="en-US" kern="1200" dirty="0">
              <a:solidFill>
                <a:schemeClr val="tx1"/>
              </a:solidFill>
            </a:endParaRPr>
          </a:p>
        </p:txBody>
      </p:sp>
      <p:sp>
        <p:nvSpPr>
          <p:cNvPr id="5" name="Rounded Rectangle 4"/>
          <p:cNvSpPr/>
          <p:nvPr/>
        </p:nvSpPr>
        <p:spPr bwMode="auto">
          <a:xfrm>
            <a:off x="381000" y="1397589"/>
            <a:ext cx="2575560" cy="944881"/>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000" dirty="0" smtClean="0">
                <a:effectLst>
                  <a:outerShdw blurRad="38100" dist="38100" dir="2700000" algn="tl">
                    <a:srgbClr val="000000">
                      <a:alpha val="43137"/>
                    </a:srgbClr>
                  </a:outerShdw>
                </a:effectLst>
              </a:rPr>
              <a:t>Malware inspection</a:t>
            </a:r>
            <a:endParaRPr lang="en-US" sz="2000" dirty="0">
              <a:effectLst>
                <a:outerShdw blurRad="38100" dist="38100" dir="2700000" algn="tl">
                  <a:srgbClr val="000000">
                    <a:alpha val="43137"/>
                  </a:srgbClr>
                </a:outerShdw>
              </a:effectLst>
            </a:endParaRPr>
          </a:p>
        </p:txBody>
      </p:sp>
      <p:sp>
        <p:nvSpPr>
          <p:cNvPr id="6" name="Rounded Rectangle 5"/>
          <p:cNvSpPr/>
          <p:nvPr/>
        </p:nvSpPr>
        <p:spPr bwMode="auto">
          <a:xfrm>
            <a:off x="381000" y="2635821"/>
            <a:ext cx="2575560" cy="944881"/>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000" dirty="0" smtClean="0">
                <a:effectLst>
                  <a:outerShdw blurRad="38100" dist="38100" dir="2700000" algn="tl">
                    <a:srgbClr val="000000">
                      <a:alpha val="43137"/>
                    </a:srgbClr>
                  </a:outerShdw>
                </a:effectLst>
              </a:rPr>
              <a:t>URL filtering</a:t>
            </a:r>
            <a:endParaRPr lang="en-US" sz="2000" dirty="0">
              <a:effectLst>
                <a:outerShdw blurRad="38100" dist="38100" dir="2700000" algn="tl">
                  <a:srgbClr val="000000">
                    <a:alpha val="43137"/>
                  </a:srgbClr>
                </a:outerShdw>
              </a:effectLst>
            </a:endParaRPr>
          </a:p>
        </p:txBody>
      </p:sp>
      <p:sp>
        <p:nvSpPr>
          <p:cNvPr id="7" name="Rounded Rectangle 6"/>
          <p:cNvSpPr/>
          <p:nvPr/>
        </p:nvSpPr>
        <p:spPr bwMode="auto">
          <a:xfrm>
            <a:off x="381000" y="3848653"/>
            <a:ext cx="2575560" cy="944881"/>
          </a:xfrm>
          <a:prstGeom prst="roundRect">
            <a:avLst>
              <a:gd name="adj" fmla="val 9033"/>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vert="horz" wrap="square" lIns="91426" tIns="45712" rIns="91426" bIns="45712" numCol="1" rtlCol="0" anchor="ctr" anchorCtr="0" compatLnSpc="1">
            <a:prstTxWarp prst="textNoShape">
              <a:avLst/>
            </a:prstTxWarp>
          </a:bodyPr>
          <a:lstStyle/>
          <a:p>
            <a:pPr lvl="0" algn="ctr"/>
            <a:r>
              <a:rPr lang="en-US" sz="2000" dirty="0" smtClean="0">
                <a:effectLst>
                  <a:outerShdw blurRad="38100" dist="38100" dir="2700000" algn="tl">
                    <a:srgbClr val="000000">
                      <a:alpha val="43137"/>
                    </a:srgbClr>
                  </a:outerShdw>
                </a:effectLst>
              </a:rPr>
              <a:t>HTTPS inspection</a:t>
            </a:r>
            <a:endParaRPr lang="en-US" sz="2000" dirty="0">
              <a:effectLst>
                <a:outerShdw blurRad="38100" dist="38100" dir="2700000" algn="tl">
                  <a:srgbClr val="000000">
                    <a:alpha val="43137"/>
                  </a:srgbClr>
                </a:outerShdw>
              </a:effectLst>
            </a:endParaRPr>
          </a:p>
        </p:txBody>
      </p:sp>
      <p:sp>
        <p:nvSpPr>
          <p:cNvPr id="19" name="Right Arrow 18"/>
          <p:cNvSpPr/>
          <p:nvPr/>
        </p:nvSpPr>
        <p:spPr>
          <a:xfrm>
            <a:off x="2911317" y="5039578"/>
            <a:ext cx="5028247" cy="1093787"/>
          </a:xfrm>
          <a:prstGeom prst="rightArrow">
            <a:avLst>
              <a:gd name="adj1" fmla="val 75000"/>
              <a:gd name="adj2" fmla="val 50000"/>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sp>
      <p:sp>
        <p:nvSpPr>
          <p:cNvPr id="20" name="Right Arrow 4"/>
          <p:cNvSpPr/>
          <p:nvPr/>
        </p:nvSpPr>
        <p:spPr>
          <a:xfrm>
            <a:off x="2911317" y="5176302"/>
            <a:ext cx="4566251" cy="82034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350838" lvl="1" indent="-182563" defTabSz="844550">
              <a:lnSpc>
                <a:spcPct val="90000"/>
              </a:lnSpc>
              <a:spcBef>
                <a:spcPct val="0"/>
              </a:spcBef>
              <a:spcAft>
                <a:spcPts val="200"/>
              </a:spcAft>
              <a:buChar char="••"/>
            </a:pPr>
            <a:r>
              <a:rPr lang="en-US" dirty="0">
                <a:solidFill>
                  <a:schemeClr val="tx1"/>
                </a:solidFill>
              </a:rPr>
              <a:t>New log fields with URL/Malware info</a:t>
            </a:r>
          </a:p>
          <a:p>
            <a:pPr marL="350838" lvl="1" indent="-182563" defTabSz="844550">
              <a:lnSpc>
                <a:spcPct val="90000"/>
              </a:lnSpc>
              <a:spcBef>
                <a:spcPct val="0"/>
              </a:spcBef>
              <a:spcAft>
                <a:spcPts val="200"/>
              </a:spcAft>
              <a:buChar char="••"/>
            </a:pPr>
            <a:r>
              <a:rPr lang="en-US" dirty="0">
                <a:solidFill>
                  <a:schemeClr val="tx1"/>
                </a:solidFill>
              </a:rPr>
              <a:t>SQL Server Reporting Services</a:t>
            </a:r>
          </a:p>
          <a:p>
            <a:pPr marL="350838" lvl="1" indent="-182563" defTabSz="844550">
              <a:lnSpc>
                <a:spcPct val="90000"/>
              </a:lnSpc>
              <a:spcBef>
                <a:spcPct val="0"/>
              </a:spcBef>
              <a:spcAft>
                <a:spcPts val="200"/>
              </a:spcAft>
              <a:buChar char="••"/>
            </a:pPr>
            <a:r>
              <a:rPr lang="en-US" dirty="0">
                <a:solidFill>
                  <a:schemeClr val="tx1"/>
                </a:solidFill>
              </a:rPr>
              <a:t>Customizable reports</a:t>
            </a:r>
          </a:p>
          <a:p>
            <a:pPr marL="350838" lvl="1" indent="-182563" defTabSz="844550">
              <a:lnSpc>
                <a:spcPct val="90000"/>
              </a:lnSpc>
              <a:spcBef>
                <a:spcPct val="0"/>
              </a:spcBef>
              <a:spcAft>
                <a:spcPts val="200"/>
              </a:spcAft>
              <a:buChar char="••"/>
            </a:pPr>
            <a:endParaRPr lang="en-US" dirty="0" smtClean="0">
              <a:solidFill>
                <a:schemeClr val="tx1"/>
              </a:solidFill>
            </a:endParaRPr>
          </a:p>
        </p:txBody>
      </p:sp>
      <p:sp>
        <p:nvSpPr>
          <p:cNvPr id="8" name="Rounded Rectangle 7"/>
          <p:cNvSpPr/>
          <p:nvPr/>
        </p:nvSpPr>
        <p:spPr bwMode="auto">
          <a:xfrm>
            <a:off x="365760" y="5117064"/>
            <a:ext cx="2575560" cy="944881"/>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000" dirty="0" smtClean="0">
                <a:effectLst>
                  <a:outerShdw blurRad="38100" dist="38100" dir="2700000" algn="tl">
                    <a:srgbClr val="000000">
                      <a:alpha val="43137"/>
                    </a:srgbClr>
                  </a:outerShdw>
                </a:effectLst>
              </a:rPr>
              <a:t>Logging &amp; Reporting</a:t>
            </a:r>
            <a:endParaRPr lang="en-US" sz="2000"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2947987" y="1274390"/>
            <a:ext cx="5076825" cy="1152525"/>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21" name="Right Arrow 4"/>
          <p:cNvSpPr/>
          <p:nvPr/>
        </p:nvSpPr>
        <p:spPr>
          <a:xfrm>
            <a:off x="3115719" y="2796731"/>
            <a:ext cx="4566316" cy="9238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rPr>
              <a:t>URL category sets and exclusions</a:t>
            </a:r>
            <a:endParaRPr lang="en-US"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smtClean="0">
                <a:solidFill>
                  <a:schemeClr val="tx1"/>
                </a:solidFill>
              </a:rPr>
              <a:t>Integrated with forward proxy </a:t>
            </a:r>
            <a:endParaRPr lang="en-US" sz="2000" kern="1200" dirty="0">
              <a:solidFill>
                <a:schemeClr val="tx1"/>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2939024" y="3766574"/>
            <a:ext cx="5076825" cy="1190908"/>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27" name="Right Arrow 4"/>
          <p:cNvSpPr/>
          <p:nvPr/>
        </p:nvSpPr>
        <p:spPr>
          <a:xfrm>
            <a:off x="2920277" y="3975032"/>
            <a:ext cx="4566251" cy="82034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t" anchorCtr="0">
            <a:noAutofit/>
          </a:bodyPr>
          <a:lstStyle/>
          <a:p>
            <a:pPr marL="350838" lvl="1" indent="-182563" defTabSz="844550">
              <a:lnSpc>
                <a:spcPct val="90000"/>
              </a:lnSpc>
              <a:spcBef>
                <a:spcPct val="0"/>
              </a:spcBef>
              <a:spcAft>
                <a:spcPts val="200"/>
              </a:spcAft>
              <a:buChar char="••"/>
            </a:pPr>
            <a:r>
              <a:rPr lang="en-US" dirty="0" smtClean="0">
                <a:solidFill>
                  <a:schemeClr val="tx1"/>
                </a:solidFill>
              </a:rPr>
              <a:t>URL filtering, malware scanning and IPS protection</a:t>
            </a:r>
          </a:p>
          <a:p>
            <a:pPr marL="350838" lvl="1" indent="-182563" defTabSz="844550">
              <a:lnSpc>
                <a:spcPct val="90000"/>
              </a:lnSpc>
              <a:spcBef>
                <a:spcPct val="0"/>
              </a:spcBef>
              <a:spcAft>
                <a:spcPts val="200"/>
              </a:spcAft>
              <a:buChar char="••"/>
            </a:pPr>
            <a:r>
              <a:rPr lang="en-US" dirty="0" smtClean="0">
                <a:solidFill>
                  <a:schemeClr val="tx1"/>
                </a:solidFill>
              </a:rPr>
              <a:t>Firewall Client notification to end users</a:t>
            </a:r>
            <a:endParaRPr lang="en-US" dirty="0">
              <a:solidFill>
                <a:schemeClr val="tx1"/>
              </a:solidFill>
            </a:endParaRPr>
          </a:p>
          <a:p>
            <a:pPr marL="168275" lvl="1" defTabSz="844550">
              <a:lnSpc>
                <a:spcPct val="90000"/>
              </a:lnSpc>
              <a:spcBef>
                <a:spcPct val="0"/>
              </a:spcBef>
              <a:spcAft>
                <a:spcPts val="200"/>
              </a:spcAft>
            </a:pPr>
            <a:endParaRPr lang="en-US" dirty="0" smtClean="0">
              <a:solidFill>
                <a:schemeClr val="tx1"/>
              </a:solidFill>
            </a:endParaRPr>
          </a:p>
        </p:txBody>
      </p:sp>
    </p:spTree>
    <p:extLst>
      <p:ext uri="{BB962C8B-B14F-4D97-AF65-F5344CB8AC3E}">
        <p14:creationId xmlns:p14="http://schemas.microsoft.com/office/powerpoint/2007/7/12/main" xmlns="" val="21857131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1438743"/>
            <a:ext cx="9144000" cy="2526347"/>
          </a:xfrm>
          <a:prstGeom prst="roundRect">
            <a:avLst>
              <a:gd name="adj" fmla="val 0"/>
            </a:avLst>
          </a:prstGeom>
          <a:solidFill>
            <a:schemeClr val="bg1">
              <a:lumMod val="85000"/>
              <a:lumOff val="15000"/>
            </a:schemeClr>
          </a:solidFill>
          <a:ln>
            <a:solidFill>
              <a:schemeClr val="bg1">
                <a:lumMod val="75000"/>
                <a:lumOff val="25000"/>
              </a:schemeClr>
            </a:solidFill>
          </a:ln>
        </p:spPr>
        <p:style>
          <a:lnRef idx="1">
            <a:schemeClr val="accent1"/>
          </a:lnRef>
          <a:fillRef idx="2">
            <a:schemeClr val="accent1"/>
          </a:fillRef>
          <a:effectRef idx="1">
            <a:schemeClr val="accent1"/>
          </a:effectRef>
          <a:fontRef idx="minor">
            <a:schemeClr val="dk1"/>
          </a:fontRef>
        </p:style>
        <p:txBody>
          <a:bodyPr rtlCol="0" anchor="b"/>
          <a:lstStyle/>
          <a:p>
            <a:pPr algn="ctr"/>
            <a:endParaRPr lang="en-US" dirty="0"/>
          </a:p>
        </p:txBody>
      </p:sp>
      <p:sp>
        <p:nvSpPr>
          <p:cNvPr id="2" name="Title 1"/>
          <p:cNvSpPr>
            <a:spLocks noGrp="1"/>
          </p:cNvSpPr>
          <p:nvPr>
            <p:ph type="title"/>
          </p:nvPr>
        </p:nvSpPr>
        <p:spPr>
          <a:xfrm>
            <a:off x="381000" y="230188"/>
            <a:ext cx="8382000" cy="997196"/>
          </a:xfrm>
        </p:spPr>
        <p:txBody>
          <a:bodyPr/>
          <a:lstStyle/>
          <a:p>
            <a:r>
              <a:rPr lang="en-US" sz="3600" spc="0" dirty="0" smtClean="0"/>
              <a:t>A More Intelligent Security Solution </a:t>
            </a:r>
            <a:br>
              <a:rPr lang="en-US" sz="3600" spc="0" dirty="0" smtClean="0"/>
            </a:br>
            <a:r>
              <a:rPr lang="en-US" sz="3600" spc="0" dirty="0" smtClean="0"/>
              <a:t>for URL Filtering</a:t>
            </a:r>
            <a:endParaRPr lang="en-US" sz="3600" spc="0" dirty="0"/>
          </a:p>
        </p:txBody>
      </p:sp>
      <p:sp>
        <p:nvSpPr>
          <p:cNvPr id="3" name="Text Placeholder 2"/>
          <p:cNvSpPr>
            <a:spLocks noGrp="1"/>
          </p:cNvSpPr>
          <p:nvPr>
            <p:ph type="body" sz="quarter" idx="4294967295"/>
          </p:nvPr>
        </p:nvSpPr>
        <p:spPr>
          <a:xfrm>
            <a:off x="346852" y="4122548"/>
            <a:ext cx="8382000" cy="2034412"/>
          </a:xfrm>
        </p:spPr>
        <p:txBody>
          <a:bodyPr/>
          <a:lstStyle/>
          <a:p>
            <a:r>
              <a:rPr lang="en-US" sz="2400" dirty="0" smtClean="0"/>
              <a:t>Protects against “long tail” of Web threats</a:t>
            </a:r>
          </a:p>
          <a:p>
            <a:pPr lvl="1"/>
            <a:r>
              <a:rPr lang="en-US" sz="1800" dirty="0" smtClean="0"/>
              <a:t>Continuously updated</a:t>
            </a:r>
          </a:p>
          <a:p>
            <a:pPr lvl="1"/>
            <a:r>
              <a:rPr lang="en-US" sz="1800" dirty="0" smtClean="0"/>
              <a:t>Combines local cache and cloud-based queries</a:t>
            </a:r>
          </a:p>
          <a:p>
            <a:r>
              <a:rPr lang="en-US" sz="2400" dirty="0" smtClean="0"/>
              <a:t>Aggregates information from:</a:t>
            </a:r>
          </a:p>
          <a:p>
            <a:pPr lvl="1"/>
            <a:r>
              <a:rPr lang="en-US" sz="1800" dirty="0" smtClean="0"/>
              <a:t>Multiple URL filtering partners</a:t>
            </a:r>
          </a:p>
          <a:p>
            <a:pPr lvl="1"/>
            <a:r>
              <a:rPr lang="en-US" sz="1800" dirty="0" smtClean="0"/>
              <a:t>Reputation-based protection against phishing and malware sites</a:t>
            </a:r>
          </a:p>
          <a:p>
            <a:pPr lvl="1"/>
            <a:endParaRPr lang="en-US" sz="2000" dirty="0"/>
          </a:p>
        </p:txBody>
      </p:sp>
      <p:pic>
        <p:nvPicPr>
          <p:cNvPr id="2050" name="Picture 2" descr="C:\Users\williamj\Desktop\Graphics\_XML ICONS\Internet cloud web.png"/>
          <p:cNvPicPr>
            <a:picLocks noChangeAspect="1" noChangeArrowheads="1"/>
          </p:cNvPicPr>
          <p:nvPr/>
        </p:nvPicPr>
        <p:blipFill>
          <a:blip r:embed="rId3" cstate="print"/>
          <a:srcRect/>
          <a:stretch>
            <a:fillRect/>
          </a:stretch>
        </p:blipFill>
        <p:spPr bwMode="auto">
          <a:xfrm>
            <a:off x="4594420" y="1958540"/>
            <a:ext cx="2057394" cy="886807"/>
          </a:xfrm>
          <a:prstGeom prst="rect">
            <a:avLst/>
          </a:prstGeom>
          <a:noFill/>
        </p:spPr>
      </p:pic>
      <p:sp>
        <p:nvSpPr>
          <p:cNvPr id="9" name="Right Arrow 8"/>
          <p:cNvSpPr/>
          <p:nvPr/>
        </p:nvSpPr>
        <p:spPr bwMode="auto">
          <a:xfrm flipH="1">
            <a:off x="6759390" y="2019300"/>
            <a:ext cx="990600" cy="685800"/>
          </a:xfrm>
          <a:prstGeom prst="rightArrow">
            <a:avLst>
              <a:gd name="adj1" fmla="val 32022"/>
              <a:gd name="adj2" fmla="val 50000"/>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10" name="Left-Right Arrow 9"/>
          <p:cNvSpPr/>
          <p:nvPr/>
        </p:nvSpPr>
        <p:spPr bwMode="auto">
          <a:xfrm>
            <a:off x="3236265" y="2019300"/>
            <a:ext cx="1447800" cy="685800"/>
          </a:xfrm>
          <a:prstGeom prst="leftRightArrow">
            <a:avLst>
              <a:gd name="adj1" fmla="val 35019"/>
              <a:gd name="adj2" fmla="val 50000"/>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1219200" y="2019300"/>
            <a:ext cx="990600" cy="685800"/>
          </a:xfrm>
          <a:prstGeom prst="rightArrow">
            <a:avLst>
              <a:gd name="adj1" fmla="val 32022"/>
              <a:gd name="adj2" fmla="val 50000"/>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2133600" y="2971800"/>
            <a:ext cx="936154"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Forefront</a:t>
            </a:r>
          </a:p>
          <a:p>
            <a:pPr algn="ctr"/>
            <a:r>
              <a:rPr lang="en-US" dirty="0" smtClean="0">
                <a:gradFill>
                  <a:gsLst>
                    <a:gs pos="0">
                      <a:schemeClr val="tx1"/>
                    </a:gs>
                    <a:gs pos="86000">
                      <a:schemeClr val="tx1"/>
                    </a:gs>
                  </a:gsLst>
                  <a:lin ang="5400000" scaled="0"/>
                </a:gradFill>
              </a:rPr>
              <a:t>TMG</a:t>
            </a:r>
          </a:p>
        </p:txBody>
      </p:sp>
      <p:sp>
        <p:nvSpPr>
          <p:cNvPr id="13" name="TextBox 12"/>
          <p:cNvSpPr txBox="1"/>
          <p:nvPr/>
        </p:nvSpPr>
        <p:spPr>
          <a:xfrm>
            <a:off x="4293903" y="2895600"/>
            <a:ext cx="2406749"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Forefront TMG</a:t>
            </a:r>
          </a:p>
          <a:p>
            <a:pPr algn="ctr"/>
            <a:r>
              <a:rPr lang="en-US" dirty="0" smtClean="0">
                <a:gradFill>
                  <a:gsLst>
                    <a:gs pos="0">
                      <a:schemeClr val="tx1"/>
                    </a:gs>
                    <a:gs pos="86000">
                      <a:schemeClr val="tx1"/>
                    </a:gs>
                  </a:gsLst>
                  <a:lin ang="5400000" scaled="0"/>
                </a:gradFill>
              </a:rPr>
              <a:t>Web Protection Service</a:t>
            </a:r>
          </a:p>
        </p:txBody>
      </p:sp>
      <p:sp>
        <p:nvSpPr>
          <p:cNvPr id="14" name="TextBox 13"/>
          <p:cNvSpPr txBox="1"/>
          <p:nvPr/>
        </p:nvSpPr>
        <p:spPr>
          <a:xfrm>
            <a:off x="6989564" y="3541059"/>
            <a:ext cx="2154436" cy="276999"/>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Reputation Providers</a:t>
            </a:r>
          </a:p>
        </p:txBody>
      </p:sp>
      <p:grpSp>
        <p:nvGrpSpPr>
          <p:cNvPr id="18" name="Group 17"/>
          <p:cNvGrpSpPr/>
          <p:nvPr/>
        </p:nvGrpSpPr>
        <p:grpSpPr>
          <a:xfrm>
            <a:off x="129926" y="1867518"/>
            <a:ext cx="1087262" cy="1054969"/>
            <a:chOff x="129926" y="1867518"/>
            <a:chExt cx="1087262" cy="1054969"/>
          </a:xfrm>
        </p:grpSpPr>
        <p:pic>
          <p:nvPicPr>
            <p:cNvPr id="16" name="Picture 15" descr="ux_laptop_clean_large.png"/>
            <p:cNvPicPr>
              <a:picLocks noChangeAspect="1"/>
            </p:cNvPicPr>
            <p:nvPr/>
          </p:nvPicPr>
          <p:blipFill>
            <a:blip r:embed="rId4" cstate="print"/>
            <a:stretch>
              <a:fillRect/>
            </a:stretch>
          </p:blipFill>
          <p:spPr>
            <a:xfrm flipH="1">
              <a:off x="129926" y="1867518"/>
              <a:ext cx="1087262" cy="1054969"/>
            </a:xfrm>
            <a:prstGeom prst="rect">
              <a:avLst/>
            </a:prstGeom>
            <a:effectLst>
              <a:outerShdw blurRad="50800" dist="38100" dir="5400000" algn="t" rotWithShape="0">
                <a:prstClr val="black">
                  <a:alpha val="40000"/>
                </a:prstClr>
              </a:outerShdw>
            </a:effectLst>
          </p:spPr>
        </p:pic>
        <p:pic>
          <p:nvPicPr>
            <p:cNvPr id="17" name="Picture 16" descr="7.png"/>
            <p:cNvPicPr>
              <a:picLocks noChangeAspect="1"/>
            </p:cNvPicPr>
            <p:nvPr/>
          </p:nvPicPr>
          <p:blipFill>
            <a:blip r:embed="rId5" cstate="print"/>
            <a:stretch>
              <a:fillRect/>
            </a:stretch>
          </p:blipFill>
          <p:spPr>
            <a:xfrm rot="522620">
              <a:off x="503507" y="1920845"/>
              <a:ext cx="562639" cy="614737"/>
            </a:xfrm>
            <a:prstGeom prst="rect">
              <a:avLst/>
            </a:prstGeom>
          </p:spPr>
        </p:pic>
      </p:grpSp>
      <p:pic>
        <p:nvPicPr>
          <p:cNvPr id="20" name="Picture 4" descr="C:\Program Files\Microsoft Resource DVD Artwork\DVD_ART\Artwork_Imagery\HARDWARE_IMAGERY\Illustration - Misc Hardware\Windows Vista Illustration Icons\VPN.png"/>
          <p:cNvPicPr>
            <a:picLocks noChangeAspect="1" noChangeArrowheads="1"/>
          </p:cNvPicPr>
          <p:nvPr/>
        </p:nvPicPr>
        <p:blipFill>
          <a:blip r:embed="rId6" cstate="screen"/>
          <a:stretch>
            <a:fillRect/>
          </a:stretch>
        </p:blipFill>
        <p:spPr bwMode="auto">
          <a:xfrm>
            <a:off x="2317395" y="2112453"/>
            <a:ext cx="739307" cy="872792"/>
          </a:xfrm>
          <a:prstGeom prst="rect">
            <a:avLst/>
          </a:prstGeom>
          <a:noFill/>
          <a:ln>
            <a:noFill/>
          </a:ln>
        </p:spPr>
      </p:pic>
      <p:pic>
        <p:nvPicPr>
          <p:cNvPr id="19" name="Picture 6" descr="C:\Users\Chrissy\Pictures\DVD_ART36\Artwork_Imagery\Icons - Illustrations\_ WINDOWS SERVER ICONS\Security\Brick Wall firewall fire secure security.png"/>
          <p:cNvPicPr>
            <a:picLocks noChangeAspect="1" noChangeArrowheads="1"/>
          </p:cNvPicPr>
          <p:nvPr/>
        </p:nvPicPr>
        <p:blipFill>
          <a:blip r:embed="rId7" cstate="print"/>
          <a:srcRect/>
          <a:stretch>
            <a:fillRect/>
          </a:stretch>
        </p:blipFill>
        <p:spPr bwMode="auto">
          <a:xfrm>
            <a:off x="2794007" y="2521967"/>
            <a:ext cx="600531" cy="585813"/>
          </a:xfrm>
          <a:prstGeom prst="rect">
            <a:avLst/>
          </a:prstGeom>
          <a:noFill/>
        </p:spPr>
      </p:pic>
      <p:grpSp>
        <p:nvGrpSpPr>
          <p:cNvPr id="27" name="Group 26"/>
          <p:cNvGrpSpPr/>
          <p:nvPr/>
        </p:nvGrpSpPr>
        <p:grpSpPr>
          <a:xfrm>
            <a:off x="7893449" y="2832847"/>
            <a:ext cx="962116" cy="636491"/>
            <a:chOff x="7866547" y="2528047"/>
            <a:chExt cx="962116" cy="636491"/>
          </a:xfrm>
        </p:grpSpPr>
        <p:pic>
          <p:nvPicPr>
            <p:cNvPr id="21" name="Picture 4" descr="C:\Program Files\Microsoft Resource DVD Artwork\DVD_ART\Artwork_Imagery\HARDWARE_IMAGERY\Illustration - Misc Hardware\Windows Vista Illustration Icons\VPN.png"/>
            <p:cNvPicPr>
              <a:picLocks noChangeAspect="1" noChangeArrowheads="1"/>
            </p:cNvPicPr>
            <p:nvPr/>
          </p:nvPicPr>
          <p:blipFill>
            <a:blip r:embed="rId6" cstate="screen"/>
            <a:stretch>
              <a:fillRect/>
            </a:stretch>
          </p:blipFill>
          <p:spPr bwMode="auto">
            <a:xfrm>
              <a:off x="7866547" y="2587581"/>
              <a:ext cx="382408" cy="451453"/>
            </a:xfrm>
            <a:prstGeom prst="rect">
              <a:avLst/>
            </a:prstGeom>
            <a:noFill/>
            <a:ln>
              <a:noFill/>
            </a:ln>
          </p:spPr>
        </p:pic>
        <p:pic>
          <p:nvPicPr>
            <p:cNvPr id="22" name="Picture 4" descr="C:\Program Files\Microsoft Resource DVD Artwork\DVD_ART\Artwork_Imagery\HARDWARE_IMAGERY\Illustration - Misc Hardware\Windows Vista Illustration Icons\VPN.png"/>
            <p:cNvPicPr>
              <a:picLocks noChangeAspect="1" noChangeArrowheads="1"/>
            </p:cNvPicPr>
            <p:nvPr/>
          </p:nvPicPr>
          <p:blipFill>
            <a:blip r:embed="rId6" cstate="screen"/>
            <a:stretch>
              <a:fillRect/>
            </a:stretch>
          </p:blipFill>
          <p:spPr bwMode="auto">
            <a:xfrm>
              <a:off x="8065496" y="2572871"/>
              <a:ext cx="440431" cy="519952"/>
            </a:xfrm>
            <a:prstGeom prst="rect">
              <a:avLst/>
            </a:prstGeom>
            <a:noFill/>
            <a:ln>
              <a:noFill/>
            </a:ln>
          </p:spPr>
        </p:pic>
        <p:pic>
          <p:nvPicPr>
            <p:cNvPr id="26" name="Picture 4" descr="C:\Program Files\Microsoft Resource DVD Artwork\DVD_ART\Artwork_Imagery\HARDWARE_IMAGERY\Illustration - Misc Hardware\Windows Vista Illustration Icons\VPN.png"/>
            <p:cNvPicPr>
              <a:picLocks noChangeAspect="1" noChangeArrowheads="1"/>
            </p:cNvPicPr>
            <p:nvPr/>
          </p:nvPicPr>
          <p:blipFill>
            <a:blip r:embed="rId6" cstate="screen"/>
            <a:stretch>
              <a:fillRect/>
            </a:stretch>
          </p:blipFill>
          <p:spPr bwMode="auto">
            <a:xfrm>
              <a:off x="8289516" y="2528047"/>
              <a:ext cx="539147" cy="636491"/>
            </a:xfrm>
            <a:prstGeom prst="rect">
              <a:avLst/>
            </a:prstGeom>
            <a:noFill/>
            <a:ln>
              <a:noFill/>
            </a:ln>
          </p:spPr>
        </p:pic>
      </p:grpSp>
      <p:pic>
        <p:nvPicPr>
          <p:cNvPr id="28" name="Picture 27" descr="123.png"/>
          <p:cNvPicPr>
            <a:picLocks noChangeAspect="1"/>
          </p:cNvPicPr>
          <p:nvPr/>
        </p:nvPicPr>
        <p:blipFill>
          <a:blip r:embed="rId8" cstate="print"/>
          <a:stretch>
            <a:fillRect/>
          </a:stretch>
        </p:blipFill>
        <p:spPr>
          <a:xfrm>
            <a:off x="7954963" y="1795183"/>
            <a:ext cx="914400" cy="914400"/>
          </a:xfrm>
          <a:prstGeom prst="rect">
            <a:avLst/>
          </a:prstGeom>
        </p:spPr>
      </p:pic>
    </p:spTree>
    <p:extLst>
      <p:ext uri="{BB962C8B-B14F-4D97-AF65-F5344CB8AC3E}">
        <p14:creationId xmlns:p14="http://schemas.microsoft.com/office/powerpoint/2007/7/12/main" xmlns="" val="28396037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Protection with Multiple  Layers</a:t>
            </a:r>
            <a:endParaRPr lang="en-US" sz="3600" dirty="0"/>
          </a:p>
        </p:txBody>
      </p:sp>
      <p:sp>
        <p:nvSpPr>
          <p:cNvPr id="4" name="Snip Single Corner Rectangle 3"/>
          <p:cNvSpPr/>
          <p:nvPr/>
        </p:nvSpPr>
        <p:spPr>
          <a:xfrm>
            <a:off x="2087880" y="929640"/>
            <a:ext cx="6697717" cy="1499616"/>
          </a:xfrm>
          <a:prstGeom prst="snip1Rect">
            <a:avLst>
              <a:gd name="adj" fmla="val 10963"/>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230188" lvl="1" indent="-230188" algn="ctr" defTabSz="914099" fontAlgn="base">
              <a:lnSpc>
                <a:spcPct val="85000"/>
              </a:lnSpc>
              <a:spcBef>
                <a:spcPts val="600"/>
              </a:spcBef>
              <a:spcAft>
                <a:spcPct val="0"/>
              </a:spcAft>
              <a:defRPr/>
            </a:pPr>
            <a:r>
              <a:rPr lang="en-US" b="1" dirty="0" smtClean="0">
                <a:solidFill>
                  <a:schemeClr val="bg1"/>
                </a:solidFill>
              </a:rPr>
              <a:t>Content Files and Streaming Traffic</a:t>
            </a:r>
            <a:endParaRPr lang="en-US" b="1" dirty="0">
              <a:solidFill>
                <a:schemeClr val="bg1"/>
              </a:solidFill>
            </a:endParaRPr>
          </a:p>
        </p:txBody>
      </p:sp>
      <p:sp>
        <p:nvSpPr>
          <p:cNvPr id="5" name="Rounded Rectangle 6"/>
          <p:cNvSpPr/>
          <p:nvPr/>
        </p:nvSpPr>
        <p:spPr>
          <a:xfrm>
            <a:off x="2268928" y="1386840"/>
            <a:ext cx="2029968" cy="381000"/>
          </a:xfrm>
          <a:prstGeom prst="rect">
            <a:avLst/>
          </a:prstGeom>
          <a:gradFill>
            <a:gsLst>
              <a:gs pos="23000">
                <a:schemeClr val="accent4">
                  <a:lumMod val="20000"/>
                  <a:lumOff val="80000"/>
                </a:schemeClr>
              </a:gs>
              <a:gs pos="81000">
                <a:schemeClr val="accent4">
                  <a:lumMod val="40000"/>
                  <a:lumOff val="60000"/>
                </a:schemeClr>
              </a:gs>
              <a:gs pos="100000">
                <a:schemeClr val="accent4">
                  <a:lumMod val="60000"/>
                  <a:lumOff val="40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lvl="0" algn="ctr" defTabSz="914400">
              <a:lnSpc>
                <a:spcPct val="90000"/>
              </a:lnSpc>
              <a:spcBef>
                <a:spcPct val="0"/>
              </a:spcBef>
              <a:spcAft>
                <a:spcPct val="35000"/>
              </a:spcAft>
              <a:defRPr/>
            </a:pPr>
            <a:r>
              <a:rPr lang="en-US" sz="1600" b="1" kern="0" dirty="0" smtClean="0">
                <a:solidFill>
                  <a:schemeClr val="bg1"/>
                </a:solidFill>
                <a:latin typeface="Segoe" charset="0"/>
              </a:rPr>
              <a:t>Viruses</a:t>
            </a:r>
            <a:endParaRPr lang="en-US" sz="1600" b="1" kern="0" dirty="0">
              <a:solidFill>
                <a:schemeClr val="bg1"/>
              </a:solidFill>
              <a:latin typeface="Segoe" charset="0"/>
            </a:endParaRPr>
          </a:p>
        </p:txBody>
      </p:sp>
      <p:sp>
        <p:nvSpPr>
          <p:cNvPr id="6" name="Rounded Rectangle 8"/>
          <p:cNvSpPr/>
          <p:nvPr/>
        </p:nvSpPr>
        <p:spPr>
          <a:xfrm>
            <a:off x="4450080" y="1386840"/>
            <a:ext cx="2029968" cy="381000"/>
          </a:xfrm>
          <a:prstGeom prst="rect">
            <a:avLst/>
          </a:prstGeom>
          <a:gradFill>
            <a:gsLst>
              <a:gs pos="23000">
                <a:schemeClr val="accent4">
                  <a:lumMod val="20000"/>
                  <a:lumOff val="80000"/>
                </a:schemeClr>
              </a:gs>
              <a:gs pos="81000">
                <a:schemeClr val="accent4">
                  <a:lumMod val="40000"/>
                  <a:lumOff val="60000"/>
                </a:schemeClr>
              </a:gs>
              <a:gs pos="100000">
                <a:schemeClr val="accent4">
                  <a:lumMod val="60000"/>
                  <a:lumOff val="40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lnSpc>
                <a:spcPct val="90000"/>
              </a:lnSpc>
              <a:spcBef>
                <a:spcPct val="0"/>
              </a:spcBef>
              <a:spcAft>
                <a:spcPct val="35000"/>
              </a:spcAft>
              <a:defRPr/>
            </a:pPr>
            <a:r>
              <a:rPr lang="en-US" sz="1600" b="1" kern="0" dirty="0" smtClean="0">
                <a:solidFill>
                  <a:schemeClr val="bg1"/>
                </a:solidFill>
                <a:latin typeface="Segoe" charset="0"/>
              </a:rPr>
              <a:t>Worms</a:t>
            </a:r>
          </a:p>
        </p:txBody>
      </p:sp>
      <p:sp>
        <p:nvSpPr>
          <p:cNvPr id="7" name="Rounded Rectangle 14"/>
          <p:cNvSpPr/>
          <p:nvPr/>
        </p:nvSpPr>
        <p:spPr>
          <a:xfrm>
            <a:off x="6631233" y="1386840"/>
            <a:ext cx="2002139" cy="381000"/>
          </a:xfrm>
          <a:prstGeom prst="rect">
            <a:avLst/>
          </a:prstGeom>
          <a:gradFill>
            <a:gsLst>
              <a:gs pos="23000">
                <a:schemeClr val="accent4">
                  <a:lumMod val="20000"/>
                  <a:lumOff val="80000"/>
                </a:schemeClr>
              </a:gs>
              <a:gs pos="81000">
                <a:schemeClr val="accent4">
                  <a:lumMod val="40000"/>
                  <a:lumOff val="60000"/>
                </a:schemeClr>
              </a:gs>
              <a:gs pos="100000">
                <a:schemeClr val="accent4">
                  <a:lumMod val="60000"/>
                  <a:lumOff val="40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lnSpc>
                <a:spcPct val="90000"/>
              </a:lnSpc>
              <a:spcBef>
                <a:spcPct val="0"/>
              </a:spcBef>
              <a:spcAft>
                <a:spcPct val="35000"/>
              </a:spcAft>
              <a:defRPr/>
            </a:pPr>
            <a:r>
              <a:rPr lang="en-US" sz="1600" b="1" kern="0" dirty="0" smtClean="0">
                <a:solidFill>
                  <a:schemeClr val="bg1"/>
                </a:solidFill>
                <a:latin typeface="Segoe" charset="0"/>
              </a:rPr>
              <a:t>Protocol Exploits</a:t>
            </a:r>
          </a:p>
        </p:txBody>
      </p:sp>
      <p:sp>
        <p:nvSpPr>
          <p:cNvPr id="8" name="Snip Single Corner Rectangle 7"/>
          <p:cNvSpPr/>
          <p:nvPr/>
        </p:nvSpPr>
        <p:spPr>
          <a:xfrm>
            <a:off x="2087880" y="2575559"/>
            <a:ext cx="6697717" cy="1271016"/>
          </a:xfrm>
          <a:prstGeom prst="snip1Rect">
            <a:avLst>
              <a:gd name="adj" fmla="val 10963"/>
            </a:avLst>
          </a:prstGeom>
          <a:gradFill flip="none" rotWithShape="1">
            <a:gsLst>
              <a:gs pos="4000">
                <a:srgbClr val="FFFFFF">
                  <a:alpha val="49000"/>
                </a:srgbClr>
              </a:gs>
              <a:gs pos="18000">
                <a:srgbClr val="FFFFFF">
                  <a:alpha val="38000"/>
                </a:srgbClr>
              </a:gs>
              <a:gs pos="48000">
                <a:srgbClr val="000000">
                  <a:alpha val="24000"/>
                </a:srgbClr>
              </a:gs>
              <a:gs pos="75000">
                <a:srgbClr val="000000">
                  <a:alpha val="16000"/>
                </a:srgbClr>
              </a:gs>
              <a:gs pos="91000">
                <a:srgbClr val="FFFFFF">
                  <a:alpha val="0"/>
                </a:srgbClr>
              </a:gs>
              <a:gs pos="100000">
                <a:srgbClr val="FFFFFF">
                  <a:alpha val="18000"/>
                </a:srgbClr>
              </a:gs>
            </a:gsLst>
            <a:lin ang="13500000" scaled="1"/>
            <a:tileRect/>
          </a:gradFill>
          <a:ln w="31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230188" lvl="1" indent="-230188" algn="ctr" defTabSz="914099" fontAlgn="base">
              <a:lnSpc>
                <a:spcPct val="85000"/>
              </a:lnSpc>
              <a:spcBef>
                <a:spcPts val="600"/>
              </a:spcBef>
              <a:spcAft>
                <a:spcPct val="0"/>
              </a:spcAft>
              <a:defRPr/>
            </a:pPr>
            <a:r>
              <a:rPr lang="en-US" b="1" dirty="0" smtClean="0">
                <a:solidFill>
                  <a:schemeClr val="bg1"/>
                </a:solidFill>
              </a:rPr>
              <a:t>HTTP and HTTPS Inspection</a:t>
            </a:r>
            <a:endParaRPr lang="en-US" b="1" dirty="0">
              <a:solidFill>
                <a:schemeClr val="bg1"/>
              </a:solidFill>
            </a:endParaRPr>
          </a:p>
        </p:txBody>
      </p:sp>
      <p:sp>
        <p:nvSpPr>
          <p:cNvPr id="15" name="Rounded Rectangle 6"/>
          <p:cNvSpPr/>
          <p:nvPr/>
        </p:nvSpPr>
        <p:spPr>
          <a:xfrm>
            <a:off x="2042160" y="3947160"/>
            <a:ext cx="6324600" cy="2209800"/>
          </a:xfrm>
          <a:prstGeom prst="rect">
            <a:avLst/>
          </a:prstGeom>
          <a:solidFill>
            <a:schemeClr val="bg1">
              <a:alpha val="23137"/>
            </a:schemeClr>
          </a:solidFill>
          <a:ln w="9525">
            <a:noFill/>
          </a:ln>
        </p:spPr>
        <p:style>
          <a:lnRef idx="2">
            <a:schemeClr val="dk1"/>
          </a:lnRef>
          <a:fillRef idx="1">
            <a:schemeClr val="lt1"/>
          </a:fillRef>
          <a:effectRef idx="0">
            <a:schemeClr val="dk1"/>
          </a:effectRef>
          <a:fontRef idx="minor">
            <a:schemeClr val="dk1"/>
          </a:fontRef>
        </p:style>
        <p:txBody>
          <a:bodyPr spcFirstLastPara="0" vert="horz" wrap="square" lIns="22860" tIns="17145" rIns="22860" bIns="17145" numCol="1" spcCol="1270" anchor="ctr" anchorCtr="0">
            <a:noAutofit/>
          </a:bodyPr>
          <a:lstStyle/>
          <a:p>
            <a:pPr lvl="0" defTabSz="400050">
              <a:lnSpc>
                <a:spcPct val="90000"/>
              </a:lnSpc>
              <a:spcBef>
                <a:spcPct val="0"/>
              </a:spcBef>
            </a:pPr>
            <a:r>
              <a:rPr lang="en-US" sz="2000" b="1" dirty="0" smtClean="0">
                <a:solidFill>
                  <a:schemeClr val="tx1"/>
                </a:solidFill>
                <a:effectLst>
                  <a:outerShdw blurRad="38100" dist="38100" dir="2700000" algn="tl">
                    <a:srgbClr val="000000">
                      <a:alpha val="43137"/>
                    </a:srgbClr>
                  </a:outerShdw>
                </a:effectLst>
                <a:latin typeface="+mj-lt"/>
                <a:cs typeface="Segoe UI" pitchFamily="34" charset="0"/>
              </a:rPr>
              <a:t>Coverage for Streaming and Content-based traffic</a:t>
            </a:r>
            <a:endParaRPr lang="en-US" sz="2000" b="1" kern="1200" dirty="0" smtClean="0">
              <a:solidFill>
                <a:schemeClr val="tx1"/>
              </a:solidFill>
              <a:effectLst>
                <a:outerShdw blurRad="38100" dist="38100" dir="2700000" algn="tl">
                  <a:srgbClr val="000000">
                    <a:alpha val="43137"/>
                  </a:srgbClr>
                </a:outerShdw>
              </a:effectLst>
              <a:latin typeface="+mj-lt"/>
              <a:cs typeface="Segoe UI" pitchFamily="34" charset="0"/>
            </a:endParaRPr>
          </a:p>
          <a:p>
            <a:pPr marL="350838" indent="-280988">
              <a:lnSpc>
                <a:spcPct val="90000"/>
              </a:lnSpc>
              <a:spcBef>
                <a:spcPct val="30000"/>
              </a:spcBef>
              <a:buClr>
                <a:schemeClr val="folHlink"/>
              </a:buClr>
              <a:buSzPct val="100000"/>
              <a:buBlip>
                <a:blip r:embed="rId3"/>
              </a:buBlip>
              <a:defRPr/>
            </a:pPr>
            <a:r>
              <a:rPr lang="en-US" sz="2000" dirty="0" smtClean="0">
                <a:solidFill>
                  <a:srgbClr val="99CC99"/>
                </a:solidFill>
              </a:rPr>
              <a:t>Zero-day and Variant Protection</a:t>
            </a:r>
          </a:p>
          <a:p>
            <a:pPr marL="746125" lvl="2" indent="-288925">
              <a:lnSpc>
                <a:spcPct val="90000"/>
              </a:lnSpc>
              <a:spcBef>
                <a:spcPct val="20000"/>
              </a:spcBef>
              <a:buClr>
                <a:schemeClr val="folHlink"/>
              </a:buClr>
              <a:buSzPct val="90000"/>
              <a:buBlip>
                <a:blip r:embed="rId4"/>
              </a:buBlip>
            </a:pPr>
            <a:r>
              <a:rPr lang="en-US" sz="1600" dirty="0" smtClean="0">
                <a:solidFill>
                  <a:srgbClr val="99CC99"/>
                </a:solidFill>
              </a:rPr>
              <a:t>Generic and Specific Signatures</a:t>
            </a:r>
          </a:p>
          <a:p>
            <a:pPr marL="746125" lvl="2" indent="-288925">
              <a:lnSpc>
                <a:spcPct val="90000"/>
              </a:lnSpc>
              <a:spcBef>
                <a:spcPct val="20000"/>
              </a:spcBef>
              <a:buClr>
                <a:schemeClr val="folHlink"/>
              </a:buClr>
              <a:buSzPct val="90000"/>
              <a:buBlip>
                <a:blip r:embed="rId4"/>
              </a:buBlip>
            </a:pPr>
            <a:r>
              <a:rPr lang="en-US" sz="1600" dirty="0" smtClean="0">
                <a:solidFill>
                  <a:srgbClr val="99CC99"/>
                </a:solidFill>
              </a:rPr>
              <a:t>Protocol Analysis</a:t>
            </a:r>
          </a:p>
          <a:p>
            <a:pPr marL="746125" lvl="2" indent="-288925">
              <a:lnSpc>
                <a:spcPct val="90000"/>
              </a:lnSpc>
              <a:spcBef>
                <a:spcPct val="20000"/>
              </a:spcBef>
              <a:buClr>
                <a:schemeClr val="folHlink"/>
              </a:buClr>
              <a:buSzPct val="90000"/>
              <a:buBlip>
                <a:blip r:embed="rId4"/>
              </a:buBlip>
            </a:pPr>
            <a:r>
              <a:rPr lang="en-US" sz="1600" dirty="0" smtClean="0">
                <a:solidFill>
                  <a:srgbClr val="99CC99"/>
                </a:solidFill>
              </a:rPr>
              <a:t>Heuristic</a:t>
            </a:r>
          </a:p>
          <a:p>
            <a:pPr marL="350838" indent="-280988">
              <a:lnSpc>
                <a:spcPct val="90000"/>
              </a:lnSpc>
              <a:spcBef>
                <a:spcPct val="30000"/>
              </a:spcBef>
              <a:buClr>
                <a:schemeClr val="folHlink"/>
              </a:buClr>
              <a:buSzPct val="100000"/>
              <a:buBlip>
                <a:blip r:embed="rId3"/>
              </a:buBlip>
              <a:defRPr/>
            </a:pPr>
            <a:r>
              <a:rPr lang="en-US" sz="2000" dirty="0" smtClean="0">
                <a:solidFill>
                  <a:srgbClr val="99CC99"/>
                </a:solidFill>
              </a:rPr>
              <a:t>Granular control of Web traffic</a:t>
            </a:r>
          </a:p>
          <a:p>
            <a:pPr marL="350838" indent="-280988">
              <a:lnSpc>
                <a:spcPct val="90000"/>
              </a:lnSpc>
              <a:spcBef>
                <a:spcPct val="30000"/>
              </a:spcBef>
              <a:buClr>
                <a:schemeClr val="folHlink"/>
              </a:buClr>
              <a:buSzPct val="100000"/>
              <a:buBlip>
                <a:blip r:embed="rId3"/>
              </a:buBlip>
              <a:defRPr/>
            </a:pPr>
            <a:r>
              <a:rPr lang="en-US" sz="2000" dirty="0" smtClean="0">
                <a:solidFill>
                  <a:srgbClr val="99CC99"/>
                </a:solidFill>
              </a:rPr>
              <a:t>Extensible as new threats appear</a:t>
            </a:r>
            <a:endParaRPr lang="en-US" sz="2000" dirty="0">
              <a:solidFill>
                <a:srgbClr val="99CC99"/>
              </a:solidFill>
            </a:endParaRPr>
          </a:p>
        </p:txBody>
      </p:sp>
      <p:sp>
        <p:nvSpPr>
          <p:cNvPr id="16" name="Rounded Rectangle 8"/>
          <p:cNvSpPr/>
          <p:nvPr/>
        </p:nvSpPr>
        <p:spPr>
          <a:xfrm>
            <a:off x="3378438" y="1920240"/>
            <a:ext cx="2029968" cy="381000"/>
          </a:xfrm>
          <a:prstGeom prst="rect">
            <a:avLst/>
          </a:prstGeom>
          <a:gradFill>
            <a:gsLst>
              <a:gs pos="23000">
                <a:schemeClr val="accent4">
                  <a:lumMod val="20000"/>
                  <a:lumOff val="80000"/>
                </a:schemeClr>
              </a:gs>
              <a:gs pos="81000">
                <a:schemeClr val="accent4">
                  <a:lumMod val="40000"/>
                  <a:lumOff val="60000"/>
                </a:schemeClr>
              </a:gs>
              <a:gs pos="100000">
                <a:schemeClr val="accent4">
                  <a:lumMod val="60000"/>
                  <a:lumOff val="40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lnSpc>
                <a:spcPct val="90000"/>
              </a:lnSpc>
              <a:spcBef>
                <a:spcPct val="0"/>
              </a:spcBef>
              <a:spcAft>
                <a:spcPct val="35000"/>
              </a:spcAft>
              <a:defRPr/>
            </a:pPr>
            <a:r>
              <a:rPr lang="en-US" sz="1600" b="1" kern="0" dirty="0" smtClean="0">
                <a:solidFill>
                  <a:schemeClr val="bg1"/>
                </a:solidFill>
                <a:latin typeface="Segoe" charset="0"/>
              </a:rPr>
              <a:t>Scripts</a:t>
            </a:r>
          </a:p>
        </p:txBody>
      </p:sp>
      <p:sp>
        <p:nvSpPr>
          <p:cNvPr id="17" name="Snip Single Corner Rectangle 16"/>
          <p:cNvSpPr/>
          <p:nvPr/>
        </p:nvSpPr>
        <p:spPr>
          <a:xfrm>
            <a:off x="381000" y="929640"/>
            <a:ext cx="1600200" cy="1496568"/>
          </a:xfrm>
          <a:prstGeom prst="snip1Rect">
            <a:avLst>
              <a:gd name="adj" fmla="val 13631"/>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ct val="85000"/>
              </a:lnSpc>
              <a:spcBef>
                <a:spcPct val="0"/>
              </a:spcBef>
              <a:spcAft>
                <a:spcPct val="0"/>
              </a:spcAft>
              <a:defRPr/>
            </a:pPr>
            <a:r>
              <a:rPr lang="en-US" sz="2000" dirty="0" smtClean="0">
                <a:effectLst>
                  <a:outerShdw blurRad="38100" dist="38100" dir="2700000" algn="tl">
                    <a:srgbClr val="000000">
                      <a:alpha val="43137"/>
                    </a:srgbClr>
                  </a:outerShdw>
                </a:effectLst>
              </a:rPr>
              <a:t>Threat Vector</a:t>
            </a:r>
          </a:p>
        </p:txBody>
      </p:sp>
      <p:sp>
        <p:nvSpPr>
          <p:cNvPr id="18" name="Snip Single Corner Rectangle 17"/>
          <p:cNvSpPr/>
          <p:nvPr/>
        </p:nvSpPr>
        <p:spPr>
          <a:xfrm>
            <a:off x="381000" y="2575560"/>
            <a:ext cx="1600200" cy="1267968"/>
          </a:xfrm>
          <a:prstGeom prst="snip1Rect">
            <a:avLst>
              <a:gd name="adj" fmla="val 13631"/>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ct val="85000"/>
              </a:lnSpc>
              <a:spcBef>
                <a:spcPct val="0"/>
              </a:spcBef>
              <a:spcAft>
                <a:spcPct val="0"/>
              </a:spcAft>
              <a:defRPr/>
            </a:pPr>
            <a:r>
              <a:rPr lang="en-US" sz="2000" dirty="0" smtClean="0">
                <a:effectLst>
                  <a:outerShdw blurRad="38100" dist="38100" dir="2700000" algn="tl">
                    <a:srgbClr val="000000">
                      <a:alpha val="43137"/>
                    </a:srgbClr>
                  </a:outerShdw>
                </a:effectLst>
              </a:rPr>
              <a:t>Inspection Technology</a:t>
            </a:r>
          </a:p>
        </p:txBody>
      </p:sp>
      <p:sp>
        <p:nvSpPr>
          <p:cNvPr id="19" name="Rounded Rectangle 8"/>
          <p:cNvSpPr/>
          <p:nvPr/>
        </p:nvSpPr>
        <p:spPr>
          <a:xfrm>
            <a:off x="5544312" y="1920240"/>
            <a:ext cx="2029968" cy="381000"/>
          </a:xfrm>
          <a:prstGeom prst="rect">
            <a:avLst/>
          </a:prstGeom>
          <a:gradFill>
            <a:gsLst>
              <a:gs pos="23000">
                <a:schemeClr val="accent4">
                  <a:lumMod val="20000"/>
                  <a:lumOff val="80000"/>
                </a:schemeClr>
              </a:gs>
              <a:gs pos="81000">
                <a:schemeClr val="accent4">
                  <a:lumMod val="40000"/>
                  <a:lumOff val="60000"/>
                </a:schemeClr>
              </a:gs>
              <a:gs pos="100000">
                <a:schemeClr val="accent4">
                  <a:lumMod val="60000"/>
                  <a:lumOff val="40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lnSpc>
                <a:spcPct val="90000"/>
              </a:lnSpc>
              <a:spcBef>
                <a:spcPct val="0"/>
              </a:spcBef>
              <a:spcAft>
                <a:spcPct val="35000"/>
              </a:spcAft>
              <a:defRPr/>
            </a:pPr>
            <a:r>
              <a:rPr lang="en-US" sz="1600" b="1" kern="0" dirty="0" smtClean="0">
                <a:solidFill>
                  <a:schemeClr val="bg1"/>
                </a:solidFill>
                <a:latin typeface="Segoe" charset="0"/>
              </a:rPr>
              <a:t>Encrypted Web</a:t>
            </a:r>
          </a:p>
        </p:txBody>
      </p:sp>
      <p:sp>
        <p:nvSpPr>
          <p:cNvPr id="21" name="Rounded Rectangle 6"/>
          <p:cNvSpPr/>
          <p:nvPr/>
        </p:nvSpPr>
        <p:spPr>
          <a:xfrm>
            <a:off x="2221375" y="3048000"/>
            <a:ext cx="2029968" cy="533400"/>
          </a:xfrm>
          <a:prstGeom prst="rect">
            <a:avLst/>
          </a:prstGeom>
          <a:gradFill>
            <a:gsLst>
              <a:gs pos="23000">
                <a:schemeClr val="accent1">
                  <a:lumMod val="40000"/>
                  <a:lumOff val="60000"/>
                </a:schemeClr>
              </a:gs>
              <a:gs pos="81000">
                <a:schemeClr val="accent1">
                  <a:lumMod val="60000"/>
                  <a:lumOff val="40000"/>
                </a:schemeClr>
              </a:gs>
              <a:gs pos="100000">
                <a:schemeClr val="accent1">
                  <a:lumMod val="75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lnSpc>
                <a:spcPct val="90000"/>
              </a:lnSpc>
              <a:spcBef>
                <a:spcPct val="0"/>
              </a:spcBef>
              <a:spcAft>
                <a:spcPct val="35000"/>
              </a:spcAft>
              <a:defRPr/>
            </a:pPr>
            <a:r>
              <a:rPr lang="en-US" sz="1600" b="1" kern="0" dirty="0" smtClean="0">
                <a:solidFill>
                  <a:schemeClr val="bg1"/>
                </a:solidFill>
                <a:latin typeface="Segoe" charset="0"/>
              </a:rPr>
              <a:t>Microsoft Antimalware</a:t>
            </a:r>
            <a:endParaRPr lang="en-US" sz="1600" b="1" kern="0" dirty="0">
              <a:solidFill>
                <a:schemeClr val="bg1"/>
              </a:solidFill>
              <a:latin typeface="Segoe" charset="0"/>
            </a:endParaRPr>
          </a:p>
        </p:txBody>
      </p:sp>
      <p:sp>
        <p:nvSpPr>
          <p:cNvPr id="22" name="Rounded Rectangle 8"/>
          <p:cNvSpPr/>
          <p:nvPr/>
        </p:nvSpPr>
        <p:spPr>
          <a:xfrm>
            <a:off x="4402527" y="3048000"/>
            <a:ext cx="2029968" cy="533400"/>
          </a:xfrm>
          <a:prstGeom prst="rect">
            <a:avLst/>
          </a:prstGeom>
          <a:gradFill>
            <a:gsLst>
              <a:gs pos="23000">
                <a:schemeClr val="accent1">
                  <a:lumMod val="40000"/>
                  <a:lumOff val="60000"/>
                </a:schemeClr>
              </a:gs>
              <a:gs pos="81000">
                <a:schemeClr val="accent1">
                  <a:lumMod val="60000"/>
                  <a:lumOff val="40000"/>
                </a:schemeClr>
              </a:gs>
              <a:gs pos="100000">
                <a:schemeClr val="accent1">
                  <a:lumMod val="75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lnSpc>
                <a:spcPct val="90000"/>
              </a:lnSpc>
              <a:spcBef>
                <a:spcPct val="0"/>
              </a:spcBef>
              <a:spcAft>
                <a:spcPct val="35000"/>
              </a:spcAft>
              <a:defRPr/>
            </a:pPr>
            <a:r>
              <a:rPr lang="en-US" sz="1600" b="1" kern="0" dirty="0" smtClean="0">
                <a:solidFill>
                  <a:schemeClr val="bg1"/>
                </a:solidFill>
                <a:latin typeface="Segoe" charset="0"/>
              </a:rPr>
              <a:t>Network Inspection System</a:t>
            </a:r>
          </a:p>
        </p:txBody>
      </p:sp>
      <p:sp>
        <p:nvSpPr>
          <p:cNvPr id="23" name="Rounded Rectangle 14"/>
          <p:cNvSpPr/>
          <p:nvPr/>
        </p:nvSpPr>
        <p:spPr>
          <a:xfrm>
            <a:off x="6583680" y="3048000"/>
            <a:ext cx="2002139" cy="533400"/>
          </a:xfrm>
          <a:prstGeom prst="rect">
            <a:avLst/>
          </a:prstGeom>
          <a:gradFill>
            <a:gsLst>
              <a:gs pos="23000">
                <a:schemeClr val="accent1">
                  <a:lumMod val="40000"/>
                  <a:lumOff val="60000"/>
                </a:schemeClr>
              </a:gs>
              <a:gs pos="81000">
                <a:schemeClr val="accent1">
                  <a:lumMod val="60000"/>
                  <a:lumOff val="40000"/>
                </a:schemeClr>
              </a:gs>
              <a:gs pos="100000">
                <a:schemeClr val="accent1">
                  <a:lumMod val="75000"/>
                </a:schemeClr>
              </a:gs>
            </a:gsLst>
            <a:path path="circle">
              <a:fillToRect l="50000" t="50000" r="50000" b="50000"/>
            </a:path>
          </a:gradFill>
          <a:ln>
            <a:solidFill>
              <a:schemeClr val="tx1">
                <a:lumMod val="85000"/>
              </a:schemeClr>
            </a:solidFill>
          </a:ln>
        </p:spPr>
        <p:style>
          <a:lnRef idx="1">
            <a:schemeClr val="dk1"/>
          </a:lnRef>
          <a:fillRef idx="0">
            <a:schemeClr val="dk1"/>
          </a:fillRef>
          <a:effectRef idx="0">
            <a:schemeClr val="dk1"/>
          </a:effectRef>
          <a:fontRef idx="minor">
            <a:schemeClr val="tx1"/>
          </a:fontRef>
        </p:style>
        <p:txBody>
          <a:bodyPr wrap="square" anchor="ctr">
            <a:noAutofit/>
          </a:bodyPr>
          <a:lstStyle/>
          <a:p>
            <a:pPr algn="ctr" defTabSz="914400">
              <a:lnSpc>
                <a:spcPct val="90000"/>
              </a:lnSpc>
              <a:spcBef>
                <a:spcPct val="0"/>
              </a:spcBef>
              <a:spcAft>
                <a:spcPct val="35000"/>
              </a:spcAft>
              <a:defRPr/>
            </a:pPr>
            <a:r>
              <a:rPr lang="en-US" sz="1600" b="1" kern="0" dirty="0" smtClean="0">
                <a:solidFill>
                  <a:schemeClr val="bg1"/>
                </a:solidFill>
                <a:latin typeface="Segoe" charset="0"/>
              </a:rPr>
              <a:t>Application Layer Proxy</a:t>
            </a:r>
          </a:p>
        </p:txBody>
      </p:sp>
    </p:spTree>
    <p:extLst>
      <p:ext uri="{BB962C8B-B14F-4D97-AF65-F5344CB8AC3E}">
        <p14:creationId xmlns:p14="http://schemas.microsoft.com/office/powerpoint/2007/7/12/main" xmlns="" val="2087405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81000" y="1420813"/>
            <a:ext cx="8382000" cy="1840547"/>
          </a:xfrm>
          <a:prstGeom prst="roundRect">
            <a:avLst>
              <a:gd name="adj" fmla="val 0"/>
            </a:avLst>
          </a:prstGeom>
          <a:solidFill>
            <a:schemeClr val="bg1">
              <a:lumMod val="95000"/>
              <a:lumOff val="5000"/>
            </a:schemeClr>
          </a:solidFill>
          <a:ln>
            <a:solidFill>
              <a:schemeClr val="bg1">
                <a:lumMod val="75000"/>
                <a:lumOff val="25000"/>
              </a:schemeClr>
            </a:solidFill>
          </a:ln>
        </p:spPr>
        <p:style>
          <a:lnRef idx="1">
            <a:schemeClr val="accent1"/>
          </a:lnRef>
          <a:fillRef idx="2">
            <a:schemeClr val="accent1"/>
          </a:fillRef>
          <a:effectRef idx="1">
            <a:schemeClr val="accent1"/>
          </a:effectRef>
          <a:fontRef idx="minor">
            <a:schemeClr val="dk1"/>
          </a:fontRef>
        </p:style>
        <p:txBody>
          <a:bodyPr rtlCol="0" anchor="b"/>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Network </a:t>
            </a:r>
            <a:r>
              <a:rPr lang="en-US" spc="0" dirty="0" smtClean="0"/>
              <a:t>Inspection</a:t>
            </a:r>
            <a:r>
              <a:rPr lang="en-US" dirty="0" smtClean="0"/>
              <a:t> System </a:t>
            </a:r>
            <a:br>
              <a:rPr lang="en-US" dirty="0" smtClean="0"/>
            </a:br>
            <a:r>
              <a:rPr lang="en-US" dirty="0" smtClean="0"/>
              <a:t>for Intrusion Prevention</a:t>
            </a:r>
            <a:endParaRPr lang="en-US" dirty="0"/>
          </a:p>
        </p:txBody>
      </p:sp>
      <p:sp>
        <p:nvSpPr>
          <p:cNvPr id="24" name="Slide Number Placeholder 23"/>
          <p:cNvSpPr>
            <a:spLocks noGrp="1"/>
          </p:cNvSpPr>
          <p:nvPr>
            <p:ph type="sldNum" sz="quarter" idx="4294967295"/>
          </p:nvPr>
        </p:nvSpPr>
        <p:spPr>
          <a:xfrm>
            <a:off x="7162800" y="6613525"/>
            <a:ext cx="1981200" cy="244475"/>
          </a:xfrm>
          <a:prstGeom prst="rect">
            <a:avLst/>
          </a:prstGeom>
        </p:spPr>
        <p:txBody>
          <a:bodyPr/>
          <a:lstStyle/>
          <a:p>
            <a:pPr algn="r" rtl="0">
              <a:defRPr/>
            </a:pPr>
            <a:fld id="{CBE9DA31-1D93-4130-B461-1226F9F40B3F}" type="slidenum">
              <a:rPr lang="en-US" sz="800" kern="1200" smtClean="0">
                <a:solidFill>
                  <a:srgbClr val="000000"/>
                </a:solidFill>
                <a:latin typeface="Verdana" pitchFamily="34" charset="0"/>
                <a:ea typeface="+mn-ea"/>
                <a:cs typeface="Arial"/>
              </a:rPr>
              <a:pPr algn="r" rtl="0">
                <a:defRPr/>
              </a:pPr>
              <a:t>7</a:t>
            </a:fld>
            <a:endParaRPr lang="en-US" sz="800" kern="1200" dirty="0">
              <a:solidFill>
                <a:srgbClr val="000000"/>
              </a:solidFill>
              <a:latin typeface="Verdana" pitchFamily="34" charset="0"/>
              <a:ea typeface="+mn-ea"/>
              <a:cs typeface="Arial"/>
            </a:endParaRPr>
          </a:p>
        </p:txBody>
      </p:sp>
      <p:sp>
        <p:nvSpPr>
          <p:cNvPr id="3" name="Content Placeholder 2"/>
          <p:cNvSpPr>
            <a:spLocks noGrp="1"/>
          </p:cNvSpPr>
          <p:nvPr>
            <p:ph idx="4294967295"/>
          </p:nvPr>
        </p:nvSpPr>
        <p:spPr>
          <a:xfrm>
            <a:off x="306388" y="3449320"/>
            <a:ext cx="8456612" cy="2859405"/>
          </a:xfrm>
        </p:spPr>
        <p:txBody>
          <a:bodyPr>
            <a:noAutofit/>
          </a:bodyPr>
          <a:lstStyle/>
          <a:p>
            <a:pPr marL="540429" indent="-470239">
              <a:spcBef>
                <a:spcPct val="30000"/>
              </a:spcBef>
              <a:defRPr/>
            </a:pPr>
            <a:r>
              <a:rPr lang="en-US" sz="2400" dirty="0" smtClean="0"/>
              <a:t>Detect and prevent known </a:t>
            </a:r>
            <a:r>
              <a:rPr lang="en-US" sz="2400" b="1" dirty="0" smtClean="0">
                <a:solidFill>
                  <a:srgbClr val="FF0000"/>
                </a:solidFill>
              </a:rPr>
              <a:t>vulnerability-based</a:t>
            </a:r>
            <a:r>
              <a:rPr lang="en-US" sz="2400" dirty="0" smtClean="0"/>
              <a:t> attack attempts at the </a:t>
            </a:r>
            <a:r>
              <a:rPr lang="en-US" sz="2400" b="1" dirty="0" smtClean="0"/>
              <a:t>Edge </a:t>
            </a:r>
            <a:r>
              <a:rPr lang="en-US" sz="2400" dirty="0" smtClean="0"/>
              <a:t>of the network or in datacenter</a:t>
            </a:r>
            <a:endParaRPr lang="en-US" sz="2400" b="1" dirty="0" smtClean="0"/>
          </a:p>
          <a:p>
            <a:pPr marL="540429" indent="-470239">
              <a:spcBef>
                <a:spcPct val="30000"/>
              </a:spcBef>
              <a:defRPr/>
            </a:pPr>
            <a:r>
              <a:rPr lang="en-US" sz="2400" dirty="0" smtClean="0"/>
              <a:t>Same day availability of the patch </a:t>
            </a:r>
            <a:r>
              <a:rPr lang="en-US" sz="2400" b="1" dirty="0" smtClean="0">
                <a:solidFill>
                  <a:srgbClr val="FF0000"/>
                </a:solidFill>
              </a:rPr>
              <a:t>and</a:t>
            </a:r>
            <a:r>
              <a:rPr lang="en-US" sz="2400" dirty="0" smtClean="0"/>
              <a:t> NIS signature </a:t>
            </a:r>
          </a:p>
          <a:p>
            <a:pPr marL="540429" indent="-470239">
              <a:spcBef>
                <a:spcPct val="30000"/>
              </a:spcBef>
              <a:defRPr/>
            </a:pPr>
            <a:r>
              <a:rPr lang="en-US" sz="2400" dirty="0" smtClean="0"/>
              <a:t>Closes the vulnerability window which is needed for patch testing\deployment:</a:t>
            </a:r>
          </a:p>
          <a:p>
            <a:pPr lvl="2"/>
            <a:r>
              <a:rPr lang="en-US" sz="2200" dirty="0" smtClean="0"/>
              <a:t>Patches need to be tested more thoroughly</a:t>
            </a:r>
          </a:p>
          <a:p>
            <a:pPr lvl="2"/>
            <a:r>
              <a:rPr lang="en-US" sz="2200" dirty="0" smtClean="0"/>
              <a:t>Customer acceptance (similar to AV updates)</a:t>
            </a:r>
          </a:p>
        </p:txBody>
      </p:sp>
      <p:sp>
        <p:nvSpPr>
          <p:cNvPr id="7" name="Rectangle 14"/>
          <p:cNvSpPr txBox="1">
            <a:spLocks noChangeArrowheads="1"/>
          </p:cNvSpPr>
          <p:nvPr/>
        </p:nvSpPr>
        <p:spPr bwMode="auto">
          <a:xfrm>
            <a:off x="1821326" y="2377441"/>
            <a:ext cx="1235017" cy="584775"/>
          </a:xfrm>
          <a:prstGeom prst="rect">
            <a:avLst/>
          </a:prstGeom>
          <a:noFill/>
          <a:ln w="9525">
            <a:noFill/>
            <a:miter lim="800000"/>
            <a:headEnd/>
            <a:tailEnd/>
          </a:ln>
        </p:spPr>
        <p:txBody>
          <a:bodyPr wrap="none">
            <a:spAutoFit/>
          </a:bodyPr>
          <a:lstStyle/>
          <a:p>
            <a:pPr algn="ctr"/>
            <a:r>
              <a:rPr lang="en-US" sz="1600" dirty="0">
                <a:latin typeface="+mj-lt"/>
              </a:rPr>
              <a:t>Vulnerability</a:t>
            </a:r>
            <a:br>
              <a:rPr lang="en-US" sz="1600" dirty="0">
                <a:latin typeface="+mj-lt"/>
              </a:rPr>
            </a:br>
            <a:r>
              <a:rPr lang="en-US" sz="1600" dirty="0">
                <a:latin typeface="+mj-lt"/>
              </a:rPr>
              <a:t>found</a:t>
            </a:r>
          </a:p>
        </p:txBody>
      </p:sp>
      <p:cxnSp>
        <p:nvCxnSpPr>
          <p:cNvPr id="8" name="Straight Arrow Connector 7"/>
          <p:cNvCxnSpPr/>
          <p:nvPr/>
        </p:nvCxnSpPr>
        <p:spPr bwMode="auto">
          <a:xfrm>
            <a:off x="1584960" y="2301242"/>
            <a:ext cx="1752600" cy="1587"/>
          </a:xfrm>
          <a:prstGeom prst="straightConnector1">
            <a:avLst/>
          </a:prstGeom>
          <a:ln w="12700">
            <a:solidFill>
              <a:schemeClr val="accent4"/>
            </a:solidFill>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endCxn id="1026" idx="1"/>
          </p:cNvCxnSpPr>
          <p:nvPr/>
        </p:nvCxnSpPr>
        <p:spPr bwMode="auto">
          <a:xfrm flipV="1">
            <a:off x="5086986" y="1957429"/>
            <a:ext cx="1618053" cy="236236"/>
          </a:xfrm>
          <a:prstGeom prst="straightConnector1">
            <a:avLst/>
          </a:prstGeom>
          <a:noFill/>
          <a:ln w="12700" cap="flat" cmpd="sng" algn="ctr">
            <a:solidFill>
              <a:schemeClr val="accent4"/>
            </a:solidFill>
            <a:prstDash val="solid"/>
            <a:tailEnd type="arrow"/>
          </a:ln>
          <a:effectLst>
            <a:outerShdw blurRad="50800" dist="25400" dir="5400000" rotWithShape="0">
              <a:srgbClr val="000000">
                <a:alpha val="43137"/>
              </a:srgbClr>
            </a:outerShdw>
          </a:effectLst>
        </p:spPr>
        <p:style>
          <a:lnRef idx="2">
            <a:schemeClr val="accent4"/>
          </a:lnRef>
          <a:fillRef idx="0">
            <a:schemeClr val="accent4"/>
          </a:fillRef>
          <a:effectRef idx="1">
            <a:schemeClr val="accent4"/>
          </a:effectRef>
          <a:fontRef idx="minor">
            <a:schemeClr val="tx1"/>
          </a:fontRef>
        </p:style>
      </p:cxnSp>
      <p:sp>
        <p:nvSpPr>
          <p:cNvPr id="20" name="Rectangle 10"/>
          <p:cNvSpPr txBox="1">
            <a:spLocks noChangeArrowheads="1"/>
          </p:cNvSpPr>
          <p:nvPr/>
        </p:nvSpPr>
        <p:spPr bwMode="auto">
          <a:xfrm>
            <a:off x="3032760" y="2682240"/>
            <a:ext cx="2667000" cy="369332"/>
          </a:xfrm>
          <a:prstGeom prst="rect">
            <a:avLst/>
          </a:prstGeom>
          <a:noFill/>
          <a:ln w="9525">
            <a:noFill/>
            <a:miter lim="800000"/>
            <a:headEnd/>
            <a:tailEnd/>
          </a:ln>
        </p:spPr>
        <p:txBody>
          <a:bodyPr wrap="square">
            <a:spAutoFit/>
          </a:bodyPr>
          <a:lstStyle/>
          <a:p>
            <a:r>
              <a:rPr lang="en-US" sz="1800" dirty="0"/>
              <a:t>Signature authoring team</a:t>
            </a:r>
          </a:p>
        </p:txBody>
      </p:sp>
      <p:sp>
        <p:nvSpPr>
          <p:cNvPr id="21" name="Rectangle 8"/>
          <p:cNvSpPr txBox="1">
            <a:spLocks noChangeArrowheads="1"/>
          </p:cNvSpPr>
          <p:nvPr/>
        </p:nvSpPr>
        <p:spPr bwMode="auto">
          <a:xfrm>
            <a:off x="6103507" y="1584976"/>
            <a:ext cx="664407" cy="369332"/>
          </a:xfrm>
          <a:prstGeom prst="rect">
            <a:avLst/>
          </a:prstGeom>
          <a:noFill/>
          <a:ln w="9525">
            <a:noFill/>
            <a:miter lim="800000"/>
            <a:headEnd/>
            <a:tailEnd/>
          </a:ln>
        </p:spPr>
        <p:txBody>
          <a:bodyPr wrap="none">
            <a:spAutoFit/>
          </a:bodyPr>
          <a:lstStyle/>
          <a:p>
            <a:r>
              <a:rPr lang="en-US" sz="1800" dirty="0" smtClean="0"/>
              <a:t>TMG</a:t>
            </a:r>
            <a:endParaRPr lang="en-US" sz="1800" dirty="0"/>
          </a:p>
        </p:txBody>
      </p:sp>
      <p:cxnSp>
        <p:nvCxnSpPr>
          <p:cNvPr id="32" name="Straight Arrow Connector 31"/>
          <p:cNvCxnSpPr/>
          <p:nvPr/>
        </p:nvCxnSpPr>
        <p:spPr bwMode="auto">
          <a:xfrm>
            <a:off x="5090160" y="2193811"/>
            <a:ext cx="2971800" cy="715169"/>
          </a:xfrm>
          <a:prstGeom prst="straightConnector1">
            <a:avLst/>
          </a:prstGeom>
          <a:noFill/>
          <a:ln w="12700" cap="flat" cmpd="sng" algn="ctr">
            <a:solidFill>
              <a:schemeClr val="accent4"/>
            </a:solidFill>
            <a:prstDash val="solid"/>
            <a:tailEnd type="arrow"/>
          </a:ln>
          <a:effectLst>
            <a:outerShdw blurRad="50800" dist="25400" dir="5400000" rotWithShape="0">
              <a:srgbClr val="000000">
                <a:alpha val="43137"/>
              </a:srgbClr>
            </a:outerShdw>
          </a:effectLst>
        </p:spPr>
        <p:style>
          <a:lnRef idx="2">
            <a:schemeClr val="accent4"/>
          </a:lnRef>
          <a:fillRef idx="0">
            <a:schemeClr val="accent4"/>
          </a:fillRef>
          <a:effectRef idx="1">
            <a:schemeClr val="accent4"/>
          </a:effectRef>
          <a:fontRef idx="minor">
            <a:schemeClr val="tx1"/>
          </a:fontRef>
        </p:style>
      </p:cxnSp>
      <p:grpSp>
        <p:nvGrpSpPr>
          <p:cNvPr id="18" name="Group 17"/>
          <p:cNvGrpSpPr/>
          <p:nvPr/>
        </p:nvGrpSpPr>
        <p:grpSpPr>
          <a:xfrm>
            <a:off x="7792283" y="1375988"/>
            <a:ext cx="770110" cy="747237"/>
            <a:chOff x="129926" y="1867518"/>
            <a:chExt cx="1087262" cy="1054969"/>
          </a:xfrm>
        </p:grpSpPr>
        <p:pic>
          <p:nvPicPr>
            <p:cNvPr id="19" name="Picture 18" descr="ux_laptop_clean_large.png"/>
            <p:cNvPicPr>
              <a:picLocks noChangeAspect="1"/>
            </p:cNvPicPr>
            <p:nvPr/>
          </p:nvPicPr>
          <p:blipFill>
            <a:blip r:embed="rId3" cstate="print"/>
            <a:stretch>
              <a:fillRect/>
            </a:stretch>
          </p:blipFill>
          <p:spPr>
            <a:xfrm flipH="1">
              <a:off x="129926" y="1867518"/>
              <a:ext cx="1087262" cy="1054969"/>
            </a:xfrm>
            <a:prstGeom prst="rect">
              <a:avLst/>
            </a:prstGeom>
            <a:effectLst>
              <a:outerShdw blurRad="50800" dist="38100" dir="5400000" algn="t" rotWithShape="0">
                <a:prstClr val="black">
                  <a:alpha val="40000"/>
                </a:prstClr>
              </a:outerShdw>
            </a:effectLst>
          </p:spPr>
        </p:pic>
        <p:pic>
          <p:nvPicPr>
            <p:cNvPr id="22" name="Picture 21" descr="7.png"/>
            <p:cNvPicPr>
              <a:picLocks noChangeAspect="1"/>
            </p:cNvPicPr>
            <p:nvPr/>
          </p:nvPicPr>
          <p:blipFill>
            <a:blip r:embed="rId4" cstate="print"/>
            <a:stretch>
              <a:fillRect/>
            </a:stretch>
          </p:blipFill>
          <p:spPr>
            <a:xfrm rot="522620">
              <a:off x="503507" y="1920845"/>
              <a:ext cx="562639" cy="614737"/>
            </a:xfrm>
            <a:prstGeom prst="rect">
              <a:avLst/>
            </a:prstGeom>
          </p:spPr>
        </p:pic>
      </p:grpSp>
      <p:pic>
        <p:nvPicPr>
          <p:cNvPr id="17" name="Picture 16" descr="peep7.png"/>
          <p:cNvPicPr>
            <a:picLocks noChangeAspect="1"/>
          </p:cNvPicPr>
          <p:nvPr/>
        </p:nvPicPr>
        <p:blipFill>
          <a:blip r:embed="rId5"/>
          <a:stretch>
            <a:fillRect/>
          </a:stretch>
        </p:blipFill>
        <p:spPr>
          <a:xfrm>
            <a:off x="8350995" y="1528393"/>
            <a:ext cx="447480" cy="615661"/>
          </a:xfrm>
          <a:prstGeom prst="rect">
            <a:avLst/>
          </a:prstGeom>
        </p:spPr>
      </p:pic>
      <p:grpSp>
        <p:nvGrpSpPr>
          <p:cNvPr id="25" name="Group 24"/>
          <p:cNvGrpSpPr/>
          <p:nvPr/>
        </p:nvGrpSpPr>
        <p:grpSpPr>
          <a:xfrm>
            <a:off x="7853451" y="2287398"/>
            <a:ext cx="770110" cy="747237"/>
            <a:chOff x="129926" y="1867518"/>
            <a:chExt cx="1087262" cy="1054969"/>
          </a:xfrm>
        </p:grpSpPr>
        <p:pic>
          <p:nvPicPr>
            <p:cNvPr id="26" name="Picture 25" descr="ux_laptop_clean_large.png"/>
            <p:cNvPicPr>
              <a:picLocks noChangeAspect="1"/>
            </p:cNvPicPr>
            <p:nvPr/>
          </p:nvPicPr>
          <p:blipFill>
            <a:blip r:embed="rId3" cstate="print"/>
            <a:stretch>
              <a:fillRect/>
            </a:stretch>
          </p:blipFill>
          <p:spPr>
            <a:xfrm flipH="1">
              <a:off x="129926" y="1867518"/>
              <a:ext cx="1087262" cy="1054969"/>
            </a:xfrm>
            <a:prstGeom prst="rect">
              <a:avLst/>
            </a:prstGeom>
            <a:effectLst>
              <a:outerShdw blurRad="50800" dist="38100" dir="5400000" algn="t" rotWithShape="0">
                <a:prstClr val="black">
                  <a:alpha val="40000"/>
                </a:prstClr>
              </a:outerShdw>
            </a:effectLst>
          </p:spPr>
        </p:pic>
        <p:pic>
          <p:nvPicPr>
            <p:cNvPr id="27" name="Picture 26" descr="7.png"/>
            <p:cNvPicPr>
              <a:picLocks noChangeAspect="1"/>
            </p:cNvPicPr>
            <p:nvPr/>
          </p:nvPicPr>
          <p:blipFill>
            <a:blip r:embed="rId4" cstate="print"/>
            <a:stretch>
              <a:fillRect/>
            </a:stretch>
          </p:blipFill>
          <p:spPr>
            <a:xfrm rot="522620">
              <a:off x="503507" y="1920845"/>
              <a:ext cx="562639" cy="614737"/>
            </a:xfrm>
            <a:prstGeom prst="rect">
              <a:avLst/>
            </a:prstGeom>
          </p:spPr>
        </p:pic>
      </p:grpSp>
      <p:pic>
        <p:nvPicPr>
          <p:cNvPr id="28" name="Picture 27" descr="peep7.png"/>
          <p:cNvPicPr>
            <a:picLocks noChangeAspect="1"/>
          </p:cNvPicPr>
          <p:nvPr/>
        </p:nvPicPr>
        <p:blipFill>
          <a:blip r:embed="rId5"/>
          <a:stretch>
            <a:fillRect/>
          </a:stretch>
        </p:blipFill>
        <p:spPr>
          <a:xfrm>
            <a:off x="8412163" y="2439803"/>
            <a:ext cx="447480" cy="615661"/>
          </a:xfrm>
          <a:prstGeom prst="rect">
            <a:avLst/>
          </a:prstGeom>
        </p:spPr>
      </p:pic>
      <p:sp>
        <p:nvSpPr>
          <p:cNvPr id="39" name="Flowchart: Connector 38"/>
          <p:cNvSpPr/>
          <p:nvPr/>
        </p:nvSpPr>
        <p:spPr bwMode="auto">
          <a:xfrm>
            <a:off x="442350" y="2166900"/>
            <a:ext cx="1274464" cy="791451"/>
          </a:xfrm>
          <a:prstGeom prst="flowChartConnector">
            <a:avLst/>
          </a:prstGeom>
          <a:gradFill>
            <a:gsLst>
              <a:gs pos="0">
                <a:srgbClr val="FFFFFF">
                  <a:alpha val="69000"/>
                </a:srgbClr>
              </a:gs>
              <a:gs pos="50000">
                <a:srgbClr val="FFFFFF">
                  <a:alpha val="24000"/>
                </a:srgbClr>
              </a:gs>
              <a:gs pos="100000">
                <a:srgbClr val="BBE0E3">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dirty="0">
              <a:solidFill>
                <a:srgbClr val="000000"/>
              </a:solidFill>
              <a:latin typeface="Arial" charset="0"/>
              <a:ea typeface="ＭＳ Ｐゴシック" charset="-128"/>
              <a:cs typeface="ＭＳ Ｐゴシック" charset="-128"/>
            </a:endParaRPr>
          </a:p>
        </p:txBody>
      </p:sp>
      <p:pic>
        <p:nvPicPr>
          <p:cNvPr id="35" name="Picture 34" descr="virus_green.png"/>
          <p:cNvPicPr>
            <a:picLocks noChangeAspect="1"/>
          </p:cNvPicPr>
          <p:nvPr/>
        </p:nvPicPr>
        <p:blipFill>
          <a:blip r:embed="rId6" cstate="print"/>
          <a:stretch>
            <a:fillRect/>
          </a:stretch>
        </p:blipFill>
        <p:spPr>
          <a:xfrm>
            <a:off x="588237" y="2305045"/>
            <a:ext cx="337815" cy="377096"/>
          </a:xfrm>
          <a:prstGeom prst="rect">
            <a:avLst/>
          </a:prstGeom>
          <a:noFill/>
          <a:ln>
            <a:noFill/>
          </a:ln>
        </p:spPr>
      </p:pic>
      <p:pic>
        <p:nvPicPr>
          <p:cNvPr id="29" name="Picture 28" descr="41.png"/>
          <p:cNvPicPr>
            <a:picLocks noChangeAspect="1"/>
          </p:cNvPicPr>
          <p:nvPr/>
        </p:nvPicPr>
        <p:blipFill>
          <a:blip r:embed="rId7" cstate="print"/>
          <a:stretch>
            <a:fillRect/>
          </a:stretch>
        </p:blipFill>
        <p:spPr>
          <a:xfrm>
            <a:off x="912813" y="1786307"/>
            <a:ext cx="914400" cy="914400"/>
          </a:xfrm>
          <a:prstGeom prst="rect">
            <a:avLst/>
          </a:prstGeom>
        </p:spPr>
      </p:pic>
      <p:pic>
        <p:nvPicPr>
          <p:cNvPr id="41" name="Picture 11" descr="C:\Documents and Settings\ashish.joshi\My Documents\My Pictures\Microsoft Clip Organizer\j0432610.png"/>
          <p:cNvPicPr>
            <a:picLocks noChangeAspect="1" noChangeArrowheads="1"/>
          </p:cNvPicPr>
          <p:nvPr/>
        </p:nvPicPr>
        <p:blipFill>
          <a:blip r:embed="rId8"/>
          <a:stretch>
            <a:fillRect/>
          </a:stretch>
        </p:blipFill>
        <p:spPr bwMode="auto">
          <a:xfrm>
            <a:off x="4380589" y="1905000"/>
            <a:ext cx="648612" cy="648612"/>
          </a:xfrm>
          <a:prstGeom prst="rect">
            <a:avLst/>
          </a:prstGeom>
          <a:noFill/>
          <a:ln>
            <a:noFill/>
          </a:ln>
        </p:spPr>
      </p:pic>
      <p:pic>
        <p:nvPicPr>
          <p:cNvPr id="31" name="Picture 30" descr="Keys.png"/>
          <p:cNvPicPr>
            <a:picLocks noChangeAspect="1"/>
          </p:cNvPicPr>
          <p:nvPr/>
        </p:nvPicPr>
        <p:blipFill>
          <a:blip r:embed="rId9"/>
          <a:stretch>
            <a:fillRect/>
          </a:stretch>
        </p:blipFill>
        <p:spPr>
          <a:xfrm>
            <a:off x="3861547" y="1709266"/>
            <a:ext cx="914400" cy="914400"/>
          </a:xfrm>
          <a:prstGeom prst="rect">
            <a:avLst/>
          </a:prstGeom>
        </p:spPr>
      </p:pic>
      <p:pic>
        <p:nvPicPr>
          <p:cNvPr id="42" name="Picture 11" descr="C:\Documents and Settings\ashish.joshi\My Documents\My Pictures\Microsoft Clip Organizer\j0432610.png"/>
          <p:cNvPicPr>
            <a:picLocks noChangeAspect="1" noChangeArrowheads="1"/>
          </p:cNvPicPr>
          <p:nvPr/>
        </p:nvPicPr>
        <p:blipFill>
          <a:blip r:embed="rId8"/>
          <a:stretch>
            <a:fillRect/>
          </a:stretch>
        </p:blipFill>
        <p:spPr bwMode="auto">
          <a:xfrm>
            <a:off x="3412399" y="1887070"/>
            <a:ext cx="648612" cy="648612"/>
          </a:xfrm>
          <a:prstGeom prst="rect">
            <a:avLst/>
          </a:prstGeom>
          <a:noFill/>
          <a:ln>
            <a:noFill/>
          </a:ln>
        </p:spPr>
      </p:pic>
      <p:pic>
        <p:nvPicPr>
          <p:cNvPr id="1026" name="Picture 2"/>
          <p:cNvPicPr>
            <a:picLocks noChangeAspect="1" noChangeArrowheads="1"/>
          </p:cNvPicPr>
          <p:nvPr/>
        </p:nvPicPr>
        <p:blipFill>
          <a:blip r:embed="rId10">
            <a:extLst>
              <a:ext uri="28A0092B-C50C-407e-A947-70E740481C1C">
                <a14:useLocalDpi xmlns:a14="http://schemas.microsoft.com/office/drawing/2007/7/7/main" xmlns="" val="0"/>
              </a:ext>
            </a:extLst>
          </a:blip>
          <a:srcRect/>
          <a:stretch>
            <a:fillRect/>
          </a:stretch>
        </p:blipFill>
        <p:spPr bwMode="auto">
          <a:xfrm>
            <a:off x="6705039" y="1618128"/>
            <a:ext cx="699807" cy="678601"/>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xmlns="" val="38591202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rot="5400000">
            <a:off x="4110990" y="1253490"/>
            <a:ext cx="4541520" cy="5143500"/>
          </a:xfrm>
          <a:prstGeom prst="roundRect">
            <a:avLst>
              <a:gd name="adj" fmla="val 653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spcBef>
                <a:spcPct val="0"/>
              </a:spcBef>
              <a:spcAft>
                <a:spcPct val="0"/>
              </a:spcAft>
              <a:defRPr/>
            </a:pPr>
            <a:endParaRPr lang="en-US" altLang="zh-CN" sz="1600">
              <a:solidFill>
                <a:srgbClr val="FFFFFF"/>
              </a:solidFill>
              <a:effectLst>
                <a:outerShdw blurRad="38100" dist="38100" dir="2700000" algn="tl">
                  <a:srgbClr val="000000">
                    <a:alpha val="43137"/>
                  </a:srgbClr>
                </a:outerShdw>
              </a:effectLst>
              <a:latin typeface="Segoe" pitchFamily="34" charset="0"/>
            </a:endParaRPr>
          </a:p>
        </p:txBody>
      </p:sp>
      <p:sp>
        <p:nvSpPr>
          <p:cNvPr id="17" name="Round Same Side Corner Rectangle 16"/>
          <p:cNvSpPr>
            <a:spLocks noChangeArrowheads="1"/>
          </p:cNvSpPr>
          <p:nvPr/>
        </p:nvSpPr>
        <p:spPr bwMode="auto">
          <a:xfrm>
            <a:off x="3931920" y="1661160"/>
            <a:ext cx="4922520" cy="2682240"/>
          </a:xfrm>
          <a:prstGeom prst="round2SameRect">
            <a:avLst>
              <a:gd name="adj1" fmla="val 10663"/>
              <a:gd name="adj2" fmla="val 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indent="-171450" algn="ctr" defTabSz="914099" fontAlgn="base">
              <a:lnSpc>
                <a:spcPct val="115000"/>
              </a:lnSpc>
              <a:spcBef>
                <a:spcPct val="0"/>
              </a:spcBef>
              <a:spcAft>
                <a:spcPct val="0"/>
              </a:spcAft>
              <a:tabLst>
                <a:tab pos="2114550" algn="l"/>
              </a:tabLst>
              <a:defRPr/>
            </a:pPr>
            <a:endParaRPr lang="en-US" sz="160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Simplified Management</a:t>
            </a:r>
            <a:endParaRPr lang="en-US" dirty="0"/>
          </a:p>
        </p:txBody>
      </p:sp>
      <p:sp>
        <p:nvSpPr>
          <p:cNvPr id="13" name="Text Placeholder 2"/>
          <p:cNvSpPr txBox="1">
            <a:spLocks/>
          </p:cNvSpPr>
          <p:nvPr/>
        </p:nvSpPr>
        <p:spPr>
          <a:xfrm>
            <a:off x="228600" y="1676400"/>
            <a:ext cx="3657600" cy="3693319"/>
          </a:xfrm>
          <a:prstGeom prst="rect">
            <a:avLst/>
          </a:prstGeom>
        </p:spPr>
        <p:txBody>
          <a:bodyPr vert="horz" lIns="91440" tIns="45720" rIns="91440" bIns="45720" rtlCol="0">
            <a:noAutofit/>
          </a:bodyPr>
          <a:lstStyle/>
          <a:p>
            <a:pPr marL="350838" lvl="0" indent="-280988">
              <a:lnSpc>
                <a:spcPct val="90000"/>
              </a:lnSpc>
              <a:spcBef>
                <a:spcPct val="30000"/>
              </a:spcBef>
              <a:spcAft>
                <a:spcPts val="600"/>
              </a:spcAft>
              <a:buClr>
                <a:schemeClr val="folHlink"/>
              </a:buClr>
              <a:buSzPct val="100000"/>
              <a:buBlip>
                <a:blip r:embed="rId3"/>
              </a:buBlip>
              <a:defRPr/>
            </a:pPr>
            <a:r>
              <a:rPr lang="en-US" sz="2000" dirty="0" smtClean="0">
                <a:solidFill>
                  <a:srgbClr val="99CC99"/>
                </a:solidFill>
              </a:rPr>
              <a:t>Enables single, </a:t>
            </a:r>
            <a:br>
              <a:rPr lang="en-US" sz="2000" dirty="0" smtClean="0">
                <a:solidFill>
                  <a:srgbClr val="99CC99"/>
                </a:solidFill>
              </a:rPr>
            </a:br>
            <a:r>
              <a:rPr lang="en-US" sz="2000" dirty="0" smtClean="0">
                <a:solidFill>
                  <a:srgbClr val="99CC99"/>
                </a:solidFill>
              </a:rPr>
              <a:t>unified policy for:</a:t>
            </a:r>
          </a:p>
          <a:p>
            <a:pPr marL="746125" lvl="2" indent="-288925">
              <a:lnSpc>
                <a:spcPct val="90000"/>
              </a:lnSpc>
              <a:spcBef>
                <a:spcPct val="20000"/>
              </a:spcBef>
              <a:spcAft>
                <a:spcPts val="600"/>
              </a:spcAft>
              <a:buClr>
                <a:schemeClr val="folHlink"/>
              </a:buClr>
              <a:buSzPct val="90000"/>
              <a:buBlip>
                <a:blip r:embed="rId4"/>
              </a:buBlip>
            </a:pPr>
            <a:r>
              <a:rPr lang="en-US" sz="1600" dirty="0" smtClean="0">
                <a:solidFill>
                  <a:srgbClr val="99CC99"/>
                </a:solidFill>
              </a:rPr>
              <a:t>All integrated </a:t>
            </a:r>
            <a:br>
              <a:rPr lang="en-US" sz="1600" dirty="0" smtClean="0">
                <a:solidFill>
                  <a:srgbClr val="99CC99"/>
                </a:solidFill>
              </a:rPr>
            </a:br>
            <a:r>
              <a:rPr lang="en-US" sz="1600" dirty="0" smtClean="0">
                <a:solidFill>
                  <a:srgbClr val="99CC99"/>
                </a:solidFill>
              </a:rPr>
              <a:t>security functions</a:t>
            </a:r>
          </a:p>
          <a:p>
            <a:pPr marL="746125" lvl="2" indent="-288925">
              <a:lnSpc>
                <a:spcPct val="90000"/>
              </a:lnSpc>
              <a:spcBef>
                <a:spcPct val="20000"/>
              </a:spcBef>
              <a:spcAft>
                <a:spcPts val="600"/>
              </a:spcAft>
              <a:buClr>
                <a:schemeClr val="folHlink"/>
              </a:buClr>
              <a:buSzPct val="90000"/>
              <a:buBlip>
                <a:blip r:embed="rId4"/>
              </a:buBlip>
            </a:pPr>
            <a:r>
              <a:rPr lang="en-US" sz="1600" dirty="0" smtClean="0">
                <a:solidFill>
                  <a:srgbClr val="99CC99"/>
                </a:solidFill>
              </a:rPr>
              <a:t>All distributed locations</a:t>
            </a:r>
          </a:p>
          <a:p>
            <a:pPr marL="350838" lvl="0" indent="-280988">
              <a:lnSpc>
                <a:spcPct val="90000"/>
              </a:lnSpc>
              <a:spcBef>
                <a:spcPct val="30000"/>
              </a:spcBef>
              <a:spcAft>
                <a:spcPts val="600"/>
              </a:spcAft>
              <a:buClr>
                <a:schemeClr val="folHlink"/>
              </a:buClr>
              <a:buSzPct val="100000"/>
              <a:buBlip>
                <a:blip r:embed="rId3"/>
              </a:buBlip>
              <a:defRPr/>
            </a:pPr>
            <a:r>
              <a:rPr lang="en-US" sz="2000" dirty="0" smtClean="0">
                <a:solidFill>
                  <a:srgbClr val="99CC99"/>
                </a:solidFill>
              </a:rPr>
              <a:t>Reduces management </a:t>
            </a:r>
            <a:br>
              <a:rPr lang="en-US" sz="2000" dirty="0" smtClean="0">
                <a:solidFill>
                  <a:srgbClr val="99CC99"/>
                </a:solidFill>
              </a:rPr>
            </a:br>
            <a:r>
              <a:rPr lang="en-US" sz="2000" dirty="0" smtClean="0">
                <a:solidFill>
                  <a:srgbClr val="99CC99"/>
                </a:solidFill>
              </a:rPr>
              <a:t>burden with:</a:t>
            </a:r>
          </a:p>
          <a:p>
            <a:pPr marL="746125" lvl="2" indent="-288925">
              <a:lnSpc>
                <a:spcPct val="90000"/>
              </a:lnSpc>
              <a:spcBef>
                <a:spcPct val="20000"/>
              </a:spcBef>
              <a:spcAft>
                <a:spcPts val="600"/>
              </a:spcAft>
              <a:buClr>
                <a:schemeClr val="folHlink"/>
              </a:buClr>
              <a:buSzPct val="90000"/>
              <a:buBlip>
                <a:blip r:embed="rId4"/>
              </a:buBlip>
            </a:pPr>
            <a:r>
              <a:rPr lang="en-US" sz="1600" dirty="0" smtClean="0">
                <a:solidFill>
                  <a:srgbClr val="99CC99"/>
                </a:solidFill>
              </a:rPr>
              <a:t>Consistent management </a:t>
            </a:r>
            <a:br>
              <a:rPr lang="en-US" sz="1600" dirty="0" smtClean="0">
                <a:solidFill>
                  <a:srgbClr val="99CC99"/>
                </a:solidFill>
              </a:rPr>
            </a:br>
            <a:r>
              <a:rPr lang="en-US" sz="1600" dirty="0" smtClean="0">
                <a:solidFill>
                  <a:srgbClr val="99CC99"/>
                </a:solidFill>
              </a:rPr>
              <a:t>interface for administrators</a:t>
            </a:r>
          </a:p>
          <a:p>
            <a:pPr marL="746125" lvl="2" indent="-288925">
              <a:lnSpc>
                <a:spcPct val="90000"/>
              </a:lnSpc>
              <a:spcBef>
                <a:spcPct val="20000"/>
              </a:spcBef>
              <a:spcAft>
                <a:spcPts val="600"/>
              </a:spcAft>
              <a:buClr>
                <a:schemeClr val="folHlink"/>
              </a:buClr>
              <a:buSzPct val="90000"/>
              <a:buBlip>
                <a:blip r:embed="rId4"/>
              </a:buBlip>
            </a:pPr>
            <a:r>
              <a:rPr lang="en-US" sz="1600" dirty="0" smtClean="0">
                <a:solidFill>
                  <a:srgbClr val="99CC99"/>
                </a:solidFill>
              </a:rPr>
              <a:t>Easy-to-use wizards </a:t>
            </a:r>
            <a:br>
              <a:rPr lang="en-US" sz="1600" dirty="0" smtClean="0">
                <a:solidFill>
                  <a:srgbClr val="99CC99"/>
                </a:solidFill>
              </a:rPr>
            </a:br>
            <a:r>
              <a:rPr lang="en-US" sz="1600" dirty="0" smtClean="0">
                <a:solidFill>
                  <a:srgbClr val="99CC99"/>
                </a:solidFill>
              </a:rPr>
              <a:t>for complex tasks</a:t>
            </a:r>
          </a:p>
        </p:txBody>
      </p:sp>
      <p:grpSp>
        <p:nvGrpSpPr>
          <p:cNvPr id="3" name="Group 22"/>
          <p:cNvGrpSpPr/>
          <p:nvPr/>
        </p:nvGrpSpPr>
        <p:grpSpPr>
          <a:xfrm>
            <a:off x="4694091" y="1765006"/>
            <a:ext cx="3398179" cy="2661764"/>
            <a:chOff x="1143000" y="1461716"/>
            <a:chExt cx="6837162" cy="5015284"/>
          </a:xfrm>
        </p:grpSpPr>
        <p:grpSp>
          <p:nvGrpSpPr>
            <p:cNvPr id="4" name="Group 10"/>
            <p:cNvGrpSpPr/>
            <p:nvPr/>
          </p:nvGrpSpPr>
          <p:grpSpPr>
            <a:xfrm>
              <a:off x="1143000" y="1461716"/>
              <a:ext cx="6837162" cy="5015284"/>
              <a:chOff x="1087638" y="1295400"/>
              <a:chExt cx="6837162" cy="5015284"/>
            </a:xfrm>
          </p:grpSpPr>
          <p:pic>
            <p:nvPicPr>
              <p:cNvPr id="1026" name="Picture 2"/>
              <p:cNvPicPr>
                <a:picLocks noChangeAspect="1" noChangeArrowheads="1"/>
              </p:cNvPicPr>
              <p:nvPr/>
            </p:nvPicPr>
            <p:blipFill>
              <a:blip r:embed="rId5" cstate="print"/>
              <a:srcRect/>
              <a:stretch>
                <a:fillRect/>
              </a:stretch>
            </p:blipFill>
            <p:spPr bwMode="auto">
              <a:xfrm>
                <a:off x="1087638" y="1295400"/>
                <a:ext cx="6837162" cy="501528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Rectangle 5"/>
              <p:cNvSpPr/>
              <p:nvPr/>
            </p:nvSpPr>
            <p:spPr bwMode="auto">
              <a:xfrm>
                <a:off x="1371600" y="2057400"/>
                <a:ext cx="1143000" cy="1295400"/>
              </a:xfrm>
              <a:prstGeom prst="rect">
                <a:avLst/>
              </a:prstGeom>
              <a:noFill/>
              <a:ln w="19050">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sp>
          <p:nvSpPr>
            <p:cNvPr id="19" name="Rectangle 18"/>
            <p:cNvSpPr/>
            <p:nvPr/>
          </p:nvSpPr>
          <p:spPr bwMode="auto">
            <a:xfrm>
              <a:off x="6553200" y="2667000"/>
              <a:ext cx="1371600" cy="1143000"/>
            </a:xfrm>
            <a:prstGeom prst="rect">
              <a:avLst/>
            </a:prstGeom>
            <a:noFill/>
            <a:ln w="19050">
              <a:solidFill>
                <a:schemeClr val="accent6"/>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sp>
        <p:nvSpPr>
          <p:cNvPr id="22" name="Rounded Rectangle 21"/>
          <p:cNvSpPr/>
          <p:nvPr/>
        </p:nvSpPr>
        <p:spPr bwMode="auto">
          <a:xfrm>
            <a:off x="3977640" y="4617720"/>
            <a:ext cx="2240280" cy="1295400"/>
          </a:xfrm>
          <a:prstGeom prst="roundRect">
            <a:avLst>
              <a:gd name="adj" fmla="val 163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2000" dirty="0" smtClean="0">
              <a:effectLst>
                <a:outerShdw blurRad="38100" dist="38100" dir="2700000" algn="tl">
                  <a:srgbClr val="000000">
                    <a:alpha val="43137"/>
                  </a:srgbClr>
                </a:outerShdw>
              </a:effectLst>
            </a:endParaRPr>
          </a:p>
        </p:txBody>
      </p:sp>
      <p:sp>
        <p:nvSpPr>
          <p:cNvPr id="24" name="Rounded Rectangle 23"/>
          <p:cNvSpPr/>
          <p:nvPr/>
        </p:nvSpPr>
        <p:spPr bwMode="auto">
          <a:xfrm>
            <a:off x="6583680" y="4617720"/>
            <a:ext cx="2240280" cy="1295400"/>
          </a:xfrm>
          <a:prstGeom prst="roundRect">
            <a:avLst>
              <a:gd name="adj" fmla="val 16346"/>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2000" dirty="0" smtClean="0">
              <a:effectLst>
                <a:outerShdw blurRad="38100" dist="38100" dir="2700000" algn="tl">
                  <a:srgbClr val="000000">
                    <a:alpha val="43137"/>
                  </a:srgbClr>
                </a:outerShdw>
              </a:effectLst>
            </a:endParaRPr>
          </a:p>
        </p:txBody>
      </p:sp>
      <p:sp>
        <p:nvSpPr>
          <p:cNvPr id="25" name="Rounded Rectangle 24"/>
          <p:cNvSpPr/>
          <p:nvPr/>
        </p:nvSpPr>
        <p:spPr>
          <a:xfrm>
            <a:off x="6705600" y="4754880"/>
            <a:ext cx="1996440" cy="990600"/>
          </a:xfrm>
          <a:prstGeom prst="round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743700" y="4969282"/>
            <a:ext cx="1920240" cy="523220"/>
          </a:xfrm>
          <a:prstGeom prst="rect">
            <a:avLst/>
          </a:prstGeom>
          <a:noFill/>
        </p:spPr>
        <p:txBody>
          <a:bodyPr wrap="square" rtlCol="0">
            <a:spAutoFit/>
          </a:bodyPr>
          <a:lstStyle/>
          <a:p>
            <a:pPr algn="ctr"/>
            <a:r>
              <a:rPr lang="en-US" sz="1400" dirty="0" smtClean="0">
                <a:solidFill>
                  <a:schemeClr val="bg1"/>
                </a:solidFill>
              </a:rPr>
              <a:t>Simple wizards to configure complex tasks</a:t>
            </a:r>
          </a:p>
        </p:txBody>
      </p:sp>
      <p:sp>
        <p:nvSpPr>
          <p:cNvPr id="28" name="Rounded Rectangle 27"/>
          <p:cNvSpPr/>
          <p:nvPr/>
        </p:nvSpPr>
        <p:spPr>
          <a:xfrm>
            <a:off x="4084320" y="4754880"/>
            <a:ext cx="1996440" cy="990600"/>
          </a:xfrm>
          <a:prstGeom prst="round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053840" y="4831080"/>
            <a:ext cx="2042160" cy="738664"/>
          </a:xfrm>
          <a:prstGeom prst="rect">
            <a:avLst/>
          </a:prstGeom>
          <a:noFill/>
        </p:spPr>
        <p:txBody>
          <a:bodyPr wrap="square" rtlCol="0">
            <a:spAutoFit/>
          </a:bodyPr>
          <a:lstStyle/>
          <a:p>
            <a:pPr algn="ctr"/>
            <a:r>
              <a:rPr lang="en-US" sz="1400" dirty="0" smtClean="0">
                <a:solidFill>
                  <a:schemeClr val="bg1"/>
                </a:solidFill>
              </a:rPr>
              <a:t>Unified management for </a:t>
            </a:r>
            <a:br>
              <a:rPr lang="en-US" sz="1400" dirty="0" smtClean="0">
                <a:solidFill>
                  <a:schemeClr val="bg1"/>
                </a:solidFill>
              </a:rPr>
            </a:br>
            <a:r>
              <a:rPr lang="en-US" sz="1400" dirty="0" smtClean="0">
                <a:solidFill>
                  <a:schemeClr val="bg1"/>
                </a:solidFill>
              </a:rPr>
              <a:t>consistent policy and less administrative overheard</a:t>
            </a:r>
          </a:p>
        </p:txBody>
      </p:sp>
      <p:cxnSp>
        <p:nvCxnSpPr>
          <p:cNvPr id="30" name="Straight Connector 29"/>
          <p:cNvCxnSpPr>
            <a:stCxn id="6" idx="2"/>
            <a:endCxn id="22" idx="0"/>
          </p:cNvCxnSpPr>
          <p:nvPr/>
        </p:nvCxnSpPr>
        <p:spPr>
          <a:xfrm rot="5400000">
            <a:off x="4228131" y="3726580"/>
            <a:ext cx="1760789" cy="21490"/>
          </a:xfrm>
          <a:prstGeom prst="line">
            <a:avLst/>
          </a:prstGeom>
          <a:noFill/>
          <a:ln w="19050">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cxnSp>
      <p:cxnSp>
        <p:nvCxnSpPr>
          <p:cNvPr id="33" name="Straight Connector 32"/>
          <p:cNvCxnSpPr>
            <a:stCxn id="19" idx="2"/>
            <a:endCxn id="24" idx="0"/>
          </p:cNvCxnSpPr>
          <p:nvPr/>
        </p:nvCxnSpPr>
        <p:spPr>
          <a:xfrm rot="5400000">
            <a:off x="6910657" y="3804476"/>
            <a:ext cx="1606408" cy="20081"/>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07/7/12/main" xmlns="" val="28237288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URL Filtering &amp; Malware Protection</a:t>
            </a:r>
            <a:endParaRPr lang="en-US" dirty="0"/>
          </a:p>
        </p:txBody>
      </p:sp>
      <p:sp>
        <p:nvSpPr>
          <p:cNvPr id="7" name="Subtitle 6"/>
          <p:cNvSpPr>
            <a:spLocks noGrp="1"/>
          </p:cNvSpPr>
          <p:nvPr>
            <p:ph type="subTitle" idx="1"/>
          </p:nvPr>
        </p:nvSpPr>
        <p:spPr/>
        <p:txBody>
          <a:bodyPr/>
          <a:lstStyle/>
          <a:p>
            <a:pPr marL="342900" indent="-342900">
              <a:buFontTx/>
              <a:buChar char="-"/>
            </a:pPr>
            <a:r>
              <a:rPr lang="en-US" dirty="0" smtClean="0">
                <a:solidFill>
                  <a:schemeClr val="bg1"/>
                </a:solidFill>
              </a:rPr>
              <a:t>Deny Access to Malicious Site</a:t>
            </a:r>
          </a:p>
          <a:p>
            <a:pPr marL="342900" indent="-342900">
              <a:buFontTx/>
              <a:buChar char="-"/>
            </a:pPr>
            <a:r>
              <a:rPr lang="en-US" dirty="0" smtClean="0">
                <a:solidFill>
                  <a:schemeClr val="bg1"/>
                </a:solidFill>
              </a:rPr>
              <a:t>Detect and prevent malware downloads at the edge</a:t>
            </a:r>
          </a:p>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Footer Placeholder 4"/>
          <p:cNvSpPr>
            <a:spLocks noGrp="1"/>
          </p:cNvSpPr>
          <p:nvPr>
            <p:ph type="ftr" sz="quarter" idx="4294967295"/>
          </p:nvPr>
        </p:nvSpPr>
        <p:spPr>
          <a:xfrm>
            <a:off x="0" y="6446838"/>
            <a:ext cx="2895600" cy="365125"/>
          </a:xfrm>
          <a:prstGeom prst="rect">
            <a:avLst/>
          </a:prstGeom>
        </p:spPr>
        <p:txBody>
          <a:bodyPr/>
          <a:lstStyle/>
          <a:p>
            <a:r>
              <a:rPr lang="en-US" smtClean="0"/>
              <a:t>Microsoft Confidential</a:t>
            </a:r>
            <a:endParaRPr lang="en-US"/>
          </a:p>
        </p:txBody>
      </p:sp>
    </p:spTree>
    <p:extLst>
      <p:ext uri="{BB962C8B-B14F-4D97-AF65-F5344CB8AC3E}">
        <p14:creationId xmlns:p14="http://schemas.microsoft.com/office/powerpoint/2007/7/12/main" xmlns="" val="31012646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Forefront Templat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64BE46"/>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4">
                <a:lumMod val="50000"/>
              </a:schemeClr>
            </a:gs>
            <a:gs pos="80000">
              <a:schemeClr val="accent4"/>
            </a:gs>
            <a:gs pos="100000">
              <a:schemeClr val="accent4"/>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SIA307_bbrekkan">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outs:outSpaceData xmlns:outs="http://schemas.microsoft.com/office/2009/outspace/metadata">
  <outs:relatedDates>
    <outs:relatedDate>
      <outs:type>3</outs:type>
      <outs:displayName>Last Modified</outs:displayName>
      <outs:dateTime>2009-11-11T09:57:01Z</outs:dateTime>
      <outs:isPinned>true</outs:isPinned>
    </outs:relatedDate>
    <outs:relatedDate>
      <outs:type>2</outs:type>
      <outs:displayName>Created</outs:displayName>
      <outs:dateTime>2009-09-07T17:11:15Z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David B. Cross</outs:displayName>
          <outs:accountName/>
        </outs:relatedPerson>
      </outs:people>
      <outs:source>0</outs:source>
      <outs:isPinned>true</outs:isPinned>
    </outs:relatedPeopleItem>
    <outs:relatedPeopleItem>
      <outs:category>Last modified by</outs:category>
      <outs:people>
        <outs:relatedPerson>
          <outs:displayName>Bill Jensen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ct:contentTypeSchema xmlns:ct="http://schemas.microsoft.com/office/2006/metadata/contentType" xmlns:ma="http://schemas.microsoft.com/office/2006/metadata/properties/metaAttributes" ct:_="" ma:_="" ma:contentTypeName="Document" ma:contentTypeID="0x0101006D31BCE56AF7FD42BCE87FD9976DB6BB" ma:contentTypeVersion="0" ma:contentTypeDescription="Create a new document." ma:contentTypeScope="" ma:versionID="bc720c83a8c9bdd39036aa6bddd1233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131D86A-226E-4E44-9E36-D462621FE5C7}">
  <ds:schemaRefs>
    <ds:schemaRef ds:uri="http://schemas.microsoft.com/sharepoint/v3/contenttype/forms"/>
  </ds:schemaRefs>
</ds:datastoreItem>
</file>

<file path=customXml/itemProps2.xml><?xml version="1.0" encoding="utf-8"?>
<ds:datastoreItem xmlns:ds="http://schemas.openxmlformats.org/officeDocument/2006/customXml" ds:itemID="{28A64879-E48D-4E44-B232-C75CFE9E3AFD}">
  <ds:schemaRef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s>
</ds:datastoreItem>
</file>

<file path=customXml/itemProps3.xml><?xml version="1.0" encoding="utf-8"?>
<ds:datastoreItem xmlns:ds="http://schemas.openxmlformats.org/officeDocument/2006/customXml" ds:itemID="{99DB042D-4891-4910-98DA-56BC60E2F498}">
  <ds:schemaRefs>
    <ds:schemaRef ds:uri="http://schemas.microsoft.com/office/2009/outspace/metadata"/>
  </ds:schemaRefs>
</ds:datastoreItem>
</file>

<file path=customXml/itemProps4.xml><?xml version="1.0" encoding="utf-8"?>
<ds:datastoreItem xmlns:ds="http://schemas.openxmlformats.org/officeDocument/2006/customXml" ds:itemID="{DF1DD4E7-067F-4E55-A1BE-DCEC84943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3135</TotalTime>
  <Words>1235</Words>
  <Application>Microsoft Office PowerPoint</Application>
  <PresentationFormat>On-screen Show (4:3)</PresentationFormat>
  <Paragraphs>336</Paragraphs>
  <Slides>24</Slides>
  <Notes>23</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TechEd09_Europe</vt:lpstr>
      <vt:lpstr>Forefront Template</vt:lpstr>
      <vt:lpstr>White with Courier font for code slides</vt:lpstr>
      <vt:lpstr>SIA307_bbrekkan</vt:lpstr>
      <vt:lpstr>Theme1</vt:lpstr>
      <vt:lpstr>TechEd09_Europe template</vt:lpstr>
      <vt:lpstr>Secure endpoints from emerging threats using Business Ready Security from Microsoft Forefront </vt:lpstr>
      <vt:lpstr>Business Ready Security Solutions</vt:lpstr>
      <vt:lpstr>Advanced Protection Against Web-based Exploits</vt:lpstr>
      <vt:lpstr>Threat Management Gateway- Secure Web Gateway Features</vt:lpstr>
      <vt:lpstr>A More Intelligent Security Solution  for URL Filtering</vt:lpstr>
      <vt:lpstr>Protection with Multiple  Layers</vt:lpstr>
      <vt:lpstr>Network Inspection System  for Intrusion Prevention</vt:lpstr>
      <vt:lpstr>Simplified Management</vt:lpstr>
      <vt:lpstr>URL Filtering &amp; Malware Protection</vt:lpstr>
      <vt:lpstr>Comprehensive Malware  Protection For Endpoints</vt:lpstr>
      <vt:lpstr>Advanced Protection Technologies in FCS</vt:lpstr>
      <vt:lpstr>Efficient Anti-Malware Solution</vt:lpstr>
      <vt:lpstr>Leverage Existing Infrastructure </vt:lpstr>
      <vt:lpstr>Integration With Infrastructure</vt:lpstr>
      <vt:lpstr>Simplify Security Management</vt:lpstr>
      <vt:lpstr>FCS Reporting Capabilities</vt:lpstr>
      <vt:lpstr>Security State Assessment Reporting </vt:lpstr>
      <vt:lpstr>Forefront Client Security Demo</vt:lpstr>
      <vt:lpstr>Summary</vt:lpstr>
      <vt:lpstr>Slide 20</vt:lpstr>
      <vt:lpstr>Resources</vt:lpstr>
      <vt:lpstr>Related Content</vt:lpstr>
      <vt:lpstr>Slide 23</vt:lpstr>
      <vt:lpstr>Slide 24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David B. Cross</dc:creator>
  <dc:description>tech·ed Europe 2009</dc:description>
  <cp:lastModifiedBy>cn_user</cp:lastModifiedBy>
  <cp:revision>149</cp:revision>
  <dcterms:created xsi:type="dcterms:W3CDTF">2009-09-07T17:11:15Z</dcterms:created>
  <dcterms:modified xsi:type="dcterms:W3CDTF">2009-11-11T11:03:01Z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0x0101006D31BCE56AF7FD42BCE87FD9976DB6BB</vt:lpwstr>
  </property>
</Properties>
</file>