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31" r:id="rId2"/>
    <p:sldMasterId id="2147483734" r:id="rId3"/>
  </p:sldMasterIdLst>
  <p:notesMasterIdLst>
    <p:notesMasterId r:id="rId51"/>
  </p:notesMasterIdLst>
  <p:handoutMasterIdLst>
    <p:handoutMasterId r:id="rId52"/>
  </p:handoutMasterIdLst>
  <p:sldIdLst>
    <p:sldId id="256" r:id="rId4"/>
    <p:sldId id="257" r:id="rId5"/>
    <p:sldId id="284" r:id="rId6"/>
    <p:sldId id="285" r:id="rId7"/>
    <p:sldId id="286" r:id="rId8"/>
    <p:sldId id="287" r:id="rId9"/>
    <p:sldId id="288" r:id="rId10"/>
    <p:sldId id="289" r:id="rId11"/>
    <p:sldId id="290" r:id="rId12"/>
    <p:sldId id="291" r:id="rId13"/>
    <p:sldId id="292" r:id="rId14"/>
    <p:sldId id="293" r:id="rId15"/>
    <p:sldId id="294" r:id="rId16"/>
    <p:sldId id="326" r:id="rId17"/>
    <p:sldId id="295" r:id="rId18"/>
    <p:sldId id="327" r:id="rId19"/>
    <p:sldId id="296" r:id="rId20"/>
    <p:sldId id="297" r:id="rId21"/>
    <p:sldId id="298" r:id="rId22"/>
    <p:sldId id="328" r:id="rId23"/>
    <p:sldId id="299" r:id="rId24"/>
    <p:sldId id="300" r:id="rId25"/>
    <p:sldId id="329" r:id="rId26"/>
    <p:sldId id="325" r:id="rId27"/>
    <p:sldId id="303" r:id="rId28"/>
    <p:sldId id="304" r:id="rId29"/>
    <p:sldId id="305" r:id="rId30"/>
    <p:sldId id="306" r:id="rId31"/>
    <p:sldId id="308" r:id="rId32"/>
    <p:sldId id="309" r:id="rId33"/>
    <p:sldId id="310" r:id="rId34"/>
    <p:sldId id="311" r:id="rId35"/>
    <p:sldId id="312" r:id="rId36"/>
    <p:sldId id="331" r:id="rId37"/>
    <p:sldId id="314" r:id="rId38"/>
    <p:sldId id="315" r:id="rId39"/>
    <p:sldId id="316" r:id="rId40"/>
    <p:sldId id="318" r:id="rId41"/>
    <p:sldId id="319" r:id="rId42"/>
    <p:sldId id="320" r:id="rId43"/>
    <p:sldId id="322" r:id="rId44"/>
    <p:sldId id="323" r:id="rId45"/>
    <p:sldId id="274" r:id="rId46"/>
    <p:sldId id="282" r:id="rId47"/>
    <p:sldId id="332" r:id="rId48"/>
    <p:sldId id="333" r:id="rId49"/>
    <p:sldId id="280" r:id="rId5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 id="1" name="David Lowe" initials="D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xmlns:mc="http://schemas.openxmlformats.org/markup-compatibility/2006" xmlns:a14="http://schemas.microsoft.com/office/drawing/2010/main" val="FF0000" mc:Ignorable=""/>
    </p:penClr>
    <p:extLst>
      <p:ext uri="{EC167BDD-8182-4AB7-AECC-EB403E3ABB37}">
        <p14:laserClr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p14="http://schemas.microsoft.com/office/powerpoint/2010/main" val="1"/>
      </p:ext>
    </p:extLst>
  </p:showPr>
  <p:clrMru>
    <a:srgbClr xmlns:mc="http://schemas.openxmlformats.org/markup-compatibility/2006" xmlns:a14="http://schemas.microsoft.com/office/drawing/2010/main" val="CCFFCC" mc:Ignorable=""/>
    <a:srgbClr xmlns:mc="http://schemas.openxmlformats.org/markup-compatibility/2006" xmlns:a14="http://schemas.microsoft.com/office/drawing/2010/main" val="CCCCCC" mc:Ignorable=""/>
    <a:srgbClr xmlns:mc="http://schemas.openxmlformats.org/markup-compatibility/2006" xmlns:a14="http://schemas.microsoft.com/office/drawing/2010/main" val="99CC99" mc:Ignorable=""/>
    <a:srgbClr xmlns:mc="http://schemas.openxmlformats.org/markup-compatibility/2006" xmlns:a14="http://schemas.microsoft.com/office/drawing/2010/main" val="F6AE1E" mc:Ignorable=""/>
    <a:srgbClr xmlns:mc="http://schemas.openxmlformats.org/markup-compatibility/2006" xmlns:a14="http://schemas.microsoft.com/office/drawing/2010/main" val="FFFFFF" mc:Ignorable=""/>
    <a:srgbClr xmlns:mc="http://schemas.openxmlformats.org/markup-compatibility/2006" xmlns:a14="http://schemas.microsoft.com/office/drawing/2010/main" val="FF0066" mc:Ignorable=""/>
    <a:srgbClr xmlns:mc="http://schemas.openxmlformats.org/markup-compatibility/2006" xmlns:a14="http://schemas.microsoft.com/office/drawing/2010/main" val="000000" mc:Ignorable=""/>
    <a:srgbClr xmlns:mc="http://schemas.openxmlformats.org/markup-compatibility/2006" xmlns:a14="http://schemas.microsoft.com/office/drawing/2010/main" val="F3AF35" mc:Ignorable=""/>
    <a:srgbClr xmlns:mc="http://schemas.openxmlformats.org/markup-compatibility/2006" xmlns:a14="http://schemas.microsoft.com/office/drawing/2010/main" val="9C42E6" mc:Ignorable=""/>
    <a:srgbClr xmlns:mc="http://schemas.openxmlformats.org/markup-compatibility/2006" xmlns:a14="http://schemas.microsoft.com/office/drawing/2010/main" val="D1943B"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snapToGrid="0">
      <p:cViewPr varScale="1">
        <p:scale>
          <a:sx n="81" d="100"/>
          <a:sy n="81" d="100"/>
        </p:scale>
        <p:origin x="-1266" y="-90"/>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6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ross\Local%20Settings\Temporary%20Internet%20Files\Content.Outlook\XBSQEWEB\Security%20trends%20ship%20data%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43122801139558"/>
          <c:y val="9.7326584176977898E-2"/>
          <c:w val="0.56886989978525349"/>
          <c:h val="0.62703204862550665"/>
        </c:manualLayout>
      </c:layout>
      <c:lineChart>
        <c:grouping val="standard"/>
        <c:varyColors val="0"/>
        <c:ser>
          <c:idx val="0"/>
          <c:order val="0"/>
          <c:tx>
            <c:strRef>
              <c:f>Sheet1!$A$5</c:f>
              <c:strCache>
                <c:ptCount val="1"/>
                <c:pt idx="0">
                  <c:v>Removable Flash Drives</c:v>
                </c:pt>
              </c:strCache>
            </c:strRef>
          </c:tx>
          <c:spPr>
            <a:ln w="50800"/>
          </c:spPr>
          <c:marker>
            <c:symbol val="diamond"/>
            <c:size val="13"/>
          </c:marker>
          <c:cat>
            <c:numRef>
              <c:f>Sheet1!$B$4:$F$4</c:f>
              <c:numCache>
                <c:formatCode>General</c:formatCode>
                <c:ptCount val="5"/>
                <c:pt idx="0">
                  <c:v>2007</c:v>
                </c:pt>
                <c:pt idx="1">
                  <c:v>2008</c:v>
                </c:pt>
                <c:pt idx="2">
                  <c:v>2009</c:v>
                </c:pt>
                <c:pt idx="3">
                  <c:v>2010</c:v>
                </c:pt>
                <c:pt idx="4">
                  <c:v>2011</c:v>
                </c:pt>
              </c:numCache>
            </c:numRef>
          </c:cat>
          <c:val>
            <c:numRef>
              <c:f>Sheet1!$B$5:$F$5</c:f>
              <c:numCache>
                <c:formatCode>General</c:formatCode>
                <c:ptCount val="5"/>
                <c:pt idx="0">
                  <c:v>800.8</c:v>
                </c:pt>
                <c:pt idx="1">
                  <c:v>931.7</c:v>
                </c:pt>
                <c:pt idx="2">
                  <c:v>985.8</c:v>
                </c:pt>
                <c:pt idx="3">
                  <c:v>1044.0999999999999</c:v>
                </c:pt>
                <c:pt idx="4">
                  <c:v>1072.0999999999999</c:v>
                </c:pt>
              </c:numCache>
            </c:numRef>
          </c:val>
          <c:smooth val="0"/>
        </c:ser>
        <c:ser>
          <c:idx val="1"/>
          <c:order val="1"/>
          <c:tx>
            <c:strRef>
              <c:f>Sheet1!$A$6</c:f>
              <c:strCache>
                <c:ptCount val="1"/>
                <c:pt idx="0">
                  <c:v>PC Shipments</c:v>
                </c:pt>
              </c:strCache>
            </c:strRef>
          </c:tx>
          <c:spPr>
            <a:ln w="50800">
              <a:solidFill>
                <a:schemeClr val="accent5">
                  <a:lumMod val="75000"/>
                </a:schemeClr>
              </a:solidFill>
            </a:ln>
          </c:spPr>
          <c:marker>
            <c:symbol val="diamond"/>
            <c:size val="12"/>
            <c:spPr>
              <a:solidFill>
                <a:schemeClr val="accent5">
                  <a:lumMod val="75000"/>
                </a:schemeClr>
              </a:solidFill>
              <a:ln>
                <a:solidFill>
                  <a:schemeClr val="accent5">
                    <a:lumMod val="75000"/>
                  </a:schemeClr>
                </a:solidFill>
              </a:ln>
            </c:spPr>
          </c:marker>
          <c:cat>
            <c:numRef>
              <c:f>Sheet1!$B$4:$F$4</c:f>
              <c:numCache>
                <c:formatCode>General</c:formatCode>
                <c:ptCount val="5"/>
                <c:pt idx="0">
                  <c:v>2007</c:v>
                </c:pt>
                <c:pt idx="1">
                  <c:v>2008</c:v>
                </c:pt>
                <c:pt idx="2">
                  <c:v>2009</c:v>
                </c:pt>
                <c:pt idx="3">
                  <c:v>2010</c:v>
                </c:pt>
                <c:pt idx="4">
                  <c:v>2011</c:v>
                </c:pt>
              </c:numCache>
            </c:numRef>
          </c:cat>
          <c:val>
            <c:numRef>
              <c:f>Sheet1!$B$6:$F$6</c:f>
              <c:numCache>
                <c:formatCode>General</c:formatCode>
                <c:ptCount val="5"/>
                <c:pt idx="0">
                  <c:v>264.10000000000002</c:v>
                </c:pt>
                <c:pt idx="1">
                  <c:v>292.8</c:v>
                </c:pt>
                <c:pt idx="2">
                  <c:v>330.9</c:v>
                </c:pt>
                <c:pt idx="3">
                  <c:v>369.9</c:v>
                </c:pt>
                <c:pt idx="4">
                  <c:v>410.1</c:v>
                </c:pt>
              </c:numCache>
            </c:numRef>
          </c:val>
          <c:smooth val="0"/>
        </c:ser>
        <c:dLbls>
          <c:showLegendKey val="0"/>
          <c:showVal val="0"/>
          <c:showCatName val="0"/>
          <c:showSerName val="0"/>
          <c:showPercent val="0"/>
          <c:showBubbleSize val="0"/>
        </c:dLbls>
        <c:marker val="1"/>
        <c:smooth val="0"/>
        <c:axId val="30028544"/>
        <c:axId val="30030464"/>
      </c:lineChart>
      <c:catAx>
        <c:axId val="30028544"/>
        <c:scaling>
          <c:orientation val="minMax"/>
        </c:scaling>
        <c:delete val="0"/>
        <c:axPos val="b"/>
        <c:numFmt formatCode="General" sourceLinked="1"/>
        <c:majorTickMark val="out"/>
        <c:minorTickMark val="none"/>
        <c:tickLblPos val="nextTo"/>
        <c:spPr>
          <a:ln>
            <a:solidFill>
              <a:schemeClr val="tx2">
                <a:lumMod val="25000"/>
              </a:schemeClr>
            </a:solidFill>
          </a:ln>
        </c:spPr>
        <c:txPr>
          <a:bodyPr/>
          <a:lstStyle/>
          <a:p>
            <a:pPr>
              <a:defRPr>
                <a:solidFill>
                  <a:schemeClr val="tx1"/>
                </a:solidFill>
              </a:defRPr>
            </a:pPr>
            <a:endParaRPr lang="en-US"/>
          </a:p>
        </c:txPr>
        <c:crossAx val="30030464"/>
        <c:crosses val="autoZero"/>
        <c:auto val="1"/>
        <c:lblAlgn val="ctr"/>
        <c:lblOffset val="100"/>
        <c:noMultiLvlLbl val="0"/>
      </c:catAx>
      <c:valAx>
        <c:axId val="30030464"/>
        <c:scaling>
          <c:orientation val="minMax"/>
        </c:scaling>
        <c:delete val="0"/>
        <c:axPos val="l"/>
        <c:majorGridlines>
          <c:spPr>
            <a:ln>
              <a:solidFill>
                <a:schemeClr val="tx2">
                  <a:lumMod val="25000"/>
                </a:schemeClr>
              </a:solidFill>
            </a:ln>
          </c:spPr>
        </c:majorGridlines>
        <c:numFmt formatCode="General" sourceLinked="1"/>
        <c:majorTickMark val="out"/>
        <c:minorTickMark val="none"/>
        <c:tickLblPos val="nextTo"/>
        <c:spPr>
          <a:ln>
            <a:solidFill>
              <a:schemeClr val="tx2">
                <a:lumMod val="25000"/>
              </a:schemeClr>
            </a:solidFill>
          </a:ln>
        </c:spPr>
        <c:txPr>
          <a:bodyPr/>
          <a:lstStyle/>
          <a:p>
            <a:pPr>
              <a:defRPr>
                <a:solidFill>
                  <a:schemeClr val="tx1"/>
                </a:solidFill>
              </a:defRPr>
            </a:pPr>
            <a:endParaRPr lang="en-US"/>
          </a:p>
        </c:txPr>
        <c:crossAx val="30028544"/>
        <c:crosses val="autoZero"/>
        <c:crossBetween val="between"/>
      </c:valAx>
      <c:spPr>
        <a:ln cmpd="dbl"/>
      </c:spPr>
    </c:plotArea>
    <c:plotVisOnly val="1"/>
    <c:dispBlanksAs val="zero"/>
    <c:showDLblsOverMax val="0"/>
  </c:chart>
  <c:externalData r:id="rId1">
    <c:autoUpdate val="1"/>
  </c:externalData>
  <c:userShapes r:id="rId2"/>
</c:chartSpace>
</file>

<file path=ppt/drawings/drawing1.xml><?xml version="1.0" encoding="utf-8"?>
<c:userShapes xmlns:c="http://schemas.openxmlformats.org/drawingml/2006/chart">
  <cdr:relSizeAnchor xmlns:cdr="http://schemas.openxmlformats.org/drawingml/2006/chartDrawing">
    <cdr:from>
      <cdr:x>0.71429</cdr:x>
      <cdr:y>0.02804</cdr:y>
    </cdr:from>
    <cdr:to>
      <cdr:x>0.99089</cdr:x>
      <cdr:y>0.20037</cdr:y>
    </cdr:to>
    <cdr:sp macro="" textlink="">
      <cdr:nvSpPr>
        <cdr:cNvPr id="2" name="TextBox 1"/>
        <cdr:cNvSpPr txBox="1"/>
      </cdr:nvSpPr>
      <cdr:spPr>
        <a:xfrm xmlns:a="http://schemas.openxmlformats.org/drawingml/2006/main">
          <a:off x="2667000" y="45720"/>
          <a:ext cx="1032769" cy="2810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rtlCol="0"/>
        <a:lstStyle xmlns:a="http://schemas.openxmlformats.org/drawingml/2006/main"/>
        <a:p xmlns:a="http://schemas.openxmlformats.org/drawingml/2006/main">
          <a:pPr algn="l">
            <a:defRPr sz="900" b="0" i="0" u="none" strike="noStrike" kern="1200" baseline="0">
              <a:solidFill>
                <a:srgbClr xmlns:mc="http://schemas.openxmlformats.org/markup-compatibility/2006" xmlns:a14="http://schemas.microsoft.com/office/drawing/2010/main" val="2DA2BF" mc:Ignorable="">
                  <a:lumMod val="50000"/>
                </a:srgbClr>
              </a:solidFill>
              <a:latin typeface="+mn-lt"/>
              <a:ea typeface="+mn-ea"/>
              <a:cs typeface="+mn-cs"/>
            </a:defRPr>
          </a:pPr>
          <a:r>
            <a:rPr lang="en-US" sz="900" b="1" kern="1200" dirty="0">
              <a:solidFill>
                <a:schemeClr val="tx1"/>
              </a:solidFill>
            </a:rPr>
            <a:t>Removable Solid-State </a:t>
          </a:r>
          <a:r>
            <a:rPr lang="en-US" sz="900" b="1" kern="1200" dirty="0" smtClean="0">
              <a:solidFill>
                <a:schemeClr val="tx1"/>
              </a:solidFill>
            </a:rPr>
            <a:t>Storage Shipments</a:t>
          </a:r>
          <a:endParaRPr lang="en-US" sz="900" b="1" i="0" u="none" strike="noStrike" kern="1200" baseline="0" dirty="0">
            <a:solidFill>
              <a:schemeClr val="tx1"/>
            </a:solidFill>
            <a:latin typeface="+mn-lt"/>
            <a:ea typeface="+mn-ea"/>
            <a:cs typeface="+mn-cs"/>
          </a:endParaRPr>
        </a:p>
      </cdr:txBody>
    </cdr:sp>
  </cdr:relSizeAnchor>
  <cdr:relSizeAnchor xmlns:cdr="http://schemas.openxmlformats.org/drawingml/2006/chartDrawing">
    <cdr:from>
      <cdr:x>0.7234</cdr:x>
      <cdr:y>0.47619</cdr:y>
    </cdr:from>
    <cdr:to>
      <cdr:x>0.95813</cdr:x>
      <cdr:y>0.64852</cdr:y>
    </cdr:to>
    <cdr:sp macro="" textlink="">
      <cdr:nvSpPr>
        <cdr:cNvPr id="4" name="TextBox 3"/>
        <cdr:cNvSpPr txBox="1"/>
      </cdr:nvSpPr>
      <cdr:spPr>
        <a:xfrm xmlns:a="http://schemas.openxmlformats.org/drawingml/2006/main">
          <a:off x="2590800" y="762000"/>
          <a:ext cx="840662" cy="2757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rtlCol="0"/>
        <a:lstStyle xmlns:a="http://schemas.openxmlformats.org/drawingml/2006/main"/>
        <a:p xmlns:a="http://schemas.openxmlformats.org/drawingml/2006/main">
          <a:pPr algn="l">
            <a:defRPr sz="900" b="0" i="0" u="none" strike="noStrike" kern="1200" baseline="0">
              <a:solidFill>
                <a:srgbClr xmlns:mc="http://schemas.openxmlformats.org/markup-compatibility/2006" xmlns:a14="http://schemas.microsoft.com/office/drawing/2010/main" val="2DA2BF" mc:Ignorable="">
                  <a:lumMod val="50000"/>
                </a:srgbClr>
              </a:solidFill>
              <a:latin typeface="+mn-lt"/>
              <a:ea typeface="+mn-ea"/>
              <a:cs typeface="+mn-cs"/>
            </a:defRPr>
          </a:pPr>
          <a:r>
            <a:rPr lang="en-US" sz="900" b="1" i="0" u="none" strike="noStrike" kern="1200" baseline="0" dirty="0" smtClean="0">
              <a:solidFill>
                <a:schemeClr val="tx1"/>
              </a:solidFill>
              <a:latin typeface="+mn-lt"/>
              <a:ea typeface="+mn-ea"/>
              <a:cs typeface="+mn-cs"/>
            </a:rPr>
            <a:t>PC</a:t>
          </a:r>
          <a:br>
            <a:rPr lang="en-US" sz="900" b="1" i="0" u="none" strike="noStrike" kern="1200" baseline="0" dirty="0" smtClean="0">
              <a:solidFill>
                <a:schemeClr val="tx1"/>
              </a:solidFill>
              <a:latin typeface="+mn-lt"/>
              <a:ea typeface="+mn-ea"/>
              <a:cs typeface="+mn-cs"/>
            </a:rPr>
          </a:br>
          <a:r>
            <a:rPr lang="en-US" sz="900" b="1" i="0" u="none" strike="noStrike" kern="1200" baseline="0" dirty="0" smtClean="0">
              <a:solidFill>
                <a:schemeClr val="tx1"/>
              </a:solidFill>
              <a:latin typeface="+mn-lt"/>
              <a:ea typeface="+mn-ea"/>
              <a:cs typeface="+mn-cs"/>
            </a:rPr>
            <a:t>Shipments</a:t>
          </a:r>
          <a:endParaRPr lang="en-US" sz="900" b="1" i="0" u="none" strike="noStrike" kern="1200" baseline="0" dirty="0">
            <a:solidFill>
              <a:schemeClr val="tx1"/>
            </a:solidFill>
            <a:latin typeface="+mn-lt"/>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xmlns:mc="http://schemas.openxmlformats.org/markup-compatibility/2006" xmlns:a14="http://schemas.microsoft.com/office/drawing/2010/main" val="000000" mc:Ignorable=""/>
                </a:solidFill>
                <a:latin typeface="Trebuchet MS" pitchFamily="34" charset="0"/>
              </a:rPr>
              <a:t>svr203_ralston.pptx</a:t>
            </a:r>
            <a:endParaRPr lang="en-US" sz="1400" dirty="0" smtClean="0">
              <a:solidFill>
                <a:srgbClr xmlns:mc="http://schemas.openxmlformats.org/markup-compatibility/2006" xmlns:a14="http://schemas.microsoft.com/office/drawing/2010/main" val="000000" mc:Ignorable=""/>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z="1400" smtClean="0"/>
              <a:t>07/11/2009</a:t>
            </a:r>
            <a:endParaRPr lang="en-GB" sz="1400"/>
          </a:p>
        </p:txBody>
      </p:sp>
    </p:spTree>
    <p:extLst>
      <p:ext uri="{BB962C8B-B14F-4D97-AF65-F5344CB8AC3E}">
        <p14:creationId xmlns:p14="http://schemas.microsoft.com/office/powerpoint/2010/main" val="1078450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xmlns:mc="http://schemas.openxmlformats.org/markup-compatibility/2006" xmlns:a14="http://schemas.microsoft.com/office/drawing/2010/main" val="000000" mc:Ignorable=""/>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xmlns:mc="http://schemas.openxmlformats.org/markup-compatibility/2006" xmlns:a14="http://schemas.microsoft.com/office/drawing/2010/main" val="000000" mc:Ignorable=""/>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xmlns:mc="http://schemas.openxmlformats.org/markup-compatibility/2006" xmlns:a14="http://schemas.microsoft.com/office/drawing/2010/main" val="000000" mc:Ignorable=""/>
                </a:solidFill>
                <a:latin typeface="Trebuchet MS" pitchFamily="34" charset="0"/>
              </a:rPr>
            </a:br>
            <a:r>
              <a:rPr lang="en-US" sz="500" smtClean="0">
                <a:solidFill>
                  <a:srgbClr xmlns:mc="http://schemas.openxmlformats.org/markup-compatibility/2006" xmlns:a14="http://schemas.microsoft.com/office/drawing/2010/main" val="000000" mc:Ignorable=""/>
                </a:solidFill>
                <a:latin typeface="Trebuchet MS" pitchFamily="34" charset="0"/>
              </a:rPr>
              <a:t>MICROSOFT MAKES NO WARRANTIES, EXPRESS, IMPLIED OR STATUTORY, AS TO THE INFORMATION IN THIS PRESENTATION.</a:t>
            </a:r>
            <a:endParaRPr lang="en-US" sz="500" dirty="0" smtClean="0">
              <a:solidFill>
                <a:srgbClr xmlns:mc="http://schemas.openxmlformats.org/markup-compatibility/2006" xmlns:a14="http://schemas.microsoft.com/office/drawing/2010/main" val="000000" mc:Ignorable=""/>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50293698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0"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endParaRPr lang="en-US" dirty="0" smtClean="0"/>
          </a:p>
        </p:txBody>
      </p:sp>
      <p:sp>
        <p:nvSpPr>
          <p:cNvPr id="6" name="Notes Placeholder 5"/>
          <p:cNvSpPr>
            <a:spLocks noGrp="1"/>
          </p:cNvSpPr>
          <p:nvPr>
            <p:ph type="body" sz="quarter" idx="10"/>
          </p:nvPr>
        </p:nvSpPr>
        <p:spPr/>
        <p:txBody>
          <a:bodyPr>
            <a:normAutofit/>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449263"/>
            <a:ext cx="2047875" cy="1536700"/>
          </a:xfrm>
        </p:spPr>
      </p:sp>
      <p:sp>
        <p:nvSpPr>
          <p:cNvPr id="3" name="Notes Placeholder 2"/>
          <p:cNvSpPr>
            <a:spLocks noGrp="1"/>
          </p:cNvSpPr>
          <p:nvPr>
            <p:ph type="body" idx="1"/>
          </p:nvPr>
        </p:nvSpPr>
        <p:spPr>
          <a:xfrm>
            <a:off x="685800" y="2169165"/>
            <a:ext cx="5486400" cy="6289035"/>
          </a:xfrm>
        </p:spPr>
        <p:txBody>
          <a:bodyPr>
            <a:normAutofit lnSpcReduction="10000"/>
          </a:bodyPr>
          <a:lstStyle/>
          <a:p>
            <a:pPr>
              <a:lnSpc>
                <a:spcPct val="115000"/>
              </a:lnSpc>
              <a:spcAft>
                <a:spcPts val="981"/>
              </a:spcAft>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endParaRPr lang="en-US"/>
          </a:p>
        </p:txBody>
      </p:sp>
      <p:sp>
        <p:nvSpPr>
          <p:cNvPr id="8" name="Header Placeholder 7"/>
          <p:cNvSpPr>
            <a:spLocks noGrp="1"/>
          </p:cNvSpPr>
          <p:nvPr>
            <p:ph type="hdr" sz="quarter" idx="1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523875"/>
            <a:ext cx="2047875" cy="1536700"/>
          </a:xfrm>
        </p:spPr>
      </p:sp>
      <p:sp>
        <p:nvSpPr>
          <p:cNvPr id="3" name="Notes Placeholder 2"/>
          <p:cNvSpPr>
            <a:spLocks noGrp="1"/>
          </p:cNvSpPr>
          <p:nvPr>
            <p:ph type="body" idx="1"/>
          </p:nvPr>
        </p:nvSpPr>
        <p:spPr>
          <a:xfrm>
            <a:off x="685800" y="2169165"/>
            <a:ext cx="5486400" cy="6289035"/>
          </a:xfrm>
        </p:spPr>
        <p:txBody>
          <a:bodyPr>
            <a:normAutofit fontScale="55000" lnSpcReduction="20000"/>
          </a:bodyPr>
          <a:lstStyle/>
          <a:p>
            <a:pPr>
              <a:lnSpc>
                <a:spcPct val="115000"/>
              </a:lnSpc>
              <a:spcAft>
                <a:spcPts val="981"/>
              </a:spcAft>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endParaRPr lang="en-US" dirty="0"/>
          </a:p>
        </p:txBody>
      </p:sp>
      <p:sp>
        <p:nvSpPr>
          <p:cNvPr id="8" name="Header Placeholder 7"/>
          <p:cNvSpPr>
            <a:spLocks noGrp="1"/>
          </p:cNvSpPr>
          <p:nvPr>
            <p:ph type="hdr" sz="quarter" idx="1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 name="Notes Placeholder 7"/>
          <p:cNvSpPr>
            <a:spLocks noGrp="1"/>
          </p:cNvSpPr>
          <p:nvPr>
            <p:ph type="body" sz="quarter" idx="14"/>
          </p:nvPr>
        </p:nvSpPr>
        <p:spPr/>
        <p:txBody>
          <a:bodyPr>
            <a:normAutofit/>
          </a:bodyPr>
          <a:lstStyle/>
          <a:p>
            <a:endParaRPr lang="en-GB"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Notes Placeholder 6"/>
          <p:cNvSpPr>
            <a:spLocks noGrp="1"/>
          </p:cNvSpPr>
          <p:nvPr>
            <p:ph type="body" sz="quarter" idx="13"/>
          </p:nvPr>
        </p:nvSpPr>
        <p:spPr/>
        <p:txBody>
          <a:bodyPr>
            <a:normAutofit/>
          </a:bodyPr>
          <a:lstStyle/>
          <a:p>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xfrm>
            <a:off x="7029451" y="6538913"/>
            <a:ext cx="2133600" cy="476250"/>
          </a:xfrm>
          <a:prstGeom prst="rect">
            <a:avLst/>
          </a:prstGeom>
          <a:ln/>
        </p:spPr>
        <p:txBody>
          <a:bodyPr lIns="91428" tIns="45714" rIns="91428" bIns="45714"/>
          <a:lstStyle>
            <a:lvl1pPr>
              <a:defRPr/>
            </a:lvl1pPr>
          </a:lstStyle>
          <a:p>
            <a:pPr>
              <a:defRPr/>
            </a:pPr>
            <a:fld id="{4A1FC884-155D-4732-BF5B-0F6B18DA9CC8}" type="slidenum">
              <a:rPr lang="en-US"/>
              <a:pPr>
                <a:defRPr/>
              </a:pPr>
              <a:t>‹#›</a:t>
            </a:fld>
            <a:endParaRPr lang="en-US" dirty="0"/>
          </a:p>
        </p:txBody>
      </p:sp>
    </p:spTree>
    <p:extLst>
      <p:ext uri="{BB962C8B-B14F-4D97-AF65-F5344CB8AC3E}">
        <p14:creationId xmlns:p14="http://schemas.microsoft.com/office/powerpoint/2010/main" val="2505715878"/>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Virtualiz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6002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7006716"/>
      </p:ext>
    </p:extLst>
  </p:cSld>
  <p:clrMapOvr>
    <a:masterClrMapping/>
  </p:clrMapOvr>
  <p:transition xmlns:p14="http://schemas.microsoft.com/office/powerpoint/2010/main" advClick="0" advTm="0">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_Better Together">
    <p:spTree>
      <p:nvGrpSpPr>
        <p:cNvPr id="1" name=""/>
        <p:cNvGrpSpPr/>
        <p:nvPr/>
      </p:nvGrpSpPr>
      <p:grpSpPr>
        <a:xfrm>
          <a:off x="0" y="0"/>
          <a:ext cx="0" cy="0"/>
          <a:chOff x="0" y="0"/>
          <a:chExt cx="0" cy="0"/>
        </a:xfrm>
      </p:grpSpPr>
      <p:sp>
        <p:nvSpPr>
          <p:cNvPr id="2" name="Title 1"/>
          <p:cNvSpPr>
            <a:spLocks noGrp="1"/>
          </p:cNvSpPr>
          <p:nvPr>
            <p:ph type="title"/>
          </p:nvPr>
        </p:nvSpPr>
        <p:spPr>
          <a:xfrm>
            <a:off x="241300" y="242888"/>
            <a:ext cx="8382000" cy="747712"/>
          </a:xfrm>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7264249"/>
      </p:ext>
    </p:extLst>
  </p:cSld>
  <p:clrMapOvr>
    <a:masterClrMapping/>
  </p:clrMapOvr>
  <p:transition xmlns:p14="http://schemas.microsoft.com/office/powerpoint/2010/main" advClick="0" advTm="0">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MS889_New_Efficiency_Insert_r02_v01.png"/>
          <p:cNvPicPr>
            <a:picLocks noChangeAspect="1"/>
          </p:cNvPicPr>
          <p:nvPr userDrawn="1"/>
        </p:nvPicPr>
        <p:blipFill>
          <a:blip r:embed="rId2"/>
          <a:stretch>
            <a:fillRect/>
          </a:stretch>
        </p:blipFill>
        <p:spPr>
          <a:xfrm>
            <a:off x="1143" y="0"/>
            <a:ext cx="9142856" cy="6857142"/>
          </a:xfrm>
          <a:prstGeom prst="rect">
            <a:avLst/>
          </a:prstGeom>
        </p:spPr>
      </p:pic>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MS889_New_Efficiency_Insert_r02_v01.png"/>
          <p:cNvPicPr>
            <a:picLocks noChangeAspect="1"/>
          </p:cNvPicPr>
          <p:nvPr/>
        </p:nvPicPr>
        <p:blipFill>
          <a:blip r:embed="rId2"/>
          <a:stretch>
            <a:fillRect/>
          </a:stretch>
        </p:blipFill>
        <p:spPr>
          <a:xfrm>
            <a:off x="1143" y="0"/>
            <a:ext cx="9142856" cy="6857142"/>
          </a:xfrm>
          <a:prstGeom prst="rect">
            <a:avLst/>
          </a:prstGeom>
        </p:spPr>
      </p:pic>
      <p:pic>
        <p:nvPicPr>
          <p:cNvPr id="4" name="Picture 3" descr="MS889_New_Efficiency_Insert_r02_v01.png"/>
          <p:cNvPicPr>
            <a:picLocks noChangeAspect="1"/>
          </p:cNvPicPr>
          <p:nvPr userDrawn="1"/>
        </p:nvPicPr>
        <p:blipFill>
          <a:blip r:embed="rId2"/>
          <a:stretch>
            <a:fillRect/>
          </a:stretch>
        </p:blipFill>
        <p:spPr>
          <a:xfrm>
            <a:off x="1143" y="0"/>
            <a:ext cx="9142856" cy="6857142"/>
          </a:xfrm>
          <a:prstGeom prst="rect">
            <a:avLst/>
          </a:prstGeom>
        </p:spPr>
      </p:pic>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NUL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7" r:id="rId11"/>
    <p:sldLayoutId id="2147483728" r:id="rId12"/>
    <p:sldLayoutId id="2147483730" r:id="rId13"/>
    <p:sldLayoutId id="2147483733" r:id="rId14"/>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xmlns:mc="http://schemas.openxmlformats.org/markup-compatibility/2006" xmlns:a14="http://schemas.microsoft.com/office/drawing/2010/main" val="CCFFCC" mc:Ignorable=""/>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rgbClr xmlns:mc="http://schemas.openxmlformats.org/markup-compatibility/2006" xmlns:a14="http://schemas.microsoft.com/office/drawing/2010/main" val="99CC99" mc:Ignorable=""/>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8"/>
        </a:buBlip>
        <a:defRPr sz="2800" kern="1200">
          <a:solidFill>
            <a:srgbClr xmlns:mc="http://schemas.openxmlformats.org/markup-compatibility/2006" xmlns:a14="http://schemas.microsoft.com/office/drawing/2010/main" val="99CC99" mc:Ignorable=""/>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8"/>
        </a:buBlip>
        <a:defRPr sz="2400" kern="1200">
          <a:solidFill>
            <a:srgbClr xmlns:mc="http://schemas.openxmlformats.org/markup-compatibility/2006" xmlns:a14="http://schemas.microsoft.com/office/drawing/2010/main" val="99CC99" mc:Ignorable=""/>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8"/>
        </a:buBlip>
        <a:defRPr sz="2400" kern="1200">
          <a:solidFill>
            <a:srgbClr xmlns:mc="http://schemas.openxmlformats.org/markup-compatibility/2006" xmlns:a14="http://schemas.microsoft.com/office/drawing/2010/main" val="99CC99" mc:Ignorable=""/>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8"/>
        </a:buBlip>
        <a:defRPr sz="2400" kern="1200">
          <a:solidFill>
            <a:srgbClr xmlns:mc="http://schemas.openxmlformats.org/markup-compatibility/2006" xmlns:a14="http://schemas.microsoft.com/office/drawing/2010/main" val="99CC99" mc:Ignorable=""/>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2"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xmlns:mc="http://schemas.openxmlformats.org/markup-compatibility/2006" xmlns:a14="http://schemas.microsoft.com/office/drawing/2010/main" val="CCFFCC" mc:Ignorable=""/>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xmlns:mc="http://schemas.openxmlformats.org/markup-compatibility/2006" xmlns:a14="http://schemas.microsoft.com/office/drawing/2010/main" val="99CC99" mc:Ignorable=""/>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4"/>
        </a:buBlip>
        <a:defRPr sz="2800" kern="1200">
          <a:solidFill>
            <a:srgbClr xmlns:mc="http://schemas.openxmlformats.org/markup-compatibility/2006" xmlns:a14="http://schemas.microsoft.com/office/drawing/2010/main" val="99CC99" mc:Ignorable=""/>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4"/>
        </a:buBlip>
        <a:defRPr sz="2400" kern="1200">
          <a:solidFill>
            <a:srgbClr xmlns:mc="http://schemas.openxmlformats.org/markup-compatibility/2006" xmlns:a14="http://schemas.microsoft.com/office/drawing/2010/main" val="99CC99" mc:Ignorable=""/>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400" kern="1200">
          <a:solidFill>
            <a:srgbClr xmlns:mc="http://schemas.openxmlformats.org/markup-compatibility/2006" xmlns:a14="http://schemas.microsoft.com/office/drawing/2010/main" val="99CC99" mc:Ignorable=""/>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400" kern="1200">
          <a:solidFill>
            <a:srgbClr xmlns:mc="http://schemas.openxmlformats.org/markup-compatibility/2006" xmlns:a14="http://schemas.microsoft.com/office/drawing/2010/main" val="99CC99" mc:Ignorable=""/>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xmlns:mc="http://schemas.openxmlformats.org/markup-compatibility/2006" xmlns:a14="http://schemas.microsoft.com/office/drawing/2010/main" val="CCFFCC" mc:Ignorable=""/>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xmlns:mc="http://schemas.openxmlformats.org/markup-compatibility/2006" xmlns:a14="http://schemas.microsoft.com/office/drawing/2010/main" val="99CC99" mc:Ignorable=""/>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4"/>
        </a:buBlip>
        <a:defRPr sz="2800" kern="1200">
          <a:solidFill>
            <a:srgbClr xmlns:mc="http://schemas.openxmlformats.org/markup-compatibility/2006" xmlns:a14="http://schemas.microsoft.com/office/drawing/2010/main" val="99CC99" mc:Ignorable=""/>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4"/>
        </a:buBlip>
        <a:defRPr sz="2400" kern="1200">
          <a:solidFill>
            <a:srgbClr xmlns:mc="http://schemas.openxmlformats.org/markup-compatibility/2006" xmlns:a14="http://schemas.microsoft.com/office/drawing/2010/main" val="99CC99" mc:Ignorable=""/>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400" kern="1200">
          <a:solidFill>
            <a:srgbClr xmlns:mc="http://schemas.openxmlformats.org/markup-compatibility/2006" xmlns:a14="http://schemas.microsoft.com/office/drawing/2010/main" val="99CC99" mc:Ignorable=""/>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400" kern="1200">
          <a:solidFill>
            <a:srgbClr xmlns:mc="http://schemas.openxmlformats.org/markup-compatibility/2006" xmlns:a14="http://schemas.microsoft.com/office/drawing/2010/main" val="99CC99" mc:Ignorable=""/>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15.xml"/><Relationship Id="rId16"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4.png"/><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png"/><Relationship Id="rId3" Type="http://schemas.openxmlformats.org/officeDocument/2006/relationships/image" Target="../media/image45.png"/><Relationship Id="rId7" Type="http://schemas.openxmlformats.org/officeDocument/2006/relationships/image" Target="../media/image75.png"/><Relationship Id="rId12" Type="http://schemas.openxmlformats.org/officeDocument/2006/relationships/image" Target="../media/image48.png"/><Relationship Id="rId2" Type="http://schemas.openxmlformats.org/officeDocument/2006/relationships/notesSlide" Target="../notesSlides/notesSlide26.xml"/><Relationship Id="rId16" Type="http://schemas.openxmlformats.org/officeDocument/2006/relationships/image" Target="../media/image81.png"/><Relationship Id="rId1" Type="http://schemas.openxmlformats.org/officeDocument/2006/relationships/slideLayout" Target="../slideLayouts/slideLayout4.xml"/><Relationship Id="rId6" Type="http://schemas.openxmlformats.org/officeDocument/2006/relationships/image" Target="../media/image74.png"/><Relationship Id="rId11" Type="http://schemas.openxmlformats.org/officeDocument/2006/relationships/image" Target="../media/image47.png"/><Relationship Id="rId5" Type="http://schemas.openxmlformats.org/officeDocument/2006/relationships/image" Target="../media/image73.png"/><Relationship Id="rId15" Type="http://schemas.openxmlformats.org/officeDocument/2006/relationships/image" Target="../media/image49.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0.png"/></Relationships>
</file>

<file path=ppt/slides/_rels/slide27.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73.png"/><Relationship Id="rId3" Type="http://schemas.openxmlformats.org/officeDocument/2006/relationships/image" Target="../media/image45.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28.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27.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 Id="rId14" Type="http://schemas.openxmlformats.org/officeDocument/2006/relationships/image" Target="../media/image10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110.png"/><Relationship Id="rId18" Type="http://schemas.openxmlformats.org/officeDocument/2006/relationships/image" Target="../media/image115.png"/><Relationship Id="rId3" Type="http://schemas.openxmlformats.org/officeDocument/2006/relationships/image" Target="../media/image69.png"/><Relationship Id="rId7" Type="http://schemas.openxmlformats.org/officeDocument/2006/relationships/image" Target="../media/image105.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notesSlide" Target="../notesSlides/notesSlide30.xml"/><Relationship Id="rId16" Type="http://schemas.openxmlformats.org/officeDocument/2006/relationships/image" Target="../media/image113.png"/><Relationship Id="rId1" Type="http://schemas.openxmlformats.org/officeDocument/2006/relationships/slideLayout" Target="../slideLayouts/slideLayout5.xml"/><Relationship Id="rId6" Type="http://schemas.openxmlformats.org/officeDocument/2006/relationships/image" Target="../media/image104.png"/><Relationship Id="rId11" Type="http://schemas.openxmlformats.org/officeDocument/2006/relationships/image" Target="../media/image108.png"/><Relationship Id="rId5" Type="http://schemas.openxmlformats.org/officeDocument/2006/relationships/image" Target="../media/image103.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2.png"/><Relationship Id="rId9" Type="http://schemas.openxmlformats.org/officeDocument/2006/relationships/image" Target="../media/image106.png"/><Relationship Id="rId14" Type="http://schemas.openxmlformats.org/officeDocument/2006/relationships/image" Target="../media/image111.png"/></Relationships>
</file>

<file path=ppt/slides/_rels/slide3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32.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33.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26.png"/><Relationship Id="rId3" Type="http://schemas.openxmlformats.org/officeDocument/2006/relationships/image" Target="../media/image102.png"/><Relationship Id="rId7" Type="http://schemas.openxmlformats.org/officeDocument/2006/relationships/image" Target="../media/image110.png"/><Relationship Id="rId12" Type="http://schemas.openxmlformats.org/officeDocument/2006/relationships/image" Target="../media/image125.png"/><Relationship Id="rId2" Type="http://schemas.openxmlformats.org/officeDocument/2006/relationships/notesSlide" Target="../notesSlides/notesSlide33.xml"/><Relationship Id="rId16" Type="http://schemas.openxmlformats.org/officeDocument/2006/relationships/image" Target="../media/image69.png"/><Relationship Id="rId1" Type="http://schemas.openxmlformats.org/officeDocument/2006/relationships/slideLayout" Target="../slideLayouts/slideLayout5.xml"/><Relationship Id="rId6" Type="http://schemas.openxmlformats.org/officeDocument/2006/relationships/image" Target="../media/image53.png"/><Relationship Id="rId11" Type="http://schemas.openxmlformats.org/officeDocument/2006/relationships/image" Target="../media/image124.png"/><Relationship Id="rId5" Type="http://schemas.openxmlformats.org/officeDocument/2006/relationships/image" Target="../media/image52.png"/><Relationship Id="rId15" Type="http://schemas.openxmlformats.org/officeDocument/2006/relationships/image" Target="../media/image111.png"/><Relationship Id="rId10" Type="http://schemas.openxmlformats.org/officeDocument/2006/relationships/image" Target="../media/image123.png"/><Relationship Id="rId4" Type="http://schemas.openxmlformats.org/officeDocument/2006/relationships/image" Target="../media/image122.png"/><Relationship Id="rId9" Type="http://schemas.openxmlformats.org/officeDocument/2006/relationships/image" Target="../media/image112.png"/><Relationship Id="rId14" Type="http://schemas.openxmlformats.org/officeDocument/2006/relationships/image" Target="../media/image1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chart" Target="../charts/chart1.xml"/><Relationship Id="rId3" Type="http://schemas.openxmlformats.org/officeDocument/2006/relationships/image" Target="../media/image45.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37.png"/><Relationship Id="rId5" Type="http://schemas.openxmlformats.org/officeDocument/2006/relationships/image" Target="../media/image100.png"/><Relationship Id="rId4" Type="http://schemas.openxmlformats.org/officeDocument/2006/relationships/image" Target="../media/image9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3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140.png"/><Relationship Id="rId7" Type="http://schemas.openxmlformats.org/officeDocument/2006/relationships/image" Target="../media/image142.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41.png"/><Relationship Id="rId11" Type="http://schemas.openxmlformats.org/officeDocument/2006/relationships/image" Target="../media/image144.png"/><Relationship Id="rId5" Type="http://schemas.openxmlformats.org/officeDocument/2006/relationships/hyperlink" Target="http://microsoft.com/technet" TargetMode="External"/><Relationship Id="rId10" Type="http://schemas.openxmlformats.org/officeDocument/2006/relationships/image" Target="../media/image143.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entagon 20"/>
          <p:cNvSpPr/>
          <p:nvPr/>
        </p:nvSpPr>
        <p:spPr bwMode="auto">
          <a:xfrm flipH="1">
            <a:off x="228600" y="4211782"/>
            <a:ext cx="8915400" cy="914400"/>
          </a:xfrm>
          <a:prstGeom prst="homePlate">
            <a:avLst/>
          </a:prstGeom>
          <a:gradFill>
            <a:gsLst>
              <a:gs pos="0">
                <a:srgbClr xmlns:mc="http://schemas.openxmlformats.org/markup-compatibility/2006" xmlns:a14="http://schemas.microsoft.com/office/drawing/2010/main" val="0099FF" mc:Ignorable="">
                  <a:alpha val="0"/>
                </a:srgbClr>
              </a:gs>
              <a:gs pos="42000">
                <a:srgbClr xmlns:mc="http://schemas.openxmlformats.org/markup-compatibility/2006" xmlns:a14="http://schemas.microsoft.com/office/drawing/2010/main" val="0099FF" mc:Ignorable="">
                  <a:lumMod val="75000"/>
                  <a:alpha val="49000"/>
                </a:srgbClr>
              </a:gs>
              <a:gs pos="70000">
                <a:srgbClr xmlns:mc="http://schemas.openxmlformats.org/markup-compatibility/2006" xmlns:a14="http://schemas.microsoft.com/office/drawing/2010/main" val="0099FF" mc:Ignorable="">
                  <a:lumMod val="75000"/>
                  <a:alpha val="51000"/>
                </a:srgbClr>
              </a:gs>
              <a:gs pos="99000">
                <a:srgbClr xmlns:mc="http://schemas.openxmlformats.org/markup-compatibility/2006" xmlns:a14="http://schemas.microsoft.com/office/drawing/2010/main" val="0099FF" mc:Ignorable="">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lvl="0" indent="-349250" defTabSz="912813" eaLnBrk="0" hangingPunct="0">
              <a:lnSpc>
                <a:spcPct val="90000"/>
              </a:lnSpc>
              <a:spcBef>
                <a:spcPct val="20000"/>
              </a:spcBef>
              <a:buSzPct val="100000"/>
              <a:defRPr/>
            </a:pPr>
            <a:r>
              <a:rPr lang="en-US" altLang="zh-CN" b="1" dirty="0" smtClean="0">
                <a:latin typeface="+mn-lt"/>
                <a:cs typeface="+mn-cs"/>
              </a:rPr>
              <a:t> Improved Management Toolset</a:t>
            </a:r>
          </a:p>
          <a:p>
            <a:pPr marL="406400" lvl="1" indent="-239713" defTabSz="912813" eaLnBrk="0" hangingPunct="0">
              <a:lnSpc>
                <a:spcPct val="90000"/>
              </a:lnSpc>
              <a:spcBef>
                <a:spcPct val="20000"/>
              </a:spcBef>
              <a:buSzPct val="100000"/>
              <a:buBlip>
                <a:blip r:embed="rId3"/>
              </a:buBlip>
              <a:defRPr/>
            </a:pPr>
            <a:r>
              <a:rPr lang="en-US" altLang="zh-CN" sz="1600" dirty="0" smtClean="0">
                <a:latin typeface="+mn-lt"/>
                <a:cs typeface="+mn-cs"/>
              </a:rPr>
              <a:t>Reduce repetitive task with RDS PowerShell support, improved application install, connection broker install  &amp; profile management </a:t>
            </a:r>
          </a:p>
        </p:txBody>
      </p:sp>
      <p:sp>
        <p:nvSpPr>
          <p:cNvPr id="18" name="Pentagon 17"/>
          <p:cNvSpPr/>
          <p:nvPr/>
        </p:nvSpPr>
        <p:spPr bwMode="auto">
          <a:xfrm flipH="1">
            <a:off x="228600" y="935182"/>
            <a:ext cx="8915400" cy="914400"/>
          </a:xfrm>
          <a:prstGeom prst="homePlate">
            <a:avLst/>
          </a:prstGeom>
          <a:gradFill>
            <a:gsLst>
              <a:gs pos="0">
                <a:srgbClr xmlns:mc="http://schemas.openxmlformats.org/markup-compatibility/2006" xmlns:a14="http://schemas.microsoft.com/office/drawing/2010/main" val="0099FF" mc:Ignorable="">
                  <a:alpha val="0"/>
                </a:srgbClr>
              </a:gs>
              <a:gs pos="42000">
                <a:srgbClr xmlns:mc="http://schemas.openxmlformats.org/markup-compatibility/2006" xmlns:a14="http://schemas.microsoft.com/office/drawing/2010/main" val="0099FF" mc:Ignorable="">
                  <a:lumMod val="75000"/>
                  <a:alpha val="49000"/>
                </a:srgbClr>
              </a:gs>
              <a:gs pos="70000">
                <a:srgbClr xmlns:mc="http://schemas.openxmlformats.org/markup-compatibility/2006" xmlns:a14="http://schemas.microsoft.com/office/drawing/2010/main" val="0099FF" mc:Ignorable="">
                  <a:lumMod val="75000"/>
                  <a:alpha val="51000"/>
                </a:srgbClr>
              </a:gs>
              <a:gs pos="99000">
                <a:srgbClr xmlns:mc="http://schemas.openxmlformats.org/markup-compatibility/2006" xmlns:a14="http://schemas.microsoft.com/office/drawing/2010/main" val="0099FF" mc:Ignorable="">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lvl="0" indent="-349250" defTabSz="912813" eaLnBrk="0" hangingPunct="0">
              <a:lnSpc>
                <a:spcPct val="90000"/>
              </a:lnSpc>
              <a:spcBef>
                <a:spcPct val="20000"/>
              </a:spcBef>
              <a:buSzPct val="80000"/>
              <a:defRPr/>
            </a:pPr>
            <a:r>
              <a:rPr lang="en-US" altLang="zh-CN" b="1" dirty="0" smtClean="0">
                <a:latin typeface="+mn-lt"/>
                <a:cs typeface="+mn-cs"/>
              </a:rPr>
              <a:t>RDS and VDI – An Integrated Solution</a:t>
            </a:r>
          </a:p>
          <a:p>
            <a:pPr marL="406400" lvl="1" indent="-239713" defTabSz="912813" eaLnBrk="0" hangingPunct="0">
              <a:lnSpc>
                <a:spcPct val="90000"/>
              </a:lnSpc>
              <a:spcBef>
                <a:spcPct val="20000"/>
              </a:spcBef>
              <a:buSzPct val="100000"/>
              <a:buBlip>
                <a:blip r:embed="rId3"/>
              </a:buBlip>
              <a:defRPr/>
            </a:pPr>
            <a:r>
              <a:rPr lang="en-US" altLang="zh-CN" sz="1600" dirty="0" smtClean="0">
                <a:latin typeface="+mn-lt"/>
                <a:cs typeface="+mn-cs"/>
              </a:rPr>
              <a:t>Single broker to connect users to sessions or virtual machines, out of the box solution for VDI scenarios with Hyper-V </a:t>
            </a:r>
          </a:p>
        </p:txBody>
      </p:sp>
      <p:sp>
        <p:nvSpPr>
          <p:cNvPr id="19" name="Pentagon 18"/>
          <p:cNvSpPr/>
          <p:nvPr/>
        </p:nvSpPr>
        <p:spPr bwMode="auto">
          <a:xfrm flipH="1">
            <a:off x="228600" y="2022764"/>
            <a:ext cx="8915400" cy="914400"/>
          </a:xfrm>
          <a:prstGeom prst="homePlate">
            <a:avLst/>
          </a:prstGeom>
          <a:gradFill>
            <a:gsLst>
              <a:gs pos="0">
                <a:srgbClr xmlns:mc="http://schemas.openxmlformats.org/markup-compatibility/2006" xmlns:a14="http://schemas.microsoft.com/office/drawing/2010/main" val="0099FF" mc:Ignorable="">
                  <a:alpha val="0"/>
                </a:srgbClr>
              </a:gs>
              <a:gs pos="42000">
                <a:srgbClr xmlns:mc="http://schemas.openxmlformats.org/markup-compatibility/2006" xmlns:a14="http://schemas.microsoft.com/office/drawing/2010/main" val="0099FF" mc:Ignorable="">
                  <a:lumMod val="75000"/>
                  <a:alpha val="49000"/>
                </a:srgbClr>
              </a:gs>
              <a:gs pos="70000">
                <a:srgbClr xmlns:mc="http://schemas.openxmlformats.org/markup-compatibility/2006" xmlns:a14="http://schemas.microsoft.com/office/drawing/2010/main" val="0099FF" mc:Ignorable="">
                  <a:lumMod val="75000"/>
                  <a:alpha val="51000"/>
                </a:srgbClr>
              </a:gs>
              <a:gs pos="99000">
                <a:srgbClr xmlns:mc="http://schemas.openxmlformats.org/markup-compatibility/2006" xmlns:a14="http://schemas.microsoft.com/office/drawing/2010/main" val="0099FF" mc:Ignorable="">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indent="-349250" defTabSz="912813" eaLnBrk="0" hangingPunct="0">
              <a:lnSpc>
                <a:spcPct val="90000"/>
              </a:lnSpc>
              <a:spcBef>
                <a:spcPct val="20000"/>
              </a:spcBef>
              <a:buSzPct val="100000"/>
              <a:defRPr/>
            </a:pPr>
            <a:r>
              <a:rPr lang="en-US" altLang="zh-CN" b="1" dirty="0" smtClean="0">
                <a:latin typeface="+mn-lt"/>
                <a:cs typeface="+mn-cs"/>
              </a:rPr>
              <a:t>Improving the User Experience </a:t>
            </a:r>
          </a:p>
          <a:p>
            <a:pPr marL="406400" lvl="1" indent="-239713" defTabSz="912813" eaLnBrk="0" hangingPunct="0">
              <a:lnSpc>
                <a:spcPct val="90000"/>
              </a:lnSpc>
              <a:spcBef>
                <a:spcPct val="20000"/>
              </a:spcBef>
              <a:buSzPct val="100000"/>
              <a:buBlip>
                <a:blip r:embed="rId3"/>
              </a:buBlip>
              <a:defRPr/>
            </a:pPr>
            <a:r>
              <a:rPr lang="en-US" altLang="zh-CN" sz="1600" dirty="0" smtClean="0">
                <a:latin typeface="+mn-lt"/>
                <a:cs typeface="+mn-cs"/>
              </a:rPr>
              <a:t>Experience rich multimedia, VoIP integration, aero glass remoting, true </a:t>
            </a:r>
            <a:br>
              <a:rPr lang="en-US" altLang="zh-CN" sz="1600" dirty="0" smtClean="0">
                <a:latin typeface="+mn-lt"/>
                <a:cs typeface="+mn-cs"/>
              </a:rPr>
            </a:br>
            <a:r>
              <a:rPr lang="en-US" altLang="zh-CN" sz="1600" dirty="0" smtClean="0">
                <a:latin typeface="+mn-lt"/>
                <a:cs typeface="+mn-cs"/>
              </a:rPr>
              <a:t>multi-monitor support</a:t>
            </a:r>
          </a:p>
        </p:txBody>
      </p:sp>
      <p:sp>
        <p:nvSpPr>
          <p:cNvPr id="20" name="Pentagon 19"/>
          <p:cNvSpPr/>
          <p:nvPr/>
        </p:nvSpPr>
        <p:spPr bwMode="auto">
          <a:xfrm flipH="1">
            <a:off x="228600" y="3117273"/>
            <a:ext cx="8915400" cy="914400"/>
          </a:xfrm>
          <a:prstGeom prst="homePlate">
            <a:avLst/>
          </a:prstGeom>
          <a:gradFill>
            <a:gsLst>
              <a:gs pos="0">
                <a:srgbClr xmlns:mc="http://schemas.openxmlformats.org/markup-compatibility/2006" xmlns:a14="http://schemas.microsoft.com/office/drawing/2010/main" val="0099FF" mc:Ignorable="">
                  <a:alpha val="0"/>
                </a:srgbClr>
              </a:gs>
              <a:gs pos="42000">
                <a:srgbClr xmlns:mc="http://schemas.openxmlformats.org/markup-compatibility/2006" xmlns:a14="http://schemas.microsoft.com/office/drawing/2010/main" val="0099FF" mc:Ignorable="">
                  <a:lumMod val="75000"/>
                  <a:alpha val="49000"/>
                </a:srgbClr>
              </a:gs>
              <a:gs pos="70000">
                <a:srgbClr xmlns:mc="http://schemas.openxmlformats.org/markup-compatibility/2006" xmlns:a14="http://schemas.microsoft.com/office/drawing/2010/main" val="0099FF" mc:Ignorable="">
                  <a:lumMod val="75000"/>
                  <a:alpha val="51000"/>
                </a:srgbClr>
              </a:gs>
              <a:gs pos="99000">
                <a:srgbClr xmlns:mc="http://schemas.openxmlformats.org/markup-compatibility/2006" xmlns:a14="http://schemas.microsoft.com/office/drawing/2010/main" val="0099FF" mc:Ignorable="">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lvl="0" indent="-349250" defTabSz="912813" eaLnBrk="0" hangingPunct="0">
              <a:lnSpc>
                <a:spcPct val="90000"/>
              </a:lnSpc>
              <a:spcBef>
                <a:spcPct val="20000"/>
              </a:spcBef>
              <a:buSzPct val="100000"/>
              <a:defRPr/>
            </a:pPr>
            <a:r>
              <a:rPr lang="en-US" altLang="zh-CN" b="1" dirty="0" smtClean="0">
                <a:latin typeface="+mn-lt"/>
                <a:cs typeface="+mn-cs"/>
              </a:rPr>
              <a:t>RemoteApp &amp; Desktop Connections</a:t>
            </a:r>
          </a:p>
          <a:p>
            <a:pPr marL="406400" lvl="1" indent="-239713" defTabSz="912813" eaLnBrk="0" hangingPunct="0">
              <a:lnSpc>
                <a:spcPct val="90000"/>
              </a:lnSpc>
              <a:spcBef>
                <a:spcPct val="20000"/>
              </a:spcBef>
              <a:buSzPct val="100000"/>
              <a:buBlip>
                <a:blip r:embed="rId3"/>
              </a:buBlip>
              <a:defRPr/>
            </a:pPr>
            <a:r>
              <a:rPr lang="en-US" altLang="zh-CN" sz="1600" dirty="0" smtClean="0">
                <a:latin typeface="+mn-lt"/>
                <a:cs typeface="+mn-cs"/>
              </a:rPr>
              <a:t>Centrally hosted applications integrated into start menu, desktop, etc. Can personalize a non-work PC with work applications without installing them locally</a:t>
            </a:r>
          </a:p>
        </p:txBody>
      </p:sp>
      <p:sp>
        <p:nvSpPr>
          <p:cNvPr id="24" name="Pentagon 23"/>
          <p:cNvSpPr/>
          <p:nvPr/>
        </p:nvSpPr>
        <p:spPr bwMode="auto">
          <a:xfrm flipH="1">
            <a:off x="228600" y="5257800"/>
            <a:ext cx="8915400" cy="914400"/>
          </a:xfrm>
          <a:prstGeom prst="homePlate">
            <a:avLst/>
          </a:prstGeom>
          <a:gradFill>
            <a:gsLst>
              <a:gs pos="0">
                <a:srgbClr xmlns:mc="http://schemas.openxmlformats.org/markup-compatibility/2006" xmlns:a14="http://schemas.microsoft.com/office/drawing/2010/main" val="0099FF" mc:Ignorable="">
                  <a:alpha val="0"/>
                </a:srgbClr>
              </a:gs>
              <a:gs pos="42000">
                <a:srgbClr xmlns:mc="http://schemas.openxmlformats.org/markup-compatibility/2006" xmlns:a14="http://schemas.microsoft.com/office/drawing/2010/main" val="0099FF" mc:Ignorable="">
                  <a:lumMod val="75000"/>
                  <a:alpha val="49000"/>
                </a:srgbClr>
              </a:gs>
              <a:gs pos="70000">
                <a:srgbClr xmlns:mc="http://schemas.openxmlformats.org/markup-compatibility/2006" xmlns:a14="http://schemas.microsoft.com/office/drawing/2010/main" val="0099FF" mc:Ignorable="">
                  <a:lumMod val="75000"/>
                  <a:alpha val="51000"/>
                </a:srgbClr>
              </a:gs>
              <a:gs pos="99000">
                <a:srgbClr xmlns:mc="http://schemas.openxmlformats.org/markup-compatibility/2006" xmlns:a14="http://schemas.microsoft.com/office/drawing/2010/main" val="0099FF" mc:Ignorable="">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indent="-349250" defTabSz="912813" eaLnBrk="0" hangingPunct="0">
              <a:lnSpc>
                <a:spcPct val="90000"/>
              </a:lnSpc>
              <a:spcBef>
                <a:spcPct val="20000"/>
              </a:spcBef>
              <a:buSzPct val="100000"/>
              <a:defRPr/>
            </a:pPr>
            <a:r>
              <a:rPr lang="en-US" altLang="zh-CN" b="1" dirty="0" smtClean="0">
                <a:latin typeface="+mn-lt"/>
                <a:cs typeface="+mn-cs"/>
              </a:rPr>
              <a:t>Platform Investments</a:t>
            </a:r>
          </a:p>
          <a:p>
            <a:pPr marL="406400" lvl="1" indent="-239713" defTabSz="912813" eaLnBrk="0" hangingPunct="0">
              <a:lnSpc>
                <a:spcPct val="90000"/>
              </a:lnSpc>
              <a:spcBef>
                <a:spcPct val="20000"/>
              </a:spcBef>
              <a:buSzPct val="100000"/>
              <a:buBlip>
                <a:blip r:embed="rId3"/>
              </a:buBlip>
              <a:defRPr/>
            </a:pPr>
            <a:r>
              <a:rPr lang="en-US" altLang="zh-CN" sz="1600" dirty="0" smtClean="0">
                <a:latin typeface="+mn-lt"/>
                <a:cs typeface="+mn-cs"/>
              </a:rPr>
              <a:t>Multiple levels of extensibility for custom partner solutions for Remote Desktop Services &amp; VDI based solutions</a:t>
            </a:r>
          </a:p>
        </p:txBody>
      </p:sp>
      <p:grpSp>
        <p:nvGrpSpPr>
          <p:cNvPr id="2" name="Group 26"/>
          <p:cNvGrpSpPr/>
          <p:nvPr/>
        </p:nvGrpSpPr>
        <p:grpSpPr>
          <a:xfrm>
            <a:off x="7966113" y="3276600"/>
            <a:ext cx="1101687" cy="1052934"/>
            <a:chOff x="3833275" y="5137961"/>
            <a:chExt cx="1560124" cy="1330933"/>
          </a:xfrm>
        </p:grpSpPr>
        <p:pic>
          <p:nvPicPr>
            <p:cNvPr id="15" name="Picture 5" descr="\\eventsql\dvd27\Clip_Installer\DVD_ART\Artwork_Imagery\Shapes and Graphics\screen captures\CICS 3270 screen.png"/>
            <p:cNvPicPr>
              <a:picLocks noChangeAspect="1" noChangeArrowheads="1"/>
            </p:cNvPicPr>
            <p:nvPr/>
          </p:nvPicPr>
          <p:blipFill>
            <a:blip r:embed="rId4" cstate="print"/>
            <a:srcRect/>
            <a:stretch>
              <a:fillRect/>
            </a:stretch>
          </p:blipFill>
          <p:spPr bwMode="auto">
            <a:xfrm>
              <a:off x="4271659" y="5137961"/>
              <a:ext cx="931438" cy="630541"/>
            </a:xfrm>
            <a:prstGeom prst="rect">
              <a:avLst/>
            </a:prstGeom>
            <a:noFill/>
          </p:spPr>
        </p:pic>
        <p:pic>
          <p:nvPicPr>
            <p:cNvPr id="16" name="Picture 3" descr="\\eventsql\dvd27\Clip_Installer\DVD_ART\Artwork_Imagery\Shapes and Graphics\screen captures\office screen.png"/>
            <p:cNvPicPr>
              <a:picLocks noChangeAspect="1" noChangeArrowheads="1"/>
            </p:cNvPicPr>
            <p:nvPr/>
          </p:nvPicPr>
          <p:blipFill>
            <a:blip r:embed="rId5" cstate="print"/>
            <a:srcRect/>
            <a:stretch>
              <a:fillRect/>
            </a:stretch>
          </p:blipFill>
          <p:spPr bwMode="auto">
            <a:xfrm>
              <a:off x="3833275" y="5435054"/>
              <a:ext cx="692560" cy="946292"/>
            </a:xfrm>
            <a:prstGeom prst="rect">
              <a:avLst/>
            </a:prstGeom>
            <a:noFill/>
          </p:spPr>
        </p:pic>
        <p:pic>
          <p:nvPicPr>
            <p:cNvPr id="17" name="Picture 4" descr="\\eventsql\dvd27\Clip_Installer\DVD_ART\Artwork_Imagery\Shapes and Graphics\screen captures\vista screen.png"/>
            <p:cNvPicPr>
              <a:picLocks noChangeAspect="1" noChangeArrowheads="1"/>
            </p:cNvPicPr>
            <p:nvPr/>
          </p:nvPicPr>
          <p:blipFill>
            <a:blip r:embed="rId6" cstate="print"/>
            <a:srcRect/>
            <a:stretch>
              <a:fillRect/>
            </a:stretch>
          </p:blipFill>
          <p:spPr bwMode="auto">
            <a:xfrm>
              <a:off x="4601758" y="5389124"/>
              <a:ext cx="791641" cy="1079770"/>
            </a:xfrm>
            <a:prstGeom prst="rect">
              <a:avLst/>
            </a:prstGeom>
            <a:noFill/>
          </p:spPr>
        </p:pic>
      </p:grpSp>
      <p:pic>
        <p:nvPicPr>
          <p:cNvPr id="28" name="Picture 4" descr="\\eventsql\dvd27\Clip_Installer\DVD_ART\Artwork_Imagery\Shapes and Graphics\Map Globe\Connected icon NEW.png"/>
          <p:cNvPicPr>
            <a:picLocks noChangeAspect="1" noChangeArrowheads="1"/>
          </p:cNvPicPr>
          <p:nvPr/>
        </p:nvPicPr>
        <p:blipFill>
          <a:blip r:embed="rId7" cstate="print"/>
          <a:srcRect/>
          <a:stretch>
            <a:fillRect/>
          </a:stretch>
        </p:blipFill>
        <p:spPr bwMode="auto">
          <a:xfrm>
            <a:off x="7980145" y="1283086"/>
            <a:ext cx="921222" cy="698114"/>
          </a:xfrm>
          <a:prstGeom prst="rect">
            <a:avLst/>
          </a:prstGeom>
          <a:noFill/>
        </p:spPr>
      </p:pic>
      <p:sp>
        <p:nvSpPr>
          <p:cNvPr id="29" name="Rectangle 2"/>
          <p:cNvSpPr>
            <a:spLocks noGrp="1" noChangeArrowheads="1"/>
          </p:cNvSpPr>
          <p:nvPr>
            <p:ph type="title"/>
          </p:nvPr>
        </p:nvSpPr>
        <p:spPr>
          <a:xfrm>
            <a:off x="347472" y="191326"/>
            <a:ext cx="8650224" cy="609398"/>
          </a:xfrm>
        </p:spPr>
        <p:txBody>
          <a:bodyPr/>
          <a:lstStyle/>
          <a:p>
            <a:pPr>
              <a:defRPr/>
            </a:pPr>
            <a:r>
              <a:rPr sz="4400" dirty="0"/>
              <a:t>Remote Desktop Services in R2</a:t>
            </a:r>
          </a:p>
        </p:txBody>
      </p:sp>
      <p:pic>
        <p:nvPicPr>
          <p:cNvPr id="1027" name="Picture 3"/>
          <p:cNvPicPr>
            <a:picLocks noChangeAspect="1" noChangeArrowheads="1"/>
          </p:cNvPicPr>
          <p:nvPr/>
        </p:nvPicPr>
        <p:blipFill>
          <a:blip r:embed="rId8" cstate="print"/>
          <a:srcRect/>
          <a:stretch>
            <a:fillRect/>
          </a:stretch>
        </p:blipFill>
        <p:spPr bwMode="auto">
          <a:xfrm>
            <a:off x="7979051" y="2244632"/>
            <a:ext cx="923411" cy="803368"/>
          </a:xfrm>
          <a:prstGeom prst="rect">
            <a:avLst/>
          </a:prstGeom>
          <a:noFill/>
          <a:ln w="9525">
            <a:noFill/>
            <a:miter lim="800000"/>
            <a:headEnd/>
            <a:tailEnd/>
          </a:ln>
          <a:effectLst/>
        </p:spPr>
      </p:pic>
      <p:grpSp>
        <p:nvGrpSpPr>
          <p:cNvPr id="3" name="Group 35"/>
          <p:cNvGrpSpPr/>
          <p:nvPr/>
        </p:nvGrpSpPr>
        <p:grpSpPr>
          <a:xfrm>
            <a:off x="8001000" y="4267200"/>
            <a:ext cx="1143000" cy="917775"/>
            <a:chOff x="3810000" y="4267200"/>
            <a:chExt cx="1816100" cy="1500342"/>
          </a:xfrm>
        </p:grpSpPr>
        <p:grpSp>
          <p:nvGrpSpPr>
            <p:cNvPr id="4" name="Group 33"/>
            <p:cNvGrpSpPr/>
            <p:nvPr/>
          </p:nvGrpSpPr>
          <p:grpSpPr>
            <a:xfrm>
              <a:off x="3810000" y="4267200"/>
              <a:ext cx="1066800" cy="1066800"/>
              <a:chOff x="3810000" y="2362200"/>
              <a:chExt cx="1066800" cy="1066800"/>
            </a:xfrm>
          </p:grpSpPr>
          <p:pic>
            <p:nvPicPr>
              <p:cNvPr id="1028" name="Picture 4" descr="C:\Courses\Icons Windows Vista\Computer.png"/>
              <p:cNvPicPr>
                <a:picLocks noChangeAspect="1" noChangeArrowheads="1"/>
              </p:cNvPicPr>
              <p:nvPr/>
            </p:nvPicPr>
            <p:blipFill>
              <a:blip r:embed="rId9" cstate="print"/>
              <a:srcRect/>
              <a:stretch>
                <a:fillRect/>
              </a:stretch>
            </p:blipFill>
            <p:spPr bwMode="auto">
              <a:xfrm>
                <a:off x="3810000" y="2362200"/>
                <a:ext cx="1066800" cy="1066800"/>
              </a:xfrm>
              <a:prstGeom prst="rect">
                <a:avLst/>
              </a:prstGeom>
              <a:noFill/>
            </p:spPr>
          </p:pic>
          <p:pic>
            <p:nvPicPr>
              <p:cNvPr id="1029" name="Picture 5" descr="C:\Courses\Icons Windows Vista\imageres.dll_I003b_0409.png"/>
              <p:cNvPicPr>
                <a:picLocks noChangeAspect="1" noChangeArrowheads="1"/>
              </p:cNvPicPr>
              <p:nvPr/>
            </p:nvPicPr>
            <p:blipFill>
              <a:blip r:embed="rId10" cstate="print"/>
              <a:srcRect/>
              <a:stretch>
                <a:fillRect/>
              </a:stretch>
            </p:blipFill>
            <p:spPr bwMode="auto">
              <a:xfrm>
                <a:off x="3810000" y="2895600"/>
                <a:ext cx="533400" cy="533400"/>
              </a:xfrm>
              <a:prstGeom prst="rect">
                <a:avLst/>
              </a:prstGeom>
              <a:noFill/>
            </p:spPr>
          </p:pic>
        </p:grpSp>
        <p:grpSp>
          <p:nvGrpSpPr>
            <p:cNvPr id="5" name="Group 34"/>
            <p:cNvGrpSpPr/>
            <p:nvPr/>
          </p:nvGrpSpPr>
          <p:grpSpPr>
            <a:xfrm>
              <a:off x="4800600" y="4267200"/>
              <a:ext cx="825500" cy="946486"/>
              <a:chOff x="3365500" y="4158914"/>
              <a:chExt cx="825500" cy="946486"/>
            </a:xfrm>
          </p:grpSpPr>
          <p:pic>
            <p:nvPicPr>
              <p:cNvPr id="1030" name="Picture 6" descr="C:\Courses\Icons Windows Vista\Server.png"/>
              <p:cNvPicPr>
                <a:picLocks noChangeAspect="1" noChangeArrowheads="1"/>
              </p:cNvPicPr>
              <p:nvPr/>
            </p:nvPicPr>
            <p:blipFill>
              <a:blip r:embed="rId11" cstate="print"/>
              <a:srcRect/>
              <a:stretch>
                <a:fillRect/>
              </a:stretch>
            </p:blipFill>
            <p:spPr bwMode="auto">
              <a:xfrm>
                <a:off x="3365500" y="4158914"/>
                <a:ext cx="673100" cy="921085"/>
              </a:xfrm>
              <a:prstGeom prst="rect">
                <a:avLst/>
              </a:prstGeom>
              <a:noFill/>
            </p:spPr>
          </p:pic>
          <p:pic>
            <p:nvPicPr>
              <p:cNvPr id="32" name="Picture 5" descr="C:\Courses\Icons Windows Vista\imageres.dll_I003b_0409.png"/>
              <p:cNvPicPr>
                <a:picLocks noChangeAspect="1" noChangeArrowheads="1"/>
              </p:cNvPicPr>
              <p:nvPr/>
            </p:nvPicPr>
            <p:blipFill>
              <a:blip r:embed="rId10" cstate="print"/>
              <a:srcRect/>
              <a:stretch>
                <a:fillRect/>
              </a:stretch>
            </p:blipFill>
            <p:spPr bwMode="auto">
              <a:xfrm>
                <a:off x="3657600" y="4572000"/>
                <a:ext cx="533400" cy="533400"/>
              </a:xfrm>
              <a:prstGeom prst="rect">
                <a:avLst/>
              </a:prstGeom>
              <a:noFill/>
            </p:spPr>
          </p:pic>
        </p:grpSp>
        <p:grpSp>
          <p:nvGrpSpPr>
            <p:cNvPr id="6" name="Group 32"/>
            <p:cNvGrpSpPr/>
            <p:nvPr/>
          </p:nvGrpSpPr>
          <p:grpSpPr>
            <a:xfrm>
              <a:off x="4114800" y="4876800"/>
              <a:ext cx="1066800" cy="890742"/>
              <a:chOff x="4495800" y="2971800"/>
              <a:chExt cx="1066800" cy="890742"/>
            </a:xfrm>
          </p:grpSpPr>
          <p:pic>
            <p:nvPicPr>
              <p:cNvPr id="1026" name="Picture 2" descr="C:\Courses\Icons Windows Vista\Mobility.png"/>
              <p:cNvPicPr>
                <a:picLocks noChangeAspect="1" noChangeArrowheads="1"/>
              </p:cNvPicPr>
              <p:nvPr/>
            </p:nvPicPr>
            <p:blipFill>
              <a:blip r:embed="rId12" cstate="print"/>
              <a:srcRect/>
              <a:stretch>
                <a:fillRect/>
              </a:stretch>
            </p:blipFill>
            <p:spPr bwMode="auto">
              <a:xfrm>
                <a:off x="4495800" y="2971800"/>
                <a:ext cx="1019175" cy="890742"/>
              </a:xfrm>
              <a:prstGeom prst="rect">
                <a:avLst/>
              </a:prstGeom>
              <a:noFill/>
            </p:spPr>
          </p:pic>
          <p:pic>
            <p:nvPicPr>
              <p:cNvPr id="31" name="Picture 5" descr="C:\Courses\Icons Windows Vista\imageres.dll_I003b_0409.png"/>
              <p:cNvPicPr>
                <a:picLocks noChangeAspect="1" noChangeArrowheads="1"/>
              </p:cNvPicPr>
              <p:nvPr/>
            </p:nvPicPr>
            <p:blipFill>
              <a:blip r:embed="rId10" cstate="print"/>
              <a:srcRect/>
              <a:stretch>
                <a:fillRect/>
              </a:stretch>
            </p:blipFill>
            <p:spPr bwMode="auto">
              <a:xfrm>
                <a:off x="5029200" y="3276600"/>
                <a:ext cx="533400" cy="533400"/>
              </a:xfrm>
              <a:prstGeom prst="rect">
                <a:avLst/>
              </a:prstGeom>
              <a:noFill/>
            </p:spPr>
          </p:pic>
        </p:grpSp>
      </p:grpSp>
      <p:pic>
        <p:nvPicPr>
          <p:cNvPr id="1031" name="Picture 7" descr="C:\Courses\Icons Windows Vista\filemgmt.dll_I00ec_0409.png"/>
          <p:cNvPicPr>
            <a:picLocks noChangeAspect="1" noChangeArrowheads="1"/>
          </p:cNvPicPr>
          <p:nvPr/>
        </p:nvPicPr>
        <p:blipFill>
          <a:blip r:embed="rId13"/>
          <a:srcRect/>
          <a:stretch>
            <a:fillRect/>
          </a:stretch>
        </p:blipFill>
        <p:spPr bwMode="auto">
          <a:xfrm>
            <a:off x="7924800" y="5257800"/>
            <a:ext cx="1219200" cy="1219200"/>
          </a:xfrm>
          <a:prstGeom prst="rect">
            <a:avLst/>
          </a:prstGeom>
          <a:noFill/>
        </p:spPr>
      </p:pic>
    </p:spTree>
    <p:extLst>
      <p:ext uri="{BB962C8B-B14F-4D97-AF65-F5344CB8AC3E}">
        <p14:creationId xmlns:p14="http://schemas.microsoft.com/office/powerpoint/2010/main" val="332827097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1+#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031"/>
                                        </p:tgtEl>
                                        <p:attrNameLst>
                                          <p:attrName>style.visibility</p:attrName>
                                        </p:attrNameLst>
                                      </p:cBhvr>
                                      <p:to>
                                        <p:strVal val="visible"/>
                                      </p:to>
                                    </p:set>
                                    <p:animEffect transition="in" filter="fade">
                                      <p:cBhvr>
                                        <p:cTn id="52"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9" grpId="0" animBg="1"/>
      <p:bldP spid="20"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397722" y="4150571"/>
            <a:ext cx="6994950" cy="1384994"/>
          </a:xfrm>
        </p:spPr>
        <p:txBody>
          <a:bodyPr/>
          <a:lstStyle/>
          <a:p>
            <a:r>
              <a:rPr sz="9600" dirty="0" smtClean="0"/>
              <a:t>Management</a:t>
            </a:r>
            <a:endParaRPr lang="en-GB" sz="9600" dirty="0"/>
          </a:p>
        </p:txBody>
      </p:sp>
    </p:spTree>
    <p:extLst>
      <p:ext uri="{BB962C8B-B14F-4D97-AF65-F5344CB8AC3E}">
        <p14:creationId xmlns:p14="http://schemas.microsoft.com/office/powerpoint/2010/main" val="22387948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effectLst>
                  <a:outerShdw blurRad="50800" dist="38100" dir="8100000" algn="tr" rotWithShape="0">
                    <a:prstClr val="black">
                      <a:alpha val="40000"/>
                    </a:prstClr>
                  </a:outerShdw>
                </a:effectLst>
              </a:rPr>
              <a:t>Today's IT Challenges</a:t>
            </a:r>
            <a:endParaRPr lang="en-US" dirty="0">
              <a:effectLst>
                <a:outerShdw blurRad="50800" dist="38100" dir="8100000" algn="tr" rotWithShape="0">
                  <a:prstClr val="black">
                    <a:alpha val="40000"/>
                  </a:prstClr>
                </a:outerShdw>
              </a:effectLst>
            </a:endParaRPr>
          </a:p>
        </p:txBody>
      </p:sp>
      <p:sp>
        <p:nvSpPr>
          <p:cNvPr id="3" name="Content Placeholder 2"/>
          <p:cNvSpPr>
            <a:spLocks noGrp="1"/>
          </p:cNvSpPr>
          <p:nvPr>
            <p:ph type="body" sz="quarter" idx="4294967295"/>
          </p:nvPr>
        </p:nvSpPr>
        <p:spPr>
          <a:xfrm>
            <a:off x="336029" y="1351592"/>
            <a:ext cx="8382000" cy="3890296"/>
          </a:xfrm>
          <a:prstGeom prst="rect">
            <a:avLst/>
          </a:prstGeom>
        </p:spPr>
        <p:txBody>
          <a:bodyPr/>
          <a:lstStyle/>
          <a:p>
            <a:pPr>
              <a:lnSpc>
                <a:spcPct val="80000"/>
              </a:lnSpc>
            </a:pPr>
            <a:r>
              <a:rPr lang="en-US" sz="3200" dirty="0" smtClean="0">
                <a:solidFill>
                  <a:schemeClr val="tx1"/>
                </a:solidFill>
              </a:rPr>
              <a:t>Increasing demands from the business</a:t>
            </a:r>
          </a:p>
          <a:p>
            <a:pPr lvl="1">
              <a:lnSpc>
                <a:spcPct val="80000"/>
              </a:lnSpc>
            </a:pPr>
            <a:r>
              <a:rPr lang="en-US" sz="2400" dirty="0" smtClean="0">
                <a:solidFill>
                  <a:schemeClr val="tx1"/>
                </a:solidFill>
              </a:rPr>
              <a:t>Reliance on technology for business-critical operations</a:t>
            </a:r>
          </a:p>
          <a:p>
            <a:pPr lvl="1">
              <a:lnSpc>
                <a:spcPct val="80000"/>
              </a:lnSpc>
            </a:pPr>
            <a:r>
              <a:rPr lang="en-US" sz="2400" dirty="0" smtClean="0">
                <a:solidFill>
                  <a:schemeClr val="tx1"/>
                </a:solidFill>
              </a:rPr>
              <a:t>Always-available, anywhere</a:t>
            </a:r>
          </a:p>
          <a:p>
            <a:pPr>
              <a:lnSpc>
                <a:spcPct val="80000"/>
              </a:lnSpc>
            </a:pPr>
            <a:r>
              <a:rPr lang="en-US" sz="3200" dirty="0" smtClean="0">
                <a:solidFill>
                  <a:schemeClr val="tx1"/>
                </a:solidFill>
              </a:rPr>
              <a:t>Increasing complexity</a:t>
            </a:r>
          </a:p>
          <a:p>
            <a:pPr lvl="1">
              <a:lnSpc>
                <a:spcPct val="80000"/>
              </a:lnSpc>
            </a:pPr>
            <a:r>
              <a:rPr lang="en-US" sz="2400" dirty="0" smtClean="0">
                <a:solidFill>
                  <a:schemeClr val="tx1"/>
                </a:solidFill>
              </a:rPr>
              <a:t>Adding capabilities adds management burden</a:t>
            </a:r>
          </a:p>
          <a:p>
            <a:pPr lvl="1">
              <a:lnSpc>
                <a:spcPct val="80000"/>
              </a:lnSpc>
            </a:pPr>
            <a:r>
              <a:rPr lang="en-US" sz="2400" dirty="0" smtClean="0">
                <a:solidFill>
                  <a:schemeClr val="tx1"/>
                </a:solidFill>
              </a:rPr>
              <a:t>80% of IT cost is managing existing systems</a:t>
            </a:r>
          </a:p>
          <a:p>
            <a:pPr>
              <a:lnSpc>
                <a:spcPct val="80000"/>
              </a:lnSpc>
            </a:pPr>
            <a:r>
              <a:rPr lang="en-US" sz="3200" dirty="0" smtClean="0">
                <a:solidFill>
                  <a:schemeClr val="tx1"/>
                </a:solidFill>
              </a:rPr>
              <a:t>Trends of the future magnify challenges</a:t>
            </a:r>
          </a:p>
          <a:p>
            <a:pPr lvl="1">
              <a:lnSpc>
                <a:spcPct val="80000"/>
              </a:lnSpc>
            </a:pPr>
            <a:r>
              <a:rPr lang="en-US" sz="2400" dirty="0" smtClean="0">
                <a:solidFill>
                  <a:schemeClr val="tx1"/>
                </a:solidFill>
              </a:rPr>
              <a:t>Move to Datacenters – large scale, virtualization remote management</a:t>
            </a:r>
          </a:p>
          <a:p>
            <a:pPr lvl="1">
              <a:lnSpc>
                <a:spcPct val="80000"/>
              </a:lnSpc>
            </a:pPr>
            <a:r>
              <a:rPr lang="en-US" sz="2400" dirty="0" smtClean="0">
                <a:solidFill>
                  <a:schemeClr val="tx1"/>
                </a:solidFill>
              </a:rPr>
              <a:t>Outsourcing – lower skilled, high turnover users</a:t>
            </a:r>
            <a:endParaRPr lang="en-US" sz="2400" dirty="0">
              <a:solidFill>
                <a:schemeClr val="tx1"/>
              </a:solidFill>
            </a:endParaRPr>
          </a:p>
        </p:txBody>
      </p:sp>
    </p:spTree>
    <p:extLst>
      <p:ext uri="{BB962C8B-B14F-4D97-AF65-F5344CB8AC3E}">
        <p14:creationId xmlns:p14="http://schemas.microsoft.com/office/powerpoint/2010/main" val="5548712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smtClean="0"/>
              <a:t>Streamlined Management</a:t>
            </a:r>
            <a:endParaRPr lang="en-US" dirty="0"/>
          </a:p>
        </p:txBody>
      </p:sp>
      <p:sp>
        <p:nvSpPr>
          <p:cNvPr id="18435" name="Rectangle 3"/>
          <p:cNvSpPr>
            <a:spLocks noGrp="1" noChangeArrowheads="1"/>
          </p:cNvSpPr>
          <p:nvPr>
            <p:ph idx="1"/>
          </p:nvPr>
        </p:nvSpPr>
        <p:spPr>
          <a:xfrm>
            <a:off x="304800" y="1219200"/>
            <a:ext cx="8382000" cy="5025991"/>
          </a:xfrm>
        </p:spPr>
        <p:txBody>
          <a:bodyPr/>
          <a:lstStyle/>
          <a:p>
            <a:pPr lvl="0">
              <a:lnSpc>
                <a:spcPct val="85000"/>
              </a:lnSpc>
            </a:pPr>
            <a:r>
              <a:rPr lang="en-US" sz="2400" dirty="0" smtClean="0">
                <a:solidFill>
                  <a:schemeClr val="tx1"/>
                </a:solidFill>
              </a:rPr>
              <a:t>Windows Server 2008 R2 as the foundation for data center automation</a:t>
            </a:r>
          </a:p>
          <a:p>
            <a:pPr lvl="1">
              <a:lnSpc>
                <a:spcPct val="85000"/>
              </a:lnSpc>
            </a:pPr>
            <a:r>
              <a:rPr lang="en-US" sz="2000" dirty="0" smtClean="0">
                <a:solidFill>
                  <a:schemeClr val="tx1"/>
                </a:solidFill>
              </a:rPr>
              <a:t>Expand surface are of Windows Server that can be driven via scripting</a:t>
            </a:r>
          </a:p>
          <a:p>
            <a:pPr lvl="1">
              <a:lnSpc>
                <a:spcPct val="85000"/>
              </a:lnSpc>
            </a:pPr>
            <a:r>
              <a:rPr lang="en-US" sz="2000" dirty="0" smtClean="0">
                <a:solidFill>
                  <a:schemeClr val="tx1"/>
                </a:solidFill>
              </a:rPr>
              <a:t>Top server roles/tasks can be managed using remote &amp; local </a:t>
            </a:r>
            <a:r>
              <a:rPr lang="en-US" sz="2000" dirty="0" err="1" smtClean="0">
                <a:solidFill>
                  <a:schemeClr val="tx1"/>
                </a:solidFill>
              </a:rPr>
              <a:t>PowerShell</a:t>
            </a:r>
            <a:r>
              <a:rPr lang="en-US" sz="2000" dirty="0" smtClean="0">
                <a:solidFill>
                  <a:schemeClr val="tx1"/>
                </a:solidFill>
              </a:rPr>
              <a:t> scripts</a:t>
            </a:r>
          </a:p>
          <a:p>
            <a:pPr lvl="1">
              <a:lnSpc>
                <a:spcPct val="85000"/>
              </a:lnSpc>
            </a:pPr>
            <a:r>
              <a:rPr lang="en-US" sz="2000" dirty="0" smtClean="0">
                <a:solidFill>
                  <a:schemeClr val="tx1"/>
                </a:solidFill>
              </a:rPr>
              <a:t>In-box </a:t>
            </a:r>
            <a:r>
              <a:rPr lang="en-US" sz="2000" dirty="0" err="1" smtClean="0">
                <a:solidFill>
                  <a:schemeClr val="tx1"/>
                </a:solidFill>
              </a:rPr>
              <a:t>cmdlets</a:t>
            </a:r>
            <a:r>
              <a:rPr lang="en-US" sz="2000" dirty="0" smtClean="0">
                <a:solidFill>
                  <a:schemeClr val="tx1"/>
                </a:solidFill>
              </a:rPr>
              <a:t> for server roles, and for power, blade and chassis management</a:t>
            </a:r>
          </a:p>
          <a:p>
            <a:pPr lvl="1">
              <a:lnSpc>
                <a:spcPct val="85000"/>
              </a:lnSpc>
            </a:pPr>
            <a:r>
              <a:rPr lang="en-US" sz="2000" dirty="0" smtClean="0">
                <a:solidFill>
                  <a:schemeClr val="tx1"/>
                </a:solidFill>
              </a:rPr>
              <a:t>Work with OEMs and IHVs to deliver WS-Management compatible hardware</a:t>
            </a:r>
          </a:p>
          <a:p>
            <a:pPr lvl="0">
              <a:lnSpc>
                <a:spcPct val="85000"/>
              </a:lnSpc>
            </a:pPr>
            <a:r>
              <a:rPr lang="en-US" sz="2400" dirty="0" smtClean="0">
                <a:solidFill>
                  <a:schemeClr val="tx1"/>
                </a:solidFill>
              </a:rPr>
              <a:t>Install and run Server Manager (including role management snap-ins) from Windows 7 clients</a:t>
            </a:r>
          </a:p>
          <a:p>
            <a:pPr lvl="1">
              <a:lnSpc>
                <a:spcPct val="85000"/>
              </a:lnSpc>
            </a:pPr>
            <a:r>
              <a:rPr lang="en-US" sz="2000" dirty="0" err="1" smtClean="0">
                <a:solidFill>
                  <a:schemeClr val="tx1"/>
                </a:solidFill>
              </a:rPr>
              <a:t>Remotable</a:t>
            </a:r>
            <a:r>
              <a:rPr lang="en-US" sz="2000" dirty="0" smtClean="0">
                <a:solidFill>
                  <a:schemeClr val="tx1"/>
                </a:solidFill>
              </a:rPr>
              <a:t> Server Manager UI</a:t>
            </a:r>
          </a:p>
          <a:p>
            <a:pPr lvl="1">
              <a:lnSpc>
                <a:spcPct val="85000"/>
              </a:lnSpc>
            </a:pPr>
            <a:r>
              <a:rPr lang="en-US" sz="2000" dirty="0" smtClean="0">
                <a:solidFill>
                  <a:schemeClr val="tx1"/>
                </a:solidFill>
              </a:rPr>
              <a:t>Best Practices Analyzer integrated into Server Manager</a:t>
            </a:r>
          </a:p>
          <a:p>
            <a:pPr lvl="1">
              <a:lnSpc>
                <a:spcPct val="85000"/>
              </a:lnSpc>
            </a:pPr>
            <a:r>
              <a:rPr lang="en-US" sz="2000" dirty="0" smtClean="0">
                <a:solidFill>
                  <a:schemeClr val="tx1"/>
                </a:solidFill>
              </a:rPr>
              <a:t>Performance counter viewer in Server Manager</a:t>
            </a:r>
          </a:p>
          <a:p>
            <a:pPr lvl="1">
              <a:lnSpc>
                <a:spcPct val="85000"/>
              </a:lnSpc>
              <a:buNone/>
            </a:pPr>
            <a:r>
              <a:rPr lang="en-US" sz="2400" dirty="0" smtClean="0">
                <a:solidFill>
                  <a:schemeClr val="tx1"/>
                </a:solidFill>
              </a:rPr>
              <a:t> </a:t>
            </a:r>
          </a:p>
        </p:txBody>
      </p:sp>
      <p:grpSp>
        <p:nvGrpSpPr>
          <p:cNvPr id="2" name="Group 3"/>
          <p:cNvGrpSpPr/>
          <p:nvPr/>
        </p:nvGrpSpPr>
        <p:grpSpPr>
          <a:xfrm>
            <a:off x="6934200" y="4953000"/>
            <a:ext cx="1981200" cy="1524000"/>
            <a:chOff x="762000" y="914400"/>
            <a:chExt cx="5562600" cy="4624898"/>
          </a:xfrm>
        </p:grpSpPr>
        <p:sp>
          <p:nvSpPr>
            <p:cNvPr id="5" name="Cloud 4"/>
            <p:cNvSpPr/>
            <p:nvPr/>
          </p:nvSpPr>
          <p:spPr bwMode="blackGray">
            <a:xfrm>
              <a:off x="1981200" y="1600200"/>
              <a:ext cx="3105150" cy="2590801"/>
            </a:xfrm>
            <a:prstGeom prst="cloud">
              <a:avLst/>
            </a:prstGeom>
            <a:gradFill flip="none" rotWithShape="1">
              <a:gsLst>
                <a:gs pos="0">
                  <a:srgbClr xmlns:mc="http://schemas.openxmlformats.org/markup-compatibility/2006" xmlns:a14="http://schemas.microsoft.com/office/drawing/2010/main" val="FFFFFF" mc:Ignorable=""/>
                </a:gs>
                <a:gs pos="18000">
                  <a:srgbClr xmlns:mc="http://schemas.openxmlformats.org/markup-compatibility/2006" xmlns:a14="http://schemas.microsoft.com/office/drawing/2010/main" val="FFFFFF" mc:Ignorable="">
                    <a:alpha val="0"/>
                  </a:srgbClr>
                </a:gs>
                <a:gs pos="54000">
                  <a:srgbClr xmlns:mc="http://schemas.openxmlformats.org/markup-compatibility/2006" xmlns:a14="http://schemas.microsoft.com/office/drawing/2010/main" val="000000" mc:Ignorable="">
                    <a:alpha val="56863"/>
                  </a:srgbClr>
                </a:gs>
                <a:gs pos="87000">
                  <a:srgbClr xmlns:mc="http://schemas.openxmlformats.org/markup-compatibility/2006" xmlns:a14="http://schemas.microsoft.com/office/drawing/2010/main" val="000000" mc:Ignorable="">
                    <a:alpha val="21000"/>
                  </a:srgbClr>
                </a:gs>
                <a:gs pos="100000">
                  <a:srgbClr xmlns:mc="http://schemas.openxmlformats.org/markup-compatibility/2006" xmlns:a14="http://schemas.microsoft.com/office/drawing/2010/main" val="FFFFFF" mc:Ignorable="">
                    <a:alpha val="31000"/>
                  </a:srgbClr>
                </a:gs>
              </a:gsLst>
              <a:lin ang="16200000" scaled="1"/>
              <a:tileRect/>
            </a:gradFill>
            <a:ln cmpd="sng">
              <a:solidFill>
                <a:srgbClr xmlns:mc="http://schemas.openxmlformats.org/markup-compatibility/2006" xmlns:a14="http://schemas.microsoft.com/office/drawing/2010/main" val="FFFFFF" mc:Ignorable="">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ctr" anchorCtr="0" compatLnSpc="1">
              <a:prstTxWarp prst="textNoShape">
                <a:avLst/>
              </a:prstTxWarp>
            </a:bodyPr>
            <a:lstStyle/>
            <a:p>
              <a:pPr marL="0" marR="0" indent="-571477" algn="ctr" defTabSz="1097280" eaLnBrk="1" latinLnBrk="0" hangingPunct="1">
                <a:lnSpc>
                  <a:spcPct val="80000"/>
                </a:lnSpc>
                <a:buClrTx/>
                <a:buSzTx/>
                <a:buFontTx/>
                <a:buNone/>
                <a:tabLst/>
                <a:defRPr/>
              </a:pPr>
              <a:endParaRPr lang="en-US" sz="2400" dirty="0" smtClean="0">
                <a:solidFill>
                  <a:schemeClr val="tx1">
                    <a:lumMod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 name="Freeform 28"/>
            <p:cNvSpPr>
              <a:spLocks/>
            </p:cNvSpPr>
            <p:nvPr/>
          </p:nvSpPr>
          <p:spPr bwMode="auto">
            <a:xfrm>
              <a:off x="2514600" y="2362200"/>
              <a:ext cx="3810000" cy="2677425"/>
            </a:xfrm>
            <a:custGeom>
              <a:avLst/>
              <a:gdLst/>
              <a:ahLst/>
              <a:cxnLst>
                <a:cxn ang="0">
                  <a:pos x="29" y="2041"/>
                </a:cxn>
                <a:cxn ang="0">
                  <a:pos x="2688" y="536"/>
                </a:cxn>
                <a:cxn ang="0">
                  <a:pos x="2851" y="619"/>
                </a:cxn>
                <a:cxn ang="0">
                  <a:pos x="2745" y="0"/>
                </a:cxn>
                <a:cxn ang="0">
                  <a:pos x="2182" y="440"/>
                </a:cxn>
                <a:cxn ang="0">
                  <a:pos x="2365" y="450"/>
                </a:cxn>
                <a:cxn ang="0">
                  <a:pos x="0" y="2041"/>
                </a:cxn>
              </a:cxnLst>
              <a:rect l="0" t="0" r="r" b="b"/>
              <a:pathLst>
                <a:path w="2851" h="2041">
                  <a:moveTo>
                    <a:pt x="29" y="2041"/>
                  </a:moveTo>
                  <a:cubicBezTo>
                    <a:pt x="1973" y="2041"/>
                    <a:pt x="2688" y="536"/>
                    <a:pt x="2688" y="536"/>
                  </a:cubicBezTo>
                  <a:cubicBezTo>
                    <a:pt x="2851" y="619"/>
                    <a:pt x="2851" y="619"/>
                    <a:pt x="2851" y="619"/>
                  </a:cubicBezTo>
                  <a:cubicBezTo>
                    <a:pt x="2745" y="0"/>
                    <a:pt x="2745" y="0"/>
                    <a:pt x="2745" y="0"/>
                  </a:cubicBezTo>
                  <a:cubicBezTo>
                    <a:pt x="2400" y="300"/>
                    <a:pt x="2182" y="440"/>
                    <a:pt x="2182" y="440"/>
                  </a:cubicBezTo>
                  <a:cubicBezTo>
                    <a:pt x="2365" y="450"/>
                    <a:pt x="2365" y="450"/>
                    <a:pt x="2365" y="450"/>
                  </a:cubicBezTo>
                  <a:cubicBezTo>
                    <a:pt x="2365" y="450"/>
                    <a:pt x="1878" y="1748"/>
                    <a:pt x="0" y="2041"/>
                  </a:cubicBezTo>
                </a:path>
              </a:pathLst>
            </a:custGeom>
            <a:gradFill>
              <a:gsLst>
                <a:gs pos="0">
                  <a:srgbClr xmlns:mc="http://schemas.openxmlformats.org/markup-compatibility/2006" xmlns:a14="http://schemas.microsoft.com/office/drawing/2010/main" val="000000" mc:Ignorable="">
                    <a:alpha val="53000"/>
                  </a:srgbClr>
                </a:gs>
                <a:gs pos="43000">
                  <a:srgbClr xmlns:mc="http://schemas.openxmlformats.org/markup-compatibility/2006" xmlns:a14="http://schemas.microsoft.com/office/drawing/2010/main" val="FFFFFF" mc:Ignorable="">
                    <a:alpha val="37000"/>
                  </a:srgbClr>
                </a:gs>
                <a:gs pos="44000">
                  <a:srgbClr xmlns:mc="http://schemas.openxmlformats.org/markup-compatibility/2006" xmlns:a14="http://schemas.microsoft.com/office/drawing/2010/main" val="000000" mc:Ignorable="">
                    <a:alpha val="75000"/>
                  </a:srgbClr>
                </a:gs>
                <a:gs pos="88000">
                  <a:srgbClr xmlns:mc="http://schemas.openxmlformats.org/markup-compatibility/2006" xmlns:a14="http://schemas.microsoft.com/office/drawing/2010/main" val="000000" mc:Ignorable="">
                    <a:alpha val="15000"/>
                  </a:srgbClr>
                </a:gs>
              </a:gsLst>
              <a:lin ang="5400000" scaled="0"/>
            </a:gradFill>
            <a:ln w="12700">
              <a:solidFill>
                <a:srgbClr xmlns:mc="http://schemas.openxmlformats.org/markup-compatibility/2006" xmlns:a14="http://schemas.microsoft.com/office/drawing/2010/main" val="FFFFFF" mc:Ignorable="">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pic>
          <p:nvPicPr>
            <p:cNvPr id="8" name="Picture 2" descr="C:\Apps\Presentation Graphics\DVD_ART\Artwork_Imagery\HARDWARE_IMAGERY\Illustration - Misc Hardware\Windows Security\Security firewall.png"/>
            <p:cNvPicPr>
              <a:picLocks noChangeAspect="1" noChangeArrowheads="1"/>
            </p:cNvPicPr>
            <p:nvPr/>
          </p:nvPicPr>
          <p:blipFill>
            <a:blip r:embed="rId3" cstate="print"/>
            <a:srcRect/>
            <a:stretch>
              <a:fillRect/>
            </a:stretch>
          </p:blipFill>
          <p:spPr bwMode="auto">
            <a:xfrm flipH="1">
              <a:off x="2133600" y="3505200"/>
              <a:ext cx="1134332" cy="1216025"/>
            </a:xfrm>
            <a:prstGeom prst="rect">
              <a:avLst/>
            </a:prstGeom>
            <a:noFill/>
          </p:spPr>
        </p:pic>
        <p:pic>
          <p:nvPicPr>
            <p:cNvPr id="9" name="Picture 2" descr="C:\Apps\Presentation Graphics\DVD_ART\Artwork_Imagery\HARDWARE_IMAGERY\Illustration - Misc Hardware\Windows Server Icons\Hardware\Computer.png"/>
            <p:cNvPicPr>
              <a:picLocks noChangeAspect="1" noChangeArrowheads="1"/>
            </p:cNvPicPr>
            <p:nvPr/>
          </p:nvPicPr>
          <p:blipFill>
            <a:blip r:embed="rId4" cstate="print"/>
            <a:srcRect/>
            <a:stretch>
              <a:fillRect/>
            </a:stretch>
          </p:blipFill>
          <p:spPr bwMode="auto">
            <a:xfrm>
              <a:off x="762000" y="4267200"/>
              <a:ext cx="1523999" cy="1272098"/>
            </a:xfrm>
            <a:prstGeom prst="rect">
              <a:avLst/>
            </a:prstGeom>
            <a:noFill/>
          </p:spPr>
        </p:pic>
        <p:pic>
          <p:nvPicPr>
            <p:cNvPr id="10" name="Picture 3" descr="C:\Apps\Presentation Graphics\DVD_ART\Artwork_Imagery\HARDWARE_IMAGERY\Illustration - Misc Hardware\Windows Server Icons\Hardware\Virtual Server 2.png"/>
            <p:cNvPicPr>
              <a:picLocks noChangeAspect="1" noChangeArrowheads="1"/>
            </p:cNvPicPr>
            <p:nvPr/>
          </p:nvPicPr>
          <p:blipFill>
            <a:blip r:embed="rId5" cstate="print"/>
            <a:srcRect/>
            <a:stretch>
              <a:fillRect/>
            </a:stretch>
          </p:blipFill>
          <p:spPr bwMode="auto">
            <a:xfrm>
              <a:off x="5410200" y="914400"/>
              <a:ext cx="898303" cy="1466850"/>
            </a:xfrm>
            <a:prstGeom prst="rect">
              <a:avLst/>
            </a:prstGeom>
            <a:noFill/>
          </p:spPr>
        </p:pic>
        <p:sp>
          <p:nvSpPr>
            <p:cNvPr id="11" name="Freeform 28"/>
            <p:cNvSpPr>
              <a:spLocks/>
            </p:cNvSpPr>
            <p:nvPr/>
          </p:nvSpPr>
          <p:spPr bwMode="auto">
            <a:xfrm rot="10800000">
              <a:off x="1600200" y="1524000"/>
              <a:ext cx="3810000" cy="2677425"/>
            </a:xfrm>
            <a:custGeom>
              <a:avLst/>
              <a:gdLst/>
              <a:ahLst/>
              <a:cxnLst>
                <a:cxn ang="0">
                  <a:pos x="29" y="2041"/>
                </a:cxn>
                <a:cxn ang="0">
                  <a:pos x="2688" y="536"/>
                </a:cxn>
                <a:cxn ang="0">
                  <a:pos x="2851" y="619"/>
                </a:cxn>
                <a:cxn ang="0">
                  <a:pos x="2745" y="0"/>
                </a:cxn>
                <a:cxn ang="0">
                  <a:pos x="2182" y="440"/>
                </a:cxn>
                <a:cxn ang="0">
                  <a:pos x="2365" y="450"/>
                </a:cxn>
                <a:cxn ang="0">
                  <a:pos x="0" y="2041"/>
                </a:cxn>
              </a:cxnLst>
              <a:rect l="0" t="0" r="r" b="b"/>
              <a:pathLst>
                <a:path w="2851" h="2041">
                  <a:moveTo>
                    <a:pt x="29" y="2041"/>
                  </a:moveTo>
                  <a:cubicBezTo>
                    <a:pt x="1973" y="2041"/>
                    <a:pt x="2688" y="536"/>
                    <a:pt x="2688" y="536"/>
                  </a:cubicBezTo>
                  <a:cubicBezTo>
                    <a:pt x="2851" y="619"/>
                    <a:pt x="2851" y="619"/>
                    <a:pt x="2851" y="619"/>
                  </a:cubicBezTo>
                  <a:cubicBezTo>
                    <a:pt x="2745" y="0"/>
                    <a:pt x="2745" y="0"/>
                    <a:pt x="2745" y="0"/>
                  </a:cubicBezTo>
                  <a:cubicBezTo>
                    <a:pt x="2400" y="300"/>
                    <a:pt x="2182" y="440"/>
                    <a:pt x="2182" y="440"/>
                  </a:cubicBezTo>
                  <a:cubicBezTo>
                    <a:pt x="2365" y="450"/>
                    <a:pt x="2365" y="450"/>
                    <a:pt x="2365" y="450"/>
                  </a:cubicBezTo>
                  <a:cubicBezTo>
                    <a:pt x="2365" y="450"/>
                    <a:pt x="1878" y="1748"/>
                    <a:pt x="0" y="2041"/>
                  </a:cubicBezTo>
                </a:path>
              </a:pathLst>
            </a:custGeom>
            <a:gradFill>
              <a:gsLst>
                <a:gs pos="0">
                  <a:srgbClr xmlns:mc="http://schemas.openxmlformats.org/markup-compatibility/2006" xmlns:a14="http://schemas.microsoft.com/office/drawing/2010/main" val="000000" mc:Ignorable="">
                    <a:alpha val="53000"/>
                  </a:srgbClr>
                </a:gs>
                <a:gs pos="43000">
                  <a:srgbClr xmlns:mc="http://schemas.openxmlformats.org/markup-compatibility/2006" xmlns:a14="http://schemas.microsoft.com/office/drawing/2010/main" val="FFFFFF" mc:Ignorable="">
                    <a:alpha val="37000"/>
                  </a:srgbClr>
                </a:gs>
                <a:gs pos="44000">
                  <a:srgbClr xmlns:mc="http://schemas.openxmlformats.org/markup-compatibility/2006" xmlns:a14="http://schemas.microsoft.com/office/drawing/2010/main" val="000000" mc:Ignorable="">
                    <a:alpha val="75000"/>
                  </a:srgbClr>
                </a:gs>
                <a:gs pos="88000">
                  <a:srgbClr xmlns:mc="http://schemas.openxmlformats.org/markup-compatibility/2006" xmlns:a14="http://schemas.microsoft.com/office/drawing/2010/main" val="000000" mc:Ignorable="">
                    <a:alpha val="15000"/>
                  </a:srgbClr>
                </a:gs>
              </a:gsLst>
              <a:lin ang="5400000" scaled="0"/>
            </a:gradFill>
            <a:ln w="12700">
              <a:solidFill>
                <a:srgbClr xmlns:mc="http://schemas.openxmlformats.org/markup-compatibility/2006" xmlns:a14="http://schemas.microsoft.com/office/drawing/2010/main" val="FFFFFF" mc:Ignorable="">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pic>
          <p:nvPicPr>
            <p:cNvPr id="12" name="Picture 2" descr="C:\Apps\Presentation Graphics\DVD_ART\Artwork_Imagery\HARDWARE_IMAGERY\Illustration - Misc Hardware\Windows Security\Security firewall.png"/>
            <p:cNvPicPr>
              <a:picLocks noChangeAspect="1" noChangeArrowheads="1"/>
            </p:cNvPicPr>
            <p:nvPr/>
          </p:nvPicPr>
          <p:blipFill>
            <a:blip r:embed="rId3" cstate="print"/>
            <a:srcRect/>
            <a:stretch>
              <a:fillRect/>
            </a:stretch>
          </p:blipFill>
          <p:spPr bwMode="auto">
            <a:xfrm flipH="1">
              <a:off x="4419600" y="1752600"/>
              <a:ext cx="1134332" cy="1216025"/>
            </a:xfrm>
            <a:prstGeom prst="rect">
              <a:avLst/>
            </a:prstGeom>
            <a:noFill/>
          </p:spPr>
        </p:pic>
      </p:grpSp>
    </p:spTree>
    <p:extLst>
      <p:ext uri="{BB962C8B-B14F-4D97-AF65-F5344CB8AC3E}">
        <p14:creationId xmlns:p14="http://schemas.microsoft.com/office/powerpoint/2010/main" val="6381971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Server Management Enhancements</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51839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9" name="Picture 7" descr="\\eventsql\dvd\Online_ART\DVD_ART35\Artwork_Imagery\Icons - Illustrations\_WINDOWS SERVER ICONS\Tools\Toolbox tools repair fix Gray.png"/>
          <p:cNvPicPr>
            <a:picLocks noChangeAspect="1" noChangeArrowheads="1"/>
          </p:cNvPicPr>
          <p:nvPr/>
        </p:nvPicPr>
        <p:blipFill>
          <a:blip r:embed="rId3" cstate="print"/>
          <a:srcRect/>
          <a:stretch>
            <a:fillRect/>
          </a:stretch>
        </p:blipFill>
        <p:spPr bwMode="auto">
          <a:xfrm>
            <a:off x="8077200" y="3124200"/>
            <a:ext cx="500204" cy="296581"/>
          </a:xfrm>
          <a:prstGeom prst="rect">
            <a:avLst/>
          </a:prstGeom>
          <a:noFill/>
        </p:spPr>
      </p:pic>
      <p:sp>
        <p:nvSpPr>
          <p:cNvPr id="80" name="Round Same Side Corner Rectangle 79"/>
          <p:cNvSpPr/>
          <p:nvPr/>
        </p:nvSpPr>
        <p:spPr bwMode="hidden">
          <a:xfrm rot="10800000">
            <a:off x="4724400" y="1600200"/>
            <a:ext cx="4071566" cy="4461163"/>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83" name="Rounded Rectangle 82"/>
          <p:cNvSpPr/>
          <p:nvPr/>
        </p:nvSpPr>
        <p:spPr bwMode="blackWhite">
          <a:xfrm rot="5400000">
            <a:off x="6508662" y="-799014"/>
            <a:ext cx="589079" cy="4210462"/>
          </a:xfrm>
          <a:prstGeom prst="roundRect">
            <a:avLst>
              <a:gd name="adj" fmla="val 27850"/>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81" name="Rounded Rectangle 80"/>
          <p:cNvSpPr/>
          <p:nvPr/>
        </p:nvSpPr>
        <p:spPr bwMode="blackWhite">
          <a:xfrm rot="5400000">
            <a:off x="2169534" y="-782802"/>
            <a:ext cx="582594" cy="4210462"/>
          </a:xfrm>
          <a:prstGeom prst="roundRect">
            <a:avLst>
              <a:gd name="adj" fmla="val 27850"/>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79" name="Round Same Side Corner Rectangle 78"/>
          <p:cNvSpPr/>
          <p:nvPr/>
        </p:nvSpPr>
        <p:spPr bwMode="hidden">
          <a:xfrm rot="10800000">
            <a:off x="381000" y="1676399"/>
            <a:ext cx="4191000" cy="4384964"/>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2" name="Title 1"/>
          <p:cNvSpPr>
            <a:spLocks noGrp="1"/>
          </p:cNvSpPr>
          <p:nvPr>
            <p:ph type="title"/>
          </p:nvPr>
        </p:nvSpPr>
        <p:spPr>
          <a:xfrm>
            <a:off x="387054" y="228600"/>
            <a:ext cx="8375946" cy="664797"/>
          </a:xfrm>
        </p:spPr>
        <p:txBody>
          <a:bodyPr/>
          <a:lstStyle/>
          <a:p>
            <a:r>
              <a:rPr smtClean="0"/>
              <a:t>Server Migration</a:t>
            </a:r>
            <a:endParaRPr lang="en-US" dirty="0"/>
          </a:p>
        </p:txBody>
      </p:sp>
      <p:sp>
        <p:nvSpPr>
          <p:cNvPr id="47" name="Rectangle 46"/>
          <p:cNvSpPr/>
          <p:nvPr/>
        </p:nvSpPr>
        <p:spPr>
          <a:xfrm>
            <a:off x="4800600" y="3733800"/>
            <a:ext cx="4191000" cy="2106731"/>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4"/>
              </a:buBlip>
              <a:defRPr/>
            </a:pPr>
            <a:r>
              <a:rPr lang="en-US" sz="1400" dirty="0" smtClean="0"/>
              <a:t>Migration Portal on TechNet</a:t>
            </a:r>
          </a:p>
          <a:p>
            <a:pPr marL="744538" lvl="2" indent="-277813" defTabSz="914363" fontAlgn="base">
              <a:lnSpc>
                <a:spcPct val="90000"/>
              </a:lnSpc>
              <a:spcBef>
                <a:spcPts val="200"/>
              </a:spcBef>
              <a:spcAft>
                <a:spcPts val="100"/>
              </a:spcAft>
              <a:buBlip>
                <a:blip r:embed="rId4"/>
              </a:buBlip>
              <a:defRPr/>
            </a:pPr>
            <a:r>
              <a:rPr lang="en-US" sz="1400" dirty="0" smtClean="0"/>
              <a:t>One-stop-shop for all migration resources</a:t>
            </a:r>
          </a:p>
          <a:p>
            <a:pPr marL="287338" lvl="1" indent="-277813" defTabSz="914363" fontAlgn="base">
              <a:lnSpc>
                <a:spcPct val="90000"/>
              </a:lnSpc>
              <a:spcBef>
                <a:spcPts val="200"/>
              </a:spcBef>
              <a:spcAft>
                <a:spcPts val="100"/>
              </a:spcAft>
              <a:buBlip>
                <a:blip r:embed="rId4"/>
              </a:buBlip>
              <a:defRPr/>
            </a:pPr>
            <a:r>
              <a:rPr lang="en-US" sz="1400" dirty="0" smtClean="0"/>
              <a:t>Step by Step Migration Guides</a:t>
            </a:r>
          </a:p>
          <a:p>
            <a:pPr marL="744538" lvl="2" indent="-277813" defTabSz="914363" fontAlgn="base">
              <a:lnSpc>
                <a:spcPct val="90000"/>
              </a:lnSpc>
              <a:spcBef>
                <a:spcPts val="200"/>
              </a:spcBef>
              <a:spcAft>
                <a:spcPts val="100"/>
              </a:spcAft>
              <a:buBlip>
                <a:blip r:embed="rId4"/>
              </a:buBlip>
              <a:defRPr/>
            </a:pPr>
            <a:r>
              <a:rPr lang="en-US" sz="1400" dirty="0" smtClean="0"/>
              <a:t>Top Server Roles</a:t>
            </a:r>
          </a:p>
          <a:p>
            <a:pPr marL="744538" lvl="2" indent="-277813" defTabSz="914363" fontAlgn="base">
              <a:lnSpc>
                <a:spcPct val="90000"/>
              </a:lnSpc>
              <a:spcBef>
                <a:spcPts val="200"/>
              </a:spcBef>
              <a:spcAft>
                <a:spcPts val="100"/>
              </a:spcAft>
              <a:buBlip>
                <a:blip r:embed="rId4"/>
              </a:buBlip>
              <a:defRPr/>
            </a:pPr>
            <a:r>
              <a:rPr lang="en-US" sz="1400" dirty="0" smtClean="0"/>
              <a:t>Data, Shares and Some OS Settings</a:t>
            </a:r>
          </a:p>
          <a:p>
            <a:pPr marL="287338" lvl="1" indent="-277813" defTabSz="914363" fontAlgn="base">
              <a:lnSpc>
                <a:spcPct val="90000"/>
              </a:lnSpc>
              <a:spcBef>
                <a:spcPts val="200"/>
              </a:spcBef>
              <a:spcAft>
                <a:spcPts val="100"/>
              </a:spcAft>
              <a:buBlip>
                <a:blip r:embed="rId4"/>
              </a:buBlip>
              <a:defRPr/>
            </a:pPr>
            <a:r>
              <a:rPr lang="en-US" sz="1400" dirty="0" smtClean="0"/>
              <a:t>Migration </a:t>
            </a:r>
            <a:r>
              <a:rPr lang="en-US" sz="1400" dirty="0" err="1" smtClean="0"/>
              <a:t>Powershell</a:t>
            </a:r>
            <a:r>
              <a:rPr lang="en-US" sz="1400" dirty="0" smtClean="0"/>
              <a:t> </a:t>
            </a:r>
            <a:r>
              <a:rPr lang="en-US" sz="1400" dirty="0" err="1" smtClean="0"/>
              <a:t>Cmdlets</a:t>
            </a:r>
            <a:endParaRPr lang="en-US" sz="1400" dirty="0" smtClean="0"/>
          </a:p>
          <a:p>
            <a:pPr marL="744538" lvl="2" indent="-277813" defTabSz="914363" fontAlgn="base">
              <a:lnSpc>
                <a:spcPct val="90000"/>
              </a:lnSpc>
              <a:spcBef>
                <a:spcPts val="200"/>
              </a:spcBef>
              <a:spcAft>
                <a:spcPts val="100"/>
              </a:spcAft>
              <a:buBlip>
                <a:blip r:embed="rId4"/>
              </a:buBlip>
              <a:defRPr/>
            </a:pPr>
            <a:r>
              <a:rPr lang="en-US" sz="1400" dirty="0" smtClean="0"/>
              <a:t>Easy to Script</a:t>
            </a:r>
          </a:p>
          <a:p>
            <a:pPr marL="744538" lvl="2" indent="-277813" defTabSz="914363" fontAlgn="base">
              <a:lnSpc>
                <a:spcPct val="90000"/>
              </a:lnSpc>
              <a:spcBef>
                <a:spcPts val="200"/>
              </a:spcBef>
              <a:spcAft>
                <a:spcPts val="100"/>
              </a:spcAft>
              <a:buBlip>
                <a:blip r:embed="rId4"/>
              </a:buBlip>
              <a:defRPr/>
            </a:pPr>
            <a:r>
              <a:rPr lang="en-US" sz="1400" dirty="0" smtClean="0"/>
              <a:t>2 Server roles, 1 Feature, OS Settings, Data &amp; Shares</a:t>
            </a:r>
          </a:p>
        </p:txBody>
      </p:sp>
      <p:grpSp>
        <p:nvGrpSpPr>
          <p:cNvPr id="3" name="Group 36"/>
          <p:cNvGrpSpPr/>
          <p:nvPr/>
        </p:nvGrpSpPr>
        <p:grpSpPr>
          <a:xfrm>
            <a:off x="304800" y="3505200"/>
            <a:ext cx="4267200" cy="2157615"/>
            <a:chOff x="304800" y="4038600"/>
            <a:chExt cx="4267200" cy="2157615"/>
          </a:xfrm>
        </p:grpSpPr>
        <p:sp>
          <p:nvSpPr>
            <p:cNvPr id="49" name="Rectangle 48"/>
            <p:cNvSpPr/>
            <p:nvPr/>
          </p:nvSpPr>
          <p:spPr>
            <a:xfrm>
              <a:off x="381000" y="4343400"/>
              <a:ext cx="4191000" cy="1852815"/>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4"/>
                </a:buBlip>
                <a:defRPr/>
              </a:pPr>
              <a:r>
                <a:rPr lang="en-US" dirty="0" smtClean="0"/>
                <a:t>Migration Documentation and Tools:</a:t>
              </a:r>
            </a:p>
            <a:p>
              <a:pPr marL="744538" lvl="2" indent="-277813" defTabSz="914363" fontAlgn="base">
                <a:lnSpc>
                  <a:spcPct val="90000"/>
                </a:lnSpc>
                <a:spcBef>
                  <a:spcPts val="200"/>
                </a:spcBef>
                <a:spcAft>
                  <a:spcPts val="100"/>
                </a:spcAft>
                <a:buBlip>
                  <a:blip r:embed="rId4"/>
                </a:buBlip>
                <a:defRPr/>
              </a:pPr>
              <a:r>
                <a:rPr lang="en-US" sz="1600" dirty="0" smtClean="0"/>
                <a:t>Available for a limited number of roles</a:t>
              </a:r>
            </a:p>
            <a:p>
              <a:pPr marL="744538" lvl="2" indent="-277813" defTabSz="914363" fontAlgn="base">
                <a:lnSpc>
                  <a:spcPct val="90000"/>
                </a:lnSpc>
                <a:spcBef>
                  <a:spcPts val="200"/>
                </a:spcBef>
                <a:spcAft>
                  <a:spcPts val="100"/>
                </a:spcAft>
                <a:buBlip>
                  <a:blip r:embed="rId4"/>
                </a:buBlip>
                <a:defRPr/>
              </a:pPr>
              <a:r>
                <a:rPr lang="en-US" sz="1600" dirty="0" smtClean="0"/>
                <a:t>Hard to find</a:t>
              </a:r>
            </a:p>
            <a:p>
              <a:pPr marL="744538" lvl="2" indent="-277813" defTabSz="914363" fontAlgn="base">
                <a:lnSpc>
                  <a:spcPct val="90000"/>
                </a:lnSpc>
                <a:spcBef>
                  <a:spcPts val="200"/>
                </a:spcBef>
                <a:spcAft>
                  <a:spcPts val="100"/>
                </a:spcAft>
                <a:buBlip>
                  <a:blip r:embed="rId4"/>
                </a:buBlip>
                <a:defRPr/>
              </a:pPr>
              <a:r>
                <a:rPr lang="en-US" sz="1600" dirty="0" smtClean="0"/>
                <a:t>Inconsistent tools, documentation, and user experience</a:t>
              </a:r>
            </a:p>
            <a:p>
              <a:pPr marL="287338" lvl="1" indent="-277813" defTabSz="914363" fontAlgn="base">
                <a:lnSpc>
                  <a:spcPct val="90000"/>
                </a:lnSpc>
                <a:spcBef>
                  <a:spcPts val="200"/>
                </a:spcBef>
                <a:spcAft>
                  <a:spcPts val="100"/>
                </a:spcAft>
                <a:buBlip>
                  <a:blip r:embed="rId4"/>
                </a:buBlip>
                <a:defRPr/>
              </a:pPr>
              <a:endParaRPr lang="en-US" sz="1600" dirty="0" smtClean="0"/>
            </a:p>
          </p:txBody>
        </p:sp>
        <p:sp>
          <p:nvSpPr>
            <p:cNvPr id="50" name="Rectangle 49"/>
            <p:cNvSpPr/>
            <p:nvPr/>
          </p:nvSpPr>
          <p:spPr>
            <a:xfrm>
              <a:off x="304800" y="4038600"/>
              <a:ext cx="184731" cy="313932"/>
            </a:xfrm>
            <a:prstGeom prst="rect">
              <a:avLst/>
            </a:prstGeom>
          </p:spPr>
          <p:txBody>
            <a:bodyPr wrap="none">
              <a:spAutoFit/>
            </a:bodyPr>
            <a:lstStyle/>
            <a:p>
              <a:pPr eaLnBrk="0" hangingPunct="0">
                <a:lnSpc>
                  <a:spcPct val="90000"/>
                </a:lnSpc>
              </a:pPr>
              <a:endParaRPr lang="en-US" sz="1600" dirty="0" smtClean="0">
                <a:solidFill>
                  <a:schemeClr val="bg1">
                    <a:lumMod val="85000"/>
                  </a:schemeClr>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grpSp>
      <p:sp>
        <p:nvSpPr>
          <p:cNvPr id="78" name="TextBox 11277"/>
          <p:cNvSpPr txBox="1">
            <a:spLocks noChangeArrowheads="1"/>
          </p:cNvSpPr>
          <p:nvPr/>
        </p:nvSpPr>
        <p:spPr bwMode="auto">
          <a:xfrm>
            <a:off x="5715000" y="1752600"/>
            <a:ext cx="2160323" cy="249299"/>
          </a:xfrm>
          <a:prstGeom prst="rect">
            <a:avLst/>
          </a:prstGeom>
          <a:noFill/>
          <a:ln w="9525">
            <a:noFill/>
            <a:miter lim="800000"/>
            <a:headEnd/>
            <a:tailEnd/>
          </a:ln>
        </p:spPr>
        <p:txBody>
          <a:bodyPr wrap="square" lIns="0" tIns="0" rIns="0" bIns="0" anchor="ctr">
            <a:spAutoFit/>
          </a:bodyPr>
          <a:lstStyle/>
          <a:p>
            <a:pPr algn="ctr" fontAlgn="base">
              <a:lnSpc>
                <a:spcPct val="90000"/>
              </a:lnSpc>
              <a:spcBef>
                <a:spcPct val="0"/>
              </a:spcBef>
              <a:spcAft>
                <a:spcPct val="0"/>
              </a:spcAft>
              <a:defRPr/>
            </a:pPr>
            <a:r>
              <a:rPr lang="en-US" dirty="0" smtClean="0">
                <a:effectLst/>
                <a:latin typeface="Segoe Semibold" pitchFamily="34" charset="0"/>
              </a:rPr>
              <a:t>Migration Portal</a:t>
            </a:r>
            <a:endParaRPr lang="en-US" dirty="0">
              <a:effectLst/>
              <a:latin typeface="Segoe Semibold" pitchFamily="34" charset="0"/>
            </a:endParaRPr>
          </a:p>
        </p:txBody>
      </p:sp>
      <p:sp>
        <p:nvSpPr>
          <p:cNvPr id="84" name="TextBox 11277"/>
          <p:cNvSpPr txBox="1">
            <a:spLocks noChangeArrowheads="1"/>
          </p:cNvSpPr>
          <p:nvPr/>
        </p:nvSpPr>
        <p:spPr bwMode="auto">
          <a:xfrm>
            <a:off x="446191" y="1172358"/>
            <a:ext cx="3923690" cy="276999"/>
          </a:xfrm>
          <a:prstGeom prst="rect">
            <a:avLst/>
          </a:prstGeom>
          <a:noFill/>
          <a:ln w="9525">
            <a:noFill/>
            <a:miter lim="800000"/>
            <a:headEnd/>
            <a:tailEnd/>
          </a:ln>
          <a:effectLst/>
        </p:spPr>
        <p:txBody>
          <a:bodyPr wrap="square" lIns="0" tIns="0" rIns="0" bIns="0" anchor="ctr">
            <a:spAutoFit/>
          </a:bodyPr>
          <a:lstStyle/>
          <a:p>
            <a:pPr algn="ctr" eaLnBrk="0" hangingPunct="0">
              <a:lnSpc>
                <a:spcPct val="90000"/>
              </a:lnSpc>
            </a:pPr>
            <a:r>
              <a:rPr lang="en-US" sz="2000" dirty="0" smtClean="0">
                <a:effectLst>
                  <a:outerShdw blurRad="279400" algn="ctr" rotWithShape="0">
                    <a:prstClr val="black">
                      <a:alpha val="75000"/>
                    </a:prstClr>
                  </a:outerShdw>
                </a:effectLst>
                <a:latin typeface="Calibri" pitchFamily="34" charset="0"/>
              </a:rPr>
              <a:t>Situation Today</a:t>
            </a:r>
            <a:endParaRPr lang="en-US" sz="2000" dirty="0">
              <a:effectLst>
                <a:outerShdw blurRad="279400" algn="ctr" rotWithShape="0">
                  <a:prstClr val="black">
                    <a:alpha val="75000"/>
                  </a:prstClr>
                </a:outerShdw>
              </a:effectLst>
              <a:latin typeface="Calibri" pitchFamily="34" charset="0"/>
            </a:endParaRPr>
          </a:p>
        </p:txBody>
      </p:sp>
      <p:sp>
        <p:nvSpPr>
          <p:cNvPr id="85" name="TextBox 11277"/>
          <p:cNvSpPr txBox="1">
            <a:spLocks noChangeArrowheads="1"/>
          </p:cNvSpPr>
          <p:nvPr/>
        </p:nvSpPr>
        <p:spPr bwMode="auto">
          <a:xfrm>
            <a:off x="4872276" y="1174670"/>
            <a:ext cx="3923690" cy="276999"/>
          </a:xfrm>
          <a:prstGeom prst="rect">
            <a:avLst/>
          </a:prstGeom>
          <a:noFill/>
          <a:ln w="9525">
            <a:noFill/>
            <a:miter lim="800000"/>
            <a:headEnd/>
            <a:tailEnd/>
          </a:ln>
          <a:effectLst/>
        </p:spPr>
        <p:txBody>
          <a:bodyPr wrap="square" lIns="0" tIns="0" rIns="0" bIns="0" anchor="ctr">
            <a:spAutoFit/>
          </a:bodyPr>
          <a:lstStyle/>
          <a:p>
            <a:pPr algn="ctr" eaLnBrk="0" hangingPunct="0">
              <a:lnSpc>
                <a:spcPct val="90000"/>
              </a:lnSpc>
            </a:pPr>
            <a:r>
              <a:rPr lang="en-US" sz="2000" dirty="0" smtClean="0">
                <a:effectLst>
                  <a:outerShdw blurRad="279400" algn="ctr" rotWithShape="0">
                    <a:prstClr val="black">
                      <a:alpha val="75000"/>
                    </a:prstClr>
                  </a:outerShdw>
                </a:effectLst>
                <a:latin typeface="Calibri" pitchFamily="34" charset="0"/>
              </a:rPr>
              <a:t>Windows Server 2008 R2 Solution</a:t>
            </a:r>
            <a:endParaRPr lang="en-US" sz="2000" dirty="0">
              <a:effectLst>
                <a:outerShdw blurRad="279400" algn="ctr" rotWithShape="0">
                  <a:prstClr val="black">
                    <a:alpha val="75000"/>
                  </a:prstClr>
                </a:outerShdw>
              </a:effectLst>
              <a:latin typeface="Calibri" pitchFamily="34" charset="0"/>
            </a:endParaRPr>
          </a:p>
        </p:txBody>
      </p:sp>
      <p:grpSp>
        <p:nvGrpSpPr>
          <p:cNvPr id="87" name="Group 86"/>
          <p:cNvGrpSpPr/>
          <p:nvPr/>
        </p:nvGrpSpPr>
        <p:grpSpPr>
          <a:xfrm>
            <a:off x="4953000" y="1981200"/>
            <a:ext cx="2209800" cy="1524001"/>
            <a:chOff x="5170448" y="2209800"/>
            <a:chExt cx="2527610" cy="1676400"/>
          </a:xfrm>
        </p:grpSpPr>
        <p:pic>
          <p:nvPicPr>
            <p:cNvPr id="59394" name="Picture 2" descr="\\eventsql\dvd\Online_ART\DVD_ART35\Artwork_Imagery\Icons - Illustrations\_WINDOWS SERVER ICONS\Documents\Share Folder sharing documents.png"/>
            <p:cNvPicPr>
              <a:picLocks noChangeAspect="1" noChangeArrowheads="1"/>
            </p:cNvPicPr>
            <p:nvPr/>
          </p:nvPicPr>
          <p:blipFill>
            <a:blip r:embed="rId5" cstate="print"/>
            <a:srcRect/>
            <a:stretch>
              <a:fillRect/>
            </a:stretch>
          </p:blipFill>
          <p:spPr bwMode="auto">
            <a:xfrm>
              <a:off x="7164657" y="3429000"/>
              <a:ext cx="385011" cy="457200"/>
            </a:xfrm>
            <a:prstGeom prst="rect">
              <a:avLst/>
            </a:prstGeom>
            <a:noFill/>
          </p:spPr>
        </p:pic>
        <p:grpSp>
          <p:nvGrpSpPr>
            <p:cNvPr id="52" name="Group 41"/>
            <p:cNvGrpSpPr/>
            <p:nvPr/>
          </p:nvGrpSpPr>
          <p:grpSpPr>
            <a:xfrm>
              <a:off x="5649950" y="2209800"/>
              <a:ext cx="2048108" cy="1457764"/>
              <a:chOff x="1763750" y="1828800"/>
              <a:chExt cx="2048108" cy="1457764"/>
            </a:xfrm>
          </p:grpSpPr>
          <p:grpSp>
            <p:nvGrpSpPr>
              <p:cNvPr id="54" name="Group 51"/>
              <p:cNvGrpSpPr/>
              <p:nvPr/>
            </p:nvGrpSpPr>
            <p:grpSpPr>
              <a:xfrm>
                <a:off x="1763750" y="2164080"/>
                <a:ext cx="1949048" cy="1122484"/>
                <a:chOff x="1992350" y="2164080"/>
                <a:chExt cx="1949048" cy="1122484"/>
              </a:xfrm>
            </p:grpSpPr>
            <p:pic>
              <p:nvPicPr>
                <p:cNvPr id="67" name="Picture 3" descr="E:\DVD_ART34\Artwork_Imagery\Shapes\Arrows\Curved\three way blue yellow green arrow.png"/>
                <p:cNvPicPr>
                  <a:picLocks noChangeAspect="1" noChangeArrowheads="1"/>
                </p:cNvPicPr>
                <p:nvPr/>
              </p:nvPicPr>
              <p:blipFill>
                <a:blip r:embed="rId6" cstate="print"/>
                <a:srcRect/>
                <a:stretch>
                  <a:fillRect/>
                </a:stretch>
              </p:blipFill>
              <p:spPr bwMode="auto">
                <a:xfrm rot="10800000">
                  <a:off x="1992350" y="2164080"/>
                  <a:ext cx="1492250" cy="1122484"/>
                </a:xfrm>
                <a:prstGeom prst="rect">
                  <a:avLst/>
                </a:prstGeom>
                <a:noFill/>
              </p:spPr>
            </p:pic>
            <p:pic>
              <p:nvPicPr>
                <p:cNvPr id="68" name="Picture 10" descr="E:\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3425777" y="2466752"/>
                  <a:ext cx="515621" cy="456181"/>
                </a:xfrm>
                <a:prstGeom prst="rect">
                  <a:avLst/>
                </a:prstGeom>
                <a:noFill/>
              </p:spPr>
            </p:pic>
          </p:grpSp>
          <p:pic>
            <p:nvPicPr>
              <p:cNvPr id="56" name="Picture 2" descr="E:\DVD_ART34\Artwork_Imagery\Icons - Illustrations\_WINDOWS VISTA ICONS\Users man woman people persons.png"/>
              <p:cNvPicPr>
                <a:picLocks noChangeAspect="1" noChangeArrowheads="1"/>
              </p:cNvPicPr>
              <p:nvPr/>
            </p:nvPicPr>
            <p:blipFill>
              <a:blip r:embed="rId8" cstate="print"/>
              <a:srcRect/>
              <a:stretch>
                <a:fillRect/>
              </a:stretch>
            </p:blipFill>
            <p:spPr bwMode="auto">
              <a:xfrm>
                <a:off x="3202258" y="1828800"/>
                <a:ext cx="609600" cy="609600"/>
              </a:xfrm>
              <a:prstGeom prst="rect">
                <a:avLst/>
              </a:prstGeom>
              <a:noFill/>
            </p:spPr>
          </p:pic>
        </p:grpSp>
        <p:pic>
          <p:nvPicPr>
            <p:cNvPr id="59395" name="Picture 3" descr="\\eventsql\dvd\Online_ART\DVD_ART35\Artwork_Imagery\Icons - Illustrations\_WINDOWS SERVER ICONS\Hardware\Virtual Servers 2.png"/>
            <p:cNvPicPr>
              <a:picLocks noChangeAspect="1" noChangeArrowheads="1"/>
            </p:cNvPicPr>
            <p:nvPr/>
          </p:nvPicPr>
          <p:blipFill>
            <a:blip r:embed="rId9" cstate="print"/>
            <a:srcRect/>
            <a:stretch>
              <a:fillRect/>
            </a:stretch>
          </p:blipFill>
          <p:spPr bwMode="auto">
            <a:xfrm>
              <a:off x="5170448" y="2712720"/>
              <a:ext cx="535985" cy="875216"/>
            </a:xfrm>
            <a:prstGeom prst="rect">
              <a:avLst/>
            </a:prstGeom>
            <a:noFill/>
          </p:spPr>
        </p:pic>
      </p:grpSp>
      <p:pic>
        <p:nvPicPr>
          <p:cNvPr id="88" name="Picture 87" descr="WS08-R2_h_rgb_r.png"/>
          <p:cNvPicPr>
            <a:picLocks noChangeAspect="1"/>
          </p:cNvPicPr>
          <p:nvPr/>
        </p:nvPicPr>
        <p:blipFill>
          <a:blip r:embed="rId10" cstate="print"/>
          <a:stretch>
            <a:fillRect/>
          </a:stretch>
        </p:blipFill>
        <p:spPr>
          <a:xfrm>
            <a:off x="4800600" y="2286000"/>
            <a:ext cx="762000" cy="108200"/>
          </a:xfrm>
          <a:prstGeom prst="rect">
            <a:avLst/>
          </a:prstGeom>
        </p:spPr>
      </p:pic>
      <p:grpSp>
        <p:nvGrpSpPr>
          <p:cNvPr id="115" name="Group 114"/>
          <p:cNvGrpSpPr/>
          <p:nvPr/>
        </p:nvGrpSpPr>
        <p:grpSpPr>
          <a:xfrm>
            <a:off x="7162800" y="2133600"/>
            <a:ext cx="1524000" cy="1295400"/>
            <a:chOff x="7391400" y="2362201"/>
            <a:chExt cx="1454118" cy="1054519"/>
          </a:xfrm>
        </p:grpSpPr>
        <p:pic>
          <p:nvPicPr>
            <p:cNvPr id="98" name="Picture 97" descr="j0431566.png"/>
            <p:cNvPicPr>
              <a:picLocks noChangeAspect="1"/>
            </p:cNvPicPr>
            <p:nvPr/>
          </p:nvPicPr>
          <p:blipFill>
            <a:blip r:embed="rId11" cstate="screen"/>
            <a:stretch>
              <a:fillRect/>
            </a:stretch>
          </p:blipFill>
          <p:spPr>
            <a:xfrm flipH="1">
              <a:off x="7682916" y="2379434"/>
              <a:ext cx="288051" cy="346379"/>
            </a:xfrm>
            <a:prstGeom prst="rect">
              <a:avLst/>
            </a:prstGeom>
          </p:spPr>
        </p:pic>
        <p:pic>
          <p:nvPicPr>
            <p:cNvPr id="99" name="Picture 98" descr="j0431566.png"/>
            <p:cNvPicPr>
              <a:picLocks noChangeAspect="1"/>
            </p:cNvPicPr>
            <p:nvPr/>
          </p:nvPicPr>
          <p:blipFill>
            <a:blip r:embed="rId11" cstate="screen"/>
            <a:stretch>
              <a:fillRect/>
            </a:stretch>
          </p:blipFill>
          <p:spPr>
            <a:xfrm flipH="1">
              <a:off x="8557467" y="2379434"/>
              <a:ext cx="288051" cy="346379"/>
            </a:xfrm>
            <a:prstGeom prst="rect">
              <a:avLst/>
            </a:prstGeom>
          </p:spPr>
        </p:pic>
        <p:pic>
          <p:nvPicPr>
            <p:cNvPr id="100" name="Picture 99" descr="j0431566.png"/>
            <p:cNvPicPr>
              <a:picLocks noChangeAspect="1"/>
            </p:cNvPicPr>
            <p:nvPr/>
          </p:nvPicPr>
          <p:blipFill>
            <a:blip r:embed="rId11" cstate="screen"/>
            <a:stretch>
              <a:fillRect/>
            </a:stretch>
          </p:blipFill>
          <p:spPr>
            <a:xfrm flipH="1">
              <a:off x="8265950" y="2379434"/>
              <a:ext cx="288051" cy="346379"/>
            </a:xfrm>
            <a:prstGeom prst="rect">
              <a:avLst/>
            </a:prstGeom>
          </p:spPr>
        </p:pic>
        <p:pic>
          <p:nvPicPr>
            <p:cNvPr id="101" name="Picture 100" descr="j0431566.png"/>
            <p:cNvPicPr>
              <a:picLocks noChangeAspect="1"/>
            </p:cNvPicPr>
            <p:nvPr/>
          </p:nvPicPr>
          <p:blipFill>
            <a:blip r:embed="rId11" cstate="screen"/>
            <a:stretch>
              <a:fillRect/>
            </a:stretch>
          </p:blipFill>
          <p:spPr>
            <a:xfrm flipH="1">
              <a:off x="7391400" y="2379434"/>
              <a:ext cx="288051" cy="346379"/>
            </a:xfrm>
            <a:prstGeom prst="rect">
              <a:avLst/>
            </a:prstGeom>
          </p:spPr>
        </p:pic>
        <p:cxnSp>
          <p:nvCxnSpPr>
            <p:cNvPr id="102" name="Straight Connector 101"/>
            <p:cNvCxnSpPr/>
            <p:nvPr/>
          </p:nvCxnSpPr>
          <p:spPr>
            <a:xfrm>
              <a:off x="7549889" y="2615402"/>
              <a:ext cx="388689" cy="314624"/>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V="1">
              <a:off x="8229600" y="2680636"/>
              <a:ext cx="475302" cy="291163"/>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04" name="Picture 103" descr="j0431566.png"/>
            <p:cNvPicPr>
              <a:picLocks noChangeAspect="1"/>
            </p:cNvPicPr>
            <p:nvPr/>
          </p:nvPicPr>
          <p:blipFill>
            <a:blip r:embed="rId11" cstate="screen"/>
            <a:stretch>
              <a:fillRect/>
            </a:stretch>
          </p:blipFill>
          <p:spPr>
            <a:xfrm flipH="1">
              <a:off x="7974433" y="2362201"/>
              <a:ext cx="288051" cy="346379"/>
            </a:xfrm>
            <a:prstGeom prst="rect">
              <a:avLst/>
            </a:prstGeom>
          </p:spPr>
        </p:pic>
        <p:cxnSp>
          <p:nvCxnSpPr>
            <p:cNvPr id="105" name="Straight Connector 104"/>
            <p:cNvCxnSpPr>
              <a:endCxn id="106" idx="0"/>
            </p:cNvCxnSpPr>
            <p:nvPr/>
          </p:nvCxnSpPr>
          <p:spPr>
            <a:xfrm rot="5400000">
              <a:off x="8020911" y="2686910"/>
              <a:ext cx="228599" cy="3638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06" name="Picture 20" descr="Host Integration Server (HIS) sm"/>
            <p:cNvPicPr>
              <a:picLocks noChangeAspect="1" noChangeArrowheads="1"/>
            </p:cNvPicPr>
            <p:nvPr/>
          </p:nvPicPr>
          <p:blipFill>
            <a:blip r:embed="rId12" cstate="screen"/>
            <a:srcRect/>
            <a:stretch>
              <a:fillRect/>
            </a:stretch>
          </p:blipFill>
          <p:spPr bwMode="auto">
            <a:xfrm>
              <a:off x="7924800" y="2819401"/>
              <a:ext cx="384440" cy="597319"/>
            </a:xfrm>
            <a:prstGeom prst="rect">
              <a:avLst/>
            </a:prstGeom>
            <a:noFill/>
            <a:ln w="9525">
              <a:noFill/>
              <a:miter lim="800000"/>
              <a:headEnd/>
              <a:tailEnd/>
            </a:ln>
          </p:spPr>
        </p:pic>
        <p:cxnSp>
          <p:nvCxnSpPr>
            <p:cNvPr id="109" name="Straight Connector 108"/>
            <p:cNvCxnSpPr/>
            <p:nvPr/>
          </p:nvCxnSpPr>
          <p:spPr>
            <a:xfrm rot="16200000" flipH="1">
              <a:off x="7828690" y="2723289"/>
              <a:ext cx="228600" cy="11602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8209689" y="2686911"/>
              <a:ext cx="228602" cy="18878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pic>
        <p:nvPicPr>
          <p:cNvPr id="117" name="Picture 3" descr="\\eventsql\dvd\Online_ART\DVD_ART35\Artwork_Imagery\Icons - Illustrations\_WINDOWS SERVER ICONS\Hardware\Virtual Servers 2.png"/>
          <p:cNvPicPr>
            <a:picLocks noChangeAspect="1" noChangeArrowheads="1"/>
          </p:cNvPicPr>
          <p:nvPr/>
        </p:nvPicPr>
        <p:blipFill>
          <a:blip r:embed="rId13" cstate="print"/>
          <a:srcRect/>
          <a:stretch>
            <a:fillRect/>
          </a:stretch>
        </p:blipFill>
        <p:spPr bwMode="auto">
          <a:xfrm>
            <a:off x="7162800" y="2286000"/>
            <a:ext cx="152400" cy="258769"/>
          </a:xfrm>
          <a:prstGeom prst="rect">
            <a:avLst/>
          </a:prstGeom>
          <a:noFill/>
        </p:spPr>
      </p:pic>
      <p:pic>
        <p:nvPicPr>
          <p:cNvPr id="118" name="Picture 3" descr="\\eventsql\dvd\Online_ART\DVD_ART35\Artwork_Imagery\Icons - Illustrations\_WINDOWS SERVER ICONS\Hardware\Virtual Servers 2.png"/>
          <p:cNvPicPr>
            <a:picLocks noChangeAspect="1" noChangeArrowheads="1"/>
          </p:cNvPicPr>
          <p:nvPr/>
        </p:nvPicPr>
        <p:blipFill>
          <a:blip r:embed="rId13" cstate="print"/>
          <a:srcRect/>
          <a:stretch>
            <a:fillRect/>
          </a:stretch>
        </p:blipFill>
        <p:spPr bwMode="auto">
          <a:xfrm>
            <a:off x="7467600" y="2286000"/>
            <a:ext cx="152400" cy="258769"/>
          </a:xfrm>
          <a:prstGeom prst="rect">
            <a:avLst/>
          </a:prstGeom>
          <a:noFill/>
        </p:spPr>
      </p:pic>
      <p:pic>
        <p:nvPicPr>
          <p:cNvPr id="119" name="Picture 3" descr="\\eventsql\dvd\Online_ART\DVD_ART35\Artwork_Imagery\Icons - Illustrations\_WINDOWS SERVER ICONS\Hardware\Virtual Servers 2.png"/>
          <p:cNvPicPr>
            <a:picLocks noChangeAspect="1" noChangeArrowheads="1"/>
          </p:cNvPicPr>
          <p:nvPr/>
        </p:nvPicPr>
        <p:blipFill>
          <a:blip r:embed="rId13" cstate="print"/>
          <a:srcRect/>
          <a:stretch>
            <a:fillRect/>
          </a:stretch>
        </p:blipFill>
        <p:spPr bwMode="auto">
          <a:xfrm>
            <a:off x="7772400" y="2286000"/>
            <a:ext cx="152400" cy="258769"/>
          </a:xfrm>
          <a:prstGeom prst="rect">
            <a:avLst/>
          </a:prstGeom>
          <a:noFill/>
        </p:spPr>
      </p:pic>
      <p:pic>
        <p:nvPicPr>
          <p:cNvPr id="120" name="Picture 3" descr="\\eventsql\dvd\Online_ART\DVD_ART35\Artwork_Imagery\Icons - Illustrations\_WINDOWS SERVER ICONS\Hardware\Virtual Servers 2.png"/>
          <p:cNvPicPr>
            <a:picLocks noChangeAspect="1" noChangeArrowheads="1"/>
          </p:cNvPicPr>
          <p:nvPr/>
        </p:nvPicPr>
        <p:blipFill>
          <a:blip r:embed="rId13" cstate="print"/>
          <a:srcRect/>
          <a:stretch>
            <a:fillRect/>
          </a:stretch>
        </p:blipFill>
        <p:spPr bwMode="auto">
          <a:xfrm>
            <a:off x="8077200" y="2286000"/>
            <a:ext cx="152400" cy="258769"/>
          </a:xfrm>
          <a:prstGeom prst="rect">
            <a:avLst/>
          </a:prstGeom>
          <a:noFill/>
        </p:spPr>
      </p:pic>
      <p:pic>
        <p:nvPicPr>
          <p:cNvPr id="121" name="Picture 3" descr="\\eventsql\dvd\Online_ART\DVD_ART35\Artwork_Imagery\Icons - Illustrations\_WINDOWS SERVER ICONS\Hardware\Virtual Servers 2.png"/>
          <p:cNvPicPr>
            <a:picLocks noChangeAspect="1" noChangeArrowheads="1"/>
          </p:cNvPicPr>
          <p:nvPr/>
        </p:nvPicPr>
        <p:blipFill>
          <a:blip r:embed="rId13" cstate="print"/>
          <a:srcRect/>
          <a:stretch>
            <a:fillRect/>
          </a:stretch>
        </p:blipFill>
        <p:spPr bwMode="auto">
          <a:xfrm>
            <a:off x="8382000" y="2286000"/>
            <a:ext cx="152400" cy="258769"/>
          </a:xfrm>
          <a:prstGeom prst="rect">
            <a:avLst/>
          </a:prstGeom>
          <a:noFill/>
        </p:spPr>
      </p:pic>
      <p:grpSp>
        <p:nvGrpSpPr>
          <p:cNvPr id="116" name="Group 115"/>
          <p:cNvGrpSpPr/>
          <p:nvPr/>
        </p:nvGrpSpPr>
        <p:grpSpPr>
          <a:xfrm>
            <a:off x="1066800" y="1676400"/>
            <a:ext cx="762000" cy="685800"/>
            <a:chOff x="2656492" y="2286000"/>
            <a:chExt cx="1123429" cy="1004888"/>
          </a:xfrm>
        </p:grpSpPr>
        <p:pic>
          <p:nvPicPr>
            <p:cNvPr id="59403" name="Picture 11" descr="\\eventsql\dvd\Online_ART\DVD_ART35\Artwork_Imagery\Icons - Illustrations\_WINDOWS SERVER ICONS\Documents\Document Bullet List White.png"/>
            <p:cNvPicPr>
              <a:picLocks noChangeAspect="1" noChangeArrowheads="1"/>
            </p:cNvPicPr>
            <p:nvPr/>
          </p:nvPicPr>
          <p:blipFill>
            <a:blip r:embed="rId14" cstate="print"/>
            <a:srcRect/>
            <a:stretch>
              <a:fillRect/>
            </a:stretch>
          </p:blipFill>
          <p:spPr bwMode="auto">
            <a:xfrm>
              <a:off x="2819400" y="2286000"/>
              <a:ext cx="779301" cy="1004888"/>
            </a:xfrm>
            <a:prstGeom prst="rect">
              <a:avLst/>
            </a:prstGeom>
            <a:noFill/>
          </p:spPr>
        </p:pic>
        <p:pic>
          <p:nvPicPr>
            <p:cNvPr id="59400" name="Picture 8" descr="\\eventsql\dvd\Online_ART\DVD_ART35\Artwork_Imagery\Icons - Illustrations\_WINDOWS SERVER ICONS\Tools\Wrench tools.png"/>
            <p:cNvPicPr>
              <a:picLocks noChangeAspect="1" noChangeArrowheads="1"/>
            </p:cNvPicPr>
            <p:nvPr/>
          </p:nvPicPr>
          <p:blipFill>
            <a:blip r:embed="rId15" cstate="print"/>
            <a:srcRect/>
            <a:stretch>
              <a:fillRect/>
            </a:stretch>
          </p:blipFill>
          <p:spPr bwMode="auto">
            <a:xfrm rot="3382370" flipH="1">
              <a:off x="3067444" y="2313289"/>
              <a:ext cx="301526" cy="1123429"/>
            </a:xfrm>
            <a:prstGeom prst="rect">
              <a:avLst/>
            </a:prstGeom>
            <a:noFill/>
          </p:spPr>
        </p:pic>
      </p:grpSp>
      <p:pic>
        <p:nvPicPr>
          <p:cNvPr id="59404" name="Picture 12" descr="\\eventsql\dvd\Online_ART\DVD_ART35\Artwork_Imagery\Icons - Illustrations\_WINDOWS SERVER ICONS\Documents\Document web page Webpage.png"/>
          <p:cNvPicPr>
            <a:picLocks noChangeAspect="1" noChangeArrowheads="1"/>
          </p:cNvPicPr>
          <p:nvPr/>
        </p:nvPicPr>
        <p:blipFill>
          <a:blip r:embed="rId16" cstate="print"/>
          <a:srcRect/>
          <a:stretch>
            <a:fillRect/>
          </a:stretch>
        </p:blipFill>
        <p:spPr bwMode="auto">
          <a:xfrm>
            <a:off x="3048000" y="1676400"/>
            <a:ext cx="550195" cy="705747"/>
          </a:xfrm>
          <a:prstGeom prst="rect">
            <a:avLst/>
          </a:prstGeom>
          <a:noFill/>
        </p:spPr>
      </p:pic>
      <p:pic>
        <p:nvPicPr>
          <p:cNvPr id="59405" name="Picture 13" descr="\\eventsql\dvd\Online_ART\DVD_ART35\Artwork_Imagery\Icons - Illustrations\_WINDOWS SERVER ICONS\Documents\Help question mark file Document.png"/>
          <p:cNvPicPr>
            <a:picLocks noChangeAspect="1" noChangeArrowheads="1"/>
          </p:cNvPicPr>
          <p:nvPr/>
        </p:nvPicPr>
        <p:blipFill>
          <a:blip r:embed="rId17" cstate="print"/>
          <a:srcRect/>
          <a:stretch>
            <a:fillRect/>
          </a:stretch>
        </p:blipFill>
        <p:spPr bwMode="auto">
          <a:xfrm>
            <a:off x="3124200" y="3048000"/>
            <a:ext cx="533400" cy="687805"/>
          </a:xfrm>
          <a:prstGeom prst="rect">
            <a:avLst/>
          </a:prstGeom>
          <a:noFill/>
        </p:spPr>
      </p:pic>
      <p:pic>
        <p:nvPicPr>
          <p:cNvPr id="59408" name="Picture 16" descr="\\eventsql\dvd\Online_ART\DVD_ART35\Artwork_Imagery\Icons - Illustrations\_WINDOWS SERVER ICONS\Documents\Spreadsheet blank document excel.png"/>
          <p:cNvPicPr>
            <a:picLocks noChangeAspect="1" noChangeArrowheads="1"/>
          </p:cNvPicPr>
          <p:nvPr/>
        </p:nvPicPr>
        <p:blipFill>
          <a:blip r:embed="rId18" cstate="print"/>
          <a:srcRect/>
          <a:stretch>
            <a:fillRect/>
          </a:stretch>
        </p:blipFill>
        <p:spPr bwMode="auto">
          <a:xfrm>
            <a:off x="1143000" y="2949742"/>
            <a:ext cx="561586" cy="724151"/>
          </a:xfrm>
          <a:prstGeom prst="rect">
            <a:avLst/>
          </a:prstGeom>
          <a:noFill/>
        </p:spPr>
      </p:pic>
      <p:pic>
        <p:nvPicPr>
          <p:cNvPr id="59407" name="Picture 15" descr="\\eventsql\dvd\Online_ART\DVD_ART35\Artwork_Imagery\Icons - Illustrations\_MISC ICONS\Connecting systems icon.png"/>
          <p:cNvPicPr>
            <a:picLocks noChangeAspect="1" noChangeArrowheads="1"/>
          </p:cNvPicPr>
          <p:nvPr/>
        </p:nvPicPr>
        <p:blipFill>
          <a:blip r:embed="rId19" cstate="print"/>
          <a:srcRect/>
          <a:stretch>
            <a:fillRect/>
          </a:stretch>
        </p:blipFill>
        <p:spPr bwMode="auto">
          <a:xfrm>
            <a:off x="838200" y="1143000"/>
            <a:ext cx="3124200" cy="3124200"/>
          </a:xfrm>
          <a:prstGeom prst="rect">
            <a:avLst/>
          </a:prstGeom>
          <a:noFill/>
        </p:spPr>
      </p:pic>
    </p:spTree>
    <p:extLst>
      <p:ext uri="{BB962C8B-B14F-4D97-AF65-F5344CB8AC3E}">
        <p14:creationId xmlns:p14="http://schemas.microsoft.com/office/powerpoint/2010/main" val="30537908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Server Migration</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9921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1000" y="1752600"/>
            <a:ext cx="8382000" cy="3059299"/>
          </a:xfrm>
        </p:spPr>
        <p:txBody>
          <a:bodyPr/>
          <a:lstStyle/>
          <a:p>
            <a:r>
              <a:rPr lang="en-US" sz="2800" dirty="0" smtClean="0">
                <a:solidFill>
                  <a:schemeClr val="tx1"/>
                </a:solidFill>
              </a:rPr>
              <a:t>Backup specific files and folders. </a:t>
            </a:r>
          </a:p>
          <a:p>
            <a:r>
              <a:rPr lang="en-US" sz="2800" dirty="0" smtClean="0">
                <a:solidFill>
                  <a:schemeClr val="tx1"/>
                </a:solidFill>
              </a:rPr>
              <a:t>Perform incremental backups of system state.</a:t>
            </a:r>
          </a:p>
          <a:p>
            <a:r>
              <a:rPr lang="en-US" sz="2800" dirty="0" smtClean="0">
                <a:solidFill>
                  <a:schemeClr val="tx1"/>
                </a:solidFill>
              </a:rPr>
              <a:t>Perform scheduled backups to volumes.</a:t>
            </a:r>
          </a:p>
          <a:p>
            <a:r>
              <a:rPr lang="en-US" sz="2800" dirty="0" smtClean="0">
                <a:solidFill>
                  <a:schemeClr val="tx1"/>
                </a:solidFill>
              </a:rPr>
              <a:t>Perform scheduled backups to network shared folders. </a:t>
            </a:r>
          </a:p>
          <a:p>
            <a:r>
              <a:rPr lang="en-US" sz="2800" dirty="0" smtClean="0">
                <a:solidFill>
                  <a:schemeClr val="tx1"/>
                </a:solidFill>
              </a:rPr>
              <a:t>Manage backups by </a:t>
            </a:r>
            <a:br>
              <a:rPr lang="en-US" sz="2800" dirty="0" smtClean="0">
                <a:solidFill>
                  <a:schemeClr val="tx1"/>
                </a:solidFill>
              </a:rPr>
            </a:br>
            <a:r>
              <a:rPr lang="en-US" sz="2800" dirty="0" smtClean="0">
                <a:solidFill>
                  <a:schemeClr val="tx1"/>
                </a:solidFill>
              </a:rPr>
              <a:t>using </a:t>
            </a:r>
            <a:r>
              <a:rPr lang="en-US" sz="2800" dirty="0" err="1" smtClean="0">
                <a:solidFill>
                  <a:schemeClr val="tx1"/>
                </a:solidFill>
              </a:rPr>
              <a:t>PowerShell</a:t>
            </a:r>
            <a:r>
              <a:rPr lang="en-US" sz="2800" dirty="0" smtClean="0">
                <a:solidFill>
                  <a:schemeClr val="tx1"/>
                </a:solidFill>
              </a:rPr>
              <a:t>. </a:t>
            </a:r>
          </a:p>
        </p:txBody>
      </p:sp>
      <p:sp>
        <p:nvSpPr>
          <p:cNvPr id="5" name="Title 4"/>
          <p:cNvSpPr>
            <a:spLocks noGrp="1"/>
          </p:cNvSpPr>
          <p:nvPr>
            <p:ph type="title"/>
          </p:nvPr>
        </p:nvSpPr>
        <p:spPr/>
        <p:txBody>
          <a:bodyPr/>
          <a:lstStyle/>
          <a:p>
            <a:r>
              <a:rPr lang="en-US" dirty="0" smtClean="0"/>
              <a:t>Improvements in Windows Server Backup</a:t>
            </a:r>
            <a:endParaRPr lang="en-US" sz="2400" dirty="0"/>
          </a:p>
        </p:txBody>
      </p:sp>
      <p:grpSp>
        <p:nvGrpSpPr>
          <p:cNvPr id="2" name="Group 73"/>
          <p:cNvGrpSpPr/>
          <p:nvPr/>
        </p:nvGrpSpPr>
        <p:grpSpPr>
          <a:xfrm>
            <a:off x="2743200" y="2209800"/>
            <a:ext cx="2070100" cy="4140200"/>
            <a:chOff x="2781300" y="609600"/>
            <a:chExt cx="1714500" cy="3429000"/>
          </a:xfrm>
        </p:grpSpPr>
        <p:pic>
          <p:nvPicPr>
            <p:cNvPr id="62" name="Picture 13" descr="C:\Courses\Icons Windows Vista\Folder.png"/>
            <p:cNvPicPr>
              <a:picLocks noChangeAspect="1" noChangeArrowheads="1"/>
            </p:cNvPicPr>
            <p:nvPr/>
          </p:nvPicPr>
          <p:blipFill>
            <a:blip r:embed="rId3" cstate="print"/>
            <a:srcRect/>
            <a:stretch>
              <a:fillRect/>
            </a:stretch>
          </p:blipFill>
          <p:spPr bwMode="auto">
            <a:xfrm>
              <a:off x="3200400" y="609600"/>
              <a:ext cx="838200" cy="838200"/>
            </a:xfrm>
            <a:prstGeom prst="rect">
              <a:avLst/>
            </a:prstGeom>
            <a:noFill/>
          </p:spPr>
        </p:pic>
        <p:pic>
          <p:nvPicPr>
            <p:cNvPr id="63" name="Picture 13" descr="C:\Courses\Icons Windows Vista\Folder.png"/>
            <p:cNvPicPr>
              <a:picLocks noChangeAspect="1" noChangeArrowheads="1"/>
            </p:cNvPicPr>
            <p:nvPr/>
          </p:nvPicPr>
          <p:blipFill>
            <a:blip r:embed="rId3" cstate="print"/>
            <a:srcRect/>
            <a:stretch>
              <a:fillRect/>
            </a:stretch>
          </p:blipFill>
          <p:spPr bwMode="auto">
            <a:xfrm>
              <a:off x="3657600" y="1524000"/>
              <a:ext cx="838200" cy="838200"/>
            </a:xfrm>
            <a:prstGeom prst="rect">
              <a:avLst/>
            </a:prstGeom>
            <a:noFill/>
          </p:spPr>
        </p:pic>
        <p:sp>
          <p:nvSpPr>
            <p:cNvPr id="65" name="Freeform 64"/>
            <p:cNvSpPr/>
            <p:nvPr/>
          </p:nvSpPr>
          <p:spPr bwMode="auto">
            <a:xfrm>
              <a:off x="3307556" y="1752600"/>
              <a:ext cx="223838" cy="335756"/>
            </a:xfrm>
            <a:custGeom>
              <a:avLst/>
              <a:gdLst>
                <a:gd name="connsiteX0" fmla="*/ 0 w 223838"/>
                <a:gd name="connsiteY0" fmla="*/ 0 h 335756"/>
                <a:gd name="connsiteX1" fmla="*/ 4763 w 223838"/>
                <a:gd name="connsiteY1" fmla="*/ 335756 h 335756"/>
                <a:gd name="connsiteX2" fmla="*/ 223838 w 223838"/>
                <a:gd name="connsiteY2" fmla="*/ 152400 h 335756"/>
                <a:gd name="connsiteX3" fmla="*/ 0 w 223838"/>
                <a:gd name="connsiteY3" fmla="*/ 0 h 335756"/>
              </a:gdLst>
              <a:ahLst/>
              <a:cxnLst>
                <a:cxn ang="0">
                  <a:pos x="connsiteX0" y="connsiteY0"/>
                </a:cxn>
                <a:cxn ang="0">
                  <a:pos x="connsiteX1" y="connsiteY1"/>
                </a:cxn>
                <a:cxn ang="0">
                  <a:pos x="connsiteX2" y="connsiteY2"/>
                </a:cxn>
                <a:cxn ang="0">
                  <a:pos x="connsiteX3" y="connsiteY3"/>
                </a:cxn>
              </a:cxnLst>
              <a:rect l="l" t="t" r="r" b="b"/>
              <a:pathLst>
                <a:path w="223838" h="335756">
                  <a:moveTo>
                    <a:pt x="0" y="0"/>
                  </a:moveTo>
                  <a:cubicBezTo>
                    <a:pt x="1588" y="111919"/>
                    <a:pt x="3175" y="223837"/>
                    <a:pt x="4763" y="335756"/>
                  </a:cubicBezTo>
                  <a:lnTo>
                    <a:pt x="223838" y="152400"/>
                  </a:lnTo>
                  <a:lnTo>
                    <a:pt x="0" y="0"/>
                  </a:lnTo>
                  <a:close/>
                </a:path>
              </a:pathLst>
            </a:custGeom>
            <a:solidFill>
              <a:schemeClr val="bg1"/>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9" name="Right Triangle 68"/>
            <p:cNvSpPr/>
            <p:nvPr/>
          </p:nvSpPr>
          <p:spPr bwMode="auto">
            <a:xfrm rot="16200000">
              <a:off x="2781299" y="906781"/>
              <a:ext cx="276226" cy="276224"/>
            </a:xfrm>
            <a:prstGeom prst="rtTriangl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71" name="Picture 13" descr="C:\Courses\Icons Windows Vista\Folder.png"/>
            <p:cNvPicPr>
              <a:picLocks noChangeAspect="1" noChangeArrowheads="1"/>
            </p:cNvPicPr>
            <p:nvPr/>
          </p:nvPicPr>
          <p:blipFill>
            <a:blip r:embed="rId3" cstate="print"/>
            <a:srcRect/>
            <a:stretch>
              <a:fillRect/>
            </a:stretch>
          </p:blipFill>
          <p:spPr bwMode="auto">
            <a:xfrm>
              <a:off x="3200400" y="3200400"/>
              <a:ext cx="838200" cy="838200"/>
            </a:xfrm>
            <a:prstGeom prst="rect">
              <a:avLst/>
            </a:prstGeom>
            <a:noFill/>
          </p:spPr>
        </p:pic>
        <p:pic>
          <p:nvPicPr>
            <p:cNvPr id="73" name="Picture 13" descr="C:\Courses\Icons Windows Vista\Folder.png"/>
            <p:cNvPicPr>
              <a:picLocks noChangeAspect="1" noChangeArrowheads="1"/>
            </p:cNvPicPr>
            <p:nvPr/>
          </p:nvPicPr>
          <p:blipFill>
            <a:blip r:embed="rId3" cstate="print"/>
            <a:srcRect/>
            <a:stretch>
              <a:fillRect/>
            </a:stretch>
          </p:blipFill>
          <p:spPr bwMode="auto">
            <a:xfrm>
              <a:off x="3657600" y="2362200"/>
              <a:ext cx="838200" cy="838200"/>
            </a:xfrm>
            <a:prstGeom prst="rect">
              <a:avLst/>
            </a:prstGeom>
            <a:noFill/>
          </p:spPr>
        </p:pic>
      </p:grpSp>
      <p:pic>
        <p:nvPicPr>
          <p:cNvPr id="1039" name="Picture 15" descr="C:\Courses\Icons Windows Vista\Blue Check.png"/>
          <p:cNvPicPr>
            <a:picLocks noChangeAspect="1" noChangeArrowheads="1"/>
          </p:cNvPicPr>
          <p:nvPr/>
        </p:nvPicPr>
        <p:blipFill>
          <a:blip r:embed="rId4" cstate="print"/>
          <a:srcRect/>
          <a:stretch>
            <a:fillRect/>
          </a:stretch>
        </p:blipFill>
        <p:spPr bwMode="auto">
          <a:xfrm>
            <a:off x="4614286" y="3302000"/>
            <a:ext cx="833437" cy="825384"/>
          </a:xfrm>
          <a:prstGeom prst="rect">
            <a:avLst/>
          </a:prstGeom>
          <a:noFill/>
        </p:spPr>
      </p:pic>
      <p:pic>
        <p:nvPicPr>
          <p:cNvPr id="78" name="Picture 15" descr="C:\Courses\Icons Windows Vista\Blue Check.png"/>
          <p:cNvPicPr>
            <a:picLocks noChangeAspect="1" noChangeArrowheads="1"/>
          </p:cNvPicPr>
          <p:nvPr/>
        </p:nvPicPr>
        <p:blipFill>
          <a:blip r:embed="rId4" cstate="print"/>
          <a:srcRect/>
          <a:stretch>
            <a:fillRect/>
          </a:stretch>
        </p:blipFill>
        <p:spPr bwMode="auto">
          <a:xfrm>
            <a:off x="4080886" y="5283200"/>
            <a:ext cx="833437" cy="825384"/>
          </a:xfrm>
          <a:prstGeom prst="rect">
            <a:avLst/>
          </a:prstGeom>
          <a:noFill/>
        </p:spPr>
      </p:pic>
      <p:pic>
        <p:nvPicPr>
          <p:cNvPr id="1040" name="Picture 16" descr="C:\Courses\Icons Windows Vista\netshell.dll_I0643_0409.png"/>
          <p:cNvPicPr>
            <a:picLocks noChangeAspect="1" noChangeArrowheads="1"/>
          </p:cNvPicPr>
          <p:nvPr/>
        </p:nvPicPr>
        <p:blipFill>
          <a:blip r:embed="rId5" cstate="print"/>
          <a:srcRect/>
          <a:stretch>
            <a:fillRect/>
          </a:stretch>
        </p:blipFill>
        <p:spPr bwMode="auto">
          <a:xfrm>
            <a:off x="4107263" y="2387600"/>
            <a:ext cx="685800" cy="685800"/>
          </a:xfrm>
          <a:prstGeom prst="rect">
            <a:avLst/>
          </a:prstGeom>
          <a:noFill/>
        </p:spPr>
      </p:pic>
      <p:pic>
        <p:nvPicPr>
          <p:cNvPr id="80" name="Picture 16" descr="C:\Courses\Icons Windows Vista\netshell.dll_I0643_0409.png"/>
          <p:cNvPicPr>
            <a:picLocks noChangeAspect="1" noChangeArrowheads="1"/>
          </p:cNvPicPr>
          <p:nvPr/>
        </p:nvPicPr>
        <p:blipFill>
          <a:blip r:embed="rId5" cstate="print"/>
          <a:srcRect/>
          <a:stretch>
            <a:fillRect/>
          </a:stretch>
        </p:blipFill>
        <p:spPr bwMode="auto">
          <a:xfrm>
            <a:off x="4690486" y="4521200"/>
            <a:ext cx="685800" cy="685800"/>
          </a:xfrm>
          <a:prstGeom prst="rect">
            <a:avLst/>
          </a:prstGeom>
          <a:noFill/>
        </p:spPr>
      </p:pic>
      <p:pic>
        <p:nvPicPr>
          <p:cNvPr id="15" name="Picture 6" descr="C:\Courses\Icons Windows Vista\Hard Drive_2.png"/>
          <p:cNvPicPr>
            <a:picLocks noChangeAspect="1" noChangeArrowheads="1"/>
          </p:cNvPicPr>
          <p:nvPr/>
        </p:nvPicPr>
        <p:blipFill>
          <a:blip r:embed="rId6" cstate="print"/>
          <a:srcRect/>
          <a:stretch>
            <a:fillRect/>
          </a:stretch>
        </p:blipFill>
        <p:spPr bwMode="auto">
          <a:xfrm>
            <a:off x="4572000" y="2895600"/>
            <a:ext cx="1826986" cy="902746"/>
          </a:xfrm>
          <a:prstGeom prst="rect">
            <a:avLst/>
          </a:prstGeom>
          <a:noFill/>
        </p:spPr>
      </p:pic>
      <p:sp>
        <p:nvSpPr>
          <p:cNvPr id="16" name="Right Arrow 15"/>
          <p:cNvSpPr/>
          <p:nvPr/>
        </p:nvSpPr>
        <p:spPr bwMode="auto">
          <a:xfrm>
            <a:off x="3505200" y="3352800"/>
            <a:ext cx="1989667" cy="838200"/>
          </a:xfrm>
          <a:prstGeom prst="rightArrow">
            <a:avLst>
              <a:gd name="adj1" fmla="val 50000"/>
              <a:gd name="adj2" fmla="val 78000"/>
            </a:avLst>
          </a:prstGeom>
          <a:ln>
            <a:headEnd type="none" w="med" len="med"/>
            <a:tailEnd type="none" w="med" len="med"/>
          </a:ln>
          <a:scene3d>
            <a:camera prst="isometricTopUp"/>
            <a:lightRig rig="threePt" dir="t"/>
          </a:scene3d>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17" name="Picture 44" descr="D:\Pennie's documents\MS Image\NEWFeb15\Windows_Vista_Icons_ for_Marketing_use\Server.png"/>
          <p:cNvPicPr>
            <a:picLocks noChangeAspect="1" noChangeArrowheads="1"/>
          </p:cNvPicPr>
          <p:nvPr/>
        </p:nvPicPr>
        <p:blipFill>
          <a:blip r:embed="rId7" cstate="print"/>
          <a:srcRect/>
          <a:stretch>
            <a:fillRect/>
          </a:stretch>
        </p:blipFill>
        <p:spPr bwMode="auto">
          <a:xfrm>
            <a:off x="2743200" y="3124200"/>
            <a:ext cx="1557734" cy="1981200"/>
          </a:xfrm>
          <a:prstGeom prst="rect">
            <a:avLst/>
          </a:prstGeom>
          <a:noFill/>
          <a:ln w="9525">
            <a:noFill/>
            <a:miter lim="800000"/>
            <a:headEnd/>
            <a:tailEnd/>
          </a:ln>
        </p:spPr>
      </p:pic>
      <p:pic>
        <p:nvPicPr>
          <p:cNvPr id="18" name="Picture 5" descr="C:\Courses\Icons Windows Vista\dfrgui.exe_I0089_0409.png"/>
          <p:cNvPicPr>
            <a:picLocks noChangeAspect="1" noChangeArrowheads="1"/>
          </p:cNvPicPr>
          <p:nvPr/>
        </p:nvPicPr>
        <p:blipFill>
          <a:blip r:embed="rId8" cstate="print"/>
          <a:srcRect/>
          <a:stretch>
            <a:fillRect/>
          </a:stretch>
        </p:blipFill>
        <p:spPr bwMode="auto">
          <a:xfrm>
            <a:off x="2057401" y="3305062"/>
            <a:ext cx="1689845" cy="1689845"/>
          </a:xfrm>
          <a:prstGeom prst="rect">
            <a:avLst/>
          </a:prstGeom>
          <a:noFill/>
        </p:spPr>
      </p:pic>
      <p:pic>
        <p:nvPicPr>
          <p:cNvPr id="19" name="Picture 6" descr="C:\Courses\Icons Windows Vista\Hard Drive_2.png"/>
          <p:cNvPicPr>
            <a:picLocks noChangeAspect="1" noChangeArrowheads="1"/>
          </p:cNvPicPr>
          <p:nvPr/>
        </p:nvPicPr>
        <p:blipFill>
          <a:blip r:embed="rId6" cstate="print"/>
          <a:srcRect/>
          <a:stretch>
            <a:fillRect/>
          </a:stretch>
        </p:blipFill>
        <p:spPr bwMode="auto">
          <a:xfrm>
            <a:off x="4725577" y="3496543"/>
            <a:ext cx="2132424" cy="1053668"/>
          </a:xfrm>
          <a:prstGeom prst="rect">
            <a:avLst/>
          </a:prstGeom>
          <a:noFill/>
        </p:spPr>
      </p:pic>
      <p:sp>
        <p:nvSpPr>
          <p:cNvPr id="20" name="Right Arrow 19"/>
          <p:cNvSpPr/>
          <p:nvPr/>
        </p:nvSpPr>
        <p:spPr bwMode="auto">
          <a:xfrm>
            <a:off x="3925124" y="3927636"/>
            <a:ext cx="1788667" cy="978331"/>
          </a:xfrm>
          <a:prstGeom prst="rightArrow">
            <a:avLst>
              <a:gd name="adj1" fmla="val 50000"/>
              <a:gd name="adj2" fmla="val 78000"/>
            </a:avLst>
          </a:prstGeom>
          <a:ln>
            <a:headEnd type="none" w="med" len="med"/>
            <a:tailEnd type="none" w="med" len="med"/>
          </a:ln>
          <a:scene3d>
            <a:camera prst="isometricTopUp"/>
            <a:lightRig rig="threePt" dir="t"/>
          </a:scene3d>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21" name="Picture 5" descr="C:\Courses\Wadeware\2008\2008_05_28 40818 Enterprise Service Readiness\EventsDVD_FY07\Shapes and Graphics\Cylinder\MGX 06 Cyinders\MGX Cylinder LIGHT GREEN.png"/>
          <p:cNvPicPr>
            <a:picLocks noChangeAspect="1" noChangeArrowheads="1"/>
          </p:cNvPicPr>
          <p:nvPr/>
        </p:nvPicPr>
        <p:blipFill>
          <a:blip r:embed="rId9" cstate="print"/>
          <a:srcRect/>
          <a:stretch>
            <a:fillRect/>
          </a:stretch>
        </p:blipFill>
        <p:spPr bwMode="auto">
          <a:xfrm>
            <a:off x="3125278" y="4461272"/>
            <a:ext cx="1333481" cy="872728"/>
          </a:xfrm>
          <a:prstGeom prst="rect">
            <a:avLst/>
          </a:prstGeom>
          <a:noFill/>
        </p:spPr>
      </p:pic>
      <p:grpSp>
        <p:nvGrpSpPr>
          <p:cNvPr id="3" name="Group 40"/>
          <p:cNvGrpSpPr/>
          <p:nvPr/>
        </p:nvGrpSpPr>
        <p:grpSpPr>
          <a:xfrm>
            <a:off x="5029200" y="3505200"/>
            <a:ext cx="2214283" cy="1958788"/>
            <a:chOff x="381000" y="4876800"/>
            <a:chExt cx="1981200" cy="1752600"/>
          </a:xfrm>
        </p:grpSpPr>
        <p:pic>
          <p:nvPicPr>
            <p:cNvPr id="42" name="Picture 13" descr="C:\Courses\Icons Windows Vista\Folder.png"/>
            <p:cNvPicPr>
              <a:picLocks noChangeAspect="1" noChangeArrowheads="1"/>
            </p:cNvPicPr>
            <p:nvPr/>
          </p:nvPicPr>
          <p:blipFill>
            <a:blip r:embed="rId3" cstate="print"/>
            <a:srcRect/>
            <a:stretch>
              <a:fillRect/>
            </a:stretch>
          </p:blipFill>
          <p:spPr bwMode="auto">
            <a:xfrm>
              <a:off x="609600" y="4876800"/>
              <a:ext cx="1752600" cy="1752600"/>
            </a:xfrm>
            <a:prstGeom prst="rect">
              <a:avLst/>
            </a:prstGeom>
            <a:noFill/>
          </p:spPr>
        </p:pic>
        <p:pic>
          <p:nvPicPr>
            <p:cNvPr id="43" name="Picture 12" descr="C:\Courses\Icons Windows Vista\Users_shared.png"/>
            <p:cNvPicPr>
              <a:picLocks noChangeAspect="1" noChangeArrowheads="1"/>
            </p:cNvPicPr>
            <p:nvPr/>
          </p:nvPicPr>
          <p:blipFill>
            <a:blip r:embed="rId10" cstate="print"/>
            <a:srcRect/>
            <a:stretch>
              <a:fillRect/>
            </a:stretch>
          </p:blipFill>
          <p:spPr bwMode="auto">
            <a:xfrm>
              <a:off x="381000" y="5689600"/>
              <a:ext cx="952500" cy="832235"/>
            </a:xfrm>
            <a:prstGeom prst="rect">
              <a:avLst/>
            </a:prstGeom>
            <a:noFill/>
          </p:spPr>
        </p:pic>
      </p:grpSp>
      <p:sp>
        <p:nvSpPr>
          <p:cNvPr id="44" name="Right Arrow 43"/>
          <p:cNvSpPr/>
          <p:nvPr/>
        </p:nvSpPr>
        <p:spPr bwMode="auto">
          <a:xfrm>
            <a:off x="3872753" y="4863353"/>
            <a:ext cx="1712757" cy="936812"/>
          </a:xfrm>
          <a:prstGeom prst="rightArrow">
            <a:avLst>
              <a:gd name="adj1" fmla="val 50000"/>
              <a:gd name="adj2" fmla="val 78000"/>
            </a:avLst>
          </a:prstGeom>
          <a:ln>
            <a:headEnd type="none" w="med" len="med"/>
            <a:tailEnd type="none" w="med" len="med"/>
          </a:ln>
          <a:scene3d>
            <a:camera prst="isometricTopUp"/>
            <a:lightRig rig="threePt" dir="t"/>
          </a:scene3d>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45" name="Picture 5" descr="C:\Courses\Wadeware\2008\2008_05_28 40818 Enterprise Service Readiness\EventsDVD_FY07\Shapes and Graphics\Cylinder\MGX 06 Cyinders\MGX Cylinder LIGHT GREEN.png"/>
          <p:cNvPicPr>
            <a:picLocks noChangeAspect="1" noChangeArrowheads="1"/>
          </p:cNvPicPr>
          <p:nvPr/>
        </p:nvPicPr>
        <p:blipFill>
          <a:blip r:embed="rId9" cstate="print"/>
          <a:srcRect/>
          <a:stretch>
            <a:fillRect/>
          </a:stretch>
        </p:blipFill>
        <p:spPr bwMode="auto">
          <a:xfrm>
            <a:off x="2963008" y="5331069"/>
            <a:ext cx="1513583" cy="990600"/>
          </a:xfrm>
          <a:prstGeom prst="rect">
            <a:avLst/>
          </a:prstGeom>
          <a:noFill/>
        </p:spPr>
      </p:pic>
      <p:sp>
        <p:nvSpPr>
          <p:cNvPr id="46" name="Oval 45"/>
          <p:cNvSpPr/>
          <p:nvPr/>
        </p:nvSpPr>
        <p:spPr bwMode="auto">
          <a:xfrm>
            <a:off x="3505200" y="4038600"/>
            <a:ext cx="3200400" cy="2286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47" name="Picture 2" descr="C:\Courses\Wadeware\2008_09_12 Windows 2008 R2 Marketing Collateral project\PowerShell_Icon.png"/>
          <p:cNvPicPr>
            <a:picLocks noChangeAspect="1" noChangeArrowheads="1"/>
          </p:cNvPicPr>
          <p:nvPr/>
        </p:nvPicPr>
        <p:blipFill>
          <a:blip r:embed="rId11" cstate="print">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blip>
          <a:srcRect/>
          <a:stretch>
            <a:fillRect/>
          </a:stretch>
        </p:blipFill>
        <p:spPr bwMode="auto">
          <a:xfrm>
            <a:off x="3886200" y="3657600"/>
            <a:ext cx="1219200" cy="935317"/>
          </a:xfrm>
          <a:prstGeom prst="rect">
            <a:avLst/>
          </a:prstGeom>
          <a:noFill/>
        </p:spPr>
      </p:pic>
      <p:pic>
        <p:nvPicPr>
          <p:cNvPr id="50" name="Picture 5" descr="C:\Courses\Icons Windows Vista\dfrgui.exe_I0089_0409.png"/>
          <p:cNvPicPr>
            <a:picLocks noChangeAspect="1" noChangeArrowheads="1"/>
          </p:cNvPicPr>
          <p:nvPr/>
        </p:nvPicPr>
        <p:blipFill>
          <a:blip r:embed="rId8" cstate="print"/>
          <a:srcRect/>
          <a:stretch>
            <a:fillRect/>
          </a:stretch>
        </p:blipFill>
        <p:spPr bwMode="auto">
          <a:xfrm>
            <a:off x="3352800" y="4724400"/>
            <a:ext cx="1084730" cy="1084729"/>
          </a:xfrm>
          <a:prstGeom prst="rect">
            <a:avLst/>
          </a:prstGeom>
          <a:noFill/>
        </p:spPr>
      </p:pic>
      <p:grpSp>
        <p:nvGrpSpPr>
          <p:cNvPr id="4" name="Group 51"/>
          <p:cNvGrpSpPr/>
          <p:nvPr/>
        </p:nvGrpSpPr>
        <p:grpSpPr>
          <a:xfrm>
            <a:off x="5105400" y="3733800"/>
            <a:ext cx="1550505" cy="1371600"/>
            <a:chOff x="381000" y="4876800"/>
            <a:chExt cx="1981200" cy="1752600"/>
          </a:xfrm>
        </p:grpSpPr>
        <p:pic>
          <p:nvPicPr>
            <p:cNvPr id="53" name="Picture 13" descr="C:\Courses\Icons Windows Vista\Folder.png"/>
            <p:cNvPicPr>
              <a:picLocks noChangeAspect="1" noChangeArrowheads="1"/>
            </p:cNvPicPr>
            <p:nvPr/>
          </p:nvPicPr>
          <p:blipFill>
            <a:blip r:embed="rId3" cstate="print"/>
            <a:srcRect/>
            <a:stretch>
              <a:fillRect/>
            </a:stretch>
          </p:blipFill>
          <p:spPr bwMode="auto">
            <a:xfrm>
              <a:off x="609600" y="4876800"/>
              <a:ext cx="1752600" cy="1752600"/>
            </a:xfrm>
            <a:prstGeom prst="rect">
              <a:avLst/>
            </a:prstGeom>
            <a:noFill/>
          </p:spPr>
        </p:pic>
        <p:pic>
          <p:nvPicPr>
            <p:cNvPr id="54" name="Picture 12" descr="C:\Courses\Icons Windows Vista\Users_shared.png"/>
            <p:cNvPicPr>
              <a:picLocks noChangeAspect="1" noChangeArrowheads="1"/>
            </p:cNvPicPr>
            <p:nvPr/>
          </p:nvPicPr>
          <p:blipFill>
            <a:blip r:embed="rId10" cstate="print"/>
            <a:srcRect/>
            <a:stretch>
              <a:fillRect/>
            </a:stretch>
          </p:blipFill>
          <p:spPr bwMode="auto">
            <a:xfrm>
              <a:off x="381000" y="5689600"/>
              <a:ext cx="952500" cy="832235"/>
            </a:xfrm>
            <a:prstGeom prst="rect">
              <a:avLst/>
            </a:prstGeom>
            <a:noFill/>
          </p:spPr>
        </p:pic>
      </p:grpSp>
      <p:pic>
        <p:nvPicPr>
          <p:cNvPr id="48" name="Picture 6" descr="C:\Courses\Icons Windows Vista\Hard Drive_2.png"/>
          <p:cNvPicPr>
            <a:picLocks noChangeAspect="1" noChangeArrowheads="1"/>
          </p:cNvPicPr>
          <p:nvPr/>
        </p:nvPicPr>
        <p:blipFill>
          <a:blip r:embed="rId6" cstate="print"/>
          <a:srcRect/>
          <a:stretch>
            <a:fillRect/>
          </a:stretch>
        </p:blipFill>
        <p:spPr bwMode="auto">
          <a:xfrm>
            <a:off x="5715000" y="4724400"/>
            <a:ext cx="1524000" cy="753035"/>
          </a:xfrm>
          <a:prstGeom prst="rect">
            <a:avLst/>
          </a:prstGeom>
          <a:noFill/>
        </p:spPr>
      </p:pic>
      <p:sp>
        <p:nvSpPr>
          <p:cNvPr id="49" name="Right Arrow 48"/>
          <p:cNvSpPr/>
          <p:nvPr/>
        </p:nvSpPr>
        <p:spPr bwMode="auto">
          <a:xfrm>
            <a:off x="4572000" y="4953000"/>
            <a:ext cx="1278324" cy="699194"/>
          </a:xfrm>
          <a:prstGeom prst="rightArrow">
            <a:avLst>
              <a:gd name="adj1" fmla="val 50000"/>
              <a:gd name="adj2" fmla="val 78000"/>
            </a:avLst>
          </a:prstGeom>
          <a:ln>
            <a:headEnd type="none" w="med" len="med"/>
            <a:tailEnd type="none" w="med" len="med"/>
          </a:ln>
          <a:scene3d>
            <a:camera prst="isometricTopUp"/>
            <a:lightRig rig="threePt" dir="t"/>
          </a:scene3d>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51" name="Picture 5" descr="C:\Courses\Wadeware\2008\2008_05_28 40818 Enterprise Service Readiness\EventsDVD_FY07\Shapes and Graphics\Cylinder\MGX 06 Cyinders\MGX Cylinder LIGHT GREEN.png"/>
          <p:cNvPicPr>
            <a:picLocks noChangeAspect="1" noChangeArrowheads="1"/>
          </p:cNvPicPr>
          <p:nvPr/>
        </p:nvPicPr>
        <p:blipFill>
          <a:blip r:embed="rId9" cstate="print"/>
          <a:srcRect/>
          <a:stretch>
            <a:fillRect/>
          </a:stretch>
        </p:blipFill>
        <p:spPr bwMode="auto">
          <a:xfrm>
            <a:off x="3962400" y="5410200"/>
            <a:ext cx="1143000" cy="748063"/>
          </a:xfrm>
          <a:prstGeom prst="rect">
            <a:avLst/>
          </a:prstGeom>
          <a:noFill/>
        </p:spPr>
      </p:pic>
    </p:spTree>
    <p:extLst>
      <p:ext uri="{BB962C8B-B14F-4D97-AF65-F5344CB8AC3E}">
        <p14:creationId xmlns:p14="http://schemas.microsoft.com/office/powerpoint/2010/main" val="19362840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p:cTn id="15" dur="500" fill="hold"/>
                                        <p:tgtEl>
                                          <p:spTgt spid="78"/>
                                        </p:tgtEl>
                                        <p:attrNameLst>
                                          <p:attrName>ppt_w</p:attrName>
                                        </p:attrNameLst>
                                      </p:cBhvr>
                                      <p:tavLst>
                                        <p:tav tm="0">
                                          <p:val>
                                            <p:fltVal val="0"/>
                                          </p:val>
                                        </p:tav>
                                        <p:tav tm="100000">
                                          <p:val>
                                            <p:strVal val="#ppt_w"/>
                                          </p:val>
                                        </p:tav>
                                      </p:tavLst>
                                    </p:anim>
                                    <p:anim calcmode="lin" valueType="num">
                                      <p:cBhvr>
                                        <p:cTn id="16" dur="500" fill="hold"/>
                                        <p:tgtEl>
                                          <p:spTgt spid="78"/>
                                        </p:tgtEl>
                                        <p:attrNameLst>
                                          <p:attrName>ppt_h</p:attrName>
                                        </p:attrNameLst>
                                      </p:cBhvr>
                                      <p:tavLst>
                                        <p:tav tm="0">
                                          <p:val>
                                            <p:fltVal val="0"/>
                                          </p:val>
                                        </p:tav>
                                        <p:tav tm="100000">
                                          <p:val>
                                            <p:strVal val="#ppt_h"/>
                                          </p:val>
                                        </p:tav>
                                      </p:tavLst>
                                    </p:anim>
                                    <p:animEffect transition="in" filter="fade">
                                      <p:cBhvr>
                                        <p:cTn id="17" dur="500"/>
                                        <p:tgtEl>
                                          <p:spTgt spid="78"/>
                                        </p:tgtEl>
                                      </p:cBhvr>
                                    </p:animEffect>
                                  </p:childTnLst>
                                </p:cTn>
                              </p:par>
                              <p:par>
                                <p:cTn id="18" presetID="53" presetClass="entr" presetSubtype="0" fill="hold" nodeType="with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p:cTn id="20" dur="500" fill="hold"/>
                                        <p:tgtEl>
                                          <p:spTgt spid="80"/>
                                        </p:tgtEl>
                                        <p:attrNameLst>
                                          <p:attrName>ppt_w</p:attrName>
                                        </p:attrNameLst>
                                      </p:cBhvr>
                                      <p:tavLst>
                                        <p:tav tm="0">
                                          <p:val>
                                            <p:fltVal val="0"/>
                                          </p:val>
                                        </p:tav>
                                        <p:tav tm="100000">
                                          <p:val>
                                            <p:strVal val="#ppt_w"/>
                                          </p:val>
                                        </p:tav>
                                      </p:tavLst>
                                    </p:anim>
                                    <p:anim calcmode="lin" valueType="num">
                                      <p:cBhvr>
                                        <p:cTn id="21" dur="500" fill="hold"/>
                                        <p:tgtEl>
                                          <p:spTgt spid="80"/>
                                        </p:tgtEl>
                                        <p:attrNameLst>
                                          <p:attrName>ppt_h</p:attrName>
                                        </p:attrNameLst>
                                      </p:cBhvr>
                                      <p:tavLst>
                                        <p:tav tm="0">
                                          <p:val>
                                            <p:fltVal val="0"/>
                                          </p:val>
                                        </p:tav>
                                        <p:tav tm="100000">
                                          <p:val>
                                            <p:strVal val="#ppt_h"/>
                                          </p:val>
                                        </p:tav>
                                      </p:tavLst>
                                    </p:anim>
                                    <p:animEffect transition="in" filter="fade">
                                      <p:cBhvr>
                                        <p:cTn id="22" dur="500"/>
                                        <p:tgtEl>
                                          <p:spTgt spid="80"/>
                                        </p:tgtEl>
                                      </p:cBhvr>
                                    </p:animEffect>
                                  </p:childTnLst>
                                </p:cTn>
                              </p:par>
                              <p:par>
                                <p:cTn id="23" presetID="53" presetClass="entr" presetSubtype="0" fill="hold" nodeType="withEffect">
                                  <p:stCondLst>
                                    <p:cond delay="0"/>
                                  </p:stCondLst>
                                  <p:childTnLst>
                                    <p:set>
                                      <p:cBhvr>
                                        <p:cTn id="24" dur="1" fill="hold">
                                          <p:stCondLst>
                                            <p:cond delay="0"/>
                                          </p:stCondLst>
                                        </p:cTn>
                                        <p:tgtEl>
                                          <p:spTgt spid="1039"/>
                                        </p:tgtEl>
                                        <p:attrNameLst>
                                          <p:attrName>style.visibility</p:attrName>
                                        </p:attrNameLst>
                                      </p:cBhvr>
                                      <p:to>
                                        <p:strVal val="visible"/>
                                      </p:to>
                                    </p:set>
                                    <p:anim calcmode="lin" valueType="num">
                                      <p:cBhvr>
                                        <p:cTn id="25" dur="500" fill="hold"/>
                                        <p:tgtEl>
                                          <p:spTgt spid="1039"/>
                                        </p:tgtEl>
                                        <p:attrNameLst>
                                          <p:attrName>ppt_w</p:attrName>
                                        </p:attrNameLst>
                                      </p:cBhvr>
                                      <p:tavLst>
                                        <p:tav tm="0">
                                          <p:val>
                                            <p:fltVal val="0"/>
                                          </p:val>
                                        </p:tav>
                                        <p:tav tm="100000">
                                          <p:val>
                                            <p:strVal val="#ppt_w"/>
                                          </p:val>
                                        </p:tav>
                                      </p:tavLst>
                                    </p:anim>
                                    <p:anim calcmode="lin" valueType="num">
                                      <p:cBhvr>
                                        <p:cTn id="26" dur="500" fill="hold"/>
                                        <p:tgtEl>
                                          <p:spTgt spid="1039"/>
                                        </p:tgtEl>
                                        <p:attrNameLst>
                                          <p:attrName>ppt_h</p:attrName>
                                        </p:attrNameLst>
                                      </p:cBhvr>
                                      <p:tavLst>
                                        <p:tav tm="0">
                                          <p:val>
                                            <p:fltVal val="0"/>
                                          </p:val>
                                        </p:tav>
                                        <p:tav tm="100000">
                                          <p:val>
                                            <p:strVal val="#ppt_h"/>
                                          </p:val>
                                        </p:tav>
                                      </p:tavLst>
                                    </p:anim>
                                    <p:animEffect transition="in" filter="fade">
                                      <p:cBhvr>
                                        <p:cTn id="27" dur="500"/>
                                        <p:tgtEl>
                                          <p:spTgt spid="1039"/>
                                        </p:tgtEl>
                                      </p:cBhvr>
                                    </p:animEffect>
                                  </p:childTnLst>
                                </p:cTn>
                              </p:par>
                              <p:par>
                                <p:cTn id="28" presetID="53" presetClass="entr" presetSubtype="0" fill="hold" nodeType="withEffect">
                                  <p:stCondLst>
                                    <p:cond delay="0"/>
                                  </p:stCondLst>
                                  <p:childTnLst>
                                    <p:set>
                                      <p:cBhvr>
                                        <p:cTn id="29" dur="1" fill="hold">
                                          <p:stCondLst>
                                            <p:cond delay="0"/>
                                          </p:stCondLst>
                                        </p:cTn>
                                        <p:tgtEl>
                                          <p:spTgt spid="1040"/>
                                        </p:tgtEl>
                                        <p:attrNameLst>
                                          <p:attrName>style.visibility</p:attrName>
                                        </p:attrNameLst>
                                      </p:cBhvr>
                                      <p:to>
                                        <p:strVal val="visible"/>
                                      </p:to>
                                    </p:set>
                                    <p:anim calcmode="lin" valueType="num">
                                      <p:cBhvr>
                                        <p:cTn id="30" dur="500" fill="hold"/>
                                        <p:tgtEl>
                                          <p:spTgt spid="1040"/>
                                        </p:tgtEl>
                                        <p:attrNameLst>
                                          <p:attrName>ppt_w</p:attrName>
                                        </p:attrNameLst>
                                      </p:cBhvr>
                                      <p:tavLst>
                                        <p:tav tm="0">
                                          <p:val>
                                            <p:fltVal val="0"/>
                                          </p:val>
                                        </p:tav>
                                        <p:tav tm="100000">
                                          <p:val>
                                            <p:strVal val="#ppt_w"/>
                                          </p:val>
                                        </p:tav>
                                      </p:tavLst>
                                    </p:anim>
                                    <p:anim calcmode="lin" valueType="num">
                                      <p:cBhvr>
                                        <p:cTn id="31" dur="500" fill="hold"/>
                                        <p:tgtEl>
                                          <p:spTgt spid="1040"/>
                                        </p:tgtEl>
                                        <p:attrNameLst>
                                          <p:attrName>ppt_h</p:attrName>
                                        </p:attrNameLst>
                                      </p:cBhvr>
                                      <p:tavLst>
                                        <p:tav tm="0">
                                          <p:val>
                                            <p:fltVal val="0"/>
                                          </p:val>
                                        </p:tav>
                                        <p:tav tm="100000">
                                          <p:val>
                                            <p:strVal val="#ppt_h"/>
                                          </p:val>
                                        </p:tav>
                                      </p:tavLst>
                                    </p:anim>
                                    <p:animEffect transition="in" filter="fade">
                                      <p:cBhvr>
                                        <p:cTn id="32" dur="500"/>
                                        <p:tgtEl>
                                          <p:spTgt spid="104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0" fill="hold" nodeType="clickEffect">
                                  <p:stCondLst>
                                    <p:cond delay="0"/>
                                  </p:stCondLst>
                                  <p:childTnLst>
                                    <p:anim calcmode="lin" valueType="num">
                                      <p:cBhvr>
                                        <p:cTn id="36" dur="500"/>
                                        <p:tgtEl>
                                          <p:spTgt spid="2"/>
                                        </p:tgtEl>
                                        <p:attrNameLst>
                                          <p:attrName>ppt_w</p:attrName>
                                        </p:attrNameLst>
                                      </p:cBhvr>
                                      <p:tavLst>
                                        <p:tav tm="0">
                                          <p:val>
                                            <p:strVal val="ppt_w"/>
                                          </p:val>
                                        </p:tav>
                                        <p:tav tm="100000">
                                          <p:val>
                                            <p:fltVal val="0"/>
                                          </p:val>
                                        </p:tav>
                                      </p:tavLst>
                                    </p:anim>
                                    <p:anim calcmode="lin" valueType="num">
                                      <p:cBhvr>
                                        <p:cTn id="37" dur="500"/>
                                        <p:tgtEl>
                                          <p:spTgt spid="2"/>
                                        </p:tgtEl>
                                        <p:attrNameLst>
                                          <p:attrName>ppt_h</p:attrName>
                                        </p:attrNameLst>
                                      </p:cBhvr>
                                      <p:tavLst>
                                        <p:tav tm="0">
                                          <p:val>
                                            <p:strVal val="ppt_h"/>
                                          </p:val>
                                        </p:tav>
                                        <p:tav tm="100000">
                                          <p:val>
                                            <p:fltVal val="0"/>
                                          </p:val>
                                        </p:tav>
                                      </p:tavLst>
                                    </p:anim>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53" presetClass="exit" presetSubtype="0" fill="hold" nodeType="withEffect">
                                  <p:stCondLst>
                                    <p:cond delay="0"/>
                                  </p:stCondLst>
                                  <p:childTnLst>
                                    <p:anim calcmode="lin" valueType="num">
                                      <p:cBhvr>
                                        <p:cTn id="41" dur="500"/>
                                        <p:tgtEl>
                                          <p:spTgt spid="1039"/>
                                        </p:tgtEl>
                                        <p:attrNameLst>
                                          <p:attrName>ppt_w</p:attrName>
                                        </p:attrNameLst>
                                      </p:cBhvr>
                                      <p:tavLst>
                                        <p:tav tm="0">
                                          <p:val>
                                            <p:strVal val="ppt_w"/>
                                          </p:val>
                                        </p:tav>
                                        <p:tav tm="100000">
                                          <p:val>
                                            <p:fltVal val="0"/>
                                          </p:val>
                                        </p:tav>
                                      </p:tavLst>
                                    </p:anim>
                                    <p:anim calcmode="lin" valueType="num">
                                      <p:cBhvr>
                                        <p:cTn id="42" dur="500"/>
                                        <p:tgtEl>
                                          <p:spTgt spid="1039"/>
                                        </p:tgtEl>
                                        <p:attrNameLst>
                                          <p:attrName>ppt_h</p:attrName>
                                        </p:attrNameLst>
                                      </p:cBhvr>
                                      <p:tavLst>
                                        <p:tav tm="0">
                                          <p:val>
                                            <p:strVal val="ppt_h"/>
                                          </p:val>
                                        </p:tav>
                                        <p:tav tm="100000">
                                          <p:val>
                                            <p:fltVal val="0"/>
                                          </p:val>
                                        </p:tav>
                                      </p:tavLst>
                                    </p:anim>
                                    <p:animEffect transition="out" filter="fade">
                                      <p:cBhvr>
                                        <p:cTn id="43" dur="500"/>
                                        <p:tgtEl>
                                          <p:spTgt spid="1039"/>
                                        </p:tgtEl>
                                      </p:cBhvr>
                                    </p:animEffect>
                                    <p:set>
                                      <p:cBhvr>
                                        <p:cTn id="44" dur="1" fill="hold">
                                          <p:stCondLst>
                                            <p:cond delay="499"/>
                                          </p:stCondLst>
                                        </p:cTn>
                                        <p:tgtEl>
                                          <p:spTgt spid="1039"/>
                                        </p:tgtEl>
                                        <p:attrNameLst>
                                          <p:attrName>style.visibility</p:attrName>
                                        </p:attrNameLst>
                                      </p:cBhvr>
                                      <p:to>
                                        <p:strVal val="hidden"/>
                                      </p:to>
                                    </p:set>
                                  </p:childTnLst>
                                </p:cTn>
                              </p:par>
                              <p:par>
                                <p:cTn id="45" presetID="53" presetClass="exit" presetSubtype="0" fill="hold" nodeType="withEffect">
                                  <p:stCondLst>
                                    <p:cond delay="0"/>
                                  </p:stCondLst>
                                  <p:childTnLst>
                                    <p:anim calcmode="lin" valueType="num">
                                      <p:cBhvr>
                                        <p:cTn id="46" dur="500"/>
                                        <p:tgtEl>
                                          <p:spTgt spid="78"/>
                                        </p:tgtEl>
                                        <p:attrNameLst>
                                          <p:attrName>ppt_w</p:attrName>
                                        </p:attrNameLst>
                                      </p:cBhvr>
                                      <p:tavLst>
                                        <p:tav tm="0">
                                          <p:val>
                                            <p:strVal val="ppt_w"/>
                                          </p:val>
                                        </p:tav>
                                        <p:tav tm="100000">
                                          <p:val>
                                            <p:fltVal val="0"/>
                                          </p:val>
                                        </p:tav>
                                      </p:tavLst>
                                    </p:anim>
                                    <p:anim calcmode="lin" valueType="num">
                                      <p:cBhvr>
                                        <p:cTn id="47" dur="500"/>
                                        <p:tgtEl>
                                          <p:spTgt spid="78"/>
                                        </p:tgtEl>
                                        <p:attrNameLst>
                                          <p:attrName>ppt_h</p:attrName>
                                        </p:attrNameLst>
                                      </p:cBhvr>
                                      <p:tavLst>
                                        <p:tav tm="0">
                                          <p:val>
                                            <p:strVal val="ppt_h"/>
                                          </p:val>
                                        </p:tav>
                                        <p:tav tm="100000">
                                          <p:val>
                                            <p:fltVal val="0"/>
                                          </p:val>
                                        </p:tav>
                                      </p:tavLst>
                                    </p:anim>
                                    <p:animEffect transition="out" filter="fade">
                                      <p:cBhvr>
                                        <p:cTn id="48" dur="500"/>
                                        <p:tgtEl>
                                          <p:spTgt spid="78"/>
                                        </p:tgtEl>
                                      </p:cBhvr>
                                    </p:animEffect>
                                    <p:set>
                                      <p:cBhvr>
                                        <p:cTn id="49" dur="1" fill="hold">
                                          <p:stCondLst>
                                            <p:cond delay="499"/>
                                          </p:stCondLst>
                                        </p:cTn>
                                        <p:tgtEl>
                                          <p:spTgt spid="78"/>
                                        </p:tgtEl>
                                        <p:attrNameLst>
                                          <p:attrName>style.visibility</p:attrName>
                                        </p:attrNameLst>
                                      </p:cBhvr>
                                      <p:to>
                                        <p:strVal val="hidden"/>
                                      </p:to>
                                    </p:set>
                                  </p:childTnLst>
                                </p:cTn>
                              </p:par>
                              <p:par>
                                <p:cTn id="50" presetID="53" presetClass="exit" presetSubtype="0" fill="hold" nodeType="withEffect">
                                  <p:stCondLst>
                                    <p:cond delay="0"/>
                                  </p:stCondLst>
                                  <p:childTnLst>
                                    <p:anim calcmode="lin" valueType="num">
                                      <p:cBhvr>
                                        <p:cTn id="51" dur="500"/>
                                        <p:tgtEl>
                                          <p:spTgt spid="1040"/>
                                        </p:tgtEl>
                                        <p:attrNameLst>
                                          <p:attrName>ppt_w</p:attrName>
                                        </p:attrNameLst>
                                      </p:cBhvr>
                                      <p:tavLst>
                                        <p:tav tm="0">
                                          <p:val>
                                            <p:strVal val="ppt_w"/>
                                          </p:val>
                                        </p:tav>
                                        <p:tav tm="100000">
                                          <p:val>
                                            <p:fltVal val="0"/>
                                          </p:val>
                                        </p:tav>
                                      </p:tavLst>
                                    </p:anim>
                                    <p:anim calcmode="lin" valueType="num">
                                      <p:cBhvr>
                                        <p:cTn id="52" dur="500"/>
                                        <p:tgtEl>
                                          <p:spTgt spid="1040"/>
                                        </p:tgtEl>
                                        <p:attrNameLst>
                                          <p:attrName>ppt_h</p:attrName>
                                        </p:attrNameLst>
                                      </p:cBhvr>
                                      <p:tavLst>
                                        <p:tav tm="0">
                                          <p:val>
                                            <p:strVal val="ppt_h"/>
                                          </p:val>
                                        </p:tav>
                                        <p:tav tm="100000">
                                          <p:val>
                                            <p:fltVal val="0"/>
                                          </p:val>
                                        </p:tav>
                                      </p:tavLst>
                                    </p:anim>
                                    <p:animEffect transition="out" filter="fade">
                                      <p:cBhvr>
                                        <p:cTn id="53" dur="500"/>
                                        <p:tgtEl>
                                          <p:spTgt spid="1040"/>
                                        </p:tgtEl>
                                      </p:cBhvr>
                                    </p:animEffect>
                                    <p:set>
                                      <p:cBhvr>
                                        <p:cTn id="54" dur="1" fill="hold">
                                          <p:stCondLst>
                                            <p:cond delay="499"/>
                                          </p:stCondLst>
                                        </p:cTn>
                                        <p:tgtEl>
                                          <p:spTgt spid="1040"/>
                                        </p:tgtEl>
                                        <p:attrNameLst>
                                          <p:attrName>style.visibility</p:attrName>
                                        </p:attrNameLst>
                                      </p:cBhvr>
                                      <p:to>
                                        <p:strVal val="hidden"/>
                                      </p:to>
                                    </p:set>
                                  </p:childTnLst>
                                </p:cTn>
                              </p:par>
                              <p:par>
                                <p:cTn id="55" presetID="53" presetClass="exit" presetSubtype="0" fill="hold" nodeType="withEffect">
                                  <p:stCondLst>
                                    <p:cond delay="0"/>
                                  </p:stCondLst>
                                  <p:childTnLst>
                                    <p:anim calcmode="lin" valueType="num">
                                      <p:cBhvr>
                                        <p:cTn id="56" dur="500"/>
                                        <p:tgtEl>
                                          <p:spTgt spid="80"/>
                                        </p:tgtEl>
                                        <p:attrNameLst>
                                          <p:attrName>ppt_w</p:attrName>
                                        </p:attrNameLst>
                                      </p:cBhvr>
                                      <p:tavLst>
                                        <p:tav tm="0">
                                          <p:val>
                                            <p:strVal val="ppt_w"/>
                                          </p:val>
                                        </p:tav>
                                        <p:tav tm="100000">
                                          <p:val>
                                            <p:fltVal val="0"/>
                                          </p:val>
                                        </p:tav>
                                      </p:tavLst>
                                    </p:anim>
                                    <p:anim calcmode="lin" valueType="num">
                                      <p:cBhvr>
                                        <p:cTn id="57" dur="500"/>
                                        <p:tgtEl>
                                          <p:spTgt spid="80"/>
                                        </p:tgtEl>
                                        <p:attrNameLst>
                                          <p:attrName>ppt_h</p:attrName>
                                        </p:attrNameLst>
                                      </p:cBhvr>
                                      <p:tavLst>
                                        <p:tav tm="0">
                                          <p:val>
                                            <p:strVal val="ppt_h"/>
                                          </p:val>
                                        </p:tav>
                                        <p:tav tm="100000">
                                          <p:val>
                                            <p:fltVal val="0"/>
                                          </p:val>
                                        </p:tav>
                                      </p:tavLst>
                                    </p:anim>
                                    <p:animEffect transition="out" filter="fade">
                                      <p:cBhvr>
                                        <p:cTn id="58" dur="500"/>
                                        <p:tgtEl>
                                          <p:spTgt spid="80"/>
                                        </p:tgtEl>
                                      </p:cBhvr>
                                    </p:animEffect>
                                    <p:set>
                                      <p:cBhvr>
                                        <p:cTn id="59" dur="1" fill="hold">
                                          <p:stCondLst>
                                            <p:cond delay="499"/>
                                          </p:stCondLst>
                                        </p:cTn>
                                        <p:tgtEl>
                                          <p:spTgt spid="80"/>
                                        </p:tgtEl>
                                        <p:attrNameLst>
                                          <p:attrName>style.visibility</p:attrName>
                                        </p:attrNameLst>
                                      </p:cBhvr>
                                      <p:to>
                                        <p:strVal val="hidden"/>
                                      </p:to>
                                    </p:se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Effect transition="in" filter="wipe(left)">
                                      <p:cBhvr>
                                        <p:cTn id="63" dur="500"/>
                                        <p:tgtEl>
                                          <p:spTgt spid="6">
                                            <p:txEl>
                                              <p:pRg st="1" end="1"/>
                                            </p:txEl>
                                          </p:spTgt>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par>
                          <p:cTn id="71" fill="hold">
                            <p:stCondLst>
                              <p:cond delay="1500"/>
                            </p:stCondLst>
                            <p:childTnLst>
                              <p:par>
                                <p:cTn id="72" presetID="22" presetClass="entr" presetSubtype="4"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down)">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xit" presetSubtype="0" fill="hold" grpId="1" nodeType="clickEffect">
                                  <p:stCondLst>
                                    <p:cond delay="0"/>
                                  </p:stCondLst>
                                  <p:childTnLst>
                                    <p:anim calcmode="lin" valueType="num">
                                      <p:cBhvr>
                                        <p:cTn id="78" dur="500"/>
                                        <p:tgtEl>
                                          <p:spTgt spid="16"/>
                                        </p:tgtEl>
                                        <p:attrNameLst>
                                          <p:attrName>ppt_w</p:attrName>
                                        </p:attrNameLst>
                                      </p:cBhvr>
                                      <p:tavLst>
                                        <p:tav tm="0">
                                          <p:val>
                                            <p:strVal val="ppt_w"/>
                                          </p:val>
                                        </p:tav>
                                        <p:tav tm="100000">
                                          <p:val>
                                            <p:fltVal val="0"/>
                                          </p:val>
                                        </p:tav>
                                      </p:tavLst>
                                    </p:anim>
                                    <p:anim calcmode="lin" valueType="num">
                                      <p:cBhvr>
                                        <p:cTn id="79" dur="500"/>
                                        <p:tgtEl>
                                          <p:spTgt spid="16"/>
                                        </p:tgtEl>
                                        <p:attrNameLst>
                                          <p:attrName>ppt_h</p:attrName>
                                        </p:attrNameLst>
                                      </p:cBhvr>
                                      <p:tavLst>
                                        <p:tav tm="0">
                                          <p:val>
                                            <p:strVal val="ppt_h"/>
                                          </p:val>
                                        </p:tav>
                                        <p:tav tm="100000">
                                          <p:val>
                                            <p:fltVal val="0"/>
                                          </p:val>
                                        </p:tav>
                                      </p:tavLst>
                                    </p:anim>
                                    <p:animEffect transition="out" filter="fade">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par>
                                <p:cTn id="82" presetID="53" presetClass="exit" presetSubtype="0" fill="hold" nodeType="withEffect">
                                  <p:stCondLst>
                                    <p:cond delay="0"/>
                                  </p:stCondLst>
                                  <p:childTnLst>
                                    <p:anim calcmode="lin" valueType="num">
                                      <p:cBhvr>
                                        <p:cTn id="83" dur="500"/>
                                        <p:tgtEl>
                                          <p:spTgt spid="15"/>
                                        </p:tgtEl>
                                        <p:attrNameLst>
                                          <p:attrName>ppt_w</p:attrName>
                                        </p:attrNameLst>
                                      </p:cBhvr>
                                      <p:tavLst>
                                        <p:tav tm="0">
                                          <p:val>
                                            <p:strVal val="ppt_w"/>
                                          </p:val>
                                        </p:tav>
                                        <p:tav tm="100000">
                                          <p:val>
                                            <p:fltVal val="0"/>
                                          </p:val>
                                        </p:tav>
                                      </p:tavLst>
                                    </p:anim>
                                    <p:anim calcmode="lin" valueType="num">
                                      <p:cBhvr>
                                        <p:cTn id="84" dur="500"/>
                                        <p:tgtEl>
                                          <p:spTgt spid="15"/>
                                        </p:tgtEl>
                                        <p:attrNameLst>
                                          <p:attrName>ppt_h</p:attrName>
                                        </p:attrNameLst>
                                      </p:cBhvr>
                                      <p:tavLst>
                                        <p:tav tm="0">
                                          <p:val>
                                            <p:strVal val="ppt_h"/>
                                          </p:val>
                                        </p:tav>
                                        <p:tav tm="100000">
                                          <p:val>
                                            <p:fltVal val="0"/>
                                          </p:val>
                                        </p:tav>
                                      </p:tavLst>
                                    </p:anim>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par>
                                <p:cTn id="87" presetID="53" presetClass="exit" presetSubtype="0" fill="hold" nodeType="withEffect">
                                  <p:stCondLst>
                                    <p:cond delay="0"/>
                                  </p:stCondLst>
                                  <p:childTnLst>
                                    <p:anim calcmode="lin" valueType="num">
                                      <p:cBhvr>
                                        <p:cTn id="88" dur="500"/>
                                        <p:tgtEl>
                                          <p:spTgt spid="17"/>
                                        </p:tgtEl>
                                        <p:attrNameLst>
                                          <p:attrName>ppt_w</p:attrName>
                                        </p:attrNameLst>
                                      </p:cBhvr>
                                      <p:tavLst>
                                        <p:tav tm="0">
                                          <p:val>
                                            <p:strVal val="ppt_w"/>
                                          </p:val>
                                        </p:tav>
                                        <p:tav tm="100000">
                                          <p:val>
                                            <p:fltVal val="0"/>
                                          </p:val>
                                        </p:tav>
                                      </p:tavLst>
                                    </p:anim>
                                    <p:anim calcmode="lin" valueType="num">
                                      <p:cBhvr>
                                        <p:cTn id="89" dur="500"/>
                                        <p:tgtEl>
                                          <p:spTgt spid="17"/>
                                        </p:tgtEl>
                                        <p:attrNameLst>
                                          <p:attrName>ppt_h</p:attrName>
                                        </p:attrNameLst>
                                      </p:cBhvr>
                                      <p:tavLst>
                                        <p:tav tm="0">
                                          <p:val>
                                            <p:strVal val="ppt_h"/>
                                          </p:val>
                                        </p:tav>
                                        <p:tav tm="100000">
                                          <p:val>
                                            <p:fltVal val="0"/>
                                          </p:val>
                                        </p:tav>
                                      </p:tavLst>
                                    </p:anim>
                                    <p:animEffect transition="out" filter="fade">
                                      <p:cBhvr>
                                        <p:cTn id="90" dur="500"/>
                                        <p:tgtEl>
                                          <p:spTgt spid="17"/>
                                        </p:tgtEl>
                                      </p:cBhvr>
                                    </p:animEffect>
                                    <p:set>
                                      <p:cBhvr>
                                        <p:cTn id="91" dur="1" fill="hold">
                                          <p:stCondLst>
                                            <p:cond delay="499"/>
                                          </p:stCondLst>
                                        </p:cTn>
                                        <p:tgtEl>
                                          <p:spTgt spid="17"/>
                                        </p:tgtEl>
                                        <p:attrNameLst>
                                          <p:attrName>style.visibility</p:attrName>
                                        </p:attrNameLst>
                                      </p:cBhvr>
                                      <p:to>
                                        <p:strVal val="hidden"/>
                                      </p:to>
                                    </p:se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6">
                                            <p:txEl>
                                              <p:pRg st="2" end="2"/>
                                            </p:txEl>
                                          </p:spTgt>
                                        </p:tgtEl>
                                        <p:attrNameLst>
                                          <p:attrName>style.visibility</p:attrName>
                                        </p:attrNameLst>
                                      </p:cBhvr>
                                      <p:to>
                                        <p:strVal val="visible"/>
                                      </p:to>
                                    </p:set>
                                    <p:animEffect transition="in" filter="wipe(left)">
                                      <p:cBhvr>
                                        <p:cTn id="95" dur="500"/>
                                        <p:tgtEl>
                                          <p:spTgt spid="6">
                                            <p:txEl>
                                              <p:pRg st="2" end="2"/>
                                            </p:txEl>
                                          </p:spTgt>
                                        </p:tgtEl>
                                      </p:cBhvr>
                                    </p:animEffec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500"/>
                                        <p:tgtEl>
                                          <p:spTgt spid="21"/>
                                        </p:tgtEl>
                                      </p:cBhvr>
                                    </p:animEffect>
                                  </p:childTnLst>
                                </p:cTn>
                              </p:par>
                              <p:par>
                                <p:cTn id="100" presetID="10" presetClass="entr" presetSubtype="0" fill="hold"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500"/>
                                        <p:tgtEl>
                                          <p:spTgt spid="19"/>
                                        </p:tgtEl>
                                      </p:cBhvr>
                                    </p:animEffect>
                                  </p:childTnLst>
                                </p:cTn>
                              </p:par>
                            </p:childTnLst>
                          </p:cTn>
                        </p:par>
                        <p:par>
                          <p:cTn id="103" fill="hold">
                            <p:stCondLst>
                              <p:cond delay="1500"/>
                            </p:stCondLst>
                            <p:childTnLst>
                              <p:par>
                                <p:cTn id="104" presetID="53" presetClass="entr" presetSubtype="0" fill="hold"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2000"/>
                            </p:stCondLst>
                            <p:childTnLst>
                              <p:par>
                                <p:cTn id="110" presetID="22" presetClass="entr" presetSubtype="4"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wipe(down)">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xit" presetSubtype="0" fill="hold" nodeType="clickEffect">
                                  <p:stCondLst>
                                    <p:cond delay="0"/>
                                  </p:stCondLst>
                                  <p:childTnLst>
                                    <p:anim calcmode="lin" valueType="num">
                                      <p:cBhvr>
                                        <p:cTn id="116" dur="500"/>
                                        <p:tgtEl>
                                          <p:spTgt spid="18"/>
                                        </p:tgtEl>
                                        <p:attrNameLst>
                                          <p:attrName>ppt_w</p:attrName>
                                        </p:attrNameLst>
                                      </p:cBhvr>
                                      <p:tavLst>
                                        <p:tav tm="0">
                                          <p:val>
                                            <p:strVal val="ppt_w"/>
                                          </p:val>
                                        </p:tav>
                                        <p:tav tm="100000">
                                          <p:val>
                                            <p:fltVal val="0"/>
                                          </p:val>
                                        </p:tav>
                                      </p:tavLst>
                                    </p:anim>
                                    <p:anim calcmode="lin" valueType="num">
                                      <p:cBhvr>
                                        <p:cTn id="117" dur="500"/>
                                        <p:tgtEl>
                                          <p:spTgt spid="18"/>
                                        </p:tgtEl>
                                        <p:attrNameLst>
                                          <p:attrName>ppt_h</p:attrName>
                                        </p:attrNameLst>
                                      </p:cBhvr>
                                      <p:tavLst>
                                        <p:tav tm="0">
                                          <p:val>
                                            <p:strVal val="ppt_h"/>
                                          </p:val>
                                        </p:tav>
                                        <p:tav tm="100000">
                                          <p:val>
                                            <p:fltVal val="0"/>
                                          </p:val>
                                        </p:tav>
                                      </p:tavLst>
                                    </p:anim>
                                    <p:animEffect transition="out" filter="fade">
                                      <p:cBhvr>
                                        <p:cTn id="118" dur="500"/>
                                        <p:tgtEl>
                                          <p:spTgt spid="18"/>
                                        </p:tgtEl>
                                      </p:cBhvr>
                                    </p:animEffect>
                                    <p:set>
                                      <p:cBhvr>
                                        <p:cTn id="119" dur="1" fill="hold">
                                          <p:stCondLst>
                                            <p:cond delay="499"/>
                                          </p:stCondLst>
                                        </p:cTn>
                                        <p:tgtEl>
                                          <p:spTgt spid="18"/>
                                        </p:tgtEl>
                                        <p:attrNameLst>
                                          <p:attrName>style.visibility</p:attrName>
                                        </p:attrNameLst>
                                      </p:cBhvr>
                                      <p:to>
                                        <p:strVal val="hidden"/>
                                      </p:to>
                                    </p:set>
                                  </p:childTnLst>
                                </p:cTn>
                              </p:par>
                              <p:par>
                                <p:cTn id="120" presetID="53" presetClass="exit" presetSubtype="0" fill="hold" nodeType="withEffect">
                                  <p:stCondLst>
                                    <p:cond delay="0"/>
                                  </p:stCondLst>
                                  <p:childTnLst>
                                    <p:anim calcmode="lin" valueType="num">
                                      <p:cBhvr>
                                        <p:cTn id="121" dur="500"/>
                                        <p:tgtEl>
                                          <p:spTgt spid="21"/>
                                        </p:tgtEl>
                                        <p:attrNameLst>
                                          <p:attrName>ppt_w</p:attrName>
                                        </p:attrNameLst>
                                      </p:cBhvr>
                                      <p:tavLst>
                                        <p:tav tm="0">
                                          <p:val>
                                            <p:strVal val="ppt_w"/>
                                          </p:val>
                                        </p:tav>
                                        <p:tav tm="100000">
                                          <p:val>
                                            <p:fltVal val="0"/>
                                          </p:val>
                                        </p:tav>
                                      </p:tavLst>
                                    </p:anim>
                                    <p:anim calcmode="lin" valueType="num">
                                      <p:cBhvr>
                                        <p:cTn id="122" dur="500"/>
                                        <p:tgtEl>
                                          <p:spTgt spid="21"/>
                                        </p:tgtEl>
                                        <p:attrNameLst>
                                          <p:attrName>ppt_h</p:attrName>
                                        </p:attrNameLst>
                                      </p:cBhvr>
                                      <p:tavLst>
                                        <p:tav tm="0">
                                          <p:val>
                                            <p:strVal val="ppt_h"/>
                                          </p:val>
                                        </p:tav>
                                        <p:tav tm="100000">
                                          <p:val>
                                            <p:fltVal val="0"/>
                                          </p:val>
                                        </p:tav>
                                      </p:tavLst>
                                    </p:anim>
                                    <p:animEffect transition="out" filter="fade">
                                      <p:cBhvr>
                                        <p:cTn id="123" dur="500"/>
                                        <p:tgtEl>
                                          <p:spTgt spid="21"/>
                                        </p:tgtEl>
                                      </p:cBhvr>
                                    </p:animEffect>
                                    <p:set>
                                      <p:cBhvr>
                                        <p:cTn id="124" dur="1" fill="hold">
                                          <p:stCondLst>
                                            <p:cond delay="499"/>
                                          </p:stCondLst>
                                        </p:cTn>
                                        <p:tgtEl>
                                          <p:spTgt spid="21"/>
                                        </p:tgtEl>
                                        <p:attrNameLst>
                                          <p:attrName>style.visibility</p:attrName>
                                        </p:attrNameLst>
                                      </p:cBhvr>
                                      <p:to>
                                        <p:strVal val="hidden"/>
                                      </p:to>
                                    </p:set>
                                  </p:childTnLst>
                                </p:cTn>
                              </p:par>
                              <p:par>
                                <p:cTn id="125" presetID="53" presetClass="exit" presetSubtype="0" fill="hold" grpId="1" nodeType="withEffect">
                                  <p:stCondLst>
                                    <p:cond delay="0"/>
                                  </p:stCondLst>
                                  <p:childTnLst>
                                    <p:anim calcmode="lin" valueType="num">
                                      <p:cBhvr>
                                        <p:cTn id="126" dur="500"/>
                                        <p:tgtEl>
                                          <p:spTgt spid="20"/>
                                        </p:tgtEl>
                                        <p:attrNameLst>
                                          <p:attrName>ppt_w</p:attrName>
                                        </p:attrNameLst>
                                      </p:cBhvr>
                                      <p:tavLst>
                                        <p:tav tm="0">
                                          <p:val>
                                            <p:strVal val="ppt_w"/>
                                          </p:val>
                                        </p:tav>
                                        <p:tav tm="100000">
                                          <p:val>
                                            <p:fltVal val="0"/>
                                          </p:val>
                                        </p:tav>
                                      </p:tavLst>
                                    </p:anim>
                                    <p:anim calcmode="lin" valueType="num">
                                      <p:cBhvr>
                                        <p:cTn id="127" dur="500"/>
                                        <p:tgtEl>
                                          <p:spTgt spid="20"/>
                                        </p:tgtEl>
                                        <p:attrNameLst>
                                          <p:attrName>ppt_h</p:attrName>
                                        </p:attrNameLst>
                                      </p:cBhvr>
                                      <p:tavLst>
                                        <p:tav tm="0">
                                          <p:val>
                                            <p:strVal val="ppt_h"/>
                                          </p:val>
                                        </p:tav>
                                        <p:tav tm="100000">
                                          <p:val>
                                            <p:fltVal val="0"/>
                                          </p:val>
                                        </p:tav>
                                      </p:tavLst>
                                    </p:anim>
                                    <p:animEffect transition="out" filter="fade">
                                      <p:cBhvr>
                                        <p:cTn id="128" dur="500"/>
                                        <p:tgtEl>
                                          <p:spTgt spid="20"/>
                                        </p:tgtEl>
                                      </p:cBhvr>
                                    </p:animEffect>
                                    <p:set>
                                      <p:cBhvr>
                                        <p:cTn id="129" dur="1" fill="hold">
                                          <p:stCondLst>
                                            <p:cond delay="499"/>
                                          </p:stCondLst>
                                        </p:cTn>
                                        <p:tgtEl>
                                          <p:spTgt spid="20"/>
                                        </p:tgtEl>
                                        <p:attrNameLst>
                                          <p:attrName>style.visibility</p:attrName>
                                        </p:attrNameLst>
                                      </p:cBhvr>
                                      <p:to>
                                        <p:strVal val="hidden"/>
                                      </p:to>
                                    </p:set>
                                  </p:childTnLst>
                                </p:cTn>
                              </p:par>
                              <p:par>
                                <p:cTn id="130" presetID="53" presetClass="exit" presetSubtype="0" fill="hold" nodeType="withEffect">
                                  <p:stCondLst>
                                    <p:cond delay="0"/>
                                  </p:stCondLst>
                                  <p:childTnLst>
                                    <p:anim calcmode="lin" valueType="num">
                                      <p:cBhvr>
                                        <p:cTn id="131" dur="500"/>
                                        <p:tgtEl>
                                          <p:spTgt spid="19"/>
                                        </p:tgtEl>
                                        <p:attrNameLst>
                                          <p:attrName>ppt_w</p:attrName>
                                        </p:attrNameLst>
                                      </p:cBhvr>
                                      <p:tavLst>
                                        <p:tav tm="0">
                                          <p:val>
                                            <p:strVal val="ppt_w"/>
                                          </p:val>
                                        </p:tav>
                                        <p:tav tm="100000">
                                          <p:val>
                                            <p:fltVal val="0"/>
                                          </p:val>
                                        </p:tav>
                                      </p:tavLst>
                                    </p:anim>
                                    <p:anim calcmode="lin" valueType="num">
                                      <p:cBhvr>
                                        <p:cTn id="132" dur="500"/>
                                        <p:tgtEl>
                                          <p:spTgt spid="19"/>
                                        </p:tgtEl>
                                        <p:attrNameLst>
                                          <p:attrName>ppt_h</p:attrName>
                                        </p:attrNameLst>
                                      </p:cBhvr>
                                      <p:tavLst>
                                        <p:tav tm="0">
                                          <p:val>
                                            <p:strVal val="ppt_h"/>
                                          </p:val>
                                        </p:tav>
                                        <p:tav tm="100000">
                                          <p:val>
                                            <p:fltVal val="0"/>
                                          </p:val>
                                        </p:tav>
                                      </p:tavLst>
                                    </p:anim>
                                    <p:animEffect transition="out" filter="fade">
                                      <p:cBhvr>
                                        <p:cTn id="133" dur="500"/>
                                        <p:tgtEl>
                                          <p:spTgt spid="19"/>
                                        </p:tgtEl>
                                      </p:cBhvr>
                                    </p:animEffect>
                                    <p:set>
                                      <p:cBhvr>
                                        <p:cTn id="134" dur="1" fill="hold">
                                          <p:stCondLst>
                                            <p:cond delay="499"/>
                                          </p:stCondLst>
                                        </p:cTn>
                                        <p:tgtEl>
                                          <p:spTgt spid="19"/>
                                        </p:tgtEl>
                                        <p:attrNameLst>
                                          <p:attrName>style.visibility</p:attrName>
                                        </p:attrNameLst>
                                      </p:cBhvr>
                                      <p:to>
                                        <p:strVal val="hidden"/>
                                      </p:to>
                                    </p:set>
                                  </p:childTnLst>
                                </p:cTn>
                              </p:par>
                            </p:childTnLst>
                          </p:cTn>
                        </p:par>
                        <p:par>
                          <p:cTn id="135" fill="hold">
                            <p:stCondLst>
                              <p:cond delay="500"/>
                            </p:stCondLst>
                            <p:childTnLst>
                              <p:par>
                                <p:cTn id="136" presetID="22" presetClass="entr" presetSubtype="8" fill="hold" nodeType="afterEffect">
                                  <p:stCondLst>
                                    <p:cond delay="0"/>
                                  </p:stCondLst>
                                  <p:childTnLst>
                                    <p:set>
                                      <p:cBhvr>
                                        <p:cTn id="137" dur="1" fill="hold">
                                          <p:stCondLst>
                                            <p:cond delay="0"/>
                                          </p:stCondLst>
                                        </p:cTn>
                                        <p:tgtEl>
                                          <p:spTgt spid="6">
                                            <p:txEl>
                                              <p:pRg st="3" end="3"/>
                                            </p:txEl>
                                          </p:spTgt>
                                        </p:tgtEl>
                                        <p:attrNameLst>
                                          <p:attrName>style.visibility</p:attrName>
                                        </p:attrNameLst>
                                      </p:cBhvr>
                                      <p:to>
                                        <p:strVal val="visible"/>
                                      </p:to>
                                    </p:set>
                                    <p:animEffect transition="in" filter="wipe(left)">
                                      <p:cBhvr>
                                        <p:cTn id="138" dur="500"/>
                                        <p:tgtEl>
                                          <p:spTgt spid="6">
                                            <p:txEl>
                                              <p:pRg st="3" end="3"/>
                                            </p:txEl>
                                          </p:spTgt>
                                        </p:tgtEl>
                                      </p:cBhvr>
                                    </p:animEffect>
                                  </p:childTnLst>
                                </p:cTn>
                              </p:par>
                            </p:childTnLst>
                          </p:cTn>
                        </p:par>
                        <p:par>
                          <p:cTn id="139" fill="hold">
                            <p:stCondLst>
                              <p:cond delay="1000"/>
                            </p:stCondLst>
                            <p:childTnLst>
                              <p:par>
                                <p:cTn id="140" presetID="10" presetClass="entr" presetSubtype="0" fill="hold" nodeType="after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500"/>
                                        <p:tgtEl>
                                          <p:spTgt spid="45"/>
                                        </p:tgtEl>
                                      </p:cBhvr>
                                    </p:animEffect>
                                  </p:childTnLst>
                                </p:cTn>
                              </p:par>
                              <p:par>
                                <p:cTn id="143" presetID="10" presetClass="entr" presetSubtype="0" fill="hold" nodeType="withEffect">
                                  <p:stCondLst>
                                    <p:cond delay="0"/>
                                  </p:stCondLst>
                                  <p:childTnLst>
                                    <p:set>
                                      <p:cBhvr>
                                        <p:cTn id="144" dur="1" fill="hold">
                                          <p:stCondLst>
                                            <p:cond delay="0"/>
                                          </p:stCondLst>
                                        </p:cTn>
                                        <p:tgtEl>
                                          <p:spTgt spid="3"/>
                                        </p:tgtEl>
                                        <p:attrNameLst>
                                          <p:attrName>style.visibility</p:attrName>
                                        </p:attrNameLst>
                                      </p:cBhvr>
                                      <p:to>
                                        <p:strVal val="visible"/>
                                      </p:to>
                                    </p:set>
                                    <p:animEffect transition="in" filter="fade">
                                      <p:cBhvr>
                                        <p:cTn id="145" dur="500"/>
                                        <p:tgtEl>
                                          <p:spTgt spid="3"/>
                                        </p:tgtEl>
                                      </p:cBhvr>
                                    </p:animEffect>
                                  </p:childTnLst>
                                </p:cTn>
                              </p:par>
                            </p:childTnLst>
                          </p:cTn>
                        </p:par>
                        <p:par>
                          <p:cTn id="146" fill="hold">
                            <p:stCondLst>
                              <p:cond delay="1500"/>
                            </p:stCondLst>
                            <p:childTnLst>
                              <p:par>
                                <p:cTn id="147" presetID="22" presetClass="entr" presetSubtype="4" fill="hold" grpId="0" nodeType="after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wipe(down)">
                                      <p:cBhvr>
                                        <p:cTn id="149" dur="500"/>
                                        <p:tgtEl>
                                          <p:spTgt spid="44"/>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xit" presetSubtype="0" fill="hold" nodeType="clickEffect">
                                  <p:stCondLst>
                                    <p:cond delay="0"/>
                                  </p:stCondLst>
                                  <p:childTnLst>
                                    <p:anim calcmode="lin" valueType="num">
                                      <p:cBhvr>
                                        <p:cTn id="153" dur="500"/>
                                        <p:tgtEl>
                                          <p:spTgt spid="3"/>
                                        </p:tgtEl>
                                        <p:attrNameLst>
                                          <p:attrName>ppt_w</p:attrName>
                                        </p:attrNameLst>
                                      </p:cBhvr>
                                      <p:tavLst>
                                        <p:tav tm="0">
                                          <p:val>
                                            <p:strVal val="ppt_w"/>
                                          </p:val>
                                        </p:tav>
                                        <p:tav tm="100000">
                                          <p:val>
                                            <p:fltVal val="0"/>
                                          </p:val>
                                        </p:tav>
                                      </p:tavLst>
                                    </p:anim>
                                    <p:anim calcmode="lin" valueType="num">
                                      <p:cBhvr>
                                        <p:cTn id="154" dur="500"/>
                                        <p:tgtEl>
                                          <p:spTgt spid="3"/>
                                        </p:tgtEl>
                                        <p:attrNameLst>
                                          <p:attrName>ppt_h</p:attrName>
                                        </p:attrNameLst>
                                      </p:cBhvr>
                                      <p:tavLst>
                                        <p:tav tm="0">
                                          <p:val>
                                            <p:strVal val="ppt_h"/>
                                          </p:val>
                                        </p:tav>
                                        <p:tav tm="100000">
                                          <p:val>
                                            <p:fltVal val="0"/>
                                          </p:val>
                                        </p:tav>
                                      </p:tavLst>
                                    </p:anim>
                                    <p:animEffect transition="out" filter="fade">
                                      <p:cBhvr>
                                        <p:cTn id="155" dur="500"/>
                                        <p:tgtEl>
                                          <p:spTgt spid="3"/>
                                        </p:tgtEl>
                                      </p:cBhvr>
                                    </p:animEffect>
                                    <p:set>
                                      <p:cBhvr>
                                        <p:cTn id="156" dur="1" fill="hold">
                                          <p:stCondLst>
                                            <p:cond delay="499"/>
                                          </p:stCondLst>
                                        </p:cTn>
                                        <p:tgtEl>
                                          <p:spTgt spid="3"/>
                                        </p:tgtEl>
                                        <p:attrNameLst>
                                          <p:attrName>style.visibility</p:attrName>
                                        </p:attrNameLst>
                                      </p:cBhvr>
                                      <p:to>
                                        <p:strVal val="hidden"/>
                                      </p:to>
                                    </p:set>
                                  </p:childTnLst>
                                </p:cTn>
                              </p:par>
                              <p:par>
                                <p:cTn id="157" presetID="53" presetClass="exit" presetSubtype="0" fill="hold" grpId="1" nodeType="withEffect">
                                  <p:stCondLst>
                                    <p:cond delay="0"/>
                                  </p:stCondLst>
                                  <p:childTnLst>
                                    <p:anim calcmode="lin" valueType="num">
                                      <p:cBhvr>
                                        <p:cTn id="158" dur="500"/>
                                        <p:tgtEl>
                                          <p:spTgt spid="44"/>
                                        </p:tgtEl>
                                        <p:attrNameLst>
                                          <p:attrName>ppt_w</p:attrName>
                                        </p:attrNameLst>
                                      </p:cBhvr>
                                      <p:tavLst>
                                        <p:tav tm="0">
                                          <p:val>
                                            <p:strVal val="ppt_w"/>
                                          </p:val>
                                        </p:tav>
                                        <p:tav tm="100000">
                                          <p:val>
                                            <p:fltVal val="0"/>
                                          </p:val>
                                        </p:tav>
                                      </p:tavLst>
                                    </p:anim>
                                    <p:anim calcmode="lin" valueType="num">
                                      <p:cBhvr>
                                        <p:cTn id="159" dur="500"/>
                                        <p:tgtEl>
                                          <p:spTgt spid="44"/>
                                        </p:tgtEl>
                                        <p:attrNameLst>
                                          <p:attrName>ppt_h</p:attrName>
                                        </p:attrNameLst>
                                      </p:cBhvr>
                                      <p:tavLst>
                                        <p:tav tm="0">
                                          <p:val>
                                            <p:strVal val="ppt_h"/>
                                          </p:val>
                                        </p:tav>
                                        <p:tav tm="100000">
                                          <p:val>
                                            <p:fltVal val="0"/>
                                          </p:val>
                                        </p:tav>
                                      </p:tavLst>
                                    </p:anim>
                                    <p:animEffect transition="out" filter="fade">
                                      <p:cBhvr>
                                        <p:cTn id="160" dur="500"/>
                                        <p:tgtEl>
                                          <p:spTgt spid="44"/>
                                        </p:tgtEl>
                                      </p:cBhvr>
                                    </p:animEffect>
                                    <p:set>
                                      <p:cBhvr>
                                        <p:cTn id="161" dur="1" fill="hold">
                                          <p:stCondLst>
                                            <p:cond delay="499"/>
                                          </p:stCondLst>
                                        </p:cTn>
                                        <p:tgtEl>
                                          <p:spTgt spid="44"/>
                                        </p:tgtEl>
                                        <p:attrNameLst>
                                          <p:attrName>style.visibility</p:attrName>
                                        </p:attrNameLst>
                                      </p:cBhvr>
                                      <p:to>
                                        <p:strVal val="hidden"/>
                                      </p:to>
                                    </p:set>
                                  </p:childTnLst>
                                </p:cTn>
                              </p:par>
                              <p:par>
                                <p:cTn id="162" presetID="53" presetClass="exit" presetSubtype="0" fill="hold" nodeType="withEffect">
                                  <p:stCondLst>
                                    <p:cond delay="0"/>
                                  </p:stCondLst>
                                  <p:childTnLst>
                                    <p:anim calcmode="lin" valueType="num">
                                      <p:cBhvr>
                                        <p:cTn id="163" dur="500"/>
                                        <p:tgtEl>
                                          <p:spTgt spid="45"/>
                                        </p:tgtEl>
                                        <p:attrNameLst>
                                          <p:attrName>ppt_w</p:attrName>
                                        </p:attrNameLst>
                                      </p:cBhvr>
                                      <p:tavLst>
                                        <p:tav tm="0">
                                          <p:val>
                                            <p:strVal val="ppt_w"/>
                                          </p:val>
                                        </p:tav>
                                        <p:tav tm="100000">
                                          <p:val>
                                            <p:fltVal val="0"/>
                                          </p:val>
                                        </p:tav>
                                      </p:tavLst>
                                    </p:anim>
                                    <p:anim calcmode="lin" valueType="num">
                                      <p:cBhvr>
                                        <p:cTn id="164" dur="500"/>
                                        <p:tgtEl>
                                          <p:spTgt spid="45"/>
                                        </p:tgtEl>
                                        <p:attrNameLst>
                                          <p:attrName>ppt_h</p:attrName>
                                        </p:attrNameLst>
                                      </p:cBhvr>
                                      <p:tavLst>
                                        <p:tav tm="0">
                                          <p:val>
                                            <p:strVal val="ppt_h"/>
                                          </p:val>
                                        </p:tav>
                                        <p:tav tm="100000">
                                          <p:val>
                                            <p:fltVal val="0"/>
                                          </p:val>
                                        </p:tav>
                                      </p:tavLst>
                                    </p:anim>
                                    <p:animEffect transition="out" filter="fade">
                                      <p:cBhvr>
                                        <p:cTn id="165" dur="500"/>
                                        <p:tgtEl>
                                          <p:spTgt spid="45"/>
                                        </p:tgtEl>
                                      </p:cBhvr>
                                    </p:animEffect>
                                    <p:set>
                                      <p:cBhvr>
                                        <p:cTn id="166" dur="1" fill="hold">
                                          <p:stCondLst>
                                            <p:cond delay="499"/>
                                          </p:stCondLst>
                                        </p:cTn>
                                        <p:tgtEl>
                                          <p:spTgt spid="45"/>
                                        </p:tgtEl>
                                        <p:attrNameLst>
                                          <p:attrName>style.visibility</p:attrName>
                                        </p:attrNameLst>
                                      </p:cBhvr>
                                      <p:to>
                                        <p:strVal val="hidden"/>
                                      </p:to>
                                    </p:set>
                                  </p:childTnLst>
                                </p:cTn>
                              </p:par>
                            </p:childTnLst>
                          </p:cTn>
                        </p:par>
                        <p:par>
                          <p:cTn id="167" fill="hold">
                            <p:stCondLst>
                              <p:cond delay="500"/>
                            </p:stCondLst>
                            <p:childTnLst>
                              <p:par>
                                <p:cTn id="168" presetID="22" presetClass="entr" presetSubtype="8" fill="hold" nodeType="afterEffect">
                                  <p:stCondLst>
                                    <p:cond delay="0"/>
                                  </p:stCondLst>
                                  <p:childTnLst>
                                    <p:set>
                                      <p:cBhvr>
                                        <p:cTn id="169" dur="1" fill="hold">
                                          <p:stCondLst>
                                            <p:cond delay="0"/>
                                          </p:stCondLst>
                                        </p:cTn>
                                        <p:tgtEl>
                                          <p:spTgt spid="6">
                                            <p:txEl>
                                              <p:pRg st="4" end="4"/>
                                            </p:txEl>
                                          </p:spTgt>
                                        </p:tgtEl>
                                        <p:attrNameLst>
                                          <p:attrName>style.visibility</p:attrName>
                                        </p:attrNameLst>
                                      </p:cBhvr>
                                      <p:to>
                                        <p:strVal val="visible"/>
                                      </p:to>
                                    </p:set>
                                    <p:animEffect transition="in" filter="wipe(left)">
                                      <p:cBhvr>
                                        <p:cTn id="170" dur="500"/>
                                        <p:tgtEl>
                                          <p:spTgt spid="6">
                                            <p:txEl>
                                              <p:pRg st="4" end="4"/>
                                            </p:txEl>
                                          </p:spTgt>
                                        </p:tgtEl>
                                      </p:cBhvr>
                                    </p:animEffect>
                                  </p:childTnLst>
                                </p:cTn>
                              </p:par>
                            </p:childTnLst>
                          </p:cTn>
                        </p:par>
                        <p:par>
                          <p:cTn id="171" fill="hold">
                            <p:stCondLst>
                              <p:cond delay="1000"/>
                            </p:stCondLst>
                            <p:childTnLst>
                              <p:par>
                                <p:cTn id="172" presetID="10" presetClass="entr" presetSubtype="0" fill="hold" nodeType="afterEffect">
                                  <p:stCondLst>
                                    <p:cond delay="0"/>
                                  </p:stCondLst>
                                  <p:childTnLst>
                                    <p:set>
                                      <p:cBhvr>
                                        <p:cTn id="173" dur="1" fill="hold">
                                          <p:stCondLst>
                                            <p:cond delay="0"/>
                                          </p:stCondLst>
                                        </p:cTn>
                                        <p:tgtEl>
                                          <p:spTgt spid="50"/>
                                        </p:tgtEl>
                                        <p:attrNameLst>
                                          <p:attrName>style.visibility</p:attrName>
                                        </p:attrNameLst>
                                      </p:cBhvr>
                                      <p:to>
                                        <p:strVal val="visible"/>
                                      </p:to>
                                    </p:set>
                                    <p:animEffect transition="in" filter="fade">
                                      <p:cBhvr>
                                        <p:cTn id="174" dur="500"/>
                                        <p:tgtEl>
                                          <p:spTgt spid="50"/>
                                        </p:tgtEl>
                                      </p:cBhvr>
                                    </p:animEffect>
                                  </p:childTnLst>
                                </p:cTn>
                              </p:par>
                              <p:par>
                                <p:cTn id="175" presetID="10" presetClass="entr" presetSubtype="0" fill="hold" nodeType="withEffect">
                                  <p:stCondLst>
                                    <p:cond delay="0"/>
                                  </p:stCondLst>
                                  <p:childTnLst>
                                    <p:set>
                                      <p:cBhvr>
                                        <p:cTn id="176" dur="1" fill="hold">
                                          <p:stCondLst>
                                            <p:cond delay="0"/>
                                          </p:stCondLst>
                                        </p:cTn>
                                        <p:tgtEl>
                                          <p:spTgt spid="48"/>
                                        </p:tgtEl>
                                        <p:attrNameLst>
                                          <p:attrName>style.visibility</p:attrName>
                                        </p:attrNameLst>
                                      </p:cBhvr>
                                      <p:to>
                                        <p:strVal val="visible"/>
                                      </p:to>
                                    </p:set>
                                    <p:animEffect transition="in" filter="fade">
                                      <p:cBhvr>
                                        <p:cTn id="177" dur="500"/>
                                        <p:tgtEl>
                                          <p:spTgt spid="48"/>
                                        </p:tgtEl>
                                      </p:cBhvr>
                                    </p:animEffect>
                                  </p:childTnLst>
                                </p:cTn>
                              </p:par>
                              <p:par>
                                <p:cTn id="178" presetID="10" presetClass="entr" presetSubtype="0" fill="hold" nodeType="withEffect">
                                  <p:stCondLst>
                                    <p:cond delay="0"/>
                                  </p:stCondLst>
                                  <p:childTnLst>
                                    <p:set>
                                      <p:cBhvr>
                                        <p:cTn id="179" dur="1" fill="hold">
                                          <p:stCondLst>
                                            <p:cond delay="0"/>
                                          </p:stCondLst>
                                        </p:cTn>
                                        <p:tgtEl>
                                          <p:spTgt spid="49"/>
                                        </p:tgtEl>
                                        <p:attrNameLst>
                                          <p:attrName>style.visibility</p:attrName>
                                        </p:attrNameLst>
                                      </p:cBhvr>
                                      <p:to>
                                        <p:strVal val="visible"/>
                                      </p:to>
                                    </p:set>
                                    <p:animEffect transition="in" filter="fade">
                                      <p:cBhvr>
                                        <p:cTn id="180" dur="500"/>
                                        <p:tgtEl>
                                          <p:spTgt spid="49"/>
                                        </p:tgtEl>
                                      </p:cBhvr>
                                    </p:animEffect>
                                  </p:childTnLst>
                                </p:cTn>
                              </p:par>
                              <p:par>
                                <p:cTn id="181" presetID="10" presetClass="entr" presetSubtype="0" fill="hold" nodeType="withEffect">
                                  <p:stCondLst>
                                    <p:cond delay="0"/>
                                  </p:stCondLst>
                                  <p:childTnLst>
                                    <p:set>
                                      <p:cBhvr>
                                        <p:cTn id="182" dur="1" fill="hold">
                                          <p:stCondLst>
                                            <p:cond delay="0"/>
                                          </p:stCondLst>
                                        </p:cTn>
                                        <p:tgtEl>
                                          <p:spTgt spid="51"/>
                                        </p:tgtEl>
                                        <p:attrNameLst>
                                          <p:attrName>style.visibility</p:attrName>
                                        </p:attrNameLst>
                                      </p:cBhvr>
                                      <p:to>
                                        <p:strVal val="visible"/>
                                      </p:to>
                                    </p:set>
                                    <p:animEffect transition="in" filter="fade">
                                      <p:cBhvr>
                                        <p:cTn id="183" dur="500"/>
                                        <p:tgtEl>
                                          <p:spTgt spid="51"/>
                                        </p:tgtEl>
                                      </p:cBhvr>
                                    </p:animEffect>
                                  </p:childTnLst>
                                </p:cTn>
                              </p:par>
                              <p:par>
                                <p:cTn id="184" presetID="10" presetClass="entr" presetSubtype="0" fill="hold" nodeType="withEffect">
                                  <p:stCondLst>
                                    <p:cond delay="0"/>
                                  </p:stCondLst>
                                  <p:childTnLst>
                                    <p:set>
                                      <p:cBhvr>
                                        <p:cTn id="185" dur="1" fill="hold">
                                          <p:stCondLst>
                                            <p:cond delay="0"/>
                                          </p:stCondLst>
                                        </p:cTn>
                                        <p:tgtEl>
                                          <p:spTgt spid="4"/>
                                        </p:tgtEl>
                                        <p:attrNameLst>
                                          <p:attrName>style.visibility</p:attrName>
                                        </p:attrNameLst>
                                      </p:cBhvr>
                                      <p:to>
                                        <p:strVal val="visible"/>
                                      </p:to>
                                    </p:set>
                                    <p:animEffect transition="in" filter="fade">
                                      <p:cBhvr>
                                        <p:cTn id="186" dur="500"/>
                                        <p:tgtEl>
                                          <p:spTgt spid="4"/>
                                        </p:tgtEl>
                                      </p:cBhvr>
                                    </p:animEffect>
                                  </p:childTnLst>
                                </p:cTn>
                              </p:par>
                              <p:par>
                                <p:cTn id="187" presetID="10" presetClass="entr" presetSubtype="0" fill="hold" nodeType="withEffect">
                                  <p:stCondLst>
                                    <p:cond delay="0"/>
                                  </p:stCondLst>
                                  <p:childTnLst>
                                    <p:set>
                                      <p:cBhvr>
                                        <p:cTn id="188" dur="1" fill="hold">
                                          <p:stCondLst>
                                            <p:cond delay="0"/>
                                          </p:stCondLst>
                                        </p:cTn>
                                        <p:tgtEl>
                                          <p:spTgt spid="46"/>
                                        </p:tgtEl>
                                        <p:attrNameLst>
                                          <p:attrName>style.visibility</p:attrName>
                                        </p:attrNameLst>
                                      </p:cBhvr>
                                      <p:to>
                                        <p:strVal val="visible"/>
                                      </p:to>
                                    </p:set>
                                    <p:animEffect transition="in" filter="fade">
                                      <p:cBhvr>
                                        <p:cTn id="189" dur="500"/>
                                        <p:tgtEl>
                                          <p:spTgt spid="46"/>
                                        </p:tgtEl>
                                      </p:cBhvr>
                                    </p:animEffect>
                                  </p:childTnLst>
                                </p:cTn>
                              </p:par>
                            </p:childTnLst>
                          </p:cTn>
                        </p:par>
                        <p:par>
                          <p:cTn id="190" fill="hold">
                            <p:stCondLst>
                              <p:cond delay="1500"/>
                            </p:stCondLst>
                            <p:childTnLst>
                              <p:par>
                                <p:cTn id="191" presetID="53" presetClass="entr" presetSubtype="0" fill="hold" nodeType="afterEffect">
                                  <p:stCondLst>
                                    <p:cond delay="0"/>
                                  </p:stCondLst>
                                  <p:childTnLst>
                                    <p:set>
                                      <p:cBhvr>
                                        <p:cTn id="192" dur="1" fill="hold">
                                          <p:stCondLst>
                                            <p:cond delay="0"/>
                                          </p:stCondLst>
                                        </p:cTn>
                                        <p:tgtEl>
                                          <p:spTgt spid="47"/>
                                        </p:tgtEl>
                                        <p:attrNameLst>
                                          <p:attrName>style.visibility</p:attrName>
                                        </p:attrNameLst>
                                      </p:cBhvr>
                                      <p:to>
                                        <p:strVal val="visible"/>
                                      </p:to>
                                    </p:set>
                                    <p:anim calcmode="lin" valueType="num">
                                      <p:cBhvr>
                                        <p:cTn id="193" dur="500" fill="hold"/>
                                        <p:tgtEl>
                                          <p:spTgt spid="47"/>
                                        </p:tgtEl>
                                        <p:attrNameLst>
                                          <p:attrName>ppt_w</p:attrName>
                                        </p:attrNameLst>
                                      </p:cBhvr>
                                      <p:tavLst>
                                        <p:tav tm="0">
                                          <p:val>
                                            <p:fltVal val="0"/>
                                          </p:val>
                                        </p:tav>
                                        <p:tav tm="100000">
                                          <p:val>
                                            <p:strVal val="#ppt_w"/>
                                          </p:val>
                                        </p:tav>
                                      </p:tavLst>
                                    </p:anim>
                                    <p:anim calcmode="lin" valueType="num">
                                      <p:cBhvr>
                                        <p:cTn id="194" dur="500" fill="hold"/>
                                        <p:tgtEl>
                                          <p:spTgt spid="47"/>
                                        </p:tgtEl>
                                        <p:attrNameLst>
                                          <p:attrName>ppt_h</p:attrName>
                                        </p:attrNameLst>
                                      </p:cBhvr>
                                      <p:tavLst>
                                        <p:tav tm="0">
                                          <p:val>
                                            <p:fltVal val="0"/>
                                          </p:val>
                                        </p:tav>
                                        <p:tav tm="100000">
                                          <p:val>
                                            <p:strVal val="#ppt_h"/>
                                          </p:val>
                                        </p:tav>
                                      </p:tavLst>
                                    </p:anim>
                                    <p:animEffect transition="in" filter="fade">
                                      <p:cBhvr>
                                        <p:cTn id="19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20" grpId="1" animBg="1"/>
      <p:bldP spid="44" grpId="0" animBg="1"/>
      <p:bldP spid="4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Down Arrow 87"/>
          <p:cNvSpPr/>
          <p:nvPr/>
        </p:nvSpPr>
        <p:spPr bwMode="auto">
          <a:xfrm>
            <a:off x="2667000" y="2590800"/>
            <a:ext cx="216914" cy="437920"/>
          </a:xfrm>
          <a:prstGeom prst="downArrow">
            <a:avLst/>
          </a:prstGeom>
          <a:ln>
            <a:headEnd type="none" w="med" len="med"/>
            <a:tailEnd type="none" w="med" len="med"/>
          </a:ln>
          <a:scene3d>
            <a:camera prst="orthographicFront">
              <a:rot lat="0" lon="0" rev="1080000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9" name="Down Arrow 88"/>
          <p:cNvSpPr/>
          <p:nvPr/>
        </p:nvSpPr>
        <p:spPr bwMode="auto">
          <a:xfrm>
            <a:off x="6324600" y="2590800"/>
            <a:ext cx="216914" cy="437920"/>
          </a:xfrm>
          <a:prstGeom prst="downArrow">
            <a:avLst/>
          </a:prstGeom>
          <a:ln>
            <a:headEnd type="none" w="med" len="med"/>
            <a:tailEnd type="none" w="med" len="med"/>
          </a:ln>
          <a:scene3d>
            <a:camera prst="orthographicFront">
              <a:rot lat="0" lon="0" rev="1080000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File Classification Infrastructure </a:t>
            </a:r>
            <a:endParaRPr lang="en-US" dirty="0"/>
          </a:p>
        </p:txBody>
      </p:sp>
      <p:sp>
        <p:nvSpPr>
          <p:cNvPr id="34" name="Text Placeholder 2"/>
          <p:cNvSpPr>
            <a:spLocks noGrp="1"/>
          </p:cNvSpPr>
          <p:nvPr>
            <p:ph idx="1"/>
          </p:nvPr>
        </p:nvSpPr>
        <p:spPr>
          <a:xfrm>
            <a:off x="381000" y="4533314"/>
            <a:ext cx="8382000" cy="1335750"/>
          </a:xfrm>
        </p:spPr>
        <p:txBody>
          <a:bodyPr/>
          <a:lstStyle/>
          <a:p>
            <a:r>
              <a:rPr lang="en-US" sz="2800" dirty="0" smtClean="0">
                <a:solidFill>
                  <a:schemeClr val="tx1"/>
                </a:solidFill>
              </a:rPr>
              <a:t>In-box, end-to-end scenarios</a:t>
            </a:r>
          </a:p>
          <a:p>
            <a:r>
              <a:rPr lang="en-US" sz="2800" dirty="0" smtClean="0">
                <a:solidFill>
                  <a:schemeClr val="tx1"/>
                </a:solidFill>
              </a:rPr>
              <a:t>Integration with SharePoint</a:t>
            </a:r>
          </a:p>
          <a:p>
            <a:r>
              <a:rPr lang="en-US" sz="2800" dirty="0" smtClean="0">
                <a:solidFill>
                  <a:schemeClr val="tx1"/>
                </a:solidFill>
              </a:rPr>
              <a:t>Extensible infrastructure &amp; Partner ecosystem</a:t>
            </a:r>
          </a:p>
        </p:txBody>
      </p:sp>
      <p:sp>
        <p:nvSpPr>
          <p:cNvPr id="56" name="Rounded Rectangle 55"/>
          <p:cNvSpPr/>
          <p:nvPr/>
        </p:nvSpPr>
        <p:spPr>
          <a:xfrm>
            <a:off x="5943600" y="3048000"/>
            <a:ext cx="2969765" cy="570264"/>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noAutofit/>
          </a:bodyPr>
          <a:lstStyle/>
          <a:p>
            <a:pPr algn="ctr">
              <a:buNone/>
            </a:pPr>
            <a:r>
              <a:rPr lang="en-US" sz="16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Set classification properties API for external applications</a:t>
            </a:r>
            <a:endParaRPr lang="en-US" sz="1600" b="1" dirty="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57" name="Rectangle 56"/>
          <p:cNvSpPr/>
          <p:nvPr/>
        </p:nvSpPr>
        <p:spPr>
          <a:xfrm>
            <a:off x="4181385" y="1264585"/>
            <a:ext cx="1027444" cy="130142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500" b="1" dirty="0">
              <a:solidFill>
                <a:schemeClr val="tx1"/>
              </a:solidFill>
              <a:latin typeface="Calibri" pitchFamily="34" charset="0"/>
            </a:endParaRPr>
          </a:p>
        </p:txBody>
      </p:sp>
      <p:sp>
        <p:nvSpPr>
          <p:cNvPr id="58" name="Rectangle 57"/>
          <p:cNvSpPr/>
          <p:nvPr/>
        </p:nvSpPr>
        <p:spPr>
          <a:xfrm>
            <a:off x="4044393" y="1127592"/>
            <a:ext cx="1027444" cy="130142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500" b="1" dirty="0">
              <a:solidFill>
                <a:schemeClr val="tx1"/>
              </a:solidFill>
              <a:latin typeface="Calibri" pitchFamily="34" charset="0"/>
            </a:endParaRPr>
          </a:p>
        </p:txBody>
      </p:sp>
      <p:sp>
        <p:nvSpPr>
          <p:cNvPr id="59" name="Rectangle 58"/>
          <p:cNvSpPr/>
          <p:nvPr/>
        </p:nvSpPr>
        <p:spPr>
          <a:xfrm>
            <a:off x="3838904" y="990600"/>
            <a:ext cx="1095940" cy="1301428"/>
          </a:xfrm>
          <a:prstGeom prst="rect">
            <a:avLst/>
          </a:prstGeom>
          <a:ln/>
        </p:spPr>
        <p:style>
          <a:lnRef idx="0">
            <a:schemeClr val="accent2"/>
          </a:lnRef>
          <a:fillRef idx="3">
            <a:schemeClr val="accent2"/>
          </a:fillRef>
          <a:effectRef idx="3">
            <a:schemeClr val="accent2"/>
          </a:effectRef>
          <a:fontRef idx="minor">
            <a:schemeClr val="lt1"/>
          </a:fontRef>
        </p:style>
        <p:txBody>
          <a:bodyPr rtlCol="0" anchor="t" anchorCtr="0">
            <a:normAutofit/>
          </a:bodyPr>
          <a:lstStyle/>
          <a:p>
            <a:pPr algn="ctr">
              <a:buNone/>
            </a:pPr>
            <a:r>
              <a:rPr lang="en-US" sz="1300" b="1" dirty="0" smtClean="0">
                <a:solidFill>
                  <a:schemeClr val="tx1"/>
                </a:solidFill>
                <a:latin typeface="Calibri" pitchFamily="34" charset="0"/>
              </a:rPr>
              <a:t>Classify Data</a:t>
            </a:r>
          </a:p>
        </p:txBody>
      </p:sp>
      <p:sp>
        <p:nvSpPr>
          <p:cNvPr id="60" name="Rectangle 59"/>
          <p:cNvSpPr/>
          <p:nvPr/>
        </p:nvSpPr>
        <p:spPr>
          <a:xfrm>
            <a:off x="5886249" y="1264585"/>
            <a:ext cx="1164436" cy="130142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500" b="1" dirty="0">
              <a:solidFill>
                <a:schemeClr val="tx1"/>
              </a:solidFill>
              <a:latin typeface="Calibri" pitchFamily="34" charset="0"/>
            </a:endParaRPr>
          </a:p>
        </p:txBody>
      </p:sp>
      <p:sp>
        <p:nvSpPr>
          <p:cNvPr id="61" name="Rectangle 60"/>
          <p:cNvSpPr/>
          <p:nvPr/>
        </p:nvSpPr>
        <p:spPr>
          <a:xfrm>
            <a:off x="5749256" y="1127592"/>
            <a:ext cx="1164436" cy="130142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500" b="1" dirty="0">
              <a:solidFill>
                <a:schemeClr val="tx1"/>
              </a:solidFill>
              <a:latin typeface="Calibri" pitchFamily="34" charset="0"/>
            </a:endParaRPr>
          </a:p>
        </p:txBody>
      </p:sp>
      <p:sp>
        <p:nvSpPr>
          <p:cNvPr id="62" name="Rectangle 61"/>
          <p:cNvSpPr/>
          <p:nvPr/>
        </p:nvSpPr>
        <p:spPr>
          <a:xfrm>
            <a:off x="5643316" y="990600"/>
            <a:ext cx="1097946" cy="1301428"/>
          </a:xfrm>
          <a:prstGeom prst="rect">
            <a:avLst/>
          </a:prstGeom>
          <a:ln/>
        </p:spPr>
        <p:style>
          <a:lnRef idx="0">
            <a:schemeClr val="accent2"/>
          </a:lnRef>
          <a:fillRef idx="3">
            <a:schemeClr val="accent2"/>
          </a:fillRef>
          <a:effectRef idx="3">
            <a:schemeClr val="accent2"/>
          </a:effectRef>
          <a:fontRef idx="minor">
            <a:schemeClr val="lt1"/>
          </a:fontRef>
        </p:style>
        <p:txBody>
          <a:bodyPr rtlCol="0" anchor="t" anchorCtr="0">
            <a:normAutofit/>
          </a:bodyPr>
          <a:lstStyle/>
          <a:p>
            <a:pPr algn="ctr">
              <a:buNone/>
            </a:pPr>
            <a:r>
              <a:rPr lang="en-US" sz="1300" b="1" dirty="0" smtClean="0">
                <a:solidFill>
                  <a:schemeClr val="tx1"/>
                </a:solidFill>
                <a:latin typeface="Calibri" pitchFamily="34" charset="0"/>
              </a:rPr>
              <a:t>Store classification properties</a:t>
            </a:r>
          </a:p>
        </p:txBody>
      </p:sp>
      <p:sp>
        <p:nvSpPr>
          <p:cNvPr id="63" name="Right Arrow 62"/>
          <p:cNvSpPr/>
          <p:nvPr/>
        </p:nvSpPr>
        <p:spPr>
          <a:xfrm>
            <a:off x="1779997" y="1450814"/>
            <a:ext cx="228600" cy="3810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00" dirty="0">
              <a:solidFill>
                <a:srgbClr xmlns:mc="http://schemas.openxmlformats.org/markup-compatibility/2006" xmlns:a14="http://schemas.microsoft.com/office/drawing/2010/main" val="FFFFFF" mc:Ignorable=""/>
              </a:solidFill>
              <a:latin typeface="Calibri" pitchFamily="34" charset="0"/>
            </a:endParaRPr>
          </a:p>
        </p:txBody>
      </p:sp>
      <p:sp>
        <p:nvSpPr>
          <p:cNvPr id="64" name="Can 63"/>
          <p:cNvSpPr/>
          <p:nvPr/>
        </p:nvSpPr>
        <p:spPr>
          <a:xfrm>
            <a:off x="5486400" y="3886200"/>
            <a:ext cx="580292" cy="647114"/>
          </a:xfrm>
          <a:prstGeom prst="can">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Calibri" pitchFamily="34" charset="0"/>
            </a:endParaRPr>
          </a:p>
        </p:txBody>
      </p:sp>
      <p:sp>
        <p:nvSpPr>
          <p:cNvPr id="68" name="Up-Down Arrow 67"/>
          <p:cNvSpPr/>
          <p:nvPr/>
        </p:nvSpPr>
        <p:spPr>
          <a:xfrm>
            <a:off x="5638800" y="2590800"/>
            <a:ext cx="228600" cy="1219200"/>
          </a:xfrm>
          <a:prstGeom prst="up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69" name="Rectangle 68"/>
          <p:cNvSpPr/>
          <p:nvPr/>
        </p:nvSpPr>
        <p:spPr>
          <a:xfrm>
            <a:off x="7846042" y="1264585"/>
            <a:ext cx="1027443" cy="130142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500" b="1" dirty="0">
              <a:solidFill>
                <a:schemeClr val="tx1"/>
              </a:solidFill>
              <a:latin typeface="Calibri" pitchFamily="34" charset="0"/>
            </a:endParaRPr>
          </a:p>
        </p:txBody>
      </p:sp>
      <p:sp>
        <p:nvSpPr>
          <p:cNvPr id="70" name="Rectangle 69"/>
          <p:cNvSpPr/>
          <p:nvPr/>
        </p:nvSpPr>
        <p:spPr>
          <a:xfrm>
            <a:off x="7709050" y="1127592"/>
            <a:ext cx="1027443" cy="130142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500" b="1" dirty="0">
              <a:solidFill>
                <a:schemeClr val="tx1"/>
              </a:solidFill>
              <a:latin typeface="Calibri" pitchFamily="34" charset="0"/>
            </a:endParaRPr>
          </a:p>
        </p:txBody>
      </p:sp>
      <p:sp>
        <p:nvSpPr>
          <p:cNvPr id="71" name="Rectangle 70"/>
          <p:cNvSpPr/>
          <p:nvPr/>
        </p:nvSpPr>
        <p:spPr>
          <a:xfrm>
            <a:off x="7502487" y="990600"/>
            <a:ext cx="1097013" cy="1301428"/>
          </a:xfrm>
          <a:prstGeom prst="rect">
            <a:avLst/>
          </a:prstGeom>
          <a:ln/>
        </p:spPr>
        <p:style>
          <a:lnRef idx="0">
            <a:schemeClr val="accent2"/>
          </a:lnRef>
          <a:fillRef idx="3">
            <a:schemeClr val="accent2"/>
          </a:fillRef>
          <a:effectRef idx="3">
            <a:schemeClr val="accent2"/>
          </a:effectRef>
          <a:fontRef idx="minor">
            <a:schemeClr val="lt1"/>
          </a:fontRef>
        </p:style>
        <p:txBody>
          <a:bodyPr rtlCol="0" anchor="t" anchorCtr="0">
            <a:normAutofit/>
          </a:bodyPr>
          <a:lstStyle/>
          <a:p>
            <a:pPr algn="ctr">
              <a:buNone/>
            </a:pPr>
            <a:r>
              <a:rPr lang="en-US" sz="1300" b="1" dirty="0" smtClean="0">
                <a:solidFill>
                  <a:schemeClr val="tx1"/>
                </a:solidFill>
                <a:latin typeface="Calibri" pitchFamily="34" charset="0"/>
              </a:rPr>
              <a:t>Apply Policy based on classification</a:t>
            </a:r>
          </a:p>
        </p:txBody>
      </p:sp>
      <p:sp>
        <p:nvSpPr>
          <p:cNvPr id="72" name="Rectangle 71"/>
          <p:cNvSpPr/>
          <p:nvPr/>
        </p:nvSpPr>
        <p:spPr>
          <a:xfrm>
            <a:off x="672773" y="1264585"/>
            <a:ext cx="1027444" cy="130142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500" b="1" dirty="0">
              <a:solidFill>
                <a:schemeClr val="tx1"/>
              </a:solidFill>
              <a:latin typeface="Calibri" pitchFamily="34" charset="0"/>
            </a:endParaRPr>
          </a:p>
        </p:txBody>
      </p:sp>
      <p:sp>
        <p:nvSpPr>
          <p:cNvPr id="73" name="Rectangle 72"/>
          <p:cNvSpPr/>
          <p:nvPr/>
        </p:nvSpPr>
        <p:spPr>
          <a:xfrm>
            <a:off x="535781" y="1127592"/>
            <a:ext cx="1027444" cy="130142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500" b="1" dirty="0">
              <a:solidFill>
                <a:schemeClr val="tx1"/>
              </a:solidFill>
              <a:latin typeface="Calibri" pitchFamily="34" charset="0"/>
            </a:endParaRPr>
          </a:p>
        </p:txBody>
      </p:sp>
      <p:sp>
        <p:nvSpPr>
          <p:cNvPr id="74" name="Rectangle 73"/>
          <p:cNvSpPr/>
          <p:nvPr/>
        </p:nvSpPr>
        <p:spPr>
          <a:xfrm>
            <a:off x="330292" y="990600"/>
            <a:ext cx="1095940" cy="1301428"/>
          </a:xfrm>
          <a:prstGeom prst="rect">
            <a:avLst/>
          </a:prstGeom>
          <a:ln/>
        </p:spPr>
        <p:style>
          <a:lnRef idx="0">
            <a:schemeClr val="accent2"/>
          </a:lnRef>
          <a:fillRef idx="3">
            <a:schemeClr val="accent2"/>
          </a:fillRef>
          <a:effectRef idx="3">
            <a:schemeClr val="accent2"/>
          </a:effectRef>
          <a:fontRef idx="minor">
            <a:schemeClr val="lt1"/>
          </a:fontRef>
        </p:style>
        <p:txBody>
          <a:bodyPr rtlCol="0" anchor="t" anchorCtr="0">
            <a:normAutofit/>
          </a:bodyPr>
          <a:lstStyle/>
          <a:p>
            <a:pPr algn="ctr">
              <a:buNone/>
            </a:pPr>
            <a:r>
              <a:rPr lang="en-US" sz="1300" b="1" dirty="0" smtClean="0">
                <a:solidFill>
                  <a:schemeClr val="tx1"/>
                </a:solidFill>
                <a:latin typeface="Calibri" pitchFamily="34" charset="0"/>
              </a:rPr>
              <a:t>Discover Data</a:t>
            </a:r>
          </a:p>
        </p:txBody>
      </p:sp>
      <p:sp>
        <p:nvSpPr>
          <p:cNvPr id="75" name="Rectangle 74"/>
          <p:cNvSpPr/>
          <p:nvPr/>
        </p:nvSpPr>
        <p:spPr>
          <a:xfrm>
            <a:off x="2427079" y="1264585"/>
            <a:ext cx="1027444" cy="130142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500" b="1" dirty="0">
              <a:solidFill>
                <a:schemeClr val="tx1"/>
              </a:solidFill>
              <a:latin typeface="Calibri" pitchFamily="34" charset="0"/>
            </a:endParaRPr>
          </a:p>
        </p:txBody>
      </p:sp>
      <p:sp>
        <p:nvSpPr>
          <p:cNvPr id="76" name="Rectangle 75"/>
          <p:cNvSpPr/>
          <p:nvPr/>
        </p:nvSpPr>
        <p:spPr>
          <a:xfrm>
            <a:off x="2290087" y="1127592"/>
            <a:ext cx="1027444" cy="1301429"/>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500" b="1" dirty="0">
              <a:solidFill>
                <a:schemeClr val="tx1"/>
              </a:solidFill>
              <a:latin typeface="Calibri" pitchFamily="34" charset="0"/>
            </a:endParaRPr>
          </a:p>
        </p:txBody>
      </p:sp>
      <p:sp>
        <p:nvSpPr>
          <p:cNvPr id="77" name="Rectangle 76"/>
          <p:cNvSpPr/>
          <p:nvPr/>
        </p:nvSpPr>
        <p:spPr>
          <a:xfrm>
            <a:off x="2084598" y="990600"/>
            <a:ext cx="1095940" cy="1301429"/>
          </a:xfrm>
          <a:prstGeom prst="rect">
            <a:avLst/>
          </a:prstGeom>
          <a:ln/>
        </p:spPr>
        <p:style>
          <a:lnRef idx="0">
            <a:schemeClr val="accent2"/>
          </a:lnRef>
          <a:fillRef idx="3">
            <a:schemeClr val="accent2"/>
          </a:fillRef>
          <a:effectRef idx="3">
            <a:schemeClr val="accent2"/>
          </a:effectRef>
          <a:fontRef idx="minor">
            <a:schemeClr val="lt1"/>
          </a:fontRef>
        </p:style>
        <p:txBody>
          <a:bodyPr rtlCol="0" anchor="t" anchorCtr="0">
            <a:normAutofit/>
          </a:bodyPr>
          <a:lstStyle/>
          <a:p>
            <a:pPr algn="ctr">
              <a:buNone/>
            </a:pPr>
            <a:r>
              <a:rPr lang="en-US" sz="1300" b="1" dirty="0" smtClean="0">
                <a:solidFill>
                  <a:schemeClr val="tx1"/>
                </a:solidFill>
                <a:latin typeface="Calibri" pitchFamily="34" charset="0"/>
              </a:rPr>
              <a:t>Examine Data for qualities bearing on classification</a:t>
            </a:r>
          </a:p>
        </p:txBody>
      </p:sp>
      <p:sp>
        <p:nvSpPr>
          <p:cNvPr id="78" name="Right Arrow 77"/>
          <p:cNvSpPr/>
          <p:nvPr/>
        </p:nvSpPr>
        <p:spPr>
          <a:xfrm>
            <a:off x="3544495" y="1450814"/>
            <a:ext cx="228600" cy="3810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00" dirty="0">
              <a:solidFill>
                <a:srgbClr xmlns:mc="http://schemas.openxmlformats.org/markup-compatibility/2006" xmlns:a14="http://schemas.microsoft.com/office/drawing/2010/main" val="FFFFFF" mc:Ignorable=""/>
              </a:solidFill>
              <a:latin typeface="Calibri" pitchFamily="34" charset="0"/>
            </a:endParaRPr>
          </a:p>
        </p:txBody>
      </p:sp>
      <p:sp>
        <p:nvSpPr>
          <p:cNvPr id="79" name="Right Arrow 78"/>
          <p:cNvSpPr/>
          <p:nvPr/>
        </p:nvSpPr>
        <p:spPr>
          <a:xfrm>
            <a:off x="5308993" y="1450814"/>
            <a:ext cx="228600" cy="3810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00" dirty="0">
              <a:solidFill>
                <a:srgbClr xmlns:mc="http://schemas.openxmlformats.org/markup-compatibility/2006" xmlns:a14="http://schemas.microsoft.com/office/drawing/2010/main" val="FFFFFF" mc:Ignorable=""/>
              </a:solidFill>
              <a:latin typeface="Calibri" pitchFamily="34" charset="0"/>
            </a:endParaRPr>
          </a:p>
        </p:txBody>
      </p:sp>
      <p:sp>
        <p:nvSpPr>
          <p:cNvPr id="80" name="Right Arrow 79"/>
          <p:cNvSpPr/>
          <p:nvPr/>
        </p:nvSpPr>
        <p:spPr>
          <a:xfrm>
            <a:off x="7139592" y="1450814"/>
            <a:ext cx="228600" cy="3810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00" dirty="0">
              <a:solidFill>
                <a:srgbClr xmlns:mc="http://schemas.openxmlformats.org/markup-compatibility/2006" xmlns:a14="http://schemas.microsoft.com/office/drawing/2010/main" val="FFFFFF" mc:Ignorable=""/>
              </a:solidFill>
              <a:latin typeface="Calibri" pitchFamily="34" charset="0"/>
            </a:endParaRPr>
          </a:p>
        </p:txBody>
      </p:sp>
      <p:sp>
        <p:nvSpPr>
          <p:cNvPr id="82" name="Rounded Rectangle 81"/>
          <p:cNvSpPr/>
          <p:nvPr/>
        </p:nvSpPr>
        <p:spPr>
          <a:xfrm>
            <a:off x="457200" y="3048000"/>
            <a:ext cx="2969765" cy="58115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noAutofit/>
          </a:bodyPr>
          <a:lstStyle/>
          <a:p>
            <a:pPr algn="ctr">
              <a:buNone/>
            </a:pPr>
            <a:r>
              <a:rPr lang="en-US" sz="16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Get classification properties API for external applications</a:t>
            </a:r>
            <a:endParaRPr lang="en-US" sz="1600" b="1" dirty="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65" name="TextBox 64"/>
          <p:cNvSpPr txBox="1"/>
          <p:nvPr/>
        </p:nvSpPr>
        <p:spPr>
          <a:xfrm>
            <a:off x="2209800" y="2057400"/>
            <a:ext cx="4724400" cy="715089"/>
          </a:xfrm>
          <a:prstGeom prst="round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buNone/>
            </a:pPr>
            <a:endParaRPr lang="en-US" dirty="0" smtClean="0">
              <a:solidFill>
                <a:schemeClr val="tx1"/>
              </a:solidFill>
              <a:latin typeface="Calibri" pitchFamily="34" charset="0"/>
            </a:endParaRPr>
          </a:p>
          <a:p>
            <a:pPr algn="ctr">
              <a:buNone/>
            </a:pPr>
            <a:r>
              <a:rPr lang="en-US"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File Classification Extensibility points</a:t>
            </a:r>
            <a:endParaRPr lang="en-US" b="1" dirty="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pic>
        <p:nvPicPr>
          <p:cNvPr id="32" name="Picture 31" descr="WS08-R2_h_rgb_r.png"/>
          <p:cNvPicPr>
            <a:picLocks noChangeAspect="1"/>
          </p:cNvPicPr>
          <p:nvPr/>
        </p:nvPicPr>
        <p:blipFill>
          <a:blip r:embed="rId3" cstate="print"/>
          <a:stretch>
            <a:fillRect/>
          </a:stretch>
        </p:blipFill>
        <p:spPr>
          <a:xfrm>
            <a:off x="3200400" y="2081339"/>
            <a:ext cx="2514600" cy="357061"/>
          </a:xfrm>
          <a:prstGeom prst="rect">
            <a:avLst/>
          </a:prstGeom>
        </p:spPr>
      </p:pic>
    </p:spTree>
    <p:extLst>
      <p:ext uri="{BB962C8B-B14F-4D97-AF65-F5344CB8AC3E}">
        <p14:creationId xmlns:p14="http://schemas.microsoft.com/office/powerpoint/2010/main" val="204801400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4">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 calcmode="lin" valueType="num">
                                      <p:cBhvr>
                                        <p:cTn id="12" dur="500" fill="hold"/>
                                        <p:tgtEl>
                                          <p:spTgt spid="3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4">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 calcmode="lin" valueType="num">
                                      <p:cBhvr>
                                        <p:cTn id="17" dur="500" fill="hold"/>
                                        <p:tgtEl>
                                          <p:spTgt spid="3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p:cTn id="24" dur="1000" fill="hold"/>
                                        <p:tgtEl>
                                          <p:spTgt spid="88"/>
                                        </p:tgtEl>
                                        <p:attrNameLst>
                                          <p:attrName>ppt_w</p:attrName>
                                        </p:attrNameLst>
                                      </p:cBhvr>
                                      <p:tavLst>
                                        <p:tav tm="0">
                                          <p:val>
                                            <p:fltVal val="0"/>
                                          </p:val>
                                        </p:tav>
                                        <p:tav tm="100000">
                                          <p:val>
                                            <p:strVal val="#ppt_w"/>
                                          </p:val>
                                        </p:tav>
                                      </p:tavLst>
                                    </p:anim>
                                    <p:anim calcmode="lin" valueType="num">
                                      <p:cBhvr>
                                        <p:cTn id="25" dur="1000" fill="hold"/>
                                        <p:tgtEl>
                                          <p:spTgt spid="88"/>
                                        </p:tgtEl>
                                        <p:attrNameLst>
                                          <p:attrName>ppt_h</p:attrName>
                                        </p:attrNameLst>
                                      </p:cBhvr>
                                      <p:tavLst>
                                        <p:tav tm="0">
                                          <p:val>
                                            <p:fltVal val="0"/>
                                          </p:val>
                                        </p:tav>
                                        <p:tav tm="100000">
                                          <p:val>
                                            <p:strVal val="#ppt_h"/>
                                          </p:val>
                                        </p:tav>
                                      </p:tavLst>
                                    </p:anim>
                                    <p:animEffect transition="in" filter="fade">
                                      <p:cBhvr>
                                        <p:cTn id="26" dur="1000"/>
                                        <p:tgtEl>
                                          <p:spTgt spid="88"/>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p:cTn id="29" dur="1000" fill="hold"/>
                                        <p:tgtEl>
                                          <p:spTgt spid="82"/>
                                        </p:tgtEl>
                                        <p:attrNameLst>
                                          <p:attrName>ppt_w</p:attrName>
                                        </p:attrNameLst>
                                      </p:cBhvr>
                                      <p:tavLst>
                                        <p:tav tm="0">
                                          <p:val>
                                            <p:fltVal val="0"/>
                                          </p:val>
                                        </p:tav>
                                        <p:tav tm="100000">
                                          <p:val>
                                            <p:strVal val="#ppt_w"/>
                                          </p:val>
                                        </p:tav>
                                      </p:tavLst>
                                    </p:anim>
                                    <p:anim calcmode="lin" valueType="num">
                                      <p:cBhvr>
                                        <p:cTn id="30" dur="1000" fill="hold"/>
                                        <p:tgtEl>
                                          <p:spTgt spid="82"/>
                                        </p:tgtEl>
                                        <p:attrNameLst>
                                          <p:attrName>ppt_h</p:attrName>
                                        </p:attrNameLst>
                                      </p:cBhvr>
                                      <p:tavLst>
                                        <p:tav tm="0">
                                          <p:val>
                                            <p:fltVal val="0"/>
                                          </p:val>
                                        </p:tav>
                                        <p:tav tm="100000">
                                          <p:val>
                                            <p:strVal val="#ppt_h"/>
                                          </p:val>
                                        </p:tav>
                                      </p:tavLst>
                                    </p:anim>
                                    <p:animEffect transition="in" filter="fade">
                                      <p:cBhvr>
                                        <p:cTn id="31" dur="1000"/>
                                        <p:tgtEl>
                                          <p:spTgt spid="82"/>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anim calcmode="lin" valueType="num">
                                      <p:cBhvr>
                                        <p:cTn id="34" dur="1000" fill="hold"/>
                                        <p:tgtEl>
                                          <p:spTgt spid="89"/>
                                        </p:tgtEl>
                                        <p:attrNameLst>
                                          <p:attrName>ppt_w</p:attrName>
                                        </p:attrNameLst>
                                      </p:cBhvr>
                                      <p:tavLst>
                                        <p:tav tm="0">
                                          <p:val>
                                            <p:fltVal val="0"/>
                                          </p:val>
                                        </p:tav>
                                        <p:tav tm="100000">
                                          <p:val>
                                            <p:strVal val="#ppt_w"/>
                                          </p:val>
                                        </p:tav>
                                      </p:tavLst>
                                    </p:anim>
                                    <p:anim calcmode="lin" valueType="num">
                                      <p:cBhvr>
                                        <p:cTn id="35" dur="1000" fill="hold"/>
                                        <p:tgtEl>
                                          <p:spTgt spid="89"/>
                                        </p:tgtEl>
                                        <p:attrNameLst>
                                          <p:attrName>ppt_h</p:attrName>
                                        </p:attrNameLst>
                                      </p:cBhvr>
                                      <p:tavLst>
                                        <p:tav tm="0">
                                          <p:val>
                                            <p:fltVal val="0"/>
                                          </p:val>
                                        </p:tav>
                                        <p:tav tm="100000">
                                          <p:val>
                                            <p:strVal val="#ppt_h"/>
                                          </p:val>
                                        </p:tav>
                                      </p:tavLst>
                                    </p:anim>
                                    <p:animEffect transition="in" filter="fade">
                                      <p:cBhvr>
                                        <p:cTn id="36" dur="1000"/>
                                        <p:tgtEl>
                                          <p:spTgt spid="89"/>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1000" fill="hold"/>
                                        <p:tgtEl>
                                          <p:spTgt spid="56"/>
                                        </p:tgtEl>
                                        <p:attrNameLst>
                                          <p:attrName>ppt_w</p:attrName>
                                        </p:attrNameLst>
                                      </p:cBhvr>
                                      <p:tavLst>
                                        <p:tav tm="0">
                                          <p:val>
                                            <p:fltVal val="0"/>
                                          </p:val>
                                        </p:tav>
                                        <p:tav tm="100000">
                                          <p:val>
                                            <p:strVal val="#ppt_w"/>
                                          </p:val>
                                        </p:tav>
                                      </p:tavLst>
                                    </p:anim>
                                    <p:anim calcmode="lin" valueType="num">
                                      <p:cBhvr>
                                        <p:cTn id="40" dur="1000" fill="hold"/>
                                        <p:tgtEl>
                                          <p:spTgt spid="56"/>
                                        </p:tgtEl>
                                        <p:attrNameLst>
                                          <p:attrName>ppt_h</p:attrName>
                                        </p:attrNameLst>
                                      </p:cBhvr>
                                      <p:tavLst>
                                        <p:tav tm="0">
                                          <p:val>
                                            <p:fltVal val="0"/>
                                          </p:val>
                                        </p:tav>
                                        <p:tav tm="100000">
                                          <p:val>
                                            <p:strVal val="#ppt_h"/>
                                          </p:val>
                                        </p:tav>
                                      </p:tavLst>
                                    </p:anim>
                                    <p:animEffect transition="in" filter="fade">
                                      <p:cBhvr>
                                        <p:cTn id="41" dur="1000"/>
                                        <p:tgtEl>
                                          <p:spTgt spid="56"/>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p:cTn id="44" dur="1000" fill="hold"/>
                                        <p:tgtEl>
                                          <p:spTgt spid="68"/>
                                        </p:tgtEl>
                                        <p:attrNameLst>
                                          <p:attrName>ppt_w</p:attrName>
                                        </p:attrNameLst>
                                      </p:cBhvr>
                                      <p:tavLst>
                                        <p:tav tm="0">
                                          <p:val>
                                            <p:fltVal val="0"/>
                                          </p:val>
                                        </p:tav>
                                        <p:tav tm="100000">
                                          <p:val>
                                            <p:strVal val="#ppt_w"/>
                                          </p:val>
                                        </p:tav>
                                      </p:tavLst>
                                    </p:anim>
                                    <p:anim calcmode="lin" valueType="num">
                                      <p:cBhvr>
                                        <p:cTn id="45" dur="1000" fill="hold"/>
                                        <p:tgtEl>
                                          <p:spTgt spid="68"/>
                                        </p:tgtEl>
                                        <p:attrNameLst>
                                          <p:attrName>ppt_h</p:attrName>
                                        </p:attrNameLst>
                                      </p:cBhvr>
                                      <p:tavLst>
                                        <p:tav tm="0">
                                          <p:val>
                                            <p:fltVal val="0"/>
                                          </p:val>
                                        </p:tav>
                                        <p:tav tm="100000">
                                          <p:val>
                                            <p:strVal val="#ppt_h"/>
                                          </p:val>
                                        </p:tav>
                                      </p:tavLst>
                                    </p:anim>
                                    <p:animEffect transition="in" filter="fade">
                                      <p:cBhvr>
                                        <p:cTn id="46" dur="1000"/>
                                        <p:tgtEl>
                                          <p:spTgt spid="68"/>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 calcmode="lin" valueType="num">
                                      <p:cBhvr>
                                        <p:cTn id="49" dur="1000" fill="hold"/>
                                        <p:tgtEl>
                                          <p:spTgt spid="64"/>
                                        </p:tgtEl>
                                        <p:attrNameLst>
                                          <p:attrName>ppt_w</p:attrName>
                                        </p:attrNameLst>
                                      </p:cBhvr>
                                      <p:tavLst>
                                        <p:tav tm="0">
                                          <p:val>
                                            <p:fltVal val="0"/>
                                          </p:val>
                                        </p:tav>
                                        <p:tav tm="100000">
                                          <p:val>
                                            <p:strVal val="#ppt_w"/>
                                          </p:val>
                                        </p:tav>
                                      </p:tavLst>
                                    </p:anim>
                                    <p:anim calcmode="lin" valueType="num">
                                      <p:cBhvr>
                                        <p:cTn id="50" dur="1000" fill="hold"/>
                                        <p:tgtEl>
                                          <p:spTgt spid="64"/>
                                        </p:tgtEl>
                                        <p:attrNameLst>
                                          <p:attrName>ppt_h</p:attrName>
                                        </p:attrNameLst>
                                      </p:cBhvr>
                                      <p:tavLst>
                                        <p:tav tm="0">
                                          <p:val>
                                            <p:fltVal val="0"/>
                                          </p:val>
                                        </p:tav>
                                        <p:tav tm="100000">
                                          <p:val>
                                            <p:strVal val="#ppt_h"/>
                                          </p:val>
                                        </p:tav>
                                      </p:tavLst>
                                    </p:anim>
                                    <p:animEffect transition="in" filter="fade">
                                      <p:cBhvr>
                                        <p:cTn id="51"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34" grpId="0" build="p"/>
      <p:bldP spid="56" grpId="0" animBg="1"/>
      <p:bldP spid="64" grpId="0" animBg="1"/>
      <p:bldP spid="68" grpId="0" animBg="1"/>
      <p:bldP spid="8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4649190" y="4118493"/>
            <a:ext cx="4204607" cy="2245178"/>
          </a:xfrm>
          <a:prstGeom prst="roundRect">
            <a:avLst>
              <a:gd name="adj" fmla="val 11876"/>
            </a:avLst>
          </a:prstGeom>
          <a:solidFill>
            <a:schemeClr val="accent4">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eaLnBrk="1" hangingPunct="1">
              <a:lnSpc>
                <a:spcPct val="100000"/>
              </a:lnSpc>
              <a:spcBef>
                <a:spcPct val="0"/>
              </a:spcBef>
            </a:pPr>
            <a:endParaRPr lang="en-US" sz="2400" dirty="0" smtClean="0">
              <a:solidFill>
                <a:schemeClr val="tx2">
                  <a:lumMod val="50000"/>
                </a:schemeClr>
              </a:solidFill>
            </a:endParaRPr>
          </a:p>
        </p:txBody>
      </p:sp>
      <p:sp>
        <p:nvSpPr>
          <p:cNvPr id="5" name="Rounded Rectangle 4"/>
          <p:cNvSpPr/>
          <p:nvPr/>
        </p:nvSpPr>
        <p:spPr bwMode="blackWhite">
          <a:xfrm>
            <a:off x="258263" y="993914"/>
            <a:ext cx="8590643" cy="2968486"/>
          </a:xfrm>
          <a:prstGeom prst="roundRect">
            <a:avLst>
              <a:gd name="adj" fmla="val 11310"/>
            </a:avLst>
          </a:prstGeom>
          <a:solidFill>
            <a:schemeClr val="accent4">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eaLnBrk="1" hangingPunct="1">
              <a:lnSpc>
                <a:spcPct val="100000"/>
              </a:lnSpc>
              <a:spcBef>
                <a:spcPct val="0"/>
              </a:spcBef>
            </a:pPr>
            <a:endParaRPr lang="en-US" sz="2400" dirty="0" smtClean="0">
              <a:solidFill>
                <a:schemeClr val="tx2">
                  <a:lumMod val="50000"/>
                </a:schemeClr>
              </a:solidFill>
            </a:endParaRPr>
          </a:p>
        </p:txBody>
      </p:sp>
      <p:sp>
        <p:nvSpPr>
          <p:cNvPr id="9" name="Rounded Rectangle 8"/>
          <p:cNvSpPr/>
          <p:nvPr/>
        </p:nvSpPr>
        <p:spPr bwMode="blackWhite">
          <a:xfrm>
            <a:off x="263154" y="4118493"/>
            <a:ext cx="4204607" cy="2245178"/>
          </a:xfrm>
          <a:prstGeom prst="roundRect">
            <a:avLst>
              <a:gd name="adj" fmla="val 11876"/>
            </a:avLst>
          </a:prstGeom>
          <a:solidFill>
            <a:schemeClr val="accent4">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eaLnBrk="1" hangingPunct="1">
              <a:lnSpc>
                <a:spcPct val="100000"/>
              </a:lnSpc>
              <a:spcBef>
                <a:spcPct val="0"/>
              </a:spcBef>
            </a:pPr>
            <a:endParaRPr lang="en-US" sz="2400" dirty="0" smtClean="0">
              <a:solidFill>
                <a:schemeClr val="tx2">
                  <a:lumMod val="50000"/>
                </a:schemeClr>
              </a:solidFill>
            </a:endParaRPr>
          </a:p>
        </p:txBody>
      </p:sp>
      <p:sp>
        <p:nvSpPr>
          <p:cNvPr id="13" name="Content Placeholder 2"/>
          <p:cNvSpPr txBox="1">
            <a:spLocks/>
          </p:cNvSpPr>
          <p:nvPr/>
        </p:nvSpPr>
        <p:spPr>
          <a:xfrm>
            <a:off x="3656679" y="1850953"/>
            <a:ext cx="5131721" cy="1487587"/>
          </a:xfrm>
          <a:prstGeom prst="rect">
            <a:avLst/>
          </a:prstGeom>
        </p:spPr>
        <p:txBody>
          <a:bodyPr lIns="76197" tIns="38098" rIns="76197" bIns="38098"/>
          <a:lstStyle/>
          <a:p>
            <a:pPr marL="376256" indent="-369888">
              <a:lnSpc>
                <a:spcPct val="85000"/>
              </a:lnSpc>
              <a:spcBef>
                <a:spcPct val="20000"/>
              </a:spcBef>
              <a:buBlip>
                <a:blip r:embed="rId3"/>
              </a:buBlip>
            </a:pPr>
            <a:r>
              <a:rPr lang="en-US" sz="2000" dirty="0" smtClean="0">
                <a:latin typeface="Calibri" pitchFamily="34" charset="0"/>
              </a:rPr>
              <a:t>Improves productivity &amp; control</a:t>
            </a:r>
          </a:p>
          <a:p>
            <a:pPr marL="376256" indent="-369888">
              <a:lnSpc>
                <a:spcPct val="85000"/>
              </a:lnSpc>
              <a:spcBef>
                <a:spcPct val="20000"/>
              </a:spcBef>
              <a:buBlip>
                <a:blip r:embed="rId3"/>
              </a:buBlip>
            </a:pPr>
            <a:r>
              <a:rPr lang="en-US" sz="2000" dirty="0" smtClean="0">
                <a:latin typeface="Calibri" pitchFamily="34" charset="0"/>
              </a:rPr>
              <a:t>Accelerates automation of system admin</a:t>
            </a:r>
          </a:p>
          <a:p>
            <a:pPr marL="376256" indent="-369888">
              <a:lnSpc>
                <a:spcPct val="85000"/>
              </a:lnSpc>
              <a:spcBef>
                <a:spcPct val="20000"/>
              </a:spcBef>
              <a:buBlip>
                <a:blip r:embed="rId3"/>
              </a:buBlip>
            </a:pPr>
            <a:r>
              <a:rPr lang="en-US" sz="2000" dirty="0" smtClean="0">
                <a:latin typeface="Calibri" pitchFamily="34" charset="0"/>
              </a:rPr>
              <a:t>Easy-to-use </a:t>
            </a:r>
          </a:p>
          <a:p>
            <a:pPr marL="376256" indent="-369888">
              <a:lnSpc>
                <a:spcPct val="85000"/>
              </a:lnSpc>
              <a:spcBef>
                <a:spcPct val="20000"/>
              </a:spcBef>
              <a:buBlip>
                <a:blip r:embed="rId3"/>
              </a:buBlip>
            </a:pPr>
            <a:r>
              <a:rPr lang="en-US" sz="2000" dirty="0" smtClean="0">
                <a:latin typeface="Calibri" pitchFamily="34" charset="0"/>
              </a:rPr>
              <a:t>Works with existing scripts</a:t>
            </a:r>
          </a:p>
          <a:p>
            <a:pPr marL="376256" indent="-369888">
              <a:lnSpc>
                <a:spcPct val="85000"/>
              </a:lnSpc>
              <a:spcBef>
                <a:spcPct val="20000"/>
              </a:spcBef>
              <a:buBlip>
                <a:blip r:embed="rId3"/>
              </a:buBlip>
            </a:pPr>
            <a:r>
              <a:rPr lang="en-US" sz="2000" dirty="0" smtClean="0">
                <a:latin typeface="Calibri" pitchFamily="34" charset="0"/>
              </a:rPr>
              <a:t>Community Model</a:t>
            </a:r>
          </a:p>
        </p:txBody>
      </p:sp>
      <p:sp>
        <p:nvSpPr>
          <p:cNvPr id="21" name="Content Placeholder 2"/>
          <p:cNvSpPr txBox="1">
            <a:spLocks/>
          </p:cNvSpPr>
          <p:nvPr/>
        </p:nvSpPr>
        <p:spPr bwMode="auto">
          <a:xfrm>
            <a:off x="4759661" y="4598032"/>
            <a:ext cx="3832404" cy="1580946"/>
          </a:xfrm>
          <a:prstGeom prst="rect">
            <a:avLst/>
          </a:prstGeom>
        </p:spPr>
        <p:txBody>
          <a:bodyPr vert="horz" wrap="square" lIns="0" tIns="0" rIns="0" bIns="0" numCol="1" anchor="t" anchorCtr="0" compatLnSpc="1">
            <a:prstTxWarp prst="textNoShape">
              <a:avLst/>
            </a:prstTxWarp>
            <a:spAutoFit/>
          </a:bodyPr>
          <a:lstStyle/>
          <a:p>
            <a:pPr marL="376256" indent="-369888">
              <a:lnSpc>
                <a:spcPct val="85000"/>
              </a:lnSpc>
              <a:spcBef>
                <a:spcPct val="20000"/>
              </a:spcBef>
              <a:buBlip>
                <a:blip r:embed="rId3"/>
              </a:buBlip>
            </a:pPr>
            <a:r>
              <a:rPr lang="en-US" dirty="0" smtClean="0">
                <a:latin typeface="Calibri" pitchFamily="34" charset="0"/>
              </a:rPr>
              <a:t>Active Directory Administration Center</a:t>
            </a:r>
          </a:p>
          <a:p>
            <a:pPr marL="376256" indent="-369888">
              <a:lnSpc>
                <a:spcPct val="85000"/>
              </a:lnSpc>
              <a:spcBef>
                <a:spcPct val="20000"/>
              </a:spcBef>
              <a:buBlip>
                <a:blip r:embed="rId3"/>
              </a:buBlip>
            </a:pPr>
            <a:r>
              <a:rPr lang="en-US" dirty="0" smtClean="0">
                <a:latin typeface="Calibri" pitchFamily="34" charset="0"/>
              </a:rPr>
              <a:t>IIS </a:t>
            </a:r>
          </a:p>
          <a:p>
            <a:pPr marL="376256" indent="-369888">
              <a:lnSpc>
                <a:spcPct val="85000"/>
              </a:lnSpc>
              <a:spcBef>
                <a:spcPct val="20000"/>
              </a:spcBef>
              <a:buBlip>
                <a:blip r:embed="rId3"/>
              </a:buBlip>
            </a:pPr>
            <a:r>
              <a:rPr lang="en-US" dirty="0" smtClean="0">
                <a:latin typeface="Calibri" pitchFamily="34" charset="0"/>
              </a:rPr>
              <a:t>Power Management </a:t>
            </a:r>
          </a:p>
          <a:p>
            <a:pPr marL="376256" indent="-369888">
              <a:lnSpc>
                <a:spcPct val="85000"/>
              </a:lnSpc>
              <a:spcBef>
                <a:spcPct val="20000"/>
              </a:spcBef>
              <a:buBlip>
                <a:blip r:embed="rId3"/>
              </a:buBlip>
            </a:pPr>
            <a:r>
              <a:rPr lang="en-US" dirty="0" smtClean="0">
                <a:latin typeface="Calibri" pitchFamily="34" charset="0"/>
              </a:rPr>
              <a:t>One-to-many remote management using WS-MGMT</a:t>
            </a:r>
          </a:p>
        </p:txBody>
      </p:sp>
      <p:pic>
        <p:nvPicPr>
          <p:cNvPr id="23" name="Picture 8" descr="bar"/>
          <p:cNvPicPr>
            <a:picLocks noChangeAspect="1" noChangeArrowheads="1"/>
          </p:cNvPicPr>
          <p:nvPr/>
        </p:nvPicPr>
        <p:blipFill>
          <a:blip r:embed="rId4" cstate="screen"/>
          <a:srcRect/>
          <a:stretch>
            <a:fillRect/>
          </a:stretch>
        </p:blipFill>
        <p:spPr bwMode="blackWhite">
          <a:xfrm>
            <a:off x="304800" y="4181082"/>
            <a:ext cx="4190999" cy="390808"/>
          </a:xfrm>
          <a:prstGeom prst="rect">
            <a:avLst/>
          </a:prstGeom>
          <a:noFill/>
          <a:ln w="9525">
            <a:noFill/>
            <a:miter lim="800000"/>
            <a:headEnd/>
            <a:tailEnd/>
          </a:ln>
        </p:spPr>
      </p:pic>
      <p:sp>
        <p:nvSpPr>
          <p:cNvPr id="24" name="Text Box 27"/>
          <p:cNvSpPr txBox="1">
            <a:spLocks noChangeArrowheads="1"/>
          </p:cNvSpPr>
          <p:nvPr/>
        </p:nvSpPr>
        <p:spPr bwMode="auto">
          <a:xfrm>
            <a:off x="1114095" y="4139230"/>
            <a:ext cx="2502725" cy="480131"/>
          </a:xfrm>
          <a:prstGeom prst="rect">
            <a:avLst/>
          </a:prstGeom>
          <a:noFill/>
          <a:ln w="19050" algn="ctr">
            <a:noFill/>
            <a:miter lim="800000"/>
            <a:headEnd/>
            <a:tailEnd/>
          </a:ln>
        </p:spPr>
        <p:txBody>
          <a:bodyPr lIns="76197" tIns="38098" rIns="76197" bIns="38098" anchor="ctr">
            <a:spAutoFit/>
          </a:bodyPr>
          <a:lstStyle/>
          <a:p>
            <a:pPr algn="ctr">
              <a:lnSpc>
                <a:spcPct val="90000"/>
              </a:lnSpc>
              <a:defRPr/>
            </a:pPr>
            <a:r>
              <a:rPr lang="en-US" sz="2800" spc="-120" dirty="0" smtClean="0">
                <a:latin typeface="+mn-lt"/>
              </a:rPr>
              <a:t>New Features</a:t>
            </a:r>
            <a:endParaRPr lang="en-US" sz="2800" spc="-120" dirty="0">
              <a:latin typeface="+mn-lt"/>
            </a:endParaRPr>
          </a:p>
        </p:txBody>
      </p:sp>
      <p:pic>
        <p:nvPicPr>
          <p:cNvPr id="14" name="Picture 8" descr="bar"/>
          <p:cNvPicPr>
            <a:picLocks noChangeAspect="1" noChangeArrowheads="1"/>
          </p:cNvPicPr>
          <p:nvPr/>
        </p:nvPicPr>
        <p:blipFill>
          <a:blip r:embed="rId4" cstate="screen"/>
          <a:srcRect/>
          <a:stretch>
            <a:fillRect/>
          </a:stretch>
        </p:blipFill>
        <p:spPr bwMode="blackWhite">
          <a:xfrm>
            <a:off x="4648200" y="4191000"/>
            <a:ext cx="4191000" cy="390808"/>
          </a:xfrm>
          <a:prstGeom prst="rect">
            <a:avLst/>
          </a:prstGeom>
          <a:noFill/>
          <a:ln w="9525">
            <a:noFill/>
            <a:miter lim="800000"/>
            <a:headEnd/>
            <a:tailEnd/>
          </a:ln>
        </p:spPr>
      </p:pic>
      <p:sp>
        <p:nvSpPr>
          <p:cNvPr id="19" name="Title 1"/>
          <p:cNvSpPr txBox="1">
            <a:spLocks/>
          </p:cNvSpPr>
          <p:nvPr/>
        </p:nvSpPr>
        <p:spPr>
          <a:xfrm>
            <a:off x="381000" y="230188"/>
            <a:ext cx="8382000" cy="7478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150" normalizeH="0" baseline="0" noProof="0" dirty="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endParaRPr>
          </a:p>
        </p:txBody>
      </p:sp>
      <p:sp>
        <p:nvSpPr>
          <p:cNvPr id="22" name="Content Placeholder 2"/>
          <p:cNvSpPr txBox="1">
            <a:spLocks/>
          </p:cNvSpPr>
          <p:nvPr/>
        </p:nvSpPr>
        <p:spPr bwMode="auto">
          <a:xfrm>
            <a:off x="457200" y="4703108"/>
            <a:ext cx="3952050" cy="1231106"/>
          </a:xfrm>
          <a:prstGeom prst="rect">
            <a:avLst/>
          </a:prstGeom>
        </p:spPr>
        <p:txBody>
          <a:bodyPr vert="horz" wrap="square" lIns="0" tIns="0" rIns="0" bIns="0" numCol="1" anchor="t" anchorCtr="0" compatLnSpc="1">
            <a:prstTxWarp prst="textNoShape">
              <a:avLst/>
            </a:prstTxWarp>
            <a:spAutoFit/>
          </a:bodyPr>
          <a:lstStyle/>
          <a:p>
            <a:pPr marL="376256" indent="-369888">
              <a:lnSpc>
                <a:spcPct val="85000"/>
              </a:lnSpc>
              <a:spcBef>
                <a:spcPct val="20000"/>
              </a:spcBef>
              <a:buBlip>
                <a:blip r:embed="rId3"/>
              </a:buBlip>
            </a:pPr>
            <a:r>
              <a:rPr lang="en-US" sz="2000" dirty="0" smtClean="0">
                <a:latin typeface="Calibri" pitchFamily="34" charset="0"/>
              </a:rPr>
              <a:t>Graphical </a:t>
            </a:r>
            <a:r>
              <a:rPr lang="en-US" sz="2000" dirty="0" err="1" smtClean="0">
                <a:latin typeface="Calibri" pitchFamily="34" charset="0"/>
              </a:rPr>
              <a:t>PowerShell</a:t>
            </a:r>
            <a:endParaRPr lang="en-US" sz="2000" dirty="0" smtClean="0">
              <a:latin typeface="Calibri" pitchFamily="34" charset="0"/>
            </a:endParaRPr>
          </a:p>
          <a:p>
            <a:pPr marL="376256" indent="-369888">
              <a:lnSpc>
                <a:spcPct val="85000"/>
              </a:lnSpc>
              <a:spcBef>
                <a:spcPct val="20000"/>
              </a:spcBef>
              <a:buBlip>
                <a:blip r:embed="rId3"/>
              </a:buBlip>
            </a:pPr>
            <a:r>
              <a:rPr lang="en-US" sz="2000" dirty="0" smtClean="0">
                <a:latin typeface="Calibri" pitchFamily="34" charset="0"/>
              </a:rPr>
              <a:t>Improved Security</a:t>
            </a:r>
          </a:p>
          <a:p>
            <a:pPr marL="376256" indent="-369888">
              <a:lnSpc>
                <a:spcPct val="85000"/>
              </a:lnSpc>
              <a:spcBef>
                <a:spcPct val="20000"/>
              </a:spcBef>
              <a:buBlip>
                <a:blip r:embed="rId3"/>
              </a:buBlip>
            </a:pPr>
            <a:r>
              <a:rPr lang="en-US" sz="2000" dirty="0" smtClean="0">
                <a:latin typeface="Calibri" pitchFamily="34" charset="0"/>
              </a:rPr>
              <a:t>Portability</a:t>
            </a:r>
          </a:p>
          <a:p>
            <a:pPr marL="376256" indent="-369888">
              <a:lnSpc>
                <a:spcPct val="85000"/>
              </a:lnSpc>
              <a:spcBef>
                <a:spcPct val="20000"/>
              </a:spcBef>
              <a:buBlip>
                <a:blip r:embed="rId3"/>
              </a:buBlip>
            </a:pPr>
            <a:r>
              <a:rPr lang="en-US" sz="2000" dirty="0" smtClean="0">
                <a:latin typeface="Calibri" pitchFamily="34" charset="0"/>
              </a:rPr>
              <a:t>New </a:t>
            </a:r>
            <a:r>
              <a:rPr lang="en-US" sz="2000" dirty="0" err="1" smtClean="0">
                <a:latin typeface="Calibri" pitchFamily="34" charset="0"/>
              </a:rPr>
              <a:t>cmdlets</a:t>
            </a:r>
            <a:r>
              <a:rPr lang="en-US" sz="2000" dirty="0" smtClean="0">
                <a:latin typeface="Calibri" pitchFamily="34" charset="0"/>
              </a:rPr>
              <a:t> </a:t>
            </a:r>
          </a:p>
        </p:txBody>
      </p:sp>
      <p:sp>
        <p:nvSpPr>
          <p:cNvPr id="10" name="Text Box 28"/>
          <p:cNvSpPr txBox="1">
            <a:spLocks noChangeArrowheads="1"/>
          </p:cNvSpPr>
          <p:nvPr/>
        </p:nvSpPr>
        <p:spPr bwMode="auto">
          <a:xfrm>
            <a:off x="5443439" y="4139993"/>
            <a:ext cx="2616109" cy="480131"/>
          </a:xfrm>
          <a:prstGeom prst="rect">
            <a:avLst/>
          </a:prstGeom>
          <a:noFill/>
          <a:ln w="19050" algn="ctr">
            <a:noFill/>
            <a:miter lim="800000"/>
            <a:headEnd/>
            <a:tailEnd/>
          </a:ln>
        </p:spPr>
        <p:txBody>
          <a:bodyPr lIns="76197" tIns="38098" rIns="76197" bIns="38098" anchor="ctr">
            <a:spAutoFit/>
          </a:bodyPr>
          <a:lstStyle/>
          <a:p>
            <a:pPr algn="ctr">
              <a:lnSpc>
                <a:spcPct val="90000"/>
              </a:lnSpc>
              <a:defRPr/>
            </a:pPr>
            <a:r>
              <a:rPr lang="en-US" sz="2800" spc="-120" dirty="0" smtClean="0">
                <a:latin typeface="+mn-lt"/>
              </a:rPr>
              <a:t>Integration</a:t>
            </a:r>
            <a:endParaRPr lang="en-US" sz="2800" spc="-120" dirty="0">
              <a:latin typeface="+mn-lt"/>
            </a:endParaRPr>
          </a:p>
        </p:txBody>
      </p:sp>
      <p:pic>
        <p:nvPicPr>
          <p:cNvPr id="15" name="Picture 8" descr="bar"/>
          <p:cNvPicPr>
            <a:picLocks noChangeAspect="1" noChangeArrowheads="1"/>
          </p:cNvPicPr>
          <p:nvPr/>
        </p:nvPicPr>
        <p:blipFill>
          <a:blip r:embed="rId4" cstate="screen"/>
          <a:srcRect/>
          <a:stretch>
            <a:fillRect/>
          </a:stretch>
        </p:blipFill>
        <p:spPr bwMode="blackWhite">
          <a:xfrm>
            <a:off x="0" y="1143000"/>
            <a:ext cx="9144000" cy="390808"/>
          </a:xfrm>
          <a:prstGeom prst="rect">
            <a:avLst/>
          </a:prstGeom>
          <a:noFill/>
          <a:ln w="9525">
            <a:noFill/>
            <a:miter lim="800000"/>
            <a:headEnd/>
            <a:tailEnd/>
          </a:ln>
        </p:spPr>
      </p:pic>
      <p:sp>
        <p:nvSpPr>
          <p:cNvPr id="8" name="Text Box 29"/>
          <p:cNvSpPr txBox="1">
            <a:spLocks noChangeArrowheads="1"/>
          </p:cNvSpPr>
          <p:nvPr/>
        </p:nvSpPr>
        <p:spPr bwMode="auto">
          <a:xfrm>
            <a:off x="362586" y="1120916"/>
            <a:ext cx="8381999" cy="469359"/>
          </a:xfrm>
          <a:prstGeom prst="rect">
            <a:avLst/>
          </a:prstGeom>
          <a:noFill/>
          <a:ln w="19050" algn="ctr">
            <a:noFill/>
            <a:miter lim="800000"/>
            <a:headEnd/>
            <a:tailEnd/>
          </a:ln>
        </p:spPr>
        <p:txBody>
          <a:bodyPr wrap="square" lIns="76197" tIns="38098" rIns="76197" bIns="38098" anchor="ctr">
            <a:spAutoFit/>
          </a:bodyPr>
          <a:lstStyle/>
          <a:p>
            <a:pPr algn="ctr">
              <a:lnSpc>
                <a:spcPct val="90000"/>
              </a:lnSpc>
              <a:defRPr/>
            </a:pPr>
            <a:r>
              <a:rPr lang="en-US" sz="2800" spc="-120" dirty="0" smtClean="0">
                <a:latin typeface="+mn-lt"/>
              </a:rPr>
              <a:t>Improved Command-line shell &amp; Scripting Language</a:t>
            </a:r>
            <a:endParaRPr lang="en-US" sz="2800" spc="-120" dirty="0">
              <a:latin typeface="+mn-lt"/>
            </a:endParaRPr>
          </a:p>
        </p:txBody>
      </p:sp>
      <p:sp>
        <p:nvSpPr>
          <p:cNvPr id="16" name="Title 15"/>
          <p:cNvSpPr>
            <a:spLocks noGrp="1"/>
          </p:cNvSpPr>
          <p:nvPr>
            <p:ph type="title"/>
          </p:nvPr>
        </p:nvSpPr>
        <p:spPr>
          <a:xfrm>
            <a:off x="387054" y="228600"/>
            <a:ext cx="8375946" cy="664797"/>
          </a:xfrm>
        </p:spPr>
        <p:txBody>
          <a:bodyPr/>
          <a:lstStyle/>
          <a:p>
            <a:pPr lvl="0"/>
            <a:r>
              <a:rPr smtClean="0"/>
              <a:t>Powershell 2.0</a:t>
            </a:r>
            <a:endParaRPr lang="en-US" dirty="0"/>
          </a:p>
        </p:txBody>
      </p:sp>
      <p:pic>
        <p:nvPicPr>
          <p:cNvPr id="6147" name="Picture 3"/>
          <p:cNvPicPr>
            <a:picLocks noChangeAspect="1" noChangeArrowheads="1"/>
          </p:cNvPicPr>
          <p:nvPr/>
        </p:nvPicPr>
        <p:blipFill>
          <a:blip r:embed="rId5" cstate="print"/>
          <a:srcRect/>
          <a:stretch>
            <a:fillRect/>
          </a:stretch>
        </p:blipFill>
        <p:spPr bwMode="auto">
          <a:xfrm>
            <a:off x="847900" y="1652209"/>
            <a:ext cx="2759824" cy="2071891"/>
          </a:xfrm>
          <a:prstGeom prst="rect">
            <a:avLst/>
          </a:prstGeom>
          <a:noFill/>
          <a:ln w="9525">
            <a:noFill/>
            <a:miter lim="800000"/>
            <a:headEnd/>
            <a:tailEnd/>
          </a:ln>
          <a:effectLst/>
        </p:spPr>
      </p:pic>
    </p:spTree>
    <p:extLst>
      <p:ext uri="{BB962C8B-B14F-4D97-AF65-F5344CB8AC3E}">
        <p14:creationId xmlns:p14="http://schemas.microsoft.com/office/powerpoint/2010/main" val="38920226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Windows Server 2008 R2 Overview</a:t>
            </a:r>
            <a:endParaRPr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en-US" dirty="0" smtClean="0">
                <a:solidFill>
                  <a:schemeClr val="tx1"/>
                </a:solidFill>
              </a:rPr>
              <a:t>Joey Snow</a:t>
            </a:r>
          </a:p>
          <a:p>
            <a:r>
              <a:rPr lang="en-US" dirty="0" smtClean="0">
                <a:solidFill>
                  <a:schemeClr val="tx1"/>
                </a:solidFill>
              </a:rPr>
              <a:t>Technical Evangelist</a:t>
            </a:r>
          </a:p>
          <a:p>
            <a:r>
              <a:rPr lang="en-US" dirty="0" smtClean="0">
                <a:solidFill>
                  <a:schemeClr val="tx1"/>
                </a:solidFill>
              </a:rPr>
              <a:t>Microsoft </a:t>
            </a:r>
            <a:r>
              <a:rPr lang="en-US" dirty="0" err="1" smtClean="0">
                <a:solidFill>
                  <a:schemeClr val="tx1"/>
                </a:solidFill>
              </a:rPr>
              <a:t>Corportation</a:t>
            </a:r>
            <a:endParaRPr lang="en-US" dirty="0" smtClean="0">
              <a:solidFill>
                <a:schemeClr val="tx1"/>
              </a:solidFill>
            </a:endParaRPr>
          </a:p>
          <a:p>
            <a:r>
              <a:rPr lang="en-US" dirty="0" smtClean="0">
                <a:solidFill>
                  <a:schemeClr val="tx1"/>
                </a:solidFill>
              </a:rPr>
              <a:t>SVR203</a:t>
            </a:r>
            <a:endParaRPr lang="en-US" dirty="0">
              <a:solidFill>
                <a:schemeClr val="tx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PowerShell Enhancements</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69921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165490" y="4388873"/>
            <a:ext cx="6994950" cy="1384994"/>
          </a:xfrm>
        </p:spPr>
        <p:txBody>
          <a:bodyPr/>
          <a:lstStyle/>
          <a:p>
            <a:pPr algn="ctr"/>
            <a:r>
              <a:rPr lang="en-GB" sz="9600" dirty="0" smtClean="0"/>
              <a:t>Active Directory</a:t>
            </a:r>
            <a:endParaRPr lang="en-GB" sz="9600" dirty="0"/>
          </a:p>
        </p:txBody>
      </p:sp>
    </p:spTree>
    <p:extLst>
      <p:ext uri="{BB962C8B-B14F-4D97-AF65-F5344CB8AC3E}">
        <p14:creationId xmlns:p14="http://schemas.microsoft.com/office/powerpoint/2010/main" val="15620777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smtClean="0"/>
              <a:t>Active Directory Domain Services</a:t>
            </a:r>
            <a:endParaRPr lang="en-US" dirty="0"/>
          </a:p>
        </p:txBody>
      </p:sp>
      <p:sp>
        <p:nvSpPr>
          <p:cNvPr id="5" name="Content Placeholder 4"/>
          <p:cNvSpPr>
            <a:spLocks noGrp="1"/>
          </p:cNvSpPr>
          <p:nvPr>
            <p:ph idx="1"/>
          </p:nvPr>
        </p:nvSpPr>
        <p:spPr>
          <a:xfrm>
            <a:off x="381000" y="1149927"/>
            <a:ext cx="8382000" cy="5090624"/>
          </a:xfrm>
        </p:spPr>
        <p:txBody>
          <a:bodyPr/>
          <a:lstStyle/>
          <a:p>
            <a:pPr lvl="0"/>
            <a:r>
              <a:rPr lang="en-US" sz="2800" dirty="0" smtClean="0">
                <a:solidFill>
                  <a:schemeClr val="tx1"/>
                </a:solidFill>
              </a:rPr>
              <a:t>New Active Directory Domain Services</a:t>
            </a:r>
            <a:br>
              <a:rPr lang="en-US" sz="2800" dirty="0" smtClean="0">
                <a:solidFill>
                  <a:schemeClr val="tx1"/>
                </a:solidFill>
              </a:rPr>
            </a:br>
            <a:r>
              <a:rPr lang="en-US" sz="2800" dirty="0" smtClean="0">
                <a:solidFill>
                  <a:schemeClr val="tx1"/>
                </a:solidFill>
              </a:rPr>
              <a:t>management console</a:t>
            </a:r>
          </a:p>
          <a:p>
            <a:pPr lvl="1"/>
            <a:r>
              <a:rPr lang="en-US" sz="2400" dirty="0" err="1" smtClean="0">
                <a:solidFill>
                  <a:schemeClr val="tx1"/>
                </a:solidFill>
              </a:rPr>
              <a:t>PowerShell</a:t>
            </a:r>
            <a:r>
              <a:rPr lang="en-US" sz="2400" dirty="0" smtClean="0">
                <a:solidFill>
                  <a:schemeClr val="tx1"/>
                </a:solidFill>
              </a:rPr>
              <a:t> integration/Built on </a:t>
            </a:r>
            <a:r>
              <a:rPr lang="en-US" sz="2400" dirty="0" err="1" smtClean="0">
                <a:solidFill>
                  <a:schemeClr val="tx1"/>
                </a:solidFill>
              </a:rPr>
              <a:t>PowerShell</a:t>
            </a:r>
            <a:endParaRPr lang="en-US" sz="2400" dirty="0" smtClean="0">
              <a:solidFill>
                <a:schemeClr val="tx1"/>
              </a:solidFill>
            </a:endParaRPr>
          </a:p>
          <a:p>
            <a:pPr lvl="0"/>
            <a:r>
              <a:rPr lang="en-US" sz="2800" dirty="0" smtClean="0">
                <a:solidFill>
                  <a:schemeClr val="tx1"/>
                </a:solidFill>
              </a:rPr>
              <a:t>Recovery of deleted objects</a:t>
            </a:r>
          </a:p>
          <a:p>
            <a:pPr lvl="1"/>
            <a:r>
              <a:rPr lang="en-US" sz="2400" dirty="0" smtClean="0">
                <a:solidFill>
                  <a:schemeClr val="tx1"/>
                </a:solidFill>
              </a:rPr>
              <a:t>New AD Recycle Bin</a:t>
            </a:r>
          </a:p>
          <a:p>
            <a:pPr lvl="0"/>
            <a:r>
              <a:rPr lang="en-US" sz="2800" dirty="0" smtClean="0">
                <a:solidFill>
                  <a:schemeClr val="tx1"/>
                </a:solidFill>
              </a:rPr>
              <a:t>Improved process for joining domains</a:t>
            </a:r>
          </a:p>
          <a:p>
            <a:pPr lvl="1"/>
            <a:r>
              <a:rPr lang="en-US" sz="2400" dirty="0" smtClean="0">
                <a:solidFill>
                  <a:schemeClr val="tx1"/>
                </a:solidFill>
              </a:rPr>
              <a:t>Offline domain join</a:t>
            </a:r>
          </a:p>
          <a:p>
            <a:pPr lvl="0"/>
            <a:r>
              <a:rPr lang="en-US" sz="2800" dirty="0" smtClean="0">
                <a:solidFill>
                  <a:schemeClr val="tx1"/>
                </a:solidFill>
              </a:rPr>
              <a:t>Improved management of user accounts and</a:t>
            </a:r>
            <a:br>
              <a:rPr lang="en-US" sz="2800" dirty="0" smtClean="0">
                <a:solidFill>
                  <a:schemeClr val="tx1"/>
                </a:solidFill>
              </a:rPr>
            </a:br>
            <a:r>
              <a:rPr lang="en-US" sz="2800" dirty="0" smtClean="0">
                <a:solidFill>
                  <a:schemeClr val="tx1"/>
                </a:solidFill>
              </a:rPr>
              <a:t>identity services</a:t>
            </a:r>
          </a:p>
          <a:p>
            <a:pPr lvl="1"/>
            <a:r>
              <a:rPr lang="en-US" sz="2400" dirty="0" smtClean="0">
                <a:solidFill>
                  <a:schemeClr val="tx1"/>
                </a:solidFill>
              </a:rPr>
              <a:t>Managed service accounts</a:t>
            </a:r>
          </a:p>
          <a:p>
            <a:pPr lvl="0"/>
            <a:r>
              <a:rPr lang="en-US" sz="2800" dirty="0" smtClean="0">
                <a:solidFill>
                  <a:schemeClr val="tx1"/>
                </a:solidFill>
              </a:rPr>
              <a:t>Improved Active Directory Federated Services</a:t>
            </a:r>
          </a:p>
          <a:p>
            <a:pPr lvl="1"/>
            <a:r>
              <a:rPr lang="en-US" sz="2400" dirty="0" smtClean="0">
                <a:solidFill>
                  <a:schemeClr val="tx1"/>
                </a:solidFill>
              </a:rPr>
              <a:t>Authentication assurance</a:t>
            </a:r>
          </a:p>
        </p:txBody>
      </p:sp>
    </p:spTree>
    <p:extLst>
      <p:ext uri="{BB962C8B-B14F-4D97-AF65-F5344CB8AC3E}">
        <p14:creationId xmlns:p14="http://schemas.microsoft.com/office/powerpoint/2010/main" val="8084478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Active Directory Enhancements</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9921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172417" y="4084073"/>
            <a:ext cx="6994950" cy="1384994"/>
          </a:xfrm>
        </p:spPr>
        <p:txBody>
          <a:bodyPr/>
          <a:lstStyle/>
          <a:p>
            <a:pPr algn="ctr"/>
            <a:r>
              <a:rPr lang="en-GB" sz="8800" dirty="0" smtClean="0"/>
              <a:t>Better Together With Windows 7</a:t>
            </a:r>
            <a:endParaRPr lang="en-GB" sz="8800" dirty="0"/>
          </a:p>
        </p:txBody>
      </p:sp>
    </p:spTree>
    <p:extLst>
      <p:ext uri="{BB962C8B-B14F-4D97-AF65-F5344CB8AC3E}">
        <p14:creationId xmlns:p14="http://schemas.microsoft.com/office/powerpoint/2010/main" val="19904758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800" smtClean="0"/>
              <a:t>Better Together With Windows 7</a:t>
            </a:r>
            <a:endParaRPr lang="en-US" sz="4800" dirty="0"/>
          </a:p>
        </p:txBody>
      </p:sp>
      <p:sp>
        <p:nvSpPr>
          <p:cNvPr id="4" name="Content Placeholder 3"/>
          <p:cNvSpPr>
            <a:spLocks noGrp="1"/>
          </p:cNvSpPr>
          <p:nvPr>
            <p:ph idx="1"/>
          </p:nvPr>
        </p:nvSpPr>
        <p:spPr>
          <a:xfrm>
            <a:off x="358514" y="1334176"/>
            <a:ext cx="8382000" cy="4961358"/>
          </a:xfrm>
        </p:spPr>
        <p:txBody>
          <a:bodyPr/>
          <a:lstStyle/>
          <a:p>
            <a:pPr lvl="0"/>
            <a:r>
              <a:rPr lang="en-US" sz="2600" dirty="0" smtClean="0">
                <a:solidFill>
                  <a:schemeClr val="tx1"/>
                </a:solidFill>
              </a:rPr>
              <a:t>More effective software control with </a:t>
            </a:r>
            <a:r>
              <a:rPr lang="en-US" sz="2600" dirty="0" err="1" smtClean="0">
                <a:solidFill>
                  <a:schemeClr val="tx1"/>
                </a:solidFill>
              </a:rPr>
              <a:t>AppLocker</a:t>
            </a:r>
            <a:endParaRPr lang="en-US" sz="2600" dirty="0" smtClean="0">
              <a:solidFill>
                <a:schemeClr val="tx1"/>
              </a:solidFill>
            </a:endParaRPr>
          </a:p>
          <a:p>
            <a:pPr lvl="0"/>
            <a:r>
              <a:rPr lang="en-US" sz="2600" dirty="0" smtClean="0">
                <a:solidFill>
                  <a:schemeClr val="tx1"/>
                </a:solidFill>
              </a:rPr>
              <a:t>Ubiquitous remote connectivity via </a:t>
            </a:r>
            <a:r>
              <a:rPr lang="en-US" sz="2600" dirty="0" err="1" smtClean="0">
                <a:solidFill>
                  <a:schemeClr val="tx1"/>
                </a:solidFill>
              </a:rPr>
              <a:t>DirectAccess</a:t>
            </a:r>
            <a:endParaRPr lang="en-US" sz="2600" dirty="0" smtClean="0">
              <a:solidFill>
                <a:schemeClr val="tx1"/>
              </a:solidFill>
            </a:endParaRPr>
          </a:p>
          <a:p>
            <a:pPr lvl="0"/>
            <a:r>
              <a:rPr lang="en-US" sz="2600" dirty="0" smtClean="0">
                <a:solidFill>
                  <a:schemeClr val="tx1"/>
                </a:solidFill>
              </a:rPr>
              <a:t>Combining Remote Workspace, Presentation Virtualization and Remote Desktop Services Gateway allows native desktop experience over public Win 7 computers</a:t>
            </a:r>
          </a:p>
          <a:p>
            <a:pPr lvl="0"/>
            <a:r>
              <a:rPr lang="en-US" sz="2600" dirty="0" err="1" smtClean="0">
                <a:solidFill>
                  <a:schemeClr val="tx1"/>
                </a:solidFill>
              </a:rPr>
              <a:t>BranchCache</a:t>
            </a:r>
            <a:r>
              <a:rPr lang="en-US" sz="2600" dirty="0" smtClean="0">
                <a:solidFill>
                  <a:schemeClr val="tx1"/>
                </a:solidFill>
              </a:rPr>
              <a:t> for improved branch performance</a:t>
            </a:r>
          </a:p>
          <a:p>
            <a:pPr lvl="0"/>
            <a:r>
              <a:rPr lang="en-US" sz="2600" dirty="0" smtClean="0">
                <a:solidFill>
                  <a:schemeClr val="tx1"/>
                </a:solidFill>
              </a:rPr>
              <a:t>Read-Only DFS for improved branch office security</a:t>
            </a:r>
          </a:p>
          <a:p>
            <a:pPr lvl="0"/>
            <a:r>
              <a:rPr lang="en-US" sz="2600" dirty="0" smtClean="0">
                <a:solidFill>
                  <a:schemeClr val="tx1"/>
                </a:solidFill>
              </a:rPr>
              <a:t>More efficient client power management</a:t>
            </a:r>
          </a:p>
          <a:p>
            <a:pPr lvl="0"/>
            <a:r>
              <a:rPr lang="en-US" sz="2600" dirty="0" smtClean="0">
                <a:solidFill>
                  <a:schemeClr val="tx1"/>
                </a:solidFill>
              </a:rPr>
              <a:t>Desktop and applications virtualization feeds feature</a:t>
            </a:r>
          </a:p>
          <a:p>
            <a:pPr lvl="0"/>
            <a:r>
              <a:rPr lang="en-US" sz="2600" dirty="0" smtClean="0">
                <a:solidFill>
                  <a:schemeClr val="tx1"/>
                </a:solidFill>
              </a:rPr>
              <a:t>Agile VPN</a:t>
            </a:r>
          </a:p>
          <a:p>
            <a:pPr lvl="0"/>
            <a:r>
              <a:rPr lang="en-US" sz="2600" dirty="0" err="1" smtClean="0">
                <a:solidFill>
                  <a:schemeClr val="tx1"/>
                </a:solidFill>
              </a:rPr>
              <a:t>BitLocker</a:t>
            </a:r>
            <a:r>
              <a:rPr lang="en-US" sz="2600" dirty="0" smtClean="0">
                <a:solidFill>
                  <a:schemeClr val="tx1"/>
                </a:solidFill>
              </a:rPr>
              <a:t> encryption on removable drives</a:t>
            </a:r>
          </a:p>
        </p:txBody>
      </p:sp>
    </p:spTree>
    <p:extLst>
      <p:ext uri="{BB962C8B-B14F-4D97-AF65-F5344CB8AC3E}">
        <p14:creationId xmlns:p14="http://schemas.microsoft.com/office/powerpoint/2010/main" val="24708162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 Same Side Corner Rectangle 79"/>
          <p:cNvSpPr/>
          <p:nvPr/>
        </p:nvSpPr>
        <p:spPr bwMode="hidden">
          <a:xfrm rot="10800000">
            <a:off x="4800600" y="1590644"/>
            <a:ext cx="4191000" cy="4505355"/>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83" name="Rounded Rectangle 82"/>
          <p:cNvSpPr/>
          <p:nvPr/>
        </p:nvSpPr>
        <p:spPr bwMode="blackWhite">
          <a:xfrm rot="5400000">
            <a:off x="6550224" y="-799014"/>
            <a:ext cx="589079" cy="4210462"/>
          </a:xfrm>
          <a:prstGeom prst="roundRect">
            <a:avLst>
              <a:gd name="adj" fmla="val 27850"/>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81" name="Rounded Rectangle 80"/>
          <p:cNvSpPr/>
          <p:nvPr/>
        </p:nvSpPr>
        <p:spPr bwMode="blackWhite">
          <a:xfrm rot="5400000">
            <a:off x="2169534" y="-782802"/>
            <a:ext cx="582594" cy="4210462"/>
          </a:xfrm>
          <a:prstGeom prst="roundRect">
            <a:avLst>
              <a:gd name="adj" fmla="val 27850"/>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79" name="Round Same Side Corner Rectangle 78"/>
          <p:cNvSpPr/>
          <p:nvPr/>
        </p:nvSpPr>
        <p:spPr bwMode="hidden">
          <a:xfrm rot="10800000">
            <a:off x="394510" y="1611994"/>
            <a:ext cx="4101289" cy="4484006"/>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2" name="Title 1"/>
          <p:cNvSpPr>
            <a:spLocks noGrp="1"/>
          </p:cNvSpPr>
          <p:nvPr>
            <p:ph type="title"/>
          </p:nvPr>
        </p:nvSpPr>
        <p:spPr>
          <a:xfrm>
            <a:off x="387054" y="228600"/>
            <a:ext cx="8375946" cy="664797"/>
          </a:xfrm>
        </p:spPr>
        <p:txBody>
          <a:bodyPr/>
          <a:lstStyle/>
          <a:p>
            <a:r>
              <a:rPr smtClean="0"/>
              <a:t>Software Control via AppLocker</a:t>
            </a:r>
            <a:endParaRPr lang="en-US" dirty="0"/>
          </a:p>
        </p:txBody>
      </p:sp>
      <p:sp>
        <p:nvSpPr>
          <p:cNvPr id="47" name="Rectangle 46"/>
          <p:cNvSpPr/>
          <p:nvPr/>
        </p:nvSpPr>
        <p:spPr>
          <a:xfrm>
            <a:off x="4800600" y="3886200"/>
            <a:ext cx="4191000" cy="1665071"/>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smtClean="0"/>
              <a:t>Eliminate unwanted/unknown applications in your network</a:t>
            </a:r>
          </a:p>
          <a:p>
            <a:pPr marL="287338" lvl="1" indent="-277813" defTabSz="914363" fontAlgn="base">
              <a:lnSpc>
                <a:spcPct val="90000"/>
              </a:lnSpc>
              <a:spcBef>
                <a:spcPts val="200"/>
              </a:spcBef>
              <a:spcAft>
                <a:spcPts val="100"/>
              </a:spcAft>
              <a:buBlip>
                <a:blip r:embed="rId3"/>
              </a:buBlip>
              <a:defRPr/>
            </a:pPr>
            <a:r>
              <a:rPr lang="en-US" dirty="0" smtClean="0"/>
              <a:t>Enforce application standardization within your organization</a:t>
            </a:r>
          </a:p>
          <a:p>
            <a:pPr marL="287338" lvl="1" indent="-277813" defTabSz="914363" fontAlgn="base">
              <a:lnSpc>
                <a:spcPct val="90000"/>
              </a:lnSpc>
              <a:spcBef>
                <a:spcPts val="200"/>
              </a:spcBef>
              <a:spcAft>
                <a:spcPts val="100"/>
              </a:spcAft>
              <a:buBlip>
                <a:blip r:embed="rId3"/>
              </a:buBlip>
              <a:defRPr/>
            </a:pPr>
            <a:r>
              <a:rPr lang="en-US" dirty="0" smtClean="0"/>
              <a:t>Easily create and manage flexible rules using Group Policy</a:t>
            </a:r>
          </a:p>
        </p:txBody>
      </p:sp>
      <p:grpSp>
        <p:nvGrpSpPr>
          <p:cNvPr id="3" name="Group 36"/>
          <p:cNvGrpSpPr/>
          <p:nvPr/>
        </p:nvGrpSpPr>
        <p:grpSpPr>
          <a:xfrm>
            <a:off x="304800" y="3429000"/>
            <a:ext cx="4191000" cy="2456057"/>
            <a:chOff x="304800" y="3962400"/>
            <a:chExt cx="4191000" cy="2456057"/>
          </a:xfrm>
        </p:grpSpPr>
        <p:sp>
          <p:nvSpPr>
            <p:cNvPr id="49" name="Rectangle 48"/>
            <p:cNvSpPr/>
            <p:nvPr/>
          </p:nvSpPr>
          <p:spPr>
            <a:xfrm>
              <a:off x="304800" y="3962400"/>
              <a:ext cx="4191000" cy="2456057"/>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smtClean="0"/>
                <a:t>Users can install and run unapproved applications</a:t>
              </a:r>
            </a:p>
            <a:p>
              <a:pPr marL="287338" lvl="1" indent="-277813" defTabSz="914363" fontAlgn="base">
                <a:lnSpc>
                  <a:spcPct val="90000"/>
                </a:lnSpc>
                <a:spcBef>
                  <a:spcPts val="200"/>
                </a:spcBef>
                <a:spcAft>
                  <a:spcPts val="100"/>
                </a:spcAft>
                <a:buBlip>
                  <a:blip r:embed="rId3"/>
                </a:buBlip>
                <a:defRPr/>
              </a:pPr>
              <a:r>
                <a:rPr lang="en-US" dirty="0" smtClean="0"/>
                <a:t>Even standard users can install some types of software</a:t>
              </a:r>
            </a:p>
            <a:p>
              <a:pPr marL="287338" lvl="1" indent="-277813" defTabSz="914363" fontAlgn="base">
                <a:lnSpc>
                  <a:spcPct val="90000"/>
                </a:lnSpc>
                <a:spcBef>
                  <a:spcPts val="200"/>
                </a:spcBef>
                <a:spcAft>
                  <a:spcPts val="100"/>
                </a:spcAft>
                <a:buBlip>
                  <a:blip r:embed="rId3"/>
                </a:buBlip>
                <a:defRPr/>
              </a:pPr>
              <a:r>
                <a:rPr lang="en-US" dirty="0" smtClean="0"/>
                <a:t>Unauthorized applications may:</a:t>
              </a:r>
            </a:p>
            <a:p>
              <a:pPr marL="744538" lvl="2" indent="-277813" defTabSz="914363" fontAlgn="base">
                <a:lnSpc>
                  <a:spcPct val="90000"/>
                </a:lnSpc>
                <a:spcBef>
                  <a:spcPts val="200"/>
                </a:spcBef>
                <a:spcAft>
                  <a:spcPts val="100"/>
                </a:spcAft>
                <a:buBlip>
                  <a:blip r:embed="rId3"/>
                </a:buBlip>
                <a:defRPr/>
              </a:pPr>
              <a:r>
                <a:rPr lang="en-US" sz="1600" dirty="0" smtClean="0"/>
                <a:t>Introduce malware</a:t>
              </a:r>
            </a:p>
            <a:p>
              <a:pPr marL="744538" lvl="2" indent="-277813" defTabSz="914363" fontAlgn="base">
                <a:lnSpc>
                  <a:spcPct val="90000"/>
                </a:lnSpc>
                <a:spcBef>
                  <a:spcPts val="200"/>
                </a:spcBef>
                <a:spcAft>
                  <a:spcPts val="100"/>
                </a:spcAft>
                <a:buBlip>
                  <a:blip r:embed="rId3"/>
                </a:buBlip>
                <a:defRPr/>
              </a:pPr>
              <a:r>
                <a:rPr lang="en-US" sz="1600" dirty="0" smtClean="0"/>
                <a:t>Increase helpdesk calls</a:t>
              </a:r>
            </a:p>
            <a:p>
              <a:pPr marL="744538" lvl="2" indent="-277813" defTabSz="914363" fontAlgn="base">
                <a:lnSpc>
                  <a:spcPct val="90000"/>
                </a:lnSpc>
                <a:spcBef>
                  <a:spcPts val="200"/>
                </a:spcBef>
                <a:spcAft>
                  <a:spcPts val="100"/>
                </a:spcAft>
                <a:buBlip>
                  <a:blip r:embed="rId3"/>
                </a:buBlip>
                <a:defRPr/>
              </a:pPr>
              <a:r>
                <a:rPr lang="en-US" sz="1600" dirty="0" smtClean="0"/>
                <a:t>Reduce user productivity</a:t>
              </a:r>
            </a:p>
            <a:p>
              <a:pPr marL="744538" lvl="2" indent="-277813" defTabSz="914363" fontAlgn="base">
                <a:lnSpc>
                  <a:spcPct val="90000"/>
                </a:lnSpc>
                <a:spcBef>
                  <a:spcPts val="200"/>
                </a:spcBef>
                <a:spcAft>
                  <a:spcPts val="100"/>
                </a:spcAft>
                <a:buBlip>
                  <a:blip r:embed="rId3"/>
                </a:buBlip>
                <a:defRPr/>
              </a:pPr>
              <a:r>
                <a:rPr lang="en-US" sz="1600" dirty="0" smtClean="0"/>
                <a:t>Undermine compliance efforts</a:t>
              </a:r>
            </a:p>
          </p:txBody>
        </p:sp>
        <p:sp>
          <p:nvSpPr>
            <p:cNvPr id="50" name="Rectangle 49"/>
            <p:cNvSpPr/>
            <p:nvPr/>
          </p:nvSpPr>
          <p:spPr>
            <a:xfrm>
              <a:off x="304800" y="4038600"/>
              <a:ext cx="184731" cy="341632"/>
            </a:xfrm>
            <a:prstGeom prst="rect">
              <a:avLst/>
            </a:prstGeom>
          </p:spPr>
          <p:txBody>
            <a:bodyPr wrap="none">
              <a:spAutoFit/>
            </a:bodyPr>
            <a:lstStyle/>
            <a:p>
              <a:pPr eaLnBrk="0" hangingPunct="0">
                <a:lnSpc>
                  <a:spcPct val="90000"/>
                </a:lnSpc>
              </a:pPr>
              <a:endParaRPr lang="en-US" dirty="0" smtClean="0">
                <a:solidFill>
                  <a:schemeClr val="bg1">
                    <a:lumMod val="85000"/>
                  </a:schemeClr>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grpSp>
      <p:grpSp>
        <p:nvGrpSpPr>
          <p:cNvPr id="4" name="Group 43"/>
          <p:cNvGrpSpPr/>
          <p:nvPr/>
        </p:nvGrpSpPr>
        <p:grpSpPr>
          <a:xfrm>
            <a:off x="5715000" y="2362200"/>
            <a:ext cx="2438400" cy="1295400"/>
            <a:chOff x="5791200" y="2438400"/>
            <a:chExt cx="2438400" cy="1295400"/>
          </a:xfrm>
        </p:grpSpPr>
        <p:grpSp>
          <p:nvGrpSpPr>
            <p:cNvPr id="5" name="Group 25"/>
            <p:cNvGrpSpPr/>
            <p:nvPr/>
          </p:nvGrpSpPr>
          <p:grpSpPr>
            <a:xfrm>
              <a:off x="7505221" y="2455343"/>
              <a:ext cx="724376" cy="479899"/>
              <a:chOff x="1676401" y="1295400"/>
              <a:chExt cx="676274" cy="427046"/>
            </a:xfrm>
          </p:grpSpPr>
          <p:pic>
            <p:nvPicPr>
              <p:cNvPr id="65" name="Picture 5" descr="E:\DVD_ART34\Logos\Microsoft Office 2007 - all products\Outlook 2007\Office Outlook 2007 Product Icon.png"/>
              <p:cNvPicPr>
                <a:picLocks noChangeAspect="1" noChangeArrowheads="1"/>
              </p:cNvPicPr>
              <p:nvPr/>
            </p:nvPicPr>
            <p:blipFill>
              <a:blip r:embed="rId4" cstate="print"/>
              <a:srcRect/>
              <a:stretch>
                <a:fillRect/>
              </a:stretch>
            </p:blipFill>
            <p:spPr bwMode="auto">
              <a:xfrm>
                <a:off x="1676401" y="1295400"/>
                <a:ext cx="457200" cy="427046"/>
              </a:xfrm>
              <a:prstGeom prst="rect">
                <a:avLst/>
              </a:prstGeom>
              <a:noFill/>
            </p:spPr>
          </p:pic>
          <p:pic>
            <p:nvPicPr>
              <p:cNvPr id="66"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1981200" y="1295400"/>
                <a:ext cx="371475" cy="367886"/>
              </a:xfrm>
              <a:prstGeom prst="rect">
                <a:avLst/>
              </a:prstGeom>
              <a:noFill/>
            </p:spPr>
          </p:pic>
        </p:grpSp>
        <p:grpSp>
          <p:nvGrpSpPr>
            <p:cNvPr id="6" name="Group 20"/>
            <p:cNvGrpSpPr/>
            <p:nvPr/>
          </p:nvGrpSpPr>
          <p:grpSpPr>
            <a:xfrm>
              <a:off x="5791200" y="2438400"/>
              <a:ext cx="724380" cy="513785"/>
              <a:chOff x="228600" y="1752600"/>
              <a:chExt cx="676275" cy="457200"/>
            </a:xfrm>
          </p:grpSpPr>
          <p:pic>
            <p:nvPicPr>
              <p:cNvPr id="63" name="Picture 4" descr="E:\DVD_ART34\Logos\Microsoft Office 2007 - all products\Word 2007\Office Word 2007 Product Icon.png"/>
              <p:cNvPicPr>
                <a:picLocks noChangeAspect="1" noChangeArrowheads="1"/>
              </p:cNvPicPr>
              <p:nvPr/>
            </p:nvPicPr>
            <p:blipFill>
              <a:blip r:embed="rId6" cstate="print"/>
              <a:srcRect/>
              <a:stretch>
                <a:fillRect/>
              </a:stretch>
            </p:blipFill>
            <p:spPr bwMode="auto">
              <a:xfrm>
                <a:off x="228600" y="1752600"/>
                <a:ext cx="459641" cy="457200"/>
              </a:xfrm>
              <a:prstGeom prst="rect">
                <a:avLst/>
              </a:prstGeom>
              <a:noFill/>
            </p:spPr>
          </p:pic>
          <p:pic>
            <p:nvPicPr>
              <p:cNvPr id="64"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533400" y="1752600"/>
                <a:ext cx="371475" cy="367886"/>
              </a:xfrm>
              <a:prstGeom prst="rect">
                <a:avLst/>
              </a:prstGeom>
              <a:noFill/>
            </p:spPr>
          </p:pic>
        </p:grpSp>
        <p:grpSp>
          <p:nvGrpSpPr>
            <p:cNvPr id="7" name="Group 21"/>
            <p:cNvGrpSpPr/>
            <p:nvPr/>
          </p:nvGrpSpPr>
          <p:grpSpPr>
            <a:xfrm>
              <a:off x="6689021" y="2438400"/>
              <a:ext cx="724379" cy="513785"/>
              <a:chOff x="228600" y="3429000"/>
              <a:chExt cx="676275" cy="457200"/>
            </a:xfrm>
          </p:grpSpPr>
          <p:pic>
            <p:nvPicPr>
              <p:cNvPr id="61" name="Picture 6" descr="Adobe%20Reader%208.png"/>
              <p:cNvPicPr>
                <a:picLocks noChangeAspect="1"/>
              </p:cNvPicPr>
              <p:nvPr/>
            </p:nvPicPr>
            <p:blipFill>
              <a:blip r:embed="rId7" cstate="print"/>
              <a:stretch>
                <a:fillRect/>
              </a:stretch>
            </p:blipFill>
            <p:spPr>
              <a:xfrm>
                <a:off x="228600" y="3429000"/>
                <a:ext cx="457200" cy="457200"/>
              </a:xfrm>
              <a:prstGeom prst="rect">
                <a:avLst/>
              </a:prstGeom>
            </p:spPr>
          </p:pic>
          <p:pic>
            <p:nvPicPr>
              <p:cNvPr id="62"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533400" y="3429000"/>
                <a:ext cx="371475" cy="367886"/>
              </a:xfrm>
              <a:prstGeom prst="rect">
                <a:avLst/>
              </a:prstGeom>
              <a:noFill/>
            </p:spPr>
          </p:pic>
        </p:grpSp>
        <p:grpSp>
          <p:nvGrpSpPr>
            <p:cNvPr id="8" name="Group 55"/>
            <p:cNvGrpSpPr/>
            <p:nvPr/>
          </p:nvGrpSpPr>
          <p:grpSpPr>
            <a:xfrm>
              <a:off x="7086600" y="3124200"/>
              <a:ext cx="803380" cy="609600"/>
              <a:chOff x="5867399" y="4495800"/>
              <a:chExt cx="803380" cy="609600"/>
            </a:xfrm>
          </p:grpSpPr>
          <p:pic>
            <p:nvPicPr>
              <p:cNvPr id="59" name="Picture 18" descr="E:\DVD_ART34\Artwork_Imagery\Icons - Illustrations\software boxes\software CD product package.png"/>
              <p:cNvPicPr>
                <a:picLocks noChangeAspect="1" noChangeArrowheads="1"/>
              </p:cNvPicPr>
              <p:nvPr/>
            </p:nvPicPr>
            <p:blipFill>
              <a:blip r:embed="rId8" cstate="print"/>
              <a:srcRect/>
              <a:stretch>
                <a:fillRect/>
              </a:stretch>
            </p:blipFill>
            <p:spPr bwMode="auto">
              <a:xfrm>
                <a:off x="5867399" y="4495800"/>
                <a:ext cx="664075" cy="609600"/>
              </a:xfrm>
              <a:prstGeom prst="rect">
                <a:avLst/>
              </a:prstGeom>
              <a:noFill/>
            </p:spPr>
          </p:pic>
          <p:pic>
            <p:nvPicPr>
              <p:cNvPr id="60" name="Picture 6" descr="E:\DVD_ART34\Artwork_Imagery\Icons - Illustrations\_WINDOWS VISTA ICONS\Delete remove.png"/>
              <p:cNvPicPr>
                <a:picLocks noChangeAspect="1" noChangeArrowheads="1"/>
              </p:cNvPicPr>
              <p:nvPr/>
            </p:nvPicPr>
            <p:blipFill>
              <a:blip r:embed="rId9" cstate="print"/>
              <a:srcRect/>
              <a:stretch>
                <a:fillRect/>
              </a:stretch>
            </p:blipFill>
            <p:spPr bwMode="auto">
              <a:xfrm>
                <a:off x="6248400" y="4572000"/>
                <a:ext cx="422379" cy="411730"/>
              </a:xfrm>
              <a:prstGeom prst="rect">
                <a:avLst/>
              </a:prstGeom>
              <a:noFill/>
            </p:spPr>
          </p:pic>
        </p:grpSp>
        <p:grpSp>
          <p:nvGrpSpPr>
            <p:cNvPr id="9" name="Group 54"/>
            <p:cNvGrpSpPr/>
            <p:nvPr/>
          </p:nvGrpSpPr>
          <p:grpSpPr>
            <a:xfrm>
              <a:off x="6172200" y="3124200"/>
              <a:ext cx="727179" cy="609600"/>
              <a:chOff x="4495800" y="4495800"/>
              <a:chExt cx="727179" cy="609600"/>
            </a:xfrm>
          </p:grpSpPr>
          <p:pic>
            <p:nvPicPr>
              <p:cNvPr id="57" name="Picture 56" descr="Solitaire.png"/>
              <p:cNvPicPr>
                <a:picLocks noChangeAspect="1"/>
              </p:cNvPicPr>
              <p:nvPr/>
            </p:nvPicPr>
            <p:blipFill>
              <a:blip r:embed="rId10" cstate="print"/>
              <a:stretch>
                <a:fillRect/>
              </a:stretch>
            </p:blipFill>
            <p:spPr>
              <a:xfrm>
                <a:off x="4495800" y="4495800"/>
                <a:ext cx="609600" cy="609600"/>
              </a:xfrm>
              <a:prstGeom prst="rect">
                <a:avLst/>
              </a:prstGeom>
            </p:spPr>
          </p:pic>
          <p:pic>
            <p:nvPicPr>
              <p:cNvPr id="58" name="Picture 6" descr="E:\DVD_ART34\Artwork_Imagery\Icons - Illustrations\_WINDOWS VISTA ICONS\Delete remove.png"/>
              <p:cNvPicPr>
                <a:picLocks noChangeAspect="1" noChangeArrowheads="1"/>
              </p:cNvPicPr>
              <p:nvPr/>
            </p:nvPicPr>
            <p:blipFill>
              <a:blip r:embed="rId9" cstate="print"/>
              <a:srcRect/>
              <a:stretch>
                <a:fillRect/>
              </a:stretch>
            </p:blipFill>
            <p:spPr bwMode="auto">
              <a:xfrm>
                <a:off x="4800600" y="4572000"/>
                <a:ext cx="422379" cy="411730"/>
              </a:xfrm>
              <a:prstGeom prst="rect">
                <a:avLst/>
              </a:prstGeom>
              <a:noFill/>
            </p:spPr>
          </p:pic>
        </p:grpSp>
      </p:grpSp>
      <p:grpSp>
        <p:nvGrpSpPr>
          <p:cNvPr id="10" name="Group 69"/>
          <p:cNvGrpSpPr/>
          <p:nvPr/>
        </p:nvGrpSpPr>
        <p:grpSpPr>
          <a:xfrm>
            <a:off x="1143000" y="1828800"/>
            <a:ext cx="2438401" cy="1852899"/>
            <a:chOff x="1143000" y="1905000"/>
            <a:chExt cx="2438401" cy="1852899"/>
          </a:xfrm>
        </p:grpSpPr>
        <p:grpSp>
          <p:nvGrpSpPr>
            <p:cNvPr id="11" name="Group 41"/>
            <p:cNvGrpSpPr/>
            <p:nvPr/>
          </p:nvGrpSpPr>
          <p:grpSpPr>
            <a:xfrm>
              <a:off x="1143000" y="2133600"/>
              <a:ext cx="2429484" cy="1624299"/>
              <a:chOff x="1447800" y="2133600"/>
              <a:chExt cx="2429484" cy="1624299"/>
            </a:xfrm>
          </p:grpSpPr>
          <p:grpSp>
            <p:nvGrpSpPr>
              <p:cNvPr id="12" name="Group 51"/>
              <p:cNvGrpSpPr/>
              <p:nvPr/>
            </p:nvGrpSpPr>
            <p:grpSpPr>
              <a:xfrm>
                <a:off x="2057400" y="2133600"/>
                <a:ext cx="1819884" cy="1624299"/>
                <a:chOff x="2286000" y="2133600"/>
                <a:chExt cx="1819884" cy="1624299"/>
              </a:xfrm>
            </p:grpSpPr>
            <p:pic>
              <p:nvPicPr>
                <p:cNvPr id="73" name="Picture 3" descr="E:\DVD_ART34\Artwork_Imagery\Shapes\Arrows\Curved\three way blue yellow green arrow.png"/>
                <p:cNvPicPr>
                  <a:picLocks noChangeAspect="1" noChangeArrowheads="1"/>
                </p:cNvPicPr>
                <p:nvPr/>
              </p:nvPicPr>
              <p:blipFill>
                <a:blip r:embed="rId11" cstate="print"/>
                <a:srcRect/>
                <a:stretch>
                  <a:fillRect/>
                </a:stretch>
              </p:blipFill>
              <p:spPr bwMode="auto">
                <a:xfrm rot="10800000">
                  <a:off x="2286000" y="2133600"/>
                  <a:ext cx="1492250" cy="1122484"/>
                </a:xfrm>
                <a:prstGeom prst="rect">
                  <a:avLst/>
                </a:prstGeom>
                <a:noFill/>
              </p:spPr>
            </p:pic>
            <p:pic>
              <p:nvPicPr>
                <p:cNvPr id="74" name="Picture 10" descr="E:\DVD_ART34\Artwork_Imagery\Icons - Illustrations\_WINDOWS VISTA ICONS\Internet globe web world earth.png"/>
                <p:cNvPicPr>
                  <a:picLocks noChangeAspect="1" noChangeArrowheads="1"/>
                </p:cNvPicPr>
                <p:nvPr/>
              </p:nvPicPr>
              <p:blipFill>
                <a:blip r:embed="rId12" cstate="print"/>
                <a:srcRect/>
                <a:stretch>
                  <a:fillRect/>
                </a:stretch>
              </p:blipFill>
              <p:spPr bwMode="auto">
                <a:xfrm>
                  <a:off x="3576320" y="2466752"/>
                  <a:ext cx="515620" cy="456181"/>
                </a:xfrm>
                <a:prstGeom prst="rect">
                  <a:avLst/>
                </a:prstGeom>
                <a:noFill/>
              </p:spPr>
            </p:pic>
            <p:pic>
              <p:nvPicPr>
                <p:cNvPr id="75" name="Picture 12" descr="E:\DVD_ART34\Artwork_Imagery\Icons - Illustrations\_MSN ICONS\MSN icon envelope email mail letter.png"/>
                <p:cNvPicPr>
                  <a:picLocks noChangeAspect="1" noChangeArrowheads="1"/>
                </p:cNvPicPr>
                <p:nvPr/>
              </p:nvPicPr>
              <p:blipFill>
                <a:blip r:embed="rId13" cstate="print"/>
                <a:srcRect/>
                <a:stretch>
                  <a:fillRect/>
                </a:stretch>
              </p:blipFill>
              <p:spPr bwMode="auto">
                <a:xfrm>
                  <a:off x="3562377" y="2971800"/>
                  <a:ext cx="543507" cy="786099"/>
                </a:xfrm>
                <a:prstGeom prst="rect">
                  <a:avLst/>
                </a:prstGeom>
                <a:noFill/>
              </p:spPr>
            </p:pic>
          </p:grpSp>
          <p:pic>
            <p:nvPicPr>
              <p:cNvPr id="71" name="Picture 16" descr="E:\DVD_ART34\Artwork_Imagery\Icons - Illustrations\_MISC ICONS\computer red unhealthy virus.png"/>
              <p:cNvPicPr>
                <a:picLocks noChangeAspect="1" noChangeArrowheads="1"/>
              </p:cNvPicPr>
              <p:nvPr/>
            </p:nvPicPr>
            <p:blipFill>
              <a:blip r:embed="rId14" cstate="print"/>
              <a:srcRect/>
              <a:stretch>
                <a:fillRect/>
              </a:stretch>
            </p:blipFill>
            <p:spPr bwMode="auto">
              <a:xfrm>
                <a:off x="1447800" y="2457313"/>
                <a:ext cx="883920" cy="568598"/>
              </a:xfrm>
              <a:prstGeom prst="rect">
                <a:avLst/>
              </a:prstGeom>
              <a:noFill/>
            </p:spPr>
          </p:pic>
          <p:pic>
            <p:nvPicPr>
              <p:cNvPr id="72" name="Picture 2" descr="E:\DVD_ART34\Artwork_Imagery\Icons - Illustrations\_WINDOWS VISTA ICONS\Users man woman people persons.png"/>
              <p:cNvPicPr>
                <a:picLocks noChangeAspect="1" noChangeArrowheads="1"/>
              </p:cNvPicPr>
              <p:nvPr/>
            </p:nvPicPr>
            <p:blipFill>
              <a:blip r:embed="rId15" cstate="print"/>
              <a:srcRect/>
              <a:stretch>
                <a:fillRect/>
              </a:stretch>
            </p:blipFill>
            <p:spPr bwMode="auto">
              <a:xfrm>
                <a:off x="2514600" y="2362200"/>
                <a:ext cx="758825" cy="758825"/>
              </a:xfrm>
              <a:prstGeom prst="rect">
                <a:avLst/>
              </a:prstGeom>
              <a:noFill/>
            </p:spPr>
          </p:pic>
        </p:grpSp>
        <p:pic>
          <p:nvPicPr>
            <p:cNvPr id="69" name="Picture 3" descr="C:\Users\aheaton\Desktop\Artwork_Imagery\Icons - Illustrations\software boxes\software CD product package.png"/>
            <p:cNvPicPr>
              <a:picLocks noChangeAspect="1" noChangeArrowheads="1"/>
            </p:cNvPicPr>
            <p:nvPr/>
          </p:nvPicPr>
          <p:blipFill>
            <a:blip r:embed="rId16" cstate="print"/>
            <a:srcRect/>
            <a:stretch>
              <a:fillRect/>
            </a:stretch>
          </p:blipFill>
          <p:spPr bwMode="auto">
            <a:xfrm>
              <a:off x="3048000" y="1905000"/>
              <a:ext cx="533401" cy="489645"/>
            </a:xfrm>
            <a:prstGeom prst="rect">
              <a:avLst/>
            </a:prstGeom>
            <a:noFill/>
          </p:spPr>
        </p:pic>
      </p:grpSp>
      <p:sp>
        <p:nvSpPr>
          <p:cNvPr id="78" name="TextBox 11277"/>
          <p:cNvSpPr txBox="1">
            <a:spLocks noChangeArrowheads="1"/>
          </p:cNvSpPr>
          <p:nvPr/>
        </p:nvSpPr>
        <p:spPr bwMode="auto">
          <a:xfrm>
            <a:off x="5847946" y="1846634"/>
            <a:ext cx="2160323" cy="249299"/>
          </a:xfrm>
          <a:prstGeom prst="rect">
            <a:avLst/>
          </a:prstGeom>
          <a:noFill/>
          <a:ln w="9525">
            <a:noFill/>
            <a:miter lim="800000"/>
            <a:headEnd/>
            <a:tailEnd/>
          </a:ln>
        </p:spPr>
        <p:txBody>
          <a:bodyPr wrap="square" lIns="0" tIns="0" rIns="0" bIns="0" anchor="ctr">
            <a:spAutoFit/>
          </a:bodyPr>
          <a:lstStyle/>
          <a:p>
            <a:pPr algn="ctr" fontAlgn="base">
              <a:lnSpc>
                <a:spcPct val="90000"/>
              </a:lnSpc>
              <a:spcBef>
                <a:spcPct val="0"/>
              </a:spcBef>
              <a:spcAft>
                <a:spcPct val="0"/>
              </a:spcAft>
              <a:defRPr/>
            </a:pPr>
            <a:r>
              <a:rPr lang="en-US" dirty="0" err="1" smtClean="0">
                <a:effectLst/>
                <a:latin typeface="Segoe Semibold" pitchFamily="34" charset="0"/>
              </a:rPr>
              <a:t>AppLocker</a:t>
            </a:r>
            <a:r>
              <a:rPr lang="en-US" dirty="0" smtClean="0">
                <a:latin typeface="Segoe Semibold" pitchFamily="34" charset="0"/>
              </a:rPr>
              <a:t>™</a:t>
            </a:r>
            <a:endParaRPr lang="en-US" dirty="0">
              <a:effectLst/>
              <a:latin typeface="Segoe Semibold" pitchFamily="34" charset="0"/>
            </a:endParaRPr>
          </a:p>
        </p:txBody>
      </p:sp>
      <p:sp>
        <p:nvSpPr>
          <p:cNvPr id="84" name="TextBox 11277"/>
          <p:cNvSpPr txBox="1">
            <a:spLocks noChangeArrowheads="1"/>
          </p:cNvSpPr>
          <p:nvPr/>
        </p:nvSpPr>
        <p:spPr bwMode="auto">
          <a:xfrm>
            <a:off x="446191" y="1172358"/>
            <a:ext cx="3923690" cy="276999"/>
          </a:xfrm>
          <a:prstGeom prst="rect">
            <a:avLst/>
          </a:prstGeom>
          <a:noFill/>
          <a:ln w="9525">
            <a:noFill/>
            <a:miter lim="800000"/>
            <a:headEnd/>
            <a:tailEnd/>
          </a:ln>
          <a:effectLst/>
        </p:spPr>
        <p:txBody>
          <a:bodyPr wrap="square" lIns="0" tIns="0" rIns="0" bIns="0" anchor="ctr">
            <a:spAutoFit/>
          </a:bodyPr>
          <a:lstStyle/>
          <a:p>
            <a:pPr algn="ctr" eaLnBrk="0" hangingPunct="0">
              <a:lnSpc>
                <a:spcPct val="90000"/>
              </a:lnSpc>
            </a:pPr>
            <a:r>
              <a:rPr lang="en-US" sz="2000" dirty="0" smtClean="0">
                <a:effectLst>
                  <a:outerShdw blurRad="279400" algn="ctr" rotWithShape="0">
                    <a:prstClr val="black">
                      <a:alpha val="75000"/>
                    </a:prstClr>
                  </a:outerShdw>
                </a:effectLst>
                <a:latin typeface="Calibri" pitchFamily="34" charset="0"/>
              </a:rPr>
              <a:t>Situation Today</a:t>
            </a:r>
            <a:endParaRPr lang="en-US" sz="2000" dirty="0">
              <a:effectLst>
                <a:outerShdw blurRad="279400" algn="ctr" rotWithShape="0">
                  <a:prstClr val="black">
                    <a:alpha val="75000"/>
                  </a:prstClr>
                </a:outerShdw>
              </a:effectLst>
              <a:latin typeface="Calibri" pitchFamily="34" charset="0"/>
            </a:endParaRPr>
          </a:p>
        </p:txBody>
      </p:sp>
      <p:sp>
        <p:nvSpPr>
          <p:cNvPr id="85" name="TextBox 11277"/>
          <p:cNvSpPr txBox="1">
            <a:spLocks noChangeArrowheads="1"/>
          </p:cNvSpPr>
          <p:nvPr/>
        </p:nvSpPr>
        <p:spPr bwMode="auto">
          <a:xfrm>
            <a:off x="4872276" y="1036171"/>
            <a:ext cx="3923690" cy="553998"/>
          </a:xfrm>
          <a:prstGeom prst="rect">
            <a:avLst/>
          </a:prstGeom>
          <a:noFill/>
          <a:ln w="9525">
            <a:noFill/>
            <a:miter lim="800000"/>
            <a:headEnd/>
            <a:tailEnd/>
          </a:ln>
          <a:effectLst/>
        </p:spPr>
        <p:txBody>
          <a:bodyPr wrap="square" lIns="0" tIns="0" rIns="0" bIns="0" anchor="ctr">
            <a:spAutoFit/>
          </a:bodyPr>
          <a:lstStyle/>
          <a:p>
            <a:pPr algn="ctr" eaLnBrk="0" hangingPunct="0">
              <a:lnSpc>
                <a:spcPct val="90000"/>
              </a:lnSpc>
            </a:pPr>
            <a:r>
              <a:rPr lang="en-US" sz="2000" dirty="0" smtClean="0">
                <a:effectLst>
                  <a:outerShdw blurRad="279400" algn="ctr" rotWithShape="0">
                    <a:prstClr val="black">
                      <a:alpha val="75000"/>
                    </a:prstClr>
                  </a:outerShdw>
                </a:effectLst>
                <a:latin typeface="Calibri" pitchFamily="34" charset="0"/>
              </a:rPr>
              <a:t>Windows Server 2008 R2 and Windows 7 Solution</a:t>
            </a:r>
            <a:endParaRPr lang="en-US" sz="2000" dirty="0">
              <a:effectLst>
                <a:outerShdw blurRad="279400" algn="ctr" rotWithShape="0">
                  <a:prstClr val="black">
                    <a:alpha val="75000"/>
                  </a:prstClr>
                </a:outerShdw>
              </a:effectLst>
              <a:latin typeface="Calibri" pitchFamily="34" charset="0"/>
            </a:endParaRPr>
          </a:p>
        </p:txBody>
      </p:sp>
    </p:spTree>
    <p:extLst>
      <p:ext uri="{BB962C8B-B14F-4D97-AF65-F5344CB8AC3E}">
        <p14:creationId xmlns:p14="http://schemas.microsoft.com/office/powerpoint/2010/main" val="17131180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 Same Side Corner Rectangle 96"/>
          <p:cNvSpPr/>
          <p:nvPr/>
        </p:nvSpPr>
        <p:spPr bwMode="hidden">
          <a:xfrm rot="10800000">
            <a:off x="4648200" y="1454736"/>
            <a:ext cx="4191000" cy="46482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85" name="Round Same Side Corner Rectangle 84"/>
          <p:cNvSpPr/>
          <p:nvPr/>
        </p:nvSpPr>
        <p:spPr bwMode="hidden">
          <a:xfrm rot="10800000">
            <a:off x="381000" y="1454736"/>
            <a:ext cx="4191000" cy="46482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cxnSp>
        <p:nvCxnSpPr>
          <p:cNvPr id="84" name="Straight Connector 83"/>
          <p:cNvCxnSpPr/>
          <p:nvPr/>
        </p:nvCxnSpPr>
        <p:spPr>
          <a:xfrm rot="16200000">
            <a:off x="-1981200" y="3581754"/>
            <a:ext cx="4572000" cy="1588"/>
          </a:xfrm>
          <a:prstGeom prst="line">
            <a:avLst/>
          </a:prstGeom>
          <a:ln>
            <a:gradFill>
              <a:gsLst>
                <a:gs pos="0">
                  <a:schemeClr val="accent1">
                    <a:tint val="66000"/>
                    <a:satMod val="160000"/>
                    <a:alpha val="0"/>
                  </a:schemeClr>
                </a:gs>
                <a:gs pos="50000">
                  <a:schemeClr val="tx1"/>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a:off x="2380593" y="3581754"/>
            <a:ext cx="4572000" cy="1588"/>
          </a:xfrm>
          <a:prstGeom prst="line">
            <a:avLst/>
          </a:prstGeom>
          <a:ln>
            <a:gradFill>
              <a:gsLst>
                <a:gs pos="0">
                  <a:schemeClr val="accent1">
                    <a:tint val="66000"/>
                    <a:satMod val="160000"/>
                    <a:alpha val="0"/>
                  </a:schemeClr>
                </a:gs>
                <a:gs pos="50000">
                  <a:schemeClr val="tx1"/>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20410" y="4283770"/>
            <a:ext cx="4191000" cy="1238801"/>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Difficult for users to access corporate resources from outside the office</a:t>
            </a:r>
          </a:p>
          <a:p>
            <a:pPr marL="287338" lvl="1" indent="-277813" defTabSz="914363" fontAlgn="base">
              <a:lnSpc>
                <a:spcPct val="90000"/>
              </a:lnSpc>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Challenging for IT to manage, update, patch mobile PCs while disconnected from company network</a:t>
            </a:r>
          </a:p>
        </p:txBody>
      </p:sp>
      <p:pic>
        <p:nvPicPr>
          <p:cNvPr id="43" name="Picture 42" descr="dome.png"/>
          <p:cNvPicPr>
            <a:picLocks noChangeAspect="1"/>
          </p:cNvPicPr>
          <p:nvPr/>
        </p:nvPicPr>
        <p:blipFill>
          <a:blip r:embed="rId4" cstate="print"/>
          <a:stretch>
            <a:fillRect/>
          </a:stretch>
        </p:blipFill>
        <p:spPr>
          <a:xfrm>
            <a:off x="427786" y="2345503"/>
            <a:ext cx="2103119" cy="1292051"/>
          </a:xfrm>
          <a:prstGeom prst="rect">
            <a:avLst/>
          </a:prstGeom>
        </p:spPr>
      </p:pic>
      <p:pic>
        <p:nvPicPr>
          <p:cNvPr id="42" name="Picture 41" descr="dome.png"/>
          <p:cNvPicPr>
            <a:picLocks noChangeAspect="1"/>
          </p:cNvPicPr>
          <p:nvPr/>
        </p:nvPicPr>
        <p:blipFill>
          <a:blip r:embed="rId4" cstate="print"/>
          <a:stretch>
            <a:fillRect/>
          </a:stretch>
        </p:blipFill>
        <p:spPr>
          <a:xfrm>
            <a:off x="4724634" y="2411471"/>
            <a:ext cx="2103119" cy="1292051"/>
          </a:xfrm>
          <a:prstGeom prst="rect">
            <a:avLst/>
          </a:prstGeom>
        </p:spPr>
      </p:pic>
      <p:sp>
        <p:nvSpPr>
          <p:cNvPr id="40" name="Title 39"/>
          <p:cNvSpPr>
            <a:spLocks noGrp="1"/>
          </p:cNvSpPr>
          <p:nvPr>
            <p:ph type="title"/>
          </p:nvPr>
        </p:nvSpPr>
        <p:spPr>
          <a:xfrm>
            <a:off x="381000" y="230188"/>
            <a:ext cx="8763000" cy="830997"/>
          </a:xfrm>
        </p:spPr>
        <p:txBody>
          <a:bodyPr/>
          <a:lstStyle/>
          <a:p>
            <a:r>
              <a:rPr sz="4000" smtClean="0"/>
              <a:t>Remote Access for Mobile Workers</a:t>
            </a:r>
            <a:r>
              <a:rPr sz="3600" smtClean="0"/>
              <a:t/>
            </a:r>
            <a:br>
              <a:rPr sz="3600" smtClean="0"/>
            </a:br>
            <a:r>
              <a:rPr sz="2000">
                <a:solidFill>
                  <a:prstClr val="white"/>
                </a:solidFill>
              </a:rPr>
              <a:t> Make Users Productive Anywhere </a:t>
            </a:r>
            <a:endParaRPr lang="en-US" sz="1800" dirty="0">
              <a:solidFill>
                <a:schemeClr val="tx1"/>
              </a:solidFill>
            </a:endParaRPr>
          </a:p>
        </p:txBody>
      </p:sp>
      <p:sp>
        <p:nvSpPr>
          <p:cNvPr id="55" name="Rectangle 54"/>
          <p:cNvSpPr/>
          <p:nvPr/>
        </p:nvSpPr>
        <p:spPr>
          <a:xfrm>
            <a:off x="4782312" y="4283770"/>
            <a:ext cx="3988679" cy="1526572"/>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sz="1400" dirty="0" smtClean="0">
                <a:solidFill>
                  <a:prstClr val="white"/>
                </a:solidFill>
                <a:effectLst>
                  <a:outerShdw blurRad="393700" algn="ctr" rotWithShape="0">
                    <a:prstClr val="black">
                      <a:alpha val="68000"/>
                    </a:prstClr>
                  </a:outerShdw>
                </a:effectLst>
              </a:rPr>
              <a:t>New network paradigm enables same experience inside &amp; outside the office</a:t>
            </a:r>
          </a:p>
          <a:p>
            <a:pPr marL="287338" lvl="1" indent="-277813" defTabSz="914363" fontAlgn="base">
              <a:lnSpc>
                <a:spcPct val="90000"/>
              </a:lnSpc>
              <a:spcBef>
                <a:spcPts val="200"/>
              </a:spcBef>
              <a:spcAft>
                <a:spcPts val="100"/>
              </a:spcAft>
              <a:buBlip>
                <a:blip r:embed="rId3"/>
              </a:buBlip>
              <a:defRPr/>
            </a:pPr>
            <a:r>
              <a:rPr lang="en-US" sz="1400" dirty="0" smtClean="0">
                <a:solidFill>
                  <a:prstClr val="white"/>
                </a:solidFill>
                <a:effectLst>
                  <a:outerShdw blurRad="393700" algn="ctr" rotWithShape="0">
                    <a:prstClr val="black">
                      <a:alpha val="68000"/>
                    </a:prstClr>
                  </a:outerShdw>
                </a:effectLst>
              </a:rPr>
              <a:t>Seamless access to network resources  increases productivity of mobile users</a:t>
            </a:r>
          </a:p>
          <a:p>
            <a:pPr marL="287338" lvl="1" indent="-277813" defTabSz="914363" fontAlgn="base">
              <a:lnSpc>
                <a:spcPct val="90000"/>
              </a:lnSpc>
              <a:spcBef>
                <a:spcPts val="200"/>
              </a:spcBef>
              <a:spcAft>
                <a:spcPts val="100"/>
              </a:spcAft>
              <a:buBlip>
                <a:blip r:embed="rId3"/>
              </a:buBlip>
              <a:defRPr/>
            </a:pPr>
            <a:r>
              <a:rPr lang="en-US" sz="1400" dirty="0" smtClean="0">
                <a:solidFill>
                  <a:prstClr val="white"/>
                </a:solidFill>
                <a:effectLst>
                  <a:outerShdw blurRad="393700" algn="ctr" rotWithShape="0">
                    <a:prstClr val="black">
                      <a:alpha val="68000"/>
                    </a:prstClr>
                  </a:outerShdw>
                </a:effectLst>
              </a:rPr>
              <a:t>Infrastructure investments also make </a:t>
            </a:r>
            <a:br>
              <a:rPr lang="en-US" sz="1400" dirty="0" smtClean="0">
                <a:solidFill>
                  <a:prstClr val="white"/>
                </a:solidFill>
                <a:effectLst>
                  <a:outerShdw blurRad="393700" algn="ctr" rotWithShape="0">
                    <a:prstClr val="black">
                      <a:alpha val="68000"/>
                    </a:prstClr>
                  </a:outerShdw>
                </a:effectLst>
              </a:rPr>
            </a:br>
            <a:r>
              <a:rPr lang="en-US" sz="1400" dirty="0" smtClean="0">
                <a:solidFill>
                  <a:prstClr val="white"/>
                </a:solidFill>
                <a:effectLst>
                  <a:outerShdw blurRad="393700" algn="ctr" rotWithShape="0">
                    <a:prstClr val="black">
                      <a:alpha val="68000"/>
                    </a:prstClr>
                  </a:outerShdw>
                </a:effectLst>
              </a:rPr>
              <a:t>it easy to service mobile PCs and</a:t>
            </a:r>
            <a:br>
              <a:rPr lang="en-US" sz="1400" dirty="0" smtClean="0">
                <a:solidFill>
                  <a:prstClr val="white"/>
                </a:solidFill>
                <a:effectLst>
                  <a:outerShdw blurRad="393700" algn="ctr" rotWithShape="0">
                    <a:prstClr val="black">
                      <a:alpha val="68000"/>
                    </a:prstClr>
                  </a:outerShdw>
                </a:effectLst>
              </a:rPr>
            </a:br>
            <a:r>
              <a:rPr lang="en-US" sz="1400" dirty="0" smtClean="0">
                <a:solidFill>
                  <a:prstClr val="white"/>
                </a:solidFill>
                <a:effectLst>
                  <a:outerShdw blurRad="393700" algn="ctr" rotWithShape="0">
                    <a:prstClr val="black">
                      <a:alpha val="68000"/>
                    </a:prstClr>
                  </a:outerShdw>
                </a:effectLst>
              </a:rPr>
              <a:t>distribute updates and polices</a:t>
            </a:r>
          </a:p>
        </p:txBody>
      </p:sp>
      <p:pic>
        <p:nvPicPr>
          <p:cNvPr id="70" name="Rectangle 11300"/>
          <p:cNvPicPr>
            <a:picLocks noChangeAspect="1" noChangeArrowheads="1"/>
          </p:cNvPicPr>
          <p:nvPr/>
        </p:nvPicPr>
        <p:blipFill>
          <a:blip r:embed="rId5" cstate="print"/>
          <a:srcRect/>
          <a:stretch>
            <a:fillRect/>
          </a:stretch>
        </p:blipFill>
        <p:spPr bwMode="auto">
          <a:xfrm>
            <a:off x="936287" y="2489782"/>
            <a:ext cx="282913" cy="508901"/>
          </a:xfrm>
          <a:prstGeom prst="rect">
            <a:avLst/>
          </a:prstGeom>
          <a:noFill/>
          <a:ln w="9525">
            <a:noFill/>
            <a:miter lim="800000"/>
            <a:headEnd/>
            <a:tailEnd/>
          </a:ln>
        </p:spPr>
      </p:pic>
      <p:pic>
        <p:nvPicPr>
          <p:cNvPr id="71" name="Rectangle 11297"/>
          <p:cNvPicPr>
            <a:picLocks noChangeAspect="1" noChangeArrowheads="1"/>
          </p:cNvPicPr>
          <p:nvPr/>
        </p:nvPicPr>
        <p:blipFill>
          <a:blip r:embed="rId6" cstate="print"/>
          <a:srcRect/>
          <a:stretch>
            <a:fillRect/>
          </a:stretch>
        </p:blipFill>
        <p:spPr bwMode="auto">
          <a:xfrm>
            <a:off x="1493565" y="2437984"/>
            <a:ext cx="376177" cy="506584"/>
          </a:xfrm>
          <a:prstGeom prst="rect">
            <a:avLst/>
          </a:prstGeom>
          <a:noFill/>
          <a:ln w="9525">
            <a:noFill/>
            <a:miter lim="800000"/>
            <a:headEnd/>
            <a:tailEnd/>
          </a:ln>
        </p:spPr>
      </p:pic>
      <p:pic>
        <p:nvPicPr>
          <p:cNvPr id="72" name="Rectangle 11289"/>
          <p:cNvPicPr>
            <a:picLocks noChangeAspect="1" noChangeArrowheads="1"/>
          </p:cNvPicPr>
          <p:nvPr/>
        </p:nvPicPr>
        <p:blipFill>
          <a:blip r:embed="rId7" cstate="print"/>
          <a:srcRect/>
          <a:stretch>
            <a:fillRect/>
          </a:stretch>
        </p:blipFill>
        <p:spPr bwMode="auto">
          <a:xfrm>
            <a:off x="609600" y="2856744"/>
            <a:ext cx="417975" cy="516054"/>
          </a:xfrm>
          <a:prstGeom prst="rect">
            <a:avLst/>
          </a:prstGeom>
          <a:noFill/>
          <a:ln w="9525">
            <a:noFill/>
            <a:miter lim="800000"/>
            <a:headEnd/>
            <a:tailEnd/>
          </a:ln>
        </p:spPr>
      </p:pic>
      <p:pic>
        <p:nvPicPr>
          <p:cNvPr id="79"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1143000" y="3151083"/>
            <a:ext cx="651464" cy="527208"/>
          </a:xfrm>
          <a:prstGeom prst="rect">
            <a:avLst/>
          </a:prstGeom>
          <a:noFill/>
          <a:effectLst>
            <a:outerShdw blurRad="50800" dist="38100" dir="2700000" algn="tl" rotWithShape="0">
              <a:prstClr val="black">
                <a:alpha val="40000"/>
              </a:prstClr>
            </a:outerShdw>
          </a:effectLst>
        </p:spPr>
      </p:pic>
      <p:pic>
        <p:nvPicPr>
          <p:cNvPr id="90" name="Picture 14" descr="\\eventsql\dvd\Online_ART\DVD_ART34\Artwork_Imagery\Icons - Illustrations\_WINDOWS VISTA ICONS\Digital Locker lock locked.png"/>
          <p:cNvPicPr>
            <a:picLocks noChangeAspect="1" noChangeArrowheads="1"/>
          </p:cNvPicPr>
          <p:nvPr/>
        </p:nvPicPr>
        <p:blipFill>
          <a:blip r:embed="rId9" cstate="print"/>
          <a:srcRect/>
          <a:stretch>
            <a:fillRect/>
          </a:stretch>
        </p:blipFill>
        <p:spPr bwMode="auto">
          <a:xfrm>
            <a:off x="6951228" y="2882118"/>
            <a:ext cx="689753" cy="689753"/>
          </a:xfrm>
          <a:prstGeom prst="rect">
            <a:avLst/>
          </a:prstGeom>
          <a:noFill/>
        </p:spPr>
      </p:pic>
      <p:pic>
        <p:nvPicPr>
          <p:cNvPr id="92" name="Rectangle 11298"/>
          <p:cNvPicPr>
            <a:picLocks noChangeAspect="1" noChangeArrowheads="1"/>
          </p:cNvPicPr>
          <p:nvPr/>
        </p:nvPicPr>
        <p:blipFill>
          <a:blip r:embed="rId10" cstate="print"/>
          <a:srcRect/>
          <a:stretch>
            <a:fillRect/>
          </a:stretch>
        </p:blipFill>
        <p:spPr bwMode="auto">
          <a:xfrm>
            <a:off x="1909823" y="2829925"/>
            <a:ext cx="376177" cy="473558"/>
          </a:xfrm>
          <a:prstGeom prst="rect">
            <a:avLst/>
          </a:prstGeom>
          <a:noFill/>
          <a:ln w="9525">
            <a:noFill/>
            <a:miter lim="800000"/>
            <a:headEnd/>
            <a:tailEnd/>
          </a:ln>
        </p:spPr>
      </p:pic>
      <p:pic>
        <p:nvPicPr>
          <p:cNvPr id="41" name="Picture 40" descr="house home yellow.png"/>
          <p:cNvPicPr>
            <a:picLocks noChangeAspect="1"/>
          </p:cNvPicPr>
          <p:nvPr/>
        </p:nvPicPr>
        <p:blipFill>
          <a:blip r:embed="rId11" cstate="print"/>
          <a:stretch>
            <a:fillRect/>
          </a:stretch>
        </p:blipFill>
        <p:spPr>
          <a:xfrm>
            <a:off x="7801636" y="2653143"/>
            <a:ext cx="990600" cy="990600"/>
          </a:xfrm>
          <a:prstGeom prst="rect">
            <a:avLst/>
          </a:prstGeom>
        </p:spPr>
      </p:pic>
      <p:pic>
        <p:nvPicPr>
          <p:cNvPr id="77"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7569949" y="3067225"/>
            <a:ext cx="651464" cy="527208"/>
          </a:xfrm>
          <a:prstGeom prst="rect">
            <a:avLst/>
          </a:prstGeom>
          <a:noFill/>
          <a:effectLst>
            <a:outerShdw blurRad="50800" dist="38100" dir="2700000" algn="tl" rotWithShape="0">
              <a:prstClr val="black">
                <a:alpha val="40000"/>
              </a:prstClr>
            </a:outerShdw>
          </a:effectLst>
        </p:spPr>
      </p:pic>
      <p:sp>
        <p:nvSpPr>
          <p:cNvPr id="44" name="TextBox 43"/>
          <p:cNvSpPr txBox="1"/>
          <p:nvPr/>
        </p:nvSpPr>
        <p:spPr>
          <a:xfrm>
            <a:off x="8008848" y="3638563"/>
            <a:ext cx="663964" cy="307777"/>
          </a:xfrm>
          <a:prstGeom prst="rect">
            <a:avLst/>
          </a:prstGeom>
          <a:noFill/>
        </p:spPr>
        <p:txBody>
          <a:bodyPr wrap="none" rtlCol="0">
            <a:spAutoFit/>
          </a:bodyPr>
          <a:lstStyle/>
          <a:p>
            <a:r>
              <a:rPr lang="en-US" sz="1400" dirty="0" smtClean="0"/>
              <a:t>Home</a:t>
            </a:r>
            <a:endParaRPr lang="en-US" sz="1400" dirty="0"/>
          </a:p>
        </p:txBody>
      </p:sp>
      <p:pic>
        <p:nvPicPr>
          <p:cNvPr id="52" name="Picture 51" descr="house home yellow.png"/>
          <p:cNvPicPr>
            <a:picLocks noChangeAspect="1"/>
          </p:cNvPicPr>
          <p:nvPr/>
        </p:nvPicPr>
        <p:blipFill>
          <a:blip r:embed="rId11" cstate="print"/>
          <a:stretch>
            <a:fillRect/>
          </a:stretch>
        </p:blipFill>
        <p:spPr>
          <a:xfrm>
            <a:off x="3474257" y="2598551"/>
            <a:ext cx="990600" cy="990600"/>
          </a:xfrm>
          <a:prstGeom prst="rect">
            <a:avLst/>
          </a:prstGeom>
        </p:spPr>
      </p:pic>
      <p:pic>
        <p:nvPicPr>
          <p:cNvPr id="93"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3368719" y="3028054"/>
            <a:ext cx="651464" cy="527208"/>
          </a:xfrm>
          <a:prstGeom prst="rect">
            <a:avLst/>
          </a:prstGeom>
          <a:noFill/>
          <a:effectLst>
            <a:outerShdw blurRad="50800" dist="38100" dir="2700000" algn="tl" rotWithShape="0">
              <a:prstClr val="black">
                <a:alpha val="40000"/>
              </a:prstClr>
            </a:outerShdw>
          </a:effectLst>
        </p:spPr>
      </p:pic>
      <p:sp>
        <p:nvSpPr>
          <p:cNvPr id="36" name="TextBox 35"/>
          <p:cNvSpPr txBox="1"/>
          <p:nvPr/>
        </p:nvSpPr>
        <p:spPr>
          <a:xfrm>
            <a:off x="1070347" y="3638563"/>
            <a:ext cx="649537" cy="307777"/>
          </a:xfrm>
          <a:prstGeom prst="rect">
            <a:avLst/>
          </a:prstGeom>
          <a:noFill/>
        </p:spPr>
        <p:txBody>
          <a:bodyPr wrap="none" rtlCol="0">
            <a:spAutoFit/>
          </a:bodyPr>
          <a:lstStyle/>
          <a:p>
            <a:r>
              <a:rPr lang="en-US" sz="1400" dirty="0" smtClean="0"/>
              <a:t>Office</a:t>
            </a:r>
            <a:endParaRPr lang="en-US" sz="1400" dirty="0"/>
          </a:p>
        </p:txBody>
      </p:sp>
      <p:sp>
        <p:nvSpPr>
          <p:cNvPr id="37" name="TextBox 36"/>
          <p:cNvSpPr txBox="1"/>
          <p:nvPr/>
        </p:nvSpPr>
        <p:spPr>
          <a:xfrm>
            <a:off x="3288997" y="3638563"/>
            <a:ext cx="663964" cy="307777"/>
          </a:xfrm>
          <a:prstGeom prst="rect">
            <a:avLst/>
          </a:prstGeom>
          <a:noFill/>
        </p:spPr>
        <p:txBody>
          <a:bodyPr wrap="none" rtlCol="0">
            <a:spAutoFit/>
          </a:bodyPr>
          <a:lstStyle/>
          <a:p>
            <a:r>
              <a:rPr lang="en-US" sz="1400" dirty="0" smtClean="0"/>
              <a:t>Home</a:t>
            </a:r>
            <a:endParaRPr lang="en-US" sz="1400" dirty="0"/>
          </a:p>
        </p:txBody>
      </p:sp>
      <p:sp>
        <p:nvSpPr>
          <p:cNvPr id="62" name="Left-Right Arrow 61"/>
          <p:cNvSpPr/>
          <p:nvPr/>
        </p:nvSpPr>
        <p:spPr bwMode="auto">
          <a:xfrm>
            <a:off x="2401555" y="3060535"/>
            <a:ext cx="1064525" cy="409433"/>
          </a:xfrm>
          <a:prstGeom prst="leftRightArrow">
            <a:avLst>
              <a:gd name="adj1" fmla="val 50000"/>
              <a:gd name="adj2" fmla="val 50000"/>
            </a:avLst>
          </a:prstGeom>
          <a:gradFill flip="none" rotWithShape="1">
            <a:gsLst>
              <a:gs pos="0">
                <a:srgbClr xmlns:mc="http://schemas.openxmlformats.org/markup-compatibility/2006" xmlns:a14="http://schemas.microsoft.com/office/drawing/2010/main" val="FFFFFF" mc:Ignorable=""/>
              </a:gs>
              <a:gs pos="18000">
                <a:srgbClr xmlns:mc="http://schemas.openxmlformats.org/markup-compatibility/2006" xmlns:a14="http://schemas.microsoft.com/office/drawing/2010/main" val="FFFFFF" mc:Ignorable="">
                  <a:alpha val="52000"/>
                </a:srgbClr>
              </a:gs>
              <a:gs pos="54000">
                <a:schemeClr val="tx1">
                  <a:lumMod val="65000"/>
                </a:schemeClr>
              </a:gs>
              <a:gs pos="87000">
                <a:schemeClr val="tx1">
                  <a:alpha val="51000"/>
                </a:schemeClr>
              </a:gs>
              <a:gs pos="100000">
                <a:srgbClr xmlns:mc="http://schemas.openxmlformats.org/markup-compatibility/2006" xmlns:a14="http://schemas.microsoft.com/office/drawing/2010/main" val="FFFFFF" mc:Ignorable="">
                  <a:alpha val="31000"/>
                </a:srgbClr>
              </a:gs>
            </a:gsLst>
            <a:lin ang="0" scaled="1"/>
            <a:tileRect/>
          </a:gradFill>
          <a:ln cmpd="sng">
            <a:solidFill>
              <a:srgbClr xmlns:mc="http://schemas.openxmlformats.org/markup-compatibility/2006" xmlns:a14="http://schemas.microsoft.com/office/drawing/2010/main" val="FFFFFF" mc:Ignorable="">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dirty="0" smtClean="0">
              <a:ln w="18415" cmpd="sng">
                <a:noFill/>
                <a:prstDash val="solid"/>
              </a:ln>
              <a:solidFill>
                <a:srgbClr xmlns:mc="http://schemas.openxmlformats.org/markup-compatibility/2006" xmlns:a14="http://schemas.microsoft.com/office/drawing/2010/main" val="000000" mc:Ignorable=""/>
              </a:solidFill>
              <a:effectLst>
                <a:glow rad="101600">
                  <a:srgbClr xmlns:mc="http://schemas.openxmlformats.org/markup-compatibility/2006" xmlns:a14="http://schemas.microsoft.com/office/drawing/2010/main" val="CCECFF" mc:Ignorable=""/>
                </a:glow>
                <a:innerShdw blurRad="114300">
                  <a:prstClr val="black"/>
                </a:innerShdw>
              </a:effectLst>
              <a:latin typeface="Segoe Black" pitchFamily="34" charset="0"/>
            </a:endParaRPr>
          </a:p>
        </p:txBody>
      </p:sp>
      <p:pic>
        <p:nvPicPr>
          <p:cNvPr id="63" name="Picture 4" descr="C:\Users\aheaton\Desktop\Artwork_Imagery\Icons - Illustrations\Symbols\green blue question mark.png"/>
          <p:cNvPicPr>
            <a:picLocks noChangeAspect="1" noChangeArrowheads="1"/>
          </p:cNvPicPr>
          <p:nvPr/>
        </p:nvPicPr>
        <p:blipFill>
          <a:blip r:embed="rId12" cstate="print">
            <a:grayscl/>
          </a:blip>
          <a:srcRect/>
          <a:stretch>
            <a:fillRect/>
          </a:stretch>
        </p:blipFill>
        <p:spPr bwMode="auto">
          <a:xfrm>
            <a:off x="2822817" y="3038494"/>
            <a:ext cx="272845" cy="457200"/>
          </a:xfrm>
          <a:prstGeom prst="rect">
            <a:avLst/>
          </a:prstGeom>
          <a:noFill/>
        </p:spPr>
      </p:pic>
      <p:pic>
        <p:nvPicPr>
          <p:cNvPr id="69" name="Rectangle 11300"/>
          <p:cNvPicPr>
            <a:picLocks noChangeAspect="1" noChangeArrowheads="1"/>
          </p:cNvPicPr>
          <p:nvPr/>
        </p:nvPicPr>
        <p:blipFill>
          <a:blip r:embed="rId5" cstate="print"/>
          <a:srcRect/>
          <a:stretch>
            <a:fillRect/>
          </a:stretch>
        </p:blipFill>
        <p:spPr bwMode="auto">
          <a:xfrm>
            <a:off x="5333156" y="2545097"/>
            <a:ext cx="282913" cy="508901"/>
          </a:xfrm>
          <a:prstGeom prst="rect">
            <a:avLst/>
          </a:prstGeom>
          <a:noFill/>
          <a:ln w="9525">
            <a:noFill/>
            <a:miter lim="800000"/>
            <a:headEnd/>
            <a:tailEnd/>
          </a:ln>
        </p:spPr>
      </p:pic>
      <p:pic>
        <p:nvPicPr>
          <p:cNvPr id="73" name="Rectangle 11297"/>
          <p:cNvPicPr>
            <a:picLocks noChangeAspect="1" noChangeArrowheads="1"/>
          </p:cNvPicPr>
          <p:nvPr/>
        </p:nvPicPr>
        <p:blipFill>
          <a:blip r:embed="rId6" cstate="print"/>
          <a:srcRect/>
          <a:stretch>
            <a:fillRect/>
          </a:stretch>
        </p:blipFill>
        <p:spPr bwMode="auto">
          <a:xfrm>
            <a:off x="5849492" y="2520598"/>
            <a:ext cx="376177" cy="506584"/>
          </a:xfrm>
          <a:prstGeom prst="rect">
            <a:avLst/>
          </a:prstGeom>
          <a:noFill/>
          <a:ln w="9525">
            <a:noFill/>
            <a:miter lim="800000"/>
            <a:headEnd/>
            <a:tailEnd/>
          </a:ln>
        </p:spPr>
      </p:pic>
      <p:pic>
        <p:nvPicPr>
          <p:cNvPr id="74" name="Rectangle 11289"/>
          <p:cNvPicPr>
            <a:picLocks noChangeAspect="1" noChangeArrowheads="1"/>
          </p:cNvPicPr>
          <p:nvPr/>
        </p:nvPicPr>
        <p:blipFill>
          <a:blip r:embed="rId7" cstate="print"/>
          <a:srcRect/>
          <a:stretch>
            <a:fillRect/>
          </a:stretch>
        </p:blipFill>
        <p:spPr bwMode="auto">
          <a:xfrm>
            <a:off x="5006469" y="2912059"/>
            <a:ext cx="417975" cy="516054"/>
          </a:xfrm>
          <a:prstGeom prst="rect">
            <a:avLst/>
          </a:prstGeom>
          <a:noFill/>
          <a:ln w="9525">
            <a:noFill/>
            <a:miter lim="800000"/>
            <a:headEnd/>
            <a:tailEnd/>
          </a:ln>
        </p:spPr>
      </p:pic>
      <p:pic>
        <p:nvPicPr>
          <p:cNvPr id="75"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5553517" y="3151806"/>
            <a:ext cx="651464" cy="527208"/>
          </a:xfrm>
          <a:prstGeom prst="rect">
            <a:avLst/>
          </a:prstGeom>
          <a:noFill/>
          <a:effectLst>
            <a:outerShdw blurRad="50800" dist="38100" dir="2700000" algn="tl" rotWithShape="0">
              <a:prstClr val="black">
                <a:alpha val="40000"/>
              </a:prstClr>
            </a:outerShdw>
          </a:effectLst>
        </p:spPr>
      </p:pic>
      <p:pic>
        <p:nvPicPr>
          <p:cNvPr id="76" name="Rectangle 11298"/>
          <p:cNvPicPr>
            <a:picLocks noChangeAspect="1" noChangeArrowheads="1"/>
          </p:cNvPicPr>
          <p:nvPr/>
        </p:nvPicPr>
        <p:blipFill>
          <a:blip r:embed="rId10" cstate="print"/>
          <a:srcRect/>
          <a:stretch>
            <a:fillRect/>
          </a:stretch>
        </p:blipFill>
        <p:spPr bwMode="auto">
          <a:xfrm>
            <a:off x="6224804" y="2885240"/>
            <a:ext cx="376177" cy="473558"/>
          </a:xfrm>
          <a:prstGeom prst="rect">
            <a:avLst/>
          </a:prstGeom>
          <a:noFill/>
          <a:ln w="9525">
            <a:noFill/>
            <a:miter lim="800000"/>
            <a:headEnd/>
            <a:tailEnd/>
          </a:ln>
        </p:spPr>
      </p:pic>
      <p:sp>
        <p:nvSpPr>
          <p:cNvPr id="78" name="TextBox 77"/>
          <p:cNvSpPr txBox="1"/>
          <p:nvPr/>
        </p:nvSpPr>
        <p:spPr>
          <a:xfrm>
            <a:off x="5467216" y="3638563"/>
            <a:ext cx="649537" cy="307777"/>
          </a:xfrm>
          <a:prstGeom prst="rect">
            <a:avLst/>
          </a:prstGeom>
          <a:noFill/>
        </p:spPr>
        <p:txBody>
          <a:bodyPr wrap="none" rtlCol="0">
            <a:spAutoFit/>
          </a:bodyPr>
          <a:lstStyle/>
          <a:p>
            <a:r>
              <a:rPr lang="en-US" sz="1400" dirty="0" smtClean="0"/>
              <a:t>Office</a:t>
            </a:r>
            <a:endParaRPr lang="en-US" sz="1400" dirty="0"/>
          </a:p>
        </p:txBody>
      </p:sp>
      <p:sp>
        <p:nvSpPr>
          <p:cNvPr id="45" name="Freeform 10"/>
          <p:cNvSpPr>
            <a:spLocks/>
          </p:cNvSpPr>
          <p:nvPr/>
        </p:nvSpPr>
        <p:spPr bwMode="auto">
          <a:xfrm>
            <a:off x="6544294" y="2584138"/>
            <a:ext cx="1371600" cy="473029"/>
          </a:xfrm>
          <a:custGeom>
            <a:avLst/>
            <a:gdLst/>
            <a:ahLst/>
            <a:cxnLst>
              <a:cxn ang="0">
                <a:pos x="194" y="839"/>
              </a:cxn>
              <a:cxn ang="0">
                <a:pos x="848" y="143"/>
              </a:cxn>
              <a:cxn ang="0">
                <a:pos x="1497" y="856"/>
              </a:cxn>
              <a:cxn ang="0">
                <a:pos x="1394" y="834"/>
              </a:cxn>
              <a:cxn ang="0">
                <a:pos x="1593" y="1156"/>
              </a:cxn>
              <a:cxn ang="0">
                <a:pos x="1794" y="835"/>
              </a:cxn>
              <a:cxn ang="0">
                <a:pos x="1691" y="857"/>
              </a:cxn>
              <a:cxn ang="0">
                <a:pos x="847" y="3"/>
              </a:cxn>
              <a:cxn ang="0">
                <a:pos x="0" y="859"/>
              </a:cxn>
              <a:cxn ang="0">
                <a:pos x="100" y="694"/>
              </a:cxn>
              <a:cxn ang="0">
                <a:pos x="194" y="839"/>
              </a:cxn>
            </a:cxnLst>
            <a:rect l="0" t="0" r="r" b="b"/>
            <a:pathLst>
              <a:path w="1794" h="1156">
                <a:moveTo>
                  <a:pt x="194" y="839"/>
                </a:moveTo>
                <a:cubicBezTo>
                  <a:pt x="194" y="839"/>
                  <a:pt x="213" y="143"/>
                  <a:pt x="848" y="143"/>
                </a:cubicBezTo>
                <a:cubicBezTo>
                  <a:pt x="1446" y="143"/>
                  <a:pt x="1497" y="856"/>
                  <a:pt x="1497" y="856"/>
                </a:cubicBezTo>
                <a:cubicBezTo>
                  <a:pt x="1394" y="834"/>
                  <a:pt x="1394" y="834"/>
                  <a:pt x="1394" y="834"/>
                </a:cubicBezTo>
                <a:cubicBezTo>
                  <a:pt x="1593" y="1156"/>
                  <a:pt x="1593" y="1156"/>
                  <a:pt x="1593" y="1156"/>
                </a:cubicBezTo>
                <a:cubicBezTo>
                  <a:pt x="1794" y="835"/>
                  <a:pt x="1794" y="835"/>
                  <a:pt x="1794" y="835"/>
                </a:cubicBezTo>
                <a:cubicBezTo>
                  <a:pt x="1691" y="857"/>
                  <a:pt x="1691" y="857"/>
                  <a:pt x="1691" y="857"/>
                </a:cubicBezTo>
                <a:cubicBezTo>
                  <a:pt x="1691" y="857"/>
                  <a:pt x="1598" y="7"/>
                  <a:pt x="847" y="3"/>
                </a:cubicBezTo>
                <a:cubicBezTo>
                  <a:pt x="98" y="0"/>
                  <a:pt x="0" y="859"/>
                  <a:pt x="0" y="859"/>
                </a:cubicBezTo>
                <a:cubicBezTo>
                  <a:pt x="100" y="694"/>
                  <a:pt x="100" y="694"/>
                  <a:pt x="100" y="694"/>
                </a:cubicBezTo>
                <a:lnTo>
                  <a:pt x="194" y="839"/>
                </a:lnTo>
                <a:close/>
              </a:path>
            </a:pathLst>
          </a:custGeom>
          <a:gradFill flip="none" rotWithShape="1">
            <a:gsLst>
              <a:gs pos="0">
                <a:srgbClr xmlns:mc="http://schemas.openxmlformats.org/markup-compatibility/2006" xmlns:a14="http://schemas.microsoft.com/office/drawing/2010/main" val="FFFFFF" mc:Ignorable=""/>
              </a:gs>
              <a:gs pos="18000">
                <a:srgbClr xmlns:mc="http://schemas.openxmlformats.org/markup-compatibility/2006" xmlns:a14="http://schemas.microsoft.com/office/drawing/2010/main" val="FFFFFF" mc:Ignorable="">
                  <a:alpha val="52000"/>
                </a:srgbClr>
              </a:gs>
              <a:gs pos="54000">
                <a:schemeClr val="tx1">
                  <a:lumMod val="65000"/>
                </a:schemeClr>
              </a:gs>
              <a:gs pos="87000">
                <a:schemeClr val="tx1">
                  <a:alpha val="51000"/>
                </a:schemeClr>
              </a:gs>
              <a:gs pos="100000">
                <a:srgbClr xmlns:mc="http://schemas.openxmlformats.org/markup-compatibility/2006" xmlns:a14="http://schemas.microsoft.com/office/drawing/2010/main" val="FFFFFF" mc:Ignorable="">
                  <a:alpha val="31000"/>
                </a:srgbClr>
              </a:gs>
            </a:gsLst>
            <a:lin ang="0" scaled="1"/>
            <a:tileRect/>
          </a:gradFill>
          <a:ln cmpd="sng">
            <a:solidFill>
              <a:srgbClr xmlns:mc="http://schemas.openxmlformats.org/markup-compatibility/2006" xmlns:a14="http://schemas.microsoft.com/office/drawing/2010/main" val="FFFFFF" mc:Ignorable="">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a:ln w="18415" cmpd="sng">
                <a:noFill/>
                <a:prstDash val="solid"/>
              </a:ln>
              <a:solidFill>
                <a:srgbClr xmlns:mc="http://schemas.openxmlformats.org/markup-compatibility/2006" xmlns:a14="http://schemas.microsoft.com/office/drawing/2010/main" val="000000" mc:Ignorable=""/>
              </a:solidFill>
              <a:effectLst>
                <a:glow rad="101600">
                  <a:srgbClr xmlns:mc="http://schemas.openxmlformats.org/markup-compatibility/2006" xmlns:a14="http://schemas.microsoft.com/office/drawing/2010/main" val="CCECFF" mc:Ignorable=""/>
                </a:glow>
                <a:innerShdw blurRad="114300">
                  <a:prstClr val="black"/>
                </a:innerShdw>
              </a:effectLst>
              <a:latin typeface="Segoe Black" pitchFamily="34" charset="0"/>
            </a:endParaRPr>
          </a:p>
        </p:txBody>
      </p:sp>
      <p:sp>
        <p:nvSpPr>
          <p:cNvPr id="49" name="Freeform 11"/>
          <p:cNvSpPr>
            <a:spLocks/>
          </p:cNvSpPr>
          <p:nvPr/>
        </p:nvSpPr>
        <p:spPr bwMode="auto">
          <a:xfrm>
            <a:off x="6506503" y="3350403"/>
            <a:ext cx="1371600" cy="515346"/>
          </a:xfrm>
          <a:custGeom>
            <a:avLst/>
            <a:gdLst/>
            <a:ahLst/>
            <a:cxnLst>
              <a:cxn ang="0">
                <a:pos x="1794" y="302"/>
              </a:cxn>
              <a:cxn ang="0">
                <a:pos x="950" y="1156"/>
              </a:cxn>
              <a:cxn ang="0">
                <a:pos x="103" y="300"/>
              </a:cxn>
              <a:cxn ang="0">
                <a:pos x="0" y="322"/>
              </a:cxn>
              <a:cxn ang="0">
                <a:pos x="200" y="0"/>
              </a:cxn>
              <a:cxn ang="0">
                <a:pos x="400" y="322"/>
              </a:cxn>
              <a:cxn ang="0">
                <a:pos x="297" y="300"/>
              </a:cxn>
              <a:cxn ang="0">
                <a:pos x="951" y="1016"/>
              </a:cxn>
              <a:cxn ang="0">
                <a:pos x="1600" y="320"/>
              </a:cxn>
              <a:cxn ang="0">
                <a:pos x="1688" y="477"/>
              </a:cxn>
              <a:cxn ang="0">
                <a:pos x="1794" y="302"/>
              </a:cxn>
            </a:cxnLst>
            <a:rect l="0" t="0" r="r" b="b"/>
            <a:pathLst>
              <a:path w="1794" h="1159">
                <a:moveTo>
                  <a:pt x="1794" y="302"/>
                </a:moveTo>
                <a:cubicBezTo>
                  <a:pt x="1794" y="302"/>
                  <a:pt x="1701" y="1152"/>
                  <a:pt x="950" y="1156"/>
                </a:cubicBezTo>
                <a:cubicBezTo>
                  <a:pt x="201" y="1159"/>
                  <a:pt x="103" y="300"/>
                  <a:pt x="103" y="300"/>
                </a:cubicBezTo>
                <a:cubicBezTo>
                  <a:pt x="0" y="322"/>
                  <a:pt x="0" y="322"/>
                  <a:pt x="0" y="322"/>
                </a:cubicBezTo>
                <a:cubicBezTo>
                  <a:pt x="200" y="0"/>
                  <a:pt x="200" y="0"/>
                  <a:pt x="200" y="0"/>
                </a:cubicBezTo>
                <a:cubicBezTo>
                  <a:pt x="400" y="322"/>
                  <a:pt x="400" y="322"/>
                  <a:pt x="400" y="322"/>
                </a:cubicBezTo>
                <a:cubicBezTo>
                  <a:pt x="297" y="300"/>
                  <a:pt x="297" y="300"/>
                  <a:pt x="297" y="300"/>
                </a:cubicBezTo>
                <a:cubicBezTo>
                  <a:pt x="297" y="300"/>
                  <a:pt x="316" y="1016"/>
                  <a:pt x="951" y="1016"/>
                </a:cubicBezTo>
                <a:cubicBezTo>
                  <a:pt x="1549" y="1016"/>
                  <a:pt x="1600" y="320"/>
                  <a:pt x="1600" y="320"/>
                </a:cubicBezTo>
                <a:cubicBezTo>
                  <a:pt x="1688" y="477"/>
                  <a:pt x="1688" y="477"/>
                  <a:pt x="1688" y="477"/>
                </a:cubicBezTo>
                <a:lnTo>
                  <a:pt x="1794" y="302"/>
                </a:lnTo>
                <a:close/>
              </a:path>
            </a:pathLst>
          </a:custGeom>
          <a:gradFill flip="none" rotWithShape="1">
            <a:gsLst>
              <a:gs pos="0">
                <a:srgbClr xmlns:mc="http://schemas.openxmlformats.org/markup-compatibility/2006" xmlns:a14="http://schemas.microsoft.com/office/drawing/2010/main" val="FFFFFF" mc:Ignorable=""/>
              </a:gs>
              <a:gs pos="18000">
                <a:srgbClr xmlns:mc="http://schemas.openxmlformats.org/markup-compatibility/2006" xmlns:a14="http://schemas.microsoft.com/office/drawing/2010/main" val="FFFFFF" mc:Ignorable="">
                  <a:alpha val="52000"/>
                </a:srgbClr>
              </a:gs>
              <a:gs pos="54000">
                <a:schemeClr val="tx1">
                  <a:lumMod val="65000"/>
                </a:schemeClr>
              </a:gs>
              <a:gs pos="87000">
                <a:schemeClr val="tx1">
                  <a:alpha val="51000"/>
                </a:schemeClr>
              </a:gs>
              <a:gs pos="100000">
                <a:srgbClr xmlns:mc="http://schemas.openxmlformats.org/markup-compatibility/2006" xmlns:a14="http://schemas.microsoft.com/office/drawing/2010/main" val="FFFFFF" mc:Ignorable="">
                  <a:alpha val="31000"/>
                </a:srgbClr>
              </a:gs>
            </a:gsLst>
            <a:lin ang="0" scaled="1"/>
            <a:tileRect/>
          </a:gradFill>
          <a:ln cmpd="sng">
            <a:solidFill>
              <a:srgbClr xmlns:mc="http://schemas.openxmlformats.org/markup-compatibility/2006" xmlns:a14="http://schemas.microsoft.com/office/drawing/2010/main" val="FFFFFF" mc:Ignorable="">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a:ln w="18415" cmpd="sng">
                <a:noFill/>
                <a:prstDash val="solid"/>
              </a:ln>
              <a:solidFill>
                <a:srgbClr xmlns:mc="http://schemas.openxmlformats.org/markup-compatibility/2006" xmlns:a14="http://schemas.microsoft.com/office/drawing/2010/main" val="000000" mc:Ignorable=""/>
              </a:solidFill>
              <a:effectLst>
                <a:glow rad="101600">
                  <a:srgbClr xmlns:mc="http://schemas.openxmlformats.org/markup-compatibility/2006" xmlns:a14="http://schemas.microsoft.com/office/drawing/2010/main" val="CCECFF" mc:Ignorable=""/>
                </a:glow>
                <a:innerShdw blurRad="114300">
                  <a:prstClr val="black"/>
                </a:innerShdw>
              </a:effectLst>
              <a:latin typeface="Segoe Black" pitchFamily="34" charset="0"/>
            </a:endParaRPr>
          </a:p>
        </p:txBody>
      </p:sp>
      <p:pic>
        <p:nvPicPr>
          <p:cNvPr id="56"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6993896" y="2461643"/>
            <a:ext cx="397898" cy="413417"/>
          </a:xfrm>
          <a:prstGeom prst="rect">
            <a:avLst/>
          </a:prstGeom>
          <a:noFill/>
        </p:spPr>
      </p:pic>
      <p:pic>
        <p:nvPicPr>
          <p:cNvPr id="57"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7021194" y="3621221"/>
            <a:ext cx="397898" cy="413417"/>
          </a:xfrm>
          <a:prstGeom prst="rect">
            <a:avLst/>
          </a:prstGeom>
          <a:noFill/>
        </p:spPr>
      </p:pic>
      <p:sp>
        <p:nvSpPr>
          <p:cNvPr id="88" name="TextBox 11277"/>
          <p:cNvSpPr txBox="1">
            <a:spLocks noChangeArrowheads="1"/>
          </p:cNvSpPr>
          <p:nvPr/>
        </p:nvSpPr>
        <p:spPr bwMode="auto">
          <a:xfrm>
            <a:off x="4899908" y="1936768"/>
            <a:ext cx="4114800" cy="2215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sz="1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Direct Access ™</a:t>
            </a:r>
            <a:endParaRPr lang="en-US" sz="1600"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endParaRPr>
          </a:p>
        </p:txBody>
      </p:sp>
      <p:cxnSp>
        <p:nvCxnSpPr>
          <p:cNvPr id="91" name="Straight Connector 90"/>
          <p:cNvCxnSpPr/>
          <p:nvPr/>
        </p:nvCxnSpPr>
        <p:spPr>
          <a:xfrm>
            <a:off x="0" y="1517418"/>
            <a:ext cx="9144000" cy="1588"/>
          </a:xfrm>
          <a:prstGeom prst="line">
            <a:avLst/>
          </a:prstGeom>
          <a:ln>
            <a:gradFill>
              <a:gsLst>
                <a:gs pos="0">
                  <a:schemeClr val="accent1">
                    <a:tint val="66000"/>
                    <a:satMod val="160000"/>
                    <a:alpha val="0"/>
                  </a:schemeClr>
                </a:gs>
                <a:gs pos="50000">
                  <a:schemeClr val="tx1"/>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0" y="6296764"/>
            <a:ext cx="9144000" cy="1588"/>
          </a:xfrm>
          <a:prstGeom prst="line">
            <a:avLst/>
          </a:prstGeom>
          <a:ln>
            <a:gradFill>
              <a:gsLst>
                <a:gs pos="0">
                  <a:schemeClr val="accent1">
                    <a:tint val="66000"/>
                    <a:satMod val="160000"/>
                    <a:alpha val="0"/>
                  </a:schemeClr>
                </a:gs>
                <a:gs pos="50000">
                  <a:schemeClr val="tx1"/>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a:off x="6636070" y="3486895"/>
            <a:ext cx="4572000" cy="1588"/>
          </a:xfrm>
          <a:prstGeom prst="line">
            <a:avLst/>
          </a:prstGeom>
          <a:ln>
            <a:gradFill>
              <a:gsLst>
                <a:gs pos="0">
                  <a:schemeClr val="accent1">
                    <a:tint val="66000"/>
                    <a:satMod val="160000"/>
                    <a:alpha val="0"/>
                  </a:schemeClr>
                </a:gs>
                <a:gs pos="50000">
                  <a:schemeClr val="tx1"/>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a:off x="2274277" y="3687262"/>
            <a:ext cx="4572000" cy="1588"/>
          </a:xfrm>
          <a:prstGeom prst="line">
            <a:avLst/>
          </a:prstGeom>
          <a:ln>
            <a:gradFill>
              <a:gsLst>
                <a:gs pos="0">
                  <a:schemeClr val="accent1">
                    <a:tint val="66000"/>
                    <a:satMod val="160000"/>
                    <a:alpha val="0"/>
                  </a:schemeClr>
                </a:gs>
                <a:gs pos="50000">
                  <a:schemeClr val="tx1"/>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bwMode="blackWhite">
          <a:xfrm rot="5400000">
            <a:off x="2147103" y="-539967"/>
            <a:ext cx="582594" cy="4267200"/>
          </a:xfrm>
          <a:prstGeom prst="roundRect">
            <a:avLst>
              <a:gd name="adj" fmla="val 27850"/>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59" name="TextBox 11277"/>
          <p:cNvSpPr txBox="1">
            <a:spLocks noChangeArrowheads="1"/>
          </p:cNvSpPr>
          <p:nvPr/>
        </p:nvSpPr>
        <p:spPr bwMode="auto">
          <a:xfrm>
            <a:off x="395391" y="1519762"/>
            <a:ext cx="3923690" cy="276999"/>
          </a:xfrm>
          <a:prstGeom prst="rect">
            <a:avLst/>
          </a:prstGeom>
          <a:noFill/>
          <a:ln w="9525">
            <a:noFill/>
            <a:miter lim="800000"/>
            <a:headEnd/>
            <a:tailEnd/>
          </a:ln>
          <a:effectLst/>
        </p:spPr>
        <p:txBody>
          <a:bodyPr wrap="square" lIns="0" tIns="0" rIns="0" bIns="0" anchor="ctr">
            <a:spAutoFit/>
          </a:bodyPr>
          <a:lstStyle/>
          <a:p>
            <a:pPr algn="ctr" eaLnBrk="0" hangingPunct="0">
              <a:lnSpc>
                <a:spcPct val="90000"/>
              </a:lnSpc>
            </a:pPr>
            <a:r>
              <a:rPr lang="en-US" sz="2000" dirty="0" smtClean="0">
                <a:effectLst>
                  <a:outerShdw blurRad="279400" algn="ctr" rotWithShape="0">
                    <a:prstClr val="black">
                      <a:alpha val="75000"/>
                    </a:prstClr>
                  </a:outerShdw>
                </a:effectLst>
                <a:latin typeface="Calibri" pitchFamily="34" charset="0"/>
              </a:rPr>
              <a:t>Situation Today</a:t>
            </a:r>
            <a:endParaRPr lang="en-US" sz="2000" dirty="0">
              <a:effectLst>
                <a:outerShdw blurRad="279400" algn="ctr" rotWithShape="0">
                  <a:prstClr val="black">
                    <a:alpha val="75000"/>
                  </a:prstClr>
                </a:outerShdw>
              </a:effectLst>
              <a:latin typeface="Calibri" pitchFamily="34" charset="0"/>
            </a:endParaRPr>
          </a:p>
        </p:txBody>
      </p:sp>
      <p:sp>
        <p:nvSpPr>
          <p:cNvPr id="60" name="Rounded Rectangle 59"/>
          <p:cNvSpPr/>
          <p:nvPr/>
        </p:nvSpPr>
        <p:spPr bwMode="blackWhite">
          <a:xfrm rot="5400000">
            <a:off x="6478548" y="-532849"/>
            <a:ext cx="589079" cy="4210462"/>
          </a:xfrm>
          <a:prstGeom prst="roundRect">
            <a:avLst>
              <a:gd name="adj" fmla="val 27850"/>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67" name="TextBox 11277"/>
          <p:cNvSpPr txBox="1">
            <a:spLocks noChangeArrowheads="1"/>
          </p:cNvSpPr>
          <p:nvPr/>
        </p:nvSpPr>
        <p:spPr bwMode="auto">
          <a:xfrm>
            <a:off x="4800600" y="1302336"/>
            <a:ext cx="3923690" cy="553998"/>
          </a:xfrm>
          <a:prstGeom prst="rect">
            <a:avLst/>
          </a:prstGeom>
          <a:noFill/>
          <a:ln w="9525">
            <a:noFill/>
            <a:miter lim="800000"/>
            <a:headEnd/>
            <a:tailEnd/>
          </a:ln>
          <a:effectLst/>
        </p:spPr>
        <p:txBody>
          <a:bodyPr wrap="square" lIns="0" tIns="0" rIns="0" bIns="0" anchor="ctr">
            <a:spAutoFit/>
          </a:bodyPr>
          <a:lstStyle/>
          <a:p>
            <a:pPr algn="ctr" eaLnBrk="0" hangingPunct="0">
              <a:lnSpc>
                <a:spcPct val="90000"/>
              </a:lnSpc>
            </a:pPr>
            <a:r>
              <a:rPr lang="en-US" sz="2000" dirty="0" smtClean="0">
                <a:effectLst>
                  <a:outerShdw blurRad="279400" algn="ctr" rotWithShape="0">
                    <a:prstClr val="black">
                      <a:alpha val="75000"/>
                    </a:prstClr>
                  </a:outerShdw>
                </a:effectLst>
                <a:latin typeface="Calibri" pitchFamily="34" charset="0"/>
              </a:rPr>
              <a:t>Windows Server 2008 R2 and Windows 7 Solution</a:t>
            </a:r>
            <a:endParaRPr lang="en-US" sz="2000" dirty="0">
              <a:effectLst>
                <a:outerShdw blurRad="279400" algn="ctr" rotWithShape="0">
                  <a:prstClr val="black">
                    <a:alpha val="75000"/>
                  </a:prstClr>
                </a:outerShdw>
              </a:effectLst>
              <a:latin typeface="Calibri" pitchFamily="34" charset="0"/>
            </a:endParaRPr>
          </a:p>
        </p:txBody>
      </p:sp>
    </p:spTree>
    <p:extLst>
      <p:ext uri="{BB962C8B-B14F-4D97-AF65-F5344CB8AC3E}">
        <p14:creationId xmlns:p14="http://schemas.microsoft.com/office/powerpoint/2010/main" val="41899874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descr="C:\Courses\Icons Shapes and Graphics\circular shapes\3d Disc shapes\blue disc with glow copy_50p.png"/>
          <p:cNvPicPr>
            <a:picLocks noChangeAspect="1" noChangeArrowheads="1"/>
          </p:cNvPicPr>
          <p:nvPr/>
        </p:nvPicPr>
        <p:blipFill>
          <a:blip r:embed="rId3"/>
          <a:srcRect/>
          <a:stretch>
            <a:fillRect/>
          </a:stretch>
        </p:blipFill>
        <p:spPr bwMode="auto">
          <a:xfrm>
            <a:off x="0" y="1447800"/>
            <a:ext cx="6948716" cy="3042529"/>
          </a:xfrm>
          <a:prstGeom prst="rect">
            <a:avLst/>
          </a:prstGeom>
          <a:noFill/>
        </p:spPr>
      </p:pic>
      <p:cxnSp>
        <p:nvCxnSpPr>
          <p:cNvPr id="47" name="Straight Connector 46"/>
          <p:cNvCxnSpPr/>
          <p:nvPr/>
        </p:nvCxnSpPr>
        <p:spPr>
          <a:xfrm flipV="1">
            <a:off x="1604963" y="2057400"/>
            <a:ext cx="1824037" cy="12049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21256" y="2328903"/>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06396" y="2003318"/>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720876" y="2665453"/>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 name="Group 33"/>
          <p:cNvGrpSpPr/>
          <p:nvPr/>
        </p:nvGrpSpPr>
        <p:grpSpPr>
          <a:xfrm>
            <a:off x="2059305" y="1643008"/>
            <a:ext cx="617478" cy="818252"/>
            <a:chOff x="1905000" y="914400"/>
            <a:chExt cx="871622" cy="1155032"/>
          </a:xfrm>
        </p:grpSpPr>
        <p:pic>
          <p:nvPicPr>
            <p:cNvPr id="25" name="Picture 4" descr="C:\Courses\Icons Windows Vista\Server.png"/>
            <p:cNvPicPr>
              <a:picLocks noChangeAspect="1" noChangeArrowheads="1"/>
            </p:cNvPicPr>
            <p:nvPr/>
          </p:nvPicPr>
          <p:blipFill>
            <a:blip r:embed="rId4" cstate="print"/>
            <a:srcRect/>
            <a:stretch>
              <a:fillRect/>
            </a:stretch>
          </p:blipFill>
          <p:spPr bwMode="auto">
            <a:xfrm>
              <a:off x="1905000" y="914400"/>
              <a:ext cx="844062" cy="1155032"/>
            </a:xfrm>
            <a:prstGeom prst="rect">
              <a:avLst/>
            </a:prstGeom>
            <a:noFill/>
          </p:spPr>
        </p:pic>
        <p:pic>
          <p:nvPicPr>
            <p:cNvPr id="1029" name="Picture 5" descr="C:\Courses\Icons Windows Vista\Security Good.png"/>
            <p:cNvPicPr>
              <a:picLocks noChangeAspect="1" noChangeArrowheads="1"/>
            </p:cNvPicPr>
            <p:nvPr/>
          </p:nvPicPr>
          <p:blipFill>
            <a:blip r:embed="rId5" cstate="print"/>
            <a:srcRect/>
            <a:stretch>
              <a:fillRect/>
            </a:stretch>
          </p:blipFill>
          <p:spPr bwMode="auto">
            <a:xfrm>
              <a:off x="2095991" y="997757"/>
              <a:ext cx="680631" cy="680632"/>
            </a:xfrm>
            <a:prstGeom prst="rect">
              <a:avLst/>
            </a:prstGeom>
            <a:noFill/>
          </p:spPr>
        </p:pic>
      </p:grpSp>
      <p:grpSp>
        <p:nvGrpSpPr>
          <p:cNvPr id="4" name="Group 36"/>
          <p:cNvGrpSpPr/>
          <p:nvPr/>
        </p:nvGrpSpPr>
        <p:grpSpPr>
          <a:xfrm>
            <a:off x="2620780" y="1230845"/>
            <a:ext cx="597953" cy="926216"/>
            <a:chOff x="2971800" y="304800"/>
            <a:chExt cx="844062" cy="1307432"/>
          </a:xfrm>
        </p:grpSpPr>
        <p:pic>
          <p:nvPicPr>
            <p:cNvPr id="26" name="Picture 4" descr="C:\Courses\Icons Windows Vista\Server.png"/>
            <p:cNvPicPr>
              <a:picLocks noChangeAspect="1" noChangeArrowheads="1"/>
            </p:cNvPicPr>
            <p:nvPr/>
          </p:nvPicPr>
          <p:blipFill>
            <a:blip r:embed="rId4" cstate="print"/>
            <a:srcRect/>
            <a:stretch>
              <a:fillRect/>
            </a:stretch>
          </p:blipFill>
          <p:spPr bwMode="auto">
            <a:xfrm>
              <a:off x="2971800" y="457200"/>
              <a:ext cx="844062" cy="1155032"/>
            </a:xfrm>
            <a:prstGeom prst="rect">
              <a:avLst/>
            </a:prstGeom>
            <a:noFill/>
          </p:spPr>
        </p:pic>
        <p:pic>
          <p:nvPicPr>
            <p:cNvPr id="1032" name="Picture 8" descr="C:\Courses\Icons Windows Vista\tools.png"/>
            <p:cNvPicPr>
              <a:picLocks noChangeAspect="1" noChangeArrowheads="1"/>
            </p:cNvPicPr>
            <p:nvPr/>
          </p:nvPicPr>
          <p:blipFill>
            <a:blip r:embed="rId6"/>
            <a:srcRect/>
            <a:stretch>
              <a:fillRect/>
            </a:stretch>
          </p:blipFill>
          <p:spPr bwMode="auto">
            <a:xfrm>
              <a:off x="3365499" y="304800"/>
              <a:ext cx="444501" cy="1143000"/>
            </a:xfrm>
            <a:prstGeom prst="rect">
              <a:avLst/>
            </a:prstGeom>
            <a:noFill/>
          </p:spPr>
        </p:pic>
      </p:grpSp>
      <p:cxnSp>
        <p:nvCxnSpPr>
          <p:cNvPr id="59" name="Straight Connector 58"/>
          <p:cNvCxnSpPr/>
          <p:nvPr/>
        </p:nvCxnSpPr>
        <p:spPr>
          <a:xfrm flipV="1">
            <a:off x="4168140" y="2372625"/>
            <a:ext cx="1126120" cy="751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963472" y="2724775"/>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79535" y="2306446"/>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 name="Group 35"/>
          <p:cNvGrpSpPr/>
          <p:nvPr/>
        </p:nvGrpSpPr>
        <p:grpSpPr>
          <a:xfrm>
            <a:off x="4292763" y="1630303"/>
            <a:ext cx="701765" cy="818252"/>
            <a:chOff x="4572000" y="838200"/>
            <a:chExt cx="990600" cy="1155032"/>
          </a:xfrm>
        </p:grpSpPr>
        <p:pic>
          <p:nvPicPr>
            <p:cNvPr id="27" name="Picture 4" descr="C:\Courses\Icons Windows Vista\Server.png"/>
            <p:cNvPicPr>
              <a:picLocks noChangeAspect="1" noChangeArrowheads="1"/>
            </p:cNvPicPr>
            <p:nvPr/>
          </p:nvPicPr>
          <p:blipFill>
            <a:blip r:embed="rId4" cstate="print"/>
            <a:srcRect/>
            <a:stretch>
              <a:fillRect/>
            </a:stretch>
          </p:blipFill>
          <p:spPr bwMode="auto">
            <a:xfrm>
              <a:off x="4572000" y="838200"/>
              <a:ext cx="844062" cy="1155032"/>
            </a:xfrm>
            <a:prstGeom prst="rect">
              <a:avLst/>
            </a:prstGeom>
            <a:noFill/>
          </p:spPr>
        </p:pic>
        <p:pic>
          <p:nvPicPr>
            <p:cNvPr id="1031" name="Picture 7" descr="C:\Courses\Icons Windows Vista\oobefldr.dll_I0066_0409.png"/>
            <p:cNvPicPr>
              <a:picLocks noChangeAspect="1" noChangeArrowheads="1"/>
            </p:cNvPicPr>
            <p:nvPr/>
          </p:nvPicPr>
          <p:blipFill>
            <a:blip r:embed="rId7" cstate="print"/>
            <a:srcRect/>
            <a:stretch>
              <a:fillRect/>
            </a:stretch>
          </p:blipFill>
          <p:spPr bwMode="auto">
            <a:xfrm>
              <a:off x="4724400" y="990600"/>
              <a:ext cx="838200" cy="838200"/>
            </a:xfrm>
            <a:prstGeom prst="rect">
              <a:avLst/>
            </a:prstGeom>
            <a:noFill/>
          </p:spPr>
        </p:pic>
      </p:grpSp>
      <p:grpSp>
        <p:nvGrpSpPr>
          <p:cNvPr id="6" name="Group 48"/>
          <p:cNvGrpSpPr/>
          <p:nvPr/>
        </p:nvGrpSpPr>
        <p:grpSpPr>
          <a:xfrm>
            <a:off x="3675087" y="1977118"/>
            <a:ext cx="713332" cy="818252"/>
            <a:chOff x="3657600" y="1524000"/>
            <a:chExt cx="939800" cy="1078030"/>
          </a:xfrm>
        </p:grpSpPr>
        <p:pic>
          <p:nvPicPr>
            <p:cNvPr id="28" name="Picture 4" descr="C:\Courses\Icons Windows Vista\Server.png"/>
            <p:cNvPicPr>
              <a:picLocks noChangeAspect="1" noChangeArrowheads="1"/>
            </p:cNvPicPr>
            <p:nvPr/>
          </p:nvPicPr>
          <p:blipFill>
            <a:blip r:embed="rId4" cstate="print"/>
            <a:srcRect/>
            <a:stretch>
              <a:fillRect/>
            </a:stretch>
          </p:blipFill>
          <p:spPr bwMode="auto">
            <a:xfrm>
              <a:off x="3657600" y="1524000"/>
              <a:ext cx="787791" cy="1078030"/>
            </a:xfrm>
            <a:prstGeom prst="rect">
              <a:avLst/>
            </a:prstGeom>
            <a:noFill/>
          </p:spPr>
        </p:pic>
        <p:pic>
          <p:nvPicPr>
            <p:cNvPr id="48" name="Picture 5" descr="C:\Courses\Wadeware\2008\2008_05_28 40818 Enterprise Service Readiness\EventsDVD_FY07\Shapes and Graphics\Cylinder\MGX 06 Cyinders\MGX Cylinder LIGHT GREEN.png"/>
            <p:cNvPicPr>
              <a:picLocks noChangeAspect="1" noChangeArrowheads="1"/>
            </p:cNvPicPr>
            <p:nvPr/>
          </p:nvPicPr>
          <p:blipFill>
            <a:blip r:embed="rId8" cstate="print"/>
            <a:srcRect/>
            <a:stretch>
              <a:fillRect/>
            </a:stretch>
          </p:blipFill>
          <p:spPr bwMode="auto">
            <a:xfrm>
              <a:off x="4063369" y="2161847"/>
              <a:ext cx="534031" cy="380225"/>
            </a:xfrm>
            <a:prstGeom prst="rect">
              <a:avLst/>
            </a:prstGeom>
            <a:noFill/>
          </p:spPr>
        </p:pic>
      </p:grpSp>
      <p:cxnSp>
        <p:nvCxnSpPr>
          <p:cNvPr id="62" name="Straight Connector 61"/>
          <p:cNvCxnSpPr/>
          <p:nvPr/>
        </p:nvCxnSpPr>
        <p:spPr>
          <a:xfrm>
            <a:off x="4797923" y="2703516"/>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747838" y="3171825"/>
            <a:ext cx="1903689" cy="4120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0" name="Freeform 69"/>
          <p:cNvSpPr/>
          <p:nvPr/>
        </p:nvSpPr>
        <p:spPr>
          <a:xfrm>
            <a:off x="3921062" y="3034407"/>
            <a:ext cx="959584" cy="766565"/>
          </a:xfrm>
          <a:custGeom>
            <a:avLst/>
            <a:gdLst>
              <a:gd name="connsiteX0" fmla="*/ 457200 w 1104900"/>
              <a:gd name="connsiteY0" fmla="*/ 0 h 882650"/>
              <a:gd name="connsiteX1" fmla="*/ 1104900 w 1104900"/>
              <a:gd name="connsiteY1" fmla="*/ 146050 h 882650"/>
              <a:gd name="connsiteX2" fmla="*/ 0 w 1104900"/>
              <a:gd name="connsiteY2" fmla="*/ 882650 h 882650"/>
            </a:gdLst>
            <a:ahLst/>
            <a:cxnLst>
              <a:cxn ang="0">
                <a:pos x="connsiteX0" y="connsiteY0"/>
              </a:cxn>
              <a:cxn ang="0">
                <a:pos x="connsiteX1" y="connsiteY1"/>
              </a:cxn>
              <a:cxn ang="0">
                <a:pos x="connsiteX2" y="connsiteY2"/>
              </a:cxn>
            </a:cxnLst>
            <a:rect l="l" t="t" r="r" b="b"/>
            <a:pathLst>
              <a:path w="1104900" h="882650">
                <a:moveTo>
                  <a:pt x="457200" y="0"/>
                </a:moveTo>
                <a:lnTo>
                  <a:pt x="1104900" y="146050"/>
                </a:lnTo>
                <a:lnTo>
                  <a:pt x="0" y="882650"/>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p:cNvSpPr txBox="1"/>
          <p:nvPr/>
        </p:nvSpPr>
        <p:spPr>
          <a:xfrm>
            <a:off x="1022694" y="1264920"/>
            <a:ext cx="1297150" cy="338554"/>
          </a:xfrm>
          <a:prstGeom prst="rect">
            <a:avLst/>
          </a:prstGeom>
          <a:noFill/>
        </p:spPr>
        <p:txBody>
          <a:bodyPr wrap="none" rtlCol="0">
            <a:spAutoFit/>
          </a:bodyPr>
          <a:lstStyle/>
          <a:p>
            <a:pPr algn="ctr"/>
            <a:r>
              <a:rPr lang="en-US" sz="1600" dirty="0" smtClean="0">
                <a:latin typeface="+mj-lt"/>
              </a:rPr>
              <a:t>IPv6 Devices</a:t>
            </a:r>
            <a:endParaRPr lang="en-US" sz="1600" dirty="0">
              <a:latin typeface="+mj-lt"/>
            </a:endParaRPr>
          </a:p>
        </p:txBody>
      </p:sp>
      <p:sp>
        <p:nvSpPr>
          <p:cNvPr id="73" name="TextBox 72"/>
          <p:cNvSpPr txBox="1"/>
          <p:nvPr/>
        </p:nvSpPr>
        <p:spPr>
          <a:xfrm>
            <a:off x="4267200" y="1219200"/>
            <a:ext cx="1297150" cy="338554"/>
          </a:xfrm>
          <a:prstGeom prst="rect">
            <a:avLst/>
          </a:prstGeom>
          <a:noFill/>
        </p:spPr>
        <p:txBody>
          <a:bodyPr wrap="none" rtlCol="0">
            <a:spAutoFit/>
          </a:bodyPr>
          <a:lstStyle/>
          <a:p>
            <a:r>
              <a:rPr lang="en-US" sz="1600" dirty="0" smtClean="0">
                <a:latin typeface="+mj-lt"/>
              </a:rPr>
              <a:t>IPv4 Devices</a:t>
            </a:r>
            <a:endParaRPr lang="en-US" sz="1600" dirty="0">
              <a:latin typeface="+mj-lt"/>
            </a:endParaRPr>
          </a:p>
        </p:txBody>
      </p:sp>
      <p:cxnSp>
        <p:nvCxnSpPr>
          <p:cNvPr id="76" name="Straight Connector 75"/>
          <p:cNvCxnSpPr/>
          <p:nvPr/>
        </p:nvCxnSpPr>
        <p:spPr>
          <a:xfrm>
            <a:off x="3847507" y="3974798"/>
            <a:ext cx="1660324" cy="3543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88944" y="4593431"/>
            <a:ext cx="1570514" cy="3309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798678" y="4224847"/>
            <a:ext cx="1305678" cy="584775"/>
          </a:xfrm>
          <a:prstGeom prst="rect">
            <a:avLst/>
          </a:prstGeom>
          <a:noFill/>
        </p:spPr>
        <p:txBody>
          <a:bodyPr wrap="none" rtlCol="0">
            <a:spAutoFit/>
          </a:bodyPr>
          <a:lstStyle/>
          <a:p>
            <a:pPr algn="ctr"/>
            <a:r>
              <a:rPr lang="en-US" sz="1600" dirty="0" smtClean="0">
                <a:latin typeface="+mj-lt"/>
              </a:rPr>
              <a:t>DirectAccess</a:t>
            </a:r>
          </a:p>
          <a:p>
            <a:pPr algn="ctr"/>
            <a:r>
              <a:rPr lang="en-US" sz="1600" dirty="0" smtClean="0">
                <a:latin typeface="+mj-lt"/>
              </a:rPr>
              <a:t>Server</a:t>
            </a:r>
            <a:endParaRPr lang="en-US" sz="1600" dirty="0">
              <a:latin typeface="+mj-lt"/>
            </a:endParaRPr>
          </a:p>
        </p:txBody>
      </p:sp>
      <p:sp>
        <p:nvSpPr>
          <p:cNvPr id="82" name="TextBox 81"/>
          <p:cNvSpPr txBox="1"/>
          <p:nvPr/>
        </p:nvSpPr>
        <p:spPr>
          <a:xfrm>
            <a:off x="7468340" y="5294260"/>
            <a:ext cx="1408960" cy="584775"/>
          </a:xfrm>
          <a:prstGeom prst="rect">
            <a:avLst/>
          </a:prstGeom>
          <a:noFill/>
        </p:spPr>
        <p:txBody>
          <a:bodyPr wrap="square" rtlCol="0">
            <a:spAutoFit/>
          </a:bodyPr>
          <a:lstStyle/>
          <a:p>
            <a:pPr algn="ctr"/>
            <a:r>
              <a:rPr lang="en-US" sz="1600" dirty="0" smtClean="0">
                <a:latin typeface="+mj-lt"/>
              </a:rPr>
              <a:t>Windows 7 Client</a:t>
            </a:r>
            <a:endParaRPr lang="en-US" sz="1600" dirty="0">
              <a:latin typeface="+mj-lt"/>
            </a:endParaRPr>
          </a:p>
        </p:txBody>
      </p:sp>
      <p:sp>
        <p:nvSpPr>
          <p:cNvPr id="85" name="Freeform 84"/>
          <p:cNvSpPr/>
          <p:nvPr/>
        </p:nvSpPr>
        <p:spPr>
          <a:xfrm>
            <a:off x="3994141" y="2918576"/>
            <a:ext cx="1250959" cy="1003184"/>
          </a:xfrm>
          <a:custGeom>
            <a:avLst/>
            <a:gdLst>
              <a:gd name="connsiteX0" fmla="*/ 457200 w 1104900"/>
              <a:gd name="connsiteY0" fmla="*/ 0 h 882650"/>
              <a:gd name="connsiteX1" fmla="*/ 1104900 w 1104900"/>
              <a:gd name="connsiteY1" fmla="*/ 146050 h 882650"/>
              <a:gd name="connsiteX2" fmla="*/ 0 w 1104900"/>
              <a:gd name="connsiteY2" fmla="*/ 882650 h 882650"/>
            </a:gdLst>
            <a:ahLst/>
            <a:cxnLst>
              <a:cxn ang="0">
                <a:pos x="connsiteX0" y="connsiteY0"/>
              </a:cxn>
              <a:cxn ang="0">
                <a:pos x="connsiteX1" y="connsiteY1"/>
              </a:cxn>
              <a:cxn ang="0">
                <a:pos x="connsiteX2" y="connsiteY2"/>
              </a:cxn>
            </a:cxnLst>
            <a:rect l="l" t="t" r="r" b="b"/>
            <a:pathLst>
              <a:path w="1104900" h="882650">
                <a:moveTo>
                  <a:pt x="457200" y="0"/>
                </a:moveTo>
                <a:lnTo>
                  <a:pt x="1104900" y="146050"/>
                </a:lnTo>
                <a:lnTo>
                  <a:pt x="0" y="882650"/>
                </a:lnTo>
              </a:path>
            </a:pathLst>
          </a:custGeom>
          <a:ln w="47625">
            <a:solidFill>
              <a:srgbClr xmlns:mc="http://schemas.openxmlformats.org/markup-compatibility/2006" xmlns:a14="http://schemas.microsoft.com/office/drawing/2010/main" val="7030A0" mc:Ignorable=""/>
            </a:solidFill>
            <a:prstDash val="sysDot"/>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6" name="Straight Connector 85"/>
          <p:cNvCxnSpPr/>
          <p:nvPr/>
        </p:nvCxnSpPr>
        <p:spPr>
          <a:xfrm>
            <a:off x="1943141" y="3044718"/>
            <a:ext cx="2033048" cy="449960"/>
          </a:xfrm>
          <a:prstGeom prst="line">
            <a:avLst/>
          </a:prstGeom>
          <a:ln w="47625">
            <a:solidFill>
              <a:srgbClr xmlns:mc="http://schemas.openxmlformats.org/markup-compatibility/2006" xmlns:a14="http://schemas.microsoft.com/office/drawing/2010/main" val="7030A0" mc:Ignorable=""/>
            </a:solidFill>
            <a:prstDash val="sysDot"/>
            <a:headEnd type="stealth" w="lg" len="lg"/>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046794" y="4150116"/>
            <a:ext cx="4189423" cy="885140"/>
          </a:xfrm>
          <a:prstGeom prst="line">
            <a:avLst/>
          </a:prstGeom>
          <a:ln w="47625">
            <a:solidFill>
              <a:srgbClr xmlns:mc="http://schemas.openxmlformats.org/markup-compatibility/2006" xmlns:a14="http://schemas.microsoft.com/office/drawing/2010/main" val="7030A0" mc:Ignorable=""/>
            </a:solidFill>
            <a:prstDash val="sysDot"/>
            <a:headEnd type="stealth" w="lg" len="lg"/>
          </a:ln>
        </p:spPr>
        <p:style>
          <a:lnRef idx="1">
            <a:schemeClr val="accent1"/>
          </a:lnRef>
          <a:fillRef idx="0">
            <a:schemeClr val="accent1"/>
          </a:fillRef>
          <a:effectRef idx="0">
            <a:schemeClr val="accent1"/>
          </a:effectRef>
          <a:fontRef idx="minor">
            <a:schemeClr val="tx1"/>
          </a:fontRef>
        </p:style>
      </p:cxnSp>
      <p:pic>
        <p:nvPicPr>
          <p:cNvPr id="1026" name="Picture 2" descr="C:\Courses\Icons Windows Vista\Laptop.png"/>
          <p:cNvPicPr>
            <a:picLocks noChangeAspect="1" noChangeArrowheads="1"/>
          </p:cNvPicPr>
          <p:nvPr/>
        </p:nvPicPr>
        <p:blipFill>
          <a:blip r:embed="rId9"/>
          <a:srcRect/>
          <a:stretch>
            <a:fillRect/>
          </a:stretch>
        </p:blipFill>
        <p:spPr bwMode="auto">
          <a:xfrm>
            <a:off x="7686091" y="4258575"/>
            <a:ext cx="1191209" cy="1191209"/>
          </a:xfrm>
          <a:prstGeom prst="rect">
            <a:avLst/>
          </a:prstGeom>
          <a:noFill/>
        </p:spPr>
      </p:pic>
      <p:sp>
        <p:nvSpPr>
          <p:cNvPr id="89" name="TextBox 88"/>
          <p:cNvSpPr txBox="1"/>
          <p:nvPr/>
        </p:nvSpPr>
        <p:spPr>
          <a:xfrm>
            <a:off x="2297791" y="2656609"/>
            <a:ext cx="1408960" cy="584775"/>
          </a:xfrm>
          <a:prstGeom prst="rect">
            <a:avLst/>
          </a:prstGeom>
          <a:noFill/>
        </p:spPr>
        <p:txBody>
          <a:bodyPr wrap="square" rtlCol="0">
            <a:spAutoFit/>
          </a:bodyPr>
          <a:lstStyle/>
          <a:p>
            <a:pPr algn="ctr"/>
            <a:r>
              <a:rPr lang="en-US" sz="1600" dirty="0" smtClean="0">
                <a:latin typeface="+mj-lt"/>
              </a:rPr>
              <a:t>Native IPv6 with IPSec</a:t>
            </a:r>
            <a:endParaRPr lang="en-US" sz="1600" dirty="0">
              <a:latin typeface="+mj-lt"/>
            </a:endParaRPr>
          </a:p>
        </p:txBody>
      </p:sp>
      <p:sp>
        <p:nvSpPr>
          <p:cNvPr id="90" name="TextBox 89"/>
          <p:cNvSpPr txBox="1"/>
          <p:nvPr/>
        </p:nvSpPr>
        <p:spPr>
          <a:xfrm>
            <a:off x="4637085" y="3299006"/>
            <a:ext cx="1872935" cy="584775"/>
          </a:xfrm>
          <a:prstGeom prst="rect">
            <a:avLst/>
          </a:prstGeom>
          <a:noFill/>
        </p:spPr>
        <p:txBody>
          <a:bodyPr wrap="square" rtlCol="0">
            <a:spAutoFit/>
          </a:bodyPr>
          <a:lstStyle/>
          <a:p>
            <a:pPr algn="ctr"/>
            <a:r>
              <a:rPr lang="en-US" sz="1600" dirty="0" smtClean="0">
                <a:latin typeface="+mj-lt"/>
              </a:rPr>
              <a:t>IPv6 Transition Services</a:t>
            </a:r>
            <a:endParaRPr lang="en-US" sz="1600" dirty="0">
              <a:latin typeface="+mj-lt"/>
            </a:endParaRPr>
          </a:p>
        </p:txBody>
      </p:sp>
      <p:sp>
        <p:nvSpPr>
          <p:cNvPr id="91" name="TextBox 90"/>
          <p:cNvSpPr txBox="1"/>
          <p:nvPr/>
        </p:nvSpPr>
        <p:spPr>
          <a:xfrm>
            <a:off x="5791200" y="5036403"/>
            <a:ext cx="1904999" cy="830997"/>
          </a:xfrm>
          <a:prstGeom prst="rect">
            <a:avLst/>
          </a:prstGeom>
          <a:noFill/>
        </p:spPr>
        <p:txBody>
          <a:bodyPr wrap="square" rtlCol="0">
            <a:spAutoFit/>
          </a:bodyPr>
          <a:lstStyle/>
          <a:p>
            <a:pPr algn="ctr"/>
            <a:r>
              <a:rPr lang="en-US" sz="1600" dirty="0" smtClean="0">
                <a:latin typeface="+mj-lt"/>
              </a:rPr>
              <a:t>Supports variety of remote network protocols</a:t>
            </a:r>
            <a:endParaRPr lang="en-US" sz="1600" dirty="0">
              <a:latin typeface="+mj-lt"/>
            </a:endParaRPr>
          </a:p>
        </p:txBody>
      </p:sp>
      <p:grpSp>
        <p:nvGrpSpPr>
          <p:cNvPr id="7" name="Group 64"/>
          <p:cNvGrpSpPr/>
          <p:nvPr/>
        </p:nvGrpSpPr>
        <p:grpSpPr>
          <a:xfrm>
            <a:off x="1474796" y="2007756"/>
            <a:ext cx="621305" cy="818252"/>
            <a:chOff x="529427" y="2372624"/>
            <a:chExt cx="710901" cy="936248"/>
          </a:xfrm>
        </p:grpSpPr>
        <p:pic>
          <p:nvPicPr>
            <p:cNvPr id="1028" name="Picture 4" descr="C:\Courses\Icons Windows Vista\Server.png"/>
            <p:cNvPicPr>
              <a:picLocks noChangeAspect="1" noChangeArrowheads="1"/>
            </p:cNvPicPr>
            <p:nvPr/>
          </p:nvPicPr>
          <p:blipFill>
            <a:blip r:embed="rId4" cstate="print"/>
            <a:srcRect/>
            <a:stretch>
              <a:fillRect/>
            </a:stretch>
          </p:blipFill>
          <p:spPr bwMode="auto">
            <a:xfrm>
              <a:off x="529427" y="2372624"/>
              <a:ext cx="684181" cy="936248"/>
            </a:xfrm>
            <a:prstGeom prst="rect">
              <a:avLst/>
            </a:prstGeom>
            <a:noFill/>
          </p:spPr>
        </p:pic>
        <p:grpSp>
          <p:nvGrpSpPr>
            <p:cNvPr id="8" name="Group 62"/>
            <p:cNvGrpSpPr/>
            <p:nvPr/>
          </p:nvGrpSpPr>
          <p:grpSpPr>
            <a:xfrm>
              <a:off x="609600" y="2514600"/>
              <a:ext cx="630728" cy="544717"/>
              <a:chOff x="609600" y="2514600"/>
              <a:chExt cx="630728" cy="544717"/>
            </a:xfrm>
          </p:grpSpPr>
          <p:pic>
            <p:nvPicPr>
              <p:cNvPr id="1044" name="Picture 20" descr="C:\Courses\Icons Windows Vista\Domain.png"/>
              <p:cNvPicPr>
                <a:picLocks noChangeAspect="1" noChangeArrowheads="1"/>
              </p:cNvPicPr>
              <p:nvPr/>
            </p:nvPicPr>
            <p:blipFill>
              <a:blip r:embed="rId10" cstate="print"/>
              <a:srcRect/>
              <a:stretch>
                <a:fillRect/>
              </a:stretch>
            </p:blipFill>
            <p:spPr bwMode="auto">
              <a:xfrm>
                <a:off x="609600" y="2514600"/>
                <a:ext cx="609600" cy="542947"/>
              </a:xfrm>
              <a:prstGeom prst="rect">
                <a:avLst/>
              </a:prstGeom>
              <a:noFill/>
            </p:spPr>
          </p:pic>
          <p:pic>
            <p:nvPicPr>
              <p:cNvPr id="1043" name="Picture 19" descr="C:\Courses\Icons Windows Vista\book---directory2.png"/>
              <p:cNvPicPr>
                <a:picLocks noChangeAspect="1" noChangeArrowheads="1"/>
              </p:cNvPicPr>
              <p:nvPr/>
            </p:nvPicPr>
            <p:blipFill>
              <a:blip r:embed="rId11" cstate="print"/>
              <a:srcRect/>
              <a:stretch>
                <a:fillRect/>
              </a:stretch>
            </p:blipFill>
            <p:spPr bwMode="auto">
              <a:xfrm>
                <a:off x="838200" y="2590800"/>
                <a:ext cx="402128" cy="468517"/>
              </a:xfrm>
              <a:prstGeom prst="rect">
                <a:avLst/>
              </a:prstGeom>
              <a:noFill/>
            </p:spPr>
          </p:pic>
        </p:grpSp>
      </p:grpSp>
      <p:grpSp>
        <p:nvGrpSpPr>
          <p:cNvPr id="9" name="Group 74"/>
          <p:cNvGrpSpPr/>
          <p:nvPr/>
        </p:nvGrpSpPr>
        <p:grpSpPr>
          <a:xfrm>
            <a:off x="5347600" y="2246366"/>
            <a:ext cx="634100" cy="818252"/>
            <a:chOff x="5294260" y="2174090"/>
            <a:chExt cx="725540" cy="936248"/>
          </a:xfrm>
        </p:grpSpPr>
        <p:pic>
          <p:nvPicPr>
            <p:cNvPr id="39" name="Picture 4" descr="C:\Courses\Icons Windows Vista\Server.png"/>
            <p:cNvPicPr>
              <a:picLocks noChangeAspect="1" noChangeArrowheads="1"/>
            </p:cNvPicPr>
            <p:nvPr/>
          </p:nvPicPr>
          <p:blipFill>
            <a:blip r:embed="rId4" cstate="print"/>
            <a:srcRect/>
            <a:stretch>
              <a:fillRect/>
            </a:stretch>
          </p:blipFill>
          <p:spPr bwMode="auto">
            <a:xfrm>
              <a:off x="5294260" y="2174090"/>
              <a:ext cx="684181" cy="936248"/>
            </a:xfrm>
            <a:prstGeom prst="rect">
              <a:avLst/>
            </a:prstGeom>
            <a:noFill/>
          </p:spPr>
        </p:pic>
        <p:grpSp>
          <p:nvGrpSpPr>
            <p:cNvPr id="10" name="Group 64"/>
            <p:cNvGrpSpPr/>
            <p:nvPr/>
          </p:nvGrpSpPr>
          <p:grpSpPr>
            <a:xfrm>
              <a:off x="5389072" y="2286000"/>
              <a:ext cx="630728" cy="544717"/>
              <a:chOff x="609600" y="2514600"/>
              <a:chExt cx="630728" cy="544717"/>
            </a:xfrm>
          </p:grpSpPr>
          <p:pic>
            <p:nvPicPr>
              <p:cNvPr id="66" name="Picture 20" descr="C:\Courses\Icons Windows Vista\Domain.png"/>
              <p:cNvPicPr>
                <a:picLocks noChangeAspect="1" noChangeArrowheads="1"/>
              </p:cNvPicPr>
              <p:nvPr/>
            </p:nvPicPr>
            <p:blipFill>
              <a:blip r:embed="rId10" cstate="print"/>
              <a:srcRect/>
              <a:stretch>
                <a:fillRect/>
              </a:stretch>
            </p:blipFill>
            <p:spPr bwMode="auto">
              <a:xfrm>
                <a:off x="609600" y="2514600"/>
                <a:ext cx="609600" cy="542947"/>
              </a:xfrm>
              <a:prstGeom prst="rect">
                <a:avLst/>
              </a:prstGeom>
              <a:noFill/>
            </p:spPr>
          </p:pic>
          <p:pic>
            <p:nvPicPr>
              <p:cNvPr id="67" name="Picture 19" descr="C:\Courses\Icons Windows Vista\book---directory2.png"/>
              <p:cNvPicPr>
                <a:picLocks noChangeAspect="1" noChangeArrowheads="1"/>
              </p:cNvPicPr>
              <p:nvPr/>
            </p:nvPicPr>
            <p:blipFill>
              <a:blip r:embed="rId11" cstate="print"/>
              <a:srcRect/>
              <a:stretch>
                <a:fillRect/>
              </a:stretch>
            </p:blipFill>
            <p:spPr bwMode="auto">
              <a:xfrm>
                <a:off x="838200" y="2590800"/>
                <a:ext cx="402128" cy="468517"/>
              </a:xfrm>
              <a:prstGeom prst="rect">
                <a:avLst/>
              </a:prstGeom>
              <a:noFill/>
            </p:spPr>
          </p:pic>
        </p:grpSp>
      </p:grpSp>
      <p:sp>
        <p:nvSpPr>
          <p:cNvPr id="2" name="Title 1"/>
          <p:cNvSpPr>
            <a:spLocks noGrp="1"/>
          </p:cNvSpPr>
          <p:nvPr>
            <p:ph type="title"/>
          </p:nvPr>
        </p:nvSpPr>
        <p:spPr>
          <a:xfrm>
            <a:off x="266700" y="230188"/>
            <a:ext cx="7848600" cy="747712"/>
          </a:xfrm>
        </p:spPr>
        <p:txBody>
          <a:bodyPr/>
          <a:lstStyle/>
          <a:p>
            <a:r>
              <a:rPr dirty="0" smtClean="0"/>
              <a:t>DirectAccess</a:t>
            </a:r>
            <a:r>
              <a:rPr lang="en-US" dirty="0" smtClean="0"/>
              <a:t>™</a:t>
            </a:r>
            <a:endParaRPr lang="en-US" dirty="0"/>
          </a:p>
        </p:txBody>
      </p:sp>
      <p:sp>
        <p:nvSpPr>
          <p:cNvPr id="101" name="Rectangular Callout 100"/>
          <p:cNvSpPr/>
          <p:nvPr/>
        </p:nvSpPr>
        <p:spPr bwMode="auto">
          <a:xfrm>
            <a:off x="6248400" y="2363403"/>
            <a:ext cx="2743200" cy="1477323"/>
          </a:xfrm>
          <a:prstGeom prst="wedgeRectCallout">
            <a:avLst>
              <a:gd name="adj1" fmla="val 8682"/>
              <a:gd name="adj2" fmla="val 12056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45720" tIns="45718" rIns="45720"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DirectAccess provides transparent, secured access to intranet resources without a VPN</a:t>
            </a:r>
          </a:p>
        </p:txBody>
      </p:sp>
      <p:sp>
        <p:nvSpPr>
          <p:cNvPr id="102" name="Rectangular Callout 101"/>
          <p:cNvSpPr/>
          <p:nvPr/>
        </p:nvSpPr>
        <p:spPr bwMode="auto">
          <a:xfrm>
            <a:off x="6629400" y="2562138"/>
            <a:ext cx="2362200" cy="1200325"/>
          </a:xfrm>
          <a:prstGeom prst="wedgeRectCallout">
            <a:avLst>
              <a:gd name="adj1" fmla="val 31100"/>
              <a:gd name="adj2" fmla="val 16057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Allows desktop management of DirectAccess clients</a:t>
            </a:r>
          </a:p>
        </p:txBody>
      </p:sp>
      <p:sp>
        <p:nvSpPr>
          <p:cNvPr id="104" name="Rectangular Callout 103"/>
          <p:cNvSpPr/>
          <p:nvPr/>
        </p:nvSpPr>
        <p:spPr bwMode="auto">
          <a:xfrm>
            <a:off x="2628900" y="5168900"/>
            <a:ext cx="3086100" cy="646327"/>
          </a:xfrm>
          <a:prstGeom prst="wedgeRectCallout">
            <a:avLst>
              <a:gd name="adj1" fmla="val 28366"/>
              <a:gd name="adj2" fmla="val -15018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Allows IPSec encryption and authentication</a:t>
            </a:r>
          </a:p>
        </p:txBody>
      </p:sp>
      <p:sp>
        <p:nvSpPr>
          <p:cNvPr id="105" name="Rectangular Callout 104"/>
          <p:cNvSpPr/>
          <p:nvPr/>
        </p:nvSpPr>
        <p:spPr bwMode="auto">
          <a:xfrm>
            <a:off x="239488" y="3765009"/>
            <a:ext cx="2656112" cy="1200325"/>
          </a:xfrm>
          <a:prstGeom prst="wedgeRectCallout">
            <a:avLst>
              <a:gd name="adj1" fmla="val 7715"/>
              <a:gd name="adj2" fmla="val -11455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45720" tIns="45718" rIns="45720"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Supports direct connectivity to IPv6-based intranet resources</a:t>
            </a:r>
          </a:p>
        </p:txBody>
      </p:sp>
      <p:sp>
        <p:nvSpPr>
          <p:cNvPr id="106" name="Rectangular Callout 105"/>
          <p:cNvSpPr/>
          <p:nvPr/>
        </p:nvSpPr>
        <p:spPr bwMode="auto">
          <a:xfrm>
            <a:off x="5715000" y="1282749"/>
            <a:ext cx="2296885" cy="923326"/>
          </a:xfrm>
          <a:prstGeom prst="wedgeRectCallout">
            <a:avLst>
              <a:gd name="adj1" fmla="val -84152"/>
              <a:gd name="adj2" fmla="val 4231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45720" tIns="45718" rIns="45720"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Support IPv4 via 6to4 transition services or NAT-PT</a:t>
            </a:r>
          </a:p>
        </p:txBody>
      </p:sp>
      <p:cxnSp>
        <p:nvCxnSpPr>
          <p:cNvPr id="69" name="Straight Connector 68"/>
          <p:cNvCxnSpPr/>
          <p:nvPr/>
        </p:nvCxnSpPr>
        <p:spPr>
          <a:xfrm>
            <a:off x="1264920" y="2953743"/>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2" descr="C:\Courses\Icons Windows Vista\Computer.png"/>
          <p:cNvPicPr>
            <a:picLocks noChangeAspect="1" noChangeArrowheads="1"/>
          </p:cNvPicPr>
          <p:nvPr/>
        </p:nvPicPr>
        <p:blipFill>
          <a:blip r:embed="rId12"/>
          <a:srcRect/>
          <a:stretch>
            <a:fillRect/>
          </a:stretch>
        </p:blipFill>
        <p:spPr bwMode="auto">
          <a:xfrm>
            <a:off x="609600" y="2164080"/>
            <a:ext cx="876300" cy="876300"/>
          </a:xfrm>
          <a:prstGeom prst="rect">
            <a:avLst/>
          </a:prstGeom>
          <a:noFill/>
        </p:spPr>
      </p:pic>
      <p:sp>
        <p:nvSpPr>
          <p:cNvPr id="71" name="TextBox 70"/>
          <p:cNvSpPr txBox="1"/>
          <p:nvPr/>
        </p:nvSpPr>
        <p:spPr>
          <a:xfrm>
            <a:off x="-7620" y="1813560"/>
            <a:ext cx="1432560" cy="584775"/>
          </a:xfrm>
          <a:prstGeom prst="rect">
            <a:avLst/>
          </a:prstGeom>
          <a:noFill/>
        </p:spPr>
        <p:txBody>
          <a:bodyPr wrap="square" rtlCol="0">
            <a:spAutoFit/>
          </a:bodyPr>
          <a:lstStyle/>
          <a:p>
            <a:pPr algn="ctr"/>
            <a:r>
              <a:rPr lang="en-US" sz="1600" dirty="0" smtClean="0">
                <a:latin typeface="+mj-lt"/>
              </a:rPr>
              <a:t>IT desktop management</a:t>
            </a:r>
            <a:endParaRPr lang="en-US" sz="1600" dirty="0">
              <a:latin typeface="+mj-lt"/>
            </a:endParaRPr>
          </a:p>
        </p:txBody>
      </p:sp>
      <p:sp>
        <p:nvSpPr>
          <p:cNvPr id="79" name="TextBox 78"/>
          <p:cNvSpPr txBox="1"/>
          <p:nvPr/>
        </p:nvSpPr>
        <p:spPr>
          <a:xfrm>
            <a:off x="-76200" y="3017520"/>
            <a:ext cx="1859280" cy="830997"/>
          </a:xfrm>
          <a:prstGeom prst="rect">
            <a:avLst/>
          </a:prstGeom>
          <a:noFill/>
        </p:spPr>
        <p:txBody>
          <a:bodyPr wrap="square" rtlCol="0">
            <a:spAutoFit/>
          </a:bodyPr>
          <a:lstStyle/>
          <a:p>
            <a:pPr algn="ctr"/>
            <a:r>
              <a:rPr lang="en-US" sz="1600" b="1" dirty="0" smtClean="0">
                <a:latin typeface="+mj-lt"/>
              </a:rPr>
              <a:t>AD Group Policy, NAP, software updates</a:t>
            </a:r>
          </a:p>
        </p:txBody>
      </p:sp>
      <p:sp>
        <p:nvSpPr>
          <p:cNvPr id="84" name="Freeform 83"/>
          <p:cNvSpPr/>
          <p:nvPr/>
        </p:nvSpPr>
        <p:spPr>
          <a:xfrm>
            <a:off x="1271588" y="2952750"/>
            <a:ext cx="2219325" cy="600075"/>
          </a:xfrm>
          <a:custGeom>
            <a:avLst/>
            <a:gdLst>
              <a:gd name="connsiteX0" fmla="*/ 2219325 w 2219325"/>
              <a:gd name="connsiteY0" fmla="*/ 600075 h 600075"/>
              <a:gd name="connsiteX1" fmla="*/ 471487 w 2219325"/>
              <a:gd name="connsiteY1" fmla="*/ 214313 h 600075"/>
              <a:gd name="connsiteX2" fmla="*/ 595312 w 2219325"/>
              <a:gd name="connsiteY2" fmla="*/ 133350 h 600075"/>
              <a:gd name="connsiteX3" fmla="*/ 0 w 2219325"/>
              <a:gd name="connsiteY3" fmla="*/ 0 h 600075"/>
            </a:gdLst>
            <a:ahLst/>
            <a:cxnLst>
              <a:cxn ang="0">
                <a:pos x="connsiteX0" y="connsiteY0"/>
              </a:cxn>
              <a:cxn ang="0">
                <a:pos x="connsiteX1" y="connsiteY1"/>
              </a:cxn>
              <a:cxn ang="0">
                <a:pos x="connsiteX2" y="connsiteY2"/>
              </a:cxn>
              <a:cxn ang="0">
                <a:pos x="connsiteX3" y="connsiteY3"/>
              </a:cxn>
            </a:cxnLst>
            <a:rect l="l" t="t" r="r" b="b"/>
            <a:pathLst>
              <a:path w="2219325" h="600075">
                <a:moveTo>
                  <a:pt x="2219325" y="600075"/>
                </a:moveTo>
                <a:lnTo>
                  <a:pt x="471487" y="214313"/>
                </a:lnTo>
                <a:lnTo>
                  <a:pt x="595312" y="133350"/>
                </a:lnTo>
                <a:lnTo>
                  <a:pt x="0" y="0"/>
                </a:lnTo>
              </a:path>
            </a:pathLst>
          </a:cu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 name="Picture 4" descr="C:\Courses\Icons Windows Vista\Server.png"/>
          <p:cNvPicPr>
            <a:picLocks noChangeAspect="1" noChangeArrowheads="1"/>
          </p:cNvPicPr>
          <p:nvPr/>
        </p:nvPicPr>
        <p:blipFill>
          <a:blip r:embed="rId13"/>
          <a:srcRect/>
          <a:stretch>
            <a:fillRect/>
          </a:stretch>
        </p:blipFill>
        <p:spPr bwMode="auto">
          <a:xfrm>
            <a:off x="3448770" y="3205147"/>
            <a:ext cx="822138" cy="1125031"/>
          </a:xfrm>
          <a:prstGeom prst="rect">
            <a:avLst/>
          </a:prstGeom>
          <a:noFill/>
        </p:spPr>
      </p:pic>
      <p:cxnSp>
        <p:nvCxnSpPr>
          <p:cNvPr id="68" name="Straight Connector 67"/>
          <p:cNvCxnSpPr/>
          <p:nvPr/>
        </p:nvCxnSpPr>
        <p:spPr>
          <a:xfrm>
            <a:off x="4038600" y="4014793"/>
            <a:ext cx="4046220" cy="854387"/>
          </a:xfrm>
          <a:prstGeom prst="line">
            <a:avLst/>
          </a:pr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2" name="Group 74"/>
          <p:cNvGrpSpPr/>
          <p:nvPr/>
        </p:nvGrpSpPr>
        <p:grpSpPr>
          <a:xfrm>
            <a:off x="5182462" y="3888687"/>
            <a:ext cx="1993356" cy="1186929"/>
            <a:chOff x="4724400" y="3886200"/>
            <a:chExt cx="2667000" cy="1588045"/>
          </a:xfrm>
        </p:grpSpPr>
        <p:pic>
          <p:nvPicPr>
            <p:cNvPr id="1027" name="Picture 3" descr="C:\Courses\Icons Windows Vista\cloud illustration icon.png"/>
            <p:cNvPicPr>
              <a:picLocks noChangeAspect="1" noChangeArrowheads="1"/>
            </p:cNvPicPr>
            <p:nvPr/>
          </p:nvPicPr>
          <p:blipFill>
            <a:blip r:embed="rId14"/>
            <a:srcRect/>
            <a:stretch>
              <a:fillRect/>
            </a:stretch>
          </p:blipFill>
          <p:spPr bwMode="auto">
            <a:xfrm>
              <a:off x="4724400" y="3886200"/>
              <a:ext cx="2667000" cy="1588045"/>
            </a:xfrm>
            <a:prstGeom prst="rect">
              <a:avLst/>
            </a:prstGeom>
            <a:noFill/>
          </p:spPr>
        </p:pic>
        <p:sp>
          <p:nvSpPr>
            <p:cNvPr id="74" name="TextBox 73"/>
            <p:cNvSpPr txBox="1"/>
            <p:nvPr/>
          </p:nvSpPr>
          <p:spPr>
            <a:xfrm>
              <a:off x="5730434" y="4291279"/>
              <a:ext cx="891206" cy="338553"/>
            </a:xfrm>
            <a:prstGeom prst="rect">
              <a:avLst/>
            </a:prstGeom>
            <a:noFill/>
          </p:spPr>
          <p:txBody>
            <a:bodyPr wrap="none" rtlCol="0">
              <a:spAutoFit/>
            </a:bodyPr>
            <a:lstStyle/>
            <a:p>
              <a:pPr algn="ctr"/>
              <a:r>
                <a:rPr lang="en-US" sz="1600" dirty="0" smtClean="0">
                  <a:latin typeface="+mj-lt"/>
                </a:rPr>
                <a:t>Internet</a:t>
              </a:r>
              <a:endParaRPr lang="en-US" sz="1600" dirty="0">
                <a:latin typeface="+mj-lt"/>
              </a:endParaRPr>
            </a:p>
          </p:txBody>
        </p:sp>
      </p:grpSp>
    </p:spTree>
    <p:extLst>
      <p:ext uri="{BB962C8B-B14F-4D97-AF65-F5344CB8AC3E}">
        <p14:creationId xmlns:p14="http://schemas.microsoft.com/office/powerpoint/2010/main" val="135384466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up)">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1"/>
                                        </p:tgtEl>
                                      </p:cBhvr>
                                    </p:animEffect>
                                    <p:set>
                                      <p:cBhvr>
                                        <p:cTn id="12" dur="1" fill="hold">
                                          <p:stCondLst>
                                            <p:cond delay="499"/>
                                          </p:stCondLst>
                                        </p:cTn>
                                        <p:tgtEl>
                                          <p:spTgt spid="101"/>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ipe(up)">
                                      <p:cBhvr>
                                        <p:cTn id="16" dur="500"/>
                                        <p:tgtEl>
                                          <p:spTgt spid="102"/>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right)">
                                      <p:cBhvr>
                                        <p:cTn id="20" dur="500"/>
                                        <p:tgtEl>
                                          <p:spTgt spid="6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ipe(up)">
                                      <p:cBhvr>
                                        <p:cTn id="31" dur="500"/>
                                        <p:tgtEl>
                                          <p:spTgt spid="79"/>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wipe(left)">
                                      <p:cBhvr>
                                        <p:cTn id="35" dur="500"/>
                                        <p:tgtEl>
                                          <p:spTgt spid="84"/>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02"/>
                                        </p:tgtEl>
                                      </p:cBhvr>
                                    </p:animEffect>
                                    <p:set>
                                      <p:cBhvr>
                                        <p:cTn id="44" dur="1" fill="hold">
                                          <p:stCondLst>
                                            <p:cond delay="499"/>
                                          </p:stCondLst>
                                        </p:cTn>
                                        <p:tgtEl>
                                          <p:spTgt spid="10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69"/>
                                        </p:tgtEl>
                                      </p:cBhvr>
                                    </p:animEffect>
                                    <p:set>
                                      <p:cBhvr>
                                        <p:cTn id="47" dur="1" fill="hold">
                                          <p:stCondLst>
                                            <p:cond delay="499"/>
                                          </p:stCondLst>
                                        </p:cTn>
                                        <p:tgtEl>
                                          <p:spTgt spid="6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71"/>
                                        </p:tgtEl>
                                      </p:cBhvr>
                                    </p:animEffect>
                                    <p:set>
                                      <p:cBhvr>
                                        <p:cTn id="53" dur="1" fill="hold">
                                          <p:stCondLst>
                                            <p:cond delay="499"/>
                                          </p:stCondLst>
                                        </p:cTn>
                                        <p:tgtEl>
                                          <p:spTgt spid="7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79"/>
                                        </p:tgtEl>
                                      </p:cBhvr>
                                    </p:animEffect>
                                    <p:set>
                                      <p:cBhvr>
                                        <p:cTn id="56" dur="1" fill="hold">
                                          <p:stCondLst>
                                            <p:cond delay="499"/>
                                          </p:stCondLst>
                                        </p:cTn>
                                        <p:tgtEl>
                                          <p:spTgt spid="79"/>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84"/>
                                        </p:tgtEl>
                                      </p:cBhvr>
                                    </p:animEffect>
                                    <p:set>
                                      <p:cBhvr>
                                        <p:cTn id="59" dur="1" fill="hold">
                                          <p:stCondLst>
                                            <p:cond delay="499"/>
                                          </p:stCondLst>
                                        </p:cTn>
                                        <p:tgtEl>
                                          <p:spTgt spid="8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68"/>
                                        </p:tgtEl>
                                      </p:cBhvr>
                                    </p:animEffect>
                                    <p:set>
                                      <p:cBhvr>
                                        <p:cTn id="62" dur="1" fill="hold">
                                          <p:stCondLst>
                                            <p:cond delay="499"/>
                                          </p:stCondLst>
                                        </p:cTn>
                                        <p:tgtEl>
                                          <p:spTgt spid="68"/>
                                        </p:tgtEl>
                                        <p:attrNameLst>
                                          <p:attrName>style.visibility</p:attrName>
                                        </p:attrNameLst>
                                      </p:cBhvr>
                                      <p:to>
                                        <p:strVal val="hidden"/>
                                      </p:to>
                                    </p:se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wipe(left)">
                                      <p:cBhvr>
                                        <p:cTn id="66" dur="500"/>
                                        <p:tgtEl>
                                          <p:spTgt spid="10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04"/>
                                        </p:tgtEl>
                                      </p:cBhvr>
                                    </p:animEffect>
                                    <p:set>
                                      <p:cBhvr>
                                        <p:cTn id="71" dur="1" fill="hold">
                                          <p:stCondLst>
                                            <p:cond delay="499"/>
                                          </p:stCondLst>
                                        </p:cTn>
                                        <p:tgtEl>
                                          <p:spTgt spid="104"/>
                                        </p:tgtEl>
                                        <p:attrNameLst>
                                          <p:attrName>style.visibility</p:attrName>
                                        </p:attrNameLst>
                                      </p:cBhvr>
                                      <p:to>
                                        <p:strVal val="hidden"/>
                                      </p:to>
                                    </p:se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05"/>
                                        </p:tgtEl>
                                      </p:cBhvr>
                                    </p:animEffect>
                                    <p:set>
                                      <p:cBhvr>
                                        <p:cTn id="80" dur="1" fill="hold">
                                          <p:stCondLst>
                                            <p:cond delay="499"/>
                                          </p:stCondLst>
                                        </p:cTn>
                                        <p:tgtEl>
                                          <p:spTgt spid="105"/>
                                        </p:tgtEl>
                                        <p:attrNameLst>
                                          <p:attrName>style.visibility</p:attrName>
                                        </p:attrNameLst>
                                      </p:cBhvr>
                                      <p:to>
                                        <p:strVal val="hidden"/>
                                      </p:to>
                                    </p:se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106"/>
                                        </p:tgtEl>
                                        <p:attrNameLst>
                                          <p:attrName>style.visibility</p:attrName>
                                        </p:attrNameLst>
                                      </p:cBhvr>
                                      <p:to>
                                        <p:strVal val="visible"/>
                                      </p:to>
                                    </p:set>
                                    <p:animEffect transition="in" filter="wipe(left)">
                                      <p:cBhvr>
                                        <p:cTn id="8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102" grpId="0" animBg="1"/>
      <p:bldP spid="102" grpId="1" animBg="1"/>
      <p:bldP spid="104" grpId="0" animBg="1"/>
      <p:bldP spid="104" grpId="1" animBg="1"/>
      <p:bldP spid="105" grpId="0" animBg="1"/>
      <p:bldP spid="105" grpId="1" animBg="1"/>
      <p:bldP spid="106" grpId="0" animBg="1"/>
      <p:bldP spid="71" grpId="0"/>
      <p:bldP spid="71" grpId="1"/>
      <p:bldP spid="79" grpId="0"/>
      <p:bldP spid="79" grpId="1"/>
      <p:bldP spid="84" grpId="0" animBg="1"/>
      <p:bldP spid="8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ame Side Corner Rectangle 8"/>
          <p:cNvSpPr/>
          <p:nvPr/>
        </p:nvSpPr>
        <p:spPr bwMode="ltGray">
          <a:xfrm rot="10800000">
            <a:off x="387350" y="1603022"/>
            <a:ext cx="8313305" cy="4458342"/>
          </a:xfrm>
          <a:prstGeom prst="round2SameRect">
            <a:avLst>
              <a:gd name="adj1" fmla="val 2599"/>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sp>
        <p:nvSpPr>
          <p:cNvPr id="2" name="Title 1"/>
          <p:cNvSpPr>
            <a:spLocks noGrp="1"/>
          </p:cNvSpPr>
          <p:nvPr>
            <p:ph type="title"/>
          </p:nvPr>
        </p:nvSpPr>
        <p:spPr/>
        <p:txBody>
          <a:bodyPr/>
          <a:lstStyle/>
          <a:p>
            <a:r>
              <a:rPr lang="en-US" smtClean="0"/>
              <a:t>DirectAccess Deployment</a:t>
            </a:r>
            <a:endParaRPr lang="en-US" dirty="0"/>
          </a:p>
        </p:txBody>
      </p:sp>
      <p:sp>
        <p:nvSpPr>
          <p:cNvPr id="3" name="Content Placeholder 2"/>
          <p:cNvSpPr>
            <a:spLocks noGrp="1"/>
          </p:cNvSpPr>
          <p:nvPr>
            <p:ph idx="1"/>
          </p:nvPr>
        </p:nvSpPr>
        <p:spPr>
          <a:xfrm>
            <a:off x="733424" y="1732574"/>
            <a:ext cx="8029575" cy="4592026"/>
          </a:xfrm>
        </p:spPr>
        <p:txBody>
          <a:bodyPr/>
          <a:lstStyle/>
          <a:p>
            <a:r>
              <a:rPr lang="en-US" sz="2800" dirty="0" smtClean="0">
                <a:solidFill>
                  <a:schemeClr val="tx1"/>
                </a:solidFill>
              </a:rPr>
              <a:t>Determine your strategy</a:t>
            </a:r>
          </a:p>
          <a:p>
            <a:pPr lvl="1"/>
            <a:r>
              <a:rPr lang="en-US" sz="1800" dirty="0" smtClean="0">
                <a:solidFill>
                  <a:schemeClr val="tx1"/>
                </a:solidFill>
              </a:rPr>
              <a:t>Be ready to monitor IPv6 traffic</a:t>
            </a:r>
          </a:p>
          <a:p>
            <a:pPr lvl="1"/>
            <a:r>
              <a:rPr lang="en-US" sz="1800" dirty="0" smtClean="0">
                <a:solidFill>
                  <a:schemeClr val="tx1"/>
                </a:solidFill>
              </a:rPr>
              <a:t>Choose an Access Model: Full Intranet Access vs. Selected Server Access?</a:t>
            </a:r>
          </a:p>
          <a:p>
            <a:pPr lvl="1"/>
            <a:r>
              <a:rPr lang="en-US" sz="1800" dirty="0" smtClean="0">
                <a:solidFill>
                  <a:schemeClr val="tx1"/>
                </a:solidFill>
              </a:rPr>
              <a:t>Assess deployment scale</a:t>
            </a:r>
          </a:p>
          <a:p>
            <a:r>
              <a:rPr lang="en-US" sz="2800" dirty="0" smtClean="0">
                <a:solidFill>
                  <a:schemeClr val="tx1"/>
                </a:solidFill>
              </a:rPr>
              <a:t>Get your infrastructure ready</a:t>
            </a:r>
          </a:p>
          <a:p>
            <a:pPr lvl="1"/>
            <a:r>
              <a:rPr lang="en-US" sz="1800" dirty="0" smtClean="0">
                <a:solidFill>
                  <a:schemeClr val="tx1"/>
                </a:solidFill>
              </a:rPr>
              <a:t>Windows 7 clients</a:t>
            </a:r>
          </a:p>
          <a:p>
            <a:pPr lvl="1"/>
            <a:r>
              <a:rPr lang="en-US" sz="1800" dirty="0" smtClean="0">
                <a:solidFill>
                  <a:schemeClr val="tx1"/>
                </a:solidFill>
              </a:rPr>
              <a:t>Windows Server 2008 R2 DirectAccess Server</a:t>
            </a:r>
          </a:p>
          <a:p>
            <a:pPr lvl="1"/>
            <a:r>
              <a:rPr lang="en-US" sz="1800" dirty="0" smtClean="0">
                <a:solidFill>
                  <a:schemeClr val="tx1"/>
                </a:solidFill>
              </a:rPr>
              <a:t>DC, DNS Server, Active Directory,  PKI, Application Servers, etc.</a:t>
            </a:r>
          </a:p>
          <a:p>
            <a:r>
              <a:rPr lang="en-US" sz="2800" dirty="0" smtClean="0">
                <a:solidFill>
                  <a:schemeClr val="tx1"/>
                </a:solidFill>
              </a:rPr>
              <a:t>During deployment</a:t>
            </a:r>
          </a:p>
          <a:p>
            <a:pPr lvl="1"/>
            <a:r>
              <a:rPr lang="en-US" sz="2000" dirty="0" smtClean="0">
                <a:solidFill>
                  <a:schemeClr val="tx1"/>
                </a:solidFill>
              </a:rPr>
              <a:t>Use DirectAccess configuration wizard to setup DirectAccess Server and generate policies for clients, application servers, and DC/DNS</a:t>
            </a:r>
          </a:p>
          <a:p>
            <a:pPr lvl="1"/>
            <a:r>
              <a:rPr lang="en-US" sz="2000" dirty="0" smtClean="0">
                <a:solidFill>
                  <a:schemeClr val="tx1"/>
                </a:solidFill>
              </a:rPr>
              <a:t>Customize policies as needed</a:t>
            </a:r>
            <a:endParaRPr lang="en-US" sz="2400" dirty="0" smtClean="0">
              <a:solidFill>
                <a:schemeClr val="tx1"/>
              </a:solidFill>
            </a:endParaRPr>
          </a:p>
          <a:p>
            <a:endParaRPr lang="en-US" sz="2800" dirty="0"/>
          </a:p>
        </p:txBody>
      </p:sp>
      <p:sp>
        <p:nvSpPr>
          <p:cNvPr id="10" name="Rounded Rectangle 9"/>
          <p:cNvSpPr/>
          <p:nvPr/>
        </p:nvSpPr>
        <p:spPr>
          <a:xfrm rot="5400000">
            <a:off x="4346370" y="-2723684"/>
            <a:ext cx="451260" cy="8369300"/>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3" name="TextBox 11277"/>
          <p:cNvSpPr txBox="1">
            <a:spLocks noChangeArrowheads="1"/>
          </p:cNvSpPr>
          <p:nvPr/>
        </p:nvSpPr>
        <p:spPr bwMode="white">
          <a:xfrm>
            <a:off x="510182" y="1337055"/>
            <a:ext cx="8246468" cy="256480"/>
          </a:xfrm>
          <a:prstGeom prst="rect">
            <a:avLst/>
          </a:prstGeom>
          <a:noFill/>
          <a:ln w="9525">
            <a:noFill/>
            <a:miter lim="800000"/>
            <a:headEnd/>
            <a:tailEnd/>
          </a:ln>
        </p:spPr>
        <p:txBody>
          <a:bodyPr wrap="square" lIns="0" tIns="0" rIns="0" bIns="0" anchor="ctr">
            <a:spAutoFit/>
          </a:bodyPr>
          <a:lstStyle/>
          <a:p>
            <a:pPr marL="177800" indent="-177800" defTabSz="914099" fontAlgn="base">
              <a:lnSpc>
                <a:spcPts val="2000"/>
              </a:lnSpc>
              <a:spcBef>
                <a:spcPct val="0"/>
              </a:spcBef>
              <a:spcAft>
                <a:spcPct val="0"/>
              </a:spcAft>
              <a:defRPr/>
            </a:pPr>
            <a:r>
              <a:rPr lang="en-US" sz="2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Get ready step by step</a:t>
            </a:r>
          </a:p>
        </p:txBody>
      </p:sp>
    </p:spTree>
    <p:extLst>
      <p:ext uri="{BB962C8B-B14F-4D97-AF65-F5344CB8AC3E}">
        <p14:creationId xmlns:p14="http://schemas.microsoft.com/office/powerpoint/2010/main" val="11463129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881665"/>
          <p:cNvPicPr>
            <a:picLocks noChangeAspect="1" noChangeArrowheads="1"/>
          </p:cNvPicPr>
          <p:nvPr/>
        </p:nvPicPr>
        <p:blipFill>
          <a:blip r:embed="rId3" cstate="print"/>
          <a:srcRect/>
          <a:stretch>
            <a:fillRect/>
          </a:stretch>
        </p:blipFill>
        <p:spPr bwMode="ltGray">
          <a:xfrm>
            <a:off x="228600" y="3974123"/>
            <a:ext cx="8609012" cy="2483827"/>
          </a:xfrm>
          <a:prstGeom prst="rect">
            <a:avLst/>
          </a:prstGeom>
          <a:noFill/>
          <a:ln w="9525">
            <a:noFill/>
            <a:miter lim="800000"/>
            <a:headEnd/>
            <a:tailEnd/>
          </a:ln>
        </p:spPr>
      </p:pic>
      <p:pic>
        <p:nvPicPr>
          <p:cNvPr id="4" name="Rectangle 881666"/>
          <p:cNvPicPr>
            <a:picLocks noChangeArrowheads="1"/>
          </p:cNvPicPr>
          <p:nvPr/>
        </p:nvPicPr>
        <p:blipFill>
          <a:blip r:embed="rId3" cstate="print"/>
          <a:srcRect/>
          <a:stretch>
            <a:fillRect/>
          </a:stretch>
        </p:blipFill>
        <p:spPr bwMode="ltGray">
          <a:xfrm>
            <a:off x="6009203" y="1485900"/>
            <a:ext cx="2690297" cy="2502802"/>
          </a:xfrm>
          <a:prstGeom prst="rect">
            <a:avLst/>
          </a:prstGeom>
          <a:noFill/>
          <a:ln w="9525">
            <a:noFill/>
            <a:miter lim="800000"/>
            <a:headEnd/>
            <a:tailEnd/>
          </a:ln>
        </p:spPr>
      </p:pic>
      <p:pic>
        <p:nvPicPr>
          <p:cNvPr id="13" name="Rectangle 881667"/>
          <p:cNvPicPr>
            <a:picLocks noChangeArrowheads="1"/>
          </p:cNvPicPr>
          <p:nvPr/>
        </p:nvPicPr>
        <p:blipFill>
          <a:blip r:embed="rId3" cstate="print"/>
          <a:srcRect/>
          <a:stretch>
            <a:fillRect/>
          </a:stretch>
        </p:blipFill>
        <p:spPr bwMode="ltGray">
          <a:xfrm>
            <a:off x="3206433" y="1485900"/>
            <a:ext cx="2801366" cy="2486347"/>
          </a:xfrm>
          <a:prstGeom prst="rect">
            <a:avLst/>
          </a:prstGeom>
          <a:noFill/>
          <a:ln w="9525">
            <a:noFill/>
            <a:miter lim="800000"/>
            <a:headEnd/>
            <a:tailEnd/>
          </a:ln>
        </p:spPr>
      </p:pic>
      <p:pic>
        <p:nvPicPr>
          <p:cNvPr id="5" name="Rectangle 881667"/>
          <p:cNvPicPr>
            <a:picLocks noChangeArrowheads="1"/>
          </p:cNvPicPr>
          <p:nvPr/>
        </p:nvPicPr>
        <p:blipFill>
          <a:blip r:embed="rId3" cstate="print"/>
          <a:srcRect/>
          <a:stretch>
            <a:fillRect/>
          </a:stretch>
        </p:blipFill>
        <p:spPr bwMode="ltGray">
          <a:xfrm>
            <a:off x="355600" y="1485900"/>
            <a:ext cx="2801366" cy="2486347"/>
          </a:xfrm>
          <a:prstGeom prst="rect">
            <a:avLst/>
          </a:prstGeom>
          <a:noFill/>
          <a:ln w="9525">
            <a:noFill/>
            <a:miter lim="800000"/>
            <a:headEnd/>
            <a:tailEnd/>
          </a:ln>
        </p:spPr>
      </p:pic>
      <p:sp>
        <p:nvSpPr>
          <p:cNvPr id="6" name="Rounded Rectangle 5"/>
          <p:cNvSpPr/>
          <p:nvPr/>
        </p:nvSpPr>
        <p:spPr bwMode="auto">
          <a:xfrm>
            <a:off x="3314700" y="1701437"/>
            <a:ext cx="2590800" cy="443051"/>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2000" b="1" dirty="0" smtClean="0">
                <a:solidFill>
                  <a:schemeClr val="tx1"/>
                </a:solidFill>
                <a:latin typeface="Calibri" pitchFamily="34" charset="0"/>
              </a:rPr>
              <a:t>Management</a:t>
            </a:r>
            <a:endParaRPr lang="en-US" sz="2400" b="1" dirty="0" smtClean="0">
              <a:solidFill>
                <a:schemeClr val="tx1"/>
              </a:solidFill>
              <a:latin typeface="Calibri" pitchFamily="34" charset="0"/>
            </a:endParaRPr>
          </a:p>
        </p:txBody>
      </p:sp>
      <p:sp>
        <p:nvSpPr>
          <p:cNvPr id="7" name="Rounded Rectangle 6"/>
          <p:cNvSpPr/>
          <p:nvPr/>
        </p:nvSpPr>
        <p:spPr bwMode="auto">
          <a:xfrm>
            <a:off x="6108700" y="1701437"/>
            <a:ext cx="2514600" cy="412034"/>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2300" b="1" dirty="0" smtClean="0">
                <a:solidFill>
                  <a:schemeClr val="tx1"/>
                </a:solidFill>
                <a:latin typeface="Calibri" pitchFamily="34" charset="0"/>
              </a:rPr>
              <a:t>Web</a:t>
            </a:r>
          </a:p>
        </p:txBody>
      </p:sp>
      <p:sp>
        <p:nvSpPr>
          <p:cNvPr id="8" name="Rounded Rectangle 7"/>
          <p:cNvSpPr/>
          <p:nvPr/>
        </p:nvSpPr>
        <p:spPr bwMode="auto">
          <a:xfrm>
            <a:off x="457200" y="1701437"/>
            <a:ext cx="2622500" cy="427563"/>
          </a:xfrm>
          <a:prstGeom prst="roundRect">
            <a:avLst>
              <a:gd name="adj" fmla="val 9033"/>
            </a:avLst>
          </a:prstGeom>
          <a:gradFill flip="none" rotWithShape="1">
            <a:gsLst>
              <a:gs pos="0">
                <a:srgbClr xmlns:mc="http://schemas.openxmlformats.org/markup-compatibility/2006" xmlns:a14="http://schemas.microsoft.com/office/drawing/2010/main" val="FF0000" mc:Ignorable="">
                  <a:shade val="30000"/>
                  <a:satMod val="115000"/>
                </a:srgbClr>
              </a:gs>
              <a:gs pos="50000">
                <a:srgbClr xmlns:mc="http://schemas.openxmlformats.org/markup-compatibility/2006" xmlns:a14="http://schemas.microsoft.com/office/drawing/2010/main" val="FF0000" mc:Ignorable="">
                  <a:shade val="67500"/>
                  <a:satMod val="115000"/>
                </a:srgbClr>
              </a:gs>
              <a:gs pos="100000">
                <a:srgbClr xmlns:mc="http://schemas.openxmlformats.org/markup-compatibility/2006" xmlns:a14="http://schemas.microsoft.com/office/drawing/2010/main" val="FF0000" mc:Ignorable="">
                  <a:shade val="100000"/>
                  <a:satMod val="115000"/>
                </a:srgb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2000" b="1" dirty="0" smtClean="0">
                <a:solidFill>
                  <a:schemeClr val="tx1"/>
                </a:solidFill>
                <a:latin typeface="Calibri" pitchFamily="34" charset="0"/>
              </a:rPr>
              <a:t>Virtualization</a:t>
            </a:r>
            <a:endParaRPr lang="en-US" sz="1600" dirty="0" smtClean="0">
              <a:ln w="18415" cmpd="sng">
                <a:solidFill>
                  <a:srgbClr xmlns:mc="http://schemas.openxmlformats.org/markup-compatibility/2006" xmlns:a14="http://schemas.microsoft.com/office/drawing/2010/main" val="FFFFFF" mc:Ignorable=""/>
                </a:solidFill>
                <a:prstDash val="solid"/>
              </a:ln>
              <a:solidFill>
                <a:schemeClr val="tx1"/>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Calibri" pitchFamily="34" charset="0"/>
            </a:endParaRPr>
          </a:p>
        </p:txBody>
      </p:sp>
      <p:sp>
        <p:nvSpPr>
          <p:cNvPr id="9" name="TextBox 8"/>
          <p:cNvSpPr txBox="1">
            <a:spLocks noChangeArrowheads="1"/>
          </p:cNvSpPr>
          <p:nvPr/>
        </p:nvSpPr>
        <p:spPr bwMode="invGray">
          <a:xfrm>
            <a:off x="6223000" y="2227811"/>
            <a:ext cx="2455487" cy="1544089"/>
          </a:xfrm>
          <a:prstGeom prst="rect">
            <a:avLst/>
          </a:prstGeom>
          <a:noFill/>
          <a:ln w="9525" cap="flat" cmpd="sng" algn="ctr">
            <a:noFill/>
            <a:prstDash val="solid"/>
            <a:miter lim="800000"/>
            <a:headEnd type="none" w="med" len="med"/>
            <a:tailEnd type="none" w="med" len="med"/>
          </a:ln>
          <a:effectLst/>
        </p:spPr>
        <p:txBody>
          <a:bodyPr wrap="square" lIns="45717" tIns="38092" rIns="45717" bIns="38092">
            <a:noAutofit/>
          </a:bodyPr>
          <a:lstStyle/>
          <a:p>
            <a:pPr>
              <a:lnSpc>
                <a:spcPct val="90000"/>
              </a:lnSpc>
              <a:defRPr/>
            </a:pPr>
            <a:r>
              <a:rPr lang="en-US" sz="1400" dirty="0" smtClean="0"/>
              <a:t>IIS 7.5 &amp; Integrated Extensions </a:t>
            </a:r>
          </a:p>
          <a:p>
            <a:pPr>
              <a:lnSpc>
                <a:spcPct val="90000"/>
              </a:lnSpc>
              <a:defRPr/>
            </a:pPr>
            <a:endParaRPr lang="en-US" sz="1400" dirty="0" smtClean="0"/>
          </a:p>
          <a:p>
            <a:pPr>
              <a:lnSpc>
                <a:spcPct val="90000"/>
              </a:lnSpc>
              <a:defRPr/>
            </a:pPr>
            <a:r>
              <a:rPr lang="en-US" sz="1400" dirty="0" smtClean="0"/>
              <a:t>.NET on Server Core</a:t>
            </a:r>
          </a:p>
          <a:p>
            <a:pPr>
              <a:lnSpc>
                <a:spcPct val="90000"/>
              </a:lnSpc>
              <a:defRPr/>
            </a:pPr>
            <a:endParaRPr lang="en-US" sz="1400" dirty="0" smtClean="0"/>
          </a:p>
          <a:p>
            <a:pPr>
              <a:lnSpc>
                <a:spcPct val="90000"/>
              </a:lnSpc>
              <a:defRPr/>
            </a:pPr>
            <a:r>
              <a:rPr lang="en-US" sz="1400" dirty="0" smtClean="0"/>
              <a:t>Configuration Tracing</a:t>
            </a:r>
          </a:p>
          <a:p>
            <a:pPr>
              <a:lnSpc>
                <a:spcPct val="90000"/>
              </a:lnSpc>
              <a:defRPr/>
            </a:pPr>
            <a:endParaRPr lang="en-US" sz="1400" dirty="0" smtClean="0"/>
          </a:p>
          <a:p>
            <a:pPr>
              <a:lnSpc>
                <a:spcPct val="90000"/>
              </a:lnSpc>
              <a:defRPr/>
            </a:pPr>
            <a:r>
              <a:rPr lang="en-US" sz="1400" dirty="0" smtClean="0"/>
              <a:t>Service-Oriented Architecture</a:t>
            </a:r>
          </a:p>
        </p:txBody>
      </p:sp>
      <p:sp>
        <p:nvSpPr>
          <p:cNvPr id="10" name="TextBox 9"/>
          <p:cNvSpPr txBox="1">
            <a:spLocks noChangeArrowheads="1"/>
          </p:cNvSpPr>
          <p:nvPr/>
        </p:nvSpPr>
        <p:spPr bwMode="invGray">
          <a:xfrm>
            <a:off x="558800" y="2286000"/>
            <a:ext cx="2146300" cy="1485900"/>
          </a:xfrm>
          <a:prstGeom prst="rect">
            <a:avLst/>
          </a:prstGeom>
          <a:noFill/>
          <a:ln w="9525" cap="flat" cmpd="sng" algn="ctr">
            <a:noFill/>
            <a:prstDash val="solid"/>
            <a:miter lim="800000"/>
            <a:headEnd type="none" w="med" len="med"/>
            <a:tailEnd type="none" w="med" len="med"/>
          </a:ln>
          <a:effectLst/>
        </p:spPr>
        <p:txBody>
          <a:bodyPr wrap="square" lIns="45717" tIns="38092" rIns="45717" bIns="38092">
            <a:normAutofit/>
          </a:bodyPr>
          <a:lstStyle/>
          <a:p>
            <a:pPr>
              <a:lnSpc>
                <a:spcPct val="90000"/>
              </a:lnSpc>
              <a:defRPr/>
            </a:pPr>
            <a:r>
              <a:rPr lang="en-US" sz="1400" dirty="0" smtClean="0"/>
              <a:t>Hyper-V™ 2.0</a:t>
            </a:r>
          </a:p>
          <a:p>
            <a:pPr>
              <a:lnSpc>
                <a:spcPct val="90000"/>
              </a:lnSpc>
              <a:defRPr/>
            </a:pPr>
            <a:endParaRPr lang="en-US" sz="1400" dirty="0" smtClean="0"/>
          </a:p>
          <a:p>
            <a:pPr>
              <a:lnSpc>
                <a:spcPct val="90000"/>
              </a:lnSpc>
              <a:defRPr/>
            </a:pPr>
            <a:r>
              <a:rPr lang="en-US" sz="1400" dirty="0" smtClean="0"/>
              <a:t>Live Migration </a:t>
            </a:r>
          </a:p>
          <a:p>
            <a:pPr>
              <a:lnSpc>
                <a:spcPct val="90000"/>
              </a:lnSpc>
              <a:defRPr/>
            </a:pPr>
            <a:endParaRPr lang="en-US" sz="1400" dirty="0" smtClean="0"/>
          </a:p>
          <a:p>
            <a:pPr>
              <a:lnSpc>
                <a:spcPct val="90000"/>
              </a:lnSpc>
              <a:defRPr/>
            </a:pPr>
            <a:r>
              <a:rPr lang="en-US" sz="1400" dirty="0" smtClean="0"/>
              <a:t>Remote Desktop Services</a:t>
            </a:r>
          </a:p>
        </p:txBody>
      </p:sp>
      <p:sp>
        <p:nvSpPr>
          <p:cNvPr id="15" name="Rounded Rectangle 14"/>
          <p:cNvSpPr/>
          <p:nvPr/>
        </p:nvSpPr>
        <p:spPr bwMode="auto">
          <a:xfrm>
            <a:off x="762000" y="4194809"/>
            <a:ext cx="7562850" cy="42756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2000" b="1" dirty="0" smtClean="0">
                <a:solidFill>
                  <a:schemeClr val="tx1"/>
                </a:solidFill>
                <a:latin typeface="Calibri" pitchFamily="34" charset="0"/>
              </a:rPr>
              <a:t>Solid Foundation for Enterprise Workloads</a:t>
            </a:r>
            <a:endParaRPr lang="en-US" sz="1600" b="1" dirty="0" smtClean="0">
              <a:solidFill>
                <a:schemeClr val="tx1"/>
              </a:solidFill>
              <a:latin typeface="Calibri" pitchFamily="34" charset="0"/>
            </a:endParaRPr>
          </a:p>
        </p:txBody>
      </p:sp>
      <p:sp>
        <p:nvSpPr>
          <p:cNvPr id="17" name="TextBox 16"/>
          <p:cNvSpPr txBox="1">
            <a:spLocks noChangeArrowheads="1"/>
          </p:cNvSpPr>
          <p:nvPr/>
        </p:nvSpPr>
        <p:spPr bwMode="invGray">
          <a:xfrm>
            <a:off x="3505200" y="2209800"/>
            <a:ext cx="2095500" cy="1371600"/>
          </a:xfrm>
          <a:prstGeom prst="rect">
            <a:avLst/>
          </a:prstGeom>
          <a:noFill/>
          <a:ln w="9525" cap="flat" cmpd="sng" algn="ctr">
            <a:noFill/>
            <a:prstDash val="solid"/>
            <a:miter lim="800000"/>
            <a:headEnd type="none" w="med" len="med"/>
            <a:tailEnd type="none" w="med" len="med"/>
          </a:ln>
          <a:effectLst/>
        </p:spPr>
        <p:txBody>
          <a:bodyPr wrap="square" lIns="45717" tIns="38092" rIns="45717" bIns="38092">
            <a:noAutofit/>
          </a:bodyPr>
          <a:lstStyle/>
          <a:p>
            <a:pPr>
              <a:lnSpc>
                <a:spcPct val="90000"/>
              </a:lnSpc>
              <a:defRPr/>
            </a:pPr>
            <a:r>
              <a:rPr lang="en-US" sz="1200" dirty="0" smtClean="0"/>
              <a:t>Power Management</a:t>
            </a:r>
          </a:p>
          <a:p>
            <a:pPr>
              <a:lnSpc>
                <a:spcPct val="90000"/>
              </a:lnSpc>
              <a:defRPr/>
            </a:pPr>
            <a:endParaRPr lang="en-US" sz="1200" dirty="0" smtClean="0"/>
          </a:p>
          <a:p>
            <a:pPr>
              <a:lnSpc>
                <a:spcPct val="90000"/>
              </a:lnSpc>
              <a:defRPr/>
            </a:pPr>
            <a:r>
              <a:rPr lang="en-US" sz="1200" dirty="0" smtClean="0"/>
              <a:t>AD Administrative Center</a:t>
            </a:r>
          </a:p>
          <a:p>
            <a:pPr>
              <a:lnSpc>
                <a:spcPct val="90000"/>
              </a:lnSpc>
              <a:defRPr/>
            </a:pPr>
            <a:endParaRPr lang="en-US" sz="1200" dirty="0" smtClean="0"/>
          </a:p>
          <a:p>
            <a:pPr>
              <a:lnSpc>
                <a:spcPct val="90000"/>
              </a:lnSpc>
              <a:defRPr/>
            </a:pPr>
            <a:r>
              <a:rPr lang="en-US" sz="1200" dirty="0" smtClean="0"/>
              <a:t>Server Migration Portal</a:t>
            </a:r>
          </a:p>
          <a:p>
            <a:pPr>
              <a:lnSpc>
                <a:spcPct val="90000"/>
              </a:lnSpc>
              <a:defRPr/>
            </a:pPr>
            <a:endParaRPr lang="en-US" sz="1200" dirty="0" smtClean="0"/>
          </a:p>
          <a:p>
            <a:pPr>
              <a:lnSpc>
                <a:spcPct val="90000"/>
              </a:lnSpc>
              <a:defRPr/>
            </a:pPr>
            <a:r>
              <a:rPr lang="en-US" sz="1200" dirty="0" smtClean="0"/>
              <a:t>PowerShell 2.0</a:t>
            </a:r>
          </a:p>
          <a:p>
            <a:pPr>
              <a:lnSpc>
                <a:spcPct val="90000"/>
              </a:lnSpc>
              <a:defRPr/>
            </a:pPr>
            <a:endParaRPr lang="en-US" sz="1200" dirty="0" smtClean="0"/>
          </a:p>
          <a:p>
            <a:pPr>
              <a:lnSpc>
                <a:spcPct val="90000"/>
              </a:lnSpc>
              <a:defRPr/>
            </a:pPr>
            <a:r>
              <a:rPr lang="en-US" sz="1200" dirty="0" smtClean="0"/>
              <a:t>Best Practices Analyzer</a:t>
            </a:r>
          </a:p>
        </p:txBody>
      </p:sp>
      <p:sp>
        <p:nvSpPr>
          <p:cNvPr id="26" name="Title 1"/>
          <p:cNvSpPr>
            <a:spLocks noGrp="1"/>
          </p:cNvSpPr>
          <p:nvPr>
            <p:ph type="title"/>
          </p:nvPr>
        </p:nvSpPr>
        <p:spPr>
          <a:xfrm>
            <a:off x="381000" y="977900"/>
            <a:ext cx="8382000" cy="533400"/>
          </a:xfrm>
        </p:spPr>
        <p:txBody>
          <a:bodyPr>
            <a:normAutofit/>
          </a:bodyPr>
          <a:lstStyle/>
          <a:p>
            <a:pPr algn="ctr"/>
            <a:r>
              <a:rPr lang="en-US" sz="3600" dirty="0" smtClean="0"/>
              <a:t>Technology Investment Areas</a:t>
            </a:r>
            <a:endParaRPr sz="3600"/>
          </a:p>
        </p:txBody>
      </p:sp>
      <p:sp>
        <p:nvSpPr>
          <p:cNvPr id="19" name="Rounded Rectangle 18"/>
          <p:cNvSpPr/>
          <p:nvPr/>
        </p:nvSpPr>
        <p:spPr bwMode="auto">
          <a:xfrm>
            <a:off x="4598126" y="4678135"/>
            <a:ext cx="3714750" cy="28575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1600" b="1" dirty="0" smtClean="0">
                <a:solidFill>
                  <a:schemeClr val="tx1"/>
                </a:solidFill>
                <a:latin typeface="Calibri" pitchFamily="34" charset="0"/>
              </a:rPr>
              <a:t>Better Together with Windows 7</a:t>
            </a:r>
          </a:p>
        </p:txBody>
      </p:sp>
      <p:sp>
        <p:nvSpPr>
          <p:cNvPr id="23" name="Rounded Rectangle 22"/>
          <p:cNvSpPr/>
          <p:nvPr/>
        </p:nvSpPr>
        <p:spPr bwMode="auto">
          <a:xfrm>
            <a:off x="785948" y="4678135"/>
            <a:ext cx="3714750" cy="28575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1600" b="1" dirty="0" smtClean="0">
                <a:solidFill>
                  <a:schemeClr val="tx1"/>
                </a:solidFill>
                <a:latin typeface="Calibri" pitchFamily="34" charset="0"/>
              </a:rPr>
              <a:t>Scalability </a:t>
            </a:r>
          </a:p>
        </p:txBody>
      </p:sp>
      <p:sp>
        <p:nvSpPr>
          <p:cNvPr id="24" name="TextBox 23"/>
          <p:cNvSpPr txBox="1"/>
          <p:nvPr/>
        </p:nvSpPr>
        <p:spPr>
          <a:xfrm>
            <a:off x="4686300" y="5044788"/>
            <a:ext cx="3657600" cy="1466850"/>
          </a:xfrm>
          <a:prstGeom prst="rect">
            <a:avLst/>
          </a:prstGeom>
          <a:noFill/>
        </p:spPr>
        <p:txBody>
          <a:bodyPr wrap="square" rtlCol="0">
            <a:normAutofit/>
          </a:bodyPr>
          <a:lstStyle/>
          <a:p>
            <a:r>
              <a:rPr lang="en-US" sz="1400" dirty="0" smtClean="0">
                <a:cs typeface="Arial" pitchFamily="34" charset="0"/>
              </a:rPr>
              <a:t>Direct Access</a:t>
            </a:r>
          </a:p>
          <a:p>
            <a:r>
              <a:rPr lang="en-US" sz="1400" dirty="0" smtClean="0">
                <a:cs typeface="Arial" pitchFamily="34" charset="0"/>
              </a:rPr>
              <a:t>Branch Cache</a:t>
            </a:r>
          </a:p>
          <a:p>
            <a:r>
              <a:rPr lang="en-US" sz="1400" dirty="0" err="1" smtClean="0">
                <a:cs typeface="Arial" pitchFamily="34" charset="0"/>
              </a:rPr>
              <a:t>AppLocker</a:t>
            </a:r>
            <a:endParaRPr lang="en-US" sz="1400" dirty="0" smtClean="0">
              <a:cs typeface="Arial" pitchFamily="34" charset="0"/>
            </a:endParaRPr>
          </a:p>
          <a:p>
            <a:r>
              <a:rPr lang="en-US" sz="1400" dirty="0" smtClean="0">
                <a:cs typeface="Arial" pitchFamily="34" charset="0"/>
              </a:rPr>
              <a:t>Enhanced Group Policies </a:t>
            </a:r>
          </a:p>
          <a:p>
            <a:r>
              <a:rPr lang="en-US" sz="1400" dirty="0" err="1" smtClean="0">
                <a:cs typeface="Arial" pitchFamily="34" charset="0"/>
              </a:rPr>
              <a:t>BitLocker</a:t>
            </a:r>
            <a:r>
              <a:rPr lang="en-US" sz="1400" dirty="0" smtClean="0">
                <a:cs typeface="Arial" pitchFamily="34" charset="0"/>
              </a:rPr>
              <a:t> on Removable Drives</a:t>
            </a:r>
          </a:p>
          <a:p>
            <a:endParaRPr lang="en-US" sz="1400" dirty="0" smtClean="0">
              <a:cs typeface="Arial" pitchFamily="34" charset="0"/>
            </a:endParaRPr>
          </a:p>
        </p:txBody>
      </p:sp>
      <p:sp>
        <p:nvSpPr>
          <p:cNvPr id="25" name="TextBox 24"/>
          <p:cNvSpPr txBox="1"/>
          <p:nvPr/>
        </p:nvSpPr>
        <p:spPr>
          <a:xfrm>
            <a:off x="979357" y="5131321"/>
            <a:ext cx="3810000" cy="1371600"/>
          </a:xfrm>
          <a:prstGeom prst="rect">
            <a:avLst/>
          </a:prstGeom>
          <a:noFill/>
        </p:spPr>
        <p:txBody>
          <a:bodyPr wrap="square" rtlCol="0">
            <a:normAutofit/>
          </a:bodyPr>
          <a:lstStyle/>
          <a:p>
            <a:r>
              <a:rPr lang="en-US" sz="1400" dirty="0" smtClean="0">
                <a:cs typeface="Arial" pitchFamily="34" charset="0"/>
              </a:rPr>
              <a:t>&gt;256 Core Support</a:t>
            </a:r>
          </a:p>
          <a:p>
            <a:r>
              <a:rPr lang="en-US" sz="1400" dirty="0" smtClean="0">
                <a:cs typeface="Arial" pitchFamily="34" charset="0"/>
              </a:rPr>
              <a:t>Componentization</a:t>
            </a:r>
          </a:p>
        </p:txBody>
      </p:sp>
      <p:pic>
        <p:nvPicPr>
          <p:cNvPr id="22" name="Picture 1" descr="D:\TechEd\IT Pro\Breakouts\SVR201\Server2008Logo.png"/>
          <p:cNvPicPr>
            <a:picLocks noChangeAspect="1" noChangeArrowheads="1"/>
          </p:cNvPicPr>
          <p:nvPr/>
        </p:nvPicPr>
        <p:blipFill>
          <a:blip r:embed="rId4" cstate="print"/>
          <a:srcRect/>
          <a:stretch>
            <a:fillRect/>
          </a:stretch>
        </p:blipFill>
        <p:spPr bwMode="black">
          <a:xfrm>
            <a:off x="1743929" y="217049"/>
            <a:ext cx="5656142" cy="809062"/>
          </a:xfrm>
          <a:prstGeom prst="rect">
            <a:avLst/>
          </a:prstGeom>
          <a:noFill/>
        </p:spPr>
      </p:pic>
    </p:spTree>
    <p:extLst>
      <p:ext uri="{BB962C8B-B14F-4D97-AF65-F5344CB8AC3E}">
        <p14:creationId xmlns:p14="http://schemas.microsoft.com/office/powerpoint/2010/main" val="1808270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 Same Side Corner Rectangle 53"/>
          <p:cNvSpPr/>
          <p:nvPr/>
        </p:nvSpPr>
        <p:spPr bwMode="ltGray">
          <a:xfrm>
            <a:off x="4733921" y="1444471"/>
            <a:ext cx="4022725" cy="2499731"/>
          </a:xfrm>
          <a:prstGeom prst="round2SameRect">
            <a:avLst>
              <a:gd name="adj1" fmla="val 292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sp>
        <p:nvSpPr>
          <p:cNvPr id="55" name="Rounded Rectangle 54"/>
          <p:cNvSpPr/>
          <p:nvPr/>
        </p:nvSpPr>
        <p:spPr>
          <a:xfrm rot="5400000">
            <a:off x="6519656" y="-554958"/>
            <a:ext cx="451260" cy="4022724"/>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177800" algn="ctr" defTabSz="914099" fontAlgn="base">
              <a:lnSpc>
                <a:spcPct val="90000"/>
              </a:lnSpc>
              <a:spcBef>
                <a:spcPct val="0"/>
              </a:spcBef>
              <a:spcAft>
                <a:spcPct val="0"/>
              </a:spcAft>
              <a:defRPr/>
            </a:pPr>
            <a:endPar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56" name="TextBox 11277"/>
          <p:cNvSpPr txBox="1">
            <a:spLocks noChangeArrowheads="1"/>
          </p:cNvSpPr>
          <p:nvPr/>
        </p:nvSpPr>
        <p:spPr bwMode="white">
          <a:xfrm>
            <a:off x="4901876" y="1332494"/>
            <a:ext cx="3854774" cy="266868"/>
          </a:xfrm>
          <a:prstGeom prst="rect">
            <a:avLst/>
          </a:prstGeom>
          <a:noFill/>
          <a:ln w="9525">
            <a:noFill/>
            <a:miter lim="800000"/>
            <a:headEnd/>
            <a:tailEnd/>
          </a:ln>
        </p:spPr>
        <p:txBody>
          <a:bodyPr wrap="square" lIns="0" tIns="0" rIns="0" bIns="0" anchor="ctr">
            <a:spAutoFit/>
          </a:bodyPr>
          <a:lstStyle/>
          <a:p>
            <a:pPr marL="177800" lvl="0" indent="-177800" defTabSz="914099" fontAlgn="base">
              <a:lnSpc>
                <a:spcPts val="2000"/>
              </a:lnSpc>
              <a:spcBef>
                <a:spcPct val="0"/>
              </a:spcBef>
              <a:spcAft>
                <a:spcPct val="0"/>
              </a:spcAft>
              <a:defRPr/>
            </a:pPr>
            <a:r>
              <a:rPr lang="en-US" sz="2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Windows 7 Solution</a:t>
            </a:r>
          </a:p>
        </p:txBody>
      </p:sp>
      <p:sp>
        <p:nvSpPr>
          <p:cNvPr id="51" name="Round Same Side Corner Rectangle 50"/>
          <p:cNvSpPr/>
          <p:nvPr/>
        </p:nvSpPr>
        <p:spPr bwMode="ltGray">
          <a:xfrm>
            <a:off x="387350" y="4025285"/>
            <a:ext cx="8369300" cy="2154853"/>
          </a:xfrm>
          <a:prstGeom prst="round2SameRect">
            <a:avLst>
              <a:gd name="adj1" fmla="val 2599"/>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sp>
        <p:nvSpPr>
          <p:cNvPr id="2" name="Title 1"/>
          <p:cNvSpPr>
            <a:spLocks noGrp="1"/>
          </p:cNvSpPr>
          <p:nvPr>
            <p:ph type="title"/>
          </p:nvPr>
        </p:nvSpPr>
        <p:spPr>
          <a:xfrm>
            <a:off x="381000" y="230189"/>
            <a:ext cx="8382000" cy="989011"/>
          </a:xfrm>
        </p:spPr>
        <p:txBody>
          <a:bodyPr>
            <a:normAutofit/>
          </a:bodyPr>
          <a:lstStyle/>
          <a:p>
            <a:r>
              <a:rPr/>
              <a:t>BranchCache™ </a:t>
            </a:r>
            <a:endParaRPr lang="en-US" dirty="0"/>
          </a:p>
        </p:txBody>
      </p:sp>
      <p:sp>
        <p:nvSpPr>
          <p:cNvPr id="82" name="Rectangle 81"/>
          <p:cNvSpPr/>
          <p:nvPr/>
        </p:nvSpPr>
        <p:spPr>
          <a:xfrm>
            <a:off x="498522" y="4252930"/>
            <a:ext cx="8237062" cy="1700466"/>
          </a:xfrm>
          <a:prstGeom prst="rect">
            <a:avLst/>
          </a:prstGeom>
        </p:spPr>
        <p:txBody>
          <a:bodyPr wrap="square">
            <a:spAutoFit/>
          </a:bodyPr>
          <a:lstStyle/>
          <a:p>
            <a:pPr marL="273050" lvl="1" indent="-273050" fontAlgn="base">
              <a:lnSpc>
                <a:spcPct val="90000"/>
              </a:lnSpc>
              <a:spcBef>
                <a:spcPct val="20000"/>
              </a:spcBef>
              <a:spcAft>
                <a:spcPts val="100"/>
              </a:spcAft>
              <a:buSzPct val="120000"/>
              <a:buBlip>
                <a:blip r:embed="rId3"/>
              </a:buBlip>
              <a:defRPr/>
            </a:pPr>
            <a:r>
              <a:rPr lang="en-US" sz="2000" dirty="0" smtClean="0">
                <a:latin typeface="Calibri" pitchFamily="34" charset="0"/>
              </a:rPr>
              <a:t>Authenticates current state of data and access rights of the user against the server</a:t>
            </a:r>
          </a:p>
          <a:p>
            <a:pPr marL="273050" lvl="1" indent="-273050" fontAlgn="base">
              <a:lnSpc>
                <a:spcPct val="90000"/>
              </a:lnSpc>
              <a:spcBef>
                <a:spcPct val="20000"/>
              </a:spcBef>
              <a:spcAft>
                <a:spcPts val="100"/>
              </a:spcAft>
              <a:buSzPct val="120000"/>
              <a:buBlip>
                <a:blip r:embed="rId3"/>
              </a:buBlip>
              <a:defRPr/>
            </a:pPr>
            <a:r>
              <a:rPr lang="en-US" sz="2000" dirty="0" smtClean="0">
                <a:latin typeface="Calibri" pitchFamily="34" charset="0"/>
              </a:rPr>
              <a:t>Supports commonly used protocols: HTTP(S), SMB</a:t>
            </a:r>
          </a:p>
          <a:p>
            <a:pPr marL="273050" lvl="1" indent="-273050" fontAlgn="base">
              <a:lnSpc>
                <a:spcPct val="90000"/>
              </a:lnSpc>
              <a:spcBef>
                <a:spcPct val="20000"/>
              </a:spcBef>
              <a:spcAft>
                <a:spcPts val="100"/>
              </a:spcAft>
              <a:buSzPct val="120000"/>
              <a:buBlip>
                <a:blip r:embed="rId3"/>
              </a:buBlip>
              <a:defRPr/>
            </a:pPr>
            <a:r>
              <a:rPr lang="en-US" sz="2000" dirty="0" smtClean="0">
                <a:latin typeface="Calibri" pitchFamily="34" charset="0"/>
              </a:rPr>
              <a:t>Support network security protocols (SSL, </a:t>
            </a:r>
            <a:r>
              <a:rPr lang="en-US" sz="2000" dirty="0" err="1" smtClean="0">
                <a:latin typeface="Calibri" pitchFamily="34" charset="0"/>
              </a:rPr>
              <a:t>IPsec</a:t>
            </a:r>
            <a:r>
              <a:rPr lang="en-US" sz="2000" dirty="0" smtClean="0">
                <a:latin typeface="Calibri" pitchFamily="34" charset="0"/>
              </a:rPr>
              <a:t>)</a:t>
            </a:r>
          </a:p>
          <a:p>
            <a:pPr marL="273050" lvl="1" indent="-273050" fontAlgn="base">
              <a:lnSpc>
                <a:spcPct val="90000"/>
              </a:lnSpc>
              <a:spcBef>
                <a:spcPct val="20000"/>
              </a:spcBef>
              <a:spcAft>
                <a:spcPts val="100"/>
              </a:spcAft>
              <a:buSzPct val="120000"/>
              <a:buBlip>
                <a:blip r:embed="rId3"/>
              </a:buBlip>
              <a:defRPr/>
            </a:pPr>
            <a:r>
              <a:rPr lang="en-US" sz="2000" dirty="0" smtClean="0">
                <a:latin typeface="Calibri" pitchFamily="34" charset="0"/>
              </a:rPr>
              <a:t>Requires Windows Server 2008 R2 in the data center and hosted cache</a:t>
            </a:r>
          </a:p>
        </p:txBody>
      </p:sp>
      <p:grpSp>
        <p:nvGrpSpPr>
          <p:cNvPr id="3" name="Group 78"/>
          <p:cNvGrpSpPr/>
          <p:nvPr/>
        </p:nvGrpSpPr>
        <p:grpSpPr>
          <a:xfrm>
            <a:off x="431800" y="1363134"/>
            <a:ext cx="3810000" cy="2057400"/>
            <a:chOff x="609600" y="1371600"/>
            <a:chExt cx="3810000" cy="2057400"/>
          </a:xfrm>
        </p:grpSpPr>
        <p:pic>
          <p:nvPicPr>
            <p:cNvPr id="86" name="Picture 12" descr="E:\Artwork_Imagery\Shapes\fans - gradients\blue swoop 4.png"/>
            <p:cNvPicPr>
              <a:picLocks noChangeAspect="1" noChangeArrowheads="1"/>
            </p:cNvPicPr>
            <p:nvPr/>
          </p:nvPicPr>
          <p:blipFill>
            <a:blip r:embed="rId4" cstate="print">
              <a:lum bright="70000" contrast="-70000"/>
            </a:blip>
            <a:srcRect l="62531" t="20833" b="14583"/>
            <a:stretch>
              <a:fillRect/>
            </a:stretch>
          </p:blipFill>
          <p:spPr bwMode="auto">
            <a:xfrm>
              <a:off x="2362200" y="1447800"/>
              <a:ext cx="2031283" cy="1981200"/>
            </a:xfrm>
            <a:prstGeom prst="rect">
              <a:avLst/>
            </a:prstGeom>
            <a:noFill/>
          </p:spPr>
        </p:pic>
        <p:grpSp>
          <p:nvGrpSpPr>
            <p:cNvPr id="4" name="Group 40"/>
            <p:cNvGrpSpPr/>
            <p:nvPr/>
          </p:nvGrpSpPr>
          <p:grpSpPr>
            <a:xfrm>
              <a:off x="609600" y="1371600"/>
              <a:ext cx="3810000" cy="1828800"/>
              <a:chOff x="5021010" y="2058226"/>
              <a:chExt cx="3810000" cy="1828800"/>
            </a:xfrm>
          </p:grpSpPr>
          <p:pic>
            <p:nvPicPr>
              <p:cNvPr id="88" name="Picture 3" descr="C:\Users\aheaton\Desktop\New Folder (4)\double headed arrow 5b.png"/>
              <p:cNvPicPr>
                <a:picLocks noChangeAspect="1" noChangeArrowheads="1"/>
              </p:cNvPicPr>
              <p:nvPr/>
            </p:nvPicPr>
            <p:blipFill>
              <a:blip r:embed="rId5" cstate="print"/>
              <a:srcRect/>
              <a:stretch>
                <a:fillRect/>
              </a:stretch>
            </p:blipFill>
            <p:spPr bwMode="auto">
              <a:xfrm rot="819042">
                <a:off x="5349175" y="3103182"/>
                <a:ext cx="3103520" cy="500062"/>
              </a:xfrm>
              <a:prstGeom prst="rect">
                <a:avLst/>
              </a:prstGeom>
              <a:noFill/>
            </p:spPr>
          </p:pic>
          <p:pic>
            <p:nvPicPr>
              <p:cNvPr id="89" name="Picture 88" descr="highrise, office building skyscraper enterprise sand.png"/>
              <p:cNvPicPr>
                <a:picLocks noChangeAspect="1"/>
              </p:cNvPicPr>
              <p:nvPr/>
            </p:nvPicPr>
            <p:blipFill>
              <a:blip r:embed="rId6" cstate="print"/>
              <a:stretch>
                <a:fillRect/>
              </a:stretch>
            </p:blipFill>
            <p:spPr>
              <a:xfrm>
                <a:off x="5029200" y="2058226"/>
                <a:ext cx="838200" cy="1257300"/>
              </a:xfrm>
              <a:prstGeom prst="rect">
                <a:avLst/>
              </a:prstGeom>
            </p:spPr>
          </p:pic>
          <p:pic>
            <p:nvPicPr>
              <p:cNvPr id="90" name="Picture 19" descr="blue 3d disc with glow"/>
              <p:cNvPicPr>
                <a:picLocks noChangeAspect="1" noChangeArrowheads="1"/>
              </p:cNvPicPr>
              <p:nvPr/>
            </p:nvPicPr>
            <p:blipFill>
              <a:blip r:embed="rId7" cstate="screen"/>
              <a:srcRect/>
              <a:stretch>
                <a:fillRect/>
              </a:stretch>
            </p:blipFill>
            <p:spPr bwMode="auto">
              <a:xfrm>
                <a:off x="5021010" y="2955704"/>
                <a:ext cx="798764" cy="515274"/>
              </a:xfrm>
              <a:prstGeom prst="rect">
                <a:avLst/>
              </a:prstGeom>
              <a:noFill/>
              <a:ln w="9525" algn="ctr">
                <a:noFill/>
                <a:miter lim="800000"/>
                <a:headEnd/>
                <a:tailEnd/>
              </a:ln>
            </p:spPr>
          </p:pic>
          <p:pic>
            <p:nvPicPr>
              <p:cNvPr id="91" name="Picture 20" descr="Host Integration Server (HIS) sm"/>
              <p:cNvPicPr>
                <a:picLocks noChangeAspect="1" noChangeArrowheads="1"/>
              </p:cNvPicPr>
              <p:nvPr/>
            </p:nvPicPr>
            <p:blipFill>
              <a:blip r:embed="rId8" cstate="screen"/>
              <a:srcRect/>
              <a:stretch>
                <a:fillRect/>
              </a:stretch>
            </p:blipFill>
            <p:spPr bwMode="auto">
              <a:xfrm>
                <a:off x="5102077" y="2677350"/>
                <a:ext cx="380972" cy="574375"/>
              </a:xfrm>
              <a:prstGeom prst="rect">
                <a:avLst/>
              </a:prstGeom>
              <a:noFill/>
              <a:ln w="9525">
                <a:noFill/>
                <a:miter lim="800000"/>
                <a:headEnd/>
                <a:tailEnd/>
              </a:ln>
            </p:spPr>
          </p:pic>
          <p:pic>
            <p:nvPicPr>
              <p:cNvPr id="92" name="Picture 20" descr="Host Integration Server (HIS) sm"/>
              <p:cNvPicPr>
                <a:picLocks noChangeAspect="1" noChangeArrowheads="1"/>
              </p:cNvPicPr>
              <p:nvPr/>
            </p:nvPicPr>
            <p:blipFill>
              <a:blip r:embed="rId8" cstate="screen"/>
              <a:srcRect/>
              <a:stretch>
                <a:fillRect/>
              </a:stretch>
            </p:blipFill>
            <p:spPr bwMode="auto">
              <a:xfrm>
                <a:off x="5382342" y="2711411"/>
                <a:ext cx="380972" cy="574375"/>
              </a:xfrm>
              <a:prstGeom prst="rect">
                <a:avLst/>
              </a:prstGeom>
              <a:noFill/>
              <a:ln w="9525">
                <a:noFill/>
                <a:miter lim="800000"/>
                <a:headEnd/>
                <a:tailEnd/>
              </a:ln>
            </p:spPr>
          </p:pic>
          <p:pic>
            <p:nvPicPr>
              <p:cNvPr id="93" name="Picture 92" descr="j0431566.png"/>
              <p:cNvPicPr>
                <a:picLocks noChangeAspect="1"/>
              </p:cNvPicPr>
              <p:nvPr/>
            </p:nvPicPr>
            <p:blipFill>
              <a:blip r:embed="rId9" cstate="screen"/>
              <a:stretch>
                <a:fillRect/>
              </a:stretch>
            </p:blipFill>
            <p:spPr>
              <a:xfrm flipH="1">
                <a:off x="7395476" y="2133600"/>
                <a:ext cx="338824" cy="335563"/>
              </a:xfrm>
              <a:prstGeom prst="rect">
                <a:avLst/>
              </a:prstGeom>
            </p:spPr>
          </p:pic>
          <p:pic>
            <p:nvPicPr>
              <p:cNvPr id="94" name="Picture 93" descr="j0431566.png"/>
              <p:cNvPicPr>
                <a:picLocks noChangeAspect="1"/>
              </p:cNvPicPr>
              <p:nvPr/>
            </p:nvPicPr>
            <p:blipFill>
              <a:blip r:embed="rId9" cstate="screen"/>
              <a:stretch>
                <a:fillRect/>
              </a:stretch>
            </p:blipFill>
            <p:spPr>
              <a:xfrm flipH="1">
                <a:off x="8424176" y="2133600"/>
                <a:ext cx="338824" cy="335563"/>
              </a:xfrm>
              <a:prstGeom prst="rect">
                <a:avLst/>
              </a:prstGeom>
            </p:spPr>
          </p:pic>
          <p:pic>
            <p:nvPicPr>
              <p:cNvPr id="95" name="Picture 94" descr="j0431566.png"/>
              <p:cNvPicPr>
                <a:picLocks noChangeAspect="1"/>
              </p:cNvPicPr>
              <p:nvPr/>
            </p:nvPicPr>
            <p:blipFill>
              <a:blip r:embed="rId9" cstate="screen"/>
              <a:stretch>
                <a:fillRect/>
              </a:stretch>
            </p:blipFill>
            <p:spPr>
              <a:xfrm flipH="1">
                <a:off x="8081276" y="2133600"/>
                <a:ext cx="338824" cy="335563"/>
              </a:xfrm>
              <a:prstGeom prst="rect">
                <a:avLst/>
              </a:prstGeom>
            </p:spPr>
          </p:pic>
          <p:pic>
            <p:nvPicPr>
              <p:cNvPr id="96" name="Picture 95" descr="j0431566.png"/>
              <p:cNvPicPr>
                <a:picLocks noChangeAspect="1"/>
              </p:cNvPicPr>
              <p:nvPr/>
            </p:nvPicPr>
            <p:blipFill>
              <a:blip r:embed="rId9" cstate="screen"/>
              <a:stretch>
                <a:fillRect/>
              </a:stretch>
            </p:blipFill>
            <p:spPr>
              <a:xfrm flipH="1">
                <a:off x="7738376" y="2133600"/>
                <a:ext cx="338824" cy="335563"/>
              </a:xfrm>
              <a:prstGeom prst="rect">
                <a:avLst/>
              </a:prstGeom>
            </p:spPr>
          </p:pic>
          <p:pic>
            <p:nvPicPr>
              <p:cNvPr id="97" name="Picture 96" descr="j0431566.png"/>
              <p:cNvPicPr>
                <a:picLocks noChangeAspect="1"/>
              </p:cNvPicPr>
              <p:nvPr/>
            </p:nvPicPr>
            <p:blipFill>
              <a:blip r:embed="rId9" cstate="screen"/>
              <a:stretch>
                <a:fillRect/>
              </a:stretch>
            </p:blipFill>
            <p:spPr>
              <a:xfrm flipH="1">
                <a:off x="7052576" y="2133600"/>
                <a:ext cx="338824" cy="335563"/>
              </a:xfrm>
              <a:prstGeom prst="rect">
                <a:avLst/>
              </a:prstGeom>
            </p:spPr>
          </p:pic>
          <p:pic>
            <p:nvPicPr>
              <p:cNvPr id="98" name="Picture 97" descr="building store retail store small business white.png"/>
              <p:cNvPicPr>
                <a:picLocks noChangeAspect="1"/>
              </p:cNvPicPr>
              <p:nvPr/>
            </p:nvPicPr>
            <p:blipFill>
              <a:blip r:embed="rId10" cstate="screen"/>
              <a:stretch>
                <a:fillRect/>
              </a:stretch>
            </p:blipFill>
            <p:spPr>
              <a:xfrm>
                <a:off x="7840410" y="2987706"/>
                <a:ext cx="990600" cy="899320"/>
              </a:xfrm>
              <a:prstGeom prst="rect">
                <a:avLst/>
              </a:prstGeom>
            </p:spPr>
          </p:pic>
          <p:pic>
            <p:nvPicPr>
              <p:cNvPr id="99" name="Picture 13" descr="E:\Artwork_Imagery\Icons - Illustrations\documents folders Pages\data page.png"/>
              <p:cNvPicPr>
                <a:picLocks noChangeAspect="1" noChangeArrowheads="1"/>
              </p:cNvPicPr>
              <p:nvPr/>
            </p:nvPicPr>
            <p:blipFill>
              <a:blip r:embed="rId11" cstate="print"/>
              <a:srcRect/>
              <a:stretch>
                <a:fillRect/>
              </a:stretch>
            </p:blipFill>
            <p:spPr bwMode="auto">
              <a:xfrm>
                <a:off x="6705600" y="3200400"/>
                <a:ext cx="114196" cy="137160"/>
              </a:xfrm>
              <a:prstGeom prst="rect">
                <a:avLst/>
              </a:prstGeom>
              <a:noFill/>
            </p:spPr>
          </p:pic>
          <p:pic>
            <p:nvPicPr>
              <p:cNvPr id="100" name="Picture 12" descr="E:\Artwork_Imagery\Icons - Illustrations\_XML ICONS\Database blue.png"/>
              <p:cNvPicPr>
                <a:picLocks noChangeAspect="1" noChangeArrowheads="1"/>
              </p:cNvPicPr>
              <p:nvPr/>
            </p:nvPicPr>
            <p:blipFill>
              <a:blip r:embed="rId12" cstate="print"/>
              <a:srcRect/>
              <a:stretch>
                <a:fillRect/>
              </a:stretch>
            </p:blipFill>
            <p:spPr bwMode="auto">
              <a:xfrm>
                <a:off x="7315200" y="3352800"/>
                <a:ext cx="146050" cy="175969"/>
              </a:xfrm>
              <a:prstGeom prst="rect">
                <a:avLst/>
              </a:prstGeom>
              <a:noFill/>
            </p:spPr>
          </p:pic>
          <p:pic>
            <p:nvPicPr>
              <p:cNvPr id="101" name="Picture 7"/>
              <p:cNvPicPr>
                <a:picLocks noChangeAspect="1" noChangeArrowheads="1"/>
              </p:cNvPicPr>
              <p:nvPr/>
            </p:nvPicPr>
            <p:blipFill>
              <a:blip r:embed="rId13" cstate="print"/>
              <a:srcRect/>
              <a:stretch>
                <a:fillRect/>
              </a:stretch>
            </p:blipFill>
            <p:spPr bwMode="auto">
              <a:xfrm>
                <a:off x="7010400" y="3276600"/>
                <a:ext cx="152400" cy="152400"/>
              </a:xfrm>
              <a:prstGeom prst="rect">
                <a:avLst/>
              </a:prstGeom>
              <a:noFill/>
              <a:ln w="9525">
                <a:noFill/>
                <a:miter lim="800000"/>
                <a:headEnd/>
                <a:tailEnd/>
              </a:ln>
              <a:effectLst/>
            </p:spPr>
          </p:pic>
          <p:pic>
            <p:nvPicPr>
              <p:cNvPr id="102" name="Picture 9"/>
              <p:cNvPicPr>
                <a:picLocks noChangeAspect="1" noChangeArrowheads="1"/>
              </p:cNvPicPr>
              <p:nvPr/>
            </p:nvPicPr>
            <p:blipFill>
              <a:blip r:embed="rId14" cstate="print"/>
              <a:srcRect/>
              <a:stretch>
                <a:fillRect/>
              </a:stretch>
            </p:blipFill>
            <p:spPr bwMode="auto">
              <a:xfrm>
                <a:off x="7696200" y="3505200"/>
                <a:ext cx="123825" cy="104775"/>
              </a:xfrm>
              <a:prstGeom prst="rect">
                <a:avLst/>
              </a:prstGeom>
              <a:noFill/>
              <a:ln w="9525">
                <a:noFill/>
                <a:miter lim="800000"/>
                <a:headEnd/>
                <a:tailEnd/>
              </a:ln>
              <a:effectLst/>
            </p:spPr>
          </p:pic>
          <p:pic>
            <p:nvPicPr>
              <p:cNvPr id="103" name="Picture 8"/>
              <p:cNvPicPr>
                <a:picLocks noChangeAspect="1" noChangeArrowheads="1"/>
              </p:cNvPicPr>
              <p:nvPr/>
            </p:nvPicPr>
            <p:blipFill>
              <a:blip r:embed="rId15" cstate="print"/>
              <a:srcRect/>
              <a:stretch>
                <a:fillRect/>
              </a:stretch>
            </p:blipFill>
            <p:spPr bwMode="auto">
              <a:xfrm>
                <a:off x="6324600" y="3124200"/>
                <a:ext cx="133350" cy="152400"/>
              </a:xfrm>
              <a:prstGeom prst="rect">
                <a:avLst/>
              </a:prstGeom>
              <a:noFill/>
              <a:ln w="9525">
                <a:noFill/>
                <a:miter lim="800000"/>
                <a:headEnd/>
                <a:tailEnd/>
              </a:ln>
              <a:effectLst/>
            </p:spPr>
          </p:pic>
          <p:pic>
            <p:nvPicPr>
              <p:cNvPr id="104" name="Picture 10"/>
              <p:cNvPicPr>
                <a:picLocks noChangeAspect="1" noChangeArrowheads="1"/>
              </p:cNvPicPr>
              <p:nvPr/>
            </p:nvPicPr>
            <p:blipFill>
              <a:blip r:embed="rId16" cstate="print"/>
              <a:srcRect/>
              <a:stretch>
                <a:fillRect/>
              </a:stretch>
            </p:blipFill>
            <p:spPr bwMode="auto">
              <a:xfrm>
                <a:off x="6019800" y="3048000"/>
                <a:ext cx="152400" cy="152400"/>
              </a:xfrm>
              <a:prstGeom prst="rect">
                <a:avLst/>
              </a:prstGeom>
              <a:noFill/>
              <a:ln w="9525">
                <a:noFill/>
                <a:miter lim="800000"/>
                <a:headEnd/>
                <a:tailEnd/>
              </a:ln>
              <a:effectLst/>
            </p:spPr>
          </p:pic>
          <p:pic>
            <p:nvPicPr>
              <p:cNvPr id="105" name="Picture 7"/>
              <p:cNvPicPr>
                <a:picLocks noChangeAspect="1" noChangeArrowheads="1"/>
              </p:cNvPicPr>
              <p:nvPr/>
            </p:nvPicPr>
            <p:blipFill>
              <a:blip r:embed="rId13" cstate="print"/>
              <a:srcRect/>
              <a:stretch>
                <a:fillRect/>
              </a:stretch>
            </p:blipFill>
            <p:spPr bwMode="auto">
              <a:xfrm>
                <a:off x="7740650" y="2843145"/>
                <a:ext cx="152400" cy="152400"/>
              </a:xfrm>
              <a:prstGeom prst="rect">
                <a:avLst/>
              </a:prstGeom>
              <a:noFill/>
              <a:ln w="9525">
                <a:noFill/>
                <a:miter lim="800000"/>
                <a:headEnd/>
                <a:tailEnd/>
              </a:ln>
              <a:effectLst/>
            </p:spPr>
          </p:pic>
          <p:pic>
            <p:nvPicPr>
              <p:cNvPr id="106" name="Picture 8"/>
              <p:cNvPicPr>
                <a:picLocks noChangeAspect="1" noChangeArrowheads="1"/>
              </p:cNvPicPr>
              <p:nvPr/>
            </p:nvPicPr>
            <p:blipFill>
              <a:blip r:embed="rId15" cstate="print"/>
              <a:srcRect/>
              <a:stretch>
                <a:fillRect/>
              </a:stretch>
            </p:blipFill>
            <p:spPr bwMode="auto">
              <a:xfrm>
                <a:off x="7759700" y="2654300"/>
                <a:ext cx="133350" cy="152400"/>
              </a:xfrm>
              <a:prstGeom prst="rect">
                <a:avLst/>
              </a:prstGeom>
              <a:noFill/>
              <a:ln w="9525">
                <a:noFill/>
                <a:miter lim="800000"/>
                <a:headEnd/>
                <a:tailEnd/>
              </a:ln>
              <a:effectLst/>
            </p:spPr>
          </p:pic>
          <p:pic>
            <p:nvPicPr>
              <p:cNvPr id="107" name="Picture 10"/>
              <p:cNvPicPr>
                <a:picLocks noChangeAspect="1" noChangeArrowheads="1"/>
              </p:cNvPicPr>
              <p:nvPr/>
            </p:nvPicPr>
            <p:blipFill>
              <a:blip r:embed="rId16" cstate="print"/>
              <a:srcRect/>
              <a:stretch>
                <a:fillRect/>
              </a:stretch>
            </p:blipFill>
            <p:spPr bwMode="auto">
              <a:xfrm>
                <a:off x="7969250" y="2843145"/>
                <a:ext cx="152400" cy="152400"/>
              </a:xfrm>
              <a:prstGeom prst="rect">
                <a:avLst/>
              </a:prstGeom>
              <a:noFill/>
              <a:ln w="9525">
                <a:noFill/>
                <a:miter lim="800000"/>
                <a:headEnd/>
                <a:tailEnd/>
              </a:ln>
              <a:effectLst/>
            </p:spPr>
          </p:pic>
          <p:pic>
            <p:nvPicPr>
              <p:cNvPr id="110" name="Picture 11"/>
              <p:cNvPicPr>
                <a:picLocks noChangeAspect="1" noChangeArrowheads="1"/>
              </p:cNvPicPr>
              <p:nvPr/>
            </p:nvPicPr>
            <p:blipFill>
              <a:blip r:embed="rId17" cstate="print"/>
              <a:srcRect/>
              <a:stretch>
                <a:fillRect/>
              </a:stretch>
            </p:blipFill>
            <p:spPr bwMode="auto">
              <a:xfrm>
                <a:off x="7969250" y="2654300"/>
                <a:ext cx="152400" cy="152400"/>
              </a:xfrm>
              <a:prstGeom prst="rect">
                <a:avLst/>
              </a:prstGeom>
              <a:noFill/>
              <a:ln w="9525">
                <a:noFill/>
                <a:miter lim="800000"/>
                <a:headEnd/>
                <a:tailEnd/>
              </a:ln>
              <a:effectLst/>
            </p:spPr>
          </p:pic>
          <p:pic>
            <p:nvPicPr>
              <p:cNvPr id="115" name="Picture 6" descr="E:\Artwork_Imagery\Shapes\Cylinder\transparent cylinder blue.png"/>
              <p:cNvPicPr>
                <a:picLocks noChangeAspect="1" noChangeArrowheads="1"/>
              </p:cNvPicPr>
              <p:nvPr/>
            </p:nvPicPr>
            <p:blipFill>
              <a:blip r:embed="rId18" cstate="print"/>
              <a:srcRect/>
              <a:stretch>
                <a:fillRect/>
              </a:stretch>
            </p:blipFill>
            <p:spPr bwMode="auto">
              <a:xfrm>
                <a:off x="7543800" y="2590800"/>
                <a:ext cx="838200" cy="457200"/>
              </a:xfrm>
              <a:prstGeom prst="rect">
                <a:avLst/>
              </a:prstGeom>
              <a:noFill/>
            </p:spPr>
          </p:pic>
          <p:cxnSp>
            <p:nvCxnSpPr>
              <p:cNvPr id="116" name="Straight Connector 115"/>
              <p:cNvCxnSpPr/>
              <p:nvPr/>
            </p:nvCxnSpPr>
            <p:spPr>
              <a:xfrm>
                <a:off x="7239000" y="2362200"/>
                <a:ext cx="457200" cy="304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flipH="1">
                <a:off x="7564564" y="2382964"/>
                <a:ext cx="228600" cy="18707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115" idx="0"/>
              </p:cNvCxnSpPr>
              <p:nvPr/>
            </p:nvCxnSpPr>
            <p:spPr>
              <a:xfrm rot="16200000" flipH="1">
                <a:off x="7830344" y="2458244"/>
                <a:ext cx="227806" cy="3730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8074566" y="2419364"/>
                <a:ext cx="174070" cy="1688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0800000" flipV="1">
                <a:off x="8153400" y="2425398"/>
                <a:ext cx="444198" cy="2416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30" name="Picture 7"/>
              <p:cNvPicPr>
                <a:picLocks noChangeAspect="1" noChangeArrowheads="1"/>
              </p:cNvPicPr>
              <p:nvPr/>
            </p:nvPicPr>
            <p:blipFill>
              <a:blip r:embed="rId13" cstate="print"/>
              <a:srcRect/>
              <a:stretch>
                <a:fillRect/>
              </a:stretch>
            </p:blipFill>
            <p:spPr bwMode="auto">
              <a:xfrm>
                <a:off x="8153400" y="2743200"/>
                <a:ext cx="152400" cy="152400"/>
              </a:xfrm>
              <a:prstGeom prst="rect">
                <a:avLst/>
              </a:prstGeom>
              <a:noFill/>
              <a:ln w="9525">
                <a:noFill/>
                <a:miter lim="800000"/>
                <a:headEnd/>
                <a:tailEnd/>
              </a:ln>
              <a:effectLst/>
            </p:spPr>
          </p:pic>
          <p:pic>
            <p:nvPicPr>
              <p:cNvPr id="131" name="Picture 10"/>
              <p:cNvPicPr>
                <a:picLocks noChangeAspect="1" noChangeArrowheads="1"/>
              </p:cNvPicPr>
              <p:nvPr/>
            </p:nvPicPr>
            <p:blipFill>
              <a:blip r:embed="rId16" cstate="print"/>
              <a:srcRect/>
              <a:stretch>
                <a:fillRect/>
              </a:stretch>
            </p:blipFill>
            <p:spPr bwMode="auto">
              <a:xfrm>
                <a:off x="7543800" y="2743200"/>
                <a:ext cx="152400" cy="152400"/>
              </a:xfrm>
              <a:prstGeom prst="rect">
                <a:avLst/>
              </a:prstGeom>
              <a:noFill/>
              <a:ln w="9525">
                <a:noFill/>
                <a:miter lim="800000"/>
                <a:headEnd/>
                <a:tailEnd/>
              </a:ln>
              <a:effectLst/>
            </p:spPr>
          </p:pic>
          <p:pic>
            <p:nvPicPr>
              <p:cNvPr id="132" name="Picture 10"/>
              <p:cNvPicPr>
                <a:picLocks noChangeAspect="1" noChangeArrowheads="1"/>
              </p:cNvPicPr>
              <p:nvPr/>
            </p:nvPicPr>
            <p:blipFill>
              <a:blip r:embed="rId16" cstate="print"/>
              <a:srcRect/>
              <a:stretch>
                <a:fillRect/>
              </a:stretch>
            </p:blipFill>
            <p:spPr bwMode="auto">
              <a:xfrm>
                <a:off x="7162800" y="2177901"/>
                <a:ext cx="152400" cy="152400"/>
              </a:xfrm>
              <a:prstGeom prst="rect">
                <a:avLst/>
              </a:prstGeom>
              <a:noFill/>
              <a:ln w="9525">
                <a:noFill/>
                <a:miter lim="800000"/>
                <a:headEnd/>
                <a:tailEnd/>
              </a:ln>
              <a:effectLst/>
            </p:spPr>
          </p:pic>
          <p:pic>
            <p:nvPicPr>
              <p:cNvPr id="133" name="Picture 7"/>
              <p:cNvPicPr>
                <a:picLocks noChangeAspect="1" noChangeArrowheads="1"/>
              </p:cNvPicPr>
              <p:nvPr/>
            </p:nvPicPr>
            <p:blipFill>
              <a:blip r:embed="rId13" cstate="print"/>
              <a:srcRect/>
              <a:stretch>
                <a:fillRect/>
              </a:stretch>
            </p:blipFill>
            <p:spPr bwMode="auto">
              <a:xfrm>
                <a:off x="7858125" y="2177901"/>
                <a:ext cx="152400" cy="152400"/>
              </a:xfrm>
              <a:prstGeom prst="rect">
                <a:avLst/>
              </a:prstGeom>
              <a:noFill/>
              <a:ln w="9525">
                <a:noFill/>
                <a:miter lim="800000"/>
                <a:headEnd/>
                <a:tailEnd/>
              </a:ln>
              <a:effectLst/>
            </p:spPr>
          </p:pic>
          <p:pic>
            <p:nvPicPr>
              <p:cNvPr id="135" name="Picture 8"/>
              <p:cNvPicPr>
                <a:picLocks noChangeAspect="1" noChangeArrowheads="1"/>
              </p:cNvPicPr>
              <p:nvPr/>
            </p:nvPicPr>
            <p:blipFill>
              <a:blip r:embed="rId15" cstate="print"/>
              <a:srcRect/>
              <a:stretch>
                <a:fillRect/>
              </a:stretch>
            </p:blipFill>
            <p:spPr bwMode="auto">
              <a:xfrm>
                <a:off x="8553450" y="2177901"/>
                <a:ext cx="133350" cy="152400"/>
              </a:xfrm>
              <a:prstGeom prst="rect">
                <a:avLst/>
              </a:prstGeom>
              <a:noFill/>
              <a:ln w="9525">
                <a:noFill/>
                <a:miter lim="800000"/>
                <a:headEnd/>
                <a:tailEnd/>
              </a:ln>
              <a:effectLst/>
            </p:spPr>
          </p:pic>
          <p:pic>
            <p:nvPicPr>
              <p:cNvPr id="136" name="Picture 11"/>
              <p:cNvPicPr>
                <a:picLocks noChangeAspect="1" noChangeArrowheads="1"/>
              </p:cNvPicPr>
              <p:nvPr/>
            </p:nvPicPr>
            <p:blipFill>
              <a:blip r:embed="rId17" cstate="print"/>
              <a:srcRect/>
              <a:stretch>
                <a:fillRect/>
              </a:stretch>
            </p:blipFill>
            <p:spPr bwMode="auto">
              <a:xfrm>
                <a:off x="7510462" y="2177901"/>
                <a:ext cx="152400" cy="152400"/>
              </a:xfrm>
              <a:prstGeom prst="rect">
                <a:avLst/>
              </a:prstGeom>
              <a:noFill/>
              <a:ln w="9525">
                <a:noFill/>
                <a:miter lim="800000"/>
                <a:headEnd/>
                <a:tailEnd/>
              </a:ln>
              <a:effectLst/>
            </p:spPr>
          </p:pic>
          <p:pic>
            <p:nvPicPr>
              <p:cNvPr id="137" name="Picture 11"/>
              <p:cNvPicPr>
                <a:picLocks noChangeAspect="1" noChangeArrowheads="1"/>
              </p:cNvPicPr>
              <p:nvPr/>
            </p:nvPicPr>
            <p:blipFill>
              <a:blip r:embed="rId17" cstate="print"/>
              <a:srcRect/>
              <a:stretch>
                <a:fillRect/>
              </a:stretch>
            </p:blipFill>
            <p:spPr bwMode="auto">
              <a:xfrm>
                <a:off x="8205788" y="2177901"/>
                <a:ext cx="152400" cy="152400"/>
              </a:xfrm>
              <a:prstGeom prst="rect">
                <a:avLst/>
              </a:prstGeom>
              <a:noFill/>
              <a:ln w="9525">
                <a:noFill/>
                <a:miter lim="800000"/>
                <a:headEnd/>
                <a:tailEnd/>
              </a:ln>
              <a:effectLst/>
            </p:spPr>
          </p:pic>
        </p:grpSp>
      </p:grpSp>
      <p:sp>
        <p:nvSpPr>
          <p:cNvPr id="140" name="Rectangle 139"/>
          <p:cNvSpPr/>
          <p:nvPr/>
        </p:nvSpPr>
        <p:spPr>
          <a:xfrm>
            <a:off x="4841834" y="1770040"/>
            <a:ext cx="3769904" cy="1724575"/>
          </a:xfrm>
          <a:prstGeom prst="rect">
            <a:avLst/>
          </a:prstGeom>
        </p:spPr>
        <p:txBody>
          <a:bodyPr wrap="square">
            <a:spAutoFit/>
          </a:bodyPr>
          <a:lstStyle/>
          <a:p>
            <a:pPr marL="225425" lvl="1" indent="-225425" fontAlgn="base">
              <a:lnSpc>
                <a:spcPct val="90000"/>
              </a:lnSpc>
              <a:spcBef>
                <a:spcPct val="20000"/>
              </a:spcBef>
              <a:spcAft>
                <a:spcPts val="100"/>
              </a:spcAft>
              <a:buSzPct val="120000"/>
              <a:buBlip>
                <a:blip r:embed="rId3"/>
              </a:buBlip>
              <a:defRPr/>
            </a:pPr>
            <a:r>
              <a:rPr lang="en-US" dirty="0" smtClean="0">
                <a:latin typeface="Calibri" pitchFamily="34" charset="0"/>
              </a:rPr>
              <a:t>Caches content downloaded from file and Web servers</a:t>
            </a:r>
          </a:p>
          <a:p>
            <a:pPr marL="225425" lvl="1" indent="-225425" fontAlgn="base">
              <a:lnSpc>
                <a:spcPct val="90000"/>
              </a:lnSpc>
              <a:spcBef>
                <a:spcPct val="20000"/>
              </a:spcBef>
              <a:spcAft>
                <a:spcPts val="100"/>
              </a:spcAft>
              <a:buSzPct val="120000"/>
              <a:buBlip>
                <a:blip r:embed="rId3"/>
              </a:buBlip>
              <a:defRPr/>
            </a:pPr>
            <a:r>
              <a:rPr lang="en-US" dirty="0" smtClean="0">
                <a:latin typeface="Calibri" pitchFamily="34" charset="0"/>
              </a:rPr>
              <a:t>Users in the branch can quickly open files stored in the cache</a:t>
            </a:r>
          </a:p>
          <a:p>
            <a:pPr marL="225425" lvl="1" indent="-225425" fontAlgn="base">
              <a:lnSpc>
                <a:spcPct val="90000"/>
              </a:lnSpc>
              <a:spcBef>
                <a:spcPct val="20000"/>
              </a:spcBef>
              <a:spcAft>
                <a:spcPts val="100"/>
              </a:spcAft>
              <a:buSzPct val="120000"/>
              <a:buBlip>
                <a:blip r:embed="rId3"/>
              </a:buBlip>
              <a:defRPr/>
            </a:pPr>
            <a:r>
              <a:rPr lang="en-US" dirty="0" smtClean="0">
                <a:latin typeface="Calibri" pitchFamily="34" charset="0"/>
              </a:rPr>
              <a:t>Frees up network bandwidth for other uses</a:t>
            </a:r>
          </a:p>
        </p:txBody>
      </p:sp>
      <p:sp>
        <p:nvSpPr>
          <p:cNvPr id="52" name="Rounded Rectangle 51"/>
          <p:cNvSpPr/>
          <p:nvPr/>
        </p:nvSpPr>
        <p:spPr>
          <a:xfrm rot="5400000">
            <a:off x="4346370" y="-301420"/>
            <a:ext cx="451260" cy="8369300"/>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53" name="TextBox 11277"/>
          <p:cNvSpPr txBox="1">
            <a:spLocks noChangeArrowheads="1"/>
          </p:cNvSpPr>
          <p:nvPr/>
        </p:nvSpPr>
        <p:spPr bwMode="white">
          <a:xfrm>
            <a:off x="510182" y="3769258"/>
            <a:ext cx="8246468" cy="273601"/>
          </a:xfrm>
          <a:prstGeom prst="rect">
            <a:avLst/>
          </a:prstGeom>
          <a:noFill/>
          <a:ln w="9525">
            <a:noFill/>
            <a:miter lim="800000"/>
            <a:headEnd/>
            <a:tailEnd/>
          </a:ln>
        </p:spPr>
        <p:txBody>
          <a:bodyPr wrap="square" lIns="0" tIns="0" rIns="0" bIns="0" anchor="ctr">
            <a:spAutoFit/>
          </a:bodyPr>
          <a:lstStyle/>
          <a:p>
            <a:pPr marL="177800" lvl="0" indent="-177800" defTabSz="914099" fontAlgn="base">
              <a:lnSpc>
                <a:spcPts val="2000"/>
              </a:lnSpc>
              <a:spcBef>
                <a:spcPct val="0"/>
              </a:spcBef>
              <a:spcAft>
                <a:spcPct val="0"/>
              </a:spcAft>
              <a:defRPr/>
            </a:pPr>
            <a:r>
              <a:rPr lang="en-US" sz="2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Technical Details</a:t>
            </a:r>
          </a:p>
        </p:txBody>
      </p:sp>
    </p:spTree>
    <p:extLst>
      <p:ext uri="{BB962C8B-B14F-4D97-AF65-F5344CB8AC3E}">
        <p14:creationId xmlns:p14="http://schemas.microsoft.com/office/powerpoint/2010/main" val="12165486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7" descr="blue sphere 4 copy"/>
          <p:cNvPicPr>
            <a:picLocks noChangeAspect="1" noChangeArrowheads="1"/>
          </p:cNvPicPr>
          <p:nvPr/>
        </p:nvPicPr>
        <p:blipFill>
          <a:blip r:embed="rId3" cstate="print"/>
          <a:srcRect/>
          <a:stretch>
            <a:fillRect/>
          </a:stretch>
        </p:blipFill>
        <p:spPr bwMode="auto">
          <a:xfrm>
            <a:off x="2757086" y="2467325"/>
            <a:ext cx="6330473" cy="3685117"/>
          </a:xfrm>
          <a:prstGeom prst="rect">
            <a:avLst/>
          </a:prstGeom>
          <a:noFill/>
        </p:spPr>
      </p:pic>
      <p:pic>
        <p:nvPicPr>
          <p:cNvPr id="4" name="Picture 67" descr="clear bubble"/>
          <p:cNvPicPr>
            <a:picLocks noChangeAspect="1" noChangeArrowheads="1"/>
          </p:cNvPicPr>
          <p:nvPr/>
        </p:nvPicPr>
        <p:blipFill>
          <a:blip r:embed="rId4" cstate="print"/>
          <a:srcRect/>
          <a:stretch>
            <a:fillRect/>
          </a:stretch>
        </p:blipFill>
        <p:spPr bwMode="auto">
          <a:xfrm>
            <a:off x="225248" y="963070"/>
            <a:ext cx="3301964" cy="1993557"/>
          </a:xfrm>
          <a:prstGeom prst="rect">
            <a:avLst/>
          </a:prstGeom>
          <a:noFill/>
        </p:spPr>
      </p:pic>
      <p:grpSp>
        <p:nvGrpSpPr>
          <p:cNvPr id="2" name="Group 29"/>
          <p:cNvGrpSpPr/>
          <p:nvPr/>
        </p:nvGrpSpPr>
        <p:grpSpPr>
          <a:xfrm>
            <a:off x="2295944" y="2987732"/>
            <a:ext cx="2096642" cy="1633491"/>
            <a:chOff x="2438400" y="3570303"/>
            <a:chExt cx="2096642" cy="1633491"/>
          </a:xfrm>
        </p:grpSpPr>
        <p:sp>
          <p:nvSpPr>
            <p:cNvPr id="9" name="Freeform 8"/>
            <p:cNvSpPr/>
            <p:nvPr/>
          </p:nvSpPr>
          <p:spPr>
            <a:xfrm>
              <a:off x="2438400" y="3570303"/>
              <a:ext cx="2096642" cy="16334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3" name="TextBox 12"/>
            <p:cNvSpPr txBox="1"/>
            <p:nvPr/>
          </p:nvSpPr>
          <p:spPr>
            <a:xfrm rot="1645353">
              <a:off x="3253757" y="4756963"/>
              <a:ext cx="521681" cy="369332"/>
            </a:xfrm>
            <a:prstGeom prst="rect">
              <a:avLst/>
            </a:prstGeom>
            <a:noFill/>
          </p:spPr>
          <p:txBody>
            <a:bodyPr wrap="none" rtlCol="0">
              <a:spAutoFit/>
            </a:bodyPr>
            <a:lstStyle/>
            <a:p>
              <a:r>
                <a:rPr lang="en-US" dirty="0" smtClean="0"/>
                <a:t>Get</a:t>
              </a:r>
              <a:endParaRPr lang="en-US" dirty="0"/>
            </a:p>
          </p:txBody>
        </p:sp>
      </p:grpSp>
      <p:grpSp>
        <p:nvGrpSpPr>
          <p:cNvPr id="3" name="Group 28"/>
          <p:cNvGrpSpPr/>
          <p:nvPr/>
        </p:nvGrpSpPr>
        <p:grpSpPr>
          <a:xfrm>
            <a:off x="2600743" y="2474434"/>
            <a:ext cx="4016439" cy="827714"/>
            <a:chOff x="2743199" y="3057005"/>
            <a:chExt cx="4016439" cy="827714"/>
          </a:xfrm>
        </p:grpSpPr>
        <p:sp>
          <p:nvSpPr>
            <p:cNvPr id="17" name="Freeform 16"/>
            <p:cNvSpPr/>
            <p:nvPr/>
          </p:nvSpPr>
          <p:spPr>
            <a:xfrm>
              <a:off x="2743199" y="3134448"/>
              <a:ext cx="4016439" cy="7502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3519273 w 3519273"/>
                <a:gd name="connsiteY0" fmla="*/ 1282932 h 1282932"/>
                <a:gd name="connsiteX1" fmla="*/ 0 w 3519273"/>
                <a:gd name="connsiteY1" fmla="*/ 49676 h 1282932"/>
                <a:gd name="connsiteX0" fmla="*/ 3013114 w 3013114"/>
                <a:gd name="connsiteY0" fmla="*/ 789949 h 789949"/>
                <a:gd name="connsiteX1" fmla="*/ 0 w 3013114"/>
                <a:gd name="connsiteY1" fmla="*/ 258029 h 789949"/>
                <a:gd name="connsiteX0" fmla="*/ 3013114 w 3013114"/>
                <a:gd name="connsiteY0" fmla="*/ 581596 h 581596"/>
                <a:gd name="connsiteX1" fmla="*/ 0 w 3013114"/>
                <a:gd name="connsiteY1" fmla="*/ 49676 h 581596"/>
                <a:gd name="connsiteX0" fmla="*/ 3013114 w 3013114"/>
                <a:gd name="connsiteY0" fmla="*/ 581596 h 581596"/>
                <a:gd name="connsiteX1" fmla="*/ 0 w 3013114"/>
                <a:gd name="connsiteY1" fmla="*/ 49676 h 581596"/>
                <a:gd name="connsiteX0" fmla="*/ 3013114 w 3013114"/>
                <a:gd name="connsiteY0" fmla="*/ 625984 h 625984"/>
                <a:gd name="connsiteX1" fmla="*/ 0 w 3013114"/>
                <a:gd name="connsiteY1" fmla="*/ 94064 h 625984"/>
                <a:gd name="connsiteX0" fmla="*/ 3013114 w 3013114"/>
                <a:gd name="connsiteY0" fmla="*/ 759149 h 759149"/>
                <a:gd name="connsiteX1" fmla="*/ 0 w 3013114"/>
                <a:gd name="connsiteY1" fmla="*/ 227229 h 759149"/>
                <a:gd name="connsiteX0" fmla="*/ 3013114 w 3013114"/>
                <a:gd name="connsiteY0" fmla="*/ 750271 h 750271"/>
                <a:gd name="connsiteX1" fmla="*/ 0 w 3013114"/>
                <a:gd name="connsiteY1" fmla="*/ 218351 h 750271"/>
                <a:gd name="connsiteX0" fmla="*/ 3013114 w 3013114"/>
                <a:gd name="connsiteY0" fmla="*/ 750271 h 750271"/>
                <a:gd name="connsiteX1" fmla="*/ 0 w 3013114"/>
                <a:gd name="connsiteY1" fmla="*/ 218351 h 750271"/>
              </a:gdLst>
              <a:ahLst/>
              <a:cxnLst>
                <a:cxn ang="0">
                  <a:pos x="connsiteX0" y="connsiteY0"/>
                </a:cxn>
                <a:cxn ang="0">
                  <a:pos x="connsiteX1" y="connsiteY1"/>
                </a:cxn>
              </a:cxnLst>
              <a:rect l="l" t="t" r="r" b="b"/>
              <a:pathLst>
                <a:path w="3013114" h="750271">
                  <a:moveTo>
                    <a:pt x="3013114" y="750271"/>
                  </a:moveTo>
                  <a:cubicBezTo>
                    <a:pt x="2265414" y="279918"/>
                    <a:pt x="990518" y="0"/>
                    <a:pt x="0" y="21835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8" name="TextBox 17"/>
            <p:cNvSpPr txBox="1"/>
            <p:nvPr/>
          </p:nvSpPr>
          <p:spPr>
            <a:xfrm rot="485127">
              <a:off x="4962173" y="3057005"/>
              <a:ext cx="521681" cy="369332"/>
            </a:xfrm>
            <a:prstGeom prst="rect">
              <a:avLst/>
            </a:prstGeom>
            <a:noFill/>
          </p:spPr>
          <p:txBody>
            <a:bodyPr wrap="none" rtlCol="0">
              <a:spAutoFit/>
            </a:bodyPr>
            <a:lstStyle/>
            <a:p>
              <a:r>
                <a:rPr lang="en-US" dirty="0" smtClean="0"/>
                <a:t>Get</a:t>
              </a:r>
              <a:endParaRPr lang="en-US" dirty="0"/>
            </a:p>
          </p:txBody>
        </p:sp>
      </p:grpSp>
      <p:pic>
        <p:nvPicPr>
          <p:cNvPr id="5" name="Picture 24" descr="application server"/>
          <p:cNvPicPr>
            <a:picLocks noChangeAspect="1" noChangeArrowheads="1"/>
          </p:cNvPicPr>
          <p:nvPr/>
        </p:nvPicPr>
        <p:blipFill>
          <a:blip r:embed="rId5" cstate="print"/>
          <a:srcRect/>
          <a:stretch>
            <a:fillRect/>
          </a:stretch>
        </p:blipFill>
        <p:spPr bwMode="auto">
          <a:xfrm>
            <a:off x="1179577" y="1213385"/>
            <a:ext cx="1277961" cy="1354138"/>
          </a:xfrm>
          <a:prstGeom prst="rect">
            <a:avLst/>
          </a:prstGeom>
          <a:noFill/>
        </p:spPr>
      </p:pic>
      <p:pic>
        <p:nvPicPr>
          <p:cNvPr id="8" name="Picture 6" descr="laptop"/>
          <p:cNvPicPr>
            <a:picLocks noChangeAspect="1" noChangeArrowheads="1"/>
          </p:cNvPicPr>
          <p:nvPr/>
        </p:nvPicPr>
        <p:blipFill>
          <a:blip r:embed="rId6" cstate="print"/>
          <a:srcRect/>
          <a:stretch>
            <a:fillRect/>
          </a:stretch>
        </p:blipFill>
        <p:spPr bwMode="auto">
          <a:xfrm>
            <a:off x="6142705" y="3285754"/>
            <a:ext cx="1466009" cy="857941"/>
          </a:xfrm>
          <a:prstGeom prst="rect">
            <a:avLst/>
          </a:prstGeom>
          <a:noFill/>
        </p:spPr>
      </p:pic>
      <p:grpSp>
        <p:nvGrpSpPr>
          <p:cNvPr id="12" name="Group 14"/>
          <p:cNvGrpSpPr/>
          <p:nvPr/>
        </p:nvGrpSpPr>
        <p:grpSpPr>
          <a:xfrm>
            <a:off x="2201659" y="2454641"/>
            <a:ext cx="330569" cy="381000"/>
            <a:chOff x="916933" y="3052763"/>
            <a:chExt cx="330569" cy="381000"/>
          </a:xfrm>
        </p:grpSpPr>
        <p:pic>
          <p:nvPicPr>
            <p:cNvPr id="10" name="Picture 19" descr="page"/>
            <p:cNvPicPr>
              <a:picLocks noChangeAspect="1" noChangeArrowheads="1"/>
            </p:cNvPicPr>
            <p:nvPr/>
          </p:nvPicPr>
          <p:blipFill>
            <a:blip r:embed="rId7" cstate="print"/>
            <a:srcRect/>
            <a:stretch>
              <a:fillRect/>
            </a:stretch>
          </p:blipFill>
          <p:spPr bwMode="auto">
            <a:xfrm>
              <a:off x="928681" y="3052763"/>
              <a:ext cx="318821" cy="381000"/>
            </a:xfrm>
            <a:prstGeom prst="rect">
              <a:avLst/>
            </a:prstGeom>
            <a:noFill/>
            <a:ln w="9525">
              <a:noFill/>
              <a:miter lim="800000"/>
              <a:headEnd/>
              <a:tailEnd/>
            </a:ln>
          </p:spPr>
        </p:pic>
        <p:sp>
          <p:nvSpPr>
            <p:cNvPr id="11" name="TextBox 10"/>
            <p:cNvSpPr txBox="1"/>
            <p:nvPr/>
          </p:nvSpPr>
          <p:spPr>
            <a:xfrm>
              <a:off x="916933" y="3124200"/>
              <a:ext cx="312906" cy="246221"/>
            </a:xfrm>
            <a:prstGeom prst="rect">
              <a:avLst/>
            </a:prstGeom>
            <a:noFill/>
          </p:spPr>
          <p:txBody>
            <a:bodyPr wrap="none" rtlCol="0">
              <a:spAutoFit/>
            </a:bodyPr>
            <a:lstStyle/>
            <a:p>
              <a:r>
                <a:rPr lang="en-US" sz="1000" dirty="0" smtClean="0">
                  <a:solidFill>
                    <a:schemeClr val="bg1"/>
                  </a:solidFill>
                </a:rPr>
                <a:t>ID</a:t>
              </a:r>
              <a:endParaRPr lang="en-US" sz="1000" dirty="0">
                <a:solidFill>
                  <a:schemeClr val="bg1"/>
                </a:solidFill>
              </a:endParaRPr>
            </a:p>
          </p:txBody>
        </p:sp>
      </p:grpSp>
      <p:grpSp>
        <p:nvGrpSpPr>
          <p:cNvPr id="14" name="Group 31"/>
          <p:cNvGrpSpPr/>
          <p:nvPr/>
        </p:nvGrpSpPr>
        <p:grpSpPr>
          <a:xfrm rot="18881222" flipV="1">
            <a:off x="6502779" y="4377008"/>
            <a:ext cx="1249555" cy="579376"/>
            <a:chOff x="5956187" y="4192908"/>
            <a:chExt cx="1249555" cy="522805"/>
          </a:xfrm>
        </p:grpSpPr>
        <p:sp>
          <p:nvSpPr>
            <p:cNvPr id="22" name="Freeform 21"/>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31" name="TextBox 30"/>
            <p:cNvSpPr txBox="1"/>
            <p:nvPr/>
          </p:nvSpPr>
          <p:spPr>
            <a:xfrm rot="21061309">
              <a:off x="6378990" y="4192908"/>
              <a:ext cx="521681" cy="369333"/>
            </a:xfrm>
            <a:prstGeom prst="rect">
              <a:avLst/>
            </a:prstGeom>
            <a:noFill/>
          </p:spPr>
          <p:txBody>
            <a:bodyPr wrap="none" rtlCol="0">
              <a:spAutoFit/>
            </a:bodyPr>
            <a:lstStyle/>
            <a:p>
              <a:r>
                <a:rPr lang="en-US" dirty="0" smtClean="0"/>
                <a:t>Get</a:t>
              </a:r>
              <a:endParaRPr lang="en-US" dirty="0"/>
            </a:p>
          </p:txBody>
        </p:sp>
      </p:grpSp>
      <p:grpSp>
        <p:nvGrpSpPr>
          <p:cNvPr id="15" name="Group 32"/>
          <p:cNvGrpSpPr/>
          <p:nvPr/>
        </p:nvGrpSpPr>
        <p:grpSpPr>
          <a:xfrm>
            <a:off x="2126167" y="2476792"/>
            <a:ext cx="453970" cy="381000"/>
            <a:chOff x="1737383" y="2443162"/>
            <a:chExt cx="453970" cy="381000"/>
          </a:xfrm>
        </p:grpSpPr>
        <p:pic>
          <p:nvPicPr>
            <p:cNvPr id="34" name="Picture 19" descr="page"/>
            <p:cNvPicPr>
              <a:picLocks noChangeAspect="1" noChangeArrowheads="1"/>
            </p:cNvPicPr>
            <p:nvPr/>
          </p:nvPicPr>
          <p:blipFill>
            <a:blip r:embed="rId7" cstate="print"/>
            <a:srcRect/>
            <a:stretch>
              <a:fillRect/>
            </a:stretch>
          </p:blipFill>
          <p:spPr bwMode="auto">
            <a:xfrm>
              <a:off x="1809750" y="2443162"/>
              <a:ext cx="318821" cy="381000"/>
            </a:xfrm>
            <a:prstGeom prst="rect">
              <a:avLst/>
            </a:prstGeom>
            <a:noFill/>
            <a:ln w="9525">
              <a:noFill/>
              <a:miter lim="800000"/>
              <a:headEnd/>
              <a:tailEnd/>
            </a:ln>
          </p:spPr>
        </p:pic>
        <p:sp>
          <p:nvSpPr>
            <p:cNvPr id="35" name="TextBox 34"/>
            <p:cNvSpPr txBox="1"/>
            <p:nvPr/>
          </p:nvSpPr>
          <p:spPr>
            <a:xfrm>
              <a:off x="1737383" y="2514602"/>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pic>
        <p:nvPicPr>
          <p:cNvPr id="7" name="Picture 23" descr="XP icon my computer"/>
          <p:cNvPicPr>
            <a:picLocks noChangeAspect="1" noChangeArrowheads="1"/>
          </p:cNvPicPr>
          <p:nvPr/>
        </p:nvPicPr>
        <p:blipFill>
          <a:blip r:embed="rId8" cstate="print"/>
          <a:srcRect/>
          <a:stretch>
            <a:fillRect/>
          </a:stretch>
        </p:blipFill>
        <p:spPr bwMode="auto">
          <a:xfrm>
            <a:off x="4324526" y="4645424"/>
            <a:ext cx="1403154" cy="1052640"/>
          </a:xfrm>
          <a:prstGeom prst="rect">
            <a:avLst/>
          </a:prstGeom>
          <a:noFill/>
        </p:spPr>
      </p:pic>
      <p:sp>
        <p:nvSpPr>
          <p:cNvPr id="41" name="TextBox 40"/>
          <p:cNvSpPr txBox="1"/>
          <p:nvPr/>
        </p:nvSpPr>
        <p:spPr>
          <a:xfrm>
            <a:off x="6910623" y="5277145"/>
            <a:ext cx="1352195" cy="159486"/>
          </a:xfrm>
          <a:prstGeom prst="rect">
            <a:avLst/>
          </a:prstGeom>
          <a:noFill/>
        </p:spPr>
        <p:txBody>
          <a:bodyPr wrap="square" rtlCol="0">
            <a:prstTxWarp prst="textArchDown">
              <a:avLst/>
            </a:prstTxWarp>
            <a:spAutoFit/>
          </a:bodyPr>
          <a:lstStyle/>
          <a:p>
            <a:pPr algn="ctr"/>
            <a:r>
              <a:rPr lang="en-US" sz="1600" dirty="0" smtClean="0">
                <a:solidFill>
                  <a:schemeClr val="accent1">
                    <a:lumMod val="20000"/>
                    <a:lumOff val="80000"/>
                  </a:schemeClr>
                </a:solidFill>
              </a:rPr>
              <a:t>Branch Office</a:t>
            </a:r>
            <a:endParaRPr lang="en-US" sz="1600" dirty="0">
              <a:solidFill>
                <a:schemeClr val="accent1">
                  <a:lumMod val="20000"/>
                  <a:lumOff val="80000"/>
                </a:schemeClr>
              </a:solidFill>
            </a:endParaRPr>
          </a:p>
        </p:txBody>
      </p:sp>
      <p:sp>
        <p:nvSpPr>
          <p:cNvPr id="42" name="TextBox 41"/>
          <p:cNvSpPr txBox="1"/>
          <p:nvPr/>
        </p:nvSpPr>
        <p:spPr>
          <a:xfrm>
            <a:off x="149457" y="2314900"/>
            <a:ext cx="1352195" cy="159486"/>
          </a:xfrm>
          <a:prstGeom prst="rect">
            <a:avLst/>
          </a:prstGeom>
          <a:noFill/>
        </p:spPr>
        <p:txBody>
          <a:bodyPr wrap="square" rtlCol="0">
            <a:prstTxWarp prst="textArchDown">
              <a:avLst/>
            </a:prstTxWarp>
            <a:spAutoFit/>
          </a:bodyPr>
          <a:lstStyle/>
          <a:p>
            <a:pPr algn="ctr"/>
            <a:r>
              <a:rPr lang="en-US" sz="1600" dirty="0" smtClean="0">
                <a:solidFill>
                  <a:schemeClr val="tx1">
                    <a:lumMod val="85000"/>
                  </a:schemeClr>
                </a:solidFill>
              </a:rPr>
              <a:t>Main Office</a:t>
            </a:r>
            <a:endParaRPr lang="en-US" sz="1600" dirty="0">
              <a:solidFill>
                <a:schemeClr val="tx1">
                  <a:lumMod val="85000"/>
                </a:schemeClr>
              </a:solidFill>
            </a:endParaRPr>
          </a:p>
        </p:txBody>
      </p:sp>
      <p:grpSp>
        <p:nvGrpSpPr>
          <p:cNvPr id="16" name="Group 45"/>
          <p:cNvGrpSpPr/>
          <p:nvPr/>
        </p:nvGrpSpPr>
        <p:grpSpPr>
          <a:xfrm rot="21114929">
            <a:off x="5449160" y="4729993"/>
            <a:ext cx="978383" cy="730939"/>
            <a:chOff x="4691270" y="2128838"/>
            <a:chExt cx="978383" cy="730939"/>
          </a:xfrm>
        </p:grpSpPr>
        <p:sp>
          <p:nvSpPr>
            <p:cNvPr id="37" name="Arc 36"/>
            <p:cNvSpPr/>
            <p:nvPr/>
          </p:nvSpPr>
          <p:spPr>
            <a:xfrm>
              <a:off x="4691270" y="2305877"/>
              <a:ext cx="702365" cy="357809"/>
            </a:xfrm>
            <a:prstGeom prst="arc">
              <a:avLst>
                <a:gd name="adj1" fmla="val 17727811"/>
                <a:gd name="adj2" fmla="val 4183439"/>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a:off x="4838701" y="2214563"/>
              <a:ext cx="702365" cy="545201"/>
            </a:xfrm>
            <a:prstGeom prst="arc">
              <a:avLst>
                <a:gd name="adj1" fmla="val 17727811"/>
                <a:gd name="adj2" fmla="val 4183439"/>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4967288" y="2128838"/>
              <a:ext cx="702365" cy="730939"/>
            </a:xfrm>
            <a:prstGeom prst="arc">
              <a:avLst>
                <a:gd name="adj1" fmla="val 17727811"/>
                <a:gd name="adj2" fmla="val 4183439"/>
              </a:avLst>
            </a:prstGeom>
            <a:ln w="412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 name="Title 44"/>
          <p:cNvSpPr>
            <a:spLocks noGrp="1"/>
          </p:cNvSpPr>
          <p:nvPr>
            <p:ph type="title"/>
          </p:nvPr>
        </p:nvSpPr>
        <p:spPr>
          <a:xfrm>
            <a:off x="381000" y="194676"/>
            <a:ext cx="8382000" cy="664797"/>
          </a:xfrm>
        </p:spPr>
        <p:txBody>
          <a:bodyPr/>
          <a:lstStyle/>
          <a:p>
            <a:r>
              <a:rPr smtClean="0"/>
              <a:t>BranchCache Distributed Cache</a:t>
            </a:r>
            <a:endParaRPr lang="en-US" dirty="0"/>
          </a:p>
        </p:txBody>
      </p:sp>
      <p:grpSp>
        <p:nvGrpSpPr>
          <p:cNvPr id="19" name="Group 46"/>
          <p:cNvGrpSpPr/>
          <p:nvPr/>
        </p:nvGrpSpPr>
        <p:grpSpPr>
          <a:xfrm rot="21114929" flipH="1">
            <a:off x="3508828" y="4738215"/>
            <a:ext cx="1198025" cy="730939"/>
            <a:chOff x="4691270" y="2128838"/>
            <a:chExt cx="978383" cy="730939"/>
          </a:xfrm>
        </p:grpSpPr>
        <p:sp>
          <p:nvSpPr>
            <p:cNvPr id="48" name="Arc 47"/>
            <p:cNvSpPr/>
            <p:nvPr/>
          </p:nvSpPr>
          <p:spPr>
            <a:xfrm>
              <a:off x="4691270" y="2305877"/>
              <a:ext cx="702365" cy="357809"/>
            </a:xfrm>
            <a:prstGeom prst="arc">
              <a:avLst>
                <a:gd name="adj1" fmla="val 17727811"/>
                <a:gd name="adj2" fmla="val 4183439"/>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p:cNvSpPr/>
            <p:nvPr/>
          </p:nvSpPr>
          <p:spPr>
            <a:xfrm>
              <a:off x="4838701" y="2214563"/>
              <a:ext cx="702365" cy="545201"/>
            </a:xfrm>
            <a:prstGeom prst="arc">
              <a:avLst>
                <a:gd name="adj1" fmla="val 17727811"/>
                <a:gd name="adj2" fmla="val 4183439"/>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a:off x="4967288" y="2128838"/>
              <a:ext cx="702365" cy="730939"/>
            </a:xfrm>
            <a:prstGeom prst="arc">
              <a:avLst>
                <a:gd name="adj1" fmla="val 17727811"/>
                <a:gd name="adj2" fmla="val 4183439"/>
              </a:avLst>
            </a:prstGeom>
            <a:ln w="412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29"/>
          <p:cNvGrpSpPr/>
          <p:nvPr/>
        </p:nvGrpSpPr>
        <p:grpSpPr>
          <a:xfrm flipH="1" flipV="1">
            <a:off x="2520874" y="2910015"/>
            <a:ext cx="1956754" cy="1524504"/>
            <a:chOff x="4614025" y="2052546"/>
            <a:chExt cx="2294426" cy="1787584"/>
          </a:xfrm>
        </p:grpSpPr>
        <p:sp>
          <p:nvSpPr>
            <p:cNvPr id="52" name="Freeform 51"/>
            <p:cNvSpPr/>
            <p:nvPr/>
          </p:nvSpPr>
          <p:spPr>
            <a:xfrm rot="21446118">
              <a:off x="4614025" y="2052546"/>
              <a:ext cx="2294426" cy="178758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53" name="TextBox 52"/>
            <p:cNvSpPr txBox="1"/>
            <p:nvPr/>
          </p:nvSpPr>
          <p:spPr>
            <a:xfrm rot="13007782">
              <a:off x="4929717" y="2956090"/>
              <a:ext cx="521681" cy="369332"/>
            </a:xfrm>
            <a:prstGeom prst="rect">
              <a:avLst/>
            </a:prstGeom>
            <a:noFill/>
          </p:spPr>
          <p:txBody>
            <a:bodyPr wrap="none" rtlCol="0">
              <a:spAutoFit/>
            </a:bodyPr>
            <a:lstStyle/>
            <a:p>
              <a:r>
                <a:rPr lang="en-US" dirty="0" smtClean="0"/>
                <a:t>Get</a:t>
              </a:r>
              <a:endParaRPr lang="en-US" dirty="0"/>
            </a:p>
          </p:txBody>
        </p:sp>
      </p:grpSp>
      <p:grpSp>
        <p:nvGrpSpPr>
          <p:cNvPr id="21" name="Group 53"/>
          <p:cNvGrpSpPr/>
          <p:nvPr/>
        </p:nvGrpSpPr>
        <p:grpSpPr>
          <a:xfrm>
            <a:off x="7247720" y="3548246"/>
            <a:ext cx="978383" cy="730939"/>
            <a:chOff x="4691270" y="2128838"/>
            <a:chExt cx="978383" cy="730939"/>
          </a:xfrm>
        </p:grpSpPr>
        <p:sp>
          <p:nvSpPr>
            <p:cNvPr id="55" name="Arc 54"/>
            <p:cNvSpPr/>
            <p:nvPr/>
          </p:nvSpPr>
          <p:spPr>
            <a:xfrm>
              <a:off x="4691270" y="2305877"/>
              <a:ext cx="702365" cy="357809"/>
            </a:xfrm>
            <a:prstGeom prst="arc">
              <a:avLst>
                <a:gd name="adj1" fmla="val 17727811"/>
                <a:gd name="adj2" fmla="val 4183439"/>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a:off x="4838701" y="2214563"/>
              <a:ext cx="702365" cy="545201"/>
            </a:xfrm>
            <a:prstGeom prst="arc">
              <a:avLst>
                <a:gd name="adj1" fmla="val 17727811"/>
                <a:gd name="adj2" fmla="val 4183439"/>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4967288" y="2128838"/>
              <a:ext cx="702365" cy="730939"/>
            </a:xfrm>
            <a:prstGeom prst="arc">
              <a:avLst>
                <a:gd name="adj1" fmla="val 17727811"/>
                <a:gd name="adj2" fmla="val 4183439"/>
              </a:avLst>
            </a:prstGeom>
            <a:ln w="412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57"/>
          <p:cNvGrpSpPr/>
          <p:nvPr/>
        </p:nvGrpSpPr>
        <p:grpSpPr>
          <a:xfrm rot="21114929" flipH="1">
            <a:off x="5431213" y="3394543"/>
            <a:ext cx="1198025" cy="730939"/>
            <a:chOff x="4691270" y="2128838"/>
            <a:chExt cx="978383" cy="730939"/>
          </a:xfrm>
        </p:grpSpPr>
        <p:sp>
          <p:nvSpPr>
            <p:cNvPr id="59" name="Arc 58"/>
            <p:cNvSpPr/>
            <p:nvPr/>
          </p:nvSpPr>
          <p:spPr>
            <a:xfrm>
              <a:off x="4691270" y="2305877"/>
              <a:ext cx="702365" cy="357809"/>
            </a:xfrm>
            <a:prstGeom prst="arc">
              <a:avLst>
                <a:gd name="adj1" fmla="val 17727811"/>
                <a:gd name="adj2" fmla="val 4183439"/>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4838701" y="2214563"/>
              <a:ext cx="702365" cy="545201"/>
            </a:xfrm>
            <a:prstGeom prst="arc">
              <a:avLst>
                <a:gd name="adj1" fmla="val 17727811"/>
                <a:gd name="adj2" fmla="val 4183439"/>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4967288" y="2128838"/>
              <a:ext cx="702365" cy="730939"/>
            </a:xfrm>
            <a:prstGeom prst="arc">
              <a:avLst>
                <a:gd name="adj1" fmla="val 17727811"/>
                <a:gd name="adj2" fmla="val 4183439"/>
              </a:avLst>
            </a:prstGeom>
            <a:ln w="412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2203402" y="2449877"/>
            <a:ext cx="318821" cy="381000"/>
            <a:chOff x="1504950" y="3033712"/>
            <a:chExt cx="318821" cy="381000"/>
          </a:xfrm>
        </p:grpSpPr>
        <p:pic>
          <p:nvPicPr>
            <p:cNvPr id="27" name="Picture 26" descr="page"/>
            <p:cNvPicPr>
              <a:picLocks noChangeAspect="1" noChangeArrowheads="1"/>
            </p:cNvPicPr>
            <p:nvPr/>
          </p:nvPicPr>
          <p:blipFill>
            <a:blip r:embed="rId7" cstate="print"/>
            <a:srcRect/>
            <a:stretch>
              <a:fillRect/>
            </a:stretch>
          </p:blipFill>
          <p:spPr bwMode="auto">
            <a:xfrm>
              <a:off x="1504950" y="3033712"/>
              <a:ext cx="318821" cy="381000"/>
            </a:xfrm>
            <a:prstGeom prst="rect">
              <a:avLst/>
            </a:prstGeom>
            <a:noFill/>
            <a:ln w="9525">
              <a:noFill/>
              <a:miter lim="800000"/>
              <a:headEnd/>
              <a:tailEnd/>
            </a:ln>
          </p:spPr>
        </p:pic>
        <p:sp>
          <p:nvSpPr>
            <p:cNvPr id="28" name="TextBox 27"/>
            <p:cNvSpPr txBox="1"/>
            <p:nvPr/>
          </p:nvSpPr>
          <p:spPr>
            <a:xfrm>
              <a:off x="1513546" y="3124200"/>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29" name="Group 32"/>
          <p:cNvGrpSpPr/>
          <p:nvPr/>
        </p:nvGrpSpPr>
        <p:grpSpPr>
          <a:xfrm>
            <a:off x="2137730" y="2475529"/>
            <a:ext cx="453970" cy="381000"/>
            <a:chOff x="441979" y="3205162"/>
            <a:chExt cx="453970" cy="381000"/>
          </a:xfrm>
        </p:grpSpPr>
        <p:pic>
          <p:nvPicPr>
            <p:cNvPr id="63" name="Picture 19" descr="page"/>
            <p:cNvPicPr>
              <a:picLocks noChangeAspect="1" noChangeArrowheads="1"/>
            </p:cNvPicPr>
            <p:nvPr/>
          </p:nvPicPr>
          <p:blipFill>
            <a:blip r:embed="rId7" cstate="print"/>
            <a:srcRect/>
            <a:stretch>
              <a:fillRect/>
            </a:stretch>
          </p:blipFill>
          <p:spPr bwMode="auto">
            <a:xfrm>
              <a:off x="514350" y="3205162"/>
              <a:ext cx="318821" cy="381000"/>
            </a:xfrm>
            <a:prstGeom prst="rect">
              <a:avLst/>
            </a:prstGeom>
            <a:noFill/>
            <a:ln w="9525">
              <a:noFill/>
              <a:miter lim="800000"/>
              <a:headEnd/>
              <a:tailEnd/>
            </a:ln>
          </p:spPr>
        </p:pic>
        <p:sp>
          <p:nvSpPr>
            <p:cNvPr id="64" name="TextBox 63"/>
            <p:cNvSpPr txBox="1"/>
            <p:nvPr/>
          </p:nvSpPr>
          <p:spPr>
            <a:xfrm>
              <a:off x="441979" y="3267075"/>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grpSp>
        <p:nvGrpSpPr>
          <p:cNvPr id="30" name="Group 22"/>
          <p:cNvGrpSpPr/>
          <p:nvPr/>
        </p:nvGrpSpPr>
        <p:grpSpPr>
          <a:xfrm>
            <a:off x="5688527" y="4718773"/>
            <a:ext cx="428322" cy="381000"/>
            <a:chOff x="1818735" y="3243944"/>
            <a:chExt cx="428322" cy="381000"/>
          </a:xfrm>
        </p:grpSpPr>
        <p:pic>
          <p:nvPicPr>
            <p:cNvPr id="24" name="Picture 23" descr="page"/>
            <p:cNvPicPr>
              <a:picLocks noChangeAspect="1" noChangeArrowheads="1"/>
            </p:cNvPicPr>
            <p:nvPr/>
          </p:nvPicPr>
          <p:blipFill>
            <a:blip r:embed="rId7" cstate="print"/>
            <a:srcRect/>
            <a:stretch>
              <a:fillRect/>
            </a:stretch>
          </p:blipFill>
          <p:spPr bwMode="auto">
            <a:xfrm>
              <a:off x="1886339" y="3243944"/>
              <a:ext cx="318821" cy="381000"/>
            </a:xfrm>
            <a:prstGeom prst="rect">
              <a:avLst/>
            </a:prstGeom>
            <a:noFill/>
            <a:ln w="9525">
              <a:noFill/>
              <a:miter lim="800000"/>
              <a:headEnd/>
              <a:tailEnd/>
            </a:ln>
          </p:spPr>
        </p:pic>
        <p:sp>
          <p:nvSpPr>
            <p:cNvPr id="25" name="TextBox 24"/>
            <p:cNvSpPr txBox="1"/>
            <p:nvPr/>
          </p:nvSpPr>
          <p:spPr>
            <a:xfrm>
              <a:off x="1818735" y="3320144"/>
              <a:ext cx="428322" cy="230832"/>
            </a:xfrm>
            <a:prstGeom prst="rect">
              <a:avLst/>
            </a:prstGeom>
            <a:noFill/>
          </p:spPr>
          <p:txBody>
            <a:bodyPr wrap="none" rtlCol="0">
              <a:spAutoFit/>
            </a:bodyPr>
            <a:lstStyle/>
            <a:p>
              <a:r>
                <a:rPr lang="en-US" sz="900" dirty="0" smtClean="0">
                  <a:solidFill>
                    <a:schemeClr val="bg2"/>
                  </a:solidFill>
                </a:rPr>
                <a:t>Data</a:t>
              </a:r>
              <a:endParaRPr lang="en-US" sz="900" dirty="0">
                <a:solidFill>
                  <a:schemeClr val="bg2"/>
                </a:solidFill>
              </a:endParaRPr>
            </a:p>
          </p:txBody>
        </p:sp>
      </p:grpSp>
    </p:spTree>
    <p:extLst>
      <p:ext uri="{BB962C8B-B14F-4D97-AF65-F5344CB8AC3E}">
        <p14:creationId xmlns:p14="http://schemas.microsoft.com/office/powerpoint/2010/main" val="305235651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57 0.02477 C 0.05851 0.17917 0.10261 0.20718 0.22709 0.27917 " pathEditMode="relative" rAng="0" ptsTypes="ss">
                                      <p:cBhvr>
                                        <p:cTn id="10" dur="500" fill="hold"/>
                                        <p:tgtEl>
                                          <p:spTgt spid="12"/>
                                        </p:tgtEl>
                                        <p:attrNameLst>
                                          <p:attrName>ppt_x</p:attrName>
                                          <p:attrName>ppt_y</p:attrName>
                                        </p:attrNameLst>
                                      </p:cBhvr>
                                      <p:rCtr x="11300" y="12700"/>
                                    </p:animMotion>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vertical)">
                                      <p:cBhvr>
                                        <p:cTn id="15" dur="500"/>
                                        <p:tgtEl>
                                          <p:spTgt spid="16"/>
                                        </p:tgtEl>
                                      </p:cBhvr>
                                    </p:animEffect>
                                  </p:childTnLst>
                                </p:cTn>
                              </p:par>
                              <p:par>
                                <p:cTn id="16" presetID="3" presetClass="entr" presetSubtype="5"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1909 0.03797 C 0.0401 0.05093 0.10972 0.08102 0.14566 0.11551 C 0.18159 0.15 0.21597 0.21783 0.23437 0.24468 " pathEditMode="relative" rAng="0" ptsTypes="aaa">
                                      <p:cBhvr>
                                        <p:cTn id="26" dur="2000" fill="hold"/>
                                        <p:tgtEl>
                                          <p:spTgt spid="29"/>
                                        </p:tgtEl>
                                        <p:attrNameLst>
                                          <p:attrName>ppt_x</p:attrName>
                                          <p:attrName>ppt_y</p:attrName>
                                        </p:attrNameLst>
                                      </p:cBhvr>
                                      <p:rCtr x="10800" y="1030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283 0.0044 C 0.22205 -0.02569 0.3493 0.02153 0.46649 0.08773 " pathEditMode="relative" rAng="0" ptsTypes="ss">
                                      <p:cBhvr>
                                        <p:cTn id="34" dur="1000" fill="hold"/>
                                        <p:tgtEl>
                                          <p:spTgt spid="26"/>
                                        </p:tgtEl>
                                        <p:attrNameLst>
                                          <p:attrName>ppt_x</p:attrName>
                                          <p:attrName>ppt_y</p:attrName>
                                        </p:attrNameLst>
                                      </p:cBhvr>
                                      <p:rCtr x="21900" y="2700"/>
                                    </p:animMotion>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par>
                                <p:cTn id="40" presetID="3" presetClass="entr" presetSubtype="1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par>
                          <p:cTn id="51" fill="hold">
                            <p:stCondLst>
                              <p:cond delay="0"/>
                            </p:stCondLst>
                            <p:childTnLst>
                              <p:par>
                                <p:cTn id="52" presetID="0" presetClass="path" presetSubtype="0" accel="50000" decel="50000" fill="hold" nodeType="afterEffect">
                                  <p:stCondLst>
                                    <p:cond delay="0"/>
                                  </p:stCondLst>
                                  <p:childTnLst>
                                    <p:animMotion origin="layout" path="M 0.04149 0.00463 C 0.10347 -0.00694 0.14045 -0.03171 0.17413 -0.11435 " pathEditMode="relative" rAng="0" ptsTypes="ss">
                                      <p:cBhvr>
                                        <p:cTn id="53" dur="1000" fill="hold"/>
                                        <p:tgtEl>
                                          <p:spTgt spid="30"/>
                                        </p:tgtEl>
                                        <p:attrNameLst>
                                          <p:attrName>ppt_x</p:attrName>
                                          <p:attrName>ppt_y</p:attrName>
                                        </p:attrNameLst>
                                      </p:cBhvr>
                                      <p:rCtr x="6600" y="-5900"/>
                                    </p:animMotion>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7" descr="blue sphere 4 copy"/>
          <p:cNvPicPr>
            <a:picLocks noChangeAspect="1" noChangeArrowheads="1"/>
          </p:cNvPicPr>
          <p:nvPr/>
        </p:nvPicPr>
        <p:blipFill>
          <a:blip r:embed="rId3" cstate="print"/>
          <a:srcRect/>
          <a:stretch>
            <a:fillRect/>
          </a:stretch>
        </p:blipFill>
        <p:spPr bwMode="auto">
          <a:xfrm>
            <a:off x="3131859" y="2245460"/>
            <a:ext cx="6012141" cy="4359230"/>
          </a:xfrm>
          <a:prstGeom prst="rect">
            <a:avLst/>
          </a:prstGeom>
          <a:noFill/>
        </p:spPr>
      </p:pic>
      <p:pic>
        <p:nvPicPr>
          <p:cNvPr id="4" name="Picture 67" descr="clear bubble"/>
          <p:cNvPicPr>
            <a:picLocks noChangeAspect="1" noChangeArrowheads="1"/>
          </p:cNvPicPr>
          <p:nvPr/>
        </p:nvPicPr>
        <p:blipFill>
          <a:blip r:embed="rId4" cstate="print"/>
          <a:srcRect/>
          <a:stretch>
            <a:fillRect/>
          </a:stretch>
        </p:blipFill>
        <p:spPr bwMode="auto">
          <a:xfrm rot="153767">
            <a:off x="225248" y="963070"/>
            <a:ext cx="3301964" cy="1993557"/>
          </a:xfrm>
          <a:prstGeom prst="rect">
            <a:avLst/>
          </a:prstGeom>
          <a:noFill/>
        </p:spPr>
      </p:pic>
      <p:grpSp>
        <p:nvGrpSpPr>
          <p:cNvPr id="2" name="Group 29"/>
          <p:cNvGrpSpPr/>
          <p:nvPr/>
        </p:nvGrpSpPr>
        <p:grpSpPr>
          <a:xfrm>
            <a:off x="2295944" y="2987732"/>
            <a:ext cx="2096642" cy="1633491"/>
            <a:chOff x="2438400" y="3570303"/>
            <a:chExt cx="2096642" cy="1633491"/>
          </a:xfrm>
        </p:grpSpPr>
        <p:sp>
          <p:nvSpPr>
            <p:cNvPr id="9" name="Freeform 8"/>
            <p:cNvSpPr/>
            <p:nvPr/>
          </p:nvSpPr>
          <p:spPr>
            <a:xfrm>
              <a:off x="2438400" y="3570303"/>
              <a:ext cx="2096642" cy="16334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3" name="TextBox 12"/>
            <p:cNvSpPr txBox="1"/>
            <p:nvPr/>
          </p:nvSpPr>
          <p:spPr>
            <a:xfrm rot="1645353">
              <a:off x="3253757" y="4756963"/>
              <a:ext cx="521681" cy="369332"/>
            </a:xfrm>
            <a:prstGeom prst="rect">
              <a:avLst/>
            </a:prstGeom>
            <a:noFill/>
          </p:spPr>
          <p:txBody>
            <a:bodyPr wrap="none" rtlCol="0">
              <a:spAutoFit/>
            </a:bodyPr>
            <a:lstStyle/>
            <a:p>
              <a:r>
                <a:rPr lang="en-US" dirty="0" smtClean="0"/>
                <a:t>Get</a:t>
              </a:r>
              <a:endParaRPr lang="en-US" dirty="0"/>
            </a:p>
          </p:txBody>
        </p:sp>
      </p:grpSp>
      <p:grpSp>
        <p:nvGrpSpPr>
          <p:cNvPr id="3" name="Group 28"/>
          <p:cNvGrpSpPr/>
          <p:nvPr/>
        </p:nvGrpSpPr>
        <p:grpSpPr>
          <a:xfrm>
            <a:off x="2600743" y="2474435"/>
            <a:ext cx="3742907" cy="792640"/>
            <a:chOff x="2743199" y="3057005"/>
            <a:chExt cx="4016439" cy="697085"/>
          </a:xfrm>
        </p:grpSpPr>
        <p:sp>
          <p:nvSpPr>
            <p:cNvPr id="17" name="Freeform 16"/>
            <p:cNvSpPr/>
            <p:nvPr/>
          </p:nvSpPr>
          <p:spPr>
            <a:xfrm>
              <a:off x="2743199" y="3134448"/>
              <a:ext cx="4016439" cy="619642"/>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3519273 w 3519273"/>
                <a:gd name="connsiteY0" fmla="*/ 1282932 h 1282932"/>
                <a:gd name="connsiteX1" fmla="*/ 0 w 3519273"/>
                <a:gd name="connsiteY1" fmla="*/ 49676 h 1282932"/>
                <a:gd name="connsiteX0" fmla="*/ 3013114 w 3013114"/>
                <a:gd name="connsiteY0" fmla="*/ 789949 h 789949"/>
                <a:gd name="connsiteX1" fmla="*/ 0 w 3013114"/>
                <a:gd name="connsiteY1" fmla="*/ 258029 h 789949"/>
                <a:gd name="connsiteX0" fmla="*/ 3013114 w 3013114"/>
                <a:gd name="connsiteY0" fmla="*/ 581596 h 581596"/>
                <a:gd name="connsiteX1" fmla="*/ 0 w 3013114"/>
                <a:gd name="connsiteY1" fmla="*/ 49676 h 581596"/>
                <a:gd name="connsiteX0" fmla="*/ 3013114 w 3013114"/>
                <a:gd name="connsiteY0" fmla="*/ 581596 h 581596"/>
                <a:gd name="connsiteX1" fmla="*/ 0 w 3013114"/>
                <a:gd name="connsiteY1" fmla="*/ 49676 h 581596"/>
                <a:gd name="connsiteX0" fmla="*/ 3013114 w 3013114"/>
                <a:gd name="connsiteY0" fmla="*/ 625984 h 625984"/>
                <a:gd name="connsiteX1" fmla="*/ 0 w 3013114"/>
                <a:gd name="connsiteY1" fmla="*/ 94064 h 625984"/>
                <a:gd name="connsiteX0" fmla="*/ 3013114 w 3013114"/>
                <a:gd name="connsiteY0" fmla="*/ 759149 h 759149"/>
                <a:gd name="connsiteX1" fmla="*/ 0 w 3013114"/>
                <a:gd name="connsiteY1" fmla="*/ 227229 h 759149"/>
                <a:gd name="connsiteX0" fmla="*/ 3013114 w 3013114"/>
                <a:gd name="connsiteY0" fmla="*/ 750271 h 750271"/>
                <a:gd name="connsiteX1" fmla="*/ 0 w 3013114"/>
                <a:gd name="connsiteY1" fmla="*/ 218351 h 750271"/>
                <a:gd name="connsiteX0" fmla="*/ 3013114 w 3013114"/>
                <a:gd name="connsiteY0" fmla="*/ 750271 h 750271"/>
                <a:gd name="connsiteX1" fmla="*/ 0 w 3013114"/>
                <a:gd name="connsiteY1" fmla="*/ 218351 h 750271"/>
                <a:gd name="connsiteX0" fmla="*/ 3013114 w 3013114"/>
                <a:gd name="connsiteY0" fmla="*/ 619642 h 619642"/>
                <a:gd name="connsiteX1" fmla="*/ 0 w 3013114"/>
                <a:gd name="connsiteY1" fmla="*/ 218351 h 619642"/>
              </a:gdLst>
              <a:ahLst/>
              <a:cxnLst>
                <a:cxn ang="0">
                  <a:pos x="connsiteX0" y="connsiteY0"/>
                </a:cxn>
                <a:cxn ang="0">
                  <a:pos x="connsiteX1" y="connsiteY1"/>
                </a:cxn>
              </a:cxnLst>
              <a:rect l="l" t="t" r="r" b="b"/>
              <a:pathLst>
                <a:path w="3013114" h="619642">
                  <a:moveTo>
                    <a:pt x="3013114" y="619642"/>
                  </a:moveTo>
                  <a:cubicBezTo>
                    <a:pt x="2265414" y="149289"/>
                    <a:pt x="990518" y="0"/>
                    <a:pt x="0" y="21835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8" name="TextBox 17"/>
            <p:cNvSpPr txBox="1"/>
            <p:nvPr/>
          </p:nvSpPr>
          <p:spPr>
            <a:xfrm rot="485127">
              <a:off x="4962173" y="3057005"/>
              <a:ext cx="521681" cy="369332"/>
            </a:xfrm>
            <a:prstGeom prst="rect">
              <a:avLst/>
            </a:prstGeom>
            <a:noFill/>
          </p:spPr>
          <p:txBody>
            <a:bodyPr wrap="none" rtlCol="0">
              <a:spAutoFit/>
            </a:bodyPr>
            <a:lstStyle/>
            <a:p>
              <a:r>
                <a:rPr lang="en-US" dirty="0" smtClean="0"/>
                <a:t>Get</a:t>
              </a:r>
              <a:endParaRPr lang="en-US" dirty="0"/>
            </a:p>
          </p:txBody>
        </p:sp>
      </p:grpSp>
      <p:pic>
        <p:nvPicPr>
          <p:cNvPr id="5" name="Picture 24" descr="application server"/>
          <p:cNvPicPr>
            <a:picLocks noChangeAspect="1" noChangeArrowheads="1"/>
          </p:cNvPicPr>
          <p:nvPr/>
        </p:nvPicPr>
        <p:blipFill>
          <a:blip r:embed="rId5" cstate="print"/>
          <a:srcRect/>
          <a:stretch>
            <a:fillRect/>
          </a:stretch>
        </p:blipFill>
        <p:spPr bwMode="auto">
          <a:xfrm>
            <a:off x="1179577" y="1213385"/>
            <a:ext cx="1277961" cy="1354138"/>
          </a:xfrm>
          <a:prstGeom prst="rect">
            <a:avLst/>
          </a:prstGeom>
          <a:noFill/>
        </p:spPr>
      </p:pic>
      <p:pic>
        <p:nvPicPr>
          <p:cNvPr id="8" name="Picture 6" descr="laptop"/>
          <p:cNvPicPr>
            <a:picLocks noChangeAspect="1" noChangeArrowheads="1"/>
          </p:cNvPicPr>
          <p:nvPr/>
        </p:nvPicPr>
        <p:blipFill>
          <a:blip r:embed="rId6" cstate="print"/>
          <a:srcRect/>
          <a:stretch>
            <a:fillRect/>
          </a:stretch>
        </p:blipFill>
        <p:spPr bwMode="auto">
          <a:xfrm>
            <a:off x="5906245" y="2804695"/>
            <a:ext cx="1466009" cy="857941"/>
          </a:xfrm>
          <a:prstGeom prst="rect">
            <a:avLst/>
          </a:prstGeom>
          <a:noFill/>
        </p:spPr>
      </p:pic>
      <p:grpSp>
        <p:nvGrpSpPr>
          <p:cNvPr id="12" name="Group 14"/>
          <p:cNvGrpSpPr/>
          <p:nvPr/>
        </p:nvGrpSpPr>
        <p:grpSpPr>
          <a:xfrm>
            <a:off x="2239112" y="2663549"/>
            <a:ext cx="324018" cy="381000"/>
            <a:chOff x="1447800" y="3048000"/>
            <a:chExt cx="324018" cy="381000"/>
          </a:xfrm>
        </p:grpSpPr>
        <p:pic>
          <p:nvPicPr>
            <p:cNvPr id="10" name="Picture 19"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11" name="TextBox 10"/>
            <p:cNvSpPr txBox="1"/>
            <p:nvPr/>
          </p:nvSpPr>
          <p:spPr>
            <a:xfrm>
              <a:off x="1458912" y="3116580"/>
              <a:ext cx="312906" cy="246221"/>
            </a:xfrm>
            <a:prstGeom prst="rect">
              <a:avLst/>
            </a:prstGeom>
            <a:noFill/>
          </p:spPr>
          <p:txBody>
            <a:bodyPr wrap="none" rtlCol="0">
              <a:spAutoFit/>
            </a:bodyPr>
            <a:lstStyle/>
            <a:p>
              <a:r>
                <a:rPr lang="en-US" sz="1000" dirty="0" smtClean="0">
                  <a:solidFill>
                    <a:schemeClr val="bg1"/>
                  </a:solidFill>
                </a:rPr>
                <a:t>ID</a:t>
              </a:r>
              <a:endParaRPr lang="en-US" sz="1000" dirty="0">
                <a:solidFill>
                  <a:schemeClr val="bg1"/>
                </a:solidFill>
              </a:endParaRPr>
            </a:p>
          </p:txBody>
        </p:sp>
      </p:grpSp>
      <p:grpSp>
        <p:nvGrpSpPr>
          <p:cNvPr id="14" name="Group 31"/>
          <p:cNvGrpSpPr/>
          <p:nvPr/>
        </p:nvGrpSpPr>
        <p:grpSpPr>
          <a:xfrm rot="351145" flipH="1" flipV="1">
            <a:off x="5691936" y="5957373"/>
            <a:ext cx="1220530" cy="517646"/>
            <a:chOff x="6043190" y="4268065"/>
            <a:chExt cx="1292782" cy="467103"/>
          </a:xfrm>
        </p:grpSpPr>
        <p:sp>
          <p:nvSpPr>
            <p:cNvPr id="22" name="Freeform 21"/>
            <p:cNvSpPr/>
            <p:nvPr/>
          </p:nvSpPr>
          <p:spPr>
            <a:xfrm>
              <a:off x="6043190" y="4492387"/>
              <a:ext cx="1292782" cy="24278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1098764 w 1098764"/>
                <a:gd name="connsiteY0" fmla="*/ 157400 h 170598"/>
                <a:gd name="connsiteX1" fmla="*/ 0 w 1098764"/>
                <a:gd name="connsiteY1" fmla="*/ 170598 h 170598"/>
                <a:gd name="connsiteX0" fmla="*/ 1098764 w 1098764"/>
                <a:gd name="connsiteY0" fmla="*/ 349447 h 362645"/>
                <a:gd name="connsiteX1" fmla="*/ 0 w 1098764"/>
                <a:gd name="connsiteY1" fmla="*/ 362645 h 362645"/>
                <a:gd name="connsiteX0" fmla="*/ 1238570 w 1238570"/>
                <a:gd name="connsiteY0" fmla="*/ 349447 h 396951"/>
                <a:gd name="connsiteX1" fmla="*/ 0 w 1238570"/>
                <a:gd name="connsiteY1" fmla="*/ 396951 h 396951"/>
                <a:gd name="connsiteX0" fmla="*/ 1238570 w 1238570"/>
                <a:gd name="connsiteY0" fmla="*/ 349447 h 396951"/>
                <a:gd name="connsiteX1" fmla="*/ 0 w 1238570"/>
                <a:gd name="connsiteY1" fmla="*/ 396951 h 396951"/>
                <a:gd name="connsiteX0" fmla="*/ 1088491 w 1088491"/>
                <a:gd name="connsiteY0" fmla="*/ 349447 h 388498"/>
                <a:gd name="connsiteX1" fmla="*/ 0 w 1088491"/>
                <a:gd name="connsiteY1" fmla="*/ 388498 h 388498"/>
                <a:gd name="connsiteX0" fmla="*/ 1088491 w 1088491"/>
                <a:gd name="connsiteY0" fmla="*/ 349447 h 388498"/>
                <a:gd name="connsiteX1" fmla="*/ 0 w 1088491"/>
                <a:gd name="connsiteY1" fmla="*/ 388498 h 388498"/>
                <a:gd name="connsiteX0" fmla="*/ 1088491 w 1088491"/>
                <a:gd name="connsiteY0" fmla="*/ 208525 h 247576"/>
                <a:gd name="connsiteX1" fmla="*/ 0 w 1088491"/>
                <a:gd name="connsiteY1" fmla="*/ 247576 h 247576"/>
                <a:gd name="connsiteX0" fmla="*/ 1024834 w 1024834"/>
                <a:gd name="connsiteY0" fmla="*/ 208525 h 249183"/>
                <a:gd name="connsiteX1" fmla="*/ 0 w 1024834"/>
                <a:gd name="connsiteY1" fmla="*/ 249183 h 249183"/>
                <a:gd name="connsiteX0" fmla="*/ 969839 w 969839"/>
                <a:gd name="connsiteY0" fmla="*/ 208525 h 242782"/>
                <a:gd name="connsiteX1" fmla="*/ 0 w 969839"/>
                <a:gd name="connsiteY1" fmla="*/ 242782 h 242782"/>
              </a:gdLst>
              <a:ahLst/>
              <a:cxnLst>
                <a:cxn ang="0">
                  <a:pos x="connsiteX0" y="connsiteY0"/>
                </a:cxn>
                <a:cxn ang="0">
                  <a:pos x="connsiteX1" y="connsiteY1"/>
                </a:cxn>
              </a:cxnLst>
              <a:rect l="l" t="t" r="r" b="b"/>
              <a:pathLst>
                <a:path w="969839" h="242782">
                  <a:moveTo>
                    <a:pt x="969839" y="208525"/>
                  </a:moveTo>
                  <a:cubicBezTo>
                    <a:pt x="668653" y="0"/>
                    <a:pt x="173219" y="79499"/>
                    <a:pt x="0" y="242782"/>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31" name="TextBox 30"/>
            <p:cNvSpPr txBox="1"/>
            <p:nvPr/>
          </p:nvSpPr>
          <p:spPr>
            <a:xfrm rot="10866129">
              <a:off x="6505991" y="4268065"/>
              <a:ext cx="530915" cy="333270"/>
            </a:xfrm>
            <a:prstGeom prst="rect">
              <a:avLst/>
            </a:prstGeom>
            <a:noFill/>
          </p:spPr>
          <p:txBody>
            <a:bodyPr wrap="none" rtlCol="0">
              <a:spAutoFit/>
            </a:bodyPr>
            <a:lstStyle/>
            <a:p>
              <a:r>
                <a:rPr lang="en-US" dirty="0" smtClean="0"/>
                <a:t>Put</a:t>
              </a:r>
              <a:endParaRPr lang="en-US" dirty="0"/>
            </a:p>
          </p:txBody>
        </p:sp>
      </p:grpSp>
      <p:grpSp>
        <p:nvGrpSpPr>
          <p:cNvPr id="15" name="Group 32"/>
          <p:cNvGrpSpPr/>
          <p:nvPr/>
        </p:nvGrpSpPr>
        <p:grpSpPr>
          <a:xfrm>
            <a:off x="2176244" y="2679715"/>
            <a:ext cx="453970" cy="381000"/>
            <a:chOff x="1380196" y="3048000"/>
            <a:chExt cx="453970" cy="381000"/>
          </a:xfrm>
        </p:grpSpPr>
        <p:pic>
          <p:nvPicPr>
            <p:cNvPr id="34" name="Picture 19"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35" name="TextBox 34"/>
            <p:cNvSpPr txBox="1"/>
            <p:nvPr/>
          </p:nvSpPr>
          <p:spPr>
            <a:xfrm>
              <a:off x="1380196" y="3124200"/>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pic>
        <p:nvPicPr>
          <p:cNvPr id="7" name="Picture 23" descr="XP icon my computer"/>
          <p:cNvPicPr>
            <a:picLocks noChangeAspect="1" noChangeArrowheads="1"/>
          </p:cNvPicPr>
          <p:nvPr/>
        </p:nvPicPr>
        <p:blipFill>
          <a:blip r:embed="rId8" cstate="print"/>
          <a:srcRect/>
          <a:stretch>
            <a:fillRect/>
          </a:stretch>
        </p:blipFill>
        <p:spPr bwMode="auto">
          <a:xfrm>
            <a:off x="4324526" y="4740674"/>
            <a:ext cx="1403154" cy="1052640"/>
          </a:xfrm>
          <a:prstGeom prst="rect">
            <a:avLst/>
          </a:prstGeom>
          <a:noFill/>
        </p:spPr>
      </p:pic>
      <p:sp>
        <p:nvSpPr>
          <p:cNvPr id="41" name="TextBox 40"/>
          <p:cNvSpPr txBox="1"/>
          <p:nvPr/>
        </p:nvSpPr>
        <p:spPr>
          <a:xfrm rot="459937">
            <a:off x="3406575" y="5538742"/>
            <a:ext cx="1352195" cy="159486"/>
          </a:xfrm>
          <a:prstGeom prst="rect">
            <a:avLst/>
          </a:prstGeom>
          <a:noFill/>
        </p:spPr>
        <p:txBody>
          <a:bodyPr wrap="square" rtlCol="0">
            <a:prstTxWarp prst="textArchDown">
              <a:avLst/>
            </a:prstTxWarp>
            <a:spAutoFit/>
          </a:bodyPr>
          <a:lstStyle/>
          <a:p>
            <a:pPr algn="ctr"/>
            <a:r>
              <a:rPr lang="en-US" sz="1600" dirty="0" smtClean="0">
                <a:solidFill>
                  <a:schemeClr val="accent1">
                    <a:lumMod val="20000"/>
                    <a:lumOff val="80000"/>
                  </a:schemeClr>
                </a:solidFill>
              </a:rPr>
              <a:t>Branch Office</a:t>
            </a:r>
            <a:endParaRPr lang="en-US" sz="1600" dirty="0">
              <a:solidFill>
                <a:schemeClr val="accent1">
                  <a:lumMod val="20000"/>
                  <a:lumOff val="80000"/>
                </a:schemeClr>
              </a:solidFill>
            </a:endParaRPr>
          </a:p>
        </p:txBody>
      </p:sp>
      <p:sp>
        <p:nvSpPr>
          <p:cNvPr id="42" name="TextBox 41"/>
          <p:cNvSpPr txBox="1"/>
          <p:nvPr/>
        </p:nvSpPr>
        <p:spPr>
          <a:xfrm>
            <a:off x="178032" y="2353000"/>
            <a:ext cx="1352195" cy="159486"/>
          </a:xfrm>
          <a:prstGeom prst="rect">
            <a:avLst/>
          </a:prstGeom>
          <a:noFill/>
        </p:spPr>
        <p:txBody>
          <a:bodyPr wrap="square" rtlCol="0">
            <a:prstTxWarp prst="textArchDown">
              <a:avLst/>
            </a:prstTxWarp>
            <a:spAutoFit/>
          </a:bodyPr>
          <a:lstStyle/>
          <a:p>
            <a:pPr algn="ctr"/>
            <a:r>
              <a:rPr lang="en-US" sz="1600" dirty="0" smtClean="0">
                <a:solidFill>
                  <a:schemeClr val="tx1">
                    <a:lumMod val="85000"/>
                  </a:schemeClr>
                </a:solidFill>
              </a:rPr>
              <a:t>Main Office</a:t>
            </a:r>
            <a:endParaRPr lang="en-US" sz="1600" dirty="0">
              <a:solidFill>
                <a:schemeClr val="tx1">
                  <a:lumMod val="85000"/>
                </a:schemeClr>
              </a:solidFill>
            </a:endParaRPr>
          </a:p>
        </p:txBody>
      </p:sp>
      <p:sp>
        <p:nvSpPr>
          <p:cNvPr id="45" name="Title 44"/>
          <p:cNvSpPr>
            <a:spLocks noGrp="1"/>
          </p:cNvSpPr>
          <p:nvPr>
            <p:ph type="title"/>
          </p:nvPr>
        </p:nvSpPr>
        <p:spPr>
          <a:xfrm>
            <a:off x="381000" y="194676"/>
            <a:ext cx="8382000" cy="664797"/>
          </a:xfrm>
        </p:spPr>
        <p:txBody>
          <a:bodyPr/>
          <a:lstStyle/>
          <a:p>
            <a:r>
              <a:rPr smtClean="0"/>
              <a:t>BranchCache Hosted Cache</a:t>
            </a:r>
            <a:endParaRPr lang="en-US" dirty="0"/>
          </a:p>
        </p:txBody>
      </p:sp>
      <p:grpSp>
        <p:nvGrpSpPr>
          <p:cNvPr id="16" name="Group 29"/>
          <p:cNvGrpSpPr/>
          <p:nvPr/>
        </p:nvGrpSpPr>
        <p:grpSpPr>
          <a:xfrm flipH="1" flipV="1">
            <a:off x="2521305" y="2909611"/>
            <a:ext cx="1974367" cy="1544246"/>
            <a:chOff x="4592866" y="2029871"/>
            <a:chExt cx="2315078" cy="1810733"/>
          </a:xfrm>
        </p:grpSpPr>
        <p:sp>
          <p:nvSpPr>
            <p:cNvPr id="52" name="Freeform 51"/>
            <p:cNvSpPr/>
            <p:nvPr/>
          </p:nvSpPr>
          <p:spPr>
            <a:xfrm rot="21446118">
              <a:off x="4592866" y="2029871"/>
              <a:ext cx="2315078" cy="1810733"/>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716212 w 1716212"/>
                <a:gd name="connsiteY0" fmla="*/ 1832486 h 1832486"/>
                <a:gd name="connsiteX1" fmla="*/ 0 w 1716212"/>
                <a:gd name="connsiteY1" fmla="*/ 0 h 1832486"/>
                <a:gd name="connsiteX0" fmla="*/ 1587049 w 1587049"/>
                <a:gd name="connsiteY0" fmla="*/ 1654644 h 1654644"/>
                <a:gd name="connsiteX1" fmla="*/ 0 w 1587049"/>
                <a:gd name="connsiteY1" fmla="*/ 0 h 1654644"/>
              </a:gdLst>
              <a:ahLst/>
              <a:cxnLst>
                <a:cxn ang="0">
                  <a:pos x="connsiteX0" y="connsiteY0"/>
                </a:cxn>
                <a:cxn ang="0">
                  <a:pos x="connsiteX1" y="connsiteY1"/>
                </a:cxn>
              </a:cxnLst>
              <a:rect l="l" t="t" r="r" b="b"/>
              <a:pathLst>
                <a:path w="1587049" h="1654644">
                  <a:moveTo>
                    <a:pt x="1587049" y="1654644"/>
                  </a:moveTo>
                  <a:cubicBezTo>
                    <a:pt x="1022793" y="1456376"/>
                    <a:pt x="304518" y="801949"/>
                    <a:pt x="0" y="0"/>
                  </a:cubicBezTo>
                </a:path>
              </a:pathLst>
            </a:custGeom>
            <a:ln>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53" name="TextBox 52"/>
            <p:cNvSpPr txBox="1"/>
            <p:nvPr/>
          </p:nvSpPr>
          <p:spPr>
            <a:xfrm rot="13007782">
              <a:off x="4929717" y="2956090"/>
              <a:ext cx="521681" cy="369332"/>
            </a:xfrm>
            <a:prstGeom prst="rect">
              <a:avLst/>
            </a:prstGeom>
            <a:noFill/>
          </p:spPr>
          <p:txBody>
            <a:bodyPr wrap="none" rtlCol="0">
              <a:spAutoFit/>
            </a:bodyPr>
            <a:lstStyle/>
            <a:p>
              <a:r>
                <a:rPr lang="en-US" dirty="0" smtClean="0"/>
                <a:t>Get</a:t>
              </a:r>
              <a:endParaRPr lang="en-US" dirty="0"/>
            </a:p>
          </p:txBody>
        </p:sp>
      </p:grpSp>
      <p:grpSp>
        <p:nvGrpSpPr>
          <p:cNvPr id="19" name="Group 32"/>
          <p:cNvGrpSpPr/>
          <p:nvPr/>
        </p:nvGrpSpPr>
        <p:grpSpPr>
          <a:xfrm>
            <a:off x="2167924" y="2667974"/>
            <a:ext cx="453970" cy="381000"/>
            <a:chOff x="1460206" y="3169920"/>
            <a:chExt cx="453970" cy="381000"/>
          </a:xfrm>
        </p:grpSpPr>
        <p:pic>
          <p:nvPicPr>
            <p:cNvPr id="63" name="Picture 19" descr="page"/>
            <p:cNvPicPr>
              <a:picLocks noChangeAspect="1" noChangeArrowheads="1"/>
            </p:cNvPicPr>
            <p:nvPr/>
          </p:nvPicPr>
          <p:blipFill>
            <a:blip r:embed="rId7" cstate="print"/>
            <a:srcRect/>
            <a:stretch>
              <a:fillRect/>
            </a:stretch>
          </p:blipFill>
          <p:spPr bwMode="auto">
            <a:xfrm>
              <a:off x="1527810" y="3169920"/>
              <a:ext cx="318821" cy="381000"/>
            </a:xfrm>
            <a:prstGeom prst="rect">
              <a:avLst/>
            </a:prstGeom>
            <a:noFill/>
            <a:ln w="9525">
              <a:noFill/>
              <a:miter lim="800000"/>
              <a:headEnd/>
              <a:tailEnd/>
            </a:ln>
          </p:spPr>
        </p:pic>
        <p:sp>
          <p:nvSpPr>
            <p:cNvPr id="64" name="TextBox 63"/>
            <p:cNvSpPr txBox="1"/>
            <p:nvPr/>
          </p:nvSpPr>
          <p:spPr>
            <a:xfrm>
              <a:off x="1460206" y="3246120"/>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grpSp>
        <p:nvGrpSpPr>
          <p:cNvPr id="20" name="Group 25"/>
          <p:cNvGrpSpPr/>
          <p:nvPr/>
        </p:nvGrpSpPr>
        <p:grpSpPr>
          <a:xfrm>
            <a:off x="2239112" y="2678789"/>
            <a:ext cx="318821" cy="381000"/>
            <a:chOff x="1447800" y="3048000"/>
            <a:chExt cx="318821" cy="381000"/>
          </a:xfrm>
        </p:grpSpPr>
        <p:pic>
          <p:nvPicPr>
            <p:cNvPr id="27" name="Picture 26"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28" name="TextBox 27"/>
            <p:cNvSpPr txBox="1"/>
            <p:nvPr/>
          </p:nvSpPr>
          <p:spPr>
            <a:xfrm>
              <a:off x="1460206" y="3131820"/>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pic>
        <p:nvPicPr>
          <p:cNvPr id="54" name="Picture 24" descr="application server"/>
          <p:cNvPicPr>
            <a:picLocks noChangeAspect="1" noChangeArrowheads="1"/>
          </p:cNvPicPr>
          <p:nvPr/>
        </p:nvPicPr>
        <p:blipFill>
          <a:blip r:embed="rId5" cstate="print"/>
          <a:srcRect/>
          <a:stretch>
            <a:fillRect/>
          </a:stretch>
        </p:blipFill>
        <p:spPr bwMode="auto">
          <a:xfrm>
            <a:off x="7013686" y="4739300"/>
            <a:ext cx="1277961" cy="1354138"/>
          </a:xfrm>
          <a:prstGeom prst="rect">
            <a:avLst/>
          </a:prstGeom>
          <a:noFill/>
        </p:spPr>
      </p:pic>
      <p:grpSp>
        <p:nvGrpSpPr>
          <p:cNvPr id="21" name="Group 31"/>
          <p:cNvGrpSpPr/>
          <p:nvPr/>
        </p:nvGrpSpPr>
        <p:grpSpPr>
          <a:xfrm rot="10507752" flipV="1">
            <a:off x="5750664" y="4224640"/>
            <a:ext cx="1249555" cy="555626"/>
            <a:chOff x="5956187" y="4214339"/>
            <a:chExt cx="1249555" cy="501374"/>
          </a:xfrm>
        </p:grpSpPr>
        <p:sp>
          <p:nvSpPr>
            <p:cNvPr id="62" name="Freeform 61"/>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65" name="TextBox 64"/>
            <p:cNvSpPr txBox="1"/>
            <p:nvPr/>
          </p:nvSpPr>
          <p:spPr>
            <a:xfrm rot="21307752">
              <a:off x="6137783" y="4214339"/>
              <a:ext cx="915635" cy="333270"/>
            </a:xfrm>
            <a:prstGeom prst="rect">
              <a:avLst/>
            </a:prstGeom>
            <a:noFill/>
          </p:spPr>
          <p:txBody>
            <a:bodyPr wrap="none" rtlCol="0">
              <a:spAutoFit/>
            </a:bodyPr>
            <a:lstStyle/>
            <a:p>
              <a:r>
                <a:rPr lang="en-US" dirty="0" smtClean="0"/>
                <a:t>Search</a:t>
              </a:r>
              <a:endParaRPr lang="en-US" dirty="0"/>
            </a:p>
          </p:txBody>
        </p:sp>
      </p:grpSp>
      <p:grpSp>
        <p:nvGrpSpPr>
          <p:cNvPr id="23" name="Group 31"/>
          <p:cNvGrpSpPr/>
          <p:nvPr/>
        </p:nvGrpSpPr>
        <p:grpSpPr>
          <a:xfrm rot="14639605" flipV="1">
            <a:off x="6871251" y="3774371"/>
            <a:ext cx="1343204" cy="555626"/>
            <a:chOff x="5956187" y="4214339"/>
            <a:chExt cx="1249555" cy="501374"/>
          </a:xfrm>
        </p:grpSpPr>
        <p:sp>
          <p:nvSpPr>
            <p:cNvPr id="67" name="Freeform 66"/>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68" name="TextBox 67"/>
            <p:cNvSpPr txBox="1"/>
            <p:nvPr/>
          </p:nvSpPr>
          <p:spPr>
            <a:xfrm rot="21307752">
              <a:off x="6317319" y="4214339"/>
              <a:ext cx="556563" cy="333270"/>
            </a:xfrm>
            <a:prstGeom prst="rect">
              <a:avLst/>
            </a:prstGeom>
            <a:noFill/>
          </p:spPr>
          <p:txBody>
            <a:bodyPr wrap="none" rtlCol="0">
              <a:spAutoFit/>
            </a:bodyPr>
            <a:lstStyle/>
            <a:p>
              <a:r>
                <a:rPr lang="en-US" dirty="0" smtClean="0"/>
                <a:t>Get</a:t>
              </a:r>
              <a:endParaRPr lang="en-US" dirty="0"/>
            </a:p>
          </p:txBody>
        </p:sp>
      </p:grpSp>
      <p:grpSp>
        <p:nvGrpSpPr>
          <p:cNvPr id="26" name="Group 31"/>
          <p:cNvGrpSpPr/>
          <p:nvPr/>
        </p:nvGrpSpPr>
        <p:grpSpPr>
          <a:xfrm rot="3779231" flipH="1" flipV="1">
            <a:off x="6314717" y="4051346"/>
            <a:ext cx="1311189" cy="506156"/>
            <a:chOff x="6279177" y="4167880"/>
            <a:chExt cx="965581" cy="456739"/>
          </a:xfrm>
        </p:grpSpPr>
        <p:sp>
          <p:nvSpPr>
            <p:cNvPr id="70" name="Freeform 69"/>
            <p:cNvSpPr/>
            <p:nvPr/>
          </p:nvSpPr>
          <p:spPr>
            <a:xfrm>
              <a:off x="6279177" y="4446656"/>
              <a:ext cx="964948" cy="177963"/>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736116 w 736116"/>
                <a:gd name="connsiteY0" fmla="*/ 135320 h 209766"/>
                <a:gd name="connsiteX1" fmla="*/ 0 w 736116"/>
                <a:gd name="connsiteY1" fmla="*/ 209766 h 209766"/>
                <a:gd name="connsiteX0" fmla="*/ 663547 w 663547"/>
                <a:gd name="connsiteY0" fmla="*/ 181787 h 181787"/>
                <a:gd name="connsiteX1" fmla="*/ 0 w 663547"/>
                <a:gd name="connsiteY1" fmla="*/ 170598 h 181787"/>
                <a:gd name="connsiteX0" fmla="*/ 651365 w 651365"/>
                <a:gd name="connsiteY0" fmla="*/ 135320 h 260469"/>
                <a:gd name="connsiteX1" fmla="*/ 0 w 651365"/>
                <a:gd name="connsiteY1" fmla="*/ 260470 h 260469"/>
                <a:gd name="connsiteX0" fmla="*/ 651365 w 651365"/>
                <a:gd name="connsiteY0" fmla="*/ 103516 h 228666"/>
                <a:gd name="connsiteX1" fmla="*/ 0 w 651365"/>
                <a:gd name="connsiteY1" fmla="*/ 228666 h 228666"/>
                <a:gd name="connsiteX0" fmla="*/ 651365 w 692342"/>
                <a:gd name="connsiteY0" fmla="*/ 45448 h 170598"/>
                <a:gd name="connsiteX1" fmla="*/ 692342 w 692342"/>
                <a:gd name="connsiteY1" fmla="*/ 138065 h 170598"/>
                <a:gd name="connsiteX2" fmla="*/ 0 w 692342"/>
                <a:gd name="connsiteY2" fmla="*/ 170598 h 170598"/>
                <a:gd name="connsiteX0" fmla="*/ 682922 w 723899"/>
                <a:gd name="connsiteY0" fmla="*/ 3076 h 177962"/>
                <a:gd name="connsiteX1" fmla="*/ 723899 w 723899"/>
                <a:gd name="connsiteY1" fmla="*/ 95693 h 177962"/>
                <a:gd name="connsiteX2" fmla="*/ 0 w 723899"/>
                <a:gd name="connsiteY2" fmla="*/ 177962 h 177962"/>
                <a:gd name="connsiteX0" fmla="*/ 723899 w 723899"/>
                <a:gd name="connsiteY0" fmla="*/ 95693 h 177962"/>
                <a:gd name="connsiteX1" fmla="*/ 0 w 723899"/>
                <a:gd name="connsiteY1" fmla="*/ 177962 h 177962"/>
              </a:gdLst>
              <a:ahLst/>
              <a:cxnLst>
                <a:cxn ang="0">
                  <a:pos x="connsiteX0" y="connsiteY0"/>
                </a:cxn>
                <a:cxn ang="0">
                  <a:pos x="connsiteX1" y="connsiteY1"/>
                </a:cxn>
              </a:cxnLst>
              <a:rect l="l" t="t" r="r" b="b"/>
              <a:pathLst>
                <a:path w="723899" h="177962">
                  <a:moveTo>
                    <a:pt x="723899" y="95693"/>
                  </a:moveTo>
                  <a:cubicBezTo>
                    <a:pt x="609290" y="0"/>
                    <a:pt x="236070" y="7364"/>
                    <a:pt x="0" y="177962"/>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71" name="TextBox 70"/>
            <p:cNvSpPr txBox="1"/>
            <p:nvPr/>
          </p:nvSpPr>
          <p:spPr>
            <a:xfrm rot="21291787">
              <a:off x="6329123" y="4167880"/>
              <a:ext cx="915635" cy="333273"/>
            </a:xfrm>
            <a:prstGeom prst="rect">
              <a:avLst/>
            </a:prstGeom>
            <a:noFill/>
          </p:spPr>
          <p:txBody>
            <a:bodyPr wrap="none" rtlCol="0">
              <a:spAutoFit/>
            </a:bodyPr>
            <a:lstStyle/>
            <a:p>
              <a:r>
                <a:rPr lang="en-US" dirty="0" smtClean="0"/>
                <a:t>Search</a:t>
              </a:r>
              <a:endParaRPr lang="en-US" dirty="0"/>
            </a:p>
          </p:txBody>
        </p:sp>
      </p:grpSp>
      <p:grpSp>
        <p:nvGrpSpPr>
          <p:cNvPr id="29" name="Group 48"/>
          <p:cNvGrpSpPr/>
          <p:nvPr/>
        </p:nvGrpSpPr>
        <p:grpSpPr>
          <a:xfrm>
            <a:off x="5688951" y="5352700"/>
            <a:ext cx="1212434" cy="499143"/>
            <a:chOff x="5758525" y="5054526"/>
            <a:chExt cx="1212434" cy="499143"/>
          </a:xfrm>
        </p:grpSpPr>
        <p:sp>
          <p:nvSpPr>
            <p:cNvPr id="73" name="Freeform 72"/>
            <p:cNvSpPr/>
            <p:nvPr/>
          </p:nvSpPr>
          <p:spPr>
            <a:xfrm rot="10800000" flipV="1">
              <a:off x="5758525" y="5371974"/>
              <a:ext cx="1201336" cy="181695"/>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736116 w 736116"/>
                <a:gd name="connsiteY0" fmla="*/ 135320 h 209766"/>
                <a:gd name="connsiteX1" fmla="*/ 0 w 736116"/>
                <a:gd name="connsiteY1" fmla="*/ 209766 h 209766"/>
                <a:gd name="connsiteX0" fmla="*/ 663547 w 663547"/>
                <a:gd name="connsiteY0" fmla="*/ 181787 h 181787"/>
                <a:gd name="connsiteX1" fmla="*/ 0 w 663547"/>
                <a:gd name="connsiteY1" fmla="*/ 170598 h 181787"/>
                <a:gd name="connsiteX0" fmla="*/ 651365 w 651365"/>
                <a:gd name="connsiteY0" fmla="*/ 135320 h 260469"/>
                <a:gd name="connsiteX1" fmla="*/ 0 w 651365"/>
                <a:gd name="connsiteY1" fmla="*/ 260470 h 260469"/>
                <a:gd name="connsiteX0" fmla="*/ 651365 w 651365"/>
                <a:gd name="connsiteY0" fmla="*/ 103516 h 228666"/>
                <a:gd name="connsiteX1" fmla="*/ 0 w 651365"/>
                <a:gd name="connsiteY1" fmla="*/ 228666 h 228666"/>
                <a:gd name="connsiteX0" fmla="*/ 651365 w 692342"/>
                <a:gd name="connsiteY0" fmla="*/ 45448 h 170598"/>
                <a:gd name="connsiteX1" fmla="*/ 692342 w 692342"/>
                <a:gd name="connsiteY1" fmla="*/ 138065 h 170598"/>
                <a:gd name="connsiteX2" fmla="*/ 0 w 692342"/>
                <a:gd name="connsiteY2" fmla="*/ 170598 h 170598"/>
                <a:gd name="connsiteX0" fmla="*/ 682922 w 723899"/>
                <a:gd name="connsiteY0" fmla="*/ 3076 h 177962"/>
                <a:gd name="connsiteX1" fmla="*/ 723899 w 723899"/>
                <a:gd name="connsiteY1" fmla="*/ 95693 h 177962"/>
                <a:gd name="connsiteX2" fmla="*/ 0 w 723899"/>
                <a:gd name="connsiteY2" fmla="*/ 177962 h 177962"/>
                <a:gd name="connsiteX0" fmla="*/ 723899 w 723899"/>
                <a:gd name="connsiteY0" fmla="*/ 95693 h 177962"/>
                <a:gd name="connsiteX1" fmla="*/ 0 w 723899"/>
                <a:gd name="connsiteY1" fmla="*/ 177962 h 177962"/>
                <a:gd name="connsiteX0" fmla="*/ 723899 w 723899"/>
                <a:gd name="connsiteY0" fmla="*/ 88329 h 218487"/>
                <a:gd name="connsiteX1" fmla="*/ 310443 w 723899"/>
                <a:gd name="connsiteY1" fmla="*/ 218487 h 218487"/>
                <a:gd name="connsiteX2" fmla="*/ 0 w 723899"/>
                <a:gd name="connsiteY2" fmla="*/ 170598 h 218487"/>
                <a:gd name="connsiteX0" fmla="*/ 723899 w 723899"/>
                <a:gd name="connsiteY0" fmla="*/ 0 h 82269"/>
                <a:gd name="connsiteX1" fmla="*/ 0 w 723899"/>
                <a:gd name="connsiteY1" fmla="*/ 82269 h 82269"/>
                <a:gd name="connsiteX0" fmla="*/ 39511 w 39511"/>
                <a:gd name="connsiteY0" fmla="*/ 0 h 168063"/>
                <a:gd name="connsiteX1" fmla="*/ 0 w 39511"/>
                <a:gd name="connsiteY1" fmla="*/ 168063 h 168063"/>
                <a:gd name="connsiteX0" fmla="*/ 0 w 817468"/>
                <a:gd name="connsiteY0" fmla="*/ 0 h 77222"/>
                <a:gd name="connsiteX1" fmla="*/ 817468 w 817468"/>
                <a:gd name="connsiteY1" fmla="*/ 77222 h 77222"/>
                <a:gd name="connsiteX0" fmla="*/ 0 w 805566"/>
                <a:gd name="connsiteY0" fmla="*/ 43899 h 43899"/>
                <a:gd name="connsiteX1" fmla="*/ 805566 w 805566"/>
                <a:gd name="connsiteY1" fmla="*/ 0 h 43899"/>
                <a:gd name="connsiteX0" fmla="*/ 0 w 805566"/>
                <a:gd name="connsiteY0" fmla="*/ 115566 h 115566"/>
                <a:gd name="connsiteX1" fmla="*/ 805566 w 805566"/>
                <a:gd name="connsiteY1" fmla="*/ 71667 h 115566"/>
                <a:gd name="connsiteX0" fmla="*/ 0 w 805566"/>
                <a:gd name="connsiteY0" fmla="*/ 125153 h 125153"/>
                <a:gd name="connsiteX1" fmla="*/ 805566 w 805566"/>
                <a:gd name="connsiteY1" fmla="*/ 81254 h 125153"/>
                <a:gd name="connsiteX0" fmla="*/ 0 w 805566"/>
                <a:gd name="connsiteY0" fmla="*/ 125153 h 125153"/>
                <a:gd name="connsiteX1" fmla="*/ 805566 w 805566"/>
                <a:gd name="connsiteY1" fmla="*/ 81254 h 125153"/>
                <a:gd name="connsiteX0" fmla="*/ 0 w 728200"/>
                <a:gd name="connsiteY0" fmla="*/ 125153 h 125153"/>
                <a:gd name="connsiteX1" fmla="*/ 728200 w 728200"/>
                <a:gd name="connsiteY1" fmla="*/ 81254 h 125153"/>
                <a:gd name="connsiteX0" fmla="*/ 0 w 861326"/>
                <a:gd name="connsiteY0" fmla="*/ 125153 h 125153"/>
                <a:gd name="connsiteX1" fmla="*/ 861326 w 861326"/>
                <a:gd name="connsiteY1" fmla="*/ 81254 h 125153"/>
                <a:gd name="connsiteX0" fmla="*/ 0 w 861326"/>
                <a:gd name="connsiteY0" fmla="*/ 164605 h 164605"/>
                <a:gd name="connsiteX1" fmla="*/ 861326 w 861326"/>
                <a:gd name="connsiteY1" fmla="*/ 120706 h 164605"/>
                <a:gd name="connsiteX0" fmla="*/ 0 w 810611"/>
                <a:gd name="connsiteY0" fmla="*/ 164605 h 164605"/>
                <a:gd name="connsiteX1" fmla="*/ 810611 w 810611"/>
                <a:gd name="connsiteY1" fmla="*/ 120706 h 164605"/>
                <a:gd name="connsiteX0" fmla="*/ 0 w 810611"/>
                <a:gd name="connsiteY0" fmla="*/ 125153 h 125153"/>
                <a:gd name="connsiteX1" fmla="*/ 810611 w 810611"/>
                <a:gd name="connsiteY1" fmla="*/ 81254 h 125153"/>
                <a:gd name="connsiteX0" fmla="*/ 0 w 810611"/>
                <a:gd name="connsiteY0" fmla="*/ 98274 h 98274"/>
                <a:gd name="connsiteX1" fmla="*/ 810611 w 810611"/>
                <a:gd name="connsiteY1" fmla="*/ 54375 h 98274"/>
                <a:gd name="connsiteX0" fmla="*/ 0 w 766235"/>
                <a:gd name="connsiteY0" fmla="*/ 98274 h 98274"/>
                <a:gd name="connsiteX1" fmla="*/ 766235 w 766235"/>
                <a:gd name="connsiteY1" fmla="*/ 54375 h 98274"/>
              </a:gdLst>
              <a:ahLst/>
              <a:cxnLst>
                <a:cxn ang="0">
                  <a:pos x="connsiteX0" y="connsiteY0"/>
                </a:cxn>
                <a:cxn ang="0">
                  <a:pos x="connsiteX1" y="connsiteY1"/>
                </a:cxn>
              </a:cxnLst>
              <a:rect l="l" t="t" r="r" b="b"/>
              <a:pathLst>
                <a:path w="766235" h="98274">
                  <a:moveTo>
                    <a:pt x="0" y="98274"/>
                  </a:moveTo>
                  <a:cubicBezTo>
                    <a:pt x="220007" y="3554"/>
                    <a:pt x="561107" y="0"/>
                    <a:pt x="766235" y="54375"/>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74" name="TextBox 73"/>
            <p:cNvSpPr txBox="1"/>
            <p:nvPr/>
          </p:nvSpPr>
          <p:spPr>
            <a:xfrm rot="10997524" flipH="1" flipV="1">
              <a:off x="5927083" y="5054526"/>
              <a:ext cx="1043876" cy="369332"/>
            </a:xfrm>
            <a:prstGeom prst="rect">
              <a:avLst/>
            </a:prstGeom>
            <a:noFill/>
          </p:spPr>
          <p:txBody>
            <a:bodyPr wrap="none" rtlCol="0">
              <a:spAutoFit/>
            </a:bodyPr>
            <a:lstStyle/>
            <a:p>
              <a:r>
                <a:rPr lang="en-US" dirty="0" smtClean="0"/>
                <a:t>Request</a:t>
              </a:r>
              <a:endParaRPr lang="en-US" dirty="0"/>
            </a:p>
          </p:txBody>
        </p:sp>
      </p:grpSp>
      <p:grpSp>
        <p:nvGrpSpPr>
          <p:cNvPr id="30" name="Group 31"/>
          <p:cNvGrpSpPr/>
          <p:nvPr/>
        </p:nvGrpSpPr>
        <p:grpSpPr>
          <a:xfrm rot="10507752" flipV="1">
            <a:off x="5761800" y="4850467"/>
            <a:ext cx="1266598" cy="586802"/>
            <a:chOff x="5939144" y="4283747"/>
            <a:chExt cx="1266598" cy="529506"/>
          </a:xfrm>
        </p:grpSpPr>
        <p:sp>
          <p:nvSpPr>
            <p:cNvPr id="51" name="Freeform 50"/>
            <p:cNvSpPr/>
            <p:nvPr/>
          </p:nvSpPr>
          <p:spPr>
            <a:xfrm>
              <a:off x="5975373" y="4450744"/>
              <a:ext cx="1230369" cy="362509"/>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923017 w 923017"/>
                <a:gd name="connsiteY0" fmla="*/ 135320 h 362509"/>
                <a:gd name="connsiteX1" fmla="*/ 0 w 923017"/>
                <a:gd name="connsiteY1" fmla="*/ 362509 h 362509"/>
                <a:gd name="connsiteX0" fmla="*/ 923017 w 923017"/>
                <a:gd name="connsiteY0" fmla="*/ 135320 h 362509"/>
                <a:gd name="connsiteX1" fmla="*/ 0 w 923017"/>
                <a:gd name="connsiteY1" fmla="*/ 362509 h 362509"/>
              </a:gdLst>
              <a:ahLst/>
              <a:cxnLst>
                <a:cxn ang="0">
                  <a:pos x="connsiteX0" y="connsiteY0"/>
                </a:cxn>
                <a:cxn ang="0">
                  <a:pos x="connsiteX1" y="connsiteY1"/>
                </a:cxn>
              </a:cxnLst>
              <a:rect l="l" t="t" r="r" b="b"/>
              <a:pathLst>
                <a:path w="923017" h="362509">
                  <a:moveTo>
                    <a:pt x="923017" y="135320"/>
                  </a:moveTo>
                  <a:cubicBezTo>
                    <a:pt x="612560" y="0"/>
                    <a:pt x="159244" y="163782"/>
                    <a:pt x="0" y="362509"/>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55" name="TextBox 54"/>
            <p:cNvSpPr txBox="1"/>
            <p:nvPr/>
          </p:nvSpPr>
          <p:spPr>
            <a:xfrm rot="20923483">
              <a:off x="5939144" y="4283747"/>
              <a:ext cx="1146468" cy="333270"/>
            </a:xfrm>
            <a:prstGeom prst="rect">
              <a:avLst/>
            </a:prstGeom>
            <a:noFill/>
          </p:spPr>
          <p:txBody>
            <a:bodyPr wrap="none" rtlCol="0">
              <a:spAutoFit/>
            </a:bodyPr>
            <a:lstStyle/>
            <a:p>
              <a:r>
                <a:rPr lang="en-US" dirty="0" smtClean="0"/>
                <a:t>Advertize</a:t>
              </a:r>
              <a:endParaRPr lang="en-US" dirty="0"/>
            </a:p>
          </p:txBody>
        </p:sp>
      </p:grpSp>
      <p:grpSp>
        <p:nvGrpSpPr>
          <p:cNvPr id="32" name="Group 22"/>
          <p:cNvGrpSpPr/>
          <p:nvPr/>
        </p:nvGrpSpPr>
        <p:grpSpPr>
          <a:xfrm>
            <a:off x="5506436" y="4522829"/>
            <a:ext cx="325785" cy="381000"/>
            <a:chOff x="1447800" y="3048000"/>
            <a:chExt cx="325785" cy="381000"/>
          </a:xfrm>
        </p:grpSpPr>
        <p:pic>
          <p:nvPicPr>
            <p:cNvPr id="24" name="Picture 23"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25" name="TextBox 24"/>
            <p:cNvSpPr txBox="1"/>
            <p:nvPr/>
          </p:nvSpPr>
          <p:spPr>
            <a:xfrm>
              <a:off x="1473503" y="3114869"/>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33" name="Group 22"/>
          <p:cNvGrpSpPr/>
          <p:nvPr/>
        </p:nvGrpSpPr>
        <p:grpSpPr>
          <a:xfrm>
            <a:off x="5638957" y="5023099"/>
            <a:ext cx="325785" cy="381000"/>
            <a:chOff x="1447800" y="3048000"/>
            <a:chExt cx="325785" cy="381000"/>
          </a:xfrm>
        </p:grpSpPr>
        <p:pic>
          <p:nvPicPr>
            <p:cNvPr id="57" name="Picture 56"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59" name="TextBox 58"/>
            <p:cNvSpPr txBox="1"/>
            <p:nvPr/>
          </p:nvSpPr>
          <p:spPr>
            <a:xfrm>
              <a:off x="1473503" y="3114869"/>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36" name="Group 22"/>
          <p:cNvGrpSpPr/>
          <p:nvPr/>
        </p:nvGrpSpPr>
        <p:grpSpPr>
          <a:xfrm>
            <a:off x="6785270" y="5592943"/>
            <a:ext cx="325785" cy="381000"/>
            <a:chOff x="1447800" y="3048000"/>
            <a:chExt cx="325785" cy="381000"/>
          </a:xfrm>
        </p:grpSpPr>
        <p:pic>
          <p:nvPicPr>
            <p:cNvPr id="61" name="Picture 60"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72" name="TextBox 71"/>
            <p:cNvSpPr txBox="1"/>
            <p:nvPr/>
          </p:nvSpPr>
          <p:spPr>
            <a:xfrm>
              <a:off x="1473503" y="3114869"/>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37" name="Group 32"/>
          <p:cNvGrpSpPr/>
          <p:nvPr/>
        </p:nvGrpSpPr>
        <p:grpSpPr>
          <a:xfrm>
            <a:off x="5455126" y="5768320"/>
            <a:ext cx="453970" cy="381000"/>
            <a:chOff x="1460206" y="3169920"/>
            <a:chExt cx="453970" cy="381000"/>
          </a:xfrm>
        </p:grpSpPr>
        <p:pic>
          <p:nvPicPr>
            <p:cNvPr id="76" name="Picture 19" descr="page"/>
            <p:cNvPicPr>
              <a:picLocks noChangeAspect="1" noChangeArrowheads="1"/>
            </p:cNvPicPr>
            <p:nvPr/>
          </p:nvPicPr>
          <p:blipFill>
            <a:blip r:embed="rId7" cstate="print"/>
            <a:srcRect/>
            <a:stretch>
              <a:fillRect/>
            </a:stretch>
          </p:blipFill>
          <p:spPr bwMode="auto">
            <a:xfrm>
              <a:off x="1527810" y="3169920"/>
              <a:ext cx="318821" cy="381000"/>
            </a:xfrm>
            <a:prstGeom prst="rect">
              <a:avLst/>
            </a:prstGeom>
            <a:noFill/>
            <a:ln w="9525">
              <a:noFill/>
              <a:miter lim="800000"/>
              <a:headEnd/>
              <a:tailEnd/>
            </a:ln>
          </p:spPr>
        </p:pic>
        <p:sp>
          <p:nvSpPr>
            <p:cNvPr id="77" name="TextBox 76"/>
            <p:cNvSpPr txBox="1"/>
            <p:nvPr/>
          </p:nvSpPr>
          <p:spPr>
            <a:xfrm>
              <a:off x="1460206" y="3246120"/>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grpSp>
        <p:nvGrpSpPr>
          <p:cNvPr id="38" name="Group 22"/>
          <p:cNvGrpSpPr/>
          <p:nvPr/>
        </p:nvGrpSpPr>
        <p:grpSpPr>
          <a:xfrm>
            <a:off x="6755453" y="3294518"/>
            <a:ext cx="325785" cy="381000"/>
            <a:chOff x="1447800" y="3048000"/>
            <a:chExt cx="325785" cy="381000"/>
          </a:xfrm>
        </p:grpSpPr>
        <p:pic>
          <p:nvPicPr>
            <p:cNvPr id="79" name="Picture 78"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80" name="TextBox 79"/>
            <p:cNvSpPr txBox="1"/>
            <p:nvPr/>
          </p:nvSpPr>
          <p:spPr>
            <a:xfrm>
              <a:off x="1473503" y="3114869"/>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39" name="Group 32"/>
          <p:cNvGrpSpPr/>
          <p:nvPr/>
        </p:nvGrpSpPr>
        <p:grpSpPr>
          <a:xfrm>
            <a:off x="7541100" y="4487001"/>
            <a:ext cx="453970" cy="381000"/>
            <a:chOff x="1460206" y="3169920"/>
            <a:chExt cx="453970" cy="381000"/>
          </a:xfrm>
        </p:grpSpPr>
        <p:pic>
          <p:nvPicPr>
            <p:cNvPr id="82" name="Picture 19" descr="page"/>
            <p:cNvPicPr>
              <a:picLocks noChangeAspect="1" noChangeArrowheads="1"/>
            </p:cNvPicPr>
            <p:nvPr/>
          </p:nvPicPr>
          <p:blipFill>
            <a:blip r:embed="rId7" cstate="print"/>
            <a:srcRect/>
            <a:stretch>
              <a:fillRect/>
            </a:stretch>
          </p:blipFill>
          <p:spPr bwMode="auto">
            <a:xfrm>
              <a:off x="1527810" y="3169920"/>
              <a:ext cx="318821" cy="381000"/>
            </a:xfrm>
            <a:prstGeom prst="rect">
              <a:avLst/>
            </a:prstGeom>
            <a:noFill/>
            <a:ln w="9525">
              <a:noFill/>
              <a:miter lim="800000"/>
              <a:headEnd/>
              <a:tailEnd/>
            </a:ln>
          </p:spPr>
        </p:pic>
        <p:sp>
          <p:nvSpPr>
            <p:cNvPr id="83" name="TextBox 82"/>
            <p:cNvSpPr txBox="1"/>
            <p:nvPr/>
          </p:nvSpPr>
          <p:spPr>
            <a:xfrm>
              <a:off x="1460206" y="3246120"/>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spTree>
    <p:extLst>
      <p:ext uri="{BB962C8B-B14F-4D97-AF65-F5344CB8AC3E}">
        <p14:creationId xmlns:p14="http://schemas.microsoft.com/office/powerpoint/2010/main" val="297595192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56 0.02477 C 0.05851 0.17917 0.09601 0.18959 0.22049 0.26158 " pathEditMode="relative" rAng="0" ptsTypes="ss">
                                      <p:cBhvr>
                                        <p:cTn id="10" dur="500" fill="hold"/>
                                        <p:tgtEl>
                                          <p:spTgt spid="12"/>
                                        </p:tgtEl>
                                        <p:attrNameLst>
                                          <p:attrName>ppt_x</p:attrName>
                                          <p:attrName>ppt_y</p:attrName>
                                        </p:attrNameLst>
                                      </p:cBhvr>
                                      <p:rCtr x="10900" y="118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937 -0.00185 C 0.03906 -0.025 0.0809 -0.03958 0.14409 0.00116 " pathEditMode="relative" rAng="0" ptsTypes="ss">
                                      <p:cBhvr>
                                        <p:cTn id="20" dur="1000" fill="hold"/>
                                        <p:tgtEl>
                                          <p:spTgt spid="32"/>
                                        </p:tgtEl>
                                        <p:attrNameLst>
                                          <p:attrName>ppt_x</p:attrName>
                                          <p:attrName>ppt_y</p:attrName>
                                        </p:attrNameLst>
                                      </p:cBhvr>
                                      <p:rCtr x="6700" y="-170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184 0.01597 C 0.04045 0.03055 0.11337 0.06713 0.15017 0.1037 C 0.18698 0.14028 0.22049 0.2081 0.23889 0.23541 " pathEditMode="relative" rAng="0" ptsTypes="aaa">
                                      <p:cBhvr>
                                        <p:cTn id="28" dur="2000" fill="hold"/>
                                        <p:tgtEl>
                                          <p:spTgt spid="19"/>
                                        </p:tgtEl>
                                        <p:attrNameLst>
                                          <p:attrName>ppt_x</p:attrName>
                                          <p:attrName>ppt_y</p:attrName>
                                        </p:attrNameLst>
                                      </p:cBhvr>
                                      <p:rCtr x="11000" y="1100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938 -0.00186 C 0.03907 -0.025 0.08837 -0.01528 0.13195 0.01666 " pathEditMode="relative" rAng="0" ptsTypes="ss">
                                      <p:cBhvr>
                                        <p:cTn id="38" dur="1000" fill="hold"/>
                                        <p:tgtEl>
                                          <p:spTgt spid="33"/>
                                        </p:tgtEl>
                                        <p:attrNameLst>
                                          <p:attrName>ppt_x</p:attrName>
                                          <p:attrName>ppt_y</p:attrName>
                                        </p:attrNameLst>
                                      </p:cBhvr>
                                      <p:rCtr x="6100" y="-20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0.00122 0.0162 C -0.0184 -0.01875 -0.0967 -0.0331 -0.12708 -0.00278 " pathEditMode="relative" rAng="0" ptsTypes="ss">
                                      <p:cBhvr>
                                        <p:cTn id="48" dur="1000" fill="hold"/>
                                        <p:tgtEl>
                                          <p:spTgt spid="36"/>
                                        </p:tgtEl>
                                        <p:attrNameLst>
                                          <p:attrName>ppt_x</p:attrName>
                                          <p:attrName>ppt_y</p:attrName>
                                        </p:attrNameLst>
                                      </p:cBhvr>
                                      <p:rCtr x="-6400" y="-2500"/>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00399 -0.00671 C 0.00834 -0.00139 0.04653 0.02246 0.06997 0.02523 C 0.09341 0.02801 0.12257 0.01366 0.13629 0.01065 " pathEditMode="relative" rAng="0" ptsTypes="aaa">
                                      <p:cBhvr>
                                        <p:cTn id="58" dur="1000" fill="hold"/>
                                        <p:tgtEl>
                                          <p:spTgt spid="37"/>
                                        </p:tgtEl>
                                        <p:attrNameLst>
                                          <p:attrName>ppt_x</p:attrName>
                                          <p:attrName>ppt_y</p:attrName>
                                        </p:attrNameLst>
                                      </p:cBhvr>
                                      <p:rCtr x="7000" y="170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03073 -0.01389 C 0.22448 -0.04398 0.32552 -0.01551 0.44618 0.04398 " pathEditMode="relative" rAng="0" ptsTypes="ss">
                                      <p:cBhvr>
                                        <p:cTn id="66" dur="1000" fill="hold"/>
                                        <p:tgtEl>
                                          <p:spTgt spid="20"/>
                                        </p:tgtEl>
                                        <p:attrNameLst>
                                          <p:attrName>ppt_x</p:attrName>
                                          <p:attrName>ppt_y</p:attrName>
                                        </p:attrNameLst>
                                      </p:cBhvr>
                                      <p:rCtr x="20800" y="1400"/>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0.00399 0.0007 C -0.00712 0.00834 -0.00955 0.03449 -0.00625 0.05718 C -0.00295 0.07986 0.01094 0.12037 0.01545 0.13704 " pathEditMode="relative" rAng="0" ptsTypes="sas">
                                      <p:cBhvr>
                                        <p:cTn id="76" dur="1000" fill="hold"/>
                                        <p:tgtEl>
                                          <p:spTgt spid="38"/>
                                        </p:tgtEl>
                                        <p:attrNameLst>
                                          <p:attrName>ppt_x</p:attrName>
                                          <p:attrName>ppt_y</p:attrName>
                                        </p:attrNameLst>
                                      </p:cBhvr>
                                      <p:rCtr x="700" y="6800"/>
                                    </p:animMotion>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0.00295 0.00949 C -0.00347 0.00533 0.00035 -0.06991 -0.00399 -0.10069 C -0.00833 -0.13148 -0.02378 -0.16018 -0.02899 -0.17592 " pathEditMode="relative" rAng="0" ptsTypes="sas">
                                      <p:cBhvr>
                                        <p:cTn id="86" dur="2000" fill="hold"/>
                                        <p:tgtEl>
                                          <p:spTgt spid="39"/>
                                        </p:tgtEl>
                                        <p:attrNameLst>
                                          <p:attrName>ppt_x</p:attrName>
                                          <p:attrName>ppt_y</p:attrName>
                                        </p:attrNameLst>
                                      </p:cBhvr>
                                      <p:rCtr x="-1100" y="-9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218795"/>
          </a:xfrm>
        </p:spPr>
        <p:txBody>
          <a:bodyPr>
            <a:normAutofit/>
          </a:bodyPr>
          <a:lstStyle/>
          <a:p>
            <a:r>
              <a:rPr smtClean="0"/>
              <a:t>BranchCache</a:t>
            </a:r>
            <a:endParaRPr lang="en-US" dirty="0"/>
          </a:p>
        </p:txBody>
      </p:sp>
      <p:grpSp>
        <p:nvGrpSpPr>
          <p:cNvPr id="3" name="Group 84"/>
          <p:cNvGrpSpPr/>
          <p:nvPr/>
        </p:nvGrpSpPr>
        <p:grpSpPr>
          <a:xfrm>
            <a:off x="354673" y="1030488"/>
            <a:ext cx="8410222" cy="2460978"/>
            <a:chOff x="762000" y="1981200"/>
            <a:chExt cx="7417516" cy="1752600"/>
          </a:xfrm>
        </p:grpSpPr>
        <p:pic>
          <p:nvPicPr>
            <p:cNvPr id="108" name="Picture 12" descr="E:\Artwork_Imagery\Shapes\fans - gradients\blue swoop 4.png"/>
            <p:cNvPicPr>
              <a:picLocks noChangeAspect="1" noChangeArrowheads="1"/>
            </p:cNvPicPr>
            <p:nvPr/>
          </p:nvPicPr>
          <p:blipFill>
            <a:blip r:embed="rId3" cstate="print">
              <a:lum bright="70000" contrast="-70000"/>
            </a:blip>
            <a:srcRect l="62531" t="20833" b="14583"/>
            <a:stretch>
              <a:fillRect/>
            </a:stretch>
          </p:blipFill>
          <p:spPr bwMode="auto">
            <a:xfrm flipH="1">
              <a:off x="6553200" y="2438400"/>
              <a:ext cx="1626316" cy="1143000"/>
            </a:xfrm>
            <a:prstGeom prst="rect">
              <a:avLst/>
            </a:prstGeom>
            <a:noFill/>
          </p:spPr>
        </p:pic>
        <p:grpSp>
          <p:nvGrpSpPr>
            <p:cNvPr id="4" name="Group 77"/>
            <p:cNvGrpSpPr/>
            <p:nvPr/>
          </p:nvGrpSpPr>
          <p:grpSpPr>
            <a:xfrm>
              <a:off x="762000" y="1981200"/>
              <a:ext cx="7315200" cy="1752600"/>
              <a:chOff x="0" y="762000"/>
              <a:chExt cx="8915400" cy="2971800"/>
            </a:xfrm>
          </p:grpSpPr>
          <p:sp>
            <p:nvSpPr>
              <p:cNvPr id="161" name="Rectangle 160"/>
              <p:cNvSpPr/>
              <p:nvPr/>
            </p:nvSpPr>
            <p:spPr>
              <a:xfrm>
                <a:off x="152400" y="1219200"/>
                <a:ext cx="8763000" cy="646331"/>
              </a:xfrm>
              <a:prstGeom prst="rect">
                <a:avLst/>
              </a:prstGeom>
            </p:spPr>
            <p:txBody>
              <a:bodyPr wrap="square">
                <a:spAutoFit/>
              </a:bodyPr>
              <a:lstStyle/>
              <a:p>
                <a:pPr>
                  <a:buFont typeface="Arial" pitchFamily="34" charset="0"/>
                  <a:buChar char="•"/>
                </a:pPr>
                <a:endParaRPr lang="en-US" dirty="0" smtClean="0"/>
              </a:p>
              <a:p>
                <a:pPr>
                  <a:buFont typeface="Arial" pitchFamily="34" charset="0"/>
                  <a:buChar char="•"/>
                </a:pPr>
                <a:endParaRPr lang="en-US" dirty="0" smtClean="0"/>
              </a:p>
            </p:txBody>
          </p:sp>
          <p:pic>
            <p:nvPicPr>
              <p:cNvPr id="109" name="Picture 108" descr="building store retail store small business white.png"/>
              <p:cNvPicPr>
                <a:picLocks noChangeAspect="1"/>
              </p:cNvPicPr>
              <p:nvPr/>
            </p:nvPicPr>
            <p:blipFill>
              <a:blip r:embed="rId4" cstate="screen"/>
              <a:stretch>
                <a:fillRect/>
              </a:stretch>
            </p:blipFill>
            <p:spPr>
              <a:xfrm>
                <a:off x="1600200" y="2514600"/>
                <a:ext cx="990600" cy="899320"/>
              </a:xfrm>
              <a:prstGeom prst="rect">
                <a:avLst/>
              </a:prstGeom>
            </p:spPr>
          </p:pic>
          <p:grpSp>
            <p:nvGrpSpPr>
              <p:cNvPr id="5" name="Group 115"/>
              <p:cNvGrpSpPr/>
              <p:nvPr/>
            </p:nvGrpSpPr>
            <p:grpSpPr>
              <a:xfrm>
                <a:off x="7162800" y="1905000"/>
                <a:ext cx="1710424" cy="550095"/>
                <a:chOff x="7162800" y="4343400"/>
                <a:chExt cx="1710424" cy="550095"/>
              </a:xfrm>
            </p:grpSpPr>
            <p:grpSp>
              <p:nvGrpSpPr>
                <p:cNvPr id="6" name="Group 74"/>
                <p:cNvGrpSpPr/>
                <p:nvPr/>
              </p:nvGrpSpPr>
              <p:grpSpPr>
                <a:xfrm>
                  <a:off x="7162800" y="4360095"/>
                  <a:ext cx="1710424" cy="533400"/>
                  <a:chOff x="7052576" y="2133600"/>
                  <a:chExt cx="1710424" cy="533400"/>
                </a:xfrm>
              </p:grpSpPr>
              <p:pic>
                <p:nvPicPr>
                  <p:cNvPr id="122" name="Picture 121" descr="j0431566.png"/>
                  <p:cNvPicPr>
                    <a:picLocks noChangeAspect="1"/>
                  </p:cNvPicPr>
                  <p:nvPr/>
                </p:nvPicPr>
                <p:blipFill>
                  <a:blip r:embed="rId5" cstate="screen"/>
                  <a:stretch>
                    <a:fillRect/>
                  </a:stretch>
                </p:blipFill>
                <p:spPr>
                  <a:xfrm flipH="1">
                    <a:off x="7395476" y="2133600"/>
                    <a:ext cx="338824" cy="335563"/>
                  </a:xfrm>
                  <a:prstGeom prst="rect">
                    <a:avLst/>
                  </a:prstGeom>
                </p:spPr>
              </p:pic>
              <p:pic>
                <p:nvPicPr>
                  <p:cNvPr id="123" name="Picture 122" descr="j0431566.png"/>
                  <p:cNvPicPr>
                    <a:picLocks noChangeAspect="1"/>
                  </p:cNvPicPr>
                  <p:nvPr/>
                </p:nvPicPr>
                <p:blipFill>
                  <a:blip r:embed="rId5" cstate="screen"/>
                  <a:stretch>
                    <a:fillRect/>
                  </a:stretch>
                </p:blipFill>
                <p:spPr>
                  <a:xfrm flipH="1">
                    <a:off x="8424176" y="2133600"/>
                    <a:ext cx="338824" cy="335563"/>
                  </a:xfrm>
                  <a:prstGeom prst="rect">
                    <a:avLst/>
                  </a:prstGeom>
                </p:spPr>
              </p:pic>
              <p:pic>
                <p:nvPicPr>
                  <p:cNvPr id="124" name="Picture 123" descr="j0431566.png"/>
                  <p:cNvPicPr>
                    <a:picLocks noChangeAspect="1"/>
                  </p:cNvPicPr>
                  <p:nvPr/>
                </p:nvPicPr>
                <p:blipFill>
                  <a:blip r:embed="rId5" cstate="screen"/>
                  <a:stretch>
                    <a:fillRect/>
                  </a:stretch>
                </p:blipFill>
                <p:spPr>
                  <a:xfrm flipH="1">
                    <a:off x="8081276" y="2133600"/>
                    <a:ext cx="338824" cy="335563"/>
                  </a:xfrm>
                  <a:prstGeom prst="rect">
                    <a:avLst/>
                  </a:prstGeom>
                </p:spPr>
              </p:pic>
              <p:pic>
                <p:nvPicPr>
                  <p:cNvPr id="125" name="Picture 124" descr="j0431566.png"/>
                  <p:cNvPicPr>
                    <a:picLocks noChangeAspect="1"/>
                  </p:cNvPicPr>
                  <p:nvPr/>
                </p:nvPicPr>
                <p:blipFill>
                  <a:blip r:embed="rId5" cstate="screen"/>
                  <a:stretch>
                    <a:fillRect/>
                  </a:stretch>
                </p:blipFill>
                <p:spPr>
                  <a:xfrm flipH="1">
                    <a:off x="7052576" y="2133600"/>
                    <a:ext cx="338824" cy="335563"/>
                  </a:xfrm>
                  <a:prstGeom prst="rect">
                    <a:avLst/>
                  </a:prstGeom>
                </p:spPr>
              </p:pic>
              <p:cxnSp>
                <p:nvCxnSpPr>
                  <p:cNvPr id="126" name="Straight Connector 125"/>
                  <p:cNvCxnSpPr/>
                  <p:nvPr/>
                </p:nvCxnSpPr>
                <p:spPr>
                  <a:xfrm>
                    <a:off x="7239000" y="2362200"/>
                    <a:ext cx="457200" cy="304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flipH="1">
                    <a:off x="7830344" y="2458244"/>
                    <a:ext cx="227806" cy="3730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8074566" y="2419364"/>
                    <a:ext cx="174070" cy="1688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0800000" flipV="1">
                    <a:off x="8153400" y="2425398"/>
                    <a:ext cx="444198" cy="2416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pic>
              <p:nvPicPr>
                <p:cNvPr id="119" name="Picture 118" descr="j0431566.png"/>
                <p:cNvPicPr>
                  <a:picLocks noChangeAspect="1"/>
                </p:cNvPicPr>
                <p:nvPr/>
              </p:nvPicPr>
              <p:blipFill>
                <a:blip r:embed="rId5" cstate="screen"/>
                <a:stretch>
                  <a:fillRect/>
                </a:stretch>
              </p:blipFill>
              <p:spPr>
                <a:xfrm flipH="1">
                  <a:off x="7848600" y="4343400"/>
                  <a:ext cx="338824" cy="335563"/>
                </a:xfrm>
                <a:prstGeom prst="rect">
                  <a:avLst/>
                </a:prstGeom>
              </p:spPr>
            </p:pic>
            <p:cxnSp>
              <p:nvCxnSpPr>
                <p:cNvPr id="120" name="Straight Connector 119"/>
                <p:cNvCxnSpPr/>
                <p:nvPr/>
              </p:nvCxnSpPr>
              <p:spPr>
                <a:xfrm rot="16200000" flipH="1">
                  <a:off x="7658100" y="4626795"/>
                  <a:ext cx="2286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7" name="Group 139"/>
              <p:cNvGrpSpPr/>
              <p:nvPr/>
            </p:nvGrpSpPr>
            <p:grpSpPr>
              <a:xfrm>
                <a:off x="7749292" y="2286001"/>
                <a:ext cx="527758" cy="685800"/>
                <a:chOff x="7749292" y="4724401"/>
                <a:chExt cx="527758" cy="685800"/>
              </a:xfrm>
            </p:grpSpPr>
            <p:pic>
              <p:nvPicPr>
                <p:cNvPr id="141" name="Picture 20" descr="Host Integration Server (HIS) sm"/>
                <p:cNvPicPr>
                  <a:picLocks noChangeAspect="1" noChangeArrowheads="1"/>
                </p:cNvPicPr>
                <p:nvPr/>
              </p:nvPicPr>
              <p:blipFill>
                <a:blip r:embed="rId6" cstate="screen"/>
                <a:srcRect/>
                <a:stretch>
                  <a:fillRect/>
                </a:stretch>
              </p:blipFill>
              <p:spPr bwMode="auto">
                <a:xfrm>
                  <a:off x="7824847" y="4724401"/>
                  <a:ext cx="452203" cy="578667"/>
                </a:xfrm>
                <a:prstGeom prst="rect">
                  <a:avLst/>
                </a:prstGeom>
                <a:noFill/>
                <a:ln w="9525">
                  <a:noFill/>
                  <a:miter lim="800000"/>
                  <a:headEnd/>
                  <a:tailEnd/>
                </a:ln>
              </p:spPr>
            </p:pic>
            <p:pic>
              <p:nvPicPr>
                <p:cNvPr id="143" name="Picture 7"/>
                <p:cNvPicPr>
                  <a:picLocks noChangeAspect="1" noChangeArrowheads="1"/>
                </p:cNvPicPr>
                <p:nvPr/>
              </p:nvPicPr>
              <p:blipFill>
                <a:blip r:embed="rId7" cstate="print"/>
                <a:srcRect/>
                <a:stretch>
                  <a:fillRect/>
                </a:stretch>
              </p:blipFill>
              <p:spPr bwMode="auto">
                <a:xfrm>
                  <a:off x="7982174" y="5105401"/>
                  <a:ext cx="180442" cy="153155"/>
                </a:xfrm>
                <a:prstGeom prst="rect">
                  <a:avLst/>
                </a:prstGeom>
                <a:noFill/>
                <a:ln w="9525">
                  <a:noFill/>
                  <a:miter lim="800000"/>
                  <a:headEnd/>
                  <a:tailEnd/>
                </a:ln>
                <a:effectLst/>
              </p:spPr>
            </p:pic>
            <p:pic>
              <p:nvPicPr>
                <p:cNvPr id="144" name="Picture 10"/>
                <p:cNvPicPr>
                  <a:picLocks noChangeAspect="1" noChangeArrowheads="1"/>
                </p:cNvPicPr>
                <p:nvPr/>
              </p:nvPicPr>
              <p:blipFill>
                <a:blip r:embed="rId8" cstate="print"/>
                <a:srcRect/>
                <a:stretch>
                  <a:fillRect/>
                </a:stretch>
              </p:blipFill>
              <p:spPr bwMode="auto">
                <a:xfrm>
                  <a:off x="7749292" y="5105401"/>
                  <a:ext cx="180442" cy="153155"/>
                </a:xfrm>
                <a:prstGeom prst="rect">
                  <a:avLst/>
                </a:prstGeom>
                <a:noFill/>
                <a:ln w="9525">
                  <a:noFill/>
                  <a:miter lim="800000"/>
                  <a:headEnd/>
                  <a:tailEnd/>
                </a:ln>
                <a:effectLst/>
              </p:spPr>
            </p:pic>
            <p:pic>
              <p:nvPicPr>
                <p:cNvPr id="145" name="Picture 8"/>
                <p:cNvPicPr>
                  <a:picLocks noChangeAspect="1" noChangeArrowheads="1"/>
                </p:cNvPicPr>
                <p:nvPr/>
              </p:nvPicPr>
              <p:blipFill>
                <a:blip r:embed="rId9" cstate="print"/>
                <a:srcRect/>
                <a:stretch>
                  <a:fillRect/>
                </a:stretch>
              </p:blipFill>
              <p:spPr bwMode="auto">
                <a:xfrm>
                  <a:off x="7905243" y="5241159"/>
                  <a:ext cx="174264" cy="169042"/>
                </a:xfrm>
                <a:prstGeom prst="rect">
                  <a:avLst/>
                </a:prstGeom>
                <a:noFill/>
                <a:ln w="9525">
                  <a:noFill/>
                  <a:miter lim="800000"/>
                  <a:headEnd/>
                  <a:tailEnd/>
                </a:ln>
                <a:effectLst/>
              </p:spPr>
            </p:pic>
          </p:grpSp>
          <p:pic>
            <p:nvPicPr>
              <p:cNvPr id="152" name="Picture 151" descr="building store retail store small business white.png"/>
              <p:cNvPicPr>
                <a:picLocks noChangeAspect="1"/>
              </p:cNvPicPr>
              <p:nvPr/>
            </p:nvPicPr>
            <p:blipFill>
              <a:blip r:embed="rId4" cstate="screen"/>
              <a:stretch>
                <a:fillRect/>
              </a:stretch>
            </p:blipFill>
            <p:spPr>
              <a:xfrm>
                <a:off x="6553200" y="2514600"/>
                <a:ext cx="990600" cy="899320"/>
              </a:xfrm>
              <a:prstGeom prst="rect">
                <a:avLst/>
              </a:prstGeom>
            </p:spPr>
          </p:pic>
          <p:grpSp>
            <p:nvGrpSpPr>
              <p:cNvPr id="8" name="Group 161"/>
              <p:cNvGrpSpPr/>
              <p:nvPr/>
            </p:nvGrpSpPr>
            <p:grpSpPr>
              <a:xfrm>
                <a:off x="2277222" y="762000"/>
                <a:ext cx="4613843" cy="2019300"/>
                <a:chOff x="2277222" y="3009900"/>
                <a:chExt cx="4613843" cy="2019300"/>
              </a:xfrm>
            </p:grpSpPr>
            <p:sp>
              <p:nvSpPr>
                <p:cNvPr id="163" name="Content Placeholder 3"/>
                <p:cNvSpPr txBox="1">
                  <a:spLocks/>
                </p:cNvSpPr>
                <p:nvPr/>
              </p:nvSpPr>
              <p:spPr>
                <a:xfrm>
                  <a:off x="3188370" y="4349604"/>
                  <a:ext cx="2819400" cy="468293"/>
                </a:xfrm>
                <a:prstGeom prst="rect">
                  <a:avLst/>
                </a:prstGeom>
              </p:spPr>
              <p:txBody>
                <a:bodyPr vert="horz" wrap="square" lIns="0" tIns="0" rIns="0" bIns="0" rtlCol="0">
                  <a:spAutoFit/>
                </a:bodyPr>
                <a:lstStyle/>
                <a:p>
                  <a:pPr marL="347914" marR="0" lvl="0" indent="-347914" algn="ctr" defTabSz="914363"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mn-lt"/>
                      <a:ea typeface="+mn-ea"/>
                      <a:cs typeface="+mn-cs"/>
                    </a:rPr>
                    <a:t>Enterprise</a:t>
                  </a:r>
                  <a:endParaRPr kumimoji="0" lang="en-US" sz="2800" b="0" i="0" u="none" strike="noStrike" kern="1200" cap="none" spc="0" normalizeH="0" baseline="0" noProof="0" dirty="0">
                    <a:ln>
                      <a:noFill/>
                    </a:ln>
                    <a:effectLst/>
                    <a:uLnTx/>
                    <a:uFillTx/>
                    <a:latin typeface="+mn-lt"/>
                    <a:ea typeface="+mn-ea"/>
                    <a:cs typeface="+mn-cs"/>
                  </a:endParaRPr>
                </a:p>
              </p:txBody>
            </p:sp>
            <p:grpSp>
              <p:nvGrpSpPr>
                <p:cNvPr id="9" name="Group 64"/>
                <p:cNvGrpSpPr/>
                <p:nvPr/>
              </p:nvGrpSpPr>
              <p:grpSpPr>
                <a:xfrm>
                  <a:off x="4129261" y="3009900"/>
                  <a:ext cx="838200" cy="1332336"/>
                  <a:chOff x="4114800" y="2628900"/>
                  <a:chExt cx="838200" cy="1332336"/>
                </a:xfrm>
              </p:grpSpPr>
              <p:pic>
                <p:nvPicPr>
                  <p:cNvPr id="179" name="Picture 178" descr="highrise, office building skyscraper enterprise sand.png"/>
                  <p:cNvPicPr>
                    <a:picLocks noChangeAspect="1"/>
                  </p:cNvPicPr>
                  <p:nvPr/>
                </p:nvPicPr>
                <p:blipFill>
                  <a:blip r:embed="rId10" cstate="print"/>
                  <a:stretch>
                    <a:fillRect/>
                  </a:stretch>
                </p:blipFill>
                <p:spPr>
                  <a:xfrm>
                    <a:off x="4114800" y="2628900"/>
                    <a:ext cx="838200" cy="1257300"/>
                  </a:xfrm>
                  <a:prstGeom prst="rect">
                    <a:avLst/>
                  </a:prstGeom>
                </p:spPr>
              </p:pic>
              <p:pic>
                <p:nvPicPr>
                  <p:cNvPr id="180" name="Picture 20" descr="Host Integration Server (HIS) sm"/>
                  <p:cNvPicPr>
                    <a:picLocks noChangeAspect="1" noChangeArrowheads="1"/>
                  </p:cNvPicPr>
                  <p:nvPr/>
                </p:nvPicPr>
                <p:blipFill>
                  <a:blip r:embed="rId11" cstate="screen"/>
                  <a:srcRect/>
                  <a:stretch>
                    <a:fillRect/>
                  </a:stretch>
                </p:blipFill>
                <p:spPr bwMode="auto">
                  <a:xfrm>
                    <a:off x="4215535" y="3352800"/>
                    <a:ext cx="380972" cy="574375"/>
                  </a:xfrm>
                  <a:prstGeom prst="rect">
                    <a:avLst/>
                  </a:prstGeom>
                  <a:noFill/>
                  <a:ln w="9525">
                    <a:noFill/>
                    <a:miter lim="800000"/>
                    <a:headEnd/>
                    <a:tailEnd/>
                  </a:ln>
                </p:spPr>
              </p:pic>
              <p:pic>
                <p:nvPicPr>
                  <p:cNvPr id="181" name="Picture 20" descr="Host Integration Server (HIS) sm"/>
                  <p:cNvPicPr>
                    <a:picLocks noChangeAspect="1" noChangeArrowheads="1"/>
                  </p:cNvPicPr>
                  <p:nvPr/>
                </p:nvPicPr>
                <p:blipFill>
                  <a:blip r:embed="rId11" cstate="screen"/>
                  <a:srcRect/>
                  <a:stretch>
                    <a:fillRect/>
                  </a:stretch>
                </p:blipFill>
                <p:spPr bwMode="auto">
                  <a:xfrm>
                    <a:off x="4495800" y="3386861"/>
                    <a:ext cx="380972" cy="574375"/>
                  </a:xfrm>
                  <a:prstGeom prst="rect">
                    <a:avLst/>
                  </a:prstGeom>
                  <a:noFill/>
                  <a:ln w="9525">
                    <a:noFill/>
                    <a:miter lim="800000"/>
                    <a:headEnd/>
                    <a:tailEnd/>
                  </a:ln>
                </p:spPr>
              </p:pic>
            </p:grpSp>
            <p:pic>
              <p:nvPicPr>
                <p:cNvPr id="166" name="Picture 3" descr="C:\Users\aheaton\Desktop\New Folder (4)\double headed arrow 5b.png"/>
                <p:cNvPicPr>
                  <a:picLocks noChangeAspect="1" noChangeArrowheads="1"/>
                </p:cNvPicPr>
                <p:nvPr/>
              </p:nvPicPr>
              <p:blipFill>
                <a:blip r:embed="rId12" cstate="print"/>
                <a:srcRect/>
                <a:stretch>
                  <a:fillRect/>
                </a:stretch>
              </p:blipFill>
              <p:spPr bwMode="auto">
                <a:xfrm rot="9188808">
                  <a:off x="2277222" y="4163775"/>
                  <a:ext cx="2488666" cy="500062"/>
                </a:xfrm>
                <a:prstGeom prst="rect">
                  <a:avLst/>
                </a:prstGeom>
                <a:noFill/>
              </p:spPr>
            </p:pic>
            <p:pic>
              <p:nvPicPr>
                <p:cNvPr id="167" name="Picture 3" descr="C:\Users\aheaton\Desktop\New Folder (4)\double headed arrow 5b.png"/>
                <p:cNvPicPr>
                  <a:picLocks noChangeAspect="1" noChangeArrowheads="1"/>
                </p:cNvPicPr>
                <p:nvPr/>
              </p:nvPicPr>
              <p:blipFill>
                <a:blip r:embed="rId13" cstate="print"/>
                <a:srcRect/>
                <a:stretch>
                  <a:fillRect/>
                </a:stretch>
              </p:blipFill>
              <p:spPr bwMode="auto">
                <a:xfrm rot="12608733">
                  <a:off x="4301960" y="4263573"/>
                  <a:ext cx="2589105" cy="500062"/>
                </a:xfrm>
                <a:prstGeom prst="rect">
                  <a:avLst/>
                </a:prstGeom>
                <a:noFill/>
              </p:spPr>
            </p:pic>
            <p:pic>
              <p:nvPicPr>
                <p:cNvPr id="168" name="Picture 13" descr="E:\Artwork_Imagery\Icons - Illustrations\documents folders Pages\data page.png"/>
                <p:cNvPicPr>
                  <a:picLocks noChangeAspect="1" noChangeArrowheads="1"/>
                </p:cNvPicPr>
                <p:nvPr/>
              </p:nvPicPr>
              <p:blipFill>
                <a:blip r:embed="rId14" cstate="print"/>
                <a:srcRect/>
                <a:stretch>
                  <a:fillRect/>
                </a:stretch>
              </p:blipFill>
              <p:spPr bwMode="auto">
                <a:xfrm>
                  <a:off x="6186661" y="4739640"/>
                  <a:ext cx="114196" cy="137160"/>
                </a:xfrm>
                <a:prstGeom prst="rect">
                  <a:avLst/>
                </a:prstGeom>
                <a:noFill/>
              </p:spPr>
            </p:pic>
            <p:pic>
              <p:nvPicPr>
                <p:cNvPr id="169" name="Picture 7"/>
                <p:cNvPicPr>
                  <a:picLocks noChangeAspect="1" noChangeArrowheads="1"/>
                </p:cNvPicPr>
                <p:nvPr/>
              </p:nvPicPr>
              <p:blipFill>
                <a:blip r:embed="rId7" cstate="print"/>
                <a:srcRect/>
                <a:stretch>
                  <a:fillRect/>
                </a:stretch>
              </p:blipFill>
              <p:spPr bwMode="auto">
                <a:xfrm>
                  <a:off x="6415261" y="4876800"/>
                  <a:ext cx="152400" cy="152400"/>
                </a:xfrm>
                <a:prstGeom prst="rect">
                  <a:avLst/>
                </a:prstGeom>
                <a:noFill/>
                <a:ln w="9525">
                  <a:noFill/>
                  <a:miter lim="800000"/>
                  <a:headEnd/>
                  <a:tailEnd/>
                </a:ln>
                <a:effectLst/>
              </p:spPr>
            </p:pic>
            <p:pic>
              <p:nvPicPr>
                <p:cNvPr id="170" name="Picture 8"/>
                <p:cNvPicPr>
                  <a:picLocks noChangeAspect="1" noChangeArrowheads="1"/>
                </p:cNvPicPr>
                <p:nvPr/>
              </p:nvPicPr>
              <p:blipFill>
                <a:blip r:embed="rId9" cstate="print"/>
                <a:srcRect/>
                <a:stretch>
                  <a:fillRect/>
                </a:stretch>
              </p:blipFill>
              <p:spPr bwMode="auto">
                <a:xfrm>
                  <a:off x="5881861" y="4572000"/>
                  <a:ext cx="133350" cy="152400"/>
                </a:xfrm>
                <a:prstGeom prst="rect">
                  <a:avLst/>
                </a:prstGeom>
                <a:noFill/>
                <a:ln w="9525">
                  <a:noFill/>
                  <a:miter lim="800000"/>
                  <a:headEnd/>
                  <a:tailEnd/>
                </a:ln>
                <a:effectLst/>
              </p:spPr>
            </p:pic>
            <p:pic>
              <p:nvPicPr>
                <p:cNvPr id="171" name="Picture 10"/>
                <p:cNvPicPr>
                  <a:picLocks noChangeAspect="1" noChangeArrowheads="1"/>
                </p:cNvPicPr>
                <p:nvPr/>
              </p:nvPicPr>
              <p:blipFill>
                <a:blip r:embed="rId8" cstate="print"/>
                <a:srcRect/>
                <a:stretch>
                  <a:fillRect/>
                </a:stretch>
              </p:blipFill>
              <p:spPr bwMode="auto">
                <a:xfrm>
                  <a:off x="5577061" y="4419600"/>
                  <a:ext cx="152400" cy="152400"/>
                </a:xfrm>
                <a:prstGeom prst="rect">
                  <a:avLst/>
                </a:prstGeom>
                <a:noFill/>
                <a:ln w="9525">
                  <a:noFill/>
                  <a:miter lim="800000"/>
                  <a:headEnd/>
                  <a:tailEnd/>
                </a:ln>
                <a:effectLst/>
              </p:spPr>
            </p:pic>
            <p:pic>
              <p:nvPicPr>
                <p:cNvPr id="172" name="Picture 13" descr="E:\Artwork_Imagery\Icons - Illustrations\documents folders Pages\data page.png"/>
                <p:cNvPicPr>
                  <a:picLocks noChangeAspect="1" noChangeArrowheads="1"/>
                </p:cNvPicPr>
                <p:nvPr/>
              </p:nvPicPr>
              <p:blipFill>
                <a:blip r:embed="rId14" cstate="print"/>
                <a:srcRect/>
                <a:stretch>
                  <a:fillRect/>
                </a:stretch>
              </p:blipFill>
              <p:spPr bwMode="auto">
                <a:xfrm>
                  <a:off x="2757661" y="4648200"/>
                  <a:ext cx="114196" cy="137160"/>
                </a:xfrm>
                <a:prstGeom prst="rect">
                  <a:avLst/>
                </a:prstGeom>
                <a:noFill/>
              </p:spPr>
            </p:pic>
            <p:pic>
              <p:nvPicPr>
                <p:cNvPr id="173" name="Picture 7"/>
                <p:cNvPicPr>
                  <a:picLocks noChangeAspect="1" noChangeArrowheads="1"/>
                </p:cNvPicPr>
                <p:nvPr/>
              </p:nvPicPr>
              <p:blipFill>
                <a:blip r:embed="rId7" cstate="print"/>
                <a:srcRect/>
                <a:stretch>
                  <a:fillRect/>
                </a:stretch>
              </p:blipFill>
              <p:spPr bwMode="auto">
                <a:xfrm>
                  <a:off x="2986261" y="4495800"/>
                  <a:ext cx="152400" cy="152400"/>
                </a:xfrm>
                <a:prstGeom prst="rect">
                  <a:avLst/>
                </a:prstGeom>
                <a:noFill/>
                <a:ln w="9525">
                  <a:noFill/>
                  <a:miter lim="800000"/>
                  <a:headEnd/>
                  <a:tailEnd/>
                </a:ln>
                <a:effectLst/>
              </p:spPr>
            </p:pic>
            <p:pic>
              <p:nvPicPr>
                <p:cNvPr id="175" name="Picture 8"/>
                <p:cNvPicPr>
                  <a:picLocks noChangeAspect="1" noChangeArrowheads="1"/>
                </p:cNvPicPr>
                <p:nvPr/>
              </p:nvPicPr>
              <p:blipFill>
                <a:blip r:embed="rId9" cstate="print"/>
                <a:srcRect/>
                <a:stretch>
                  <a:fillRect/>
                </a:stretch>
              </p:blipFill>
              <p:spPr bwMode="auto">
                <a:xfrm>
                  <a:off x="3310111" y="4343400"/>
                  <a:ext cx="133350" cy="152400"/>
                </a:xfrm>
                <a:prstGeom prst="rect">
                  <a:avLst/>
                </a:prstGeom>
                <a:noFill/>
                <a:ln w="9525">
                  <a:noFill/>
                  <a:miter lim="800000"/>
                  <a:headEnd/>
                  <a:tailEnd/>
                </a:ln>
                <a:effectLst/>
              </p:spPr>
            </p:pic>
            <p:pic>
              <p:nvPicPr>
                <p:cNvPr id="177" name="Picture 10"/>
                <p:cNvPicPr>
                  <a:picLocks noChangeAspect="1" noChangeArrowheads="1"/>
                </p:cNvPicPr>
                <p:nvPr/>
              </p:nvPicPr>
              <p:blipFill>
                <a:blip r:embed="rId8" cstate="print"/>
                <a:srcRect/>
                <a:stretch>
                  <a:fillRect/>
                </a:stretch>
              </p:blipFill>
              <p:spPr bwMode="auto">
                <a:xfrm>
                  <a:off x="3595861" y="4191000"/>
                  <a:ext cx="152400" cy="152400"/>
                </a:xfrm>
                <a:prstGeom prst="rect">
                  <a:avLst/>
                </a:prstGeom>
                <a:noFill/>
                <a:ln w="9525">
                  <a:noFill/>
                  <a:miter lim="800000"/>
                  <a:headEnd/>
                  <a:tailEnd/>
                </a:ln>
                <a:effectLst/>
              </p:spPr>
            </p:pic>
          </p:grpSp>
          <p:pic>
            <p:nvPicPr>
              <p:cNvPr id="185" name="Picture 12" descr="E:\Artwork_Imagery\Shapes\fans - gradients\blue swoop 4.png"/>
              <p:cNvPicPr>
                <a:picLocks noChangeAspect="1" noChangeArrowheads="1"/>
              </p:cNvPicPr>
              <p:nvPr/>
            </p:nvPicPr>
            <p:blipFill>
              <a:blip r:embed="rId3" cstate="print">
                <a:lum bright="70000" contrast="-70000"/>
              </a:blip>
              <a:srcRect l="62531" t="20833" b="14583"/>
              <a:stretch>
                <a:fillRect/>
              </a:stretch>
            </p:blipFill>
            <p:spPr bwMode="auto">
              <a:xfrm>
                <a:off x="0" y="1600200"/>
                <a:ext cx="2031283" cy="2133600"/>
              </a:xfrm>
              <a:prstGeom prst="rect">
                <a:avLst/>
              </a:prstGeom>
              <a:noFill/>
            </p:spPr>
          </p:pic>
          <p:pic>
            <p:nvPicPr>
              <p:cNvPr id="186" name="Picture 9"/>
              <p:cNvPicPr>
                <a:picLocks noChangeAspect="1" noChangeArrowheads="1"/>
              </p:cNvPicPr>
              <p:nvPr/>
            </p:nvPicPr>
            <p:blipFill>
              <a:blip r:embed="rId15" cstate="print"/>
              <a:srcRect/>
              <a:stretch>
                <a:fillRect/>
              </a:stretch>
            </p:blipFill>
            <p:spPr bwMode="auto">
              <a:xfrm>
                <a:off x="2514600" y="2552700"/>
                <a:ext cx="123825" cy="104775"/>
              </a:xfrm>
              <a:prstGeom prst="rect">
                <a:avLst/>
              </a:prstGeom>
              <a:noFill/>
              <a:ln w="9525">
                <a:noFill/>
                <a:miter lim="800000"/>
                <a:headEnd/>
                <a:tailEnd/>
              </a:ln>
              <a:effectLst/>
            </p:spPr>
          </p:pic>
          <p:pic>
            <p:nvPicPr>
              <p:cNvPr id="187" name="Picture 9"/>
              <p:cNvPicPr>
                <a:picLocks noChangeAspect="1" noChangeArrowheads="1"/>
              </p:cNvPicPr>
              <p:nvPr/>
            </p:nvPicPr>
            <p:blipFill>
              <a:blip r:embed="rId15" cstate="print"/>
              <a:srcRect/>
              <a:stretch>
                <a:fillRect/>
              </a:stretch>
            </p:blipFill>
            <p:spPr bwMode="auto">
              <a:xfrm>
                <a:off x="5181600" y="1943100"/>
                <a:ext cx="123825" cy="104775"/>
              </a:xfrm>
              <a:prstGeom prst="rect">
                <a:avLst/>
              </a:prstGeom>
              <a:noFill/>
              <a:ln w="9525">
                <a:noFill/>
                <a:miter lim="800000"/>
                <a:headEnd/>
                <a:tailEnd/>
              </a:ln>
              <a:effectLst/>
            </p:spPr>
          </p:pic>
          <p:grpSp>
            <p:nvGrpSpPr>
              <p:cNvPr id="10" name="Group 187"/>
              <p:cNvGrpSpPr/>
              <p:nvPr/>
            </p:nvGrpSpPr>
            <p:grpSpPr>
              <a:xfrm>
                <a:off x="381000" y="1607537"/>
                <a:ext cx="1447800" cy="1630963"/>
                <a:chOff x="381000" y="3855437"/>
                <a:chExt cx="1447800" cy="1630963"/>
              </a:xfrm>
            </p:grpSpPr>
            <p:pic>
              <p:nvPicPr>
                <p:cNvPr id="189" name="Picture 188" descr="j0431566.png"/>
                <p:cNvPicPr>
                  <a:picLocks noChangeAspect="1"/>
                </p:cNvPicPr>
                <p:nvPr/>
              </p:nvPicPr>
              <p:blipFill>
                <a:blip r:embed="rId5" cstate="screen"/>
                <a:stretch>
                  <a:fillRect/>
                </a:stretch>
              </p:blipFill>
              <p:spPr>
                <a:xfrm flipH="1">
                  <a:off x="914400" y="3855437"/>
                  <a:ext cx="338824" cy="335563"/>
                </a:xfrm>
                <a:prstGeom prst="rect">
                  <a:avLst/>
                </a:prstGeom>
              </p:spPr>
            </p:pic>
            <p:pic>
              <p:nvPicPr>
                <p:cNvPr id="190" name="Picture 189" descr="j0431566.png"/>
                <p:cNvPicPr>
                  <a:picLocks noChangeAspect="1"/>
                </p:cNvPicPr>
                <p:nvPr/>
              </p:nvPicPr>
              <p:blipFill>
                <a:blip r:embed="rId5" cstate="screen"/>
                <a:stretch>
                  <a:fillRect/>
                </a:stretch>
              </p:blipFill>
              <p:spPr>
                <a:xfrm flipH="1">
                  <a:off x="1032776" y="5150837"/>
                  <a:ext cx="338824" cy="335563"/>
                </a:xfrm>
                <a:prstGeom prst="rect">
                  <a:avLst/>
                </a:prstGeom>
              </p:spPr>
            </p:pic>
            <p:pic>
              <p:nvPicPr>
                <p:cNvPr id="191" name="Picture 190" descr="j0431566.png"/>
                <p:cNvPicPr>
                  <a:picLocks noChangeAspect="1"/>
                </p:cNvPicPr>
                <p:nvPr/>
              </p:nvPicPr>
              <p:blipFill>
                <a:blip r:embed="rId5" cstate="screen"/>
                <a:stretch>
                  <a:fillRect/>
                </a:stretch>
              </p:blipFill>
              <p:spPr>
                <a:xfrm flipH="1">
                  <a:off x="1447800" y="4846037"/>
                  <a:ext cx="338824" cy="335563"/>
                </a:xfrm>
                <a:prstGeom prst="rect">
                  <a:avLst/>
                </a:prstGeom>
              </p:spPr>
            </p:pic>
            <p:pic>
              <p:nvPicPr>
                <p:cNvPr id="192" name="Picture 191" descr="j0431566.png"/>
                <p:cNvPicPr>
                  <a:picLocks noChangeAspect="1"/>
                </p:cNvPicPr>
                <p:nvPr/>
              </p:nvPicPr>
              <p:blipFill>
                <a:blip r:embed="rId5" cstate="screen"/>
                <a:stretch>
                  <a:fillRect/>
                </a:stretch>
              </p:blipFill>
              <p:spPr>
                <a:xfrm flipH="1">
                  <a:off x="381000" y="4846037"/>
                  <a:ext cx="338824" cy="335563"/>
                </a:xfrm>
                <a:prstGeom prst="rect">
                  <a:avLst/>
                </a:prstGeom>
              </p:spPr>
            </p:pic>
            <p:pic>
              <p:nvPicPr>
                <p:cNvPr id="193" name="Picture 192" descr="j0431566.png"/>
                <p:cNvPicPr>
                  <a:picLocks noChangeAspect="1"/>
                </p:cNvPicPr>
                <p:nvPr/>
              </p:nvPicPr>
              <p:blipFill>
                <a:blip r:embed="rId5" cstate="screen"/>
                <a:stretch>
                  <a:fillRect/>
                </a:stretch>
              </p:blipFill>
              <p:spPr>
                <a:xfrm flipH="1">
                  <a:off x="381000" y="4236437"/>
                  <a:ext cx="338824" cy="335563"/>
                </a:xfrm>
                <a:prstGeom prst="rect">
                  <a:avLst/>
                </a:prstGeom>
              </p:spPr>
            </p:pic>
            <p:cxnSp>
              <p:nvCxnSpPr>
                <p:cNvPr id="194" name="Straight Connector 193"/>
                <p:cNvCxnSpPr>
                  <a:endCxn id="192" idx="0"/>
                </p:cNvCxnSpPr>
                <p:nvPr/>
              </p:nvCxnSpPr>
              <p:spPr>
                <a:xfrm rot="16200000" flipH="1">
                  <a:off x="313306" y="4608931"/>
                  <a:ext cx="457200" cy="1701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10800000" flipV="1">
                  <a:off x="609600" y="4007837"/>
                  <a:ext cx="4572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0800000" flipV="1">
                  <a:off x="1219200" y="5074637"/>
                  <a:ext cx="4572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1066800" y="4007837"/>
                  <a:ext cx="6096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98" name="Picture 8"/>
                <p:cNvPicPr>
                  <a:picLocks noChangeAspect="1" noChangeArrowheads="1"/>
                </p:cNvPicPr>
                <p:nvPr/>
              </p:nvPicPr>
              <p:blipFill>
                <a:blip r:embed="rId9" cstate="print"/>
                <a:srcRect/>
                <a:stretch>
                  <a:fillRect/>
                </a:stretch>
              </p:blipFill>
              <p:spPr bwMode="auto">
                <a:xfrm>
                  <a:off x="1085850" y="4007837"/>
                  <a:ext cx="133350" cy="152400"/>
                </a:xfrm>
                <a:prstGeom prst="rect">
                  <a:avLst/>
                </a:prstGeom>
                <a:noFill/>
                <a:ln w="9525">
                  <a:noFill/>
                  <a:miter lim="800000"/>
                  <a:headEnd/>
                  <a:tailEnd/>
                </a:ln>
                <a:effectLst/>
              </p:spPr>
            </p:pic>
            <p:pic>
              <p:nvPicPr>
                <p:cNvPr id="199" name="Picture 198" descr="j0431566.png"/>
                <p:cNvPicPr>
                  <a:picLocks noChangeAspect="1"/>
                </p:cNvPicPr>
                <p:nvPr/>
              </p:nvPicPr>
              <p:blipFill>
                <a:blip r:embed="rId5" cstate="screen"/>
                <a:stretch>
                  <a:fillRect/>
                </a:stretch>
              </p:blipFill>
              <p:spPr>
                <a:xfrm flipH="1">
                  <a:off x="1489976" y="4236437"/>
                  <a:ext cx="338824" cy="335563"/>
                </a:xfrm>
                <a:prstGeom prst="rect">
                  <a:avLst/>
                </a:prstGeom>
              </p:spPr>
            </p:pic>
            <p:cxnSp>
              <p:nvCxnSpPr>
                <p:cNvPr id="200" name="Straight Connector 199"/>
                <p:cNvCxnSpPr/>
                <p:nvPr/>
              </p:nvCxnSpPr>
              <p:spPr>
                <a:xfrm rot="10800000">
                  <a:off x="609600" y="4998437"/>
                  <a:ext cx="533400" cy="228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6200000" flipH="1">
                  <a:off x="495300" y="4579337"/>
                  <a:ext cx="12954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6200000" flipH="1">
                  <a:off x="876300" y="4198337"/>
                  <a:ext cx="990600" cy="609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304800" y="4236437"/>
                  <a:ext cx="990600" cy="533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533400" y="49984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a:off x="1370806" y="4693637"/>
                  <a:ext cx="610394" cy="794"/>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16200000" flipH="1">
                  <a:off x="419100" y="4503137"/>
                  <a:ext cx="914400" cy="685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rot="5400000">
                  <a:off x="990600" y="4617437"/>
                  <a:ext cx="914400" cy="4572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10800000">
                  <a:off x="533400" y="43888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209" name="Picture 7"/>
                <p:cNvPicPr>
                  <a:picLocks noChangeAspect="1" noChangeArrowheads="1"/>
                </p:cNvPicPr>
                <p:nvPr/>
              </p:nvPicPr>
              <p:blipFill>
                <a:blip r:embed="rId7" cstate="print"/>
                <a:srcRect/>
                <a:stretch>
                  <a:fillRect/>
                </a:stretch>
              </p:blipFill>
              <p:spPr bwMode="auto">
                <a:xfrm>
                  <a:off x="1524000" y="4312637"/>
                  <a:ext cx="180442" cy="153155"/>
                </a:xfrm>
                <a:prstGeom prst="rect">
                  <a:avLst/>
                </a:prstGeom>
                <a:noFill/>
                <a:ln w="9525">
                  <a:noFill/>
                  <a:miter lim="800000"/>
                  <a:headEnd/>
                  <a:tailEnd/>
                </a:ln>
                <a:effectLst/>
              </p:spPr>
            </p:pic>
            <p:pic>
              <p:nvPicPr>
                <p:cNvPr id="210" name="Picture 10"/>
                <p:cNvPicPr>
                  <a:picLocks noChangeAspect="1" noChangeArrowheads="1"/>
                </p:cNvPicPr>
                <p:nvPr/>
              </p:nvPicPr>
              <p:blipFill>
                <a:blip r:embed="rId8" cstate="print"/>
                <a:srcRect/>
                <a:stretch>
                  <a:fillRect/>
                </a:stretch>
              </p:blipFill>
              <p:spPr bwMode="auto">
                <a:xfrm>
                  <a:off x="457200" y="4998437"/>
                  <a:ext cx="152400" cy="152400"/>
                </a:xfrm>
                <a:prstGeom prst="rect">
                  <a:avLst/>
                </a:prstGeom>
                <a:noFill/>
                <a:ln w="9525">
                  <a:noFill/>
                  <a:miter lim="800000"/>
                  <a:headEnd/>
                  <a:tailEnd/>
                </a:ln>
                <a:effectLst/>
              </p:spPr>
            </p:pic>
            <p:cxnSp>
              <p:nvCxnSpPr>
                <p:cNvPr id="211" name="Straight Connector 210"/>
                <p:cNvCxnSpPr>
                  <a:stCxn id="210" idx="0"/>
                  <a:endCxn id="209" idx="1"/>
                </p:cNvCxnSpPr>
                <p:nvPr/>
              </p:nvCxnSpPr>
              <p:spPr>
                <a:xfrm rot="5400000" flipH="1" flipV="1">
                  <a:off x="724089" y="4198526"/>
                  <a:ext cx="609222" cy="990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grpSp>
      <p:sp>
        <p:nvSpPr>
          <p:cNvPr id="88" name="TextBox 87"/>
          <p:cNvSpPr txBox="1"/>
          <p:nvPr/>
        </p:nvSpPr>
        <p:spPr>
          <a:xfrm>
            <a:off x="146756" y="7484357"/>
            <a:ext cx="3752851" cy="536044"/>
          </a:xfrm>
          <a:prstGeom prst="rect">
            <a:avLst/>
          </a:prstGeom>
          <a:noFill/>
        </p:spPr>
        <p:txBody>
          <a:bodyPr wrap="square" rtlCol="0">
            <a:spAutoFit/>
          </a:bodyPr>
          <a:lstStyle/>
          <a:p>
            <a:pPr marL="228600" lvl="1" indent="-228600" fontAlgn="base">
              <a:lnSpc>
                <a:spcPct val="90000"/>
              </a:lnSpc>
              <a:spcBef>
                <a:spcPct val="20000"/>
              </a:spcBef>
              <a:spcAft>
                <a:spcPts val="100"/>
              </a:spcAft>
              <a:buFont typeface="Segoe" pitchFamily="34" charset="0"/>
              <a:buChar char="»"/>
              <a:defRPr/>
            </a:pPr>
            <a:endParaRPr lang="en-US" sz="1400" dirty="0" smtClean="0">
              <a:solidFill>
                <a:schemeClr val="bg1"/>
              </a:solidFill>
              <a:latin typeface="Segoe" pitchFamily="34" charset="0"/>
            </a:endParaRPr>
          </a:p>
          <a:p>
            <a:pPr marL="228600" lvl="1" indent="-228600" fontAlgn="base">
              <a:lnSpc>
                <a:spcPct val="90000"/>
              </a:lnSpc>
              <a:spcBef>
                <a:spcPct val="20000"/>
              </a:spcBef>
              <a:spcAft>
                <a:spcPts val="100"/>
              </a:spcAft>
              <a:buFont typeface="Segoe" pitchFamily="34" charset="0"/>
              <a:buChar char="»"/>
              <a:defRPr/>
            </a:pPr>
            <a:endParaRPr lang="en-US" sz="1400" dirty="0" smtClean="0">
              <a:solidFill>
                <a:schemeClr val="bg1"/>
              </a:solidFill>
              <a:latin typeface="Segoe" pitchFamily="34" charset="0"/>
            </a:endParaRPr>
          </a:p>
        </p:txBody>
      </p:sp>
      <p:sp>
        <p:nvSpPr>
          <p:cNvPr id="83" name="Round Same Side Corner Rectangle 82"/>
          <p:cNvSpPr/>
          <p:nvPr/>
        </p:nvSpPr>
        <p:spPr bwMode="ltGray">
          <a:xfrm rot="10800000">
            <a:off x="387350" y="3737216"/>
            <a:ext cx="4184650" cy="2442922"/>
          </a:xfrm>
          <a:prstGeom prst="round2SameRect">
            <a:avLst>
              <a:gd name="adj1" fmla="val 2714"/>
              <a:gd name="adj2" fmla="val 0"/>
            </a:avLst>
          </a:prstGeom>
          <a:gradFill>
            <a:gsLst>
              <a:gs pos="0">
                <a:schemeClr val="accent4">
                  <a:lumMod val="50000"/>
                  <a:alpha val="63000"/>
                </a:schemeClr>
              </a:gs>
              <a:gs pos="100000">
                <a:schemeClr val="accent4">
                  <a:lumMod val="75000"/>
                  <a:alpha val="35000"/>
                </a:schemeClr>
              </a:gs>
            </a:gsLst>
            <a:lin ang="16200000" scaled="0"/>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lnSpc>
                <a:spcPct val="90000"/>
              </a:lnSpc>
              <a:spcBef>
                <a:spcPct val="0"/>
              </a:spcBef>
              <a:spcAft>
                <a:spcPct val="0"/>
              </a:spcAft>
              <a:defRPr/>
            </a:pPr>
            <a:endParaRPr lang="en-US" kern="1200" dirty="0">
              <a:solidFill>
                <a:srgbClr xmlns:mc="http://schemas.openxmlformats.org/markup-compatibility/2006" xmlns:a14="http://schemas.microsoft.com/office/drawing/2010/main" val="FFFFFF" mc:Ignorable=""/>
              </a:solidFill>
              <a:latin typeface="Segoe"/>
              <a:ea typeface="+mn-ea"/>
              <a:cs typeface="+mn-cs"/>
            </a:endParaRPr>
          </a:p>
        </p:txBody>
      </p:sp>
      <p:sp>
        <p:nvSpPr>
          <p:cNvPr id="84" name="Rounded Rectangle 83"/>
          <p:cNvSpPr/>
          <p:nvPr/>
        </p:nvSpPr>
        <p:spPr>
          <a:xfrm rot="5400000">
            <a:off x="2179794" y="1619496"/>
            <a:ext cx="599762" cy="4184650"/>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177800" algn="ctr" defTabSz="914099" fontAlgn="base">
              <a:lnSpc>
                <a:spcPct val="90000"/>
              </a:lnSpc>
              <a:spcBef>
                <a:spcPct val="0"/>
              </a:spcBef>
              <a:spcAft>
                <a:spcPct val="0"/>
              </a:spcAft>
              <a:defRPr/>
            </a:pPr>
            <a:endPar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85" name="Round Same Side Corner Rectangle 84"/>
          <p:cNvSpPr/>
          <p:nvPr/>
        </p:nvSpPr>
        <p:spPr bwMode="ltGray">
          <a:xfrm rot="10800000">
            <a:off x="4733921" y="3851465"/>
            <a:ext cx="4022725" cy="2328673"/>
          </a:xfrm>
          <a:prstGeom prst="round2SameRect">
            <a:avLst>
              <a:gd name="adj1" fmla="val 2922"/>
              <a:gd name="adj2" fmla="val 0"/>
            </a:avLst>
          </a:prstGeom>
          <a:gradFill>
            <a:gsLst>
              <a:gs pos="0">
                <a:schemeClr val="accent4">
                  <a:lumMod val="50000"/>
                  <a:alpha val="63000"/>
                </a:schemeClr>
              </a:gs>
              <a:gs pos="100000">
                <a:schemeClr val="accent4">
                  <a:lumMod val="75000"/>
                  <a:alpha val="35000"/>
                </a:schemeClr>
              </a:gs>
            </a:gsLst>
            <a:lin ang="16200000" scaled="0"/>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lnSpc>
                <a:spcPct val="90000"/>
              </a:lnSpc>
              <a:spcBef>
                <a:spcPct val="0"/>
              </a:spcBef>
              <a:spcAft>
                <a:spcPct val="0"/>
              </a:spcAft>
              <a:defRPr/>
            </a:pPr>
            <a:endParaRPr lang="en-US" kern="1200" dirty="0">
              <a:solidFill>
                <a:srgbClr xmlns:mc="http://schemas.openxmlformats.org/markup-compatibility/2006" xmlns:a14="http://schemas.microsoft.com/office/drawing/2010/main" val="FFFFFF" mc:Ignorable=""/>
              </a:solidFill>
              <a:latin typeface="Segoe"/>
              <a:ea typeface="+mn-ea"/>
              <a:cs typeface="+mn-cs"/>
            </a:endParaRPr>
          </a:p>
        </p:txBody>
      </p:sp>
      <p:sp>
        <p:nvSpPr>
          <p:cNvPr id="89" name="TextBox 11277"/>
          <p:cNvSpPr txBox="1">
            <a:spLocks noChangeArrowheads="1"/>
          </p:cNvSpPr>
          <p:nvPr/>
        </p:nvSpPr>
        <p:spPr bwMode="white">
          <a:xfrm>
            <a:off x="648310" y="3484737"/>
            <a:ext cx="3923690" cy="769441"/>
          </a:xfrm>
          <a:prstGeom prst="rect">
            <a:avLst/>
          </a:prstGeom>
          <a:noFill/>
          <a:ln w="9525">
            <a:noFill/>
            <a:miter lim="800000"/>
            <a:headEnd/>
            <a:tailEnd/>
          </a:ln>
        </p:spPr>
        <p:txBody>
          <a:bodyPr wrap="square" lIns="0" tIns="0" rIns="0" bIns="0" anchor="t" anchorCtr="0">
            <a:spAutoFit/>
          </a:bodyPr>
          <a:lstStyle/>
          <a:p>
            <a:pPr marL="177800" indent="-177800" defTabSz="914099" fontAlgn="base">
              <a:lnSpc>
                <a:spcPts val="2000"/>
              </a:lnSpc>
              <a:spcBef>
                <a:spcPct val="0"/>
              </a:spcBef>
              <a:spcAft>
                <a:spcPct val="0"/>
              </a:spcAft>
              <a:defRPr/>
            </a:pPr>
            <a:r>
              <a:rPr lang="en-US" sz="2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Distributed Cache</a:t>
            </a:r>
          </a:p>
          <a:p>
            <a:pPr marL="177800" indent="-177800" defTabSz="914099" fontAlgn="base">
              <a:lnSpc>
                <a:spcPts val="2000"/>
              </a:lnSpc>
              <a:spcBef>
                <a:spcPct val="0"/>
              </a:spcBef>
              <a:spcAft>
                <a:spcPct val="0"/>
              </a:spcAft>
              <a:defRPr/>
            </a:pPr>
            <a:r>
              <a:rPr lang="it-IT"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Data cached in cache pool</a:t>
            </a:r>
          </a:p>
          <a:p>
            <a:pPr marL="177800" indent="-177800" defTabSz="914099" fontAlgn="base">
              <a:lnSpc>
                <a:spcPts val="2000"/>
              </a:lnSpc>
              <a:spcBef>
                <a:spcPct val="0"/>
              </a:spcBef>
              <a:spcAft>
                <a:spcPct val="0"/>
              </a:spcAft>
              <a:defRPr/>
            </a:pPr>
            <a:endParaRPr lang="en-US" sz="2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91" name="Rounded Rectangle 90"/>
          <p:cNvSpPr/>
          <p:nvPr/>
        </p:nvSpPr>
        <p:spPr>
          <a:xfrm rot="5400000">
            <a:off x="6445405" y="1695897"/>
            <a:ext cx="599762" cy="4022724"/>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177800" algn="ctr" defTabSz="914099" fontAlgn="base">
              <a:lnSpc>
                <a:spcPct val="90000"/>
              </a:lnSpc>
              <a:spcBef>
                <a:spcPct val="0"/>
              </a:spcBef>
              <a:spcAft>
                <a:spcPct val="0"/>
              </a:spcAft>
              <a:defRPr/>
            </a:pPr>
            <a:endPar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92" name="TextBox 11277"/>
          <p:cNvSpPr txBox="1">
            <a:spLocks noChangeArrowheads="1"/>
          </p:cNvSpPr>
          <p:nvPr/>
        </p:nvSpPr>
        <p:spPr bwMode="white">
          <a:xfrm>
            <a:off x="4901876" y="3480176"/>
            <a:ext cx="3854774" cy="523348"/>
          </a:xfrm>
          <a:prstGeom prst="rect">
            <a:avLst/>
          </a:prstGeom>
          <a:noFill/>
          <a:ln w="9525">
            <a:noFill/>
            <a:miter lim="800000"/>
            <a:headEnd/>
            <a:tailEnd/>
          </a:ln>
        </p:spPr>
        <p:txBody>
          <a:bodyPr wrap="square" lIns="0" tIns="0" rIns="0" bIns="0" anchor="t" anchorCtr="0">
            <a:spAutoFit/>
          </a:bodyPr>
          <a:lstStyle/>
          <a:p>
            <a:pPr defTabSz="914099" fontAlgn="base">
              <a:lnSpc>
                <a:spcPts val="2000"/>
              </a:lnSpc>
              <a:spcBef>
                <a:spcPct val="0"/>
              </a:spcBef>
              <a:spcAft>
                <a:spcPct val="0"/>
              </a:spcAft>
              <a:defRPr/>
            </a:pPr>
            <a:r>
              <a:rPr lang="en-US" sz="2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Hosted Cache</a:t>
            </a:r>
            <a:br>
              <a:rPr lang="en-US" sz="2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b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Data cached at the host server</a:t>
            </a:r>
            <a:endParaRPr lang="en-US" sz="2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21" name="TextBox 220"/>
          <p:cNvSpPr txBox="1"/>
          <p:nvPr/>
        </p:nvSpPr>
        <p:spPr>
          <a:xfrm>
            <a:off x="4916643" y="4181598"/>
            <a:ext cx="3810000" cy="1792798"/>
          </a:xfrm>
          <a:prstGeom prst="rect">
            <a:avLst/>
          </a:prstGeom>
          <a:noFill/>
        </p:spPr>
        <p:txBody>
          <a:bodyPr wrap="square" rtlCol="0">
            <a:spAutoFit/>
          </a:bodyPr>
          <a:lstStyle/>
          <a:p>
            <a:pPr marL="225425" lvl="1" indent="-225425" fontAlgn="base">
              <a:lnSpc>
                <a:spcPct val="90000"/>
              </a:lnSpc>
              <a:spcBef>
                <a:spcPct val="20000"/>
              </a:spcBef>
              <a:spcAft>
                <a:spcPts val="100"/>
              </a:spcAft>
              <a:buSzPct val="120000"/>
              <a:buBlip>
                <a:blip r:embed="rId16"/>
              </a:buBlip>
              <a:defRPr/>
            </a:pPr>
            <a:r>
              <a:rPr lang="en-US" dirty="0" smtClean="0">
                <a:latin typeface="Calibri" pitchFamily="34" charset="0"/>
              </a:rPr>
              <a:t>Cache stored centrally: existing Windows Server 2008 R2 in the branch</a:t>
            </a:r>
          </a:p>
          <a:p>
            <a:pPr marL="225425" lvl="1" indent="-225425" fontAlgn="base">
              <a:lnSpc>
                <a:spcPct val="90000"/>
              </a:lnSpc>
              <a:spcBef>
                <a:spcPct val="20000"/>
              </a:spcBef>
              <a:spcAft>
                <a:spcPts val="100"/>
              </a:spcAft>
              <a:buSzPct val="120000"/>
              <a:buBlip>
                <a:blip r:embed="rId16"/>
              </a:buBlip>
              <a:defRPr/>
            </a:pPr>
            <a:r>
              <a:rPr lang="en-US" dirty="0" smtClean="0">
                <a:latin typeface="Calibri" pitchFamily="34" charset="0"/>
              </a:rPr>
              <a:t>Cache availability is high</a:t>
            </a:r>
          </a:p>
          <a:p>
            <a:pPr marL="225425" lvl="1" indent="-225425" fontAlgn="base">
              <a:lnSpc>
                <a:spcPct val="90000"/>
              </a:lnSpc>
              <a:spcBef>
                <a:spcPct val="20000"/>
              </a:spcBef>
              <a:spcAft>
                <a:spcPts val="100"/>
              </a:spcAft>
              <a:buSzPct val="120000"/>
              <a:buBlip>
                <a:blip r:embed="rId16"/>
              </a:buBlip>
              <a:defRPr/>
            </a:pPr>
            <a:r>
              <a:rPr lang="en-US" dirty="0" smtClean="0">
                <a:latin typeface="Calibri" pitchFamily="34" charset="0"/>
              </a:rPr>
              <a:t>Enables branch-wide caching</a:t>
            </a:r>
          </a:p>
          <a:p>
            <a:pPr marL="225425" lvl="1" indent="-225425" fontAlgn="base">
              <a:lnSpc>
                <a:spcPct val="90000"/>
              </a:lnSpc>
              <a:spcBef>
                <a:spcPct val="20000"/>
              </a:spcBef>
              <a:spcAft>
                <a:spcPts val="100"/>
              </a:spcAft>
              <a:buSzPct val="120000"/>
              <a:buBlip>
                <a:blip r:embed="rId16"/>
              </a:buBlip>
              <a:defRPr/>
            </a:pPr>
            <a:r>
              <a:rPr lang="en-US" dirty="0" smtClean="0">
                <a:latin typeface="Calibri" pitchFamily="34" charset="0"/>
              </a:rPr>
              <a:t>Increased reliability</a:t>
            </a:r>
          </a:p>
        </p:txBody>
      </p:sp>
      <p:sp>
        <p:nvSpPr>
          <p:cNvPr id="220" name="TextBox 219"/>
          <p:cNvSpPr txBox="1"/>
          <p:nvPr/>
        </p:nvSpPr>
        <p:spPr>
          <a:xfrm>
            <a:off x="569649" y="4181598"/>
            <a:ext cx="3752851" cy="1724575"/>
          </a:xfrm>
          <a:prstGeom prst="rect">
            <a:avLst/>
          </a:prstGeom>
          <a:noFill/>
        </p:spPr>
        <p:txBody>
          <a:bodyPr wrap="square" rtlCol="0">
            <a:spAutoFit/>
          </a:bodyPr>
          <a:lstStyle/>
          <a:p>
            <a:pPr marL="225425" lvl="1" indent="-225425" fontAlgn="base">
              <a:lnSpc>
                <a:spcPct val="90000"/>
              </a:lnSpc>
              <a:spcBef>
                <a:spcPct val="20000"/>
              </a:spcBef>
              <a:spcAft>
                <a:spcPts val="100"/>
              </a:spcAft>
              <a:buSzPct val="120000"/>
              <a:buBlip>
                <a:blip r:embed="rId16"/>
              </a:buBlip>
              <a:defRPr/>
            </a:pPr>
            <a:r>
              <a:rPr lang="en-US" dirty="0" smtClean="0">
                <a:latin typeface="Calibri" pitchFamily="34" charset="0"/>
              </a:rPr>
              <a:t>Recommended for branches without a branch server</a:t>
            </a:r>
          </a:p>
          <a:p>
            <a:pPr marL="225425" lvl="1" indent="-225425" fontAlgn="base">
              <a:lnSpc>
                <a:spcPct val="90000"/>
              </a:lnSpc>
              <a:spcBef>
                <a:spcPct val="20000"/>
              </a:spcBef>
              <a:spcAft>
                <a:spcPts val="100"/>
              </a:spcAft>
              <a:buSzPct val="120000"/>
              <a:buBlip>
                <a:blip r:embed="rId16"/>
              </a:buBlip>
              <a:defRPr/>
            </a:pPr>
            <a:r>
              <a:rPr lang="en-US" dirty="0" smtClean="0">
                <a:latin typeface="Calibri" pitchFamily="34" charset="0"/>
              </a:rPr>
              <a:t>Easy to deploy: Enabled on clients through Group Policy</a:t>
            </a:r>
          </a:p>
          <a:p>
            <a:pPr marL="225425" lvl="1" indent="-225425" fontAlgn="base">
              <a:lnSpc>
                <a:spcPct val="90000"/>
              </a:lnSpc>
              <a:spcBef>
                <a:spcPct val="20000"/>
              </a:spcBef>
              <a:spcAft>
                <a:spcPts val="100"/>
              </a:spcAft>
              <a:buSzPct val="120000"/>
              <a:buBlip>
                <a:blip r:embed="rId16"/>
              </a:buBlip>
              <a:defRPr/>
            </a:pPr>
            <a:r>
              <a:rPr lang="en-US" dirty="0" smtClean="0">
                <a:latin typeface="Calibri" pitchFamily="34" charset="0"/>
              </a:rPr>
              <a:t>Cache availability decreases with laptops that go offline</a:t>
            </a:r>
          </a:p>
        </p:txBody>
      </p:sp>
    </p:spTree>
    <p:extLst>
      <p:ext uri="{BB962C8B-B14F-4D97-AF65-F5344CB8AC3E}">
        <p14:creationId xmlns:p14="http://schemas.microsoft.com/office/powerpoint/2010/main" val="5247596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Branch Cache</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9921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 Same Side Corner Rectangle 99"/>
          <p:cNvSpPr/>
          <p:nvPr/>
        </p:nvSpPr>
        <p:spPr bwMode="hidden">
          <a:xfrm rot="10800000">
            <a:off x="381000" y="1413174"/>
            <a:ext cx="4191000" cy="46482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82" name="Round Same Side Corner Rectangle 81"/>
          <p:cNvSpPr/>
          <p:nvPr/>
        </p:nvSpPr>
        <p:spPr bwMode="hidden">
          <a:xfrm rot="10800000">
            <a:off x="4648200" y="1413174"/>
            <a:ext cx="4191000" cy="46482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grpSp>
        <p:nvGrpSpPr>
          <p:cNvPr id="5" name="Group 80"/>
          <p:cNvGrpSpPr/>
          <p:nvPr/>
        </p:nvGrpSpPr>
        <p:grpSpPr>
          <a:xfrm>
            <a:off x="491068" y="3211495"/>
            <a:ext cx="3886199" cy="2164079"/>
            <a:chOff x="-4600221" y="3316676"/>
            <a:chExt cx="3886199" cy="2164079"/>
          </a:xfrm>
        </p:grpSpPr>
        <p:sp>
          <p:nvSpPr>
            <p:cNvPr id="51" name="&quot;GLASS&quot;; White to Transparent to White Linear; Shadow; 1pt stroke;"/>
            <p:cNvSpPr/>
            <p:nvPr/>
          </p:nvSpPr>
          <p:spPr bwMode="auto">
            <a:xfrm>
              <a:off x="-4600221" y="3316676"/>
              <a:ext cx="3886199" cy="2164079"/>
            </a:xfrm>
            <a:prstGeom prst="roundRect">
              <a:avLst/>
            </a:prstGeom>
            <a:gradFill flip="none" rotWithShape="1">
              <a:gsLst>
                <a:gs pos="10000">
                  <a:srgbClr xmlns:mc="http://schemas.openxmlformats.org/markup-compatibility/2006" xmlns:a14="http://schemas.microsoft.com/office/drawing/2010/main" val="FFFFFF" mc:Ignorable="">
                    <a:alpha val="13000"/>
                  </a:srgbClr>
                </a:gs>
                <a:gs pos="100000">
                  <a:srgbClr xmlns:mc="http://schemas.openxmlformats.org/markup-compatibility/2006" xmlns:a14="http://schemas.microsoft.com/office/drawing/2010/main" val="000000" mc:Ignorable="">
                    <a:alpha val="53333"/>
                  </a:srgbClr>
                </a:gs>
              </a:gsLst>
              <a:lin ang="16200000" scaled="0"/>
              <a:tileRect/>
            </a:gradFill>
            <a:ln w="9525">
              <a:gradFill>
                <a:gsLst>
                  <a:gs pos="0">
                    <a:schemeClr val="tx1">
                      <a:alpha val="30000"/>
                    </a:schemeClr>
                  </a:gs>
                  <a:gs pos="50000">
                    <a:schemeClr val="tx1">
                      <a:alpha val="39000"/>
                    </a:schemeClr>
                  </a:gs>
                  <a:gs pos="100000">
                    <a:schemeClr val="tx1">
                      <a:alpha val="45000"/>
                    </a:schemeClr>
                  </a:gs>
                </a:gsLst>
                <a:lin ang="16200000" scaled="0"/>
              </a:gradFill>
              <a:round/>
              <a:headEnd/>
              <a:tailEnd/>
            </a:ln>
            <a:effectLst/>
          </p:spPr>
          <p:txBody>
            <a:bodyPr vert="horz" wrap="square" lIns="91440" tIns="45720" rIns="91440" bIns="45720" numCol="1" anchor="t" anchorCtr="0" compatLnSpc="1">
              <a:prstTxWarp prst="textNoShape">
                <a:avLst/>
              </a:prstTxWarp>
            </a:bodyPr>
            <a:lstStyle/>
            <a:p>
              <a:pPr defTabSz="1097104" fontAlgn="base">
                <a:spcBef>
                  <a:spcPct val="0"/>
                </a:spcBef>
                <a:spcAft>
                  <a:spcPct val="0"/>
                </a:spcAft>
                <a:defRPr/>
              </a:pPr>
              <a:endParaRPr lang="en-US" sz="2000" dirty="0" smtClean="0"/>
            </a:p>
          </p:txBody>
        </p:sp>
        <p:sp>
          <p:nvSpPr>
            <p:cNvPr id="49" name="Rounded Rectangle 48"/>
            <p:cNvSpPr/>
            <p:nvPr/>
          </p:nvSpPr>
          <p:spPr>
            <a:xfrm rot="10800000">
              <a:off x="-4515557" y="3397951"/>
              <a:ext cx="3736621" cy="2020713"/>
            </a:xfrm>
            <a:prstGeom prst="roundRect">
              <a:avLst/>
            </a:prstGeom>
            <a:gradFill flip="none" rotWithShape="1">
              <a:gsLst>
                <a:gs pos="10000">
                  <a:srgbClr xmlns:mc="http://schemas.openxmlformats.org/markup-compatibility/2006" xmlns:a14="http://schemas.microsoft.com/office/drawing/2010/main" val="FFFFFF" mc:Ignorable="">
                    <a:alpha val="13000"/>
                  </a:srgbClr>
                </a:gs>
                <a:gs pos="100000">
                  <a:srgbClr xmlns:mc="http://schemas.openxmlformats.org/markup-compatibility/2006" xmlns:a14="http://schemas.microsoft.com/office/drawing/2010/main" val="000000" mc:Ignorable="">
                    <a:alpha val="53333"/>
                  </a:srgbClr>
                </a:gs>
              </a:gsLst>
              <a:lin ang="16200000" scaled="0"/>
              <a:tileRect/>
            </a:gradFill>
            <a:ln w="9525">
              <a:gradFill>
                <a:gsLst>
                  <a:gs pos="0">
                    <a:schemeClr val="tx1">
                      <a:alpha val="30000"/>
                    </a:schemeClr>
                  </a:gs>
                  <a:gs pos="50000">
                    <a:schemeClr val="tx1">
                      <a:alpha val="39000"/>
                    </a:schemeClr>
                  </a:gs>
                  <a:gs pos="100000">
                    <a:schemeClr val="tx1">
                      <a:alpha val="45000"/>
                    </a:schemeClr>
                  </a:gs>
                </a:gsLst>
                <a:lin ang="16200000" scaled="0"/>
              </a:gradFill>
              <a:round/>
              <a:headEnd/>
              <a:tailEnd/>
            </a:ln>
            <a:effectLst/>
          </p:spPr>
          <p:txBody>
            <a:bodyPr vert="horz" wrap="square" lIns="91440" tIns="45720" rIns="91440" bIns="45720" numCol="1" anchor="t" anchorCtr="0" compatLnSpc="1">
              <a:prstTxWarp prst="textNoShape">
                <a:avLst/>
              </a:prstTxWarp>
            </a:bodyPr>
            <a:lstStyle/>
            <a:p>
              <a:pPr defTabSz="1097104" fontAlgn="base">
                <a:spcBef>
                  <a:spcPct val="0"/>
                </a:spcBef>
                <a:spcAft>
                  <a:spcPct val="0"/>
                </a:spcAft>
                <a:defRPr/>
              </a:pPr>
              <a:endParaRPr lang="en-US" sz="2000" dirty="0" smtClean="0">
                <a:solidFill>
                  <a:schemeClr val="tx1"/>
                </a:solidFill>
              </a:endParaRPr>
            </a:p>
          </p:txBody>
        </p:sp>
      </p:grpSp>
      <p:sp>
        <p:nvSpPr>
          <p:cNvPr id="40" name="Title 39"/>
          <p:cNvSpPr>
            <a:spLocks noGrp="1"/>
          </p:cNvSpPr>
          <p:nvPr>
            <p:ph type="title"/>
          </p:nvPr>
        </p:nvSpPr>
        <p:spPr>
          <a:xfrm>
            <a:off x="381000" y="230188"/>
            <a:ext cx="8382000" cy="1052596"/>
          </a:xfrm>
        </p:spPr>
        <p:txBody>
          <a:bodyPr/>
          <a:lstStyle/>
          <a:p>
            <a:r>
              <a:rPr sz="4000" smtClean="0"/>
              <a:t>Data Protection</a:t>
            </a:r>
            <a:br>
              <a:rPr sz="4000" smtClean="0"/>
            </a:br>
            <a:r>
              <a:rPr sz="1800" smtClean="0">
                <a:solidFill>
                  <a:schemeClr val="tx1"/>
                </a:solidFill>
              </a:rPr>
              <a:t>Enhance Security &amp; Control</a:t>
            </a:r>
            <a:r>
              <a:rPr sz="1800" smtClean="0"/>
              <a:t/>
            </a:r>
            <a:br>
              <a:rPr sz="1800" smtClean="0"/>
            </a:br>
            <a:endParaRPr lang="en-US" sz="1800" dirty="0">
              <a:solidFill>
                <a:schemeClr val="tx1"/>
              </a:solidFill>
            </a:endParaRPr>
          </a:p>
        </p:txBody>
      </p:sp>
      <p:sp>
        <p:nvSpPr>
          <p:cNvPr id="56" name="Rectangle 55"/>
          <p:cNvSpPr/>
          <p:nvPr/>
        </p:nvSpPr>
        <p:spPr>
          <a:xfrm>
            <a:off x="4782312" y="3732650"/>
            <a:ext cx="4247478" cy="2177519"/>
          </a:xfrm>
          <a:prstGeom prst="rect">
            <a:avLst/>
          </a:prstGeom>
        </p:spPr>
        <p:txBody>
          <a:bodyPr wrap="square">
            <a:spAutoFit/>
          </a:bodyPr>
          <a:lstStyle/>
          <a:p>
            <a:pPr marL="287338" lvl="1" indent="-277813" defTabSz="914363" fontAlgn="base">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Protect data on internal</a:t>
            </a:r>
            <a:br>
              <a:rPr lang="en-US" sz="1600" dirty="0" smtClean="0">
                <a:solidFill>
                  <a:prstClr val="white"/>
                </a:solidFill>
                <a:effectLst>
                  <a:outerShdw blurRad="393700" algn="ctr" rotWithShape="0">
                    <a:prstClr val="black">
                      <a:alpha val="68000"/>
                    </a:prstClr>
                  </a:outerShdw>
                </a:effectLst>
              </a:rPr>
            </a:br>
            <a:r>
              <a:rPr lang="en-US" sz="1600" dirty="0" smtClean="0">
                <a:solidFill>
                  <a:prstClr val="white"/>
                </a:solidFill>
                <a:effectLst>
                  <a:outerShdw blurRad="393700" algn="ctr" rotWithShape="0">
                    <a:prstClr val="black">
                      <a:alpha val="68000"/>
                    </a:prstClr>
                  </a:outerShdw>
                </a:effectLst>
              </a:rPr>
              <a:t>and removable drives</a:t>
            </a:r>
          </a:p>
          <a:p>
            <a:pPr marL="287338" lvl="1" indent="-277813" defTabSz="914363" fontAlgn="base">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Mandate the use of encryption </a:t>
            </a:r>
            <a:br>
              <a:rPr lang="en-US" sz="1600" dirty="0" smtClean="0">
                <a:solidFill>
                  <a:prstClr val="white"/>
                </a:solidFill>
                <a:effectLst>
                  <a:outerShdw blurRad="393700" algn="ctr" rotWithShape="0">
                    <a:prstClr val="black">
                      <a:alpha val="68000"/>
                    </a:prstClr>
                  </a:outerShdw>
                </a:effectLst>
              </a:rPr>
            </a:br>
            <a:r>
              <a:rPr lang="en-US" sz="1600" dirty="0" smtClean="0">
                <a:solidFill>
                  <a:prstClr val="white"/>
                </a:solidFill>
                <a:effectLst>
                  <a:outerShdw blurRad="393700" algn="ctr" rotWithShape="0">
                    <a:prstClr val="black">
                      <a:alpha val="68000"/>
                    </a:prstClr>
                  </a:outerShdw>
                </a:effectLst>
              </a:rPr>
              <a:t>with Group Policies</a:t>
            </a:r>
          </a:p>
          <a:p>
            <a:pPr marL="287338" lvl="1" indent="-277813" defTabSz="914363" fontAlgn="base">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Store recovery information in</a:t>
            </a:r>
            <a:br>
              <a:rPr lang="en-US" sz="1600" dirty="0" smtClean="0">
                <a:solidFill>
                  <a:prstClr val="white"/>
                </a:solidFill>
                <a:effectLst>
                  <a:outerShdw blurRad="393700" algn="ctr" rotWithShape="0">
                    <a:prstClr val="black">
                      <a:alpha val="68000"/>
                    </a:prstClr>
                  </a:outerShdw>
                </a:effectLst>
              </a:rPr>
            </a:br>
            <a:r>
              <a:rPr lang="en-US" sz="1600" dirty="0" smtClean="0">
                <a:solidFill>
                  <a:prstClr val="white"/>
                </a:solidFill>
                <a:effectLst>
                  <a:outerShdw blurRad="393700" algn="ctr" rotWithShape="0">
                    <a:prstClr val="black">
                      <a:alpha val="68000"/>
                    </a:prstClr>
                  </a:outerShdw>
                </a:effectLst>
              </a:rPr>
              <a:t>Active Directory for manageability </a:t>
            </a:r>
          </a:p>
          <a:p>
            <a:pPr marL="287338" lvl="1" indent="-277813" defTabSz="914363" fontAlgn="base">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Simplify BitLocker setup and </a:t>
            </a:r>
            <a:br>
              <a:rPr lang="en-US" sz="1600" dirty="0" smtClean="0">
                <a:solidFill>
                  <a:prstClr val="white"/>
                </a:solidFill>
                <a:effectLst>
                  <a:outerShdw blurRad="393700" algn="ctr" rotWithShape="0">
                    <a:prstClr val="black">
                      <a:alpha val="68000"/>
                    </a:prstClr>
                  </a:outerShdw>
                </a:effectLst>
              </a:rPr>
            </a:br>
            <a:r>
              <a:rPr lang="en-US" sz="1600" dirty="0" smtClean="0">
                <a:solidFill>
                  <a:prstClr val="white"/>
                </a:solidFill>
                <a:effectLst>
                  <a:outerShdw blurRad="393700" algn="ctr" rotWithShape="0">
                    <a:prstClr val="black">
                      <a:alpha val="68000"/>
                    </a:prstClr>
                  </a:outerShdw>
                </a:effectLst>
              </a:rPr>
              <a:t>configuration of primary hard drive</a:t>
            </a:r>
          </a:p>
        </p:txBody>
      </p:sp>
      <p:grpSp>
        <p:nvGrpSpPr>
          <p:cNvPr id="6" name="Group 38"/>
          <p:cNvGrpSpPr/>
          <p:nvPr/>
        </p:nvGrpSpPr>
        <p:grpSpPr>
          <a:xfrm>
            <a:off x="838200" y="1951824"/>
            <a:ext cx="2939577" cy="1211995"/>
            <a:chOff x="4876800" y="2438400"/>
            <a:chExt cx="2939577" cy="1211995"/>
          </a:xfrm>
        </p:grpSpPr>
        <p:grpSp>
          <p:nvGrpSpPr>
            <p:cNvPr id="7" name="Group 64"/>
            <p:cNvGrpSpPr/>
            <p:nvPr/>
          </p:nvGrpSpPr>
          <p:grpSpPr>
            <a:xfrm>
              <a:off x="4876800" y="2590800"/>
              <a:ext cx="1327447" cy="939288"/>
              <a:chOff x="4876800" y="2590800"/>
              <a:chExt cx="1327447" cy="939288"/>
            </a:xfrm>
          </p:grpSpPr>
          <p:pic>
            <p:nvPicPr>
              <p:cNvPr id="69" name="Rectangle 11308" descr="D:\Clip_Installer\DVD_ART\BoxShots_Logos\Windows Vista\Windows Vista Logo Horizontal W.png"/>
              <p:cNvPicPr>
                <a:picLocks noChangeAspect="1" noChangeArrowheads="1"/>
              </p:cNvPicPr>
              <p:nvPr/>
            </p:nvPicPr>
            <p:blipFill>
              <a:blip r:embed="rId4" cstate="print"/>
              <a:srcRect/>
              <a:stretch>
                <a:fillRect/>
              </a:stretch>
            </p:blipFill>
            <p:spPr bwMode="auto">
              <a:xfrm>
                <a:off x="4876800" y="3276600"/>
                <a:ext cx="1327447" cy="253488"/>
              </a:xfrm>
              <a:prstGeom prst="rect">
                <a:avLst/>
              </a:prstGeom>
              <a:noFill/>
              <a:ln w="9525">
                <a:noFill/>
                <a:miter lim="800000"/>
                <a:headEnd/>
                <a:tailEnd/>
              </a:ln>
            </p:spPr>
          </p:pic>
          <p:grpSp>
            <p:nvGrpSpPr>
              <p:cNvPr id="8" name="Group 58"/>
              <p:cNvGrpSpPr/>
              <p:nvPr/>
            </p:nvGrpSpPr>
            <p:grpSpPr>
              <a:xfrm>
                <a:off x="5029200" y="2590800"/>
                <a:ext cx="998454" cy="552450"/>
                <a:chOff x="5029200" y="2362200"/>
                <a:chExt cx="998454" cy="552450"/>
              </a:xfrm>
            </p:grpSpPr>
            <p:pic>
              <p:nvPicPr>
                <p:cNvPr id="71"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029200" y="2438400"/>
                  <a:ext cx="998454" cy="476250"/>
                </a:xfrm>
                <a:prstGeom prst="rect">
                  <a:avLst/>
                </a:prstGeom>
                <a:noFill/>
              </p:spPr>
            </p:pic>
            <p:pic>
              <p:nvPicPr>
                <p:cNvPr id="72" name="Picture 2" descr="\\eventsql\dvd\Online_ART\DVD_ART34\Artwork_Imagery\Icons - Illustrations\_WINDOWS VISTA ICONS\Keys secure security.png"/>
                <p:cNvPicPr>
                  <a:picLocks noChangeAspect="1" noChangeArrowheads="1"/>
                </p:cNvPicPr>
                <p:nvPr/>
              </p:nvPicPr>
              <p:blipFill>
                <a:blip r:embed="rId6" cstate="print"/>
                <a:srcRect/>
                <a:stretch>
                  <a:fillRect/>
                </a:stretch>
              </p:blipFill>
              <p:spPr bwMode="auto">
                <a:xfrm>
                  <a:off x="5486400" y="2362200"/>
                  <a:ext cx="381000" cy="381000"/>
                </a:xfrm>
                <a:prstGeom prst="rect">
                  <a:avLst/>
                </a:prstGeom>
                <a:noFill/>
              </p:spPr>
            </p:pic>
            <p:pic>
              <p:nvPicPr>
                <p:cNvPr id="83" name="Picture 15" descr="E:\DVD_ART34\Artwork_Imagery\Icons - Illustrations\_VIRTUALIZATION ICONS\Windows Logo.png"/>
                <p:cNvPicPr>
                  <a:picLocks noChangeAspect="1" noChangeArrowheads="1"/>
                </p:cNvPicPr>
                <p:nvPr/>
              </p:nvPicPr>
              <p:blipFill>
                <a:blip r:embed="rId7" cstate="print"/>
                <a:srcRect/>
                <a:stretch>
                  <a:fillRect/>
                </a:stretch>
              </p:blipFill>
              <p:spPr bwMode="auto">
                <a:xfrm>
                  <a:off x="5029200" y="2514600"/>
                  <a:ext cx="248450" cy="228600"/>
                </a:xfrm>
                <a:prstGeom prst="rect">
                  <a:avLst/>
                </a:prstGeom>
                <a:noFill/>
              </p:spPr>
            </p:pic>
          </p:grpSp>
        </p:grpSp>
        <p:grpSp>
          <p:nvGrpSpPr>
            <p:cNvPr id="9" name="Group 65"/>
            <p:cNvGrpSpPr/>
            <p:nvPr/>
          </p:nvGrpSpPr>
          <p:grpSpPr>
            <a:xfrm>
              <a:off x="6463827" y="2438400"/>
              <a:ext cx="1352550" cy="1211995"/>
              <a:chOff x="6463827" y="2438400"/>
              <a:chExt cx="1352550" cy="1211995"/>
            </a:xfrm>
          </p:grpSpPr>
          <p:pic>
            <p:nvPicPr>
              <p:cNvPr id="46" name="Picture 3" descr="E:\DVD_ART34\Logos\Windows Vista\Windows Vista - with Service Pack 1\Windows Vista with Service Pack SP1 1  logo r.png"/>
              <p:cNvPicPr>
                <a:picLocks noChangeAspect="1" noChangeArrowheads="1"/>
              </p:cNvPicPr>
              <p:nvPr/>
            </p:nvPicPr>
            <p:blipFill>
              <a:blip r:embed="rId8" cstate="print"/>
              <a:srcRect/>
              <a:stretch>
                <a:fillRect/>
              </a:stretch>
            </p:blipFill>
            <p:spPr bwMode="auto">
              <a:xfrm>
                <a:off x="6463827" y="3276600"/>
                <a:ext cx="1352550" cy="373795"/>
              </a:xfrm>
              <a:prstGeom prst="rect">
                <a:avLst/>
              </a:prstGeom>
              <a:noFill/>
            </p:spPr>
          </p:pic>
          <p:grpSp>
            <p:nvGrpSpPr>
              <p:cNvPr id="10" name="Group 63"/>
              <p:cNvGrpSpPr/>
              <p:nvPr/>
            </p:nvGrpSpPr>
            <p:grpSpPr>
              <a:xfrm>
                <a:off x="6705600" y="2438400"/>
                <a:ext cx="998454" cy="857250"/>
                <a:chOff x="6705600" y="2286000"/>
                <a:chExt cx="998454" cy="857250"/>
              </a:xfrm>
            </p:grpSpPr>
            <p:grpSp>
              <p:nvGrpSpPr>
                <p:cNvPr id="11" name="Group 24"/>
                <p:cNvGrpSpPr/>
                <p:nvPr/>
              </p:nvGrpSpPr>
              <p:grpSpPr>
                <a:xfrm>
                  <a:off x="6705600" y="2514600"/>
                  <a:ext cx="998454" cy="628650"/>
                  <a:chOff x="5410200" y="4038600"/>
                  <a:chExt cx="998454" cy="628650"/>
                </a:xfrm>
              </p:grpSpPr>
              <p:pic>
                <p:nvPicPr>
                  <p:cNvPr id="67"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410200" y="4191000"/>
                    <a:ext cx="998454" cy="476250"/>
                  </a:xfrm>
                  <a:prstGeom prst="rect">
                    <a:avLst/>
                  </a:prstGeom>
                  <a:noFill/>
                </p:spPr>
              </p:pic>
              <p:pic>
                <p:nvPicPr>
                  <p:cNvPr id="68"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410200" y="4038600"/>
                    <a:ext cx="998454" cy="476250"/>
                  </a:xfrm>
                  <a:prstGeom prst="rect">
                    <a:avLst/>
                  </a:prstGeom>
                  <a:noFill/>
                </p:spPr>
              </p:pic>
            </p:grpSp>
            <p:grpSp>
              <p:nvGrpSpPr>
                <p:cNvPr id="12" name="Group 59"/>
                <p:cNvGrpSpPr/>
                <p:nvPr/>
              </p:nvGrpSpPr>
              <p:grpSpPr>
                <a:xfrm>
                  <a:off x="6705600" y="2286000"/>
                  <a:ext cx="998454" cy="552450"/>
                  <a:chOff x="5029200" y="2362200"/>
                  <a:chExt cx="998454" cy="552450"/>
                </a:xfrm>
              </p:grpSpPr>
              <p:pic>
                <p:nvPicPr>
                  <p:cNvPr id="64"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029200" y="2438400"/>
                    <a:ext cx="998454" cy="476250"/>
                  </a:xfrm>
                  <a:prstGeom prst="rect">
                    <a:avLst/>
                  </a:prstGeom>
                  <a:noFill/>
                </p:spPr>
              </p:pic>
              <p:pic>
                <p:nvPicPr>
                  <p:cNvPr id="65" name="Picture 2" descr="\\eventsql\dvd\Online_ART\DVD_ART34\Artwork_Imagery\Icons - Illustrations\_WINDOWS VISTA ICONS\Keys secure security.png"/>
                  <p:cNvPicPr>
                    <a:picLocks noChangeAspect="1" noChangeArrowheads="1"/>
                  </p:cNvPicPr>
                  <p:nvPr/>
                </p:nvPicPr>
                <p:blipFill>
                  <a:blip r:embed="rId6" cstate="print"/>
                  <a:srcRect/>
                  <a:stretch>
                    <a:fillRect/>
                  </a:stretch>
                </p:blipFill>
                <p:spPr bwMode="auto">
                  <a:xfrm>
                    <a:off x="5486400" y="2362200"/>
                    <a:ext cx="381000" cy="381000"/>
                  </a:xfrm>
                  <a:prstGeom prst="rect">
                    <a:avLst/>
                  </a:prstGeom>
                  <a:noFill/>
                </p:spPr>
              </p:pic>
              <p:pic>
                <p:nvPicPr>
                  <p:cNvPr id="66" name="Picture 15" descr="E:\DVD_ART34\Artwork_Imagery\Icons - Illustrations\_VIRTUALIZATION ICONS\Windows Logo.png"/>
                  <p:cNvPicPr>
                    <a:picLocks noChangeAspect="1" noChangeArrowheads="1"/>
                  </p:cNvPicPr>
                  <p:nvPr/>
                </p:nvPicPr>
                <p:blipFill>
                  <a:blip r:embed="rId7" cstate="print"/>
                  <a:srcRect/>
                  <a:stretch>
                    <a:fillRect/>
                  </a:stretch>
                </p:blipFill>
                <p:spPr bwMode="auto">
                  <a:xfrm>
                    <a:off x="5029200" y="2514600"/>
                    <a:ext cx="248450" cy="228600"/>
                  </a:xfrm>
                  <a:prstGeom prst="rect">
                    <a:avLst/>
                  </a:prstGeom>
                  <a:noFill/>
                </p:spPr>
              </p:pic>
            </p:grpSp>
          </p:grpSp>
        </p:grpSp>
      </p:grpSp>
      <p:grpSp>
        <p:nvGrpSpPr>
          <p:cNvPr id="13" name="Group 83"/>
          <p:cNvGrpSpPr/>
          <p:nvPr/>
        </p:nvGrpSpPr>
        <p:grpSpPr>
          <a:xfrm>
            <a:off x="5061343" y="2256158"/>
            <a:ext cx="3453992" cy="1361402"/>
            <a:chOff x="5486400" y="2438400"/>
            <a:chExt cx="2645634" cy="1042785"/>
          </a:xfrm>
        </p:grpSpPr>
        <p:sp>
          <p:nvSpPr>
            <p:cNvPr id="85" name="Rectangle 84"/>
            <p:cNvSpPr/>
            <p:nvPr/>
          </p:nvSpPr>
          <p:spPr>
            <a:xfrm>
              <a:off x="6520240" y="2524878"/>
              <a:ext cx="515940" cy="707238"/>
            </a:xfrm>
            <a:prstGeom prst="rect">
              <a:avLst/>
            </a:prstGeom>
          </p:spPr>
          <p:txBody>
            <a:bodyPr wrap="none">
              <a:spAutoFit/>
            </a:bodyPr>
            <a:lstStyle/>
            <a:p>
              <a:r>
                <a:rPr lang="en-US" sz="5400" b="1" dirty="0" smtClean="0">
                  <a:effectLst>
                    <a:outerShdw blurRad="38100" dist="38100" dir="2700000" algn="tl">
                      <a:srgbClr xmlns:mc="http://schemas.openxmlformats.org/markup-compatibility/2006" xmlns:a14="http://schemas.microsoft.com/office/drawing/2010/main" val="000000" mc:Ignorable="">
                        <a:alpha val="43137"/>
                      </a:srgbClr>
                    </a:outerShdw>
                  </a:effectLst>
                </a:rPr>
                <a:t>+</a:t>
              </a:r>
              <a:endParaRPr lang="en-US" sz="5400" b="1" dirty="0">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grpSp>
          <p:nvGrpSpPr>
            <p:cNvPr id="14" name="Group 81"/>
            <p:cNvGrpSpPr/>
            <p:nvPr/>
          </p:nvGrpSpPr>
          <p:grpSpPr>
            <a:xfrm>
              <a:off x="5486400" y="2561864"/>
              <a:ext cx="1134254" cy="832766"/>
              <a:chOff x="5486400" y="2561864"/>
              <a:chExt cx="1134254" cy="832766"/>
            </a:xfrm>
          </p:grpSpPr>
          <p:grpSp>
            <p:nvGrpSpPr>
              <p:cNvPr id="15" name="Group 81"/>
              <p:cNvGrpSpPr/>
              <p:nvPr/>
            </p:nvGrpSpPr>
            <p:grpSpPr>
              <a:xfrm>
                <a:off x="5486400" y="2561864"/>
                <a:ext cx="1134254" cy="832766"/>
                <a:chOff x="703293" y="5367565"/>
                <a:chExt cx="808181" cy="642486"/>
              </a:xfrm>
            </p:grpSpPr>
            <p:pic>
              <p:nvPicPr>
                <p:cNvPr id="94"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9" cstate="print"/>
                <a:srcRect r="-600" b="-6222"/>
                <a:stretch>
                  <a:fillRect/>
                </a:stretch>
              </p:blipFill>
              <p:spPr bwMode="auto">
                <a:xfrm>
                  <a:off x="703293" y="5371361"/>
                  <a:ext cx="808181" cy="638690"/>
                </a:xfrm>
                <a:prstGeom prst="rect">
                  <a:avLst/>
                </a:prstGeom>
                <a:noFill/>
                <a:effectLst>
                  <a:outerShdw blurRad="50800" dist="38100" dir="2700000" algn="tl" rotWithShape="0">
                    <a:prstClr val="black">
                      <a:alpha val="40000"/>
                    </a:prstClr>
                  </a:outerShdw>
                </a:effectLst>
              </p:spPr>
            </p:pic>
            <p:pic>
              <p:nvPicPr>
                <p:cNvPr id="95" name="Picture 94" descr="futuristic_screen.png"/>
                <p:cNvPicPr>
                  <a:picLocks noChangeAspect="1"/>
                </p:cNvPicPr>
                <p:nvPr/>
              </p:nvPicPr>
              <p:blipFill>
                <a:blip r:embed="rId10" cstate="print"/>
                <a:srcRect r="30418" b="28572"/>
                <a:stretch>
                  <a:fillRect/>
                </a:stretch>
              </p:blipFill>
              <p:spPr>
                <a:xfrm>
                  <a:off x="703293" y="5367565"/>
                  <a:ext cx="558032" cy="433496"/>
                </a:xfrm>
                <a:prstGeom prst="rect">
                  <a:avLst/>
                </a:prstGeom>
              </p:spPr>
            </p:pic>
          </p:grpSp>
          <p:pic>
            <p:nvPicPr>
              <p:cNvPr id="93" name="Picture 2" descr="\\eventsql\dvd\Online_ART\DVD_ART34\Artwork_Imagery\Icons - Illustrations\_WINDOWS VISTA ICONS\Keys secure security.png"/>
              <p:cNvPicPr>
                <a:picLocks noChangeAspect="1" noChangeArrowheads="1"/>
              </p:cNvPicPr>
              <p:nvPr/>
            </p:nvPicPr>
            <p:blipFill>
              <a:blip r:embed="rId11" cstate="print"/>
              <a:srcRect/>
              <a:stretch>
                <a:fillRect/>
              </a:stretch>
            </p:blipFill>
            <p:spPr bwMode="auto">
              <a:xfrm>
                <a:off x="5791200" y="2667000"/>
                <a:ext cx="457200" cy="457200"/>
              </a:xfrm>
              <a:prstGeom prst="rect">
                <a:avLst/>
              </a:prstGeom>
              <a:noFill/>
            </p:spPr>
          </p:pic>
        </p:grpSp>
        <p:grpSp>
          <p:nvGrpSpPr>
            <p:cNvPr id="16" name="Group 82"/>
            <p:cNvGrpSpPr/>
            <p:nvPr/>
          </p:nvGrpSpPr>
          <p:grpSpPr>
            <a:xfrm>
              <a:off x="7010400" y="2438400"/>
              <a:ext cx="1121634" cy="1042785"/>
              <a:chOff x="7010400" y="2438400"/>
              <a:chExt cx="1121634" cy="1042785"/>
            </a:xfrm>
          </p:grpSpPr>
          <p:pic>
            <p:nvPicPr>
              <p:cNvPr id="90" name="Picture 6" descr="C:\Users\aheaton\AppData\Local\Microsoft\Windows\Temporary Internet Files\Content.IE5\U60ZBJ5U\MCj04315710000[1].png"/>
              <p:cNvPicPr>
                <a:picLocks noChangeAspect="1" noChangeArrowheads="1"/>
              </p:cNvPicPr>
              <p:nvPr/>
            </p:nvPicPr>
            <p:blipFill>
              <a:blip r:embed="rId12" cstate="print"/>
              <a:srcRect/>
              <a:stretch>
                <a:fillRect/>
              </a:stretch>
            </p:blipFill>
            <p:spPr bwMode="auto">
              <a:xfrm>
                <a:off x="7010400" y="2438400"/>
                <a:ext cx="1121634" cy="1042785"/>
              </a:xfrm>
              <a:prstGeom prst="rect">
                <a:avLst/>
              </a:prstGeom>
              <a:noFill/>
            </p:spPr>
          </p:pic>
          <p:pic>
            <p:nvPicPr>
              <p:cNvPr id="91" name="Picture 2" descr="\\eventsql\dvd\Online_ART\DVD_ART34\Artwork_Imagery\Icons - Illustrations\_WINDOWS VISTA ICONS\Keys secure security.png"/>
              <p:cNvPicPr>
                <a:picLocks noChangeAspect="1" noChangeArrowheads="1"/>
              </p:cNvPicPr>
              <p:nvPr/>
            </p:nvPicPr>
            <p:blipFill>
              <a:blip r:embed="rId11" cstate="print"/>
              <a:srcRect/>
              <a:stretch>
                <a:fillRect/>
              </a:stretch>
            </p:blipFill>
            <p:spPr bwMode="auto">
              <a:xfrm>
                <a:off x="7467600" y="2667000"/>
                <a:ext cx="457200" cy="457200"/>
              </a:xfrm>
              <a:prstGeom prst="rect">
                <a:avLst/>
              </a:prstGeom>
              <a:noFill/>
            </p:spPr>
          </p:pic>
        </p:grpSp>
      </p:grpSp>
      <p:graphicFrame>
        <p:nvGraphicFramePr>
          <p:cNvPr id="55" name="Chart 54"/>
          <p:cNvGraphicFramePr/>
          <p:nvPr>
            <p:extLst>
              <p:ext uri="{D42A27DB-BD31-4B8C-83A1-F6EECF244321}">
                <p14:modId xmlns:p14="http://schemas.microsoft.com/office/powerpoint/2010/main" val="1393691419"/>
              </p:ext>
            </p:extLst>
          </p:nvPr>
        </p:nvGraphicFramePr>
        <p:xfrm>
          <a:off x="533400" y="3653454"/>
          <a:ext cx="3733800" cy="1630680"/>
        </p:xfrm>
        <a:graphic>
          <a:graphicData uri="http://schemas.openxmlformats.org/drawingml/2006/chart">
            <c:chart xmlns:c="http://schemas.openxmlformats.org/drawingml/2006/chart" xmlns:r="http://schemas.openxmlformats.org/officeDocument/2006/relationships" r:id="rId13"/>
          </a:graphicData>
        </a:graphic>
      </p:graphicFrame>
      <p:sp>
        <p:nvSpPr>
          <p:cNvPr id="59" name="TextBox 58"/>
          <p:cNvSpPr txBox="1"/>
          <p:nvPr/>
        </p:nvSpPr>
        <p:spPr>
          <a:xfrm>
            <a:off x="990600" y="3363894"/>
            <a:ext cx="2362200" cy="276999"/>
          </a:xfrm>
          <a:prstGeom prst="rect">
            <a:avLst/>
          </a:prstGeom>
          <a:noFill/>
        </p:spPr>
        <p:txBody>
          <a:bodyPr wrap="square" rtlCol="0">
            <a:spAutoFit/>
          </a:bodyPr>
          <a:lstStyle/>
          <a:p>
            <a:r>
              <a:rPr lang="en-US" sz="1200" b="1" dirty="0" smtClean="0"/>
              <a:t>Worldwide Shipments (000s)</a:t>
            </a:r>
            <a:endParaRPr lang="en-US" sz="1200" b="1" dirty="0"/>
          </a:p>
        </p:txBody>
      </p:sp>
      <p:sp>
        <p:nvSpPr>
          <p:cNvPr id="47" name="TextBox 46"/>
          <p:cNvSpPr txBox="1"/>
          <p:nvPr/>
        </p:nvSpPr>
        <p:spPr>
          <a:xfrm>
            <a:off x="381000" y="5419500"/>
            <a:ext cx="3962400" cy="523220"/>
          </a:xfrm>
          <a:prstGeom prst="rect">
            <a:avLst/>
          </a:prstGeom>
          <a:noFill/>
        </p:spPr>
        <p:txBody>
          <a:bodyPr wrap="square" rtlCol="0">
            <a:spAutoFit/>
          </a:bodyPr>
          <a:lstStyle/>
          <a:p>
            <a:pPr marL="115888" indent="-115888">
              <a:buFont typeface="Arial" pitchFamily="34" charset="0"/>
              <a:buChar char="•"/>
            </a:pPr>
            <a:r>
              <a:rPr lang="en-US" sz="700" dirty="0" smtClean="0"/>
              <a:t>Gartner “Forecast: USB Flash Drives, Worldwide, 2001-2011” </a:t>
            </a:r>
            <a:br>
              <a:rPr lang="en-US" sz="700" dirty="0" smtClean="0"/>
            </a:br>
            <a:r>
              <a:rPr lang="en-US" sz="700" dirty="0" smtClean="0"/>
              <a:t>24 September 2007, Joseph </a:t>
            </a:r>
            <a:r>
              <a:rPr lang="en-US" sz="700" dirty="0" err="1" smtClean="0"/>
              <a:t>Unsworth</a:t>
            </a:r>
            <a:r>
              <a:rPr lang="en-US" sz="700" dirty="0" smtClean="0"/>
              <a:t>  </a:t>
            </a:r>
          </a:p>
          <a:p>
            <a:pPr marL="115888" indent="-115888">
              <a:buFont typeface="Arial" pitchFamily="34" charset="0"/>
              <a:buChar char="•"/>
            </a:pPr>
            <a:r>
              <a:rPr lang="en-US" sz="700" dirty="0" smtClean="0"/>
              <a:t>Gartner “Dataquest Insight: PC Forecast Analysis, Worldwide, 1H08”</a:t>
            </a:r>
            <a:br>
              <a:rPr lang="en-US" sz="700" dirty="0" smtClean="0"/>
            </a:br>
            <a:r>
              <a:rPr lang="en-US" sz="700" dirty="0" smtClean="0"/>
              <a:t>18 April 2008, </a:t>
            </a:r>
            <a:r>
              <a:rPr lang="en-US" sz="700" dirty="0" err="1" smtClean="0"/>
              <a:t>Mikako</a:t>
            </a:r>
            <a:r>
              <a:rPr lang="en-US" sz="700" dirty="0" smtClean="0"/>
              <a:t> Kitagawa, George </a:t>
            </a:r>
            <a:r>
              <a:rPr lang="en-US" sz="700" dirty="0" err="1" smtClean="0"/>
              <a:t>Shiffler</a:t>
            </a:r>
            <a:r>
              <a:rPr lang="en-US" sz="700" dirty="0" smtClean="0"/>
              <a:t> III </a:t>
            </a:r>
            <a:endParaRPr lang="en-US" sz="700" dirty="0"/>
          </a:p>
        </p:txBody>
      </p:sp>
      <p:sp>
        <p:nvSpPr>
          <p:cNvPr id="87" name="TextBox 11277"/>
          <p:cNvSpPr txBox="1">
            <a:spLocks noChangeArrowheads="1"/>
          </p:cNvSpPr>
          <p:nvPr/>
        </p:nvSpPr>
        <p:spPr bwMode="auto">
          <a:xfrm>
            <a:off x="4899908" y="1895206"/>
            <a:ext cx="4114800" cy="2215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sz="1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BitLocker</a:t>
            </a:r>
            <a:r>
              <a:rPr lang="en-US" sz="1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 </a:t>
            </a:r>
            <a:r>
              <a:rPr lang="en-US" sz="1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ToGo</a:t>
            </a:r>
            <a:r>
              <a:rPr lang="en-US" sz="1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a:t>
            </a:r>
            <a:endParaRPr lang="en-US" sz="1600"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endParaRPr>
          </a:p>
        </p:txBody>
      </p:sp>
      <p:sp>
        <p:nvSpPr>
          <p:cNvPr id="58" name="Rounded Rectangle 57"/>
          <p:cNvSpPr/>
          <p:nvPr/>
        </p:nvSpPr>
        <p:spPr bwMode="blackWhite">
          <a:xfrm rot="5400000">
            <a:off x="2147103" y="-630724"/>
            <a:ext cx="582594" cy="4267200"/>
          </a:xfrm>
          <a:prstGeom prst="roundRect">
            <a:avLst>
              <a:gd name="adj" fmla="val 27850"/>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70" name="TextBox 11277"/>
          <p:cNvSpPr txBox="1">
            <a:spLocks noChangeArrowheads="1"/>
          </p:cNvSpPr>
          <p:nvPr/>
        </p:nvSpPr>
        <p:spPr bwMode="auto">
          <a:xfrm>
            <a:off x="395391" y="1478200"/>
            <a:ext cx="3923690" cy="276999"/>
          </a:xfrm>
          <a:prstGeom prst="rect">
            <a:avLst/>
          </a:prstGeom>
          <a:noFill/>
          <a:ln w="9525">
            <a:noFill/>
            <a:miter lim="800000"/>
            <a:headEnd/>
            <a:tailEnd/>
          </a:ln>
          <a:effectLst/>
        </p:spPr>
        <p:txBody>
          <a:bodyPr wrap="square" lIns="0" tIns="0" rIns="0" bIns="0" anchor="ctr">
            <a:spAutoFit/>
          </a:bodyPr>
          <a:lstStyle/>
          <a:p>
            <a:pPr algn="ctr" eaLnBrk="0" hangingPunct="0">
              <a:lnSpc>
                <a:spcPct val="90000"/>
              </a:lnSpc>
            </a:pPr>
            <a:r>
              <a:rPr lang="en-US" sz="2000" dirty="0" smtClean="0">
                <a:effectLst>
                  <a:outerShdw blurRad="279400" algn="ctr" rotWithShape="0">
                    <a:prstClr val="black">
                      <a:alpha val="75000"/>
                    </a:prstClr>
                  </a:outerShdw>
                </a:effectLst>
                <a:latin typeface="Calibri" pitchFamily="34" charset="0"/>
              </a:rPr>
              <a:t>Situation Today</a:t>
            </a:r>
            <a:endParaRPr lang="en-US" sz="2000" dirty="0">
              <a:effectLst>
                <a:outerShdw blurRad="279400" algn="ctr" rotWithShape="0">
                  <a:prstClr val="black">
                    <a:alpha val="75000"/>
                  </a:prstClr>
                </a:outerShdw>
              </a:effectLst>
              <a:latin typeface="Calibri" pitchFamily="34" charset="0"/>
            </a:endParaRPr>
          </a:p>
        </p:txBody>
      </p:sp>
      <p:sp>
        <p:nvSpPr>
          <p:cNvPr id="98" name="Rounded Rectangle 97"/>
          <p:cNvSpPr/>
          <p:nvPr/>
        </p:nvSpPr>
        <p:spPr bwMode="blackWhite">
          <a:xfrm rot="5400000">
            <a:off x="6478548" y="-574411"/>
            <a:ext cx="589079" cy="4210462"/>
          </a:xfrm>
          <a:prstGeom prst="roundRect">
            <a:avLst>
              <a:gd name="adj" fmla="val 27850"/>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Calibri" pitchFamily="34" charset="0"/>
            </a:endParaRPr>
          </a:p>
        </p:txBody>
      </p:sp>
      <p:sp>
        <p:nvSpPr>
          <p:cNvPr id="99" name="TextBox 11277"/>
          <p:cNvSpPr txBox="1">
            <a:spLocks noChangeArrowheads="1"/>
          </p:cNvSpPr>
          <p:nvPr/>
        </p:nvSpPr>
        <p:spPr bwMode="auto">
          <a:xfrm>
            <a:off x="4800600" y="1260774"/>
            <a:ext cx="3923690" cy="553998"/>
          </a:xfrm>
          <a:prstGeom prst="rect">
            <a:avLst/>
          </a:prstGeom>
          <a:noFill/>
          <a:ln w="9525">
            <a:noFill/>
            <a:miter lim="800000"/>
            <a:headEnd/>
            <a:tailEnd/>
          </a:ln>
          <a:effectLst/>
        </p:spPr>
        <p:txBody>
          <a:bodyPr wrap="square" lIns="0" tIns="0" rIns="0" bIns="0" anchor="ctr">
            <a:spAutoFit/>
          </a:bodyPr>
          <a:lstStyle/>
          <a:p>
            <a:pPr algn="ctr" eaLnBrk="0" hangingPunct="0">
              <a:lnSpc>
                <a:spcPct val="90000"/>
              </a:lnSpc>
            </a:pPr>
            <a:r>
              <a:rPr lang="en-US" sz="2000" dirty="0" smtClean="0">
                <a:effectLst>
                  <a:outerShdw blurRad="279400" algn="ctr" rotWithShape="0">
                    <a:prstClr val="black">
                      <a:alpha val="75000"/>
                    </a:prstClr>
                  </a:outerShdw>
                </a:effectLst>
                <a:latin typeface="Calibri" pitchFamily="34" charset="0"/>
              </a:rPr>
              <a:t>Windows Server 2008 R2 and Windows 7 Solution</a:t>
            </a:r>
            <a:endParaRPr lang="en-US" sz="2000" dirty="0">
              <a:effectLst>
                <a:outerShdw blurRad="279400" algn="ctr" rotWithShape="0">
                  <a:prstClr val="black">
                    <a:alpha val="75000"/>
                  </a:prstClr>
                </a:outerShdw>
              </a:effectLst>
              <a:latin typeface="Calibri" pitchFamily="34" charset="0"/>
            </a:endParaRPr>
          </a:p>
        </p:txBody>
      </p:sp>
    </p:spTree>
    <p:extLst>
      <p:ext uri="{BB962C8B-B14F-4D97-AF65-F5344CB8AC3E}">
        <p14:creationId xmlns:p14="http://schemas.microsoft.com/office/powerpoint/2010/main" val="27780598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309029" y="4459593"/>
            <a:ext cx="6994950" cy="1276189"/>
          </a:xfrm>
        </p:spPr>
        <p:txBody>
          <a:bodyPr/>
          <a:lstStyle/>
          <a:p>
            <a:pPr algn="ctr"/>
            <a:r>
              <a:rPr sz="9600" dirty="0" smtClean="0"/>
              <a:t>IIS 7.5</a:t>
            </a:r>
          </a:p>
          <a:p>
            <a:pPr algn="ctr"/>
            <a:endParaRPr lang="en-GB" sz="8800" dirty="0"/>
          </a:p>
        </p:txBody>
      </p:sp>
    </p:spTree>
    <p:extLst>
      <p:ext uri="{BB962C8B-B14F-4D97-AF65-F5344CB8AC3E}">
        <p14:creationId xmlns:p14="http://schemas.microsoft.com/office/powerpoint/2010/main" val="1290195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81000" y="2286000"/>
            <a:ext cx="4038600" cy="3200400"/>
          </a:xfrm>
          <a:prstGeom prst="roundRect">
            <a:avLst/>
          </a:prstGeom>
          <a:ln>
            <a:headEnd type="none" w="med" len="med"/>
            <a:tailEnd type="none" w="med" len="med"/>
          </a:ln>
          <a:scene3d>
            <a:camera prst="orthographicFront" fov="0">
              <a:rot lat="0" lon="0" rev="0"/>
            </a:camera>
            <a:lightRig rig="glow" dir="t">
              <a:rot lat="0" lon="0" rev="6360000"/>
            </a:lightRig>
          </a:scene3d>
          <a:sp3d contourW="1000" prstMaterial="flat">
            <a:bevelT w="95250" h="101600" prst="coolSlan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rtlCol="0" anchor="b"/>
          <a:lstStyle/>
          <a:p>
            <a:pPr algn="ctr" defTabSz="914099"/>
            <a:r>
              <a:rPr lang="en-US" sz="4000" dirty="0" smtClean="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WS 2008</a:t>
            </a:r>
            <a:endParaRPr lang="en-US" sz="40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1" name="Flowchart: Alternate Process 20"/>
          <p:cNvSpPr/>
          <p:nvPr/>
        </p:nvSpPr>
        <p:spPr bwMode="auto">
          <a:xfrm>
            <a:off x="457200" y="2514600"/>
            <a:ext cx="3886200" cy="1219200"/>
          </a:xfrm>
          <a:prstGeom prst="flowChartAlternateProcess">
            <a:avLst/>
          </a:prstGeom>
          <a:ln>
            <a:headEnd type="none" w="med" len="med"/>
            <a:tailEnd type="none" w="med" len="med"/>
          </a:ln>
          <a:effectLst>
            <a:innerShdw blurRad="114300">
              <a:prstClr val="black"/>
            </a:innerShdw>
          </a:effectLst>
        </p:spPr>
        <p:style>
          <a:lnRef idx="0">
            <a:schemeClr val="accent4"/>
          </a:lnRef>
          <a:fillRef idx="3">
            <a:schemeClr val="accent4"/>
          </a:fillRef>
          <a:effectRef idx="3">
            <a:schemeClr val="accent4"/>
          </a:effectRef>
          <a:fontRef idx="minor">
            <a:schemeClr val="lt1"/>
          </a:fontRef>
        </p:style>
        <p:txBody>
          <a:bodyPr lIns="91436" tIns="45718" rIns="91436" bIns="45718" rtlCol="0" anchor="b"/>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IIS Extensions</a:t>
            </a:r>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 name="Title 1"/>
          <p:cNvSpPr>
            <a:spLocks noGrp="1"/>
          </p:cNvSpPr>
          <p:nvPr>
            <p:ph type="title"/>
          </p:nvPr>
        </p:nvSpPr>
        <p:spPr/>
        <p:txBody>
          <a:bodyPr/>
          <a:lstStyle/>
          <a:p>
            <a:r>
              <a:rPr smtClean="0"/>
              <a:t>Enhancing the IIS Feature Set</a:t>
            </a:r>
            <a:endParaRPr lang="en-US" dirty="0"/>
          </a:p>
        </p:txBody>
      </p:sp>
      <p:sp>
        <p:nvSpPr>
          <p:cNvPr id="9" name="Slide Number Placeholder 8"/>
          <p:cNvSpPr>
            <a:spLocks noGrp="1"/>
          </p:cNvSpPr>
          <p:nvPr>
            <p:ph type="sldNum" sz="quarter" idx="4294967295"/>
          </p:nvPr>
        </p:nvSpPr>
        <p:spPr>
          <a:xfrm>
            <a:off x="7010400" y="6356350"/>
            <a:ext cx="2133600" cy="365125"/>
          </a:xfrm>
          <a:prstGeom prst="rect">
            <a:avLst/>
          </a:prstGeom>
        </p:spPr>
        <p:txBody>
          <a:bodyPr/>
          <a:lstStyle/>
          <a:p>
            <a:fld id="{338DE342-DD0C-470A-A237-550479B8C8EC}" type="slidenum">
              <a:rPr lang="en-US" smtClean="0"/>
              <a:pPr/>
              <a:t>37</a:t>
            </a:fld>
            <a:endParaRPr lang="en-US"/>
          </a:p>
        </p:txBody>
      </p:sp>
      <p:sp>
        <p:nvSpPr>
          <p:cNvPr id="14" name="Rounded Rectangle 13"/>
          <p:cNvSpPr/>
          <p:nvPr/>
        </p:nvSpPr>
        <p:spPr bwMode="auto">
          <a:xfrm>
            <a:off x="1188720" y="2590800"/>
            <a:ext cx="457200" cy="64008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endParaRPr lang="en-US" dirty="0">
              <a:solidFill>
                <a:schemeClr val="tx1"/>
              </a:solidFill>
            </a:endParaRPr>
          </a:p>
        </p:txBody>
      </p:sp>
      <p:sp>
        <p:nvSpPr>
          <p:cNvPr id="16" name="Rounded Rectangle 15"/>
          <p:cNvSpPr/>
          <p:nvPr/>
        </p:nvSpPr>
        <p:spPr bwMode="auto">
          <a:xfrm>
            <a:off x="2499360" y="2590800"/>
            <a:ext cx="457200" cy="64008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endParaRPr lang="en-US" dirty="0">
              <a:solidFill>
                <a:schemeClr val="tx1"/>
              </a:solidFill>
            </a:endParaRPr>
          </a:p>
        </p:txBody>
      </p:sp>
      <p:sp>
        <p:nvSpPr>
          <p:cNvPr id="18" name="Rounded Rectangle 17"/>
          <p:cNvSpPr/>
          <p:nvPr/>
        </p:nvSpPr>
        <p:spPr bwMode="auto">
          <a:xfrm>
            <a:off x="3810000" y="2590800"/>
            <a:ext cx="457200" cy="64008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endParaRPr lang="en-US" dirty="0">
              <a:solidFill>
                <a:schemeClr val="tx1"/>
              </a:solidFill>
            </a:endParaRPr>
          </a:p>
        </p:txBody>
      </p:sp>
      <p:sp>
        <p:nvSpPr>
          <p:cNvPr id="20" name="Flowchart: Alternate Process 19"/>
          <p:cNvSpPr/>
          <p:nvPr/>
        </p:nvSpPr>
        <p:spPr bwMode="auto">
          <a:xfrm>
            <a:off x="457200" y="3810000"/>
            <a:ext cx="3886200" cy="762000"/>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IIS 7.0 Platform</a:t>
            </a:r>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2" name="Rounded Rectangle 21"/>
          <p:cNvSpPr/>
          <p:nvPr/>
        </p:nvSpPr>
        <p:spPr bwMode="auto">
          <a:xfrm>
            <a:off x="4572000" y="2286000"/>
            <a:ext cx="4038600" cy="3200400"/>
          </a:xfrm>
          <a:prstGeom prst="roundRect">
            <a:avLst/>
          </a:prstGeom>
          <a:ln>
            <a:headEnd type="none" w="med" len="med"/>
            <a:tailEnd type="none" w="med" len="med"/>
          </a:ln>
          <a:scene3d>
            <a:camera prst="orthographicFront" fov="0">
              <a:rot lat="0" lon="0" rev="0"/>
            </a:camera>
            <a:lightRig rig="glow" dir="t">
              <a:rot lat="0" lon="0" rev="6360000"/>
            </a:lightRig>
          </a:scene3d>
          <a:sp3d contourW="1000" prstMaterial="flat">
            <a:bevelT w="95250" h="101600" prst="coolSlan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lIns="91436" tIns="45718" rIns="91436" bIns="45718" rtlCol="0" anchor="b"/>
          <a:lstStyle/>
          <a:p>
            <a:pPr algn="ctr" defTabSz="914099"/>
            <a:r>
              <a:rPr lang="en-US" sz="4000" dirty="0" smtClean="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WS 2008 R2</a:t>
            </a:r>
          </a:p>
        </p:txBody>
      </p:sp>
      <p:sp>
        <p:nvSpPr>
          <p:cNvPr id="23" name="Flowchart: Alternate Process 22"/>
          <p:cNvSpPr/>
          <p:nvPr/>
        </p:nvSpPr>
        <p:spPr bwMode="auto">
          <a:xfrm>
            <a:off x="4648200" y="3810000"/>
            <a:ext cx="3886200" cy="762000"/>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Enhanced IIS 7.5 Platform</a:t>
            </a:r>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4" name="Flowchart: Alternate Process 23"/>
          <p:cNvSpPr/>
          <p:nvPr/>
        </p:nvSpPr>
        <p:spPr bwMode="auto">
          <a:xfrm>
            <a:off x="4648200" y="2514600"/>
            <a:ext cx="3886200" cy="1219200"/>
          </a:xfrm>
          <a:prstGeom prst="flowChartAlternateProcess">
            <a:avLst/>
          </a:prstGeom>
          <a:ln>
            <a:headEnd type="none" w="med" len="med"/>
            <a:tailEnd type="none" w="med" len="med"/>
          </a:ln>
          <a:effectLst>
            <a:innerShdw blurRad="114300">
              <a:prstClr val="black"/>
            </a:innerShdw>
          </a:effectLst>
        </p:spPr>
        <p:style>
          <a:lnRef idx="0">
            <a:schemeClr val="accent4"/>
          </a:lnRef>
          <a:fillRef idx="3">
            <a:schemeClr val="accent4"/>
          </a:fillRef>
          <a:effectRef idx="3">
            <a:schemeClr val="accent4"/>
          </a:effectRef>
          <a:fontRef idx="minor">
            <a:schemeClr val="lt1"/>
          </a:fontRef>
        </p:style>
        <p:txBody>
          <a:bodyPr lIns="91436" tIns="45718" rIns="91436" bIns="45718" rtlCol="0" anchor="b"/>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IIS Extensions</a:t>
            </a:r>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5" name="Rounded Rectangle 24"/>
          <p:cNvSpPr/>
          <p:nvPr/>
        </p:nvSpPr>
        <p:spPr bwMode="auto">
          <a:xfrm>
            <a:off x="5379720" y="2590800"/>
            <a:ext cx="457200" cy="64008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endParaRPr lang="en-US" dirty="0">
              <a:solidFill>
                <a:schemeClr val="tx1"/>
              </a:solidFill>
            </a:endParaRPr>
          </a:p>
        </p:txBody>
      </p:sp>
      <p:sp>
        <p:nvSpPr>
          <p:cNvPr id="26" name="Rounded Rectangle 25"/>
          <p:cNvSpPr/>
          <p:nvPr/>
        </p:nvSpPr>
        <p:spPr bwMode="auto">
          <a:xfrm>
            <a:off x="6690360" y="2590800"/>
            <a:ext cx="457200" cy="64008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endParaRPr lang="en-US" dirty="0">
              <a:solidFill>
                <a:schemeClr val="tx1"/>
              </a:solidFill>
            </a:endParaRPr>
          </a:p>
        </p:txBody>
      </p:sp>
      <p:sp>
        <p:nvSpPr>
          <p:cNvPr id="27" name="Rounded Rectangle 26"/>
          <p:cNvSpPr/>
          <p:nvPr/>
        </p:nvSpPr>
        <p:spPr bwMode="auto">
          <a:xfrm>
            <a:off x="8001000" y="2590800"/>
            <a:ext cx="457200" cy="64008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endParaRPr lang="en-US" dirty="0">
              <a:solidFill>
                <a:schemeClr val="tx1"/>
              </a:solidFill>
            </a:endParaRPr>
          </a:p>
        </p:txBody>
      </p:sp>
      <p:sp>
        <p:nvSpPr>
          <p:cNvPr id="12" name="Oval Callout 11"/>
          <p:cNvSpPr/>
          <p:nvPr/>
        </p:nvSpPr>
        <p:spPr bwMode="auto">
          <a:xfrm>
            <a:off x="6019800" y="1295400"/>
            <a:ext cx="2362200" cy="1066800"/>
          </a:xfrm>
          <a:prstGeom prst="wedgeEllipseCallout">
            <a:avLst>
              <a:gd name="adj1" fmla="val -58162"/>
              <a:gd name="adj2" fmla="val 76948"/>
            </a:avLst>
          </a:prstGeom>
          <a:solidFill>
            <a:schemeClr val="bg1"/>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36" tIns="45718" rIns="91436" bIns="45718" rtlCol="0" anchor="ctr"/>
          <a:lstStyle/>
          <a:p>
            <a:pPr algn="ctr" defTabSz="914099"/>
            <a:r>
              <a:rPr lang="en-US" sz="20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Extensions Add Further Functionality</a:t>
            </a:r>
            <a:endParaRPr lang="en-US" sz="2000" dirty="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3" name="Rounded Rectangle 12"/>
          <p:cNvSpPr/>
          <p:nvPr/>
        </p:nvSpPr>
        <p:spPr bwMode="auto">
          <a:xfrm>
            <a:off x="533400" y="2590800"/>
            <a:ext cx="457200" cy="64008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endParaRPr lang="en-US" dirty="0">
              <a:solidFill>
                <a:schemeClr val="tx1"/>
              </a:solidFill>
            </a:endParaRPr>
          </a:p>
        </p:txBody>
      </p:sp>
      <p:sp>
        <p:nvSpPr>
          <p:cNvPr id="15" name="Rounded Rectangle 14"/>
          <p:cNvSpPr/>
          <p:nvPr/>
        </p:nvSpPr>
        <p:spPr bwMode="auto">
          <a:xfrm>
            <a:off x="1844040" y="2590800"/>
            <a:ext cx="457200" cy="64008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endParaRPr lang="en-US" dirty="0">
              <a:solidFill>
                <a:schemeClr val="tx1"/>
              </a:solidFill>
            </a:endParaRPr>
          </a:p>
        </p:txBody>
      </p:sp>
      <p:sp>
        <p:nvSpPr>
          <p:cNvPr id="17" name="Rounded Rectangle 16"/>
          <p:cNvSpPr/>
          <p:nvPr/>
        </p:nvSpPr>
        <p:spPr bwMode="auto">
          <a:xfrm>
            <a:off x="3154680" y="2590800"/>
            <a:ext cx="457200" cy="64008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endParaRPr lang="en-US" dirty="0">
              <a:solidFill>
                <a:schemeClr val="tx1"/>
              </a:solidFill>
            </a:endParaRPr>
          </a:p>
        </p:txBody>
      </p:sp>
      <p:sp>
        <p:nvSpPr>
          <p:cNvPr id="28" name="Oval Callout 27"/>
          <p:cNvSpPr/>
          <p:nvPr/>
        </p:nvSpPr>
        <p:spPr bwMode="auto">
          <a:xfrm>
            <a:off x="1676400" y="1295400"/>
            <a:ext cx="2362200" cy="1066800"/>
          </a:xfrm>
          <a:prstGeom prst="wedgeEllipseCallout">
            <a:avLst>
              <a:gd name="adj1" fmla="val -58162"/>
              <a:gd name="adj2" fmla="val 76948"/>
            </a:avLst>
          </a:prstGeom>
          <a:solidFill>
            <a:schemeClr val="bg1"/>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36" tIns="45718" rIns="91436" bIns="45718" rtlCol="0" anchor="ctr"/>
          <a:lstStyle/>
          <a:p>
            <a:pPr algn="ctr" defTabSz="914099"/>
            <a:r>
              <a:rPr lang="en-US" sz="20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Extensions Add Further Functionality</a:t>
            </a:r>
            <a:endParaRPr lang="en-US" sz="2000" dirty="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9" name="Oval Callout 28"/>
          <p:cNvSpPr/>
          <p:nvPr/>
        </p:nvSpPr>
        <p:spPr bwMode="auto">
          <a:xfrm>
            <a:off x="6019800" y="2590800"/>
            <a:ext cx="2362200" cy="1066800"/>
          </a:xfrm>
          <a:prstGeom prst="wedgeEllipseCallout">
            <a:avLst>
              <a:gd name="adj1" fmla="val -58162"/>
              <a:gd name="adj2" fmla="val 76948"/>
            </a:avLst>
          </a:prstGeom>
          <a:solidFill>
            <a:schemeClr val="bg1"/>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36" tIns="45718" rIns="91436" bIns="45718" rtlCol="0" anchor="ctr"/>
          <a:lstStyle/>
          <a:p>
            <a:pPr algn="ctr" defTabSz="914099"/>
            <a:r>
              <a:rPr lang="en-US" sz="20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Some Extensions</a:t>
            </a:r>
          </a:p>
          <a:p>
            <a:pPr algn="ctr" defTabSz="914099"/>
            <a:r>
              <a:rPr lang="en-US" sz="20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Integrated </a:t>
            </a:r>
            <a:endParaRPr lang="en-US" sz="2000" dirty="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Tree>
    <p:extLst>
      <p:ext uri="{BB962C8B-B14F-4D97-AF65-F5344CB8AC3E}">
        <p14:creationId xmlns:p14="http://schemas.microsoft.com/office/powerpoint/2010/main" val="299529101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2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childTnLst>
                          </p:cTn>
                        </p:par>
                        <p:par>
                          <p:cTn id="56" fill="hold">
                            <p:stCondLst>
                              <p:cond delay="500"/>
                            </p:stCondLst>
                            <p:childTnLst>
                              <p:par>
                                <p:cTn id="57" presetID="22" presetClass="entr" presetSubtype="4" fill="hold" grpId="0" nodeType="afterEffect">
                                  <p:stCondLst>
                                    <p:cond delay="0"/>
                                  </p:stCondLst>
                                  <p:iterate type="lt">
                                    <p:tmPct val="0"/>
                                  </p:iterate>
                                  <p:childTnLst>
                                    <p:set>
                                      <p:cBhvr>
                                        <p:cTn id="58" dur="1" fill="hold">
                                          <p:stCondLst>
                                            <p:cond delay="0"/>
                                          </p:stCondLst>
                                        </p:cTn>
                                        <p:tgtEl>
                                          <p:spTgt spid="23"/>
                                        </p:tgtEl>
                                        <p:attrNameLst>
                                          <p:attrName>style.visibility</p:attrName>
                                        </p:attrNameLst>
                                      </p:cBhvr>
                                      <p:to>
                                        <p:strVal val="visible"/>
                                      </p:to>
                                    </p:set>
                                    <p:animEffect transition="in" filter="wipe(down)">
                                      <p:cBhvr>
                                        <p:cTn id="59" dur="500"/>
                                        <p:tgtEl>
                                          <p:spTgt spid="23"/>
                                        </p:tgtEl>
                                      </p:cBhvr>
                                    </p:animEffect>
                                  </p:childTnLst>
                                </p:cTn>
                              </p:par>
                            </p:childTnLst>
                          </p:cTn>
                        </p:par>
                        <p:par>
                          <p:cTn id="60" fill="hold">
                            <p:stCondLst>
                              <p:cond delay="1000"/>
                            </p:stCondLst>
                            <p:childTnLst>
                              <p:par>
                                <p:cTn id="61" presetID="49" presetClass="path" presetSubtype="0" accel="50000" decel="50000" fill="hold" grpId="1" nodeType="afterEffect">
                                  <p:stCondLst>
                                    <p:cond delay="0"/>
                                  </p:stCondLst>
                                  <p:childTnLst>
                                    <p:animMotion origin="layout" path="M -3.33333E-6 4.44444E-6 L 0.50834 0.1868 " pathEditMode="relative" rAng="0" ptsTypes="AA">
                                      <p:cBhvr>
                                        <p:cTn id="62" dur="2000" fill="hold"/>
                                        <p:tgtEl>
                                          <p:spTgt spid="13"/>
                                        </p:tgtEl>
                                        <p:attrNameLst>
                                          <p:attrName>ppt_x</p:attrName>
                                          <p:attrName>ppt_y</p:attrName>
                                        </p:attrNameLst>
                                      </p:cBhvr>
                                      <p:rCtr x="25400" y="9300"/>
                                    </p:animMotion>
                                  </p:childTnLst>
                                </p:cTn>
                              </p:par>
                              <p:par>
                                <p:cTn id="63" presetID="10" presetClass="exit" presetSubtype="0" fill="hold" grpId="2" nodeType="withEffect">
                                  <p:stCondLst>
                                    <p:cond delay="0"/>
                                  </p:stCondLst>
                                  <p:childTnLst>
                                    <p:animEffect transition="out" filter="fade">
                                      <p:cBhvr>
                                        <p:cTn id="64" dur="2000"/>
                                        <p:tgtEl>
                                          <p:spTgt spid="13"/>
                                        </p:tgtEl>
                                      </p:cBhvr>
                                    </p:animEffect>
                                    <p:set>
                                      <p:cBhvr>
                                        <p:cTn id="65" dur="1" fill="hold">
                                          <p:stCondLst>
                                            <p:cond delay="1999"/>
                                          </p:stCondLst>
                                        </p:cTn>
                                        <p:tgtEl>
                                          <p:spTgt spid="13"/>
                                        </p:tgtEl>
                                        <p:attrNameLst>
                                          <p:attrName>style.visibility</p:attrName>
                                        </p:attrNameLst>
                                      </p:cBhvr>
                                      <p:to>
                                        <p:strVal val="hidden"/>
                                      </p:to>
                                    </p:set>
                                  </p:childTnLst>
                                </p:cTn>
                              </p:par>
                              <p:par>
                                <p:cTn id="66" presetID="49" presetClass="path" presetSubtype="0" accel="50000" decel="50000" fill="hold" grpId="1" nodeType="withEffect">
                                  <p:stCondLst>
                                    <p:cond delay="0"/>
                                  </p:stCondLst>
                                  <p:childTnLst>
                                    <p:animMotion origin="layout" path="M 3.88889E-6 4.44444E-6 L 0.49826 0.17569 " pathEditMode="relative" rAng="0" ptsTypes="AA">
                                      <p:cBhvr>
                                        <p:cTn id="67" dur="2000" fill="hold"/>
                                        <p:tgtEl>
                                          <p:spTgt spid="15"/>
                                        </p:tgtEl>
                                        <p:attrNameLst>
                                          <p:attrName>ppt_x</p:attrName>
                                          <p:attrName>ppt_y</p:attrName>
                                        </p:attrNameLst>
                                      </p:cBhvr>
                                      <p:rCtr x="24900" y="8800"/>
                                    </p:animMotion>
                                  </p:childTnLst>
                                </p:cTn>
                              </p:par>
                              <p:par>
                                <p:cTn id="68" presetID="10" presetClass="exit" presetSubtype="0" fill="hold" grpId="2" nodeType="withEffect">
                                  <p:stCondLst>
                                    <p:cond delay="0"/>
                                  </p:stCondLst>
                                  <p:childTnLst>
                                    <p:animEffect transition="out" filter="fade">
                                      <p:cBhvr>
                                        <p:cTn id="69" dur="2000"/>
                                        <p:tgtEl>
                                          <p:spTgt spid="15"/>
                                        </p:tgtEl>
                                      </p:cBhvr>
                                    </p:animEffect>
                                    <p:set>
                                      <p:cBhvr>
                                        <p:cTn id="70" dur="1" fill="hold">
                                          <p:stCondLst>
                                            <p:cond delay="1999"/>
                                          </p:stCondLst>
                                        </p:cTn>
                                        <p:tgtEl>
                                          <p:spTgt spid="15"/>
                                        </p:tgtEl>
                                        <p:attrNameLst>
                                          <p:attrName>style.visibility</p:attrName>
                                        </p:attrNameLst>
                                      </p:cBhvr>
                                      <p:to>
                                        <p:strVal val="hidden"/>
                                      </p:to>
                                    </p:set>
                                  </p:childTnLst>
                                </p:cTn>
                              </p:par>
                              <p:par>
                                <p:cTn id="71" presetID="49" presetClass="path" presetSubtype="0" accel="50000" decel="50000" fill="hold" grpId="1" nodeType="withEffect">
                                  <p:stCondLst>
                                    <p:cond delay="0"/>
                                  </p:stCondLst>
                                  <p:childTnLst>
                                    <p:animMotion origin="layout" path="M 4.72222E-6 4.44444E-6 L 0.50503 0.1868 " pathEditMode="relative" rAng="0" ptsTypes="AA">
                                      <p:cBhvr>
                                        <p:cTn id="72" dur="2000" fill="hold"/>
                                        <p:tgtEl>
                                          <p:spTgt spid="17"/>
                                        </p:tgtEl>
                                        <p:attrNameLst>
                                          <p:attrName>ppt_x</p:attrName>
                                          <p:attrName>ppt_y</p:attrName>
                                        </p:attrNameLst>
                                      </p:cBhvr>
                                      <p:rCtr x="25200" y="9300"/>
                                    </p:animMotion>
                                  </p:childTnLst>
                                </p:cTn>
                              </p:par>
                              <p:par>
                                <p:cTn id="73" presetID="10" presetClass="exit" presetSubtype="0" fill="hold" grpId="2" nodeType="withEffect">
                                  <p:stCondLst>
                                    <p:cond delay="0"/>
                                  </p:stCondLst>
                                  <p:childTnLst>
                                    <p:animEffect transition="out" filter="fade">
                                      <p:cBhvr>
                                        <p:cTn id="74" dur="2000"/>
                                        <p:tgtEl>
                                          <p:spTgt spid="17"/>
                                        </p:tgtEl>
                                      </p:cBhvr>
                                    </p:animEffect>
                                    <p:set>
                                      <p:cBhvr>
                                        <p:cTn id="75" dur="1" fill="hold">
                                          <p:stCondLst>
                                            <p:cond delay="1999"/>
                                          </p:stCondLst>
                                        </p:cTn>
                                        <p:tgtEl>
                                          <p:spTgt spid="17"/>
                                        </p:tgtEl>
                                        <p:attrNameLst>
                                          <p:attrName>style.visibility</p:attrName>
                                        </p:attrNameLst>
                                      </p:cBhvr>
                                      <p:to>
                                        <p:strVal val="hidden"/>
                                      </p:to>
                                    </p:set>
                                  </p:childTnLst>
                                </p:cTn>
                              </p:par>
                            </p:childTnLst>
                          </p:cTn>
                        </p:par>
                        <p:par>
                          <p:cTn id="76" fill="hold">
                            <p:stCondLst>
                              <p:cond delay="3000"/>
                            </p:stCondLst>
                            <p:childTnLst>
                              <p:par>
                                <p:cTn id="77" presetID="34" presetClass="emph" presetSubtype="0" fill="hold" nodeType="afterEffect">
                                  <p:stCondLst>
                                    <p:cond delay="0"/>
                                  </p:stCondLst>
                                  <p:iterate type="lt">
                                    <p:tmPct val="10000"/>
                                  </p:iterate>
                                  <p:childTnLst>
                                    <p:animMotion origin="layout" path="M 0.0 0.0 L 0.0 -0.07213" pathEditMode="relative" ptsTypes="">
                                      <p:cBhvr>
                                        <p:cTn id="78" dur="250" accel="50000" decel="50000" autoRev="1" fill="hold">
                                          <p:stCondLst>
                                            <p:cond delay="0"/>
                                          </p:stCondLst>
                                        </p:cTn>
                                        <p:tgtEl>
                                          <p:spTgt spid="23"/>
                                        </p:tgtEl>
                                        <p:attrNameLst>
                                          <p:attrName>ppt_x</p:attrName>
                                          <p:attrName>ppt_y</p:attrName>
                                        </p:attrNameLst>
                                      </p:cBhvr>
                                    </p:animMotion>
                                    <p:animRot by="1500000">
                                      <p:cBhvr>
                                        <p:cTn id="79" dur="125" fill="hold">
                                          <p:stCondLst>
                                            <p:cond delay="0"/>
                                          </p:stCondLst>
                                        </p:cTn>
                                        <p:tgtEl>
                                          <p:spTgt spid="23"/>
                                        </p:tgtEl>
                                        <p:attrNameLst>
                                          <p:attrName>r</p:attrName>
                                        </p:attrNameLst>
                                      </p:cBhvr>
                                    </p:animRot>
                                    <p:animRot by="-1500000">
                                      <p:cBhvr>
                                        <p:cTn id="80" dur="125" fill="hold">
                                          <p:stCondLst>
                                            <p:cond delay="125"/>
                                          </p:stCondLst>
                                        </p:cTn>
                                        <p:tgtEl>
                                          <p:spTgt spid="23"/>
                                        </p:tgtEl>
                                        <p:attrNameLst>
                                          <p:attrName>r</p:attrName>
                                        </p:attrNameLst>
                                      </p:cBhvr>
                                    </p:animRot>
                                    <p:animRot by="-1500000">
                                      <p:cBhvr>
                                        <p:cTn id="81" dur="125" fill="hold">
                                          <p:stCondLst>
                                            <p:cond delay="250"/>
                                          </p:stCondLst>
                                        </p:cTn>
                                        <p:tgtEl>
                                          <p:spTgt spid="23"/>
                                        </p:tgtEl>
                                        <p:attrNameLst>
                                          <p:attrName>r</p:attrName>
                                        </p:attrNameLst>
                                      </p:cBhvr>
                                    </p:animRot>
                                    <p:animRot by="1500000">
                                      <p:cBhvr>
                                        <p:cTn id="82" dur="125" fill="hold">
                                          <p:stCondLst>
                                            <p:cond delay="375"/>
                                          </p:stCondLst>
                                        </p:cTn>
                                        <p:tgtEl>
                                          <p:spTgt spid="23"/>
                                        </p:tgtEl>
                                        <p:attrNameLst>
                                          <p:attrName>r</p:attrName>
                                        </p:attrNameLst>
                                      </p:cBhvr>
                                    </p:animRot>
                                  </p:childTnLst>
                                </p:cTn>
                              </p:par>
                            </p:childTnLst>
                          </p:cTn>
                        </p:par>
                        <p:par>
                          <p:cTn id="83" fill="hold">
                            <p:stCondLst>
                              <p:cond delay="4550"/>
                            </p:stCondLst>
                            <p:childTnLst>
                              <p:par>
                                <p:cTn id="84" presetID="22" presetClass="entr" presetSubtype="4"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down)">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xit" presetSubtype="0" fill="hold" grpId="1" nodeType="clickEffect">
                                  <p:stCondLst>
                                    <p:cond delay="0"/>
                                  </p:stCondLst>
                                  <p:childTnLst>
                                    <p:anim calcmode="lin" valueType="num">
                                      <p:cBhvr>
                                        <p:cTn id="90" dur="500"/>
                                        <p:tgtEl>
                                          <p:spTgt spid="29"/>
                                        </p:tgtEl>
                                        <p:attrNameLst>
                                          <p:attrName>ppt_w</p:attrName>
                                        </p:attrNameLst>
                                      </p:cBhvr>
                                      <p:tavLst>
                                        <p:tav tm="0">
                                          <p:val>
                                            <p:strVal val="ppt_w"/>
                                          </p:val>
                                        </p:tav>
                                        <p:tav tm="100000">
                                          <p:val>
                                            <p:fltVal val="0"/>
                                          </p:val>
                                        </p:tav>
                                      </p:tavLst>
                                    </p:anim>
                                    <p:anim calcmode="lin" valueType="num">
                                      <p:cBhvr>
                                        <p:cTn id="91" dur="500"/>
                                        <p:tgtEl>
                                          <p:spTgt spid="29"/>
                                        </p:tgtEl>
                                        <p:attrNameLst>
                                          <p:attrName>ppt_h</p:attrName>
                                        </p:attrNameLst>
                                      </p:cBhvr>
                                      <p:tavLst>
                                        <p:tav tm="0">
                                          <p:val>
                                            <p:strVal val="ppt_h"/>
                                          </p:val>
                                        </p:tav>
                                        <p:tav tm="100000">
                                          <p:val>
                                            <p:fltVal val="0"/>
                                          </p:val>
                                        </p:tav>
                                      </p:tavLst>
                                    </p:anim>
                                    <p:animEffect transition="out" filter="fade">
                                      <p:cBhvr>
                                        <p:cTn id="92" dur="500"/>
                                        <p:tgtEl>
                                          <p:spTgt spid="29"/>
                                        </p:tgtEl>
                                      </p:cBhvr>
                                    </p:animEffect>
                                    <p:set>
                                      <p:cBhvr>
                                        <p:cTn id="93" dur="1" fill="hold">
                                          <p:stCondLst>
                                            <p:cond delay="499"/>
                                          </p:stCondLst>
                                        </p:cTn>
                                        <p:tgtEl>
                                          <p:spTgt spid="29"/>
                                        </p:tgtEl>
                                        <p:attrNameLst>
                                          <p:attrName>style.visibility</p:attrName>
                                        </p:attrNameLst>
                                      </p:cBhvr>
                                      <p:to>
                                        <p:strVal val="hidden"/>
                                      </p:to>
                                    </p:se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left)">
                                      <p:cBhvr>
                                        <p:cTn id="97" dur="500"/>
                                        <p:tgtEl>
                                          <p:spTgt spid="24"/>
                                        </p:tgtEl>
                                      </p:cBhvr>
                                    </p:animEffect>
                                  </p:childTnLst>
                                </p:cTn>
                              </p:par>
                              <p:par>
                                <p:cTn id="98" presetID="53" presetClass="entr" presetSubtype="0"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Effect transition="in" filter="fade">
                                      <p:cBhvr>
                                        <p:cTn id="102" dur="500"/>
                                        <p:tgtEl>
                                          <p:spTgt spid="25"/>
                                        </p:tgtEl>
                                      </p:cBhvr>
                                    </p:animEffect>
                                  </p:childTnLst>
                                </p:cTn>
                              </p:par>
                              <p:par>
                                <p:cTn id="103" presetID="53"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par>
                                <p:cTn id="108" presetID="53"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p:stCondLst>
                              <p:cond delay="1000"/>
                            </p:stCondLst>
                            <p:childTnLst>
                              <p:par>
                                <p:cTn id="114" presetID="22" presetClass="entr" presetSubtype="4" fill="hold" grpId="0" nodeType="after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wipe(down)">
                                      <p:cBhvr>
                                        <p:cTn id="1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14" grpId="0" animBg="1"/>
      <p:bldP spid="16" grpId="0" animBg="1"/>
      <p:bldP spid="18" grpId="0" animBg="1"/>
      <p:bldP spid="20" grpId="0" animBg="1"/>
      <p:bldP spid="22" grpId="0" animBg="1"/>
      <p:bldP spid="23" grpId="0" animBg="1"/>
      <p:bldP spid="24" grpId="0" animBg="1"/>
      <p:bldP spid="25" grpId="0" animBg="1"/>
      <p:bldP spid="26" grpId="0" animBg="1"/>
      <p:bldP spid="27" grpId="0" animBg="1"/>
      <p:bldP spid="12" grpId="0" animBg="1"/>
      <p:bldP spid="13" grpId="0" animBg="1"/>
      <p:bldP spid="13" grpId="1" animBg="1"/>
      <p:bldP spid="13" grpId="2" animBg="1"/>
      <p:bldP spid="15" grpId="0" animBg="1"/>
      <p:bldP spid="15" grpId="1" animBg="1"/>
      <p:bldP spid="15" grpId="2" animBg="1"/>
      <p:bldP spid="17" grpId="0" animBg="1"/>
      <p:bldP spid="17" grpId="1" animBg="1"/>
      <p:bldP spid="17" grpId="2" animBg="1"/>
      <p:bldP spid="28" grpId="0" animBg="1"/>
      <p:bldP spid="29" grpId="0" animBg="1"/>
      <p:bldP spid="2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8" name="Picture 4" descr="D:\Aeshen\TechNet 2006\12-December\Msft-longhorn-papers\TDM Deck\Windows Illustration Icons\Laptop.png"/>
          <p:cNvPicPr>
            <a:picLocks noChangeAspect="1" noChangeArrowheads="1"/>
          </p:cNvPicPr>
          <p:nvPr/>
        </p:nvPicPr>
        <p:blipFill>
          <a:blip r:embed="rId4" cstate="print"/>
          <a:srcRect/>
          <a:stretch>
            <a:fillRect/>
          </a:stretch>
        </p:blipFill>
        <p:spPr bwMode="auto">
          <a:xfrm>
            <a:off x="7162800" y="1676400"/>
            <a:ext cx="1182253" cy="1182253"/>
          </a:xfrm>
          <a:prstGeom prst="rect">
            <a:avLst/>
          </a:prstGeom>
          <a:noFill/>
          <a:effectLst>
            <a:outerShdw blurRad="50800" dist="38100" dir="2700000" algn="tl" rotWithShape="0">
              <a:prstClr val="black">
                <a:alpha val="40000"/>
              </a:prstClr>
            </a:outerShdw>
          </a:effectLst>
        </p:spPr>
      </p:pic>
      <p:pic>
        <p:nvPicPr>
          <p:cNvPr id="385027" name="Picture 3" descr="D:\Aeshen\TechNet 2006\12-December\Msft-longhorn-papers\TDM Deck\Windows Illustration Icons\Computer.png"/>
          <p:cNvPicPr>
            <a:picLocks noChangeAspect="1" noChangeArrowheads="1"/>
          </p:cNvPicPr>
          <p:nvPr/>
        </p:nvPicPr>
        <p:blipFill>
          <a:blip r:embed="rId5" cstate="print"/>
          <a:srcRect/>
          <a:stretch>
            <a:fillRect/>
          </a:stretch>
        </p:blipFill>
        <p:spPr bwMode="auto">
          <a:xfrm>
            <a:off x="6195335" y="783943"/>
            <a:ext cx="1133763" cy="1133763"/>
          </a:xfrm>
          <a:prstGeom prst="rect">
            <a:avLst/>
          </a:prstGeom>
          <a:noFill/>
          <a:effectLst>
            <a:outerShdw blurRad="50800" dist="38100" dir="2700000" algn="tl" rotWithShape="0">
              <a:prstClr val="black">
                <a:alpha val="40000"/>
              </a:prstClr>
            </a:outerShdw>
          </a:effectLst>
        </p:spPr>
      </p:pic>
      <p:cxnSp>
        <p:nvCxnSpPr>
          <p:cNvPr id="120" name="Straight Connector 119"/>
          <p:cNvCxnSpPr/>
          <p:nvPr/>
        </p:nvCxnSpPr>
        <p:spPr bwMode="auto">
          <a:xfrm flipV="1">
            <a:off x="4800600" y="2209800"/>
            <a:ext cx="3048000" cy="381000"/>
          </a:xfrm>
          <a:prstGeom prst="line">
            <a:avLst/>
          </a:prstGeom>
          <a:gradFill rotWithShape="0">
            <a:gsLst>
              <a:gs pos="0">
                <a:schemeClr val="accent2">
                  <a:gamma/>
                  <a:shade val="57255"/>
                  <a:invGamma/>
                </a:schemeClr>
              </a:gs>
              <a:gs pos="100000">
                <a:schemeClr val="accent2"/>
              </a:gs>
            </a:gsLst>
            <a:lin ang="2700000" scaled="1"/>
          </a:gradFill>
          <a:ln w="31750" cap="rnd" cmpd="sng" algn="ctr">
            <a:solidFill>
              <a:srgbClr xmlns:mc="http://schemas.openxmlformats.org/markup-compatibility/2006" xmlns:a14="http://schemas.microsoft.com/office/drawing/2010/main" val="0DFF7A" mc:Ignorable="">
                <a:alpha val="90000"/>
              </a:srgbClr>
            </a:solidFill>
            <a:prstDash val="sysDot"/>
            <a:round/>
            <a:headEnd type="none" w="med" len="med"/>
            <a:tailEnd type="none" w="med" len="med"/>
          </a:ln>
          <a:effectLst>
            <a:glow rad="63500">
              <a:srgbClr xmlns:mc="http://schemas.openxmlformats.org/markup-compatibility/2006" xmlns:a14="http://schemas.microsoft.com/office/drawing/2010/main" val="4BFF9C" mc:Ignorable="">
                <a:alpha val="40000"/>
              </a:srgbClr>
            </a:glow>
            <a:outerShdw blurRad="50800" dist="38100" dir="5400000" algn="t" rotWithShape="0">
              <a:prstClr val="black">
                <a:alpha val="40000"/>
              </a:prstClr>
            </a:outerShdw>
          </a:effectLst>
        </p:spPr>
      </p:cxnSp>
      <p:cxnSp>
        <p:nvCxnSpPr>
          <p:cNvPr id="130" name="Straight Connector 129"/>
          <p:cNvCxnSpPr/>
          <p:nvPr/>
        </p:nvCxnSpPr>
        <p:spPr bwMode="auto">
          <a:xfrm flipV="1">
            <a:off x="4876800" y="1371601"/>
            <a:ext cx="1905002" cy="1219199"/>
          </a:xfrm>
          <a:prstGeom prst="line">
            <a:avLst/>
          </a:prstGeom>
          <a:gradFill rotWithShape="0">
            <a:gsLst>
              <a:gs pos="0">
                <a:schemeClr val="accent2">
                  <a:gamma/>
                  <a:shade val="57255"/>
                  <a:invGamma/>
                </a:schemeClr>
              </a:gs>
              <a:gs pos="100000">
                <a:schemeClr val="accent2"/>
              </a:gs>
            </a:gsLst>
            <a:lin ang="2700000" scaled="1"/>
          </a:gradFill>
          <a:ln w="31750" cap="rnd" cmpd="sng" algn="ctr">
            <a:solidFill>
              <a:srgbClr xmlns:mc="http://schemas.openxmlformats.org/markup-compatibility/2006" xmlns:a14="http://schemas.microsoft.com/office/drawing/2010/main" val="0DFF7A" mc:Ignorable="">
                <a:alpha val="90000"/>
              </a:srgbClr>
            </a:solidFill>
            <a:prstDash val="sysDot"/>
            <a:round/>
            <a:headEnd type="none" w="med" len="med"/>
            <a:tailEnd type="none" w="med" len="med"/>
          </a:ln>
          <a:effectLst>
            <a:glow rad="63500">
              <a:srgbClr xmlns:mc="http://schemas.openxmlformats.org/markup-compatibility/2006" xmlns:a14="http://schemas.microsoft.com/office/drawing/2010/main" val="4BFF9C" mc:Ignorable="">
                <a:alpha val="40000"/>
              </a:srgbClr>
            </a:glow>
            <a:outerShdw blurRad="50800" dist="38100" dir="5400000" algn="t" rotWithShape="0">
              <a:prstClr val="black">
                <a:alpha val="40000"/>
              </a:prstClr>
            </a:outerShdw>
          </a:effectLst>
        </p:spPr>
      </p:cxnSp>
      <p:sp>
        <p:nvSpPr>
          <p:cNvPr id="2" name="Title 1"/>
          <p:cNvSpPr>
            <a:spLocks noGrp="1"/>
          </p:cNvSpPr>
          <p:nvPr>
            <p:ph type="title"/>
          </p:nvPr>
        </p:nvSpPr>
        <p:spPr>
          <a:xfrm>
            <a:off x="228600" y="228600"/>
            <a:ext cx="8382000" cy="664797"/>
          </a:xfrm>
        </p:spPr>
        <p:txBody>
          <a:bodyPr/>
          <a:lstStyle/>
          <a:p>
            <a:r>
              <a:rPr smtClean="0"/>
              <a:t>Key Changes to IIS in R2</a:t>
            </a:r>
            <a:endParaRPr lang="en-US" dirty="0"/>
          </a:p>
        </p:txBody>
      </p:sp>
      <p:pic>
        <p:nvPicPr>
          <p:cNvPr id="385029" name="Picture 5" descr="D:\Aeshen\TechNet 2006\12-December\Msft-longhorn-papers\TDM Deck\Windows Illustration Icons\Internet.png"/>
          <p:cNvPicPr>
            <a:picLocks noChangeAspect="1" noChangeArrowheads="1"/>
          </p:cNvPicPr>
          <p:nvPr/>
        </p:nvPicPr>
        <p:blipFill>
          <a:blip r:embed="rId6" cstate="print"/>
          <a:srcRect/>
          <a:stretch>
            <a:fillRect/>
          </a:stretch>
        </p:blipFill>
        <p:spPr bwMode="auto">
          <a:xfrm>
            <a:off x="3576791" y="1524819"/>
            <a:ext cx="2438400" cy="2438400"/>
          </a:xfrm>
          <a:prstGeom prst="rect">
            <a:avLst/>
          </a:prstGeom>
          <a:noFill/>
          <a:effectLst>
            <a:outerShdw blurRad="50800" dist="38100" dir="2700000" algn="tl" rotWithShape="0">
              <a:prstClr val="black">
                <a:alpha val="40000"/>
              </a:prstClr>
            </a:outerShdw>
          </a:effectLst>
        </p:spPr>
      </p:pic>
      <p:grpSp>
        <p:nvGrpSpPr>
          <p:cNvPr id="3" name="Group 163"/>
          <p:cNvGrpSpPr/>
          <p:nvPr/>
        </p:nvGrpSpPr>
        <p:grpSpPr>
          <a:xfrm>
            <a:off x="3105883" y="2666999"/>
            <a:ext cx="1694717" cy="1090307"/>
            <a:chOff x="1894498" y="1181832"/>
            <a:chExt cx="1419103" cy="1113998"/>
          </a:xfrm>
        </p:grpSpPr>
        <p:cxnSp>
          <p:nvCxnSpPr>
            <p:cNvPr id="31" name="Straight Connector 30"/>
            <p:cNvCxnSpPr/>
            <p:nvPr/>
          </p:nvCxnSpPr>
          <p:spPr bwMode="auto">
            <a:xfrm flipV="1">
              <a:off x="3181412" y="1181832"/>
              <a:ext cx="132189" cy="102272"/>
            </a:xfrm>
            <a:prstGeom prst="line">
              <a:avLst/>
            </a:prstGeom>
            <a:gradFill rotWithShape="0">
              <a:gsLst>
                <a:gs pos="0">
                  <a:schemeClr val="accent2">
                    <a:gamma/>
                    <a:shade val="57255"/>
                    <a:invGamma/>
                  </a:schemeClr>
                </a:gs>
                <a:gs pos="100000">
                  <a:schemeClr val="accent2"/>
                </a:gs>
              </a:gsLst>
              <a:lin ang="2700000" scaled="1"/>
            </a:gradFill>
            <a:ln w="38100" cap="rnd" cmpd="sng" algn="ctr">
              <a:solidFill>
                <a:srgbClr xmlns:mc="http://schemas.openxmlformats.org/markup-compatibility/2006" xmlns:a14="http://schemas.microsoft.com/office/drawing/2010/main" val="4BFF9C" mc:Ignorable="">
                  <a:alpha val="90000"/>
                </a:srgbClr>
              </a:solidFill>
              <a:prstDash val="sysDot"/>
              <a:bevel/>
              <a:headEnd type="none" w="lg" len="lg"/>
              <a:tailEnd type="none" w="sm" len="med"/>
            </a:ln>
            <a:effectLst>
              <a:glow rad="63500">
                <a:srgbClr xmlns:mc="http://schemas.openxmlformats.org/markup-compatibility/2006" xmlns:a14="http://schemas.microsoft.com/office/drawing/2010/main" val="0DFF7A" mc:Ignorable="">
                  <a:alpha val="40000"/>
                </a:srgbClr>
              </a:glow>
              <a:outerShdw blurRad="50800" dist="63500" dir="5400000" algn="t" rotWithShape="0">
                <a:prstClr val="black">
                  <a:alpha val="40000"/>
                </a:prstClr>
              </a:outerShdw>
            </a:effectLst>
          </p:spPr>
        </p:cxnSp>
        <p:cxnSp>
          <p:nvCxnSpPr>
            <p:cNvPr id="68" name="Straight Connector 67"/>
            <p:cNvCxnSpPr/>
            <p:nvPr/>
          </p:nvCxnSpPr>
          <p:spPr bwMode="auto">
            <a:xfrm flipV="1">
              <a:off x="2925606" y="1309786"/>
              <a:ext cx="219622" cy="172294"/>
            </a:xfrm>
            <a:prstGeom prst="line">
              <a:avLst/>
            </a:prstGeom>
            <a:gradFill rotWithShape="0">
              <a:gsLst>
                <a:gs pos="0">
                  <a:schemeClr val="accent2">
                    <a:gamma/>
                    <a:shade val="57255"/>
                    <a:invGamma/>
                  </a:schemeClr>
                </a:gs>
                <a:gs pos="100000">
                  <a:schemeClr val="accent2"/>
                </a:gs>
              </a:gsLst>
              <a:lin ang="2700000" scaled="1"/>
            </a:gradFill>
            <a:ln w="50800" cap="rnd" cmpd="sng" algn="ctr">
              <a:solidFill>
                <a:srgbClr xmlns:mc="http://schemas.openxmlformats.org/markup-compatibility/2006" xmlns:a14="http://schemas.microsoft.com/office/drawing/2010/main" val="4BFF9C" mc:Ignorable="">
                  <a:alpha val="90000"/>
                </a:srgbClr>
              </a:solidFill>
              <a:prstDash val="sysDot"/>
              <a:bevel/>
              <a:headEnd type="none" w="lg" len="lg"/>
              <a:tailEnd type="none" w="sm" len="med"/>
            </a:ln>
            <a:effectLst>
              <a:glow rad="63500">
                <a:srgbClr xmlns:mc="http://schemas.openxmlformats.org/markup-compatibility/2006" xmlns:a14="http://schemas.microsoft.com/office/drawing/2010/main" val="0DFF7A" mc:Ignorable="">
                  <a:alpha val="40000"/>
                </a:srgbClr>
              </a:glow>
              <a:outerShdw blurRad="50800" dist="63500" dir="5400000" algn="t" rotWithShape="0">
                <a:prstClr val="black">
                  <a:alpha val="40000"/>
                </a:prstClr>
              </a:outerShdw>
            </a:effectLst>
          </p:spPr>
        </p:cxnSp>
        <p:cxnSp>
          <p:nvCxnSpPr>
            <p:cNvPr id="69" name="Straight Connector 68"/>
            <p:cNvCxnSpPr/>
            <p:nvPr/>
          </p:nvCxnSpPr>
          <p:spPr bwMode="auto">
            <a:xfrm flipV="1">
              <a:off x="2638425" y="1543051"/>
              <a:ext cx="209550" cy="166688"/>
            </a:xfrm>
            <a:prstGeom prst="line">
              <a:avLst/>
            </a:prstGeom>
            <a:gradFill rotWithShape="0">
              <a:gsLst>
                <a:gs pos="0">
                  <a:schemeClr val="accent2">
                    <a:gamma/>
                    <a:shade val="57255"/>
                    <a:invGamma/>
                  </a:schemeClr>
                </a:gs>
                <a:gs pos="100000">
                  <a:schemeClr val="accent2"/>
                </a:gs>
              </a:gsLst>
              <a:lin ang="2700000" scaled="1"/>
            </a:gradFill>
            <a:ln w="60325" cap="rnd" cmpd="sng" algn="ctr">
              <a:solidFill>
                <a:srgbClr xmlns:mc="http://schemas.openxmlformats.org/markup-compatibility/2006" xmlns:a14="http://schemas.microsoft.com/office/drawing/2010/main" val="4BFF9C" mc:Ignorable="">
                  <a:alpha val="90000"/>
                </a:srgbClr>
              </a:solidFill>
              <a:prstDash val="sysDot"/>
              <a:bevel/>
              <a:headEnd type="none" w="lg" len="lg"/>
              <a:tailEnd type="none" w="sm" len="med"/>
            </a:ln>
            <a:effectLst>
              <a:glow rad="63500">
                <a:srgbClr xmlns:mc="http://schemas.openxmlformats.org/markup-compatibility/2006" xmlns:a14="http://schemas.microsoft.com/office/drawing/2010/main" val="0DFF7A" mc:Ignorable="">
                  <a:alpha val="40000"/>
                </a:srgbClr>
              </a:glow>
              <a:outerShdw blurRad="50800" dist="63500" dir="5400000" algn="t" rotWithShape="0">
                <a:prstClr val="black">
                  <a:alpha val="40000"/>
                </a:prstClr>
              </a:outerShdw>
            </a:effectLst>
          </p:spPr>
        </p:cxnSp>
        <p:cxnSp>
          <p:nvCxnSpPr>
            <p:cNvPr id="71" name="Straight Connector 70"/>
            <p:cNvCxnSpPr/>
            <p:nvPr/>
          </p:nvCxnSpPr>
          <p:spPr bwMode="auto">
            <a:xfrm flipV="1">
              <a:off x="2297601" y="1782152"/>
              <a:ext cx="266700" cy="204788"/>
            </a:xfrm>
            <a:prstGeom prst="line">
              <a:avLst/>
            </a:prstGeom>
            <a:gradFill rotWithShape="0">
              <a:gsLst>
                <a:gs pos="0">
                  <a:schemeClr val="accent2">
                    <a:gamma/>
                    <a:shade val="57255"/>
                    <a:invGamma/>
                  </a:schemeClr>
                </a:gs>
                <a:gs pos="100000">
                  <a:schemeClr val="accent2"/>
                </a:gs>
              </a:gsLst>
              <a:lin ang="2700000" scaled="1"/>
            </a:gradFill>
            <a:ln w="76200" cap="rnd" cmpd="sng" algn="ctr">
              <a:solidFill>
                <a:srgbClr xmlns:mc="http://schemas.openxmlformats.org/markup-compatibility/2006" xmlns:a14="http://schemas.microsoft.com/office/drawing/2010/main" val="4BFF9C" mc:Ignorable="">
                  <a:alpha val="90000"/>
                </a:srgbClr>
              </a:solidFill>
              <a:prstDash val="sysDot"/>
              <a:bevel/>
              <a:headEnd type="none" w="lg" len="lg"/>
              <a:tailEnd type="none" w="sm" len="med"/>
            </a:ln>
            <a:effectLst>
              <a:glow rad="63500">
                <a:srgbClr xmlns:mc="http://schemas.openxmlformats.org/markup-compatibility/2006" xmlns:a14="http://schemas.microsoft.com/office/drawing/2010/main" val="0DFF7A" mc:Ignorable="">
                  <a:alpha val="40000"/>
                </a:srgbClr>
              </a:glow>
              <a:outerShdw blurRad="50800" dist="63500" dir="5400000" algn="t" rotWithShape="0">
                <a:prstClr val="black">
                  <a:alpha val="40000"/>
                </a:prstClr>
              </a:outerShdw>
            </a:effectLst>
          </p:spPr>
        </p:cxnSp>
        <p:cxnSp>
          <p:nvCxnSpPr>
            <p:cNvPr id="72" name="Straight Connector 71"/>
            <p:cNvCxnSpPr/>
            <p:nvPr/>
          </p:nvCxnSpPr>
          <p:spPr bwMode="auto">
            <a:xfrm flipV="1">
              <a:off x="1894498" y="2055325"/>
              <a:ext cx="309566" cy="240505"/>
            </a:xfrm>
            <a:prstGeom prst="line">
              <a:avLst/>
            </a:prstGeom>
            <a:gradFill rotWithShape="0">
              <a:gsLst>
                <a:gs pos="0">
                  <a:schemeClr val="accent2">
                    <a:gamma/>
                    <a:shade val="57255"/>
                    <a:invGamma/>
                  </a:schemeClr>
                </a:gs>
                <a:gs pos="100000">
                  <a:schemeClr val="accent2"/>
                </a:gs>
              </a:gsLst>
              <a:lin ang="2700000" scaled="1"/>
            </a:gradFill>
            <a:ln w="88900" cap="rnd" cmpd="sng" algn="ctr">
              <a:solidFill>
                <a:srgbClr xmlns:mc="http://schemas.openxmlformats.org/markup-compatibility/2006" xmlns:a14="http://schemas.microsoft.com/office/drawing/2010/main" val="4BFF9C" mc:Ignorable="">
                  <a:alpha val="90000"/>
                </a:srgbClr>
              </a:solidFill>
              <a:prstDash val="sysDot"/>
              <a:bevel/>
              <a:headEnd type="none" w="lg" len="lg"/>
              <a:tailEnd type="none" w="sm" len="med"/>
            </a:ln>
            <a:effectLst>
              <a:glow rad="63500">
                <a:srgbClr xmlns:mc="http://schemas.openxmlformats.org/markup-compatibility/2006" xmlns:a14="http://schemas.microsoft.com/office/drawing/2010/main" val="0DFF7A" mc:Ignorable="">
                  <a:alpha val="40000"/>
                </a:srgbClr>
              </a:glow>
              <a:outerShdw blurRad="50800" dist="63500" dir="5400000" algn="t" rotWithShape="0">
                <a:prstClr val="black">
                  <a:alpha val="40000"/>
                </a:prstClr>
              </a:outerShdw>
            </a:effectLst>
          </p:spPr>
        </p:cxnSp>
      </p:grpSp>
      <p:pic>
        <p:nvPicPr>
          <p:cNvPr id="13" name="Rectangle 24598" descr="Server"/>
          <p:cNvPicPr>
            <a:picLocks noChangeAspect="1" noChangeArrowheads="1"/>
          </p:cNvPicPr>
          <p:nvPr/>
        </p:nvPicPr>
        <p:blipFill>
          <a:blip r:embed="rId7" cstate="print"/>
          <a:srcRect/>
          <a:stretch>
            <a:fillRect/>
          </a:stretch>
        </p:blipFill>
        <p:spPr bwMode="auto">
          <a:xfrm>
            <a:off x="765382" y="2757465"/>
            <a:ext cx="2764123" cy="377730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5" name="TextBox 144"/>
          <p:cNvSpPr txBox="1"/>
          <p:nvPr/>
        </p:nvSpPr>
        <p:spPr>
          <a:xfrm rot="703040">
            <a:off x="1801929" y="2938662"/>
            <a:ext cx="1565516" cy="584771"/>
          </a:xfrm>
          <a:prstGeom prst="rect">
            <a:avLst/>
          </a:prstGeom>
          <a:noFill/>
        </p:spPr>
        <p:txBody>
          <a:bodyPr wrap="square" lIns="91436" tIns="45718" rIns="91436" bIns="45718" rtlCol="0">
            <a:spAutoFit/>
            <a:scene3d>
              <a:camera prst="perspectiveContrastingRightFacing"/>
              <a:lightRig rig="threePt" dir="t"/>
            </a:scene3d>
            <a:sp3d/>
          </a:bodyPr>
          <a:lstStyle/>
          <a:p>
            <a:r>
              <a:rPr lang="en-US" sz="3200" b="1" dirty="0" smtClean="0">
                <a:solidFill>
                  <a:schemeClr val="bg2"/>
                </a:solidFill>
              </a:rPr>
              <a:t>IIS 7.5</a:t>
            </a:r>
          </a:p>
        </p:txBody>
      </p:sp>
      <p:sp>
        <p:nvSpPr>
          <p:cNvPr id="165" name="Rounded Rectangle 164"/>
          <p:cNvSpPr/>
          <p:nvPr/>
        </p:nvSpPr>
        <p:spPr bwMode="auto">
          <a:xfrm>
            <a:off x="1834277" y="4199939"/>
            <a:ext cx="3557079" cy="640080"/>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r>
              <a:rPr lang="en-US" dirty="0" smtClean="0"/>
              <a:t>ASP.NET on Server Core</a:t>
            </a:r>
            <a:endParaRPr lang="en-US" dirty="0">
              <a:solidFill>
                <a:schemeClr val="tx1"/>
              </a:solidFill>
            </a:endParaRPr>
          </a:p>
        </p:txBody>
      </p:sp>
      <p:sp>
        <p:nvSpPr>
          <p:cNvPr id="166" name="Rounded Rectangle 165"/>
          <p:cNvSpPr/>
          <p:nvPr/>
        </p:nvSpPr>
        <p:spPr bwMode="auto">
          <a:xfrm>
            <a:off x="1838185" y="4918989"/>
            <a:ext cx="3557079" cy="640080"/>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r>
              <a:rPr lang="en-US" dirty="0" smtClean="0">
                <a:solidFill>
                  <a:schemeClr val="tx1"/>
                </a:solidFill>
              </a:rPr>
              <a:t>Integrated PowerShell Provider</a:t>
            </a:r>
            <a:endParaRPr lang="en-US" dirty="0">
              <a:solidFill>
                <a:schemeClr val="tx1"/>
              </a:solidFill>
            </a:endParaRPr>
          </a:p>
        </p:txBody>
      </p:sp>
      <p:sp>
        <p:nvSpPr>
          <p:cNvPr id="167" name="Rounded Rectangle 166"/>
          <p:cNvSpPr/>
          <p:nvPr/>
        </p:nvSpPr>
        <p:spPr bwMode="auto">
          <a:xfrm>
            <a:off x="1843181" y="5638853"/>
            <a:ext cx="3557079" cy="640080"/>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r>
              <a:rPr lang="en-US" dirty="0" smtClean="0"/>
              <a:t>Integrated FTP and WebDAV </a:t>
            </a:r>
            <a:endParaRPr lang="en-US" dirty="0">
              <a:solidFill>
                <a:schemeClr val="tx1"/>
              </a:solidFill>
            </a:endParaRPr>
          </a:p>
        </p:txBody>
      </p:sp>
      <p:sp>
        <p:nvSpPr>
          <p:cNvPr id="168" name="Rounded Rectangle 167"/>
          <p:cNvSpPr/>
          <p:nvPr/>
        </p:nvSpPr>
        <p:spPr bwMode="auto">
          <a:xfrm>
            <a:off x="5483555" y="4195528"/>
            <a:ext cx="3557079" cy="640080"/>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r>
              <a:rPr lang="en-US" dirty="0" smtClean="0"/>
              <a:t>New IIS Manager Modules</a:t>
            </a:r>
          </a:p>
        </p:txBody>
      </p:sp>
      <p:sp>
        <p:nvSpPr>
          <p:cNvPr id="169" name="Rounded Rectangle 168"/>
          <p:cNvSpPr/>
          <p:nvPr/>
        </p:nvSpPr>
        <p:spPr bwMode="auto">
          <a:xfrm>
            <a:off x="5486337" y="4919472"/>
            <a:ext cx="3557079" cy="640080"/>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r>
              <a:rPr lang="en-US" dirty="0" smtClean="0"/>
              <a:t>Configuration Logging &amp; Tracing</a:t>
            </a:r>
          </a:p>
        </p:txBody>
      </p:sp>
      <p:sp>
        <p:nvSpPr>
          <p:cNvPr id="170" name="Rounded Rectangle 169"/>
          <p:cNvSpPr/>
          <p:nvPr/>
        </p:nvSpPr>
        <p:spPr bwMode="auto">
          <a:xfrm>
            <a:off x="5486401" y="5641849"/>
            <a:ext cx="3552246" cy="640079"/>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flatTx/>
          </a:bodyPr>
          <a:lstStyle/>
          <a:p>
            <a:r>
              <a:rPr lang="en-US" dirty="0" smtClean="0"/>
              <a:t>Extended Protection &amp; Security</a:t>
            </a:r>
          </a:p>
        </p:txBody>
      </p:sp>
    </p:spTree>
    <p:custDataLst>
      <p:tags r:id="rId1"/>
    </p:custDataLst>
    <p:extLst>
      <p:ext uri="{BB962C8B-B14F-4D97-AF65-F5344CB8AC3E}">
        <p14:creationId xmlns:p14="http://schemas.microsoft.com/office/powerpoint/2010/main" val="30087050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530703" y="3912338"/>
            <a:ext cx="6994950" cy="2819233"/>
          </a:xfrm>
        </p:spPr>
        <p:txBody>
          <a:bodyPr/>
          <a:lstStyle/>
          <a:p>
            <a:r>
              <a:rPr sz="7200" dirty="0" smtClean="0"/>
              <a:t>Scalability and Power Management</a:t>
            </a:r>
          </a:p>
          <a:p>
            <a:endParaRPr lang="en-GB" sz="6600" dirty="0"/>
          </a:p>
        </p:txBody>
      </p:sp>
    </p:spTree>
    <p:extLst>
      <p:ext uri="{BB962C8B-B14F-4D97-AF65-F5344CB8AC3E}">
        <p14:creationId xmlns:p14="http://schemas.microsoft.com/office/powerpoint/2010/main" val="11282649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224540" y="4337627"/>
            <a:ext cx="6994950" cy="1384994"/>
          </a:xfrm>
        </p:spPr>
        <p:txBody>
          <a:bodyPr/>
          <a:lstStyle/>
          <a:p>
            <a:r>
              <a:rPr sz="9600" dirty="0"/>
              <a:t>Virtualization</a:t>
            </a:r>
            <a:endParaRPr lang="en-GB" sz="9600" dirty="0"/>
          </a:p>
        </p:txBody>
      </p:sp>
    </p:spTree>
    <p:extLst>
      <p:ext uri="{BB962C8B-B14F-4D97-AF65-F5344CB8AC3E}">
        <p14:creationId xmlns:p14="http://schemas.microsoft.com/office/powerpoint/2010/main" val="17499179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smtClean="0"/>
              <a:t>Scalability Enhancements</a:t>
            </a:r>
            <a:endParaRPr lang="en-US" dirty="0"/>
          </a:p>
        </p:txBody>
      </p:sp>
      <p:sp>
        <p:nvSpPr>
          <p:cNvPr id="18435" name="Rectangle 3"/>
          <p:cNvSpPr>
            <a:spLocks noGrp="1" noChangeArrowheads="1"/>
          </p:cNvSpPr>
          <p:nvPr>
            <p:ph idx="1"/>
          </p:nvPr>
        </p:nvSpPr>
        <p:spPr>
          <a:xfrm>
            <a:off x="238594" y="1068934"/>
            <a:ext cx="8382000" cy="5515356"/>
          </a:xfrm>
        </p:spPr>
        <p:txBody>
          <a:bodyPr/>
          <a:lstStyle/>
          <a:p>
            <a:pPr lvl="0">
              <a:lnSpc>
                <a:spcPct val="85000"/>
              </a:lnSpc>
            </a:pPr>
            <a:r>
              <a:rPr lang="en-US" sz="2800" dirty="0" smtClean="0">
                <a:solidFill>
                  <a:schemeClr val="tx1"/>
                </a:solidFill>
              </a:rPr>
              <a:t>Run the largest workloads and fully utilize multi-core servers with a single WSS08R2 server instance</a:t>
            </a:r>
          </a:p>
          <a:p>
            <a:pPr lvl="1">
              <a:lnSpc>
                <a:spcPct val="85000"/>
              </a:lnSpc>
            </a:pPr>
            <a:r>
              <a:rPr lang="en-US" sz="2400" dirty="0" smtClean="0">
                <a:solidFill>
                  <a:schemeClr val="tx1"/>
                </a:solidFill>
              </a:rPr>
              <a:t>Get standard workloads to function with fewer locks and greater parallelism</a:t>
            </a:r>
          </a:p>
          <a:p>
            <a:pPr lvl="1">
              <a:lnSpc>
                <a:spcPct val="85000"/>
              </a:lnSpc>
            </a:pPr>
            <a:r>
              <a:rPr lang="en-US" sz="2400" dirty="0" smtClean="0">
                <a:solidFill>
                  <a:schemeClr val="tx1"/>
                </a:solidFill>
              </a:rPr>
              <a:t>Support more than 64 processor cores for a single OS instance </a:t>
            </a:r>
          </a:p>
          <a:p>
            <a:pPr lvl="1">
              <a:lnSpc>
                <a:spcPct val="85000"/>
              </a:lnSpc>
            </a:pPr>
            <a:r>
              <a:rPr lang="en-US" sz="2400" dirty="0" smtClean="0">
                <a:solidFill>
                  <a:schemeClr val="tx1"/>
                </a:solidFill>
              </a:rPr>
              <a:t>Reduced overhead for Hyper-V, and improved storage performance</a:t>
            </a:r>
          </a:p>
          <a:p>
            <a:pPr lvl="0">
              <a:lnSpc>
                <a:spcPct val="85000"/>
              </a:lnSpc>
              <a:spcBef>
                <a:spcPts val="1200"/>
              </a:spcBef>
            </a:pPr>
            <a:r>
              <a:rPr lang="en-US" sz="2800" dirty="0" smtClean="0">
                <a:solidFill>
                  <a:schemeClr val="tx1"/>
                </a:solidFill>
              </a:rPr>
              <a:t>Componentization - Improvements to Server Core</a:t>
            </a:r>
          </a:p>
          <a:p>
            <a:pPr lvl="1">
              <a:lnSpc>
                <a:spcPct val="85000"/>
              </a:lnSpc>
            </a:pPr>
            <a:r>
              <a:rPr lang="en-US" sz="2400" dirty="0" smtClean="0">
                <a:solidFill>
                  <a:schemeClr val="tx1"/>
                </a:solidFill>
              </a:rPr>
              <a:t>Support more roles and broaden current role support (e.g., the addition of ASP.net within IIS)</a:t>
            </a:r>
          </a:p>
          <a:p>
            <a:pPr lvl="1">
              <a:lnSpc>
                <a:spcPct val="85000"/>
              </a:lnSpc>
            </a:pPr>
            <a:r>
              <a:rPr lang="en-US" sz="2400" dirty="0" err="1" smtClean="0">
                <a:solidFill>
                  <a:schemeClr val="tx1"/>
                </a:solidFill>
              </a:rPr>
              <a:t>PowerShell</a:t>
            </a:r>
            <a:r>
              <a:rPr lang="en-US" sz="2400" dirty="0" smtClean="0">
                <a:solidFill>
                  <a:schemeClr val="tx1"/>
                </a:solidFill>
              </a:rPr>
              <a:t> scripting in Server Core</a:t>
            </a:r>
          </a:p>
          <a:p>
            <a:pPr lvl="1">
              <a:lnSpc>
                <a:spcPct val="85000"/>
              </a:lnSpc>
            </a:pPr>
            <a:r>
              <a:rPr lang="en-US" sz="2400" dirty="0" smtClean="0">
                <a:solidFill>
                  <a:schemeClr val="tx1"/>
                </a:solidFill>
              </a:rPr>
              <a:t>.NET framework on Server core, which in turn should drive app support</a:t>
            </a:r>
          </a:p>
        </p:txBody>
      </p:sp>
    </p:spTree>
    <p:extLst>
      <p:ext uri="{BB962C8B-B14F-4D97-AF65-F5344CB8AC3E}">
        <p14:creationId xmlns:p14="http://schemas.microsoft.com/office/powerpoint/2010/main" val="13415114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smtClean="0"/>
              <a:t>Core Parking</a:t>
            </a:r>
            <a:endParaRPr lang="en-US" dirty="0"/>
          </a:p>
        </p:txBody>
      </p:sp>
      <p:sp>
        <p:nvSpPr>
          <p:cNvPr id="7" name="Text Placeholder 2"/>
          <p:cNvSpPr>
            <a:spLocks noGrp="1"/>
          </p:cNvSpPr>
          <p:nvPr>
            <p:ph type="body" sz="quarter" idx="4294967295"/>
          </p:nvPr>
        </p:nvSpPr>
        <p:spPr>
          <a:xfrm>
            <a:off x="208613" y="1216680"/>
            <a:ext cx="8382000" cy="4293483"/>
          </a:xfrm>
          <a:prstGeom prst="rect">
            <a:avLst/>
          </a:prstGeom>
        </p:spPr>
        <p:txBody>
          <a:bodyPr/>
          <a:lstStyle/>
          <a:p>
            <a:r>
              <a:rPr lang="en-US" dirty="0" smtClean="0">
                <a:solidFill>
                  <a:schemeClr val="tx1"/>
                </a:solidFill>
              </a:rPr>
              <a:t>Overview</a:t>
            </a:r>
          </a:p>
          <a:p>
            <a:pPr lvl="1"/>
            <a:r>
              <a:rPr lang="en-US" dirty="0" smtClean="0">
                <a:solidFill>
                  <a:schemeClr val="tx1"/>
                </a:solidFill>
              </a:rPr>
              <a:t>Scheduling processes on a single server for density as opposed to dispersion</a:t>
            </a:r>
          </a:p>
          <a:p>
            <a:pPr lvl="1"/>
            <a:r>
              <a:rPr lang="en-US" dirty="0" smtClean="0">
                <a:solidFill>
                  <a:schemeClr val="tx1"/>
                </a:solidFill>
              </a:rPr>
              <a:t>This allows “park/sleep” cores by putting them in deep C states</a:t>
            </a:r>
          </a:p>
          <a:p>
            <a:r>
              <a:rPr lang="en-US" dirty="0" smtClean="0">
                <a:solidFill>
                  <a:schemeClr val="tx1"/>
                </a:solidFill>
              </a:rPr>
              <a:t>Benefits</a:t>
            </a:r>
          </a:p>
          <a:p>
            <a:pPr lvl="1"/>
            <a:r>
              <a:rPr lang="en-US" dirty="0" smtClean="0">
                <a:solidFill>
                  <a:schemeClr val="tx1"/>
                </a:solidFill>
              </a:rPr>
              <a:t>Enhances Green IT by reducing </a:t>
            </a:r>
            <a:br>
              <a:rPr lang="en-US" dirty="0" smtClean="0">
                <a:solidFill>
                  <a:schemeClr val="tx1"/>
                </a:solidFill>
              </a:rPr>
            </a:br>
            <a:r>
              <a:rPr lang="en-US" dirty="0" smtClean="0">
                <a:solidFill>
                  <a:schemeClr val="tx1"/>
                </a:solidFill>
              </a:rPr>
              <a:t>CPU power consumption</a:t>
            </a:r>
          </a:p>
          <a:p>
            <a:pPr lvl="1"/>
            <a:endParaRPr lang="en-US" dirty="0" smtClean="0"/>
          </a:p>
        </p:txBody>
      </p:sp>
      <p:grpSp>
        <p:nvGrpSpPr>
          <p:cNvPr id="3" name="Group 5"/>
          <p:cNvGrpSpPr/>
          <p:nvPr/>
        </p:nvGrpSpPr>
        <p:grpSpPr>
          <a:xfrm>
            <a:off x="6225102" y="4974128"/>
            <a:ext cx="2577562" cy="1696368"/>
            <a:chOff x="1213984" y="3344863"/>
            <a:chExt cx="4276725" cy="2814637"/>
          </a:xfrm>
        </p:grpSpPr>
        <p:pic>
          <p:nvPicPr>
            <p:cNvPr id="1026" name="Picture 2" descr="C:\Users\bryons\Pictures\Virtualization Images for PPTs\Lightning-Bolts-4-directions.png"/>
            <p:cNvPicPr>
              <a:picLocks noChangeAspect="1" noChangeArrowheads="1"/>
            </p:cNvPicPr>
            <p:nvPr/>
          </p:nvPicPr>
          <p:blipFill>
            <a:blip r:embed="rId3" cstate="print"/>
            <a:srcRect/>
            <a:stretch>
              <a:fillRect/>
            </a:stretch>
          </p:blipFill>
          <p:spPr bwMode="auto">
            <a:xfrm>
              <a:off x="1213984" y="3344863"/>
              <a:ext cx="4276725" cy="2562225"/>
            </a:xfrm>
            <a:prstGeom prst="rect">
              <a:avLst/>
            </a:prstGeom>
            <a:noFill/>
          </p:spPr>
        </p:pic>
        <p:pic>
          <p:nvPicPr>
            <p:cNvPr id="1027" name="Picture 3" descr="C:\Users\bryons\Pictures\Virtualization Images for PPTs\Server-3U-Physical-with-Virtualized-Servers-Inside.png"/>
            <p:cNvPicPr>
              <a:picLocks noChangeAspect="1" noChangeArrowheads="1"/>
            </p:cNvPicPr>
            <p:nvPr/>
          </p:nvPicPr>
          <p:blipFill>
            <a:blip r:embed="rId4" cstate="print"/>
            <a:srcRect/>
            <a:stretch>
              <a:fillRect/>
            </a:stretch>
          </p:blipFill>
          <p:spPr bwMode="auto">
            <a:xfrm>
              <a:off x="1914525" y="3768725"/>
              <a:ext cx="2724150" cy="2390775"/>
            </a:xfrm>
            <a:prstGeom prst="rect">
              <a:avLst/>
            </a:prstGeom>
            <a:noFill/>
          </p:spPr>
        </p:pic>
      </p:grpSp>
    </p:spTree>
    <p:extLst>
      <p:ext uri="{BB962C8B-B14F-4D97-AF65-F5344CB8AC3E}">
        <p14:creationId xmlns:p14="http://schemas.microsoft.com/office/powerpoint/2010/main" val="21917327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eaLnBrk="1" fontAlgn="auto" hangingPunct="1">
              <a:spcAft>
                <a:spcPts val="0"/>
              </a:spcAft>
              <a:defRPr/>
            </a:pPr>
            <a:r>
              <a:rPr sz="4400" dirty="0" smtClean="0"/>
              <a:t>Summary</a:t>
            </a:r>
            <a:endParaRPr sz="4400" dirty="0"/>
          </a:p>
        </p:txBody>
      </p:sp>
      <p:sp>
        <p:nvSpPr>
          <p:cNvPr id="65539" name="Content Placeholder 2"/>
          <p:cNvSpPr>
            <a:spLocks noGrp="1"/>
          </p:cNvSpPr>
          <p:nvPr>
            <p:ph type="body" sz="quarter" idx="10"/>
          </p:nvPr>
        </p:nvSpPr>
        <p:spPr>
          <a:xfrm>
            <a:off x="381000" y="1503228"/>
            <a:ext cx="8382000" cy="4678204"/>
          </a:xfrm>
        </p:spPr>
        <p:txBody>
          <a:bodyPr/>
          <a:lstStyle/>
          <a:p>
            <a:pPr eaLnBrk="1" hangingPunct="1"/>
            <a:r>
              <a:rPr lang="en-US" dirty="0" smtClean="0"/>
              <a:t>Increased server consolidation</a:t>
            </a:r>
          </a:p>
          <a:p>
            <a:pPr eaLnBrk="1" hangingPunct="1"/>
            <a:r>
              <a:rPr lang="en-US" dirty="0" smtClean="0"/>
              <a:t>Greater administrative control</a:t>
            </a:r>
          </a:p>
          <a:p>
            <a:pPr eaLnBrk="1" hangingPunct="1"/>
            <a:r>
              <a:rPr lang="en-US" dirty="0" smtClean="0"/>
              <a:t>Rich Web-based experiences</a:t>
            </a:r>
          </a:p>
          <a:p>
            <a:pPr eaLnBrk="1" hangingPunct="1"/>
            <a:r>
              <a:rPr lang="en-US" dirty="0" smtClean="0"/>
              <a:t>Performance and scalability enhancements</a:t>
            </a:r>
          </a:p>
          <a:p>
            <a:pPr eaLnBrk="1" hangingPunct="1"/>
            <a:r>
              <a:rPr lang="en-US" dirty="0" smtClean="0"/>
              <a:t>Unprecedented synergies with client OS</a:t>
            </a:r>
          </a:p>
          <a:p>
            <a:pPr eaLnBrk="1" hangingPunct="1"/>
            <a:r>
              <a:rPr lang="en-US" dirty="0" smtClean="0"/>
              <a:t>Anywhere access</a:t>
            </a:r>
          </a:p>
          <a:p>
            <a:pPr eaLnBrk="1" hangingPunct="1"/>
            <a:r>
              <a:rPr lang="en-US" dirty="0" smtClean="0"/>
              <a:t>Taking an enterprise-class foundation to the next level</a:t>
            </a:r>
          </a:p>
          <a:p>
            <a:pPr eaLnBrk="1" hangingPunct="1">
              <a:buNone/>
            </a:pPr>
            <a:endParaRPr lang="en-US" dirty="0" smtClean="0"/>
          </a:p>
        </p:txBody>
      </p:sp>
    </p:spTree>
    <p:extLst>
      <p:ext uri="{BB962C8B-B14F-4D97-AF65-F5344CB8AC3E}">
        <p14:creationId xmlns:p14="http://schemas.microsoft.com/office/powerpoint/2010/main" val="9610960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xmlns:mc="http://schemas.openxmlformats.org/markup-compatibility/2006" xmlns:a14="http://schemas.microsoft.com/office/drawing/2010/main" val="C0504D" mc:Ignorable="">
                    <a:lumMod val="50000"/>
                  </a:srgbClr>
                </a:gs>
                <a:gs pos="100000">
                  <a:srgbClr xmlns:mc="http://schemas.openxmlformats.org/markup-compatibility/2006" xmlns:a14="http://schemas.microsoft.com/office/drawing/2010/main" val="F79646" mc:Ignorable="">
                    <a:lumMod val="50000"/>
                  </a:srgbClr>
                </a:gs>
              </a:gsLst>
              <a:path path="shape">
                <a:fillToRect l="50000" t="50000" r="50000" b="50000"/>
              </a:path>
              <a:tileRect/>
            </a:gradFill>
            <a:ln w="12700" cap="flat" cmpd="sng" algn="ctr">
              <a:gradFill>
                <a:gsLst>
                  <a:gs pos="0">
                    <a:srgbClr xmlns:mc="http://schemas.openxmlformats.org/markup-compatibility/2006" xmlns:a14="http://schemas.microsoft.com/office/drawing/2010/main" val="F79646" mc:Ignorable="">
                      <a:lumMod val="75000"/>
                    </a:srgbClr>
                  </a:gs>
                  <a:gs pos="100000">
                    <a:srgbClr xmlns:mc="http://schemas.openxmlformats.org/markup-compatibility/2006" xmlns:a14="http://schemas.microsoft.com/office/drawing/2010/main" val="F79646" mc:Ignorable=""/>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xmlns:mc="http://schemas.openxmlformats.org/markup-compatibility/2006" xmlns:a14="http://schemas.microsoft.com/office/drawing/2010/main" val="FFC000" mc:Ignorable=""/>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xmlns:mc="http://schemas.openxmlformats.org/markup-compatibility/2006" xmlns:a14="http://schemas.microsoft.com/office/drawing/2010/main" val="FFFF00" mc:Ignorabl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xmlns:mc="http://schemas.openxmlformats.org/markup-compatibility/2006" xmlns:a14="http://schemas.microsoft.com/office/drawing/2010/main" val="C0504D" mc:Ignorable="">
                    <a:lumMod val="50000"/>
                  </a:srgbClr>
                </a:gs>
                <a:gs pos="100000">
                  <a:srgbClr xmlns:mc="http://schemas.openxmlformats.org/markup-compatibility/2006" xmlns:a14="http://schemas.microsoft.com/office/drawing/2010/main" val="F79646" mc:Ignorable="">
                    <a:lumMod val="50000"/>
                  </a:srgbClr>
                </a:gs>
              </a:gsLst>
              <a:path path="shape">
                <a:fillToRect l="50000" t="50000" r="50000" b="50000"/>
              </a:path>
              <a:tileRect/>
            </a:gradFill>
            <a:ln w="12700" cap="flat" cmpd="sng" algn="ctr">
              <a:gradFill>
                <a:gsLst>
                  <a:gs pos="0">
                    <a:srgbClr xmlns:mc="http://schemas.openxmlformats.org/markup-compatibility/2006" xmlns:a14="http://schemas.microsoft.com/office/drawing/2010/main" val="F79646" mc:Ignorable="">
                      <a:lumMod val="75000"/>
                    </a:srgbClr>
                  </a:gs>
                  <a:gs pos="100000">
                    <a:srgbClr xmlns:mc="http://schemas.openxmlformats.org/markup-compatibility/2006" xmlns:a14="http://schemas.microsoft.com/office/drawing/2010/main" val="F79646" mc:Ignorable=""/>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xmlns:mc="http://schemas.openxmlformats.org/markup-compatibility/2006" xmlns:a14="http://schemas.microsoft.com/office/drawing/2010/main" val="FFC000" mc:Ignorable=""/>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xmlns:mc="http://schemas.openxmlformats.org/markup-compatibility/2006" xmlns:a14="http://schemas.microsoft.com/office/drawing/2010/main" val="FFFF00" mc:Ignorabl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xmlns:mc="http://schemas.openxmlformats.org/markup-compatibility/2006" xmlns:a14="http://schemas.microsoft.com/office/drawing/2010/main" val="C0504D" mc:Ignorable="">
                    <a:lumMod val="50000"/>
                  </a:srgbClr>
                </a:gs>
                <a:gs pos="100000">
                  <a:srgbClr xmlns:mc="http://schemas.openxmlformats.org/markup-compatibility/2006" xmlns:a14="http://schemas.microsoft.com/office/drawing/2010/main" val="F79646" mc:Ignorable="">
                    <a:lumMod val="50000"/>
                  </a:srgbClr>
                </a:gs>
              </a:gsLst>
              <a:path path="shape">
                <a:fillToRect l="50000" t="50000" r="50000" b="50000"/>
              </a:path>
              <a:tileRect/>
            </a:gradFill>
            <a:ln w="12700" cap="flat" cmpd="sng" algn="ctr">
              <a:gradFill>
                <a:gsLst>
                  <a:gs pos="0">
                    <a:srgbClr xmlns:mc="http://schemas.openxmlformats.org/markup-compatibility/2006" xmlns:a14="http://schemas.microsoft.com/office/drawing/2010/main" val="F79646" mc:Ignorable="">
                      <a:lumMod val="75000"/>
                    </a:srgbClr>
                  </a:gs>
                  <a:gs pos="100000">
                    <a:srgbClr xmlns:mc="http://schemas.openxmlformats.org/markup-compatibility/2006" xmlns:a14="http://schemas.microsoft.com/office/drawing/2010/main" val="F79646" mc:Ignorable=""/>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xmlns:mc="http://schemas.openxmlformats.org/markup-compatibility/2006" xmlns:a14="http://schemas.microsoft.com/office/drawing/2010/main" val="FFC000" mc:Ignorable=""/>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xmlns:mc="http://schemas.openxmlformats.org/markup-compatibility/2006" xmlns:a14="http://schemas.microsoft.com/office/drawing/2010/main" val="FFFF00" mc:Ignorabl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xmlns:mc="http://schemas.openxmlformats.org/markup-compatibility/2006" xmlns:a14="http://schemas.microsoft.com/office/drawing/2010/main" val="C0504D" mc:Ignorable="">
                    <a:lumMod val="50000"/>
                  </a:srgbClr>
                </a:gs>
                <a:gs pos="100000">
                  <a:srgbClr xmlns:mc="http://schemas.openxmlformats.org/markup-compatibility/2006" xmlns:a14="http://schemas.microsoft.com/office/drawing/2010/main" val="F79646" mc:Ignorable="">
                    <a:lumMod val="50000"/>
                  </a:srgbClr>
                </a:gs>
              </a:gsLst>
              <a:path path="shape">
                <a:fillToRect l="50000" t="50000" r="50000" b="50000"/>
              </a:path>
              <a:tileRect/>
            </a:gradFill>
            <a:ln w="12700" cap="flat" cmpd="sng" algn="ctr">
              <a:gradFill>
                <a:gsLst>
                  <a:gs pos="0">
                    <a:srgbClr xmlns:mc="http://schemas.openxmlformats.org/markup-compatibility/2006" xmlns:a14="http://schemas.microsoft.com/office/drawing/2010/main" val="F79646" mc:Ignorable="">
                      <a:lumMod val="75000"/>
                    </a:srgbClr>
                  </a:gs>
                  <a:gs pos="100000">
                    <a:srgbClr xmlns:mc="http://schemas.openxmlformats.org/markup-compatibility/2006" xmlns:a14="http://schemas.microsoft.com/office/drawing/2010/main" val="F79646" mc:Ignorable=""/>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xmlns:mc="http://schemas.openxmlformats.org/markup-compatibility/2006" xmlns:a14="http://schemas.microsoft.com/office/drawing/2010/main" val="FFC000" mc:Ignorable=""/>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xmlns:mc="http://schemas.openxmlformats.org/markup-compatibility/2006" xmlns:a14="http://schemas.microsoft.com/office/drawing/2010/main" val="FFFF00" mc:Ignorabl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xmlns:mc="http://schemas.openxmlformats.org/markup-compatibility/2006" xmlns:a14="http://schemas.microsoft.com/office/drawing/2010/main" val="FFFF00" mc:Ignorable=""/>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Complete an evaluation on </a:t>
            </a:r>
            <a:r>
              <a:rPr lang="en-US" sz="3200"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CommNet</a:t>
            </a:r>
            <a:r>
              <a:rPr lang="en-US" sz="3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 and enter to win an Xbox 360 Elite!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xmlns:mc="http://schemas.openxmlformats.org/markup-compatibility/2006" xmlns:a14="http://schemas.microsoft.com/office/drawing/2010/main" val="FFFF00" mc:Ignorable=""/>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Hyper-V 2.0</a:t>
            </a:r>
            <a:endParaRPr lang="en-US" dirty="0"/>
          </a:p>
        </p:txBody>
      </p:sp>
      <p:sp>
        <p:nvSpPr>
          <p:cNvPr id="3" name="Content Placeholder 2"/>
          <p:cNvSpPr>
            <a:spLocks noGrp="1"/>
          </p:cNvSpPr>
          <p:nvPr>
            <p:ph idx="1"/>
          </p:nvPr>
        </p:nvSpPr>
        <p:spPr>
          <a:xfrm>
            <a:off x="381000" y="1112863"/>
            <a:ext cx="8382000" cy="3631763"/>
          </a:xfrm>
        </p:spPr>
        <p:txBody>
          <a:bodyPr/>
          <a:lstStyle/>
          <a:p>
            <a:r>
              <a:rPr lang="en-US" sz="3200" dirty="0" smtClean="0">
                <a:solidFill>
                  <a:schemeClr val="tx1"/>
                </a:solidFill>
              </a:rPr>
              <a:t>Building on the rock-solid architecture of Windows Server 2008 Hyper-V</a:t>
            </a:r>
          </a:p>
          <a:p>
            <a:r>
              <a:rPr lang="en-US" sz="3200" dirty="0" smtClean="0">
                <a:solidFill>
                  <a:schemeClr val="tx1"/>
                </a:solidFill>
              </a:rPr>
              <a:t>Integration with new technologies and products</a:t>
            </a:r>
          </a:p>
          <a:p>
            <a:r>
              <a:rPr lang="en-US" sz="3200" dirty="0" smtClean="0">
                <a:solidFill>
                  <a:schemeClr val="tx1"/>
                </a:solidFill>
              </a:rPr>
              <a:t>Enabling new dynamic scenarios:</a:t>
            </a:r>
          </a:p>
          <a:p>
            <a:pPr lvl="1"/>
            <a:r>
              <a:rPr lang="en-US" sz="2400" dirty="0" smtClean="0">
                <a:solidFill>
                  <a:schemeClr val="tx1"/>
                </a:solidFill>
              </a:rPr>
              <a:t>Increased Server Consolidation</a:t>
            </a:r>
          </a:p>
          <a:p>
            <a:pPr lvl="1"/>
            <a:r>
              <a:rPr lang="en-US" sz="2400" dirty="0" smtClean="0">
                <a:solidFill>
                  <a:schemeClr val="tx1"/>
                </a:solidFill>
              </a:rPr>
              <a:t>Dynamic Data Center</a:t>
            </a:r>
          </a:p>
          <a:p>
            <a:pPr lvl="1"/>
            <a:r>
              <a:rPr lang="en-US" sz="2400" dirty="0" smtClean="0">
                <a:solidFill>
                  <a:schemeClr val="tx1"/>
                </a:solidFill>
              </a:rPr>
              <a:t>Virtualized Centralized Desktop</a:t>
            </a:r>
          </a:p>
        </p:txBody>
      </p:sp>
      <p:grpSp>
        <p:nvGrpSpPr>
          <p:cNvPr id="4" name="Group 3"/>
          <p:cNvGrpSpPr/>
          <p:nvPr/>
        </p:nvGrpSpPr>
        <p:grpSpPr>
          <a:xfrm>
            <a:off x="1373115" y="5145064"/>
            <a:ext cx="2908300" cy="1662654"/>
            <a:chOff x="603886" y="2947036"/>
            <a:chExt cx="4118610" cy="2354580"/>
          </a:xfrm>
        </p:grpSpPr>
        <p:pic>
          <p:nvPicPr>
            <p:cNvPr id="5" name="Picture 47" descr="gray-disc"/>
            <p:cNvPicPr>
              <a:picLocks noChangeAspect="1" noChangeArrowheads="1"/>
            </p:cNvPicPr>
            <p:nvPr/>
          </p:nvPicPr>
          <p:blipFill>
            <a:blip r:embed="rId3" cstate="print"/>
            <a:srcRect/>
            <a:stretch>
              <a:fillRect/>
            </a:stretch>
          </p:blipFill>
          <p:spPr bwMode="auto">
            <a:xfrm>
              <a:off x="603886" y="3145156"/>
              <a:ext cx="4118610" cy="2156460"/>
            </a:xfrm>
            <a:prstGeom prst="rect">
              <a:avLst/>
            </a:prstGeom>
            <a:noFill/>
            <a:ln w="9525" algn="ctr">
              <a:noFill/>
              <a:miter lim="800000"/>
              <a:headEnd/>
              <a:tailEnd/>
            </a:ln>
            <a:effectLst/>
          </p:spPr>
        </p:pic>
        <p:grpSp>
          <p:nvGrpSpPr>
            <p:cNvPr id="6" name="Group 49"/>
            <p:cNvGrpSpPr>
              <a:grpSpLocks/>
            </p:cNvGrpSpPr>
            <p:nvPr/>
          </p:nvGrpSpPr>
          <p:grpSpPr bwMode="auto">
            <a:xfrm>
              <a:off x="1125856" y="3006090"/>
              <a:ext cx="727710" cy="756286"/>
              <a:chOff x="543" y="1479"/>
              <a:chExt cx="489" cy="541"/>
            </a:xfrm>
          </p:grpSpPr>
          <p:pic>
            <p:nvPicPr>
              <p:cNvPr id="36" name="Picture 50"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37" name="Picture 51"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7" name="Group 52"/>
            <p:cNvGrpSpPr>
              <a:grpSpLocks/>
            </p:cNvGrpSpPr>
            <p:nvPr/>
          </p:nvGrpSpPr>
          <p:grpSpPr bwMode="auto">
            <a:xfrm>
              <a:off x="1775461" y="3061336"/>
              <a:ext cx="727710" cy="756284"/>
              <a:chOff x="1062" y="1473"/>
              <a:chExt cx="489" cy="542"/>
            </a:xfrm>
          </p:grpSpPr>
          <p:pic>
            <p:nvPicPr>
              <p:cNvPr id="34" name="Picture 53"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35" name="Picture 54"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8" name="Group 55"/>
            <p:cNvGrpSpPr>
              <a:grpSpLocks/>
            </p:cNvGrpSpPr>
            <p:nvPr/>
          </p:nvGrpSpPr>
          <p:grpSpPr bwMode="auto">
            <a:xfrm>
              <a:off x="2021206" y="3608070"/>
              <a:ext cx="727710" cy="767716"/>
              <a:chOff x="1410" y="2075"/>
              <a:chExt cx="489" cy="550"/>
            </a:xfrm>
          </p:grpSpPr>
          <p:pic>
            <p:nvPicPr>
              <p:cNvPr id="32" name="Picture 56"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33" name="Picture 57" descr="Server sm"/>
              <p:cNvPicPr>
                <a:picLocks noChangeAspect="1" noChangeArrowheads="1"/>
              </p:cNvPicPr>
              <p:nvPr/>
            </p:nvPicPr>
            <p:blipFill>
              <a:blip r:embed="rId6"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9" name="Group 58"/>
            <p:cNvGrpSpPr>
              <a:grpSpLocks/>
            </p:cNvGrpSpPr>
            <p:nvPr/>
          </p:nvGrpSpPr>
          <p:grpSpPr bwMode="auto">
            <a:xfrm>
              <a:off x="1343026" y="3524250"/>
              <a:ext cx="727710" cy="767716"/>
              <a:chOff x="935" y="2062"/>
              <a:chExt cx="489" cy="551"/>
            </a:xfrm>
          </p:grpSpPr>
          <p:pic>
            <p:nvPicPr>
              <p:cNvPr id="30" name="Picture 59"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31" name="Picture 60"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nvGrpSpPr>
            <p:cNvPr id="10" name="Group 61"/>
            <p:cNvGrpSpPr>
              <a:grpSpLocks/>
            </p:cNvGrpSpPr>
            <p:nvPr/>
          </p:nvGrpSpPr>
          <p:grpSpPr bwMode="auto">
            <a:xfrm>
              <a:off x="2444116" y="2947036"/>
              <a:ext cx="727710" cy="756284"/>
              <a:chOff x="543" y="1479"/>
              <a:chExt cx="489" cy="541"/>
            </a:xfrm>
          </p:grpSpPr>
          <p:pic>
            <p:nvPicPr>
              <p:cNvPr id="28" name="Picture 62"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29" name="Picture 63"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11" name="Group 64"/>
            <p:cNvGrpSpPr>
              <a:grpSpLocks/>
            </p:cNvGrpSpPr>
            <p:nvPr/>
          </p:nvGrpSpPr>
          <p:grpSpPr bwMode="auto">
            <a:xfrm>
              <a:off x="3093721" y="3002280"/>
              <a:ext cx="727710" cy="756286"/>
              <a:chOff x="1062" y="1473"/>
              <a:chExt cx="489" cy="542"/>
            </a:xfrm>
          </p:grpSpPr>
          <p:pic>
            <p:nvPicPr>
              <p:cNvPr id="26" name="Picture 65"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27" name="Picture 66"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12" name="Group 67"/>
            <p:cNvGrpSpPr>
              <a:grpSpLocks/>
            </p:cNvGrpSpPr>
            <p:nvPr/>
          </p:nvGrpSpPr>
          <p:grpSpPr bwMode="auto">
            <a:xfrm>
              <a:off x="3339466" y="3549020"/>
              <a:ext cx="727710" cy="767715"/>
              <a:chOff x="1410" y="2075"/>
              <a:chExt cx="489" cy="550"/>
            </a:xfrm>
          </p:grpSpPr>
          <p:pic>
            <p:nvPicPr>
              <p:cNvPr id="24" name="Picture 68"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25" name="Picture 69" descr="Server sm"/>
              <p:cNvPicPr>
                <a:picLocks noChangeAspect="1" noChangeArrowheads="1"/>
              </p:cNvPicPr>
              <p:nvPr/>
            </p:nvPicPr>
            <p:blipFill>
              <a:blip r:embed="rId6"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13" name="Group 70"/>
            <p:cNvGrpSpPr>
              <a:grpSpLocks/>
            </p:cNvGrpSpPr>
            <p:nvPr/>
          </p:nvGrpSpPr>
          <p:grpSpPr bwMode="auto">
            <a:xfrm>
              <a:off x="2661286" y="3465196"/>
              <a:ext cx="727710" cy="767714"/>
              <a:chOff x="935" y="2062"/>
              <a:chExt cx="489" cy="551"/>
            </a:xfrm>
          </p:grpSpPr>
          <p:pic>
            <p:nvPicPr>
              <p:cNvPr id="22" name="Picture 71"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23" name="Picture 72"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pic>
          <p:nvPicPr>
            <p:cNvPr id="14" name="Picture 73" descr="database green"/>
            <p:cNvPicPr>
              <a:picLocks noChangeAspect="1" noChangeArrowheads="1"/>
            </p:cNvPicPr>
            <p:nvPr/>
          </p:nvPicPr>
          <p:blipFill>
            <a:blip r:embed="rId7" cstate="print"/>
            <a:srcRect/>
            <a:stretch>
              <a:fillRect/>
            </a:stretch>
          </p:blipFill>
          <p:spPr bwMode="auto">
            <a:xfrm>
              <a:off x="2356486" y="3973830"/>
              <a:ext cx="230504" cy="276226"/>
            </a:xfrm>
            <a:prstGeom prst="rect">
              <a:avLst/>
            </a:prstGeom>
            <a:noFill/>
          </p:spPr>
        </p:pic>
        <p:pic>
          <p:nvPicPr>
            <p:cNvPr id="15" name="Picture 74" descr="database purple"/>
            <p:cNvPicPr>
              <a:picLocks noChangeAspect="1" noChangeArrowheads="1"/>
            </p:cNvPicPr>
            <p:nvPr/>
          </p:nvPicPr>
          <p:blipFill>
            <a:blip r:embed="rId8" cstate="print"/>
            <a:srcRect/>
            <a:stretch>
              <a:fillRect/>
            </a:stretch>
          </p:blipFill>
          <p:spPr bwMode="auto">
            <a:xfrm>
              <a:off x="2125980" y="3409950"/>
              <a:ext cx="230506" cy="276226"/>
            </a:xfrm>
            <a:prstGeom prst="rect">
              <a:avLst/>
            </a:prstGeom>
            <a:noFill/>
          </p:spPr>
        </p:pic>
        <p:pic>
          <p:nvPicPr>
            <p:cNvPr id="16" name="Picture 75" descr="database green"/>
            <p:cNvPicPr>
              <a:picLocks noChangeAspect="1" noChangeArrowheads="1"/>
            </p:cNvPicPr>
            <p:nvPr/>
          </p:nvPicPr>
          <p:blipFill>
            <a:blip r:embed="rId7" cstate="print"/>
            <a:srcRect/>
            <a:stretch>
              <a:fillRect/>
            </a:stretch>
          </p:blipFill>
          <p:spPr bwMode="auto">
            <a:xfrm>
              <a:off x="3015616" y="3789046"/>
              <a:ext cx="230504" cy="276224"/>
            </a:xfrm>
            <a:prstGeom prst="rect">
              <a:avLst/>
            </a:prstGeom>
            <a:noFill/>
          </p:spPr>
        </p:pic>
        <p:pic>
          <p:nvPicPr>
            <p:cNvPr id="17" name="Picture 76" descr="database purple"/>
            <p:cNvPicPr>
              <a:picLocks noChangeAspect="1" noChangeArrowheads="1"/>
            </p:cNvPicPr>
            <p:nvPr/>
          </p:nvPicPr>
          <p:blipFill>
            <a:blip r:embed="rId8" cstate="print"/>
            <a:srcRect/>
            <a:stretch>
              <a:fillRect/>
            </a:stretch>
          </p:blipFill>
          <p:spPr bwMode="auto">
            <a:xfrm>
              <a:off x="2785110" y="3295650"/>
              <a:ext cx="230506" cy="276226"/>
            </a:xfrm>
            <a:prstGeom prst="rect">
              <a:avLst/>
            </a:prstGeom>
            <a:noFill/>
          </p:spPr>
        </p:pic>
        <p:pic>
          <p:nvPicPr>
            <p:cNvPr id="18" name="Picture 77" descr="database green"/>
            <p:cNvPicPr>
              <a:picLocks noChangeAspect="1" noChangeArrowheads="1"/>
            </p:cNvPicPr>
            <p:nvPr/>
          </p:nvPicPr>
          <p:blipFill>
            <a:blip r:embed="rId7" cstate="print"/>
            <a:srcRect/>
            <a:stretch>
              <a:fillRect/>
            </a:stretch>
          </p:blipFill>
          <p:spPr bwMode="auto">
            <a:xfrm>
              <a:off x="1466850" y="3360420"/>
              <a:ext cx="230506" cy="276226"/>
            </a:xfrm>
            <a:prstGeom prst="rect">
              <a:avLst/>
            </a:prstGeom>
            <a:noFill/>
          </p:spPr>
        </p:pic>
        <p:pic>
          <p:nvPicPr>
            <p:cNvPr id="19" name="Picture 78" descr="database purple"/>
            <p:cNvPicPr>
              <a:picLocks noChangeAspect="1" noChangeArrowheads="1"/>
            </p:cNvPicPr>
            <p:nvPr/>
          </p:nvPicPr>
          <p:blipFill>
            <a:blip r:embed="rId8" cstate="print"/>
            <a:srcRect/>
            <a:stretch>
              <a:fillRect/>
            </a:stretch>
          </p:blipFill>
          <p:spPr bwMode="auto">
            <a:xfrm>
              <a:off x="1697356" y="3874770"/>
              <a:ext cx="230504" cy="276226"/>
            </a:xfrm>
            <a:prstGeom prst="rect">
              <a:avLst/>
            </a:prstGeom>
            <a:noFill/>
          </p:spPr>
        </p:pic>
        <p:pic>
          <p:nvPicPr>
            <p:cNvPr id="20" name="Picture 79" descr="database green"/>
            <p:cNvPicPr>
              <a:picLocks noChangeAspect="1" noChangeArrowheads="1"/>
            </p:cNvPicPr>
            <p:nvPr/>
          </p:nvPicPr>
          <p:blipFill>
            <a:blip r:embed="rId7" cstate="print"/>
            <a:srcRect/>
            <a:stretch>
              <a:fillRect/>
            </a:stretch>
          </p:blipFill>
          <p:spPr bwMode="auto">
            <a:xfrm>
              <a:off x="3463290" y="3373756"/>
              <a:ext cx="230506" cy="276224"/>
            </a:xfrm>
            <a:prstGeom prst="rect">
              <a:avLst/>
            </a:prstGeom>
            <a:noFill/>
          </p:spPr>
        </p:pic>
        <p:pic>
          <p:nvPicPr>
            <p:cNvPr id="21" name="Picture 80" descr="database purple"/>
            <p:cNvPicPr>
              <a:picLocks noChangeAspect="1" noChangeArrowheads="1"/>
            </p:cNvPicPr>
            <p:nvPr/>
          </p:nvPicPr>
          <p:blipFill>
            <a:blip r:embed="rId8" cstate="print"/>
            <a:srcRect/>
            <a:stretch>
              <a:fillRect/>
            </a:stretch>
          </p:blipFill>
          <p:spPr bwMode="auto">
            <a:xfrm>
              <a:off x="3693796" y="3899536"/>
              <a:ext cx="230504" cy="276224"/>
            </a:xfrm>
            <a:prstGeom prst="rect">
              <a:avLst/>
            </a:prstGeom>
            <a:noFill/>
          </p:spPr>
        </p:pic>
      </p:grpSp>
      <p:grpSp>
        <p:nvGrpSpPr>
          <p:cNvPr id="39" name="Group 57"/>
          <p:cNvGrpSpPr/>
          <p:nvPr/>
        </p:nvGrpSpPr>
        <p:grpSpPr>
          <a:xfrm>
            <a:off x="5058087" y="4965213"/>
            <a:ext cx="2908300" cy="1844255"/>
            <a:chOff x="6402706" y="5252086"/>
            <a:chExt cx="4118610" cy="2611754"/>
          </a:xfrm>
        </p:grpSpPr>
        <p:pic>
          <p:nvPicPr>
            <p:cNvPr id="38" name="Picture 3" descr="gray-disc"/>
            <p:cNvPicPr>
              <a:picLocks noChangeAspect="1" noChangeArrowheads="1"/>
            </p:cNvPicPr>
            <p:nvPr/>
          </p:nvPicPr>
          <p:blipFill>
            <a:blip r:embed="rId3" cstate="print"/>
            <a:srcRect/>
            <a:stretch>
              <a:fillRect/>
            </a:stretch>
          </p:blipFill>
          <p:spPr bwMode="auto">
            <a:xfrm>
              <a:off x="6402706" y="5707380"/>
              <a:ext cx="4118610" cy="2156460"/>
            </a:xfrm>
            <a:prstGeom prst="rect">
              <a:avLst/>
            </a:prstGeom>
            <a:noFill/>
            <a:ln w="9525" algn="ctr">
              <a:noFill/>
              <a:miter lim="800000"/>
              <a:headEnd/>
              <a:tailEnd/>
            </a:ln>
            <a:effectLst/>
          </p:spPr>
        </p:pic>
        <p:grpSp>
          <p:nvGrpSpPr>
            <p:cNvPr id="43" name="Group 4"/>
            <p:cNvGrpSpPr>
              <a:grpSpLocks/>
            </p:cNvGrpSpPr>
            <p:nvPr/>
          </p:nvGrpSpPr>
          <p:grpSpPr bwMode="auto">
            <a:xfrm>
              <a:off x="8726806" y="5252086"/>
              <a:ext cx="1329690" cy="1518284"/>
              <a:chOff x="2085" y="1465"/>
              <a:chExt cx="894" cy="1087"/>
            </a:xfrm>
          </p:grpSpPr>
          <p:pic>
            <p:nvPicPr>
              <p:cNvPr id="40" name="Picture 5" descr="blue 3d disc with glow"/>
              <p:cNvPicPr>
                <a:picLocks noChangeAspect="1" noChangeArrowheads="1"/>
              </p:cNvPicPr>
              <p:nvPr/>
            </p:nvPicPr>
            <p:blipFill>
              <a:blip r:embed="rId9" cstate="print"/>
              <a:srcRect/>
              <a:stretch>
                <a:fillRect/>
              </a:stretch>
            </p:blipFill>
            <p:spPr bwMode="auto">
              <a:xfrm>
                <a:off x="2085" y="1962"/>
                <a:ext cx="894" cy="590"/>
              </a:xfrm>
              <a:prstGeom prst="rect">
                <a:avLst/>
              </a:prstGeom>
              <a:noFill/>
              <a:ln w="9525" algn="ctr">
                <a:noFill/>
                <a:miter lim="800000"/>
                <a:headEnd/>
                <a:tailEnd/>
              </a:ln>
              <a:effectLst/>
            </p:spPr>
          </p:pic>
          <p:pic>
            <p:nvPicPr>
              <p:cNvPr id="41" name="Picture 6" descr="Host Integration Server (HIS) sm"/>
              <p:cNvPicPr>
                <a:picLocks noChangeAspect="1" noChangeArrowheads="1"/>
              </p:cNvPicPr>
              <p:nvPr/>
            </p:nvPicPr>
            <p:blipFill>
              <a:blip r:embed="rId10" cstate="print"/>
              <a:srcRect/>
              <a:stretch>
                <a:fillRect/>
              </a:stretch>
            </p:blipFill>
            <p:spPr bwMode="auto">
              <a:xfrm>
                <a:off x="2246" y="1465"/>
                <a:ext cx="625" cy="964"/>
              </a:xfrm>
              <a:prstGeom prst="rect">
                <a:avLst/>
              </a:prstGeom>
              <a:noFill/>
            </p:spPr>
          </p:pic>
        </p:grpSp>
        <p:pic>
          <p:nvPicPr>
            <p:cNvPr id="42" name="Picture 19" descr="sm yellow straight down arrow"/>
            <p:cNvPicPr>
              <a:picLocks noChangeAspect="1" noChangeArrowheads="1"/>
            </p:cNvPicPr>
            <p:nvPr/>
          </p:nvPicPr>
          <p:blipFill>
            <a:blip r:embed="rId11" cstate="print">
              <a:lum bright="36000"/>
            </a:blip>
            <a:srcRect/>
            <a:stretch>
              <a:fillRect/>
            </a:stretch>
          </p:blipFill>
          <p:spPr bwMode="auto">
            <a:xfrm>
              <a:off x="7833360" y="5581650"/>
              <a:ext cx="1190626" cy="862966"/>
            </a:xfrm>
            <a:prstGeom prst="rect">
              <a:avLst/>
            </a:prstGeom>
            <a:noFill/>
            <a:ln w="9525" algn="ctr">
              <a:noFill/>
              <a:miter lim="800000"/>
              <a:headEnd/>
              <a:tailEnd/>
            </a:ln>
            <a:effectLst/>
          </p:spPr>
        </p:pic>
        <p:grpSp>
          <p:nvGrpSpPr>
            <p:cNvPr id="44" name="Group 34"/>
            <p:cNvGrpSpPr>
              <a:grpSpLocks/>
            </p:cNvGrpSpPr>
            <p:nvPr/>
          </p:nvGrpSpPr>
          <p:grpSpPr bwMode="auto">
            <a:xfrm>
              <a:off x="7031356" y="5629276"/>
              <a:ext cx="1623060" cy="1369694"/>
              <a:chOff x="863" y="1699"/>
              <a:chExt cx="1091" cy="981"/>
            </a:xfrm>
          </p:grpSpPr>
          <p:grpSp>
            <p:nvGrpSpPr>
              <p:cNvPr id="45" name="Group 35"/>
              <p:cNvGrpSpPr>
                <a:grpSpLocks/>
              </p:cNvGrpSpPr>
              <p:nvPr/>
            </p:nvGrpSpPr>
            <p:grpSpPr bwMode="auto">
              <a:xfrm>
                <a:off x="863" y="1699"/>
                <a:ext cx="489" cy="541"/>
                <a:chOff x="543" y="1479"/>
                <a:chExt cx="489" cy="541"/>
              </a:xfrm>
            </p:grpSpPr>
            <p:pic>
              <p:nvPicPr>
                <p:cNvPr id="55" name="Picture 36" descr="blue 3d disc with glow"/>
                <p:cNvPicPr>
                  <a:picLocks noChangeAspect="1" noChangeArrowheads="1"/>
                </p:cNvPicPr>
                <p:nvPr/>
              </p:nvPicPr>
              <p:blipFill>
                <a:blip r:embed="rId12" cstate="print"/>
                <a:srcRect/>
                <a:stretch>
                  <a:fillRect/>
                </a:stretch>
              </p:blipFill>
              <p:spPr bwMode="auto">
                <a:xfrm>
                  <a:off x="543" y="1686"/>
                  <a:ext cx="489" cy="334"/>
                </a:xfrm>
                <a:prstGeom prst="rect">
                  <a:avLst/>
                </a:prstGeom>
                <a:noFill/>
                <a:ln w="9525" algn="ctr">
                  <a:noFill/>
                  <a:miter lim="800000"/>
                  <a:headEnd/>
                  <a:tailEnd/>
                </a:ln>
                <a:effectLst/>
              </p:spPr>
            </p:pic>
            <p:pic>
              <p:nvPicPr>
                <p:cNvPr id="56" name="Picture 37"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46" name="Group 38"/>
              <p:cNvGrpSpPr>
                <a:grpSpLocks/>
              </p:cNvGrpSpPr>
              <p:nvPr/>
            </p:nvGrpSpPr>
            <p:grpSpPr bwMode="auto">
              <a:xfrm>
                <a:off x="1300" y="1738"/>
                <a:ext cx="489" cy="542"/>
                <a:chOff x="1062" y="1473"/>
                <a:chExt cx="489" cy="542"/>
              </a:xfrm>
            </p:grpSpPr>
            <p:pic>
              <p:nvPicPr>
                <p:cNvPr id="53" name="Picture 39"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54" name="Picture 40"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47" name="Group 41"/>
              <p:cNvGrpSpPr>
                <a:grpSpLocks/>
              </p:cNvGrpSpPr>
              <p:nvPr/>
            </p:nvGrpSpPr>
            <p:grpSpPr bwMode="auto">
              <a:xfrm>
                <a:off x="1465" y="2130"/>
                <a:ext cx="489" cy="550"/>
                <a:chOff x="1410" y="2075"/>
                <a:chExt cx="489" cy="550"/>
              </a:xfrm>
            </p:grpSpPr>
            <p:pic>
              <p:nvPicPr>
                <p:cNvPr id="51" name="Picture 42"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52" name="Picture 43"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48" name="Group 44"/>
              <p:cNvGrpSpPr>
                <a:grpSpLocks/>
              </p:cNvGrpSpPr>
              <p:nvPr/>
            </p:nvGrpSpPr>
            <p:grpSpPr bwMode="auto">
              <a:xfrm>
                <a:off x="1009" y="2015"/>
                <a:ext cx="489" cy="551"/>
                <a:chOff x="935" y="2062"/>
                <a:chExt cx="489" cy="551"/>
              </a:xfrm>
            </p:grpSpPr>
            <p:pic>
              <p:nvPicPr>
                <p:cNvPr id="49" name="Picture 45"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50" name="Picture 46"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pic>
          <p:nvPicPr>
            <p:cNvPr id="57" name="Picture 83" descr="green checkmark2"/>
            <p:cNvPicPr>
              <a:picLocks noChangeAspect="1" noChangeArrowheads="1"/>
            </p:cNvPicPr>
            <p:nvPr/>
          </p:nvPicPr>
          <p:blipFill>
            <a:blip r:embed="rId13" cstate="print"/>
            <a:srcRect/>
            <a:stretch>
              <a:fillRect/>
            </a:stretch>
          </p:blipFill>
          <p:spPr bwMode="auto">
            <a:xfrm>
              <a:off x="9159240" y="5623560"/>
              <a:ext cx="1097280" cy="1074420"/>
            </a:xfrm>
            <a:prstGeom prst="rect">
              <a:avLst/>
            </a:prstGeom>
            <a:noFill/>
          </p:spPr>
        </p:pic>
      </p:grpSp>
    </p:spTree>
    <p:extLst>
      <p:ext uri="{BB962C8B-B14F-4D97-AF65-F5344CB8AC3E}">
        <p14:creationId xmlns:p14="http://schemas.microsoft.com/office/powerpoint/2010/main" val="19236668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7924800" y="4578915"/>
            <a:ext cx="1082656" cy="989280"/>
            <a:chOff x="267534" y="4002596"/>
            <a:chExt cx="2371519" cy="2066096"/>
          </a:xfrm>
        </p:grpSpPr>
        <p:pic>
          <p:nvPicPr>
            <p:cNvPr id="10" name="Picture 9" descr="Opteron Processor.png"/>
            <p:cNvPicPr>
              <a:picLocks noChangeAspect="1"/>
            </p:cNvPicPr>
            <p:nvPr/>
          </p:nvPicPr>
          <p:blipFill>
            <a:blip r:embed="rId3" cstate="print"/>
            <a:stretch>
              <a:fillRect/>
            </a:stretch>
          </p:blipFill>
          <p:spPr>
            <a:xfrm>
              <a:off x="267534" y="4107054"/>
              <a:ext cx="1188720" cy="1169258"/>
            </a:xfrm>
            <a:prstGeom prst="rect">
              <a:avLst/>
            </a:prstGeom>
          </p:spPr>
        </p:pic>
        <p:pic>
          <p:nvPicPr>
            <p:cNvPr id="11" name="Picture 5" descr="I:\SHOW_ART\Executive_Show_Art\06_EXECUTIVE_SHOW_ART\Muglia - 111406 TechEd IT Forum\PNGs\Intel-Xeon-MP.png"/>
            <p:cNvPicPr>
              <a:picLocks noChangeAspect="1" noChangeArrowheads="1"/>
            </p:cNvPicPr>
            <p:nvPr/>
          </p:nvPicPr>
          <p:blipFill>
            <a:blip r:embed="rId4" cstate="print"/>
            <a:srcRect/>
            <a:stretch>
              <a:fillRect/>
            </a:stretch>
          </p:blipFill>
          <p:spPr bwMode="auto">
            <a:xfrm>
              <a:off x="296883" y="4002596"/>
              <a:ext cx="2342170" cy="2066096"/>
            </a:xfrm>
            <a:prstGeom prst="rect">
              <a:avLst/>
            </a:prstGeom>
            <a:noFill/>
          </p:spPr>
        </p:pic>
      </p:grpSp>
      <p:sp>
        <p:nvSpPr>
          <p:cNvPr id="2" name="Title 1"/>
          <p:cNvSpPr>
            <a:spLocks noGrp="1"/>
          </p:cNvSpPr>
          <p:nvPr>
            <p:ph type="title"/>
          </p:nvPr>
        </p:nvSpPr>
        <p:spPr>
          <a:xfrm>
            <a:off x="381000" y="230188"/>
            <a:ext cx="8382000" cy="664797"/>
          </a:xfrm>
        </p:spPr>
        <p:txBody>
          <a:bodyPr/>
          <a:lstStyle/>
          <a:p>
            <a:r>
              <a:rPr smtClean="0"/>
              <a:t>Hyper-V 2.0 Features</a:t>
            </a:r>
            <a:endParaRPr lang="en-US" dirty="0"/>
          </a:p>
        </p:txBody>
      </p:sp>
      <p:sp>
        <p:nvSpPr>
          <p:cNvPr id="7" name="Text Placeholder 2"/>
          <p:cNvSpPr>
            <a:spLocks noGrp="1"/>
          </p:cNvSpPr>
          <p:nvPr>
            <p:ph type="body" idx="1"/>
          </p:nvPr>
        </p:nvSpPr>
        <p:spPr>
          <a:xfrm>
            <a:off x="152400" y="914400"/>
            <a:ext cx="8382000" cy="7063472"/>
          </a:xfrm>
        </p:spPr>
        <p:txBody>
          <a:bodyPr/>
          <a:lstStyle/>
          <a:p>
            <a:r>
              <a:rPr lang="en-US" sz="2000" dirty="0" smtClean="0"/>
              <a:t>Logical Processor Support</a:t>
            </a:r>
          </a:p>
          <a:p>
            <a:pPr lvl="1"/>
            <a:r>
              <a:rPr lang="en-US" sz="1800" dirty="0" smtClean="0"/>
              <a:t>Support for 64 logical processors on host computer</a:t>
            </a:r>
          </a:p>
          <a:p>
            <a:r>
              <a:rPr lang="en-US" sz="2000" dirty="0" smtClean="0"/>
              <a:t>Hot Add/Remove Storage</a:t>
            </a:r>
          </a:p>
          <a:p>
            <a:pPr lvl="1"/>
            <a:r>
              <a:rPr lang="en-US" sz="1800" dirty="0" smtClean="0"/>
              <a:t>Add and remove VHD disks to a running VM without requiring a reboot</a:t>
            </a:r>
          </a:p>
          <a:p>
            <a:r>
              <a:rPr lang="en-US" sz="2000" dirty="0" smtClean="0"/>
              <a:t>Second Level Translation (SLAT)</a:t>
            </a:r>
          </a:p>
          <a:p>
            <a:pPr lvl="1"/>
            <a:r>
              <a:rPr lang="en-US" sz="1800" dirty="0" smtClean="0"/>
              <a:t>Leverage new processor features to improve performance and reduce load on Windows Hypervisor</a:t>
            </a:r>
          </a:p>
          <a:p>
            <a:r>
              <a:rPr lang="en-US" sz="2000" dirty="0" smtClean="0"/>
              <a:t>VM Chimney (TCP Offload Support)</a:t>
            </a:r>
          </a:p>
          <a:p>
            <a:pPr lvl="1"/>
            <a:r>
              <a:rPr lang="en-US" sz="1800" dirty="0" smtClean="0"/>
              <a:t>TCP/IP Traffic in a VM can be offloaded to a physical NIC on the host computer (disabled by default)</a:t>
            </a:r>
          </a:p>
          <a:p>
            <a:r>
              <a:rPr lang="en-US" sz="2000" dirty="0" smtClean="0"/>
              <a:t>Processor Compatibility Mode</a:t>
            </a:r>
            <a:endParaRPr lang="en-US" sz="2400" dirty="0" smtClean="0"/>
          </a:p>
          <a:p>
            <a:pPr lvl="1"/>
            <a:r>
              <a:rPr lang="en-US" sz="1800" dirty="0" smtClean="0"/>
              <a:t>Allows live migration across different CPU versions within the same processor family (i.e. Intel-to-Intel and AMD-to-AMD).</a:t>
            </a:r>
          </a:p>
          <a:p>
            <a:pPr lvl="2"/>
            <a:r>
              <a:rPr lang="en-US" sz="1400" dirty="0" smtClean="0"/>
              <a:t>Does NOT enable cross platform from Intel to AMD or vice versa.</a:t>
            </a:r>
          </a:p>
          <a:p>
            <a:pPr lvl="1"/>
            <a:r>
              <a:rPr lang="en-US" sz="1800" dirty="0" smtClean="0"/>
              <a:t>Configure compatibility on a per-VM basis.</a:t>
            </a:r>
          </a:p>
          <a:p>
            <a:pPr lvl="1"/>
            <a:r>
              <a:rPr lang="en-US" sz="1800" dirty="0" smtClean="0"/>
              <a:t>Abstracts the VM down to the lowest common denominator in terms of instruction sets available to the VM. </a:t>
            </a:r>
          </a:p>
          <a:p>
            <a:pPr lvl="2"/>
            <a:endParaRPr lang="en-US" sz="1800" dirty="0" smtClean="0"/>
          </a:p>
          <a:p>
            <a:endParaRPr lang="en-US" sz="2400" dirty="0" smtClean="0"/>
          </a:p>
          <a:p>
            <a:pPr lvl="2"/>
            <a:endParaRPr lang="en-US" sz="1600" dirty="0" smtClean="0"/>
          </a:p>
          <a:p>
            <a:pPr lvl="2"/>
            <a:endParaRPr lang="en-US" sz="1600" dirty="0" smtClean="0"/>
          </a:p>
          <a:p>
            <a:endParaRPr lang="en-US" sz="2000" dirty="0" smtClean="0"/>
          </a:p>
          <a:p>
            <a:pPr lvl="1"/>
            <a:endParaRPr lang="en-US" sz="1800" dirty="0" smtClean="0"/>
          </a:p>
        </p:txBody>
      </p:sp>
      <p:grpSp>
        <p:nvGrpSpPr>
          <p:cNvPr id="4" name="Group 5"/>
          <p:cNvGrpSpPr/>
          <p:nvPr/>
        </p:nvGrpSpPr>
        <p:grpSpPr>
          <a:xfrm>
            <a:off x="7488835" y="905031"/>
            <a:ext cx="1242498" cy="756568"/>
            <a:chOff x="1213984" y="3344863"/>
            <a:chExt cx="4276725" cy="2814637"/>
          </a:xfrm>
        </p:grpSpPr>
        <p:pic>
          <p:nvPicPr>
            <p:cNvPr id="1026" name="Picture 2" descr="C:\Users\bryons\Pictures\Virtualization Images for PPTs\Lightning-Bolts-4-directions.png"/>
            <p:cNvPicPr>
              <a:picLocks noChangeAspect="1" noChangeArrowheads="1"/>
            </p:cNvPicPr>
            <p:nvPr/>
          </p:nvPicPr>
          <p:blipFill>
            <a:blip r:embed="rId5" cstate="print"/>
            <a:srcRect/>
            <a:stretch>
              <a:fillRect/>
            </a:stretch>
          </p:blipFill>
          <p:spPr bwMode="auto">
            <a:xfrm>
              <a:off x="1213984" y="3344863"/>
              <a:ext cx="4276725" cy="2562225"/>
            </a:xfrm>
            <a:prstGeom prst="rect">
              <a:avLst/>
            </a:prstGeom>
            <a:noFill/>
          </p:spPr>
        </p:pic>
        <p:pic>
          <p:nvPicPr>
            <p:cNvPr id="1027" name="Picture 3" descr="C:\Users\bryons\Pictures\Virtualization Images for PPTs\Server-3U-Physical-with-Virtualized-Servers-Inside.png"/>
            <p:cNvPicPr>
              <a:picLocks noChangeAspect="1" noChangeArrowheads="1"/>
            </p:cNvPicPr>
            <p:nvPr/>
          </p:nvPicPr>
          <p:blipFill>
            <a:blip r:embed="rId6" cstate="print"/>
            <a:srcRect/>
            <a:stretch>
              <a:fillRect/>
            </a:stretch>
          </p:blipFill>
          <p:spPr bwMode="auto">
            <a:xfrm>
              <a:off x="1914525" y="3768725"/>
              <a:ext cx="2724150" cy="2390775"/>
            </a:xfrm>
            <a:prstGeom prst="rect">
              <a:avLst/>
            </a:prstGeom>
            <a:noFill/>
          </p:spPr>
        </p:pic>
      </p:grpSp>
    </p:spTree>
    <p:extLst>
      <p:ext uri="{BB962C8B-B14F-4D97-AF65-F5344CB8AC3E}">
        <p14:creationId xmlns:p14="http://schemas.microsoft.com/office/powerpoint/2010/main" val="31161170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sz="4400" smtClean="0"/>
              <a:t>Quick Migration vs. Live Migration</a:t>
            </a:r>
            <a:endParaRPr lang="en-US" sz="4400" dirty="0"/>
          </a:p>
        </p:txBody>
      </p:sp>
      <p:sp>
        <p:nvSpPr>
          <p:cNvPr id="4" name="Content Placeholder 4"/>
          <p:cNvSpPr txBox="1">
            <a:spLocks/>
          </p:cNvSpPr>
          <p:nvPr/>
        </p:nvSpPr>
        <p:spPr bwMode="auto">
          <a:xfrm>
            <a:off x="394737" y="1090053"/>
            <a:ext cx="4126177" cy="38779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indent="-382573" algn="ctr" defTabSz="912777" eaLnBrk="0" fontAlgn="base" hangingPunct="0">
              <a:lnSpc>
                <a:spcPct val="90000"/>
              </a:lnSpc>
              <a:spcBef>
                <a:spcPct val="30000"/>
              </a:spcBef>
              <a:spcAft>
                <a:spcPct val="0"/>
              </a:spcAft>
              <a:buClr>
                <a:schemeClr val="tx2"/>
              </a:buClr>
              <a:buSzPct val="95000"/>
              <a:defRPr/>
            </a:pPr>
            <a:r>
              <a:rPr lang="en-US" sz="3000" kern="0" dirty="0" smtClean="0">
                <a:solidFill>
                  <a:schemeClr val="accent1"/>
                </a:solidFill>
              </a:rPr>
              <a:t>Quick Migration</a:t>
            </a:r>
          </a:p>
          <a:p>
            <a:pPr algn="ctr" defTabSz="912777" eaLnBrk="0" fontAlgn="base" hangingPunct="0">
              <a:lnSpc>
                <a:spcPct val="90000"/>
              </a:lnSpc>
              <a:spcBef>
                <a:spcPct val="30000"/>
              </a:spcBef>
              <a:spcAft>
                <a:spcPct val="0"/>
              </a:spcAft>
              <a:buClr>
                <a:schemeClr val="tx2"/>
              </a:buClr>
              <a:buSzPct val="95000"/>
              <a:defRPr/>
            </a:pPr>
            <a:r>
              <a:rPr lang="en-US" sz="1700" kern="0" dirty="0" smtClean="0"/>
              <a:t>(Windows Server 2008 Hyper-V)</a:t>
            </a:r>
          </a:p>
          <a:p>
            <a:pPr marL="387335" indent="-380985" defTabSz="912777" eaLnBrk="0" hangingPunct="0">
              <a:lnSpc>
                <a:spcPct val="90000"/>
              </a:lnSpc>
              <a:spcBef>
                <a:spcPct val="30000"/>
              </a:spcBef>
              <a:buClr>
                <a:schemeClr val="accent1"/>
              </a:buClr>
              <a:buSzPct val="80000"/>
              <a:buFont typeface="+mj-lt"/>
              <a:buAutoNum type="arabicPeriod"/>
            </a:pPr>
            <a:r>
              <a:rPr lang="en-US" sz="2000" kern="0" dirty="0" smtClean="0"/>
              <a:t>Save state</a:t>
            </a:r>
          </a:p>
          <a:p>
            <a:pPr marL="662755" lvl="1" indent="-281770" defTabSz="912777" eaLnBrk="0" hangingPunct="0">
              <a:lnSpc>
                <a:spcPct val="90000"/>
              </a:lnSpc>
              <a:spcBef>
                <a:spcPct val="30000"/>
              </a:spcBef>
              <a:buClr>
                <a:schemeClr val="accent1"/>
              </a:buClr>
              <a:buSzPct val="80000"/>
              <a:buFont typeface="+mj-lt"/>
              <a:buAutoNum type="alphaLcParenR"/>
            </a:pPr>
            <a:r>
              <a:rPr lang="en-US" sz="1700" kern="0" dirty="0" smtClean="0"/>
              <a:t>Create VM on the target</a:t>
            </a:r>
          </a:p>
          <a:p>
            <a:pPr marL="662755" lvl="1" indent="-281770" defTabSz="912777" eaLnBrk="0" hangingPunct="0">
              <a:lnSpc>
                <a:spcPct val="90000"/>
              </a:lnSpc>
              <a:spcBef>
                <a:spcPct val="30000"/>
              </a:spcBef>
              <a:buClr>
                <a:schemeClr val="accent1"/>
              </a:buClr>
              <a:buSzPct val="80000"/>
              <a:buFont typeface="+mj-lt"/>
              <a:buAutoNum type="alphaLcParenR"/>
            </a:pPr>
            <a:r>
              <a:rPr lang="en-US" sz="1700" kern="0" dirty="0" smtClean="0"/>
              <a:t>Write VM memory to shared storage</a:t>
            </a:r>
          </a:p>
          <a:p>
            <a:pPr marL="387335" indent="-380985" defTabSz="912777" eaLnBrk="0" hangingPunct="0">
              <a:lnSpc>
                <a:spcPct val="90000"/>
              </a:lnSpc>
              <a:spcBef>
                <a:spcPct val="30000"/>
              </a:spcBef>
              <a:buClr>
                <a:schemeClr val="accent1"/>
              </a:buClr>
              <a:buSzPct val="80000"/>
              <a:buFont typeface="+mj-lt"/>
              <a:buAutoNum type="arabicPeriod"/>
            </a:pPr>
            <a:r>
              <a:rPr lang="en-US" sz="2000" kern="0" dirty="0" smtClean="0"/>
              <a:t>Move virtual machine</a:t>
            </a:r>
          </a:p>
          <a:p>
            <a:pPr marL="706410" lvl="1" indent="-380985" defTabSz="912777" eaLnBrk="0" hangingPunct="0">
              <a:lnSpc>
                <a:spcPct val="90000"/>
              </a:lnSpc>
              <a:spcBef>
                <a:spcPct val="30000"/>
              </a:spcBef>
              <a:buClr>
                <a:schemeClr val="accent1"/>
              </a:buClr>
              <a:buSzPct val="80000"/>
              <a:buFont typeface="+mj-lt"/>
              <a:buAutoNum type="alphaLcParenR"/>
            </a:pPr>
            <a:r>
              <a:rPr lang="en-US" sz="1700" kern="0" dirty="0" smtClean="0"/>
              <a:t>Move storage connectivity from source host to target host via Ethernet</a:t>
            </a:r>
          </a:p>
          <a:p>
            <a:pPr marL="387335" indent="-380985" defTabSz="912777" eaLnBrk="0" hangingPunct="0">
              <a:lnSpc>
                <a:spcPct val="90000"/>
              </a:lnSpc>
              <a:spcBef>
                <a:spcPct val="30000"/>
              </a:spcBef>
              <a:buClr>
                <a:schemeClr val="accent1"/>
              </a:buClr>
              <a:buSzPct val="80000"/>
              <a:buFont typeface="+mj-lt"/>
              <a:buAutoNum type="arabicPeriod"/>
            </a:pPr>
            <a:r>
              <a:rPr lang="en-US" sz="2000" kern="0" dirty="0" smtClean="0"/>
              <a:t>Restore state &amp; Run</a:t>
            </a:r>
          </a:p>
          <a:p>
            <a:pPr marL="706410" lvl="1" indent="-380985" defTabSz="912777" eaLnBrk="0" hangingPunct="0">
              <a:lnSpc>
                <a:spcPct val="90000"/>
              </a:lnSpc>
              <a:spcBef>
                <a:spcPct val="30000"/>
              </a:spcBef>
              <a:buClr>
                <a:schemeClr val="accent1"/>
              </a:buClr>
              <a:buSzPct val="80000"/>
              <a:buFont typeface="+mj-lt"/>
              <a:buAutoNum type="alphaLcParenR"/>
            </a:pPr>
            <a:r>
              <a:rPr lang="en-US" sz="1700" kern="0" dirty="0" smtClean="0"/>
              <a:t>Take VM memory from shared storage and restore on Target</a:t>
            </a:r>
          </a:p>
          <a:p>
            <a:pPr marL="706410" lvl="1" indent="-380985" defTabSz="912777" eaLnBrk="0" hangingPunct="0">
              <a:lnSpc>
                <a:spcPct val="90000"/>
              </a:lnSpc>
              <a:spcBef>
                <a:spcPct val="30000"/>
              </a:spcBef>
              <a:buClr>
                <a:schemeClr val="accent1"/>
              </a:buClr>
              <a:buSzPct val="80000"/>
              <a:buFont typeface="+mj-lt"/>
              <a:buAutoNum type="alphaLcParenR"/>
            </a:pPr>
            <a:r>
              <a:rPr lang="en-US" sz="1700" kern="0" dirty="0" smtClean="0"/>
              <a:t>Run</a:t>
            </a:r>
          </a:p>
        </p:txBody>
      </p:sp>
      <p:sp>
        <p:nvSpPr>
          <p:cNvPr id="5" name="Content Placeholder 5"/>
          <p:cNvSpPr txBox="1">
            <a:spLocks/>
          </p:cNvSpPr>
          <p:nvPr/>
        </p:nvSpPr>
        <p:spPr>
          <a:xfrm>
            <a:off x="4585284" y="1047186"/>
            <a:ext cx="4423018" cy="5049354"/>
          </a:xfrm>
          <a:prstGeom prst="rect">
            <a:avLst/>
          </a:prstGeom>
        </p:spPr>
        <p:txBody>
          <a:bodyPr lIns="76197" tIns="38098" rIns="76197" bIns="38098"/>
          <a:lstStyle/>
          <a:p>
            <a:pPr marL="382573" indent="-382573" algn="ctr" defTabSz="912777" eaLnBrk="0" fontAlgn="base" hangingPunct="0">
              <a:lnSpc>
                <a:spcPct val="90000"/>
              </a:lnSpc>
              <a:spcBef>
                <a:spcPct val="30000"/>
              </a:spcBef>
              <a:spcAft>
                <a:spcPct val="0"/>
              </a:spcAft>
              <a:buClr>
                <a:schemeClr val="tx2"/>
              </a:buClr>
              <a:buSzPct val="95000"/>
              <a:defRPr/>
            </a:pPr>
            <a:r>
              <a:rPr lang="en-US" sz="3000" kern="0" dirty="0" smtClean="0">
                <a:solidFill>
                  <a:schemeClr val="accent1"/>
                </a:solidFill>
              </a:rPr>
              <a:t>Live Migration</a:t>
            </a:r>
          </a:p>
          <a:p>
            <a:pPr marL="382573" indent="-382573" algn="ctr" defTabSz="912777" eaLnBrk="0" fontAlgn="base" hangingPunct="0">
              <a:lnSpc>
                <a:spcPct val="90000"/>
              </a:lnSpc>
              <a:spcBef>
                <a:spcPct val="30000"/>
              </a:spcBef>
              <a:spcAft>
                <a:spcPct val="0"/>
              </a:spcAft>
              <a:buClr>
                <a:schemeClr val="tx2"/>
              </a:buClr>
              <a:buSzPct val="95000"/>
              <a:defRPr/>
            </a:pPr>
            <a:r>
              <a:rPr lang="en-US" sz="1700" kern="0" dirty="0" smtClean="0"/>
              <a:t>(WS08R2 Hyper-V)</a:t>
            </a:r>
          </a:p>
          <a:p>
            <a:pPr marL="387335" indent="-380985" defTabSz="912777" eaLnBrk="0" hangingPunct="0">
              <a:lnSpc>
                <a:spcPct val="90000"/>
              </a:lnSpc>
              <a:spcBef>
                <a:spcPct val="30000"/>
              </a:spcBef>
              <a:buClr>
                <a:schemeClr val="accent1"/>
              </a:buClr>
              <a:buSzPct val="80000"/>
              <a:buFont typeface="+mj-lt"/>
              <a:buAutoNum type="arabicPeriod"/>
            </a:pPr>
            <a:r>
              <a:rPr lang="en-US" sz="2000" kern="0" dirty="0" smtClean="0"/>
              <a:t>VM State/Memory Transfer</a:t>
            </a:r>
          </a:p>
          <a:p>
            <a:pPr marL="671486" lvl="1" indent="-380985" defTabSz="912777" eaLnBrk="0" hangingPunct="0">
              <a:lnSpc>
                <a:spcPct val="90000"/>
              </a:lnSpc>
              <a:spcBef>
                <a:spcPct val="30000"/>
              </a:spcBef>
              <a:buClr>
                <a:schemeClr val="accent1"/>
              </a:buClr>
              <a:buSzPct val="80000"/>
              <a:buFont typeface="+mj-lt"/>
              <a:buAutoNum type="alphaLcParenR"/>
            </a:pPr>
            <a:r>
              <a:rPr lang="en-US" sz="1700" kern="0" dirty="0" smtClean="0"/>
              <a:t>Create VM on the target</a:t>
            </a:r>
          </a:p>
          <a:p>
            <a:pPr marL="671486" lvl="1" indent="-380985" defTabSz="912777" eaLnBrk="0" hangingPunct="0">
              <a:lnSpc>
                <a:spcPct val="90000"/>
              </a:lnSpc>
              <a:spcBef>
                <a:spcPct val="30000"/>
              </a:spcBef>
              <a:buClr>
                <a:schemeClr val="accent1"/>
              </a:buClr>
              <a:buSzPct val="80000"/>
              <a:buFont typeface="+mj-lt"/>
              <a:buAutoNum type="alphaLcParenR"/>
            </a:pPr>
            <a:r>
              <a:rPr lang="en-US" sz="1700" kern="0" dirty="0" smtClean="0"/>
              <a:t>Move memory pages from the source to the target via Ethernet</a:t>
            </a:r>
          </a:p>
          <a:p>
            <a:pPr marL="387335" indent="-380985" defTabSz="912777" eaLnBrk="0" hangingPunct="0">
              <a:lnSpc>
                <a:spcPct val="90000"/>
              </a:lnSpc>
              <a:spcBef>
                <a:spcPct val="30000"/>
              </a:spcBef>
              <a:buClr>
                <a:schemeClr val="accent1"/>
              </a:buClr>
              <a:buSzPct val="80000"/>
              <a:buFont typeface="+mj-lt"/>
              <a:buAutoNum type="arabicPeriod"/>
            </a:pPr>
            <a:r>
              <a:rPr lang="en-US" sz="2000" kern="0" dirty="0" smtClean="0"/>
              <a:t>Final state transfer and virtual machine restore</a:t>
            </a:r>
          </a:p>
          <a:p>
            <a:pPr marL="671486" lvl="1" indent="-380985" defTabSz="912777" eaLnBrk="0" hangingPunct="0">
              <a:lnSpc>
                <a:spcPct val="90000"/>
              </a:lnSpc>
              <a:spcBef>
                <a:spcPct val="30000"/>
              </a:spcBef>
              <a:buClr>
                <a:schemeClr val="accent1"/>
              </a:buClr>
              <a:buSzPct val="80000"/>
              <a:buFont typeface="+mj-lt"/>
              <a:buAutoNum type="alphaLcParenR"/>
            </a:pPr>
            <a:r>
              <a:rPr lang="en-US" sz="1700" kern="0" dirty="0" smtClean="0"/>
              <a:t>Pause virtual machine</a:t>
            </a:r>
          </a:p>
          <a:p>
            <a:pPr marL="671486" lvl="1" indent="-380985" defTabSz="912777" eaLnBrk="0" hangingPunct="0">
              <a:lnSpc>
                <a:spcPct val="90000"/>
              </a:lnSpc>
              <a:spcBef>
                <a:spcPct val="30000"/>
              </a:spcBef>
              <a:buClr>
                <a:schemeClr val="accent1"/>
              </a:buClr>
              <a:buSzPct val="80000"/>
              <a:buFont typeface="+mj-lt"/>
              <a:buAutoNum type="alphaLcParenR"/>
            </a:pPr>
            <a:r>
              <a:rPr lang="en-US" sz="1700" kern="0" dirty="0" smtClean="0"/>
              <a:t>Move storage connectivity from source host to target host via Ethernet</a:t>
            </a:r>
          </a:p>
          <a:p>
            <a:pPr marL="387335" indent="-380985" defTabSz="912777" eaLnBrk="0" hangingPunct="0">
              <a:lnSpc>
                <a:spcPct val="90000"/>
              </a:lnSpc>
              <a:spcBef>
                <a:spcPct val="30000"/>
              </a:spcBef>
              <a:buClr>
                <a:schemeClr val="accent1"/>
              </a:buClr>
              <a:buSzPct val="80000"/>
              <a:buFont typeface="+mj-lt"/>
              <a:buAutoNum type="arabicPeriod"/>
            </a:pPr>
            <a:r>
              <a:rPr lang="en-US" sz="2000" kern="0" dirty="0" smtClean="0"/>
              <a:t>Un-pause &amp; Run </a:t>
            </a:r>
            <a:endParaRPr lang="en-US" sz="2000" kern="0" dirty="0"/>
          </a:p>
        </p:txBody>
      </p:sp>
      <p:grpSp>
        <p:nvGrpSpPr>
          <p:cNvPr id="3" name="Group 37"/>
          <p:cNvGrpSpPr/>
          <p:nvPr/>
        </p:nvGrpSpPr>
        <p:grpSpPr>
          <a:xfrm>
            <a:off x="1182010" y="5761068"/>
            <a:ext cx="767845" cy="480763"/>
            <a:chOff x="1431642" y="6457868"/>
            <a:chExt cx="1055526" cy="637877"/>
          </a:xfrm>
        </p:grpSpPr>
        <p:sp>
          <p:nvSpPr>
            <p:cNvPr id="17" name="Right Arrow 16"/>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Calibri" pitchFamily="34" charset="0"/>
              </a:endParaRPr>
            </a:p>
          </p:txBody>
        </p:sp>
        <p:pic>
          <p:nvPicPr>
            <p:cNvPr id="7177" name="Picture 9" descr="http://www.iconarchive.com/icons/gort/hardware/RAM-icon.gif"/>
            <p:cNvPicPr>
              <a:picLocks noChangeAspect="1" noChangeArrowheads="1"/>
            </p:cNvPicPr>
            <p:nvPr/>
          </p:nvPicPr>
          <p:blipFill>
            <a:blip r:embed="rId3" cstate="print"/>
            <a:srcRect/>
            <a:stretch>
              <a:fillRect/>
            </a:stretch>
          </p:blipFill>
          <p:spPr bwMode="auto">
            <a:xfrm rot="387267">
              <a:off x="1549932" y="6457868"/>
              <a:ext cx="621655" cy="621655"/>
            </a:xfrm>
            <a:prstGeom prst="rect">
              <a:avLst/>
            </a:prstGeom>
            <a:noFill/>
          </p:spPr>
        </p:pic>
      </p:grpSp>
      <p:pic>
        <p:nvPicPr>
          <p:cNvPr id="7180"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207871" y="5619702"/>
            <a:ext cx="1025496" cy="1100059"/>
          </a:xfrm>
          <a:prstGeom prst="rect">
            <a:avLst/>
          </a:prstGeom>
          <a:noFill/>
        </p:spPr>
      </p:pic>
      <p:pic>
        <p:nvPicPr>
          <p:cNvPr id="7179" name="Picture 11" descr="C:\Users\bryons\Pictures\Virtualization Images for PPTs\Data.png"/>
          <p:cNvPicPr>
            <a:picLocks noChangeAspect="1" noChangeArrowheads="1"/>
          </p:cNvPicPr>
          <p:nvPr/>
        </p:nvPicPr>
        <p:blipFill>
          <a:blip r:embed="rId5" cstate="print"/>
          <a:srcRect/>
          <a:stretch>
            <a:fillRect/>
          </a:stretch>
        </p:blipFill>
        <p:spPr bwMode="auto">
          <a:xfrm>
            <a:off x="1814383" y="5485524"/>
            <a:ext cx="937277" cy="943443"/>
          </a:xfrm>
          <a:prstGeom prst="rect">
            <a:avLst/>
          </a:prstGeom>
          <a:noFill/>
        </p:spPr>
      </p:pic>
      <p:sp>
        <p:nvSpPr>
          <p:cNvPr id="24" name="TextBox 23"/>
          <p:cNvSpPr txBox="1"/>
          <p:nvPr/>
        </p:nvSpPr>
        <p:spPr>
          <a:xfrm>
            <a:off x="181319" y="6496694"/>
            <a:ext cx="1169096" cy="384721"/>
          </a:xfrm>
          <a:prstGeom prst="rect">
            <a:avLst/>
          </a:prstGeom>
          <a:noFill/>
        </p:spPr>
        <p:txBody>
          <a:bodyPr wrap="square" lIns="76197" tIns="38098" rIns="76197" bIns="38098" rtlCol="0">
            <a:spAutoFit/>
          </a:bodyPr>
          <a:lstStyle/>
          <a:p>
            <a:pPr algn="ctr"/>
            <a:r>
              <a:rPr lang="en-US" sz="20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Host 1</a:t>
            </a:r>
          </a:p>
        </p:txBody>
      </p:sp>
      <p:grpSp>
        <p:nvGrpSpPr>
          <p:cNvPr id="6" name="Group 41"/>
          <p:cNvGrpSpPr/>
          <p:nvPr/>
        </p:nvGrpSpPr>
        <p:grpSpPr>
          <a:xfrm>
            <a:off x="3350822" y="5557906"/>
            <a:ext cx="1169096" cy="1300094"/>
            <a:chOff x="4387784" y="6348188"/>
            <a:chExt cx="1402915" cy="1560113"/>
          </a:xfrm>
        </p:grpSpPr>
        <p:pic>
          <p:nvPicPr>
            <p:cNvPr id="23"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4472422" y="6348188"/>
              <a:ext cx="1230595" cy="1320071"/>
            </a:xfrm>
            <a:prstGeom prst="rect">
              <a:avLst/>
            </a:prstGeom>
            <a:noFill/>
          </p:spPr>
        </p:pic>
        <p:sp>
          <p:nvSpPr>
            <p:cNvPr id="25" name="TextBox 24"/>
            <p:cNvSpPr txBox="1"/>
            <p:nvPr/>
          </p:nvSpPr>
          <p:spPr>
            <a:xfrm>
              <a:off x="4387784" y="7428169"/>
              <a:ext cx="1402915" cy="480132"/>
            </a:xfrm>
            <a:prstGeom prst="rect">
              <a:avLst/>
            </a:prstGeom>
            <a:noFill/>
          </p:spPr>
          <p:txBody>
            <a:bodyPr wrap="square" rtlCol="0">
              <a:spAutoFit/>
            </a:bodyPr>
            <a:lstStyle/>
            <a:p>
              <a:pPr algn="ctr"/>
              <a:r>
                <a:rPr lang="en-US" sz="20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Host 2</a:t>
              </a:r>
            </a:p>
          </p:txBody>
        </p:sp>
      </p:grpSp>
      <p:pic>
        <p:nvPicPr>
          <p:cNvPr id="30"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5493716" y="5580872"/>
            <a:ext cx="1025496" cy="1100059"/>
          </a:xfrm>
          <a:prstGeom prst="rect">
            <a:avLst/>
          </a:prstGeom>
          <a:noFill/>
        </p:spPr>
      </p:pic>
      <p:pic>
        <p:nvPicPr>
          <p:cNvPr id="33"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7213960" y="5549557"/>
            <a:ext cx="1025496" cy="1100059"/>
          </a:xfrm>
          <a:prstGeom prst="rect">
            <a:avLst/>
          </a:prstGeom>
          <a:noFill/>
        </p:spPr>
      </p:pic>
      <p:sp>
        <p:nvSpPr>
          <p:cNvPr id="35" name="TextBox 34"/>
          <p:cNvSpPr txBox="1"/>
          <p:nvPr/>
        </p:nvSpPr>
        <p:spPr>
          <a:xfrm>
            <a:off x="5416365" y="6457864"/>
            <a:ext cx="1169096" cy="384721"/>
          </a:xfrm>
          <a:prstGeom prst="rect">
            <a:avLst/>
          </a:prstGeom>
          <a:noFill/>
        </p:spPr>
        <p:txBody>
          <a:bodyPr wrap="square" lIns="76197" tIns="38098" rIns="76197" bIns="38098" rtlCol="0">
            <a:spAutoFit/>
          </a:bodyPr>
          <a:lstStyle/>
          <a:p>
            <a:pPr algn="ctr"/>
            <a:r>
              <a:rPr lang="en-US" sz="20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Host 1</a:t>
            </a:r>
          </a:p>
        </p:txBody>
      </p:sp>
      <p:sp>
        <p:nvSpPr>
          <p:cNvPr id="36" name="TextBox 35"/>
          <p:cNvSpPr txBox="1"/>
          <p:nvPr/>
        </p:nvSpPr>
        <p:spPr>
          <a:xfrm>
            <a:off x="7143429" y="6449541"/>
            <a:ext cx="1169096" cy="384721"/>
          </a:xfrm>
          <a:prstGeom prst="rect">
            <a:avLst/>
          </a:prstGeom>
          <a:noFill/>
        </p:spPr>
        <p:txBody>
          <a:bodyPr wrap="square" lIns="76197" tIns="38098" rIns="76197" bIns="38098" rtlCol="0">
            <a:spAutoFit/>
          </a:bodyPr>
          <a:lstStyle/>
          <a:p>
            <a:pPr algn="ctr"/>
            <a:r>
              <a:rPr lang="en-US" sz="20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Host 2</a:t>
            </a:r>
          </a:p>
        </p:txBody>
      </p:sp>
      <p:grpSp>
        <p:nvGrpSpPr>
          <p:cNvPr id="7" name="Group 38"/>
          <p:cNvGrpSpPr/>
          <p:nvPr/>
        </p:nvGrpSpPr>
        <p:grpSpPr>
          <a:xfrm>
            <a:off x="2665370" y="5730588"/>
            <a:ext cx="767845" cy="480763"/>
            <a:chOff x="1431642" y="6457868"/>
            <a:chExt cx="1055526" cy="637877"/>
          </a:xfrm>
        </p:grpSpPr>
        <p:sp>
          <p:nvSpPr>
            <p:cNvPr id="40" name="Right Arrow 39"/>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Calibri" pitchFamily="34" charset="0"/>
              </a:endParaRPr>
            </a:p>
          </p:txBody>
        </p:sp>
        <p:pic>
          <p:nvPicPr>
            <p:cNvPr id="41" name="Picture 9" descr="http://www.iconarchive.com/icons/gort/hardware/RAM-icon.gif"/>
            <p:cNvPicPr>
              <a:picLocks noChangeAspect="1" noChangeArrowheads="1"/>
            </p:cNvPicPr>
            <p:nvPr/>
          </p:nvPicPr>
          <p:blipFill>
            <a:blip r:embed="rId3" cstate="print"/>
            <a:srcRect/>
            <a:stretch>
              <a:fillRect/>
            </a:stretch>
          </p:blipFill>
          <p:spPr bwMode="auto">
            <a:xfrm rot="387267">
              <a:off x="1549932" y="6457868"/>
              <a:ext cx="621655" cy="621655"/>
            </a:xfrm>
            <a:prstGeom prst="rect">
              <a:avLst/>
            </a:prstGeom>
            <a:noFill/>
          </p:spPr>
        </p:pic>
      </p:grpSp>
      <p:grpSp>
        <p:nvGrpSpPr>
          <p:cNvPr id="8" name="Group 42"/>
          <p:cNvGrpSpPr/>
          <p:nvPr/>
        </p:nvGrpSpPr>
        <p:grpSpPr>
          <a:xfrm>
            <a:off x="6485530" y="5710268"/>
            <a:ext cx="767845" cy="480763"/>
            <a:chOff x="1431642" y="6457868"/>
            <a:chExt cx="1055526" cy="637877"/>
          </a:xfrm>
        </p:grpSpPr>
        <p:sp>
          <p:nvSpPr>
            <p:cNvPr id="44" name="Right Arrow 43"/>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Calibri" pitchFamily="34" charset="0"/>
              </a:endParaRPr>
            </a:p>
          </p:txBody>
        </p:sp>
        <p:pic>
          <p:nvPicPr>
            <p:cNvPr id="45" name="Picture 9" descr="http://www.iconarchive.com/icons/gort/hardware/RAM-icon.gif"/>
            <p:cNvPicPr>
              <a:picLocks noChangeAspect="1" noChangeArrowheads="1"/>
            </p:cNvPicPr>
            <p:nvPr/>
          </p:nvPicPr>
          <p:blipFill>
            <a:blip r:embed="rId3" cstate="print"/>
            <a:srcRect/>
            <a:stretch>
              <a:fillRect/>
            </a:stretch>
          </p:blipFill>
          <p:spPr bwMode="auto">
            <a:xfrm rot="387267">
              <a:off x="1549932" y="6457868"/>
              <a:ext cx="621655" cy="621655"/>
            </a:xfrm>
            <a:prstGeom prst="rect">
              <a:avLst/>
            </a:prstGeom>
            <a:noFill/>
          </p:spPr>
        </p:pic>
      </p:grpSp>
    </p:spTree>
    <p:extLst>
      <p:ext uri="{BB962C8B-B14F-4D97-AF65-F5344CB8AC3E}">
        <p14:creationId xmlns:p14="http://schemas.microsoft.com/office/powerpoint/2010/main" val="31589623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ctangle 406"/>
          <p:cNvSpPr/>
          <p:nvPr/>
        </p:nvSpPr>
        <p:spPr bwMode="auto">
          <a:xfrm>
            <a:off x="4706706" y="2952206"/>
            <a:ext cx="3785541" cy="131823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 name="Title 1"/>
          <p:cNvSpPr>
            <a:spLocks noGrp="1"/>
          </p:cNvSpPr>
          <p:nvPr>
            <p:ph type="title"/>
          </p:nvPr>
        </p:nvSpPr>
        <p:spPr/>
        <p:txBody>
          <a:bodyPr/>
          <a:lstStyle/>
          <a:p>
            <a:r>
              <a:rPr smtClean="0"/>
              <a:t>Live Migration Operation</a:t>
            </a:r>
            <a:endParaRPr lang="en-US" dirty="0"/>
          </a:p>
        </p:txBody>
      </p:sp>
      <p:sp>
        <p:nvSpPr>
          <p:cNvPr id="39" name="TextBox 38"/>
          <p:cNvSpPr txBox="1"/>
          <p:nvPr/>
        </p:nvSpPr>
        <p:spPr>
          <a:xfrm>
            <a:off x="1724297" y="4515394"/>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Server 1</a:t>
            </a:r>
          </a:p>
        </p:txBody>
      </p:sp>
      <p:sp>
        <p:nvSpPr>
          <p:cNvPr id="40" name="TextBox 39"/>
          <p:cNvSpPr txBox="1"/>
          <p:nvPr/>
        </p:nvSpPr>
        <p:spPr>
          <a:xfrm>
            <a:off x="6058988" y="4561115"/>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Server 2</a:t>
            </a:r>
          </a:p>
        </p:txBody>
      </p:sp>
      <p:sp>
        <p:nvSpPr>
          <p:cNvPr id="374" name="Rectangle 373"/>
          <p:cNvSpPr/>
          <p:nvPr/>
        </p:nvSpPr>
        <p:spPr bwMode="auto">
          <a:xfrm>
            <a:off x="11691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75" name="Rectangle 374"/>
          <p:cNvSpPr/>
          <p:nvPr/>
        </p:nvSpPr>
        <p:spPr bwMode="auto">
          <a:xfrm>
            <a:off x="18549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76" name="Rectangle 375"/>
          <p:cNvSpPr/>
          <p:nvPr/>
        </p:nvSpPr>
        <p:spPr bwMode="auto">
          <a:xfrm>
            <a:off x="25407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77" name="Rectangle 376"/>
          <p:cNvSpPr/>
          <p:nvPr/>
        </p:nvSpPr>
        <p:spPr bwMode="auto">
          <a:xfrm>
            <a:off x="32265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78" name="Rectangle 377"/>
          <p:cNvSpPr/>
          <p:nvPr/>
        </p:nvSpPr>
        <p:spPr bwMode="auto">
          <a:xfrm>
            <a:off x="11691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79" name="Rectangle 378"/>
          <p:cNvSpPr/>
          <p:nvPr/>
        </p:nvSpPr>
        <p:spPr bwMode="auto">
          <a:xfrm>
            <a:off x="18549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80" name="Rectangle 379"/>
          <p:cNvSpPr/>
          <p:nvPr/>
        </p:nvSpPr>
        <p:spPr bwMode="auto">
          <a:xfrm>
            <a:off x="25407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81" name="Rectangle 380"/>
          <p:cNvSpPr/>
          <p:nvPr/>
        </p:nvSpPr>
        <p:spPr bwMode="auto">
          <a:xfrm>
            <a:off x="32265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86" name="Rectangle 385"/>
          <p:cNvSpPr/>
          <p:nvPr/>
        </p:nvSpPr>
        <p:spPr bwMode="auto">
          <a:xfrm rot="16200000">
            <a:off x="216625" y="3371306"/>
            <a:ext cx="1371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Configuration</a:t>
            </a:r>
            <a:endParaRPr lang="en-US" sz="1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87" name="TextBox 386"/>
          <p:cNvSpPr txBox="1"/>
          <p:nvPr/>
        </p:nvSpPr>
        <p:spPr>
          <a:xfrm>
            <a:off x="1702525" y="2418806"/>
            <a:ext cx="129715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Memory</a:t>
            </a:r>
          </a:p>
        </p:txBody>
      </p:sp>
      <p:sp>
        <p:nvSpPr>
          <p:cNvPr id="402" name="Rectangle 401"/>
          <p:cNvSpPr/>
          <p:nvPr/>
        </p:nvSpPr>
        <p:spPr bwMode="auto">
          <a:xfrm>
            <a:off x="32265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1" name="Rectangle 400"/>
          <p:cNvSpPr/>
          <p:nvPr/>
        </p:nvSpPr>
        <p:spPr bwMode="auto">
          <a:xfrm>
            <a:off x="25407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0" name="Rectangle 399"/>
          <p:cNvSpPr/>
          <p:nvPr/>
        </p:nvSpPr>
        <p:spPr bwMode="auto">
          <a:xfrm>
            <a:off x="18549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99" name="Rectangle 398"/>
          <p:cNvSpPr/>
          <p:nvPr/>
        </p:nvSpPr>
        <p:spPr bwMode="auto">
          <a:xfrm>
            <a:off x="11691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98" name="Rectangle 397"/>
          <p:cNvSpPr/>
          <p:nvPr/>
        </p:nvSpPr>
        <p:spPr bwMode="auto">
          <a:xfrm>
            <a:off x="32265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97" name="Rectangle 396"/>
          <p:cNvSpPr/>
          <p:nvPr/>
        </p:nvSpPr>
        <p:spPr bwMode="auto">
          <a:xfrm>
            <a:off x="25407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96" name="Rectangle 395"/>
          <p:cNvSpPr/>
          <p:nvPr/>
        </p:nvSpPr>
        <p:spPr bwMode="auto">
          <a:xfrm>
            <a:off x="18549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89" name="Rectangle 388"/>
          <p:cNvSpPr/>
          <p:nvPr/>
        </p:nvSpPr>
        <p:spPr bwMode="auto">
          <a:xfrm>
            <a:off x="11691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88" name="Rectangle 387"/>
          <p:cNvSpPr/>
          <p:nvPr/>
        </p:nvSpPr>
        <p:spPr bwMode="auto">
          <a:xfrm rot="16200000">
            <a:off x="216625" y="3371306"/>
            <a:ext cx="1371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Configuration</a:t>
            </a:r>
            <a:endParaRPr lang="en-US" sz="1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3" name="Rectangle 402"/>
          <p:cNvSpPr/>
          <p:nvPr/>
        </p:nvSpPr>
        <p:spPr bwMode="auto">
          <a:xfrm>
            <a:off x="1854925" y="2952206"/>
            <a:ext cx="6858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4" name="Rectangle 403"/>
          <p:cNvSpPr/>
          <p:nvPr/>
        </p:nvSpPr>
        <p:spPr bwMode="auto">
          <a:xfrm rot="16200000">
            <a:off x="3493225" y="3371306"/>
            <a:ext cx="1371600" cy="533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State</a:t>
            </a:r>
            <a:endParaRPr lang="en-US" sz="1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5" name="Rectangle 404"/>
          <p:cNvSpPr/>
          <p:nvPr/>
        </p:nvSpPr>
        <p:spPr bwMode="auto">
          <a:xfrm rot="16200000">
            <a:off x="3493225" y="3371306"/>
            <a:ext cx="1371600" cy="533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State</a:t>
            </a:r>
            <a:endParaRPr lang="en-US" sz="1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6" name="Rectangle 405"/>
          <p:cNvSpPr/>
          <p:nvPr/>
        </p:nvSpPr>
        <p:spPr bwMode="auto">
          <a:xfrm>
            <a:off x="1169125" y="3638006"/>
            <a:ext cx="6858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8" name="Rectangle 407"/>
          <p:cNvSpPr/>
          <p:nvPr/>
        </p:nvSpPr>
        <p:spPr bwMode="auto">
          <a:xfrm>
            <a:off x="592182" y="2926079"/>
            <a:ext cx="3892732" cy="144562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0" name="TextBox 29"/>
          <p:cNvSpPr txBox="1"/>
          <p:nvPr/>
        </p:nvSpPr>
        <p:spPr>
          <a:xfrm>
            <a:off x="5998904" y="2418806"/>
            <a:ext cx="129715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Memory</a:t>
            </a:r>
          </a:p>
        </p:txBody>
      </p:sp>
    </p:spTree>
    <p:custDataLst>
      <p:tags r:id="rId1"/>
    </p:custDataLst>
    <p:extLst>
      <p:ext uri="{BB962C8B-B14F-4D97-AF65-F5344CB8AC3E}">
        <p14:creationId xmlns:p14="http://schemas.microsoft.com/office/powerpoint/2010/main" val="239559534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fade">
                                      <p:cBhvr>
                                        <p:cTn id="10" dur="2000"/>
                                        <p:tgtEl>
                                          <p:spTgt spid="4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44" presetClass="path" presetSubtype="0" accel="50000" decel="50000" fill="hold" grpId="0" nodeType="clickEffect">
                                  <p:stCondLst>
                                    <p:cond delay="0"/>
                                  </p:stCondLst>
                                  <p:childTnLst>
                                    <p:animMotion origin="layout" path="M -3.33333E-6 5.82929E-7 L 0.11945 -0.06986 C 0.14445 -0.08559 0.18195 -0.09438 0.22101 -0.09438 C 0.26563 -0.09438 0.30105 -0.08559 0.32605 -0.06986 L 0.44584 5.82929E-7 " pathEditMode="relative" rAng="0" ptsTypes="FffFF">
                                      <p:cBhvr>
                                        <p:cTn id="17" dur="2000" fill="hold"/>
                                        <p:tgtEl>
                                          <p:spTgt spid="388"/>
                                        </p:tgtEl>
                                        <p:attrNameLst>
                                          <p:attrName>ppt_x</p:attrName>
                                          <p:attrName>ppt_y</p:attrName>
                                        </p:attrNameLst>
                                      </p:cBhvr>
                                      <p:rCtr x="22300" y="-4700"/>
                                    </p:animMotion>
                                  </p:childTnLst>
                                </p:cTn>
                              </p:par>
                            </p:childTnLst>
                          </p:cTn>
                        </p:par>
                      </p:childTnLst>
                    </p:cTn>
                  </p:par>
                  <p:par>
                    <p:cTn id="18" fill="hold">
                      <p:stCondLst>
                        <p:cond delay="indefinite"/>
                      </p:stCondLst>
                      <p:childTnLst>
                        <p:par>
                          <p:cTn id="19" fill="hold">
                            <p:stCondLst>
                              <p:cond delay="0"/>
                            </p:stCondLst>
                            <p:childTnLst>
                              <p:par>
                                <p:cTn id="20" presetID="44" presetClass="path" presetSubtype="0" accel="50000" decel="50000" fill="hold" grpId="0" nodeType="clickEffect">
                                  <p:stCondLst>
                                    <p:cond delay="0"/>
                                  </p:stCondLst>
                                  <p:childTnLst>
                                    <p:animMotion origin="layout" path="M 0.00104 4.44444E-6 L 0.12031 -0.06991 C 0.14548 -0.08565 0.18298 -0.09445 0.22187 -0.09445 C 0.26649 -0.09445 0.30191 -0.08565 0.32708 -0.06991 L 0.44687 4.44444E-6 " pathEditMode="relative" rAng="0" ptsTypes="FffFF">
                                      <p:cBhvr>
                                        <p:cTn id="21" dur="1000" fill="hold"/>
                                        <p:tgtEl>
                                          <p:spTgt spid="389"/>
                                        </p:tgtEl>
                                        <p:attrNameLst>
                                          <p:attrName>ppt_x</p:attrName>
                                          <p:attrName>ppt_y</p:attrName>
                                        </p:attrNameLst>
                                      </p:cBhvr>
                                      <p:rCtr x="22300" y="-4700"/>
                                    </p:animMotion>
                                  </p:childTnLst>
                                </p:cTn>
                              </p:par>
                            </p:childTnLst>
                          </p:cTn>
                        </p:par>
                        <p:par>
                          <p:cTn id="22" fill="hold">
                            <p:stCondLst>
                              <p:cond delay="1000"/>
                            </p:stCondLst>
                            <p:childTnLst>
                              <p:par>
                                <p:cTn id="23"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24" dur="1000" fill="hold"/>
                                        <p:tgtEl>
                                          <p:spTgt spid="396"/>
                                        </p:tgtEl>
                                        <p:attrNameLst>
                                          <p:attrName>ppt_x</p:attrName>
                                          <p:attrName>ppt_y</p:attrName>
                                        </p:attrNameLst>
                                      </p:cBhvr>
                                      <p:rCtr x="22300" y="-4700"/>
                                    </p:animMotion>
                                  </p:childTnLst>
                                </p:cTn>
                              </p:par>
                            </p:childTnLst>
                          </p:cTn>
                        </p:par>
                        <p:par>
                          <p:cTn id="25" fill="hold">
                            <p:stCondLst>
                              <p:cond delay="2000"/>
                            </p:stCondLst>
                            <p:childTnLst>
                              <p:par>
                                <p:cTn id="26"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27" dur="1000" fill="hold"/>
                                        <p:tgtEl>
                                          <p:spTgt spid="397"/>
                                        </p:tgtEl>
                                        <p:attrNameLst>
                                          <p:attrName>ppt_x</p:attrName>
                                          <p:attrName>ppt_y</p:attrName>
                                        </p:attrNameLst>
                                      </p:cBhvr>
                                      <p:rCtr x="22300" y="-4700"/>
                                    </p:animMotion>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3"/>
                                        </p:tgtEl>
                                        <p:attrNameLst>
                                          <p:attrName>style.visibility</p:attrName>
                                        </p:attrNameLst>
                                      </p:cBhvr>
                                      <p:to>
                                        <p:strVal val="visible"/>
                                      </p:to>
                                    </p:set>
                                    <p:animEffect transition="in" filter="fade">
                                      <p:cBhvr>
                                        <p:cTn id="31" dur="500"/>
                                        <p:tgtEl>
                                          <p:spTgt spid="403"/>
                                        </p:tgtEl>
                                      </p:cBhvr>
                                    </p:animEffect>
                                  </p:childTnLst>
                                </p:cTn>
                              </p:par>
                              <p:par>
                                <p:cTn id="32" presetID="44" presetClass="path" presetSubtype="0" accel="50000" decel="50000" fill="hold" grpId="0" nodeType="withEffect">
                                  <p:stCondLst>
                                    <p:cond delay="0"/>
                                  </p:stCondLst>
                                  <p:childTnLst>
                                    <p:animMotion origin="layout" path="M 3.33333E-6 -4.1152E-6 L 0.11927 -0.06985 C 0.14444 -0.08558 0.18194 -0.09437 0.22083 -0.09437 C 0.26545 -0.09437 0.30086 -0.08558 0.32604 -0.06985 L 0.44583 -4.1152E-6 " pathEditMode="relative" rAng="0" ptsTypes="FffFF">
                                      <p:cBhvr>
                                        <p:cTn id="33" dur="1000" fill="hold"/>
                                        <p:tgtEl>
                                          <p:spTgt spid="398"/>
                                        </p:tgtEl>
                                        <p:attrNameLst>
                                          <p:attrName>ppt_x</p:attrName>
                                          <p:attrName>ppt_y</p:attrName>
                                        </p:attrNameLst>
                                      </p:cBhvr>
                                      <p:rCtr x="22300" y="-4700"/>
                                    </p:animMotion>
                                  </p:childTnLst>
                                </p:cTn>
                              </p:par>
                            </p:childTnLst>
                          </p:cTn>
                        </p:par>
                        <p:par>
                          <p:cTn id="34" fill="hold">
                            <p:stCondLst>
                              <p:cond delay="4000"/>
                            </p:stCondLst>
                            <p:childTnLst>
                              <p:par>
                                <p:cTn id="35" presetID="44" presetClass="path" presetSubtype="0" accel="50000" decel="50000" fill="hold" grpId="0" nodeType="afterEffect">
                                  <p:stCondLst>
                                    <p:cond delay="0"/>
                                  </p:stCondLst>
                                  <p:childTnLst>
                                    <p:animMotion origin="layout" path="M 2.77556E-17 -4.71895E-6 L 0.11927 -0.06985 C 0.14444 -0.08558 0.18194 -0.09437 0.22083 -0.09437 C 0.26545 -0.09437 0.30087 -0.08558 0.32604 -0.06985 L 0.44583 -4.71895E-6 " pathEditMode="relative" rAng="0" ptsTypes="FffFF">
                                      <p:cBhvr>
                                        <p:cTn id="36" dur="1000" fill="hold"/>
                                        <p:tgtEl>
                                          <p:spTgt spid="399"/>
                                        </p:tgtEl>
                                        <p:attrNameLst>
                                          <p:attrName>ppt_x</p:attrName>
                                          <p:attrName>ppt_y</p:attrName>
                                        </p:attrNameLst>
                                      </p:cBhvr>
                                      <p:rCtr x="22300" y="-4700"/>
                                    </p:animMotion>
                                  </p:childTnLst>
                                </p:cTn>
                              </p:par>
                            </p:childTnLst>
                          </p:cTn>
                        </p:par>
                        <p:par>
                          <p:cTn id="37" fill="hold">
                            <p:stCondLst>
                              <p:cond delay="5000"/>
                            </p:stCondLst>
                            <p:childTnLst>
                              <p:par>
                                <p:cTn id="38"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39" dur="1000" fill="hold"/>
                                        <p:tgtEl>
                                          <p:spTgt spid="400"/>
                                        </p:tgtEl>
                                        <p:attrNameLst>
                                          <p:attrName>ppt_x</p:attrName>
                                          <p:attrName>ppt_y</p:attrName>
                                        </p:attrNameLst>
                                      </p:cBhvr>
                                      <p:rCtr x="22300" y="-4700"/>
                                    </p:animMotion>
                                  </p:childTnLst>
                                </p:cTn>
                              </p:par>
                            </p:childTnLst>
                          </p:cTn>
                        </p:par>
                        <p:par>
                          <p:cTn id="40" fill="hold">
                            <p:stCondLst>
                              <p:cond delay="6000"/>
                            </p:stCondLst>
                            <p:childTnLst>
                              <p:par>
                                <p:cTn id="41"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42" dur="1000" fill="hold"/>
                                        <p:tgtEl>
                                          <p:spTgt spid="401"/>
                                        </p:tgtEl>
                                        <p:attrNameLst>
                                          <p:attrName>ppt_x</p:attrName>
                                          <p:attrName>ppt_y</p:attrName>
                                        </p:attrNameLst>
                                      </p:cBhvr>
                                      <p:rCtr x="22300" y="-4700"/>
                                    </p:animMotion>
                                  </p:childTnLst>
                                </p:cTn>
                              </p:par>
                            </p:childTnLst>
                          </p:cTn>
                        </p:par>
                        <p:par>
                          <p:cTn id="43" fill="hold">
                            <p:stCondLst>
                              <p:cond delay="7000"/>
                            </p:stCondLst>
                            <p:childTnLst>
                              <p:par>
                                <p:cTn id="44" presetID="10" presetClass="entr" presetSubtype="0" fill="hold" grpId="0" nodeType="afterEffect">
                                  <p:stCondLst>
                                    <p:cond delay="0"/>
                                  </p:stCondLst>
                                  <p:childTnLst>
                                    <p:set>
                                      <p:cBhvr>
                                        <p:cTn id="45" dur="1" fill="hold">
                                          <p:stCondLst>
                                            <p:cond delay="0"/>
                                          </p:stCondLst>
                                        </p:cTn>
                                        <p:tgtEl>
                                          <p:spTgt spid="406"/>
                                        </p:tgtEl>
                                        <p:attrNameLst>
                                          <p:attrName>style.visibility</p:attrName>
                                        </p:attrNameLst>
                                      </p:cBhvr>
                                      <p:to>
                                        <p:strVal val="visible"/>
                                      </p:to>
                                    </p:set>
                                    <p:animEffect transition="in" filter="fade">
                                      <p:cBhvr>
                                        <p:cTn id="46" dur="500"/>
                                        <p:tgtEl>
                                          <p:spTgt spid="406"/>
                                        </p:tgtEl>
                                      </p:cBhvr>
                                    </p:animEffect>
                                  </p:childTnLst>
                                </p:cTn>
                              </p:par>
                              <p:par>
                                <p:cTn id="47" presetID="44" presetClass="path" presetSubtype="0" accel="50000" decel="50000" fill="hold" grpId="0" nodeType="with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48" dur="1000" fill="hold"/>
                                        <p:tgtEl>
                                          <p:spTgt spid="402"/>
                                        </p:tgtEl>
                                        <p:attrNameLst>
                                          <p:attrName>ppt_x</p:attrName>
                                          <p:attrName>ppt_y</p:attrName>
                                        </p:attrNameLst>
                                      </p:cBhvr>
                                      <p:rCtr x="22300" y="-4700"/>
                                    </p:animMotion>
                                  </p:childTnLst>
                                </p:cTn>
                              </p:par>
                            </p:childTnLst>
                          </p:cTn>
                        </p:par>
                        <p:par>
                          <p:cTn id="49" fill="hold">
                            <p:stCondLst>
                              <p:cond delay="8000"/>
                            </p:stCondLst>
                            <p:childTnLst>
                              <p:par>
                                <p:cTn id="50"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51" dur="1000" fill="hold"/>
                                        <p:tgtEl>
                                          <p:spTgt spid="403"/>
                                        </p:tgtEl>
                                        <p:attrNameLst>
                                          <p:attrName>ppt_x</p:attrName>
                                          <p:attrName>ppt_y</p:attrName>
                                        </p:attrNameLst>
                                      </p:cBhvr>
                                      <p:rCtr x="22300" y="-3600"/>
                                    </p:animMotion>
                                  </p:childTnLst>
                                </p:cTn>
                              </p:par>
                            </p:childTnLst>
                          </p:cTn>
                        </p:par>
                        <p:par>
                          <p:cTn id="52" fill="hold">
                            <p:stCondLst>
                              <p:cond delay="9000"/>
                            </p:stCondLst>
                            <p:childTnLst>
                              <p:par>
                                <p:cTn id="53"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54" dur="1000" fill="hold"/>
                                        <p:tgtEl>
                                          <p:spTgt spid="406"/>
                                        </p:tgtEl>
                                        <p:attrNameLst>
                                          <p:attrName>ppt_x</p:attrName>
                                          <p:attrName>ppt_y</p:attrName>
                                        </p:attrNameLst>
                                      </p:cBhvr>
                                      <p:rCtr x="22300" y="-3600"/>
                                    </p:animMotion>
                                  </p:childTnLst>
                                </p:cTn>
                              </p:par>
                            </p:childTnLst>
                          </p:cTn>
                        </p:par>
                      </p:childTnLst>
                    </p:cTn>
                  </p:par>
                  <p:par>
                    <p:cTn id="55" fill="hold">
                      <p:stCondLst>
                        <p:cond delay="indefinite"/>
                      </p:stCondLst>
                      <p:childTnLst>
                        <p:par>
                          <p:cTn id="56" fill="hold">
                            <p:stCondLst>
                              <p:cond delay="0"/>
                            </p:stCondLst>
                            <p:childTnLst>
                              <p:par>
                                <p:cTn id="57" presetID="44" presetClass="path" presetSubtype="0" accel="50000" decel="50000" fill="hold" grpId="0" nodeType="clickEffect">
                                  <p:stCondLst>
                                    <p:cond delay="0"/>
                                  </p:stCondLst>
                                  <p:childTnLst>
                                    <p:animMotion origin="layout" path="M -3.33333E-6 5.82929E-7 L 0.11945 -0.06986 C 0.14445 -0.08559 0.18195 -0.09438 0.22101 -0.09438 C 0.26563 -0.09438 0.30105 -0.08559 0.32605 -0.06986 L 0.44584 5.82929E-7 " pathEditMode="relative" rAng="0" ptsTypes="FffFF">
                                      <p:cBhvr>
                                        <p:cTn id="58" dur="2000" fill="hold"/>
                                        <p:tgtEl>
                                          <p:spTgt spid="405"/>
                                        </p:tgtEl>
                                        <p:attrNameLst>
                                          <p:attrName>ppt_x</p:attrName>
                                          <p:attrName>ppt_y</p:attrName>
                                        </p:attrNameLst>
                                      </p:cBhvr>
                                      <p:rCtr x="22300" y="-4700"/>
                                    </p:animMotion>
                                  </p:childTnLst>
                                </p:cTn>
                              </p:par>
                            </p:childTnLst>
                          </p:cTn>
                        </p:par>
                        <p:par>
                          <p:cTn id="59" fill="hold">
                            <p:stCondLst>
                              <p:cond delay="2000"/>
                            </p:stCondLst>
                            <p:childTnLst>
                              <p:par>
                                <p:cTn id="60" presetID="1" presetClass="entr" presetSubtype="0" fill="hold" grpId="0" nodeType="afterEffect">
                                  <p:stCondLst>
                                    <p:cond delay="0"/>
                                  </p:stCondLst>
                                  <p:childTnLst>
                                    <p:set>
                                      <p:cBhvr>
                                        <p:cTn id="61"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animBg="1"/>
      <p:bldP spid="40" grpId="0"/>
      <p:bldP spid="402" grpId="0" animBg="1"/>
      <p:bldP spid="401" grpId="0" animBg="1"/>
      <p:bldP spid="400" grpId="0" animBg="1"/>
      <p:bldP spid="399" grpId="0" animBg="1"/>
      <p:bldP spid="398" grpId="0" animBg="1"/>
      <p:bldP spid="397" grpId="0" animBg="1"/>
      <p:bldP spid="396" grpId="0" animBg="1"/>
      <p:bldP spid="389" grpId="0" animBg="1"/>
      <p:bldP spid="388" grpId="0" animBg="1"/>
      <p:bldP spid="403" grpId="0" animBg="1"/>
      <p:bldP spid="403" grpId="1" animBg="1"/>
      <p:bldP spid="405" grpId="0" animBg="1"/>
      <p:bldP spid="406" grpId="0" animBg="1"/>
      <p:bldP spid="406" grpId="1" animBg="1"/>
      <p:bldP spid="408"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sz="4400" dirty="0" smtClean="0"/>
              <a:t>Simplifying Deployment</a:t>
            </a:r>
            <a:endParaRPr sz="4400" dirty="0"/>
          </a:p>
        </p:txBody>
      </p:sp>
      <p:sp>
        <p:nvSpPr>
          <p:cNvPr id="33795" name="Content Placeholder 2"/>
          <p:cNvSpPr>
            <a:spLocks noGrp="1"/>
          </p:cNvSpPr>
          <p:nvPr>
            <p:ph type="body" sz="quarter" idx="10"/>
          </p:nvPr>
        </p:nvSpPr>
        <p:spPr/>
        <p:txBody>
          <a:bodyPr/>
          <a:lstStyle/>
          <a:p>
            <a:pPr eaLnBrk="1" hangingPunct="1"/>
            <a:r>
              <a:rPr lang="en-US" dirty="0" smtClean="0"/>
              <a:t>Boot from .vhd</a:t>
            </a:r>
          </a:p>
          <a:p>
            <a:pPr lvl="1" eaLnBrk="1" hangingPunct="1"/>
            <a:r>
              <a:rPr lang="en-US" dirty="0" smtClean="0"/>
              <a:t>Enables pre-configuration of virtual and physical computers</a:t>
            </a:r>
          </a:p>
          <a:p>
            <a:pPr lvl="1" eaLnBrk="1" hangingPunct="1"/>
            <a:r>
              <a:rPr lang="en-US" dirty="0" smtClean="0"/>
              <a:t>Reduces the number of managed images</a:t>
            </a:r>
          </a:p>
          <a:p>
            <a:pPr lvl="1" eaLnBrk="1" hangingPunct="1"/>
            <a:r>
              <a:rPr lang="en-US" dirty="0" smtClean="0"/>
              <a:t>Simplifies test deployments</a:t>
            </a:r>
          </a:p>
        </p:txBody>
      </p:sp>
      <p:pic>
        <p:nvPicPr>
          <p:cNvPr id="18" name="Picture 44" descr="D:\Pennie's documents\MS Image\NEWFeb15\Windows_Vista_Icons_ for_Marketing_use\Server.png"/>
          <p:cNvPicPr>
            <a:picLocks noChangeAspect="1" noChangeArrowheads="1"/>
          </p:cNvPicPr>
          <p:nvPr/>
        </p:nvPicPr>
        <p:blipFill>
          <a:blip r:embed="rId3"/>
          <a:srcRect/>
          <a:stretch>
            <a:fillRect/>
          </a:stretch>
        </p:blipFill>
        <p:spPr bwMode="auto">
          <a:xfrm>
            <a:off x="1524000" y="4398885"/>
            <a:ext cx="1094721" cy="1392315"/>
          </a:xfrm>
          <a:prstGeom prst="rect">
            <a:avLst/>
          </a:prstGeom>
          <a:noFill/>
          <a:ln w="9525">
            <a:noFill/>
            <a:miter lim="800000"/>
            <a:headEnd/>
            <a:tailEnd/>
          </a:ln>
        </p:spPr>
      </p:pic>
      <p:sp>
        <p:nvSpPr>
          <p:cNvPr id="19" name="TextBox 18"/>
          <p:cNvSpPr txBox="1"/>
          <p:nvPr/>
        </p:nvSpPr>
        <p:spPr>
          <a:xfrm>
            <a:off x="3884849" y="5257800"/>
            <a:ext cx="763351" cy="400110"/>
          </a:xfrm>
          <a:prstGeom prst="rect">
            <a:avLst/>
          </a:prstGeom>
          <a:noFill/>
        </p:spPr>
        <p:txBody>
          <a:bodyPr wrap="none" rtlCol="0">
            <a:spAutoFit/>
          </a:bodyPr>
          <a:lstStyle/>
          <a:p>
            <a:r>
              <a:rPr lang="en-US" sz="2000" b="1" dirty="0" smtClean="0">
                <a:latin typeface="+mj-lt"/>
              </a:rPr>
              <a:t>Boot</a:t>
            </a:r>
            <a:endParaRPr lang="en-US" sz="2000" b="1" dirty="0">
              <a:latin typeface="+mj-lt"/>
            </a:endParaRPr>
          </a:p>
        </p:txBody>
      </p:sp>
      <p:pic>
        <p:nvPicPr>
          <p:cNvPr id="20" name="Picture 5" descr="C:\Courses\Wadeware\2008\2008_05_28 40818 Enterprise Service Readiness\EventsDVD_FY07\Shapes and Graphics\Cylinder\MGX 06 Cyinders\MGX Cylinder LIGHT GREEN.png"/>
          <p:cNvPicPr>
            <a:picLocks noChangeAspect="1" noChangeArrowheads="1"/>
          </p:cNvPicPr>
          <p:nvPr/>
        </p:nvPicPr>
        <p:blipFill>
          <a:blip r:embed="rId4" cstate="print"/>
          <a:srcRect/>
          <a:stretch>
            <a:fillRect/>
          </a:stretch>
        </p:blipFill>
        <p:spPr bwMode="auto">
          <a:xfrm>
            <a:off x="5715000" y="4724400"/>
            <a:ext cx="1381850" cy="904385"/>
          </a:xfrm>
          <a:prstGeom prst="rect">
            <a:avLst/>
          </a:prstGeom>
          <a:noFill/>
        </p:spPr>
      </p:pic>
      <p:grpSp>
        <p:nvGrpSpPr>
          <p:cNvPr id="3" name="Group 58"/>
          <p:cNvGrpSpPr/>
          <p:nvPr/>
        </p:nvGrpSpPr>
        <p:grpSpPr>
          <a:xfrm>
            <a:off x="2286000" y="5054600"/>
            <a:ext cx="3581400" cy="127000"/>
            <a:chOff x="2590800" y="5334001"/>
            <a:chExt cx="3581400" cy="127000"/>
          </a:xfrm>
        </p:grpSpPr>
        <p:sp>
          <p:nvSpPr>
            <p:cNvPr id="33" name="Oval 32"/>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xmlns:mc="http://schemas.openxmlformats.org/markup-compatibility/2006" xmlns:a14="http://schemas.microsoft.com/office/drawing/2010/main" val="000000" mc:Ignorable="">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4" name="Oval 33"/>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xmlns:mc="http://schemas.openxmlformats.org/markup-compatibility/2006" xmlns:a14="http://schemas.microsoft.com/office/drawing/2010/main" val="000000" mc:Ignorable="">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5" name="Oval 34"/>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xmlns:mc="http://schemas.openxmlformats.org/markup-compatibility/2006" xmlns:a14="http://schemas.microsoft.com/office/drawing/2010/main" val="000000" mc:Ignorable="">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6" name="Oval 35"/>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xmlns:mc="http://schemas.openxmlformats.org/markup-compatibility/2006" xmlns:a14="http://schemas.microsoft.com/office/drawing/2010/main" val="000000" mc:Ignorable="">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7" name="Oval 36"/>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xmlns:mc="http://schemas.openxmlformats.org/markup-compatibility/2006" xmlns:a14="http://schemas.microsoft.com/office/drawing/2010/main" val="000000" mc:Ignorable="">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8" name="Oval 37"/>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xmlns:mc="http://schemas.openxmlformats.org/markup-compatibility/2006" xmlns:a14="http://schemas.microsoft.com/office/drawing/2010/main" val="000000" mc:Ignorable="">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9" name="Oval 48"/>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xmlns:mc="http://schemas.openxmlformats.org/markup-compatibility/2006" xmlns:a14="http://schemas.microsoft.com/office/drawing/2010/main" val="000000" mc:Ignorable="">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2" name="Oval 51"/>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xmlns:mc="http://schemas.openxmlformats.org/markup-compatibility/2006" xmlns:a14="http://schemas.microsoft.com/office/drawing/2010/main" val="000000" mc:Ignorable="">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3" name="Oval 52"/>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xmlns:mc="http://schemas.openxmlformats.org/markup-compatibility/2006" xmlns:a14="http://schemas.microsoft.com/office/drawing/2010/main" val="000000" mc:Ignorable="">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5" name="Oval 54"/>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xmlns:mc="http://schemas.openxmlformats.org/markup-compatibility/2006" xmlns:a14="http://schemas.microsoft.com/office/drawing/2010/main" val="000000" mc:Ignorable="">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6" name="Oval 55"/>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xmlns:mc="http://schemas.openxmlformats.org/markup-compatibility/2006" xmlns:a14="http://schemas.microsoft.com/office/drawing/2010/main" val="000000" mc:Ignorable="">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7" name="Oval 56"/>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xmlns:mc="http://schemas.openxmlformats.org/markup-compatibility/2006" xmlns:a14="http://schemas.microsoft.com/office/drawing/2010/main" val="000000" mc:Ignorable="">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8" name="Oval 57"/>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xmlns:mc="http://schemas.openxmlformats.org/markup-compatibility/2006" xmlns:a14="http://schemas.microsoft.com/office/drawing/2010/main" val="000000" mc:Ignorable="">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4" name="Group 29"/>
          <p:cNvGrpSpPr/>
          <p:nvPr/>
        </p:nvGrpSpPr>
        <p:grpSpPr>
          <a:xfrm>
            <a:off x="6400800" y="4267200"/>
            <a:ext cx="1447800" cy="1295400"/>
            <a:chOff x="7315200" y="4648200"/>
            <a:chExt cx="1447800" cy="1295400"/>
          </a:xfrm>
        </p:grpSpPr>
        <p:pic>
          <p:nvPicPr>
            <p:cNvPr id="29" name="Picture 2" descr="C:\Courses\Icons Windows Vista\imageres.dll_I0020_0409.png"/>
            <p:cNvPicPr>
              <a:picLocks noChangeAspect="1" noChangeArrowheads="1"/>
            </p:cNvPicPr>
            <p:nvPr/>
          </p:nvPicPr>
          <p:blipFill>
            <a:blip r:embed="rId5"/>
            <a:srcRect/>
            <a:stretch>
              <a:fillRect/>
            </a:stretch>
          </p:blipFill>
          <p:spPr bwMode="auto">
            <a:xfrm>
              <a:off x="7315200" y="4648200"/>
              <a:ext cx="1295401" cy="1295400"/>
            </a:xfrm>
            <a:prstGeom prst="rect">
              <a:avLst/>
            </a:prstGeom>
            <a:noFill/>
          </p:spPr>
        </p:pic>
        <p:sp>
          <p:nvSpPr>
            <p:cNvPr id="28" name="TextBox 27"/>
            <p:cNvSpPr txBox="1"/>
            <p:nvPr/>
          </p:nvSpPr>
          <p:spPr>
            <a:xfrm>
              <a:off x="8047266" y="5008385"/>
              <a:ext cx="715734" cy="401815"/>
            </a:xfrm>
            <a:prstGeom prst="rect">
              <a:avLst/>
            </a:prstGeom>
            <a:noFill/>
          </p:spPr>
          <p:txBody>
            <a:bodyPr wrap="none" rtlCol="0">
              <a:spAutoFit/>
            </a:bodyPr>
            <a:lstStyle/>
            <a:p>
              <a:pPr algn="ctr"/>
              <a:r>
                <a:rPr lang="en-US" sz="1600" dirty="0" smtClean="0">
                  <a:latin typeface="+mj-lt"/>
                </a:rPr>
                <a:t>VHD</a:t>
              </a:r>
            </a:p>
          </p:txBody>
        </p:sp>
      </p:grpSp>
    </p:spTree>
    <p:extLst>
      <p:ext uri="{BB962C8B-B14F-4D97-AF65-F5344CB8AC3E}">
        <p14:creationId xmlns:p14="http://schemas.microsoft.com/office/powerpoint/2010/main" val="417089284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strVal val="4/3*#ppt_w"/>
                                          </p:val>
                                        </p:tav>
                                        <p:tav tm="100000">
                                          <p:val>
                                            <p:strVal val="#ppt_w"/>
                                          </p:val>
                                        </p:tav>
                                      </p:tavLst>
                                    </p:anim>
                                    <p:anim calcmode="lin" valueType="num">
                                      <p:cBhvr>
                                        <p:cTn id="12" dur="500" fill="hold"/>
                                        <p:tgtEl>
                                          <p:spTgt spid="19"/>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35" presetClass="path" presetSubtype="0" accel="50000" decel="50000" fill="hold" nodeType="afterEffect">
                                  <p:stCondLst>
                                    <p:cond delay="0"/>
                                  </p:stCondLst>
                                  <p:childTnLst>
                                    <p:animMotion origin="layout" path="M 3.33333E-6 -3.70028E-6 L -0.4875 -3.70028E-6 " pathEditMode="relative" rAng="0" ptsTypes="AA">
                                      <p:cBhvr>
                                        <p:cTn id="15" dur="1000" fill="hold"/>
                                        <p:tgtEl>
                                          <p:spTgt spid="4"/>
                                        </p:tgtEl>
                                        <p:attrNameLst>
                                          <p:attrName>ppt_x</p:attrName>
                                          <p:attrName>ppt_y</p:attrName>
                                        </p:attrNameLst>
                                      </p:cBhvr>
                                      <p:rCtr x="-2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3|2.5|12.7|1|1|1|1|1|1|1|1|1|7.2|0"/>
</p:tagLst>
</file>

<file path=ppt/tags/tag2.xml><?xml version="1.0" encoding="utf-8"?>
<p:tagLst xmlns:a="http://schemas.openxmlformats.org/drawingml/2006/main" xmlns:r="http://schemas.openxmlformats.org/officeDocument/2006/relationships" xmlns:p="http://schemas.openxmlformats.org/presentationml/2006/main">
  <p:tag name="TIMING" val="|.5|1|1|.5|5.9|109.8|42.8|93.1|22.4|12.5"/>
</p:tagLst>
</file>

<file path=ppt/theme/theme1.xml><?xml version="1.0" encoding="utf-8"?>
<a:theme xmlns:a="http://schemas.openxmlformats.org/drawingml/2006/main" name="TechEd09_Europe">
  <a:themeElements>
    <a:clrScheme name="Custo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CCFFCC" mc:Ignorable=""/>
      </a:dk2>
      <a:lt2>
        <a:srgbClr xmlns:mc="http://schemas.openxmlformats.org/markup-compatibility/2006" xmlns:a14="http://schemas.microsoft.com/office/drawing/2010/main" val="CCCCCC" mc:Ignorable=""/>
      </a:lt2>
      <a:accent1>
        <a:srgbClr xmlns:mc="http://schemas.openxmlformats.org/markup-compatibility/2006" xmlns:a14="http://schemas.microsoft.com/office/drawing/2010/main" val="99CC99" mc:Ignorable=""/>
      </a:accent1>
      <a:accent2>
        <a:srgbClr xmlns:mc="http://schemas.openxmlformats.org/markup-compatibility/2006" xmlns:a14="http://schemas.microsoft.com/office/drawing/2010/main" val="00994B" mc:Ignorable=""/>
      </a:accent2>
      <a:accent3>
        <a:srgbClr xmlns:mc="http://schemas.openxmlformats.org/markup-compatibility/2006" xmlns:a14="http://schemas.microsoft.com/office/drawing/2010/main" val="1E78B9" mc:Ignorable=""/>
      </a:accent3>
      <a:accent4>
        <a:srgbClr xmlns:mc="http://schemas.openxmlformats.org/markup-compatibility/2006" xmlns:a14="http://schemas.microsoft.com/office/drawing/2010/main" val="F5821E" mc:Ignorable=""/>
      </a:accent4>
      <a:accent5>
        <a:srgbClr xmlns:mc="http://schemas.openxmlformats.org/markup-compatibility/2006" xmlns:a14="http://schemas.microsoft.com/office/drawing/2010/main" val="FFFF11" mc:Ignorable=""/>
      </a:accent5>
      <a:accent6>
        <a:srgbClr xmlns:mc="http://schemas.openxmlformats.org/markup-compatibility/2006" xmlns:a14="http://schemas.microsoft.com/office/drawing/2010/main" val="D90026" mc:Ignorable=""/>
      </a:accent6>
      <a:hlink>
        <a:srgbClr xmlns:mc="http://schemas.openxmlformats.org/markup-compatibility/2006" xmlns:a14="http://schemas.microsoft.com/office/drawing/2010/main" val="F3EB4F" mc:Ignorable=""/>
      </a:hlink>
      <a:folHlink>
        <a:srgbClr xmlns:mc="http://schemas.openxmlformats.org/markup-compatibility/2006" xmlns:a14="http://schemas.microsoft.com/office/drawing/2010/main" val="681888"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CCFFCC" mc:Ignorable=""/>
      </a:dk2>
      <a:lt2>
        <a:srgbClr xmlns:mc="http://schemas.openxmlformats.org/markup-compatibility/2006" xmlns:a14="http://schemas.microsoft.com/office/drawing/2010/main" val="CCCCCC" mc:Ignorable=""/>
      </a:lt2>
      <a:accent1>
        <a:srgbClr xmlns:mc="http://schemas.openxmlformats.org/markup-compatibility/2006" xmlns:a14="http://schemas.microsoft.com/office/drawing/2010/main" val="99CC99" mc:Ignorable=""/>
      </a:accent1>
      <a:accent2>
        <a:srgbClr xmlns:mc="http://schemas.openxmlformats.org/markup-compatibility/2006" xmlns:a14="http://schemas.microsoft.com/office/drawing/2010/main" val="00994B" mc:Ignorable=""/>
      </a:accent2>
      <a:accent3>
        <a:srgbClr xmlns:mc="http://schemas.openxmlformats.org/markup-compatibility/2006" xmlns:a14="http://schemas.microsoft.com/office/drawing/2010/main" val="1E78B9" mc:Ignorable=""/>
      </a:accent3>
      <a:accent4>
        <a:srgbClr xmlns:mc="http://schemas.openxmlformats.org/markup-compatibility/2006" xmlns:a14="http://schemas.microsoft.com/office/drawing/2010/main" val="F5821E" mc:Ignorable=""/>
      </a:accent4>
      <a:accent5>
        <a:srgbClr xmlns:mc="http://schemas.openxmlformats.org/markup-compatibility/2006" xmlns:a14="http://schemas.microsoft.com/office/drawing/2010/main" val="FFFF11" mc:Ignorable=""/>
      </a:accent5>
      <a:accent6>
        <a:srgbClr xmlns:mc="http://schemas.openxmlformats.org/markup-compatibility/2006" xmlns:a14="http://schemas.microsoft.com/office/drawing/2010/main" val="D90026" mc:Ignorable=""/>
      </a:accent6>
      <a:hlink>
        <a:srgbClr xmlns:mc="http://schemas.openxmlformats.org/markup-compatibility/2006" xmlns:a14="http://schemas.microsoft.com/office/drawing/2010/main" val="F3EB4F" mc:Ignorable=""/>
      </a:hlink>
      <a:folHlink>
        <a:srgbClr xmlns:mc="http://schemas.openxmlformats.org/markup-compatibility/2006" xmlns:a14="http://schemas.microsoft.com/office/drawing/2010/main" val="681888"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Ed_Europe4x3">
  <a:themeElements>
    <a:clrScheme name="Custo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CCFFCC" mc:Ignorable=""/>
      </a:dk2>
      <a:lt2>
        <a:srgbClr xmlns:mc="http://schemas.openxmlformats.org/markup-compatibility/2006" xmlns:a14="http://schemas.microsoft.com/office/drawing/2010/main" val="CCCCCC" mc:Ignorable=""/>
      </a:lt2>
      <a:accent1>
        <a:srgbClr xmlns:mc="http://schemas.openxmlformats.org/markup-compatibility/2006" xmlns:a14="http://schemas.microsoft.com/office/drawing/2010/main" val="99CC99" mc:Ignorable=""/>
      </a:accent1>
      <a:accent2>
        <a:srgbClr xmlns:mc="http://schemas.openxmlformats.org/markup-compatibility/2006" xmlns:a14="http://schemas.microsoft.com/office/drawing/2010/main" val="00994B" mc:Ignorable=""/>
      </a:accent2>
      <a:accent3>
        <a:srgbClr xmlns:mc="http://schemas.openxmlformats.org/markup-compatibility/2006" xmlns:a14="http://schemas.microsoft.com/office/drawing/2010/main" val="1E78B9" mc:Ignorable=""/>
      </a:accent3>
      <a:accent4>
        <a:srgbClr xmlns:mc="http://schemas.openxmlformats.org/markup-compatibility/2006" xmlns:a14="http://schemas.microsoft.com/office/drawing/2010/main" val="F5821E" mc:Ignorable=""/>
      </a:accent4>
      <a:accent5>
        <a:srgbClr xmlns:mc="http://schemas.openxmlformats.org/markup-compatibility/2006" xmlns:a14="http://schemas.microsoft.com/office/drawing/2010/main" val="FFFF11" mc:Ignorable=""/>
      </a:accent5>
      <a:accent6>
        <a:srgbClr xmlns:mc="http://schemas.openxmlformats.org/markup-compatibility/2006" xmlns:a14="http://schemas.microsoft.com/office/drawing/2010/main" val="D90026" mc:Ignorable=""/>
      </a:accent6>
      <a:hlink>
        <a:srgbClr xmlns:mc="http://schemas.openxmlformats.org/markup-compatibility/2006" xmlns:a14="http://schemas.microsoft.com/office/drawing/2010/main" val="F3EB4F" mc:Ignorable=""/>
      </a:hlink>
      <a:folHlink>
        <a:srgbClr xmlns:mc="http://schemas.openxmlformats.org/markup-compatibility/2006" xmlns:a14="http://schemas.microsoft.com/office/drawing/2010/main" val="681888"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142</TotalTime>
  <Words>1911</Words>
  <Application>Microsoft Office PowerPoint</Application>
  <PresentationFormat>On-screen Show (4:3)</PresentationFormat>
  <Paragraphs>420</Paragraphs>
  <Slides>47</Slides>
  <Notes>45</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TechEd09_Europe</vt:lpstr>
      <vt:lpstr>TechEd09_Europe template</vt:lpstr>
      <vt:lpstr>TechEd_Europe4x3</vt:lpstr>
      <vt:lpstr>PowerPoint Presentation</vt:lpstr>
      <vt:lpstr>Windows Server 2008 R2 Overview</vt:lpstr>
      <vt:lpstr>Technology Investment Areas</vt:lpstr>
      <vt:lpstr>PowerPoint Presentation</vt:lpstr>
      <vt:lpstr>Hyper-V 2.0</vt:lpstr>
      <vt:lpstr>Hyper-V 2.0 Features</vt:lpstr>
      <vt:lpstr>Quick Migration vs. Live Migration</vt:lpstr>
      <vt:lpstr>Live Migration Operation</vt:lpstr>
      <vt:lpstr>Simplifying Deployment</vt:lpstr>
      <vt:lpstr>Remote Desktop Services in R2</vt:lpstr>
      <vt:lpstr>PowerPoint Presentation</vt:lpstr>
      <vt:lpstr>Today's IT Challenges</vt:lpstr>
      <vt:lpstr>Streamlined Management</vt:lpstr>
      <vt:lpstr>Server Management Enhancements</vt:lpstr>
      <vt:lpstr>Server Migration</vt:lpstr>
      <vt:lpstr>Server Migration</vt:lpstr>
      <vt:lpstr>Improvements in Windows Server Backup</vt:lpstr>
      <vt:lpstr>File Classification Infrastructure </vt:lpstr>
      <vt:lpstr>Powershell 2.0</vt:lpstr>
      <vt:lpstr>PowerShell Enhancements</vt:lpstr>
      <vt:lpstr>PowerPoint Presentation</vt:lpstr>
      <vt:lpstr>Active Directory Domain Services</vt:lpstr>
      <vt:lpstr>Active Directory Enhancements</vt:lpstr>
      <vt:lpstr>PowerPoint Presentation</vt:lpstr>
      <vt:lpstr>Better Together With Windows 7</vt:lpstr>
      <vt:lpstr>Software Control via AppLocker</vt:lpstr>
      <vt:lpstr>Remote Access for Mobile Workers  Make Users Productive Anywhere </vt:lpstr>
      <vt:lpstr>DirectAccess™</vt:lpstr>
      <vt:lpstr>DirectAccess Deployment</vt:lpstr>
      <vt:lpstr>BranchCache™ </vt:lpstr>
      <vt:lpstr>BranchCache Distributed Cache</vt:lpstr>
      <vt:lpstr>BranchCache Hosted Cache</vt:lpstr>
      <vt:lpstr>BranchCache</vt:lpstr>
      <vt:lpstr>Branch Cache</vt:lpstr>
      <vt:lpstr>Data Protection Enhance Security &amp; Control </vt:lpstr>
      <vt:lpstr>PowerPoint Presentation</vt:lpstr>
      <vt:lpstr>Enhancing the IIS Feature Set</vt:lpstr>
      <vt:lpstr>Key Changes to IIS in R2</vt:lpstr>
      <vt:lpstr>PowerPoint Presentation</vt:lpstr>
      <vt:lpstr>Scalability Enhancements</vt:lpstr>
      <vt:lpstr>Core Parking</vt:lpstr>
      <vt:lpstr>Summary</vt:lpstr>
      <vt:lpstr>PowerPoint Presentation</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North America 2009</dc:subject>
  <dc:creator>Joey Snow</dc:creator>
  <dc:description>Template: Slidework LLC
Formatting:
Event Date: May 11 - 15, 2009
Event Location: Los Angeles, CA
Audience:</dc:description>
  <cp:lastModifiedBy>Spencer</cp:lastModifiedBy>
  <cp:revision>7</cp:revision>
  <dcterms:created xsi:type="dcterms:W3CDTF">2009-10-20T22:05:07Z</dcterms:created>
  <dcterms:modified xsi:type="dcterms:W3CDTF">2009-11-07T20:34:40Z</dcterms:modified>
</cp:coreProperties>
</file>