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drawings/drawing1.xml" ContentType="application/vnd.openxmlformats-officedocument.drawingml.chartshapes+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35" r:id="rId2"/>
    <p:sldMasterId id="2147483738" r:id="rId3"/>
  </p:sldMasterIdLst>
  <p:notesMasterIdLst>
    <p:notesMasterId r:id="rId68"/>
  </p:notesMasterIdLst>
  <p:handoutMasterIdLst>
    <p:handoutMasterId r:id="rId69"/>
  </p:handoutMasterIdLst>
  <p:sldIdLst>
    <p:sldId id="256" r:id="rId4"/>
    <p:sldId id="257" r:id="rId5"/>
    <p:sldId id="284" r:id="rId6"/>
    <p:sldId id="285" r:id="rId7"/>
    <p:sldId id="286" r:id="rId8"/>
    <p:sldId id="347" r:id="rId9"/>
    <p:sldId id="287" r:id="rId10"/>
    <p:sldId id="34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28" r:id="rId25"/>
    <p:sldId id="306" r:id="rId26"/>
    <p:sldId id="307" r:id="rId27"/>
    <p:sldId id="308" r:id="rId28"/>
    <p:sldId id="332" r:id="rId29"/>
    <p:sldId id="309" r:id="rId30"/>
    <p:sldId id="310" r:id="rId31"/>
    <p:sldId id="312" r:id="rId32"/>
    <p:sldId id="313" r:id="rId33"/>
    <p:sldId id="314" r:id="rId34"/>
    <p:sldId id="315" r:id="rId35"/>
    <p:sldId id="316" r:id="rId36"/>
    <p:sldId id="329" r:id="rId37"/>
    <p:sldId id="303" r:id="rId38"/>
    <p:sldId id="304" r:id="rId39"/>
    <p:sldId id="305" r:id="rId40"/>
    <p:sldId id="333" r:id="rId41"/>
    <p:sldId id="334" r:id="rId42"/>
    <p:sldId id="350" r:id="rId43"/>
    <p:sldId id="337" r:id="rId44"/>
    <p:sldId id="302" r:id="rId45"/>
    <p:sldId id="338" r:id="rId46"/>
    <p:sldId id="339" r:id="rId47"/>
    <p:sldId id="340" r:id="rId48"/>
    <p:sldId id="321" r:id="rId49"/>
    <p:sldId id="341" r:id="rId50"/>
    <p:sldId id="342" r:id="rId51"/>
    <p:sldId id="343" r:id="rId52"/>
    <p:sldId id="344" r:id="rId53"/>
    <p:sldId id="345" r:id="rId54"/>
    <p:sldId id="323" r:id="rId55"/>
    <p:sldId id="324" r:id="rId56"/>
    <p:sldId id="325" r:id="rId57"/>
    <p:sldId id="326" r:id="rId58"/>
    <p:sldId id="266" r:id="rId59"/>
    <p:sldId id="331" r:id="rId60"/>
    <p:sldId id="327" r:id="rId61"/>
    <p:sldId id="277" r:id="rId62"/>
    <p:sldId id="282" r:id="rId63"/>
    <p:sldId id="354" r:id="rId64"/>
    <p:sldId id="355" r:id="rId65"/>
    <p:sldId id="274" r:id="rId66"/>
    <p:sldId id="280" r:id="rId67"/>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xmlns:mc="http://schemas.openxmlformats.org/markup-compatibility/2006" xmlns:a14="http://schemas.microsoft.com/office/drawing/2010/main" val="FF0000" mc:Ignorable=""/>
        </p14:laserClr>
      </p:ext>
      <p:ext uri="{2FDB2607-1784-4EEB-B798-7EB5836EED8A}">
        <p14:showMediaCtrls xmlns:p14="http://schemas.microsoft.com/office/powerpoint/2010/main" xmlns="" val="1"/>
      </p:ext>
    </p:extLst>
  </p:showPr>
  <p:clrMru>
    <a:srgbClr val="99CC99"/>
    <a:srgbClr val="CCFFCC"/>
    <a:srgbClr val="CCCCCC"/>
    <a:srgbClr val="F6AE1E"/>
    <a:srgbClr val="FFFFFF"/>
    <a:srgbClr val="FF0066"/>
    <a:srgbClr val="000000"/>
    <a:srgbClr val="F3AF35"/>
    <a:srgbClr val="9C42E6"/>
    <a:srgbClr val="D1943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6105" autoAdjust="0"/>
  </p:normalViewPr>
  <p:slideViewPr>
    <p:cSldViewPr snapToGrid="0">
      <p:cViewPr varScale="1">
        <p:scale>
          <a:sx n="129" d="100"/>
          <a:sy n="129" d="100"/>
        </p:scale>
        <p:origin x="-1224" y="-90"/>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90" d="100"/>
        <a:sy n="90" d="100"/>
      </p:scale>
      <p:origin x="0" y="6606"/>
    </p:cViewPr>
  </p:sorterViewPr>
  <p:notesViewPr>
    <p:cSldViewPr snapToGrid="0" showGuides="1">
      <p:cViewPr varScale="1">
        <p:scale>
          <a:sx n="101" d="100"/>
          <a:sy n="101" d="100"/>
        </p:scale>
        <p:origin x="-3576"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anreger\AppData\Local\Microsoft\Windows\Temporary%20Internet%20Files\Content.Outlook\4NFHRD3N\MarketingFigures_w2k3SP2_RC.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1"/>
  <c:chart>
    <c:plotArea>
      <c:layout/>
      <c:scatterChart>
        <c:scatterStyle val="lineMarker"/>
        <c:ser>
          <c:idx val="15"/>
          <c:order val="0"/>
          <c:tx>
            <c:v>WS2003 SP2</c:v>
          </c:tx>
          <c:xVal>
            <c:numRef>
              <c:f>Data_Workload!$BY$20:$BY$30</c:f>
              <c:numCache>
                <c:formatCode>0.000</c:formatCode>
                <c:ptCount val="11"/>
                <c:pt idx="0">
                  <c:v>0.99477927413470635</c:v>
                </c:pt>
                <c:pt idx="1">
                  <c:v>0.8952087497224045</c:v>
                </c:pt>
                <c:pt idx="2">
                  <c:v>0.79615573744488266</c:v>
                </c:pt>
                <c:pt idx="3">
                  <c:v>0.69455482059579521</c:v>
                </c:pt>
                <c:pt idx="4">
                  <c:v>0.59858705307572668</c:v>
                </c:pt>
                <c:pt idx="5">
                  <c:v>0.49636551822594666</c:v>
                </c:pt>
                <c:pt idx="6">
                  <c:v>0.39644998572380585</c:v>
                </c:pt>
                <c:pt idx="7">
                  <c:v>0.29683583959899751</c:v>
                </c:pt>
                <c:pt idx="8">
                  <c:v>0.19719988261793786</c:v>
                </c:pt>
                <c:pt idx="9">
                  <c:v>0.10049847720567252</c:v>
                </c:pt>
                <c:pt idx="10">
                  <c:v>0</c:v>
                </c:pt>
              </c:numCache>
            </c:numRef>
          </c:xVal>
          <c:yVal>
            <c:numRef>
              <c:f>Data_Workload!$BZ$20:$BZ$30</c:f>
              <c:numCache>
                <c:formatCode>0.000</c:formatCode>
                <c:ptCount val="11"/>
                <c:pt idx="0">
                  <c:v>0.99052132701421758</c:v>
                </c:pt>
                <c:pt idx="1">
                  <c:v>0.93127962085308358</c:v>
                </c:pt>
                <c:pt idx="2">
                  <c:v>0.87203791469194314</c:v>
                </c:pt>
                <c:pt idx="3">
                  <c:v>0.83175355450236954</c:v>
                </c:pt>
                <c:pt idx="4">
                  <c:v>0.79383886255924174</c:v>
                </c:pt>
                <c:pt idx="5">
                  <c:v>0.75118483412322534</c:v>
                </c:pt>
                <c:pt idx="6">
                  <c:v>0.70379146919431534</c:v>
                </c:pt>
                <c:pt idx="7">
                  <c:v>0.66587677725118954</c:v>
                </c:pt>
                <c:pt idx="8">
                  <c:v>0.61848341232227722</c:v>
                </c:pt>
                <c:pt idx="9">
                  <c:v>0.56398104265403148</c:v>
                </c:pt>
                <c:pt idx="10">
                  <c:v>0.50236966824644547</c:v>
                </c:pt>
              </c:numCache>
            </c:numRef>
          </c:yVal>
        </c:ser>
        <c:ser>
          <c:idx val="1"/>
          <c:order val="1"/>
          <c:tx>
            <c:v>WS2008 R2 RC</c:v>
          </c:tx>
          <c:xVal>
            <c:numRef>
              <c:f>Data_Workload!$G$20:$G$30</c:f>
              <c:numCache>
                <c:formatCode>0.000</c:formatCode>
                <c:ptCount val="11"/>
                <c:pt idx="0">
                  <c:v>0.94210803908505469</c:v>
                </c:pt>
                <c:pt idx="1">
                  <c:v>0.84940198597759997</c:v>
                </c:pt>
                <c:pt idx="2">
                  <c:v>0.7522841914913867</c:v>
                </c:pt>
                <c:pt idx="3">
                  <c:v>0.66260389898797889</c:v>
                </c:pt>
                <c:pt idx="4">
                  <c:v>0.56907498175819293</c:v>
                </c:pt>
                <c:pt idx="5">
                  <c:v>0.47084285079788224</c:v>
                </c:pt>
                <c:pt idx="6">
                  <c:v>0.37783541131309412</c:v>
                </c:pt>
                <c:pt idx="7">
                  <c:v>0.28243472605564673</c:v>
                </c:pt>
                <c:pt idx="8">
                  <c:v>0.18917943593160141</c:v>
                </c:pt>
                <c:pt idx="9">
                  <c:v>9.4413248310650066E-2</c:v>
                </c:pt>
                <c:pt idx="10">
                  <c:v>0</c:v>
                </c:pt>
              </c:numCache>
            </c:numRef>
          </c:xVal>
          <c:yVal>
            <c:numRef>
              <c:f>Data_Workload!$H$20:$H$30</c:f>
              <c:numCache>
                <c:formatCode>0.000</c:formatCode>
                <c:ptCount val="11"/>
                <c:pt idx="0">
                  <c:v>0.84123222748815163</c:v>
                </c:pt>
                <c:pt idx="1">
                  <c:v>0.80094786729858347</c:v>
                </c:pt>
                <c:pt idx="2">
                  <c:v>0.75592417061611683</c:v>
                </c:pt>
                <c:pt idx="3">
                  <c:v>0.72037914691943161</c:v>
                </c:pt>
                <c:pt idx="4">
                  <c:v>0.6824644549763037</c:v>
                </c:pt>
                <c:pt idx="5">
                  <c:v>0.63744075829384228</c:v>
                </c:pt>
                <c:pt idx="6">
                  <c:v>0.5995260663507106</c:v>
                </c:pt>
                <c:pt idx="7">
                  <c:v>0.56398104265403148</c:v>
                </c:pt>
                <c:pt idx="8">
                  <c:v>0.53554502369668477</c:v>
                </c:pt>
                <c:pt idx="9">
                  <c:v>0.50236966824644547</c:v>
                </c:pt>
                <c:pt idx="10">
                  <c:v>0.36255924170616116</c:v>
                </c:pt>
              </c:numCache>
            </c:numRef>
          </c:yVal>
        </c:ser>
        <c:dLbls/>
        <c:axId val="86993152"/>
        <c:axId val="87007616"/>
      </c:scatterChart>
      <c:scatterChart>
        <c:scatterStyle val="lineMarker"/>
        <c:ser>
          <c:idx val="0"/>
          <c:order val="2"/>
          <c:tx>
            <c:v>w2k3SP2Power</c:v>
          </c:tx>
          <c:spPr>
            <a:ln>
              <a:solidFill>
                <a:schemeClr val="accent2"/>
              </a:solidFill>
            </a:ln>
          </c:spPr>
          <c:marker>
            <c:spPr>
              <a:ln>
                <a:solidFill>
                  <a:schemeClr val="accent2"/>
                </a:solidFill>
              </a:ln>
            </c:spPr>
          </c:marker>
          <c:xVal>
            <c:numRef>
              <c:f>Data_Workload!$BY$20:$BY$30</c:f>
              <c:numCache>
                <c:formatCode>0.000</c:formatCode>
                <c:ptCount val="11"/>
                <c:pt idx="0">
                  <c:v>0.99477927413470635</c:v>
                </c:pt>
                <c:pt idx="1">
                  <c:v>0.8952087497224045</c:v>
                </c:pt>
                <c:pt idx="2">
                  <c:v>0.79615573744488266</c:v>
                </c:pt>
                <c:pt idx="3">
                  <c:v>0.69455482059579521</c:v>
                </c:pt>
                <c:pt idx="4">
                  <c:v>0.59858705307572668</c:v>
                </c:pt>
                <c:pt idx="5">
                  <c:v>0.49636551822594666</c:v>
                </c:pt>
                <c:pt idx="6">
                  <c:v>0.39644998572380585</c:v>
                </c:pt>
                <c:pt idx="7">
                  <c:v>0.29683583959899751</c:v>
                </c:pt>
                <c:pt idx="8">
                  <c:v>0.19719988261793786</c:v>
                </c:pt>
                <c:pt idx="9">
                  <c:v>0.10049847720567252</c:v>
                </c:pt>
                <c:pt idx="10">
                  <c:v>0</c:v>
                </c:pt>
              </c:numCache>
            </c:numRef>
          </c:xVal>
          <c:yVal>
            <c:numRef>
              <c:f>Data_Workload!$BZ$3:$BZ$13</c:f>
              <c:numCache>
                <c:formatCode>General</c:formatCode>
                <c:ptCount val="11"/>
                <c:pt idx="0">
                  <c:v>418</c:v>
                </c:pt>
                <c:pt idx="1">
                  <c:v>393</c:v>
                </c:pt>
                <c:pt idx="2">
                  <c:v>368</c:v>
                </c:pt>
                <c:pt idx="3">
                  <c:v>351</c:v>
                </c:pt>
                <c:pt idx="4">
                  <c:v>335</c:v>
                </c:pt>
                <c:pt idx="5">
                  <c:v>317</c:v>
                </c:pt>
                <c:pt idx="6">
                  <c:v>297</c:v>
                </c:pt>
                <c:pt idx="7">
                  <c:v>281</c:v>
                </c:pt>
                <c:pt idx="8">
                  <c:v>261</c:v>
                </c:pt>
                <c:pt idx="9">
                  <c:v>238</c:v>
                </c:pt>
                <c:pt idx="10">
                  <c:v>212</c:v>
                </c:pt>
              </c:numCache>
            </c:numRef>
          </c:yVal>
        </c:ser>
        <c:ser>
          <c:idx val="2"/>
          <c:order val="3"/>
          <c:tx>
            <c:v>RCPower</c:v>
          </c:tx>
          <c:xVal>
            <c:numRef>
              <c:f>Data_Workload!$G$20:$G$30</c:f>
              <c:numCache>
                <c:formatCode>0.000</c:formatCode>
                <c:ptCount val="11"/>
                <c:pt idx="0">
                  <c:v>0.94210803908505469</c:v>
                </c:pt>
                <c:pt idx="1">
                  <c:v>0.84940198597759997</c:v>
                </c:pt>
                <c:pt idx="2">
                  <c:v>0.7522841914913867</c:v>
                </c:pt>
                <c:pt idx="3">
                  <c:v>0.66260389898797889</c:v>
                </c:pt>
                <c:pt idx="4">
                  <c:v>0.56907498175819293</c:v>
                </c:pt>
                <c:pt idx="5">
                  <c:v>0.47084285079788224</c:v>
                </c:pt>
                <c:pt idx="6">
                  <c:v>0.37783541131309412</c:v>
                </c:pt>
                <c:pt idx="7">
                  <c:v>0.28243472605564673</c:v>
                </c:pt>
                <c:pt idx="8">
                  <c:v>0.18917943593160141</c:v>
                </c:pt>
                <c:pt idx="9">
                  <c:v>9.4413248310650066E-2</c:v>
                </c:pt>
                <c:pt idx="10">
                  <c:v>0</c:v>
                </c:pt>
              </c:numCache>
            </c:numRef>
          </c:xVal>
          <c:yVal>
            <c:numRef>
              <c:f>Data_Workload!$H$3:$H$13</c:f>
              <c:numCache>
                <c:formatCode>General</c:formatCode>
                <c:ptCount val="11"/>
                <c:pt idx="0">
                  <c:v>355</c:v>
                </c:pt>
                <c:pt idx="1">
                  <c:v>338</c:v>
                </c:pt>
                <c:pt idx="2">
                  <c:v>319</c:v>
                </c:pt>
                <c:pt idx="3">
                  <c:v>304</c:v>
                </c:pt>
                <c:pt idx="4">
                  <c:v>288</c:v>
                </c:pt>
                <c:pt idx="5">
                  <c:v>269</c:v>
                </c:pt>
                <c:pt idx="6">
                  <c:v>253</c:v>
                </c:pt>
                <c:pt idx="7">
                  <c:v>238</c:v>
                </c:pt>
                <c:pt idx="8">
                  <c:v>226</c:v>
                </c:pt>
                <c:pt idx="9">
                  <c:v>212</c:v>
                </c:pt>
                <c:pt idx="10">
                  <c:v>153</c:v>
                </c:pt>
              </c:numCache>
            </c:numRef>
          </c:yVal>
        </c:ser>
        <c:dLbls/>
        <c:axId val="87019904"/>
        <c:axId val="87009536"/>
      </c:scatterChart>
      <c:valAx>
        <c:axId val="86993152"/>
        <c:scaling>
          <c:orientation val="minMax"/>
          <c:max val="1"/>
        </c:scaling>
        <c:axPos val="b"/>
        <c:title>
          <c:tx>
            <c:rich>
              <a:bodyPr/>
              <a:lstStyle/>
              <a:p>
                <a:pPr>
                  <a:defRPr/>
                </a:pPr>
                <a:r>
                  <a:rPr lang="en-US"/>
                  <a:t>Workload (% of Max Workload)</a:t>
                </a:r>
              </a:p>
            </c:rich>
          </c:tx>
          <c:layout>
            <c:manualLayout>
              <c:xMode val="edge"/>
              <c:yMode val="edge"/>
              <c:x val="0.38416016227101152"/>
              <c:y val="0.8334004655092736"/>
            </c:manualLayout>
          </c:layout>
        </c:title>
        <c:numFmt formatCode="0%" sourceLinked="0"/>
        <c:tickLblPos val="nextTo"/>
        <c:crossAx val="87007616"/>
        <c:crosses val="autoZero"/>
        <c:crossBetween val="midCat"/>
      </c:valAx>
      <c:valAx>
        <c:axId val="87007616"/>
        <c:scaling>
          <c:orientation val="minMax"/>
          <c:max val="1"/>
          <c:min val="0.30000000000000032"/>
        </c:scaling>
        <c:axPos val="l"/>
        <c:majorGridlines/>
        <c:title>
          <c:tx>
            <c:rich>
              <a:bodyPr/>
              <a:lstStyle/>
              <a:p>
                <a:pPr>
                  <a:defRPr/>
                </a:pPr>
                <a:r>
                  <a:rPr lang="en-US"/>
                  <a:t>Power - % of Max Watts</a:t>
                </a:r>
              </a:p>
            </c:rich>
          </c:tx>
        </c:title>
        <c:numFmt formatCode="0%" sourceLinked="0"/>
        <c:tickLblPos val="nextTo"/>
        <c:crossAx val="86993152"/>
        <c:crosses val="autoZero"/>
        <c:crossBetween val="midCat"/>
      </c:valAx>
      <c:valAx>
        <c:axId val="87009536"/>
        <c:scaling>
          <c:orientation val="minMax"/>
          <c:max val="422"/>
          <c:min val="126.6"/>
        </c:scaling>
        <c:axPos val="r"/>
        <c:title>
          <c:tx>
            <c:rich>
              <a:bodyPr rot="-5400000" vert="horz"/>
              <a:lstStyle/>
              <a:p>
                <a:pPr>
                  <a:defRPr/>
                </a:pPr>
                <a:r>
                  <a:rPr lang="en-US"/>
                  <a:t>Power (Watts)</a:t>
                </a:r>
              </a:p>
            </c:rich>
          </c:tx>
        </c:title>
        <c:numFmt formatCode="#,##0" sourceLinked="0"/>
        <c:tickLblPos val="nextTo"/>
        <c:crossAx val="87019904"/>
        <c:crosses val="max"/>
        <c:crossBetween val="midCat"/>
        <c:majorUnit val="40"/>
      </c:valAx>
      <c:valAx>
        <c:axId val="87019904"/>
        <c:scaling>
          <c:orientation val="minMax"/>
        </c:scaling>
        <c:delete val="1"/>
        <c:axPos val="b"/>
        <c:numFmt formatCode="0.000" sourceLinked="1"/>
        <c:tickLblPos val="none"/>
        <c:crossAx val="87009536"/>
        <c:crosses val="autoZero"/>
        <c:crossBetween val="midCat"/>
      </c:valAx>
    </c:plotArea>
    <c:legend>
      <c:legendPos val="b"/>
      <c:legendEntry>
        <c:idx val="2"/>
        <c:delete val="1"/>
      </c:legendEntry>
      <c:legendEntry>
        <c:idx val="3"/>
        <c:delete val="1"/>
      </c:legendEntry>
      <c:layout>
        <c:manualLayout>
          <c:xMode val="edge"/>
          <c:yMode val="edge"/>
          <c:x val="0.24315580134060047"/>
          <c:y val="0.90953412192865069"/>
          <c:w val="0.52022992125984269"/>
          <c:h val="7.2331653543307201E-2"/>
        </c:manualLayout>
      </c:layout>
    </c:legend>
    <c:plotVisOnly val="1"/>
    <c:dispBlanksAs val="zero"/>
  </c:chart>
  <c:txPr>
    <a:bodyPr/>
    <a:lstStyle/>
    <a:p>
      <a:pPr>
        <a:defRPr sz="1800"/>
      </a:pPr>
      <a:endParaRPr lang="en-US"/>
    </a:p>
  </c:txPr>
  <c:externalData r:id="rId1">
    <c:autoUpdate val="1"/>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2560B4-CFB0-4B2B-AD55-0FD5C9B60D05}" type="doc">
      <dgm:prSet loTypeId="urn:microsoft.com/office/officeart/2005/8/layout/cycle2" loCatId="cycle" qsTypeId="urn:microsoft.com/office/officeart/2005/8/quickstyle/simple5" qsCatId="simple" csTypeId="urn:microsoft.com/office/officeart/2005/8/colors/accent1_2" csCatId="accent1" phldr="1"/>
      <dgm:spPr/>
      <dgm:t>
        <a:bodyPr/>
        <a:lstStyle/>
        <a:p>
          <a:endParaRPr lang="en-US"/>
        </a:p>
      </dgm:t>
    </dgm:pt>
    <dgm:pt modelId="{A45F0747-E94B-4C27-A974-BE43A75A34CF}">
      <dgm:prSet phldrT="[Text]"/>
      <dgm:spPr/>
      <dgm:t>
        <a:bodyPr/>
        <a:lstStyle/>
        <a:p>
          <a:r>
            <a:rPr lang="en-US" dirty="0" smtClean="0"/>
            <a:t>Pentium 4 VT Circa 2005</a:t>
          </a:r>
          <a:endParaRPr lang="en-US" dirty="0"/>
        </a:p>
      </dgm:t>
    </dgm:pt>
    <dgm:pt modelId="{B76896C8-95DC-428F-A2DF-937F1879E3FB}" type="parTrans" cxnId="{A19507D5-58A0-4881-97DE-A841AF35AF1F}">
      <dgm:prSet/>
      <dgm:spPr/>
      <dgm:t>
        <a:bodyPr/>
        <a:lstStyle/>
        <a:p>
          <a:endParaRPr lang="en-US"/>
        </a:p>
      </dgm:t>
    </dgm:pt>
    <dgm:pt modelId="{3C4A72F1-9D61-4AEC-8B3D-EB2CED7E39EC}" type="sibTrans" cxnId="{A19507D5-58A0-4881-97DE-A841AF35AF1F}">
      <dgm:prSet/>
      <dgm:spPr/>
      <dgm:t>
        <a:bodyPr/>
        <a:lstStyle/>
        <a:p>
          <a:endParaRPr lang="en-US"/>
        </a:p>
      </dgm:t>
    </dgm:pt>
    <dgm:pt modelId="{9E7DAB29-7506-4700-BA05-35267B76E171}">
      <dgm:prSet phldrT="[Text]"/>
      <dgm:spPr/>
      <dgm:t>
        <a:bodyPr/>
        <a:lstStyle/>
        <a:p>
          <a:r>
            <a:rPr lang="en-US" dirty="0" smtClean="0"/>
            <a:t>Core 2 Duo Circa 2006</a:t>
          </a:r>
          <a:endParaRPr lang="en-US" dirty="0"/>
        </a:p>
      </dgm:t>
    </dgm:pt>
    <dgm:pt modelId="{80BD84CD-F55F-4149-9440-9D80D550E34B}" type="parTrans" cxnId="{36BC8E51-D068-4D11-9172-A165A3BF4EC0}">
      <dgm:prSet/>
      <dgm:spPr/>
      <dgm:t>
        <a:bodyPr/>
        <a:lstStyle/>
        <a:p>
          <a:endParaRPr lang="en-US"/>
        </a:p>
      </dgm:t>
    </dgm:pt>
    <dgm:pt modelId="{AC4D18AF-2126-478D-81B3-999FE1163C96}" type="sibTrans" cxnId="{36BC8E51-D068-4D11-9172-A165A3BF4EC0}">
      <dgm:prSet/>
      <dgm:spPr/>
      <dgm:t>
        <a:bodyPr/>
        <a:lstStyle/>
        <a:p>
          <a:endParaRPr lang="en-US"/>
        </a:p>
      </dgm:t>
    </dgm:pt>
    <dgm:pt modelId="{EDC9BF3A-E4C3-4EE9-99B4-7F6948AA7607}">
      <dgm:prSet phldrT="[Text]"/>
      <dgm:spPr/>
      <dgm:t>
        <a:bodyPr/>
        <a:lstStyle/>
        <a:p>
          <a:r>
            <a:rPr lang="en-US" dirty="0" smtClean="0"/>
            <a:t>Core 2 Quad Circa 2008</a:t>
          </a:r>
          <a:endParaRPr lang="en-US" dirty="0"/>
        </a:p>
      </dgm:t>
    </dgm:pt>
    <dgm:pt modelId="{A2FF854B-65AF-4160-9F35-D1991B7DECEA}" type="parTrans" cxnId="{C22C4A3D-98E3-45D6-A455-A9F23AD68CD8}">
      <dgm:prSet/>
      <dgm:spPr/>
      <dgm:t>
        <a:bodyPr/>
        <a:lstStyle/>
        <a:p>
          <a:endParaRPr lang="en-US"/>
        </a:p>
      </dgm:t>
    </dgm:pt>
    <dgm:pt modelId="{5ECE5BDA-2F4D-49C2-B4A8-D0D9A2713C52}" type="sibTrans" cxnId="{C22C4A3D-98E3-45D6-A455-A9F23AD68CD8}">
      <dgm:prSet/>
      <dgm:spPr/>
      <dgm:t>
        <a:bodyPr/>
        <a:lstStyle/>
        <a:p>
          <a:endParaRPr lang="en-US"/>
        </a:p>
      </dgm:t>
    </dgm:pt>
    <dgm:pt modelId="{682CACA5-3DBB-4B6D-AF7B-6300C0B228FC}">
      <dgm:prSet phldrT="[Text]"/>
      <dgm:spPr/>
      <dgm:t>
        <a:bodyPr/>
        <a:lstStyle/>
        <a:p>
          <a:r>
            <a:rPr lang="en-US" dirty="0" smtClean="0"/>
            <a:t>Core i7 (Nehalem) 2009</a:t>
          </a:r>
          <a:endParaRPr lang="en-US" dirty="0"/>
        </a:p>
      </dgm:t>
    </dgm:pt>
    <dgm:pt modelId="{8D5136E0-A241-4BDE-968C-E1CE3EA8AFD4}" type="parTrans" cxnId="{B22989A1-B041-466F-BF09-B7E42C037AC2}">
      <dgm:prSet/>
      <dgm:spPr/>
      <dgm:t>
        <a:bodyPr/>
        <a:lstStyle/>
        <a:p>
          <a:endParaRPr lang="en-US"/>
        </a:p>
      </dgm:t>
    </dgm:pt>
    <dgm:pt modelId="{9AF79DCD-665C-4A9A-8ABA-E9805C3A0BEE}" type="sibTrans" cxnId="{B22989A1-B041-466F-BF09-B7E42C037AC2}">
      <dgm:prSet/>
      <dgm:spPr/>
      <dgm:t>
        <a:bodyPr/>
        <a:lstStyle/>
        <a:p>
          <a:endParaRPr lang="en-US"/>
        </a:p>
      </dgm:t>
    </dgm:pt>
    <dgm:pt modelId="{0FCD7D3E-CE50-490F-AC8A-9B6AFE5B3133}" type="pres">
      <dgm:prSet presAssocID="{2C2560B4-CFB0-4B2B-AD55-0FD5C9B60D05}" presName="cycle" presStyleCnt="0">
        <dgm:presLayoutVars>
          <dgm:dir/>
          <dgm:resizeHandles val="exact"/>
        </dgm:presLayoutVars>
      </dgm:prSet>
      <dgm:spPr/>
      <dgm:t>
        <a:bodyPr/>
        <a:lstStyle/>
        <a:p>
          <a:endParaRPr lang="en-US"/>
        </a:p>
      </dgm:t>
    </dgm:pt>
    <dgm:pt modelId="{C6CB652F-6905-481B-A983-BB8A3A2C8D37}" type="pres">
      <dgm:prSet presAssocID="{A45F0747-E94B-4C27-A974-BE43A75A34CF}" presName="node" presStyleLbl="node1" presStyleIdx="0" presStyleCnt="4">
        <dgm:presLayoutVars>
          <dgm:bulletEnabled val="1"/>
        </dgm:presLayoutVars>
      </dgm:prSet>
      <dgm:spPr/>
      <dgm:t>
        <a:bodyPr/>
        <a:lstStyle/>
        <a:p>
          <a:endParaRPr lang="en-US"/>
        </a:p>
      </dgm:t>
    </dgm:pt>
    <dgm:pt modelId="{9C4D958D-A39E-4956-8602-63C0B5C4DD61}" type="pres">
      <dgm:prSet presAssocID="{3C4A72F1-9D61-4AEC-8B3D-EB2CED7E39EC}" presName="sibTrans" presStyleLbl="sibTrans2D1" presStyleIdx="0" presStyleCnt="4"/>
      <dgm:spPr/>
      <dgm:t>
        <a:bodyPr/>
        <a:lstStyle/>
        <a:p>
          <a:endParaRPr lang="en-US"/>
        </a:p>
      </dgm:t>
    </dgm:pt>
    <dgm:pt modelId="{D6B655E7-2357-4F6C-9393-0A523AFDB51D}" type="pres">
      <dgm:prSet presAssocID="{3C4A72F1-9D61-4AEC-8B3D-EB2CED7E39EC}" presName="connectorText" presStyleLbl="sibTrans2D1" presStyleIdx="0" presStyleCnt="4"/>
      <dgm:spPr/>
      <dgm:t>
        <a:bodyPr/>
        <a:lstStyle/>
        <a:p>
          <a:endParaRPr lang="en-US"/>
        </a:p>
      </dgm:t>
    </dgm:pt>
    <dgm:pt modelId="{39354999-0732-44DA-AEE5-7FF64A820ED1}" type="pres">
      <dgm:prSet presAssocID="{9E7DAB29-7506-4700-BA05-35267B76E171}" presName="node" presStyleLbl="node1" presStyleIdx="1" presStyleCnt="4">
        <dgm:presLayoutVars>
          <dgm:bulletEnabled val="1"/>
        </dgm:presLayoutVars>
      </dgm:prSet>
      <dgm:spPr/>
      <dgm:t>
        <a:bodyPr/>
        <a:lstStyle/>
        <a:p>
          <a:endParaRPr lang="en-US"/>
        </a:p>
      </dgm:t>
    </dgm:pt>
    <dgm:pt modelId="{5DE83151-83C2-490F-983F-BE0D945C4DC4}" type="pres">
      <dgm:prSet presAssocID="{AC4D18AF-2126-478D-81B3-999FE1163C96}" presName="sibTrans" presStyleLbl="sibTrans2D1" presStyleIdx="1" presStyleCnt="4"/>
      <dgm:spPr/>
      <dgm:t>
        <a:bodyPr/>
        <a:lstStyle/>
        <a:p>
          <a:endParaRPr lang="en-US"/>
        </a:p>
      </dgm:t>
    </dgm:pt>
    <dgm:pt modelId="{9770DBF7-8701-4CE7-89E0-66473CE85EBC}" type="pres">
      <dgm:prSet presAssocID="{AC4D18AF-2126-478D-81B3-999FE1163C96}" presName="connectorText" presStyleLbl="sibTrans2D1" presStyleIdx="1" presStyleCnt="4"/>
      <dgm:spPr/>
      <dgm:t>
        <a:bodyPr/>
        <a:lstStyle/>
        <a:p>
          <a:endParaRPr lang="en-US"/>
        </a:p>
      </dgm:t>
    </dgm:pt>
    <dgm:pt modelId="{3A46E852-BE7E-4FF9-B256-35CD7E83FEF9}" type="pres">
      <dgm:prSet presAssocID="{EDC9BF3A-E4C3-4EE9-99B4-7F6948AA7607}" presName="node" presStyleLbl="node1" presStyleIdx="2" presStyleCnt="4">
        <dgm:presLayoutVars>
          <dgm:bulletEnabled val="1"/>
        </dgm:presLayoutVars>
      </dgm:prSet>
      <dgm:spPr/>
      <dgm:t>
        <a:bodyPr/>
        <a:lstStyle/>
        <a:p>
          <a:endParaRPr lang="en-US"/>
        </a:p>
      </dgm:t>
    </dgm:pt>
    <dgm:pt modelId="{82039635-AF5D-4D99-A82E-ED9E30E08477}" type="pres">
      <dgm:prSet presAssocID="{5ECE5BDA-2F4D-49C2-B4A8-D0D9A2713C52}" presName="sibTrans" presStyleLbl="sibTrans2D1" presStyleIdx="2" presStyleCnt="4"/>
      <dgm:spPr/>
      <dgm:t>
        <a:bodyPr/>
        <a:lstStyle/>
        <a:p>
          <a:endParaRPr lang="en-US"/>
        </a:p>
      </dgm:t>
    </dgm:pt>
    <dgm:pt modelId="{91B92604-7D63-45FE-968F-3EA77A03C7D1}" type="pres">
      <dgm:prSet presAssocID="{5ECE5BDA-2F4D-49C2-B4A8-D0D9A2713C52}" presName="connectorText" presStyleLbl="sibTrans2D1" presStyleIdx="2" presStyleCnt="4"/>
      <dgm:spPr/>
      <dgm:t>
        <a:bodyPr/>
        <a:lstStyle/>
        <a:p>
          <a:endParaRPr lang="en-US"/>
        </a:p>
      </dgm:t>
    </dgm:pt>
    <dgm:pt modelId="{616E14D2-8880-40EF-A1BD-F1664438193C}" type="pres">
      <dgm:prSet presAssocID="{682CACA5-3DBB-4B6D-AF7B-6300C0B228FC}" presName="node" presStyleLbl="node1" presStyleIdx="3" presStyleCnt="4">
        <dgm:presLayoutVars>
          <dgm:bulletEnabled val="1"/>
        </dgm:presLayoutVars>
      </dgm:prSet>
      <dgm:spPr/>
      <dgm:t>
        <a:bodyPr/>
        <a:lstStyle/>
        <a:p>
          <a:endParaRPr lang="en-US"/>
        </a:p>
      </dgm:t>
    </dgm:pt>
    <dgm:pt modelId="{A8DF5954-F8BE-4555-88E5-221BB280D35C}" type="pres">
      <dgm:prSet presAssocID="{9AF79DCD-665C-4A9A-8ABA-E9805C3A0BEE}" presName="sibTrans" presStyleLbl="sibTrans2D1" presStyleIdx="3" presStyleCnt="4"/>
      <dgm:spPr/>
      <dgm:t>
        <a:bodyPr/>
        <a:lstStyle/>
        <a:p>
          <a:endParaRPr lang="en-US"/>
        </a:p>
      </dgm:t>
    </dgm:pt>
    <dgm:pt modelId="{299C32C6-5F37-4CF6-A7F8-5F7BA039EAF1}" type="pres">
      <dgm:prSet presAssocID="{9AF79DCD-665C-4A9A-8ABA-E9805C3A0BEE}" presName="connectorText" presStyleLbl="sibTrans2D1" presStyleIdx="3" presStyleCnt="4"/>
      <dgm:spPr/>
      <dgm:t>
        <a:bodyPr/>
        <a:lstStyle/>
        <a:p>
          <a:endParaRPr lang="en-US"/>
        </a:p>
      </dgm:t>
    </dgm:pt>
  </dgm:ptLst>
  <dgm:cxnLst>
    <dgm:cxn modelId="{DFEC8365-4538-41DC-9CA0-DADB6D0E5FD6}" type="presOf" srcId="{AC4D18AF-2126-478D-81B3-999FE1163C96}" destId="{5DE83151-83C2-490F-983F-BE0D945C4DC4}" srcOrd="0" destOrd="0" presId="urn:microsoft.com/office/officeart/2005/8/layout/cycle2"/>
    <dgm:cxn modelId="{DCE021C9-B15F-457E-B2BC-CCD1CE00C6AC}" type="presOf" srcId="{9E7DAB29-7506-4700-BA05-35267B76E171}" destId="{39354999-0732-44DA-AEE5-7FF64A820ED1}" srcOrd="0" destOrd="0" presId="urn:microsoft.com/office/officeart/2005/8/layout/cycle2"/>
    <dgm:cxn modelId="{A19507D5-58A0-4881-97DE-A841AF35AF1F}" srcId="{2C2560B4-CFB0-4B2B-AD55-0FD5C9B60D05}" destId="{A45F0747-E94B-4C27-A974-BE43A75A34CF}" srcOrd="0" destOrd="0" parTransId="{B76896C8-95DC-428F-A2DF-937F1879E3FB}" sibTransId="{3C4A72F1-9D61-4AEC-8B3D-EB2CED7E39EC}"/>
    <dgm:cxn modelId="{CDF779FF-2D4D-4A01-87CC-82EF0D1E3F1C}" type="presOf" srcId="{3C4A72F1-9D61-4AEC-8B3D-EB2CED7E39EC}" destId="{9C4D958D-A39E-4956-8602-63C0B5C4DD61}" srcOrd="0" destOrd="0" presId="urn:microsoft.com/office/officeart/2005/8/layout/cycle2"/>
    <dgm:cxn modelId="{36BC8E51-D068-4D11-9172-A165A3BF4EC0}" srcId="{2C2560B4-CFB0-4B2B-AD55-0FD5C9B60D05}" destId="{9E7DAB29-7506-4700-BA05-35267B76E171}" srcOrd="1" destOrd="0" parTransId="{80BD84CD-F55F-4149-9440-9D80D550E34B}" sibTransId="{AC4D18AF-2126-478D-81B3-999FE1163C96}"/>
    <dgm:cxn modelId="{5646F2CD-CEDE-46EF-A511-831CF3291D59}" type="presOf" srcId="{3C4A72F1-9D61-4AEC-8B3D-EB2CED7E39EC}" destId="{D6B655E7-2357-4F6C-9393-0A523AFDB51D}" srcOrd="1" destOrd="0" presId="urn:microsoft.com/office/officeart/2005/8/layout/cycle2"/>
    <dgm:cxn modelId="{DF32DC9F-3C24-441E-A0B3-FABDB542C1AB}" type="presOf" srcId="{2C2560B4-CFB0-4B2B-AD55-0FD5C9B60D05}" destId="{0FCD7D3E-CE50-490F-AC8A-9B6AFE5B3133}" srcOrd="0" destOrd="0" presId="urn:microsoft.com/office/officeart/2005/8/layout/cycle2"/>
    <dgm:cxn modelId="{489AB144-A352-48FB-AFC1-CCA2C2342CE9}" type="presOf" srcId="{682CACA5-3DBB-4B6D-AF7B-6300C0B228FC}" destId="{616E14D2-8880-40EF-A1BD-F1664438193C}" srcOrd="0" destOrd="0" presId="urn:microsoft.com/office/officeart/2005/8/layout/cycle2"/>
    <dgm:cxn modelId="{C22C4A3D-98E3-45D6-A455-A9F23AD68CD8}" srcId="{2C2560B4-CFB0-4B2B-AD55-0FD5C9B60D05}" destId="{EDC9BF3A-E4C3-4EE9-99B4-7F6948AA7607}" srcOrd="2" destOrd="0" parTransId="{A2FF854B-65AF-4160-9F35-D1991B7DECEA}" sibTransId="{5ECE5BDA-2F4D-49C2-B4A8-D0D9A2713C52}"/>
    <dgm:cxn modelId="{5B47B7D7-D63C-4B83-9097-2C39C5DCDB43}" type="presOf" srcId="{AC4D18AF-2126-478D-81B3-999FE1163C96}" destId="{9770DBF7-8701-4CE7-89E0-66473CE85EBC}" srcOrd="1" destOrd="0" presId="urn:microsoft.com/office/officeart/2005/8/layout/cycle2"/>
    <dgm:cxn modelId="{125A601B-39F4-4856-8978-F94BD736133E}" type="presOf" srcId="{5ECE5BDA-2F4D-49C2-B4A8-D0D9A2713C52}" destId="{82039635-AF5D-4D99-A82E-ED9E30E08477}" srcOrd="0" destOrd="0" presId="urn:microsoft.com/office/officeart/2005/8/layout/cycle2"/>
    <dgm:cxn modelId="{550AC92B-F8B2-46E8-B0AC-0C498BAD5964}" type="presOf" srcId="{9AF79DCD-665C-4A9A-8ABA-E9805C3A0BEE}" destId="{A8DF5954-F8BE-4555-88E5-221BB280D35C}" srcOrd="0" destOrd="0" presId="urn:microsoft.com/office/officeart/2005/8/layout/cycle2"/>
    <dgm:cxn modelId="{B22989A1-B041-466F-BF09-B7E42C037AC2}" srcId="{2C2560B4-CFB0-4B2B-AD55-0FD5C9B60D05}" destId="{682CACA5-3DBB-4B6D-AF7B-6300C0B228FC}" srcOrd="3" destOrd="0" parTransId="{8D5136E0-A241-4BDE-968C-E1CE3EA8AFD4}" sibTransId="{9AF79DCD-665C-4A9A-8ABA-E9805C3A0BEE}"/>
    <dgm:cxn modelId="{461CB086-A77E-4537-8F62-96746BA1DB66}" type="presOf" srcId="{9AF79DCD-665C-4A9A-8ABA-E9805C3A0BEE}" destId="{299C32C6-5F37-4CF6-A7F8-5F7BA039EAF1}" srcOrd="1" destOrd="0" presId="urn:microsoft.com/office/officeart/2005/8/layout/cycle2"/>
    <dgm:cxn modelId="{D8556FAC-DF94-4594-929E-54266C0F6937}" type="presOf" srcId="{A45F0747-E94B-4C27-A974-BE43A75A34CF}" destId="{C6CB652F-6905-481B-A983-BB8A3A2C8D37}" srcOrd="0" destOrd="0" presId="urn:microsoft.com/office/officeart/2005/8/layout/cycle2"/>
    <dgm:cxn modelId="{98D862A0-D692-4C09-B7A9-0CD8B31E2ED8}" type="presOf" srcId="{5ECE5BDA-2F4D-49C2-B4A8-D0D9A2713C52}" destId="{91B92604-7D63-45FE-968F-3EA77A03C7D1}" srcOrd="1" destOrd="0" presId="urn:microsoft.com/office/officeart/2005/8/layout/cycle2"/>
    <dgm:cxn modelId="{7B855241-43C7-41D3-97F9-C8D8A2FC0FF8}" type="presOf" srcId="{EDC9BF3A-E4C3-4EE9-99B4-7F6948AA7607}" destId="{3A46E852-BE7E-4FF9-B256-35CD7E83FEF9}" srcOrd="0" destOrd="0" presId="urn:microsoft.com/office/officeart/2005/8/layout/cycle2"/>
    <dgm:cxn modelId="{6D78D0E7-95AF-453A-B433-1E1E5AC05819}" type="presParOf" srcId="{0FCD7D3E-CE50-490F-AC8A-9B6AFE5B3133}" destId="{C6CB652F-6905-481B-A983-BB8A3A2C8D37}" srcOrd="0" destOrd="0" presId="urn:microsoft.com/office/officeart/2005/8/layout/cycle2"/>
    <dgm:cxn modelId="{A446649C-DE78-496B-9E52-E0DC0A97D3C9}" type="presParOf" srcId="{0FCD7D3E-CE50-490F-AC8A-9B6AFE5B3133}" destId="{9C4D958D-A39E-4956-8602-63C0B5C4DD61}" srcOrd="1" destOrd="0" presId="urn:microsoft.com/office/officeart/2005/8/layout/cycle2"/>
    <dgm:cxn modelId="{911B4794-AB50-4CDF-98AB-340BC3C9E443}" type="presParOf" srcId="{9C4D958D-A39E-4956-8602-63C0B5C4DD61}" destId="{D6B655E7-2357-4F6C-9393-0A523AFDB51D}" srcOrd="0" destOrd="0" presId="urn:microsoft.com/office/officeart/2005/8/layout/cycle2"/>
    <dgm:cxn modelId="{88D1E513-AC9B-4293-810A-F4C1F4BD8996}" type="presParOf" srcId="{0FCD7D3E-CE50-490F-AC8A-9B6AFE5B3133}" destId="{39354999-0732-44DA-AEE5-7FF64A820ED1}" srcOrd="2" destOrd="0" presId="urn:microsoft.com/office/officeart/2005/8/layout/cycle2"/>
    <dgm:cxn modelId="{64764D55-1DAA-4AA0-8865-81181229D9C0}" type="presParOf" srcId="{0FCD7D3E-CE50-490F-AC8A-9B6AFE5B3133}" destId="{5DE83151-83C2-490F-983F-BE0D945C4DC4}" srcOrd="3" destOrd="0" presId="urn:microsoft.com/office/officeart/2005/8/layout/cycle2"/>
    <dgm:cxn modelId="{6AC5F4E5-FA94-462D-BEC0-E9F2C51157E9}" type="presParOf" srcId="{5DE83151-83C2-490F-983F-BE0D945C4DC4}" destId="{9770DBF7-8701-4CE7-89E0-66473CE85EBC}" srcOrd="0" destOrd="0" presId="urn:microsoft.com/office/officeart/2005/8/layout/cycle2"/>
    <dgm:cxn modelId="{C3E14A77-9ABA-4778-BBE1-BB1EAF863991}" type="presParOf" srcId="{0FCD7D3E-CE50-490F-AC8A-9B6AFE5B3133}" destId="{3A46E852-BE7E-4FF9-B256-35CD7E83FEF9}" srcOrd="4" destOrd="0" presId="urn:microsoft.com/office/officeart/2005/8/layout/cycle2"/>
    <dgm:cxn modelId="{DC6E0EBE-934C-47E8-9BED-10A8B1B53D03}" type="presParOf" srcId="{0FCD7D3E-CE50-490F-AC8A-9B6AFE5B3133}" destId="{82039635-AF5D-4D99-A82E-ED9E30E08477}" srcOrd="5" destOrd="0" presId="urn:microsoft.com/office/officeart/2005/8/layout/cycle2"/>
    <dgm:cxn modelId="{7A1911B2-8830-4866-A935-14BD3EF15525}" type="presParOf" srcId="{82039635-AF5D-4D99-A82E-ED9E30E08477}" destId="{91B92604-7D63-45FE-968F-3EA77A03C7D1}" srcOrd="0" destOrd="0" presId="urn:microsoft.com/office/officeart/2005/8/layout/cycle2"/>
    <dgm:cxn modelId="{E097B2EA-F548-4E21-999F-E897D46D1B3A}" type="presParOf" srcId="{0FCD7D3E-CE50-490F-AC8A-9B6AFE5B3133}" destId="{616E14D2-8880-40EF-A1BD-F1664438193C}" srcOrd="6" destOrd="0" presId="urn:microsoft.com/office/officeart/2005/8/layout/cycle2"/>
    <dgm:cxn modelId="{C107134E-9A13-4F6A-817C-DE57A0437153}" type="presParOf" srcId="{0FCD7D3E-CE50-490F-AC8A-9B6AFE5B3133}" destId="{A8DF5954-F8BE-4555-88E5-221BB280D35C}" srcOrd="7" destOrd="0" presId="urn:microsoft.com/office/officeart/2005/8/layout/cycle2"/>
    <dgm:cxn modelId="{CBAEB9CD-707F-4927-B891-0F55D4F8D6B3}" type="presParOf" srcId="{A8DF5954-F8BE-4555-88E5-221BB280D35C}" destId="{299C32C6-5F37-4CF6-A7F8-5F7BA039EAF1}"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0CE83C-9687-428D-9FCE-426C46F75985}" type="doc">
      <dgm:prSet loTypeId="urn:microsoft.com/office/officeart/2005/8/layout/hProcess7" loCatId="list" qsTypeId="urn:microsoft.com/office/officeart/2005/8/quickstyle/simple4" qsCatId="simple" csTypeId="urn:microsoft.com/office/officeart/2005/8/colors/accent1_2" csCatId="accent1" phldr="1"/>
      <dgm:spPr/>
      <dgm:t>
        <a:bodyPr/>
        <a:lstStyle/>
        <a:p>
          <a:endParaRPr lang="en-US"/>
        </a:p>
      </dgm:t>
    </dgm:pt>
    <dgm:pt modelId="{8CFB3491-19D9-4257-A58D-8914A921C141}">
      <dgm:prSet phldrT="[Text]"/>
      <dgm:spPr/>
      <dgm:t>
        <a:bodyPr/>
        <a:lstStyle/>
        <a:p>
          <a:r>
            <a:rPr lang="en-US" b="1" dirty="0" smtClean="0"/>
            <a:t>Virtual Server 2005 R2</a:t>
          </a:r>
          <a:endParaRPr lang="en-US" b="1" dirty="0"/>
        </a:p>
      </dgm:t>
    </dgm:pt>
    <dgm:pt modelId="{80DFBB96-F4A2-4312-A2F5-3392AAEFC8C4}" type="parTrans" cxnId="{4F2AB472-4163-40A2-805B-E1D8D04C10AC}">
      <dgm:prSet/>
      <dgm:spPr/>
      <dgm:t>
        <a:bodyPr/>
        <a:lstStyle/>
        <a:p>
          <a:endParaRPr lang="en-US"/>
        </a:p>
      </dgm:t>
    </dgm:pt>
    <dgm:pt modelId="{FF653E25-DF0D-4528-88A5-9845E3C50398}" type="sibTrans" cxnId="{4F2AB472-4163-40A2-805B-E1D8D04C10AC}">
      <dgm:prSet/>
      <dgm:spPr/>
      <dgm:t>
        <a:bodyPr/>
        <a:lstStyle/>
        <a:p>
          <a:endParaRPr lang="en-US"/>
        </a:p>
      </dgm:t>
    </dgm:pt>
    <dgm:pt modelId="{34D6E4C2-B5D0-404E-848E-2F62844AF9E0}">
      <dgm:prSet phldrT="[Text]"/>
      <dgm:spPr/>
      <dgm:t>
        <a:bodyPr/>
        <a:lstStyle/>
        <a:p>
          <a:r>
            <a:rPr lang="en-US" dirty="0" smtClean="0"/>
            <a:t>32-bit Guests: Up to 4 GB per VM</a:t>
          </a:r>
          <a:endParaRPr lang="en-US" dirty="0"/>
        </a:p>
      </dgm:t>
    </dgm:pt>
    <dgm:pt modelId="{A0AFC2D0-CB4C-4737-9716-2C630A6BF2DA}" type="parTrans" cxnId="{214785EE-B4A3-4388-8D96-4362105B6CFE}">
      <dgm:prSet/>
      <dgm:spPr/>
      <dgm:t>
        <a:bodyPr/>
        <a:lstStyle/>
        <a:p>
          <a:endParaRPr lang="en-US"/>
        </a:p>
      </dgm:t>
    </dgm:pt>
    <dgm:pt modelId="{F4BE1F4C-F0D3-4AD2-A44F-83B7689DA681}" type="sibTrans" cxnId="{214785EE-B4A3-4388-8D96-4362105B6CFE}">
      <dgm:prSet/>
      <dgm:spPr/>
      <dgm:t>
        <a:bodyPr/>
        <a:lstStyle/>
        <a:p>
          <a:endParaRPr lang="en-US"/>
        </a:p>
      </dgm:t>
    </dgm:pt>
    <dgm:pt modelId="{145F12F8-9F7D-4544-837E-C804E921E74F}">
      <dgm:prSet phldrT="[Text]"/>
      <dgm:spPr/>
      <dgm:t>
        <a:bodyPr/>
        <a:lstStyle/>
        <a:p>
          <a:r>
            <a:rPr lang="en-US" b="1" dirty="0" smtClean="0"/>
            <a:t>Windows Server 2008</a:t>
          </a:r>
          <a:endParaRPr lang="en-US" b="1" dirty="0"/>
        </a:p>
      </dgm:t>
    </dgm:pt>
    <dgm:pt modelId="{97FD2414-A86B-42F0-8170-69CD5106EDAB}" type="parTrans" cxnId="{4BB228DE-29A1-4F1B-835C-96548AF59303}">
      <dgm:prSet/>
      <dgm:spPr/>
      <dgm:t>
        <a:bodyPr/>
        <a:lstStyle/>
        <a:p>
          <a:endParaRPr lang="en-US"/>
        </a:p>
      </dgm:t>
    </dgm:pt>
    <dgm:pt modelId="{7A7CEAFE-5C52-45D2-A0C3-340E4ACB2076}" type="sibTrans" cxnId="{4BB228DE-29A1-4F1B-835C-96548AF59303}">
      <dgm:prSet/>
      <dgm:spPr/>
      <dgm:t>
        <a:bodyPr/>
        <a:lstStyle/>
        <a:p>
          <a:endParaRPr lang="en-US"/>
        </a:p>
      </dgm:t>
    </dgm:pt>
    <dgm:pt modelId="{57CDC669-312A-45F6-967F-1CD0A8CCF5DC}">
      <dgm:prSet phldrT="[Text]"/>
      <dgm:spPr/>
      <dgm:t>
        <a:bodyPr/>
        <a:lstStyle/>
        <a:p>
          <a:r>
            <a:rPr lang="en-US" dirty="0" smtClean="0"/>
            <a:t>Hyper-V R1</a:t>
          </a:r>
          <a:endParaRPr lang="en-US" dirty="0"/>
        </a:p>
      </dgm:t>
    </dgm:pt>
    <dgm:pt modelId="{9E0C33E6-D984-4562-95D8-8A08633872CE}" type="parTrans" cxnId="{4A108CF8-DB60-4A03-93F8-C1F5C61DEBF4}">
      <dgm:prSet/>
      <dgm:spPr/>
      <dgm:t>
        <a:bodyPr/>
        <a:lstStyle/>
        <a:p>
          <a:endParaRPr lang="en-US"/>
        </a:p>
      </dgm:t>
    </dgm:pt>
    <dgm:pt modelId="{1202909C-8605-438A-BB8B-A7EB10001B06}" type="sibTrans" cxnId="{4A108CF8-DB60-4A03-93F8-C1F5C61DEBF4}">
      <dgm:prSet/>
      <dgm:spPr/>
      <dgm:t>
        <a:bodyPr/>
        <a:lstStyle/>
        <a:p>
          <a:endParaRPr lang="en-US"/>
        </a:p>
      </dgm:t>
    </dgm:pt>
    <dgm:pt modelId="{E99A78BA-8BB8-4F4B-B4D5-54ADBD953DF8}">
      <dgm:prSet phldrT="[Text]"/>
      <dgm:spPr/>
      <dgm:t>
        <a:bodyPr/>
        <a:lstStyle/>
        <a:p>
          <a:r>
            <a:rPr lang="en-US" b="1" dirty="0" smtClean="0"/>
            <a:t>Windows Server 2008 R2</a:t>
          </a:r>
          <a:endParaRPr lang="en-US" b="1" dirty="0"/>
        </a:p>
      </dgm:t>
    </dgm:pt>
    <dgm:pt modelId="{32EB31DD-4F48-4DC2-989B-650B34E34C02}" type="parTrans" cxnId="{BD1086E9-2CA5-4F8D-AD19-09615DE8F1AA}">
      <dgm:prSet/>
      <dgm:spPr/>
      <dgm:t>
        <a:bodyPr/>
        <a:lstStyle/>
        <a:p>
          <a:endParaRPr lang="en-US"/>
        </a:p>
      </dgm:t>
    </dgm:pt>
    <dgm:pt modelId="{37FA9914-FD6E-4FE1-AD79-FD95AE11AF83}" type="sibTrans" cxnId="{BD1086E9-2CA5-4F8D-AD19-09615DE8F1AA}">
      <dgm:prSet/>
      <dgm:spPr/>
      <dgm:t>
        <a:bodyPr/>
        <a:lstStyle/>
        <a:p>
          <a:endParaRPr lang="en-US"/>
        </a:p>
      </dgm:t>
    </dgm:pt>
    <dgm:pt modelId="{B89097C9-288A-41F1-9417-1D1D6B7FE315}">
      <dgm:prSet phldrT="[Text]"/>
      <dgm:spPr/>
      <dgm:t>
        <a:bodyPr/>
        <a:lstStyle/>
        <a:p>
          <a:r>
            <a:rPr lang="en-US" dirty="0" smtClean="0"/>
            <a:t>Hyper-V R2</a:t>
          </a:r>
          <a:endParaRPr lang="en-US" dirty="0"/>
        </a:p>
      </dgm:t>
    </dgm:pt>
    <dgm:pt modelId="{F63867FF-D3AD-4637-8007-ED1F1DF2B53E}" type="parTrans" cxnId="{BCFCAD75-52BA-433C-89EB-4F2583C6758F}">
      <dgm:prSet/>
      <dgm:spPr/>
      <dgm:t>
        <a:bodyPr/>
        <a:lstStyle/>
        <a:p>
          <a:endParaRPr lang="en-US"/>
        </a:p>
      </dgm:t>
    </dgm:pt>
    <dgm:pt modelId="{86D1FBCD-009D-4093-8506-9E9092FAAC17}" type="sibTrans" cxnId="{BCFCAD75-52BA-433C-89EB-4F2583C6758F}">
      <dgm:prSet/>
      <dgm:spPr/>
      <dgm:t>
        <a:bodyPr/>
        <a:lstStyle/>
        <a:p>
          <a:endParaRPr lang="en-US"/>
        </a:p>
      </dgm:t>
    </dgm:pt>
    <dgm:pt modelId="{72CF41DC-6112-4E7F-938C-AC8215A2CCFA}">
      <dgm:prSet/>
      <dgm:spPr/>
      <dgm:t>
        <a:bodyPr/>
        <a:lstStyle/>
        <a:p>
          <a:r>
            <a:rPr lang="en-US" smtClean="0"/>
            <a:t>Uni-Processor Guests</a:t>
          </a:r>
          <a:endParaRPr lang="en-US" dirty="0" smtClean="0"/>
        </a:p>
      </dgm:t>
    </dgm:pt>
    <dgm:pt modelId="{C3B73855-79F6-49A7-9C02-951AF1F63986}" type="parTrans" cxnId="{EEE49690-9C31-4C51-8A03-84284E7BF86D}">
      <dgm:prSet/>
      <dgm:spPr/>
      <dgm:t>
        <a:bodyPr/>
        <a:lstStyle/>
        <a:p>
          <a:endParaRPr lang="en-US"/>
        </a:p>
      </dgm:t>
    </dgm:pt>
    <dgm:pt modelId="{98CDD4A2-73F1-472F-B935-466385985DA1}" type="sibTrans" cxnId="{EEE49690-9C31-4C51-8A03-84284E7BF86D}">
      <dgm:prSet/>
      <dgm:spPr/>
      <dgm:t>
        <a:bodyPr/>
        <a:lstStyle/>
        <a:p>
          <a:endParaRPr lang="en-US"/>
        </a:p>
      </dgm:t>
    </dgm:pt>
    <dgm:pt modelId="{B9EE397A-D448-4DAC-A5E3-3786F7AB745B}">
      <dgm:prSet/>
      <dgm:spPr/>
      <dgm:t>
        <a:bodyPr/>
        <a:lstStyle/>
        <a:p>
          <a:r>
            <a:rPr lang="en-US" smtClean="0"/>
            <a:t>High Availability via scripts</a:t>
          </a:r>
          <a:endParaRPr lang="en-US" dirty="0" smtClean="0"/>
        </a:p>
      </dgm:t>
    </dgm:pt>
    <dgm:pt modelId="{BB590F7F-DC6F-4F44-B09E-E25F5612039D}" type="parTrans" cxnId="{85A65E62-C518-4E37-A608-EFE4E5581274}">
      <dgm:prSet/>
      <dgm:spPr/>
      <dgm:t>
        <a:bodyPr/>
        <a:lstStyle/>
        <a:p>
          <a:endParaRPr lang="en-US"/>
        </a:p>
      </dgm:t>
    </dgm:pt>
    <dgm:pt modelId="{F5AB43B7-C1A2-413D-9F28-53EB93C60421}" type="sibTrans" cxnId="{85A65E62-C518-4E37-A608-EFE4E5581274}">
      <dgm:prSet/>
      <dgm:spPr/>
      <dgm:t>
        <a:bodyPr/>
        <a:lstStyle/>
        <a:p>
          <a:endParaRPr lang="en-US"/>
        </a:p>
      </dgm:t>
    </dgm:pt>
    <dgm:pt modelId="{D016F2E4-D05D-4A6A-98A8-269B1C275F37}">
      <dgm:prSet/>
      <dgm:spPr/>
      <dgm:t>
        <a:bodyPr/>
        <a:lstStyle/>
        <a:p>
          <a:r>
            <a:rPr lang="en-US" dirty="0" smtClean="0"/>
            <a:t>Up to 8 Cluster Nodes</a:t>
          </a:r>
        </a:p>
      </dgm:t>
    </dgm:pt>
    <dgm:pt modelId="{70BE2D27-1EFE-4A63-B015-8007AF30BF31}" type="parTrans" cxnId="{C2905A44-876A-47F7-970B-DA08471B4DDE}">
      <dgm:prSet/>
      <dgm:spPr/>
      <dgm:t>
        <a:bodyPr/>
        <a:lstStyle/>
        <a:p>
          <a:endParaRPr lang="en-US"/>
        </a:p>
      </dgm:t>
    </dgm:pt>
    <dgm:pt modelId="{B116DEEE-81E0-4286-8F8E-8A633574CA44}" type="sibTrans" cxnId="{C2905A44-876A-47F7-970B-DA08471B4DDE}">
      <dgm:prSet/>
      <dgm:spPr/>
      <dgm:t>
        <a:bodyPr/>
        <a:lstStyle/>
        <a:p>
          <a:endParaRPr lang="en-US"/>
        </a:p>
      </dgm:t>
    </dgm:pt>
    <dgm:pt modelId="{81447400-1583-4D20-B7FA-E2CA677629AC}">
      <dgm:prSet/>
      <dgm:spPr/>
      <dgm:t>
        <a:bodyPr/>
        <a:lstStyle/>
        <a:p>
          <a:r>
            <a:rPr lang="en-US" dirty="0" smtClean="0"/>
            <a:t>16 LP Support/Up to 128 VMs</a:t>
          </a:r>
        </a:p>
        <a:p>
          <a:r>
            <a:rPr lang="en-US" dirty="0" smtClean="0"/>
            <a:t>1 Terabyte Memory</a:t>
          </a:r>
        </a:p>
      </dgm:t>
    </dgm:pt>
    <dgm:pt modelId="{AB05B001-D05E-49A6-AA83-E9599702A79C}" type="parTrans" cxnId="{4121C5C7-F92D-4B37-A491-5DAE7BCFC7C9}">
      <dgm:prSet/>
      <dgm:spPr/>
      <dgm:t>
        <a:bodyPr/>
        <a:lstStyle/>
        <a:p>
          <a:endParaRPr lang="en-US"/>
        </a:p>
      </dgm:t>
    </dgm:pt>
    <dgm:pt modelId="{8D940AD5-AD52-4422-A323-52A4DF4FA579}" type="sibTrans" cxnId="{4121C5C7-F92D-4B37-A491-5DAE7BCFC7C9}">
      <dgm:prSet/>
      <dgm:spPr/>
      <dgm:t>
        <a:bodyPr/>
        <a:lstStyle/>
        <a:p>
          <a:endParaRPr lang="en-US"/>
        </a:p>
      </dgm:t>
    </dgm:pt>
    <dgm:pt modelId="{1B572E0E-DD36-4DE4-9EB0-C389470BCBE0}">
      <dgm:prSet/>
      <dgm:spPr/>
      <dgm:t>
        <a:bodyPr/>
        <a:lstStyle/>
        <a:p>
          <a:r>
            <a:rPr lang="en-US" smtClean="0"/>
            <a:t>32-bit/64-bit (Up to 64 GB per VM)</a:t>
          </a:r>
          <a:endParaRPr lang="en-US" dirty="0" smtClean="0"/>
        </a:p>
      </dgm:t>
    </dgm:pt>
    <dgm:pt modelId="{57EF86CB-CBD6-4C80-8820-E81F35C9350B}" type="parTrans" cxnId="{7B6C62E7-BCF8-434D-B810-04B5030D26A1}">
      <dgm:prSet/>
      <dgm:spPr/>
      <dgm:t>
        <a:bodyPr/>
        <a:lstStyle/>
        <a:p>
          <a:endParaRPr lang="en-US"/>
        </a:p>
      </dgm:t>
    </dgm:pt>
    <dgm:pt modelId="{7DDB7E10-CBD2-4600-9CD4-3E78957902EC}" type="sibTrans" cxnId="{7B6C62E7-BCF8-434D-B810-04B5030D26A1}">
      <dgm:prSet/>
      <dgm:spPr/>
      <dgm:t>
        <a:bodyPr/>
        <a:lstStyle/>
        <a:p>
          <a:endParaRPr lang="en-US"/>
        </a:p>
      </dgm:t>
    </dgm:pt>
    <dgm:pt modelId="{0F741BAE-98E8-4094-8A63-D40F173BBECF}">
      <dgm:prSet/>
      <dgm:spPr/>
      <dgm:t>
        <a:bodyPr/>
        <a:lstStyle/>
        <a:p>
          <a:r>
            <a:rPr lang="en-US" smtClean="0"/>
            <a:t>SMP Guests</a:t>
          </a:r>
          <a:endParaRPr lang="en-US" dirty="0" smtClean="0"/>
        </a:p>
      </dgm:t>
    </dgm:pt>
    <dgm:pt modelId="{CA839C4B-7FF1-4FFE-9F1D-5E96DFEE9CFC}" type="parTrans" cxnId="{2ECDA294-F659-4FE9-9E58-11CEFDCD6411}">
      <dgm:prSet/>
      <dgm:spPr/>
      <dgm:t>
        <a:bodyPr/>
        <a:lstStyle/>
        <a:p>
          <a:endParaRPr lang="en-US"/>
        </a:p>
      </dgm:t>
    </dgm:pt>
    <dgm:pt modelId="{0E6CBF41-72E9-414E-ADBE-7B2037112F18}" type="sibTrans" cxnId="{2ECDA294-F659-4FE9-9E58-11CEFDCD6411}">
      <dgm:prSet/>
      <dgm:spPr/>
      <dgm:t>
        <a:bodyPr/>
        <a:lstStyle/>
        <a:p>
          <a:endParaRPr lang="en-US"/>
        </a:p>
      </dgm:t>
    </dgm:pt>
    <dgm:pt modelId="{318A4D40-FE50-405E-A3E1-3208BBF49A44}">
      <dgm:prSet/>
      <dgm:spPr/>
      <dgm:t>
        <a:bodyPr/>
        <a:lstStyle/>
        <a:p>
          <a:r>
            <a:rPr lang="en-US" dirty="0" smtClean="0"/>
            <a:t>High Performance I/O (VSP/VSC/</a:t>
          </a:r>
          <a:r>
            <a:rPr lang="en-US" dirty="0" err="1" smtClean="0"/>
            <a:t>VMBus</a:t>
          </a:r>
          <a:r>
            <a:rPr lang="en-US" dirty="0" smtClean="0"/>
            <a:t>)</a:t>
          </a:r>
        </a:p>
      </dgm:t>
    </dgm:pt>
    <dgm:pt modelId="{0FDC2858-684C-4A8F-9A28-1ACED12D10D2}" type="parTrans" cxnId="{F8528010-6AF3-4F8A-918A-7C8BFA5F48D7}">
      <dgm:prSet/>
      <dgm:spPr/>
      <dgm:t>
        <a:bodyPr/>
        <a:lstStyle/>
        <a:p>
          <a:endParaRPr lang="en-US"/>
        </a:p>
      </dgm:t>
    </dgm:pt>
    <dgm:pt modelId="{C439AEC5-DE20-48C7-A0AA-E56C92526508}" type="sibTrans" cxnId="{F8528010-6AF3-4F8A-918A-7C8BFA5F48D7}">
      <dgm:prSet/>
      <dgm:spPr/>
      <dgm:t>
        <a:bodyPr/>
        <a:lstStyle/>
        <a:p>
          <a:endParaRPr lang="en-US"/>
        </a:p>
      </dgm:t>
    </dgm:pt>
    <dgm:pt modelId="{B4BD75E0-A2B2-4A91-9061-BC671FB0A6BD}">
      <dgm:prSet/>
      <dgm:spPr/>
      <dgm:t>
        <a:bodyPr/>
        <a:lstStyle/>
        <a:p>
          <a:r>
            <a:rPr lang="en-US" dirty="0" smtClean="0"/>
            <a:t>HA Integrated/Included</a:t>
          </a:r>
        </a:p>
      </dgm:t>
    </dgm:pt>
    <dgm:pt modelId="{4A178A4B-9A82-4372-A41F-BB592C7DC7C4}" type="parTrans" cxnId="{FAA156A9-6BA4-4F89-ACEF-F1E25B2C3580}">
      <dgm:prSet/>
      <dgm:spPr/>
      <dgm:t>
        <a:bodyPr/>
        <a:lstStyle/>
        <a:p>
          <a:endParaRPr lang="en-US"/>
        </a:p>
      </dgm:t>
    </dgm:pt>
    <dgm:pt modelId="{BAA830FC-701A-42B3-8519-1CBFE8461AE2}" type="sibTrans" cxnId="{FAA156A9-6BA4-4F89-ACEF-F1E25B2C3580}">
      <dgm:prSet/>
      <dgm:spPr/>
      <dgm:t>
        <a:bodyPr/>
        <a:lstStyle/>
        <a:p>
          <a:endParaRPr lang="en-US"/>
        </a:p>
      </dgm:t>
    </dgm:pt>
    <dgm:pt modelId="{3B8E4A3B-F257-4C80-9CE0-C502A62B6C8E}">
      <dgm:prSet/>
      <dgm:spPr/>
      <dgm:t>
        <a:bodyPr/>
        <a:lstStyle/>
        <a:p>
          <a:r>
            <a:rPr lang="en-US" dirty="0" smtClean="0"/>
            <a:t>Quick Migration Included</a:t>
          </a:r>
        </a:p>
      </dgm:t>
    </dgm:pt>
    <dgm:pt modelId="{09BF0388-B7C7-4716-907B-6A8BB3D277F8}" type="parTrans" cxnId="{385E1122-EDFB-4ED8-8EB1-8F6BF47E7D91}">
      <dgm:prSet/>
      <dgm:spPr/>
      <dgm:t>
        <a:bodyPr/>
        <a:lstStyle/>
        <a:p>
          <a:endParaRPr lang="en-US"/>
        </a:p>
      </dgm:t>
    </dgm:pt>
    <dgm:pt modelId="{0E9B17BB-F800-4D37-9D8B-C1D60B3D00C2}" type="sibTrans" cxnId="{385E1122-EDFB-4ED8-8EB1-8F6BF47E7D91}">
      <dgm:prSet/>
      <dgm:spPr/>
      <dgm:t>
        <a:bodyPr/>
        <a:lstStyle/>
        <a:p>
          <a:endParaRPr lang="en-US"/>
        </a:p>
      </dgm:t>
    </dgm:pt>
    <dgm:pt modelId="{53506C0B-77E4-4BCA-A847-8A818BC5E358}">
      <dgm:prSet/>
      <dgm:spPr/>
      <dgm:t>
        <a:bodyPr/>
        <a:lstStyle/>
        <a:p>
          <a:r>
            <a:rPr lang="en-US" dirty="0" smtClean="0"/>
            <a:t>Up to 16 Cluster Nodes</a:t>
          </a:r>
        </a:p>
      </dgm:t>
    </dgm:pt>
    <dgm:pt modelId="{083EBB42-3107-4614-9AE2-4C5CF62C4F2C}" type="parTrans" cxnId="{6A97DE70-AEC3-447E-ACBA-1CA4AF8BE1E2}">
      <dgm:prSet/>
      <dgm:spPr/>
      <dgm:t>
        <a:bodyPr/>
        <a:lstStyle/>
        <a:p>
          <a:endParaRPr lang="en-US"/>
        </a:p>
      </dgm:t>
    </dgm:pt>
    <dgm:pt modelId="{F10076EF-0DBD-4560-9286-62661166857A}" type="sibTrans" cxnId="{6A97DE70-AEC3-447E-ACBA-1CA4AF8BE1E2}">
      <dgm:prSet/>
      <dgm:spPr/>
      <dgm:t>
        <a:bodyPr/>
        <a:lstStyle/>
        <a:p>
          <a:endParaRPr lang="en-US"/>
        </a:p>
      </dgm:t>
    </dgm:pt>
    <dgm:pt modelId="{29E70E29-782E-4B04-A40D-2CE8DD4D9098}">
      <dgm:prSet/>
      <dgm:spPr/>
      <dgm:t>
        <a:bodyPr/>
        <a:lstStyle/>
        <a:p>
          <a:r>
            <a:rPr lang="en-US" dirty="0" smtClean="0"/>
            <a:t>64 LP Support/Up to 384 VMs/Up to 512 VPs</a:t>
          </a:r>
        </a:p>
      </dgm:t>
    </dgm:pt>
    <dgm:pt modelId="{3E8BE299-3577-4789-AC18-5540B51BABFF}" type="parTrans" cxnId="{21C24B2B-3D5D-4A44-81C3-7C0D1C6CD618}">
      <dgm:prSet/>
      <dgm:spPr/>
      <dgm:t>
        <a:bodyPr/>
        <a:lstStyle/>
        <a:p>
          <a:endParaRPr lang="en-US"/>
        </a:p>
      </dgm:t>
    </dgm:pt>
    <dgm:pt modelId="{92BA764A-59A2-4B5A-9032-FD52957DD335}" type="sibTrans" cxnId="{21C24B2B-3D5D-4A44-81C3-7C0D1C6CD618}">
      <dgm:prSet/>
      <dgm:spPr/>
      <dgm:t>
        <a:bodyPr/>
        <a:lstStyle/>
        <a:p>
          <a:endParaRPr lang="en-US"/>
        </a:p>
      </dgm:t>
    </dgm:pt>
    <dgm:pt modelId="{FE84523A-DA81-4996-8329-C81ABC6134CD}">
      <dgm:prSet/>
      <dgm:spPr/>
      <dgm:t>
        <a:bodyPr/>
        <a:lstStyle/>
        <a:p>
          <a:r>
            <a:rPr lang="en-US" dirty="0" smtClean="0"/>
            <a:t>Live Migration</a:t>
          </a:r>
        </a:p>
      </dgm:t>
    </dgm:pt>
    <dgm:pt modelId="{EE57B320-2FE2-4896-9B7A-82A14FC5642F}" type="parTrans" cxnId="{66E916FF-31B7-4201-BF32-DACAD7DBBC2D}">
      <dgm:prSet/>
      <dgm:spPr/>
      <dgm:t>
        <a:bodyPr/>
        <a:lstStyle/>
        <a:p>
          <a:endParaRPr lang="en-US"/>
        </a:p>
      </dgm:t>
    </dgm:pt>
    <dgm:pt modelId="{596145C1-5D25-461A-8D69-7FCC1C10BAD5}" type="sibTrans" cxnId="{66E916FF-31B7-4201-BF32-DACAD7DBBC2D}">
      <dgm:prSet/>
      <dgm:spPr/>
      <dgm:t>
        <a:bodyPr/>
        <a:lstStyle/>
        <a:p>
          <a:endParaRPr lang="en-US"/>
        </a:p>
      </dgm:t>
    </dgm:pt>
    <dgm:pt modelId="{73E4DF3C-77B1-417D-8469-DB02D03D3EAA}">
      <dgm:prSet/>
      <dgm:spPr/>
      <dgm:t>
        <a:bodyPr/>
        <a:lstStyle/>
        <a:p>
          <a:r>
            <a:rPr lang="en-US" dirty="0" smtClean="0"/>
            <a:t>Cluster Shared Volumes</a:t>
          </a:r>
        </a:p>
        <a:p>
          <a:r>
            <a:rPr lang="en-US" dirty="0" smtClean="0"/>
            <a:t>Processor Flexibility</a:t>
          </a:r>
        </a:p>
      </dgm:t>
    </dgm:pt>
    <dgm:pt modelId="{9CC1ACB9-994E-4C40-AE39-0253F80FC354}" type="parTrans" cxnId="{823E9A38-95AE-4383-B231-7DCF6B9BEF70}">
      <dgm:prSet/>
      <dgm:spPr/>
      <dgm:t>
        <a:bodyPr/>
        <a:lstStyle/>
        <a:p>
          <a:endParaRPr lang="en-US"/>
        </a:p>
      </dgm:t>
    </dgm:pt>
    <dgm:pt modelId="{927D2CDC-EB11-495B-8177-F193F50D5F3B}" type="sibTrans" cxnId="{823E9A38-95AE-4383-B231-7DCF6B9BEF70}">
      <dgm:prSet/>
      <dgm:spPr/>
      <dgm:t>
        <a:bodyPr/>
        <a:lstStyle/>
        <a:p>
          <a:endParaRPr lang="en-US"/>
        </a:p>
      </dgm:t>
    </dgm:pt>
    <dgm:pt modelId="{A476C538-2F41-47CE-ABDB-FA41DA4ED88B}">
      <dgm:prSet/>
      <dgm:spPr/>
      <dgm:t>
        <a:bodyPr/>
        <a:lstStyle/>
        <a:p>
          <a:r>
            <a:rPr lang="en-US" dirty="0" smtClean="0"/>
            <a:t>Power Enhancements</a:t>
          </a:r>
        </a:p>
      </dgm:t>
    </dgm:pt>
    <dgm:pt modelId="{10DD6555-7CD4-463B-9608-2AB0A3AF1115}" type="parTrans" cxnId="{22AE5190-4865-4DE4-8F71-8F97C630CD38}">
      <dgm:prSet/>
      <dgm:spPr/>
      <dgm:t>
        <a:bodyPr/>
        <a:lstStyle/>
        <a:p>
          <a:endParaRPr lang="en-US"/>
        </a:p>
      </dgm:t>
    </dgm:pt>
    <dgm:pt modelId="{E50218F1-6ABD-4D0F-92CB-5E9CCC8C306D}" type="sibTrans" cxnId="{22AE5190-4865-4DE4-8F71-8F97C630CD38}">
      <dgm:prSet/>
      <dgm:spPr/>
      <dgm:t>
        <a:bodyPr/>
        <a:lstStyle/>
        <a:p>
          <a:endParaRPr lang="en-US"/>
        </a:p>
      </dgm:t>
    </dgm:pt>
    <dgm:pt modelId="{EAF2DEA9-A981-42B0-AD7A-B3EDDEFA088D}">
      <dgm:prSet/>
      <dgm:spPr/>
      <dgm:t>
        <a:bodyPr/>
        <a:lstStyle/>
        <a:p>
          <a:r>
            <a:rPr lang="en-US" smtClean="0"/>
            <a:t>10 Gb/E Ready</a:t>
          </a:r>
          <a:endParaRPr lang="en-US" dirty="0" smtClean="0"/>
        </a:p>
      </dgm:t>
    </dgm:pt>
    <dgm:pt modelId="{6CA2BC5E-1A96-4A35-BE00-073EA77CD7BB}" type="parTrans" cxnId="{B709573B-2920-4D50-A36F-72166F6BDF29}">
      <dgm:prSet/>
      <dgm:spPr/>
      <dgm:t>
        <a:bodyPr/>
        <a:lstStyle/>
        <a:p>
          <a:endParaRPr lang="en-US"/>
        </a:p>
      </dgm:t>
    </dgm:pt>
    <dgm:pt modelId="{B1377699-1346-4B6E-A9AA-51C7D0087891}" type="sibTrans" cxnId="{B709573B-2920-4D50-A36F-72166F6BDF29}">
      <dgm:prSet/>
      <dgm:spPr/>
      <dgm:t>
        <a:bodyPr/>
        <a:lstStyle/>
        <a:p>
          <a:endParaRPr lang="en-US"/>
        </a:p>
      </dgm:t>
    </dgm:pt>
    <dgm:pt modelId="{6ED29D4F-7A28-48BA-8397-4B0C4F4ECA45}">
      <dgm:prSet/>
      <dgm:spPr/>
      <dgm:t>
        <a:bodyPr/>
        <a:lstStyle/>
        <a:p>
          <a:r>
            <a:rPr lang="en-US" smtClean="0"/>
            <a:t>Hot Add Virtual Storage</a:t>
          </a:r>
          <a:endParaRPr lang="en-US" dirty="0" smtClean="0"/>
        </a:p>
      </dgm:t>
    </dgm:pt>
    <dgm:pt modelId="{55ABF43B-096B-478B-B519-6A45E3B99C53}" type="parTrans" cxnId="{7D7405BD-7628-40F7-AD52-5318E5D559B5}">
      <dgm:prSet/>
      <dgm:spPr/>
      <dgm:t>
        <a:bodyPr/>
        <a:lstStyle/>
        <a:p>
          <a:endParaRPr lang="en-US"/>
        </a:p>
      </dgm:t>
    </dgm:pt>
    <dgm:pt modelId="{6FBDA9E2-89B9-414B-A16E-166FDF0D9C3E}" type="sibTrans" cxnId="{7D7405BD-7628-40F7-AD52-5318E5D559B5}">
      <dgm:prSet/>
      <dgm:spPr/>
      <dgm:t>
        <a:bodyPr/>
        <a:lstStyle/>
        <a:p>
          <a:endParaRPr lang="en-US"/>
        </a:p>
      </dgm:t>
    </dgm:pt>
    <dgm:pt modelId="{B730C400-E8A3-44AD-8258-C707E7A015C5}">
      <dgm:prSet/>
      <dgm:spPr/>
      <dgm:t>
        <a:bodyPr/>
        <a:lstStyle/>
        <a:p>
          <a:r>
            <a:rPr lang="en-US" dirty="0" smtClean="0"/>
            <a:t>Connection Broker for Hosted Desktops</a:t>
          </a:r>
        </a:p>
        <a:p>
          <a:r>
            <a:rPr lang="en-US" dirty="0" smtClean="0"/>
            <a:t>Quick Storage Migration with SCVMM R2</a:t>
          </a:r>
          <a:endParaRPr lang="en-US" dirty="0"/>
        </a:p>
      </dgm:t>
    </dgm:pt>
    <dgm:pt modelId="{EA539F99-E2AA-4D24-85BB-860E2C91F348}" type="parTrans" cxnId="{E5E26664-73FA-43F7-9ABD-4EC0713A740F}">
      <dgm:prSet/>
      <dgm:spPr/>
      <dgm:t>
        <a:bodyPr/>
        <a:lstStyle/>
        <a:p>
          <a:endParaRPr lang="en-US"/>
        </a:p>
      </dgm:t>
    </dgm:pt>
    <dgm:pt modelId="{FEAE2CDA-CF73-41D1-8936-EB95F58F075A}" type="sibTrans" cxnId="{E5E26664-73FA-43F7-9ABD-4EC0713A740F}">
      <dgm:prSet/>
      <dgm:spPr/>
      <dgm:t>
        <a:bodyPr/>
        <a:lstStyle/>
        <a:p>
          <a:endParaRPr lang="en-US"/>
        </a:p>
      </dgm:t>
    </dgm:pt>
    <dgm:pt modelId="{ABD6F370-B2E7-4A0B-8B1B-A44F5CED6FA0}" type="pres">
      <dgm:prSet presAssocID="{120CE83C-9687-428D-9FCE-426C46F75985}" presName="Name0" presStyleCnt="0">
        <dgm:presLayoutVars>
          <dgm:dir/>
          <dgm:animLvl val="lvl"/>
          <dgm:resizeHandles val="exact"/>
        </dgm:presLayoutVars>
      </dgm:prSet>
      <dgm:spPr/>
      <dgm:t>
        <a:bodyPr/>
        <a:lstStyle/>
        <a:p>
          <a:endParaRPr lang="en-US"/>
        </a:p>
      </dgm:t>
    </dgm:pt>
    <dgm:pt modelId="{2A7EEB84-E258-466A-A9CB-C7E132895E91}" type="pres">
      <dgm:prSet presAssocID="{8CFB3491-19D9-4257-A58D-8914A921C141}" presName="compositeNode" presStyleCnt="0">
        <dgm:presLayoutVars>
          <dgm:bulletEnabled val="1"/>
        </dgm:presLayoutVars>
      </dgm:prSet>
      <dgm:spPr/>
    </dgm:pt>
    <dgm:pt modelId="{E3C11A0C-FA9A-43DF-8392-71E7E991EAD9}" type="pres">
      <dgm:prSet presAssocID="{8CFB3491-19D9-4257-A58D-8914A921C141}" presName="bgRect" presStyleLbl="node1" presStyleIdx="0" presStyleCnt="3"/>
      <dgm:spPr/>
      <dgm:t>
        <a:bodyPr/>
        <a:lstStyle/>
        <a:p>
          <a:endParaRPr lang="en-US"/>
        </a:p>
      </dgm:t>
    </dgm:pt>
    <dgm:pt modelId="{17537999-6119-44E5-BF9D-33D245EF5FB5}" type="pres">
      <dgm:prSet presAssocID="{8CFB3491-19D9-4257-A58D-8914A921C141}" presName="parentNode" presStyleLbl="node1" presStyleIdx="0" presStyleCnt="3">
        <dgm:presLayoutVars>
          <dgm:chMax val="0"/>
          <dgm:bulletEnabled val="1"/>
        </dgm:presLayoutVars>
      </dgm:prSet>
      <dgm:spPr/>
      <dgm:t>
        <a:bodyPr/>
        <a:lstStyle/>
        <a:p>
          <a:endParaRPr lang="en-US"/>
        </a:p>
      </dgm:t>
    </dgm:pt>
    <dgm:pt modelId="{6034DCE9-26D7-4878-A954-9EF8B9742975}" type="pres">
      <dgm:prSet presAssocID="{8CFB3491-19D9-4257-A58D-8914A921C141}" presName="childNode" presStyleLbl="node1" presStyleIdx="0" presStyleCnt="3">
        <dgm:presLayoutVars>
          <dgm:bulletEnabled val="1"/>
        </dgm:presLayoutVars>
      </dgm:prSet>
      <dgm:spPr/>
      <dgm:t>
        <a:bodyPr/>
        <a:lstStyle/>
        <a:p>
          <a:endParaRPr lang="en-US"/>
        </a:p>
      </dgm:t>
    </dgm:pt>
    <dgm:pt modelId="{B96CE7FD-81D8-48AC-A71A-D605054D9359}" type="pres">
      <dgm:prSet presAssocID="{FF653E25-DF0D-4528-88A5-9845E3C50398}" presName="hSp" presStyleCnt="0"/>
      <dgm:spPr/>
    </dgm:pt>
    <dgm:pt modelId="{9C7DCD6B-FF1F-4B07-AD4D-09C0AC10F47D}" type="pres">
      <dgm:prSet presAssocID="{FF653E25-DF0D-4528-88A5-9845E3C50398}" presName="vProcSp" presStyleCnt="0"/>
      <dgm:spPr/>
    </dgm:pt>
    <dgm:pt modelId="{28940368-D02D-4DA1-ADAD-093D1C14760E}" type="pres">
      <dgm:prSet presAssocID="{FF653E25-DF0D-4528-88A5-9845E3C50398}" presName="vSp1" presStyleCnt="0"/>
      <dgm:spPr/>
    </dgm:pt>
    <dgm:pt modelId="{B2F434B1-29C9-43BD-A7E8-5E155C0D94C0}" type="pres">
      <dgm:prSet presAssocID="{FF653E25-DF0D-4528-88A5-9845E3C50398}" presName="simulatedConn" presStyleLbl="solidFgAcc1" presStyleIdx="0" presStyleCnt="2"/>
      <dgm:spPr/>
    </dgm:pt>
    <dgm:pt modelId="{34311C1C-6E1A-42D6-BF62-F42306410B45}" type="pres">
      <dgm:prSet presAssocID="{FF653E25-DF0D-4528-88A5-9845E3C50398}" presName="vSp2" presStyleCnt="0"/>
      <dgm:spPr/>
    </dgm:pt>
    <dgm:pt modelId="{08BC476A-5651-41A2-B372-DE0BF3E0F2F5}" type="pres">
      <dgm:prSet presAssocID="{FF653E25-DF0D-4528-88A5-9845E3C50398}" presName="sibTrans" presStyleCnt="0"/>
      <dgm:spPr/>
    </dgm:pt>
    <dgm:pt modelId="{7695C136-B621-4630-B11B-A1F01BFC3CB8}" type="pres">
      <dgm:prSet presAssocID="{145F12F8-9F7D-4544-837E-C804E921E74F}" presName="compositeNode" presStyleCnt="0">
        <dgm:presLayoutVars>
          <dgm:bulletEnabled val="1"/>
        </dgm:presLayoutVars>
      </dgm:prSet>
      <dgm:spPr/>
    </dgm:pt>
    <dgm:pt modelId="{43466E88-9B34-472A-A413-D4E610D2846F}" type="pres">
      <dgm:prSet presAssocID="{145F12F8-9F7D-4544-837E-C804E921E74F}" presName="bgRect" presStyleLbl="node1" presStyleIdx="1" presStyleCnt="3"/>
      <dgm:spPr/>
      <dgm:t>
        <a:bodyPr/>
        <a:lstStyle/>
        <a:p>
          <a:endParaRPr lang="en-US"/>
        </a:p>
      </dgm:t>
    </dgm:pt>
    <dgm:pt modelId="{887C01FC-CDDA-414B-A4B6-F47900BC515E}" type="pres">
      <dgm:prSet presAssocID="{145F12F8-9F7D-4544-837E-C804E921E74F}" presName="parentNode" presStyleLbl="node1" presStyleIdx="1" presStyleCnt="3">
        <dgm:presLayoutVars>
          <dgm:chMax val="0"/>
          <dgm:bulletEnabled val="1"/>
        </dgm:presLayoutVars>
      </dgm:prSet>
      <dgm:spPr/>
      <dgm:t>
        <a:bodyPr/>
        <a:lstStyle/>
        <a:p>
          <a:endParaRPr lang="en-US"/>
        </a:p>
      </dgm:t>
    </dgm:pt>
    <dgm:pt modelId="{923ECB07-5642-4C9C-B994-5BE0145A73D9}" type="pres">
      <dgm:prSet presAssocID="{145F12F8-9F7D-4544-837E-C804E921E74F}" presName="childNode" presStyleLbl="node1" presStyleIdx="1" presStyleCnt="3">
        <dgm:presLayoutVars>
          <dgm:bulletEnabled val="1"/>
        </dgm:presLayoutVars>
      </dgm:prSet>
      <dgm:spPr/>
      <dgm:t>
        <a:bodyPr/>
        <a:lstStyle/>
        <a:p>
          <a:endParaRPr lang="en-US"/>
        </a:p>
      </dgm:t>
    </dgm:pt>
    <dgm:pt modelId="{40BD64F0-6E76-4F2C-8B7C-5047380DB3C9}" type="pres">
      <dgm:prSet presAssocID="{7A7CEAFE-5C52-45D2-A0C3-340E4ACB2076}" presName="hSp" presStyleCnt="0"/>
      <dgm:spPr/>
    </dgm:pt>
    <dgm:pt modelId="{CBD5EB2D-C2EB-4E20-B605-09453E3054EC}" type="pres">
      <dgm:prSet presAssocID="{7A7CEAFE-5C52-45D2-A0C3-340E4ACB2076}" presName="vProcSp" presStyleCnt="0"/>
      <dgm:spPr/>
    </dgm:pt>
    <dgm:pt modelId="{EB72F610-0130-49B3-BDC6-6DEB92735997}" type="pres">
      <dgm:prSet presAssocID="{7A7CEAFE-5C52-45D2-A0C3-340E4ACB2076}" presName="vSp1" presStyleCnt="0"/>
      <dgm:spPr/>
    </dgm:pt>
    <dgm:pt modelId="{8F1B48ED-5DB6-4B1B-AB3B-6262FE05D9B6}" type="pres">
      <dgm:prSet presAssocID="{7A7CEAFE-5C52-45D2-A0C3-340E4ACB2076}" presName="simulatedConn" presStyleLbl="solidFgAcc1" presStyleIdx="1" presStyleCnt="2"/>
      <dgm:spPr/>
    </dgm:pt>
    <dgm:pt modelId="{4EBCFFD2-F0A3-469C-BDAA-6B0A1702EF72}" type="pres">
      <dgm:prSet presAssocID="{7A7CEAFE-5C52-45D2-A0C3-340E4ACB2076}" presName="vSp2" presStyleCnt="0"/>
      <dgm:spPr/>
    </dgm:pt>
    <dgm:pt modelId="{0A275A75-0971-4C2D-BDDB-F510BA891063}" type="pres">
      <dgm:prSet presAssocID="{7A7CEAFE-5C52-45D2-A0C3-340E4ACB2076}" presName="sibTrans" presStyleCnt="0"/>
      <dgm:spPr/>
    </dgm:pt>
    <dgm:pt modelId="{D8860695-257C-4B18-9C3C-ABCCD855D7C8}" type="pres">
      <dgm:prSet presAssocID="{E99A78BA-8BB8-4F4B-B4D5-54ADBD953DF8}" presName="compositeNode" presStyleCnt="0">
        <dgm:presLayoutVars>
          <dgm:bulletEnabled val="1"/>
        </dgm:presLayoutVars>
      </dgm:prSet>
      <dgm:spPr/>
    </dgm:pt>
    <dgm:pt modelId="{0FFA4E9F-B989-4E10-BC02-F73DA98210D3}" type="pres">
      <dgm:prSet presAssocID="{E99A78BA-8BB8-4F4B-B4D5-54ADBD953DF8}" presName="bgRect" presStyleLbl="node1" presStyleIdx="2" presStyleCnt="3" custLinFactNeighborY="0"/>
      <dgm:spPr/>
      <dgm:t>
        <a:bodyPr/>
        <a:lstStyle/>
        <a:p>
          <a:endParaRPr lang="en-US"/>
        </a:p>
      </dgm:t>
    </dgm:pt>
    <dgm:pt modelId="{0DDD91E2-B183-44CE-9EAD-6C36247BFDE0}" type="pres">
      <dgm:prSet presAssocID="{E99A78BA-8BB8-4F4B-B4D5-54ADBD953DF8}" presName="parentNode" presStyleLbl="node1" presStyleIdx="2" presStyleCnt="3">
        <dgm:presLayoutVars>
          <dgm:chMax val="0"/>
          <dgm:bulletEnabled val="1"/>
        </dgm:presLayoutVars>
      </dgm:prSet>
      <dgm:spPr/>
      <dgm:t>
        <a:bodyPr/>
        <a:lstStyle/>
        <a:p>
          <a:endParaRPr lang="en-US"/>
        </a:p>
      </dgm:t>
    </dgm:pt>
    <dgm:pt modelId="{4FC2BFEA-3A6B-4ABF-B526-BCF212D80448}" type="pres">
      <dgm:prSet presAssocID="{E99A78BA-8BB8-4F4B-B4D5-54ADBD953DF8}" presName="childNode" presStyleLbl="node1" presStyleIdx="2" presStyleCnt="3">
        <dgm:presLayoutVars>
          <dgm:bulletEnabled val="1"/>
        </dgm:presLayoutVars>
      </dgm:prSet>
      <dgm:spPr/>
      <dgm:t>
        <a:bodyPr/>
        <a:lstStyle/>
        <a:p>
          <a:endParaRPr lang="en-US"/>
        </a:p>
      </dgm:t>
    </dgm:pt>
  </dgm:ptLst>
  <dgm:cxnLst>
    <dgm:cxn modelId="{908484CD-836E-440A-8C6B-DFAA684850D8}" type="presOf" srcId="{B730C400-E8A3-44AD-8258-C707E7A015C5}" destId="{4FC2BFEA-3A6B-4ABF-B526-BCF212D80448}" srcOrd="0" destOrd="7" presId="urn:microsoft.com/office/officeart/2005/8/layout/hProcess7"/>
    <dgm:cxn modelId="{823E9A38-95AE-4383-B231-7DCF6B9BEF70}" srcId="{E99A78BA-8BB8-4F4B-B4D5-54ADBD953DF8}" destId="{73E4DF3C-77B1-417D-8469-DB02D03D3EAA}" srcOrd="3" destOrd="0" parTransId="{9CC1ACB9-994E-4C40-AE39-0253F80FC354}" sibTransId="{927D2CDC-EB11-495B-8177-F193F50D5F3B}"/>
    <dgm:cxn modelId="{6A97DE70-AEC3-447E-ACBA-1CA4AF8BE1E2}" srcId="{145F12F8-9F7D-4544-837E-C804E921E74F}" destId="{53506C0B-77E4-4BCA-A847-8A818BC5E358}" srcOrd="7" destOrd="0" parTransId="{083EBB42-3107-4614-9AE2-4C5CF62C4F2C}" sibTransId="{F10076EF-0DBD-4560-9286-62661166857A}"/>
    <dgm:cxn modelId="{385E1122-EDFB-4ED8-8EB1-8F6BF47E7D91}" srcId="{145F12F8-9F7D-4544-837E-C804E921E74F}" destId="{3B8E4A3B-F257-4C80-9CE0-C502A62B6C8E}" srcOrd="6" destOrd="0" parTransId="{09BF0388-B7C7-4716-907B-6A8BB3D277F8}" sibTransId="{0E9B17BB-F800-4D37-9D8B-C1D60B3D00C2}"/>
    <dgm:cxn modelId="{C2905A44-876A-47F7-970B-DA08471B4DDE}" srcId="{8CFB3491-19D9-4257-A58D-8914A921C141}" destId="{D016F2E4-D05D-4A6A-98A8-269B1C275F37}" srcOrd="3" destOrd="0" parTransId="{70BE2D27-1EFE-4A63-B015-8007AF30BF31}" sibTransId="{B116DEEE-81E0-4286-8F8E-8A633574CA44}"/>
    <dgm:cxn modelId="{66E916FF-31B7-4201-BF32-DACAD7DBBC2D}" srcId="{E99A78BA-8BB8-4F4B-B4D5-54ADBD953DF8}" destId="{FE84523A-DA81-4996-8329-C81ABC6134CD}" srcOrd="2" destOrd="0" parTransId="{EE57B320-2FE2-4896-9B7A-82A14FC5642F}" sibTransId="{596145C1-5D25-461A-8D69-7FCC1C10BAD5}"/>
    <dgm:cxn modelId="{4121C5C7-F92D-4B37-A491-5DAE7BCFC7C9}" srcId="{145F12F8-9F7D-4544-837E-C804E921E74F}" destId="{81447400-1583-4D20-B7FA-E2CA677629AC}" srcOrd="1" destOrd="0" parTransId="{AB05B001-D05E-49A6-AA83-E9599702A79C}" sibTransId="{8D940AD5-AD52-4422-A323-52A4DF4FA579}"/>
    <dgm:cxn modelId="{1CB4C023-033A-4A3B-A3F5-6FF727D35C57}" type="presOf" srcId="{57CDC669-312A-45F6-967F-1CD0A8CCF5DC}" destId="{923ECB07-5642-4C9C-B994-5BE0145A73D9}" srcOrd="0" destOrd="0" presId="urn:microsoft.com/office/officeart/2005/8/layout/hProcess7"/>
    <dgm:cxn modelId="{EE8A940E-5452-49F5-99BE-2E8C3C7EDF11}" type="presOf" srcId="{FE84523A-DA81-4996-8329-C81ABC6134CD}" destId="{4FC2BFEA-3A6B-4ABF-B526-BCF212D80448}" srcOrd="0" destOrd="2" presId="urn:microsoft.com/office/officeart/2005/8/layout/hProcess7"/>
    <dgm:cxn modelId="{A4B1CDA9-95DA-47A8-9B2A-EBFE34304348}" type="presOf" srcId="{B9EE397A-D448-4DAC-A5E3-3786F7AB745B}" destId="{6034DCE9-26D7-4878-A954-9EF8B9742975}" srcOrd="0" destOrd="2" presId="urn:microsoft.com/office/officeart/2005/8/layout/hProcess7"/>
    <dgm:cxn modelId="{7B6C62E7-BCF8-434D-B810-04B5030D26A1}" srcId="{145F12F8-9F7D-4544-837E-C804E921E74F}" destId="{1B572E0E-DD36-4DE4-9EB0-C389470BCBE0}" srcOrd="2" destOrd="0" parTransId="{57EF86CB-CBD6-4C80-8820-E81F35C9350B}" sibTransId="{7DDB7E10-CBD2-4600-9CD4-3E78957902EC}"/>
    <dgm:cxn modelId="{FAA156A9-6BA4-4F89-ACEF-F1E25B2C3580}" srcId="{145F12F8-9F7D-4544-837E-C804E921E74F}" destId="{B4BD75E0-A2B2-4A91-9061-BC671FB0A6BD}" srcOrd="5" destOrd="0" parTransId="{4A178A4B-9A82-4372-A41F-BB592C7DC7C4}" sibTransId="{BAA830FC-701A-42B3-8519-1CBFE8461AE2}"/>
    <dgm:cxn modelId="{A543CD50-6EBE-4E0F-8D76-652FBC00A13D}" type="presOf" srcId="{1B572E0E-DD36-4DE4-9EB0-C389470BCBE0}" destId="{923ECB07-5642-4C9C-B994-5BE0145A73D9}" srcOrd="0" destOrd="2" presId="urn:microsoft.com/office/officeart/2005/8/layout/hProcess7"/>
    <dgm:cxn modelId="{21C24B2B-3D5D-4A44-81C3-7C0D1C6CD618}" srcId="{E99A78BA-8BB8-4F4B-B4D5-54ADBD953DF8}" destId="{29E70E29-782E-4B04-A40D-2CE8DD4D9098}" srcOrd="1" destOrd="0" parTransId="{3E8BE299-3577-4789-AC18-5540B51BABFF}" sibTransId="{92BA764A-59A2-4B5A-9032-FD52957DD335}"/>
    <dgm:cxn modelId="{B357C4B7-43BB-443E-91F2-698C2CDF679E}" type="presOf" srcId="{34D6E4C2-B5D0-404E-848E-2F62844AF9E0}" destId="{6034DCE9-26D7-4878-A954-9EF8B9742975}" srcOrd="0" destOrd="0" presId="urn:microsoft.com/office/officeart/2005/8/layout/hProcess7"/>
    <dgm:cxn modelId="{A71D3A71-B699-4024-B64E-1DB3EF691BA4}" type="presOf" srcId="{145F12F8-9F7D-4544-837E-C804E921E74F}" destId="{887C01FC-CDDA-414B-A4B6-F47900BC515E}" srcOrd="1" destOrd="0" presId="urn:microsoft.com/office/officeart/2005/8/layout/hProcess7"/>
    <dgm:cxn modelId="{BCFCAD75-52BA-433C-89EB-4F2583C6758F}" srcId="{E99A78BA-8BB8-4F4B-B4D5-54ADBD953DF8}" destId="{B89097C9-288A-41F1-9417-1D1D6B7FE315}" srcOrd="0" destOrd="0" parTransId="{F63867FF-D3AD-4637-8007-ED1F1DF2B53E}" sibTransId="{86D1FBCD-009D-4093-8506-9E9092FAAC17}"/>
    <dgm:cxn modelId="{456F82F1-59AC-4C1E-A6B4-45DFF908C329}" type="presOf" srcId="{8CFB3491-19D9-4257-A58D-8914A921C141}" destId="{E3C11A0C-FA9A-43DF-8392-71E7E991EAD9}" srcOrd="0" destOrd="0" presId="urn:microsoft.com/office/officeart/2005/8/layout/hProcess7"/>
    <dgm:cxn modelId="{9F0BE785-5A80-4D36-A9AB-739EA4C14A2C}" type="presOf" srcId="{B89097C9-288A-41F1-9417-1D1D6B7FE315}" destId="{4FC2BFEA-3A6B-4ABF-B526-BCF212D80448}" srcOrd="0" destOrd="0" presId="urn:microsoft.com/office/officeart/2005/8/layout/hProcess7"/>
    <dgm:cxn modelId="{B709573B-2920-4D50-A36F-72166F6BDF29}" srcId="{E99A78BA-8BB8-4F4B-B4D5-54ADBD953DF8}" destId="{EAF2DEA9-A981-42B0-AD7A-B3EDDEFA088D}" srcOrd="5" destOrd="0" parTransId="{6CA2BC5E-1A96-4A35-BE00-073EA77CD7BB}" sibTransId="{B1377699-1346-4B6E-A9AA-51C7D0087891}"/>
    <dgm:cxn modelId="{06FAA3E0-6A32-45B1-A0A5-402845AF5A71}" type="presOf" srcId="{6ED29D4F-7A28-48BA-8397-4B0C4F4ECA45}" destId="{4FC2BFEA-3A6B-4ABF-B526-BCF212D80448}" srcOrd="0" destOrd="6" presId="urn:microsoft.com/office/officeart/2005/8/layout/hProcess7"/>
    <dgm:cxn modelId="{22AE5190-4865-4DE4-8F71-8F97C630CD38}" srcId="{E99A78BA-8BB8-4F4B-B4D5-54ADBD953DF8}" destId="{A476C538-2F41-47CE-ABDB-FA41DA4ED88B}" srcOrd="4" destOrd="0" parTransId="{10DD6555-7CD4-463B-9608-2AB0A3AF1115}" sibTransId="{E50218F1-6ABD-4D0F-92CB-5E9CCC8C306D}"/>
    <dgm:cxn modelId="{E23463A2-71BD-40D2-90EB-45A37EA3E3B0}" type="presOf" srcId="{318A4D40-FE50-405E-A3E1-3208BBF49A44}" destId="{923ECB07-5642-4C9C-B994-5BE0145A73D9}" srcOrd="0" destOrd="4" presId="urn:microsoft.com/office/officeart/2005/8/layout/hProcess7"/>
    <dgm:cxn modelId="{2ECDA294-F659-4FE9-9E58-11CEFDCD6411}" srcId="{145F12F8-9F7D-4544-837E-C804E921E74F}" destId="{0F741BAE-98E8-4094-8A63-D40F173BBECF}" srcOrd="3" destOrd="0" parTransId="{CA839C4B-7FF1-4FFE-9F1D-5E96DFEE9CFC}" sibTransId="{0E6CBF41-72E9-414E-ADBE-7B2037112F18}"/>
    <dgm:cxn modelId="{7D7405BD-7628-40F7-AD52-5318E5D559B5}" srcId="{E99A78BA-8BB8-4F4B-B4D5-54ADBD953DF8}" destId="{6ED29D4F-7A28-48BA-8397-4B0C4F4ECA45}" srcOrd="6" destOrd="0" parTransId="{55ABF43B-096B-478B-B519-6A45E3B99C53}" sibTransId="{6FBDA9E2-89B9-414B-A16E-166FDF0D9C3E}"/>
    <dgm:cxn modelId="{ADF7BA3C-D083-43A7-8327-EB5CFA99A399}" type="presOf" srcId="{0F741BAE-98E8-4094-8A63-D40F173BBECF}" destId="{923ECB07-5642-4C9C-B994-5BE0145A73D9}" srcOrd="0" destOrd="3" presId="urn:microsoft.com/office/officeart/2005/8/layout/hProcess7"/>
    <dgm:cxn modelId="{4BB228DE-29A1-4F1B-835C-96548AF59303}" srcId="{120CE83C-9687-428D-9FCE-426C46F75985}" destId="{145F12F8-9F7D-4544-837E-C804E921E74F}" srcOrd="1" destOrd="0" parTransId="{97FD2414-A86B-42F0-8170-69CD5106EDAB}" sibTransId="{7A7CEAFE-5C52-45D2-A0C3-340E4ACB2076}"/>
    <dgm:cxn modelId="{06CDF146-D2BC-49E7-ACBE-C5A3E9FC9A81}" type="presOf" srcId="{E99A78BA-8BB8-4F4B-B4D5-54ADBD953DF8}" destId="{0DDD91E2-B183-44CE-9EAD-6C36247BFDE0}" srcOrd="1" destOrd="0" presId="urn:microsoft.com/office/officeart/2005/8/layout/hProcess7"/>
    <dgm:cxn modelId="{AB71852A-621D-4410-AF7B-01EC9BBD8E02}" type="presOf" srcId="{E99A78BA-8BB8-4F4B-B4D5-54ADBD953DF8}" destId="{0FFA4E9F-B989-4E10-BC02-F73DA98210D3}" srcOrd="0" destOrd="0" presId="urn:microsoft.com/office/officeart/2005/8/layout/hProcess7"/>
    <dgm:cxn modelId="{6DFA6EA1-D1A8-4FA3-8A6E-206CF92128B6}" type="presOf" srcId="{A476C538-2F41-47CE-ABDB-FA41DA4ED88B}" destId="{4FC2BFEA-3A6B-4ABF-B526-BCF212D80448}" srcOrd="0" destOrd="4" presId="urn:microsoft.com/office/officeart/2005/8/layout/hProcess7"/>
    <dgm:cxn modelId="{214785EE-B4A3-4388-8D96-4362105B6CFE}" srcId="{8CFB3491-19D9-4257-A58D-8914A921C141}" destId="{34D6E4C2-B5D0-404E-848E-2F62844AF9E0}" srcOrd="0" destOrd="0" parTransId="{A0AFC2D0-CB4C-4737-9716-2C630A6BF2DA}" sibTransId="{F4BE1F4C-F0D3-4AD2-A44F-83B7689DA681}"/>
    <dgm:cxn modelId="{C09ED884-3D72-4298-BAC4-58890A5A0474}" type="presOf" srcId="{120CE83C-9687-428D-9FCE-426C46F75985}" destId="{ABD6F370-B2E7-4A0B-8B1B-A44F5CED6FA0}" srcOrd="0" destOrd="0" presId="urn:microsoft.com/office/officeart/2005/8/layout/hProcess7"/>
    <dgm:cxn modelId="{EEE49690-9C31-4C51-8A03-84284E7BF86D}" srcId="{8CFB3491-19D9-4257-A58D-8914A921C141}" destId="{72CF41DC-6112-4E7F-938C-AC8215A2CCFA}" srcOrd="1" destOrd="0" parTransId="{C3B73855-79F6-49A7-9C02-951AF1F63986}" sibTransId="{98CDD4A2-73F1-472F-B935-466385985DA1}"/>
    <dgm:cxn modelId="{2AAAC4F4-0626-416F-88A6-3D2D6BB567B8}" type="presOf" srcId="{D016F2E4-D05D-4A6A-98A8-269B1C275F37}" destId="{6034DCE9-26D7-4878-A954-9EF8B9742975}" srcOrd="0" destOrd="3" presId="urn:microsoft.com/office/officeart/2005/8/layout/hProcess7"/>
    <dgm:cxn modelId="{9475F9B7-025D-427C-8453-E3810252AFDA}" type="presOf" srcId="{72CF41DC-6112-4E7F-938C-AC8215A2CCFA}" destId="{6034DCE9-26D7-4878-A954-9EF8B9742975}" srcOrd="0" destOrd="1" presId="urn:microsoft.com/office/officeart/2005/8/layout/hProcess7"/>
    <dgm:cxn modelId="{A537E438-3E89-44A6-BD09-E15107EA9877}" type="presOf" srcId="{B4BD75E0-A2B2-4A91-9061-BC671FB0A6BD}" destId="{923ECB07-5642-4C9C-B994-5BE0145A73D9}" srcOrd="0" destOrd="5" presId="urn:microsoft.com/office/officeart/2005/8/layout/hProcess7"/>
    <dgm:cxn modelId="{4F2AB472-4163-40A2-805B-E1D8D04C10AC}" srcId="{120CE83C-9687-428D-9FCE-426C46F75985}" destId="{8CFB3491-19D9-4257-A58D-8914A921C141}" srcOrd="0" destOrd="0" parTransId="{80DFBB96-F4A2-4312-A2F5-3392AAEFC8C4}" sibTransId="{FF653E25-DF0D-4528-88A5-9845E3C50398}"/>
    <dgm:cxn modelId="{DCFE8502-F6D0-4C95-8908-7E9269C5DAF5}" type="presOf" srcId="{29E70E29-782E-4B04-A40D-2CE8DD4D9098}" destId="{4FC2BFEA-3A6B-4ABF-B526-BCF212D80448}" srcOrd="0" destOrd="1" presId="urn:microsoft.com/office/officeart/2005/8/layout/hProcess7"/>
    <dgm:cxn modelId="{F8528010-6AF3-4F8A-918A-7C8BFA5F48D7}" srcId="{145F12F8-9F7D-4544-837E-C804E921E74F}" destId="{318A4D40-FE50-405E-A3E1-3208BBF49A44}" srcOrd="4" destOrd="0" parTransId="{0FDC2858-684C-4A8F-9A28-1ACED12D10D2}" sibTransId="{C439AEC5-DE20-48C7-A0AA-E56C92526508}"/>
    <dgm:cxn modelId="{FD6D7659-7F92-4AC8-AA2B-4701513349B9}" type="presOf" srcId="{73E4DF3C-77B1-417D-8469-DB02D03D3EAA}" destId="{4FC2BFEA-3A6B-4ABF-B526-BCF212D80448}" srcOrd="0" destOrd="3" presId="urn:microsoft.com/office/officeart/2005/8/layout/hProcess7"/>
    <dgm:cxn modelId="{C590524C-F72E-4957-9820-96EE28981DBC}" type="presOf" srcId="{145F12F8-9F7D-4544-837E-C804E921E74F}" destId="{43466E88-9B34-472A-A413-D4E610D2846F}" srcOrd="0" destOrd="0" presId="urn:microsoft.com/office/officeart/2005/8/layout/hProcess7"/>
    <dgm:cxn modelId="{BD1086E9-2CA5-4F8D-AD19-09615DE8F1AA}" srcId="{120CE83C-9687-428D-9FCE-426C46F75985}" destId="{E99A78BA-8BB8-4F4B-B4D5-54ADBD953DF8}" srcOrd="2" destOrd="0" parTransId="{32EB31DD-4F48-4DC2-989B-650B34E34C02}" sibTransId="{37FA9914-FD6E-4FE1-AD79-FD95AE11AF83}"/>
    <dgm:cxn modelId="{4A108CF8-DB60-4A03-93F8-C1F5C61DEBF4}" srcId="{145F12F8-9F7D-4544-837E-C804E921E74F}" destId="{57CDC669-312A-45F6-967F-1CD0A8CCF5DC}" srcOrd="0" destOrd="0" parTransId="{9E0C33E6-D984-4562-95D8-8A08633872CE}" sibTransId="{1202909C-8605-438A-BB8B-A7EB10001B06}"/>
    <dgm:cxn modelId="{4FFC3666-05EF-4AE0-9A8D-1DB711352F1B}" type="presOf" srcId="{81447400-1583-4D20-B7FA-E2CA677629AC}" destId="{923ECB07-5642-4C9C-B994-5BE0145A73D9}" srcOrd="0" destOrd="1" presId="urn:microsoft.com/office/officeart/2005/8/layout/hProcess7"/>
    <dgm:cxn modelId="{FF1D2492-1FEB-4583-9026-43B63B43DE52}" type="presOf" srcId="{EAF2DEA9-A981-42B0-AD7A-B3EDDEFA088D}" destId="{4FC2BFEA-3A6B-4ABF-B526-BCF212D80448}" srcOrd="0" destOrd="5" presId="urn:microsoft.com/office/officeart/2005/8/layout/hProcess7"/>
    <dgm:cxn modelId="{85A65E62-C518-4E37-A608-EFE4E5581274}" srcId="{8CFB3491-19D9-4257-A58D-8914A921C141}" destId="{B9EE397A-D448-4DAC-A5E3-3786F7AB745B}" srcOrd="2" destOrd="0" parTransId="{BB590F7F-DC6F-4F44-B09E-E25F5612039D}" sibTransId="{F5AB43B7-C1A2-413D-9F28-53EB93C60421}"/>
    <dgm:cxn modelId="{EDC533C2-C506-4C8A-9A7E-4E6E92E1C1F5}" type="presOf" srcId="{53506C0B-77E4-4BCA-A847-8A818BC5E358}" destId="{923ECB07-5642-4C9C-B994-5BE0145A73D9}" srcOrd="0" destOrd="7" presId="urn:microsoft.com/office/officeart/2005/8/layout/hProcess7"/>
    <dgm:cxn modelId="{E5E26664-73FA-43F7-9ABD-4EC0713A740F}" srcId="{E99A78BA-8BB8-4F4B-B4D5-54ADBD953DF8}" destId="{B730C400-E8A3-44AD-8258-C707E7A015C5}" srcOrd="7" destOrd="0" parTransId="{EA539F99-E2AA-4D24-85BB-860E2C91F348}" sibTransId="{FEAE2CDA-CF73-41D1-8936-EB95F58F075A}"/>
    <dgm:cxn modelId="{54BE53D1-9971-4A92-A4EB-9B846BB6C2C4}" type="presOf" srcId="{3B8E4A3B-F257-4C80-9CE0-C502A62B6C8E}" destId="{923ECB07-5642-4C9C-B994-5BE0145A73D9}" srcOrd="0" destOrd="6" presId="urn:microsoft.com/office/officeart/2005/8/layout/hProcess7"/>
    <dgm:cxn modelId="{9E7E549E-CB01-40F2-A06A-0BF4450B5C47}" type="presOf" srcId="{8CFB3491-19D9-4257-A58D-8914A921C141}" destId="{17537999-6119-44E5-BF9D-33D245EF5FB5}" srcOrd="1" destOrd="0" presId="urn:microsoft.com/office/officeart/2005/8/layout/hProcess7"/>
    <dgm:cxn modelId="{EF1A88D8-C000-46F4-AB79-52C517B0EDFE}" type="presParOf" srcId="{ABD6F370-B2E7-4A0B-8B1B-A44F5CED6FA0}" destId="{2A7EEB84-E258-466A-A9CB-C7E132895E91}" srcOrd="0" destOrd="0" presId="urn:microsoft.com/office/officeart/2005/8/layout/hProcess7"/>
    <dgm:cxn modelId="{DA440C31-6BB5-4A4C-8A20-013858278CF6}" type="presParOf" srcId="{2A7EEB84-E258-466A-A9CB-C7E132895E91}" destId="{E3C11A0C-FA9A-43DF-8392-71E7E991EAD9}" srcOrd="0" destOrd="0" presId="urn:microsoft.com/office/officeart/2005/8/layout/hProcess7"/>
    <dgm:cxn modelId="{CE57EDE2-2E8E-4B33-9536-61769D3D03CD}" type="presParOf" srcId="{2A7EEB84-E258-466A-A9CB-C7E132895E91}" destId="{17537999-6119-44E5-BF9D-33D245EF5FB5}" srcOrd="1" destOrd="0" presId="urn:microsoft.com/office/officeart/2005/8/layout/hProcess7"/>
    <dgm:cxn modelId="{78A824D3-4D0F-46A2-BC79-657FE12B7872}" type="presParOf" srcId="{2A7EEB84-E258-466A-A9CB-C7E132895E91}" destId="{6034DCE9-26D7-4878-A954-9EF8B9742975}" srcOrd="2" destOrd="0" presId="urn:microsoft.com/office/officeart/2005/8/layout/hProcess7"/>
    <dgm:cxn modelId="{BF99EAA9-E395-460C-A352-1658399A48E4}" type="presParOf" srcId="{ABD6F370-B2E7-4A0B-8B1B-A44F5CED6FA0}" destId="{B96CE7FD-81D8-48AC-A71A-D605054D9359}" srcOrd="1" destOrd="0" presId="urn:microsoft.com/office/officeart/2005/8/layout/hProcess7"/>
    <dgm:cxn modelId="{CA232868-9620-403D-9B37-C0BE8EED3C9D}" type="presParOf" srcId="{ABD6F370-B2E7-4A0B-8B1B-A44F5CED6FA0}" destId="{9C7DCD6B-FF1F-4B07-AD4D-09C0AC10F47D}" srcOrd="2" destOrd="0" presId="urn:microsoft.com/office/officeart/2005/8/layout/hProcess7"/>
    <dgm:cxn modelId="{30B119EF-0D18-49D5-B6D2-AB3EB7A6A212}" type="presParOf" srcId="{9C7DCD6B-FF1F-4B07-AD4D-09C0AC10F47D}" destId="{28940368-D02D-4DA1-ADAD-093D1C14760E}" srcOrd="0" destOrd="0" presId="urn:microsoft.com/office/officeart/2005/8/layout/hProcess7"/>
    <dgm:cxn modelId="{973626D3-33C4-4D68-A121-DB755588411A}" type="presParOf" srcId="{9C7DCD6B-FF1F-4B07-AD4D-09C0AC10F47D}" destId="{B2F434B1-29C9-43BD-A7E8-5E155C0D94C0}" srcOrd="1" destOrd="0" presId="urn:microsoft.com/office/officeart/2005/8/layout/hProcess7"/>
    <dgm:cxn modelId="{E19294F4-6C96-407C-92BD-6F0D3077F383}" type="presParOf" srcId="{9C7DCD6B-FF1F-4B07-AD4D-09C0AC10F47D}" destId="{34311C1C-6E1A-42D6-BF62-F42306410B45}" srcOrd="2" destOrd="0" presId="urn:microsoft.com/office/officeart/2005/8/layout/hProcess7"/>
    <dgm:cxn modelId="{90FFD15A-3938-45E4-B936-4CB9F79C454C}" type="presParOf" srcId="{ABD6F370-B2E7-4A0B-8B1B-A44F5CED6FA0}" destId="{08BC476A-5651-41A2-B372-DE0BF3E0F2F5}" srcOrd="3" destOrd="0" presId="urn:microsoft.com/office/officeart/2005/8/layout/hProcess7"/>
    <dgm:cxn modelId="{83BC3B62-76F7-4EAE-83DE-251C72F763B7}" type="presParOf" srcId="{ABD6F370-B2E7-4A0B-8B1B-A44F5CED6FA0}" destId="{7695C136-B621-4630-B11B-A1F01BFC3CB8}" srcOrd="4" destOrd="0" presId="urn:microsoft.com/office/officeart/2005/8/layout/hProcess7"/>
    <dgm:cxn modelId="{0A028027-D978-4F2E-8905-6AB0BA6A642F}" type="presParOf" srcId="{7695C136-B621-4630-B11B-A1F01BFC3CB8}" destId="{43466E88-9B34-472A-A413-D4E610D2846F}" srcOrd="0" destOrd="0" presId="urn:microsoft.com/office/officeart/2005/8/layout/hProcess7"/>
    <dgm:cxn modelId="{028957E7-AE1B-451E-B48D-187B21982209}" type="presParOf" srcId="{7695C136-B621-4630-B11B-A1F01BFC3CB8}" destId="{887C01FC-CDDA-414B-A4B6-F47900BC515E}" srcOrd="1" destOrd="0" presId="urn:microsoft.com/office/officeart/2005/8/layout/hProcess7"/>
    <dgm:cxn modelId="{E547710F-09B7-4169-BFAD-C02012536253}" type="presParOf" srcId="{7695C136-B621-4630-B11B-A1F01BFC3CB8}" destId="{923ECB07-5642-4C9C-B994-5BE0145A73D9}" srcOrd="2" destOrd="0" presId="urn:microsoft.com/office/officeart/2005/8/layout/hProcess7"/>
    <dgm:cxn modelId="{74F536BB-0DF5-4DD5-A024-A797378C7A5D}" type="presParOf" srcId="{ABD6F370-B2E7-4A0B-8B1B-A44F5CED6FA0}" destId="{40BD64F0-6E76-4F2C-8B7C-5047380DB3C9}" srcOrd="5" destOrd="0" presId="urn:microsoft.com/office/officeart/2005/8/layout/hProcess7"/>
    <dgm:cxn modelId="{F0674987-72FF-42B0-9F83-626276B43807}" type="presParOf" srcId="{ABD6F370-B2E7-4A0B-8B1B-A44F5CED6FA0}" destId="{CBD5EB2D-C2EB-4E20-B605-09453E3054EC}" srcOrd="6" destOrd="0" presId="urn:microsoft.com/office/officeart/2005/8/layout/hProcess7"/>
    <dgm:cxn modelId="{5D8E89C4-73DE-4BF4-BFEA-726921C05BAD}" type="presParOf" srcId="{CBD5EB2D-C2EB-4E20-B605-09453E3054EC}" destId="{EB72F610-0130-49B3-BDC6-6DEB92735997}" srcOrd="0" destOrd="0" presId="urn:microsoft.com/office/officeart/2005/8/layout/hProcess7"/>
    <dgm:cxn modelId="{1944A052-33CB-4298-AFCF-7B3E454DC07D}" type="presParOf" srcId="{CBD5EB2D-C2EB-4E20-B605-09453E3054EC}" destId="{8F1B48ED-5DB6-4B1B-AB3B-6262FE05D9B6}" srcOrd="1" destOrd="0" presId="urn:microsoft.com/office/officeart/2005/8/layout/hProcess7"/>
    <dgm:cxn modelId="{E409069F-4312-48F0-B99E-6042C11DEFFA}" type="presParOf" srcId="{CBD5EB2D-C2EB-4E20-B605-09453E3054EC}" destId="{4EBCFFD2-F0A3-469C-BDAA-6B0A1702EF72}" srcOrd="2" destOrd="0" presId="urn:microsoft.com/office/officeart/2005/8/layout/hProcess7"/>
    <dgm:cxn modelId="{E4D64589-AF56-4763-A4A1-629D7DBB105C}" type="presParOf" srcId="{ABD6F370-B2E7-4A0B-8B1B-A44F5CED6FA0}" destId="{0A275A75-0971-4C2D-BDDB-F510BA891063}" srcOrd="7" destOrd="0" presId="urn:microsoft.com/office/officeart/2005/8/layout/hProcess7"/>
    <dgm:cxn modelId="{1DAF0727-B465-4B07-8CEA-CB15354C0428}" type="presParOf" srcId="{ABD6F370-B2E7-4A0B-8B1B-A44F5CED6FA0}" destId="{D8860695-257C-4B18-9C3C-ABCCD855D7C8}" srcOrd="8" destOrd="0" presId="urn:microsoft.com/office/officeart/2005/8/layout/hProcess7"/>
    <dgm:cxn modelId="{A392EF0C-D397-4907-A7EB-C3442AE722C8}" type="presParOf" srcId="{D8860695-257C-4B18-9C3C-ABCCD855D7C8}" destId="{0FFA4E9F-B989-4E10-BC02-F73DA98210D3}" srcOrd="0" destOrd="0" presId="urn:microsoft.com/office/officeart/2005/8/layout/hProcess7"/>
    <dgm:cxn modelId="{5BE1309D-DCC0-49E1-AD23-E9EF8BE7B715}" type="presParOf" srcId="{D8860695-257C-4B18-9C3C-ABCCD855D7C8}" destId="{0DDD91E2-B183-44CE-9EAD-6C36247BFDE0}" srcOrd="1" destOrd="0" presId="urn:microsoft.com/office/officeart/2005/8/layout/hProcess7"/>
    <dgm:cxn modelId="{FA218A45-506A-49FB-AC42-CE3D0053AA1C}" type="presParOf" srcId="{D8860695-257C-4B18-9C3C-ABCCD855D7C8}" destId="{4FC2BFEA-3A6B-4ABF-B526-BCF212D80448}" srcOrd="2" destOrd="0" presId="urn:microsoft.com/office/officeart/2005/8/layout/hProcess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0.12246</cdr:x>
      <cdr:y>0.51318</cdr:y>
    </cdr:from>
    <cdr:to>
      <cdr:x>0.31746</cdr:x>
      <cdr:y>0.51368</cdr:y>
    </cdr:to>
    <cdr:sp macro="" textlink="">
      <cdr:nvSpPr>
        <cdr:cNvPr id="5" name="Straight Connector 4"/>
        <cdr:cNvSpPr/>
      </cdr:nvSpPr>
      <cdr:spPr>
        <a:xfrm xmlns:a="http://schemas.openxmlformats.org/drawingml/2006/main">
          <a:off x="951031" y="2490789"/>
          <a:ext cx="1514326" cy="2426"/>
        </a:xfrm>
        <a:prstGeom xmlns:a="http://schemas.openxmlformats.org/drawingml/2006/main" prst="line">
          <a:avLst/>
        </a:prstGeom>
        <a:ln xmlns:a="http://schemas.openxmlformats.org/drawingml/2006/main">
          <a:solidFill>
            <a:schemeClr val="accent4"/>
          </a:solidFill>
        </a:ln>
      </cdr:spPr>
      <cdr:style>
        <a:lnRef xmlns:a="http://schemas.openxmlformats.org/drawingml/2006/main" idx="2">
          <a:schemeClr val="accent3"/>
        </a:lnRef>
        <a:fillRef xmlns:a="http://schemas.openxmlformats.org/drawingml/2006/main" idx="0">
          <a:schemeClr val="accent3"/>
        </a:fillRef>
        <a:effectRef xmlns:a="http://schemas.openxmlformats.org/drawingml/2006/main" idx="1">
          <a:schemeClr val="accent3"/>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0.13166</cdr:x>
      <cdr:y>0.64565</cdr:y>
    </cdr:from>
    <cdr:to>
      <cdr:x>0.33041</cdr:x>
      <cdr:y>0.64865</cdr:y>
    </cdr:to>
    <cdr:sp macro="" textlink="">
      <cdr:nvSpPr>
        <cdr:cNvPr id="7" name="Straight Connector 6"/>
        <cdr:cNvSpPr/>
      </cdr:nvSpPr>
      <cdr:spPr>
        <a:xfrm xmlns:a="http://schemas.openxmlformats.org/drawingml/2006/main">
          <a:off x="1022469" y="3133731"/>
          <a:ext cx="1543447" cy="14561"/>
        </a:xfrm>
        <a:prstGeom xmlns:a="http://schemas.openxmlformats.org/drawingml/2006/main" prst="line">
          <a:avLst/>
        </a:prstGeom>
        <a:ln xmlns:a="http://schemas.openxmlformats.org/drawingml/2006/main">
          <a:solidFill>
            <a:schemeClr val="accent4"/>
          </a:solidFill>
        </a:ln>
      </cdr:spPr>
      <cdr:style>
        <a:lnRef xmlns:a="http://schemas.openxmlformats.org/drawingml/2006/main" idx="2">
          <a:schemeClr val="accent3"/>
        </a:lnRef>
        <a:fillRef xmlns:a="http://schemas.openxmlformats.org/drawingml/2006/main" idx="0">
          <a:schemeClr val="accent3"/>
        </a:fillRef>
        <a:effectRef xmlns:a="http://schemas.openxmlformats.org/drawingml/2006/main" idx="1">
          <a:schemeClr val="accent3"/>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0.26045</cdr:x>
      <cdr:y>0.5279</cdr:y>
    </cdr:from>
    <cdr:to>
      <cdr:x>0.26233</cdr:x>
      <cdr:y>0.6599</cdr:y>
    </cdr:to>
    <cdr:sp macro="" textlink="">
      <cdr:nvSpPr>
        <cdr:cNvPr id="9" name="Straight Arrow Connector 8"/>
        <cdr:cNvSpPr/>
      </cdr:nvSpPr>
      <cdr:spPr>
        <a:xfrm xmlns:a="http://schemas.openxmlformats.org/drawingml/2006/main" rot="16200000" flipH="1">
          <a:off x="1709563" y="2875266"/>
          <a:ext cx="640677" cy="14600"/>
        </a:xfrm>
        <a:prstGeom xmlns:a="http://schemas.openxmlformats.org/drawingml/2006/main" prst="straightConnector1">
          <a:avLst/>
        </a:prstGeom>
        <a:ln xmlns:a="http://schemas.openxmlformats.org/drawingml/2006/main">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0.55641</cdr:x>
      <cdr:y>0.19414</cdr:y>
    </cdr:from>
    <cdr:to>
      <cdr:x>0.86391</cdr:x>
      <cdr:y>0.19464</cdr:y>
    </cdr:to>
    <cdr:sp macro="" textlink="">
      <cdr:nvSpPr>
        <cdr:cNvPr id="18" name="Straight Connector 17"/>
        <cdr:cNvSpPr/>
      </cdr:nvSpPr>
      <cdr:spPr>
        <a:xfrm xmlns:a="http://schemas.openxmlformats.org/drawingml/2006/main" rot="10800000">
          <a:off x="5185157" y="1130757"/>
          <a:ext cx="2865571" cy="2912"/>
        </a:xfrm>
        <a:prstGeom xmlns:a="http://schemas.openxmlformats.org/drawingml/2006/main" prst="line">
          <a:avLst/>
        </a:prstGeom>
        <a:ln xmlns:a="http://schemas.openxmlformats.org/drawingml/2006/main">
          <a:solidFill>
            <a:schemeClr val="accent4"/>
          </a:solidFill>
        </a:ln>
      </cdr:spPr>
      <cdr:style>
        <a:lnRef xmlns:a="http://schemas.openxmlformats.org/drawingml/2006/main" idx="2">
          <a:schemeClr val="accent3"/>
        </a:lnRef>
        <a:fillRef xmlns:a="http://schemas.openxmlformats.org/drawingml/2006/main" idx="0">
          <a:schemeClr val="accent3"/>
        </a:fillRef>
        <a:effectRef xmlns:a="http://schemas.openxmlformats.org/drawingml/2006/main" idx="1">
          <a:schemeClr val="accent3"/>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0.5592</cdr:x>
      <cdr:y>0.03435</cdr:y>
    </cdr:from>
    <cdr:to>
      <cdr:x>0.86759</cdr:x>
      <cdr:y>0.04219</cdr:y>
    </cdr:to>
    <cdr:sp macro="" textlink="">
      <cdr:nvSpPr>
        <cdr:cNvPr id="20" name="Straight Connector 19"/>
        <cdr:cNvSpPr/>
      </cdr:nvSpPr>
      <cdr:spPr>
        <a:xfrm xmlns:a="http://schemas.openxmlformats.org/drawingml/2006/main" rot="10800000">
          <a:off x="4342621" y="166720"/>
          <a:ext cx="2394888" cy="38052"/>
        </a:xfrm>
        <a:prstGeom xmlns:a="http://schemas.openxmlformats.org/drawingml/2006/main" prst="line">
          <a:avLst/>
        </a:prstGeom>
        <a:ln xmlns:a="http://schemas.openxmlformats.org/drawingml/2006/main">
          <a:solidFill>
            <a:schemeClr val="accent4"/>
          </a:solidFill>
        </a:ln>
      </cdr:spPr>
      <cdr:style>
        <a:lnRef xmlns:a="http://schemas.openxmlformats.org/drawingml/2006/main" idx="2">
          <a:schemeClr val="accent3"/>
        </a:lnRef>
        <a:fillRef xmlns:a="http://schemas.openxmlformats.org/drawingml/2006/main" idx="0">
          <a:schemeClr val="accent3"/>
        </a:fillRef>
        <a:effectRef xmlns:a="http://schemas.openxmlformats.org/drawingml/2006/main" idx="1">
          <a:schemeClr val="accent3"/>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0.76125</cdr:x>
      <cdr:y>0.237</cdr:y>
    </cdr:from>
    <cdr:to>
      <cdr:x>0.83813</cdr:x>
      <cdr:y>0.315</cdr:y>
    </cdr:to>
    <cdr:sp macro="" textlink="">
      <cdr:nvSpPr>
        <cdr:cNvPr id="27" name="TextBox 1"/>
        <cdr:cNvSpPr txBox="1"/>
      </cdr:nvSpPr>
      <cdr:spPr>
        <a:xfrm xmlns:a="http://schemas.openxmlformats.org/drawingml/2006/main">
          <a:off x="3867150" y="752475"/>
          <a:ext cx="390525" cy="2476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b="1">
              <a:solidFill>
                <a:schemeClr val="tx1"/>
              </a:solidFill>
            </a:rPr>
            <a:t>5%</a:t>
          </a:r>
        </a:p>
      </cdr:txBody>
    </cdr:sp>
  </cdr:relSizeAnchor>
  <cdr:relSizeAnchor xmlns:cdr="http://schemas.openxmlformats.org/drawingml/2006/chartDrawing">
    <cdr:from>
      <cdr:x>0.54041</cdr:x>
      <cdr:y>0.066</cdr:y>
    </cdr:from>
    <cdr:to>
      <cdr:x>0.78228</cdr:x>
      <cdr:y>0.144</cdr:y>
    </cdr:to>
    <cdr:sp macro="" textlink="">
      <cdr:nvSpPr>
        <cdr:cNvPr id="32" name="TextBox 1"/>
        <cdr:cNvSpPr txBox="1"/>
      </cdr:nvSpPr>
      <cdr:spPr>
        <a:xfrm xmlns:a="http://schemas.openxmlformats.org/drawingml/2006/main">
          <a:off x="5036082" y="384406"/>
          <a:ext cx="2253970" cy="4542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800" b="1" dirty="0">
              <a:solidFill>
                <a:schemeClr val="tx1"/>
              </a:solidFill>
            </a:rPr>
            <a:t>15% </a:t>
          </a:r>
          <a:r>
            <a:rPr lang="en-US" sz="1800" b="1" dirty="0" smtClean="0">
              <a:solidFill>
                <a:schemeClr val="tx1"/>
              </a:solidFill>
            </a:rPr>
            <a:t> 63</a:t>
          </a:r>
          <a:r>
            <a:rPr lang="en-US" sz="1800" b="1" baseline="0" dirty="0" smtClean="0">
              <a:solidFill>
                <a:schemeClr val="tx1"/>
              </a:solidFill>
            </a:rPr>
            <a:t> W</a:t>
          </a:r>
          <a:endParaRPr lang="en-US" sz="1800" b="1" dirty="0">
            <a:solidFill>
              <a:schemeClr val="tx1"/>
            </a:solidFill>
          </a:endParaRPr>
        </a:p>
      </cdr:txBody>
    </cdr:sp>
  </cdr:relSizeAnchor>
  <cdr:relSizeAnchor xmlns:cdr="http://schemas.openxmlformats.org/drawingml/2006/chartDrawing">
    <cdr:from>
      <cdr:x>0.39188</cdr:x>
      <cdr:y>0.426</cdr:y>
    </cdr:from>
    <cdr:to>
      <cdr:x>0.83813</cdr:x>
      <cdr:y>0.57</cdr:y>
    </cdr:to>
    <cdr:sp macro="" textlink="">
      <cdr:nvSpPr>
        <cdr:cNvPr id="33" name="TextBox 1"/>
        <cdr:cNvSpPr txBox="1"/>
      </cdr:nvSpPr>
      <cdr:spPr>
        <a:xfrm xmlns:a="http://schemas.openxmlformats.org/drawingml/2006/main">
          <a:off x="1990725" y="1352550"/>
          <a:ext cx="2266950" cy="4572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400" b="1" dirty="0">
              <a:solidFill>
                <a:schemeClr val="tx1"/>
              </a:solidFill>
            </a:rPr>
            <a:t>Power</a:t>
          </a:r>
          <a:r>
            <a:rPr lang="en-US" sz="1400" b="1" baseline="0" dirty="0">
              <a:solidFill>
                <a:schemeClr val="tx1"/>
              </a:solidFill>
            </a:rPr>
            <a:t> saving at the same load:</a:t>
          </a:r>
          <a:endParaRPr lang="en-US" sz="1400" b="1" dirty="0">
            <a:solidFill>
              <a:schemeClr val="tx1"/>
            </a:solidFill>
          </a:endParaRPr>
        </a:p>
        <a:p xmlns:a="http://schemas.openxmlformats.org/drawingml/2006/main">
          <a:pPr algn="ctr"/>
          <a:r>
            <a:rPr lang="en-US" sz="1400" b="1" dirty="0">
              <a:solidFill>
                <a:schemeClr val="tx1"/>
              </a:solidFill>
            </a:rPr>
            <a:t>10% - </a:t>
          </a:r>
          <a:r>
            <a:rPr lang="en-US" sz="1400" b="1" dirty="0" smtClean="0">
              <a:solidFill>
                <a:schemeClr val="tx1"/>
              </a:solidFill>
            </a:rPr>
            <a:t>15%</a:t>
          </a:r>
          <a:endParaRPr lang="en-US" sz="1400" b="1" dirty="0">
            <a:solidFill>
              <a:schemeClr val="tx1"/>
            </a:solidFill>
          </a:endParaRPr>
        </a:p>
      </cdr:txBody>
    </cdr:sp>
  </cdr:relSizeAnchor>
  <cdr:relSizeAnchor xmlns:cdr="http://schemas.openxmlformats.org/drawingml/2006/chartDrawing">
    <cdr:from>
      <cdr:x>0.28805</cdr:x>
      <cdr:y>0.54262</cdr:y>
    </cdr:from>
    <cdr:to>
      <cdr:x>0.38924</cdr:x>
      <cdr:y>0.62062</cdr:y>
    </cdr:to>
    <cdr:sp macro="" textlink="">
      <cdr:nvSpPr>
        <cdr:cNvPr id="14" name="TextBox 1"/>
        <cdr:cNvSpPr txBox="1"/>
      </cdr:nvSpPr>
      <cdr:spPr>
        <a:xfrm xmlns:a="http://schemas.openxmlformats.org/drawingml/2006/main">
          <a:off x="2236915" y="2633665"/>
          <a:ext cx="785818" cy="3785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800" b="1" dirty="0" smtClean="0">
              <a:solidFill>
                <a:schemeClr val="tx1"/>
              </a:solidFill>
            </a:rPr>
            <a:t>59</a:t>
          </a:r>
          <a:r>
            <a:rPr lang="en-US" sz="1800" b="1" baseline="0" dirty="0" smtClean="0">
              <a:solidFill>
                <a:schemeClr val="tx1"/>
              </a:solidFill>
            </a:rPr>
            <a:t> W</a:t>
          </a:r>
          <a:endParaRPr lang="en-US" sz="180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400" smtClean="0"/>
              <a:t>Tech·Ed Europe 2009</a:t>
            </a:r>
            <a:endParaRPr lang="en-US" sz="1400"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1400" smtClean="0">
                <a:latin typeface="Trebuchet MS" pitchFamily="34" charset="0"/>
              </a:rPr>
              <a:t>11/10/2009</a:t>
            </a:r>
            <a:endParaRPr lang="en-US" sz="1400"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1400" smtClean="0">
                <a:solidFill>
                  <a:srgbClr val="000000"/>
                </a:solidFill>
                <a:latin typeface="Trebuchet MS" pitchFamily="34" charset="0"/>
              </a:rPr>
              <a:t>svr205_woolsey.pptx</a:t>
            </a:r>
            <a:endParaRPr lang="en-US" sz="1400" dirty="0" smtClean="0">
              <a:solidFill>
                <a:srgbClr val="000000"/>
              </a:solidFill>
              <a:latin typeface="Trebuchet MS"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Trebuchet MS" pitchFamily="34" charset="0"/>
              </a:rPr>
              <a:pPr/>
              <a:t>‹#›</a:t>
            </a:fld>
            <a:endParaRPr lang="en-US" sz="1400" dirty="0">
              <a:latin typeface="Trebuchet MS" pitchFamily="34" charset="0"/>
            </a:endParaRPr>
          </a:p>
        </p:txBody>
      </p:sp>
    </p:spTree>
    <p:extLst>
      <p:ext uri="{BB962C8B-B14F-4D97-AF65-F5344CB8AC3E}">
        <p14:creationId xmlns:p14="http://schemas.microsoft.com/office/powerpoint/2010/main" xmlns="" val="1872835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xmlns="" val="334513631"/>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095375" y="1285875"/>
            <a:ext cx="4667250" cy="3500438"/>
          </a:xfrm>
          <a:ln/>
        </p:spPr>
      </p:sp>
      <p:sp>
        <p:nvSpPr>
          <p:cNvPr id="23555" name="Rectangle 3"/>
          <p:cNvSpPr>
            <a:spLocks noGrp="1" noChangeArrowheads="1"/>
          </p:cNvSpPr>
          <p:nvPr>
            <p:ph type="body" idx="1"/>
          </p:nvPr>
        </p:nvSpPr>
        <p:spPr>
          <a:xfrm>
            <a:off x="414339" y="3798888"/>
            <a:ext cx="6021387" cy="201529"/>
          </a:xfrm>
          <a:noFill/>
          <a:ln/>
        </p:spPr>
        <p:txBody>
          <a:bodyPr/>
          <a:lstStyle/>
          <a:p>
            <a:endParaRPr lang="en-US" smtClean="0">
              <a:latin typeface="Segoe Semibold" pitchFamily="4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095375" y="1285875"/>
            <a:ext cx="4667250" cy="3500438"/>
          </a:xfrm>
          <a:ln/>
        </p:spPr>
      </p:sp>
      <p:sp>
        <p:nvSpPr>
          <p:cNvPr id="23555" name="Rectangle 3"/>
          <p:cNvSpPr>
            <a:spLocks noGrp="1" noChangeArrowheads="1"/>
          </p:cNvSpPr>
          <p:nvPr>
            <p:ph type="body" idx="1"/>
          </p:nvPr>
        </p:nvSpPr>
        <p:spPr>
          <a:xfrm>
            <a:off x="414339" y="3798888"/>
            <a:ext cx="6021387" cy="201529"/>
          </a:xfrm>
          <a:noFill/>
          <a:ln/>
        </p:spPr>
        <p:txBody>
          <a:bodyPr/>
          <a:lstStyle/>
          <a:p>
            <a:endParaRPr lang="en-US" smtClean="0">
              <a:latin typeface="Segoe Semibold" pitchFamily="4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75" y="1285875"/>
            <a:ext cx="4667250" cy="350043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1" y="0"/>
            <a:ext cx="2972421" cy="457513"/>
          </a:xfrm>
          <a:prstGeom prst="rect">
            <a:avLst/>
          </a:prstGeom>
        </p:spPr>
        <p:txBody>
          <a:bodyPr lIns="89730" tIns="44865" rIns="89730" bIns="44865"/>
          <a:lstStyle/>
          <a:p>
            <a:endParaRPr lang="en-US" dirty="0"/>
          </a:p>
        </p:txBody>
      </p:sp>
      <p:sp>
        <p:nvSpPr>
          <p:cNvPr id="5" name="Date Placeholder 4"/>
          <p:cNvSpPr>
            <a:spLocks noGrp="1"/>
          </p:cNvSpPr>
          <p:nvPr>
            <p:ph type="dt" idx="11"/>
          </p:nvPr>
        </p:nvSpPr>
        <p:spPr>
          <a:xfrm>
            <a:off x="3884027" y="0"/>
            <a:ext cx="2972421" cy="457513"/>
          </a:xfrm>
          <a:prstGeom prst="rect">
            <a:avLst/>
          </a:prstGeom>
        </p:spPr>
        <p:txBody>
          <a:bodyPr lIns="89730" tIns="44865" rIns="89730" bIns="44865"/>
          <a:lstStyle/>
          <a:p>
            <a:endParaRPr lang="en-US"/>
          </a:p>
        </p:txBody>
      </p:sp>
      <p:sp>
        <p:nvSpPr>
          <p:cNvPr id="6" name="Footer Placeholder 5"/>
          <p:cNvSpPr>
            <a:spLocks noGrp="1"/>
          </p:cNvSpPr>
          <p:nvPr>
            <p:ph type="ftr" sz="quarter" idx="12"/>
          </p:nvPr>
        </p:nvSpPr>
        <p:spPr>
          <a:xfrm>
            <a:off x="1" y="8684926"/>
            <a:ext cx="2972421" cy="457513"/>
          </a:xfrm>
          <a:prstGeom prst="rect">
            <a:avLst/>
          </a:prstGeom>
        </p:spPr>
        <p:txBody>
          <a:bodyPr lIns="89730" tIns="44865" rIns="89730" bIns="44865"/>
          <a:lstStyle/>
          <a:p>
            <a:endParaRPr lang="en-US" dirty="0"/>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75" y="1285875"/>
            <a:ext cx="4667250" cy="350043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1" y="0"/>
            <a:ext cx="2972421" cy="457513"/>
          </a:xfrm>
          <a:prstGeom prst="rect">
            <a:avLst/>
          </a:prstGeom>
        </p:spPr>
        <p:txBody>
          <a:bodyPr lIns="89730" tIns="44865" rIns="89730" bIns="44865"/>
          <a:lstStyle/>
          <a:p>
            <a:endParaRPr lang="en-US" dirty="0"/>
          </a:p>
        </p:txBody>
      </p:sp>
      <p:sp>
        <p:nvSpPr>
          <p:cNvPr id="5" name="Date Placeholder 4"/>
          <p:cNvSpPr>
            <a:spLocks noGrp="1"/>
          </p:cNvSpPr>
          <p:nvPr>
            <p:ph type="dt" idx="11"/>
          </p:nvPr>
        </p:nvSpPr>
        <p:spPr>
          <a:xfrm>
            <a:off x="3884027" y="0"/>
            <a:ext cx="2972421" cy="457513"/>
          </a:xfrm>
          <a:prstGeom prst="rect">
            <a:avLst/>
          </a:prstGeom>
        </p:spPr>
        <p:txBody>
          <a:bodyPr lIns="89730" tIns="44865" rIns="89730" bIns="44865"/>
          <a:lstStyle/>
          <a:p>
            <a:endParaRPr lang="en-US"/>
          </a:p>
        </p:txBody>
      </p:sp>
      <p:sp>
        <p:nvSpPr>
          <p:cNvPr id="6" name="Footer Placeholder 5"/>
          <p:cNvSpPr>
            <a:spLocks noGrp="1"/>
          </p:cNvSpPr>
          <p:nvPr>
            <p:ph type="ftr" sz="quarter" idx="12"/>
          </p:nvPr>
        </p:nvSpPr>
        <p:spPr>
          <a:xfrm>
            <a:off x="1" y="8684926"/>
            <a:ext cx="2972421" cy="457513"/>
          </a:xfrm>
          <a:prstGeom prst="rect">
            <a:avLst/>
          </a:prstGeom>
        </p:spPr>
        <p:txBody>
          <a:bodyPr lIns="89730" tIns="44865" rIns="89730" bIns="44865"/>
          <a:lstStyle/>
          <a:p>
            <a:endParaRPr lang="en-US" dirty="0"/>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75" y="1285875"/>
            <a:ext cx="4667250" cy="350043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1" y="0"/>
            <a:ext cx="2972421" cy="457513"/>
          </a:xfrm>
          <a:prstGeom prst="rect">
            <a:avLst/>
          </a:prstGeom>
        </p:spPr>
        <p:txBody>
          <a:bodyPr lIns="89730" tIns="44865" rIns="89730" bIns="44865"/>
          <a:lstStyle/>
          <a:p>
            <a:endParaRPr lang="en-US" dirty="0"/>
          </a:p>
        </p:txBody>
      </p:sp>
      <p:sp>
        <p:nvSpPr>
          <p:cNvPr id="5" name="Date Placeholder 4"/>
          <p:cNvSpPr>
            <a:spLocks noGrp="1"/>
          </p:cNvSpPr>
          <p:nvPr>
            <p:ph type="dt" idx="11"/>
          </p:nvPr>
        </p:nvSpPr>
        <p:spPr>
          <a:xfrm>
            <a:off x="3884027" y="0"/>
            <a:ext cx="2972421" cy="457513"/>
          </a:xfrm>
          <a:prstGeom prst="rect">
            <a:avLst/>
          </a:prstGeom>
        </p:spPr>
        <p:txBody>
          <a:bodyPr lIns="89730" tIns="44865" rIns="89730" bIns="44865"/>
          <a:lstStyle/>
          <a:p>
            <a:endParaRPr lang="en-US"/>
          </a:p>
        </p:txBody>
      </p:sp>
      <p:sp>
        <p:nvSpPr>
          <p:cNvPr id="6" name="Footer Placeholder 5"/>
          <p:cNvSpPr>
            <a:spLocks noGrp="1"/>
          </p:cNvSpPr>
          <p:nvPr>
            <p:ph type="ftr" sz="quarter" idx="12"/>
          </p:nvPr>
        </p:nvSpPr>
        <p:spPr>
          <a:xfrm>
            <a:off x="1" y="8684926"/>
            <a:ext cx="2972421" cy="457513"/>
          </a:xfrm>
          <a:prstGeom prst="rect">
            <a:avLst/>
          </a:prstGeom>
        </p:spPr>
        <p:txBody>
          <a:bodyPr lIns="89730" tIns="44865" rIns="89730" bIns="44865"/>
          <a:lstStyle/>
          <a:p>
            <a:endParaRPr lang="en-US" dirty="0"/>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1" y="0"/>
            <a:ext cx="2972421" cy="457513"/>
          </a:xfrm>
          <a:prstGeom prst="rect">
            <a:avLst/>
          </a:prstGeom>
        </p:spPr>
        <p:txBody>
          <a:bodyPr lIns="89730" tIns="44865" rIns="89730" bIns="44865"/>
          <a:lstStyle/>
          <a:p>
            <a:endParaRPr lang="en-US" dirty="0"/>
          </a:p>
        </p:txBody>
      </p:sp>
      <p:sp>
        <p:nvSpPr>
          <p:cNvPr id="5" name="Date Placeholder 4"/>
          <p:cNvSpPr>
            <a:spLocks noGrp="1"/>
          </p:cNvSpPr>
          <p:nvPr>
            <p:ph type="dt" idx="11"/>
          </p:nvPr>
        </p:nvSpPr>
        <p:spPr>
          <a:xfrm>
            <a:off x="3884027" y="0"/>
            <a:ext cx="2972421" cy="457513"/>
          </a:xfrm>
          <a:prstGeom prst="rect">
            <a:avLst/>
          </a:prstGeom>
        </p:spPr>
        <p:txBody>
          <a:bodyPr lIns="89730" tIns="44865" rIns="89730" bIns="44865"/>
          <a:lstStyle/>
          <a:p>
            <a:endParaRPr lang="en-US"/>
          </a:p>
        </p:txBody>
      </p:sp>
      <p:sp>
        <p:nvSpPr>
          <p:cNvPr id="6" name="Footer Placeholder 5"/>
          <p:cNvSpPr>
            <a:spLocks noGrp="1"/>
          </p:cNvSpPr>
          <p:nvPr>
            <p:ph type="ftr" sz="quarter" idx="12"/>
          </p:nvPr>
        </p:nvSpPr>
        <p:spPr>
          <a:xfrm>
            <a:off x="1" y="8684926"/>
            <a:ext cx="2972421" cy="457513"/>
          </a:xfrm>
          <a:prstGeom prst="rect">
            <a:avLst/>
          </a:prstGeom>
        </p:spPr>
        <p:txBody>
          <a:bodyPr lIns="89730" tIns="44865" rIns="89730" bIns="44865"/>
          <a:lstStyle/>
          <a:p>
            <a:endParaRPr lang="en-US" dirty="0"/>
          </a:p>
        </p:txBody>
      </p:sp>
      <p:sp>
        <p:nvSpPr>
          <p:cNvPr id="7" name="Slide Number Placeholder 6"/>
          <p:cNvSpPr>
            <a:spLocks noGrp="1"/>
          </p:cNvSpPr>
          <p:nvPr>
            <p:ph type="sldNum" sz="quarter" idx="13"/>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75" y="1285875"/>
            <a:ext cx="4667250" cy="350043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1" y="0"/>
            <a:ext cx="2972421" cy="457513"/>
          </a:xfrm>
          <a:prstGeom prst="rect">
            <a:avLst/>
          </a:prstGeom>
        </p:spPr>
        <p:txBody>
          <a:bodyPr lIns="89730" tIns="44865" rIns="89730" bIns="44865"/>
          <a:lstStyle/>
          <a:p>
            <a:endParaRPr lang="en-US" dirty="0"/>
          </a:p>
        </p:txBody>
      </p:sp>
      <p:sp>
        <p:nvSpPr>
          <p:cNvPr id="5" name="Date Placeholder 4"/>
          <p:cNvSpPr>
            <a:spLocks noGrp="1"/>
          </p:cNvSpPr>
          <p:nvPr>
            <p:ph type="dt" idx="11"/>
          </p:nvPr>
        </p:nvSpPr>
        <p:spPr>
          <a:xfrm>
            <a:off x="3884027" y="0"/>
            <a:ext cx="2972421" cy="457513"/>
          </a:xfrm>
          <a:prstGeom prst="rect">
            <a:avLst/>
          </a:prstGeom>
        </p:spPr>
        <p:txBody>
          <a:bodyPr lIns="89730" tIns="44865" rIns="89730" bIns="44865"/>
          <a:lstStyle/>
          <a:p>
            <a:endParaRPr lang="en-US"/>
          </a:p>
        </p:txBody>
      </p:sp>
      <p:sp>
        <p:nvSpPr>
          <p:cNvPr id="6" name="Footer Placeholder 5"/>
          <p:cNvSpPr>
            <a:spLocks noGrp="1"/>
          </p:cNvSpPr>
          <p:nvPr>
            <p:ph type="ftr" sz="quarter" idx="12"/>
          </p:nvPr>
        </p:nvSpPr>
        <p:spPr>
          <a:xfrm>
            <a:off x="1" y="8684926"/>
            <a:ext cx="2972421" cy="457513"/>
          </a:xfrm>
          <a:prstGeom prst="rect">
            <a:avLst/>
          </a:prstGeom>
        </p:spPr>
        <p:txBody>
          <a:bodyPr lIns="89730" tIns="44865" rIns="89730" bIns="44865"/>
          <a:lstStyle/>
          <a:p>
            <a:endParaRPr lang="en-US" dirty="0"/>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1" y="0"/>
            <a:ext cx="2972421" cy="457513"/>
          </a:xfrm>
          <a:prstGeom prst="rect">
            <a:avLst/>
          </a:prstGeom>
        </p:spPr>
        <p:txBody>
          <a:bodyPr lIns="89730" tIns="44865" rIns="89730" bIns="44865"/>
          <a:lstStyle/>
          <a:p>
            <a:endParaRPr lang="en-US" dirty="0"/>
          </a:p>
        </p:txBody>
      </p:sp>
      <p:sp>
        <p:nvSpPr>
          <p:cNvPr id="5" name="Date Placeholder 4"/>
          <p:cNvSpPr>
            <a:spLocks noGrp="1"/>
          </p:cNvSpPr>
          <p:nvPr>
            <p:ph type="dt" idx="11"/>
          </p:nvPr>
        </p:nvSpPr>
        <p:spPr>
          <a:xfrm>
            <a:off x="3884027" y="0"/>
            <a:ext cx="2972421" cy="457513"/>
          </a:xfrm>
          <a:prstGeom prst="rect">
            <a:avLst/>
          </a:prstGeom>
        </p:spPr>
        <p:txBody>
          <a:bodyPr lIns="89730" tIns="44865" rIns="89730" bIns="44865"/>
          <a:lstStyle/>
          <a:p>
            <a:endParaRPr lang="en-US"/>
          </a:p>
        </p:txBody>
      </p:sp>
      <p:sp>
        <p:nvSpPr>
          <p:cNvPr id="6" name="Footer Placeholder 5"/>
          <p:cNvSpPr>
            <a:spLocks noGrp="1"/>
          </p:cNvSpPr>
          <p:nvPr>
            <p:ph type="ftr" sz="quarter" idx="12"/>
          </p:nvPr>
        </p:nvSpPr>
        <p:spPr>
          <a:xfrm>
            <a:off x="1" y="8684926"/>
            <a:ext cx="2972421" cy="457513"/>
          </a:xfrm>
          <a:prstGeom prst="rect">
            <a:avLst/>
          </a:prstGeom>
        </p:spPr>
        <p:txBody>
          <a:bodyPr lIns="89730" tIns="44865" rIns="89730" bIns="44865"/>
          <a:lstStyle/>
          <a:p>
            <a:endParaRPr lang="en-US" dirty="0"/>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75" y="1285875"/>
            <a:ext cx="4667250" cy="35004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75" y="1285875"/>
            <a:ext cx="4667250" cy="350043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1" y="0"/>
            <a:ext cx="2972421" cy="457513"/>
          </a:xfrm>
          <a:prstGeom prst="rect">
            <a:avLst/>
          </a:prstGeom>
        </p:spPr>
        <p:txBody>
          <a:bodyPr lIns="89730" tIns="44865" rIns="89730" bIns="44865"/>
          <a:lstStyle/>
          <a:p>
            <a:endParaRPr lang="en-US" dirty="0"/>
          </a:p>
        </p:txBody>
      </p:sp>
      <p:sp>
        <p:nvSpPr>
          <p:cNvPr id="5" name="Date Placeholder 4"/>
          <p:cNvSpPr>
            <a:spLocks noGrp="1"/>
          </p:cNvSpPr>
          <p:nvPr>
            <p:ph type="dt" idx="11"/>
          </p:nvPr>
        </p:nvSpPr>
        <p:spPr>
          <a:xfrm>
            <a:off x="3884027" y="0"/>
            <a:ext cx="2972421" cy="457513"/>
          </a:xfrm>
          <a:prstGeom prst="rect">
            <a:avLst/>
          </a:prstGeom>
        </p:spPr>
        <p:txBody>
          <a:bodyPr lIns="89730" tIns="44865" rIns="89730" bIns="44865"/>
          <a:lstStyle/>
          <a:p>
            <a:endParaRPr lang="en-US"/>
          </a:p>
        </p:txBody>
      </p:sp>
      <p:sp>
        <p:nvSpPr>
          <p:cNvPr id="6" name="Footer Placeholder 5"/>
          <p:cNvSpPr>
            <a:spLocks noGrp="1"/>
          </p:cNvSpPr>
          <p:nvPr>
            <p:ph type="ftr" sz="quarter" idx="12"/>
          </p:nvPr>
        </p:nvSpPr>
        <p:spPr>
          <a:xfrm>
            <a:off x="1" y="8684926"/>
            <a:ext cx="2972421" cy="457513"/>
          </a:xfrm>
          <a:prstGeom prst="rect">
            <a:avLst/>
          </a:prstGeom>
        </p:spPr>
        <p:txBody>
          <a:bodyPr lIns="89730" tIns="44865" rIns="89730" bIns="44865"/>
          <a:lstStyle/>
          <a:p>
            <a:endParaRPr lang="en-US" dirty="0"/>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1" y="0"/>
            <a:ext cx="2972421" cy="457513"/>
          </a:xfrm>
          <a:prstGeom prst="rect">
            <a:avLst/>
          </a:prstGeom>
        </p:spPr>
        <p:txBody>
          <a:bodyPr lIns="89730" tIns="44865" rIns="89730" bIns="44865"/>
          <a:lstStyle/>
          <a:p>
            <a:endParaRPr lang="en-US" dirty="0"/>
          </a:p>
        </p:txBody>
      </p:sp>
      <p:sp>
        <p:nvSpPr>
          <p:cNvPr id="5" name="Date Placeholder 4"/>
          <p:cNvSpPr>
            <a:spLocks noGrp="1"/>
          </p:cNvSpPr>
          <p:nvPr>
            <p:ph type="dt" idx="11"/>
          </p:nvPr>
        </p:nvSpPr>
        <p:spPr>
          <a:xfrm>
            <a:off x="3884027" y="0"/>
            <a:ext cx="2972421" cy="457513"/>
          </a:xfrm>
          <a:prstGeom prst="rect">
            <a:avLst/>
          </a:prstGeom>
        </p:spPr>
        <p:txBody>
          <a:bodyPr lIns="89730" tIns="44865" rIns="89730" bIns="44865"/>
          <a:lstStyle/>
          <a:p>
            <a:endParaRPr lang="en-US"/>
          </a:p>
        </p:txBody>
      </p:sp>
      <p:sp>
        <p:nvSpPr>
          <p:cNvPr id="6" name="Footer Placeholder 5"/>
          <p:cNvSpPr>
            <a:spLocks noGrp="1"/>
          </p:cNvSpPr>
          <p:nvPr>
            <p:ph type="ftr" sz="quarter" idx="12"/>
          </p:nvPr>
        </p:nvSpPr>
        <p:spPr>
          <a:xfrm>
            <a:off x="1" y="8684926"/>
            <a:ext cx="2972421" cy="457513"/>
          </a:xfrm>
          <a:prstGeom prst="rect">
            <a:avLst/>
          </a:prstGeom>
        </p:spPr>
        <p:txBody>
          <a:bodyPr lIns="89730" tIns="44865" rIns="89730" bIns="44865"/>
          <a:lstStyle/>
          <a:p>
            <a:endParaRPr lang="en-US" dirty="0"/>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75" y="1285875"/>
            <a:ext cx="4667250" cy="350043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1" y="0"/>
            <a:ext cx="2972421" cy="457513"/>
          </a:xfrm>
          <a:prstGeom prst="rect">
            <a:avLst/>
          </a:prstGeom>
        </p:spPr>
        <p:txBody>
          <a:bodyPr lIns="89730" tIns="44865" rIns="89730" bIns="44865"/>
          <a:lstStyle/>
          <a:p>
            <a:endParaRPr lang="en-US" dirty="0"/>
          </a:p>
        </p:txBody>
      </p:sp>
      <p:sp>
        <p:nvSpPr>
          <p:cNvPr id="5" name="Date Placeholder 4"/>
          <p:cNvSpPr>
            <a:spLocks noGrp="1"/>
          </p:cNvSpPr>
          <p:nvPr>
            <p:ph type="dt" idx="11"/>
          </p:nvPr>
        </p:nvSpPr>
        <p:spPr>
          <a:xfrm>
            <a:off x="3884027" y="0"/>
            <a:ext cx="2972421" cy="457513"/>
          </a:xfrm>
          <a:prstGeom prst="rect">
            <a:avLst/>
          </a:prstGeom>
        </p:spPr>
        <p:txBody>
          <a:bodyPr lIns="89730" tIns="44865" rIns="89730" bIns="44865"/>
          <a:lstStyle/>
          <a:p>
            <a:endParaRPr lang="en-US"/>
          </a:p>
        </p:txBody>
      </p:sp>
      <p:sp>
        <p:nvSpPr>
          <p:cNvPr id="6" name="Footer Placeholder 5"/>
          <p:cNvSpPr>
            <a:spLocks noGrp="1"/>
          </p:cNvSpPr>
          <p:nvPr>
            <p:ph type="ftr" sz="quarter" idx="12"/>
          </p:nvPr>
        </p:nvSpPr>
        <p:spPr>
          <a:xfrm>
            <a:off x="1" y="8684926"/>
            <a:ext cx="2972421" cy="457513"/>
          </a:xfrm>
          <a:prstGeom prst="rect">
            <a:avLst/>
          </a:prstGeom>
        </p:spPr>
        <p:txBody>
          <a:bodyPr lIns="89730" tIns="44865" rIns="89730" bIns="44865"/>
          <a:lstStyle/>
          <a:p>
            <a:endParaRPr lang="en-US" dirty="0"/>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75" y="1285875"/>
            <a:ext cx="4667250" cy="350043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1" y="0"/>
            <a:ext cx="2972421" cy="457513"/>
          </a:xfrm>
          <a:prstGeom prst="rect">
            <a:avLst/>
          </a:prstGeom>
        </p:spPr>
        <p:txBody>
          <a:bodyPr lIns="89730" tIns="44865" rIns="89730" bIns="44865"/>
          <a:lstStyle/>
          <a:p>
            <a:endParaRPr lang="en-US" dirty="0"/>
          </a:p>
        </p:txBody>
      </p:sp>
      <p:sp>
        <p:nvSpPr>
          <p:cNvPr id="5" name="Date Placeholder 4"/>
          <p:cNvSpPr>
            <a:spLocks noGrp="1"/>
          </p:cNvSpPr>
          <p:nvPr>
            <p:ph type="dt" idx="11"/>
          </p:nvPr>
        </p:nvSpPr>
        <p:spPr>
          <a:xfrm>
            <a:off x="3884027" y="0"/>
            <a:ext cx="2972421" cy="457513"/>
          </a:xfrm>
          <a:prstGeom prst="rect">
            <a:avLst/>
          </a:prstGeom>
        </p:spPr>
        <p:txBody>
          <a:bodyPr lIns="89730" tIns="44865" rIns="89730" bIns="44865"/>
          <a:lstStyle/>
          <a:p>
            <a:endParaRPr lang="en-US"/>
          </a:p>
        </p:txBody>
      </p:sp>
      <p:sp>
        <p:nvSpPr>
          <p:cNvPr id="6" name="Footer Placeholder 5"/>
          <p:cNvSpPr>
            <a:spLocks noGrp="1"/>
          </p:cNvSpPr>
          <p:nvPr>
            <p:ph type="ftr" sz="quarter" idx="12"/>
          </p:nvPr>
        </p:nvSpPr>
        <p:spPr>
          <a:xfrm>
            <a:off x="1" y="8684926"/>
            <a:ext cx="2972421" cy="457513"/>
          </a:xfrm>
          <a:prstGeom prst="rect">
            <a:avLst/>
          </a:prstGeom>
        </p:spPr>
        <p:txBody>
          <a:bodyPr lIns="89730" tIns="44865" rIns="89730" bIns="44865"/>
          <a:lstStyle/>
          <a:p>
            <a:endParaRPr lang="en-US" dirty="0"/>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75" y="1285875"/>
            <a:ext cx="4667250" cy="35004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75" y="1285875"/>
            <a:ext cx="4667250" cy="350043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1" y="0"/>
            <a:ext cx="2972421" cy="457513"/>
          </a:xfrm>
          <a:prstGeom prst="rect">
            <a:avLst/>
          </a:prstGeom>
        </p:spPr>
        <p:txBody>
          <a:bodyPr lIns="89730" tIns="44865" rIns="89730" bIns="44865"/>
          <a:lstStyle/>
          <a:p>
            <a:endParaRPr lang="en-US" dirty="0"/>
          </a:p>
        </p:txBody>
      </p:sp>
      <p:sp>
        <p:nvSpPr>
          <p:cNvPr id="5" name="Date Placeholder 4"/>
          <p:cNvSpPr>
            <a:spLocks noGrp="1"/>
          </p:cNvSpPr>
          <p:nvPr>
            <p:ph type="dt" idx="11"/>
          </p:nvPr>
        </p:nvSpPr>
        <p:spPr>
          <a:xfrm>
            <a:off x="3884027" y="0"/>
            <a:ext cx="2972421" cy="457513"/>
          </a:xfrm>
          <a:prstGeom prst="rect">
            <a:avLst/>
          </a:prstGeom>
        </p:spPr>
        <p:txBody>
          <a:bodyPr lIns="89730" tIns="44865" rIns="89730" bIns="44865"/>
          <a:lstStyle/>
          <a:p>
            <a:endParaRPr lang="en-US"/>
          </a:p>
        </p:txBody>
      </p:sp>
      <p:sp>
        <p:nvSpPr>
          <p:cNvPr id="6" name="Footer Placeholder 5"/>
          <p:cNvSpPr>
            <a:spLocks noGrp="1"/>
          </p:cNvSpPr>
          <p:nvPr>
            <p:ph type="ftr" sz="quarter" idx="12"/>
          </p:nvPr>
        </p:nvSpPr>
        <p:spPr>
          <a:xfrm>
            <a:off x="1" y="8684926"/>
            <a:ext cx="2972421" cy="457513"/>
          </a:xfrm>
          <a:prstGeom prst="rect">
            <a:avLst/>
          </a:prstGeom>
        </p:spPr>
        <p:txBody>
          <a:bodyPr lIns="89730" tIns="44865" rIns="89730" bIns="44865"/>
          <a:lstStyle/>
          <a:p>
            <a:endParaRPr lang="en-US" dirty="0"/>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75" y="1285875"/>
            <a:ext cx="4667250" cy="350043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75" y="1285875"/>
            <a:ext cx="4667250" cy="35004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75" y="1285875"/>
            <a:ext cx="4667250" cy="3500438"/>
          </a:xfrm>
        </p:spPr>
      </p:sp>
      <p:sp>
        <p:nvSpPr>
          <p:cNvPr id="3" name="Notes Placeholder 2"/>
          <p:cNvSpPr>
            <a:spLocks noGrp="1"/>
          </p:cNvSpPr>
          <p:nvPr>
            <p:ph type="body" idx="1"/>
          </p:nvPr>
        </p:nvSpPr>
        <p:spPr/>
        <p:txBody>
          <a:bodyPr>
            <a:normAutofit/>
          </a:bodyPr>
          <a:lstStyle/>
          <a:p>
            <a:endParaRPr lang="it-IT"/>
          </a:p>
        </p:txBody>
      </p:sp>
      <p:sp>
        <p:nvSpPr>
          <p:cNvPr id="4" name="Slide Number Placeholder 3"/>
          <p:cNvSpPr>
            <a:spLocks noGrp="1"/>
          </p:cNvSpPr>
          <p:nvPr>
            <p:ph type="sldNum" sz="quarter" idx="10"/>
          </p:nvPr>
        </p:nvSpPr>
        <p:spPr/>
        <p:txBody>
          <a:bodyPr/>
          <a:lstStyle/>
          <a:p>
            <a:endParaRPr 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latin typeface="Segoe"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latin typeface="Segoe"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75" y="1285875"/>
            <a:ext cx="4667250" cy="3500438"/>
          </a:xfrm>
        </p:spPr>
      </p:sp>
      <p:sp>
        <p:nvSpPr>
          <p:cNvPr id="3" name="Notes Placeholder 2"/>
          <p:cNvSpPr>
            <a:spLocks noGrp="1"/>
          </p:cNvSpPr>
          <p:nvPr>
            <p:ph type="body" idx="1"/>
          </p:nvPr>
        </p:nvSpPr>
        <p:spPr>
          <a:xfrm>
            <a:off x="686421" y="4344025"/>
            <a:ext cx="5485158" cy="4114488"/>
          </a:xfrm>
          <a:prstGeom prst="rect">
            <a:avLst/>
          </a:prstGeom>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pPr defTabSz="914313"/>
            <a:endParaRPr lang="en-US" dirty="0">
              <a:solidFill>
                <a:prstClr val="black"/>
              </a:solidFill>
              <a:latin typeface="Segoe"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1" y="0"/>
            <a:ext cx="2972421" cy="457513"/>
          </a:xfrm>
          <a:prstGeom prst="rect">
            <a:avLst/>
          </a:prstGeom>
        </p:spPr>
        <p:txBody>
          <a:bodyPr lIns="89730" tIns="44865" rIns="89730" bIns="44865"/>
          <a:lstStyle/>
          <a:p>
            <a:endParaRPr lang="en-US" dirty="0"/>
          </a:p>
        </p:txBody>
      </p:sp>
      <p:sp>
        <p:nvSpPr>
          <p:cNvPr id="5" name="Date Placeholder 4"/>
          <p:cNvSpPr>
            <a:spLocks noGrp="1"/>
          </p:cNvSpPr>
          <p:nvPr>
            <p:ph type="dt" idx="11"/>
          </p:nvPr>
        </p:nvSpPr>
        <p:spPr>
          <a:xfrm>
            <a:off x="3884027" y="0"/>
            <a:ext cx="2972421" cy="457513"/>
          </a:xfrm>
          <a:prstGeom prst="rect">
            <a:avLst/>
          </a:prstGeom>
        </p:spPr>
        <p:txBody>
          <a:bodyPr lIns="89730" tIns="44865" rIns="89730" bIns="44865"/>
          <a:lstStyle/>
          <a:p>
            <a:endParaRPr lang="en-US"/>
          </a:p>
        </p:txBody>
      </p:sp>
      <p:sp>
        <p:nvSpPr>
          <p:cNvPr id="6" name="Footer Placeholder 5"/>
          <p:cNvSpPr>
            <a:spLocks noGrp="1"/>
          </p:cNvSpPr>
          <p:nvPr>
            <p:ph type="ftr" sz="quarter" idx="12"/>
          </p:nvPr>
        </p:nvSpPr>
        <p:spPr>
          <a:xfrm>
            <a:off x="1" y="8684926"/>
            <a:ext cx="2972421" cy="457513"/>
          </a:xfrm>
          <a:prstGeom prst="rect">
            <a:avLst/>
          </a:prstGeom>
        </p:spPr>
        <p:txBody>
          <a:bodyPr lIns="89730" tIns="44865" rIns="89730" bIns="44865"/>
          <a:lstStyle/>
          <a:p>
            <a:endParaRPr lang="en-US" dirty="0"/>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noTextEdit="1"/>
          </p:cNvSpPr>
          <p:nvPr>
            <p:ph type="sldImg"/>
          </p:nvPr>
        </p:nvSpPr>
        <p:spPr>
          <a:ln/>
        </p:spPr>
      </p:sp>
      <p:sp>
        <p:nvSpPr>
          <p:cNvPr id="173058" name="Notes Placeholder 2"/>
          <p:cNvSpPr>
            <a:spLocks noGrp="1"/>
          </p:cNvSpPr>
          <p:nvPr>
            <p:ph type="body" idx="1"/>
          </p:nvPr>
        </p:nvSpPr>
        <p:spPr>
          <a:xfrm>
            <a:off x="685800" y="4343400"/>
            <a:ext cx="5486400" cy="4114800"/>
          </a:xfrm>
          <a:prstGeom prst="rect">
            <a:avLst/>
          </a:prstGeom>
          <a:noFill/>
          <a:ln/>
        </p:spPr>
        <p:txBody>
          <a:bodyPr lIns="89720" tIns="44860" rIns="89720" bIns="44860">
            <a:normAutofit/>
          </a:bodyPr>
          <a:lstStyle/>
          <a:p>
            <a:pPr>
              <a:lnSpc>
                <a:spcPct val="90000"/>
              </a:lnSpc>
            </a:pPr>
            <a:endParaRPr lang="en-US" dirty="0" smtClean="0"/>
          </a:p>
        </p:txBody>
      </p:sp>
      <p:sp>
        <p:nvSpPr>
          <p:cNvPr id="17305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9720" tIns="44860" rIns="89720" bIns="44860" anchor="b"/>
          <a:lstStyle/>
          <a:p>
            <a:pPr algn="r" defTabSz="880116" rtl="0"/>
            <a:endParaRPr lang="en-US" sz="1200" kern="1200" dirty="0">
              <a:solidFill>
                <a:prstClr val="black"/>
              </a:solidFill>
              <a:latin typeface="Calibri" pitchFamily="34"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elated Conten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de, Title and Speaker">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gradFill flip="none" rotWithShape="1">
            <a:gsLst>
              <a:gs pos="0">
                <a:srgbClr val="2C2825"/>
              </a:gs>
              <a:gs pos="12000">
                <a:srgbClr val="5F5F5F"/>
              </a:gs>
              <a:gs pos="30000">
                <a:srgbClr val="5F5F5F"/>
              </a:gs>
              <a:gs pos="100000">
                <a:schemeClr val="tx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200"/>
          </a:p>
        </p:txBody>
      </p:sp>
      <p:sp>
        <p:nvSpPr>
          <p:cNvPr id="27" name="Rectangle 26"/>
          <p:cNvSpPr/>
          <p:nvPr userDrawn="1"/>
        </p:nvSpPr>
        <p:spPr bwMode="ltGray">
          <a:xfrm>
            <a:off x="33" y="0"/>
            <a:ext cx="9143999" cy="5429264"/>
          </a:xfrm>
          <a:prstGeom prst="rect">
            <a:avLst/>
          </a:prstGeom>
          <a:blipFill>
            <a:blip r:embed="rId2" cstate="print"/>
            <a:stretch>
              <a:fillRect/>
            </a:stretch>
          </a:blip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effectLst/>
            </a:endParaRPr>
          </a:p>
        </p:txBody>
      </p:sp>
      <p:sp>
        <p:nvSpPr>
          <p:cNvPr id="22" name="Rectangle 21"/>
          <p:cNvSpPr/>
          <p:nvPr userDrawn="1"/>
        </p:nvSpPr>
        <p:spPr bwMode="ltGray">
          <a:xfrm>
            <a:off x="0" y="3071810"/>
            <a:ext cx="9144000" cy="3786190"/>
          </a:xfrm>
          <a:prstGeom prst="rect">
            <a:avLst/>
          </a:prstGeom>
          <a:gradFill flip="none" rotWithShape="1">
            <a:gsLst>
              <a:gs pos="0">
                <a:srgbClr val="318EC1"/>
              </a:gs>
              <a:gs pos="100000">
                <a:sysClr val="windowText" lastClr="000000"/>
              </a:gs>
            </a:gsLst>
            <a:lin ang="0" scaled="1"/>
            <a:tileRect/>
          </a:gradFill>
          <a:ln w="48000" cap="flat" cmpd="thickThin" algn="ctr">
            <a:noFill/>
            <a:prstDash val="solid"/>
          </a:ln>
          <a:effectLst/>
        </p:spPr>
        <p:txBody>
          <a:bodyPr rtlCol="0" anchor="ctr"/>
          <a:lstStyle>
            <a:extLs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Segoe Condensed" pitchFamily="34" charset="0"/>
              <a:ea typeface="+mn-ea"/>
              <a:cs typeface="+mn-cs"/>
            </a:endParaRPr>
          </a:p>
        </p:txBody>
      </p:sp>
      <p:sp>
        <p:nvSpPr>
          <p:cNvPr id="2" name="Title 1"/>
          <p:cNvSpPr>
            <a:spLocks noGrp="1"/>
          </p:cNvSpPr>
          <p:nvPr>
            <p:ph type="ctrTitle" hasCustomPrompt="1"/>
          </p:nvPr>
        </p:nvSpPr>
        <p:spPr>
          <a:xfrm>
            <a:off x="533400" y="3385576"/>
            <a:ext cx="8077200" cy="1358454"/>
          </a:xfrm>
          <a:prstGeom prst="rect">
            <a:avLst/>
          </a:prstGeom>
          <a:effectLst>
            <a:outerShdw blurRad="50800" dist="25400" dir="2700000" algn="tl" rotWithShape="0">
              <a:prstClr val="black">
                <a:alpha val="40000"/>
              </a:prstClr>
            </a:outerShdw>
          </a:effectLst>
        </p:spPr>
        <p:txBody>
          <a:bodyPr vert="horz" lIns="91440" tIns="0" rIns="45720" bIns="0" rtlCol="0" anchor="t">
            <a:normAutofit/>
          </a:bodyPr>
          <a:lstStyle>
            <a:lvl1pPr algn="l">
              <a:lnSpc>
                <a:spcPct val="100000"/>
              </a:lnSpc>
              <a:defRPr sz="4700" b="0" cap="none" spc="0" baseline="0">
                <a:ln w="18415" cmpd="sng">
                  <a:solidFill>
                    <a:srgbClr val="FFFFFF"/>
                  </a:solidFill>
                  <a:prstDash val="solid"/>
                </a:ln>
                <a:solidFill>
                  <a:srgbClr val="FFFFFF"/>
                </a:solidFill>
                <a:effectLst/>
              </a:defRPr>
            </a:lvl1pPr>
            <a:extLst/>
          </a:lstStyle>
          <a:p>
            <a:r>
              <a:rPr kumimoji="0" lang="en-US" smtClean="0"/>
              <a:t>Click to edit title</a:t>
            </a:r>
            <a:endParaRPr kumimoji="0" lang="en-US"/>
          </a:p>
        </p:txBody>
      </p:sp>
      <p:pic>
        <p:nvPicPr>
          <p:cNvPr id="18" name="Picture 17" descr="mslogo-01.png"/>
          <p:cNvPicPr>
            <a:picLocks noChangeAspect="1"/>
          </p:cNvPicPr>
          <p:nvPr userDrawn="1"/>
        </p:nvPicPr>
        <p:blipFill>
          <a:blip r:embed="rId3" cstate="print"/>
          <a:stretch>
            <a:fillRect/>
          </a:stretch>
        </p:blipFill>
        <p:spPr>
          <a:xfrm>
            <a:off x="6977780" y="6143644"/>
            <a:ext cx="1874256" cy="426356"/>
          </a:xfrm>
          <a:prstGeom prst="rect">
            <a:avLst/>
          </a:prstGeom>
          <a:effectLst/>
        </p:spPr>
      </p:pic>
      <p:sp>
        <p:nvSpPr>
          <p:cNvPr id="23" name="Rectangle 22"/>
          <p:cNvSpPr/>
          <p:nvPr userDrawn="1"/>
        </p:nvSpPr>
        <p:spPr bwMode="invGray">
          <a:xfrm>
            <a:off x="0" y="3071810"/>
            <a:ext cx="9144000" cy="36000"/>
          </a:xfrm>
          <a:prstGeom prst="rect">
            <a:avLst/>
          </a:prstGeom>
          <a:solidFill>
            <a:srgbClr val="276F9D"/>
          </a:solidFill>
          <a:ln w="48000" cap="flat" cmpd="thickThin" algn="ctr">
            <a:noFill/>
            <a:prstDash val="solid"/>
          </a:ln>
          <a:effectLst/>
        </p:spPr>
        <p:txBody>
          <a:bodyPr rtlCol="0" anchor="ctr"/>
          <a:lstStyle>
            <a:extLs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6" name="Rectangle 25"/>
          <p:cNvSpPr/>
          <p:nvPr userDrawn="1"/>
        </p:nvSpPr>
        <p:spPr>
          <a:xfrm>
            <a:off x="-32" y="0"/>
            <a:ext cx="9144000" cy="3071810"/>
          </a:xfrm>
          <a:prstGeom prst="rect">
            <a:avLst/>
          </a:prstGeom>
          <a:gradFill flip="none" rotWithShape="1">
            <a:gsLst>
              <a:gs pos="65000">
                <a:sysClr val="windowText" lastClr="000000">
                  <a:alpha val="90000"/>
                </a:sysClr>
              </a:gs>
              <a:gs pos="100000">
                <a:sysClr val="windowText" lastClr="000000">
                  <a:alpha val="10000"/>
                </a:sysClr>
              </a:gs>
            </a:gsLst>
            <a:lin ang="5400000" scaled="1"/>
            <a:tileRect/>
          </a:gradFill>
          <a:ln w="48000" cap="flat" cmpd="thickThin"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uLnTx/>
              <a:uFillTx/>
              <a:latin typeface="Corbel"/>
              <a:ea typeface="+mn-ea"/>
              <a:cs typeface="+mn-cs"/>
            </a:endParaRPr>
          </a:p>
        </p:txBody>
      </p:sp>
      <p:pic>
        <p:nvPicPr>
          <p:cNvPr id="12" name="Picture 11" descr="logo-01-01.png"/>
          <p:cNvPicPr>
            <a:picLocks noChangeAspect="1"/>
          </p:cNvPicPr>
          <p:nvPr userDrawn="1"/>
        </p:nvPicPr>
        <p:blipFill>
          <a:blip r:embed="rId4" cstate="print"/>
          <a:stretch>
            <a:fillRect/>
          </a:stretch>
        </p:blipFill>
        <p:spPr>
          <a:xfrm>
            <a:off x="3754281" y="399403"/>
            <a:ext cx="5246875" cy="1672275"/>
          </a:xfrm>
          <a:prstGeom prst="rect">
            <a:avLst/>
          </a:prstGeom>
          <a:effectLst/>
        </p:spPr>
      </p:pic>
      <p:sp>
        <p:nvSpPr>
          <p:cNvPr id="21" name="Text Placeholder 20"/>
          <p:cNvSpPr>
            <a:spLocks noGrp="1"/>
          </p:cNvSpPr>
          <p:nvPr>
            <p:ph type="body" sz="quarter" idx="10" hasCustomPrompt="1"/>
          </p:nvPr>
        </p:nvSpPr>
        <p:spPr>
          <a:xfrm>
            <a:off x="532800" y="2571744"/>
            <a:ext cx="4071966" cy="428621"/>
          </a:xfrm>
          <a:prstGeom prst="rect">
            <a:avLst/>
          </a:prstGeom>
          <a:effectLst>
            <a:outerShdw blurRad="50800" dist="25400" dir="2700000" algn="tl" rotWithShape="0">
              <a:prstClr val="black">
                <a:alpha val="40000"/>
              </a:prstClr>
            </a:outerShdw>
          </a:effectLst>
        </p:spPr>
        <p:txBody>
          <a:bodyPr/>
          <a:lstStyle>
            <a:lvl1pPr marL="0">
              <a:buNone/>
              <a:defRPr kumimoji="0" lang="it-IT" sz="2400" b="1" kern="1200" cap="none" spc="0" baseline="0" smtClean="0">
                <a:ln w="18415" cmpd="sng">
                  <a:noFill/>
                  <a:prstDash val="solid"/>
                </a:ln>
                <a:solidFill>
                  <a:schemeClr val="bg1"/>
                </a:solidFill>
                <a:effectLst/>
                <a:latin typeface="Arial" pitchFamily="34" charset="0"/>
                <a:ea typeface="+mj-ea"/>
                <a:cs typeface="+mj-cs"/>
              </a:defRPr>
            </a:lvl1pPr>
          </a:lstStyle>
          <a:p>
            <a:pPr lvl="0"/>
            <a:r>
              <a:rPr lang="it-IT" smtClean="0"/>
              <a:t>Click to edit session code</a:t>
            </a:r>
          </a:p>
        </p:txBody>
      </p:sp>
      <p:sp>
        <p:nvSpPr>
          <p:cNvPr id="19" name="Text Placeholder 18"/>
          <p:cNvSpPr>
            <a:spLocks noGrp="1"/>
          </p:cNvSpPr>
          <p:nvPr>
            <p:ph type="body" sz="quarter" idx="11" hasCustomPrompt="1"/>
          </p:nvPr>
        </p:nvSpPr>
        <p:spPr>
          <a:xfrm>
            <a:off x="532800" y="5572129"/>
            <a:ext cx="8143875" cy="285764"/>
          </a:xfrm>
          <a:prstGeom prst="rect">
            <a:avLst/>
          </a:prstGeom>
          <a:ln>
            <a:noFill/>
          </a:ln>
          <a:effectLst>
            <a:outerShdw blurRad="50800" dist="25400" dir="2700000" algn="tl" rotWithShape="0">
              <a:prstClr val="black">
                <a:alpha val="40000"/>
              </a:prstClr>
            </a:outerShdw>
          </a:effectLst>
        </p:spPr>
        <p:txBody>
          <a:bodyPr anchor="ctr" anchorCtr="0">
            <a:noAutofit/>
          </a:bodyPr>
          <a:lstStyle>
            <a:lvl1pPr marL="0" indent="0" algn="l" rtl="0" eaLnBrk="1" latinLnBrk="0" hangingPunct="1">
              <a:spcBef>
                <a:spcPts val="0"/>
              </a:spcBef>
              <a:buClr>
                <a:schemeClr val="accent1"/>
              </a:buClr>
              <a:buSzPct val="80000"/>
              <a:buFont typeface="Wingdings 2"/>
              <a:buNone/>
              <a:defRPr kumimoji="0" lang="it-IT" sz="2000" b="0" kern="1200" cap="none" spc="0" smtClean="0">
                <a:ln w="18415" cmpd="sng">
                  <a:noFill/>
                  <a:prstDash val="solid"/>
                </a:ln>
                <a:solidFill>
                  <a:schemeClr val="bg1"/>
                </a:solidFill>
                <a:effectLst/>
                <a:latin typeface="+mn-lt"/>
                <a:ea typeface="+mn-ea"/>
                <a:cs typeface="+mn-cs"/>
              </a:defRPr>
            </a:lvl1pPr>
          </a:lstStyle>
          <a:p>
            <a:pPr lvl="0"/>
            <a:r>
              <a:rPr lang="en-US" smtClean="0"/>
              <a:t>Click to edit job title, company</a:t>
            </a:r>
            <a:endParaRPr lang="it-IT"/>
          </a:p>
        </p:txBody>
      </p:sp>
      <p:sp>
        <p:nvSpPr>
          <p:cNvPr id="20" name="Text Placeholder 18"/>
          <p:cNvSpPr>
            <a:spLocks noGrp="1"/>
          </p:cNvSpPr>
          <p:nvPr>
            <p:ph type="body" sz="quarter" idx="12" hasCustomPrompt="1"/>
          </p:nvPr>
        </p:nvSpPr>
        <p:spPr>
          <a:xfrm>
            <a:off x="532800" y="5143512"/>
            <a:ext cx="8143875" cy="357187"/>
          </a:xfrm>
          <a:prstGeom prst="rect">
            <a:avLst/>
          </a:prstGeom>
          <a:ln>
            <a:noFill/>
          </a:ln>
          <a:effectLst>
            <a:outerShdw blurRad="50800" dist="25400" dir="2700000" algn="tl" rotWithShape="0">
              <a:prstClr val="black">
                <a:alpha val="40000"/>
              </a:prstClr>
            </a:outerShdw>
          </a:effectLst>
        </p:spPr>
        <p:txBody>
          <a:bodyPr anchor="ctr" anchorCtr="0">
            <a:noAutofit/>
          </a:bodyPr>
          <a:lstStyle>
            <a:lvl1pPr marL="0" indent="0" algn="l" rtl="0" eaLnBrk="1" latinLnBrk="0" hangingPunct="1">
              <a:spcBef>
                <a:spcPts val="0"/>
              </a:spcBef>
              <a:buClr>
                <a:schemeClr val="accent1"/>
              </a:buClr>
              <a:buSzPct val="80000"/>
              <a:buFont typeface="Wingdings 2"/>
              <a:buNone/>
              <a:defRPr kumimoji="0" lang="it-IT" sz="2600" b="1" kern="1200" cap="none" spc="0" smtClean="0">
                <a:ln w="18415" cmpd="sng">
                  <a:noFill/>
                  <a:prstDash val="solid"/>
                </a:ln>
                <a:solidFill>
                  <a:srgbClr val="F7C94E"/>
                </a:solidFill>
                <a:effectLst/>
                <a:latin typeface="+mn-lt"/>
                <a:ea typeface="+mn-ea"/>
                <a:cs typeface="+mn-cs"/>
              </a:defRPr>
            </a:lvl1pPr>
          </a:lstStyle>
          <a:p>
            <a:pPr lvl="0"/>
            <a:r>
              <a:rPr lang="en-US" smtClean="0"/>
              <a:t>Click to edit speaker</a:t>
            </a:r>
            <a:endParaRPr lang="it-IT"/>
          </a:p>
        </p:txBody>
      </p:sp>
      <p:sp>
        <p:nvSpPr>
          <p:cNvPr id="14" name="Text Placeholder 18"/>
          <p:cNvSpPr>
            <a:spLocks noGrp="1"/>
          </p:cNvSpPr>
          <p:nvPr>
            <p:ph type="body" sz="quarter" idx="14" hasCustomPrompt="1"/>
          </p:nvPr>
        </p:nvSpPr>
        <p:spPr>
          <a:xfrm>
            <a:off x="532801" y="5868000"/>
            <a:ext cx="5182208" cy="214314"/>
          </a:xfrm>
          <a:prstGeom prst="rect">
            <a:avLst/>
          </a:prstGeom>
          <a:ln>
            <a:noFill/>
          </a:ln>
          <a:effectLst>
            <a:outerShdw blurRad="50800" dist="25400" dir="2700000" algn="tl" rotWithShape="0">
              <a:prstClr val="black">
                <a:alpha val="40000"/>
              </a:prstClr>
            </a:outerShdw>
          </a:effectLst>
        </p:spPr>
        <p:txBody>
          <a:bodyPr anchor="ctr" anchorCtr="0">
            <a:noAutofit/>
          </a:bodyPr>
          <a:lstStyle>
            <a:lvl1pPr marL="0" indent="0" algn="l" rtl="0" eaLnBrk="1" latinLnBrk="0" hangingPunct="1">
              <a:spcBef>
                <a:spcPts val="0"/>
              </a:spcBef>
              <a:buClr>
                <a:schemeClr val="accent1"/>
              </a:buClr>
              <a:buSzPct val="80000"/>
              <a:buFont typeface="Wingdings 2"/>
              <a:buNone/>
              <a:defRPr kumimoji="0" lang="it-IT" sz="1800" b="0" kern="1200" cap="none" spc="0" smtClean="0">
                <a:ln w="18415" cmpd="sng">
                  <a:noFill/>
                  <a:prstDash val="solid"/>
                </a:ln>
                <a:solidFill>
                  <a:schemeClr val="bg1"/>
                </a:solidFill>
                <a:effectLst/>
                <a:latin typeface="+mn-lt"/>
                <a:ea typeface="+mn-ea"/>
                <a:cs typeface="+mn-cs"/>
              </a:defRPr>
            </a:lvl1pPr>
          </a:lstStyle>
          <a:p>
            <a:pPr lvl="0"/>
            <a:r>
              <a:rPr lang="en-US" smtClean="0"/>
              <a:t>Click to edit email address</a:t>
            </a:r>
            <a:endParaRPr lang="it-IT"/>
          </a:p>
        </p:txBody>
      </p:sp>
    </p:spTree>
    <p:extLst>
      <p:ext uri="{BB962C8B-B14F-4D97-AF65-F5344CB8AC3E}">
        <p14:creationId xmlns:p14="http://schemas.microsoft.com/office/powerpoint/2010/main" xmlns="" val="631366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451262" y="285728"/>
            <a:ext cx="8241476" cy="1143008"/>
          </a:xfrm>
          <a:prstGeom prst="rect">
            <a:avLst/>
          </a:prstGeom>
          <a:effectLst>
            <a:outerShdw blurRad="50800" dist="25400" dir="2700000" algn="tl" rotWithShape="0">
              <a:prstClr val="black">
                <a:alpha val="40000"/>
              </a:prstClr>
            </a:outerShdw>
          </a:effectLst>
        </p:spPr>
        <p:txBody>
          <a:bodyPr anchor="t" anchorCtr="0"/>
          <a:lstStyle>
            <a:lvl1pPr marL="438912" marR="0" indent="-320040" algn="l" defTabSz="914400" rtl="0" eaLnBrk="1" fontAlgn="auto" latinLnBrk="0" hangingPunct="1">
              <a:lnSpc>
                <a:spcPct val="100000"/>
              </a:lnSpc>
              <a:spcBef>
                <a:spcPts val="0"/>
              </a:spcBef>
              <a:spcAft>
                <a:spcPts val="0"/>
              </a:spcAft>
              <a:buClr>
                <a:schemeClr val="accent1"/>
              </a:buClr>
              <a:buSzPct val="80000"/>
              <a:buFontTx/>
              <a:buNone/>
              <a:tabLst/>
              <a:defRPr kumimoji="0" lang="en-US" sz="4700" b="1" i="0" u="none" strike="noStrike" kern="1200" cap="none" spc="-100" normalizeH="0" baseline="0" noProof="0" smtClean="0">
                <a:ln>
                  <a:noFill/>
                </a:ln>
                <a:solidFill>
                  <a:sysClr val="window" lastClr="FFFFFF"/>
                </a:solidFill>
                <a:effectLst/>
                <a:uLnTx/>
                <a:uFillTx/>
                <a:latin typeface="Corbel"/>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700" b="1" i="0" u="none" strike="noStrike" kern="1200" cap="none" spc="0" normalizeH="0" baseline="0" noProof="0" smtClean="0">
                <a:ln>
                  <a:noFill/>
                </a:ln>
                <a:solidFill>
                  <a:sysClr val="window" lastClr="FFFFFF"/>
                </a:solidFill>
                <a:effectLst/>
                <a:uLnTx/>
                <a:uFillTx/>
                <a:latin typeface="Corbel"/>
                <a:ea typeface="+mj-ea"/>
                <a:cs typeface="+mj-cs"/>
              </a:rPr>
              <a:t>Click to edit title</a:t>
            </a:r>
          </a:p>
        </p:txBody>
      </p:sp>
      <p:pic>
        <p:nvPicPr>
          <p:cNvPr id="5" name="Picture 4" descr="logo-01-01.png"/>
          <p:cNvPicPr>
            <a:picLocks noChangeAspect="1"/>
          </p:cNvPicPr>
          <p:nvPr userDrawn="1"/>
        </p:nvPicPr>
        <p:blipFill>
          <a:blip r:embed="rId2" cstate="print">
            <a:lum contrast="-99000"/>
          </a:blip>
          <a:stretch>
            <a:fillRect/>
          </a:stretch>
        </p:blipFill>
        <p:spPr>
          <a:xfrm>
            <a:off x="7072330" y="6000768"/>
            <a:ext cx="1799267" cy="612441"/>
          </a:xfrm>
          <a:prstGeom prst="rect">
            <a:avLst/>
          </a:prstGeom>
          <a:effectLst/>
        </p:spPr>
      </p:pic>
      <p:sp>
        <p:nvSpPr>
          <p:cNvPr id="8" name="Content Placeholder 2"/>
          <p:cNvSpPr>
            <a:spLocks noGrp="1"/>
          </p:cNvSpPr>
          <p:nvPr>
            <p:ph idx="1" hasCustomPrompt="1"/>
          </p:nvPr>
        </p:nvSpPr>
        <p:spPr>
          <a:xfrm>
            <a:off x="457200" y="1500174"/>
            <a:ext cx="8229600" cy="507209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extLst/>
          </a:lstStyle>
          <a:p>
            <a:pPr lvl="0" eaLnBrk="1" latinLnBrk="0" hangingPunct="1"/>
            <a:r>
              <a:rPr lang="en-US" smtClean="0"/>
              <a:t>Click to edit content</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3706255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451262" y="285728"/>
            <a:ext cx="8241476" cy="1143008"/>
          </a:xfrm>
          <a:prstGeom prst="rect">
            <a:avLst/>
          </a:prstGeom>
          <a:effectLst>
            <a:outerShdw blurRad="50800" dist="25400" dir="2700000" algn="tl" rotWithShape="0">
              <a:prstClr val="black">
                <a:alpha val="40000"/>
              </a:prstClr>
            </a:outerShdw>
          </a:effectLst>
        </p:spPr>
        <p:txBody>
          <a:bodyPr anchor="t" anchorCtr="0"/>
          <a:lstStyle>
            <a:lvl1pPr marL="438912" marR="0" indent="-320040" algn="l" defTabSz="914400" rtl="0" eaLnBrk="1" fontAlgn="auto" latinLnBrk="0" hangingPunct="1">
              <a:lnSpc>
                <a:spcPct val="100000"/>
              </a:lnSpc>
              <a:spcBef>
                <a:spcPts val="0"/>
              </a:spcBef>
              <a:spcAft>
                <a:spcPts val="0"/>
              </a:spcAft>
              <a:buClr>
                <a:schemeClr val="accent1"/>
              </a:buClr>
              <a:buSzPct val="80000"/>
              <a:buFontTx/>
              <a:buNone/>
              <a:tabLst/>
              <a:defRPr kumimoji="0" lang="en-US" sz="4700" b="1" i="0" u="none" strike="noStrike" kern="1200" cap="none" spc="-100" normalizeH="0" baseline="0" noProof="0" smtClean="0">
                <a:ln>
                  <a:noFill/>
                </a:ln>
                <a:solidFill>
                  <a:sysClr val="window" lastClr="FFFFFF"/>
                </a:solidFill>
                <a:effectLst/>
                <a:uLnTx/>
                <a:uFillTx/>
                <a:latin typeface="Corbel"/>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700" b="1" i="0" u="none" strike="noStrike" kern="1200" cap="none" spc="0" normalizeH="0" baseline="0" noProof="0" smtClean="0">
                <a:ln>
                  <a:noFill/>
                </a:ln>
                <a:solidFill>
                  <a:sysClr val="window" lastClr="FFFFFF"/>
                </a:solidFill>
                <a:effectLst/>
                <a:uLnTx/>
                <a:uFillTx/>
                <a:latin typeface="Corbel"/>
                <a:ea typeface="+mj-ea"/>
                <a:cs typeface="+mj-cs"/>
              </a:rPr>
              <a:t>Click to edit title</a:t>
            </a:r>
          </a:p>
        </p:txBody>
      </p:sp>
      <p:pic>
        <p:nvPicPr>
          <p:cNvPr id="5" name="Picture 4" descr="logo-01-01.png"/>
          <p:cNvPicPr>
            <a:picLocks noChangeAspect="1"/>
          </p:cNvPicPr>
          <p:nvPr userDrawn="1"/>
        </p:nvPicPr>
        <p:blipFill>
          <a:blip r:embed="rId2" cstate="print">
            <a:lum contrast="-99000"/>
          </a:blip>
          <a:stretch>
            <a:fillRect/>
          </a:stretch>
        </p:blipFill>
        <p:spPr>
          <a:xfrm>
            <a:off x="7072330" y="6000768"/>
            <a:ext cx="1799267" cy="612441"/>
          </a:xfrm>
          <a:prstGeom prst="rect">
            <a:avLst/>
          </a:prstGeom>
          <a:effectLst/>
        </p:spPr>
      </p:pic>
      <p:sp>
        <p:nvSpPr>
          <p:cNvPr id="8" name="Content Placeholder 2"/>
          <p:cNvSpPr>
            <a:spLocks noGrp="1"/>
          </p:cNvSpPr>
          <p:nvPr>
            <p:ph idx="1" hasCustomPrompt="1"/>
          </p:nvPr>
        </p:nvSpPr>
        <p:spPr>
          <a:xfrm>
            <a:off x="457200" y="1500174"/>
            <a:ext cx="8229600" cy="507209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extLst/>
          </a:lstStyle>
          <a:p>
            <a:pPr lvl="0" eaLnBrk="1" latinLnBrk="0" hangingPunct="1"/>
            <a:r>
              <a:rPr lang="en-US" smtClean="0"/>
              <a:t>Click to edit content</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3706255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451262" y="285728"/>
            <a:ext cx="8241476" cy="1143008"/>
          </a:xfrm>
          <a:prstGeom prst="rect">
            <a:avLst/>
          </a:prstGeom>
          <a:effectLst>
            <a:outerShdw blurRad="50800" dist="25400" dir="2700000" algn="tl" rotWithShape="0">
              <a:prstClr val="black">
                <a:alpha val="40000"/>
              </a:prstClr>
            </a:outerShdw>
          </a:effectLst>
        </p:spPr>
        <p:txBody>
          <a:bodyPr anchor="t" anchorCtr="0"/>
          <a:lstStyle>
            <a:lvl1pPr marL="438912" marR="0" indent="-320040" algn="l" defTabSz="914400" rtl="0" eaLnBrk="1" fontAlgn="auto" latinLnBrk="0" hangingPunct="1">
              <a:lnSpc>
                <a:spcPct val="100000"/>
              </a:lnSpc>
              <a:spcBef>
                <a:spcPts val="0"/>
              </a:spcBef>
              <a:spcAft>
                <a:spcPts val="0"/>
              </a:spcAft>
              <a:buClr>
                <a:schemeClr val="accent1"/>
              </a:buClr>
              <a:buSzPct val="80000"/>
              <a:buFontTx/>
              <a:buNone/>
              <a:tabLst/>
              <a:defRPr kumimoji="0" lang="en-US" sz="4700" b="1" i="0" u="none" strike="noStrike" kern="1200" cap="none" spc="-100" normalizeH="0" baseline="0" noProof="0" smtClean="0">
                <a:ln>
                  <a:noFill/>
                </a:ln>
                <a:solidFill>
                  <a:sysClr val="window" lastClr="FFFFFF"/>
                </a:solidFill>
                <a:effectLst/>
                <a:uLnTx/>
                <a:uFillTx/>
                <a:latin typeface="Corbel"/>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700" b="1" i="0" u="none" strike="noStrike" kern="1200" cap="none" spc="0" normalizeH="0" baseline="0" noProof="0" smtClean="0">
                <a:ln>
                  <a:noFill/>
                </a:ln>
                <a:solidFill>
                  <a:sysClr val="window" lastClr="FFFFFF"/>
                </a:solidFill>
                <a:effectLst/>
                <a:uLnTx/>
                <a:uFillTx/>
                <a:latin typeface="Corbel"/>
                <a:ea typeface="+mj-ea"/>
                <a:cs typeface="+mj-cs"/>
              </a:rPr>
              <a:t>Click to edit title</a:t>
            </a:r>
          </a:p>
        </p:txBody>
      </p:sp>
      <p:pic>
        <p:nvPicPr>
          <p:cNvPr id="5" name="Picture 4" descr="logo-01-01.png"/>
          <p:cNvPicPr>
            <a:picLocks noChangeAspect="1"/>
          </p:cNvPicPr>
          <p:nvPr userDrawn="1"/>
        </p:nvPicPr>
        <p:blipFill>
          <a:blip r:embed="rId2" cstate="print">
            <a:lum contrast="-99000"/>
          </a:blip>
          <a:stretch>
            <a:fillRect/>
          </a:stretch>
        </p:blipFill>
        <p:spPr>
          <a:xfrm>
            <a:off x="7072330" y="6000768"/>
            <a:ext cx="1799267" cy="612441"/>
          </a:xfrm>
          <a:prstGeom prst="rect">
            <a:avLst/>
          </a:prstGeom>
          <a:effectLst/>
        </p:spPr>
      </p:pic>
      <p:sp>
        <p:nvSpPr>
          <p:cNvPr id="8" name="Content Placeholder 2"/>
          <p:cNvSpPr>
            <a:spLocks noGrp="1"/>
          </p:cNvSpPr>
          <p:nvPr>
            <p:ph idx="1" hasCustomPrompt="1"/>
          </p:nvPr>
        </p:nvSpPr>
        <p:spPr>
          <a:xfrm>
            <a:off x="457200" y="1500174"/>
            <a:ext cx="8229600" cy="507209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extLst/>
          </a:lstStyle>
          <a:p>
            <a:pPr lvl="0" eaLnBrk="1" latinLnBrk="0" hangingPunct="1"/>
            <a:r>
              <a:rPr lang="en-US" smtClean="0"/>
              <a:t>Click to edit content</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3706255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gradFill flip="none" rotWithShape="1">
            <a:gsLst>
              <a:gs pos="0">
                <a:srgbClr val="2C2825"/>
              </a:gs>
              <a:gs pos="12000">
                <a:srgbClr val="5F5F5F"/>
              </a:gs>
              <a:gs pos="30000">
                <a:srgbClr val="5F5F5F"/>
              </a:gs>
              <a:gs pos="100000">
                <a:schemeClr val="tx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200"/>
          </a:p>
        </p:txBody>
      </p:sp>
      <p:sp>
        <p:nvSpPr>
          <p:cNvPr id="27" name="Rectangle 26"/>
          <p:cNvSpPr/>
          <p:nvPr userDrawn="1"/>
        </p:nvSpPr>
        <p:spPr bwMode="ltGray">
          <a:xfrm>
            <a:off x="33" y="0"/>
            <a:ext cx="9143999" cy="5429264"/>
          </a:xfrm>
          <a:prstGeom prst="rect">
            <a:avLst/>
          </a:prstGeom>
          <a:blipFill>
            <a:blip r:embed="rId2" cstate="print"/>
            <a:stretch>
              <a:fillRect/>
            </a:stretch>
          </a:blip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effectLst/>
            </a:endParaRPr>
          </a:p>
        </p:txBody>
      </p:sp>
      <p:sp>
        <p:nvSpPr>
          <p:cNvPr id="22" name="Rectangle 21"/>
          <p:cNvSpPr/>
          <p:nvPr userDrawn="1"/>
        </p:nvSpPr>
        <p:spPr bwMode="ltGray">
          <a:xfrm>
            <a:off x="0" y="3071810"/>
            <a:ext cx="9144000" cy="3786190"/>
          </a:xfrm>
          <a:prstGeom prst="rect">
            <a:avLst/>
          </a:prstGeom>
          <a:gradFill flip="none" rotWithShape="1">
            <a:gsLst>
              <a:gs pos="0">
                <a:srgbClr val="318EC1"/>
              </a:gs>
              <a:gs pos="100000">
                <a:sysClr val="windowText" lastClr="000000"/>
              </a:gs>
            </a:gsLst>
            <a:lin ang="0" scaled="1"/>
            <a:tileRect/>
          </a:gradFill>
          <a:ln w="48000" cap="flat" cmpd="thickThin" algn="ctr">
            <a:noFill/>
            <a:prstDash val="solid"/>
          </a:ln>
          <a:effectLst/>
        </p:spPr>
        <p:txBody>
          <a:bodyPr rtlCol="0" anchor="ctr"/>
          <a:lstStyle>
            <a:extLs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Segoe Condensed" pitchFamily="34" charset="0"/>
              <a:ea typeface="+mn-ea"/>
              <a:cs typeface="+mn-cs"/>
            </a:endParaRPr>
          </a:p>
        </p:txBody>
      </p:sp>
      <p:sp>
        <p:nvSpPr>
          <p:cNvPr id="2" name="Title 1"/>
          <p:cNvSpPr>
            <a:spLocks noGrp="1"/>
          </p:cNvSpPr>
          <p:nvPr>
            <p:ph type="ctrTitle" hasCustomPrompt="1"/>
          </p:nvPr>
        </p:nvSpPr>
        <p:spPr>
          <a:xfrm>
            <a:off x="533400" y="3786190"/>
            <a:ext cx="8077200" cy="714380"/>
          </a:xfrm>
          <a:prstGeom prst="rect">
            <a:avLst/>
          </a:prstGeom>
          <a:effectLst>
            <a:outerShdw blurRad="50800" dist="25400" dir="2700000" algn="tl" rotWithShape="0">
              <a:prstClr val="black">
                <a:alpha val="40000"/>
              </a:prstClr>
            </a:outerShdw>
          </a:effectLst>
        </p:spPr>
        <p:txBody>
          <a:bodyPr vert="horz" lIns="91440" tIns="0" rIns="45720" bIns="0" rtlCol="0" anchor="t" anchorCtr="0">
            <a:noAutofit/>
          </a:bodyPr>
          <a:lstStyle>
            <a:lvl1pPr algn="l">
              <a:lnSpc>
                <a:spcPct val="100000"/>
              </a:lnSpc>
              <a:defRPr sz="4700" b="0" cap="none" spc="0" baseline="0">
                <a:ln w="18415" cmpd="sng">
                  <a:solidFill>
                    <a:srgbClr val="FFFFFF"/>
                  </a:solidFill>
                  <a:prstDash val="solid"/>
                </a:ln>
                <a:solidFill>
                  <a:srgbClr val="FFFFFF"/>
                </a:solidFill>
                <a:effectLst/>
              </a:defRPr>
            </a:lvl1pPr>
            <a:extLst/>
          </a:lstStyle>
          <a:p>
            <a:r>
              <a:rPr kumimoji="0" lang="en-US" smtClean="0"/>
              <a:t>Click to edit title</a:t>
            </a:r>
            <a:endParaRPr kumimoji="0" lang="en-US"/>
          </a:p>
        </p:txBody>
      </p:sp>
      <p:pic>
        <p:nvPicPr>
          <p:cNvPr id="18" name="Picture 17" descr="mslogo-01.png"/>
          <p:cNvPicPr>
            <a:picLocks noChangeAspect="1"/>
          </p:cNvPicPr>
          <p:nvPr userDrawn="1"/>
        </p:nvPicPr>
        <p:blipFill>
          <a:blip r:embed="rId3" cstate="print"/>
          <a:stretch>
            <a:fillRect/>
          </a:stretch>
        </p:blipFill>
        <p:spPr>
          <a:xfrm>
            <a:off x="6977780" y="6143644"/>
            <a:ext cx="1874256" cy="426356"/>
          </a:xfrm>
          <a:prstGeom prst="rect">
            <a:avLst/>
          </a:prstGeom>
          <a:effectLst/>
        </p:spPr>
      </p:pic>
      <p:sp>
        <p:nvSpPr>
          <p:cNvPr id="23" name="Rectangle 22"/>
          <p:cNvSpPr/>
          <p:nvPr userDrawn="1"/>
        </p:nvSpPr>
        <p:spPr bwMode="invGray">
          <a:xfrm>
            <a:off x="0" y="3071810"/>
            <a:ext cx="9144000" cy="36000"/>
          </a:xfrm>
          <a:prstGeom prst="rect">
            <a:avLst/>
          </a:prstGeom>
          <a:solidFill>
            <a:srgbClr val="276F9D"/>
          </a:solidFill>
          <a:ln w="48000" cap="flat" cmpd="thickThin" algn="ctr">
            <a:noFill/>
            <a:prstDash val="solid"/>
          </a:ln>
          <a:effectLst/>
        </p:spPr>
        <p:txBody>
          <a:bodyPr rtlCol="0" anchor="ctr"/>
          <a:lstStyle>
            <a:extLs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6" name="Rectangle 25"/>
          <p:cNvSpPr/>
          <p:nvPr userDrawn="1"/>
        </p:nvSpPr>
        <p:spPr>
          <a:xfrm>
            <a:off x="-32" y="0"/>
            <a:ext cx="9144000" cy="3071810"/>
          </a:xfrm>
          <a:prstGeom prst="rect">
            <a:avLst/>
          </a:prstGeom>
          <a:gradFill flip="none" rotWithShape="1">
            <a:gsLst>
              <a:gs pos="65000">
                <a:sysClr val="windowText" lastClr="000000">
                  <a:alpha val="90000"/>
                </a:sysClr>
              </a:gs>
              <a:gs pos="100000">
                <a:sysClr val="windowText" lastClr="000000">
                  <a:alpha val="10000"/>
                </a:sysClr>
              </a:gs>
            </a:gsLst>
            <a:lin ang="5400000" scaled="1"/>
            <a:tileRect/>
          </a:gradFill>
          <a:ln w="48000" cap="flat" cmpd="thickThin"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uLnTx/>
              <a:uFillTx/>
              <a:latin typeface="Corbel"/>
              <a:ea typeface="+mn-ea"/>
              <a:cs typeface="+mn-cs"/>
            </a:endParaRPr>
          </a:p>
        </p:txBody>
      </p:sp>
      <p:pic>
        <p:nvPicPr>
          <p:cNvPr id="12" name="Picture 11" descr="logo-01-01.png"/>
          <p:cNvPicPr>
            <a:picLocks noChangeAspect="1"/>
          </p:cNvPicPr>
          <p:nvPr userDrawn="1"/>
        </p:nvPicPr>
        <p:blipFill>
          <a:blip r:embed="rId4" cstate="print"/>
          <a:stretch>
            <a:fillRect/>
          </a:stretch>
        </p:blipFill>
        <p:spPr>
          <a:xfrm>
            <a:off x="3754281" y="399403"/>
            <a:ext cx="5246875" cy="1672275"/>
          </a:xfrm>
          <a:prstGeom prst="rect">
            <a:avLst/>
          </a:prstGeom>
          <a:effectLst/>
        </p:spPr>
      </p:pic>
      <p:sp>
        <p:nvSpPr>
          <p:cNvPr id="14" name="Text Placeholder 20"/>
          <p:cNvSpPr>
            <a:spLocks noGrp="1"/>
          </p:cNvSpPr>
          <p:nvPr>
            <p:ph type="body" sz="quarter" idx="10" hasCustomPrompt="1"/>
          </p:nvPr>
        </p:nvSpPr>
        <p:spPr>
          <a:xfrm>
            <a:off x="532800" y="4500570"/>
            <a:ext cx="4071966" cy="428621"/>
          </a:xfrm>
          <a:prstGeom prst="rect">
            <a:avLst/>
          </a:prstGeom>
          <a:effectLst>
            <a:outerShdw blurRad="50800" dist="25400" dir="2700000" algn="tl" rotWithShape="0">
              <a:prstClr val="black">
                <a:alpha val="40000"/>
              </a:prstClr>
            </a:outerShdw>
          </a:effectLst>
        </p:spPr>
        <p:txBody>
          <a:bodyPr/>
          <a:lstStyle>
            <a:lvl1pPr marL="0">
              <a:buNone/>
              <a:defRPr kumimoji="0" lang="it-IT" sz="2400" b="1" kern="1200" cap="none" spc="0" baseline="0" smtClean="0">
                <a:ln w="18415" cmpd="sng">
                  <a:noFill/>
                  <a:prstDash val="solid"/>
                </a:ln>
                <a:solidFill>
                  <a:schemeClr val="bg1"/>
                </a:solidFill>
                <a:effectLst/>
                <a:latin typeface="Arial" pitchFamily="34" charset="0"/>
                <a:ea typeface="+mj-ea"/>
                <a:cs typeface="+mj-cs"/>
              </a:defRPr>
            </a:lvl1pPr>
          </a:lstStyle>
          <a:p>
            <a:pPr lvl="0"/>
            <a:r>
              <a:rPr lang="it-IT" smtClean="0"/>
              <a:t>Click to edit subtitle</a:t>
            </a:r>
          </a:p>
        </p:txBody>
      </p:sp>
    </p:spTree>
    <p:extLst>
      <p:ext uri="{BB962C8B-B14F-4D97-AF65-F5344CB8AC3E}">
        <p14:creationId xmlns:p14="http://schemas.microsoft.com/office/powerpoint/2010/main" xmlns="" val="720545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451262" y="285728"/>
            <a:ext cx="8241476" cy="1143008"/>
          </a:xfrm>
          <a:prstGeom prst="rect">
            <a:avLst/>
          </a:prstGeom>
          <a:effectLst>
            <a:outerShdw blurRad="50800" dist="25400" dir="2700000" algn="tl" rotWithShape="0">
              <a:prstClr val="black">
                <a:alpha val="40000"/>
              </a:prstClr>
            </a:outerShdw>
          </a:effectLst>
        </p:spPr>
        <p:txBody>
          <a:bodyPr anchor="t" anchorCtr="0"/>
          <a:lstStyle>
            <a:lvl1pPr marL="438912" marR="0" indent="-320040" algn="l" defTabSz="914400" rtl="0" eaLnBrk="1" fontAlgn="auto" latinLnBrk="0" hangingPunct="1">
              <a:lnSpc>
                <a:spcPct val="100000"/>
              </a:lnSpc>
              <a:spcBef>
                <a:spcPts val="0"/>
              </a:spcBef>
              <a:spcAft>
                <a:spcPts val="0"/>
              </a:spcAft>
              <a:buClr>
                <a:schemeClr val="accent1"/>
              </a:buClr>
              <a:buSzPct val="80000"/>
              <a:buFontTx/>
              <a:buNone/>
              <a:tabLst/>
              <a:defRPr kumimoji="0" lang="en-US" sz="4700" b="1" i="0" u="none" strike="noStrike" kern="1200" cap="none" spc="-100" normalizeH="0" baseline="0" noProof="0" smtClean="0">
                <a:ln>
                  <a:noFill/>
                </a:ln>
                <a:solidFill>
                  <a:sysClr val="window" lastClr="FFFFFF"/>
                </a:solidFill>
                <a:effectLst/>
                <a:uLnTx/>
                <a:uFillTx/>
                <a:latin typeface="Corbel"/>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700" b="1" i="0" u="none" strike="noStrike" kern="1200" cap="none" spc="0" normalizeH="0" baseline="0" noProof="0" smtClean="0">
                <a:ln>
                  <a:noFill/>
                </a:ln>
                <a:solidFill>
                  <a:sysClr val="window" lastClr="FFFFFF"/>
                </a:solidFill>
                <a:effectLst/>
                <a:uLnTx/>
                <a:uFillTx/>
                <a:latin typeface="Corbel"/>
                <a:ea typeface="+mj-ea"/>
                <a:cs typeface="+mj-cs"/>
              </a:rPr>
              <a:t>Click to edit title</a:t>
            </a:r>
          </a:p>
        </p:txBody>
      </p:sp>
      <p:pic>
        <p:nvPicPr>
          <p:cNvPr id="5" name="Picture 4" descr="logo-01-01.png"/>
          <p:cNvPicPr>
            <a:picLocks noChangeAspect="1"/>
          </p:cNvPicPr>
          <p:nvPr userDrawn="1"/>
        </p:nvPicPr>
        <p:blipFill>
          <a:blip r:embed="rId2" cstate="print">
            <a:lum contrast="-99000"/>
          </a:blip>
          <a:stretch>
            <a:fillRect/>
          </a:stretch>
        </p:blipFill>
        <p:spPr>
          <a:xfrm>
            <a:off x="7072330" y="6000768"/>
            <a:ext cx="1799267" cy="612441"/>
          </a:xfrm>
          <a:prstGeom prst="rect">
            <a:avLst/>
          </a:prstGeom>
          <a:effectLst/>
        </p:spPr>
      </p:pic>
      <p:sp>
        <p:nvSpPr>
          <p:cNvPr id="8" name="Content Placeholder 2"/>
          <p:cNvSpPr>
            <a:spLocks noGrp="1"/>
          </p:cNvSpPr>
          <p:nvPr>
            <p:ph idx="1" hasCustomPrompt="1"/>
          </p:nvPr>
        </p:nvSpPr>
        <p:spPr>
          <a:xfrm>
            <a:off x="457200" y="1500174"/>
            <a:ext cx="8229600" cy="507209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extLst/>
          </a:lstStyle>
          <a:p>
            <a:pPr lvl="0" eaLnBrk="1" latinLnBrk="0" hangingPunct="1"/>
            <a:r>
              <a:rPr lang="en-US" smtClean="0"/>
              <a:t>Click to edit content</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3706255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451262" y="285728"/>
            <a:ext cx="8241476" cy="1143008"/>
          </a:xfrm>
          <a:prstGeom prst="rect">
            <a:avLst/>
          </a:prstGeom>
          <a:effectLst>
            <a:outerShdw blurRad="50800" dist="25400" dir="2700000" algn="tl" rotWithShape="0">
              <a:prstClr val="black">
                <a:alpha val="40000"/>
              </a:prstClr>
            </a:outerShdw>
          </a:effectLst>
        </p:spPr>
        <p:txBody>
          <a:bodyPr anchor="t" anchorCtr="0"/>
          <a:lstStyle>
            <a:lvl1pPr marL="438912" marR="0" indent="-320040" algn="l" defTabSz="914400" rtl="0" eaLnBrk="1" fontAlgn="auto" latinLnBrk="0" hangingPunct="1">
              <a:lnSpc>
                <a:spcPct val="100000"/>
              </a:lnSpc>
              <a:spcBef>
                <a:spcPts val="0"/>
              </a:spcBef>
              <a:spcAft>
                <a:spcPts val="0"/>
              </a:spcAft>
              <a:buClr>
                <a:schemeClr val="accent1"/>
              </a:buClr>
              <a:buSzPct val="80000"/>
              <a:buFontTx/>
              <a:buNone/>
              <a:tabLst/>
              <a:defRPr kumimoji="0" lang="en-US" sz="4700" b="1" i="0" u="none" strike="noStrike" kern="1200" cap="none" spc="-100" normalizeH="0" baseline="0" noProof="0" smtClean="0">
                <a:ln>
                  <a:noFill/>
                </a:ln>
                <a:solidFill>
                  <a:sysClr val="window" lastClr="FFFFFF"/>
                </a:solidFill>
                <a:effectLst/>
                <a:uLnTx/>
                <a:uFillTx/>
                <a:latin typeface="Corbel"/>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700" b="1" i="0" u="none" strike="noStrike" kern="1200" cap="none" spc="0" normalizeH="0" baseline="0" noProof="0" smtClean="0">
                <a:ln>
                  <a:noFill/>
                </a:ln>
                <a:solidFill>
                  <a:sysClr val="window" lastClr="FFFFFF"/>
                </a:solidFill>
                <a:effectLst/>
                <a:uLnTx/>
                <a:uFillTx/>
                <a:latin typeface="Corbel"/>
                <a:ea typeface="+mj-ea"/>
                <a:cs typeface="+mj-cs"/>
              </a:rPr>
              <a:t>Click to edit title</a:t>
            </a:r>
          </a:p>
        </p:txBody>
      </p:sp>
      <p:pic>
        <p:nvPicPr>
          <p:cNvPr id="5" name="Picture 4" descr="logo-01-01.png"/>
          <p:cNvPicPr>
            <a:picLocks noChangeAspect="1"/>
          </p:cNvPicPr>
          <p:nvPr userDrawn="1"/>
        </p:nvPicPr>
        <p:blipFill>
          <a:blip r:embed="rId2" cstate="print">
            <a:lum contrast="-99000"/>
          </a:blip>
          <a:stretch>
            <a:fillRect/>
          </a:stretch>
        </p:blipFill>
        <p:spPr>
          <a:xfrm>
            <a:off x="7072330" y="6000768"/>
            <a:ext cx="1799267" cy="612441"/>
          </a:xfrm>
          <a:prstGeom prst="rect">
            <a:avLst/>
          </a:prstGeom>
          <a:effectLst/>
        </p:spPr>
      </p:pic>
      <p:sp>
        <p:nvSpPr>
          <p:cNvPr id="8" name="Content Placeholder 2"/>
          <p:cNvSpPr>
            <a:spLocks noGrp="1"/>
          </p:cNvSpPr>
          <p:nvPr>
            <p:ph idx="1" hasCustomPrompt="1"/>
          </p:nvPr>
        </p:nvSpPr>
        <p:spPr>
          <a:xfrm>
            <a:off x="457200" y="1500174"/>
            <a:ext cx="8229600" cy="507209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extLst/>
          </a:lstStyle>
          <a:p>
            <a:pPr lvl="0" eaLnBrk="1" latinLnBrk="0" hangingPunct="1"/>
            <a:r>
              <a:rPr lang="en-US" smtClean="0"/>
              <a:t>Click to edit content</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3706255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451262" y="285728"/>
            <a:ext cx="8241476" cy="1143008"/>
          </a:xfrm>
          <a:prstGeom prst="rect">
            <a:avLst/>
          </a:prstGeom>
          <a:effectLst>
            <a:outerShdw blurRad="50800" dist="25400" dir="2700000" algn="tl" rotWithShape="0">
              <a:prstClr val="black">
                <a:alpha val="40000"/>
              </a:prstClr>
            </a:outerShdw>
          </a:effectLst>
        </p:spPr>
        <p:txBody>
          <a:bodyPr anchor="t" anchorCtr="0"/>
          <a:lstStyle>
            <a:lvl1pPr marL="438912" marR="0" indent="-320040" algn="l" defTabSz="914400" rtl="0" eaLnBrk="1" fontAlgn="auto" latinLnBrk="0" hangingPunct="1">
              <a:lnSpc>
                <a:spcPct val="100000"/>
              </a:lnSpc>
              <a:spcBef>
                <a:spcPts val="0"/>
              </a:spcBef>
              <a:spcAft>
                <a:spcPts val="0"/>
              </a:spcAft>
              <a:buClr>
                <a:schemeClr val="accent1"/>
              </a:buClr>
              <a:buSzPct val="80000"/>
              <a:buFontTx/>
              <a:buNone/>
              <a:tabLst/>
              <a:defRPr kumimoji="0" lang="en-US" sz="4700" b="1" i="0" u="none" strike="noStrike" kern="1200" cap="none" spc="-100" normalizeH="0" baseline="0" noProof="0" smtClean="0">
                <a:ln>
                  <a:noFill/>
                </a:ln>
                <a:solidFill>
                  <a:sysClr val="window" lastClr="FFFFFF"/>
                </a:solidFill>
                <a:effectLst/>
                <a:uLnTx/>
                <a:uFillTx/>
                <a:latin typeface="Corbel"/>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700" b="1" i="0" u="none" strike="noStrike" kern="1200" cap="none" spc="0" normalizeH="0" baseline="0" noProof="0" smtClean="0">
                <a:ln>
                  <a:noFill/>
                </a:ln>
                <a:solidFill>
                  <a:sysClr val="window" lastClr="FFFFFF"/>
                </a:solidFill>
                <a:effectLst/>
                <a:uLnTx/>
                <a:uFillTx/>
                <a:latin typeface="Corbel"/>
                <a:ea typeface="+mj-ea"/>
                <a:cs typeface="+mj-cs"/>
              </a:rPr>
              <a:t>Click to edit title</a:t>
            </a:r>
          </a:p>
        </p:txBody>
      </p:sp>
      <p:pic>
        <p:nvPicPr>
          <p:cNvPr id="5" name="Picture 4" descr="logo-01-01.png"/>
          <p:cNvPicPr>
            <a:picLocks noChangeAspect="1"/>
          </p:cNvPicPr>
          <p:nvPr userDrawn="1"/>
        </p:nvPicPr>
        <p:blipFill>
          <a:blip r:embed="rId2" cstate="print">
            <a:lum contrast="-99000"/>
          </a:blip>
          <a:stretch>
            <a:fillRect/>
          </a:stretch>
        </p:blipFill>
        <p:spPr>
          <a:xfrm>
            <a:off x="7072330" y="6000768"/>
            <a:ext cx="1799267" cy="612441"/>
          </a:xfrm>
          <a:prstGeom prst="rect">
            <a:avLst/>
          </a:prstGeom>
          <a:effectLst/>
        </p:spPr>
      </p:pic>
      <p:sp>
        <p:nvSpPr>
          <p:cNvPr id="8" name="Content Placeholder 2"/>
          <p:cNvSpPr>
            <a:spLocks noGrp="1"/>
          </p:cNvSpPr>
          <p:nvPr>
            <p:ph idx="1" hasCustomPrompt="1"/>
          </p:nvPr>
        </p:nvSpPr>
        <p:spPr>
          <a:xfrm>
            <a:off x="457200" y="1500174"/>
            <a:ext cx="8229600" cy="507209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extLst/>
          </a:lstStyle>
          <a:p>
            <a:pPr lvl="0" eaLnBrk="1" latinLnBrk="0" hangingPunct="1"/>
            <a:r>
              <a:rPr lang="en-US" smtClean="0"/>
              <a:t>Click to edit content</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3706255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descr="MS889_New_Efficiency_Insert_r02_v01.png"/>
          <p:cNvPicPr>
            <a:picLocks noChangeAspect="1"/>
          </p:cNvPicPr>
          <p:nvPr userDrawn="1"/>
        </p:nvPicPr>
        <p:blipFill>
          <a:blip r:embed="rId2"/>
          <a:stretch>
            <a:fillRect/>
          </a:stretch>
        </p:blipFill>
        <p:spPr>
          <a:xfrm>
            <a:off x="1143" y="0"/>
            <a:ext cx="9142856" cy="6857142"/>
          </a:xfrm>
          <a:prstGeom prst="rect">
            <a:avLst/>
          </a:prstGeom>
        </p:spPr>
      </p:pic>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descr="MS889_New_Efficiency_Insert_r02_v01.png"/>
          <p:cNvPicPr>
            <a:picLocks noChangeAspect="1"/>
          </p:cNvPicPr>
          <p:nvPr/>
        </p:nvPicPr>
        <p:blipFill>
          <a:blip r:embed="rId2"/>
          <a:stretch>
            <a:fillRect/>
          </a:stretch>
        </p:blipFill>
        <p:spPr>
          <a:xfrm>
            <a:off x="1143" y="0"/>
            <a:ext cx="9142856" cy="6857142"/>
          </a:xfrm>
          <a:prstGeom prst="rect">
            <a:avLst/>
          </a:prstGeom>
        </p:spPr>
      </p:pic>
      <p:pic>
        <p:nvPicPr>
          <p:cNvPr id="4" name="Picture 3" descr="MS889_New_Efficiency_Insert_r02_v01.png"/>
          <p:cNvPicPr>
            <a:picLocks noChangeAspect="1"/>
          </p:cNvPicPr>
          <p:nvPr userDrawn="1"/>
        </p:nvPicPr>
        <p:blipFill>
          <a:blip r:embed="rId2"/>
          <a:stretch>
            <a:fillRect/>
          </a:stretch>
        </p:blipFill>
        <p:spPr>
          <a:xfrm>
            <a:off x="1143" y="0"/>
            <a:ext cx="9142856" cy="6857142"/>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jpeg"/><Relationship Id="rId7" Type="http://schemas.openxmlformats.org/officeDocument/2006/relationships/image" Target="NULL"/><Relationship Id="rId2"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_rels/slideMaster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jpeg"/><Relationship Id="rId7" Type="http://schemas.openxmlformats.org/officeDocument/2006/relationships/image" Target="NULL"/><Relationship Id="rId2"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25"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7" r:id="rId20"/>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23"/>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24"/>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24"/>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4"/>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4"/>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36"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39"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1.png"/><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1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1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79.gif"/><Relationship Id="rId5" Type="http://schemas.openxmlformats.org/officeDocument/2006/relationships/image" Target="../media/image78.png"/><Relationship Id="rId4" Type="http://schemas.openxmlformats.org/officeDocument/2006/relationships/image" Target="../media/image7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82.png"/><Relationship Id="rId4" Type="http://schemas.openxmlformats.org/officeDocument/2006/relationships/image" Target="../media/image8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windowsservercatalog.com/"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8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80.png"/></Relationships>
</file>

<file path=ppt/slides/_rels/slide2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7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92.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94.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95.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98.png"/><Relationship Id="rId4" Type="http://schemas.openxmlformats.org/officeDocument/2006/relationships/image" Target="../media/image97.png"/></Relationships>
</file>

<file path=ppt/slides/_rels/slide4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3.xml"/><Relationship Id="rId1" Type="http://schemas.openxmlformats.org/officeDocument/2006/relationships/slideLayout" Target="../slideLayouts/slideLayout5.xml"/><Relationship Id="rId4" Type="http://schemas.openxmlformats.org/officeDocument/2006/relationships/image" Target="../media/image10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image" Target="../media/image106.jpeg"/><Relationship Id="rId5" Type="http://schemas.openxmlformats.org/officeDocument/2006/relationships/image" Target="../media/image105.png"/><Relationship Id="rId4" Type="http://schemas.openxmlformats.org/officeDocument/2006/relationships/image" Target="../media/image104.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107.png"/><Relationship Id="rId7" Type="http://schemas.openxmlformats.org/officeDocument/2006/relationships/image" Target="../media/image109.pn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108.png"/><Relationship Id="rId11" Type="http://schemas.openxmlformats.org/officeDocument/2006/relationships/image" Target="../media/image111.png"/><Relationship Id="rId5" Type="http://schemas.openxmlformats.org/officeDocument/2006/relationships/hyperlink" Target="http://microsoft.com/technet" TargetMode="External"/><Relationship Id="rId10" Type="http://schemas.openxmlformats.org/officeDocument/2006/relationships/image" Target="../media/image110.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notesSlide" Target="../notesSlides/notesSlide7.xml"/><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slideLayout" Target="../slideLayouts/slideLayout7.xml"/><Relationship Id="rId16" Type="http://schemas.openxmlformats.org/officeDocument/2006/relationships/image" Target="../media/image47.png"/><Relationship Id="rId1" Type="http://schemas.openxmlformats.org/officeDocument/2006/relationships/tags" Target="../tags/tag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31.png"/><Relationship Id="rId4" Type="http://schemas.openxmlformats.org/officeDocument/2006/relationships/image" Target="../media/image51.png"/><Relationship Id="rId9"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ular Callout 17"/>
          <p:cNvSpPr/>
          <p:nvPr/>
        </p:nvSpPr>
        <p:spPr bwMode="auto">
          <a:xfrm>
            <a:off x="6643702" y="1571612"/>
            <a:ext cx="2428860" cy="2000264"/>
          </a:xfrm>
          <a:prstGeom prst="wedgeRoundRectCallout">
            <a:avLst>
              <a:gd name="adj1" fmla="val 50226"/>
              <a:gd name="adj2" fmla="val 24210"/>
              <a:gd name="adj3"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en-US" sz="1400" dirty="0" smtClean="0">
              <a:solidFill>
                <a:schemeClr val="tx1"/>
              </a:solidFill>
              <a:effectLst>
                <a:outerShdw blurRad="38100" dist="38100" dir="2700000" algn="tl">
                  <a:srgbClr val="000000">
                    <a:alpha val="43137"/>
                  </a:srgbClr>
                </a:outerShdw>
              </a:effectLst>
              <a:latin typeface="Calibri" pitchFamily="34" charset="0"/>
              <a:cs typeface="Calibri" pitchFamily="34" charset="0"/>
            </a:endParaRPr>
          </a:p>
          <a:p>
            <a:endParaRPr lang="en-US" sz="1400"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a:p>
            <a:endParaRPr lang="en-US" sz="1400" dirty="0" smtClean="0">
              <a:solidFill>
                <a:schemeClr val="tx1"/>
              </a:solidFill>
              <a:effectLst>
                <a:outerShdw blurRad="38100" dist="38100" dir="2700000" algn="tl">
                  <a:srgbClr val="000000">
                    <a:alpha val="43137"/>
                  </a:srgbClr>
                </a:outerShdw>
              </a:effectLst>
              <a:latin typeface="Calibri" pitchFamily="34" charset="0"/>
              <a:cs typeface="Calibri" pitchFamily="34" charset="0"/>
            </a:endParaRPr>
          </a:p>
          <a:p>
            <a:endParaRPr lang="en-US" sz="1400" dirty="0" smtClean="0">
              <a:solidFill>
                <a:schemeClr val="tx1"/>
              </a:solidFill>
              <a:effectLst>
                <a:outerShdw blurRad="38100" dist="38100" dir="2700000" algn="tl">
                  <a:srgbClr val="000000">
                    <a:alpha val="43137"/>
                  </a:srgbClr>
                </a:outerShdw>
              </a:effectLst>
              <a:latin typeface="Calibri" pitchFamily="34" charset="0"/>
              <a:cs typeface="Calibri" pitchFamily="34" charset="0"/>
            </a:endParaRPr>
          </a:p>
          <a:p>
            <a:r>
              <a:rPr lang="en-US" sz="14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Some Hyper-V Workloads:</a:t>
            </a:r>
            <a:endParaRPr kumimoji="0" lang="en-US" sz="1400" i="0" u="none" strike="noStrike" cap="none" normalizeH="0" baseline="0" dirty="0" smtClean="0">
              <a:solidFill>
                <a:schemeClr val="tx1"/>
              </a:solidFill>
              <a:effectLst>
                <a:outerShdw blurRad="38100" dist="38100" dir="2700000" algn="tl">
                  <a:srgbClr val="000000">
                    <a:alpha val="43137"/>
                  </a:srgbClr>
                </a:outerShdw>
              </a:effectLst>
              <a:latin typeface="Calibri" pitchFamily="34" charset="0"/>
              <a:cs typeface="Calibri" pitchFamily="34" charset="0"/>
            </a:endParaRPr>
          </a:p>
          <a:p>
            <a:pPr marL="285750" indent="-285750">
              <a:buFont typeface="Arial" pitchFamily="34" charset="0"/>
              <a:buChar char="•"/>
            </a:pPr>
            <a:r>
              <a:rPr lang="en-US" sz="14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BizTalk 2006 Enterprise</a:t>
            </a:r>
          </a:p>
          <a:p>
            <a:pPr marL="285750" indent="-285750">
              <a:buFont typeface="Arial" pitchFamily="34" charset="0"/>
              <a:buChar char="•"/>
            </a:pPr>
            <a:r>
              <a:rPr lang="en-US" sz="14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Active Directory</a:t>
            </a:r>
          </a:p>
          <a:p>
            <a:pPr marL="285750" indent="-285750">
              <a:buFont typeface="Arial" pitchFamily="34" charset="0"/>
              <a:buChar char="•"/>
            </a:pPr>
            <a:r>
              <a:rPr lang="en-US" sz="14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IIS 7.0</a:t>
            </a:r>
          </a:p>
          <a:p>
            <a:pPr marL="285750" indent="-285750">
              <a:buFont typeface="Arial" pitchFamily="34" charset="0"/>
              <a:buChar char="•"/>
            </a:pPr>
            <a:r>
              <a:rPr lang="en-US" sz="14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Oracle</a:t>
            </a:r>
          </a:p>
          <a:p>
            <a:pPr algn="ctr"/>
            <a:endParaRPr kumimoji="0" lang="en-US" sz="1400" b="1" i="0" u="none" strike="noStrike" cap="none" normalizeH="0" baseline="0" dirty="0" smtClean="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7197" name="Picture 29" descr="Server-1-Physical-Shadow-(Base)"/>
          <p:cNvPicPr>
            <a:picLocks noChangeAspect="1" noChangeArrowheads="1"/>
          </p:cNvPicPr>
          <p:nvPr/>
        </p:nvPicPr>
        <p:blipFill>
          <a:blip r:embed="rId3" cstate="print"/>
          <a:srcRect/>
          <a:stretch>
            <a:fillRect/>
          </a:stretch>
        </p:blipFill>
        <p:spPr bwMode="auto">
          <a:xfrm>
            <a:off x="4457718" y="1799468"/>
            <a:ext cx="2286016" cy="2869402"/>
          </a:xfrm>
          <a:prstGeom prst="rect">
            <a:avLst/>
          </a:prstGeom>
          <a:noFill/>
        </p:spPr>
      </p:pic>
      <p:pic>
        <p:nvPicPr>
          <p:cNvPr id="7198" name="Picture 30" descr="Server-1-Physical"/>
          <p:cNvPicPr>
            <a:picLocks noChangeAspect="1" noChangeArrowheads="1"/>
          </p:cNvPicPr>
          <p:nvPr/>
        </p:nvPicPr>
        <p:blipFill>
          <a:blip r:embed="rId4" cstate="print"/>
          <a:srcRect/>
          <a:stretch>
            <a:fillRect/>
          </a:stretch>
        </p:blipFill>
        <p:spPr bwMode="auto">
          <a:xfrm>
            <a:off x="4457718" y="1799468"/>
            <a:ext cx="2286016" cy="2869402"/>
          </a:xfrm>
          <a:prstGeom prst="rect">
            <a:avLst/>
          </a:prstGeom>
          <a:noFill/>
        </p:spPr>
      </p:pic>
      <p:pic>
        <p:nvPicPr>
          <p:cNvPr id="7201" name="Picture 33" descr="Server-1-Physical"/>
          <p:cNvPicPr>
            <a:picLocks noChangeAspect="1" noChangeArrowheads="1"/>
          </p:cNvPicPr>
          <p:nvPr/>
        </p:nvPicPr>
        <p:blipFill>
          <a:blip r:embed="rId4" cstate="print"/>
          <a:srcRect/>
          <a:stretch>
            <a:fillRect/>
          </a:stretch>
        </p:blipFill>
        <p:spPr bwMode="auto">
          <a:xfrm>
            <a:off x="4457718" y="1320043"/>
            <a:ext cx="2306230" cy="2894775"/>
          </a:xfrm>
          <a:prstGeom prst="rect">
            <a:avLst/>
          </a:prstGeom>
          <a:noFill/>
        </p:spPr>
      </p:pic>
      <p:pic>
        <p:nvPicPr>
          <p:cNvPr id="7199" name="Picture 31" descr="Servers-3-Virtual"/>
          <p:cNvPicPr>
            <a:picLocks noChangeAspect="1" noChangeArrowheads="1"/>
          </p:cNvPicPr>
          <p:nvPr/>
        </p:nvPicPr>
        <p:blipFill>
          <a:blip r:embed="rId5" cstate="print"/>
          <a:srcRect/>
          <a:stretch>
            <a:fillRect/>
          </a:stretch>
        </p:blipFill>
        <p:spPr bwMode="auto">
          <a:xfrm>
            <a:off x="4429125" y="1831010"/>
            <a:ext cx="2286016" cy="2868214"/>
          </a:xfrm>
          <a:prstGeom prst="rect">
            <a:avLst/>
          </a:prstGeom>
          <a:noFill/>
        </p:spPr>
      </p:pic>
      <p:sp>
        <p:nvSpPr>
          <p:cNvPr id="16" name="Title 15"/>
          <p:cNvSpPr>
            <a:spLocks noGrp="1"/>
          </p:cNvSpPr>
          <p:nvPr>
            <p:ph type="title"/>
          </p:nvPr>
        </p:nvSpPr>
        <p:spPr>
          <a:xfrm>
            <a:off x="381000" y="230188"/>
            <a:ext cx="8382000" cy="664797"/>
          </a:xfrm>
        </p:spPr>
        <p:txBody>
          <a:bodyPr>
            <a:normAutofit/>
          </a:bodyPr>
          <a:lstStyle/>
          <a:p>
            <a:r>
              <a:rPr lang="en-US" sz="4000" dirty="0" smtClean="0"/>
              <a:t>Server Consolidation: </a:t>
            </a:r>
            <a:r>
              <a:rPr lang="en-US" sz="4000" dirty="0" err="1" smtClean="0"/>
              <a:t>Comune</a:t>
            </a:r>
            <a:r>
              <a:rPr lang="en-US" sz="4000" dirty="0" smtClean="0"/>
              <a:t> di Roma</a:t>
            </a:r>
            <a:endParaRPr lang="en-US" sz="4000" dirty="0"/>
          </a:p>
        </p:txBody>
      </p:sp>
      <p:pic>
        <p:nvPicPr>
          <p:cNvPr id="15" name="Picture 14" descr="server-utilization---20-percent.png"/>
          <p:cNvPicPr>
            <a:picLocks noChangeAspect="1"/>
          </p:cNvPicPr>
          <p:nvPr/>
        </p:nvPicPr>
        <p:blipFill>
          <a:blip r:embed="rId6" cstate="print"/>
          <a:stretch>
            <a:fillRect/>
          </a:stretch>
        </p:blipFill>
        <p:spPr>
          <a:xfrm>
            <a:off x="7179327" y="3683000"/>
            <a:ext cx="1565682" cy="1417608"/>
          </a:xfrm>
          <a:prstGeom prst="rect">
            <a:avLst/>
          </a:prstGeom>
          <a:effectLst>
            <a:reflection blurRad="6350" stA="52000" endA="300" endPos="35000" dir="5400000" sy="-100000" algn="bl" rotWithShape="0"/>
          </a:effectLst>
          <a:scene3d>
            <a:camera prst="perspectiveLeft"/>
            <a:lightRig rig="threePt" dir="t"/>
          </a:scene3d>
        </p:spPr>
      </p:pic>
      <p:sp>
        <p:nvSpPr>
          <p:cNvPr id="19" name="TextBox 18"/>
          <p:cNvSpPr txBox="1"/>
          <p:nvPr/>
        </p:nvSpPr>
        <p:spPr>
          <a:xfrm>
            <a:off x="7241153" y="5411660"/>
            <a:ext cx="1486287" cy="689420"/>
          </a:xfrm>
          <a:prstGeom prst="rect">
            <a:avLst/>
          </a:prstGeom>
          <a:noFill/>
        </p:spPr>
        <p:txBody>
          <a:bodyPr wrap="square" lIns="0" tIns="0" rIns="0" bIns="0" rtlCol="0">
            <a:spAutoFit/>
          </a:bodyPr>
          <a:lstStyle/>
          <a:p>
            <a:pPr algn="ctr">
              <a:lnSpc>
                <a:spcPct val="80000"/>
              </a:lnSpc>
            </a:pPr>
            <a:r>
              <a:rPr lang="en-US" sz="2800" i="1" spc="-50" dirty="0" smtClean="0">
                <a:solidFill>
                  <a:schemeClr val="tx1"/>
                </a:solidFill>
                <a:effectLst>
                  <a:outerShdw blurRad="38100" dist="38100" dir="2700000" algn="tl">
                    <a:srgbClr val="000000">
                      <a:alpha val="43137"/>
                    </a:srgbClr>
                  </a:outerShdw>
                </a:effectLst>
              </a:rPr>
              <a:t>Server Utilization</a:t>
            </a:r>
          </a:p>
        </p:txBody>
      </p:sp>
      <p:pic>
        <p:nvPicPr>
          <p:cNvPr id="21" name="Picture 20" descr="server-utilization---20-percent.png"/>
          <p:cNvPicPr>
            <a:picLocks noChangeAspect="1"/>
          </p:cNvPicPr>
          <p:nvPr/>
        </p:nvPicPr>
        <p:blipFill>
          <a:blip r:embed="rId7" cstate="print"/>
          <a:stretch>
            <a:fillRect/>
          </a:stretch>
        </p:blipFill>
        <p:spPr>
          <a:xfrm>
            <a:off x="7127240" y="3815080"/>
            <a:ext cx="1565682" cy="1417607"/>
          </a:xfrm>
          <a:prstGeom prst="rect">
            <a:avLst/>
          </a:prstGeom>
          <a:effectLst>
            <a:reflection blurRad="6350" stA="52000" endA="300" endPos="35000" dir="5400000" sy="-100000" algn="bl" rotWithShape="0"/>
          </a:effectLst>
          <a:scene3d>
            <a:camera prst="perspectiveLeft"/>
            <a:lightRig rig="threePt" dir="t"/>
          </a:scene3d>
        </p:spPr>
      </p:pic>
      <p:sp>
        <p:nvSpPr>
          <p:cNvPr id="27" name="Rounded Rectangular Callout 26"/>
          <p:cNvSpPr/>
          <p:nvPr/>
        </p:nvSpPr>
        <p:spPr bwMode="auto">
          <a:xfrm>
            <a:off x="142844" y="5143512"/>
            <a:ext cx="6929486" cy="1214446"/>
          </a:xfrm>
          <a:prstGeom prst="wedgeRoundRectCallout">
            <a:avLst>
              <a:gd name="adj1" fmla="val 50226"/>
              <a:gd name="adj2" fmla="val 24210"/>
              <a:gd name="adj3" fmla="val 1666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i="1" dirty="0" smtClean="0">
                <a:latin typeface="Calibri"/>
                <a:ea typeface="Calibri"/>
                <a:cs typeface="Times New Roman"/>
              </a:rPr>
              <a:t>“IT </a:t>
            </a:r>
            <a:r>
              <a:rPr lang="en-US" sz="1400" i="1" dirty="0">
                <a:latin typeface="Calibri"/>
                <a:ea typeface="Calibri"/>
                <a:cs typeface="Times New Roman"/>
              </a:rPr>
              <a:t>staff used the performance monitoring tool within the Microsoft Management Console (MMC) to assess the performance of both 64-bit and 32-bit VMs. “</a:t>
            </a:r>
            <a:r>
              <a:rPr lang="en-US" sz="1400" b="1" i="1" dirty="0">
                <a:latin typeface="Calibri"/>
                <a:ea typeface="Calibri"/>
                <a:cs typeface="Times New Roman"/>
              </a:rPr>
              <a:t>So far, the performance of Hyper-V is near to that of a physical system, and the MMC interface is simple and </a:t>
            </a:r>
            <a:r>
              <a:rPr lang="en-US" sz="1400" b="1" i="1" dirty="0" smtClean="0">
                <a:latin typeface="Calibri"/>
                <a:ea typeface="Calibri"/>
                <a:cs typeface="Times New Roman"/>
              </a:rPr>
              <a:t>intuitive.</a:t>
            </a:r>
            <a:r>
              <a:rPr lang="en-US" sz="1400" i="1" dirty="0" smtClean="0">
                <a:latin typeface="Calibri"/>
                <a:ea typeface="Calibri"/>
                <a:cs typeface="Times New Roman"/>
              </a:rPr>
              <a:t>”</a:t>
            </a:r>
          </a:p>
          <a:p>
            <a:pPr algn="ctr"/>
            <a:r>
              <a:rPr lang="en-US" sz="1400" i="1" dirty="0" err="1" smtClean="0">
                <a:latin typeface="Calibri"/>
                <a:ea typeface="Calibri"/>
                <a:cs typeface="Times New Roman"/>
              </a:rPr>
              <a:t>Giulio</a:t>
            </a:r>
            <a:r>
              <a:rPr lang="en-US" sz="1400" i="1" dirty="0" smtClean="0">
                <a:latin typeface="Calibri"/>
                <a:ea typeface="Calibri"/>
                <a:cs typeface="Times New Roman"/>
              </a:rPr>
              <a:t> </a:t>
            </a:r>
            <a:r>
              <a:rPr lang="en-US" sz="1400" i="1" dirty="0" err="1">
                <a:latin typeface="Calibri"/>
                <a:ea typeface="Calibri"/>
                <a:cs typeface="Times New Roman"/>
              </a:rPr>
              <a:t>Moroni</a:t>
            </a:r>
            <a:r>
              <a:rPr lang="en-US" sz="1400" i="1" dirty="0">
                <a:latin typeface="Calibri"/>
                <a:ea typeface="Calibri"/>
                <a:cs typeface="Times New Roman"/>
              </a:rPr>
              <a:t>, </a:t>
            </a:r>
            <a:r>
              <a:rPr lang="en-US" sz="1400" i="1" dirty="0" err="1" smtClean="0">
                <a:latin typeface="Calibri"/>
                <a:ea typeface="Calibri"/>
                <a:cs typeface="Times New Roman"/>
              </a:rPr>
              <a:t>Comune</a:t>
            </a:r>
            <a:r>
              <a:rPr lang="en-US" sz="1400" i="1" dirty="0" smtClean="0">
                <a:latin typeface="Calibri"/>
                <a:ea typeface="Calibri"/>
                <a:cs typeface="Times New Roman"/>
              </a:rPr>
              <a:t> </a:t>
            </a:r>
            <a:r>
              <a:rPr lang="en-US" sz="1400" i="1" dirty="0">
                <a:latin typeface="Calibri"/>
                <a:ea typeface="Calibri"/>
                <a:cs typeface="Times New Roman"/>
              </a:rPr>
              <a:t>di Roma Technical </a:t>
            </a:r>
            <a:r>
              <a:rPr lang="en-US" sz="1400" i="1" dirty="0" smtClean="0">
                <a:latin typeface="Calibri"/>
                <a:ea typeface="Calibri"/>
                <a:cs typeface="Times New Roman"/>
              </a:rPr>
              <a:t>Leader</a:t>
            </a:r>
          </a:p>
        </p:txBody>
      </p:sp>
      <p:pic>
        <p:nvPicPr>
          <p:cNvPr id="13" name="Picture 12" descr="WS08-HypeV_h_rgb.png"/>
          <p:cNvPicPr>
            <a:picLocks noChangeAspect="1"/>
          </p:cNvPicPr>
          <p:nvPr/>
        </p:nvPicPr>
        <p:blipFill>
          <a:blip r:embed="rId8" cstate="print"/>
          <a:stretch>
            <a:fillRect/>
          </a:stretch>
        </p:blipFill>
        <p:spPr>
          <a:xfrm>
            <a:off x="6800092" y="1785926"/>
            <a:ext cx="2187519" cy="485432"/>
          </a:xfrm>
          <a:prstGeom prst="rect">
            <a:avLst/>
          </a:prstGeom>
        </p:spPr>
      </p:pic>
      <p:sp>
        <p:nvSpPr>
          <p:cNvPr id="14" name="Rectangle 13"/>
          <p:cNvSpPr/>
          <p:nvPr/>
        </p:nvSpPr>
        <p:spPr>
          <a:xfrm>
            <a:off x="381000" y="756633"/>
            <a:ext cx="8803758" cy="584775"/>
          </a:xfrm>
          <a:prstGeom prst="rect">
            <a:avLst/>
          </a:prstGeom>
        </p:spPr>
        <p:txBody>
          <a:bodyPr wrap="square">
            <a:spAutoFit/>
          </a:bodyPr>
          <a:lstStyle/>
          <a:p>
            <a:r>
              <a:rPr lang="en-US" sz="3200" dirty="0" smtClean="0">
                <a:solidFill>
                  <a:schemeClr val="tx1"/>
                </a:solidFill>
                <a:latin typeface="+mj-lt"/>
              </a:rPr>
              <a:t>The Fastest Way to Reduce Costs</a:t>
            </a:r>
            <a:endParaRPr lang="en-US" sz="3200" dirty="0">
              <a:solidFill>
                <a:schemeClr val="tx1"/>
              </a:solidFill>
              <a:latin typeface="+mj-lt"/>
            </a:endParaRPr>
          </a:p>
        </p:txBody>
      </p:sp>
      <p:sp>
        <p:nvSpPr>
          <p:cNvPr id="22" name="Rounded Rectangular Callout 21"/>
          <p:cNvSpPr/>
          <p:nvPr/>
        </p:nvSpPr>
        <p:spPr bwMode="auto">
          <a:xfrm>
            <a:off x="142844" y="3357562"/>
            <a:ext cx="4495800" cy="1428760"/>
          </a:xfrm>
          <a:prstGeom prst="wedgeRoundRectCallout">
            <a:avLst>
              <a:gd name="adj1" fmla="val 50226"/>
              <a:gd name="adj2" fmla="val 24210"/>
              <a:gd name="adj3" fmla="val 1666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i="1" dirty="0">
                <a:latin typeface="Calibri"/>
                <a:ea typeface="Calibri"/>
                <a:cs typeface="Times New Roman"/>
              </a:rPr>
              <a:t>“With Hyper-V, we are exploiting the capacity of Intel-based </a:t>
            </a:r>
            <a:r>
              <a:rPr lang="en-US" sz="1400" i="1" dirty="0" smtClean="0">
                <a:latin typeface="Calibri"/>
                <a:ea typeface="Calibri"/>
                <a:cs typeface="Times New Roman"/>
              </a:rPr>
              <a:t>enterprise </a:t>
            </a:r>
            <a:r>
              <a:rPr lang="en-US" sz="1400" i="1" dirty="0">
                <a:latin typeface="Calibri"/>
                <a:ea typeface="Calibri"/>
                <a:cs typeface="Times New Roman"/>
              </a:rPr>
              <a:t>servers to build a scalable, reliable virtualization environment capable of consolidating multiple physical servers at once</a:t>
            </a:r>
            <a:r>
              <a:rPr lang="en-US" sz="1400" i="1" dirty="0" smtClean="0">
                <a:latin typeface="Calibri"/>
                <a:ea typeface="Calibri"/>
                <a:cs typeface="Times New Roman"/>
              </a:rPr>
              <a:t>.”  </a:t>
            </a:r>
            <a:endParaRPr lang="en-US" sz="1400" i="1" dirty="0">
              <a:latin typeface="Calibri"/>
              <a:ea typeface="Calibri"/>
              <a:cs typeface="Times New Roman"/>
            </a:endParaRPr>
          </a:p>
          <a:p>
            <a:pPr algn="ctr"/>
            <a:r>
              <a:rPr lang="en-US" sz="1400" i="1" dirty="0" smtClean="0">
                <a:latin typeface="Calibri"/>
                <a:ea typeface="Calibri"/>
                <a:cs typeface="Times New Roman"/>
              </a:rPr>
              <a:t>Luigi </a:t>
            </a:r>
            <a:r>
              <a:rPr lang="en-US" sz="1400" i="1" dirty="0" err="1">
                <a:latin typeface="Calibri"/>
                <a:ea typeface="Calibri"/>
                <a:cs typeface="Times New Roman"/>
              </a:rPr>
              <a:t>Baldoni</a:t>
            </a:r>
            <a:endParaRPr lang="en-US" sz="1400" i="1" dirty="0">
              <a:latin typeface="Calibri"/>
              <a:ea typeface="Calibri"/>
              <a:cs typeface="Times New Roman"/>
            </a:endParaRPr>
          </a:p>
          <a:p>
            <a:pPr algn="ctr"/>
            <a:r>
              <a:rPr lang="en-US" sz="1400" i="1" dirty="0">
                <a:latin typeface="Calibri"/>
                <a:ea typeface="Calibri"/>
                <a:cs typeface="Times New Roman"/>
              </a:rPr>
              <a:t>Chief Information Officer, </a:t>
            </a:r>
            <a:r>
              <a:rPr lang="en-US" sz="1400" i="1" dirty="0" err="1">
                <a:latin typeface="Calibri"/>
                <a:ea typeface="Calibri"/>
                <a:cs typeface="Times New Roman"/>
              </a:rPr>
              <a:t>Comune</a:t>
            </a:r>
            <a:r>
              <a:rPr lang="en-US" sz="1400" i="1" dirty="0">
                <a:latin typeface="Calibri"/>
                <a:ea typeface="Calibri"/>
                <a:cs typeface="Times New Roman"/>
              </a:rPr>
              <a:t> </a:t>
            </a:r>
            <a:r>
              <a:rPr lang="en-US" sz="1400" i="1" dirty="0" err="1">
                <a:latin typeface="Calibri"/>
                <a:ea typeface="Calibri"/>
                <a:cs typeface="Times New Roman"/>
              </a:rPr>
              <a:t>di</a:t>
            </a:r>
            <a:r>
              <a:rPr lang="en-US" sz="1400" i="1" dirty="0">
                <a:latin typeface="Calibri"/>
                <a:ea typeface="Calibri"/>
                <a:cs typeface="Times New Roman"/>
              </a:rPr>
              <a:t> </a:t>
            </a:r>
            <a:r>
              <a:rPr lang="en-US" sz="1400" i="1" dirty="0" smtClean="0">
                <a:latin typeface="Calibri"/>
                <a:ea typeface="Calibri"/>
                <a:cs typeface="Times New Roman"/>
              </a:rPr>
              <a:t>Roma</a:t>
            </a:r>
          </a:p>
        </p:txBody>
      </p:sp>
      <p:sp>
        <p:nvSpPr>
          <p:cNvPr id="23" name="Rounded Rectangular Callout 22"/>
          <p:cNvSpPr/>
          <p:nvPr/>
        </p:nvSpPr>
        <p:spPr bwMode="auto">
          <a:xfrm>
            <a:off x="142844" y="1571612"/>
            <a:ext cx="4389120" cy="1463040"/>
          </a:xfrm>
          <a:prstGeom prst="wedgeRoundRectCallout">
            <a:avLst>
              <a:gd name="adj1" fmla="val 50226"/>
              <a:gd name="adj2" fmla="val 24210"/>
              <a:gd name="adj3"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r>
              <a:rPr lang="en-US" sz="1400" b="1" dirty="0" smtClean="0">
                <a:latin typeface="Calibri"/>
                <a:ea typeface="Calibri"/>
                <a:cs typeface="Times New Roman"/>
              </a:rPr>
              <a:t>Challenges</a:t>
            </a:r>
            <a:r>
              <a:rPr lang="en-US" sz="1400" dirty="0" smtClean="0">
                <a:latin typeface="Calibri"/>
                <a:ea typeface="Calibri"/>
                <a:cs typeface="Times New Roman"/>
              </a:rPr>
              <a:t>:</a:t>
            </a:r>
          </a:p>
          <a:p>
            <a:pPr marL="285750" indent="-285750">
              <a:buFont typeface="Arial" pitchFamily="34" charset="0"/>
              <a:buChar char="•"/>
            </a:pPr>
            <a:r>
              <a:rPr lang="en-US" sz="1400" dirty="0" smtClean="0">
                <a:latin typeface="Calibri"/>
                <a:ea typeface="Calibri"/>
                <a:cs typeface="Times New Roman"/>
              </a:rPr>
              <a:t>Underutilized hardware</a:t>
            </a:r>
          </a:p>
          <a:p>
            <a:pPr marL="285750" indent="-285750">
              <a:buFont typeface="Arial" pitchFamily="34" charset="0"/>
              <a:buChar char="•"/>
            </a:pPr>
            <a:r>
              <a:rPr lang="en-US" sz="1400" dirty="0" smtClean="0">
                <a:latin typeface="Calibri"/>
                <a:ea typeface="Calibri"/>
                <a:cs typeface="Times New Roman"/>
              </a:rPr>
              <a:t>Excessive </a:t>
            </a:r>
            <a:r>
              <a:rPr lang="en-US" sz="1400" dirty="0">
                <a:latin typeface="Calibri"/>
                <a:ea typeface="Calibri"/>
                <a:cs typeface="Times New Roman"/>
              </a:rPr>
              <a:t>power </a:t>
            </a:r>
            <a:r>
              <a:rPr lang="en-US" sz="1400" dirty="0" smtClean="0">
                <a:latin typeface="Calibri"/>
                <a:ea typeface="Calibri"/>
                <a:cs typeface="Times New Roman"/>
              </a:rPr>
              <a:t>consumption</a:t>
            </a:r>
          </a:p>
          <a:p>
            <a:pPr marL="285750" indent="-285750">
              <a:buFont typeface="Arial" pitchFamily="34" charset="0"/>
              <a:buChar char="•"/>
            </a:pPr>
            <a:r>
              <a:rPr lang="en-US" sz="1400" dirty="0" smtClean="0">
                <a:latin typeface="Calibri"/>
                <a:ea typeface="Calibri"/>
                <a:cs typeface="Times New Roman"/>
              </a:rPr>
              <a:t>Desire to Improve Business Agility</a:t>
            </a:r>
          </a:p>
          <a:p>
            <a:pPr marL="285750" indent="-285750">
              <a:buFont typeface="Arial" pitchFamily="34" charset="0"/>
              <a:buChar char="•"/>
            </a:pPr>
            <a:r>
              <a:rPr lang="en-US" sz="1400" dirty="0" smtClean="0">
                <a:latin typeface="Calibri"/>
                <a:ea typeface="Calibri"/>
                <a:cs typeface="Times New Roman"/>
              </a:rPr>
              <a:t>Expensive </a:t>
            </a:r>
            <a:r>
              <a:rPr lang="en-US" sz="1400" dirty="0">
                <a:latin typeface="Calibri"/>
                <a:ea typeface="Calibri"/>
                <a:cs typeface="Times New Roman"/>
              </a:rPr>
              <a:t>space across datacenter </a:t>
            </a:r>
            <a:r>
              <a:rPr lang="en-US" sz="1400" dirty="0" smtClean="0">
                <a:latin typeface="Calibri"/>
                <a:ea typeface="Calibri"/>
                <a:cs typeface="Times New Roman"/>
              </a:rPr>
              <a:t>&amp; branch </a:t>
            </a:r>
            <a:r>
              <a:rPr lang="en-US" sz="1400" dirty="0">
                <a:latin typeface="Calibri"/>
                <a:ea typeface="Calibri"/>
                <a:cs typeface="Times New Roman"/>
              </a:rPr>
              <a:t>offices</a:t>
            </a:r>
          </a:p>
        </p:txBody>
      </p:sp>
    </p:spTree>
    <p:extLst>
      <p:ext uri="{BB962C8B-B14F-4D97-AF65-F5344CB8AC3E}">
        <p14:creationId xmlns:p14="http://schemas.microsoft.com/office/powerpoint/2010/main" xmlns="" val="5890893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par>
                                <p:cTn id="8" presetID="2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1000" fill="hold"/>
                                        <p:tgtEl>
                                          <p:spTgt spid="15"/>
                                        </p:tgtEl>
                                        <p:attrNameLst>
                                          <p:attrName>ppt_w</p:attrName>
                                        </p:attrNameLst>
                                      </p:cBhvr>
                                      <p:tavLst>
                                        <p:tav tm="0">
                                          <p:val>
                                            <p:fltVal val="0"/>
                                          </p:val>
                                        </p:tav>
                                        <p:tav tm="100000">
                                          <p:val>
                                            <p:strVal val="#ppt_w"/>
                                          </p:val>
                                        </p:tav>
                                      </p:tavLst>
                                    </p:anim>
                                    <p:anim calcmode="lin" valueType="num">
                                      <p:cBhvr>
                                        <p:cTn id="11" dur="1000" fill="hold"/>
                                        <p:tgtEl>
                                          <p:spTgt spid="15"/>
                                        </p:tgtEl>
                                        <p:attrNameLst>
                                          <p:attrName>ppt_h</p:attrName>
                                        </p:attrNameLst>
                                      </p:cBhvr>
                                      <p:tavLst>
                                        <p:tav tm="0">
                                          <p:val>
                                            <p:fltVal val="0"/>
                                          </p:val>
                                        </p:tav>
                                        <p:tav tm="100000">
                                          <p:val>
                                            <p:strVal val="#ppt_h"/>
                                          </p:val>
                                        </p:tav>
                                      </p:tavLst>
                                    </p:anim>
                                  </p:childTnLst>
                                </p:cTn>
                              </p:par>
                            </p:childTnLst>
                          </p:cTn>
                        </p:par>
                        <p:par>
                          <p:cTn id="12" fill="hold">
                            <p:stCondLst>
                              <p:cond delay="2000"/>
                            </p:stCondLst>
                            <p:childTnLst>
                              <p:par>
                                <p:cTn id="13" presetID="10" presetClass="exit" presetSubtype="0" fill="hold" nodeType="afterEffect">
                                  <p:stCondLst>
                                    <p:cond delay="0"/>
                                  </p:stCondLst>
                                  <p:childTnLst>
                                    <p:animEffect transition="out" filter="fade">
                                      <p:cBhvr>
                                        <p:cTn id="14" dur="1000"/>
                                        <p:tgtEl>
                                          <p:spTgt spid="7201"/>
                                        </p:tgtEl>
                                      </p:cBhvr>
                                    </p:animEffect>
                                    <p:set>
                                      <p:cBhvr>
                                        <p:cTn id="15" dur="1" fill="hold">
                                          <p:stCondLst>
                                            <p:cond delay="999"/>
                                          </p:stCondLst>
                                        </p:cTn>
                                        <p:tgtEl>
                                          <p:spTgt spid="7201"/>
                                        </p:tgtEl>
                                        <p:attrNameLst>
                                          <p:attrName>style.visibility</p:attrName>
                                        </p:attrNameLst>
                                      </p:cBhvr>
                                      <p:to>
                                        <p:strVal val="hidden"/>
                                      </p:to>
                                    </p:set>
                                  </p:childTnLst>
                                </p:cTn>
                              </p:par>
                              <p:par>
                                <p:cTn id="16" presetID="10" presetClass="exit" presetSubtype="0" fill="hold" nodeType="withEffect">
                                  <p:stCondLst>
                                    <p:cond delay="600"/>
                                  </p:stCondLst>
                                  <p:childTnLst>
                                    <p:animEffect transition="out" filter="fade">
                                      <p:cBhvr>
                                        <p:cTn id="17" dur="1000"/>
                                        <p:tgtEl>
                                          <p:spTgt spid="7198"/>
                                        </p:tgtEl>
                                      </p:cBhvr>
                                    </p:animEffect>
                                    <p:set>
                                      <p:cBhvr>
                                        <p:cTn id="18" dur="1" fill="hold">
                                          <p:stCondLst>
                                            <p:cond delay="999"/>
                                          </p:stCondLst>
                                        </p:cTn>
                                        <p:tgtEl>
                                          <p:spTgt spid="7198"/>
                                        </p:tgtEl>
                                        <p:attrNameLst>
                                          <p:attrName>style.visibility</p:attrName>
                                        </p:attrNameLst>
                                      </p:cBhvr>
                                      <p:to>
                                        <p:strVal val="hidden"/>
                                      </p:to>
                                    </p:set>
                                  </p:childTnLst>
                                </p:cTn>
                              </p:par>
                            </p:childTnLst>
                          </p:cTn>
                        </p:par>
                        <p:par>
                          <p:cTn id="19" fill="hold">
                            <p:stCondLst>
                              <p:cond delay="3600"/>
                            </p:stCondLst>
                            <p:childTnLst>
                              <p:par>
                                <p:cTn id="20" presetID="42" presetClass="entr" presetSubtype="0" fill="hold" nodeType="afterEffect">
                                  <p:stCondLst>
                                    <p:cond delay="0"/>
                                  </p:stCondLst>
                                  <p:childTnLst>
                                    <p:set>
                                      <p:cBhvr>
                                        <p:cTn id="21" dur="1" fill="hold">
                                          <p:stCondLst>
                                            <p:cond delay="0"/>
                                          </p:stCondLst>
                                        </p:cTn>
                                        <p:tgtEl>
                                          <p:spTgt spid="7199"/>
                                        </p:tgtEl>
                                        <p:attrNameLst>
                                          <p:attrName>style.visibility</p:attrName>
                                        </p:attrNameLst>
                                      </p:cBhvr>
                                      <p:to>
                                        <p:strVal val="visible"/>
                                      </p:to>
                                    </p:set>
                                    <p:animEffect transition="in" filter="fade">
                                      <p:cBhvr>
                                        <p:cTn id="22" dur="1000"/>
                                        <p:tgtEl>
                                          <p:spTgt spid="7199"/>
                                        </p:tgtEl>
                                      </p:cBhvr>
                                    </p:animEffect>
                                    <p:anim calcmode="lin" valueType="num">
                                      <p:cBhvr>
                                        <p:cTn id="23" dur="1000" fill="hold"/>
                                        <p:tgtEl>
                                          <p:spTgt spid="7199"/>
                                        </p:tgtEl>
                                        <p:attrNameLst>
                                          <p:attrName>ppt_x</p:attrName>
                                        </p:attrNameLst>
                                      </p:cBhvr>
                                      <p:tavLst>
                                        <p:tav tm="0">
                                          <p:val>
                                            <p:strVal val="#ppt_x"/>
                                          </p:val>
                                        </p:tav>
                                        <p:tav tm="100000">
                                          <p:val>
                                            <p:strVal val="#ppt_x"/>
                                          </p:val>
                                        </p:tav>
                                      </p:tavLst>
                                    </p:anim>
                                    <p:anim calcmode="lin" valueType="num">
                                      <p:cBhvr>
                                        <p:cTn id="24" dur="1000" fill="hold"/>
                                        <p:tgtEl>
                                          <p:spTgt spid="7199"/>
                                        </p:tgtEl>
                                        <p:attrNameLst>
                                          <p:attrName>ppt_y</p:attrName>
                                        </p:attrNameLst>
                                      </p:cBhvr>
                                      <p:tavLst>
                                        <p:tav tm="0">
                                          <p:val>
                                            <p:strVal val="#ppt_y+.1"/>
                                          </p:val>
                                        </p:tav>
                                        <p:tav tm="100000">
                                          <p:val>
                                            <p:strVal val="#ppt_y"/>
                                          </p:val>
                                        </p:tav>
                                      </p:tavLst>
                                    </p:anim>
                                  </p:childTnLst>
                                </p:cTn>
                              </p:par>
                            </p:childTnLst>
                          </p:cTn>
                        </p:par>
                        <p:par>
                          <p:cTn id="25" fill="hold">
                            <p:stCondLst>
                              <p:cond delay="4600"/>
                            </p:stCondLst>
                            <p:childTnLst>
                              <p:par>
                                <p:cTn id="26" presetID="10" presetClass="exit" presetSubtype="0" fill="hold" nodeType="afterEffect">
                                  <p:stCondLst>
                                    <p:cond delay="0"/>
                                  </p:stCondLst>
                                  <p:childTnLst>
                                    <p:animEffect transition="out" filter="fade">
                                      <p:cBhvr>
                                        <p:cTn id="27" dur="2000"/>
                                        <p:tgtEl>
                                          <p:spTgt spid="15"/>
                                        </p:tgtEl>
                                      </p:cBhvr>
                                    </p:animEffect>
                                    <p:set>
                                      <p:cBhvr>
                                        <p:cTn id="28" dur="1" fill="hold">
                                          <p:stCondLst>
                                            <p:cond delay="1999"/>
                                          </p:stCondLst>
                                        </p:cTn>
                                        <p:tgtEl>
                                          <p:spTgt spid="15"/>
                                        </p:tgtEl>
                                        <p:attrNameLst>
                                          <p:attrName>style.visibility</p:attrName>
                                        </p:attrNameLst>
                                      </p:cBhvr>
                                      <p:to>
                                        <p:strVal val="hidden"/>
                                      </p:to>
                                    </p:set>
                                  </p:childTnLst>
                                </p:cTn>
                              </p:par>
                              <p:par>
                                <p:cTn id="29" presetID="23" presetClass="entr" presetSubtype="16"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1000" fill="hold"/>
                                        <p:tgtEl>
                                          <p:spTgt spid="21"/>
                                        </p:tgtEl>
                                        <p:attrNameLst>
                                          <p:attrName>ppt_w</p:attrName>
                                        </p:attrNameLst>
                                      </p:cBhvr>
                                      <p:tavLst>
                                        <p:tav tm="0">
                                          <p:val>
                                            <p:fltVal val="0"/>
                                          </p:val>
                                        </p:tav>
                                        <p:tav tm="100000">
                                          <p:val>
                                            <p:strVal val="#ppt_w"/>
                                          </p:val>
                                        </p:tav>
                                      </p:tavLst>
                                    </p:anim>
                                    <p:anim calcmode="lin" valueType="num">
                                      <p:cBhvr>
                                        <p:cTn id="32" dur="1000" fill="hold"/>
                                        <p:tgtEl>
                                          <p:spTgt spid="21"/>
                                        </p:tgtEl>
                                        <p:attrNameLst>
                                          <p:attrName>ppt_h</p:attrName>
                                        </p:attrNameLst>
                                      </p:cBhvr>
                                      <p:tavLst>
                                        <p:tav tm="0">
                                          <p:val>
                                            <p:fltVal val="0"/>
                                          </p:val>
                                        </p:tav>
                                        <p:tav tm="100000">
                                          <p:val>
                                            <p:strVal val="#ppt_h"/>
                                          </p:val>
                                        </p:tav>
                                      </p:tavLst>
                                    </p:anim>
                                  </p:childTnLst>
                                </p:cTn>
                              </p:par>
                            </p:childTnLst>
                          </p:cTn>
                        </p:par>
                        <p:par>
                          <p:cTn id="33" fill="hold">
                            <p:stCondLst>
                              <p:cond delay="6600"/>
                            </p:stCondLst>
                            <p:childTnLst>
                              <p:par>
                                <p:cTn id="34" presetID="2" presetClass="entr" presetSubtype="2"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1+#ppt_w/2"/>
                                          </p:val>
                                        </p:tav>
                                        <p:tav tm="100000">
                                          <p:val>
                                            <p:strVal val="#ppt_x"/>
                                          </p:val>
                                        </p:tav>
                                      </p:tavLst>
                                    </p:anim>
                                    <p:anim calcmode="lin" valueType="num">
                                      <p:cBhvr additive="base">
                                        <p:cTn id="37" dur="500" fill="hold"/>
                                        <p:tgtEl>
                                          <p:spTgt spid="18"/>
                                        </p:tgtEl>
                                        <p:attrNameLst>
                                          <p:attrName>ppt_y</p:attrName>
                                        </p:attrNameLst>
                                      </p:cBhvr>
                                      <p:tavLst>
                                        <p:tav tm="0">
                                          <p:val>
                                            <p:strVal val="#ppt_y"/>
                                          </p:val>
                                        </p:tav>
                                        <p:tav tm="100000">
                                          <p:val>
                                            <p:strVal val="#ppt_y"/>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7"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ular Callout 17"/>
          <p:cNvSpPr/>
          <p:nvPr/>
        </p:nvSpPr>
        <p:spPr bwMode="auto">
          <a:xfrm>
            <a:off x="6715140" y="1571612"/>
            <a:ext cx="2357422" cy="2928958"/>
          </a:xfrm>
          <a:prstGeom prst="wedgeRoundRectCallout">
            <a:avLst>
              <a:gd name="adj1" fmla="val 50226"/>
              <a:gd name="adj2" fmla="val 24210"/>
              <a:gd name="adj3" fmla="val 1666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endParaRPr lang="en-US" sz="1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endParaRPr>
          </a:p>
          <a:p>
            <a:endParaRPr lang="en-US" sz="1200"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a:p>
            <a:endParaRPr lang="en-US" sz="1200" dirty="0" smtClean="0">
              <a:solidFill>
                <a:schemeClr val="tx1"/>
              </a:solidFill>
              <a:effectLst>
                <a:outerShdw blurRad="38100" dist="38100" dir="2700000" algn="tl">
                  <a:srgbClr val="000000">
                    <a:alpha val="43137"/>
                  </a:srgbClr>
                </a:outerShdw>
              </a:effectLst>
              <a:latin typeface="Calibri" pitchFamily="34" charset="0"/>
              <a:cs typeface="Calibri" pitchFamily="34" charset="0"/>
            </a:endParaRPr>
          </a:p>
          <a:p>
            <a:pPr algn="ctr"/>
            <a:r>
              <a:rPr lang="en-US" sz="1600" i="1" dirty="0" smtClean="0">
                <a:latin typeface="Calibri"/>
                <a:ea typeface="Calibri"/>
                <a:cs typeface="Times New Roman"/>
              </a:rPr>
              <a:t>“With </a:t>
            </a:r>
            <a:r>
              <a:rPr lang="en-US" sz="1600" i="1" dirty="0">
                <a:latin typeface="Calibri"/>
                <a:ea typeface="Calibri"/>
                <a:cs typeface="Times New Roman"/>
              </a:rPr>
              <a:t>Hyper-V, we can offer customers much greater flexibility, and the System Center solutions build the server automatically</a:t>
            </a:r>
            <a:r>
              <a:rPr lang="en-US" sz="1600" i="1" dirty="0" smtClean="0">
                <a:latin typeface="Calibri"/>
                <a:ea typeface="Calibri"/>
                <a:cs typeface="Times New Roman"/>
              </a:rPr>
              <a:t>.”</a:t>
            </a:r>
            <a:endParaRPr kumimoji="0" lang="en-US" sz="1600" b="1" i="0" u="none" strike="noStrike" cap="none" normalizeH="0" baseline="0" dirty="0" smtClean="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6" name="Title 15"/>
          <p:cNvSpPr>
            <a:spLocks noGrp="1"/>
          </p:cNvSpPr>
          <p:nvPr>
            <p:ph type="title"/>
          </p:nvPr>
        </p:nvSpPr>
        <p:spPr>
          <a:xfrm>
            <a:off x="381000" y="230188"/>
            <a:ext cx="8382000" cy="664797"/>
          </a:xfrm>
        </p:spPr>
        <p:txBody>
          <a:bodyPr>
            <a:normAutofit/>
          </a:bodyPr>
          <a:lstStyle/>
          <a:p>
            <a:r>
              <a:rPr lang="en-US" sz="4000" dirty="0" smtClean="0"/>
              <a:t>UK </a:t>
            </a:r>
            <a:r>
              <a:rPr lang="en-US" sz="4000" dirty="0" err="1" smtClean="0"/>
              <a:t>Hoster</a:t>
            </a:r>
            <a:r>
              <a:rPr lang="en-US" sz="4000" dirty="0" smtClean="0"/>
              <a:t>: </a:t>
            </a:r>
            <a:r>
              <a:rPr lang="en-US" sz="4000" dirty="0" err="1" smtClean="0"/>
              <a:t>PoundHost</a:t>
            </a:r>
            <a:r>
              <a:rPr lang="en-US" sz="4000" dirty="0" smtClean="0"/>
              <a:t> &amp; </a:t>
            </a:r>
            <a:r>
              <a:rPr lang="en-US" sz="4000" dirty="0" err="1" smtClean="0"/>
              <a:t>BlueSquare</a:t>
            </a:r>
            <a:endParaRPr lang="en-US" sz="4000" dirty="0"/>
          </a:p>
        </p:txBody>
      </p:sp>
      <p:sp>
        <p:nvSpPr>
          <p:cNvPr id="27" name="Rounded Rectangular Callout 26"/>
          <p:cNvSpPr/>
          <p:nvPr/>
        </p:nvSpPr>
        <p:spPr bwMode="auto">
          <a:xfrm>
            <a:off x="142844" y="4572008"/>
            <a:ext cx="8501122" cy="2143140"/>
          </a:xfrm>
          <a:prstGeom prst="wedgeRoundRectCallout">
            <a:avLst>
              <a:gd name="adj1" fmla="val 50226"/>
              <a:gd name="adj2" fmla="val 24210"/>
              <a:gd name="adj3" fmla="val 1666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r>
              <a:rPr lang="en-US" sz="1600" b="1" dirty="0" smtClean="0">
                <a:latin typeface="Calibri"/>
                <a:ea typeface="Calibri"/>
                <a:cs typeface="Times New Roman"/>
              </a:rPr>
              <a:t>Result</a:t>
            </a:r>
            <a:r>
              <a:rPr lang="en-US" sz="1600" i="1" dirty="0" smtClean="0">
                <a:latin typeface="Calibri"/>
                <a:ea typeface="Calibri"/>
                <a:cs typeface="Times New Roman"/>
              </a:rPr>
              <a:t>:</a:t>
            </a:r>
          </a:p>
          <a:p>
            <a:pPr lvl="1"/>
            <a:r>
              <a:rPr lang="en-US" sz="1600" i="1" dirty="0" smtClean="0">
                <a:latin typeface="Calibri"/>
                <a:ea typeface="Calibri"/>
                <a:cs typeface="Times New Roman"/>
              </a:rPr>
              <a:t>Demand </a:t>
            </a:r>
            <a:r>
              <a:rPr lang="en-US" sz="1600" i="1" dirty="0">
                <a:latin typeface="Calibri"/>
                <a:ea typeface="Calibri"/>
                <a:cs typeface="Times New Roman"/>
              </a:rPr>
              <a:t>for Windows Server 2008 R2–based servers has been much stronger than </a:t>
            </a:r>
            <a:r>
              <a:rPr lang="en-US" sz="1600" i="1" dirty="0" err="1">
                <a:latin typeface="Calibri"/>
                <a:ea typeface="Calibri"/>
                <a:cs typeface="Times New Roman"/>
              </a:rPr>
              <a:t>PoundHost</a:t>
            </a:r>
            <a:r>
              <a:rPr lang="en-US" sz="1600" i="1" dirty="0">
                <a:latin typeface="Calibri"/>
                <a:ea typeface="Calibri"/>
                <a:cs typeface="Times New Roman"/>
              </a:rPr>
              <a:t> anticipated. “We sold 100 virtual machines in the first two months and expect to sell another 1,000 in the next two months,” Munson says. </a:t>
            </a:r>
            <a:r>
              <a:rPr lang="en-US" sz="1600" b="1" i="1" dirty="0">
                <a:latin typeface="Calibri"/>
                <a:ea typeface="Calibri"/>
                <a:cs typeface="Times New Roman"/>
              </a:rPr>
              <a:t>“We’ve doubled virtual-machine sales with our Hyper-V offering, plus operating costs are lower because Hyper-V is so much less expensive than VMware. </a:t>
            </a:r>
            <a:r>
              <a:rPr lang="en-US" sz="1600" b="1" i="1" u="sng" dirty="0">
                <a:latin typeface="Calibri"/>
                <a:ea typeface="Calibri"/>
                <a:cs typeface="Times New Roman"/>
              </a:rPr>
              <a:t>A host server containing 50 guest servers would cost over £750 [$1,200] a month with VMware but only £66 [$107] a month with Hyper-V—an 80 percent savings. Our profitability has increased by 55 percent with Hyper-V</a:t>
            </a:r>
            <a:r>
              <a:rPr lang="en-US" sz="1600" b="1" i="1" dirty="0" smtClean="0">
                <a:latin typeface="Calibri"/>
                <a:ea typeface="Calibri"/>
                <a:cs typeface="Times New Roman"/>
              </a:rPr>
              <a:t>.”</a:t>
            </a:r>
          </a:p>
        </p:txBody>
      </p:sp>
      <p:sp>
        <p:nvSpPr>
          <p:cNvPr id="14" name="Rectangle 13"/>
          <p:cNvSpPr/>
          <p:nvPr/>
        </p:nvSpPr>
        <p:spPr>
          <a:xfrm>
            <a:off x="381000" y="756633"/>
            <a:ext cx="8803758" cy="584775"/>
          </a:xfrm>
          <a:prstGeom prst="rect">
            <a:avLst/>
          </a:prstGeom>
        </p:spPr>
        <p:txBody>
          <a:bodyPr wrap="square">
            <a:spAutoFit/>
          </a:bodyPr>
          <a:lstStyle/>
          <a:p>
            <a:r>
              <a:rPr lang="en-US" sz="3200" dirty="0" smtClean="0">
                <a:latin typeface="+mj-lt"/>
              </a:rPr>
              <a:t>Switched from VMware to Hyper-V</a:t>
            </a:r>
            <a:endParaRPr lang="en-US" sz="3200" dirty="0">
              <a:solidFill>
                <a:schemeClr val="tx1"/>
              </a:solidFill>
              <a:latin typeface="+mj-lt"/>
            </a:endParaRPr>
          </a:p>
        </p:txBody>
      </p:sp>
      <p:sp>
        <p:nvSpPr>
          <p:cNvPr id="22" name="Rounded Rectangular Callout 21"/>
          <p:cNvSpPr/>
          <p:nvPr/>
        </p:nvSpPr>
        <p:spPr bwMode="auto">
          <a:xfrm>
            <a:off x="142844" y="2643182"/>
            <a:ext cx="6500858" cy="1857388"/>
          </a:xfrm>
          <a:prstGeom prst="wedgeRoundRectCallout">
            <a:avLst>
              <a:gd name="adj1" fmla="val 50226"/>
              <a:gd name="adj2" fmla="val 24210"/>
              <a:gd name="adj3" fmla="val 1666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r>
              <a:rPr lang="en-US" sz="1400" b="1" dirty="0" smtClean="0">
                <a:latin typeface="Calibri"/>
                <a:ea typeface="Calibri"/>
                <a:cs typeface="Times New Roman"/>
              </a:rPr>
              <a:t>Process</a:t>
            </a:r>
            <a:r>
              <a:rPr lang="en-US" sz="1400" dirty="0" smtClean="0">
                <a:latin typeface="Calibri"/>
                <a:ea typeface="Calibri"/>
                <a:cs typeface="Times New Roman"/>
              </a:rPr>
              <a:t>:</a:t>
            </a:r>
          </a:p>
          <a:p>
            <a:pPr marL="342900" indent="-342900">
              <a:buFont typeface="+mj-lt"/>
              <a:buAutoNum type="arabicPeriod"/>
            </a:pPr>
            <a:r>
              <a:rPr lang="en-US" sz="1400" dirty="0" smtClean="0">
                <a:latin typeface="Calibri"/>
                <a:ea typeface="Calibri"/>
                <a:cs typeface="Times New Roman"/>
              </a:rPr>
              <a:t>Customers order VMs online &amp; order </a:t>
            </a:r>
            <a:r>
              <a:rPr lang="en-US" sz="1400" dirty="0">
                <a:latin typeface="Calibri"/>
                <a:ea typeface="Calibri"/>
                <a:cs typeface="Times New Roman"/>
              </a:rPr>
              <a:t>is validated via </a:t>
            </a:r>
            <a:r>
              <a:rPr lang="en-US" sz="1400" dirty="0" err="1" smtClean="0">
                <a:latin typeface="Calibri"/>
                <a:ea typeface="Calibri"/>
                <a:cs typeface="Times New Roman"/>
              </a:rPr>
              <a:t>PoundHost</a:t>
            </a:r>
            <a:r>
              <a:rPr lang="en-US" sz="1400" dirty="0" smtClean="0">
                <a:latin typeface="Calibri"/>
                <a:ea typeface="Calibri"/>
                <a:cs typeface="Times New Roman"/>
              </a:rPr>
              <a:t> billing system</a:t>
            </a:r>
            <a:endParaRPr lang="en-US" sz="1400" dirty="0">
              <a:latin typeface="Calibri"/>
              <a:ea typeface="Calibri"/>
              <a:cs typeface="Times New Roman"/>
            </a:endParaRPr>
          </a:p>
          <a:p>
            <a:pPr marL="342900" indent="-342900">
              <a:buFont typeface="+mj-lt"/>
              <a:buAutoNum type="arabicPeriod"/>
            </a:pPr>
            <a:r>
              <a:rPr lang="en-US" sz="1400" dirty="0" smtClean="0">
                <a:latin typeface="Calibri"/>
                <a:ea typeface="Calibri"/>
                <a:cs typeface="Times New Roman"/>
              </a:rPr>
              <a:t>PowerShell</a:t>
            </a:r>
            <a:r>
              <a:rPr lang="en-US" sz="1400" dirty="0">
                <a:latin typeface="Calibri"/>
                <a:ea typeface="Calibri"/>
                <a:cs typeface="Times New Roman"/>
              </a:rPr>
              <a:t>™ scripts </a:t>
            </a:r>
            <a:r>
              <a:rPr lang="en-US" sz="1400" dirty="0" smtClean="0">
                <a:latin typeface="Calibri"/>
                <a:ea typeface="Calibri"/>
                <a:cs typeface="Times New Roman"/>
              </a:rPr>
              <a:t>create </a:t>
            </a:r>
            <a:r>
              <a:rPr lang="en-US" sz="1400" dirty="0" err="1" smtClean="0">
                <a:latin typeface="Calibri"/>
                <a:ea typeface="Calibri"/>
                <a:cs typeface="Times New Roman"/>
              </a:rPr>
              <a:t>vms</a:t>
            </a:r>
            <a:r>
              <a:rPr lang="en-US" sz="1400" dirty="0" smtClean="0">
                <a:latin typeface="Calibri"/>
                <a:ea typeface="Calibri"/>
                <a:cs typeface="Times New Roman"/>
              </a:rPr>
              <a:t> </a:t>
            </a:r>
            <a:r>
              <a:rPr lang="en-US" sz="1400" dirty="0">
                <a:latin typeface="Calibri"/>
                <a:ea typeface="Calibri"/>
                <a:cs typeface="Times New Roman"/>
              </a:rPr>
              <a:t>to the customer’s exact specifications</a:t>
            </a:r>
          </a:p>
          <a:p>
            <a:pPr marL="342900" indent="-342900">
              <a:buFont typeface="+mj-lt"/>
              <a:buAutoNum type="arabicPeriod"/>
            </a:pPr>
            <a:r>
              <a:rPr lang="en-US" sz="1400" dirty="0" smtClean="0">
                <a:latin typeface="Calibri"/>
                <a:ea typeface="Calibri"/>
                <a:cs typeface="Times New Roman"/>
              </a:rPr>
              <a:t>Microsoft </a:t>
            </a:r>
            <a:r>
              <a:rPr lang="en-US" sz="1400" dirty="0">
                <a:latin typeface="Calibri"/>
                <a:ea typeface="Calibri"/>
                <a:cs typeface="Times New Roman"/>
              </a:rPr>
              <a:t>System Center Virtual Machine Manager 2008 creates the virtual machine on the host server, System Center Configuration Manager 2007 installs the operating system, configures </a:t>
            </a:r>
            <a:r>
              <a:rPr lang="en-US" sz="1400" dirty="0" smtClean="0">
                <a:latin typeface="Calibri"/>
                <a:ea typeface="Calibri"/>
                <a:cs typeface="Times New Roman"/>
              </a:rPr>
              <a:t>Internet </a:t>
            </a:r>
            <a:r>
              <a:rPr lang="en-US" sz="1400" dirty="0">
                <a:latin typeface="Calibri"/>
                <a:ea typeface="Calibri"/>
                <a:cs typeface="Times New Roman"/>
              </a:rPr>
              <a:t>Protocol (IP) addresses, </a:t>
            </a:r>
            <a:r>
              <a:rPr lang="en-US" sz="1400" dirty="0" smtClean="0">
                <a:latin typeface="Calibri"/>
                <a:ea typeface="Calibri"/>
                <a:cs typeface="Times New Roman"/>
              </a:rPr>
              <a:t>installs </a:t>
            </a:r>
            <a:r>
              <a:rPr lang="en-US" sz="1400" dirty="0">
                <a:latin typeface="Calibri"/>
                <a:ea typeface="Calibri"/>
                <a:cs typeface="Times New Roman"/>
              </a:rPr>
              <a:t>the customer’s business software and all necessary security updates</a:t>
            </a:r>
          </a:p>
        </p:txBody>
      </p:sp>
      <p:sp>
        <p:nvSpPr>
          <p:cNvPr id="23" name="Rounded Rectangular Callout 22"/>
          <p:cNvSpPr/>
          <p:nvPr/>
        </p:nvSpPr>
        <p:spPr bwMode="auto">
          <a:xfrm>
            <a:off x="142844" y="1500174"/>
            <a:ext cx="6072230" cy="1071570"/>
          </a:xfrm>
          <a:prstGeom prst="wedgeRoundRectCallout">
            <a:avLst>
              <a:gd name="adj1" fmla="val 50226"/>
              <a:gd name="adj2" fmla="val 24210"/>
              <a:gd name="adj3"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r>
              <a:rPr lang="en-US" sz="1400" b="1" dirty="0" smtClean="0">
                <a:latin typeface="Calibri"/>
                <a:ea typeface="Calibri"/>
                <a:cs typeface="Times New Roman"/>
              </a:rPr>
              <a:t>Challenges</a:t>
            </a:r>
            <a:r>
              <a:rPr lang="en-US" sz="1400" dirty="0" smtClean="0">
                <a:latin typeface="Calibri"/>
                <a:ea typeface="Calibri"/>
                <a:cs typeface="Times New Roman"/>
              </a:rPr>
              <a:t>:</a:t>
            </a:r>
          </a:p>
          <a:p>
            <a:pPr marL="285750" indent="-285750">
              <a:buFont typeface="Arial" pitchFamily="34" charset="0"/>
              <a:buChar char="•"/>
            </a:pPr>
            <a:r>
              <a:rPr lang="en-US" sz="1400" dirty="0">
                <a:latin typeface="Calibri"/>
                <a:ea typeface="Calibri"/>
                <a:cs typeface="Times New Roman"/>
              </a:rPr>
              <a:t>Wanted to expand product </a:t>
            </a:r>
            <a:r>
              <a:rPr lang="en-US" sz="1400" dirty="0" smtClean="0">
                <a:latin typeface="Calibri"/>
                <a:ea typeface="Calibri"/>
                <a:cs typeface="Times New Roman"/>
              </a:rPr>
              <a:t>offerings &amp; provide greater flexibility</a:t>
            </a:r>
            <a:endParaRPr lang="en-US" sz="1400" dirty="0">
              <a:latin typeface="Calibri"/>
              <a:ea typeface="Calibri"/>
              <a:cs typeface="Times New Roman"/>
            </a:endParaRPr>
          </a:p>
          <a:p>
            <a:pPr marL="285750" indent="-285750">
              <a:buFont typeface="Arial" pitchFamily="34" charset="0"/>
              <a:buChar char="•"/>
            </a:pPr>
            <a:r>
              <a:rPr lang="en-US" sz="1400" dirty="0" smtClean="0">
                <a:latin typeface="Calibri"/>
                <a:ea typeface="Calibri"/>
                <a:cs typeface="Times New Roman"/>
              </a:rPr>
              <a:t>High Cost of VMware impacted bottom line</a:t>
            </a:r>
          </a:p>
          <a:p>
            <a:pPr marL="285750" indent="-285750">
              <a:buFont typeface="Arial" pitchFamily="34" charset="0"/>
              <a:buChar char="•"/>
            </a:pPr>
            <a:r>
              <a:rPr lang="en-US" sz="1400" dirty="0" smtClean="0">
                <a:latin typeface="Calibri"/>
                <a:ea typeface="Calibri"/>
                <a:cs typeface="Times New Roman"/>
              </a:rPr>
              <a:t>Lower Costs for IT &amp; Power</a:t>
            </a:r>
          </a:p>
        </p:txBody>
      </p:sp>
      <p:pic>
        <p:nvPicPr>
          <p:cNvPr id="3074" name="Picture 2" descr="C:\Users\jeffwoo\Desktop\Logos\Windows Server 2008 R2 Hyper-V\Windows Server 2008 R2 Hyper-V\Horizontal\online-rgb\WS08R2-HyperV_h_rgb.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16" y="1785926"/>
            <a:ext cx="2087563" cy="427247"/>
          </a:xfrm>
          <a:prstGeom prst="rect">
            <a:avLst/>
          </a:prstGeom>
          <a:extLst>
            <a:ext uri="{909E8E84-426E-40DD-AFC4-6F175D3DCCD1}">
              <a14:hiddenFill xmlns:a14="http://schemas.microsoft.com/office/drawing/2010/main" xmlns="">
                <a:solidFill>
                  <a:srgbClr xmlns:mc="http://schemas.openxmlformats.org/markup-compatibility/2006" val="FFFFFF" mc:Ignorable=""/>
                </a:solidFill>
              </a14:hiddenFill>
            </a:ext>
            <a:ext uri="{53640926-AAD7-44D8-BBD7-CCE9431645EC}">
              <a14:shadowObscured xmlns:a14="http://schemas.microsoft.com/office/drawing/2010/main" xmlns="" val="1"/>
            </a:ext>
          </a:extLst>
        </p:spPr>
      </p:pic>
    </p:spTree>
    <p:extLst>
      <p:ext uri="{BB962C8B-B14F-4D97-AF65-F5344CB8AC3E}">
        <p14:creationId xmlns:p14="http://schemas.microsoft.com/office/powerpoint/2010/main" xmlns="" val="40997093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pt-BR" dirty="0"/>
              <a:t>Windows Server 2008 R2 </a:t>
            </a:r>
            <a:r>
              <a:rPr lang="pt-BR" dirty="0" smtClean="0"/>
              <a:t>Hyper-V</a:t>
            </a:r>
            <a:endParaRPr lang="en-US" dirty="0"/>
          </a:p>
        </p:txBody>
      </p:sp>
      <p:sp>
        <p:nvSpPr>
          <p:cNvPr id="3" name="Content Placeholder 2"/>
          <p:cNvSpPr>
            <a:spLocks noGrp="1"/>
          </p:cNvSpPr>
          <p:nvPr>
            <p:ph idx="1"/>
          </p:nvPr>
        </p:nvSpPr>
        <p:spPr/>
        <p:txBody>
          <a:bodyPr>
            <a:normAutofit fontScale="62500" lnSpcReduction="20000"/>
          </a:bodyPr>
          <a:lstStyle/>
          <a:p>
            <a:pPr>
              <a:lnSpc>
                <a:spcPct val="120000"/>
              </a:lnSpc>
            </a:pPr>
            <a:r>
              <a:rPr lang="en-US" dirty="0" smtClean="0"/>
              <a:t>Building on rock solid Windows Server 2008 Hyper-V architecture</a:t>
            </a:r>
          </a:p>
          <a:p>
            <a:pPr lvl="1">
              <a:lnSpc>
                <a:spcPct val="120000"/>
              </a:lnSpc>
            </a:pPr>
            <a:r>
              <a:rPr lang="en-US" dirty="0" smtClean="0"/>
              <a:t>Over 400 case studies from customers worldwide: SMB, Branch to Enterprise (</a:t>
            </a:r>
            <a:r>
              <a:rPr lang="en-US" dirty="0" smtClean="0">
                <a:hlinkClick r:id=""/>
              </a:rPr>
              <a:t>www.microsoft.com/virtualization</a:t>
            </a:r>
            <a:r>
              <a:rPr lang="en-US" dirty="0" smtClean="0"/>
              <a:t>)</a:t>
            </a:r>
          </a:p>
          <a:p>
            <a:pPr lvl="1">
              <a:lnSpc>
                <a:spcPct val="120000"/>
              </a:lnSpc>
            </a:pPr>
            <a:r>
              <a:rPr lang="en-US" dirty="0" smtClean="0"/>
              <a:t>Over 1 million downloads of Hyper-V RTM in 12 months</a:t>
            </a:r>
          </a:p>
          <a:p>
            <a:pPr lvl="1">
              <a:lnSpc>
                <a:spcPct val="120000"/>
              </a:lnSpc>
            </a:pPr>
            <a:r>
              <a:rPr lang="en-US" dirty="0" smtClean="0"/>
              <a:t>Fastest growing bare metal hypervisor in x86 history</a:t>
            </a:r>
          </a:p>
          <a:p>
            <a:pPr>
              <a:lnSpc>
                <a:spcPct val="120000"/>
              </a:lnSpc>
            </a:pPr>
            <a:r>
              <a:rPr lang="en-US" dirty="0" smtClean="0"/>
              <a:t>Microsoft.com powered by Hyper-V since V1 Beta</a:t>
            </a:r>
          </a:p>
          <a:p>
            <a:pPr lvl="1">
              <a:lnSpc>
                <a:spcPct val="120000"/>
              </a:lnSpc>
            </a:pPr>
            <a:r>
              <a:rPr lang="en-US" dirty="0" smtClean="0"/>
              <a:t>~15,000 requests per second</a:t>
            </a:r>
          </a:p>
          <a:p>
            <a:pPr lvl="1">
              <a:lnSpc>
                <a:spcPct val="120000"/>
              </a:lnSpc>
            </a:pPr>
            <a:r>
              <a:rPr lang="en-US" dirty="0" smtClean="0"/>
              <a:t>Over 40 million hits per day</a:t>
            </a:r>
          </a:p>
          <a:p>
            <a:pPr lvl="1">
              <a:lnSpc>
                <a:spcPct val="120000"/>
              </a:lnSpc>
            </a:pPr>
            <a:r>
              <a:rPr lang="en-US" dirty="0" smtClean="0"/>
              <a:t>Over 1.2 billion page hits per month</a:t>
            </a:r>
          </a:p>
          <a:p>
            <a:pPr>
              <a:lnSpc>
                <a:spcPct val="120000"/>
              </a:lnSpc>
            </a:pPr>
            <a:r>
              <a:rPr lang="en-US" dirty="0" smtClean="0"/>
              <a:t>Enabling new dynamic scenarios:</a:t>
            </a:r>
          </a:p>
          <a:p>
            <a:pPr lvl="1">
              <a:lnSpc>
                <a:spcPct val="120000"/>
              </a:lnSpc>
            </a:pPr>
            <a:r>
              <a:rPr lang="en-US" dirty="0" smtClean="0"/>
              <a:t>Dynamic Data Center</a:t>
            </a:r>
          </a:p>
          <a:p>
            <a:pPr lvl="1">
              <a:lnSpc>
                <a:spcPct val="120000"/>
              </a:lnSpc>
            </a:pPr>
            <a:r>
              <a:rPr lang="en-US" dirty="0" smtClean="0"/>
              <a:t>Virtualized Centralized Desktop</a:t>
            </a:r>
          </a:p>
          <a:p>
            <a:pPr>
              <a:lnSpc>
                <a:spcPct val="120000"/>
              </a:lnSpc>
            </a:pPr>
            <a:r>
              <a:rPr lang="en-US" dirty="0" smtClean="0"/>
              <a:t>Customer Driven</a:t>
            </a:r>
          </a:p>
        </p:txBody>
      </p:sp>
      <p:grpSp>
        <p:nvGrpSpPr>
          <p:cNvPr id="4" name="Group 3"/>
          <p:cNvGrpSpPr>
            <a:grpSpLocks noChangeAspect="1"/>
          </p:cNvGrpSpPr>
          <p:nvPr/>
        </p:nvGrpSpPr>
        <p:grpSpPr>
          <a:xfrm>
            <a:off x="5146928" y="5059908"/>
            <a:ext cx="2402523" cy="1373505"/>
            <a:chOff x="603886" y="2947036"/>
            <a:chExt cx="4118610" cy="2354580"/>
          </a:xfrm>
        </p:grpSpPr>
        <p:pic>
          <p:nvPicPr>
            <p:cNvPr id="5" name="Picture 47" descr="gray-disc"/>
            <p:cNvPicPr>
              <a:picLocks noChangeAspect="1" noChangeArrowheads="1"/>
            </p:cNvPicPr>
            <p:nvPr/>
          </p:nvPicPr>
          <p:blipFill>
            <a:blip r:embed="rId3" cstate="print"/>
            <a:srcRect/>
            <a:stretch>
              <a:fillRect/>
            </a:stretch>
          </p:blipFill>
          <p:spPr bwMode="auto">
            <a:xfrm>
              <a:off x="603886" y="3145156"/>
              <a:ext cx="4118610" cy="2156460"/>
            </a:xfrm>
            <a:prstGeom prst="rect">
              <a:avLst/>
            </a:prstGeom>
            <a:noFill/>
            <a:ln w="9525" algn="ctr">
              <a:noFill/>
              <a:miter lim="800000"/>
              <a:headEnd/>
              <a:tailEnd/>
            </a:ln>
            <a:effectLst/>
          </p:spPr>
        </p:pic>
        <p:grpSp>
          <p:nvGrpSpPr>
            <p:cNvPr id="6" name="Group 49"/>
            <p:cNvGrpSpPr>
              <a:grpSpLocks/>
            </p:cNvGrpSpPr>
            <p:nvPr/>
          </p:nvGrpSpPr>
          <p:grpSpPr bwMode="auto">
            <a:xfrm>
              <a:off x="1125856" y="3006090"/>
              <a:ext cx="727710" cy="756286"/>
              <a:chOff x="543" y="1479"/>
              <a:chExt cx="489" cy="541"/>
            </a:xfrm>
          </p:grpSpPr>
          <p:pic>
            <p:nvPicPr>
              <p:cNvPr id="36" name="Picture 50" descr="blue 3d disc with glow"/>
              <p:cNvPicPr>
                <a:picLocks noChangeAspect="1" noChangeArrowheads="1"/>
              </p:cNvPicPr>
              <p:nvPr/>
            </p:nvPicPr>
            <p:blipFill>
              <a:blip r:embed="rId4" cstate="print"/>
              <a:srcRect/>
              <a:stretch>
                <a:fillRect/>
              </a:stretch>
            </p:blipFill>
            <p:spPr bwMode="auto">
              <a:xfrm>
                <a:off x="543" y="1686"/>
                <a:ext cx="489" cy="334"/>
              </a:xfrm>
              <a:prstGeom prst="rect">
                <a:avLst/>
              </a:prstGeom>
              <a:noFill/>
              <a:ln w="9525" algn="ctr">
                <a:noFill/>
                <a:miter lim="800000"/>
                <a:headEnd/>
                <a:tailEnd/>
              </a:ln>
              <a:effectLst/>
            </p:spPr>
          </p:pic>
          <p:pic>
            <p:nvPicPr>
              <p:cNvPr id="37" name="Picture 51" descr="Server sm"/>
              <p:cNvPicPr>
                <a:picLocks noChangeAspect="1" noChangeArrowheads="1"/>
              </p:cNvPicPr>
              <p:nvPr/>
            </p:nvPicPr>
            <p:blipFill>
              <a:blip r:embed="rId5" cstate="print"/>
              <a:srcRect/>
              <a:stretch>
                <a:fillRect/>
              </a:stretch>
            </p:blipFill>
            <p:spPr bwMode="auto">
              <a:xfrm>
                <a:off x="648" y="1479"/>
                <a:ext cx="288" cy="449"/>
              </a:xfrm>
              <a:prstGeom prst="rect">
                <a:avLst/>
              </a:prstGeom>
              <a:noFill/>
              <a:ln w="9525" algn="ctr">
                <a:noFill/>
                <a:miter lim="800000"/>
                <a:headEnd/>
                <a:tailEnd/>
              </a:ln>
              <a:effectLst/>
            </p:spPr>
          </p:pic>
        </p:grpSp>
        <p:grpSp>
          <p:nvGrpSpPr>
            <p:cNvPr id="7" name="Group 52"/>
            <p:cNvGrpSpPr>
              <a:grpSpLocks/>
            </p:cNvGrpSpPr>
            <p:nvPr/>
          </p:nvGrpSpPr>
          <p:grpSpPr bwMode="auto">
            <a:xfrm>
              <a:off x="1775461" y="3061336"/>
              <a:ext cx="727710" cy="756284"/>
              <a:chOff x="1062" y="1473"/>
              <a:chExt cx="489" cy="542"/>
            </a:xfrm>
          </p:grpSpPr>
          <p:pic>
            <p:nvPicPr>
              <p:cNvPr id="34" name="Picture 53" descr="blue 3d disc with glow"/>
              <p:cNvPicPr>
                <a:picLocks noChangeAspect="1" noChangeArrowheads="1"/>
              </p:cNvPicPr>
              <p:nvPr/>
            </p:nvPicPr>
            <p:blipFill>
              <a:blip r:embed="rId4" cstate="print"/>
              <a:srcRect/>
              <a:stretch>
                <a:fillRect/>
              </a:stretch>
            </p:blipFill>
            <p:spPr bwMode="auto">
              <a:xfrm>
                <a:off x="1062" y="1680"/>
                <a:ext cx="489" cy="335"/>
              </a:xfrm>
              <a:prstGeom prst="rect">
                <a:avLst/>
              </a:prstGeom>
              <a:noFill/>
              <a:ln w="9525" algn="ctr">
                <a:noFill/>
                <a:miter lim="800000"/>
                <a:headEnd/>
                <a:tailEnd/>
              </a:ln>
              <a:effectLst/>
            </p:spPr>
          </p:pic>
          <p:pic>
            <p:nvPicPr>
              <p:cNvPr id="35" name="Picture 54" descr="Server sm"/>
              <p:cNvPicPr>
                <a:picLocks noChangeAspect="1" noChangeArrowheads="1"/>
              </p:cNvPicPr>
              <p:nvPr/>
            </p:nvPicPr>
            <p:blipFill>
              <a:blip r:embed="rId5" cstate="print"/>
              <a:srcRect/>
              <a:stretch>
                <a:fillRect/>
              </a:stretch>
            </p:blipFill>
            <p:spPr bwMode="auto">
              <a:xfrm>
                <a:off x="1177" y="1473"/>
                <a:ext cx="288" cy="450"/>
              </a:xfrm>
              <a:prstGeom prst="rect">
                <a:avLst/>
              </a:prstGeom>
              <a:noFill/>
              <a:ln w="9525" algn="ctr">
                <a:noFill/>
                <a:miter lim="800000"/>
                <a:headEnd/>
                <a:tailEnd/>
              </a:ln>
              <a:effectLst/>
            </p:spPr>
          </p:pic>
        </p:grpSp>
        <p:grpSp>
          <p:nvGrpSpPr>
            <p:cNvPr id="8" name="Group 55"/>
            <p:cNvGrpSpPr>
              <a:grpSpLocks/>
            </p:cNvGrpSpPr>
            <p:nvPr/>
          </p:nvGrpSpPr>
          <p:grpSpPr bwMode="auto">
            <a:xfrm>
              <a:off x="2021206" y="3608070"/>
              <a:ext cx="727710" cy="767716"/>
              <a:chOff x="1410" y="2075"/>
              <a:chExt cx="489" cy="550"/>
            </a:xfrm>
          </p:grpSpPr>
          <p:pic>
            <p:nvPicPr>
              <p:cNvPr id="32" name="Picture 56" descr="blue 3d disc with glow"/>
              <p:cNvPicPr>
                <a:picLocks noChangeAspect="1" noChangeArrowheads="1"/>
              </p:cNvPicPr>
              <p:nvPr/>
            </p:nvPicPr>
            <p:blipFill>
              <a:blip r:embed="rId4" cstate="print"/>
              <a:srcRect/>
              <a:stretch>
                <a:fillRect/>
              </a:stretch>
            </p:blipFill>
            <p:spPr bwMode="auto">
              <a:xfrm>
                <a:off x="1410" y="2290"/>
                <a:ext cx="489" cy="335"/>
              </a:xfrm>
              <a:prstGeom prst="rect">
                <a:avLst/>
              </a:prstGeom>
              <a:noFill/>
              <a:ln w="9525" algn="ctr">
                <a:noFill/>
                <a:miter lim="800000"/>
                <a:headEnd/>
                <a:tailEnd/>
              </a:ln>
              <a:effectLst/>
            </p:spPr>
          </p:pic>
          <p:pic>
            <p:nvPicPr>
              <p:cNvPr id="33" name="Picture 57" descr="Server sm"/>
              <p:cNvPicPr>
                <a:picLocks noChangeAspect="1" noChangeArrowheads="1"/>
              </p:cNvPicPr>
              <p:nvPr/>
            </p:nvPicPr>
            <p:blipFill>
              <a:blip r:embed="rId5" cstate="print"/>
              <a:srcRect/>
              <a:stretch>
                <a:fillRect/>
              </a:stretch>
            </p:blipFill>
            <p:spPr bwMode="auto">
              <a:xfrm>
                <a:off x="1515" y="2075"/>
                <a:ext cx="288" cy="449"/>
              </a:xfrm>
              <a:prstGeom prst="rect">
                <a:avLst/>
              </a:prstGeom>
              <a:noFill/>
              <a:ln w="9525" algn="ctr">
                <a:noFill/>
                <a:miter lim="800000"/>
                <a:headEnd/>
                <a:tailEnd/>
              </a:ln>
              <a:effectLst/>
            </p:spPr>
          </p:pic>
        </p:grpSp>
        <p:grpSp>
          <p:nvGrpSpPr>
            <p:cNvPr id="9" name="Group 58"/>
            <p:cNvGrpSpPr>
              <a:grpSpLocks/>
            </p:cNvGrpSpPr>
            <p:nvPr/>
          </p:nvGrpSpPr>
          <p:grpSpPr bwMode="auto">
            <a:xfrm>
              <a:off x="1343026" y="3524250"/>
              <a:ext cx="727710" cy="767716"/>
              <a:chOff x="935" y="2062"/>
              <a:chExt cx="489" cy="551"/>
            </a:xfrm>
          </p:grpSpPr>
          <p:pic>
            <p:nvPicPr>
              <p:cNvPr id="30" name="Picture 59" descr="blue 3d disc with glow"/>
              <p:cNvPicPr>
                <a:picLocks noChangeAspect="1" noChangeArrowheads="1"/>
              </p:cNvPicPr>
              <p:nvPr/>
            </p:nvPicPr>
            <p:blipFill>
              <a:blip r:embed="rId4" cstate="print"/>
              <a:srcRect/>
              <a:stretch>
                <a:fillRect/>
              </a:stretch>
            </p:blipFill>
            <p:spPr bwMode="auto">
              <a:xfrm>
                <a:off x="935" y="2278"/>
                <a:ext cx="489" cy="335"/>
              </a:xfrm>
              <a:prstGeom prst="rect">
                <a:avLst/>
              </a:prstGeom>
              <a:noFill/>
              <a:ln w="9525" algn="ctr">
                <a:noFill/>
                <a:miter lim="800000"/>
                <a:headEnd/>
                <a:tailEnd/>
              </a:ln>
              <a:effectLst/>
            </p:spPr>
          </p:pic>
          <p:pic>
            <p:nvPicPr>
              <p:cNvPr id="31" name="Picture 60" descr="Server sm"/>
              <p:cNvPicPr>
                <a:picLocks noChangeAspect="1" noChangeArrowheads="1"/>
              </p:cNvPicPr>
              <p:nvPr/>
            </p:nvPicPr>
            <p:blipFill>
              <a:blip r:embed="rId5" cstate="print"/>
              <a:srcRect/>
              <a:stretch>
                <a:fillRect/>
              </a:stretch>
            </p:blipFill>
            <p:spPr bwMode="auto">
              <a:xfrm>
                <a:off x="1040" y="2062"/>
                <a:ext cx="288" cy="450"/>
              </a:xfrm>
              <a:prstGeom prst="rect">
                <a:avLst/>
              </a:prstGeom>
              <a:noFill/>
              <a:ln w="9525" algn="ctr">
                <a:noFill/>
                <a:miter lim="800000"/>
                <a:headEnd/>
                <a:tailEnd/>
              </a:ln>
              <a:effectLst/>
            </p:spPr>
          </p:pic>
        </p:grpSp>
        <p:grpSp>
          <p:nvGrpSpPr>
            <p:cNvPr id="10" name="Group 61"/>
            <p:cNvGrpSpPr>
              <a:grpSpLocks/>
            </p:cNvGrpSpPr>
            <p:nvPr/>
          </p:nvGrpSpPr>
          <p:grpSpPr bwMode="auto">
            <a:xfrm>
              <a:off x="2444116" y="2947036"/>
              <a:ext cx="727710" cy="756284"/>
              <a:chOff x="543" y="1479"/>
              <a:chExt cx="489" cy="541"/>
            </a:xfrm>
          </p:grpSpPr>
          <p:pic>
            <p:nvPicPr>
              <p:cNvPr id="28" name="Picture 62" descr="blue 3d disc with glow"/>
              <p:cNvPicPr>
                <a:picLocks noChangeAspect="1" noChangeArrowheads="1"/>
              </p:cNvPicPr>
              <p:nvPr/>
            </p:nvPicPr>
            <p:blipFill>
              <a:blip r:embed="rId4" cstate="print"/>
              <a:srcRect/>
              <a:stretch>
                <a:fillRect/>
              </a:stretch>
            </p:blipFill>
            <p:spPr bwMode="auto">
              <a:xfrm>
                <a:off x="543" y="1686"/>
                <a:ext cx="489" cy="334"/>
              </a:xfrm>
              <a:prstGeom prst="rect">
                <a:avLst/>
              </a:prstGeom>
              <a:noFill/>
              <a:ln w="9525" algn="ctr">
                <a:noFill/>
                <a:miter lim="800000"/>
                <a:headEnd/>
                <a:tailEnd/>
              </a:ln>
              <a:effectLst/>
            </p:spPr>
          </p:pic>
          <p:pic>
            <p:nvPicPr>
              <p:cNvPr id="29" name="Picture 63" descr="Server sm"/>
              <p:cNvPicPr>
                <a:picLocks noChangeAspect="1" noChangeArrowheads="1"/>
              </p:cNvPicPr>
              <p:nvPr/>
            </p:nvPicPr>
            <p:blipFill>
              <a:blip r:embed="rId5" cstate="print"/>
              <a:srcRect/>
              <a:stretch>
                <a:fillRect/>
              </a:stretch>
            </p:blipFill>
            <p:spPr bwMode="auto">
              <a:xfrm>
                <a:off x="648" y="1479"/>
                <a:ext cx="288" cy="449"/>
              </a:xfrm>
              <a:prstGeom prst="rect">
                <a:avLst/>
              </a:prstGeom>
              <a:noFill/>
              <a:ln w="9525" algn="ctr">
                <a:noFill/>
                <a:miter lim="800000"/>
                <a:headEnd/>
                <a:tailEnd/>
              </a:ln>
              <a:effectLst/>
            </p:spPr>
          </p:pic>
        </p:grpSp>
        <p:grpSp>
          <p:nvGrpSpPr>
            <p:cNvPr id="11" name="Group 64"/>
            <p:cNvGrpSpPr>
              <a:grpSpLocks/>
            </p:cNvGrpSpPr>
            <p:nvPr/>
          </p:nvGrpSpPr>
          <p:grpSpPr bwMode="auto">
            <a:xfrm>
              <a:off x="3093721" y="3002280"/>
              <a:ext cx="727710" cy="756286"/>
              <a:chOff x="1062" y="1473"/>
              <a:chExt cx="489" cy="542"/>
            </a:xfrm>
          </p:grpSpPr>
          <p:pic>
            <p:nvPicPr>
              <p:cNvPr id="26" name="Picture 65" descr="blue 3d disc with glow"/>
              <p:cNvPicPr>
                <a:picLocks noChangeAspect="1" noChangeArrowheads="1"/>
              </p:cNvPicPr>
              <p:nvPr/>
            </p:nvPicPr>
            <p:blipFill>
              <a:blip r:embed="rId4" cstate="print"/>
              <a:srcRect/>
              <a:stretch>
                <a:fillRect/>
              </a:stretch>
            </p:blipFill>
            <p:spPr bwMode="auto">
              <a:xfrm>
                <a:off x="1062" y="1680"/>
                <a:ext cx="489" cy="335"/>
              </a:xfrm>
              <a:prstGeom prst="rect">
                <a:avLst/>
              </a:prstGeom>
              <a:noFill/>
              <a:ln w="9525" algn="ctr">
                <a:noFill/>
                <a:miter lim="800000"/>
                <a:headEnd/>
                <a:tailEnd/>
              </a:ln>
              <a:effectLst/>
            </p:spPr>
          </p:pic>
          <p:pic>
            <p:nvPicPr>
              <p:cNvPr id="27" name="Picture 66" descr="Server sm"/>
              <p:cNvPicPr>
                <a:picLocks noChangeAspect="1" noChangeArrowheads="1"/>
              </p:cNvPicPr>
              <p:nvPr/>
            </p:nvPicPr>
            <p:blipFill>
              <a:blip r:embed="rId5" cstate="print"/>
              <a:srcRect/>
              <a:stretch>
                <a:fillRect/>
              </a:stretch>
            </p:blipFill>
            <p:spPr bwMode="auto">
              <a:xfrm>
                <a:off x="1177" y="1473"/>
                <a:ext cx="288" cy="450"/>
              </a:xfrm>
              <a:prstGeom prst="rect">
                <a:avLst/>
              </a:prstGeom>
              <a:noFill/>
              <a:ln w="9525" algn="ctr">
                <a:noFill/>
                <a:miter lim="800000"/>
                <a:headEnd/>
                <a:tailEnd/>
              </a:ln>
              <a:effectLst/>
            </p:spPr>
          </p:pic>
        </p:grpSp>
        <p:grpSp>
          <p:nvGrpSpPr>
            <p:cNvPr id="12" name="Group 67"/>
            <p:cNvGrpSpPr>
              <a:grpSpLocks/>
            </p:cNvGrpSpPr>
            <p:nvPr/>
          </p:nvGrpSpPr>
          <p:grpSpPr bwMode="auto">
            <a:xfrm>
              <a:off x="3339466" y="3549020"/>
              <a:ext cx="727710" cy="767715"/>
              <a:chOff x="1410" y="2075"/>
              <a:chExt cx="489" cy="550"/>
            </a:xfrm>
          </p:grpSpPr>
          <p:pic>
            <p:nvPicPr>
              <p:cNvPr id="24" name="Picture 68" descr="blue 3d disc with glow"/>
              <p:cNvPicPr>
                <a:picLocks noChangeAspect="1" noChangeArrowheads="1"/>
              </p:cNvPicPr>
              <p:nvPr/>
            </p:nvPicPr>
            <p:blipFill>
              <a:blip r:embed="rId4" cstate="print"/>
              <a:srcRect/>
              <a:stretch>
                <a:fillRect/>
              </a:stretch>
            </p:blipFill>
            <p:spPr bwMode="auto">
              <a:xfrm>
                <a:off x="1410" y="2290"/>
                <a:ext cx="489" cy="335"/>
              </a:xfrm>
              <a:prstGeom prst="rect">
                <a:avLst/>
              </a:prstGeom>
              <a:noFill/>
              <a:ln w="9525" algn="ctr">
                <a:noFill/>
                <a:miter lim="800000"/>
                <a:headEnd/>
                <a:tailEnd/>
              </a:ln>
              <a:effectLst/>
            </p:spPr>
          </p:pic>
          <p:pic>
            <p:nvPicPr>
              <p:cNvPr id="25" name="Picture 69" descr="Server sm"/>
              <p:cNvPicPr>
                <a:picLocks noChangeAspect="1" noChangeArrowheads="1"/>
              </p:cNvPicPr>
              <p:nvPr/>
            </p:nvPicPr>
            <p:blipFill>
              <a:blip r:embed="rId5" cstate="print"/>
              <a:srcRect/>
              <a:stretch>
                <a:fillRect/>
              </a:stretch>
            </p:blipFill>
            <p:spPr bwMode="auto">
              <a:xfrm>
                <a:off x="1515" y="2075"/>
                <a:ext cx="288" cy="449"/>
              </a:xfrm>
              <a:prstGeom prst="rect">
                <a:avLst/>
              </a:prstGeom>
              <a:noFill/>
              <a:ln w="9525" algn="ctr">
                <a:noFill/>
                <a:miter lim="800000"/>
                <a:headEnd/>
                <a:tailEnd/>
              </a:ln>
              <a:effectLst/>
            </p:spPr>
          </p:pic>
        </p:grpSp>
        <p:grpSp>
          <p:nvGrpSpPr>
            <p:cNvPr id="13" name="Group 70"/>
            <p:cNvGrpSpPr>
              <a:grpSpLocks/>
            </p:cNvGrpSpPr>
            <p:nvPr/>
          </p:nvGrpSpPr>
          <p:grpSpPr bwMode="auto">
            <a:xfrm>
              <a:off x="2661286" y="3465196"/>
              <a:ext cx="727710" cy="767714"/>
              <a:chOff x="935" y="2062"/>
              <a:chExt cx="489" cy="551"/>
            </a:xfrm>
          </p:grpSpPr>
          <p:pic>
            <p:nvPicPr>
              <p:cNvPr id="22" name="Picture 71" descr="blue 3d disc with glow"/>
              <p:cNvPicPr>
                <a:picLocks noChangeAspect="1" noChangeArrowheads="1"/>
              </p:cNvPicPr>
              <p:nvPr/>
            </p:nvPicPr>
            <p:blipFill>
              <a:blip r:embed="rId4" cstate="print"/>
              <a:srcRect/>
              <a:stretch>
                <a:fillRect/>
              </a:stretch>
            </p:blipFill>
            <p:spPr bwMode="auto">
              <a:xfrm>
                <a:off x="935" y="2278"/>
                <a:ext cx="489" cy="335"/>
              </a:xfrm>
              <a:prstGeom prst="rect">
                <a:avLst/>
              </a:prstGeom>
              <a:noFill/>
              <a:ln w="9525" algn="ctr">
                <a:noFill/>
                <a:miter lim="800000"/>
                <a:headEnd/>
                <a:tailEnd/>
              </a:ln>
              <a:effectLst/>
            </p:spPr>
          </p:pic>
          <p:pic>
            <p:nvPicPr>
              <p:cNvPr id="23" name="Picture 72" descr="Server sm"/>
              <p:cNvPicPr>
                <a:picLocks noChangeAspect="1" noChangeArrowheads="1"/>
              </p:cNvPicPr>
              <p:nvPr/>
            </p:nvPicPr>
            <p:blipFill>
              <a:blip r:embed="rId5" cstate="print"/>
              <a:srcRect/>
              <a:stretch>
                <a:fillRect/>
              </a:stretch>
            </p:blipFill>
            <p:spPr bwMode="auto">
              <a:xfrm>
                <a:off x="1040" y="2062"/>
                <a:ext cx="288" cy="450"/>
              </a:xfrm>
              <a:prstGeom prst="rect">
                <a:avLst/>
              </a:prstGeom>
              <a:noFill/>
              <a:ln w="9525" algn="ctr">
                <a:noFill/>
                <a:miter lim="800000"/>
                <a:headEnd/>
                <a:tailEnd/>
              </a:ln>
              <a:effectLst/>
            </p:spPr>
          </p:pic>
        </p:grpSp>
        <p:pic>
          <p:nvPicPr>
            <p:cNvPr id="14" name="Picture 73" descr="database green"/>
            <p:cNvPicPr>
              <a:picLocks noChangeAspect="1" noChangeArrowheads="1"/>
            </p:cNvPicPr>
            <p:nvPr/>
          </p:nvPicPr>
          <p:blipFill>
            <a:blip r:embed="rId6" cstate="print"/>
            <a:srcRect/>
            <a:stretch>
              <a:fillRect/>
            </a:stretch>
          </p:blipFill>
          <p:spPr bwMode="auto">
            <a:xfrm>
              <a:off x="2356486" y="3973830"/>
              <a:ext cx="230504" cy="276226"/>
            </a:xfrm>
            <a:prstGeom prst="rect">
              <a:avLst/>
            </a:prstGeom>
            <a:noFill/>
          </p:spPr>
        </p:pic>
        <p:pic>
          <p:nvPicPr>
            <p:cNvPr id="15" name="Picture 74" descr="database purple"/>
            <p:cNvPicPr>
              <a:picLocks noChangeAspect="1" noChangeArrowheads="1"/>
            </p:cNvPicPr>
            <p:nvPr/>
          </p:nvPicPr>
          <p:blipFill>
            <a:blip r:embed="rId7" cstate="print"/>
            <a:srcRect/>
            <a:stretch>
              <a:fillRect/>
            </a:stretch>
          </p:blipFill>
          <p:spPr bwMode="auto">
            <a:xfrm>
              <a:off x="2125980" y="3409950"/>
              <a:ext cx="230506" cy="276226"/>
            </a:xfrm>
            <a:prstGeom prst="rect">
              <a:avLst/>
            </a:prstGeom>
            <a:noFill/>
          </p:spPr>
        </p:pic>
        <p:pic>
          <p:nvPicPr>
            <p:cNvPr id="16" name="Picture 75" descr="database green"/>
            <p:cNvPicPr>
              <a:picLocks noChangeAspect="1" noChangeArrowheads="1"/>
            </p:cNvPicPr>
            <p:nvPr/>
          </p:nvPicPr>
          <p:blipFill>
            <a:blip r:embed="rId6" cstate="print"/>
            <a:srcRect/>
            <a:stretch>
              <a:fillRect/>
            </a:stretch>
          </p:blipFill>
          <p:spPr bwMode="auto">
            <a:xfrm>
              <a:off x="3015616" y="3789046"/>
              <a:ext cx="230504" cy="276224"/>
            </a:xfrm>
            <a:prstGeom prst="rect">
              <a:avLst/>
            </a:prstGeom>
            <a:noFill/>
          </p:spPr>
        </p:pic>
        <p:pic>
          <p:nvPicPr>
            <p:cNvPr id="17" name="Picture 76" descr="database purple"/>
            <p:cNvPicPr>
              <a:picLocks noChangeAspect="1" noChangeArrowheads="1"/>
            </p:cNvPicPr>
            <p:nvPr/>
          </p:nvPicPr>
          <p:blipFill>
            <a:blip r:embed="rId7" cstate="print"/>
            <a:srcRect/>
            <a:stretch>
              <a:fillRect/>
            </a:stretch>
          </p:blipFill>
          <p:spPr bwMode="auto">
            <a:xfrm>
              <a:off x="2785110" y="3295650"/>
              <a:ext cx="230506" cy="276226"/>
            </a:xfrm>
            <a:prstGeom prst="rect">
              <a:avLst/>
            </a:prstGeom>
            <a:noFill/>
          </p:spPr>
        </p:pic>
        <p:pic>
          <p:nvPicPr>
            <p:cNvPr id="18" name="Picture 77" descr="database green"/>
            <p:cNvPicPr>
              <a:picLocks noChangeAspect="1" noChangeArrowheads="1"/>
            </p:cNvPicPr>
            <p:nvPr/>
          </p:nvPicPr>
          <p:blipFill>
            <a:blip r:embed="rId6" cstate="print"/>
            <a:srcRect/>
            <a:stretch>
              <a:fillRect/>
            </a:stretch>
          </p:blipFill>
          <p:spPr bwMode="auto">
            <a:xfrm>
              <a:off x="1466850" y="3360420"/>
              <a:ext cx="230506" cy="276226"/>
            </a:xfrm>
            <a:prstGeom prst="rect">
              <a:avLst/>
            </a:prstGeom>
            <a:noFill/>
          </p:spPr>
        </p:pic>
        <p:pic>
          <p:nvPicPr>
            <p:cNvPr id="19" name="Picture 78" descr="database purple"/>
            <p:cNvPicPr>
              <a:picLocks noChangeAspect="1" noChangeArrowheads="1"/>
            </p:cNvPicPr>
            <p:nvPr/>
          </p:nvPicPr>
          <p:blipFill>
            <a:blip r:embed="rId7" cstate="print"/>
            <a:srcRect/>
            <a:stretch>
              <a:fillRect/>
            </a:stretch>
          </p:blipFill>
          <p:spPr bwMode="auto">
            <a:xfrm>
              <a:off x="1697356" y="3874770"/>
              <a:ext cx="230504" cy="276226"/>
            </a:xfrm>
            <a:prstGeom prst="rect">
              <a:avLst/>
            </a:prstGeom>
            <a:noFill/>
          </p:spPr>
        </p:pic>
        <p:pic>
          <p:nvPicPr>
            <p:cNvPr id="20" name="Picture 79" descr="database green"/>
            <p:cNvPicPr>
              <a:picLocks noChangeAspect="1" noChangeArrowheads="1"/>
            </p:cNvPicPr>
            <p:nvPr/>
          </p:nvPicPr>
          <p:blipFill>
            <a:blip r:embed="rId6" cstate="print"/>
            <a:srcRect/>
            <a:stretch>
              <a:fillRect/>
            </a:stretch>
          </p:blipFill>
          <p:spPr bwMode="auto">
            <a:xfrm>
              <a:off x="3463290" y="3373756"/>
              <a:ext cx="230506" cy="276224"/>
            </a:xfrm>
            <a:prstGeom prst="rect">
              <a:avLst/>
            </a:prstGeom>
            <a:noFill/>
          </p:spPr>
        </p:pic>
        <p:pic>
          <p:nvPicPr>
            <p:cNvPr id="21" name="Picture 80" descr="database purple"/>
            <p:cNvPicPr>
              <a:picLocks noChangeAspect="1" noChangeArrowheads="1"/>
            </p:cNvPicPr>
            <p:nvPr/>
          </p:nvPicPr>
          <p:blipFill>
            <a:blip r:embed="rId7" cstate="print"/>
            <a:srcRect/>
            <a:stretch>
              <a:fillRect/>
            </a:stretch>
          </p:blipFill>
          <p:spPr bwMode="auto">
            <a:xfrm>
              <a:off x="3693796" y="3899536"/>
              <a:ext cx="230504" cy="276224"/>
            </a:xfrm>
            <a:prstGeom prst="rect">
              <a:avLst/>
            </a:prstGeom>
            <a:noFill/>
          </p:spPr>
        </p:pic>
      </p:grpSp>
      <p:grpSp>
        <p:nvGrpSpPr>
          <p:cNvPr id="39" name="Group 57"/>
          <p:cNvGrpSpPr>
            <a:grpSpLocks noChangeAspect="1"/>
          </p:cNvGrpSpPr>
          <p:nvPr/>
        </p:nvGrpSpPr>
        <p:grpSpPr>
          <a:xfrm>
            <a:off x="6741477" y="3986733"/>
            <a:ext cx="2402523" cy="1523523"/>
            <a:chOff x="6402706" y="5252086"/>
            <a:chExt cx="4118610" cy="2611754"/>
          </a:xfrm>
        </p:grpSpPr>
        <p:pic>
          <p:nvPicPr>
            <p:cNvPr id="38" name="Picture 3" descr="gray-disc"/>
            <p:cNvPicPr>
              <a:picLocks noChangeAspect="1" noChangeArrowheads="1"/>
            </p:cNvPicPr>
            <p:nvPr/>
          </p:nvPicPr>
          <p:blipFill>
            <a:blip r:embed="rId3" cstate="print"/>
            <a:srcRect/>
            <a:stretch>
              <a:fillRect/>
            </a:stretch>
          </p:blipFill>
          <p:spPr bwMode="auto">
            <a:xfrm>
              <a:off x="6402706" y="5707380"/>
              <a:ext cx="4118610" cy="2156460"/>
            </a:xfrm>
            <a:prstGeom prst="rect">
              <a:avLst/>
            </a:prstGeom>
            <a:noFill/>
            <a:ln w="9525" algn="ctr">
              <a:noFill/>
              <a:miter lim="800000"/>
              <a:headEnd/>
              <a:tailEnd/>
            </a:ln>
            <a:effectLst/>
          </p:spPr>
        </p:pic>
        <p:grpSp>
          <p:nvGrpSpPr>
            <p:cNvPr id="43" name="Group 4"/>
            <p:cNvGrpSpPr>
              <a:grpSpLocks/>
            </p:cNvGrpSpPr>
            <p:nvPr/>
          </p:nvGrpSpPr>
          <p:grpSpPr bwMode="auto">
            <a:xfrm>
              <a:off x="8726806" y="5252086"/>
              <a:ext cx="1329690" cy="1518284"/>
              <a:chOff x="2085" y="1465"/>
              <a:chExt cx="894" cy="1087"/>
            </a:xfrm>
          </p:grpSpPr>
          <p:pic>
            <p:nvPicPr>
              <p:cNvPr id="40" name="Picture 5" descr="blue 3d disc with glow"/>
              <p:cNvPicPr>
                <a:picLocks noChangeAspect="1" noChangeArrowheads="1"/>
              </p:cNvPicPr>
              <p:nvPr/>
            </p:nvPicPr>
            <p:blipFill>
              <a:blip r:embed="rId8" cstate="print"/>
              <a:srcRect/>
              <a:stretch>
                <a:fillRect/>
              </a:stretch>
            </p:blipFill>
            <p:spPr bwMode="auto">
              <a:xfrm>
                <a:off x="2085" y="1962"/>
                <a:ext cx="894" cy="590"/>
              </a:xfrm>
              <a:prstGeom prst="rect">
                <a:avLst/>
              </a:prstGeom>
              <a:noFill/>
              <a:ln w="9525" algn="ctr">
                <a:noFill/>
                <a:miter lim="800000"/>
                <a:headEnd/>
                <a:tailEnd/>
              </a:ln>
              <a:effectLst/>
            </p:spPr>
          </p:pic>
          <p:pic>
            <p:nvPicPr>
              <p:cNvPr id="41" name="Picture 6" descr="Host Integration Server (HIS) sm"/>
              <p:cNvPicPr>
                <a:picLocks noChangeAspect="1" noChangeArrowheads="1"/>
              </p:cNvPicPr>
              <p:nvPr/>
            </p:nvPicPr>
            <p:blipFill>
              <a:blip r:embed="rId9" cstate="print"/>
              <a:srcRect/>
              <a:stretch>
                <a:fillRect/>
              </a:stretch>
            </p:blipFill>
            <p:spPr bwMode="auto">
              <a:xfrm>
                <a:off x="2246" y="1465"/>
                <a:ext cx="625" cy="964"/>
              </a:xfrm>
              <a:prstGeom prst="rect">
                <a:avLst/>
              </a:prstGeom>
              <a:noFill/>
            </p:spPr>
          </p:pic>
        </p:grpSp>
        <p:pic>
          <p:nvPicPr>
            <p:cNvPr id="42" name="Picture 19" descr="sm yellow straight down arrow"/>
            <p:cNvPicPr>
              <a:picLocks noChangeAspect="1" noChangeArrowheads="1"/>
            </p:cNvPicPr>
            <p:nvPr/>
          </p:nvPicPr>
          <p:blipFill>
            <a:blip r:embed="rId10" cstate="print">
              <a:lum bright="36000"/>
            </a:blip>
            <a:srcRect/>
            <a:stretch>
              <a:fillRect/>
            </a:stretch>
          </p:blipFill>
          <p:spPr bwMode="auto">
            <a:xfrm>
              <a:off x="7833360" y="5581650"/>
              <a:ext cx="1190626" cy="862966"/>
            </a:xfrm>
            <a:prstGeom prst="rect">
              <a:avLst/>
            </a:prstGeom>
            <a:noFill/>
            <a:ln w="9525" algn="ctr">
              <a:noFill/>
              <a:miter lim="800000"/>
              <a:headEnd/>
              <a:tailEnd/>
            </a:ln>
            <a:effectLst/>
          </p:spPr>
        </p:pic>
        <p:grpSp>
          <p:nvGrpSpPr>
            <p:cNvPr id="44" name="Group 34"/>
            <p:cNvGrpSpPr>
              <a:grpSpLocks/>
            </p:cNvGrpSpPr>
            <p:nvPr/>
          </p:nvGrpSpPr>
          <p:grpSpPr bwMode="auto">
            <a:xfrm>
              <a:off x="7031356" y="5629276"/>
              <a:ext cx="1623060" cy="1369694"/>
              <a:chOff x="863" y="1699"/>
              <a:chExt cx="1091" cy="981"/>
            </a:xfrm>
          </p:grpSpPr>
          <p:grpSp>
            <p:nvGrpSpPr>
              <p:cNvPr id="45" name="Group 35"/>
              <p:cNvGrpSpPr>
                <a:grpSpLocks/>
              </p:cNvGrpSpPr>
              <p:nvPr/>
            </p:nvGrpSpPr>
            <p:grpSpPr bwMode="auto">
              <a:xfrm>
                <a:off x="863" y="1699"/>
                <a:ext cx="489" cy="541"/>
                <a:chOff x="543" y="1479"/>
                <a:chExt cx="489" cy="541"/>
              </a:xfrm>
            </p:grpSpPr>
            <p:pic>
              <p:nvPicPr>
                <p:cNvPr id="55" name="Picture 36" descr="blue 3d disc with glow"/>
                <p:cNvPicPr>
                  <a:picLocks noChangeAspect="1" noChangeArrowheads="1"/>
                </p:cNvPicPr>
                <p:nvPr/>
              </p:nvPicPr>
              <p:blipFill>
                <a:blip r:embed="rId11" cstate="print"/>
                <a:srcRect/>
                <a:stretch>
                  <a:fillRect/>
                </a:stretch>
              </p:blipFill>
              <p:spPr bwMode="auto">
                <a:xfrm>
                  <a:off x="543" y="1686"/>
                  <a:ext cx="489" cy="334"/>
                </a:xfrm>
                <a:prstGeom prst="rect">
                  <a:avLst/>
                </a:prstGeom>
                <a:noFill/>
                <a:ln w="9525" algn="ctr">
                  <a:noFill/>
                  <a:miter lim="800000"/>
                  <a:headEnd/>
                  <a:tailEnd/>
                </a:ln>
                <a:effectLst/>
              </p:spPr>
            </p:pic>
            <p:pic>
              <p:nvPicPr>
                <p:cNvPr id="56" name="Picture 37" descr="Server sm"/>
                <p:cNvPicPr>
                  <a:picLocks noChangeAspect="1" noChangeArrowheads="1"/>
                </p:cNvPicPr>
                <p:nvPr/>
              </p:nvPicPr>
              <p:blipFill>
                <a:blip r:embed="rId5" cstate="print"/>
                <a:srcRect/>
                <a:stretch>
                  <a:fillRect/>
                </a:stretch>
              </p:blipFill>
              <p:spPr bwMode="auto">
                <a:xfrm>
                  <a:off x="648" y="1479"/>
                  <a:ext cx="288" cy="449"/>
                </a:xfrm>
                <a:prstGeom prst="rect">
                  <a:avLst/>
                </a:prstGeom>
                <a:noFill/>
                <a:ln w="9525" algn="ctr">
                  <a:noFill/>
                  <a:miter lim="800000"/>
                  <a:headEnd/>
                  <a:tailEnd/>
                </a:ln>
                <a:effectLst/>
              </p:spPr>
            </p:pic>
          </p:grpSp>
          <p:grpSp>
            <p:nvGrpSpPr>
              <p:cNvPr id="46" name="Group 38"/>
              <p:cNvGrpSpPr>
                <a:grpSpLocks/>
              </p:cNvGrpSpPr>
              <p:nvPr/>
            </p:nvGrpSpPr>
            <p:grpSpPr bwMode="auto">
              <a:xfrm>
                <a:off x="1300" y="1738"/>
                <a:ext cx="489" cy="542"/>
                <a:chOff x="1062" y="1473"/>
                <a:chExt cx="489" cy="542"/>
              </a:xfrm>
            </p:grpSpPr>
            <p:pic>
              <p:nvPicPr>
                <p:cNvPr id="53" name="Picture 39" descr="blue 3d disc with glow"/>
                <p:cNvPicPr>
                  <a:picLocks noChangeAspect="1" noChangeArrowheads="1"/>
                </p:cNvPicPr>
                <p:nvPr/>
              </p:nvPicPr>
              <p:blipFill>
                <a:blip r:embed="rId4" cstate="print"/>
                <a:srcRect/>
                <a:stretch>
                  <a:fillRect/>
                </a:stretch>
              </p:blipFill>
              <p:spPr bwMode="auto">
                <a:xfrm>
                  <a:off x="1062" y="1680"/>
                  <a:ext cx="489" cy="335"/>
                </a:xfrm>
                <a:prstGeom prst="rect">
                  <a:avLst/>
                </a:prstGeom>
                <a:noFill/>
                <a:ln w="9525" algn="ctr">
                  <a:noFill/>
                  <a:miter lim="800000"/>
                  <a:headEnd/>
                  <a:tailEnd/>
                </a:ln>
                <a:effectLst/>
              </p:spPr>
            </p:pic>
            <p:pic>
              <p:nvPicPr>
                <p:cNvPr id="54" name="Picture 40" descr="Server sm"/>
                <p:cNvPicPr>
                  <a:picLocks noChangeAspect="1" noChangeArrowheads="1"/>
                </p:cNvPicPr>
                <p:nvPr/>
              </p:nvPicPr>
              <p:blipFill>
                <a:blip r:embed="rId5" cstate="print"/>
                <a:srcRect/>
                <a:stretch>
                  <a:fillRect/>
                </a:stretch>
              </p:blipFill>
              <p:spPr bwMode="auto">
                <a:xfrm>
                  <a:off x="1177" y="1473"/>
                  <a:ext cx="288" cy="450"/>
                </a:xfrm>
                <a:prstGeom prst="rect">
                  <a:avLst/>
                </a:prstGeom>
                <a:noFill/>
                <a:ln w="9525" algn="ctr">
                  <a:noFill/>
                  <a:miter lim="800000"/>
                  <a:headEnd/>
                  <a:tailEnd/>
                </a:ln>
                <a:effectLst/>
              </p:spPr>
            </p:pic>
          </p:grpSp>
          <p:grpSp>
            <p:nvGrpSpPr>
              <p:cNvPr id="47" name="Group 41"/>
              <p:cNvGrpSpPr>
                <a:grpSpLocks/>
              </p:cNvGrpSpPr>
              <p:nvPr/>
            </p:nvGrpSpPr>
            <p:grpSpPr bwMode="auto">
              <a:xfrm>
                <a:off x="1465" y="2130"/>
                <a:ext cx="489" cy="550"/>
                <a:chOff x="1410" y="2075"/>
                <a:chExt cx="489" cy="550"/>
              </a:xfrm>
            </p:grpSpPr>
            <p:pic>
              <p:nvPicPr>
                <p:cNvPr id="51" name="Picture 42" descr="blue 3d disc with glow"/>
                <p:cNvPicPr>
                  <a:picLocks noChangeAspect="1" noChangeArrowheads="1"/>
                </p:cNvPicPr>
                <p:nvPr/>
              </p:nvPicPr>
              <p:blipFill>
                <a:blip r:embed="rId4" cstate="print"/>
                <a:srcRect/>
                <a:stretch>
                  <a:fillRect/>
                </a:stretch>
              </p:blipFill>
              <p:spPr bwMode="auto">
                <a:xfrm>
                  <a:off x="1410" y="2290"/>
                  <a:ext cx="489" cy="335"/>
                </a:xfrm>
                <a:prstGeom prst="rect">
                  <a:avLst/>
                </a:prstGeom>
                <a:noFill/>
                <a:ln w="9525" algn="ctr">
                  <a:noFill/>
                  <a:miter lim="800000"/>
                  <a:headEnd/>
                  <a:tailEnd/>
                </a:ln>
                <a:effectLst/>
              </p:spPr>
            </p:pic>
            <p:pic>
              <p:nvPicPr>
                <p:cNvPr id="52" name="Picture 43" descr="Server sm"/>
                <p:cNvPicPr>
                  <a:picLocks noChangeAspect="1" noChangeArrowheads="1"/>
                </p:cNvPicPr>
                <p:nvPr/>
              </p:nvPicPr>
              <p:blipFill>
                <a:blip r:embed="rId5" cstate="print"/>
                <a:srcRect/>
                <a:stretch>
                  <a:fillRect/>
                </a:stretch>
              </p:blipFill>
              <p:spPr bwMode="auto">
                <a:xfrm>
                  <a:off x="1515" y="2075"/>
                  <a:ext cx="288" cy="449"/>
                </a:xfrm>
                <a:prstGeom prst="rect">
                  <a:avLst/>
                </a:prstGeom>
                <a:noFill/>
                <a:ln w="9525" algn="ctr">
                  <a:noFill/>
                  <a:miter lim="800000"/>
                  <a:headEnd/>
                  <a:tailEnd/>
                </a:ln>
                <a:effectLst/>
              </p:spPr>
            </p:pic>
          </p:grpSp>
          <p:grpSp>
            <p:nvGrpSpPr>
              <p:cNvPr id="48" name="Group 44"/>
              <p:cNvGrpSpPr>
                <a:grpSpLocks/>
              </p:cNvGrpSpPr>
              <p:nvPr/>
            </p:nvGrpSpPr>
            <p:grpSpPr bwMode="auto">
              <a:xfrm>
                <a:off x="1009" y="2015"/>
                <a:ext cx="489" cy="551"/>
                <a:chOff x="935" y="2062"/>
                <a:chExt cx="489" cy="551"/>
              </a:xfrm>
            </p:grpSpPr>
            <p:pic>
              <p:nvPicPr>
                <p:cNvPr id="49" name="Picture 45" descr="blue 3d disc with glow"/>
                <p:cNvPicPr>
                  <a:picLocks noChangeAspect="1" noChangeArrowheads="1"/>
                </p:cNvPicPr>
                <p:nvPr/>
              </p:nvPicPr>
              <p:blipFill>
                <a:blip r:embed="rId4" cstate="print"/>
                <a:srcRect/>
                <a:stretch>
                  <a:fillRect/>
                </a:stretch>
              </p:blipFill>
              <p:spPr bwMode="auto">
                <a:xfrm>
                  <a:off x="935" y="2278"/>
                  <a:ext cx="489" cy="335"/>
                </a:xfrm>
                <a:prstGeom prst="rect">
                  <a:avLst/>
                </a:prstGeom>
                <a:noFill/>
                <a:ln w="9525" algn="ctr">
                  <a:noFill/>
                  <a:miter lim="800000"/>
                  <a:headEnd/>
                  <a:tailEnd/>
                </a:ln>
                <a:effectLst/>
              </p:spPr>
            </p:pic>
            <p:pic>
              <p:nvPicPr>
                <p:cNvPr id="50" name="Picture 46" descr="Server sm"/>
                <p:cNvPicPr>
                  <a:picLocks noChangeAspect="1" noChangeArrowheads="1"/>
                </p:cNvPicPr>
                <p:nvPr/>
              </p:nvPicPr>
              <p:blipFill>
                <a:blip r:embed="rId5" cstate="print"/>
                <a:srcRect/>
                <a:stretch>
                  <a:fillRect/>
                </a:stretch>
              </p:blipFill>
              <p:spPr bwMode="auto">
                <a:xfrm>
                  <a:off x="1040" y="2062"/>
                  <a:ext cx="288" cy="450"/>
                </a:xfrm>
                <a:prstGeom prst="rect">
                  <a:avLst/>
                </a:prstGeom>
                <a:noFill/>
                <a:ln w="9525" algn="ctr">
                  <a:noFill/>
                  <a:miter lim="800000"/>
                  <a:headEnd/>
                  <a:tailEnd/>
                </a:ln>
                <a:effectLst/>
              </p:spPr>
            </p:pic>
          </p:grpSp>
        </p:grpSp>
        <p:pic>
          <p:nvPicPr>
            <p:cNvPr id="57" name="Picture 83" descr="green checkmark2"/>
            <p:cNvPicPr>
              <a:picLocks noChangeAspect="1" noChangeArrowheads="1"/>
            </p:cNvPicPr>
            <p:nvPr/>
          </p:nvPicPr>
          <p:blipFill>
            <a:blip r:embed="rId12" cstate="print"/>
            <a:srcRect/>
            <a:stretch>
              <a:fillRect/>
            </a:stretch>
          </p:blipFill>
          <p:spPr bwMode="auto">
            <a:xfrm>
              <a:off x="9159240" y="5623560"/>
              <a:ext cx="1097280" cy="1074420"/>
            </a:xfrm>
            <a:prstGeom prst="rect">
              <a:avLst/>
            </a:prstGeom>
            <a:noFill/>
          </p:spPr>
        </p:pic>
      </p:grpSp>
    </p:spTree>
    <p:extLst>
      <p:ext uri="{BB962C8B-B14F-4D97-AF65-F5344CB8AC3E}">
        <p14:creationId xmlns:p14="http://schemas.microsoft.com/office/powerpoint/2010/main" xmlns="" val="349891620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1107996"/>
          </a:xfrm>
        </p:spPr>
        <p:txBody>
          <a:bodyPr/>
          <a:lstStyle/>
          <a:p>
            <a:r>
              <a:rPr lang="pt-BR" dirty="0"/>
              <a:t>Windows Server 2008 R2 </a:t>
            </a:r>
            <a:r>
              <a:rPr lang="pt-BR" dirty="0" smtClean="0"/>
              <a:t>Hyper-V</a:t>
            </a:r>
            <a:r>
              <a:rPr lang="en-US" dirty="0" smtClean="0"/>
              <a:t/>
            </a:r>
            <a:br>
              <a:rPr lang="en-US" dirty="0" smtClean="0"/>
            </a:br>
            <a:r>
              <a:rPr lang="en-US" sz="3200" dirty="0" smtClean="0"/>
              <a:t>New Features</a:t>
            </a:r>
            <a:endParaRPr lang="en-US" dirty="0"/>
          </a:p>
        </p:txBody>
      </p:sp>
      <p:sp>
        <p:nvSpPr>
          <p:cNvPr id="6" name="Content Placeholder 5"/>
          <p:cNvSpPr>
            <a:spLocks noGrp="1"/>
          </p:cNvSpPr>
          <p:nvPr>
            <p:ph idx="1"/>
          </p:nvPr>
        </p:nvSpPr>
        <p:spPr/>
        <p:txBody>
          <a:bodyPr>
            <a:normAutofit fontScale="92500" lnSpcReduction="20000"/>
          </a:bodyPr>
          <a:lstStyle/>
          <a:p>
            <a:pPr>
              <a:lnSpc>
                <a:spcPct val="120000"/>
              </a:lnSpc>
            </a:pPr>
            <a:r>
              <a:rPr lang="en-US" sz="2000" dirty="0" smtClean="0"/>
              <a:t>Live Migration</a:t>
            </a:r>
          </a:p>
          <a:p>
            <a:pPr>
              <a:lnSpc>
                <a:spcPct val="120000"/>
              </a:lnSpc>
            </a:pPr>
            <a:r>
              <a:rPr lang="en-US" sz="2000" dirty="0" smtClean="0"/>
              <a:t>New Processor Support</a:t>
            </a:r>
          </a:p>
          <a:p>
            <a:pPr lvl="1">
              <a:lnSpc>
                <a:spcPct val="120000"/>
              </a:lnSpc>
            </a:pPr>
            <a:r>
              <a:rPr lang="en-US" sz="1600" dirty="0" smtClean="0"/>
              <a:t>Improved Performance</a:t>
            </a:r>
          </a:p>
          <a:p>
            <a:pPr lvl="1">
              <a:lnSpc>
                <a:spcPct val="120000"/>
              </a:lnSpc>
            </a:pPr>
            <a:r>
              <a:rPr lang="en-US" sz="1600" dirty="0" smtClean="0"/>
              <a:t>Lower Power Costs</a:t>
            </a:r>
          </a:p>
          <a:p>
            <a:pPr>
              <a:lnSpc>
                <a:spcPct val="120000"/>
              </a:lnSpc>
            </a:pPr>
            <a:r>
              <a:rPr lang="en-US" sz="2000" dirty="0"/>
              <a:t>Enhanced scalability</a:t>
            </a:r>
          </a:p>
          <a:p>
            <a:pPr lvl="1">
              <a:lnSpc>
                <a:spcPct val="120000"/>
              </a:lnSpc>
            </a:pPr>
            <a:r>
              <a:rPr lang="en-US" sz="1600" dirty="0" smtClean="0"/>
              <a:t>Greater VM </a:t>
            </a:r>
            <a:r>
              <a:rPr lang="en-US" sz="1600" dirty="0"/>
              <a:t>Density</a:t>
            </a:r>
          </a:p>
          <a:p>
            <a:pPr lvl="1">
              <a:lnSpc>
                <a:spcPct val="120000"/>
              </a:lnSpc>
            </a:pPr>
            <a:r>
              <a:rPr lang="en-US" sz="1600" dirty="0"/>
              <a:t>Lower TCO</a:t>
            </a:r>
          </a:p>
          <a:p>
            <a:pPr>
              <a:lnSpc>
                <a:spcPct val="120000"/>
              </a:lnSpc>
            </a:pPr>
            <a:r>
              <a:rPr lang="en-US" sz="2000" dirty="0" smtClean="0"/>
              <a:t>Networking Enhancements</a:t>
            </a:r>
          </a:p>
          <a:p>
            <a:pPr lvl="1">
              <a:lnSpc>
                <a:spcPct val="120000"/>
              </a:lnSpc>
            </a:pPr>
            <a:r>
              <a:rPr lang="en-US" sz="1600" dirty="0" smtClean="0"/>
              <a:t>Improve Performance</a:t>
            </a:r>
          </a:p>
          <a:p>
            <a:pPr lvl="1">
              <a:lnSpc>
                <a:spcPct val="120000"/>
              </a:lnSpc>
            </a:pPr>
            <a:r>
              <a:rPr lang="en-US" sz="1600" dirty="0" smtClean="0"/>
              <a:t>10 Gb/E Ready</a:t>
            </a:r>
          </a:p>
          <a:p>
            <a:pPr>
              <a:lnSpc>
                <a:spcPct val="120000"/>
              </a:lnSpc>
            </a:pPr>
            <a:r>
              <a:rPr lang="en-US" sz="2000" dirty="0" smtClean="0"/>
              <a:t>Dynamic VM Capabilities</a:t>
            </a:r>
          </a:p>
          <a:p>
            <a:pPr>
              <a:lnSpc>
                <a:spcPct val="120000"/>
              </a:lnSpc>
            </a:pPr>
            <a:r>
              <a:rPr lang="en-US" sz="2000" dirty="0" smtClean="0"/>
              <a:t>Enhancements to Server Core</a:t>
            </a:r>
          </a:p>
          <a:p>
            <a:pPr lvl="1">
              <a:lnSpc>
                <a:spcPct val="120000"/>
              </a:lnSpc>
            </a:pPr>
            <a:r>
              <a:rPr lang="en-US" sz="1600" dirty="0" smtClean="0"/>
              <a:t>Ease Management</a:t>
            </a:r>
          </a:p>
          <a:p>
            <a:pPr lvl="1">
              <a:lnSpc>
                <a:spcPct val="120000"/>
              </a:lnSpc>
            </a:pPr>
            <a:r>
              <a:rPr lang="en-US" sz="1600" dirty="0" smtClean="0"/>
              <a:t>Lower TCO</a:t>
            </a:r>
          </a:p>
        </p:txBody>
      </p:sp>
      <p:pic>
        <p:nvPicPr>
          <p:cNvPr id="1026" name="Picture 2" descr="C:\Users\jeffwoo\Pictures\Work\Hyper-V RTM\Hyper-V RTM MMC.bm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57525" y="1753172"/>
            <a:ext cx="4245674" cy="3351657"/>
          </a:xfrm>
          <a:prstGeom prst="rect">
            <a:avLst/>
          </a:prstGeom>
          <a:effectLst>
            <a:reflection stA="29000" endPos="65000" dist="50800" dir="5400000" sy="-100000" algn="bl" rotWithShape="0"/>
          </a:effectLst>
          <a:scene3d>
            <a:camera prst="perspectiveFront">
              <a:rot lat="300000" lon="600000" rev="0"/>
            </a:camera>
            <a:lightRig rig="threePt" dir="t">
              <a:rot lat="0" lon="0" rev="2700000"/>
            </a:lightRig>
          </a:scene3d>
          <a:sp3d prstMaterial="plastic">
            <a:bevelT/>
          </a:sp3d>
          <a:extLst>
            <a:ext uri="{909E8E84-426E-40DD-AFC4-6F175D3DCCD1}">
              <a14:hiddenFill xmlns:a14="http://schemas.microsoft.com/office/drawing/2010/main" xmlns="">
                <a:solidFill>
                  <a:srgbClr xmlns:mc="http://schemas.openxmlformats.org/markup-compatibility/2006" val="FFFFFF" mc:Ignorable=""/>
                </a:solidFill>
              </a14:hiddenFill>
            </a:ext>
            <a:ext uri="{53640926-AAD7-44D8-BBD7-CCE9431645EC}">
              <a14:shadowObscured xmlns:a14="http://schemas.microsoft.com/office/drawing/2010/main" xmlns="" val="1"/>
            </a:ext>
          </a:extLst>
        </p:spPr>
      </p:pic>
    </p:spTree>
    <p:extLst>
      <p:ext uri="{BB962C8B-B14F-4D97-AF65-F5344CB8AC3E}">
        <p14:creationId xmlns:p14="http://schemas.microsoft.com/office/powerpoint/2010/main" xmlns="" val="227499861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smtClean="0"/>
              <a:t>Hyper-V Live Migration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362902418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Live Migration</a:t>
            </a:r>
            <a:endParaRPr lang="en-US" dirty="0"/>
          </a:p>
        </p:txBody>
      </p:sp>
      <p:sp>
        <p:nvSpPr>
          <p:cNvPr id="2" name="Content Placeholder 1"/>
          <p:cNvSpPr>
            <a:spLocks noGrp="1"/>
          </p:cNvSpPr>
          <p:nvPr>
            <p:ph idx="1"/>
          </p:nvPr>
        </p:nvSpPr>
        <p:spPr/>
        <p:txBody>
          <a:bodyPr>
            <a:normAutofit fontScale="85000" lnSpcReduction="20000"/>
          </a:bodyPr>
          <a:lstStyle/>
          <a:p>
            <a:pPr>
              <a:lnSpc>
                <a:spcPct val="120000"/>
              </a:lnSpc>
            </a:pPr>
            <a:r>
              <a:rPr lang="en-US" dirty="0"/>
              <a:t>#1 Customer Request</a:t>
            </a:r>
          </a:p>
          <a:p>
            <a:pPr>
              <a:lnSpc>
                <a:spcPct val="120000"/>
              </a:lnSpc>
            </a:pPr>
            <a:r>
              <a:rPr lang="en-US" dirty="0"/>
              <a:t>Moving a virtual machine from one server to another without loss of service</a:t>
            </a:r>
          </a:p>
          <a:p>
            <a:pPr lvl="1">
              <a:lnSpc>
                <a:spcPct val="120000"/>
              </a:lnSpc>
            </a:pPr>
            <a:r>
              <a:rPr lang="en-US" dirty="0"/>
              <a:t>Guest OS is unaware of the migration</a:t>
            </a:r>
          </a:p>
          <a:p>
            <a:pPr lvl="1">
              <a:lnSpc>
                <a:spcPct val="120000"/>
              </a:lnSpc>
            </a:pPr>
            <a:r>
              <a:rPr lang="en-US" dirty="0"/>
              <a:t>Maintain TCP connections of the guest OS</a:t>
            </a:r>
          </a:p>
          <a:p>
            <a:pPr lvl="1">
              <a:lnSpc>
                <a:spcPct val="120000"/>
              </a:lnSpc>
            </a:pPr>
            <a:r>
              <a:rPr lang="en-US" dirty="0"/>
              <a:t>VM is treated as a black box</a:t>
            </a:r>
          </a:p>
          <a:p>
            <a:pPr lvl="1">
              <a:lnSpc>
                <a:spcPct val="120000"/>
              </a:lnSpc>
            </a:pPr>
            <a:r>
              <a:rPr lang="en-US" dirty="0"/>
              <a:t>Building block for Dynamic Data Center through business agility, cost reduction and increase in productivity</a:t>
            </a:r>
          </a:p>
          <a:p>
            <a:pPr>
              <a:lnSpc>
                <a:spcPct val="120000"/>
              </a:lnSpc>
            </a:pPr>
            <a:r>
              <a:rPr lang="en-US" dirty="0"/>
              <a:t>Enables new dynamic scenarios</a:t>
            </a:r>
          </a:p>
          <a:p>
            <a:pPr lvl="1">
              <a:lnSpc>
                <a:spcPct val="120000"/>
              </a:lnSpc>
            </a:pPr>
            <a:r>
              <a:rPr lang="en-US" dirty="0"/>
              <a:t>Load balancing VMs via </a:t>
            </a:r>
            <a:r>
              <a:rPr lang="en-US" dirty="0" smtClean="0"/>
              <a:t>policy</a:t>
            </a:r>
            <a:endParaRPr lang="en-US" dirty="0"/>
          </a:p>
        </p:txBody>
      </p:sp>
    </p:spTree>
    <p:extLst>
      <p:ext uri="{BB962C8B-B14F-4D97-AF65-F5344CB8AC3E}">
        <p14:creationId xmlns:p14="http://schemas.microsoft.com/office/powerpoint/2010/main" xmlns="" val="175670365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a:t>S</a:t>
            </a:r>
            <a:r>
              <a:rPr lang="en-US" dirty="0" smtClean="0"/>
              <a:t>cenario: Host Servicing</a:t>
            </a:r>
            <a:endParaRPr lang="en-US" dirty="0"/>
          </a:p>
        </p:txBody>
      </p:sp>
      <p:pic>
        <p:nvPicPr>
          <p:cNvPr id="7" name="Picture 6" descr="C:\Users\Bob\Desktop\7a.jpg"/>
          <p:cNvPicPr/>
          <p:nvPr/>
        </p:nvPicPr>
        <p:blipFill>
          <a:blip r:embed="rId4" cstate="print"/>
          <a:srcRect/>
          <a:stretch>
            <a:fillRect/>
          </a:stretch>
        </p:blipFill>
        <p:spPr bwMode="auto">
          <a:xfrm>
            <a:off x="304800" y="1524000"/>
            <a:ext cx="2819400" cy="2209800"/>
          </a:xfrm>
          <a:prstGeom prst="rect">
            <a:avLst/>
          </a:prstGeom>
          <a:noFill/>
          <a:ln w="9525">
            <a:noFill/>
            <a:miter lim="800000"/>
            <a:headEnd/>
            <a:tailEnd/>
          </a:ln>
        </p:spPr>
      </p:pic>
      <p:pic>
        <p:nvPicPr>
          <p:cNvPr id="8" name="Picture 7" descr="C:\Users\Bob\Desktop\7b.jpg"/>
          <p:cNvPicPr/>
          <p:nvPr/>
        </p:nvPicPr>
        <p:blipFill>
          <a:blip r:embed="rId5" cstate="print"/>
          <a:srcRect/>
          <a:stretch>
            <a:fillRect/>
          </a:stretch>
        </p:blipFill>
        <p:spPr bwMode="auto">
          <a:xfrm>
            <a:off x="3200400" y="1524000"/>
            <a:ext cx="2819400" cy="2209800"/>
          </a:xfrm>
          <a:prstGeom prst="rect">
            <a:avLst/>
          </a:prstGeom>
          <a:noFill/>
          <a:ln w="9525">
            <a:noFill/>
            <a:miter lim="800000"/>
            <a:headEnd/>
            <a:tailEnd/>
          </a:ln>
        </p:spPr>
      </p:pic>
      <p:pic>
        <p:nvPicPr>
          <p:cNvPr id="9" name="Picture 8" descr="C:\Users\Bob\Desktop\7c.jpg"/>
          <p:cNvPicPr/>
          <p:nvPr/>
        </p:nvPicPr>
        <p:blipFill>
          <a:blip r:embed="rId6" cstate="print"/>
          <a:srcRect/>
          <a:stretch>
            <a:fillRect/>
          </a:stretch>
        </p:blipFill>
        <p:spPr bwMode="auto">
          <a:xfrm>
            <a:off x="6172200" y="1524000"/>
            <a:ext cx="2743200" cy="2209800"/>
          </a:xfrm>
          <a:prstGeom prst="rect">
            <a:avLst/>
          </a:prstGeom>
          <a:noFill/>
          <a:ln w="9525">
            <a:noFill/>
            <a:miter lim="800000"/>
            <a:headEnd/>
            <a:tailEnd/>
          </a:ln>
        </p:spPr>
      </p:pic>
      <p:sp>
        <p:nvSpPr>
          <p:cNvPr id="10" name="TextBox 9"/>
          <p:cNvSpPr txBox="1"/>
          <p:nvPr/>
        </p:nvSpPr>
        <p:spPr>
          <a:xfrm>
            <a:off x="381000" y="3733800"/>
            <a:ext cx="2590800" cy="1015663"/>
          </a:xfrm>
          <a:prstGeom prst="rect">
            <a:avLst/>
          </a:prstGeom>
          <a:noFill/>
        </p:spPr>
        <p:txBody>
          <a:bodyPr wrap="square" rtlCol="0">
            <a:spAutoFit/>
          </a:bodyPr>
          <a:lstStyle/>
          <a:p>
            <a:r>
              <a:rPr lang="en-US" sz="2000" dirty="0" smtClean="0">
                <a:solidFill>
                  <a:schemeClr val="tx1"/>
                </a:solidFill>
              </a:rPr>
              <a:t>Live Migrate VMs from Source to Destination</a:t>
            </a:r>
            <a:endParaRPr lang="en-US" sz="2000" dirty="0">
              <a:solidFill>
                <a:schemeClr val="tx1"/>
              </a:solidFill>
            </a:endParaRPr>
          </a:p>
        </p:txBody>
      </p:sp>
      <p:sp>
        <p:nvSpPr>
          <p:cNvPr id="11" name="TextBox 10"/>
          <p:cNvSpPr txBox="1"/>
          <p:nvPr/>
        </p:nvSpPr>
        <p:spPr>
          <a:xfrm>
            <a:off x="3276600" y="3733800"/>
            <a:ext cx="2895600" cy="1631216"/>
          </a:xfrm>
          <a:prstGeom prst="rect">
            <a:avLst/>
          </a:prstGeom>
          <a:noFill/>
        </p:spPr>
        <p:txBody>
          <a:bodyPr wrap="square" rtlCol="0">
            <a:spAutoFit/>
          </a:bodyPr>
          <a:lstStyle/>
          <a:p>
            <a:r>
              <a:rPr lang="en-US" sz="2000" dirty="0" smtClean="0">
                <a:solidFill>
                  <a:schemeClr val="tx1"/>
                </a:solidFill>
              </a:rPr>
              <a:t>Service Source – Patching or Hardware Servicing, no downtime seen by VMs on Destination</a:t>
            </a:r>
            <a:endParaRPr lang="en-US" sz="2000" dirty="0">
              <a:solidFill>
                <a:schemeClr val="tx1"/>
              </a:solidFill>
            </a:endParaRPr>
          </a:p>
        </p:txBody>
      </p:sp>
      <p:sp>
        <p:nvSpPr>
          <p:cNvPr id="12" name="TextBox 11"/>
          <p:cNvSpPr txBox="1"/>
          <p:nvPr/>
        </p:nvSpPr>
        <p:spPr>
          <a:xfrm>
            <a:off x="6248400" y="3810000"/>
            <a:ext cx="2895600" cy="1015663"/>
          </a:xfrm>
          <a:prstGeom prst="rect">
            <a:avLst/>
          </a:prstGeom>
          <a:noFill/>
        </p:spPr>
        <p:txBody>
          <a:bodyPr wrap="square" rtlCol="0">
            <a:spAutoFit/>
          </a:bodyPr>
          <a:lstStyle/>
          <a:p>
            <a:r>
              <a:rPr lang="en-US" sz="2000" dirty="0" smtClean="0">
                <a:solidFill>
                  <a:schemeClr val="tx1"/>
                </a:solidFill>
              </a:rPr>
              <a:t>Live Migrate VMs from back from Destination to Source</a:t>
            </a:r>
            <a:endParaRPr lang="en-US" sz="2000" dirty="0">
              <a:solidFill>
                <a:schemeClr val="tx1"/>
              </a:solidFill>
            </a:endParaRPr>
          </a:p>
        </p:txBody>
      </p:sp>
      <p:sp>
        <p:nvSpPr>
          <p:cNvPr id="17" name="Rounded Rectangle 16"/>
          <p:cNvSpPr/>
          <p:nvPr/>
        </p:nvSpPr>
        <p:spPr bwMode="auto">
          <a:xfrm>
            <a:off x="137160" y="5188193"/>
            <a:ext cx="8869680" cy="882953"/>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rgbClr val="FFFFFF"/>
                </a:solidFill>
                <a:effectLst>
                  <a:outerShdw blurRad="38100" dist="38100" dir="2700000" algn="tl">
                    <a:srgbClr val="000000">
                      <a:alpha val="43137"/>
                    </a:srgbClr>
                  </a:outerShdw>
                </a:effectLst>
                <a:latin typeface="+mj-lt"/>
              </a:rPr>
              <a:t>No workload downtime during maintenance window</a:t>
            </a:r>
          </a:p>
        </p:txBody>
      </p:sp>
    </p:spTree>
    <p:custDataLst>
      <p:tags r:id="rId1"/>
    </p:custDataLst>
    <p:extLst>
      <p:ext uri="{BB962C8B-B14F-4D97-AF65-F5344CB8AC3E}">
        <p14:creationId xmlns:p14="http://schemas.microsoft.com/office/powerpoint/2010/main" xmlns="" val="11682302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Migration: How It Works</a:t>
            </a:r>
            <a:endParaRPr lang="en-US" dirty="0"/>
          </a:p>
        </p:txBody>
      </p:sp>
      <p:sp>
        <p:nvSpPr>
          <p:cNvPr id="27" name="Content Placeholder 26"/>
          <p:cNvSpPr>
            <a:spLocks noGrp="1"/>
          </p:cNvSpPr>
          <p:nvPr>
            <p:ph idx="4294967295"/>
          </p:nvPr>
        </p:nvSpPr>
        <p:spPr>
          <a:xfrm>
            <a:off x="285720" y="1412875"/>
            <a:ext cx="8382000" cy="276999"/>
          </a:xfrm>
          <a:prstGeom prst="rect">
            <a:avLst/>
          </a:prstGeom>
        </p:spPr>
        <p:txBody>
          <a:bodyPr>
            <a:noAutofit/>
          </a:bodyPr>
          <a:lstStyle/>
          <a:p>
            <a:pPr indent="-457200" defTabSz="912777" eaLnBrk="0" hangingPunct="0">
              <a:spcBef>
                <a:spcPct val="30000"/>
              </a:spcBef>
              <a:buClr>
                <a:schemeClr val="tx1"/>
              </a:buClr>
              <a:buSzPct val="80000"/>
              <a:buFont typeface="+mj-lt"/>
              <a:buAutoNum type="arabicPeriod"/>
            </a:pPr>
            <a:r>
              <a:rPr lang="en-US" sz="2000" kern="0" dirty="0" smtClean="0">
                <a:solidFill>
                  <a:schemeClr val="bg2"/>
                </a:solidFill>
                <a:effectLst>
                  <a:outerShdw blurRad="38100" dist="38100" dir="2700000" algn="tl">
                    <a:srgbClr val="000000">
                      <a:alpha val="43137"/>
                    </a:srgbClr>
                  </a:outerShdw>
                </a:effectLst>
              </a:rPr>
              <a:t>Create VM on target server</a:t>
            </a:r>
          </a:p>
        </p:txBody>
      </p:sp>
      <p:sp>
        <p:nvSpPr>
          <p:cNvPr id="17" name="Right Arrow 16"/>
          <p:cNvSpPr/>
          <p:nvPr/>
        </p:nvSpPr>
        <p:spPr bwMode="auto">
          <a:xfrm>
            <a:off x="3723734" y="4249414"/>
            <a:ext cx="1752941" cy="329461"/>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pic>
        <p:nvPicPr>
          <p:cNvPr id="7179" name="Picture 11" descr="C:\Users\bryons\Pictures\Virtualization Images for PPTs\Data.png"/>
          <p:cNvPicPr>
            <a:picLocks noChangeAspect="1" noChangeArrowheads="1"/>
          </p:cNvPicPr>
          <p:nvPr/>
        </p:nvPicPr>
        <p:blipFill>
          <a:blip r:embed="rId3" cstate="print"/>
          <a:srcRect/>
          <a:stretch>
            <a:fillRect/>
          </a:stretch>
        </p:blipFill>
        <p:spPr bwMode="auto">
          <a:xfrm>
            <a:off x="4075862" y="5551430"/>
            <a:ext cx="1085850" cy="1092994"/>
          </a:xfrm>
          <a:prstGeom prst="rect">
            <a:avLst/>
          </a:prstGeom>
          <a:noFill/>
        </p:spPr>
      </p:pic>
      <p:sp>
        <p:nvSpPr>
          <p:cNvPr id="24" name="TextBox 23"/>
          <p:cNvSpPr txBox="1"/>
          <p:nvPr/>
        </p:nvSpPr>
        <p:spPr>
          <a:xfrm>
            <a:off x="1974718" y="5369733"/>
            <a:ext cx="1830761" cy="398768"/>
          </a:xfrm>
          <a:prstGeom prst="rect">
            <a:avLst/>
          </a:prstGeom>
          <a:noFill/>
        </p:spPr>
        <p:txBody>
          <a:bodyPr wrap="square" lIns="76197" tIns="38098" rIns="76197" bIns="38098" rtlCol="0">
            <a:spAutoFit/>
          </a:bodyPr>
          <a:lstStyle/>
          <a:p>
            <a:pPr algn="ctr"/>
            <a:r>
              <a:rPr lang="en-US" sz="2000" dirty="0" smtClean="0">
                <a:solidFill>
                  <a:schemeClr val="tx1"/>
                </a:solidFill>
                <a:effectLst>
                  <a:outerShdw blurRad="38100" dist="38100" dir="2700000" algn="tl">
                    <a:srgbClr val="000000">
                      <a:alpha val="43137"/>
                    </a:srgbClr>
                  </a:outerShdw>
                </a:effectLst>
                <a:latin typeface="Segoe" pitchFamily="34" charset="0"/>
              </a:rPr>
              <a:t>Host 1</a:t>
            </a:r>
          </a:p>
        </p:txBody>
      </p:sp>
      <p:pic>
        <p:nvPicPr>
          <p:cNvPr id="1026" name="Picture 2" descr="C:\Users\jeffwoo\Documents\Work\Customers &amp; Events\Latest Overview &amp; Roadmap Deck\Virtualization Images for PPTs\Server-Physical-Single-No-Shadow.png"/>
          <p:cNvPicPr>
            <a:picLocks noChangeAspect="1" noChangeArrowheads="1"/>
          </p:cNvPicPr>
          <p:nvPr/>
        </p:nvPicPr>
        <p:blipFill>
          <a:blip r:embed="rId4" cstate="print"/>
          <a:srcRect/>
          <a:stretch>
            <a:fillRect/>
          </a:stretch>
        </p:blipFill>
        <p:spPr bwMode="auto">
          <a:xfrm>
            <a:off x="2091586" y="4231667"/>
            <a:ext cx="1597025" cy="1169988"/>
          </a:xfrm>
          <a:prstGeom prst="rect">
            <a:avLst/>
          </a:prstGeom>
          <a:noFill/>
        </p:spPr>
      </p:pic>
      <p:pic>
        <p:nvPicPr>
          <p:cNvPr id="1027" name="Picture 3" descr="C:\Users\jeffwoo\Documents\Work\Customers &amp; Events\Latest Overview &amp; Roadmap Deck\Virtualization Images for PPTs\Server-Virtual-Single.png"/>
          <p:cNvPicPr>
            <a:picLocks noChangeAspect="1" noChangeArrowheads="1"/>
          </p:cNvPicPr>
          <p:nvPr/>
        </p:nvPicPr>
        <p:blipFill>
          <a:blip r:embed="rId5" cstate="print"/>
          <a:srcRect/>
          <a:stretch>
            <a:fillRect/>
          </a:stretch>
        </p:blipFill>
        <p:spPr bwMode="auto">
          <a:xfrm>
            <a:off x="2086271" y="3876209"/>
            <a:ext cx="1607655" cy="1218086"/>
          </a:xfrm>
          <a:prstGeom prst="rect">
            <a:avLst/>
          </a:prstGeom>
          <a:noFill/>
        </p:spPr>
      </p:pic>
      <p:pic>
        <p:nvPicPr>
          <p:cNvPr id="34" name="Picture 9" descr="http://www.iconarchive.com/icons/gort/hardware/RAM-icon.gif"/>
          <p:cNvPicPr>
            <a:picLocks noChangeAspect="1" noChangeArrowheads="1"/>
          </p:cNvPicPr>
          <p:nvPr/>
        </p:nvPicPr>
        <p:blipFill>
          <a:blip r:embed="rId6" cstate="print"/>
          <a:srcRect/>
          <a:stretch>
            <a:fillRect/>
          </a:stretch>
        </p:blipFill>
        <p:spPr bwMode="auto">
          <a:xfrm rot="387267">
            <a:off x="3771193" y="4172678"/>
            <a:ext cx="452224" cy="468537"/>
          </a:xfrm>
          <a:prstGeom prst="rect">
            <a:avLst/>
          </a:prstGeom>
          <a:noFill/>
        </p:spPr>
      </p:pic>
      <p:sp>
        <p:nvSpPr>
          <p:cNvPr id="18" name="TextBox 17"/>
          <p:cNvSpPr txBox="1"/>
          <p:nvPr/>
        </p:nvSpPr>
        <p:spPr>
          <a:xfrm>
            <a:off x="5434522" y="5369733"/>
            <a:ext cx="1830761" cy="398768"/>
          </a:xfrm>
          <a:prstGeom prst="rect">
            <a:avLst/>
          </a:prstGeom>
          <a:noFill/>
        </p:spPr>
        <p:txBody>
          <a:bodyPr wrap="square" lIns="76197" tIns="38098" rIns="76197" bIns="38098" rtlCol="0">
            <a:spAutoFit/>
          </a:bodyPr>
          <a:lstStyle/>
          <a:p>
            <a:pPr algn="ctr"/>
            <a:r>
              <a:rPr lang="en-US" sz="2000" dirty="0" smtClean="0">
                <a:solidFill>
                  <a:schemeClr val="tx1"/>
                </a:solidFill>
                <a:effectLst>
                  <a:outerShdw blurRad="38100" dist="38100" dir="2700000" algn="tl">
                    <a:srgbClr val="000000">
                      <a:alpha val="43137"/>
                    </a:srgbClr>
                  </a:outerShdw>
                </a:effectLst>
                <a:latin typeface="Segoe" pitchFamily="34" charset="0"/>
              </a:rPr>
              <a:t>Host 2</a:t>
            </a:r>
          </a:p>
        </p:txBody>
      </p:sp>
      <p:pic>
        <p:nvPicPr>
          <p:cNvPr id="19" name="Picture 2" descr="C:\Users\jeffwoo\Documents\Work\Customers &amp; Events\Latest Overview &amp; Roadmap Deck\Virtualization Images for PPTs\Server-Physical-Single-No-Shadow.png"/>
          <p:cNvPicPr>
            <a:picLocks noChangeAspect="1" noChangeArrowheads="1"/>
          </p:cNvPicPr>
          <p:nvPr/>
        </p:nvPicPr>
        <p:blipFill>
          <a:blip r:embed="rId4" cstate="print"/>
          <a:srcRect/>
          <a:stretch>
            <a:fillRect/>
          </a:stretch>
        </p:blipFill>
        <p:spPr bwMode="auto">
          <a:xfrm>
            <a:off x="5551390" y="4231667"/>
            <a:ext cx="1597025" cy="1169988"/>
          </a:xfrm>
          <a:prstGeom prst="rect">
            <a:avLst/>
          </a:prstGeom>
          <a:noFill/>
        </p:spPr>
      </p:pic>
      <p:pic>
        <p:nvPicPr>
          <p:cNvPr id="20" name="Picture 3" descr="C:\Users\jeffwoo\Documents\Work\Customers &amp; Events\Latest Overview &amp; Roadmap Deck\Virtualization Images for PPTs\Server-Virtual-Single.png"/>
          <p:cNvPicPr>
            <a:picLocks noChangeAspect="1" noChangeArrowheads="1"/>
          </p:cNvPicPr>
          <p:nvPr/>
        </p:nvPicPr>
        <p:blipFill>
          <a:blip r:embed="rId5" cstate="print"/>
          <a:srcRect/>
          <a:stretch>
            <a:fillRect/>
          </a:stretch>
        </p:blipFill>
        <p:spPr bwMode="auto">
          <a:xfrm>
            <a:off x="5546075" y="3876209"/>
            <a:ext cx="1607655" cy="1218086"/>
          </a:xfrm>
          <a:prstGeom prst="rect">
            <a:avLst/>
          </a:prstGeom>
          <a:noFill/>
        </p:spPr>
      </p:pic>
      <p:pic>
        <p:nvPicPr>
          <p:cNvPr id="29" name="Picture 9" descr="http://www.iconarchive.com/icons/gort/hardware/RAM-icon.gif"/>
          <p:cNvPicPr>
            <a:picLocks noChangeAspect="1" noChangeArrowheads="1"/>
          </p:cNvPicPr>
          <p:nvPr/>
        </p:nvPicPr>
        <p:blipFill>
          <a:blip r:embed="rId6" cstate="print"/>
          <a:srcRect/>
          <a:stretch>
            <a:fillRect/>
          </a:stretch>
        </p:blipFill>
        <p:spPr bwMode="auto">
          <a:xfrm rot="387267">
            <a:off x="2749304" y="4070836"/>
            <a:ext cx="609600" cy="609600"/>
          </a:xfrm>
          <a:prstGeom prst="rect">
            <a:avLst/>
          </a:prstGeom>
          <a:noFill/>
        </p:spPr>
      </p:pic>
      <p:pic>
        <p:nvPicPr>
          <p:cNvPr id="32" name="Picture 9" descr="http://www.iconarchive.com/icons/gort/hardware/RAM-icon.gif"/>
          <p:cNvPicPr>
            <a:picLocks noChangeAspect="1" noChangeArrowheads="1"/>
          </p:cNvPicPr>
          <p:nvPr/>
        </p:nvPicPr>
        <p:blipFill>
          <a:blip r:embed="rId6" cstate="print"/>
          <a:srcRect/>
          <a:stretch>
            <a:fillRect/>
          </a:stretch>
        </p:blipFill>
        <p:spPr bwMode="auto">
          <a:xfrm rot="387267">
            <a:off x="6238743" y="4255656"/>
            <a:ext cx="258384" cy="267705"/>
          </a:xfrm>
          <a:prstGeom prst="rect">
            <a:avLst/>
          </a:prstGeom>
          <a:noFill/>
        </p:spPr>
      </p:pic>
      <p:cxnSp>
        <p:nvCxnSpPr>
          <p:cNvPr id="33" name="Shape 32"/>
          <p:cNvCxnSpPr>
            <a:stCxn id="24" idx="2"/>
          </p:cNvCxnSpPr>
          <p:nvPr/>
        </p:nvCxnSpPr>
        <p:spPr>
          <a:xfrm rot="16200000" flipH="1">
            <a:off x="3318267" y="5340332"/>
            <a:ext cx="329426" cy="1185763"/>
          </a:xfrm>
          <a:prstGeom prst="bentConnector2">
            <a:avLst/>
          </a:prstGeom>
          <a:ln w="2540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hape 35"/>
          <p:cNvCxnSpPr>
            <a:stCxn id="18" idx="2"/>
          </p:cNvCxnSpPr>
          <p:nvPr/>
        </p:nvCxnSpPr>
        <p:spPr>
          <a:xfrm rot="5400000">
            <a:off x="5591095" y="5339119"/>
            <a:ext cx="329426" cy="1188191"/>
          </a:xfrm>
          <a:prstGeom prst="bentConnector2">
            <a:avLst/>
          </a:prstGeom>
          <a:ln w="2540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91462" y="5735494"/>
            <a:ext cx="2473778" cy="584775"/>
          </a:xfrm>
          <a:prstGeom prst="rect">
            <a:avLst/>
          </a:prstGeom>
          <a:noFill/>
        </p:spPr>
        <p:txBody>
          <a:bodyPr wrap="square" rtlCol="0">
            <a:spAutoFit/>
          </a:bodyPr>
          <a:lstStyle/>
          <a:p>
            <a:r>
              <a:rPr lang="en-US" sz="1600" dirty="0" smtClean="0">
                <a:solidFill>
                  <a:srgbClr val="00B0F0"/>
                </a:solidFill>
              </a:rPr>
              <a:t>Blue = Storage</a:t>
            </a:r>
          </a:p>
          <a:p>
            <a:r>
              <a:rPr lang="en-US" sz="1600" dirty="0" smtClean="0">
                <a:solidFill>
                  <a:srgbClr val="FFFF00"/>
                </a:solidFill>
              </a:rPr>
              <a:t>Yellow = Networking</a:t>
            </a:r>
            <a:endParaRPr lang="en-US" sz="1600" dirty="0">
              <a:solidFill>
                <a:srgbClr val="FFFF00"/>
              </a:solidFill>
            </a:endParaRPr>
          </a:p>
        </p:txBody>
      </p:sp>
      <p:cxnSp>
        <p:nvCxnSpPr>
          <p:cNvPr id="39" name="Elbow Connector 38"/>
          <p:cNvCxnSpPr>
            <a:stCxn id="1027" idx="0"/>
            <a:endCxn id="20" idx="0"/>
          </p:cNvCxnSpPr>
          <p:nvPr/>
        </p:nvCxnSpPr>
        <p:spPr>
          <a:xfrm rot="5400000" flipH="1" flipV="1">
            <a:off x="4620001" y="2146307"/>
            <a:ext cx="1588" cy="3459804"/>
          </a:xfrm>
          <a:prstGeom prst="bentConnector3">
            <a:avLst>
              <a:gd name="adj1" fmla="val 14395466"/>
            </a:avLst>
          </a:prstGeom>
          <a:ln w="254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501965" y="6459232"/>
            <a:ext cx="2236082" cy="384717"/>
          </a:xfrm>
          <a:prstGeom prst="rect">
            <a:avLst/>
          </a:prstGeom>
          <a:noFill/>
        </p:spPr>
        <p:txBody>
          <a:bodyPr wrap="square" lIns="76197" tIns="38098" rIns="76197" bIns="38098" rtlCol="0">
            <a:spAutoFit/>
          </a:bodyPr>
          <a:lstStyle/>
          <a:p>
            <a:pPr algn="ctr"/>
            <a:r>
              <a:rPr lang="en-US" sz="2000" dirty="0" smtClean="0">
                <a:solidFill>
                  <a:schemeClr val="tx1"/>
                </a:solidFill>
                <a:effectLst>
                  <a:outerShdw blurRad="38100" dist="38100" dir="2700000" algn="tl">
                    <a:srgbClr val="000000">
                      <a:alpha val="43137"/>
                    </a:srgbClr>
                  </a:outerShdw>
                </a:effectLst>
                <a:latin typeface="Segoe" pitchFamily="34" charset="0"/>
              </a:rPr>
              <a:t>Shared Storage</a:t>
            </a:r>
          </a:p>
        </p:txBody>
      </p:sp>
      <p:sp>
        <p:nvSpPr>
          <p:cNvPr id="21" name="Content Placeholder 26"/>
          <p:cNvSpPr txBox="1">
            <a:spLocks/>
          </p:cNvSpPr>
          <p:nvPr/>
        </p:nvSpPr>
        <p:spPr>
          <a:xfrm>
            <a:off x="381000" y="2154359"/>
            <a:ext cx="8382000" cy="904863"/>
          </a:xfrm>
          <a:prstGeom prst="rect">
            <a:avLst/>
          </a:prstGeom>
        </p:spPr>
        <p:txBody>
          <a:bodyPr vert="horz" wrap="square" lIns="0" tIns="0" rIns="0" bIns="0" rtlCol="0">
            <a:spAutoFit/>
          </a:bodyPr>
          <a:lstStyle/>
          <a:p>
            <a:pPr marL="463550" marR="0" lvl="0" indent="-457200" algn="l" defTabSz="912777" rtl="0" eaLnBrk="0" fontAlgn="auto" latinLnBrk="0" hangingPunct="0">
              <a:lnSpc>
                <a:spcPct val="90000"/>
              </a:lnSpc>
              <a:spcBef>
                <a:spcPct val="30000"/>
              </a:spcBef>
              <a:spcAft>
                <a:spcPts val="0"/>
              </a:spcAft>
              <a:buClr>
                <a:schemeClr val="tx1"/>
              </a:buClr>
              <a:buSzPct val="80000"/>
              <a:buFont typeface="+mj-lt"/>
              <a:buAutoNum type="arabicPeriod" startAt="3"/>
              <a:tabLst/>
              <a:defRPr/>
            </a:pPr>
            <a:r>
              <a:rPr kumimoji="0" lang="en-US" sz="2000" b="0" i="0" u="none" strike="noStrike" kern="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Final state transfer</a:t>
            </a:r>
          </a:p>
          <a:p>
            <a:pPr marL="671486" marR="0" lvl="1" indent="-380985" algn="l" defTabSz="912777" rtl="0" eaLnBrk="0" fontAlgn="auto" latinLnBrk="0" hangingPunct="0">
              <a:lnSpc>
                <a:spcPct val="90000"/>
              </a:lnSpc>
              <a:spcBef>
                <a:spcPct val="30000"/>
              </a:spcBef>
              <a:spcAft>
                <a:spcPts val="0"/>
              </a:spcAft>
              <a:buClr>
                <a:schemeClr val="tx1"/>
              </a:buClr>
              <a:buSzPct val="80000"/>
              <a:buFont typeface="+mj-lt"/>
              <a:buAutoNum type="alphaLcParenR"/>
              <a:tabLst/>
              <a:defRPr/>
            </a:pPr>
            <a:r>
              <a:rPr kumimoji="0" lang="en-US" sz="1700" b="0" i="0" u="none" strike="noStrike" kern="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Pause virtual machine</a:t>
            </a:r>
          </a:p>
          <a:p>
            <a:pPr marL="671486" marR="0" lvl="1" indent="-380985" algn="l" defTabSz="912777" rtl="0" eaLnBrk="0" fontAlgn="auto" latinLnBrk="0" hangingPunct="0">
              <a:lnSpc>
                <a:spcPct val="90000"/>
              </a:lnSpc>
              <a:spcBef>
                <a:spcPct val="30000"/>
              </a:spcBef>
              <a:spcAft>
                <a:spcPts val="0"/>
              </a:spcAft>
              <a:buClr>
                <a:schemeClr val="tx1"/>
              </a:buClr>
              <a:buSzPct val="80000"/>
              <a:buFont typeface="+mj-lt"/>
              <a:buAutoNum type="alphaLcParenR"/>
              <a:tabLst/>
              <a:defRPr/>
            </a:pPr>
            <a:r>
              <a:rPr kumimoji="0" lang="en-US" sz="1700" b="0" i="0" u="none" strike="noStrike" kern="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Move storage connectivity from source host to target host via Ethernet</a:t>
            </a:r>
          </a:p>
        </p:txBody>
      </p:sp>
      <p:sp>
        <p:nvSpPr>
          <p:cNvPr id="22" name="Content Placeholder 26"/>
          <p:cNvSpPr txBox="1">
            <a:spLocks/>
          </p:cNvSpPr>
          <p:nvPr/>
        </p:nvSpPr>
        <p:spPr>
          <a:xfrm>
            <a:off x="381000" y="3137576"/>
            <a:ext cx="8382000" cy="276999"/>
          </a:xfrm>
          <a:prstGeom prst="rect">
            <a:avLst/>
          </a:prstGeom>
        </p:spPr>
        <p:txBody>
          <a:bodyPr vert="horz" wrap="square" lIns="0" tIns="0" rIns="0" bIns="0" rtlCol="0">
            <a:spAutoFit/>
          </a:bodyPr>
          <a:lstStyle/>
          <a:p>
            <a:pPr marL="463550" marR="0" lvl="0" indent="-457200" algn="l" defTabSz="912777" rtl="0" eaLnBrk="0" fontAlgn="auto" latinLnBrk="0" hangingPunct="0">
              <a:lnSpc>
                <a:spcPct val="90000"/>
              </a:lnSpc>
              <a:spcBef>
                <a:spcPct val="30000"/>
              </a:spcBef>
              <a:spcAft>
                <a:spcPts val="0"/>
              </a:spcAft>
              <a:buClr>
                <a:schemeClr val="tx1"/>
              </a:buClr>
              <a:buSzPct val="80000"/>
              <a:buFont typeface="+mj-lt"/>
              <a:buAutoNum type="arabicPeriod" startAt="4"/>
              <a:tabLst/>
              <a:defRPr/>
            </a:pPr>
            <a:r>
              <a:rPr kumimoji="0" lang="en-US" sz="2000" b="0" i="0" u="none" strike="noStrike" kern="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Run new VM</a:t>
            </a:r>
            <a:r>
              <a:rPr kumimoji="0" lang="en-US" sz="2000" b="0" i="0" u="none" strike="noStrike" kern="0" cap="none" spc="0" normalizeH="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rPr>
              <a:t> on target; Delete VM on source</a:t>
            </a:r>
            <a:endParaRPr kumimoji="0" lang="en-US" sz="3200" b="0" i="0" u="none" strike="noStrike" kern="1200" cap="none" spc="0" normalizeH="0" baseline="0" noProof="0" dirty="0">
              <a:ln>
                <a:noFill/>
              </a:ln>
              <a:solidFill>
                <a:schemeClr val="bg2"/>
              </a:solidFill>
              <a:effectLst>
                <a:outerShdw blurRad="38100" dist="38100" dir="2700000" algn="tl">
                  <a:srgbClr val="000000">
                    <a:alpha val="43137"/>
                  </a:srgbClr>
                </a:outerShdw>
              </a:effectLst>
              <a:uLnTx/>
              <a:uFillTx/>
              <a:latin typeface="+mn-lt"/>
              <a:ea typeface="+mn-ea"/>
              <a:cs typeface="+mn-cs"/>
            </a:endParaRPr>
          </a:p>
        </p:txBody>
      </p:sp>
      <p:sp>
        <p:nvSpPr>
          <p:cNvPr id="23" name="Content Placeholder 26"/>
          <p:cNvSpPr txBox="1">
            <a:spLocks/>
          </p:cNvSpPr>
          <p:nvPr/>
        </p:nvSpPr>
        <p:spPr>
          <a:xfrm>
            <a:off x="381000" y="1768228"/>
            <a:ext cx="8382000" cy="307777"/>
          </a:xfrm>
          <a:prstGeom prst="rect">
            <a:avLst/>
          </a:prstGeom>
        </p:spPr>
        <p:txBody>
          <a:bodyPr vert="horz" wrap="square" lIns="0" tIns="0" rIns="0" bIns="0" rtlCol="0">
            <a:spAutoFit/>
          </a:bodyPr>
          <a:lstStyle/>
          <a:p>
            <a:pPr marL="377813" indent="-457200" defTabSz="912777" eaLnBrk="0" hangingPunct="0">
              <a:spcBef>
                <a:spcPct val="30000"/>
              </a:spcBef>
              <a:buClr>
                <a:schemeClr val="tx1"/>
              </a:buClr>
              <a:buSzPct val="80000"/>
              <a:buFont typeface="+mj-lt"/>
              <a:buAutoNum type="arabicPeriod" startAt="2"/>
            </a:pPr>
            <a:r>
              <a:rPr lang="en-US" sz="2000" kern="0" dirty="0" smtClean="0">
                <a:solidFill>
                  <a:schemeClr val="bg2"/>
                </a:solidFill>
                <a:effectLst>
                  <a:outerShdw blurRad="38100" dist="38100" dir="2700000" algn="tl">
                    <a:srgbClr val="000000">
                      <a:alpha val="43137"/>
                    </a:srgbClr>
                  </a:outerShdw>
                </a:effectLst>
                <a:latin typeface="+mn-lt"/>
              </a:rPr>
              <a:t>Copy memory pages from the source to the target via Ethernet</a:t>
            </a:r>
          </a:p>
        </p:txBody>
      </p:sp>
    </p:spTree>
    <p:extLst>
      <p:ext uri="{BB962C8B-B14F-4D97-AF65-F5344CB8AC3E}">
        <p14:creationId xmlns:p14="http://schemas.microsoft.com/office/powerpoint/2010/main" xmlns="" val="1046088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fade">
                                      <p:cBhvr>
                                        <p:cTn id="10" dur="2000"/>
                                        <p:tgtEl>
                                          <p:spTgt spid="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2000"/>
                                        <p:tgtEl>
                                          <p:spTgt spid="32"/>
                                        </p:tgtEl>
                                      </p:cBhvr>
                                    </p:animEffect>
                                  </p:childTnLst>
                                </p:cTn>
                              </p:par>
                              <p:par>
                                <p:cTn id="16" presetID="10"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2000"/>
                                        <p:tgtEl>
                                          <p:spTgt spid="3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20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childTnLst>
                                    <p:animScale>
                                      <p:cBhvr>
                                        <p:cTn id="28" dur="6000" fill="hold"/>
                                        <p:tgtEl>
                                          <p:spTgt spid="29"/>
                                        </p:tgtEl>
                                      </p:cBhvr>
                                      <p:by x="10000" y="10000"/>
                                    </p:animScale>
                                  </p:childTnLst>
                                </p:cTn>
                              </p:par>
                              <p:par>
                                <p:cTn id="29" presetID="63" presetClass="path" presetSubtype="0" repeatCount="4000" accel="50000" decel="50000" fill="hold" nodeType="withEffect">
                                  <p:stCondLst>
                                    <p:cond delay="0"/>
                                  </p:stCondLst>
                                  <p:childTnLst>
                                    <p:animMotion origin="layout" path="M 4.16667E-6 4.07407E-6 L 0.15277 4.07407E-6 " pathEditMode="relative" rAng="0" ptsTypes="AA">
                                      <p:cBhvr>
                                        <p:cTn id="30" dur="2000" fill="hold"/>
                                        <p:tgtEl>
                                          <p:spTgt spid="34"/>
                                        </p:tgtEl>
                                        <p:attrNameLst>
                                          <p:attrName>ppt_x</p:attrName>
                                          <p:attrName>ppt_y</p:attrName>
                                        </p:attrNameLst>
                                      </p:cBhvr>
                                      <p:rCtr x="76" y="0"/>
                                    </p:animMotion>
                                  </p:childTnLst>
                                </p:cTn>
                              </p:par>
                              <p:par>
                                <p:cTn id="31" presetID="6" presetClass="emph" presetSubtype="0" fill="hold" nodeType="withEffect">
                                  <p:stCondLst>
                                    <p:cond delay="1500"/>
                                  </p:stCondLst>
                                  <p:childTnLst>
                                    <p:animScale>
                                      <p:cBhvr>
                                        <p:cTn id="32" dur="6600" fill="hold"/>
                                        <p:tgtEl>
                                          <p:spTgt spid="32"/>
                                        </p:tgtEl>
                                      </p:cBhvr>
                                      <p:by x="200000" y="200000"/>
                                    </p:animScale>
                                  </p:childTnLst>
                                </p:cTn>
                              </p:par>
                            </p:childTnLst>
                          </p:cTn>
                        </p:par>
                        <p:par>
                          <p:cTn id="33" fill="hold">
                            <p:stCondLst>
                              <p:cond delay="8100"/>
                            </p:stCondLst>
                            <p:childTnLst>
                              <p:par>
                                <p:cTn id="34" presetID="10" presetClass="exit" presetSubtype="0" fill="hold" nodeType="afterEffect">
                                  <p:stCondLst>
                                    <p:cond delay="0"/>
                                  </p:stCondLst>
                                  <p:childTnLst>
                                    <p:animEffect transition="out" filter="fade">
                                      <p:cBhvr>
                                        <p:cTn id="35" dur="2000"/>
                                        <p:tgtEl>
                                          <p:spTgt spid="34"/>
                                        </p:tgtEl>
                                      </p:cBhvr>
                                    </p:animEffect>
                                    <p:set>
                                      <p:cBhvr>
                                        <p:cTn id="36" dur="1" fill="hold">
                                          <p:stCondLst>
                                            <p:cond delay="1999"/>
                                          </p:stCondLst>
                                        </p:cTn>
                                        <p:tgtEl>
                                          <p:spTgt spid="34"/>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20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2000"/>
                                        <p:tgtEl>
                                          <p:spTgt spid="22"/>
                                        </p:tgtEl>
                                      </p:cBhvr>
                                    </p:animEffect>
                                  </p:childTnLst>
                                </p:cTn>
                              </p:par>
                              <p:par>
                                <p:cTn id="45" presetID="10" presetClass="exit" presetSubtype="0" fill="hold" grpId="1" nodeType="withEffect">
                                  <p:stCondLst>
                                    <p:cond delay="0"/>
                                  </p:stCondLst>
                                  <p:childTnLst>
                                    <p:animEffect transition="out" filter="fade">
                                      <p:cBhvr>
                                        <p:cTn id="46" dur="2000"/>
                                        <p:tgtEl>
                                          <p:spTgt spid="17"/>
                                        </p:tgtEl>
                                      </p:cBhvr>
                                    </p:animEffect>
                                    <p:set>
                                      <p:cBhvr>
                                        <p:cTn id="47" dur="1" fill="hold">
                                          <p:stCondLst>
                                            <p:cond delay="1999"/>
                                          </p:stCondLst>
                                        </p:cTn>
                                        <p:tgtEl>
                                          <p:spTgt spid="17"/>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2000"/>
                                        <p:tgtEl>
                                          <p:spTgt spid="1027"/>
                                        </p:tgtEl>
                                      </p:cBhvr>
                                    </p:animEffect>
                                    <p:set>
                                      <p:cBhvr>
                                        <p:cTn id="50" dur="1" fill="hold">
                                          <p:stCondLst>
                                            <p:cond delay="19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17" grpId="0" animBg="1"/>
      <p:bldP spid="17" grpId="1" animBg="1"/>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Migration &amp; Storage</a:t>
            </a:r>
            <a:endParaRPr lang="en-US" dirty="0"/>
          </a:p>
        </p:txBody>
      </p:sp>
      <p:sp>
        <p:nvSpPr>
          <p:cNvPr id="3" name="Text Placeholder 2"/>
          <p:cNvSpPr>
            <a:spLocks noGrp="1"/>
          </p:cNvSpPr>
          <p:nvPr>
            <p:ph type="body" sz="quarter" idx="4294967295"/>
          </p:nvPr>
        </p:nvSpPr>
        <p:spPr>
          <a:xfrm>
            <a:off x="381000" y="1411552"/>
            <a:ext cx="8382000" cy="5121402"/>
          </a:xfrm>
          <a:prstGeom prst="rect">
            <a:avLst/>
          </a:prstGeom>
        </p:spPr>
        <p:txBody>
          <a:bodyPr/>
          <a:lstStyle/>
          <a:p>
            <a:r>
              <a:rPr lang="en-US" dirty="0" smtClean="0"/>
              <a:t>Windows Server 2008 R2 Hyper-V</a:t>
            </a:r>
          </a:p>
          <a:p>
            <a:pPr lvl="1"/>
            <a:r>
              <a:rPr lang="en-US" u="sng" dirty="0" smtClean="0"/>
              <a:t>NEW</a:t>
            </a:r>
            <a:r>
              <a:rPr lang="en-US" dirty="0" smtClean="0"/>
              <a:t> Cluster Shared Volume (CSV)</a:t>
            </a:r>
          </a:p>
          <a:p>
            <a:pPr lvl="1"/>
            <a:r>
              <a:rPr lang="en-US" dirty="0" smtClean="0"/>
              <a:t>CSV provides a single consistent file name space</a:t>
            </a:r>
          </a:p>
          <a:p>
            <a:pPr lvl="1"/>
            <a:r>
              <a:rPr lang="en-US" dirty="0" smtClean="0"/>
              <a:t>All Windows Server 2008 R2 servers see the same storage</a:t>
            </a:r>
          </a:p>
          <a:p>
            <a:pPr lvl="2"/>
            <a:r>
              <a:rPr lang="en-US" dirty="0" smtClean="0"/>
              <a:t>Easy setup; Uses NTFS</a:t>
            </a:r>
          </a:p>
          <a:p>
            <a:pPr lvl="2"/>
            <a:r>
              <a:rPr lang="en-US" dirty="0" smtClean="0"/>
              <a:t>No reformatting SANs</a:t>
            </a:r>
          </a:p>
          <a:p>
            <a:pPr lvl="2"/>
            <a:r>
              <a:rPr lang="en-US" dirty="0" smtClean="0"/>
              <a:t>Create one big data store</a:t>
            </a:r>
          </a:p>
          <a:p>
            <a:pPr lvl="2"/>
            <a:r>
              <a:rPr lang="en-US" dirty="0" smtClean="0"/>
              <a:t>No more drive letter problems</a:t>
            </a:r>
          </a:p>
          <a:p>
            <a:pPr lvl="2"/>
            <a:r>
              <a:rPr lang="en-US" dirty="0" smtClean="0"/>
              <a:t>Existing tools just work</a:t>
            </a:r>
          </a:p>
        </p:txBody>
      </p:sp>
    </p:spTree>
    <p:extLst>
      <p:ext uri="{BB962C8B-B14F-4D97-AF65-F5344CB8AC3E}">
        <p14:creationId xmlns:p14="http://schemas.microsoft.com/office/powerpoint/2010/main" xmlns="" val="59558264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Cluster Shared Volumes</a:t>
            </a:r>
            <a:endParaRPr lang="en-US" dirty="0"/>
          </a:p>
        </p:txBody>
      </p:sp>
      <p:sp>
        <p:nvSpPr>
          <p:cNvPr id="3" name="Text Placeholder 2"/>
          <p:cNvSpPr>
            <a:spLocks noGrp="1"/>
          </p:cNvSpPr>
          <p:nvPr>
            <p:ph type="body" sz="quarter" idx="4294967295"/>
          </p:nvPr>
        </p:nvSpPr>
        <p:spPr>
          <a:xfrm>
            <a:off x="381000" y="1411552"/>
            <a:ext cx="8382000" cy="2339102"/>
          </a:xfrm>
          <a:prstGeom prst="rect">
            <a:avLst/>
          </a:prstGeom>
        </p:spPr>
        <p:txBody>
          <a:bodyPr/>
          <a:lstStyle/>
          <a:p>
            <a:r>
              <a:rPr lang="en-US" dirty="0" smtClean="0"/>
              <a:t>All servers “see” the same storage </a:t>
            </a:r>
            <a:endParaRPr lang="en-US" dirty="0"/>
          </a:p>
        </p:txBody>
      </p:sp>
      <p:pic>
        <p:nvPicPr>
          <p:cNvPr id="6"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3" cstate="print"/>
          <a:srcRect/>
          <a:stretch>
            <a:fillRect/>
          </a:stretch>
        </p:blipFill>
        <p:spPr bwMode="auto">
          <a:xfrm>
            <a:off x="7102155" y="2168693"/>
            <a:ext cx="1362075" cy="1195388"/>
          </a:xfrm>
          <a:prstGeom prst="rect">
            <a:avLst/>
          </a:prstGeom>
          <a:noFill/>
        </p:spPr>
      </p:pic>
      <p:pic>
        <p:nvPicPr>
          <p:cNvPr id="7"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3" cstate="print"/>
          <a:srcRect/>
          <a:stretch>
            <a:fillRect/>
          </a:stretch>
        </p:blipFill>
        <p:spPr bwMode="auto">
          <a:xfrm>
            <a:off x="718581" y="2168693"/>
            <a:ext cx="1362075" cy="1195388"/>
          </a:xfrm>
          <a:prstGeom prst="rect">
            <a:avLst/>
          </a:prstGeom>
          <a:noFill/>
        </p:spPr>
      </p:pic>
      <p:pic>
        <p:nvPicPr>
          <p:cNvPr id="8"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3" cstate="print"/>
          <a:srcRect/>
          <a:stretch>
            <a:fillRect/>
          </a:stretch>
        </p:blipFill>
        <p:spPr bwMode="auto">
          <a:xfrm>
            <a:off x="4974297" y="2168693"/>
            <a:ext cx="1362075" cy="1195388"/>
          </a:xfrm>
          <a:prstGeom prst="rect">
            <a:avLst/>
          </a:prstGeom>
          <a:noFill/>
        </p:spPr>
      </p:pic>
      <p:pic>
        <p:nvPicPr>
          <p:cNvPr id="10"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3" cstate="print"/>
          <a:srcRect/>
          <a:stretch>
            <a:fillRect/>
          </a:stretch>
        </p:blipFill>
        <p:spPr bwMode="auto">
          <a:xfrm>
            <a:off x="2846439" y="2168693"/>
            <a:ext cx="1362075" cy="1195388"/>
          </a:xfrm>
          <a:prstGeom prst="rect">
            <a:avLst/>
          </a:prstGeom>
          <a:noFill/>
        </p:spPr>
      </p:pic>
      <p:pic>
        <p:nvPicPr>
          <p:cNvPr id="2051" name="Picture 3" descr="C:\Users\jeffwoo\Documents\Work\Customers &amp; Events\Latest Overview &amp; Roadmap Deck\Virtualization Images for PPTs\Storage Virtualization.png"/>
          <p:cNvPicPr>
            <a:picLocks noChangeAspect="1" noChangeArrowheads="1"/>
          </p:cNvPicPr>
          <p:nvPr/>
        </p:nvPicPr>
        <p:blipFill>
          <a:blip r:embed="rId4" cstate="print"/>
          <a:srcRect/>
          <a:stretch>
            <a:fillRect/>
          </a:stretch>
        </p:blipFill>
        <p:spPr bwMode="auto">
          <a:xfrm>
            <a:off x="3630613" y="4083879"/>
            <a:ext cx="1882775" cy="1919287"/>
          </a:xfrm>
          <a:prstGeom prst="rect">
            <a:avLst/>
          </a:prstGeom>
          <a:noFill/>
        </p:spPr>
      </p:pic>
      <p:cxnSp>
        <p:nvCxnSpPr>
          <p:cNvPr id="25" name="Shape 24"/>
          <p:cNvCxnSpPr>
            <a:stCxn id="7" idx="2"/>
            <a:endCxn id="2051" idx="1"/>
          </p:cNvCxnSpPr>
          <p:nvPr/>
        </p:nvCxnSpPr>
        <p:spPr>
          <a:xfrm rot="16200000" flipH="1">
            <a:off x="1675395" y="3088305"/>
            <a:ext cx="1679442" cy="2230994"/>
          </a:xfrm>
          <a:prstGeom prst="bentConnector2">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0" idx="2"/>
            <a:endCxn id="2051" idx="0"/>
          </p:cNvCxnSpPr>
          <p:nvPr/>
        </p:nvCxnSpPr>
        <p:spPr>
          <a:xfrm rot="16200000" flipH="1">
            <a:off x="3689840" y="3201718"/>
            <a:ext cx="719798" cy="1044524"/>
          </a:xfrm>
          <a:prstGeom prst="bentConnector3">
            <a:avLst>
              <a:gd name="adj1" fmla="val 50000"/>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8" idx="2"/>
            <a:endCxn id="2051" idx="0"/>
          </p:cNvCxnSpPr>
          <p:nvPr/>
        </p:nvCxnSpPr>
        <p:spPr>
          <a:xfrm rot="5400000">
            <a:off x="4753769" y="3182313"/>
            <a:ext cx="719798" cy="1083334"/>
          </a:xfrm>
          <a:prstGeom prst="bentConnector3">
            <a:avLst>
              <a:gd name="adj1" fmla="val 50000"/>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hape 30"/>
          <p:cNvCxnSpPr>
            <a:stCxn id="6" idx="2"/>
            <a:endCxn id="2051" idx="3"/>
          </p:cNvCxnSpPr>
          <p:nvPr/>
        </p:nvCxnSpPr>
        <p:spPr>
          <a:xfrm rot="5400000">
            <a:off x="5808570" y="3068900"/>
            <a:ext cx="1679442" cy="2269805"/>
          </a:xfrm>
          <a:prstGeom prst="bentConnector2">
            <a:avLst/>
          </a:prstGeom>
          <a:ln w="25400">
            <a:headEnd type="arrow"/>
            <a:tailEnd type="arrow"/>
          </a:ln>
        </p:spPr>
        <p:style>
          <a:lnRef idx="1">
            <a:schemeClr val="accent1"/>
          </a:lnRef>
          <a:fillRef idx="0">
            <a:schemeClr val="accent1"/>
          </a:fillRef>
          <a:effectRef idx="0">
            <a:schemeClr val="accent1"/>
          </a:effectRef>
          <a:fontRef idx="minor">
            <a:schemeClr val="tx1"/>
          </a:fontRef>
        </p:style>
      </p:cxnSp>
      <p:pic>
        <p:nvPicPr>
          <p:cNvPr id="4" name="Picture 3" descr="Common Directory.bmp"/>
          <p:cNvPicPr>
            <a:picLocks noChangeAspect="1"/>
          </p:cNvPicPr>
          <p:nvPr/>
        </p:nvPicPr>
        <p:blipFill>
          <a:blip r:embed="rId5" cstate="print"/>
          <a:stretch>
            <a:fillRect/>
          </a:stretch>
        </p:blipFill>
        <p:spPr>
          <a:xfrm>
            <a:off x="2324961" y="3594234"/>
            <a:ext cx="4494078" cy="2946588"/>
          </a:xfrm>
          <a:prstGeom prst="rect">
            <a:avLst/>
          </a:prstGeom>
        </p:spPr>
      </p:pic>
    </p:spTree>
    <p:extLst>
      <p:ext uri="{BB962C8B-B14F-4D97-AF65-F5344CB8AC3E}">
        <p14:creationId xmlns:p14="http://schemas.microsoft.com/office/powerpoint/2010/main" xmlns="" val="2821173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Microsoft Virtualization, Window Server 2008 R2 Hyper-V</a:t>
            </a:r>
            <a:endParaRPr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
        <p:nvSpPr>
          <p:cNvPr id="3" name="Subtitle 2"/>
          <p:cNvSpPr>
            <a:spLocks noGrp="1"/>
          </p:cNvSpPr>
          <p:nvPr>
            <p:ph type="subTitle" idx="1"/>
          </p:nvPr>
        </p:nvSpPr>
        <p:spPr>
          <a:xfrm>
            <a:off x="4467472" y="5341785"/>
            <a:ext cx="3812443" cy="461665"/>
          </a:xfrm>
        </p:spPr>
        <p:txBody>
          <a:bodyPr/>
          <a:lstStyle/>
          <a:p>
            <a:r>
              <a:rPr lang="en-US" dirty="0" smtClean="0"/>
              <a:t>Edwin Yuen</a:t>
            </a:r>
            <a:endParaRPr lang="en-US" dirty="0" smtClean="0">
              <a:solidFill>
                <a:schemeClr val="tx1"/>
              </a:solidFill>
            </a:endParaRPr>
          </a:p>
          <a:p>
            <a:r>
              <a:rPr lang="en-US" dirty="0" smtClean="0"/>
              <a:t>Sr. Program Manger</a:t>
            </a:r>
            <a:endParaRPr lang="en-US" dirty="0" smtClean="0">
              <a:solidFill>
                <a:schemeClr val="tx1"/>
              </a:solidFill>
            </a:endParaRPr>
          </a:p>
          <a:p>
            <a:r>
              <a:rPr lang="en-US" dirty="0" smtClean="0"/>
              <a:t>System Center</a:t>
            </a:r>
            <a:endParaRPr lang="en-US" dirty="0" smtClean="0">
              <a:solidFill>
                <a:schemeClr val="tx1"/>
              </a:solidFill>
            </a:endParaRPr>
          </a:p>
        </p:txBody>
      </p:sp>
      <p:sp>
        <p:nvSpPr>
          <p:cNvPr id="4" name="Subtitle 2"/>
          <p:cNvSpPr txBox="1">
            <a:spLocks/>
          </p:cNvSpPr>
          <p:nvPr/>
        </p:nvSpPr>
        <p:spPr bwMode="white">
          <a:xfrm>
            <a:off x="505080" y="5341785"/>
            <a:ext cx="3812443" cy="46166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FontTx/>
              <a:buNone/>
              <a:defRPr sz="2400" kern="1200">
                <a:solidFill>
                  <a:schemeClr val="tx1"/>
                </a:solidFill>
                <a:latin typeface="+mn-lt"/>
                <a:ea typeface="+mn-ea"/>
                <a:cs typeface="+mn-cs"/>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Jeffrey Woolsey</a:t>
            </a:r>
          </a:p>
          <a:p>
            <a:r>
              <a:rPr lang="en-US" dirty="0" smtClean="0"/>
              <a:t>Principal Group Program </a:t>
            </a:r>
            <a:r>
              <a:rPr lang="en-US" dirty="0" err="1" smtClean="0"/>
              <a:t>Mgr</a:t>
            </a:r>
            <a:endParaRPr lang="en-US" dirty="0" smtClean="0"/>
          </a:p>
          <a:p>
            <a:r>
              <a:rPr lang="en-US" dirty="0" smtClean="0"/>
              <a:t>Windows Server, Hyper-V</a:t>
            </a:r>
          </a:p>
          <a:p>
            <a:r>
              <a:rPr lang="en-US" dirty="0" smtClean="0"/>
              <a:t>SVR-205 </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US" dirty="0" smtClean="0"/>
              <a:t>CSV Compatibility</a:t>
            </a:r>
            <a:br>
              <a:rPr lang="en-US" dirty="0" smtClean="0"/>
            </a:br>
            <a:r>
              <a:rPr lang="en-US" sz="3600" dirty="0" smtClean="0"/>
              <a:t>It Just Works</a:t>
            </a:r>
            <a:endParaRPr lang="en-US" sz="3600" dirty="0"/>
          </a:p>
        </p:txBody>
      </p:sp>
      <p:sp>
        <p:nvSpPr>
          <p:cNvPr id="3" name="Content Placeholder 2"/>
          <p:cNvSpPr>
            <a:spLocks noGrp="1"/>
          </p:cNvSpPr>
          <p:nvPr>
            <p:ph idx="1"/>
          </p:nvPr>
        </p:nvSpPr>
        <p:spPr/>
        <p:txBody>
          <a:bodyPr/>
          <a:lstStyle/>
          <a:p>
            <a:r>
              <a:rPr lang="en-US" smtClean="0"/>
              <a:t>No special hardware requirements</a:t>
            </a:r>
          </a:p>
          <a:p>
            <a:r>
              <a:rPr lang="en-US" smtClean="0"/>
              <a:t>No file type restrictions</a:t>
            </a:r>
          </a:p>
          <a:p>
            <a:r>
              <a:rPr lang="en-US" smtClean="0"/>
              <a:t>No directory structure or depth limitations</a:t>
            </a:r>
          </a:p>
          <a:p>
            <a:r>
              <a:rPr lang="en-US" smtClean="0"/>
              <a:t>No special agents or additional installations</a:t>
            </a:r>
          </a:p>
          <a:p>
            <a:r>
              <a:rPr lang="en-US" smtClean="0"/>
              <a:t>No proprietary file system</a:t>
            </a:r>
          </a:p>
          <a:p>
            <a:pPr lvl="1"/>
            <a:r>
              <a:rPr lang="en-US" smtClean="0"/>
              <a:t>Uses well established traditional NTFS</a:t>
            </a:r>
          </a:p>
          <a:p>
            <a:r>
              <a:rPr lang="en-US" smtClean="0"/>
              <a:t>Doesn’t suffer from numerous VMFS limitations such as…</a:t>
            </a:r>
            <a:endParaRPr lang="en-US" dirty="0" smtClean="0"/>
          </a:p>
        </p:txBody>
      </p:sp>
    </p:spTree>
    <p:extLst>
      <p:ext uri="{BB962C8B-B14F-4D97-AF65-F5344CB8AC3E}">
        <p14:creationId xmlns:p14="http://schemas.microsoft.com/office/powerpoint/2010/main" xmlns="" val="407023404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VMFS &amp; CSV</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1106216681"/>
              </p:ext>
            </p:extLst>
          </p:nvPr>
        </p:nvGraphicFramePr>
        <p:xfrm>
          <a:off x="381000" y="1412875"/>
          <a:ext cx="8111835" cy="4521200"/>
        </p:xfrm>
        <a:graphic>
          <a:graphicData uri="http://schemas.openxmlformats.org/drawingml/2006/table">
            <a:tbl>
              <a:tblPr firstRow="1" bandRow="1">
                <a:tableStyleId>{18603FDC-E32A-4AB5-989C-0864C3EAD2B8}</a:tableStyleId>
              </a:tblPr>
              <a:tblGrid>
                <a:gridCol w="2703945"/>
                <a:gridCol w="2703945"/>
                <a:gridCol w="2703945"/>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VMware VMFS3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 Microsoft</a:t>
                      </a:r>
                      <a:r>
                        <a:rPr lang="en-US" baseline="0" dirty="0" smtClean="0"/>
                        <a:t> CSV</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Max Vol. Size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 TB</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256 TB</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370840">
                <a:tc>
                  <a:txBody>
                    <a:bodyPr/>
                    <a:lstStyle/>
                    <a:p>
                      <a:r>
                        <a:rPr lang="en-US" dirty="0" smtClean="0"/>
                        <a:t>Min Vol. Size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1.2 GB</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 MB</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370840">
                <a:tc>
                  <a:txBody>
                    <a:bodyPr/>
                    <a:lstStyle/>
                    <a:p>
                      <a:r>
                        <a:rPr lang="en-US" dirty="0" smtClean="0"/>
                        <a:t>Max # Partitions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128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128</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Multi-Path Support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Limited</a:t>
                      </a:r>
                      <a:r>
                        <a:rPr lang="en-US" baseline="0" dirty="0" smtClean="0"/>
                        <a:t> (no inbox load balancing for </a:t>
                      </a:r>
                      <a:r>
                        <a:rPr lang="en-US" baseline="0" dirty="0" err="1" smtClean="0"/>
                        <a:t>iSCSI</a:t>
                      </a:r>
                      <a:r>
                        <a:rPr lang="en-US" baseline="0" dirty="0" smtClean="0"/>
                        <a:t>); 3</a:t>
                      </a:r>
                      <a:r>
                        <a:rPr lang="en-US" baseline="30000" dirty="0" smtClean="0"/>
                        <a:t>rd</a:t>
                      </a:r>
                      <a:r>
                        <a:rPr lang="en-US" baseline="0" dirty="0" smtClean="0"/>
                        <a:t> party MPIO is EE+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Extensible, Broad</a:t>
                      </a:r>
                      <a:r>
                        <a:rPr lang="en-US" baseline="0" dirty="0" smtClean="0"/>
                        <a:t> Storage Array Support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370840">
                <a:tc>
                  <a:txBody>
                    <a:bodyPr/>
                    <a:lstStyle/>
                    <a:p>
                      <a:r>
                        <a:rPr lang="en-US" dirty="0" smtClean="0"/>
                        <a:t>Directory Structure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Limited (1 VM per folder)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Unrestricted</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370840">
                <a:tc>
                  <a:txBody>
                    <a:bodyPr/>
                    <a:lstStyle/>
                    <a:p>
                      <a:r>
                        <a:rPr lang="en-US" dirty="0" smtClean="0"/>
                        <a:t>Max #</a:t>
                      </a:r>
                      <a:r>
                        <a:rPr lang="en-US" baseline="0" dirty="0" smtClean="0"/>
                        <a:t> Files per Volume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~30,000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4+ Billion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370840">
                <a:tc>
                  <a:txBody>
                    <a:bodyPr/>
                    <a:lstStyle/>
                    <a:p>
                      <a:r>
                        <a:rPr lang="en-US" dirty="0" smtClean="0"/>
                        <a:t>Max # of VMs per</a:t>
                      </a:r>
                      <a:r>
                        <a:rPr lang="en-US" baseline="0" dirty="0" smtClean="0"/>
                        <a:t> Volume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256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Unlimited</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370840">
                <a:tc>
                  <a:txBody>
                    <a:bodyPr/>
                    <a:lstStyle/>
                    <a:p>
                      <a:r>
                        <a:rPr lang="en-US" dirty="0" smtClean="0"/>
                        <a:t>Recommended</a:t>
                      </a:r>
                      <a:r>
                        <a:rPr lang="en-US" baseline="0" dirty="0" smtClean="0"/>
                        <a:t> Max # of VMs per Volume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32 (due to I/O scalability)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Unlimited</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370840">
                <a:tc>
                  <a:txBody>
                    <a:bodyPr/>
                    <a:lstStyle/>
                    <a:p>
                      <a:r>
                        <a:rPr lang="en-US" dirty="0" smtClean="0"/>
                        <a:t>Max # of VMs per Node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40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64</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bl>
          </a:graphicData>
        </a:graphic>
      </p:graphicFrame>
    </p:spTree>
    <p:extLst>
      <p:ext uri="{BB962C8B-B14F-4D97-AF65-F5344CB8AC3E}">
        <p14:creationId xmlns:p14="http://schemas.microsoft.com/office/powerpoint/2010/main" xmlns="" val="94649530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Storage Capabilities</a:t>
            </a:r>
            <a:endParaRPr lang="en-US" dirty="0"/>
          </a:p>
        </p:txBody>
      </p:sp>
      <p:sp>
        <p:nvSpPr>
          <p:cNvPr id="3" name="Text Placeholder 2"/>
          <p:cNvSpPr>
            <a:spLocks noGrp="1"/>
          </p:cNvSpPr>
          <p:nvPr>
            <p:ph type="body" sz="quarter" idx="10"/>
          </p:nvPr>
        </p:nvSpPr>
        <p:spPr/>
        <p:txBody>
          <a:bodyPr/>
          <a:lstStyle/>
          <a:p>
            <a:r>
              <a:rPr lang="en-US" dirty="0"/>
              <a:t>Is there a Hyper-V Storage Certification</a:t>
            </a:r>
            <a:r>
              <a:rPr lang="en-US" dirty="0" smtClean="0"/>
              <a:t>?</a:t>
            </a:r>
          </a:p>
          <a:p>
            <a:pPr lvl="1"/>
            <a:r>
              <a:rPr lang="en-US" dirty="0" smtClean="0"/>
              <a:t>What about storage De-duplication?</a:t>
            </a:r>
            <a:endParaRPr lang="en-US" dirty="0"/>
          </a:p>
          <a:p>
            <a:pPr lvl="1"/>
            <a:r>
              <a:rPr lang="en-US" dirty="0" smtClean="0"/>
              <a:t>What about Storage Replication?</a:t>
            </a:r>
          </a:p>
          <a:p>
            <a:r>
              <a:rPr lang="en-US" dirty="0" smtClean="0"/>
              <a:t>Hyper-V is compatible with block based de-duplication and replication solutions that are certified for Windows Server 2008/2008 R2.</a:t>
            </a:r>
          </a:p>
          <a:p>
            <a:r>
              <a:rPr lang="en-US" dirty="0" smtClean="0"/>
              <a:t>Solutions from: </a:t>
            </a:r>
            <a:r>
              <a:rPr lang="en-US" dirty="0" err="1" smtClean="0"/>
              <a:t>NetApp</a:t>
            </a:r>
            <a:r>
              <a:rPr lang="en-US" dirty="0" smtClean="0"/>
              <a:t>, HP, EMC, Hitachi, NEC, </a:t>
            </a:r>
            <a:r>
              <a:rPr lang="en-US" dirty="0" err="1" smtClean="0"/>
              <a:t>Compellent</a:t>
            </a:r>
            <a:r>
              <a:rPr lang="en-US" dirty="0" smtClean="0"/>
              <a:t> and more…</a:t>
            </a:r>
          </a:p>
          <a:p>
            <a:pPr lvl="1"/>
            <a:r>
              <a:rPr lang="en-US" dirty="0" smtClean="0">
                <a:hlinkClick r:id="rId3"/>
              </a:rPr>
              <a:t>www.windowsservercatalog.com</a:t>
            </a:r>
            <a:endParaRPr lang="en-US" dirty="0" smtClean="0"/>
          </a:p>
        </p:txBody>
      </p:sp>
      <p:pic>
        <p:nvPicPr>
          <p:cNvPr id="4" name="Picture 3" descr="D:\Pennie's documents\Images for TechEd06\Hardware_Imagery\router logical.png"/>
          <p:cNvPicPr>
            <a:picLocks noChangeAspect="1" noChangeArrowheads="1"/>
          </p:cNvPicPr>
          <p:nvPr/>
        </p:nvPicPr>
        <p:blipFill>
          <a:blip r:embed="rId4" cstate="print"/>
          <a:srcRect/>
          <a:stretch>
            <a:fillRect/>
          </a:stretch>
        </p:blipFill>
        <p:spPr bwMode="auto">
          <a:xfrm>
            <a:off x="7375971" y="5513873"/>
            <a:ext cx="1550737" cy="1150399"/>
          </a:xfrm>
          <a:prstGeom prst="rect">
            <a:avLst/>
          </a:prstGeom>
          <a:noFill/>
        </p:spPr>
      </p:pic>
    </p:spTree>
    <p:extLst>
      <p:ext uri="{BB962C8B-B14F-4D97-AF65-F5344CB8AC3E}">
        <p14:creationId xmlns:p14="http://schemas.microsoft.com/office/powerpoint/2010/main" xmlns="" val="739896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New Processor Features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386402415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64 Logical Processor Support</a:t>
            </a:r>
            <a:endParaRPr lang="en-US" dirty="0"/>
          </a:p>
        </p:txBody>
      </p:sp>
      <p:sp>
        <p:nvSpPr>
          <p:cNvPr id="10" name="Text Placeholder 9"/>
          <p:cNvSpPr>
            <a:spLocks noGrp="1"/>
          </p:cNvSpPr>
          <p:nvPr>
            <p:ph idx="4294967295"/>
          </p:nvPr>
        </p:nvSpPr>
        <p:spPr>
          <a:xfrm>
            <a:off x="381000" y="1412874"/>
            <a:ext cx="8382000" cy="4754010"/>
          </a:xfrm>
          <a:prstGeom prst="rect">
            <a:avLst/>
          </a:prstGeom>
        </p:spPr>
        <p:txBody>
          <a:bodyPr>
            <a:normAutofit fontScale="85000" lnSpcReduction="20000"/>
          </a:bodyPr>
          <a:lstStyle/>
          <a:p>
            <a:pPr>
              <a:lnSpc>
                <a:spcPct val="120000"/>
              </a:lnSpc>
            </a:pPr>
            <a:r>
              <a:rPr lang="en-US" dirty="0" smtClean="0"/>
              <a:t>Overview</a:t>
            </a:r>
          </a:p>
          <a:p>
            <a:pPr lvl="1">
              <a:lnSpc>
                <a:spcPct val="120000"/>
              </a:lnSpc>
            </a:pPr>
            <a:r>
              <a:rPr lang="en-US" b="1" dirty="0" smtClean="0"/>
              <a:t>4x improvement </a:t>
            </a:r>
            <a:r>
              <a:rPr lang="en-US" dirty="0" smtClean="0"/>
              <a:t>over Hyper-V V1</a:t>
            </a:r>
          </a:p>
          <a:p>
            <a:pPr lvl="1">
              <a:lnSpc>
                <a:spcPct val="120000"/>
              </a:lnSpc>
            </a:pPr>
            <a:r>
              <a:rPr lang="en-US" dirty="0" smtClean="0"/>
              <a:t>Hyper-V can take advantage of larger scale-up systems with greater amount of compute resources</a:t>
            </a:r>
          </a:p>
          <a:p>
            <a:pPr>
              <a:lnSpc>
                <a:spcPct val="120000"/>
              </a:lnSpc>
            </a:pPr>
            <a:r>
              <a:rPr lang="en-US" dirty="0"/>
              <a:t>U</a:t>
            </a:r>
            <a:r>
              <a:rPr lang="en-US" dirty="0" smtClean="0"/>
              <a:t>p to 384 Running Virtual Machines &amp; Support for up to 512 Virtual Processors (VPs) </a:t>
            </a:r>
            <a:r>
              <a:rPr lang="en-US" u="sng" dirty="0" smtClean="0"/>
              <a:t>PER SERVER</a:t>
            </a:r>
            <a:endParaRPr lang="en-US" dirty="0" smtClean="0"/>
          </a:p>
          <a:p>
            <a:pPr lvl="1">
              <a:lnSpc>
                <a:spcPct val="120000"/>
              </a:lnSpc>
            </a:pPr>
            <a:r>
              <a:rPr lang="en-US" dirty="0" smtClean="0"/>
              <a:t>384 single VP VMs OR </a:t>
            </a:r>
          </a:p>
          <a:p>
            <a:pPr lvl="1">
              <a:lnSpc>
                <a:spcPct val="120000"/>
              </a:lnSpc>
            </a:pPr>
            <a:r>
              <a:rPr lang="en-US" dirty="0" smtClean="0"/>
              <a:t>256 dual </a:t>
            </a:r>
            <a:r>
              <a:rPr lang="en-US" dirty="0"/>
              <a:t>VP VMs (</a:t>
            </a:r>
            <a:r>
              <a:rPr lang="en-US" dirty="0" smtClean="0"/>
              <a:t>512 Virtual Processors) OR </a:t>
            </a:r>
          </a:p>
          <a:p>
            <a:pPr lvl="1">
              <a:lnSpc>
                <a:spcPct val="120000"/>
              </a:lnSpc>
            </a:pPr>
            <a:r>
              <a:rPr lang="en-US" dirty="0" smtClean="0"/>
              <a:t>128 quad </a:t>
            </a:r>
            <a:r>
              <a:rPr lang="en-US" dirty="0"/>
              <a:t>VP VMs (</a:t>
            </a:r>
            <a:r>
              <a:rPr lang="en-US" dirty="0" smtClean="0"/>
              <a:t>512 Virtual Processors) OR </a:t>
            </a:r>
          </a:p>
          <a:p>
            <a:pPr lvl="1">
              <a:lnSpc>
                <a:spcPct val="120000"/>
              </a:lnSpc>
            </a:pPr>
            <a:r>
              <a:rPr lang="en-US" dirty="0" smtClean="0"/>
              <a:t>any combination so long as you're running up to 384 VMs and up to 512 Virtual Processors</a:t>
            </a:r>
          </a:p>
        </p:txBody>
      </p:sp>
      <p:pic>
        <p:nvPicPr>
          <p:cNvPr id="3074" name="Picture 2" descr="\\eventsql\dvd\Online_ART\DVD_ART35\Artwork_Imagery\Icons - Illustrations\_WINDOWS SERVER ICONS\Hardware\Hardware processor chip cpu.png"/>
          <p:cNvPicPr>
            <a:picLocks noChangeAspect="1" noChangeArrowheads="1"/>
          </p:cNvPicPr>
          <p:nvPr/>
        </p:nvPicPr>
        <p:blipFill>
          <a:blip r:embed="rId3" cstate="print"/>
          <a:srcRect/>
          <a:stretch>
            <a:fillRect/>
          </a:stretch>
        </p:blipFill>
        <p:spPr bwMode="auto">
          <a:xfrm>
            <a:off x="7610476" y="6018368"/>
            <a:ext cx="1352550" cy="577239"/>
          </a:xfrm>
          <a:prstGeom prst="rect">
            <a:avLst/>
          </a:prstGeom>
          <a:noFill/>
        </p:spPr>
      </p:pic>
      <p:pic>
        <p:nvPicPr>
          <p:cNvPr id="3075" name="Picture 3" descr="\\eventsql\dvd\Online_ART\DVD_ART35\Artwork_Imagery\Icons - Illustrations\_WINDOWS SERVER ICONS\Hardware\Hardware processor chip cpu.png"/>
          <p:cNvPicPr>
            <a:picLocks noChangeAspect="1" noChangeArrowheads="1"/>
          </p:cNvPicPr>
          <p:nvPr/>
        </p:nvPicPr>
        <p:blipFill>
          <a:blip r:embed="rId3" cstate="print"/>
          <a:srcRect/>
          <a:stretch>
            <a:fillRect/>
          </a:stretch>
        </p:blipFill>
        <p:spPr bwMode="auto">
          <a:xfrm>
            <a:off x="6745515" y="6019730"/>
            <a:ext cx="1352550" cy="577239"/>
          </a:xfrm>
          <a:prstGeom prst="rect">
            <a:avLst/>
          </a:prstGeom>
          <a:noFill/>
        </p:spPr>
      </p:pic>
      <p:pic>
        <p:nvPicPr>
          <p:cNvPr id="3076" name="Picture 4" descr="\\eventsql\dvd\Online_ART\DVD_ART35\Artwork_Imagery\Icons - Illustrations\_WINDOWS SERVER ICONS\Hardware\Hardware processor chip cpu.png"/>
          <p:cNvPicPr>
            <a:picLocks noChangeAspect="1" noChangeArrowheads="1"/>
          </p:cNvPicPr>
          <p:nvPr/>
        </p:nvPicPr>
        <p:blipFill>
          <a:blip r:embed="rId3" cstate="print"/>
          <a:srcRect/>
          <a:stretch>
            <a:fillRect/>
          </a:stretch>
        </p:blipFill>
        <p:spPr bwMode="auto">
          <a:xfrm>
            <a:off x="7203623" y="5690664"/>
            <a:ext cx="1352550" cy="577239"/>
          </a:xfrm>
          <a:prstGeom prst="rect">
            <a:avLst/>
          </a:prstGeom>
          <a:noFill/>
        </p:spPr>
      </p:pic>
    </p:spTree>
    <p:extLst>
      <p:ext uri="{BB962C8B-B14F-4D97-AF65-F5344CB8AC3E}">
        <p14:creationId xmlns:p14="http://schemas.microsoft.com/office/powerpoint/2010/main" xmlns="" val="398642834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Processor Compatibility Mode</a:t>
            </a:r>
            <a:endParaRPr lang="en-US" dirty="0"/>
          </a:p>
        </p:txBody>
      </p:sp>
      <p:sp>
        <p:nvSpPr>
          <p:cNvPr id="3" name="Text Placeholder 2"/>
          <p:cNvSpPr>
            <a:spLocks noGrp="1"/>
          </p:cNvSpPr>
          <p:nvPr>
            <p:ph type="body" sz="quarter" idx="4294967295"/>
          </p:nvPr>
        </p:nvSpPr>
        <p:spPr>
          <a:xfrm>
            <a:off x="381000" y="1411551"/>
            <a:ext cx="8382000" cy="2452877"/>
          </a:xfrm>
          <a:prstGeom prst="rect">
            <a:avLst/>
          </a:prstGeom>
        </p:spPr>
        <p:txBody>
          <a:bodyPr>
            <a:normAutofit fontScale="70000" lnSpcReduction="20000"/>
          </a:bodyPr>
          <a:lstStyle/>
          <a:p>
            <a:pPr lvl="0">
              <a:lnSpc>
                <a:spcPct val="120000"/>
              </a:lnSpc>
            </a:pPr>
            <a:r>
              <a:rPr lang="en-US" sz="4000" dirty="0" smtClean="0">
                <a:solidFill>
                  <a:schemeClr val="bg2"/>
                </a:solidFill>
              </a:rPr>
              <a:t>Overview</a:t>
            </a:r>
          </a:p>
          <a:p>
            <a:pPr lvl="1">
              <a:lnSpc>
                <a:spcPct val="120000"/>
              </a:lnSpc>
            </a:pPr>
            <a:r>
              <a:rPr lang="en-US" dirty="0" smtClean="0">
                <a:solidFill>
                  <a:schemeClr val="bg2"/>
                </a:solidFill>
              </a:rPr>
              <a:t>Allows live migration across different CPU versions within the same processor family (i.e. Intel-to-Intel and AMD-to-AMD).</a:t>
            </a:r>
          </a:p>
          <a:p>
            <a:pPr lvl="2">
              <a:lnSpc>
                <a:spcPct val="120000"/>
              </a:lnSpc>
            </a:pPr>
            <a:r>
              <a:rPr lang="en-US" dirty="0" smtClean="0">
                <a:solidFill>
                  <a:schemeClr val="bg2"/>
                </a:solidFill>
              </a:rPr>
              <a:t>Does NOT enable cross platform from Intel to AMD or vice versa.</a:t>
            </a:r>
          </a:p>
          <a:p>
            <a:pPr lvl="1">
              <a:lnSpc>
                <a:spcPct val="120000"/>
              </a:lnSpc>
            </a:pPr>
            <a:r>
              <a:rPr lang="en-US" dirty="0" smtClean="0">
                <a:solidFill>
                  <a:schemeClr val="bg2"/>
                </a:solidFill>
              </a:rPr>
              <a:t>Configure compatibility on a per-VM basis.</a:t>
            </a:r>
          </a:p>
          <a:p>
            <a:pPr lvl="1">
              <a:lnSpc>
                <a:spcPct val="120000"/>
              </a:lnSpc>
            </a:pPr>
            <a:r>
              <a:rPr lang="en-US" dirty="0" smtClean="0">
                <a:solidFill>
                  <a:schemeClr val="bg2"/>
                </a:solidFill>
              </a:rPr>
              <a:t>Abstracts the VM down to the lowest common denominator in terms of instruction sets available to the VM. </a:t>
            </a:r>
          </a:p>
        </p:txBody>
      </p:sp>
      <p:pic>
        <p:nvPicPr>
          <p:cNvPr id="1026" name="Picture 1" descr="cid:image001.png@01C99C1A.381FA310"/>
          <p:cNvPicPr>
            <a:picLocks noChangeAspect="1" noChangeArrowheads="1"/>
          </p:cNvPicPr>
          <p:nvPr/>
        </p:nvPicPr>
        <p:blipFill>
          <a:blip r:embed="rId3" cstate="print"/>
          <a:srcRect/>
          <a:stretch>
            <a:fillRect/>
          </a:stretch>
        </p:blipFill>
        <p:spPr bwMode="auto">
          <a:xfrm>
            <a:off x="4669971" y="4572000"/>
            <a:ext cx="4321630" cy="1284682"/>
          </a:xfrm>
          <a:prstGeom prst="rect">
            <a:avLst/>
          </a:prstGeom>
          <a:noFill/>
          <a:ln w="9525">
            <a:noFill/>
            <a:miter lim="800000"/>
            <a:headEnd/>
            <a:tailEnd/>
          </a:ln>
        </p:spPr>
      </p:pic>
      <p:sp>
        <p:nvSpPr>
          <p:cNvPr id="10" name="Text Placeholder 2"/>
          <p:cNvSpPr txBox="1">
            <a:spLocks/>
          </p:cNvSpPr>
          <p:nvPr/>
        </p:nvSpPr>
        <p:spPr>
          <a:xfrm>
            <a:off x="381000" y="3980581"/>
            <a:ext cx="4224867" cy="2210862"/>
          </a:xfrm>
          <a:prstGeom prst="rect">
            <a:avLst/>
          </a:prstGeom>
        </p:spPr>
        <p:txBody>
          <a:bodyPr vert="horz" wrap="square" lIns="0" tIns="0" rIns="0" bIns="0" rtlCol="0">
            <a:noAutofit/>
          </a:bodyPr>
          <a:lstStyle/>
          <a:p>
            <a:pPr marL="457200" marR="0" lvl="0" indent="-457200" algn="l" defTabSz="914363"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rPr>
              <a:t>Benefits</a:t>
            </a:r>
            <a:endParaRPr kumimoji="0" lang="en-US" sz="2400" b="0"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ndParaRPr>
          </a:p>
          <a:p>
            <a:pPr marL="854057" lvl="1" indent="-396875">
              <a:lnSpc>
                <a:spcPct val="90000"/>
              </a:lnSpc>
              <a:spcBef>
                <a:spcPct val="20000"/>
              </a:spcBef>
              <a:buFont typeface="Arial" pitchFamily="34" charset="0"/>
              <a:buChar char="•"/>
            </a:pPr>
            <a:r>
              <a:rPr lang="en-US" sz="2000" dirty="0" smtClean="0">
                <a:solidFill>
                  <a:schemeClr val="bg2"/>
                </a:solidFill>
                <a:effectLst>
                  <a:outerShdw blurRad="38100" dist="38100" dir="2700000" algn="tl">
                    <a:srgbClr val="000000">
                      <a:alpha val="43137"/>
                    </a:srgbClr>
                  </a:outerShdw>
                </a:effectLst>
                <a:latin typeface="+mn-lt"/>
              </a:rPr>
              <a:t>Greater flexibility within clusters</a:t>
            </a:r>
          </a:p>
          <a:p>
            <a:pPr marL="854057" lvl="1" indent="-396875">
              <a:lnSpc>
                <a:spcPct val="90000"/>
              </a:lnSpc>
              <a:spcBef>
                <a:spcPct val="20000"/>
              </a:spcBef>
              <a:buFont typeface="Arial" pitchFamily="34" charset="0"/>
              <a:buChar char="•"/>
            </a:pPr>
            <a:r>
              <a:rPr kumimoji="0" lang="en-US" sz="2000" b="0"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rPr>
              <a:t>Enables</a:t>
            </a:r>
            <a:r>
              <a:rPr kumimoji="0" lang="en-US" sz="2000" b="0" i="0" u="none" strike="noStrike" kern="1200" cap="none" spc="0" normalizeH="0" noProof="0" dirty="0" smtClean="0">
                <a:ln>
                  <a:noFill/>
                </a:ln>
                <a:solidFill>
                  <a:schemeClr val="bg2"/>
                </a:solidFill>
                <a:effectLst>
                  <a:outerShdw blurRad="38100" dist="38100" dir="2700000" algn="tl">
                    <a:srgbClr val="000000">
                      <a:alpha val="43137"/>
                    </a:srgbClr>
                  </a:outerShdw>
                </a:effectLst>
                <a:uLnTx/>
                <a:uFillTx/>
                <a:latin typeface="+mn-lt"/>
              </a:rPr>
              <a:t> migration across a broader ranger of Hyper-V host hardware</a:t>
            </a:r>
          </a:p>
        </p:txBody>
      </p:sp>
    </p:spTree>
    <p:extLst>
      <p:ext uri="{BB962C8B-B14F-4D97-AF65-F5344CB8AC3E}">
        <p14:creationId xmlns:p14="http://schemas.microsoft.com/office/powerpoint/2010/main" xmlns="" val="95185253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Cluster Example</a:t>
            </a:r>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xmlns="" val="1122783466"/>
              </p:ext>
            </p:extLst>
          </p:nvPr>
        </p:nvGraphicFramePr>
        <p:xfrm>
          <a:off x="3242929" y="1485714"/>
          <a:ext cx="6868633" cy="4245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8"/>
          <p:cNvSpPr>
            <a:spLocks noGrp="1"/>
          </p:cNvSpPr>
          <p:nvPr>
            <p:ph sz="half" idx="1"/>
          </p:nvPr>
        </p:nvSpPr>
        <p:spPr>
          <a:xfrm>
            <a:off x="381000" y="1411552"/>
            <a:ext cx="4114800" cy="4641271"/>
          </a:xfrm>
        </p:spPr>
        <p:txBody>
          <a:bodyPr/>
          <a:lstStyle/>
          <a:p>
            <a:pPr>
              <a:lnSpc>
                <a:spcPct val="100000"/>
              </a:lnSpc>
            </a:pPr>
            <a:r>
              <a:rPr lang="en-US" smtClean="0"/>
              <a:t>Hardware:</a:t>
            </a:r>
          </a:p>
          <a:p>
            <a:pPr lvl="1">
              <a:lnSpc>
                <a:spcPct val="100000"/>
              </a:lnSpc>
            </a:pPr>
            <a:r>
              <a:rPr lang="en-US" smtClean="0"/>
              <a:t>4 Generations of Intel VT Processors</a:t>
            </a:r>
          </a:p>
          <a:p>
            <a:pPr lvl="1">
              <a:lnSpc>
                <a:spcPct val="100000"/>
              </a:lnSpc>
            </a:pPr>
            <a:r>
              <a:rPr lang="en-US" smtClean="0"/>
              <a:t>4 Node Cluster using 1 Gb/E iSCSI</a:t>
            </a:r>
          </a:p>
          <a:p>
            <a:pPr>
              <a:lnSpc>
                <a:spcPct val="100000"/>
              </a:lnSpc>
            </a:pPr>
            <a:r>
              <a:rPr lang="en-US" smtClean="0"/>
              <a:t>Test:</a:t>
            </a:r>
          </a:p>
          <a:p>
            <a:pPr lvl="1">
              <a:lnSpc>
                <a:spcPct val="100000"/>
              </a:lnSpc>
            </a:pPr>
            <a:r>
              <a:rPr lang="en-US" smtClean="0"/>
              <a:t>Created script to continuously  Live Migrate VMs every 15 seconds</a:t>
            </a:r>
          </a:p>
          <a:p>
            <a:pPr>
              <a:lnSpc>
                <a:spcPct val="100000"/>
              </a:lnSpc>
            </a:pPr>
            <a:endParaRPr lang="en-US" dirty="0"/>
          </a:p>
        </p:txBody>
      </p:sp>
      <p:sp>
        <p:nvSpPr>
          <p:cNvPr id="10" name="Rounded Rectangle 9"/>
          <p:cNvSpPr/>
          <p:nvPr/>
        </p:nvSpPr>
        <p:spPr bwMode="auto">
          <a:xfrm>
            <a:off x="340247" y="5254379"/>
            <a:ext cx="5284382" cy="847890"/>
          </a:xfrm>
          <a:prstGeom prst="roundRect">
            <a:avLst>
              <a:gd name="adj" fmla="val 9615"/>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u="sng" dirty="0" smtClean="0">
                <a:solidFill>
                  <a:srgbClr val="FFFFFF"/>
                </a:solidFill>
                <a:effectLst>
                  <a:outerShdw blurRad="38100" dist="38100" dir="2700000" algn="tl">
                    <a:srgbClr val="000000">
                      <a:alpha val="43137"/>
                    </a:srgbClr>
                  </a:outerShdw>
                </a:effectLst>
                <a:latin typeface="Calibri" pitchFamily="34" charset="0"/>
              </a:rPr>
              <a:t>Result: 20,000+ Migrations in a week!</a:t>
            </a:r>
          </a:p>
        </p:txBody>
      </p:sp>
    </p:spTree>
    <p:extLst>
      <p:ext uri="{BB962C8B-B14F-4D97-AF65-F5344CB8AC3E}">
        <p14:creationId xmlns:p14="http://schemas.microsoft.com/office/powerpoint/2010/main" xmlns="" val="22741444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C6CB652F-6905-481B-A983-BB8A3A2C8D37}"/>
                                            </p:graphicEl>
                                          </p:spTgt>
                                        </p:tgtEl>
                                        <p:attrNameLst>
                                          <p:attrName>style.visibility</p:attrName>
                                        </p:attrNameLst>
                                      </p:cBhvr>
                                      <p:to>
                                        <p:strVal val="visible"/>
                                      </p:to>
                                    </p:set>
                                    <p:animEffect transition="in" filter="fade">
                                      <p:cBhvr>
                                        <p:cTn id="7" dur="2000"/>
                                        <p:tgtEl>
                                          <p:spTgt spid="8">
                                            <p:graphicEl>
                                              <a:dgm id="{C6CB652F-6905-481B-A983-BB8A3A2C8D3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9C4D958D-A39E-4956-8602-63C0B5C4DD61}"/>
                                            </p:graphicEl>
                                          </p:spTgt>
                                        </p:tgtEl>
                                        <p:attrNameLst>
                                          <p:attrName>style.visibility</p:attrName>
                                        </p:attrNameLst>
                                      </p:cBhvr>
                                      <p:to>
                                        <p:strVal val="visible"/>
                                      </p:to>
                                    </p:set>
                                    <p:animEffect transition="in" filter="fade">
                                      <p:cBhvr>
                                        <p:cTn id="12" dur="2000"/>
                                        <p:tgtEl>
                                          <p:spTgt spid="8">
                                            <p:graphicEl>
                                              <a:dgm id="{9C4D958D-A39E-4956-8602-63C0B5C4DD6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graphicEl>
                                              <a:dgm id="{39354999-0732-44DA-AEE5-7FF64A820ED1}"/>
                                            </p:graphicEl>
                                          </p:spTgt>
                                        </p:tgtEl>
                                        <p:attrNameLst>
                                          <p:attrName>style.visibility</p:attrName>
                                        </p:attrNameLst>
                                      </p:cBhvr>
                                      <p:to>
                                        <p:strVal val="visible"/>
                                      </p:to>
                                    </p:set>
                                    <p:animEffect transition="in" filter="fade">
                                      <p:cBhvr>
                                        <p:cTn id="15" dur="2000"/>
                                        <p:tgtEl>
                                          <p:spTgt spid="8">
                                            <p:graphicEl>
                                              <a:dgm id="{39354999-0732-44DA-AEE5-7FF64A820ED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graphicEl>
                                              <a:dgm id="{5DE83151-83C2-490F-983F-BE0D945C4DC4}"/>
                                            </p:graphicEl>
                                          </p:spTgt>
                                        </p:tgtEl>
                                        <p:attrNameLst>
                                          <p:attrName>style.visibility</p:attrName>
                                        </p:attrNameLst>
                                      </p:cBhvr>
                                      <p:to>
                                        <p:strVal val="visible"/>
                                      </p:to>
                                    </p:set>
                                    <p:animEffect transition="in" filter="fade">
                                      <p:cBhvr>
                                        <p:cTn id="20" dur="2000"/>
                                        <p:tgtEl>
                                          <p:spTgt spid="8">
                                            <p:graphicEl>
                                              <a:dgm id="{5DE83151-83C2-490F-983F-BE0D945C4DC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graphicEl>
                                              <a:dgm id="{3A46E852-BE7E-4FF9-B256-35CD7E83FEF9}"/>
                                            </p:graphicEl>
                                          </p:spTgt>
                                        </p:tgtEl>
                                        <p:attrNameLst>
                                          <p:attrName>style.visibility</p:attrName>
                                        </p:attrNameLst>
                                      </p:cBhvr>
                                      <p:to>
                                        <p:strVal val="visible"/>
                                      </p:to>
                                    </p:set>
                                    <p:animEffect transition="in" filter="fade">
                                      <p:cBhvr>
                                        <p:cTn id="23" dur="2000"/>
                                        <p:tgtEl>
                                          <p:spTgt spid="8">
                                            <p:graphicEl>
                                              <a:dgm id="{3A46E852-BE7E-4FF9-B256-35CD7E83FEF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graphicEl>
                                              <a:dgm id="{82039635-AF5D-4D99-A82E-ED9E30E08477}"/>
                                            </p:graphicEl>
                                          </p:spTgt>
                                        </p:tgtEl>
                                        <p:attrNameLst>
                                          <p:attrName>style.visibility</p:attrName>
                                        </p:attrNameLst>
                                      </p:cBhvr>
                                      <p:to>
                                        <p:strVal val="visible"/>
                                      </p:to>
                                    </p:set>
                                    <p:animEffect transition="in" filter="fade">
                                      <p:cBhvr>
                                        <p:cTn id="28" dur="2000"/>
                                        <p:tgtEl>
                                          <p:spTgt spid="8">
                                            <p:graphicEl>
                                              <a:dgm id="{82039635-AF5D-4D99-A82E-ED9E30E08477}"/>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graphicEl>
                                              <a:dgm id="{616E14D2-8880-40EF-A1BD-F1664438193C}"/>
                                            </p:graphicEl>
                                          </p:spTgt>
                                        </p:tgtEl>
                                        <p:attrNameLst>
                                          <p:attrName>style.visibility</p:attrName>
                                        </p:attrNameLst>
                                      </p:cBhvr>
                                      <p:to>
                                        <p:strVal val="visible"/>
                                      </p:to>
                                    </p:set>
                                    <p:animEffect transition="in" filter="fade">
                                      <p:cBhvr>
                                        <p:cTn id="31" dur="2000"/>
                                        <p:tgtEl>
                                          <p:spTgt spid="8">
                                            <p:graphicEl>
                                              <a:dgm id="{616E14D2-8880-40EF-A1BD-F1664438193C}"/>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graphicEl>
                                              <a:dgm id="{A8DF5954-F8BE-4555-88E5-221BB280D35C}"/>
                                            </p:graphicEl>
                                          </p:spTgt>
                                        </p:tgtEl>
                                        <p:attrNameLst>
                                          <p:attrName>style.visibility</p:attrName>
                                        </p:attrNameLst>
                                      </p:cBhvr>
                                      <p:to>
                                        <p:strVal val="visible"/>
                                      </p:to>
                                    </p:set>
                                    <p:animEffect transition="in" filter="fade">
                                      <p:cBhvr>
                                        <p:cTn id="34" dur="2000"/>
                                        <p:tgtEl>
                                          <p:spTgt spid="8">
                                            <p:graphicEl>
                                              <a:dgm id="{A8DF5954-F8BE-4555-88E5-221BB280D35C}"/>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Forward &amp; Backward Compatibility</a:t>
            </a:r>
            <a:endParaRPr lang="en-US" dirty="0"/>
          </a:p>
        </p:txBody>
      </p:sp>
      <p:sp>
        <p:nvSpPr>
          <p:cNvPr id="3" name="Text Placeholder 2"/>
          <p:cNvSpPr>
            <a:spLocks noGrp="1"/>
          </p:cNvSpPr>
          <p:nvPr>
            <p:ph type="body" sz="quarter" idx="4294967295"/>
          </p:nvPr>
        </p:nvSpPr>
        <p:spPr>
          <a:xfrm>
            <a:off x="381000" y="1412875"/>
            <a:ext cx="8382000" cy="2210862"/>
          </a:xfrm>
          <a:prstGeom prst="rect">
            <a:avLst/>
          </a:prstGeom>
        </p:spPr>
        <p:txBody>
          <a:bodyPr>
            <a:normAutofit fontScale="92500" lnSpcReduction="10000"/>
          </a:bodyPr>
          <a:lstStyle/>
          <a:p>
            <a:r>
              <a:rPr lang="en-US" smtClean="0"/>
              <a:t>How Does it Work?</a:t>
            </a:r>
          </a:p>
          <a:p>
            <a:pPr lvl="1"/>
            <a:r>
              <a:rPr lang="en-US" smtClean="0"/>
              <a:t>When a VM is started the hypervisor exposes guest visible processor features</a:t>
            </a:r>
          </a:p>
          <a:p>
            <a:pPr lvl="1"/>
            <a:r>
              <a:rPr lang="en-US" smtClean="0"/>
              <a:t>With Processor Compatibility Enabled, the guest processors is normalized and the following processors features are “hidden” from the VM</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250508520"/>
              </p:ext>
            </p:extLst>
          </p:nvPr>
        </p:nvGraphicFramePr>
        <p:xfrm>
          <a:off x="770860" y="4226375"/>
          <a:ext cx="7602280" cy="1554480"/>
        </p:xfrm>
        <a:graphic>
          <a:graphicData uri="http://schemas.openxmlformats.org/drawingml/2006/table">
            <a:tbl>
              <a:tblPr firstRow="1" bandRow="1">
                <a:tableStyleId>{18603FDC-E32A-4AB5-989C-0864C3EAD2B8}</a:tableStyleId>
              </a:tblPr>
              <a:tblGrid>
                <a:gridCol w="3801140"/>
                <a:gridCol w="3801140"/>
              </a:tblGrid>
              <a:tr h="0">
                <a:tc>
                  <a:txBody>
                    <a:bodyPr/>
                    <a:lstStyle/>
                    <a:p>
                      <a:pPr algn="ctr"/>
                      <a:r>
                        <a:rPr lang="en-US" dirty="0"/>
                        <a:t>Host running AMD based processor</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Host running Intel based processor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dirty="0" smtClean="0"/>
                        <a:t>SSSE3, SSE4.1, SSE4.A, SSE5, POPCNT, LZCNT, Misaligned SSE, AMD 3DNow!, Extended AMD 3DNow!</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dirty="0" smtClean="0"/>
                        <a:t>SSSE3, SSE4.1, SSE4.2, POPCNT, Misaligned SSE, XSAVE, AVX</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86983828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normAutofit/>
          </a:bodyPr>
          <a:lstStyle/>
          <a:p>
            <a:r>
              <a:rPr lang="en-US" dirty="0" smtClean="0"/>
              <a:t>Windows Server 2008 R2</a:t>
            </a:r>
            <a:br>
              <a:rPr lang="en-US" dirty="0" smtClean="0"/>
            </a:br>
            <a:r>
              <a:rPr lang="en-US" sz="3600" dirty="0" smtClean="0"/>
              <a:t>Core Parking</a:t>
            </a:r>
            <a:endParaRPr lang="en-US" dirty="0"/>
          </a:p>
        </p:txBody>
      </p:sp>
      <p:sp>
        <p:nvSpPr>
          <p:cNvPr id="7" name="Text Placeholder 2"/>
          <p:cNvSpPr>
            <a:spLocks noGrp="1"/>
          </p:cNvSpPr>
          <p:nvPr>
            <p:ph type="body" sz="quarter" idx="4294967295"/>
          </p:nvPr>
        </p:nvSpPr>
        <p:spPr>
          <a:xfrm>
            <a:off x="381000" y="1411552"/>
            <a:ext cx="8382000" cy="4585871"/>
          </a:xfrm>
          <a:prstGeom prst="rect">
            <a:avLst/>
          </a:prstGeom>
        </p:spPr>
        <p:txBody>
          <a:bodyPr/>
          <a:lstStyle/>
          <a:p>
            <a:r>
              <a:rPr lang="en-US" dirty="0" smtClean="0"/>
              <a:t>Overview</a:t>
            </a:r>
          </a:p>
          <a:p>
            <a:pPr lvl="1"/>
            <a:r>
              <a:rPr lang="en-US" dirty="0" smtClean="0"/>
              <a:t>Scheduling virtual machines on a single server for density as opposed to dispersion</a:t>
            </a:r>
          </a:p>
          <a:p>
            <a:pPr lvl="1"/>
            <a:r>
              <a:rPr lang="en-US" dirty="0" smtClean="0"/>
              <a:t>This allows “park/sleep” cores by putting them in deep C states</a:t>
            </a:r>
          </a:p>
          <a:p>
            <a:endParaRPr lang="en-US" dirty="0" smtClean="0"/>
          </a:p>
          <a:p>
            <a:r>
              <a:rPr lang="en-US" dirty="0" smtClean="0"/>
              <a:t>Benefits</a:t>
            </a:r>
          </a:p>
          <a:p>
            <a:pPr lvl="1"/>
            <a:r>
              <a:rPr lang="en-US" dirty="0" smtClean="0"/>
              <a:t>Enhances Green IT by reducing </a:t>
            </a:r>
            <a:br>
              <a:rPr lang="en-US" dirty="0" smtClean="0"/>
            </a:br>
            <a:r>
              <a:rPr lang="en-US" dirty="0" smtClean="0"/>
              <a:t>CPU power consumption</a:t>
            </a:r>
          </a:p>
          <a:p>
            <a:pPr lvl="1"/>
            <a:endParaRPr lang="en-US" dirty="0" smtClean="0"/>
          </a:p>
        </p:txBody>
      </p:sp>
      <p:grpSp>
        <p:nvGrpSpPr>
          <p:cNvPr id="3" name="Group 5"/>
          <p:cNvGrpSpPr/>
          <p:nvPr/>
        </p:nvGrpSpPr>
        <p:grpSpPr>
          <a:xfrm>
            <a:off x="6225102" y="4974128"/>
            <a:ext cx="2577562" cy="1696368"/>
            <a:chOff x="1213984" y="3344863"/>
            <a:chExt cx="4276725" cy="2814637"/>
          </a:xfrm>
        </p:grpSpPr>
        <p:pic>
          <p:nvPicPr>
            <p:cNvPr id="1026" name="Picture 2" descr="C:\Users\bryons\Pictures\Virtualization Images for PPTs\Lightning-Bolts-4-directions.png"/>
            <p:cNvPicPr>
              <a:picLocks noChangeAspect="1" noChangeArrowheads="1"/>
            </p:cNvPicPr>
            <p:nvPr/>
          </p:nvPicPr>
          <p:blipFill>
            <a:blip r:embed="rId3" cstate="print"/>
            <a:srcRect/>
            <a:stretch>
              <a:fillRect/>
            </a:stretch>
          </p:blipFill>
          <p:spPr bwMode="auto">
            <a:xfrm>
              <a:off x="1213984" y="3344863"/>
              <a:ext cx="4276725" cy="2562225"/>
            </a:xfrm>
            <a:prstGeom prst="rect">
              <a:avLst/>
            </a:prstGeom>
            <a:noFill/>
          </p:spPr>
        </p:pic>
        <p:pic>
          <p:nvPicPr>
            <p:cNvPr id="1027" name="Picture 3" descr="C:\Users\bryons\Pictures\Virtualization Images for PPTs\Server-3U-Physical-with-Virtualized-Servers-Inside.png"/>
            <p:cNvPicPr>
              <a:picLocks noChangeAspect="1" noChangeArrowheads="1"/>
            </p:cNvPicPr>
            <p:nvPr/>
          </p:nvPicPr>
          <p:blipFill>
            <a:blip r:embed="rId4" cstate="print"/>
            <a:srcRect/>
            <a:stretch>
              <a:fillRect/>
            </a:stretch>
          </p:blipFill>
          <p:spPr bwMode="auto">
            <a:xfrm>
              <a:off x="1914525" y="3768725"/>
              <a:ext cx="2724150" cy="2390775"/>
            </a:xfrm>
            <a:prstGeom prst="rect">
              <a:avLst/>
            </a:prstGeom>
            <a:noFill/>
          </p:spPr>
        </p:pic>
      </p:grpSp>
    </p:spTree>
    <p:extLst>
      <p:ext uri="{BB962C8B-B14F-4D97-AF65-F5344CB8AC3E}">
        <p14:creationId xmlns:p14="http://schemas.microsoft.com/office/powerpoint/2010/main" xmlns="" val="196456080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sz="3600" smtClean="0"/>
              <a:t>Windows Server 2008 R2 Core Parking</a:t>
            </a:r>
            <a:r>
              <a:rPr sz="4000" smtClean="0"/>
              <a:t/>
            </a:r>
            <a:br>
              <a:rPr sz="4000" smtClean="0"/>
            </a:br>
            <a:r>
              <a:rPr sz="3200" smtClean="0"/>
              <a:t>16 LP Server</a:t>
            </a:r>
            <a:endParaRPr lang="en-US" sz="4000" dirty="0"/>
          </a:p>
        </p:txBody>
      </p:sp>
      <p:pic>
        <p:nvPicPr>
          <p:cNvPr id="1026" name="Picture 2"/>
          <p:cNvPicPr>
            <a:picLocks noChangeAspect="1" noChangeArrowheads="1"/>
          </p:cNvPicPr>
          <p:nvPr/>
        </p:nvPicPr>
        <p:blipFill>
          <a:blip r:embed="rId3" cstate="print"/>
          <a:srcRect/>
          <a:stretch>
            <a:fillRect/>
          </a:stretch>
        </p:blipFill>
        <p:spPr bwMode="auto">
          <a:xfrm>
            <a:off x="647701" y="2000254"/>
            <a:ext cx="3303270" cy="1836420"/>
          </a:xfrm>
          <a:prstGeom prst="rect">
            <a:avLst/>
          </a:prstGeom>
          <a:noFill/>
          <a:ln w="9525">
            <a:noFill/>
            <a:miter lim="800000"/>
            <a:headEnd/>
            <a:tailEnd/>
          </a:ln>
          <a:effectLst/>
        </p:spPr>
      </p:pic>
      <p:pic>
        <p:nvPicPr>
          <p:cNvPr id="11" name="Picture 2"/>
          <p:cNvPicPr>
            <a:picLocks noChangeAspect="1" noChangeArrowheads="1"/>
          </p:cNvPicPr>
          <p:nvPr/>
        </p:nvPicPr>
        <p:blipFill>
          <a:blip r:embed="rId3" cstate="print"/>
          <a:srcRect/>
          <a:stretch>
            <a:fillRect/>
          </a:stretch>
        </p:blipFill>
        <p:spPr bwMode="auto">
          <a:xfrm>
            <a:off x="647701" y="4591052"/>
            <a:ext cx="3303270" cy="1836420"/>
          </a:xfrm>
          <a:prstGeom prst="rect">
            <a:avLst/>
          </a:prstGeom>
          <a:noFill/>
          <a:ln w="9525">
            <a:noFill/>
            <a:miter lim="800000"/>
            <a:headEnd/>
            <a:tailEnd/>
          </a:ln>
          <a:effectLst/>
        </p:spPr>
      </p:pic>
      <p:pic>
        <p:nvPicPr>
          <p:cNvPr id="12" name="Picture 2"/>
          <p:cNvPicPr>
            <a:picLocks noChangeAspect="1" noChangeArrowheads="1"/>
          </p:cNvPicPr>
          <p:nvPr/>
        </p:nvPicPr>
        <p:blipFill>
          <a:blip r:embed="rId3" cstate="print"/>
          <a:srcRect/>
          <a:stretch>
            <a:fillRect/>
          </a:stretch>
        </p:blipFill>
        <p:spPr bwMode="auto">
          <a:xfrm>
            <a:off x="5219701" y="2000254"/>
            <a:ext cx="3303270" cy="1836420"/>
          </a:xfrm>
          <a:prstGeom prst="rect">
            <a:avLst/>
          </a:prstGeom>
          <a:noFill/>
          <a:ln w="9525">
            <a:noFill/>
            <a:miter lim="800000"/>
            <a:headEnd/>
            <a:tailEnd/>
          </a:ln>
          <a:effectLst/>
        </p:spPr>
      </p:pic>
      <p:pic>
        <p:nvPicPr>
          <p:cNvPr id="13" name="Picture 2"/>
          <p:cNvPicPr>
            <a:picLocks noChangeAspect="1" noChangeArrowheads="1"/>
          </p:cNvPicPr>
          <p:nvPr/>
        </p:nvPicPr>
        <p:blipFill>
          <a:blip r:embed="rId3" cstate="print"/>
          <a:srcRect/>
          <a:stretch>
            <a:fillRect/>
          </a:stretch>
        </p:blipFill>
        <p:spPr bwMode="auto">
          <a:xfrm>
            <a:off x="5219701" y="4591052"/>
            <a:ext cx="3303270" cy="1836420"/>
          </a:xfrm>
          <a:prstGeom prst="rect">
            <a:avLst/>
          </a:prstGeom>
          <a:noFill/>
          <a:ln w="9525">
            <a:noFill/>
            <a:miter lim="800000"/>
            <a:headEnd/>
            <a:tailEnd/>
          </a:ln>
          <a:effectLst/>
        </p:spPr>
      </p:pic>
      <p:pic>
        <p:nvPicPr>
          <p:cNvPr id="3" name="Picture 2" descr="C:\Users\jeffwoo\Documents\Work\Customers &amp; Events\Latest Overview &amp; Roadmap Deck\Virtualization Images for PPTs\Server-Virtual-Single.png"/>
          <p:cNvPicPr>
            <a:picLocks noChangeAspect="1" noChangeArrowheads="1"/>
          </p:cNvPicPr>
          <p:nvPr/>
        </p:nvPicPr>
        <p:blipFill>
          <a:blip r:embed="rId4" cstate="print"/>
          <a:srcRect/>
          <a:stretch>
            <a:fillRect/>
          </a:stretch>
        </p:blipFill>
        <p:spPr bwMode="auto">
          <a:xfrm>
            <a:off x="573108" y="1941520"/>
            <a:ext cx="893142" cy="676715"/>
          </a:xfrm>
          <a:prstGeom prst="rect">
            <a:avLst/>
          </a:prstGeom>
          <a:noFill/>
        </p:spPr>
      </p:pic>
      <p:pic>
        <p:nvPicPr>
          <p:cNvPr id="9" name="Picture 8" descr="C:\Users\jeffwoo\Documents\Work\Customers &amp; Events\Latest Overview &amp; Roadmap Deck\Virtualization Images for PPTs\Server-Virtual-Single.png"/>
          <p:cNvPicPr>
            <a:picLocks noChangeAspect="1" noChangeArrowheads="1"/>
          </p:cNvPicPr>
          <p:nvPr/>
        </p:nvPicPr>
        <p:blipFill>
          <a:blip r:embed="rId4" cstate="print"/>
          <a:srcRect/>
          <a:stretch>
            <a:fillRect/>
          </a:stretch>
        </p:blipFill>
        <p:spPr bwMode="auto">
          <a:xfrm>
            <a:off x="5192733" y="1941520"/>
            <a:ext cx="893142" cy="676715"/>
          </a:xfrm>
          <a:prstGeom prst="rect">
            <a:avLst/>
          </a:prstGeom>
          <a:noFill/>
        </p:spPr>
      </p:pic>
      <p:pic>
        <p:nvPicPr>
          <p:cNvPr id="10" name="Picture 9" descr="C:\Users\jeffwoo\Documents\Work\Customers &amp; Events\Latest Overview &amp; Roadmap Deck\Virtualization Images for PPTs\Server-Virtual-Single.png"/>
          <p:cNvPicPr>
            <a:picLocks noChangeAspect="1" noChangeArrowheads="1"/>
          </p:cNvPicPr>
          <p:nvPr/>
        </p:nvPicPr>
        <p:blipFill>
          <a:blip r:embed="rId4" cstate="print"/>
          <a:srcRect/>
          <a:stretch>
            <a:fillRect/>
          </a:stretch>
        </p:blipFill>
        <p:spPr bwMode="auto">
          <a:xfrm>
            <a:off x="5192733" y="2855920"/>
            <a:ext cx="893142" cy="676715"/>
          </a:xfrm>
          <a:prstGeom prst="rect">
            <a:avLst/>
          </a:prstGeom>
          <a:noFill/>
        </p:spPr>
      </p:pic>
      <p:pic>
        <p:nvPicPr>
          <p:cNvPr id="14" name="Picture 13" descr="C:\Users\jeffwoo\Documents\Work\Customers &amp; Events\Latest Overview &amp; Roadmap Deck\Virtualization Images for PPTs\Server-Virtual-Single.png"/>
          <p:cNvPicPr>
            <a:picLocks noChangeAspect="1" noChangeArrowheads="1"/>
          </p:cNvPicPr>
          <p:nvPr/>
        </p:nvPicPr>
        <p:blipFill>
          <a:blip r:embed="rId4" cstate="print"/>
          <a:srcRect/>
          <a:stretch>
            <a:fillRect/>
          </a:stretch>
        </p:blipFill>
        <p:spPr bwMode="auto">
          <a:xfrm>
            <a:off x="611208" y="2855920"/>
            <a:ext cx="893142" cy="676715"/>
          </a:xfrm>
          <a:prstGeom prst="rect">
            <a:avLst/>
          </a:prstGeom>
          <a:noFill/>
        </p:spPr>
      </p:pic>
      <p:pic>
        <p:nvPicPr>
          <p:cNvPr id="17" name="Picture 16" descr="C:\Users\jeffwoo\Documents\Work\Customers &amp; Events\Latest Overview &amp; Roadmap Deck\Virtualization Images for PPTs\Server-Virtual-Single.png"/>
          <p:cNvPicPr>
            <a:picLocks noChangeAspect="1" noChangeArrowheads="1"/>
          </p:cNvPicPr>
          <p:nvPr/>
        </p:nvPicPr>
        <p:blipFill>
          <a:blip r:embed="rId4" cstate="print"/>
          <a:srcRect/>
          <a:stretch>
            <a:fillRect/>
          </a:stretch>
        </p:blipFill>
        <p:spPr bwMode="auto">
          <a:xfrm>
            <a:off x="5992833" y="2255845"/>
            <a:ext cx="893142" cy="676715"/>
          </a:xfrm>
          <a:prstGeom prst="rect">
            <a:avLst/>
          </a:prstGeom>
          <a:noFill/>
        </p:spPr>
      </p:pic>
      <p:pic>
        <p:nvPicPr>
          <p:cNvPr id="18" name="Picture 17" descr="C:\Users\jeffwoo\Documents\Work\Customers &amp; Events\Latest Overview &amp; Roadmap Deck\Virtualization Images for PPTs\Server-Virtual-Single.png"/>
          <p:cNvPicPr>
            <a:picLocks noChangeAspect="1" noChangeArrowheads="1"/>
          </p:cNvPicPr>
          <p:nvPr/>
        </p:nvPicPr>
        <p:blipFill>
          <a:blip r:embed="rId4" cstate="print"/>
          <a:srcRect/>
          <a:stretch>
            <a:fillRect/>
          </a:stretch>
        </p:blipFill>
        <p:spPr bwMode="auto">
          <a:xfrm>
            <a:off x="5926158" y="3170245"/>
            <a:ext cx="893142" cy="676715"/>
          </a:xfrm>
          <a:prstGeom prst="rect">
            <a:avLst/>
          </a:prstGeom>
          <a:noFill/>
        </p:spPr>
      </p:pic>
      <p:pic>
        <p:nvPicPr>
          <p:cNvPr id="19" name="Picture 18" descr="C:\Users\jeffwoo\Documents\Work\Customers &amp; Events\Latest Overview &amp; Roadmap Deck\Virtualization Images for PPTs\Server-Virtual-Single.png"/>
          <p:cNvPicPr>
            <a:picLocks noChangeAspect="1" noChangeArrowheads="1"/>
          </p:cNvPicPr>
          <p:nvPr/>
        </p:nvPicPr>
        <p:blipFill>
          <a:blip r:embed="rId4" cstate="print"/>
          <a:srcRect/>
          <a:stretch>
            <a:fillRect/>
          </a:stretch>
        </p:blipFill>
        <p:spPr bwMode="auto">
          <a:xfrm>
            <a:off x="1382733" y="3208345"/>
            <a:ext cx="893142" cy="676715"/>
          </a:xfrm>
          <a:prstGeom prst="rect">
            <a:avLst/>
          </a:prstGeom>
          <a:noFill/>
        </p:spPr>
      </p:pic>
      <p:pic>
        <p:nvPicPr>
          <p:cNvPr id="20" name="Picture 19" descr="C:\Users\jeffwoo\Documents\Work\Customers &amp; Events\Latest Overview &amp; Roadmap Deck\Virtualization Images for PPTs\Server-Virtual-Single.png"/>
          <p:cNvPicPr>
            <a:picLocks noChangeAspect="1" noChangeArrowheads="1"/>
          </p:cNvPicPr>
          <p:nvPr/>
        </p:nvPicPr>
        <p:blipFill>
          <a:blip r:embed="rId4" cstate="print"/>
          <a:srcRect/>
          <a:stretch>
            <a:fillRect/>
          </a:stretch>
        </p:blipFill>
        <p:spPr bwMode="auto">
          <a:xfrm>
            <a:off x="2278083" y="1874845"/>
            <a:ext cx="893142" cy="676715"/>
          </a:xfrm>
          <a:prstGeom prst="rect">
            <a:avLst/>
          </a:prstGeom>
          <a:noFill/>
        </p:spPr>
      </p:pic>
      <p:pic>
        <p:nvPicPr>
          <p:cNvPr id="21" name="Picture 20" descr="C:\Users\jeffwoo\Documents\Work\Customers &amp; Events\Latest Overview &amp; Roadmap Deck\Virtualization Images for PPTs\Server-Virtual-Single.png"/>
          <p:cNvPicPr>
            <a:picLocks noChangeAspect="1" noChangeArrowheads="1"/>
          </p:cNvPicPr>
          <p:nvPr/>
        </p:nvPicPr>
        <p:blipFill>
          <a:blip r:embed="rId4" cstate="print"/>
          <a:srcRect/>
          <a:stretch>
            <a:fillRect/>
          </a:stretch>
        </p:blipFill>
        <p:spPr bwMode="auto">
          <a:xfrm>
            <a:off x="6850083" y="1941520"/>
            <a:ext cx="893142" cy="676715"/>
          </a:xfrm>
          <a:prstGeom prst="rect">
            <a:avLst/>
          </a:prstGeom>
          <a:noFill/>
        </p:spPr>
      </p:pic>
      <p:pic>
        <p:nvPicPr>
          <p:cNvPr id="22" name="Picture 21" descr="C:\Users\jeffwoo\Documents\Work\Customers &amp; Events\Latest Overview &amp; Roadmap Deck\Virtualization Images for PPTs\Server-Virtual-Single.png"/>
          <p:cNvPicPr>
            <a:picLocks noChangeAspect="1" noChangeArrowheads="1"/>
          </p:cNvPicPr>
          <p:nvPr/>
        </p:nvPicPr>
        <p:blipFill>
          <a:blip r:embed="rId4" cstate="print"/>
          <a:srcRect/>
          <a:stretch>
            <a:fillRect/>
          </a:stretch>
        </p:blipFill>
        <p:spPr bwMode="auto">
          <a:xfrm>
            <a:off x="6811983" y="2827345"/>
            <a:ext cx="893142" cy="676715"/>
          </a:xfrm>
          <a:prstGeom prst="rect">
            <a:avLst/>
          </a:prstGeom>
          <a:noFill/>
        </p:spPr>
      </p:pic>
      <p:pic>
        <p:nvPicPr>
          <p:cNvPr id="23" name="Picture 22" descr="C:\Users\jeffwoo\Documents\Work\Customers &amp; Events\Latest Overview &amp; Roadmap Deck\Virtualization Images for PPTs\Server-Virtual-Single.png"/>
          <p:cNvPicPr>
            <a:picLocks noChangeAspect="1" noChangeArrowheads="1"/>
          </p:cNvPicPr>
          <p:nvPr/>
        </p:nvPicPr>
        <p:blipFill>
          <a:blip r:embed="rId4" cstate="print"/>
          <a:srcRect/>
          <a:stretch>
            <a:fillRect/>
          </a:stretch>
        </p:blipFill>
        <p:spPr bwMode="auto">
          <a:xfrm>
            <a:off x="2325708" y="2884495"/>
            <a:ext cx="893142" cy="676715"/>
          </a:xfrm>
          <a:prstGeom prst="rect">
            <a:avLst/>
          </a:prstGeom>
          <a:noFill/>
        </p:spPr>
      </p:pic>
      <p:pic>
        <p:nvPicPr>
          <p:cNvPr id="25" name="Picture 24" descr="C:\Users\jeffwoo\Documents\Work\Customers &amp; Events\Latest Overview &amp; Roadmap Deck\Virtualization Images for PPTs\Server-Virtual-Single.png"/>
          <p:cNvPicPr>
            <a:picLocks noChangeAspect="1" noChangeArrowheads="1"/>
          </p:cNvPicPr>
          <p:nvPr/>
        </p:nvPicPr>
        <p:blipFill>
          <a:blip r:embed="rId4" cstate="print"/>
          <a:srcRect/>
          <a:stretch>
            <a:fillRect/>
          </a:stretch>
        </p:blipFill>
        <p:spPr bwMode="auto">
          <a:xfrm>
            <a:off x="7631133" y="2255845"/>
            <a:ext cx="893142" cy="676715"/>
          </a:xfrm>
          <a:prstGeom prst="rect">
            <a:avLst/>
          </a:prstGeom>
          <a:noFill/>
        </p:spPr>
      </p:pic>
      <p:pic>
        <p:nvPicPr>
          <p:cNvPr id="26" name="Picture 25" descr="C:\Users\jeffwoo\Documents\Work\Customers &amp; Events\Latest Overview &amp; Roadmap Deck\Virtualization Images for PPTs\Server-Virtual-Single.png"/>
          <p:cNvPicPr>
            <a:picLocks noChangeAspect="1" noChangeArrowheads="1"/>
          </p:cNvPicPr>
          <p:nvPr/>
        </p:nvPicPr>
        <p:blipFill>
          <a:blip r:embed="rId4" cstate="print"/>
          <a:srcRect/>
          <a:stretch>
            <a:fillRect/>
          </a:stretch>
        </p:blipFill>
        <p:spPr bwMode="auto">
          <a:xfrm>
            <a:off x="7573983" y="3160720"/>
            <a:ext cx="893142" cy="676715"/>
          </a:xfrm>
          <a:prstGeom prst="rect">
            <a:avLst/>
          </a:prstGeom>
          <a:noFill/>
        </p:spPr>
      </p:pic>
      <p:pic>
        <p:nvPicPr>
          <p:cNvPr id="27" name="Picture 26" descr="C:\Users\jeffwoo\Documents\Work\Customers &amp; Events\Latest Overview &amp; Roadmap Deck\Virtualization Images for PPTs\Server-Virtual-Single.png"/>
          <p:cNvPicPr>
            <a:picLocks noChangeAspect="1" noChangeArrowheads="1"/>
          </p:cNvPicPr>
          <p:nvPr/>
        </p:nvPicPr>
        <p:blipFill>
          <a:blip r:embed="rId4" cstate="print"/>
          <a:srcRect/>
          <a:stretch>
            <a:fillRect/>
          </a:stretch>
        </p:blipFill>
        <p:spPr bwMode="auto">
          <a:xfrm>
            <a:off x="3087708" y="3141670"/>
            <a:ext cx="893142" cy="676715"/>
          </a:xfrm>
          <a:prstGeom prst="rect">
            <a:avLst/>
          </a:prstGeom>
          <a:noFill/>
        </p:spPr>
      </p:pic>
      <p:pic>
        <p:nvPicPr>
          <p:cNvPr id="28" name="Picture 27" descr="C:\Users\jeffwoo\Documents\Work\Customers &amp; Events\Latest Overview &amp; Roadmap Deck\Virtualization Images for PPTs\Server-Virtual-Single.png"/>
          <p:cNvPicPr>
            <a:picLocks noChangeAspect="1" noChangeArrowheads="1"/>
          </p:cNvPicPr>
          <p:nvPr/>
        </p:nvPicPr>
        <p:blipFill>
          <a:blip r:embed="rId4" cstate="print"/>
          <a:srcRect/>
          <a:stretch>
            <a:fillRect/>
          </a:stretch>
        </p:blipFill>
        <p:spPr bwMode="auto">
          <a:xfrm>
            <a:off x="1401783" y="2312995"/>
            <a:ext cx="893142" cy="676715"/>
          </a:xfrm>
          <a:prstGeom prst="rect">
            <a:avLst/>
          </a:prstGeom>
          <a:noFill/>
        </p:spPr>
      </p:pic>
      <p:pic>
        <p:nvPicPr>
          <p:cNvPr id="29" name="Picture 28" descr="C:\Users\jeffwoo\Documents\Work\Customers &amp; Events\Latest Overview &amp; Roadmap Deck\Virtualization Images for PPTs\Server-Virtual-Single.png"/>
          <p:cNvPicPr>
            <a:picLocks noChangeAspect="1" noChangeArrowheads="1"/>
          </p:cNvPicPr>
          <p:nvPr/>
        </p:nvPicPr>
        <p:blipFill>
          <a:blip r:embed="rId4" cstate="print"/>
          <a:srcRect/>
          <a:stretch>
            <a:fillRect/>
          </a:stretch>
        </p:blipFill>
        <p:spPr bwMode="auto">
          <a:xfrm>
            <a:off x="3068658" y="2303470"/>
            <a:ext cx="893142" cy="676715"/>
          </a:xfrm>
          <a:prstGeom prst="rect">
            <a:avLst/>
          </a:prstGeom>
          <a:noFill/>
        </p:spPr>
      </p:pic>
      <p:sp>
        <p:nvSpPr>
          <p:cNvPr id="24" name="TextBox 23"/>
          <p:cNvSpPr txBox="1"/>
          <p:nvPr/>
        </p:nvSpPr>
        <p:spPr>
          <a:xfrm>
            <a:off x="5704524" y="4703239"/>
            <a:ext cx="2333625" cy="1569660"/>
          </a:xfrm>
          <a:prstGeom prst="rect">
            <a:avLst/>
          </a:prstGeom>
          <a:noFill/>
        </p:spPr>
        <p:txBody>
          <a:bodyPr wrap="square" rtlCol="0">
            <a:spAutoFit/>
          </a:bodyPr>
          <a:lstStyle/>
          <a:p>
            <a:pPr algn="ctr"/>
            <a:r>
              <a:rPr lang="en-US" sz="3200" b="1"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Processor is “parked”</a:t>
            </a:r>
          </a:p>
        </p:txBody>
      </p:sp>
      <p:sp>
        <p:nvSpPr>
          <p:cNvPr id="30" name="TextBox 29"/>
          <p:cNvSpPr txBox="1"/>
          <p:nvPr/>
        </p:nvSpPr>
        <p:spPr>
          <a:xfrm>
            <a:off x="1142049" y="4703239"/>
            <a:ext cx="2333625" cy="1569660"/>
          </a:xfrm>
          <a:prstGeom prst="rect">
            <a:avLst/>
          </a:prstGeom>
          <a:noFill/>
        </p:spPr>
        <p:txBody>
          <a:bodyPr wrap="square" rtlCol="0">
            <a:spAutoFit/>
          </a:bodyPr>
          <a:lstStyle/>
          <a:p>
            <a:pPr algn="ctr"/>
            <a:r>
              <a:rPr lang="en-US" sz="3200" b="1"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Processor is “parked”</a:t>
            </a:r>
          </a:p>
        </p:txBody>
      </p:sp>
    </p:spTree>
    <p:extLst>
      <p:ext uri="{BB962C8B-B14F-4D97-AF65-F5344CB8AC3E}">
        <p14:creationId xmlns:p14="http://schemas.microsoft.com/office/powerpoint/2010/main" xmlns="" val="9463829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6" presetClass="emph" presetSubtype="0" repeatCount="indefinite" autoRev="1" fill="hold" nodeType="withEffect">
                                  <p:stCondLst>
                                    <p:cond delay="0"/>
                                  </p:stCondLst>
                                  <p:childTnLst>
                                    <p:animScale>
                                      <p:cBhvr>
                                        <p:cTn id="11" dur="500" fill="hold"/>
                                        <p:tgtEl>
                                          <p:spTgt spid="3"/>
                                        </p:tgtEl>
                                      </p:cBhvr>
                                      <p:by x="150000" y="150000"/>
                                    </p:animScale>
                                  </p:childTnLst>
                                </p:cTn>
                              </p:par>
                              <p:par>
                                <p:cTn id="12" presetID="53" presetClass="entr" presetSubtype="0" fill="hold" nodeType="withEffect">
                                  <p:stCondLst>
                                    <p:cond delay="50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par>
                                <p:cTn id="17" presetID="6" presetClass="emph" presetSubtype="0" repeatCount="indefinite" autoRev="1" fill="hold" nodeType="withEffect">
                                  <p:stCondLst>
                                    <p:cond delay="600"/>
                                  </p:stCondLst>
                                  <p:childTnLst>
                                    <p:animScale>
                                      <p:cBhvr>
                                        <p:cTn id="18" dur="1000" fill="hold"/>
                                        <p:tgtEl>
                                          <p:spTgt spid="28"/>
                                        </p:tgtEl>
                                      </p:cBhvr>
                                      <p:by x="150000" y="150000"/>
                                    </p:animScale>
                                  </p:childTnLst>
                                </p:cTn>
                              </p:par>
                              <p:par>
                                <p:cTn id="19" presetID="53" presetClass="entr" presetSubtype="0" fill="hold" nodeType="withEffect">
                                  <p:stCondLst>
                                    <p:cond delay="100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6" presetClass="emph" presetSubtype="0" repeatCount="indefinite" autoRev="1" fill="hold" nodeType="withEffect">
                                  <p:stCondLst>
                                    <p:cond delay="1000"/>
                                  </p:stCondLst>
                                  <p:childTnLst>
                                    <p:animScale>
                                      <p:cBhvr>
                                        <p:cTn id="25" dur="1000" fill="hold"/>
                                        <p:tgtEl>
                                          <p:spTgt spid="20"/>
                                        </p:tgtEl>
                                      </p:cBhvr>
                                      <p:by x="150000" y="150000"/>
                                    </p:animScale>
                                  </p:childTnLst>
                                </p:cTn>
                              </p:par>
                              <p:par>
                                <p:cTn id="26" presetID="53" presetClass="entr" presetSubtype="0" fill="hold" nodeType="withEffect">
                                  <p:stCondLst>
                                    <p:cond delay="1200"/>
                                  </p:stCondLst>
                                  <p:childTnLst>
                                    <p:set>
                                      <p:cBhvr>
                                        <p:cTn id="27" dur="1" fill="hold">
                                          <p:stCondLst>
                                            <p:cond delay="0"/>
                                          </p:stCondLst>
                                        </p:cTn>
                                        <p:tgtEl>
                                          <p:spTgt spid="29"/>
                                        </p:tgtEl>
                                        <p:attrNameLst>
                                          <p:attrName>style.visibility</p:attrName>
                                        </p:attrNameLst>
                                      </p:cBhvr>
                                      <p:to>
                                        <p:strVal val="visible"/>
                                      </p:to>
                                    </p:set>
                                    <p:anim calcmode="lin" valueType="num">
                                      <p:cBhvr>
                                        <p:cTn id="28" dur="800" fill="hold"/>
                                        <p:tgtEl>
                                          <p:spTgt spid="29"/>
                                        </p:tgtEl>
                                        <p:attrNameLst>
                                          <p:attrName>ppt_w</p:attrName>
                                        </p:attrNameLst>
                                      </p:cBhvr>
                                      <p:tavLst>
                                        <p:tav tm="0">
                                          <p:val>
                                            <p:fltVal val="0"/>
                                          </p:val>
                                        </p:tav>
                                        <p:tav tm="100000">
                                          <p:val>
                                            <p:strVal val="#ppt_w"/>
                                          </p:val>
                                        </p:tav>
                                      </p:tavLst>
                                    </p:anim>
                                    <p:anim calcmode="lin" valueType="num">
                                      <p:cBhvr>
                                        <p:cTn id="29" dur="800" fill="hold"/>
                                        <p:tgtEl>
                                          <p:spTgt spid="29"/>
                                        </p:tgtEl>
                                        <p:attrNameLst>
                                          <p:attrName>ppt_h</p:attrName>
                                        </p:attrNameLst>
                                      </p:cBhvr>
                                      <p:tavLst>
                                        <p:tav tm="0">
                                          <p:val>
                                            <p:fltVal val="0"/>
                                          </p:val>
                                        </p:tav>
                                        <p:tav tm="100000">
                                          <p:val>
                                            <p:strVal val="#ppt_h"/>
                                          </p:val>
                                        </p:tav>
                                      </p:tavLst>
                                    </p:anim>
                                    <p:animEffect transition="in" filter="fade">
                                      <p:cBhvr>
                                        <p:cTn id="30" dur="800"/>
                                        <p:tgtEl>
                                          <p:spTgt spid="29"/>
                                        </p:tgtEl>
                                      </p:cBhvr>
                                    </p:animEffect>
                                  </p:childTnLst>
                                </p:cTn>
                              </p:par>
                              <p:par>
                                <p:cTn id="31" presetID="6" presetClass="emph" presetSubtype="0" repeatCount="indefinite" autoRev="1" fill="hold" nodeType="withEffect">
                                  <p:stCondLst>
                                    <p:cond delay="1400"/>
                                  </p:stCondLst>
                                  <p:childTnLst>
                                    <p:animScale>
                                      <p:cBhvr>
                                        <p:cTn id="32" dur="500" fill="hold"/>
                                        <p:tgtEl>
                                          <p:spTgt spid="29"/>
                                        </p:tgtEl>
                                      </p:cBhvr>
                                      <p:by x="150000" y="150000"/>
                                    </p:animScale>
                                  </p:childTnLst>
                                </p:cTn>
                              </p:par>
                              <p:par>
                                <p:cTn id="33" presetID="53" presetClass="entr" presetSubtype="0" fill="hold" nodeType="withEffect">
                                  <p:stCondLst>
                                    <p:cond delay="15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6" presetClass="emph" presetSubtype="0" repeatCount="indefinite" autoRev="1" fill="hold" nodeType="withEffect">
                                  <p:stCondLst>
                                    <p:cond delay="1600"/>
                                  </p:stCondLst>
                                  <p:childTnLst>
                                    <p:animScale>
                                      <p:cBhvr>
                                        <p:cTn id="39" dur="500" fill="hold"/>
                                        <p:tgtEl>
                                          <p:spTgt spid="14"/>
                                        </p:tgtEl>
                                      </p:cBhvr>
                                      <p:by x="150000" y="150000"/>
                                    </p:animScale>
                                  </p:childTnLst>
                                </p:cTn>
                              </p:par>
                              <p:par>
                                <p:cTn id="40" presetID="53" presetClass="entr" presetSubtype="0" fill="hold" nodeType="withEffect">
                                  <p:stCondLst>
                                    <p:cond delay="150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6" presetClass="emph" presetSubtype="0" repeatCount="indefinite" autoRev="1" fill="hold" nodeType="withEffect">
                                  <p:stCondLst>
                                    <p:cond delay="1500"/>
                                  </p:stCondLst>
                                  <p:childTnLst>
                                    <p:animScale>
                                      <p:cBhvr>
                                        <p:cTn id="46" dur="500" fill="hold"/>
                                        <p:tgtEl>
                                          <p:spTgt spid="19"/>
                                        </p:tgtEl>
                                      </p:cBhvr>
                                      <p:by x="150000" y="150000"/>
                                    </p:animScale>
                                  </p:childTnLst>
                                </p:cTn>
                              </p:par>
                              <p:par>
                                <p:cTn id="47" presetID="53" presetClass="entr" presetSubtype="0" fill="hold" nodeType="withEffect">
                                  <p:stCondLst>
                                    <p:cond delay="150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par>
                                <p:cTn id="52" presetID="6" presetClass="emph" presetSubtype="0" repeatCount="indefinite" autoRev="1" fill="hold" nodeType="withEffect">
                                  <p:stCondLst>
                                    <p:cond delay="1500"/>
                                  </p:stCondLst>
                                  <p:childTnLst>
                                    <p:animScale>
                                      <p:cBhvr>
                                        <p:cTn id="53" dur="500" fill="hold"/>
                                        <p:tgtEl>
                                          <p:spTgt spid="23"/>
                                        </p:tgtEl>
                                      </p:cBhvr>
                                      <p:by x="150000" y="150000"/>
                                    </p:animScale>
                                  </p:childTnLst>
                                </p:cTn>
                              </p:par>
                              <p:par>
                                <p:cTn id="54" presetID="53" presetClass="entr" presetSubtype="0" fill="hold" nodeType="withEffect">
                                  <p:stCondLst>
                                    <p:cond delay="160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Effect transition="in" filter="fade">
                                      <p:cBhvr>
                                        <p:cTn id="58" dur="500"/>
                                        <p:tgtEl>
                                          <p:spTgt spid="27"/>
                                        </p:tgtEl>
                                      </p:cBhvr>
                                    </p:animEffect>
                                  </p:childTnLst>
                                </p:cTn>
                              </p:par>
                              <p:par>
                                <p:cTn id="59" presetID="6" presetClass="emph" presetSubtype="0" repeatCount="indefinite" autoRev="1" fill="hold" nodeType="withEffect">
                                  <p:stCondLst>
                                    <p:cond delay="1500"/>
                                  </p:stCondLst>
                                  <p:childTnLst>
                                    <p:animScale>
                                      <p:cBhvr>
                                        <p:cTn id="60" dur="3000" fill="hold"/>
                                        <p:tgtEl>
                                          <p:spTgt spid="27"/>
                                        </p:tgtEl>
                                      </p:cBhvr>
                                      <p:by x="150000" y="150000"/>
                                    </p:animScale>
                                  </p:childTnLst>
                                </p:cTn>
                              </p:par>
                              <p:par>
                                <p:cTn id="61" presetID="53" presetClass="entr" presetSubtype="0" fill="hold" nodeType="withEffect">
                                  <p:stCondLst>
                                    <p:cond delay="160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fltVal val="0"/>
                                          </p:val>
                                        </p:tav>
                                        <p:tav tm="100000">
                                          <p:val>
                                            <p:strVal val="#ppt_w"/>
                                          </p:val>
                                        </p:tav>
                                      </p:tavLst>
                                    </p:anim>
                                    <p:anim calcmode="lin" valueType="num">
                                      <p:cBhvr>
                                        <p:cTn id="64" dur="1000" fill="hold"/>
                                        <p:tgtEl>
                                          <p:spTgt spid="9"/>
                                        </p:tgtEl>
                                        <p:attrNameLst>
                                          <p:attrName>ppt_h</p:attrName>
                                        </p:attrNameLst>
                                      </p:cBhvr>
                                      <p:tavLst>
                                        <p:tav tm="0">
                                          <p:val>
                                            <p:fltVal val="0"/>
                                          </p:val>
                                        </p:tav>
                                        <p:tav tm="100000">
                                          <p:val>
                                            <p:strVal val="#ppt_h"/>
                                          </p:val>
                                        </p:tav>
                                      </p:tavLst>
                                    </p:anim>
                                    <p:animEffect transition="in" filter="fade">
                                      <p:cBhvr>
                                        <p:cTn id="65" dur="1000"/>
                                        <p:tgtEl>
                                          <p:spTgt spid="9"/>
                                        </p:tgtEl>
                                      </p:cBhvr>
                                    </p:animEffect>
                                  </p:childTnLst>
                                </p:cTn>
                              </p:par>
                              <p:par>
                                <p:cTn id="66" presetID="6" presetClass="emph" presetSubtype="0" repeatCount="indefinite" accel="50000" decel="50000" autoRev="1" fill="hold" nodeType="withEffect">
                                  <p:stCondLst>
                                    <p:cond delay="1600"/>
                                  </p:stCondLst>
                                  <p:childTnLst>
                                    <p:animScale>
                                      <p:cBhvr>
                                        <p:cTn id="67" dur="2000" fill="hold"/>
                                        <p:tgtEl>
                                          <p:spTgt spid="9"/>
                                        </p:tgtEl>
                                      </p:cBhvr>
                                      <p:by x="150000" y="150000"/>
                                    </p:animScale>
                                  </p:childTnLst>
                                </p:cTn>
                              </p:par>
                              <p:par>
                                <p:cTn id="68" presetID="53" presetClass="entr" presetSubtype="0" fill="hold" nodeType="withEffect">
                                  <p:stCondLst>
                                    <p:cond delay="190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par>
                                <p:cTn id="73" presetID="6" presetClass="emph" presetSubtype="0" repeatCount="indefinite" autoRev="1" fill="hold" nodeType="withEffect">
                                  <p:stCondLst>
                                    <p:cond delay="1900"/>
                                  </p:stCondLst>
                                  <p:childTnLst>
                                    <p:animScale>
                                      <p:cBhvr>
                                        <p:cTn id="74" dur="500" fill="hold"/>
                                        <p:tgtEl>
                                          <p:spTgt spid="17"/>
                                        </p:tgtEl>
                                      </p:cBhvr>
                                      <p:by x="150000" y="150000"/>
                                    </p:animScale>
                                  </p:childTnLst>
                                </p:cTn>
                              </p:par>
                              <p:par>
                                <p:cTn id="75" presetID="53" presetClass="entr" presetSubtype="0" fill="hold" nodeType="withEffect">
                                  <p:stCondLst>
                                    <p:cond delay="20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6" presetClass="emph" presetSubtype="0" repeatCount="indefinite" autoRev="1" fill="hold" nodeType="withEffect">
                                  <p:stCondLst>
                                    <p:cond delay="2200"/>
                                  </p:stCondLst>
                                  <p:childTnLst>
                                    <p:animScale>
                                      <p:cBhvr>
                                        <p:cTn id="81" dur="1000" fill="hold"/>
                                        <p:tgtEl>
                                          <p:spTgt spid="21"/>
                                        </p:tgtEl>
                                      </p:cBhvr>
                                      <p:by x="150000" y="150000"/>
                                    </p:animScale>
                                  </p:childTnLst>
                                </p:cTn>
                              </p:par>
                              <p:par>
                                <p:cTn id="82" presetID="53" presetClass="entr" presetSubtype="0" fill="hold" nodeType="withEffect">
                                  <p:stCondLst>
                                    <p:cond delay="2300"/>
                                  </p:stCondLst>
                                  <p:childTnLst>
                                    <p:set>
                                      <p:cBhvr>
                                        <p:cTn id="83" dur="1" fill="hold">
                                          <p:stCondLst>
                                            <p:cond delay="0"/>
                                          </p:stCondLst>
                                        </p:cTn>
                                        <p:tgtEl>
                                          <p:spTgt spid="25"/>
                                        </p:tgtEl>
                                        <p:attrNameLst>
                                          <p:attrName>style.visibility</p:attrName>
                                        </p:attrNameLst>
                                      </p:cBhvr>
                                      <p:to>
                                        <p:strVal val="visible"/>
                                      </p:to>
                                    </p:set>
                                    <p:anim calcmode="lin" valueType="num">
                                      <p:cBhvr>
                                        <p:cTn id="84" dur="500" fill="hold"/>
                                        <p:tgtEl>
                                          <p:spTgt spid="25"/>
                                        </p:tgtEl>
                                        <p:attrNameLst>
                                          <p:attrName>ppt_w</p:attrName>
                                        </p:attrNameLst>
                                      </p:cBhvr>
                                      <p:tavLst>
                                        <p:tav tm="0">
                                          <p:val>
                                            <p:fltVal val="0"/>
                                          </p:val>
                                        </p:tav>
                                        <p:tav tm="100000">
                                          <p:val>
                                            <p:strVal val="#ppt_w"/>
                                          </p:val>
                                        </p:tav>
                                      </p:tavLst>
                                    </p:anim>
                                    <p:anim calcmode="lin" valueType="num">
                                      <p:cBhvr>
                                        <p:cTn id="85" dur="500" fill="hold"/>
                                        <p:tgtEl>
                                          <p:spTgt spid="25"/>
                                        </p:tgtEl>
                                        <p:attrNameLst>
                                          <p:attrName>ppt_h</p:attrName>
                                        </p:attrNameLst>
                                      </p:cBhvr>
                                      <p:tavLst>
                                        <p:tav tm="0">
                                          <p:val>
                                            <p:fltVal val="0"/>
                                          </p:val>
                                        </p:tav>
                                        <p:tav tm="100000">
                                          <p:val>
                                            <p:strVal val="#ppt_h"/>
                                          </p:val>
                                        </p:tav>
                                      </p:tavLst>
                                    </p:anim>
                                    <p:animEffect transition="in" filter="fade">
                                      <p:cBhvr>
                                        <p:cTn id="86" dur="500"/>
                                        <p:tgtEl>
                                          <p:spTgt spid="25"/>
                                        </p:tgtEl>
                                      </p:cBhvr>
                                    </p:animEffect>
                                  </p:childTnLst>
                                </p:cTn>
                              </p:par>
                              <p:par>
                                <p:cTn id="87" presetID="6" presetClass="emph" presetSubtype="0" repeatCount="indefinite" autoRev="1" fill="hold" nodeType="withEffect">
                                  <p:stCondLst>
                                    <p:cond delay="2400"/>
                                  </p:stCondLst>
                                  <p:childTnLst>
                                    <p:animScale>
                                      <p:cBhvr>
                                        <p:cTn id="88" dur="2000" fill="hold"/>
                                        <p:tgtEl>
                                          <p:spTgt spid="25"/>
                                        </p:tgtEl>
                                      </p:cBhvr>
                                      <p:by x="150000" y="150000"/>
                                    </p:animScale>
                                  </p:childTnLst>
                                </p:cTn>
                              </p:par>
                              <p:par>
                                <p:cTn id="89" presetID="53" presetClass="entr" presetSubtype="0" fill="hold" nodeType="withEffect">
                                  <p:stCondLst>
                                    <p:cond delay="2500"/>
                                  </p:stCondLst>
                                  <p:childTnLst>
                                    <p:set>
                                      <p:cBhvr>
                                        <p:cTn id="90" dur="1" fill="hold">
                                          <p:stCondLst>
                                            <p:cond delay="0"/>
                                          </p:stCondLst>
                                        </p:cTn>
                                        <p:tgtEl>
                                          <p:spTgt spid="10"/>
                                        </p:tgtEl>
                                        <p:attrNameLst>
                                          <p:attrName>style.visibility</p:attrName>
                                        </p:attrNameLst>
                                      </p:cBhvr>
                                      <p:to>
                                        <p:strVal val="visible"/>
                                      </p:to>
                                    </p:set>
                                    <p:anim calcmode="lin" valueType="num">
                                      <p:cBhvr>
                                        <p:cTn id="91" dur="500" fill="hold"/>
                                        <p:tgtEl>
                                          <p:spTgt spid="10"/>
                                        </p:tgtEl>
                                        <p:attrNameLst>
                                          <p:attrName>ppt_w</p:attrName>
                                        </p:attrNameLst>
                                      </p:cBhvr>
                                      <p:tavLst>
                                        <p:tav tm="0">
                                          <p:val>
                                            <p:fltVal val="0"/>
                                          </p:val>
                                        </p:tav>
                                        <p:tav tm="100000">
                                          <p:val>
                                            <p:strVal val="#ppt_w"/>
                                          </p:val>
                                        </p:tav>
                                      </p:tavLst>
                                    </p:anim>
                                    <p:anim calcmode="lin" valueType="num">
                                      <p:cBhvr>
                                        <p:cTn id="92" dur="500" fill="hold"/>
                                        <p:tgtEl>
                                          <p:spTgt spid="10"/>
                                        </p:tgtEl>
                                        <p:attrNameLst>
                                          <p:attrName>ppt_h</p:attrName>
                                        </p:attrNameLst>
                                      </p:cBhvr>
                                      <p:tavLst>
                                        <p:tav tm="0">
                                          <p:val>
                                            <p:fltVal val="0"/>
                                          </p:val>
                                        </p:tav>
                                        <p:tav tm="100000">
                                          <p:val>
                                            <p:strVal val="#ppt_h"/>
                                          </p:val>
                                        </p:tav>
                                      </p:tavLst>
                                    </p:anim>
                                    <p:animEffect transition="in" filter="fade">
                                      <p:cBhvr>
                                        <p:cTn id="93" dur="500"/>
                                        <p:tgtEl>
                                          <p:spTgt spid="10"/>
                                        </p:tgtEl>
                                      </p:cBhvr>
                                    </p:animEffect>
                                  </p:childTnLst>
                                </p:cTn>
                              </p:par>
                              <p:par>
                                <p:cTn id="94" presetID="6" presetClass="emph" presetSubtype="0" repeatCount="indefinite" autoRev="1" fill="hold" nodeType="withEffect">
                                  <p:stCondLst>
                                    <p:cond delay="2500"/>
                                  </p:stCondLst>
                                  <p:childTnLst>
                                    <p:animScale>
                                      <p:cBhvr>
                                        <p:cTn id="95" dur="1000" fill="hold"/>
                                        <p:tgtEl>
                                          <p:spTgt spid="10"/>
                                        </p:tgtEl>
                                      </p:cBhvr>
                                      <p:by x="150000" y="150000"/>
                                    </p:animScale>
                                  </p:childTnLst>
                                </p:cTn>
                              </p:par>
                              <p:par>
                                <p:cTn id="96" presetID="53" presetClass="entr" presetSubtype="0" fill="hold" nodeType="withEffect">
                                  <p:stCondLst>
                                    <p:cond delay="2700"/>
                                  </p:stCondLst>
                                  <p:childTnLst>
                                    <p:set>
                                      <p:cBhvr>
                                        <p:cTn id="97" dur="1" fill="hold">
                                          <p:stCondLst>
                                            <p:cond delay="0"/>
                                          </p:stCondLst>
                                        </p:cTn>
                                        <p:tgtEl>
                                          <p:spTgt spid="18"/>
                                        </p:tgtEl>
                                        <p:attrNameLst>
                                          <p:attrName>style.visibility</p:attrName>
                                        </p:attrNameLst>
                                      </p:cBhvr>
                                      <p:to>
                                        <p:strVal val="visible"/>
                                      </p:to>
                                    </p:set>
                                    <p:anim calcmode="lin" valueType="num">
                                      <p:cBhvr>
                                        <p:cTn id="98" dur="500" fill="hold"/>
                                        <p:tgtEl>
                                          <p:spTgt spid="18"/>
                                        </p:tgtEl>
                                        <p:attrNameLst>
                                          <p:attrName>ppt_w</p:attrName>
                                        </p:attrNameLst>
                                      </p:cBhvr>
                                      <p:tavLst>
                                        <p:tav tm="0">
                                          <p:val>
                                            <p:fltVal val="0"/>
                                          </p:val>
                                        </p:tav>
                                        <p:tav tm="100000">
                                          <p:val>
                                            <p:strVal val="#ppt_w"/>
                                          </p:val>
                                        </p:tav>
                                      </p:tavLst>
                                    </p:anim>
                                    <p:anim calcmode="lin" valueType="num">
                                      <p:cBhvr>
                                        <p:cTn id="99" dur="500" fill="hold"/>
                                        <p:tgtEl>
                                          <p:spTgt spid="18"/>
                                        </p:tgtEl>
                                        <p:attrNameLst>
                                          <p:attrName>ppt_h</p:attrName>
                                        </p:attrNameLst>
                                      </p:cBhvr>
                                      <p:tavLst>
                                        <p:tav tm="0">
                                          <p:val>
                                            <p:fltVal val="0"/>
                                          </p:val>
                                        </p:tav>
                                        <p:tav tm="100000">
                                          <p:val>
                                            <p:strVal val="#ppt_h"/>
                                          </p:val>
                                        </p:tav>
                                      </p:tavLst>
                                    </p:anim>
                                    <p:animEffect transition="in" filter="fade">
                                      <p:cBhvr>
                                        <p:cTn id="100" dur="500"/>
                                        <p:tgtEl>
                                          <p:spTgt spid="18"/>
                                        </p:tgtEl>
                                      </p:cBhvr>
                                    </p:animEffect>
                                  </p:childTnLst>
                                </p:cTn>
                              </p:par>
                              <p:par>
                                <p:cTn id="101" presetID="6" presetClass="emph" presetSubtype="0" repeatCount="indefinite" autoRev="1" fill="hold" nodeType="withEffect">
                                  <p:stCondLst>
                                    <p:cond delay="2700"/>
                                  </p:stCondLst>
                                  <p:childTnLst>
                                    <p:animScale>
                                      <p:cBhvr>
                                        <p:cTn id="102" dur="500" fill="hold"/>
                                        <p:tgtEl>
                                          <p:spTgt spid="18"/>
                                        </p:tgtEl>
                                      </p:cBhvr>
                                      <p:by x="150000" y="150000"/>
                                    </p:animScale>
                                  </p:childTnLst>
                                </p:cTn>
                              </p:par>
                              <p:par>
                                <p:cTn id="103" presetID="53" presetClass="entr" presetSubtype="0" fill="hold" nodeType="withEffect">
                                  <p:stCondLst>
                                    <p:cond delay="2800"/>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500" fill="hold"/>
                                        <p:tgtEl>
                                          <p:spTgt spid="22"/>
                                        </p:tgtEl>
                                        <p:attrNameLst>
                                          <p:attrName>ppt_w</p:attrName>
                                        </p:attrNameLst>
                                      </p:cBhvr>
                                      <p:tavLst>
                                        <p:tav tm="0">
                                          <p:val>
                                            <p:fltVal val="0"/>
                                          </p:val>
                                        </p:tav>
                                        <p:tav tm="100000">
                                          <p:val>
                                            <p:strVal val="#ppt_w"/>
                                          </p:val>
                                        </p:tav>
                                      </p:tavLst>
                                    </p:anim>
                                    <p:anim calcmode="lin" valueType="num">
                                      <p:cBhvr>
                                        <p:cTn id="106" dur="500" fill="hold"/>
                                        <p:tgtEl>
                                          <p:spTgt spid="22"/>
                                        </p:tgtEl>
                                        <p:attrNameLst>
                                          <p:attrName>ppt_h</p:attrName>
                                        </p:attrNameLst>
                                      </p:cBhvr>
                                      <p:tavLst>
                                        <p:tav tm="0">
                                          <p:val>
                                            <p:fltVal val="0"/>
                                          </p:val>
                                        </p:tav>
                                        <p:tav tm="100000">
                                          <p:val>
                                            <p:strVal val="#ppt_h"/>
                                          </p:val>
                                        </p:tav>
                                      </p:tavLst>
                                    </p:anim>
                                    <p:animEffect transition="in" filter="fade">
                                      <p:cBhvr>
                                        <p:cTn id="107" dur="500"/>
                                        <p:tgtEl>
                                          <p:spTgt spid="22"/>
                                        </p:tgtEl>
                                      </p:cBhvr>
                                    </p:animEffect>
                                  </p:childTnLst>
                                </p:cTn>
                              </p:par>
                              <p:par>
                                <p:cTn id="108" presetID="6" presetClass="emph" presetSubtype="0" repeatCount="indefinite" autoRev="1" fill="hold" nodeType="withEffect">
                                  <p:stCondLst>
                                    <p:cond delay="3000"/>
                                  </p:stCondLst>
                                  <p:childTnLst>
                                    <p:animScale>
                                      <p:cBhvr>
                                        <p:cTn id="109" dur="1000" fill="hold"/>
                                        <p:tgtEl>
                                          <p:spTgt spid="22"/>
                                        </p:tgtEl>
                                      </p:cBhvr>
                                      <p:by x="150000" y="150000"/>
                                    </p:animScale>
                                  </p:childTnLst>
                                </p:cTn>
                              </p:par>
                              <p:par>
                                <p:cTn id="110" presetID="53" presetClass="entr" presetSubtype="0" fill="hold" nodeType="withEffect">
                                  <p:stCondLst>
                                    <p:cond delay="270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6" presetClass="emph" presetSubtype="0" repeatCount="indefinite" autoRev="1" fill="hold" nodeType="withEffect">
                                  <p:stCondLst>
                                    <p:cond delay="2800"/>
                                  </p:stCondLst>
                                  <p:childTnLst>
                                    <p:animScale>
                                      <p:cBhvr>
                                        <p:cTn id="116" dur="3000" fill="hold"/>
                                        <p:tgtEl>
                                          <p:spTgt spid="26"/>
                                        </p:tgtEl>
                                      </p:cBhvr>
                                      <p:by x="150000" y="150000"/>
                                    </p:animScale>
                                  </p:childTnLst>
                                </p:cTn>
                              </p:par>
                            </p:childTnLst>
                          </p:cTn>
                        </p:par>
                      </p:childTnLst>
                    </p:cTn>
                  </p:par>
                  <p:par>
                    <p:cTn id="117" fill="hold">
                      <p:stCondLst>
                        <p:cond delay="indefinite"/>
                      </p:stCondLst>
                      <p:childTnLst>
                        <p:par>
                          <p:cTn id="118" fill="hold">
                            <p:stCondLst>
                              <p:cond delay="0"/>
                            </p:stCondLst>
                            <p:childTnLst>
                              <p:par>
                                <p:cTn id="119" presetID="53" presetClass="entr" presetSubtype="0" fill="hold" grpId="0" nodeType="click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p:cTn id="121" dur="500" fill="hold"/>
                                        <p:tgtEl>
                                          <p:spTgt spid="24"/>
                                        </p:tgtEl>
                                        <p:attrNameLst>
                                          <p:attrName>ppt_w</p:attrName>
                                        </p:attrNameLst>
                                      </p:cBhvr>
                                      <p:tavLst>
                                        <p:tav tm="0">
                                          <p:val>
                                            <p:fltVal val="0"/>
                                          </p:val>
                                        </p:tav>
                                        <p:tav tm="100000">
                                          <p:val>
                                            <p:strVal val="#ppt_w"/>
                                          </p:val>
                                        </p:tav>
                                      </p:tavLst>
                                    </p:anim>
                                    <p:anim calcmode="lin" valueType="num">
                                      <p:cBhvr>
                                        <p:cTn id="122" dur="500" fill="hold"/>
                                        <p:tgtEl>
                                          <p:spTgt spid="24"/>
                                        </p:tgtEl>
                                        <p:attrNameLst>
                                          <p:attrName>ppt_h</p:attrName>
                                        </p:attrNameLst>
                                      </p:cBhvr>
                                      <p:tavLst>
                                        <p:tav tm="0">
                                          <p:val>
                                            <p:fltVal val="0"/>
                                          </p:val>
                                        </p:tav>
                                        <p:tav tm="100000">
                                          <p:val>
                                            <p:strVal val="#ppt_h"/>
                                          </p:val>
                                        </p:tav>
                                      </p:tavLst>
                                    </p:anim>
                                    <p:animEffect transition="in" filter="fade">
                                      <p:cBhvr>
                                        <p:cTn id="123" dur="500"/>
                                        <p:tgtEl>
                                          <p:spTgt spid="24"/>
                                        </p:tgtEl>
                                      </p:cBhvr>
                                    </p:animEffect>
                                  </p:childTnLst>
                                </p:cTn>
                              </p:par>
                              <p:par>
                                <p:cTn id="124" presetID="53" presetClass="entr" presetSubtype="0" fill="hold" grpId="2" nodeType="with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xit" presetSubtype="0" fill="hold" grpId="0" nodeType="clickEffect">
                                  <p:stCondLst>
                                    <p:cond delay="0"/>
                                  </p:stCondLst>
                                  <p:childTnLst>
                                    <p:anim calcmode="lin" valueType="num">
                                      <p:cBhvr>
                                        <p:cTn id="132" dur="500"/>
                                        <p:tgtEl>
                                          <p:spTgt spid="30"/>
                                        </p:tgtEl>
                                        <p:attrNameLst>
                                          <p:attrName>ppt_w</p:attrName>
                                        </p:attrNameLst>
                                      </p:cBhvr>
                                      <p:tavLst>
                                        <p:tav tm="0">
                                          <p:val>
                                            <p:strVal val="ppt_w"/>
                                          </p:val>
                                        </p:tav>
                                        <p:tav tm="100000">
                                          <p:val>
                                            <p:fltVal val="0"/>
                                          </p:val>
                                        </p:tav>
                                      </p:tavLst>
                                    </p:anim>
                                    <p:anim calcmode="lin" valueType="num">
                                      <p:cBhvr>
                                        <p:cTn id="133" dur="500"/>
                                        <p:tgtEl>
                                          <p:spTgt spid="30"/>
                                        </p:tgtEl>
                                        <p:attrNameLst>
                                          <p:attrName>ppt_h</p:attrName>
                                        </p:attrNameLst>
                                      </p:cBhvr>
                                      <p:tavLst>
                                        <p:tav tm="0">
                                          <p:val>
                                            <p:strVal val="ppt_h"/>
                                          </p:val>
                                        </p:tav>
                                        <p:tav tm="100000">
                                          <p:val>
                                            <p:fltVal val="0"/>
                                          </p:val>
                                        </p:tav>
                                      </p:tavLst>
                                    </p:anim>
                                    <p:animEffect transition="out" filter="fade">
                                      <p:cBhvr>
                                        <p:cTn id="134" dur="500"/>
                                        <p:tgtEl>
                                          <p:spTgt spid="30"/>
                                        </p:tgtEl>
                                      </p:cBhvr>
                                    </p:animEffect>
                                    <p:set>
                                      <p:cBhvr>
                                        <p:cTn id="135" dur="1" fill="hold">
                                          <p:stCondLst>
                                            <p:cond delay="499"/>
                                          </p:stCondLst>
                                        </p:cTn>
                                        <p:tgtEl>
                                          <p:spTgt spid="30"/>
                                        </p:tgtEl>
                                        <p:attrNameLst>
                                          <p:attrName>style.visibility</p:attrName>
                                        </p:attrNameLst>
                                      </p:cBhvr>
                                      <p:to>
                                        <p:strVal val="hidden"/>
                                      </p:to>
                                    </p:set>
                                  </p:childTnLst>
                                </p:cTn>
                              </p:par>
                              <p:par>
                                <p:cTn id="136" presetID="0" presetClass="path" presetSubtype="0" accel="50000" decel="50000" fill="hold" nodeType="withEffect">
                                  <p:stCondLst>
                                    <p:cond delay="0"/>
                                  </p:stCondLst>
                                  <p:childTnLst>
                                    <p:animMotion origin="layout" path="M -3.33333E-6 -4.07407E-6 L -0.09895 0.32917 " pathEditMode="relative" rAng="0" ptsTypes="AA">
                                      <p:cBhvr>
                                        <p:cTn id="137" dur="2000" fill="hold"/>
                                        <p:tgtEl>
                                          <p:spTgt spid="28"/>
                                        </p:tgtEl>
                                        <p:attrNameLst>
                                          <p:attrName>ppt_x</p:attrName>
                                          <p:attrName>ppt_y</p:attrName>
                                        </p:attrNameLst>
                                      </p:cBhvr>
                                      <p:rCtr x="-4900" y="16500"/>
                                    </p:animMotion>
                                  </p:childTnLst>
                                </p:cTn>
                              </p:par>
                              <p:par>
                                <p:cTn id="138" presetID="0" presetClass="path" presetSubtype="0" accel="50000" decel="50000" fill="hold" nodeType="withEffect">
                                  <p:stCondLst>
                                    <p:cond delay="400"/>
                                  </p:stCondLst>
                                  <p:childTnLst>
                                    <p:animMotion origin="layout" path="M 1.66667E-6 1.85185E-6 L -0.01876 0.25 " pathEditMode="relative" ptsTypes="AA">
                                      <p:cBhvr>
                                        <p:cTn id="139" dur="2000" fill="hold"/>
                                        <p:tgtEl>
                                          <p:spTgt spid="23"/>
                                        </p:tgtEl>
                                        <p:attrNameLst>
                                          <p:attrName>ppt_x</p:attrName>
                                          <p:attrName>ppt_y</p:attrName>
                                        </p:attrNameLst>
                                      </p:cBhvr>
                                    </p:animMotion>
                                  </p:childTnLst>
                                </p:cTn>
                              </p:par>
                              <p:par>
                                <p:cTn id="140" presetID="0" presetClass="path" presetSubtype="0" accel="50000" decel="50000" fill="hold" nodeType="withEffect">
                                  <p:stCondLst>
                                    <p:cond delay="800"/>
                                  </p:stCondLst>
                                  <p:childTnLst>
                                    <p:animMotion origin="layout" path="M -6.66667E-6 -3.7037E-7 L -0.59584 0.48889 " pathEditMode="relative" ptsTypes="AA">
                                      <p:cBhvr>
                                        <p:cTn id="141" dur="2000" fill="hold"/>
                                        <p:tgtEl>
                                          <p:spTgt spid="17"/>
                                        </p:tgtEl>
                                        <p:attrNameLst>
                                          <p:attrName>ppt_x</p:attrName>
                                          <p:attrName>ppt_y</p:attrName>
                                        </p:attrNameLst>
                                      </p:cBhvr>
                                    </p:animMotion>
                                  </p:childTnLst>
                                </p:cTn>
                              </p:par>
                              <p:par>
                                <p:cTn id="142" presetID="0" presetClass="path" presetSubtype="0" accel="50000" decel="50000" fill="hold" nodeType="withEffect">
                                  <p:stCondLst>
                                    <p:cond delay="0"/>
                                  </p:stCondLst>
                                  <p:childTnLst>
                                    <p:animMotion origin="layout" path="M 3.33333E-6 2.96296E-6 L -0.57292 0.48611 " pathEditMode="relative" ptsTypes="AA">
                                      <p:cBhvr>
                                        <p:cTn id="143" dur="2000" fill="hold"/>
                                        <p:tgtEl>
                                          <p:spTgt spid="25"/>
                                        </p:tgtEl>
                                        <p:attrNameLst>
                                          <p:attrName>ppt_x</p:attrName>
                                          <p:attrName>ppt_y</p:attrName>
                                        </p:attrNameLst>
                                      </p:cBhvr>
                                    </p:animMotion>
                                  </p:childTnLst>
                                </p:cTn>
                              </p:par>
                            </p:childTnLst>
                          </p:cTn>
                        </p:par>
                      </p:childTnLst>
                    </p:cTn>
                  </p:par>
                  <p:par>
                    <p:cTn id="144" fill="hold">
                      <p:stCondLst>
                        <p:cond delay="indefinite"/>
                      </p:stCondLst>
                      <p:childTnLst>
                        <p:par>
                          <p:cTn id="145" fill="hold">
                            <p:stCondLst>
                              <p:cond delay="0"/>
                            </p:stCondLst>
                            <p:childTnLst>
                              <p:par>
                                <p:cTn id="146" presetID="0" presetClass="path" presetSubtype="0" accel="50000" decel="50000" fill="hold" nodeType="clickEffect">
                                  <p:stCondLst>
                                    <p:cond delay="0"/>
                                  </p:stCondLst>
                                  <p:childTnLst>
                                    <p:animMotion origin="layout" path="M -0.09895 0.32917 L 0.66563 -0.01111 " pathEditMode="relative" rAng="0" ptsTypes="AA">
                                      <p:cBhvr>
                                        <p:cTn id="147" dur="2000" fill="hold"/>
                                        <p:tgtEl>
                                          <p:spTgt spid="28"/>
                                        </p:tgtEl>
                                        <p:attrNameLst>
                                          <p:attrName>ppt_x</p:attrName>
                                          <p:attrName>ppt_y</p:attrName>
                                        </p:attrNameLst>
                                      </p:cBhvr>
                                      <p:rCtr x="38200" y="-17000"/>
                                    </p:animMotion>
                                  </p:childTnLst>
                                </p:cTn>
                              </p:par>
                              <p:par>
                                <p:cTn id="148" presetID="0" presetClass="path" presetSubtype="0" accel="50000" decel="50000" fill="hold" nodeType="withEffect">
                                  <p:stCondLst>
                                    <p:cond delay="400"/>
                                  </p:stCondLst>
                                  <p:childTnLst>
                                    <p:animMotion origin="layout" path="M -0.57291 0.48611 L -0.66875 0.00139 " pathEditMode="relative" ptsTypes="AA">
                                      <p:cBhvr>
                                        <p:cTn id="149" dur="2000" fill="hold"/>
                                        <p:tgtEl>
                                          <p:spTgt spid="25"/>
                                        </p:tgtEl>
                                        <p:attrNameLst>
                                          <p:attrName>ppt_x</p:attrName>
                                          <p:attrName>ppt_y</p:attrName>
                                        </p:attrNameLst>
                                      </p:cBhvr>
                                    </p:animMotion>
                                  </p:childTnLst>
                                </p:cTn>
                              </p:par>
                              <p:par>
                                <p:cTn id="150" presetID="0" presetClass="path" presetSubtype="0" accel="50000" decel="50000" fill="hold" nodeType="withEffect">
                                  <p:stCondLst>
                                    <p:cond delay="900"/>
                                  </p:stCondLst>
                                  <p:childTnLst>
                                    <p:animMotion origin="layout" path="M -0.01875 0.24999 L 0.3823 -0.08195 " pathEditMode="relative" ptsTypes="AA">
                                      <p:cBhvr>
                                        <p:cTn id="151" dur="2000" fill="hold"/>
                                        <p:tgtEl>
                                          <p:spTgt spid="23"/>
                                        </p:tgtEl>
                                        <p:attrNameLst>
                                          <p:attrName>ppt_x</p:attrName>
                                          <p:attrName>ppt_y</p:attrName>
                                        </p:attrNameLst>
                                      </p:cBhvr>
                                    </p:animMotion>
                                  </p:childTnLst>
                                </p:cTn>
                              </p:par>
                              <p:par>
                                <p:cTn id="152" presetID="0" presetClass="path" presetSubtype="0" accel="50000" decel="50000" fill="hold" nodeType="withEffect">
                                  <p:stCondLst>
                                    <p:cond delay="1500"/>
                                  </p:stCondLst>
                                  <p:childTnLst>
                                    <p:animMotion origin="layout" path="M -0.59584 0.48889 L -0.39688 0.08751 " pathEditMode="relative" ptsTypes="AA">
                                      <p:cBhvr>
                                        <p:cTn id="153" dur="2000" fill="hold"/>
                                        <p:tgtEl>
                                          <p:spTgt spid="17"/>
                                        </p:tgtEl>
                                        <p:attrNameLst>
                                          <p:attrName>ppt_x</p:attrName>
                                          <p:attrName>ppt_y</p:attrName>
                                        </p:attrNameLst>
                                      </p:cBhvr>
                                    </p:animMotion>
                                  </p:childTnLst>
                                </p:cTn>
                              </p:par>
                              <p:par>
                                <p:cTn id="154" presetID="53" presetClass="entr" presetSubtype="0" fill="hold" grpId="1" nodeType="withEffect">
                                  <p:stCondLst>
                                    <p:cond delay="2000"/>
                                  </p:stCondLst>
                                  <p:childTnLst>
                                    <p:set>
                                      <p:cBhvr>
                                        <p:cTn id="155" dur="1" fill="hold">
                                          <p:stCondLst>
                                            <p:cond delay="0"/>
                                          </p:stCondLst>
                                        </p:cTn>
                                        <p:tgtEl>
                                          <p:spTgt spid="30"/>
                                        </p:tgtEl>
                                        <p:attrNameLst>
                                          <p:attrName>style.visibility</p:attrName>
                                        </p:attrNameLst>
                                      </p:cBhvr>
                                      <p:to>
                                        <p:strVal val="visible"/>
                                      </p:to>
                                    </p:set>
                                    <p:anim calcmode="lin" valueType="num">
                                      <p:cBhvr>
                                        <p:cTn id="156" dur="500" fill="hold"/>
                                        <p:tgtEl>
                                          <p:spTgt spid="30"/>
                                        </p:tgtEl>
                                        <p:attrNameLst>
                                          <p:attrName>ppt_w</p:attrName>
                                        </p:attrNameLst>
                                      </p:cBhvr>
                                      <p:tavLst>
                                        <p:tav tm="0">
                                          <p:val>
                                            <p:fltVal val="0"/>
                                          </p:val>
                                        </p:tav>
                                        <p:tav tm="100000">
                                          <p:val>
                                            <p:strVal val="#ppt_w"/>
                                          </p:val>
                                        </p:tav>
                                      </p:tavLst>
                                    </p:anim>
                                    <p:anim calcmode="lin" valueType="num">
                                      <p:cBhvr>
                                        <p:cTn id="157" dur="500" fill="hold"/>
                                        <p:tgtEl>
                                          <p:spTgt spid="30"/>
                                        </p:tgtEl>
                                        <p:attrNameLst>
                                          <p:attrName>ppt_h</p:attrName>
                                        </p:attrNameLst>
                                      </p:cBhvr>
                                      <p:tavLst>
                                        <p:tav tm="0">
                                          <p:val>
                                            <p:fltVal val="0"/>
                                          </p:val>
                                        </p:tav>
                                        <p:tav tm="100000">
                                          <p:val>
                                            <p:strVal val="#ppt_h"/>
                                          </p:val>
                                        </p:tav>
                                      </p:tavLst>
                                    </p:anim>
                                    <p:animEffect transition="in" filter="fade">
                                      <p:cBhvr>
                                        <p:cTn id="1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30" grpId="1"/>
      <p:bldP spid="30"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Microsoft Virtualization Strategy/Portfolio</a:t>
            </a:r>
          </a:p>
          <a:p>
            <a:r>
              <a:rPr lang="en-US" dirty="0" smtClean="0"/>
              <a:t>Windows Server 2008 R2 Hyper-V Overview</a:t>
            </a:r>
          </a:p>
          <a:p>
            <a:r>
              <a:rPr lang="en-US" dirty="0" smtClean="0"/>
              <a:t>Live Migration</a:t>
            </a:r>
          </a:p>
          <a:p>
            <a:r>
              <a:rPr lang="en-US" dirty="0" smtClean="0"/>
              <a:t>Interoperability</a:t>
            </a:r>
          </a:p>
          <a:p>
            <a:r>
              <a:rPr lang="en-US" dirty="0" smtClean="0"/>
              <a:t>Feature Overview</a:t>
            </a:r>
          </a:p>
          <a:p>
            <a:r>
              <a:rPr lang="en-US" dirty="0" smtClean="0"/>
              <a:t>System Center Virtual Machine Manager R2</a:t>
            </a:r>
          </a:p>
          <a:p>
            <a:r>
              <a:rPr lang="en-US" dirty="0" smtClean="0"/>
              <a:t>Microsoft Hyper-V Server 2008 R2</a:t>
            </a:r>
          </a:p>
          <a:p>
            <a:r>
              <a:rPr lang="en-US" dirty="0" smtClean="0"/>
              <a:t>Q &amp; A</a:t>
            </a:r>
          </a:p>
        </p:txBody>
      </p:sp>
    </p:spTree>
    <p:extLst>
      <p:ext uri="{BB962C8B-B14F-4D97-AF65-F5344CB8AC3E}">
        <p14:creationId xmlns:p14="http://schemas.microsoft.com/office/powerpoint/2010/main" xmlns="" val="325992807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R2 Power Efficiency Improvement</a:t>
            </a:r>
            <a:endParaRPr lang="en-US" dirty="0"/>
          </a:p>
        </p:txBody>
      </p:sp>
      <p:graphicFrame>
        <p:nvGraphicFramePr>
          <p:cNvPr id="3" name="Chart 2"/>
          <p:cNvGraphicFramePr/>
          <p:nvPr>
            <p:extLst>
              <p:ext uri="{D42A27DB-BD31-4B8C-83A1-F6EECF244321}">
                <p14:modId xmlns:p14="http://schemas.microsoft.com/office/powerpoint/2010/main" xmlns="" val="3060601980"/>
              </p:ext>
            </p:extLst>
          </p:nvPr>
        </p:nvGraphicFramePr>
        <p:xfrm>
          <a:off x="834887" y="1295401"/>
          <a:ext cx="7765774" cy="48536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22899459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sz="3700" smtClean="0"/>
              <a:t>What Windows Server 2008 R2 Early-Adopting Customers Are Saying</a:t>
            </a:r>
            <a:endParaRPr sz="3700" dirty="0"/>
          </a:p>
        </p:txBody>
      </p:sp>
      <p:sp>
        <p:nvSpPr>
          <p:cNvPr id="3" name="Content Placeholder 2"/>
          <p:cNvSpPr>
            <a:spLocks noGrp="1"/>
          </p:cNvSpPr>
          <p:nvPr>
            <p:ph idx="1"/>
          </p:nvPr>
        </p:nvSpPr>
        <p:spPr>
          <a:prstGeom prst="rect">
            <a:avLst/>
          </a:prstGeom>
        </p:spPr>
        <p:txBody>
          <a:bodyPr/>
          <a:lstStyle/>
          <a:p>
            <a:pPr lvl="1"/>
            <a:r>
              <a:rPr lang="en-US" sz="2400" dirty="0" smtClean="0"/>
              <a:t>“With virtualization, </a:t>
            </a:r>
            <a:r>
              <a:rPr lang="en-US" sz="2400" b="1" dirty="0" smtClean="0"/>
              <a:t>we will save about 50 percent of our annual energy budget </a:t>
            </a:r>
            <a:r>
              <a:rPr lang="en-US" sz="2400" dirty="0" smtClean="0"/>
              <a:t>for cooling and electricity.”</a:t>
            </a:r>
          </a:p>
          <a:p>
            <a:pPr lvl="2"/>
            <a:r>
              <a:rPr lang="en-US" sz="1800" dirty="0" smtClean="0"/>
              <a:t>Lukas </a:t>
            </a:r>
            <a:r>
              <a:rPr lang="en-US" sz="1800" dirty="0" err="1" smtClean="0"/>
              <a:t>Kucera</a:t>
            </a:r>
            <a:r>
              <a:rPr lang="en-US" sz="1800" dirty="0" smtClean="0"/>
              <a:t> – IT Services Manager at </a:t>
            </a:r>
            <a:r>
              <a:rPr lang="en-US" sz="1800" dirty="0" err="1" smtClean="0"/>
              <a:t>Lukoil</a:t>
            </a:r>
            <a:r>
              <a:rPr lang="en-US" sz="1800" dirty="0" smtClean="0"/>
              <a:t> CEEB</a:t>
            </a:r>
          </a:p>
          <a:p>
            <a:pPr lvl="1"/>
            <a:endParaRPr lang="en-US" sz="2400" dirty="0" smtClean="0"/>
          </a:p>
          <a:p>
            <a:pPr lvl="1"/>
            <a:r>
              <a:rPr lang="en-US" sz="2400" dirty="0" smtClean="0"/>
              <a:t>“The work that Microsoft has done in these areas—particularly the ability to shift workloads across CPUs—is doing wonders for reducing our energy consumption.”</a:t>
            </a:r>
          </a:p>
          <a:p>
            <a:pPr lvl="2"/>
            <a:r>
              <a:rPr lang="en-US" sz="1800" dirty="0" smtClean="0"/>
              <a:t>Jeffrey Altman – President and CEO at Secure Endpoints</a:t>
            </a:r>
          </a:p>
          <a:p>
            <a:pPr lvl="1"/>
            <a:endParaRPr lang="en-US" sz="2400" dirty="0" smtClean="0"/>
          </a:p>
          <a:p>
            <a:pPr lvl="1"/>
            <a:r>
              <a:rPr lang="en-US" sz="2400" dirty="0" smtClean="0"/>
              <a:t>“</a:t>
            </a:r>
            <a:r>
              <a:rPr lang="en-US" sz="2400" b="1" dirty="0" smtClean="0"/>
              <a:t>89% Energy Savings with Microsoft Virtualization</a:t>
            </a:r>
            <a:r>
              <a:rPr lang="en-US" sz="2400" dirty="0" smtClean="0"/>
              <a:t>”</a:t>
            </a:r>
          </a:p>
          <a:p>
            <a:pPr lvl="2"/>
            <a:r>
              <a:rPr lang="en-US" sz="1800" dirty="0" smtClean="0"/>
              <a:t>Chris Steffen – Principle Technical Architect at Kroll Factual Data</a:t>
            </a:r>
          </a:p>
          <a:p>
            <a:pPr lvl="2"/>
            <a:r>
              <a:rPr lang="en-US" sz="1800" dirty="0" smtClean="0"/>
              <a:t>Video Case Study at spotlightoncost.com</a:t>
            </a:r>
          </a:p>
        </p:txBody>
      </p:sp>
    </p:spTree>
    <p:extLst>
      <p:ext uri="{BB962C8B-B14F-4D97-AF65-F5344CB8AC3E}">
        <p14:creationId xmlns:p14="http://schemas.microsoft.com/office/powerpoint/2010/main" xmlns="" val="294600503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Hyper-V Networking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424233597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1163395"/>
          </a:xfrm>
        </p:spPr>
        <p:txBody>
          <a:bodyPr/>
          <a:lstStyle/>
          <a:p>
            <a:r>
              <a:rPr lang="en-US" dirty="0"/>
              <a:t>Hyper-V R2 Networking</a:t>
            </a:r>
            <a:br>
              <a:rPr lang="en-US" dirty="0"/>
            </a:br>
            <a:r>
              <a:rPr lang="en-US" sz="3600" dirty="0"/>
              <a:t>10 Gb/E </a:t>
            </a:r>
            <a:r>
              <a:rPr lang="en-US" sz="3600" dirty="0" smtClean="0"/>
              <a:t>Ready</a:t>
            </a:r>
            <a:endParaRPr lang="en-US" dirty="0"/>
          </a:p>
        </p:txBody>
      </p:sp>
      <p:sp>
        <p:nvSpPr>
          <p:cNvPr id="6" name="Text Placeholder 5"/>
          <p:cNvSpPr>
            <a:spLocks noGrp="1"/>
          </p:cNvSpPr>
          <p:nvPr>
            <p:ph idx="1"/>
          </p:nvPr>
        </p:nvSpPr>
        <p:spPr/>
        <p:txBody>
          <a:bodyPr>
            <a:normAutofit fontScale="92500" lnSpcReduction="20000"/>
          </a:bodyPr>
          <a:lstStyle/>
          <a:p>
            <a:pPr>
              <a:lnSpc>
                <a:spcPct val="120000"/>
              </a:lnSpc>
            </a:pPr>
            <a:r>
              <a:rPr lang="en-US" sz="2400" dirty="0" smtClean="0"/>
              <a:t>Chimney Support (10Gb/E)</a:t>
            </a:r>
          </a:p>
          <a:p>
            <a:pPr lvl="1">
              <a:lnSpc>
                <a:spcPct val="120000"/>
              </a:lnSpc>
            </a:pPr>
            <a:r>
              <a:rPr lang="en-US" sz="2000" dirty="0" smtClean="0"/>
              <a:t>TCP/IP traffic in a VM can be offloaded to a physical NIC on the host computer.</a:t>
            </a:r>
          </a:p>
          <a:p>
            <a:pPr lvl="1">
              <a:lnSpc>
                <a:spcPct val="120000"/>
              </a:lnSpc>
            </a:pPr>
            <a:r>
              <a:rPr lang="en-US" sz="2000" dirty="0" smtClean="0"/>
              <a:t>Reduce CPU burden; Live Migration is fully supported with Full TCP Offload</a:t>
            </a:r>
          </a:p>
          <a:p>
            <a:pPr lvl="1">
              <a:lnSpc>
                <a:spcPct val="120000"/>
              </a:lnSpc>
            </a:pPr>
            <a:r>
              <a:rPr lang="en-US" sz="2000" dirty="0" smtClean="0"/>
              <a:t>Works best with long-lived connections with large data transfers</a:t>
            </a:r>
          </a:p>
          <a:p>
            <a:pPr>
              <a:lnSpc>
                <a:spcPct val="120000"/>
              </a:lnSpc>
            </a:pPr>
            <a:r>
              <a:rPr lang="en-US" sz="2400" dirty="0" smtClean="0"/>
              <a:t>VMQ Support (10Gb/E)</a:t>
            </a:r>
          </a:p>
          <a:p>
            <a:pPr lvl="1">
              <a:lnSpc>
                <a:spcPct val="120000"/>
              </a:lnSpc>
            </a:pPr>
            <a:r>
              <a:rPr lang="en-US" sz="2000" dirty="0" smtClean="0"/>
              <a:t>NIC </a:t>
            </a:r>
            <a:r>
              <a:rPr lang="en-US" sz="2000" dirty="0"/>
              <a:t>can DMA packets directly into VM memory</a:t>
            </a:r>
          </a:p>
          <a:p>
            <a:pPr lvl="1">
              <a:lnSpc>
                <a:spcPct val="120000"/>
              </a:lnSpc>
            </a:pPr>
            <a:r>
              <a:rPr lang="en-US" sz="2000" dirty="0" smtClean="0"/>
              <a:t>Host </a:t>
            </a:r>
            <a:r>
              <a:rPr lang="en-US" sz="2000" dirty="0"/>
              <a:t>no longer has device DMA data in its own buffer resulting in a shorter path length for I/O (performance gain</a:t>
            </a:r>
            <a:r>
              <a:rPr lang="en-US" sz="2000" dirty="0" smtClean="0"/>
              <a:t>)</a:t>
            </a:r>
          </a:p>
          <a:p>
            <a:pPr>
              <a:lnSpc>
                <a:spcPct val="120000"/>
              </a:lnSpc>
            </a:pPr>
            <a:r>
              <a:rPr lang="en-US" sz="2400" dirty="0" smtClean="0"/>
              <a:t>Jumbo Frame Support (1 Gb/E &amp; 10 Gb/E)</a:t>
            </a:r>
          </a:p>
          <a:p>
            <a:pPr lvl="1">
              <a:lnSpc>
                <a:spcPct val="120000"/>
              </a:lnSpc>
            </a:pPr>
            <a:r>
              <a:rPr lang="en-US" sz="2000" dirty="0"/>
              <a:t>Enables 6x larger </a:t>
            </a:r>
            <a:r>
              <a:rPr lang="en-US" sz="2000" dirty="0" smtClean="0"/>
              <a:t> payload </a:t>
            </a:r>
            <a:r>
              <a:rPr lang="en-US" sz="2000" dirty="0"/>
              <a:t>per </a:t>
            </a:r>
            <a:r>
              <a:rPr lang="en-US" sz="2000" dirty="0" smtClean="0"/>
              <a:t>packet</a:t>
            </a:r>
          </a:p>
          <a:p>
            <a:pPr lvl="1">
              <a:lnSpc>
                <a:spcPct val="120000"/>
              </a:lnSpc>
            </a:pPr>
            <a:r>
              <a:rPr lang="en-US" sz="2000" dirty="0" smtClean="0"/>
              <a:t>Improves </a:t>
            </a:r>
            <a:r>
              <a:rPr lang="en-US" sz="2000" dirty="0"/>
              <a:t>throughput</a:t>
            </a:r>
          </a:p>
          <a:p>
            <a:pPr lvl="1">
              <a:lnSpc>
                <a:spcPct val="120000"/>
              </a:lnSpc>
            </a:pPr>
            <a:r>
              <a:rPr lang="en-US" sz="2000" dirty="0"/>
              <a:t>Reduce CPU utilization of large file </a:t>
            </a:r>
            <a:r>
              <a:rPr lang="en-US" sz="2000" dirty="0" smtClean="0"/>
              <a:t>transfers</a:t>
            </a:r>
            <a:endParaRPr lang="en-US" sz="2000" dirty="0"/>
          </a:p>
        </p:txBody>
      </p:sp>
      <p:pic>
        <p:nvPicPr>
          <p:cNvPr id="4" name="Picture 2" descr="\\eventsql\dvd\Online_ART\DVD_ART35\Artwork_Imagery\Icons - Illustrations\_WINDOWS SERVER ICONS\Hardware\Plug Ethernet Cat-5 wired high speed broadband.png"/>
          <p:cNvPicPr>
            <a:picLocks noChangeAspect="1" noChangeArrowheads="1"/>
          </p:cNvPicPr>
          <p:nvPr/>
        </p:nvPicPr>
        <p:blipFill>
          <a:blip r:embed="rId3" cstate="print"/>
          <a:srcRect/>
          <a:stretch>
            <a:fillRect/>
          </a:stretch>
        </p:blipFill>
        <p:spPr bwMode="auto">
          <a:xfrm>
            <a:off x="6807677" y="4857760"/>
            <a:ext cx="2002722" cy="1163637"/>
          </a:xfrm>
          <a:prstGeom prst="rect">
            <a:avLst/>
          </a:prstGeom>
          <a:noFill/>
        </p:spPr>
      </p:pic>
    </p:spTree>
    <p:extLst>
      <p:ext uri="{BB962C8B-B14F-4D97-AF65-F5344CB8AC3E}">
        <p14:creationId xmlns:p14="http://schemas.microsoft.com/office/powerpoint/2010/main" xmlns="" val="75172952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Network I/O Data Path With VMQ</a:t>
            </a:r>
            <a:endParaRPr lang="en-US" dirty="0"/>
          </a:p>
        </p:txBody>
      </p:sp>
      <p:sp>
        <p:nvSpPr>
          <p:cNvPr id="38" name="Rectangle 37"/>
          <p:cNvSpPr/>
          <p:nvPr/>
        </p:nvSpPr>
        <p:spPr>
          <a:xfrm>
            <a:off x="548640" y="1463040"/>
            <a:ext cx="4206240" cy="2377440"/>
          </a:xfrm>
          <a:prstGeom prst="rect">
            <a:avLst/>
          </a:prstGeom>
          <a:ln/>
        </p:spPr>
        <p:style>
          <a:lnRef idx="1">
            <a:schemeClr val="accent2"/>
          </a:lnRef>
          <a:fillRef idx="3">
            <a:schemeClr val="accent2"/>
          </a:fillRef>
          <a:effectRef idx="2">
            <a:schemeClr val="accent2"/>
          </a:effectRef>
          <a:fontRef idx="minor">
            <a:schemeClr val="lt1"/>
          </a:fontRef>
        </p:style>
        <p:txBody>
          <a:bodyPr rtlCol="0" anchor="t" anchorCtr="1"/>
          <a:lstStyle/>
          <a:p>
            <a:pPr algn="ctr" defTabSz="914400">
              <a:defRPr kumimoji="0" sz="1800" b="0" i="0" u="none" strike="noStrike" kern="1200" cap="none" spc="0" normalizeH="0" baseline="0">
                <a:ln>
                  <a:noFill/>
                </a:ln>
                <a:solidFill>
                  <a:prstClr val="black"/>
                </a:solidFill>
                <a:effectLst/>
                <a:uLnTx/>
                <a:uFillTx/>
                <a:latin typeface="Calibri"/>
                <a:ea typeface="+mn-ea"/>
                <a:cs typeface="+mn-cs"/>
              </a:defRPr>
            </a:pPr>
            <a:r>
              <a:rPr lang="en-US" dirty="0"/>
              <a:t>Parent Partition</a:t>
            </a:r>
          </a:p>
        </p:txBody>
      </p:sp>
      <p:sp>
        <p:nvSpPr>
          <p:cNvPr id="39" name="Rectangle 38"/>
          <p:cNvSpPr/>
          <p:nvPr/>
        </p:nvSpPr>
        <p:spPr>
          <a:xfrm>
            <a:off x="4937760" y="1463040"/>
            <a:ext cx="1280160" cy="2377440"/>
          </a:xfrm>
          <a:prstGeom prst="rect">
            <a:avLst/>
          </a:prstGeom>
          <a:ln/>
        </p:spPr>
        <p:style>
          <a:lnRef idx="1">
            <a:schemeClr val="accent2"/>
          </a:lnRef>
          <a:fillRef idx="3">
            <a:schemeClr val="accent2"/>
          </a:fillRef>
          <a:effectRef idx="2">
            <a:schemeClr val="accent2"/>
          </a:effectRef>
          <a:fontRef idx="minor">
            <a:schemeClr val="lt1"/>
          </a:fontRef>
        </p:style>
        <p:txBody>
          <a:bodyPr rtlCol="0" anchor="t" anchorCtr="1"/>
          <a:lstStyle/>
          <a:p>
            <a:pPr algn="ctr" defTabSz="914400">
              <a:defRPr kumimoji="0" sz="1800" b="0" i="0" u="none" strike="noStrike" kern="1200" cap="none" spc="0" normalizeH="0" baseline="0">
                <a:ln>
                  <a:noFill/>
                </a:ln>
                <a:solidFill>
                  <a:prstClr val="black"/>
                </a:solidFill>
                <a:effectLst/>
                <a:uLnTx/>
                <a:uFillTx/>
                <a:latin typeface="Calibri"/>
                <a:ea typeface="+mn-ea"/>
                <a:cs typeface="+mn-cs"/>
              </a:defRPr>
            </a:pPr>
            <a:r>
              <a:rPr lang="en-US" dirty="0"/>
              <a:t>VM1</a:t>
            </a:r>
          </a:p>
        </p:txBody>
      </p:sp>
      <p:sp>
        <p:nvSpPr>
          <p:cNvPr id="40" name="Rectangle 39"/>
          <p:cNvSpPr/>
          <p:nvPr/>
        </p:nvSpPr>
        <p:spPr>
          <a:xfrm>
            <a:off x="6583680" y="1463040"/>
            <a:ext cx="1280160" cy="2377440"/>
          </a:xfrm>
          <a:prstGeom prst="rect">
            <a:avLst/>
          </a:prstGeom>
          <a:ln/>
        </p:spPr>
        <p:style>
          <a:lnRef idx="1">
            <a:schemeClr val="accent2"/>
          </a:lnRef>
          <a:fillRef idx="3">
            <a:schemeClr val="accent2"/>
          </a:fillRef>
          <a:effectRef idx="2">
            <a:schemeClr val="accent2"/>
          </a:effectRef>
          <a:fontRef idx="minor">
            <a:schemeClr val="lt1"/>
          </a:fontRef>
        </p:style>
        <p:txBody>
          <a:bodyPr rtlCol="0" anchor="t" anchorCtr="1"/>
          <a:lstStyle/>
          <a:p>
            <a:pPr algn="ctr" defTabSz="914400">
              <a:defRPr kumimoji="0" sz="1800" b="0" i="0" u="none" strike="noStrike" kern="1200" cap="none" spc="0" normalizeH="0" baseline="0">
                <a:ln>
                  <a:noFill/>
                </a:ln>
                <a:solidFill>
                  <a:prstClr val="black"/>
                </a:solidFill>
                <a:effectLst/>
                <a:uLnTx/>
                <a:uFillTx/>
                <a:latin typeface="Calibri"/>
                <a:ea typeface="+mn-ea"/>
                <a:cs typeface="+mn-cs"/>
              </a:defRPr>
            </a:pPr>
            <a:r>
              <a:rPr lang="en-US" dirty="0"/>
              <a:t>VM2</a:t>
            </a:r>
          </a:p>
        </p:txBody>
      </p:sp>
      <p:sp>
        <p:nvSpPr>
          <p:cNvPr id="41" name="Can 40"/>
          <p:cNvSpPr/>
          <p:nvPr/>
        </p:nvSpPr>
        <p:spPr>
          <a:xfrm rot="5400000">
            <a:off x="4282440" y="2209800"/>
            <a:ext cx="182880" cy="7543800"/>
          </a:xfrm>
          <a:prstGeom prst="can">
            <a:avLst/>
          </a:prstGeom>
          <a:ln/>
        </p:spPr>
        <p:style>
          <a:lnRef idx="1">
            <a:schemeClr val="accent4"/>
          </a:lnRef>
          <a:fillRef idx="2">
            <a:schemeClr val="accent4"/>
          </a:fillRef>
          <a:effectRef idx="1">
            <a:schemeClr val="accent4"/>
          </a:effectRef>
          <a:fontRef idx="minor">
            <a:schemeClr val="dk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Ethernet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Rectangle 41"/>
          <p:cNvSpPr/>
          <p:nvPr/>
        </p:nvSpPr>
        <p:spPr>
          <a:xfrm>
            <a:off x="2834640" y="4754880"/>
            <a:ext cx="5212080" cy="731520"/>
          </a:xfrm>
          <a:prstGeom prst="rect">
            <a:avLst/>
          </a:prstGeom>
          <a:ln/>
        </p:spPr>
        <p:style>
          <a:lnRef idx="0">
            <a:schemeClr val="accent4"/>
          </a:lnRef>
          <a:fillRef idx="3">
            <a:schemeClr val="accent4"/>
          </a:fillRef>
          <a:effectRef idx="3">
            <a:schemeClr val="accent4"/>
          </a:effectRef>
          <a:fontRef idx="minor">
            <a:schemeClr val="lt1"/>
          </a:fontRef>
        </p:style>
        <p:txBody>
          <a:bodyPr lIns="2286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a:ea typeface="+mn-ea"/>
                <a:cs typeface="+mn-cs"/>
              </a:rPr>
              <a:t>VM BUS</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43" name="Rectangle 42"/>
          <p:cNvSpPr>
            <a:spLocks/>
          </p:cNvSpPr>
          <p:nvPr/>
        </p:nvSpPr>
        <p:spPr>
          <a:xfrm>
            <a:off x="5029200" y="2377440"/>
            <a:ext cx="1097280" cy="36576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a:ea typeface="+mn-ea"/>
                <a:cs typeface="+mn-cs"/>
              </a:rPr>
              <a:t>TCP/IP</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44" name="Rectangle 43"/>
          <p:cNvSpPr/>
          <p:nvPr/>
        </p:nvSpPr>
        <p:spPr>
          <a:xfrm>
            <a:off x="6675120" y="2377440"/>
            <a:ext cx="1097280" cy="36576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a:ea typeface="+mn-ea"/>
                <a:cs typeface="+mn-cs"/>
              </a:rPr>
              <a:t>TCP/IP</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45" name="Rectangle 44"/>
          <p:cNvSpPr/>
          <p:nvPr/>
        </p:nvSpPr>
        <p:spPr>
          <a:xfrm>
            <a:off x="5029200" y="3017520"/>
            <a:ext cx="1097280" cy="54864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Calibri"/>
                <a:ea typeface="+mn-ea"/>
                <a:cs typeface="+mn-cs"/>
              </a:rPr>
              <a:t>VM NIC 1</a:t>
            </a: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46" name="Rectangle 45"/>
          <p:cNvSpPr/>
          <p:nvPr/>
        </p:nvSpPr>
        <p:spPr>
          <a:xfrm>
            <a:off x="6675120" y="3017520"/>
            <a:ext cx="1097280" cy="54864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a:ea typeface="+mn-ea"/>
                <a:cs typeface="+mn-cs"/>
              </a:rPr>
              <a:t>VM NIC 2</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47" name="Rectangle 46"/>
          <p:cNvSpPr/>
          <p:nvPr/>
        </p:nvSpPr>
        <p:spPr>
          <a:xfrm>
            <a:off x="731520" y="1828800"/>
            <a:ext cx="3840480" cy="1280160"/>
          </a:xfrm>
          <a:prstGeom prst="rect">
            <a:avLst/>
          </a:prstGeom>
          <a:ln/>
        </p:spPr>
        <p:style>
          <a:lnRef idx="0">
            <a:schemeClr val="accent4"/>
          </a:lnRef>
          <a:fillRef idx="3">
            <a:schemeClr val="accent4"/>
          </a:fillRef>
          <a:effectRef idx="3">
            <a:schemeClr val="accent4"/>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a:ea typeface="+mn-ea"/>
                <a:cs typeface="+mn-cs"/>
              </a:rPr>
              <a:t>Virtual Machine Switch</a:t>
            </a:r>
            <a:r>
              <a:rPr kumimoji="0" lang="en-US" sz="1800" b="0" i="0" u="none" strike="noStrike" kern="1200" cap="none" spc="0" normalizeH="0" noProof="0" dirty="0" smtClean="0">
                <a:ln>
                  <a:noFill/>
                </a:ln>
                <a:solidFill>
                  <a:schemeClr val="tx1"/>
                </a:solidFill>
                <a:effectLst/>
                <a:uLnTx/>
                <a:uFillTx/>
                <a:latin typeface="Calibri"/>
                <a:ea typeface="+mn-ea"/>
                <a:cs typeface="+mn-cs"/>
              </a:rPr>
              <a:t> </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48" name="Rectangle 47"/>
          <p:cNvSpPr/>
          <p:nvPr/>
        </p:nvSpPr>
        <p:spPr>
          <a:xfrm>
            <a:off x="3657600" y="4846320"/>
            <a:ext cx="2377440" cy="18288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9" name="Rectangle 48"/>
          <p:cNvSpPr/>
          <p:nvPr/>
        </p:nvSpPr>
        <p:spPr>
          <a:xfrm>
            <a:off x="3017520" y="5120640"/>
            <a:ext cx="4846320" cy="18288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0" name="Rectangle 49"/>
          <p:cNvSpPr/>
          <p:nvPr/>
        </p:nvSpPr>
        <p:spPr>
          <a:xfrm>
            <a:off x="548640" y="4267200"/>
            <a:ext cx="2194560" cy="131064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 name="Rectangle 50"/>
          <p:cNvSpPr/>
          <p:nvPr/>
        </p:nvSpPr>
        <p:spPr>
          <a:xfrm>
            <a:off x="822960" y="3474720"/>
            <a:ext cx="2301240" cy="365760"/>
          </a:xfrm>
          <a:prstGeom prst="rect">
            <a:avLst/>
          </a:prstGeom>
          <a:ln/>
        </p:spPr>
        <p:style>
          <a:lnRef idx="1">
            <a:schemeClr val="accent6"/>
          </a:lnRef>
          <a:fillRef idx="3">
            <a:schemeClr val="accent6"/>
          </a:fillRef>
          <a:effectRef idx="2">
            <a:schemeClr val="accent6"/>
          </a:effectRef>
          <a:fontRef idx="minor">
            <a:schemeClr val="lt1"/>
          </a:fontRef>
        </p:style>
        <p:txBody>
          <a:bodyPr lIns="1371600" t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Calibri"/>
                <a:ea typeface="+mn-ea"/>
                <a:cs typeface="+mn-cs"/>
              </a:rPr>
              <a:t>Miniport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Calibri"/>
                <a:ea typeface="+mn-ea"/>
                <a:cs typeface="+mn-cs"/>
              </a:rPr>
              <a:t>Driver</a:t>
            </a:r>
            <a:endParaRPr kumimoji="0" lang="en-US" sz="1200" b="0" i="0" u="none" strike="noStrike" kern="1200" cap="none" spc="0" normalizeH="0" baseline="0" noProof="0" dirty="0">
              <a:ln>
                <a:noFill/>
              </a:ln>
              <a:solidFill>
                <a:schemeClr val="tx1"/>
              </a:solidFill>
              <a:effectLst/>
              <a:uLnTx/>
              <a:uFillTx/>
              <a:latin typeface="Calibri"/>
              <a:ea typeface="+mn-ea"/>
              <a:cs typeface="+mn-cs"/>
            </a:endParaRPr>
          </a:p>
        </p:txBody>
      </p:sp>
      <p:sp>
        <p:nvSpPr>
          <p:cNvPr id="54" name="Up-Down Arrow 53"/>
          <p:cNvSpPr/>
          <p:nvPr/>
        </p:nvSpPr>
        <p:spPr>
          <a:xfrm>
            <a:off x="7132320" y="3566160"/>
            <a:ext cx="182880" cy="1554480"/>
          </a:xfrm>
          <a:prstGeom prst="up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8" name="Rectangle 57"/>
          <p:cNvSpPr/>
          <p:nvPr/>
        </p:nvSpPr>
        <p:spPr>
          <a:xfrm>
            <a:off x="731520" y="5303520"/>
            <a:ext cx="1828800" cy="18288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Switch/Routing unit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0" name="Rectangle 59"/>
          <p:cNvSpPr/>
          <p:nvPr/>
        </p:nvSpPr>
        <p:spPr>
          <a:xfrm>
            <a:off x="883242" y="4480560"/>
            <a:ext cx="548640" cy="731520"/>
          </a:xfrm>
          <a:prstGeom prst="rect">
            <a:avLst/>
          </a:prstGeom>
          <a:ln/>
        </p:spPr>
        <p:style>
          <a:lnRef idx="0">
            <a:schemeClr val="accent4"/>
          </a:lnRef>
          <a:fillRef idx="3">
            <a:schemeClr val="accent4"/>
          </a:fillRef>
          <a:effectRef idx="3">
            <a:schemeClr val="accent4"/>
          </a:effectRef>
          <a:fontRef idx="minor">
            <a:schemeClr val="lt1"/>
          </a:fontRef>
        </p:style>
        <p:txBody>
          <a:bodyPr wrap="non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Calibri"/>
                <a:ea typeface="+mn-ea"/>
                <a:cs typeface="+mn-cs"/>
              </a:rPr>
              <a:t>Default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Calibri"/>
                <a:ea typeface="+mn-ea"/>
                <a:cs typeface="+mn-cs"/>
              </a:rPr>
              <a:t>Queue</a:t>
            </a:r>
            <a:endParaRPr kumimoji="0" lang="en-US" sz="1400" b="0" i="0" u="none" strike="noStrike" kern="1200" cap="none" spc="0" normalizeH="0" baseline="0" noProof="0" dirty="0">
              <a:ln>
                <a:noFill/>
              </a:ln>
              <a:solidFill>
                <a:schemeClr val="tx1"/>
              </a:solidFill>
              <a:effectLst/>
              <a:uLnTx/>
              <a:uFillTx/>
              <a:latin typeface="Calibri"/>
              <a:ea typeface="+mn-ea"/>
              <a:cs typeface="+mn-cs"/>
            </a:endParaRPr>
          </a:p>
        </p:txBody>
      </p:sp>
      <p:cxnSp>
        <p:nvCxnSpPr>
          <p:cNvPr id="61" name="Elbow Connector 60"/>
          <p:cNvCxnSpPr/>
          <p:nvPr/>
        </p:nvCxnSpPr>
        <p:spPr>
          <a:xfrm rot="5400000" flipH="1" flipV="1">
            <a:off x="2542032" y="1389888"/>
            <a:ext cx="219456" cy="3291840"/>
          </a:xfrm>
          <a:prstGeom prst="bentConnector3">
            <a:avLst>
              <a:gd name="adj1" fmla="val 428704"/>
            </a:avLst>
          </a:prstGeom>
          <a:ln w="25400">
            <a:headEnd type="arrow"/>
            <a:tailEnd type="arrow"/>
          </a:ln>
        </p:spPr>
        <p:style>
          <a:lnRef idx="1">
            <a:schemeClr val="accent5"/>
          </a:lnRef>
          <a:fillRef idx="0">
            <a:schemeClr val="accent5"/>
          </a:fillRef>
          <a:effectRef idx="0">
            <a:schemeClr val="accent5"/>
          </a:effectRef>
          <a:fontRef idx="minor">
            <a:schemeClr val="tx1"/>
          </a:fontRef>
        </p:style>
      </p:cxnSp>
      <p:sp>
        <p:nvSpPr>
          <p:cNvPr id="64" name="Rectangle 63"/>
          <p:cNvSpPr/>
          <p:nvPr/>
        </p:nvSpPr>
        <p:spPr>
          <a:xfrm>
            <a:off x="1645920" y="2468880"/>
            <a:ext cx="1463040" cy="64008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Routing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VLAN filtering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Data Copy</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Rectangle 64"/>
          <p:cNvSpPr/>
          <p:nvPr/>
        </p:nvSpPr>
        <p:spPr>
          <a:xfrm>
            <a:off x="3931920" y="2926080"/>
            <a:ext cx="548640" cy="18288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alibri"/>
                <a:ea typeface="+mn-ea"/>
                <a:cs typeface="+mn-cs"/>
              </a:rPr>
              <a:t>Port 1</a:t>
            </a:r>
            <a:endParaRPr kumimoji="0" lang="en-US" sz="1100" b="0" i="0" u="none" strike="noStrike" kern="1200" cap="none" spc="0" normalizeH="0" baseline="0" noProof="0" dirty="0">
              <a:ln>
                <a:noFill/>
              </a:ln>
              <a:solidFill>
                <a:schemeClr val="bg1"/>
              </a:solidFill>
              <a:effectLst/>
              <a:uLnTx/>
              <a:uFillTx/>
              <a:latin typeface="Calibri"/>
              <a:ea typeface="+mn-ea"/>
              <a:cs typeface="+mn-cs"/>
            </a:endParaRPr>
          </a:p>
        </p:txBody>
      </p:sp>
      <p:sp>
        <p:nvSpPr>
          <p:cNvPr id="66" name="Rectangle 65"/>
          <p:cNvSpPr/>
          <p:nvPr/>
        </p:nvSpPr>
        <p:spPr>
          <a:xfrm>
            <a:off x="3200400" y="2926080"/>
            <a:ext cx="548640" cy="18288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Calibri"/>
                <a:ea typeface="+mn-ea"/>
                <a:cs typeface="+mn-cs"/>
              </a:rPr>
              <a:t>Port 2</a:t>
            </a:r>
            <a:endParaRPr kumimoji="0" lang="en-US" sz="1100" b="0" i="0" u="none" strike="noStrike" kern="1200" cap="none" spc="0" normalizeH="0" baseline="0" noProof="0" dirty="0">
              <a:ln>
                <a:noFill/>
              </a:ln>
              <a:solidFill>
                <a:schemeClr val="tx1"/>
              </a:solidFill>
              <a:effectLst/>
              <a:uLnTx/>
              <a:uFillTx/>
              <a:latin typeface="Calibri"/>
              <a:ea typeface="+mn-ea"/>
              <a:cs typeface="+mn-cs"/>
            </a:endParaRPr>
          </a:p>
        </p:txBody>
      </p:sp>
      <p:cxnSp>
        <p:nvCxnSpPr>
          <p:cNvPr id="67" name="Elbow Connector 66"/>
          <p:cNvCxnSpPr/>
          <p:nvPr/>
        </p:nvCxnSpPr>
        <p:spPr>
          <a:xfrm rot="5400000" flipH="1" flipV="1">
            <a:off x="2404872" y="1984248"/>
            <a:ext cx="219456" cy="2103120"/>
          </a:xfrm>
          <a:prstGeom prst="bentConnector3">
            <a:avLst>
              <a:gd name="adj1" fmla="val 379247"/>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68" name="Shape 159"/>
          <p:cNvCxnSpPr/>
          <p:nvPr/>
        </p:nvCxnSpPr>
        <p:spPr>
          <a:xfrm>
            <a:off x="3108960" y="2743200"/>
            <a:ext cx="274320" cy="182880"/>
          </a:xfrm>
          <a:prstGeom prst="bentConnector3">
            <a:avLst>
              <a:gd name="adj1" fmla="val 100000"/>
            </a:avLst>
          </a:prstGeom>
          <a:ln w="25400">
            <a:prstDash val="sysDash"/>
            <a:headEnd type="arrow"/>
            <a:tailEnd type="arrow"/>
          </a:ln>
        </p:spPr>
        <p:style>
          <a:lnRef idx="1">
            <a:schemeClr val="accent5"/>
          </a:lnRef>
          <a:fillRef idx="0">
            <a:schemeClr val="accent5"/>
          </a:fillRef>
          <a:effectRef idx="0">
            <a:schemeClr val="accent5"/>
          </a:effectRef>
          <a:fontRef idx="minor">
            <a:schemeClr val="tx1"/>
          </a:fontRef>
        </p:style>
      </p:cxnSp>
      <p:cxnSp>
        <p:nvCxnSpPr>
          <p:cNvPr id="69" name="Shape 159"/>
          <p:cNvCxnSpPr/>
          <p:nvPr/>
        </p:nvCxnSpPr>
        <p:spPr>
          <a:xfrm>
            <a:off x="3108960" y="2560320"/>
            <a:ext cx="1005840" cy="365760"/>
          </a:xfrm>
          <a:prstGeom prst="bentConnector3">
            <a:avLst>
              <a:gd name="adj1" fmla="val 100000"/>
            </a:avLst>
          </a:prstGeom>
          <a:ln w="25400">
            <a:prstDash val="sysDash"/>
            <a:headEnd type="arrow"/>
            <a:tailEnd type="arrow"/>
          </a:ln>
        </p:spPr>
        <p:style>
          <a:lnRef idx="1">
            <a:schemeClr val="accent5"/>
          </a:lnRef>
          <a:fillRef idx="0">
            <a:schemeClr val="accent5"/>
          </a:fillRef>
          <a:effectRef idx="0">
            <a:schemeClr val="accent5"/>
          </a:effectRef>
          <a:fontRef idx="minor">
            <a:schemeClr val="tx1"/>
          </a:fontRef>
        </p:style>
      </p:cxnSp>
      <p:sp>
        <p:nvSpPr>
          <p:cNvPr id="70" name="Rectangle 69"/>
          <p:cNvSpPr/>
          <p:nvPr/>
        </p:nvSpPr>
        <p:spPr>
          <a:xfrm>
            <a:off x="548640" y="5577840"/>
            <a:ext cx="1188720" cy="1828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Calibri"/>
                <a:ea typeface="+mn-ea"/>
                <a:cs typeface="+mn-cs"/>
              </a:rPr>
              <a:t>NIC</a:t>
            </a:r>
            <a:endParaRPr kumimoji="0" lang="en-US" sz="1400" b="0" i="0" u="none" strike="noStrike" kern="1200" cap="none" spc="0" normalizeH="0" baseline="0" noProof="0" dirty="0">
              <a:ln>
                <a:noFill/>
              </a:ln>
              <a:solidFill>
                <a:schemeClr val="tx1"/>
              </a:solidFill>
              <a:effectLst/>
              <a:uLnTx/>
              <a:uFillTx/>
              <a:latin typeface="Calibri"/>
              <a:ea typeface="+mn-ea"/>
              <a:cs typeface="+mn-cs"/>
            </a:endParaRPr>
          </a:p>
        </p:txBody>
      </p:sp>
      <p:cxnSp>
        <p:nvCxnSpPr>
          <p:cNvPr id="71" name="Straight Connector 70"/>
          <p:cNvCxnSpPr/>
          <p:nvPr/>
        </p:nvCxnSpPr>
        <p:spPr>
          <a:xfrm>
            <a:off x="548640" y="5577840"/>
            <a:ext cx="1188720" cy="1588"/>
          </a:xfrm>
          <a:prstGeom prst="line">
            <a:avLst/>
          </a:prstGeom>
          <a:noFill/>
          <a:ln w="25400" cap="flat" cmpd="sng" algn="ctr">
            <a:solidFill>
              <a:srgbClr val="D7EDE0"/>
            </a:solidFill>
            <a:prstDash val="solid"/>
          </a:ln>
          <a:effectLst/>
        </p:spPr>
      </p:cxnSp>
      <p:sp>
        <p:nvSpPr>
          <p:cNvPr id="72" name="Up-Down Arrow 71"/>
          <p:cNvSpPr/>
          <p:nvPr/>
        </p:nvSpPr>
        <p:spPr>
          <a:xfrm>
            <a:off x="5486400" y="3566160"/>
            <a:ext cx="182880" cy="1280160"/>
          </a:xfrm>
          <a:prstGeom prst="up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2"/>
              </a:solidFill>
              <a:effectLst/>
              <a:uLnTx/>
              <a:uFillTx/>
              <a:latin typeface="Calibri"/>
              <a:ea typeface="+mn-ea"/>
              <a:cs typeface="+mn-cs"/>
            </a:endParaRPr>
          </a:p>
        </p:txBody>
      </p:sp>
      <p:sp>
        <p:nvSpPr>
          <p:cNvPr id="73" name="Rectangle 72"/>
          <p:cNvSpPr/>
          <p:nvPr/>
        </p:nvSpPr>
        <p:spPr>
          <a:xfrm>
            <a:off x="548640" y="1463040"/>
            <a:ext cx="4206240" cy="2377440"/>
          </a:xfrm>
          <a:prstGeom prst="rect">
            <a:avLst/>
          </a:prstGeom>
          <a:ln/>
        </p:spPr>
        <p:style>
          <a:lnRef idx="1">
            <a:schemeClr val="accent2"/>
          </a:lnRef>
          <a:fillRef idx="3">
            <a:schemeClr val="accent2"/>
          </a:fillRef>
          <a:effectRef idx="2">
            <a:schemeClr val="accent2"/>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Parent Partition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4" name="Rectangle 73"/>
          <p:cNvSpPr/>
          <p:nvPr/>
        </p:nvSpPr>
        <p:spPr>
          <a:xfrm>
            <a:off x="731520" y="1858941"/>
            <a:ext cx="3840480" cy="1460520"/>
          </a:xfrm>
          <a:prstGeom prst="rect">
            <a:avLst/>
          </a:prstGeom>
          <a:ln/>
        </p:spPr>
        <p:style>
          <a:lnRef idx="0">
            <a:schemeClr val="accent4"/>
          </a:lnRef>
          <a:fillRef idx="3">
            <a:schemeClr val="accent4"/>
          </a:fillRef>
          <a:effectRef idx="3">
            <a:schemeClr val="accent4"/>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bg2"/>
                </a:solidFill>
                <a:effectLst/>
                <a:uLnTx/>
                <a:uFillTx/>
                <a:latin typeface="Calibri"/>
                <a:ea typeface="+mn-ea"/>
                <a:cs typeface="+mn-cs"/>
              </a:rPr>
              <a:t>Virtual Machine Switch (VSP)</a:t>
            </a:r>
            <a:endParaRPr kumimoji="0" lang="en-US" sz="1800" b="0" i="0" u="none" strike="noStrike" kern="1200" cap="none" spc="0" normalizeH="0" baseline="0" noProof="0" dirty="0">
              <a:ln>
                <a:noFill/>
              </a:ln>
              <a:solidFill>
                <a:schemeClr val="bg2"/>
              </a:solidFill>
              <a:effectLst/>
              <a:uLnTx/>
              <a:uFillTx/>
              <a:latin typeface="Calibri"/>
              <a:ea typeface="+mn-ea"/>
              <a:cs typeface="+mn-cs"/>
            </a:endParaRPr>
          </a:p>
        </p:txBody>
      </p:sp>
      <p:sp>
        <p:nvSpPr>
          <p:cNvPr id="75" name="Rectangle 74"/>
          <p:cNvSpPr/>
          <p:nvPr/>
        </p:nvSpPr>
        <p:spPr>
          <a:xfrm>
            <a:off x="822960" y="3474720"/>
            <a:ext cx="2301240" cy="365760"/>
          </a:xfrm>
          <a:prstGeom prst="rect">
            <a:avLst/>
          </a:prstGeom>
          <a:ln/>
        </p:spPr>
        <p:style>
          <a:lnRef idx="0">
            <a:schemeClr val="accent6"/>
          </a:lnRef>
          <a:fillRef idx="3">
            <a:schemeClr val="accent6"/>
          </a:fillRef>
          <a:effectRef idx="3">
            <a:schemeClr val="accent6"/>
          </a:effectRef>
          <a:fontRef idx="minor">
            <a:schemeClr val="lt1"/>
          </a:fontRef>
        </p:style>
        <p:txBody>
          <a:bodyPr lIns="1371600" t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Calibri"/>
                <a:ea typeface="+mn-ea"/>
                <a:cs typeface="+mn-cs"/>
              </a:rPr>
              <a:t>Miniport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Calibri"/>
                <a:ea typeface="+mn-ea"/>
                <a:cs typeface="+mn-cs"/>
              </a:rPr>
              <a:t>Driver</a:t>
            </a:r>
            <a:endParaRPr kumimoji="0" lang="en-US" sz="1200" b="0" i="0" u="none" strike="noStrike" kern="1200" cap="none" spc="0" normalizeH="0" baseline="0" noProof="0" dirty="0">
              <a:ln>
                <a:noFill/>
              </a:ln>
              <a:solidFill>
                <a:schemeClr val="tx1"/>
              </a:solidFill>
              <a:effectLst/>
              <a:uLnTx/>
              <a:uFillTx/>
              <a:latin typeface="Calibri"/>
              <a:ea typeface="+mn-ea"/>
              <a:cs typeface="+mn-cs"/>
            </a:endParaRPr>
          </a:p>
        </p:txBody>
      </p:sp>
      <p:sp>
        <p:nvSpPr>
          <p:cNvPr id="76" name="Rectangle 75"/>
          <p:cNvSpPr/>
          <p:nvPr/>
        </p:nvSpPr>
        <p:spPr>
          <a:xfrm>
            <a:off x="822960" y="2187558"/>
            <a:ext cx="3657600" cy="28132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Routing,</a:t>
            </a:r>
            <a:r>
              <a:rPr kumimoji="0" lang="en-US" sz="1600" b="0" i="0" u="none" strike="noStrike" kern="1200" cap="none" spc="0" normalizeH="0" noProof="0" dirty="0" smtClean="0">
                <a:ln>
                  <a:noFill/>
                </a:ln>
                <a:solidFill>
                  <a:prstClr val="black"/>
                </a:solidFill>
                <a:effectLst/>
                <a:uLnTx/>
                <a:uFillTx/>
                <a:latin typeface="Calibri"/>
                <a:ea typeface="+mn-ea"/>
                <a:cs typeface="+mn-cs"/>
              </a:rPr>
              <a:t> </a:t>
            </a: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VLAN Filtering, Data Copy</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77" name="Rectangle 76"/>
          <p:cNvSpPr/>
          <p:nvPr/>
        </p:nvSpPr>
        <p:spPr>
          <a:xfrm>
            <a:off x="3931920" y="3136581"/>
            <a:ext cx="548640" cy="18288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alibri"/>
                <a:ea typeface="+mn-ea"/>
                <a:cs typeface="+mn-cs"/>
              </a:rPr>
              <a:t>Port 1</a:t>
            </a:r>
            <a:endParaRPr kumimoji="0" lang="en-US" sz="1100" b="0" i="0" u="none" strike="noStrike" kern="1200" cap="none" spc="0" normalizeH="0" baseline="0" noProof="0" dirty="0">
              <a:ln>
                <a:noFill/>
              </a:ln>
              <a:solidFill>
                <a:schemeClr val="bg1"/>
              </a:solidFill>
              <a:effectLst/>
              <a:uLnTx/>
              <a:uFillTx/>
              <a:latin typeface="Calibri"/>
              <a:ea typeface="+mn-ea"/>
              <a:cs typeface="+mn-cs"/>
            </a:endParaRPr>
          </a:p>
        </p:txBody>
      </p:sp>
      <p:sp>
        <p:nvSpPr>
          <p:cNvPr id="78" name="Rectangle 77"/>
          <p:cNvSpPr/>
          <p:nvPr/>
        </p:nvSpPr>
        <p:spPr>
          <a:xfrm>
            <a:off x="3200400" y="3136581"/>
            <a:ext cx="548640" cy="18288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2"/>
                </a:solidFill>
                <a:effectLst/>
                <a:uLnTx/>
                <a:uFillTx/>
                <a:latin typeface="Calibri"/>
                <a:ea typeface="+mn-ea"/>
                <a:cs typeface="+mn-cs"/>
              </a:rPr>
              <a:t>Port 2</a:t>
            </a:r>
            <a:endParaRPr kumimoji="0" lang="en-US" sz="1100" b="0" i="0" u="none" strike="noStrike" kern="1200" cap="none" spc="0" normalizeH="0" baseline="0" noProof="0" dirty="0">
              <a:ln>
                <a:noFill/>
              </a:ln>
              <a:solidFill>
                <a:schemeClr val="bg2"/>
              </a:solidFill>
              <a:effectLst/>
              <a:uLnTx/>
              <a:uFillTx/>
              <a:latin typeface="Calibri"/>
              <a:ea typeface="+mn-ea"/>
              <a:cs typeface="+mn-cs"/>
            </a:endParaRPr>
          </a:p>
        </p:txBody>
      </p:sp>
      <p:cxnSp>
        <p:nvCxnSpPr>
          <p:cNvPr id="80" name="Shape 159"/>
          <p:cNvCxnSpPr/>
          <p:nvPr/>
        </p:nvCxnSpPr>
        <p:spPr>
          <a:xfrm rot="16200000" flipH="1">
            <a:off x="4017883" y="2803127"/>
            <a:ext cx="668491" cy="1"/>
          </a:xfrm>
          <a:prstGeom prst="bentConnector3">
            <a:avLst>
              <a:gd name="adj1" fmla="val 50000"/>
            </a:avLst>
          </a:prstGeom>
          <a:ln w="19050">
            <a:headEnd type="triangle" w="med" len="med"/>
            <a:tailEnd type="triangle" w="med" len="med"/>
          </a:ln>
        </p:spPr>
        <p:style>
          <a:lnRef idx="1">
            <a:schemeClr val="accent5"/>
          </a:lnRef>
          <a:fillRef idx="0">
            <a:schemeClr val="accent5"/>
          </a:fillRef>
          <a:effectRef idx="0">
            <a:schemeClr val="accent5"/>
          </a:effectRef>
          <a:fontRef idx="minor">
            <a:schemeClr val="tx1"/>
          </a:fontRef>
        </p:style>
      </p:cxnSp>
      <p:sp>
        <p:nvSpPr>
          <p:cNvPr id="56" name="Up-Down Arrow 55"/>
          <p:cNvSpPr/>
          <p:nvPr/>
        </p:nvSpPr>
        <p:spPr>
          <a:xfrm>
            <a:off x="1066122" y="2468880"/>
            <a:ext cx="182880" cy="2011680"/>
          </a:xfrm>
          <a:prstGeom prst="upDownArrow">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defTabSz="914400">
              <a:defRPr kumimoji="0" sz="1800" b="0" i="0" u="none" strike="noStrike" kern="1200" cap="none" spc="0" normalizeH="0" baseline="0">
                <a:ln>
                  <a:noFill/>
                </a:ln>
                <a:solidFill>
                  <a:prstClr val="white"/>
                </a:solidFill>
                <a:effectLst/>
                <a:uLnTx/>
                <a:uFillTx/>
                <a:latin typeface="Calibri"/>
                <a:ea typeface="+mn-ea"/>
                <a:cs typeface="+mn-cs"/>
              </a:defRPr>
            </a:pPr>
            <a:endParaRPr lang="en-US" dirty="0"/>
          </a:p>
        </p:txBody>
      </p:sp>
      <p:sp>
        <p:nvSpPr>
          <p:cNvPr id="52" name="Up-Down Arrow 51"/>
          <p:cNvSpPr/>
          <p:nvPr/>
        </p:nvSpPr>
        <p:spPr>
          <a:xfrm>
            <a:off x="4114800" y="3319460"/>
            <a:ext cx="182880" cy="1526860"/>
          </a:xfrm>
          <a:prstGeom prst="up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7" name="Up-Down Arrow 56"/>
          <p:cNvSpPr/>
          <p:nvPr/>
        </p:nvSpPr>
        <p:spPr>
          <a:xfrm>
            <a:off x="3383280" y="3319460"/>
            <a:ext cx="182880" cy="1801179"/>
          </a:xfrm>
          <a:prstGeom prst="up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1" name="Elbow Connector 30"/>
          <p:cNvCxnSpPr/>
          <p:nvPr/>
        </p:nvCxnSpPr>
        <p:spPr>
          <a:xfrm rot="5400000" flipH="1" flipV="1">
            <a:off x="2126376" y="3209655"/>
            <a:ext cx="1329183" cy="1184625"/>
          </a:xfrm>
          <a:prstGeom prst="bentConnector3">
            <a:avLst>
              <a:gd name="adj1" fmla="val 119869"/>
            </a:avLst>
          </a:prstGeom>
          <a:ln w="85725" cap="rnd" cmpd="sng">
            <a:gradFill flip="none" rotWithShape="1">
              <a:gsLst>
                <a:gs pos="1000">
                  <a:srgbClr val="DDEBCF"/>
                </a:gs>
                <a:gs pos="17000">
                  <a:srgbClr val="9CB86E"/>
                </a:gs>
                <a:gs pos="100000">
                  <a:srgbClr val="156B13"/>
                </a:gs>
              </a:gsLst>
              <a:path path="circle">
                <a:fillToRect l="100000" t="100000"/>
              </a:path>
              <a:tileRect r="-100000" b="-100000"/>
            </a:gradFill>
            <a:round/>
            <a:tailEnd type="triangle" w="sm" len="sm"/>
          </a:ln>
          <a:effectLst/>
          <a:scene3d>
            <a:camera prst="orthographicFront"/>
            <a:lightRig rig="threePt" dir="t"/>
          </a:scene3d>
          <a:sp3d prstMaterial="flat">
            <a:bevelT/>
            <a:bevelB w="165100" prst="coolSlant"/>
          </a:sp3d>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2015460" y="4466556"/>
            <a:ext cx="365760" cy="731520"/>
          </a:xfrm>
          <a:prstGeom prst="rect">
            <a:avLst/>
          </a:prstGeom>
          <a:ln/>
        </p:spPr>
        <p:style>
          <a:lnRef idx="0">
            <a:schemeClr val="accent1"/>
          </a:lnRef>
          <a:fillRef idx="3">
            <a:schemeClr val="accent1"/>
          </a:fillRef>
          <a:effectRef idx="3">
            <a:schemeClr val="accent1"/>
          </a:effectRef>
          <a:fontRef idx="minor">
            <a:schemeClr val="lt1"/>
          </a:fontRef>
        </p:style>
        <p:txBody>
          <a:bodyPr wrap="non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Calibri"/>
                <a:ea typeface="+mn-ea"/>
                <a:cs typeface="+mn-cs"/>
              </a:rPr>
              <a:t>Q2</a:t>
            </a: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cxnSp>
        <p:nvCxnSpPr>
          <p:cNvPr id="102" name="Elbow Connector 101"/>
          <p:cNvCxnSpPr>
            <a:stCxn id="59" idx="4294967295"/>
          </p:cNvCxnSpPr>
          <p:nvPr/>
        </p:nvCxnSpPr>
        <p:spPr>
          <a:xfrm rot="5400000" flipH="1" flipV="1">
            <a:off x="2245671" y="2651759"/>
            <a:ext cx="1371600" cy="2331720"/>
          </a:xfrm>
          <a:prstGeom prst="bentConnector3">
            <a:avLst>
              <a:gd name="adj1" fmla="val 131045"/>
            </a:avLst>
          </a:prstGeom>
          <a:ln w="85725" cap="rnd" cmpd="sng">
            <a:gradFill flip="none" rotWithShape="1">
              <a:gsLst>
                <a:gs pos="42000">
                  <a:srgbClr val="FFF200"/>
                </a:gs>
                <a:gs pos="100000">
                  <a:srgbClr val="FF7A00"/>
                </a:gs>
                <a:gs pos="78000">
                  <a:srgbClr val="FF0300"/>
                </a:gs>
                <a:gs pos="100000">
                  <a:srgbClr val="4D0808"/>
                </a:gs>
              </a:gsLst>
              <a:lin ang="5400000" scaled="0"/>
              <a:tileRect r="-100000" b="-100000"/>
            </a:gradFill>
            <a:round/>
            <a:tailEnd type="triangle" w="sm" len="sm"/>
          </a:ln>
          <a:effectLst/>
          <a:scene3d>
            <a:camera prst="orthographicFront"/>
            <a:lightRig rig="threePt" dir="t"/>
          </a:scene3d>
          <a:sp3d prstMaterial="flat">
            <a:bevelT/>
            <a:bevelB w="165100" prst="coolSlant"/>
          </a:sp3d>
        </p:spPr>
        <p:style>
          <a:lnRef idx="1">
            <a:schemeClr val="accent1"/>
          </a:lnRef>
          <a:fillRef idx="0">
            <a:schemeClr val="accent1"/>
          </a:fillRef>
          <a:effectRef idx="0">
            <a:schemeClr val="accent1"/>
          </a:effectRef>
          <a:fontRef idx="minor">
            <a:schemeClr val="tx1"/>
          </a:fontRef>
        </p:style>
      </p:cxnSp>
      <p:cxnSp>
        <p:nvCxnSpPr>
          <p:cNvPr id="79" name="Shape 159"/>
          <p:cNvCxnSpPr/>
          <p:nvPr/>
        </p:nvCxnSpPr>
        <p:spPr>
          <a:xfrm rot="16200000" flipH="1">
            <a:off x="3286759" y="2802730"/>
            <a:ext cx="667698" cy="1"/>
          </a:xfrm>
          <a:prstGeom prst="bentConnector3">
            <a:avLst>
              <a:gd name="adj1" fmla="val 50000"/>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1578644" y="4473558"/>
            <a:ext cx="365760" cy="731520"/>
          </a:xfrm>
          <a:prstGeom prst="rect">
            <a:avLst/>
          </a:prstGeom>
          <a:ln/>
        </p:spPr>
        <p:style>
          <a:lnRef idx="0">
            <a:schemeClr val="accent5"/>
          </a:lnRef>
          <a:fillRef idx="3">
            <a:schemeClr val="accent5"/>
          </a:fillRef>
          <a:effectRef idx="3">
            <a:schemeClr val="accent5"/>
          </a:effectRef>
          <a:fontRef idx="minor">
            <a:schemeClr val="lt1"/>
          </a:fontRef>
        </p:style>
        <p:txBody>
          <a:bodyPr wrap="non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Calibri"/>
                <a:ea typeface="+mn-ea"/>
                <a:cs typeface="+mn-cs"/>
              </a:rPr>
              <a:t>Q1</a:t>
            </a: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xmlns="" val="1777673468"/>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Hyper-V Interoperability</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150908495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bwMode="auto">
          <a:xfrm>
            <a:off x="152400" y="1177874"/>
            <a:ext cx="4572000" cy="2138766"/>
          </a:xfrm>
          <a:prstGeom prst="wedgeRoundRectCallout">
            <a:avLst>
              <a:gd name="adj1" fmla="val 50226"/>
              <a:gd name="adj2" fmla="val 24210"/>
              <a:gd name="adj3" fmla="val 16667"/>
            </a:avLst>
          </a:prstGeom>
          <a:solidFill>
            <a:schemeClr val="accent1">
              <a:alpha val="94000"/>
            </a:schemeClr>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a:lnSpc>
                <a:spcPct val="115000"/>
              </a:lnSpc>
              <a:spcBef>
                <a:spcPts val="0"/>
              </a:spcBef>
              <a:spcAft>
                <a:spcPts val="0"/>
              </a:spcAft>
            </a:pPr>
            <a:endParaRPr kumimoji="0" lang="en-US" sz="1600" i="0" u="none" strike="noStrike" cap="none" normalizeH="0" baseline="0" dirty="0" smtClean="0">
              <a:solidFill>
                <a:schemeClr val="tx1"/>
              </a:solidFill>
              <a:latin typeface="Arial" charset="0"/>
            </a:endParaRPr>
          </a:p>
        </p:txBody>
      </p:sp>
      <p:sp>
        <p:nvSpPr>
          <p:cNvPr id="2" name="Title 1"/>
          <p:cNvSpPr>
            <a:spLocks noGrp="1"/>
          </p:cNvSpPr>
          <p:nvPr>
            <p:ph type="title"/>
          </p:nvPr>
        </p:nvSpPr>
        <p:spPr/>
        <p:txBody>
          <a:bodyPr/>
          <a:lstStyle/>
          <a:p>
            <a:r>
              <a:rPr lang="en-US" smtClean="0"/>
              <a:t>Interoperability</a:t>
            </a:r>
            <a:endParaRPr lang="en-US" dirty="0"/>
          </a:p>
        </p:txBody>
      </p:sp>
      <p:sp>
        <p:nvSpPr>
          <p:cNvPr id="3" name="Rounded Rectangular Callout 2"/>
          <p:cNvSpPr/>
          <p:nvPr/>
        </p:nvSpPr>
        <p:spPr bwMode="auto">
          <a:xfrm>
            <a:off x="152400" y="3404472"/>
            <a:ext cx="4572000" cy="2743200"/>
          </a:xfrm>
          <a:prstGeom prst="wedgeRoundRectCallout">
            <a:avLst>
              <a:gd name="adj1" fmla="val 50226"/>
              <a:gd name="adj2" fmla="val 24210"/>
              <a:gd name="adj3" fmla="val 16667"/>
            </a:avLst>
          </a:prstGeom>
          <a:solidFill>
            <a:srgbClr val="00027B">
              <a:alpha val="94000"/>
            </a:srgbClr>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a:lnSpc>
                <a:spcPct val="115000"/>
              </a:lnSpc>
              <a:spcBef>
                <a:spcPts val="0"/>
              </a:spcBef>
              <a:spcAft>
                <a:spcPts val="0"/>
              </a:spcAft>
            </a:pPr>
            <a:r>
              <a:rPr lang="en-US" sz="1600" i="1" dirty="0" smtClean="0">
                <a:latin typeface="Calibri"/>
                <a:ea typeface="Calibri"/>
                <a:cs typeface="Times New Roman"/>
              </a:rPr>
              <a:t>“DHMC runs both Windows Server 2008 and Windows Server 2003 as guest operating systems under Hyper-V, as well as Linux. To date, DHMC has virtualized Web servers, sites on Microsoft Office SharePoint® Server 2007, reporting servers, medical applications, domain controllers, file and print servers, Citrix servers, and more.”</a:t>
            </a:r>
          </a:p>
          <a:p>
            <a:pPr marL="0" marR="0">
              <a:lnSpc>
                <a:spcPct val="115000"/>
              </a:lnSpc>
              <a:spcBef>
                <a:spcPts val="0"/>
              </a:spcBef>
              <a:spcAft>
                <a:spcPts val="0"/>
              </a:spcAft>
            </a:pPr>
            <a:endParaRPr lang="en-US" sz="1600" dirty="0" smtClean="0">
              <a:latin typeface="Calibri"/>
              <a:ea typeface="Calibri"/>
              <a:cs typeface="Times New Roman"/>
            </a:endParaRPr>
          </a:p>
          <a:p>
            <a:pPr algn="ctr"/>
            <a:r>
              <a:rPr lang="en-US" sz="1600" dirty="0" smtClean="0">
                <a:latin typeface="Calibri"/>
                <a:cs typeface="Times New Roman"/>
              </a:rPr>
              <a:t>Dartmouth Hitchcock Medical Center Case Study</a:t>
            </a:r>
            <a:endParaRPr kumimoji="0" lang="en-US" sz="1600" i="0" u="none" strike="noStrike" cap="none" normalizeH="0" baseline="0" dirty="0" smtClean="0">
              <a:solidFill>
                <a:schemeClr val="tx1"/>
              </a:solidFill>
              <a:latin typeface="Arial" charset="0"/>
            </a:endParaRPr>
          </a:p>
        </p:txBody>
      </p:sp>
      <p:sp>
        <p:nvSpPr>
          <p:cNvPr id="12" name="Rounded Rectangular Callout 11"/>
          <p:cNvSpPr/>
          <p:nvPr/>
        </p:nvSpPr>
        <p:spPr bwMode="auto">
          <a:xfrm>
            <a:off x="4953000" y="1143000"/>
            <a:ext cx="4113508" cy="4924586"/>
          </a:xfrm>
          <a:prstGeom prst="wedgeRoundRectCallout">
            <a:avLst>
              <a:gd name="adj1" fmla="val 50226"/>
              <a:gd name="adj2" fmla="val 24210"/>
              <a:gd name="adj3" fmla="val 16667"/>
            </a:avLst>
          </a:prstGeom>
          <a:solidFill>
            <a:srgbClr val="00027B">
              <a:alpha val="94000"/>
            </a:srgbClr>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dirty="0" smtClean="0">
                <a:effectLst>
                  <a:outerShdw blurRad="38100" dist="38100" dir="2700000" algn="tl">
                    <a:srgbClr val="000000">
                      <a:alpha val="43137"/>
                    </a:srgbClr>
                  </a:outerShdw>
                </a:effectLst>
                <a:latin typeface="Calibri"/>
                <a:cs typeface="Times New Roman"/>
              </a:rPr>
              <a:t>Interoperability agreements with Novell and Citrix (</a:t>
            </a:r>
            <a:r>
              <a:rPr lang="en-US" dirty="0" err="1" smtClean="0">
                <a:effectLst>
                  <a:outerShdw blurRad="38100" dist="38100" dir="2700000" algn="tl">
                    <a:srgbClr val="000000">
                      <a:alpha val="43137"/>
                    </a:srgbClr>
                  </a:outerShdw>
                </a:effectLst>
                <a:latin typeface="Calibri"/>
                <a:cs typeface="Times New Roman"/>
              </a:rPr>
              <a:t>Xen</a:t>
            </a:r>
            <a:r>
              <a:rPr lang="en-US" dirty="0" smtClean="0">
                <a:effectLst>
                  <a:outerShdw blurRad="38100" dist="38100" dir="2700000" algn="tl">
                    <a:srgbClr val="000000">
                      <a:alpha val="43137"/>
                    </a:srgbClr>
                  </a:outerShdw>
                </a:effectLst>
                <a:latin typeface="Calibri"/>
                <a:cs typeface="Times New Roman"/>
              </a:rPr>
              <a:t>) to support Linux on Hyper-V</a:t>
            </a:r>
          </a:p>
          <a:p>
            <a:pPr algn="ctr"/>
            <a:endParaRPr kumimoji="0" lang="en-US" i="0" u="none" strike="noStrike" cap="none" normalizeH="0" baseline="0" dirty="0" smtClean="0">
              <a:solidFill>
                <a:schemeClr val="tx1"/>
              </a:solidFill>
              <a:effectLst>
                <a:outerShdw blurRad="38100" dist="38100" dir="2700000" algn="tl">
                  <a:srgbClr val="000000">
                    <a:alpha val="43137"/>
                  </a:srgbClr>
                </a:outerShdw>
              </a:effectLst>
              <a:latin typeface="Calibri"/>
              <a:cs typeface="Times New Roman"/>
            </a:endParaRPr>
          </a:p>
          <a:p>
            <a:pPr algn="ctr"/>
            <a:r>
              <a:rPr lang="en-US" dirty="0" smtClean="0">
                <a:effectLst>
                  <a:outerShdw blurRad="38100" dist="38100" dir="2700000" algn="tl">
                    <a:srgbClr val="000000">
                      <a:alpha val="43137"/>
                    </a:srgbClr>
                  </a:outerShdw>
                </a:effectLst>
                <a:latin typeface="Calibri"/>
                <a:cs typeface="Times New Roman"/>
              </a:rPr>
              <a:t>SVVP (Server Virtualization Validation Program) to certify non-Microsoft Hypervisors for Microsoft Support</a:t>
            </a:r>
          </a:p>
          <a:p>
            <a:pPr algn="ctr"/>
            <a:endParaRPr lang="en-US" dirty="0" smtClean="0">
              <a:effectLst>
                <a:outerShdw blurRad="38100" dist="38100" dir="2700000" algn="tl">
                  <a:srgbClr val="000000">
                    <a:alpha val="43137"/>
                  </a:srgbClr>
                </a:outerShdw>
              </a:effectLst>
              <a:latin typeface="Calibri"/>
              <a:cs typeface="Times New Roman"/>
            </a:endParaRPr>
          </a:p>
          <a:p>
            <a:pPr algn="ctr"/>
            <a:r>
              <a:rPr lang="en-US" dirty="0" smtClean="0">
                <a:effectLst>
                  <a:outerShdw blurRad="38100" dist="38100" dir="2700000" algn="tl">
                    <a:srgbClr val="000000">
                      <a:alpha val="43137"/>
                    </a:srgbClr>
                  </a:outerShdw>
                </a:effectLst>
                <a:latin typeface="Calibri"/>
                <a:cs typeface="Times New Roman"/>
              </a:rPr>
              <a:t>System Center Operations Manager supports monitoring of non-Windows, including Linux</a:t>
            </a:r>
          </a:p>
          <a:p>
            <a:pPr algn="ctr"/>
            <a:endParaRPr lang="en-US" dirty="0" smtClean="0">
              <a:effectLst>
                <a:outerShdw blurRad="38100" dist="38100" dir="2700000" algn="tl">
                  <a:srgbClr val="000000">
                    <a:alpha val="43137"/>
                  </a:srgbClr>
                </a:outerShdw>
              </a:effectLst>
              <a:latin typeface="Calibri"/>
              <a:cs typeface="Times New Roman"/>
            </a:endParaRPr>
          </a:p>
          <a:p>
            <a:pPr algn="ctr"/>
            <a:r>
              <a:rPr lang="en-US" dirty="0" smtClean="0">
                <a:effectLst>
                  <a:outerShdw blurRad="38100" dist="38100" dir="2700000" algn="tl">
                    <a:srgbClr val="000000">
                      <a:alpha val="43137"/>
                    </a:srgbClr>
                  </a:outerShdw>
                </a:effectLst>
                <a:latin typeface="Calibri"/>
                <a:cs typeface="Times New Roman"/>
              </a:rPr>
              <a:t>System Center Virtual Machine Manager manages VMware ESX servers</a:t>
            </a:r>
          </a:p>
          <a:p>
            <a:pPr algn="ctr"/>
            <a:endParaRPr kumimoji="0" lang="en-US" i="0" u="none" strike="noStrike" cap="none" normalizeH="0" baseline="0" dirty="0" smtClean="0">
              <a:solidFill>
                <a:schemeClr val="tx1"/>
              </a:solidFill>
              <a:effectLst>
                <a:outerShdw blurRad="38100" dist="38100" dir="2700000" algn="tl">
                  <a:srgbClr val="000000">
                    <a:alpha val="43137"/>
                  </a:srgbClr>
                </a:outerShdw>
              </a:effectLst>
              <a:latin typeface="Arial" charset="0"/>
            </a:endParaRPr>
          </a:p>
        </p:txBody>
      </p:sp>
      <p:pic>
        <p:nvPicPr>
          <p:cNvPr id="15" name="Picture 14" descr="PlatinumSponsor11.png"/>
          <p:cNvPicPr>
            <a:picLocks noChangeAspect="1"/>
          </p:cNvPicPr>
          <p:nvPr/>
        </p:nvPicPr>
        <p:blipFill>
          <a:blip r:embed="rId4" cstate="print"/>
          <a:stretch>
            <a:fillRect/>
          </a:stretch>
        </p:blipFill>
        <p:spPr>
          <a:xfrm>
            <a:off x="501228" y="1421602"/>
            <a:ext cx="1439760" cy="655166"/>
          </a:xfrm>
          <a:prstGeom prst="rect">
            <a:avLst/>
          </a:prstGeom>
        </p:spPr>
      </p:pic>
      <p:pic>
        <p:nvPicPr>
          <p:cNvPr id="16" name="Picture 15" descr="PlatinumSponsor2.png"/>
          <p:cNvPicPr>
            <a:picLocks noChangeAspect="1"/>
          </p:cNvPicPr>
          <p:nvPr/>
        </p:nvPicPr>
        <p:blipFill>
          <a:blip r:embed="rId5" cstate="print"/>
          <a:stretch>
            <a:fillRect/>
          </a:stretch>
        </p:blipFill>
        <p:spPr>
          <a:xfrm>
            <a:off x="2934688" y="1421602"/>
            <a:ext cx="1535274" cy="974776"/>
          </a:xfrm>
          <a:prstGeom prst="rect">
            <a:avLst/>
          </a:prstGeom>
        </p:spPr>
      </p:pic>
      <p:pic>
        <p:nvPicPr>
          <p:cNvPr id="24" name="Rectangle 30754"/>
          <p:cNvPicPr>
            <a:picLocks noChangeAspect="1" noChangeArrowheads="1"/>
          </p:cNvPicPr>
          <p:nvPr/>
        </p:nvPicPr>
        <p:blipFill>
          <a:blip r:embed="rId6" cstate="print"/>
          <a:srcRect/>
          <a:stretch>
            <a:fillRect/>
          </a:stretch>
        </p:blipFill>
        <p:spPr bwMode="auto">
          <a:xfrm>
            <a:off x="1905366" y="1476216"/>
            <a:ext cx="1066069" cy="1267461"/>
          </a:xfrm>
          <a:prstGeom prst="rect">
            <a:avLst/>
          </a:prstGeom>
          <a:noFill/>
          <a:ln w="9525">
            <a:noFill/>
            <a:miter lim="800000"/>
            <a:headEnd/>
            <a:tailEnd/>
          </a:ln>
        </p:spPr>
      </p:pic>
      <p:pic>
        <p:nvPicPr>
          <p:cNvPr id="32" name="Picture 12" descr="redhat color logo"/>
          <p:cNvPicPr>
            <a:picLocks noChangeAspect="1" noChangeArrowheads="1"/>
          </p:cNvPicPr>
          <p:nvPr/>
        </p:nvPicPr>
        <p:blipFill>
          <a:blip r:embed="rId7" cstate="print">
            <a:lum bright="100000"/>
          </a:blip>
          <a:stretch>
            <a:fillRect/>
          </a:stretch>
        </p:blipFill>
        <p:spPr bwMode="gray">
          <a:xfrm>
            <a:off x="1658313" y="2869774"/>
            <a:ext cx="1511348" cy="352617"/>
          </a:xfrm>
          <a:prstGeom prst="rect">
            <a:avLst/>
          </a:prstGeom>
          <a:noFill/>
        </p:spPr>
      </p:pic>
    </p:spTree>
    <p:custDataLst>
      <p:tags r:id="rId1"/>
    </p:custDataLst>
    <p:extLst>
      <p:ext uri="{BB962C8B-B14F-4D97-AF65-F5344CB8AC3E}">
        <p14:creationId xmlns:p14="http://schemas.microsoft.com/office/powerpoint/2010/main" xmlns="" val="12024126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Contributes to Linux</a:t>
            </a:r>
            <a:endParaRPr lang="en-US" dirty="0"/>
          </a:p>
        </p:txBody>
      </p:sp>
      <p:sp>
        <p:nvSpPr>
          <p:cNvPr id="3" name="Content Placeholder 2"/>
          <p:cNvSpPr>
            <a:spLocks noGrp="1"/>
          </p:cNvSpPr>
          <p:nvPr>
            <p:ph idx="4294967295"/>
          </p:nvPr>
        </p:nvSpPr>
        <p:spPr>
          <a:xfrm>
            <a:off x="381000" y="1412874"/>
            <a:ext cx="8382000" cy="4873645"/>
          </a:xfrm>
          <a:prstGeom prst="rect">
            <a:avLst/>
          </a:prstGeom>
        </p:spPr>
        <p:txBody>
          <a:bodyPr>
            <a:normAutofit/>
          </a:bodyPr>
          <a:lstStyle/>
          <a:p>
            <a:r>
              <a:rPr lang="en-US" dirty="0" smtClean="0"/>
              <a:t>In July ‘09, Microsoft contributed over 20,000 lines of code to the Linux kernel under GPL v2</a:t>
            </a:r>
          </a:p>
          <a:p>
            <a:r>
              <a:rPr lang="en-US" dirty="0" smtClean="0"/>
              <a:t>Drivers to enhance performance</a:t>
            </a:r>
            <a:endParaRPr lang="en-US" dirty="0"/>
          </a:p>
          <a:p>
            <a:pPr lvl="1"/>
            <a:r>
              <a:rPr lang="en-US" dirty="0" smtClean="0"/>
              <a:t>Synthetic Disk</a:t>
            </a:r>
            <a:endParaRPr lang="en-US" dirty="0"/>
          </a:p>
          <a:p>
            <a:pPr lvl="1"/>
            <a:r>
              <a:rPr lang="en-US" dirty="0" smtClean="0"/>
              <a:t>Synthetic Networking</a:t>
            </a:r>
          </a:p>
          <a:p>
            <a:pPr lvl="1"/>
            <a:r>
              <a:rPr lang="en-US" dirty="0" err="1" smtClean="0"/>
              <a:t>VMBus</a:t>
            </a:r>
            <a:endParaRPr lang="en-US" dirty="0" smtClean="0"/>
          </a:p>
        </p:txBody>
      </p:sp>
      <p:sp>
        <p:nvSpPr>
          <p:cNvPr id="4" name="Horizontal Scroll 3"/>
          <p:cNvSpPr/>
          <p:nvPr/>
        </p:nvSpPr>
        <p:spPr bwMode="ltGray">
          <a:xfrm>
            <a:off x="357158" y="4429132"/>
            <a:ext cx="8143932" cy="1643074"/>
          </a:xfrm>
          <a:prstGeom prst="horizontalScroll">
            <a:avLst/>
          </a:prstGeom>
          <a:gradFill flip="none" rotWithShape="1">
            <a:gsLst>
              <a:gs pos="0">
                <a:srgbClr val="4FA3D2"/>
              </a:gs>
              <a:gs pos="95000">
                <a:sysClr val="windowText" lastClr="000000"/>
              </a:gs>
            </a:gsLst>
            <a:lin ang="5400000" scaled="1"/>
            <a:tileRect/>
          </a:gradFill>
          <a:ln w="48000" cap="flat" cmpd="thickThin"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3200" b="0" i="0" u="none" strike="noStrike" kern="0" cap="none" spc="0" normalizeH="0" baseline="0" noProof="0" dirty="0" smtClean="0">
                <a:ln>
                  <a:noFill/>
                </a:ln>
                <a:solidFill>
                  <a:schemeClr val="bg2"/>
                </a:solidFill>
                <a:effectLst/>
                <a:uLnTx/>
                <a:uFillTx/>
                <a:latin typeface="Corbel" pitchFamily="34" charset="0"/>
              </a:rPr>
              <a:t>August ‘09:</a:t>
            </a:r>
            <a:r>
              <a:rPr kumimoji="0" lang="en-US" sz="3200" b="0" i="0" u="none" strike="noStrike" kern="0" cap="none" spc="0" normalizeH="0" noProof="0" dirty="0" smtClean="0">
                <a:ln>
                  <a:noFill/>
                </a:ln>
                <a:solidFill>
                  <a:schemeClr val="bg2"/>
                </a:solidFill>
                <a:effectLst/>
                <a:uLnTx/>
                <a:uFillTx/>
                <a:latin typeface="Corbel" pitchFamily="34" charset="0"/>
              </a:rPr>
              <a:t> Microsoft Drivers Included in Linus Torvalds Official Kernel (v2.6.32)</a:t>
            </a:r>
            <a:endParaRPr kumimoji="0" lang="en-US" sz="3200" b="0" i="0" u="none" strike="noStrike" kern="0" cap="none" spc="0" normalizeH="0" baseline="0" noProof="0" dirty="0">
              <a:ln>
                <a:noFill/>
              </a:ln>
              <a:solidFill>
                <a:schemeClr val="bg2"/>
              </a:solidFill>
              <a:effectLst/>
              <a:uLnTx/>
              <a:uFillTx/>
              <a:latin typeface="Corbel" pitchFamily="34" charset="0"/>
            </a:endParaRPr>
          </a:p>
        </p:txBody>
      </p:sp>
    </p:spTree>
    <p:extLst>
      <p:ext uri="{BB962C8B-B14F-4D97-AF65-F5344CB8AC3E}">
        <p14:creationId xmlns:p14="http://schemas.microsoft.com/office/powerpoint/2010/main" xmlns="" val="11369172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ventsql\dvd\Online_ART\DVD_ART35\Logos\System Center Virtual Machine Manager - (Brand)\System Center Virtual Machine Manager logo bl.png"/>
          <p:cNvPicPr>
            <a:picLocks noChangeAspect="1" noChangeArrowheads="1"/>
          </p:cNvPicPr>
          <p:nvPr/>
        </p:nvPicPr>
        <p:blipFill>
          <a:blip r:embed="rId3"/>
          <a:stretch>
            <a:fillRect/>
          </a:stretch>
        </p:blipFill>
        <p:spPr bwMode="auto">
          <a:xfrm>
            <a:off x="180727" y="3928747"/>
            <a:ext cx="7256463" cy="1469547"/>
          </a:xfrm>
          <a:prstGeom prst="rect">
            <a:avLst/>
          </a:prstGeom>
          <a:noFill/>
        </p:spPr>
      </p:pic>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1448815290"/>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SC-VMM_bL_r"/>
          <p:cNvPicPr>
            <a:picLocks noChangeAspect="1" noChangeArrowheads="1"/>
          </p:cNvPicPr>
          <p:nvPr/>
        </p:nvPicPr>
        <p:blipFill>
          <a:blip r:embed="rId3"/>
          <a:stretch>
            <a:fillRect/>
          </a:stretch>
        </p:blipFill>
        <p:spPr bwMode="invGray">
          <a:xfrm>
            <a:off x="387350" y="307523"/>
            <a:ext cx="4233864" cy="857424"/>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7041" name="Picture 1" descr="C:\Edwin\Microsoft\Screenshots\RTM\Interfaces\Virtual Machines Interface.bmp"/>
          <p:cNvPicPr>
            <a:picLocks noChangeAspect="1" noChangeArrowheads="1"/>
          </p:cNvPicPr>
          <p:nvPr/>
        </p:nvPicPr>
        <p:blipFill>
          <a:blip r:embed="rId4"/>
          <a:stretch>
            <a:fillRect/>
          </a:stretch>
        </p:blipFill>
        <p:spPr bwMode="auto">
          <a:xfrm>
            <a:off x="4735283" y="3799642"/>
            <a:ext cx="3542382" cy="2655593"/>
          </a:xfrm>
          <a:prstGeom prst="rect">
            <a:avLst/>
          </a:prstGeom>
          <a:noFill/>
          <a:effectLst>
            <a:outerShdw blurRad="50800" dist="38100" dir="8100000" algn="tr" rotWithShape="0">
              <a:prstClr val="black">
                <a:alpha val="40000"/>
              </a:prstClr>
            </a:outerShdw>
            <a:reflection blurRad="6350" stA="52000" endA="300" endPos="35000" dir="5400000" sy="-100000" algn="bl" rotWithShape="0"/>
          </a:effectLst>
          <a:scene3d>
            <a:camera prst="perspectiveLeft" fov="4800000"/>
            <a:lightRig rig="threePt" dir="t"/>
          </a:scene3d>
        </p:spPr>
      </p:pic>
      <p:sp>
        <p:nvSpPr>
          <p:cNvPr id="92" name="Content Placeholder 91"/>
          <p:cNvSpPr>
            <a:spLocks noGrp="1"/>
          </p:cNvSpPr>
          <p:nvPr>
            <p:ph sz="half" idx="1"/>
          </p:nvPr>
        </p:nvSpPr>
        <p:spPr>
          <a:xfrm>
            <a:off x="381001" y="2072074"/>
            <a:ext cx="4114800" cy="4785926"/>
          </a:xfrm>
        </p:spPr>
        <p:txBody>
          <a:bodyPr/>
          <a:lstStyle/>
          <a:p>
            <a:r>
              <a:rPr lang="en-US" sz="1600" dirty="0" smtClean="0"/>
              <a:t>Maximize Resources</a:t>
            </a:r>
          </a:p>
          <a:p>
            <a:pPr lvl="1"/>
            <a:r>
              <a:rPr lang="en-US" sz="1400" dirty="0" smtClean="0"/>
              <a:t>Centralized virtual machine deployment and management for Hyper-V, Virtual Server, and VMware ESX servers</a:t>
            </a:r>
          </a:p>
          <a:p>
            <a:pPr lvl="1"/>
            <a:r>
              <a:rPr lang="en-US" sz="1400" dirty="0" smtClean="0"/>
              <a:t>Intelligent placement of Virtual Machines</a:t>
            </a:r>
          </a:p>
          <a:p>
            <a:pPr lvl="1"/>
            <a:r>
              <a:rPr lang="en-US" sz="1400" dirty="0" smtClean="0"/>
              <a:t>Fast and reliable P2V and V2V conversion</a:t>
            </a:r>
          </a:p>
          <a:p>
            <a:pPr lvl="1"/>
            <a:r>
              <a:rPr lang="en-US" sz="1400" dirty="0" smtClean="0"/>
              <a:t>Comprehensive application and service-level monitoring with Operations Manager</a:t>
            </a:r>
          </a:p>
          <a:p>
            <a:pPr lvl="1"/>
            <a:r>
              <a:rPr lang="en-US" sz="1400" dirty="0" smtClean="0"/>
              <a:t>Integrated Performance and Resource Optimization (PRO) of VMs</a:t>
            </a:r>
          </a:p>
          <a:p>
            <a:r>
              <a:rPr lang="en-US" sz="1600" dirty="0" smtClean="0"/>
              <a:t>Increase Agility</a:t>
            </a:r>
          </a:p>
          <a:p>
            <a:pPr lvl="1"/>
            <a:r>
              <a:rPr lang="en-US" sz="1400" dirty="0" smtClean="0"/>
              <a:t>Rapid provisioning of new and virtual machines with templates</a:t>
            </a:r>
          </a:p>
          <a:p>
            <a:pPr lvl="1"/>
            <a:r>
              <a:rPr lang="en-US" sz="1400" dirty="0" smtClean="0"/>
              <a:t>Centralized library of infrastructure components</a:t>
            </a:r>
          </a:p>
          <a:p>
            <a:pPr lvl="1"/>
            <a:r>
              <a:rPr lang="en-US" sz="1400" dirty="0" smtClean="0"/>
              <a:t>Leverage and extend existing storage infrastructure and clusters</a:t>
            </a:r>
          </a:p>
          <a:p>
            <a:pPr lvl="1"/>
            <a:r>
              <a:rPr lang="en-US" sz="1400" dirty="0" smtClean="0"/>
              <a:t>Allow for delegated management and access of VMs</a:t>
            </a:r>
          </a:p>
          <a:p>
            <a:endParaRPr lang="en-US" sz="1600" dirty="0" smtClean="0"/>
          </a:p>
          <a:p>
            <a:endParaRPr lang="en-US" sz="1600" dirty="0"/>
          </a:p>
        </p:txBody>
      </p:sp>
      <p:sp>
        <p:nvSpPr>
          <p:cNvPr id="12" name="Content Placeholder 11"/>
          <p:cNvSpPr>
            <a:spLocks noGrp="1"/>
          </p:cNvSpPr>
          <p:nvPr>
            <p:ph sz="half" idx="2"/>
          </p:nvPr>
        </p:nvSpPr>
        <p:spPr>
          <a:xfrm>
            <a:off x="4648200" y="2072074"/>
            <a:ext cx="4114800" cy="1532727"/>
          </a:xfrm>
        </p:spPr>
        <p:txBody>
          <a:bodyPr/>
          <a:lstStyle/>
          <a:p>
            <a:r>
              <a:rPr lang="en-US" sz="1600" dirty="0" smtClean="0"/>
              <a:t>Leverage Skills</a:t>
            </a:r>
          </a:p>
          <a:p>
            <a:pPr lvl="1"/>
            <a:r>
              <a:rPr lang="en-US" sz="1400" dirty="0" smtClean="0"/>
              <a:t>Familiar interface, common foundation </a:t>
            </a:r>
          </a:p>
          <a:p>
            <a:pPr lvl="1"/>
            <a:r>
              <a:rPr lang="en-US" sz="1400" dirty="0" smtClean="0"/>
              <a:t>Monitor physical and virtual machines from one console </a:t>
            </a:r>
          </a:p>
          <a:p>
            <a:pPr lvl="1"/>
            <a:r>
              <a:rPr lang="en-US" sz="1400" dirty="0" smtClean="0"/>
              <a:t>Fully scriptable using Windows </a:t>
            </a:r>
            <a:r>
              <a:rPr lang="en-US" sz="1400" dirty="0" err="1" smtClean="0"/>
              <a:t>PowerShell</a:t>
            </a:r>
            <a:r>
              <a:rPr lang="en-US" sz="1400" dirty="0" smtClean="0"/>
              <a:t> </a:t>
            </a:r>
          </a:p>
          <a:p>
            <a:pPr>
              <a:buNone/>
            </a:pPr>
            <a:endParaRPr lang="en-GB" sz="2400" dirty="0"/>
          </a:p>
        </p:txBody>
      </p:sp>
      <p:sp>
        <p:nvSpPr>
          <p:cNvPr id="13" name="Rounded Rectangle 12"/>
          <p:cNvSpPr/>
          <p:nvPr/>
        </p:nvSpPr>
        <p:spPr bwMode="auto">
          <a:xfrm>
            <a:off x="387350" y="1416050"/>
            <a:ext cx="8369300" cy="48895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b="1" i="1" dirty="0" smtClean="0">
                <a:ea typeface="SimSun" pitchFamily="2" charset="-120"/>
                <a:cs typeface="Times New Roman" pitchFamily="18" charset="0"/>
              </a:rPr>
              <a:t>A centralized, heterogeneous management solution for the virtual datacenter</a:t>
            </a:r>
            <a:endParaRPr lang="en-GB" sz="2800" dirty="0" smtClean="0">
              <a:solidFill>
                <a:srgbClr val="FFFFFF"/>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xmlns="" val="406600849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bwMode="auto">
          <a:xfrm>
            <a:off x="6872905" y="1265906"/>
            <a:ext cx="2260034" cy="4735886"/>
          </a:xfrm>
          <a:prstGeom prst="roundRect">
            <a:avLst>
              <a:gd name="adj" fmla="val 1368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147687" tIns="492289" rIns="147687" bIns="73843" numCol="1" rtlCol="0" anchor="t" anchorCtr="0" compatLnSpc="1">
            <a:prstTxWarp prst="textNoShape">
              <a:avLst/>
            </a:prstTxWarp>
          </a:bodyPr>
          <a:lstStyle/>
          <a:p>
            <a:pPr marL="286922" indent="-286922" algn="l" defTabSz="1106012" rtl="0" eaLnBrk="0" hangingPunct="0">
              <a:lnSpc>
                <a:spcPct val="90000"/>
              </a:lnSpc>
              <a:spcBef>
                <a:spcPct val="30000"/>
              </a:spcBef>
              <a:buClr>
                <a:srgbClr val="050595"/>
              </a:buClr>
              <a:buSzPct val="95000"/>
              <a:buFontTx/>
              <a:buBlip>
                <a:blip r:embed="rId3"/>
              </a:buBlip>
              <a:tabLst>
                <a:tab pos="514476" algn="l"/>
              </a:tabLst>
              <a:defRPr/>
            </a:pPr>
            <a:endParaRPr lang="en-US" kern="1200" dirty="0">
              <a:solidFill>
                <a:srgbClr val="000000"/>
              </a:solidFill>
              <a:latin typeface="Segoe"/>
              <a:ea typeface="+mn-ea"/>
              <a:cs typeface="+mn-cs"/>
            </a:endParaRPr>
          </a:p>
        </p:txBody>
      </p:sp>
      <p:sp>
        <p:nvSpPr>
          <p:cNvPr id="63" name="Rounded Rectangle 62"/>
          <p:cNvSpPr/>
          <p:nvPr/>
        </p:nvSpPr>
        <p:spPr bwMode="auto">
          <a:xfrm>
            <a:off x="4573920" y="1265906"/>
            <a:ext cx="2260034" cy="4735886"/>
          </a:xfrm>
          <a:prstGeom prst="roundRect">
            <a:avLst>
              <a:gd name="adj" fmla="val 1368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147687" tIns="492289" rIns="147687" bIns="73843" numCol="1" rtlCol="0" anchor="t" anchorCtr="0" compatLnSpc="1">
            <a:prstTxWarp prst="textNoShape">
              <a:avLst/>
            </a:prstTxWarp>
          </a:bodyPr>
          <a:lstStyle/>
          <a:p>
            <a:pPr marL="286922" indent="-286922" algn="l" defTabSz="1106012" rtl="0" eaLnBrk="0" hangingPunct="0">
              <a:lnSpc>
                <a:spcPct val="90000"/>
              </a:lnSpc>
              <a:spcBef>
                <a:spcPct val="30000"/>
              </a:spcBef>
              <a:buClr>
                <a:srgbClr val="050595"/>
              </a:buClr>
              <a:buSzPct val="95000"/>
              <a:buFontTx/>
              <a:buBlip>
                <a:blip r:embed="rId3"/>
              </a:buBlip>
              <a:tabLst>
                <a:tab pos="514476" algn="l"/>
              </a:tabLst>
              <a:defRPr/>
            </a:pPr>
            <a:endParaRPr lang="en-US" kern="1200" dirty="0">
              <a:solidFill>
                <a:srgbClr val="000000"/>
              </a:solidFill>
              <a:latin typeface="Segoe"/>
              <a:ea typeface="+mn-ea"/>
              <a:cs typeface="+mn-cs"/>
            </a:endParaRPr>
          </a:p>
        </p:txBody>
      </p:sp>
      <p:sp>
        <p:nvSpPr>
          <p:cNvPr id="64" name="Rounded Rectangle 63"/>
          <p:cNvSpPr/>
          <p:nvPr/>
        </p:nvSpPr>
        <p:spPr bwMode="auto">
          <a:xfrm>
            <a:off x="2307455" y="1265906"/>
            <a:ext cx="2260034" cy="4735886"/>
          </a:xfrm>
          <a:prstGeom prst="roundRect">
            <a:avLst>
              <a:gd name="adj" fmla="val 1368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147687" tIns="492289" rIns="147687" bIns="73843" numCol="1" rtlCol="0" anchor="t" anchorCtr="0" compatLnSpc="1">
            <a:prstTxWarp prst="textNoShape">
              <a:avLst/>
            </a:prstTxWarp>
          </a:bodyPr>
          <a:lstStyle/>
          <a:p>
            <a:pPr marL="286922" indent="-286922" algn="l" defTabSz="1106012" rtl="0" eaLnBrk="0" hangingPunct="0">
              <a:lnSpc>
                <a:spcPct val="90000"/>
              </a:lnSpc>
              <a:spcBef>
                <a:spcPct val="30000"/>
              </a:spcBef>
              <a:buClr>
                <a:srgbClr val="050595"/>
              </a:buClr>
              <a:buSzPct val="95000"/>
              <a:buFontTx/>
              <a:buBlip>
                <a:blip r:embed="rId3"/>
              </a:buBlip>
              <a:tabLst>
                <a:tab pos="514476" algn="l"/>
              </a:tabLst>
              <a:defRPr/>
            </a:pPr>
            <a:endParaRPr lang="en-US" kern="1200" dirty="0">
              <a:solidFill>
                <a:srgbClr val="000000"/>
              </a:solidFill>
              <a:latin typeface="Segoe"/>
              <a:ea typeface="+mn-ea"/>
              <a:cs typeface="+mn-cs"/>
            </a:endParaRPr>
          </a:p>
        </p:txBody>
      </p:sp>
      <p:sp>
        <p:nvSpPr>
          <p:cNvPr id="2" name="Title 1"/>
          <p:cNvSpPr>
            <a:spLocks noGrp="1"/>
          </p:cNvSpPr>
          <p:nvPr>
            <p:ph type="title"/>
          </p:nvPr>
        </p:nvSpPr>
        <p:spPr/>
        <p:txBody>
          <a:bodyPr>
            <a:normAutofit/>
          </a:bodyPr>
          <a:lstStyle/>
          <a:p>
            <a:r>
              <a:rPr lang="en-US" smtClean="0"/>
              <a:t>Microsoft Virtualization Strategy</a:t>
            </a:r>
            <a:endParaRPr lang="en-US" dirty="0"/>
          </a:p>
        </p:txBody>
      </p:sp>
      <p:sp>
        <p:nvSpPr>
          <p:cNvPr id="60" name="Rectangle 59"/>
          <p:cNvSpPr/>
          <p:nvPr/>
        </p:nvSpPr>
        <p:spPr>
          <a:xfrm>
            <a:off x="2305534" y="1479280"/>
            <a:ext cx="2263877" cy="830993"/>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defTabSz="914363" rtl="0">
              <a:defRPr/>
            </a:pPr>
            <a:r>
              <a:rPr lang="en-US" sz="2400" kern="1200" dirty="0">
                <a:ln w="18415" cmpd="sng">
                  <a:noFill/>
                  <a:prstDash val="solid"/>
                </a:ln>
                <a:solidFill>
                  <a:schemeClr val="tx1"/>
                </a:solidFill>
                <a:latin typeface="Segoe Semibold" pitchFamily="34" charset="0"/>
                <a:ea typeface="+mn-ea"/>
                <a:cs typeface="+mn-cs"/>
              </a:rPr>
              <a:t>Data center to desktop</a:t>
            </a:r>
          </a:p>
        </p:txBody>
      </p:sp>
      <p:sp>
        <p:nvSpPr>
          <p:cNvPr id="61" name="Rectangle 60"/>
          <p:cNvSpPr/>
          <p:nvPr/>
        </p:nvSpPr>
        <p:spPr>
          <a:xfrm>
            <a:off x="4571999" y="1479280"/>
            <a:ext cx="2263877" cy="759178"/>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defTabSz="914363" rtl="0">
              <a:lnSpc>
                <a:spcPts val="2600"/>
              </a:lnSpc>
              <a:defRPr/>
            </a:pPr>
            <a:r>
              <a:rPr lang="en-US" sz="2400" kern="1200" dirty="0" smtClean="0">
                <a:ln w="18415" cmpd="sng">
                  <a:noFill/>
                  <a:prstDash val="solid"/>
                </a:ln>
                <a:solidFill>
                  <a:schemeClr val="tx1"/>
                </a:solidFill>
                <a:latin typeface="Segoe Semibold" pitchFamily="34" charset="0"/>
                <a:ea typeface="+mn-ea"/>
                <a:cs typeface="+mn-cs"/>
              </a:rPr>
              <a:t>End-to-End Management </a:t>
            </a:r>
            <a:endParaRPr lang="en-US" sz="2400" kern="1200" dirty="0">
              <a:ln w="18415" cmpd="sng">
                <a:noFill/>
                <a:prstDash val="solid"/>
              </a:ln>
              <a:solidFill>
                <a:schemeClr val="tx1"/>
              </a:solidFill>
              <a:latin typeface="Segoe Semibold" pitchFamily="34" charset="0"/>
              <a:ea typeface="+mn-ea"/>
              <a:cs typeface="+mn-cs"/>
            </a:endParaRPr>
          </a:p>
        </p:txBody>
      </p:sp>
      <p:sp>
        <p:nvSpPr>
          <p:cNvPr id="62" name="Rectangle 61"/>
          <p:cNvSpPr/>
          <p:nvPr/>
        </p:nvSpPr>
        <p:spPr>
          <a:xfrm>
            <a:off x="6867296" y="1479280"/>
            <a:ext cx="2271252" cy="461661"/>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defTabSz="914363" rtl="0">
              <a:defRPr/>
            </a:pPr>
            <a:r>
              <a:rPr lang="en-US" sz="2400" kern="1200" dirty="0">
                <a:ln w="18415" cmpd="sng">
                  <a:noFill/>
                  <a:prstDash val="solid"/>
                </a:ln>
                <a:solidFill>
                  <a:schemeClr val="tx1"/>
                </a:solidFill>
                <a:latin typeface="Segoe Semibold" pitchFamily="34" charset="0"/>
                <a:ea typeface="+mn-ea"/>
                <a:cs typeface="+mn-cs"/>
              </a:rPr>
              <a:t>Best TCO/ROI</a:t>
            </a:r>
          </a:p>
        </p:txBody>
      </p:sp>
      <p:grpSp>
        <p:nvGrpSpPr>
          <p:cNvPr id="3" name="Group 70"/>
          <p:cNvGrpSpPr>
            <a:grpSpLocks noChangeAspect="1"/>
          </p:cNvGrpSpPr>
          <p:nvPr/>
        </p:nvGrpSpPr>
        <p:grpSpPr>
          <a:xfrm>
            <a:off x="5215177" y="2503945"/>
            <a:ext cx="977520" cy="822961"/>
            <a:chOff x="-2594339" y="1952624"/>
            <a:chExt cx="2432414" cy="1376364"/>
          </a:xfrm>
        </p:grpSpPr>
        <p:pic>
          <p:nvPicPr>
            <p:cNvPr id="72" name="Picture 71" descr="Connected.png"/>
            <p:cNvPicPr>
              <a:picLocks noChangeAspect="1"/>
            </p:cNvPicPr>
            <p:nvPr/>
          </p:nvPicPr>
          <p:blipFill>
            <a:blip r:embed="rId4" cstate="print">
              <a:duotone>
                <a:prstClr val="black"/>
                <a:schemeClr val="accent3">
                  <a:tint val="45000"/>
                  <a:satMod val="400000"/>
                </a:schemeClr>
              </a:duotone>
            </a:blip>
            <a:stretch>
              <a:fillRect/>
            </a:stretch>
          </p:blipFill>
          <p:spPr bwMode="auto">
            <a:xfrm>
              <a:off x="-2594339" y="1952624"/>
              <a:ext cx="851263" cy="879877"/>
            </a:xfrm>
            <a:prstGeom prst="rect">
              <a:avLst/>
            </a:prstGeom>
            <a:noFill/>
            <a:ln>
              <a:noFill/>
            </a:ln>
            <a:effectLst/>
          </p:spPr>
        </p:pic>
        <p:pic>
          <p:nvPicPr>
            <p:cNvPr id="73" name="Picture 72" descr="Connected.png"/>
            <p:cNvPicPr>
              <a:picLocks noChangeAspect="1"/>
            </p:cNvPicPr>
            <p:nvPr/>
          </p:nvPicPr>
          <p:blipFill>
            <a:blip r:embed="rId4" cstate="print">
              <a:duotone>
                <a:prstClr val="black"/>
                <a:schemeClr val="accent3">
                  <a:tint val="45000"/>
                  <a:satMod val="400000"/>
                </a:schemeClr>
              </a:duotone>
            </a:blip>
            <a:stretch>
              <a:fillRect/>
            </a:stretch>
          </p:blipFill>
          <p:spPr bwMode="auto">
            <a:xfrm>
              <a:off x="-1875201" y="1952624"/>
              <a:ext cx="851263" cy="879877"/>
            </a:xfrm>
            <a:prstGeom prst="rect">
              <a:avLst/>
            </a:prstGeom>
            <a:noFill/>
            <a:ln>
              <a:noFill/>
            </a:ln>
            <a:effectLst/>
          </p:spPr>
        </p:pic>
        <p:pic>
          <p:nvPicPr>
            <p:cNvPr id="74" name="Picture 73" descr="Connected.png"/>
            <p:cNvPicPr>
              <a:picLocks noChangeAspect="1"/>
            </p:cNvPicPr>
            <p:nvPr/>
          </p:nvPicPr>
          <p:blipFill>
            <a:blip r:embed="rId4" cstate="print">
              <a:duotone>
                <a:prstClr val="black"/>
                <a:schemeClr val="accent3">
                  <a:tint val="45000"/>
                  <a:satMod val="400000"/>
                </a:schemeClr>
              </a:duotone>
            </a:blip>
            <a:stretch>
              <a:fillRect/>
            </a:stretch>
          </p:blipFill>
          <p:spPr bwMode="auto">
            <a:xfrm>
              <a:off x="-1156064" y="1952624"/>
              <a:ext cx="851263" cy="879877"/>
            </a:xfrm>
            <a:prstGeom prst="rect">
              <a:avLst/>
            </a:prstGeom>
            <a:noFill/>
            <a:ln>
              <a:noFill/>
            </a:ln>
            <a:effectLst/>
          </p:spPr>
        </p:pic>
        <p:grpSp>
          <p:nvGrpSpPr>
            <p:cNvPr id="4" name="Group 39"/>
            <p:cNvGrpSpPr/>
            <p:nvPr/>
          </p:nvGrpSpPr>
          <p:grpSpPr>
            <a:xfrm>
              <a:off x="-2191220" y="2689973"/>
              <a:ext cx="2029300" cy="639015"/>
              <a:chOff x="-2362670" y="2766173"/>
              <a:chExt cx="2029300" cy="639015"/>
            </a:xfrm>
          </p:grpSpPr>
          <p:grpSp>
            <p:nvGrpSpPr>
              <p:cNvPr id="5" name="Group 24"/>
              <p:cNvGrpSpPr/>
              <p:nvPr/>
            </p:nvGrpSpPr>
            <p:grpSpPr>
              <a:xfrm>
                <a:off x="-2362670" y="2766173"/>
                <a:ext cx="1136481" cy="639015"/>
                <a:chOff x="6653048" y="5267206"/>
                <a:chExt cx="1623544" cy="912878"/>
              </a:xfrm>
            </p:grpSpPr>
            <p:pic>
              <p:nvPicPr>
                <p:cNvPr id="82" name="Picture 81" descr="Server.png"/>
                <p:cNvPicPr>
                  <a:picLocks noChangeAspect="1"/>
                </p:cNvPicPr>
                <p:nvPr/>
              </p:nvPicPr>
              <p:blipFill>
                <a:blip r:embed="rId5" cstate="print">
                  <a:duotone>
                    <a:prstClr val="black"/>
                    <a:schemeClr val="accent3">
                      <a:tint val="45000"/>
                      <a:satMod val="400000"/>
                    </a:schemeClr>
                  </a:duotone>
                </a:blip>
                <a:stretch>
                  <a:fillRect/>
                </a:stretch>
              </p:blipFill>
              <p:spPr bwMode="auto">
                <a:xfrm>
                  <a:off x="6653048" y="5267206"/>
                  <a:ext cx="667103" cy="912878"/>
                </a:xfrm>
                <a:prstGeom prst="rect">
                  <a:avLst/>
                </a:prstGeom>
                <a:noFill/>
                <a:ln>
                  <a:noFill/>
                </a:ln>
                <a:effectLst/>
              </p:spPr>
            </p:pic>
            <p:pic>
              <p:nvPicPr>
                <p:cNvPr id="83" name="Picture 82" descr="Server.png"/>
                <p:cNvPicPr>
                  <a:picLocks noChangeAspect="1"/>
                </p:cNvPicPr>
                <p:nvPr/>
              </p:nvPicPr>
              <p:blipFill>
                <a:blip r:embed="rId5" cstate="print">
                  <a:duotone>
                    <a:prstClr val="black"/>
                    <a:schemeClr val="accent3">
                      <a:tint val="45000"/>
                      <a:satMod val="400000"/>
                    </a:schemeClr>
                  </a:duotone>
                </a:blip>
                <a:stretch>
                  <a:fillRect/>
                </a:stretch>
              </p:blipFill>
              <p:spPr bwMode="auto">
                <a:xfrm>
                  <a:off x="6971862" y="5267206"/>
                  <a:ext cx="667103" cy="912878"/>
                </a:xfrm>
                <a:prstGeom prst="rect">
                  <a:avLst/>
                </a:prstGeom>
                <a:noFill/>
                <a:ln>
                  <a:noFill/>
                </a:ln>
                <a:effectLst/>
              </p:spPr>
            </p:pic>
            <p:pic>
              <p:nvPicPr>
                <p:cNvPr id="84" name="Picture 83" descr="Server.png"/>
                <p:cNvPicPr>
                  <a:picLocks noChangeAspect="1"/>
                </p:cNvPicPr>
                <p:nvPr/>
              </p:nvPicPr>
              <p:blipFill>
                <a:blip r:embed="rId5" cstate="print">
                  <a:duotone>
                    <a:prstClr val="black"/>
                    <a:schemeClr val="accent3">
                      <a:tint val="45000"/>
                      <a:satMod val="400000"/>
                    </a:schemeClr>
                  </a:duotone>
                </a:blip>
                <a:stretch>
                  <a:fillRect/>
                </a:stretch>
              </p:blipFill>
              <p:spPr bwMode="auto">
                <a:xfrm>
                  <a:off x="7290676" y="5267206"/>
                  <a:ext cx="667103" cy="912878"/>
                </a:xfrm>
                <a:prstGeom prst="rect">
                  <a:avLst/>
                </a:prstGeom>
                <a:noFill/>
                <a:ln>
                  <a:noFill/>
                </a:ln>
                <a:effectLst/>
              </p:spPr>
            </p:pic>
            <p:pic>
              <p:nvPicPr>
                <p:cNvPr id="85" name="Picture 84" descr="Server.png"/>
                <p:cNvPicPr>
                  <a:picLocks noChangeAspect="1"/>
                </p:cNvPicPr>
                <p:nvPr/>
              </p:nvPicPr>
              <p:blipFill>
                <a:blip r:embed="rId5" cstate="print">
                  <a:duotone>
                    <a:prstClr val="black"/>
                    <a:schemeClr val="accent3">
                      <a:tint val="45000"/>
                      <a:satMod val="400000"/>
                    </a:schemeClr>
                  </a:duotone>
                </a:blip>
                <a:stretch>
                  <a:fillRect/>
                </a:stretch>
              </p:blipFill>
              <p:spPr bwMode="auto">
                <a:xfrm>
                  <a:off x="7609489" y="5267206"/>
                  <a:ext cx="667103" cy="912878"/>
                </a:xfrm>
                <a:prstGeom prst="rect">
                  <a:avLst/>
                </a:prstGeom>
                <a:noFill/>
                <a:ln>
                  <a:noFill/>
                </a:ln>
                <a:effectLst/>
              </p:spPr>
            </p:pic>
          </p:grpSp>
          <p:grpSp>
            <p:nvGrpSpPr>
              <p:cNvPr id="6" name="Group 24"/>
              <p:cNvGrpSpPr/>
              <p:nvPr/>
            </p:nvGrpSpPr>
            <p:grpSpPr>
              <a:xfrm>
                <a:off x="-1469851" y="2766173"/>
                <a:ext cx="1136481" cy="639015"/>
                <a:chOff x="6653048" y="5267206"/>
                <a:chExt cx="1623544" cy="912878"/>
              </a:xfrm>
            </p:grpSpPr>
            <p:pic>
              <p:nvPicPr>
                <p:cNvPr id="78" name="Picture 77" descr="Server.png"/>
                <p:cNvPicPr>
                  <a:picLocks noChangeAspect="1"/>
                </p:cNvPicPr>
                <p:nvPr/>
              </p:nvPicPr>
              <p:blipFill>
                <a:blip r:embed="rId5" cstate="print">
                  <a:duotone>
                    <a:prstClr val="black"/>
                    <a:schemeClr val="accent3">
                      <a:tint val="45000"/>
                      <a:satMod val="400000"/>
                    </a:schemeClr>
                  </a:duotone>
                </a:blip>
                <a:stretch>
                  <a:fillRect/>
                </a:stretch>
              </p:blipFill>
              <p:spPr bwMode="auto">
                <a:xfrm>
                  <a:off x="6653048" y="5267206"/>
                  <a:ext cx="667103" cy="912878"/>
                </a:xfrm>
                <a:prstGeom prst="rect">
                  <a:avLst/>
                </a:prstGeom>
                <a:noFill/>
                <a:ln>
                  <a:noFill/>
                </a:ln>
                <a:effectLst/>
              </p:spPr>
            </p:pic>
            <p:pic>
              <p:nvPicPr>
                <p:cNvPr id="79" name="Picture 78" descr="Server.png"/>
                <p:cNvPicPr>
                  <a:picLocks noChangeAspect="1"/>
                </p:cNvPicPr>
                <p:nvPr/>
              </p:nvPicPr>
              <p:blipFill>
                <a:blip r:embed="rId5" cstate="print">
                  <a:duotone>
                    <a:prstClr val="black"/>
                    <a:schemeClr val="accent3">
                      <a:tint val="45000"/>
                      <a:satMod val="400000"/>
                    </a:schemeClr>
                  </a:duotone>
                </a:blip>
                <a:stretch>
                  <a:fillRect/>
                </a:stretch>
              </p:blipFill>
              <p:spPr bwMode="auto">
                <a:xfrm>
                  <a:off x="6971862" y="5267206"/>
                  <a:ext cx="667103" cy="912878"/>
                </a:xfrm>
                <a:prstGeom prst="rect">
                  <a:avLst/>
                </a:prstGeom>
                <a:noFill/>
                <a:ln>
                  <a:noFill/>
                </a:ln>
                <a:effectLst/>
              </p:spPr>
            </p:pic>
            <p:pic>
              <p:nvPicPr>
                <p:cNvPr id="80" name="Picture 79" descr="Server.png"/>
                <p:cNvPicPr>
                  <a:picLocks noChangeAspect="1"/>
                </p:cNvPicPr>
                <p:nvPr/>
              </p:nvPicPr>
              <p:blipFill>
                <a:blip r:embed="rId5" cstate="print">
                  <a:duotone>
                    <a:prstClr val="black"/>
                    <a:schemeClr val="accent3">
                      <a:tint val="45000"/>
                      <a:satMod val="400000"/>
                    </a:schemeClr>
                  </a:duotone>
                </a:blip>
                <a:stretch>
                  <a:fillRect/>
                </a:stretch>
              </p:blipFill>
              <p:spPr bwMode="auto">
                <a:xfrm>
                  <a:off x="7290676" y="5267206"/>
                  <a:ext cx="667103" cy="912878"/>
                </a:xfrm>
                <a:prstGeom prst="rect">
                  <a:avLst/>
                </a:prstGeom>
                <a:noFill/>
                <a:ln>
                  <a:noFill/>
                </a:ln>
                <a:effectLst/>
              </p:spPr>
            </p:pic>
            <p:pic>
              <p:nvPicPr>
                <p:cNvPr id="81" name="Picture 80" descr="Server.png"/>
                <p:cNvPicPr>
                  <a:picLocks noChangeAspect="1"/>
                </p:cNvPicPr>
                <p:nvPr/>
              </p:nvPicPr>
              <p:blipFill>
                <a:blip r:embed="rId5" cstate="print">
                  <a:duotone>
                    <a:prstClr val="black"/>
                    <a:schemeClr val="accent3">
                      <a:tint val="45000"/>
                      <a:satMod val="400000"/>
                    </a:schemeClr>
                  </a:duotone>
                </a:blip>
                <a:stretch>
                  <a:fillRect/>
                </a:stretch>
              </p:blipFill>
              <p:spPr bwMode="auto">
                <a:xfrm>
                  <a:off x="7609489" y="5267206"/>
                  <a:ext cx="667103" cy="912878"/>
                </a:xfrm>
                <a:prstGeom prst="rect">
                  <a:avLst/>
                </a:prstGeom>
                <a:noFill/>
                <a:ln>
                  <a:noFill/>
                </a:ln>
                <a:effectLst/>
              </p:spPr>
            </p:pic>
          </p:grpSp>
        </p:grpSp>
      </p:grpSp>
      <p:pic>
        <p:nvPicPr>
          <p:cNvPr id="2051" name="Picture 3"/>
          <p:cNvPicPr>
            <a:picLocks noChangeAspect="1" noChangeArrowheads="1"/>
          </p:cNvPicPr>
          <p:nvPr/>
        </p:nvPicPr>
        <p:blipFill>
          <a:blip r:embed="rId6" cstate="print">
            <a:duotone>
              <a:prstClr val="black"/>
              <a:schemeClr val="accent2">
                <a:tint val="45000"/>
                <a:satMod val="400000"/>
              </a:schemeClr>
            </a:duotone>
            <a:lum contrast="-30000"/>
          </a:blip>
          <a:srcRect/>
          <a:stretch>
            <a:fillRect/>
          </a:stretch>
        </p:blipFill>
        <p:spPr bwMode="auto">
          <a:xfrm>
            <a:off x="-7089637" y="-5791200"/>
            <a:ext cx="3130120" cy="4176713"/>
          </a:xfrm>
          <a:prstGeom prst="rect">
            <a:avLst/>
          </a:prstGeom>
          <a:noFill/>
          <a:ln w="9525">
            <a:noFill/>
            <a:miter lim="800000"/>
            <a:headEnd/>
            <a:tailEnd/>
          </a:ln>
          <a:effectLst/>
        </p:spPr>
      </p:pic>
      <p:pic>
        <p:nvPicPr>
          <p:cNvPr id="95" name="Picture 15" descr="Server-Physical-Single"/>
          <p:cNvPicPr>
            <a:picLocks noChangeAspect="1" noChangeArrowheads="1"/>
          </p:cNvPicPr>
          <p:nvPr/>
        </p:nvPicPr>
        <p:blipFill>
          <a:blip r:embed="rId7" cstate="print"/>
          <a:stretch>
            <a:fillRect/>
          </a:stretch>
        </p:blipFill>
        <p:spPr bwMode="invGray">
          <a:xfrm>
            <a:off x="-6493880" y="-4571197"/>
            <a:ext cx="864827" cy="967304"/>
          </a:xfrm>
          <a:prstGeom prst="rect">
            <a:avLst/>
          </a:prstGeom>
          <a:noFill/>
          <a:ln>
            <a:noFill/>
          </a:ln>
        </p:spPr>
      </p:pic>
      <p:pic>
        <p:nvPicPr>
          <p:cNvPr id="96" name="Picture 95" descr="server.png"/>
          <p:cNvPicPr>
            <a:picLocks noChangeAspect="1"/>
          </p:cNvPicPr>
          <p:nvPr/>
        </p:nvPicPr>
        <p:blipFill>
          <a:blip r:embed="rId8" cstate="screen"/>
          <a:stretch>
            <a:fillRect/>
          </a:stretch>
        </p:blipFill>
        <p:spPr bwMode="invGray">
          <a:xfrm>
            <a:off x="-6460823" y="-4724400"/>
            <a:ext cx="784267" cy="809591"/>
          </a:xfrm>
          <a:prstGeom prst="rect">
            <a:avLst/>
          </a:prstGeom>
        </p:spPr>
      </p:pic>
      <p:pic>
        <p:nvPicPr>
          <p:cNvPr id="97" name="Picture 96" descr="server.png"/>
          <p:cNvPicPr>
            <a:picLocks noChangeAspect="1"/>
          </p:cNvPicPr>
          <p:nvPr/>
        </p:nvPicPr>
        <p:blipFill>
          <a:blip r:embed="rId8" cstate="screen"/>
          <a:stretch>
            <a:fillRect/>
          </a:stretch>
        </p:blipFill>
        <p:spPr bwMode="invGray">
          <a:xfrm>
            <a:off x="-6460823" y="-4927173"/>
            <a:ext cx="784267" cy="809591"/>
          </a:xfrm>
          <a:prstGeom prst="rect">
            <a:avLst/>
          </a:prstGeom>
        </p:spPr>
      </p:pic>
      <p:pic>
        <p:nvPicPr>
          <p:cNvPr id="98" name="Picture 97" descr="Virtual App.png"/>
          <p:cNvPicPr>
            <a:picLocks noChangeAspect="1"/>
          </p:cNvPicPr>
          <p:nvPr/>
        </p:nvPicPr>
        <p:blipFill>
          <a:blip r:embed="rId9" cstate="screen"/>
          <a:stretch>
            <a:fillRect/>
          </a:stretch>
        </p:blipFill>
        <p:spPr bwMode="invGray">
          <a:xfrm>
            <a:off x="-6232164" y="-4076700"/>
            <a:ext cx="1429122" cy="1186845"/>
          </a:xfrm>
          <a:prstGeom prst="rect">
            <a:avLst/>
          </a:prstGeom>
        </p:spPr>
      </p:pic>
      <p:pic>
        <p:nvPicPr>
          <p:cNvPr id="2052" name="Picture 4"/>
          <p:cNvPicPr>
            <a:picLocks noChangeAspect="1" noChangeArrowheads="1"/>
          </p:cNvPicPr>
          <p:nvPr/>
        </p:nvPicPr>
        <p:blipFill>
          <a:blip r:embed="rId10" cstate="print"/>
          <a:srcRect r="2562"/>
          <a:stretch>
            <a:fillRect/>
          </a:stretch>
        </p:blipFill>
        <p:spPr bwMode="auto">
          <a:xfrm>
            <a:off x="2848805" y="2310402"/>
            <a:ext cx="1177334" cy="1210047"/>
          </a:xfrm>
          <a:prstGeom prst="rect">
            <a:avLst/>
          </a:prstGeom>
          <a:noFill/>
          <a:ln>
            <a:noFill/>
          </a:ln>
        </p:spPr>
      </p:pic>
      <p:pic>
        <p:nvPicPr>
          <p:cNvPr id="2053" name="Picture 5" descr="C:\Users\marklin\Documents\Presentation_goodies\Shapes and Graphics\Charts and Graphs\line chart\graph icon green.png"/>
          <p:cNvPicPr>
            <a:picLocks noChangeAspect="1" noChangeArrowheads="1"/>
          </p:cNvPicPr>
          <p:nvPr/>
        </p:nvPicPr>
        <p:blipFill>
          <a:blip r:embed="rId11" cstate="print">
            <a:duotone>
              <a:prstClr val="black"/>
              <a:schemeClr val="accent4">
                <a:tint val="45000"/>
                <a:satMod val="400000"/>
              </a:schemeClr>
            </a:duotone>
          </a:blip>
          <a:srcRect/>
          <a:stretch>
            <a:fillRect/>
          </a:stretch>
        </p:blipFill>
        <p:spPr bwMode="auto">
          <a:xfrm>
            <a:off x="7517537" y="2524504"/>
            <a:ext cx="970770" cy="781843"/>
          </a:xfrm>
          <a:prstGeom prst="rect">
            <a:avLst/>
          </a:prstGeom>
          <a:noFill/>
        </p:spPr>
      </p:pic>
      <p:sp>
        <p:nvSpPr>
          <p:cNvPr id="42" name="Rounded Rectangle 41"/>
          <p:cNvSpPr/>
          <p:nvPr/>
        </p:nvSpPr>
        <p:spPr bwMode="auto">
          <a:xfrm>
            <a:off x="37283" y="1265906"/>
            <a:ext cx="2260034" cy="4735886"/>
          </a:xfrm>
          <a:prstGeom prst="roundRect">
            <a:avLst>
              <a:gd name="adj" fmla="val 1368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147687" tIns="492289" rIns="147687" bIns="73843" numCol="1" rtlCol="0" anchor="t" anchorCtr="0" compatLnSpc="1">
            <a:prstTxWarp prst="textNoShape">
              <a:avLst/>
            </a:prstTxWarp>
          </a:bodyPr>
          <a:lstStyle/>
          <a:p>
            <a:pPr marL="286922" indent="-286922" algn="l" defTabSz="1106012" rtl="0" eaLnBrk="0" hangingPunct="0">
              <a:lnSpc>
                <a:spcPct val="90000"/>
              </a:lnSpc>
              <a:spcBef>
                <a:spcPct val="30000"/>
              </a:spcBef>
              <a:buClr>
                <a:srgbClr val="050595"/>
              </a:buClr>
              <a:buSzPct val="95000"/>
              <a:buFontTx/>
              <a:buBlip>
                <a:blip r:embed="rId3"/>
              </a:buBlip>
              <a:tabLst>
                <a:tab pos="514476" algn="l"/>
              </a:tabLst>
              <a:defRPr/>
            </a:pPr>
            <a:endParaRPr lang="en-US" kern="1200" dirty="0">
              <a:solidFill>
                <a:srgbClr val="000000"/>
              </a:solidFill>
              <a:latin typeface="Segoe"/>
              <a:ea typeface="+mn-ea"/>
              <a:cs typeface="+mn-cs"/>
            </a:endParaRPr>
          </a:p>
        </p:txBody>
      </p:sp>
      <p:sp>
        <p:nvSpPr>
          <p:cNvPr id="46" name="Rounded Rectangle 4"/>
          <p:cNvSpPr/>
          <p:nvPr/>
        </p:nvSpPr>
        <p:spPr>
          <a:xfrm>
            <a:off x="2312908" y="3854158"/>
            <a:ext cx="2249129" cy="575495"/>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0" rIns="91440" bIns="0" numCol="1" rtlCol="0" anchor="ctr" anchorCtr="0" compatLnSpc="1">
            <a:prstTxWarp prst="textNoShape">
              <a:avLst/>
            </a:prstTxWarp>
          </a:bodyPr>
          <a:lstStyle/>
          <a:p>
            <a:pPr algn="ctr" defTabSz="1106012" rtl="0" eaLnBrk="0" fontAlgn="base" hangingPunct="0">
              <a:lnSpc>
                <a:spcPct val="90000"/>
              </a:lnSpc>
              <a:spcBef>
                <a:spcPct val="30000"/>
              </a:spcBef>
              <a:spcAft>
                <a:spcPct val="0"/>
              </a:spcAft>
              <a:buClr>
                <a:srgbClr val="050595"/>
              </a:buClr>
              <a:buSzPct val="95000"/>
              <a:tabLst>
                <a:tab pos="514476" algn="l"/>
              </a:tabLst>
              <a:defRPr/>
            </a:pPr>
            <a:r>
              <a:rPr lang="en-US" sz="1400" b="1" kern="1200" dirty="0">
                <a:solidFill>
                  <a:srgbClr val="FFFFFF"/>
                </a:solidFill>
                <a:latin typeface="Segoe"/>
                <a:ea typeface="+mn-ea"/>
                <a:cs typeface="+mn-cs"/>
              </a:rPr>
              <a:t>Full range of products &amp; solutions</a:t>
            </a:r>
          </a:p>
        </p:txBody>
      </p:sp>
      <p:sp>
        <p:nvSpPr>
          <p:cNvPr id="49" name="Rounded Rectangle 8"/>
          <p:cNvSpPr/>
          <p:nvPr/>
        </p:nvSpPr>
        <p:spPr>
          <a:xfrm>
            <a:off x="2312908" y="4500534"/>
            <a:ext cx="2249129" cy="575495"/>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0" rIns="91440" bIns="0" numCol="1" rtlCol="0" anchor="ctr" anchorCtr="0" compatLnSpc="1">
            <a:prstTxWarp prst="textNoShape">
              <a:avLst/>
            </a:prstTxWarp>
          </a:bodyPr>
          <a:lstStyle/>
          <a:p>
            <a:pPr marL="286922" indent="-286922" algn="ctr" defTabSz="1106012" rtl="0" eaLnBrk="0" fontAlgn="base" hangingPunct="0">
              <a:lnSpc>
                <a:spcPct val="90000"/>
              </a:lnSpc>
              <a:spcBef>
                <a:spcPts val="0"/>
              </a:spcBef>
              <a:spcAft>
                <a:spcPct val="0"/>
              </a:spcAft>
              <a:buClr>
                <a:srgbClr val="050595"/>
              </a:buClr>
              <a:buSzPct val="95000"/>
              <a:tabLst>
                <a:tab pos="514476" algn="l"/>
              </a:tabLst>
              <a:defRPr/>
            </a:pPr>
            <a:r>
              <a:rPr lang="en-US" sz="1400" b="1" kern="1200" dirty="0">
                <a:solidFill>
                  <a:srgbClr val="FFFFFF"/>
                </a:solidFill>
                <a:latin typeface="Segoe"/>
                <a:ea typeface="+mn-ea"/>
                <a:cs typeface="+mn-cs"/>
              </a:rPr>
              <a:t>Large </a:t>
            </a:r>
            <a:r>
              <a:rPr lang="en-US" sz="1400" b="1" kern="1200" dirty="0" smtClean="0">
                <a:solidFill>
                  <a:srgbClr val="FFFFFF"/>
                </a:solidFill>
                <a:latin typeface="Segoe"/>
                <a:ea typeface="+mn-ea"/>
                <a:cs typeface="+mn-cs"/>
              </a:rPr>
              <a:t>partner</a:t>
            </a:r>
          </a:p>
          <a:p>
            <a:pPr marL="286922" indent="-286922" algn="ctr" defTabSz="1106012" rtl="0" eaLnBrk="0" fontAlgn="base" hangingPunct="0">
              <a:lnSpc>
                <a:spcPct val="90000"/>
              </a:lnSpc>
              <a:spcBef>
                <a:spcPts val="0"/>
              </a:spcBef>
              <a:spcAft>
                <a:spcPct val="0"/>
              </a:spcAft>
              <a:buClr>
                <a:srgbClr val="050595"/>
              </a:buClr>
              <a:buSzPct val="95000"/>
              <a:tabLst>
                <a:tab pos="514476" algn="l"/>
              </a:tabLst>
              <a:defRPr/>
            </a:pPr>
            <a:r>
              <a:rPr lang="en-US" sz="1400" b="1" kern="1200" dirty="0" smtClean="0">
                <a:solidFill>
                  <a:srgbClr val="FFFFFF"/>
                </a:solidFill>
                <a:latin typeface="Segoe"/>
                <a:ea typeface="+mn-ea"/>
                <a:cs typeface="+mn-cs"/>
              </a:rPr>
              <a:t>eco-system</a:t>
            </a:r>
            <a:endParaRPr lang="en-US" sz="1400" b="1" kern="1200" dirty="0">
              <a:solidFill>
                <a:srgbClr val="FFFFFF"/>
              </a:solidFill>
              <a:latin typeface="Segoe"/>
              <a:ea typeface="+mn-ea"/>
              <a:cs typeface="+mn-cs"/>
            </a:endParaRPr>
          </a:p>
        </p:txBody>
      </p:sp>
      <p:sp>
        <p:nvSpPr>
          <p:cNvPr id="51" name="Rounded Rectangle 18"/>
          <p:cNvSpPr/>
          <p:nvPr/>
        </p:nvSpPr>
        <p:spPr>
          <a:xfrm>
            <a:off x="6870984" y="3863585"/>
            <a:ext cx="2263877" cy="556217"/>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0" rIns="91440" bIns="0" numCol="1" rtlCol="0" anchor="ctr" anchorCtr="0" compatLnSpc="1">
            <a:prstTxWarp prst="textNoShape">
              <a:avLst/>
            </a:prstTxWarp>
          </a:bodyPr>
          <a:lstStyle/>
          <a:p>
            <a:pPr marL="286922" indent="-286922" algn="ctr" defTabSz="1106012" rtl="0" eaLnBrk="0" fontAlgn="base" hangingPunct="0">
              <a:lnSpc>
                <a:spcPct val="90000"/>
              </a:lnSpc>
              <a:spcBef>
                <a:spcPts val="0"/>
              </a:spcBef>
              <a:spcAft>
                <a:spcPct val="0"/>
              </a:spcAft>
              <a:buClr>
                <a:srgbClr val="050595"/>
              </a:buClr>
              <a:buSzPct val="95000"/>
              <a:tabLst>
                <a:tab pos="514476" algn="l"/>
              </a:tabLst>
              <a:defRPr/>
            </a:pPr>
            <a:r>
              <a:rPr lang="en-US" sz="1400" b="1" kern="1200" dirty="0" smtClean="0">
                <a:solidFill>
                  <a:srgbClr val="FFFFFF"/>
                </a:solidFill>
                <a:latin typeface="Segoe"/>
                <a:ea typeface="+mn-ea"/>
                <a:cs typeface="+mn-cs"/>
              </a:rPr>
              <a:t>1/6</a:t>
            </a:r>
            <a:r>
              <a:rPr lang="en-US" sz="1400" b="1" kern="1200" baseline="30000" dirty="0" smtClean="0">
                <a:solidFill>
                  <a:srgbClr val="FFFFFF"/>
                </a:solidFill>
                <a:latin typeface="Segoe"/>
                <a:ea typeface="+mn-ea"/>
                <a:cs typeface="+mn-cs"/>
              </a:rPr>
              <a:t>th</a:t>
            </a:r>
            <a:r>
              <a:rPr lang="en-US" sz="1400" b="1" kern="1200" dirty="0" smtClean="0">
                <a:solidFill>
                  <a:srgbClr val="FFFFFF"/>
                </a:solidFill>
                <a:latin typeface="Segoe"/>
                <a:ea typeface="+mn-ea"/>
                <a:cs typeface="+mn-cs"/>
              </a:rPr>
              <a:t> </a:t>
            </a:r>
            <a:r>
              <a:rPr lang="en-US" sz="1400" b="1" kern="1200" dirty="0">
                <a:solidFill>
                  <a:srgbClr val="FFFFFF"/>
                </a:solidFill>
                <a:latin typeface="Segoe"/>
                <a:ea typeface="+mn-ea"/>
                <a:cs typeface="+mn-cs"/>
              </a:rPr>
              <a:t>the </a:t>
            </a:r>
            <a:r>
              <a:rPr lang="en-US" sz="1400" b="1" kern="1200" dirty="0" smtClean="0">
                <a:solidFill>
                  <a:srgbClr val="FFFFFF"/>
                </a:solidFill>
                <a:latin typeface="Segoe"/>
                <a:ea typeface="+mn-ea"/>
                <a:cs typeface="+mn-cs"/>
              </a:rPr>
              <a:t>price</a:t>
            </a:r>
          </a:p>
          <a:p>
            <a:pPr marL="286922" indent="-286922" algn="ctr" defTabSz="1106012" rtl="0" eaLnBrk="0" fontAlgn="base" hangingPunct="0">
              <a:lnSpc>
                <a:spcPct val="90000"/>
              </a:lnSpc>
              <a:spcBef>
                <a:spcPts val="0"/>
              </a:spcBef>
              <a:spcAft>
                <a:spcPct val="0"/>
              </a:spcAft>
              <a:buClr>
                <a:srgbClr val="050595"/>
              </a:buClr>
              <a:buSzPct val="95000"/>
              <a:tabLst>
                <a:tab pos="514476" algn="l"/>
              </a:tabLst>
              <a:defRPr/>
            </a:pPr>
            <a:r>
              <a:rPr lang="en-US" sz="1400" b="1" kern="1200" dirty="0" smtClean="0">
                <a:solidFill>
                  <a:srgbClr val="FFFFFF"/>
                </a:solidFill>
                <a:latin typeface="Segoe"/>
                <a:ea typeface="+mn-ea"/>
                <a:cs typeface="+mn-cs"/>
              </a:rPr>
              <a:t>up </a:t>
            </a:r>
            <a:r>
              <a:rPr lang="en-US" sz="1400" b="1" kern="1200" dirty="0">
                <a:solidFill>
                  <a:srgbClr val="FFFFFF"/>
                </a:solidFill>
                <a:latin typeface="Segoe"/>
                <a:ea typeface="+mn-ea"/>
                <a:cs typeface="+mn-cs"/>
              </a:rPr>
              <a:t>front</a:t>
            </a:r>
          </a:p>
        </p:txBody>
      </p:sp>
      <p:sp>
        <p:nvSpPr>
          <p:cNvPr id="56" name="Rounded Rectangle 10"/>
          <p:cNvSpPr/>
          <p:nvPr/>
        </p:nvSpPr>
        <p:spPr>
          <a:xfrm>
            <a:off x="4595826" y="3863585"/>
            <a:ext cx="2216223" cy="571902"/>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0" rIns="91440" bIns="0" numCol="1" rtlCol="0" anchor="ctr" anchorCtr="0" compatLnSpc="1">
            <a:prstTxWarp prst="textNoShape">
              <a:avLst/>
            </a:prstTxWarp>
          </a:bodyPr>
          <a:lstStyle/>
          <a:p>
            <a:pPr algn="ctr" defTabSz="1106012" rtl="0" eaLnBrk="0" fontAlgn="base" hangingPunct="0">
              <a:lnSpc>
                <a:spcPct val="90000"/>
              </a:lnSpc>
              <a:spcBef>
                <a:spcPct val="30000"/>
              </a:spcBef>
              <a:spcAft>
                <a:spcPct val="0"/>
              </a:spcAft>
              <a:buClr>
                <a:srgbClr val="050595"/>
              </a:buClr>
              <a:buSzPct val="95000"/>
              <a:defRPr/>
            </a:pPr>
            <a:r>
              <a:rPr lang="en-US" sz="1400" b="1" kern="1200" dirty="0">
                <a:solidFill>
                  <a:srgbClr val="FFFFFF"/>
                </a:solidFill>
                <a:latin typeface="Segoe"/>
              </a:rPr>
              <a:t>Physical and </a:t>
            </a:r>
            <a:r>
              <a:rPr lang="en-US" sz="1400" b="1" dirty="0" smtClean="0">
                <a:solidFill>
                  <a:srgbClr val="FFFFFF"/>
                </a:solidFill>
                <a:latin typeface="Segoe"/>
              </a:rPr>
              <a:t>Virtual   </a:t>
            </a:r>
            <a:r>
              <a:rPr lang="en-US" sz="1400" b="1" kern="1200" dirty="0" smtClean="0">
                <a:solidFill>
                  <a:srgbClr val="FFFFFF"/>
                </a:solidFill>
                <a:latin typeface="Segoe"/>
              </a:rPr>
              <a:t>&amp; </a:t>
            </a:r>
            <a:r>
              <a:rPr lang="en-US" sz="1400" b="1" kern="1200" dirty="0">
                <a:solidFill>
                  <a:srgbClr val="FFFFFF"/>
                </a:solidFill>
                <a:latin typeface="Segoe"/>
              </a:rPr>
              <a:t>Cross-hypervisor</a:t>
            </a:r>
          </a:p>
        </p:txBody>
      </p:sp>
      <p:sp>
        <p:nvSpPr>
          <p:cNvPr id="58" name="Rounded Rectangle 14"/>
          <p:cNvSpPr/>
          <p:nvPr/>
        </p:nvSpPr>
        <p:spPr>
          <a:xfrm>
            <a:off x="4595826" y="4491302"/>
            <a:ext cx="2216223" cy="571902"/>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0" rIns="91440" bIns="0" numCol="1" rtlCol="0" anchor="ctr" anchorCtr="0" compatLnSpc="1">
            <a:prstTxWarp prst="textNoShape">
              <a:avLst/>
            </a:prstTxWarp>
          </a:bodyPr>
          <a:lstStyle/>
          <a:p>
            <a:pPr algn="ctr" defTabSz="1106012" rtl="0" eaLnBrk="0" fontAlgn="base" hangingPunct="0">
              <a:lnSpc>
                <a:spcPct val="90000"/>
              </a:lnSpc>
              <a:spcBef>
                <a:spcPct val="30000"/>
              </a:spcBef>
              <a:spcAft>
                <a:spcPct val="0"/>
              </a:spcAft>
              <a:buClr>
                <a:srgbClr val="050595"/>
              </a:buClr>
              <a:buSzPct val="95000"/>
              <a:defRPr/>
            </a:pPr>
            <a:r>
              <a:rPr lang="en-US" sz="1400" b="1" kern="1200" dirty="0">
                <a:solidFill>
                  <a:srgbClr val="FFFFFF"/>
                </a:solidFill>
                <a:latin typeface="Segoe"/>
                <a:ea typeface="+mn-ea"/>
                <a:cs typeface="+mn-cs"/>
              </a:rPr>
              <a:t>Interoperability</a:t>
            </a:r>
          </a:p>
        </p:txBody>
      </p:sp>
      <p:sp>
        <p:nvSpPr>
          <p:cNvPr id="43" name="Rectangle 42"/>
          <p:cNvSpPr/>
          <p:nvPr/>
        </p:nvSpPr>
        <p:spPr>
          <a:xfrm>
            <a:off x="39048" y="1479280"/>
            <a:ext cx="2256504" cy="830993"/>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defTabSz="914363" rtl="0">
              <a:defRPr/>
            </a:pPr>
            <a:r>
              <a:rPr lang="en-US" sz="2400" dirty="0">
                <a:ln w="18415" cmpd="sng">
                  <a:noFill/>
                  <a:prstDash val="solid"/>
                </a:ln>
                <a:solidFill>
                  <a:schemeClr val="tx1"/>
                </a:solidFill>
              </a:rPr>
              <a:t>T</a:t>
            </a:r>
            <a:r>
              <a:rPr lang="en-US" sz="2400" kern="1200" dirty="0" smtClean="0">
                <a:ln w="18415" cmpd="sng">
                  <a:noFill/>
                  <a:prstDash val="solid"/>
                </a:ln>
                <a:solidFill>
                  <a:schemeClr val="tx1"/>
                </a:solidFill>
                <a:latin typeface="Segoe Semibold" pitchFamily="34" charset="0"/>
              </a:rPr>
              <a:t>he </a:t>
            </a:r>
            <a:r>
              <a:rPr lang="en-US" sz="2400" kern="1200" dirty="0">
                <a:ln w="18415" cmpd="sng">
                  <a:noFill/>
                  <a:prstDash val="solid"/>
                </a:ln>
                <a:solidFill>
                  <a:schemeClr val="tx1"/>
                </a:solidFill>
                <a:latin typeface="Segoe Semibold" pitchFamily="34" charset="0"/>
              </a:rPr>
              <a:t>Platform you know</a:t>
            </a:r>
          </a:p>
        </p:txBody>
      </p:sp>
      <p:pic>
        <p:nvPicPr>
          <p:cNvPr id="44" name="Picture 43" descr="C:\Program Files\Microsoft Resource DVD Artwork\DVD_ART\BoxShots_Logos\Windows Server Code Name Longhorn\Windows Server Longhorn v logo.png"/>
          <p:cNvPicPr>
            <a:picLocks noChangeAspect="1" noChangeArrowheads="1"/>
          </p:cNvPicPr>
          <p:nvPr/>
        </p:nvPicPr>
        <p:blipFill>
          <a:blip r:embed="rId12" cstate="print"/>
          <a:srcRect l="25085" r="44546" b="47425"/>
          <a:stretch>
            <a:fillRect/>
          </a:stretch>
        </p:blipFill>
        <p:spPr bwMode="auto">
          <a:xfrm>
            <a:off x="730619" y="2510048"/>
            <a:ext cx="873363" cy="810755"/>
          </a:xfrm>
          <a:prstGeom prst="rect">
            <a:avLst/>
          </a:prstGeom>
          <a:noFill/>
          <a:ln>
            <a:noFill/>
          </a:ln>
        </p:spPr>
      </p:pic>
      <p:sp>
        <p:nvSpPr>
          <p:cNvPr id="45" name="Rounded Rectangle 18"/>
          <p:cNvSpPr/>
          <p:nvPr/>
        </p:nvSpPr>
        <p:spPr>
          <a:xfrm>
            <a:off x="55289" y="4479928"/>
            <a:ext cx="2224022" cy="556217"/>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0" rIns="91440" bIns="0" numCol="1" rtlCol="0" anchor="ctr" anchorCtr="0" compatLnSpc="1">
            <a:prstTxWarp prst="textNoShape">
              <a:avLst/>
            </a:prstTxWarp>
          </a:bodyPr>
          <a:lstStyle/>
          <a:p>
            <a:pPr algn="ctr" defTabSz="1106012" rtl="0" eaLnBrk="0" fontAlgn="base" hangingPunct="0">
              <a:lnSpc>
                <a:spcPct val="90000"/>
              </a:lnSpc>
              <a:spcBef>
                <a:spcPct val="30000"/>
              </a:spcBef>
              <a:spcAft>
                <a:spcPct val="0"/>
              </a:spcAft>
              <a:buClr>
                <a:srgbClr val="050595"/>
              </a:buClr>
              <a:buSzPct val="95000"/>
              <a:tabLst>
                <a:tab pos="514476" algn="l"/>
              </a:tabLst>
              <a:defRPr/>
            </a:pPr>
            <a:r>
              <a:rPr lang="en-US" sz="1400" b="1" kern="1200" dirty="0">
                <a:solidFill>
                  <a:srgbClr val="FFFFFF"/>
                </a:solidFill>
                <a:latin typeface="Segoe"/>
                <a:ea typeface="+mn-ea"/>
                <a:cs typeface="+mn-cs"/>
              </a:rPr>
              <a:t>Tools </a:t>
            </a:r>
            <a:br>
              <a:rPr lang="en-US" sz="1400" b="1" kern="1200" dirty="0">
                <a:solidFill>
                  <a:srgbClr val="FFFFFF"/>
                </a:solidFill>
                <a:latin typeface="Segoe"/>
                <a:ea typeface="+mn-ea"/>
                <a:cs typeface="+mn-cs"/>
              </a:rPr>
            </a:br>
            <a:r>
              <a:rPr lang="en-US" sz="1400" b="1" kern="1200" dirty="0">
                <a:solidFill>
                  <a:srgbClr val="FFFFFF"/>
                </a:solidFill>
                <a:latin typeface="Segoe"/>
                <a:ea typeface="+mn-ea"/>
                <a:cs typeface="+mn-cs"/>
              </a:rPr>
              <a:t>you know</a:t>
            </a:r>
          </a:p>
        </p:txBody>
      </p:sp>
      <p:sp>
        <p:nvSpPr>
          <p:cNvPr id="54" name="Rounded Rectangle 24"/>
          <p:cNvSpPr/>
          <p:nvPr/>
        </p:nvSpPr>
        <p:spPr>
          <a:xfrm>
            <a:off x="50110" y="3838578"/>
            <a:ext cx="2234380" cy="556217"/>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0" rIns="91440" bIns="0" numCol="1" rtlCol="0" anchor="ctr" anchorCtr="0" compatLnSpc="1">
            <a:prstTxWarp prst="textNoShape">
              <a:avLst/>
            </a:prstTxWarp>
          </a:bodyPr>
          <a:lstStyle/>
          <a:p>
            <a:pPr algn="ctr" defTabSz="1106012" rtl="0" eaLnBrk="0" fontAlgn="base" hangingPunct="0">
              <a:lnSpc>
                <a:spcPct val="90000"/>
              </a:lnSpc>
              <a:spcBef>
                <a:spcPct val="30000"/>
              </a:spcBef>
              <a:spcAft>
                <a:spcPct val="0"/>
              </a:spcAft>
              <a:buClr>
                <a:srgbClr val="050595"/>
              </a:buClr>
              <a:buSzPct val="95000"/>
              <a:tabLst>
                <a:tab pos="514476" algn="l"/>
              </a:tabLst>
              <a:defRPr/>
            </a:pPr>
            <a:r>
              <a:rPr lang="en-US" sz="1400" b="1" kern="1200" dirty="0">
                <a:solidFill>
                  <a:srgbClr val="FFFFFF"/>
                </a:solidFill>
                <a:latin typeface="Segoe"/>
                <a:ea typeface="+mn-ea"/>
                <a:cs typeface="+mn-cs"/>
              </a:rPr>
              <a:t>Key feature </a:t>
            </a:r>
            <a:br>
              <a:rPr lang="en-US" sz="1400" b="1" kern="1200" dirty="0">
                <a:solidFill>
                  <a:srgbClr val="FFFFFF"/>
                </a:solidFill>
                <a:latin typeface="Segoe"/>
                <a:ea typeface="+mn-ea"/>
                <a:cs typeface="+mn-cs"/>
              </a:rPr>
            </a:br>
            <a:r>
              <a:rPr lang="en-US" sz="1400" b="1" kern="1200" dirty="0">
                <a:solidFill>
                  <a:srgbClr val="FFFFFF"/>
                </a:solidFill>
                <a:latin typeface="Segoe"/>
                <a:ea typeface="+mn-ea"/>
                <a:cs typeface="+mn-cs"/>
              </a:rPr>
              <a:t>of platform</a:t>
            </a:r>
          </a:p>
        </p:txBody>
      </p:sp>
      <p:sp>
        <p:nvSpPr>
          <p:cNvPr id="47" name="Rounded Rectangle 22"/>
          <p:cNvSpPr/>
          <p:nvPr/>
        </p:nvSpPr>
        <p:spPr>
          <a:xfrm>
            <a:off x="6897613" y="4504404"/>
            <a:ext cx="2210619" cy="558800"/>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0" rIns="91440" bIns="0" numCol="1" rtlCol="0" anchor="ctr" anchorCtr="0" compatLnSpc="1">
            <a:prstTxWarp prst="textNoShape">
              <a:avLst/>
            </a:prstTxWarp>
          </a:bodyPr>
          <a:lstStyle/>
          <a:p>
            <a:pPr marL="286922" indent="-286922" algn="ctr" defTabSz="1106012" rtl="0" eaLnBrk="0" fontAlgn="base" hangingPunct="0">
              <a:lnSpc>
                <a:spcPct val="90000"/>
              </a:lnSpc>
              <a:spcBef>
                <a:spcPct val="30000"/>
              </a:spcBef>
              <a:spcAft>
                <a:spcPct val="0"/>
              </a:spcAft>
              <a:buClr>
                <a:srgbClr val="050595"/>
              </a:buClr>
              <a:buSzPct val="95000"/>
              <a:tabLst>
                <a:tab pos="514476" algn="l"/>
              </a:tabLst>
              <a:defRPr/>
            </a:pPr>
            <a:r>
              <a:rPr lang="en-US" sz="1400" b="1" kern="1200" dirty="0">
                <a:solidFill>
                  <a:srgbClr val="FFFFFF"/>
                </a:solidFill>
                <a:latin typeface="Segoe"/>
                <a:ea typeface="+mn-ea"/>
                <a:cs typeface="+mn-cs"/>
              </a:rPr>
              <a:t>Lower ongoing costs</a:t>
            </a:r>
          </a:p>
        </p:txBody>
      </p:sp>
    </p:spTree>
    <p:extLst>
      <p:ext uri="{BB962C8B-B14F-4D97-AF65-F5344CB8AC3E}">
        <p14:creationId xmlns:p14="http://schemas.microsoft.com/office/powerpoint/2010/main" xmlns="" val="218088442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What’s new in VMM 2008 R2</a:t>
            </a:r>
            <a:endParaRPr lang="en-US" dirty="0"/>
          </a:p>
        </p:txBody>
      </p:sp>
      <p:sp>
        <p:nvSpPr>
          <p:cNvPr id="4" name="Text Placeholder 3"/>
          <p:cNvSpPr>
            <a:spLocks noGrp="1"/>
          </p:cNvSpPr>
          <p:nvPr>
            <p:ph idx="1"/>
          </p:nvPr>
        </p:nvSpPr>
        <p:spPr/>
        <p:txBody>
          <a:bodyPr>
            <a:normAutofit/>
          </a:bodyPr>
          <a:lstStyle/>
          <a:p>
            <a:pPr lvl="0"/>
            <a:r>
              <a:rPr lang="en-US" sz="2400" dirty="0" smtClean="0"/>
              <a:t>Support for new Windows Server 2008 R2 features</a:t>
            </a:r>
          </a:p>
          <a:p>
            <a:pPr lvl="1"/>
            <a:r>
              <a:rPr lang="en-US" sz="2000" dirty="0" smtClean="0"/>
              <a:t>Live migration</a:t>
            </a:r>
          </a:p>
          <a:p>
            <a:pPr lvl="1"/>
            <a:r>
              <a:rPr lang="en-US" sz="2000" dirty="0" smtClean="0"/>
              <a:t>Support for CFS (Clustered Shared Volumes and 3rd party solutions)</a:t>
            </a:r>
          </a:p>
          <a:p>
            <a:pPr lvl="1"/>
            <a:r>
              <a:rPr lang="en-US" sz="2000" dirty="0" smtClean="0"/>
              <a:t>Hot add/remove of VHDs, Pass-through disks</a:t>
            </a:r>
          </a:p>
          <a:p>
            <a:pPr lvl="0"/>
            <a:r>
              <a:rPr lang="en-US" sz="2400" dirty="0" smtClean="0"/>
              <a:t>Maintenance mode</a:t>
            </a:r>
          </a:p>
          <a:p>
            <a:pPr lvl="1"/>
            <a:r>
              <a:rPr lang="en-US" sz="2000" dirty="0" smtClean="0"/>
              <a:t>Evacuate VMs from host using Live migration</a:t>
            </a:r>
          </a:p>
          <a:p>
            <a:pPr lvl="0"/>
            <a:r>
              <a:rPr lang="en-US" sz="2400" dirty="0" smtClean="0"/>
              <a:t>Storage Enhancements </a:t>
            </a:r>
          </a:p>
          <a:p>
            <a:pPr lvl="1"/>
            <a:r>
              <a:rPr lang="en-US" sz="2000" dirty="0" smtClean="0"/>
              <a:t>Storage </a:t>
            </a:r>
            <a:r>
              <a:rPr lang="en-US" sz="2000" dirty="0" err="1" smtClean="0"/>
              <a:t>Vmotion</a:t>
            </a:r>
            <a:r>
              <a:rPr lang="en-US" sz="2000" dirty="0" smtClean="0"/>
              <a:t> Support</a:t>
            </a:r>
          </a:p>
          <a:p>
            <a:pPr lvl="1"/>
            <a:r>
              <a:rPr lang="en-US" sz="2000" dirty="0" smtClean="0"/>
              <a:t>Quick Storage Migration w/Hyper-V</a:t>
            </a:r>
          </a:p>
          <a:p>
            <a:pPr lvl="1"/>
            <a:r>
              <a:rPr lang="en-US" sz="2000" dirty="0" smtClean="0"/>
              <a:t>Enhanced Migration of VMs for clusters</a:t>
            </a:r>
          </a:p>
          <a:p>
            <a:r>
              <a:rPr lang="en-US" sz="2200" dirty="0" smtClean="0"/>
              <a:t>Rapid Provisioning of Virtual Machines</a:t>
            </a:r>
          </a:p>
        </p:txBody>
      </p:sp>
      <p:grpSp>
        <p:nvGrpSpPr>
          <p:cNvPr id="2" name="Group 63"/>
          <p:cNvGrpSpPr/>
          <p:nvPr/>
        </p:nvGrpSpPr>
        <p:grpSpPr>
          <a:xfrm>
            <a:off x="7258750" y="4101662"/>
            <a:ext cx="1219200" cy="997614"/>
            <a:chOff x="6781800" y="4495800"/>
            <a:chExt cx="1219200" cy="997614"/>
          </a:xfrm>
        </p:grpSpPr>
        <p:pic>
          <p:nvPicPr>
            <p:cNvPr id="6" name="Picture 53" descr="double arrows"/>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6781800" y="4495800"/>
              <a:ext cx="1219200" cy="997614"/>
            </a:xfrm>
            <a:prstGeom prst="rect">
              <a:avLst/>
            </a:prstGeom>
            <a:noFill/>
            <a:ln w="9525">
              <a:noFill/>
              <a:miter lim="800000"/>
              <a:headEnd/>
              <a:tailEnd/>
            </a:ln>
          </p:spPr>
        </p:pic>
        <p:pic>
          <p:nvPicPr>
            <p:cNvPr id="7" name="Picture 54" descr="developer Tools toolbox"/>
            <p:cNvPicPr>
              <a:picLocks noChangeAspect="1" noChangeArrowheads="1"/>
            </p:cNvPicPr>
            <p:nvPr/>
          </p:nvPicPr>
          <p:blipFill>
            <a:blip r:embed="rId4" cstate="print"/>
            <a:srcRect/>
            <a:stretch>
              <a:fillRect/>
            </a:stretch>
          </p:blipFill>
          <p:spPr bwMode="auto">
            <a:xfrm>
              <a:off x="7086600" y="4495800"/>
              <a:ext cx="653327" cy="982187"/>
            </a:xfrm>
            <a:prstGeom prst="rect">
              <a:avLst/>
            </a:prstGeom>
            <a:noFill/>
            <a:ln w="9525">
              <a:noFill/>
              <a:miter lim="800000"/>
              <a:headEnd/>
              <a:tailEnd/>
            </a:ln>
          </p:spPr>
        </p:pic>
      </p:grpSp>
      <p:pic>
        <p:nvPicPr>
          <p:cNvPr id="8" name="Rectangle 165961"/>
          <p:cNvPicPr>
            <a:picLocks noChangeAspect="1" noChangeArrowheads="1"/>
          </p:cNvPicPr>
          <p:nvPr/>
        </p:nvPicPr>
        <p:blipFill>
          <a:blip r:embed="rId5" cstate="print">
            <a:lum bright="100000" contrast="100000"/>
          </a:blip>
          <a:stretch>
            <a:fillRect/>
          </a:stretch>
        </p:blipFill>
        <p:spPr bwMode="auto">
          <a:xfrm>
            <a:off x="7022309" y="5360444"/>
            <a:ext cx="1814520" cy="367469"/>
          </a:xfrm>
          <a:prstGeom prst="rect">
            <a:avLst/>
          </a:prstGeom>
          <a:noFill/>
          <a:ln w="9525">
            <a:noFill/>
            <a:miter lim="800000"/>
            <a:headEnd/>
            <a:tailEnd/>
          </a:ln>
          <a:effectLst>
            <a:outerShdw blurRad="152400" dist="317500" dir="5400000" sx="90000" sy="-19000" rotWithShape="0">
              <a:prstClr val="black">
                <a:alpha val="15000"/>
              </a:prstClr>
            </a:outerShdw>
          </a:effectLst>
        </p:spPr>
      </p:pic>
    </p:spTree>
    <p:extLst>
      <p:ext uri="{BB962C8B-B14F-4D97-AF65-F5344CB8AC3E}">
        <p14:creationId xmlns:p14="http://schemas.microsoft.com/office/powerpoint/2010/main" xmlns="" val="41416647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Live Migration</a:t>
            </a:r>
            <a:endParaRPr lang="en-US"/>
          </a:p>
        </p:txBody>
      </p:sp>
      <p:sp>
        <p:nvSpPr>
          <p:cNvPr id="3" name="Text Placeholder 2"/>
          <p:cNvSpPr>
            <a:spLocks noGrp="1"/>
          </p:cNvSpPr>
          <p:nvPr>
            <p:ph idx="1"/>
          </p:nvPr>
        </p:nvSpPr>
        <p:spPr/>
        <p:txBody>
          <a:bodyPr/>
          <a:lstStyle/>
          <a:p>
            <a:r>
              <a:rPr lang="en-US" sz="2800" dirty="0" smtClean="0"/>
              <a:t>Enables migration of running VMs without downtime</a:t>
            </a:r>
          </a:p>
          <a:p>
            <a:r>
              <a:rPr lang="en-US" sz="2800" dirty="0" smtClean="0"/>
              <a:t>Requirements</a:t>
            </a:r>
          </a:p>
          <a:p>
            <a:pPr lvl="1"/>
            <a:r>
              <a:rPr lang="en-US" sz="2400" dirty="0" smtClean="0"/>
              <a:t>Hosts need to be part of a failover cluster</a:t>
            </a:r>
          </a:p>
          <a:p>
            <a:pPr lvl="1"/>
            <a:r>
              <a:rPr lang="en-US" sz="2400" dirty="0" smtClean="0"/>
              <a:t>Host processor type should be same</a:t>
            </a:r>
          </a:p>
          <a:p>
            <a:pPr lvl="1"/>
            <a:r>
              <a:rPr lang="en-US" sz="2400" dirty="0" smtClean="0"/>
              <a:t>Must have access to shared storage</a:t>
            </a:r>
          </a:p>
          <a:p>
            <a:pPr lvl="2"/>
            <a:r>
              <a:rPr lang="en-US" sz="2000" dirty="0" smtClean="0"/>
              <a:t>Cluster Shared Volumes (CSV) is highly recommended</a:t>
            </a:r>
          </a:p>
          <a:p>
            <a:pPr lvl="1"/>
            <a:r>
              <a:rPr lang="en-US" sz="2400" dirty="0" smtClean="0"/>
              <a:t>Dedicated network for the live migration traffic  </a:t>
            </a:r>
          </a:p>
          <a:p>
            <a:r>
              <a:rPr lang="en-US" sz="2800" dirty="0" smtClean="0"/>
              <a:t>Multiple Simultaneous Live Migrations</a:t>
            </a:r>
          </a:p>
          <a:p>
            <a:pPr lvl="1"/>
            <a:r>
              <a:rPr lang="en-US" sz="2400" dirty="0" smtClean="0"/>
              <a:t>A given host can participate in one Live Migration at a time as source or destination for up to </a:t>
            </a:r>
            <a:r>
              <a:rPr lang="en-US" sz="2400" b="1" u="sng" dirty="0" smtClean="0"/>
              <a:t>8</a:t>
            </a:r>
            <a:r>
              <a:rPr lang="en-US" sz="2400" dirty="0" smtClean="0"/>
              <a:t> concurrent Live Migrations in a 16 node cluster</a:t>
            </a:r>
            <a:endParaRPr lang="en-US" sz="2800" dirty="0" smtClean="0"/>
          </a:p>
          <a:p>
            <a:endParaRPr lang="en-US" sz="2800" dirty="0" smtClean="0"/>
          </a:p>
          <a:p>
            <a:pPr lvl="1"/>
            <a:endParaRPr lang="en-US" sz="2400" dirty="0" smtClean="0"/>
          </a:p>
          <a:p>
            <a:pPr lvl="1"/>
            <a:endParaRPr lang="en-US" sz="2400" dirty="0" smtClean="0"/>
          </a:p>
          <a:p>
            <a:endParaRPr lang="en-US" sz="2800" dirty="0" smtClean="0"/>
          </a:p>
          <a:p>
            <a:pPr lvl="1"/>
            <a:endParaRPr lang="en-US" sz="2400" dirty="0" smtClean="0"/>
          </a:p>
        </p:txBody>
      </p:sp>
    </p:spTree>
    <p:extLst>
      <p:ext uri="{BB962C8B-B14F-4D97-AF65-F5344CB8AC3E}">
        <p14:creationId xmlns:p14="http://schemas.microsoft.com/office/powerpoint/2010/main" xmlns="" val="38947284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it-IT" smtClean="0"/>
              <a:t>Demo</a:t>
            </a:r>
            <a:endParaRPr lang="it-IT"/>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47270785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Host compatibility</a:t>
            </a:r>
            <a:endParaRPr lang="en-US" dirty="0"/>
          </a:p>
        </p:txBody>
      </p:sp>
      <p:sp>
        <p:nvSpPr>
          <p:cNvPr id="3" name="Content Placeholder 2"/>
          <p:cNvSpPr>
            <a:spLocks noGrp="1"/>
          </p:cNvSpPr>
          <p:nvPr>
            <p:ph idx="1"/>
          </p:nvPr>
        </p:nvSpPr>
        <p:spPr/>
        <p:txBody>
          <a:bodyPr/>
          <a:lstStyle/>
          <a:p>
            <a:r>
              <a:rPr lang="en-US" sz="2800" smtClean="0"/>
              <a:t>VM migration requires host hardware to be compatible</a:t>
            </a:r>
          </a:p>
          <a:p>
            <a:pPr lvl="1"/>
            <a:r>
              <a:rPr lang="en-US" sz="2400" smtClean="0"/>
              <a:t>CPU features, enlightenment parity etc</a:t>
            </a:r>
          </a:p>
          <a:p>
            <a:r>
              <a:rPr lang="en-US" sz="2800" smtClean="0"/>
              <a:t>Compatibility checks</a:t>
            </a:r>
          </a:p>
          <a:p>
            <a:pPr lvl="1"/>
            <a:r>
              <a:rPr lang="en-US" sz="2400" smtClean="0"/>
              <a:t>VMM R2 does deep check for compatibility</a:t>
            </a:r>
          </a:p>
          <a:p>
            <a:pPr lvl="1"/>
            <a:r>
              <a:rPr lang="en-US" sz="2400" smtClean="0"/>
              <a:t>Supported for both Hyper-V and VMWare VMs</a:t>
            </a:r>
          </a:p>
          <a:p>
            <a:r>
              <a:rPr lang="en-US" sz="2800" smtClean="0"/>
              <a:t>Make VM compatible (Hyper-V specific)</a:t>
            </a:r>
          </a:p>
          <a:p>
            <a:pPr lvl="1"/>
            <a:r>
              <a:rPr lang="en-US" sz="2400" smtClean="0"/>
              <a:t>Setting per VM: Needs VM to be restarted to take effect</a:t>
            </a:r>
          </a:p>
          <a:p>
            <a:pPr lvl="1"/>
            <a:r>
              <a:rPr lang="en-US" sz="2400" smtClean="0"/>
              <a:t>Turns off certain CPU features in VM</a:t>
            </a:r>
          </a:p>
          <a:p>
            <a:pPr lvl="1"/>
            <a:r>
              <a:rPr lang="en-US" sz="2400" smtClean="0"/>
              <a:t>Tradeoff between using advanced CPU features versus making VM more compatible for migration</a:t>
            </a:r>
          </a:p>
          <a:p>
            <a:pPr lvl="1"/>
            <a:endParaRPr lang="en-US" sz="2400" dirty="0" smtClean="0"/>
          </a:p>
        </p:txBody>
      </p:sp>
    </p:spTree>
    <p:extLst>
      <p:ext uri="{BB962C8B-B14F-4D97-AF65-F5344CB8AC3E}">
        <p14:creationId xmlns:p14="http://schemas.microsoft.com/office/powerpoint/2010/main" xmlns="" val="247745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Clustered Shared Volumes (CSV)</a:t>
            </a:r>
            <a:endParaRPr lang="en-US" dirty="0"/>
          </a:p>
        </p:txBody>
      </p:sp>
      <p:sp>
        <p:nvSpPr>
          <p:cNvPr id="3" name="Content Placeholder 2"/>
          <p:cNvSpPr>
            <a:spLocks noGrp="1"/>
          </p:cNvSpPr>
          <p:nvPr>
            <p:ph idx="1"/>
          </p:nvPr>
        </p:nvSpPr>
        <p:spPr/>
        <p:txBody>
          <a:bodyPr/>
          <a:lstStyle/>
          <a:p>
            <a:pPr lvl="0"/>
            <a:r>
              <a:rPr lang="en-US" sz="2800" smtClean="0"/>
              <a:t>Enables multiple nodes in a cluster to access a single shared LUN</a:t>
            </a:r>
          </a:p>
          <a:p>
            <a:pPr lvl="0"/>
            <a:r>
              <a:rPr lang="en-US" sz="2800" smtClean="0"/>
              <a:t>VMM 2008 R2</a:t>
            </a:r>
          </a:p>
          <a:p>
            <a:pPr lvl="1"/>
            <a:r>
              <a:rPr lang="en-US" sz="2400" smtClean="0"/>
              <a:t>Allows multiple VMs within the cluster to share a LUN</a:t>
            </a:r>
          </a:p>
          <a:p>
            <a:pPr lvl="2"/>
            <a:r>
              <a:rPr lang="en-US" sz="2000" smtClean="0"/>
              <a:t>Enables packing more VMs per LUN without needing to carve out individual LUNs</a:t>
            </a:r>
          </a:p>
          <a:p>
            <a:pPr lvl="1"/>
            <a:r>
              <a:rPr lang="en-US" sz="2400" smtClean="0"/>
              <a:t>Enables  live migration of individual VMs without affecting other VMs on the LUN</a:t>
            </a:r>
          </a:p>
          <a:p>
            <a:r>
              <a:rPr lang="en-US" sz="2800" smtClean="0"/>
              <a:t>Support for 3rd party CFS</a:t>
            </a:r>
          </a:p>
          <a:p>
            <a:pPr lvl="1"/>
            <a:r>
              <a:rPr lang="en-US" sz="2400" smtClean="0"/>
              <a:t>Detect CFS disks and enable HAVM</a:t>
            </a:r>
          </a:p>
          <a:p>
            <a:pPr lvl="1"/>
            <a:r>
              <a:rPr lang="en-US" sz="2400" smtClean="0"/>
              <a:t>Allow multiple VMs per LUN</a:t>
            </a:r>
          </a:p>
          <a:p>
            <a:pPr lvl="1"/>
            <a:endParaRPr lang="en-US" sz="2400" smtClean="0"/>
          </a:p>
          <a:p>
            <a:pPr lvl="2"/>
            <a:endParaRPr lang="en-US" sz="2000" smtClean="0"/>
          </a:p>
          <a:p>
            <a:endParaRPr lang="en-US" sz="2800" dirty="0"/>
          </a:p>
        </p:txBody>
      </p:sp>
    </p:spTree>
    <p:extLst>
      <p:ext uri="{BB962C8B-B14F-4D97-AF65-F5344CB8AC3E}">
        <p14:creationId xmlns:p14="http://schemas.microsoft.com/office/powerpoint/2010/main" xmlns="" val="15998496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Storage Migration</a:t>
            </a:r>
            <a:endParaRPr lang="en-US" dirty="0"/>
          </a:p>
        </p:txBody>
      </p:sp>
      <p:sp>
        <p:nvSpPr>
          <p:cNvPr id="3" name="Content Placeholder 2"/>
          <p:cNvSpPr>
            <a:spLocks noGrp="1"/>
          </p:cNvSpPr>
          <p:nvPr>
            <p:ph idx="1"/>
          </p:nvPr>
        </p:nvSpPr>
        <p:spPr/>
        <p:txBody>
          <a:bodyPr/>
          <a:lstStyle/>
          <a:p>
            <a:r>
              <a:rPr lang="en-US" sz="2800" smtClean="0"/>
              <a:t>VMM R2 adds support for Quick Storage Migration</a:t>
            </a:r>
          </a:p>
          <a:p>
            <a:pPr lvl="1"/>
            <a:r>
              <a:rPr lang="en-US" sz="2400" smtClean="0"/>
              <a:t>Migrate  VM to a different location with minimal downtime</a:t>
            </a:r>
          </a:p>
          <a:p>
            <a:pPr lvl="1"/>
            <a:r>
              <a:rPr lang="en-US" sz="2400" smtClean="0"/>
              <a:t>On same Host or different host</a:t>
            </a:r>
          </a:p>
          <a:p>
            <a:r>
              <a:rPr lang="en-US" sz="2800" smtClean="0"/>
              <a:t>VMM R2 also enables VMWare storage vMotion</a:t>
            </a:r>
          </a:p>
          <a:p>
            <a:endParaRPr lang="en-US" sz="2800" dirty="0"/>
          </a:p>
        </p:txBody>
      </p:sp>
      <p:graphicFrame>
        <p:nvGraphicFramePr>
          <p:cNvPr id="6" name="Table 5"/>
          <p:cNvGraphicFramePr>
            <a:graphicFrameLocks noGrp="1"/>
          </p:cNvGraphicFramePr>
          <p:nvPr/>
        </p:nvGraphicFramePr>
        <p:xfrm>
          <a:off x="456128" y="3352800"/>
          <a:ext cx="8402049" cy="3307080"/>
        </p:xfrm>
        <a:graphic>
          <a:graphicData uri="http://schemas.openxmlformats.org/drawingml/2006/table">
            <a:tbl>
              <a:tblPr firstRow="1" bandRow="1">
                <a:tableStyleId>{5C22544A-7EE6-4342-B048-85BDC9FD1C3A}</a:tableStyleId>
              </a:tblPr>
              <a:tblGrid>
                <a:gridCol w="2800683"/>
                <a:gridCol w="2800683"/>
                <a:gridCol w="2800683"/>
              </a:tblGrid>
              <a:tr h="370840">
                <a:tc>
                  <a:txBody>
                    <a:bodyPr/>
                    <a:lstStyle/>
                    <a:p>
                      <a:r>
                        <a:rPr lang="en-US" dirty="0" smtClean="0"/>
                        <a:t>Feature</a:t>
                      </a:r>
                      <a:endParaRPr lang="en-US" dirty="0"/>
                    </a:p>
                  </a:txBody>
                  <a:tcPr marL="68598" marR="68598"/>
                </a:tc>
                <a:tc>
                  <a:txBody>
                    <a:bodyPr/>
                    <a:lstStyle/>
                    <a:p>
                      <a:r>
                        <a:rPr lang="en-US" dirty="0" smtClean="0"/>
                        <a:t>Quick Storage Migration</a:t>
                      </a:r>
                      <a:endParaRPr lang="en-US" dirty="0"/>
                    </a:p>
                  </a:txBody>
                  <a:tcPr marL="68598" marR="68598"/>
                </a:tc>
                <a:tc>
                  <a:txBody>
                    <a:bodyPr/>
                    <a:lstStyle/>
                    <a:p>
                      <a:r>
                        <a:rPr lang="en-US" dirty="0" err="1" smtClean="0"/>
                        <a:t>VMWare</a:t>
                      </a:r>
                      <a:r>
                        <a:rPr lang="en-US" dirty="0" smtClean="0"/>
                        <a:t> Storage </a:t>
                      </a:r>
                      <a:r>
                        <a:rPr lang="en-US" dirty="0" err="1" smtClean="0"/>
                        <a:t>vMotion</a:t>
                      </a:r>
                      <a:endParaRPr lang="en-US" dirty="0"/>
                    </a:p>
                  </a:txBody>
                  <a:tcPr marL="68598" marR="68598"/>
                </a:tc>
              </a:tr>
              <a:tr h="370840">
                <a:tc>
                  <a:txBody>
                    <a:bodyPr/>
                    <a:lstStyle/>
                    <a:p>
                      <a:r>
                        <a:rPr lang="en-US" dirty="0" smtClean="0"/>
                        <a:t>Storage agnostic</a:t>
                      </a:r>
                      <a:endParaRPr lang="en-US" dirty="0"/>
                    </a:p>
                  </a:txBody>
                  <a:tcPr marL="68598" marR="68598"/>
                </a:tc>
                <a:tc>
                  <a:txBody>
                    <a:bodyPr/>
                    <a:lstStyle/>
                    <a:p>
                      <a:r>
                        <a:rPr lang="en-US" dirty="0" smtClean="0"/>
                        <a:t>Yes</a:t>
                      </a:r>
                      <a:endParaRPr lang="en-US" dirty="0"/>
                    </a:p>
                  </a:txBody>
                  <a:tcPr marL="68598" marR="68598">
                    <a:solidFill>
                      <a:schemeClr val="tx2"/>
                    </a:solidFill>
                  </a:tcPr>
                </a:tc>
                <a:tc>
                  <a:txBody>
                    <a:bodyPr/>
                    <a:lstStyle/>
                    <a:p>
                      <a:r>
                        <a:rPr lang="en-US" dirty="0" smtClean="0"/>
                        <a:t>No (requires VMFS)</a:t>
                      </a:r>
                      <a:endParaRPr lang="en-US" dirty="0"/>
                    </a:p>
                  </a:txBody>
                  <a:tcPr marL="68598" marR="68598"/>
                </a:tc>
              </a:tr>
              <a:tr h="370840">
                <a:tc>
                  <a:txBody>
                    <a:bodyPr/>
                    <a:lstStyle/>
                    <a:p>
                      <a:r>
                        <a:rPr lang="en-US" dirty="0" smtClean="0"/>
                        <a:t>VM downtime</a:t>
                      </a:r>
                      <a:endParaRPr lang="en-US" dirty="0"/>
                    </a:p>
                  </a:txBody>
                  <a:tcPr marL="68598" marR="68598"/>
                </a:tc>
                <a:tc>
                  <a:txBody>
                    <a:bodyPr/>
                    <a:lstStyle/>
                    <a:p>
                      <a:r>
                        <a:rPr lang="en-US" dirty="0" smtClean="0"/>
                        <a:t>&lt; 2 </a:t>
                      </a:r>
                      <a:r>
                        <a:rPr lang="en-US" dirty="0" err="1" smtClean="0"/>
                        <a:t>mins</a:t>
                      </a:r>
                      <a:endParaRPr lang="en-US" dirty="0"/>
                    </a:p>
                  </a:txBody>
                  <a:tcPr marL="68598" marR="68598"/>
                </a:tc>
                <a:tc>
                  <a:txBody>
                    <a:bodyPr/>
                    <a:lstStyle/>
                    <a:p>
                      <a:r>
                        <a:rPr lang="en-US" dirty="0" smtClean="0"/>
                        <a:t>&lt; 2 sec</a:t>
                      </a:r>
                      <a:endParaRPr lang="en-US" dirty="0"/>
                    </a:p>
                  </a:txBody>
                  <a:tcPr marL="68598" marR="68598">
                    <a:solidFill>
                      <a:schemeClr val="tx2"/>
                    </a:solidFill>
                  </a:tcPr>
                </a:tc>
              </a:tr>
              <a:tr h="370840">
                <a:tc>
                  <a:txBody>
                    <a:bodyPr/>
                    <a:lstStyle/>
                    <a:p>
                      <a:r>
                        <a:rPr lang="en-US" dirty="0" smtClean="0"/>
                        <a:t>Migration of VMs with</a:t>
                      </a:r>
                      <a:r>
                        <a:rPr lang="en-US" baseline="0" dirty="0" smtClean="0"/>
                        <a:t> snapshots</a:t>
                      </a:r>
                      <a:endParaRPr lang="en-US" dirty="0"/>
                    </a:p>
                  </a:txBody>
                  <a:tcPr marL="68598" marR="68598"/>
                </a:tc>
                <a:tc>
                  <a:txBody>
                    <a:bodyPr/>
                    <a:lstStyle/>
                    <a:p>
                      <a:r>
                        <a:rPr lang="en-US" dirty="0" smtClean="0"/>
                        <a:t>Yes</a:t>
                      </a:r>
                      <a:endParaRPr lang="en-US" dirty="0"/>
                    </a:p>
                  </a:txBody>
                  <a:tcPr marL="68598" marR="68598">
                    <a:solidFill>
                      <a:schemeClr val="tx2"/>
                    </a:solidFill>
                  </a:tcPr>
                </a:tc>
                <a:tc>
                  <a:txBody>
                    <a:bodyPr/>
                    <a:lstStyle/>
                    <a:p>
                      <a:r>
                        <a:rPr lang="en-US" dirty="0" smtClean="0"/>
                        <a:t>No</a:t>
                      </a:r>
                      <a:endParaRPr lang="en-US" dirty="0"/>
                    </a:p>
                  </a:txBody>
                  <a:tcPr marL="68598" marR="68598"/>
                </a:tc>
              </a:tr>
              <a:tr h="370840">
                <a:tc>
                  <a:txBody>
                    <a:bodyPr/>
                    <a:lstStyle/>
                    <a:p>
                      <a:r>
                        <a:rPr lang="en-US" dirty="0" smtClean="0"/>
                        <a:t>Requires access to both source and target storage</a:t>
                      </a:r>
                      <a:endParaRPr lang="en-US" dirty="0"/>
                    </a:p>
                  </a:txBody>
                  <a:tcPr marL="68598" marR="68598"/>
                </a:tc>
                <a:tc>
                  <a:txBody>
                    <a:bodyPr/>
                    <a:lstStyle/>
                    <a:p>
                      <a:r>
                        <a:rPr lang="en-US" dirty="0" smtClean="0"/>
                        <a:t>No</a:t>
                      </a:r>
                      <a:endParaRPr lang="en-US" dirty="0"/>
                    </a:p>
                  </a:txBody>
                  <a:tcPr marL="68598" marR="68598">
                    <a:solidFill>
                      <a:schemeClr val="tx2"/>
                    </a:solidFill>
                  </a:tcPr>
                </a:tc>
                <a:tc>
                  <a:txBody>
                    <a:bodyPr/>
                    <a:lstStyle/>
                    <a:p>
                      <a:r>
                        <a:rPr lang="en-US" dirty="0" smtClean="0"/>
                        <a:t>Yes</a:t>
                      </a:r>
                      <a:endParaRPr lang="en-US" dirty="0"/>
                    </a:p>
                  </a:txBody>
                  <a:tcPr marL="68598" marR="68598"/>
                </a:tc>
              </a:tr>
              <a:tr h="370840">
                <a:tc>
                  <a:txBody>
                    <a:bodyPr/>
                    <a:lstStyle/>
                    <a:p>
                      <a:r>
                        <a:rPr lang="en-US" dirty="0" smtClean="0"/>
                        <a:t>Migrate VM to different host  along with migrating</a:t>
                      </a:r>
                      <a:r>
                        <a:rPr lang="en-US" baseline="0" dirty="0" smtClean="0"/>
                        <a:t> storage</a:t>
                      </a:r>
                      <a:endParaRPr lang="en-US" dirty="0"/>
                    </a:p>
                  </a:txBody>
                  <a:tcPr marL="68598" marR="68598"/>
                </a:tc>
                <a:tc>
                  <a:txBody>
                    <a:bodyPr/>
                    <a:lstStyle/>
                    <a:p>
                      <a:r>
                        <a:rPr lang="en-US" dirty="0" smtClean="0"/>
                        <a:t>Yes</a:t>
                      </a:r>
                      <a:endParaRPr lang="en-US" dirty="0"/>
                    </a:p>
                  </a:txBody>
                  <a:tcPr marL="68598" marR="68598">
                    <a:solidFill>
                      <a:schemeClr val="tx2"/>
                    </a:solidFill>
                  </a:tcPr>
                </a:tc>
                <a:tc>
                  <a:txBody>
                    <a:bodyPr/>
                    <a:lstStyle/>
                    <a:p>
                      <a:r>
                        <a:rPr lang="en-US" dirty="0" smtClean="0"/>
                        <a:t>No</a:t>
                      </a:r>
                      <a:endParaRPr lang="en-US" dirty="0"/>
                    </a:p>
                  </a:txBody>
                  <a:tcPr marL="68598" marR="68598"/>
                </a:tc>
              </a:tr>
            </a:tbl>
          </a:graphicData>
        </a:graphic>
      </p:graphicFrame>
    </p:spTree>
    <p:extLst>
      <p:ext uri="{BB962C8B-B14F-4D97-AF65-F5344CB8AC3E}">
        <p14:creationId xmlns:p14="http://schemas.microsoft.com/office/powerpoint/2010/main" xmlns="" val="3087485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n 13"/>
          <p:cNvSpPr/>
          <p:nvPr/>
        </p:nvSpPr>
        <p:spPr>
          <a:xfrm>
            <a:off x="4724400" y="1616830"/>
            <a:ext cx="3733800" cy="3322136"/>
          </a:xfrm>
          <a:prstGeom prst="can">
            <a:avLst>
              <a:gd name="adj" fmla="val 40839"/>
            </a:avLst>
          </a:prstGeom>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Can 11"/>
          <p:cNvSpPr/>
          <p:nvPr/>
        </p:nvSpPr>
        <p:spPr>
          <a:xfrm>
            <a:off x="609600" y="1552756"/>
            <a:ext cx="3733800" cy="3386210"/>
          </a:xfrm>
          <a:prstGeom prst="can">
            <a:avLst>
              <a:gd name="adj" fmla="val 41559"/>
            </a:avLst>
          </a:prstGeom>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 name="off VM and DiffDisk"/>
          <p:cNvGrpSpPr/>
          <p:nvPr/>
        </p:nvGrpSpPr>
        <p:grpSpPr>
          <a:xfrm>
            <a:off x="838200" y="3352802"/>
            <a:ext cx="3328416" cy="1509797"/>
            <a:chOff x="990600" y="3505200"/>
            <a:chExt cx="3328416" cy="1509797"/>
          </a:xfrm>
        </p:grpSpPr>
        <p:pic>
          <p:nvPicPr>
            <p:cNvPr id="34" name="VM off" descr="offline-vm.png"/>
            <p:cNvPicPr>
              <a:picLocks noChangeAspect="1"/>
            </p:cNvPicPr>
            <p:nvPr/>
          </p:nvPicPr>
          <p:blipFill>
            <a:blip r:embed="rId3" cstate="print"/>
            <a:stretch>
              <a:fillRect/>
            </a:stretch>
          </p:blipFill>
          <p:spPr>
            <a:xfrm>
              <a:off x="990600" y="3505200"/>
              <a:ext cx="3328416" cy="1509797"/>
            </a:xfrm>
            <a:prstGeom prst="rect">
              <a:avLst/>
            </a:prstGeom>
          </p:spPr>
        </p:pic>
        <p:pic>
          <p:nvPicPr>
            <p:cNvPr id="35" name="Diff Disk" descr="VHD.png"/>
            <p:cNvPicPr>
              <a:picLocks noChangeAspect="1"/>
            </p:cNvPicPr>
            <p:nvPr/>
          </p:nvPicPr>
          <p:blipFill>
            <a:blip r:embed="rId4" cstate="print"/>
            <a:stretch>
              <a:fillRect/>
            </a:stretch>
          </p:blipFill>
          <p:spPr>
            <a:xfrm>
              <a:off x="2743200" y="3962400"/>
              <a:ext cx="1066800" cy="516987"/>
            </a:xfrm>
            <a:prstGeom prst="rect">
              <a:avLst/>
            </a:prstGeom>
          </p:spPr>
        </p:pic>
      </p:grpSp>
      <p:pic>
        <p:nvPicPr>
          <p:cNvPr id="21" name="VM" descr="cyan-virtual-rack-server-transparent middle.png"/>
          <p:cNvPicPr>
            <a:picLocks noChangeAspect="1"/>
          </p:cNvPicPr>
          <p:nvPr/>
        </p:nvPicPr>
        <p:blipFill>
          <a:blip r:embed="rId5" cstate="print"/>
          <a:stretch>
            <a:fillRect/>
          </a:stretch>
        </p:blipFill>
        <p:spPr>
          <a:xfrm>
            <a:off x="838200" y="3352800"/>
            <a:ext cx="3325370" cy="1508416"/>
          </a:xfrm>
          <a:prstGeom prst="rect">
            <a:avLst/>
          </a:prstGeom>
        </p:spPr>
      </p:pic>
      <p:pic>
        <p:nvPicPr>
          <p:cNvPr id="5" name="VM off" descr="offline-vm.png"/>
          <p:cNvPicPr>
            <a:picLocks noChangeAspect="1"/>
          </p:cNvPicPr>
          <p:nvPr/>
        </p:nvPicPr>
        <p:blipFill>
          <a:blip r:embed="rId3" cstate="print"/>
          <a:stretch>
            <a:fillRect/>
          </a:stretch>
        </p:blipFill>
        <p:spPr>
          <a:xfrm>
            <a:off x="838200" y="3352802"/>
            <a:ext cx="3328416" cy="1509797"/>
          </a:xfrm>
          <a:prstGeom prst="rect">
            <a:avLst/>
          </a:prstGeom>
        </p:spPr>
      </p:pic>
      <p:pic>
        <p:nvPicPr>
          <p:cNvPr id="33" name="Disk1_Lg_VHD_Copy" descr="VHD.png"/>
          <p:cNvPicPr>
            <a:picLocks noChangeAspect="1"/>
          </p:cNvPicPr>
          <p:nvPr/>
        </p:nvPicPr>
        <p:blipFill>
          <a:blip r:embed="rId4" cstate="print"/>
          <a:stretch>
            <a:fillRect/>
          </a:stretch>
        </p:blipFill>
        <p:spPr>
          <a:xfrm>
            <a:off x="1295400" y="3341665"/>
            <a:ext cx="1752600" cy="849337"/>
          </a:xfrm>
          <a:prstGeom prst="rect">
            <a:avLst/>
          </a:prstGeom>
        </p:spPr>
      </p:pic>
      <p:pic>
        <p:nvPicPr>
          <p:cNvPr id="32" name="VM" descr="cyan-virtual-rack-server-transparent middle.png"/>
          <p:cNvPicPr>
            <a:picLocks noChangeAspect="1"/>
          </p:cNvPicPr>
          <p:nvPr/>
        </p:nvPicPr>
        <p:blipFill>
          <a:blip r:embed="rId5" cstate="print"/>
          <a:stretch>
            <a:fillRect/>
          </a:stretch>
        </p:blipFill>
        <p:spPr>
          <a:xfrm>
            <a:off x="4953000" y="3352800"/>
            <a:ext cx="3325370" cy="1508416"/>
          </a:xfrm>
          <a:prstGeom prst="rect">
            <a:avLst/>
          </a:prstGeom>
        </p:spPr>
      </p:pic>
      <p:pic>
        <p:nvPicPr>
          <p:cNvPr id="6" name="Diff Disk" descr="VHD.png"/>
          <p:cNvPicPr>
            <a:picLocks noChangeAspect="1"/>
          </p:cNvPicPr>
          <p:nvPr/>
        </p:nvPicPr>
        <p:blipFill>
          <a:blip r:embed="rId4" cstate="print"/>
          <a:stretch>
            <a:fillRect/>
          </a:stretch>
        </p:blipFill>
        <p:spPr>
          <a:xfrm>
            <a:off x="2590800" y="3810002"/>
            <a:ext cx="1066800" cy="516987"/>
          </a:xfrm>
          <a:prstGeom prst="rect">
            <a:avLst/>
          </a:prstGeom>
        </p:spPr>
      </p:pic>
      <p:sp>
        <p:nvSpPr>
          <p:cNvPr id="31" name="Right Arrow 30"/>
          <p:cNvSpPr/>
          <p:nvPr/>
        </p:nvSpPr>
        <p:spPr>
          <a:xfrm>
            <a:off x="2209800" y="3124200"/>
            <a:ext cx="3733800" cy="457200"/>
          </a:xfrm>
          <a:prstGeom prst="rightArrow">
            <a:avLst/>
          </a:prstGeom>
          <a:gradFill flip="none" rotWithShape="1">
            <a:gsLst>
              <a:gs pos="0">
                <a:schemeClr val="accent5">
                  <a:lumMod val="20000"/>
                  <a:lumOff val="80000"/>
                  <a:alpha val="20000"/>
                </a:schemeClr>
              </a:gs>
              <a:gs pos="100000">
                <a:schemeClr val="accent5">
                  <a:alpha val="9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Read-Write"/>
          <p:cNvGrpSpPr/>
          <p:nvPr/>
        </p:nvGrpSpPr>
        <p:grpSpPr>
          <a:xfrm>
            <a:off x="2667000" y="4038600"/>
            <a:ext cx="457200" cy="533400"/>
            <a:chOff x="1524000" y="4572000"/>
            <a:chExt cx="457200" cy="533400"/>
          </a:xfrm>
        </p:grpSpPr>
        <p:sp>
          <p:nvSpPr>
            <p:cNvPr id="28" name="Up Arrow 27"/>
            <p:cNvSpPr/>
            <p:nvPr/>
          </p:nvSpPr>
          <p:spPr>
            <a:xfrm>
              <a:off x="1524000" y="4572000"/>
              <a:ext cx="285750" cy="304800"/>
            </a:xfrm>
            <a:prstGeom prst="upArrow">
              <a:avLst/>
            </a:prstGeom>
            <a:solidFill>
              <a:schemeClr val="bg1">
                <a:alpha val="60000"/>
              </a:schemeClr>
            </a:solidFill>
            <a:ln w="12700">
              <a:solidFill>
                <a:schemeClr val="accent5">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Up Arrow 28"/>
            <p:cNvSpPr/>
            <p:nvPr/>
          </p:nvSpPr>
          <p:spPr>
            <a:xfrm flipV="1">
              <a:off x="1695450" y="4800600"/>
              <a:ext cx="285750" cy="304800"/>
            </a:xfrm>
            <a:prstGeom prst="upArrow">
              <a:avLst/>
            </a:prstGeom>
            <a:solidFill>
              <a:schemeClr val="bg1">
                <a:alpha val="60000"/>
              </a:schemeClr>
            </a:solidFill>
            <a:ln w="12700">
              <a:solidFill>
                <a:schemeClr val="accent5">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Disk1_Lg_VHD" descr="VHD.png"/>
          <p:cNvPicPr>
            <a:picLocks noChangeAspect="1"/>
          </p:cNvPicPr>
          <p:nvPr/>
        </p:nvPicPr>
        <p:blipFill>
          <a:blip r:embed="rId4" cstate="print"/>
          <a:stretch>
            <a:fillRect/>
          </a:stretch>
        </p:blipFill>
        <p:spPr>
          <a:xfrm>
            <a:off x="1295400" y="3341665"/>
            <a:ext cx="1752600" cy="849337"/>
          </a:xfrm>
          <a:prstGeom prst="rect">
            <a:avLst/>
          </a:prstGeom>
        </p:spPr>
      </p:pic>
      <p:grpSp>
        <p:nvGrpSpPr>
          <p:cNvPr id="4" name="Read-Write"/>
          <p:cNvGrpSpPr/>
          <p:nvPr/>
        </p:nvGrpSpPr>
        <p:grpSpPr>
          <a:xfrm>
            <a:off x="1600201" y="3810000"/>
            <a:ext cx="457200" cy="533400"/>
            <a:chOff x="1524000" y="4572000"/>
            <a:chExt cx="457200" cy="533400"/>
          </a:xfrm>
        </p:grpSpPr>
        <p:sp>
          <p:nvSpPr>
            <p:cNvPr id="23" name="Up Arrow 22"/>
            <p:cNvSpPr/>
            <p:nvPr/>
          </p:nvSpPr>
          <p:spPr>
            <a:xfrm>
              <a:off x="1524000" y="4572000"/>
              <a:ext cx="285750" cy="304800"/>
            </a:xfrm>
            <a:prstGeom prst="upArrow">
              <a:avLst/>
            </a:prstGeom>
            <a:solidFill>
              <a:schemeClr val="bg1">
                <a:alpha val="60000"/>
              </a:schemeClr>
            </a:solidFill>
            <a:ln w="12700">
              <a:solidFill>
                <a:schemeClr val="accent5">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flipV="1">
              <a:off x="1695450" y="4800600"/>
              <a:ext cx="285750" cy="304800"/>
            </a:xfrm>
            <a:prstGeom prst="upArrow">
              <a:avLst/>
            </a:prstGeom>
            <a:solidFill>
              <a:schemeClr val="bg1">
                <a:alpha val="60000"/>
              </a:schemeClr>
            </a:solidFill>
            <a:ln w="12700">
              <a:solidFill>
                <a:schemeClr val="accent5">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1372195" y="1616830"/>
            <a:ext cx="2285405" cy="120032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lvl="0" algn="ctr"/>
            <a:r>
              <a:rPr lang="en-US" sz="3600" b="1" spc="50" dirty="0" smtClean="0">
                <a:ln w="13500">
                  <a:solidFill>
                    <a:srgbClr val="F37C38">
                      <a:shade val="2500"/>
                      <a:alpha val="6500"/>
                    </a:srgbClr>
                  </a:solidFill>
                  <a:prstDash val="solid"/>
                </a:ln>
                <a:solidFill>
                  <a:schemeClr val="tx1"/>
                </a:solidFill>
                <a:effectLst>
                  <a:outerShdw blurRad="38100" dist="38100" dir="2700000" algn="tl">
                    <a:srgbClr val="000000">
                      <a:alpha val="43137"/>
                    </a:srgbClr>
                  </a:outerShdw>
                </a:effectLst>
              </a:rPr>
              <a:t>Source Disk</a:t>
            </a:r>
            <a:endParaRPr lang="en-US" sz="3600" b="1" spc="50" dirty="0">
              <a:ln w="13500">
                <a:solidFill>
                  <a:srgbClr val="F37C38">
                    <a:shade val="2500"/>
                    <a:alpha val="6500"/>
                  </a:srgbClr>
                </a:solidFill>
                <a:prstDash val="solid"/>
              </a:ln>
              <a:solidFill>
                <a:schemeClr val="tx1"/>
              </a:solidFill>
              <a:effectLst>
                <a:outerShdw blurRad="38100" dist="38100" dir="2700000" algn="tl">
                  <a:srgbClr val="000000">
                    <a:alpha val="43137"/>
                  </a:srgbClr>
                </a:outerShdw>
              </a:effectLst>
            </a:endParaRPr>
          </a:p>
        </p:txBody>
      </p:sp>
      <p:sp>
        <p:nvSpPr>
          <p:cNvPr id="26" name="Rectangle 25"/>
          <p:cNvSpPr/>
          <p:nvPr/>
        </p:nvSpPr>
        <p:spPr>
          <a:xfrm>
            <a:off x="4953000" y="1728968"/>
            <a:ext cx="3315563" cy="1200329"/>
          </a:xfrm>
          <a:prstGeom prst="rect">
            <a:avLst/>
          </a:prstGeom>
        </p:spPr>
        <p:txBody>
          <a:bodyPr wrap="square">
            <a:spAutoFit/>
          </a:bodyPr>
          <a:lstStyle/>
          <a:p>
            <a:pPr lvl="0" algn="ctr"/>
            <a:r>
              <a:rPr lang="en-US" sz="3600" b="1" spc="50" dirty="0" smtClean="0">
                <a:ln w="13500">
                  <a:solidFill>
                    <a:srgbClr val="F37C38">
                      <a:shade val="2500"/>
                      <a:alpha val="6500"/>
                    </a:srgbClr>
                  </a:solidFill>
                  <a:prstDash val="solid"/>
                </a:ln>
                <a:solidFill>
                  <a:srgbClr val="F37C38">
                    <a:tint val="3000"/>
                    <a:alpha val="95000"/>
                  </a:srgbClr>
                </a:solidFill>
                <a:effectLst>
                  <a:outerShdw blurRad="38100" dist="38100" dir="2700000" algn="tl">
                    <a:srgbClr val="000000">
                      <a:alpha val="43137"/>
                    </a:srgbClr>
                  </a:outerShdw>
                </a:effectLst>
              </a:rPr>
              <a:t>Destination Disk</a:t>
            </a:r>
            <a:endParaRPr lang="en-US" sz="3600" b="1" spc="50" dirty="0">
              <a:ln w="13500">
                <a:solidFill>
                  <a:srgbClr val="F37C38">
                    <a:shade val="2500"/>
                    <a:alpha val="6500"/>
                  </a:srgbClr>
                </a:solidFill>
                <a:prstDash val="solid"/>
              </a:ln>
              <a:solidFill>
                <a:srgbClr val="F37C38">
                  <a:tint val="3000"/>
                  <a:alpha val="95000"/>
                </a:srgbClr>
              </a:solidFill>
              <a:effectLst>
                <a:outerShdw blurRad="38100" dist="38100" dir="2700000" algn="tl">
                  <a:srgbClr val="000000">
                    <a:alpha val="43137"/>
                  </a:srgbClr>
                </a:outerShdw>
              </a:effectLst>
            </a:endParaRPr>
          </a:p>
        </p:txBody>
      </p:sp>
      <p:sp>
        <p:nvSpPr>
          <p:cNvPr id="27" name="Title 26"/>
          <p:cNvSpPr>
            <a:spLocks noGrp="1"/>
          </p:cNvSpPr>
          <p:nvPr>
            <p:ph type="title"/>
          </p:nvPr>
        </p:nvSpPr>
        <p:spPr/>
        <p:txBody>
          <a:bodyPr/>
          <a:lstStyle/>
          <a:p>
            <a:r>
              <a:rPr smtClean="0"/>
              <a:t>Quick Storage Migration</a:t>
            </a:r>
            <a:endParaRPr lang="en-US" dirty="0"/>
          </a:p>
        </p:txBody>
      </p:sp>
      <p:sp>
        <p:nvSpPr>
          <p:cNvPr id="30" name="Flowchart: Punched Tape 29"/>
          <p:cNvSpPr/>
          <p:nvPr/>
        </p:nvSpPr>
        <p:spPr bwMode="auto">
          <a:xfrm>
            <a:off x="457200" y="5092995"/>
            <a:ext cx="8272130" cy="1084521"/>
          </a:xfrm>
          <a:prstGeom prst="flowChartPunchedTap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Quick Storage Migration Enables VM Migration from one storage infrastructure to another!</a:t>
            </a:r>
          </a:p>
        </p:txBody>
      </p:sp>
    </p:spTree>
    <p:extLst>
      <p:ext uri="{BB962C8B-B14F-4D97-AF65-F5344CB8AC3E}">
        <p14:creationId xmlns:p14="http://schemas.microsoft.com/office/powerpoint/2010/main" xmlns="" val="17252767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par>
                          <p:cTn id="13" fill="hold">
                            <p:stCondLst>
                              <p:cond delay="1000"/>
                            </p:stCondLst>
                            <p:childTnLst>
                              <p:par>
                                <p:cTn id="14" presetID="1" presetClass="exit" presetSubtype="0" fill="hold" nodeType="afterEffect">
                                  <p:stCondLst>
                                    <p:cond delay="0"/>
                                  </p:stCondLst>
                                  <p:childTnLst>
                                    <p:set>
                                      <p:cBhvr>
                                        <p:cTn id="15" dur="1" fill="hold">
                                          <p:stCondLst>
                                            <p:cond delay="0"/>
                                          </p:stCondLst>
                                        </p:cTn>
                                        <p:tgtEl>
                                          <p:spTgt spid="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par>
                                <p:cTn id="28" presetID="63" presetClass="path" presetSubtype="0" accel="50000" decel="50000" fill="hold" nodeType="withEffect">
                                  <p:stCondLst>
                                    <p:cond delay="0"/>
                                  </p:stCondLst>
                                  <p:childTnLst>
                                    <p:animMotion origin="layout" path="M 0.02083 4.81481E-6 L 0.44166 4.81481E-6 " pathEditMode="relative" rAng="0" ptsTypes="AA">
                                      <p:cBhvr>
                                        <p:cTn id="29" dur="5000" fill="hold"/>
                                        <p:tgtEl>
                                          <p:spTgt spid="11"/>
                                        </p:tgtEl>
                                        <p:attrNameLst>
                                          <p:attrName>ppt_x</p:attrName>
                                          <p:attrName>ppt_y</p:attrName>
                                        </p:attrNameLst>
                                      </p:cBhvr>
                                      <p:rCtr x="210" y="0"/>
                                    </p:animMotion>
                                  </p:childTnLst>
                                </p:cTn>
                              </p:par>
                              <p:par>
                                <p:cTn id="30" presetID="10" presetClass="exit" presetSubtype="0" fill="hold" nodeType="withEffect">
                                  <p:stCondLst>
                                    <p:cond delay="0"/>
                                  </p:stCondLst>
                                  <p:childTnLst>
                                    <p:animEffect transition="out" filter="fade">
                                      <p:cBhvr>
                                        <p:cTn id="31" dur="2000"/>
                                        <p:tgtEl>
                                          <p:spTgt spid="3"/>
                                        </p:tgtEl>
                                      </p:cBhvr>
                                    </p:animEffect>
                                    <p:set>
                                      <p:cBhvr>
                                        <p:cTn id="32" dur="1" fill="hold">
                                          <p:stCondLst>
                                            <p:cond delay="1999"/>
                                          </p:stCondLst>
                                        </p:cTn>
                                        <p:tgtEl>
                                          <p:spTgt spid="3"/>
                                        </p:tgtEl>
                                        <p:attrNameLst>
                                          <p:attrName>style.visibility</p:attrName>
                                        </p:attrNameLst>
                                      </p:cBhvr>
                                      <p:to>
                                        <p:strVal val="hidden"/>
                                      </p:to>
                                    </p:set>
                                  </p:childTnLst>
                                </p:cTn>
                              </p:par>
                            </p:childTnLst>
                          </p:cTn>
                        </p:par>
                        <p:par>
                          <p:cTn id="33" fill="hold">
                            <p:stCondLst>
                              <p:cond delay="6000"/>
                            </p:stCondLst>
                            <p:childTnLst>
                              <p:par>
                                <p:cTn id="34" presetID="10" presetClass="exit" presetSubtype="0" fill="hold" grpId="1" nodeType="afterEffect">
                                  <p:stCondLst>
                                    <p:cond delay="0"/>
                                  </p:stCondLst>
                                  <p:childTnLst>
                                    <p:animEffect transition="out" filter="fade">
                                      <p:cBhvr>
                                        <p:cTn id="35" dur="1000"/>
                                        <p:tgtEl>
                                          <p:spTgt spid="31"/>
                                        </p:tgtEl>
                                      </p:cBhvr>
                                    </p:animEffect>
                                    <p:set>
                                      <p:cBhvr>
                                        <p:cTn id="36" dur="1" fill="hold">
                                          <p:stCondLst>
                                            <p:cond delay="999"/>
                                          </p:stCondLst>
                                        </p:cTn>
                                        <p:tgtEl>
                                          <p:spTgt spid="3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p:stCondLst>
                              <p:cond delay="500"/>
                            </p:stCondLst>
                            <p:childTnLst>
                              <p:par>
                                <p:cTn id="43" presetID="10" presetClass="exit" presetSubtype="0" fill="hold" nodeType="afterEffect">
                                  <p:stCondLst>
                                    <p:cond delay="0"/>
                                  </p:stCondLst>
                                  <p:childTnLst>
                                    <p:animEffect transition="out" filter="fade">
                                      <p:cBhvr>
                                        <p:cTn id="44" dur="500"/>
                                        <p:tgtEl>
                                          <p:spTgt spid="21"/>
                                        </p:tgtEl>
                                      </p:cBhvr>
                                    </p:animEffect>
                                    <p:set>
                                      <p:cBhvr>
                                        <p:cTn id="45" dur="1" fill="hold">
                                          <p:stCondLst>
                                            <p:cond delay="499"/>
                                          </p:stCondLst>
                                        </p:cTn>
                                        <p:tgtEl>
                                          <p:spTgt spid="2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63" presetClass="path" presetSubtype="0" accel="50000" decel="50000" fill="hold" nodeType="clickEffect">
                                  <p:stCondLst>
                                    <p:cond delay="0"/>
                                  </p:stCondLst>
                                  <p:childTnLst>
                                    <p:animMotion origin="layout" path="M -3.33333E-6 1.85185E-6 L 0.45 1.85185E-6 " pathEditMode="relative" rAng="0" ptsTypes="AA">
                                      <p:cBhvr>
                                        <p:cTn id="49" dur="2000" fill="hold"/>
                                        <p:tgtEl>
                                          <p:spTgt spid="6"/>
                                        </p:tgtEl>
                                        <p:attrNameLst>
                                          <p:attrName>ppt_x</p:attrName>
                                          <p:attrName>ppt_y</p:attrName>
                                        </p:attrNameLst>
                                      </p:cBhvr>
                                      <p:rCtr x="225" y="0"/>
                                    </p:animMotion>
                                  </p:childTnLst>
                                </p:cTn>
                              </p:par>
                              <p:par>
                                <p:cTn id="50" presetID="1" presetClass="entr" presetSubtype="0" fill="hold" nodeType="withEffect">
                                  <p:stCondLst>
                                    <p:cond delay="0"/>
                                  </p:stCondLst>
                                  <p:childTnLst>
                                    <p:set>
                                      <p:cBhvr>
                                        <p:cTn id="51" dur="1" fill="hold">
                                          <p:stCondLst>
                                            <p:cond delay="0"/>
                                          </p:stCondLst>
                                        </p:cTn>
                                        <p:tgtEl>
                                          <p:spTgt spid="2"/>
                                        </p:tgtEl>
                                        <p:attrNameLst>
                                          <p:attrName>style.visibility</p:attrName>
                                        </p:attrNameLst>
                                      </p:cBhvr>
                                      <p:to>
                                        <p:strVal val="visible"/>
                                      </p:to>
                                    </p:set>
                                  </p:childTnLst>
                                </p:cTn>
                              </p:par>
                              <p:par>
                                <p:cTn id="52" presetID="63" presetClass="path" presetSubtype="0" accel="50000" decel="50000" fill="hold" nodeType="withEffect">
                                  <p:stCondLst>
                                    <p:cond delay="0"/>
                                  </p:stCondLst>
                                  <p:childTnLst>
                                    <p:animMotion origin="layout" path="M 2.22222E-6 -3.7037E-6 L 0.45139 -3.7037E-6 " pathEditMode="relative" rAng="0" ptsTypes="AA">
                                      <p:cBhvr>
                                        <p:cTn id="53" dur="2000" fill="hold"/>
                                        <p:tgtEl>
                                          <p:spTgt spid="5"/>
                                        </p:tgtEl>
                                        <p:attrNameLst>
                                          <p:attrName>ppt_x</p:attrName>
                                          <p:attrName>ppt_y</p:attrName>
                                        </p:attrNameLst>
                                      </p:cBhvr>
                                      <p:rCtr x="226" y="0"/>
                                    </p:animMotion>
                                  </p:childTnLst>
                                </p:cTn>
                              </p:par>
                            </p:childTnLst>
                          </p:cTn>
                        </p:par>
                      </p:childTnLst>
                    </p:cTn>
                  </p:par>
                  <p:par>
                    <p:cTn id="54" fill="hold">
                      <p:stCondLst>
                        <p:cond delay="indefinite"/>
                      </p:stCondLst>
                      <p:childTnLst>
                        <p:par>
                          <p:cTn id="55" fill="hold">
                            <p:stCondLst>
                              <p:cond delay="0"/>
                            </p:stCondLst>
                            <p:childTnLst>
                              <p:par>
                                <p:cTn id="56" presetID="35" presetClass="path" presetSubtype="0" accel="50000" decel="50000" fill="hold" nodeType="clickEffect">
                                  <p:stCondLst>
                                    <p:cond delay="0"/>
                                  </p:stCondLst>
                                  <p:childTnLst>
                                    <p:animMotion origin="layout" path="M 0.45 1.85185E-6 L 0.33334 -0.04884 " pathEditMode="relative" rAng="0" ptsTypes="AA">
                                      <p:cBhvr>
                                        <p:cTn id="57" dur="3000" fill="hold"/>
                                        <p:tgtEl>
                                          <p:spTgt spid="6"/>
                                        </p:tgtEl>
                                        <p:attrNameLst>
                                          <p:attrName>ppt_x</p:attrName>
                                          <p:attrName>ppt_y</p:attrName>
                                        </p:attrNameLst>
                                      </p:cBhvr>
                                      <p:rCtr x="-58" y="-25"/>
                                    </p:animMotion>
                                  </p:childTnLst>
                                </p:cTn>
                              </p:par>
                              <p:par>
                                <p:cTn id="58" presetID="9" presetClass="exit" presetSubtype="0" fill="hold" nodeType="withEffect">
                                  <p:stCondLst>
                                    <p:cond delay="1000"/>
                                  </p:stCondLst>
                                  <p:childTnLst>
                                    <p:animEffect transition="out" filter="dissolve">
                                      <p:cBhvr>
                                        <p:cTn id="59" dur="500"/>
                                        <p:tgtEl>
                                          <p:spTgt spid="6"/>
                                        </p:tgtEl>
                                      </p:cBhvr>
                                    </p:animEffect>
                                    <p:set>
                                      <p:cBhvr>
                                        <p:cTn id="60" dur="1" fill="hold">
                                          <p:stCondLst>
                                            <p:cond delay="499"/>
                                          </p:stCondLst>
                                        </p:cTn>
                                        <p:tgtEl>
                                          <p:spTgt spid="6"/>
                                        </p:tgtEl>
                                        <p:attrNameLst>
                                          <p:attrName>style.visibility</p:attrName>
                                        </p:attrNameLst>
                                      </p:cBhvr>
                                      <p:to>
                                        <p:strVal val="hidden"/>
                                      </p:to>
                                    </p:set>
                                  </p:childTnLst>
                                </p:cTn>
                              </p:par>
                            </p:childTnLst>
                          </p:cTn>
                        </p:par>
                        <p:par>
                          <p:cTn id="61" fill="hold">
                            <p:stCondLst>
                              <p:cond delay="3000"/>
                            </p:stCondLst>
                            <p:childTnLst>
                              <p:par>
                                <p:cTn id="62" presetID="10" presetClass="entr" presetSubtype="0"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par>
                          <p:cTn id="65" fill="hold">
                            <p:stCondLst>
                              <p:cond delay="3500"/>
                            </p:stCondLst>
                            <p:childTnLst>
                              <p:par>
                                <p:cTn id="66" presetID="10" presetClass="exit" presetSubtype="0" fill="hold" nodeType="afterEffect">
                                  <p:stCondLst>
                                    <p:cond delay="0"/>
                                  </p:stCondLst>
                                  <p:childTnLst>
                                    <p:animEffect transition="out" filter="fade">
                                      <p:cBhvr>
                                        <p:cTn id="67" dur="500"/>
                                        <p:tgtEl>
                                          <p:spTgt spid="5"/>
                                        </p:tgtEl>
                                      </p:cBhvr>
                                    </p:animEffect>
                                    <p:set>
                                      <p:cBhvr>
                                        <p:cTn id="68" dur="1" fill="hold">
                                          <p:stCondLst>
                                            <p:cond delay="499"/>
                                          </p:stCondLst>
                                        </p:cTn>
                                        <p:tgtEl>
                                          <p:spTgt spid="5"/>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2000"/>
                                        <p:tgtEl>
                                          <p:spTgt spid="33"/>
                                        </p:tgtEl>
                                      </p:cBhvr>
                                    </p:animEffect>
                                    <p:set>
                                      <p:cBhvr>
                                        <p:cTn id="71" dur="1" fill="hold">
                                          <p:stCondLst>
                                            <p:cond delay="1999"/>
                                          </p:stCondLst>
                                        </p:cTn>
                                        <p:tgtEl>
                                          <p:spTgt spid="33"/>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2"/>
                                        </p:tgtEl>
                                      </p:cBhvr>
                                    </p:animEffect>
                                    <p:set>
                                      <p:cBhvr>
                                        <p:cTn id="7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Maintenance Mode</a:t>
            </a:r>
            <a:endParaRPr lang="en-US" dirty="0"/>
          </a:p>
        </p:txBody>
      </p:sp>
      <p:sp>
        <p:nvSpPr>
          <p:cNvPr id="3" name="Content Placeholder 2"/>
          <p:cNvSpPr>
            <a:spLocks noGrp="1"/>
          </p:cNvSpPr>
          <p:nvPr>
            <p:ph sz="half" idx="1"/>
          </p:nvPr>
        </p:nvSpPr>
        <p:spPr>
          <a:xfrm>
            <a:off x="381000" y="1411552"/>
            <a:ext cx="4114800" cy="4765963"/>
          </a:xfrm>
        </p:spPr>
        <p:txBody>
          <a:bodyPr>
            <a:normAutofit fontScale="70000" lnSpcReduction="20000"/>
          </a:bodyPr>
          <a:lstStyle/>
          <a:p>
            <a:pPr>
              <a:lnSpc>
                <a:spcPct val="120000"/>
              </a:lnSpc>
            </a:pPr>
            <a:r>
              <a:rPr lang="en-US" dirty="0" smtClean="0"/>
              <a:t>VMM R2 Allows Host Servers To Be Put Into a Maintenance Mode</a:t>
            </a:r>
          </a:p>
          <a:p>
            <a:pPr lvl="1">
              <a:lnSpc>
                <a:spcPct val="120000"/>
              </a:lnSpc>
            </a:pPr>
            <a:r>
              <a:rPr lang="en-US" dirty="0" smtClean="0"/>
              <a:t>Useful for Servicing Hardware, Software or Power Energy Management</a:t>
            </a:r>
          </a:p>
          <a:p>
            <a:pPr lvl="1">
              <a:lnSpc>
                <a:spcPct val="120000"/>
              </a:lnSpc>
            </a:pPr>
            <a:r>
              <a:rPr lang="en-US" dirty="0" smtClean="0"/>
              <a:t>If Host Is Clustered VMs Running On The Host Are Automatically Live Migrated To Other Hosts</a:t>
            </a:r>
          </a:p>
          <a:p>
            <a:pPr lvl="1">
              <a:lnSpc>
                <a:spcPct val="120000"/>
              </a:lnSpc>
            </a:pPr>
            <a:r>
              <a:rPr lang="en-US" dirty="0" smtClean="0"/>
              <a:t>If Host Is Standalone Admin Can Choose To Save State or Shutdown VMs</a:t>
            </a:r>
          </a:p>
          <a:p>
            <a:pPr>
              <a:lnSpc>
                <a:spcPct val="120000"/>
              </a:lnSpc>
            </a:pPr>
            <a:r>
              <a:rPr lang="en-US" dirty="0" smtClean="0"/>
              <a:t>Placement</a:t>
            </a:r>
          </a:p>
          <a:p>
            <a:pPr lvl="1">
              <a:lnSpc>
                <a:spcPct val="120000"/>
              </a:lnSpc>
            </a:pPr>
            <a:r>
              <a:rPr lang="en-US" dirty="0" smtClean="0"/>
              <a:t>Host in maintenance mode gets zero star ratings</a:t>
            </a:r>
          </a:p>
          <a:p>
            <a:pPr>
              <a:lnSpc>
                <a:spcPct val="120000"/>
              </a:lnSpc>
            </a:pPr>
            <a:r>
              <a:rPr lang="en-US" dirty="0" smtClean="0"/>
              <a:t>Supported for Hyper-V, Virtual Server and </a:t>
            </a:r>
            <a:r>
              <a:rPr lang="en-US" dirty="0" err="1" smtClean="0"/>
              <a:t>VMWare</a:t>
            </a:r>
            <a:r>
              <a:rPr lang="en-US" dirty="0" smtClean="0"/>
              <a:t> Hosts</a:t>
            </a:r>
          </a:p>
          <a:p>
            <a:pPr lvl="1">
              <a:lnSpc>
                <a:spcPct val="120000"/>
              </a:lnSpc>
            </a:pPr>
            <a:endParaRPr lang="en-US" dirty="0"/>
          </a:p>
        </p:txBody>
      </p:sp>
      <p:pic>
        <p:nvPicPr>
          <p:cNvPr id="1028" name="Picture 4"/>
          <p:cNvPicPr>
            <a:picLocks noChangeAspect="1" noChangeArrowheads="1"/>
          </p:cNvPicPr>
          <p:nvPr/>
        </p:nvPicPr>
        <p:blipFill>
          <a:blip r:embed="rId3"/>
          <a:srcRect/>
          <a:stretch>
            <a:fillRect/>
          </a:stretch>
        </p:blipFill>
        <p:spPr bwMode="auto">
          <a:xfrm>
            <a:off x="4773228" y="1271588"/>
            <a:ext cx="4191000" cy="4314825"/>
          </a:xfrm>
          <a:prstGeom prst="rect">
            <a:avLst/>
          </a:prstGeom>
          <a:noFill/>
          <a:ln w="9525">
            <a:noFill/>
            <a:miter lim="800000"/>
            <a:headEnd/>
            <a:tailEnd/>
          </a:ln>
          <a:effectLst/>
        </p:spPr>
      </p:pic>
    </p:spTree>
    <p:extLst>
      <p:ext uri="{BB962C8B-B14F-4D97-AF65-F5344CB8AC3E}">
        <p14:creationId xmlns:p14="http://schemas.microsoft.com/office/powerpoint/2010/main" xmlns="" val="3847501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Network related enhancments</a:t>
            </a:r>
            <a:endParaRPr lang="en-US" dirty="0"/>
          </a:p>
        </p:txBody>
      </p:sp>
      <p:sp>
        <p:nvSpPr>
          <p:cNvPr id="3" name="Content Placeholder 2"/>
          <p:cNvSpPr>
            <a:spLocks noGrp="1"/>
          </p:cNvSpPr>
          <p:nvPr>
            <p:ph idx="1"/>
          </p:nvPr>
        </p:nvSpPr>
        <p:spPr/>
        <p:txBody>
          <a:bodyPr/>
          <a:lstStyle/>
          <a:p>
            <a:r>
              <a:rPr lang="en-US" sz="2800" smtClean="0"/>
              <a:t>Network Optimization</a:t>
            </a:r>
          </a:p>
          <a:p>
            <a:pPr lvl="1"/>
            <a:r>
              <a:rPr lang="en-US" sz="2400" smtClean="0"/>
              <a:t>Win2k8 R2 supports 2 types of network optimizations: VMQ &amp; Chimney </a:t>
            </a:r>
          </a:p>
          <a:p>
            <a:pPr lvl="1"/>
            <a:r>
              <a:rPr lang="en-US" sz="2400" smtClean="0"/>
              <a:t>During VM creation: Enable/disable network optimization</a:t>
            </a:r>
          </a:p>
          <a:p>
            <a:pPr lvl="2"/>
            <a:r>
              <a:rPr lang="en-US" sz="2000" smtClean="0"/>
              <a:t>If enabled, VMM will configure the VM to use VMQ or Chimney, if available on the host</a:t>
            </a:r>
          </a:p>
          <a:p>
            <a:pPr lvl="1"/>
            <a:r>
              <a:rPr lang="en-US" sz="2400" smtClean="0"/>
              <a:t>Placement: Detect and show availability of Network optimization on the host</a:t>
            </a:r>
          </a:p>
          <a:p>
            <a:r>
              <a:rPr lang="en-US" sz="2800" smtClean="0"/>
              <a:t>Enable/Disable MAC spoofing</a:t>
            </a:r>
          </a:p>
          <a:p>
            <a:r>
              <a:rPr lang="en-US" sz="2800" smtClean="0"/>
              <a:t>Ability to reuse port groups defined in VMWare VirtualCenter</a:t>
            </a:r>
          </a:p>
          <a:p>
            <a:endParaRPr lang="en-US" sz="2800" smtClean="0"/>
          </a:p>
          <a:p>
            <a:endParaRPr lang="en-US" sz="2800" smtClean="0"/>
          </a:p>
          <a:p>
            <a:endParaRPr lang="en-US" sz="2800" dirty="0" smtClean="0"/>
          </a:p>
        </p:txBody>
      </p:sp>
    </p:spTree>
    <p:extLst>
      <p:ext uri="{BB962C8B-B14F-4D97-AF65-F5344CB8AC3E}">
        <p14:creationId xmlns:p14="http://schemas.microsoft.com/office/powerpoint/2010/main" xmlns="" val="2267052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339724" y="28578"/>
            <a:ext cx="7751763" cy="6570663"/>
          </a:xfrm>
          <a:prstGeom prst="rect">
            <a:avLst/>
          </a:prstGeom>
          <a:noFill/>
          <a:ln w="9525">
            <a:noFill/>
            <a:miter lim="800000"/>
            <a:headEnd/>
            <a:tailEnd/>
          </a:ln>
          <a:effectLst/>
        </p:spPr>
      </p:pic>
      <p:sp>
        <p:nvSpPr>
          <p:cNvPr id="8" name="Rounded Rectangular Callout 7"/>
          <p:cNvSpPr/>
          <p:nvPr/>
        </p:nvSpPr>
        <p:spPr bwMode="auto">
          <a:xfrm>
            <a:off x="6588116" y="3448052"/>
            <a:ext cx="2414588" cy="1155699"/>
          </a:xfrm>
          <a:prstGeom prst="wedgeRoundRectCallout">
            <a:avLst>
              <a:gd name="adj1" fmla="val -22667"/>
              <a:gd name="adj2" fmla="val -144003"/>
              <a:gd name="adj3" fmla="val 16667"/>
            </a:avLst>
          </a:prstGeom>
          <a:solidFill>
            <a:srgbClr val="C0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tx1"/>
                </a:solidFill>
                <a:latin typeface="Segoe" pitchFamily="34" charset="0"/>
              </a:rPr>
              <a:t>VMM has detected that host has NIC that has either VMQ or Chimney capabilities</a:t>
            </a:r>
          </a:p>
        </p:txBody>
      </p:sp>
    </p:spTree>
    <p:extLst>
      <p:ext uri="{BB962C8B-B14F-4D97-AF65-F5344CB8AC3E}">
        <p14:creationId xmlns:p14="http://schemas.microsoft.com/office/powerpoint/2010/main" xmlns="" val="177859664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5"/>
          <p:cNvSpPr>
            <a:spLocks noEditPoints="1"/>
          </p:cNvSpPr>
          <p:nvPr/>
        </p:nvSpPr>
        <p:spPr bwMode="auto">
          <a:xfrm>
            <a:off x="219555" y="1154366"/>
            <a:ext cx="8693014" cy="5052186"/>
          </a:xfrm>
          <a:prstGeom prst="roundRect">
            <a:avLst>
              <a:gd name="adj" fmla="val 4515"/>
            </a:avLst>
          </a:prstGeom>
          <a:solidFill>
            <a:schemeClr val="accent2"/>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algn="l" defTabSz="914363" rtl="0"/>
            <a:endParaRPr lang="en-US" kern="1200">
              <a:solidFill>
                <a:srgbClr val="000000"/>
              </a:solidFill>
              <a:latin typeface="Segoe"/>
              <a:ea typeface="+mn-ea"/>
              <a:cs typeface="+mn-cs"/>
            </a:endParaRPr>
          </a:p>
        </p:txBody>
      </p:sp>
      <p:sp>
        <p:nvSpPr>
          <p:cNvPr id="6" name="Rounded Rectangle 5"/>
          <p:cNvSpPr/>
          <p:nvPr/>
        </p:nvSpPr>
        <p:spPr bwMode="invGray">
          <a:xfrm>
            <a:off x="6096000" y="4315578"/>
            <a:ext cx="2773680" cy="1848788"/>
          </a:xfrm>
          <a:prstGeom prst="roundRect">
            <a:avLst>
              <a:gd name="adj" fmla="val 9516"/>
            </a:avLst>
          </a:prstGeom>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rtl="0" fontAlgn="base">
              <a:lnSpc>
                <a:spcPct val="80000"/>
              </a:lnSpc>
              <a:spcBef>
                <a:spcPct val="0"/>
              </a:spcBef>
              <a:spcAft>
                <a:spcPct val="0"/>
              </a:spcAft>
            </a:pPr>
            <a:endParaRPr lang="en-US" sz="2800" kern="1200" dirty="0">
              <a:solidFill>
                <a:srgbClr val="000000"/>
              </a:solidFill>
              <a:effectLst>
                <a:outerShdw blurRad="38100" dist="38100" dir="2700000" algn="tl">
                  <a:srgbClr val="000000">
                    <a:alpha val="43137"/>
                  </a:srgbClr>
                </a:outerShdw>
              </a:effectLst>
              <a:latin typeface="Segoe" pitchFamily="34" charset="0"/>
              <a:ea typeface="+mn-ea"/>
              <a:cs typeface="+mn-cs"/>
            </a:endParaRPr>
          </a:p>
        </p:txBody>
      </p:sp>
      <p:sp>
        <p:nvSpPr>
          <p:cNvPr id="12" name="Rounded Rectangle 11"/>
          <p:cNvSpPr/>
          <p:nvPr/>
        </p:nvSpPr>
        <p:spPr bwMode="invGray">
          <a:xfrm>
            <a:off x="6400800" y="1235225"/>
            <a:ext cx="2455818" cy="2845617"/>
          </a:xfrm>
          <a:prstGeom prst="roundRect">
            <a:avLst>
              <a:gd name="adj" fmla="val 11564"/>
            </a:avLst>
          </a:prstGeom>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rtl="0" fontAlgn="base">
              <a:lnSpc>
                <a:spcPct val="80000"/>
              </a:lnSpc>
              <a:spcBef>
                <a:spcPct val="0"/>
              </a:spcBef>
              <a:spcAft>
                <a:spcPct val="0"/>
              </a:spcAft>
            </a:pPr>
            <a:endParaRPr lang="en-US" sz="2800" kern="1200" dirty="0">
              <a:solidFill>
                <a:srgbClr val="000000"/>
              </a:solidFill>
              <a:effectLst>
                <a:outerShdw blurRad="38100" dist="38100" dir="2700000" algn="tl">
                  <a:srgbClr val="000000">
                    <a:alpha val="43137"/>
                  </a:srgbClr>
                </a:outerShdw>
              </a:effectLst>
              <a:latin typeface="Segoe" pitchFamily="34" charset="0"/>
              <a:ea typeface="+mn-ea"/>
              <a:cs typeface="+mn-cs"/>
            </a:endParaRPr>
          </a:p>
        </p:txBody>
      </p:sp>
      <p:sp>
        <p:nvSpPr>
          <p:cNvPr id="22" name="Rounded Rectangle 21"/>
          <p:cNvSpPr/>
          <p:nvPr/>
        </p:nvSpPr>
        <p:spPr bwMode="invGray">
          <a:xfrm>
            <a:off x="2979633" y="1205130"/>
            <a:ext cx="3172858" cy="1665192"/>
          </a:xfrm>
          <a:prstGeom prst="roundRect">
            <a:avLst/>
          </a:prstGeom>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rtl="0" fontAlgn="base">
              <a:lnSpc>
                <a:spcPct val="80000"/>
              </a:lnSpc>
              <a:spcBef>
                <a:spcPct val="0"/>
              </a:spcBef>
              <a:spcAft>
                <a:spcPct val="0"/>
              </a:spcAft>
            </a:pPr>
            <a:endParaRPr lang="en-US" sz="2800" kern="1200" dirty="0">
              <a:solidFill>
                <a:srgbClr val="000000"/>
              </a:solidFill>
              <a:effectLst>
                <a:outerShdw blurRad="38100" dist="38100" dir="2700000" algn="tl">
                  <a:srgbClr val="000000">
                    <a:alpha val="43137"/>
                  </a:srgbClr>
                </a:outerShdw>
              </a:effectLst>
              <a:latin typeface="Segoe" pitchFamily="34" charset="0"/>
              <a:ea typeface="+mn-ea"/>
              <a:cs typeface="+mn-cs"/>
            </a:endParaRPr>
          </a:p>
        </p:txBody>
      </p:sp>
      <p:sp>
        <p:nvSpPr>
          <p:cNvPr id="27" name="Rounded Rectangle 26"/>
          <p:cNvSpPr/>
          <p:nvPr/>
        </p:nvSpPr>
        <p:spPr bwMode="invGray">
          <a:xfrm>
            <a:off x="289428" y="4328641"/>
            <a:ext cx="3139572" cy="1828437"/>
          </a:xfrm>
          <a:prstGeom prst="roundRect">
            <a:avLst>
              <a:gd name="adj" fmla="val 11847"/>
            </a:avLst>
          </a:prstGeom>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rtl="0" fontAlgn="base">
              <a:lnSpc>
                <a:spcPct val="80000"/>
              </a:lnSpc>
              <a:spcBef>
                <a:spcPct val="0"/>
              </a:spcBef>
              <a:spcAft>
                <a:spcPct val="0"/>
              </a:spcAft>
            </a:pPr>
            <a:endParaRPr lang="en-US" sz="2800" kern="1200" dirty="0">
              <a:solidFill>
                <a:srgbClr val="000000"/>
              </a:solidFill>
              <a:effectLst>
                <a:outerShdw blurRad="38100" dist="38100" dir="2700000" algn="tl">
                  <a:srgbClr val="000000">
                    <a:alpha val="43137"/>
                  </a:srgbClr>
                </a:outerShdw>
              </a:effectLst>
              <a:latin typeface="Segoe" pitchFamily="34" charset="0"/>
              <a:ea typeface="+mn-ea"/>
              <a:cs typeface="+mn-cs"/>
            </a:endParaRPr>
          </a:p>
        </p:txBody>
      </p:sp>
      <p:sp>
        <p:nvSpPr>
          <p:cNvPr id="36" name="Rounded Rectangle 35"/>
          <p:cNvSpPr/>
          <p:nvPr/>
        </p:nvSpPr>
        <p:spPr bwMode="invGray">
          <a:xfrm>
            <a:off x="274320" y="1200501"/>
            <a:ext cx="2457863" cy="2881678"/>
          </a:xfrm>
          <a:prstGeom prst="roundRect">
            <a:avLst>
              <a:gd name="adj" fmla="val 8854"/>
            </a:avLst>
          </a:prstGeom>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endParaRPr lang="en-US" sz="2800" kern="1200" dirty="0">
              <a:solidFill>
                <a:srgbClr val="000000"/>
              </a:solidFill>
              <a:effectLst>
                <a:outerShdw blurRad="38100" dist="38100" dir="2700000" algn="tl">
                  <a:srgbClr val="000000">
                    <a:alpha val="43137"/>
                  </a:srgbClr>
                </a:outerShdw>
              </a:effectLst>
              <a:latin typeface="Segoe" pitchFamily="34" charset="0"/>
              <a:ea typeface="+mn-ea"/>
              <a:cs typeface="+mn-cs"/>
            </a:endParaRPr>
          </a:p>
        </p:txBody>
      </p:sp>
      <p:pic>
        <p:nvPicPr>
          <p:cNvPr id="37" name="Picture 6" descr="Desktop-TS-Client"/>
          <p:cNvPicPr>
            <a:picLocks noChangeAspect="1" noChangeArrowheads="1"/>
          </p:cNvPicPr>
          <p:nvPr/>
        </p:nvPicPr>
        <p:blipFill>
          <a:blip r:embed="rId3" cstate="email"/>
          <a:stretch>
            <a:fillRect/>
          </a:stretch>
        </p:blipFill>
        <p:spPr bwMode="invGray">
          <a:xfrm>
            <a:off x="762000" y="1483115"/>
            <a:ext cx="1576252" cy="1107920"/>
          </a:xfrm>
          <a:prstGeom prst="rect">
            <a:avLst/>
          </a:prstGeom>
          <a:noFill/>
          <a:ln>
            <a:noFill/>
          </a:ln>
        </p:spPr>
      </p:pic>
      <p:pic>
        <p:nvPicPr>
          <p:cNvPr id="31" name="Picture 6" descr="Desktop-TS-Client"/>
          <p:cNvPicPr>
            <a:picLocks noChangeAspect="1" noChangeArrowheads="1"/>
          </p:cNvPicPr>
          <p:nvPr/>
        </p:nvPicPr>
        <p:blipFill>
          <a:blip r:embed="rId4" cstate="email"/>
          <a:stretch>
            <a:fillRect/>
          </a:stretch>
        </p:blipFill>
        <p:spPr bwMode="invGray">
          <a:xfrm>
            <a:off x="381000" y="4531115"/>
            <a:ext cx="1272241" cy="874476"/>
          </a:xfrm>
          <a:prstGeom prst="rect">
            <a:avLst/>
          </a:prstGeom>
          <a:noFill/>
          <a:ln>
            <a:noFill/>
          </a:ln>
        </p:spPr>
      </p:pic>
      <p:pic>
        <p:nvPicPr>
          <p:cNvPr id="8" name="Picture 7" descr="Virtual App.png"/>
          <p:cNvPicPr>
            <a:picLocks noChangeAspect="1"/>
          </p:cNvPicPr>
          <p:nvPr/>
        </p:nvPicPr>
        <p:blipFill>
          <a:blip r:embed="rId5" cstate="email"/>
          <a:stretch>
            <a:fillRect/>
          </a:stretch>
        </p:blipFill>
        <p:spPr bwMode="invGray">
          <a:xfrm>
            <a:off x="7036411" y="2168915"/>
            <a:ext cx="1214846" cy="840729"/>
          </a:xfrm>
          <a:prstGeom prst="rect">
            <a:avLst/>
          </a:prstGeom>
        </p:spPr>
      </p:pic>
      <p:pic>
        <p:nvPicPr>
          <p:cNvPr id="23" name="Picture 22" descr="laptop.png"/>
          <p:cNvPicPr>
            <a:picLocks noChangeAspect="1"/>
          </p:cNvPicPr>
          <p:nvPr/>
        </p:nvPicPr>
        <p:blipFill>
          <a:blip r:embed="rId6" cstate="email"/>
          <a:stretch>
            <a:fillRect/>
          </a:stretch>
        </p:blipFill>
        <p:spPr bwMode="invGray">
          <a:xfrm>
            <a:off x="6324600" y="4607315"/>
            <a:ext cx="817202" cy="822901"/>
          </a:xfrm>
          <a:prstGeom prst="rect">
            <a:avLst/>
          </a:prstGeom>
          <a:noFill/>
          <a:ln>
            <a:noFill/>
          </a:ln>
        </p:spPr>
      </p:pic>
      <p:sp>
        <p:nvSpPr>
          <p:cNvPr id="45" name="Text Placeholder 2"/>
          <p:cNvSpPr txBox="1">
            <a:spLocks/>
          </p:cNvSpPr>
          <p:nvPr/>
        </p:nvSpPr>
        <p:spPr>
          <a:xfrm>
            <a:off x="284013" y="2825186"/>
            <a:ext cx="2430599" cy="538481"/>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rtl="0">
              <a:lnSpc>
                <a:spcPct val="80000"/>
              </a:lnSpc>
              <a:spcBef>
                <a:spcPct val="20000"/>
              </a:spcBef>
              <a:buClr>
                <a:srgbClr val="777777"/>
              </a:buClr>
              <a:buSzPct val="130000"/>
              <a:buFont typeface="Wingdings 2" pitchFamily="18" charset="2"/>
              <a:buNone/>
              <a:tabLst>
                <a:tab pos="1371600" algn="l"/>
              </a:tabLst>
              <a:defRPr/>
            </a:pPr>
            <a:r>
              <a:rPr lang="en-US" b="1" i="1" dirty="0" smtClean="0">
                <a:ln w="18415" cmpd="sng">
                  <a:noFill/>
                  <a:prstDash val="solid"/>
                </a:ln>
                <a:solidFill>
                  <a:schemeClr val="bg1"/>
                </a:solidFill>
                <a:effectLst>
                  <a:outerShdw blurRad="38100" dist="38100" dir="2700000" algn="tl">
                    <a:srgbClr val="000000">
                      <a:alpha val="43137"/>
                    </a:srgbClr>
                  </a:outerShdw>
                </a:effectLst>
                <a:ea typeface="+mn-ea"/>
                <a:cs typeface="+mn-cs"/>
              </a:rPr>
              <a:t>Remote Desktop Services</a:t>
            </a:r>
            <a:endParaRPr lang="en-US" sz="2000" b="1" i="1" dirty="0">
              <a:ln w="18415" cmpd="sng">
                <a:noFill/>
                <a:prstDash val="solid"/>
              </a:ln>
              <a:solidFill>
                <a:schemeClr val="bg1"/>
              </a:solidFill>
              <a:effectLst>
                <a:outerShdw blurRad="38100" dist="38100" dir="2700000" algn="tl">
                  <a:srgbClr val="000000">
                    <a:alpha val="43137"/>
                  </a:srgbClr>
                </a:outerShdw>
              </a:effectLst>
              <a:ea typeface="+mn-ea"/>
              <a:cs typeface="+mn-cs"/>
            </a:endParaRPr>
          </a:p>
        </p:txBody>
      </p:sp>
      <p:sp>
        <p:nvSpPr>
          <p:cNvPr id="46" name="Text Placeholder 2"/>
          <p:cNvSpPr txBox="1">
            <a:spLocks/>
          </p:cNvSpPr>
          <p:nvPr/>
        </p:nvSpPr>
        <p:spPr>
          <a:xfrm>
            <a:off x="7072330" y="4639672"/>
            <a:ext cx="1785950" cy="64376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chemeClr val="bg1"/>
                </a:solidFill>
                <a:effectLst>
                  <a:outerShdw blurRad="38100" dist="38100" dir="2700000" algn="tl">
                    <a:srgbClr val="000000">
                      <a:alpha val="43137"/>
                    </a:srgbClr>
                  </a:outerShdw>
                </a:effectLst>
                <a:ea typeface="+mn-ea"/>
                <a:cs typeface="+mn-cs"/>
              </a:rPr>
              <a:t>User State</a:t>
            </a:r>
          </a:p>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chemeClr val="bg1"/>
                </a:solidFill>
                <a:effectLst>
                  <a:outerShdw blurRad="38100" dist="38100" dir="2700000" algn="tl">
                    <a:srgbClr val="000000">
                      <a:alpha val="43137"/>
                    </a:srgbClr>
                  </a:outerShdw>
                </a:effectLst>
                <a:ea typeface="+mn-ea"/>
                <a:cs typeface="+mn-cs"/>
              </a:rPr>
              <a:t>Virtualization</a:t>
            </a:r>
          </a:p>
        </p:txBody>
      </p:sp>
      <p:sp>
        <p:nvSpPr>
          <p:cNvPr id="48" name="Text Placeholder 2"/>
          <p:cNvSpPr txBox="1">
            <a:spLocks/>
          </p:cNvSpPr>
          <p:nvPr/>
        </p:nvSpPr>
        <p:spPr>
          <a:xfrm>
            <a:off x="6429388" y="1330715"/>
            <a:ext cx="2428892" cy="64671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chemeClr val="bg1"/>
                </a:solidFill>
                <a:effectLst>
                  <a:outerShdw blurRad="38100" dist="38100" dir="2700000" algn="tl">
                    <a:srgbClr val="000000">
                      <a:alpha val="43137"/>
                    </a:srgbClr>
                  </a:outerShdw>
                </a:effectLst>
                <a:ea typeface="+mn-ea"/>
                <a:cs typeface="+mn-cs"/>
              </a:rPr>
              <a:t>Application</a:t>
            </a:r>
          </a:p>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chemeClr val="bg1"/>
                </a:solidFill>
                <a:effectLst>
                  <a:outerShdw blurRad="38100" dist="38100" dir="2700000" algn="tl">
                    <a:srgbClr val="000000">
                      <a:alpha val="43137"/>
                    </a:srgbClr>
                  </a:outerShdw>
                </a:effectLst>
                <a:ea typeface="+mn-ea"/>
                <a:cs typeface="+mn-cs"/>
              </a:rPr>
              <a:t>Virtualization</a:t>
            </a:r>
          </a:p>
        </p:txBody>
      </p:sp>
      <p:sp>
        <p:nvSpPr>
          <p:cNvPr id="49" name="Text Placeholder 2"/>
          <p:cNvSpPr txBox="1">
            <a:spLocks/>
          </p:cNvSpPr>
          <p:nvPr/>
        </p:nvSpPr>
        <p:spPr>
          <a:xfrm>
            <a:off x="1428728" y="4639672"/>
            <a:ext cx="2000264" cy="64671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chemeClr val="bg1"/>
                </a:solidFill>
                <a:effectLst>
                  <a:outerShdw blurRad="38100" dist="38100" dir="2700000" algn="tl">
                    <a:srgbClr val="000000">
                      <a:alpha val="43137"/>
                    </a:srgbClr>
                  </a:outerShdw>
                </a:effectLst>
                <a:ea typeface="+mn-ea"/>
                <a:cs typeface="+mn-cs"/>
              </a:rPr>
              <a:t>Desktop</a:t>
            </a:r>
          </a:p>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chemeClr val="bg1"/>
                </a:solidFill>
                <a:effectLst>
                  <a:outerShdw blurRad="38100" dist="38100" dir="2700000" algn="tl">
                    <a:srgbClr val="000000">
                      <a:alpha val="43137"/>
                    </a:srgbClr>
                  </a:outerShdw>
                </a:effectLst>
                <a:ea typeface="+mn-ea"/>
                <a:cs typeface="+mn-cs"/>
              </a:rPr>
              <a:t>Virtualization</a:t>
            </a:r>
          </a:p>
        </p:txBody>
      </p:sp>
      <p:cxnSp>
        <p:nvCxnSpPr>
          <p:cNvPr id="33" name="Straight Connector 32"/>
          <p:cNvCxnSpPr/>
          <p:nvPr/>
        </p:nvCxnSpPr>
        <p:spPr>
          <a:xfrm>
            <a:off x="277091" y="3360406"/>
            <a:ext cx="2438400" cy="1588"/>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973873" y="2298224"/>
            <a:ext cx="3177543" cy="12"/>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405419" y="3217244"/>
            <a:ext cx="2438400" cy="1588"/>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8476" y="5525005"/>
            <a:ext cx="4085706" cy="2051"/>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741371" y="5518251"/>
            <a:ext cx="4126404" cy="3464"/>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sp>
        <p:nvSpPr>
          <p:cNvPr id="41" name="Title 40"/>
          <p:cNvSpPr>
            <a:spLocks noGrp="1"/>
          </p:cNvSpPr>
          <p:nvPr>
            <p:ph type="title"/>
          </p:nvPr>
        </p:nvSpPr>
        <p:spPr/>
        <p:txBody>
          <a:bodyPr>
            <a:normAutofit/>
          </a:bodyPr>
          <a:lstStyle/>
          <a:p>
            <a:r>
              <a:rPr lang="en-US" smtClean="0"/>
              <a:t>Microsoft Virtualization Products</a:t>
            </a:r>
            <a:endParaRPr lang="en-US" dirty="0"/>
          </a:p>
        </p:txBody>
      </p:sp>
      <p:grpSp>
        <p:nvGrpSpPr>
          <p:cNvPr id="2" name="Group 47"/>
          <p:cNvGrpSpPr/>
          <p:nvPr/>
        </p:nvGrpSpPr>
        <p:grpSpPr bwMode="invGray">
          <a:xfrm>
            <a:off x="3200401" y="1254515"/>
            <a:ext cx="838200" cy="1068806"/>
            <a:chOff x="8773497" y="715246"/>
            <a:chExt cx="1546859" cy="1678300"/>
          </a:xfrm>
        </p:grpSpPr>
        <p:pic>
          <p:nvPicPr>
            <p:cNvPr id="60" name="Picture 15" descr="Server-Physical-Single"/>
            <p:cNvPicPr>
              <a:picLocks noChangeAspect="1" noChangeArrowheads="1"/>
            </p:cNvPicPr>
            <p:nvPr/>
          </p:nvPicPr>
          <p:blipFill>
            <a:blip r:embed="rId7" cstate="email"/>
            <a:stretch>
              <a:fillRect/>
            </a:stretch>
          </p:blipFill>
          <p:spPr bwMode="invGray">
            <a:xfrm>
              <a:off x="8773497" y="1166726"/>
              <a:ext cx="1546859" cy="1226820"/>
            </a:xfrm>
            <a:prstGeom prst="rect">
              <a:avLst/>
            </a:prstGeom>
            <a:noFill/>
            <a:ln>
              <a:noFill/>
            </a:ln>
          </p:spPr>
        </p:pic>
        <p:pic>
          <p:nvPicPr>
            <p:cNvPr id="61" name="Picture 60" descr="server.png"/>
            <p:cNvPicPr>
              <a:picLocks noChangeAspect="1"/>
            </p:cNvPicPr>
            <p:nvPr/>
          </p:nvPicPr>
          <p:blipFill>
            <a:blip r:embed="rId8" cstate="email"/>
            <a:stretch>
              <a:fillRect/>
            </a:stretch>
          </p:blipFill>
          <p:spPr bwMode="invGray">
            <a:xfrm>
              <a:off x="8832626" y="972421"/>
              <a:ext cx="1402767" cy="1026795"/>
            </a:xfrm>
            <a:prstGeom prst="rect">
              <a:avLst/>
            </a:prstGeom>
          </p:spPr>
        </p:pic>
        <p:pic>
          <p:nvPicPr>
            <p:cNvPr id="62" name="Picture 61" descr="server.png"/>
            <p:cNvPicPr>
              <a:picLocks noChangeAspect="1"/>
            </p:cNvPicPr>
            <p:nvPr/>
          </p:nvPicPr>
          <p:blipFill>
            <a:blip r:embed="rId8" cstate="email"/>
            <a:stretch>
              <a:fillRect/>
            </a:stretch>
          </p:blipFill>
          <p:spPr bwMode="invGray">
            <a:xfrm>
              <a:off x="8832625" y="715246"/>
              <a:ext cx="1402766" cy="1026794"/>
            </a:xfrm>
            <a:prstGeom prst="rect">
              <a:avLst/>
            </a:prstGeom>
          </p:spPr>
        </p:pic>
      </p:grpSp>
      <p:sp>
        <p:nvSpPr>
          <p:cNvPr id="66" name="Text Placeholder 2"/>
          <p:cNvSpPr txBox="1">
            <a:spLocks/>
          </p:cNvSpPr>
          <p:nvPr/>
        </p:nvSpPr>
        <p:spPr>
          <a:xfrm>
            <a:off x="3733800" y="1413180"/>
            <a:ext cx="2409836" cy="64671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chemeClr val="bg1"/>
                </a:solidFill>
                <a:effectLst>
                  <a:outerShdw blurRad="38100" dist="38100" dir="2700000" algn="tl">
                    <a:srgbClr val="000000">
                      <a:alpha val="43137"/>
                    </a:srgbClr>
                  </a:outerShdw>
                </a:effectLst>
                <a:ea typeface="+mn-ea"/>
                <a:cs typeface="+mn-cs"/>
              </a:rPr>
              <a:t>Server</a:t>
            </a:r>
          </a:p>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chemeClr val="bg1"/>
                </a:solidFill>
                <a:effectLst>
                  <a:outerShdw blurRad="38100" dist="38100" dir="2700000" algn="tl">
                    <a:srgbClr val="000000">
                      <a:alpha val="43137"/>
                    </a:srgbClr>
                  </a:outerShdw>
                </a:effectLst>
                <a:ea typeface="+mn-ea"/>
                <a:cs typeface="+mn-cs"/>
              </a:rPr>
              <a:t>Virtualization</a:t>
            </a:r>
          </a:p>
        </p:txBody>
      </p:sp>
      <p:sp>
        <p:nvSpPr>
          <p:cNvPr id="35" name="Rounded Rectangular Callout 34"/>
          <p:cNvSpPr/>
          <p:nvPr/>
        </p:nvSpPr>
        <p:spPr bwMode="auto">
          <a:xfrm>
            <a:off x="3581400" y="4302515"/>
            <a:ext cx="2362200" cy="1905000"/>
          </a:xfrm>
          <a:prstGeom prst="wedgeRoundRectCallout">
            <a:avLst>
              <a:gd name="adj1" fmla="val 50226"/>
              <a:gd name="adj2" fmla="val 24210"/>
              <a:gd name="adj3" fmla="val 16667"/>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100" b="1" dirty="0" smtClean="0">
                <a:latin typeface="+mj-lt"/>
                <a:ea typeface="Calibri"/>
                <a:cs typeface="Times New Roman"/>
              </a:rPr>
              <a:t>“Having one vendor for the hypervisor, operating system, and much of our application software was very appealing to us from a support and cost perspective.”</a:t>
            </a:r>
          </a:p>
          <a:p>
            <a:pPr algn="ctr"/>
            <a:endParaRPr lang="en-US" sz="1100" b="1" dirty="0" smtClean="0">
              <a:latin typeface="+mj-lt"/>
              <a:ea typeface="Calibri"/>
              <a:cs typeface="Times New Roman"/>
            </a:endParaRPr>
          </a:p>
          <a:p>
            <a:pPr algn="ctr"/>
            <a:r>
              <a:rPr lang="en-US" sz="1100" b="1" dirty="0" smtClean="0">
                <a:latin typeface="+mj-lt"/>
                <a:ea typeface="Calibri"/>
                <a:cs typeface="Times New Roman"/>
              </a:rPr>
              <a:t>Bert Van </a:t>
            </a:r>
            <a:r>
              <a:rPr lang="en-US" sz="1100" b="1" dirty="0" err="1" smtClean="0">
                <a:latin typeface="+mj-lt"/>
                <a:ea typeface="Calibri"/>
                <a:cs typeface="Times New Roman"/>
              </a:rPr>
              <a:t>Pottelberghe</a:t>
            </a:r>
            <a:r>
              <a:rPr lang="en-US" sz="1100" b="1" dirty="0" smtClean="0">
                <a:latin typeface="+mj-lt"/>
                <a:ea typeface="Calibri"/>
                <a:cs typeface="Times New Roman"/>
              </a:rPr>
              <a:t>, </a:t>
            </a:r>
          </a:p>
          <a:p>
            <a:pPr algn="ctr"/>
            <a:r>
              <a:rPr lang="en-US" sz="1100" b="1" dirty="0" smtClean="0">
                <a:latin typeface="+mj-lt"/>
                <a:ea typeface="Calibri"/>
                <a:cs typeface="Times New Roman"/>
              </a:rPr>
              <a:t>Sales Director, </a:t>
            </a:r>
            <a:r>
              <a:rPr lang="en-US" sz="1100" b="1" dirty="0" err="1" smtClean="0">
                <a:latin typeface="+mj-lt"/>
                <a:ea typeface="Calibri"/>
                <a:cs typeface="Times New Roman"/>
              </a:rPr>
              <a:t>Hostbasket</a:t>
            </a:r>
            <a:endParaRPr kumimoji="0" lang="en-US" sz="1100" b="1" i="0" u="none" strike="noStrike" cap="none" normalizeH="0" baseline="0" dirty="0" smtClean="0">
              <a:solidFill>
                <a:schemeClr val="tx1"/>
              </a:solidFill>
              <a:effectLst>
                <a:outerShdw blurRad="38100" dist="38100" dir="2700000" algn="tl">
                  <a:srgbClr val="000000">
                    <a:alpha val="43137"/>
                  </a:srgbClr>
                </a:outerShdw>
              </a:effectLst>
              <a:latin typeface="+mj-lt"/>
            </a:endParaRPr>
          </a:p>
        </p:txBody>
      </p:sp>
      <p:sp>
        <p:nvSpPr>
          <p:cNvPr id="38" name="Rectangle 24"/>
          <p:cNvSpPr/>
          <p:nvPr/>
        </p:nvSpPr>
        <p:spPr bwMode="invGray">
          <a:xfrm>
            <a:off x="6143636" y="5374395"/>
            <a:ext cx="2714644" cy="443432"/>
          </a:xfrm>
          <a:prstGeom prst="ellipse">
            <a:avLst/>
          </a:prstGeom>
        </p:spPr>
        <p:txBody>
          <a:bodyPr wrap="square" lIns="0" tIns="0" rIns="0" bIns="0">
            <a:spAutoFit/>
          </a:bodyPr>
          <a:lstStyle/>
          <a:p>
            <a:pPr algn="ctr" defTabSz="914363" rtl="0" eaLnBrk="0" fontAlgn="base" hangingPunct="0">
              <a:lnSpc>
                <a:spcPct val="85000"/>
              </a:lnSpc>
              <a:spcBef>
                <a:spcPct val="20000"/>
              </a:spcBef>
              <a:spcAft>
                <a:spcPct val="0"/>
              </a:spcAft>
            </a:pPr>
            <a:r>
              <a:rPr lang="en-US" sz="1200" kern="1200" dirty="0" smtClean="0">
                <a:solidFill>
                  <a:schemeClr val="bg1"/>
                </a:solidFill>
                <a:effectLst>
                  <a:outerShdw blurRad="38100" dist="38100" dir="2700000" algn="tl">
                    <a:srgbClr val="000000">
                      <a:alpha val="43137"/>
                    </a:srgbClr>
                  </a:outerShdw>
                </a:effectLst>
              </a:rPr>
              <a:t>Document </a:t>
            </a:r>
            <a:r>
              <a:rPr lang="en-US" sz="1200" dirty="0" smtClean="0">
                <a:solidFill>
                  <a:schemeClr val="bg1"/>
                </a:solidFill>
                <a:effectLst>
                  <a:outerShdw blurRad="38100" dist="38100" dir="2700000" algn="tl">
                    <a:srgbClr val="000000">
                      <a:alpha val="43137"/>
                    </a:srgbClr>
                  </a:outerShdw>
                </a:effectLst>
              </a:rPr>
              <a:t>R</a:t>
            </a:r>
            <a:r>
              <a:rPr lang="en-US" sz="1200" kern="1200" dirty="0" smtClean="0">
                <a:solidFill>
                  <a:schemeClr val="bg1"/>
                </a:solidFill>
                <a:effectLst>
                  <a:outerShdw blurRad="38100" dist="38100" dir="2700000" algn="tl">
                    <a:srgbClr val="000000">
                      <a:alpha val="43137"/>
                    </a:srgbClr>
                  </a:outerShdw>
                </a:effectLst>
              </a:rPr>
              <a:t>edirection and Offline </a:t>
            </a:r>
            <a:r>
              <a:rPr lang="en-US" sz="1200" dirty="0" smtClean="0">
                <a:solidFill>
                  <a:schemeClr val="bg1"/>
                </a:solidFill>
                <a:effectLst>
                  <a:outerShdw blurRad="38100" dist="38100" dir="2700000" algn="tl">
                    <a:srgbClr val="000000">
                      <a:alpha val="43137"/>
                    </a:srgbClr>
                  </a:outerShdw>
                </a:effectLst>
              </a:rPr>
              <a:t>F</a:t>
            </a:r>
            <a:r>
              <a:rPr lang="en-US" sz="1200" kern="1200" dirty="0" smtClean="0">
                <a:solidFill>
                  <a:schemeClr val="bg1"/>
                </a:solidFill>
                <a:effectLst>
                  <a:outerShdw blurRad="38100" dist="38100" dir="2700000" algn="tl">
                    <a:srgbClr val="000000">
                      <a:alpha val="43137"/>
                    </a:srgbClr>
                  </a:outerShdw>
                </a:effectLst>
              </a:rPr>
              <a:t>iles</a:t>
            </a:r>
            <a:endParaRPr lang="en-US" sz="1200" kern="1200" dirty="0">
              <a:solidFill>
                <a:schemeClr val="bg1"/>
              </a:solidFill>
              <a:effectLst>
                <a:outerShdw blurRad="38100" dist="38100" dir="2700000" algn="tl">
                  <a:srgbClr val="000000">
                    <a:alpha val="43137"/>
                  </a:srgbClr>
                </a:outerShdw>
              </a:effectLst>
            </a:endParaRPr>
          </a:p>
        </p:txBody>
      </p:sp>
      <p:pic>
        <p:nvPicPr>
          <p:cNvPr id="53" name="Picture 52" descr="SysCnt_h_rgb.png"/>
          <p:cNvPicPr>
            <a:picLocks noChangeAspect="1"/>
          </p:cNvPicPr>
          <p:nvPr/>
        </p:nvPicPr>
        <p:blipFill>
          <a:blip r:embed="rId9" cstate="print"/>
          <a:stretch>
            <a:fillRect/>
          </a:stretch>
        </p:blipFill>
        <p:spPr>
          <a:xfrm>
            <a:off x="2838602" y="3053729"/>
            <a:ext cx="3454920" cy="731863"/>
          </a:xfrm>
          <a:prstGeom prst="rect">
            <a:avLst/>
          </a:prstGeom>
        </p:spPr>
      </p:pic>
      <p:pic>
        <p:nvPicPr>
          <p:cNvPr id="54" name="Picture 53" descr="AppVirtual-2_bL.png"/>
          <p:cNvPicPr>
            <a:picLocks noChangeAspect="1"/>
          </p:cNvPicPr>
          <p:nvPr/>
        </p:nvPicPr>
        <p:blipFill>
          <a:blip r:embed="rId10" cstate="print"/>
          <a:stretch>
            <a:fillRect/>
          </a:stretch>
        </p:blipFill>
        <p:spPr>
          <a:xfrm>
            <a:off x="6825991" y="3262079"/>
            <a:ext cx="1770870" cy="688162"/>
          </a:xfrm>
          <a:prstGeom prst="rect">
            <a:avLst/>
          </a:prstGeom>
        </p:spPr>
      </p:pic>
      <p:pic>
        <p:nvPicPr>
          <p:cNvPr id="56" name="Picture 55" descr="VPC.png"/>
          <p:cNvPicPr>
            <a:picLocks noChangeAspect="1"/>
          </p:cNvPicPr>
          <p:nvPr/>
        </p:nvPicPr>
        <p:blipFill>
          <a:blip r:embed="rId11" cstate="print">
            <a:lum contrast="40000"/>
          </a:blip>
          <a:stretch>
            <a:fillRect/>
          </a:stretch>
        </p:blipFill>
        <p:spPr>
          <a:xfrm>
            <a:off x="419297" y="5669280"/>
            <a:ext cx="1090045" cy="285488"/>
          </a:xfrm>
          <a:prstGeom prst="rect">
            <a:avLst/>
          </a:prstGeom>
        </p:spPr>
      </p:pic>
      <p:pic>
        <p:nvPicPr>
          <p:cNvPr id="58" name="Picture 57" descr="EDV_bL.png"/>
          <p:cNvPicPr>
            <a:picLocks noChangeAspect="1"/>
          </p:cNvPicPr>
          <p:nvPr/>
        </p:nvPicPr>
        <p:blipFill>
          <a:blip r:embed="rId12" cstate="print"/>
          <a:stretch>
            <a:fillRect/>
          </a:stretch>
        </p:blipFill>
        <p:spPr>
          <a:xfrm>
            <a:off x="1678940" y="5618479"/>
            <a:ext cx="1571333" cy="432117"/>
          </a:xfrm>
          <a:prstGeom prst="rect">
            <a:avLst/>
          </a:prstGeom>
        </p:spPr>
      </p:pic>
      <p:pic>
        <p:nvPicPr>
          <p:cNvPr id="1026" name="Picture 2" descr="C:\Users\jeffwoo\Desktop\Logos\Win 7\online-rgb\Windows7_h_rgb.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558786" y="5786454"/>
            <a:ext cx="1884344" cy="301495"/>
          </a:xfrm>
          <a:prstGeom prst="rect">
            <a:avLst/>
          </a:prstGeom>
          <a:extLst>
            <a:ext uri="{909E8E84-426E-40DD-AFC4-6F175D3DCCD1}">
              <a14:hiddenFill xmlns:a14="http://schemas.microsoft.com/office/drawing/2010/main" xmlns="">
                <a:solidFill>
                  <a:srgbClr xmlns:mc="http://schemas.openxmlformats.org/markup-compatibility/2006" val="FFFFFF" mc:Ignorable=""/>
                </a:solidFill>
              </a14:hiddenFill>
            </a:ext>
            <a:ext uri="{53640926-AAD7-44D8-BBD7-CCE9431645EC}">
              <a14:shadowObscured xmlns:a14="http://schemas.microsoft.com/office/drawing/2010/main" xmlns="" val="1"/>
            </a:ext>
          </a:extLst>
        </p:spPr>
      </p:pic>
      <p:pic>
        <p:nvPicPr>
          <p:cNvPr id="1027" name="Picture 3" descr="C:\Users\jeffwoo\Desktop\Logos\Windows Server 2008 R2 Hyper-V\Windows Server 2008 R2 Hyper-V\Horizontal\online-rgb\WS08R2-HyperV_h_rgb.pn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3277213" y="2288815"/>
            <a:ext cx="2571768" cy="526346"/>
          </a:xfrm>
          <a:prstGeom prst="rect">
            <a:avLst/>
          </a:prstGeom>
          <a:extLst>
            <a:ext uri="{909E8E84-426E-40DD-AFC4-6F175D3DCCD1}">
              <a14:hiddenFill xmlns:a14="http://schemas.microsoft.com/office/drawing/2010/main" xmlns="">
                <a:solidFill>
                  <a:srgbClr xmlns:mc="http://schemas.openxmlformats.org/markup-compatibility/2006" val="FFFFFF" mc:Ignorable=""/>
                </a:solidFill>
              </a14:hiddenFill>
            </a:ext>
            <a:ext uri="{53640926-AAD7-44D8-BBD7-CCE9431645EC}">
              <a14:shadowObscured xmlns:a14="http://schemas.microsoft.com/office/drawing/2010/main" xmlns="" val="1"/>
            </a:ext>
          </a:extLst>
        </p:spPr>
      </p:pic>
      <p:pic>
        <p:nvPicPr>
          <p:cNvPr id="1028" name="Picture 4" descr="C:\Users\jeffwoo\Desktop\Logos\Windows Server 2008 R2 Remote Desktop Services\Windows Server 2008 Remote Desktop Services\Logos and Logotypes\Horizontal\online-rgb\WS08R2-RDS_h_rgb.png"/>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431681" y="3421782"/>
            <a:ext cx="2143140" cy="435846"/>
          </a:xfrm>
          <a:prstGeom prst="rect">
            <a:avLst/>
          </a:prstGeom>
          <a:extLst>
            <a:ext uri="{909E8E84-426E-40DD-AFC4-6F175D3DCCD1}">
              <a14:hiddenFill xmlns:a14="http://schemas.microsoft.com/office/drawing/2010/main" xmlns="">
                <a:solidFill>
                  <a:srgbClr xmlns:mc="http://schemas.openxmlformats.org/markup-compatibility/2006" val="FFFFFF" mc:Ignorable=""/>
                </a:solidFill>
              </a14:hiddenFill>
            </a:ext>
            <a:ext uri="{53640926-AAD7-44D8-BBD7-CCE9431645EC}">
              <a14:shadowObscured xmlns:a14="http://schemas.microsoft.com/office/drawing/2010/main" xmlns="" val="1"/>
            </a:ext>
          </a:extLst>
        </p:spPr>
      </p:pic>
    </p:spTree>
    <p:extLst>
      <p:ext uri="{BB962C8B-B14F-4D97-AF65-F5344CB8AC3E}">
        <p14:creationId xmlns:p14="http://schemas.microsoft.com/office/powerpoint/2010/main" xmlns="" val="2032797557"/>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Hot Add of VM storage</a:t>
            </a:r>
            <a:endParaRPr lang="en-US" dirty="0"/>
          </a:p>
        </p:txBody>
      </p:sp>
      <p:sp>
        <p:nvSpPr>
          <p:cNvPr id="3" name="Content Placeholder 2"/>
          <p:cNvSpPr>
            <a:spLocks noGrp="1"/>
          </p:cNvSpPr>
          <p:nvPr>
            <p:ph idx="1"/>
          </p:nvPr>
        </p:nvSpPr>
        <p:spPr/>
        <p:txBody>
          <a:bodyPr/>
          <a:lstStyle/>
          <a:p>
            <a:r>
              <a:rPr lang="en-US" sz="2800" smtClean="0"/>
              <a:t>Ability to add/remove storage to running VMs</a:t>
            </a:r>
          </a:p>
          <a:p>
            <a:pPr lvl="1"/>
            <a:r>
              <a:rPr lang="en-US" sz="2400" smtClean="0"/>
              <a:t>Reduces downtime and provides flexibility to admins to add/remove storage as needed</a:t>
            </a:r>
          </a:p>
          <a:p>
            <a:r>
              <a:rPr lang="en-US" sz="2800" smtClean="0"/>
              <a:t>Admin needs to add storage space to VM</a:t>
            </a:r>
          </a:p>
          <a:p>
            <a:pPr lvl="1"/>
            <a:r>
              <a:rPr lang="en-US" sz="2400" smtClean="0"/>
              <a:t>He would need to stop the VM to do this</a:t>
            </a:r>
          </a:p>
          <a:p>
            <a:pPr lvl="1"/>
            <a:r>
              <a:rPr lang="en-US" sz="2400" smtClean="0"/>
              <a:t>With VMM R2 and Win2k8 R2</a:t>
            </a:r>
          </a:p>
          <a:p>
            <a:pPr lvl="2"/>
            <a:r>
              <a:rPr lang="en-US" sz="2000" smtClean="0"/>
              <a:t>Admin can create additional storage and add it to running VM</a:t>
            </a:r>
          </a:p>
          <a:p>
            <a:r>
              <a:rPr lang="en-US" sz="2800" smtClean="0"/>
              <a:t>Admin needs to backup a VM</a:t>
            </a:r>
          </a:p>
          <a:p>
            <a:pPr lvl="2"/>
            <a:r>
              <a:rPr lang="en-US" sz="2000" smtClean="0"/>
              <a:t>Can create VSS snapshot of his running OS</a:t>
            </a:r>
          </a:p>
          <a:p>
            <a:pPr lvl="2"/>
            <a:r>
              <a:rPr lang="en-US" sz="2000" smtClean="0"/>
              <a:t>Use the new disk as destination of snapshot</a:t>
            </a:r>
          </a:p>
          <a:p>
            <a:pPr lvl="2"/>
            <a:r>
              <a:rPr lang="en-US" sz="2000" smtClean="0"/>
              <a:t>Remove the disk from running VM</a:t>
            </a:r>
          </a:p>
          <a:p>
            <a:endParaRPr lang="en-US" sz="2800" dirty="0"/>
          </a:p>
        </p:txBody>
      </p:sp>
    </p:spTree>
    <p:extLst>
      <p:ext uri="{BB962C8B-B14F-4D97-AF65-F5344CB8AC3E}">
        <p14:creationId xmlns:p14="http://schemas.microsoft.com/office/powerpoint/2010/main" xmlns="" val="28508210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Disjoint domains</a:t>
            </a:r>
            <a:endParaRPr lang="en-US" dirty="0"/>
          </a:p>
        </p:txBody>
      </p:sp>
      <p:sp>
        <p:nvSpPr>
          <p:cNvPr id="3" name="Content Placeholder 2"/>
          <p:cNvSpPr>
            <a:spLocks noGrp="1"/>
          </p:cNvSpPr>
          <p:nvPr>
            <p:ph idx="1"/>
          </p:nvPr>
        </p:nvSpPr>
        <p:spPr/>
        <p:txBody>
          <a:bodyPr/>
          <a:lstStyle/>
          <a:p>
            <a:r>
              <a:rPr lang="en-US" sz="2800" smtClean="0"/>
              <a:t>Host has different FQDN in AD and DNS</a:t>
            </a:r>
          </a:p>
          <a:p>
            <a:pPr lvl="1"/>
            <a:r>
              <a:rPr lang="en-US" sz="2400" smtClean="0"/>
              <a:t>For example: server name is foo</a:t>
            </a:r>
          </a:p>
          <a:p>
            <a:pPr lvl="2"/>
            <a:r>
              <a:rPr lang="en-US" sz="2000" smtClean="0"/>
              <a:t>FQDN in AD: foo.domain.contoso.com</a:t>
            </a:r>
          </a:p>
          <a:p>
            <a:pPr lvl="2"/>
            <a:r>
              <a:rPr lang="en-US" sz="2000" smtClean="0"/>
              <a:t>FQDN in DNS: foo.contoso.com</a:t>
            </a:r>
          </a:p>
          <a:p>
            <a:r>
              <a:rPr lang="en-US" sz="2800" smtClean="0"/>
              <a:t>For Kerberos authentication, SPN needs to be created for DNS Name</a:t>
            </a:r>
          </a:p>
          <a:p>
            <a:r>
              <a:rPr lang="en-US" sz="2800" smtClean="0"/>
              <a:t>VMM 2008</a:t>
            </a:r>
          </a:p>
          <a:p>
            <a:pPr lvl="1"/>
            <a:r>
              <a:rPr lang="en-US" sz="2400" smtClean="0"/>
              <a:t>Required custom SPN to be manually configured in AD</a:t>
            </a:r>
          </a:p>
          <a:p>
            <a:r>
              <a:rPr lang="en-US" sz="2800" smtClean="0"/>
              <a:t>VMM 2008 R2</a:t>
            </a:r>
          </a:p>
          <a:p>
            <a:pPr lvl="1"/>
            <a:r>
              <a:rPr lang="en-US" sz="2400" smtClean="0"/>
              <a:t>Automatically creates custom SPN for DNS name</a:t>
            </a:r>
          </a:p>
          <a:p>
            <a:pPr lvl="1"/>
            <a:r>
              <a:rPr lang="en-US" sz="2400" smtClean="0"/>
              <a:t>AD needs to be configured to give permissions to VMM for SPN read/write permissions</a:t>
            </a:r>
            <a:endParaRPr lang="en-US" sz="2400" dirty="0" smtClean="0"/>
          </a:p>
        </p:txBody>
      </p:sp>
    </p:spTree>
    <p:extLst>
      <p:ext uri="{BB962C8B-B14F-4D97-AF65-F5344CB8AC3E}">
        <p14:creationId xmlns:p14="http://schemas.microsoft.com/office/powerpoint/2010/main" xmlns="" val="26893171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dirty="0" smtClean="0"/>
              <a:t>Microsoft Hyper-V Server</a:t>
            </a:r>
            <a:br>
              <a:rPr dirty="0" smtClean="0"/>
            </a:br>
            <a:r>
              <a:rPr dirty="0" smtClean="0"/>
              <a:t>R2</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3035814367"/>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smtClean="0"/>
              <a:t>Microsoft Hyper-V Server R2</a:t>
            </a:r>
            <a:br>
              <a:rPr smtClean="0"/>
            </a:br>
            <a:r>
              <a:rPr sz="3200" smtClean="0">
                <a:solidFill>
                  <a:schemeClr val="accent1"/>
                </a:solidFill>
              </a:rPr>
              <a:t>New Features</a:t>
            </a:r>
            <a:endParaRPr lang="en-US" dirty="0">
              <a:solidFill>
                <a:schemeClr val="accent1"/>
              </a:solidFill>
            </a:endParaRPr>
          </a:p>
        </p:txBody>
      </p:sp>
      <p:sp>
        <p:nvSpPr>
          <p:cNvPr id="6" name="Content Placeholder 5"/>
          <p:cNvSpPr>
            <a:spLocks noGrp="1"/>
          </p:cNvSpPr>
          <p:nvPr>
            <p:ph sz="half" idx="1"/>
          </p:nvPr>
        </p:nvSpPr>
        <p:spPr>
          <a:xfrm>
            <a:off x="381000" y="1411552"/>
            <a:ext cx="4114800" cy="5089282"/>
          </a:xfrm>
        </p:spPr>
        <p:txBody>
          <a:bodyPr>
            <a:normAutofit fontScale="85000" lnSpcReduction="20000"/>
          </a:bodyPr>
          <a:lstStyle/>
          <a:p>
            <a:pPr>
              <a:lnSpc>
                <a:spcPct val="120000"/>
              </a:lnSpc>
            </a:pPr>
            <a:r>
              <a:rPr lang="en-US" dirty="0" smtClean="0"/>
              <a:t>Live Migration</a:t>
            </a:r>
          </a:p>
          <a:p>
            <a:pPr>
              <a:lnSpc>
                <a:spcPct val="120000"/>
              </a:lnSpc>
            </a:pPr>
            <a:r>
              <a:rPr lang="en-US" dirty="0" smtClean="0"/>
              <a:t>High Availability</a:t>
            </a:r>
          </a:p>
          <a:p>
            <a:pPr>
              <a:lnSpc>
                <a:spcPct val="120000"/>
              </a:lnSpc>
            </a:pPr>
            <a:r>
              <a:rPr lang="en-US" dirty="0" smtClean="0"/>
              <a:t>New Processor Support</a:t>
            </a:r>
          </a:p>
          <a:p>
            <a:pPr lvl="1">
              <a:lnSpc>
                <a:spcPct val="120000"/>
              </a:lnSpc>
            </a:pPr>
            <a:r>
              <a:rPr lang="en-US" dirty="0" smtClean="0"/>
              <a:t>Second Level Address Translation</a:t>
            </a:r>
          </a:p>
          <a:p>
            <a:pPr lvl="1">
              <a:lnSpc>
                <a:spcPct val="120000"/>
              </a:lnSpc>
            </a:pPr>
            <a:r>
              <a:rPr lang="en-US" dirty="0" smtClean="0"/>
              <a:t>Core Parking</a:t>
            </a:r>
          </a:p>
          <a:p>
            <a:pPr>
              <a:lnSpc>
                <a:spcPct val="120000"/>
              </a:lnSpc>
            </a:pPr>
            <a:r>
              <a:rPr lang="en-US" dirty="0" smtClean="0"/>
              <a:t>Networking Enhancements</a:t>
            </a:r>
          </a:p>
          <a:p>
            <a:pPr lvl="1">
              <a:lnSpc>
                <a:spcPct val="120000"/>
              </a:lnSpc>
            </a:pPr>
            <a:r>
              <a:rPr lang="en-US" dirty="0" smtClean="0"/>
              <a:t>TCP/IP Offload Support</a:t>
            </a:r>
          </a:p>
          <a:p>
            <a:pPr lvl="1">
              <a:lnSpc>
                <a:spcPct val="120000"/>
              </a:lnSpc>
            </a:pPr>
            <a:r>
              <a:rPr lang="en-US" dirty="0" smtClean="0"/>
              <a:t>VMQ &amp; Jumbo Frame Support</a:t>
            </a:r>
          </a:p>
          <a:p>
            <a:pPr>
              <a:lnSpc>
                <a:spcPct val="120000"/>
              </a:lnSpc>
            </a:pPr>
            <a:r>
              <a:rPr lang="en-US" dirty="0" smtClean="0"/>
              <a:t>Hot Add/Remove virtual storage</a:t>
            </a:r>
          </a:p>
          <a:p>
            <a:pPr>
              <a:lnSpc>
                <a:spcPct val="120000"/>
              </a:lnSpc>
            </a:pPr>
            <a:r>
              <a:rPr lang="en-US" dirty="0" smtClean="0"/>
              <a:t>Enhanced scalability</a:t>
            </a:r>
          </a:p>
          <a:p>
            <a:pPr>
              <a:lnSpc>
                <a:spcPct val="120000"/>
              </a:lnSpc>
            </a:pPr>
            <a:r>
              <a:rPr lang="en-US" dirty="0" smtClean="0"/>
              <a:t>Free download:</a:t>
            </a:r>
            <a:endParaRPr lang="en-US" dirty="0" smtClean="0">
              <a:hlinkClick r:id=""/>
            </a:endParaRPr>
          </a:p>
          <a:p>
            <a:pPr marL="620423" lvl="2" indent="-339976">
              <a:lnSpc>
                <a:spcPct val="120000"/>
              </a:lnSpc>
              <a:spcBef>
                <a:spcPts val="0"/>
              </a:spcBef>
              <a:buSzPct val="80000"/>
              <a:buFont typeface="Wingdings 2"/>
              <a:buChar char=""/>
            </a:pPr>
            <a:r>
              <a:rPr lang="en-US" dirty="0" smtClean="0">
                <a:hlinkClick r:id=""/>
              </a:rPr>
              <a:t>www.microsoft.com/hvs</a:t>
            </a:r>
            <a:endParaRPr lang="en-US" dirty="0"/>
          </a:p>
        </p:txBody>
      </p:sp>
      <p:pic>
        <p:nvPicPr>
          <p:cNvPr id="7" name="Picture 2"/>
          <p:cNvPicPr>
            <a:picLocks noChangeAspect="1" noChangeArrowheads="1"/>
          </p:cNvPicPr>
          <p:nvPr/>
        </p:nvPicPr>
        <p:blipFill>
          <a:blip r:embed="rId3" cstate="print"/>
          <a:stretch>
            <a:fillRect/>
          </a:stretch>
        </p:blipFill>
        <p:spPr bwMode="auto">
          <a:xfrm>
            <a:off x="4616139" y="1814783"/>
            <a:ext cx="4304578" cy="3228434"/>
          </a:xfrm>
          <a:prstGeom prst="rect">
            <a:avLst/>
          </a:prstGeom>
          <a:noFill/>
          <a:ln>
            <a:noFill/>
          </a:ln>
          <a:effectLst>
            <a:reflection blurRad="6350" stA="52000" endA="300" endPos="35000" dir="5400000" sy="-100000" algn="bl" rotWithShape="0"/>
          </a:effectLst>
          <a:scene3d>
            <a:camera prst="obliqueBottomRight"/>
            <a:lightRig rig="threePt" dir="t"/>
          </a:scene3d>
        </p:spPr>
      </p:pic>
      <p:pic>
        <p:nvPicPr>
          <p:cNvPr id="4099" name="Picture 3" descr="C:\Users\jeffwoo\Desktop\Logos\Microsoft Hyper-V Server 2008 R2\Logos and Logotypes\HyperV08R2_bL_r.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35360" y="5214950"/>
            <a:ext cx="3666137" cy="571504"/>
          </a:xfrm>
          <a:prstGeom prst="rect">
            <a:avLst/>
          </a:prstGeom>
          <a:extLst>
            <a:ext uri="{909E8E84-426E-40DD-AFC4-6F175D3DCCD1}">
              <a14:hiddenFill xmlns:a14="http://schemas.microsoft.com/office/drawing/2010/main" xmlns="">
                <a:solidFill>
                  <a:srgbClr xmlns:mc="http://schemas.openxmlformats.org/markup-compatibility/2006" val="FFFFFF" mc:Ignorable=""/>
                </a:solidFill>
              </a14:hiddenFill>
            </a:ext>
            <a:ext uri="{53640926-AAD7-44D8-BBD7-CCE9431645EC}">
              <a14:shadowObscured xmlns:a14="http://schemas.microsoft.com/office/drawing/2010/main" xmlns="" val="1"/>
            </a:ext>
          </a:extLst>
        </p:spPr>
      </p:pic>
    </p:spTree>
    <p:extLst>
      <p:ext uri="{BB962C8B-B14F-4D97-AF65-F5344CB8AC3E}">
        <p14:creationId xmlns:p14="http://schemas.microsoft.com/office/powerpoint/2010/main" xmlns="" val="1234159068"/>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dirty="0" smtClean="0"/>
              <a:t>Live Migration $$ Comparison</a:t>
            </a:r>
            <a:endParaRPr lang="en-US" dirty="0"/>
          </a:p>
        </p:txBody>
      </p:sp>
      <p:graphicFrame>
        <p:nvGraphicFramePr>
          <p:cNvPr id="9" name="Content Placeholder 8"/>
          <p:cNvGraphicFramePr>
            <a:graphicFrameLocks noGrp="1"/>
          </p:cNvGraphicFramePr>
          <p:nvPr>
            <p:ph idx="4294967295"/>
          </p:nvPr>
        </p:nvGraphicFramePr>
        <p:xfrm>
          <a:off x="381000" y="1412875"/>
          <a:ext cx="8382000" cy="3924465"/>
        </p:xfrm>
        <a:graphic>
          <a:graphicData uri="http://schemas.openxmlformats.org/drawingml/2006/table">
            <a:tbl>
              <a:tblPr>
                <a:effectLst>
                  <a:outerShdw blurRad="50800" dist="38100" dir="2700000" algn="tl" rotWithShape="0">
                    <a:prstClr val="black">
                      <a:alpha val="40000"/>
                    </a:prstClr>
                  </a:outerShdw>
                </a:effectLst>
                <a:tableStyleId>{18603FDC-E32A-4AB5-989C-0864C3EAD2B8}</a:tableStyleId>
              </a:tblPr>
              <a:tblGrid>
                <a:gridCol w="2794000"/>
                <a:gridCol w="2794000"/>
                <a:gridCol w="2794000"/>
              </a:tblGrid>
              <a:tr h="607650">
                <a:tc>
                  <a:txBody>
                    <a:bodyPr/>
                    <a:lstStyle/>
                    <a:p>
                      <a:endParaRPr lang="en-US" sz="16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effectLst>
                            <a:outerShdw blurRad="38100" dist="38100" dir="2700000" algn="tl">
                              <a:srgbClr val="000000">
                                <a:alpha val="43137"/>
                              </a:srgbClr>
                            </a:outerShdw>
                          </a:effectLst>
                        </a:rPr>
                        <a:t>Hyper-V Server R2</a:t>
                      </a:r>
                      <a:endParaRPr lang="en-US" sz="24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effectLst>
                            <a:outerShdw blurRad="38100" dist="38100" dir="2700000" algn="tl">
                              <a:srgbClr val="000000">
                                <a:alpha val="43137"/>
                              </a:srgbClr>
                            </a:outerShdw>
                          </a:effectLst>
                        </a:rPr>
                        <a:t>VMware </a:t>
                      </a:r>
                      <a:r>
                        <a:rPr lang="en-US" sz="2400" b="1" dirty="0" err="1" smtClean="0">
                          <a:effectLst>
                            <a:outerShdw blurRad="38100" dist="38100" dir="2700000" algn="tl">
                              <a:srgbClr val="000000">
                                <a:alpha val="43137"/>
                              </a:srgbClr>
                            </a:outerShdw>
                          </a:effectLst>
                        </a:rPr>
                        <a:t>vSphere</a:t>
                      </a:r>
                      <a:endParaRPr lang="en-US" sz="24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7935">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sv-SE" sz="2400" dirty="0" smtClean="0"/>
                        <a:t>3 Node Cluster</a:t>
                      </a:r>
                    </a:p>
                    <a:p>
                      <a:pPr marL="0" marR="0" indent="0" algn="ctr" defTabSz="914363" rtl="0" eaLnBrk="1" fontAlgn="auto" latinLnBrk="0" hangingPunct="1">
                        <a:lnSpc>
                          <a:spcPct val="100000"/>
                        </a:lnSpc>
                        <a:spcBef>
                          <a:spcPts val="0"/>
                        </a:spcBef>
                        <a:spcAft>
                          <a:spcPts val="0"/>
                        </a:spcAft>
                        <a:buClrTx/>
                        <a:buSzTx/>
                        <a:buFontTx/>
                        <a:buNone/>
                        <a:tabLst/>
                        <a:defRPr/>
                      </a:pPr>
                      <a:r>
                        <a:rPr lang="sv-SE" sz="2400" dirty="0" smtClean="0"/>
                        <a:t>2 Socket Servers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i="0" dirty="0" smtClean="0">
                          <a:effectLst>
                            <a:outerShdw blurRad="38100" dist="38100" dir="2700000" algn="tl">
                              <a:srgbClr val="000000">
                                <a:alpha val="43137"/>
                              </a:srgbClr>
                            </a:outerShdw>
                          </a:effectLst>
                        </a:rPr>
                        <a:t>Free</a:t>
                      </a:r>
                      <a:endParaRPr lang="en-US" sz="2400" b="1" i="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$13,470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3172">
                <a:tc>
                  <a:txBody>
                    <a:bodyPr/>
                    <a:lstStyle/>
                    <a:p>
                      <a:pPr algn="ctr"/>
                      <a:r>
                        <a:rPr lang="sv-SE" sz="2400" dirty="0" smtClean="0"/>
                        <a:t>3 Node Cluster</a:t>
                      </a:r>
                    </a:p>
                    <a:p>
                      <a:pPr algn="ctr"/>
                      <a:r>
                        <a:rPr lang="sv-SE" sz="2400" dirty="0" smtClean="0"/>
                        <a:t>4 Socket Servers</a:t>
                      </a:r>
                      <a:endParaRPr lang="sv-S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i="0" dirty="0" smtClean="0">
                          <a:effectLst>
                            <a:outerShdw blurRad="38100" dist="38100" dir="2700000" algn="tl">
                              <a:srgbClr val="000000">
                                <a:alpha val="43137"/>
                              </a:srgbClr>
                            </a:outerShdw>
                          </a:effectLst>
                        </a:rPr>
                        <a:t>Free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$26,940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3172">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sv-SE" sz="2400" dirty="0" smtClean="0"/>
                        <a:t>5 Node Cluster</a:t>
                      </a:r>
                    </a:p>
                    <a:p>
                      <a:pPr marL="0" marR="0" indent="0" algn="ctr" defTabSz="914363" rtl="0" eaLnBrk="1" fontAlgn="auto" latinLnBrk="0" hangingPunct="1">
                        <a:lnSpc>
                          <a:spcPct val="100000"/>
                        </a:lnSpc>
                        <a:spcBef>
                          <a:spcPts val="0"/>
                        </a:spcBef>
                        <a:spcAft>
                          <a:spcPts val="0"/>
                        </a:spcAft>
                        <a:buClrTx/>
                        <a:buSzTx/>
                        <a:buFontTx/>
                        <a:buNone/>
                        <a:tabLst/>
                        <a:defRPr/>
                      </a:pPr>
                      <a:r>
                        <a:rPr lang="sv-SE" sz="2400" dirty="0" smtClean="0"/>
                        <a:t>2 Socket Servers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i="0" dirty="0" smtClean="0">
                          <a:effectLst>
                            <a:outerShdw blurRad="38100" dist="38100" dir="2700000" algn="tl">
                              <a:srgbClr val="000000">
                                <a:alpha val="43137"/>
                              </a:srgbClr>
                            </a:outerShdw>
                          </a:effectLst>
                        </a:rPr>
                        <a:t>Free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$22,450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3172">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sv-SE" sz="2400" dirty="0" smtClean="0"/>
                        <a:t>5 Node Cluster</a:t>
                      </a:r>
                    </a:p>
                    <a:p>
                      <a:pPr marL="0" marR="0" indent="0" algn="ctr" defTabSz="914363" rtl="0" eaLnBrk="1" fontAlgn="auto" latinLnBrk="0" hangingPunct="1">
                        <a:lnSpc>
                          <a:spcPct val="100000"/>
                        </a:lnSpc>
                        <a:spcBef>
                          <a:spcPts val="0"/>
                        </a:spcBef>
                        <a:spcAft>
                          <a:spcPts val="0"/>
                        </a:spcAft>
                        <a:buClrTx/>
                        <a:buSzTx/>
                        <a:buFontTx/>
                        <a:buNone/>
                        <a:tabLst/>
                        <a:defRPr/>
                      </a:pPr>
                      <a:r>
                        <a:rPr lang="sv-SE" sz="2400" dirty="0" smtClean="0"/>
                        <a:t>4 Socket Servers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i="0" dirty="0" smtClean="0">
                          <a:effectLst>
                            <a:outerShdw blurRad="38100" dist="38100" dir="2700000" algn="tl">
                              <a:srgbClr val="000000">
                                <a:alpha val="43137"/>
                              </a:srgbClr>
                            </a:outerShdw>
                          </a:effectLst>
                        </a:rPr>
                        <a:t>Free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$44,900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ounded Rectangle 5"/>
          <p:cNvSpPr/>
          <p:nvPr/>
        </p:nvSpPr>
        <p:spPr bwMode="auto">
          <a:xfrm>
            <a:off x="326572" y="5584371"/>
            <a:ext cx="8490857" cy="104502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tx1"/>
                </a:solidFill>
                <a:effectLst>
                  <a:outerShdw blurRad="38100" dist="38100" dir="2700000" algn="tl">
                    <a:srgbClr val="000000">
                      <a:alpha val="43137"/>
                    </a:srgbClr>
                  </a:outerShdw>
                </a:effectLst>
                <a:latin typeface="Calibri" pitchFamily="34" charset="0"/>
              </a:rPr>
              <a:t>For $500 add VMM 2008 R2 (Workgroup Edition) to manage MS Hyper-V Server R2:</a:t>
            </a:r>
          </a:p>
          <a:p>
            <a:pPr defTabSz="914099" fontAlgn="base">
              <a:spcBef>
                <a:spcPct val="0"/>
              </a:spcBef>
              <a:spcAft>
                <a:spcPct val="0"/>
              </a:spcAft>
              <a:buFont typeface="Arial" pitchFamily="34" charset="0"/>
              <a:buChar char="•"/>
            </a:pPr>
            <a:r>
              <a:rPr lang="en-US" sz="1400" dirty="0" smtClean="0">
                <a:solidFill>
                  <a:schemeClr val="tx1"/>
                </a:solidFill>
                <a:effectLst>
                  <a:outerShdw blurRad="38100" dist="38100" dir="2700000" algn="tl">
                    <a:srgbClr val="000000">
                      <a:alpha val="43137"/>
                    </a:srgbClr>
                  </a:outerShdw>
                </a:effectLst>
                <a:latin typeface="Calibri" pitchFamily="34" charset="0"/>
              </a:rPr>
              <a:t>Physical to Virtual Conversion (P2V); Quick Storage Migration; Library Management;</a:t>
            </a:r>
          </a:p>
          <a:p>
            <a:pPr defTabSz="914099" fontAlgn="base">
              <a:spcBef>
                <a:spcPct val="0"/>
              </a:spcBef>
              <a:spcAft>
                <a:spcPct val="0"/>
              </a:spcAft>
              <a:buFont typeface="Arial" pitchFamily="34" charset="0"/>
              <a:buChar char="•"/>
            </a:pPr>
            <a:r>
              <a:rPr lang="en-US" sz="1400" dirty="0" smtClean="0">
                <a:solidFill>
                  <a:schemeClr val="tx1"/>
                </a:solidFill>
                <a:effectLst>
                  <a:outerShdw blurRad="38100" dist="38100" dir="2700000" algn="tl">
                    <a:srgbClr val="000000">
                      <a:alpha val="43137"/>
                    </a:srgbClr>
                  </a:outerShdw>
                </a:effectLst>
                <a:latin typeface="Calibri" pitchFamily="34" charset="0"/>
              </a:rPr>
              <a:t>Heterogeneous Management; </a:t>
            </a:r>
            <a:r>
              <a:rPr lang="en-US" sz="1400" dirty="0" err="1" smtClean="0">
                <a:solidFill>
                  <a:schemeClr val="tx1"/>
                </a:solidFill>
                <a:effectLst>
                  <a:outerShdw blurRad="38100" dist="38100" dir="2700000" algn="tl">
                    <a:srgbClr val="000000">
                      <a:alpha val="43137"/>
                    </a:srgbClr>
                  </a:outerShdw>
                </a:effectLst>
                <a:latin typeface="Calibri" pitchFamily="34" charset="0"/>
              </a:rPr>
              <a:t>PowerShell</a:t>
            </a:r>
            <a:r>
              <a:rPr lang="en-US" sz="1400" dirty="0" smtClean="0">
                <a:solidFill>
                  <a:schemeClr val="tx1"/>
                </a:solidFill>
                <a:effectLst>
                  <a:outerShdw blurRad="38100" dist="38100" dir="2700000" algn="tl">
                    <a:srgbClr val="000000">
                      <a:alpha val="43137"/>
                    </a:srgbClr>
                  </a:outerShdw>
                </a:effectLst>
                <a:latin typeface="Calibri" pitchFamily="34" charset="0"/>
              </a:rPr>
              <a:t> Automation; Self-Service Portal and more…</a:t>
            </a:r>
          </a:p>
        </p:txBody>
      </p:sp>
    </p:spTree>
    <p:extLst>
      <p:ext uri="{BB962C8B-B14F-4D97-AF65-F5344CB8AC3E}">
        <p14:creationId xmlns:p14="http://schemas.microsoft.com/office/powerpoint/2010/main" xmlns="" val="13672907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Microsoft Virtualization:</a:t>
            </a:r>
            <a:br>
              <a:rPr lang="en-US" dirty="0" smtClean="0"/>
            </a:br>
            <a:r>
              <a:rPr lang="en-US" sz="3600" dirty="0" smtClean="0"/>
              <a:t>Customers Win</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528324835"/>
              </p:ext>
            </p:extLst>
          </p:nvPr>
        </p:nvGraphicFramePr>
        <p:xfrm>
          <a:off x="381000" y="1354624"/>
          <a:ext cx="8382000" cy="4316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hevron 4"/>
          <p:cNvSpPr/>
          <p:nvPr/>
        </p:nvSpPr>
        <p:spPr bwMode="auto">
          <a:xfrm>
            <a:off x="1269982" y="5223902"/>
            <a:ext cx="2353734" cy="558800"/>
          </a:xfrm>
          <a:prstGeom prst="chevro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r>
              <a:rPr lang="en-US" sz="18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Greater Performance</a:t>
            </a:r>
            <a:endParaRPr lang="en-US" sz="18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6" name="Chevron 5"/>
          <p:cNvSpPr/>
          <p:nvPr/>
        </p:nvSpPr>
        <p:spPr bwMode="auto">
          <a:xfrm>
            <a:off x="2015045" y="5833515"/>
            <a:ext cx="2353734" cy="558800"/>
          </a:xfrm>
          <a:prstGeom prst="chevro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r>
              <a:rPr lang="en-US" sz="18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More Capabilities</a:t>
            </a:r>
            <a:endParaRPr lang="en-US" sz="18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7" name="Chevron 6"/>
          <p:cNvSpPr/>
          <p:nvPr/>
        </p:nvSpPr>
        <p:spPr bwMode="auto">
          <a:xfrm>
            <a:off x="3496797" y="5223902"/>
            <a:ext cx="2353734" cy="558800"/>
          </a:xfrm>
          <a:prstGeom prst="chevro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r>
              <a:rPr lang="en-US" sz="18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High Availability Built-In</a:t>
            </a:r>
            <a:endParaRPr lang="en-US" sz="18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8" name="Chevron 7"/>
          <p:cNvSpPr/>
          <p:nvPr/>
        </p:nvSpPr>
        <p:spPr bwMode="auto">
          <a:xfrm>
            <a:off x="4263028" y="5833515"/>
            <a:ext cx="2353734" cy="558800"/>
          </a:xfrm>
          <a:prstGeom prst="chevro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r>
              <a:rPr lang="en-US" sz="18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Increased Scalability</a:t>
            </a:r>
            <a:endParaRPr lang="en-US" sz="18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9" name="Chevron 8"/>
          <p:cNvSpPr/>
          <p:nvPr/>
        </p:nvSpPr>
        <p:spPr bwMode="auto">
          <a:xfrm>
            <a:off x="5723612" y="5223902"/>
            <a:ext cx="2353734" cy="558800"/>
          </a:xfrm>
          <a:prstGeom prst="chevro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r>
              <a:rPr lang="en-US" sz="18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Live Migration Built-In</a:t>
            </a:r>
            <a:endParaRPr lang="en-US" sz="18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0" name="Chevron 9"/>
          <p:cNvSpPr/>
          <p:nvPr/>
        </p:nvSpPr>
        <p:spPr bwMode="auto">
          <a:xfrm>
            <a:off x="6511010" y="5833515"/>
            <a:ext cx="2353734" cy="558800"/>
          </a:xfrm>
          <a:prstGeom prst="chevro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r>
              <a:rPr lang="en-US" sz="18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Ready for Next Gen Servers</a:t>
            </a:r>
            <a:endParaRPr lang="en-US" sz="18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 name="Rounded Rectangle 2"/>
          <p:cNvSpPr/>
          <p:nvPr/>
        </p:nvSpPr>
        <p:spPr bwMode="auto">
          <a:xfrm>
            <a:off x="423333" y="1456267"/>
            <a:ext cx="2667000" cy="347133"/>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rtlCol="0" anchor="ctr"/>
          <a:lstStyle/>
          <a:p>
            <a:pPr algn="ctr" defTabSz="914099"/>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November 2005</a:t>
            </a:r>
            <a:endParaRPr lang="en-US" sz="20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1" name="Rounded Rectangle 10"/>
          <p:cNvSpPr/>
          <p:nvPr/>
        </p:nvSpPr>
        <p:spPr bwMode="auto">
          <a:xfrm>
            <a:off x="3234276" y="1456267"/>
            <a:ext cx="2667000" cy="347133"/>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rtlCol="0" anchor="ctr"/>
          <a:lstStyle/>
          <a:p>
            <a:pPr algn="ctr" defTabSz="914099"/>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June 2008</a:t>
            </a:r>
            <a:endParaRPr lang="en-US" sz="20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2" name="Rounded Rectangle 11"/>
          <p:cNvSpPr/>
          <p:nvPr/>
        </p:nvSpPr>
        <p:spPr bwMode="auto">
          <a:xfrm>
            <a:off x="6079068" y="1456267"/>
            <a:ext cx="2667000" cy="347133"/>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rtlCol="0" anchor="ctr"/>
          <a:lstStyle/>
          <a:p>
            <a:pPr algn="ctr" defTabSz="914099"/>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July 2009</a:t>
            </a:r>
            <a:endParaRPr lang="en-US" sz="20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05252409"/>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Microsoft Assessment &amp; Planning Toolkit 5.0 Customer Technology Preview</a:t>
            </a:r>
            <a:br>
              <a:rPr lang="en-US" dirty="0" smtClean="0"/>
            </a:br>
            <a:r>
              <a:rPr lang="en-US" dirty="0" smtClean="0"/>
              <a:t>http://connect.microsoft.com</a:t>
            </a:r>
            <a:endParaRPr lang="en-US" dirty="0"/>
          </a:p>
        </p:txBody>
      </p:sp>
      <p:sp>
        <p:nvSpPr>
          <p:cNvPr id="4" name="Text Placeholder 3"/>
          <p:cNvSpPr>
            <a:spLocks noGrp="1"/>
          </p:cNvSpPr>
          <p:nvPr>
            <p:ph type="body" sz="quarter" idx="10"/>
          </p:nvPr>
        </p:nvSpPr>
        <p:spPr/>
        <p:txBody>
          <a:bodyPr/>
          <a:lstStyle/>
          <a:p>
            <a:r>
              <a:rPr lang="en-US" smtClean="0"/>
              <a:t>announcing</a:t>
            </a:r>
            <a:endParaRPr lang="en-US" dirty="0"/>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srcRect l="904" t="1367" r="950" b="1248"/>
          <a:stretch/>
        </p:blipFill>
        <p:spPr bwMode="auto">
          <a:xfrm>
            <a:off x="381000" y="1262743"/>
            <a:ext cx="5285014" cy="3646714"/>
          </a:xfrm>
          <a:prstGeom prst="rect">
            <a:avLst/>
          </a:prstGeom>
          <a:noFill/>
          <a:ln w="9525">
            <a:noFill/>
            <a:miter lim="800000"/>
            <a:headEnd/>
            <a:tailEnd/>
          </a:ln>
          <a:effectLst/>
        </p:spPr>
      </p:pic>
      <p:sp>
        <p:nvSpPr>
          <p:cNvPr id="2" name="Title 1"/>
          <p:cNvSpPr>
            <a:spLocks noGrp="1"/>
          </p:cNvSpPr>
          <p:nvPr>
            <p:ph type="title"/>
          </p:nvPr>
        </p:nvSpPr>
        <p:spPr>
          <a:xfrm>
            <a:off x="387054" y="228600"/>
            <a:ext cx="8375946" cy="997196"/>
          </a:xfrm>
        </p:spPr>
        <p:txBody>
          <a:bodyPr/>
          <a:lstStyle/>
          <a:p>
            <a:r>
              <a:rPr lang="en-US" dirty="0" smtClean="0"/>
              <a:t>MAP: User Interface &amp; Reports</a:t>
            </a:r>
            <a:br>
              <a:rPr lang="en-US" dirty="0" smtClean="0"/>
            </a:br>
            <a:r>
              <a:rPr lang="en-US" sz="2400" i="1" dirty="0" smtClean="0">
                <a:solidFill>
                  <a:schemeClr val="tx2"/>
                </a:solidFill>
              </a:rPr>
              <a:t>S</a:t>
            </a:r>
            <a:r>
              <a:rPr sz="2400" i="1" smtClean="0">
                <a:solidFill>
                  <a:schemeClr val="tx2"/>
                </a:solidFill>
              </a:rPr>
              <a:t>erver </a:t>
            </a:r>
            <a:r>
              <a:rPr lang="en-US" sz="2400" i="1" dirty="0" smtClean="0">
                <a:solidFill>
                  <a:schemeClr val="tx2"/>
                </a:solidFill>
              </a:rPr>
              <a:t>Migration &amp; Virtualization Candidates</a:t>
            </a:r>
            <a:endParaRPr lang="en-US" i="1" dirty="0">
              <a:solidFill>
                <a:schemeClr val="tx2"/>
              </a:solidFill>
            </a:endParaRPr>
          </a:p>
        </p:txBody>
      </p:sp>
      <p:pic>
        <p:nvPicPr>
          <p:cNvPr id="4" name="Picture 2"/>
          <p:cNvPicPr>
            <a:picLocks noChangeAspect="1" noChangeArrowheads="1"/>
          </p:cNvPicPr>
          <p:nvPr/>
        </p:nvPicPr>
        <p:blipFill>
          <a:blip r:embed="rId4" cstate="print"/>
          <a:srcRect/>
          <a:stretch>
            <a:fillRect/>
          </a:stretch>
        </p:blipFill>
        <p:spPr bwMode="auto">
          <a:xfrm>
            <a:off x="6145871" y="1178638"/>
            <a:ext cx="2103120" cy="1326777"/>
          </a:xfrm>
          <a:prstGeom prst="rect">
            <a:avLst/>
          </a:prstGeom>
          <a:noFill/>
          <a:ln w="9525">
            <a:solidFill>
              <a:schemeClr val="bg2"/>
            </a:solidFill>
            <a:miter lim="800000"/>
            <a:headEnd/>
            <a:tailEnd/>
          </a:ln>
          <a:effectLst/>
        </p:spPr>
      </p:pic>
      <p:pic>
        <p:nvPicPr>
          <p:cNvPr id="5" name="Picture 2"/>
          <p:cNvPicPr>
            <a:picLocks noChangeAspect="1" noChangeArrowheads="1"/>
          </p:cNvPicPr>
          <p:nvPr/>
        </p:nvPicPr>
        <p:blipFill>
          <a:blip r:embed="rId5"/>
          <a:srcRect/>
          <a:stretch>
            <a:fillRect/>
          </a:stretch>
        </p:blipFill>
        <p:spPr bwMode="auto">
          <a:xfrm>
            <a:off x="6145871" y="2649890"/>
            <a:ext cx="2103120" cy="1449978"/>
          </a:xfrm>
          <a:prstGeom prst="rect">
            <a:avLst/>
          </a:prstGeom>
          <a:noFill/>
          <a:ln w="9525">
            <a:noFill/>
            <a:miter lim="800000"/>
            <a:headEnd/>
            <a:tailEnd/>
          </a:ln>
          <a:effectLst/>
        </p:spPr>
      </p:pic>
      <p:pic>
        <p:nvPicPr>
          <p:cNvPr id="6" name="Picture 5" descr="wvha-webpage-mock-document-with-piechart-v1.jpg"/>
          <p:cNvPicPr>
            <a:picLocks noChangeAspect="1"/>
          </p:cNvPicPr>
          <p:nvPr/>
        </p:nvPicPr>
        <p:blipFill>
          <a:blip r:embed="rId6"/>
          <a:stretch>
            <a:fillRect/>
          </a:stretch>
        </p:blipFill>
        <p:spPr>
          <a:xfrm>
            <a:off x="6145871" y="4272220"/>
            <a:ext cx="2099430" cy="2239781"/>
          </a:xfrm>
          <a:prstGeom prst="rect">
            <a:avLst/>
          </a:prstGeom>
        </p:spPr>
      </p:pic>
      <p:sp>
        <p:nvSpPr>
          <p:cNvPr id="7" name="Rounded Rectangle 6"/>
          <p:cNvSpPr/>
          <p:nvPr/>
        </p:nvSpPr>
        <p:spPr bwMode="auto">
          <a:xfrm>
            <a:off x="7620633" y="4295678"/>
            <a:ext cx="1271451" cy="339636"/>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b="1" dirty="0" smtClean="0">
                <a:solidFill>
                  <a:srgbClr val="FFFFFF"/>
                </a:solidFill>
                <a:effectLst>
                  <a:outerShdw blurRad="38100" dist="38100" dir="2700000" algn="tl">
                    <a:srgbClr val="000000">
                      <a:alpha val="43137"/>
                    </a:srgbClr>
                  </a:outerShdw>
                </a:effectLst>
                <a:latin typeface="Calibri" pitchFamily="34" charset="0"/>
              </a:rPr>
              <a:t>Windows </a:t>
            </a:r>
            <a:r>
              <a:rPr lang="en-US" sz="1200" b="1" dirty="0">
                <a:solidFill>
                  <a:srgbClr val="FFFFFF"/>
                </a:solidFill>
                <a:effectLst>
                  <a:outerShdw blurRad="38100" dist="38100" dir="2700000" algn="tl">
                    <a:srgbClr val="000000">
                      <a:alpha val="43137"/>
                    </a:srgbClr>
                  </a:outerShdw>
                </a:effectLst>
                <a:latin typeface="Calibri" pitchFamily="34" charset="0"/>
              </a:rPr>
              <a:t>7</a:t>
            </a:r>
            <a:endParaRPr lang="en-US" sz="12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 name="Rounded Rectangle 7"/>
          <p:cNvSpPr/>
          <p:nvPr/>
        </p:nvSpPr>
        <p:spPr bwMode="auto">
          <a:xfrm>
            <a:off x="7608911" y="1214524"/>
            <a:ext cx="1271451" cy="339636"/>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b="1" dirty="0" smtClean="0">
                <a:solidFill>
                  <a:srgbClr val="FFFFFF"/>
                </a:solidFill>
                <a:effectLst>
                  <a:outerShdw blurRad="38100" dist="38100" dir="2700000" algn="tl">
                    <a:srgbClr val="000000">
                      <a:alpha val="43137"/>
                    </a:srgbClr>
                  </a:outerShdw>
                </a:effectLst>
                <a:latin typeface="Calibri" pitchFamily="34" charset="0"/>
              </a:rPr>
              <a:t>Windows Server 2008</a:t>
            </a:r>
          </a:p>
        </p:txBody>
      </p:sp>
      <p:sp>
        <p:nvSpPr>
          <p:cNvPr id="9" name="Rounded Rectangle 8"/>
          <p:cNvSpPr/>
          <p:nvPr/>
        </p:nvSpPr>
        <p:spPr bwMode="auto">
          <a:xfrm>
            <a:off x="7608911" y="2673193"/>
            <a:ext cx="1271451" cy="33963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b="1" dirty="0" smtClean="0">
                <a:solidFill>
                  <a:srgbClr val="FFFFFF"/>
                </a:solidFill>
                <a:effectLst>
                  <a:outerShdw blurRad="38100" dist="38100" dir="2700000" algn="tl">
                    <a:srgbClr val="000000">
                      <a:alpha val="43137"/>
                    </a:srgbClr>
                  </a:outerShdw>
                </a:effectLst>
                <a:latin typeface="Calibri" pitchFamily="34" charset="0"/>
              </a:rPr>
              <a:t>Virtualization</a:t>
            </a:r>
          </a:p>
        </p:txBody>
      </p:sp>
      <p:sp>
        <p:nvSpPr>
          <p:cNvPr id="12" name="TextBox 11"/>
          <p:cNvSpPr txBox="1"/>
          <p:nvPr/>
        </p:nvSpPr>
        <p:spPr>
          <a:xfrm>
            <a:off x="342900" y="5045224"/>
            <a:ext cx="5524500" cy="160043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buFont typeface="Arial" pitchFamily="34" charset="0"/>
              <a:buChar char="•"/>
            </a:pPr>
            <a:r>
              <a:rPr lang="en-US" sz="1400" dirty="0" smtClean="0"/>
              <a:t>Heterogeneous Server Environment Inventory Linux, Unix &amp; VMware</a:t>
            </a:r>
          </a:p>
          <a:p>
            <a:pPr>
              <a:buFont typeface="Arial" pitchFamily="34" charset="0"/>
              <a:buChar char="•"/>
            </a:pPr>
            <a:r>
              <a:rPr lang="en-US" sz="1400" dirty="0" smtClean="0"/>
              <a:t>Windows 7 &amp; Server 2008 R2 HW &amp; Device Compatibility Assessment</a:t>
            </a:r>
          </a:p>
          <a:p>
            <a:pPr>
              <a:buFont typeface="Arial" pitchFamily="34" charset="0"/>
              <a:buChar char="•"/>
            </a:pPr>
            <a:r>
              <a:rPr lang="en-US" sz="1400" dirty="0" smtClean="0"/>
              <a:t>Speed up Planning with Actionable Proposals and Assessments</a:t>
            </a:r>
          </a:p>
          <a:p>
            <a:pPr>
              <a:buFont typeface="Arial" pitchFamily="34" charset="0"/>
              <a:buChar char="•"/>
            </a:pPr>
            <a:r>
              <a:rPr lang="en-US" sz="1400" dirty="0" smtClean="0"/>
              <a:t>Collect Inventory of Servers, Desktops and Applications </a:t>
            </a:r>
            <a:r>
              <a:rPr lang="en-US" sz="1400" dirty="0" err="1" smtClean="0"/>
              <a:t>Agentlessly</a:t>
            </a:r>
            <a:endParaRPr lang="en-US" sz="1400" dirty="0" smtClean="0"/>
          </a:p>
          <a:p>
            <a:pPr>
              <a:buFont typeface="Arial" pitchFamily="34" charset="0"/>
              <a:buChar char="•"/>
            </a:pPr>
            <a:r>
              <a:rPr lang="en-US" sz="1400" dirty="0" smtClean="0"/>
              <a:t>Offers Recommendations for Server/Application Virtualization</a:t>
            </a:r>
          </a:p>
          <a:p>
            <a:pPr>
              <a:buFont typeface="Arial" pitchFamily="34" charset="0"/>
              <a:buChar char="•"/>
            </a:pPr>
            <a:r>
              <a:rPr lang="en-US" sz="1400" dirty="0" smtClean="0"/>
              <a:t>Works with the Virtualization ROI Tool to generate ROI calculations</a:t>
            </a:r>
          </a:p>
          <a:p>
            <a:pPr>
              <a:buFont typeface="Arial" pitchFamily="34" charset="0"/>
              <a:buChar char="•"/>
            </a:pPr>
            <a:r>
              <a:rPr lang="en-US" sz="1400" dirty="0" smtClean="0"/>
              <a:t>More on MAP: http://www.microsoft.com/map</a:t>
            </a:r>
          </a:p>
        </p:txBody>
      </p:sp>
    </p:spTree>
    <p:extLst>
      <p:ext uri="{BB962C8B-B14F-4D97-AF65-F5344CB8AC3E}">
        <p14:creationId xmlns:p14="http://schemas.microsoft.com/office/powerpoint/2010/main" xmlns="" val="2340437444"/>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Online Resources</a:t>
            </a:r>
            <a:endParaRPr lang="en-US" dirty="0"/>
          </a:p>
        </p:txBody>
      </p:sp>
      <p:sp>
        <p:nvSpPr>
          <p:cNvPr id="3" name="Content Placeholder 2"/>
          <p:cNvSpPr>
            <a:spLocks noGrp="1"/>
          </p:cNvSpPr>
          <p:nvPr>
            <p:ph idx="4294967295"/>
          </p:nvPr>
        </p:nvSpPr>
        <p:spPr>
          <a:xfrm>
            <a:off x="381000" y="1141568"/>
            <a:ext cx="8382000" cy="5037621"/>
          </a:xfrm>
          <a:prstGeom prst="rect">
            <a:avLst/>
          </a:prstGeom>
        </p:spPr>
        <p:txBody>
          <a:bodyPr>
            <a:noAutofit/>
          </a:bodyPr>
          <a:lstStyle/>
          <a:p>
            <a:pPr marL="0" indent="0">
              <a:lnSpc>
                <a:spcPct val="120000"/>
              </a:lnSpc>
              <a:buNone/>
            </a:pPr>
            <a:r>
              <a:rPr lang="en-US" sz="1600" dirty="0" smtClean="0"/>
              <a:t>Microsoft Virtualization Home/Case Studies from customers around the world:</a:t>
            </a:r>
          </a:p>
          <a:p>
            <a:pPr marL="0" lvl="1" indent="0">
              <a:lnSpc>
                <a:spcPct val="120000"/>
              </a:lnSpc>
              <a:buNone/>
            </a:pPr>
            <a:r>
              <a:rPr lang="en-US" sz="1400" dirty="0" smtClean="0">
                <a:hlinkClick r:id=""/>
              </a:rPr>
              <a:t>http://www.microsoft.com/virtualization</a:t>
            </a:r>
            <a:endParaRPr lang="en-US" sz="1400" dirty="0" smtClean="0"/>
          </a:p>
          <a:p>
            <a:pPr marL="0" indent="0">
              <a:lnSpc>
                <a:spcPct val="120000"/>
              </a:lnSpc>
              <a:buNone/>
            </a:pPr>
            <a:r>
              <a:rPr lang="en-US" sz="1600" dirty="0" smtClean="0"/>
              <a:t>Windows Server Virtualization Blog Site:</a:t>
            </a:r>
          </a:p>
          <a:p>
            <a:pPr marL="0" lvl="1" indent="0">
              <a:lnSpc>
                <a:spcPct val="120000"/>
              </a:lnSpc>
              <a:buNone/>
            </a:pPr>
            <a:r>
              <a:rPr lang="en-US" sz="1400" dirty="0" smtClean="0">
                <a:hlinkClick r:id=""/>
              </a:rPr>
              <a:t>http://blogs.technet.com/virtualization/default.aspx</a:t>
            </a:r>
            <a:endParaRPr lang="en-US" sz="1400" dirty="0" smtClean="0"/>
          </a:p>
          <a:p>
            <a:pPr marL="0" indent="0">
              <a:lnSpc>
                <a:spcPct val="120000"/>
              </a:lnSpc>
              <a:buNone/>
            </a:pPr>
            <a:r>
              <a:rPr lang="en-US" sz="1600" dirty="0" smtClean="0"/>
              <a:t>Windows Server Virtualization TechNet Site:</a:t>
            </a:r>
          </a:p>
          <a:p>
            <a:pPr marL="0" lvl="1" indent="0">
              <a:lnSpc>
                <a:spcPct val="120000"/>
              </a:lnSpc>
              <a:buNone/>
            </a:pPr>
            <a:r>
              <a:rPr lang="en-US" sz="1400" dirty="0" smtClean="0">
                <a:hlinkClick r:id=""/>
              </a:rPr>
              <a:t>http://technet2.microsoft.com/windowsserver2008/en/servermanager/virtualization.mspx</a:t>
            </a:r>
            <a:endParaRPr lang="en-US" sz="1400" dirty="0" smtClean="0"/>
          </a:p>
          <a:p>
            <a:pPr marL="0" indent="0">
              <a:lnSpc>
                <a:spcPct val="120000"/>
              </a:lnSpc>
              <a:buNone/>
            </a:pPr>
            <a:r>
              <a:rPr lang="en-US" sz="1600" dirty="0" smtClean="0"/>
              <a:t>MSDN &amp; TechNet Powered by Hyper-V</a:t>
            </a:r>
          </a:p>
          <a:p>
            <a:pPr marL="0" lvl="1" indent="0">
              <a:lnSpc>
                <a:spcPct val="120000"/>
              </a:lnSpc>
              <a:buNone/>
            </a:pPr>
            <a:r>
              <a:rPr lang="en-US" sz="1400" dirty="0" smtClean="0">
                <a:hlinkClick r:id=""/>
              </a:rPr>
              <a:t>http://blogs.technet.com/virtualization/archive/2008/05/20/msdn-and-technet-powered-by-hyper-v.aspx</a:t>
            </a:r>
            <a:endParaRPr lang="en-US" sz="1400" dirty="0" smtClean="0"/>
          </a:p>
          <a:p>
            <a:pPr marL="0" indent="0">
              <a:lnSpc>
                <a:spcPct val="120000"/>
              </a:lnSpc>
              <a:buNone/>
            </a:pPr>
            <a:r>
              <a:rPr lang="en-US" sz="1600" dirty="0" smtClean="0"/>
              <a:t>Virtualization Solution Accelerators</a:t>
            </a:r>
          </a:p>
          <a:p>
            <a:pPr marL="0" lvl="1" indent="0">
              <a:lnSpc>
                <a:spcPct val="120000"/>
              </a:lnSpc>
              <a:buNone/>
            </a:pPr>
            <a:r>
              <a:rPr lang="en-US" sz="1400" dirty="0" smtClean="0">
                <a:hlinkClick r:id=""/>
              </a:rPr>
              <a:t>http://technet.microsoft.com/en-us/solutionaccelerators/cc197910.aspx</a:t>
            </a:r>
            <a:endParaRPr lang="en-US" sz="1400" dirty="0" smtClean="0"/>
          </a:p>
          <a:p>
            <a:pPr marL="0" indent="0">
              <a:lnSpc>
                <a:spcPct val="120000"/>
              </a:lnSpc>
              <a:buNone/>
            </a:pPr>
            <a:r>
              <a:rPr lang="en-US" sz="1600" dirty="0" smtClean="0"/>
              <a:t>How to install the Hyper-V role</a:t>
            </a:r>
          </a:p>
          <a:p>
            <a:pPr marL="0" lvl="1" indent="0">
              <a:lnSpc>
                <a:spcPct val="120000"/>
              </a:lnSpc>
              <a:buNone/>
            </a:pPr>
            <a:r>
              <a:rPr lang="en-US" sz="1400" dirty="0" smtClean="0">
                <a:hlinkClick r:id=""/>
              </a:rPr>
              <a:t>http://www.microsoft.com/windowsserver2008/en/us/hyperv-install.aspx</a:t>
            </a:r>
            <a:endParaRPr lang="en-US" sz="1400" dirty="0" smtClean="0"/>
          </a:p>
          <a:p>
            <a:pPr marL="0" indent="0">
              <a:lnSpc>
                <a:spcPct val="120000"/>
              </a:lnSpc>
              <a:buNone/>
            </a:pPr>
            <a:r>
              <a:rPr lang="en-US" sz="1600" dirty="0" smtClean="0"/>
              <a:t>Windows Server 2008 Hyper-V Performance Tuning Guide</a:t>
            </a:r>
          </a:p>
          <a:p>
            <a:pPr marL="0" lvl="1" indent="0">
              <a:lnSpc>
                <a:spcPct val="120000"/>
              </a:lnSpc>
              <a:buNone/>
            </a:pPr>
            <a:r>
              <a:rPr lang="en-US" sz="1400" dirty="0" smtClean="0">
                <a:hlinkClick r:id=""/>
              </a:rPr>
              <a:t>http://www.microsoft.com/whdc/system/sysperf/Perf_tun_srv.mspx</a:t>
            </a:r>
            <a:endParaRPr lang="en-US" sz="1400" dirty="0" smtClean="0"/>
          </a:p>
          <a:p>
            <a:pPr marL="0" indent="0">
              <a:lnSpc>
                <a:spcPct val="120000"/>
              </a:lnSpc>
              <a:buNone/>
            </a:pPr>
            <a:r>
              <a:rPr lang="en-US" sz="1600" dirty="0" smtClean="0"/>
              <a:t>Using Hyper-V &amp; BitLocker White Paper</a:t>
            </a:r>
          </a:p>
          <a:p>
            <a:pPr marL="0" lvl="1" indent="0">
              <a:lnSpc>
                <a:spcPct val="120000"/>
              </a:lnSpc>
              <a:buNone/>
            </a:pPr>
            <a:r>
              <a:rPr lang="en-US" sz="1400" dirty="0" smtClean="0">
                <a:hlinkClick r:id=""/>
              </a:rPr>
              <a:t>http://www.microsoft.com/downloads/details.aspx?FamilyID=2c3c0615-baf4-4a9c-b613-3fda14e84545&amp;DisplayLang=en</a:t>
            </a:r>
            <a:endParaRPr lang="en-US" sz="1400" dirty="0" smtClean="0"/>
          </a:p>
        </p:txBody>
      </p:sp>
    </p:spTree>
    <p:extLst>
      <p:ext uri="{BB962C8B-B14F-4D97-AF65-F5344CB8AC3E}">
        <p14:creationId xmlns:p14="http://schemas.microsoft.com/office/powerpoint/2010/main" xmlns="" val="684200846"/>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smtClean="0"/>
              <a:t>Related Content</a:t>
            </a:r>
            <a:endParaRPr lang="en-US" dirty="0"/>
          </a:p>
        </p:txBody>
      </p:sp>
      <p:sp>
        <p:nvSpPr>
          <p:cNvPr id="17" name="Content Placeholder 16"/>
          <p:cNvSpPr>
            <a:spLocks noGrp="1"/>
          </p:cNvSpPr>
          <p:nvPr>
            <p:ph sz="quarter" idx="10"/>
          </p:nvPr>
        </p:nvSpPr>
        <p:spPr>
          <a:xfrm>
            <a:off x="381000" y="1286124"/>
            <a:ext cx="8385048" cy="4285753"/>
          </a:xfrm>
        </p:spPr>
        <p:txBody>
          <a:bodyPr/>
          <a:lstStyle/>
          <a:p>
            <a:pPr>
              <a:defRPr/>
            </a:pPr>
            <a:r>
              <a:rPr lang="en-US" sz="2000" dirty="0"/>
              <a:t>MGT220 - Virtualization 360: Microsoft Virtualization Strategy, Products, </a:t>
            </a:r>
            <a:r>
              <a:rPr lang="en-US" sz="2000" dirty="0" smtClean="0"/>
              <a:t>and Solutions </a:t>
            </a:r>
            <a:r>
              <a:rPr lang="en-US" sz="2000" dirty="0"/>
              <a:t>for the New Economy</a:t>
            </a:r>
          </a:p>
          <a:p>
            <a:pPr>
              <a:defRPr/>
            </a:pPr>
            <a:endParaRPr lang="en-US" sz="2000" dirty="0" smtClean="0"/>
          </a:p>
          <a:p>
            <a:pPr>
              <a:defRPr/>
            </a:pPr>
            <a:r>
              <a:rPr lang="en-US" sz="2000" dirty="0" smtClean="0"/>
              <a:t>SVR314 </a:t>
            </a:r>
            <a:r>
              <a:rPr lang="en-US" sz="2000" dirty="0"/>
              <a:t>- From Zero to Live Migration. How to Set Up a Live Migration</a:t>
            </a:r>
          </a:p>
          <a:p>
            <a:pPr>
              <a:defRPr/>
            </a:pPr>
            <a:endParaRPr lang="en-US" sz="2000" dirty="0" smtClean="0"/>
          </a:p>
          <a:p>
            <a:pPr>
              <a:defRPr/>
            </a:pPr>
            <a:r>
              <a:rPr lang="en-US" sz="2000" dirty="0" smtClean="0"/>
              <a:t>SVR308 </a:t>
            </a:r>
            <a:r>
              <a:rPr lang="en-US" sz="2000" dirty="0"/>
              <a:t>- Storage and Hyper-V: The Choices You Can Make and the Things You </a:t>
            </a:r>
            <a:r>
              <a:rPr lang="en-US" sz="2000" dirty="0" smtClean="0"/>
              <a:t>Need </a:t>
            </a:r>
            <a:r>
              <a:rPr lang="en-US" sz="2000" dirty="0"/>
              <a:t>to Know</a:t>
            </a:r>
          </a:p>
          <a:p>
            <a:pPr>
              <a:defRPr/>
            </a:pPr>
            <a:endParaRPr lang="en-US" sz="2000" dirty="0" smtClean="0"/>
          </a:p>
          <a:p>
            <a:pPr>
              <a:defRPr/>
            </a:pPr>
            <a:r>
              <a:rPr lang="en-US" sz="2000" dirty="0" smtClean="0"/>
              <a:t>SVR307 </a:t>
            </a:r>
            <a:r>
              <a:rPr lang="en-US" sz="2000" dirty="0"/>
              <a:t>- Security Best Practices for Hyper-V and Server Virtualization</a:t>
            </a:r>
          </a:p>
          <a:p>
            <a:pPr>
              <a:defRPr/>
            </a:pPr>
            <a:endParaRPr lang="en-US" sz="2000" dirty="0" smtClean="0"/>
          </a:p>
          <a:p>
            <a:pPr>
              <a:defRPr/>
            </a:pPr>
            <a:r>
              <a:rPr lang="en-US" sz="2000" dirty="0" smtClean="0"/>
              <a:t>SVR09-IS </a:t>
            </a:r>
            <a:r>
              <a:rPr lang="en-US" sz="2000" dirty="0"/>
              <a:t>- Windows Server 2008 R2 Hyper-V Deployment Considerations</a:t>
            </a:r>
          </a:p>
        </p:txBody>
      </p:sp>
      <p:sp>
        <p:nvSpPr>
          <p:cNvPr id="8" name="Rectangle 7"/>
          <p:cNvSpPr/>
          <p:nvPr/>
        </p:nvSpPr>
        <p:spPr bwMode="auto">
          <a:xfrm>
            <a:off x="-2298032" y="0"/>
            <a:ext cx="2141623" cy="2586789"/>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pPr defTabSz="914099" fontAlgn="base">
              <a:spcBef>
                <a:spcPct val="0"/>
              </a:spcBef>
              <a:spcAft>
                <a:spcPct val="0"/>
              </a:spcAft>
            </a:pPr>
            <a:r>
              <a:rPr lang="en-US" dirty="0" smtClean="0"/>
              <a:t>please list the Breakout Sessions, </a:t>
            </a:r>
            <a:br>
              <a:rPr lang="en-US" dirty="0" smtClean="0"/>
            </a:br>
            <a:r>
              <a:rPr lang="en-US" dirty="0" smtClean="0"/>
              <a:t>TLC Interactive Theaters and Labs </a:t>
            </a:r>
            <a:br>
              <a:rPr lang="en-US" dirty="0" smtClean="0"/>
            </a:br>
            <a:r>
              <a:rPr lang="en-US" dirty="0" smtClean="0"/>
              <a:t>that are related to your session.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Program Files\Microsoft Resource DVD Artwork\DVD_ART\Artwork_Imagery\Photos_for_PPT\Soft-edge_photos\FY05 Office\OFC Enterprise man working info worker.png"/>
          <p:cNvPicPr>
            <a:picLocks noChangeAspect="1" noChangeArrowheads="1"/>
          </p:cNvPicPr>
          <p:nvPr/>
        </p:nvPicPr>
        <p:blipFill>
          <a:blip r:embed="rId3" cstate="print"/>
          <a:srcRect/>
          <a:stretch>
            <a:fillRect/>
          </a:stretch>
        </p:blipFill>
        <p:spPr bwMode="auto">
          <a:xfrm>
            <a:off x="6090142" y="3183874"/>
            <a:ext cx="2558557" cy="2944093"/>
          </a:xfrm>
          <a:prstGeom prst="rect">
            <a:avLst/>
          </a:prstGeom>
          <a:noFill/>
        </p:spPr>
      </p:pic>
      <p:sp>
        <p:nvSpPr>
          <p:cNvPr id="2" name="Title 1"/>
          <p:cNvSpPr>
            <a:spLocks noGrp="1"/>
          </p:cNvSpPr>
          <p:nvPr>
            <p:ph type="title"/>
          </p:nvPr>
        </p:nvSpPr>
        <p:spPr/>
        <p:txBody>
          <a:bodyPr/>
          <a:lstStyle/>
          <a:p>
            <a:r>
              <a:rPr lang="en-US" smtClean="0"/>
              <a:t>Extensive, Unified Management</a:t>
            </a:r>
            <a:endParaRPr lang="en-US" dirty="0"/>
          </a:p>
        </p:txBody>
      </p:sp>
      <p:sp>
        <p:nvSpPr>
          <p:cNvPr id="3" name="Content Placeholder 2"/>
          <p:cNvSpPr>
            <a:spLocks noGrp="1"/>
          </p:cNvSpPr>
          <p:nvPr>
            <p:ph idx="1"/>
          </p:nvPr>
        </p:nvSpPr>
        <p:spPr/>
        <p:txBody>
          <a:bodyPr/>
          <a:lstStyle/>
          <a:p>
            <a:r>
              <a:rPr lang="en-US" sz="2800" dirty="0" smtClean="0"/>
              <a:t>Wide-spread virtualization requires comprehensive, </a:t>
            </a:r>
            <a:br>
              <a:rPr lang="en-US" sz="2800" dirty="0" smtClean="0"/>
            </a:br>
            <a:r>
              <a:rPr lang="en-US" sz="2800" dirty="0" smtClean="0"/>
              <a:t>seamless management  </a:t>
            </a:r>
          </a:p>
          <a:p>
            <a:r>
              <a:rPr lang="en-US" sz="2800" dirty="0" smtClean="0"/>
              <a:t>Only Microsoft System Center suite delivers</a:t>
            </a:r>
          </a:p>
          <a:p>
            <a:pPr lvl="1"/>
            <a:r>
              <a:rPr lang="en-US" sz="2400" dirty="0" smtClean="0"/>
              <a:t>All integrated, all for one price</a:t>
            </a:r>
          </a:p>
          <a:p>
            <a:pPr lvl="1"/>
            <a:r>
              <a:rPr lang="en-US" sz="2400" dirty="0" smtClean="0"/>
              <a:t>Physical and virtual machines (Hyper-V and VMware)</a:t>
            </a:r>
          </a:p>
          <a:p>
            <a:pPr lvl="1"/>
            <a:r>
              <a:rPr lang="en-US" sz="2400" dirty="0" smtClean="0"/>
              <a:t>Host and </a:t>
            </a:r>
            <a:r>
              <a:rPr lang="en-US" sz="2400" b="1" dirty="0" smtClean="0"/>
              <a:t>in-guest </a:t>
            </a:r>
            <a:r>
              <a:rPr lang="en-US" sz="2400" dirty="0" smtClean="0"/>
              <a:t>management</a:t>
            </a:r>
          </a:p>
          <a:p>
            <a:pPr lvl="1"/>
            <a:r>
              <a:rPr lang="en-US" sz="2400" dirty="0" smtClean="0"/>
              <a:t>Single pane of glass</a:t>
            </a:r>
          </a:p>
          <a:p>
            <a:r>
              <a:rPr lang="en-US" sz="2800" dirty="0" smtClean="0"/>
              <a:t>No rip and replace for existing </a:t>
            </a:r>
            <a:br>
              <a:rPr lang="en-US" sz="2800" dirty="0" smtClean="0"/>
            </a:br>
            <a:r>
              <a:rPr lang="en-US" sz="2800" dirty="0" smtClean="0"/>
              <a:t>VMware customers</a:t>
            </a:r>
          </a:p>
          <a:p>
            <a:endParaRPr lang="en-US" sz="2800" dirty="0" smtClean="0"/>
          </a:p>
          <a:p>
            <a:endParaRPr lang="en-US" sz="2800" dirty="0"/>
          </a:p>
        </p:txBody>
      </p:sp>
    </p:spTree>
    <p:extLst>
      <p:ext uri="{BB962C8B-B14F-4D97-AF65-F5344CB8AC3E}">
        <p14:creationId xmlns:p14="http://schemas.microsoft.com/office/powerpoint/2010/main" xmlns="" val="2006105733"/>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607054"/>
            <a:ext cx="3624263" cy="738032"/>
          </a:xfrm>
          <a:prstGeom prst="rect">
            <a:avLst/>
          </a:prstGeom>
        </p:spPr>
      </p:pic>
      <p:grpSp>
        <p:nvGrpSpPr>
          <p:cNvPr id="3"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4"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5"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6"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58"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sp>
        <p:nvSpPr>
          <p:cNvPr id="53" name="Rectangle 52"/>
          <p:cNvSpPr/>
          <p:nvPr/>
        </p:nvSpPr>
        <p:spPr bwMode="auto">
          <a:xfrm>
            <a:off x="-2298032" y="0"/>
            <a:ext cx="2141623" cy="30723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r>
              <a:rPr lang="en-US" dirty="0" smtClean="0"/>
              <a:t>TechEd 2009 is not producing </a:t>
            </a:r>
          </a:p>
          <a:p>
            <a:r>
              <a:rPr lang="en-US" dirty="0" smtClean="0"/>
              <a:t>a DVD. Please announce that </a:t>
            </a:r>
          </a:p>
          <a:p>
            <a:r>
              <a:rPr lang="en-US" dirty="0" smtClean="0"/>
              <a:t>attendees can </a:t>
            </a:r>
            <a:r>
              <a:rPr lang="en-US" b="1" dirty="0" smtClean="0"/>
              <a:t>access session </a:t>
            </a:r>
            <a:endParaRPr lang="en-US" dirty="0" smtClean="0"/>
          </a:p>
          <a:p>
            <a:r>
              <a:rPr lang="en-US" b="1" dirty="0" smtClean="0"/>
              <a:t>recordings at TechEd Online.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2"/>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00" y="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ircular Arrow - VMM"/>
          <p:cNvSpPr/>
          <p:nvPr/>
        </p:nvSpPr>
        <p:spPr bwMode="blackGray">
          <a:xfrm rot="21162785">
            <a:off x="1811075" y="1005528"/>
            <a:ext cx="5521854" cy="5519208"/>
          </a:xfrm>
          <a:prstGeom prst="circularArrow">
            <a:avLst>
              <a:gd name="adj1" fmla="val 12500"/>
              <a:gd name="adj2" fmla="val 1142319"/>
              <a:gd name="adj3" fmla="val 20457681"/>
              <a:gd name="adj4" fmla="val 15369640"/>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91432" tIns="45717" rIns="91432" bIns="45717" anchor="ctr"/>
          <a:lstStyle/>
          <a:p>
            <a:pPr algn="l" defTabSz="914063" rtl="0">
              <a:defRPr/>
            </a:pPr>
            <a:endParaRPr lang="en-US" sz="2300" kern="1200" dirty="0">
              <a:solidFill>
                <a:schemeClr val="bg1"/>
              </a:solidFill>
              <a:latin typeface="Segoe"/>
              <a:ea typeface="+mn-ea"/>
              <a:cs typeface="+mn-cs"/>
            </a:endParaRPr>
          </a:p>
        </p:txBody>
      </p:sp>
      <p:sp>
        <p:nvSpPr>
          <p:cNvPr id="25" name="Circular Arrow - SMS"/>
          <p:cNvSpPr/>
          <p:nvPr/>
        </p:nvSpPr>
        <p:spPr bwMode="blackGray">
          <a:xfrm rot="4488984">
            <a:off x="1812396" y="1006851"/>
            <a:ext cx="5521854" cy="5519208"/>
          </a:xfrm>
          <a:prstGeom prst="circularArrow">
            <a:avLst>
              <a:gd name="adj1" fmla="val 12500"/>
              <a:gd name="adj2" fmla="val 1142319"/>
              <a:gd name="adj3" fmla="val 20457681"/>
              <a:gd name="adj4" fmla="val 16604943"/>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91432" tIns="45717" rIns="91432" bIns="45717" anchor="ctr"/>
          <a:lstStyle/>
          <a:p>
            <a:pPr algn="l" defTabSz="914063" rtl="0">
              <a:defRPr/>
            </a:pPr>
            <a:endParaRPr lang="en-US" sz="2300" kern="1200" dirty="0">
              <a:solidFill>
                <a:schemeClr val="bg1"/>
              </a:solidFill>
              <a:latin typeface="Segoe"/>
              <a:ea typeface="+mn-ea"/>
              <a:cs typeface="+mn-cs"/>
            </a:endParaRPr>
          </a:p>
        </p:txBody>
      </p:sp>
      <p:sp>
        <p:nvSpPr>
          <p:cNvPr id="26" name="Circular Arrow - MOM"/>
          <p:cNvSpPr/>
          <p:nvPr/>
        </p:nvSpPr>
        <p:spPr bwMode="blackGray">
          <a:xfrm rot="10293507">
            <a:off x="1811074" y="1115784"/>
            <a:ext cx="5521854" cy="5519208"/>
          </a:xfrm>
          <a:prstGeom prst="circularArrow">
            <a:avLst>
              <a:gd name="adj1" fmla="val 12500"/>
              <a:gd name="adj2" fmla="val 1142319"/>
              <a:gd name="adj3" fmla="val 20457681"/>
              <a:gd name="adj4" fmla="val 15855872"/>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91432" tIns="45717" rIns="91432" bIns="45717" anchor="ctr"/>
          <a:lstStyle/>
          <a:p>
            <a:pPr algn="l" defTabSz="914063" rtl="0">
              <a:defRPr/>
            </a:pPr>
            <a:endParaRPr lang="en-US" sz="2300" kern="1200" dirty="0">
              <a:solidFill>
                <a:schemeClr val="bg1"/>
              </a:solidFill>
              <a:latin typeface="Segoe"/>
              <a:ea typeface="+mn-ea"/>
              <a:cs typeface="+mn-cs"/>
            </a:endParaRPr>
          </a:p>
        </p:txBody>
      </p:sp>
      <p:sp>
        <p:nvSpPr>
          <p:cNvPr id="27" name="Circular Arrow - DPM"/>
          <p:cNvSpPr/>
          <p:nvPr/>
        </p:nvSpPr>
        <p:spPr bwMode="blackGray">
          <a:xfrm rot="14968484">
            <a:off x="1812396" y="1004204"/>
            <a:ext cx="5521854" cy="5519208"/>
          </a:xfrm>
          <a:prstGeom prst="circularArrow">
            <a:avLst>
              <a:gd name="adj1" fmla="val 12500"/>
              <a:gd name="adj2" fmla="val 1142319"/>
              <a:gd name="adj3" fmla="val 20457681"/>
              <a:gd name="adj4" fmla="val 16884024"/>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91432" tIns="45717" rIns="91432" bIns="45717" anchor="ctr"/>
          <a:lstStyle/>
          <a:p>
            <a:pPr algn="l" defTabSz="914063" rtl="0">
              <a:defRPr/>
            </a:pPr>
            <a:endParaRPr lang="en-US" sz="2300" kern="1200" dirty="0">
              <a:solidFill>
                <a:schemeClr val="bg1"/>
              </a:solidFill>
              <a:latin typeface="Segoe"/>
              <a:ea typeface="+mn-ea"/>
              <a:cs typeface="+mn-cs"/>
            </a:endParaRPr>
          </a:p>
        </p:txBody>
      </p:sp>
      <p:sp>
        <p:nvSpPr>
          <p:cNvPr id="172045" name="Title 1"/>
          <p:cNvSpPr>
            <a:spLocks noGrp="1"/>
          </p:cNvSpPr>
          <p:nvPr>
            <p:ph type="title"/>
          </p:nvPr>
        </p:nvSpPr>
        <p:spPr>
          <a:xfrm>
            <a:off x="387054" y="228600"/>
            <a:ext cx="8375946" cy="443198"/>
          </a:xfrm>
        </p:spPr>
        <p:txBody>
          <a:bodyPr>
            <a:normAutofit/>
          </a:bodyPr>
          <a:lstStyle/>
          <a:p>
            <a:r>
              <a:rPr lang="en-US" sz="3200" dirty="0" smtClean="0"/>
              <a:t>Managing Physical and Virtual Server Lifecycles </a:t>
            </a:r>
          </a:p>
        </p:txBody>
      </p:sp>
      <p:grpSp>
        <p:nvGrpSpPr>
          <p:cNvPr id="2" name="Group 63"/>
          <p:cNvGrpSpPr/>
          <p:nvPr/>
        </p:nvGrpSpPr>
        <p:grpSpPr>
          <a:xfrm>
            <a:off x="6781800" y="4641186"/>
            <a:ext cx="1219200" cy="997614"/>
            <a:chOff x="6781800" y="4495800"/>
            <a:chExt cx="1219200" cy="997614"/>
          </a:xfrm>
        </p:grpSpPr>
        <p:pic>
          <p:nvPicPr>
            <p:cNvPr id="172118" name="Picture 53" descr="double arrows"/>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a:off x="6781800" y="4495800"/>
              <a:ext cx="1219200" cy="997614"/>
            </a:xfrm>
            <a:prstGeom prst="rect">
              <a:avLst/>
            </a:prstGeom>
            <a:noFill/>
            <a:ln w="9525">
              <a:noFill/>
              <a:miter lim="800000"/>
              <a:headEnd/>
              <a:tailEnd/>
            </a:ln>
          </p:spPr>
        </p:pic>
        <p:pic>
          <p:nvPicPr>
            <p:cNvPr id="172119" name="Picture 54" descr="developer Tools toolbox"/>
            <p:cNvPicPr>
              <a:picLocks noChangeAspect="1" noChangeArrowheads="1"/>
            </p:cNvPicPr>
            <p:nvPr/>
          </p:nvPicPr>
          <p:blipFill>
            <a:blip r:embed="rId5" cstate="print"/>
            <a:srcRect/>
            <a:stretch>
              <a:fillRect/>
            </a:stretch>
          </p:blipFill>
          <p:spPr bwMode="auto">
            <a:xfrm>
              <a:off x="7086600" y="4495800"/>
              <a:ext cx="653327" cy="982187"/>
            </a:xfrm>
            <a:prstGeom prst="rect">
              <a:avLst/>
            </a:prstGeom>
            <a:noFill/>
            <a:ln w="9525">
              <a:noFill/>
              <a:miter lim="800000"/>
              <a:headEnd/>
              <a:tailEnd/>
            </a:ln>
          </p:spPr>
        </p:pic>
      </p:grpSp>
      <p:grpSp>
        <p:nvGrpSpPr>
          <p:cNvPr id="3" name="Group 45"/>
          <p:cNvGrpSpPr>
            <a:grpSpLocks/>
          </p:cNvGrpSpPr>
          <p:nvPr/>
        </p:nvGrpSpPr>
        <p:grpSpPr bwMode="auto">
          <a:xfrm>
            <a:off x="6858000" y="1721427"/>
            <a:ext cx="1676400" cy="1330037"/>
            <a:chOff x="7858" y="738"/>
            <a:chExt cx="726" cy="576"/>
          </a:xfrm>
        </p:grpSpPr>
        <p:pic>
          <p:nvPicPr>
            <p:cNvPr id="16" name="Picture 46" descr="PC sm"/>
            <p:cNvPicPr>
              <a:picLocks noChangeAspect="1" noChangeArrowheads="1"/>
            </p:cNvPicPr>
            <p:nvPr/>
          </p:nvPicPr>
          <p:blipFill>
            <a:blip r:embed="rId6" cstate="print"/>
            <a:srcRect/>
            <a:stretch>
              <a:fillRect/>
            </a:stretch>
          </p:blipFill>
          <p:spPr bwMode="auto">
            <a:xfrm rot="21360000" flipH="1">
              <a:off x="8116" y="752"/>
              <a:ext cx="468" cy="461"/>
            </a:xfrm>
            <a:prstGeom prst="rect">
              <a:avLst/>
            </a:prstGeom>
            <a:noFill/>
            <a:ln w="9525">
              <a:noFill/>
              <a:miter lim="800000"/>
              <a:headEnd/>
              <a:tailEnd/>
            </a:ln>
            <a:effectLst>
              <a:outerShdw dist="12700" dir="5400000" algn="ctr" rotWithShape="0">
                <a:schemeClr val="bg2"/>
              </a:outerShdw>
            </a:effectLst>
          </p:spPr>
        </p:pic>
        <p:pic>
          <p:nvPicPr>
            <p:cNvPr id="17" name="Picture 47" descr="PC sm"/>
            <p:cNvPicPr>
              <a:picLocks noChangeAspect="1" noChangeArrowheads="1"/>
            </p:cNvPicPr>
            <p:nvPr/>
          </p:nvPicPr>
          <p:blipFill>
            <a:blip r:embed="rId7" cstate="print"/>
            <a:srcRect/>
            <a:stretch>
              <a:fillRect/>
            </a:stretch>
          </p:blipFill>
          <p:spPr bwMode="auto">
            <a:xfrm rot="21360000" flipH="1">
              <a:off x="7858" y="853"/>
              <a:ext cx="467" cy="461"/>
            </a:xfrm>
            <a:prstGeom prst="rect">
              <a:avLst/>
            </a:prstGeom>
            <a:noFill/>
            <a:ln w="9525" algn="ctr">
              <a:noFill/>
              <a:miter lim="800000"/>
              <a:headEnd/>
              <a:tailEnd/>
            </a:ln>
            <a:effectLst>
              <a:outerShdw dist="12700" dir="5400000" algn="ctr" rotWithShape="0">
                <a:schemeClr val="bg2"/>
              </a:outerShdw>
            </a:effectLst>
          </p:spPr>
        </p:pic>
        <p:pic>
          <p:nvPicPr>
            <p:cNvPr id="18" name="Picture 48" descr="PC sm"/>
            <p:cNvPicPr>
              <a:picLocks noChangeAspect="1" noChangeArrowheads="1"/>
            </p:cNvPicPr>
            <p:nvPr/>
          </p:nvPicPr>
          <p:blipFill>
            <a:blip r:embed="rId7" cstate="print"/>
            <a:srcRect/>
            <a:stretch>
              <a:fillRect/>
            </a:stretch>
          </p:blipFill>
          <p:spPr bwMode="auto">
            <a:xfrm rot="21360000" flipH="1">
              <a:off x="7972" y="738"/>
              <a:ext cx="467" cy="460"/>
            </a:xfrm>
            <a:prstGeom prst="rect">
              <a:avLst/>
            </a:prstGeom>
            <a:noFill/>
            <a:ln w="9525" algn="ctr">
              <a:noFill/>
              <a:miter lim="800000"/>
              <a:headEnd/>
              <a:tailEnd/>
            </a:ln>
            <a:effectLst>
              <a:outerShdw dist="12700" dir="5400000" algn="ctr" rotWithShape="0">
                <a:schemeClr val="bg2"/>
              </a:outerShdw>
            </a:effectLst>
          </p:spPr>
        </p:pic>
      </p:grpSp>
      <p:grpSp>
        <p:nvGrpSpPr>
          <p:cNvPr id="4" name="Group 57"/>
          <p:cNvGrpSpPr>
            <a:grpSpLocks/>
          </p:cNvGrpSpPr>
          <p:nvPr/>
        </p:nvGrpSpPr>
        <p:grpSpPr bwMode="auto">
          <a:xfrm>
            <a:off x="407022" y="1600200"/>
            <a:ext cx="1802778" cy="1243013"/>
            <a:chOff x="3131" y="-3574"/>
            <a:chExt cx="1006" cy="694"/>
          </a:xfrm>
        </p:grpSpPr>
        <p:pic>
          <p:nvPicPr>
            <p:cNvPr id="172111" name="Picture 58" descr="User-State-Migration-Icon"/>
            <p:cNvPicPr>
              <a:picLocks noChangeAspect="1" noChangeArrowheads="1"/>
            </p:cNvPicPr>
            <p:nvPr/>
          </p:nvPicPr>
          <p:blipFill>
            <a:blip r:embed="rId8" cstate="print"/>
            <a:srcRect/>
            <a:stretch>
              <a:fillRect/>
            </a:stretch>
          </p:blipFill>
          <p:spPr bwMode="auto">
            <a:xfrm>
              <a:off x="3131" y="-3574"/>
              <a:ext cx="1006" cy="694"/>
            </a:xfrm>
            <a:prstGeom prst="rect">
              <a:avLst/>
            </a:prstGeom>
            <a:noFill/>
            <a:ln w="9525">
              <a:noFill/>
              <a:miter lim="800000"/>
              <a:headEnd/>
              <a:tailEnd/>
            </a:ln>
          </p:spPr>
        </p:pic>
        <p:pic>
          <p:nvPicPr>
            <p:cNvPr id="172112" name="Picture 59" descr="data page"/>
            <p:cNvPicPr>
              <a:picLocks noChangeAspect="1" noChangeArrowheads="1"/>
            </p:cNvPicPr>
            <p:nvPr/>
          </p:nvPicPr>
          <p:blipFill>
            <a:blip r:embed="rId9" cstate="print"/>
            <a:srcRect/>
            <a:stretch>
              <a:fillRect/>
            </a:stretch>
          </p:blipFill>
          <p:spPr bwMode="auto">
            <a:xfrm>
              <a:off x="3550" y="-3344"/>
              <a:ext cx="284" cy="341"/>
            </a:xfrm>
            <a:prstGeom prst="rect">
              <a:avLst/>
            </a:prstGeom>
            <a:noFill/>
            <a:ln w="9525">
              <a:noFill/>
              <a:miter lim="800000"/>
              <a:headEnd/>
              <a:tailEnd/>
            </a:ln>
          </p:spPr>
        </p:pic>
        <p:pic>
          <p:nvPicPr>
            <p:cNvPr id="172113" name="Picture 60" descr="page"/>
            <p:cNvPicPr>
              <a:picLocks noChangeAspect="1" noChangeArrowheads="1"/>
            </p:cNvPicPr>
            <p:nvPr/>
          </p:nvPicPr>
          <p:blipFill>
            <a:blip r:embed="rId10" cstate="print"/>
            <a:srcRect/>
            <a:stretch>
              <a:fillRect/>
            </a:stretch>
          </p:blipFill>
          <p:spPr bwMode="auto">
            <a:xfrm>
              <a:off x="3431" y="-3492"/>
              <a:ext cx="123" cy="148"/>
            </a:xfrm>
            <a:prstGeom prst="rect">
              <a:avLst/>
            </a:prstGeom>
            <a:noFill/>
            <a:ln w="9525">
              <a:noFill/>
              <a:miter lim="800000"/>
              <a:headEnd/>
              <a:tailEnd/>
            </a:ln>
          </p:spPr>
        </p:pic>
      </p:grpSp>
      <p:sp>
        <p:nvSpPr>
          <p:cNvPr id="172050" name="Freeform 24"/>
          <p:cNvSpPr>
            <a:spLocks/>
          </p:cNvSpPr>
          <p:nvPr/>
        </p:nvSpPr>
        <p:spPr bwMode="auto">
          <a:xfrm>
            <a:off x="2362200" y="990600"/>
            <a:ext cx="7938" cy="3175"/>
          </a:xfrm>
          <a:custGeom>
            <a:avLst/>
            <a:gdLst>
              <a:gd name="T0" fmla="*/ 2147483647 w 5"/>
              <a:gd name="T1" fmla="*/ 2147483647 h 2"/>
              <a:gd name="T2" fmla="*/ 2147483647 w 5"/>
              <a:gd name="T3" fmla="*/ 0 h 2"/>
              <a:gd name="T4" fmla="*/ 0 w 5"/>
              <a:gd name="T5" fmla="*/ 2147483647 h 2"/>
              <a:gd name="T6" fmla="*/ 2147483647 w 5"/>
              <a:gd name="T7" fmla="*/ 2147483647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5" y="2"/>
                </a:moveTo>
                <a:lnTo>
                  <a:pt x="3" y="0"/>
                </a:lnTo>
                <a:lnTo>
                  <a:pt x="0" y="2"/>
                </a:lnTo>
                <a:lnTo>
                  <a:pt x="5" y="2"/>
                </a:lnTo>
                <a:close/>
              </a:path>
            </a:pathLst>
          </a:custGeom>
          <a:solidFill>
            <a:srgbClr val="000000"/>
          </a:solidFill>
          <a:ln w="9525">
            <a:noFill/>
            <a:round/>
            <a:headEnd/>
            <a:tailEnd/>
          </a:ln>
        </p:spPr>
        <p:txBody>
          <a:bodyPr/>
          <a:lstStyle/>
          <a:p>
            <a:pPr algn="l" defTabSz="914363" rtl="0"/>
            <a:endParaRPr lang="en-US" kern="1200">
              <a:solidFill>
                <a:schemeClr val="bg1"/>
              </a:solidFill>
              <a:latin typeface="Segoe"/>
              <a:ea typeface="+mn-ea"/>
              <a:cs typeface="+mn-cs"/>
            </a:endParaRPr>
          </a:p>
        </p:txBody>
      </p:sp>
      <p:sp>
        <p:nvSpPr>
          <p:cNvPr id="172051" name="Freeform 30"/>
          <p:cNvSpPr>
            <a:spLocks/>
          </p:cNvSpPr>
          <p:nvPr/>
        </p:nvSpPr>
        <p:spPr bwMode="auto">
          <a:xfrm>
            <a:off x="2347913" y="990600"/>
            <a:ext cx="3175" cy="3175"/>
          </a:xfrm>
          <a:custGeom>
            <a:avLst/>
            <a:gdLst>
              <a:gd name="T0" fmla="*/ 0 w 2"/>
              <a:gd name="T1" fmla="*/ 0 h 2"/>
              <a:gd name="T2" fmla="*/ 0 w 2"/>
              <a:gd name="T3" fmla="*/ 2147483647 h 2"/>
              <a:gd name="T4" fmla="*/ 2147483647 w 2"/>
              <a:gd name="T5" fmla="*/ 2147483647 h 2"/>
              <a:gd name="T6" fmla="*/ 0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0"/>
                </a:moveTo>
                <a:lnTo>
                  <a:pt x="0" y="2"/>
                </a:lnTo>
                <a:lnTo>
                  <a:pt x="2" y="2"/>
                </a:lnTo>
                <a:lnTo>
                  <a:pt x="0" y="0"/>
                </a:lnTo>
                <a:close/>
              </a:path>
            </a:pathLst>
          </a:custGeom>
          <a:solidFill>
            <a:srgbClr val="000000"/>
          </a:solidFill>
          <a:ln w="9525">
            <a:noFill/>
            <a:round/>
            <a:headEnd/>
            <a:tailEnd/>
          </a:ln>
        </p:spPr>
        <p:txBody>
          <a:bodyPr/>
          <a:lstStyle/>
          <a:p>
            <a:pPr algn="l" defTabSz="914363" rtl="0"/>
            <a:endParaRPr lang="en-US" kern="1200">
              <a:solidFill>
                <a:schemeClr val="bg1"/>
              </a:solidFill>
              <a:latin typeface="Segoe"/>
              <a:ea typeface="+mn-ea"/>
              <a:cs typeface="+mn-cs"/>
            </a:endParaRPr>
          </a:p>
        </p:txBody>
      </p:sp>
      <p:grpSp>
        <p:nvGrpSpPr>
          <p:cNvPr id="5" name="Virtual Workload"/>
          <p:cNvGrpSpPr>
            <a:grpSpLocks/>
          </p:cNvGrpSpPr>
          <p:nvPr/>
        </p:nvGrpSpPr>
        <p:grpSpPr bwMode="auto">
          <a:xfrm>
            <a:off x="4856163" y="3005138"/>
            <a:ext cx="2032000" cy="2011362"/>
            <a:chOff x="4856335" y="2878437"/>
            <a:chExt cx="2031100" cy="2010384"/>
          </a:xfrm>
        </p:grpSpPr>
        <p:sp>
          <p:nvSpPr>
            <p:cNvPr id="210950" name="Freeform 6"/>
            <p:cNvSpPr>
              <a:spLocks/>
            </p:cNvSpPr>
            <p:nvPr/>
          </p:nvSpPr>
          <p:spPr bwMode="auto">
            <a:xfrm rot="19803781">
              <a:off x="4856335" y="3149465"/>
              <a:ext cx="2005353" cy="1739356"/>
            </a:xfrm>
            <a:custGeom>
              <a:avLst/>
              <a:gdLst/>
              <a:ahLst/>
              <a:cxnLst>
                <a:cxn ang="0">
                  <a:pos x="458" y="795"/>
                </a:cxn>
                <a:cxn ang="0">
                  <a:pos x="917" y="0"/>
                </a:cxn>
                <a:cxn ang="0">
                  <a:pos x="0" y="0"/>
                </a:cxn>
                <a:cxn ang="0">
                  <a:pos x="458" y="795"/>
                </a:cxn>
              </a:cxnLst>
              <a:rect l="0" t="0" r="r" b="b"/>
              <a:pathLst>
                <a:path w="917" h="795">
                  <a:moveTo>
                    <a:pt x="458" y="795"/>
                  </a:moveTo>
                  <a:cubicBezTo>
                    <a:pt x="732" y="636"/>
                    <a:pt x="917" y="339"/>
                    <a:pt x="917" y="0"/>
                  </a:cubicBezTo>
                  <a:cubicBezTo>
                    <a:pt x="0" y="0"/>
                    <a:pt x="0" y="0"/>
                    <a:pt x="0" y="0"/>
                  </a:cubicBezTo>
                  <a:lnTo>
                    <a:pt x="458" y="795"/>
                  </a:lnTo>
                  <a:close/>
                </a:path>
              </a:pathLst>
            </a:custGeom>
            <a:solidFill>
              <a:schemeClr val="accent3"/>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rtl="0">
                <a:defRPr/>
              </a:pPr>
              <a:endParaRPr lang="en-US" sz="1200" kern="1200" dirty="0">
                <a:solidFill>
                  <a:schemeClr val="bg1"/>
                </a:solidFill>
                <a:latin typeface="Segoe"/>
                <a:ea typeface="+mn-ea"/>
                <a:cs typeface="+mn-cs"/>
              </a:endParaRPr>
            </a:p>
          </p:txBody>
        </p:sp>
        <p:sp>
          <p:nvSpPr>
            <p:cNvPr id="99" name="Freeform 51"/>
            <p:cNvSpPr>
              <a:spLocks/>
            </p:cNvSpPr>
            <p:nvPr/>
          </p:nvSpPr>
          <p:spPr bwMode="auto">
            <a:xfrm rot="8974708">
              <a:off x="5768017" y="2878437"/>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chemeClr val="accent3"/>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rtl="0">
                <a:defRPr/>
              </a:pPr>
              <a:endParaRPr lang="en-US" sz="1200" kern="1200" dirty="0">
                <a:solidFill>
                  <a:schemeClr val="bg1"/>
                </a:solidFill>
                <a:latin typeface="Segoe"/>
                <a:ea typeface="+mn-ea"/>
                <a:cs typeface="+mn-cs"/>
              </a:endParaRPr>
            </a:p>
          </p:txBody>
        </p:sp>
        <p:sp>
          <p:nvSpPr>
            <p:cNvPr id="110" name="TextBox 109"/>
            <p:cNvSpPr txBox="1"/>
            <p:nvPr/>
          </p:nvSpPr>
          <p:spPr>
            <a:xfrm>
              <a:off x="4953129" y="3303588"/>
              <a:ext cx="1675658" cy="756762"/>
            </a:xfrm>
            <a:prstGeom prst="rect">
              <a:avLst/>
            </a:prstGeom>
            <a:noFill/>
            <a:ln>
              <a:noFill/>
              <a:headEnd type="none" w="med" len="med"/>
              <a:tailEnd type="none" w="med" len="med"/>
            </a:ln>
            <a:effectLst/>
          </p:spPr>
          <p:txBody>
            <a:bodyPr wrap="square">
              <a:spAutoFit/>
            </a:bodyPr>
            <a:lstStyle/>
            <a:p>
              <a:pPr algn="ctr" defTabSz="914363" rtl="0" fontAlgn="base">
                <a:lnSpc>
                  <a:spcPct val="90000"/>
                </a:lnSpc>
                <a:spcBef>
                  <a:spcPct val="0"/>
                </a:spcBef>
                <a:spcAft>
                  <a:spcPct val="0"/>
                </a:spcAft>
                <a:defRPr/>
              </a:pPr>
              <a:r>
                <a:rPr lang="en-US" sz="1600" b="1" kern="1200" dirty="0">
                  <a:ln w="12700">
                    <a:noFill/>
                    <a:prstDash val="solid"/>
                  </a:ln>
                  <a:solidFill>
                    <a:schemeClr val="bg1"/>
                  </a:solidFill>
                  <a:effectLst>
                    <a:glow rad="101600">
                      <a:srgbClr val="64BE46">
                        <a:satMod val="175000"/>
                        <a:alpha val="40000"/>
                      </a:srgbClr>
                    </a:glow>
                    <a:outerShdw blurRad="76200" dir="3900000" algn="ctr" rotWithShape="0">
                      <a:srgbClr val="FFFFFF"/>
                    </a:outerShdw>
                  </a:effectLst>
                  <a:latin typeface="Segoe Semibold" pitchFamily="34" charset="0"/>
                  <a:ea typeface="+mn-ea"/>
                  <a:cs typeface="+mn-cs"/>
                </a:rPr>
                <a:t>Virtual Workload Provisioning</a:t>
              </a:r>
            </a:p>
          </p:txBody>
        </p:sp>
      </p:grpSp>
      <p:grpSp>
        <p:nvGrpSpPr>
          <p:cNvPr id="6" name="OS / Software"/>
          <p:cNvGrpSpPr>
            <a:grpSpLocks/>
          </p:cNvGrpSpPr>
          <p:nvPr/>
        </p:nvGrpSpPr>
        <p:grpSpPr bwMode="auto">
          <a:xfrm>
            <a:off x="4053635" y="3746126"/>
            <a:ext cx="2014537" cy="2527300"/>
            <a:chOff x="4039648" y="3637907"/>
            <a:chExt cx="2014786" cy="2528195"/>
          </a:xfrm>
        </p:grpSpPr>
        <p:sp>
          <p:nvSpPr>
            <p:cNvPr id="210952" name="Freeform 8"/>
            <p:cNvSpPr>
              <a:spLocks/>
            </p:cNvSpPr>
            <p:nvPr/>
          </p:nvSpPr>
          <p:spPr bwMode="auto">
            <a:xfrm rot="19803781">
              <a:off x="4039648" y="3637907"/>
              <a:ext cx="2014786" cy="2010069"/>
            </a:xfrm>
            <a:custGeom>
              <a:avLst/>
              <a:gdLst/>
              <a:ahLst/>
              <a:cxnLst>
                <a:cxn ang="0">
                  <a:pos x="460" y="0"/>
                </a:cxn>
                <a:cxn ang="0">
                  <a:pos x="0" y="794"/>
                </a:cxn>
                <a:cxn ang="0">
                  <a:pos x="463" y="919"/>
                </a:cxn>
                <a:cxn ang="0">
                  <a:pos x="921" y="797"/>
                </a:cxn>
                <a:cxn ang="0">
                  <a:pos x="462" y="0"/>
                </a:cxn>
                <a:cxn ang="0">
                  <a:pos x="460" y="0"/>
                </a:cxn>
              </a:cxnLst>
              <a:rect l="0" t="0" r="r" b="b"/>
              <a:pathLst>
                <a:path w="921" h="919">
                  <a:moveTo>
                    <a:pt x="460" y="0"/>
                  </a:moveTo>
                  <a:cubicBezTo>
                    <a:pt x="0" y="794"/>
                    <a:pt x="0" y="794"/>
                    <a:pt x="0" y="794"/>
                  </a:cubicBezTo>
                  <a:cubicBezTo>
                    <a:pt x="136" y="873"/>
                    <a:pt x="294" y="919"/>
                    <a:pt x="463" y="919"/>
                  </a:cubicBezTo>
                  <a:cubicBezTo>
                    <a:pt x="630" y="919"/>
                    <a:pt x="786" y="875"/>
                    <a:pt x="921" y="797"/>
                  </a:cubicBezTo>
                  <a:cubicBezTo>
                    <a:pt x="462" y="0"/>
                    <a:pt x="462" y="0"/>
                    <a:pt x="462" y="0"/>
                  </a:cubicBezTo>
                  <a:lnTo>
                    <a:pt x="460" y="0"/>
                  </a:lnTo>
                  <a:close/>
                </a:path>
              </a:pathLst>
            </a:custGeom>
            <a:solidFill>
              <a:schemeClr val="accent1"/>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rtl="0">
                <a:defRPr/>
              </a:pPr>
              <a:endParaRPr lang="en-US" sz="1200" kern="1200">
                <a:solidFill>
                  <a:schemeClr val="bg1"/>
                </a:solidFill>
                <a:latin typeface="Segoe"/>
                <a:ea typeface="+mn-ea"/>
                <a:cs typeface="+mn-cs"/>
              </a:endParaRPr>
            </a:p>
          </p:txBody>
        </p:sp>
        <p:sp>
          <p:nvSpPr>
            <p:cNvPr id="100" name="Freeform 51"/>
            <p:cNvSpPr>
              <a:spLocks/>
            </p:cNvSpPr>
            <p:nvPr/>
          </p:nvSpPr>
          <p:spPr bwMode="auto">
            <a:xfrm rot="12583567">
              <a:off x="4903086" y="4439681"/>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chemeClr val="accent1"/>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rtl="0">
                <a:defRPr/>
              </a:pPr>
              <a:endParaRPr lang="en-US" sz="1200" kern="1200" dirty="0">
                <a:solidFill>
                  <a:schemeClr val="bg1"/>
                </a:solidFill>
                <a:latin typeface="Segoe"/>
                <a:ea typeface="+mn-ea"/>
                <a:cs typeface="+mn-cs"/>
              </a:endParaRPr>
            </a:p>
          </p:txBody>
        </p:sp>
        <p:sp>
          <p:nvSpPr>
            <p:cNvPr id="111" name="TextBox 110"/>
            <p:cNvSpPr txBox="1"/>
            <p:nvPr/>
          </p:nvSpPr>
          <p:spPr>
            <a:xfrm>
              <a:off x="4421343" y="4419234"/>
              <a:ext cx="1524188" cy="979076"/>
            </a:xfrm>
            <a:prstGeom prst="rect">
              <a:avLst/>
            </a:prstGeom>
            <a:noFill/>
          </p:spPr>
          <p:txBody>
            <a:bodyPr wrap="square">
              <a:spAutoFit/>
            </a:bodyPr>
            <a:lstStyle/>
            <a:p>
              <a:pPr algn="ctr" defTabSz="914363" rtl="0" fontAlgn="base">
                <a:lnSpc>
                  <a:spcPct val="90000"/>
                </a:lnSpc>
                <a:spcBef>
                  <a:spcPct val="0"/>
                </a:spcBef>
                <a:spcAft>
                  <a:spcPct val="0"/>
                </a:spcAft>
                <a:defRPr/>
              </a:pPr>
              <a:r>
                <a:rPr lang="en-US" sz="1600" b="1" kern="1200" dirty="0">
                  <a:ln w="12700">
                    <a:noFill/>
                    <a:prstDash val="solid"/>
                  </a:ln>
                  <a:solidFill>
                    <a:schemeClr val="bg1"/>
                  </a:solidFill>
                  <a:effectLst>
                    <a:glow rad="101600">
                      <a:srgbClr val="FFA514">
                        <a:satMod val="175000"/>
                        <a:alpha val="40000"/>
                      </a:srgbClr>
                    </a:glow>
                    <a:outerShdw blurRad="76200" dir="3900000" algn="ctr" rotWithShape="0">
                      <a:srgbClr val="FFFFFF"/>
                    </a:outerShdw>
                  </a:effectLst>
                  <a:latin typeface="Segoe Semibold" pitchFamily="34" charset="0"/>
                  <a:ea typeface="+mn-ea"/>
                  <a:cs typeface="+mn-cs"/>
                </a:rPr>
                <a:t>OS / Software Deploy, Patching and State Mgmt</a:t>
              </a:r>
            </a:p>
          </p:txBody>
        </p:sp>
      </p:grpSp>
      <p:grpSp>
        <p:nvGrpSpPr>
          <p:cNvPr id="7" name="Performance and Health Monitoring"/>
          <p:cNvGrpSpPr>
            <a:grpSpLocks/>
          </p:cNvGrpSpPr>
          <p:nvPr/>
        </p:nvGrpSpPr>
        <p:grpSpPr bwMode="auto">
          <a:xfrm>
            <a:off x="2797175" y="4287838"/>
            <a:ext cx="2303463" cy="1731962"/>
            <a:chOff x="2797908" y="4160321"/>
            <a:chExt cx="2302401" cy="1732753"/>
          </a:xfrm>
        </p:grpSpPr>
        <p:sp>
          <p:nvSpPr>
            <p:cNvPr id="210949" name="Freeform 5"/>
            <p:cNvSpPr>
              <a:spLocks/>
            </p:cNvSpPr>
            <p:nvPr/>
          </p:nvSpPr>
          <p:spPr bwMode="auto">
            <a:xfrm rot="19803781">
              <a:off x="3105331" y="4160321"/>
              <a:ext cx="1994978" cy="1732753"/>
            </a:xfrm>
            <a:custGeom>
              <a:avLst/>
              <a:gdLst/>
              <a:ahLst/>
              <a:cxnLst>
                <a:cxn ang="0">
                  <a:pos x="0" y="0"/>
                </a:cxn>
                <a:cxn ang="0">
                  <a:pos x="454" y="792"/>
                </a:cxn>
                <a:cxn ang="0">
                  <a:pos x="912" y="0"/>
                </a:cxn>
                <a:cxn ang="0">
                  <a:pos x="0" y="0"/>
                </a:cxn>
              </a:cxnLst>
              <a:rect l="0" t="0" r="r" b="b"/>
              <a:pathLst>
                <a:path w="912" h="792">
                  <a:moveTo>
                    <a:pt x="0" y="0"/>
                  </a:moveTo>
                  <a:cubicBezTo>
                    <a:pt x="0" y="337"/>
                    <a:pt x="183" y="632"/>
                    <a:pt x="454" y="792"/>
                  </a:cubicBezTo>
                  <a:cubicBezTo>
                    <a:pt x="912" y="0"/>
                    <a:pt x="912" y="0"/>
                    <a:pt x="912" y="0"/>
                  </a:cubicBezTo>
                  <a:lnTo>
                    <a:pt x="0" y="0"/>
                  </a:lnTo>
                  <a:close/>
                </a:path>
              </a:pathLst>
            </a:custGeom>
            <a:solidFill>
              <a:schemeClr val="accent6"/>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rtl="0">
                <a:defRPr/>
              </a:pPr>
              <a:endParaRPr lang="en-US" sz="1200" kern="1200">
                <a:solidFill>
                  <a:schemeClr val="bg1"/>
                </a:solidFill>
                <a:latin typeface="Segoe"/>
                <a:ea typeface="+mn-ea"/>
                <a:cs typeface="+mn-cs"/>
              </a:endParaRPr>
            </a:p>
          </p:txBody>
        </p:sp>
        <p:sp>
          <p:nvSpPr>
            <p:cNvPr id="101" name="Freeform 51"/>
            <p:cNvSpPr>
              <a:spLocks/>
            </p:cNvSpPr>
            <p:nvPr/>
          </p:nvSpPr>
          <p:spPr bwMode="auto">
            <a:xfrm rot="16200000">
              <a:off x="3101410" y="4445925"/>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chemeClr val="accent6"/>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rtl="0">
                <a:defRPr/>
              </a:pPr>
              <a:endParaRPr lang="en-US" sz="1200" kern="1200" dirty="0">
                <a:solidFill>
                  <a:schemeClr val="bg1"/>
                </a:solidFill>
                <a:latin typeface="Segoe"/>
                <a:ea typeface="+mn-ea"/>
                <a:cs typeface="+mn-cs"/>
              </a:endParaRPr>
            </a:p>
          </p:txBody>
        </p:sp>
        <p:sp>
          <p:nvSpPr>
            <p:cNvPr id="112" name="TextBox 111"/>
            <p:cNvSpPr txBox="1"/>
            <p:nvPr/>
          </p:nvSpPr>
          <p:spPr>
            <a:xfrm>
              <a:off x="3048617" y="4582789"/>
              <a:ext cx="1523296" cy="757476"/>
            </a:xfrm>
            <a:prstGeom prst="rect">
              <a:avLst/>
            </a:prstGeom>
            <a:noFill/>
          </p:spPr>
          <p:txBody>
            <a:bodyPr wrap="square">
              <a:spAutoFit/>
            </a:bodyPr>
            <a:lstStyle/>
            <a:p>
              <a:pPr algn="ctr" defTabSz="914363" rtl="0" fontAlgn="base">
                <a:lnSpc>
                  <a:spcPct val="90000"/>
                </a:lnSpc>
                <a:spcBef>
                  <a:spcPct val="0"/>
                </a:spcBef>
                <a:spcAft>
                  <a:spcPct val="0"/>
                </a:spcAft>
                <a:defRPr/>
              </a:pPr>
              <a:r>
                <a:rPr lang="en-US" sz="1600" b="1" kern="1200" dirty="0">
                  <a:ln w="12700">
                    <a:noFill/>
                    <a:prstDash val="solid"/>
                  </a:ln>
                  <a:solidFill>
                    <a:schemeClr val="bg1"/>
                  </a:solidFill>
                  <a:effectLst>
                    <a:glow rad="139700">
                      <a:srgbClr val="691987">
                        <a:satMod val="175000"/>
                        <a:alpha val="40000"/>
                      </a:srgbClr>
                    </a:glow>
                    <a:outerShdw blurRad="76200" dir="3900000" algn="ctr" rotWithShape="0">
                      <a:srgbClr val="FFFFFF"/>
                    </a:outerShdw>
                  </a:effectLst>
                  <a:latin typeface="Segoe Semibold" pitchFamily="34" charset="0"/>
                  <a:ea typeface="+mn-ea"/>
                  <a:cs typeface="+mn-cs"/>
                </a:rPr>
                <a:t>Performance and Health Monitoring</a:t>
              </a:r>
            </a:p>
          </p:txBody>
        </p:sp>
      </p:grpSp>
      <p:grpSp>
        <p:nvGrpSpPr>
          <p:cNvPr id="8" name="Disaster Recovery"/>
          <p:cNvGrpSpPr>
            <a:grpSpLocks/>
          </p:cNvGrpSpPr>
          <p:nvPr/>
        </p:nvGrpSpPr>
        <p:grpSpPr bwMode="auto">
          <a:xfrm>
            <a:off x="2189163" y="2774950"/>
            <a:ext cx="2047875" cy="1995488"/>
            <a:chOff x="2189746" y="2647996"/>
            <a:chExt cx="2047291" cy="1994735"/>
          </a:xfrm>
        </p:grpSpPr>
        <p:sp>
          <p:nvSpPr>
            <p:cNvPr id="210953" name="Freeform 9"/>
            <p:cNvSpPr>
              <a:spLocks/>
            </p:cNvSpPr>
            <p:nvPr/>
          </p:nvSpPr>
          <p:spPr bwMode="auto">
            <a:xfrm rot="19803781">
              <a:off x="2235457" y="2647996"/>
              <a:ext cx="2001580" cy="1734640"/>
            </a:xfrm>
            <a:custGeom>
              <a:avLst/>
              <a:gdLst/>
              <a:ahLst/>
              <a:cxnLst>
                <a:cxn ang="0">
                  <a:pos x="915" y="792"/>
                </a:cxn>
                <a:cxn ang="0">
                  <a:pos x="459" y="0"/>
                </a:cxn>
                <a:cxn ang="0">
                  <a:pos x="0" y="793"/>
                </a:cxn>
                <a:cxn ang="0">
                  <a:pos x="915" y="793"/>
                </a:cxn>
                <a:cxn ang="0">
                  <a:pos x="915" y="792"/>
                </a:cxn>
              </a:cxnLst>
              <a:rect l="0" t="0" r="r" b="b"/>
              <a:pathLst>
                <a:path w="915" h="793">
                  <a:moveTo>
                    <a:pt x="915" y="792"/>
                  </a:moveTo>
                  <a:cubicBezTo>
                    <a:pt x="459" y="0"/>
                    <a:pt x="459" y="0"/>
                    <a:pt x="459" y="0"/>
                  </a:cubicBezTo>
                  <a:cubicBezTo>
                    <a:pt x="186" y="159"/>
                    <a:pt x="1" y="455"/>
                    <a:pt x="0" y="793"/>
                  </a:cubicBezTo>
                  <a:cubicBezTo>
                    <a:pt x="915" y="793"/>
                    <a:pt x="915" y="793"/>
                    <a:pt x="915" y="793"/>
                  </a:cubicBezTo>
                  <a:lnTo>
                    <a:pt x="915" y="792"/>
                  </a:lnTo>
                  <a:close/>
                </a:path>
              </a:pathLst>
            </a:custGeom>
            <a:solidFill>
              <a:srgbClr val="0070C0"/>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rtl="0">
                <a:defRPr/>
              </a:pPr>
              <a:endParaRPr lang="en-US" sz="1200" kern="1200" dirty="0">
                <a:solidFill>
                  <a:schemeClr val="bg1"/>
                </a:solidFill>
                <a:latin typeface="Segoe"/>
                <a:ea typeface="+mn-ea"/>
                <a:cs typeface="+mn-cs"/>
              </a:endParaRPr>
            </a:p>
          </p:txBody>
        </p:sp>
        <p:sp>
          <p:nvSpPr>
            <p:cNvPr id="102" name="Freeform 51"/>
            <p:cNvSpPr>
              <a:spLocks/>
            </p:cNvSpPr>
            <p:nvPr/>
          </p:nvSpPr>
          <p:spPr bwMode="auto">
            <a:xfrm rot="19891740">
              <a:off x="2189746" y="2916310"/>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rgbClr val="0070C0"/>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rtl="0">
                <a:defRPr/>
              </a:pPr>
              <a:endParaRPr lang="en-US" sz="1200" kern="1200" dirty="0">
                <a:solidFill>
                  <a:schemeClr val="bg1"/>
                </a:solidFill>
                <a:latin typeface="Segoe"/>
                <a:ea typeface="+mn-ea"/>
                <a:cs typeface="+mn-cs"/>
              </a:endParaRPr>
            </a:p>
          </p:txBody>
        </p:sp>
        <p:sp>
          <p:nvSpPr>
            <p:cNvPr id="113" name="TextBox 112"/>
            <p:cNvSpPr txBox="1"/>
            <p:nvPr/>
          </p:nvSpPr>
          <p:spPr>
            <a:xfrm>
              <a:off x="2707123" y="3496989"/>
              <a:ext cx="1215678" cy="535329"/>
            </a:xfrm>
            <a:prstGeom prst="rect">
              <a:avLst/>
            </a:prstGeom>
            <a:noFill/>
            <a:ln>
              <a:noFill/>
              <a:headEnd type="none" w="med" len="med"/>
              <a:tailEnd type="none" w="med" len="med"/>
            </a:ln>
            <a:effectLst/>
          </p:spPr>
          <p:txBody>
            <a:bodyPr>
              <a:spAutoFit/>
            </a:bodyPr>
            <a:lstStyle/>
            <a:p>
              <a:pPr algn="ctr" defTabSz="914363" rtl="0" fontAlgn="base">
                <a:lnSpc>
                  <a:spcPct val="90000"/>
                </a:lnSpc>
                <a:spcBef>
                  <a:spcPct val="0"/>
                </a:spcBef>
                <a:spcAft>
                  <a:spcPct val="0"/>
                </a:spcAft>
                <a:defRPr/>
              </a:pPr>
              <a:r>
                <a:rPr lang="en-US" sz="1600" b="1" kern="1200" dirty="0">
                  <a:ln w="12700">
                    <a:noFill/>
                    <a:prstDash val="solid"/>
                  </a:ln>
                  <a:solidFill>
                    <a:schemeClr val="bg1"/>
                  </a:solidFill>
                  <a:effectLst>
                    <a:glow rad="63500">
                      <a:srgbClr val="5082B9">
                        <a:satMod val="175000"/>
                        <a:alpha val="40000"/>
                      </a:srgbClr>
                    </a:glow>
                    <a:outerShdw blurRad="76200" dir="3900000" algn="ctr" rotWithShape="0">
                      <a:srgbClr val="FFFFFF"/>
                    </a:outerShdw>
                  </a:effectLst>
                  <a:latin typeface="Segoe Semibold" pitchFamily="34" charset="0"/>
                  <a:ea typeface="+mn-ea"/>
                  <a:cs typeface="+mn-cs"/>
                </a:rPr>
                <a:t>Disaster Recovery</a:t>
              </a:r>
            </a:p>
          </p:txBody>
        </p:sp>
      </p:grpSp>
      <p:grpSp>
        <p:nvGrpSpPr>
          <p:cNvPr id="9" name="Hardware Provisioning"/>
          <p:cNvGrpSpPr>
            <a:grpSpLocks/>
          </p:cNvGrpSpPr>
          <p:nvPr/>
        </p:nvGrpSpPr>
        <p:grpSpPr bwMode="auto">
          <a:xfrm>
            <a:off x="3978274" y="1766888"/>
            <a:ext cx="2308226" cy="1735137"/>
            <a:chOff x="3978621" y="1639115"/>
            <a:chExt cx="2307534" cy="1736526"/>
          </a:xfrm>
        </p:grpSpPr>
        <p:sp>
          <p:nvSpPr>
            <p:cNvPr id="210954" name="Freeform 10"/>
            <p:cNvSpPr>
              <a:spLocks/>
            </p:cNvSpPr>
            <p:nvPr/>
          </p:nvSpPr>
          <p:spPr bwMode="auto">
            <a:xfrm rot="19803781">
              <a:off x="3978621" y="1639115"/>
              <a:ext cx="2011955" cy="1736526"/>
            </a:xfrm>
            <a:custGeom>
              <a:avLst/>
              <a:gdLst/>
              <a:ahLst/>
              <a:cxnLst>
                <a:cxn ang="0">
                  <a:pos x="1" y="794"/>
                </a:cxn>
                <a:cxn ang="0">
                  <a:pos x="920" y="794"/>
                </a:cxn>
                <a:cxn ang="0">
                  <a:pos x="459" y="0"/>
                </a:cxn>
                <a:cxn ang="0">
                  <a:pos x="0" y="793"/>
                </a:cxn>
                <a:cxn ang="0">
                  <a:pos x="1" y="794"/>
                </a:cxn>
              </a:cxnLst>
              <a:rect l="0" t="0" r="r" b="b"/>
              <a:pathLst>
                <a:path w="920" h="794">
                  <a:moveTo>
                    <a:pt x="1" y="794"/>
                  </a:moveTo>
                  <a:cubicBezTo>
                    <a:pt x="920" y="794"/>
                    <a:pt x="920" y="794"/>
                    <a:pt x="920" y="794"/>
                  </a:cubicBezTo>
                  <a:cubicBezTo>
                    <a:pt x="919" y="455"/>
                    <a:pt x="734" y="159"/>
                    <a:pt x="459" y="0"/>
                  </a:cubicBezTo>
                  <a:cubicBezTo>
                    <a:pt x="0" y="793"/>
                    <a:pt x="0" y="793"/>
                    <a:pt x="0" y="793"/>
                  </a:cubicBezTo>
                  <a:lnTo>
                    <a:pt x="1" y="794"/>
                  </a:lnTo>
                  <a:close/>
                </a:path>
              </a:pathLst>
            </a:custGeom>
            <a:solidFill>
              <a:schemeClr val="accent2"/>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rtl="0">
                <a:defRPr/>
              </a:pPr>
              <a:endParaRPr lang="en-US" sz="1200" kern="1200" dirty="0">
                <a:solidFill>
                  <a:schemeClr val="bg1"/>
                </a:solidFill>
                <a:latin typeface="Segoe"/>
                <a:ea typeface="+mn-ea"/>
                <a:cs typeface="+mn-cs"/>
              </a:endParaRPr>
            </a:p>
          </p:txBody>
        </p:sp>
        <p:sp>
          <p:nvSpPr>
            <p:cNvPr id="98" name="Freeform 51"/>
            <p:cNvSpPr>
              <a:spLocks/>
            </p:cNvSpPr>
            <p:nvPr/>
          </p:nvSpPr>
          <p:spPr bwMode="auto">
            <a:xfrm rot="5400000">
              <a:off x="4863236" y="1342174"/>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chemeClr val="accent2"/>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rtl="0">
                <a:defRPr/>
              </a:pPr>
              <a:endParaRPr lang="en-US" sz="1200" kern="1200" dirty="0">
                <a:solidFill>
                  <a:schemeClr val="bg1"/>
                </a:solidFill>
                <a:latin typeface="Segoe"/>
                <a:ea typeface="+mn-ea"/>
                <a:cs typeface="+mn-cs"/>
              </a:endParaRPr>
            </a:p>
          </p:txBody>
        </p:sp>
        <p:sp>
          <p:nvSpPr>
            <p:cNvPr id="109" name="TextBox 108"/>
            <p:cNvSpPr txBox="1"/>
            <p:nvPr/>
          </p:nvSpPr>
          <p:spPr>
            <a:xfrm>
              <a:off x="4462382" y="2409668"/>
              <a:ext cx="1523543" cy="535960"/>
            </a:xfrm>
            <a:prstGeom prst="rect">
              <a:avLst/>
            </a:prstGeom>
            <a:noFill/>
            <a:ln>
              <a:noFill/>
              <a:headEnd type="none" w="med" len="med"/>
              <a:tailEnd type="none" w="med" len="med"/>
            </a:ln>
            <a:effectLst/>
          </p:spPr>
          <p:txBody>
            <a:bodyPr>
              <a:spAutoFit/>
              <a:scene3d>
                <a:camera prst="orthographicFront"/>
                <a:lightRig rig="threePt" dir="t"/>
              </a:scene3d>
              <a:sp3d extrusionH="57150">
                <a:bevelT w="38100" h="38100"/>
              </a:sp3d>
            </a:bodyPr>
            <a:lstStyle/>
            <a:p>
              <a:pPr algn="ctr" defTabSz="914363" rtl="0" fontAlgn="base">
                <a:lnSpc>
                  <a:spcPct val="90000"/>
                </a:lnSpc>
                <a:spcBef>
                  <a:spcPct val="0"/>
                </a:spcBef>
                <a:spcAft>
                  <a:spcPct val="0"/>
                </a:spcAft>
                <a:defRPr/>
              </a:pPr>
              <a:r>
                <a:rPr lang="en-US" sz="1600" b="1" kern="1200" dirty="0">
                  <a:ln w="12700">
                    <a:noFill/>
                    <a:prstDash val="solid"/>
                  </a:ln>
                  <a:solidFill>
                    <a:schemeClr val="bg1"/>
                  </a:solidFill>
                  <a:effectLst>
                    <a:glow rad="101600">
                      <a:srgbClr val="5082B9">
                        <a:satMod val="175000"/>
                        <a:alpha val="40000"/>
                      </a:srgbClr>
                    </a:glow>
                  </a:effectLst>
                  <a:latin typeface="Segoe Semibold" pitchFamily="34" charset="0"/>
                  <a:ea typeface="+mn-ea"/>
                  <a:cs typeface="+mn-cs"/>
                </a:rPr>
                <a:t>Hardware Provisioning</a:t>
              </a:r>
            </a:p>
          </p:txBody>
        </p:sp>
      </p:grpSp>
      <p:grpSp>
        <p:nvGrpSpPr>
          <p:cNvPr id="10" name="Backup"/>
          <p:cNvGrpSpPr>
            <a:grpSpLocks/>
          </p:cNvGrpSpPr>
          <p:nvPr/>
        </p:nvGrpSpPr>
        <p:grpSpPr bwMode="auto">
          <a:xfrm>
            <a:off x="3043238" y="1490663"/>
            <a:ext cx="1997075" cy="2522537"/>
            <a:chOff x="3043283" y="1363629"/>
            <a:chExt cx="1996864" cy="2522119"/>
          </a:xfrm>
        </p:grpSpPr>
        <p:sp>
          <p:nvSpPr>
            <p:cNvPr id="210951" name="Freeform 7"/>
            <p:cNvSpPr>
              <a:spLocks/>
            </p:cNvSpPr>
            <p:nvPr/>
          </p:nvSpPr>
          <p:spPr bwMode="auto">
            <a:xfrm rot="19803781">
              <a:off x="3043283" y="1891714"/>
              <a:ext cx="1996864" cy="1994034"/>
            </a:xfrm>
            <a:custGeom>
              <a:avLst/>
              <a:gdLst/>
              <a:ahLst/>
              <a:cxnLst>
                <a:cxn ang="0">
                  <a:pos x="913" y="121"/>
                </a:cxn>
                <a:cxn ang="0">
                  <a:pos x="457" y="0"/>
                </a:cxn>
                <a:cxn ang="0">
                  <a:pos x="0" y="122"/>
                </a:cxn>
                <a:cxn ang="0">
                  <a:pos x="455" y="912"/>
                </a:cxn>
                <a:cxn ang="0">
                  <a:pos x="913" y="121"/>
                </a:cxn>
              </a:cxnLst>
              <a:rect l="0" t="0" r="r" b="b"/>
              <a:pathLst>
                <a:path w="913" h="912">
                  <a:moveTo>
                    <a:pt x="913" y="121"/>
                  </a:moveTo>
                  <a:cubicBezTo>
                    <a:pt x="778" y="44"/>
                    <a:pt x="623" y="0"/>
                    <a:pt x="457" y="0"/>
                  </a:cubicBezTo>
                  <a:cubicBezTo>
                    <a:pt x="291" y="0"/>
                    <a:pt x="135" y="44"/>
                    <a:pt x="0" y="122"/>
                  </a:cubicBezTo>
                  <a:cubicBezTo>
                    <a:pt x="455" y="912"/>
                    <a:pt x="455" y="912"/>
                    <a:pt x="455" y="912"/>
                  </a:cubicBezTo>
                  <a:lnTo>
                    <a:pt x="913" y="121"/>
                  </a:lnTo>
                  <a:close/>
                </a:path>
              </a:pathLst>
            </a:custGeom>
            <a:solidFill>
              <a:srgbClr val="77D24A"/>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rtl="0">
                <a:defRPr/>
              </a:pPr>
              <a:endParaRPr lang="en-US" sz="1200" kern="1200" dirty="0">
                <a:solidFill>
                  <a:schemeClr val="bg1"/>
                </a:solidFill>
                <a:latin typeface="Segoe"/>
                <a:ea typeface="+mn-ea"/>
                <a:cs typeface="+mn-cs"/>
              </a:endParaRPr>
            </a:p>
          </p:txBody>
        </p:sp>
        <p:sp>
          <p:nvSpPr>
            <p:cNvPr id="114" name="TextBox 113"/>
            <p:cNvSpPr txBox="1"/>
            <p:nvPr/>
          </p:nvSpPr>
          <p:spPr>
            <a:xfrm>
              <a:off x="3203603" y="2509614"/>
              <a:ext cx="1215897" cy="313880"/>
            </a:xfrm>
            <a:prstGeom prst="rect">
              <a:avLst/>
            </a:prstGeom>
            <a:noFill/>
            <a:ln>
              <a:noFill/>
              <a:headEnd type="none" w="med" len="med"/>
              <a:tailEnd type="none" w="med" len="med"/>
            </a:ln>
            <a:effectLst/>
          </p:spPr>
          <p:txBody>
            <a:bodyPr>
              <a:spAutoFit/>
            </a:bodyPr>
            <a:lstStyle/>
            <a:p>
              <a:pPr algn="ctr" defTabSz="914363" rtl="0" fontAlgn="base">
                <a:lnSpc>
                  <a:spcPct val="90000"/>
                </a:lnSpc>
                <a:spcBef>
                  <a:spcPct val="0"/>
                </a:spcBef>
                <a:spcAft>
                  <a:spcPct val="0"/>
                </a:spcAft>
                <a:defRPr/>
              </a:pPr>
              <a:r>
                <a:rPr lang="en-US" sz="1600" kern="1200" dirty="0">
                  <a:ln w="0">
                    <a:noFill/>
                    <a:prstDash val="solid"/>
                  </a:ln>
                  <a:solidFill>
                    <a:schemeClr val="bg1"/>
                  </a:solidFill>
                  <a:effectLst>
                    <a:glow rad="63500">
                      <a:srgbClr val="D70023">
                        <a:satMod val="175000"/>
                        <a:alpha val="40000"/>
                      </a:srgbClr>
                    </a:glow>
                  </a:effectLst>
                  <a:latin typeface="Segoe"/>
                </a:rPr>
                <a:t>Backup</a:t>
              </a:r>
            </a:p>
          </p:txBody>
        </p:sp>
        <p:sp>
          <p:nvSpPr>
            <p:cNvPr id="210995" name="Freeform 51"/>
            <p:cNvSpPr>
              <a:spLocks/>
            </p:cNvSpPr>
            <p:nvPr/>
          </p:nvSpPr>
          <p:spPr bwMode="auto">
            <a:xfrm rot="1870871">
              <a:off x="3085735" y="1363629"/>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rgbClr val="77D24A"/>
            </a:solidFill>
            <a:ln w="19050">
              <a:noFill/>
            </a:ln>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rtl="0">
                <a:defRPr/>
              </a:pPr>
              <a:endParaRPr lang="en-US" sz="1200" kern="1200" dirty="0">
                <a:solidFill>
                  <a:schemeClr val="bg1"/>
                </a:solidFill>
                <a:latin typeface="Segoe"/>
                <a:ea typeface="+mn-ea"/>
                <a:cs typeface="+mn-cs"/>
              </a:endParaRPr>
            </a:p>
          </p:txBody>
        </p:sp>
      </p:grpSp>
      <p:pic>
        <p:nvPicPr>
          <p:cNvPr id="69" name="Picture 16" descr="enterprise sand"/>
          <p:cNvPicPr>
            <a:picLocks noChangeAspect="1" noChangeArrowheads="1"/>
          </p:cNvPicPr>
          <p:nvPr/>
        </p:nvPicPr>
        <p:blipFill>
          <a:blip r:embed="rId11" cstate="print"/>
          <a:srcRect/>
          <a:stretch>
            <a:fillRect/>
          </a:stretch>
        </p:blipFill>
        <p:spPr bwMode="auto">
          <a:xfrm>
            <a:off x="1828800" y="4495800"/>
            <a:ext cx="832908" cy="1249363"/>
          </a:xfrm>
          <a:prstGeom prst="rect">
            <a:avLst/>
          </a:prstGeom>
          <a:noFill/>
          <a:ln w="9525">
            <a:noFill/>
            <a:miter lim="800000"/>
            <a:headEnd/>
            <a:tailEnd/>
          </a:ln>
        </p:spPr>
      </p:pic>
      <p:grpSp>
        <p:nvGrpSpPr>
          <p:cNvPr id="11" name="Group 102"/>
          <p:cNvGrpSpPr>
            <a:grpSpLocks/>
          </p:cNvGrpSpPr>
          <p:nvPr/>
        </p:nvGrpSpPr>
        <p:grpSpPr bwMode="auto">
          <a:xfrm>
            <a:off x="533400" y="4572000"/>
            <a:ext cx="1646315" cy="1258365"/>
            <a:chOff x="3044" y="4308"/>
            <a:chExt cx="1023" cy="781"/>
          </a:xfrm>
        </p:grpSpPr>
        <p:pic>
          <p:nvPicPr>
            <p:cNvPr id="172067" name="Picture 103" descr="cloud illustration icon"/>
            <p:cNvPicPr>
              <a:picLocks noChangeAspect="1" noChangeArrowheads="1"/>
            </p:cNvPicPr>
            <p:nvPr/>
          </p:nvPicPr>
          <p:blipFill>
            <a:blip r:embed="rId12" cstate="print">
              <a:lum contrast="18000"/>
            </a:blip>
            <a:srcRect/>
            <a:stretch>
              <a:fillRect/>
            </a:stretch>
          </p:blipFill>
          <p:spPr bwMode="auto">
            <a:xfrm>
              <a:off x="3044" y="4308"/>
              <a:ext cx="1023" cy="781"/>
            </a:xfrm>
            <a:prstGeom prst="rect">
              <a:avLst/>
            </a:prstGeom>
            <a:noFill/>
            <a:ln w="9525">
              <a:noFill/>
              <a:miter lim="800000"/>
              <a:headEnd/>
              <a:tailEnd/>
            </a:ln>
          </p:spPr>
        </p:pic>
        <p:pic>
          <p:nvPicPr>
            <p:cNvPr id="172068" name="Picture 104" descr="arrow 0 gold  arrow curved double headed 1"/>
            <p:cNvPicPr>
              <a:picLocks noChangeAspect="1" noChangeArrowheads="1"/>
            </p:cNvPicPr>
            <p:nvPr/>
          </p:nvPicPr>
          <p:blipFill>
            <a:blip r:embed="rId13" cstate="print">
              <a:lum bright="6000" contrast="24000"/>
            </a:blip>
            <a:srcRect/>
            <a:stretch>
              <a:fillRect/>
            </a:stretch>
          </p:blipFill>
          <p:spPr bwMode="auto">
            <a:xfrm>
              <a:off x="3281" y="4418"/>
              <a:ext cx="564" cy="404"/>
            </a:xfrm>
            <a:prstGeom prst="rect">
              <a:avLst/>
            </a:prstGeom>
            <a:noFill/>
            <a:ln w="9525">
              <a:noFill/>
              <a:miter lim="800000"/>
              <a:headEnd/>
              <a:tailEnd/>
            </a:ln>
          </p:spPr>
        </p:pic>
      </p:grpSp>
      <p:grpSp>
        <p:nvGrpSpPr>
          <p:cNvPr id="12" name="Server Management Suite Enterprise"/>
          <p:cNvGrpSpPr/>
          <p:nvPr/>
        </p:nvGrpSpPr>
        <p:grpSpPr>
          <a:xfrm>
            <a:off x="1676400" y="3352800"/>
            <a:ext cx="5867400" cy="1066800"/>
            <a:chOff x="1752600" y="2986665"/>
            <a:chExt cx="5867400" cy="1066800"/>
          </a:xfrm>
        </p:grpSpPr>
        <p:sp>
          <p:nvSpPr>
            <p:cNvPr id="32" name="Rounded Rectangle 31"/>
            <p:cNvSpPr/>
            <p:nvPr/>
          </p:nvSpPr>
          <p:spPr>
            <a:xfrm>
              <a:off x="1752600" y="2986665"/>
              <a:ext cx="5791200" cy="1066800"/>
            </a:xfrm>
            <a:prstGeom prst="roundRect">
              <a:avLst/>
            </a:prstGeom>
            <a:gradFill flip="none" rotWithShape="1">
              <a:gsLst>
                <a:gs pos="20000">
                  <a:srgbClr val="63FDFD"/>
                </a:gs>
                <a:gs pos="57000">
                  <a:srgbClr val="2D8CFF"/>
                </a:gs>
              </a:gsLst>
              <a:path path="circle">
                <a:fillToRect l="50000" t="50000" r="50000" b="50000"/>
              </a:path>
              <a:tileRect/>
            </a:gradFill>
            <a:ln>
              <a:noFill/>
              <a:headEnd type="none" w="med" len="med"/>
              <a:tailEnd type="none" w="med" len="med"/>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defRPr/>
              </a:pPr>
              <a:endParaRPr lang="en-US" sz="2300" kern="1200" dirty="0">
                <a:solidFill>
                  <a:schemeClr val="bg1"/>
                </a:solidFill>
                <a:effectLst>
                  <a:outerShdw blurRad="38100" dist="38100" dir="2700000" algn="tl">
                    <a:srgbClr val="000000">
                      <a:alpha val="43137"/>
                    </a:srgbClr>
                  </a:outerShdw>
                </a:effectLst>
                <a:latin typeface="Segoe" pitchFamily="34" charset="0"/>
                <a:ea typeface="+mn-ea"/>
                <a:cs typeface="+mn-cs"/>
              </a:endParaRPr>
            </a:p>
          </p:txBody>
        </p:sp>
        <p:sp>
          <p:nvSpPr>
            <p:cNvPr id="57" name="Round Same Side Corner Rectangle 56"/>
            <p:cNvSpPr/>
            <p:nvPr/>
          </p:nvSpPr>
          <p:spPr bwMode="auto">
            <a:xfrm>
              <a:off x="1752600" y="2986666"/>
              <a:ext cx="5867400" cy="1003188"/>
            </a:xfrm>
            <a:prstGeom prst="round2SameRect">
              <a:avLst/>
            </a:prstGeom>
            <a:gradFill flip="none" rotWithShape="1">
              <a:gsLst>
                <a:gs pos="0">
                  <a:srgbClr val="FFFFFF"/>
                </a:gs>
                <a:gs pos="100000">
                  <a:srgbClr val="69FF2D">
                    <a:alpha val="0"/>
                  </a:srgbClr>
                </a:gs>
              </a:gsLst>
              <a:lin ang="5400000" scaled="1"/>
              <a:tileRect/>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chemeClr val="bg1"/>
                </a:solidFill>
                <a:effectLst>
                  <a:outerShdw blurRad="38100" dist="38100" dir="2700000" algn="tl">
                    <a:srgbClr val="000000">
                      <a:alpha val="43137"/>
                    </a:srgbClr>
                  </a:outerShdw>
                </a:effectLst>
                <a:latin typeface="Segoe" pitchFamily="34" charset="0"/>
                <a:ea typeface="+mn-ea"/>
                <a:cs typeface="+mn-cs"/>
              </a:endParaRPr>
            </a:p>
          </p:txBody>
        </p:sp>
        <p:sp>
          <p:nvSpPr>
            <p:cNvPr id="58" name="Rectangle 57"/>
            <p:cNvSpPr/>
            <p:nvPr/>
          </p:nvSpPr>
          <p:spPr>
            <a:xfrm>
              <a:off x="1981200" y="3291465"/>
              <a:ext cx="5333999" cy="480131"/>
            </a:xfrm>
            <a:prstGeom prst="rect">
              <a:avLst/>
            </a:prstGeom>
            <a:noFill/>
            <a:ln>
              <a:noFill/>
              <a:headEnd type="none" w="med" len="med"/>
              <a:tailEnd type="none" w="med" len="med"/>
            </a:ln>
            <a:effectLst/>
          </p:spPr>
          <p:txBody>
            <a:bodyPr wrap="square">
              <a:spAutoFit/>
            </a:bodyPr>
            <a:lstStyle/>
            <a:p>
              <a:pPr algn="ctr" defTabSz="914363" rtl="0" fontAlgn="base">
                <a:lnSpc>
                  <a:spcPct val="90000"/>
                </a:lnSpc>
                <a:spcBef>
                  <a:spcPct val="0"/>
                </a:spcBef>
                <a:spcAft>
                  <a:spcPct val="0"/>
                </a:spcAft>
              </a:pPr>
              <a:endParaRPr lang="en-US" sz="2800" b="1" kern="1200" dirty="0">
                <a:ln w="12700">
                  <a:noFill/>
                  <a:prstDash val="solid"/>
                </a:ln>
                <a:solidFill>
                  <a:schemeClr val="bg1"/>
                </a:solidFill>
                <a:effectLst>
                  <a:outerShdw blurRad="76200" dir="3900000" algn="ctr" rotWithShape="0">
                    <a:srgbClr val="FFFFFF"/>
                  </a:outerShdw>
                </a:effectLst>
                <a:latin typeface="Segoe Semibold" pitchFamily="34" charset="0"/>
                <a:ea typeface="+mn-ea"/>
                <a:cs typeface="+mn-cs"/>
              </a:endParaRPr>
            </a:p>
          </p:txBody>
        </p:sp>
      </p:grpSp>
      <p:pic>
        <p:nvPicPr>
          <p:cNvPr id="64" name="Rectangle 165901"/>
          <p:cNvPicPr>
            <a:picLocks noChangeAspect="1" noChangeArrowheads="1"/>
          </p:cNvPicPr>
          <p:nvPr/>
        </p:nvPicPr>
        <p:blipFill>
          <a:blip r:embed="rId14" cstate="print"/>
          <a:stretch>
            <a:fillRect/>
          </a:stretch>
        </p:blipFill>
        <p:spPr bwMode="auto">
          <a:xfrm>
            <a:off x="428765" y="5722993"/>
            <a:ext cx="2500159" cy="626987"/>
          </a:xfrm>
          <a:prstGeom prst="rect">
            <a:avLst/>
          </a:prstGeom>
          <a:noFill/>
          <a:ln w="9525" cap="flat" cmpd="sng" algn="ctr">
            <a:noFill/>
            <a:prstDash val="solid"/>
            <a:miter lim="800000"/>
            <a:headEnd type="none" w="med" len="med"/>
            <a:tailEnd type="none" w="med" len="med"/>
          </a:ln>
          <a:effectLst/>
        </p:spPr>
      </p:pic>
      <p:pic>
        <p:nvPicPr>
          <p:cNvPr id="65" name="Picture 3" descr="SC-DPM07_bL.png"/>
          <p:cNvPicPr>
            <a:picLocks noChangeAspect="1"/>
          </p:cNvPicPr>
          <p:nvPr/>
        </p:nvPicPr>
        <p:blipFill>
          <a:blip r:embed="rId15" cstate="print"/>
          <a:stretch>
            <a:fillRect/>
          </a:stretch>
        </p:blipFill>
        <p:spPr bwMode="auto">
          <a:xfrm>
            <a:off x="357159" y="1012999"/>
            <a:ext cx="2511677" cy="545722"/>
          </a:xfrm>
          <a:prstGeom prst="rect">
            <a:avLst/>
          </a:prstGeom>
          <a:noFill/>
          <a:ln w="9525">
            <a:noFill/>
            <a:miter lim="800000"/>
            <a:headEnd/>
            <a:tailEnd/>
          </a:ln>
        </p:spPr>
      </p:pic>
      <p:pic>
        <p:nvPicPr>
          <p:cNvPr id="66" name="Rectangle 165961"/>
          <p:cNvPicPr>
            <a:picLocks noChangeAspect="1" noChangeArrowheads="1"/>
          </p:cNvPicPr>
          <p:nvPr/>
        </p:nvPicPr>
        <p:blipFill>
          <a:blip r:embed="rId16" cstate="print"/>
          <a:stretch>
            <a:fillRect/>
          </a:stretch>
        </p:blipFill>
        <p:spPr bwMode="auto">
          <a:xfrm>
            <a:off x="6643703" y="5822698"/>
            <a:ext cx="2143138" cy="522005"/>
          </a:xfrm>
          <a:prstGeom prst="rect">
            <a:avLst/>
          </a:prstGeom>
          <a:noFill/>
          <a:ln w="9525">
            <a:noFill/>
            <a:miter lim="800000"/>
            <a:headEnd/>
            <a:tailEnd/>
          </a:ln>
          <a:effectLst>
            <a:outerShdw blurRad="152400" dist="317500" dir="5400000" sx="90000" sy="-19000" rotWithShape="0">
              <a:prstClr val="black">
                <a:alpha val="15000"/>
              </a:prstClr>
            </a:outerShdw>
          </a:effectLst>
        </p:spPr>
      </p:pic>
      <p:pic>
        <p:nvPicPr>
          <p:cNvPr id="59" name="Rectangle 165903"/>
          <p:cNvPicPr>
            <a:picLocks noChangeAspect="1" noChangeArrowheads="1"/>
          </p:cNvPicPr>
          <p:nvPr/>
        </p:nvPicPr>
        <p:blipFill>
          <a:blip r:embed="rId17" cstate="print"/>
          <a:stretch>
            <a:fillRect/>
          </a:stretch>
        </p:blipFill>
        <p:spPr bwMode="auto">
          <a:xfrm>
            <a:off x="6445972" y="1000108"/>
            <a:ext cx="2491899" cy="571503"/>
          </a:xfrm>
          <a:prstGeom prst="rect">
            <a:avLst/>
          </a:prstGeom>
          <a:noFill/>
          <a:ln w="9525">
            <a:noFill/>
            <a:miter lim="800000"/>
            <a:headEnd/>
            <a:tailEnd/>
          </a:ln>
          <a:effectLst>
            <a:outerShdw blurRad="152400" dist="317500" dir="5400000" sx="90000" sy="-19000" rotWithShape="0">
              <a:prstClr val="black">
                <a:alpha val="15000"/>
              </a:prstClr>
            </a:outerShdw>
          </a:effectLst>
        </p:spPr>
      </p:pic>
      <p:pic>
        <p:nvPicPr>
          <p:cNvPr id="56" name="Picture 55" descr="SysCnt_h_c.png"/>
          <p:cNvPicPr>
            <a:picLocks noChangeAspect="1"/>
          </p:cNvPicPr>
          <p:nvPr/>
        </p:nvPicPr>
        <p:blipFill>
          <a:blip r:embed="rId18" cstate="print"/>
          <a:stretch>
            <a:fillRect/>
          </a:stretch>
        </p:blipFill>
        <p:spPr>
          <a:xfrm>
            <a:off x="2667000" y="3487895"/>
            <a:ext cx="4038600" cy="855505"/>
          </a:xfrm>
          <a:prstGeom prst="rect">
            <a:avLst/>
          </a:prstGeom>
        </p:spPr>
      </p:pic>
      <p:sp>
        <p:nvSpPr>
          <p:cNvPr id="60" name="Rounded Rectangular Callout 59"/>
          <p:cNvSpPr/>
          <p:nvPr/>
        </p:nvSpPr>
        <p:spPr bwMode="auto">
          <a:xfrm>
            <a:off x="2133600" y="4495800"/>
            <a:ext cx="4724400" cy="1981200"/>
          </a:xfrm>
          <a:prstGeom prst="wedgeRoundRectCallout">
            <a:avLst>
              <a:gd name="adj1" fmla="val 50226"/>
              <a:gd name="adj2" fmla="val 24210"/>
              <a:gd name="adj3" fmla="val 16667"/>
            </a:avLst>
          </a:prstGeom>
          <a:solidFill>
            <a:srgbClr val="00027B">
              <a:alpha val="94000"/>
            </a:srgbClr>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a:r>
              <a:rPr lang="en-US" dirty="0" smtClean="0">
                <a:latin typeface="Calibri"/>
                <a:ea typeface="Calibri"/>
                <a:cs typeface="Times New Roman"/>
              </a:rPr>
              <a:t>“A big selling point of System Center Virtual Machine Manager 2008 is that it’s a familiar toolset. Anyone who’s managing Windows servers is already familiar with this program.” </a:t>
            </a:r>
          </a:p>
          <a:p>
            <a:pPr algn="ctr"/>
            <a:r>
              <a:rPr lang="en-US" sz="1400" dirty="0" smtClean="0"/>
              <a:t>Matt </a:t>
            </a:r>
            <a:r>
              <a:rPr lang="en-US" sz="1400" dirty="0" err="1" smtClean="0"/>
              <a:t>Lavallee</a:t>
            </a:r>
            <a:r>
              <a:rPr lang="en-US" sz="1400" dirty="0" smtClean="0"/>
              <a:t>, Director of Technology for MLS Property Information Network.</a:t>
            </a:r>
            <a:endParaRPr kumimoji="0" lang="en-US" i="0" u="none" strike="noStrike" cap="none" normalizeH="0" baseline="0" dirty="0" smtClean="0">
              <a:latin typeface="Arial" charset="0"/>
            </a:endParaRPr>
          </a:p>
        </p:txBody>
      </p:sp>
    </p:spTree>
    <p:custDataLst>
      <p:tags r:id="rId1"/>
    </p:custDataLst>
    <p:extLst>
      <p:ext uri="{BB962C8B-B14F-4D97-AF65-F5344CB8AC3E}">
        <p14:creationId xmlns:p14="http://schemas.microsoft.com/office/powerpoint/2010/main" xmlns="" val="2783741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nodeType="withEffect">
                                  <p:stCondLst>
                                    <p:cond delay="9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nodeType="withEffect">
                                  <p:stCondLst>
                                    <p:cond delay="11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par>
                                <p:cTn id="17" presetID="10" presetClass="entr" presetSubtype="0" fill="hold" nodeType="withEffect">
                                  <p:stCondLst>
                                    <p:cond delay="14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10" presetClass="entr" presetSubtype="0" fill="hold" nodeType="withEffect">
                                  <p:stCondLst>
                                    <p:cond delay="14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par>
                          <p:cTn id="23" fill="hold">
                            <p:stCondLst>
                              <p:cond delay="2400"/>
                            </p:stCondLst>
                            <p:childTnLst>
                              <p:par>
                                <p:cTn id="24" presetID="23" presetClass="entr" presetSubtype="528"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 calcmode="lin" valueType="num">
                                      <p:cBhvr>
                                        <p:cTn id="28" dur="500" fill="hold"/>
                                        <p:tgtEl>
                                          <p:spTgt spid="4"/>
                                        </p:tgtEl>
                                        <p:attrNameLst>
                                          <p:attrName>ppt_x</p:attrName>
                                        </p:attrNameLst>
                                      </p:cBhvr>
                                      <p:tavLst>
                                        <p:tav tm="0">
                                          <p:val>
                                            <p:fltVal val="0.5"/>
                                          </p:val>
                                        </p:tav>
                                        <p:tav tm="100000">
                                          <p:val>
                                            <p:strVal val="#ppt_x"/>
                                          </p:val>
                                        </p:tav>
                                      </p:tavLst>
                                    </p:anim>
                                    <p:anim calcmode="lin" valueType="num">
                                      <p:cBhvr>
                                        <p:cTn id="29" dur="500" fill="hold"/>
                                        <p:tgtEl>
                                          <p:spTgt spid="4"/>
                                        </p:tgtEl>
                                        <p:attrNameLst>
                                          <p:attrName>ppt_y</p:attrName>
                                        </p:attrNameLst>
                                      </p:cBhvr>
                                      <p:tavLst>
                                        <p:tav tm="0">
                                          <p:val>
                                            <p:fltVal val="0.5"/>
                                          </p:val>
                                        </p:tav>
                                        <p:tav tm="100000">
                                          <p:val>
                                            <p:strVal val="#ppt_y"/>
                                          </p:val>
                                        </p:tav>
                                      </p:tavLst>
                                    </p:anim>
                                  </p:childTnLst>
                                </p:cTn>
                              </p:par>
                              <p:par>
                                <p:cTn id="30" presetID="23" presetClass="entr" presetSubtype="528"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 calcmode="lin" valueType="num">
                                      <p:cBhvr>
                                        <p:cTn id="34" dur="500" fill="hold"/>
                                        <p:tgtEl>
                                          <p:spTgt spid="3"/>
                                        </p:tgtEl>
                                        <p:attrNameLst>
                                          <p:attrName>ppt_x</p:attrName>
                                        </p:attrNameLst>
                                      </p:cBhvr>
                                      <p:tavLst>
                                        <p:tav tm="0">
                                          <p:val>
                                            <p:fltVal val="0.5"/>
                                          </p:val>
                                        </p:tav>
                                        <p:tav tm="100000">
                                          <p:val>
                                            <p:strVal val="#ppt_x"/>
                                          </p:val>
                                        </p:tav>
                                      </p:tavLst>
                                    </p:anim>
                                    <p:anim calcmode="lin" valueType="num">
                                      <p:cBhvr>
                                        <p:cTn id="35" dur="500" fill="hold"/>
                                        <p:tgtEl>
                                          <p:spTgt spid="3"/>
                                        </p:tgtEl>
                                        <p:attrNameLst>
                                          <p:attrName>ppt_y</p:attrName>
                                        </p:attrNameLst>
                                      </p:cBhvr>
                                      <p:tavLst>
                                        <p:tav tm="0">
                                          <p:val>
                                            <p:fltVal val="0.5"/>
                                          </p:val>
                                        </p:tav>
                                        <p:tav tm="100000">
                                          <p:val>
                                            <p:strVal val="#ppt_y"/>
                                          </p:val>
                                        </p:tav>
                                      </p:tavLst>
                                    </p:anim>
                                  </p:childTnLst>
                                </p:cTn>
                              </p:par>
                              <p:par>
                                <p:cTn id="36" presetID="23" presetClass="entr" presetSubtype="528"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ppt_x</p:attrName>
                                        </p:attrNameLst>
                                      </p:cBhvr>
                                      <p:tavLst>
                                        <p:tav tm="0">
                                          <p:val>
                                            <p:fltVal val="0.5"/>
                                          </p:val>
                                        </p:tav>
                                        <p:tav tm="100000">
                                          <p:val>
                                            <p:strVal val="#ppt_x"/>
                                          </p:val>
                                        </p:tav>
                                      </p:tavLst>
                                    </p:anim>
                                    <p:anim calcmode="lin" valueType="num">
                                      <p:cBhvr>
                                        <p:cTn id="41" dur="500" fill="hold"/>
                                        <p:tgtEl>
                                          <p:spTgt spid="11"/>
                                        </p:tgtEl>
                                        <p:attrNameLst>
                                          <p:attrName>ppt_y</p:attrName>
                                        </p:attrNameLst>
                                      </p:cBhvr>
                                      <p:tavLst>
                                        <p:tav tm="0">
                                          <p:val>
                                            <p:fltVal val="0.5"/>
                                          </p:val>
                                        </p:tav>
                                        <p:tav tm="100000">
                                          <p:val>
                                            <p:strVal val="#ppt_y"/>
                                          </p:val>
                                        </p:tav>
                                      </p:tavLst>
                                    </p:anim>
                                  </p:childTnLst>
                                </p:cTn>
                              </p:par>
                              <p:par>
                                <p:cTn id="42" presetID="23" presetClass="entr" presetSubtype="528" fill="hold" nodeType="with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p:cTn id="44" dur="500" fill="hold"/>
                                        <p:tgtEl>
                                          <p:spTgt spid="69"/>
                                        </p:tgtEl>
                                        <p:attrNameLst>
                                          <p:attrName>ppt_w</p:attrName>
                                        </p:attrNameLst>
                                      </p:cBhvr>
                                      <p:tavLst>
                                        <p:tav tm="0">
                                          <p:val>
                                            <p:fltVal val="0"/>
                                          </p:val>
                                        </p:tav>
                                        <p:tav tm="100000">
                                          <p:val>
                                            <p:strVal val="#ppt_w"/>
                                          </p:val>
                                        </p:tav>
                                      </p:tavLst>
                                    </p:anim>
                                    <p:anim calcmode="lin" valueType="num">
                                      <p:cBhvr>
                                        <p:cTn id="45" dur="500" fill="hold"/>
                                        <p:tgtEl>
                                          <p:spTgt spid="69"/>
                                        </p:tgtEl>
                                        <p:attrNameLst>
                                          <p:attrName>ppt_h</p:attrName>
                                        </p:attrNameLst>
                                      </p:cBhvr>
                                      <p:tavLst>
                                        <p:tav tm="0">
                                          <p:val>
                                            <p:fltVal val="0"/>
                                          </p:val>
                                        </p:tav>
                                        <p:tav tm="100000">
                                          <p:val>
                                            <p:strVal val="#ppt_h"/>
                                          </p:val>
                                        </p:tav>
                                      </p:tavLst>
                                    </p:anim>
                                    <p:anim calcmode="lin" valueType="num">
                                      <p:cBhvr>
                                        <p:cTn id="46" dur="500" fill="hold"/>
                                        <p:tgtEl>
                                          <p:spTgt spid="69"/>
                                        </p:tgtEl>
                                        <p:attrNameLst>
                                          <p:attrName>ppt_x</p:attrName>
                                        </p:attrNameLst>
                                      </p:cBhvr>
                                      <p:tavLst>
                                        <p:tav tm="0">
                                          <p:val>
                                            <p:fltVal val="0.5"/>
                                          </p:val>
                                        </p:tav>
                                        <p:tav tm="100000">
                                          <p:val>
                                            <p:strVal val="#ppt_x"/>
                                          </p:val>
                                        </p:tav>
                                      </p:tavLst>
                                    </p:anim>
                                    <p:anim calcmode="lin" valueType="num">
                                      <p:cBhvr>
                                        <p:cTn id="47" dur="500" fill="hold"/>
                                        <p:tgtEl>
                                          <p:spTgt spid="69"/>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500" fill="hold"/>
                                        <p:tgtEl>
                                          <p:spTgt spid="2"/>
                                        </p:tgtEl>
                                        <p:attrNameLst>
                                          <p:attrName>ppt_w</p:attrName>
                                        </p:attrNameLst>
                                      </p:cBhvr>
                                      <p:tavLst>
                                        <p:tav tm="0">
                                          <p:val>
                                            <p:fltVal val="0"/>
                                          </p:val>
                                        </p:tav>
                                        <p:tav tm="100000">
                                          <p:val>
                                            <p:strVal val="#ppt_w"/>
                                          </p:val>
                                        </p:tav>
                                      </p:tavLst>
                                    </p:anim>
                                    <p:anim calcmode="lin" valueType="num">
                                      <p:cBhvr>
                                        <p:cTn id="51" dur="500" fill="hold"/>
                                        <p:tgtEl>
                                          <p:spTgt spid="2"/>
                                        </p:tgtEl>
                                        <p:attrNameLst>
                                          <p:attrName>ppt_h</p:attrName>
                                        </p:attrNameLst>
                                      </p:cBhvr>
                                      <p:tavLst>
                                        <p:tav tm="0">
                                          <p:val>
                                            <p:fltVal val="0"/>
                                          </p:val>
                                        </p:tav>
                                        <p:tav tm="100000">
                                          <p:val>
                                            <p:strVal val="#ppt_h"/>
                                          </p:val>
                                        </p:tav>
                                      </p:tavLst>
                                    </p:anim>
                                    <p:anim calcmode="lin" valueType="num">
                                      <p:cBhvr>
                                        <p:cTn id="52" dur="500" fill="hold"/>
                                        <p:tgtEl>
                                          <p:spTgt spid="2"/>
                                        </p:tgtEl>
                                        <p:attrNameLst>
                                          <p:attrName>ppt_x</p:attrName>
                                        </p:attrNameLst>
                                      </p:cBhvr>
                                      <p:tavLst>
                                        <p:tav tm="0">
                                          <p:val>
                                            <p:fltVal val="0.5"/>
                                          </p:val>
                                        </p:tav>
                                        <p:tav tm="100000">
                                          <p:val>
                                            <p:strVal val="#ppt_x"/>
                                          </p:val>
                                        </p:tav>
                                      </p:tavLst>
                                    </p:anim>
                                    <p:anim calcmode="lin" valueType="num">
                                      <p:cBhvr>
                                        <p:cTn id="53" dur="500" fill="hold"/>
                                        <p:tgtEl>
                                          <p:spTgt spid="2"/>
                                        </p:tgtEl>
                                        <p:attrNameLst>
                                          <p:attrName>ppt_y</p:attrName>
                                        </p:attrNameLst>
                                      </p:cBhvr>
                                      <p:tavLst>
                                        <p:tav tm="0">
                                          <p:val>
                                            <p:fltVal val="0.5"/>
                                          </p:val>
                                        </p:tav>
                                        <p:tav tm="100000">
                                          <p:val>
                                            <p:strVal val="#ppt_y"/>
                                          </p:val>
                                        </p:tav>
                                      </p:tavLst>
                                    </p:anim>
                                  </p:childTnLst>
                                </p:cTn>
                              </p:par>
                            </p:childTnLst>
                          </p:cTn>
                        </p:par>
                        <p:par>
                          <p:cTn id="54" fill="hold">
                            <p:stCondLst>
                              <p:cond delay="2900"/>
                            </p:stCondLst>
                            <p:childTnLst>
                              <p:par>
                                <p:cTn id="55" presetID="22" presetClass="entr" presetSubtype="8"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1000"/>
                                        <p:tgtEl>
                                          <p:spTgt spid="24"/>
                                        </p:tgtEl>
                                      </p:cBhvr>
                                    </p:animEffect>
                                  </p:childTnLst>
                                </p:cTn>
                              </p:par>
                            </p:childTnLst>
                          </p:cTn>
                        </p:par>
                        <p:par>
                          <p:cTn id="58" fill="hold">
                            <p:stCondLst>
                              <p:cond delay="3900"/>
                            </p:stCondLst>
                            <p:childTnLst>
                              <p:par>
                                <p:cTn id="59" presetID="22" presetClass="entr" presetSubtype="1"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1000"/>
                                        <p:tgtEl>
                                          <p:spTgt spid="25"/>
                                        </p:tgtEl>
                                      </p:cBhvr>
                                    </p:animEffect>
                                  </p:childTnLst>
                                </p:cTn>
                              </p:par>
                            </p:childTnLst>
                          </p:cTn>
                        </p:par>
                        <p:par>
                          <p:cTn id="62" fill="hold">
                            <p:stCondLst>
                              <p:cond delay="49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childTnLst>
                          </p:cTn>
                        </p:par>
                        <p:par>
                          <p:cTn id="66" fill="hold">
                            <p:stCondLst>
                              <p:cond delay="5900"/>
                            </p:stCondLst>
                            <p:childTnLst>
                              <p:par>
                                <p:cTn id="67" presetID="22" presetClass="entr" presetSubtype="8"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1000"/>
                                        <p:tgtEl>
                                          <p:spTgt spid="27"/>
                                        </p:tgtEl>
                                      </p:cBhvr>
                                    </p:animEffect>
                                  </p:childTnLst>
                                </p:cTn>
                              </p:par>
                            </p:childTnLst>
                          </p:cTn>
                        </p:par>
                        <p:par>
                          <p:cTn id="70" fill="hold">
                            <p:stCondLst>
                              <p:cond delay="6900"/>
                            </p:stCondLst>
                            <p:childTnLst>
                              <p:par>
                                <p:cTn id="71" presetID="10" presetClass="entr" presetSubtype="0" fill="hold" nodeType="after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2000"/>
                                        <p:tgtEl>
                                          <p:spTgt spid="65"/>
                                        </p:tgtEl>
                                      </p:cBhvr>
                                    </p:animEffect>
                                  </p:childTnLst>
                                </p:cTn>
                              </p:par>
                              <p:par>
                                <p:cTn id="74" presetID="10" presetClass="entr" presetSubtype="0" fill="hold" nodeType="with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2000"/>
                                        <p:tgtEl>
                                          <p:spTgt spid="59"/>
                                        </p:tgtEl>
                                      </p:cBhvr>
                                    </p:animEffect>
                                  </p:childTnLst>
                                </p:cTn>
                              </p:par>
                              <p:par>
                                <p:cTn id="77" presetID="10" presetClass="entr" presetSubtype="0" fill="hold" nodeType="with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fade">
                                      <p:cBhvr>
                                        <p:cTn id="79" dur="2000"/>
                                        <p:tgtEl>
                                          <p:spTgt spid="64"/>
                                        </p:tgtEl>
                                      </p:cBhvr>
                                    </p:animEffect>
                                  </p:childTnLst>
                                </p:cTn>
                              </p:par>
                              <p:par>
                                <p:cTn id="80" presetID="10" presetClass="entr" presetSubtype="0" fill="hold" nodeType="with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fade">
                                      <p:cBhvr>
                                        <p:cTn id="82" dur="2000"/>
                                        <p:tgtEl>
                                          <p:spTgt spid="66"/>
                                        </p:tgtEl>
                                      </p:cBhvr>
                                    </p:animEffect>
                                  </p:childTnLst>
                                </p:cTn>
                              </p:par>
                              <p:par>
                                <p:cTn id="83" presetID="10" presetClass="entr" presetSubtype="0" fill="hold"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fade">
                                      <p:cBhvr>
                                        <p:cTn id="85" dur="2000"/>
                                        <p:tgtEl>
                                          <p:spTgt spid="12"/>
                                        </p:tgtEl>
                                      </p:cBhvr>
                                    </p:animEffect>
                                  </p:childTnLst>
                                </p:cTn>
                              </p:par>
                              <p:par>
                                <p:cTn id="86" presetID="10" presetClass="entr" presetSubtype="0" fill="hold" nodeType="with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fade">
                                      <p:cBhvr>
                                        <p:cTn id="88" dur="2000"/>
                                        <p:tgtEl>
                                          <p:spTgt spid="56"/>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60"/>
                                        </p:tgtEl>
                                        <p:attrNameLst>
                                          <p:attrName>style.visibility</p:attrName>
                                        </p:attrNameLst>
                                      </p:cBhvr>
                                      <p:to>
                                        <p:strVal val="visible"/>
                                      </p:to>
                                    </p:set>
                                    <p:anim calcmode="lin" valueType="num">
                                      <p:cBhvr additive="base">
                                        <p:cTn id="93" dur="500" fill="hold"/>
                                        <p:tgtEl>
                                          <p:spTgt spid="60"/>
                                        </p:tgtEl>
                                        <p:attrNameLst>
                                          <p:attrName>ppt_x</p:attrName>
                                        </p:attrNameLst>
                                      </p:cBhvr>
                                      <p:tavLst>
                                        <p:tav tm="0">
                                          <p:val>
                                            <p:strVal val="#ppt_x"/>
                                          </p:val>
                                        </p:tav>
                                        <p:tav tm="100000">
                                          <p:val>
                                            <p:strVal val="#ppt_x"/>
                                          </p:val>
                                        </p:tav>
                                      </p:tavLst>
                                    </p:anim>
                                    <p:anim calcmode="lin" valueType="num">
                                      <p:cBhvr additive="base">
                                        <p:cTn id="9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In-Guest Management and Monitoring</a:t>
            </a:r>
            <a:endParaRPr lang="en-US" dirty="0"/>
          </a:p>
        </p:txBody>
      </p:sp>
      <p:sp>
        <p:nvSpPr>
          <p:cNvPr id="3" name="Content Placeholder 2"/>
          <p:cNvSpPr>
            <a:spLocks noGrp="1"/>
          </p:cNvSpPr>
          <p:nvPr>
            <p:ph idx="1"/>
          </p:nvPr>
        </p:nvSpPr>
        <p:spPr/>
        <p:txBody>
          <a:bodyPr/>
          <a:lstStyle/>
          <a:p>
            <a:r>
              <a:rPr lang="en-US" smtClean="0"/>
              <a:t>Integrate virtualization into existing tools, personnel, processes</a:t>
            </a:r>
          </a:p>
          <a:p>
            <a:r>
              <a:rPr lang="en-US" smtClean="0"/>
              <a:t>Focus on applications, workloads running on virtual machines</a:t>
            </a:r>
          </a:p>
          <a:p>
            <a:r>
              <a:rPr lang="en-US" smtClean="0"/>
              <a:t>Manage, monitor virtual machines just like physical machines  </a:t>
            </a:r>
          </a:p>
          <a:p>
            <a:r>
              <a:rPr lang="en-US" smtClean="0"/>
              <a:t>Microsoft System Center Virtual Machine Manager 2008 R2 integrated with System Center Operations Manager 2007 R2</a:t>
            </a:r>
          </a:p>
          <a:p>
            <a:endParaRPr lang="en-US" dirty="0" smtClean="0"/>
          </a:p>
        </p:txBody>
      </p:sp>
      <p:sp>
        <p:nvSpPr>
          <p:cNvPr id="4" name="Slide Number Placeholder 3"/>
          <p:cNvSpPr>
            <a:spLocks noGrp="1"/>
          </p:cNvSpPr>
          <p:nvPr>
            <p:ph type="sldNum" sz="quarter" idx="4294967295"/>
          </p:nvPr>
        </p:nvSpPr>
        <p:spPr>
          <a:xfrm>
            <a:off x="7010400" y="6400800"/>
            <a:ext cx="2133600" cy="365125"/>
          </a:xfrm>
          <a:prstGeom prst="rect">
            <a:avLst/>
          </a:prstGeom>
        </p:spPr>
        <p:txBody>
          <a:bodyPr/>
          <a:lstStyle/>
          <a:p>
            <a:fld id="{AFCF9B66-B481-409E-8814-1EB36BDD7850}" type="slidenum">
              <a:rPr lang="en-US" smtClean="0">
                <a:latin typeface="Segoe"/>
              </a:rPr>
              <a:pPr/>
              <a:t>8</a:t>
            </a:fld>
            <a:endParaRPr lang="en-US" dirty="0">
              <a:latin typeface="Segoe"/>
            </a:endParaRPr>
          </a:p>
        </p:txBody>
      </p:sp>
    </p:spTree>
    <p:extLst>
      <p:ext uri="{BB962C8B-B14F-4D97-AF65-F5344CB8AC3E}">
        <p14:creationId xmlns:p14="http://schemas.microsoft.com/office/powerpoint/2010/main" xmlns="" val="423111162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ular Callout 15"/>
          <p:cNvSpPr/>
          <p:nvPr/>
        </p:nvSpPr>
        <p:spPr bwMode="auto">
          <a:xfrm>
            <a:off x="0" y="850605"/>
            <a:ext cx="3810000" cy="3896837"/>
          </a:xfrm>
          <a:prstGeom prst="wedgeRoundRectCallout">
            <a:avLst>
              <a:gd name="adj1" fmla="val 50226"/>
              <a:gd name="adj2" fmla="val 24210"/>
              <a:gd name="adj3" fmla="val 1666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endParaRPr kumimoji="0" lang="en-US" b="1" i="0" u="none" strike="noStrike" cap="none" normalizeH="0" baseline="0" dirty="0" smtClean="0">
              <a:solidFill>
                <a:schemeClr val="tx1"/>
              </a:solidFill>
              <a:effectLst>
                <a:outerShdw blurRad="38100" dist="38100" dir="2700000" algn="tl">
                  <a:srgbClr val="000000">
                    <a:alpha val="43137"/>
                  </a:srgbClr>
                </a:outerShdw>
              </a:effectLst>
              <a:latin typeface="Arial" charset="0"/>
            </a:endParaRPr>
          </a:p>
        </p:txBody>
      </p:sp>
      <p:sp>
        <p:nvSpPr>
          <p:cNvPr id="2" name="Title 1"/>
          <p:cNvSpPr>
            <a:spLocks noGrp="1"/>
          </p:cNvSpPr>
          <p:nvPr>
            <p:ph type="title"/>
          </p:nvPr>
        </p:nvSpPr>
        <p:spPr>
          <a:xfrm>
            <a:off x="457200" y="142852"/>
            <a:ext cx="8229600" cy="857256"/>
          </a:xfrm>
        </p:spPr>
        <p:txBody>
          <a:bodyPr/>
          <a:lstStyle/>
          <a:p>
            <a:r>
              <a:rPr lang="en-US" dirty="0" smtClean="0"/>
              <a:t>Virtualized Workloads</a:t>
            </a:r>
            <a:endParaRPr lang="en-US" dirty="0"/>
          </a:p>
        </p:txBody>
      </p:sp>
      <p:sp>
        <p:nvSpPr>
          <p:cNvPr id="4" name="Rounded Rectangular Callout 3"/>
          <p:cNvSpPr/>
          <p:nvPr/>
        </p:nvSpPr>
        <p:spPr bwMode="auto">
          <a:xfrm>
            <a:off x="76200" y="4800600"/>
            <a:ext cx="4572000" cy="1981200"/>
          </a:xfrm>
          <a:prstGeom prst="wedgeRoundRectCallout">
            <a:avLst>
              <a:gd name="adj1" fmla="val 50226"/>
              <a:gd name="adj2" fmla="val 24210"/>
              <a:gd name="adj3" fmla="val 1666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800" dirty="0" smtClean="0">
                <a:solidFill>
                  <a:schemeClr val="tx1"/>
                </a:solidFill>
                <a:latin typeface="Calibri"/>
                <a:ea typeface="Calibri"/>
                <a:cs typeface="Times New Roman"/>
              </a:rPr>
              <a:t>“</a:t>
            </a:r>
            <a:r>
              <a:rPr lang="en-US" sz="1800" dirty="0" err="1" smtClean="0">
                <a:solidFill>
                  <a:schemeClr val="tx1"/>
                </a:solidFill>
                <a:latin typeface="Calibri"/>
                <a:ea typeface="Calibri"/>
                <a:cs typeface="Times New Roman"/>
              </a:rPr>
              <a:t>Maxol</a:t>
            </a:r>
            <a:r>
              <a:rPr lang="en-US" sz="1800" dirty="0" smtClean="0">
                <a:solidFill>
                  <a:schemeClr val="tx1"/>
                </a:solidFill>
                <a:latin typeface="Calibri"/>
                <a:ea typeface="Calibri"/>
                <a:cs typeface="Times New Roman"/>
              </a:rPr>
              <a:t> runs Exchange Server 2007, SQL Server 2005, Terminal Services, and file and print servers as key workloads in its virtual environment. Going forward, nearly every business application at </a:t>
            </a:r>
            <a:r>
              <a:rPr lang="en-US" sz="1800" dirty="0" err="1" smtClean="0">
                <a:solidFill>
                  <a:schemeClr val="tx1"/>
                </a:solidFill>
                <a:latin typeface="Calibri"/>
                <a:ea typeface="Calibri"/>
                <a:cs typeface="Times New Roman"/>
              </a:rPr>
              <a:t>Maxol</a:t>
            </a:r>
            <a:r>
              <a:rPr lang="en-US" sz="1800" dirty="0" smtClean="0">
                <a:solidFill>
                  <a:schemeClr val="tx1"/>
                </a:solidFill>
                <a:latin typeface="Calibri"/>
                <a:ea typeface="Calibri"/>
                <a:cs typeface="Times New Roman"/>
              </a:rPr>
              <a:t> will be a candidate for virtualization.”</a:t>
            </a:r>
          </a:p>
          <a:p>
            <a:pPr algn="ctr"/>
            <a:r>
              <a:rPr kumimoji="0" lang="en-US" sz="1800" b="1" i="0" u="none" strike="noStrike" cap="none" normalizeH="0" baseline="0" dirty="0" err="1" smtClean="0">
                <a:solidFill>
                  <a:schemeClr val="tx1"/>
                </a:solidFill>
                <a:latin typeface="Calibri"/>
                <a:cs typeface="Times New Roman"/>
              </a:rPr>
              <a:t>Maxol</a:t>
            </a:r>
            <a:r>
              <a:rPr kumimoji="0" lang="en-US" sz="1800" b="1" i="0" u="none" strike="noStrike" cap="none" normalizeH="0" baseline="0" dirty="0" smtClean="0">
                <a:solidFill>
                  <a:schemeClr val="tx1"/>
                </a:solidFill>
                <a:latin typeface="Calibri"/>
                <a:cs typeface="Times New Roman"/>
              </a:rPr>
              <a:t> Case Study</a:t>
            </a:r>
            <a:endParaRPr kumimoji="0" lang="en-US" sz="1800" b="1" i="0" u="none" strike="noStrike" cap="none" normalizeH="0" baseline="0" dirty="0" smtClean="0">
              <a:solidFill>
                <a:schemeClr val="tx1"/>
              </a:solidFill>
              <a:latin typeface="Arial" charset="0"/>
            </a:endParaRPr>
          </a:p>
        </p:txBody>
      </p:sp>
      <p:sp>
        <p:nvSpPr>
          <p:cNvPr id="22" name="Rounded Rectangular Callout 21"/>
          <p:cNvSpPr/>
          <p:nvPr/>
        </p:nvSpPr>
        <p:spPr bwMode="auto">
          <a:xfrm>
            <a:off x="5334000" y="1066800"/>
            <a:ext cx="3810000" cy="3581400"/>
          </a:xfrm>
          <a:prstGeom prst="wedgeRoundRectCallout">
            <a:avLst>
              <a:gd name="adj1" fmla="val 50226"/>
              <a:gd name="adj2" fmla="val 24210"/>
              <a:gd name="adj3"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800" b="1" dirty="0" smtClean="0">
                <a:effectLst>
                  <a:outerShdw blurRad="38100" dist="38100" dir="2700000" algn="tl">
                    <a:srgbClr val="000000">
                      <a:alpha val="43137"/>
                    </a:srgbClr>
                  </a:outerShdw>
                </a:effectLst>
                <a:latin typeface="Calibri"/>
                <a:cs typeface="Times New Roman"/>
              </a:rPr>
              <a:t>Microsoft supports our key server applications in a virtualized environment</a:t>
            </a:r>
          </a:p>
          <a:p>
            <a:pPr algn="ctr"/>
            <a:endParaRPr kumimoji="0" lang="en-US" sz="1800" b="1" i="0" u="none" strike="noStrike" cap="none" normalizeH="0" baseline="0" dirty="0" smtClean="0">
              <a:solidFill>
                <a:schemeClr val="tx1"/>
              </a:solidFill>
              <a:effectLst>
                <a:outerShdw blurRad="38100" dist="38100" dir="2700000" algn="tl">
                  <a:srgbClr val="000000">
                    <a:alpha val="43137"/>
                  </a:srgbClr>
                </a:outerShdw>
              </a:effectLst>
              <a:latin typeface="Calibri"/>
              <a:cs typeface="Times New Roman"/>
            </a:endParaRPr>
          </a:p>
          <a:p>
            <a:pPr algn="ctr"/>
            <a:r>
              <a:rPr lang="en-US" sz="1800" b="1" dirty="0" smtClean="0">
                <a:effectLst>
                  <a:outerShdw blurRad="38100" dist="38100" dir="2700000" algn="tl">
                    <a:srgbClr val="000000">
                      <a:alpha val="43137"/>
                    </a:srgbClr>
                  </a:outerShdw>
                </a:effectLst>
                <a:latin typeface="Calibri"/>
                <a:cs typeface="Times New Roman"/>
              </a:rPr>
              <a:t>Microsoft has updated server workload licensing to enable virtualization mobility</a:t>
            </a:r>
          </a:p>
          <a:p>
            <a:pPr algn="ctr"/>
            <a:endParaRPr kumimoji="0" lang="en-US" sz="1800" b="1" i="0" u="none" strike="noStrike" cap="none" normalizeH="0" baseline="0" dirty="0" smtClean="0">
              <a:solidFill>
                <a:schemeClr val="tx1"/>
              </a:solidFill>
              <a:effectLst>
                <a:outerShdw blurRad="38100" dist="38100" dir="2700000" algn="tl">
                  <a:srgbClr val="000000">
                    <a:alpha val="43137"/>
                  </a:srgbClr>
                </a:outerShdw>
              </a:effectLst>
              <a:latin typeface="Calibri"/>
              <a:cs typeface="Times New Roman"/>
            </a:endParaRPr>
          </a:p>
          <a:p>
            <a:pPr algn="ctr"/>
            <a:r>
              <a:rPr lang="en-US" sz="1800" b="1" dirty="0" smtClean="0">
                <a:effectLst>
                  <a:outerShdw blurRad="38100" dist="38100" dir="2700000" algn="tl">
                    <a:srgbClr val="000000">
                      <a:alpha val="43137"/>
                    </a:srgbClr>
                  </a:outerShdw>
                </a:effectLst>
                <a:latin typeface="Calibri"/>
                <a:cs typeface="Times New Roman"/>
              </a:rPr>
              <a:t>Management of the workloads is key, not just the virtual machine</a:t>
            </a:r>
          </a:p>
          <a:p>
            <a:pPr algn="ctr"/>
            <a:endParaRPr kumimoji="0" lang="en-US" sz="1800" b="1" i="0" u="none" strike="noStrike" cap="none" normalizeH="0" baseline="0" dirty="0" smtClean="0">
              <a:solidFill>
                <a:schemeClr val="tx1"/>
              </a:solidFill>
              <a:effectLst>
                <a:outerShdw blurRad="38100" dist="38100" dir="2700000" algn="tl">
                  <a:srgbClr val="000000">
                    <a:alpha val="43137"/>
                  </a:srgbClr>
                </a:outerShdw>
              </a:effectLst>
              <a:latin typeface="Arial" charset="0"/>
            </a:endParaRPr>
          </a:p>
        </p:txBody>
      </p:sp>
      <p:grpSp>
        <p:nvGrpSpPr>
          <p:cNvPr id="3" name="Group 38"/>
          <p:cNvGrpSpPr/>
          <p:nvPr/>
        </p:nvGrpSpPr>
        <p:grpSpPr>
          <a:xfrm>
            <a:off x="2425700" y="990600"/>
            <a:ext cx="3060700" cy="3984625"/>
            <a:chOff x="2279650" y="914400"/>
            <a:chExt cx="3060700" cy="3984625"/>
          </a:xfrm>
        </p:grpSpPr>
        <p:pic>
          <p:nvPicPr>
            <p:cNvPr id="40" name="Picture 29" descr="Server-1-Physical-Shadow-(Base)"/>
            <p:cNvPicPr>
              <a:picLocks noChangeAspect="1" noChangeArrowheads="1"/>
            </p:cNvPicPr>
            <p:nvPr/>
          </p:nvPicPr>
          <p:blipFill>
            <a:blip r:embed="rId3" cstate="print"/>
            <a:srcRect/>
            <a:stretch>
              <a:fillRect/>
            </a:stretch>
          </p:blipFill>
          <p:spPr bwMode="auto">
            <a:xfrm>
              <a:off x="2279650" y="914400"/>
              <a:ext cx="3054350" cy="3833813"/>
            </a:xfrm>
            <a:prstGeom prst="rect">
              <a:avLst/>
            </a:prstGeom>
            <a:noFill/>
          </p:spPr>
        </p:pic>
        <p:pic>
          <p:nvPicPr>
            <p:cNvPr id="41" name="Picture 31" descr="Servers-3-Virtual"/>
            <p:cNvPicPr>
              <a:picLocks noChangeAspect="1" noChangeArrowheads="1"/>
            </p:cNvPicPr>
            <p:nvPr/>
          </p:nvPicPr>
          <p:blipFill>
            <a:blip r:embed="rId4" cstate="print"/>
            <a:srcRect/>
            <a:stretch>
              <a:fillRect/>
            </a:stretch>
          </p:blipFill>
          <p:spPr bwMode="auto">
            <a:xfrm>
              <a:off x="2286000" y="1066800"/>
              <a:ext cx="3054350" cy="3832225"/>
            </a:xfrm>
            <a:prstGeom prst="rect">
              <a:avLst/>
            </a:prstGeom>
            <a:noFill/>
          </p:spPr>
        </p:pic>
      </p:grpSp>
      <p:sp>
        <p:nvSpPr>
          <p:cNvPr id="42" name="Rounded Rectangular Callout 41"/>
          <p:cNvSpPr/>
          <p:nvPr/>
        </p:nvSpPr>
        <p:spPr bwMode="auto">
          <a:xfrm>
            <a:off x="4724400" y="4800600"/>
            <a:ext cx="4343400" cy="1981200"/>
          </a:xfrm>
          <a:prstGeom prst="wedgeRoundRectCallout">
            <a:avLst>
              <a:gd name="adj1" fmla="val 50226"/>
              <a:gd name="adj2" fmla="val 24210"/>
              <a:gd name="adj3" fmla="val 1666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800" dirty="0" smtClean="0">
                <a:latin typeface="Calibri"/>
                <a:ea typeface="Calibri"/>
                <a:cs typeface="Times New Roman"/>
              </a:rPr>
              <a:t>“We’ve seen first-hand that we can </a:t>
            </a:r>
            <a:r>
              <a:rPr lang="en-US" sz="1800" dirty="0" err="1" smtClean="0">
                <a:latin typeface="Calibri"/>
                <a:ea typeface="Calibri"/>
                <a:cs typeface="Times New Roman"/>
              </a:rPr>
              <a:t>virtualize</a:t>
            </a:r>
            <a:r>
              <a:rPr lang="en-US" sz="1800" dirty="0" smtClean="0">
                <a:latin typeface="Calibri"/>
                <a:ea typeface="Calibri"/>
                <a:cs typeface="Times New Roman"/>
              </a:rPr>
              <a:t> everything from file, print, and web servers to database servers running SQL Server and Oracle, and actually have the virtual machine run *faster* than what it ran on our original physical box.”</a:t>
            </a:r>
          </a:p>
          <a:p>
            <a:pPr algn="ctr"/>
            <a:r>
              <a:rPr lang="en-US" sz="1100" b="1" dirty="0" smtClean="0"/>
              <a:t>Janssen Jones, Indiana University</a:t>
            </a:r>
            <a:endParaRPr kumimoji="0" lang="en-US" sz="1100" b="1" i="0" u="none" strike="noStrike" cap="none" normalizeH="0" baseline="0" dirty="0" smtClean="0">
              <a:solidFill>
                <a:schemeClr val="tx1"/>
              </a:solidFill>
              <a:latin typeface="Arial" charset="0"/>
            </a:endParaRPr>
          </a:p>
        </p:txBody>
      </p:sp>
      <p:pic>
        <p:nvPicPr>
          <p:cNvPr id="14337" name="Picture 1" descr="\\eventsql\dvd\Online_ART\DVD_ART35\Logos\Exchange Server 2007\Exchange Server 2007 logo bl.png"/>
          <p:cNvPicPr>
            <a:picLocks noChangeAspect="1" noChangeArrowheads="1"/>
          </p:cNvPicPr>
          <p:nvPr/>
        </p:nvPicPr>
        <p:blipFill>
          <a:blip r:embed="rId5" cstate="print"/>
          <a:srcRect/>
          <a:stretch>
            <a:fillRect/>
          </a:stretch>
        </p:blipFill>
        <p:spPr bwMode="auto">
          <a:xfrm>
            <a:off x="682858" y="1056900"/>
            <a:ext cx="1828800" cy="294698"/>
          </a:xfrm>
          <a:prstGeom prst="rect">
            <a:avLst/>
          </a:prstGeom>
          <a:noFill/>
        </p:spPr>
      </p:pic>
      <p:pic>
        <p:nvPicPr>
          <p:cNvPr id="14338" name="Picture 2" descr="\\eventsql\dvd\Online_ART\DVD_ART35\Logos\SQL Server 2008\SQL Server 2008 Grid h.png"/>
          <p:cNvPicPr>
            <a:picLocks noChangeAspect="1" noChangeArrowheads="1"/>
          </p:cNvPicPr>
          <p:nvPr/>
        </p:nvPicPr>
        <p:blipFill>
          <a:blip r:embed="rId6" cstate="print"/>
          <a:srcRect/>
          <a:stretch>
            <a:fillRect/>
          </a:stretch>
        </p:blipFill>
        <p:spPr bwMode="auto">
          <a:xfrm>
            <a:off x="285720" y="1588604"/>
            <a:ext cx="1838960" cy="376624"/>
          </a:xfrm>
          <a:prstGeom prst="rect">
            <a:avLst/>
          </a:prstGeom>
          <a:noFill/>
        </p:spPr>
      </p:pic>
      <p:pic>
        <p:nvPicPr>
          <p:cNvPr id="14339" name="Picture 3" descr="\\eventsql\dvd\Online_ART\DVD_ART35\Logos\Microsoft Office 2007 - all products\SharePoint Server 2007\SharePoint Server 2007 Office logo b v.png"/>
          <p:cNvPicPr>
            <a:picLocks noChangeAspect="1" noChangeArrowheads="1"/>
          </p:cNvPicPr>
          <p:nvPr/>
        </p:nvPicPr>
        <p:blipFill>
          <a:blip r:embed="rId7" cstate="print"/>
          <a:srcRect/>
          <a:stretch>
            <a:fillRect/>
          </a:stretch>
        </p:blipFill>
        <p:spPr bwMode="auto">
          <a:xfrm>
            <a:off x="350520" y="2202234"/>
            <a:ext cx="1838959" cy="462506"/>
          </a:xfrm>
          <a:prstGeom prst="rect">
            <a:avLst/>
          </a:prstGeom>
          <a:noFill/>
        </p:spPr>
      </p:pic>
      <p:pic>
        <p:nvPicPr>
          <p:cNvPr id="14340" name="Picture 4" descr="\\eventsql\dvd\Online_ART\DVD_ART35\Logos\System Center\System Center generic brand Grid h.png"/>
          <p:cNvPicPr>
            <a:picLocks noChangeAspect="1" noChangeArrowheads="1"/>
          </p:cNvPicPr>
          <p:nvPr/>
        </p:nvPicPr>
        <p:blipFill>
          <a:blip r:embed="rId8" cstate="print"/>
          <a:srcRect/>
          <a:stretch>
            <a:fillRect/>
          </a:stretch>
        </p:blipFill>
        <p:spPr bwMode="auto">
          <a:xfrm>
            <a:off x="282424" y="2901746"/>
            <a:ext cx="1828800" cy="386157"/>
          </a:xfrm>
          <a:prstGeom prst="rect">
            <a:avLst/>
          </a:prstGeom>
          <a:noFill/>
        </p:spPr>
      </p:pic>
      <p:pic>
        <p:nvPicPr>
          <p:cNvPr id="14342" name="Picture 6" descr="\\eventsql\dvd\Online_ART\DVD_ART35\Logos\Windows Server 2008\_Windows Server 2008 brand\Windows Server 2008 logo h.png"/>
          <p:cNvPicPr>
            <a:picLocks noChangeAspect="1" noChangeArrowheads="1"/>
          </p:cNvPicPr>
          <p:nvPr/>
        </p:nvPicPr>
        <p:blipFill>
          <a:blip r:embed="rId9" cstate="print"/>
          <a:srcRect/>
          <a:stretch>
            <a:fillRect/>
          </a:stretch>
        </p:blipFill>
        <p:spPr bwMode="auto">
          <a:xfrm>
            <a:off x="224056" y="4144314"/>
            <a:ext cx="2733040" cy="414511"/>
          </a:xfrm>
          <a:prstGeom prst="rect">
            <a:avLst/>
          </a:prstGeom>
          <a:noFill/>
        </p:spPr>
      </p:pic>
      <p:pic>
        <p:nvPicPr>
          <p:cNvPr id="17" name="Picture 2" descr="C:\Users\jeffwoo\Desktop\Logos\Win 7\online-rgb\Windows7_h_rgb.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14282" y="3571876"/>
            <a:ext cx="2143140" cy="342902"/>
          </a:xfrm>
          <a:prstGeom prst="rect">
            <a:avLst/>
          </a:prstGeom>
          <a:extLst>
            <a:ext uri="{909E8E84-426E-40DD-AFC4-6F175D3DCCD1}">
              <a14:hiddenFill xmlns:a14="http://schemas.microsoft.com/office/drawing/2010/main" xmlns="">
                <a:solidFill>
                  <a:srgbClr xmlns:mc="http://schemas.openxmlformats.org/markup-compatibility/2006" val="FFFFFF" mc:Ignorable=""/>
                </a:solidFill>
              </a14:hiddenFill>
            </a:ext>
            <a:ext uri="{53640926-AAD7-44D8-BBD7-CCE9431645EC}">
              <a14:shadowObscured xmlns:a14="http://schemas.microsoft.com/office/drawing/2010/main" xmlns="" val="1"/>
            </a:ext>
          </a:extLst>
        </p:spPr>
      </p:pic>
    </p:spTree>
    <p:extLst>
      <p:ext uri="{BB962C8B-B14F-4D97-AF65-F5344CB8AC3E}">
        <p14:creationId xmlns:p14="http://schemas.microsoft.com/office/powerpoint/2010/main" xmlns="" val="40173062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500" fill="hold"/>
                                        <p:tgtEl>
                                          <p:spTgt spid="42"/>
                                        </p:tgtEl>
                                        <p:attrNameLst>
                                          <p:attrName>ppt_x</p:attrName>
                                        </p:attrNameLst>
                                      </p:cBhvr>
                                      <p:tavLst>
                                        <p:tav tm="0">
                                          <p:val>
                                            <p:strVal val="1+#ppt_w/2"/>
                                          </p:val>
                                        </p:tav>
                                        <p:tav tm="100000">
                                          <p:val>
                                            <p:strVal val="#ppt_x"/>
                                          </p:val>
                                        </p:tav>
                                      </p:tavLst>
                                    </p:anim>
                                    <p:anim calcmode="lin" valueType="num">
                                      <p:cBhvr additive="base">
                                        <p:cTn id="17"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4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0|0|0|0|0|.5|78.4"/>
</p:tagLst>
</file>

<file path=ppt/tags/tag2.xml><?xml version="1.0" encoding="utf-8"?>
<p:tagLst xmlns:a="http://schemas.openxmlformats.org/drawingml/2006/main" xmlns:r="http://schemas.openxmlformats.org/officeDocument/2006/relationships" xmlns:p="http://schemas.openxmlformats.org/presentationml/2006/main">
  <p:tag name="TIMING" val="|.2"/>
</p:tagLst>
</file>

<file path=ppt/tags/tag3.xml><?xml version="1.0" encoding="utf-8"?>
<p:tagLst xmlns:a="http://schemas.openxmlformats.org/drawingml/2006/main" xmlns:r="http://schemas.openxmlformats.org/officeDocument/2006/relationships" xmlns:p="http://schemas.openxmlformats.org/presentationml/2006/main">
  <p:tag name="TIMING" val="|52.9"/>
</p:tagLst>
</file>

<file path=ppt/theme/theme1.xml><?xml version="1.0" encoding="utf-8"?>
<a:theme xmlns:a="http://schemas.openxmlformats.org/drawingml/2006/main" name="SVR 205 NEW">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echEd_Europe4x3">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SVR 205 NEW</Template>
  <TotalTime>522</TotalTime>
  <Words>3658</Words>
  <Application>Microsoft Office PowerPoint</Application>
  <PresentationFormat>On-screen Show (4:3)</PresentationFormat>
  <Paragraphs>627</Paragraphs>
  <Slides>64</Slides>
  <Notes>62</Notes>
  <HiddenSlides>0</HiddenSlides>
  <MMClips>0</MMClips>
  <ScaleCrop>false</ScaleCrop>
  <HeadingPairs>
    <vt:vector size="4" baseType="variant">
      <vt:variant>
        <vt:lpstr>Theme</vt:lpstr>
      </vt:variant>
      <vt:variant>
        <vt:i4>3</vt:i4>
      </vt:variant>
      <vt:variant>
        <vt:lpstr>Slide Titles</vt:lpstr>
      </vt:variant>
      <vt:variant>
        <vt:i4>64</vt:i4>
      </vt:variant>
    </vt:vector>
  </HeadingPairs>
  <TitlesOfParts>
    <vt:vector size="67" baseType="lpstr">
      <vt:lpstr>SVR 205 NEW</vt:lpstr>
      <vt:lpstr>TechEd09_Europe template</vt:lpstr>
      <vt:lpstr>TechEd_Europe4x3</vt:lpstr>
      <vt:lpstr>Slide 1</vt:lpstr>
      <vt:lpstr>Microsoft Virtualization, Window Server 2008 R2 Hyper-V</vt:lpstr>
      <vt:lpstr>Agenda</vt:lpstr>
      <vt:lpstr>Microsoft Virtualization Strategy</vt:lpstr>
      <vt:lpstr>Microsoft Virtualization Products</vt:lpstr>
      <vt:lpstr>Extensive, Unified Management</vt:lpstr>
      <vt:lpstr>Managing Physical and Virtual Server Lifecycles </vt:lpstr>
      <vt:lpstr>In-Guest Management and Monitoring</vt:lpstr>
      <vt:lpstr>Virtualized Workloads</vt:lpstr>
      <vt:lpstr>Server Consolidation: Comune di Roma</vt:lpstr>
      <vt:lpstr>UK Hoster: PoundHost &amp; BlueSquare</vt:lpstr>
      <vt:lpstr>Windows Server 2008 R2 Hyper-V</vt:lpstr>
      <vt:lpstr>Windows Server 2008 R2 Hyper-V New Features</vt:lpstr>
      <vt:lpstr>Hyper-V Live Migration</vt:lpstr>
      <vt:lpstr>Live Migration</vt:lpstr>
      <vt:lpstr>Key Scenario: Host Servicing</vt:lpstr>
      <vt:lpstr>Live Migration: How It Works</vt:lpstr>
      <vt:lpstr>Migration &amp; Storage</vt:lpstr>
      <vt:lpstr>Cluster Shared Volumes</vt:lpstr>
      <vt:lpstr>CSV Compatibility It Just Works</vt:lpstr>
      <vt:lpstr>Comparing VMFS &amp; CSV</vt:lpstr>
      <vt:lpstr>Advanced Storage Capabilities</vt:lpstr>
      <vt:lpstr>New Processor Features</vt:lpstr>
      <vt:lpstr>64 Logical Processor Support</vt:lpstr>
      <vt:lpstr>Processor Compatibility Mode</vt:lpstr>
      <vt:lpstr>Cluster Example</vt:lpstr>
      <vt:lpstr>Forward &amp; Backward Compatibility</vt:lpstr>
      <vt:lpstr>Windows Server 2008 R2 Core Parking</vt:lpstr>
      <vt:lpstr>Windows Server 2008 R2 Core Parking 16 LP Server</vt:lpstr>
      <vt:lpstr>R2 Power Efficiency Improvement</vt:lpstr>
      <vt:lpstr>What Windows Server 2008 R2 Early-Adopting Customers Are Saying</vt:lpstr>
      <vt:lpstr>Hyper-V Networking</vt:lpstr>
      <vt:lpstr>Hyper-V R2 Networking 10 Gb/E Ready</vt:lpstr>
      <vt:lpstr>Network I/O Data Path With VMQ</vt:lpstr>
      <vt:lpstr>Hyper-V Interoperability</vt:lpstr>
      <vt:lpstr>Interoperability</vt:lpstr>
      <vt:lpstr>Microsoft Contributes to Linux</vt:lpstr>
      <vt:lpstr>Slide 38</vt:lpstr>
      <vt:lpstr>Slide 39</vt:lpstr>
      <vt:lpstr>What’s new in VMM 2008 R2</vt:lpstr>
      <vt:lpstr>Live Migration</vt:lpstr>
      <vt:lpstr>Demo</vt:lpstr>
      <vt:lpstr>Host compatibility</vt:lpstr>
      <vt:lpstr>Clustered Shared Volumes (CSV)</vt:lpstr>
      <vt:lpstr>Storage Migration</vt:lpstr>
      <vt:lpstr>Quick Storage Migration</vt:lpstr>
      <vt:lpstr>Maintenance Mode</vt:lpstr>
      <vt:lpstr>Network related enhancments</vt:lpstr>
      <vt:lpstr>Slide 49</vt:lpstr>
      <vt:lpstr>Hot Add of VM storage</vt:lpstr>
      <vt:lpstr>Disjoint domains</vt:lpstr>
      <vt:lpstr>Microsoft Hyper-V Server R2</vt:lpstr>
      <vt:lpstr>Microsoft Hyper-V Server R2 New Features</vt:lpstr>
      <vt:lpstr>Live Migration $$ Comparison</vt:lpstr>
      <vt:lpstr>Microsoft Virtualization: Customers Win</vt:lpstr>
      <vt:lpstr>Microsoft Assessment &amp; Planning Toolkit 5.0 Customer Technology Preview http://connect.microsoft.com</vt:lpstr>
      <vt:lpstr>MAP: User Interface &amp; Reports Server Migration &amp; Virtualization Candidates</vt:lpstr>
      <vt:lpstr>Online Resources</vt:lpstr>
      <vt:lpstr>Related Content</vt:lpstr>
      <vt:lpstr>Resources</vt:lpstr>
      <vt:lpstr>Slide 61</vt:lpstr>
      <vt:lpstr>Slide 62</vt:lpstr>
      <vt:lpstr>Slide 63</vt:lpstr>
      <vt:lpstr>Slide 64</vt:lpstr>
    </vt:vector>
  </TitlesOfParts>
  <Manager>&lt;Content Manager Name Here&gt;</Manager>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Europe 2009</dc:subject>
  <dc:creator>Jeff Woolsey</dc:creator>
  <dc:description>tech·ed Europe 2009</dc:description>
  <cp:lastModifiedBy> </cp:lastModifiedBy>
  <cp:revision>41</cp:revision>
  <dcterms:created xsi:type="dcterms:W3CDTF">2009-11-08T09:07:11Z</dcterms:created>
  <dcterms:modified xsi:type="dcterms:W3CDTF">2009-11-16T16:40:07Z</dcterms:modified>
</cp:coreProperties>
</file>