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27" r:id="rId2"/>
  </p:sldMasterIdLst>
  <p:notesMasterIdLst>
    <p:notesMasterId r:id="rId37"/>
  </p:notesMasterIdLst>
  <p:handoutMasterIdLst>
    <p:handoutMasterId r:id="rId38"/>
  </p:handoutMasterIdLst>
  <p:sldIdLst>
    <p:sldId id="256" r:id="rId3"/>
    <p:sldId id="257" r:id="rId4"/>
    <p:sldId id="285" r:id="rId5"/>
    <p:sldId id="286" r:id="rId6"/>
    <p:sldId id="310" r:id="rId7"/>
    <p:sldId id="311" r:id="rId8"/>
    <p:sldId id="312" r:id="rId9"/>
    <p:sldId id="313" r:id="rId10"/>
    <p:sldId id="314" r:id="rId11"/>
    <p:sldId id="292" r:id="rId12"/>
    <p:sldId id="321" r:id="rId13"/>
    <p:sldId id="315" r:id="rId14"/>
    <p:sldId id="293" r:id="rId15"/>
    <p:sldId id="294" r:id="rId16"/>
    <p:sldId id="322" r:id="rId17"/>
    <p:sldId id="295" r:id="rId18"/>
    <p:sldId id="296" r:id="rId19"/>
    <p:sldId id="324" r:id="rId20"/>
    <p:sldId id="319" r:id="rId21"/>
    <p:sldId id="298" r:id="rId22"/>
    <p:sldId id="299" r:id="rId23"/>
    <p:sldId id="300" r:id="rId24"/>
    <p:sldId id="323" r:id="rId25"/>
    <p:sldId id="304" r:id="rId26"/>
    <p:sldId id="305" r:id="rId27"/>
    <p:sldId id="306" r:id="rId28"/>
    <p:sldId id="307" r:id="rId29"/>
    <p:sldId id="308" r:id="rId30"/>
    <p:sldId id="274" r:id="rId31"/>
    <p:sldId id="282" r:id="rId32"/>
    <p:sldId id="277" r:id="rId33"/>
    <p:sldId id="278" r:id="rId34"/>
    <p:sldId id="325" r:id="rId35"/>
    <p:sldId id="280" r:id="rId3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 id="1" name="Matthias Wollnik" initials="M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06" autoAdjust="0"/>
    <p:restoredTop sz="67764" autoAdjust="0"/>
  </p:normalViewPr>
  <p:slideViewPr>
    <p:cSldViewPr snapToGrid="0">
      <p:cViewPr varScale="1">
        <p:scale>
          <a:sx n="89" d="100"/>
          <a:sy n="89" d="100"/>
        </p:scale>
        <p:origin x="-1230" y="-90"/>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101" d="100"/>
          <a:sy n="101" d="100"/>
        </p:scale>
        <p:origin x="-25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11/10/2009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svr207_garcia.pptx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8368"/>
          <p:cNvSpPr>
            <a:spLocks noGrp="1" noChangeArrowheads="1"/>
          </p:cNvSpPr>
          <p:nvPr>
            <p:ph type="sldNum" sz="quarter" idx="5"/>
          </p:nvPr>
        </p:nvSpPr>
        <p:spPr>
          <a:noFill/>
        </p:spPr>
        <p:txBody>
          <a:bodyPr/>
          <a:lstStyle/>
          <a:p>
            <a:pPr defTabSz="914313"/>
            <a:endParaRPr lang="en-US" dirty="0">
              <a:solidFill>
                <a:prstClr val="black"/>
              </a:solidFill>
              <a:latin typeface="Calibri"/>
            </a:endParaRPr>
          </a:p>
        </p:txBody>
      </p:sp>
      <p:sp>
        <p:nvSpPr>
          <p:cNvPr id="48131" name="Rectangle 79873"/>
          <p:cNvSpPr>
            <a:spLocks noGrp="1" noRot="1" noChangeAspect="1" noChangeArrowheads="1" noTextEdit="1"/>
          </p:cNvSpPr>
          <p:nvPr>
            <p:ph type="sldImg"/>
          </p:nvPr>
        </p:nvSpPr>
        <p:spPr>
          <a:ln cap="flat">
            <a:headEnd type="none" w="med" len="med"/>
            <a:tailEnd type="none" w="med" len="med"/>
          </a:ln>
        </p:spPr>
      </p:sp>
      <p:sp>
        <p:nvSpPr>
          <p:cNvPr id="48132" name="Rectangle 58370"/>
          <p:cNvSpPr>
            <a:spLocks noGrp="1" noChangeArrowheads="1"/>
          </p:cNvSpPr>
          <p:nvPr>
            <p:ph type="body" idx="1"/>
          </p:nvPr>
        </p:nvSpPr>
        <p:spPr>
          <a:xfrm>
            <a:off x="413743" y="3799417"/>
            <a:ext cx="6021586" cy="560916"/>
          </a:xfrm>
          <a:noFill/>
          <a:ln/>
        </p:spPr>
        <p:txBody>
          <a:bodyPr/>
          <a:lstStyle/>
          <a:p>
            <a:pPr eaLnBrk="1" hangingPunct="1">
              <a:lnSpc>
                <a:spcPct val="80000"/>
              </a:lnSpc>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4475" lvl="1" indent="-174475" defTabSz="897301" eaLnBrk="0" fontAlgn="base" hangingPunct="0">
              <a:lnSpc>
                <a:spcPct val="100000"/>
              </a:lnSpc>
              <a:spcBef>
                <a:spcPct val="30000"/>
              </a:spcBef>
              <a:spcAft>
                <a:spcPct val="0"/>
              </a:spcAft>
              <a:buNone/>
              <a:defRPr/>
            </a:pPr>
            <a:endParaRPr lang="en-US" sz="1600" kern="0" dirty="0" smtClean="0">
              <a:solidFill>
                <a:schemeClr val="tx1"/>
              </a:solidFill>
              <a:latin typeface="Segoe UI"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4" r:id="rId11"/>
    <p:sldLayoutId id="2147483725" r:id="rId12"/>
    <p:sldLayoutId id="2147483726"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7"/>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8"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13.xml"/><Relationship Id="rId16"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49.wmf"/><Relationship Id="rId4" Type="http://schemas.openxmlformats.org/officeDocument/2006/relationships/image" Target="../media/image48.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6.png"/><Relationship Id="rId5" Type="http://schemas.openxmlformats.org/officeDocument/2006/relationships/hyperlink" Target="http://microsoft.com/technet" TargetMode="External"/><Relationship Id="rId10" Type="http://schemas.openxmlformats.org/officeDocument/2006/relationships/image" Target="../media/image55.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blogs.technet.com/filecab"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hyperlink" Target="http://www.microsoft.com/downloads/details.aspx?displaylang=en&amp;FamilyID=f9fbe58f-c175-41d0-afdc-6f160ab809cd" TargetMode="External"/><Relationship Id="rId4" Type="http://schemas.openxmlformats.org/officeDocument/2006/relationships/hyperlink" Target="http://www.microsoft.com/windowsserver2008R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microsoft.com/WindowsServer2008R2"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hyperlink" Target="http://code.msdn.microsoft.com/fci" TargetMode="External"/><Relationship Id="rId5" Type="http://schemas.openxmlformats.org/officeDocument/2006/relationships/hyperlink" Target="http://blogs.technet.com/FileCab/" TargetMode="External"/><Relationship Id="rId4" Type="http://schemas.openxmlformats.org/officeDocument/2006/relationships/hyperlink" Target="http://www.microsoft.com/downloads/details.aspx?displaylang=en&amp;FamilyID=f9fbe58f-c175-41d0-afdc-6f160ab809cd"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7.wmf"/><Relationship Id="rId4" Type="http://schemas.openxmlformats.org/officeDocument/2006/relationships/image" Target="../media/image22.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Automatically classifying </a:t>
            </a:r>
            <a:r>
              <a:rPr lang="en-US" sz="3600" dirty="0" smtClean="0"/>
              <a:t>files</a:t>
            </a:r>
            <a:endParaRPr lang="en-US" sz="3600"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07/7/12/main" xmlns="" val="59059610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sz="5400" dirty="0" smtClean="0"/>
              <a:t>Re-cap</a:t>
            </a:r>
            <a:endParaRPr lang="en-US" sz="5400" dirty="0"/>
          </a:p>
        </p:txBody>
      </p:sp>
      <p:sp>
        <p:nvSpPr>
          <p:cNvPr id="3" name="Text Placeholder 2"/>
          <p:cNvSpPr>
            <a:spLocks noGrp="1"/>
          </p:cNvSpPr>
          <p:nvPr>
            <p:ph idx="1"/>
          </p:nvPr>
        </p:nvSpPr>
        <p:spPr/>
        <p:txBody>
          <a:bodyPr/>
          <a:lstStyle/>
          <a:p>
            <a:r>
              <a:rPr lang="en-US" sz="4000" dirty="0" smtClean="0"/>
              <a:t>FSRM</a:t>
            </a:r>
          </a:p>
          <a:p>
            <a:r>
              <a:rPr lang="en-US" sz="4000" dirty="0" smtClean="0"/>
              <a:t>Properties – alternate data stream</a:t>
            </a:r>
          </a:p>
          <a:p>
            <a:r>
              <a:rPr lang="en-US" sz="4000" dirty="0" smtClean="0"/>
              <a:t>Content Classifier</a:t>
            </a:r>
          </a:p>
          <a:p>
            <a:r>
              <a:rPr lang="en-US" sz="4000" dirty="0" smtClean="0"/>
              <a:t>Office document properties to SharePoint</a:t>
            </a:r>
          </a:p>
          <a:p>
            <a:endParaRPr lang="en-US" dirty="0" smtClean="0"/>
          </a:p>
          <a:p>
            <a:endParaRPr lang="en-US"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3" cstate="print"/>
          <a:srcRect r="1662"/>
          <a:stretch>
            <a:fillRect/>
          </a:stretch>
        </p:blipFill>
        <p:spPr bwMode="auto">
          <a:xfrm>
            <a:off x="372105" y="1110343"/>
            <a:ext cx="7696972" cy="2399197"/>
          </a:xfrm>
          <a:prstGeom prst="rect">
            <a:avLst/>
          </a:prstGeom>
          <a:solidFill>
            <a:srgbClr val="FFFFFF">
              <a:shade val="85000"/>
            </a:srgbClr>
          </a:solidFill>
          <a:ln w="101600" cap="sq">
            <a:noFill/>
            <a:miter lim="800000"/>
          </a:ln>
          <a:effectLst>
            <a:outerShdw blurRad="1270000" sx="102000" sy="102000" algn="ctr" rotWithShape="0">
              <a:prstClr val="black"/>
            </a:outerShdw>
            <a:reflection blurRad="6350" stA="50000" endA="275" endPos="40000" dist="101600" dir="5400000" sy="-100000" algn="bl" rotWithShape="0"/>
          </a:effectLst>
          <a:scene3d>
            <a:camera prst="perspectiveRelaxed">
              <a:rot lat="21060000" lon="0" rev="0"/>
            </a:camera>
            <a:lightRig rig="twoPt" dir="t">
              <a:rot lat="0" lon="0" rev="7200000"/>
            </a:lightRig>
          </a:scene3d>
          <a:sp3d prstMaterial="matte">
            <a:bevelT w="22860" h="12700"/>
            <a:contourClr>
              <a:srgbClr val="FFFFFF"/>
            </a:contourClr>
          </a:sp3d>
        </p:spPr>
      </p:pic>
      <p:sp>
        <p:nvSpPr>
          <p:cNvPr id="2" name="Title 1"/>
          <p:cNvSpPr>
            <a:spLocks noGrp="1"/>
          </p:cNvSpPr>
          <p:nvPr>
            <p:ph type="title"/>
          </p:nvPr>
        </p:nvSpPr>
        <p:spPr/>
        <p:txBody>
          <a:bodyPr/>
          <a:lstStyle/>
          <a:p>
            <a:r>
              <a:rPr lang="en-US" dirty="0" smtClean="0"/>
              <a:t>Classify and Apply Policy</a:t>
            </a:r>
            <a:endParaRPr lang="en-US" dirty="0"/>
          </a:p>
        </p:txBody>
      </p:sp>
      <p:sp>
        <p:nvSpPr>
          <p:cNvPr id="3" name="Text Placeholder 2"/>
          <p:cNvSpPr>
            <a:spLocks noGrp="1"/>
          </p:cNvSpPr>
          <p:nvPr>
            <p:ph type="body" sz="quarter" idx="10"/>
          </p:nvPr>
        </p:nvSpPr>
        <p:spPr>
          <a:xfrm>
            <a:off x="381000" y="3742112"/>
            <a:ext cx="8382000" cy="1973561"/>
          </a:xfrm>
        </p:spPr>
        <p:txBody>
          <a:bodyPr/>
          <a:lstStyle/>
          <a:p>
            <a:r>
              <a:rPr lang="en-US" dirty="0" smtClean="0"/>
              <a:t>Define organization properties to be assigned to files</a:t>
            </a:r>
          </a:p>
          <a:p>
            <a:r>
              <a:rPr lang="en-US" dirty="0" smtClean="0"/>
              <a:t>Use automatic classification to assign properties to files</a:t>
            </a:r>
          </a:p>
          <a:p>
            <a:r>
              <a:rPr lang="en-US" dirty="0" smtClean="0"/>
              <a:t>Apply scheduled file management tasks based on classification</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94"/>
          <p:cNvGrpSpPr/>
          <p:nvPr/>
        </p:nvGrpSpPr>
        <p:grpSpPr>
          <a:xfrm>
            <a:off x="2667000" y="2286000"/>
            <a:ext cx="1447801" cy="1676400"/>
            <a:chOff x="2438400" y="1371600"/>
            <a:chExt cx="1447801" cy="1676400"/>
          </a:xfrm>
        </p:grpSpPr>
        <p:grpSp>
          <p:nvGrpSpPr>
            <p:cNvPr id="3" name="Group 234"/>
            <p:cNvGrpSpPr/>
            <p:nvPr/>
          </p:nvGrpSpPr>
          <p:grpSpPr>
            <a:xfrm>
              <a:off x="2438400" y="1371600"/>
              <a:ext cx="1447801" cy="1676400"/>
              <a:chOff x="2765611" y="3810000"/>
              <a:chExt cx="1958789" cy="2397253"/>
            </a:xfrm>
          </p:grpSpPr>
          <p:grpSp>
            <p:nvGrpSpPr>
              <p:cNvPr id="4" name="Group 235"/>
              <p:cNvGrpSpPr/>
              <p:nvPr/>
            </p:nvGrpSpPr>
            <p:grpSpPr>
              <a:xfrm>
                <a:off x="2765611" y="3810000"/>
                <a:ext cx="1958789" cy="2397253"/>
                <a:chOff x="5280211" y="3787901"/>
                <a:chExt cx="1958789" cy="2397253"/>
              </a:xfrm>
            </p:grpSpPr>
            <p:pic>
              <p:nvPicPr>
                <p:cNvPr id="69" name="Rectangle 15378" descr="Server"/>
                <p:cNvPicPr>
                  <a:picLocks noChangeAspect="1" noChangeArrowheads="1"/>
                </p:cNvPicPr>
                <p:nvPr/>
              </p:nvPicPr>
              <p:blipFill>
                <a:blip r:embed="rId3" cstate="print"/>
                <a:srcRect/>
                <a:stretch>
                  <a:fillRect/>
                </a:stretch>
              </p:blipFill>
              <p:spPr bwMode="auto">
                <a:xfrm>
                  <a:off x="5562600" y="3787901"/>
                  <a:ext cx="1676400" cy="2397253"/>
                </a:xfrm>
                <a:prstGeom prst="rect">
                  <a:avLst/>
                </a:prstGeom>
                <a:noFill/>
                <a:ln w="9525">
                  <a:noFill/>
                  <a:miter lim="800000"/>
                  <a:headEnd/>
                  <a:tailEnd/>
                </a:ln>
              </p:spPr>
            </p:pic>
            <p:grpSp>
              <p:nvGrpSpPr>
                <p:cNvPr id="5" name="Group 61"/>
                <p:cNvGrpSpPr/>
                <p:nvPr/>
              </p:nvGrpSpPr>
              <p:grpSpPr>
                <a:xfrm>
                  <a:off x="5280211" y="4905188"/>
                  <a:ext cx="1958789" cy="735135"/>
                  <a:chOff x="5430" y="2678541"/>
                  <a:chExt cx="4233900" cy="1414628"/>
                </a:xfrm>
              </p:grpSpPr>
              <p:sp>
                <p:nvSpPr>
                  <p:cNvPr id="71" name="Right Arrow 70"/>
                  <p:cNvSpPr/>
                  <p:nvPr/>
                </p:nvSpPr>
                <p:spPr bwMode="auto">
                  <a:xfrm rot="5400000">
                    <a:off x="2034236" y="2879255"/>
                    <a:ext cx="749298" cy="347870"/>
                  </a:xfrm>
                  <a:prstGeom prst="rightArrow">
                    <a:avLst>
                      <a:gd name="adj1" fmla="val 50000"/>
                      <a:gd name="adj2" fmla="val 61428"/>
                    </a:avLst>
                  </a:prstGeom>
                  <a:gradFill>
                    <a:gsLst>
                      <a:gs pos="0">
                        <a:srgbClr val="FFCD2F">
                          <a:alpha val="0"/>
                        </a:srgbClr>
                      </a:gs>
                      <a:gs pos="100000">
                        <a:srgbClr val="FFC000">
                          <a:alpha val="88000"/>
                        </a:srgbClr>
                      </a:gs>
                    </a:gsLst>
                    <a:lin ang="0" scaled="0"/>
                  </a:gradFill>
                  <a:ln>
                    <a:noFill/>
                    <a:headEnd type="none" w="med" len="med"/>
                    <a:tailEnd type="none" w="med" len="med"/>
                  </a:ln>
                  <a:effectLst/>
                  <a:scene3d>
                    <a:camera prst="orthographicFront" fov="0">
                      <a:rot lat="0" lon="0" rev="0"/>
                    </a:camera>
                    <a:lightRig rig="glow" dir="t">
                      <a:rot lat="0" lon="0" rev="6360000"/>
                    </a:lightRig>
                  </a:scene3d>
                  <a:sp3d prstMaterial="flat">
                    <a:bevelT w="88900" h="38100"/>
                    <a:contourClr>
                      <a:schemeClr val="bg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rtl="0" fontAlgn="base">
                      <a:spcBef>
                        <a:spcPct val="0"/>
                      </a:spcBef>
                      <a:spcAft>
                        <a:spcPct val="0"/>
                      </a:spcAft>
                    </a:pPr>
                    <a:endParaRPr lang="en-US" sz="19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p:txBody>
              </p:sp>
              <p:sp>
                <p:nvSpPr>
                  <p:cNvPr id="72" name="Flowchart: Data 71"/>
                  <p:cNvSpPr/>
                  <p:nvPr/>
                </p:nvSpPr>
                <p:spPr bwMode="auto">
                  <a:xfrm>
                    <a:off x="5430" y="3254433"/>
                    <a:ext cx="4233900" cy="838736"/>
                  </a:xfrm>
                  <a:prstGeom prst="flowChartInputOutput">
                    <a:avLst/>
                  </a:prstGeom>
                  <a:gradFill>
                    <a:gsLst>
                      <a:gs pos="0">
                        <a:schemeClr val="accent5">
                          <a:lumMod val="50000"/>
                          <a:alpha val="80000"/>
                        </a:schemeClr>
                      </a:gs>
                      <a:gs pos="100000">
                        <a:schemeClr val="accent5">
                          <a:lumMod val="75000"/>
                          <a:alpha val="38000"/>
                        </a:schemeClr>
                      </a:gs>
                    </a:gsLst>
                    <a:lin ang="16200000" scaled="0"/>
                  </a:gradFill>
                  <a:ln>
                    <a:solidFill>
                      <a:schemeClr val="tx1">
                        <a:lumMod val="85000"/>
                        <a:lumOff val="15000"/>
                        <a:alpha val="43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bg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rtl="0" fontAlgn="base">
                      <a:spcBef>
                        <a:spcPct val="0"/>
                      </a:spcBef>
                      <a:spcAft>
                        <a:spcPct val="0"/>
                      </a:spcAft>
                    </a:pPr>
                    <a:r>
                      <a:rPr lang="en-US" sz="900" b="1" kern="1200" dirty="0">
                        <a:solidFill>
                          <a:schemeClr val="tx1"/>
                        </a:solidFill>
                        <a:effectLst>
                          <a:outerShdw blurRad="38100" dist="38100" dir="2700000" algn="tl">
                            <a:srgbClr val="000000">
                              <a:alpha val="43137"/>
                            </a:srgbClr>
                          </a:outerShdw>
                        </a:effectLst>
                        <a:latin typeface="Segoe" pitchFamily="34" charset="0"/>
                        <a:ea typeface="+mn-ea"/>
                        <a:cs typeface="+mn-cs"/>
                      </a:rPr>
                      <a:t>FCI Classify</a:t>
                    </a:r>
                  </a:p>
                </p:txBody>
              </p:sp>
            </p:grpSp>
          </p:grpSp>
          <p:pic>
            <p:nvPicPr>
              <p:cNvPr id="67" name="Picture 149" descr="XP icon my documents"/>
              <p:cNvPicPr>
                <a:picLocks noChangeAspect="1" noChangeArrowheads="1"/>
              </p:cNvPicPr>
              <p:nvPr/>
            </p:nvPicPr>
            <p:blipFill>
              <a:blip r:embed="rId4" cstate="print"/>
              <a:srcRect/>
              <a:stretch>
                <a:fillRect/>
              </a:stretch>
            </p:blipFill>
            <p:spPr bwMode="auto">
              <a:xfrm>
                <a:off x="3733800" y="4535488"/>
                <a:ext cx="305268" cy="341312"/>
              </a:xfrm>
              <a:prstGeom prst="rect">
                <a:avLst/>
              </a:prstGeom>
              <a:noFill/>
            </p:spPr>
          </p:pic>
        </p:grpSp>
        <p:sp>
          <p:nvSpPr>
            <p:cNvPr id="80" name="Oval 79"/>
            <p:cNvSpPr/>
            <p:nvPr/>
          </p:nvSpPr>
          <p:spPr bwMode="auto">
            <a:xfrm>
              <a:off x="3276600" y="1371600"/>
              <a:ext cx="228600" cy="228600"/>
            </a:xfrm>
            <a:prstGeom prst="ellipse">
              <a:avLst/>
            </a:prstGeom>
            <a:solidFill>
              <a:schemeClr val="accent5">
                <a:lumMod val="40000"/>
                <a:lumOff val="60000"/>
              </a:schemeClr>
            </a:solidFill>
            <a:ln>
              <a:noFill/>
              <a:headEnd type="none" w="med" len="med"/>
              <a:tailEnd type="none" w="med" len="med"/>
            </a:ln>
            <a:effectLst/>
            <a:scene3d>
              <a:camera prst="orthographicFront" fov="0">
                <a:rot lat="0" lon="0" rev="0"/>
              </a:camera>
              <a:lightRig rig="glow" dir="t">
                <a:rot lat="0" lon="0" rev="6360000"/>
              </a:lightRig>
            </a:scene3d>
            <a:sp3d prstMaterial="flat">
              <a:bevelT w="152400" h="101600"/>
              <a:contourClr>
                <a:schemeClr val="bg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100" kern="1200" dirty="0">
                  <a:solidFill>
                    <a:schemeClr val="tx1"/>
                  </a:solidFill>
                  <a:effectLst>
                    <a:outerShdw blurRad="38100" dist="38100" dir="2700000" algn="tl">
                      <a:srgbClr val="000000">
                        <a:alpha val="43137"/>
                      </a:srgbClr>
                    </a:outerShdw>
                  </a:effectLst>
                  <a:latin typeface="Segoe" pitchFamily="34" charset="0"/>
                  <a:ea typeface="+mn-ea"/>
                  <a:cs typeface="+mn-cs"/>
                </a:rPr>
                <a:t>2</a:t>
              </a:r>
            </a:p>
          </p:txBody>
        </p:sp>
      </p:grpSp>
      <p:sp>
        <p:nvSpPr>
          <p:cNvPr id="12303" name="Title 12302"/>
          <p:cNvSpPr>
            <a:spLocks noGrp="1" noChangeArrowheads="1"/>
          </p:cNvSpPr>
          <p:nvPr>
            <p:ph type="title"/>
          </p:nvPr>
        </p:nvSpPr>
        <p:spPr>
          <a:xfrm>
            <a:off x="152400" y="230188"/>
            <a:ext cx="8991600" cy="747897"/>
          </a:xfrm>
        </p:spPr>
        <p:txBody>
          <a:bodyPr/>
          <a:lstStyle/>
          <a:p>
            <a:pPr algn="ctr" defTabSz="912777">
              <a:defRPr/>
            </a:pPr>
            <a:r>
              <a:rPr lang="en-US" sz="2600" dirty="0" smtClean="0"/>
              <a:t>File Classification Infrastructure </a:t>
            </a:r>
            <a:r>
              <a:rPr sz="2600" smtClean="0"/>
              <a:t>&amp;</a:t>
            </a:r>
            <a:r>
              <a:rPr lang="en-US" sz="2600" dirty="0" smtClean="0"/>
              <a:t> RMS</a:t>
            </a:r>
          </a:p>
        </p:txBody>
      </p:sp>
      <p:sp>
        <p:nvSpPr>
          <p:cNvPr id="91" name="Text Placeholder 88"/>
          <p:cNvSpPr txBox="1">
            <a:spLocks/>
          </p:cNvSpPr>
          <p:nvPr/>
        </p:nvSpPr>
        <p:spPr>
          <a:xfrm>
            <a:off x="304800" y="838200"/>
            <a:ext cx="8610600" cy="1011046"/>
          </a:xfrm>
          <a:prstGeom prst="rect">
            <a:avLst/>
          </a:prstGeom>
        </p:spPr>
        <p:txBody>
          <a:bodyPr vert="horz" wrap="square" lIns="0" tIns="0" rIns="0" bIns="0" rtlCol="0">
            <a:spAutoFit/>
          </a:bodyPr>
          <a:lstStyle/>
          <a:p>
            <a:pPr algn="ctr" defTabSz="914363">
              <a:lnSpc>
                <a:spcPct val="90000"/>
              </a:lnSpc>
              <a:spcBef>
                <a:spcPct val="20000"/>
              </a:spcBef>
              <a:defRPr/>
            </a:pPr>
            <a:r>
              <a:rPr lang="en-US" sz="2400" b="1" dirty="0" smtClean="0"/>
              <a:t>Identify and protect sensitive documents on file servers</a:t>
            </a:r>
            <a:endParaRPr lang="en-US" sz="2400" b="1" dirty="0">
              <a:solidFill>
                <a:srgbClr val="000000"/>
              </a:solidFill>
              <a:latin typeface="Segoe"/>
            </a:endParaRPr>
          </a:p>
          <a:p>
            <a:pPr defTabSz="914363">
              <a:lnSpc>
                <a:spcPct val="90000"/>
              </a:lnSpc>
              <a:spcBef>
                <a:spcPct val="20000"/>
              </a:spcBef>
              <a:defRPr/>
            </a:pPr>
            <a:endParaRPr lang="en-US" sz="1100" b="1" kern="1200" dirty="0">
              <a:solidFill>
                <a:srgbClr val="000000"/>
              </a:solidFill>
              <a:latin typeface="Segoe"/>
              <a:ea typeface="+mn-ea"/>
              <a:cs typeface="+mn-cs"/>
            </a:endParaRPr>
          </a:p>
          <a:p>
            <a:pPr algn="l" defTabSz="914363" rtl="0">
              <a:lnSpc>
                <a:spcPct val="90000"/>
              </a:lnSpc>
              <a:spcBef>
                <a:spcPct val="20000"/>
              </a:spcBef>
              <a:defRPr/>
            </a:pPr>
            <a:r>
              <a:rPr lang="en-US" sz="1600" dirty="0" smtClean="0">
                <a:solidFill>
                  <a:srgbClr val="000000"/>
                </a:solidFill>
                <a:latin typeface="Segoe"/>
              </a:rPr>
              <a:t>Compliment manual RMS protection with automated server side IT policies for c</a:t>
            </a:r>
            <a:r>
              <a:rPr lang="en-US" sz="1600" kern="1200" dirty="0" smtClean="0">
                <a:solidFill>
                  <a:srgbClr val="000000"/>
                </a:solidFill>
                <a:latin typeface="Segoe"/>
                <a:ea typeface="+mn-ea"/>
                <a:cs typeface="+mn-cs"/>
              </a:rPr>
              <a:t>omplete </a:t>
            </a:r>
            <a:r>
              <a:rPr lang="en-US" sz="1600" kern="1200" dirty="0">
                <a:solidFill>
                  <a:srgbClr val="000000"/>
                </a:solidFill>
                <a:latin typeface="Segoe"/>
                <a:ea typeface="+mn-ea"/>
                <a:cs typeface="+mn-cs"/>
              </a:rPr>
              <a:t>ownership of security infrastructure and </a:t>
            </a:r>
            <a:r>
              <a:rPr lang="en-US" sz="1600" kern="1200" dirty="0" smtClean="0">
                <a:solidFill>
                  <a:srgbClr val="000000"/>
                </a:solidFill>
                <a:latin typeface="Segoe"/>
                <a:ea typeface="+mn-ea"/>
                <a:cs typeface="+mn-cs"/>
              </a:rPr>
              <a:t>prevention of </a:t>
            </a:r>
            <a:r>
              <a:rPr lang="en-US" sz="1600" kern="1200" dirty="0">
                <a:solidFill>
                  <a:srgbClr val="000000"/>
                </a:solidFill>
                <a:latin typeface="Segoe"/>
                <a:ea typeface="+mn-ea"/>
                <a:cs typeface="+mn-cs"/>
              </a:rPr>
              <a:t>inadvertent data leakage</a:t>
            </a:r>
          </a:p>
        </p:txBody>
      </p:sp>
      <p:grpSp>
        <p:nvGrpSpPr>
          <p:cNvPr id="6" name="Group 141"/>
          <p:cNvGrpSpPr/>
          <p:nvPr/>
        </p:nvGrpSpPr>
        <p:grpSpPr>
          <a:xfrm>
            <a:off x="533400" y="2547119"/>
            <a:ext cx="2016553" cy="1143000"/>
            <a:chOff x="609600" y="4419600"/>
            <a:chExt cx="2207514" cy="1257300"/>
          </a:xfrm>
        </p:grpSpPr>
        <p:grpSp>
          <p:nvGrpSpPr>
            <p:cNvPr id="7" name="Group 135"/>
            <p:cNvGrpSpPr/>
            <p:nvPr/>
          </p:nvGrpSpPr>
          <p:grpSpPr>
            <a:xfrm>
              <a:off x="609600" y="4419600"/>
              <a:ext cx="2207514" cy="1257300"/>
              <a:chOff x="374650" y="1333500"/>
              <a:chExt cx="3548063" cy="2427288"/>
            </a:xfrm>
          </p:grpSpPr>
          <p:grpSp>
            <p:nvGrpSpPr>
              <p:cNvPr id="8" name="Group 21"/>
              <p:cNvGrpSpPr>
                <a:grpSpLocks/>
              </p:cNvGrpSpPr>
              <p:nvPr/>
            </p:nvGrpSpPr>
            <p:grpSpPr bwMode="auto">
              <a:xfrm>
                <a:off x="374650" y="1333500"/>
                <a:ext cx="3548063" cy="2427288"/>
                <a:chOff x="236" y="876"/>
                <a:chExt cx="2235" cy="1529"/>
              </a:xfrm>
            </p:grpSpPr>
            <p:grpSp>
              <p:nvGrpSpPr>
                <p:cNvPr id="9" name="Group 22"/>
                <p:cNvGrpSpPr>
                  <a:grpSpLocks/>
                </p:cNvGrpSpPr>
                <p:nvPr/>
              </p:nvGrpSpPr>
              <p:grpSpPr bwMode="auto">
                <a:xfrm>
                  <a:off x="236" y="876"/>
                  <a:ext cx="1858" cy="1529"/>
                  <a:chOff x="236" y="876"/>
                  <a:chExt cx="1858" cy="1529"/>
                </a:xfrm>
              </p:grpSpPr>
              <p:pic>
                <p:nvPicPr>
                  <p:cNvPr id="111" name="Picture 23" descr="clear rectangle glow Blue"/>
                  <p:cNvPicPr>
                    <a:picLocks noChangeAspect="1" noChangeArrowheads="1"/>
                  </p:cNvPicPr>
                  <p:nvPr/>
                </p:nvPicPr>
                <p:blipFill>
                  <a:blip r:embed="rId5" cstate="print"/>
                  <a:srcRect/>
                  <a:stretch>
                    <a:fillRect/>
                  </a:stretch>
                </p:blipFill>
                <p:spPr bwMode="auto">
                  <a:xfrm>
                    <a:off x="246" y="876"/>
                    <a:ext cx="1848" cy="1529"/>
                  </a:xfrm>
                  <a:prstGeom prst="rect">
                    <a:avLst/>
                  </a:prstGeom>
                  <a:noFill/>
                </p:spPr>
              </p:pic>
              <p:pic>
                <p:nvPicPr>
                  <p:cNvPr id="112" name="Picture 24" descr="clear rectangle glow Blue corner copy"/>
                  <p:cNvPicPr>
                    <a:picLocks noChangeAspect="1" noChangeArrowheads="1"/>
                  </p:cNvPicPr>
                  <p:nvPr/>
                </p:nvPicPr>
                <p:blipFill>
                  <a:blip r:embed="rId6" cstate="print"/>
                  <a:srcRect/>
                  <a:stretch>
                    <a:fillRect/>
                  </a:stretch>
                </p:blipFill>
                <p:spPr bwMode="auto">
                  <a:xfrm>
                    <a:off x="236" y="884"/>
                    <a:ext cx="340" cy="340"/>
                  </a:xfrm>
                  <a:prstGeom prst="rect">
                    <a:avLst/>
                  </a:prstGeom>
                  <a:noFill/>
                </p:spPr>
              </p:pic>
              <p:sp>
                <p:nvSpPr>
                  <p:cNvPr id="113" name="Text Box 25"/>
                  <p:cNvSpPr txBox="1">
                    <a:spLocks noChangeArrowheads="1"/>
                  </p:cNvSpPr>
                  <p:nvPr/>
                </p:nvSpPr>
                <p:spPr bwMode="auto">
                  <a:xfrm>
                    <a:off x="324" y="966"/>
                    <a:ext cx="205" cy="329"/>
                  </a:xfrm>
                  <a:prstGeom prst="rect">
                    <a:avLst/>
                  </a:prstGeom>
                  <a:noFill/>
                  <a:ln w="9525" algn="ctr">
                    <a:noFill/>
                    <a:miter lim="800000"/>
                    <a:headEnd/>
                    <a:tailEnd/>
                  </a:ln>
                  <a:effectLst/>
                </p:spPr>
                <p:txBody>
                  <a:bodyPr wrap="none">
                    <a:spAutoFit/>
                  </a:bodyPr>
                  <a:lstStyle/>
                  <a:p>
                    <a:pPr algn="l" rtl="0"/>
                    <a:endParaRPr lang="en-US" sz="1000" kern="1200" dirty="0">
                      <a:latin typeface="Segoe"/>
                      <a:ea typeface="+mn-ea"/>
                      <a:cs typeface="+mn-cs"/>
                    </a:endParaRPr>
                  </a:p>
                </p:txBody>
              </p:sp>
            </p:grpSp>
            <p:pic>
              <p:nvPicPr>
                <p:cNvPr id="110" name="Picture 26" descr="Blue wide arrow"/>
                <p:cNvPicPr>
                  <a:picLocks noChangeAspect="1" noChangeArrowheads="1"/>
                </p:cNvPicPr>
                <p:nvPr/>
              </p:nvPicPr>
              <p:blipFill>
                <a:blip r:embed="rId7" cstate="print"/>
                <a:srcRect/>
                <a:stretch>
                  <a:fillRect/>
                </a:stretch>
              </p:blipFill>
              <p:spPr bwMode="auto">
                <a:xfrm rot="16200000">
                  <a:off x="2085" y="1520"/>
                  <a:ext cx="564" cy="208"/>
                </a:xfrm>
                <a:prstGeom prst="rect">
                  <a:avLst/>
                </a:prstGeom>
                <a:noFill/>
              </p:spPr>
            </p:pic>
          </p:grpSp>
          <p:pic>
            <p:nvPicPr>
              <p:cNvPr id="114" name="Picture 27" descr="MSN dude green"/>
              <p:cNvPicPr>
                <a:picLocks noChangeAspect="1" noChangeArrowheads="1"/>
              </p:cNvPicPr>
              <p:nvPr/>
            </p:nvPicPr>
            <p:blipFill>
              <a:blip r:embed="rId8" cstate="print"/>
              <a:srcRect/>
              <a:stretch>
                <a:fillRect/>
              </a:stretch>
            </p:blipFill>
            <p:spPr bwMode="auto">
              <a:xfrm>
                <a:off x="523008" y="1718785"/>
                <a:ext cx="1460500" cy="1487488"/>
              </a:xfrm>
              <a:prstGeom prst="rect">
                <a:avLst/>
              </a:prstGeom>
              <a:noFill/>
            </p:spPr>
          </p:pic>
          <p:pic>
            <p:nvPicPr>
              <p:cNvPr id="115" name="Picture 28" descr="arrow 0 blue arrow curved 10"/>
              <p:cNvPicPr>
                <a:picLocks noChangeAspect="1" noChangeArrowheads="1"/>
              </p:cNvPicPr>
              <p:nvPr/>
            </p:nvPicPr>
            <p:blipFill>
              <a:blip r:embed="rId9" cstate="print"/>
              <a:srcRect/>
              <a:stretch>
                <a:fillRect/>
              </a:stretch>
            </p:blipFill>
            <p:spPr bwMode="auto">
              <a:xfrm rot="20932223" flipV="1">
                <a:off x="1560513" y="1897063"/>
                <a:ext cx="912812" cy="722312"/>
              </a:xfrm>
              <a:prstGeom prst="rect">
                <a:avLst/>
              </a:prstGeom>
              <a:noFill/>
            </p:spPr>
          </p:pic>
        </p:grpSp>
        <p:pic>
          <p:nvPicPr>
            <p:cNvPr id="137" name="Rectangle 15378" descr="Server"/>
            <p:cNvPicPr>
              <a:picLocks noChangeAspect="1" noChangeArrowheads="1"/>
            </p:cNvPicPr>
            <p:nvPr/>
          </p:nvPicPr>
          <p:blipFill>
            <a:blip r:embed="rId3" cstate="print"/>
            <a:srcRect/>
            <a:stretch>
              <a:fillRect/>
            </a:stretch>
          </p:blipFill>
          <p:spPr bwMode="auto">
            <a:xfrm>
              <a:off x="1828800" y="4800600"/>
              <a:ext cx="420688" cy="601584"/>
            </a:xfrm>
            <a:prstGeom prst="rect">
              <a:avLst/>
            </a:prstGeom>
            <a:noFill/>
            <a:ln w="9525">
              <a:noFill/>
              <a:miter lim="800000"/>
              <a:headEnd/>
              <a:tailEnd/>
            </a:ln>
          </p:spPr>
        </p:pic>
        <p:pic>
          <p:nvPicPr>
            <p:cNvPr id="141" name="Picture 149" descr="XP icon my documents"/>
            <p:cNvPicPr>
              <a:picLocks noChangeAspect="1" noChangeArrowheads="1"/>
            </p:cNvPicPr>
            <p:nvPr/>
          </p:nvPicPr>
          <p:blipFill>
            <a:blip r:embed="rId10" cstate="print"/>
            <a:srcRect/>
            <a:stretch>
              <a:fillRect/>
            </a:stretch>
          </p:blipFill>
          <p:spPr bwMode="auto">
            <a:xfrm>
              <a:off x="1600200" y="5029200"/>
              <a:ext cx="305268" cy="341312"/>
            </a:xfrm>
            <a:prstGeom prst="rect">
              <a:avLst/>
            </a:prstGeom>
            <a:noFill/>
          </p:spPr>
        </p:pic>
      </p:grpSp>
      <p:grpSp>
        <p:nvGrpSpPr>
          <p:cNvPr id="10" name="Group 95"/>
          <p:cNvGrpSpPr/>
          <p:nvPr/>
        </p:nvGrpSpPr>
        <p:grpSpPr>
          <a:xfrm>
            <a:off x="4419600" y="2286000"/>
            <a:ext cx="1447801" cy="1828800"/>
            <a:chOff x="5410200" y="1371600"/>
            <a:chExt cx="1447801" cy="1828800"/>
          </a:xfrm>
        </p:grpSpPr>
        <p:grpSp>
          <p:nvGrpSpPr>
            <p:cNvPr id="11" name="Group 61"/>
            <p:cNvGrpSpPr/>
            <p:nvPr/>
          </p:nvGrpSpPr>
          <p:grpSpPr>
            <a:xfrm>
              <a:off x="5410200" y="1371600"/>
              <a:ext cx="1447801" cy="1828800"/>
              <a:chOff x="5029200" y="3733801"/>
              <a:chExt cx="1447801" cy="1828800"/>
            </a:xfrm>
          </p:grpSpPr>
          <p:grpSp>
            <p:nvGrpSpPr>
              <p:cNvPr id="12" name="Group 234"/>
              <p:cNvGrpSpPr/>
              <p:nvPr/>
            </p:nvGrpSpPr>
            <p:grpSpPr>
              <a:xfrm>
                <a:off x="5029200" y="3733801"/>
                <a:ext cx="1447801" cy="1725390"/>
                <a:chOff x="2765611" y="3810000"/>
                <a:chExt cx="1958789" cy="2467309"/>
              </a:xfrm>
            </p:grpSpPr>
            <p:grpSp>
              <p:nvGrpSpPr>
                <p:cNvPr id="13" name="Group 235"/>
                <p:cNvGrpSpPr/>
                <p:nvPr/>
              </p:nvGrpSpPr>
              <p:grpSpPr>
                <a:xfrm>
                  <a:off x="2765611" y="3810000"/>
                  <a:ext cx="1958789" cy="2397253"/>
                  <a:chOff x="5280211" y="3787901"/>
                  <a:chExt cx="1958789" cy="2397253"/>
                </a:xfrm>
              </p:grpSpPr>
              <p:pic>
                <p:nvPicPr>
                  <p:cNvPr id="239" name="Rectangle 15378" descr="Server"/>
                  <p:cNvPicPr>
                    <a:picLocks noChangeAspect="1" noChangeArrowheads="1"/>
                  </p:cNvPicPr>
                  <p:nvPr/>
                </p:nvPicPr>
                <p:blipFill>
                  <a:blip r:embed="rId3" cstate="print"/>
                  <a:srcRect/>
                  <a:stretch>
                    <a:fillRect/>
                  </a:stretch>
                </p:blipFill>
                <p:spPr bwMode="auto">
                  <a:xfrm>
                    <a:off x="5562600" y="3787901"/>
                    <a:ext cx="1676400" cy="2397253"/>
                  </a:xfrm>
                  <a:prstGeom prst="rect">
                    <a:avLst/>
                  </a:prstGeom>
                  <a:noFill/>
                  <a:ln w="9525">
                    <a:noFill/>
                    <a:miter lim="800000"/>
                    <a:headEnd/>
                    <a:tailEnd/>
                  </a:ln>
                </p:spPr>
              </p:pic>
              <p:grpSp>
                <p:nvGrpSpPr>
                  <p:cNvPr id="14" name="Group 61"/>
                  <p:cNvGrpSpPr/>
                  <p:nvPr/>
                </p:nvGrpSpPr>
                <p:grpSpPr>
                  <a:xfrm>
                    <a:off x="5280211" y="4905186"/>
                    <a:ext cx="1958789" cy="1016316"/>
                    <a:chOff x="5430" y="2678541"/>
                    <a:chExt cx="4233900" cy="1955708"/>
                  </a:xfrm>
                </p:grpSpPr>
                <p:sp>
                  <p:nvSpPr>
                    <p:cNvPr id="241" name="Right Arrow 240"/>
                    <p:cNvSpPr/>
                    <p:nvPr/>
                  </p:nvSpPr>
                  <p:spPr bwMode="auto">
                    <a:xfrm rot="5400000">
                      <a:off x="2034236" y="2879255"/>
                      <a:ext cx="749298" cy="347870"/>
                    </a:xfrm>
                    <a:prstGeom prst="rightArrow">
                      <a:avLst>
                        <a:gd name="adj1" fmla="val 50000"/>
                        <a:gd name="adj2" fmla="val 61428"/>
                      </a:avLst>
                    </a:prstGeom>
                    <a:gradFill>
                      <a:gsLst>
                        <a:gs pos="0">
                          <a:srgbClr val="FFCD2F">
                            <a:alpha val="0"/>
                          </a:srgbClr>
                        </a:gs>
                        <a:gs pos="100000">
                          <a:srgbClr val="FFC000">
                            <a:alpha val="88000"/>
                          </a:srgbClr>
                        </a:gs>
                      </a:gsLst>
                      <a:lin ang="0" scaled="0"/>
                    </a:gradFill>
                    <a:ln>
                      <a:noFill/>
                      <a:headEnd type="none" w="med" len="med"/>
                      <a:tailEnd type="none" w="med" len="med"/>
                    </a:ln>
                    <a:effectLst/>
                    <a:scene3d>
                      <a:camera prst="orthographicFront" fov="0">
                        <a:rot lat="0" lon="0" rev="0"/>
                      </a:camera>
                      <a:lightRig rig="glow" dir="t">
                        <a:rot lat="0" lon="0" rev="6360000"/>
                      </a:lightRig>
                    </a:scene3d>
                    <a:sp3d prstMaterial="flat">
                      <a:bevelT w="88900" h="38100"/>
                      <a:contourClr>
                        <a:schemeClr val="bg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rtl="0" fontAlgn="base">
                        <a:spcBef>
                          <a:spcPct val="0"/>
                        </a:spcBef>
                        <a:spcAft>
                          <a:spcPct val="0"/>
                        </a:spcAft>
                      </a:pPr>
                      <a:endParaRPr lang="en-US" sz="19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p:txBody>
                </p:sp>
                <p:sp>
                  <p:nvSpPr>
                    <p:cNvPr id="242" name="Flowchart: Data 241"/>
                    <p:cNvSpPr/>
                    <p:nvPr/>
                  </p:nvSpPr>
                  <p:spPr bwMode="auto">
                    <a:xfrm>
                      <a:off x="5430" y="3254433"/>
                      <a:ext cx="4233900" cy="838736"/>
                    </a:xfrm>
                    <a:prstGeom prst="flowChartInputOutput">
                      <a:avLst/>
                    </a:prstGeom>
                    <a:gradFill>
                      <a:gsLst>
                        <a:gs pos="0">
                          <a:schemeClr val="accent5">
                            <a:lumMod val="50000"/>
                            <a:alpha val="80000"/>
                          </a:schemeClr>
                        </a:gs>
                        <a:gs pos="100000">
                          <a:schemeClr val="accent5">
                            <a:lumMod val="75000"/>
                            <a:alpha val="38000"/>
                          </a:schemeClr>
                        </a:gs>
                      </a:gsLst>
                      <a:lin ang="16200000" scaled="0"/>
                    </a:gradFill>
                    <a:ln>
                      <a:solidFill>
                        <a:schemeClr val="tx1">
                          <a:lumMod val="85000"/>
                          <a:lumOff val="15000"/>
                          <a:alpha val="43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bg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rtl="0" fontAlgn="base">
                        <a:spcBef>
                          <a:spcPct val="0"/>
                        </a:spcBef>
                        <a:spcAft>
                          <a:spcPct val="0"/>
                        </a:spcAft>
                      </a:pPr>
                      <a:r>
                        <a:rPr lang="en-US" sz="900" b="1" kern="1200" dirty="0">
                          <a:solidFill>
                            <a:schemeClr val="tx1"/>
                          </a:solidFill>
                          <a:effectLst>
                            <a:outerShdw blurRad="38100" dist="38100" dir="2700000" algn="tl">
                              <a:srgbClr val="000000">
                                <a:alpha val="43137"/>
                              </a:srgbClr>
                            </a:outerShdw>
                          </a:effectLst>
                          <a:latin typeface="Segoe" pitchFamily="34" charset="0"/>
                          <a:ea typeface="+mn-ea"/>
                          <a:cs typeface="+mn-cs"/>
                        </a:rPr>
                        <a:t>Mgmt Task: RMS Protect</a:t>
                      </a:r>
                    </a:p>
                  </p:txBody>
                </p:sp>
                <p:sp>
                  <p:nvSpPr>
                    <p:cNvPr id="244" name="Right Arrow 243"/>
                    <p:cNvSpPr/>
                    <p:nvPr/>
                  </p:nvSpPr>
                  <p:spPr bwMode="auto">
                    <a:xfrm rot="5400000">
                      <a:off x="2062151" y="4085665"/>
                      <a:ext cx="749298" cy="347870"/>
                    </a:xfrm>
                    <a:prstGeom prst="rightArrow">
                      <a:avLst>
                        <a:gd name="adj1" fmla="val 50000"/>
                        <a:gd name="adj2" fmla="val 61428"/>
                      </a:avLst>
                    </a:prstGeom>
                    <a:gradFill>
                      <a:gsLst>
                        <a:gs pos="0">
                          <a:srgbClr val="FFCD2F">
                            <a:alpha val="0"/>
                          </a:srgbClr>
                        </a:gs>
                        <a:gs pos="100000">
                          <a:srgbClr val="FFC000">
                            <a:alpha val="88000"/>
                          </a:srgbClr>
                        </a:gs>
                      </a:gsLst>
                      <a:lin ang="0" scaled="0"/>
                    </a:gradFill>
                    <a:ln>
                      <a:noFill/>
                      <a:headEnd type="none" w="med" len="med"/>
                      <a:tailEnd type="none" w="med" len="med"/>
                    </a:ln>
                    <a:effectLst/>
                    <a:scene3d>
                      <a:camera prst="orthographicFront" fov="0">
                        <a:rot lat="0" lon="0" rev="0"/>
                      </a:camera>
                      <a:lightRig rig="glow" dir="t">
                        <a:rot lat="0" lon="0" rev="6360000"/>
                      </a:lightRig>
                    </a:scene3d>
                    <a:sp3d prstMaterial="flat">
                      <a:bevelT w="88900" h="38100"/>
                      <a:contourClr>
                        <a:schemeClr val="bg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rtl="0" fontAlgn="base">
                        <a:spcBef>
                          <a:spcPct val="0"/>
                        </a:spcBef>
                        <a:spcAft>
                          <a:spcPct val="0"/>
                        </a:spcAft>
                      </a:pPr>
                      <a:endParaRPr lang="en-US" sz="19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p:txBody>
                </p:sp>
              </p:grpSp>
            </p:grpSp>
            <p:pic>
              <p:nvPicPr>
                <p:cNvPr id="237" name="Picture 149" descr="XP icon my documents"/>
                <p:cNvPicPr>
                  <a:picLocks noChangeAspect="1" noChangeArrowheads="1"/>
                </p:cNvPicPr>
                <p:nvPr/>
              </p:nvPicPr>
              <p:blipFill>
                <a:blip r:embed="rId4" cstate="print"/>
                <a:srcRect/>
                <a:stretch>
                  <a:fillRect/>
                </a:stretch>
              </p:blipFill>
              <p:spPr bwMode="auto">
                <a:xfrm>
                  <a:off x="3733800" y="4535488"/>
                  <a:ext cx="305268" cy="341312"/>
                </a:xfrm>
                <a:prstGeom prst="rect">
                  <a:avLst/>
                </a:prstGeom>
                <a:noFill/>
              </p:spPr>
            </p:pic>
            <p:pic>
              <p:nvPicPr>
                <p:cNvPr id="238" name="Picture 149" descr="XP icon my documents"/>
                <p:cNvPicPr>
                  <a:picLocks noChangeAspect="1" noChangeArrowheads="1"/>
                </p:cNvPicPr>
                <p:nvPr/>
              </p:nvPicPr>
              <p:blipFill>
                <a:blip r:embed="rId4" cstate="print"/>
                <a:srcRect/>
                <a:stretch>
                  <a:fillRect/>
                </a:stretch>
              </p:blipFill>
              <p:spPr bwMode="auto">
                <a:xfrm>
                  <a:off x="3733800" y="5935996"/>
                  <a:ext cx="305268" cy="341313"/>
                </a:xfrm>
                <a:prstGeom prst="rect">
                  <a:avLst/>
                </a:prstGeom>
                <a:noFill/>
              </p:spPr>
            </p:pic>
          </p:grpSp>
          <p:pic>
            <p:nvPicPr>
              <p:cNvPr id="246" name="Picture 32" descr="Security shield windows"/>
              <p:cNvPicPr>
                <a:picLocks noChangeAspect="1" noChangeArrowheads="1"/>
              </p:cNvPicPr>
              <p:nvPr/>
            </p:nvPicPr>
            <p:blipFill>
              <a:blip r:embed="rId11" cstate="print"/>
              <a:srcRect/>
              <a:stretch>
                <a:fillRect/>
              </a:stretch>
            </p:blipFill>
            <p:spPr bwMode="auto">
              <a:xfrm>
                <a:off x="5638800" y="5310610"/>
                <a:ext cx="199421" cy="251991"/>
              </a:xfrm>
              <a:prstGeom prst="rect">
                <a:avLst/>
              </a:prstGeom>
              <a:noFill/>
            </p:spPr>
          </p:pic>
        </p:grpSp>
        <p:sp>
          <p:nvSpPr>
            <p:cNvPr id="86" name="Oval 85"/>
            <p:cNvSpPr/>
            <p:nvPr/>
          </p:nvSpPr>
          <p:spPr bwMode="auto">
            <a:xfrm>
              <a:off x="6248400" y="1371600"/>
              <a:ext cx="228600" cy="228600"/>
            </a:xfrm>
            <a:prstGeom prst="ellipse">
              <a:avLst/>
            </a:prstGeom>
            <a:solidFill>
              <a:schemeClr val="accent5">
                <a:lumMod val="40000"/>
                <a:lumOff val="60000"/>
              </a:schemeClr>
            </a:solidFill>
            <a:ln>
              <a:noFill/>
              <a:headEnd type="none" w="med" len="med"/>
              <a:tailEnd type="none" w="med" len="med"/>
            </a:ln>
            <a:effectLst/>
            <a:scene3d>
              <a:camera prst="orthographicFront" fov="0">
                <a:rot lat="0" lon="0" rev="0"/>
              </a:camera>
              <a:lightRig rig="glow" dir="t">
                <a:rot lat="0" lon="0" rev="6360000"/>
              </a:lightRig>
            </a:scene3d>
            <a:sp3d prstMaterial="flat">
              <a:bevelT w="152400" h="101600"/>
              <a:contourClr>
                <a:schemeClr val="bg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100" kern="1200" dirty="0">
                  <a:solidFill>
                    <a:schemeClr val="tx1"/>
                  </a:solidFill>
                  <a:effectLst>
                    <a:outerShdw blurRad="38100" dist="38100" dir="2700000" algn="tl">
                      <a:srgbClr val="000000">
                        <a:alpha val="43137"/>
                      </a:srgbClr>
                    </a:outerShdw>
                  </a:effectLst>
                  <a:latin typeface="Segoe" pitchFamily="34" charset="0"/>
                  <a:ea typeface="+mn-ea"/>
                  <a:cs typeface="+mn-cs"/>
                </a:rPr>
                <a:t>3</a:t>
              </a:r>
            </a:p>
          </p:txBody>
        </p:sp>
      </p:grpSp>
      <p:grpSp>
        <p:nvGrpSpPr>
          <p:cNvPr id="15" name="Group 96"/>
          <p:cNvGrpSpPr/>
          <p:nvPr/>
        </p:nvGrpSpPr>
        <p:grpSpPr>
          <a:xfrm>
            <a:off x="6934200" y="2057400"/>
            <a:ext cx="1752600" cy="1295400"/>
            <a:chOff x="5867400" y="1524000"/>
            <a:chExt cx="1752600" cy="1295400"/>
          </a:xfrm>
        </p:grpSpPr>
        <p:grpSp>
          <p:nvGrpSpPr>
            <p:cNvPr id="16" name="Group 74"/>
            <p:cNvGrpSpPr/>
            <p:nvPr/>
          </p:nvGrpSpPr>
          <p:grpSpPr>
            <a:xfrm>
              <a:off x="5867400" y="1524000"/>
              <a:ext cx="1752600" cy="1295400"/>
              <a:chOff x="7318727" y="3581400"/>
              <a:chExt cx="1825273" cy="1257300"/>
            </a:xfrm>
          </p:grpSpPr>
          <p:grpSp>
            <p:nvGrpSpPr>
              <p:cNvPr id="17" name="Group 135"/>
              <p:cNvGrpSpPr/>
              <p:nvPr/>
            </p:nvGrpSpPr>
            <p:grpSpPr>
              <a:xfrm>
                <a:off x="7318727" y="3581400"/>
                <a:ext cx="1825273" cy="1257300"/>
                <a:chOff x="390525" y="1333500"/>
                <a:chExt cx="2933700" cy="2427288"/>
              </a:xfrm>
            </p:grpSpPr>
            <p:grpSp>
              <p:nvGrpSpPr>
                <p:cNvPr id="18" name="Group 21"/>
                <p:cNvGrpSpPr>
                  <a:grpSpLocks/>
                </p:cNvGrpSpPr>
                <p:nvPr/>
              </p:nvGrpSpPr>
              <p:grpSpPr bwMode="auto">
                <a:xfrm>
                  <a:off x="390525" y="1333500"/>
                  <a:ext cx="2933700" cy="2427288"/>
                  <a:chOff x="246" y="876"/>
                  <a:chExt cx="1848" cy="1529"/>
                </a:xfrm>
              </p:grpSpPr>
              <p:grpSp>
                <p:nvGrpSpPr>
                  <p:cNvPr id="19" name="Group 22"/>
                  <p:cNvGrpSpPr>
                    <a:grpSpLocks/>
                  </p:cNvGrpSpPr>
                  <p:nvPr/>
                </p:nvGrpSpPr>
                <p:grpSpPr bwMode="auto">
                  <a:xfrm>
                    <a:off x="246" y="876"/>
                    <a:ext cx="1848" cy="1529"/>
                    <a:chOff x="246" y="876"/>
                    <a:chExt cx="1848" cy="1529"/>
                  </a:xfrm>
                </p:grpSpPr>
                <p:pic>
                  <p:nvPicPr>
                    <p:cNvPr id="169" name="Picture 23" descr="clear rectangle glow Blue"/>
                    <p:cNvPicPr>
                      <a:picLocks noChangeAspect="1" noChangeArrowheads="1"/>
                    </p:cNvPicPr>
                    <p:nvPr/>
                  </p:nvPicPr>
                  <p:blipFill>
                    <a:blip r:embed="rId12" cstate="print"/>
                    <a:srcRect/>
                    <a:stretch>
                      <a:fillRect/>
                    </a:stretch>
                  </p:blipFill>
                  <p:spPr bwMode="auto">
                    <a:xfrm>
                      <a:off x="246" y="876"/>
                      <a:ext cx="1848" cy="1529"/>
                    </a:xfrm>
                    <a:prstGeom prst="rect">
                      <a:avLst/>
                    </a:prstGeom>
                    <a:noFill/>
                  </p:spPr>
                </p:pic>
                <p:sp>
                  <p:nvSpPr>
                    <p:cNvPr id="171" name="Text Box 25"/>
                    <p:cNvSpPr txBox="1">
                      <a:spLocks noChangeArrowheads="1"/>
                    </p:cNvSpPr>
                    <p:nvPr/>
                  </p:nvSpPr>
                  <p:spPr bwMode="auto">
                    <a:xfrm>
                      <a:off x="324" y="966"/>
                      <a:ext cx="195" cy="291"/>
                    </a:xfrm>
                    <a:prstGeom prst="rect">
                      <a:avLst/>
                    </a:prstGeom>
                    <a:noFill/>
                    <a:ln w="9525" algn="ctr">
                      <a:noFill/>
                      <a:miter lim="800000"/>
                      <a:headEnd/>
                      <a:tailEnd/>
                    </a:ln>
                    <a:effectLst/>
                  </p:spPr>
                  <p:txBody>
                    <a:bodyPr wrap="none">
                      <a:spAutoFit/>
                    </a:bodyPr>
                    <a:lstStyle/>
                    <a:p>
                      <a:pPr algn="l" rtl="0"/>
                      <a:endParaRPr lang="en-US" sz="1000" kern="1200" dirty="0">
                        <a:latin typeface="Segoe"/>
                        <a:ea typeface="+mn-ea"/>
                        <a:cs typeface="+mn-cs"/>
                      </a:endParaRPr>
                    </a:p>
                  </p:txBody>
                </p:sp>
              </p:grpSp>
              <p:pic>
                <p:nvPicPr>
                  <p:cNvPr id="167" name="Picture 26" descr="Blue wide arrow"/>
                  <p:cNvPicPr>
                    <a:picLocks noChangeAspect="1" noChangeArrowheads="1"/>
                  </p:cNvPicPr>
                  <p:nvPr/>
                </p:nvPicPr>
                <p:blipFill>
                  <a:blip r:embed="rId13" cstate="print"/>
                  <a:srcRect/>
                  <a:stretch>
                    <a:fillRect/>
                  </a:stretch>
                </p:blipFill>
                <p:spPr bwMode="auto">
                  <a:xfrm rot="16200000">
                    <a:off x="1678" y="1536"/>
                    <a:ext cx="564" cy="208"/>
                  </a:xfrm>
                  <a:prstGeom prst="rect">
                    <a:avLst/>
                  </a:prstGeom>
                  <a:noFill/>
                </p:spPr>
              </p:pic>
            </p:grpSp>
            <p:pic>
              <p:nvPicPr>
                <p:cNvPr id="164" name="Picture 27" descr="MSN dude green"/>
                <p:cNvPicPr>
                  <a:picLocks noChangeAspect="1" noChangeArrowheads="1"/>
                </p:cNvPicPr>
                <p:nvPr/>
              </p:nvPicPr>
              <p:blipFill>
                <a:blip r:embed="rId14" cstate="print"/>
                <a:srcRect/>
                <a:stretch>
                  <a:fillRect/>
                </a:stretch>
              </p:blipFill>
              <p:spPr bwMode="auto">
                <a:xfrm>
                  <a:off x="1863724" y="1921933"/>
                  <a:ext cx="1460501" cy="1487488"/>
                </a:xfrm>
                <a:prstGeom prst="rect">
                  <a:avLst/>
                </a:prstGeom>
                <a:noFill/>
              </p:spPr>
            </p:pic>
            <p:pic>
              <p:nvPicPr>
                <p:cNvPr id="165" name="Picture 28" descr="arrow 0 blue arrow curved 10"/>
                <p:cNvPicPr>
                  <a:picLocks noChangeAspect="1" noChangeArrowheads="1"/>
                </p:cNvPicPr>
                <p:nvPr/>
              </p:nvPicPr>
              <p:blipFill>
                <a:blip r:embed="rId15" cstate="print"/>
                <a:srcRect/>
                <a:stretch>
                  <a:fillRect/>
                </a:stretch>
              </p:blipFill>
              <p:spPr bwMode="auto">
                <a:xfrm rot="20932223" flipH="1">
                  <a:off x="979865" y="1692989"/>
                  <a:ext cx="1319910" cy="1268342"/>
                </a:xfrm>
                <a:prstGeom prst="rect">
                  <a:avLst/>
                </a:prstGeom>
                <a:noFill/>
              </p:spPr>
            </p:pic>
          </p:grpSp>
          <p:pic>
            <p:nvPicPr>
              <p:cNvPr id="148" name="Picture 149" descr="XP icon my documents"/>
              <p:cNvPicPr>
                <a:picLocks noChangeAspect="1" noChangeArrowheads="1"/>
              </p:cNvPicPr>
              <p:nvPr/>
            </p:nvPicPr>
            <p:blipFill>
              <a:blip r:embed="rId10" cstate="print"/>
              <a:srcRect/>
              <a:stretch>
                <a:fillRect/>
              </a:stretch>
            </p:blipFill>
            <p:spPr bwMode="auto">
              <a:xfrm>
                <a:off x="7543800" y="3810000"/>
                <a:ext cx="305268" cy="341312"/>
              </a:xfrm>
              <a:prstGeom prst="rect">
                <a:avLst/>
              </a:prstGeom>
              <a:noFill/>
            </p:spPr>
          </p:pic>
          <p:pic>
            <p:nvPicPr>
              <p:cNvPr id="60" name="Picture 32" descr="Security shield windows"/>
              <p:cNvPicPr>
                <a:picLocks noChangeAspect="1" noChangeArrowheads="1"/>
              </p:cNvPicPr>
              <p:nvPr/>
            </p:nvPicPr>
            <p:blipFill>
              <a:blip r:embed="rId11" cstate="print"/>
              <a:srcRect/>
              <a:stretch>
                <a:fillRect/>
              </a:stretch>
            </p:blipFill>
            <p:spPr bwMode="auto">
              <a:xfrm>
                <a:off x="7543800" y="4038600"/>
                <a:ext cx="199421" cy="251991"/>
              </a:xfrm>
              <a:prstGeom prst="rect">
                <a:avLst/>
              </a:prstGeom>
              <a:noFill/>
            </p:spPr>
          </p:pic>
        </p:grpSp>
        <p:sp>
          <p:nvSpPr>
            <p:cNvPr id="87" name="Oval 86"/>
            <p:cNvSpPr/>
            <p:nvPr/>
          </p:nvSpPr>
          <p:spPr bwMode="auto">
            <a:xfrm>
              <a:off x="5943600" y="1600200"/>
              <a:ext cx="228600" cy="228600"/>
            </a:xfrm>
            <a:prstGeom prst="ellipse">
              <a:avLst/>
            </a:prstGeom>
            <a:solidFill>
              <a:schemeClr val="accent5">
                <a:lumMod val="40000"/>
                <a:lumOff val="60000"/>
              </a:schemeClr>
            </a:solidFill>
            <a:ln>
              <a:noFill/>
              <a:headEnd type="none" w="med" len="med"/>
              <a:tailEnd type="none" w="med" len="med"/>
            </a:ln>
            <a:effectLst/>
            <a:scene3d>
              <a:camera prst="orthographicFront" fov="0">
                <a:rot lat="0" lon="0" rev="0"/>
              </a:camera>
              <a:lightRig rig="glow" dir="t">
                <a:rot lat="0" lon="0" rev="6360000"/>
              </a:lightRig>
            </a:scene3d>
            <a:sp3d prstMaterial="flat">
              <a:bevelT w="152400" h="101600"/>
              <a:contourClr>
                <a:schemeClr val="bg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100" kern="1200" dirty="0">
                  <a:solidFill>
                    <a:schemeClr val="tx1"/>
                  </a:solidFill>
                  <a:effectLst>
                    <a:outerShdw blurRad="38100" dist="38100" dir="2700000" algn="tl">
                      <a:srgbClr val="000000">
                        <a:alpha val="43137"/>
                      </a:srgbClr>
                    </a:outerShdw>
                  </a:effectLst>
                  <a:latin typeface="Segoe" pitchFamily="34" charset="0"/>
                  <a:ea typeface="+mn-ea"/>
                  <a:cs typeface="+mn-cs"/>
                </a:rPr>
                <a:t>4</a:t>
              </a:r>
            </a:p>
          </p:txBody>
        </p:sp>
      </p:grpSp>
      <p:grpSp>
        <p:nvGrpSpPr>
          <p:cNvPr id="20" name="Group 99"/>
          <p:cNvGrpSpPr/>
          <p:nvPr/>
        </p:nvGrpSpPr>
        <p:grpSpPr>
          <a:xfrm>
            <a:off x="6934200" y="3810000"/>
            <a:ext cx="1905000" cy="1245954"/>
            <a:chOff x="7239000" y="2317828"/>
            <a:chExt cx="1905000" cy="1245954"/>
          </a:xfrm>
        </p:grpSpPr>
        <p:grpSp>
          <p:nvGrpSpPr>
            <p:cNvPr id="21" name="Group 76"/>
            <p:cNvGrpSpPr/>
            <p:nvPr/>
          </p:nvGrpSpPr>
          <p:grpSpPr>
            <a:xfrm>
              <a:off x="7239000" y="2317828"/>
              <a:ext cx="1905000" cy="1245954"/>
              <a:chOff x="6705600" y="4038599"/>
              <a:chExt cx="1752600" cy="1198563"/>
            </a:xfrm>
          </p:grpSpPr>
          <p:pic>
            <p:nvPicPr>
              <p:cNvPr id="61" name="Picture 28" descr="arrow 0 blue arrow curved 10"/>
              <p:cNvPicPr>
                <a:picLocks noChangeAspect="1" noChangeArrowheads="1"/>
              </p:cNvPicPr>
              <p:nvPr/>
            </p:nvPicPr>
            <p:blipFill>
              <a:blip r:embed="rId15" cstate="print"/>
              <a:srcRect/>
              <a:stretch>
                <a:fillRect/>
              </a:stretch>
            </p:blipFill>
            <p:spPr bwMode="auto">
              <a:xfrm rot="20932223" flipH="1">
                <a:off x="7066087" y="4264081"/>
                <a:ext cx="821214" cy="656983"/>
              </a:xfrm>
              <a:prstGeom prst="rect">
                <a:avLst/>
              </a:prstGeom>
              <a:noFill/>
            </p:spPr>
          </p:pic>
          <p:grpSp>
            <p:nvGrpSpPr>
              <p:cNvPr id="22" name="Group 75"/>
              <p:cNvGrpSpPr/>
              <p:nvPr/>
            </p:nvGrpSpPr>
            <p:grpSpPr>
              <a:xfrm>
                <a:off x="6705600" y="4038599"/>
                <a:ext cx="1752600" cy="1198563"/>
                <a:chOff x="7391400" y="4930813"/>
                <a:chExt cx="1752600" cy="1198563"/>
              </a:xfrm>
            </p:grpSpPr>
            <p:pic>
              <p:nvPicPr>
                <p:cNvPr id="252" name="Picture 212" descr="clear rectangle glow Blue"/>
                <p:cNvPicPr>
                  <a:picLocks noChangeAspect="1" noChangeArrowheads="1"/>
                </p:cNvPicPr>
                <p:nvPr/>
              </p:nvPicPr>
              <p:blipFill>
                <a:blip r:embed="rId16" cstate="print"/>
                <a:srcRect/>
                <a:stretch>
                  <a:fillRect/>
                </a:stretch>
              </p:blipFill>
              <p:spPr bwMode="auto">
                <a:xfrm>
                  <a:off x="7391400" y="4930813"/>
                  <a:ext cx="1752600" cy="1198563"/>
                </a:xfrm>
                <a:prstGeom prst="rect">
                  <a:avLst/>
                </a:prstGeom>
                <a:noFill/>
              </p:spPr>
            </p:pic>
            <p:pic>
              <p:nvPicPr>
                <p:cNvPr id="248" name="Picture 14" descr="do not don't sign gradient shadow"/>
                <p:cNvPicPr>
                  <a:picLocks noChangeAspect="1" noChangeArrowheads="1"/>
                </p:cNvPicPr>
                <p:nvPr/>
              </p:nvPicPr>
              <p:blipFill>
                <a:blip r:embed="rId17" cstate="print"/>
                <a:srcRect/>
                <a:stretch>
                  <a:fillRect/>
                </a:stretch>
              </p:blipFill>
              <p:spPr bwMode="auto">
                <a:xfrm>
                  <a:off x="7391400" y="5334000"/>
                  <a:ext cx="777810" cy="716472"/>
                </a:xfrm>
                <a:prstGeom prst="rect">
                  <a:avLst/>
                </a:prstGeom>
                <a:noFill/>
              </p:spPr>
            </p:pic>
            <p:pic>
              <p:nvPicPr>
                <p:cNvPr id="249" name="Picture 228" descr="box_MSN_PIRATE_alone"/>
                <p:cNvPicPr>
                  <a:picLocks noChangeAspect="1" noChangeArrowheads="1"/>
                </p:cNvPicPr>
                <p:nvPr/>
              </p:nvPicPr>
              <p:blipFill>
                <a:blip r:embed="rId18" cstate="print"/>
                <a:srcRect/>
                <a:stretch>
                  <a:fillRect/>
                </a:stretch>
              </p:blipFill>
              <p:spPr bwMode="invGray">
                <a:xfrm>
                  <a:off x="8245338" y="5288193"/>
                  <a:ext cx="762958" cy="668843"/>
                </a:xfrm>
                <a:prstGeom prst="rect">
                  <a:avLst/>
                </a:prstGeom>
                <a:noFill/>
              </p:spPr>
            </p:pic>
            <p:pic>
              <p:nvPicPr>
                <p:cNvPr id="250" name="Picture 19" descr="MSN icon alert sign"/>
                <p:cNvPicPr>
                  <a:picLocks noChangeAspect="1" noChangeArrowheads="1"/>
                </p:cNvPicPr>
                <p:nvPr/>
              </p:nvPicPr>
              <p:blipFill>
                <a:blip r:embed="rId19" cstate="print"/>
                <a:srcRect/>
                <a:stretch>
                  <a:fillRect/>
                </a:stretch>
              </p:blipFill>
              <p:spPr bwMode="auto">
                <a:xfrm>
                  <a:off x="8248743" y="5020087"/>
                  <a:ext cx="212749" cy="185781"/>
                </a:xfrm>
                <a:prstGeom prst="rect">
                  <a:avLst/>
                </a:prstGeom>
                <a:noFill/>
              </p:spPr>
            </p:pic>
            <p:pic>
              <p:nvPicPr>
                <p:cNvPr id="268" name="Picture 149" descr="XP icon my documents"/>
                <p:cNvPicPr>
                  <a:picLocks noChangeAspect="1" noChangeArrowheads="1"/>
                </p:cNvPicPr>
                <p:nvPr/>
              </p:nvPicPr>
              <p:blipFill>
                <a:blip r:embed="rId10" cstate="print"/>
                <a:srcRect/>
                <a:stretch>
                  <a:fillRect/>
                </a:stretch>
              </p:blipFill>
              <p:spPr bwMode="auto">
                <a:xfrm>
                  <a:off x="7543800" y="5410200"/>
                  <a:ext cx="305268" cy="341312"/>
                </a:xfrm>
                <a:prstGeom prst="rect">
                  <a:avLst/>
                </a:prstGeom>
                <a:noFill/>
              </p:spPr>
            </p:pic>
            <p:pic>
              <p:nvPicPr>
                <p:cNvPr id="267" name="Picture 32" descr="Security shield windows"/>
                <p:cNvPicPr>
                  <a:picLocks noChangeAspect="1" noChangeArrowheads="1"/>
                </p:cNvPicPr>
                <p:nvPr/>
              </p:nvPicPr>
              <p:blipFill>
                <a:blip r:embed="rId11" cstate="print"/>
                <a:srcRect/>
                <a:stretch>
                  <a:fillRect/>
                </a:stretch>
              </p:blipFill>
              <p:spPr bwMode="auto">
                <a:xfrm>
                  <a:off x="7543800" y="5665474"/>
                  <a:ext cx="198120" cy="250347"/>
                </a:xfrm>
                <a:prstGeom prst="rect">
                  <a:avLst/>
                </a:prstGeom>
                <a:noFill/>
              </p:spPr>
            </p:pic>
          </p:grpSp>
        </p:grpSp>
        <p:sp>
          <p:nvSpPr>
            <p:cNvPr id="88" name="Oval 87"/>
            <p:cNvSpPr/>
            <p:nvPr/>
          </p:nvSpPr>
          <p:spPr bwMode="auto">
            <a:xfrm>
              <a:off x="7315200" y="2394028"/>
              <a:ext cx="228600" cy="228600"/>
            </a:xfrm>
            <a:prstGeom prst="ellipse">
              <a:avLst/>
            </a:prstGeom>
            <a:solidFill>
              <a:schemeClr val="accent5">
                <a:lumMod val="40000"/>
                <a:lumOff val="60000"/>
              </a:schemeClr>
            </a:solidFill>
            <a:ln>
              <a:noFill/>
              <a:headEnd type="none" w="med" len="med"/>
              <a:tailEnd type="none" w="med" len="med"/>
            </a:ln>
            <a:effectLst/>
            <a:scene3d>
              <a:camera prst="orthographicFront" fov="0">
                <a:rot lat="0" lon="0" rev="0"/>
              </a:camera>
              <a:lightRig rig="glow" dir="t">
                <a:rot lat="0" lon="0" rev="6360000"/>
              </a:lightRig>
            </a:scene3d>
            <a:sp3d prstMaterial="flat">
              <a:bevelT w="152400" h="101600"/>
              <a:contourClr>
                <a:schemeClr val="bg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100" kern="1200" dirty="0">
                  <a:solidFill>
                    <a:schemeClr val="tx1"/>
                  </a:solidFill>
                  <a:effectLst>
                    <a:outerShdw blurRad="38100" dist="38100" dir="2700000" algn="tl">
                      <a:srgbClr val="000000">
                        <a:alpha val="43137"/>
                      </a:srgbClr>
                    </a:outerShdw>
                  </a:effectLst>
                  <a:latin typeface="Segoe" pitchFamily="34" charset="0"/>
                  <a:ea typeface="+mn-ea"/>
                  <a:cs typeface="+mn-cs"/>
                </a:rPr>
                <a:t>5</a:t>
              </a:r>
            </a:p>
          </p:txBody>
        </p:sp>
      </p:grpSp>
      <p:sp>
        <p:nvSpPr>
          <p:cNvPr id="92" name="TextBox 91"/>
          <p:cNvSpPr txBox="1"/>
          <p:nvPr/>
        </p:nvSpPr>
        <p:spPr>
          <a:xfrm>
            <a:off x="533400" y="4147319"/>
            <a:ext cx="1752600" cy="738664"/>
          </a:xfrm>
          <a:prstGeom prst="rect">
            <a:avLst/>
          </a:prstGeom>
          <a:noFill/>
        </p:spPr>
        <p:txBody>
          <a:bodyPr wrap="square" rtlCol="0">
            <a:spAutoFit/>
          </a:bodyPr>
          <a:lstStyle/>
          <a:p>
            <a:pPr algn="l" rtl="0"/>
            <a:r>
              <a:rPr lang="en-US" sz="1050" kern="1200" dirty="0">
                <a:latin typeface="Segoe"/>
                <a:ea typeface="+mn-ea"/>
                <a:cs typeface="+mn-cs"/>
              </a:rPr>
              <a:t>User creates a file </a:t>
            </a:r>
            <a:r>
              <a:rPr lang="en-US" sz="1050" dirty="0" smtClean="0">
                <a:latin typeface="Segoe"/>
              </a:rPr>
              <a:t>“marketing.docx”</a:t>
            </a:r>
            <a:r>
              <a:rPr lang="en-US" sz="1050" kern="1200" dirty="0" smtClean="0">
                <a:latin typeface="Segoe"/>
                <a:ea typeface="+mn-ea"/>
                <a:cs typeface="+mn-cs"/>
              </a:rPr>
              <a:t> </a:t>
            </a:r>
            <a:r>
              <a:rPr lang="en-US" sz="1050" kern="1200" dirty="0">
                <a:latin typeface="Segoe"/>
                <a:ea typeface="+mn-ea"/>
                <a:cs typeface="+mn-cs"/>
              </a:rPr>
              <a:t>on Windows server 2008 R2 file server</a:t>
            </a:r>
          </a:p>
        </p:txBody>
      </p:sp>
      <p:sp>
        <p:nvSpPr>
          <p:cNvPr id="93" name="TextBox 92"/>
          <p:cNvSpPr txBox="1"/>
          <p:nvPr/>
        </p:nvSpPr>
        <p:spPr>
          <a:xfrm>
            <a:off x="2819400" y="4114800"/>
            <a:ext cx="1828800" cy="1277273"/>
          </a:xfrm>
          <a:prstGeom prst="rect">
            <a:avLst/>
          </a:prstGeom>
          <a:noFill/>
        </p:spPr>
        <p:txBody>
          <a:bodyPr wrap="square" rtlCol="0">
            <a:spAutoFit/>
          </a:bodyPr>
          <a:lstStyle/>
          <a:p>
            <a:pPr algn="l" rtl="0"/>
            <a:r>
              <a:rPr lang="en-US" sz="1100" kern="1200" dirty="0">
                <a:latin typeface="Segoe"/>
                <a:ea typeface="+mn-ea"/>
                <a:cs typeface="+mn-cs"/>
              </a:rPr>
              <a:t>File </a:t>
            </a:r>
            <a:r>
              <a:rPr lang="en-US" sz="1100" kern="1200" dirty="0" smtClean="0">
                <a:latin typeface="Segoe"/>
                <a:ea typeface="+mn-ea"/>
                <a:cs typeface="+mn-cs"/>
              </a:rPr>
              <a:t>Classification Infrastructure (FCI) classifies </a:t>
            </a:r>
            <a:r>
              <a:rPr lang="en-US" sz="1100" kern="1200" smtClean="0">
                <a:latin typeface="Segoe"/>
                <a:ea typeface="+mn-ea"/>
                <a:cs typeface="+mn-cs"/>
              </a:rPr>
              <a:t>file as </a:t>
            </a:r>
            <a:r>
              <a:rPr lang="en-US" sz="1100" kern="1200" dirty="0" smtClean="0">
                <a:latin typeface="Segoe"/>
                <a:ea typeface="+mn-ea"/>
                <a:cs typeface="+mn-cs"/>
              </a:rPr>
              <a:t>“sensitive” based on content including “Confidential” and “Internal only”</a:t>
            </a:r>
            <a:endParaRPr lang="en-US" sz="1100" kern="1200" dirty="0">
              <a:latin typeface="Segoe"/>
              <a:ea typeface="+mn-ea"/>
              <a:cs typeface="+mn-cs"/>
            </a:endParaRPr>
          </a:p>
        </p:txBody>
      </p:sp>
      <p:sp>
        <p:nvSpPr>
          <p:cNvPr id="94" name="TextBox 93"/>
          <p:cNvSpPr txBox="1"/>
          <p:nvPr/>
        </p:nvSpPr>
        <p:spPr>
          <a:xfrm>
            <a:off x="4572000" y="4114800"/>
            <a:ext cx="1905000" cy="938719"/>
          </a:xfrm>
          <a:prstGeom prst="rect">
            <a:avLst/>
          </a:prstGeom>
          <a:noFill/>
        </p:spPr>
        <p:txBody>
          <a:bodyPr wrap="square" rtlCol="0">
            <a:spAutoFit/>
          </a:bodyPr>
          <a:lstStyle/>
          <a:p>
            <a:pPr algn="l" rtl="0"/>
            <a:r>
              <a:rPr lang="en-US" sz="1100" kern="1200" dirty="0" smtClean="0">
                <a:latin typeface="Segoe"/>
                <a:ea typeface="+mn-ea"/>
                <a:cs typeface="+mn-cs"/>
              </a:rPr>
              <a:t>Automated File Management Task invokes RMS protection to restrict access to “Full Time Employees” only</a:t>
            </a:r>
            <a:endParaRPr lang="en-US" sz="1100" kern="1200" dirty="0">
              <a:latin typeface="Segoe"/>
              <a:ea typeface="+mn-ea"/>
              <a:cs typeface="+mn-cs"/>
            </a:endParaRPr>
          </a:p>
        </p:txBody>
      </p:sp>
      <p:sp>
        <p:nvSpPr>
          <p:cNvPr id="98" name="TextBox 97"/>
          <p:cNvSpPr txBox="1"/>
          <p:nvPr/>
        </p:nvSpPr>
        <p:spPr>
          <a:xfrm>
            <a:off x="6934200" y="3276600"/>
            <a:ext cx="1905000" cy="430887"/>
          </a:xfrm>
          <a:prstGeom prst="rect">
            <a:avLst/>
          </a:prstGeom>
          <a:noFill/>
        </p:spPr>
        <p:txBody>
          <a:bodyPr wrap="square" rtlCol="0">
            <a:spAutoFit/>
          </a:bodyPr>
          <a:lstStyle/>
          <a:p>
            <a:pPr algn="l" rtl="0"/>
            <a:r>
              <a:rPr lang="en-US" sz="1100" kern="1200" dirty="0" smtClean="0">
                <a:latin typeface="Segoe"/>
                <a:ea typeface="+mn-ea"/>
                <a:cs typeface="+mn-cs"/>
              </a:rPr>
              <a:t>Full Time Employee can </a:t>
            </a:r>
            <a:r>
              <a:rPr lang="en-US" sz="1100" kern="1200" dirty="0">
                <a:latin typeface="Segoe"/>
                <a:ea typeface="+mn-ea"/>
                <a:cs typeface="+mn-cs"/>
              </a:rPr>
              <a:t>access </a:t>
            </a:r>
            <a:r>
              <a:rPr lang="en-US" sz="1100" kern="1200" dirty="0" smtClean="0">
                <a:latin typeface="Segoe"/>
                <a:ea typeface="+mn-ea"/>
                <a:cs typeface="+mn-cs"/>
              </a:rPr>
              <a:t>“marketing.docx”</a:t>
            </a:r>
            <a:endParaRPr lang="en-US" sz="1100" kern="1200" dirty="0">
              <a:latin typeface="Segoe"/>
              <a:ea typeface="+mn-ea"/>
              <a:cs typeface="+mn-cs"/>
            </a:endParaRPr>
          </a:p>
        </p:txBody>
      </p:sp>
      <p:sp>
        <p:nvSpPr>
          <p:cNvPr id="99" name="TextBox 98"/>
          <p:cNvSpPr txBox="1"/>
          <p:nvPr/>
        </p:nvSpPr>
        <p:spPr>
          <a:xfrm>
            <a:off x="7010400" y="5029200"/>
            <a:ext cx="1905000" cy="769441"/>
          </a:xfrm>
          <a:prstGeom prst="rect">
            <a:avLst/>
          </a:prstGeom>
          <a:noFill/>
        </p:spPr>
        <p:txBody>
          <a:bodyPr wrap="square" rtlCol="0">
            <a:spAutoFit/>
          </a:bodyPr>
          <a:lstStyle/>
          <a:p>
            <a:pPr algn="l" rtl="0"/>
            <a:r>
              <a:rPr lang="en-US" sz="1100" kern="1200" dirty="0" smtClean="0">
                <a:latin typeface="Segoe"/>
                <a:ea typeface="+mn-ea"/>
                <a:cs typeface="+mn-cs"/>
              </a:rPr>
              <a:t>A malicious user getting access to the file through un intentional leak is not able to access file content</a:t>
            </a:r>
            <a:endParaRPr lang="en-US" sz="1100" kern="1200" dirty="0">
              <a:latin typeface="Segoe"/>
              <a:ea typeface="+mn-ea"/>
              <a:cs typeface="+mn-cs"/>
            </a:endParaRPr>
          </a:p>
        </p:txBody>
      </p:sp>
      <p:sp>
        <p:nvSpPr>
          <p:cNvPr id="102" name="Rectangle 101"/>
          <p:cNvSpPr/>
          <p:nvPr/>
        </p:nvSpPr>
        <p:spPr bwMode="auto">
          <a:xfrm>
            <a:off x="0" y="5791200"/>
            <a:ext cx="9144000" cy="381000"/>
          </a:xfrm>
          <a:prstGeom prst="rect">
            <a:avLst/>
          </a:prstGeom>
          <a:gradFill>
            <a:gsLst>
              <a:gs pos="0">
                <a:srgbClr val="FFCD2F"/>
              </a:gs>
              <a:gs pos="100000">
                <a:srgbClr val="FFEDA3"/>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prstMaterial="flat">
            <a:bevelT w="152400" h="101600"/>
            <a:contourClr>
              <a:schemeClr val="bg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600" kern="1200" dirty="0">
                <a:solidFill>
                  <a:srgbClr val="000000"/>
                </a:solidFill>
                <a:effectLst>
                  <a:outerShdw blurRad="38100" dist="38100" dir="2700000" algn="tl">
                    <a:srgbClr val="000000">
                      <a:alpha val="43137"/>
                    </a:srgbClr>
                  </a:outerShdw>
                </a:effectLst>
                <a:latin typeface="Segoe" pitchFamily="34" charset="0"/>
                <a:ea typeface="+mn-ea"/>
                <a:cs typeface="+mn-cs"/>
              </a:rPr>
              <a:t>Businesses can </a:t>
            </a:r>
            <a:r>
              <a:rPr lang="en-US" sz="1600" kern="1200" dirty="0" smtClean="0">
                <a:solidFill>
                  <a:srgbClr val="000000"/>
                </a:solidFill>
                <a:effectLst>
                  <a:outerShdw blurRad="38100" dist="38100" dir="2700000" algn="tl">
                    <a:srgbClr val="000000">
                      <a:alpha val="43137"/>
                    </a:srgbClr>
                  </a:outerShdw>
                </a:effectLst>
                <a:latin typeface="Segoe" pitchFamily="34" charset="0"/>
                <a:ea typeface="+mn-ea"/>
                <a:cs typeface="+mn-cs"/>
              </a:rPr>
              <a:t>automatically RMS </a:t>
            </a:r>
            <a:r>
              <a:rPr lang="en-US" sz="1600" kern="1200" dirty="0">
                <a:solidFill>
                  <a:srgbClr val="000000"/>
                </a:solidFill>
                <a:effectLst>
                  <a:outerShdw blurRad="38100" dist="38100" dir="2700000" algn="tl">
                    <a:srgbClr val="000000">
                      <a:alpha val="43137"/>
                    </a:srgbClr>
                  </a:outerShdw>
                </a:effectLst>
                <a:latin typeface="Segoe" pitchFamily="34" charset="0"/>
                <a:ea typeface="+mn-ea"/>
                <a:cs typeface="+mn-cs"/>
              </a:rPr>
              <a:t>protect 1000’s of confidential </a:t>
            </a:r>
            <a:r>
              <a:rPr lang="en-US" sz="1600" kern="1200" dirty="0" smtClean="0">
                <a:solidFill>
                  <a:srgbClr val="000000"/>
                </a:solidFill>
                <a:effectLst>
                  <a:outerShdw blurRad="38100" dist="38100" dir="2700000" algn="tl">
                    <a:srgbClr val="000000">
                      <a:alpha val="43137"/>
                    </a:srgbClr>
                  </a:outerShdw>
                </a:effectLst>
                <a:latin typeface="Segoe" pitchFamily="34" charset="0"/>
                <a:ea typeface="+mn-ea"/>
                <a:cs typeface="+mn-cs"/>
              </a:rPr>
              <a:t>files on their file servers</a:t>
            </a:r>
            <a:endParaRPr lang="en-US" sz="16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pic>
        <p:nvPicPr>
          <p:cNvPr id="75" name="Picture 26" descr="Blue wide arrow"/>
          <p:cNvPicPr>
            <a:picLocks noChangeAspect="1" noChangeArrowheads="1"/>
          </p:cNvPicPr>
          <p:nvPr/>
        </p:nvPicPr>
        <p:blipFill>
          <a:blip r:embed="rId7" cstate="print"/>
          <a:srcRect/>
          <a:stretch>
            <a:fillRect/>
          </a:stretch>
        </p:blipFill>
        <p:spPr bwMode="auto">
          <a:xfrm rot="16200000">
            <a:off x="4150227" y="3088774"/>
            <a:ext cx="421617" cy="187670"/>
          </a:xfrm>
          <a:prstGeom prst="rect">
            <a:avLst/>
          </a:prstGeom>
          <a:noFill/>
        </p:spPr>
      </p:pic>
      <p:pic>
        <p:nvPicPr>
          <p:cNvPr id="76" name="Picture 26" descr="Blue wide arrow"/>
          <p:cNvPicPr>
            <a:picLocks noChangeAspect="1" noChangeArrowheads="1"/>
          </p:cNvPicPr>
          <p:nvPr/>
        </p:nvPicPr>
        <p:blipFill>
          <a:blip r:embed="rId7" cstate="print"/>
          <a:srcRect/>
          <a:stretch>
            <a:fillRect/>
          </a:stretch>
        </p:blipFill>
        <p:spPr bwMode="auto">
          <a:xfrm rot="16200000">
            <a:off x="5902827" y="3088774"/>
            <a:ext cx="421617" cy="187670"/>
          </a:xfrm>
          <a:prstGeom prst="rect">
            <a:avLst/>
          </a:prstGeom>
          <a:noFill/>
        </p:spPr>
      </p:pic>
      <p:sp>
        <p:nvSpPr>
          <p:cNvPr id="79" name="Right Arrow 78"/>
          <p:cNvSpPr/>
          <p:nvPr/>
        </p:nvSpPr>
        <p:spPr bwMode="auto">
          <a:xfrm rot="5400000">
            <a:off x="3362269" y="3658071"/>
            <a:ext cx="272297" cy="118956"/>
          </a:xfrm>
          <a:prstGeom prst="rightArrow">
            <a:avLst>
              <a:gd name="adj1" fmla="val 50000"/>
              <a:gd name="adj2" fmla="val 61428"/>
            </a:avLst>
          </a:prstGeom>
          <a:gradFill>
            <a:gsLst>
              <a:gs pos="0">
                <a:srgbClr val="FFCD2F">
                  <a:alpha val="0"/>
                </a:srgbClr>
              </a:gs>
              <a:gs pos="100000">
                <a:srgbClr val="FFC000">
                  <a:alpha val="88000"/>
                </a:srgbClr>
              </a:gs>
            </a:gsLst>
            <a:lin ang="0" scaled="0"/>
          </a:gradFill>
          <a:ln>
            <a:noFill/>
            <a:headEnd type="none" w="med" len="med"/>
            <a:tailEnd type="none" w="med" len="med"/>
          </a:ln>
          <a:effectLst/>
          <a:scene3d>
            <a:camera prst="orthographicFront" fov="0">
              <a:rot lat="0" lon="0" rev="0"/>
            </a:camera>
            <a:lightRig rig="glow" dir="t">
              <a:rot lat="0" lon="0" rev="6360000"/>
            </a:lightRig>
          </a:scene3d>
          <a:sp3d prstMaterial="flat">
            <a:bevelT w="88900" h="38100"/>
            <a:contourClr>
              <a:schemeClr val="bg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rtl="0" fontAlgn="base">
              <a:spcBef>
                <a:spcPct val="0"/>
              </a:spcBef>
              <a:spcAft>
                <a:spcPct val="0"/>
              </a:spcAft>
            </a:pPr>
            <a:endParaRPr lang="en-US" sz="19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p:txBody>
      </p:sp>
      <p:pic>
        <p:nvPicPr>
          <p:cNvPr id="81" name="Picture 149" descr="XP icon my documents"/>
          <p:cNvPicPr>
            <a:picLocks noChangeAspect="1" noChangeArrowheads="1"/>
          </p:cNvPicPr>
          <p:nvPr/>
        </p:nvPicPr>
        <p:blipFill>
          <a:blip r:embed="rId4" cstate="print"/>
          <a:srcRect/>
          <a:stretch>
            <a:fillRect/>
          </a:stretch>
        </p:blipFill>
        <p:spPr bwMode="auto">
          <a:xfrm>
            <a:off x="3382618" y="3848379"/>
            <a:ext cx="225633" cy="238680"/>
          </a:xfrm>
          <a:prstGeom prst="rect">
            <a:avLst/>
          </a:prstGeom>
          <a:noFill/>
        </p:spPr>
      </p:pic>
      <p:sp>
        <p:nvSpPr>
          <p:cNvPr id="83" name="TextBox 82"/>
          <p:cNvSpPr txBox="1"/>
          <p:nvPr/>
        </p:nvSpPr>
        <p:spPr>
          <a:xfrm>
            <a:off x="3429000" y="3886200"/>
            <a:ext cx="255198" cy="261610"/>
          </a:xfrm>
          <a:prstGeom prst="rect">
            <a:avLst/>
          </a:prstGeom>
          <a:noFill/>
        </p:spPr>
        <p:txBody>
          <a:bodyPr wrap="none" rtlCol="0">
            <a:spAutoFit/>
          </a:bodyPr>
          <a:lstStyle/>
          <a:p>
            <a:r>
              <a:rPr lang="en-US" sz="1100" dirty="0" smtClean="0">
                <a:latin typeface="Harrington" pitchFamily="82" charset="0"/>
              </a:rPr>
              <a:t>c</a:t>
            </a:r>
            <a:endParaRPr lang="en-US" sz="1100" dirty="0">
              <a:latin typeface="Harrington" pitchFamily="82" charset="0"/>
            </a:endParaRPr>
          </a:p>
        </p:txBody>
      </p:sp>
      <p:sp>
        <p:nvSpPr>
          <p:cNvPr id="84" name="TextBox 83"/>
          <p:cNvSpPr txBox="1"/>
          <p:nvPr/>
        </p:nvSpPr>
        <p:spPr>
          <a:xfrm>
            <a:off x="5181600" y="2819400"/>
            <a:ext cx="255198" cy="261610"/>
          </a:xfrm>
          <a:prstGeom prst="rect">
            <a:avLst/>
          </a:prstGeom>
          <a:noFill/>
        </p:spPr>
        <p:txBody>
          <a:bodyPr wrap="none" rtlCol="0">
            <a:spAutoFit/>
          </a:bodyPr>
          <a:lstStyle/>
          <a:p>
            <a:r>
              <a:rPr lang="en-US" sz="1100" dirty="0" smtClean="0">
                <a:latin typeface="Harrington" pitchFamily="82" charset="0"/>
              </a:rPr>
              <a:t>c</a:t>
            </a:r>
            <a:endParaRPr lang="en-US" sz="1100" dirty="0">
              <a:latin typeface="Harrington" pitchFamily="82" charset="0"/>
            </a:endParaRPr>
          </a:p>
        </p:txBody>
      </p:sp>
      <p:sp>
        <p:nvSpPr>
          <p:cNvPr id="85" name="Oval 84"/>
          <p:cNvSpPr/>
          <p:nvPr/>
        </p:nvSpPr>
        <p:spPr bwMode="auto">
          <a:xfrm>
            <a:off x="609600" y="2590800"/>
            <a:ext cx="228600" cy="228600"/>
          </a:xfrm>
          <a:prstGeom prst="ellipse">
            <a:avLst/>
          </a:prstGeom>
          <a:solidFill>
            <a:schemeClr val="accent5">
              <a:lumMod val="40000"/>
              <a:lumOff val="60000"/>
            </a:schemeClr>
          </a:solidFill>
          <a:ln>
            <a:noFill/>
            <a:headEnd type="none" w="med" len="med"/>
            <a:tailEnd type="none" w="med" len="med"/>
          </a:ln>
          <a:effectLst/>
          <a:scene3d>
            <a:camera prst="orthographicFront" fov="0">
              <a:rot lat="0" lon="0" rev="0"/>
            </a:camera>
            <a:lightRig rig="glow" dir="t">
              <a:rot lat="0" lon="0" rev="6360000"/>
            </a:lightRig>
          </a:scene3d>
          <a:sp3d prstMaterial="flat">
            <a:bevelT w="152400" h="101600"/>
            <a:contourClr>
              <a:schemeClr val="bg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1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1</a:t>
            </a:r>
            <a:endParaRPr lang="en-US" sz="11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p:txBody>
      </p:sp>
    </p:spTree>
    <p:extLst>
      <p:ext uri="{BB962C8B-B14F-4D97-AF65-F5344CB8AC3E}">
        <p14:creationId xmlns:p14="http://schemas.microsoft.com/office/powerpoint/2007/7/12/main" xmlns="" val="49482463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File Management Task - Applying policy with RMS protection of files with FCI</a:t>
            </a:r>
            <a:endParaRPr lang="en-US" sz="3600"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07/7/12/main" xmlns="" val="41316316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sz="5400" dirty="0" smtClean="0"/>
              <a:t>Re-cap</a:t>
            </a:r>
            <a:endParaRPr lang="en-US" sz="5400" dirty="0"/>
          </a:p>
        </p:txBody>
      </p:sp>
      <p:sp>
        <p:nvSpPr>
          <p:cNvPr id="3" name="Text Placeholder 2"/>
          <p:cNvSpPr>
            <a:spLocks noGrp="1"/>
          </p:cNvSpPr>
          <p:nvPr>
            <p:ph idx="1"/>
          </p:nvPr>
        </p:nvSpPr>
        <p:spPr/>
        <p:txBody>
          <a:bodyPr/>
          <a:lstStyle/>
          <a:p>
            <a:r>
              <a:rPr lang="en-US" sz="4000" dirty="0" smtClean="0"/>
              <a:t>Expiring Files</a:t>
            </a:r>
          </a:p>
          <a:p>
            <a:r>
              <a:rPr lang="en-US" sz="4000" dirty="0" smtClean="0"/>
              <a:t>Applying Policy based on Classification</a:t>
            </a:r>
          </a:p>
          <a:p>
            <a:r>
              <a:rPr lang="en-US" sz="4000" dirty="0" smtClean="0"/>
              <a:t>RMS bulk tool available</a:t>
            </a:r>
          </a:p>
          <a:p>
            <a:pPr>
              <a:buNone/>
            </a:pPr>
            <a:endParaRPr lang="en-US" dirty="0" smtClean="0"/>
          </a:p>
          <a:p>
            <a:endParaRPr lang="en-US"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(Near)Real-Time Classification</a:t>
            </a:r>
            <a:endParaRPr lang="en-US" dirty="0"/>
          </a:p>
        </p:txBody>
      </p:sp>
      <p:sp>
        <p:nvSpPr>
          <p:cNvPr id="3" name="Text Placeholder 2"/>
          <p:cNvSpPr>
            <a:spLocks noGrp="1"/>
          </p:cNvSpPr>
          <p:nvPr>
            <p:ph type="body" idx="1"/>
          </p:nvPr>
        </p:nvSpPr>
        <p:spPr>
          <a:xfrm>
            <a:off x="381000" y="1794049"/>
            <a:ext cx="4114800" cy="346249"/>
          </a:xfrm>
        </p:spPr>
        <p:style>
          <a:lnRef idx="0">
            <a:schemeClr val="accent2"/>
          </a:lnRef>
          <a:fillRef idx="3">
            <a:schemeClr val="accent2"/>
          </a:fillRef>
          <a:effectRef idx="3">
            <a:schemeClr val="accent2"/>
          </a:effectRef>
          <a:fontRef idx="minor">
            <a:schemeClr val="lt1"/>
          </a:fontRef>
        </p:style>
        <p:txBody>
          <a:bodyPr/>
          <a:lstStyle/>
          <a:p>
            <a:r>
              <a:rPr lang="en-US" b="0" dirty="0" smtClean="0"/>
              <a:t>FCI in Windows 2008 R2</a:t>
            </a:r>
            <a:endParaRPr lang="en-US" b="0" dirty="0"/>
          </a:p>
        </p:txBody>
      </p:sp>
      <p:sp>
        <p:nvSpPr>
          <p:cNvPr id="6" name="Text Placeholder 5"/>
          <p:cNvSpPr>
            <a:spLocks noGrp="1"/>
          </p:cNvSpPr>
          <p:nvPr>
            <p:ph sz="half" idx="2"/>
          </p:nvPr>
        </p:nvSpPr>
        <p:spPr>
          <a:xfrm>
            <a:off x="380999" y="2272656"/>
            <a:ext cx="4114800" cy="1982081"/>
          </a:xfrm>
        </p:spPr>
        <p:txBody>
          <a:bodyPr/>
          <a:lstStyle/>
          <a:p>
            <a:r>
              <a:rPr lang="en-US" dirty="0" smtClean="0"/>
              <a:t>FCI schedules classification to reduce load</a:t>
            </a:r>
          </a:p>
          <a:p>
            <a:r>
              <a:rPr lang="en-US" dirty="0" smtClean="0"/>
              <a:t>Applications can query FCI properties forcing classification to happen immediately</a:t>
            </a:r>
          </a:p>
        </p:txBody>
      </p:sp>
      <p:sp>
        <p:nvSpPr>
          <p:cNvPr id="4" name="Text Placeholder 3"/>
          <p:cNvSpPr>
            <a:spLocks noGrp="1"/>
          </p:cNvSpPr>
          <p:nvPr>
            <p:ph type="body" sz="quarter" idx="3"/>
          </p:nvPr>
        </p:nvSpPr>
        <p:spPr>
          <a:xfrm>
            <a:off x="4645981" y="1447801"/>
            <a:ext cx="4117019" cy="692497"/>
          </a:xfrm>
        </p:spPr>
        <p:style>
          <a:lnRef idx="0">
            <a:schemeClr val="accent2"/>
          </a:lnRef>
          <a:fillRef idx="3">
            <a:schemeClr val="accent2"/>
          </a:fillRef>
          <a:effectRef idx="3">
            <a:schemeClr val="accent2"/>
          </a:effectRef>
          <a:fontRef idx="minor">
            <a:schemeClr val="lt1"/>
          </a:fontRef>
        </p:style>
        <p:txBody>
          <a:bodyPr/>
          <a:lstStyle/>
          <a:p>
            <a:r>
              <a:rPr lang="en-US" b="0" dirty="0" smtClean="0"/>
              <a:t>Near-Real-Time Classification code sample</a:t>
            </a:r>
            <a:endParaRPr lang="en-US" b="0" dirty="0"/>
          </a:p>
        </p:txBody>
      </p:sp>
      <p:sp>
        <p:nvSpPr>
          <p:cNvPr id="7" name="Content Placeholder 6"/>
          <p:cNvSpPr>
            <a:spLocks noGrp="1"/>
          </p:cNvSpPr>
          <p:nvPr>
            <p:ph sz="quarter" idx="4"/>
          </p:nvPr>
        </p:nvSpPr>
        <p:spPr>
          <a:xfrm>
            <a:off x="4645026" y="2272656"/>
            <a:ext cx="4117974" cy="2728439"/>
          </a:xfrm>
        </p:spPr>
        <p:txBody>
          <a:bodyPr/>
          <a:lstStyle/>
          <a:p>
            <a:pPr marL="296321" lvl="1" indent="-296321"/>
            <a:r>
              <a:rPr lang="en-US" dirty="0"/>
              <a:t>Invokes a command on a selected set of files upon file creation and </a:t>
            </a:r>
            <a:r>
              <a:rPr lang="en-US" dirty="0" smtClean="0"/>
              <a:t>modification</a:t>
            </a:r>
          </a:p>
          <a:p>
            <a:pPr marL="296321" lvl="1" indent="-296321"/>
            <a:r>
              <a:rPr lang="en-US" dirty="0" smtClean="0"/>
              <a:t>Allows administrator to select files based on classification properties only</a:t>
            </a:r>
          </a:p>
          <a:p>
            <a:pPr marL="296321" lvl="1" indent="-296321"/>
            <a:r>
              <a:rPr lang="en-US" dirty="0" smtClean="0"/>
              <a:t>Can be extended by ISVs to create reactive applications</a:t>
            </a:r>
            <a:endParaRPr lang="en-US" dirty="0"/>
          </a:p>
          <a:p>
            <a:endParaRPr lang="en-US" dirty="0"/>
          </a:p>
        </p:txBody>
      </p:sp>
      <p:sp>
        <p:nvSpPr>
          <p:cNvPr id="9" name="Rounded Rectangle 8"/>
          <p:cNvSpPr/>
          <p:nvPr/>
        </p:nvSpPr>
        <p:spPr bwMode="auto">
          <a:xfrm>
            <a:off x="1600200" y="5410200"/>
            <a:ext cx="6019800" cy="1066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sz="2800" dirty="0" smtClean="0"/>
              <a:t>Code Gallery</a:t>
            </a:r>
          </a:p>
          <a:p>
            <a:pPr algn="ctr"/>
            <a:r>
              <a:rPr lang="en-US" sz="2800" dirty="0">
                <a:solidFill>
                  <a:schemeClr val="accent5"/>
                </a:solidFill>
              </a:rPr>
              <a:t>http://code.msdn.microsoft.com/fci</a:t>
            </a:r>
          </a:p>
        </p:txBody>
      </p:sp>
    </p:spTree>
    <p:extLst>
      <p:ext uri="{BB962C8B-B14F-4D97-AF65-F5344CB8AC3E}">
        <p14:creationId xmlns:p14="http://schemas.microsoft.com/office/powerpoint/2007/7/12/main" xmlns="" val="279888815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Near-Real-time classification</a:t>
            </a:r>
            <a:endParaRPr lang="en-US" sz="3600"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07/7/12/main" xmlns="" val="213836308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sz="5400" dirty="0" smtClean="0"/>
              <a:t>Re-cap</a:t>
            </a:r>
            <a:endParaRPr lang="en-US" sz="5400" dirty="0"/>
          </a:p>
        </p:txBody>
      </p:sp>
      <p:sp>
        <p:nvSpPr>
          <p:cNvPr id="3" name="Text Placeholder 2"/>
          <p:cNvSpPr>
            <a:spLocks noGrp="1"/>
          </p:cNvSpPr>
          <p:nvPr>
            <p:ph idx="1"/>
          </p:nvPr>
        </p:nvSpPr>
        <p:spPr/>
        <p:txBody>
          <a:bodyPr/>
          <a:lstStyle/>
          <a:p>
            <a:r>
              <a:rPr lang="en-US" sz="4000" dirty="0" smtClean="0"/>
              <a:t>Script available on code gallery</a:t>
            </a:r>
          </a:p>
          <a:p>
            <a:r>
              <a:rPr lang="en-US" sz="4000" dirty="0" smtClean="0"/>
              <a:t>Near real-time</a:t>
            </a:r>
          </a:p>
          <a:p>
            <a:r>
              <a:rPr lang="en-US" sz="4000" dirty="0" smtClean="0"/>
              <a:t>Dependent on organizations needs</a:t>
            </a:r>
          </a:p>
          <a:p>
            <a:pPr>
              <a:buNone/>
            </a:pPr>
            <a:endParaRPr lang="en-US" dirty="0" smtClean="0"/>
          </a:p>
          <a:p>
            <a:endParaRPr lang="en-US"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PowerShell</a:t>
            </a:r>
            <a:r>
              <a:rPr lang="en-US" dirty="0" smtClean="0"/>
              <a:t> Host classifier</a:t>
            </a:r>
            <a:endParaRPr lang="en-US" dirty="0"/>
          </a:p>
        </p:txBody>
      </p:sp>
      <p:sp>
        <p:nvSpPr>
          <p:cNvPr id="9" name="Text Placeholder 8"/>
          <p:cNvSpPr>
            <a:spLocks noGrp="1"/>
          </p:cNvSpPr>
          <p:nvPr>
            <p:ph type="body" sz="quarter" idx="10"/>
          </p:nvPr>
        </p:nvSpPr>
        <p:spPr>
          <a:xfrm>
            <a:off x="484776" y="1685098"/>
            <a:ext cx="8346073" cy="1698927"/>
          </a:xfrm>
        </p:spPr>
        <p:txBody>
          <a:bodyPr/>
          <a:lstStyle/>
          <a:p>
            <a:r>
              <a:rPr lang="en-US" dirty="0" smtClean="0"/>
              <a:t>Allows an IT pro to classify files based on a </a:t>
            </a:r>
            <a:r>
              <a:rPr lang="en-US" dirty="0" err="1" smtClean="0"/>
              <a:t>Powershell</a:t>
            </a:r>
            <a:r>
              <a:rPr lang="en-US" dirty="0" smtClean="0"/>
              <a:t> Script</a:t>
            </a:r>
          </a:p>
          <a:p>
            <a:pPr lvl="1"/>
            <a:r>
              <a:rPr lang="en-US" sz="2000" dirty="0" smtClean="0"/>
              <a:t>if (($_.</a:t>
            </a:r>
            <a:r>
              <a:rPr lang="en-US" sz="2000" dirty="0" err="1" smtClean="0"/>
              <a:t>Name.IndexOf</a:t>
            </a:r>
            <a:r>
              <a:rPr lang="en-US" sz="2000" dirty="0" smtClean="0"/>
              <a:t>(‘Confidential’) –</a:t>
            </a:r>
            <a:r>
              <a:rPr lang="en-US" sz="2000" dirty="0" err="1" smtClean="0"/>
              <a:t>lt</a:t>
            </a:r>
            <a:r>
              <a:rPr lang="en-US" sz="2000" dirty="0" smtClean="0"/>
              <a:t> 0) –and</a:t>
            </a:r>
          </a:p>
          <a:p>
            <a:pPr lvl="1"/>
            <a:r>
              <a:rPr lang="en-US" sz="2000" dirty="0" smtClean="0"/>
              <a:t>     $_.</a:t>
            </a:r>
            <a:r>
              <a:rPr lang="en-US" sz="2000" dirty="0" err="1" smtClean="0"/>
              <a:t>RelativePath.IndexOf</a:t>
            </a:r>
            <a:r>
              <a:rPr lang="en-US" sz="2000" dirty="0" smtClean="0"/>
              <a:t>(‘Confidential’) –</a:t>
            </a:r>
            <a:r>
              <a:rPr lang="en-US" sz="2000" dirty="0" err="1" smtClean="0"/>
              <a:t>lt</a:t>
            </a:r>
            <a:r>
              <a:rPr lang="en-US" sz="2000" dirty="0" smtClean="0"/>
              <a:t> 0))</a:t>
            </a:r>
          </a:p>
          <a:p>
            <a:pPr lvl="1"/>
            <a:r>
              <a:rPr lang="en-US" sz="2000" dirty="0" smtClean="0"/>
              <a:t>{ $false }</a:t>
            </a:r>
          </a:p>
          <a:p>
            <a:pPr lvl="1"/>
            <a:r>
              <a:rPr lang="en-US" sz="2000" dirty="0" smtClean="0"/>
              <a:t>Else { $true}</a:t>
            </a:r>
          </a:p>
          <a:p>
            <a:pPr lvl="1"/>
            <a:endParaRPr lang="en-US" dirty="0" smtClean="0"/>
          </a:p>
          <a:p>
            <a:r>
              <a:rPr lang="en-US" dirty="0" smtClean="0"/>
              <a:t>Easy to deploy and create custom classification logic</a:t>
            </a:r>
          </a:p>
          <a:p>
            <a:endParaRPr lang="en-US" sz="2000" dirty="0" smtClean="0"/>
          </a:p>
        </p:txBody>
      </p:sp>
      <p:sp>
        <p:nvSpPr>
          <p:cNvPr id="6" name="Rounded Rectangle 5"/>
          <p:cNvSpPr/>
          <p:nvPr/>
        </p:nvSpPr>
        <p:spPr bwMode="auto">
          <a:xfrm>
            <a:off x="1562100" y="5526065"/>
            <a:ext cx="6019800" cy="914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sz="2800" dirty="0"/>
              <a:t>Part of the </a:t>
            </a:r>
            <a:r>
              <a:rPr lang="en-US" sz="2800" dirty="0" smtClean="0"/>
              <a:t>Windows 2008 R2 SDK</a:t>
            </a:r>
            <a:endParaRPr lang="en-US" sz="2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51" y="3929349"/>
            <a:ext cx="8429462" cy="1337595"/>
          </a:xfrm>
        </p:spPr>
        <p:txBody>
          <a:bodyPr/>
          <a:lstStyle/>
          <a:p>
            <a:r>
              <a:rPr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File Classification Infrastructure</a:t>
            </a:r>
            <a:endParaRPr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4475221" y="5341785"/>
            <a:ext cx="4099436" cy="461665"/>
          </a:xfrm>
        </p:spPr>
        <p:txBody>
          <a:bodyPr/>
          <a:lstStyle/>
          <a:p>
            <a:r>
              <a:rPr lang="en-US" dirty="0" smtClean="0">
                <a:solidFill>
                  <a:schemeClr val="tx1"/>
                </a:solidFill>
              </a:rPr>
              <a:t>Joel Garcia</a:t>
            </a:r>
          </a:p>
          <a:p>
            <a:r>
              <a:rPr lang="en-US" dirty="0" smtClean="0">
                <a:solidFill>
                  <a:schemeClr val="tx1"/>
                </a:solidFill>
              </a:rPr>
              <a:t>Sr. Product Manager</a:t>
            </a:r>
          </a:p>
          <a:p>
            <a:r>
              <a:rPr lang="en-US" dirty="0" smtClean="0">
                <a:solidFill>
                  <a:schemeClr val="tx1"/>
                </a:solidFill>
              </a:rPr>
              <a:t>Microsoft Corporation</a:t>
            </a:r>
          </a:p>
          <a:p>
            <a:r>
              <a:rPr lang="en-US" dirty="0" smtClean="0">
                <a:solidFill>
                  <a:schemeClr val="tx1"/>
                </a:solidFill>
              </a:rPr>
              <a:t>Session Code: </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Classifying files with PowerShell </a:t>
            </a:r>
            <a:endParaRPr lang="en-US" sz="3600"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07/7/12/main" xmlns="" val="318735409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SharePoint </a:t>
            </a:r>
            <a:r>
              <a:rPr lang="en-US" dirty="0" smtClean="0"/>
              <a:t>Upload Script</a:t>
            </a:r>
            <a:endParaRPr lang="en-US" dirty="0"/>
          </a:p>
        </p:txBody>
      </p:sp>
      <p:sp>
        <p:nvSpPr>
          <p:cNvPr id="6" name="Text Placeholder 5"/>
          <p:cNvSpPr>
            <a:spLocks noGrp="1"/>
          </p:cNvSpPr>
          <p:nvPr>
            <p:ph type="body" sz="quarter" idx="10"/>
          </p:nvPr>
        </p:nvSpPr>
        <p:spPr>
          <a:xfrm>
            <a:off x="381000" y="1930432"/>
            <a:ext cx="8382000" cy="2412968"/>
          </a:xfrm>
        </p:spPr>
        <p:txBody>
          <a:bodyPr/>
          <a:lstStyle/>
          <a:p>
            <a:r>
              <a:rPr lang="en-US" dirty="0" smtClean="0"/>
              <a:t>PowerShell script that uploads a file to a SharePoint site</a:t>
            </a:r>
          </a:p>
          <a:p>
            <a:r>
              <a:rPr lang="en-US" dirty="0" smtClean="0"/>
              <a:t>Transfers all FCI properties to SharePoint</a:t>
            </a:r>
          </a:p>
          <a:p>
            <a:r>
              <a:rPr lang="en-US" dirty="0" smtClean="0"/>
              <a:t>Can be utilized by File Management Tasks for simple SharePoint Migration</a:t>
            </a:r>
          </a:p>
        </p:txBody>
      </p:sp>
      <p:sp>
        <p:nvSpPr>
          <p:cNvPr id="4" name="Rounded Rectangle 3"/>
          <p:cNvSpPr/>
          <p:nvPr/>
        </p:nvSpPr>
        <p:spPr bwMode="auto">
          <a:xfrm>
            <a:off x="1562100" y="5410200"/>
            <a:ext cx="6019800" cy="1066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sz="2800" dirty="0" smtClean="0"/>
              <a:t>Coming Soon on Script Center</a:t>
            </a:r>
            <a:endParaRPr lang="en-US" sz="2800" dirty="0"/>
          </a:p>
        </p:txBody>
      </p:sp>
    </p:spTree>
    <p:extLst>
      <p:ext uri="{BB962C8B-B14F-4D97-AF65-F5344CB8AC3E}">
        <p14:creationId xmlns:p14="http://schemas.microsoft.com/office/powerpoint/2007/7/12/main" xmlns="" val="279888815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SharePoint upload with FCI</a:t>
            </a:r>
            <a:endParaRPr lang="en-US" sz="3600"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07/7/12/main" xmlns="" val="318941110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sz="5400" dirty="0" smtClean="0"/>
              <a:t>Re-cap</a:t>
            </a:r>
            <a:endParaRPr lang="en-US" sz="5400" dirty="0"/>
          </a:p>
        </p:txBody>
      </p:sp>
      <p:sp>
        <p:nvSpPr>
          <p:cNvPr id="3" name="Text Placeholder 2"/>
          <p:cNvSpPr>
            <a:spLocks noGrp="1"/>
          </p:cNvSpPr>
          <p:nvPr>
            <p:ph idx="1"/>
          </p:nvPr>
        </p:nvSpPr>
        <p:spPr/>
        <p:txBody>
          <a:bodyPr/>
          <a:lstStyle/>
          <a:p>
            <a:r>
              <a:rPr lang="en-US" sz="4000" dirty="0" smtClean="0"/>
              <a:t>Simple SharePoint Upload</a:t>
            </a:r>
          </a:p>
          <a:p>
            <a:r>
              <a:rPr lang="en-US" sz="4000" dirty="0" smtClean="0"/>
              <a:t>File Share / SharePoint co-existence</a:t>
            </a:r>
          </a:p>
          <a:p>
            <a:pPr>
              <a:buNone/>
            </a:pPr>
            <a:endParaRPr lang="en-US" dirty="0" smtClean="0"/>
          </a:p>
          <a:p>
            <a:endParaRPr lang="en-US"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167640" y="568230"/>
            <a:ext cx="2194560" cy="879570"/>
            <a:chOff x="2448" y="581"/>
            <a:chExt cx="2011" cy="806"/>
          </a:xfrm>
        </p:grpSpPr>
        <p:sp>
          <p:nvSpPr>
            <p:cNvPr id="8" name="Rectangle 7"/>
            <p:cNvSpPr>
              <a:spLocks noChangeArrowheads="1"/>
            </p:cNvSpPr>
            <p:nvPr/>
          </p:nvSpPr>
          <p:spPr bwMode="auto">
            <a:xfrm>
              <a:off x="3338" y="1038"/>
              <a:ext cx="1113" cy="277"/>
            </a:xfrm>
            <a:prstGeom prst="rect">
              <a:avLst/>
            </a:prstGeom>
            <a:solidFill>
              <a:srgbClr val="00009E"/>
            </a:solidFill>
            <a:ln w="0">
              <a:solidFill>
                <a:srgbClr val="00009E"/>
              </a:solidFill>
              <a:prstDash val="solid"/>
              <a:miter lim="800000"/>
              <a:headEnd/>
              <a:tailEnd/>
            </a:ln>
            <a:extLst>
              <a:ext uri="{53640926-AAD7-44d8-BBD7-CCE9431645EC}">
                <a14:shadowObscured xmlns:a14="http://schemas.microsoft.com/office/drawing/2007/7/7/main" xmlns="" val="1"/>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2448" y="581"/>
              <a:ext cx="798" cy="806"/>
            </a:xfrm>
            <a:custGeom>
              <a:avLst/>
              <a:gdLst/>
              <a:ahLst/>
              <a:cxnLst>
                <a:cxn ang="0">
                  <a:pos x="649" y="132"/>
                </a:cxn>
                <a:cxn ang="0">
                  <a:pos x="450" y="210"/>
                </a:cxn>
                <a:cxn ang="0">
                  <a:pos x="288" y="344"/>
                </a:cxn>
                <a:cxn ang="0">
                  <a:pos x="174" y="522"/>
                </a:cxn>
                <a:cxn ang="0">
                  <a:pos x="117" y="733"/>
                </a:cxn>
                <a:cxn ang="0">
                  <a:pos x="130" y="956"/>
                </a:cxn>
                <a:cxn ang="0">
                  <a:pos x="209" y="1157"/>
                </a:cxn>
                <a:cxn ang="0">
                  <a:pos x="342" y="1319"/>
                </a:cxn>
                <a:cxn ang="0">
                  <a:pos x="519" y="1435"/>
                </a:cxn>
                <a:cxn ang="0">
                  <a:pos x="726" y="1492"/>
                </a:cxn>
                <a:cxn ang="0">
                  <a:pos x="947" y="1479"/>
                </a:cxn>
                <a:cxn ang="0">
                  <a:pos x="1145" y="1401"/>
                </a:cxn>
                <a:cxn ang="0">
                  <a:pos x="1308" y="1267"/>
                </a:cxn>
                <a:cxn ang="0">
                  <a:pos x="1421" y="1089"/>
                </a:cxn>
                <a:cxn ang="0">
                  <a:pos x="1478" y="878"/>
                </a:cxn>
                <a:cxn ang="0">
                  <a:pos x="1465" y="655"/>
                </a:cxn>
                <a:cxn ang="0">
                  <a:pos x="1387" y="455"/>
                </a:cxn>
                <a:cxn ang="0">
                  <a:pos x="1254" y="291"/>
                </a:cxn>
                <a:cxn ang="0">
                  <a:pos x="1078" y="175"/>
                </a:cxn>
                <a:cxn ang="0">
                  <a:pos x="869" y="119"/>
                </a:cxn>
                <a:cxn ang="0">
                  <a:pos x="872" y="3"/>
                </a:cxn>
                <a:cxn ang="0">
                  <a:pos x="1089" y="54"/>
                </a:cxn>
                <a:cxn ang="0">
                  <a:pos x="1278" y="163"/>
                </a:cxn>
                <a:cxn ang="0">
                  <a:pos x="1432" y="315"/>
                </a:cxn>
                <a:cxn ang="0">
                  <a:pos x="1539" y="506"/>
                </a:cxn>
                <a:cxn ang="0">
                  <a:pos x="1592" y="725"/>
                </a:cxn>
                <a:cxn ang="0">
                  <a:pos x="1583" y="956"/>
                </a:cxn>
                <a:cxn ang="0">
                  <a:pos x="1512" y="1167"/>
                </a:cxn>
                <a:cxn ang="0">
                  <a:pos x="1389" y="1346"/>
                </a:cxn>
                <a:cxn ang="0">
                  <a:pos x="1224" y="1487"/>
                </a:cxn>
                <a:cxn ang="0">
                  <a:pos x="1025" y="1579"/>
                </a:cxn>
                <a:cxn ang="0">
                  <a:pos x="801" y="1612"/>
                </a:cxn>
                <a:cxn ang="0">
                  <a:pos x="577" y="1580"/>
                </a:cxn>
                <a:cxn ang="0">
                  <a:pos x="377" y="1491"/>
                </a:cxn>
                <a:cxn ang="0">
                  <a:pos x="210" y="1352"/>
                </a:cxn>
                <a:cxn ang="0">
                  <a:pos x="86" y="1172"/>
                </a:cxn>
                <a:cxn ang="0">
                  <a:pos x="14" y="962"/>
                </a:cxn>
                <a:cxn ang="0">
                  <a:pos x="3" y="731"/>
                </a:cxn>
                <a:cxn ang="0">
                  <a:pos x="54" y="512"/>
                </a:cxn>
                <a:cxn ang="0">
                  <a:pos x="160" y="320"/>
                </a:cxn>
                <a:cxn ang="0">
                  <a:pos x="312" y="166"/>
                </a:cxn>
                <a:cxn ang="0">
                  <a:pos x="500" y="57"/>
                </a:cxn>
                <a:cxn ang="0">
                  <a:pos x="717" y="4"/>
                </a:cxn>
              </a:cxnLst>
              <a:rect l="0" t="0" r="r" b="b"/>
              <a:pathLst>
                <a:path w="1596" h="1612">
                  <a:moveTo>
                    <a:pt x="795" y="115"/>
                  </a:moveTo>
                  <a:lnTo>
                    <a:pt x="721" y="120"/>
                  </a:lnTo>
                  <a:lnTo>
                    <a:pt x="649" y="132"/>
                  </a:lnTo>
                  <a:lnTo>
                    <a:pt x="579" y="151"/>
                  </a:lnTo>
                  <a:lnTo>
                    <a:pt x="513" y="178"/>
                  </a:lnTo>
                  <a:lnTo>
                    <a:pt x="450" y="210"/>
                  </a:lnTo>
                  <a:lnTo>
                    <a:pt x="392" y="250"/>
                  </a:lnTo>
                  <a:lnTo>
                    <a:pt x="338" y="295"/>
                  </a:lnTo>
                  <a:lnTo>
                    <a:pt x="288" y="344"/>
                  </a:lnTo>
                  <a:lnTo>
                    <a:pt x="244" y="400"/>
                  </a:lnTo>
                  <a:lnTo>
                    <a:pt x="206" y="459"/>
                  </a:lnTo>
                  <a:lnTo>
                    <a:pt x="174" y="522"/>
                  </a:lnTo>
                  <a:lnTo>
                    <a:pt x="148" y="589"/>
                  </a:lnTo>
                  <a:lnTo>
                    <a:pt x="129" y="660"/>
                  </a:lnTo>
                  <a:lnTo>
                    <a:pt x="117" y="733"/>
                  </a:lnTo>
                  <a:lnTo>
                    <a:pt x="114" y="809"/>
                  </a:lnTo>
                  <a:lnTo>
                    <a:pt x="119" y="883"/>
                  </a:lnTo>
                  <a:lnTo>
                    <a:pt x="130" y="956"/>
                  </a:lnTo>
                  <a:lnTo>
                    <a:pt x="150" y="1027"/>
                  </a:lnTo>
                  <a:lnTo>
                    <a:pt x="175" y="1094"/>
                  </a:lnTo>
                  <a:lnTo>
                    <a:pt x="209" y="1157"/>
                  </a:lnTo>
                  <a:lnTo>
                    <a:pt x="248" y="1215"/>
                  </a:lnTo>
                  <a:lnTo>
                    <a:pt x="292" y="1270"/>
                  </a:lnTo>
                  <a:lnTo>
                    <a:pt x="342" y="1319"/>
                  </a:lnTo>
                  <a:lnTo>
                    <a:pt x="396" y="1365"/>
                  </a:lnTo>
                  <a:lnTo>
                    <a:pt x="455" y="1403"/>
                  </a:lnTo>
                  <a:lnTo>
                    <a:pt x="519" y="1435"/>
                  </a:lnTo>
                  <a:lnTo>
                    <a:pt x="584" y="1461"/>
                  </a:lnTo>
                  <a:lnTo>
                    <a:pt x="654" y="1481"/>
                  </a:lnTo>
                  <a:lnTo>
                    <a:pt x="726" y="1492"/>
                  </a:lnTo>
                  <a:lnTo>
                    <a:pt x="801" y="1496"/>
                  </a:lnTo>
                  <a:lnTo>
                    <a:pt x="875" y="1491"/>
                  </a:lnTo>
                  <a:lnTo>
                    <a:pt x="947" y="1479"/>
                  </a:lnTo>
                  <a:lnTo>
                    <a:pt x="1016" y="1460"/>
                  </a:lnTo>
                  <a:lnTo>
                    <a:pt x="1082" y="1433"/>
                  </a:lnTo>
                  <a:lnTo>
                    <a:pt x="1145" y="1401"/>
                  </a:lnTo>
                  <a:lnTo>
                    <a:pt x="1203" y="1361"/>
                  </a:lnTo>
                  <a:lnTo>
                    <a:pt x="1258" y="1316"/>
                  </a:lnTo>
                  <a:lnTo>
                    <a:pt x="1308" y="1267"/>
                  </a:lnTo>
                  <a:lnTo>
                    <a:pt x="1352" y="1211"/>
                  </a:lnTo>
                  <a:lnTo>
                    <a:pt x="1389" y="1152"/>
                  </a:lnTo>
                  <a:lnTo>
                    <a:pt x="1421" y="1089"/>
                  </a:lnTo>
                  <a:lnTo>
                    <a:pt x="1447" y="1021"/>
                  </a:lnTo>
                  <a:lnTo>
                    <a:pt x="1467" y="951"/>
                  </a:lnTo>
                  <a:lnTo>
                    <a:pt x="1478" y="878"/>
                  </a:lnTo>
                  <a:lnTo>
                    <a:pt x="1482" y="802"/>
                  </a:lnTo>
                  <a:lnTo>
                    <a:pt x="1477" y="727"/>
                  </a:lnTo>
                  <a:lnTo>
                    <a:pt x="1465" y="655"/>
                  </a:lnTo>
                  <a:lnTo>
                    <a:pt x="1446" y="584"/>
                  </a:lnTo>
                  <a:lnTo>
                    <a:pt x="1420" y="517"/>
                  </a:lnTo>
                  <a:lnTo>
                    <a:pt x="1387" y="455"/>
                  </a:lnTo>
                  <a:lnTo>
                    <a:pt x="1348" y="396"/>
                  </a:lnTo>
                  <a:lnTo>
                    <a:pt x="1304" y="341"/>
                  </a:lnTo>
                  <a:lnTo>
                    <a:pt x="1254" y="291"/>
                  </a:lnTo>
                  <a:lnTo>
                    <a:pt x="1200" y="246"/>
                  </a:lnTo>
                  <a:lnTo>
                    <a:pt x="1140" y="208"/>
                  </a:lnTo>
                  <a:lnTo>
                    <a:pt x="1078" y="175"/>
                  </a:lnTo>
                  <a:lnTo>
                    <a:pt x="1011" y="150"/>
                  </a:lnTo>
                  <a:lnTo>
                    <a:pt x="942" y="130"/>
                  </a:lnTo>
                  <a:lnTo>
                    <a:pt x="869" y="119"/>
                  </a:lnTo>
                  <a:lnTo>
                    <a:pt x="795" y="115"/>
                  </a:lnTo>
                  <a:close/>
                  <a:moveTo>
                    <a:pt x="795" y="0"/>
                  </a:moveTo>
                  <a:lnTo>
                    <a:pt x="872" y="3"/>
                  </a:lnTo>
                  <a:lnTo>
                    <a:pt x="947" y="13"/>
                  </a:lnTo>
                  <a:lnTo>
                    <a:pt x="1019" y="31"/>
                  </a:lnTo>
                  <a:lnTo>
                    <a:pt x="1089" y="54"/>
                  </a:lnTo>
                  <a:lnTo>
                    <a:pt x="1156" y="85"/>
                  </a:lnTo>
                  <a:lnTo>
                    <a:pt x="1219" y="120"/>
                  </a:lnTo>
                  <a:lnTo>
                    <a:pt x="1278" y="163"/>
                  </a:lnTo>
                  <a:lnTo>
                    <a:pt x="1334" y="209"/>
                  </a:lnTo>
                  <a:lnTo>
                    <a:pt x="1385" y="259"/>
                  </a:lnTo>
                  <a:lnTo>
                    <a:pt x="1432" y="315"/>
                  </a:lnTo>
                  <a:lnTo>
                    <a:pt x="1473" y="375"/>
                  </a:lnTo>
                  <a:lnTo>
                    <a:pt x="1509" y="439"/>
                  </a:lnTo>
                  <a:lnTo>
                    <a:pt x="1539" y="506"/>
                  </a:lnTo>
                  <a:lnTo>
                    <a:pt x="1563" y="577"/>
                  </a:lnTo>
                  <a:lnTo>
                    <a:pt x="1581" y="649"/>
                  </a:lnTo>
                  <a:lnTo>
                    <a:pt x="1592" y="725"/>
                  </a:lnTo>
                  <a:lnTo>
                    <a:pt x="1596" y="802"/>
                  </a:lnTo>
                  <a:lnTo>
                    <a:pt x="1593" y="880"/>
                  </a:lnTo>
                  <a:lnTo>
                    <a:pt x="1583" y="956"/>
                  </a:lnTo>
                  <a:lnTo>
                    <a:pt x="1565" y="1029"/>
                  </a:lnTo>
                  <a:lnTo>
                    <a:pt x="1541" y="1099"/>
                  </a:lnTo>
                  <a:lnTo>
                    <a:pt x="1512" y="1167"/>
                  </a:lnTo>
                  <a:lnTo>
                    <a:pt x="1476" y="1230"/>
                  </a:lnTo>
                  <a:lnTo>
                    <a:pt x="1436" y="1291"/>
                  </a:lnTo>
                  <a:lnTo>
                    <a:pt x="1389" y="1346"/>
                  </a:lnTo>
                  <a:lnTo>
                    <a:pt x="1339" y="1398"/>
                  </a:lnTo>
                  <a:lnTo>
                    <a:pt x="1283" y="1446"/>
                  </a:lnTo>
                  <a:lnTo>
                    <a:pt x="1224" y="1487"/>
                  </a:lnTo>
                  <a:lnTo>
                    <a:pt x="1161" y="1523"/>
                  </a:lnTo>
                  <a:lnTo>
                    <a:pt x="1095" y="1554"/>
                  </a:lnTo>
                  <a:lnTo>
                    <a:pt x="1025" y="1579"/>
                  </a:lnTo>
                  <a:lnTo>
                    <a:pt x="953" y="1597"/>
                  </a:lnTo>
                  <a:lnTo>
                    <a:pt x="878" y="1607"/>
                  </a:lnTo>
                  <a:lnTo>
                    <a:pt x="801" y="1612"/>
                  </a:lnTo>
                  <a:lnTo>
                    <a:pt x="724" y="1608"/>
                  </a:lnTo>
                  <a:lnTo>
                    <a:pt x="649" y="1598"/>
                  </a:lnTo>
                  <a:lnTo>
                    <a:pt x="577" y="1580"/>
                  </a:lnTo>
                  <a:lnTo>
                    <a:pt x="507" y="1557"/>
                  </a:lnTo>
                  <a:lnTo>
                    <a:pt x="440" y="1526"/>
                  </a:lnTo>
                  <a:lnTo>
                    <a:pt x="377" y="1491"/>
                  </a:lnTo>
                  <a:lnTo>
                    <a:pt x="317" y="1450"/>
                  </a:lnTo>
                  <a:lnTo>
                    <a:pt x="262" y="1403"/>
                  </a:lnTo>
                  <a:lnTo>
                    <a:pt x="210" y="1352"/>
                  </a:lnTo>
                  <a:lnTo>
                    <a:pt x="164" y="1296"/>
                  </a:lnTo>
                  <a:lnTo>
                    <a:pt x="123" y="1236"/>
                  </a:lnTo>
                  <a:lnTo>
                    <a:pt x="86" y="1172"/>
                  </a:lnTo>
                  <a:lnTo>
                    <a:pt x="57" y="1105"/>
                  </a:lnTo>
                  <a:lnTo>
                    <a:pt x="32" y="1034"/>
                  </a:lnTo>
                  <a:lnTo>
                    <a:pt x="14" y="962"/>
                  </a:lnTo>
                  <a:lnTo>
                    <a:pt x="4" y="886"/>
                  </a:lnTo>
                  <a:lnTo>
                    <a:pt x="0" y="809"/>
                  </a:lnTo>
                  <a:lnTo>
                    <a:pt x="3" y="731"/>
                  </a:lnTo>
                  <a:lnTo>
                    <a:pt x="13" y="655"/>
                  </a:lnTo>
                  <a:lnTo>
                    <a:pt x="31" y="583"/>
                  </a:lnTo>
                  <a:lnTo>
                    <a:pt x="54" y="512"/>
                  </a:lnTo>
                  <a:lnTo>
                    <a:pt x="84" y="445"/>
                  </a:lnTo>
                  <a:lnTo>
                    <a:pt x="119" y="380"/>
                  </a:lnTo>
                  <a:lnTo>
                    <a:pt x="160" y="320"/>
                  </a:lnTo>
                  <a:lnTo>
                    <a:pt x="206" y="264"/>
                  </a:lnTo>
                  <a:lnTo>
                    <a:pt x="257" y="213"/>
                  </a:lnTo>
                  <a:lnTo>
                    <a:pt x="312" y="166"/>
                  </a:lnTo>
                  <a:lnTo>
                    <a:pt x="371" y="124"/>
                  </a:lnTo>
                  <a:lnTo>
                    <a:pt x="435" y="88"/>
                  </a:lnTo>
                  <a:lnTo>
                    <a:pt x="500" y="57"/>
                  </a:lnTo>
                  <a:lnTo>
                    <a:pt x="570" y="32"/>
                  </a:lnTo>
                  <a:lnTo>
                    <a:pt x="642" y="14"/>
                  </a:lnTo>
                  <a:lnTo>
                    <a:pt x="717" y="4"/>
                  </a:lnTo>
                  <a:lnTo>
                    <a:pt x="795" y="0"/>
                  </a:lnTo>
                  <a:close/>
                </a:path>
              </a:pathLst>
            </a:custGeom>
            <a:solidFill>
              <a:srgbClr val="00009E"/>
            </a:solidFill>
            <a:ln w="0">
              <a:solidFill>
                <a:srgbClr val="00009E"/>
              </a:solidFill>
              <a:prstDash val="solid"/>
              <a:round/>
              <a:headEnd/>
              <a:tailEnd/>
            </a:ln>
            <a:extLst>
              <a:ext uri="{53640926-AAD7-44d8-BBD7-CCE9431645EC}">
                <a14:shadowObscured xmlns:a14="http://schemas.microsoft.com/office/drawing/2007/7/7/main" xmlns="" val="1"/>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2634" y="749"/>
              <a:ext cx="416" cy="483"/>
            </a:xfrm>
            <a:custGeom>
              <a:avLst/>
              <a:gdLst/>
              <a:ahLst/>
              <a:cxnLst>
                <a:cxn ang="0">
                  <a:pos x="834" y="0"/>
                </a:cxn>
                <a:cxn ang="0">
                  <a:pos x="832" y="370"/>
                </a:cxn>
                <a:cxn ang="0">
                  <a:pos x="830" y="384"/>
                </a:cxn>
                <a:cxn ang="0">
                  <a:pos x="821" y="405"/>
                </a:cxn>
                <a:cxn ang="0">
                  <a:pos x="799" y="424"/>
                </a:cxn>
                <a:cxn ang="0">
                  <a:pos x="761" y="432"/>
                </a:cxn>
                <a:cxn ang="0">
                  <a:pos x="724" y="424"/>
                </a:cxn>
                <a:cxn ang="0">
                  <a:pos x="701" y="405"/>
                </a:cxn>
                <a:cxn ang="0">
                  <a:pos x="689" y="384"/>
                </a:cxn>
                <a:cxn ang="0">
                  <a:pos x="684" y="370"/>
                </a:cxn>
                <a:cxn ang="0">
                  <a:pos x="684" y="138"/>
                </a:cxn>
                <a:cxn ang="0">
                  <a:pos x="489" y="813"/>
                </a:cxn>
                <a:cxn ang="0">
                  <a:pos x="489" y="815"/>
                </a:cxn>
                <a:cxn ang="0">
                  <a:pos x="491" y="820"/>
                </a:cxn>
                <a:cxn ang="0">
                  <a:pos x="494" y="825"/>
                </a:cxn>
                <a:cxn ang="0">
                  <a:pos x="500" y="826"/>
                </a:cxn>
                <a:cxn ang="0">
                  <a:pos x="657" y="826"/>
                </a:cxn>
                <a:cxn ang="0">
                  <a:pos x="666" y="829"/>
                </a:cxn>
                <a:cxn ang="0">
                  <a:pos x="685" y="838"/>
                </a:cxn>
                <a:cxn ang="0">
                  <a:pos x="705" y="860"/>
                </a:cxn>
                <a:cxn ang="0">
                  <a:pos x="712" y="896"/>
                </a:cxn>
                <a:cxn ang="0">
                  <a:pos x="705" y="932"/>
                </a:cxn>
                <a:cxn ang="0">
                  <a:pos x="685" y="954"/>
                </a:cxn>
                <a:cxn ang="0">
                  <a:pos x="666" y="963"/>
                </a:cxn>
                <a:cxn ang="0">
                  <a:pos x="657" y="966"/>
                </a:cxn>
                <a:cxn ang="0">
                  <a:pos x="175" y="966"/>
                </a:cxn>
                <a:cxn ang="0">
                  <a:pos x="159" y="960"/>
                </a:cxn>
                <a:cxn ang="0">
                  <a:pos x="138" y="945"/>
                </a:cxn>
                <a:cxn ang="0">
                  <a:pos x="123" y="917"/>
                </a:cxn>
                <a:cxn ang="0">
                  <a:pos x="123" y="877"/>
                </a:cxn>
                <a:cxn ang="0">
                  <a:pos x="138" y="848"/>
                </a:cxn>
                <a:cxn ang="0">
                  <a:pos x="159" y="833"/>
                </a:cxn>
                <a:cxn ang="0">
                  <a:pos x="175" y="828"/>
                </a:cxn>
                <a:cxn ang="0">
                  <a:pos x="333" y="826"/>
                </a:cxn>
                <a:cxn ang="0">
                  <a:pos x="336" y="826"/>
                </a:cxn>
                <a:cxn ang="0">
                  <a:pos x="342" y="822"/>
                </a:cxn>
                <a:cxn ang="0">
                  <a:pos x="345" y="819"/>
                </a:cxn>
                <a:cxn ang="0">
                  <a:pos x="345" y="813"/>
                </a:cxn>
                <a:cxn ang="0">
                  <a:pos x="345" y="139"/>
                </a:cxn>
                <a:cxn ang="0">
                  <a:pos x="150" y="368"/>
                </a:cxn>
                <a:cxn ang="0">
                  <a:pos x="148" y="376"/>
                </a:cxn>
                <a:cxn ang="0">
                  <a:pos x="140" y="394"/>
                </a:cxn>
                <a:cxn ang="0">
                  <a:pos x="123" y="416"/>
                </a:cxn>
                <a:cxn ang="0">
                  <a:pos x="93" y="430"/>
                </a:cxn>
                <a:cxn ang="0">
                  <a:pos x="51" y="430"/>
                </a:cxn>
                <a:cxn ang="0">
                  <a:pos x="22" y="416"/>
                </a:cxn>
                <a:cxn ang="0">
                  <a:pos x="7" y="394"/>
                </a:cxn>
                <a:cxn ang="0">
                  <a:pos x="2" y="376"/>
                </a:cxn>
                <a:cxn ang="0">
                  <a:pos x="0" y="368"/>
                </a:cxn>
                <a:cxn ang="0">
                  <a:pos x="0" y="0"/>
                </a:cxn>
              </a:cxnLst>
              <a:rect l="0" t="0" r="r" b="b"/>
              <a:pathLst>
                <a:path w="834" h="966">
                  <a:moveTo>
                    <a:pt x="0" y="0"/>
                  </a:moveTo>
                  <a:lnTo>
                    <a:pt x="834" y="0"/>
                  </a:lnTo>
                  <a:lnTo>
                    <a:pt x="834" y="367"/>
                  </a:lnTo>
                  <a:lnTo>
                    <a:pt x="832" y="370"/>
                  </a:lnTo>
                  <a:lnTo>
                    <a:pt x="832" y="376"/>
                  </a:lnTo>
                  <a:lnTo>
                    <a:pt x="830" y="384"/>
                  </a:lnTo>
                  <a:lnTo>
                    <a:pt x="826" y="394"/>
                  </a:lnTo>
                  <a:lnTo>
                    <a:pt x="821" y="405"/>
                  </a:lnTo>
                  <a:lnTo>
                    <a:pt x="812" y="415"/>
                  </a:lnTo>
                  <a:lnTo>
                    <a:pt x="799" y="424"/>
                  </a:lnTo>
                  <a:lnTo>
                    <a:pt x="783" y="430"/>
                  </a:lnTo>
                  <a:lnTo>
                    <a:pt x="761" y="432"/>
                  </a:lnTo>
                  <a:lnTo>
                    <a:pt x="741" y="430"/>
                  </a:lnTo>
                  <a:lnTo>
                    <a:pt x="724" y="424"/>
                  </a:lnTo>
                  <a:lnTo>
                    <a:pt x="711" y="415"/>
                  </a:lnTo>
                  <a:lnTo>
                    <a:pt x="701" y="405"/>
                  </a:lnTo>
                  <a:lnTo>
                    <a:pt x="693" y="394"/>
                  </a:lnTo>
                  <a:lnTo>
                    <a:pt x="689" y="384"/>
                  </a:lnTo>
                  <a:lnTo>
                    <a:pt x="685" y="376"/>
                  </a:lnTo>
                  <a:lnTo>
                    <a:pt x="684" y="370"/>
                  </a:lnTo>
                  <a:lnTo>
                    <a:pt x="684" y="367"/>
                  </a:lnTo>
                  <a:lnTo>
                    <a:pt x="684" y="138"/>
                  </a:lnTo>
                  <a:lnTo>
                    <a:pt x="489" y="138"/>
                  </a:lnTo>
                  <a:lnTo>
                    <a:pt x="489" y="813"/>
                  </a:lnTo>
                  <a:lnTo>
                    <a:pt x="489" y="813"/>
                  </a:lnTo>
                  <a:lnTo>
                    <a:pt x="489" y="815"/>
                  </a:lnTo>
                  <a:lnTo>
                    <a:pt x="489" y="817"/>
                  </a:lnTo>
                  <a:lnTo>
                    <a:pt x="491" y="820"/>
                  </a:lnTo>
                  <a:lnTo>
                    <a:pt x="492" y="822"/>
                  </a:lnTo>
                  <a:lnTo>
                    <a:pt x="494" y="825"/>
                  </a:lnTo>
                  <a:lnTo>
                    <a:pt x="497" y="826"/>
                  </a:lnTo>
                  <a:lnTo>
                    <a:pt x="500" y="826"/>
                  </a:lnTo>
                  <a:lnTo>
                    <a:pt x="501" y="826"/>
                  </a:lnTo>
                  <a:lnTo>
                    <a:pt x="657" y="826"/>
                  </a:lnTo>
                  <a:lnTo>
                    <a:pt x="660" y="826"/>
                  </a:lnTo>
                  <a:lnTo>
                    <a:pt x="666" y="829"/>
                  </a:lnTo>
                  <a:lnTo>
                    <a:pt x="675" y="833"/>
                  </a:lnTo>
                  <a:lnTo>
                    <a:pt x="685" y="838"/>
                  </a:lnTo>
                  <a:lnTo>
                    <a:pt x="696" y="847"/>
                  </a:lnTo>
                  <a:lnTo>
                    <a:pt x="705" y="860"/>
                  </a:lnTo>
                  <a:lnTo>
                    <a:pt x="711" y="875"/>
                  </a:lnTo>
                  <a:lnTo>
                    <a:pt x="712" y="896"/>
                  </a:lnTo>
                  <a:lnTo>
                    <a:pt x="711" y="917"/>
                  </a:lnTo>
                  <a:lnTo>
                    <a:pt x="705" y="932"/>
                  </a:lnTo>
                  <a:lnTo>
                    <a:pt x="696" y="945"/>
                  </a:lnTo>
                  <a:lnTo>
                    <a:pt x="685" y="954"/>
                  </a:lnTo>
                  <a:lnTo>
                    <a:pt x="675" y="959"/>
                  </a:lnTo>
                  <a:lnTo>
                    <a:pt x="666" y="963"/>
                  </a:lnTo>
                  <a:lnTo>
                    <a:pt x="660" y="966"/>
                  </a:lnTo>
                  <a:lnTo>
                    <a:pt x="657" y="966"/>
                  </a:lnTo>
                  <a:lnTo>
                    <a:pt x="176" y="966"/>
                  </a:lnTo>
                  <a:lnTo>
                    <a:pt x="175" y="966"/>
                  </a:lnTo>
                  <a:lnTo>
                    <a:pt x="168" y="963"/>
                  </a:lnTo>
                  <a:lnTo>
                    <a:pt x="159" y="960"/>
                  </a:lnTo>
                  <a:lnTo>
                    <a:pt x="149" y="954"/>
                  </a:lnTo>
                  <a:lnTo>
                    <a:pt x="138" y="945"/>
                  </a:lnTo>
                  <a:lnTo>
                    <a:pt x="129" y="933"/>
                  </a:lnTo>
                  <a:lnTo>
                    <a:pt x="123" y="917"/>
                  </a:lnTo>
                  <a:lnTo>
                    <a:pt x="120" y="896"/>
                  </a:lnTo>
                  <a:lnTo>
                    <a:pt x="123" y="877"/>
                  </a:lnTo>
                  <a:lnTo>
                    <a:pt x="129" y="860"/>
                  </a:lnTo>
                  <a:lnTo>
                    <a:pt x="138" y="848"/>
                  </a:lnTo>
                  <a:lnTo>
                    <a:pt x="149" y="839"/>
                  </a:lnTo>
                  <a:lnTo>
                    <a:pt x="159" y="833"/>
                  </a:lnTo>
                  <a:lnTo>
                    <a:pt x="168" y="829"/>
                  </a:lnTo>
                  <a:lnTo>
                    <a:pt x="175" y="828"/>
                  </a:lnTo>
                  <a:lnTo>
                    <a:pt x="176" y="826"/>
                  </a:lnTo>
                  <a:lnTo>
                    <a:pt x="333" y="826"/>
                  </a:lnTo>
                  <a:lnTo>
                    <a:pt x="335" y="826"/>
                  </a:lnTo>
                  <a:lnTo>
                    <a:pt x="336" y="826"/>
                  </a:lnTo>
                  <a:lnTo>
                    <a:pt x="340" y="825"/>
                  </a:lnTo>
                  <a:lnTo>
                    <a:pt x="342" y="822"/>
                  </a:lnTo>
                  <a:lnTo>
                    <a:pt x="344" y="820"/>
                  </a:lnTo>
                  <a:lnTo>
                    <a:pt x="345" y="819"/>
                  </a:lnTo>
                  <a:lnTo>
                    <a:pt x="345" y="816"/>
                  </a:lnTo>
                  <a:lnTo>
                    <a:pt x="345" y="813"/>
                  </a:lnTo>
                  <a:lnTo>
                    <a:pt x="345" y="813"/>
                  </a:lnTo>
                  <a:lnTo>
                    <a:pt x="345" y="139"/>
                  </a:lnTo>
                  <a:lnTo>
                    <a:pt x="150" y="139"/>
                  </a:lnTo>
                  <a:lnTo>
                    <a:pt x="150" y="368"/>
                  </a:lnTo>
                  <a:lnTo>
                    <a:pt x="149" y="370"/>
                  </a:lnTo>
                  <a:lnTo>
                    <a:pt x="148" y="376"/>
                  </a:lnTo>
                  <a:lnTo>
                    <a:pt x="145" y="385"/>
                  </a:lnTo>
                  <a:lnTo>
                    <a:pt x="140" y="394"/>
                  </a:lnTo>
                  <a:lnTo>
                    <a:pt x="133" y="406"/>
                  </a:lnTo>
                  <a:lnTo>
                    <a:pt x="123" y="416"/>
                  </a:lnTo>
                  <a:lnTo>
                    <a:pt x="110" y="424"/>
                  </a:lnTo>
                  <a:lnTo>
                    <a:pt x="93" y="430"/>
                  </a:lnTo>
                  <a:lnTo>
                    <a:pt x="71" y="433"/>
                  </a:lnTo>
                  <a:lnTo>
                    <a:pt x="51" y="430"/>
                  </a:lnTo>
                  <a:lnTo>
                    <a:pt x="35" y="424"/>
                  </a:lnTo>
                  <a:lnTo>
                    <a:pt x="22" y="416"/>
                  </a:lnTo>
                  <a:lnTo>
                    <a:pt x="13" y="406"/>
                  </a:lnTo>
                  <a:lnTo>
                    <a:pt x="7" y="394"/>
                  </a:lnTo>
                  <a:lnTo>
                    <a:pt x="4" y="385"/>
                  </a:lnTo>
                  <a:lnTo>
                    <a:pt x="2" y="376"/>
                  </a:lnTo>
                  <a:lnTo>
                    <a:pt x="0" y="370"/>
                  </a:lnTo>
                  <a:lnTo>
                    <a:pt x="0" y="368"/>
                  </a:lnTo>
                  <a:lnTo>
                    <a:pt x="0" y="0"/>
                  </a:lnTo>
                  <a:lnTo>
                    <a:pt x="0" y="0"/>
                  </a:lnTo>
                  <a:close/>
                </a:path>
              </a:pathLst>
            </a:custGeom>
            <a:solidFill>
              <a:srgbClr val="9117FF"/>
            </a:solidFill>
            <a:ln w="0">
              <a:solidFill>
                <a:srgbClr val="9117FF"/>
              </a:solidFill>
              <a:prstDash val="solid"/>
              <a:round/>
              <a:headEnd/>
              <a:tailEnd/>
            </a:ln>
            <a:extLst>
              <a:ext uri="{53640926-AAD7-44d8-BBD7-CCE9431645EC}">
                <a14:shadowObscured xmlns:a14="http://schemas.microsoft.com/office/drawing/2007/7/7/main" xmlns="" val="1"/>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327" y="650"/>
              <a:ext cx="240" cy="332"/>
            </a:xfrm>
            <a:custGeom>
              <a:avLst/>
              <a:gdLst/>
              <a:ahLst/>
              <a:cxnLst>
                <a:cxn ang="0">
                  <a:pos x="0" y="0"/>
                </a:cxn>
                <a:cxn ang="0">
                  <a:pos x="480" y="0"/>
                </a:cxn>
                <a:cxn ang="0">
                  <a:pos x="458" y="111"/>
                </a:cxn>
                <a:cxn ang="0">
                  <a:pos x="299" y="111"/>
                </a:cxn>
                <a:cxn ang="0">
                  <a:pos x="299" y="666"/>
                </a:cxn>
                <a:cxn ang="0">
                  <a:pos x="163" y="666"/>
                </a:cxn>
                <a:cxn ang="0">
                  <a:pos x="163" y="111"/>
                </a:cxn>
                <a:cxn ang="0">
                  <a:pos x="0" y="111"/>
                </a:cxn>
                <a:cxn ang="0">
                  <a:pos x="0" y="0"/>
                </a:cxn>
              </a:cxnLst>
              <a:rect l="0" t="0" r="r" b="b"/>
              <a:pathLst>
                <a:path w="480" h="666">
                  <a:moveTo>
                    <a:pt x="0" y="0"/>
                  </a:moveTo>
                  <a:lnTo>
                    <a:pt x="480" y="0"/>
                  </a:lnTo>
                  <a:lnTo>
                    <a:pt x="458" y="111"/>
                  </a:lnTo>
                  <a:lnTo>
                    <a:pt x="299" y="111"/>
                  </a:lnTo>
                  <a:lnTo>
                    <a:pt x="299" y="666"/>
                  </a:lnTo>
                  <a:lnTo>
                    <a:pt x="163" y="666"/>
                  </a:lnTo>
                  <a:lnTo>
                    <a:pt x="163" y="111"/>
                  </a:lnTo>
                  <a:lnTo>
                    <a:pt x="0" y="111"/>
                  </a:lnTo>
                  <a:lnTo>
                    <a:pt x="0" y="0"/>
                  </a:lnTo>
                  <a:close/>
                </a:path>
              </a:pathLst>
            </a:custGeom>
            <a:solidFill>
              <a:srgbClr val="9117FF"/>
            </a:solidFill>
            <a:ln w="0">
              <a:solidFill>
                <a:srgbClr val="9117FF"/>
              </a:solidFill>
              <a:prstDash val="solid"/>
              <a:round/>
              <a:headEnd/>
              <a:tailEnd/>
            </a:ln>
            <a:extLst>
              <a:ext uri="{53640926-AAD7-44d8-BBD7-CCE9431645EC}">
                <a14:shadowObscured xmlns:a14="http://schemas.microsoft.com/office/drawing/2007/7/7/main" xmlns="" val="1"/>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597" y="650"/>
              <a:ext cx="70" cy="332"/>
            </a:xfrm>
            <a:prstGeom prst="rect">
              <a:avLst/>
            </a:prstGeom>
            <a:solidFill>
              <a:srgbClr val="9117FF"/>
            </a:solidFill>
            <a:ln w="0">
              <a:solidFill>
                <a:srgbClr val="9117FF"/>
              </a:solidFill>
              <a:prstDash val="solid"/>
              <a:miter lim="800000"/>
              <a:headEnd/>
              <a:tailEnd/>
            </a:ln>
            <a:extLst>
              <a:ext uri="{53640926-AAD7-44d8-BBD7-CCE9431645EC}">
                <a14:shadowObscured xmlns:a14="http://schemas.microsoft.com/office/drawing/2007/7/7/main" xmlns="" val="1"/>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02" y="650"/>
              <a:ext cx="240" cy="332"/>
            </a:xfrm>
            <a:custGeom>
              <a:avLst/>
              <a:gdLst/>
              <a:ahLst/>
              <a:cxnLst>
                <a:cxn ang="0">
                  <a:pos x="0" y="0"/>
                </a:cxn>
                <a:cxn ang="0">
                  <a:pos x="480" y="0"/>
                </a:cxn>
                <a:cxn ang="0">
                  <a:pos x="458" y="111"/>
                </a:cxn>
                <a:cxn ang="0">
                  <a:pos x="300" y="111"/>
                </a:cxn>
                <a:cxn ang="0">
                  <a:pos x="300" y="666"/>
                </a:cxn>
                <a:cxn ang="0">
                  <a:pos x="163" y="666"/>
                </a:cxn>
                <a:cxn ang="0">
                  <a:pos x="163" y="111"/>
                </a:cxn>
                <a:cxn ang="0">
                  <a:pos x="0" y="111"/>
                </a:cxn>
                <a:cxn ang="0">
                  <a:pos x="0" y="0"/>
                </a:cxn>
              </a:cxnLst>
              <a:rect l="0" t="0" r="r" b="b"/>
              <a:pathLst>
                <a:path w="480" h="666">
                  <a:moveTo>
                    <a:pt x="0" y="0"/>
                  </a:moveTo>
                  <a:lnTo>
                    <a:pt x="480" y="0"/>
                  </a:lnTo>
                  <a:lnTo>
                    <a:pt x="458" y="111"/>
                  </a:lnTo>
                  <a:lnTo>
                    <a:pt x="300" y="111"/>
                  </a:lnTo>
                  <a:lnTo>
                    <a:pt x="300" y="666"/>
                  </a:lnTo>
                  <a:lnTo>
                    <a:pt x="163" y="666"/>
                  </a:lnTo>
                  <a:lnTo>
                    <a:pt x="163" y="111"/>
                  </a:lnTo>
                  <a:lnTo>
                    <a:pt x="0" y="111"/>
                  </a:lnTo>
                  <a:lnTo>
                    <a:pt x="0" y="0"/>
                  </a:lnTo>
                  <a:close/>
                </a:path>
              </a:pathLst>
            </a:custGeom>
            <a:solidFill>
              <a:srgbClr val="9117FF"/>
            </a:solidFill>
            <a:ln w="0">
              <a:solidFill>
                <a:srgbClr val="9117FF"/>
              </a:solidFill>
              <a:prstDash val="solid"/>
              <a:round/>
              <a:headEnd/>
              <a:tailEnd/>
            </a:ln>
            <a:extLst>
              <a:ext uri="{53640926-AAD7-44d8-BBD7-CCE9431645EC}">
                <a14:shadowObscured xmlns:a14="http://schemas.microsoft.com/office/drawing/2007/7/7/main" xmlns="" val="1"/>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960" y="650"/>
              <a:ext cx="240" cy="338"/>
            </a:xfrm>
            <a:custGeom>
              <a:avLst/>
              <a:gdLst/>
              <a:ahLst/>
              <a:cxnLst>
                <a:cxn ang="0">
                  <a:pos x="0" y="0"/>
                </a:cxn>
                <a:cxn ang="0">
                  <a:pos x="136" y="0"/>
                </a:cxn>
                <a:cxn ang="0">
                  <a:pos x="136" y="437"/>
                </a:cxn>
                <a:cxn ang="0">
                  <a:pos x="138" y="463"/>
                </a:cxn>
                <a:cxn ang="0">
                  <a:pos x="138" y="481"/>
                </a:cxn>
                <a:cxn ang="0">
                  <a:pos x="140" y="495"/>
                </a:cxn>
                <a:cxn ang="0">
                  <a:pos x="143" y="506"/>
                </a:cxn>
                <a:cxn ang="0">
                  <a:pos x="148" y="517"/>
                </a:cxn>
                <a:cxn ang="0">
                  <a:pos x="160" y="533"/>
                </a:cxn>
                <a:cxn ang="0">
                  <a:pos x="174" y="546"/>
                </a:cxn>
                <a:cxn ang="0">
                  <a:pos x="193" y="555"/>
                </a:cxn>
                <a:cxn ang="0">
                  <a:pos x="214" y="561"/>
                </a:cxn>
                <a:cxn ang="0">
                  <a:pos x="240" y="562"/>
                </a:cxn>
                <a:cxn ang="0">
                  <a:pos x="267" y="560"/>
                </a:cxn>
                <a:cxn ang="0">
                  <a:pos x="290" y="553"/>
                </a:cxn>
                <a:cxn ang="0">
                  <a:pos x="309" y="542"/>
                </a:cxn>
                <a:cxn ang="0">
                  <a:pos x="325" y="526"/>
                </a:cxn>
                <a:cxn ang="0">
                  <a:pos x="335" y="508"/>
                </a:cxn>
                <a:cxn ang="0">
                  <a:pos x="340" y="485"/>
                </a:cxn>
                <a:cxn ang="0">
                  <a:pos x="341" y="475"/>
                </a:cxn>
                <a:cxn ang="0">
                  <a:pos x="343" y="463"/>
                </a:cxn>
                <a:cxn ang="0">
                  <a:pos x="343" y="448"/>
                </a:cxn>
                <a:cxn ang="0">
                  <a:pos x="343" y="426"/>
                </a:cxn>
                <a:cxn ang="0">
                  <a:pos x="343" y="0"/>
                </a:cxn>
                <a:cxn ang="0">
                  <a:pos x="478" y="0"/>
                </a:cxn>
                <a:cxn ang="0">
                  <a:pos x="478" y="448"/>
                </a:cxn>
                <a:cxn ang="0">
                  <a:pos x="478" y="476"/>
                </a:cxn>
                <a:cxn ang="0">
                  <a:pos x="478" y="497"/>
                </a:cxn>
                <a:cxn ang="0">
                  <a:pos x="477" y="513"/>
                </a:cxn>
                <a:cxn ang="0">
                  <a:pos x="476" y="526"/>
                </a:cxn>
                <a:cxn ang="0">
                  <a:pos x="472" y="539"/>
                </a:cxn>
                <a:cxn ang="0">
                  <a:pos x="468" y="552"/>
                </a:cxn>
                <a:cxn ang="0">
                  <a:pos x="461" y="569"/>
                </a:cxn>
                <a:cxn ang="0">
                  <a:pos x="451" y="586"/>
                </a:cxn>
                <a:cxn ang="0">
                  <a:pos x="438" y="602"/>
                </a:cxn>
                <a:cxn ang="0">
                  <a:pos x="423" y="619"/>
                </a:cxn>
                <a:cxn ang="0">
                  <a:pos x="402" y="635"/>
                </a:cxn>
                <a:cxn ang="0">
                  <a:pos x="379" y="649"/>
                </a:cxn>
                <a:cxn ang="0">
                  <a:pos x="350" y="660"/>
                </a:cxn>
                <a:cxn ang="0">
                  <a:pos x="320" y="669"/>
                </a:cxn>
                <a:cxn ang="0">
                  <a:pos x="283" y="676"/>
                </a:cxn>
                <a:cxn ang="0">
                  <a:pos x="242" y="677"/>
                </a:cxn>
                <a:cxn ang="0">
                  <a:pos x="201" y="676"/>
                </a:cxn>
                <a:cxn ang="0">
                  <a:pos x="162" y="669"/>
                </a:cxn>
                <a:cxn ang="0">
                  <a:pos x="127" y="660"/>
                </a:cxn>
                <a:cxn ang="0">
                  <a:pos x="96" y="647"/>
                </a:cxn>
                <a:cxn ang="0">
                  <a:pos x="71" y="632"/>
                </a:cxn>
                <a:cxn ang="0">
                  <a:pos x="47" y="611"/>
                </a:cxn>
                <a:cxn ang="0">
                  <a:pos x="28" y="588"/>
                </a:cxn>
                <a:cxn ang="0">
                  <a:pos x="19" y="571"/>
                </a:cxn>
                <a:cxn ang="0">
                  <a:pos x="11" y="555"/>
                </a:cxn>
                <a:cxn ang="0">
                  <a:pos x="6" y="537"/>
                </a:cxn>
                <a:cxn ang="0">
                  <a:pos x="2" y="516"/>
                </a:cxn>
                <a:cxn ang="0">
                  <a:pos x="1" y="493"/>
                </a:cxn>
                <a:cxn ang="0">
                  <a:pos x="0" y="463"/>
                </a:cxn>
                <a:cxn ang="0">
                  <a:pos x="0" y="0"/>
                </a:cxn>
              </a:cxnLst>
              <a:rect l="0" t="0" r="r" b="b"/>
              <a:pathLst>
                <a:path w="478" h="677">
                  <a:moveTo>
                    <a:pt x="0" y="0"/>
                  </a:moveTo>
                  <a:lnTo>
                    <a:pt x="136" y="0"/>
                  </a:lnTo>
                  <a:lnTo>
                    <a:pt x="136" y="437"/>
                  </a:lnTo>
                  <a:lnTo>
                    <a:pt x="138" y="463"/>
                  </a:lnTo>
                  <a:lnTo>
                    <a:pt x="138" y="481"/>
                  </a:lnTo>
                  <a:lnTo>
                    <a:pt x="140" y="495"/>
                  </a:lnTo>
                  <a:lnTo>
                    <a:pt x="143" y="506"/>
                  </a:lnTo>
                  <a:lnTo>
                    <a:pt x="148" y="517"/>
                  </a:lnTo>
                  <a:lnTo>
                    <a:pt x="160" y="533"/>
                  </a:lnTo>
                  <a:lnTo>
                    <a:pt x="174" y="546"/>
                  </a:lnTo>
                  <a:lnTo>
                    <a:pt x="193" y="555"/>
                  </a:lnTo>
                  <a:lnTo>
                    <a:pt x="214" y="561"/>
                  </a:lnTo>
                  <a:lnTo>
                    <a:pt x="240" y="562"/>
                  </a:lnTo>
                  <a:lnTo>
                    <a:pt x="267" y="560"/>
                  </a:lnTo>
                  <a:lnTo>
                    <a:pt x="290" y="553"/>
                  </a:lnTo>
                  <a:lnTo>
                    <a:pt x="309" y="542"/>
                  </a:lnTo>
                  <a:lnTo>
                    <a:pt x="325" y="526"/>
                  </a:lnTo>
                  <a:lnTo>
                    <a:pt x="335" y="508"/>
                  </a:lnTo>
                  <a:lnTo>
                    <a:pt x="340" y="485"/>
                  </a:lnTo>
                  <a:lnTo>
                    <a:pt x="341" y="475"/>
                  </a:lnTo>
                  <a:lnTo>
                    <a:pt x="343" y="463"/>
                  </a:lnTo>
                  <a:lnTo>
                    <a:pt x="343" y="448"/>
                  </a:lnTo>
                  <a:lnTo>
                    <a:pt x="343" y="426"/>
                  </a:lnTo>
                  <a:lnTo>
                    <a:pt x="343" y="0"/>
                  </a:lnTo>
                  <a:lnTo>
                    <a:pt x="478" y="0"/>
                  </a:lnTo>
                  <a:lnTo>
                    <a:pt x="478" y="448"/>
                  </a:lnTo>
                  <a:lnTo>
                    <a:pt x="478" y="476"/>
                  </a:lnTo>
                  <a:lnTo>
                    <a:pt x="478" y="497"/>
                  </a:lnTo>
                  <a:lnTo>
                    <a:pt x="477" y="513"/>
                  </a:lnTo>
                  <a:lnTo>
                    <a:pt x="476" y="526"/>
                  </a:lnTo>
                  <a:lnTo>
                    <a:pt x="472" y="539"/>
                  </a:lnTo>
                  <a:lnTo>
                    <a:pt x="468" y="552"/>
                  </a:lnTo>
                  <a:lnTo>
                    <a:pt x="461" y="569"/>
                  </a:lnTo>
                  <a:lnTo>
                    <a:pt x="451" y="586"/>
                  </a:lnTo>
                  <a:lnTo>
                    <a:pt x="438" y="602"/>
                  </a:lnTo>
                  <a:lnTo>
                    <a:pt x="423" y="619"/>
                  </a:lnTo>
                  <a:lnTo>
                    <a:pt x="402" y="635"/>
                  </a:lnTo>
                  <a:lnTo>
                    <a:pt x="379" y="649"/>
                  </a:lnTo>
                  <a:lnTo>
                    <a:pt x="350" y="660"/>
                  </a:lnTo>
                  <a:lnTo>
                    <a:pt x="320" y="669"/>
                  </a:lnTo>
                  <a:lnTo>
                    <a:pt x="283" y="676"/>
                  </a:lnTo>
                  <a:lnTo>
                    <a:pt x="242" y="677"/>
                  </a:lnTo>
                  <a:lnTo>
                    <a:pt x="201" y="676"/>
                  </a:lnTo>
                  <a:lnTo>
                    <a:pt x="162" y="669"/>
                  </a:lnTo>
                  <a:lnTo>
                    <a:pt x="127" y="660"/>
                  </a:lnTo>
                  <a:lnTo>
                    <a:pt x="96" y="647"/>
                  </a:lnTo>
                  <a:lnTo>
                    <a:pt x="71" y="632"/>
                  </a:lnTo>
                  <a:lnTo>
                    <a:pt x="47" y="611"/>
                  </a:lnTo>
                  <a:lnTo>
                    <a:pt x="28" y="588"/>
                  </a:lnTo>
                  <a:lnTo>
                    <a:pt x="19" y="571"/>
                  </a:lnTo>
                  <a:lnTo>
                    <a:pt x="11" y="555"/>
                  </a:lnTo>
                  <a:lnTo>
                    <a:pt x="6" y="537"/>
                  </a:lnTo>
                  <a:lnTo>
                    <a:pt x="2" y="516"/>
                  </a:lnTo>
                  <a:lnTo>
                    <a:pt x="1" y="493"/>
                  </a:lnTo>
                  <a:lnTo>
                    <a:pt x="0" y="463"/>
                  </a:lnTo>
                  <a:lnTo>
                    <a:pt x="0" y="0"/>
                  </a:lnTo>
                  <a:close/>
                </a:path>
              </a:pathLst>
            </a:custGeom>
            <a:solidFill>
              <a:srgbClr val="9117FF"/>
            </a:solidFill>
            <a:ln w="0">
              <a:solidFill>
                <a:srgbClr val="9117FF"/>
              </a:solidFill>
              <a:prstDash val="solid"/>
              <a:round/>
              <a:headEnd/>
              <a:tailEnd/>
            </a:ln>
            <a:extLst>
              <a:ext uri="{53640926-AAD7-44d8-BBD7-CCE9431645EC}">
                <a14:shadowObscured xmlns:a14="http://schemas.microsoft.com/office/drawing/2007/7/7/main" xmlns="" val="1"/>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4209" y="639"/>
              <a:ext cx="250" cy="350"/>
            </a:xfrm>
            <a:custGeom>
              <a:avLst/>
              <a:gdLst/>
              <a:ahLst/>
              <a:cxnLst>
                <a:cxn ang="0">
                  <a:pos x="318" y="4"/>
                </a:cxn>
                <a:cxn ang="0">
                  <a:pos x="410" y="26"/>
                </a:cxn>
                <a:cxn ang="0">
                  <a:pos x="490" y="67"/>
                </a:cxn>
                <a:cxn ang="0">
                  <a:pos x="392" y="145"/>
                </a:cxn>
                <a:cxn ang="0">
                  <a:pos x="330" y="120"/>
                </a:cxn>
                <a:cxn ang="0">
                  <a:pos x="272" y="113"/>
                </a:cxn>
                <a:cxn ang="0">
                  <a:pos x="223" y="123"/>
                </a:cxn>
                <a:cxn ang="0">
                  <a:pos x="191" y="150"/>
                </a:cxn>
                <a:cxn ang="0">
                  <a:pos x="180" y="189"/>
                </a:cxn>
                <a:cxn ang="0">
                  <a:pos x="190" y="224"/>
                </a:cxn>
                <a:cxn ang="0">
                  <a:pos x="225" y="247"/>
                </a:cxn>
                <a:cxn ang="0">
                  <a:pos x="333" y="278"/>
                </a:cxn>
                <a:cxn ang="0">
                  <a:pos x="407" y="307"/>
                </a:cxn>
                <a:cxn ang="0">
                  <a:pos x="458" y="351"/>
                </a:cxn>
                <a:cxn ang="0">
                  <a:pos x="492" y="408"/>
                </a:cxn>
                <a:cxn ang="0">
                  <a:pos x="502" y="476"/>
                </a:cxn>
                <a:cxn ang="0">
                  <a:pos x="489" y="551"/>
                </a:cxn>
                <a:cxn ang="0">
                  <a:pos x="453" y="613"/>
                </a:cxn>
                <a:cxn ang="0">
                  <a:pos x="395" y="661"/>
                </a:cxn>
                <a:cxn ang="0">
                  <a:pos x="320" y="690"/>
                </a:cxn>
                <a:cxn ang="0">
                  <a:pos x="227" y="701"/>
                </a:cxn>
                <a:cxn ang="0">
                  <a:pos x="134" y="690"/>
                </a:cxn>
                <a:cxn ang="0">
                  <a:pos x="43" y="661"/>
                </a:cxn>
                <a:cxn ang="0">
                  <a:pos x="51" y="536"/>
                </a:cxn>
                <a:cxn ang="0">
                  <a:pos x="123" y="569"/>
                </a:cxn>
                <a:cxn ang="0">
                  <a:pos x="194" y="587"/>
                </a:cxn>
                <a:cxn ang="0">
                  <a:pos x="263" y="587"/>
                </a:cxn>
                <a:cxn ang="0">
                  <a:pos x="311" y="572"/>
                </a:cxn>
                <a:cxn ang="0">
                  <a:pos x="339" y="542"/>
                </a:cxn>
                <a:cxn ang="0">
                  <a:pos x="350" y="498"/>
                </a:cxn>
                <a:cxn ang="0">
                  <a:pos x="341" y="461"/>
                </a:cxn>
                <a:cxn ang="0">
                  <a:pos x="311" y="432"/>
                </a:cxn>
                <a:cxn ang="0">
                  <a:pos x="262" y="412"/>
                </a:cxn>
                <a:cxn ang="0">
                  <a:pos x="152" y="381"/>
                </a:cxn>
                <a:cxn ang="0">
                  <a:pos x="96" y="350"/>
                </a:cxn>
                <a:cxn ang="0">
                  <a:pos x="58" y="307"/>
                </a:cxn>
                <a:cxn ang="0">
                  <a:pos x="34" y="243"/>
                </a:cxn>
                <a:cxn ang="0">
                  <a:pos x="34" y="168"/>
                </a:cxn>
                <a:cxn ang="0">
                  <a:pos x="61" y="100"/>
                </a:cxn>
                <a:cxn ang="0">
                  <a:pos x="111" y="47"/>
                </a:cxn>
                <a:cxn ang="0">
                  <a:pos x="182" y="13"/>
                </a:cxn>
                <a:cxn ang="0">
                  <a:pos x="269" y="0"/>
                </a:cxn>
              </a:cxnLst>
              <a:rect l="0" t="0" r="r" b="b"/>
              <a:pathLst>
                <a:path w="502" h="701">
                  <a:moveTo>
                    <a:pt x="269" y="0"/>
                  </a:moveTo>
                  <a:lnTo>
                    <a:pt x="318" y="4"/>
                  </a:lnTo>
                  <a:lnTo>
                    <a:pt x="365" y="12"/>
                  </a:lnTo>
                  <a:lnTo>
                    <a:pt x="410" y="26"/>
                  </a:lnTo>
                  <a:lnTo>
                    <a:pt x="453" y="44"/>
                  </a:lnTo>
                  <a:lnTo>
                    <a:pt x="490" y="67"/>
                  </a:lnTo>
                  <a:lnTo>
                    <a:pt x="427" y="163"/>
                  </a:lnTo>
                  <a:lnTo>
                    <a:pt x="392" y="145"/>
                  </a:lnTo>
                  <a:lnTo>
                    <a:pt x="361" y="129"/>
                  </a:lnTo>
                  <a:lnTo>
                    <a:pt x="330" y="120"/>
                  </a:lnTo>
                  <a:lnTo>
                    <a:pt x="302" y="114"/>
                  </a:lnTo>
                  <a:lnTo>
                    <a:pt x="272" y="113"/>
                  </a:lnTo>
                  <a:lnTo>
                    <a:pt x="247" y="115"/>
                  </a:lnTo>
                  <a:lnTo>
                    <a:pt x="223" y="123"/>
                  </a:lnTo>
                  <a:lnTo>
                    <a:pt x="205" y="135"/>
                  </a:lnTo>
                  <a:lnTo>
                    <a:pt x="191" y="150"/>
                  </a:lnTo>
                  <a:lnTo>
                    <a:pt x="182" y="168"/>
                  </a:lnTo>
                  <a:lnTo>
                    <a:pt x="180" y="189"/>
                  </a:lnTo>
                  <a:lnTo>
                    <a:pt x="182" y="208"/>
                  </a:lnTo>
                  <a:lnTo>
                    <a:pt x="190" y="224"/>
                  </a:lnTo>
                  <a:lnTo>
                    <a:pt x="203" y="236"/>
                  </a:lnTo>
                  <a:lnTo>
                    <a:pt x="225" y="247"/>
                  </a:lnTo>
                  <a:lnTo>
                    <a:pt x="253" y="256"/>
                  </a:lnTo>
                  <a:lnTo>
                    <a:pt x="333" y="278"/>
                  </a:lnTo>
                  <a:lnTo>
                    <a:pt x="372" y="292"/>
                  </a:lnTo>
                  <a:lnTo>
                    <a:pt x="407" y="307"/>
                  </a:lnTo>
                  <a:lnTo>
                    <a:pt x="435" y="328"/>
                  </a:lnTo>
                  <a:lnTo>
                    <a:pt x="458" y="351"/>
                  </a:lnTo>
                  <a:lnTo>
                    <a:pt x="477" y="378"/>
                  </a:lnTo>
                  <a:lnTo>
                    <a:pt x="492" y="408"/>
                  </a:lnTo>
                  <a:lnTo>
                    <a:pt x="499" y="440"/>
                  </a:lnTo>
                  <a:lnTo>
                    <a:pt x="502" y="476"/>
                  </a:lnTo>
                  <a:lnTo>
                    <a:pt x="499" y="515"/>
                  </a:lnTo>
                  <a:lnTo>
                    <a:pt x="489" y="551"/>
                  </a:lnTo>
                  <a:lnTo>
                    <a:pt x="474" y="585"/>
                  </a:lnTo>
                  <a:lnTo>
                    <a:pt x="453" y="613"/>
                  </a:lnTo>
                  <a:lnTo>
                    <a:pt x="427" y="639"/>
                  </a:lnTo>
                  <a:lnTo>
                    <a:pt x="395" y="661"/>
                  </a:lnTo>
                  <a:lnTo>
                    <a:pt x="360" y="677"/>
                  </a:lnTo>
                  <a:lnTo>
                    <a:pt x="320" y="690"/>
                  </a:lnTo>
                  <a:lnTo>
                    <a:pt x="275" y="698"/>
                  </a:lnTo>
                  <a:lnTo>
                    <a:pt x="227" y="701"/>
                  </a:lnTo>
                  <a:lnTo>
                    <a:pt x="181" y="698"/>
                  </a:lnTo>
                  <a:lnTo>
                    <a:pt x="134" y="690"/>
                  </a:lnTo>
                  <a:lnTo>
                    <a:pt x="88" y="677"/>
                  </a:lnTo>
                  <a:lnTo>
                    <a:pt x="43" y="661"/>
                  </a:lnTo>
                  <a:lnTo>
                    <a:pt x="0" y="640"/>
                  </a:lnTo>
                  <a:lnTo>
                    <a:pt x="51" y="536"/>
                  </a:lnTo>
                  <a:lnTo>
                    <a:pt x="87" y="554"/>
                  </a:lnTo>
                  <a:lnTo>
                    <a:pt x="123" y="569"/>
                  </a:lnTo>
                  <a:lnTo>
                    <a:pt x="158" y="579"/>
                  </a:lnTo>
                  <a:lnTo>
                    <a:pt x="194" y="587"/>
                  </a:lnTo>
                  <a:lnTo>
                    <a:pt x="234" y="590"/>
                  </a:lnTo>
                  <a:lnTo>
                    <a:pt x="263" y="587"/>
                  </a:lnTo>
                  <a:lnTo>
                    <a:pt x="289" y="582"/>
                  </a:lnTo>
                  <a:lnTo>
                    <a:pt x="311" y="572"/>
                  </a:lnTo>
                  <a:lnTo>
                    <a:pt x="328" y="559"/>
                  </a:lnTo>
                  <a:lnTo>
                    <a:pt x="339" y="542"/>
                  </a:lnTo>
                  <a:lnTo>
                    <a:pt x="347" y="523"/>
                  </a:lnTo>
                  <a:lnTo>
                    <a:pt x="350" y="498"/>
                  </a:lnTo>
                  <a:lnTo>
                    <a:pt x="347" y="478"/>
                  </a:lnTo>
                  <a:lnTo>
                    <a:pt x="341" y="461"/>
                  </a:lnTo>
                  <a:lnTo>
                    <a:pt x="329" y="445"/>
                  </a:lnTo>
                  <a:lnTo>
                    <a:pt x="311" y="432"/>
                  </a:lnTo>
                  <a:lnTo>
                    <a:pt x="289" y="421"/>
                  </a:lnTo>
                  <a:lnTo>
                    <a:pt x="262" y="412"/>
                  </a:lnTo>
                  <a:lnTo>
                    <a:pt x="189" y="392"/>
                  </a:lnTo>
                  <a:lnTo>
                    <a:pt x="152" y="381"/>
                  </a:lnTo>
                  <a:lnTo>
                    <a:pt x="121" y="367"/>
                  </a:lnTo>
                  <a:lnTo>
                    <a:pt x="96" y="350"/>
                  </a:lnTo>
                  <a:lnTo>
                    <a:pt x="75" y="331"/>
                  </a:lnTo>
                  <a:lnTo>
                    <a:pt x="58" y="307"/>
                  </a:lnTo>
                  <a:lnTo>
                    <a:pt x="43" y="276"/>
                  </a:lnTo>
                  <a:lnTo>
                    <a:pt x="34" y="243"/>
                  </a:lnTo>
                  <a:lnTo>
                    <a:pt x="30" y="207"/>
                  </a:lnTo>
                  <a:lnTo>
                    <a:pt x="34" y="168"/>
                  </a:lnTo>
                  <a:lnTo>
                    <a:pt x="44" y="132"/>
                  </a:lnTo>
                  <a:lnTo>
                    <a:pt x="61" y="100"/>
                  </a:lnTo>
                  <a:lnTo>
                    <a:pt x="83" y="71"/>
                  </a:lnTo>
                  <a:lnTo>
                    <a:pt x="111" y="47"/>
                  </a:lnTo>
                  <a:lnTo>
                    <a:pt x="145" y="27"/>
                  </a:lnTo>
                  <a:lnTo>
                    <a:pt x="182" y="13"/>
                  </a:lnTo>
                  <a:lnTo>
                    <a:pt x="223" y="4"/>
                  </a:lnTo>
                  <a:lnTo>
                    <a:pt x="269" y="0"/>
                  </a:lnTo>
                  <a:close/>
                </a:path>
              </a:pathLst>
            </a:custGeom>
            <a:solidFill>
              <a:srgbClr val="9117FF"/>
            </a:solidFill>
            <a:ln w="0">
              <a:solidFill>
                <a:srgbClr val="9117FF"/>
              </a:solidFill>
              <a:prstDash val="solid"/>
              <a:round/>
              <a:headEnd/>
              <a:tailEnd/>
            </a:ln>
            <a:extLst>
              <a:ext uri="{53640926-AAD7-44d8-BBD7-CCE9431645EC}">
                <a14:shadowObscured xmlns:a14="http://schemas.microsoft.com/office/drawing/2007/7/7/main" xmlns="" val="1"/>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4277" y="1094"/>
              <a:ext cx="115" cy="161"/>
            </a:xfrm>
            <a:custGeom>
              <a:avLst/>
              <a:gdLst/>
              <a:ahLst/>
              <a:cxnLst>
                <a:cxn ang="0">
                  <a:pos x="124" y="0"/>
                </a:cxn>
                <a:cxn ang="0">
                  <a:pos x="152" y="2"/>
                </a:cxn>
                <a:cxn ang="0">
                  <a:pos x="179" y="9"/>
                </a:cxn>
                <a:cxn ang="0">
                  <a:pos x="204" y="18"/>
                </a:cxn>
                <a:cxn ang="0">
                  <a:pos x="226" y="31"/>
                </a:cxn>
                <a:cxn ang="0">
                  <a:pos x="197" y="74"/>
                </a:cxn>
                <a:cxn ang="0">
                  <a:pos x="177" y="64"/>
                </a:cxn>
                <a:cxn ang="0">
                  <a:pos x="160" y="56"/>
                </a:cxn>
                <a:cxn ang="0">
                  <a:pos x="142" y="53"/>
                </a:cxn>
                <a:cxn ang="0">
                  <a:pos x="125" y="51"/>
                </a:cxn>
                <a:cxn ang="0">
                  <a:pos x="108" y="54"/>
                </a:cxn>
                <a:cxn ang="0">
                  <a:pos x="94" y="62"/>
                </a:cxn>
                <a:cxn ang="0">
                  <a:pos x="86" y="73"/>
                </a:cxn>
                <a:cxn ang="0">
                  <a:pos x="82" y="87"/>
                </a:cxn>
                <a:cxn ang="0">
                  <a:pos x="84" y="98"/>
                </a:cxn>
                <a:cxn ang="0">
                  <a:pos x="90" y="105"/>
                </a:cxn>
                <a:cxn ang="0">
                  <a:pos x="101" y="112"/>
                </a:cxn>
                <a:cxn ang="0">
                  <a:pos x="116" y="118"/>
                </a:cxn>
                <a:cxn ang="0">
                  <a:pos x="153" y="127"/>
                </a:cxn>
                <a:cxn ang="0">
                  <a:pos x="181" y="139"/>
                </a:cxn>
                <a:cxn ang="0">
                  <a:pos x="202" y="153"/>
                </a:cxn>
                <a:cxn ang="0">
                  <a:pos x="218" y="171"/>
                </a:cxn>
                <a:cxn ang="0">
                  <a:pos x="228" y="193"/>
                </a:cxn>
                <a:cxn ang="0">
                  <a:pos x="231" y="219"/>
                </a:cxn>
                <a:cxn ang="0">
                  <a:pos x="228" y="245"/>
                </a:cxn>
                <a:cxn ang="0">
                  <a:pos x="219" y="267"/>
                </a:cxn>
                <a:cxn ang="0">
                  <a:pos x="205" y="286"/>
                </a:cxn>
                <a:cxn ang="0">
                  <a:pos x="187" y="301"/>
                </a:cxn>
                <a:cxn ang="0">
                  <a:pos x="164" y="313"/>
                </a:cxn>
                <a:cxn ang="0">
                  <a:pos x="135" y="319"/>
                </a:cxn>
                <a:cxn ang="0">
                  <a:pos x="104" y="322"/>
                </a:cxn>
                <a:cxn ang="0">
                  <a:pos x="70" y="319"/>
                </a:cxn>
                <a:cxn ang="0">
                  <a:pos x="33" y="309"/>
                </a:cxn>
                <a:cxn ang="0">
                  <a:pos x="0" y="295"/>
                </a:cxn>
                <a:cxn ang="0">
                  <a:pos x="23" y="247"/>
                </a:cxn>
                <a:cxn ang="0">
                  <a:pos x="44" y="256"/>
                </a:cxn>
                <a:cxn ang="0">
                  <a:pos x="64" y="264"/>
                </a:cxn>
                <a:cxn ang="0">
                  <a:pos x="85" y="269"/>
                </a:cxn>
                <a:cxn ang="0">
                  <a:pos x="107" y="272"/>
                </a:cxn>
                <a:cxn ang="0">
                  <a:pos x="126" y="269"/>
                </a:cxn>
                <a:cxn ang="0">
                  <a:pos x="142" y="264"/>
                </a:cxn>
                <a:cxn ang="0">
                  <a:pos x="152" y="256"/>
                </a:cxn>
                <a:cxn ang="0">
                  <a:pos x="159" y="245"/>
                </a:cxn>
                <a:cxn ang="0">
                  <a:pos x="161" y="229"/>
                </a:cxn>
                <a:cxn ang="0">
                  <a:pos x="159" y="216"/>
                </a:cxn>
                <a:cxn ang="0">
                  <a:pos x="151" y="205"/>
                </a:cxn>
                <a:cxn ang="0">
                  <a:pos x="139" y="196"/>
                </a:cxn>
                <a:cxn ang="0">
                  <a:pos x="121" y="189"/>
                </a:cxn>
                <a:cxn ang="0">
                  <a:pos x="88" y="180"/>
                </a:cxn>
                <a:cxn ang="0">
                  <a:pos x="61" y="171"/>
                </a:cxn>
                <a:cxn ang="0">
                  <a:pos x="40" y="158"/>
                </a:cxn>
                <a:cxn ang="0">
                  <a:pos x="27" y="141"/>
                </a:cxn>
                <a:cxn ang="0">
                  <a:pos x="17" y="120"/>
                </a:cxn>
                <a:cxn ang="0">
                  <a:pos x="14" y="95"/>
                </a:cxn>
                <a:cxn ang="0">
                  <a:pos x="17" y="72"/>
                </a:cxn>
                <a:cxn ang="0">
                  <a:pos x="24" y="51"/>
                </a:cxn>
                <a:cxn ang="0">
                  <a:pos x="36" y="34"/>
                </a:cxn>
                <a:cxn ang="0">
                  <a:pos x="53" y="20"/>
                </a:cxn>
                <a:cxn ang="0">
                  <a:pos x="73" y="9"/>
                </a:cxn>
                <a:cxn ang="0">
                  <a:pos x="97" y="2"/>
                </a:cxn>
                <a:cxn ang="0">
                  <a:pos x="124" y="0"/>
                </a:cxn>
              </a:cxnLst>
              <a:rect l="0" t="0" r="r" b="b"/>
              <a:pathLst>
                <a:path w="231" h="322">
                  <a:moveTo>
                    <a:pt x="124" y="0"/>
                  </a:moveTo>
                  <a:lnTo>
                    <a:pt x="152" y="2"/>
                  </a:lnTo>
                  <a:lnTo>
                    <a:pt x="179" y="9"/>
                  </a:lnTo>
                  <a:lnTo>
                    <a:pt x="204" y="18"/>
                  </a:lnTo>
                  <a:lnTo>
                    <a:pt x="226" y="31"/>
                  </a:lnTo>
                  <a:lnTo>
                    <a:pt x="197" y="74"/>
                  </a:lnTo>
                  <a:lnTo>
                    <a:pt x="177" y="64"/>
                  </a:lnTo>
                  <a:lnTo>
                    <a:pt x="160" y="56"/>
                  </a:lnTo>
                  <a:lnTo>
                    <a:pt x="142" y="53"/>
                  </a:lnTo>
                  <a:lnTo>
                    <a:pt x="125" y="51"/>
                  </a:lnTo>
                  <a:lnTo>
                    <a:pt x="108" y="54"/>
                  </a:lnTo>
                  <a:lnTo>
                    <a:pt x="94" y="62"/>
                  </a:lnTo>
                  <a:lnTo>
                    <a:pt x="86" y="73"/>
                  </a:lnTo>
                  <a:lnTo>
                    <a:pt x="82" y="87"/>
                  </a:lnTo>
                  <a:lnTo>
                    <a:pt x="84" y="98"/>
                  </a:lnTo>
                  <a:lnTo>
                    <a:pt x="90" y="105"/>
                  </a:lnTo>
                  <a:lnTo>
                    <a:pt x="101" y="112"/>
                  </a:lnTo>
                  <a:lnTo>
                    <a:pt x="116" y="118"/>
                  </a:lnTo>
                  <a:lnTo>
                    <a:pt x="153" y="127"/>
                  </a:lnTo>
                  <a:lnTo>
                    <a:pt x="181" y="139"/>
                  </a:lnTo>
                  <a:lnTo>
                    <a:pt x="202" y="153"/>
                  </a:lnTo>
                  <a:lnTo>
                    <a:pt x="218" y="171"/>
                  </a:lnTo>
                  <a:lnTo>
                    <a:pt x="228" y="193"/>
                  </a:lnTo>
                  <a:lnTo>
                    <a:pt x="231" y="219"/>
                  </a:lnTo>
                  <a:lnTo>
                    <a:pt x="228" y="245"/>
                  </a:lnTo>
                  <a:lnTo>
                    <a:pt x="219" y="267"/>
                  </a:lnTo>
                  <a:lnTo>
                    <a:pt x="205" y="286"/>
                  </a:lnTo>
                  <a:lnTo>
                    <a:pt x="187" y="301"/>
                  </a:lnTo>
                  <a:lnTo>
                    <a:pt x="164" y="313"/>
                  </a:lnTo>
                  <a:lnTo>
                    <a:pt x="135" y="319"/>
                  </a:lnTo>
                  <a:lnTo>
                    <a:pt x="104" y="322"/>
                  </a:lnTo>
                  <a:lnTo>
                    <a:pt x="70" y="319"/>
                  </a:lnTo>
                  <a:lnTo>
                    <a:pt x="33" y="309"/>
                  </a:lnTo>
                  <a:lnTo>
                    <a:pt x="0" y="295"/>
                  </a:lnTo>
                  <a:lnTo>
                    <a:pt x="23" y="247"/>
                  </a:lnTo>
                  <a:lnTo>
                    <a:pt x="44" y="256"/>
                  </a:lnTo>
                  <a:lnTo>
                    <a:pt x="64" y="264"/>
                  </a:lnTo>
                  <a:lnTo>
                    <a:pt x="85" y="269"/>
                  </a:lnTo>
                  <a:lnTo>
                    <a:pt x="107" y="272"/>
                  </a:lnTo>
                  <a:lnTo>
                    <a:pt x="126" y="269"/>
                  </a:lnTo>
                  <a:lnTo>
                    <a:pt x="142" y="264"/>
                  </a:lnTo>
                  <a:lnTo>
                    <a:pt x="152" y="256"/>
                  </a:lnTo>
                  <a:lnTo>
                    <a:pt x="159" y="245"/>
                  </a:lnTo>
                  <a:lnTo>
                    <a:pt x="161" y="229"/>
                  </a:lnTo>
                  <a:lnTo>
                    <a:pt x="159" y="216"/>
                  </a:lnTo>
                  <a:lnTo>
                    <a:pt x="151" y="205"/>
                  </a:lnTo>
                  <a:lnTo>
                    <a:pt x="139" y="196"/>
                  </a:lnTo>
                  <a:lnTo>
                    <a:pt x="121" y="189"/>
                  </a:lnTo>
                  <a:lnTo>
                    <a:pt x="88" y="180"/>
                  </a:lnTo>
                  <a:lnTo>
                    <a:pt x="61" y="171"/>
                  </a:lnTo>
                  <a:lnTo>
                    <a:pt x="40" y="158"/>
                  </a:lnTo>
                  <a:lnTo>
                    <a:pt x="27" y="141"/>
                  </a:lnTo>
                  <a:lnTo>
                    <a:pt x="17" y="120"/>
                  </a:lnTo>
                  <a:lnTo>
                    <a:pt x="14" y="95"/>
                  </a:lnTo>
                  <a:lnTo>
                    <a:pt x="17" y="72"/>
                  </a:lnTo>
                  <a:lnTo>
                    <a:pt x="24" y="51"/>
                  </a:lnTo>
                  <a:lnTo>
                    <a:pt x="36" y="34"/>
                  </a:lnTo>
                  <a:lnTo>
                    <a:pt x="53" y="20"/>
                  </a:lnTo>
                  <a:lnTo>
                    <a:pt x="73" y="9"/>
                  </a:lnTo>
                  <a:lnTo>
                    <a:pt x="97" y="2"/>
                  </a:lnTo>
                  <a:lnTo>
                    <a:pt x="124" y="0"/>
                  </a:lnTo>
                  <a:close/>
                </a:path>
              </a:pathLst>
            </a:custGeom>
            <a:solidFill>
              <a:srgbClr val="FFFFFF"/>
            </a:solidFill>
            <a:ln w="0">
              <a:solidFill>
                <a:srgbClr val="FFFFFF"/>
              </a:solidFill>
              <a:prstDash val="solid"/>
              <a:round/>
              <a:headEnd/>
              <a:tailEnd/>
            </a:ln>
            <a:extLst>
              <a:ext uri="{53640926-AAD7-44d8-BBD7-CCE9431645EC}">
                <a14:shadowObscured xmlns:a14="http://schemas.microsoft.com/office/drawing/2007/7/7/main" xmlns="" val="1"/>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3418" y="1098"/>
              <a:ext cx="81" cy="156"/>
            </a:xfrm>
            <a:custGeom>
              <a:avLst/>
              <a:gdLst/>
              <a:ahLst/>
              <a:cxnLst>
                <a:cxn ang="0">
                  <a:pos x="0" y="0"/>
                </a:cxn>
                <a:cxn ang="0">
                  <a:pos x="66" y="0"/>
                </a:cxn>
                <a:cxn ang="0">
                  <a:pos x="66" y="260"/>
                </a:cxn>
                <a:cxn ang="0">
                  <a:pos x="162" y="260"/>
                </a:cxn>
                <a:cxn ang="0">
                  <a:pos x="152" y="312"/>
                </a:cxn>
                <a:cxn ang="0">
                  <a:pos x="0" y="312"/>
                </a:cxn>
                <a:cxn ang="0">
                  <a:pos x="0" y="0"/>
                </a:cxn>
              </a:cxnLst>
              <a:rect l="0" t="0" r="r" b="b"/>
              <a:pathLst>
                <a:path w="162" h="312">
                  <a:moveTo>
                    <a:pt x="0" y="0"/>
                  </a:moveTo>
                  <a:lnTo>
                    <a:pt x="66" y="0"/>
                  </a:lnTo>
                  <a:lnTo>
                    <a:pt x="66" y="260"/>
                  </a:lnTo>
                  <a:lnTo>
                    <a:pt x="162" y="260"/>
                  </a:lnTo>
                  <a:lnTo>
                    <a:pt x="152" y="312"/>
                  </a:lnTo>
                  <a:lnTo>
                    <a:pt x="0" y="312"/>
                  </a:lnTo>
                  <a:lnTo>
                    <a:pt x="0" y="0"/>
                  </a:lnTo>
                  <a:close/>
                </a:path>
              </a:pathLst>
            </a:custGeom>
            <a:solidFill>
              <a:srgbClr val="FFFFFF"/>
            </a:solidFill>
            <a:ln w="0">
              <a:solidFill>
                <a:srgbClr val="FFFFFF"/>
              </a:solidFill>
              <a:prstDash val="solid"/>
              <a:round/>
              <a:headEnd/>
              <a:tailEnd/>
            </a:ln>
            <a:extLst>
              <a:ext uri="{53640926-AAD7-44d8-BBD7-CCE9431645EC}">
                <a14:shadowObscured xmlns:a14="http://schemas.microsoft.com/office/drawing/2007/7/7/main" xmlns="" val="1"/>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3673" y="1098"/>
              <a:ext cx="129" cy="156"/>
            </a:xfrm>
            <a:custGeom>
              <a:avLst/>
              <a:gdLst/>
              <a:ahLst/>
              <a:cxnLst>
                <a:cxn ang="0">
                  <a:pos x="123" y="60"/>
                </a:cxn>
                <a:cxn ang="0">
                  <a:pos x="94" y="194"/>
                </a:cxn>
                <a:cxn ang="0">
                  <a:pos x="156" y="194"/>
                </a:cxn>
                <a:cxn ang="0">
                  <a:pos x="125" y="60"/>
                </a:cxn>
                <a:cxn ang="0">
                  <a:pos x="123" y="60"/>
                </a:cxn>
                <a:cxn ang="0">
                  <a:pos x="86" y="0"/>
                </a:cxn>
                <a:cxn ang="0">
                  <a:pos x="171" y="0"/>
                </a:cxn>
                <a:cxn ang="0">
                  <a:pos x="256" y="312"/>
                </a:cxn>
                <a:cxn ang="0">
                  <a:pos x="187" y="312"/>
                </a:cxn>
                <a:cxn ang="0">
                  <a:pos x="170" y="242"/>
                </a:cxn>
                <a:cxn ang="0">
                  <a:pos x="81" y="242"/>
                </a:cxn>
                <a:cxn ang="0">
                  <a:pos x="63" y="312"/>
                </a:cxn>
                <a:cxn ang="0">
                  <a:pos x="0" y="312"/>
                </a:cxn>
                <a:cxn ang="0">
                  <a:pos x="86" y="0"/>
                </a:cxn>
              </a:cxnLst>
              <a:rect l="0" t="0" r="r" b="b"/>
              <a:pathLst>
                <a:path w="256" h="312">
                  <a:moveTo>
                    <a:pt x="123" y="60"/>
                  </a:moveTo>
                  <a:lnTo>
                    <a:pt x="94" y="194"/>
                  </a:lnTo>
                  <a:lnTo>
                    <a:pt x="156" y="194"/>
                  </a:lnTo>
                  <a:lnTo>
                    <a:pt x="125" y="60"/>
                  </a:lnTo>
                  <a:lnTo>
                    <a:pt x="123" y="60"/>
                  </a:lnTo>
                  <a:close/>
                  <a:moveTo>
                    <a:pt x="86" y="0"/>
                  </a:moveTo>
                  <a:lnTo>
                    <a:pt x="171" y="0"/>
                  </a:lnTo>
                  <a:lnTo>
                    <a:pt x="256" y="312"/>
                  </a:lnTo>
                  <a:lnTo>
                    <a:pt x="187" y="312"/>
                  </a:lnTo>
                  <a:lnTo>
                    <a:pt x="170" y="242"/>
                  </a:lnTo>
                  <a:lnTo>
                    <a:pt x="81" y="242"/>
                  </a:lnTo>
                  <a:lnTo>
                    <a:pt x="63" y="312"/>
                  </a:lnTo>
                  <a:lnTo>
                    <a:pt x="0" y="312"/>
                  </a:lnTo>
                  <a:lnTo>
                    <a:pt x="86" y="0"/>
                  </a:lnTo>
                  <a:close/>
                </a:path>
              </a:pathLst>
            </a:custGeom>
            <a:solidFill>
              <a:srgbClr val="FFFFFF"/>
            </a:solidFill>
            <a:ln w="0">
              <a:solidFill>
                <a:srgbClr val="FFFFFF"/>
              </a:solidFill>
              <a:prstDash val="solid"/>
              <a:round/>
              <a:headEnd/>
              <a:tailEnd/>
            </a:ln>
            <a:extLst>
              <a:ext uri="{53640926-AAD7-44d8-BBD7-CCE9431645EC}">
                <a14:shadowObscured xmlns:a14="http://schemas.microsoft.com/office/drawing/2007/7/7/main" xmlns="" val="1"/>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3990" y="1098"/>
              <a:ext cx="105" cy="156"/>
            </a:xfrm>
            <a:custGeom>
              <a:avLst/>
              <a:gdLst/>
              <a:ahLst/>
              <a:cxnLst>
                <a:cxn ang="0">
                  <a:pos x="64" y="175"/>
                </a:cxn>
                <a:cxn ang="0">
                  <a:pos x="64" y="264"/>
                </a:cxn>
                <a:cxn ang="0">
                  <a:pos x="101" y="264"/>
                </a:cxn>
                <a:cxn ang="0">
                  <a:pos x="107" y="263"/>
                </a:cxn>
                <a:cxn ang="0">
                  <a:pos x="116" y="263"/>
                </a:cxn>
                <a:cxn ang="0">
                  <a:pos x="124" y="260"/>
                </a:cxn>
                <a:cxn ang="0">
                  <a:pos x="133" y="255"/>
                </a:cxn>
                <a:cxn ang="0">
                  <a:pos x="139" y="247"/>
                </a:cxn>
                <a:cxn ang="0">
                  <a:pos x="144" y="236"/>
                </a:cxn>
                <a:cxn ang="0">
                  <a:pos x="146" y="219"/>
                </a:cxn>
                <a:cxn ang="0">
                  <a:pos x="144" y="205"/>
                </a:cxn>
                <a:cxn ang="0">
                  <a:pos x="141" y="192"/>
                </a:cxn>
                <a:cxn ang="0">
                  <a:pos x="132" y="183"/>
                </a:cxn>
                <a:cxn ang="0">
                  <a:pos x="120" y="178"/>
                </a:cxn>
                <a:cxn ang="0">
                  <a:pos x="103" y="175"/>
                </a:cxn>
                <a:cxn ang="0">
                  <a:pos x="64" y="175"/>
                </a:cxn>
                <a:cxn ang="0">
                  <a:pos x="64" y="47"/>
                </a:cxn>
                <a:cxn ang="0">
                  <a:pos x="64" y="127"/>
                </a:cxn>
                <a:cxn ang="0">
                  <a:pos x="108" y="127"/>
                </a:cxn>
                <a:cxn ang="0">
                  <a:pos x="117" y="126"/>
                </a:cxn>
                <a:cxn ang="0">
                  <a:pos x="126" y="122"/>
                </a:cxn>
                <a:cxn ang="0">
                  <a:pos x="134" y="114"/>
                </a:cxn>
                <a:cxn ang="0">
                  <a:pos x="141" y="103"/>
                </a:cxn>
                <a:cxn ang="0">
                  <a:pos x="142" y="87"/>
                </a:cxn>
                <a:cxn ang="0">
                  <a:pos x="139" y="72"/>
                </a:cxn>
                <a:cxn ang="0">
                  <a:pos x="132" y="59"/>
                </a:cxn>
                <a:cxn ang="0">
                  <a:pos x="120" y="51"/>
                </a:cxn>
                <a:cxn ang="0">
                  <a:pos x="104" y="47"/>
                </a:cxn>
                <a:cxn ang="0">
                  <a:pos x="64" y="47"/>
                </a:cxn>
                <a:cxn ang="0">
                  <a:pos x="0" y="0"/>
                </a:cxn>
                <a:cxn ang="0">
                  <a:pos x="115" y="0"/>
                </a:cxn>
                <a:cxn ang="0">
                  <a:pos x="133" y="1"/>
                </a:cxn>
                <a:cxn ang="0">
                  <a:pos x="150" y="4"/>
                </a:cxn>
                <a:cxn ang="0">
                  <a:pos x="165" y="9"/>
                </a:cxn>
                <a:cxn ang="0">
                  <a:pos x="179" y="15"/>
                </a:cxn>
                <a:cxn ang="0">
                  <a:pos x="190" y="25"/>
                </a:cxn>
                <a:cxn ang="0">
                  <a:pos x="199" y="40"/>
                </a:cxn>
                <a:cxn ang="0">
                  <a:pos x="204" y="58"/>
                </a:cxn>
                <a:cxn ang="0">
                  <a:pos x="205" y="81"/>
                </a:cxn>
                <a:cxn ang="0">
                  <a:pos x="204" y="102"/>
                </a:cxn>
                <a:cxn ang="0">
                  <a:pos x="197" y="118"/>
                </a:cxn>
                <a:cxn ang="0">
                  <a:pos x="187" y="132"/>
                </a:cxn>
                <a:cxn ang="0">
                  <a:pos x="172" y="143"/>
                </a:cxn>
                <a:cxn ang="0">
                  <a:pos x="152" y="149"/>
                </a:cxn>
                <a:cxn ang="0">
                  <a:pos x="152" y="151"/>
                </a:cxn>
                <a:cxn ang="0">
                  <a:pos x="173" y="156"/>
                </a:cxn>
                <a:cxn ang="0">
                  <a:pos x="188" y="163"/>
                </a:cxn>
                <a:cxn ang="0">
                  <a:pos x="199" y="176"/>
                </a:cxn>
                <a:cxn ang="0">
                  <a:pos x="206" y="191"/>
                </a:cxn>
                <a:cxn ang="0">
                  <a:pos x="210" y="209"/>
                </a:cxn>
                <a:cxn ang="0">
                  <a:pos x="210" y="229"/>
                </a:cxn>
                <a:cxn ang="0">
                  <a:pos x="209" y="250"/>
                </a:cxn>
                <a:cxn ang="0">
                  <a:pos x="204" y="268"/>
                </a:cxn>
                <a:cxn ang="0">
                  <a:pos x="195" y="282"/>
                </a:cxn>
                <a:cxn ang="0">
                  <a:pos x="184" y="292"/>
                </a:cxn>
                <a:cxn ang="0">
                  <a:pos x="173" y="300"/>
                </a:cxn>
                <a:cxn ang="0">
                  <a:pos x="160" y="305"/>
                </a:cxn>
                <a:cxn ang="0">
                  <a:pos x="147" y="308"/>
                </a:cxn>
                <a:cxn ang="0">
                  <a:pos x="135" y="310"/>
                </a:cxn>
                <a:cxn ang="0">
                  <a:pos x="124" y="310"/>
                </a:cxn>
                <a:cxn ang="0">
                  <a:pos x="115" y="312"/>
                </a:cxn>
                <a:cxn ang="0">
                  <a:pos x="0" y="312"/>
                </a:cxn>
                <a:cxn ang="0">
                  <a:pos x="0" y="0"/>
                </a:cxn>
              </a:cxnLst>
              <a:rect l="0" t="0" r="r" b="b"/>
              <a:pathLst>
                <a:path w="210" h="312">
                  <a:moveTo>
                    <a:pt x="64" y="175"/>
                  </a:moveTo>
                  <a:lnTo>
                    <a:pt x="64" y="264"/>
                  </a:lnTo>
                  <a:lnTo>
                    <a:pt x="101" y="264"/>
                  </a:lnTo>
                  <a:lnTo>
                    <a:pt x="107" y="263"/>
                  </a:lnTo>
                  <a:lnTo>
                    <a:pt x="116" y="263"/>
                  </a:lnTo>
                  <a:lnTo>
                    <a:pt x="124" y="260"/>
                  </a:lnTo>
                  <a:lnTo>
                    <a:pt x="133" y="255"/>
                  </a:lnTo>
                  <a:lnTo>
                    <a:pt x="139" y="247"/>
                  </a:lnTo>
                  <a:lnTo>
                    <a:pt x="144" y="236"/>
                  </a:lnTo>
                  <a:lnTo>
                    <a:pt x="146" y="219"/>
                  </a:lnTo>
                  <a:lnTo>
                    <a:pt x="144" y="205"/>
                  </a:lnTo>
                  <a:lnTo>
                    <a:pt x="141" y="192"/>
                  </a:lnTo>
                  <a:lnTo>
                    <a:pt x="132" y="183"/>
                  </a:lnTo>
                  <a:lnTo>
                    <a:pt x="120" y="178"/>
                  </a:lnTo>
                  <a:lnTo>
                    <a:pt x="103" y="175"/>
                  </a:lnTo>
                  <a:lnTo>
                    <a:pt x="64" y="175"/>
                  </a:lnTo>
                  <a:close/>
                  <a:moveTo>
                    <a:pt x="64" y="47"/>
                  </a:moveTo>
                  <a:lnTo>
                    <a:pt x="64" y="127"/>
                  </a:lnTo>
                  <a:lnTo>
                    <a:pt x="108" y="127"/>
                  </a:lnTo>
                  <a:lnTo>
                    <a:pt x="117" y="126"/>
                  </a:lnTo>
                  <a:lnTo>
                    <a:pt x="126" y="122"/>
                  </a:lnTo>
                  <a:lnTo>
                    <a:pt x="134" y="114"/>
                  </a:lnTo>
                  <a:lnTo>
                    <a:pt x="141" y="103"/>
                  </a:lnTo>
                  <a:lnTo>
                    <a:pt x="142" y="87"/>
                  </a:lnTo>
                  <a:lnTo>
                    <a:pt x="139" y="72"/>
                  </a:lnTo>
                  <a:lnTo>
                    <a:pt x="132" y="59"/>
                  </a:lnTo>
                  <a:lnTo>
                    <a:pt x="120" y="51"/>
                  </a:lnTo>
                  <a:lnTo>
                    <a:pt x="104" y="47"/>
                  </a:lnTo>
                  <a:lnTo>
                    <a:pt x="64" y="47"/>
                  </a:lnTo>
                  <a:close/>
                  <a:moveTo>
                    <a:pt x="0" y="0"/>
                  </a:moveTo>
                  <a:lnTo>
                    <a:pt x="115" y="0"/>
                  </a:lnTo>
                  <a:lnTo>
                    <a:pt x="133" y="1"/>
                  </a:lnTo>
                  <a:lnTo>
                    <a:pt x="150" y="4"/>
                  </a:lnTo>
                  <a:lnTo>
                    <a:pt x="165" y="9"/>
                  </a:lnTo>
                  <a:lnTo>
                    <a:pt x="179" y="15"/>
                  </a:lnTo>
                  <a:lnTo>
                    <a:pt x="190" y="25"/>
                  </a:lnTo>
                  <a:lnTo>
                    <a:pt x="199" y="40"/>
                  </a:lnTo>
                  <a:lnTo>
                    <a:pt x="204" y="58"/>
                  </a:lnTo>
                  <a:lnTo>
                    <a:pt x="205" y="81"/>
                  </a:lnTo>
                  <a:lnTo>
                    <a:pt x="204" y="102"/>
                  </a:lnTo>
                  <a:lnTo>
                    <a:pt x="197" y="118"/>
                  </a:lnTo>
                  <a:lnTo>
                    <a:pt x="187" y="132"/>
                  </a:lnTo>
                  <a:lnTo>
                    <a:pt x="172" y="143"/>
                  </a:lnTo>
                  <a:lnTo>
                    <a:pt x="152" y="149"/>
                  </a:lnTo>
                  <a:lnTo>
                    <a:pt x="152" y="151"/>
                  </a:lnTo>
                  <a:lnTo>
                    <a:pt x="173" y="156"/>
                  </a:lnTo>
                  <a:lnTo>
                    <a:pt x="188" y="163"/>
                  </a:lnTo>
                  <a:lnTo>
                    <a:pt x="199" y="176"/>
                  </a:lnTo>
                  <a:lnTo>
                    <a:pt x="206" y="191"/>
                  </a:lnTo>
                  <a:lnTo>
                    <a:pt x="210" y="209"/>
                  </a:lnTo>
                  <a:lnTo>
                    <a:pt x="210" y="229"/>
                  </a:lnTo>
                  <a:lnTo>
                    <a:pt x="209" y="250"/>
                  </a:lnTo>
                  <a:lnTo>
                    <a:pt x="204" y="268"/>
                  </a:lnTo>
                  <a:lnTo>
                    <a:pt x="195" y="282"/>
                  </a:lnTo>
                  <a:lnTo>
                    <a:pt x="184" y="292"/>
                  </a:lnTo>
                  <a:lnTo>
                    <a:pt x="173" y="300"/>
                  </a:lnTo>
                  <a:lnTo>
                    <a:pt x="160" y="305"/>
                  </a:lnTo>
                  <a:lnTo>
                    <a:pt x="147" y="308"/>
                  </a:lnTo>
                  <a:lnTo>
                    <a:pt x="135" y="310"/>
                  </a:lnTo>
                  <a:lnTo>
                    <a:pt x="124" y="310"/>
                  </a:lnTo>
                  <a:lnTo>
                    <a:pt x="115" y="312"/>
                  </a:lnTo>
                  <a:lnTo>
                    <a:pt x="0" y="312"/>
                  </a:lnTo>
                  <a:lnTo>
                    <a:pt x="0" y="0"/>
                  </a:lnTo>
                  <a:close/>
                </a:path>
              </a:pathLst>
            </a:custGeom>
            <a:solidFill>
              <a:srgbClr val="FFFFFF"/>
            </a:solidFill>
            <a:ln w="0">
              <a:solidFill>
                <a:srgbClr val="FFFFFF"/>
              </a:solidFill>
              <a:prstDash val="solid"/>
              <a:round/>
              <a:headEnd/>
              <a:tailEnd/>
            </a:ln>
            <a:extLst>
              <a:ext uri="{53640926-AAD7-44d8-BBD7-CCE9431645EC}">
                <a14:shadowObscured xmlns:a14="http://schemas.microsoft.com/office/drawing/2007/7/7/main" xmlns="" val="1"/>
              </a:ext>
            </a:extLst>
          </p:spPr>
          <p:txBody>
            <a:bodyPr vert="horz" wrap="square" lIns="91440" tIns="45720" rIns="91440" bIns="45720" numCol="1" anchor="t" anchorCtr="0" compatLnSpc="1">
              <a:prstTxWarp prst="textNoShape">
                <a:avLst/>
              </a:prstTxWarp>
            </a:bodyPr>
            <a:lstStyle/>
            <a:p>
              <a:endParaRPr lang="en-US"/>
            </a:p>
          </p:txBody>
        </p:sp>
      </p:grpSp>
      <p:sp>
        <p:nvSpPr>
          <p:cNvPr id="36" name="Text Placeholder 5"/>
          <p:cNvSpPr>
            <a:spLocks noGrp="1"/>
          </p:cNvSpPr>
          <p:nvPr>
            <p:ph type="body" sz="quarter" idx="10"/>
          </p:nvPr>
        </p:nvSpPr>
        <p:spPr>
          <a:xfrm>
            <a:off x="2590800" y="243007"/>
            <a:ext cx="6324600" cy="1661993"/>
          </a:xfrm>
        </p:spPr>
        <p:txBody>
          <a:bodyPr/>
          <a:lstStyle/>
          <a:p>
            <a:pPr>
              <a:lnSpc>
                <a:spcPct val="100000"/>
              </a:lnSpc>
            </a:pPr>
            <a:r>
              <a:rPr lang="en-US" sz="2000" dirty="0"/>
              <a:t>Classify files based on user attributes</a:t>
            </a:r>
          </a:p>
          <a:p>
            <a:pPr>
              <a:lnSpc>
                <a:spcPct val="100000"/>
              </a:lnSpc>
            </a:pPr>
            <a:r>
              <a:rPr lang="en-US" sz="2000" dirty="0"/>
              <a:t>Visualize classification information </a:t>
            </a:r>
            <a:r>
              <a:rPr lang="en-US" sz="2000" dirty="0" smtClean="0"/>
              <a:t>in documents</a:t>
            </a:r>
            <a:endParaRPr lang="en-US" sz="2000" dirty="0"/>
          </a:p>
          <a:p>
            <a:pPr>
              <a:lnSpc>
                <a:spcPct val="100000"/>
              </a:lnSpc>
            </a:pPr>
            <a:r>
              <a:rPr lang="en-US" sz="2000" dirty="0" smtClean="0"/>
              <a:t>Compatible </a:t>
            </a:r>
            <a:r>
              <a:rPr lang="en-US" sz="2000" dirty="0"/>
              <a:t>with Titus Labs client-side classification tools to prevent emails from being sent to unauthorized </a:t>
            </a:r>
            <a:r>
              <a:rPr lang="en-US" sz="2000" dirty="0" smtClean="0"/>
              <a:t>users …</a:t>
            </a:r>
            <a:endParaRPr lang="en-US" sz="2000" dirty="0"/>
          </a:p>
        </p:txBody>
      </p:sp>
      <p:sp>
        <p:nvSpPr>
          <p:cNvPr id="38" name="Text Placeholder 5"/>
          <p:cNvSpPr txBox="1">
            <a:spLocks/>
          </p:cNvSpPr>
          <p:nvPr/>
        </p:nvSpPr>
        <p:spPr>
          <a:xfrm>
            <a:off x="2590800" y="4620399"/>
            <a:ext cx="6324600" cy="178510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85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Define rules and properties across an enterprise </a:t>
            </a:r>
          </a:p>
          <a:p>
            <a:r>
              <a:rPr lang="en-US" sz="2000" dirty="0" smtClean="0"/>
              <a:t>Classify files across the enterprise data center</a:t>
            </a:r>
          </a:p>
          <a:p>
            <a:r>
              <a:rPr lang="en-US" sz="2000" dirty="0" smtClean="0"/>
              <a:t>Set and execute policies, including discovery, classification of data and selection of files for archiving across files located on Windows 2008 R2 Sever</a:t>
            </a:r>
            <a:endParaRPr lang="en-US" sz="2000" dirty="0"/>
          </a:p>
        </p:txBody>
      </p:sp>
      <p:pic>
        <p:nvPicPr>
          <p:cNvPr id="39" name="Picture 2"/>
          <p:cNvPicPr>
            <a:picLocks noChangeAspect="1" noChangeArrowheads="1"/>
          </p:cNvPicPr>
          <p:nvPr/>
        </p:nvPicPr>
        <p:blipFill>
          <a:blip r:embed="rId4" cstate="print">
            <a:extLst>
              <a:ext uri="28A0092B-C50C-407e-A947-70E740481C1C">
                <a14:useLocalDpi xmlns:a14="http://schemas.microsoft.com/office/drawing/2007/7/7/main" xmlns="" val="0"/>
              </a:ext>
            </a:extLst>
          </a:blip>
          <a:srcRect/>
          <a:stretch>
            <a:fillRect/>
          </a:stretch>
        </p:blipFill>
        <p:spPr bwMode="auto">
          <a:xfrm>
            <a:off x="291500" y="4800600"/>
            <a:ext cx="2194560" cy="1285468"/>
          </a:xfrm>
          <a:prstGeom prst="rect">
            <a:avLst/>
          </a:prstGeom>
          <a:noFill/>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5" cstate="print">
            <a:extLst>
              <a:ext uri="28A0092B-C50C-407e-A947-70E740481C1C">
                <a14:useLocalDpi xmlns:a14="http://schemas.microsoft.com/office/drawing/2007/7/7/main" xmlns="" val="0"/>
              </a:ext>
            </a:extLst>
          </a:blip>
          <a:srcRect/>
          <a:stretch>
            <a:fillRect/>
          </a:stretch>
        </p:blipFill>
        <p:spPr bwMode="auto">
          <a:xfrm>
            <a:off x="173097" y="2667000"/>
            <a:ext cx="2194560" cy="1160927"/>
          </a:xfrm>
          <a:prstGeom prst="rect">
            <a:avLst/>
          </a:prstGeom>
          <a:noFill/>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dist="35921" dir="2700000" algn="ctr" rotWithShape="0">
                    <a:schemeClr val="bg2"/>
                  </a:outerShdw>
                </a:effectLst>
              </a14:hiddenEffects>
            </a:ext>
          </a:extLst>
        </p:spPr>
      </p:pic>
      <p:sp>
        <p:nvSpPr>
          <p:cNvPr id="41" name="Text Placeholder 5"/>
          <p:cNvSpPr txBox="1">
            <a:spLocks/>
          </p:cNvSpPr>
          <p:nvPr/>
        </p:nvSpPr>
        <p:spPr>
          <a:xfrm>
            <a:off x="2590800" y="2209800"/>
            <a:ext cx="6324600" cy="206210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85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Migrate selected files between file servers and SharePoint </a:t>
            </a:r>
            <a:r>
              <a:rPr lang="en-US" sz="2000" dirty="0" smtClean="0"/>
              <a:t>based on classification</a:t>
            </a:r>
          </a:p>
          <a:p>
            <a:r>
              <a:rPr lang="en-US" sz="2000" dirty="0" smtClean="0"/>
              <a:t>Automate assignment of classification properties and mapping of metadata from source to target</a:t>
            </a:r>
          </a:p>
          <a:p>
            <a:r>
              <a:rPr lang="en-US" sz="2000" dirty="0" smtClean="0"/>
              <a:t>Automatically transform links within Office documents to migrated documents within SharePoint</a:t>
            </a:r>
            <a:endParaRPr lang="en-US" sz="2000" dirty="0"/>
          </a:p>
        </p:txBody>
      </p:sp>
      <p:cxnSp>
        <p:nvCxnSpPr>
          <p:cNvPr id="4" name="Straight Connector 3"/>
          <p:cNvCxnSpPr/>
          <p:nvPr/>
        </p:nvCxnSpPr>
        <p:spPr>
          <a:xfrm>
            <a:off x="167640" y="2057400"/>
            <a:ext cx="874776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7640" y="4419600"/>
            <a:ext cx="874776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07/7/12/main" xmlns="" val="282705175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MSIT Infrastructure</a:t>
            </a:r>
            <a:endParaRPr lang="en-US" dirty="0"/>
          </a:p>
        </p:txBody>
      </p:sp>
      <p:sp>
        <p:nvSpPr>
          <p:cNvPr id="3" name="Text Placeholder 2"/>
          <p:cNvSpPr>
            <a:spLocks noGrp="1"/>
          </p:cNvSpPr>
          <p:nvPr>
            <p:ph type="body" sz="quarter" idx="10"/>
          </p:nvPr>
        </p:nvSpPr>
        <p:spPr>
          <a:xfrm>
            <a:off x="381000" y="1447799"/>
            <a:ext cx="8382000" cy="4302716"/>
          </a:xfrm>
        </p:spPr>
        <p:txBody>
          <a:bodyPr/>
          <a:lstStyle/>
          <a:p>
            <a:r>
              <a:rPr lang="en-US" dirty="0" smtClean="0"/>
              <a:t>5 Windows </a:t>
            </a:r>
            <a:r>
              <a:rPr lang="en-US" dirty="0"/>
              <a:t>2008 </a:t>
            </a:r>
            <a:r>
              <a:rPr lang="en-US" dirty="0" smtClean="0"/>
              <a:t>R2 clusters</a:t>
            </a:r>
          </a:p>
          <a:p>
            <a:pPr lvl="1"/>
            <a:r>
              <a:rPr lang="en-US" dirty="0" smtClean="0"/>
              <a:t>20% of all file servers in MSIT</a:t>
            </a:r>
          </a:p>
          <a:p>
            <a:r>
              <a:rPr lang="en-US" dirty="0" smtClean="0"/>
              <a:t>1-6TB of data per server (4 – 24 million files)</a:t>
            </a:r>
          </a:p>
          <a:p>
            <a:r>
              <a:rPr lang="en-US" dirty="0" smtClean="0"/>
              <a:t>Classification properties</a:t>
            </a:r>
          </a:p>
          <a:p>
            <a:pPr lvl="1"/>
            <a:r>
              <a:rPr lang="en-US" dirty="0" smtClean="0"/>
              <a:t>Business Impact</a:t>
            </a:r>
          </a:p>
          <a:p>
            <a:pPr lvl="2"/>
            <a:r>
              <a:rPr lang="en-US" dirty="0" smtClean="0"/>
              <a:t>High, Medium, Low</a:t>
            </a:r>
          </a:p>
          <a:p>
            <a:pPr lvl="1"/>
            <a:r>
              <a:rPr lang="en-US" dirty="0" smtClean="0"/>
              <a:t>Retention</a:t>
            </a:r>
          </a:p>
          <a:p>
            <a:pPr lvl="2"/>
            <a:r>
              <a:rPr lang="en-US" dirty="0" smtClean="0"/>
              <a:t>Long, Short, Perpetual</a:t>
            </a:r>
          </a:p>
          <a:p>
            <a:r>
              <a:rPr lang="en-US" dirty="0" smtClean="0"/>
              <a:t>Initial focus on Business Impact policies</a:t>
            </a:r>
            <a:endParaRPr lang="en-US" dirty="0"/>
          </a:p>
        </p:txBody>
      </p:sp>
    </p:spTree>
    <p:extLst>
      <p:ext uri="{BB962C8B-B14F-4D97-AF65-F5344CB8AC3E}">
        <p14:creationId xmlns:p14="http://schemas.microsoft.com/office/powerpoint/2007/7/12/main" xmlns="" val="281055220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304800" y="1143000"/>
            <a:ext cx="2057400" cy="4038600"/>
          </a:xfrm>
          <a:prstGeom prst="rect">
            <a:avLst/>
          </a:prstGeom>
          <a:gradFill>
            <a:gsLst>
              <a:gs pos="0">
                <a:schemeClr val="accent3">
                  <a:shade val="45000"/>
                  <a:satMod val="155000"/>
                  <a:alpha val="50000"/>
                </a:schemeClr>
              </a:gs>
              <a:gs pos="60000">
                <a:schemeClr val="accent3">
                  <a:shade val="95000"/>
                  <a:satMod val="150000"/>
                  <a:alpha val="50000"/>
                </a:schemeClr>
              </a:gs>
              <a:gs pos="100000">
                <a:schemeClr val="accent3">
                  <a:tint val="87000"/>
                  <a:satMod val="250000"/>
                  <a:alpha val="50000"/>
                </a:schemeClr>
              </a:gs>
            </a:gsLst>
          </a:gradFill>
          <a:ln>
            <a:headEnd type="none" w="med" len="med"/>
            <a:tailEnd type="none" w="med" len="med"/>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400" dirty="0" smtClean="0">
                <a:solidFill>
                  <a:schemeClr val="bg1"/>
                </a:solidFill>
              </a:rPr>
              <a:t>FCI</a:t>
            </a:r>
          </a:p>
        </p:txBody>
      </p:sp>
      <p:sp>
        <p:nvSpPr>
          <p:cNvPr id="2" name="Title 1"/>
          <p:cNvSpPr>
            <a:spLocks noGrp="1"/>
          </p:cNvSpPr>
          <p:nvPr>
            <p:ph type="title"/>
          </p:nvPr>
        </p:nvSpPr>
        <p:spPr>
          <a:xfrm>
            <a:off x="228600" y="228600"/>
            <a:ext cx="8686800" cy="1329595"/>
          </a:xfrm>
        </p:spPr>
        <p:txBody>
          <a:bodyPr/>
          <a:lstStyle/>
          <a:p>
            <a:r>
              <a:rPr lang="en-US" dirty="0" smtClean="0"/>
              <a:t>MSIT Business Impact </a:t>
            </a:r>
            <a:r>
              <a:rPr lang="en-US" dirty="0"/>
              <a:t>Architecture</a:t>
            </a:r>
          </a:p>
        </p:txBody>
      </p:sp>
      <p:sp>
        <p:nvSpPr>
          <p:cNvPr id="3" name="Rounded Rectangle 2"/>
          <p:cNvSpPr/>
          <p:nvPr/>
        </p:nvSpPr>
        <p:spPr bwMode="auto">
          <a:xfrm>
            <a:off x="609600" y="1600200"/>
            <a:ext cx="1371600" cy="990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Folder Classifier</a:t>
            </a:r>
          </a:p>
        </p:txBody>
      </p:sp>
      <p:sp>
        <p:nvSpPr>
          <p:cNvPr id="4" name="Rounded Rectangle 3"/>
          <p:cNvSpPr/>
          <p:nvPr/>
        </p:nvSpPr>
        <p:spPr bwMode="auto">
          <a:xfrm>
            <a:off x="609600" y="2743200"/>
            <a:ext cx="1371600" cy="990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Content Classifier</a:t>
            </a:r>
          </a:p>
        </p:txBody>
      </p:sp>
      <p:sp>
        <p:nvSpPr>
          <p:cNvPr id="5" name="Rectangle 4"/>
          <p:cNvSpPr/>
          <p:nvPr/>
        </p:nvSpPr>
        <p:spPr bwMode="auto">
          <a:xfrm>
            <a:off x="3276600" y="1219200"/>
            <a:ext cx="2362200" cy="3306524"/>
          </a:xfrm>
          <a:prstGeom prst="rect">
            <a:avLst/>
          </a:prstGeom>
          <a:gradFill>
            <a:gsLst>
              <a:gs pos="0">
                <a:schemeClr val="accent1">
                  <a:shade val="45000"/>
                  <a:satMod val="155000"/>
                  <a:alpha val="50000"/>
                </a:schemeClr>
              </a:gs>
              <a:gs pos="60000">
                <a:schemeClr val="accent1">
                  <a:shade val="95000"/>
                  <a:satMod val="150000"/>
                  <a:alpha val="50000"/>
                </a:schemeClr>
              </a:gs>
              <a:gs pos="100000">
                <a:schemeClr val="accent1">
                  <a:tint val="87000"/>
                  <a:satMod val="250000"/>
                  <a:alpha val="50000"/>
                </a:schemeClr>
              </a:gs>
            </a:gsLst>
          </a:gradFill>
          <a:ln>
            <a:headEnd type="none" w="med" len="med"/>
            <a:tailEnd type="none" w="med" len="me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000" dirty="0" smtClean="0">
                <a:solidFill>
                  <a:schemeClr val="tx1"/>
                </a:solidFill>
              </a:rPr>
              <a:t>Server</a:t>
            </a:r>
          </a:p>
        </p:txBody>
      </p:sp>
      <p:grpSp>
        <p:nvGrpSpPr>
          <p:cNvPr id="9" name="Group 8"/>
          <p:cNvGrpSpPr/>
          <p:nvPr/>
        </p:nvGrpSpPr>
        <p:grpSpPr>
          <a:xfrm>
            <a:off x="3352800" y="2057400"/>
            <a:ext cx="2215268" cy="2022624"/>
            <a:chOff x="6242933" y="2133600"/>
            <a:chExt cx="2215268" cy="3505200"/>
          </a:xfrm>
        </p:grpSpPr>
        <p:pic>
          <p:nvPicPr>
            <p:cNvPr id="7" name="Picture 15" descr="C:\Users\robbins\AppData\Local\Microsoft\Windows\Temporary Internet Files\Content.IE5\EFS8WH5F\MCj04315880000[1].png"/>
            <p:cNvPicPr>
              <a:picLocks noChangeAspect="1" noChangeArrowheads="1"/>
            </p:cNvPicPr>
            <p:nvPr/>
          </p:nvPicPr>
          <p:blipFill>
            <a:blip r:embed="rId3" cstate="print"/>
            <a:srcRect l="4753" t="7274" r="4105" b="18565"/>
            <a:stretch>
              <a:fillRect/>
            </a:stretch>
          </p:blipFill>
          <p:spPr bwMode="auto">
            <a:xfrm>
              <a:off x="6242933" y="2133600"/>
              <a:ext cx="2215268" cy="3505200"/>
            </a:xfrm>
            <a:prstGeom prst="rect">
              <a:avLst/>
            </a:prstGeom>
            <a:noFill/>
            <a:ln w="9525">
              <a:noFill/>
              <a:miter lim="800000"/>
              <a:headEnd/>
              <a:tailEnd/>
            </a:ln>
          </p:spPr>
        </p:pic>
        <p:sp>
          <p:nvSpPr>
            <p:cNvPr id="8" name="TextBox 7"/>
            <p:cNvSpPr txBox="1"/>
            <p:nvPr/>
          </p:nvSpPr>
          <p:spPr>
            <a:xfrm>
              <a:off x="7696200" y="2286000"/>
              <a:ext cx="567656" cy="276999"/>
            </a:xfrm>
            <a:prstGeom prst="rect">
              <a:avLst/>
            </a:prstGeom>
            <a:noFill/>
          </p:spPr>
          <p:txBody>
            <a:bodyPr wrap="none" lIns="0" tIns="0" rIns="0" bIns="0" rtlCol="0">
              <a:spAutoFit/>
            </a:bodyPr>
            <a:lstStyle/>
            <a:p>
              <a:r>
                <a:rPr lang="en-US" dirty="0" smtClean="0">
                  <a:solidFill>
                    <a:schemeClr val="bg1"/>
                  </a:solidFill>
                  <a:latin typeface="+mj-lt"/>
                </a:rPr>
                <a:t>Share</a:t>
              </a:r>
            </a:p>
          </p:txBody>
        </p:sp>
      </p:grpSp>
      <p:sp>
        <p:nvSpPr>
          <p:cNvPr id="10" name="Folded Corner 9"/>
          <p:cNvSpPr/>
          <p:nvPr/>
        </p:nvSpPr>
        <p:spPr bwMode="auto">
          <a:xfrm>
            <a:off x="3962400" y="2895600"/>
            <a:ext cx="1066800" cy="762000"/>
          </a:xfrm>
          <a:prstGeom prst="foldedCorner">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bg1"/>
                </a:solidFill>
              </a:rPr>
              <a:t>File</a:t>
            </a:r>
          </a:p>
        </p:txBody>
      </p:sp>
      <p:sp>
        <p:nvSpPr>
          <p:cNvPr id="11" name="Rectangle 10"/>
          <p:cNvSpPr/>
          <p:nvPr/>
        </p:nvSpPr>
        <p:spPr bwMode="auto">
          <a:xfrm>
            <a:off x="6324600" y="1295400"/>
            <a:ext cx="2362200" cy="1790700"/>
          </a:xfrm>
          <a:prstGeom prst="rect">
            <a:avLst/>
          </a:prstGeom>
          <a:gradFill>
            <a:gsLst>
              <a:gs pos="0">
                <a:schemeClr val="accent3">
                  <a:shade val="45000"/>
                  <a:satMod val="155000"/>
                  <a:alpha val="50000"/>
                </a:schemeClr>
              </a:gs>
              <a:gs pos="60000">
                <a:schemeClr val="accent3">
                  <a:shade val="95000"/>
                  <a:satMod val="150000"/>
                  <a:alpha val="50000"/>
                </a:schemeClr>
              </a:gs>
              <a:gs pos="100000">
                <a:schemeClr val="accent3">
                  <a:tint val="87000"/>
                  <a:satMod val="250000"/>
                  <a:alpha val="50000"/>
                </a:schemeClr>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bg1"/>
                </a:solidFill>
              </a:rPr>
              <a:t>File Management Task</a:t>
            </a:r>
          </a:p>
        </p:txBody>
      </p:sp>
      <p:sp>
        <p:nvSpPr>
          <p:cNvPr id="12" name="Rectangle 11"/>
          <p:cNvSpPr/>
          <p:nvPr/>
        </p:nvSpPr>
        <p:spPr bwMode="auto">
          <a:xfrm>
            <a:off x="6324600" y="3390900"/>
            <a:ext cx="2362200" cy="1676400"/>
          </a:xfrm>
          <a:prstGeom prst="rect">
            <a:avLst/>
          </a:prstGeom>
          <a:gradFill>
            <a:gsLst>
              <a:gs pos="0">
                <a:schemeClr val="accent3">
                  <a:shade val="45000"/>
                  <a:satMod val="155000"/>
                  <a:alpha val="30000"/>
                </a:schemeClr>
              </a:gs>
              <a:gs pos="60000">
                <a:schemeClr val="accent3">
                  <a:shade val="95000"/>
                  <a:satMod val="150000"/>
                  <a:alpha val="30000"/>
                </a:schemeClr>
              </a:gs>
              <a:gs pos="100000">
                <a:schemeClr val="accent3">
                  <a:tint val="87000"/>
                  <a:satMod val="250000"/>
                  <a:alpha val="30000"/>
                </a:schemeClr>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bg1"/>
                </a:solidFill>
              </a:rPr>
              <a:t>File Management Task</a:t>
            </a:r>
          </a:p>
        </p:txBody>
      </p:sp>
      <p:sp>
        <p:nvSpPr>
          <p:cNvPr id="13" name="Rounded Rectangle 12"/>
          <p:cNvSpPr/>
          <p:nvPr/>
        </p:nvSpPr>
        <p:spPr bwMode="auto">
          <a:xfrm>
            <a:off x="6477000" y="2095500"/>
            <a:ext cx="1371600" cy="8763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solidFill>
                  <a:schemeClr val="tx1"/>
                </a:solidFill>
              </a:rPr>
              <a:t>If HBI run </a:t>
            </a:r>
            <a:r>
              <a:rPr lang="en-US" sz="2000" dirty="0" err="1" smtClean="0">
                <a:solidFill>
                  <a:schemeClr val="tx1"/>
                </a:solidFill>
              </a:rPr>
              <a:t>Icacls</a:t>
            </a:r>
            <a:endParaRPr lang="en-US" sz="2000" dirty="0" smtClean="0">
              <a:solidFill>
                <a:schemeClr val="tx1"/>
              </a:solidFill>
            </a:endParaRPr>
          </a:p>
        </p:txBody>
      </p:sp>
      <p:sp>
        <p:nvSpPr>
          <p:cNvPr id="14" name="Rounded Rectangle 13"/>
          <p:cNvSpPr/>
          <p:nvPr/>
        </p:nvSpPr>
        <p:spPr bwMode="auto">
          <a:xfrm>
            <a:off x="6477000" y="4152900"/>
            <a:ext cx="1371600" cy="800100"/>
          </a:xfrm>
          <a:prstGeom prst="roundRect">
            <a:avLst/>
          </a:prstGeom>
          <a:gradFill>
            <a:gsLst>
              <a:gs pos="0">
                <a:schemeClr val="dk1">
                  <a:shade val="45000"/>
                  <a:satMod val="155000"/>
                  <a:alpha val="30000"/>
                </a:schemeClr>
              </a:gs>
              <a:gs pos="60000">
                <a:schemeClr val="dk1">
                  <a:shade val="95000"/>
                  <a:satMod val="150000"/>
                  <a:alpha val="30000"/>
                </a:schemeClr>
              </a:gs>
              <a:gs pos="100000">
                <a:schemeClr val="dk1">
                  <a:tint val="87000"/>
                  <a:satMod val="250000"/>
                  <a:alpha val="30000"/>
                </a:schemeClr>
              </a:gs>
            </a:gsLst>
          </a:gra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solidFill>
                  <a:schemeClr val="tx1"/>
                </a:solidFill>
              </a:rPr>
              <a:t>If HBI run RMS Tool</a:t>
            </a:r>
          </a:p>
        </p:txBody>
      </p:sp>
      <p:sp>
        <p:nvSpPr>
          <p:cNvPr id="51" name="Left Arrow 50"/>
          <p:cNvSpPr/>
          <p:nvPr/>
        </p:nvSpPr>
        <p:spPr bwMode="auto">
          <a:xfrm rot="20333319">
            <a:off x="4959223" y="2306986"/>
            <a:ext cx="1478184" cy="495300"/>
          </a:xfrm>
          <a:prstGeom prst="lef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Policy</a:t>
            </a:r>
          </a:p>
        </p:txBody>
      </p:sp>
      <p:sp>
        <p:nvSpPr>
          <p:cNvPr id="52" name="Left Arrow 51"/>
          <p:cNvSpPr/>
          <p:nvPr/>
        </p:nvSpPr>
        <p:spPr bwMode="auto">
          <a:xfrm rot="1816318">
            <a:off x="4977061" y="3691612"/>
            <a:ext cx="1478184" cy="495300"/>
          </a:xfrm>
          <a:prstGeom prst="leftArrow">
            <a:avLst/>
          </a:prstGeom>
          <a:gradFill>
            <a:gsLst>
              <a:gs pos="0">
                <a:schemeClr val="accent6">
                  <a:shade val="45000"/>
                  <a:satMod val="155000"/>
                  <a:alpha val="30000"/>
                </a:schemeClr>
              </a:gs>
              <a:gs pos="60000">
                <a:schemeClr val="accent6">
                  <a:shade val="95000"/>
                  <a:satMod val="150000"/>
                  <a:alpha val="30000"/>
                </a:schemeClr>
              </a:gs>
              <a:gs pos="100000">
                <a:schemeClr val="accent6">
                  <a:tint val="87000"/>
                  <a:satMod val="250000"/>
                  <a:alpha val="30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Policy</a:t>
            </a:r>
          </a:p>
        </p:txBody>
      </p:sp>
      <p:sp>
        <p:nvSpPr>
          <p:cNvPr id="62" name="Left-Right Arrow 61"/>
          <p:cNvSpPr/>
          <p:nvPr/>
        </p:nvSpPr>
        <p:spPr bwMode="auto">
          <a:xfrm rot="1595788">
            <a:off x="1775865" y="2236434"/>
            <a:ext cx="2227495" cy="47625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Classify</a:t>
            </a:r>
          </a:p>
        </p:txBody>
      </p:sp>
      <p:sp>
        <p:nvSpPr>
          <p:cNvPr id="63" name="Left-Right Arrow 62"/>
          <p:cNvSpPr/>
          <p:nvPr/>
        </p:nvSpPr>
        <p:spPr bwMode="auto">
          <a:xfrm rot="20531046">
            <a:off x="1878517" y="3849762"/>
            <a:ext cx="2059187" cy="495300"/>
          </a:xfrm>
          <a:prstGeom prst="leftRightArrow">
            <a:avLst/>
          </a:prstGeom>
          <a:gradFill>
            <a:gsLst>
              <a:gs pos="0">
                <a:schemeClr val="accent2">
                  <a:shade val="45000"/>
                  <a:satMod val="155000"/>
                  <a:alpha val="30000"/>
                </a:schemeClr>
              </a:gs>
              <a:gs pos="60000">
                <a:schemeClr val="accent2">
                  <a:shade val="95000"/>
                  <a:satMod val="150000"/>
                  <a:alpha val="30000"/>
                </a:schemeClr>
              </a:gs>
              <a:gs pos="100000">
                <a:schemeClr val="accent2">
                  <a:tint val="87000"/>
                  <a:satMod val="250000"/>
                  <a:alpha val="3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Classify</a:t>
            </a:r>
          </a:p>
        </p:txBody>
      </p:sp>
      <p:sp>
        <p:nvSpPr>
          <p:cNvPr id="64" name="Rounded Rectangle 63"/>
          <p:cNvSpPr/>
          <p:nvPr/>
        </p:nvSpPr>
        <p:spPr bwMode="auto">
          <a:xfrm>
            <a:off x="609600" y="3886200"/>
            <a:ext cx="1371600" cy="990600"/>
          </a:xfrm>
          <a:prstGeom prst="roundRect">
            <a:avLst/>
          </a:prstGeom>
          <a:gradFill>
            <a:gsLst>
              <a:gs pos="0">
                <a:schemeClr val="accent5">
                  <a:shade val="45000"/>
                  <a:satMod val="155000"/>
                  <a:alpha val="30000"/>
                </a:schemeClr>
              </a:gs>
              <a:gs pos="60000">
                <a:schemeClr val="accent5">
                  <a:shade val="95000"/>
                  <a:satMod val="150000"/>
                  <a:alpha val="30000"/>
                </a:schemeClr>
              </a:gs>
              <a:gs pos="100000">
                <a:schemeClr val="accent5">
                  <a:tint val="87000"/>
                  <a:satMod val="250000"/>
                  <a:alpha val="30000"/>
                </a:schemeClr>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3</a:t>
            </a:r>
            <a:r>
              <a:rPr lang="en-US" sz="2000" baseline="30000" dirty="0" smtClean="0">
                <a:solidFill>
                  <a:schemeClr val="tx1"/>
                </a:solidFill>
              </a:rPr>
              <a:t>rd</a:t>
            </a:r>
            <a:r>
              <a:rPr lang="en-US" sz="2000" dirty="0" smtClean="0">
                <a:solidFill>
                  <a:schemeClr val="tx1"/>
                </a:solidFill>
              </a:rPr>
              <a:t> Party Classifier</a:t>
            </a:r>
          </a:p>
        </p:txBody>
      </p:sp>
      <p:sp>
        <p:nvSpPr>
          <p:cNvPr id="6" name="Left-Right Arrow 5"/>
          <p:cNvSpPr/>
          <p:nvPr/>
        </p:nvSpPr>
        <p:spPr bwMode="auto">
          <a:xfrm>
            <a:off x="1852120" y="3051872"/>
            <a:ext cx="2034080" cy="453328"/>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Classify</a:t>
            </a:r>
          </a:p>
        </p:txBody>
      </p:sp>
      <p:sp>
        <p:nvSpPr>
          <p:cNvPr id="21" name="Text Placeholder 2"/>
          <p:cNvSpPr>
            <a:spLocks noGrp="1"/>
          </p:cNvSpPr>
          <p:nvPr>
            <p:ph type="body" sz="quarter" idx="10"/>
          </p:nvPr>
        </p:nvSpPr>
        <p:spPr>
          <a:xfrm>
            <a:off x="304800" y="5410200"/>
            <a:ext cx="8382000" cy="1144929"/>
          </a:xfrm>
        </p:spPr>
        <p:txBody>
          <a:bodyPr/>
          <a:lstStyle/>
          <a:p>
            <a:r>
              <a:rPr lang="en-US" sz="2400" dirty="0" smtClean="0"/>
              <a:t>Classification runs nightly 10pm – 6am</a:t>
            </a:r>
          </a:p>
          <a:p>
            <a:r>
              <a:rPr lang="en-US" sz="2400" dirty="0" smtClean="0"/>
              <a:t>File Management Tasks run nightly at midnight</a:t>
            </a:r>
          </a:p>
          <a:p>
            <a:r>
              <a:rPr lang="en-US" sz="2400" dirty="0" smtClean="0"/>
              <a:t>Reports on classification efforts are produced monthly</a:t>
            </a:r>
          </a:p>
        </p:txBody>
      </p:sp>
    </p:spTree>
    <p:extLst>
      <p:ext uri="{BB962C8B-B14F-4D97-AF65-F5344CB8AC3E}">
        <p14:creationId xmlns:p14="http://schemas.microsoft.com/office/powerpoint/2007/7/12/main" xmlns="" val="413795383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err="1" smtClean="0"/>
              <a:t>Learnings</a:t>
            </a:r>
            <a:r>
              <a:rPr lang="en-US" dirty="0" smtClean="0"/>
              <a:t> from MSIT</a:t>
            </a:r>
            <a:endParaRPr lang="en-US" dirty="0"/>
          </a:p>
        </p:txBody>
      </p:sp>
      <p:sp>
        <p:nvSpPr>
          <p:cNvPr id="3" name="Text Placeholder 2"/>
          <p:cNvSpPr>
            <a:spLocks noGrp="1"/>
          </p:cNvSpPr>
          <p:nvPr>
            <p:ph type="body" sz="quarter" idx="10"/>
          </p:nvPr>
        </p:nvSpPr>
        <p:spPr>
          <a:xfrm>
            <a:off x="381000" y="1219200"/>
            <a:ext cx="8382000" cy="5269135"/>
          </a:xfrm>
        </p:spPr>
        <p:txBody>
          <a:bodyPr/>
          <a:lstStyle/>
          <a:p>
            <a:r>
              <a:rPr lang="en-US" dirty="0" smtClean="0"/>
              <a:t>Identify management policies to determine classification properties</a:t>
            </a:r>
          </a:p>
          <a:p>
            <a:r>
              <a:rPr lang="en-US" dirty="0" smtClean="0"/>
              <a:t>Test classification rules on test data before deployment</a:t>
            </a:r>
          </a:p>
          <a:p>
            <a:r>
              <a:rPr lang="en-US" dirty="0" smtClean="0"/>
              <a:t>FCI </a:t>
            </a:r>
            <a:r>
              <a:rPr lang="en-US" dirty="0"/>
              <a:t>Content Classifier can implement most of the classification logic MSIT </a:t>
            </a:r>
            <a:r>
              <a:rPr lang="en-US" dirty="0" smtClean="0"/>
              <a:t>needs</a:t>
            </a:r>
            <a:endParaRPr lang="en-US" dirty="0"/>
          </a:p>
          <a:p>
            <a:r>
              <a:rPr lang="en-US" dirty="0" smtClean="0"/>
              <a:t>Errors and warnings encountered include read-only and corrupt data</a:t>
            </a:r>
          </a:p>
          <a:p>
            <a:r>
              <a:rPr lang="en-US" dirty="0" smtClean="0"/>
              <a:t>For managing their files based on business value, MSIT can now use </a:t>
            </a:r>
            <a:r>
              <a:rPr lang="en-US" dirty="0"/>
              <a:t>standard Windows </a:t>
            </a:r>
            <a:r>
              <a:rPr lang="en-US" dirty="0" smtClean="0"/>
              <a:t>features instead of a custom solution</a:t>
            </a:r>
            <a:endParaRPr lang="en-US" dirty="0"/>
          </a:p>
        </p:txBody>
      </p:sp>
    </p:spTree>
    <p:extLst>
      <p:ext uri="{BB962C8B-B14F-4D97-AF65-F5344CB8AC3E}">
        <p14:creationId xmlns:p14="http://schemas.microsoft.com/office/powerpoint/2007/7/12/main" xmlns="" val="18322002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2079322" y="4935255"/>
            <a:ext cx="5160720" cy="1215022"/>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endParaRPr>
          </a:p>
        </p:txBody>
      </p:sp>
      <p:sp>
        <p:nvSpPr>
          <p:cNvPr id="5" name="Title 1"/>
          <p:cNvSpPr txBox="1">
            <a:spLocks/>
          </p:cNvSpPr>
          <p:nvPr/>
        </p:nvSpPr>
        <p:spPr>
          <a:xfrm>
            <a:off x="0" y="1869088"/>
            <a:ext cx="9144000" cy="498598"/>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150" normalizeH="0" baseline="0" noProof="0" dirty="0" smtClean="0">
                <a:ln w="3175">
                  <a:noFill/>
                </a:ln>
                <a:effectLst>
                  <a:outerShdw blurRad="50800" dist="38100" dir="2700000" algn="tl" rotWithShape="0">
                    <a:prstClr val="black">
                      <a:alpha val="40000"/>
                    </a:prstClr>
                  </a:outerShdw>
                </a:effectLst>
                <a:uLnTx/>
                <a:uFillTx/>
                <a:latin typeface="Segoe Semibold" pitchFamily="34" charset="0"/>
                <a:ea typeface="+mn-ea"/>
                <a:cs typeface="Arial" charset="0"/>
              </a:rPr>
              <a:t>Manage data based on </a:t>
            </a:r>
            <a:r>
              <a:rPr lang="en-US" sz="3600" spc="-150" dirty="0" smtClean="0">
                <a:ln w="3175">
                  <a:noFill/>
                </a:ln>
                <a:effectLst>
                  <a:outerShdw blurRad="50800" dist="38100" dir="2700000" algn="tl" rotWithShape="0">
                    <a:prstClr val="black">
                      <a:alpha val="40000"/>
                    </a:prstClr>
                  </a:outerShdw>
                </a:effectLst>
                <a:latin typeface="Segoe Semibold" pitchFamily="34" charset="0"/>
              </a:rPr>
              <a:t>business</a:t>
            </a:r>
            <a:r>
              <a:rPr kumimoji="0" lang="en-US" sz="3600" b="0" i="0" u="none" strike="noStrike" kern="1200" cap="none" spc="-150" normalizeH="0" baseline="0" noProof="0" dirty="0" smtClean="0">
                <a:ln w="3175">
                  <a:noFill/>
                </a:ln>
                <a:effectLst>
                  <a:outerShdw blurRad="50800" dist="38100" dir="2700000" algn="tl" rotWithShape="0">
                    <a:prstClr val="black">
                      <a:alpha val="40000"/>
                    </a:prstClr>
                  </a:outerShdw>
                </a:effectLst>
                <a:uLnTx/>
                <a:uFillTx/>
                <a:latin typeface="Segoe Semibold" pitchFamily="34" charset="0"/>
                <a:ea typeface="+mn-ea"/>
                <a:cs typeface="Arial" charset="0"/>
              </a:rPr>
              <a:t> value</a:t>
            </a:r>
            <a:endParaRPr kumimoji="0" lang="en-US" sz="3600" b="0" i="0" u="none" strike="noStrike" kern="1200" cap="none" spc="-150" normalizeH="0" baseline="0" noProof="0" dirty="0">
              <a:ln w="3175">
                <a:noFill/>
              </a:ln>
              <a:effectLst>
                <a:outerShdw blurRad="50800" dist="38100" dir="2700000" algn="tl" rotWithShape="0">
                  <a:prstClr val="black">
                    <a:alpha val="40000"/>
                  </a:prstClr>
                </a:outerShdw>
              </a:effectLst>
              <a:uLnTx/>
              <a:uFillTx/>
              <a:latin typeface="Segoe Semibold" pitchFamily="34" charset="0"/>
              <a:ea typeface="+mn-ea"/>
              <a:cs typeface="Arial" charset="0"/>
            </a:endParaRPr>
          </a:p>
        </p:txBody>
      </p:sp>
      <p:sp>
        <p:nvSpPr>
          <p:cNvPr id="8" name="Title 1"/>
          <p:cNvSpPr txBox="1">
            <a:spLocks/>
          </p:cNvSpPr>
          <p:nvPr/>
        </p:nvSpPr>
        <p:spPr>
          <a:xfrm>
            <a:off x="0" y="609600"/>
            <a:ext cx="9144000" cy="498598"/>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150" normalizeH="0" baseline="0" noProof="0" dirty="0" smtClean="0">
                <a:ln w="3175">
                  <a:noFill/>
                </a:ln>
                <a:effectLst>
                  <a:outerShdw blurRad="50800" dist="38100" dir="2700000" algn="tl" rotWithShape="0">
                    <a:prstClr val="black">
                      <a:alpha val="40000"/>
                    </a:prstClr>
                  </a:outerShdw>
                </a:effectLst>
                <a:uLnTx/>
                <a:uFillTx/>
                <a:latin typeface="Segoe Semibold" pitchFamily="34" charset="0"/>
                <a:ea typeface="+mn-ea"/>
                <a:cs typeface="Arial" charset="0"/>
              </a:rPr>
              <a:t>Cost and Risk</a:t>
            </a:r>
            <a:endParaRPr kumimoji="0" lang="en-US" sz="3600" b="0" i="0" u="none" strike="noStrike" kern="1200" cap="none" spc="-150" normalizeH="0" baseline="0" noProof="0" dirty="0">
              <a:ln w="3175">
                <a:noFill/>
              </a:ln>
              <a:effectLst>
                <a:outerShdw blurRad="50800" dist="38100" dir="2700000" algn="tl" rotWithShape="0">
                  <a:prstClr val="black">
                    <a:alpha val="40000"/>
                  </a:prstClr>
                </a:outerShdw>
              </a:effectLst>
              <a:uLnTx/>
              <a:uFillTx/>
              <a:latin typeface="Segoe Semibold" pitchFamily="34" charset="0"/>
              <a:ea typeface="+mn-ea"/>
              <a:cs typeface="Arial" charset="0"/>
            </a:endParaRPr>
          </a:p>
        </p:txBody>
      </p:sp>
      <p:sp>
        <p:nvSpPr>
          <p:cNvPr id="9" name="Down Arrow 8"/>
          <p:cNvSpPr/>
          <p:nvPr/>
        </p:nvSpPr>
        <p:spPr bwMode="auto">
          <a:xfrm>
            <a:off x="4244693" y="1142717"/>
            <a:ext cx="654614" cy="696191"/>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Down Arrow 19"/>
          <p:cNvSpPr/>
          <p:nvPr/>
        </p:nvSpPr>
        <p:spPr bwMode="auto">
          <a:xfrm>
            <a:off x="4244693" y="2391813"/>
            <a:ext cx="654614" cy="696191"/>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 name="Group 3"/>
          <p:cNvGrpSpPr/>
          <p:nvPr/>
        </p:nvGrpSpPr>
        <p:grpSpPr>
          <a:xfrm>
            <a:off x="2291432" y="2878929"/>
            <a:ext cx="4561136" cy="1352074"/>
            <a:chOff x="2209801" y="2878929"/>
            <a:chExt cx="4561136" cy="1352074"/>
          </a:xfrm>
        </p:grpSpPr>
        <p:grpSp>
          <p:nvGrpSpPr>
            <p:cNvPr id="3" name="Group 13"/>
            <p:cNvGrpSpPr/>
            <p:nvPr/>
          </p:nvGrpSpPr>
          <p:grpSpPr>
            <a:xfrm>
              <a:off x="2209801" y="2890576"/>
              <a:ext cx="1828800" cy="1340427"/>
              <a:chOff x="1473" y="814061"/>
              <a:chExt cx="1953276" cy="1953276"/>
            </a:xfrm>
            <a:scene3d>
              <a:camera prst="orthographicFront"/>
              <a:lightRig rig="flat" dir="t"/>
            </a:scene3d>
          </p:grpSpPr>
          <p:sp>
            <p:nvSpPr>
              <p:cNvPr id="18" name="Rounded Rectangle 17"/>
              <p:cNvSpPr/>
              <p:nvPr/>
            </p:nvSpPr>
            <p:spPr>
              <a:xfrm>
                <a:off x="1473" y="814061"/>
                <a:ext cx="1953276" cy="1953276"/>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9" name="Rounded Rectangle 4"/>
              <p:cNvSpPr/>
              <p:nvPr/>
            </p:nvSpPr>
            <p:spPr>
              <a:xfrm>
                <a:off x="96824" y="909412"/>
                <a:ext cx="1762574" cy="17625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Classify</a:t>
                </a:r>
                <a:endParaRPr lang="en-US" sz="2000" kern="1200" dirty="0"/>
              </a:p>
            </p:txBody>
          </p:sp>
        </p:grpSp>
        <p:grpSp>
          <p:nvGrpSpPr>
            <p:cNvPr id="4" name="Group 14"/>
            <p:cNvGrpSpPr/>
            <p:nvPr/>
          </p:nvGrpSpPr>
          <p:grpSpPr>
            <a:xfrm>
              <a:off x="4942137" y="2878929"/>
              <a:ext cx="1828800" cy="1319646"/>
              <a:chOff x="2590381" y="974844"/>
              <a:chExt cx="1953276" cy="1953276"/>
            </a:xfrm>
            <a:scene3d>
              <a:camera prst="orthographicFront"/>
              <a:lightRig rig="flat" dir="t"/>
            </a:scene3d>
          </p:grpSpPr>
          <p:sp>
            <p:nvSpPr>
              <p:cNvPr id="16" name="Rounded Rectangle 15"/>
              <p:cNvSpPr/>
              <p:nvPr/>
            </p:nvSpPr>
            <p:spPr>
              <a:xfrm>
                <a:off x="2590381" y="974844"/>
                <a:ext cx="1953276" cy="1953276"/>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 name="Rounded Rectangle 6"/>
              <p:cNvSpPr/>
              <p:nvPr/>
            </p:nvSpPr>
            <p:spPr>
              <a:xfrm>
                <a:off x="2663742" y="1117565"/>
                <a:ext cx="1762574" cy="17625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Apply policy</a:t>
                </a:r>
                <a:endParaRPr lang="en-US" sz="2000" kern="1200" dirty="0"/>
              </a:p>
            </p:txBody>
          </p:sp>
        </p:grpSp>
        <p:grpSp>
          <p:nvGrpSpPr>
            <p:cNvPr id="6" name="Group 14"/>
            <p:cNvGrpSpPr/>
            <p:nvPr/>
          </p:nvGrpSpPr>
          <p:grpSpPr>
            <a:xfrm>
              <a:off x="4054717" y="3108785"/>
              <a:ext cx="871305" cy="696191"/>
              <a:chOff x="2113355" y="1224249"/>
              <a:chExt cx="1132900" cy="1132900"/>
            </a:xfrm>
            <a:scene3d>
              <a:camera prst="orthographicFront"/>
              <a:lightRig rig="flat" dir="t"/>
            </a:scene3d>
          </p:grpSpPr>
          <p:sp>
            <p:nvSpPr>
              <p:cNvPr id="22" name="Plus 21"/>
              <p:cNvSpPr/>
              <p:nvPr/>
            </p:nvSpPr>
            <p:spPr>
              <a:xfrm>
                <a:off x="2113355" y="1224249"/>
                <a:ext cx="1132900" cy="1132900"/>
              </a:xfrm>
              <a:prstGeom prst="mathPlus">
                <a:avLst/>
              </a:prstGeom>
              <a:sp3d z="-80000" prstMaterial="plastic">
                <a:bevelT w="50800" h="50800"/>
                <a:bevelB w="25400" h="25400" prst="angle"/>
              </a:sp3d>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sp>
          <p:sp>
            <p:nvSpPr>
              <p:cNvPr id="23" name="Plus 6"/>
              <p:cNvSpPr/>
              <p:nvPr/>
            </p:nvSpPr>
            <p:spPr>
              <a:xfrm>
                <a:off x="2263521" y="1657470"/>
                <a:ext cx="832568" cy="266458"/>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p:txBody>
          </p:sp>
        </p:grpSp>
      </p:grpSp>
      <p:pic>
        <p:nvPicPr>
          <p:cNvPr id="25" name="Picture 3" descr="logo-ms-ws08-v.png"/>
          <p:cNvPicPr>
            <a:picLocks noChangeAspect="1"/>
          </p:cNvPicPr>
          <p:nvPr/>
        </p:nvPicPr>
        <p:blipFill>
          <a:blip r:embed="rId3" cstate="print"/>
          <a:srcRect/>
          <a:stretch>
            <a:fillRect/>
          </a:stretch>
        </p:blipFill>
        <p:spPr bwMode="auto">
          <a:xfrm>
            <a:off x="2307212" y="5198301"/>
            <a:ext cx="4713402" cy="658216"/>
          </a:xfrm>
          <a:prstGeom prst="rect">
            <a:avLst/>
          </a:prstGeom>
          <a:noFill/>
          <a:ln w="9525">
            <a:noFill/>
            <a:miter lim="800000"/>
            <a:headEnd/>
            <a:tailEnd/>
          </a:ln>
        </p:spPr>
      </p:pic>
      <p:sp>
        <p:nvSpPr>
          <p:cNvPr id="26" name="Down Arrow 25"/>
          <p:cNvSpPr/>
          <p:nvPr/>
        </p:nvSpPr>
        <p:spPr bwMode="auto">
          <a:xfrm>
            <a:off x="4244693" y="4165569"/>
            <a:ext cx="654614" cy="696191"/>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Title 20"/>
          <p:cNvSpPr>
            <a:spLocks noGrp="1"/>
          </p:cNvSpPr>
          <p:nvPr>
            <p:ph type="title"/>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Agenda</a:t>
            </a:r>
            <a:endParaRPr lang="en-US" dirty="0"/>
          </a:p>
        </p:txBody>
      </p:sp>
      <p:sp>
        <p:nvSpPr>
          <p:cNvPr id="5" name="Text Placeholder 4"/>
          <p:cNvSpPr>
            <a:spLocks noGrp="1"/>
          </p:cNvSpPr>
          <p:nvPr>
            <p:ph type="body" sz="quarter" idx="10"/>
          </p:nvPr>
        </p:nvSpPr>
        <p:spPr>
          <a:xfrm>
            <a:off x="381000" y="1752600"/>
            <a:ext cx="8382000" cy="3496342"/>
          </a:xfrm>
        </p:spPr>
        <p:txBody>
          <a:bodyPr/>
          <a:lstStyle/>
          <a:p>
            <a:pPr>
              <a:buFont typeface="Arial" charset="0"/>
              <a:buChar char="•"/>
            </a:pPr>
            <a:r>
              <a:rPr lang="en-US" dirty="0" smtClean="0"/>
              <a:t>Customer pain points and how data classification can help</a:t>
            </a:r>
          </a:p>
          <a:p>
            <a:pPr>
              <a:buFont typeface="Arial" charset="0"/>
              <a:buChar char="•"/>
            </a:pPr>
            <a:r>
              <a:rPr lang="en-US" dirty="0" smtClean="0"/>
              <a:t>Windows Server 2008 R2 File Classification Infrastructure</a:t>
            </a:r>
          </a:p>
          <a:p>
            <a:pPr>
              <a:buFont typeface="Arial" charset="0"/>
              <a:buChar char="•"/>
            </a:pPr>
            <a:r>
              <a:rPr lang="en-US" dirty="0" smtClean="0"/>
              <a:t>Demos</a:t>
            </a:r>
          </a:p>
          <a:p>
            <a:pPr>
              <a:buFont typeface="Arial" charset="0"/>
              <a:buChar char="•"/>
            </a:pPr>
            <a:r>
              <a:rPr lang="en-US" dirty="0" smtClean="0"/>
              <a:t>Partners</a:t>
            </a:r>
          </a:p>
          <a:p>
            <a:pPr>
              <a:buFont typeface="Arial" charset="0"/>
              <a:buChar char="•"/>
            </a:pPr>
            <a:r>
              <a:rPr lang="en-US" dirty="0" smtClean="0"/>
              <a:t>MSIT deployment of FCI</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dirty="0" smtClean="0"/>
              <a:t>Related Content</a:t>
            </a:r>
            <a:endParaRPr lang="en-US" dirty="0"/>
          </a:p>
        </p:txBody>
      </p:sp>
      <p:sp>
        <p:nvSpPr>
          <p:cNvPr id="17" name="Content Placeholder 16"/>
          <p:cNvSpPr>
            <a:spLocks noGrp="1"/>
          </p:cNvSpPr>
          <p:nvPr>
            <p:ph sz="quarter" idx="10"/>
          </p:nvPr>
        </p:nvSpPr>
        <p:spPr/>
        <p:txBody>
          <a:bodyPr/>
          <a:lstStyle/>
          <a:p>
            <a:r>
              <a:rPr lang="en-US" dirty="0" smtClean="0"/>
              <a:t>SVR320	File Server Consolidation and Capacity Planning	New York 3 – Hall 7-1a</a:t>
            </a:r>
          </a:p>
        </p:txBody>
      </p:sp>
      <p:sp>
        <p:nvSpPr>
          <p:cNvPr id="18" name="Content Placeholder 17"/>
          <p:cNvSpPr>
            <a:spLocks noGrp="1"/>
          </p:cNvSpPr>
          <p:nvPr>
            <p:ph sz="quarter" idx="11"/>
          </p:nvPr>
        </p:nvSpPr>
        <p:spPr/>
        <p:txBody>
          <a:bodyPr/>
          <a:lstStyle/>
          <a:p>
            <a:pPr>
              <a:defRPr/>
            </a:pPr>
            <a:r>
              <a:rPr lang="en-US" dirty="0" smtClean="0"/>
              <a:t>File Services Blog – </a:t>
            </a:r>
            <a:r>
              <a:rPr lang="en-US" dirty="0" smtClean="0">
                <a:hlinkClick r:id="rId3"/>
              </a:rPr>
              <a:t>http://blogs.technet.com/filecab</a:t>
            </a:r>
            <a:endParaRPr dirty="0" smtClean="0"/>
          </a:p>
        </p:txBody>
      </p:sp>
      <p:sp>
        <p:nvSpPr>
          <p:cNvPr id="19" name="Content Placeholder 18"/>
          <p:cNvSpPr>
            <a:spLocks noGrp="1"/>
          </p:cNvSpPr>
          <p:nvPr>
            <p:ph sz="quarter" idx="12"/>
          </p:nvPr>
        </p:nvSpPr>
        <p:spPr/>
        <p:txBody>
          <a:bodyPr/>
          <a:lstStyle/>
          <a:p>
            <a:r>
              <a:rPr dirty="0" smtClean="0"/>
              <a:t>Windows Server 2008 R2 </a:t>
            </a:r>
            <a:r>
              <a:rPr lang="en-US" dirty="0" smtClean="0"/>
              <a:t>–</a:t>
            </a:r>
            <a:r>
              <a:rPr dirty="0" smtClean="0"/>
              <a:t> </a:t>
            </a:r>
            <a:r>
              <a:rPr dirty="0" smtClean="0">
                <a:hlinkClick r:id="rId4"/>
              </a:rPr>
              <a:t>http://www.microsoft.com/windowsserver2008R2</a:t>
            </a:r>
            <a:endParaRPr dirty="0" smtClean="0"/>
          </a:p>
        </p:txBody>
      </p:sp>
      <p:sp>
        <p:nvSpPr>
          <p:cNvPr id="20" name="Content Placeholder 19"/>
          <p:cNvSpPr>
            <a:spLocks noGrp="1"/>
          </p:cNvSpPr>
          <p:nvPr>
            <p:ph sz="quarter" idx="13"/>
          </p:nvPr>
        </p:nvSpPr>
        <p:spPr/>
        <p:txBody>
          <a:bodyPr/>
          <a:lstStyle/>
          <a:p>
            <a:r>
              <a:rPr dirty="0" smtClean="0"/>
              <a:t>RMS Bulk Encryption Download - </a:t>
            </a:r>
            <a:r>
              <a:rPr lang="en-US" dirty="0" smtClean="0">
                <a:hlinkClick r:id="rId5"/>
              </a:rPr>
              <a:t>http://www.microsoft.com/downloads/details.aspx?displaylang=en&amp;FamilyID=f9fbe58f-c175-41d0-afdc-6f160ab809cd</a:t>
            </a:r>
            <a:endParaRPr dirty="0" smtClean="0"/>
          </a:p>
        </p:txBody>
      </p:sp>
      <p:sp>
        <p:nvSpPr>
          <p:cNvPr id="8" name="Rectangle 7"/>
          <p:cNvSpPr/>
          <p:nvPr/>
        </p:nvSpPr>
        <p:spPr bwMode="auto">
          <a:xfrm>
            <a:off x="-2298032" y="0"/>
            <a:ext cx="2141623" cy="2586789"/>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pPr defTabSz="914099" fontAlgn="base">
              <a:spcBef>
                <a:spcPct val="0"/>
              </a:spcBef>
              <a:spcAft>
                <a:spcPct val="0"/>
              </a:spcAft>
            </a:pPr>
            <a:r>
              <a:rPr lang="en-US" dirty="0" smtClean="0"/>
              <a:t>please list the Breakout Sessions, </a:t>
            </a:r>
            <a:br>
              <a:rPr lang="en-US" dirty="0" smtClean="0"/>
            </a:br>
            <a:r>
              <a:rPr lang="en-US" dirty="0" smtClean="0"/>
              <a:t>TLC Interactive Theaters and Labs </a:t>
            </a:r>
            <a:br>
              <a:rPr lang="en-US" dirty="0" smtClean="0"/>
            </a:br>
            <a:r>
              <a:rPr lang="en-US" dirty="0" smtClean="0"/>
              <a:t>that are related to your session.</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Track Resources</a:t>
            </a:r>
            <a:endParaRPr lang="en-US" dirty="0"/>
          </a:p>
        </p:txBody>
      </p:sp>
      <p:sp>
        <p:nvSpPr>
          <p:cNvPr id="26" name="Content Placeholder 25"/>
          <p:cNvSpPr>
            <a:spLocks noGrp="1"/>
          </p:cNvSpPr>
          <p:nvPr>
            <p:ph sz="quarter" idx="10"/>
          </p:nvPr>
        </p:nvSpPr>
        <p:spPr/>
        <p:txBody>
          <a:bodyPr/>
          <a:lstStyle/>
          <a:p>
            <a:r>
              <a:rPr lang="en-US" dirty="0" smtClean="0"/>
              <a:t>Windows Server 2008 R2 - </a:t>
            </a:r>
            <a:r>
              <a:rPr lang="en-US" b="1" kern="0" dirty="0">
                <a:solidFill>
                  <a:schemeClr val="accent1"/>
                </a:solidFill>
                <a:hlinkClick r:id="rId3"/>
              </a:rPr>
              <a:t>http://</a:t>
            </a:r>
            <a:r>
              <a:rPr lang="en-US" b="1" kern="0" dirty="0" smtClean="0">
                <a:solidFill>
                  <a:schemeClr val="accent1"/>
                </a:solidFill>
                <a:hlinkClick r:id="rId3"/>
              </a:rPr>
              <a:t>www.microsoft.com/WindowsServer2008R2</a:t>
            </a:r>
            <a:r>
              <a:rPr lang="en-US" b="1" kern="0" dirty="0" smtClean="0">
                <a:solidFill>
                  <a:schemeClr val="accent1"/>
                </a:solidFill>
              </a:rPr>
              <a:t> </a:t>
            </a:r>
            <a:endParaRPr lang="en-US" dirty="0"/>
          </a:p>
        </p:txBody>
      </p:sp>
      <p:sp>
        <p:nvSpPr>
          <p:cNvPr id="27" name="Content Placeholder 26"/>
          <p:cNvSpPr>
            <a:spLocks noGrp="1"/>
          </p:cNvSpPr>
          <p:nvPr>
            <p:ph sz="quarter" idx="11"/>
          </p:nvPr>
        </p:nvSpPr>
        <p:spPr/>
        <p:txBody>
          <a:bodyPr/>
          <a:lstStyle/>
          <a:p>
            <a:r>
              <a:rPr dirty="0" smtClean="0"/>
              <a:t>RMS Bulk Tool Download - </a:t>
            </a:r>
            <a:r>
              <a:rPr lang="en-US" dirty="0">
                <a:hlinkClick r:id="rId4"/>
              </a:rPr>
              <a:t>http://</a:t>
            </a:r>
            <a:r>
              <a:rPr lang="en-US" dirty="0" smtClean="0">
                <a:hlinkClick r:id="rId4"/>
              </a:rPr>
              <a:t>www.microsoft.com/downloads/details.aspx?displaylang=en&amp;FamilyID=f9fbe58f-c175-41d0-afdc-6f160ab809cd</a:t>
            </a:r>
            <a:r>
              <a:rPr lang="en-US" dirty="0" smtClean="0"/>
              <a:t> </a:t>
            </a:r>
            <a:endParaRPr dirty="0"/>
          </a:p>
        </p:txBody>
      </p:sp>
      <p:sp>
        <p:nvSpPr>
          <p:cNvPr id="28" name="Content Placeholder 27"/>
          <p:cNvSpPr>
            <a:spLocks noGrp="1"/>
          </p:cNvSpPr>
          <p:nvPr>
            <p:ph sz="quarter" idx="12"/>
          </p:nvPr>
        </p:nvSpPr>
        <p:spPr/>
        <p:txBody>
          <a:bodyPr/>
          <a:lstStyle/>
          <a:p>
            <a:pPr lvl="0"/>
            <a:r>
              <a:rPr dirty="0" smtClean="0"/>
              <a:t>File Services Blog -  </a:t>
            </a:r>
            <a:r>
              <a:rPr lang="en-US" b="1" kern="0" dirty="0">
                <a:solidFill>
                  <a:schemeClr val="accent1"/>
                </a:solidFill>
                <a:hlinkClick r:id="rId5"/>
              </a:rPr>
              <a:t>http://blogs.technet.com/FileCab</a:t>
            </a:r>
            <a:r>
              <a:rPr lang="en-US" b="1" kern="0" dirty="0" smtClean="0">
                <a:solidFill>
                  <a:schemeClr val="accent1"/>
                </a:solidFill>
                <a:hlinkClick r:id="rId5"/>
              </a:rPr>
              <a:t>/</a:t>
            </a:r>
            <a:r>
              <a:rPr lang="en-US" b="1" kern="0" dirty="0" smtClean="0">
                <a:solidFill>
                  <a:schemeClr val="accent1"/>
                </a:solidFill>
              </a:rPr>
              <a:t> </a:t>
            </a:r>
            <a:endParaRPr dirty="0"/>
          </a:p>
        </p:txBody>
      </p:sp>
      <p:sp>
        <p:nvSpPr>
          <p:cNvPr id="29" name="Content Placeholder 28"/>
          <p:cNvSpPr>
            <a:spLocks noGrp="1"/>
          </p:cNvSpPr>
          <p:nvPr>
            <p:ph sz="quarter" idx="13"/>
          </p:nvPr>
        </p:nvSpPr>
        <p:spPr/>
        <p:txBody>
          <a:bodyPr/>
          <a:lstStyle/>
          <a:p>
            <a:r>
              <a:rPr dirty="0" smtClean="0"/>
              <a:t>FCI on Code Gallery - </a:t>
            </a:r>
            <a:r>
              <a:rPr lang="en-US" dirty="0">
                <a:solidFill>
                  <a:schemeClr val="accent5"/>
                </a:solidFill>
                <a:hlinkClick r:id="rId6"/>
              </a:rPr>
              <a:t>http://</a:t>
            </a:r>
            <a:r>
              <a:rPr lang="en-US" dirty="0" smtClean="0">
                <a:solidFill>
                  <a:schemeClr val="accent5"/>
                </a:solidFill>
                <a:hlinkClick r:id="rId6"/>
              </a:rPr>
              <a:t>code.msdn.microsoft.com/fci</a:t>
            </a:r>
            <a:r>
              <a:rPr lang="en-US" dirty="0" smtClean="0">
                <a:solidFill>
                  <a:schemeClr val="accent5"/>
                </a:solidFill>
              </a:rPr>
              <a:t> </a:t>
            </a:r>
            <a:endParaRPr dirty="0"/>
          </a:p>
        </p:txBody>
      </p:sp>
      <p:sp>
        <p:nvSpPr>
          <p:cNvPr id="8" name="Rectangle 7"/>
          <p:cNvSpPr/>
          <p:nvPr/>
        </p:nvSpPr>
        <p:spPr bwMode="auto">
          <a:xfrm>
            <a:off x="-2298032" y="-1"/>
            <a:ext cx="2141623" cy="2587752"/>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chemeClr val="accent5"/>
              </a:solidFill>
            </a:endParaRPr>
          </a:p>
          <a:p>
            <a:pPr defTabSz="914099" fontAlgn="base">
              <a:spcBef>
                <a:spcPct val="0"/>
              </a:spcBef>
              <a:spcAft>
                <a:spcPct val="0"/>
              </a:spcAft>
            </a:pPr>
            <a:r>
              <a:rPr lang="en-US" sz="2000" b="1" dirty="0" smtClean="0">
                <a:solidFill>
                  <a:schemeClr val="accent5"/>
                </a:solidFill>
              </a:rPr>
              <a:t>Track PMs </a:t>
            </a:r>
            <a:r>
              <a:rPr lang="en-US" dirty="0" smtClean="0"/>
              <a:t>will supply the content for this slide, </a:t>
            </a:r>
            <a:br>
              <a:rPr lang="en-US" dirty="0" smtClean="0"/>
            </a:br>
            <a:r>
              <a:rPr lang="en-US" dirty="0" smtClean="0"/>
              <a:t>which will be inserted during </a:t>
            </a:r>
            <a:br>
              <a:rPr lang="en-US" dirty="0" smtClean="0"/>
            </a:br>
            <a:r>
              <a:rPr lang="en-US" dirty="0" smtClean="0"/>
              <a:t>the final scrub.</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rPr dirty="0" smtClean="0"/>
              <a:t>Customer Challenges: </a:t>
            </a:r>
            <a:r>
              <a:rPr sz="3600" dirty="0" smtClean="0">
                <a:solidFill>
                  <a:schemeClr val="tx1"/>
                </a:solidFill>
                <a:effectLst/>
              </a:rPr>
              <a:t>Cost and Risk</a:t>
            </a:r>
            <a:endParaRPr sz="3600" dirty="0"/>
          </a:p>
        </p:txBody>
      </p:sp>
      <p:pic>
        <p:nvPicPr>
          <p:cNvPr id="62" name="Picture 8" descr="\\SERVER3\InternalBin\Resource DVD\DVD_ART36\Artwork_Imagery\Shapes\Arrows\Straight\double-vivid-arrow.png"/>
          <p:cNvPicPr>
            <a:picLocks noChangeAspect="1" noChangeArrowheads="1"/>
          </p:cNvPicPr>
          <p:nvPr/>
        </p:nvPicPr>
        <p:blipFill>
          <a:blip r:embed="rId3">
            <a:duotone>
              <a:schemeClr val="bg2">
                <a:shade val="45000"/>
                <a:satMod val="135000"/>
              </a:schemeClr>
              <a:prstClr val="white"/>
            </a:duotone>
          </a:blip>
          <a:srcRect l="78637"/>
          <a:stretch>
            <a:fillRect/>
          </a:stretch>
        </p:blipFill>
        <p:spPr bwMode="auto">
          <a:xfrm rot="16200000" flipH="1">
            <a:off x="6305655" y="3288429"/>
            <a:ext cx="895350" cy="1107598"/>
          </a:xfrm>
          <a:prstGeom prst="rect">
            <a:avLst/>
          </a:prstGeom>
          <a:noFill/>
          <a:effectLst>
            <a:outerShdw blurRad="63500" sx="102000" sy="102000" algn="ctr" rotWithShape="0">
              <a:prstClr val="black">
                <a:alpha val="40000"/>
              </a:prstClr>
            </a:outerShdw>
          </a:effectLst>
        </p:spPr>
      </p:pic>
      <p:pic>
        <p:nvPicPr>
          <p:cNvPr id="63" name="Picture 8" descr="\\SERVER3\InternalBin\Resource DVD\DVD_ART36\Artwork_Imagery\Shapes\Arrows\Straight\double-vivid-arrow.png"/>
          <p:cNvPicPr>
            <a:picLocks noChangeAspect="1" noChangeArrowheads="1"/>
          </p:cNvPicPr>
          <p:nvPr/>
        </p:nvPicPr>
        <p:blipFill>
          <a:blip r:embed="rId3">
            <a:duotone>
              <a:schemeClr val="bg2">
                <a:shade val="45000"/>
                <a:satMod val="135000"/>
              </a:schemeClr>
              <a:prstClr val="white"/>
            </a:duotone>
          </a:blip>
          <a:srcRect l="62273"/>
          <a:stretch>
            <a:fillRect/>
          </a:stretch>
        </p:blipFill>
        <p:spPr bwMode="auto">
          <a:xfrm flipH="1">
            <a:off x="6980581" y="5137628"/>
            <a:ext cx="1581150" cy="595946"/>
          </a:xfrm>
          <a:prstGeom prst="rect">
            <a:avLst/>
          </a:prstGeom>
          <a:noFill/>
          <a:effectLst>
            <a:outerShdw blurRad="63500" sx="102000" sy="102000" algn="ctr" rotWithShape="0">
              <a:prstClr val="black">
                <a:alpha val="40000"/>
              </a:prstClr>
            </a:outerShdw>
          </a:effectLst>
        </p:spPr>
      </p:pic>
      <p:pic>
        <p:nvPicPr>
          <p:cNvPr id="64" name="Picture 8" descr="\\SERVER3\InternalBin\Resource DVD\DVD_ART36\Artwork_Imagery\Shapes\Arrows\Straight\double-vivid-arrow.png"/>
          <p:cNvPicPr>
            <a:picLocks noChangeAspect="1" noChangeArrowheads="1"/>
          </p:cNvPicPr>
          <p:nvPr/>
        </p:nvPicPr>
        <p:blipFill>
          <a:blip r:embed="rId3">
            <a:duotone>
              <a:schemeClr val="bg2">
                <a:shade val="45000"/>
                <a:satMod val="135000"/>
              </a:schemeClr>
              <a:prstClr val="white"/>
            </a:duotone>
          </a:blip>
          <a:srcRect l="62273"/>
          <a:stretch>
            <a:fillRect/>
          </a:stretch>
        </p:blipFill>
        <p:spPr bwMode="auto">
          <a:xfrm flipH="1">
            <a:off x="7237756" y="4531349"/>
            <a:ext cx="1581150" cy="595946"/>
          </a:xfrm>
          <a:prstGeom prst="rect">
            <a:avLst/>
          </a:prstGeom>
          <a:noFill/>
          <a:effectLst>
            <a:outerShdw blurRad="63500" sx="102000" sy="102000" algn="ctr" rotWithShape="0">
              <a:prstClr val="black">
                <a:alpha val="40000"/>
              </a:prstClr>
            </a:outerShdw>
          </a:effectLst>
        </p:spPr>
      </p:pic>
      <p:pic>
        <p:nvPicPr>
          <p:cNvPr id="65" name="Picture 8" descr="\\SERVER3\InternalBin\Resource DVD\DVD_ART36\Artwork_Imagery\Shapes\Arrows\Straight\double-vivid-arrow.png"/>
          <p:cNvPicPr>
            <a:picLocks noChangeAspect="1" noChangeArrowheads="1"/>
          </p:cNvPicPr>
          <p:nvPr/>
        </p:nvPicPr>
        <p:blipFill>
          <a:blip r:embed="rId3">
            <a:duotone>
              <a:schemeClr val="bg2">
                <a:shade val="45000"/>
                <a:satMod val="135000"/>
              </a:schemeClr>
              <a:prstClr val="white"/>
            </a:duotone>
          </a:blip>
          <a:srcRect l="62273"/>
          <a:stretch>
            <a:fillRect/>
          </a:stretch>
        </p:blipFill>
        <p:spPr bwMode="auto">
          <a:xfrm flipH="1">
            <a:off x="6818656" y="3927953"/>
            <a:ext cx="1581150" cy="595946"/>
          </a:xfrm>
          <a:prstGeom prst="rect">
            <a:avLst/>
          </a:prstGeom>
          <a:noFill/>
          <a:effectLst>
            <a:outerShdw blurRad="63500" sx="102000" sy="102000" algn="ctr" rotWithShape="0">
              <a:prstClr val="black">
                <a:alpha val="40000"/>
              </a:prstClr>
            </a:outerShdw>
          </a:effectLst>
        </p:spPr>
      </p:pic>
      <p:pic>
        <p:nvPicPr>
          <p:cNvPr id="66" name="Picture 8" descr="\\SERVER3\InternalBin\Resource DVD\DVD_ART36\Artwork_Imagery\Shapes\Arrows\Straight\double-vivid-arrow.png"/>
          <p:cNvPicPr>
            <a:picLocks noChangeAspect="1" noChangeArrowheads="1"/>
          </p:cNvPicPr>
          <p:nvPr/>
        </p:nvPicPr>
        <p:blipFill>
          <a:blip r:embed="rId3">
            <a:duotone>
              <a:schemeClr val="bg2">
                <a:shade val="45000"/>
                <a:satMod val="135000"/>
              </a:schemeClr>
              <a:prstClr val="white"/>
            </a:duotone>
          </a:blip>
          <a:srcRect l="62273"/>
          <a:stretch>
            <a:fillRect/>
          </a:stretch>
        </p:blipFill>
        <p:spPr bwMode="auto">
          <a:xfrm>
            <a:off x="5075581" y="3918428"/>
            <a:ext cx="1581150" cy="595946"/>
          </a:xfrm>
          <a:prstGeom prst="rect">
            <a:avLst/>
          </a:prstGeom>
          <a:noFill/>
          <a:effectLst>
            <a:outerShdw blurRad="63500" sx="102000" sy="102000" algn="ctr" rotWithShape="0">
              <a:prstClr val="black">
                <a:alpha val="40000"/>
              </a:prstClr>
            </a:outerShdw>
          </a:effectLst>
        </p:spPr>
      </p:pic>
      <p:pic>
        <p:nvPicPr>
          <p:cNvPr id="67" name="Picture 8" descr="\\SERVER3\InternalBin\Resource DVD\DVD_ART36\Artwork_Imagery\Shapes\Arrows\Straight\double-vivid-arrow.png"/>
          <p:cNvPicPr>
            <a:picLocks noChangeAspect="1" noChangeArrowheads="1"/>
          </p:cNvPicPr>
          <p:nvPr/>
        </p:nvPicPr>
        <p:blipFill>
          <a:blip r:embed="rId3">
            <a:duotone>
              <a:schemeClr val="bg2">
                <a:shade val="45000"/>
                <a:satMod val="135000"/>
              </a:schemeClr>
              <a:prstClr val="white"/>
            </a:duotone>
          </a:blip>
          <a:srcRect l="62273"/>
          <a:stretch>
            <a:fillRect/>
          </a:stretch>
        </p:blipFill>
        <p:spPr bwMode="auto">
          <a:xfrm>
            <a:off x="4770781" y="5137628"/>
            <a:ext cx="1581150" cy="595946"/>
          </a:xfrm>
          <a:prstGeom prst="rect">
            <a:avLst/>
          </a:prstGeom>
          <a:noFill/>
          <a:effectLst>
            <a:outerShdw blurRad="63500" sx="102000" sy="102000" algn="ctr" rotWithShape="0">
              <a:prstClr val="black">
                <a:alpha val="40000"/>
              </a:prstClr>
            </a:outerShdw>
          </a:effectLst>
        </p:spPr>
      </p:pic>
      <p:pic>
        <p:nvPicPr>
          <p:cNvPr id="68" name="Picture 8" descr="\\SERVER3\InternalBin\Resource DVD\DVD_ART36\Artwork_Imagery\Shapes\Arrows\Straight\double-vivid-arrow.png"/>
          <p:cNvPicPr>
            <a:picLocks noChangeAspect="1" noChangeArrowheads="1"/>
          </p:cNvPicPr>
          <p:nvPr/>
        </p:nvPicPr>
        <p:blipFill>
          <a:blip r:embed="rId3">
            <a:duotone>
              <a:schemeClr val="bg2">
                <a:shade val="45000"/>
                <a:satMod val="135000"/>
              </a:schemeClr>
              <a:prstClr val="white"/>
            </a:duotone>
          </a:blip>
          <a:srcRect l="62273"/>
          <a:stretch>
            <a:fillRect/>
          </a:stretch>
        </p:blipFill>
        <p:spPr bwMode="auto">
          <a:xfrm>
            <a:off x="4724400" y="4521824"/>
            <a:ext cx="1581150" cy="595946"/>
          </a:xfrm>
          <a:prstGeom prst="rect">
            <a:avLst/>
          </a:prstGeom>
          <a:noFill/>
          <a:effectLst>
            <a:outerShdw blurRad="63500" sx="102000" sy="102000" algn="ctr" rotWithShape="0">
              <a:prstClr val="black">
                <a:alpha val="40000"/>
              </a:prstClr>
            </a:outerShdw>
          </a:effectLst>
        </p:spPr>
      </p:pic>
      <p:sp>
        <p:nvSpPr>
          <p:cNvPr id="69" name="TextBox 68"/>
          <p:cNvSpPr txBox="1"/>
          <p:nvPr/>
        </p:nvSpPr>
        <p:spPr>
          <a:xfrm>
            <a:off x="385483" y="1108553"/>
            <a:ext cx="1447800" cy="307777"/>
          </a:xfrm>
          <a:prstGeom prst="rect">
            <a:avLst/>
          </a:prstGeom>
          <a:noFill/>
          <a:effectLst>
            <a:innerShdw blurRad="63500" dist="50800" dir="13500000">
              <a:prstClr val="black">
                <a:alpha val="50000"/>
              </a:prstClr>
            </a:innerShdw>
          </a:effectLst>
        </p:spPr>
        <p:txBody>
          <a:bodyPr wrap="square" rtlCol="0">
            <a:spAutoFit/>
          </a:bodyPr>
          <a:lstStyle/>
          <a:p>
            <a:pPr algn="ctr"/>
            <a:r>
              <a:rPr lang="en-US" sz="1400" i="1" dirty="0" smtClean="0">
                <a:gradFill>
                  <a:gsLst>
                    <a:gs pos="0">
                      <a:schemeClr val="tx1"/>
                    </a:gs>
                    <a:gs pos="100000">
                      <a:schemeClr val="tx1"/>
                    </a:gs>
                  </a:gsLst>
                  <a:lin ang="5400000" scaled="1"/>
                </a:gradFill>
              </a:rPr>
              <a:t>Storage growth</a:t>
            </a:r>
            <a:endParaRPr lang="en-US" sz="1400" i="1" dirty="0">
              <a:gradFill>
                <a:gsLst>
                  <a:gs pos="0">
                    <a:schemeClr val="tx1"/>
                  </a:gs>
                  <a:gs pos="100000">
                    <a:schemeClr val="tx1"/>
                  </a:gs>
                </a:gsLst>
                <a:lin ang="5400000" scaled="1"/>
              </a:gradFill>
            </a:endParaRPr>
          </a:p>
        </p:txBody>
      </p:sp>
      <p:sp>
        <p:nvSpPr>
          <p:cNvPr id="70" name="TextBox 69"/>
          <p:cNvSpPr txBox="1"/>
          <p:nvPr/>
        </p:nvSpPr>
        <p:spPr>
          <a:xfrm>
            <a:off x="2188882" y="1108553"/>
            <a:ext cx="1788459" cy="307777"/>
          </a:xfrm>
          <a:prstGeom prst="rect">
            <a:avLst/>
          </a:prstGeom>
          <a:noFill/>
          <a:effectLst>
            <a:innerShdw blurRad="63500" dist="50800" dir="13500000">
              <a:prstClr val="black">
                <a:alpha val="50000"/>
              </a:prstClr>
            </a:innerShdw>
          </a:effectLst>
        </p:spPr>
        <p:txBody>
          <a:bodyPr wrap="square" rtlCol="0">
            <a:spAutoFit/>
          </a:bodyPr>
          <a:lstStyle/>
          <a:p>
            <a:pPr algn="ctr"/>
            <a:r>
              <a:rPr lang="en-US" sz="1400" i="1" dirty="0" smtClean="0">
                <a:gradFill>
                  <a:gsLst>
                    <a:gs pos="0">
                      <a:schemeClr val="tx1"/>
                    </a:gs>
                    <a:gs pos="100000">
                      <a:schemeClr val="tx1"/>
                    </a:gs>
                  </a:gsLst>
                  <a:lin ang="5400000" scaled="1"/>
                </a:gradFill>
              </a:rPr>
              <a:t>Storage cost</a:t>
            </a:r>
            <a:endParaRPr lang="en-US" sz="1400" i="1" dirty="0">
              <a:gradFill>
                <a:gsLst>
                  <a:gs pos="0">
                    <a:schemeClr val="tx1"/>
                  </a:gs>
                  <a:gs pos="100000">
                    <a:schemeClr val="tx1"/>
                  </a:gs>
                </a:gsLst>
                <a:lin ang="5400000" scaled="1"/>
              </a:gradFill>
            </a:endParaRPr>
          </a:p>
        </p:txBody>
      </p:sp>
      <p:sp>
        <p:nvSpPr>
          <p:cNvPr id="71" name="TextBox 70"/>
          <p:cNvSpPr txBox="1"/>
          <p:nvPr/>
        </p:nvSpPr>
        <p:spPr>
          <a:xfrm>
            <a:off x="4297082" y="1108553"/>
            <a:ext cx="1277471" cy="307777"/>
          </a:xfrm>
          <a:prstGeom prst="rect">
            <a:avLst/>
          </a:prstGeom>
          <a:noFill/>
          <a:effectLst>
            <a:innerShdw blurRad="63500" dist="50800" dir="13500000">
              <a:prstClr val="black">
                <a:alpha val="50000"/>
              </a:prstClr>
            </a:innerShdw>
          </a:effectLst>
        </p:spPr>
        <p:txBody>
          <a:bodyPr wrap="square" rtlCol="0">
            <a:spAutoFit/>
          </a:bodyPr>
          <a:lstStyle/>
          <a:p>
            <a:pPr algn="ctr"/>
            <a:r>
              <a:rPr lang="en-US" sz="1400" i="1" dirty="0" smtClean="0">
                <a:gradFill>
                  <a:gsLst>
                    <a:gs pos="0">
                      <a:schemeClr val="tx1"/>
                    </a:gs>
                    <a:gs pos="100000">
                      <a:schemeClr val="tx1"/>
                    </a:gs>
                  </a:gsLst>
                  <a:lin ang="5400000" scaled="1"/>
                </a:gradFill>
              </a:rPr>
              <a:t>Compliance</a:t>
            </a:r>
            <a:endParaRPr lang="en-US" sz="1400" i="1" dirty="0">
              <a:gradFill>
                <a:gsLst>
                  <a:gs pos="0">
                    <a:schemeClr val="tx1"/>
                  </a:gs>
                  <a:gs pos="100000">
                    <a:schemeClr val="tx1"/>
                  </a:gs>
                </a:gsLst>
                <a:lin ang="5400000" scaled="1"/>
              </a:gradFill>
            </a:endParaRPr>
          </a:p>
        </p:txBody>
      </p:sp>
      <p:sp>
        <p:nvSpPr>
          <p:cNvPr id="72" name="TextBox 71"/>
          <p:cNvSpPr txBox="1"/>
          <p:nvPr/>
        </p:nvSpPr>
        <p:spPr>
          <a:xfrm>
            <a:off x="5948082" y="1108553"/>
            <a:ext cx="2810435" cy="307777"/>
          </a:xfrm>
          <a:prstGeom prst="rect">
            <a:avLst/>
          </a:prstGeom>
          <a:noFill/>
          <a:effectLst>
            <a:innerShdw blurRad="63500" dist="50800" dir="13500000">
              <a:prstClr val="black">
                <a:alpha val="50000"/>
              </a:prstClr>
            </a:innerShdw>
          </a:effectLst>
        </p:spPr>
        <p:txBody>
          <a:bodyPr wrap="square" rtlCol="0">
            <a:spAutoFit/>
          </a:bodyPr>
          <a:lstStyle/>
          <a:p>
            <a:pPr algn="ctr"/>
            <a:r>
              <a:rPr lang="en-US" sz="1400" i="1" dirty="0" smtClean="0">
                <a:gradFill>
                  <a:gsLst>
                    <a:gs pos="0">
                      <a:schemeClr val="tx1"/>
                    </a:gs>
                    <a:gs pos="100000">
                      <a:schemeClr val="tx1"/>
                    </a:gs>
                  </a:gsLst>
                  <a:lin ang="5400000" scaled="1"/>
                </a:gradFill>
              </a:rPr>
              <a:t>Security and Information Leakage</a:t>
            </a:r>
            <a:endParaRPr lang="en-US" sz="1400" i="1" dirty="0">
              <a:gradFill>
                <a:gsLst>
                  <a:gs pos="0">
                    <a:schemeClr val="tx1"/>
                  </a:gs>
                  <a:gs pos="100000">
                    <a:schemeClr val="tx1"/>
                  </a:gs>
                </a:gsLst>
                <a:lin ang="5400000" scaled="1"/>
              </a:gradFill>
            </a:endParaRPr>
          </a:p>
        </p:txBody>
      </p:sp>
      <p:pic>
        <p:nvPicPr>
          <p:cNvPr id="73" name="Rectangle 51203"/>
          <p:cNvPicPr>
            <a:picLocks noChangeAspect="1" noChangeArrowheads="1"/>
          </p:cNvPicPr>
          <p:nvPr/>
        </p:nvPicPr>
        <p:blipFill>
          <a:blip r:embed="rId4" cstate="print"/>
          <a:srcRect b="44082"/>
          <a:stretch>
            <a:fillRect/>
          </a:stretch>
        </p:blipFill>
        <p:spPr bwMode="auto">
          <a:xfrm>
            <a:off x="4501477" y="1522025"/>
            <a:ext cx="868680" cy="769101"/>
          </a:xfrm>
          <a:prstGeom prst="rect">
            <a:avLst/>
          </a:prstGeom>
          <a:noFill/>
          <a:ln w="9525">
            <a:noFill/>
            <a:miter lim="800000"/>
            <a:headEnd/>
            <a:tailEnd/>
          </a:ln>
        </p:spPr>
      </p:pic>
      <p:pic>
        <p:nvPicPr>
          <p:cNvPr id="74" name="Picture 3" descr="\\SERVER3\InternalBin\Resource DVD\DVD_ART36\Artwork_Imagery\Icons - Illustrations\_ REAL VISTA STYLE\money bag dollar sign.png"/>
          <p:cNvPicPr>
            <a:picLocks noChangeAspect="1" noChangeArrowheads="1"/>
          </p:cNvPicPr>
          <p:nvPr/>
        </p:nvPicPr>
        <p:blipFill>
          <a:blip r:embed="rId5"/>
          <a:stretch>
            <a:fillRect/>
          </a:stretch>
        </p:blipFill>
        <p:spPr bwMode="auto">
          <a:xfrm>
            <a:off x="2648771" y="1472235"/>
            <a:ext cx="868680" cy="868680"/>
          </a:xfrm>
          <a:prstGeom prst="rect">
            <a:avLst/>
          </a:prstGeom>
          <a:noFill/>
          <a:ln>
            <a:noFill/>
          </a:ln>
        </p:spPr>
      </p:pic>
      <p:pic>
        <p:nvPicPr>
          <p:cNvPr id="75" name="Picture 4" descr="\\SERVER3\InternalBin\Resource DVD\DVD_ART36\Artwork_Imagery\Icons - Illustrations\_ REAL VISTA STYLE\lock locked secure security.png"/>
          <p:cNvPicPr>
            <a:picLocks noChangeAspect="1" noChangeArrowheads="1"/>
          </p:cNvPicPr>
          <p:nvPr/>
        </p:nvPicPr>
        <p:blipFill>
          <a:blip r:embed="rId6"/>
          <a:stretch>
            <a:fillRect/>
          </a:stretch>
        </p:blipFill>
        <p:spPr bwMode="auto">
          <a:xfrm>
            <a:off x="6918959" y="1472235"/>
            <a:ext cx="868680" cy="868680"/>
          </a:xfrm>
          <a:prstGeom prst="rect">
            <a:avLst/>
          </a:prstGeom>
          <a:noFill/>
          <a:ln>
            <a:noFill/>
          </a:ln>
        </p:spPr>
      </p:pic>
      <p:grpSp>
        <p:nvGrpSpPr>
          <p:cNvPr id="76" name="Group 75"/>
          <p:cNvGrpSpPr/>
          <p:nvPr/>
        </p:nvGrpSpPr>
        <p:grpSpPr>
          <a:xfrm>
            <a:off x="342900" y="2318228"/>
            <a:ext cx="8458200" cy="739140"/>
            <a:chOff x="342900" y="2286000"/>
            <a:chExt cx="8458200" cy="739140"/>
          </a:xfrm>
        </p:grpSpPr>
        <p:sp>
          <p:nvSpPr>
            <p:cNvPr id="77" name="Freeform 6"/>
            <p:cNvSpPr>
              <a:spLocks/>
            </p:cNvSpPr>
            <p:nvPr/>
          </p:nvSpPr>
          <p:spPr bwMode="auto">
            <a:xfrm>
              <a:off x="342900" y="2286000"/>
              <a:ext cx="8458200" cy="739140"/>
            </a:xfrm>
            <a:custGeom>
              <a:avLst/>
              <a:gdLst/>
              <a:ahLst/>
              <a:cxnLst>
                <a:cxn ang="0">
                  <a:pos x="3678" y="9"/>
                </a:cxn>
                <a:cxn ang="0">
                  <a:pos x="3802" y="147"/>
                </a:cxn>
                <a:cxn ang="0">
                  <a:pos x="936" y="137"/>
                </a:cxn>
                <a:cxn ang="0">
                  <a:pos x="1066" y="0"/>
                </a:cxn>
                <a:cxn ang="0">
                  <a:pos x="0" y="282"/>
                </a:cxn>
                <a:cxn ang="0">
                  <a:pos x="552" y="680"/>
                </a:cxn>
                <a:cxn ang="0">
                  <a:pos x="688" y="460"/>
                </a:cxn>
                <a:cxn ang="0">
                  <a:pos x="4046" y="476"/>
                </a:cxn>
                <a:cxn ang="0">
                  <a:pos x="4180" y="699"/>
                </a:cxn>
                <a:cxn ang="0">
                  <a:pos x="4755" y="303"/>
                </a:cxn>
                <a:cxn ang="0">
                  <a:pos x="3678" y="9"/>
                </a:cxn>
              </a:cxnLst>
              <a:rect l="0" t="0" r="r" b="b"/>
              <a:pathLst>
                <a:path w="4755" h="699">
                  <a:moveTo>
                    <a:pt x="3678" y="9"/>
                  </a:moveTo>
                  <a:lnTo>
                    <a:pt x="3802" y="147"/>
                  </a:lnTo>
                  <a:lnTo>
                    <a:pt x="936" y="137"/>
                  </a:lnTo>
                  <a:lnTo>
                    <a:pt x="1066" y="0"/>
                  </a:lnTo>
                  <a:lnTo>
                    <a:pt x="0" y="282"/>
                  </a:lnTo>
                  <a:lnTo>
                    <a:pt x="552" y="680"/>
                  </a:lnTo>
                  <a:lnTo>
                    <a:pt x="688" y="460"/>
                  </a:lnTo>
                  <a:lnTo>
                    <a:pt x="4046" y="476"/>
                  </a:lnTo>
                  <a:lnTo>
                    <a:pt x="4180" y="699"/>
                  </a:lnTo>
                  <a:lnTo>
                    <a:pt x="4755" y="303"/>
                  </a:lnTo>
                  <a:lnTo>
                    <a:pt x="3678" y="9"/>
                  </a:lnTo>
                  <a:close/>
                </a:path>
              </a:pathLst>
            </a:custGeom>
            <a:gradFill flip="none" rotWithShape="1">
              <a:gsLst>
                <a:gs pos="0">
                  <a:schemeClr val="tx1">
                    <a:lumMod val="65000"/>
                  </a:schemeClr>
                </a:gs>
                <a:gs pos="50000">
                  <a:srgbClr val="FFFFFF"/>
                </a:gs>
                <a:gs pos="88000">
                  <a:schemeClr val="tx1">
                    <a:lumMod val="75000"/>
                  </a:schemeClr>
                </a:gs>
              </a:gsLst>
              <a:path path="circle">
                <a:fillToRect l="100000" t="100000"/>
              </a:path>
              <a:tileRect r="-100000" b="-100000"/>
            </a:gradFill>
            <a:ln w="19050" cap="flat" cmpd="sng" algn="ctr">
              <a:solidFill>
                <a:srgbClr val="FFFFFF">
                  <a:alpha val="23922"/>
                </a:srgbClr>
              </a:solidFill>
              <a:prstDash val="solid"/>
              <a:round/>
              <a:headEnd type="none" w="med" len="med"/>
              <a:tailEnd type="none" w="med" len="med"/>
            </a:ln>
            <a:effectLst>
              <a:outerShdw blurRad="266700" sx="103000" sy="103000" algn="ctr" rotWithShape="0">
                <a:prstClr val="black"/>
              </a:outerShdw>
            </a:effectLst>
            <a:scene3d>
              <a:camera prst="orthographicFront">
                <a:rot lat="0" lon="0" rev="6000"/>
              </a:camera>
              <a:lightRig rig="threePt" dir="t"/>
            </a:scene3d>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kern="0" dirty="0" smtClean="0">
                <a:solidFill>
                  <a:schemeClr val="tx1"/>
                </a:solidFill>
              </a:endParaRPr>
            </a:p>
          </p:txBody>
        </p:sp>
        <p:sp>
          <p:nvSpPr>
            <p:cNvPr id="78" name="Rectangle 77"/>
            <p:cNvSpPr/>
            <p:nvPr/>
          </p:nvSpPr>
          <p:spPr>
            <a:xfrm>
              <a:off x="647700" y="2425700"/>
              <a:ext cx="7848600" cy="338554"/>
            </a:xfrm>
            <a:prstGeom prst="rect">
              <a:avLst/>
            </a:prstGeom>
            <a:effectLst>
              <a:outerShdw blurRad="63500" sx="102000" sy="102000" algn="ctr" rotWithShape="0">
                <a:schemeClr val="tx1">
                  <a:alpha val="40000"/>
                </a:schemeClr>
              </a:outerShdw>
            </a:effectLst>
          </p:spPr>
          <p:txBody>
            <a:bodyPr wrap="square">
              <a:spAutoFit/>
            </a:bodyPr>
            <a:lstStyle/>
            <a:p>
              <a:pPr algn="ctr"/>
              <a:r>
                <a:rPr lang="en-US" sz="1600" b="1" dirty="0" smtClean="0">
                  <a:gradFill>
                    <a:gsLst>
                      <a:gs pos="0">
                        <a:schemeClr val="bg1"/>
                      </a:gs>
                      <a:gs pos="86000">
                        <a:schemeClr val="bg1"/>
                      </a:gs>
                    </a:gsLst>
                    <a:lin ang="5400000" scaled="0"/>
                  </a:gradFill>
                </a:rPr>
                <a:t>Increasing data management needs/many data management products</a:t>
              </a:r>
            </a:p>
          </p:txBody>
        </p:sp>
      </p:grpSp>
      <p:pic>
        <p:nvPicPr>
          <p:cNvPr id="79" name="Picture 5" descr="\\SERVER3\InternalBin\Resource DVD\DVD_ART36\Artwork_Imagery\Icons - Illustrations\_ REAL VISTA STYLE\bar chart sales red arrow.png"/>
          <p:cNvPicPr>
            <a:picLocks noChangeAspect="1" noChangeArrowheads="1"/>
          </p:cNvPicPr>
          <p:nvPr/>
        </p:nvPicPr>
        <p:blipFill>
          <a:blip r:embed="rId7"/>
          <a:srcRect/>
          <a:stretch>
            <a:fillRect/>
          </a:stretch>
        </p:blipFill>
        <p:spPr bwMode="auto">
          <a:xfrm>
            <a:off x="675043" y="1472235"/>
            <a:ext cx="868680" cy="868680"/>
          </a:xfrm>
          <a:prstGeom prst="rect">
            <a:avLst/>
          </a:prstGeom>
          <a:noFill/>
        </p:spPr>
      </p:pic>
      <p:grpSp>
        <p:nvGrpSpPr>
          <p:cNvPr id="80" name="Group 79"/>
          <p:cNvGrpSpPr/>
          <p:nvPr/>
        </p:nvGrpSpPr>
        <p:grpSpPr>
          <a:xfrm>
            <a:off x="5913781" y="4232753"/>
            <a:ext cx="1613923" cy="1670791"/>
            <a:chOff x="4781550" y="3733800"/>
            <a:chExt cx="1613923" cy="1670791"/>
          </a:xfrm>
        </p:grpSpPr>
        <p:grpSp>
          <p:nvGrpSpPr>
            <p:cNvPr id="81" name="Group 28"/>
            <p:cNvGrpSpPr/>
            <p:nvPr/>
          </p:nvGrpSpPr>
          <p:grpSpPr>
            <a:xfrm>
              <a:off x="4873927" y="3733800"/>
              <a:ext cx="1450673" cy="1130633"/>
              <a:chOff x="4941249" y="3810000"/>
              <a:chExt cx="1450673" cy="1130633"/>
            </a:xfrm>
          </p:grpSpPr>
          <p:pic>
            <p:nvPicPr>
              <p:cNvPr id="83" name="Picture 7" descr="\\SERVER3\InternalBin\Resource DVD\DVD_ART36\Artwork_Imagery\Shapes\fans - gradients\starburst blue light burst.png"/>
              <p:cNvPicPr>
                <a:picLocks noChangeAspect="1" noChangeArrowheads="1"/>
              </p:cNvPicPr>
              <p:nvPr/>
            </p:nvPicPr>
            <p:blipFill>
              <a:blip r:embed="rId8">
                <a:grayscl/>
              </a:blip>
              <a:srcRect/>
              <a:stretch>
                <a:fillRect/>
              </a:stretch>
            </p:blipFill>
            <p:spPr bwMode="auto">
              <a:xfrm>
                <a:off x="4941249" y="3810000"/>
                <a:ext cx="1450673" cy="1130633"/>
              </a:xfrm>
              <a:prstGeom prst="rect">
                <a:avLst/>
              </a:prstGeom>
              <a:noFill/>
            </p:spPr>
          </p:pic>
          <p:pic>
            <p:nvPicPr>
              <p:cNvPr id="85" name="Picture 7" descr="\\SERVER3\InternalBin\Resource DVD\DVD_ART36\Artwork_Imagery\Shapes\fans - gradients\starburst blue light burst.png"/>
              <p:cNvPicPr>
                <a:picLocks noChangeAspect="1" noChangeArrowheads="1"/>
              </p:cNvPicPr>
              <p:nvPr/>
            </p:nvPicPr>
            <p:blipFill>
              <a:blip r:embed="rId8">
                <a:grayscl/>
              </a:blip>
              <a:srcRect/>
              <a:stretch>
                <a:fillRect/>
              </a:stretch>
            </p:blipFill>
            <p:spPr bwMode="auto">
              <a:xfrm>
                <a:off x="4941249" y="3810000"/>
                <a:ext cx="1450673" cy="1130633"/>
              </a:xfrm>
              <a:prstGeom prst="rect">
                <a:avLst/>
              </a:prstGeom>
              <a:noFill/>
            </p:spPr>
          </p:pic>
          <p:pic>
            <p:nvPicPr>
              <p:cNvPr id="88" name="Picture 7" descr="\\SERVER3\InternalBin\Resource DVD\DVD_ART36\Artwork_Imagery\Shapes\fans - gradients\starburst blue light burst.png"/>
              <p:cNvPicPr>
                <a:picLocks noChangeAspect="1" noChangeArrowheads="1"/>
              </p:cNvPicPr>
              <p:nvPr/>
            </p:nvPicPr>
            <p:blipFill>
              <a:blip r:embed="rId8">
                <a:grayscl/>
              </a:blip>
              <a:srcRect/>
              <a:stretch>
                <a:fillRect/>
              </a:stretch>
            </p:blipFill>
            <p:spPr bwMode="auto">
              <a:xfrm>
                <a:off x="4941249" y="3810000"/>
                <a:ext cx="1450673" cy="1130633"/>
              </a:xfrm>
              <a:prstGeom prst="rect">
                <a:avLst/>
              </a:prstGeom>
              <a:noFill/>
            </p:spPr>
          </p:pic>
          <p:pic>
            <p:nvPicPr>
              <p:cNvPr id="89" name="Picture 7" descr="\\SERVER3\InternalBin\Resource DVD\DVD_ART36\Artwork_Imagery\Shapes\fans - gradients\starburst blue light burst.png"/>
              <p:cNvPicPr>
                <a:picLocks noChangeAspect="1" noChangeArrowheads="1"/>
              </p:cNvPicPr>
              <p:nvPr/>
            </p:nvPicPr>
            <p:blipFill>
              <a:blip r:embed="rId8">
                <a:grayscl/>
              </a:blip>
              <a:srcRect/>
              <a:stretch>
                <a:fillRect/>
              </a:stretch>
            </p:blipFill>
            <p:spPr bwMode="auto">
              <a:xfrm>
                <a:off x="4941249" y="3810000"/>
                <a:ext cx="1450673" cy="1130633"/>
              </a:xfrm>
              <a:prstGeom prst="rect">
                <a:avLst/>
              </a:prstGeom>
              <a:noFill/>
            </p:spPr>
          </p:pic>
        </p:grpSp>
        <p:pic>
          <p:nvPicPr>
            <p:cNvPr id="82" name="Picture 6" descr="\\SERVER3\InternalBin\Resource DVD\DVD_ART36\Artwork_Imagery\Icons - Illustrations\_ REAL VISTA STYLE\people executive icon business man.png"/>
            <p:cNvPicPr>
              <a:picLocks noChangeAspect="1" noChangeArrowheads="1"/>
            </p:cNvPicPr>
            <p:nvPr/>
          </p:nvPicPr>
          <p:blipFill>
            <a:blip r:embed="rId9">
              <a:grayscl/>
            </a:blip>
            <a:srcRect/>
            <a:stretch>
              <a:fillRect/>
            </a:stretch>
          </p:blipFill>
          <p:spPr bwMode="auto">
            <a:xfrm flipH="1">
              <a:off x="4781550" y="3790668"/>
              <a:ext cx="1613923" cy="1613923"/>
            </a:xfrm>
            <a:prstGeom prst="rect">
              <a:avLst/>
            </a:prstGeom>
            <a:noFill/>
          </p:spPr>
        </p:pic>
      </p:grpSp>
      <p:sp>
        <p:nvSpPr>
          <p:cNvPr id="90" name="Rounded Rectangle 4"/>
          <p:cNvSpPr/>
          <p:nvPr/>
        </p:nvSpPr>
        <p:spPr>
          <a:xfrm>
            <a:off x="4875556" y="5070953"/>
            <a:ext cx="1117707" cy="7168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lnSpc>
                <a:spcPct val="90000"/>
              </a:lnSpc>
              <a:spcBef>
                <a:spcPct val="0"/>
              </a:spcBef>
              <a:spcAft>
                <a:spcPct val="35000"/>
              </a:spcAft>
            </a:pPr>
            <a:r>
              <a:rPr lang="en-US" sz="1400" i="1" dirty="0" smtClean="0">
                <a:gradFill>
                  <a:gsLst>
                    <a:gs pos="0">
                      <a:schemeClr val="bg1"/>
                    </a:gs>
                    <a:gs pos="100000">
                      <a:schemeClr val="bg1"/>
                    </a:gs>
                  </a:gsLst>
                  <a:lin ang="5400000" scaled="1"/>
                </a:gradFill>
              </a:rPr>
              <a:t>Replication</a:t>
            </a:r>
            <a:endParaRPr lang="en-US" sz="1400" i="1" dirty="0">
              <a:gradFill>
                <a:gsLst>
                  <a:gs pos="0">
                    <a:schemeClr val="bg1"/>
                  </a:gs>
                  <a:gs pos="100000">
                    <a:schemeClr val="bg1"/>
                  </a:gs>
                </a:gsLst>
                <a:lin ang="5400000" scaled="1"/>
              </a:gradFill>
            </a:endParaRPr>
          </a:p>
        </p:txBody>
      </p:sp>
      <p:sp>
        <p:nvSpPr>
          <p:cNvPr id="94" name="Rounded Rectangle 6"/>
          <p:cNvSpPr/>
          <p:nvPr/>
        </p:nvSpPr>
        <p:spPr>
          <a:xfrm>
            <a:off x="4962525" y="4461353"/>
            <a:ext cx="907262" cy="7168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lnSpc>
                <a:spcPct val="90000"/>
              </a:lnSpc>
              <a:spcBef>
                <a:spcPct val="0"/>
              </a:spcBef>
              <a:spcAft>
                <a:spcPct val="35000"/>
              </a:spcAft>
            </a:pPr>
            <a:r>
              <a:rPr lang="en-US" sz="1400" i="1" dirty="0" smtClean="0">
                <a:gradFill>
                  <a:gsLst>
                    <a:gs pos="0">
                      <a:schemeClr val="bg1"/>
                    </a:gs>
                    <a:gs pos="100000">
                      <a:schemeClr val="bg1"/>
                    </a:gs>
                  </a:gsLst>
                  <a:lin ang="5400000" scaled="1"/>
                </a:gradFill>
              </a:rPr>
              <a:t>Backup</a:t>
            </a:r>
            <a:endParaRPr lang="en-US" sz="1400" i="1" dirty="0">
              <a:gradFill>
                <a:gsLst>
                  <a:gs pos="0">
                    <a:schemeClr val="bg1"/>
                  </a:gs>
                  <a:gs pos="100000">
                    <a:schemeClr val="bg1"/>
                  </a:gs>
                </a:gsLst>
                <a:lin ang="5400000" scaled="1"/>
              </a:gradFill>
            </a:endParaRPr>
          </a:p>
        </p:txBody>
      </p:sp>
      <p:sp>
        <p:nvSpPr>
          <p:cNvPr id="95" name="Rounded Rectangle 8"/>
          <p:cNvSpPr/>
          <p:nvPr/>
        </p:nvSpPr>
        <p:spPr>
          <a:xfrm>
            <a:off x="5281259" y="3877814"/>
            <a:ext cx="907262" cy="7168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lnSpc>
                <a:spcPct val="90000"/>
              </a:lnSpc>
              <a:spcBef>
                <a:spcPct val="0"/>
              </a:spcBef>
              <a:spcAft>
                <a:spcPct val="35000"/>
              </a:spcAft>
            </a:pPr>
            <a:r>
              <a:rPr lang="en-US" sz="1400" i="1" dirty="0" smtClean="0">
                <a:gradFill>
                  <a:gsLst>
                    <a:gs pos="0">
                      <a:schemeClr val="bg1"/>
                    </a:gs>
                    <a:gs pos="100000">
                      <a:schemeClr val="bg1"/>
                    </a:gs>
                  </a:gsLst>
                  <a:lin ang="5400000" scaled="1"/>
                </a:gradFill>
              </a:rPr>
              <a:t>HSM</a:t>
            </a:r>
            <a:endParaRPr lang="en-US" sz="1400" i="1" dirty="0">
              <a:gradFill>
                <a:gsLst>
                  <a:gs pos="0">
                    <a:schemeClr val="bg1"/>
                  </a:gs>
                  <a:gs pos="100000">
                    <a:schemeClr val="bg1"/>
                  </a:gs>
                </a:gsLst>
                <a:lin ang="5400000" scaled="1"/>
              </a:gradFill>
            </a:endParaRPr>
          </a:p>
        </p:txBody>
      </p:sp>
      <p:sp>
        <p:nvSpPr>
          <p:cNvPr id="96" name="Rounded Rectangle 10"/>
          <p:cNvSpPr/>
          <p:nvPr/>
        </p:nvSpPr>
        <p:spPr>
          <a:xfrm>
            <a:off x="6299699" y="3337403"/>
            <a:ext cx="907262" cy="7168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lnSpc>
                <a:spcPct val="90000"/>
              </a:lnSpc>
              <a:spcBef>
                <a:spcPct val="0"/>
              </a:spcBef>
              <a:spcAft>
                <a:spcPct val="35000"/>
              </a:spcAft>
            </a:pPr>
            <a:r>
              <a:rPr lang="en-US" sz="1400" i="1" dirty="0" smtClean="0">
                <a:gradFill>
                  <a:gsLst>
                    <a:gs pos="0">
                      <a:schemeClr val="bg1"/>
                    </a:gs>
                    <a:gs pos="100000">
                      <a:schemeClr val="bg1"/>
                    </a:gs>
                  </a:gsLst>
                  <a:lin ang="5400000" scaled="1"/>
                </a:gradFill>
              </a:rPr>
              <a:t>Security</a:t>
            </a:r>
            <a:endParaRPr lang="en-US" sz="1400" i="1" dirty="0">
              <a:gradFill>
                <a:gsLst>
                  <a:gs pos="0">
                    <a:schemeClr val="bg1"/>
                  </a:gs>
                  <a:gs pos="100000">
                    <a:schemeClr val="bg1"/>
                  </a:gs>
                </a:gsLst>
                <a:lin ang="5400000" scaled="1"/>
              </a:gradFill>
            </a:endParaRPr>
          </a:p>
        </p:txBody>
      </p:sp>
      <p:sp>
        <p:nvSpPr>
          <p:cNvPr id="97" name="Rounded Rectangle 12"/>
          <p:cNvSpPr/>
          <p:nvPr/>
        </p:nvSpPr>
        <p:spPr>
          <a:xfrm>
            <a:off x="7337481" y="3858764"/>
            <a:ext cx="907262" cy="7168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lnSpc>
                <a:spcPct val="90000"/>
              </a:lnSpc>
              <a:spcBef>
                <a:spcPct val="0"/>
              </a:spcBef>
              <a:spcAft>
                <a:spcPct val="35000"/>
              </a:spcAft>
            </a:pPr>
            <a:r>
              <a:rPr lang="en-US" sz="1400" i="1" dirty="0" smtClean="0">
                <a:gradFill>
                  <a:gsLst>
                    <a:gs pos="0">
                      <a:schemeClr val="bg1"/>
                    </a:gs>
                    <a:gs pos="100000">
                      <a:schemeClr val="bg1"/>
                    </a:gs>
                  </a:gsLst>
                  <a:lin ang="5400000" scaled="1"/>
                </a:gradFill>
              </a:rPr>
              <a:t>Archive</a:t>
            </a:r>
            <a:endParaRPr lang="en-US" sz="1400" i="1" dirty="0">
              <a:gradFill>
                <a:gsLst>
                  <a:gs pos="0">
                    <a:schemeClr val="bg1"/>
                  </a:gs>
                  <a:gs pos="100000">
                    <a:schemeClr val="bg1"/>
                  </a:gs>
                </a:gsLst>
                <a:lin ang="5400000" scaled="1"/>
              </a:gradFill>
            </a:endParaRPr>
          </a:p>
        </p:txBody>
      </p:sp>
      <p:sp>
        <p:nvSpPr>
          <p:cNvPr id="98" name="Rounded Rectangle 14"/>
          <p:cNvSpPr/>
          <p:nvPr/>
        </p:nvSpPr>
        <p:spPr>
          <a:xfrm>
            <a:off x="7793459" y="4470878"/>
            <a:ext cx="1045741" cy="7168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lnSpc>
                <a:spcPct val="90000"/>
              </a:lnSpc>
              <a:spcBef>
                <a:spcPct val="0"/>
              </a:spcBef>
              <a:spcAft>
                <a:spcPct val="35000"/>
              </a:spcAft>
            </a:pPr>
            <a:r>
              <a:rPr lang="en-US" sz="1400" i="1" dirty="0" smtClean="0">
                <a:gradFill>
                  <a:gsLst>
                    <a:gs pos="0">
                      <a:schemeClr val="bg1"/>
                    </a:gs>
                    <a:gs pos="100000">
                      <a:schemeClr val="bg1"/>
                    </a:gs>
                  </a:gsLst>
                  <a:lin ang="5400000" scaled="1"/>
                </a:gradFill>
              </a:rPr>
              <a:t>Encryption</a:t>
            </a:r>
            <a:endParaRPr lang="en-US" sz="1400" i="1" dirty="0">
              <a:gradFill>
                <a:gsLst>
                  <a:gs pos="0">
                    <a:schemeClr val="bg1"/>
                  </a:gs>
                  <a:gs pos="100000">
                    <a:schemeClr val="bg1"/>
                  </a:gs>
                </a:gsLst>
                <a:lin ang="5400000" scaled="1"/>
              </a:gradFill>
            </a:endParaRPr>
          </a:p>
        </p:txBody>
      </p:sp>
      <p:sp>
        <p:nvSpPr>
          <p:cNvPr id="99" name="Rounded Rectangle 16"/>
          <p:cNvSpPr/>
          <p:nvPr/>
        </p:nvSpPr>
        <p:spPr>
          <a:xfrm>
            <a:off x="7437781" y="5061428"/>
            <a:ext cx="907262" cy="7168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lnSpc>
                <a:spcPct val="90000"/>
              </a:lnSpc>
              <a:spcBef>
                <a:spcPct val="0"/>
              </a:spcBef>
              <a:spcAft>
                <a:spcPct val="35000"/>
              </a:spcAft>
            </a:pPr>
            <a:r>
              <a:rPr lang="en-US" sz="1400" i="1" dirty="0" smtClean="0">
                <a:gradFill>
                  <a:gsLst>
                    <a:gs pos="0">
                      <a:schemeClr val="bg1"/>
                    </a:gs>
                    <a:gs pos="100000">
                      <a:schemeClr val="bg1"/>
                    </a:gs>
                  </a:gsLst>
                  <a:lin ang="5400000" scaled="1"/>
                </a:gradFill>
              </a:rPr>
              <a:t>Expiration</a:t>
            </a:r>
            <a:endParaRPr lang="en-US" sz="1400" i="1" dirty="0">
              <a:gradFill>
                <a:gsLst>
                  <a:gs pos="0">
                    <a:schemeClr val="bg1"/>
                  </a:gs>
                  <a:gs pos="100000">
                    <a:schemeClr val="bg1"/>
                  </a:gs>
                </a:gsLst>
                <a:lin ang="5400000" scaled="1"/>
              </a:gradFill>
            </a:endParaRPr>
          </a:p>
        </p:txBody>
      </p:sp>
      <p:sp>
        <p:nvSpPr>
          <p:cNvPr id="102" name="TextBox 101"/>
          <p:cNvSpPr txBox="1"/>
          <p:nvPr/>
        </p:nvSpPr>
        <p:spPr>
          <a:xfrm rot="16200000">
            <a:off x="90536" y="3590887"/>
            <a:ext cx="1255060" cy="369332"/>
          </a:xfrm>
          <a:prstGeom prst="rect">
            <a:avLst/>
          </a:prstGeom>
          <a:noFill/>
          <a:effectLst>
            <a:innerShdw blurRad="63500" dist="50800" dir="13500000">
              <a:prstClr val="black">
                <a:alpha val="50000"/>
              </a:prstClr>
            </a:innerShdw>
          </a:effectLst>
        </p:spPr>
        <p:txBody>
          <a:bodyPr wrap="square" rtlCol="0">
            <a:spAutoFit/>
          </a:bodyPr>
          <a:lstStyle/>
          <a:p>
            <a:pPr algn="ctr"/>
            <a:r>
              <a:rPr lang="en-US" i="1" dirty="0" smtClean="0">
                <a:gradFill>
                  <a:gsLst>
                    <a:gs pos="0">
                      <a:schemeClr val="tx1"/>
                    </a:gs>
                    <a:gs pos="100000">
                      <a:schemeClr val="tx1"/>
                    </a:gs>
                  </a:gsLst>
                  <a:lin ang="5400000" scaled="1"/>
                </a:gradFill>
              </a:rPr>
              <a:t>COST</a:t>
            </a:r>
            <a:endParaRPr lang="en-US" i="1" dirty="0">
              <a:gradFill>
                <a:gsLst>
                  <a:gs pos="0">
                    <a:schemeClr val="tx1"/>
                  </a:gs>
                  <a:gs pos="100000">
                    <a:schemeClr val="tx1"/>
                  </a:gs>
                </a:gsLst>
                <a:lin ang="5400000" scaled="1"/>
              </a:gradFill>
            </a:endParaRPr>
          </a:p>
        </p:txBody>
      </p:sp>
      <p:sp>
        <p:nvSpPr>
          <p:cNvPr id="103" name="TextBox 102"/>
          <p:cNvSpPr txBox="1"/>
          <p:nvPr/>
        </p:nvSpPr>
        <p:spPr>
          <a:xfrm rot="16200000">
            <a:off x="90536" y="5305387"/>
            <a:ext cx="1255060" cy="369332"/>
          </a:xfrm>
          <a:prstGeom prst="rect">
            <a:avLst/>
          </a:prstGeom>
          <a:noFill/>
          <a:effectLst>
            <a:innerShdw blurRad="63500" dist="50800" dir="13500000">
              <a:prstClr val="black">
                <a:alpha val="50000"/>
              </a:prstClr>
            </a:innerShdw>
          </a:effectLst>
        </p:spPr>
        <p:txBody>
          <a:bodyPr wrap="square" rtlCol="0">
            <a:spAutoFit/>
          </a:bodyPr>
          <a:lstStyle/>
          <a:p>
            <a:pPr algn="ctr"/>
            <a:r>
              <a:rPr lang="en-US" i="1" dirty="0" smtClean="0">
                <a:gradFill>
                  <a:gsLst>
                    <a:gs pos="0">
                      <a:schemeClr val="tx1"/>
                    </a:gs>
                    <a:gs pos="100000">
                      <a:schemeClr val="tx1"/>
                    </a:gs>
                  </a:gsLst>
                  <a:lin ang="5400000" scaled="1"/>
                </a:gradFill>
              </a:rPr>
              <a:t>RISK</a:t>
            </a:r>
            <a:endParaRPr lang="en-US" i="1" dirty="0">
              <a:gradFill>
                <a:gsLst>
                  <a:gs pos="0">
                    <a:schemeClr val="tx1"/>
                  </a:gs>
                  <a:gs pos="100000">
                    <a:schemeClr val="tx1"/>
                  </a:gs>
                </a:gsLst>
                <a:lin ang="5400000" scaled="1"/>
              </a:gradFill>
            </a:endParaRPr>
          </a:p>
        </p:txBody>
      </p:sp>
      <p:sp>
        <p:nvSpPr>
          <p:cNvPr id="106" name="Rounded Rectangle 105"/>
          <p:cNvSpPr/>
          <p:nvPr/>
        </p:nvSpPr>
        <p:spPr bwMode="blackGray">
          <a:xfrm>
            <a:off x="965915" y="3245476"/>
            <a:ext cx="3412901" cy="1236371"/>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marL="171450" lvl="0" indent="-171450">
              <a:lnSpc>
                <a:spcPct val="90000"/>
              </a:lnSpc>
              <a:spcBef>
                <a:spcPct val="20000"/>
              </a:spcBef>
              <a:buBlip>
                <a:blip r:embed="rId10"/>
              </a:buBlip>
            </a:pPr>
            <a:r>
              <a:rPr lang="en-US" sz="1400" dirty="0" smtClean="0">
                <a:gradFill>
                  <a:gsLst>
                    <a:gs pos="0">
                      <a:prstClr val="white"/>
                    </a:gs>
                    <a:gs pos="86000">
                      <a:prstClr val="white"/>
                    </a:gs>
                  </a:gsLst>
                  <a:lin ang="5400000" scaled="0"/>
                </a:gradFill>
              </a:rPr>
              <a:t>File server storage growth - </a:t>
            </a:r>
            <a:br>
              <a:rPr lang="en-US" sz="1400" dirty="0" smtClean="0">
                <a:gradFill>
                  <a:gsLst>
                    <a:gs pos="0">
                      <a:prstClr val="white"/>
                    </a:gs>
                    <a:gs pos="86000">
                      <a:prstClr val="white"/>
                    </a:gs>
                  </a:gsLst>
                  <a:lin ang="5400000" scaled="0"/>
                </a:gradFill>
              </a:rPr>
            </a:br>
            <a:r>
              <a:rPr lang="en-US" sz="1400" dirty="0" smtClean="0">
                <a:gradFill>
                  <a:gsLst>
                    <a:gs pos="0">
                      <a:prstClr val="white"/>
                    </a:gs>
                    <a:gs pos="86000">
                      <a:prstClr val="white"/>
                    </a:gs>
                  </a:gsLst>
                  <a:lin ang="5400000" scaled="0"/>
                </a:gradFill>
              </a:rPr>
              <a:t>51% CAGR CY08-CY12 (IDC)</a:t>
            </a:r>
          </a:p>
          <a:p>
            <a:pPr marL="171450" lvl="0" indent="-171450">
              <a:lnSpc>
                <a:spcPct val="90000"/>
              </a:lnSpc>
              <a:spcBef>
                <a:spcPct val="20000"/>
              </a:spcBef>
              <a:buBlip>
                <a:blip r:embed="rId10"/>
              </a:buBlip>
            </a:pPr>
            <a:r>
              <a:rPr lang="en-US" sz="1400" dirty="0" smtClean="0">
                <a:gradFill>
                  <a:gsLst>
                    <a:gs pos="0">
                      <a:prstClr val="white"/>
                    </a:gs>
                    <a:gs pos="86000">
                      <a:prstClr val="white"/>
                    </a:gs>
                  </a:gsLst>
                  <a:lin ang="5400000" scaled="0"/>
                </a:gradFill>
              </a:rPr>
              <a:t>Storage cost decreasing in only 30% (IDC)</a:t>
            </a:r>
          </a:p>
          <a:p>
            <a:pPr marL="171450" lvl="0" indent="-171450">
              <a:lnSpc>
                <a:spcPct val="90000"/>
              </a:lnSpc>
              <a:spcBef>
                <a:spcPct val="20000"/>
              </a:spcBef>
              <a:buBlip>
                <a:blip r:embed="rId10"/>
              </a:buBlip>
            </a:pPr>
            <a:r>
              <a:rPr lang="en-US" sz="1400" dirty="0" smtClean="0">
                <a:gradFill>
                  <a:gsLst>
                    <a:gs pos="0">
                      <a:prstClr val="white"/>
                    </a:gs>
                    <a:gs pos="86000">
                      <a:prstClr val="white"/>
                    </a:gs>
                  </a:gsLst>
                  <a:lin ang="5400000" scaled="0"/>
                </a:gradFill>
              </a:rPr>
              <a:t>Flat IT storage budgets</a:t>
            </a:r>
          </a:p>
          <a:p>
            <a:pPr marL="171450" lvl="0" indent="-171450">
              <a:lnSpc>
                <a:spcPct val="90000"/>
              </a:lnSpc>
              <a:spcBef>
                <a:spcPct val="20000"/>
              </a:spcBef>
              <a:buBlip>
                <a:blip r:embed="rId10"/>
              </a:buBlip>
            </a:pPr>
            <a:r>
              <a:rPr lang="en-US" sz="1400" dirty="0" smtClean="0">
                <a:gradFill>
                  <a:gsLst>
                    <a:gs pos="0">
                      <a:prstClr val="white"/>
                    </a:gs>
                    <a:gs pos="86000">
                      <a:prstClr val="white"/>
                    </a:gs>
                  </a:gsLst>
                  <a:lin ang="5400000" scaled="0"/>
                </a:gradFill>
              </a:rPr>
              <a:t>Stale data - ~60%</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9" name="Rounded Rectangle 108"/>
          <p:cNvSpPr/>
          <p:nvPr/>
        </p:nvSpPr>
        <p:spPr bwMode="blackGray">
          <a:xfrm>
            <a:off x="940159" y="4591319"/>
            <a:ext cx="3464418" cy="2092816"/>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marL="171450" indent="-171450">
              <a:lnSpc>
                <a:spcPct val="90000"/>
              </a:lnSpc>
              <a:spcBef>
                <a:spcPct val="20000"/>
              </a:spcBef>
              <a:buBlip>
                <a:blip r:embed="rId10"/>
              </a:buBlip>
            </a:pPr>
            <a:r>
              <a:rPr lang="en-US" sz="1250" dirty="0" smtClean="0">
                <a:gradFill>
                  <a:gsLst>
                    <a:gs pos="0">
                      <a:prstClr val="white"/>
                    </a:gs>
                    <a:gs pos="86000">
                      <a:prstClr val="white"/>
                    </a:gs>
                  </a:gsLst>
                  <a:lin ang="5400000" scaled="0"/>
                </a:gradFill>
              </a:rPr>
              <a:t>New and changing regulations </a:t>
            </a:r>
            <a:br>
              <a:rPr lang="en-US" sz="1250" dirty="0" smtClean="0">
                <a:gradFill>
                  <a:gsLst>
                    <a:gs pos="0">
                      <a:prstClr val="white"/>
                    </a:gs>
                    <a:gs pos="86000">
                      <a:prstClr val="white"/>
                    </a:gs>
                  </a:gsLst>
                  <a:lin ang="5400000" scaled="0"/>
                </a:gradFill>
              </a:rPr>
            </a:br>
            <a:r>
              <a:rPr lang="en-US" sz="1250" dirty="0" smtClean="0">
                <a:gradFill>
                  <a:gsLst>
                    <a:gs pos="0">
                      <a:prstClr val="white"/>
                    </a:gs>
                    <a:gs pos="86000">
                      <a:prstClr val="white"/>
                    </a:gs>
                  </a:gsLst>
                  <a:lin ang="5400000" scaled="0"/>
                </a:gradFill>
              </a:rPr>
              <a:t>(SOX, HIPPA, GLBA …)</a:t>
            </a:r>
          </a:p>
          <a:p>
            <a:pPr marL="171450" indent="-171450">
              <a:lnSpc>
                <a:spcPct val="90000"/>
              </a:lnSpc>
              <a:spcBef>
                <a:spcPct val="20000"/>
              </a:spcBef>
              <a:buBlip>
                <a:blip r:embed="rId10"/>
              </a:buBlip>
            </a:pPr>
            <a:r>
              <a:rPr lang="en-US" sz="1250" dirty="0" err="1" smtClean="0">
                <a:gradFill>
                  <a:gsLst>
                    <a:gs pos="0">
                      <a:prstClr val="white"/>
                    </a:gs>
                    <a:gs pos="86000">
                      <a:prstClr val="white"/>
                    </a:gs>
                  </a:gsLst>
                  <a:lin ang="5400000" scaled="0"/>
                </a:gradFill>
              </a:rPr>
              <a:t>eDiscovery</a:t>
            </a:r>
            <a:r>
              <a:rPr lang="en-US" sz="1250" dirty="0" smtClean="0">
                <a:gradFill>
                  <a:gsLst>
                    <a:gs pos="0">
                      <a:prstClr val="white"/>
                    </a:gs>
                    <a:gs pos="86000">
                      <a:prstClr val="white"/>
                    </a:gs>
                  </a:gsLst>
                  <a:lin ang="5400000" scaled="0"/>
                </a:gradFill>
              </a:rPr>
              <a:t> fines: U.S. companies &gt;$1B yearly (Fulbright and </a:t>
            </a:r>
            <a:r>
              <a:rPr lang="en-US" sz="1250" dirty="0" err="1" smtClean="0">
                <a:gradFill>
                  <a:gsLst>
                    <a:gs pos="0">
                      <a:prstClr val="white"/>
                    </a:gs>
                    <a:gs pos="86000">
                      <a:prstClr val="white"/>
                    </a:gs>
                  </a:gsLst>
                  <a:lin ang="5400000" scaled="0"/>
                </a:gradFill>
              </a:rPr>
              <a:t>Jaworski</a:t>
            </a:r>
            <a:r>
              <a:rPr lang="en-US" sz="1250" dirty="0" smtClean="0">
                <a:gradFill>
                  <a:gsLst>
                    <a:gs pos="0">
                      <a:prstClr val="white"/>
                    </a:gs>
                    <a:gs pos="86000">
                      <a:prstClr val="white"/>
                    </a:gs>
                  </a:gsLst>
                  <a:lin ang="5400000" scaled="0"/>
                </a:gradFill>
              </a:rPr>
              <a:t> LLP 11/06)</a:t>
            </a:r>
          </a:p>
          <a:p>
            <a:pPr marL="171450" indent="-171450">
              <a:lnSpc>
                <a:spcPct val="90000"/>
              </a:lnSpc>
              <a:spcBef>
                <a:spcPct val="20000"/>
              </a:spcBef>
              <a:buBlip>
                <a:blip r:embed="rId10"/>
              </a:buBlip>
            </a:pPr>
            <a:r>
              <a:rPr lang="en-US" sz="1250" dirty="0" smtClean="0">
                <a:gradFill>
                  <a:gsLst>
                    <a:gs pos="0">
                      <a:prstClr val="white"/>
                    </a:gs>
                    <a:gs pos="86000">
                      <a:prstClr val="white"/>
                    </a:gs>
                  </a:gsLst>
                  <a:lin ang="5400000" scaled="0"/>
                </a:gradFill>
              </a:rPr>
              <a:t>246,091,423 - Total number of records containing sensitive personal information involved in security breaches in the </a:t>
            </a:r>
            <a:br>
              <a:rPr lang="en-US" sz="1250" dirty="0" smtClean="0">
                <a:gradFill>
                  <a:gsLst>
                    <a:gs pos="0">
                      <a:prstClr val="white"/>
                    </a:gs>
                    <a:gs pos="86000">
                      <a:prstClr val="white"/>
                    </a:gs>
                  </a:gsLst>
                  <a:lin ang="5400000" scaled="0"/>
                </a:gradFill>
              </a:rPr>
            </a:br>
            <a:r>
              <a:rPr lang="en-US" sz="1250" dirty="0" smtClean="0">
                <a:gradFill>
                  <a:gsLst>
                    <a:gs pos="0">
                      <a:prstClr val="white"/>
                    </a:gs>
                    <a:gs pos="86000">
                      <a:prstClr val="white"/>
                    </a:gs>
                  </a:gsLst>
                  <a:lin ang="5400000" scaled="0"/>
                </a:gradFill>
              </a:rPr>
              <a:t>U.S. since January 2005</a:t>
            </a:r>
          </a:p>
          <a:p>
            <a:pPr marL="171450" indent="-171450">
              <a:lnSpc>
                <a:spcPct val="90000"/>
              </a:lnSpc>
              <a:spcBef>
                <a:spcPct val="20000"/>
              </a:spcBef>
              <a:buBlip>
                <a:blip r:embed="rId10"/>
              </a:buBlip>
            </a:pPr>
            <a:r>
              <a:rPr lang="en-US" sz="1250" dirty="0" smtClean="0">
                <a:gradFill>
                  <a:gsLst>
                    <a:gs pos="0">
                      <a:prstClr val="white"/>
                    </a:gs>
                    <a:gs pos="86000">
                      <a:prstClr val="white"/>
                    </a:gs>
                  </a:gsLst>
                  <a:lin ang="5400000" scaled="0"/>
                </a:gradFill>
              </a:rPr>
              <a:t>$90 to $305 per record (Forrester: In "Calculating the Cost of a Security Breach“)</a:t>
            </a:r>
            <a:endParaRPr lang="en-US" sz="125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07/7/12/main" xmlns="" val="3164953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dissolve">
                                      <p:cBhvr>
                                        <p:cTn id="11" dur="500"/>
                                        <p:tgtEl>
                                          <p:spTgt spid="68"/>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dissolve">
                                      <p:cBhvr>
                                        <p:cTn id="15" dur="500"/>
                                        <p:tgtEl>
                                          <p:spTgt spid="6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dissolve">
                                      <p:cBhvr>
                                        <p:cTn id="19" dur="500"/>
                                        <p:tgtEl>
                                          <p:spTgt spid="62"/>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dissolve">
                                      <p:cBhvr>
                                        <p:cTn id="23" dur="500"/>
                                        <p:tgtEl>
                                          <p:spTgt spid="65"/>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dissolve">
                                      <p:cBhvr>
                                        <p:cTn id="27" dur="500"/>
                                        <p:tgtEl>
                                          <p:spTgt spid="64"/>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dissolve">
                                      <p:cBhvr>
                                        <p:cTn id="3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gray">
          <a:xfrm>
            <a:off x="2495199" y="830852"/>
            <a:ext cx="1627909" cy="1804283"/>
          </a:xfrm>
          <a:prstGeom prst="roundRect">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91440" rIns="0" bIns="0" numCol="1" rtlCol="0" anchor="t" anchorCtr="0" compatLnSpc="1">
            <a:prstTxWarp prst="textNoShape">
              <a:avLst/>
            </a:prstTxWarp>
          </a:bodyPr>
          <a:lstStyle/>
          <a:p>
            <a:pPr algn="ctr" fontAlgn="ctr"/>
            <a:r>
              <a:rPr lang="en-US" altLang="zh-CN" sz="1400" dirty="0" smtClean="0">
                <a:gradFill>
                  <a:gsLst>
                    <a:gs pos="0">
                      <a:schemeClr val="tx1"/>
                    </a:gs>
                    <a:gs pos="50000">
                      <a:schemeClr val="tx1">
                        <a:alpha val="75000"/>
                      </a:schemeClr>
                    </a:gs>
                    <a:gs pos="50000">
                      <a:srgbClr val="027EE4"/>
                    </a:gs>
                  </a:gsLst>
                  <a:lin ang="5400000" scaled="0"/>
                </a:gradFill>
              </a:rPr>
              <a:t>Need per </a:t>
            </a:r>
            <a:br>
              <a:rPr lang="en-US" altLang="zh-CN" sz="1400" dirty="0" smtClean="0">
                <a:gradFill>
                  <a:gsLst>
                    <a:gs pos="0">
                      <a:schemeClr val="tx1"/>
                    </a:gs>
                    <a:gs pos="50000">
                      <a:schemeClr val="tx1">
                        <a:alpha val="75000"/>
                      </a:schemeClr>
                    </a:gs>
                    <a:gs pos="50000">
                      <a:srgbClr val="027EE4"/>
                    </a:gs>
                  </a:gsLst>
                  <a:lin ang="5400000" scaled="0"/>
                </a:gradFill>
              </a:rPr>
            </a:br>
            <a:r>
              <a:rPr lang="en-US" altLang="zh-CN" sz="1400" dirty="0" smtClean="0">
                <a:gradFill>
                  <a:gsLst>
                    <a:gs pos="0">
                      <a:schemeClr val="tx1"/>
                    </a:gs>
                    <a:gs pos="50000">
                      <a:schemeClr val="tx1">
                        <a:alpha val="75000"/>
                      </a:schemeClr>
                    </a:gs>
                    <a:gs pos="50000">
                      <a:srgbClr val="027EE4"/>
                    </a:gs>
                  </a:gsLst>
                  <a:lin ang="5400000" scaled="0"/>
                </a:gradFill>
              </a:rPr>
              <a:t>project share</a:t>
            </a:r>
          </a:p>
        </p:txBody>
      </p:sp>
      <p:sp>
        <p:nvSpPr>
          <p:cNvPr id="13" name="Freeform 6"/>
          <p:cNvSpPr>
            <a:spLocks/>
          </p:cNvSpPr>
          <p:nvPr/>
        </p:nvSpPr>
        <p:spPr bwMode="auto">
          <a:xfrm>
            <a:off x="228600" y="2286000"/>
            <a:ext cx="6629400" cy="609600"/>
          </a:xfrm>
          <a:custGeom>
            <a:avLst/>
            <a:gdLst>
              <a:gd name="connsiteX0" fmla="*/ 6574 w 8839"/>
              <a:gd name="connsiteY0" fmla="*/ 129 h 10000"/>
              <a:gd name="connsiteX1" fmla="*/ 6835 w 8839"/>
              <a:gd name="connsiteY1" fmla="*/ 2103 h 10000"/>
              <a:gd name="connsiteX2" fmla="*/ 807 w 8839"/>
              <a:gd name="connsiteY2" fmla="*/ 1960 h 10000"/>
              <a:gd name="connsiteX3" fmla="*/ 1081 w 8839"/>
              <a:gd name="connsiteY3" fmla="*/ 0 h 10000"/>
              <a:gd name="connsiteX4" fmla="*/ 0 w 8839"/>
              <a:gd name="connsiteY4" fmla="*/ 9728 h 10000"/>
              <a:gd name="connsiteX5" fmla="*/ 286 w 8839"/>
              <a:gd name="connsiteY5" fmla="*/ 6581 h 10000"/>
              <a:gd name="connsiteX6" fmla="*/ 7348 w 8839"/>
              <a:gd name="connsiteY6" fmla="*/ 6810 h 10000"/>
              <a:gd name="connsiteX7" fmla="*/ 7630 w 8839"/>
              <a:gd name="connsiteY7" fmla="*/ 10000 h 10000"/>
              <a:gd name="connsiteX8" fmla="*/ 8839 w 8839"/>
              <a:gd name="connsiteY8" fmla="*/ 4335 h 10000"/>
              <a:gd name="connsiteX9" fmla="*/ 6574 w 8839"/>
              <a:gd name="connsiteY9" fmla="*/ 129 h 10000"/>
              <a:gd name="connsiteX0" fmla="*/ 7437 w 10000"/>
              <a:gd name="connsiteY0" fmla="*/ 129 h 10863"/>
              <a:gd name="connsiteX1" fmla="*/ 7733 w 10000"/>
              <a:gd name="connsiteY1" fmla="*/ 2103 h 10863"/>
              <a:gd name="connsiteX2" fmla="*/ 913 w 10000"/>
              <a:gd name="connsiteY2" fmla="*/ 1960 h 10863"/>
              <a:gd name="connsiteX3" fmla="*/ 1223 w 10000"/>
              <a:gd name="connsiteY3" fmla="*/ 0 h 10863"/>
              <a:gd name="connsiteX4" fmla="*/ 0 w 10000"/>
              <a:gd name="connsiteY4" fmla="*/ 9728 h 10863"/>
              <a:gd name="connsiteX5" fmla="*/ 8313 w 10000"/>
              <a:gd name="connsiteY5" fmla="*/ 6810 h 10863"/>
              <a:gd name="connsiteX6" fmla="*/ 8632 w 10000"/>
              <a:gd name="connsiteY6" fmla="*/ 10000 h 10863"/>
              <a:gd name="connsiteX7" fmla="*/ 10000 w 10000"/>
              <a:gd name="connsiteY7" fmla="*/ 4335 h 10863"/>
              <a:gd name="connsiteX8" fmla="*/ 7437 w 10000"/>
              <a:gd name="connsiteY8" fmla="*/ 129 h 10863"/>
              <a:gd name="connsiteX0" fmla="*/ 8670 w 11233"/>
              <a:gd name="connsiteY0" fmla="*/ 0 h 10734"/>
              <a:gd name="connsiteX1" fmla="*/ 8966 w 11233"/>
              <a:gd name="connsiteY1" fmla="*/ 1974 h 10734"/>
              <a:gd name="connsiteX2" fmla="*/ 2146 w 11233"/>
              <a:gd name="connsiteY2" fmla="*/ 1831 h 10734"/>
              <a:gd name="connsiteX3" fmla="*/ 1233 w 11233"/>
              <a:gd name="connsiteY3" fmla="*/ 9599 h 10734"/>
              <a:gd name="connsiteX4" fmla="*/ 9546 w 11233"/>
              <a:gd name="connsiteY4" fmla="*/ 6681 h 10734"/>
              <a:gd name="connsiteX5" fmla="*/ 9865 w 11233"/>
              <a:gd name="connsiteY5" fmla="*/ 9871 h 10734"/>
              <a:gd name="connsiteX6" fmla="*/ 11233 w 11233"/>
              <a:gd name="connsiteY6" fmla="*/ 4206 h 10734"/>
              <a:gd name="connsiteX7" fmla="*/ 8670 w 11233"/>
              <a:gd name="connsiteY7" fmla="*/ 0 h 10734"/>
              <a:gd name="connsiteX0" fmla="*/ 8670 w 11233"/>
              <a:gd name="connsiteY0" fmla="*/ 0 h 10734"/>
              <a:gd name="connsiteX1" fmla="*/ 8966 w 11233"/>
              <a:gd name="connsiteY1" fmla="*/ 1974 h 10734"/>
              <a:gd name="connsiteX2" fmla="*/ 2146 w 11233"/>
              <a:gd name="connsiteY2" fmla="*/ 1831 h 10734"/>
              <a:gd name="connsiteX3" fmla="*/ 1233 w 11233"/>
              <a:gd name="connsiteY3" fmla="*/ 9599 h 10734"/>
              <a:gd name="connsiteX4" fmla="*/ 9546 w 11233"/>
              <a:gd name="connsiteY4" fmla="*/ 6681 h 10734"/>
              <a:gd name="connsiteX5" fmla="*/ 9865 w 11233"/>
              <a:gd name="connsiteY5" fmla="*/ 9871 h 10734"/>
              <a:gd name="connsiteX6" fmla="*/ 11233 w 11233"/>
              <a:gd name="connsiteY6" fmla="*/ 4206 h 10734"/>
              <a:gd name="connsiteX7" fmla="*/ 8670 w 11233"/>
              <a:gd name="connsiteY7" fmla="*/ 0 h 10734"/>
              <a:gd name="connsiteX0" fmla="*/ 7437 w 10000"/>
              <a:gd name="connsiteY0" fmla="*/ 0 h 10734"/>
              <a:gd name="connsiteX1" fmla="*/ 7733 w 10000"/>
              <a:gd name="connsiteY1" fmla="*/ 1974 h 10734"/>
              <a:gd name="connsiteX2" fmla="*/ 913 w 10000"/>
              <a:gd name="connsiteY2" fmla="*/ 1831 h 10734"/>
              <a:gd name="connsiteX3" fmla="*/ 0 w 10000"/>
              <a:gd name="connsiteY3" fmla="*/ 9599 h 10734"/>
              <a:gd name="connsiteX4" fmla="*/ 8313 w 10000"/>
              <a:gd name="connsiteY4" fmla="*/ 6681 h 10734"/>
              <a:gd name="connsiteX5" fmla="*/ 8632 w 10000"/>
              <a:gd name="connsiteY5" fmla="*/ 9871 h 10734"/>
              <a:gd name="connsiteX6" fmla="*/ 10000 w 10000"/>
              <a:gd name="connsiteY6" fmla="*/ 4206 h 10734"/>
              <a:gd name="connsiteX7" fmla="*/ 7437 w 10000"/>
              <a:gd name="connsiteY7" fmla="*/ 0 h 10734"/>
              <a:gd name="connsiteX0" fmla="*/ 7437 w 10000"/>
              <a:gd name="connsiteY0" fmla="*/ 0 h 9871"/>
              <a:gd name="connsiteX1" fmla="*/ 7733 w 10000"/>
              <a:gd name="connsiteY1" fmla="*/ 1974 h 9871"/>
              <a:gd name="connsiteX2" fmla="*/ 913 w 10000"/>
              <a:gd name="connsiteY2" fmla="*/ 1831 h 9871"/>
              <a:gd name="connsiteX3" fmla="*/ 0 w 10000"/>
              <a:gd name="connsiteY3" fmla="*/ 9599 h 9871"/>
              <a:gd name="connsiteX4" fmla="*/ 8313 w 10000"/>
              <a:gd name="connsiteY4" fmla="*/ 6681 h 9871"/>
              <a:gd name="connsiteX5" fmla="*/ 8632 w 10000"/>
              <a:gd name="connsiteY5" fmla="*/ 9871 h 9871"/>
              <a:gd name="connsiteX6" fmla="*/ 10000 w 10000"/>
              <a:gd name="connsiteY6" fmla="*/ 4206 h 9871"/>
              <a:gd name="connsiteX7" fmla="*/ 7437 w 10000"/>
              <a:gd name="connsiteY7" fmla="*/ 0 h 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9871">
                <a:moveTo>
                  <a:pt x="7437" y="0"/>
                </a:moveTo>
                <a:cubicBezTo>
                  <a:pt x="7536" y="658"/>
                  <a:pt x="7634" y="1316"/>
                  <a:pt x="7733" y="1974"/>
                </a:cubicBezTo>
                <a:lnTo>
                  <a:pt x="913" y="1831"/>
                </a:lnTo>
                <a:cubicBezTo>
                  <a:pt x="490" y="5808"/>
                  <a:pt x="461" y="6085"/>
                  <a:pt x="0" y="9599"/>
                </a:cubicBezTo>
                <a:cubicBezTo>
                  <a:pt x="1399" y="8672"/>
                  <a:pt x="6874" y="6636"/>
                  <a:pt x="8313" y="6681"/>
                </a:cubicBezTo>
                <a:cubicBezTo>
                  <a:pt x="8419" y="7744"/>
                  <a:pt x="8526" y="8808"/>
                  <a:pt x="8632" y="9871"/>
                </a:cubicBezTo>
                <a:lnTo>
                  <a:pt x="10000" y="4206"/>
                </a:lnTo>
                <a:lnTo>
                  <a:pt x="7437" y="0"/>
                </a:lnTo>
                <a:close/>
              </a:path>
            </a:pathLst>
          </a:custGeom>
          <a:gradFill flip="none" rotWithShape="1">
            <a:gsLst>
              <a:gs pos="0">
                <a:schemeClr val="tx1">
                  <a:lumMod val="65000"/>
                </a:schemeClr>
              </a:gs>
              <a:gs pos="50000">
                <a:srgbClr val="FFFFFF"/>
              </a:gs>
              <a:gs pos="88000">
                <a:schemeClr val="tx1">
                  <a:lumMod val="75000"/>
                </a:schemeClr>
              </a:gs>
            </a:gsLst>
            <a:path path="circle">
              <a:fillToRect l="100000" t="100000"/>
            </a:path>
            <a:tileRect r="-100000" b="-100000"/>
          </a:gradFill>
          <a:ln w="19050" cap="flat" cmpd="sng" algn="ctr">
            <a:solidFill>
              <a:srgbClr val="FFFFFF">
                <a:alpha val="23922"/>
              </a:srgbClr>
            </a:solidFill>
            <a:prstDash val="solid"/>
            <a:round/>
            <a:headEnd type="none" w="med" len="med"/>
            <a:tailEnd type="none" w="med" len="med"/>
          </a:ln>
          <a:effectLst>
            <a:outerShdw blurRad="266700" sx="103000" sy="103000" algn="ctr" rotWithShape="0">
              <a:prstClr val="black"/>
            </a:outerShdw>
          </a:effectLst>
          <a:scene3d>
            <a:camera prst="orthographicFront">
              <a:rot lat="0" lon="0" rev="6000"/>
            </a:camera>
            <a:lightRig rig="threePt" dir="t"/>
          </a:scene3d>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kern="0" dirty="0" smtClean="0">
              <a:solidFill>
                <a:schemeClr val="tx1"/>
              </a:solidFill>
            </a:endParaRPr>
          </a:p>
        </p:txBody>
      </p:sp>
      <p:sp>
        <p:nvSpPr>
          <p:cNvPr id="15" name="Freeform 6"/>
          <p:cNvSpPr>
            <a:spLocks/>
          </p:cNvSpPr>
          <p:nvPr/>
        </p:nvSpPr>
        <p:spPr bwMode="auto">
          <a:xfrm>
            <a:off x="228600" y="4114800"/>
            <a:ext cx="6629400" cy="609600"/>
          </a:xfrm>
          <a:custGeom>
            <a:avLst/>
            <a:gdLst>
              <a:gd name="connsiteX0" fmla="*/ 6574 w 8839"/>
              <a:gd name="connsiteY0" fmla="*/ 129 h 10000"/>
              <a:gd name="connsiteX1" fmla="*/ 6835 w 8839"/>
              <a:gd name="connsiteY1" fmla="*/ 2103 h 10000"/>
              <a:gd name="connsiteX2" fmla="*/ 807 w 8839"/>
              <a:gd name="connsiteY2" fmla="*/ 1960 h 10000"/>
              <a:gd name="connsiteX3" fmla="*/ 1081 w 8839"/>
              <a:gd name="connsiteY3" fmla="*/ 0 h 10000"/>
              <a:gd name="connsiteX4" fmla="*/ 0 w 8839"/>
              <a:gd name="connsiteY4" fmla="*/ 9728 h 10000"/>
              <a:gd name="connsiteX5" fmla="*/ 286 w 8839"/>
              <a:gd name="connsiteY5" fmla="*/ 6581 h 10000"/>
              <a:gd name="connsiteX6" fmla="*/ 7348 w 8839"/>
              <a:gd name="connsiteY6" fmla="*/ 6810 h 10000"/>
              <a:gd name="connsiteX7" fmla="*/ 7630 w 8839"/>
              <a:gd name="connsiteY7" fmla="*/ 10000 h 10000"/>
              <a:gd name="connsiteX8" fmla="*/ 8839 w 8839"/>
              <a:gd name="connsiteY8" fmla="*/ 4335 h 10000"/>
              <a:gd name="connsiteX9" fmla="*/ 6574 w 8839"/>
              <a:gd name="connsiteY9" fmla="*/ 129 h 10000"/>
              <a:gd name="connsiteX0" fmla="*/ 7437 w 10000"/>
              <a:gd name="connsiteY0" fmla="*/ 129 h 10863"/>
              <a:gd name="connsiteX1" fmla="*/ 7733 w 10000"/>
              <a:gd name="connsiteY1" fmla="*/ 2103 h 10863"/>
              <a:gd name="connsiteX2" fmla="*/ 913 w 10000"/>
              <a:gd name="connsiteY2" fmla="*/ 1960 h 10863"/>
              <a:gd name="connsiteX3" fmla="*/ 1223 w 10000"/>
              <a:gd name="connsiteY3" fmla="*/ 0 h 10863"/>
              <a:gd name="connsiteX4" fmla="*/ 0 w 10000"/>
              <a:gd name="connsiteY4" fmla="*/ 9728 h 10863"/>
              <a:gd name="connsiteX5" fmla="*/ 8313 w 10000"/>
              <a:gd name="connsiteY5" fmla="*/ 6810 h 10863"/>
              <a:gd name="connsiteX6" fmla="*/ 8632 w 10000"/>
              <a:gd name="connsiteY6" fmla="*/ 10000 h 10863"/>
              <a:gd name="connsiteX7" fmla="*/ 10000 w 10000"/>
              <a:gd name="connsiteY7" fmla="*/ 4335 h 10863"/>
              <a:gd name="connsiteX8" fmla="*/ 7437 w 10000"/>
              <a:gd name="connsiteY8" fmla="*/ 129 h 10863"/>
              <a:gd name="connsiteX0" fmla="*/ 8670 w 11233"/>
              <a:gd name="connsiteY0" fmla="*/ 0 h 10734"/>
              <a:gd name="connsiteX1" fmla="*/ 8966 w 11233"/>
              <a:gd name="connsiteY1" fmla="*/ 1974 h 10734"/>
              <a:gd name="connsiteX2" fmla="*/ 2146 w 11233"/>
              <a:gd name="connsiteY2" fmla="*/ 1831 h 10734"/>
              <a:gd name="connsiteX3" fmla="*/ 1233 w 11233"/>
              <a:gd name="connsiteY3" fmla="*/ 9599 h 10734"/>
              <a:gd name="connsiteX4" fmla="*/ 9546 w 11233"/>
              <a:gd name="connsiteY4" fmla="*/ 6681 h 10734"/>
              <a:gd name="connsiteX5" fmla="*/ 9865 w 11233"/>
              <a:gd name="connsiteY5" fmla="*/ 9871 h 10734"/>
              <a:gd name="connsiteX6" fmla="*/ 11233 w 11233"/>
              <a:gd name="connsiteY6" fmla="*/ 4206 h 10734"/>
              <a:gd name="connsiteX7" fmla="*/ 8670 w 11233"/>
              <a:gd name="connsiteY7" fmla="*/ 0 h 10734"/>
              <a:gd name="connsiteX0" fmla="*/ 8670 w 11233"/>
              <a:gd name="connsiteY0" fmla="*/ 0 h 10734"/>
              <a:gd name="connsiteX1" fmla="*/ 8966 w 11233"/>
              <a:gd name="connsiteY1" fmla="*/ 1974 h 10734"/>
              <a:gd name="connsiteX2" fmla="*/ 2146 w 11233"/>
              <a:gd name="connsiteY2" fmla="*/ 1831 h 10734"/>
              <a:gd name="connsiteX3" fmla="*/ 1233 w 11233"/>
              <a:gd name="connsiteY3" fmla="*/ 9599 h 10734"/>
              <a:gd name="connsiteX4" fmla="*/ 9546 w 11233"/>
              <a:gd name="connsiteY4" fmla="*/ 6681 h 10734"/>
              <a:gd name="connsiteX5" fmla="*/ 9865 w 11233"/>
              <a:gd name="connsiteY5" fmla="*/ 9871 h 10734"/>
              <a:gd name="connsiteX6" fmla="*/ 11233 w 11233"/>
              <a:gd name="connsiteY6" fmla="*/ 4206 h 10734"/>
              <a:gd name="connsiteX7" fmla="*/ 8670 w 11233"/>
              <a:gd name="connsiteY7" fmla="*/ 0 h 10734"/>
              <a:gd name="connsiteX0" fmla="*/ 7437 w 10000"/>
              <a:gd name="connsiteY0" fmla="*/ 0 h 10734"/>
              <a:gd name="connsiteX1" fmla="*/ 7733 w 10000"/>
              <a:gd name="connsiteY1" fmla="*/ 1974 h 10734"/>
              <a:gd name="connsiteX2" fmla="*/ 913 w 10000"/>
              <a:gd name="connsiteY2" fmla="*/ 1831 h 10734"/>
              <a:gd name="connsiteX3" fmla="*/ 0 w 10000"/>
              <a:gd name="connsiteY3" fmla="*/ 9599 h 10734"/>
              <a:gd name="connsiteX4" fmla="*/ 8313 w 10000"/>
              <a:gd name="connsiteY4" fmla="*/ 6681 h 10734"/>
              <a:gd name="connsiteX5" fmla="*/ 8632 w 10000"/>
              <a:gd name="connsiteY5" fmla="*/ 9871 h 10734"/>
              <a:gd name="connsiteX6" fmla="*/ 10000 w 10000"/>
              <a:gd name="connsiteY6" fmla="*/ 4206 h 10734"/>
              <a:gd name="connsiteX7" fmla="*/ 7437 w 10000"/>
              <a:gd name="connsiteY7" fmla="*/ 0 h 10734"/>
              <a:gd name="connsiteX0" fmla="*/ 7437 w 10000"/>
              <a:gd name="connsiteY0" fmla="*/ 0 h 9871"/>
              <a:gd name="connsiteX1" fmla="*/ 7733 w 10000"/>
              <a:gd name="connsiteY1" fmla="*/ 1974 h 9871"/>
              <a:gd name="connsiteX2" fmla="*/ 913 w 10000"/>
              <a:gd name="connsiteY2" fmla="*/ 1831 h 9871"/>
              <a:gd name="connsiteX3" fmla="*/ 0 w 10000"/>
              <a:gd name="connsiteY3" fmla="*/ 9599 h 9871"/>
              <a:gd name="connsiteX4" fmla="*/ 8313 w 10000"/>
              <a:gd name="connsiteY4" fmla="*/ 6681 h 9871"/>
              <a:gd name="connsiteX5" fmla="*/ 8632 w 10000"/>
              <a:gd name="connsiteY5" fmla="*/ 9871 h 9871"/>
              <a:gd name="connsiteX6" fmla="*/ 10000 w 10000"/>
              <a:gd name="connsiteY6" fmla="*/ 4206 h 9871"/>
              <a:gd name="connsiteX7" fmla="*/ 7437 w 10000"/>
              <a:gd name="connsiteY7" fmla="*/ 0 h 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9871">
                <a:moveTo>
                  <a:pt x="7437" y="0"/>
                </a:moveTo>
                <a:cubicBezTo>
                  <a:pt x="7536" y="658"/>
                  <a:pt x="7634" y="1316"/>
                  <a:pt x="7733" y="1974"/>
                </a:cubicBezTo>
                <a:lnTo>
                  <a:pt x="913" y="1831"/>
                </a:lnTo>
                <a:cubicBezTo>
                  <a:pt x="490" y="5808"/>
                  <a:pt x="461" y="6085"/>
                  <a:pt x="0" y="9599"/>
                </a:cubicBezTo>
                <a:cubicBezTo>
                  <a:pt x="1399" y="8672"/>
                  <a:pt x="6874" y="6636"/>
                  <a:pt x="8313" y="6681"/>
                </a:cubicBezTo>
                <a:cubicBezTo>
                  <a:pt x="8419" y="7744"/>
                  <a:pt x="8526" y="8808"/>
                  <a:pt x="8632" y="9871"/>
                </a:cubicBezTo>
                <a:lnTo>
                  <a:pt x="10000" y="4206"/>
                </a:lnTo>
                <a:lnTo>
                  <a:pt x="7437" y="0"/>
                </a:lnTo>
                <a:close/>
              </a:path>
            </a:pathLst>
          </a:custGeom>
          <a:gradFill flip="none" rotWithShape="1">
            <a:gsLst>
              <a:gs pos="0">
                <a:schemeClr val="tx1">
                  <a:lumMod val="65000"/>
                </a:schemeClr>
              </a:gs>
              <a:gs pos="50000">
                <a:srgbClr val="FFFFFF"/>
              </a:gs>
              <a:gs pos="88000">
                <a:schemeClr val="tx1">
                  <a:lumMod val="75000"/>
                </a:schemeClr>
              </a:gs>
            </a:gsLst>
            <a:path path="circle">
              <a:fillToRect l="100000" t="100000"/>
            </a:path>
            <a:tileRect r="-100000" b="-100000"/>
          </a:gradFill>
          <a:ln w="19050" cap="flat" cmpd="sng" algn="ctr">
            <a:solidFill>
              <a:srgbClr val="FFFFFF">
                <a:alpha val="23922"/>
              </a:srgbClr>
            </a:solidFill>
            <a:prstDash val="solid"/>
            <a:round/>
            <a:headEnd type="none" w="med" len="med"/>
            <a:tailEnd type="none" w="med" len="med"/>
          </a:ln>
          <a:effectLst>
            <a:outerShdw blurRad="266700" sx="103000" sy="103000" algn="ctr" rotWithShape="0">
              <a:prstClr val="black"/>
            </a:outerShdw>
          </a:effectLst>
          <a:scene3d>
            <a:camera prst="orthographicFront">
              <a:rot lat="0" lon="0" rev="6000"/>
            </a:camera>
            <a:lightRig rig="threePt" dir="t"/>
          </a:scene3d>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kern="0" dirty="0" smtClean="0">
              <a:solidFill>
                <a:schemeClr val="tx1"/>
              </a:solidFill>
            </a:endParaRPr>
          </a:p>
        </p:txBody>
      </p:sp>
      <p:sp>
        <p:nvSpPr>
          <p:cNvPr id="16" name="Freeform 6"/>
          <p:cNvSpPr>
            <a:spLocks/>
          </p:cNvSpPr>
          <p:nvPr/>
        </p:nvSpPr>
        <p:spPr bwMode="auto">
          <a:xfrm>
            <a:off x="228600" y="5943600"/>
            <a:ext cx="6629400" cy="609600"/>
          </a:xfrm>
          <a:custGeom>
            <a:avLst/>
            <a:gdLst>
              <a:gd name="connsiteX0" fmla="*/ 6574 w 8839"/>
              <a:gd name="connsiteY0" fmla="*/ 129 h 10000"/>
              <a:gd name="connsiteX1" fmla="*/ 6835 w 8839"/>
              <a:gd name="connsiteY1" fmla="*/ 2103 h 10000"/>
              <a:gd name="connsiteX2" fmla="*/ 807 w 8839"/>
              <a:gd name="connsiteY2" fmla="*/ 1960 h 10000"/>
              <a:gd name="connsiteX3" fmla="*/ 1081 w 8839"/>
              <a:gd name="connsiteY3" fmla="*/ 0 h 10000"/>
              <a:gd name="connsiteX4" fmla="*/ 0 w 8839"/>
              <a:gd name="connsiteY4" fmla="*/ 9728 h 10000"/>
              <a:gd name="connsiteX5" fmla="*/ 286 w 8839"/>
              <a:gd name="connsiteY5" fmla="*/ 6581 h 10000"/>
              <a:gd name="connsiteX6" fmla="*/ 7348 w 8839"/>
              <a:gd name="connsiteY6" fmla="*/ 6810 h 10000"/>
              <a:gd name="connsiteX7" fmla="*/ 7630 w 8839"/>
              <a:gd name="connsiteY7" fmla="*/ 10000 h 10000"/>
              <a:gd name="connsiteX8" fmla="*/ 8839 w 8839"/>
              <a:gd name="connsiteY8" fmla="*/ 4335 h 10000"/>
              <a:gd name="connsiteX9" fmla="*/ 6574 w 8839"/>
              <a:gd name="connsiteY9" fmla="*/ 129 h 10000"/>
              <a:gd name="connsiteX0" fmla="*/ 7437 w 10000"/>
              <a:gd name="connsiteY0" fmla="*/ 129 h 10863"/>
              <a:gd name="connsiteX1" fmla="*/ 7733 w 10000"/>
              <a:gd name="connsiteY1" fmla="*/ 2103 h 10863"/>
              <a:gd name="connsiteX2" fmla="*/ 913 w 10000"/>
              <a:gd name="connsiteY2" fmla="*/ 1960 h 10863"/>
              <a:gd name="connsiteX3" fmla="*/ 1223 w 10000"/>
              <a:gd name="connsiteY3" fmla="*/ 0 h 10863"/>
              <a:gd name="connsiteX4" fmla="*/ 0 w 10000"/>
              <a:gd name="connsiteY4" fmla="*/ 9728 h 10863"/>
              <a:gd name="connsiteX5" fmla="*/ 8313 w 10000"/>
              <a:gd name="connsiteY5" fmla="*/ 6810 h 10863"/>
              <a:gd name="connsiteX6" fmla="*/ 8632 w 10000"/>
              <a:gd name="connsiteY6" fmla="*/ 10000 h 10863"/>
              <a:gd name="connsiteX7" fmla="*/ 10000 w 10000"/>
              <a:gd name="connsiteY7" fmla="*/ 4335 h 10863"/>
              <a:gd name="connsiteX8" fmla="*/ 7437 w 10000"/>
              <a:gd name="connsiteY8" fmla="*/ 129 h 10863"/>
              <a:gd name="connsiteX0" fmla="*/ 8670 w 11233"/>
              <a:gd name="connsiteY0" fmla="*/ 0 h 10734"/>
              <a:gd name="connsiteX1" fmla="*/ 8966 w 11233"/>
              <a:gd name="connsiteY1" fmla="*/ 1974 h 10734"/>
              <a:gd name="connsiteX2" fmla="*/ 2146 w 11233"/>
              <a:gd name="connsiteY2" fmla="*/ 1831 h 10734"/>
              <a:gd name="connsiteX3" fmla="*/ 1233 w 11233"/>
              <a:gd name="connsiteY3" fmla="*/ 9599 h 10734"/>
              <a:gd name="connsiteX4" fmla="*/ 9546 w 11233"/>
              <a:gd name="connsiteY4" fmla="*/ 6681 h 10734"/>
              <a:gd name="connsiteX5" fmla="*/ 9865 w 11233"/>
              <a:gd name="connsiteY5" fmla="*/ 9871 h 10734"/>
              <a:gd name="connsiteX6" fmla="*/ 11233 w 11233"/>
              <a:gd name="connsiteY6" fmla="*/ 4206 h 10734"/>
              <a:gd name="connsiteX7" fmla="*/ 8670 w 11233"/>
              <a:gd name="connsiteY7" fmla="*/ 0 h 10734"/>
              <a:gd name="connsiteX0" fmla="*/ 8670 w 11233"/>
              <a:gd name="connsiteY0" fmla="*/ 0 h 10734"/>
              <a:gd name="connsiteX1" fmla="*/ 8966 w 11233"/>
              <a:gd name="connsiteY1" fmla="*/ 1974 h 10734"/>
              <a:gd name="connsiteX2" fmla="*/ 2146 w 11233"/>
              <a:gd name="connsiteY2" fmla="*/ 1831 h 10734"/>
              <a:gd name="connsiteX3" fmla="*/ 1233 w 11233"/>
              <a:gd name="connsiteY3" fmla="*/ 9599 h 10734"/>
              <a:gd name="connsiteX4" fmla="*/ 9546 w 11233"/>
              <a:gd name="connsiteY4" fmla="*/ 6681 h 10734"/>
              <a:gd name="connsiteX5" fmla="*/ 9865 w 11233"/>
              <a:gd name="connsiteY5" fmla="*/ 9871 h 10734"/>
              <a:gd name="connsiteX6" fmla="*/ 11233 w 11233"/>
              <a:gd name="connsiteY6" fmla="*/ 4206 h 10734"/>
              <a:gd name="connsiteX7" fmla="*/ 8670 w 11233"/>
              <a:gd name="connsiteY7" fmla="*/ 0 h 10734"/>
              <a:gd name="connsiteX0" fmla="*/ 7437 w 10000"/>
              <a:gd name="connsiteY0" fmla="*/ 0 h 10734"/>
              <a:gd name="connsiteX1" fmla="*/ 7733 w 10000"/>
              <a:gd name="connsiteY1" fmla="*/ 1974 h 10734"/>
              <a:gd name="connsiteX2" fmla="*/ 913 w 10000"/>
              <a:gd name="connsiteY2" fmla="*/ 1831 h 10734"/>
              <a:gd name="connsiteX3" fmla="*/ 0 w 10000"/>
              <a:gd name="connsiteY3" fmla="*/ 9599 h 10734"/>
              <a:gd name="connsiteX4" fmla="*/ 8313 w 10000"/>
              <a:gd name="connsiteY4" fmla="*/ 6681 h 10734"/>
              <a:gd name="connsiteX5" fmla="*/ 8632 w 10000"/>
              <a:gd name="connsiteY5" fmla="*/ 9871 h 10734"/>
              <a:gd name="connsiteX6" fmla="*/ 10000 w 10000"/>
              <a:gd name="connsiteY6" fmla="*/ 4206 h 10734"/>
              <a:gd name="connsiteX7" fmla="*/ 7437 w 10000"/>
              <a:gd name="connsiteY7" fmla="*/ 0 h 10734"/>
              <a:gd name="connsiteX0" fmla="*/ 7437 w 10000"/>
              <a:gd name="connsiteY0" fmla="*/ 0 h 9871"/>
              <a:gd name="connsiteX1" fmla="*/ 7733 w 10000"/>
              <a:gd name="connsiteY1" fmla="*/ 1974 h 9871"/>
              <a:gd name="connsiteX2" fmla="*/ 913 w 10000"/>
              <a:gd name="connsiteY2" fmla="*/ 1831 h 9871"/>
              <a:gd name="connsiteX3" fmla="*/ 0 w 10000"/>
              <a:gd name="connsiteY3" fmla="*/ 9599 h 9871"/>
              <a:gd name="connsiteX4" fmla="*/ 8313 w 10000"/>
              <a:gd name="connsiteY4" fmla="*/ 6681 h 9871"/>
              <a:gd name="connsiteX5" fmla="*/ 8632 w 10000"/>
              <a:gd name="connsiteY5" fmla="*/ 9871 h 9871"/>
              <a:gd name="connsiteX6" fmla="*/ 10000 w 10000"/>
              <a:gd name="connsiteY6" fmla="*/ 4206 h 9871"/>
              <a:gd name="connsiteX7" fmla="*/ 7437 w 10000"/>
              <a:gd name="connsiteY7" fmla="*/ 0 h 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9871">
                <a:moveTo>
                  <a:pt x="7437" y="0"/>
                </a:moveTo>
                <a:cubicBezTo>
                  <a:pt x="7536" y="658"/>
                  <a:pt x="7634" y="1316"/>
                  <a:pt x="7733" y="1974"/>
                </a:cubicBezTo>
                <a:lnTo>
                  <a:pt x="913" y="1831"/>
                </a:lnTo>
                <a:cubicBezTo>
                  <a:pt x="490" y="5808"/>
                  <a:pt x="461" y="6085"/>
                  <a:pt x="0" y="9599"/>
                </a:cubicBezTo>
                <a:cubicBezTo>
                  <a:pt x="1399" y="8672"/>
                  <a:pt x="6874" y="6636"/>
                  <a:pt x="8313" y="6681"/>
                </a:cubicBezTo>
                <a:cubicBezTo>
                  <a:pt x="8419" y="7744"/>
                  <a:pt x="8526" y="8808"/>
                  <a:pt x="8632" y="9871"/>
                </a:cubicBezTo>
                <a:lnTo>
                  <a:pt x="10000" y="4206"/>
                </a:lnTo>
                <a:lnTo>
                  <a:pt x="7437" y="0"/>
                </a:lnTo>
                <a:close/>
              </a:path>
            </a:pathLst>
          </a:custGeom>
          <a:gradFill flip="none" rotWithShape="1">
            <a:gsLst>
              <a:gs pos="0">
                <a:schemeClr val="tx1">
                  <a:lumMod val="65000"/>
                </a:schemeClr>
              </a:gs>
              <a:gs pos="50000">
                <a:srgbClr val="FFFFFF"/>
              </a:gs>
              <a:gs pos="88000">
                <a:schemeClr val="tx1">
                  <a:lumMod val="75000"/>
                </a:schemeClr>
              </a:gs>
            </a:gsLst>
            <a:path path="circle">
              <a:fillToRect l="100000" t="100000"/>
            </a:path>
            <a:tileRect r="-100000" b="-100000"/>
          </a:gradFill>
          <a:ln w="19050" cap="flat" cmpd="sng" algn="ctr">
            <a:solidFill>
              <a:srgbClr val="FFFFFF">
                <a:alpha val="23922"/>
              </a:srgbClr>
            </a:solidFill>
            <a:prstDash val="solid"/>
            <a:round/>
            <a:headEnd type="none" w="med" len="med"/>
            <a:tailEnd type="none" w="med" len="med"/>
          </a:ln>
          <a:effectLst>
            <a:outerShdw blurRad="266700" sx="103000" sy="103000" algn="ctr" rotWithShape="0">
              <a:prstClr val="black"/>
            </a:outerShdw>
          </a:effectLst>
          <a:scene3d>
            <a:camera prst="orthographicFront">
              <a:rot lat="0" lon="0" rev="6000"/>
            </a:camera>
            <a:lightRig rig="threePt" dir="t"/>
          </a:scene3d>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kern="0" dirty="0" smtClean="0">
              <a:solidFill>
                <a:schemeClr val="tx1"/>
              </a:solidFill>
            </a:endParaRPr>
          </a:p>
        </p:txBody>
      </p:sp>
      <p:sp>
        <p:nvSpPr>
          <p:cNvPr id="2" name="Title 1"/>
          <p:cNvSpPr>
            <a:spLocks noGrp="1"/>
          </p:cNvSpPr>
          <p:nvPr>
            <p:ph type="title"/>
          </p:nvPr>
        </p:nvSpPr>
        <p:spPr>
          <a:xfrm>
            <a:off x="381000" y="228600"/>
            <a:ext cx="8382000" cy="553998"/>
          </a:xfrm>
        </p:spPr>
        <p:txBody>
          <a:bodyPr/>
          <a:lstStyle/>
          <a:p>
            <a:r>
              <a:rPr lang="en-US" sz="4000" dirty="0" smtClean="0"/>
              <a:t>File Shares and Business Requirements</a:t>
            </a:r>
            <a:endParaRPr lang="en-US" sz="4000" dirty="0"/>
          </a:p>
        </p:txBody>
      </p:sp>
      <p:pic>
        <p:nvPicPr>
          <p:cNvPr id="7" name="Picture 2" descr="\\SERVER3\InternalBin\Resource DVD\DVD_ART36\Artwork_Imagery\Brand Photos\Scenarios\FY09 Microsoft Services Brand\man standing business suit people.png"/>
          <p:cNvPicPr>
            <a:picLocks noChangeAspect="1" noChangeArrowheads="1"/>
          </p:cNvPicPr>
          <p:nvPr/>
        </p:nvPicPr>
        <p:blipFill>
          <a:blip r:embed="rId3"/>
          <a:srcRect/>
          <a:stretch>
            <a:fillRect/>
          </a:stretch>
        </p:blipFill>
        <p:spPr bwMode="auto">
          <a:xfrm>
            <a:off x="647700" y="3000375"/>
            <a:ext cx="914399" cy="1640176"/>
          </a:xfrm>
          <a:prstGeom prst="rect">
            <a:avLst/>
          </a:prstGeom>
          <a:noFill/>
          <a:effectLst>
            <a:outerShdw blurRad="495300" sx="104000" sy="104000" algn="ctr" rotWithShape="0">
              <a:schemeClr val="tx1">
                <a:alpha val="26000"/>
              </a:schemeClr>
            </a:outerShdw>
          </a:effectLst>
        </p:spPr>
      </p:pic>
      <p:pic>
        <p:nvPicPr>
          <p:cNvPr id="8" name="Picture 2" descr="\\SERVER3\InternalBin\Resource DVD\DVD_ART36\Artwork_Imagery\Brand Photos\Scenarios\FY09 Microsoft Services Brand\man standing business suit people.png"/>
          <p:cNvPicPr>
            <a:picLocks noChangeAspect="1" noChangeArrowheads="1"/>
          </p:cNvPicPr>
          <p:nvPr/>
        </p:nvPicPr>
        <p:blipFill>
          <a:blip r:embed="rId3"/>
          <a:srcRect/>
          <a:stretch>
            <a:fillRect/>
          </a:stretch>
        </p:blipFill>
        <p:spPr bwMode="auto">
          <a:xfrm>
            <a:off x="647700" y="4829175"/>
            <a:ext cx="914399" cy="1640176"/>
          </a:xfrm>
          <a:prstGeom prst="rect">
            <a:avLst/>
          </a:prstGeom>
          <a:noFill/>
          <a:effectLst>
            <a:outerShdw blurRad="495300" sx="104000" sy="104000" algn="ctr" rotWithShape="0">
              <a:schemeClr val="tx1">
                <a:alpha val="26000"/>
              </a:schemeClr>
            </a:outerShdw>
          </a:effectLst>
        </p:spPr>
      </p:pic>
      <p:pic>
        <p:nvPicPr>
          <p:cNvPr id="4098" name="Picture 2" descr="\\SERVER3\InternalBin\Resource DVD\DVD_ART36\Artwork_Imagery\Brand Photos\Scenarios\FY09 Microsoft Services Brand\man standing business suit people.png"/>
          <p:cNvPicPr>
            <a:picLocks noChangeAspect="1" noChangeArrowheads="1"/>
          </p:cNvPicPr>
          <p:nvPr/>
        </p:nvPicPr>
        <p:blipFill>
          <a:blip r:embed="rId3"/>
          <a:srcRect/>
          <a:stretch>
            <a:fillRect/>
          </a:stretch>
        </p:blipFill>
        <p:spPr bwMode="auto">
          <a:xfrm>
            <a:off x="647700" y="1171575"/>
            <a:ext cx="914399" cy="1640176"/>
          </a:xfrm>
          <a:prstGeom prst="rect">
            <a:avLst/>
          </a:prstGeom>
          <a:noFill/>
          <a:effectLst>
            <a:outerShdw blurRad="495300" sx="104000" sy="104000" algn="ctr" rotWithShape="0">
              <a:schemeClr val="tx1">
                <a:alpha val="26000"/>
              </a:schemeClr>
            </a:outerShdw>
          </a:effectLst>
        </p:spPr>
      </p:pic>
      <p:pic>
        <p:nvPicPr>
          <p:cNvPr id="18" name="Picture 9" descr="C:\Users\nirb\AppData\Local\Microsoft\Windows\Temporary Internet Files\Content.IE5\RCV1NXBZ\MCj04375630000[1].wmf"/>
          <p:cNvPicPr>
            <a:picLocks noChangeAspect="1" noChangeArrowheads="1"/>
          </p:cNvPicPr>
          <p:nvPr/>
        </p:nvPicPr>
        <p:blipFill>
          <a:blip r:embed="rId4" cstate="print"/>
          <a:stretch>
            <a:fillRect/>
          </a:stretch>
        </p:blipFill>
        <p:spPr bwMode="auto">
          <a:xfrm>
            <a:off x="5649780" y="3587167"/>
            <a:ext cx="850611" cy="868680"/>
          </a:xfrm>
          <a:prstGeom prst="rect">
            <a:avLst/>
          </a:prstGeom>
          <a:noFill/>
          <a:ln>
            <a:noFill/>
          </a:ln>
        </p:spPr>
      </p:pic>
      <p:pic>
        <p:nvPicPr>
          <p:cNvPr id="19" name="Picture 5" descr="C:\Users\nirb\AppData\Local\Microsoft\Windows\Temporary Internet Files\Content.IE5\F70PPZGH\MCj04244840000[1].wmf"/>
          <p:cNvPicPr>
            <a:picLocks noChangeAspect="1" noChangeArrowheads="1"/>
          </p:cNvPicPr>
          <p:nvPr/>
        </p:nvPicPr>
        <p:blipFill>
          <a:blip r:embed="rId5" cstate="print"/>
          <a:stretch>
            <a:fillRect/>
          </a:stretch>
        </p:blipFill>
        <p:spPr bwMode="auto">
          <a:xfrm>
            <a:off x="5600700" y="5450313"/>
            <a:ext cx="948771" cy="868680"/>
          </a:xfrm>
          <a:prstGeom prst="rect">
            <a:avLst/>
          </a:prstGeom>
          <a:noFill/>
          <a:ln>
            <a:noFill/>
          </a:ln>
        </p:spPr>
      </p:pic>
      <p:sp>
        <p:nvSpPr>
          <p:cNvPr id="23" name="Rounded Rectangle 22"/>
          <p:cNvSpPr/>
          <p:nvPr/>
        </p:nvSpPr>
        <p:spPr bwMode="gray">
          <a:xfrm>
            <a:off x="2495199" y="2845303"/>
            <a:ext cx="1627909" cy="1804283"/>
          </a:xfrm>
          <a:prstGeom prst="roundRect">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91440" rIns="0" bIns="0" numCol="1" rtlCol="0" anchor="t" anchorCtr="0" compatLnSpc="1">
            <a:prstTxWarp prst="textNoShape">
              <a:avLst/>
            </a:prstTxWarp>
          </a:bodyPr>
          <a:lstStyle/>
          <a:p>
            <a:pPr algn="ctr" fontAlgn="ctr"/>
            <a:r>
              <a:rPr lang="en-US" altLang="zh-CN" sz="1400" dirty="0" smtClean="0">
                <a:gradFill>
                  <a:gsLst>
                    <a:gs pos="0">
                      <a:schemeClr val="tx1"/>
                    </a:gs>
                    <a:gs pos="50000">
                      <a:schemeClr val="tx1">
                        <a:alpha val="75000"/>
                      </a:schemeClr>
                    </a:gs>
                    <a:gs pos="50000">
                      <a:srgbClr val="027EE4"/>
                    </a:gs>
                  </a:gsLst>
                  <a:lin ang="5400000" scaled="0"/>
                </a:gradFill>
              </a:rPr>
              <a:t>Make sure business secret files do not </a:t>
            </a:r>
            <a:br>
              <a:rPr lang="en-US" altLang="zh-CN" sz="1400" dirty="0" smtClean="0">
                <a:gradFill>
                  <a:gsLst>
                    <a:gs pos="0">
                      <a:schemeClr val="tx1"/>
                    </a:gs>
                    <a:gs pos="50000">
                      <a:schemeClr val="tx1">
                        <a:alpha val="75000"/>
                      </a:schemeClr>
                    </a:gs>
                    <a:gs pos="50000">
                      <a:srgbClr val="027EE4"/>
                    </a:gs>
                  </a:gsLst>
                  <a:lin ang="5400000" scaled="0"/>
                </a:gradFill>
              </a:rPr>
            </a:br>
            <a:r>
              <a:rPr lang="en-US" altLang="zh-CN" sz="1400" dirty="0" smtClean="0">
                <a:gradFill>
                  <a:gsLst>
                    <a:gs pos="0">
                      <a:schemeClr val="tx1"/>
                    </a:gs>
                    <a:gs pos="50000">
                      <a:schemeClr val="tx1">
                        <a:alpha val="75000"/>
                      </a:schemeClr>
                    </a:gs>
                    <a:gs pos="50000">
                      <a:srgbClr val="027EE4"/>
                    </a:gs>
                  </a:gsLst>
                  <a:lin ang="5400000" scaled="0"/>
                </a:gradFill>
              </a:rPr>
              <a:t>leak out</a:t>
            </a:r>
          </a:p>
        </p:txBody>
      </p:sp>
      <p:sp>
        <p:nvSpPr>
          <p:cNvPr id="25" name="Rounded Rectangle 24"/>
          <p:cNvSpPr/>
          <p:nvPr/>
        </p:nvSpPr>
        <p:spPr bwMode="gray">
          <a:xfrm>
            <a:off x="1634831" y="4701809"/>
            <a:ext cx="1627909" cy="1804283"/>
          </a:xfrm>
          <a:prstGeom prst="roundRect">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91440" rIns="0" bIns="0" numCol="1" rtlCol="0" anchor="t" anchorCtr="0" compatLnSpc="1">
            <a:prstTxWarp prst="textNoShape">
              <a:avLst/>
            </a:prstTxWarp>
          </a:bodyPr>
          <a:lstStyle/>
          <a:p>
            <a:pPr algn="ctr" fontAlgn="ctr"/>
            <a:r>
              <a:rPr lang="en-US" altLang="zh-CN" sz="1400" dirty="0" smtClean="0">
                <a:gradFill>
                  <a:gsLst>
                    <a:gs pos="0">
                      <a:schemeClr val="tx1"/>
                    </a:gs>
                    <a:gs pos="50000">
                      <a:schemeClr val="tx1">
                        <a:alpha val="75000"/>
                      </a:schemeClr>
                    </a:gs>
                    <a:gs pos="50000">
                      <a:srgbClr val="027EE4"/>
                    </a:gs>
                  </a:gsLst>
                  <a:lin ang="5400000" scaled="0"/>
                </a:gradFill>
              </a:rPr>
              <a:t>Backup files </a:t>
            </a:r>
            <a:br>
              <a:rPr lang="en-US" altLang="zh-CN" sz="1400" dirty="0" smtClean="0">
                <a:gradFill>
                  <a:gsLst>
                    <a:gs pos="0">
                      <a:schemeClr val="tx1"/>
                    </a:gs>
                    <a:gs pos="50000">
                      <a:schemeClr val="tx1">
                        <a:alpha val="75000"/>
                      </a:schemeClr>
                    </a:gs>
                    <a:gs pos="50000">
                      <a:srgbClr val="027EE4"/>
                    </a:gs>
                  </a:gsLst>
                  <a:lin ang="5400000" scaled="0"/>
                </a:gradFill>
              </a:rPr>
            </a:br>
            <a:r>
              <a:rPr lang="en-US" altLang="zh-CN" sz="1400" dirty="0" smtClean="0">
                <a:gradFill>
                  <a:gsLst>
                    <a:gs pos="0">
                      <a:schemeClr val="tx1"/>
                    </a:gs>
                    <a:gs pos="50000">
                      <a:schemeClr val="tx1">
                        <a:alpha val="75000"/>
                      </a:schemeClr>
                    </a:gs>
                    <a:gs pos="50000">
                      <a:srgbClr val="027EE4"/>
                    </a:gs>
                  </a:gsLst>
                  <a:lin ang="5400000" scaled="0"/>
                </a:gradFill>
              </a:rPr>
              <a:t>with personal information to encrypted store</a:t>
            </a:r>
          </a:p>
        </p:txBody>
      </p:sp>
      <p:sp>
        <p:nvSpPr>
          <p:cNvPr id="26" name="Rounded Rectangle 25"/>
          <p:cNvSpPr/>
          <p:nvPr/>
        </p:nvSpPr>
        <p:spPr bwMode="gray">
          <a:xfrm>
            <a:off x="3355566" y="4701809"/>
            <a:ext cx="1627909" cy="1804283"/>
          </a:xfrm>
          <a:prstGeom prst="roundRect">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91440" rIns="0" bIns="0" numCol="1" rtlCol="0" anchor="t" anchorCtr="0" compatLnSpc="1">
            <a:prstTxWarp prst="textNoShape">
              <a:avLst/>
            </a:prstTxWarp>
          </a:bodyPr>
          <a:lstStyle/>
          <a:p>
            <a:pPr algn="ctr" fontAlgn="ctr"/>
            <a:r>
              <a:rPr lang="en-US" altLang="zh-CN" sz="1400" dirty="0" smtClean="0">
                <a:gradFill>
                  <a:gsLst>
                    <a:gs pos="0">
                      <a:schemeClr val="tx1"/>
                    </a:gs>
                    <a:gs pos="50000">
                      <a:schemeClr val="tx1">
                        <a:alpha val="75000"/>
                      </a:schemeClr>
                    </a:gs>
                    <a:gs pos="50000">
                      <a:srgbClr val="027EE4"/>
                    </a:gs>
                  </a:gsLst>
                  <a:lin ang="5400000" scaled="0"/>
                </a:gradFill>
              </a:rPr>
              <a:t>Expire low business impact files created three years ago and not touched for a year</a:t>
            </a:r>
          </a:p>
        </p:txBody>
      </p:sp>
      <p:grpSp>
        <p:nvGrpSpPr>
          <p:cNvPr id="3" name="Group 65"/>
          <p:cNvGrpSpPr/>
          <p:nvPr/>
        </p:nvGrpSpPr>
        <p:grpSpPr>
          <a:xfrm>
            <a:off x="7265324" y="1697697"/>
            <a:ext cx="1463045" cy="924841"/>
            <a:chOff x="6919683" y="1594671"/>
            <a:chExt cx="1873892" cy="1184552"/>
          </a:xfrm>
        </p:grpSpPr>
        <p:grpSp>
          <p:nvGrpSpPr>
            <p:cNvPr id="4" name="Group 31"/>
            <p:cNvGrpSpPr/>
            <p:nvPr/>
          </p:nvGrpSpPr>
          <p:grpSpPr>
            <a:xfrm>
              <a:off x="6919683" y="1594671"/>
              <a:ext cx="1521987" cy="799396"/>
              <a:chOff x="8033588" y="1120844"/>
              <a:chExt cx="2785222" cy="1462887"/>
            </a:xfrm>
          </p:grpSpPr>
          <p:pic>
            <p:nvPicPr>
              <p:cNvPr id="4102" name="Picture 6" descr="C:\Users\mitchelld\Desktop\Assets\Iconshock\Real_Vista_Style\General\folder_256.png"/>
              <p:cNvPicPr>
                <a:picLocks noChangeAspect="1" noChangeArrowheads="1"/>
              </p:cNvPicPr>
              <p:nvPr/>
            </p:nvPicPr>
            <p:blipFill>
              <a:blip r:embed="rId6"/>
              <a:srcRect/>
              <a:stretch>
                <a:fillRect/>
              </a:stretch>
            </p:blipFill>
            <p:spPr bwMode="auto">
              <a:xfrm>
                <a:off x="8033588" y="1174925"/>
                <a:ext cx="1408806" cy="1408806"/>
              </a:xfrm>
              <a:prstGeom prst="rect">
                <a:avLst/>
              </a:prstGeom>
              <a:noFill/>
            </p:spPr>
          </p:pic>
          <p:pic>
            <p:nvPicPr>
              <p:cNvPr id="4103" name="Picture 7" descr="C:\Users\mitchelld\Desktop\Assets\Iconshock\Real_Vista_Style\Networking\network_connector_256.png"/>
              <p:cNvPicPr>
                <a:picLocks noChangeAspect="1" noChangeArrowheads="1"/>
              </p:cNvPicPr>
              <p:nvPr/>
            </p:nvPicPr>
            <p:blipFill>
              <a:blip r:embed="rId7"/>
              <a:srcRect/>
              <a:stretch>
                <a:fillRect/>
              </a:stretch>
            </p:blipFill>
            <p:spPr bwMode="auto">
              <a:xfrm>
                <a:off x="8842288" y="1120844"/>
                <a:ext cx="1167823" cy="1167823"/>
              </a:xfrm>
              <a:prstGeom prst="rect">
                <a:avLst/>
              </a:prstGeom>
              <a:noFill/>
            </p:spPr>
          </p:pic>
          <p:pic>
            <p:nvPicPr>
              <p:cNvPr id="30" name="Picture 6" descr="C:\Users\mitchelld\Desktop\Assets\Iconshock\Real_Vista_Style\General\folder_256.png"/>
              <p:cNvPicPr>
                <a:picLocks noChangeAspect="1" noChangeArrowheads="1"/>
              </p:cNvPicPr>
              <p:nvPr/>
            </p:nvPicPr>
            <p:blipFill>
              <a:blip r:embed="rId6"/>
              <a:srcRect/>
              <a:stretch>
                <a:fillRect/>
              </a:stretch>
            </p:blipFill>
            <p:spPr bwMode="auto">
              <a:xfrm>
                <a:off x="9410004" y="1174925"/>
                <a:ext cx="1408806" cy="1408806"/>
              </a:xfrm>
              <a:prstGeom prst="rect">
                <a:avLst/>
              </a:prstGeom>
              <a:noFill/>
            </p:spPr>
          </p:pic>
        </p:grpSp>
        <p:grpSp>
          <p:nvGrpSpPr>
            <p:cNvPr id="5" name="Group 32"/>
            <p:cNvGrpSpPr/>
            <p:nvPr/>
          </p:nvGrpSpPr>
          <p:grpSpPr>
            <a:xfrm>
              <a:off x="7271588" y="1979827"/>
              <a:ext cx="1521987" cy="799396"/>
              <a:chOff x="8033588" y="1120844"/>
              <a:chExt cx="2785222" cy="1462887"/>
            </a:xfrm>
          </p:grpSpPr>
          <p:pic>
            <p:nvPicPr>
              <p:cNvPr id="34" name="Picture 6" descr="C:\Users\mitchelld\Desktop\Assets\Iconshock\Real_Vista_Style\General\folder_256.png"/>
              <p:cNvPicPr>
                <a:picLocks noChangeAspect="1" noChangeArrowheads="1"/>
              </p:cNvPicPr>
              <p:nvPr/>
            </p:nvPicPr>
            <p:blipFill>
              <a:blip r:embed="rId6"/>
              <a:srcRect/>
              <a:stretch>
                <a:fillRect/>
              </a:stretch>
            </p:blipFill>
            <p:spPr bwMode="auto">
              <a:xfrm>
                <a:off x="8033588" y="1174925"/>
                <a:ext cx="1408806" cy="1408806"/>
              </a:xfrm>
              <a:prstGeom prst="rect">
                <a:avLst/>
              </a:prstGeom>
              <a:noFill/>
            </p:spPr>
          </p:pic>
          <p:pic>
            <p:nvPicPr>
              <p:cNvPr id="35" name="Picture 7" descr="C:\Users\mitchelld\Desktop\Assets\Iconshock\Real_Vista_Style\Networking\network_connector_256.png"/>
              <p:cNvPicPr>
                <a:picLocks noChangeAspect="1" noChangeArrowheads="1"/>
              </p:cNvPicPr>
              <p:nvPr/>
            </p:nvPicPr>
            <p:blipFill>
              <a:blip r:embed="rId7"/>
              <a:srcRect/>
              <a:stretch>
                <a:fillRect/>
              </a:stretch>
            </p:blipFill>
            <p:spPr bwMode="auto">
              <a:xfrm>
                <a:off x="8842288" y="1120844"/>
                <a:ext cx="1167823" cy="1167823"/>
              </a:xfrm>
              <a:prstGeom prst="rect">
                <a:avLst/>
              </a:prstGeom>
              <a:noFill/>
            </p:spPr>
          </p:pic>
          <p:pic>
            <p:nvPicPr>
              <p:cNvPr id="36" name="Picture 6" descr="C:\Users\mitchelld\Desktop\Assets\Iconshock\Real_Vista_Style\General\folder_256.png"/>
              <p:cNvPicPr>
                <a:picLocks noChangeAspect="1" noChangeArrowheads="1"/>
              </p:cNvPicPr>
              <p:nvPr/>
            </p:nvPicPr>
            <p:blipFill>
              <a:blip r:embed="rId6"/>
              <a:srcRect/>
              <a:stretch>
                <a:fillRect/>
              </a:stretch>
            </p:blipFill>
            <p:spPr bwMode="auto">
              <a:xfrm>
                <a:off x="9410004" y="1174925"/>
                <a:ext cx="1408806" cy="1408806"/>
              </a:xfrm>
              <a:prstGeom prst="rect">
                <a:avLst/>
              </a:prstGeom>
              <a:noFill/>
            </p:spPr>
          </p:pic>
        </p:grpSp>
      </p:grpSp>
      <p:grpSp>
        <p:nvGrpSpPr>
          <p:cNvPr id="6" name="Group 66"/>
          <p:cNvGrpSpPr/>
          <p:nvPr/>
        </p:nvGrpSpPr>
        <p:grpSpPr>
          <a:xfrm>
            <a:off x="7273636" y="3443997"/>
            <a:ext cx="1436780" cy="1155021"/>
            <a:chOff x="6952934" y="3174089"/>
            <a:chExt cx="1904371" cy="1530916"/>
          </a:xfrm>
        </p:grpSpPr>
        <p:grpSp>
          <p:nvGrpSpPr>
            <p:cNvPr id="9" name="Group 36"/>
            <p:cNvGrpSpPr/>
            <p:nvPr/>
          </p:nvGrpSpPr>
          <p:grpSpPr>
            <a:xfrm>
              <a:off x="6952934" y="3174089"/>
              <a:ext cx="1521987" cy="799396"/>
              <a:chOff x="8033588" y="1120844"/>
              <a:chExt cx="2785222" cy="1462887"/>
            </a:xfrm>
          </p:grpSpPr>
          <p:pic>
            <p:nvPicPr>
              <p:cNvPr id="38" name="Picture 6" descr="C:\Users\mitchelld\Desktop\Assets\Iconshock\Real_Vista_Style\General\folder_256.png"/>
              <p:cNvPicPr>
                <a:picLocks noChangeAspect="1" noChangeArrowheads="1"/>
              </p:cNvPicPr>
              <p:nvPr/>
            </p:nvPicPr>
            <p:blipFill>
              <a:blip r:embed="rId6"/>
              <a:srcRect/>
              <a:stretch>
                <a:fillRect/>
              </a:stretch>
            </p:blipFill>
            <p:spPr bwMode="auto">
              <a:xfrm>
                <a:off x="8033588" y="1174925"/>
                <a:ext cx="1408806" cy="1408806"/>
              </a:xfrm>
              <a:prstGeom prst="rect">
                <a:avLst/>
              </a:prstGeom>
              <a:noFill/>
            </p:spPr>
          </p:pic>
          <p:pic>
            <p:nvPicPr>
              <p:cNvPr id="39" name="Picture 7" descr="C:\Users\mitchelld\Desktop\Assets\Iconshock\Real_Vista_Style\Networking\network_connector_256.png"/>
              <p:cNvPicPr>
                <a:picLocks noChangeAspect="1" noChangeArrowheads="1"/>
              </p:cNvPicPr>
              <p:nvPr/>
            </p:nvPicPr>
            <p:blipFill>
              <a:blip r:embed="rId7"/>
              <a:srcRect/>
              <a:stretch>
                <a:fillRect/>
              </a:stretch>
            </p:blipFill>
            <p:spPr bwMode="auto">
              <a:xfrm>
                <a:off x="8842288" y="1120844"/>
                <a:ext cx="1167823" cy="1167823"/>
              </a:xfrm>
              <a:prstGeom prst="rect">
                <a:avLst/>
              </a:prstGeom>
              <a:noFill/>
            </p:spPr>
          </p:pic>
          <p:pic>
            <p:nvPicPr>
              <p:cNvPr id="40" name="Picture 6" descr="C:\Users\mitchelld\Desktop\Assets\Iconshock\Real_Vista_Style\General\folder_256.png"/>
              <p:cNvPicPr>
                <a:picLocks noChangeAspect="1" noChangeArrowheads="1"/>
              </p:cNvPicPr>
              <p:nvPr/>
            </p:nvPicPr>
            <p:blipFill>
              <a:blip r:embed="rId6"/>
              <a:srcRect/>
              <a:stretch>
                <a:fillRect/>
              </a:stretch>
            </p:blipFill>
            <p:spPr bwMode="auto">
              <a:xfrm>
                <a:off x="9410004" y="1174925"/>
                <a:ext cx="1408806" cy="1408806"/>
              </a:xfrm>
              <a:prstGeom prst="rect">
                <a:avLst/>
              </a:prstGeom>
              <a:noFill/>
            </p:spPr>
          </p:pic>
        </p:grpSp>
        <p:grpSp>
          <p:nvGrpSpPr>
            <p:cNvPr id="10" name="Group 40"/>
            <p:cNvGrpSpPr/>
            <p:nvPr/>
          </p:nvGrpSpPr>
          <p:grpSpPr>
            <a:xfrm>
              <a:off x="7335318" y="3539849"/>
              <a:ext cx="1521987" cy="799396"/>
              <a:chOff x="8033588" y="1120844"/>
              <a:chExt cx="2785222" cy="1462887"/>
            </a:xfrm>
          </p:grpSpPr>
          <p:pic>
            <p:nvPicPr>
              <p:cNvPr id="42" name="Picture 6" descr="C:\Users\mitchelld\Desktop\Assets\Iconshock\Real_Vista_Style\General\folder_256.png"/>
              <p:cNvPicPr>
                <a:picLocks noChangeAspect="1" noChangeArrowheads="1"/>
              </p:cNvPicPr>
              <p:nvPr/>
            </p:nvPicPr>
            <p:blipFill>
              <a:blip r:embed="rId6"/>
              <a:srcRect/>
              <a:stretch>
                <a:fillRect/>
              </a:stretch>
            </p:blipFill>
            <p:spPr bwMode="auto">
              <a:xfrm>
                <a:off x="8033588" y="1174925"/>
                <a:ext cx="1408806" cy="1408806"/>
              </a:xfrm>
              <a:prstGeom prst="rect">
                <a:avLst/>
              </a:prstGeom>
              <a:noFill/>
            </p:spPr>
          </p:pic>
          <p:pic>
            <p:nvPicPr>
              <p:cNvPr id="43" name="Picture 7" descr="C:\Users\mitchelld\Desktop\Assets\Iconshock\Real_Vista_Style\Networking\network_connector_256.png"/>
              <p:cNvPicPr>
                <a:picLocks noChangeAspect="1" noChangeArrowheads="1"/>
              </p:cNvPicPr>
              <p:nvPr/>
            </p:nvPicPr>
            <p:blipFill>
              <a:blip r:embed="rId7"/>
              <a:srcRect/>
              <a:stretch>
                <a:fillRect/>
              </a:stretch>
            </p:blipFill>
            <p:spPr bwMode="auto">
              <a:xfrm>
                <a:off x="8842288" y="1120844"/>
                <a:ext cx="1167823" cy="1167823"/>
              </a:xfrm>
              <a:prstGeom prst="rect">
                <a:avLst/>
              </a:prstGeom>
              <a:noFill/>
            </p:spPr>
          </p:pic>
          <p:pic>
            <p:nvPicPr>
              <p:cNvPr id="44" name="Picture 6" descr="C:\Users\mitchelld\Desktop\Assets\Iconshock\Real_Vista_Style\General\folder_256.png"/>
              <p:cNvPicPr>
                <a:picLocks noChangeAspect="1" noChangeArrowheads="1"/>
              </p:cNvPicPr>
              <p:nvPr/>
            </p:nvPicPr>
            <p:blipFill>
              <a:blip r:embed="rId6"/>
              <a:srcRect/>
              <a:stretch>
                <a:fillRect/>
              </a:stretch>
            </p:blipFill>
            <p:spPr bwMode="auto">
              <a:xfrm>
                <a:off x="9410004" y="1174925"/>
                <a:ext cx="1408806" cy="1408806"/>
              </a:xfrm>
              <a:prstGeom prst="rect">
                <a:avLst/>
              </a:prstGeom>
              <a:noFill/>
            </p:spPr>
          </p:pic>
        </p:grpSp>
        <p:grpSp>
          <p:nvGrpSpPr>
            <p:cNvPr id="11" name="Group 44"/>
            <p:cNvGrpSpPr/>
            <p:nvPr/>
          </p:nvGrpSpPr>
          <p:grpSpPr>
            <a:xfrm>
              <a:off x="6952934" y="3905609"/>
              <a:ext cx="1521987" cy="799396"/>
              <a:chOff x="8033588" y="1120844"/>
              <a:chExt cx="2785222" cy="1462887"/>
            </a:xfrm>
          </p:grpSpPr>
          <p:pic>
            <p:nvPicPr>
              <p:cNvPr id="46" name="Picture 6" descr="C:\Users\mitchelld\Desktop\Assets\Iconshock\Real_Vista_Style\General\folder_256.png"/>
              <p:cNvPicPr>
                <a:picLocks noChangeAspect="1" noChangeArrowheads="1"/>
              </p:cNvPicPr>
              <p:nvPr/>
            </p:nvPicPr>
            <p:blipFill>
              <a:blip r:embed="rId6"/>
              <a:srcRect/>
              <a:stretch>
                <a:fillRect/>
              </a:stretch>
            </p:blipFill>
            <p:spPr bwMode="auto">
              <a:xfrm>
                <a:off x="8033588" y="1174925"/>
                <a:ext cx="1408806" cy="1408806"/>
              </a:xfrm>
              <a:prstGeom prst="rect">
                <a:avLst/>
              </a:prstGeom>
              <a:noFill/>
            </p:spPr>
          </p:pic>
          <p:pic>
            <p:nvPicPr>
              <p:cNvPr id="47" name="Picture 7" descr="C:\Users\mitchelld\Desktop\Assets\Iconshock\Real_Vista_Style\Networking\network_connector_256.png"/>
              <p:cNvPicPr>
                <a:picLocks noChangeAspect="1" noChangeArrowheads="1"/>
              </p:cNvPicPr>
              <p:nvPr/>
            </p:nvPicPr>
            <p:blipFill>
              <a:blip r:embed="rId7"/>
              <a:srcRect/>
              <a:stretch>
                <a:fillRect/>
              </a:stretch>
            </p:blipFill>
            <p:spPr bwMode="auto">
              <a:xfrm>
                <a:off x="8842288" y="1120844"/>
                <a:ext cx="1167823" cy="1167823"/>
              </a:xfrm>
              <a:prstGeom prst="rect">
                <a:avLst/>
              </a:prstGeom>
              <a:noFill/>
            </p:spPr>
          </p:pic>
          <p:pic>
            <p:nvPicPr>
              <p:cNvPr id="48" name="Picture 6" descr="C:\Users\mitchelld\Desktop\Assets\Iconshock\Real_Vista_Style\General\folder_256.png"/>
              <p:cNvPicPr>
                <a:picLocks noChangeAspect="1" noChangeArrowheads="1"/>
              </p:cNvPicPr>
              <p:nvPr/>
            </p:nvPicPr>
            <p:blipFill>
              <a:blip r:embed="rId6"/>
              <a:srcRect/>
              <a:stretch>
                <a:fillRect/>
              </a:stretch>
            </p:blipFill>
            <p:spPr bwMode="auto">
              <a:xfrm>
                <a:off x="9410004" y="1174925"/>
                <a:ext cx="1408806" cy="1408806"/>
              </a:xfrm>
              <a:prstGeom prst="rect">
                <a:avLst/>
              </a:prstGeom>
              <a:noFill/>
            </p:spPr>
          </p:pic>
        </p:grpSp>
      </p:grpSp>
      <p:grpSp>
        <p:nvGrpSpPr>
          <p:cNvPr id="12" name="Group 64"/>
          <p:cNvGrpSpPr/>
          <p:nvPr/>
        </p:nvGrpSpPr>
        <p:grpSpPr>
          <a:xfrm>
            <a:off x="7192622" y="5171911"/>
            <a:ext cx="1420754" cy="1425484"/>
            <a:chOff x="6941850" y="5163602"/>
            <a:chExt cx="1848954" cy="1855110"/>
          </a:xfrm>
        </p:grpSpPr>
        <p:grpSp>
          <p:nvGrpSpPr>
            <p:cNvPr id="14" name="Group 48"/>
            <p:cNvGrpSpPr/>
            <p:nvPr/>
          </p:nvGrpSpPr>
          <p:grpSpPr>
            <a:xfrm>
              <a:off x="6941850" y="5163602"/>
              <a:ext cx="1521987" cy="799396"/>
              <a:chOff x="8033588" y="1120844"/>
              <a:chExt cx="2785222" cy="1462887"/>
            </a:xfrm>
          </p:grpSpPr>
          <p:pic>
            <p:nvPicPr>
              <p:cNvPr id="50" name="Picture 6" descr="C:\Users\mitchelld\Desktop\Assets\Iconshock\Real_Vista_Style\General\folder_256.png"/>
              <p:cNvPicPr>
                <a:picLocks noChangeAspect="1" noChangeArrowheads="1"/>
              </p:cNvPicPr>
              <p:nvPr/>
            </p:nvPicPr>
            <p:blipFill>
              <a:blip r:embed="rId6"/>
              <a:srcRect/>
              <a:stretch>
                <a:fillRect/>
              </a:stretch>
            </p:blipFill>
            <p:spPr bwMode="auto">
              <a:xfrm>
                <a:off x="8033588" y="1174925"/>
                <a:ext cx="1408806" cy="1408806"/>
              </a:xfrm>
              <a:prstGeom prst="rect">
                <a:avLst/>
              </a:prstGeom>
              <a:noFill/>
            </p:spPr>
          </p:pic>
          <p:pic>
            <p:nvPicPr>
              <p:cNvPr id="51" name="Picture 7" descr="C:\Users\mitchelld\Desktop\Assets\Iconshock\Real_Vista_Style\Networking\network_connector_256.png"/>
              <p:cNvPicPr>
                <a:picLocks noChangeAspect="1" noChangeArrowheads="1"/>
              </p:cNvPicPr>
              <p:nvPr/>
            </p:nvPicPr>
            <p:blipFill>
              <a:blip r:embed="rId7"/>
              <a:srcRect/>
              <a:stretch>
                <a:fillRect/>
              </a:stretch>
            </p:blipFill>
            <p:spPr bwMode="auto">
              <a:xfrm>
                <a:off x="8842288" y="1120844"/>
                <a:ext cx="1167823" cy="1167823"/>
              </a:xfrm>
              <a:prstGeom prst="rect">
                <a:avLst/>
              </a:prstGeom>
              <a:noFill/>
            </p:spPr>
          </p:pic>
          <p:pic>
            <p:nvPicPr>
              <p:cNvPr id="52" name="Picture 6" descr="C:\Users\mitchelld\Desktop\Assets\Iconshock\Real_Vista_Style\General\folder_256.png"/>
              <p:cNvPicPr>
                <a:picLocks noChangeAspect="1" noChangeArrowheads="1"/>
              </p:cNvPicPr>
              <p:nvPr/>
            </p:nvPicPr>
            <p:blipFill>
              <a:blip r:embed="rId6"/>
              <a:srcRect/>
              <a:stretch>
                <a:fillRect/>
              </a:stretch>
            </p:blipFill>
            <p:spPr bwMode="auto">
              <a:xfrm>
                <a:off x="9410004" y="1174925"/>
                <a:ext cx="1408806" cy="1408806"/>
              </a:xfrm>
              <a:prstGeom prst="rect">
                <a:avLst/>
              </a:prstGeom>
              <a:noFill/>
            </p:spPr>
          </p:pic>
        </p:grpSp>
        <p:grpSp>
          <p:nvGrpSpPr>
            <p:cNvPr id="20" name="Group 52"/>
            <p:cNvGrpSpPr/>
            <p:nvPr/>
          </p:nvGrpSpPr>
          <p:grpSpPr>
            <a:xfrm>
              <a:off x="7268817" y="5490568"/>
              <a:ext cx="1521987" cy="799396"/>
              <a:chOff x="8033588" y="1120844"/>
              <a:chExt cx="2785222" cy="1462887"/>
            </a:xfrm>
          </p:grpSpPr>
          <p:pic>
            <p:nvPicPr>
              <p:cNvPr id="54" name="Picture 6" descr="C:\Users\mitchelld\Desktop\Assets\Iconshock\Real_Vista_Style\General\folder_256.png"/>
              <p:cNvPicPr>
                <a:picLocks noChangeAspect="1" noChangeArrowheads="1"/>
              </p:cNvPicPr>
              <p:nvPr/>
            </p:nvPicPr>
            <p:blipFill>
              <a:blip r:embed="rId6"/>
              <a:srcRect/>
              <a:stretch>
                <a:fillRect/>
              </a:stretch>
            </p:blipFill>
            <p:spPr bwMode="auto">
              <a:xfrm>
                <a:off x="8033588" y="1174925"/>
                <a:ext cx="1408806" cy="1408806"/>
              </a:xfrm>
              <a:prstGeom prst="rect">
                <a:avLst/>
              </a:prstGeom>
              <a:noFill/>
            </p:spPr>
          </p:pic>
          <p:pic>
            <p:nvPicPr>
              <p:cNvPr id="55" name="Picture 7" descr="C:\Users\mitchelld\Desktop\Assets\Iconshock\Real_Vista_Style\Networking\network_connector_256.png"/>
              <p:cNvPicPr>
                <a:picLocks noChangeAspect="1" noChangeArrowheads="1"/>
              </p:cNvPicPr>
              <p:nvPr/>
            </p:nvPicPr>
            <p:blipFill>
              <a:blip r:embed="rId7"/>
              <a:srcRect/>
              <a:stretch>
                <a:fillRect/>
              </a:stretch>
            </p:blipFill>
            <p:spPr bwMode="auto">
              <a:xfrm>
                <a:off x="8842288" y="1120844"/>
                <a:ext cx="1167823" cy="1167823"/>
              </a:xfrm>
              <a:prstGeom prst="rect">
                <a:avLst/>
              </a:prstGeom>
              <a:noFill/>
            </p:spPr>
          </p:pic>
          <p:pic>
            <p:nvPicPr>
              <p:cNvPr id="56" name="Picture 6" descr="C:\Users\mitchelld\Desktop\Assets\Iconshock\Real_Vista_Style\General\folder_256.png"/>
              <p:cNvPicPr>
                <a:picLocks noChangeAspect="1" noChangeArrowheads="1"/>
              </p:cNvPicPr>
              <p:nvPr/>
            </p:nvPicPr>
            <p:blipFill>
              <a:blip r:embed="rId6"/>
              <a:srcRect/>
              <a:stretch>
                <a:fillRect/>
              </a:stretch>
            </p:blipFill>
            <p:spPr bwMode="auto">
              <a:xfrm>
                <a:off x="9410004" y="1174925"/>
                <a:ext cx="1408806" cy="1408806"/>
              </a:xfrm>
              <a:prstGeom prst="rect">
                <a:avLst/>
              </a:prstGeom>
              <a:noFill/>
            </p:spPr>
          </p:pic>
        </p:grpSp>
        <p:grpSp>
          <p:nvGrpSpPr>
            <p:cNvPr id="21" name="Group 56"/>
            <p:cNvGrpSpPr/>
            <p:nvPr/>
          </p:nvGrpSpPr>
          <p:grpSpPr>
            <a:xfrm>
              <a:off x="6941850" y="5900663"/>
              <a:ext cx="1521987" cy="799396"/>
              <a:chOff x="8033588" y="1120844"/>
              <a:chExt cx="2785222" cy="1462887"/>
            </a:xfrm>
          </p:grpSpPr>
          <p:pic>
            <p:nvPicPr>
              <p:cNvPr id="58" name="Picture 6" descr="C:\Users\mitchelld\Desktop\Assets\Iconshock\Real_Vista_Style\General\folder_256.png"/>
              <p:cNvPicPr>
                <a:picLocks noChangeAspect="1" noChangeArrowheads="1"/>
              </p:cNvPicPr>
              <p:nvPr/>
            </p:nvPicPr>
            <p:blipFill>
              <a:blip r:embed="rId6"/>
              <a:srcRect/>
              <a:stretch>
                <a:fillRect/>
              </a:stretch>
            </p:blipFill>
            <p:spPr bwMode="auto">
              <a:xfrm>
                <a:off x="8033588" y="1174925"/>
                <a:ext cx="1408806" cy="1408806"/>
              </a:xfrm>
              <a:prstGeom prst="rect">
                <a:avLst/>
              </a:prstGeom>
              <a:noFill/>
            </p:spPr>
          </p:pic>
          <p:pic>
            <p:nvPicPr>
              <p:cNvPr id="59" name="Picture 7" descr="C:\Users\mitchelld\Desktop\Assets\Iconshock\Real_Vista_Style\Networking\network_connector_256.png"/>
              <p:cNvPicPr>
                <a:picLocks noChangeAspect="1" noChangeArrowheads="1"/>
              </p:cNvPicPr>
              <p:nvPr/>
            </p:nvPicPr>
            <p:blipFill>
              <a:blip r:embed="rId7"/>
              <a:srcRect/>
              <a:stretch>
                <a:fillRect/>
              </a:stretch>
            </p:blipFill>
            <p:spPr bwMode="auto">
              <a:xfrm>
                <a:off x="8842288" y="1120844"/>
                <a:ext cx="1167823" cy="1167823"/>
              </a:xfrm>
              <a:prstGeom prst="rect">
                <a:avLst/>
              </a:prstGeom>
              <a:noFill/>
            </p:spPr>
          </p:pic>
          <p:pic>
            <p:nvPicPr>
              <p:cNvPr id="60" name="Picture 6" descr="C:\Users\mitchelld\Desktop\Assets\Iconshock\Real_Vista_Style\General\folder_256.png"/>
              <p:cNvPicPr>
                <a:picLocks noChangeAspect="1" noChangeArrowheads="1"/>
              </p:cNvPicPr>
              <p:nvPr/>
            </p:nvPicPr>
            <p:blipFill>
              <a:blip r:embed="rId6"/>
              <a:srcRect/>
              <a:stretch>
                <a:fillRect/>
              </a:stretch>
            </p:blipFill>
            <p:spPr bwMode="auto">
              <a:xfrm>
                <a:off x="9410004" y="1174925"/>
                <a:ext cx="1408806" cy="1408806"/>
              </a:xfrm>
              <a:prstGeom prst="rect">
                <a:avLst/>
              </a:prstGeom>
              <a:noFill/>
            </p:spPr>
          </p:pic>
        </p:grpSp>
        <p:grpSp>
          <p:nvGrpSpPr>
            <p:cNvPr id="24" name="Group 60"/>
            <p:cNvGrpSpPr/>
            <p:nvPr/>
          </p:nvGrpSpPr>
          <p:grpSpPr>
            <a:xfrm>
              <a:off x="7268817" y="6219316"/>
              <a:ext cx="1521987" cy="799396"/>
              <a:chOff x="8033588" y="1120844"/>
              <a:chExt cx="2785222" cy="1462887"/>
            </a:xfrm>
          </p:grpSpPr>
          <p:pic>
            <p:nvPicPr>
              <p:cNvPr id="62" name="Picture 6" descr="C:\Users\mitchelld\Desktop\Assets\Iconshock\Real_Vista_Style\General\folder_256.png"/>
              <p:cNvPicPr>
                <a:picLocks noChangeAspect="1" noChangeArrowheads="1"/>
              </p:cNvPicPr>
              <p:nvPr/>
            </p:nvPicPr>
            <p:blipFill>
              <a:blip r:embed="rId6"/>
              <a:srcRect/>
              <a:stretch>
                <a:fillRect/>
              </a:stretch>
            </p:blipFill>
            <p:spPr bwMode="auto">
              <a:xfrm>
                <a:off x="8033588" y="1174925"/>
                <a:ext cx="1408806" cy="1408806"/>
              </a:xfrm>
              <a:prstGeom prst="rect">
                <a:avLst/>
              </a:prstGeom>
              <a:noFill/>
            </p:spPr>
          </p:pic>
          <p:pic>
            <p:nvPicPr>
              <p:cNvPr id="63" name="Picture 7" descr="C:\Users\mitchelld\Desktop\Assets\Iconshock\Real_Vista_Style\Networking\network_connector_256.png"/>
              <p:cNvPicPr>
                <a:picLocks noChangeAspect="1" noChangeArrowheads="1"/>
              </p:cNvPicPr>
              <p:nvPr/>
            </p:nvPicPr>
            <p:blipFill>
              <a:blip r:embed="rId7"/>
              <a:srcRect/>
              <a:stretch>
                <a:fillRect/>
              </a:stretch>
            </p:blipFill>
            <p:spPr bwMode="auto">
              <a:xfrm>
                <a:off x="8842288" y="1120844"/>
                <a:ext cx="1167823" cy="1167823"/>
              </a:xfrm>
              <a:prstGeom prst="rect">
                <a:avLst/>
              </a:prstGeom>
              <a:noFill/>
            </p:spPr>
          </p:pic>
          <p:pic>
            <p:nvPicPr>
              <p:cNvPr id="64" name="Picture 6" descr="C:\Users\mitchelld\Desktop\Assets\Iconshock\Real_Vista_Style\General\folder_256.png"/>
              <p:cNvPicPr>
                <a:picLocks noChangeAspect="1" noChangeArrowheads="1"/>
              </p:cNvPicPr>
              <p:nvPr/>
            </p:nvPicPr>
            <p:blipFill>
              <a:blip r:embed="rId6"/>
              <a:srcRect/>
              <a:stretch>
                <a:fillRect/>
              </a:stretch>
            </p:blipFill>
            <p:spPr bwMode="auto">
              <a:xfrm>
                <a:off x="9410004" y="1174925"/>
                <a:ext cx="1408806" cy="1408806"/>
              </a:xfrm>
              <a:prstGeom prst="rect">
                <a:avLst/>
              </a:prstGeom>
              <a:noFill/>
            </p:spPr>
          </p:pic>
        </p:grpSp>
      </p:grpSp>
      <p:grpSp>
        <p:nvGrpSpPr>
          <p:cNvPr id="61" name="Group 60"/>
          <p:cNvGrpSpPr/>
          <p:nvPr/>
        </p:nvGrpSpPr>
        <p:grpSpPr>
          <a:xfrm>
            <a:off x="5570114" y="1281576"/>
            <a:ext cx="1009942" cy="1312881"/>
            <a:chOff x="5570114" y="1281576"/>
            <a:chExt cx="1009942" cy="1312881"/>
          </a:xfrm>
        </p:grpSpPr>
        <p:pic>
          <p:nvPicPr>
            <p:cNvPr id="17" name="Picture 8" descr="C:\Users\nirb\AppData\Local\Microsoft\Windows\Temporary Internet Files\Content.IE5\F70PPZGH\MCj04244660000[1].wmf"/>
            <p:cNvPicPr>
              <a:picLocks noChangeAspect="1" noChangeArrowheads="1"/>
            </p:cNvPicPr>
            <p:nvPr/>
          </p:nvPicPr>
          <p:blipFill>
            <a:blip r:embed="rId8" cstate="print"/>
            <a:stretch>
              <a:fillRect/>
            </a:stretch>
          </p:blipFill>
          <p:spPr bwMode="auto">
            <a:xfrm>
              <a:off x="5570114" y="1725777"/>
              <a:ext cx="1009942" cy="868680"/>
            </a:xfrm>
            <a:prstGeom prst="rect">
              <a:avLst/>
            </a:prstGeom>
            <a:noFill/>
            <a:ln>
              <a:noFill/>
            </a:ln>
          </p:spPr>
        </p:pic>
        <p:sp>
          <p:nvSpPr>
            <p:cNvPr id="68" name="TextBox 23"/>
            <p:cNvSpPr txBox="1">
              <a:spLocks noChangeArrowheads="1"/>
            </p:cNvSpPr>
            <p:nvPr/>
          </p:nvSpPr>
          <p:spPr bwMode="auto">
            <a:xfrm>
              <a:off x="5798335" y="1281576"/>
              <a:ext cx="370614" cy="338554"/>
            </a:xfrm>
            <a:prstGeom prst="rect">
              <a:avLst/>
            </a:prstGeom>
            <a:noFill/>
            <a:ln w="9525">
              <a:noFill/>
              <a:miter lim="800000"/>
              <a:headEnd/>
              <a:tailEnd/>
            </a:ln>
          </p:spPr>
          <p:txBody>
            <a:bodyPr wrap="none">
              <a:spAutoFit/>
            </a:bodyPr>
            <a:lstStyle/>
            <a:p>
              <a:pPr algn="ctr" fontAlgn="ctr"/>
              <a:r>
                <a:rPr lang="en-US" altLang="zh-CN" sz="1600" b="1" i="1" dirty="0">
                  <a:gradFill>
                    <a:gsLst>
                      <a:gs pos="0">
                        <a:schemeClr val="tx1"/>
                      </a:gs>
                      <a:gs pos="50000">
                        <a:schemeClr val="tx1">
                          <a:alpha val="75000"/>
                        </a:schemeClr>
                      </a:gs>
                      <a:gs pos="50000">
                        <a:srgbClr val="027EE4"/>
                      </a:gs>
                    </a:gsLst>
                    <a:lin ang="5400000" scaled="0"/>
                  </a:gradFill>
                </a:rPr>
                <a:t>IT</a:t>
              </a:r>
            </a:p>
          </p:txBody>
        </p:sp>
      </p:grpSp>
      <p:sp>
        <p:nvSpPr>
          <p:cNvPr id="69" name="TextBox 26"/>
          <p:cNvSpPr txBox="1">
            <a:spLocks noChangeArrowheads="1"/>
          </p:cNvSpPr>
          <p:nvPr/>
        </p:nvSpPr>
        <p:spPr bwMode="auto">
          <a:xfrm rot="16200000">
            <a:off x="-26245" y="1822386"/>
            <a:ext cx="1007007" cy="338554"/>
          </a:xfrm>
          <a:prstGeom prst="rect">
            <a:avLst/>
          </a:prstGeom>
          <a:noFill/>
          <a:ln w="9525">
            <a:noFill/>
            <a:miter lim="800000"/>
            <a:headEnd/>
            <a:tailEnd/>
          </a:ln>
        </p:spPr>
        <p:txBody>
          <a:bodyPr wrap="none">
            <a:spAutoFit/>
          </a:bodyPr>
          <a:lstStyle/>
          <a:p>
            <a:pPr algn="ctr" fontAlgn="ctr"/>
            <a:r>
              <a:rPr lang="en-US" altLang="zh-CN" sz="1600" b="1" i="1" dirty="0">
                <a:gradFill>
                  <a:gsLst>
                    <a:gs pos="0">
                      <a:schemeClr val="tx1"/>
                    </a:gs>
                    <a:gs pos="50000">
                      <a:schemeClr val="tx1">
                        <a:alpha val="75000"/>
                      </a:schemeClr>
                    </a:gs>
                    <a:gs pos="50000">
                      <a:srgbClr val="027EE4"/>
                    </a:gs>
                  </a:gsLst>
                  <a:lin ang="5400000" scaled="0"/>
                </a:gradFill>
              </a:rPr>
              <a:t>Business</a:t>
            </a:r>
          </a:p>
        </p:txBody>
      </p:sp>
      <p:sp>
        <p:nvSpPr>
          <p:cNvPr id="70" name="TextBox 26"/>
          <p:cNvSpPr txBox="1">
            <a:spLocks noChangeArrowheads="1"/>
          </p:cNvSpPr>
          <p:nvPr/>
        </p:nvSpPr>
        <p:spPr bwMode="auto">
          <a:xfrm rot="16200000">
            <a:off x="-26245" y="3651186"/>
            <a:ext cx="1007007" cy="338554"/>
          </a:xfrm>
          <a:prstGeom prst="rect">
            <a:avLst/>
          </a:prstGeom>
          <a:noFill/>
          <a:ln w="9525">
            <a:noFill/>
            <a:miter lim="800000"/>
            <a:headEnd/>
            <a:tailEnd/>
          </a:ln>
        </p:spPr>
        <p:txBody>
          <a:bodyPr wrap="none">
            <a:spAutoFit/>
          </a:bodyPr>
          <a:lstStyle/>
          <a:p>
            <a:pPr algn="ctr" fontAlgn="ctr"/>
            <a:r>
              <a:rPr lang="en-US" altLang="zh-CN" sz="1600" b="1" i="1" dirty="0">
                <a:gradFill>
                  <a:gsLst>
                    <a:gs pos="0">
                      <a:schemeClr val="tx1"/>
                    </a:gs>
                    <a:gs pos="50000">
                      <a:schemeClr val="tx1">
                        <a:alpha val="75000"/>
                      </a:schemeClr>
                    </a:gs>
                    <a:gs pos="50000">
                      <a:srgbClr val="027EE4"/>
                    </a:gs>
                  </a:gsLst>
                  <a:lin ang="5400000" scaled="0"/>
                </a:gradFill>
              </a:rPr>
              <a:t>Business</a:t>
            </a:r>
          </a:p>
        </p:txBody>
      </p:sp>
      <p:sp>
        <p:nvSpPr>
          <p:cNvPr id="72" name="TextBox 26"/>
          <p:cNvSpPr txBox="1">
            <a:spLocks noChangeArrowheads="1"/>
          </p:cNvSpPr>
          <p:nvPr/>
        </p:nvSpPr>
        <p:spPr bwMode="auto">
          <a:xfrm rot="16200000">
            <a:off x="-26245" y="5479986"/>
            <a:ext cx="1007007" cy="338554"/>
          </a:xfrm>
          <a:prstGeom prst="rect">
            <a:avLst/>
          </a:prstGeom>
          <a:noFill/>
          <a:ln w="9525">
            <a:noFill/>
            <a:miter lim="800000"/>
            <a:headEnd/>
            <a:tailEnd/>
          </a:ln>
        </p:spPr>
        <p:txBody>
          <a:bodyPr wrap="none">
            <a:spAutoFit/>
          </a:bodyPr>
          <a:lstStyle/>
          <a:p>
            <a:pPr algn="ctr" fontAlgn="ctr"/>
            <a:r>
              <a:rPr lang="en-US" altLang="zh-CN" sz="1600" b="1" i="1" dirty="0">
                <a:gradFill>
                  <a:gsLst>
                    <a:gs pos="0">
                      <a:schemeClr val="tx1"/>
                    </a:gs>
                    <a:gs pos="50000">
                      <a:schemeClr val="tx1">
                        <a:alpha val="75000"/>
                      </a:schemeClr>
                    </a:gs>
                    <a:gs pos="50000">
                      <a:srgbClr val="027EE4"/>
                    </a:gs>
                  </a:gsLst>
                  <a:lin ang="5400000" scaled="0"/>
                </a:gradFill>
              </a:rPr>
              <a:t>Business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Time Later…</a:t>
            </a:r>
            <a:endParaRPr lang="en-US" dirty="0"/>
          </a:p>
        </p:txBody>
      </p:sp>
      <p:grpSp>
        <p:nvGrpSpPr>
          <p:cNvPr id="3" name="Group 2"/>
          <p:cNvGrpSpPr/>
          <p:nvPr/>
        </p:nvGrpSpPr>
        <p:grpSpPr>
          <a:xfrm>
            <a:off x="0" y="3895725"/>
            <a:ext cx="9144000" cy="2962274"/>
            <a:chOff x="0" y="4454260"/>
            <a:chExt cx="9144000" cy="2403740"/>
          </a:xfrm>
          <a:gradFill>
            <a:gsLst>
              <a:gs pos="0">
                <a:schemeClr val="bg1">
                  <a:alpha val="70000"/>
                </a:schemeClr>
              </a:gs>
              <a:gs pos="86000">
                <a:schemeClr val="bg1">
                  <a:alpha val="80000"/>
                </a:schemeClr>
              </a:gs>
            </a:gsLst>
            <a:lin ang="5400000" scaled="0"/>
          </a:gradFill>
        </p:grpSpPr>
        <p:sp>
          <p:nvSpPr>
            <p:cNvPr id="4" name="Freeform 5"/>
            <p:cNvSpPr>
              <a:spLocks/>
            </p:cNvSpPr>
            <p:nvPr/>
          </p:nvSpPr>
          <p:spPr bwMode="auto">
            <a:xfrm>
              <a:off x="0" y="4860396"/>
              <a:ext cx="9144000" cy="1997604"/>
            </a:xfrm>
            <a:custGeom>
              <a:avLst/>
              <a:gdLst/>
              <a:ahLst/>
              <a:cxnLst>
                <a:cxn ang="0">
                  <a:pos x="6912" y="1510"/>
                </a:cxn>
                <a:cxn ang="0">
                  <a:pos x="0" y="1510"/>
                </a:cxn>
                <a:cxn ang="0">
                  <a:pos x="0" y="0"/>
                </a:cxn>
                <a:cxn ang="0">
                  <a:pos x="0" y="0"/>
                </a:cxn>
                <a:cxn ang="0">
                  <a:pos x="68" y="12"/>
                </a:cxn>
                <a:cxn ang="0">
                  <a:pos x="266" y="45"/>
                </a:cxn>
                <a:cxn ang="0">
                  <a:pos x="408" y="65"/>
                </a:cxn>
                <a:cxn ang="0">
                  <a:pos x="579" y="89"/>
                </a:cxn>
                <a:cxn ang="0">
                  <a:pos x="775" y="115"/>
                </a:cxn>
                <a:cxn ang="0">
                  <a:pos x="997" y="140"/>
                </a:cxn>
                <a:cxn ang="0">
                  <a:pos x="1241" y="166"/>
                </a:cxn>
                <a:cxn ang="0">
                  <a:pos x="1508" y="192"/>
                </a:cxn>
                <a:cxn ang="0">
                  <a:pos x="1793" y="216"/>
                </a:cxn>
                <a:cxn ang="0">
                  <a:pos x="1943" y="226"/>
                </a:cxn>
                <a:cxn ang="0">
                  <a:pos x="2099" y="236"/>
                </a:cxn>
                <a:cxn ang="0">
                  <a:pos x="2256" y="246"/>
                </a:cxn>
                <a:cxn ang="0">
                  <a:pos x="2420" y="255"/>
                </a:cxn>
                <a:cxn ang="0">
                  <a:pos x="2585" y="262"/>
                </a:cxn>
                <a:cxn ang="0">
                  <a:pos x="2756" y="268"/>
                </a:cxn>
                <a:cxn ang="0">
                  <a:pos x="2930" y="274"/>
                </a:cxn>
                <a:cxn ang="0">
                  <a:pos x="3106" y="277"/>
                </a:cxn>
                <a:cxn ang="0">
                  <a:pos x="3287" y="280"/>
                </a:cxn>
                <a:cxn ang="0">
                  <a:pos x="3470" y="280"/>
                </a:cxn>
                <a:cxn ang="0">
                  <a:pos x="3470" y="280"/>
                </a:cxn>
                <a:cxn ang="0">
                  <a:pos x="3652" y="280"/>
                </a:cxn>
                <a:cxn ang="0">
                  <a:pos x="3832" y="277"/>
                </a:cxn>
                <a:cxn ang="0">
                  <a:pos x="4009" y="274"/>
                </a:cxn>
                <a:cxn ang="0">
                  <a:pos x="4182" y="268"/>
                </a:cxn>
                <a:cxn ang="0">
                  <a:pos x="4352" y="262"/>
                </a:cxn>
                <a:cxn ang="0">
                  <a:pos x="4518" y="255"/>
                </a:cxn>
                <a:cxn ang="0">
                  <a:pos x="4680" y="246"/>
                </a:cxn>
                <a:cxn ang="0">
                  <a:pos x="4837" y="236"/>
                </a:cxn>
                <a:cxn ang="0">
                  <a:pos x="4991" y="226"/>
                </a:cxn>
                <a:cxn ang="0">
                  <a:pos x="5140" y="216"/>
                </a:cxn>
                <a:cxn ang="0">
                  <a:pos x="5423" y="192"/>
                </a:cxn>
                <a:cxn ang="0">
                  <a:pos x="5686" y="166"/>
                </a:cxn>
                <a:cxn ang="0">
                  <a:pos x="5928" y="140"/>
                </a:cxn>
                <a:cxn ang="0">
                  <a:pos x="6147" y="115"/>
                </a:cxn>
                <a:cxn ang="0">
                  <a:pos x="6342" y="89"/>
                </a:cxn>
                <a:cxn ang="0">
                  <a:pos x="6509" y="65"/>
                </a:cxn>
                <a:cxn ang="0">
                  <a:pos x="6651" y="45"/>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5"/>
                  </a:lnTo>
                  <a:lnTo>
                    <a:pt x="408" y="65"/>
                  </a:lnTo>
                  <a:lnTo>
                    <a:pt x="579" y="89"/>
                  </a:lnTo>
                  <a:lnTo>
                    <a:pt x="775" y="115"/>
                  </a:lnTo>
                  <a:lnTo>
                    <a:pt x="997" y="140"/>
                  </a:lnTo>
                  <a:lnTo>
                    <a:pt x="1241" y="166"/>
                  </a:lnTo>
                  <a:lnTo>
                    <a:pt x="1508" y="192"/>
                  </a:lnTo>
                  <a:lnTo>
                    <a:pt x="1793" y="216"/>
                  </a:lnTo>
                  <a:lnTo>
                    <a:pt x="1943" y="226"/>
                  </a:lnTo>
                  <a:lnTo>
                    <a:pt x="2099" y="236"/>
                  </a:lnTo>
                  <a:lnTo>
                    <a:pt x="2256" y="246"/>
                  </a:lnTo>
                  <a:lnTo>
                    <a:pt x="2420" y="255"/>
                  </a:lnTo>
                  <a:lnTo>
                    <a:pt x="2585" y="262"/>
                  </a:lnTo>
                  <a:lnTo>
                    <a:pt x="2756" y="268"/>
                  </a:lnTo>
                  <a:lnTo>
                    <a:pt x="2930" y="274"/>
                  </a:lnTo>
                  <a:lnTo>
                    <a:pt x="3106" y="277"/>
                  </a:lnTo>
                  <a:lnTo>
                    <a:pt x="3287" y="280"/>
                  </a:lnTo>
                  <a:lnTo>
                    <a:pt x="3470" y="280"/>
                  </a:lnTo>
                  <a:lnTo>
                    <a:pt x="3470" y="280"/>
                  </a:lnTo>
                  <a:lnTo>
                    <a:pt x="3652" y="280"/>
                  </a:lnTo>
                  <a:lnTo>
                    <a:pt x="3832" y="277"/>
                  </a:lnTo>
                  <a:lnTo>
                    <a:pt x="4009" y="274"/>
                  </a:lnTo>
                  <a:lnTo>
                    <a:pt x="4182" y="268"/>
                  </a:lnTo>
                  <a:lnTo>
                    <a:pt x="4352" y="262"/>
                  </a:lnTo>
                  <a:lnTo>
                    <a:pt x="4518" y="255"/>
                  </a:lnTo>
                  <a:lnTo>
                    <a:pt x="4680" y="246"/>
                  </a:lnTo>
                  <a:lnTo>
                    <a:pt x="4837" y="236"/>
                  </a:lnTo>
                  <a:lnTo>
                    <a:pt x="4991" y="226"/>
                  </a:lnTo>
                  <a:lnTo>
                    <a:pt x="5140" y="216"/>
                  </a:lnTo>
                  <a:lnTo>
                    <a:pt x="5423" y="192"/>
                  </a:lnTo>
                  <a:lnTo>
                    <a:pt x="5686" y="166"/>
                  </a:lnTo>
                  <a:lnTo>
                    <a:pt x="5928" y="140"/>
                  </a:lnTo>
                  <a:lnTo>
                    <a:pt x="6147" y="115"/>
                  </a:lnTo>
                  <a:lnTo>
                    <a:pt x="6342" y="89"/>
                  </a:lnTo>
                  <a:lnTo>
                    <a:pt x="6509" y="65"/>
                  </a:lnTo>
                  <a:lnTo>
                    <a:pt x="6651" y="45"/>
                  </a:lnTo>
                  <a:lnTo>
                    <a:pt x="6763" y="26"/>
                  </a:lnTo>
                  <a:lnTo>
                    <a:pt x="6845" y="12"/>
                  </a:lnTo>
                  <a:lnTo>
                    <a:pt x="6912" y="0"/>
                  </a:lnTo>
                  <a:lnTo>
                    <a:pt x="6912" y="1510"/>
                  </a:lnTo>
                  <a:close/>
                </a:path>
              </a:pathLst>
            </a:custGeom>
            <a:gradFill flip="none" rotWithShape="1">
              <a:gsLst>
                <a:gs pos="0">
                  <a:schemeClr val="bg1">
                    <a:alpha val="96000"/>
                  </a:schemeClr>
                </a:gs>
                <a:gs pos="100000">
                  <a:schemeClr val="bg1">
                    <a:alpha val="19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6"/>
            <p:cNvSpPr>
              <a:spLocks/>
            </p:cNvSpPr>
            <p:nvPr/>
          </p:nvSpPr>
          <p:spPr bwMode="auto">
            <a:xfrm>
              <a:off x="0" y="4454260"/>
              <a:ext cx="9144000" cy="731573"/>
            </a:xfrm>
            <a:custGeom>
              <a:avLst/>
              <a:gdLst/>
              <a:ahLst/>
              <a:cxnLst>
                <a:cxn ang="0">
                  <a:pos x="6912" y="266"/>
                </a:cxn>
                <a:cxn ang="0">
                  <a:pos x="6763" y="294"/>
                </a:cxn>
                <a:cxn ang="0">
                  <a:pos x="6512" y="333"/>
                </a:cxn>
                <a:cxn ang="0">
                  <a:pos x="6152" y="383"/>
                </a:cxn>
                <a:cxn ang="0">
                  <a:pos x="5693" y="437"/>
                </a:cxn>
                <a:cxn ang="0">
                  <a:pos x="5146" y="487"/>
                </a:cxn>
                <a:cxn ang="0">
                  <a:pos x="4842" y="509"/>
                </a:cxn>
                <a:cxn ang="0">
                  <a:pos x="4523" y="526"/>
                </a:cxn>
                <a:cxn ang="0">
                  <a:pos x="4187" y="541"/>
                </a:cxn>
                <a:cxn ang="0">
                  <a:pos x="3835" y="550"/>
                </a:cxn>
                <a:cxn ang="0">
                  <a:pos x="3470" y="553"/>
                </a:cxn>
                <a:cxn ang="0">
                  <a:pos x="3290" y="553"/>
                </a:cxn>
                <a:cxn ang="0">
                  <a:pos x="2940" y="546"/>
                </a:cxn>
                <a:cxn ang="0">
                  <a:pos x="2601" y="535"/>
                </a:cxn>
                <a:cxn ang="0">
                  <a:pos x="2274" y="517"/>
                </a:cxn>
                <a:cxn ang="0">
                  <a:pos x="1964" y="499"/>
                </a:cxn>
                <a:cxn ang="0">
                  <a:pos x="1528" y="463"/>
                </a:cxn>
                <a:cxn ang="0">
                  <a:pos x="1014" y="410"/>
                </a:cxn>
                <a:cxn ang="0">
                  <a:pos x="591" y="357"/>
                </a:cxn>
                <a:cxn ang="0">
                  <a:pos x="271" y="311"/>
                </a:cxn>
                <a:cxn ang="0">
                  <a:pos x="0" y="266"/>
                </a:cxn>
                <a:cxn ang="0">
                  <a:pos x="0" y="0"/>
                </a:cxn>
                <a:cxn ang="0">
                  <a:pos x="152" y="46"/>
                </a:cxn>
                <a:cxn ang="0">
                  <a:pos x="408" y="114"/>
                </a:cxn>
                <a:cxn ang="0">
                  <a:pos x="775" y="200"/>
                </a:cxn>
                <a:cxn ang="0">
                  <a:pos x="997" y="246"/>
                </a:cxn>
                <a:cxn ang="0">
                  <a:pos x="1241" y="292"/>
                </a:cxn>
                <a:cxn ang="0">
                  <a:pos x="1508" y="336"/>
                </a:cxn>
                <a:cxn ang="0">
                  <a:pos x="1793" y="377"/>
                </a:cxn>
                <a:cxn ang="0">
                  <a:pos x="2099" y="415"/>
                </a:cxn>
                <a:cxn ang="0">
                  <a:pos x="2420" y="446"/>
                </a:cxn>
                <a:cxn ang="0">
                  <a:pos x="2756" y="471"/>
                </a:cxn>
                <a:cxn ang="0">
                  <a:pos x="3106" y="487"/>
                </a:cxn>
                <a:cxn ang="0">
                  <a:pos x="3470" y="492"/>
                </a:cxn>
                <a:cxn ang="0">
                  <a:pos x="3652" y="490"/>
                </a:cxn>
                <a:cxn ang="0">
                  <a:pos x="4009" y="480"/>
                </a:cxn>
                <a:cxn ang="0">
                  <a:pos x="4352" y="459"/>
                </a:cxn>
                <a:cxn ang="0">
                  <a:pos x="4680" y="432"/>
                </a:cxn>
                <a:cxn ang="0">
                  <a:pos x="4991" y="396"/>
                </a:cxn>
                <a:cxn ang="0">
                  <a:pos x="5285" y="357"/>
                </a:cxn>
                <a:cxn ang="0">
                  <a:pos x="5558" y="314"/>
                </a:cxn>
                <a:cxn ang="0">
                  <a:pos x="5811" y="268"/>
                </a:cxn>
                <a:cxn ang="0">
                  <a:pos x="6041" y="224"/>
                </a:cxn>
                <a:cxn ang="0">
                  <a:pos x="6342" y="155"/>
                </a:cxn>
                <a:cxn ang="0">
                  <a:pos x="6651" y="77"/>
                </a:cxn>
                <a:cxn ang="0">
                  <a:pos x="6845" y="20"/>
                </a:cxn>
                <a:cxn ang="0">
                  <a:pos x="6912" y="266"/>
                </a:cxn>
              </a:cxnLst>
              <a:rect l="0" t="0" r="r" b="b"/>
              <a:pathLst>
                <a:path w="6912" h="553">
                  <a:moveTo>
                    <a:pt x="6912" y="266"/>
                  </a:moveTo>
                  <a:lnTo>
                    <a:pt x="6912" y="266"/>
                  </a:lnTo>
                  <a:lnTo>
                    <a:pt x="6845" y="278"/>
                  </a:lnTo>
                  <a:lnTo>
                    <a:pt x="6763" y="294"/>
                  </a:lnTo>
                  <a:lnTo>
                    <a:pt x="6652" y="311"/>
                  </a:lnTo>
                  <a:lnTo>
                    <a:pt x="6512" y="333"/>
                  </a:lnTo>
                  <a:lnTo>
                    <a:pt x="6345" y="357"/>
                  </a:lnTo>
                  <a:lnTo>
                    <a:pt x="6152" y="383"/>
                  </a:lnTo>
                  <a:lnTo>
                    <a:pt x="5934" y="410"/>
                  </a:lnTo>
                  <a:lnTo>
                    <a:pt x="5693" y="437"/>
                  </a:lnTo>
                  <a:lnTo>
                    <a:pt x="5430" y="463"/>
                  </a:lnTo>
                  <a:lnTo>
                    <a:pt x="5146" y="487"/>
                  </a:lnTo>
                  <a:lnTo>
                    <a:pt x="4996" y="499"/>
                  </a:lnTo>
                  <a:lnTo>
                    <a:pt x="4842" y="509"/>
                  </a:lnTo>
                  <a:lnTo>
                    <a:pt x="4685" y="517"/>
                  </a:lnTo>
                  <a:lnTo>
                    <a:pt x="4523" y="526"/>
                  </a:lnTo>
                  <a:lnTo>
                    <a:pt x="4356" y="535"/>
                  </a:lnTo>
                  <a:lnTo>
                    <a:pt x="4187" y="541"/>
                  </a:lnTo>
                  <a:lnTo>
                    <a:pt x="4013" y="546"/>
                  </a:lnTo>
                  <a:lnTo>
                    <a:pt x="3835" y="550"/>
                  </a:lnTo>
                  <a:lnTo>
                    <a:pt x="3654" y="553"/>
                  </a:lnTo>
                  <a:lnTo>
                    <a:pt x="3470" y="553"/>
                  </a:lnTo>
                  <a:lnTo>
                    <a:pt x="3470" y="553"/>
                  </a:lnTo>
                  <a:lnTo>
                    <a:pt x="3290" y="553"/>
                  </a:lnTo>
                  <a:lnTo>
                    <a:pt x="3114" y="550"/>
                  </a:lnTo>
                  <a:lnTo>
                    <a:pt x="2940" y="546"/>
                  </a:lnTo>
                  <a:lnTo>
                    <a:pt x="2770" y="541"/>
                  </a:lnTo>
                  <a:lnTo>
                    <a:pt x="2601" y="535"/>
                  </a:lnTo>
                  <a:lnTo>
                    <a:pt x="2437" y="526"/>
                  </a:lnTo>
                  <a:lnTo>
                    <a:pt x="2274" y="517"/>
                  </a:lnTo>
                  <a:lnTo>
                    <a:pt x="2117" y="509"/>
                  </a:lnTo>
                  <a:lnTo>
                    <a:pt x="1964" y="499"/>
                  </a:lnTo>
                  <a:lnTo>
                    <a:pt x="1813" y="487"/>
                  </a:lnTo>
                  <a:lnTo>
                    <a:pt x="1528" y="463"/>
                  </a:lnTo>
                  <a:lnTo>
                    <a:pt x="1262" y="437"/>
                  </a:lnTo>
                  <a:lnTo>
                    <a:pt x="1014" y="410"/>
                  </a:lnTo>
                  <a:lnTo>
                    <a:pt x="791" y="383"/>
                  </a:lnTo>
                  <a:lnTo>
                    <a:pt x="591" y="357"/>
                  </a:lnTo>
                  <a:lnTo>
                    <a:pt x="418" y="333"/>
                  </a:lnTo>
                  <a:lnTo>
                    <a:pt x="271" y="311"/>
                  </a:lnTo>
                  <a:lnTo>
                    <a:pt x="70" y="278"/>
                  </a:lnTo>
                  <a:lnTo>
                    <a:pt x="0" y="266"/>
                  </a:lnTo>
                  <a:lnTo>
                    <a:pt x="0" y="0"/>
                  </a:lnTo>
                  <a:lnTo>
                    <a:pt x="0" y="0"/>
                  </a:lnTo>
                  <a:lnTo>
                    <a:pt x="68" y="20"/>
                  </a:lnTo>
                  <a:lnTo>
                    <a:pt x="152" y="46"/>
                  </a:lnTo>
                  <a:lnTo>
                    <a:pt x="266" y="77"/>
                  </a:lnTo>
                  <a:lnTo>
                    <a:pt x="408" y="114"/>
                  </a:lnTo>
                  <a:lnTo>
                    <a:pt x="579" y="155"/>
                  </a:lnTo>
                  <a:lnTo>
                    <a:pt x="775" y="200"/>
                  </a:lnTo>
                  <a:lnTo>
                    <a:pt x="883" y="224"/>
                  </a:lnTo>
                  <a:lnTo>
                    <a:pt x="997" y="246"/>
                  </a:lnTo>
                  <a:lnTo>
                    <a:pt x="1117" y="268"/>
                  </a:lnTo>
                  <a:lnTo>
                    <a:pt x="1241" y="292"/>
                  </a:lnTo>
                  <a:lnTo>
                    <a:pt x="1371" y="314"/>
                  </a:lnTo>
                  <a:lnTo>
                    <a:pt x="1508" y="336"/>
                  </a:lnTo>
                  <a:lnTo>
                    <a:pt x="1648" y="357"/>
                  </a:lnTo>
                  <a:lnTo>
                    <a:pt x="1793" y="377"/>
                  </a:lnTo>
                  <a:lnTo>
                    <a:pt x="1943" y="396"/>
                  </a:lnTo>
                  <a:lnTo>
                    <a:pt x="2099" y="415"/>
                  </a:lnTo>
                  <a:lnTo>
                    <a:pt x="2256" y="432"/>
                  </a:lnTo>
                  <a:lnTo>
                    <a:pt x="2420" y="446"/>
                  </a:lnTo>
                  <a:lnTo>
                    <a:pt x="2585" y="459"/>
                  </a:lnTo>
                  <a:lnTo>
                    <a:pt x="2756" y="471"/>
                  </a:lnTo>
                  <a:lnTo>
                    <a:pt x="2930" y="480"/>
                  </a:lnTo>
                  <a:lnTo>
                    <a:pt x="3106" y="487"/>
                  </a:lnTo>
                  <a:lnTo>
                    <a:pt x="3287" y="490"/>
                  </a:lnTo>
                  <a:lnTo>
                    <a:pt x="3470" y="492"/>
                  </a:lnTo>
                  <a:lnTo>
                    <a:pt x="3470" y="492"/>
                  </a:lnTo>
                  <a:lnTo>
                    <a:pt x="3652" y="490"/>
                  </a:lnTo>
                  <a:lnTo>
                    <a:pt x="3832" y="487"/>
                  </a:lnTo>
                  <a:lnTo>
                    <a:pt x="4009" y="480"/>
                  </a:lnTo>
                  <a:lnTo>
                    <a:pt x="4182" y="471"/>
                  </a:lnTo>
                  <a:lnTo>
                    <a:pt x="4352" y="459"/>
                  </a:lnTo>
                  <a:lnTo>
                    <a:pt x="4518" y="446"/>
                  </a:lnTo>
                  <a:lnTo>
                    <a:pt x="4680" y="432"/>
                  </a:lnTo>
                  <a:lnTo>
                    <a:pt x="4837" y="415"/>
                  </a:lnTo>
                  <a:lnTo>
                    <a:pt x="4991" y="396"/>
                  </a:lnTo>
                  <a:lnTo>
                    <a:pt x="5140" y="377"/>
                  </a:lnTo>
                  <a:lnTo>
                    <a:pt x="5285" y="357"/>
                  </a:lnTo>
                  <a:lnTo>
                    <a:pt x="5423" y="336"/>
                  </a:lnTo>
                  <a:lnTo>
                    <a:pt x="5558" y="314"/>
                  </a:lnTo>
                  <a:lnTo>
                    <a:pt x="5686" y="292"/>
                  </a:lnTo>
                  <a:lnTo>
                    <a:pt x="5811" y="268"/>
                  </a:lnTo>
                  <a:lnTo>
                    <a:pt x="5928" y="246"/>
                  </a:lnTo>
                  <a:lnTo>
                    <a:pt x="6041" y="224"/>
                  </a:lnTo>
                  <a:lnTo>
                    <a:pt x="6147" y="200"/>
                  </a:lnTo>
                  <a:lnTo>
                    <a:pt x="6342" y="155"/>
                  </a:lnTo>
                  <a:lnTo>
                    <a:pt x="6509" y="114"/>
                  </a:lnTo>
                  <a:lnTo>
                    <a:pt x="6651" y="77"/>
                  </a:lnTo>
                  <a:lnTo>
                    <a:pt x="6763" y="46"/>
                  </a:lnTo>
                  <a:lnTo>
                    <a:pt x="6845" y="20"/>
                  </a:lnTo>
                  <a:lnTo>
                    <a:pt x="6912" y="0"/>
                  </a:lnTo>
                  <a:lnTo>
                    <a:pt x="6912" y="266"/>
                  </a:lnTo>
                  <a:close/>
                </a:path>
              </a:pathLst>
            </a:custGeom>
            <a:gradFill>
              <a:gsLst>
                <a:gs pos="0">
                  <a:schemeClr val="bg1">
                    <a:alpha val="0"/>
                  </a:schemeClr>
                </a:gs>
                <a:gs pos="100000">
                  <a:schemeClr val="bg1"/>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122" name="Picture 2"/>
          <p:cNvPicPr>
            <a:picLocks noChangeAspect="1" noChangeArrowheads="1"/>
          </p:cNvPicPr>
          <p:nvPr/>
        </p:nvPicPr>
        <p:blipFill>
          <a:blip r:embed="rId3"/>
          <a:srcRect/>
          <a:stretch>
            <a:fillRect/>
          </a:stretch>
        </p:blipFill>
        <p:spPr bwMode="auto">
          <a:xfrm>
            <a:off x="3901354" y="1481051"/>
            <a:ext cx="4333875" cy="3962400"/>
          </a:xfrm>
          <a:prstGeom prst="rect">
            <a:avLst/>
          </a:prstGeom>
          <a:noFill/>
          <a:ln w="9525">
            <a:noFill/>
            <a:miter lim="800000"/>
            <a:headEnd/>
            <a:tailEnd/>
          </a:ln>
          <a:effectLst/>
        </p:spPr>
      </p:pic>
      <p:pic>
        <p:nvPicPr>
          <p:cNvPr id="5123" name="Picture 3" descr="\\SERVER3\InternalBin\Resource DVD\DVD_ART36\Artwork_Imagery\Icons - Illustrations\_ REAL VISTA STYLE\speech bubble.png"/>
          <p:cNvPicPr>
            <a:picLocks noChangeAspect="1" noChangeArrowheads="1"/>
          </p:cNvPicPr>
          <p:nvPr/>
        </p:nvPicPr>
        <p:blipFill>
          <a:blip r:embed="rId4"/>
          <a:srcRect/>
          <a:stretch>
            <a:fillRect/>
          </a:stretch>
        </p:blipFill>
        <p:spPr bwMode="auto">
          <a:xfrm>
            <a:off x="1263535" y="1129698"/>
            <a:ext cx="2714937" cy="2714937"/>
          </a:xfrm>
          <a:prstGeom prst="rect">
            <a:avLst/>
          </a:prstGeom>
          <a:noFill/>
        </p:spPr>
      </p:pic>
      <p:pic>
        <p:nvPicPr>
          <p:cNvPr id="331" name="Picture 5" descr="C:\Users\nirb\AppData\Local\Microsoft\Windows\Temporary Internet Files\Content.IE5\F70PPZGH\MCj04244840000[1].wmf"/>
          <p:cNvPicPr>
            <a:picLocks noChangeAspect="1" noChangeArrowheads="1"/>
          </p:cNvPicPr>
          <p:nvPr/>
        </p:nvPicPr>
        <p:blipFill>
          <a:blip r:embed="rId5" cstate="print"/>
          <a:srcRect/>
          <a:stretch>
            <a:fillRect/>
          </a:stretch>
        </p:blipFill>
        <p:spPr bwMode="auto">
          <a:xfrm>
            <a:off x="829021" y="3233738"/>
            <a:ext cx="1295400" cy="1185863"/>
          </a:xfrm>
          <a:prstGeom prst="rect">
            <a:avLst/>
          </a:prstGeom>
          <a:noFill/>
          <a:ln w="9525">
            <a:noFill/>
            <a:miter lim="800000"/>
            <a:headEnd/>
            <a:tailEnd/>
          </a:ln>
        </p:spPr>
      </p:pic>
      <p:pic>
        <p:nvPicPr>
          <p:cNvPr id="334" name="Rectangle 51203"/>
          <p:cNvPicPr>
            <a:picLocks noChangeAspect="1" noChangeArrowheads="1"/>
          </p:cNvPicPr>
          <p:nvPr/>
        </p:nvPicPr>
        <p:blipFill>
          <a:blip r:embed="rId6" cstate="print"/>
          <a:srcRect b="44082"/>
          <a:stretch>
            <a:fillRect/>
          </a:stretch>
        </p:blipFill>
        <p:spPr bwMode="auto">
          <a:xfrm>
            <a:off x="2456547" y="2583093"/>
            <a:ext cx="502920" cy="445269"/>
          </a:xfrm>
          <a:prstGeom prst="rect">
            <a:avLst/>
          </a:prstGeom>
          <a:noFill/>
          <a:ln w="9525">
            <a:noFill/>
            <a:miter lim="800000"/>
            <a:headEnd/>
            <a:tailEnd/>
          </a:ln>
        </p:spPr>
      </p:pic>
      <p:pic>
        <p:nvPicPr>
          <p:cNvPr id="335" name="Picture 3" descr="\\SERVER3\InternalBin\Resource DVD\DVD_ART36\Artwork_Imagery\Icons - Illustrations\_ REAL VISTA STYLE\money bag dollar sign.png"/>
          <p:cNvPicPr>
            <a:picLocks noChangeAspect="1" noChangeArrowheads="1"/>
          </p:cNvPicPr>
          <p:nvPr/>
        </p:nvPicPr>
        <p:blipFill>
          <a:blip r:embed="rId7"/>
          <a:stretch>
            <a:fillRect/>
          </a:stretch>
        </p:blipFill>
        <p:spPr bwMode="auto">
          <a:xfrm>
            <a:off x="2374452" y="1668780"/>
            <a:ext cx="502920" cy="502920"/>
          </a:xfrm>
          <a:prstGeom prst="rect">
            <a:avLst/>
          </a:prstGeom>
          <a:noFill/>
          <a:ln>
            <a:noFill/>
          </a:ln>
        </p:spPr>
      </p:pic>
      <p:pic>
        <p:nvPicPr>
          <p:cNvPr id="336" name="Picture 4" descr="\\SERVER3\InternalBin\Resource DVD\DVD_ART36\Artwork_Imagery\Icons - Illustrations\_ REAL VISTA STYLE\lock locked secure security.png"/>
          <p:cNvPicPr>
            <a:picLocks noChangeAspect="1" noChangeArrowheads="1"/>
          </p:cNvPicPr>
          <p:nvPr/>
        </p:nvPicPr>
        <p:blipFill>
          <a:blip r:embed="rId8"/>
          <a:stretch>
            <a:fillRect/>
          </a:stretch>
        </p:blipFill>
        <p:spPr bwMode="auto">
          <a:xfrm>
            <a:off x="2878975" y="1984663"/>
            <a:ext cx="502920" cy="502920"/>
          </a:xfrm>
          <a:prstGeom prst="rect">
            <a:avLst/>
          </a:prstGeom>
          <a:noFill/>
          <a:ln>
            <a:noFill/>
          </a:ln>
        </p:spPr>
      </p:pic>
      <p:pic>
        <p:nvPicPr>
          <p:cNvPr id="337" name="Picture 5" descr="\\SERVER3\InternalBin\Resource DVD\DVD_ART36\Artwork_Imagery\Icons - Illustrations\_ REAL VISTA STYLE\bar chart sales red arrow.png"/>
          <p:cNvPicPr>
            <a:picLocks noChangeAspect="1" noChangeArrowheads="1"/>
          </p:cNvPicPr>
          <p:nvPr/>
        </p:nvPicPr>
        <p:blipFill>
          <a:blip r:embed="rId9"/>
          <a:srcRect/>
          <a:stretch>
            <a:fillRect/>
          </a:stretch>
        </p:blipFill>
        <p:spPr bwMode="auto">
          <a:xfrm>
            <a:off x="1913640" y="2117668"/>
            <a:ext cx="502920" cy="50292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out)">
                                      <p:cBhvr>
                                        <p:cTn id="7" dur="3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gray">
          <a:xfrm>
            <a:off x="4604769" y="2226005"/>
            <a:ext cx="2074334" cy="3511551"/>
          </a:xfrm>
          <a:prstGeom prst="roundRect">
            <a:avLst>
              <a:gd name="adj" fmla="val 13194"/>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457200" rIns="0" bIns="0" numCol="1" rtlCol="0" anchor="t" anchorCtr="0" compatLnSpc="1">
            <a:prstTxWarp prst="textNoShape">
              <a:avLst/>
            </a:prstTxWarp>
          </a:bodyPr>
          <a:lstStyle/>
          <a:p>
            <a:pPr algn="ctr" fontAlgn="ctr"/>
            <a:r>
              <a:rPr lang="en-US" altLang="zh-CN" sz="2000" b="1" i="1" dirty="0" smtClean="0">
                <a:gradFill>
                  <a:gsLst>
                    <a:gs pos="0">
                      <a:schemeClr val="tx1"/>
                    </a:gs>
                    <a:gs pos="50000">
                      <a:schemeClr val="tx1">
                        <a:alpha val="75000"/>
                      </a:schemeClr>
                    </a:gs>
                    <a:gs pos="50000">
                      <a:srgbClr val="027EE4"/>
                    </a:gs>
                  </a:gsLst>
                  <a:lin ang="5400000" scaled="0"/>
                </a:gradFill>
              </a:rPr>
              <a:t>Classify </a:t>
            </a:r>
            <a:br>
              <a:rPr lang="en-US" altLang="zh-CN" sz="2000" b="1" i="1" dirty="0" smtClean="0">
                <a:gradFill>
                  <a:gsLst>
                    <a:gs pos="0">
                      <a:schemeClr val="tx1"/>
                    </a:gs>
                    <a:gs pos="50000">
                      <a:schemeClr val="tx1">
                        <a:alpha val="75000"/>
                      </a:schemeClr>
                    </a:gs>
                    <a:gs pos="50000">
                      <a:srgbClr val="027EE4"/>
                    </a:gs>
                  </a:gsLst>
                  <a:lin ang="5400000" scaled="0"/>
                </a:gradFill>
              </a:rPr>
            </a:br>
            <a:r>
              <a:rPr lang="en-US" altLang="zh-CN" sz="2000" b="1" i="1" dirty="0" smtClean="0">
                <a:gradFill>
                  <a:gsLst>
                    <a:gs pos="0">
                      <a:schemeClr val="tx1"/>
                    </a:gs>
                    <a:gs pos="50000">
                      <a:schemeClr val="tx1">
                        <a:alpha val="75000"/>
                      </a:schemeClr>
                    </a:gs>
                    <a:gs pos="50000">
                      <a:srgbClr val="027EE4"/>
                    </a:gs>
                  </a:gsLst>
                  <a:lin ang="5400000" scaled="0"/>
                </a:gradFill>
              </a:rPr>
              <a:t>Data</a:t>
            </a:r>
          </a:p>
        </p:txBody>
      </p:sp>
      <p:grpSp>
        <p:nvGrpSpPr>
          <p:cNvPr id="2" name="Group 18"/>
          <p:cNvGrpSpPr/>
          <p:nvPr/>
        </p:nvGrpSpPr>
        <p:grpSpPr>
          <a:xfrm>
            <a:off x="0" y="3895725"/>
            <a:ext cx="9144000" cy="2962274"/>
            <a:chOff x="0" y="4454260"/>
            <a:chExt cx="9144000" cy="2403740"/>
          </a:xfrm>
          <a:gradFill>
            <a:gsLst>
              <a:gs pos="0">
                <a:schemeClr val="bg1">
                  <a:alpha val="70000"/>
                </a:schemeClr>
              </a:gs>
              <a:gs pos="86000">
                <a:schemeClr val="bg1">
                  <a:alpha val="80000"/>
                </a:schemeClr>
              </a:gs>
            </a:gsLst>
            <a:lin ang="5400000" scaled="0"/>
          </a:gradFill>
        </p:grpSpPr>
        <p:sp>
          <p:nvSpPr>
            <p:cNvPr id="20" name="Freeform 5"/>
            <p:cNvSpPr>
              <a:spLocks/>
            </p:cNvSpPr>
            <p:nvPr/>
          </p:nvSpPr>
          <p:spPr bwMode="auto">
            <a:xfrm>
              <a:off x="0" y="4860396"/>
              <a:ext cx="9144000" cy="1997604"/>
            </a:xfrm>
            <a:custGeom>
              <a:avLst/>
              <a:gdLst/>
              <a:ahLst/>
              <a:cxnLst>
                <a:cxn ang="0">
                  <a:pos x="6912" y="1510"/>
                </a:cxn>
                <a:cxn ang="0">
                  <a:pos x="0" y="1510"/>
                </a:cxn>
                <a:cxn ang="0">
                  <a:pos x="0" y="0"/>
                </a:cxn>
                <a:cxn ang="0">
                  <a:pos x="0" y="0"/>
                </a:cxn>
                <a:cxn ang="0">
                  <a:pos x="68" y="12"/>
                </a:cxn>
                <a:cxn ang="0">
                  <a:pos x="266" y="45"/>
                </a:cxn>
                <a:cxn ang="0">
                  <a:pos x="408" y="65"/>
                </a:cxn>
                <a:cxn ang="0">
                  <a:pos x="579" y="89"/>
                </a:cxn>
                <a:cxn ang="0">
                  <a:pos x="775" y="115"/>
                </a:cxn>
                <a:cxn ang="0">
                  <a:pos x="997" y="140"/>
                </a:cxn>
                <a:cxn ang="0">
                  <a:pos x="1241" y="166"/>
                </a:cxn>
                <a:cxn ang="0">
                  <a:pos x="1508" y="192"/>
                </a:cxn>
                <a:cxn ang="0">
                  <a:pos x="1793" y="216"/>
                </a:cxn>
                <a:cxn ang="0">
                  <a:pos x="1943" y="226"/>
                </a:cxn>
                <a:cxn ang="0">
                  <a:pos x="2099" y="236"/>
                </a:cxn>
                <a:cxn ang="0">
                  <a:pos x="2256" y="246"/>
                </a:cxn>
                <a:cxn ang="0">
                  <a:pos x="2420" y="255"/>
                </a:cxn>
                <a:cxn ang="0">
                  <a:pos x="2585" y="262"/>
                </a:cxn>
                <a:cxn ang="0">
                  <a:pos x="2756" y="268"/>
                </a:cxn>
                <a:cxn ang="0">
                  <a:pos x="2930" y="274"/>
                </a:cxn>
                <a:cxn ang="0">
                  <a:pos x="3106" y="277"/>
                </a:cxn>
                <a:cxn ang="0">
                  <a:pos x="3287" y="280"/>
                </a:cxn>
                <a:cxn ang="0">
                  <a:pos x="3470" y="280"/>
                </a:cxn>
                <a:cxn ang="0">
                  <a:pos x="3470" y="280"/>
                </a:cxn>
                <a:cxn ang="0">
                  <a:pos x="3652" y="280"/>
                </a:cxn>
                <a:cxn ang="0">
                  <a:pos x="3832" y="277"/>
                </a:cxn>
                <a:cxn ang="0">
                  <a:pos x="4009" y="274"/>
                </a:cxn>
                <a:cxn ang="0">
                  <a:pos x="4182" y="268"/>
                </a:cxn>
                <a:cxn ang="0">
                  <a:pos x="4352" y="262"/>
                </a:cxn>
                <a:cxn ang="0">
                  <a:pos x="4518" y="255"/>
                </a:cxn>
                <a:cxn ang="0">
                  <a:pos x="4680" y="246"/>
                </a:cxn>
                <a:cxn ang="0">
                  <a:pos x="4837" y="236"/>
                </a:cxn>
                <a:cxn ang="0">
                  <a:pos x="4991" y="226"/>
                </a:cxn>
                <a:cxn ang="0">
                  <a:pos x="5140" y="216"/>
                </a:cxn>
                <a:cxn ang="0">
                  <a:pos x="5423" y="192"/>
                </a:cxn>
                <a:cxn ang="0">
                  <a:pos x="5686" y="166"/>
                </a:cxn>
                <a:cxn ang="0">
                  <a:pos x="5928" y="140"/>
                </a:cxn>
                <a:cxn ang="0">
                  <a:pos x="6147" y="115"/>
                </a:cxn>
                <a:cxn ang="0">
                  <a:pos x="6342" y="89"/>
                </a:cxn>
                <a:cxn ang="0">
                  <a:pos x="6509" y="65"/>
                </a:cxn>
                <a:cxn ang="0">
                  <a:pos x="6651" y="45"/>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5"/>
                  </a:lnTo>
                  <a:lnTo>
                    <a:pt x="408" y="65"/>
                  </a:lnTo>
                  <a:lnTo>
                    <a:pt x="579" y="89"/>
                  </a:lnTo>
                  <a:lnTo>
                    <a:pt x="775" y="115"/>
                  </a:lnTo>
                  <a:lnTo>
                    <a:pt x="997" y="140"/>
                  </a:lnTo>
                  <a:lnTo>
                    <a:pt x="1241" y="166"/>
                  </a:lnTo>
                  <a:lnTo>
                    <a:pt x="1508" y="192"/>
                  </a:lnTo>
                  <a:lnTo>
                    <a:pt x="1793" y="216"/>
                  </a:lnTo>
                  <a:lnTo>
                    <a:pt x="1943" y="226"/>
                  </a:lnTo>
                  <a:lnTo>
                    <a:pt x="2099" y="236"/>
                  </a:lnTo>
                  <a:lnTo>
                    <a:pt x="2256" y="246"/>
                  </a:lnTo>
                  <a:lnTo>
                    <a:pt x="2420" y="255"/>
                  </a:lnTo>
                  <a:lnTo>
                    <a:pt x="2585" y="262"/>
                  </a:lnTo>
                  <a:lnTo>
                    <a:pt x="2756" y="268"/>
                  </a:lnTo>
                  <a:lnTo>
                    <a:pt x="2930" y="274"/>
                  </a:lnTo>
                  <a:lnTo>
                    <a:pt x="3106" y="277"/>
                  </a:lnTo>
                  <a:lnTo>
                    <a:pt x="3287" y="280"/>
                  </a:lnTo>
                  <a:lnTo>
                    <a:pt x="3470" y="280"/>
                  </a:lnTo>
                  <a:lnTo>
                    <a:pt x="3470" y="280"/>
                  </a:lnTo>
                  <a:lnTo>
                    <a:pt x="3652" y="280"/>
                  </a:lnTo>
                  <a:lnTo>
                    <a:pt x="3832" y="277"/>
                  </a:lnTo>
                  <a:lnTo>
                    <a:pt x="4009" y="274"/>
                  </a:lnTo>
                  <a:lnTo>
                    <a:pt x="4182" y="268"/>
                  </a:lnTo>
                  <a:lnTo>
                    <a:pt x="4352" y="262"/>
                  </a:lnTo>
                  <a:lnTo>
                    <a:pt x="4518" y="255"/>
                  </a:lnTo>
                  <a:lnTo>
                    <a:pt x="4680" y="246"/>
                  </a:lnTo>
                  <a:lnTo>
                    <a:pt x="4837" y="236"/>
                  </a:lnTo>
                  <a:lnTo>
                    <a:pt x="4991" y="226"/>
                  </a:lnTo>
                  <a:lnTo>
                    <a:pt x="5140" y="216"/>
                  </a:lnTo>
                  <a:lnTo>
                    <a:pt x="5423" y="192"/>
                  </a:lnTo>
                  <a:lnTo>
                    <a:pt x="5686" y="166"/>
                  </a:lnTo>
                  <a:lnTo>
                    <a:pt x="5928" y="140"/>
                  </a:lnTo>
                  <a:lnTo>
                    <a:pt x="6147" y="115"/>
                  </a:lnTo>
                  <a:lnTo>
                    <a:pt x="6342" y="89"/>
                  </a:lnTo>
                  <a:lnTo>
                    <a:pt x="6509" y="65"/>
                  </a:lnTo>
                  <a:lnTo>
                    <a:pt x="6651" y="45"/>
                  </a:lnTo>
                  <a:lnTo>
                    <a:pt x="6763" y="26"/>
                  </a:lnTo>
                  <a:lnTo>
                    <a:pt x="6845" y="12"/>
                  </a:lnTo>
                  <a:lnTo>
                    <a:pt x="6912" y="0"/>
                  </a:lnTo>
                  <a:lnTo>
                    <a:pt x="6912" y="1510"/>
                  </a:lnTo>
                  <a:close/>
                </a:path>
              </a:pathLst>
            </a:custGeom>
            <a:gradFill flip="none" rotWithShape="1">
              <a:gsLst>
                <a:gs pos="0">
                  <a:schemeClr val="bg1">
                    <a:alpha val="96000"/>
                  </a:schemeClr>
                </a:gs>
                <a:gs pos="100000">
                  <a:schemeClr val="bg1">
                    <a:alpha val="19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6"/>
            <p:cNvSpPr>
              <a:spLocks/>
            </p:cNvSpPr>
            <p:nvPr/>
          </p:nvSpPr>
          <p:spPr bwMode="auto">
            <a:xfrm>
              <a:off x="0" y="4454260"/>
              <a:ext cx="9144000" cy="731573"/>
            </a:xfrm>
            <a:custGeom>
              <a:avLst/>
              <a:gdLst/>
              <a:ahLst/>
              <a:cxnLst>
                <a:cxn ang="0">
                  <a:pos x="6912" y="266"/>
                </a:cxn>
                <a:cxn ang="0">
                  <a:pos x="6763" y="294"/>
                </a:cxn>
                <a:cxn ang="0">
                  <a:pos x="6512" y="333"/>
                </a:cxn>
                <a:cxn ang="0">
                  <a:pos x="6152" y="383"/>
                </a:cxn>
                <a:cxn ang="0">
                  <a:pos x="5693" y="437"/>
                </a:cxn>
                <a:cxn ang="0">
                  <a:pos x="5146" y="487"/>
                </a:cxn>
                <a:cxn ang="0">
                  <a:pos x="4842" y="509"/>
                </a:cxn>
                <a:cxn ang="0">
                  <a:pos x="4523" y="526"/>
                </a:cxn>
                <a:cxn ang="0">
                  <a:pos x="4187" y="541"/>
                </a:cxn>
                <a:cxn ang="0">
                  <a:pos x="3835" y="550"/>
                </a:cxn>
                <a:cxn ang="0">
                  <a:pos x="3470" y="553"/>
                </a:cxn>
                <a:cxn ang="0">
                  <a:pos x="3290" y="553"/>
                </a:cxn>
                <a:cxn ang="0">
                  <a:pos x="2940" y="546"/>
                </a:cxn>
                <a:cxn ang="0">
                  <a:pos x="2601" y="535"/>
                </a:cxn>
                <a:cxn ang="0">
                  <a:pos x="2274" y="517"/>
                </a:cxn>
                <a:cxn ang="0">
                  <a:pos x="1964" y="499"/>
                </a:cxn>
                <a:cxn ang="0">
                  <a:pos x="1528" y="463"/>
                </a:cxn>
                <a:cxn ang="0">
                  <a:pos x="1014" y="410"/>
                </a:cxn>
                <a:cxn ang="0">
                  <a:pos x="591" y="357"/>
                </a:cxn>
                <a:cxn ang="0">
                  <a:pos x="271" y="311"/>
                </a:cxn>
                <a:cxn ang="0">
                  <a:pos x="0" y="266"/>
                </a:cxn>
                <a:cxn ang="0">
                  <a:pos x="0" y="0"/>
                </a:cxn>
                <a:cxn ang="0">
                  <a:pos x="152" y="46"/>
                </a:cxn>
                <a:cxn ang="0">
                  <a:pos x="408" y="114"/>
                </a:cxn>
                <a:cxn ang="0">
                  <a:pos x="775" y="200"/>
                </a:cxn>
                <a:cxn ang="0">
                  <a:pos x="997" y="246"/>
                </a:cxn>
                <a:cxn ang="0">
                  <a:pos x="1241" y="292"/>
                </a:cxn>
                <a:cxn ang="0">
                  <a:pos x="1508" y="336"/>
                </a:cxn>
                <a:cxn ang="0">
                  <a:pos x="1793" y="377"/>
                </a:cxn>
                <a:cxn ang="0">
                  <a:pos x="2099" y="415"/>
                </a:cxn>
                <a:cxn ang="0">
                  <a:pos x="2420" y="446"/>
                </a:cxn>
                <a:cxn ang="0">
                  <a:pos x="2756" y="471"/>
                </a:cxn>
                <a:cxn ang="0">
                  <a:pos x="3106" y="487"/>
                </a:cxn>
                <a:cxn ang="0">
                  <a:pos x="3470" y="492"/>
                </a:cxn>
                <a:cxn ang="0">
                  <a:pos x="3652" y="490"/>
                </a:cxn>
                <a:cxn ang="0">
                  <a:pos x="4009" y="480"/>
                </a:cxn>
                <a:cxn ang="0">
                  <a:pos x="4352" y="459"/>
                </a:cxn>
                <a:cxn ang="0">
                  <a:pos x="4680" y="432"/>
                </a:cxn>
                <a:cxn ang="0">
                  <a:pos x="4991" y="396"/>
                </a:cxn>
                <a:cxn ang="0">
                  <a:pos x="5285" y="357"/>
                </a:cxn>
                <a:cxn ang="0">
                  <a:pos x="5558" y="314"/>
                </a:cxn>
                <a:cxn ang="0">
                  <a:pos x="5811" y="268"/>
                </a:cxn>
                <a:cxn ang="0">
                  <a:pos x="6041" y="224"/>
                </a:cxn>
                <a:cxn ang="0">
                  <a:pos x="6342" y="155"/>
                </a:cxn>
                <a:cxn ang="0">
                  <a:pos x="6651" y="77"/>
                </a:cxn>
                <a:cxn ang="0">
                  <a:pos x="6845" y="20"/>
                </a:cxn>
                <a:cxn ang="0">
                  <a:pos x="6912" y="266"/>
                </a:cxn>
              </a:cxnLst>
              <a:rect l="0" t="0" r="r" b="b"/>
              <a:pathLst>
                <a:path w="6912" h="553">
                  <a:moveTo>
                    <a:pt x="6912" y="266"/>
                  </a:moveTo>
                  <a:lnTo>
                    <a:pt x="6912" y="266"/>
                  </a:lnTo>
                  <a:lnTo>
                    <a:pt x="6845" y="278"/>
                  </a:lnTo>
                  <a:lnTo>
                    <a:pt x="6763" y="294"/>
                  </a:lnTo>
                  <a:lnTo>
                    <a:pt x="6652" y="311"/>
                  </a:lnTo>
                  <a:lnTo>
                    <a:pt x="6512" y="333"/>
                  </a:lnTo>
                  <a:lnTo>
                    <a:pt x="6345" y="357"/>
                  </a:lnTo>
                  <a:lnTo>
                    <a:pt x="6152" y="383"/>
                  </a:lnTo>
                  <a:lnTo>
                    <a:pt x="5934" y="410"/>
                  </a:lnTo>
                  <a:lnTo>
                    <a:pt x="5693" y="437"/>
                  </a:lnTo>
                  <a:lnTo>
                    <a:pt x="5430" y="463"/>
                  </a:lnTo>
                  <a:lnTo>
                    <a:pt x="5146" y="487"/>
                  </a:lnTo>
                  <a:lnTo>
                    <a:pt x="4996" y="499"/>
                  </a:lnTo>
                  <a:lnTo>
                    <a:pt x="4842" y="509"/>
                  </a:lnTo>
                  <a:lnTo>
                    <a:pt x="4685" y="517"/>
                  </a:lnTo>
                  <a:lnTo>
                    <a:pt x="4523" y="526"/>
                  </a:lnTo>
                  <a:lnTo>
                    <a:pt x="4356" y="535"/>
                  </a:lnTo>
                  <a:lnTo>
                    <a:pt x="4187" y="541"/>
                  </a:lnTo>
                  <a:lnTo>
                    <a:pt x="4013" y="546"/>
                  </a:lnTo>
                  <a:lnTo>
                    <a:pt x="3835" y="550"/>
                  </a:lnTo>
                  <a:lnTo>
                    <a:pt x="3654" y="553"/>
                  </a:lnTo>
                  <a:lnTo>
                    <a:pt x="3470" y="553"/>
                  </a:lnTo>
                  <a:lnTo>
                    <a:pt x="3470" y="553"/>
                  </a:lnTo>
                  <a:lnTo>
                    <a:pt x="3290" y="553"/>
                  </a:lnTo>
                  <a:lnTo>
                    <a:pt x="3114" y="550"/>
                  </a:lnTo>
                  <a:lnTo>
                    <a:pt x="2940" y="546"/>
                  </a:lnTo>
                  <a:lnTo>
                    <a:pt x="2770" y="541"/>
                  </a:lnTo>
                  <a:lnTo>
                    <a:pt x="2601" y="535"/>
                  </a:lnTo>
                  <a:lnTo>
                    <a:pt x="2437" y="526"/>
                  </a:lnTo>
                  <a:lnTo>
                    <a:pt x="2274" y="517"/>
                  </a:lnTo>
                  <a:lnTo>
                    <a:pt x="2117" y="509"/>
                  </a:lnTo>
                  <a:lnTo>
                    <a:pt x="1964" y="499"/>
                  </a:lnTo>
                  <a:lnTo>
                    <a:pt x="1813" y="487"/>
                  </a:lnTo>
                  <a:lnTo>
                    <a:pt x="1528" y="463"/>
                  </a:lnTo>
                  <a:lnTo>
                    <a:pt x="1262" y="437"/>
                  </a:lnTo>
                  <a:lnTo>
                    <a:pt x="1014" y="410"/>
                  </a:lnTo>
                  <a:lnTo>
                    <a:pt x="791" y="383"/>
                  </a:lnTo>
                  <a:lnTo>
                    <a:pt x="591" y="357"/>
                  </a:lnTo>
                  <a:lnTo>
                    <a:pt x="418" y="333"/>
                  </a:lnTo>
                  <a:lnTo>
                    <a:pt x="271" y="311"/>
                  </a:lnTo>
                  <a:lnTo>
                    <a:pt x="70" y="278"/>
                  </a:lnTo>
                  <a:lnTo>
                    <a:pt x="0" y="266"/>
                  </a:lnTo>
                  <a:lnTo>
                    <a:pt x="0" y="0"/>
                  </a:lnTo>
                  <a:lnTo>
                    <a:pt x="0" y="0"/>
                  </a:lnTo>
                  <a:lnTo>
                    <a:pt x="68" y="20"/>
                  </a:lnTo>
                  <a:lnTo>
                    <a:pt x="152" y="46"/>
                  </a:lnTo>
                  <a:lnTo>
                    <a:pt x="266" y="77"/>
                  </a:lnTo>
                  <a:lnTo>
                    <a:pt x="408" y="114"/>
                  </a:lnTo>
                  <a:lnTo>
                    <a:pt x="579" y="155"/>
                  </a:lnTo>
                  <a:lnTo>
                    <a:pt x="775" y="200"/>
                  </a:lnTo>
                  <a:lnTo>
                    <a:pt x="883" y="224"/>
                  </a:lnTo>
                  <a:lnTo>
                    <a:pt x="997" y="246"/>
                  </a:lnTo>
                  <a:lnTo>
                    <a:pt x="1117" y="268"/>
                  </a:lnTo>
                  <a:lnTo>
                    <a:pt x="1241" y="292"/>
                  </a:lnTo>
                  <a:lnTo>
                    <a:pt x="1371" y="314"/>
                  </a:lnTo>
                  <a:lnTo>
                    <a:pt x="1508" y="336"/>
                  </a:lnTo>
                  <a:lnTo>
                    <a:pt x="1648" y="357"/>
                  </a:lnTo>
                  <a:lnTo>
                    <a:pt x="1793" y="377"/>
                  </a:lnTo>
                  <a:lnTo>
                    <a:pt x="1943" y="396"/>
                  </a:lnTo>
                  <a:lnTo>
                    <a:pt x="2099" y="415"/>
                  </a:lnTo>
                  <a:lnTo>
                    <a:pt x="2256" y="432"/>
                  </a:lnTo>
                  <a:lnTo>
                    <a:pt x="2420" y="446"/>
                  </a:lnTo>
                  <a:lnTo>
                    <a:pt x="2585" y="459"/>
                  </a:lnTo>
                  <a:lnTo>
                    <a:pt x="2756" y="471"/>
                  </a:lnTo>
                  <a:lnTo>
                    <a:pt x="2930" y="480"/>
                  </a:lnTo>
                  <a:lnTo>
                    <a:pt x="3106" y="487"/>
                  </a:lnTo>
                  <a:lnTo>
                    <a:pt x="3287" y="490"/>
                  </a:lnTo>
                  <a:lnTo>
                    <a:pt x="3470" y="492"/>
                  </a:lnTo>
                  <a:lnTo>
                    <a:pt x="3470" y="492"/>
                  </a:lnTo>
                  <a:lnTo>
                    <a:pt x="3652" y="490"/>
                  </a:lnTo>
                  <a:lnTo>
                    <a:pt x="3832" y="487"/>
                  </a:lnTo>
                  <a:lnTo>
                    <a:pt x="4009" y="480"/>
                  </a:lnTo>
                  <a:lnTo>
                    <a:pt x="4182" y="471"/>
                  </a:lnTo>
                  <a:lnTo>
                    <a:pt x="4352" y="459"/>
                  </a:lnTo>
                  <a:lnTo>
                    <a:pt x="4518" y="446"/>
                  </a:lnTo>
                  <a:lnTo>
                    <a:pt x="4680" y="432"/>
                  </a:lnTo>
                  <a:lnTo>
                    <a:pt x="4837" y="415"/>
                  </a:lnTo>
                  <a:lnTo>
                    <a:pt x="4991" y="396"/>
                  </a:lnTo>
                  <a:lnTo>
                    <a:pt x="5140" y="377"/>
                  </a:lnTo>
                  <a:lnTo>
                    <a:pt x="5285" y="357"/>
                  </a:lnTo>
                  <a:lnTo>
                    <a:pt x="5423" y="336"/>
                  </a:lnTo>
                  <a:lnTo>
                    <a:pt x="5558" y="314"/>
                  </a:lnTo>
                  <a:lnTo>
                    <a:pt x="5686" y="292"/>
                  </a:lnTo>
                  <a:lnTo>
                    <a:pt x="5811" y="268"/>
                  </a:lnTo>
                  <a:lnTo>
                    <a:pt x="5928" y="246"/>
                  </a:lnTo>
                  <a:lnTo>
                    <a:pt x="6041" y="224"/>
                  </a:lnTo>
                  <a:lnTo>
                    <a:pt x="6147" y="200"/>
                  </a:lnTo>
                  <a:lnTo>
                    <a:pt x="6342" y="155"/>
                  </a:lnTo>
                  <a:lnTo>
                    <a:pt x="6509" y="114"/>
                  </a:lnTo>
                  <a:lnTo>
                    <a:pt x="6651" y="77"/>
                  </a:lnTo>
                  <a:lnTo>
                    <a:pt x="6763" y="46"/>
                  </a:lnTo>
                  <a:lnTo>
                    <a:pt x="6845" y="20"/>
                  </a:lnTo>
                  <a:lnTo>
                    <a:pt x="6912" y="0"/>
                  </a:lnTo>
                  <a:lnTo>
                    <a:pt x="6912" y="266"/>
                  </a:lnTo>
                  <a:close/>
                </a:path>
              </a:pathLst>
            </a:custGeom>
            <a:gradFill>
              <a:gsLst>
                <a:gs pos="0">
                  <a:schemeClr val="bg1">
                    <a:alpha val="0"/>
                  </a:schemeClr>
                </a:gs>
                <a:gs pos="100000">
                  <a:schemeClr val="bg1"/>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Title 13"/>
          <p:cNvSpPr>
            <a:spLocks noGrp="1"/>
          </p:cNvSpPr>
          <p:nvPr>
            <p:ph type="title"/>
          </p:nvPr>
        </p:nvSpPr>
        <p:spPr>
          <a:xfrm>
            <a:off x="381000" y="228600"/>
            <a:ext cx="8382000" cy="553998"/>
          </a:xfrm>
        </p:spPr>
        <p:txBody>
          <a:bodyPr/>
          <a:lstStyle/>
          <a:p>
            <a:pPr lvl="0"/>
            <a:r>
              <a:rPr lang="en-US" sz="4000" dirty="0" smtClean="0"/>
              <a:t>Manage Data Based On Business Value</a:t>
            </a:r>
            <a:endParaRPr lang="en-US" sz="4000" dirty="0"/>
          </a:p>
        </p:txBody>
      </p:sp>
      <p:sp>
        <p:nvSpPr>
          <p:cNvPr id="17" name="Rounded Rectangle 16"/>
          <p:cNvSpPr/>
          <p:nvPr/>
        </p:nvSpPr>
        <p:spPr bwMode="gray">
          <a:xfrm>
            <a:off x="6679102" y="2226005"/>
            <a:ext cx="2074334" cy="3511551"/>
          </a:xfrm>
          <a:prstGeom prst="roundRect">
            <a:avLst>
              <a:gd name="adj" fmla="val 13194"/>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16200000" scaled="1"/>
            <a:tileRect/>
          </a:gradFill>
          <a:ln w="12700" cap="flat" cmpd="sng" algn="ctr">
            <a:gradFill flip="none" rotWithShape="1">
              <a:gsLst>
                <a:gs pos="25000">
                  <a:srgbClr val="FFFFFF">
                    <a:alpha val="0"/>
                  </a:srgbClr>
                </a:gs>
                <a:gs pos="50000">
                  <a:srgbClr val="ADADAD">
                    <a:alpha val="69804"/>
                  </a:srgbClr>
                </a:gs>
                <a:gs pos="70000">
                  <a:srgbClr val="FFFFFF"/>
                </a:gs>
              </a:gsLst>
              <a:lin ang="5400000" scaled="1"/>
              <a:tileRect/>
            </a:gradFill>
            <a:prstDash val="solid"/>
            <a:round/>
            <a:headEnd type="none" w="med" len="med"/>
            <a:tailEnd type="none" w="med" len="med"/>
          </a:ln>
          <a:effectLst/>
        </p:spPr>
        <p:txBody>
          <a:bodyPr vert="horz" wrap="square" lIns="0" tIns="2011680" rIns="0" bIns="0" numCol="1" rtlCol="0" anchor="t" anchorCtr="0" compatLnSpc="1">
            <a:prstTxWarp prst="textNoShape">
              <a:avLst/>
            </a:prstTxWarp>
          </a:bodyPr>
          <a:lstStyle/>
          <a:p>
            <a:pPr lvl="0" algn="ctr" fontAlgn="ctr">
              <a:lnSpc>
                <a:spcPct val="90000"/>
              </a:lnSpc>
              <a:spcBef>
                <a:spcPct val="0"/>
              </a:spcBef>
              <a:spcAft>
                <a:spcPct val="35000"/>
              </a:spcAft>
            </a:pPr>
            <a:r>
              <a:rPr lang="en-US" altLang="zh-CN" sz="2000" b="1" i="1" dirty="0" smtClean="0">
                <a:gradFill>
                  <a:gsLst>
                    <a:gs pos="0">
                      <a:schemeClr val="tx1"/>
                    </a:gs>
                    <a:gs pos="50000">
                      <a:schemeClr val="tx1">
                        <a:alpha val="75000"/>
                      </a:schemeClr>
                    </a:gs>
                    <a:gs pos="50000">
                      <a:srgbClr val="027EE4"/>
                    </a:gs>
                  </a:gsLst>
                  <a:lin ang="5400000" scaled="0"/>
                </a:gradFill>
              </a:rPr>
              <a:t>Apply policy according to classification</a:t>
            </a:r>
          </a:p>
        </p:txBody>
      </p:sp>
      <p:sp>
        <p:nvSpPr>
          <p:cNvPr id="28" name="TextBox 26"/>
          <p:cNvSpPr txBox="1">
            <a:spLocks noChangeArrowheads="1"/>
          </p:cNvSpPr>
          <p:nvPr/>
        </p:nvSpPr>
        <p:spPr bwMode="auto">
          <a:xfrm>
            <a:off x="5002595" y="1774023"/>
            <a:ext cx="1278683" cy="547842"/>
          </a:xfrm>
          <a:prstGeom prst="rect">
            <a:avLst/>
          </a:prstGeom>
          <a:noFill/>
          <a:ln w="9525">
            <a:noFill/>
            <a:miter lim="800000"/>
            <a:headEnd/>
            <a:tailEnd/>
          </a:ln>
        </p:spPr>
        <p:txBody>
          <a:bodyPr wrap="none">
            <a:spAutoFit/>
          </a:bodyPr>
          <a:lstStyle/>
          <a:p>
            <a:pPr marL="0" lvl="1" fontAlgn="ctr">
              <a:lnSpc>
                <a:spcPct val="90000"/>
              </a:lnSpc>
              <a:spcBef>
                <a:spcPct val="20000"/>
              </a:spcBef>
              <a:spcAft>
                <a:spcPct val="15000"/>
              </a:spcAft>
            </a:pPr>
            <a:r>
              <a:rPr lang="en-US" altLang="zh-CN" sz="3200" i="1" dirty="0" smtClean="0">
                <a:gradFill>
                  <a:gsLst>
                    <a:gs pos="0">
                      <a:schemeClr val="tx1"/>
                    </a:gs>
                    <a:gs pos="86000">
                      <a:schemeClr val="tx1"/>
                    </a:gs>
                  </a:gsLst>
                  <a:lin ang="5400000" scaled="0"/>
                </a:gradFill>
              </a:rPr>
              <a:t>Step 1</a:t>
            </a:r>
          </a:p>
        </p:txBody>
      </p:sp>
      <p:sp>
        <p:nvSpPr>
          <p:cNvPr id="29" name="TextBox 26"/>
          <p:cNvSpPr txBox="1">
            <a:spLocks noChangeArrowheads="1"/>
          </p:cNvSpPr>
          <p:nvPr/>
        </p:nvSpPr>
        <p:spPr bwMode="auto">
          <a:xfrm>
            <a:off x="7076928" y="5660215"/>
            <a:ext cx="1278683" cy="547842"/>
          </a:xfrm>
          <a:prstGeom prst="rect">
            <a:avLst/>
          </a:prstGeom>
          <a:noFill/>
          <a:ln w="9525">
            <a:noFill/>
            <a:miter lim="800000"/>
            <a:headEnd/>
            <a:tailEnd/>
          </a:ln>
        </p:spPr>
        <p:txBody>
          <a:bodyPr wrap="none">
            <a:spAutoFit/>
          </a:bodyPr>
          <a:lstStyle/>
          <a:p>
            <a:pPr marL="0" lvl="1" fontAlgn="ctr">
              <a:lnSpc>
                <a:spcPct val="90000"/>
              </a:lnSpc>
              <a:spcBef>
                <a:spcPct val="20000"/>
              </a:spcBef>
              <a:spcAft>
                <a:spcPct val="15000"/>
              </a:spcAft>
            </a:pPr>
            <a:r>
              <a:rPr lang="en-US" altLang="zh-CN" sz="3200" i="1" dirty="0" smtClean="0">
                <a:gradFill>
                  <a:gsLst>
                    <a:gs pos="0">
                      <a:schemeClr val="tx1"/>
                    </a:gs>
                    <a:gs pos="86000">
                      <a:schemeClr val="tx1"/>
                    </a:gs>
                  </a:gsLst>
                  <a:lin ang="5400000" scaled="0"/>
                </a:gradFill>
              </a:rPr>
              <a:t>Step 2</a:t>
            </a:r>
          </a:p>
        </p:txBody>
      </p:sp>
      <p:pic>
        <p:nvPicPr>
          <p:cNvPr id="12" name="Picture 11" descr="Management_2.png"/>
          <p:cNvPicPr>
            <a:picLocks noChangeAspect="1"/>
          </p:cNvPicPr>
          <p:nvPr/>
        </p:nvPicPr>
        <p:blipFill>
          <a:blip r:embed="rId3" cstate="print"/>
          <a:stretch>
            <a:fillRect/>
          </a:stretch>
        </p:blipFill>
        <p:spPr>
          <a:xfrm>
            <a:off x="0" y="1035493"/>
            <a:ext cx="7281333" cy="5822507"/>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gray">
          <a:xfrm>
            <a:off x="2247549" y="830852"/>
            <a:ext cx="1627909" cy="1804283"/>
          </a:xfrm>
          <a:prstGeom prst="roundRect">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91440" rIns="0" bIns="0" numCol="1" rtlCol="0" anchor="t" anchorCtr="0" compatLnSpc="1">
            <a:prstTxWarp prst="textNoShape">
              <a:avLst/>
            </a:prstTxWarp>
          </a:bodyPr>
          <a:lstStyle/>
          <a:p>
            <a:pPr algn="ctr" fontAlgn="ctr"/>
            <a:r>
              <a:rPr lang="en-US" altLang="zh-CN" sz="1400" dirty="0" smtClean="0">
                <a:gradFill>
                  <a:gsLst>
                    <a:gs pos="0">
                      <a:schemeClr val="tx1"/>
                    </a:gs>
                    <a:gs pos="50000">
                      <a:schemeClr val="tx1">
                        <a:alpha val="75000"/>
                      </a:schemeClr>
                    </a:gs>
                    <a:gs pos="50000">
                      <a:srgbClr val="027EE4"/>
                    </a:gs>
                  </a:gsLst>
                  <a:lin ang="5400000" scaled="0"/>
                </a:gradFill>
              </a:rPr>
              <a:t>Need per </a:t>
            </a:r>
            <a:br>
              <a:rPr lang="en-US" altLang="zh-CN" sz="1400" dirty="0" smtClean="0">
                <a:gradFill>
                  <a:gsLst>
                    <a:gs pos="0">
                      <a:schemeClr val="tx1"/>
                    </a:gs>
                    <a:gs pos="50000">
                      <a:schemeClr val="tx1">
                        <a:alpha val="75000"/>
                      </a:schemeClr>
                    </a:gs>
                    <a:gs pos="50000">
                      <a:srgbClr val="027EE4"/>
                    </a:gs>
                  </a:gsLst>
                  <a:lin ang="5400000" scaled="0"/>
                </a:gradFill>
              </a:rPr>
            </a:br>
            <a:r>
              <a:rPr lang="en-US" altLang="zh-CN" sz="1400" dirty="0" smtClean="0">
                <a:gradFill>
                  <a:gsLst>
                    <a:gs pos="0">
                      <a:schemeClr val="tx1"/>
                    </a:gs>
                    <a:gs pos="50000">
                      <a:schemeClr val="tx1">
                        <a:alpha val="75000"/>
                      </a:schemeClr>
                    </a:gs>
                    <a:gs pos="50000">
                      <a:srgbClr val="027EE4"/>
                    </a:gs>
                  </a:gsLst>
                  <a:lin ang="5400000" scaled="0"/>
                </a:gradFill>
              </a:rPr>
              <a:t>project share</a:t>
            </a:r>
          </a:p>
        </p:txBody>
      </p:sp>
      <p:sp>
        <p:nvSpPr>
          <p:cNvPr id="13" name="Freeform 6"/>
          <p:cNvSpPr>
            <a:spLocks/>
          </p:cNvSpPr>
          <p:nvPr/>
        </p:nvSpPr>
        <p:spPr bwMode="auto">
          <a:xfrm>
            <a:off x="228600" y="2286000"/>
            <a:ext cx="6400800" cy="609600"/>
          </a:xfrm>
          <a:custGeom>
            <a:avLst/>
            <a:gdLst>
              <a:gd name="connsiteX0" fmla="*/ 6574 w 8839"/>
              <a:gd name="connsiteY0" fmla="*/ 129 h 10000"/>
              <a:gd name="connsiteX1" fmla="*/ 6835 w 8839"/>
              <a:gd name="connsiteY1" fmla="*/ 2103 h 10000"/>
              <a:gd name="connsiteX2" fmla="*/ 807 w 8839"/>
              <a:gd name="connsiteY2" fmla="*/ 1960 h 10000"/>
              <a:gd name="connsiteX3" fmla="*/ 1081 w 8839"/>
              <a:gd name="connsiteY3" fmla="*/ 0 h 10000"/>
              <a:gd name="connsiteX4" fmla="*/ 0 w 8839"/>
              <a:gd name="connsiteY4" fmla="*/ 9728 h 10000"/>
              <a:gd name="connsiteX5" fmla="*/ 286 w 8839"/>
              <a:gd name="connsiteY5" fmla="*/ 6581 h 10000"/>
              <a:gd name="connsiteX6" fmla="*/ 7348 w 8839"/>
              <a:gd name="connsiteY6" fmla="*/ 6810 h 10000"/>
              <a:gd name="connsiteX7" fmla="*/ 7630 w 8839"/>
              <a:gd name="connsiteY7" fmla="*/ 10000 h 10000"/>
              <a:gd name="connsiteX8" fmla="*/ 8839 w 8839"/>
              <a:gd name="connsiteY8" fmla="*/ 4335 h 10000"/>
              <a:gd name="connsiteX9" fmla="*/ 6574 w 8839"/>
              <a:gd name="connsiteY9" fmla="*/ 129 h 10000"/>
              <a:gd name="connsiteX0" fmla="*/ 7437 w 10000"/>
              <a:gd name="connsiteY0" fmla="*/ 129 h 10863"/>
              <a:gd name="connsiteX1" fmla="*/ 7733 w 10000"/>
              <a:gd name="connsiteY1" fmla="*/ 2103 h 10863"/>
              <a:gd name="connsiteX2" fmla="*/ 913 w 10000"/>
              <a:gd name="connsiteY2" fmla="*/ 1960 h 10863"/>
              <a:gd name="connsiteX3" fmla="*/ 1223 w 10000"/>
              <a:gd name="connsiteY3" fmla="*/ 0 h 10863"/>
              <a:gd name="connsiteX4" fmla="*/ 0 w 10000"/>
              <a:gd name="connsiteY4" fmla="*/ 9728 h 10863"/>
              <a:gd name="connsiteX5" fmla="*/ 8313 w 10000"/>
              <a:gd name="connsiteY5" fmla="*/ 6810 h 10863"/>
              <a:gd name="connsiteX6" fmla="*/ 8632 w 10000"/>
              <a:gd name="connsiteY6" fmla="*/ 10000 h 10863"/>
              <a:gd name="connsiteX7" fmla="*/ 10000 w 10000"/>
              <a:gd name="connsiteY7" fmla="*/ 4335 h 10863"/>
              <a:gd name="connsiteX8" fmla="*/ 7437 w 10000"/>
              <a:gd name="connsiteY8" fmla="*/ 129 h 10863"/>
              <a:gd name="connsiteX0" fmla="*/ 8670 w 11233"/>
              <a:gd name="connsiteY0" fmla="*/ 0 h 10734"/>
              <a:gd name="connsiteX1" fmla="*/ 8966 w 11233"/>
              <a:gd name="connsiteY1" fmla="*/ 1974 h 10734"/>
              <a:gd name="connsiteX2" fmla="*/ 2146 w 11233"/>
              <a:gd name="connsiteY2" fmla="*/ 1831 h 10734"/>
              <a:gd name="connsiteX3" fmla="*/ 1233 w 11233"/>
              <a:gd name="connsiteY3" fmla="*/ 9599 h 10734"/>
              <a:gd name="connsiteX4" fmla="*/ 9546 w 11233"/>
              <a:gd name="connsiteY4" fmla="*/ 6681 h 10734"/>
              <a:gd name="connsiteX5" fmla="*/ 9865 w 11233"/>
              <a:gd name="connsiteY5" fmla="*/ 9871 h 10734"/>
              <a:gd name="connsiteX6" fmla="*/ 11233 w 11233"/>
              <a:gd name="connsiteY6" fmla="*/ 4206 h 10734"/>
              <a:gd name="connsiteX7" fmla="*/ 8670 w 11233"/>
              <a:gd name="connsiteY7" fmla="*/ 0 h 10734"/>
              <a:gd name="connsiteX0" fmla="*/ 8670 w 11233"/>
              <a:gd name="connsiteY0" fmla="*/ 0 h 10734"/>
              <a:gd name="connsiteX1" fmla="*/ 8966 w 11233"/>
              <a:gd name="connsiteY1" fmla="*/ 1974 h 10734"/>
              <a:gd name="connsiteX2" fmla="*/ 2146 w 11233"/>
              <a:gd name="connsiteY2" fmla="*/ 1831 h 10734"/>
              <a:gd name="connsiteX3" fmla="*/ 1233 w 11233"/>
              <a:gd name="connsiteY3" fmla="*/ 9599 h 10734"/>
              <a:gd name="connsiteX4" fmla="*/ 9546 w 11233"/>
              <a:gd name="connsiteY4" fmla="*/ 6681 h 10734"/>
              <a:gd name="connsiteX5" fmla="*/ 9865 w 11233"/>
              <a:gd name="connsiteY5" fmla="*/ 9871 h 10734"/>
              <a:gd name="connsiteX6" fmla="*/ 11233 w 11233"/>
              <a:gd name="connsiteY6" fmla="*/ 4206 h 10734"/>
              <a:gd name="connsiteX7" fmla="*/ 8670 w 11233"/>
              <a:gd name="connsiteY7" fmla="*/ 0 h 10734"/>
              <a:gd name="connsiteX0" fmla="*/ 7437 w 10000"/>
              <a:gd name="connsiteY0" fmla="*/ 0 h 10734"/>
              <a:gd name="connsiteX1" fmla="*/ 7733 w 10000"/>
              <a:gd name="connsiteY1" fmla="*/ 1974 h 10734"/>
              <a:gd name="connsiteX2" fmla="*/ 913 w 10000"/>
              <a:gd name="connsiteY2" fmla="*/ 1831 h 10734"/>
              <a:gd name="connsiteX3" fmla="*/ 0 w 10000"/>
              <a:gd name="connsiteY3" fmla="*/ 9599 h 10734"/>
              <a:gd name="connsiteX4" fmla="*/ 8313 w 10000"/>
              <a:gd name="connsiteY4" fmla="*/ 6681 h 10734"/>
              <a:gd name="connsiteX5" fmla="*/ 8632 w 10000"/>
              <a:gd name="connsiteY5" fmla="*/ 9871 h 10734"/>
              <a:gd name="connsiteX6" fmla="*/ 10000 w 10000"/>
              <a:gd name="connsiteY6" fmla="*/ 4206 h 10734"/>
              <a:gd name="connsiteX7" fmla="*/ 7437 w 10000"/>
              <a:gd name="connsiteY7" fmla="*/ 0 h 10734"/>
              <a:gd name="connsiteX0" fmla="*/ 7437 w 10000"/>
              <a:gd name="connsiteY0" fmla="*/ 0 h 9871"/>
              <a:gd name="connsiteX1" fmla="*/ 7733 w 10000"/>
              <a:gd name="connsiteY1" fmla="*/ 1974 h 9871"/>
              <a:gd name="connsiteX2" fmla="*/ 913 w 10000"/>
              <a:gd name="connsiteY2" fmla="*/ 1831 h 9871"/>
              <a:gd name="connsiteX3" fmla="*/ 0 w 10000"/>
              <a:gd name="connsiteY3" fmla="*/ 9599 h 9871"/>
              <a:gd name="connsiteX4" fmla="*/ 8313 w 10000"/>
              <a:gd name="connsiteY4" fmla="*/ 6681 h 9871"/>
              <a:gd name="connsiteX5" fmla="*/ 8632 w 10000"/>
              <a:gd name="connsiteY5" fmla="*/ 9871 h 9871"/>
              <a:gd name="connsiteX6" fmla="*/ 10000 w 10000"/>
              <a:gd name="connsiteY6" fmla="*/ 4206 h 9871"/>
              <a:gd name="connsiteX7" fmla="*/ 7437 w 10000"/>
              <a:gd name="connsiteY7" fmla="*/ 0 h 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9871">
                <a:moveTo>
                  <a:pt x="7437" y="0"/>
                </a:moveTo>
                <a:cubicBezTo>
                  <a:pt x="7536" y="658"/>
                  <a:pt x="7634" y="1316"/>
                  <a:pt x="7733" y="1974"/>
                </a:cubicBezTo>
                <a:lnTo>
                  <a:pt x="913" y="1831"/>
                </a:lnTo>
                <a:cubicBezTo>
                  <a:pt x="490" y="5808"/>
                  <a:pt x="461" y="6085"/>
                  <a:pt x="0" y="9599"/>
                </a:cubicBezTo>
                <a:cubicBezTo>
                  <a:pt x="1399" y="8672"/>
                  <a:pt x="6874" y="6636"/>
                  <a:pt x="8313" y="6681"/>
                </a:cubicBezTo>
                <a:cubicBezTo>
                  <a:pt x="8419" y="7744"/>
                  <a:pt x="8526" y="8808"/>
                  <a:pt x="8632" y="9871"/>
                </a:cubicBezTo>
                <a:lnTo>
                  <a:pt x="10000" y="4206"/>
                </a:lnTo>
                <a:lnTo>
                  <a:pt x="7437" y="0"/>
                </a:lnTo>
                <a:close/>
              </a:path>
            </a:pathLst>
          </a:custGeom>
          <a:gradFill flip="none" rotWithShape="1">
            <a:gsLst>
              <a:gs pos="0">
                <a:schemeClr val="tx1">
                  <a:lumMod val="65000"/>
                </a:schemeClr>
              </a:gs>
              <a:gs pos="50000">
                <a:srgbClr val="FFFFFF"/>
              </a:gs>
              <a:gs pos="88000">
                <a:schemeClr val="tx1">
                  <a:lumMod val="75000"/>
                </a:schemeClr>
              </a:gs>
            </a:gsLst>
            <a:path path="circle">
              <a:fillToRect l="100000" t="100000"/>
            </a:path>
            <a:tileRect r="-100000" b="-100000"/>
          </a:gradFill>
          <a:ln w="19050" cap="flat" cmpd="sng" algn="ctr">
            <a:solidFill>
              <a:srgbClr val="FFFFFF">
                <a:alpha val="23922"/>
              </a:srgbClr>
            </a:solidFill>
            <a:prstDash val="solid"/>
            <a:round/>
            <a:headEnd type="none" w="med" len="med"/>
            <a:tailEnd type="none" w="med" len="med"/>
          </a:ln>
          <a:effectLst>
            <a:outerShdw blurRad="266700" sx="103000" sy="103000" algn="ctr" rotWithShape="0">
              <a:prstClr val="black"/>
            </a:outerShdw>
          </a:effectLst>
          <a:scene3d>
            <a:camera prst="orthographicFront">
              <a:rot lat="0" lon="0" rev="6000"/>
            </a:camera>
            <a:lightRig rig="threePt" dir="t"/>
          </a:scene3d>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kern="0" dirty="0" smtClean="0">
              <a:solidFill>
                <a:schemeClr val="tx1"/>
              </a:solidFill>
            </a:endParaRPr>
          </a:p>
        </p:txBody>
      </p:sp>
      <p:sp>
        <p:nvSpPr>
          <p:cNvPr id="15" name="Freeform 6"/>
          <p:cNvSpPr>
            <a:spLocks/>
          </p:cNvSpPr>
          <p:nvPr/>
        </p:nvSpPr>
        <p:spPr bwMode="auto">
          <a:xfrm>
            <a:off x="228600" y="4114800"/>
            <a:ext cx="6400800" cy="609600"/>
          </a:xfrm>
          <a:custGeom>
            <a:avLst/>
            <a:gdLst>
              <a:gd name="connsiteX0" fmla="*/ 6574 w 8839"/>
              <a:gd name="connsiteY0" fmla="*/ 129 h 10000"/>
              <a:gd name="connsiteX1" fmla="*/ 6835 w 8839"/>
              <a:gd name="connsiteY1" fmla="*/ 2103 h 10000"/>
              <a:gd name="connsiteX2" fmla="*/ 807 w 8839"/>
              <a:gd name="connsiteY2" fmla="*/ 1960 h 10000"/>
              <a:gd name="connsiteX3" fmla="*/ 1081 w 8839"/>
              <a:gd name="connsiteY3" fmla="*/ 0 h 10000"/>
              <a:gd name="connsiteX4" fmla="*/ 0 w 8839"/>
              <a:gd name="connsiteY4" fmla="*/ 9728 h 10000"/>
              <a:gd name="connsiteX5" fmla="*/ 286 w 8839"/>
              <a:gd name="connsiteY5" fmla="*/ 6581 h 10000"/>
              <a:gd name="connsiteX6" fmla="*/ 7348 w 8839"/>
              <a:gd name="connsiteY6" fmla="*/ 6810 h 10000"/>
              <a:gd name="connsiteX7" fmla="*/ 7630 w 8839"/>
              <a:gd name="connsiteY7" fmla="*/ 10000 h 10000"/>
              <a:gd name="connsiteX8" fmla="*/ 8839 w 8839"/>
              <a:gd name="connsiteY8" fmla="*/ 4335 h 10000"/>
              <a:gd name="connsiteX9" fmla="*/ 6574 w 8839"/>
              <a:gd name="connsiteY9" fmla="*/ 129 h 10000"/>
              <a:gd name="connsiteX0" fmla="*/ 7437 w 10000"/>
              <a:gd name="connsiteY0" fmla="*/ 129 h 10863"/>
              <a:gd name="connsiteX1" fmla="*/ 7733 w 10000"/>
              <a:gd name="connsiteY1" fmla="*/ 2103 h 10863"/>
              <a:gd name="connsiteX2" fmla="*/ 913 w 10000"/>
              <a:gd name="connsiteY2" fmla="*/ 1960 h 10863"/>
              <a:gd name="connsiteX3" fmla="*/ 1223 w 10000"/>
              <a:gd name="connsiteY3" fmla="*/ 0 h 10863"/>
              <a:gd name="connsiteX4" fmla="*/ 0 w 10000"/>
              <a:gd name="connsiteY4" fmla="*/ 9728 h 10863"/>
              <a:gd name="connsiteX5" fmla="*/ 8313 w 10000"/>
              <a:gd name="connsiteY5" fmla="*/ 6810 h 10863"/>
              <a:gd name="connsiteX6" fmla="*/ 8632 w 10000"/>
              <a:gd name="connsiteY6" fmla="*/ 10000 h 10863"/>
              <a:gd name="connsiteX7" fmla="*/ 10000 w 10000"/>
              <a:gd name="connsiteY7" fmla="*/ 4335 h 10863"/>
              <a:gd name="connsiteX8" fmla="*/ 7437 w 10000"/>
              <a:gd name="connsiteY8" fmla="*/ 129 h 10863"/>
              <a:gd name="connsiteX0" fmla="*/ 8670 w 11233"/>
              <a:gd name="connsiteY0" fmla="*/ 0 h 10734"/>
              <a:gd name="connsiteX1" fmla="*/ 8966 w 11233"/>
              <a:gd name="connsiteY1" fmla="*/ 1974 h 10734"/>
              <a:gd name="connsiteX2" fmla="*/ 2146 w 11233"/>
              <a:gd name="connsiteY2" fmla="*/ 1831 h 10734"/>
              <a:gd name="connsiteX3" fmla="*/ 1233 w 11233"/>
              <a:gd name="connsiteY3" fmla="*/ 9599 h 10734"/>
              <a:gd name="connsiteX4" fmla="*/ 9546 w 11233"/>
              <a:gd name="connsiteY4" fmla="*/ 6681 h 10734"/>
              <a:gd name="connsiteX5" fmla="*/ 9865 w 11233"/>
              <a:gd name="connsiteY5" fmla="*/ 9871 h 10734"/>
              <a:gd name="connsiteX6" fmla="*/ 11233 w 11233"/>
              <a:gd name="connsiteY6" fmla="*/ 4206 h 10734"/>
              <a:gd name="connsiteX7" fmla="*/ 8670 w 11233"/>
              <a:gd name="connsiteY7" fmla="*/ 0 h 10734"/>
              <a:gd name="connsiteX0" fmla="*/ 8670 w 11233"/>
              <a:gd name="connsiteY0" fmla="*/ 0 h 10734"/>
              <a:gd name="connsiteX1" fmla="*/ 8966 w 11233"/>
              <a:gd name="connsiteY1" fmla="*/ 1974 h 10734"/>
              <a:gd name="connsiteX2" fmla="*/ 2146 w 11233"/>
              <a:gd name="connsiteY2" fmla="*/ 1831 h 10734"/>
              <a:gd name="connsiteX3" fmla="*/ 1233 w 11233"/>
              <a:gd name="connsiteY3" fmla="*/ 9599 h 10734"/>
              <a:gd name="connsiteX4" fmla="*/ 9546 w 11233"/>
              <a:gd name="connsiteY4" fmla="*/ 6681 h 10734"/>
              <a:gd name="connsiteX5" fmla="*/ 9865 w 11233"/>
              <a:gd name="connsiteY5" fmla="*/ 9871 h 10734"/>
              <a:gd name="connsiteX6" fmla="*/ 11233 w 11233"/>
              <a:gd name="connsiteY6" fmla="*/ 4206 h 10734"/>
              <a:gd name="connsiteX7" fmla="*/ 8670 w 11233"/>
              <a:gd name="connsiteY7" fmla="*/ 0 h 10734"/>
              <a:gd name="connsiteX0" fmla="*/ 7437 w 10000"/>
              <a:gd name="connsiteY0" fmla="*/ 0 h 10734"/>
              <a:gd name="connsiteX1" fmla="*/ 7733 w 10000"/>
              <a:gd name="connsiteY1" fmla="*/ 1974 h 10734"/>
              <a:gd name="connsiteX2" fmla="*/ 913 w 10000"/>
              <a:gd name="connsiteY2" fmla="*/ 1831 h 10734"/>
              <a:gd name="connsiteX3" fmla="*/ 0 w 10000"/>
              <a:gd name="connsiteY3" fmla="*/ 9599 h 10734"/>
              <a:gd name="connsiteX4" fmla="*/ 8313 w 10000"/>
              <a:gd name="connsiteY4" fmla="*/ 6681 h 10734"/>
              <a:gd name="connsiteX5" fmla="*/ 8632 w 10000"/>
              <a:gd name="connsiteY5" fmla="*/ 9871 h 10734"/>
              <a:gd name="connsiteX6" fmla="*/ 10000 w 10000"/>
              <a:gd name="connsiteY6" fmla="*/ 4206 h 10734"/>
              <a:gd name="connsiteX7" fmla="*/ 7437 w 10000"/>
              <a:gd name="connsiteY7" fmla="*/ 0 h 10734"/>
              <a:gd name="connsiteX0" fmla="*/ 7437 w 10000"/>
              <a:gd name="connsiteY0" fmla="*/ 0 h 9871"/>
              <a:gd name="connsiteX1" fmla="*/ 7733 w 10000"/>
              <a:gd name="connsiteY1" fmla="*/ 1974 h 9871"/>
              <a:gd name="connsiteX2" fmla="*/ 913 w 10000"/>
              <a:gd name="connsiteY2" fmla="*/ 1831 h 9871"/>
              <a:gd name="connsiteX3" fmla="*/ 0 w 10000"/>
              <a:gd name="connsiteY3" fmla="*/ 9599 h 9871"/>
              <a:gd name="connsiteX4" fmla="*/ 8313 w 10000"/>
              <a:gd name="connsiteY4" fmla="*/ 6681 h 9871"/>
              <a:gd name="connsiteX5" fmla="*/ 8632 w 10000"/>
              <a:gd name="connsiteY5" fmla="*/ 9871 h 9871"/>
              <a:gd name="connsiteX6" fmla="*/ 10000 w 10000"/>
              <a:gd name="connsiteY6" fmla="*/ 4206 h 9871"/>
              <a:gd name="connsiteX7" fmla="*/ 7437 w 10000"/>
              <a:gd name="connsiteY7" fmla="*/ 0 h 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9871">
                <a:moveTo>
                  <a:pt x="7437" y="0"/>
                </a:moveTo>
                <a:cubicBezTo>
                  <a:pt x="7536" y="658"/>
                  <a:pt x="7634" y="1316"/>
                  <a:pt x="7733" y="1974"/>
                </a:cubicBezTo>
                <a:lnTo>
                  <a:pt x="913" y="1831"/>
                </a:lnTo>
                <a:cubicBezTo>
                  <a:pt x="490" y="5808"/>
                  <a:pt x="461" y="6085"/>
                  <a:pt x="0" y="9599"/>
                </a:cubicBezTo>
                <a:cubicBezTo>
                  <a:pt x="1399" y="8672"/>
                  <a:pt x="6874" y="6636"/>
                  <a:pt x="8313" y="6681"/>
                </a:cubicBezTo>
                <a:cubicBezTo>
                  <a:pt x="8419" y="7744"/>
                  <a:pt x="8526" y="8808"/>
                  <a:pt x="8632" y="9871"/>
                </a:cubicBezTo>
                <a:lnTo>
                  <a:pt x="10000" y="4206"/>
                </a:lnTo>
                <a:lnTo>
                  <a:pt x="7437" y="0"/>
                </a:lnTo>
                <a:close/>
              </a:path>
            </a:pathLst>
          </a:custGeom>
          <a:gradFill flip="none" rotWithShape="1">
            <a:gsLst>
              <a:gs pos="0">
                <a:schemeClr val="tx1">
                  <a:lumMod val="65000"/>
                </a:schemeClr>
              </a:gs>
              <a:gs pos="50000">
                <a:srgbClr val="FFFFFF"/>
              </a:gs>
              <a:gs pos="88000">
                <a:schemeClr val="tx1">
                  <a:lumMod val="75000"/>
                </a:schemeClr>
              </a:gs>
            </a:gsLst>
            <a:path path="circle">
              <a:fillToRect l="100000" t="100000"/>
            </a:path>
            <a:tileRect r="-100000" b="-100000"/>
          </a:gradFill>
          <a:ln w="19050" cap="flat" cmpd="sng" algn="ctr">
            <a:solidFill>
              <a:srgbClr val="FFFFFF">
                <a:alpha val="23922"/>
              </a:srgbClr>
            </a:solidFill>
            <a:prstDash val="solid"/>
            <a:round/>
            <a:headEnd type="none" w="med" len="med"/>
            <a:tailEnd type="none" w="med" len="med"/>
          </a:ln>
          <a:effectLst>
            <a:outerShdw blurRad="266700" sx="103000" sy="103000" algn="ctr" rotWithShape="0">
              <a:prstClr val="black"/>
            </a:outerShdw>
          </a:effectLst>
          <a:scene3d>
            <a:camera prst="orthographicFront">
              <a:rot lat="0" lon="0" rev="6000"/>
            </a:camera>
            <a:lightRig rig="threePt" dir="t"/>
          </a:scene3d>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kern="0" dirty="0" smtClean="0">
              <a:solidFill>
                <a:schemeClr val="tx1"/>
              </a:solidFill>
            </a:endParaRPr>
          </a:p>
        </p:txBody>
      </p:sp>
      <p:sp>
        <p:nvSpPr>
          <p:cNvPr id="16" name="Freeform 6"/>
          <p:cNvSpPr>
            <a:spLocks/>
          </p:cNvSpPr>
          <p:nvPr/>
        </p:nvSpPr>
        <p:spPr bwMode="auto">
          <a:xfrm>
            <a:off x="228600" y="5943600"/>
            <a:ext cx="6400800" cy="609600"/>
          </a:xfrm>
          <a:custGeom>
            <a:avLst/>
            <a:gdLst>
              <a:gd name="connsiteX0" fmla="*/ 6574 w 8839"/>
              <a:gd name="connsiteY0" fmla="*/ 129 h 10000"/>
              <a:gd name="connsiteX1" fmla="*/ 6835 w 8839"/>
              <a:gd name="connsiteY1" fmla="*/ 2103 h 10000"/>
              <a:gd name="connsiteX2" fmla="*/ 807 w 8839"/>
              <a:gd name="connsiteY2" fmla="*/ 1960 h 10000"/>
              <a:gd name="connsiteX3" fmla="*/ 1081 w 8839"/>
              <a:gd name="connsiteY3" fmla="*/ 0 h 10000"/>
              <a:gd name="connsiteX4" fmla="*/ 0 w 8839"/>
              <a:gd name="connsiteY4" fmla="*/ 9728 h 10000"/>
              <a:gd name="connsiteX5" fmla="*/ 286 w 8839"/>
              <a:gd name="connsiteY5" fmla="*/ 6581 h 10000"/>
              <a:gd name="connsiteX6" fmla="*/ 7348 w 8839"/>
              <a:gd name="connsiteY6" fmla="*/ 6810 h 10000"/>
              <a:gd name="connsiteX7" fmla="*/ 7630 w 8839"/>
              <a:gd name="connsiteY7" fmla="*/ 10000 h 10000"/>
              <a:gd name="connsiteX8" fmla="*/ 8839 w 8839"/>
              <a:gd name="connsiteY8" fmla="*/ 4335 h 10000"/>
              <a:gd name="connsiteX9" fmla="*/ 6574 w 8839"/>
              <a:gd name="connsiteY9" fmla="*/ 129 h 10000"/>
              <a:gd name="connsiteX0" fmla="*/ 7437 w 10000"/>
              <a:gd name="connsiteY0" fmla="*/ 129 h 10863"/>
              <a:gd name="connsiteX1" fmla="*/ 7733 w 10000"/>
              <a:gd name="connsiteY1" fmla="*/ 2103 h 10863"/>
              <a:gd name="connsiteX2" fmla="*/ 913 w 10000"/>
              <a:gd name="connsiteY2" fmla="*/ 1960 h 10863"/>
              <a:gd name="connsiteX3" fmla="*/ 1223 w 10000"/>
              <a:gd name="connsiteY3" fmla="*/ 0 h 10863"/>
              <a:gd name="connsiteX4" fmla="*/ 0 w 10000"/>
              <a:gd name="connsiteY4" fmla="*/ 9728 h 10863"/>
              <a:gd name="connsiteX5" fmla="*/ 8313 w 10000"/>
              <a:gd name="connsiteY5" fmla="*/ 6810 h 10863"/>
              <a:gd name="connsiteX6" fmla="*/ 8632 w 10000"/>
              <a:gd name="connsiteY6" fmla="*/ 10000 h 10863"/>
              <a:gd name="connsiteX7" fmla="*/ 10000 w 10000"/>
              <a:gd name="connsiteY7" fmla="*/ 4335 h 10863"/>
              <a:gd name="connsiteX8" fmla="*/ 7437 w 10000"/>
              <a:gd name="connsiteY8" fmla="*/ 129 h 10863"/>
              <a:gd name="connsiteX0" fmla="*/ 8670 w 11233"/>
              <a:gd name="connsiteY0" fmla="*/ 0 h 10734"/>
              <a:gd name="connsiteX1" fmla="*/ 8966 w 11233"/>
              <a:gd name="connsiteY1" fmla="*/ 1974 h 10734"/>
              <a:gd name="connsiteX2" fmla="*/ 2146 w 11233"/>
              <a:gd name="connsiteY2" fmla="*/ 1831 h 10734"/>
              <a:gd name="connsiteX3" fmla="*/ 1233 w 11233"/>
              <a:gd name="connsiteY3" fmla="*/ 9599 h 10734"/>
              <a:gd name="connsiteX4" fmla="*/ 9546 w 11233"/>
              <a:gd name="connsiteY4" fmla="*/ 6681 h 10734"/>
              <a:gd name="connsiteX5" fmla="*/ 9865 w 11233"/>
              <a:gd name="connsiteY5" fmla="*/ 9871 h 10734"/>
              <a:gd name="connsiteX6" fmla="*/ 11233 w 11233"/>
              <a:gd name="connsiteY6" fmla="*/ 4206 h 10734"/>
              <a:gd name="connsiteX7" fmla="*/ 8670 w 11233"/>
              <a:gd name="connsiteY7" fmla="*/ 0 h 10734"/>
              <a:gd name="connsiteX0" fmla="*/ 8670 w 11233"/>
              <a:gd name="connsiteY0" fmla="*/ 0 h 10734"/>
              <a:gd name="connsiteX1" fmla="*/ 8966 w 11233"/>
              <a:gd name="connsiteY1" fmla="*/ 1974 h 10734"/>
              <a:gd name="connsiteX2" fmla="*/ 2146 w 11233"/>
              <a:gd name="connsiteY2" fmla="*/ 1831 h 10734"/>
              <a:gd name="connsiteX3" fmla="*/ 1233 w 11233"/>
              <a:gd name="connsiteY3" fmla="*/ 9599 h 10734"/>
              <a:gd name="connsiteX4" fmla="*/ 9546 w 11233"/>
              <a:gd name="connsiteY4" fmla="*/ 6681 h 10734"/>
              <a:gd name="connsiteX5" fmla="*/ 9865 w 11233"/>
              <a:gd name="connsiteY5" fmla="*/ 9871 h 10734"/>
              <a:gd name="connsiteX6" fmla="*/ 11233 w 11233"/>
              <a:gd name="connsiteY6" fmla="*/ 4206 h 10734"/>
              <a:gd name="connsiteX7" fmla="*/ 8670 w 11233"/>
              <a:gd name="connsiteY7" fmla="*/ 0 h 10734"/>
              <a:gd name="connsiteX0" fmla="*/ 7437 w 10000"/>
              <a:gd name="connsiteY0" fmla="*/ 0 h 10734"/>
              <a:gd name="connsiteX1" fmla="*/ 7733 w 10000"/>
              <a:gd name="connsiteY1" fmla="*/ 1974 h 10734"/>
              <a:gd name="connsiteX2" fmla="*/ 913 w 10000"/>
              <a:gd name="connsiteY2" fmla="*/ 1831 h 10734"/>
              <a:gd name="connsiteX3" fmla="*/ 0 w 10000"/>
              <a:gd name="connsiteY3" fmla="*/ 9599 h 10734"/>
              <a:gd name="connsiteX4" fmla="*/ 8313 w 10000"/>
              <a:gd name="connsiteY4" fmla="*/ 6681 h 10734"/>
              <a:gd name="connsiteX5" fmla="*/ 8632 w 10000"/>
              <a:gd name="connsiteY5" fmla="*/ 9871 h 10734"/>
              <a:gd name="connsiteX6" fmla="*/ 10000 w 10000"/>
              <a:gd name="connsiteY6" fmla="*/ 4206 h 10734"/>
              <a:gd name="connsiteX7" fmla="*/ 7437 w 10000"/>
              <a:gd name="connsiteY7" fmla="*/ 0 h 10734"/>
              <a:gd name="connsiteX0" fmla="*/ 7437 w 10000"/>
              <a:gd name="connsiteY0" fmla="*/ 0 h 9871"/>
              <a:gd name="connsiteX1" fmla="*/ 7733 w 10000"/>
              <a:gd name="connsiteY1" fmla="*/ 1974 h 9871"/>
              <a:gd name="connsiteX2" fmla="*/ 913 w 10000"/>
              <a:gd name="connsiteY2" fmla="*/ 1831 h 9871"/>
              <a:gd name="connsiteX3" fmla="*/ 0 w 10000"/>
              <a:gd name="connsiteY3" fmla="*/ 9599 h 9871"/>
              <a:gd name="connsiteX4" fmla="*/ 8313 w 10000"/>
              <a:gd name="connsiteY4" fmla="*/ 6681 h 9871"/>
              <a:gd name="connsiteX5" fmla="*/ 8632 w 10000"/>
              <a:gd name="connsiteY5" fmla="*/ 9871 h 9871"/>
              <a:gd name="connsiteX6" fmla="*/ 10000 w 10000"/>
              <a:gd name="connsiteY6" fmla="*/ 4206 h 9871"/>
              <a:gd name="connsiteX7" fmla="*/ 7437 w 10000"/>
              <a:gd name="connsiteY7" fmla="*/ 0 h 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9871">
                <a:moveTo>
                  <a:pt x="7437" y="0"/>
                </a:moveTo>
                <a:cubicBezTo>
                  <a:pt x="7536" y="658"/>
                  <a:pt x="7634" y="1316"/>
                  <a:pt x="7733" y="1974"/>
                </a:cubicBezTo>
                <a:lnTo>
                  <a:pt x="913" y="1831"/>
                </a:lnTo>
                <a:cubicBezTo>
                  <a:pt x="490" y="5808"/>
                  <a:pt x="461" y="6085"/>
                  <a:pt x="0" y="9599"/>
                </a:cubicBezTo>
                <a:cubicBezTo>
                  <a:pt x="1399" y="8672"/>
                  <a:pt x="6874" y="6636"/>
                  <a:pt x="8313" y="6681"/>
                </a:cubicBezTo>
                <a:cubicBezTo>
                  <a:pt x="8419" y="7744"/>
                  <a:pt x="8526" y="8808"/>
                  <a:pt x="8632" y="9871"/>
                </a:cubicBezTo>
                <a:lnTo>
                  <a:pt x="10000" y="4206"/>
                </a:lnTo>
                <a:lnTo>
                  <a:pt x="7437" y="0"/>
                </a:lnTo>
                <a:close/>
              </a:path>
            </a:pathLst>
          </a:custGeom>
          <a:gradFill flip="none" rotWithShape="1">
            <a:gsLst>
              <a:gs pos="0">
                <a:schemeClr val="tx1">
                  <a:lumMod val="65000"/>
                </a:schemeClr>
              </a:gs>
              <a:gs pos="50000">
                <a:srgbClr val="FFFFFF"/>
              </a:gs>
              <a:gs pos="88000">
                <a:schemeClr val="tx1">
                  <a:lumMod val="75000"/>
                </a:schemeClr>
              </a:gs>
            </a:gsLst>
            <a:path path="circle">
              <a:fillToRect l="100000" t="100000"/>
            </a:path>
            <a:tileRect r="-100000" b="-100000"/>
          </a:gradFill>
          <a:ln w="19050" cap="flat" cmpd="sng" algn="ctr">
            <a:solidFill>
              <a:srgbClr val="FFFFFF">
                <a:alpha val="23922"/>
              </a:srgbClr>
            </a:solidFill>
            <a:prstDash val="solid"/>
            <a:round/>
            <a:headEnd type="none" w="med" len="med"/>
            <a:tailEnd type="none" w="med" len="med"/>
          </a:ln>
          <a:effectLst>
            <a:outerShdw blurRad="266700" sx="103000" sy="103000" algn="ctr" rotWithShape="0">
              <a:prstClr val="black"/>
            </a:outerShdw>
          </a:effectLst>
          <a:scene3d>
            <a:camera prst="orthographicFront">
              <a:rot lat="0" lon="0" rev="6000"/>
            </a:camera>
            <a:lightRig rig="threePt" dir="t"/>
          </a:scene3d>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kern="0" dirty="0" smtClean="0">
              <a:solidFill>
                <a:schemeClr val="tx1"/>
              </a:solidFill>
            </a:endParaRPr>
          </a:p>
        </p:txBody>
      </p:sp>
      <p:sp>
        <p:nvSpPr>
          <p:cNvPr id="2" name="Title 1"/>
          <p:cNvSpPr>
            <a:spLocks noGrp="1"/>
          </p:cNvSpPr>
          <p:nvPr>
            <p:ph type="title"/>
          </p:nvPr>
        </p:nvSpPr>
        <p:spPr>
          <a:xfrm>
            <a:off x="381000" y="228600"/>
            <a:ext cx="8382000" cy="553998"/>
          </a:xfrm>
        </p:spPr>
        <p:txBody>
          <a:bodyPr/>
          <a:lstStyle/>
          <a:p>
            <a:r>
              <a:rPr lang="en-US" sz="4000" dirty="0" smtClean="0"/>
              <a:t>File Shares and Business Requirements</a:t>
            </a:r>
            <a:endParaRPr lang="en-US" sz="4000" dirty="0"/>
          </a:p>
        </p:txBody>
      </p:sp>
      <p:pic>
        <p:nvPicPr>
          <p:cNvPr id="7" name="Picture 2" descr="\\SERVER3\InternalBin\Resource DVD\DVD_ART36\Artwork_Imagery\Brand Photos\Scenarios\FY09 Microsoft Services Brand\man standing business suit people.png"/>
          <p:cNvPicPr>
            <a:picLocks noChangeAspect="1" noChangeArrowheads="1"/>
          </p:cNvPicPr>
          <p:nvPr/>
        </p:nvPicPr>
        <p:blipFill>
          <a:blip r:embed="rId3"/>
          <a:srcRect/>
          <a:stretch>
            <a:fillRect/>
          </a:stretch>
        </p:blipFill>
        <p:spPr bwMode="auto">
          <a:xfrm>
            <a:off x="638175" y="3000375"/>
            <a:ext cx="914399" cy="1640176"/>
          </a:xfrm>
          <a:prstGeom prst="rect">
            <a:avLst/>
          </a:prstGeom>
          <a:noFill/>
          <a:effectLst>
            <a:outerShdw blurRad="495300" sx="104000" sy="104000" algn="ctr" rotWithShape="0">
              <a:schemeClr val="tx1">
                <a:alpha val="26000"/>
              </a:schemeClr>
            </a:outerShdw>
          </a:effectLst>
        </p:spPr>
      </p:pic>
      <p:pic>
        <p:nvPicPr>
          <p:cNvPr id="8" name="Picture 2" descr="\\SERVER3\InternalBin\Resource DVD\DVD_ART36\Artwork_Imagery\Brand Photos\Scenarios\FY09 Microsoft Services Brand\man standing business suit people.png"/>
          <p:cNvPicPr>
            <a:picLocks noChangeAspect="1" noChangeArrowheads="1"/>
          </p:cNvPicPr>
          <p:nvPr/>
        </p:nvPicPr>
        <p:blipFill>
          <a:blip r:embed="rId3"/>
          <a:srcRect/>
          <a:stretch>
            <a:fillRect/>
          </a:stretch>
        </p:blipFill>
        <p:spPr bwMode="auto">
          <a:xfrm>
            <a:off x="638175" y="4829175"/>
            <a:ext cx="914399" cy="1640176"/>
          </a:xfrm>
          <a:prstGeom prst="rect">
            <a:avLst/>
          </a:prstGeom>
          <a:noFill/>
          <a:effectLst>
            <a:outerShdw blurRad="495300" sx="104000" sy="104000" algn="ctr" rotWithShape="0">
              <a:schemeClr val="tx1">
                <a:alpha val="26000"/>
              </a:schemeClr>
            </a:outerShdw>
          </a:effectLst>
        </p:spPr>
      </p:pic>
      <p:pic>
        <p:nvPicPr>
          <p:cNvPr id="4098" name="Picture 2" descr="\\SERVER3\InternalBin\Resource DVD\DVD_ART36\Artwork_Imagery\Brand Photos\Scenarios\FY09 Microsoft Services Brand\man standing business suit people.png"/>
          <p:cNvPicPr>
            <a:picLocks noChangeAspect="1" noChangeArrowheads="1"/>
          </p:cNvPicPr>
          <p:nvPr/>
        </p:nvPicPr>
        <p:blipFill>
          <a:blip r:embed="rId3"/>
          <a:srcRect/>
          <a:stretch>
            <a:fillRect/>
          </a:stretch>
        </p:blipFill>
        <p:spPr bwMode="auto">
          <a:xfrm>
            <a:off x="638175" y="1171575"/>
            <a:ext cx="914399" cy="1640176"/>
          </a:xfrm>
          <a:prstGeom prst="rect">
            <a:avLst/>
          </a:prstGeom>
          <a:noFill/>
          <a:effectLst>
            <a:outerShdw blurRad="495300" sx="104000" sy="104000" algn="ctr" rotWithShape="0">
              <a:schemeClr val="tx1">
                <a:alpha val="26000"/>
              </a:schemeClr>
            </a:outerShdw>
          </a:effectLst>
        </p:spPr>
      </p:pic>
      <p:pic>
        <p:nvPicPr>
          <p:cNvPr id="17" name="Picture 8" descr="C:\Users\nirb\AppData\Local\Microsoft\Windows\Temporary Internet Files\Content.IE5\F70PPZGH\MCj04244660000[1].wmf"/>
          <p:cNvPicPr>
            <a:picLocks noChangeAspect="1" noChangeArrowheads="1"/>
          </p:cNvPicPr>
          <p:nvPr/>
        </p:nvPicPr>
        <p:blipFill>
          <a:blip r:embed="rId4" cstate="print"/>
          <a:stretch>
            <a:fillRect/>
          </a:stretch>
        </p:blipFill>
        <p:spPr bwMode="auto">
          <a:xfrm>
            <a:off x="4970039" y="1725777"/>
            <a:ext cx="1009942" cy="868680"/>
          </a:xfrm>
          <a:prstGeom prst="rect">
            <a:avLst/>
          </a:prstGeom>
          <a:noFill/>
          <a:ln>
            <a:noFill/>
          </a:ln>
        </p:spPr>
      </p:pic>
      <p:sp>
        <p:nvSpPr>
          <p:cNvPr id="23" name="Rounded Rectangle 22"/>
          <p:cNvSpPr/>
          <p:nvPr/>
        </p:nvSpPr>
        <p:spPr bwMode="gray">
          <a:xfrm>
            <a:off x="2247549" y="2845303"/>
            <a:ext cx="1627909" cy="1804283"/>
          </a:xfrm>
          <a:prstGeom prst="roundRect">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91440" rIns="0" bIns="0" numCol="1" rtlCol="0" anchor="t" anchorCtr="0" compatLnSpc="1">
            <a:prstTxWarp prst="textNoShape">
              <a:avLst/>
            </a:prstTxWarp>
          </a:bodyPr>
          <a:lstStyle/>
          <a:p>
            <a:pPr algn="ctr" fontAlgn="ctr"/>
            <a:r>
              <a:rPr lang="en-US" altLang="zh-CN" sz="1400" dirty="0" smtClean="0">
                <a:gradFill>
                  <a:gsLst>
                    <a:gs pos="0">
                      <a:schemeClr val="tx1"/>
                    </a:gs>
                    <a:gs pos="50000">
                      <a:schemeClr val="tx1">
                        <a:alpha val="75000"/>
                      </a:schemeClr>
                    </a:gs>
                    <a:gs pos="50000">
                      <a:srgbClr val="027EE4"/>
                    </a:gs>
                  </a:gsLst>
                  <a:lin ang="5400000" scaled="0"/>
                </a:gradFill>
              </a:rPr>
              <a:t>Make sure business secret files do not </a:t>
            </a:r>
            <a:br>
              <a:rPr lang="en-US" altLang="zh-CN" sz="1400" dirty="0" smtClean="0">
                <a:gradFill>
                  <a:gsLst>
                    <a:gs pos="0">
                      <a:schemeClr val="tx1"/>
                    </a:gs>
                    <a:gs pos="50000">
                      <a:schemeClr val="tx1">
                        <a:alpha val="75000"/>
                      </a:schemeClr>
                    </a:gs>
                    <a:gs pos="50000">
                      <a:srgbClr val="027EE4"/>
                    </a:gs>
                  </a:gsLst>
                  <a:lin ang="5400000" scaled="0"/>
                </a:gradFill>
              </a:rPr>
            </a:br>
            <a:r>
              <a:rPr lang="en-US" altLang="zh-CN" sz="1400" dirty="0" smtClean="0">
                <a:gradFill>
                  <a:gsLst>
                    <a:gs pos="0">
                      <a:schemeClr val="tx1"/>
                    </a:gs>
                    <a:gs pos="50000">
                      <a:schemeClr val="tx1">
                        <a:alpha val="75000"/>
                      </a:schemeClr>
                    </a:gs>
                    <a:gs pos="50000">
                      <a:srgbClr val="027EE4"/>
                    </a:gs>
                  </a:gsLst>
                  <a:lin ang="5400000" scaled="0"/>
                </a:gradFill>
              </a:rPr>
              <a:t>leak out</a:t>
            </a:r>
          </a:p>
        </p:txBody>
      </p:sp>
      <p:sp>
        <p:nvSpPr>
          <p:cNvPr id="25" name="Rounded Rectangle 24"/>
          <p:cNvSpPr/>
          <p:nvPr/>
        </p:nvSpPr>
        <p:spPr bwMode="gray">
          <a:xfrm>
            <a:off x="1387181" y="4701809"/>
            <a:ext cx="1627909" cy="1804283"/>
          </a:xfrm>
          <a:prstGeom prst="roundRect">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91440" rIns="0" bIns="0" numCol="1" rtlCol="0" anchor="t" anchorCtr="0" compatLnSpc="1">
            <a:prstTxWarp prst="textNoShape">
              <a:avLst/>
            </a:prstTxWarp>
          </a:bodyPr>
          <a:lstStyle/>
          <a:p>
            <a:pPr algn="ctr" fontAlgn="ctr"/>
            <a:r>
              <a:rPr lang="en-US" altLang="zh-CN" sz="1400" dirty="0" smtClean="0">
                <a:gradFill>
                  <a:gsLst>
                    <a:gs pos="0">
                      <a:schemeClr val="tx1"/>
                    </a:gs>
                    <a:gs pos="50000">
                      <a:schemeClr val="tx1">
                        <a:alpha val="75000"/>
                      </a:schemeClr>
                    </a:gs>
                    <a:gs pos="50000">
                      <a:srgbClr val="027EE4"/>
                    </a:gs>
                  </a:gsLst>
                  <a:lin ang="5400000" scaled="0"/>
                </a:gradFill>
              </a:rPr>
              <a:t>Backup files </a:t>
            </a:r>
            <a:br>
              <a:rPr lang="en-US" altLang="zh-CN" sz="1400" dirty="0" smtClean="0">
                <a:gradFill>
                  <a:gsLst>
                    <a:gs pos="0">
                      <a:schemeClr val="tx1"/>
                    </a:gs>
                    <a:gs pos="50000">
                      <a:schemeClr val="tx1">
                        <a:alpha val="75000"/>
                      </a:schemeClr>
                    </a:gs>
                    <a:gs pos="50000">
                      <a:srgbClr val="027EE4"/>
                    </a:gs>
                  </a:gsLst>
                  <a:lin ang="5400000" scaled="0"/>
                </a:gradFill>
              </a:rPr>
            </a:br>
            <a:r>
              <a:rPr lang="en-US" altLang="zh-CN" sz="1400" dirty="0" smtClean="0">
                <a:gradFill>
                  <a:gsLst>
                    <a:gs pos="0">
                      <a:schemeClr val="tx1"/>
                    </a:gs>
                    <a:gs pos="50000">
                      <a:schemeClr val="tx1">
                        <a:alpha val="75000"/>
                      </a:schemeClr>
                    </a:gs>
                    <a:gs pos="50000">
                      <a:srgbClr val="027EE4"/>
                    </a:gs>
                  </a:gsLst>
                  <a:lin ang="5400000" scaled="0"/>
                </a:gradFill>
              </a:rPr>
              <a:t>with personal information to encrypted store</a:t>
            </a:r>
          </a:p>
        </p:txBody>
      </p:sp>
      <p:sp>
        <p:nvSpPr>
          <p:cNvPr id="26" name="Rounded Rectangle 25"/>
          <p:cNvSpPr/>
          <p:nvPr/>
        </p:nvSpPr>
        <p:spPr bwMode="gray">
          <a:xfrm>
            <a:off x="3107916" y="4701809"/>
            <a:ext cx="1627909" cy="1804283"/>
          </a:xfrm>
          <a:prstGeom prst="roundRect">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91440" rIns="0" bIns="0" numCol="1" rtlCol="0" anchor="t" anchorCtr="0" compatLnSpc="1">
            <a:prstTxWarp prst="textNoShape">
              <a:avLst/>
            </a:prstTxWarp>
          </a:bodyPr>
          <a:lstStyle/>
          <a:p>
            <a:pPr algn="ctr" fontAlgn="ctr"/>
            <a:r>
              <a:rPr lang="en-US" altLang="zh-CN" sz="1400" dirty="0" smtClean="0">
                <a:gradFill>
                  <a:gsLst>
                    <a:gs pos="0">
                      <a:schemeClr val="tx1"/>
                    </a:gs>
                    <a:gs pos="50000">
                      <a:schemeClr val="tx1">
                        <a:alpha val="75000"/>
                      </a:schemeClr>
                    </a:gs>
                    <a:gs pos="50000">
                      <a:srgbClr val="027EE4"/>
                    </a:gs>
                  </a:gsLst>
                  <a:lin ang="5400000" scaled="0"/>
                </a:gradFill>
              </a:rPr>
              <a:t>Expire low business impact files created three years ago and not touched for a year</a:t>
            </a:r>
          </a:p>
        </p:txBody>
      </p:sp>
      <p:sp>
        <p:nvSpPr>
          <p:cNvPr id="68" name="TextBox 23"/>
          <p:cNvSpPr txBox="1">
            <a:spLocks noChangeArrowheads="1"/>
          </p:cNvSpPr>
          <p:nvPr/>
        </p:nvSpPr>
        <p:spPr bwMode="auto">
          <a:xfrm>
            <a:off x="5503060" y="1281576"/>
            <a:ext cx="370614" cy="338554"/>
          </a:xfrm>
          <a:prstGeom prst="rect">
            <a:avLst/>
          </a:prstGeom>
          <a:noFill/>
          <a:ln w="9525">
            <a:noFill/>
            <a:miter lim="800000"/>
            <a:headEnd/>
            <a:tailEnd/>
          </a:ln>
        </p:spPr>
        <p:txBody>
          <a:bodyPr wrap="none">
            <a:spAutoFit/>
          </a:bodyPr>
          <a:lstStyle/>
          <a:p>
            <a:pPr algn="ctr" fontAlgn="ctr"/>
            <a:r>
              <a:rPr lang="en-US" altLang="zh-CN" sz="1600" b="1" i="1" dirty="0">
                <a:gradFill>
                  <a:gsLst>
                    <a:gs pos="0">
                      <a:schemeClr val="tx1"/>
                    </a:gs>
                    <a:gs pos="50000">
                      <a:schemeClr val="tx1">
                        <a:alpha val="75000"/>
                      </a:schemeClr>
                    </a:gs>
                    <a:gs pos="50000">
                      <a:srgbClr val="027EE4"/>
                    </a:gs>
                  </a:gsLst>
                  <a:lin ang="5400000" scaled="0"/>
                </a:gradFill>
              </a:rPr>
              <a:t>IT</a:t>
            </a:r>
          </a:p>
        </p:txBody>
      </p:sp>
      <p:sp>
        <p:nvSpPr>
          <p:cNvPr id="69" name="TextBox 26"/>
          <p:cNvSpPr txBox="1">
            <a:spLocks noChangeArrowheads="1"/>
          </p:cNvSpPr>
          <p:nvPr/>
        </p:nvSpPr>
        <p:spPr bwMode="auto">
          <a:xfrm rot="16200000">
            <a:off x="-26245" y="1822386"/>
            <a:ext cx="1007007" cy="338554"/>
          </a:xfrm>
          <a:prstGeom prst="rect">
            <a:avLst/>
          </a:prstGeom>
          <a:noFill/>
          <a:ln w="9525">
            <a:noFill/>
            <a:miter lim="800000"/>
            <a:headEnd/>
            <a:tailEnd/>
          </a:ln>
        </p:spPr>
        <p:txBody>
          <a:bodyPr wrap="none">
            <a:spAutoFit/>
          </a:bodyPr>
          <a:lstStyle/>
          <a:p>
            <a:pPr algn="ctr" fontAlgn="ctr"/>
            <a:r>
              <a:rPr lang="en-US" altLang="zh-CN" sz="1600" b="1" i="1" dirty="0">
                <a:gradFill>
                  <a:gsLst>
                    <a:gs pos="0">
                      <a:schemeClr val="tx1"/>
                    </a:gs>
                    <a:gs pos="50000">
                      <a:schemeClr val="tx1">
                        <a:alpha val="75000"/>
                      </a:schemeClr>
                    </a:gs>
                    <a:gs pos="50000">
                      <a:srgbClr val="027EE4"/>
                    </a:gs>
                  </a:gsLst>
                  <a:lin ang="5400000" scaled="0"/>
                </a:gradFill>
              </a:rPr>
              <a:t>Business</a:t>
            </a:r>
          </a:p>
        </p:txBody>
      </p:sp>
      <p:sp>
        <p:nvSpPr>
          <p:cNvPr id="70" name="TextBox 26"/>
          <p:cNvSpPr txBox="1">
            <a:spLocks noChangeArrowheads="1"/>
          </p:cNvSpPr>
          <p:nvPr/>
        </p:nvSpPr>
        <p:spPr bwMode="auto">
          <a:xfrm rot="16200000">
            <a:off x="-26245" y="3651186"/>
            <a:ext cx="1007007" cy="338554"/>
          </a:xfrm>
          <a:prstGeom prst="rect">
            <a:avLst/>
          </a:prstGeom>
          <a:noFill/>
          <a:ln w="9525">
            <a:noFill/>
            <a:miter lim="800000"/>
            <a:headEnd/>
            <a:tailEnd/>
          </a:ln>
        </p:spPr>
        <p:txBody>
          <a:bodyPr wrap="none">
            <a:spAutoFit/>
          </a:bodyPr>
          <a:lstStyle/>
          <a:p>
            <a:pPr algn="ctr" fontAlgn="ctr"/>
            <a:r>
              <a:rPr lang="en-US" altLang="zh-CN" sz="1600" b="1" i="1" dirty="0">
                <a:gradFill>
                  <a:gsLst>
                    <a:gs pos="0">
                      <a:schemeClr val="tx1"/>
                    </a:gs>
                    <a:gs pos="50000">
                      <a:schemeClr val="tx1">
                        <a:alpha val="75000"/>
                      </a:schemeClr>
                    </a:gs>
                    <a:gs pos="50000">
                      <a:srgbClr val="027EE4"/>
                    </a:gs>
                  </a:gsLst>
                  <a:lin ang="5400000" scaled="0"/>
                </a:gradFill>
              </a:rPr>
              <a:t>Business</a:t>
            </a:r>
          </a:p>
        </p:txBody>
      </p:sp>
      <p:sp>
        <p:nvSpPr>
          <p:cNvPr id="72" name="TextBox 26"/>
          <p:cNvSpPr txBox="1">
            <a:spLocks noChangeArrowheads="1"/>
          </p:cNvSpPr>
          <p:nvPr/>
        </p:nvSpPr>
        <p:spPr bwMode="auto">
          <a:xfrm rot="16200000">
            <a:off x="-26245" y="5479986"/>
            <a:ext cx="1007007" cy="338554"/>
          </a:xfrm>
          <a:prstGeom prst="rect">
            <a:avLst/>
          </a:prstGeom>
          <a:noFill/>
          <a:ln w="9525">
            <a:noFill/>
            <a:miter lim="800000"/>
            <a:headEnd/>
            <a:tailEnd/>
          </a:ln>
        </p:spPr>
        <p:txBody>
          <a:bodyPr wrap="none">
            <a:spAutoFit/>
          </a:bodyPr>
          <a:lstStyle/>
          <a:p>
            <a:pPr algn="ctr" fontAlgn="ctr"/>
            <a:r>
              <a:rPr lang="en-US" altLang="zh-CN" sz="1600" b="1" i="1" dirty="0">
                <a:gradFill>
                  <a:gsLst>
                    <a:gs pos="0">
                      <a:schemeClr val="tx1"/>
                    </a:gs>
                    <a:gs pos="50000">
                      <a:schemeClr val="tx1">
                        <a:alpha val="75000"/>
                      </a:schemeClr>
                    </a:gs>
                    <a:gs pos="50000">
                      <a:srgbClr val="027EE4"/>
                    </a:gs>
                  </a:gsLst>
                  <a:lin ang="5400000" scaled="0"/>
                </a:gradFill>
              </a:rPr>
              <a:t>Business</a:t>
            </a:r>
          </a:p>
        </p:txBody>
      </p:sp>
      <p:grpSp>
        <p:nvGrpSpPr>
          <p:cNvPr id="3" name="Group 60"/>
          <p:cNvGrpSpPr/>
          <p:nvPr/>
        </p:nvGrpSpPr>
        <p:grpSpPr>
          <a:xfrm>
            <a:off x="5936587" y="2059648"/>
            <a:ext cx="1186817" cy="750228"/>
            <a:chOff x="6919683" y="1594671"/>
            <a:chExt cx="1873892" cy="1184552"/>
          </a:xfrm>
        </p:grpSpPr>
        <p:grpSp>
          <p:nvGrpSpPr>
            <p:cNvPr id="4" name="Group 31"/>
            <p:cNvGrpSpPr/>
            <p:nvPr/>
          </p:nvGrpSpPr>
          <p:grpSpPr>
            <a:xfrm>
              <a:off x="6919680" y="1594671"/>
              <a:ext cx="1521986" cy="799396"/>
              <a:chOff x="8033588" y="1120844"/>
              <a:chExt cx="2785222" cy="1462887"/>
            </a:xfrm>
          </p:grpSpPr>
          <p:pic>
            <p:nvPicPr>
              <p:cNvPr id="74" name="Picture 6" descr="C:\Users\mitchelld\Desktop\Assets\Iconshock\Real_Vista_Style\General\folder_256.png"/>
              <p:cNvPicPr>
                <a:picLocks noChangeAspect="1" noChangeArrowheads="1"/>
              </p:cNvPicPr>
              <p:nvPr/>
            </p:nvPicPr>
            <p:blipFill>
              <a:blip r:embed="rId5"/>
              <a:srcRect/>
              <a:stretch>
                <a:fillRect/>
              </a:stretch>
            </p:blipFill>
            <p:spPr bwMode="auto">
              <a:xfrm>
                <a:off x="8033588" y="1174925"/>
                <a:ext cx="1408806" cy="1408806"/>
              </a:xfrm>
              <a:prstGeom prst="rect">
                <a:avLst/>
              </a:prstGeom>
              <a:noFill/>
            </p:spPr>
          </p:pic>
          <p:pic>
            <p:nvPicPr>
              <p:cNvPr id="75" name="Picture 7" descr="C:\Users\mitchelld\Desktop\Assets\Iconshock\Real_Vista_Style\Networking\network_connector_256.png"/>
              <p:cNvPicPr>
                <a:picLocks noChangeAspect="1" noChangeArrowheads="1"/>
              </p:cNvPicPr>
              <p:nvPr/>
            </p:nvPicPr>
            <p:blipFill>
              <a:blip r:embed="rId6"/>
              <a:srcRect/>
              <a:stretch>
                <a:fillRect/>
              </a:stretch>
            </p:blipFill>
            <p:spPr bwMode="auto">
              <a:xfrm>
                <a:off x="8842288" y="1120844"/>
                <a:ext cx="1167823" cy="1167823"/>
              </a:xfrm>
              <a:prstGeom prst="rect">
                <a:avLst/>
              </a:prstGeom>
              <a:noFill/>
            </p:spPr>
          </p:pic>
          <p:pic>
            <p:nvPicPr>
              <p:cNvPr id="76" name="Picture 6" descr="C:\Users\mitchelld\Desktop\Assets\Iconshock\Real_Vista_Style\General\folder_256.png"/>
              <p:cNvPicPr>
                <a:picLocks noChangeAspect="1" noChangeArrowheads="1"/>
              </p:cNvPicPr>
              <p:nvPr/>
            </p:nvPicPr>
            <p:blipFill>
              <a:blip r:embed="rId5"/>
              <a:srcRect/>
              <a:stretch>
                <a:fillRect/>
              </a:stretch>
            </p:blipFill>
            <p:spPr bwMode="auto">
              <a:xfrm>
                <a:off x="9410004" y="1174925"/>
                <a:ext cx="1408806" cy="1408806"/>
              </a:xfrm>
              <a:prstGeom prst="rect">
                <a:avLst/>
              </a:prstGeom>
              <a:noFill/>
            </p:spPr>
          </p:pic>
        </p:grpSp>
        <p:grpSp>
          <p:nvGrpSpPr>
            <p:cNvPr id="5" name="Group 32"/>
            <p:cNvGrpSpPr/>
            <p:nvPr/>
          </p:nvGrpSpPr>
          <p:grpSpPr>
            <a:xfrm>
              <a:off x="7271585" y="1979827"/>
              <a:ext cx="1521986" cy="799396"/>
              <a:chOff x="8033588" y="1120844"/>
              <a:chExt cx="2785222" cy="1462887"/>
            </a:xfrm>
          </p:grpSpPr>
          <p:pic>
            <p:nvPicPr>
              <p:cNvPr id="67" name="Picture 6" descr="C:\Users\mitchelld\Desktop\Assets\Iconshock\Real_Vista_Style\General\folder_256.png"/>
              <p:cNvPicPr>
                <a:picLocks noChangeAspect="1" noChangeArrowheads="1"/>
              </p:cNvPicPr>
              <p:nvPr/>
            </p:nvPicPr>
            <p:blipFill>
              <a:blip r:embed="rId5"/>
              <a:srcRect/>
              <a:stretch>
                <a:fillRect/>
              </a:stretch>
            </p:blipFill>
            <p:spPr bwMode="auto">
              <a:xfrm>
                <a:off x="8033588" y="1174925"/>
                <a:ext cx="1408806" cy="1408806"/>
              </a:xfrm>
              <a:prstGeom prst="rect">
                <a:avLst/>
              </a:prstGeom>
              <a:noFill/>
            </p:spPr>
          </p:pic>
          <p:pic>
            <p:nvPicPr>
              <p:cNvPr id="71" name="Picture 7" descr="C:\Users\mitchelld\Desktop\Assets\Iconshock\Real_Vista_Style\Networking\network_connector_256.png"/>
              <p:cNvPicPr>
                <a:picLocks noChangeAspect="1" noChangeArrowheads="1"/>
              </p:cNvPicPr>
              <p:nvPr/>
            </p:nvPicPr>
            <p:blipFill>
              <a:blip r:embed="rId6"/>
              <a:srcRect/>
              <a:stretch>
                <a:fillRect/>
              </a:stretch>
            </p:blipFill>
            <p:spPr bwMode="auto">
              <a:xfrm>
                <a:off x="8842288" y="1120844"/>
                <a:ext cx="1167823" cy="1167823"/>
              </a:xfrm>
              <a:prstGeom prst="rect">
                <a:avLst/>
              </a:prstGeom>
              <a:noFill/>
            </p:spPr>
          </p:pic>
          <p:pic>
            <p:nvPicPr>
              <p:cNvPr id="73" name="Picture 6" descr="C:\Users\mitchelld\Desktop\Assets\Iconshock\Real_Vista_Style\General\folder_256.png"/>
              <p:cNvPicPr>
                <a:picLocks noChangeAspect="1" noChangeArrowheads="1"/>
              </p:cNvPicPr>
              <p:nvPr/>
            </p:nvPicPr>
            <p:blipFill>
              <a:blip r:embed="rId5"/>
              <a:srcRect/>
              <a:stretch>
                <a:fillRect/>
              </a:stretch>
            </p:blipFill>
            <p:spPr bwMode="auto">
              <a:xfrm>
                <a:off x="9410004" y="1174925"/>
                <a:ext cx="1408806" cy="1408806"/>
              </a:xfrm>
              <a:prstGeom prst="rect">
                <a:avLst/>
              </a:prstGeom>
              <a:noFill/>
            </p:spPr>
          </p:pic>
        </p:grpSp>
      </p:grpSp>
      <p:grpSp>
        <p:nvGrpSpPr>
          <p:cNvPr id="6" name="Group 76"/>
          <p:cNvGrpSpPr/>
          <p:nvPr/>
        </p:nvGrpSpPr>
        <p:grpSpPr>
          <a:xfrm>
            <a:off x="5936587" y="3883685"/>
            <a:ext cx="1186817" cy="750228"/>
            <a:chOff x="6919683" y="1594671"/>
            <a:chExt cx="1873892" cy="1184552"/>
          </a:xfrm>
        </p:grpSpPr>
        <p:grpSp>
          <p:nvGrpSpPr>
            <p:cNvPr id="9" name="Group 31"/>
            <p:cNvGrpSpPr/>
            <p:nvPr/>
          </p:nvGrpSpPr>
          <p:grpSpPr>
            <a:xfrm>
              <a:off x="6919680" y="1594671"/>
              <a:ext cx="1521986" cy="799396"/>
              <a:chOff x="8033588" y="1120844"/>
              <a:chExt cx="2785222" cy="1462887"/>
            </a:xfrm>
          </p:grpSpPr>
          <p:pic>
            <p:nvPicPr>
              <p:cNvPr id="83" name="Picture 6" descr="C:\Users\mitchelld\Desktop\Assets\Iconshock\Real_Vista_Style\General\folder_256.png"/>
              <p:cNvPicPr>
                <a:picLocks noChangeAspect="1" noChangeArrowheads="1"/>
              </p:cNvPicPr>
              <p:nvPr/>
            </p:nvPicPr>
            <p:blipFill>
              <a:blip r:embed="rId5"/>
              <a:srcRect/>
              <a:stretch>
                <a:fillRect/>
              </a:stretch>
            </p:blipFill>
            <p:spPr bwMode="auto">
              <a:xfrm>
                <a:off x="8033588" y="1174925"/>
                <a:ext cx="1408806" cy="1408806"/>
              </a:xfrm>
              <a:prstGeom prst="rect">
                <a:avLst/>
              </a:prstGeom>
              <a:noFill/>
            </p:spPr>
          </p:pic>
          <p:pic>
            <p:nvPicPr>
              <p:cNvPr id="84" name="Picture 7" descr="C:\Users\mitchelld\Desktop\Assets\Iconshock\Real_Vista_Style\Networking\network_connector_256.png"/>
              <p:cNvPicPr>
                <a:picLocks noChangeAspect="1" noChangeArrowheads="1"/>
              </p:cNvPicPr>
              <p:nvPr/>
            </p:nvPicPr>
            <p:blipFill>
              <a:blip r:embed="rId6"/>
              <a:srcRect/>
              <a:stretch>
                <a:fillRect/>
              </a:stretch>
            </p:blipFill>
            <p:spPr bwMode="auto">
              <a:xfrm>
                <a:off x="8842288" y="1120844"/>
                <a:ext cx="1167823" cy="1167823"/>
              </a:xfrm>
              <a:prstGeom prst="rect">
                <a:avLst/>
              </a:prstGeom>
              <a:noFill/>
            </p:spPr>
          </p:pic>
          <p:pic>
            <p:nvPicPr>
              <p:cNvPr id="85" name="Picture 6" descr="C:\Users\mitchelld\Desktop\Assets\Iconshock\Real_Vista_Style\General\folder_256.png"/>
              <p:cNvPicPr>
                <a:picLocks noChangeAspect="1" noChangeArrowheads="1"/>
              </p:cNvPicPr>
              <p:nvPr/>
            </p:nvPicPr>
            <p:blipFill>
              <a:blip r:embed="rId5"/>
              <a:srcRect/>
              <a:stretch>
                <a:fillRect/>
              </a:stretch>
            </p:blipFill>
            <p:spPr bwMode="auto">
              <a:xfrm>
                <a:off x="9410004" y="1174925"/>
                <a:ext cx="1408806" cy="1408806"/>
              </a:xfrm>
              <a:prstGeom prst="rect">
                <a:avLst/>
              </a:prstGeom>
              <a:noFill/>
            </p:spPr>
          </p:pic>
        </p:grpSp>
        <p:grpSp>
          <p:nvGrpSpPr>
            <p:cNvPr id="10" name="Group 32"/>
            <p:cNvGrpSpPr/>
            <p:nvPr/>
          </p:nvGrpSpPr>
          <p:grpSpPr>
            <a:xfrm>
              <a:off x="7271585" y="1979827"/>
              <a:ext cx="1521986" cy="799396"/>
              <a:chOff x="8033588" y="1120844"/>
              <a:chExt cx="2785222" cy="1462887"/>
            </a:xfrm>
          </p:grpSpPr>
          <p:pic>
            <p:nvPicPr>
              <p:cNvPr id="80" name="Picture 6" descr="C:\Users\mitchelld\Desktop\Assets\Iconshock\Real_Vista_Style\General\folder_256.png"/>
              <p:cNvPicPr>
                <a:picLocks noChangeAspect="1" noChangeArrowheads="1"/>
              </p:cNvPicPr>
              <p:nvPr/>
            </p:nvPicPr>
            <p:blipFill>
              <a:blip r:embed="rId5"/>
              <a:srcRect/>
              <a:stretch>
                <a:fillRect/>
              </a:stretch>
            </p:blipFill>
            <p:spPr bwMode="auto">
              <a:xfrm>
                <a:off x="8033588" y="1174925"/>
                <a:ext cx="1408806" cy="1408806"/>
              </a:xfrm>
              <a:prstGeom prst="rect">
                <a:avLst/>
              </a:prstGeom>
              <a:noFill/>
            </p:spPr>
          </p:pic>
          <p:pic>
            <p:nvPicPr>
              <p:cNvPr id="81" name="Picture 7" descr="C:\Users\mitchelld\Desktop\Assets\Iconshock\Real_Vista_Style\Networking\network_connector_256.png"/>
              <p:cNvPicPr>
                <a:picLocks noChangeAspect="1" noChangeArrowheads="1"/>
              </p:cNvPicPr>
              <p:nvPr/>
            </p:nvPicPr>
            <p:blipFill>
              <a:blip r:embed="rId6"/>
              <a:srcRect/>
              <a:stretch>
                <a:fillRect/>
              </a:stretch>
            </p:blipFill>
            <p:spPr bwMode="auto">
              <a:xfrm>
                <a:off x="8842288" y="1120844"/>
                <a:ext cx="1167823" cy="1167823"/>
              </a:xfrm>
              <a:prstGeom prst="rect">
                <a:avLst/>
              </a:prstGeom>
              <a:noFill/>
            </p:spPr>
          </p:pic>
          <p:pic>
            <p:nvPicPr>
              <p:cNvPr id="82" name="Picture 6" descr="C:\Users\mitchelld\Desktop\Assets\Iconshock\Real_Vista_Style\General\folder_256.png"/>
              <p:cNvPicPr>
                <a:picLocks noChangeAspect="1" noChangeArrowheads="1"/>
              </p:cNvPicPr>
              <p:nvPr/>
            </p:nvPicPr>
            <p:blipFill>
              <a:blip r:embed="rId5"/>
              <a:srcRect/>
              <a:stretch>
                <a:fillRect/>
              </a:stretch>
            </p:blipFill>
            <p:spPr bwMode="auto">
              <a:xfrm>
                <a:off x="9410004" y="1174925"/>
                <a:ext cx="1408806" cy="1408806"/>
              </a:xfrm>
              <a:prstGeom prst="rect">
                <a:avLst/>
              </a:prstGeom>
              <a:noFill/>
            </p:spPr>
          </p:pic>
        </p:grpSp>
      </p:grpSp>
      <p:grpSp>
        <p:nvGrpSpPr>
          <p:cNvPr id="11" name="Group 85"/>
          <p:cNvGrpSpPr/>
          <p:nvPr/>
        </p:nvGrpSpPr>
        <p:grpSpPr>
          <a:xfrm>
            <a:off x="5936587" y="5707723"/>
            <a:ext cx="1186817" cy="750228"/>
            <a:chOff x="6919683" y="1594671"/>
            <a:chExt cx="1873892" cy="1184552"/>
          </a:xfrm>
        </p:grpSpPr>
        <p:grpSp>
          <p:nvGrpSpPr>
            <p:cNvPr id="12" name="Group 31"/>
            <p:cNvGrpSpPr/>
            <p:nvPr/>
          </p:nvGrpSpPr>
          <p:grpSpPr>
            <a:xfrm>
              <a:off x="6919680" y="1594671"/>
              <a:ext cx="1521986" cy="799396"/>
              <a:chOff x="8033588" y="1120844"/>
              <a:chExt cx="2785222" cy="1462887"/>
            </a:xfrm>
          </p:grpSpPr>
          <p:pic>
            <p:nvPicPr>
              <p:cNvPr id="92" name="Picture 6" descr="C:\Users\mitchelld\Desktop\Assets\Iconshock\Real_Vista_Style\General\folder_256.png"/>
              <p:cNvPicPr>
                <a:picLocks noChangeAspect="1" noChangeArrowheads="1"/>
              </p:cNvPicPr>
              <p:nvPr/>
            </p:nvPicPr>
            <p:blipFill>
              <a:blip r:embed="rId5"/>
              <a:srcRect/>
              <a:stretch>
                <a:fillRect/>
              </a:stretch>
            </p:blipFill>
            <p:spPr bwMode="auto">
              <a:xfrm>
                <a:off x="8033588" y="1174925"/>
                <a:ext cx="1408806" cy="1408806"/>
              </a:xfrm>
              <a:prstGeom prst="rect">
                <a:avLst/>
              </a:prstGeom>
              <a:noFill/>
            </p:spPr>
          </p:pic>
          <p:pic>
            <p:nvPicPr>
              <p:cNvPr id="93" name="Picture 7" descr="C:\Users\mitchelld\Desktop\Assets\Iconshock\Real_Vista_Style\Networking\network_connector_256.png"/>
              <p:cNvPicPr>
                <a:picLocks noChangeAspect="1" noChangeArrowheads="1"/>
              </p:cNvPicPr>
              <p:nvPr/>
            </p:nvPicPr>
            <p:blipFill>
              <a:blip r:embed="rId6"/>
              <a:srcRect/>
              <a:stretch>
                <a:fillRect/>
              </a:stretch>
            </p:blipFill>
            <p:spPr bwMode="auto">
              <a:xfrm>
                <a:off x="8842288" y="1120844"/>
                <a:ext cx="1167823" cy="1167823"/>
              </a:xfrm>
              <a:prstGeom prst="rect">
                <a:avLst/>
              </a:prstGeom>
              <a:noFill/>
            </p:spPr>
          </p:pic>
          <p:pic>
            <p:nvPicPr>
              <p:cNvPr id="94" name="Picture 6" descr="C:\Users\mitchelld\Desktop\Assets\Iconshock\Real_Vista_Style\General\folder_256.png"/>
              <p:cNvPicPr>
                <a:picLocks noChangeAspect="1" noChangeArrowheads="1"/>
              </p:cNvPicPr>
              <p:nvPr/>
            </p:nvPicPr>
            <p:blipFill>
              <a:blip r:embed="rId5"/>
              <a:srcRect/>
              <a:stretch>
                <a:fillRect/>
              </a:stretch>
            </p:blipFill>
            <p:spPr bwMode="auto">
              <a:xfrm>
                <a:off x="9410004" y="1174925"/>
                <a:ext cx="1408806" cy="1408806"/>
              </a:xfrm>
              <a:prstGeom prst="rect">
                <a:avLst/>
              </a:prstGeom>
              <a:noFill/>
            </p:spPr>
          </p:pic>
        </p:grpSp>
        <p:grpSp>
          <p:nvGrpSpPr>
            <p:cNvPr id="14" name="Group 32"/>
            <p:cNvGrpSpPr/>
            <p:nvPr/>
          </p:nvGrpSpPr>
          <p:grpSpPr>
            <a:xfrm>
              <a:off x="7271585" y="1979827"/>
              <a:ext cx="1521986" cy="799396"/>
              <a:chOff x="8033588" y="1120844"/>
              <a:chExt cx="2785222" cy="1462887"/>
            </a:xfrm>
          </p:grpSpPr>
          <p:pic>
            <p:nvPicPr>
              <p:cNvPr id="89" name="Picture 6" descr="C:\Users\mitchelld\Desktop\Assets\Iconshock\Real_Vista_Style\General\folder_256.png"/>
              <p:cNvPicPr>
                <a:picLocks noChangeAspect="1" noChangeArrowheads="1"/>
              </p:cNvPicPr>
              <p:nvPr/>
            </p:nvPicPr>
            <p:blipFill>
              <a:blip r:embed="rId5"/>
              <a:srcRect/>
              <a:stretch>
                <a:fillRect/>
              </a:stretch>
            </p:blipFill>
            <p:spPr bwMode="auto">
              <a:xfrm>
                <a:off x="8033588" y="1174925"/>
                <a:ext cx="1408806" cy="1408806"/>
              </a:xfrm>
              <a:prstGeom prst="rect">
                <a:avLst/>
              </a:prstGeom>
              <a:noFill/>
            </p:spPr>
          </p:pic>
          <p:pic>
            <p:nvPicPr>
              <p:cNvPr id="90" name="Picture 7" descr="C:\Users\mitchelld\Desktop\Assets\Iconshock\Real_Vista_Style\Networking\network_connector_256.png"/>
              <p:cNvPicPr>
                <a:picLocks noChangeAspect="1" noChangeArrowheads="1"/>
              </p:cNvPicPr>
              <p:nvPr/>
            </p:nvPicPr>
            <p:blipFill>
              <a:blip r:embed="rId6"/>
              <a:srcRect/>
              <a:stretch>
                <a:fillRect/>
              </a:stretch>
            </p:blipFill>
            <p:spPr bwMode="auto">
              <a:xfrm>
                <a:off x="8842288" y="1120844"/>
                <a:ext cx="1167823" cy="1167823"/>
              </a:xfrm>
              <a:prstGeom prst="rect">
                <a:avLst/>
              </a:prstGeom>
              <a:noFill/>
            </p:spPr>
          </p:pic>
          <p:pic>
            <p:nvPicPr>
              <p:cNvPr id="91" name="Picture 6" descr="C:\Users\mitchelld\Desktop\Assets\Iconshock\Real_Vista_Style\General\folder_256.png"/>
              <p:cNvPicPr>
                <a:picLocks noChangeAspect="1" noChangeArrowheads="1"/>
              </p:cNvPicPr>
              <p:nvPr/>
            </p:nvPicPr>
            <p:blipFill>
              <a:blip r:embed="rId5"/>
              <a:srcRect/>
              <a:stretch>
                <a:fillRect/>
              </a:stretch>
            </p:blipFill>
            <p:spPr bwMode="auto">
              <a:xfrm>
                <a:off x="9410004" y="1174925"/>
                <a:ext cx="1408806" cy="1408806"/>
              </a:xfrm>
              <a:prstGeom prst="rect">
                <a:avLst/>
              </a:prstGeom>
              <a:noFill/>
            </p:spPr>
          </p:pic>
        </p:grpSp>
      </p:grpSp>
      <p:cxnSp>
        <p:nvCxnSpPr>
          <p:cNvPr id="96" name="Straight Connector 95"/>
          <p:cNvCxnSpPr/>
          <p:nvPr/>
        </p:nvCxnSpPr>
        <p:spPr>
          <a:xfrm rot="5400000">
            <a:off x="5646738" y="4152900"/>
            <a:ext cx="5106988" cy="15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210425" y="18288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210425" y="21336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210425" y="19812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210425" y="24384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210425" y="22860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210425" y="27432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210425" y="25908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210425" y="30480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210425" y="28956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210425" y="33528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210425" y="32004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210425" y="36576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210425" y="35052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210425" y="39624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210425" y="38100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210425" y="42672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210425" y="41148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210425" y="45720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210425" y="44196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210425" y="48768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210425" y="47244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210425" y="51816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210425" y="50292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210425" y="54864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210425" y="53340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210425" y="57912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210425" y="56388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210425" y="60960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210425" y="59436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210425" y="64008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210425" y="62484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210425" y="67056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210425" y="6553200"/>
            <a:ext cx="1524000" cy="1588"/>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0" name="TextBox 26"/>
          <p:cNvSpPr txBox="1">
            <a:spLocks noChangeArrowheads="1"/>
          </p:cNvSpPr>
          <p:nvPr/>
        </p:nvSpPr>
        <p:spPr bwMode="auto">
          <a:xfrm>
            <a:off x="7216801" y="1364448"/>
            <a:ext cx="967060" cy="445507"/>
          </a:xfrm>
          <a:prstGeom prst="rect">
            <a:avLst/>
          </a:prstGeom>
          <a:noFill/>
          <a:ln w="9525">
            <a:noFill/>
            <a:miter lim="800000"/>
            <a:headEnd/>
            <a:tailEnd/>
          </a:ln>
        </p:spPr>
        <p:txBody>
          <a:bodyPr wrap="none">
            <a:spAutoFit/>
          </a:bodyPr>
          <a:lstStyle/>
          <a:p>
            <a:pPr marL="0" lvl="1" fontAlgn="ctr">
              <a:lnSpc>
                <a:spcPct val="75000"/>
              </a:lnSpc>
              <a:spcBef>
                <a:spcPct val="20000"/>
              </a:spcBef>
              <a:spcAft>
                <a:spcPct val="15000"/>
              </a:spcAft>
            </a:pPr>
            <a:r>
              <a:rPr lang="en-US" altLang="zh-CN" sz="1200" i="1" dirty="0" smtClean="0">
                <a:gradFill>
                  <a:gsLst>
                    <a:gs pos="0">
                      <a:schemeClr val="tx1"/>
                    </a:gs>
                    <a:gs pos="86000">
                      <a:schemeClr val="tx1"/>
                    </a:gs>
                  </a:gsLst>
                  <a:lin ang="5400000" scaled="0"/>
                </a:gradFill>
              </a:rPr>
              <a:t>Personal</a:t>
            </a:r>
          </a:p>
          <a:p>
            <a:pPr marL="0" lvl="1" fontAlgn="ctr">
              <a:lnSpc>
                <a:spcPct val="75000"/>
              </a:lnSpc>
              <a:spcBef>
                <a:spcPct val="20000"/>
              </a:spcBef>
              <a:spcAft>
                <a:spcPct val="15000"/>
              </a:spcAft>
            </a:pPr>
            <a:r>
              <a:rPr lang="en-US" altLang="zh-CN" sz="1200" i="1" dirty="0" smtClean="0">
                <a:gradFill>
                  <a:gsLst>
                    <a:gs pos="0">
                      <a:schemeClr val="tx1"/>
                    </a:gs>
                    <a:gs pos="86000">
                      <a:schemeClr val="tx1"/>
                    </a:gs>
                  </a:gsLst>
                  <a:lin ang="5400000" scaled="0"/>
                </a:gradFill>
              </a:rPr>
              <a:t>Information</a:t>
            </a:r>
          </a:p>
        </p:txBody>
      </p:sp>
      <p:sp>
        <p:nvSpPr>
          <p:cNvPr id="131" name="TextBox 26"/>
          <p:cNvSpPr txBox="1">
            <a:spLocks noChangeArrowheads="1"/>
          </p:cNvSpPr>
          <p:nvPr/>
        </p:nvSpPr>
        <p:spPr bwMode="auto">
          <a:xfrm>
            <a:off x="8211512" y="1567581"/>
            <a:ext cx="675313" cy="242374"/>
          </a:xfrm>
          <a:prstGeom prst="rect">
            <a:avLst/>
          </a:prstGeom>
          <a:noFill/>
          <a:ln w="9525">
            <a:noFill/>
            <a:miter lim="800000"/>
            <a:headEnd/>
            <a:tailEnd/>
          </a:ln>
        </p:spPr>
        <p:txBody>
          <a:bodyPr wrap="none">
            <a:spAutoFit/>
          </a:bodyPr>
          <a:lstStyle/>
          <a:p>
            <a:pPr marL="0" lvl="1" fontAlgn="ctr">
              <a:lnSpc>
                <a:spcPct val="75000"/>
              </a:lnSpc>
              <a:spcBef>
                <a:spcPct val="20000"/>
              </a:spcBef>
              <a:spcAft>
                <a:spcPct val="15000"/>
              </a:spcAft>
            </a:pPr>
            <a:r>
              <a:rPr lang="en-US" altLang="zh-CN" sz="1200" i="1" dirty="0" smtClean="0">
                <a:gradFill>
                  <a:gsLst>
                    <a:gs pos="0">
                      <a:schemeClr val="tx1"/>
                    </a:gs>
                    <a:gs pos="86000">
                      <a:schemeClr val="tx1"/>
                    </a:gs>
                  </a:gsLst>
                  <a:lin ang="5400000" scaled="0"/>
                </a:gradFill>
              </a:rPr>
              <a:t>Secrecy</a:t>
            </a:r>
          </a:p>
        </p:txBody>
      </p:sp>
      <p:pic>
        <p:nvPicPr>
          <p:cNvPr id="95" name="Picture 8" descr="C:\Users\nirb\AppData\Local\Microsoft\Windows\Temporary Internet Files\Content.IE5\F70PPZGH\MCj04244660000[1].wmf"/>
          <p:cNvPicPr>
            <a:picLocks noChangeAspect="1" noChangeArrowheads="1"/>
          </p:cNvPicPr>
          <p:nvPr/>
        </p:nvPicPr>
        <p:blipFill>
          <a:blip r:embed="rId4" cstate="print"/>
          <a:stretch>
            <a:fillRect/>
          </a:stretch>
        </p:blipFill>
        <p:spPr bwMode="auto">
          <a:xfrm>
            <a:off x="4950584" y="3564305"/>
            <a:ext cx="1009942" cy="868680"/>
          </a:xfrm>
          <a:prstGeom prst="rect">
            <a:avLst/>
          </a:prstGeom>
          <a:noFill/>
          <a:ln>
            <a:noFill/>
          </a:ln>
        </p:spPr>
      </p:pic>
      <p:pic>
        <p:nvPicPr>
          <p:cNvPr id="132" name="Picture 8" descr="C:\Users\nirb\AppData\Local\Microsoft\Windows\Temporary Internet Files\Content.IE5\F70PPZGH\MCj04244660000[1].wmf"/>
          <p:cNvPicPr>
            <a:picLocks noChangeAspect="1" noChangeArrowheads="1"/>
          </p:cNvPicPr>
          <p:nvPr/>
        </p:nvPicPr>
        <p:blipFill>
          <a:blip r:embed="rId4" cstate="print"/>
          <a:stretch>
            <a:fillRect/>
          </a:stretch>
        </p:blipFill>
        <p:spPr bwMode="auto">
          <a:xfrm>
            <a:off x="4989494" y="5363922"/>
            <a:ext cx="1009942" cy="86868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p:nvPr/>
        </p:nvCxnSpPr>
        <p:spPr>
          <a:xfrm rot="5400000">
            <a:off x="2212640" y="3759200"/>
            <a:ext cx="1066800" cy="0"/>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5864560" y="3759200"/>
            <a:ext cx="1066800" cy="0"/>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dirty="0"/>
              <a:t>File Classification Infrastructure </a:t>
            </a:r>
          </a:p>
        </p:txBody>
      </p:sp>
      <p:sp>
        <p:nvSpPr>
          <p:cNvPr id="6" name="Text Placeholder 5"/>
          <p:cNvSpPr>
            <a:spLocks noGrp="1"/>
          </p:cNvSpPr>
          <p:nvPr>
            <p:ph type="body" sz="quarter" idx="10"/>
          </p:nvPr>
        </p:nvSpPr>
        <p:spPr>
          <a:xfrm>
            <a:off x="381000" y="1269999"/>
            <a:ext cx="8382000" cy="1335750"/>
          </a:xfrm>
        </p:spPr>
        <p:txBody>
          <a:bodyPr/>
          <a:lstStyle/>
          <a:p>
            <a:r>
              <a:rPr lang="en-US" sz="2800" dirty="0" smtClean="0"/>
              <a:t>Inbox end to end scenarios</a:t>
            </a:r>
          </a:p>
          <a:p>
            <a:r>
              <a:rPr lang="en-US" sz="2800" dirty="0" smtClean="0"/>
              <a:t>Integration with SharePoint</a:t>
            </a:r>
          </a:p>
          <a:p>
            <a:r>
              <a:rPr lang="en-US" sz="2800" dirty="0" smtClean="0"/>
              <a:t>Extensible infrastructure-partner ecosystem</a:t>
            </a:r>
          </a:p>
        </p:txBody>
      </p:sp>
      <p:sp>
        <p:nvSpPr>
          <p:cNvPr id="8" name="Rectangle 7"/>
          <p:cNvSpPr/>
          <p:nvPr/>
        </p:nvSpPr>
        <p:spPr>
          <a:xfrm>
            <a:off x="4988260" y="2806700"/>
            <a:ext cx="2819400" cy="514657"/>
          </a:xfrm>
          <a:prstGeom prst="rect">
            <a:avLst/>
          </a:prstGeom>
          <a:gradFill flip="none" rotWithShape="1">
            <a:gsLst>
              <a:gs pos="0">
                <a:srgbClr val="FFFFFF">
                  <a:lumMod val="0"/>
                  <a:alpha val="0"/>
                </a:srgbClr>
              </a:gs>
              <a:gs pos="25000">
                <a:srgbClr val="FFFFFF">
                  <a:lumMod val="0"/>
                </a:srgbClr>
              </a:gs>
              <a:gs pos="50000">
                <a:srgbClr val="000000"/>
              </a:gs>
              <a:gs pos="75000">
                <a:srgbClr val="000000"/>
              </a:gs>
              <a:gs pos="100000">
                <a:srgbClr val="292929">
                  <a:alpha val="0"/>
                </a:srgbClr>
              </a:gs>
            </a:gsLst>
            <a:lin ang="0" scaled="1"/>
            <a:tileRect/>
          </a:gradFill>
          <a:ln w="12700" cap="flat" cmpd="sng" algn="ctr">
            <a:gradFill flip="none" rotWithShape="1">
              <a:gsLst>
                <a:gs pos="0">
                  <a:srgbClr val="FFFFFF">
                    <a:alpha val="0"/>
                  </a:srgbClr>
                </a:gs>
                <a:gs pos="50000">
                  <a:schemeClr val="tx1"/>
                </a:gs>
                <a:gs pos="100000">
                  <a:srgbClr val="FFFFFF">
                    <a:alpha val="0"/>
                  </a:srgbClr>
                </a:gs>
              </a:gsLst>
              <a:lin ang="0" scaled="1"/>
              <a:tileRect/>
            </a:gra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lvl="1" algn="ctr" fontAlgn="ctr">
              <a:spcBef>
                <a:spcPct val="20000"/>
              </a:spcBef>
              <a:spcAft>
                <a:spcPct val="15000"/>
              </a:spcAft>
              <a:defRPr/>
            </a:pPr>
            <a:r>
              <a:rPr lang="en-US" altLang="zh-CN" sz="1400" dirty="0" smtClean="0">
                <a:gradFill>
                  <a:gsLst>
                    <a:gs pos="0">
                      <a:schemeClr val="tx1"/>
                    </a:gs>
                    <a:gs pos="86000">
                      <a:schemeClr val="tx1"/>
                    </a:gs>
                  </a:gsLst>
                  <a:lin ang="5400000" scaled="0"/>
                </a:gradFill>
              </a:rPr>
              <a:t>Set classification properties API </a:t>
            </a:r>
            <a:br>
              <a:rPr lang="en-US" altLang="zh-CN" sz="1400" dirty="0" smtClean="0">
                <a:gradFill>
                  <a:gsLst>
                    <a:gs pos="0">
                      <a:schemeClr val="tx1"/>
                    </a:gs>
                    <a:gs pos="86000">
                      <a:schemeClr val="tx1"/>
                    </a:gs>
                  </a:gsLst>
                  <a:lin ang="5400000" scaled="0"/>
                </a:gradFill>
              </a:rPr>
            </a:br>
            <a:r>
              <a:rPr lang="en-US" altLang="zh-CN" sz="1400" dirty="0" smtClean="0">
                <a:gradFill>
                  <a:gsLst>
                    <a:gs pos="0">
                      <a:schemeClr val="tx1"/>
                    </a:gs>
                    <a:gs pos="86000">
                      <a:schemeClr val="tx1"/>
                    </a:gs>
                  </a:gsLst>
                  <a:lin ang="5400000" scaled="0"/>
                </a:gradFill>
              </a:rPr>
              <a:t>for external applications</a:t>
            </a:r>
            <a:endParaRPr lang="en-US" altLang="zh-CN" sz="1400" dirty="0">
              <a:gradFill>
                <a:gsLst>
                  <a:gs pos="0">
                    <a:schemeClr val="tx1"/>
                  </a:gs>
                  <a:gs pos="86000">
                    <a:schemeClr val="tx1"/>
                  </a:gs>
                </a:gsLst>
                <a:lin ang="5400000" scaled="0"/>
              </a:gradFill>
            </a:endParaRPr>
          </a:p>
        </p:txBody>
      </p:sp>
      <p:sp>
        <p:nvSpPr>
          <p:cNvPr id="34" name="Rectangle 33"/>
          <p:cNvSpPr/>
          <p:nvPr/>
        </p:nvSpPr>
        <p:spPr>
          <a:xfrm>
            <a:off x="1336340" y="2817649"/>
            <a:ext cx="2819400" cy="524490"/>
          </a:xfrm>
          <a:prstGeom prst="rect">
            <a:avLst/>
          </a:prstGeom>
          <a:gradFill flip="none" rotWithShape="1">
            <a:gsLst>
              <a:gs pos="0">
                <a:srgbClr val="FFFFFF">
                  <a:lumMod val="0"/>
                  <a:alpha val="0"/>
                </a:srgbClr>
              </a:gs>
              <a:gs pos="25000">
                <a:srgbClr val="FFFFFF">
                  <a:lumMod val="0"/>
                </a:srgbClr>
              </a:gs>
              <a:gs pos="50000">
                <a:srgbClr val="000000"/>
              </a:gs>
              <a:gs pos="75000">
                <a:srgbClr val="000000"/>
              </a:gs>
              <a:gs pos="100000">
                <a:srgbClr val="292929">
                  <a:alpha val="0"/>
                </a:srgbClr>
              </a:gs>
            </a:gsLst>
            <a:lin ang="0" scaled="1"/>
            <a:tileRect/>
          </a:gradFill>
          <a:ln w="12700" cap="flat" cmpd="sng" algn="ctr">
            <a:gradFill flip="none" rotWithShape="1">
              <a:gsLst>
                <a:gs pos="0">
                  <a:srgbClr val="FFFFFF">
                    <a:alpha val="0"/>
                  </a:srgbClr>
                </a:gs>
                <a:gs pos="50000">
                  <a:schemeClr val="tx1"/>
                </a:gs>
                <a:gs pos="100000">
                  <a:srgbClr val="FFFFFF">
                    <a:alpha val="0"/>
                  </a:srgbClr>
                </a:gs>
              </a:gsLst>
              <a:lin ang="0" scaled="1"/>
              <a:tileRect/>
            </a:gra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lvl="1" algn="ctr" fontAlgn="ctr">
              <a:spcBef>
                <a:spcPct val="20000"/>
              </a:spcBef>
              <a:spcAft>
                <a:spcPct val="15000"/>
              </a:spcAft>
              <a:buNone/>
              <a:defRPr/>
            </a:pPr>
            <a:r>
              <a:rPr lang="en-US" altLang="zh-CN" sz="1400" dirty="0" smtClean="0">
                <a:gradFill>
                  <a:gsLst>
                    <a:gs pos="0">
                      <a:schemeClr val="tx1"/>
                    </a:gs>
                    <a:gs pos="86000">
                      <a:schemeClr val="tx1"/>
                    </a:gs>
                  </a:gsLst>
                  <a:lin ang="5400000" scaled="0"/>
                </a:gradFill>
              </a:rPr>
              <a:t>Get classification properties API </a:t>
            </a:r>
            <a:br>
              <a:rPr lang="en-US" altLang="zh-CN" sz="1400" dirty="0" smtClean="0">
                <a:gradFill>
                  <a:gsLst>
                    <a:gs pos="0">
                      <a:schemeClr val="tx1"/>
                    </a:gs>
                    <a:gs pos="86000">
                      <a:schemeClr val="tx1"/>
                    </a:gs>
                  </a:gsLst>
                  <a:lin ang="5400000" scaled="0"/>
                </a:gradFill>
              </a:rPr>
            </a:br>
            <a:r>
              <a:rPr lang="en-US" altLang="zh-CN" sz="1400" dirty="0" smtClean="0">
                <a:gradFill>
                  <a:gsLst>
                    <a:gs pos="0">
                      <a:schemeClr val="tx1"/>
                    </a:gs>
                    <a:gs pos="86000">
                      <a:schemeClr val="tx1"/>
                    </a:gs>
                  </a:gsLst>
                  <a:lin ang="5400000" scaled="0"/>
                </a:gradFill>
              </a:rPr>
              <a:t>for external applications</a:t>
            </a:r>
            <a:endParaRPr lang="en-US" altLang="zh-CN" sz="1400" dirty="0">
              <a:gradFill>
                <a:gsLst>
                  <a:gs pos="0">
                    <a:schemeClr val="tx1"/>
                  </a:gs>
                  <a:gs pos="86000">
                    <a:schemeClr val="tx1"/>
                  </a:gs>
                </a:gsLst>
                <a:lin ang="5400000" scaled="0"/>
              </a:gradFill>
            </a:endParaRPr>
          </a:p>
        </p:txBody>
      </p:sp>
      <p:grpSp>
        <p:nvGrpSpPr>
          <p:cNvPr id="2" name="Group 41"/>
          <p:cNvGrpSpPr/>
          <p:nvPr/>
        </p:nvGrpSpPr>
        <p:grpSpPr>
          <a:xfrm>
            <a:off x="0" y="3530600"/>
            <a:ext cx="2311400" cy="2311400"/>
            <a:chOff x="800100" y="3835400"/>
            <a:chExt cx="2311400" cy="2311400"/>
          </a:xfrm>
        </p:grpSpPr>
        <p:pic>
          <p:nvPicPr>
            <p:cNvPr id="8195" name="Picture 3" descr="C:\Users\mitchelld\Desktop\Assets\Iconshock\Real_Vista_Style\General\document_256.png"/>
            <p:cNvPicPr>
              <a:picLocks noChangeAspect="1" noChangeArrowheads="1"/>
            </p:cNvPicPr>
            <p:nvPr/>
          </p:nvPicPr>
          <p:blipFill>
            <a:blip r:embed="rId3"/>
            <a:srcRect/>
            <a:stretch>
              <a:fillRect/>
            </a:stretch>
          </p:blipFill>
          <p:spPr bwMode="auto">
            <a:xfrm>
              <a:off x="800100" y="3835400"/>
              <a:ext cx="2006600" cy="2006600"/>
            </a:xfrm>
            <a:prstGeom prst="rect">
              <a:avLst/>
            </a:prstGeom>
            <a:noFill/>
          </p:spPr>
        </p:pic>
        <p:pic>
          <p:nvPicPr>
            <p:cNvPr id="40" name="Picture 3" descr="C:\Users\mitchelld\Desktop\Assets\Iconshock\Real_Vista_Style\General\document_256.png"/>
            <p:cNvPicPr>
              <a:picLocks noChangeAspect="1" noChangeArrowheads="1"/>
            </p:cNvPicPr>
            <p:nvPr/>
          </p:nvPicPr>
          <p:blipFill>
            <a:blip r:embed="rId3"/>
            <a:srcRect/>
            <a:stretch>
              <a:fillRect/>
            </a:stretch>
          </p:blipFill>
          <p:spPr bwMode="auto">
            <a:xfrm>
              <a:off x="952500" y="3987800"/>
              <a:ext cx="2006600" cy="2006600"/>
            </a:xfrm>
            <a:prstGeom prst="rect">
              <a:avLst/>
            </a:prstGeom>
            <a:noFill/>
          </p:spPr>
        </p:pic>
        <p:pic>
          <p:nvPicPr>
            <p:cNvPr id="41" name="Picture 3" descr="C:\Users\mitchelld\Desktop\Assets\Iconshock\Real_Vista_Style\General\document_256.png"/>
            <p:cNvPicPr>
              <a:picLocks noChangeAspect="1" noChangeArrowheads="1"/>
            </p:cNvPicPr>
            <p:nvPr/>
          </p:nvPicPr>
          <p:blipFill>
            <a:blip r:embed="rId3"/>
            <a:srcRect/>
            <a:stretch>
              <a:fillRect/>
            </a:stretch>
          </p:blipFill>
          <p:spPr bwMode="auto">
            <a:xfrm>
              <a:off x="1104900" y="4140200"/>
              <a:ext cx="2006600" cy="2006600"/>
            </a:xfrm>
            <a:prstGeom prst="rect">
              <a:avLst/>
            </a:prstGeom>
            <a:noFill/>
          </p:spPr>
        </p:pic>
      </p:grpSp>
      <p:grpSp>
        <p:nvGrpSpPr>
          <p:cNvPr id="3" name="Group 42"/>
          <p:cNvGrpSpPr/>
          <p:nvPr/>
        </p:nvGrpSpPr>
        <p:grpSpPr>
          <a:xfrm>
            <a:off x="1708150" y="3530600"/>
            <a:ext cx="2311400" cy="2311400"/>
            <a:chOff x="800100" y="3835400"/>
            <a:chExt cx="2311400" cy="2311400"/>
          </a:xfrm>
        </p:grpSpPr>
        <p:pic>
          <p:nvPicPr>
            <p:cNvPr id="44" name="Picture 3" descr="C:\Users\mitchelld\Desktop\Assets\Iconshock\Real_Vista_Style\General\document_256.png"/>
            <p:cNvPicPr>
              <a:picLocks noChangeAspect="1" noChangeArrowheads="1"/>
            </p:cNvPicPr>
            <p:nvPr/>
          </p:nvPicPr>
          <p:blipFill>
            <a:blip r:embed="rId3"/>
            <a:srcRect/>
            <a:stretch>
              <a:fillRect/>
            </a:stretch>
          </p:blipFill>
          <p:spPr bwMode="auto">
            <a:xfrm>
              <a:off x="800100" y="3835400"/>
              <a:ext cx="2006600" cy="2006600"/>
            </a:xfrm>
            <a:prstGeom prst="rect">
              <a:avLst/>
            </a:prstGeom>
            <a:noFill/>
          </p:spPr>
        </p:pic>
        <p:pic>
          <p:nvPicPr>
            <p:cNvPr id="45" name="Picture 3" descr="C:\Users\mitchelld\Desktop\Assets\Iconshock\Real_Vista_Style\General\document_256.png"/>
            <p:cNvPicPr>
              <a:picLocks noChangeAspect="1" noChangeArrowheads="1"/>
            </p:cNvPicPr>
            <p:nvPr/>
          </p:nvPicPr>
          <p:blipFill>
            <a:blip r:embed="rId3"/>
            <a:srcRect/>
            <a:stretch>
              <a:fillRect/>
            </a:stretch>
          </p:blipFill>
          <p:spPr bwMode="auto">
            <a:xfrm>
              <a:off x="952500" y="3987800"/>
              <a:ext cx="2006600" cy="2006600"/>
            </a:xfrm>
            <a:prstGeom prst="rect">
              <a:avLst/>
            </a:prstGeom>
            <a:noFill/>
          </p:spPr>
        </p:pic>
        <p:pic>
          <p:nvPicPr>
            <p:cNvPr id="46" name="Picture 3" descr="C:\Users\mitchelld\Desktop\Assets\Iconshock\Real_Vista_Style\General\document_256.png"/>
            <p:cNvPicPr>
              <a:picLocks noChangeAspect="1" noChangeArrowheads="1"/>
            </p:cNvPicPr>
            <p:nvPr/>
          </p:nvPicPr>
          <p:blipFill>
            <a:blip r:embed="rId3"/>
            <a:srcRect/>
            <a:stretch>
              <a:fillRect/>
            </a:stretch>
          </p:blipFill>
          <p:spPr bwMode="auto">
            <a:xfrm>
              <a:off x="1104900" y="4140200"/>
              <a:ext cx="2006600" cy="2006600"/>
            </a:xfrm>
            <a:prstGeom prst="rect">
              <a:avLst/>
            </a:prstGeom>
            <a:noFill/>
          </p:spPr>
        </p:pic>
      </p:grpSp>
      <p:grpSp>
        <p:nvGrpSpPr>
          <p:cNvPr id="4" name="Group 50"/>
          <p:cNvGrpSpPr/>
          <p:nvPr/>
        </p:nvGrpSpPr>
        <p:grpSpPr>
          <a:xfrm>
            <a:off x="3416300" y="3530600"/>
            <a:ext cx="2311400" cy="2311400"/>
            <a:chOff x="800100" y="3835400"/>
            <a:chExt cx="2311400" cy="2311400"/>
          </a:xfrm>
        </p:grpSpPr>
        <p:pic>
          <p:nvPicPr>
            <p:cNvPr id="52" name="Picture 3" descr="C:\Users\mitchelld\Desktop\Assets\Iconshock\Real_Vista_Style\General\document_256.png"/>
            <p:cNvPicPr>
              <a:picLocks noChangeAspect="1" noChangeArrowheads="1"/>
            </p:cNvPicPr>
            <p:nvPr/>
          </p:nvPicPr>
          <p:blipFill>
            <a:blip r:embed="rId3"/>
            <a:srcRect/>
            <a:stretch>
              <a:fillRect/>
            </a:stretch>
          </p:blipFill>
          <p:spPr bwMode="auto">
            <a:xfrm>
              <a:off x="800100" y="3835400"/>
              <a:ext cx="2006600" cy="2006600"/>
            </a:xfrm>
            <a:prstGeom prst="rect">
              <a:avLst/>
            </a:prstGeom>
            <a:noFill/>
          </p:spPr>
        </p:pic>
        <p:pic>
          <p:nvPicPr>
            <p:cNvPr id="53" name="Picture 3" descr="C:\Users\mitchelld\Desktop\Assets\Iconshock\Real_Vista_Style\General\document_256.png"/>
            <p:cNvPicPr>
              <a:picLocks noChangeAspect="1" noChangeArrowheads="1"/>
            </p:cNvPicPr>
            <p:nvPr/>
          </p:nvPicPr>
          <p:blipFill>
            <a:blip r:embed="rId3"/>
            <a:srcRect/>
            <a:stretch>
              <a:fillRect/>
            </a:stretch>
          </p:blipFill>
          <p:spPr bwMode="auto">
            <a:xfrm>
              <a:off x="952500" y="3987800"/>
              <a:ext cx="2006600" cy="2006600"/>
            </a:xfrm>
            <a:prstGeom prst="rect">
              <a:avLst/>
            </a:prstGeom>
            <a:noFill/>
          </p:spPr>
        </p:pic>
        <p:pic>
          <p:nvPicPr>
            <p:cNvPr id="54" name="Picture 3" descr="C:\Users\mitchelld\Desktop\Assets\Iconshock\Real_Vista_Style\General\document_256.png"/>
            <p:cNvPicPr>
              <a:picLocks noChangeAspect="1" noChangeArrowheads="1"/>
            </p:cNvPicPr>
            <p:nvPr/>
          </p:nvPicPr>
          <p:blipFill>
            <a:blip r:embed="rId3"/>
            <a:srcRect/>
            <a:stretch>
              <a:fillRect/>
            </a:stretch>
          </p:blipFill>
          <p:spPr bwMode="auto">
            <a:xfrm>
              <a:off x="1104900" y="4140200"/>
              <a:ext cx="2006600" cy="2006600"/>
            </a:xfrm>
            <a:prstGeom prst="rect">
              <a:avLst/>
            </a:prstGeom>
            <a:noFill/>
          </p:spPr>
        </p:pic>
      </p:grpSp>
      <p:grpSp>
        <p:nvGrpSpPr>
          <p:cNvPr id="7" name="Group 54"/>
          <p:cNvGrpSpPr/>
          <p:nvPr/>
        </p:nvGrpSpPr>
        <p:grpSpPr>
          <a:xfrm>
            <a:off x="6832600" y="3530600"/>
            <a:ext cx="2311400" cy="2311400"/>
            <a:chOff x="800100" y="3835400"/>
            <a:chExt cx="2311400" cy="2311400"/>
          </a:xfrm>
        </p:grpSpPr>
        <p:pic>
          <p:nvPicPr>
            <p:cNvPr id="56" name="Picture 3" descr="C:\Users\mitchelld\Desktop\Assets\Iconshock\Real_Vista_Style\General\document_256.png"/>
            <p:cNvPicPr>
              <a:picLocks noChangeAspect="1" noChangeArrowheads="1"/>
            </p:cNvPicPr>
            <p:nvPr/>
          </p:nvPicPr>
          <p:blipFill>
            <a:blip r:embed="rId3"/>
            <a:srcRect/>
            <a:stretch>
              <a:fillRect/>
            </a:stretch>
          </p:blipFill>
          <p:spPr bwMode="auto">
            <a:xfrm>
              <a:off x="800100" y="3835400"/>
              <a:ext cx="2006600" cy="2006600"/>
            </a:xfrm>
            <a:prstGeom prst="rect">
              <a:avLst/>
            </a:prstGeom>
            <a:noFill/>
          </p:spPr>
        </p:pic>
        <p:pic>
          <p:nvPicPr>
            <p:cNvPr id="57" name="Picture 3" descr="C:\Users\mitchelld\Desktop\Assets\Iconshock\Real_Vista_Style\General\document_256.png"/>
            <p:cNvPicPr>
              <a:picLocks noChangeAspect="1" noChangeArrowheads="1"/>
            </p:cNvPicPr>
            <p:nvPr/>
          </p:nvPicPr>
          <p:blipFill>
            <a:blip r:embed="rId3"/>
            <a:srcRect/>
            <a:stretch>
              <a:fillRect/>
            </a:stretch>
          </p:blipFill>
          <p:spPr bwMode="auto">
            <a:xfrm>
              <a:off x="952500" y="3987800"/>
              <a:ext cx="2006600" cy="2006600"/>
            </a:xfrm>
            <a:prstGeom prst="rect">
              <a:avLst/>
            </a:prstGeom>
            <a:noFill/>
          </p:spPr>
        </p:pic>
        <p:pic>
          <p:nvPicPr>
            <p:cNvPr id="58" name="Picture 3" descr="C:\Users\mitchelld\Desktop\Assets\Iconshock\Real_Vista_Style\General\document_256.png"/>
            <p:cNvPicPr>
              <a:picLocks noChangeAspect="1" noChangeArrowheads="1"/>
            </p:cNvPicPr>
            <p:nvPr/>
          </p:nvPicPr>
          <p:blipFill>
            <a:blip r:embed="rId3"/>
            <a:srcRect/>
            <a:stretch>
              <a:fillRect/>
            </a:stretch>
          </p:blipFill>
          <p:spPr bwMode="auto">
            <a:xfrm>
              <a:off x="1104900" y="4140200"/>
              <a:ext cx="2006600" cy="2006600"/>
            </a:xfrm>
            <a:prstGeom prst="rect">
              <a:avLst/>
            </a:prstGeom>
            <a:noFill/>
          </p:spPr>
        </p:pic>
      </p:grpSp>
      <p:grpSp>
        <p:nvGrpSpPr>
          <p:cNvPr id="9" name="Group 58"/>
          <p:cNvGrpSpPr/>
          <p:nvPr/>
        </p:nvGrpSpPr>
        <p:grpSpPr>
          <a:xfrm>
            <a:off x="5124450" y="3530600"/>
            <a:ext cx="2311400" cy="2311400"/>
            <a:chOff x="800100" y="3835400"/>
            <a:chExt cx="2311400" cy="2311400"/>
          </a:xfrm>
        </p:grpSpPr>
        <p:pic>
          <p:nvPicPr>
            <p:cNvPr id="60" name="Picture 3" descr="C:\Users\mitchelld\Desktop\Assets\Iconshock\Real_Vista_Style\General\document_256.png"/>
            <p:cNvPicPr>
              <a:picLocks noChangeAspect="1" noChangeArrowheads="1"/>
            </p:cNvPicPr>
            <p:nvPr/>
          </p:nvPicPr>
          <p:blipFill>
            <a:blip r:embed="rId3"/>
            <a:srcRect/>
            <a:stretch>
              <a:fillRect/>
            </a:stretch>
          </p:blipFill>
          <p:spPr bwMode="auto">
            <a:xfrm>
              <a:off x="800100" y="3835400"/>
              <a:ext cx="2006600" cy="2006600"/>
            </a:xfrm>
            <a:prstGeom prst="rect">
              <a:avLst/>
            </a:prstGeom>
            <a:noFill/>
          </p:spPr>
        </p:pic>
        <p:pic>
          <p:nvPicPr>
            <p:cNvPr id="61" name="Picture 3" descr="C:\Users\mitchelld\Desktop\Assets\Iconshock\Real_Vista_Style\General\document_256.png"/>
            <p:cNvPicPr>
              <a:picLocks noChangeAspect="1" noChangeArrowheads="1"/>
            </p:cNvPicPr>
            <p:nvPr/>
          </p:nvPicPr>
          <p:blipFill>
            <a:blip r:embed="rId3"/>
            <a:srcRect/>
            <a:stretch>
              <a:fillRect/>
            </a:stretch>
          </p:blipFill>
          <p:spPr bwMode="auto">
            <a:xfrm>
              <a:off x="952500" y="3987800"/>
              <a:ext cx="2006600" cy="2006600"/>
            </a:xfrm>
            <a:prstGeom prst="rect">
              <a:avLst/>
            </a:prstGeom>
            <a:noFill/>
          </p:spPr>
        </p:pic>
        <p:pic>
          <p:nvPicPr>
            <p:cNvPr id="62" name="Picture 3" descr="C:\Users\mitchelld\Desktop\Assets\Iconshock\Real_Vista_Style\General\document_256.png"/>
            <p:cNvPicPr>
              <a:picLocks noChangeAspect="1" noChangeArrowheads="1"/>
            </p:cNvPicPr>
            <p:nvPr/>
          </p:nvPicPr>
          <p:blipFill>
            <a:blip r:embed="rId3"/>
            <a:srcRect/>
            <a:stretch>
              <a:fillRect/>
            </a:stretch>
          </p:blipFill>
          <p:spPr bwMode="auto">
            <a:xfrm>
              <a:off x="1104900" y="4140200"/>
              <a:ext cx="2006600" cy="2006600"/>
            </a:xfrm>
            <a:prstGeom prst="rect">
              <a:avLst/>
            </a:prstGeom>
            <a:noFill/>
          </p:spPr>
        </p:pic>
      </p:grpSp>
      <p:pic>
        <p:nvPicPr>
          <p:cNvPr id="8196" name="Picture 4" descr="\\SERVER3\InternalBin\Resource DVD\DVD_ART36\Artwork_Imagery\Icons - Illustrations\_ MSN ICONS\MSN icon arrow right.png"/>
          <p:cNvPicPr>
            <a:picLocks noChangeAspect="1" noChangeArrowheads="1"/>
          </p:cNvPicPr>
          <p:nvPr/>
        </p:nvPicPr>
        <p:blipFill>
          <a:blip r:embed="rId4"/>
          <a:srcRect/>
          <a:stretch>
            <a:fillRect/>
          </a:stretch>
        </p:blipFill>
        <p:spPr bwMode="auto">
          <a:xfrm>
            <a:off x="1825644" y="4511675"/>
            <a:ext cx="368261" cy="349250"/>
          </a:xfrm>
          <a:prstGeom prst="rect">
            <a:avLst/>
          </a:prstGeom>
          <a:noFill/>
        </p:spPr>
      </p:pic>
      <p:pic>
        <p:nvPicPr>
          <p:cNvPr id="64" name="Picture 4" descr="\\SERVER3\InternalBin\Resource DVD\DVD_ART36\Artwork_Imagery\Icons - Illustrations\_ MSN ICONS\MSN icon arrow right.png"/>
          <p:cNvPicPr>
            <a:picLocks noChangeAspect="1" noChangeArrowheads="1"/>
          </p:cNvPicPr>
          <p:nvPr/>
        </p:nvPicPr>
        <p:blipFill>
          <a:blip r:embed="rId4"/>
          <a:srcRect/>
          <a:stretch>
            <a:fillRect/>
          </a:stretch>
        </p:blipFill>
        <p:spPr bwMode="auto">
          <a:xfrm>
            <a:off x="3533794" y="4511675"/>
            <a:ext cx="368261" cy="349250"/>
          </a:xfrm>
          <a:prstGeom prst="rect">
            <a:avLst/>
          </a:prstGeom>
          <a:noFill/>
        </p:spPr>
      </p:pic>
      <p:pic>
        <p:nvPicPr>
          <p:cNvPr id="65" name="Picture 4" descr="\\SERVER3\InternalBin\Resource DVD\DVD_ART36\Artwork_Imagery\Icons - Illustrations\_ MSN ICONS\MSN icon arrow right.png"/>
          <p:cNvPicPr>
            <a:picLocks noChangeAspect="1" noChangeArrowheads="1"/>
          </p:cNvPicPr>
          <p:nvPr/>
        </p:nvPicPr>
        <p:blipFill>
          <a:blip r:embed="rId4"/>
          <a:srcRect/>
          <a:stretch>
            <a:fillRect/>
          </a:stretch>
        </p:blipFill>
        <p:spPr bwMode="auto">
          <a:xfrm>
            <a:off x="5241944" y="4511675"/>
            <a:ext cx="368261" cy="349250"/>
          </a:xfrm>
          <a:prstGeom prst="rect">
            <a:avLst/>
          </a:prstGeom>
          <a:noFill/>
        </p:spPr>
      </p:pic>
      <p:pic>
        <p:nvPicPr>
          <p:cNvPr id="66" name="Picture 4" descr="\\SERVER3\InternalBin\Resource DVD\DVD_ART36\Artwork_Imagery\Icons - Illustrations\_ MSN ICONS\MSN icon arrow right.png"/>
          <p:cNvPicPr>
            <a:picLocks noChangeAspect="1" noChangeArrowheads="1"/>
          </p:cNvPicPr>
          <p:nvPr/>
        </p:nvPicPr>
        <p:blipFill>
          <a:blip r:embed="rId4"/>
          <a:srcRect/>
          <a:stretch>
            <a:fillRect/>
          </a:stretch>
        </p:blipFill>
        <p:spPr bwMode="auto">
          <a:xfrm>
            <a:off x="6950094" y="4511675"/>
            <a:ext cx="368261" cy="349250"/>
          </a:xfrm>
          <a:prstGeom prst="rect">
            <a:avLst/>
          </a:prstGeom>
          <a:noFill/>
        </p:spPr>
      </p:pic>
      <p:grpSp>
        <p:nvGrpSpPr>
          <p:cNvPr id="10" name="Group 67"/>
          <p:cNvGrpSpPr/>
          <p:nvPr/>
        </p:nvGrpSpPr>
        <p:grpSpPr>
          <a:xfrm>
            <a:off x="1773681" y="5668365"/>
            <a:ext cx="5596638" cy="896326"/>
            <a:chOff x="1731262" y="5668365"/>
            <a:chExt cx="5596638" cy="896326"/>
          </a:xfrm>
        </p:grpSpPr>
        <p:pic>
          <p:nvPicPr>
            <p:cNvPr id="8194" name="Picture 2" descr="\\SERVER3\InternalBin\Resource DVD\DVD_ART36\Logos\Windows Web Server 2008\Windows Web Server 2008 R2\windows web server 2008 r2 rev h.png"/>
            <p:cNvPicPr>
              <a:picLocks noChangeAspect="1" noChangeArrowheads="1"/>
            </p:cNvPicPr>
            <p:nvPr/>
          </p:nvPicPr>
          <p:blipFill>
            <a:blip r:embed="rId5"/>
            <a:srcRect/>
            <a:stretch>
              <a:fillRect/>
            </a:stretch>
          </p:blipFill>
          <p:spPr bwMode="auto">
            <a:xfrm>
              <a:off x="1731262" y="5668365"/>
              <a:ext cx="5596638" cy="648701"/>
            </a:xfrm>
            <a:prstGeom prst="rect">
              <a:avLst/>
            </a:prstGeom>
            <a:noFill/>
          </p:spPr>
        </p:pic>
        <p:sp>
          <p:nvSpPr>
            <p:cNvPr id="67" name="Rectangle 66"/>
            <p:cNvSpPr/>
            <p:nvPr/>
          </p:nvSpPr>
          <p:spPr>
            <a:xfrm>
              <a:off x="2619859" y="6216134"/>
              <a:ext cx="3819444" cy="348557"/>
            </a:xfrm>
            <a:prstGeom prst="rect">
              <a:avLst/>
            </a:prstGeom>
          </p:spPr>
          <p:txBody>
            <a:bodyPr wrap="none">
              <a:spAutoFit/>
            </a:bodyPr>
            <a:lstStyle/>
            <a:p>
              <a:pPr marL="0" lvl="1" fontAlgn="ctr">
                <a:lnSpc>
                  <a:spcPct val="90000"/>
                </a:lnSpc>
                <a:spcBef>
                  <a:spcPct val="20000"/>
                </a:spcBef>
                <a:spcAft>
                  <a:spcPct val="15000"/>
                </a:spcAft>
                <a:buNone/>
              </a:pPr>
              <a:r>
                <a:rPr lang="en-US" altLang="zh-CN" i="1" dirty="0" smtClean="0">
                  <a:gradFill>
                    <a:gsLst>
                      <a:gs pos="0">
                        <a:schemeClr val="tx1"/>
                      </a:gs>
                      <a:gs pos="86000">
                        <a:schemeClr val="tx1"/>
                      </a:gs>
                    </a:gsLst>
                    <a:lin ang="5400000" scaled="0"/>
                  </a:gradFill>
                  <a:effectLst>
                    <a:outerShdw blurRad="38100" dist="38100" dir="2700000" algn="tl">
                      <a:srgbClr val="000000">
                        <a:alpha val="43137"/>
                      </a:srgbClr>
                    </a:outerShdw>
                  </a:effectLst>
                </a:rPr>
                <a:t>File Classification Extensibility Points</a:t>
              </a:r>
            </a:p>
          </p:txBody>
        </p:sp>
      </p:grpSp>
      <p:cxnSp>
        <p:nvCxnSpPr>
          <p:cNvPr id="72" name="Straight Connector 71"/>
          <p:cNvCxnSpPr/>
          <p:nvPr/>
        </p:nvCxnSpPr>
        <p:spPr>
          <a:xfrm rot="5400000">
            <a:off x="4454486" y="5695950"/>
            <a:ext cx="368300" cy="0"/>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79800" y="5588000"/>
            <a:ext cx="1158836" cy="292100"/>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4651336" y="5524500"/>
            <a:ext cx="1457364" cy="342900"/>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197" name="Picture 5" descr="\\SERVER3\InternalBin\Resource DVD\DVD_ART36\Artwork_Imagery\Shapes\Circular shapes\3d Disc shapes\flat gray cylinder disc.png"/>
          <p:cNvPicPr>
            <a:picLocks noChangeAspect="1" noChangeArrowheads="1"/>
          </p:cNvPicPr>
          <p:nvPr/>
        </p:nvPicPr>
        <p:blipFill>
          <a:blip r:embed="rId6"/>
          <a:srcRect/>
          <a:stretch>
            <a:fillRect/>
          </a:stretch>
        </p:blipFill>
        <p:spPr bwMode="auto">
          <a:xfrm>
            <a:off x="7600950" y="5830778"/>
            <a:ext cx="1040947" cy="571500"/>
          </a:xfrm>
          <a:prstGeom prst="rect">
            <a:avLst/>
          </a:prstGeom>
          <a:noFill/>
        </p:spPr>
      </p:pic>
      <p:pic>
        <p:nvPicPr>
          <p:cNvPr id="8198" name="Picture 6" descr="\\SERVER3\InternalBin\Resource DVD\DVD_ART36\Artwork_Imagery\Shapes\Arrows\Straight\two ended light blue gradient arrow.png"/>
          <p:cNvPicPr>
            <a:picLocks noChangeAspect="1" noChangeArrowheads="1"/>
          </p:cNvPicPr>
          <p:nvPr/>
        </p:nvPicPr>
        <p:blipFill>
          <a:blip r:embed="rId7"/>
          <a:srcRect/>
          <a:stretch>
            <a:fillRect/>
          </a:stretch>
        </p:blipFill>
        <p:spPr bwMode="auto">
          <a:xfrm rot="18224634">
            <a:off x="7011985" y="5384801"/>
            <a:ext cx="434253" cy="749300"/>
          </a:xfrm>
          <a:prstGeom prst="rect">
            <a:avLst/>
          </a:prstGeom>
          <a:noFill/>
        </p:spPr>
      </p:pic>
      <p:sp>
        <p:nvSpPr>
          <p:cNvPr id="82" name="Rectangle 81"/>
          <p:cNvSpPr/>
          <p:nvPr/>
        </p:nvSpPr>
        <p:spPr>
          <a:xfrm>
            <a:off x="333040" y="4298074"/>
            <a:ext cx="1597360" cy="731520"/>
          </a:xfrm>
          <a:prstGeom prst="rect">
            <a:avLst/>
          </a:prstGeom>
          <a:gradFill flip="none" rotWithShape="1">
            <a:gsLst>
              <a:gs pos="0">
                <a:srgbClr val="FFFFFF">
                  <a:lumMod val="0"/>
                  <a:alpha val="0"/>
                </a:srgbClr>
              </a:gs>
              <a:gs pos="25000">
                <a:srgbClr val="FFFFFF">
                  <a:lumMod val="0"/>
                </a:srgbClr>
              </a:gs>
              <a:gs pos="50000">
                <a:srgbClr val="000000"/>
              </a:gs>
              <a:gs pos="75000">
                <a:srgbClr val="000000"/>
              </a:gs>
              <a:gs pos="100000">
                <a:srgbClr val="292929">
                  <a:alpha val="0"/>
                </a:srgbClr>
              </a:gs>
            </a:gsLst>
            <a:lin ang="0" scaled="1"/>
            <a:tileRect/>
          </a:gradFill>
          <a:ln w="12700" cap="flat" cmpd="sng" algn="ctr">
            <a:gradFill flip="none" rotWithShape="1">
              <a:gsLst>
                <a:gs pos="0">
                  <a:srgbClr val="FFFFFF">
                    <a:alpha val="0"/>
                  </a:srgbClr>
                </a:gs>
                <a:gs pos="50000">
                  <a:schemeClr val="tx1"/>
                </a:gs>
                <a:gs pos="100000">
                  <a:srgbClr val="FFFFFF">
                    <a:alpha val="0"/>
                  </a:srgbClr>
                </a:gs>
              </a:gsLst>
              <a:lin ang="0" scaled="1"/>
              <a:tileRect/>
            </a:gra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lvl="1" algn="ctr" fontAlgn="ctr">
              <a:spcBef>
                <a:spcPct val="20000"/>
              </a:spcBef>
              <a:spcAft>
                <a:spcPct val="15000"/>
              </a:spcAft>
              <a:buNone/>
              <a:defRPr/>
            </a:pPr>
            <a:r>
              <a:rPr lang="en-US" altLang="zh-CN" sz="1400" dirty="0" smtClean="0">
                <a:gradFill>
                  <a:gsLst>
                    <a:gs pos="0">
                      <a:schemeClr val="tx1"/>
                    </a:gs>
                    <a:gs pos="86000">
                      <a:schemeClr val="tx1"/>
                    </a:gs>
                  </a:gsLst>
                  <a:lin ang="5400000" scaled="0"/>
                </a:gradFill>
              </a:rPr>
              <a:t>Discover </a:t>
            </a:r>
            <a:br>
              <a:rPr lang="en-US" altLang="zh-CN" sz="1400" dirty="0" smtClean="0">
                <a:gradFill>
                  <a:gsLst>
                    <a:gs pos="0">
                      <a:schemeClr val="tx1"/>
                    </a:gs>
                    <a:gs pos="86000">
                      <a:schemeClr val="tx1"/>
                    </a:gs>
                  </a:gsLst>
                  <a:lin ang="5400000" scaled="0"/>
                </a:gradFill>
              </a:rPr>
            </a:br>
            <a:r>
              <a:rPr lang="en-US" altLang="zh-CN" sz="1400" dirty="0" smtClean="0">
                <a:gradFill>
                  <a:gsLst>
                    <a:gs pos="0">
                      <a:schemeClr val="tx1"/>
                    </a:gs>
                    <a:gs pos="86000">
                      <a:schemeClr val="tx1"/>
                    </a:gs>
                  </a:gsLst>
                  <a:lin ang="5400000" scaled="0"/>
                </a:gradFill>
              </a:rPr>
              <a:t>Data</a:t>
            </a:r>
          </a:p>
        </p:txBody>
      </p:sp>
      <p:sp>
        <p:nvSpPr>
          <p:cNvPr id="83" name="Rectangle 82"/>
          <p:cNvSpPr/>
          <p:nvPr/>
        </p:nvSpPr>
        <p:spPr>
          <a:xfrm>
            <a:off x="2038015" y="4298074"/>
            <a:ext cx="1597360" cy="731520"/>
          </a:xfrm>
          <a:prstGeom prst="rect">
            <a:avLst/>
          </a:prstGeom>
          <a:gradFill flip="none" rotWithShape="1">
            <a:gsLst>
              <a:gs pos="0">
                <a:srgbClr val="FFFFFF">
                  <a:lumMod val="0"/>
                  <a:alpha val="0"/>
                </a:srgbClr>
              </a:gs>
              <a:gs pos="25000">
                <a:srgbClr val="FFFFFF">
                  <a:lumMod val="0"/>
                </a:srgbClr>
              </a:gs>
              <a:gs pos="50000">
                <a:srgbClr val="000000"/>
              </a:gs>
              <a:gs pos="75000">
                <a:srgbClr val="000000"/>
              </a:gs>
              <a:gs pos="100000">
                <a:srgbClr val="292929">
                  <a:alpha val="0"/>
                </a:srgbClr>
              </a:gs>
            </a:gsLst>
            <a:lin ang="0" scaled="1"/>
            <a:tileRect/>
          </a:gradFill>
          <a:ln w="12700" cap="flat" cmpd="sng" algn="ctr">
            <a:gradFill flip="none" rotWithShape="1">
              <a:gsLst>
                <a:gs pos="0">
                  <a:srgbClr val="FFFFFF">
                    <a:alpha val="0"/>
                  </a:srgbClr>
                </a:gs>
                <a:gs pos="50000">
                  <a:schemeClr val="tx1"/>
                </a:gs>
                <a:gs pos="100000">
                  <a:srgbClr val="FFFFFF">
                    <a:alpha val="0"/>
                  </a:srgbClr>
                </a:gs>
              </a:gsLst>
              <a:lin ang="0" scaled="1"/>
              <a:tileRect/>
            </a:gra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lvl="1" algn="ctr" fontAlgn="ctr">
              <a:spcBef>
                <a:spcPct val="20000"/>
              </a:spcBef>
              <a:spcAft>
                <a:spcPct val="15000"/>
              </a:spcAft>
              <a:buNone/>
              <a:defRPr/>
            </a:pPr>
            <a:r>
              <a:rPr lang="en-US" altLang="zh-CN" sz="1400" dirty="0" smtClean="0">
                <a:gradFill>
                  <a:gsLst>
                    <a:gs pos="0">
                      <a:schemeClr val="tx1"/>
                    </a:gs>
                    <a:gs pos="86000">
                      <a:schemeClr val="tx1"/>
                    </a:gs>
                  </a:gsLst>
                  <a:lin ang="5400000" scaled="0"/>
                </a:gradFill>
              </a:rPr>
              <a:t>Extract </a:t>
            </a:r>
            <a:br>
              <a:rPr lang="en-US" altLang="zh-CN" sz="1400" dirty="0" smtClean="0">
                <a:gradFill>
                  <a:gsLst>
                    <a:gs pos="0">
                      <a:schemeClr val="tx1"/>
                    </a:gs>
                    <a:gs pos="86000">
                      <a:schemeClr val="tx1"/>
                    </a:gs>
                  </a:gsLst>
                  <a:lin ang="5400000" scaled="0"/>
                </a:gradFill>
              </a:rPr>
            </a:br>
            <a:r>
              <a:rPr lang="en-US" altLang="zh-CN" sz="1400" dirty="0" smtClean="0">
                <a:gradFill>
                  <a:gsLst>
                    <a:gs pos="0">
                      <a:schemeClr val="tx1"/>
                    </a:gs>
                    <a:gs pos="86000">
                      <a:schemeClr val="tx1"/>
                    </a:gs>
                  </a:gsLst>
                  <a:lin ang="5400000" scaled="0"/>
                </a:gradFill>
              </a:rPr>
              <a:t>Classification Properties</a:t>
            </a:r>
          </a:p>
        </p:txBody>
      </p:sp>
      <p:sp>
        <p:nvSpPr>
          <p:cNvPr id="84" name="Rectangle 83"/>
          <p:cNvSpPr/>
          <p:nvPr/>
        </p:nvSpPr>
        <p:spPr>
          <a:xfrm>
            <a:off x="3742990" y="4298074"/>
            <a:ext cx="1597360" cy="731520"/>
          </a:xfrm>
          <a:prstGeom prst="rect">
            <a:avLst/>
          </a:prstGeom>
          <a:gradFill flip="none" rotWithShape="1">
            <a:gsLst>
              <a:gs pos="0">
                <a:srgbClr val="FFFFFF">
                  <a:lumMod val="0"/>
                  <a:alpha val="0"/>
                </a:srgbClr>
              </a:gs>
              <a:gs pos="25000">
                <a:srgbClr val="FFFFFF">
                  <a:lumMod val="0"/>
                </a:srgbClr>
              </a:gs>
              <a:gs pos="50000">
                <a:srgbClr val="000000"/>
              </a:gs>
              <a:gs pos="75000">
                <a:srgbClr val="000000"/>
              </a:gs>
              <a:gs pos="100000">
                <a:srgbClr val="292929">
                  <a:alpha val="0"/>
                </a:srgbClr>
              </a:gs>
            </a:gsLst>
            <a:lin ang="0" scaled="1"/>
            <a:tileRect/>
          </a:gradFill>
          <a:ln w="12700" cap="flat" cmpd="sng" algn="ctr">
            <a:gradFill flip="none" rotWithShape="1">
              <a:gsLst>
                <a:gs pos="0">
                  <a:srgbClr val="FFFFFF">
                    <a:alpha val="0"/>
                  </a:srgbClr>
                </a:gs>
                <a:gs pos="50000">
                  <a:schemeClr val="tx1"/>
                </a:gs>
                <a:gs pos="100000">
                  <a:srgbClr val="FFFFFF">
                    <a:alpha val="0"/>
                  </a:srgbClr>
                </a:gs>
              </a:gsLst>
              <a:lin ang="0" scaled="1"/>
              <a:tileRect/>
            </a:gra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lvl="1" algn="ctr" fontAlgn="ctr">
              <a:spcBef>
                <a:spcPct val="20000"/>
              </a:spcBef>
              <a:spcAft>
                <a:spcPct val="15000"/>
              </a:spcAft>
              <a:buNone/>
              <a:defRPr/>
            </a:pPr>
            <a:r>
              <a:rPr lang="en-US" altLang="zh-CN" sz="1400" dirty="0" smtClean="0">
                <a:gradFill>
                  <a:gsLst>
                    <a:gs pos="0">
                      <a:schemeClr val="tx1"/>
                    </a:gs>
                    <a:gs pos="86000">
                      <a:schemeClr val="tx1"/>
                    </a:gs>
                  </a:gsLst>
                  <a:lin ang="5400000" scaled="0"/>
                </a:gradFill>
              </a:rPr>
              <a:t>Classify Data</a:t>
            </a:r>
          </a:p>
        </p:txBody>
      </p:sp>
      <p:sp>
        <p:nvSpPr>
          <p:cNvPr id="85" name="Rectangle 84"/>
          <p:cNvSpPr/>
          <p:nvPr/>
        </p:nvSpPr>
        <p:spPr>
          <a:xfrm>
            <a:off x="5447965" y="4298074"/>
            <a:ext cx="1597360" cy="731520"/>
          </a:xfrm>
          <a:prstGeom prst="rect">
            <a:avLst/>
          </a:prstGeom>
          <a:gradFill flip="none" rotWithShape="1">
            <a:gsLst>
              <a:gs pos="0">
                <a:srgbClr val="FFFFFF">
                  <a:lumMod val="0"/>
                  <a:alpha val="0"/>
                </a:srgbClr>
              </a:gs>
              <a:gs pos="25000">
                <a:srgbClr val="FFFFFF">
                  <a:lumMod val="0"/>
                </a:srgbClr>
              </a:gs>
              <a:gs pos="50000">
                <a:srgbClr val="000000"/>
              </a:gs>
              <a:gs pos="75000">
                <a:srgbClr val="000000"/>
              </a:gs>
              <a:gs pos="100000">
                <a:srgbClr val="292929">
                  <a:alpha val="0"/>
                </a:srgbClr>
              </a:gs>
            </a:gsLst>
            <a:lin ang="0" scaled="1"/>
            <a:tileRect/>
          </a:gradFill>
          <a:ln w="12700" cap="flat" cmpd="sng" algn="ctr">
            <a:gradFill flip="none" rotWithShape="1">
              <a:gsLst>
                <a:gs pos="0">
                  <a:srgbClr val="FFFFFF">
                    <a:alpha val="0"/>
                  </a:srgbClr>
                </a:gs>
                <a:gs pos="50000">
                  <a:schemeClr val="tx1"/>
                </a:gs>
                <a:gs pos="100000">
                  <a:srgbClr val="FFFFFF">
                    <a:alpha val="0"/>
                  </a:srgbClr>
                </a:gs>
              </a:gsLst>
              <a:lin ang="0" scaled="1"/>
              <a:tileRect/>
            </a:gra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lvl="1" algn="ctr" fontAlgn="ctr">
              <a:spcBef>
                <a:spcPct val="20000"/>
              </a:spcBef>
              <a:spcAft>
                <a:spcPct val="15000"/>
              </a:spcAft>
              <a:buNone/>
              <a:defRPr/>
            </a:pPr>
            <a:r>
              <a:rPr lang="en-US" altLang="zh-CN" sz="1400" dirty="0" smtClean="0">
                <a:gradFill>
                  <a:gsLst>
                    <a:gs pos="0">
                      <a:schemeClr val="tx1"/>
                    </a:gs>
                    <a:gs pos="86000">
                      <a:schemeClr val="tx1"/>
                    </a:gs>
                  </a:gsLst>
                  <a:lin ang="5400000" scaled="0"/>
                </a:gradFill>
              </a:rPr>
              <a:t>Store </a:t>
            </a:r>
            <a:br>
              <a:rPr lang="en-US" altLang="zh-CN" sz="1400" dirty="0" smtClean="0">
                <a:gradFill>
                  <a:gsLst>
                    <a:gs pos="0">
                      <a:schemeClr val="tx1"/>
                    </a:gs>
                    <a:gs pos="86000">
                      <a:schemeClr val="tx1"/>
                    </a:gs>
                  </a:gsLst>
                  <a:lin ang="5400000" scaled="0"/>
                </a:gradFill>
              </a:rPr>
            </a:br>
            <a:r>
              <a:rPr lang="en-US" altLang="zh-CN" sz="1400" dirty="0" smtClean="0">
                <a:gradFill>
                  <a:gsLst>
                    <a:gs pos="0">
                      <a:schemeClr val="tx1"/>
                    </a:gs>
                    <a:gs pos="86000">
                      <a:schemeClr val="tx1"/>
                    </a:gs>
                  </a:gsLst>
                  <a:lin ang="5400000" scaled="0"/>
                </a:gradFill>
              </a:rPr>
              <a:t>Classification Properties</a:t>
            </a:r>
          </a:p>
        </p:txBody>
      </p:sp>
      <p:sp>
        <p:nvSpPr>
          <p:cNvPr id="86" name="Rectangle 85"/>
          <p:cNvSpPr/>
          <p:nvPr/>
        </p:nvSpPr>
        <p:spPr>
          <a:xfrm>
            <a:off x="7152940" y="4298074"/>
            <a:ext cx="1597360" cy="731520"/>
          </a:xfrm>
          <a:prstGeom prst="rect">
            <a:avLst/>
          </a:prstGeom>
          <a:gradFill flip="none" rotWithShape="1">
            <a:gsLst>
              <a:gs pos="0">
                <a:srgbClr val="FFFFFF">
                  <a:lumMod val="0"/>
                  <a:alpha val="0"/>
                </a:srgbClr>
              </a:gs>
              <a:gs pos="25000">
                <a:srgbClr val="FFFFFF">
                  <a:lumMod val="0"/>
                </a:srgbClr>
              </a:gs>
              <a:gs pos="50000">
                <a:srgbClr val="000000"/>
              </a:gs>
              <a:gs pos="75000">
                <a:srgbClr val="000000"/>
              </a:gs>
              <a:gs pos="100000">
                <a:srgbClr val="292929">
                  <a:alpha val="0"/>
                </a:srgbClr>
              </a:gs>
            </a:gsLst>
            <a:lin ang="0" scaled="1"/>
            <a:tileRect/>
          </a:gradFill>
          <a:ln w="12700" cap="flat" cmpd="sng" algn="ctr">
            <a:gradFill flip="none" rotWithShape="1">
              <a:gsLst>
                <a:gs pos="0">
                  <a:srgbClr val="FFFFFF">
                    <a:alpha val="0"/>
                  </a:srgbClr>
                </a:gs>
                <a:gs pos="50000">
                  <a:schemeClr val="tx1"/>
                </a:gs>
                <a:gs pos="100000">
                  <a:srgbClr val="FFFFFF">
                    <a:alpha val="0"/>
                  </a:srgbClr>
                </a:gs>
              </a:gsLst>
              <a:lin ang="0" scaled="1"/>
              <a:tileRect/>
            </a:gra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lvl="1" algn="ctr" fontAlgn="ctr">
              <a:spcBef>
                <a:spcPct val="20000"/>
              </a:spcBef>
              <a:spcAft>
                <a:spcPct val="15000"/>
              </a:spcAft>
              <a:buNone/>
              <a:defRPr/>
            </a:pPr>
            <a:r>
              <a:rPr lang="en-US" altLang="zh-CN" sz="1400" dirty="0" smtClean="0">
                <a:gradFill>
                  <a:gsLst>
                    <a:gs pos="0">
                      <a:schemeClr val="tx1"/>
                    </a:gs>
                    <a:gs pos="86000">
                      <a:schemeClr val="tx1"/>
                    </a:gs>
                  </a:gsLst>
                  <a:lin ang="5400000" scaled="0"/>
                </a:gradFill>
              </a:rPr>
              <a:t>Apply Policy </a:t>
            </a:r>
            <a:br>
              <a:rPr lang="en-US" altLang="zh-CN" sz="1400" dirty="0" smtClean="0">
                <a:gradFill>
                  <a:gsLst>
                    <a:gs pos="0">
                      <a:schemeClr val="tx1"/>
                    </a:gs>
                    <a:gs pos="86000">
                      <a:schemeClr val="tx1"/>
                    </a:gs>
                  </a:gsLst>
                  <a:lin ang="5400000" scaled="0"/>
                </a:gradFill>
              </a:rPr>
            </a:br>
            <a:r>
              <a:rPr lang="en-US" altLang="zh-CN" sz="1400" dirty="0" smtClean="0">
                <a:gradFill>
                  <a:gsLst>
                    <a:gs pos="0">
                      <a:schemeClr val="tx1"/>
                    </a:gs>
                    <a:gs pos="86000">
                      <a:schemeClr val="tx1"/>
                    </a:gs>
                  </a:gsLst>
                  <a:lin ang="5400000" scaled="0"/>
                </a:gradFill>
              </a:rPr>
              <a:t>Based on Classification</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2462</TotalTime>
  <Words>1161</Words>
  <Application>Microsoft Office PowerPoint</Application>
  <PresentationFormat>On-screen Show (4:3)</PresentationFormat>
  <Paragraphs>242</Paragraphs>
  <Slides>34</Slides>
  <Notes>33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TechEd_Europe</vt:lpstr>
      <vt:lpstr>TechEd09_Europe template</vt:lpstr>
      <vt:lpstr>Slide 1</vt:lpstr>
      <vt:lpstr>File Classification Infrastructure</vt:lpstr>
      <vt:lpstr>Agenda</vt:lpstr>
      <vt:lpstr>Customer Challenges: Cost and Risk</vt:lpstr>
      <vt:lpstr>File Shares and Business Requirements</vt:lpstr>
      <vt:lpstr>Some Time Later…</vt:lpstr>
      <vt:lpstr>Manage Data Based On Business Value</vt:lpstr>
      <vt:lpstr>File Shares and Business Requirements</vt:lpstr>
      <vt:lpstr>File Classification Infrastructure </vt:lpstr>
      <vt:lpstr>Automatically classifying files</vt:lpstr>
      <vt:lpstr>Re-cap</vt:lpstr>
      <vt:lpstr>Classify and Apply Policy</vt:lpstr>
      <vt:lpstr>File Classification Infrastructure &amp; RMS</vt:lpstr>
      <vt:lpstr>File Management Task - Applying policy with RMS protection of files with FCI</vt:lpstr>
      <vt:lpstr>Re-cap</vt:lpstr>
      <vt:lpstr>(Near)Real-Time Classification</vt:lpstr>
      <vt:lpstr>Near-Real-time classification</vt:lpstr>
      <vt:lpstr>Re-cap</vt:lpstr>
      <vt:lpstr>PowerShell Host classifier</vt:lpstr>
      <vt:lpstr>Classifying files with PowerShell </vt:lpstr>
      <vt:lpstr>SharePoint Upload Script</vt:lpstr>
      <vt:lpstr>SharePoint upload with FCI</vt:lpstr>
      <vt:lpstr>Re-cap</vt:lpstr>
      <vt:lpstr>Slide 24</vt:lpstr>
      <vt:lpstr>MSIT Infrastructure</vt:lpstr>
      <vt:lpstr>MSIT Business Impact Architecture</vt:lpstr>
      <vt:lpstr>Key Learnings from MSIT</vt:lpstr>
      <vt:lpstr>Slide 28</vt:lpstr>
      <vt:lpstr>Slide 29</vt:lpstr>
      <vt:lpstr>Resources</vt:lpstr>
      <vt:lpstr>Related Content</vt:lpstr>
      <vt:lpstr>Track Resources</vt:lpstr>
      <vt:lpstr>Slide 33</vt:lpstr>
      <vt:lpstr>Slide 34</vt:lpstr>
    </vt:vector>
  </TitlesOfParts>
  <Manager>&lt;Content Manager Name Here&gt;</Manager>
  <Company>Slidework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Joel Garcia</dc:creator>
  <dc:description>tech·ed Europe 2009</dc:description>
  <cp:lastModifiedBy>cn_user</cp:lastModifiedBy>
  <cp:revision>19</cp:revision>
  <dcterms:created xsi:type="dcterms:W3CDTF">2009-03-17T17:00:19Z</dcterms:created>
  <dcterms:modified xsi:type="dcterms:W3CDTF">2009-11-10T15:04:34Z</dcterms:modified>
</cp:coreProperties>
</file>