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04" r:id="rId2"/>
    <p:sldMasterId id="2147483721" r:id="rId3"/>
    <p:sldMasterId id="2147483723" r:id="rId4"/>
  </p:sldMasterIdLst>
  <p:notesMasterIdLst>
    <p:notesMasterId r:id="rId53"/>
  </p:notesMasterIdLst>
  <p:handoutMasterIdLst>
    <p:handoutMasterId r:id="rId54"/>
  </p:handoutMasterIdLst>
  <p:sldIdLst>
    <p:sldId id="381" r:id="rId5"/>
    <p:sldId id="297" r:id="rId6"/>
    <p:sldId id="349" r:id="rId7"/>
    <p:sldId id="344" r:id="rId8"/>
    <p:sldId id="345" r:id="rId9"/>
    <p:sldId id="346" r:id="rId10"/>
    <p:sldId id="347" r:id="rId11"/>
    <p:sldId id="387" r:id="rId12"/>
    <p:sldId id="384" r:id="rId13"/>
    <p:sldId id="370" r:id="rId14"/>
    <p:sldId id="330" r:id="rId15"/>
    <p:sldId id="343" r:id="rId16"/>
    <p:sldId id="378" r:id="rId17"/>
    <p:sldId id="379" r:id="rId18"/>
    <p:sldId id="331" r:id="rId19"/>
    <p:sldId id="337" r:id="rId20"/>
    <p:sldId id="339" r:id="rId21"/>
    <p:sldId id="334" r:id="rId22"/>
    <p:sldId id="338" r:id="rId23"/>
    <p:sldId id="340" r:id="rId24"/>
    <p:sldId id="369" r:id="rId25"/>
    <p:sldId id="351" r:id="rId26"/>
    <p:sldId id="363" r:id="rId27"/>
    <p:sldId id="352" r:id="rId28"/>
    <p:sldId id="353" r:id="rId29"/>
    <p:sldId id="354" r:id="rId30"/>
    <p:sldId id="355" r:id="rId31"/>
    <p:sldId id="356" r:id="rId32"/>
    <p:sldId id="357" r:id="rId33"/>
    <p:sldId id="358" r:id="rId34"/>
    <p:sldId id="359" r:id="rId35"/>
    <p:sldId id="360" r:id="rId36"/>
    <p:sldId id="364" r:id="rId37"/>
    <p:sldId id="365" r:id="rId38"/>
    <p:sldId id="366" r:id="rId39"/>
    <p:sldId id="367" r:id="rId40"/>
    <p:sldId id="368" r:id="rId41"/>
    <p:sldId id="361" r:id="rId42"/>
    <p:sldId id="362" r:id="rId43"/>
    <p:sldId id="371" r:id="rId44"/>
    <p:sldId id="372" r:id="rId45"/>
    <p:sldId id="373" r:id="rId46"/>
    <p:sldId id="377" r:id="rId47"/>
    <p:sldId id="375" r:id="rId48"/>
    <p:sldId id="350" r:id="rId49"/>
    <p:sldId id="376" r:id="rId50"/>
    <p:sldId id="385" r:id="rId51"/>
    <p:sldId id="388" r:id="rId5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CCFFCC"/>
    <a:srgbClr val="CCCCCC"/>
    <a:srgbClr val="99CC99"/>
    <a:srgbClr val="F6AE1E"/>
    <a:srgbClr val="FFFFFF"/>
    <a:srgbClr val="FF0066"/>
    <a:srgbClr val="000000"/>
    <a:srgbClr val="F3AF35"/>
    <a:srgbClr val="9C42E6"/>
    <a:srgbClr val="D194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8" autoAdjust="0"/>
    <p:restoredTop sz="78010" autoAdjust="0"/>
  </p:normalViewPr>
  <p:slideViewPr>
    <p:cSldViewPr snapToGrid="0">
      <p:cViewPr varScale="1">
        <p:scale>
          <a:sx n="84" d="100"/>
          <a:sy n="84" d="100"/>
        </p:scale>
        <p:origin x="-846" y="-78"/>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outlineViewPr>
    <p:cViewPr>
      <p:scale>
        <a:sx n="33" d="100"/>
        <a:sy n="33" d="100"/>
      </p:scale>
      <p:origin x="0" y="21504"/>
    </p:cViewPr>
  </p:outlineViewPr>
  <p:notesTextViewPr>
    <p:cViewPr>
      <p:scale>
        <a:sx n="100" d="100"/>
        <a:sy n="100" d="100"/>
      </p:scale>
      <p:origin x="0" y="0"/>
    </p:cViewPr>
  </p:notesTextViewPr>
  <p:sorterViewPr>
    <p:cViewPr>
      <p:scale>
        <a:sx n="49" d="100"/>
        <a:sy n="49" d="100"/>
      </p:scale>
      <p:origin x="0" y="0"/>
    </p:cViewPr>
  </p:sorterViewPr>
  <p:notesViewPr>
    <p:cSldViewPr snapToGrid="0" showGuides="1">
      <p:cViewPr varScale="1">
        <p:scale>
          <a:sx n="82" d="100"/>
          <a:sy n="82" d="100"/>
        </p:scale>
        <p:origin x="-206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danreger\AppData\Local\Microsoft\Windows\Temporary%20Internet%20Files\Content.Outlook\4NFHRD3N\MarketingFigures_w2k3SP2_RC.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arkruss\AppData\Local\Microsoft\Windows\Temporary%20Internet%20Files\Content.Outlook\0Q7C023N\HPSuperdomeTPCEscaling128core.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plotArea>
      <c:layout>
        <c:manualLayout>
          <c:layoutTarget val="inner"/>
          <c:xMode val="edge"/>
          <c:yMode val="edge"/>
          <c:x val="0.12345683897573478"/>
          <c:y val="3.9135226716779423E-2"/>
          <c:w val="0.75435943195450472"/>
          <c:h val="0.81305499888909938"/>
        </c:manualLayout>
      </c:layout>
      <c:scatterChart>
        <c:scatterStyle val="lineMarker"/>
        <c:ser>
          <c:idx val="15"/>
          <c:order val="0"/>
          <c:tx>
            <c:v>WS2003 SP2</c:v>
          </c:tx>
          <c:spPr>
            <a:ln>
              <a:solidFill>
                <a:schemeClr val="accent1"/>
              </a:solidFill>
            </a:ln>
          </c:spPr>
          <c:marker>
            <c:symbol val="diamond"/>
            <c:size val="7"/>
            <c:spPr>
              <a:solidFill>
                <a:schemeClr val="accent1"/>
              </a:solidFill>
              <a:ln>
                <a:solidFill>
                  <a:schemeClr val="accent1"/>
                </a:solidFill>
              </a:ln>
            </c:spPr>
          </c:marker>
          <c:xVal>
            <c:numRef>
              <c:f>Data_Workload!$BY$20:$BY$30</c:f>
              <c:numCache>
                <c:formatCode>0.000</c:formatCode>
                <c:ptCount val="11"/>
                <c:pt idx="0">
                  <c:v>0.99477927413471279</c:v>
                </c:pt>
                <c:pt idx="1">
                  <c:v>0.89520874972239928</c:v>
                </c:pt>
                <c:pt idx="2">
                  <c:v>0.79615573744489365</c:v>
                </c:pt>
                <c:pt idx="3">
                  <c:v>0.69455482059580065</c:v>
                </c:pt>
                <c:pt idx="4">
                  <c:v>0.59858705307572657</c:v>
                </c:pt>
                <c:pt idx="5">
                  <c:v>0.49636551822595176</c:v>
                </c:pt>
                <c:pt idx="6">
                  <c:v>0.39644998572381218</c:v>
                </c:pt>
                <c:pt idx="7">
                  <c:v>0.29683583959899751</c:v>
                </c:pt>
                <c:pt idx="8">
                  <c:v>0.19719988261793975</c:v>
                </c:pt>
                <c:pt idx="9">
                  <c:v>0.10049847720567252</c:v>
                </c:pt>
                <c:pt idx="10">
                  <c:v>0</c:v>
                </c:pt>
              </c:numCache>
            </c:numRef>
          </c:xVal>
          <c:yVal>
            <c:numRef>
              <c:f>Data_Workload!$BZ$20:$BZ$30</c:f>
              <c:numCache>
                <c:formatCode>0.000</c:formatCode>
                <c:ptCount val="11"/>
                <c:pt idx="0">
                  <c:v>0.99052132701421758</c:v>
                </c:pt>
                <c:pt idx="1">
                  <c:v>0.93127962085309013</c:v>
                </c:pt>
                <c:pt idx="2">
                  <c:v>0.87203791469194314</c:v>
                </c:pt>
                <c:pt idx="3">
                  <c:v>0.83175355450236954</c:v>
                </c:pt>
                <c:pt idx="4">
                  <c:v>0.79383886255924174</c:v>
                </c:pt>
                <c:pt idx="5">
                  <c:v>0.75118483412323178</c:v>
                </c:pt>
                <c:pt idx="6">
                  <c:v>0.70379146919432178</c:v>
                </c:pt>
                <c:pt idx="7">
                  <c:v>0.66587677725119976</c:v>
                </c:pt>
                <c:pt idx="8">
                  <c:v>0.61848341232228288</c:v>
                </c:pt>
                <c:pt idx="9">
                  <c:v>0.56398104265403881</c:v>
                </c:pt>
                <c:pt idx="10">
                  <c:v>0.50236966824644547</c:v>
                </c:pt>
              </c:numCache>
            </c:numRef>
          </c:yVal>
        </c:ser>
        <c:ser>
          <c:idx val="1"/>
          <c:order val="1"/>
          <c:tx>
            <c:v>WS2008 R2 RC</c:v>
          </c:tx>
          <c:spPr>
            <a:ln>
              <a:prstDash val="sysDot"/>
            </a:ln>
          </c:spPr>
          <c:marker>
            <c:symbol val="star"/>
            <c:size val="7"/>
          </c:marker>
          <c:xVal>
            <c:numRef>
              <c:f>Data_Workload!$G$20:$G$30</c:f>
              <c:numCache>
                <c:formatCode>0.000</c:formatCode>
                <c:ptCount val="11"/>
                <c:pt idx="0">
                  <c:v>0.94210803908505469</c:v>
                </c:pt>
                <c:pt idx="1">
                  <c:v>0.84940198597759997</c:v>
                </c:pt>
                <c:pt idx="2">
                  <c:v>0.7522841914913867</c:v>
                </c:pt>
                <c:pt idx="3">
                  <c:v>0.66260389898798477</c:v>
                </c:pt>
                <c:pt idx="4">
                  <c:v>0.56907498175819293</c:v>
                </c:pt>
                <c:pt idx="5">
                  <c:v>0.4708428507978859</c:v>
                </c:pt>
                <c:pt idx="6">
                  <c:v>0.37783541131309728</c:v>
                </c:pt>
                <c:pt idx="7">
                  <c:v>0.28243472605564995</c:v>
                </c:pt>
                <c:pt idx="8">
                  <c:v>0.18917943593160141</c:v>
                </c:pt>
                <c:pt idx="9">
                  <c:v>9.4413248310650066E-2</c:v>
                </c:pt>
                <c:pt idx="10">
                  <c:v>0</c:v>
                </c:pt>
              </c:numCache>
            </c:numRef>
          </c:xVal>
          <c:yVal>
            <c:numRef>
              <c:f>Data_Workload!$H$20:$H$30</c:f>
              <c:numCache>
                <c:formatCode>0.000</c:formatCode>
                <c:ptCount val="11"/>
                <c:pt idx="0">
                  <c:v>0.84123222748815163</c:v>
                </c:pt>
                <c:pt idx="1">
                  <c:v>0.80094786729859624</c:v>
                </c:pt>
                <c:pt idx="2">
                  <c:v>0.75592417061612405</c:v>
                </c:pt>
                <c:pt idx="3">
                  <c:v>0.72037914691943161</c:v>
                </c:pt>
                <c:pt idx="4">
                  <c:v>0.68246445497630359</c:v>
                </c:pt>
                <c:pt idx="5">
                  <c:v>0.63744075829385005</c:v>
                </c:pt>
                <c:pt idx="6">
                  <c:v>0.59952606635071048</c:v>
                </c:pt>
                <c:pt idx="7">
                  <c:v>0.56398104265403881</c:v>
                </c:pt>
                <c:pt idx="8">
                  <c:v>0.53554502369669044</c:v>
                </c:pt>
                <c:pt idx="9">
                  <c:v>0.50236966824644547</c:v>
                </c:pt>
                <c:pt idx="10">
                  <c:v>0.36255924170616116</c:v>
                </c:pt>
              </c:numCache>
            </c:numRef>
          </c:yVal>
        </c:ser>
        <c:dLbls/>
        <c:axId val="39887232"/>
        <c:axId val="39889152"/>
      </c:scatterChart>
      <c:scatterChart>
        <c:scatterStyle val="lineMarker"/>
        <c:ser>
          <c:idx val="0"/>
          <c:order val="2"/>
          <c:tx>
            <c:v>w2k3SP2Power</c:v>
          </c:tx>
          <c:spPr>
            <a:ln w="63500">
              <a:solidFill>
                <a:schemeClr val="accent1"/>
              </a:solidFill>
            </a:ln>
          </c:spPr>
          <c:marker>
            <c:spPr>
              <a:solidFill>
                <a:schemeClr val="accent1"/>
              </a:solidFill>
              <a:ln>
                <a:solidFill>
                  <a:schemeClr val="accent1"/>
                </a:solidFill>
              </a:ln>
            </c:spPr>
          </c:marker>
          <c:xVal>
            <c:numRef>
              <c:f>Data_Workload!$BY$20:$BY$30</c:f>
              <c:numCache>
                <c:formatCode>0.000</c:formatCode>
                <c:ptCount val="11"/>
                <c:pt idx="0">
                  <c:v>0.99477927413471279</c:v>
                </c:pt>
                <c:pt idx="1">
                  <c:v>0.89520874972239928</c:v>
                </c:pt>
                <c:pt idx="2">
                  <c:v>0.79615573744489365</c:v>
                </c:pt>
                <c:pt idx="3">
                  <c:v>0.69455482059580065</c:v>
                </c:pt>
                <c:pt idx="4">
                  <c:v>0.59858705307572657</c:v>
                </c:pt>
                <c:pt idx="5">
                  <c:v>0.49636551822595176</c:v>
                </c:pt>
                <c:pt idx="6">
                  <c:v>0.39644998572381218</c:v>
                </c:pt>
                <c:pt idx="7">
                  <c:v>0.29683583959899751</c:v>
                </c:pt>
                <c:pt idx="8">
                  <c:v>0.19719988261793975</c:v>
                </c:pt>
                <c:pt idx="9">
                  <c:v>0.10049847720567252</c:v>
                </c:pt>
                <c:pt idx="10">
                  <c:v>0</c:v>
                </c:pt>
              </c:numCache>
            </c:numRef>
          </c:xVal>
          <c:yVal>
            <c:numRef>
              <c:f>Data_Workload!$BZ$3:$BZ$13</c:f>
              <c:numCache>
                <c:formatCode>General</c:formatCode>
                <c:ptCount val="11"/>
                <c:pt idx="0">
                  <c:v>418</c:v>
                </c:pt>
                <c:pt idx="1">
                  <c:v>393</c:v>
                </c:pt>
                <c:pt idx="2">
                  <c:v>368</c:v>
                </c:pt>
                <c:pt idx="3">
                  <c:v>351</c:v>
                </c:pt>
                <c:pt idx="4">
                  <c:v>335</c:v>
                </c:pt>
                <c:pt idx="5">
                  <c:v>317</c:v>
                </c:pt>
                <c:pt idx="6">
                  <c:v>297</c:v>
                </c:pt>
                <c:pt idx="7">
                  <c:v>281</c:v>
                </c:pt>
                <c:pt idx="8">
                  <c:v>261</c:v>
                </c:pt>
                <c:pt idx="9">
                  <c:v>238</c:v>
                </c:pt>
                <c:pt idx="10">
                  <c:v>212</c:v>
                </c:pt>
              </c:numCache>
            </c:numRef>
          </c:yVal>
        </c:ser>
        <c:ser>
          <c:idx val="2"/>
          <c:order val="3"/>
          <c:tx>
            <c:v>RCPower</c:v>
          </c:tx>
          <c:spPr>
            <a:ln w="63500">
              <a:solidFill>
                <a:schemeClr val="accent2"/>
              </a:solidFill>
            </a:ln>
          </c:spPr>
          <c:marker>
            <c:spPr>
              <a:solidFill>
                <a:schemeClr val="accent2"/>
              </a:solidFill>
              <a:ln>
                <a:solidFill>
                  <a:schemeClr val="accent2"/>
                </a:solidFill>
              </a:ln>
            </c:spPr>
          </c:marker>
          <c:xVal>
            <c:numRef>
              <c:f>Data_Workload!$G$20:$G$30</c:f>
              <c:numCache>
                <c:formatCode>0.000</c:formatCode>
                <c:ptCount val="11"/>
                <c:pt idx="0">
                  <c:v>0.94210803908505469</c:v>
                </c:pt>
                <c:pt idx="1">
                  <c:v>0.84940198597759997</c:v>
                </c:pt>
                <c:pt idx="2">
                  <c:v>0.7522841914913867</c:v>
                </c:pt>
                <c:pt idx="3">
                  <c:v>0.66260389898798477</c:v>
                </c:pt>
                <c:pt idx="4">
                  <c:v>0.56907498175819293</c:v>
                </c:pt>
                <c:pt idx="5">
                  <c:v>0.4708428507978859</c:v>
                </c:pt>
                <c:pt idx="6">
                  <c:v>0.37783541131309728</c:v>
                </c:pt>
                <c:pt idx="7">
                  <c:v>0.28243472605564995</c:v>
                </c:pt>
                <c:pt idx="8">
                  <c:v>0.18917943593160141</c:v>
                </c:pt>
                <c:pt idx="9">
                  <c:v>9.4413248310650066E-2</c:v>
                </c:pt>
                <c:pt idx="10">
                  <c:v>0</c:v>
                </c:pt>
              </c:numCache>
            </c:numRef>
          </c:xVal>
          <c:yVal>
            <c:numRef>
              <c:f>Data_Workload!$H$3:$H$13</c:f>
              <c:numCache>
                <c:formatCode>General</c:formatCode>
                <c:ptCount val="11"/>
                <c:pt idx="0">
                  <c:v>355</c:v>
                </c:pt>
                <c:pt idx="1">
                  <c:v>338</c:v>
                </c:pt>
                <c:pt idx="2">
                  <c:v>319</c:v>
                </c:pt>
                <c:pt idx="3">
                  <c:v>304</c:v>
                </c:pt>
                <c:pt idx="4">
                  <c:v>288</c:v>
                </c:pt>
                <c:pt idx="5">
                  <c:v>269</c:v>
                </c:pt>
                <c:pt idx="6">
                  <c:v>253</c:v>
                </c:pt>
                <c:pt idx="7">
                  <c:v>238</c:v>
                </c:pt>
                <c:pt idx="8">
                  <c:v>226</c:v>
                </c:pt>
                <c:pt idx="9">
                  <c:v>212</c:v>
                </c:pt>
                <c:pt idx="10">
                  <c:v>153</c:v>
                </c:pt>
              </c:numCache>
            </c:numRef>
          </c:yVal>
        </c:ser>
        <c:dLbls/>
        <c:axId val="39897344"/>
        <c:axId val="39895424"/>
      </c:scatterChart>
      <c:valAx>
        <c:axId val="39887232"/>
        <c:scaling>
          <c:orientation val="minMax"/>
          <c:max val="1"/>
        </c:scaling>
        <c:axPos val="b"/>
        <c:title>
          <c:tx>
            <c:rich>
              <a:bodyPr/>
              <a:lstStyle/>
              <a:p>
                <a:pPr>
                  <a:defRPr sz="1200">
                    <a:solidFill>
                      <a:schemeClr val="bg2"/>
                    </a:solidFill>
                  </a:defRPr>
                </a:pPr>
                <a:r>
                  <a:rPr lang="en-US" dirty="0" smtClean="0">
                    <a:solidFill>
                      <a:schemeClr val="bg2"/>
                    </a:solidFill>
                  </a:rPr>
                  <a:t>Representative OLTP</a:t>
                </a:r>
                <a:r>
                  <a:rPr lang="en-US" baseline="0" dirty="0" smtClean="0">
                    <a:solidFill>
                      <a:schemeClr val="bg2"/>
                    </a:solidFill>
                  </a:rPr>
                  <a:t> </a:t>
                </a:r>
                <a:r>
                  <a:rPr lang="en-US" dirty="0" smtClean="0">
                    <a:solidFill>
                      <a:schemeClr val="bg2"/>
                    </a:solidFill>
                  </a:rPr>
                  <a:t>Workload </a:t>
                </a:r>
                <a:r>
                  <a:rPr lang="en-US" dirty="0">
                    <a:solidFill>
                      <a:schemeClr val="bg2"/>
                    </a:solidFill>
                  </a:rPr>
                  <a:t>(% of Max Workload)</a:t>
                </a:r>
              </a:p>
            </c:rich>
          </c:tx>
          <c:layout>
            <c:manualLayout>
              <c:xMode val="edge"/>
              <c:yMode val="edge"/>
              <c:x val="0.21623795495180073"/>
              <c:y val="0.91951212304620622"/>
            </c:manualLayout>
          </c:layout>
        </c:title>
        <c:numFmt formatCode="0%" sourceLinked="0"/>
        <c:tickLblPos val="nextTo"/>
        <c:txPr>
          <a:bodyPr/>
          <a:lstStyle/>
          <a:p>
            <a:pPr>
              <a:defRPr>
                <a:solidFill>
                  <a:schemeClr val="bg2"/>
                </a:solidFill>
              </a:defRPr>
            </a:pPr>
            <a:endParaRPr lang="en-US"/>
          </a:p>
        </c:txPr>
        <c:crossAx val="39889152"/>
        <c:crosses val="autoZero"/>
        <c:crossBetween val="midCat"/>
      </c:valAx>
      <c:valAx>
        <c:axId val="39889152"/>
        <c:scaling>
          <c:orientation val="minMax"/>
          <c:max val="1"/>
          <c:min val="0.30000000000000032"/>
        </c:scaling>
        <c:axPos val="l"/>
        <c:majorGridlines/>
        <c:title>
          <c:tx>
            <c:rich>
              <a:bodyPr/>
              <a:lstStyle/>
              <a:p>
                <a:pPr>
                  <a:defRPr sz="1600" b="1">
                    <a:solidFill>
                      <a:schemeClr val="bg2"/>
                    </a:solidFill>
                  </a:defRPr>
                </a:pPr>
                <a:r>
                  <a:rPr lang="en-US" sz="1600" b="1" dirty="0">
                    <a:solidFill>
                      <a:schemeClr val="bg2"/>
                    </a:solidFill>
                    <a:latin typeface="+mj-lt"/>
                  </a:rPr>
                  <a:t>Power -</a:t>
                </a:r>
                <a:r>
                  <a:rPr lang="en-US" sz="1600" b="1" baseline="0" dirty="0">
                    <a:solidFill>
                      <a:schemeClr val="bg2"/>
                    </a:solidFill>
                    <a:latin typeface="+mj-lt"/>
                  </a:rPr>
                  <a:t> </a:t>
                </a:r>
                <a:r>
                  <a:rPr lang="en-US" sz="1600" b="1" dirty="0">
                    <a:solidFill>
                      <a:schemeClr val="bg2"/>
                    </a:solidFill>
                    <a:latin typeface="+mj-lt"/>
                  </a:rPr>
                  <a:t>% of Max Watts</a:t>
                </a:r>
              </a:p>
            </c:rich>
          </c:tx>
          <c:layout/>
        </c:title>
        <c:numFmt formatCode="0%" sourceLinked="0"/>
        <c:tickLblPos val="nextTo"/>
        <c:txPr>
          <a:bodyPr/>
          <a:lstStyle/>
          <a:p>
            <a:pPr>
              <a:defRPr>
                <a:solidFill>
                  <a:schemeClr val="bg2"/>
                </a:solidFill>
              </a:defRPr>
            </a:pPr>
            <a:endParaRPr lang="en-US"/>
          </a:p>
        </c:txPr>
        <c:crossAx val="39887232"/>
        <c:crosses val="autoZero"/>
        <c:crossBetween val="midCat"/>
      </c:valAx>
      <c:valAx>
        <c:axId val="39895424"/>
        <c:scaling>
          <c:orientation val="minMax"/>
          <c:max val="422"/>
          <c:min val="126.6"/>
        </c:scaling>
        <c:axPos val="r"/>
        <c:title>
          <c:tx>
            <c:rich>
              <a:bodyPr rot="-5400000" vert="horz"/>
              <a:lstStyle/>
              <a:p>
                <a:pPr>
                  <a:defRPr sz="1600">
                    <a:solidFill>
                      <a:schemeClr val="bg2"/>
                    </a:solidFill>
                  </a:defRPr>
                </a:pPr>
                <a:r>
                  <a:rPr lang="en-US" sz="1600" dirty="0">
                    <a:solidFill>
                      <a:schemeClr val="bg2"/>
                    </a:solidFill>
                  </a:rPr>
                  <a:t>Power (Watts)</a:t>
                </a:r>
              </a:p>
            </c:rich>
          </c:tx>
          <c:layout/>
        </c:title>
        <c:numFmt formatCode="#,##0" sourceLinked="0"/>
        <c:tickLblPos val="nextTo"/>
        <c:txPr>
          <a:bodyPr/>
          <a:lstStyle/>
          <a:p>
            <a:pPr>
              <a:defRPr>
                <a:solidFill>
                  <a:schemeClr val="bg2"/>
                </a:solidFill>
              </a:defRPr>
            </a:pPr>
            <a:endParaRPr lang="en-US"/>
          </a:p>
        </c:txPr>
        <c:crossAx val="39897344"/>
        <c:crosses val="max"/>
        <c:crossBetween val="midCat"/>
        <c:majorUnit val="40"/>
      </c:valAx>
      <c:valAx>
        <c:axId val="39897344"/>
        <c:scaling>
          <c:orientation val="minMax"/>
        </c:scaling>
        <c:delete val="1"/>
        <c:axPos val="b"/>
        <c:numFmt formatCode="0.000" sourceLinked="1"/>
        <c:tickLblPos val="none"/>
        <c:crossAx val="39895424"/>
        <c:crosses val="autoZero"/>
        <c:crossBetween val="midCat"/>
      </c:valAx>
    </c:plotArea>
    <c:plotVisOnly val="1"/>
    <c:dispBlanksAs val="gap"/>
  </c:chart>
  <c:spPr>
    <a:noFill/>
    <a:ln w="9525">
      <a:noFill/>
    </a:ln>
  </c:spPr>
  <c:externalData r:id="rId2">
    <c:autoUpdate val="1"/>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tx>
            <c:strRef>
              <c:f>Sheet1!$A$19</c:f>
              <c:strCache>
                <c:ptCount val="1"/>
                <c:pt idx="0">
                  <c:v>Fibers</c:v>
                </c:pt>
              </c:strCache>
            </c:strRef>
          </c:tx>
          <c:spPr>
            <a:solidFill>
              <a:schemeClr val="tx2">
                <a:lumMod val="75000"/>
              </a:schemeClr>
            </a:solidFill>
          </c:spPr>
          <c:cat>
            <c:strRef>
              <c:f>Sheet1!$B$18:$C$18</c:f>
              <c:strCache>
                <c:ptCount val="2"/>
                <c:pt idx="0">
                  <c:v>128 LP</c:v>
                </c:pt>
                <c:pt idx="1">
                  <c:v>256 LP</c:v>
                </c:pt>
              </c:strCache>
            </c:strRef>
          </c:cat>
          <c:val>
            <c:numRef>
              <c:f>Sheet1!$B$19:$C$19</c:f>
              <c:numCache>
                <c:formatCode>General</c:formatCode>
                <c:ptCount val="2"/>
                <c:pt idx="0">
                  <c:v>1193</c:v>
                </c:pt>
                <c:pt idx="1">
                  <c:v>2023</c:v>
                </c:pt>
              </c:numCache>
            </c:numRef>
          </c:val>
        </c:ser>
        <c:ser>
          <c:idx val="1"/>
          <c:order val="1"/>
          <c:tx>
            <c:strRef>
              <c:f>Sheet1!$A$20</c:f>
              <c:strCache>
                <c:ptCount val="1"/>
                <c:pt idx="0">
                  <c:v>Threads</c:v>
                </c:pt>
              </c:strCache>
            </c:strRef>
          </c:tx>
          <c:spPr>
            <a:solidFill>
              <a:schemeClr val="accent5"/>
            </a:solidFill>
          </c:spPr>
          <c:cat>
            <c:strRef>
              <c:f>Sheet1!$B$18:$C$18</c:f>
              <c:strCache>
                <c:ptCount val="2"/>
                <c:pt idx="0">
                  <c:v>128 LP</c:v>
                </c:pt>
                <c:pt idx="1">
                  <c:v>256 LP</c:v>
                </c:pt>
              </c:strCache>
            </c:strRef>
          </c:cat>
          <c:val>
            <c:numRef>
              <c:f>Sheet1!$B$20:$C$20</c:f>
              <c:numCache>
                <c:formatCode>General</c:formatCode>
                <c:ptCount val="2"/>
                <c:pt idx="0">
                  <c:v>1208</c:v>
                </c:pt>
                <c:pt idx="1">
                  <c:v>2001</c:v>
                </c:pt>
              </c:numCache>
            </c:numRef>
          </c:val>
        </c:ser>
        <c:dLbls/>
        <c:shape val="cylinder"/>
        <c:axId val="39105664"/>
        <c:axId val="39107200"/>
        <c:axId val="0"/>
      </c:bar3DChart>
      <c:catAx>
        <c:axId val="39105664"/>
        <c:scaling>
          <c:orientation val="minMax"/>
        </c:scaling>
        <c:axPos val="b"/>
        <c:tickLblPos val="nextTo"/>
        <c:crossAx val="39107200"/>
        <c:crosses val="autoZero"/>
        <c:auto val="1"/>
        <c:lblAlgn val="ctr"/>
        <c:lblOffset val="100"/>
      </c:catAx>
      <c:valAx>
        <c:axId val="39107200"/>
        <c:scaling>
          <c:orientation val="minMax"/>
        </c:scaling>
        <c:axPos val="l"/>
        <c:majorGridlines/>
        <c:numFmt formatCode="General" sourceLinked="1"/>
        <c:tickLblPos val="nextTo"/>
        <c:crossAx val="39105664"/>
        <c:crosses val="autoZero"/>
        <c:crossBetween val="between"/>
      </c:valAx>
    </c:plotArea>
    <c:legend>
      <c:legendPos val="r"/>
      <c:layout/>
    </c:legend>
    <c:plotVisOnly val="1"/>
    <c:dispBlanksAs val="gap"/>
  </c:chart>
  <c:spPr>
    <a:gradFill rotWithShape="1">
      <a:gsLst>
        <a:gs pos="0">
          <a:srgbClr val="99CC99">
            <a:tint val="50000"/>
            <a:satMod val="300000"/>
          </a:srgbClr>
        </a:gs>
        <a:gs pos="35000">
          <a:srgbClr val="99CC99">
            <a:tint val="37000"/>
            <a:satMod val="300000"/>
          </a:srgbClr>
        </a:gs>
        <a:gs pos="100000">
          <a:srgbClr val="99CC99">
            <a:tint val="15000"/>
            <a:satMod val="350000"/>
          </a:srgbClr>
        </a:gs>
      </a:gsLst>
      <a:lin ang="16200000" scaled="1"/>
    </a:gradFill>
    <a:ln w="9525" cap="flat" cmpd="sng" algn="ctr">
      <a:solidFill>
        <a:srgbClr val="99CC99">
          <a:shade val="95000"/>
          <a:satMod val="105000"/>
        </a:srgbClr>
      </a:solidFill>
      <a:prstDash val="solid"/>
    </a:ln>
    <a:effectLst>
      <a:outerShdw blurRad="40000" dist="20000" dir="5400000" rotWithShape="0">
        <a:srgbClr val="000000">
          <a:alpha val="38000"/>
        </a:srgbClr>
      </a:outerShdw>
    </a:effectLst>
  </c:spPr>
  <c:txPr>
    <a:bodyPr/>
    <a:lstStyle/>
    <a:p>
      <a:pPr>
        <a:defRPr>
          <a:solidFill>
            <a:srgbClr val="000000"/>
          </a:solidFill>
          <a:latin typeface="+mn-lt"/>
          <a:ea typeface="+mn-ea"/>
          <a:cs typeface="+mn-cs"/>
        </a:defRPr>
      </a:pPr>
      <a:endParaRPr lang="en-US"/>
    </a:p>
  </c:txPr>
  <c:externalData r:id="rId2">
    <c:autoUpdate val="1"/>
  </c:externalData>
</c:chartSpace>
</file>

<file path=ppt/drawings/drawing1.xml><?xml version="1.0" encoding="utf-8"?>
<c:userShapes xmlns:c="http://schemas.openxmlformats.org/drawingml/2006/chart">
  <cdr:relSizeAnchor xmlns:cdr="http://schemas.openxmlformats.org/drawingml/2006/chartDrawing">
    <cdr:from>
      <cdr:x>0.25111</cdr:x>
      <cdr:y>0.6252</cdr:y>
    </cdr:from>
    <cdr:to>
      <cdr:x>0.35611</cdr:x>
      <cdr:y>0.7032</cdr:y>
    </cdr:to>
    <cdr:sp macro="" textlink="">
      <cdr:nvSpPr>
        <cdr:cNvPr id="10" name="TextBox 9"/>
        <cdr:cNvSpPr txBox="1"/>
      </cdr:nvSpPr>
      <cdr:spPr>
        <a:xfrm xmlns:a="http://schemas.openxmlformats.org/drawingml/2006/main">
          <a:off x="2340115" y="3641383"/>
          <a:ext cx="978488" cy="45429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b="1" dirty="0">
              <a:solidFill>
                <a:schemeClr val="bg2"/>
              </a:solidFill>
            </a:rPr>
            <a:t>59 W</a:t>
          </a:r>
        </a:p>
      </cdr:txBody>
    </cdr:sp>
  </cdr:relSizeAnchor>
  <cdr:relSizeAnchor xmlns:cdr="http://schemas.openxmlformats.org/drawingml/2006/chartDrawing">
    <cdr:from>
      <cdr:x>0.7187</cdr:x>
      <cdr:y>0.06595</cdr:y>
    </cdr:from>
    <cdr:to>
      <cdr:x>0.80825</cdr:x>
      <cdr:y>0.14395</cdr:y>
    </cdr:to>
    <cdr:sp macro="" textlink="">
      <cdr:nvSpPr>
        <cdr:cNvPr id="32" name="TextBox 1"/>
        <cdr:cNvSpPr txBox="1"/>
      </cdr:nvSpPr>
      <cdr:spPr>
        <a:xfrm xmlns:a="http://schemas.openxmlformats.org/drawingml/2006/main">
          <a:off x="5581247" y="320108"/>
          <a:ext cx="695425" cy="378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smtClean="0">
              <a:solidFill>
                <a:schemeClr val="bg2"/>
              </a:solidFill>
              <a:latin typeface="+mn-lt"/>
            </a:rPr>
            <a:t>63</a:t>
          </a:r>
          <a:r>
            <a:rPr lang="en-US" sz="1100" b="1" baseline="0" dirty="0" smtClean="0">
              <a:solidFill>
                <a:schemeClr val="bg2"/>
              </a:solidFill>
              <a:latin typeface="+mn-lt"/>
            </a:rPr>
            <a:t> W</a:t>
          </a:r>
          <a:endParaRPr lang="en-US" sz="1100" b="1" dirty="0">
            <a:solidFill>
              <a:schemeClr val="bg2"/>
            </a:solidFill>
            <a:latin typeface="+mn-lt"/>
          </a:endParaRPr>
        </a:p>
      </cdr:txBody>
    </cdr:sp>
  </cdr:relSizeAnchor>
  <cdr:relSizeAnchor xmlns:cdr="http://schemas.openxmlformats.org/drawingml/2006/chartDrawing">
    <cdr:from>
      <cdr:x>0.43487</cdr:x>
      <cdr:y>0.49777</cdr:y>
    </cdr:from>
    <cdr:to>
      <cdr:x>0.88112</cdr:x>
      <cdr:y>0.64177</cdr:y>
    </cdr:to>
    <cdr:sp macro="" textlink="">
      <cdr:nvSpPr>
        <cdr:cNvPr id="33" name="TextBox 1"/>
        <cdr:cNvSpPr txBox="1"/>
      </cdr:nvSpPr>
      <cdr:spPr>
        <a:xfrm xmlns:a="http://schemas.openxmlformats.org/drawingml/2006/main">
          <a:off x="3377080" y="2415980"/>
          <a:ext cx="3465476" cy="69892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b="1" dirty="0">
              <a:solidFill>
                <a:schemeClr val="bg2"/>
              </a:solidFill>
              <a:latin typeface="+mj-lt"/>
            </a:rPr>
            <a:t>Power</a:t>
          </a:r>
          <a:r>
            <a:rPr lang="en-US" sz="1400" b="1" baseline="0" dirty="0">
              <a:solidFill>
                <a:schemeClr val="bg2"/>
              </a:solidFill>
              <a:latin typeface="+mj-lt"/>
            </a:rPr>
            <a:t> saving at the same load:</a:t>
          </a:r>
          <a:endParaRPr lang="en-US" sz="1400" b="1" dirty="0">
            <a:solidFill>
              <a:schemeClr val="bg2"/>
            </a:solidFill>
            <a:latin typeface="+mj-lt"/>
          </a:endParaRPr>
        </a:p>
        <a:p xmlns:a="http://schemas.openxmlformats.org/drawingml/2006/main">
          <a:pPr algn="ctr"/>
          <a:r>
            <a:rPr lang="en-US" sz="1400" b="1" dirty="0">
              <a:solidFill>
                <a:schemeClr val="bg2"/>
              </a:solidFill>
              <a:latin typeface="+mj-lt"/>
            </a:rPr>
            <a:t>10% - </a:t>
          </a:r>
          <a:r>
            <a:rPr lang="en-US" sz="1400" b="1" dirty="0" smtClean="0">
              <a:solidFill>
                <a:schemeClr val="bg2"/>
              </a:solidFill>
              <a:latin typeface="+mj-lt"/>
            </a:rPr>
            <a:t>15%</a:t>
          </a:r>
          <a:endParaRPr lang="en-US" sz="1400" b="1" dirty="0">
            <a:solidFill>
              <a:schemeClr val="bg2"/>
            </a:solidFill>
            <a:latin typeface="+mj-lt"/>
          </a:endParaRPr>
        </a:p>
      </cdr:txBody>
    </cdr:sp>
  </cdr:relSizeAnchor>
  <cdr:relSizeAnchor xmlns:cdr="http://schemas.openxmlformats.org/drawingml/2006/chartDrawing">
    <cdr:from>
      <cdr:x>0.1231</cdr:x>
      <cdr:y>0.57386</cdr:y>
    </cdr:from>
    <cdr:to>
      <cdr:x>0.28422</cdr:x>
      <cdr:y>0.57419</cdr:y>
    </cdr:to>
    <cdr:sp macro="" textlink="">
      <cdr:nvSpPr>
        <cdr:cNvPr id="16" name="Straight Connector 15"/>
        <cdr:cNvSpPr/>
      </cdr:nvSpPr>
      <cdr:spPr>
        <a:xfrm xmlns:a="http://schemas.openxmlformats.org/drawingml/2006/main">
          <a:off x="955946" y="2785293"/>
          <a:ext cx="1251221" cy="1602"/>
        </a:xfrm>
        <a:prstGeom xmlns:a="http://schemas.openxmlformats.org/drawingml/2006/main" prst="line">
          <a:avLst/>
        </a:prstGeom>
        <a:ln xmlns:a="http://schemas.openxmlformats.org/drawingml/2006/main" w="38100">
          <a:solidFill>
            <a:schemeClr val="bg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09/11/2009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svr210_mayer.pptx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p14="http://schemas.microsoft.com/office/powerpoint/2010/main" xmlns="" val="1571757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xmlns="" val="3440703691"/>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1219499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cs typeface="Arial"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marL="384431" lvl="1" indent="-171450">
              <a:lnSpc>
                <a:spcPct val="60000"/>
              </a:lnSpc>
              <a:spcBef>
                <a:spcPct val="0"/>
              </a:spcBef>
              <a:buFont typeface="Arial" pitchFamily="34" charset="0"/>
              <a:buChar char="•"/>
            </a:pPr>
            <a:endParaRPr lang="en-US" b="1" dirty="0" smtClean="0">
              <a:solidFill>
                <a:schemeClr val="bg1"/>
              </a:solidFill>
              <a:sym typeface="Wingdings" pitchFamily="2" charset="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40964" name="Slide Number Placeholder 3"/>
          <p:cNvSpPr>
            <a:spLocks noGrp="1"/>
          </p:cNvSpPr>
          <p:nvPr>
            <p:ph type="sldNum" sz="quarter" idx="5"/>
          </p:nvPr>
        </p:nvSpPr>
        <p:spPr>
          <a:noFill/>
        </p:spPr>
        <p:txBody>
          <a:bodyPr/>
          <a:lstStyle/>
          <a:p>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endParaRPr lang="en-US">
              <a:solidFill>
                <a:prstClr val="black"/>
              </a:solidFill>
            </a:endParaRPr>
          </a:p>
        </p:txBody>
      </p:sp>
      <p:sp>
        <p:nvSpPr>
          <p:cNvPr id="1003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6" tIns="45718" rIns="91436" bIns="45718" anchor="b"/>
          <a:lstStyle/>
          <a:p>
            <a:pPr algn="r" eaLnBrk="0" hangingPunct="0">
              <a:lnSpc>
                <a:spcPct val="100000"/>
              </a:lnSpc>
              <a:spcBef>
                <a:spcPct val="0"/>
              </a:spcBef>
              <a:buClrTx/>
              <a:buFontTx/>
              <a:buNone/>
            </a:pPr>
            <a:endParaRPr lang="en-US" sz="1200" smtClean="0">
              <a:solidFill>
                <a:prstClr val="black"/>
              </a:solidFill>
              <a:effectLst/>
              <a:latin typeface="Verdana"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4400" y="4343400"/>
            <a:ext cx="5029200" cy="4114800"/>
          </a:xfrm>
        </p:spPr>
        <p:txBody>
          <a:bodyPr lIns="91436" tIns="45718" rIns="91436" bIns="45718"/>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endParaRPr lang="en-US" sz="1200"/>
          </a:p>
        </p:txBody>
      </p:sp>
      <p:sp>
        <p:nvSpPr>
          <p:cNvPr id="5437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endParaRPr lang="en-US" sz="1200"/>
          </a:p>
        </p:txBody>
      </p:sp>
      <p:sp>
        <p:nvSpPr>
          <p:cNvPr id="543748" name="Rectangle 2"/>
          <p:cNvSpPr>
            <a:spLocks noGrp="1" noRot="1" noChangeAspect="1" noChangeArrowheads="1" noTextEdit="1"/>
          </p:cNvSpPr>
          <p:nvPr>
            <p:ph type="sldImg"/>
          </p:nvPr>
        </p:nvSpPr>
        <p:spPr>
          <a:ln/>
        </p:spPr>
      </p:sp>
      <p:sp>
        <p:nvSpPr>
          <p:cNvPr id="54374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endParaRPr lang="en-US" sz="1200"/>
          </a:p>
        </p:txBody>
      </p:sp>
      <p:sp>
        <p:nvSpPr>
          <p:cNvPr id="548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endParaRPr lang="en-US" sz="1200"/>
          </a:p>
        </p:txBody>
      </p:sp>
      <p:sp>
        <p:nvSpPr>
          <p:cNvPr id="45057" name="Rectangle 3"/>
          <p:cNvSpPr txBox="1">
            <a:spLocks noGrp="1" noChangeArrowheads="1"/>
          </p:cNvSpPr>
          <p:nvPr/>
        </p:nvSpPr>
        <p:spPr bwMode="auto">
          <a:xfrm>
            <a:off x="3884613" y="0"/>
            <a:ext cx="2971800" cy="457200"/>
          </a:xfrm>
          <a:prstGeom prst="rect">
            <a:avLst/>
          </a:prstGeom>
          <a:noFill/>
          <a:ln>
            <a:miter lim="800000"/>
            <a:headEnd/>
            <a:tailEnd/>
          </a:ln>
        </p:spPr>
        <p:txBody>
          <a:bodyPr/>
          <a:lstStyle/>
          <a:p>
            <a:pPr algn="r">
              <a:defRPr/>
            </a:pPr>
            <a:endParaRPr lang="en-US" sz="1200">
              <a:latin typeface="+mn-lt"/>
              <a:cs typeface="Arial" charset="0"/>
            </a:endParaRPr>
          </a:p>
        </p:txBody>
      </p:sp>
      <p:sp>
        <p:nvSpPr>
          <p:cNvPr id="45059"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endParaRPr lang="en-US" sz="1200">
              <a:latin typeface="+mn-lt"/>
              <a:cs typeface="Arial" charset="0"/>
            </a:endParaRPr>
          </a:p>
        </p:txBody>
      </p:sp>
      <p:sp>
        <p:nvSpPr>
          <p:cNvPr id="548870" name="Rectangle 4"/>
          <p:cNvSpPr>
            <a:spLocks noGrp="1" noRot="1" noChangeAspect="1" noChangeArrowheads="1" noTextEdit="1"/>
          </p:cNvSpPr>
          <p:nvPr>
            <p:ph type="sldImg"/>
          </p:nvPr>
        </p:nvSpPr>
        <p:spPr>
          <a:ln/>
        </p:spPr>
      </p:sp>
      <p:sp>
        <p:nvSpPr>
          <p:cNvPr id="548871"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346121" indent="-346121" defTabSz="922989">
              <a:lnSpc>
                <a:spcPct val="90000"/>
              </a:lnSpc>
              <a:spcBef>
                <a:spcPct val="20000"/>
              </a:spcBef>
              <a:buFont typeface="Arial" pitchFamily="34" charset="0"/>
              <a:buChar char="•"/>
              <a:defRPr/>
            </a:pPr>
            <a:endParaRPr lang="en-US" sz="2400" dirty="0" smtClean="0"/>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989">
              <a:defRPr/>
            </a:pPr>
            <a:endParaRPr lang="en-US" dirty="0" smtClean="0"/>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lvl="0"/>
            <a:endParaRPr lang="en-US" dirty="0" smtClean="0">
              <a:latin typeface="Arial" pitchFamily="34" charset="0"/>
              <a:cs typeface="Arial" pitchFamily="34" charset="0"/>
            </a:endParaRPr>
          </a:p>
        </p:txBody>
      </p:sp>
      <p:sp>
        <p:nvSpPr>
          <p:cNvPr id="62468" name="Slide Number Placeholder 3"/>
          <p:cNvSpPr>
            <a:spLocks noGrp="1"/>
          </p:cNvSpPr>
          <p:nvPr>
            <p:ph type="sldNum" sz="quarter" idx="5"/>
          </p:nvPr>
        </p:nvSpPr>
        <p:spPr>
          <a:noFill/>
        </p:spPr>
        <p:txBody>
          <a:bodyPr/>
          <a:lstStyle/>
          <a:p>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p>
        </p:txBody>
      </p:sp>
      <p:sp>
        <p:nvSpPr>
          <p:cNvPr id="63492" name="Slide Number Placeholder 3"/>
          <p:cNvSpPr>
            <a:spLocks noGrp="1"/>
          </p:cNvSpPr>
          <p:nvPr>
            <p:ph type="sldNum" sz="quarter" idx="5"/>
          </p:nvPr>
        </p:nvSpPr>
        <p:spPr>
          <a:noFill/>
        </p:spPr>
        <p:txBody>
          <a:bodyPr/>
          <a:lstStyle/>
          <a:p>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67588" name="Slide Number Placeholder 3"/>
          <p:cNvSpPr>
            <a:spLocks noGrp="1"/>
          </p:cNvSpPr>
          <p:nvPr>
            <p:ph type="sldNum" sz="quarter" idx="5"/>
          </p:nvPr>
        </p:nvSpPr>
        <p:spPr>
          <a:noFill/>
        </p:spPr>
        <p:txBody>
          <a:bodyPr/>
          <a:lstStyle/>
          <a:p>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3255292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69636" name="Slide Number Placeholder 3"/>
          <p:cNvSpPr>
            <a:spLocks noGrp="1"/>
          </p:cNvSpPr>
          <p:nvPr>
            <p:ph type="sldNum" sz="quarter" idx="5"/>
          </p:nvPr>
        </p:nvSpPr>
        <p:spPr>
          <a:noFill/>
        </p:spPr>
        <p:txBody>
          <a:bodyPr/>
          <a:lstStyle/>
          <a:p>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marL="230747" indent="-230747">
              <a:buAutoNum type="arabicPeriod"/>
            </a:pPr>
            <a:endParaRPr lang="en-US" dirty="0" smtClean="0">
              <a:latin typeface="Arial" pitchFamily="34" charset="0"/>
              <a:cs typeface="Arial" pitchFamily="34" charset="0"/>
            </a:endParaRPr>
          </a:p>
        </p:txBody>
      </p:sp>
      <p:sp>
        <p:nvSpPr>
          <p:cNvPr id="73732" name="Slide Number Placeholder 3"/>
          <p:cNvSpPr>
            <a:spLocks noGrp="1"/>
          </p:cNvSpPr>
          <p:nvPr>
            <p:ph type="sldNum" sz="quarter" idx="5"/>
          </p:nvPr>
        </p:nvSpPr>
        <p:spPr>
          <a:noFill/>
        </p:spPr>
        <p:txBody>
          <a:bodyPr/>
          <a:lstStyle/>
          <a:p>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75780" name="Slide Number Placeholder 3"/>
          <p:cNvSpPr>
            <a:spLocks noGrp="1"/>
          </p:cNvSpPr>
          <p:nvPr>
            <p:ph type="sldNum" sz="quarter" idx="5"/>
          </p:nvPr>
        </p:nvSpPr>
        <p:spPr>
          <a:noFill/>
        </p:spPr>
        <p:txBody>
          <a:bodyPr/>
          <a:lstStyle/>
          <a:p>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81924" name="Slide Number Placeholder 3"/>
          <p:cNvSpPr>
            <a:spLocks noGrp="1"/>
          </p:cNvSpPr>
          <p:nvPr>
            <p:ph type="sldNum" sz="quarter" idx="5"/>
          </p:nvPr>
        </p:nvSpPr>
        <p:spPr>
          <a:noFill/>
        </p:spPr>
        <p:txBody>
          <a:bodyPr/>
          <a:lstStyle/>
          <a:p>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82948" name="Slide Number Placeholder 3"/>
          <p:cNvSpPr>
            <a:spLocks noGrp="1"/>
          </p:cNvSpPr>
          <p:nvPr>
            <p:ph type="sldNum" sz="quarter" idx="5"/>
          </p:nvPr>
        </p:nvSpPr>
        <p:spPr>
          <a:noFill/>
        </p:spPr>
        <p:txBody>
          <a:bodyPr/>
          <a:lstStyle/>
          <a:p>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87044" name="Slide Number Placeholder 3"/>
          <p:cNvSpPr>
            <a:spLocks noGrp="1"/>
          </p:cNvSpPr>
          <p:nvPr>
            <p:ph type="sldNum" sz="quarter" idx="5"/>
          </p:nvPr>
        </p:nvSpPr>
        <p:spPr>
          <a:noFill/>
        </p:spPr>
        <p:txBody>
          <a:bodyPr/>
          <a:lstStyle/>
          <a:p>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88068" name="Slide Number Placeholder 3"/>
          <p:cNvSpPr>
            <a:spLocks noGrp="1"/>
          </p:cNvSpPr>
          <p:nvPr>
            <p:ph type="sldNum" sz="quarter" idx="5"/>
          </p:nvPr>
        </p:nvSpPr>
        <p:spPr>
          <a:noFill/>
        </p:spPr>
        <p:txBody>
          <a:bodyPr/>
          <a:lstStyle/>
          <a:p>
            <a:endParaRPr lang="en-US" smtClean="0">
              <a:solidFill>
                <a:srgbClr val="000000"/>
              </a:solidFill>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528853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p>
            <a:pPr>
              <a:defRPr/>
            </a:pPr>
            <a:endParaRPr lang="en-US"/>
          </a:p>
        </p:txBody>
      </p:sp>
      <p:sp>
        <p:nvSpPr>
          <p:cNvPr id="7"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eaLnBrk="0" hangingPunct="0">
              <a:spcBef>
                <a:spcPct val="50000"/>
              </a:spcBef>
              <a:defRPr/>
            </a:pPr>
            <a:endParaRPr lang="en-US" sz="1200">
              <a:latin typeface="Arial" pitchFamily="34" charset="0"/>
              <a:cs typeface="+mn-cs"/>
            </a:endParaRPr>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noFill/>
          <a:ln/>
        </p:spPr>
        <p:txBody>
          <a:bodyPr/>
          <a:lstStyle/>
          <a:p>
            <a:pPr>
              <a:lnSpc>
                <a:spcPct val="90000"/>
              </a:lnSpc>
            </a:pPr>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pPr>
              <a:lnSpc>
                <a:spcPct val="95000"/>
              </a:lnSpc>
            </a:pPr>
            <a:endParaRPr lang="en-US" b="1" smtClean="0">
              <a:solidFill>
                <a:srgbClr val="000000"/>
              </a:solidFill>
              <a:latin typeface="Verdana" pitchFamily="34" charset="0"/>
              <a:cs typeface="Arial"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pPr>
              <a:defRPr/>
            </a:pPr>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684213" y="4343400"/>
            <a:ext cx="5489575" cy="4114800"/>
          </a:xfrm>
          <a:noFill/>
          <a:ln/>
        </p:spPr>
        <p:txBody>
          <a:bodyPr/>
          <a:lstStyle/>
          <a:p>
            <a:pPr marL="190500" indent="-190500" eaLnBrk="1" hangingPunct="1">
              <a:lnSpc>
                <a:spcPct val="80000"/>
              </a:lnSpc>
            </a:pPr>
            <a:endParaRPr lang="en-US" sz="900"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lnSpc>
                <a:spcPct val="80000"/>
              </a:lnSpc>
            </a:pPr>
            <a:endParaRPr lang="en-US" sz="1000"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685800"/>
            <a:ext cx="4479925" cy="335915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endParaRPr lang="en-US" dirty="0">
              <a:solidFill>
                <a:prstClr val="black"/>
              </a:solidFill>
            </a:endParaRPr>
          </a:p>
        </p:txBody>
      </p:sp>
      <p:sp>
        <p:nvSpPr>
          <p:cNvPr id="13" name="Slide Number Placeholder 12"/>
          <p:cNvSpPr>
            <a:spLocks noGrp="1"/>
          </p:cNvSpPr>
          <p:nvPr>
            <p:ph type="sldNum" sz="quarter" idx="11"/>
          </p:nvPr>
        </p:nvSpPr>
        <p:spPr/>
        <p:txBody>
          <a:bodyPr/>
          <a:lstStyle/>
          <a:p>
            <a:endParaRPr lang="en-US" dirty="0">
              <a:solidFill>
                <a:prstClr val="black"/>
              </a:solidFill>
            </a:endParaRPr>
          </a:p>
        </p:txBody>
      </p:sp>
      <p:sp>
        <p:nvSpPr>
          <p:cNvPr id="14" name="Footer Placeholder 13"/>
          <p:cNvSpPr>
            <a:spLocks noGrp="1"/>
          </p:cNvSpPr>
          <p:nvPr>
            <p:ph type="ftr" sz="quarter" idx="12"/>
          </p:nvPr>
        </p:nvSpPr>
        <p:spPr/>
        <p:txBody>
          <a:bodyPr/>
          <a:lstStyle/>
          <a:p>
            <a:pPr defTabSz="897005"/>
            <a:endParaRPr lang="en-US" dirty="0" smtClean="0">
              <a:gradFill>
                <a:gsLst>
                  <a:gs pos="0">
                    <a:prstClr val="black"/>
                  </a:gs>
                  <a:gs pos="100000">
                    <a:prstClr val="black"/>
                  </a:gs>
                </a:gsLst>
                <a:lin ang="5400000" scaled="0"/>
              </a:gradFill>
              <a:latin typeface="Segoe UI" pitchFamily="34" charset="0"/>
              <a:cs typeface="Arial" charset="0"/>
            </a:endParaRPr>
          </a:p>
        </p:txBody>
      </p:sp>
      <p:sp>
        <p:nvSpPr>
          <p:cNvPr id="15" name="Header Placeholder 14"/>
          <p:cNvSpPr>
            <a:spLocks noGrp="1"/>
          </p:cNvSpPr>
          <p:nvPr>
            <p:ph type="hdr" sz="quarter" idx="13"/>
          </p:nvPr>
        </p:nvSpPr>
        <p:spPr/>
        <p:txBody>
          <a:bodyPr/>
          <a:lstStyle/>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1432089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828801"/>
            <a:ext cx="7681913"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5814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10"/>
          <p:cNvSpPr>
            <a:spLocks noGrp="1"/>
          </p:cNvSpPr>
          <p:nvPr>
            <p:ph type="body" sz="quarter" idx="10" hasCustomPrompt="1"/>
          </p:nvPr>
        </p:nvSpPr>
        <p:spPr>
          <a:xfrm>
            <a:off x="730044" y="228601"/>
            <a:ext cx="3429000" cy="276999"/>
          </a:xfrm>
        </p:spPr>
        <p:txBody>
          <a:bodyPr/>
          <a:lstStyle>
            <a:lvl1pPr marL="0" indent="0">
              <a:buFont typeface="Arial" pitchFamily="34" charset="0"/>
              <a:buNone/>
              <a:defRPr sz="2000"/>
            </a:lvl1pPr>
          </a:lstStyle>
          <a:p>
            <a:pPr lvl="0"/>
            <a:r>
              <a:rPr lang="en-US" dirty="0" smtClean="0"/>
              <a:t>Session Code</a:t>
            </a:r>
            <a:endParaRPr lang="en-US" dirty="0"/>
          </a:p>
        </p:txBody>
      </p:sp>
      <p:pic>
        <p:nvPicPr>
          <p:cNvPr id="5" name="Picture 4" descr="TitleName.png"/>
          <p:cNvPicPr>
            <a:picLocks noChangeAspect="1"/>
          </p:cNvPicPr>
          <p:nvPr/>
        </p:nvPicPr>
        <p:blipFill>
          <a:blip r:embed="rId3" cstate="print"/>
          <a:stretch>
            <a:fillRect/>
          </a:stretch>
        </p:blipFill>
        <p:spPr>
          <a:xfrm>
            <a:off x="6390316" y="6355080"/>
            <a:ext cx="2366631" cy="274321"/>
          </a:xfrm>
          <a:prstGeom prst="rect">
            <a:avLst/>
          </a:prstGeom>
        </p:spPr>
      </p:pic>
    </p:spTree>
    <p:extLst>
      <p:ext uri="{BB962C8B-B14F-4D97-AF65-F5344CB8AC3E}">
        <p14:creationId xmlns:p14="http://schemas.microsoft.com/office/powerpoint/2010/main" xmlns="" val="307561747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520" y="533400"/>
            <a:ext cx="7043208" cy="1523494"/>
          </a:xfrm>
        </p:spPr>
        <p:txBody>
          <a:bodyPr anchor="b" anchorCtr="0">
            <a:noAutofit/>
          </a:bodyPr>
          <a:lstStyle>
            <a:lvl1pPr>
              <a:lnSpc>
                <a:spcPct val="90000"/>
              </a:lnSpc>
              <a:defRPr lang="en-US" sz="5400" b="0" kern="1200" cap="none" spc="-150" dirty="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1520" y="2362202"/>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0" y="5105402"/>
            <a:ext cx="8679127" cy="830997"/>
          </a:xfrm>
          <a:effectLst>
            <a:outerShdw blurRad="50800" dist="38100" dir="5400000" algn="t" rotWithShape="0">
              <a:prstClr val="black">
                <a:alpha val="40000"/>
              </a:prstClr>
            </a:outerShdw>
            <a:reflection blurRad="6350" stA="50000" endA="300" endPos="55000" dir="5400000" sy="-100000" algn="bl" rotWithShape="0"/>
          </a:effectLst>
        </p:spPr>
        <p:txBody>
          <a:bodyPr anchor="t" anchorCtr="0">
            <a:noAutofit/>
            <a:scene3d>
              <a:camera prst="orthographicFront"/>
              <a:lightRig rig="flat" dir="t"/>
            </a:scene3d>
            <a:sp3d extrusionH="88900">
              <a:contourClr>
                <a:srgbClr val="F4A234"/>
              </a:contourClr>
            </a:sp3d>
          </a:bodyPr>
          <a:lstStyle>
            <a:lvl1pPr marL="0" indent="0" algn="r" defTabSz="912777" rtl="0" eaLnBrk="1" fontAlgn="base" hangingPunct="1">
              <a:lnSpc>
                <a:spcPct val="90000"/>
              </a:lnSpc>
              <a:spcBef>
                <a:spcPts val="768"/>
              </a:spcBef>
              <a:spcAft>
                <a:spcPct val="0"/>
              </a:spcAft>
              <a:buClr>
                <a:schemeClr val="tx2"/>
              </a:buClr>
              <a:buSzPct val="95000"/>
              <a:buFont typeface="Arial" pitchFamily="34" charset="0"/>
              <a:buNone/>
              <a:defRPr kumimoji="0" lang="en-US" sz="7200" b="1" i="0" u="none" strike="noStrike" kern="1200" cap="none" spc="2200" normalizeH="0" baseline="0" noProof="0" dirty="0" smtClean="0">
                <a:ln w="11430"/>
                <a:solidFill>
                  <a:schemeClr val="tx1"/>
                </a:solidFill>
                <a:effectLst/>
                <a:uLnTx/>
                <a:uFillTx/>
                <a:latin typeface="Segoe Condensed"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xmlns="" val="152902018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06045702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4198844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4"/>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4"/>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33268356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65306"/>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065306"/>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4233920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2566191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4127041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System.png"/>
          <p:cNvPicPr>
            <a:picLocks noChangeAspect="1"/>
          </p:cNvPicPr>
          <p:nvPr/>
        </p:nvPicPr>
        <p:blipFill>
          <a:blip r:embed="rId3" cstate="print"/>
          <a:stretch>
            <a:fillRect/>
          </a:stretch>
        </p:blipFill>
        <p:spPr>
          <a:xfrm>
            <a:off x="332889" y="6282048"/>
            <a:ext cx="1229995" cy="347353"/>
          </a:xfrm>
          <a:prstGeom prst="rect">
            <a:avLst/>
          </a:prstGeom>
        </p:spPr>
      </p:pic>
    </p:spTree>
    <p:extLst>
      <p:ext uri="{BB962C8B-B14F-4D97-AF65-F5344CB8AC3E}">
        <p14:creationId xmlns:p14="http://schemas.microsoft.com/office/powerpoint/2010/main" xmlns="" val="2241914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1878763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152493069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Custom Layou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29234939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629400"/>
            <a:ext cx="2133600" cy="215900"/>
          </a:xfrm>
          <a:prstGeom prst="rect">
            <a:avLst/>
          </a:prstGeom>
        </p:spPr>
        <p:txBody>
          <a:bodyPr/>
          <a:lstStyle/>
          <a:p>
            <a:pPr defTabSz="914400"/>
            <a:fld id="{180F9E2D-E6C0-4468-B103-FBE16DCB4AA3}" type="datetime1">
              <a:rPr lang="en-US" smtClean="0">
                <a:solidFill>
                  <a:prstClr val="white"/>
                </a:solidFill>
              </a:rPr>
              <a:pPr defTabSz="914400"/>
              <a:t>11/9/2009</a:t>
            </a:fld>
            <a:endParaRPr lang="en-US">
              <a:solidFill>
                <a:prstClr val="white"/>
              </a:solidFill>
            </a:endParaRPr>
          </a:p>
        </p:txBody>
      </p:sp>
      <p:sp>
        <p:nvSpPr>
          <p:cNvPr id="5" name="Footer Placeholder 4"/>
          <p:cNvSpPr>
            <a:spLocks noGrp="1"/>
          </p:cNvSpPr>
          <p:nvPr>
            <p:ph type="ftr" sz="quarter" idx="11"/>
          </p:nvPr>
        </p:nvSpPr>
        <p:spPr>
          <a:xfrm>
            <a:off x="3124200" y="6629400"/>
            <a:ext cx="2895600" cy="215900"/>
          </a:xfrm>
          <a:prstGeom prst="rect">
            <a:avLst/>
          </a:prstGeom>
        </p:spPr>
        <p:txBody>
          <a:bodyPr/>
          <a:lstStyle/>
          <a:p>
            <a:pPr defTabSz="914400"/>
            <a:r>
              <a:rPr lang="en-US" smtClean="0">
                <a:solidFill>
                  <a:prstClr val="white"/>
                </a:solidFill>
              </a:rPr>
              <a:t>MS Confidential | Ayesha Sheikh</a:t>
            </a:r>
            <a:endParaRPr lang="en-US">
              <a:solidFill>
                <a:prstClr val="white"/>
              </a:solidFill>
            </a:endParaRPr>
          </a:p>
        </p:txBody>
      </p:sp>
      <p:sp>
        <p:nvSpPr>
          <p:cNvPr id="6" name="Slide Number Placeholder 5"/>
          <p:cNvSpPr>
            <a:spLocks noGrp="1"/>
          </p:cNvSpPr>
          <p:nvPr>
            <p:ph type="sldNum" sz="quarter" idx="12"/>
          </p:nvPr>
        </p:nvSpPr>
        <p:spPr>
          <a:xfrm>
            <a:off x="6553200" y="6629400"/>
            <a:ext cx="2133600" cy="215900"/>
          </a:xfrm>
          <a:prstGeom prst="rect">
            <a:avLst/>
          </a:prstGeom>
        </p:spPr>
        <p:txBody>
          <a:bodyPr/>
          <a:lstStyle/>
          <a:p>
            <a:pPr defTabSz="914400"/>
            <a:fld id="{2D65F8E4-2141-406F-8519-A52DF07E1172}"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xmlns="" val="2040558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629400"/>
            <a:ext cx="2133600" cy="215900"/>
          </a:xfrm>
          <a:prstGeom prst="rect">
            <a:avLst/>
          </a:prstGeom>
        </p:spPr>
        <p:txBody>
          <a:bodyPr/>
          <a:lstStyle/>
          <a:p>
            <a:pPr defTabSz="914400"/>
            <a:fld id="{9F33C0A9-E1DE-44F7-940B-2632B2F83652}" type="datetime1">
              <a:rPr lang="en-US" smtClean="0">
                <a:solidFill>
                  <a:prstClr val="white"/>
                </a:solidFill>
              </a:rPr>
              <a:pPr defTabSz="914400"/>
              <a:t>11/9/2009</a:t>
            </a:fld>
            <a:endParaRPr lang="en-US">
              <a:solidFill>
                <a:prstClr val="white"/>
              </a:solidFill>
            </a:endParaRPr>
          </a:p>
        </p:txBody>
      </p:sp>
      <p:sp>
        <p:nvSpPr>
          <p:cNvPr id="5" name="Footer Placeholder 4"/>
          <p:cNvSpPr>
            <a:spLocks noGrp="1"/>
          </p:cNvSpPr>
          <p:nvPr>
            <p:ph type="ftr" sz="quarter" idx="11"/>
          </p:nvPr>
        </p:nvSpPr>
        <p:spPr>
          <a:xfrm>
            <a:off x="3124200" y="6629400"/>
            <a:ext cx="2895600" cy="215900"/>
          </a:xfrm>
          <a:prstGeom prst="rect">
            <a:avLst/>
          </a:prstGeom>
        </p:spPr>
        <p:txBody>
          <a:bodyPr/>
          <a:lstStyle/>
          <a:p>
            <a:pPr defTabSz="914400"/>
            <a:r>
              <a:rPr lang="en-US" smtClean="0">
                <a:solidFill>
                  <a:prstClr val="white"/>
                </a:solidFill>
              </a:rPr>
              <a:t>MS Confidential | Ayesha Sheikh</a:t>
            </a:r>
            <a:endParaRPr lang="en-US">
              <a:solidFill>
                <a:prstClr val="white"/>
              </a:solidFill>
            </a:endParaRPr>
          </a:p>
        </p:txBody>
      </p:sp>
      <p:sp>
        <p:nvSpPr>
          <p:cNvPr id="6" name="Slide Number Placeholder 5"/>
          <p:cNvSpPr>
            <a:spLocks noGrp="1"/>
          </p:cNvSpPr>
          <p:nvPr>
            <p:ph type="sldNum" sz="quarter" idx="12"/>
          </p:nvPr>
        </p:nvSpPr>
        <p:spPr>
          <a:xfrm>
            <a:off x="6553200" y="6629400"/>
            <a:ext cx="2133600" cy="215900"/>
          </a:xfrm>
          <a:prstGeom prst="rect">
            <a:avLst/>
          </a:prstGeom>
        </p:spPr>
        <p:txBody>
          <a:bodyPr/>
          <a:lstStyle/>
          <a:p>
            <a:pPr defTabSz="914400"/>
            <a:fld id="{2D65F8E4-2141-406F-8519-A52DF07E1172}"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xmlns="" val="2964616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92"/>
            <a:ext cx="8382000" cy="66479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381000" y="1412875"/>
            <a:ext cx="8382000" cy="213596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321" y="6356353"/>
            <a:ext cx="2132965" cy="365125"/>
          </a:xfrm>
          <a:prstGeom prst="rect">
            <a:avLst/>
          </a:prstGeom>
        </p:spPr>
        <p:txBody>
          <a:bodyPr/>
          <a:lstStyle>
            <a:lvl1pPr>
              <a:defRPr/>
            </a:lvl1pPr>
          </a:lstStyle>
          <a:p>
            <a:pPr defTabSz="914400"/>
            <a:fld id="{6828F1EA-44E2-4802-A7F9-5A5784B2D657}" type="datetime1">
              <a:rPr lang="en-US" smtClean="0">
                <a:solidFill>
                  <a:prstClr val="white"/>
                </a:solidFill>
              </a:rPr>
              <a:pPr defTabSz="914400"/>
              <a:t>11/9/2009</a:t>
            </a:fld>
            <a:endParaRPr lang="en-US" dirty="0">
              <a:solidFill>
                <a:prstClr val="white"/>
              </a:solidFill>
            </a:endParaRPr>
          </a:p>
        </p:txBody>
      </p:sp>
      <p:sp>
        <p:nvSpPr>
          <p:cNvPr id="5" name="Footer Placeholder 4"/>
          <p:cNvSpPr>
            <a:spLocks noGrp="1"/>
          </p:cNvSpPr>
          <p:nvPr>
            <p:ph type="ftr" sz="quarter" idx="11"/>
          </p:nvPr>
        </p:nvSpPr>
        <p:spPr>
          <a:xfrm>
            <a:off x="3123823" y="6356353"/>
            <a:ext cx="2896354" cy="365125"/>
          </a:xfrm>
          <a:prstGeom prst="rect">
            <a:avLst/>
          </a:prstGeom>
        </p:spPr>
        <p:txBody>
          <a:bodyPr/>
          <a:lstStyle>
            <a:lvl1pPr>
              <a:defRPr/>
            </a:lvl1pPr>
          </a:lstStyle>
          <a:p>
            <a:pPr defTabSz="914400"/>
            <a:r>
              <a:rPr lang="en-US" smtClean="0">
                <a:solidFill>
                  <a:prstClr val="white"/>
                </a:solidFill>
              </a:rPr>
              <a:t>MS Confidential | Ayesha Sheikh</a:t>
            </a:r>
            <a:endParaRPr lang="en-US" dirty="0">
              <a:solidFill>
                <a:prstClr val="white"/>
              </a:solidFill>
            </a:endParaRPr>
          </a:p>
        </p:txBody>
      </p:sp>
      <p:sp>
        <p:nvSpPr>
          <p:cNvPr id="6" name="Slide Number Placeholder 5"/>
          <p:cNvSpPr>
            <a:spLocks noGrp="1"/>
          </p:cNvSpPr>
          <p:nvPr>
            <p:ph type="sldNum" sz="quarter" idx="12"/>
          </p:nvPr>
        </p:nvSpPr>
        <p:spPr>
          <a:xfrm>
            <a:off x="6553717" y="6356353"/>
            <a:ext cx="2132964" cy="365125"/>
          </a:xfrm>
          <a:prstGeom prst="rect">
            <a:avLst/>
          </a:prstGeom>
        </p:spPr>
        <p:txBody>
          <a:bodyPr/>
          <a:lstStyle>
            <a:lvl1pPr>
              <a:defRPr/>
            </a:lvl1pPr>
          </a:lstStyle>
          <a:p>
            <a:pPr defTabSz="914400"/>
            <a:fld id="{98E63DAE-94F0-4B8F-891A-4A2C5D3B05F5}" type="slidenum">
              <a:rPr lang="en-US">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xmlns="" val="2116643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193676"/>
            <a:ext cx="8642350"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50825" y="663576"/>
            <a:ext cx="8642350" cy="5761038"/>
          </a:xfrm>
        </p:spPr>
        <p:txBody>
          <a:bodyPr/>
          <a:lstStyle/>
          <a:p>
            <a:endParaRPr lang="en-US" dirty="0"/>
          </a:p>
        </p:txBody>
      </p:sp>
    </p:spTree>
    <p:extLst>
      <p:ext uri="{BB962C8B-B14F-4D97-AF65-F5344CB8AC3E}">
        <p14:creationId xmlns:p14="http://schemas.microsoft.com/office/powerpoint/2010/main" xmlns="" val="3885134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6.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7.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8.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4"/>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0"/>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151263421"/>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Clr>
          <a:srgbClr val="F3AF35"/>
        </a:buClr>
        <a:buSzPct val="85000"/>
        <a:buFontTx/>
        <a:buBlip>
          <a:blip r:embed="rId1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Clr>
          <a:srgbClr val="F3AF35"/>
        </a:buClr>
        <a:buSzPct val="85000"/>
        <a:buFontTx/>
        <a:buBlip>
          <a:blip r:embed="rId1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Clr>
          <a:srgbClr val="F3AF35"/>
        </a:buClr>
        <a:buSzPct val="85000"/>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F3AF35"/>
        </a:buClr>
        <a:buSzPct val="85000"/>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F3AF35"/>
        </a:buClr>
        <a:buSzPct val="85000"/>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2"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4"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40.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3.png"/><Relationship Id="rId7" Type="http://schemas.openxmlformats.org/officeDocument/2006/relationships/image" Target="../media/image58.png"/><Relationship Id="rId12"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57.png"/><Relationship Id="rId11" Type="http://schemas.openxmlformats.org/officeDocument/2006/relationships/image" Target="../media/image40.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esh_Intel_MS_Server_Short_MedRes.wm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intel.com/performance/resources/limits.htm"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www.intel.com/performance/resources/limits.ht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www.intel.com/performance/resources/limits.ht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hyperlink" Target="http://www.principledtechnologies.com/clients/reports/Microsoft/HyperVR2_0709.pdf"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intelalliance.com/microsoft"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8.xml"/><Relationship Id="rId16" Type="http://schemas.openxmlformats.org/officeDocument/2006/relationships/image" Target="../media/image32.png"/><Relationship Id="rId20"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3728723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82108"/>
            <a:ext cx="8382000" cy="1329595"/>
          </a:xfrm>
        </p:spPr>
        <p:txBody>
          <a:bodyPr/>
          <a:lstStyle/>
          <a:p>
            <a:pPr algn="ctr"/>
            <a:r>
              <a:rPr lang="en-US" dirty="0" smtClean="0"/>
              <a:t>Intel Server Processor </a:t>
            </a:r>
            <a:br>
              <a:rPr lang="en-US" dirty="0" smtClean="0"/>
            </a:br>
            <a:r>
              <a:rPr lang="en-US" dirty="0" smtClean="0"/>
              <a:t>Technology Update</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2" name="Rectangle 6"/>
          <p:cNvSpPr>
            <a:spLocks noGrp="1" noChangeArrowheads="1"/>
          </p:cNvSpPr>
          <p:nvPr>
            <p:ph type="title"/>
          </p:nvPr>
        </p:nvSpPr>
        <p:spPr>
          <a:xfrm>
            <a:off x="439781" y="198516"/>
            <a:ext cx="8436590" cy="941796"/>
          </a:xfrm>
        </p:spPr>
        <p:txBody>
          <a:bodyPr/>
          <a:lstStyle/>
          <a:p>
            <a:pPr fontAlgn="auto">
              <a:spcAft>
                <a:spcPts val="0"/>
              </a:spcAft>
              <a:defRPr/>
            </a:pPr>
            <a:r>
              <a:rPr lang="en-US" sz="4400" dirty="0" smtClean="0"/>
              <a:t>Intel’s Server Processor Portfolio</a:t>
            </a:r>
            <a:r>
              <a:rPr lang="en-US" sz="3600" dirty="0" smtClean="0"/>
              <a:t/>
            </a:r>
            <a:br>
              <a:rPr lang="en-US" sz="3600" dirty="0" smtClean="0"/>
            </a:br>
            <a:r>
              <a:rPr lang="en-US" sz="2400" dirty="0" smtClean="0">
                <a:solidFill>
                  <a:schemeClr val="tx1"/>
                </a:solidFill>
              </a:rPr>
              <a:t>Aligned with Dynamic Data Center Optimization</a:t>
            </a:r>
            <a:endParaRPr lang="en-US" sz="2400" dirty="0">
              <a:solidFill>
                <a:schemeClr val="tx1"/>
              </a:solidFill>
            </a:endParaRPr>
          </a:p>
        </p:txBody>
      </p:sp>
      <p:pic>
        <p:nvPicPr>
          <p:cNvPr id="38914" name="Picture 42" descr="arrow3"/>
          <p:cNvPicPr>
            <a:picLocks noChangeAspect="1" noChangeArrowheads="1"/>
          </p:cNvPicPr>
          <p:nvPr/>
        </p:nvPicPr>
        <p:blipFill>
          <a:blip r:embed="rId3"/>
          <a:srcRect/>
          <a:stretch>
            <a:fillRect/>
          </a:stretch>
        </p:blipFill>
        <p:spPr bwMode="auto">
          <a:xfrm>
            <a:off x="4772025" y="1970049"/>
            <a:ext cx="2162175" cy="3581400"/>
          </a:xfrm>
          <a:prstGeom prst="rect">
            <a:avLst/>
          </a:prstGeom>
          <a:noFill/>
          <a:ln w="9525">
            <a:noFill/>
            <a:miter lim="800000"/>
            <a:headEnd/>
            <a:tailEnd/>
          </a:ln>
        </p:spPr>
      </p:pic>
      <p:sp>
        <p:nvSpPr>
          <p:cNvPr id="19" name="Rectangle 31"/>
          <p:cNvSpPr>
            <a:spLocks noChangeArrowheads="1"/>
          </p:cNvSpPr>
          <p:nvPr/>
        </p:nvSpPr>
        <p:spPr bwMode="auto">
          <a:xfrm>
            <a:off x="4989513" y="1055649"/>
            <a:ext cx="806631" cy="461665"/>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en-US" sz="2400" b="1" dirty="0">
                <a:latin typeface="+mn-lt"/>
                <a:cs typeface="+mn-cs"/>
                <a:sym typeface="Wingdings" pitchFamily="2" charset="2"/>
              </a:rPr>
              <a:t>2009</a:t>
            </a:r>
            <a:endParaRPr lang="en-US" sz="1050" b="1" dirty="0">
              <a:latin typeface="+mn-lt"/>
              <a:cs typeface="+mn-cs"/>
              <a:sym typeface="Wingdings" pitchFamily="2" charset="2"/>
            </a:endParaRPr>
          </a:p>
        </p:txBody>
      </p:sp>
      <p:grpSp>
        <p:nvGrpSpPr>
          <p:cNvPr id="2" name="Group 19"/>
          <p:cNvGrpSpPr>
            <a:grpSpLocks/>
          </p:cNvGrpSpPr>
          <p:nvPr/>
        </p:nvGrpSpPr>
        <p:grpSpPr bwMode="auto">
          <a:xfrm>
            <a:off x="228600" y="1436649"/>
            <a:ext cx="8823325" cy="1394820"/>
            <a:chOff x="228600" y="1447800"/>
            <a:chExt cx="8823960" cy="1394779"/>
          </a:xfrm>
        </p:grpSpPr>
        <p:sp>
          <p:nvSpPr>
            <p:cNvPr id="21" name="Rounded Rectangle 20"/>
            <p:cNvSpPr>
              <a:spLocks noChangeArrowheads="1"/>
            </p:cNvSpPr>
            <p:nvPr/>
          </p:nvSpPr>
          <p:spPr bwMode="auto">
            <a:xfrm>
              <a:off x="4343696" y="1770054"/>
              <a:ext cx="2194083" cy="731816"/>
            </a:xfrm>
            <a:prstGeom prst="roundRect">
              <a:avLst>
                <a:gd name="adj" fmla="val 16667"/>
              </a:avLst>
            </a:prstGeom>
            <a:gradFill flip="none" rotWithShape="1">
              <a:gsLst>
                <a:gs pos="0">
                  <a:srgbClr val="000000">
                    <a:alpha val="0"/>
                  </a:srgbClr>
                </a:gs>
                <a:gs pos="100000">
                  <a:schemeClr val="bg2"/>
                </a:gs>
              </a:gsLst>
              <a:lin ang="16200000" scaled="1"/>
              <a:tileRect/>
            </a:gradFill>
            <a:ln w="38100" algn="ctr">
              <a:solidFill>
                <a:schemeClr val="bg1">
                  <a:lumMod val="75000"/>
                </a:schemeClr>
              </a:solidFill>
              <a:round/>
              <a:headEnd/>
              <a:tailEnd/>
            </a:ln>
          </p:spPr>
          <p:txBody>
            <a:bodyPr lIns="91426" tIns="45714" rIns="91426" bIns="45714" anchor="ctr"/>
            <a:lstStyle/>
            <a:p>
              <a:pPr algn="ctr" defTabSz="639763" eaLnBrk="0" fontAlgn="auto" hangingPunct="0">
                <a:spcBef>
                  <a:spcPts val="0"/>
                </a:spcBef>
                <a:spcAft>
                  <a:spcPts val="0"/>
                </a:spcAft>
                <a:defRPr/>
              </a:pPr>
              <a:r>
                <a:rPr lang="en-US" altLang="ja-JP" sz="2200" dirty="0">
                  <a:effectLst>
                    <a:outerShdw blurRad="38100" dist="38100" dir="2700000" algn="tl">
                      <a:srgbClr val="000000"/>
                    </a:outerShdw>
                  </a:effectLst>
                  <a:latin typeface="Neo Sans Intel Medium" pitchFamily="34" charset="0"/>
                  <a:cs typeface="+mn-cs"/>
                </a:rPr>
                <a:t>Xeon® 5500</a:t>
              </a:r>
            </a:p>
          </p:txBody>
        </p:sp>
        <p:sp>
          <p:nvSpPr>
            <p:cNvPr id="38935" name="Text Box 9"/>
            <p:cNvSpPr txBox="1">
              <a:spLocks noChangeArrowheads="1"/>
            </p:cNvSpPr>
            <p:nvPr/>
          </p:nvSpPr>
          <p:spPr bwMode="auto">
            <a:xfrm>
              <a:off x="1461868" y="1703839"/>
              <a:ext cx="2743200" cy="1138740"/>
            </a:xfrm>
            <a:prstGeom prst="rect">
              <a:avLst/>
            </a:prstGeom>
            <a:noFill/>
            <a:ln w="9525">
              <a:noFill/>
              <a:miter lim="800000"/>
              <a:headEnd/>
              <a:tailEnd/>
            </a:ln>
          </p:spPr>
          <p:txBody>
            <a:bodyPr>
              <a:spAutoFit/>
            </a:bodyPr>
            <a:lstStyle/>
            <a:p>
              <a:pPr algn="ctr"/>
              <a:r>
                <a:rPr lang="en-US" b="1" u="sng" dirty="0" smtClean="0"/>
                <a:t>Infrastructure  Services</a:t>
              </a:r>
            </a:p>
            <a:p>
              <a:pPr algn="ctr"/>
              <a:r>
                <a:rPr lang="en-US" b="1" u="sng" dirty="0" smtClean="0"/>
                <a:t>&amp; Applications</a:t>
              </a:r>
              <a:endParaRPr lang="en-US" b="1" dirty="0" smtClean="0"/>
            </a:p>
            <a:p>
              <a:pPr algn="ctr"/>
              <a:r>
                <a:rPr lang="en-US" sz="1600" b="1" dirty="0" smtClean="0"/>
                <a:t>Top </a:t>
              </a:r>
              <a:r>
                <a:rPr lang="en-US" sz="1600" b="1" dirty="0"/>
                <a:t>Performance / $, Energy Efficiency, &amp; Flexibility </a:t>
              </a:r>
            </a:p>
          </p:txBody>
        </p:sp>
        <p:grpSp>
          <p:nvGrpSpPr>
            <p:cNvPr id="3" name="Group 28"/>
            <p:cNvGrpSpPr>
              <a:grpSpLocks/>
            </p:cNvGrpSpPr>
            <p:nvPr/>
          </p:nvGrpSpPr>
          <p:grpSpPr bwMode="auto">
            <a:xfrm>
              <a:off x="228600" y="1447800"/>
              <a:ext cx="1143000" cy="1376307"/>
              <a:chOff x="457200" y="1447800"/>
              <a:chExt cx="1143000" cy="1376307"/>
            </a:xfrm>
          </p:grpSpPr>
          <p:sp>
            <p:nvSpPr>
              <p:cNvPr id="38938" name="Rectangle 16"/>
              <p:cNvSpPr>
                <a:spLocks noChangeArrowheads="1"/>
              </p:cNvSpPr>
              <p:nvPr/>
            </p:nvSpPr>
            <p:spPr bwMode="auto">
              <a:xfrm>
                <a:off x="635003" y="2270125"/>
                <a:ext cx="704090" cy="553982"/>
              </a:xfrm>
              <a:prstGeom prst="rect">
                <a:avLst/>
              </a:prstGeom>
              <a:noFill/>
              <a:ln w="9525" algn="ctr">
                <a:noFill/>
                <a:miter lim="800000"/>
                <a:headEnd/>
                <a:tailEnd/>
              </a:ln>
            </p:spPr>
            <p:txBody>
              <a:bodyPr wrap="none">
                <a:spAutoFit/>
              </a:bodyPr>
              <a:lstStyle/>
              <a:p>
                <a:pPr algn="ctr" eaLnBrk="0" hangingPunct="0"/>
                <a:r>
                  <a:rPr lang="en-US" sz="2000" b="1" dirty="0">
                    <a:sym typeface="Wingdings" pitchFamily="2" charset="2"/>
                  </a:rPr>
                  <a:t>5000</a:t>
                </a:r>
              </a:p>
              <a:p>
                <a:pPr algn="ctr" eaLnBrk="0" hangingPunct="0"/>
                <a:r>
                  <a:rPr lang="en-US" sz="1000" b="1" dirty="0">
                    <a:sym typeface="Wingdings" pitchFamily="2" charset="2"/>
                  </a:rPr>
                  <a:t>Sequence</a:t>
                </a:r>
              </a:p>
            </p:txBody>
          </p:sp>
          <p:pic>
            <p:nvPicPr>
              <p:cNvPr id="38939" name="Picture 32" descr="xeon_a_rgb_3000"/>
              <p:cNvPicPr>
                <a:picLocks noChangeAspect="1" noChangeArrowheads="1"/>
              </p:cNvPicPr>
              <p:nvPr/>
            </p:nvPicPr>
            <p:blipFill>
              <a:blip r:embed="rId4"/>
              <a:srcRect/>
              <a:stretch>
                <a:fillRect/>
              </a:stretch>
            </p:blipFill>
            <p:spPr bwMode="auto">
              <a:xfrm>
                <a:off x="457200" y="1447800"/>
                <a:ext cx="1143000" cy="857250"/>
              </a:xfrm>
              <a:prstGeom prst="rect">
                <a:avLst/>
              </a:prstGeom>
              <a:noFill/>
              <a:ln w="9525">
                <a:noFill/>
                <a:miter lim="800000"/>
                <a:headEnd/>
                <a:tailEnd/>
              </a:ln>
            </p:spPr>
          </p:pic>
        </p:grpSp>
        <p:sp>
          <p:nvSpPr>
            <p:cNvPr id="24" name="Rounded Rectangle 16"/>
            <p:cNvSpPr>
              <a:spLocks noChangeArrowheads="1"/>
            </p:cNvSpPr>
            <p:nvPr/>
          </p:nvSpPr>
          <p:spPr bwMode="auto">
            <a:xfrm>
              <a:off x="6858477" y="1770054"/>
              <a:ext cx="2194083" cy="731816"/>
            </a:xfrm>
            <a:prstGeom prst="roundRect">
              <a:avLst>
                <a:gd name="adj" fmla="val 16667"/>
              </a:avLst>
            </a:prstGeom>
            <a:gradFill flip="none" rotWithShape="1">
              <a:gsLst>
                <a:gs pos="0">
                  <a:srgbClr val="000000">
                    <a:alpha val="0"/>
                  </a:srgbClr>
                </a:gs>
                <a:gs pos="100000">
                  <a:schemeClr val="bg2"/>
                </a:gs>
              </a:gsLst>
              <a:lin ang="16200000" scaled="1"/>
              <a:tileRect/>
            </a:gradFill>
            <a:ln w="38100" algn="ctr">
              <a:solidFill>
                <a:schemeClr val="bg1">
                  <a:lumMod val="75000"/>
                </a:schemeClr>
              </a:solidFill>
              <a:round/>
              <a:headEnd/>
              <a:tailEnd/>
            </a:ln>
          </p:spPr>
          <p:txBody>
            <a:bodyPr lIns="91426" tIns="45714" rIns="91426" bIns="45714" anchor="ctr"/>
            <a:lstStyle/>
            <a:p>
              <a:pPr algn="ctr" defTabSz="639763" eaLnBrk="0" fontAlgn="auto" hangingPunct="0">
                <a:spcBef>
                  <a:spcPts val="0"/>
                </a:spcBef>
                <a:spcAft>
                  <a:spcPts val="0"/>
                </a:spcAft>
                <a:defRPr/>
              </a:pPr>
              <a:r>
                <a:rPr lang="en-US" altLang="ja-JP" sz="2200" dirty="0">
                  <a:effectLst>
                    <a:outerShdw blurRad="38100" dist="38100" dir="2700000" algn="tl">
                      <a:srgbClr val="000000"/>
                    </a:outerShdw>
                  </a:effectLst>
                  <a:latin typeface="Neo Sans Intel Medium" pitchFamily="34" charset="0"/>
                  <a:cs typeface="+mn-cs"/>
                </a:rPr>
                <a:t>Westmere-EP</a:t>
              </a:r>
            </a:p>
          </p:txBody>
        </p:sp>
      </p:grpSp>
      <p:grpSp>
        <p:nvGrpSpPr>
          <p:cNvPr id="4" name="Group 26"/>
          <p:cNvGrpSpPr>
            <a:grpSpLocks/>
          </p:cNvGrpSpPr>
          <p:nvPr/>
        </p:nvGrpSpPr>
        <p:grpSpPr bwMode="auto">
          <a:xfrm>
            <a:off x="228600" y="3065428"/>
            <a:ext cx="8823325" cy="1395399"/>
            <a:chOff x="228600" y="3076575"/>
            <a:chExt cx="8823960" cy="1395357"/>
          </a:xfrm>
        </p:grpSpPr>
        <p:sp>
          <p:nvSpPr>
            <p:cNvPr id="38928" name="Text Box 10"/>
            <p:cNvSpPr txBox="1">
              <a:spLocks noChangeArrowheads="1"/>
            </p:cNvSpPr>
            <p:nvPr/>
          </p:nvSpPr>
          <p:spPr bwMode="auto">
            <a:xfrm>
              <a:off x="1461868" y="3086032"/>
              <a:ext cx="2743200" cy="1384953"/>
            </a:xfrm>
            <a:prstGeom prst="rect">
              <a:avLst/>
            </a:prstGeom>
            <a:noFill/>
            <a:ln w="9525" algn="ctr">
              <a:noFill/>
              <a:miter lim="800000"/>
              <a:headEnd/>
              <a:tailEnd/>
            </a:ln>
          </p:spPr>
          <p:txBody>
            <a:bodyPr>
              <a:spAutoFit/>
            </a:bodyPr>
            <a:lstStyle/>
            <a:p>
              <a:pPr algn="ctr"/>
              <a:r>
                <a:rPr lang="en-US" b="1" u="sng" dirty="0" smtClean="0"/>
                <a:t>Consolidation &amp; </a:t>
              </a:r>
              <a:br>
                <a:rPr lang="en-US" b="1" u="sng" dirty="0" smtClean="0"/>
              </a:br>
              <a:r>
                <a:rPr lang="en-US" b="1" u="sng" dirty="0" smtClean="0"/>
                <a:t>Enterprise Apps</a:t>
              </a:r>
            </a:p>
            <a:p>
              <a:pPr algn="ctr"/>
              <a:r>
                <a:rPr lang="en-US" sz="1600" b="1" dirty="0" smtClean="0"/>
                <a:t>Scalable </a:t>
              </a:r>
              <a:r>
                <a:rPr lang="en-US" sz="1600" b="1" dirty="0"/>
                <a:t>Performance, Flexibility, &amp; Advanced RAS for Demanding </a:t>
              </a:r>
              <a:r>
                <a:rPr lang="en-US" sz="1600" b="1" dirty="0" smtClean="0"/>
                <a:t>Applications</a:t>
              </a:r>
              <a:endParaRPr lang="en-US" sz="1600" b="1" dirty="0"/>
            </a:p>
          </p:txBody>
        </p:sp>
        <p:grpSp>
          <p:nvGrpSpPr>
            <p:cNvPr id="5" name="Group 29"/>
            <p:cNvGrpSpPr>
              <a:grpSpLocks/>
            </p:cNvGrpSpPr>
            <p:nvPr/>
          </p:nvGrpSpPr>
          <p:grpSpPr bwMode="auto">
            <a:xfrm>
              <a:off x="228600" y="3076575"/>
              <a:ext cx="1143000" cy="1395357"/>
              <a:chOff x="457200" y="3105150"/>
              <a:chExt cx="1143000" cy="1395357"/>
            </a:xfrm>
          </p:grpSpPr>
          <p:sp>
            <p:nvSpPr>
              <p:cNvPr id="38932" name="Rectangle 15"/>
              <p:cNvSpPr>
                <a:spLocks noChangeArrowheads="1"/>
              </p:cNvSpPr>
              <p:nvPr/>
            </p:nvSpPr>
            <p:spPr bwMode="auto">
              <a:xfrm>
                <a:off x="635003" y="3946525"/>
                <a:ext cx="704090" cy="553982"/>
              </a:xfrm>
              <a:prstGeom prst="rect">
                <a:avLst/>
              </a:prstGeom>
              <a:noFill/>
              <a:ln w="9525" algn="ctr">
                <a:noFill/>
                <a:miter lim="800000"/>
                <a:headEnd/>
                <a:tailEnd/>
              </a:ln>
            </p:spPr>
            <p:txBody>
              <a:bodyPr wrap="none">
                <a:spAutoFit/>
              </a:bodyPr>
              <a:lstStyle/>
              <a:p>
                <a:pPr algn="ctr" eaLnBrk="0" hangingPunct="0"/>
                <a:r>
                  <a:rPr lang="en-US" sz="2000" b="1" dirty="0">
                    <a:sym typeface="Wingdings" pitchFamily="2" charset="2"/>
                  </a:rPr>
                  <a:t>7000</a:t>
                </a:r>
              </a:p>
              <a:p>
                <a:pPr algn="ctr" eaLnBrk="0" hangingPunct="0"/>
                <a:r>
                  <a:rPr lang="en-US" sz="1000" b="1" dirty="0">
                    <a:sym typeface="Wingdings" pitchFamily="2" charset="2"/>
                  </a:rPr>
                  <a:t>Sequence</a:t>
                </a:r>
              </a:p>
            </p:txBody>
          </p:sp>
          <p:pic>
            <p:nvPicPr>
              <p:cNvPr id="38933" name="Picture 33" descr="xeon_a_rgb_3000"/>
              <p:cNvPicPr>
                <a:picLocks noChangeAspect="1" noChangeArrowheads="1"/>
              </p:cNvPicPr>
              <p:nvPr/>
            </p:nvPicPr>
            <p:blipFill>
              <a:blip r:embed="rId4"/>
              <a:srcRect/>
              <a:stretch>
                <a:fillRect/>
              </a:stretch>
            </p:blipFill>
            <p:spPr bwMode="auto">
              <a:xfrm>
                <a:off x="457200" y="3105150"/>
                <a:ext cx="1143000" cy="857250"/>
              </a:xfrm>
              <a:prstGeom prst="rect">
                <a:avLst/>
              </a:prstGeom>
              <a:noFill/>
              <a:ln w="9525">
                <a:noFill/>
                <a:miter lim="800000"/>
                <a:headEnd/>
                <a:tailEnd/>
              </a:ln>
            </p:spPr>
          </p:pic>
        </p:grpSp>
        <p:sp>
          <p:nvSpPr>
            <p:cNvPr id="30" name="Rounded Rectangle 16"/>
            <p:cNvSpPr>
              <a:spLocks noChangeArrowheads="1"/>
            </p:cNvSpPr>
            <p:nvPr/>
          </p:nvSpPr>
          <p:spPr bwMode="auto">
            <a:xfrm>
              <a:off x="4343696" y="3408353"/>
              <a:ext cx="2194083" cy="731816"/>
            </a:xfrm>
            <a:prstGeom prst="roundRect">
              <a:avLst>
                <a:gd name="adj" fmla="val 16667"/>
              </a:avLst>
            </a:prstGeom>
            <a:gradFill flip="none" rotWithShape="1">
              <a:gsLst>
                <a:gs pos="0">
                  <a:srgbClr val="000000">
                    <a:alpha val="0"/>
                  </a:srgbClr>
                </a:gs>
                <a:gs pos="100000">
                  <a:schemeClr val="bg2"/>
                </a:gs>
              </a:gsLst>
              <a:lin ang="16200000" scaled="1"/>
              <a:tileRect/>
            </a:gradFill>
            <a:ln w="38100" algn="ctr">
              <a:solidFill>
                <a:schemeClr val="bg1">
                  <a:lumMod val="75000"/>
                </a:schemeClr>
              </a:solidFill>
              <a:round/>
              <a:headEnd/>
              <a:tailEnd/>
            </a:ln>
          </p:spPr>
          <p:txBody>
            <a:bodyPr lIns="91426" tIns="45714" rIns="91426" bIns="45714" anchor="ctr"/>
            <a:lstStyle/>
            <a:p>
              <a:pPr algn="ctr" defTabSz="639763" eaLnBrk="0" fontAlgn="auto" hangingPunct="0">
                <a:spcBef>
                  <a:spcPts val="0"/>
                </a:spcBef>
                <a:spcAft>
                  <a:spcPts val="0"/>
                </a:spcAft>
                <a:defRPr/>
              </a:pPr>
              <a:r>
                <a:rPr lang="en-US" altLang="ja-JP" sz="2200" dirty="0">
                  <a:effectLst>
                    <a:outerShdw blurRad="38100" dist="38100" dir="2700000" algn="tl">
                      <a:srgbClr val="000000"/>
                    </a:outerShdw>
                  </a:effectLst>
                  <a:latin typeface="Neo Sans Intel Medium" pitchFamily="34" charset="0"/>
                  <a:cs typeface="+mn-cs"/>
                </a:rPr>
                <a:t>Xeon® 7400</a:t>
              </a:r>
            </a:p>
          </p:txBody>
        </p:sp>
        <p:sp>
          <p:nvSpPr>
            <p:cNvPr id="31" name="Rounded Rectangle 16"/>
            <p:cNvSpPr>
              <a:spLocks noChangeArrowheads="1"/>
            </p:cNvSpPr>
            <p:nvPr/>
          </p:nvSpPr>
          <p:spPr bwMode="auto">
            <a:xfrm>
              <a:off x="6858477" y="3408353"/>
              <a:ext cx="2194083" cy="731816"/>
            </a:xfrm>
            <a:prstGeom prst="roundRect">
              <a:avLst>
                <a:gd name="adj" fmla="val 16667"/>
              </a:avLst>
            </a:prstGeom>
            <a:gradFill flip="none" rotWithShape="1">
              <a:gsLst>
                <a:gs pos="0">
                  <a:srgbClr val="000000">
                    <a:alpha val="0"/>
                  </a:srgbClr>
                </a:gs>
                <a:gs pos="100000">
                  <a:schemeClr val="bg2"/>
                </a:gs>
              </a:gsLst>
              <a:lin ang="16200000" scaled="1"/>
              <a:tileRect/>
            </a:gradFill>
            <a:ln w="38100" algn="ctr">
              <a:solidFill>
                <a:schemeClr val="bg1">
                  <a:lumMod val="75000"/>
                </a:schemeClr>
              </a:solidFill>
              <a:round/>
              <a:headEnd/>
              <a:tailEnd/>
            </a:ln>
          </p:spPr>
          <p:txBody>
            <a:bodyPr lIns="91426" tIns="45714" rIns="91426" bIns="45714" anchor="ctr"/>
            <a:lstStyle/>
            <a:p>
              <a:pPr algn="ctr" defTabSz="639763" eaLnBrk="0" fontAlgn="auto" hangingPunct="0">
                <a:spcBef>
                  <a:spcPts val="0"/>
                </a:spcBef>
                <a:spcAft>
                  <a:spcPts val="0"/>
                </a:spcAft>
                <a:defRPr/>
              </a:pPr>
              <a:r>
                <a:rPr lang="en-US" altLang="ja-JP" sz="2200" dirty="0">
                  <a:effectLst>
                    <a:outerShdw blurRad="38100" dist="38100" dir="2700000" algn="tl">
                      <a:srgbClr val="000000"/>
                    </a:outerShdw>
                  </a:effectLst>
                  <a:latin typeface="Neo Sans Intel Medium" pitchFamily="34" charset="0"/>
                  <a:cs typeface="+mn-cs"/>
                </a:rPr>
                <a:t>Nehalem-EX</a:t>
              </a:r>
            </a:p>
          </p:txBody>
        </p:sp>
      </p:grpSp>
      <p:sp>
        <p:nvSpPr>
          <p:cNvPr id="34" name="Rectangle 41"/>
          <p:cNvSpPr>
            <a:spLocks noChangeArrowheads="1"/>
          </p:cNvSpPr>
          <p:nvPr/>
        </p:nvSpPr>
        <p:spPr bwMode="auto">
          <a:xfrm>
            <a:off x="7504113" y="1055649"/>
            <a:ext cx="806631" cy="461665"/>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en-US" sz="2400" b="1" dirty="0">
                <a:latin typeface="+mn-lt"/>
                <a:cs typeface="+mn-cs"/>
                <a:sym typeface="Wingdings" pitchFamily="2" charset="2"/>
              </a:rPr>
              <a:t>2010</a:t>
            </a:r>
            <a:endParaRPr lang="en-US" sz="1050" b="1" dirty="0">
              <a:latin typeface="+mn-lt"/>
              <a:cs typeface="+mn-cs"/>
              <a:sym typeface="Wingdings" pitchFamily="2" charset="2"/>
            </a:endParaRPr>
          </a:p>
        </p:txBody>
      </p:sp>
      <p:grpSp>
        <p:nvGrpSpPr>
          <p:cNvPr id="6" name="Group 34"/>
          <p:cNvGrpSpPr>
            <a:grpSpLocks/>
          </p:cNvGrpSpPr>
          <p:nvPr/>
        </p:nvGrpSpPr>
        <p:grpSpPr bwMode="auto">
          <a:xfrm>
            <a:off x="228600" y="4713253"/>
            <a:ext cx="8823325" cy="1391668"/>
            <a:chOff x="228600" y="4724400"/>
            <a:chExt cx="8823960" cy="1391626"/>
          </a:xfrm>
        </p:grpSpPr>
        <p:sp>
          <p:nvSpPr>
            <p:cNvPr id="38922" name="Text Box 11"/>
            <p:cNvSpPr txBox="1">
              <a:spLocks noChangeArrowheads="1"/>
            </p:cNvSpPr>
            <p:nvPr/>
          </p:nvSpPr>
          <p:spPr bwMode="auto">
            <a:xfrm>
              <a:off x="1461868" y="4731071"/>
              <a:ext cx="2743200" cy="1384955"/>
            </a:xfrm>
            <a:prstGeom prst="rect">
              <a:avLst/>
            </a:prstGeom>
            <a:noFill/>
            <a:ln w="9525" algn="ctr">
              <a:noFill/>
              <a:miter lim="800000"/>
              <a:headEnd/>
              <a:tailEnd/>
            </a:ln>
          </p:spPr>
          <p:txBody>
            <a:bodyPr>
              <a:spAutoFit/>
            </a:bodyPr>
            <a:lstStyle/>
            <a:p>
              <a:pPr algn="ctr"/>
              <a:r>
                <a:rPr lang="en-US" b="1" u="sng" dirty="0" smtClean="0"/>
                <a:t>Largest Enterprise Applications</a:t>
              </a:r>
            </a:p>
            <a:p>
              <a:pPr algn="ctr"/>
              <a:r>
                <a:rPr lang="en-US" sz="1600" b="1" dirty="0" smtClean="0"/>
                <a:t>Highest </a:t>
              </a:r>
              <a:r>
                <a:rPr lang="en-US" sz="1600" b="1" dirty="0"/>
                <a:t>Scalability and Most Advanced RAS for Most Demanding Environments</a:t>
              </a:r>
            </a:p>
          </p:txBody>
        </p:sp>
        <p:grpSp>
          <p:nvGrpSpPr>
            <p:cNvPr id="7" name="Group 30"/>
            <p:cNvGrpSpPr>
              <a:grpSpLocks/>
            </p:cNvGrpSpPr>
            <p:nvPr/>
          </p:nvGrpSpPr>
          <p:grpSpPr bwMode="auto">
            <a:xfrm>
              <a:off x="228600" y="4724400"/>
              <a:ext cx="1143000" cy="1376307"/>
              <a:chOff x="457200" y="4724400"/>
              <a:chExt cx="1143000" cy="1376307"/>
            </a:xfrm>
          </p:grpSpPr>
          <p:sp>
            <p:nvSpPr>
              <p:cNvPr id="38926" name="Rectangle 17"/>
              <p:cNvSpPr>
                <a:spLocks noChangeArrowheads="1"/>
              </p:cNvSpPr>
              <p:nvPr/>
            </p:nvSpPr>
            <p:spPr bwMode="auto">
              <a:xfrm>
                <a:off x="635003" y="5546725"/>
                <a:ext cx="704090" cy="553982"/>
              </a:xfrm>
              <a:prstGeom prst="rect">
                <a:avLst/>
              </a:prstGeom>
              <a:noFill/>
              <a:ln w="9525" algn="ctr">
                <a:noFill/>
                <a:miter lim="800000"/>
                <a:headEnd/>
                <a:tailEnd/>
              </a:ln>
            </p:spPr>
            <p:txBody>
              <a:bodyPr wrap="none">
                <a:spAutoFit/>
              </a:bodyPr>
              <a:lstStyle/>
              <a:p>
                <a:pPr algn="ctr" eaLnBrk="0" hangingPunct="0"/>
                <a:r>
                  <a:rPr lang="en-US" sz="2000" b="1" dirty="0">
                    <a:sym typeface="Wingdings" pitchFamily="2" charset="2"/>
                  </a:rPr>
                  <a:t>9000</a:t>
                </a:r>
              </a:p>
              <a:p>
                <a:pPr algn="ctr" eaLnBrk="0" hangingPunct="0"/>
                <a:r>
                  <a:rPr lang="en-US" sz="1000" b="1" dirty="0">
                    <a:sym typeface="Wingdings" pitchFamily="2" charset="2"/>
                  </a:rPr>
                  <a:t>Sequence</a:t>
                </a:r>
              </a:p>
            </p:txBody>
          </p:sp>
          <p:pic>
            <p:nvPicPr>
              <p:cNvPr id="38927" name="Picture 34" descr="itp_a_rgb_3000"/>
              <p:cNvPicPr>
                <a:picLocks noChangeAspect="1" noChangeArrowheads="1"/>
              </p:cNvPicPr>
              <p:nvPr/>
            </p:nvPicPr>
            <p:blipFill>
              <a:blip r:embed="rId5"/>
              <a:srcRect/>
              <a:stretch>
                <a:fillRect/>
              </a:stretch>
            </p:blipFill>
            <p:spPr bwMode="auto">
              <a:xfrm>
                <a:off x="457200" y="4724400"/>
                <a:ext cx="1143000" cy="857250"/>
              </a:xfrm>
              <a:prstGeom prst="rect">
                <a:avLst/>
              </a:prstGeom>
              <a:noFill/>
              <a:ln w="9525">
                <a:noFill/>
                <a:miter lim="800000"/>
                <a:headEnd/>
                <a:tailEnd/>
              </a:ln>
            </p:spPr>
          </p:pic>
        </p:grpSp>
        <p:sp>
          <p:nvSpPr>
            <p:cNvPr id="38" name="Rounded Rectangle 16"/>
            <p:cNvSpPr>
              <a:spLocks noChangeArrowheads="1"/>
            </p:cNvSpPr>
            <p:nvPr/>
          </p:nvSpPr>
          <p:spPr bwMode="auto">
            <a:xfrm>
              <a:off x="4343696" y="5046654"/>
              <a:ext cx="2194083" cy="731816"/>
            </a:xfrm>
            <a:prstGeom prst="roundRect">
              <a:avLst>
                <a:gd name="adj" fmla="val 16667"/>
              </a:avLst>
            </a:prstGeom>
            <a:gradFill flip="none" rotWithShape="1">
              <a:gsLst>
                <a:gs pos="0">
                  <a:srgbClr val="000000">
                    <a:alpha val="0"/>
                  </a:srgbClr>
                </a:gs>
                <a:gs pos="100000">
                  <a:schemeClr val="bg2"/>
                </a:gs>
              </a:gsLst>
              <a:lin ang="16200000" scaled="1"/>
              <a:tileRect/>
            </a:gradFill>
            <a:ln w="38100" algn="ctr">
              <a:solidFill>
                <a:schemeClr val="bg1">
                  <a:lumMod val="75000"/>
                </a:schemeClr>
              </a:solidFill>
              <a:round/>
              <a:headEnd/>
              <a:tailEnd/>
            </a:ln>
          </p:spPr>
          <p:txBody>
            <a:bodyPr lIns="91426" tIns="45714" rIns="91426" bIns="45714" anchor="ctr"/>
            <a:lstStyle/>
            <a:p>
              <a:pPr algn="ctr" defTabSz="639763" eaLnBrk="0" fontAlgn="auto" hangingPunct="0">
                <a:spcBef>
                  <a:spcPts val="0"/>
                </a:spcBef>
                <a:spcAft>
                  <a:spcPts val="0"/>
                </a:spcAft>
                <a:defRPr/>
              </a:pPr>
              <a:r>
                <a:rPr lang="en-US" altLang="ja-JP" sz="2200" dirty="0">
                  <a:effectLst>
                    <a:outerShdw blurRad="38100" dist="38100" dir="2700000" algn="tl">
                      <a:srgbClr val="000000"/>
                    </a:outerShdw>
                  </a:effectLst>
                  <a:latin typeface="Neo Sans Intel Medium" pitchFamily="34" charset="0"/>
                  <a:cs typeface="+mn-cs"/>
                </a:rPr>
                <a:t>Itanium® 9100</a:t>
              </a:r>
            </a:p>
          </p:txBody>
        </p:sp>
        <p:sp>
          <p:nvSpPr>
            <p:cNvPr id="39" name="Rounded Rectangle 16"/>
            <p:cNvSpPr>
              <a:spLocks noChangeArrowheads="1"/>
            </p:cNvSpPr>
            <p:nvPr/>
          </p:nvSpPr>
          <p:spPr bwMode="auto">
            <a:xfrm>
              <a:off x="6858477" y="5046654"/>
              <a:ext cx="2194083" cy="731816"/>
            </a:xfrm>
            <a:prstGeom prst="roundRect">
              <a:avLst>
                <a:gd name="adj" fmla="val 16667"/>
              </a:avLst>
            </a:prstGeom>
            <a:gradFill flip="none" rotWithShape="1">
              <a:gsLst>
                <a:gs pos="0">
                  <a:srgbClr val="000000">
                    <a:alpha val="0"/>
                  </a:srgbClr>
                </a:gs>
                <a:gs pos="100000">
                  <a:schemeClr val="bg2"/>
                </a:gs>
              </a:gsLst>
              <a:lin ang="16200000" scaled="1"/>
              <a:tileRect/>
            </a:gradFill>
            <a:ln w="38100" algn="ctr">
              <a:solidFill>
                <a:schemeClr val="bg1">
                  <a:lumMod val="75000"/>
                </a:schemeClr>
              </a:solidFill>
              <a:round/>
              <a:headEnd/>
              <a:tailEnd/>
            </a:ln>
          </p:spPr>
          <p:txBody>
            <a:bodyPr lIns="91426" tIns="45714" rIns="91426" bIns="45714" anchor="ctr"/>
            <a:lstStyle/>
            <a:p>
              <a:pPr algn="ctr" defTabSz="639763" eaLnBrk="0" fontAlgn="auto" hangingPunct="0">
                <a:spcBef>
                  <a:spcPts val="0"/>
                </a:spcBef>
                <a:spcAft>
                  <a:spcPts val="0"/>
                </a:spcAft>
                <a:defRPr/>
              </a:pPr>
              <a:r>
                <a:rPr lang="en-US" altLang="ja-JP" sz="2200" dirty="0">
                  <a:effectLst>
                    <a:outerShdw blurRad="38100" dist="38100" dir="2700000" algn="tl">
                      <a:srgbClr val="000000"/>
                    </a:outerShdw>
                  </a:effectLst>
                  <a:latin typeface="Neo Sans Intel Medium" pitchFamily="34" charset="0"/>
                  <a:cs typeface="+mn-cs"/>
                </a:rPr>
                <a:t>Tukwila</a:t>
              </a:r>
            </a:p>
          </p:txBody>
        </p:sp>
      </p:grpSp>
      <p:sp>
        <p:nvSpPr>
          <p:cNvPr id="42" name="Rectangle 13"/>
          <p:cNvSpPr>
            <a:spLocks noChangeArrowheads="1"/>
          </p:cNvSpPr>
          <p:nvPr/>
        </p:nvSpPr>
        <p:spPr bwMode="auto">
          <a:xfrm>
            <a:off x="752475" y="2830474"/>
            <a:ext cx="7589838" cy="53975"/>
          </a:xfrm>
          <a:prstGeom prst="rect">
            <a:avLst/>
          </a:prstGeom>
          <a:gradFill>
            <a:gsLst>
              <a:gs pos="0">
                <a:schemeClr val="tx1">
                  <a:gamma/>
                  <a:shade val="0"/>
                  <a:invGamma/>
                  <a:alpha val="0"/>
                </a:schemeClr>
              </a:gs>
              <a:gs pos="50000">
                <a:schemeClr val="tx1"/>
              </a:gs>
              <a:gs pos="100000">
                <a:schemeClr val="tx1">
                  <a:gamma/>
                  <a:shade val="0"/>
                  <a:invGamma/>
                  <a:alpha val="0"/>
                </a:schemeClr>
              </a:gs>
            </a:gsLst>
            <a:lin ang="0" scaled="1"/>
          </a:gradFill>
          <a:ln w="9525">
            <a:noFill/>
            <a:miter lim="800000"/>
            <a:headEnd/>
            <a:tailEnd/>
          </a:ln>
          <a:effectLst/>
        </p:spPr>
        <p:txBody>
          <a:bodyPr wrap="none" lIns="51206" tIns="25603" rIns="51206" bIns="25603" anchor="ctr"/>
          <a:lstStyle/>
          <a:p>
            <a:pPr fontAlgn="auto">
              <a:spcBef>
                <a:spcPts val="0"/>
              </a:spcBef>
              <a:spcAft>
                <a:spcPts val="0"/>
              </a:spcAft>
              <a:defRPr/>
            </a:pPr>
            <a:endParaRPr lang="en-US" dirty="0">
              <a:latin typeface="Neo Sans Intel Medium" pitchFamily="34" charset="0"/>
              <a:cs typeface="+mn-cs"/>
            </a:endParaRPr>
          </a:p>
        </p:txBody>
      </p:sp>
      <p:sp>
        <p:nvSpPr>
          <p:cNvPr id="43" name="Rectangle 13"/>
          <p:cNvSpPr>
            <a:spLocks noChangeArrowheads="1"/>
          </p:cNvSpPr>
          <p:nvPr/>
        </p:nvSpPr>
        <p:spPr bwMode="auto">
          <a:xfrm>
            <a:off x="752475" y="4583074"/>
            <a:ext cx="7589838" cy="53975"/>
          </a:xfrm>
          <a:prstGeom prst="rect">
            <a:avLst/>
          </a:prstGeom>
          <a:gradFill rotWithShape="1">
            <a:gsLst>
              <a:gs pos="0">
                <a:schemeClr val="tx1">
                  <a:gamma/>
                  <a:shade val="0"/>
                  <a:invGamma/>
                  <a:alpha val="0"/>
                </a:schemeClr>
              </a:gs>
              <a:gs pos="50000">
                <a:schemeClr val="tx1"/>
              </a:gs>
              <a:gs pos="100000">
                <a:schemeClr val="tx1">
                  <a:gamma/>
                  <a:shade val="0"/>
                  <a:invGamma/>
                  <a:alpha val="0"/>
                </a:schemeClr>
              </a:gs>
            </a:gsLst>
            <a:lin ang="0" scaled="1"/>
          </a:gradFill>
          <a:ln w="9525">
            <a:noFill/>
            <a:miter lim="800000"/>
            <a:headEnd/>
            <a:tailEnd/>
          </a:ln>
          <a:effectLst/>
        </p:spPr>
        <p:txBody>
          <a:bodyPr wrap="none" lIns="51206" tIns="25603" rIns="51206" bIns="25603" anchor="ctr"/>
          <a:lstStyle/>
          <a:p>
            <a:pPr fontAlgn="auto">
              <a:spcBef>
                <a:spcPts val="0"/>
              </a:spcBef>
              <a:spcAft>
                <a:spcPts val="0"/>
              </a:spcAft>
              <a:defRPr/>
            </a:pPr>
            <a:endParaRPr lang="en-US" dirty="0">
              <a:latin typeface="Neo Sans Intel Medium" pitchFamily="34" charset="0"/>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1" y="122829"/>
            <a:ext cx="7315200" cy="573206"/>
          </a:xfrm>
        </p:spPr>
        <p:txBody>
          <a:bodyPr/>
          <a:lstStyle/>
          <a:p>
            <a:pPr fontAlgn="auto">
              <a:spcAft>
                <a:spcPts val="0"/>
              </a:spcAft>
              <a:defRPr/>
            </a:pPr>
            <a:r>
              <a:rPr lang="en-US" sz="4000" dirty="0" smtClean="0"/>
              <a:t>Intel® Xeon® Processor 5500 Series</a:t>
            </a:r>
            <a:endParaRPr lang="en-US" sz="4000" dirty="0"/>
          </a:p>
        </p:txBody>
      </p:sp>
      <p:sp>
        <p:nvSpPr>
          <p:cNvPr id="6" name="AutoShape 5"/>
          <p:cNvSpPr>
            <a:spLocks noChangeArrowheads="1"/>
          </p:cNvSpPr>
          <p:nvPr/>
        </p:nvSpPr>
        <p:spPr bwMode="auto">
          <a:xfrm>
            <a:off x="4592055" y="1187052"/>
            <a:ext cx="4323608" cy="987425"/>
          </a:xfrm>
          <a:prstGeom prst="roundRect">
            <a:avLst>
              <a:gd name="adj" fmla="val 16667"/>
            </a:avLst>
          </a:prstGeom>
          <a:solidFill>
            <a:srgbClr val="FFFFFF">
              <a:alpha val="79999"/>
            </a:srgbClr>
          </a:solidFill>
          <a:ln w="22225" algn="ctr">
            <a:solidFill>
              <a:srgbClr val="567EB9"/>
            </a:solidFill>
            <a:round/>
            <a:headEnd/>
            <a:tailEnd/>
          </a:ln>
        </p:spPr>
        <p:txBody>
          <a:bodyPr wrap="square">
            <a:spAutoFit/>
          </a:bodyPr>
          <a:lstStyle/>
          <a:p>
            <a:pPr algn="ctr" eaLnBrk="0" fontAlgn="auto" hangingPunct="0">
              <a:lnSpc>
                <a:spcPct val="105000"/>
              </a:lnSpc>
              <a:spcBef>
                <a:spcPct val="50000"/>
              </a:spcBef>
              <a:spcAft>
                <a:spcPts val="0"/>
              </a:spcAft>
              <a:defRPr/>
            </a:pPr>
            <a:r>
              <a:rPr lang="en-US" sz="2000" b="1" dirty="0">
                <a:solidFill>
                  <a:srgbClr val="0860A8"/>
                </a:solidFill>
                <a:latin typeface="+mn-lt"/>
                <a:cs typeface="+mn-cs"/>
              </a:rPr>
              <a:t>Performance Refresh</a:t>
            </a:r>
            <a:endParaRPr lang="en-US" sz="800" dirty="0">
              <a:solidFill>
                <a:srgbClr val="000000"/>
              </a:solidFill>
              <a:latin typeface="+mn-lt"/>
              <a:cs typeface="+mn-cs"/>
            </a:endParaRPr>
          </a:p>
          <a:p>
            <a:pPr algn="ctr" eaLnBrk="0" fontAlgn="auto" hangingPunct="0">
              <a:lnSpc>
                <a:spcPct val="105000"/>
              </a:lnSpc>
              <a:spcBef>
                <a:spcPct val="50000"/>
              </a:spcBef>
              <a:spcAft>
                <a:spcPts val="0"/>
              </a:spcAft>
              <a:buFont typeface="Arial" pitchFamily="34" charset="0"/>
              <a:buNone/>
              <a:defRPr/>
            </a:pPr>
            <a:r>
              <a:rPr lang="en-US" sz="2000" b="1" dirty="0">
                <a:solidFill>
                  <a:srgbClr val="000000"/>
                </a:solidFill>
                <a:latin typeface="+mn-lt"/>
                <a:cs typeface="+mn-cs"/>
              </a:rPr>
              <a:t>2.5x</a:t>
            </a:r>
            <a:r>
              <a:rPr lang="en-US" sz="1400" dirty="0">
                <a:solidFill>
                  <a:srgbClr val="000000"/>
                </a:solidFill>
                <a:latin typeface="+mn-lt"/>
                <a:cs typeface="+mn-cs"/>
              </a:rPr>
              <a:t> </a:t>
            </a:r>
            <a:r>
              <a:rPr lang="en-US" sz="2000" dirty="0">
                <a:solidFill>
                  <a:srgbClr val="000000"/>
                </a:solidFill>
                <a:latin typeface="+mn-lt"/>
                <a:cs typeface="+mn-cs"/>
              </a:rPr>
              <a:t>faster Database queries</a:t>
            </a:r>
            <a:r>
              <a:rPr lang="en-US" sz="1400" kern="0" baseline="30000" dirty="0">
                <a:solidFill>
                  <a:sysClr val="windowText" lastClr="000000"/>
                </a:solidFill>
                <a:latin typeface="+mn-lt"/>
                <a:cs typeface="+mn-cs"/>
              </a:rPr>
              <a:t>1</a:t>
            </a:r>
            <a:endParaRPr lang="en-US" sz="1400" dirty="0">
              <a:solidFill>
                <a:srgbClr val="000000"/>
              </a:solidFill>
              <a:latin typeface="+mn-lt"/>
              <a:cs typeface="+mn-cs"/>
            </a:endParaRPr>
          </a:p>
        </p:txBody>
      </p:sp>
      <p:sp>
        <p:nvSpPr>
          <p:cNvPr id="9" name="AutoShape 5"/>
          <p:cNvSpPr>
            <a:spLocks noChangeArrowheads="1"/>
          </p:cNvSpPr>
          <p:nvPr/>
        </p:nvSpPr>
        <p:spPr bwMode="auto">
          <a:xfrm>
            <a:off x="4599298" y="4366814"/>
            <a:ext cx="4335415" cy="954088"/>
          </a:xfrm>
          <a:prstGeom prst="roundRect">
            <a:avLst>
              <a:gd name="adj" fmla="val 16667"/>
            </a:avLst>
          </a:prstGeom>
          <a:solidFill>
            <a:srgbClr val="FFFFFF">
              <a:alpha val="79999"/>
            </a:srgbClr>
          </a:solidFill>
          <a:ln w="22225" algn="ctr">
            <a:solidFill>
              <a:srgbClr val="567EB9"/>
            </a:solidFill>
            <a:round/>
            <a:headEnd/>
            <a:tailEnd/>
          </a:ln>
        </p:spPr>
        <p:txBody>
          <a:bodyPr wrap="square">
            <a:spAutoFit/>
          </a:bodyPr>
          <a:lstStyle/>
          <a:p>
            <a:pPr algn="ctr" eaLnBrk="0" fontAlgn="auto" hangingPunct="0">
              <a:lnSpc>
                <a:spcPct val="125000"/>
              </a:lnSpc>
              <a:spcBef>
                <a:spcPct val="50000"/>
              </a:spcBef>
              <a:spcAft>
                <a:spcPts val="0"/>
              </a:spcAft>
              <a:defRPr/>
            </a:pPr>
            <a:r>
              <a:rPr lang="en-US" sz="2000" b="1" dirty="0">
                <a:solidFill>
                  <a:srgbClr val="0860A8"/>
                </a:solidFill>
                <a:latin typeface="+mn-lt"/>
                <a:cs typeface="+mn-cs"/>
              </a:rPr>
              <a:t>Virtualization Refresh</a:t>
            </a:r>
            <a:r>
              <a:rPr lang="en-US" b="1" dirty="0">
                <a:solidFill>
                  <a:srgbClr val="0860A8"/>
                </a:solidFill>
                <a:latin typeface="+mn-lt"/>
                <a:cs typeface="+mn-cs"/>
              </a:rPr>
              <a:t/>
            </a:r>
            <a:br>
              <a:rPr lang="en-US" b="1" dirty="0">
                <a:solidFill>
                  <a:srgbClr val="0860A8"/>
                </a:solidFill>
                <a:latin typeface="+mn-lt"/>
                <a:cs typeface="+mn-cs"/>
              </a:rPr>
            </a:br>
            <a:r>
              <a:rPr lang="en-US" sz="2000" b="1" dirty="0">
                <a:solidFill>
                  <a:srgbClr val="000000"/>
                </a:solidFill>
                <a:latin typeface="+mn-lt"/>
                <a:cs typeface="+mn-cs"/>
              </a:rPr>
              <a:t>2.7x</a:t>
            </a:r>
            <a:r>
              <a:rPr lang="en-US" b="1" dirty="0">
                <a:solidFill>
                  <a:srgbClr val="0860A8"/>
                </a:solidFill>
                <a:latin typeface="+mn-lt"/>
                <a:cs typeface="+mn-cs"/>
              </a:rPr>
              <a:t> </a:t>
            </a:r>
            <a:r>
              <a:rPr lang="en-US" dirty="0">
                <a:solidFill>
                  <a:srgbClr val="000000"/>
                </a:solidFill>
                <a:latin typeface="+mn-lt"/>
                <a:cs typeface="+mn-cs"/>
              </a:rPr>
              <a:t>performance improvement</a:t>
            </a:r>
            <a:r>
              <a:rPr lang="en-US" sz="1400" kern="0" baseline="30000" dirty="0">
                <a:solidFill>
                  <a:sysClr val="windowText" lastClr="000000"/>
                </a:solidFill>
                <a:latin typeface="+mn-lt"/>
                <a:cs typeface="+mn-cs"/>
              </a:rPr>
              <a:t>3</a:t>
            </a:r>
            <a:endParaRPr lang="en-US" sz="1400" dirty="0">
              <a:solidFill>
                <a:srgbClr val="000000"/>
              </a:solidFill>
              <a:latin typeface="+mn-lt"/>
              <a:cs typeface="+mn-cs"/>
            </a:endParaRPr>
          </a:p>
        </p:txBody>
      </p:sp>
      <p:sp>
        <p:nvSpPr>
          <p:cNvPr id="10" name="AutoShape 5"/>
          <p:cNvSpPr>
            <a:spLocks noChangeArrowheads="1"/>
          </p:cNvSpPr>
          <p:nvPr/>
        </p:nvSpPr>
        <p:spPr bwMode="auto">
          <a:xfrm>
            <a:off x="4595080" y="2763439"/>
            <a:ext cx="4368209" cy="987425"/>
          </a:xfrm>
          <a:prstGeom prst="roundRect">
            <a:avLst>
              <a:gd name="adj" fmla="val 16667"/>
            </a:avLst>
          </a:prstGeom>
          <a:solidFill>
            <a:srgbClr val="FFFFFF">
              <a:alpha val="79999"/>
            </a:srgbClr>
          </a:solidFill>
          <a:ln w="22225" algn="ctr">
            <a:solidFill>
              <a:srgbClr val="567EB9"/>
            </a:solidFill>
            <a:round/>
            <a:headEnd/>
            <a:tailEnd/>
          </a:ln>
        </p:spPr>
        <p:txBody>
          <a:bodyPr wrap="square">
            <a:spAutoFit/>
          </a:bodyPr>
          <a:lstStyle/>
          <a:p>
            <a:pPr algn="ctr" eaLnBrk="0" fontAlgn="auto" hangingPunct="0">
              <a:lnSpc>
                <a:spcPct val="105000"/>
              </a:lnSpc>
              <a:spcBef>
                <a:spcPct val="50000"/>
              </a:spcBef>
              <a:spcAft>
                <a:spcPts val="0"/>
              </a:spcAft>
              <a:defRPr/>
            </a:pPr>
            <a:r>
              <a:rPr lang="en-US" sz="2000" b="1" dirty="0">
                <a:solidFill>
                  <a:srgbClr val="0860A8"/>
                </a:solidFill>
                <a:latin typeface="+mn-lt"/>
                <a:cs typeface="+mn-cs"/>
              </a:rPr>
              <a:t>Energy Efficiency Refresh</a:t>
            </a:r>
          </a:p>
          <a:p>
            <a:pPr algn="ctr" eaLnBrk="0" fontAlgn="auto" hangingPunct="0">
              <a:lnSpc>
                <a:spcPct val="105000"/>
              </a:lnSpc>
              <a:spcBef>
                <a:spcPct val="50000"/>
              </a:spcBef>
              <a:spcAft>
                <a:spcPts val="0"/>
              </a:spcAft>
              <a:defRPr/>
            </a:pPr>
            <a:r>
              <a:rPr lang="en-US" sz="2000" b="1" dirty="0">
                <a:solidFill>
                  <a:srgbClr val="000000"/>
                </a:solidFill>
                <a:latin typeface="+mn-lt"/>
                <a:cs typeface="+mn-cs"/>
              </a:rPr>
              <a:t>5x</a:t>
            </a:r>
            <a:r>
              <a:rPr lang="en-US" b="1" dirty="0">
                <a:solidFill>
                  <a:srgbClr val="000000"/>
                </a:solidFill>
                <a:latin typeface="+mn-lt"/>
                <a:cs typeface="+mn-cs"/>
              </a:rPr>
              <a:t> </a:t>
            </a:r>
            <a:r>
              <a:rPr lang="en-US" dirty="0">
                <a:solidFill>
                  <a:srgbClr val="000000"/>
                </a:solidFill>
                <a:latin typeface="+mn-lt"/>
                <a:cs typeface="+mn-cs"/>
              </a:rPr>
              <a:t>Reduction in Idle Power</a:t>
            </a:r>
            <a:r>
              <a:rPr lang="en-US" kern="0" baseline="30000" dirty="0">
                <a:solidFill>
                  <a:sysClr val="windowText" lastClr="000000"/>
                </a:solidFill>
                <a:latin typeface="+mn-lt"/>
                <a:cs typeface="+mn-cs"/>
              </a:rPr>
              <a:t>2</a:t>
            </a:r>
            <a:endParaRPr lang="en-US" dirty="0">
              <a:solidFill>
                <a:srgbClr val="000000"/>
              </a:solidFill>
              <a:latin typeface="+mn-lt"/>
              <a:cs typeface="+mn-cs"/>
            </a:endParaRPr>
          </a:p>
        </p:txBody>
      </p:sp>
      <p:pic>
        <p:nvPicPr>
          <p:cNvPr id="36874" name="Picture 94"/>
          <p:cNvPicPr>
            <a:picLocks noChangeAspect="1" noChangeArrowheads="1"/>
          </p:cNvPicPr>
          <p:nvPr/>
        </p:nvPicPr>
        <p:blipFill>
          <a:blip r:embed="rId3"/>
          <a:srcRect/>
          <a:stretch>
            <a:fillRect/>
          </a:stretch>
        </p:blipFill>
        <p:spPr bwMode="auto">
          <a:xfrm>
            <a:off x="-228600" y="5568286"/>
            <a:ext cx="9601200" cy="740679"/>
          </a:xfrm>
          <a:prstGeom prst="rect">
            <a:avLst/>
          </a:prstGeom>
          <a:noFill/>
          <a:ln w="9525">
            <a:noFill/>
            <a:miter lim="800000"/>
            <a:headEnd/>
            <a:tailEnd/>
          </a:ln>
        </p:spPr>
      </p:pic>
      <p:sp>
        <p:nvSpPr>
          <p:cNvPr id="15" name="Rectangle 14"/>
          <p:cNvSpPr/>
          <p:nvPr/>
        </p:nvSpPr>
        <p:spPr>
          <a:xfrm>
            <a:off x="0" y="5539029"/>
            <a:ext cx="9144000" cy="501650"/>
          </a:xfrm>
          <a:prstGeom prst="rect">
            <a:avLst/>
          </a:prstGeom>
        </p:spPr>
        <p:txBody>
          <a:bodyPr lIns="130615" tIns="65308" rIns="130615" bIns="65308">
            <a:spAutoFit/>
          </a:bodyPr>
          <a:lstStyle/>
          <a:p>
            <a:pPr algn="ctr" fontAlgn="auto">
              <a:spcBef>
                <a:spcPts val="0"/>
              </a:spcBef>
              <a:spcAft>
                <a:spcPts val="0"/>
              </a:spcAft>
              <a:defRPr/>
            </a:pPr>
            <a:r>
              <a:rPr lang="en-US" sz="2400" i="1" dirty="0">
                <a:effectLst>
                  <a:outerShdw blurRad="38100" dist="38100" dir="2700000" algn="tl">
                    <a:srgbClr val="000000"/>
                  </a:outerShdw>
                </a:effectLst>
                <a:latin typeface="Neo Sans Intel Medium" pitchFamily="34" charset="0"/>
                <a:cs typeface="+mn-cs"/>
              </a:rPr>
              <a:t>The Right Investment – Right Now</a:t>
            </a:r>
          </a:p>
        </p:txBody>
      </p:sp>
      <p:grpSp>
        <p:nvGrpSpPr>
          <p:cNvPr id="13" name="Group 459"/>
          <p:cNvGrpSpPr/>
          <p:nvPr/>
        </p:nvGrpSpPr>
        <p:grpSpPr>
          <a:xfrm>
            <a:off x="237698" y="968994"/>
            <a:ext cx="4149837" cy="2057400"/>
            <a:chOff x="4495800" y="1828800"/>
            <a:chExt cx="4149837" cy="2057400"/>
          </a:xfrm>
          <a:effectLst>
            <a:reflection blurRad="6350" stA="52000" endA="300" endPos="35000" dir="5400000" sy="-100000" algn="bl" rotWithShape="0"/>
          </a:effectLst>
        </p:grpSpPr>
        <p:sp>
          <p:nvSpPr>
            <p:cNvPr id="14" name="Rectangle 13"/>
            <p:cNvSpPr/>
            <p:nvPr/>
          </p:nvSpPr>
          <p:spPr bwMode="auto">
            <a:xfrm>
              <a:off x="5028037" y="1962183"/>
              <a:ext cx="639338" cy="171418"/>
            </a:xfrm>
            <a:prstGeom prst="rect">
              <a:avLst/>
            </a:prstGeom>
            <a:gradFill>
              <a:gsLst>
                <a:gs pos="0">
                  <a:schemeClr val="tx2">
                    <a:lumMod val="50000"/>
                  </a:schemeClr>
                </a:gs>
                <a:gs pos="50000">
                  <a:schemeClr val="tx2"/>
                </a:gs>
                <a:gs pos="100000">
                  <a:schemeClr val="tx2">
                    <a:lumMod val="50000"/>
                  </a:schemeClr>
                </a:gs>
              </a:gsLst>
              <a:lin ang="5400000" scaled="0"/>
            </a:gradFill>
            <a:ln w="9525" cap="flat" cmpd="sng" algn="ctr">
              <a:noFill/>
              <a:prstDash val="solid"/>
              <a:round/>
              <a:headEnd type="none" w="med" len="med"/>
              <a:tailEnd type="none" w="med" len="med"/>
            </a:ln>
            <a:effectLst/>
            <a:scene3d>
              <a:camera prst="orthographicFront"/>
              <a:lightRig rig="threePt" dir="t"/>
            </a:scene3d>
            <a:sp3d prstMaterial="translucentPowder"/>
          </p:spPr>
          <p:txBody>
            <a:bodyPr/>
            <a:lstStyle/>
            <a:p>
              <a:pPr>
                <a:defRPr/>
              </a:pPr>
              <a:endParaRPr lang="en-US">
                <a:solidFill>
                  <a:schemeClr val="tx1"/>
                </a:solidFill>
                <a:latin typeface="Arial" pitchFamily="34" charset="0"/>
                <a:cs typeface="Arial" charset="0"/>
              </a:endParaRPr>
            </a:p>
          </p:txBody>
        </p:sp>
        <p:sp>
          <p:nvSpPr>
            <p:cNvPr id="16" name="Rectangle 15"/>
            <p:cNvSpPr/>
            <p:nvPr/>
          </p:nvSpPr>
          <p:spPr bwMode="auto">
            <a:xfrm>
              <a:off x="5028037" y="2276508"/>
              <a:ext cx="639338" cy="171418"/>
            </a:xfrm>
            <a:prstGeom prst="rect">
              <a:avLst/>
            </a:prstGeom>
            <a:gradFill>
              <a:gsLst>
                <a:gs pos="0">
                  <a:schemeClr val="tx2">
                    <a:lumMod val="50000"/>
                  </a:schemeClr>
                </a:gs>
                <a:gs pos="50000">
                  <a:schemeClr val="tx2"/>
                </a:gs>
                <a:gs pos="100000">
                  <a:schemeClr val="tx2">
                    <a:lumMod val="50000"/>
                  </a:schemeClr>
                </a:gs>
              </a:gsLst>
              <a:lin ang="5400000" scaled="0"/>
            </a:gradFill>
            <a:ln w="9525" cap="flat" cmpd="sng" algn="ctr">
              <a:noFill/>
              <a:prstDash val="solid"/>
              <a:round/>
              <a:headEnd type="none" w="med" len="med"/>
              <a:tailEnd type="none" w="med" len="med"/>
            </a:ln>
            <a:effectLst/>
            <a:scene3d>
              <a:camera prst="orthographicFront"/>
              <a:lightRig rig="threePt" dir="t"/>
            </a:scene3d>
            <a:sp3d prstMaterial="translucentPowder"/>
          </p:spPr>
          <p:txBody>
            <a:bodyPr/>
            <a:lstStyle/>
            <a:p>
              <a:pPr>
                <a:defRPr/>
              </a:pPr>
              <a:endParaRPr lang="en-US">
                <a:solidFill>
                  <a:schemeClr val="tx1"/>
                </a:solidFill>
                <a:latin typeface="Arial" pitchFamily="34" charset="0"/>
                <a:cs typeface="Arial" charset="0"/>
              </a:endParaRPr>
            </a:p>
          </p:txBody>
        </p:sp>
        <p:sp>
          <p:nvSpPr>
            <p:cNvPr id="17" name="Rectangle 16"/>
            <p:cNvSpPr/>
            <p:nvPr/>
          </p:nvSpPr>
          <p:spPr bwMode="auto">
            <a:xfrm>
              <a:off x="5028037" y="2600358"/>
              <a:ext cx="639338" cy="171418"/>
            </a:xfrm>
            <a:prstGeom prst="rect">
              <a:avLst/>
            </a:prstGeom>
            <a:gradFill>
              <a:gsLst>
                <a:gs pos="0">
                  <a:schemeClr val="tx2">
                    <a:lumMod val="50000"/>
                  </a:schemeClr>
                </a:gs>
                <a:gs pos="50000">
                  <a:schemeClr val="tx2"/>
                </a:gs>
                <a:gs pos="100000">
                  <a:schemeClr val="tx2">
                    <a:lumMod val="50000"/>
                  </a:schemeClr>
                </a:gs>
              </a:gsLst>
              <a:lin ang="5400000" scaled="0"/>
            </a:gradFill>
            <a:ln w="9525" cap="flat" cmpd="sng" algn="ctr">
              <a:noFill/>
              <a:prstDash val="solid"/>
              <a:round/>
              <a:headEnd type="none" w="med" len="med"/>
              <a:tailEnd type="none" w="med" len="med"/>
            </a:ln>
            <a:effectLst/>
            <a:scene3d>
              <a:camera prst="orthographicFront"/>
              <a:lightRig rig="threePt" dir="t"/>
            </a:scene3d>
            <a:sp3d prstMaterial="translucentPowder"/>
          </p:spPr>
          <p:txBody>
            <a:bodyPr/>
            <a:lstStyle/>
            <a:p>
              <a:pPr>
                <a:defRPr/>
              </a:pPr>
              <a:endParaRPr lang="en-US">
                <a:solidFill>
                  <a:schemeClr val="tx1"/>
                </a:solidFill>
                <a:latin typeface="Arial" pitchFamily="34" charset="0"/>
                <a:cs typeface="Arial" charset="0"/>
              </a:endParaRPr>
            </a:p>
          </p:txBody>
        </p:sp>
        <p:sp>
          <p:nvSpPr>
            <p:cNvPr id="18" name="Rectangle 17"/>
            <p:cNvSpPr/>
            <p:nvPr/>
          </p:nvSpPr>
          <p:spPr bwMode="auto">
            <a:xfrm>
              <a:off x="7475962" y="1962183"/>
              <a:ext cx="639338" cy="171418"/>
            </a:xfrm>
            <a:prstGeom prst="rect">
              <a:avLst/>
            </a:prstGeom>
            <a:gradFill>
              <a:gsLst>
                <a:gs pos="0">
                  <a:schemeClr val="tx2">
                    <a:lumMod val="50000"/>
                  </a:schemeClr>
                </a:gs>
                <a:gs pos="50000">
                  <a:schemeClr val="tx2"/>
                </a:gs>
                <a:gs pos="100000">
                  <a:schemeClr val="tx2">
                    <a:lumMod val="50000"/>
                  </a:schemeClr>
                </a:gs>
              </a:gsLst>
              <a:lin ang="5400000" scaled="0"/>
            </a:gradFill>
            <a:ln w="9525" cap="flat" cmpd="sng" algn="ctr">
              <a:noFill/>
              <a:prstDash val="solid"/>
              <a:round/>
              <a:headEnd type="none" w="med" len="med"/>
              <a:tailEnd type="none" w="med" len="med"/>
            </a:ln>
            <a:effectLst/>
            <a:scene3d>
              <a:camera prst="orthographicFront"/>
              <a:lightRig rig="threePt" dir="t"/>
            </a:scene3d>
            <a:sp3d prstMaterial="translucentPowder"/>
          </p:spPr>
          <p:txBody>
            <a:bodyPr/>
            <a:lstStyle/>
            <a:p>
              <a:pPr>
                <a:defRPr/>
              </a:pPr>
              <a:endParaRPr lang="en-US">
                <a:solidFill>
                  <a:schemeClr val="tx1"/>
                </a:solidFill>
                <a:latin typeface="Arial" pitchFamily="34" charset="0"/>
                <a:cs typeface="Arial" charset="0"/>
              </a:endParaRPr>
            </a:p>
          </p:txBody>
        </p:sp>
        <p:sp>
          <p:nvSpPr>
            <p:cNvPr id="19" name="Rectangle 18"/>
            <p:cNvSpPr/>
            <p:nvPr/>
          </p:nvSpPr>
          <p:spPr bwMode="auto">
            <a:xfrm>
              <a:off x="7475962" y="2276508"/>
              <a:ext cx="639338" cy="171418"/>
            </a:xfrm>
            <a:prstGeom prst="rect">
              <a:avLst/>
            </a:prstGeom>
            <a:gradFill>
              <a:gsLst>
                <a:gs pos="0">
                  <a:schemeClr val="tx2">
                    <a:lumMod val="50000"/>
                  </a:schemeClr>
                </a:gs>
                <a:gs pos="50000">
                  <a:schemeClr val="tx2"/>
                </a:gs>
                <a:gs pos="100000">
                  <a:schemeClr val="tx2">
                    <a:lumMod val="50000"/>
                  </a:schemeClr>
                </a:gs>
              </a:gsLst>
              <a:lin ang="5400000" scaled="0"/>
            </a:gradFill>
            <a:ln w="9525" cap="flat" cmpd="sng" algn="ctr">
              <a:noFill/>
              <a:prstDash val="solid"/>
              <a:round/>
              <a:headEnd type="none" w="med" len="med"/>
              <a:tailEnd type="none" w="med" len="med"/>
            </a:ln>
            <a:effectLst/>
            <a:scene3d>
              <a:camera prst="orthographicFront"/>
              <a:lightRig rig="threePt" dir="t"/>
            </a:scene3d>
            <a:sp3d prstMaterial="translucentPowder"/>
          </p:spPr>
          <p:txBody>
            <a:bodyPr/>
            <a:lstStyle/>
            <a:p>
              <a:pPr>
                <a:defRPr/>
              </a:pPr>
              <a:endParaRPr lang="en-US">
                <a:solidFill>
                  <a:schemeClr val="tx1"/>
                </a:solidFill>
                <a:latin typeface="Arial" pitchFamily="34" charset="0"/>
                <a:cs typeface="Arial" charset="0"/>
              </a:endParaRPr>
            </a:p>
          </p:txBody>
        </p:sp>
        <p:sp>
          <p:nvSpPr>
            <p:cNvPr id="20" name="Rectangle 19"/>
            <p:cNvSpPr/>
            <p:nvPr/>
          </p:nvSpPr>
          <p:spPr bwMode="auto">
            <a:xfrm>
              <a:off x="7475962" y="2600358"/>
              <a:ext cx="639338" cy="171418"/>
            </a:xfrm>
            <a:prstGeom prst="rect">
              <a:avLst/>
            </a:prstGeom>
            <a:gradFill>
              <a:gsLst>
                <a:gs pos="0">
                  <a:schemeClr val="tx2">
                    <a:lumMod val="50000"/>
                  </a:schemeClr>
                </a:gs>
                <a:gs pos="50000">
                  <a:schemeClr val="tx2"/>
                </a:gs>
                <a:gs pos="100000">
                  <a:schemeClr val="tx2">
                    <a:lumMod val="50000"/>
                  </a:schemeClr>
                </a:gs>
              </a:gsLst>
              <a:lin ang="5400000" scaled="0"/>
            </a:gradFill>
            <a:ln w="9525" cap="flat" cmpd="sng" algn="ctr">
              <a:noFill/>
              <a:prstDash val="solid"/>
              <a:round/>
              <a:headEnd type="none" w="med" len="med"/>
              <a:tailEnd type="none" w="med" len="med"/>
            </a:ln>
            <a:effectLst/>
            <a:scene3d>
              <a:camera prst="orthographicFront"/>
              <a:lightRig rig="threePt" dir="t"/>
            </a:scene3d>
            <a:sp3d prstMaterial="translucentPowder"/>
          </p:spPr>
          <p:txBody>
            <a:bodyPr/>
            <a:lstStyle/>
            <a:p>
              <a:pPr>
                <a:defRPr/>
              </a:pPr>
              <a:endParaRPr lang="en-US">
                <a:solidFill>
                  <a:schemeClr val="tx1"/>
                </a:solidFill>
                <a:latin typeface="Arial" pitchFamily="34" charset="0"/>
                <a:cs typeface="Arial" charset="0"/>
              </a:endParaRPr>
            </a:p>
          </p:txBody>
        </p:sp>
        <p:sp>
          <p:nvSpPr>
            <p:cNvPr id="21" name="Rectangle 20"/>
            <p:cNvSpPr>
              <a:spLocks noChangeArrowheads="1"/>
            </p:cNvSpPr>
            <p:nvPr/>
          </p:nvSpPr>
          <p:spPr bwMode="auto">
            <a:xfrm rot="5400000">
              <a:off x="6419157" y="2852874"/>
              <a:ext cx="890188" cy="216098"/>
            </a:xfrm>
            <a:prstGeom prst="rect">
              <a:avLst/>
            </a:prstGeom>
            <a:gradFill>
              <a:gsLst>
                <a:gs pos="0">
                  <a:schemeClr val="tx2">
                    <a:lumMod val="50000"/>
                  </a:schemeClr>
                </a:gs>
                <a:gs pos="50000">
                  <a:schemeClr val="tx2"/>
                </a:gs>
                <a:gs pos="100000">
                  <a:schemeClr val="tx2">
                    <a:lumMod val="50000"/>
                  </a:schemeClr>
                </a:gs>
              </a:gsLst>
              <a:lin ang="5400000" scaled="0"/>
            </a:gradFill>
            <a:ln w="9525" cap="flat" cmpd="sng" algn="ctr">
              <a:noFill/>
              <a:prstDash val="solid"/>
              <a:round/>
              <a:headEnd type="none" w="med" len="med"/>
              <a:tailEnd type="none" w="med" len="med"/>
            </a:ln>
            <a:effectLst/>
            <a:scene3d>
              <a:camera prst="orthographicFront"/>
              <a:lightRig rig="threePt" dir="t"/>
            </a:scene3d>
            <a:sp3d prstMaterial="translucentPowder"/>
          </p:spPr>
          <p:txBody>
            <a:bodyPr/>
            <a:lstStyle/>
            <a:p>
              <a:pPr>
                <a:defRPr/>
              </a:pPr>
              <a:endParaRPr lang="en-US">
                <a:solidFill>
                  <a:schemeClr val="tx1"/>
                </a:solidFill>
                <a:latin typeface="Arial" pitchFamily="34" charset="0"/>
                <a:cs typeface="Arial" charset="0"/>
              </a:endParaRPr>
            </a:p>
          </p:txBody>
        </p:sp>
        <p:sp>
          <p:nvSpPr>
            <p:cNvPr id="22" name="Rectangle 21"/>
            <p:cNvSpPr>
              <a:spLocks noChangeArrowheads="1"/>
            </p:cNvSpPr>
            <p:nvPr/>
          </p:nvSpPr>
          <p:spPr bwMode="auto">
            <a:xfrm rot="5400000">
              <a:off x="5808083" y="2835415"/>
              <a:ext cx="890190" cy="216098"/>
            </a:xfrm>
            <a:prstGeom prst="rect">
              <a:avLst/>
            </a:prstGeom>
            <a:gradFill>
              <a:gsLst>
                <a:gs pos="0">
                  <a:schemeClr val="tx2">
                    <a:lumMod val="50000"/>
                  </a:schemeClr>
                </a:gs>
                <a:gs pos="50000">
                  <a:schemeClr val="tx2"/>
                </a:gs>
                <a:gs pos="100000">
                  <a:schemeClr val="tx2">
                    <a:lumMod val="50000"/>
                  </a:schemeClr>
                </a:gs>
              </a:gsLst>
              <a:lin ang="5400000" scaled="0"/>
            </a:gradFill>
            <a:ln w="9525" cap="flat" cmpd="sng" algn="ctr">
              <a:noFill/>
              <a:prstDash val="solid"/>
              <a:round/>
              <a:headEnd type="none" w="med" len="med"/>
              <a:tailEnd type="none" w="med" len="med"/>
            </a:ln>
            <a:effectLst/>
            <a:scene3d>
              <a:camera prst="orthographicFront"/>
              <a:lightRig rig="threePt" dir="t"/>
            </a:scene3d>
            <a:sp3d prstMaterial="translucentPowder"/>
          </p:spPr>
          <p:txBody>
            <a:bodyPr/>
            <a:lstStyle/>
            <a:p>
              <a:pPr>
                <a:defRPr/>
              </a:pPr>
              <a:endParaRPr lang="en-US">
                <a:solidFill>
                  <a:schemeClr val="tx1"/>
                </a:solidFill>
                <a:latin typeface="Arial" pitchFamily="34" charset="0"/>
                <a:cs typeface="Arial" charset="0"/>
              </a:endParaRPr>
            </a:p>
          </p:txBody>
        </p:sp>
        <p:sp>
          <p:nvSpPr>
            <p:cNvPr id="23" name="Rectangle 22"/>
            <p:cNvSpPr/>
            <p:nvPr/>
          </p:nvSpPr>
          <p:spPr bwMode="auto">
            <a:xfrm>
              <a:off x="6113794" y="2226378"/>
              <a:ext cx="907302" cy="212022"/>
            </a:xfrm>
            <a:prstGeom prst="rect">
              <a:avLst/>
            </a:prstGeom>
            <a:gradFill>
              <a:gsLst>
                <a:gs pos="0">
                  <a:schemeClr val="tx2">
                    <a:lumMod val="50000"/>
                  </a:schemeClr>
                </a:gs>
                <a:gs pos="50000">
                  <a:schemeClr val="tx2"/>
                </a:gs>
                <a:gs pos="100000">
                  <a:schemeClr val="tx2">
                    <a:lumMod val="50000"/>
                  </a:schemeClr>
                </a:gs>
              </a:gsLst>
              <a:lin ang="5400000" scaled="0"/>
            </a:gradFill>
            <a:ln w="9525" cap="flat" cmpd="sng" algn="ctr">
              <a:noFill/>
              <a:prstDash val="solid"/>
              <a:round/>
              <a:headEnd type="none" w="med" len="med"/>
              <a:tailEnd type="none" w="med" len="med"/>
            </a:ln>
            <a:effectLst/>
            <a:scene3d>
              <a:camera prst="orthographicFront"/>
              <a:lightRig rig="threePt" dir="t"/>
            </a:scene3d>
            <a:sp3d prstMaterial="translucentPowder"/>
          </p:spPr>
          <p:txBody>
            <a:bodyPr/>
            <a:lstStyle/>
            <a:p>
              <a:pPr>
                <a:defRPr/>
              </a:pPr>
              <a:endParaRPr lang="en-US">
                <a:solidFill>
                  <a:schemeClr val="tx1"/>
                </a:solidFill>
                <a:latin typeface="Arial" pitchFamily="34" charset="0"/>
                <a:cs typeface="Arial" charset="0"/>
              </a:endParaRPr>
            </a:p>
          </p:txBody>
        </p:sp>
        <p:grpSp>
          <p:nvGrpSpPr>
            <p:cNvPr id="24" name="Group 32"/>
            <p:cNvGrpSpPr>
              <a:grpSpLocks/>
            </p:cNvGrpSpPr>
            <p:nvPr/>
          </p:nvGrpSpPr>
          <p:grpSpPr bwMode="auto">
            <a:xfrm>
              <a:off x="4517422" y="1856675"/>
              <a:ext cx="667127" cy="308306"/>
              <a:chOff x="317" y="1380"/>
              <a:chExt cx="569" cy="324"/>
            </a:xfrm>
          </p:grpSpPr>
          <p:grpSp>
            <p:nvGrpSpPr>
              <p:cNvPr id="378" name="Group 33"/>
              <p:cNvGrpSpPr>
                <a:grpSpLocks/>
              </p:cNvGrpSpPr>
              <p:nvPr/>
            </p:nvGrpSpPr>
            <p:grpSpPr bwMode="auto">
              <a:xfrm rot="1273006" flipH="1">
                <a:off x="317" y="1380"/>
                <a:ext cx="463" cy="181"/>
                <a:chOff x="3667" y="1613"/>
                <a:chExt cx="876" cy="152"/>
              </a:xfrm>
            </p:grpSpPr>
            <p:sp>
              <p:nvSpPr>
                <p:cNvPr id="425" name="Rectangle 34"/>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26" name="Rectangle 35"/>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27" name="Freeform 36"/>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28" name="Freeform 37"/>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29" name="Freeform 38"/>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30" name="Freeform 39"/>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31" name="Freeform 40"/>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32" name="Freeform 41"/>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33" name="Freeform 42"/>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34" name="Freeform 43"/>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35" name="Freeform 44"/>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36" name="Freeform 45"/>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37" name="Freeform 46"/>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38" name="Freeform 47"/>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39" name="Freeform 48"/>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40" name="Rectangle 49"/>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41" name="Rectangle 50"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42" name="Rectangle 51"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43" name="Rectangle 52"/>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44" name="Rectangle 53"/>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45" name="Rectangle 54"/>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46" name="Rectangle 55"/>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nvGrpSpPr>
              <p:cNvPr id="379" name="Group 56"/>
              <p:cNvGrpSpPr>
                <a:grpSpLocks/>
              </p:cNvGrpSpPr>
              <p:nvPr/>
            </p:nvGrpSpPr>
            <p:grpSpPr bwMode="auto">
              <a:xfrm rot="1273006" flipH="1">
                <a:off x="370" y="1457"/>
                <a:ext cx="463" cy="181"/>
                <a:chOff x="3667" y="1613"/>
                <a:chExt cx="876" cy="152"/>
              </a:xfrm>
            </p:grpSpPr>
            <p:sp>
              <p:nvSpPr>
                <p:cNvPr id="403" name="Rectangle 57"/>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04" name="Rectangle 58"/>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05" name="Freeform 59"/>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06" name="Freeform 60"/>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07" name="Freeform 61"/>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08" name="Freeform 62"/>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09" name="Freeform 63"/>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10" name="Freeform 64"/>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11" name="Freeform 65"/>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12" name="Freeform 66"/>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13" name="Freeform 67"/>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14" name="Freeform 68"/>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15" name="Freeform 69"/>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16" name="Freeform 70"/>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17" name="Freeform 71"/>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18" name="Rectangle 72"/>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19" name="Rectangle 73"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20" name="Rectangle 74"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21" name="Rectangle 75"/>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22" name="Rectangle 76"/>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23" name="Rectangle 77"/>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24" name="Rectangle 78"/>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nvGrpSpPr>
              <p:cNvPr id="380" name="Group 79"/>
              <p:cNvGrpSpPr>
                <a:grpSpLocks/>
              </p:cNvGrpSpPr>
              <p:nvPr/>
            </p:nvGrpSpPr>
            <p:grpSpPr bwMode="auto">
              <a:xfrm rot="1273006" flipH="1">
                <a:off x="423" y="1523"/>
                <a:ext cx="463" cy="181"/>
                <a:chOff x="3667" y="1613"/>
                <a:chExt cx="876" cy="152"/>
              </a:xfrm>
            </p:grpSpPr>
            <p:sp>
              <p:nvSpPr>
                <p:cNvPr id="381" name="Rectangle 80"/>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82" name="Rectangle 81"/>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83" name="Freeform 82"/>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84" name="Freeform 83"/>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85" name="Freeform 84"/>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86" name="Freeform 85"/>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87" name="Freeform 86"/>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88" name="Freeform 87"/>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89" name="Freeform 88"/>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90" name="Freeform 89"/>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91" name="Freeform 90"/>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92" name="Freeform 91"/>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93" name="Freeform 92"/>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94" name="Freeform 93"/>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95" name="Freeform 94"/>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96" name="Rectangle 95"/>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97" name="Rectangle 96"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98" name="Rectangle 97"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99" name="Rectangle 98"/>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00" name="Rectangle 99"/>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01" name="Rectangle 100"/>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402" name="Rectangle 101"/>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grpSp>
          <p:nvGrpSpPr>
            <p:cNvPr id="25" name="Group 102"/>
            <p:cNvGrpSpPr>
              <a:grpSpLocks/>
            </p:cNvGrpSpPr>
            <p:nvPr/>
          </p:nvGrpSpPr>
          <p:grpSpPr bwMode="auto">
            <a:xfrm>
              <a:off x="4508692" y="2176401"/>
              <a:ext cx="667127" cy="308306"/>
              <a:chOff x="317" y="1380"/>
              <a:chExt cx="569" cy="324"/>
            </a:xfrm>
          </p:grpSpPr>
          <p:grpSp>
            <p:nvGrpSpPr>
              <p:cNvPr id="309" name="Group 103"/>
              <p:cNvGrpSpPr>
                <a:grpSpLocks/>
              </p:cNvGrpSpPr>
              <p:nvPr/>
            </p:nvGrpSpPr>
            <p:grpSpPr bwMode="auto">
              <a:xfrm rot="1273006" flipH="1">
                <a:off x="317" y="1380"/>
                <a:ext cx="463" cy="181"/>
                <a:chOff x="3667" y="1613"/>
                <a:chExt cx="876" cy="152"/>
              </a:xfrm>
            </p:grpSpPr>
            <p:sp>
              <p:nvSpPr>
                <p:cNvPr id="356" name="Rectangle 104"/>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57" name="Rectangle 105"/>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58" name="Freeform 106"/>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59" name="Freeform 107"/>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60" name="Freeform 108"/>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61" name="Freeform 109"/>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62" name="Freeform 110"/>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63" name="Freeform 111"/>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64" name="Freeform 112"/>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65" name="Freeform 113"/>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66" name="Freeform 114"/>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67" name="Freeform 115"/>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68" name="Freeform 116"/>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69" name="Freeform 117"/>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70" name="Freeform 118"/>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71" name="Rectangle 119"/>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72" name="Rectangle 120"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73" name="Rectangle 121"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74" name="Rectangle 122"/>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75" name="Rectangle 123"/>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76" name="Rectangle 124"/>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77" name="Rectangle 125"/>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nvGrpSpPr>
              <p:cNvPr id="310" name="Group 126"/>
              <p:cNvGrpSpPr>
                <a:grpSpLocks/>
              </p:cNvGrpSpPr>
              <p:nvPr/>
            </p:nvGrpSpPr>
            <p:grpSpPr bwMode="auto">
              <a:xfrm rot="1273006" flipH="1">
                <a:off x="370" y="1457"/>
                <a:ext cx="463" cy="181"/>
                <a:chOff x="3667" y="1613"/>
                <a:chExt cx="876" cy="152"/>
              </a:xfrm>
            </p:grpSpPr>
            <p:sp>
              <p:nvSpPr>
                <p:cNvPr id="334" name="Rectangle 127"/>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35" name="Rectangle 128"/>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36" name="Freeform 129"/>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37" name="Freeform 130"/>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38" name="Freeform 131"/>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39" name="Freeform 132"/>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40" name="Freeform 133"/>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41" name="Freeform 134"/>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42" name="Freeform 135"/>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43" name="Freeform 136"/>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44" name="Freeform 137"/>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45" name="Freeform 138"/>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46" name="Freeform 139"/>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47" name="Freeform 140"/>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48" name="Freeform 141"/>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49" name="Rectangle 142"/>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50" name="Rectangle 143"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51" name="Rectangle 144"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52" name="Rectangle 145"/>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53" name="Rectangle 146"/>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54" name="Rectangle 147"/>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55" name="Rectangle 148"/>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nvGrpSpPr>
              <p:cNvPr id="311" name="Group 149"/>
              <p:cNvGrpSpPr>
                <a:grpSpLocks/>
              </p:cNvGrpSpPr>
              <p:nvPr/>
            </p:nvGrpSpPr>
            <p:grpSpPr bwMode="auto">
              <a:xfrm rot="1273006" flipH="1">
                <a:off x="423" y="1523"/>
                <a:ext cx="463" cy="181"/>
                <a:chOff x="3667" y="1613"/>
                <a:chExt cx="876" cy="152"/>
              </a:xfrm>
            </p:grpSpPr>
            <p:sp>
              <p:nvSpPr>
                <p:cNvPr id="312" name="Rectangle 150"/>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13" name="Rectangle 151"/>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14" name="Freeform 152"/>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15" name="Freeform 153"/>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16" name="Freeform 154"/>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17" name="Freeform 155"/>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18" name="Freeform 156"/>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19" name="Freeform 157"/>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20" name="Freeform 158"/>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21" name="Freeform 159"/>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22" name="Freeform 160"/>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23" name="Freeform 161"/>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24" name="Freeform 162"/>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25" name="Freeform 163"/>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26" name="Freeform 164"/>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27" name="Rectangle 165"/>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28" name="Rectangle 166"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29" name="Rectangle 167"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30" name="Rectangle 168"/>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31" name="Rectangle 169"/>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32" name="Rectangle 170"/>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33" name="Rectangle 171"/>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grpSp>
          <p:nvGrpSpPr>
            <p:cNvPr id="26" name="Group 172"/>
            <p:cNvGrpSpPr>
              <a:grpSpLocks/>
            </p:cNvGrpSpPr>
            <p:nvPr/>
          </p:nvGrpSpPr>
          <p:grpSpPr bwMode="auto">
            <a:xfrm>
              <a:off x="4508692" y="2485207"/>
              <a:ext cx="667127" cy="308306"/>
              <a:chOff x="317" y="1380"/>
              <a:chExt cx="569" cy="324"/>
            </a:xfrm>
          </p:grpSpPr>
          <p:grpSp>
            <p:nvGrpSpPr>
              <p:cNvPr id="240" name="Group 173"/>
              <p:cNvGrpSpPr>
                <a:grpSpLocks/>
              </p:cNvGrpSpPr>
              <p:nvPr/>
            </p:nvGrpSpPr>
            <p:grpSpPr bwMode="auto">
              <a:xfrm rot="1273006" flipH="1">
                <a:off x="317" y="1380"/>
                <a:ext cx="463" cy="181"/>
                <a:chOff x="3667" y="1613"/>
                <a:chExt cx="876" cy="152"/>
              </a:xfrm>
            </p:grpSpPr>
            <p:sp>
              <p:nvSpPr>
                <p:cNvPr id="287" name="Rectangle 174"/>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88" name="Rectangle 175"/>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89" name="Freeform 176"/>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90" name="Freeform 177"/>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91" name="Freeform 178"/>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92" name="Freeform 179"/>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93" name="Freeform 180"/>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94" name="Freeform 181"/>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95" name="Freeform 182"/>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96" name="Freeform 183"/>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97" name="Freeform 184"/>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98" name="Freeform 185"/>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99" name="Freeform 186"/>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00" name="Freeform 187"/>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01" name="Freeform 188"/>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02" name="Rectangle 189"/>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03" name="Rectangle 190"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04" name="Rectangle 191"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05" name="Rectangle 192"/>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06" name="Rectangle 193"/>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07" name="Rectangle 194"/>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08" name="Rectangle 195"/>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nvGrpSpPr>
              <p:cNvPr id="241" name="Group 196"/>
              <p:cNvGrpSpPr>
                <a:grpSpLocks/>
              </p:cNvGrpSpPr>
              <p:nvPr/>
            </p:nvGrpSpPr>
            <p:grpSpPr bwMode="auto">
              <a:xfrm rot="1273006" flipH="1">
                <a:off x="370" y="1457"/>
                <a:ext cx="463" cy="181"/>
                <a:chOff x="3667" y="1613"/>
                <a:chExt cx="876" cy="152"/>
              </a:xfrm>
            </p:grpSpPr>
            <p:sp>
              <p:nvSpPr>
                <p:cNvPr id="265" name="Rectangle 197"/>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66" name="Rectangle 198"/>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67" name="Freeform 199"/>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68" name="Freeform 200"/>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69" name="Freeform 201"/>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70" name="Freeform 202"/>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71" name="Freeform 203"/>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72" name="Freeform 204"/>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73" name="Freeform 205"/>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74" name="Freeform 206"/>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75" name="Freeform 207"/>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76" name="Freeform 208"/>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77" name="Freeform 209"/>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78" name="Freeform 210"/>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79" name="Freeform 211"/>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80" name="Rectangle 212"/>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81" name="Rectangle 213"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82" name="Rectangle 214"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83" name="Rectangle 215"/>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84" name="Rectangle 216"/>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85" name="Rectangle 217"/>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86" name="Rectangle 218"/>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nvGrpSpPr>
              <p:cNvPr id="242" name="Group 219"/>
              <p:cNvGrpSpPr>
                <a:grpSpLocks/>
              </p:cNvGrpSpPr>
              <p:nvPr/>
            </p:nvGrpSpPr>
            <p:grpSpPr bwMode="auto">
              <a:xfrm rot="1273006" flipH="1">
                <a:off x="423" y="1523"/>
                <a:ext cx="463" cy="181"/>
                <a:chOff x="3667" y="1613"/>
                <a:chExt cx="876" cy="152"/>
              </a:xfrm>
            </p:grpSpPr>
            <p:sp>
              <p:nvSpPr>
                <p:cNvPr id="243" name="Rectangle 220"/>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44" name="Rectangle 221"/>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45" name="Freeform 222"/>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46" name="Freeform 223"/>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47" name="Freeform 224"/>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48" name="Freeform 225"/>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49" name="Freeform 226"/>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50" name="Freeform 227"/>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51" name="Freeform 228"/>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52" name="Freeform 229"/>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53" name="Freeform 230"/>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54" name="Freeform 231"/>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55" name="Freeform 232"/>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56" name="Freeform 233"/>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57" name="Freeform 234"/>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58" name="Rectangle 235"/>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59" name="Rectangle 236"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60" name="Rectangle 237"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61" name="Rectangle 238"/>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62" name="Rectangle 239"/>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63" name="Rectangle 240"/>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64" name="Rectangle 241"/>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grpSp>
          <p:nvGrpSpPr>
            <p:cNvPr id="27" name="Group 242"/>
            <p:cNvGrpSpPr>
              <a:grpSpLocks/>
            </p:cNvGrpSpPr>
            <p:nvPr/>
          </p:nvGrpSpPr>
          <p:grpSpPr bwMode="auto">
            <a:xfrm flipH="1">
              <a:off x="7965618" y="1856675"/>
              <a:ext cx="667127" cy="308306"/>
              <a:chOff x="317" y="1380"/>
              <a:chExt cx="569" cy="324"/>
            </a:xfrm>
          </p:grpSpPr>
          <p:grpSp>
            <p:nvGrpSpPr>
              <p:cNvPr id="171" name="Group 243"/>
              <p:cNvGrpSpPr>
                <a:grpSpLocks/>
              </p:cNvGrpSpPr>
              <p:nvPr/>
            </p:nvGrpSpPr>
            <p:grpSpPr bwMode="auto">
              <a:xfrm rot="1273006" flipH="1">
                <a:off x="317" y="1380"/>
                <a:ext cx="463" cy="181"/>
                <a:chOff x="3667" y="1613"/>
                <a:chExt cx="876" cy="152"/>
              </a:xfrm>
            </p:grpSpPr>
            <p:sp>
              <p:nvSpPr>
                <p:cNvPr id="218" name="Rectangle 244"/>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19" name="Rectangle 245"/>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20" name="Freeform 246"/>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21" name="Freeform 247"/>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22" name="Freeform 248"/>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23" name="Freeform 249"/>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24" name="Freeform 250"/>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25" name="Freeform 251"/>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26" name="Freeform 252"/>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27" name="Freeform 253"/>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28" name="Freeform 254"/>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29" name="Freeform 255"/>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30" name="Freeform 256"/>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31" name="Freeform 257"/>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32" name="Freeform 258"/>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33" name="Rectangle 259"/>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34" name="Rectangle 260"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35" name="Rectangle 261"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36" name="Rectangle 262"/>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37" name="Rectangle 263"/>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38" name="Rectangle 264"/>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39" name="Rectangle 265"/>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nvGrpSpPr>
              <p:cNvPr id="172" name="Group 266"/>
              <p:cNvGrpSpPr>
                <a:grpSpLocks/>
              </p:cNvGrpSpPr>
              <p:nvPr/>
            </p:nvGrpSpPr>
            <p:grpSpPr bwMode="auto">
              <a:xfrm rot="1273006" flipH="1">
                <a:off x="370" y="1457"/>
                <a:ext cx="463" cy="181"/>
                <a:chOff x="3667" y="1613"/>
                <a:chExt cx="876" cy="152"/>
              </a:xfrm>
            </p:grpSpPr>
            <p:sp>
              <p:nvSpPr>
                <p:cNvPr id="196" name="Rectangle 267"/>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97" name="Rectangle 268"/>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98" name="Freeform 269"/>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99" name="Freeform 270"/>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00" name="Freeform 271"/>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01" name="Freeform 272"/>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02" name="Freeform 273"/>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03" name="Freeform 274"/>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04" name="Freeform 275"/>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05" name="Freeform 276"/>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06" name="Freeform 277"/>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07" name="Freeform 278"/>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08" name="Freeform 279"/>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09" name="Freeform 280"/>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10" name="Freeform 281"/>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211" name="Rectangle 282"/>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12" name="Rectangle 283"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13" name="Rectangle 284"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14" name="Rectangle 285"/>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15" name="Rectangle 286"/>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16" name="Rectangle 287"/>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217" name="Rectangle 288"/>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nvGrpSpPr>
              <p:cNvPr id="173" name="Group 289"/>
              <p:cNvGrpSpPr>
                <a:grpSpLocks/>
              </p:cNvGrpSpPr>
              <p:nvPr/>
            </p:nvGrpSpPr>
            <p:grpSpPr bwMode="auto">
              <a:xfrm rot="1273006" flipH="1">
                <a:off x="423" y="1523"/>
                <a:ext cx="463" cy="181"/>
                <a:chOff x="3667" y="1613"/>
                <a:chExt cx="876" cy="152"/>
              </a:xfrm>
            </p:grpSpPr>
            <p:sp>
              <p:nvSpPr>
                <p:cNvPr id="174" name="Rectangle 290"/>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75" name="Rectangle 291"/>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76" name="Freeform 292"/>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77" name="Freeform 293"/>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78" name="Freeform 294"/>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79" name="Freeform 295"/>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80" name="Freeform 296"/>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81" name="Freeform 297"/>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82" name="Freeform 298"/>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83" name="Freeform 299"/>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84" name="Freeform 300"/>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85" name="Freeform 301"/>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86" name="Freeform 302"/>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87" name="Freeform 303"/>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88" name="Freeform 304"/>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89" name="Rectangle 305"/>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90" name="Rectangle 306"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91" name="Rectangle 307"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92" name="Rectangle 308"/>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93" name="Rectangle 309"/>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94" name="Rectangle 310"/>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95" name="Rectangle 311"/>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grpSp>
          <p:nvGrpSpPr>
            <p:cNvPr id="28" name="Group 312"/>
            <p:cNvGrpSpPr>
              <a:grpSpLocks/>
            </p:cNvGrpSpPr>
            <p:nvPr/>
          </p:nvGrpSpPr>
          <p:grpSpPr bwMode="auto">
            <a:xfrm flipH="1">
              <a:off x="7965618" y="2170941"/>
              <a:ext cx="667127" cy="308306"/>
              <a:chOff x="317" y="1380"/>
              <a:chExt cx="569" cy="324"/>
            </a:xfrm>
          </p:grpSpPr>
          <p:grpSp>
            <p:nvGrpSpPr>
              <p:cNvPr id="102" name="Group 313"/>
              <p:cNvGrpSpPr>
                <a:grpSpLocks/>
              </p:cNvGrpSpPr>
              <p:nvPr/>
            </p:nvGrpSpPr>
            <p:grpSpPr bwMode="auto">
              <a:xfrm rot="1273006" flipH="1">
                <a:off x="317" y="1380"/>
                <a:ext cx="463" cy="181"/>
                <a:chOff x="3667" y="1613"/>
                <a:chExt cx="876" cy="152"/>
              </a:xfrm>
            </p:grpSpPr>
            <p:sp>
              <p:nvSpPr>
                <p:cNvPr id="149" name="Rectangle 314"/>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50" name="Rectangle 315"/>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51" name="Freeform 316"/>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52" name="Freeform 317"/>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53" name="Freeform 318"/>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54" name="Freeform 319"/>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55" name="Freeform 320"/>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56" name="Freeform 321"/>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57" name="Freeform 322"/>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58" name="Freeform 323"/>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59" name="Freeform 324"/>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60" name="Freeform 325"/>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61" name="Freeform 326"/>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62" name="Freeform 327"/>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63" name="Freeform 328"/>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64" name="Rectangle 329"/>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65" name="Rectangle 330"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66" name="Rectangle 331"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67" name="Rectangle 332"/>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68" name="Rectangle 333"/>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69" name="Rectangle 334"/>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70" name="Rectangle 335"/>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nvGrpSpPr>
              <p:cNvPr id="103" name="Group 336"/>
              <p:cNvGrpSpPr>
                <a:grpSpLocks/>
              </p:cNvGrpSpPr>
              <p:nvPr/>
            </p:nvGrpSpPr>
            <p:grpSpPr bwMode="auto">
              <a:xfrm rot="1273006" flipH="1">
                <a:off x="370" y="1457"/>
                <a:ext cx="463" cy="181"/>
                <a:chOff x="3667" y="1613"/>
                <a:chExt cx="876" cy="152"/>
              </a:xfrm>
            </p:grpSpPr>
            <p:sp>
              <p:nvSpPr>
                <p:cNvPr id="127" name="Rectangle 337"/>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28" name="Rectangle 338"/>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29" name="Freeform 339"/>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30" name="Freeform 340"/>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31" name="Freeform 341"/>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32" name="Freeform 342"/>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33" name="Freeform 343"/>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34" name="Freeform 344"/>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35" name="Freeform 345"/>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36" name="Freeform 346"/>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37" name="Freeform 347"/>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38" name="Freeform 348"/>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39" name="Freeform 349"/>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40" name="Freeform 350"/>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41" name="Freeform 351"/>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42" name="Rectangle 352"/>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43" name="Rectangle 353"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44" name="Rectangle 354"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45" name="Rectangle 355"/>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46" name="Rectangle 356"/>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47" name="Rectangle 357"/>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48" name="Rectangle 358"/>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nvGrpSpPr>
              <p:cNvPr id="104" name="Group 359"/>
              <p:cNvGrpSpPr>
                <a:grpSpLocks/>
              </p:cNvGrpSpPr>
              <p:nvPr/>
            </p:nvGrpSpPr>
            <p:grpSpPr bwMode="auto">
              <a:xfrm rot="1273006" flipH="1">
                <a:off x="423" y="1523"/>
                <a:ext cx="463" cy="181"/>
                <a:chOff x="3667" y="1613"/>
                <a:chExt cx="876" cy="152"/>
              </a:xfrm>
            </p:grpSpPr>
            <p:sp>
              <p:nvSpPr>
                <p:cNvPr id="105" name="Rectangle 360"/>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06" name="Rectangle 361"/>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07" name="Freeform 362"/>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08" name="Freeform 363"/>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09" name="Freeform 364"/>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10" name="Freeform 365"/>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11" name="Freeform 366"/>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12" name="Freeform 367"/>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13" name="Freeform 368"/>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14" name="Freeform 369"/>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15" name="Freeform 370"/>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16" name="Freeform 371"/>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17" name="Freeform 372"/>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18" name="Freeform 373"/>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19" name="Freeform 374"/>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120" name="Rectangle 375"/>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21" name="Rectangle 376"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22" name="Rectangle 377"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23" name="Rectangle 378"/>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24" name="Rectangle 379"/>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25" name="Rectangle 380"/>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26" name="Rectangle 381"/>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grpSp>
          <p:nvGrpSpPr>
            <p:cNvPr id="29" name="Group 382"/>
            <p:cNvGrpSpPr>
              <a:grpSpLocks/>
            </p:cNvGrpSpPr>
            <p:nvPr/>
          </p:nvGrpSpPr>
          <p:grpSpPr bwMode="auto">
            <a:xfrm flipH="1">
              <a:off x="7965618" y="2485207"/>
              <a:ext cx="667127" cy="308306"/>
              <a:chOff x="317" y="1380"/>
              <a:chExt cx="569" cy="324"/>
            </a:xfrm>
          </p:grpSpPr>
          <p:grpSp>
            <p:nvGrpSpPr>
              <p:cNvPr id="33" name="Group 383"/>
              <p:cNvGrpSpPr>
                <a:grpSpLocks/>
              </p:cNvGrpSpPr>
              <p:nvPr/>
            </p:nvGrpSpPr>
            <p:grpSpPr bwMode="auto">
              <a:xfrm rot="1273006" flipH="1">
                <a:off x="317" y="1380"/>
                <a:ext cx="463" cy="181"/>
                <a:chOff x="3667" y="1613"/>
                <a:chExt cx="876" cy="152"/>
              </a:xfrm>
            </p:grpSpPr>
            <p:sp>
              <p:nvSpPr>
                <p:cNvPr id="80" name="Rectangle 384"/>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81" name="Rectangle 385"/>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82" name="Freeform 386"/>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83" name="Freeform 387"/>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84" name="Freeform 388"/>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85" name="Freeform 389"/>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86" name="Freeform 390"/>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87" name="Freeform 391"/>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88" name="Freeform 392"/>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89" name="Freeform 393"/>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90" name="Freeform 394"/>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91" name="Freeform 395"/>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92" name="Freeform 396"/>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93" name="Freeform 397"/>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94" name="Freeform 398"/>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95" name="Rectangle 399"/>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96" name="Rectangle 400"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97" name="Rectangle 401"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98" name="Rectangle 402"/>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99" name="Rectangle 403"/>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00" name="Rectangle 404"/>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101" name="Rectangle 405"/>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nvGrpSpPr>
              <p:cNvPr id="34" name="Group 406"/>
              <p:cNvGrpSpPr>
                <a:grpSpLocks/>
              </p:cNvGrpSpPr>
              <p:nvPr/>
            </p:nvGrpSpPr>
            <p:grpSpPr bwMode="auto">
              <a:xfrm rot="1273006" flipH="1">
                <a:off x="370" y="1457"/>
                <a:ext cx="463" cy="181"/>
                <a:chOff x="3667" y="1613"/>
                <a:chExt cx="876" cy="152"/>
              </a:xfrm>
            </p:grpSpPr>
            <p:sp>
              <p:nvSpPr>
                <p:cNvPr id="58" name="Rectangle 407"/>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59" name="Rectangle 408"/>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60" name="Freeform 409"/>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61" name="Freeform 410"/>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62" name="Freeform 411"/>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63" name="Freeform 412"/>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64" name="Freeform 413"/>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65" name="Freeform 414"/>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66" name="Freeform 415"/>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67" name="Freeform 416"/>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68" name="Freeform 417"/>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69" name="Freeform 418"/>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70" name="Freeform 419"/>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71" name="Freeform 420"/>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72" name="Freeform 421"/>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73" name="Rectangle 422"/>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74" name="Rectangle 423"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75" name="Rectangle 424"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76" name="Rectangle 425"/>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77" name="Rectangle 426"/>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78" name="Rectangle 427"/>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79" name="Rectangle 428"/>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nvGrpSpPr>
              <p:cNvPr id="35" name="Group 429"/>
              <p:cNvGrpSpPr>
                <a:grpSpLocks/>
              </p:cNvGrpSpPr>
              <p:nvPr/>
            </p:nvGrpSpPr>
            <p:grpSpPr bwMode="auto">
              <a:xfrm rot="1273006" flipH="1">
                <a:off x="423" y="1523"/>
                <a:ext cx="463" cy="181"/>
                <a:chOff x="3667" y="1613"/>
                <a:chExt cx="876" cy="152"/>
              </a:xfrm>
            </p:grpSpPr>
            <p:sp>
              <p:nvSpPr>
                <p:cNvPr id="36" name="Rectangle 430"/>
                <p:cNvSpPr>
                  <a:spLocks noChangeArrowheads="1"/>
                </p:cNvSpPr>
                <p:nvPr/>
              </p:nvSpPr>
              <p:spPr bwMode="auto">
                <a:xfrm>
                  <a:off x="3678"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7" name="Rectangle 431"/>
                <p:cNvSpPr>
                  <a:spLocks noChangeArrowheads="1"/>
                </p:cNvSpPr>
                <p:nvPr/>
              </p:nvSpPr>
              <p:spPr bwMode="auto">
                <a:xfrm>
                  <a:off x="4113" y="1694"/>
                  <a:ext cx="390" cy="21"/>
                </a:xfrm>
                <a:prstGeom prst="rect">
                  <a:avLst/>
                </a:prstGeom>
                <a:no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38" name="Freeform 432"/>
                <p:cNvSpPr>
                  <a:spLocks/>
                </p:cNvSpPr>
                <p:nvPr/>
              </p:nvSpPr>
              <p:spPr bwMode="auto">
                <a:xfrm>
                  <a:off x="3667" y="1613"/>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339933"/>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39" name="Freeform 433"/>
                <p:cNvSpPr>
                  <a:spLocks/>
                </p:cNvSpPr>
                <p:nvPr/>
              </p:nvSpPr>
              <p:spPr bwMode="auto">
                <a:xfrm>
                  <a:off x="3667" y="1631"/>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3098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0" name="Freeform 434"/>
                <p:cNvSpPr>
                  <a:spLocks/>
                </p:cNvSpPr>
                <p:nvPr/>
              </p:nvSpPr>
              <p:spPr bwMode="auto">
                <a:xfrm>
                  <a:off x="3667" y="1641"/>
                  <a:ext cx="876" cy="20"/>
                </a:xfrm>
                <a:custGeom>
                  <a:avLst/>
                  <a:gdLst>
                    <a:gd name="T0" fmla="*/ 0 w 876"/>
                    <a:gd name="T1" fmla="*/ 0 h 20"/>
                    <a:gd name="T2" fmla="*/ 875 w 876"/>
                    <a:gd name="T3" fmla="*/ 0 h 20"/>
                    <a:gd name="T4" fmla="*/ 875 w 876"/>
                    <a:gd name="T5" fmla="*/ 19 h 20"/>
                    <a:gd name="T6" fmla="*/ 0 w 876"/>
                    <a:gd name="T7" fmla="*/ 19 h 20"/>
                    <a:gd name="T8" fmla="*/ 0 w 876"/>
                    <a:gd name="T9" fmla="*/ 0 h 20"/>
                    <a:gd name="T10" fmla="*/ 0 60000 65536"/>
                    <a:gd name="T11" fmla="*/ 0 60000 65536"/>
                    <a:gd name="T12" fmla="*/ 0 60000 65536"/>
                    <a:gd name="T13" fmla="*/ 0 60000 65536"/>
                    <a:gd name="T14" fmla="*/ 0 60000 65536"/>
                    <a:gd name="T15" fmla="*/ 0 w 876"/>
                    <a:gd name="T16" fmla="*/ 0 h 20"/>
                    <a:gd name="T17" fmla="*/ 876 w 876"/>
                    <a:gd name="T18" fmla="*/ 20 h 20"/>
                  </a:gdLst>
                  <a:ahLst/>
                  <a:cxnLst>
                    <a:cxn ang="T10">
                      <a:pos x="T0" y="T1"/>
                    </a:cxn>
                    <a:cxn ang="T11">
                      <a:pos x="T2" y="T3"/>
                    </a:cxn>
                    <a:cxn ang="T12">
                      <a:pos x="T4" y="T5"/>
                    </a:cxn>
                    <a:cxn ang="T13">
                      <a:pos x="T6" y="T7"/>
                    </a:cxn>
                    <a:cxn ang="T14">
                      <a:pos x="T8" y="T9"/>
                    </a:cxn>
                  </a:cxnLst>
                  <a:rect l="T15" t="T16" r="T17" b="T18"/>
                  <a:pathLst>
                    <a:path w="876" h="20">
                      <a:moveTo>
                        <a:pt x="0" y="0"/>
                      </a:moveTo>
                      <a:lnTo>
                        <a:pt x="875" y="0"/>
                      </a:lnTo>
                      <a:lnTo>
                        <a:pt x="875" y="19"/>
                      </a:lnTo>
                      <a:lnTo>
                        <a:pt x="0" y="19"/>
                      </a:lnTo>
                      <a:lnTo>
                        <a:pt x="0" y="0"/>
                      </a:lnTo>
                    </a:path>
                  </a:pathLst>
                </a:custGeom>
                <a:solidFill>
                  <a:srgbClr val="30903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1" name="Freeform 435"/>
                <p:cNvSpPr>
                  <a:spLocks/>
                </p:cNvSpPr>
                <p:nvPr/>
              </p:nvSpPr>
              <p:spPr bwMode="auto">
                <a:xfrm>
                  <a:off x="3667" y="1650"/>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2" name="Freeform 436"/>
                <p:cNvSpPr>
                  <a:spLocks/>
                </p:cNvSpPr>
                <p:nvPr/>
              </p:nvSpPr>
              <p:spPr bwMode="auto">
                <a:xfrm>
                  <a:off x="3667" y="1658"/>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80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3" name="Freeform 437"/>
                <p:cNvSpPr>
                  <a:spLocks/>
                </p:cNvSpPr>
                <p:nvPr/>
              </p:nvSpPr>
              <p:spPr bwMode="auto">
                <a:xfrm>
                  <a:off x="3667" y="1669"/>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8782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4" name="Freeform 438"/>
                <p:cNvSpPr>
                  <a:spLocks/>
                </p:cNvSpPr>
                <p:nvPr/>
              </p:nvSpPr>
              <p:spPr bwMode="auto">
                <a:xfrm>
                  <a:off x="3667" y="1679"/>
                  <a:ext cx="876" cy="22"/>
                </a:xfrm>
                <a:custGeom>
                  <a:avLst/>
                  <a:gdLst>
                    <a:gd name="T0" fmla="*/ 0 w 876"/>
                    <a:gd name="T1" fmla="*/ 0 h 22"/>
                    <a:gd name="T2" fmla="*/ 875 w 876"/>
                    <a:gd name="T3" fmla="*/ 0 h 22"/>
                    <a:gd name="T4" fmla="*/ 875 w 876"/>
                    <a:gd name="T5" fmla="*/ 21 h 22"/>
                    <a:gd name="T6" fmla="*/ 0 w 876"/>
                    <a:gd name="T7" fmla="*/ 21 h 22"/>
                    <a:gd name="T8" fmla="*/ 0 w 876"/>
                    <a:gd name="T9" fmla="*/ 0 h 22"/>
                    <a:gd name="T10" fmla="*/ 0 60000 65536"/>
                    <a:gd name="T11" fmla="*/ 0 60000 65536"/>
                    <a:gd name="T12" fmla="*/ 0 60000 65536"/>
                    <a:gd name="T13" fmla="*/ 0 60000 65536"/>
                    <a:gd name="T14" fmla="*/ 0 60000 65536"/>
                    <a:gd name="T15" fmla="*/ 0 w 876"/>
                    <a:gd name="T16" fmla="*/ 0 h 22"/>
                    <a:gd name="T17" fmla="*/ 876 w 876"/>
                    <a:gd name="T18" fmla="*/ 22 h 22"/>
                  </a:gdLst>
                  <a:ahLst/>
                  <a:cxnLst>
                    <a:cxn ang="T10">
                      <a:pos x="T0" y="T1"/>
                    </a:cxn>
                    <a:cxn ang="T11">
                      <a:pos x="T2" y="T3"/>
                    </a:cxn>
                    <a:cxn ang="T12">
                      <a:pos x="T4" y="T5"/>
                    </a:cxn>
                    <a:cxn ang="T13">
                      <a:pos x="T6" y="T7"/>
                    </a:cxn>
                    <a:cxn ang="T14">
                      <a:pos x="T8" y="T9"/>
                    </a:cxn>
                  </a:cxnLst>
                  <a:rect l="T15" t="T16" r="T17" b="T18"/>
                  <a:pathLst>
                    <a:path w="876" h="22">
                      <a:moveTo>
                        <a:pt x="0" y="0"/>
                      </a:moveTo>
                      <a:lnTo>
                        <a:pt x="875" y="0"/>
                      </a:lnTo>
                      <a:lnTo>
                        <a:pt x="875" y="21"/>
                      </a:lnTo>
                      <a:lnTo>
                        <a:pt x="0" y="21"/>
                      </a:lnTo>
                      <a:lnTo>
                        <a:pt x="0" y="0"/>
                      </a:lnTo>
                    </a:path>
                  </a:pathLst>
                </a:custGeom>
                <a:solidFill>
                  <a:srgbClr val="287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5" name="Freeform 439"/>
                <p:cNvSpPr>
                  <a:spLocks/>
                </p:cNvSpPr>
                <p:nvPr/>
              </p:nvSpPr>
              <p:spPr bwMode="auto">
                <a:xfrm>
                  <a:off x="3667" y="1689"/>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68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6" name="Freeform 440"/>
                <p:cNvSpPr>
                  <a:spLocks/>
                </p:cNvSpPr>
                <p:nvPr/>
              </p:nvSpPr>
              <p:spPr bwMode="auto">
                <a:xfrm>
                  <a:off x="3667" y="169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20602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7" name="Freeform 441"/>
                <p:cNvSpPr>
                  <a:spLocks/>
                </p:cNvSpPr>
                <p:nvPr/>
              </p:nvSpPr>
              <p:spPr bwMode="auto">
                <a:xfrm>
                  <a:off x="3667" y="1707"/>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205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8" name="Freeform 442"/>
                <p:cNvSpPr>
                  <a:spLocks/>
                </p:cNvSpPr>
                <p:nvPr/>
              </p:nvSpPr>
              <p:spPr bwMode="auto">
                <a:xfrm>
                  <a:off x="3667" y="1718"/>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50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49" name="Freeform 443"/>
                <p:cNvSpPr>
                  <a:spLocks/>
                </p:cNvSpPr>
                <p:nvPr/>
              </p:nvSpPr>
              <p:spPr bwMode="auto">
                <a:xfrm>
                  <a:off x="3667" y="1727"/>
                  <a:ext cx="876" cy="21"/>
                </a:xfrm>
                <a:custGeom>
                  <a:avLst/>
                  <a:gdLst>
                    <a:gd name="T0" fmla="*/ 0 w 876"/>
                    <a:gd name="T1" fmla="*/ 0 h 21"/>
                    <a:gd name="T2" fmla="*/ 875 w 876"/>
                    <a:gd name="T3" fmla="*/ 0 h 21"/>
                    <a:gd name="T4" fmla="*/ 875 w 876"/>
                    <a:gd name="T5" fmla="*/ 20 h 21"/>
                    <a:gd name="T6" fmla="*/ 0 w 876"/>
                    <a:gd name="T7" fmla="*/ 20 h 21"/>
                    <a:gd name="T8" fmla="*/ 0 w 876"/>
                    <a:gd name="T9" fmla="*/ 0 h 21"/>
                    <a:gd name="T10" fmla="*/ 0 60000 65536"/>
                    <a:gd name="T11" fmla="*/ 0 60000 65536"/>
                    <a:gd name="T12" fmla="*/ 0 60000 65536"/>
                    <a:gd name="T13" fmla="*/ 0 60000 65536"/>
                    <a:gd name="T14" fmla="*/ 0 60000 65536"/>
                    <a:gd name="T15" fmla="*/ 0 w 876"/>
                    <a:gd name="T16" fmla="*/ 0 h 21"/>
                    <a:gd name="T17" fmla="*/ 876 w 876"/>
                    <a:gd name="T18" fmla="*/ 21 h 21"/>
                  </a:gdLst>
                  <a:ahLst/>
                  <a:cxnLst>
                    <a:cxn ang="T10">
                      <a:pos x="T0" y="T1"/>
                    </a:cxn>
                    <a:cxn ang="T11">
                      <a:pos x="T2" y="T3"/>
                    </a:cxn>
                    <a:cxn ang="T12">
                      <a:pos x="T4" y="T5"/>
                    </a:cxn>
                    <a:cxn ang="T13">
                      <a:pos x="T6" y="T7"/>
                    </a:cxn>
                    <a:cxn ang="T14">
                      <a:pos x="T8" y="T9"/>
                    </a:cxn>
                  </a:cxnLst>
                  <a:rect l="T15" t="T16" r="T17" b="T18"/>
                  <a:pathLst>
                    <a:path w="876" h="21">
                      <a:moveTo>
                        <a:pt x="0" y="0"/>
                      </a:moveTo>
                      <a:lnTo>
                        <a:pt x="875" y="0"/>
                      </a:lnTo>
                      <a:lnTo>
                        <a:pt x="875" y="20"/>
                      </a:lnTo>
                      <a:lnTo>
                        <a:pt x="0" y="20"/>
                      </a:lnTo>
                      <a:lnTo>
                        <a:pt x="0" y="0"/>
                      </a:lnTo>
                    </a:path>
                  </a:pathLst>
                </a:custGeom>
                <a:solidFill>
                  <a:srgbClr val="184818"/>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50" name="Freeform 444"/>
                <p:cNvSpPr>
                  <a:spLocks/>
                </p:cNvSpPr>
                <p:nvPr/>
              </p:nvSpPr>
              <p:spPr bwMode="auto">
                <a:xfrm>
                  <a:off x="3667" y="1735"/>
                  <a:ext cx="876" cy="23"/>
                </a:xfrm>
                <a:custGeom>
                  <a:avLst/>
                  <a:gdLst>
                    <a:gd name="T0" fmla="*/ 0 w 876"/>
                    <a:gd name="T1" fmla="*/ 0 h 23"/>
                    <a:gd name="T2" fmla="*/ 875 w 876"/>
                    <a:gd name="T3" fmla="*/ 0 h 23"/>
                    <a:gd name="T4" fmla="*/ 875 w 876"/>
                    <a:gd name="T5" fmla="*/ 22 h 23"/>
                    <a:gd name="T6" fmla="*/ 0 w 876"/>
                    <a:gd name="T7" fmla="*/ 22 h 23"/>
                    <a:gd name="T8" fmla="*/ 0 w 876"/>
                    <a:gd name="T9" fmla="*/ 0 h 23"/>
                    <a:gd name="T10" fmla="*/ 0 60000 65536"/>
                    <a:gd name="T11" fmla="*/ 0 60000 65536"/>
                    <a:gd name="T12" fmla="*/ 0 60000 65536"/>
                    <a:gd name="T13" fmla="*/ 0 60000 65536"/>
                    <a:gd name="T14" fmla="*/ 0 60000 65536"/>
                    <a:gd name="T15" fmla="*/ 0 w 876"/>
                    <a:gd name="T16" fmla="*/ 0 h 23"/>
                    <a:gd name="T17" fmla="*/ 876 w 876"/>
                    <a:gd name="T18" fmla="*/ 23 h 23"/>
                  </a:gdLst>
                  <a:ahLst/>
                  <a:cxnLst>
                    <a:cxn ang="T10">
                      <a:pos x="T0" y="T1"/>
                    </a:cxn>
                    <a:cxn ang="T11">
                      <a:pos x="T2" y="T3"/>
                    </a:cxn>
                    <a:cxn ang="T12">
                      <a:pos x="T4" y="T5"/>
                    </a:cxn>
                    <a:cxn ang="T13">
                      <a:pos x="T6" y="T7"/>
                    </a:cxn>
                    <a:cxn ang="T14">
                      <a:pos x="T8" y="T9"/>
                    </a:cxn>
                  </a:cxnLst>
                  <a:rect l="T15" t="T16" r="T17" b="T18"/>
                  <a:pathLst>
                    <a:path w="876" h="23">
                      <a:moveTo>
                        <a:pt x="0" y="0"/>
                      </a:moveTo>
                      <a:lnTo>
                        <a:pt x="875" y="0"/>
                      </a:lnTo>
                      <a:lnTo>
                        <a:pt x="875" y="22"/>
                      </a:lnTo>
                      <a:lnTo>
                        <a:pt x="0" y="22"/>
                      </a:lnTo>
                      <a:lnTo>
                        <a:pt x="0" y="0"/>
                      </a:lnTo>
                    </a:path>
                  </a:pathLst>
                </a:custGeom>
                <a:solidFill>
                  <a:srgbClr val="104010"/>
                </a:solidFill>
                <a:ln w="9525" cap="rnd">
                  <a:noFill/>
                  <a:round/>
                  <a:headEnd type="none" w="sm" len="sm"/>
                  <a:tailEnd type="none" w="sm" len="sm"/>
                </a:ln>
              </p:spPr>
              <p:txBody>
                <a:bodyPr/>
                <a:lstStyle/>
                <a:p>
                  <a:pPr>
                    <a:defRPr/>
                  </a:pPr>
                  <a:endParaRPr lang="en-US">
                    <a:solidFill>
                      <a:schemeClr val="tx1"/>
                    </a:solidFill>
                    <a:latin typeface="Arial" pitchFamily="34" charset="0"/>
                    <a:cs typeface="+mn-cs"/>
                  </a:endParaRPr>
                </a:p>
              </p:txBody>
            </p:sp>
            <p:sp>
              <p:nvSpPr>
                <p:cNvPr id="51" name="Rectangle 445"/>
                <p:cNvSpPr>
                  <a:spLocks noChangeArrowheads="1"/>
                </p:cNvSpPr>
                <p:nvPr/>
              </p:nvSpPr>
              <p:spPr bwMode="auto">
                <a:xfrm>
                  <a:off x="3736" y="1647"/>
                  <a:ext cx="115"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52" name="Rectangle 446" descr="Narrow vertical"/>
                <p:cNvSpPr>
                  <a:spLocks noChangeArrowheads="1"/>
                </p:cNvSpPr>
                <p:nvPr/>
              </p:nvSpPr>
              <p:spPr bwMode="auto">
                <a:xfrm>
                  <a:off x="3694"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53" name="Rectangle 447" descr="Narrow vertical"/>
                <p:cNvSpPr>
                  <a:spLocks noChangeArrowheads="1"/>
                </p:cNvSpPr>
                <p:nvPr/>
              </p:nvSpPr>
              <p:spPr bwMode="auto">
                <a:xfrm>
                  <a:off x="4127" y="1748"/>
                  <a:ext cx="390" cy="17"/>
                </a:xfrm>
                <a:prstGeom prst="rect">
                  <a:avLst/>
                </a:prstGeom>
                <a:pattFill prst="narVert">
                  <a:fgClr>
                    <a:srgbClr val="FF9900"/>
                  </a:fgClr>
                  <a:bgClr>
                    <a:srgbClr val="FFFF00"/>
                  </a:bgClr>
                </a:pattFill>
                <a:ln w="12700">
                  <a:solidFill>
                    <a:srgbClr val="000000"/>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54" name="Rectangle 448"/>
                <p:cNvSpPr>
                  <a:spLocks noChangeArrowheads="1"/>
                </p:cNvSpPr>
                <p:nvPr/>
              </p:nvSpPr>
              <p:spPr bwMode="auto">
                <a:xfrm>
                  <a:off x="3894" y="1647"/>
                  <a:ext cx="119"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55" name="Rectangle 449"/>
                <p:cNvSpPr>
                  <a:spLocks noChangeArrowheads="1"/>
                </p:cNvSpPr>
                <p:nvPr/>
              </p:nvSpPr>
              <p:spPr bwMode="auto">
                <a:xfrm>
                  <a:off x="4053" y="1647"/>
                  <a:ext cx="117" cy="63"/>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56" name="Rectangle 450"/>
                <p:cNvSpPr>
                  <a:spLocks noChangeArrowheads="1"/>
                </p:cNvSpPr>
                <p:nvPr/>
              </p:nvSpPr>
              <p:spPr bwMode="auto">
                <a:xfrm>
                  <a:off x="4212" y="1647"/>
                  <a:ext cx="116"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sp>
              <p:nvSpPr>
                <p:cNvPr id="57" name="Rectangle 451"/>
                <p:cNvSpPr>
                  <a:spLocks noChangeArrowheads="1"/>
                </p:cNvSpPr>
                <p:nvPr/>
              </p:nvSpPr>
              <p:spPr bwMode="auto">
                <a:xfrm>
                  <a:off x="4370" y="1647"/>
                  <a:ext cx="118" cy="61"/>
                </a:xfrm>
                <a:prstGeom prst="rect">
                  <a:avLst/>
                </a:prstGeom>
                <a:solidFill>
                  <a:srgbClr val="474747"/>
                </a:solidFill>
                <a:ln w="12700">
                  <a:solidFill>
                    <a:srgbClr val="5F5F5F"/>
                  </a:solidFill>
                  <a:miter lim="800000"/>
                  <a:headEnd/>
                  <a:tailEnd/>
                </a:ln>
              </p:spPr>
              <p:txBody>
                <a:bodyPr wrap="none" anchor="ctr"/>
                <a:lstStyle/>
                <a:p>
                  <a:pPr>
                    <a:defRPr/>
                  </a:pPr>
                  <a:endParaRPr lang="en-US">
                    <a:solidFill>
                      <a:schemeClr val="tx1"/>
                    </a:solidFill>
                    <a:latin typeface="Arial" pitchFamily="34" charset="0"/>
                    <a:cs typeface="+mn-cs"/>
                  </a:endParaRPr>
                </a:p>
              </p:txBody>
            </p:sp>
          </p:grpSp>
        </p:grpSp>
        <p:pic>
          <p:nvPicPr>
            <p:cNvPr id="30" name="Picture 916" descr="xeon5500chip"/>
            <p:cNvPicPr>
              <a:picLocks noChangeAspect="1" noChangeArrowheads="1"/>
            </p:cNvPicPr>
            <p:nvPr/>
          </p:nvPicPr>
          <p:blipFill>
            <a:blip r:embed="rId4" cstate="screen"/>
            <a:srcRect/>
            <a:stretch>
              <a:fillRect/>
            </a:stretch>
          </p:blipFill>
          <p:spPr bwMode="auto">
            <a:xfrm>
              <a:off x="5506252" y="1828800"/>
              <a:ext cx="964622" cy="1004996"/>
            </a:xfrm>
            <a:prstGeom prst="rect">
              <a:avLst/>
            </a:prstGeom>
            <a:noFill/>
            <a:ln w="9525">
              <a:noFill/>
              <a:miter lim="800000"/>
              <a:headEnd/>
              <a:tailEnd/>
            </a:ln>
          </p:spPr>
        </p:pic>
        <p:pic>
          <p:nvPicPr>
            <p:cNvPr id="31" name="Picture 917" descr="xeon5500chip"/>
            <p:cNvPicPr>
              <a:picLocks noChangeAspect="1" noChangeArrowheads="1"/>
            </p:cNvPicPr>
            <p:nvPr/>
          </p:nvPicPr>
          <p:blipFill>
            <a:blip r:embed="rId4" cstate="screen"/>
            <a:srcRect/>
            <a:stretch>
              <a:fillRect/>
            </a:stretch>
          </p:blipFill>
          <p:spPr bwMode="auto">
            <a:xfrm>
              <a:off x="6628006" y="1840804"/>
              <a:ext cx="964622" cy="1004996"/>
            </a:xfrm>
            <a:prstGeom prst="rect">
              <a:avLst/>
            </a:prstGeom>
            <a:noFill/>
            <a:ln w="9525">
              <a:noFill/>
              <a:miter lim="800000"/>
              <a:headEnd/>
              <a:tailEnd/>
            </a:ln>
          </p:spPr>
        </p:pic>
        <p:pic>
          <p:nvPicPr>
            <p:cNvPr id="32" name="Picture 920" descr="chipset"/>
            <p:cNvPicPr>
              <a:picLocks noChangeAspect="1" noChangeArrowheads="1"/>
            </p:cNvPicPr>
            <p:nvPr/>
          </p:nvPicPr>
          <p:blipFill>
            <a:blip r:embed="rId5" cstate="screen"/>
            <a:srcRect/>
            <a:stretch>
              <a:fillRect/>
            </a:stretch>
          </p:blipFill>
          <p:spPr bwMode="auto">
            <a:xfrm>
              <a:off x="6039047" y="2954919"/>
              <a:ext cx="1047553" cy="931281"/>
            </a:xfrm>
            <a:prstGeom prst="rect">
              <a:avLst/>
            </a:prstGeom>
            <a:noFill/>
            <a:ln w="9525">
              <a:noFill/>
              <a:miter lim="800000"/>
              <a:headEnd/>
              <a:tailEnd/>
            </a:ln>
          </p:spPr>
        </p:pic>
      </p:grpSp>
      <p:sp>
        <p:nvSpPr>
          <p:cNvPr id="447" name="Rectangle 10"/>
          <p:cNvSpPr txBox="1">
            <a:spLocks noChangeArrowheads="1"/>
          </p:cNvSpPr>
          <p:nvPr/>
        </p:nvSpPr>
        <p:spPr>
          <a:xfrm>
            <a:off x="537501" y="3576491"/>
            <a:ext cx="3798887" cy="2360294"/>
          </a:xfrm>
          <a:prstGeom prst="rect">
            <a:avLst/>
          </a:prstGeom>
        </p:spPr>
        <p:txBody>
          <a:bodyPr vert="horz" wrap="square" lIns="0" tIns="0" rIns="0" bIns="0" rtlCol="0">
            <a:noAutofit/>
          </a:bodyPr>
          <a:lstStyle/>
          <a:p>
            <a:pPr marL="0" marR="0" lvl="0" indent="0" algn="ctr" defTabSz="914363" rtl="0" eaLnBrk="1" fontAlgn="auto" latinLnBrk="0" hangingPunct="1">
              <a:lnSpc>
                <a:spcPct val="9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rgbClr val="99CC99"/>
                </a:solidFill>
                <a:effectLst/>
                <a:uLnTx/>
                <a:uFillTx/>
                <a:latin typeface="+mn-lt"/>
                <a:ea typeface="+mn-ea"/>
                <a:cs typeface="+mn-cs"/>
              </a:rPr>
              <a:t>A tremendous step forward in technology </a:t>
            </a:r>
            <a:endParaRPr kumimoji="0" lang="en-US" sz="1800"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90000"/>
              <a:buFontTx/>
              <a:buBlip>
                <a:blip r:embed="rId6"/>
              </a:buBlip>
              <a:tabLst/>
              <a:defRPr/>
            </a:pPr>
            <a:r>
              <a:rPr kumimoji="0" lang="en-US" sz="1600" b="0" i="0" u="none" strike="noStrike" kern="1200" cap="none" spc="0" normalizeH="0" baseline="0" noProof="0" dirty="0" smtClean="0">
                <a:ln>
                  <a:noFill/>
                </a:ln>
                <a:solidFill>
                  <a:srgbClr val="99CC99"/>
                </a:solidFill>
                <a:effectLst/>
                <a:uLnTx/>
                <a:uFillTx/>
                <a:latin typeface="+mn-lt"/>
                <a:ea typeface="+mn-ea"/>
                <a:cs typeface="+mn-cs"/>
              </a:rPr>
              <a:t>New processor architecture</a:t>
            </a:r>
          </a:p>
          <a:p>
            <a:pPr marL="914400" marR="0" lvl="1" indent="-396875" algn="l" defTabSz="914363" rtl="0" eaLnBrk="1" fontAlgn="auto" latinLnBrk="0" hangingPunct="1">
              <a:lnSpc>
                <a:spcPct val="90000"/>
              </a:lnSpc>
              <a:spcBef>
                <a:spcPct val="20000"/>
              </a:spcBef>
              <a:spcAft>
                <a:spcPts val="0"/>
              </a:spcAft>
              <a:buClrTx/>
              <a:buSzPct val="90000"/>
              <a:buFontTx/>
              <a:buBlip>
                <a:blip r:embed="rId6"/>
              </a:buBlip>
              <a:tabLst/>
              <a:defRPr/>
            </a:pPr>
            <a:r>
              <a:rPr kumimoji="0" lang="en-US" sz="1600" b="0" i="0" u="none" strike="noStrike" kern="1200" cap="none" spc="0" normalizeH="0" baseline="0" noProof="0" dirty="0" smtClean="0">
                <a:ln>
                  <a:noFill/>
                </a:ln>
                <a:solidFill>
                  <a:srgbClr val="99CC99"/>
                </a:solidFill>
                <a:effectLst/>
                <a:uLnTx/>
                <a:uFillTx/>
                <a:latin typeface="+mn-lt"/>
                <a:ea typeface="+mn-ea"/>
                <a:cs typeface="+mn-cs"/>
              </a:rPr>
              <a:t>New platform architecture</a:t>
            </a:r>
          </a:p>
          <a:p>
            <a:pPr marL="914400" marR="0" lvl="1" indent="-396875" algn="l" defTabSz="914363" rtl="0" eaLnBrk="1" fontAlgn="auto" latinLnBrk="0" hangingPunct="1">
              <a:lnSpc>
                <a:spcPct val="90000"/>
              </a:lnSpc>
              <a:spcBef>
                <a:spcPct val="20000"/>
              </a:spcBef>
              <a:spcAft>
                <a:spcPts val="0"/>
              </a:spcAft>
              <a:buClrTx/>
              <a:buSzPct val="90000"/>
              <a:buFontTx/>
              <a:buBlip>
                <a:blip r:embed="rId6"/>
              </a:buBlip>
              <a:tabLst/>
              <a:defRPr/>
            </a:pPr>
            <a:r>
              <a:rPr kumimoji="0" lang="en-US" sz="1600" b="0" i="0" u="none" strike="noStrike" kern="1200" cap="none" spc="0" normalizeH="0" baseline="0" noProof="0" dirty="0" smtClean="0">
                <a:ln>
                  <a:noFill/>
                </a:ln>
                <a:solidFill>
                  <a:srgbClr val="99CC99"/>
                </a:solidFill>
                <a:effectLst/>
                <a:uLnTx/>
                <a:uFillTx/>
                <a:latin typeface="+mn-lt"/>
                <a:ea typeface="+mn-ea"/>
                <a:cs typeface="+mn-cs"/>
              </a:rPr>
              <a:t>New memory subsystem</a:t>
            </a:r>
          </a:p>
          <a:p>
            <a:pPr marL="914400" marR="0" lvl="1" indent="-396875" algn="l" defTabSz="914363" rtl="0" eaLnBrk="1" fontAlgn="auto" latinLnBrk="0" hangingPunct="1">
              <a:lnSpc>
                <a:spcPct val="90000"/>
              </a:lnSpc>
              <a:spcBef>
                <a:spcPct val="20000"/>
              </a:spcBef>
              <a:spcAft>
                <a:spcPts val="0"/>
              </a:spcAft>
              <a:buClrTx/>
              <a:buSzPct val="90000"/>
              <a:buFontTx/>
              <a:buBlip>
                <a:blip r:embed="rId6"/>
              </a:buBlip>
              <a:tabLst/>
              <a:defRPr/>
            </a:pPr>
            <a:r>
              <a:rPr kumimoji="0" lang="en-US" sz="1600" b="0" i="0" u="none" strike="noStrike" kern="1200" cap="none" spc="0" normalizeH="0" baseline="0" noProof="0" dirty="0" smtClean="0">
                <a:ln>
                  <a:noFill/>
                </a:ln>
                <a:solidFill>
                  <a:srgbClr val="99CC99"/>
                </a:solidFill>
                <a:effectLst/>
                <a:uLnTx/>
                <a:uFillTx/>
                <a:latin typeface="+mn-lt"/>
                <a:ea typeface="+mn-ea"/>
                <a:cs typeface="+mn-cs"/>
              </a:rPr>
              <a:t>New I/O subsystem</a:t>
            </a:r>
          </a:p>
          <a:p>
            <a:pPr marL="914400" marR="0" lvl="1" indent="-396875" algn="l" defTabSz="914363" rtl="0" eaLnBrk="1" fontAlgn="auto" latinLnBrk="0" hangingPunct="1">
              <a:lnSpc>
                <a:spcPct val="90000"/>
              </a:lnSpc>
              <a:spcBef>
                <a:spcPct val="20000"/>
              </a:spcBef>
              <a:spcAft>
                <a:spcPts val="0"/>
              </a:spcAft>
              <a:buClrTx/>
              <a:buSzPct val="90000"/>
              <a:buFontTx/>
              <a:buBlip>
                <a:blip r:embed="rId6"/>
              </a:buBlip>
              <a:tabLst/>
              <a:defRPr/>
            </a:pPr>
            <a:r>
              <a:rPr kumimoji="0" lang="en-US" sz="1600" b="0" i="0" u="none" strike="noStrike" kern="1200" cap="none" spc="0" normalizeH="0" baseline="0" noProof="0" dirty="0" smtClean="0">
                <a:ln>
                  <a:noFill/>
                </a:ln>
                <a:solidFill>
                  <a:srgbClr val="99CC99"/>
                </a:solidFill>
                <a:effectLst/>
                <a:uLnTx/>
                <a:uFillTx/>
                <a:latin typeface="+mn-lt"/>
                <a:ea typeface="+mn-ea"/>
                <a:cs typeface="+mn-cs"/>
              </a:rPr>
              <a:t>New options with SSDs </a:t>
            </a:r>
            <a:endParaRPr kumimoji="0" lang="en-US" b="0" i="0" u="none" strike="noStrike" kern="1200" cap="none" spc="0" normalizeH="0" baseline="0" noProof="0" dirty="0" smtClean="0">
              <a:ln>
                <a:noFill/>
              </a:ln>
              <a:solidFill>
                <a:srgbClr val="99CC99"/>
              </a:solidFill>
              <a:effectLst/>
              <a:uLnTx/>
              <a:uFillTx/>
              <a:latin typeface="+mn-lt"/>
              <a:ea typeface="+mn-ea"/>
              <a:cs typeface="+mn-cs"/>
            </a:endParaRPr>
          </a:p>
        </p:txBody>
      </p:sp>
      <p:pic>
        <p:nvPicPr>
          <p:cNvPr id="448" name="Picture 32" descr="xeon_a_rgb_3000"/>
          <p:cNvPicPr>
            <a:picLocks noChangeAspect="1" noChangeArrowheads="1"/>
          </p:cNvPicPr>
          <p:nvPr/>
        </p:nvPicPr>
        <p:blipFill>
          <a:blip r:embed="rId7"/>
          <a:srcRect/>
          <a:stretch>
            <a:fillRect/>
          </a:stretch>
        </p:blipFill>
        <p:spPr bwMode="auto">
          <a:xfrm>
            <a:off x="8128000" y="0"/>
            <a:ext cx="1016000" cy="76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5613" y="33338"/>
            <a:ext cx="8237537" cy="941796"/>
          </a:xfrm>
        </p:spPr>
        <p:txBody>
          <a:bodyPr/>
          <a:lstStyle/>
          <a:p>
            <a:pPr eaLnBrk="1" hangingPunct="1"/>
            <a:r>
              <a:rPr lang="en-US" sz="4400" dirty="0" smtClean="0"/>
              <a:t>Performance Enhancements</a:t>
            </a:r>
            <a:r>
              <a:rPr lang="en-US" dirty="0" smtClean="0"/>
              <a:t/>
            </a:r>
            <a:br>
              <a:rPr lang="en-US" dirty="0" smtClean="0"/>
            </a:br>
            <a:r>
              <a:rPr lang="en-US" sz="2400" dirty="0" smtClean="0">
                <a:solidFill>
                  <a:schemeClr val="tx1"/>
                </a:solidFill>
              </a:rPr>
              <a:t>Intel Xeon® 5500 Series Processor (Nehalem-EP)</a:t>
            </a:r>
            <a:endParaRPr lang="en-US" sz="6000" dirty="0" smtClean="0">
              <a:solidFill>
                <a:schemeClr val="tx1"/>
              </a:solidFill>
            </a:endParaRPr>
          </a:p>
        </p:txBody>
      </p:sp>
      <p:sp>
        <p:nvSpPr>
          <p:cNvPr id="15363" name="AutoShape 3"/>
          <p:cNvSpPr>
            <a:spLocks noGrp="1" noChangeArrowheads="1"/>
          </p:cNvSpPr>
          <p:nvPr>
            <p:ph type="body" sz="half" idx="1"/>
          </p:nvPr>
        </p:nvSpPr>
        <p:spPr>
          <a:xfrm>
            <a:off x="455613" y="1039813"/>
            <a:ext cx="4041775" cy="4840287"/>
          </a:xfrm>
          <a:prstGeom prst="roundRect">
            <a:avLst>
              <a:gd name="adj" fmla="val 16667"/>
            </a:avLst>
          </a:prstGeom>
          <a:ln>
            <a:solidFill>
              <a:schemeClr val="tx1"/>
            </a:solidFill>
            <a:round/>
            <a:headEnd type="none" w="med" len="med"/>
            <a:tailEnd type="none" w="med" len="med"/>
          </a:ln>
        </p:spPr>
        <p:txBody>
          <a:bodyPr/>
          <a:lstStyle/>
          <a:p>
            <a:pPr marL="0" indent="0" algn="ctr" eaLnBrk="1" hangingPunct="1">
              <a:buFontTx/>
              <a:buNone/>
            </a:pPr>
            <a:endParaRPr lang="en-US" sz="2000" b="1" dirty="0" smtClean="0">
              <a:solidFill>
                <a:schemeClr val="bg2"/>
              </a:solidFill>
            </a:endParaRPr>
          </a:p>
          <a:p>
            <a:pPr marL="0" indent="0" algn="ctr" eaLnBrk="1" hangingPunct="1">
              <a:buFontTx/>
              <a:buNone/>
            </a:pPr>
            <a:r>
              <a:rPr lang="en-US" sz="2000" b="1" dirty="0" smtClean="0">
                <a:solidFill>
                  <a:schemeClr val="bg2"/>
                </a:solidFill>
              </a:rPr>
              <a:t>Intel</a:t>
            </a:r>
            <a:r>
              <a:rPr lang="en-US" sz="2000" b="1" baseline="30000" dirty="0" smtClean="0">
                <a:solidFill>
                  <a:schemeClr val="bg2"/>
                </a:solidFill>
              </a:rPr>
              <a:t>®</a:t>
            </a:r>
            <a:r>
              <a:rPr lang="en-US" sz="2000" b="1" dirty="0" smtClean="0">
                <a:solidFill>
                  <a:schemeClr val="bg2"/>
                </a:solidFill>
              </a:rPr>
              <a:t> Turbo Boost Technology</a:t>
            </a:r>
          </a:p>
        </p:txBody>
      </p:sp>
      <p:sp>
        <p:nvSpPr>
          <p:cNvPr id="15364" name="AutoShape 4"/>
          <p:cNvSpPr>
            <a:spLocks noGrp="1" noChangeArrowheads="1"/>
          </p:cNvSpPr>
          <p:nvPr>
            <p:ph type="body" sz="half" idx="2"/>
          </p:nvPr>
        </p:nvSpPr>
        <p:spPr>
          <a:xfrm>
            <a:off x="4649788" y="1039813"/>
            <a:ext cx="4043362" cy="4840287"/>
          </a:xfrm>
          <a:prstGeom prst="roundRect">
            <a:avLst>
              <a:gd name="adj" fmla="val 16667"/>
            </a:avLst>
          </a:prstGeom>
          <a:ln>
            <a:solidFill>
              <a:schemeClr val="tx1"/>
            </a:solidFill>
            <a:round/>
            <a:headEnd type="none" w="med" len="med"/>
            <a:tailEnd type="none" w="med" len="med"/>
          </a:ln>
        </p:spPr>
        <p:txBody>
          <a:bodyPr/>
          <a:lstStyle/>
          <a:p>
            <a:pPr marL="0" indent="0" algn="ctr" eaLnBrk="1" hangingPunct="1">
              <a:buFontTx/>
              <a:buNone/>
            </a:pPr>
            <a:endParaRPr lang="en-US" sz="2000" b="1" dirty="0" smtClean="0">
              <a:solidFill>
                <a:schemeClr val="bg2"/>
              </a:solidFill>
            </a:endParaRPr>
          </a:p>
          <a:p>
            <a:pPr marL="0" indent="0" algn="ctr" eaLnBrk="1" hangingPunct="1">
              <a:buFontTx/>
              <a:buNone/>
            </a:pPr>
            <a:r>
              <a:rPr lang="en-US" sz="2000" b="1" dirty="0" smtClean="0">
                <a:solidFill>
                  <a:schemeClr val="bg2"/>
                </a:solidFill>
              </a:rPr>
              <a:t>Intel</a:t>
            </a:r>
            <a:r>
              <a:rPr lang="en-US" sz="2000" b="1" baseline="30000" dirty="0" smtClean="0">
                <a:solidFill>
                  <a:schemeClr val="bg2"/>
                </a:solidFill>
              </a:rPr>
              <a:t>®</a:t>
            </a:r>
            <a:r>
              <a:rPr lang="en-US" sz="2000" b="1" dirty="0" smtClean="0">
                <a:solidFill>
                  <a:schemeClr val="bg2"/>
                </a:solidFill>
              </a:rPr>
              <a:t> Hyper-Threading Technology</a:t>
            </a:r>
          </a:p>
        </p:txBody>
      </p:sp>
      <p:sp>
        <p:nvSpPr>
          <p:cNvPr id="15365" name="Text Box 5"/>
          <p:cNvSpPr txBox="1">
            <a:spLocks noChangeArrowheads="1"/>
          </p:cNvSpPr>
          <p:nvPr/>
        </p:nvSpPr>
        <p:spPr bwMode="auto">
          <a:xfrm>
            <a:off x="614363" y="1992313"/>
            <a:ext cx="3802062" cy="577850"/>
          </a:xfrm>
          <a:prstGeom prst="rect">
            <a:avLst/>
          </a:prstGeom>
          <a:noFill/>
          <a:ln w="9525" algn="ctr">
            <a:noFill/>
            <a:miter lim="800000"/>
            <a:headEnd/>
            <a:tailEnd/>
          </a:ln>
        </p:spPr>
        <p:txBody>
          <a:bodyPr>
            <a:spAutoFit/>
          </a:bodyPr>
          <a:lstStyle/>
          <a:p>
            <a:pPr algn="ctr" eaLnBrk="0" hangingPunct="0">
              <a:lnSpc>
                <a:spcPct val="75000"/>
              </a:lnSpc>
              <a:spcBef>
                <a:spcPct val="50000"/>
              </a:spcBef>
            </a:pPr>
            <a:r>
              <a:rPr lang="en-US" sz="1400" b="0"/>
              <a:t>Increases performance by increasing processor frequency and enabling faster speeds when conditions allow</a:t>
            </a:r>
          </a:p>
        </p:txBody>
      </p:sp>
      <p:sp>
        <p:nvSpPr>
          <p:cNvPr id="15366" name="Text Box 11"/>
          <p:cNvSpPr txBox="1">
            <a:spLocks noChangeArrowheads="1"/>
          </p:cNvSpPr>
          <p:nvPr/>
        </p:nvSpPr>
        <p:spPr bwMode="auto">
          <a:xfrm rot="10800000">
            <a:off x="366961" y="3175000"/>
            <a:ext cx="415428" cy="1277938"/>
          </a:xfrm>
          <a:prstGeom prst="rect">
            <a:avLst/>
          </a:prstGeom>
          <a:noFill/>
          <a:ln w="9525" algn="ctr">
            <a:noFill/>
            <a:miter lim="800000"/>
            <a:headEnd/>
            <a:tailEnd/>
          </a:ln>
        </p:spPr>
        <p:txBody>
          <a:bodyPr vert="eaVert" lIns="91405" tIns="45702" rIns="91405" bIns="45702" anchor="b">
            <a:spAutoFit/>
          </a:bodyPr>
          <a:lstStyle/>
          <a:p>
            <a:pPr algn="ctr" eaLnBrk="0" hangingPunct="0">
              <a:lnSpc>
                <a:spcPct val="125000"/>
              </a:lnSpc>
              <a:spcBef>
                <a:spcPct val="20000"/>
              </a:spcBef>
              <a:buClr>
                <a:srgbClr val="0860A8"/>
              </a:buClr>
              <a:buSzPct val="80000"/>
            </a:pPr>
            <a:r>
              <a:rPr lang="en-US" sz="1200" b="0" dirty="0">
                <a:latin typeface="Neo Sans Intel" pitchFamily="34" charset="0"/>
              </a:rPr>
              <a:t>Frequency</a:t>
            </a:r>
          </a:p>
        </p:txBody>
      </p:sp>
      <p:grpSp>
        <p:nvGrpSpPr>
          <p:cNvPr id="2" name="Group 38"/>
          <p:cNvGrpSpPr>
            <a:grpSpLocks/>
          </p:cNvGrpSpPr>
          <p:nvPr/>
        </p:nvGrpSpPr>
        <p:grpSpPr bwMode="auto">
          <a:xfrm>
            <a:off x="925513" y="3284538"/>
            <a:ext cx="979487" cy="990600"/>
            <a:chOff x="583" y="2329"/>
            <a:chExt cx="617" cy="624"/>
          </a:xfrm>
        </p:grpSpPr>
        <p:sp>
          <p:nvSpPr>
            <p:cNvPr id="15412" name="Rectangle 5"/>
            <p:cNvSpPr>
              <a:spLocks noChangeArrowheads="1"/>
            </p:cNvSpPr>
            <p:nvPr/>
          </p:nvSpPr>
          <p:spPr bwMode="auto">
            <a:xfrm rot="10800000">
              <a:off x="583" y="2329"/>
              <a:ext cx="137" cy="624"/>
            </a:xfrm>
            <a:prstGeom prst="rect">
              <a:avLst/>
            </a:prstGeom>
            <a:solidFill>
              <a:schemeClr val="hlink"/>
            </a:solidFill>
            <a:ln w="9525" algn="ctr">
              <a:noFill/>
              <a:miter lim="800000"/>
              <a:headEnd/>
              <a:tailEnd/>
            </a:ln>
          </p:spPr>
          <p:txBody>
            <a:bodyPr vert="eaVert" wrap="none" lIns="0" tIns="0" rIns="0" bIns="0" anchor="ctr"/>
            <a:lstStyle/>
            <a:p>
              <a:pPr algn="ctr" eaLnBrk="0" hangingPunct="0">
                <a:lnSpc>
                  <a:spcPct val="75000"/>
                </a:lnSpc>
                <a:spcBef>
                  <a:spcPct val="50000"/>
                </a:spcBef>
              </a:pPr>
              <a:r>
                <a:rPr lang="en-US" sz="1200">
                  <a:solidFill>
                    <a:schemeClr val="bg1"/>
                  </a:solidFill>
                  <a:latin typeface="Neo Sans Intel" pitchFamily="34" charset="0"/>
                </a:rPr>
                <a:t>Core 0</a:t>
              </a:r>
            </a:p>
          </p:txBody>
        </p:sp>
        <p:sp>
          <p:nvSpPr>
            <p:cNvPr id="15413" name="Rectangle 6"/>
            <p:cNvSpPr>
              <a:spLocks noChangeArrowheads="1"/>
            </p:cNvSpPr>
            <p:nvPr/>
          </p:nvSpPr>
          <p:spPr bwMode="auto">
            <a:xfrm rot="10800000" flipV="1">
              <a:off x="741" y="2329"/>
              <a:ext cx="137" cy="624"/>
            </a:xfrm>
            <a:prstGeom prst="rect">
              <a:avLst/>
            </a:prstGeom>
            <a:solidFill>
              <a:schemeClr val="hlink"/>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r>
                <a:rPr lang="en-US" sz="1200">
                  <a:solidFill>
                    <a:schemeClr val="bg1"/>
                  </a:solidFill>
                  <a:latin typeface="Neo Sans Intel" pitchFamily="34" charset="0"/>
                </a:rPr>
                <a:t>Core 1</a:t>
              </a:r>
            </a:p>
          </p:txBody>
        </p:sp>
        <p:sp>
          <p:nvSpPr>
            <p:cNvPr id="15414" name="Rectangle 7"/>
            <p:cNvSpPr>
              <a:spLocks noChangeArrowheads="1"/>
            </p:cNvSpPr>
            <p:nvPr/>
          </p:nvSpPr>
          <p:spPr bwMode="auto">
            <a:xfrm rot="10800000" flipH="1" flipV="1">
              <a:off x="902" y="2329"/>
              <a:ext cx="137" cy="624"/>
            </a:xfrm>
            <a:prstGeom prst="rect">
              <a:avLst/>
            </a:prstGeom>
            <a:solidFill>
              <a:schemeClr val="hlink"/>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r>
                <a:rPr lang="en-US" sz="1200">
                  <a:solidFill>
                    <a:schemeClr val="bg1"/>
                  </a:solidFill>
                  <a:latin typeface="Neo Sans Intel" pitchFamily="34" charset="0"/>
                </a:rPr>
                <a:t>Core 2</a:t>
              </a:r>
            </a:p>
          </p:txBody>
        </p:sp>
        <p:sp>
          <p:nvSpPr>
            <p:cNvPr id="15415" name="Rectangle 8"/>
            <p:cNvSpPr>
              <a:spLocks noChangeArrowheads="1"/>
            </p:cNvSpPr>
            <p:nvPr/>
          </p:nvSpPr>
          <p:spPr bwMode="auto">
            <a:xfrm rot="10800000" flipV="1">
              <a:off x="1063" y="2329"/>
              <a:ext cx="137" cy="624"/>
            </a:xfrm>
            <a:prstGeom prst="rect">
              <a:avLst/>
            </a:prstGeom>
            <a:solidFill>
              <a:schemeClr val="hlink"/>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r>
                <a:rPr lang="en-US" sz="1200">
                  <a:solidFill>
                    <a:schemeClr val="bg1"/>
                  </a:solidFill>
                  <a:latin typeface="Neo Sans Intel" pitchFamily="34" charset="0"/>
                </a:rPr>
                <a:t>Core 3</a:t>
              </a:r>
            </a:p>
          </p:txBody>
        </p:sp>
      </p:grpSp>
      <p:cxnSp>
        <p:nvCxnSpPr>
          <p:cNvPr id="36" name="Straight Arrow Connector 35"/>
          <p:cNvCxnSpPr/>
          <p:nvPr/>
        </p:nvCxnSpPr>
        <p:spPr bwMode="auto">
          <a:xfrm rot="5400000" flipH="1" flipV="1">
            <a:off x="208757" y="3737769"/>
            <a:ext cx="1058862" cy="0"/>
          </a:xfrm>
          <a:prstGeom prst="straightConnector1">
            <a:avLst/>
          </a:prstGeom>
          <a:noFill/>
          <a:ln w="19050" cap="flat" cmpd="sng" algn="ctr">
            <a:solidFill>
              <a:schemeClr val="tx1">
                <a:lumMod val="90000"/>
                <a:lumOff val="10000"/>
              </a:schemeClr>
            </a:solidFill>
            <a:prstDash val="solid"/>
            <a:round/>
            <a:headEnd type="none" w="med" len="med"/>
            <a:tailEnd type="arrow"/>
          </a:ln>
          <a:effectLst/>
        </p:spPr>
      </p:cxnSp>
      <p:sp>
        <p:nvSpPr>
          <p:cNvPr id="15369" name="Text Box 11"/>
          <p:cNvSpPr txBox="1">
            <a:spLocks noChangeArrowheads="1"/>
          </p:cNvSpPr>
          <p:nvPr/>
        </p:nvSpPr>
        <p:spPr bwMode="auto">
          <a:xfrm>
            <a:off x="627063" y="4311650"/>
            <a:ext cx="1462087" cy="549275"/>
          </a:xfrm>
          <a:prstGeom prst="rect">
            <a:avLst/>
          </a:prstGeom>
          <a:noFill/>
          <a:ln w="50800" algn="ctr">
            <a:noFill/>
            <a:miter lim="800000"/>
            <a:headEnd/>
            <a:tailEnd/>
          </a:ln>
        </p:spPr>
        <p:txBody>
          <a:bodyPr>
            <a:spAutoFit/>
          </a:bodyPr>
          <a:lstStyle/>
          <a:p>
            <a:pPr algn="ctr" eaLnBrk="0" hangingPunct="0">
              <a:lnSpc>
                <a:spcPct val="75000"/>
              </a:lnSpc>
              <a:spcBef>
                <a:spcPct val="50000"/>
              </a:spcBef>
            </a:pPr>
            <a:r>
              <a:rPr lang="en-US" sz="1000" b="0">
                <a:cs typeface="Times New Roman" pitchFamily="18" charset="0"/>
              </a:rPr>
              <a:t>All cores </a:t>
            </a:r>
            <a:br>
              <a:rPr lang="en-US" sz="1000" b="0">
                <a:cs typeface="Times New Roman" pitchFamily="18" charset="0"/>
              </a:rPr>
            </a:br>
            <a:r>
              <a:rPr lang="en-US" sz="1000" b="0">
                <a:cs typeface="Times New Roman" pitchFamily="18" charset="0"/>
              </a:rPr>
              <a:t>operate at </a:t>
            </a:r>
            <a:br>
              <a:rPr lang="en-US" sz="1000" b="0">
                <a:cs typeface="Times New Roman" pitchFamily="18" charset="0"/>
              </a:rPr>
            </a:br>
            <a:r>
              <a:rPr lang="en-US" sz="1000" b="0">
                <a:cs typeface="Times New Roman" pitchFamily="18" charset="0"/>
              </a:rPr>
              <a:t>rated </a:t>
            </a:r>
            <a:br>
              <a:rPr lang="en-US" sz="1000" b="0">
                <a:cs typeface="Times New Roman" pitchFamily="18" charset="0"/>
              </a:rPr>
            </a:br>
            <a:r>
              <a:rPr lang="en-US" sz="1000" b="0">
                <a:cs typeface="Times New Roman" pitchFamily="18" charset="0"/>
              </a:rPr>
              <a:t>frequency</a:t>
            </a:r>
          </a:p>
        </p:txBody>
      </p:sp>
      <p:sp>
        <p:nvSpPr>
          <p:cNvPr id="15370" name="Text Box 11"/>
          <p:cNvSpPr txBox="1">
            <a:spLocks noChangeArrowheads="1"/>
          </p:cNvSpPr>
          <p:nvPr/>
        </p:nvSpPr>
        <p:spPr bwMode="auto">
          <a:xfrm>
            <a:off x="2155825" y="4311650"/>
            <a:ext cx="1020763" cy="549275"/>
          </a:xfrm>
          <a:prstGeom prst="rect">
            <a:avLst/>
          </a:prstGeom>
          <a:noFill/>
          <a:ln w="50800" algn="ctr">
            <a:noFill/>
            <a:miter lim="800000"/>
            <a:headEnd/>
            <a:tailEnd/>
          </a:ln>
        </p:spPr>
        <p:txBody>
          <a:bodyPr>
            <a:spAutoFit/>
          </a:bodyPr>
          <a:lstStyle/>
          <a:p>
            <a:pPr algn="ctr" eaLnBrk="0" hangingPunct="0">
              <a:lnSpc>
                <a:spcPct val="75000"/>
              </a:lnSpc>
              <a:spcBef>
                <a:spcPct val="50000"/>
              </a:spcBef>
            </a:pPr>
            <a:r>
              <a:rPr lang="en-US" sz="1000" b="0">
                <a:cs typeface="Times New Roman" pitchFamily="18" charset="0"/>
              </a:rPr>
              <a:t>All cores </a:t>
            </a:r>
            <a:br>
              <a:rPr lang="en-US" sz="1000" b="0">
                <a:cs typeface="Times New Roman" pitchFamily="18" charset="0"/>
              </a:rPr>
            </a:br>
            <a:r>
              <a:rPr lang="en-US" sz="1000" b="0">
                <a:cs typeface="Times New Roman" pitchFamily="18" charset="0"/>
              </a:rPr>
              <a:t>operate </a:t>
            </a:r>
            <a:br>
              <a:rPr lang="en-US" sz="1000" b="0">
                <a:cs typeface="Times New Roman" pitchFamily="18" charset="0"/>
              </a:rPr>
            </a:br>
            <a:r>
              <a:rPr lang="en-US" sz="1000" b="0">
                <a:cs typeface="Times New Roman" pitchFamily="18" charset="0"/>
              </a:rPr>
              <a:t>at higher </a:t>
            </a:r>
            <a:br>
              <a:rPr lang="en-US" sz="1000" b="0">
                <a:cs typeface="Times New Roman" pitchFamily="18" charset="0"/>
              </a:rPr>
            </a:br>
            <a:r>
              <a:rPr lang="en-US" sz="1000" b="0">
                <a:cs typeface="Times New Roman" pitchFamily="18" charset="0"/>
              </a:rPr>
              <a:t>frequency</a:t>
            </a:r>
          </a:p>
        </p:txBody>
      </p:sp>
      <p:sp>
        <p:nvSpPr>
          <p:cNvPr id="15371" name="Rectangle 5"/>
          <p:cNvSpPr>
            <a:spLocks noChangeArrowheads="1"/>
          </p:cNvSpPr>
          <p:nvPr/>
        </p:nvSpPr>
        <p:spPr bwMode="auto">
          <a:xfrm rot="10800000">
            <a:off x="2133600" y="3284538"/>
            <a:ext cx="228600" cy="990600"/>
          </a:xfrm>
          <a:prstGeom prst="rect">
            <a:avLst/>
          </a:prstGeom>
          <a:solidFill>
            <a:schemeClr val="hlink"/>
          </a:solidFill>
          <a:ln w="9525" algn="ctr">
            <a:noFill/>
            <a:miter lim="800000"/>
            <a:headEnd/>
            <a:tailEnd/>
          </a:ln>
        </p:spPr>
        <p:txBody>
          <a:bodyPr vert="eaVert" wrap="none" lIns="0" tIns="0" rIns="0" bIns="0" anchor="ctr"/>
          <a:lstStyle/>
          <a:p>
            <a:pPr algn="ctr" eaLnBrk="0" hangingPunct="0">
              <a:lnSpc>
                <a:spcPct val="75000"/>
              </a:lnSpc>
              <a:spcBef>
                <a:spcPct val="50000"/>
              </a:spcBef>
            </a:pPr>
            <a:r>
              <a:rPr lang="en-US" sz="1200">
                <a:solidFill>
                  <a:schemeClr val="bg1"/>
                </a:solidFill>
                <a:latin typeface="Neo Sans Intel" pitchFamily="34" charset="0"/>
              </a:rPr>
              <a:t>Core 0</a:t>
            </a:r>
          </a:p>
        </p:txBody>
      </p:sp>
      <p:sp>
        <p:nvSpPr>
          <p:cNvPr id="15372" name="Rectangle 15"/>
          <p:cNvSpPr>
            <a:spLocks noChangeArrowheads="1"/>
          </p:cNvSpPr>
          <p:nvPr/>
        </p:nvSpPr>
        <p:spPr bwMode="auto">
          <a:xfrm rot="10800000">
            <a:off x="2133600" y="3135313"/>
            <a:ext cx="228600" cy="141287"/>
          </a:xfrm>
          <a:prstGeom prst="rect">
            <a:avLst/>
          </a:prstGeom>
          <a:solidFill>
            <a:srgbClr val="92D050"/>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373" name="Rectangle 24"/>
          <p:cNvSpPr>
            <a:spLocks noChangeArrowheads="1"/>
          </p:cNvSpPr>
          <p:nvPr/>
        </p:nvSpPr>
        <p:spPr bwMode="auto">
          <a:xfrm>
            <a:off x="541338" y="5067300"/>
            <a:ext cx="3895725" cy="554038"/>
          </a:xfrm>
          <a:prstGeom prst="rect">
            <a:avLst/>
          </a:prstGeom>
          <a:noFill/>
          <a:ln w="9525" algn="ctr">
            <a:noFill/>
            <a:miter lim="800000"/>
            <a:headEnd/>
            <a:tailEnd/>
          </a:ln>
        </p:spPr>
        <p:txBody>
          <a:bodyPr>
            <a:spAutoFit/>
          </a:bodyPr>
          <a:lstStyle/>
          <a:p>
            <a:pPr algn="ctr" eaLnBrk="0" hangingPunct="0">
              <a:lnSpc>
                <a:spcPct val="75000"/>
              </a:lnSpc>
              <a:spcBef>
                <a:spcPct val="50000"/>
              </a:spcBef>
            </a:pPr>
            <a:r>
              <a:rPr kumimoji="1" lang="en-US">
                <a:solidFill>
                  <a:schemeClr val="tx2"/>
                </a:solidFill>
              </a:rPr>
              <a:t>Higher performance </a:t>
            </a:r>
            <a:br>
              <a:rPr kumimoji="1" lang="en-US">
                <a:solidFill>
                  <a:schemeClr val="tx2"/>
                </a:solidFill>
              </a:rPr>
            </a:br>
            <a:r>
              <a:rPr kumimoji="1" lang="en-US">
                <a:solidFill>
                  <a:schemeClr val="tx2"/>
                </a:solidFill>
              </a:rPr>
              <a:t>on demand</a:t>
            </a:r>
          </a:p>
        </p:txBody>
      </p:sp>
      <p:sp>
        <p:nvSpPr>
          <p:cNvPr id="15374" name="Text Box 11"/>
          <p:cNvSpPr txBox="1">
            <a:spLocks noChangeArrowheads="1"/>
          </p:cNvSpPr>
          <p:nvPr/>
        </p:nvSpPr>
        <p:spPr bwMode="auto">
          <a:xfrm>
            <a:off x="3228975" y="4311650"/>
            <a:ext cx="1268413" cy="549275"/>
          </a:xfrm>
          <a:prstGeom prst="rect">
            <a:avLst/>
          </a:prstGeom>
          <a:noFill/>
          <a:ln w="50800" algn="ctr">
            <a:noFill/>
            <a:miter lim="800000"/>
            <a:headEnd/>
            <a:tailEnd/>
          </a:ln>
        </p:spPr>
        <p:txBody>
          <a:bodyPr>
            <a:spAutoFit/>
          </a:bodyPr>
          <a:lstStyle/>
          <a:p>
            <a:pPr algn="ctr" eaLnBrk="0" hangingPunct="0">
              <a:lnSpc>
                <a:spcPct val="75000"/>
              </a:lnSpc>
              <a:spcBef>
                <a:spcPct val="50000"/>
              </a:spcBef>
            </a:pPr>
            <a:r>
              <a:rPr lang="en-US" sz="1000" b="0" dirty="0">
                <a:cs typeface="Times New Roman" pitchFamily="18" charset="0"/>
              </a:rPr>
              <a:t>Fewer cores </a:t>
            </a:r>
            <a:br>
              <a:rPr lang="en-US" sz="1000" b="0" dirty="0">
                <a:cs typeface="Times New Roman" pitchFamily="18" charset="0"/>
              </a:rPr>
            </a:br>
            <a:r>
              <a:rPr lang="en-US" sz="1000" b="0" dirty="0">
                <a:cs typeface="Times New Roman" pitchFamily="18" charset="0"/>
              </a:rPr>
              <a:t>may operate at </a:t>
            </a:r>
            <a:br>
              <a:rPr lang="en-US" sz="1000" b="0" dirty="0">
                <a:cs typeface="Times New Roman" pitchFamily="18" charset="0"/>
              </a:rPr>
            </a:br>
            <a:r>
              <a:rPr lang="en-US" sz="1000" b="0" dirty="0">
                <a:cs typeface="Times New Roman" pitchFamily="18" charset="0"/>
              </a:rPr>
              <a:t>even higher frequencies</a:t>
            </a:r>
          </a:p>
        </p:txBody>
      </p:sp>
      <p:sp>
        <p:nvSpPr>
          <p:cNvPr id="15375" name="Rectangle 15"/>
          <p:cNvSpPr>
            <a:spLocks noChangeArrowheads="1"/>
          </p:cNvSpPr>
          <p:nvPr/>
        </p:nvSpPr>
        <p:spPr bwMode="auto">
          <a:xfrm rot="10800000">
            <a:off x="3925888" y="4221163"/>
            <a:ext cx="219075" cy="46037"/>
          </a:xfrm>
          <a:prstGeom prst="rect">
            <a:avLst/>
          </a:prstGeom>
          <a:solidFill>
            <a:schemeClr val="tx1"/>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376" name="Rectangle 15"/>
          <p:cNvSpPr>
            <a:spLocks noChangeArrowheads="1"/>
          </p:cNvSpPr>
          <p:nvPr/>
        </p:nvSpPr>
        <p:spPr bwMode="auto">
          <a:xfrm rot="10800000">
            <a:off x="4181475" y="4221163"/>
            <a:ext cx="219075" cy="46037"/>
          </a:xfrm>
          <a:prstGeom prst="rect">
            <a:avLst/>
          </a:prstGeom>
          <a:solidFill>
            <a:schemeClr val="tx1"/>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377" name="Rectangle 36"/>
          <p:cNvSpPr>
            <a:spLocks noChangeArrowheads="1"/>
          </p:cNvSpPr>
          <p:nvPr/>
        </p:nvSpPr>
        <p:spPr bwMode="auto">
          <a:xfrm>
            <a:off x="2189163" y="2625725"/>
            <a:ext cx="952500" cy="247650"/>
          </a:xfrm>
          <a:prstGeom prst="rect">
            <a:avLst/>
          </a:prstGeom>
          <a:noFill/>
          <a:ln w="9525" algn="ctr">
            <a:noFill/>
            <a:miter lim="800000"/>
            <a:headEnd/>
            <a:tailEnd/>
          </a:ln>
        </p:spPr>
        <p:txBody>
          <a:bodyPr wrap="none">
            <a:spAutoFit/>
          </a:bodyPr>
          <a:lstStyle/>
          <a:p>
            <a:pPr algn="ctr" eaLnBrk="0" hangingPunct="0">
              <a:lnSpc>
                <a:spcPct val="75000"/>
              </a:lnSpc>
              <a:spcBef>
                <a:spcPct val="50000"/>
              </a:spcBef>
            </a:pPr>
            <a:r>
              <a:rPr lang="en-US" sz="1200">
                <a:solidFill>
                  <a:schemeClr val="tx2"/>
                </a:solidFill>
              </a:rPr>
              <a:t>4C Turbo</a:t>
            </a:r>
          </a:p>
        </p:txBody>
      </p:sp>
      <p:sp>
        <p:nvSpPr>
          <p:cNvPr id="15378" name="Rectangle 37"/>
          <p:cNvSpPr>
            <a:spLocks noChangeArrowheads="1"/>
          </p:cNvSpPr>
          <p:nvPr/>
        </p:nvSpPr>
        <p:spPr bwMode="auto">
          <a:xfrm>
            <a:off x="1004888" y="2625725"/>
            <a:ext cx="809625" cy="247650"/>
          </a:xfrm>
          <a:prstGeom prst="rect">
            <a:avLst/>
          </a:prstGeom>
          <a:noFill/>
          <a:ln w="9525" algn="ctr">
            <a:noFill/>
            <a:miter lim="800000"/>
            <a:headEnd/>
            <a:tailEnd/>
          </a:ln>
        </p:spPr>
        <p:txBody>
          <a:bodyPr wrap="none">
            <a:spAutoFit/>
          </a:bodyPr>
          <a:lstStyle/>
          <a:p>
            <a:pPr algn="ctr" eaLnBrk="0" hangingPunct="0">
              <a:lnSpc>
                <a:spcPct val="75000"/>
              </a:lnSpc>
              <a:spcBef>
                <a:spcPct val="50000"/>
              </a:spcBef>
            </a:pPr>
            <a:r>
              <a:rPr lang="en-US" sz="1200">
                <a:solidFill>
                  <a:schemeClr val="tx2"/>
                </a:solidFill>
              </a:rPr>
              <a:t>Normal</a:t>
            </a:r>
          </a:p>
        </p:txBody>
      </p:sp>
      <p:sp>
        <p:nvSpPr>
          <p:cNvPr id="15379" name="Rectangle 41"/>
          <p:cNvSpPr>
            <a:spLocks noChangeArrowheads="1"/>
          </p:cNvSpPr>
          <p:nvPr/>
        </p:nvSpPr>
        <p:spPr bwMode="auto">
          <a:xfrm>
            <a:off x="3414713" y="2625725"/>
            <a:ext cx="1084262" cy="247650"/>
          </a:xfrm>
          <a:prstGeom prst="rect">
            <a:avLst/>
          </a:prstGeom>
          <a:noFill/>
          <a:ln w="9525" algn="ctr">
            <a:noFill/>
            <a:miter lim="800000"/>
            <a:headEnd/>
            <a:tailEnd/>
          </a:ln>
        </p:spPr>
        <p:txBody>
          <a:bodyPr wrap="none">
            <a:spAutoFit/>
          </a:bodyPr>
          <a:lstStyle/>
          <a:p>
            <a:pPr algn="ctr" eaLnBrk="0" hangingPunct="0">
              <a:lnSpc>
                <a:spcPct val="75000"/>
              </a:lnSpc>
              <a:spcBef>
                <a:spcPct val="50000"/>
              </a:spcBef>
            </a:pPr>
            <a:r>
              <a:rPr lang="en-US" sz="1200" dirty="0">
                <a:solidFill>
                  <a:schemeClr val="tx2"/>
                </a:solidFill>
              </a:rPr>
              <a:t>&lt;4C Turbo</a:t>
            </a:r>
          </a:p>
        </p:txBody>
      </p:sp>
      <p:grpSp>
        <p:nvGrpSpPr>
          <p:cNvPr id="3" name="Group 61"/>
          <p:cNvGrpSpPr>
            <a:grpSpLocks/>
          </p:cNvGrpSpPr>
          <p:nvPr/>
        </p:nvGrpSpPr>
        <p:grpSpPr bwMode="auto">
          <a:xfrm>
            <a:off x="4745038" y="2738438"/>
            <a:ext cx="3802062" cy="1776412"/>
            <a:chOff x="2742" y="1571"/>
            <a:chExt cx="3681" cy="1602"/>
          </a:xfrm>
        </p:grpSpPr>
        <p:pic>
          <p:nvPicPr>
            <p:cNvPr id="15403" name="Picture 34"/>
            <p:cNvPicPr>
              <a:picLocks noChangeAspect="1" noChangeArrowheads="1"/>
            </p:cNvPicPr>
            <p:nvPr/>
          </p:nvPicPr>
          <p:blipFill>
            <a:blip r:embed="rId3"/>
            <a:srcRect/>
            <a:stretch>
              <a:fillRect/>
            </a:stretch>
          </p:blipFill>
          <p:spPr bwMode="auto">
            <a:xfrm>
              <a:off x="2742" y="1571"/>
              <a:ext cx="3681" cy="1602"/>
            </a:xfrm>
            <a:prstGeom prst="rect">
              <a:avLst/>
            </a:prstGeom>
            <a:noFill/>
            <a:ln w="9525">
              <a:noFill/>
              <a:miter lim="800000"/>
              <a:headEnd/>
              <a:tailEnd/>
            </a:ln>
          </p:spPr>
        </p:pic>
        <p:pic>
          <p:nvPicPr>
            <p:cNvPr id="15404" name="Picture 35" descr="bluball"/>
            <p:cNvPicPr>
              <a:picLocks noChangeAspect="1" noChangeArrowheads="1"/>
            </p:cNvPicPr>
            <p:nvPr/>
          </p:nvPicPr>
          <p:blipFill>
            <a:blip r:embed="rId4"/>
            <a:srcRect/>
            <a:stretch>
              <a:fillRect/>
            </a:stretch>
          </p:blipFill>
          <p:spPr bwMode="auto">
            <a:xfrm>
              <a:off x="3191" y="1882"/>
              <a:ext cx="174" cy="158"/>
            </a:xfrm>
            <a:prstGeom prst="rect">
              <a:avLst/>
            </a:prstGeom>
            <a:noFill/>
            <a:ln w="9525">
              <a:noFill/>
              <a:miter lim="800000"/>
              <a:headEnd/>
              <a:tailEnd/>
            </a:ln>
          </p:spPr>
        </p:pic>
        <p:pic>
          <p:nvPicPr>
            <p:cNvPr id="15405" name="Picture 36" descr="bluball"/>
            <p:cNvPicPr>
              <a:picLocks noChangeAspect="1" noChangeArrowheads="1"/>
            </p:cNvPicPr>
            <p:nvPr/>
          </p:nvPicPr>
          <p:blipFill>
            <a:blip r:embed="rId4"/>
            <a:srcRect/>
            <a:stretch>
              <a:fillRect/>
            </a:stretch>
          </p:blipFill>
          <p:spPr bwMode="auto">
            <a:xfrm>
              <a:off x="3262" y="2146"/>
              <a:ext cx="174" cy="158"/>
            </a:xfrm>
            <a:prstGeom prst="rect">
              <a:avLst/>
            </a:prstGeom>
            <a:noFill/>
            <a:ln w="9525">
              <a:noFill/>
              <a:miter lim="800000"/>
              <a:headEnd/>
              <a:tailEnd/>
            </a:ln>
          </p:spPr>
        </p:pic>
        <p:pic>
          <p:nvPicPr>
            <p:cNvPr id="15406" name="Picture 37" descr="bluball"/>
            <p:cNvPicPr>
              <a:picLocks noChangeAspect="1" noChangeArrowheads="1"/>
            </p:cNvPicPr>
            <p:nvPr/>
          </p:nvPicPr>
          <p:blipFill>
            <a:blip r:embed="rId4"/>
            <a:srcRect/>
            <a:stretch>
              <a:fillRect/>
            </a:stretch>
          </p:blipFill>
          <p:spPr bwMode="auto">
            <a:xfrm>
              <a:off x="3345" y="2400"/>
              <a:ext cx="174" cy="158"/>
            </a:xfrm>
            <a:prstGeom prst="rect">
              <a:avLst/>
            </a:prstGeom>
            <a:noFill/>
            <a:ln w="9525">
              <a:noFill/>
              <a:miter lim="800000"/>
              <a:headEnd/>
              <a:tailEnd/>
            </a:ln>
          </p:spPr>
        </p:pic>
        <p:pic>
          <p:nvPicPr>
            <p:cNvPr id="15407" name="Picture 38" descr="bluball"/>
            <p:cNvPicPr>
              <a:picLocks noChangeAspect="1" noChangeArrowheads="1"/>
            </p:cNvPicPr>
            <p:nvPr/>
          </p:nvPicPr>
          <p:blipFill>
            <a:blip r:embed="rId4"/>
            <a:srcRect/>
            <a:stretch>
              <a:fillRect/>
            </a:stretch>
          </p:blipFill>
          <p:spPr bwMode="auto">
            <a:xfrm>
              <a:off x="3427" y="2670"/>
              <a:ext cx="174" cy="158"/>
            </a:xfrm>
            <a:prstGeom prst="rect">
              <a:avLst/>
            </a:prstGeom>
            <a:noFill/>
            <a:ln w="9525">
              <a:noFill/>
              <a:miter lim="800000"/>
              <a:headEnd/>
              <a:tailEnd/>
            </a:ln>
          </p:spPr>
        </p:pic>
        <p:pic>
          <p:nvPicPr>
            <p:cNvPr id="15408" name="Picture 39" descr="bluball"/>
            <p:cNvPicPr>
              <a:picLocks noChangeAspect="1" noChangeArrowheads="1"/>
            </p:cNvPicPr>
            <p:nvPr/>
          </p:nvPicPr>
          <p:blipFill>
            <a:blip r:embed="rId4"/>
            <a:srcRect/>
            <a:stretch>
              <a:fillRect/>
            </a:stretch>
          </p:blipFill>
          <p:spPr bwMode="auto">
            <a:xfrm>
              <a:off x="3221" y="1994"/>
              <a:ext cx="174" cy="158"/>
            </a:xfrm>
            <a:prstGeom prst="rect">
              <a:avLst/>
            </a:prstGeom>
            <a:noFill/>
            <a:ln w="9525">
              <a:noFill/>
              <a:miter lim="800000"/>
              <a:headEnd/>
              <a:tailEnd/>
            </a:ln>
          </p:spPr>
        </p:pic>
        <p:pic>
          <p:nvPicPr>
            <p:cNvPr id="15409" name="Picture 40" descr="bluball"/>
            <p:cNvPicPr>
              <a:picLocks noChangeAspect="1" noChangeArrowheads="1"/>
            </p:cNvPicPr>
            <p:nvPr/>
          </p:nvPicPr>
          <p:blipFill>
            <a:blip r:embed="rId4"/>
            <a:srcRect/>
            <a:stretch>
              <a:fillRect/>
            </a:stretch>
          </p:blipFill>
          <p:spPr bwMode="auto">
            <a:xfrm>
              <a:off x="3293" y="2263"/>
              <a:ext cx="174" cy="158"/>
            </a:xfrm>
            <a:prstGeom prst="rect">
              <a:avLst/>
            </a:prstGeom>
            <a:noFill/>
            <a:ln w="9525">
              <a:noFill/>
              <a:miter lim="800000"/>
              <a:headEnd/>
              <a:tailEnd/>
            </a:ln>
          </p:spPr>
        </p:pic>
        <p:pic>
          <p:nvPicPr>
            <p:cNvPr id="15410" name="Picture 41" descr="bluball"/>
            <p:cNvPicPr>
              <a:picLocks noChangeAspect="1" noChangeArrowheads="1"/>
            </p:cNvPicPr>
            <p:nvPr/>
          </p:nvPicPr>
          <p:blipFill>
            <a:blip r:embed="rId4"/>
            <a:srcRect/>
            <a:stretch>
              <a:fillRect/>
            </a:stretch>
          </p:blipFill>
          <p:spPr bwMode="auto">
            <a:xfrm>
              <a:off x="3375" y="2523"/>
              <a:ext cx="174" cy="158"/>
            </a:xfrm>
            <a:prstGeom prst="rect">
              <a:avLst/>
            </a:prstGeom>
            <a:noFill/>
            <a:ln w="9525">
              <a:noFill/>
              <a:miter lim="800000"/>
              <a:headEnd/>
              <a:tailEnd/>
            </a:ln>
          </p:spPr>
        </p:pic>
        <p:pic>
          <p:nvPicPr>
            <p:cNvPr id="15411" name="Picture 42" descr="bluball"/>
            <p:cNvPicPr>
              <a:picLocks noChangeAspect="1" noChangeArrowheads="1"/>
            </p:cNvPicPr>
            <p:nvPr/>
          </p:nvPicPr>
          <p:blipFill>
            <a:blip r:embed="rId4"/>
            <a:srcRect/>
            <a:stretch>
              <a:fillRect/>
            </a:stretch>
          </p:blipFill>
          <p:spPr bwMode="auto">
            <a:xfrm>
              <a:off x="3468" y="2782"/>
              <a:ext cx="174" cy="158"/>
            </a:xfrm>
            <a:prstGeom prst="rect">
              <a:avLst/>
            </a:prstGeom>
            <a:noFill/>
            <a:ln w="9525">
              <a:noFill/>
              <a:miter lim="800000"/>
              <a:headEnd/>
              <a:tailEnd/>
            </a:ln>
          </p:spPr>
        </p:pic>
      </p:grpSp>
      <p:sp>
        <p:nvSpPr>
          <p:cNvPr id="15381" name="Rectangle 62"/>
          <p:cNvSpPr>
            <a:spLocks noChangeArrowheads="1"/>
          </p:cNvSpPr>
          <p:nvPr/>
        </p:nvSpPr>
        <p:spPr bwMode="auto">
          <a:xfrm>
            <a:off x="4806950" y="1992313"/>
            <a:ext cx="3689350" cy="577850"/>
          </a:xfrm>
          <a:prstGeom prst="rect">
            <a:avLst/>
          </a:prstGeom>
          <a:noFill/>
          <a:ln w="9525" algn="ctr">
            <a:noFill/>
            <a:miter lim="800000"/>
            <a:headEnd/>
            <a:tailEnd/>
          </a:ln>
        </p:spPr>
        <p:txBody>
          <a:bodyPr>
            <a:spAutoFit/>
          </a:bodyPr>
          <a:lstStyle/>
          <a:p>
            <a:pPr algn="ctr" eaLnBrk="0" hangingPunct="0">
              <a:lnSpc>
                <a:spcPct val="75000"/>
              </a:lnSpc>
              <a:spcBef>
                <a:spcPct val="50000"/>
              </a:spcBef>
            </a:pPr>
            <a:r>
              <a:rPr lang="en-US" sz="1400" b="0"/>
              <a:t>Increases performance for threaded applications delivering greater throughput and responsiveness</a:t>
            </a:r>
          </a:p>
        </p:txBody>
      </p:sp>
      <p:sp>
        <p:nvSpPr>
          <p:cNvPr id="15382" name="Rectangle 63"/>
          <p:cNvSpPr>
            <a:spLocks noChangeArrowheads="1"/>
          </p:cNvSpPr>
          <p:nvPr/>
        </p:nvSpPr>
        <p:spPr bwMode="auto">
          <a:xfrm>
            <a:off x="4695825" y="5064125"/>
            <a:ext cx="3895725" cy="554038"/>
          </a:xfrm>
          <a:prstGeom prst="rect">
            <a:avLst/>
          </a:prstGeom>
          <a:noFill/>
          <a:ln w="9525" algn="ctr">
            <a:noFill/>
            <a:miter lim="800000"/>
            <a:headEnd/>
            <a:tailEnd/>
          </a:ln>
        </p:spPr>
        <p:txBody>
          <a:bodyPr>
            <a:spAutoFit/>
          </a:bodyPr>
          <a:lstStyle/>
          <a:p>
            <a:pPr algn="ctr" eaLnBrk="0" hangingPunct="0">
              <a:lnSpc>
                <a:spcPct val="75000"/>
              </a:lnSpc>
              <a:spcBef>
                <a:spcPct val="50000"/>
              </a:spcBef>
            </a:pPr>
            <a:r>
              <a:rPr kumimoji="1" lang="en-US">
                <a:solidFill>
                  <a:schemeClr val="tx2"/>
                </a:solidFill>
              </a:rPr>
              <a:t>Higher performance </a:t>
            </a:r>
            <a:br>
              <a:rPr kumimoji="1" lang="en-US">
                <a:solidFill>
                  <a:schemeClr val="tx2"/>
                </a:solidFill>
              </a:rPr>
            </a:br>
            <a:r>
              <a:rPr kumimoji="1" lang="en-US">
                <a:solidFill>
                  <a:schemeClr val="tx2"/>
                </a:solidFill>
              </a:rPr>
              <a:t>for threaded workloads</a:t>
            </a:r>
          </a:p>
        </p:txBody>
      </p:sp>
      <p:sp>
        <p:nvSpPr>
          <p:cNvPr id="15383" name="Text Box 64"/>
          <p:cNvSpPr txBox="1">
            <a:spLocks noChangeArrowheads="1"/>
          </p:cNvSpPr>
          <p:nvPr/>
        </p:nvSpPr>
        <p:spPr bwMode="auto">
          <a:xfrm>
            <a:off x="6740525" y="4098925"/>
            <a:ext cx="1890713" cy="387350"/>
          </a:xfrm>
          <a:prstGeom prst="rect">
            <a:avLst/>
          </a:prstGeom>
          <a:noFill/>
          <a:ln w="9525" algn="ctr">
            <a:noFill/>
            <a:miter lim="800000"/>
            <a:headEnd/>
            <a:tailEnd/>
          </a:ln>
        </p:spPr>
        <p:txBody>
          <a:bodyPr wrap="none">
            <a:spAutoFit/>
          </a:bodyPr>
          <a:lstStyle/>
          <a:p>
            <a:pPr algn="ctr" eaLnBrk="0" hangingPunct="0">
              <a:lnSpc>
                <a:spcPct val="55000"/>
              </a:lnSpc>
              <a:spcBef>
                <a:spcPct val="50000"/>
              </a:spcBef>
            </a:pPr>
            <a:r>
              <a:rPr lang="en-US" sz="1200">
                <a:solidFill>
                  <a:schemeClr val="hlink"/>
                </a:solidFill>
              </a:rPr>
              <a:t>Up to 30% higher†</a:t>
            </a:r>
          </a:p>
          <a:p>
            <a:pPr algn="ctr" eaLnBrk="0" hangingPunct="0">
              <a:lnSpc>
                <a:spcPct val="55000"/>
              </a:lnSpc>
              <a:spcBef>
                <a:spcPct val="50000"/>
              </a:spcBef>
            </a:pPr>
            <a:endParaRPr lang="en-US" sz="1200">
              <a:solidFill>
                <a:schemeClr val="hlink"/>
              </a:solidFill>
            </a:endParaRPr>
          </a:p>
        </p:txBody>
      </p:sp>
      <p:sp>
        <p:nvSpPr>
          <p:cNvPr id="15384" name="Rectangle 15"/>
          <p:cNvSpPr>
            <a:spLocks noChangeArrowheads="1"/>
          </p:cNvSpPr>
          <p:nvPr/>
        </p:nvSpPr>
        <p:spPr bwMode="auto">
          <a:xfrm rot="10800000">
            <a:off x="2133600" y="2986088"/>
            <a:ext cx="228600" cy="146050"/>
          </a:xfrm>
          <a:prstGeom prst="rect">
            <a:avLst/>
          </a:prstGeom>
          <a:solidFill>
            <a:schemeClr val="accent1"/>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385" name="Rectangle 5"/>
          <p:cNvSpPr>
            <a:spLocks noChangeArrowheads="1"/>
          </p:cNvSpPr>
          <p:nvPr/>
        </p:nvSpPr>
        <p:spPr bwMode="auto">
          <a:xfrm rot="10800000">
            <a:off x="2400300" y="3284538"/>
            <a:ext cx="228600" cy="990600"/>
          </a:xfrm>
          <a:prstGeom prst="rect">
            <a:avLst/>
          </a:prstGeom>
          <a:solidFill>
            <a:schemeClr val="hlink"/>
          </a:solidFill>
          <a:ln w="9525" algn="ctr">
            <a:noFill/>
            <a:miter lim="800000"/>
            <a:headEnd/>
            <a:tailEnd/>
          </a:ln>
        </p:spPr>
        <p:txBody>
          <a:bodyPr vert="eaVert" wrap="none" lIns="0" tIns="0" rIns="0" bIns="0" anchor="ctr"/>
          <a:lstStyle/>
          <a:p>
            <a:pPr algn="ctr" eaLnBrk="0" hangingPunct="0">
              <a:lnSpc>
                <a:spcPct val="75000"/>
              </a:lnSpc>
              <a:spcBef>
                <a:spcPct val="50000"/>
              </a:spcBef>
            </a:pPr>
            <a:r>
              <a:rPr lang="en-US" sz="1200">
                <a:solidFill>
                  <a:schemeClr val="bg1"/>
                </a:solidFill>
                <a:latin typeface="Neo Sans Intel" pitchFamily="34" charset="0"/>
              </a:rPr>
              <a:t>Core 1</a:t>
            </a:r>
          </a:p>
        </p:txBody>
      </p:sp>
      <p:sp>
        <p:nvSpPr>
          <p:cNvPr id="15386" name="Rectangle 15"/>
          <p:cNvSpPr>
            <a:spLocks noChangeArrowheads="1"/>
          </p:cNvSpPr>
          <p:nvPr/>
        </p:nvSpPr>
        <p:spPr bwMode="auto">
          <a:xfrm rot="10800000">
            <a:off x="2400300" y="3135313"/>
            <a:ext cx="228600" cy="141287"/>
          </a:xfrm>
          <a:prstGeom prst="rect">
            <a:avLst/>
          </a:prstGeom>
          <a:solidFill>
            <a:srgbClr val="92D050"/>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387" name="Rectangle 15"/>
          <p:cNvSpPr>
            <a:spLocks noChangeArrowheads="1"/>
          </p:cNvSpPr>
          <p:nvPr/>
        </p:nvSpPr>
        <p:spPr bwMode="auto">
          <a:xfrm rot="10800000">
            <a:off x="2400300" y="2987675"/>
            <a:ext cx="228600" cy="146050"/>
          </a:xfrm>
          <a:prstGeom prst="rect">
            <a:avLst/>
          </a:prstGeom>
          <a:solidFill>
            <a:schemeClr val="accent1"/>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388" name="Rectangle 5"/>
          <p:cNvSpPr>
            <a:spLocks noChangeArrowheads="1"/>
          </p:cNvSpPr>
          <p:nvPr/>
        </p:nvSpPr>
        <p:spPr bwMode="auto">
          <a:xfrm rot="10800000">
            <a:off x="2659063" y="3284538"/>
            <a:ext cx="228600" cy="990600"/>
          </a:xfrm>
          <a:prstGeom prst="rect">
            <a:avLst/>
          </a:prstGeom>
          <a:solidFill>
            <a:schemeClr val="hlink"/>
          </a:solidFill>
          <a:ln w="9525" algn="ctr">
            <a:noFill/>
            <a:miter lim="800000"/>
            <a:headEnd/>
            <a:tailEnd/>
          </a:ln>
        </p:spPr>
        <p:txBody>
          <a:bodyPr vert="eaVert" wrap="none" lIns="0" tIns="0" rIns="0" bIns="0" anchor="ctr"/>
          <a:lstStyle/>
          <a:p>
            <a:pPr algn="ctr" eaLnBrk="0" hangingPunct="0">
              <a:lnSpc>
                <a:spcPct val="75000"/>
              </a:lnSpc>
              <a:spcBef>
                <a:spcPct val="50000"/>
              </a:spcBef>
            </a:pPr>
            <a:r>
              <a:rPr lang="en-US" sz="1200">
                <a:solidFill>
                  <a:schemeClr val="bg1"/>
                </a:solidFill>
                <a:latin typeface="Neo Sans Intel" pitchFamily="34" charset="0"/>
              </a:rPr>
              <a:t>Core 2</a:t>
            </a:r>
          </a:p>
        </p:txBody>
      </p:sp>
      <p:sp>
        <p:nvSpPr>
          <p:cNvPr id="15389" name="Rectangle 15"/>
          <p:cNvSpPr>
            <a:spLocks noChangeArrowheads="1"/>
          </p:cNvSpPr>
          <p:nvPr/>
        </p:nvSpPr>
        <p:spPr bwMode="auto">
          <a:xfrm rot="10800000">
            <a:off x="2659063" y="3135313"/>
            <a:ext cx="228600" cy="141287"/>
          </a:xfrm>
          <a:prstGeom prst="rect">
            <a:avLst/>
          </a:prstGeom>
          <a:solidFill>
            <a:srgbClr val="92D050"/>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390" name="Rectangle 15"/>
          <p:cNvSpPr>
            <a:spLocks noChangeArrowheads="1"/>
          </p:cNvSpPr>
          <p:nvPr/>
        </p:nvSpPr>
        <p:spPr bwMode="auto">
          <a:xfrm rot="10800000">
            <a:off x="2659063" y="2987675"/>
            <a:ext cx="228600" cy="146050"/>
          </a:xfrm>
          <a:prstGeom prst="rect">
            <a:avLst/>
          </a:prstGeom>
          <a:solidFill>
            <a:schemeClr val="accent1"/>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391" name="Rectangle 5"/>
          <p:cNvSpPr>
            <a:spLocks noChangeArrowheads="1"/>
          </p:cNvSpPr>
          <p:nvPr/>
        </p:nvSpPr>
        <p:spPr bwMode="auto">
          <a:xfrm rot="10800000">
            <a:off x="2925763" y="3286125"/>
            <a:ext cx="228600" cy="990600"/>
          </a:xfrm>
          <a:prstGeom prst="rect">
            <a:avLst/>
          </a:prstGeom>
          <a:solidFill>
            <a:schemeClr val="hlink"/>
          </a:solidFill>
          <a:ln w="9525" algn="ctr">
            <a:noFill/>
            <a:miter lim="800000"/>
            <a:headEnd/>
            <a:tailEnd/>
          </a:ln>
        </p:spPr>
        <p:txBody>
          <a:bodyPr vert="eaVert" wrap="none" lIns="0" tIns="0" rIns="0" bIns="0" anchor="ctr"/>
          <a:lstStyle/>
          <a:p>
            <a:pPr algn="ctr" eaLnBrk="0" hangingPunct="0">
              <a:lnSpc>
                <a:spcPct val="75000"/>
              </a:lnSpc>
              <a:spcBef>
                <a:spcPct val="50000"/>
              </a:spcBef>
            </a:pPr>
            <a:r>
              <a:rPr lang="en-US" sz="1200">
                <a:solidFill>
                  <a:schemeClr val="bg1"/>
                </a:solidFill>
                <a:latin typeface="Neo Sans Intel" pitchFamily="34" charset="0"/>
              </a:rPr>
              <a:t>Core 3</a:t>
            </a:r>
          </a:p>
        </p:txBody>
      </p:sp>
      <p:sp>
        <p:nvSpPr>
          <p:cNvPr id="15392" name="Rectangle 15"/>
          <p:cNvSpPr>
            <a:spLocks noChangeArrowheads="1"/>
          </p:cNvSpPr>
          <p:nvPr/>
        </p:nvSpPr>
        <p:spPr bwMode="auto">
          <a:xfrm rot="10800000">
            <a:off x="2925763" y="3136900"/>
            <a:ext cx="228600" cy="141288"/>
          </a:xfrm>
          <a:prstGeom prst="rect">
            <a:avLst/>
          </a:prstGeom>
          <a:solidFill>
            <a:srgbClr val="92D050"/>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393" name="Rectangle 15"/>
          <p:cNvSpPr>
            <a:spLocks noChangeArrowheads="1"/>
          </p:cNvSpPr>
          <p:nvPr/>
        </p:nvSpPr>
        <p:spPr bwMode="auto">
          <a:xfrm rot="10800000">
            <a:off x="2925763" y="2987675"/>
            <a:ext cx="228600" cy="146050"/>
          </a:xfrm>
          <a:prstGeom prst="rect">
            <a:avLst/>
          </a:prstGeom>
          <a:solidFill>
            <a:schemeClr val="accent1"/>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394" name="Rectangle 5"/>
          <p:cNvSpPr>
            <a:spLocks noChangeArrowheads="1"/>
          </p:cNvSpPr>
          <p:nvPr/>
        </p:nvSpPr>
        <p:spPr bwMode="auto">
          <a:xfrm rot="10800000">
            <a:off x="3398838" y="3284538"/>
            <a:ext cx="228600" cy="990600"/>
          </a:xfrm>
          <a:prstGeom prst="rect">
            <a:avLst/>
          </a:prstGeom>
          <a:solidFill>
            <a:schemeClr val="hlink"/>
          </a:solidFill>
          <a:ln w="9525" algn="ctr">
            <a:noFill/>
            <a:miter lim="800000"/>
            <a:headEnd/>
            <a:tailEnd/>
          </a:ln>
        </p:spPr>
        <p:txBody>
          <a:bodyPr vert="eaVert" wrap="none" lIns="0" tIns="0" rIns="0" bIns="0" anchor="ctr"/>
          <a:lstStyle/>
          <a:p>
            <a:pPr algn="ctr" eaLnBrk="0" hangingPunct="0">
              <a:lnSpc>
                <a:spcPct val="75000"/>
              </a:lnSpc>
              <a:spcBef>
                <a:spcPct val="50000"/>
              </a:spcBef>
            </a:pPr>
            <a:r>
              <a:rPr lang="en-US" sz="1200">
                <a:solidFill>
                  <a:schemeClr val="bg1"/>
                </a:solidFill>
                <a:latin typeface="Neo Sans Intel" pitchFamily="34" charset="0"/>
              </a:rPr>
              <a:t>Core 0</a:t>
            </a:r>
          </a:p>
        </p:txBody>
      </p:sp>
      <p:sp>
        <p:nvSpPr>
          <p:cNvPr id="15395" name="Rectangle 15"/>
          <p:cNvSpPr>
            <a:spLocks noChangeArrowheads="1"/>
          </p:cNvSpPr>
          <p:nvPr/>
        </p:nvSpPr>
        <p:spPr bwMode="auto">
          <a:xfrm rot="10800000">
            <a:off x="3398838" y="3135313"/>
            <a:ext cx="228600" cy="141287"/>
          </a:xfrm>
          <a:prstGeom prst="rect">
            <a:avLst/>
          </a:prstGeom>
          <a:solidFill>
            <a:srgbClr val="92D050"/>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396" name="Rectangle 15"/>
          <p:cNvSpPr>
            <a:spLocks noChangeArrowheads="1"/>
          </p:cNvSpPr>
          <p:nvPr/>
        </p:nvSpPr>
        <p:spPr bwMode="auto">
          <a:xfrm rot="10800000">
            <a:off x="3398838" y="2987675"/>
            <a:ext cx="228600" cy="146050"/>
          </a:xfrm>
          <a:prstGeom prst="rect">
            <a:avLst/>
          </a:prstGeom>
          <a:solidFill>
            <a:schemeClr val="accent1"/>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397" name="Rectangle 5"/>
          <p:cNvSpPr>
            <a:spLocks noChangeArrowheads="1"/>
          </p:cNvSpPr>
          <p:nvPr/>
        </p:nvSpPr>
        <p:spPr bwMode="auto">
          <a:xfrm rot="10800000">
            <a:off x="3665538" y="3286125"/>
            <a:ext cx="228600" cy="990600"/>
          </a:xfrm>
          <a:prstGeom prst="rect">
            <a:avLst/>
          </a:prstGeom>
          <a:solidFill>
            <a:schemeClr val="hlink"/>
          </a:solidFill>
          <a:ln w="9525" algn="ctr">
            <a:noFill/>
            <a:miter lim="800000"/>
            <a:headEnd/>
            <a:tailEnd/>
          </a:ln>
        </p:spPr>
        <p:txBody>
          <a:bodyPr vert="eaVert" wrap="none" lIns="0" tIns="0" rIns="0" bIns="0" anchor="ctr"/>
          <a:lstStyle/>
          <a:p>
            <a:pPr algn="ctr" eaLnBrk="0" hangingPunct="0">
              <a:lnSpc>
                <a:spcPct val="75000"/>
              </a:lnSpc>
              <a:spcBef>
                <a:spcPct val="50000"/>
              </a:spcBef>
            </a:pPr>
            <a:r>
              <a:rPr lang="en-US" sz="1200" dirty="0">
                <a:solidFill>
                  <a:schemeClr val="bg1"/>
                </a:solidFill>
                <a:latin typeface="Neo Sans Intel" pitchFamily="34" charset="0"/>
              </a:rPr>
              <a:t>Core 1</a:t>
            </a:r>
          </a:p>
        </p:txBody>
      </p:sp>
      <p:sp>
        <p:nvSpPr>
          <p:cNvPr id="15398" name="Rectangle 15"/>
          <p:cNvSpPr>
            <a:spLocks noChangeArrowheads="1"/>
          </p:cNvSpPr>
          <p:nvPr/>
        </p:nvSpPr>
        <p:spPr bwMode="auto">
          <a:xfrm rot="10800000">
            <a:off x="3665538" y="3136900"/>
            <a:ext cx="228600" cy="141288"/>
          </a:xfrm>
          <a:prstGeom prst="rect">
            <a:avLst/>
          </a:prstGeom>
          <a:solidFill>
            <a:srgbClr val="92D050"/>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399" name="Rectangle 15"/>
          <p:cNvSpPr>
            <a:spLocks noChangeArrowheads="1"/>
          </p:cNvSpPr>
          <p:nvPr/>
        </p:nvSpPr>
        <p:spPr bwMode="auto">
          <a:xfrm rot="10800000">
            <a:off x="3665538" y="2987675"/>
            <a:ext cx="228600" cy="146050"/>
          </a:xfrm>
          <a:prstGeom prst="rect">
            <a:avLst/>
          </a:prstGeom>
          <a:solidFill>
            <a:schemeClr val="accent1"/>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400" name="Rectangle 15"/>
          <p:cNvSpPr>
            <a:spLocks noChangeArrowheads="1"/>
          </p:cNvSpPr>
          <p:nvPr/>
        </p:nvSpPr>
        <p:spPr bwMode="auto">
          <a:xfrm rot="10800000">
            <a:off x="3398838" y="2843213"/>
            <a:ext cx="228600" cy="146050"/>
          </a:xfrm>
          <a:prstGeom prst="rect">
            <a:avLst/>
          </a:prstGeom>
          <a:solidFill>
            <a:schemeClr val="bg2"/>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401" name="Rectangle 15"/>
          <p:cNvSpPr>
            <a:spLocks noChangeArrowheads="1"/>
          </p:cNvSpPr>
          <p:nvPr/>
        </p:nvSpPr>
        <p:spPr bwMode="auto">
          <a:xfrm rot="10800000">
            <a:off x="3665538" y="2843213"/>
            <a:ext cx="228600" cy="146050"/>
          </a:xfrm>
          <a:prstGeom prst="rect">
            <a:avLst/>
          </a:prstGeom>
          <a:solidFill>
            <a:schemeClr val="bg2"/>
          </a:solidFill>
          <a:ln w="9525" algn="ctr">
            <a:noFill/>
            <a:miter lim="800000"/>
            <a:headEnd/>
            <a:tailEnd/>
          </a:ln>
        </p:spPr>
        <p:txBody>
          <a:bodyPr rot="10800000" vert="eaVert" wrap="none" lIns="0" tIns="0" rIns="0" bIns="0" anchor="ctr"/>
          <a:lstStyle/>
          <a:p>
            <a:pPr algn="ctr" eaLnBrk="0" hangingPunct="0">
              <a:lnSpc>
                <a:spcPct val="75000"/>
              </a:lnSpc>
              <a:spcBef>
                <a:spcPct val="50000"/>
              </a:spcBef>
            </a:pPr>
            <a:endParaRPr lang="en-US" sz="2400">
              <a:solidFill>
                <a:srgbClr val="FFFFFF"/>
              </a:solidFill>
              <a:latin typeface="Neo Sans Intel" pitchFamily="34" charset="0"/>
            </a:endParaRPr>
          </a:p>
        </p:txBody>
      </p:sp>
      <p:sp>
        <p:nvSpPr>
          <p:cNvPr id="15402" name="Text Box 8"/>
          <p:cNvSpPr txBox="1">
            <a:spLocks noChangeArrowheads="1"/>
          </p:cNvSpPr>
          <p:nvPr/>
        </p:nvSpPr>
        <p:spPr bwMode="auto">
          <a:xfrm>
            <a:off x="1752600" y="6099175"/>
            <a:ext cx="5410200" cy="301625"/>
          </a:xfrm>
          <a:prstGeom prst="rect">
            <a:avLst/>
          </a:prstGeom>
          <a:noFill/>
          <a:ln w="9525">
            <a:noFill/>
            <a:miter lim="800000"/>
            <a:headEnd/>
            <a:tailEnd/>
          </a:ln>
        </p:spPr>
        <p:txBody>
          <a:bodyPr>
            <a:spAutoFit/>
          </a:bodyPr>
          <a:lstStyle/>
          <a:p>
            <a:pPr marL="122238" indent="-122238" algn="ctr" eaLnBrk="0" hangingPunct="0">
              <a:lnSpc>
                <a:spcPct val="85000"/>
              </a:lnSpc>
              <a:spcBef>
                <a:spcPct val="50000"/>
              </a:spcBef>
            </a:pPr>
            <a:r>
              <a:rPr lang="en-US" sz="800" b="0" i="1" baseline="30000">
                <a:solidFill>
                  <a:schemeClr val="bg1"/>
                </a:solidFill>
              </a:rPr>
              <a:t>†	</a:t>
            </a:r>
            <a:r>
              <a:rPr lang="en-US" sz="800" b="0" i="1">
                <a:solidFill>
                  <a:schemeClr val="bg1"/>
                </a:solidFill>
              </a:rPr>
              <a:t>Source:  Intel internal measurements, January 2009.  For notes and disclaimers, see performance and legal information slides at end of this presentation.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30188"/>
            <a:ext cx="8382000" cy="941796"/>
          </a:xfrm>
        </p:spPr>
        <p:txBody>
          <a:bodyPr/>
          <a:lstStyle/>
          <a:p>
            <a:pPr eaLnBrk="1" hangingPunct="1"/>
            <a:r>
              <a:rPr lang="en-US" sz="4400" dirty="0" smtClean="0"/>
              <a:t>Energy Efficiency Enhancements </a:t>
            </a:r>
            <a:br>
              <a:rPr lang="en-US" sz="4400" dirty="0" smtClean="0"/>
            </a:br>
            <a:r>
              <a:rPr lang="en-US" sz="2400" dirty="0" smtClean="0">
                <a:solidFill>
                  <a:schemeClr val="tx1"/>
                </a:solidFill>
              </a:rPr>
              <a:t>Intel</a:t>
            </a:r>
            <a:r>
              <a:rPr lang="en-US" sz="2400" baseline="30000" dirty="0" smtClean="0">
                <a:solidFill>
                  <a:schemeClr val="tx1"/>
                </a:solidFill>
              </a:rPr>
              <a:t>®</a:t>
            </a:r>
            <a:r>
              <a:rPr lang="en-US" sz="2400" dirty="0" smtClean="0">
                <a:solidFill>
                  <a:schemeClr val="tx1"/>
                </a:solidFill>
              </a:rPr>
              <a:t> Intelligent Power Technologies</a:t>
            </a:r>
            <a:endParaRPr lang="en-US" sz="3600" dirty="0" smtClean="0">
              <a:solidFill>
                <a:schemeClr val="tx1"/>
              </a:solidFill>
            </a:endParaRPr>
          </a:p>
        </p:txBody>
      </p:sp>
      <p:sp>
        <p:nvSpPr>
          <p:cNvPr id="16387" name="AutoShape 3"/>
          <p:cNvSpPr>
            <a:spLocks noGrp="1" noChangeArrowheads="1"/>
          </p:cNvSpPr>
          <p:nvPr>
            <p:ph type="body" sz="half" idx="1"/>
          </p:nvPr>
        </p:nvSpPr>
        <p:spPr>
          <a:xfrm>
            <a:off x="455613" y="1271829"/>
            <a:ext cx="4041775" cy="4840287"/>
          </a:xfrm>
          <a:prstGeom prst="roundRect">
            <a:avLst>
              <a:gd name="adj" fmla="val 16667"/>
            </a:avLst>
          </a:prstGeom>
          <a:ln>
            <a:solidFill>
              <a:schemeClr val="tx1"/>
            </a:solidFill>
            <a:round/>
            <a:headEnd type="none" w="med" len="med"/>
            <a:tailEnd type="none" w="med" len="med"/>
          </a:ln>
        </p:spPr>
        <p:txBody>
          <a:bodyPr/>
          <a:lstStyle/>
          <a:p>
            <a:pPr marL="0" indent="0" algn="ctr" eaLnBrk="1" hangingPunct="1">
              <a:buFontTx/>
              <a:buNone/>
            </a:pPr>
            <a:r>
              <a:rPr lang="en-US" sz="2000" b="1" smtClean="0">
                <a:solidFill>
                  <a:schemeClr val="bg2"/>
                </a:solidFill>
              </a:rPr>
              <a:t>Integrated </a:t>
            </a:r>
            <a:br>
              <a:rPr lang="en-US" sz="2000" b="1" smtClean="0">
                <a:solidFill>
                  <a:schemeClr val="bg2"/>
                </a:solidFill>
              </a:rPr>
            </a:br>
            <a:r>
              <a:rPr lang="en-US" sz="2000" b="1" smtClean="0">
                <a:solidFill>
                  <a:schemeClr val="bg2"/>
                </a:solidFill>
              </a:rPr>
              <a:t>Power Gates</a:t>
            </a:r>
          </a:p>
        </p:txBody>
      </p:sp>
      <p:sp>
        <p:nvSpPr>
          <p:cNvPr id="16388" name="AutoShape 4"/>
          <p:cNvSpPr>
            <a:spLocks noGrp="1" noChangeArrowheads="1"/>
          </p:cNvSpPr>
          <p:nvPr>
            <p:ph type="body" sz="half" idx="2"/>
          </p:nvPr>
        </p:nvSpPr>
        <p:spPr>
          <a:xfrm>
            <a:off x="4649788" y="1271829"/>
            <a:ext cx="4043362" cy="4840287"/>
          </a:xfrm>
          <a:prstGeom prst="roundRect">
            <a:avLst>
              <a:gd name="adj" fmla="val 16667"/>
            </a:avLst>
          </a:prstGeom>
          <a:ln>
            <a:solidFill>
              <a:schemeClr val="tx1"/>
            </a:solidFill>
            <a:round/>
            <a:headEnd type="none" w="med" len="med"/>
            <a:tailEnd type="none" w="med" len="med"/>
          </a:ln>
        </p:spPr>
        <p:txBody>
          <a:bodyPr/>
          <a:lstStyle/>
          <a:p>
            <a:pPr marL="0" indent="0" algn="ctr" eaLnBrk="1" hangingPunct="1">
              <a:buFontTx/>
              <a:buNone/>
            </a:pPr>
            <a:r>
              <a:rPr lang="en-US" sz="2000" b="1" smtClean="0">
                <a:solidFill>
                  <a:schemeClr val="bg2"/>
                </a:solidFill>
              </a:rPr>
              <a:t>Automated </a:t>
            </a:r>
            <a:br>
              <a:rPr lang="en-US" sz="2000" b="1" smtClean="0">
                <a:solidFill>
                  <a:schemeClr val="bg2"/>
                </a:solidFill>
              </a:rPr>
            </a:br>
            <a:r>
              <a:rPr lang="en-US" sz="2000" b="1" smtClean="0">
                <a:solidFill>
                  <a:schemeClr val="bg2"/>
                </a:solidFill>
              </a:rPr>
              <a:t>Low Power States </a:t>
            </a:r>
          </a:p>
        </p:txBody>
      </p:sp>
      <p:sp>
        <p:nvSpPr>
          <p:cNvPr id="16389" name="Text Box 5"/>
          <p:cNvSpPr txBox="1">
            <a:spLocks noChangeArrowheads="1"/>
          </p:cNvSpPr>
          <p:nvPr/>
        </p:nvSpPr>
        <p:spPr bwMode="auto">
          <a:xfrm>
            <a:off x="614363" y="2314816"/>
            <a:ext cx="3802062" cy="454025"/>
          </a:xfrm>
          <a:prstGeom prst="rect">
            <a:avLst/>
          </a:prstGeom>
          <a:noFill/>
          <a:ln w="9525" algn="ctr">
            <a:noFill/>
            <a:miter lim="800000"/>
            <a:headEnd/>
            <a:tailEnd/>
          </a:ln>
        </p:spPr>
        <p:txBody>
          <a:bodyPr>
            <a:spAutoFit/>
          </a:bodyPr>
          <a:lstStyle/>
          <a:p>
            <a:pPr algn="ctr" eaLnBrk="0" hangingPunct="0">
              <a:lnSpc>
                <a:spcPct val="85000"/>
              </a:lnSpc>
              <a:spcBef>
                <a:spcPct val="50000"/>
              </a:spcBef>
            </a:pPr>
            <a:r>
              <a:rPr lang="en-US" sz="1400" b="0"/>
              <a:t>Enables idle cores to go to near </a:t>
            </a:r>
            <a:br>
              <a:rPr lang="en-US" sz="1400" b="0"/>
            </a:br>
            <a:r>
              <a:rPr lang="en-US" sz="1400" b="0"/>
              <a:t>zero power independently</a:t>
            </a:r>
          </a:p>
        </p:txBody>
      </p:sp>
      <p:sp>
        <p:nvSpPr>
          <p:cNvPr id="16390" name="Rectangle 48"/>
          <p:cNvSpPr>
            <a:spLocks noChangeArrowheads="1"/>
          </p:cNvSpPr>
          <p:nvPr/>
        </p:nvSpPr>
        <p:spPr bwMode="auto">
          <a:xfrm>
            <a:off x="4662488" y="2224329"/>
            <a:ext cx="4010025" cy="635000"/>
          </a:xfrm>
          <a:prstGeom prst="rect">
            <a:avLst/>
          </a:prstGeom>
          <a:noFill/>
          <a:ln w="9525" algn="ctr">
            <a:noFill/>
            <a:miter lim="800000"/>
            <a:headEnd/>
            <a:tailEnd/>
          </a:ln>
        </p:spPr>
        <p:txBody>
          <a:bodyPr>
            <a:spAutoFit/>
          </a:bodyPr>
          <a:lstStyle/>
          <a:p>
            <a:pPr algn="ctr" eaLnBrk="0" hangingPunct="0">
              <a:lnSpc>
                <a:spcPct val="85000"/>
              </a:lnSpc>
              <a:spcBef>
                <a:spcPct val="50000"/>
              </a:spcBef>
            </a:pPr>
            <a:r>
              <a:rPr lang="en-US" sz="1400" b="0"/>
              <a:t>More &amp; Lower CPU Power States</a:t>
            </a:r>
            <a:br>
              <a:rPr lang="en-US" sz="1400" b="0"/>
            </a:br>
            <a:r>
              <a:rPr lang="en-US" sz="1400" b="0"/>
              <a:t>Reduced latency during transitions</a:t>
            </a:r>
            <a:br>
              <a:rPr lang="en-US" sz="1400" b="0"/>
            </a:br>
            <a:r>
              <a:rPr lang="en-US" sz="1400" b="0"/>
              <a:t>Power management now on memory, I/O</a:t>
            </a:r>
          </a:p>
        </p:txBody>
      </p:sp>
      <p:grpSp>
        <p:nvGrpSpPr>
          <p:cNvPr id="9" name="Group 189"/>
          <p:cNvGrpSpPr>
            <a:grpSpLocks/>
          </p:cNvGrpSpPr>
          <p:nvPr/>
        </p:nvGrpSpPr>
        <p:grpSpPr bwMode="auto">
          <a:xfrm>
            <a:off x="617538" y="2883141"/>
            <a:ext cx="3770312" cy="2178050"/>
            <a:chOff x="389" y="1670"/>
            <a:chExt cx="2375" cy="1372"/>
          </a:xfrm>
        </p:grpSpPr>
        <p:pic>
          <p:nvPicPr>
            <p:cNvPr id="16400" name="Picture 46" descr="cooltools-shape"/>
            <p:cNvPicPr>
              <a:picLocks noChangeAspect="1" noChangeArrowheads="1"/>
            </p:cNvPicPr>
            <p:nvPr/>
          </p:nvPicPr>
          <p:blipFill>
            <a:blip r:embed="rId3"/>
            <a:srcRect/>
            <a:stretch>
              <a:fillRect/>
            </a:stretch>
          </p:blipFill>
          <p:spPr bwMode="auto">
            <a:xfrm>
              <a:off x="389" y="1670"/>
              <a:ext cx="2375" cy="1372"/>
            </a:xfrm>
            <a:prstGeom prst="rect">
              <a:avLst/>
            </a:prstGeom>
            <a:noFill/>
            <a:ln w="9525">
              <a:noFill/>
              <a:miter lim="800000"/>
              <a:headEnd/>
              <a:tailEnd/>
            </a:ln>
          </p:spPr>
        </p:pic>
        <p:sp>
          <p:nvSpPr>
            <p:cNvPr id="43057" name="AutoShape 49"/>
            <p:cNvSpPr>
              <a:spLocks noChangeArrowheads="1"/>
            </p:cNvSpPr>
            <p:nvPr/>
          </p:nvSpPr>
          <p:spPr bwMode="auto">
            <a:xfrm>
              <a:off x="533" y="2462"/>
              <a:ext cx="2084" cy="265"/>
            </a:xfrm>
            <a:prstGeom prst="bevel">
              <a:avLst>
                <a:gd name="adj" fmla="val 12500"/>
              </a:avLst>
            </a:prstGeom>
            <a:gradFill rotWithShape="1">
              <a:gsLst>
                <a:gs pos="0">
                  <a:schemeClr val="accent2"/>
                </a:gs>
                <a:gs pos="100000">
                  <a:schemeClr val="accent2">
                    <a:gamma/>
                    <a:shade val="46275"/>
                    <a:invGamma/>
                  </a:schemeClr>
                </a:gs>
              </a:gsLst>
              <a:lin ang="5400000" scaled="1"/>
            </a:gradFill>
            <a:ln w="3175">
              <a:noFill/>
              <a:miter lim="800000"/>
              <a:headEnd/>
              <a:tailEnd/>
            </a:ln>
            <a:effectLst>
              <a:prstShdw prst="shdw17" dist="17961" dir="2700000">
                <a:schemeClr val="accent2">
                  <a:gamma/>
                  <a:shade val="60000"/>
                  <a:invGamma/>
                </a:schemeClr>
              </a:prstShdw>
            </a:effectLst>
          </p:spPr>
          <p:txBody>
            <a:bodyPr wrap="none" anchor="ctr"/>
            <a:lstStyle/>
            <a:p>
              <a:pPr>
                <a:lnSpc>
                  <a:spcPct val="75000"/>
                </a:lnSpc>
                <a:defRPr/>
              </a:pPr>
              <a:endParaRPr lang="en-US" sz="1100" b="0">
                <a:solidFill>
                  <a:srgbClr val="FFFFFF"/>
                </a:solidFill>
                <a:latin typeface="Neo Sans Intel Medium" pitchFamily="34" charset="0"/>
                <a:cs typeface="Arial" charset="0"/>
              </a:endParaRPr>
            </a:p>
          </p:txBody>
        </p:sp>
        <p:sp>
          <p:nvSpPr>
            <p:cNvPr id="16402" name="Line 6"/>
            <p:cNvSpPr>
              <a:spLocks noChangeShapeType="1"/>
            </p:cNvSpPr>
            <p:nvPr/>
          </p:nvSpPr>
          <p:spPr bwMode="auto">
            <a:xfrm>
              <a:off x="542" y="2319"/>
              <a:ext cx="1953" cy="0"/>
            </a:xfrm>
            <a:prstGeom prst="line">
              <a:avLst/>
            </a:prstGeom>
            <a:noFill/>
            <a:ln w="12700">
              <a:solidFill>
                <a:schemeClr val="tx1"/>
              </a:solidFill>
              <a:round/>
              <a:headEnd type="none" w="sm" len="sm"/>
              <a:tailEnd type="none" w="sm" len="sm"/>
            </a:ln>
          </p:spPr>
          <p:txBody>
            <a:bodyPr anchor="ctr"/>
            <a:lstStyle/>
            <a:p>
              <a:endParaRPr lang="en-US"/>
            </a:p>
          </p:txBody>
        </p:sp>
        <p:sp>
          <p:nvSpPr>
            <p:cNvPr id="43020" name="Rectangle 7"/>
            <p:cNvSpPr>
              <a:spLocks noChangeArrowheads="1"/>
            </p:cNvSpPr>
            <p:nvPr/>
          </p:nvSpPr>
          <p:spPr bwMode="auto">
            <a:xfrm>
              <a:off x="542" y="2183"/>
              <a:ext cx="521" cy="272"/>
            </a:xfrm>
            <a:prstGeom prst="bevel">
              <a:avLst>
                <a:gd name="adj" fmla="val 12500"/>
              </a:avLst>
            </a:prstGeom>
            <a:gradFill rotWithShape="1">
              <a:gsLst>
                <a:gs pos="0">
                  <a:schemeClr val="folHlink"/>
                </a:gs>
                <a:gs pos="100000">
                  <a:schemeClr val="folHlink">
                    <a:gamma/>
                    <a:shade val="46275"/>
                    <a:invGamma/>
                  </a:schemeClr>
                </a:gs>
              </a:gsLst>
              <a:lin ang="5400000" scaled="1"/>
            </a:gradFill>
            <a:ln w="12700">
              <a:noFill/>
              <a:miter lim="800000"/>
              <a:headEnd type="none" w="sm" len="sm"/>
              <a:tailEnd type="none" w="sm" len="sm"/>
            </a:ln>
          </p:spPr>
          <p:txBody>
            <a:bodyPr wrap="none" anchor="ctr"/>
            <a:lstStyle/>
            <a:p>
              <a:pPr algn="ctr">
                <a:lnSpc>
                  <a:spcPct val="75000"/>
                </a:lnSpc>
                <a:defRPr/>
              </a:pPr>
              <a:endParaRPr lang="en-US" sz="1100" b="0">
                <a:solidFill>
                  <a:srgbClr val="FFFFFF"/>
                </a:solidFill>
                <a:effectLst>
                  <a:outerShdw blurRad="38100" dist="38100" dir="2700000" algn="tl">
                    <a:srgbClr val="000000"/>
                  </a:outerShdw>
                </a:effectLst>
                <a:latin typeface="Neo Sans Intel Medium" pitchFamily="34" charset="0"/>
                <a:cs typeface="Arial" charset="0"/>
              </a:endParaRPr>
            </a:p>
          </p:txBody>
        </p:sp>
        <p:grpSp>
          <p:nvGrpSpPr>
            <p:cNvPr id="10" name="Group 8"/>
            <p:cNvGrpSpPr>
              <a:grpSpLocks/>
            </p:cNvGrpSpPr>
            <p:nvPr/>
          </p:nvGrpSpPr>
          <p:grpSpPr bwMode="auto">
            <a:xfrm>
              <a:off x="739" y="1997"/>
              <a:ext cx="112" cy="167"/>
              <a:chOff x="3072" y="2400"/>
              <a:chExt cx="336" cy="480"/>
            </a:xfrm>
          </p:grpSpPr>
          <p:sp>
            <p:nvSpPr>
              <p:cNvPr id="16433" name="Line 9"/>
              <p:cNvSpPr>
                <a:spLocks noChangeShapeType="1"/>
              </p:cNvSpPr>
              <p:nvPr/>
            </p:nvSpPr>
            <p:spPr bwMode="auto">
              <a:xfrm>
                <a:off x="3264" y="2496"/>
                <a:ext cx="0" cy="288"/>
              </a:xfrm>
              <a:prstGeom prst="line">
                <a:avLst/>
              </a:prstGeom>
              <a:noFill/>
              <a:ln w="19050">
                <a:solidFill>
                  <a:schemeClr val="tx1"/>
                </a:solidFill>
                <a:round/>
                <a:headEnd/>
                <a:tailEnd/>
              </a:ln>
            </p:spPr>
            <p:txBody>
              <a:bodyPr anchor="ctr"/>
              <a:lstStyle/>
              <a:p>
                <a:endParaRPr lang="en-US"/>
              </a:p>
            </p:txBody>
          </p:sp>
          <p:sp>
            <p:nvSpPr>
              <p:cNvPr id="16434" name="Line 10"/>
              <p:cNvSpPr>
                <a:spLocks noChangeShapeType="1"/>
              </p:cNvSpPr>
              <p:nvPr/>
            </p:nvSpPr>
            <p:spPr bwMode="auto">
              <a:xfrm>
                <a:off x="3072" y="2640"/>
                <a:ext cx="96" cy="0"/>
              </a:xfrm>
              <a:prstGeom prst="line">
                <a:avLst/>
              </a:prstGeom>
              <a:noFill/>
              <a:ln w="19050">
                <a:solidFill>
                  <a:schemeClr val="tx1"/>
                </a:solidFill>
                <a:round/>
                <a:headEnd/>
                <a:tailEnd/>
              </a:ln>
            </p:spPr>
            <p:txBody>
              <a:bodyPr anchor="ctr"/>
              <a:lstStyle/>
              <a:p>
                <a:endParaRPr lang="en-US"/>
              </a:p>
            </p:txBody>
          </p:sp>
          <p:sp>
            <p:nvSpPr>
              <p:cNvPr id="2" name="Oval 11"/>
              <p:cNvSpPr>
                <a:spLocks noChangeArrowheads="1"/>
              </p:cNvSpPr>
              <p:nvPr/>
            </p:nvSpPr>
            <p:spPr bwMode="auto">
              <a:xfrm>
                <a:off x="3168" y="2593"/>
                <a:ext cx="96" cy="95"/>
              </a:xfrm>
              <a:prstGeom prst="ellipse">
                <a:avLst/>
              </a:prstGeom>
              <a:noFill/>
              <a:ln w="19050" algn="ctr">
                <a:solidFill>
                  <a:schemeClr val="tx1"/>
                </a:solidFill>
                <a:round/>
                <a:headEnd/>
                <a:tailEnd/>
              </a:ln>
            </p:spPr>
            <p:txBody>
              <a:bodyPr wrap="none" anchor="ctr"/>
              <a:lstStyle/>
              <a:p>
                <a:pPr algn="ctr">
                  <a:lnSpc>
                    <a:spcPct val="75000"/>
                  </a:lnSpc>
                  <a:defRPr/>
                </a:pPr>
                <a:endParaRPr lang="en-US" sz="1100" b="0">
                  <a:effectLst>
                    <a:outerShdw blurRad="38100" dist="38100" dir="2700000" algn="tl">
                      <a:srgbClr val="C0C0C0"/>
                    </a:outerShdw>
                  </a:effectLst>
                  <a:latin typeface="Neo Sans Intel Medium" pitchFamily="34" charset="0"/>
                  <a:cs typeface="Arial" charset="0"/>
                </a:endParaRPr>
              </a:p>
            </p:txBody>
          </p:sp>
          <p:sp>
            <p:nvSpPr>
              <p:cNvPr id="3" name="Freeform 12"/>
              <p:cNvSpPr>
                <a:spLocks/>
              </p:cNvSpPr>
              <p:nvPr/>
            </p:nvSpPr>
            <p:spPr bwMode="auto">
              <a:xfrm>
                <a:off x="3312" y="2400"/>
                <a:ext cx="96" cy="480"/>
              </a:xfrm>
              <a:custGeom>
                <a:avLst/>
                <a:gdLst>
                  <a:gd name="T0" fmla="*/ 96 w 96"/>
                  <a:gd name="T1" fmla="*/ 0 h 480"/>
                  <a:gd name="T2" fmla="*/ 96 w 96"/>
                  <a:gd name="T3" fmla="*/ 96 h 480"/>
                  <a:gd name="T4" fmla="*/ 0 w 96"/>
                  <a:gd name="T5" fmla="*/ 96 h 480"/>
                  <a:gd name="T6" fmla="*/ 0 w 96"/>
                  <a:gd name="T7" fmla="*/ 384 h 480"/>
                  <a:gd name="T8" fmla="*/ 96 w 96"/>
                  <a:gd name="T9" fmla="*/ 384 h 480"/>
                  <a:gd name="T10" fmla="*/ 96 w 96"/>
                  <a:gd name="T11" fmla="*/ 480 h 480"/>
                  <a:gd name="T12" fmla="*/ 0 60000 65536"/>
                  <a:gd name="T13" fmla="*/ 0 60000 65536"/>
                  <a:gd name="T14" fmla="*/ 0 60000 65536"/>
                  <a:gd name="T15" fmla="*/ 0 60000 65536"/>
                  <a:gd name="T16" fmla="*/ 0 60000 65536"/>
                  <a:gd name="T17" fmla="*/ 0 60000 65536"/>
                  <a:gd name="T18" fmla="*/ 0 w 96"/>
                  <a:gd name="T19" fmla="*/ 0 h 480"/>
                  <a:gd name="T20" fmla="*/ 96 w 9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96" h="480">
                    <a:moveTo>
                      <a:pt x="96" y="0"/>
                    </a:moveTo>
                    <a:lnTo>
                      <a:pt x="96" y="96"/>
                    </a:lnTo>
                    <a:lnTo>
                      <a:pt x="0" y="96"/>
                    </a:lnTo>
                    <a:lnTo>
                      <a:pt x="0" y="384"/>
                    </a:lnTo>
                    <a:lnTo>
                      <a:pt x="96" y="384"/>
                    </a:lnTo>
                    <a:lnTo>
                      <a:pt x="96" y="480"/>
                    </a:lnTo>
                  </a:path>
                </a:pathLst>
              </a:custGeom>
              <a:noFill/>
              <a:ln w="19050">
                <a:solidFill>
                  <a:schemeClr val="tx1"/>
                </a:solidFill>
                <a:round/>
                <a:headEnd/>
                <a:tailEnd/>
              </a:ln>
            </p:spPr>
            <p:txBody>
              <a:bodyPr anchor="ctr"/>
              <a:lstStyle/>
              <a:p>
                <a:pPr algn="ctr">
                  <a:lnSpc>
                    <a:spcPct val="75000"/>
                  </a:lnSpc>
                  <a:defRPr/>
                </a:pPr>
                <a:endParaRPr lang="en-US" sz="1100" b="0">
                  <a:effectLst>
                    <a:outerShdw blurRad="38100" dist="38100" dir="2700000" algn="tl">
                      <a:srgbClr val="C0C0C0"/>
                    </a:outerShdw>
                  </a:effectLst>
                  <a:latin typeface="Neo Sans Intel Medium" pitchFamily="34" charset="0"/>
                  <a:cs typeface="Arial" charset="0"/>
                </a:endParaRPr>
              </a:p>
            </p:txBody>
          </p:sp>
        </p:grpSp>
        <p:sp>
          <p:nvSpPr>
            <p:cNvPr id="43022" name="Text Box 13"/>
            <p:cNvSpPr txBox="1">
              <a:spLocks noChangeArrowheads="1"/>
            </p:cNvSpPr>
            <p:nvPr/>
          </p:nvSpPr>
          <p:spPr bwMode="auto">
            <a:xfrm>
              <a:off x="550" y="2221"/>
              <a:ext cx="490" cy="196"/>
            </a:xfrm>
            <a:prstGeom prst="rect">
              <a:avLst/>
            </a:prstGeom>
            <a:noFill/>
            <a:ln w="12700">
              <a:noFill/>
              <a:miter lim="800000"/>
              <a:headEnd type="none" w="sm" len="sm"/>
              <a:tailEnd type="none" w="sm" len="sm"/>
            </a:ln>
          </p:spPr>
          <p:txBody>
            <a:bodyPr wrap="none" lIns="163284" tIns="81642" rIns="163284" bIns="81642">
              <a:spAutoFit/>
            </a:bodyPr>
            <a:lstStyle/>
            <a:p>
              <a:pPr algn="ctr" defTabSz="1633538" eaLnBrk="0" hangingPunct="0">
                <a:lnSpc>
                  <a:spcPct val="75000"/>
                </a:lnSpc>
                <a:defRPr/>
              </a:pPr>
              <a:r>
                <a:rPr lang="en-US" sz="1300" b="0">
                  <a:solidFill>
                    <a:srgbClr val="FFFFFF"/>
                  </a:solidFill>
                  <a:effectLst>
                    <a:outerShdw blurRad="38100" dist="38100" dir="2700000" algn="tl">
                      <a:srgbClr val="C0C0C0"/>
                    </a:outerShdw>
                  </a:effectLst>
                  <a:latin typeface="Neo Sans Intel Medium" pitchFamily="34" charset="0"/>
                  <a:cs typeface="Arial" charset="0"/>
                </a:rPr>
                <a:t>Core0</a:t>
              </a:r>
            </a:p>
          </p:txBody>
        </p:sp>
        <p:sp>
          <p:nvSpPr>
            <p:cNvPr id="43023" name="Rectangle 14"/>
            <p:cNvSpPr>
              <a:spLocks noChangeArrowheads="1"/>
            </p:cNvSpPr>
            <p:nvPr/>
          </p:nvSpPr>
          <p:spPr bwMode="auto">
            <a:xfrm>
              <a:off x="1063" y="2183"/>
              <a:ext cx="521" cy="272"/>
            </a:xfrm>
            <a:prstGeom prst="bevel">
              <a:avLst>
                <a:gd name="adj" fmla="val 12500"/>
              </a:avLst>
            </a:prstGeom>
            <a:gradFill rotWithShape="1">
              <a:gsLst>
                <a:gs pos="0">
                  <a:schemeClr val="folHlink"/>
                </a:gs>
                <a:gs pos="100000">
                  <a:schemeClr val="folHlink">
                    <a:gamma/>
                    <a:shade val="46275"/>
                    <a:invGamma/>
                  </a:schemeClr>
                </a:gs>
              </a:gsLst>
              <a:lin ang="5400000" scaled="1"/>
            </a:gradFill>
            <a:ln w="12700">
              <a:noFill/>
              <a:miter lim="800000"/>
              <a:headEnd type="none" w="sm" len="sm"/>
              <a:tailEnd type="none" w="sm" len="sm"/>
            </a:ln>
          </p:spPr>
          <p:txBody>
            <a:bodyPr wrap="none" anchor="ctr"/>
            <a:lstStyle/>
            <a:p>
              <a:pPr algn="ctr">
                <a:lnSpc>
                  <a:spcPct val="75000"/>
                </a:lnSpc>
                <a:defRPr/>
              </a:pPr>
              <a:endParaRPr lang="en-US" sz="1100" b="0">
                <a:solidFill>
                  <a:srgbClr val="FFFFFF"/>
                </a:solidFill>
                <a:effectLst>
                  <a:outerShdw blurRad="38100" dist="38100" dir="2700000" algn="tl">
                    <a:srgbClr val="000000"/>
                  </a:outerShdw>
                </a:effectLst>
                <a:latin typeface="Neo Sans Intel Medium" pitchFamily="34" charset="0"/>
                <a:cs typeface="Arial" charset="0"/>
              </a:endParaRPr>
            </a:p>
          </p:txBody>
        </p:sp>
        <p:sp>
          <p:nvSpPr>
            <p:cNvPr id="43025" name="Text Box 20"/>
            <p:cNvSpPr txBox="1">
              <a:spLocks noChangeArrowheads="1"/>
            </p:cNvSpPr>
            <p:nvPr/>
          </p:nvSpPr>
          <p:spPr bwMode="auto">
            <a:xfrm>
              <a:off x="1071" y="2221"/>
              <a:ext cx="490" cy="196"/>
            </a:xfrm>
            <a:prstGeom prst="rect">
              <a:avLst/>
            </a:prstGeom>
            <a:noFill/>
            <a:ln w="12700">
              <a:noFill/>
              <a:miter lim="800000"/>
              <a:headEnd type="none" w="sm" len="sm"/>
              <a:tailEnd type="none" w="sm" len="sm"/>
            </a:ln>
          </p:spPr>
          <p:txBody>
            <a:bodyPr wrap="none" lIns="163284" tIns="81642" rIns="163284" bIns="81642">
              <a:spAutoFit/>
            </a:bodyPr>
            <a:lstStyle/>
            <a:p>
              <a:pPr algn="ctr" defTabSz="1633538" eaLnBrk="0" hangingPunct="0">
                <a:lnSpc>
                  <a:spcPct val="75000"/>
                </a:lnSpc>
                <a:defRPr/>
              </a:pPr>
              <a:r>
                <a:rPr lang="en-US" sz="1300" b="0">
                  <a:solidFill>
                    <a:srgbClr val="FFFFFF"/>
                  </a:solidFill>
                  <a:effectLst>
                    <a:outerShdw blurRad="38100" dist="38100" dir="2700000" algn="tl">
                      <a:srgbClr val="C0C0C0"/>
                    </a:outerShdw>
                  </a:effectLst>
                  <a:latin typeface="Neo Sans Intel Medium" pitchFamily="34" charset="0"/>
                  <a:cs typeface="Arial" charset="0"/>
                </a:rPr>
                <a:t>Core1</a:t>
              </a:r>
            </a:p>
          </p:txBody>
        </p:sp>
        <p:sp>
          <p:nvSpPr>
            <p:cNvPr id="43026" name="Rectangle 21"/>
            <p:cNvSpPr>
              <a:spLocks noChangeArrowheads="1"/>
            </p:cNvSpPr>
            <p:nvPr/>
          </p:nvSpPr>
          <p:spPr bwMode="auto">
            <a:xfrm>
              <a:off x="1584" y="2183"/>
              <a:ext cx="521" cy="272"/>
            </a:xfrm>
            <a:prstGeom prst="bevel">
              <a:avLst>
                <a:gd name="adj" fmla="val 12500"/>
              </a:avLst>
            </a:prstGeom>
            <a:gradFill rotWithShape="1">
              <a:gsLst>
                <a:gs pos="0">
                  <a:schemeClr val="folHlink"/>
                </a:gs>
                <a:gs pos="100000">
                  <a:schemeClr val="folHlink">
                    <a:gamma/>
                    <a:shade val="46275"/>
                    <a:invGamma/>
                  </a:schemeClr>
                </a:gs>
              </a:gsLst>
              <a:lin ang="5400000" scaled="1"/>
            </a:gradFill>
            <a:ln w="12700">
              <a:noFill/>
              <a:miter lim="800000"/>
              <a:headEnd type="none" w="sm" len="sm"/>
              <a:tailEnd type="none" w="sm" len="sm"/>
            </a:ln>
          </p:spPr>
          <p:txBody>
            <a:bodyPr wrap="none" anchor="ctr"/>
            <a:lstStyle/>
            <a:p>
              <a:pPr algn="ctr">
                <a:lnSpc>
                  <a:spcPct val="75000"/>
                </a:lnSpc>
                <a:defRPr/>
              </a:pPr>
              <a:endParaRPr lang="en-US" sz="1100" b="0">
                <a:solidFill>
                  <a:srgbClr val="FFFFFF"/>
                </a:solidFill>
                <a:effectLst>
                  <a:outerShdw blurRad="38100" dist="38100" dir="2700000" algn="tl">
                    <a:srgbClr val="000000"/>
                  </a:outerShdw>
                </a:effectLst>
                <a:latin typeface="Neo Sans Intel Medium" pitchFamily="34" charset="0"/>
                <a:cs typeface="Arial" charset="0"/>
              </a:endParaRPr>
            </a:p>
          </p:txBody>
        </p:sp>
        <p:sp>
          <p:nvSpPr>
            <p:cNvPr id="43028" name="Text Box 27"/>
            <p:cNvSpPr txBox="1">
              <a:spLocks noChangeArrowheads="1"/>
            </p:cNvSpPr>
            <p:nvPr/>
          </p:nvSpPr>
          <p:spPr bwMode="auto">
            <a:xfrm>
              <a:off x="1592" y="2221"/>
              <a:ext cx="490" cy="196"/>
            </a:xfrm>
            <a:prstGeom prst="rect">
              <a:avLst/>
            </a:prstGeom>
            <a:noFill/>
            <a:ln w="12700">
              <a:noFill/>
              <a:miter lim="800000"/>
              <a:headEnd type="none" w="sm" len="sm"/>
              <a:tailEnd type="none" w="sm" len="sm"/>
            </a:ln>
          </p:spPr>
          <p:txBody>
            <a:bodyPr wrap="none" lIns="163284" tIns="81642" rIns="163284" bIns="81642">
              <a:spAutoFit/>
            </a:bodyPr>
            <a:lstStyle/>
            <a:p>
              <a:pPr algn="ctr" defTabSz="1633538" eaLnBrk="0" hangingPunct="0">
                <a:lnSpc>
                  <a:spcPct val="75000"/>
                </a:lnSpc>
                <a:defRPr/>
              </a:pPr>
              <a:r>
                <a:rPr lang="en-US" sz="1300" b="0">
                  <a:solidFill>
                    <a:srgbClr val="FFFFFF"/>
                  </a:solidFill>
                  <a:effectLst>
                    <a:outerShdw blurRad="38100" dist="38100" dir="2700000" algn="tl">
                      <a:srgbClr val="C0C0C0"/>
                    </a:outerShdw>
                  </a:effectLst>
                  <a:latin typeface="Neo Sans Intel Medium" pitchFamily="34" charset="0"/>
                  <a:cs typeface="Arial" charset="0"/>
                </a:rPr>
                <a:t>Core2</a:t>
              </a:r>
            </a:p>
          </p:txBody>
        </p:sp>
        <p:sp>
          <p:nvSpPr>
            <p:cNvPr id="43029" name="Rectangle 28"/>
            <p:cNvSpPr>
              <a:spLocks noChangeArrowheads="1"/>
            </p:cNvSpPr>
            <p:nvPr/>
          </p:nvSpPr>
          <p:spPr bwMode="auto">
            <a:xfrm>
              <a:off x="2105" y="2183"/>
              <a:ext cx="521" cy="272"/>
            </a:xfrm>
            <a:prstGeom prst="bevel">
              <a:avLst>
                <a:gd name="adj" fmla="val 12500"/>
              </a:avLst>
            </a:prstGeom>
            <a:gradFill rotWithShape="1">
              <a:gsLst>
                <a:gs pos="0">
                  <a:schemeClr val="folHlink"/>
                </a:gs>
                <a:gs pos="100000">
                  <a:schemeClr val="folHlink">
                    <a:gamma/>
                    <a:shade val="46275"/>
                    <a:invGamma/>
                  </a:schemeClr>
                </a:gs>
              </a:gsLst>
              <a:lin ang="5400000" scaled="1"/>
            </a:gradFill>
            <a:ln w="12700">
              <a:noFill/>
              <a:miter lim="800000"/>
              <a:headEnd type="none" w="sm" len="sm"/>
              <a:tailEnd type="none" w="sm" len="sm"/>
            </a:ln>
          </p:spPr>
          <p:txBody>
            <a:bodyPr wrap="none" anchor="ctr"/>
            <a:lstStyle/>
            <a:p>
              <a:pPr algn="ctr">
                <a:lnSpc>
                  <a:spcPct val="75000"/>
                </a:lnSpc>
                <a:defRPr/>
              </a:pPr>
              <a:endParaRPr lang="en-US" sz="1100" b="0">
                <a:solidFill>
                  <a:srgbClr val="FFFFFF"/>
                </a:solidFill>
                <a:effectLst>
                  <a:outerShdw blurRad="38100" dist="38100" dir="2700000" algn="tl">
                    <a:srgbClr val="000000"/>
                  </a:outerShdw>
                </a:effectLst>
                <a:latin typeface="Neo Sans Intel Medium" pitchFamily="34" charset="0"/>
                <a:cs typeface="Arial" charset="0"/>
              </a:endParaRPr>
            </a:p>
          </p:txBody>
        </p:sp>
        <p:sp>
          <p:nvSpPr>
            <p:cNvPr id="43031" name="Text Box 34"/>
            <p:cNvSpPr txBox="1">
              <a:spLocks noChangeArrowheads="1"/>
            </p:cNvSpPr>
            <p:nvPr/>
          </p:nvSpPr>
          <p:spPr bwMode="auto">
            <a:xfrm>
              <a:off x="2113" y="2221"/>
              <a:ext cx="490" cy="196"/>
            </a:xfrm>
            <a:prstGeom prst="rect">
              <a:avLst/>
            </a:prstGeom>
            <a:noFill/>
            <a:ln w="12700">
              <a:noFill/>
              <a:miter lim="800000"/>
              <a:headEnd type="none" w="sm" len="sm"/>
              <a:tailEnd type="none" w="sm" len="sm"/>
            </a:ln>
          </p:spPr>
          <p:txBody>
            <a:bodyPr wrap="none" lIns="163284" tIns="81642" rIns="163284" bIns="81642">
              <a:spAutoFit/>
            </a:bodyPr>
            <a:lstStyle/>
            <a:p>
              <a:pPr algn="ctr" defTabSz="1633538" eaLnBrk="0" hangingPunct="0">
                <a:lnSpc>
                  <a:spcPct val="75000"/>
                </a:lnSpc>
                <a:defRPr/>
              </a:pPr>
              <a:r>
                <a:rPr lang="en-US" sz="1300" b="0">
                  <a:solidFill>
                    <a:srgbClr val="FFFFFF"/>
                  </a:solidFill>
                  <a:effectLst>
                    <a:outerShdw blurRad="38100" dist="38100" dir="2700000" algn="tl">
                      <a:srgbClr val="C0C0C0"/>
                    </a:outerShdw>
                  </a:effectLst>
                  <a:latin typeface="Neo Sans Intel Medium" pitchFamily="34" charset="0"/>
                  <a:cs typeface="Arial" charset="0"/>
                </a:rPr>
                <a:t>Core3</a:t>
              </a:r>
            </a:p>
          </p:txBody>
        </p:sp>
        <p:sp>
          <p:nvSpPr>
            <p:cNvPr id="43032" name="Text Box 35"/>
            <p:cNvSpPr txBox="1">
              <a:spLocks noChangeArrowheads="1"/>
            </p:cNvSpPr>
            <p:nvPr/>
          </p:nvSpPr>
          <p:spPr bwMode="auto">
            <a:xfrm>
              <a:off x="728" y="2497"/>
              <a:ext cx="1515" cy="196"/>
            </a:xfrm>
            <a:prstGeom prst="rect">
              <a:avLst/>
            </a:prstGeom>
            <a:noFill/>
            <a:ln w="12700">
              <a:noFill/>
              <a:miter lim="800000"/>
              <a:headEnd type="none" w="sm" len="sm"/>
              <a:tailEnd type="none" w="sm" len="sm"/>
            </a:ln>
          </p:spPr>
          <p:txBody>
            <a:bodyPr wrap="none" lIns="163284" tIns="81642" rIns="163284" bIns="81642">
              <a:spAutoFit/>
            </a:bodyPr>
            <a:lstStyle/>
            <a:p>
              <a:pPr algn="ctr" defTabSz="1633538" eaLnBrk="0" hangingPunct="0">
                <a:lnSpc>
                  <a:spcPct val="75000"/>
                </a:lnSpc>
                <a:defRPr/>
              </a:pPr>
              <a:r>
                <a:rPr lang="en-US" sz="1300" b="0">
                  <a:solidFill>
                    <a:srgbClr val="FFFFFF"/>
                  </a:solidFill>
                  <a:effectLst>
                    <a:outerShdw blurRad="38100" dist="38100" dir="2700000" algn="tl">
                      <a:srgbClr val="C0C0C0"/>
                    </a:outerShdw>
                  </a:effectLst>
                  <a:latin typeface="Neo Sans Intel Medium" pitchFamily="34" charset="0"/>
                  <a:cs typeface="Arial" charset="0"/>
                </a:rPr>
                <a:t>Memory System, Cache, I/O</a:t>
              </a:r>
            </a:p>
          </p:txBody>
        </p:sp>
        <p:sp>
          <p:nvSpPr>
            <p:cNvPr id="16413" name="Line 38"/>
            <p:cNvSpPr>
              <a:spLocks noChangeShapeType="1"/>
            </p:cNvSpPr>
            <p:nvPr/>
          </p:nvSpPr>
          <p:spPr bwMode="auto">
            <a:xfrm>
              <a:off x="805" y="1995"/>
              <a:ext cx="1593" cy="0"/>
            </a:xfrm>
            <a:prstGeom prst="line">
              <a:avLst/>
            </a:prstGeom>
            <a:noFill/>
            <a:ln w="19050">
              <a:solidFill>
                <a:schemeClr val="tx1"/>
              </a:solidFill>
              <a:round/>
              <a:headEnd type="none" w="sm" len="sm"/>
              <a:tailEnd type="none" w="sm" len="sm"/>
            </a:ln>
          </p:spPr>
          <p:txBody>
            <a:bodyPr anchor="ctr"/>
            <a:lstStyle/>
            <a:p>
              <a:endParaRPr lang="en-US"/>
            </a:p>
          </p:txBody>
        </p:sp>
        <p:sp>
          <p:nvSpPr>
            <p:cNvPr id="16414" name="Line 39"/>
            <p:cNvSpPr>
              <a:spLocks noChangeShapeType="1"/>
            </p:cNvSpPr>
            <p:nvPr/>
          </p:nvSpPr>
          <p:spPr bwMode="auto">
            <a:xfrm>
              <a:off x="1590" y="1913"/>
              <a:ext cx="0" cy="82"/>
            </a:xfrm>
            <a:prstGeom prst="line">
              <a:avLst/>
            </a:prstGeom>
            <a:noFill/>
            <a:ln w="19050">
              <a:solidFill>
                <a:schemeClr val="tx1"/>
              </a:solidFill>
              <a:round/>
              <a:headEnd type="none" w="sm" len="sm"/>
              <a:tailEnd type="none" w="sm" len="sm"/>
            </a:ln>
          </p:spPr>
          <p:txBody>
            <a:bodyPr anchor="ctr"/>
            <a:lstStyle/>
            <a:p>
              <a:endParaRPr lang="en-US"/>
            </a:p>
          </p:txBody>
        </p:sp>
        <p:sp>
          <p:nvSpPr>
            <p:cNvPr id="43037" name="Text Box 40"/>
            <p:cNvSpPr txBox="1">
              <a:spLocks noChangeArrowheads="1"/>
            </p:cNvSpPr>
            <p:nvPr/>
          </p:nvSpPr>
          <p:spPr bwMode="auto">
            <a:xfrm>
              <a:off x="1134" y="1728"/>
              <a:ext cx="913" cy="196"/>
            </a:xfrm>
            <a:prstGeom prst="rect">
              <a:avLst/>
            </a:prstGeom>
            <a:noFill/>
            <a:ln w="12700">
              <a:noFill/>
              <a:miter lim="800000"/>
              <a:headEnd type="none" w="sm" len="sm"/>
              <a:tailEnd type="none" w="sm" len="sm"/>
            </a:ln>
          </p:spPr>
          <p:txBody>
            <a:bodyPr wrap="none" lIns="163284" tIns="81642" rIns="163284" bIns="81642">
              <a:spAutoFit/>
            </a:bodyPr>
            <a:lstStyle/>
            <a:p>
              <a:pPr algn="ctr" defTabSz="1633538" eaLnBrk="0" hangingPunct="0">
                <a:lnSpc>
                  <a:spcPct val="75000"/>
                </a:lnSpc>
                <a:defRPr/>
              </a:pPr>
              <a:r>
                <a:rPr lang="en-US" sz="1300" b="0">
                  <a:effectLst>
                    <a:outerShdw blurRad="38100" dist="38100" dir="2700000" algn="tl">
                      <a:srgbClr val="C0C0C0"/>
                    </a:outerShdw>
                  </a:effectLst>
                  <a:latin typeface="Neo Sans Intel Medium" pitchFamily="34" charset="0"/>
                  <a:cs typeface="Arial" charset="0"/>
                </a:rPr>
                <a:t>Voltage (cores)</a:t>
              </a:r>
            </a:p>
          </p:txBody>
        </p:sp>
        <p:sp>
          <p:nvSpPr>
            <p:cNvPr id="4" name="Text Box 40"/>
            <p:cNvSpPr txBox="1">
              <a:spLocks noChangeArrowheads="1"/>
            </p:cNvSpPr>
            <p:nvPr/>
          </p:nvSpPr>
          <p:spPr bwMode="auto">
            <a:xfrm>
              <a:off x="877" y="2813"/>
              <a:ext cx="1435" cy="196"/>
            </a:xfrm>
            <a:prstGeom prst="rect">
              <a:avLst/>
            </a:prstGeom>
            <a:noFill/>
            <a:ln w="12700">
              <a:noFill/>
              <a:miter lim="800000"/>
              <a:headEnd type="none" w="sm" len="sm"/>
              <a:tailEnd type="none" w="sm" len="sm"/>
            </a:ln>
          </p:spPr>
          <p:txBody>
            <a:bodyPr wrap="none" lIns="163284" tIns="81642" rIns="163284" bIns="81642">
              <a:spAutoFit/>
            </a:bodyPr>
            <a:lstStyle/>
            <a:p>
              <a:pPr algn="ctr" defTabSz="1633538" eaLnBrk="0" hangingPunct="0">
                <a:lnSpc>
                  <a:spcPct val="75000"/>
                </a:lnSpc>
                <a:defRPr/>
              </a:pPr>
              <a:r>
                <a:rPr lang="en-US" sz="1300" b="0">
                  <a:effectLst>
                    <a:outerShdw blurRad="38100" dist="38100" dir="2700000" algn="tl">
                      <a:srgbClr val="C0C0C0"/>
                    </a:outerShdw>
                  </a:effectLst>
                  <a:latin typeface="Neo Sans Intel Medium" pitchFamily="34" charset="0"/>
                  <a:cs typeface="Arial" charset="0"/>
                </a:rPr>
                <a:t>Voltage (rest of processor)</a:t>
              </a:r>
            </a:p>
          </p:txBody>
        </p:sp>
        <p:grpSp>
          <p:nvGrpSpPr>
            <p:cNvPr id="11" name="Group 8"/>
            <p:cNvGrpSpPr>
              <a:grpSpLocks/>
            </p:cNvGrpSpPr>
            <p:nvPr/>
          </p:nvGrpSpPr>
          <p:grpSpPr bwMode="auto">
            <a:xfrm>
              <a:off x="1247" y="1997"/>
              <a:ext cx="112" cy="167"/>
              <a:chOff x="3072" y="2400"/>
              <a:chExt cx="336" cy="480"/>
            </a:xfrm>
          </p:grpSpPr>
          <p:sp>
            <p:nvSpPr>
              <p:cNvPr id="16429" name="Line 9"/>
              <p:cNvSpPr>
                <a:spLocks noChangeShapeType="1"/>
              </p:cNvSpPr>
              <p:nvPr/>
            </p:nvSpPr>
            <p:spPr bwMode="auto">
              <a:xfrm>
                <a:off x="3264" y="2496"/>
                <a:ext cx="0" cy="288"/>
              </a:xfrm>
              <a:prstGeom prst="line">
                <a:avLst/>
              </a:prstGeom>
              <a:noFill/>
              <a:ln w="19050">
                <a:solidFill>
                  <a:schemeClr val="tx1"/>
                </a:solidFill>
                <a:round/>
                <a:headEnd/>
                <a:tailEnd/>
              </a:ln>
            </p:spPr>
            <p:txBody>
              <a:bodyPr anchor="ctr"/>
              <a:lstStyle/>
              <a:p>
                <a:endParaRPr lang="en-US"/>
              </a:p>
            </p:txBody>
          </p:sp>
          <p:sp>
            <p:nvSpPr>
              <p:cNvPr id="16430" name="Line 10"/>
              <p:cNvSpPr>
                <a:spLocks noChangeShapeType="1"/>
              </p:cNvSpPr>
              <p:nvPr/>
            </p:nvSpPr>
            <p:spPr bwMode="auto">
              <a:xfrm>
                <a:off x="3072" y="2640"/>
                <a:ext cx="96" cy="0"/>
              </a:xfrm>
              <a:prstGeom prst="line">
                <a:avLst/>
              </a:prstGeom>
              <a:noFill/>
              <a:ln w="19050">
                <a:solidFill>
                  <a:schemeClr val="tx1"/>
                </a:solidFill>
                <a:round/>
                <a:headEnd/>
                <a:tailEnd/>
              </a:ln>
            </p:spPr>
            <p:txBody>
              <a:bodyPr anchor="ctr"/>
              <a:lstStyle/>
              <a:p>
                <a:endParaRPr lang="en-US"/>
              </a:p>
            </p:txBody>
          </p:sp>
          <p:sp>
            <p:nvSpPr>
              <p:cNvPr id="5" name="Oval 11"/>
              <p:cNvSpPr>
                <a:spLocks noChangeArrowheads="1"/>
              </p:cNvSpPr>
              <p:nvPr/>
            </p:nvSpPr>
            <p:spPr bwMode="auto">
              <a:xfrm>
                <a:off x="3168" y="2593"/>
                <a:ext cx="96" cy="95"/>
              </a:xfrm>
              <a:prstGeom prst="ellipse">
                <a:avLst/>
              </a:prstGeom>
              <a:noFill/>
              <a:ln w="19050" algn="ctr">
                <a:solidFill>
                  <a:schemeClr val="tx1"/>
                </a:solidFill>
                <a:round/>
                <a:headEnd/>
                <a:tailEnd/>
              </a:ln>
            </p:spPr>
            <p:txBody>
              <a:bodyPr wrap="none" anchor="ctr"/>
              <a:lstStyle/>
              <a:p>
                <a:pPr algn="ctr">
                  <a:lnSpc>
                    <a:spcPct val="75000"/>
                  </a:lnSpc>
                  <a:defRPr/>
                </a:pPr>
                <a:endParaRPr lang="en-US" sz="1100" b="0">
                  <a:effectLst>
                    <a:outerShdw blurRad="38100" dist="38100" dir="2700000" algn="tl">
                      <a:srgbClr val="C0C0C0"/>
                    </a:outerShdw>
                  </a:effectLst>
                  <a:latin typeface="Neo Sans Intel Medium" pitchFamily="34" charset="0"/>
                  <a:cs typeface="Arial" charset="0"/>
                </a:endParaRPr>
              </a:p>
            </p:txBody>
          </p:sp>
          <p:sp>
            <p:nvSpPr>
              <p:cNvPr id="6" name="Freeform 12"/>
              <p:cNvSpPr>
                <a:spLocks/>
              </p:cNvSpPr>
              <p:nvPr/>
            </p:nvSpPr>
            <p:spPr bwMode="auto">
              <a:xfrm>
                <a:off x="3312" y="2400"/>
                <a:ext cx="96" cy="480"/>
              </a:xfrm>
              <a:custGeom>
                <a:avLst/>
                <a:gdLst>
                  <a:gd name="T0" fmla="*/ 96 w 96"/>
                  <a:gd name="T1" fmla="*/ 0 h 480"/>
                  <a:gd name="T2" fmla="*/ 96 w 96"/>
                  <a:gd name="T3" fmla="*/ 96 h 480"/>
                  <a:gd name="T4" fmla="*/ 0 w 96"/>
                  <a:gd name="T5" fmla="*/ 96 h 480"/>
                  <a:gd name="T6" fmla="*/ 0 w 96"/>
                  <a:gd name="T7" fmla="*/ 384 h 480"/>
                  <a:gd name="T8" fmla="*/ 96 w 96"/>
                  <a:gd name="T9" fmla="*/ 384 h 480"/>
                  <a:gd name="T10" fmla="*/ 96 w 96"/>
                  <a:gd name="T11" fmla="*/ 480 h 480"/>
                  <a:gd name="T12" fmla="*/ 0 60000 65536"/>
                  <a:gd name="T13" fmla="*/ 0 60000 65536"/>
                  <a:gd name="T14" fmla="*/ 0 60000 65536"/>
                  <a:gd name="T15" fmla="*/ 0 60000 65536"/>
                  <a:gd name="T16" fmla="*/ 0 60000 65536"/>
                  <a:gd name="T17" fmla="*/ 0 60000 65536"/>
                  <a:gd name="T18" fmla="*/ 0 w 96"/>
                  <a:gd name="T19" fmla="*/ 0 h 480"/>
                  <a:gd name="T20" fmla="*/ 96 w 9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96" h="480">
                    <a:moveTo>
                      <a:pt x="96" y="0"/>
                    </a:moveTo>
                    <a:lnTo>
                      <a:pt x="96" y="96"/>
                    </a:lnTo>
                    <a:lnTo>
                      <a:pt x="0" y="96"/>
                    </a:lnTo>
                    <a:lnTo>
                      <a:pt x="0" y="384"/>
                    </a:lnTo>
                    <a:lnTo>
                      <a:pt x="96" y="384"/>
                    </a:lnTo>
                    <a:lnTo>
                      <a:pt x="96" y="480"/>
                    </a:lnTo>
                  </a:path>
                </a:pathLst>
              </a:custGeom>
              <a:noFill/>
              <a:ln w="19050">
                <a:solidFill>
                  <a:schemeClr val="tx1"/>
                </a:solidFill>
                <a:round/>
                <a:headEnd/>
                <a:tailEnd/>
              </a:ln>
            </p:spPr>
            <p:txBody>
              <a:bodyPr anchor="ctr"/>
              <a:lstStyle/>
              <a:p>
                <a:pPr algn="ctr">
                  <a:lnSpc>
                    <a:spcPct val="75000"/>
                  </a:lnSpc>
                  <a:defRPr/>
                </a:pPr>
                <a:endParaRPr lang="en-US" sz="1100" b="0">
                  <a:effectLst>
                    <a:outerShdw blurRad="38100" dist="38100" dir="2700000" algn="tl">
                      <a:srgbClr val="C0C0C0"/>
                    </a:outerShdw>
                  </a:effectLst>
                  <a:latin typeface="Neo Sans Intel Medium" pitchFamily="34" charset="0"/>
                  <a:cs typeface="Arial" charset="0"/>
                </a:endParaRPr>
              </a:p>
            </p:txBody>
          </p:sp>
        </p:grpSp>
        <p:grpSp>
          <p:nvGrpSpPr>
            <p:cNvPr id="12" name="Group 8"/>
            <p:cNvGrpSpPr>
              <a:grpSpLocks/>
            </p:cNvGrpSpPr>
            <p:nvPr/>
          </p:nvGrpSpPr>
          <p:grpSpPr bwMode="auto">
            <a:xfrm>
              <a:off x="1755" y="1997"/>
              <a:ext cx="112" cy="167"/>
              <a:chOff x="3072" y="2400"/>
              <a:chExt cx="336" cy="480"/>
            </a:xfrm>
          </p:grpSpPr>
          <p:sp>
            <p:nvSpPr>
              <p:cNvPr id="16425" name="Line 9"/>
              <p:cNvSpPr>
                <a:spLocks noChangeShapeType="1"/>
              </p:cNvSpPr>
              <p:nvPr/>
            </p:nvSpPr>
            <p:spPr bwMode="auto">
              <a:xfrm>
                <a:off x="3264" y="2496"/>
                <a:ext cx="0" cy="288"/>
              </a:xfrm>
              <a:prstGeom prst="line">
                <a:avLst/>
              </a:prstGeom>
              <a:noFill/>
              <a:ln w="19050">
                <a:solidFill>
                  <a:schemeClr val="tx1"/>
                </a:solidFill>
                <a:round/>
                <a:headEnd/>
                <a:tailEnd/>
              </a:ln>
            </p:spPr>
            <p:txBody>
              <a:bodyPr anchor="ctr"/>
              <a:lstStyle/>
              <a:p>
                <a:endParaRPr lang="en-US"/>
              </a:p>
            </p:txBody>
          </p:sp>
          <p:sp>
            <p:nvSpPr>
              <p:cNvPr id="16426" name="Line 10"/>
              <p:cNvSpPr>
                <a:spLocks noChangeShapeType="1"/>
              </p:cNvSpPr>
              <p:nvPr/>
            </p:nvSpPr>
            <p:spPr bwMode="auto">
              <a:xfrm>
                <a:off x="3072" y="2640"/>
                <a:ext cx="96" cy="0"/>
              </a:xfrm>
              <a:prstGeom prst="line">
                <a:avLst/>
              </a:prstGeom>
              <a:noFill/>
              <a:ln w="19050">
                <a:solidFill>
                  <a:schemeClr val="tx1"/>
                </a:solidFill>
                <a:round/>
                <a:headEnd/>
                <a:tailEnd/>
              </a:ln>
            </p:spPr>
            <p:txBody>
              <a:bodyPr anchor="ctr"/>
              <a:lstStyle/>
              <a:p>
                <a:endParaRPr lang="en-US"/>
              </a:p>
            </p:txBody>
          </p:sp>
          <p:sp>
            <p:nvSpPr>
              <p:cNvPr id="7" name="Oval 11"/>
              <p:cNvSpPr>
                <a:spLocks noChangeArrowheads="1"/>
              </p:cNvSpPr>
              <p:nvPr/>
            </p:nvSpPr>
            <p:spPr bwMode="auto">
              <a:xfrm>
                <a:off x="3168" y="2593"/>
                <a:ext cx="96" cy="95"/>
              </a:xfrm>
              <a:prstGeom prst="ellipse">
                <a:avLst/>
              </a:prstGeom>
              <a:noFill/>
              <a:ln w="19050" algn="ctr">
                <a:solidFill>
                  <a:schemeClr val="tx1"/>
                </a:solidFill>
                <a:round/>
                <a:headEnd/>
                <a:tailEnd/>
              </a:ln>
            </p:spPr>
            <p:txBody>
              <a:bodyPr wrap="none" anchor="ctr"/>
              <a:lstStyle/>
              <a:p>
                <a:pPr algn="ctr">
                  <a:lnSpc>
                    <a:spcPct val="75000"/>
                  </a:lnSpc>
                  <a:defRPr/>
                </a:pPr>
                <a:endParaRPr lang="en-US" sz="1100" b="0">
                  <a:effectLst>
                    <a:outerShdw blurRad="38100" dist="38100" dir="2700000" algn="tl">
                      <a:srgbClr val="C0C0C0"/>
                    </a:outerShdw>
                  </a:effectLst>
                  <a:latin typeface="Neo Sans Intel Medium" pitchFamily="34" charset="0"/>
                  <a:cs typeface="Arial" charset="0"/>
                </a:endParaRPr>
              </a:p>
            </p:txBody>
          </p:sp>
          <p:sp>
            <p:nvSpPr>
              <p:cNvPr id="8" name="Freeform 12"/>
              <p:cNvSpPr>
                <a:spLocks/>
              </p:cNvSpPr>
              <p:nvPr/>
            </p:nvSpPr>
            <p:spPr bwMode="auto">
              <a:xfrm>
                <a:off x="3312" y="2400"/>
                <a:ext cx="96" cy="480"/>
              </a:xfrm>
              <a:custGeom>
                <a:avLst/>
                <a:gdLst>
                  <a:gd name="T0" fmla="*/ 96 w 96"/>
                  <a:gd name="T1" fmla="*/ 0 h 480"/>
                  <a:gd name="T2" fmla="*/ 96 w 96"/>
                  <a:gd name="T3" fmla="*/ 96 h 480"/>
                  <a:gd name="T4" fmla="*/ 0 w 96"/>
                  <a:gd name="T5" fmla="*/ 96 h 480"/>
                  <a:gd name="T6" fmla="*/ 0 w 96"/>
                  <a:gd name="T7" fmla="*/ 384 h 480"/>
                  <a:gd name="T8" fmla="*/ 96 w 96"/>
                  <a:gd name="T9" fmla="*/ 384 h 480"/>
                  <a:gd name="T10" fmla="*/ 96 w 96"/>
                  <a:gd name="T11" fmla="*/ 480 h 480"/>
                  <a:gd name="T12" fmla="*/ 0 60000 65536"/>
                  <a:gd name="T13" fmla="*/ 0 60000 65536"/>
                  <a:gd name="T14" fmla="*/ 0 60000 65536"/>
                  <a:gd name="T15" fmla="*/ 0 60000 65536"/>
                  <a:gd name="T16" fmla="*/ 0 60000 65536"/>
                  <a:gd name="T17" fmla="*/ 0 60000 65536"/>
                  <a:gd name="T18" fmla="*/ 0 w 96"/>
                  <a:gd name="T19" fmla="*/ 0 h 480"/>
                  <a:gd name="T20" fmla="*/ 96 w 9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96" h="480">
                    <a:moveTo>
                      <a:pt x="96" y="0"/>
                    </a:moveTo>
                    <a:lnTo>
                      <a:pt x="96" y="96"/>
                    </a:lnTo>
                    <a:lnTo>
                      <a:pt x="0" y="96"/>
                    </a:lnTo>
                    <a:lnTo>
                      <a:pt x="0" y="384"/>
                    </a:lnTo>
                    <a:lnTo>
                      <a:pt x="96" y="384"/>
                    </a:lnTo>
                    <a:lnTo>
                      <a:pt x="96" y="480"/>
                    </a:lnTo>
                  </a:path>
                </a:pathLst>
              </a:custGeom>
              <a:noFill/>
              <a:ln w="19050">
                <a:solidFill>
                  <a:schemeClr val="tx1"/>
                </a:solidFill>
                <a:round/>
                <a:headEnd/>
                <a:tailEnd/>
              </a:ln>
            </p:spPr>
            <p:txBody>
              <a:bodyPr anchor="ctr"/>
              <a:lstStyle/>
              <a:p>
                <a:pPr algn="ctr">
                  <a:lnSpc>
                    <a:spcPct val="75000"/>
                  </a:lnSpc>
                  <a:defRPr/>
                </a:pPr>
                <a:endParaRPr lang="en-US" sz="1100" b="0">
                  <a:effectLst>
                    <a:outerShdw blurRad="38100" dist="38100" dir="2700000" algn="tl">
                      <a:srgbClr val="C0C0C0"/>
                    </a:outerShdw>
                  </a:effectLst>
                  <a:latin typeface="Neo Sans Intel Medium" pitchFamily="34" charset="0"/>
                  <a:cs typeface="Arial" charset="0"/>
                </a:endParaRPr>
              </a:p>
            </p:txBody>
          </p:sp>
        </p:grpSp>
        <p:grpSp>
          <p:nvGrpSpPr>
            <p:cNvPr id="13" name="Group 8"/>
            <p:cNvGrpSpPr>
              <a:grpSpLocks/>
            </p:cNvGrpSpPr>
            <p:nvPr/>
          </p:nvGrpSpPr>
          <p:grpSpPr bwMode="auto">
            <a:xfrm>
              <a:off x="2263" y="1997"/>
              <a:ext cx="112" cy="167"/>
              <a:chOff x="3072" y="2400"/>
              <a:chExt cx="336" cy="480"/>
            </a:xfrm>
          </p:grpSpPr>
          <p:sp>
            <p:nvSpPr>
              <p:cNvPr id="16421" name="Line 9"/>
              <p:cNvSpPr>
                <a:spLocks noChangeShapeType="1"/>
              </p:cNvSpPr>
              <p:nvPr/>
            </p:nvSpPr>
            <p:spPr bwMode="auto">
              <a:xfrm>
                <a:off x="3264" y="2496"/>
                <a:ext cx="0" cy="288"/>
              </a:xfrm>
              <a:prstGeom prst="line">
                <a:avLst/>
              </a:prstGeom>
              <a:noFill/>
              <a:ln w="19050">
                <a:solidFill>
                  <a:schemeClr val="tx1"/>
                </a:solidFill>
                <a:round/>
                <a:headEnd/>
                <a:tailEnd/>
              </a:ln>
            </p:spPr>
            <p:txBody>
              <a:bodyPr anchor="ctr"/>
              <a:lstStyle/>
              <a:p>
                <a:endParaRPr lang="en-US"/>
              </a:p>
            </p:txBody>
          </p:sp>
          <p:sp>
            <p:nvSpPr>
              <p:cNvPr id="16422" name="Line 10"/>
              <p:cNvSpPr>
                <a:spLocks noChangeShapeType="1"/>
              </p:cNvSpPr>
              <p:nvPr/>
            </p:nvSpPr>
            <p:spPr bwMode="auto">
              <a:xfrm>
                <a:off x="3072" y="2640"/>
                <a:ext cx="96" cy="0"/>
              </a:xfrm>
              <a:prstGeom prst="line">
                <a:avLst/>
              </a:prstGeom>
              <a:noFill/>
              <a:ln w="19050">
                <a:solidFill>
                  <a:schemeClr val="tx1"/>
                </a:solidFill>
                <a:round/>
                <a:headEnd/>
                <a:tailEnd/>
              </a:ln>
            </p:spPr>
            <p:txBody>
              <a:bodyPr anchor="ctr"/>
              <a:lstStyle/>
              <a:p>
                <a:endParaRPr lang="en-US"/>
              </a:p>
            </p:txBody>
          </p:sp>
          <p:sp>
            <p:nvSpPr>
              <p:cNvPr id="43052" name="Oval 11"/>
              <p:cNvSpPr>
                <a:spLocks noChangeArrowheads="1"/>
              </p:cNvSpPr>
              <p:nvPr/>
            </p:nvSpPr>
            <p:spPr bwMode="auto">
              <a:xfrm>
                <a:off x="3168" y="2593"/>
                <a:ext cx="96" cy="95"/>
              </a:xfrm>
              <a:prstGeom prst="ellipse">
                <a:avLst/>
              </a:prstGeom>
              <a:noFill/>
              <a:ln w="19050" algn="ctr">
                <a:solidFill>
                  <a:schemeClr val="tx1"/>
                </a:solidFill>
                <a:round/>
                <a:headEnd/>
                <a:tailEnd/>
              </a:ln>
            </p:spPr>
            <p:txBody>
              <a:bodyPr wrap="none" anchor="ctr"/>
              <a:lstStyle/>
              <a:p>
                <a:pPr algn="ctr">
                  <a:lnSpc>
                    <a:spcPct val="75000"/>
                  </a:lnSpc>
                  <a:defRPr/>
                </a:pPr>
                <a:endParaRPr lang="en-US" sz="1100" b="0">
                  <a:effectLst>
                    <a:outerShdw blurRad="38100" dist="38100" dir="2700000" algn="tl">
                      <a:srgbClr val="C0C0C0"/>
                    </a:outerShdw>
                  </a:effectLst>
                  <a:latin typeface="Neo Sans Intel Medium" pitchFamily="34" charset="0"/>
                  <a:cs typeface="Arial" charset="0"/>
                </a:endParaRPr>
              </a:p>
            </p:txBody>
          </p:sp>
          <p:sp>
            <p:nvSpPr>
              <p:cNvPr id="43053" name="Freeform 12"/>
              <p:cNvSpPr>
                <a:spLocks/>
              </p:cNvSpPr>
              <p:nvPr/>
            </p:nvSpPr>
            <p:spPr bwMode="auto">
              <a:xfrm>
                <a:off x="3312" y="2400"/>
                <a:ext cx="96" cy="480"/>
              </a:xfrm>
              <a:custGeom>
                <a:avLst/>
                <a:gdLst>
                  <a:gd name="T0" fmla="*/ 96 w 96"/>
                  <a:gd name="T1" fmla="*/ 0 h 480"/>
                  <a:gd name="T2" fmla="*/ 96 w 96"/>
                  <a:gd name="T3" fmla="*/ 96 h 480"/>
                  <a:gd name="T4" fmla="*/ 0 w 96"/>
                  <a:gd name="T5" fmla="*/ 96 h 480"/>
                  <a:gd name="T6" fmla="*/ 0 w 96"/>
                  <a:gd name="T7" fmla="*/ 384 h 480"/>
                  <a:gd name="T8" fmla="*/ 96 w 96"/>
                  <a:gd name="T9" fmla="*/ 384 h 480"/>
                  <a:gd name="T10" fmla="*/ 96 w 96"/>
                  <a:gd name="T11" fmla="*/ 480 h 480"/>
                  <a:gd name="T12" fmla="*/ 0 60000 65536"/>
                  <a:gd name="T13" fmla="*/ 0 60000 65536"/>
                  <a:gd name="T14" fmla="*/ 0 60000 65536"/>
                  <a:gd name="T15" fmla="*/ 0 60000 65536"/>
                  <a:gd name="T16" fmla="*/ 0 60000 65536"/>
                  <a:gd name="T17" fmla="*/ 0 60000 65536"/>
                  <a:gd name="T18" fmla="*/ 0 w 96"/>
                  <a:gd name="T19" fmla="*/ 0 h 480"/>
                  <a:gd name="T20" fmla="*/ 96 w 9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96" h="480">
                    <a:moveTo>
                      <a:pt x="96" y="0"/>
                    </a:moveTo>
                    <a:lnTo>
                      <a:pt x="96" y="96"/>
                    </a:lnTo>
                    <a:lnTo>
                      <a:pt x="0" y="96"/>
                    </a:lnTo>
                    <a:lnTo>
                      <a:pt x="0" y="384"/>
                    </a:lnTo>
                    <a:lnTo>
                      <a:pt x="96" y="384"/>
                    </a:lnTo>
                    <a:lnTo>
                      <a:pt x="96" y="480"/>
                    </a:lnTo>
                  </a:path>
                </a:pathLst>
              </a:custGeom>
              <a:noFill/>
              <a:ln w="19050">
                <a:solidFill>
                  <a:schemeClr val="tx1"/>
                </a:solidFill>
                <a:round/>
                <a:headEnd/>
                <a:tailEnd/>
              </a:ln>
            </p:spPr>
            <p:txBody>
              <a:bodyPr anchor="ctr"/>
              <a:lstStyle/>
              <a:p>
                <a:pPr algn="ctr">
                  <a:lnSpc>
                    <a:spcPct val="75000"/>
                  </a:lnSpc>
                  <a:defRPr/>
                </a:pPr>
                <a:endParaRPr lang="en-US" sz="1100" b="0">
                  <a:effectLst>
                    <a:outerShdw blurRad="38100" dist="38100" dir="2700000" algn="tl">
                      <a:srgbClr val="C0C0C0"/>
                    </a:outerShdw>
                  </a:effectLst>
                  <a:latin typeface="Neo Sans Intel Medium" pitchFamily="34" charset="0"/>
                  <a:cs typeface="Arial" charset="0"/>
                </a:endParaRPr>
              </a:p>
            </p:txBody>
          </p:sp>
        </p:grpSp>
        <p:sp>
          <p:nvSpPr>
            <p:cNvPr id="16420" name="Line 39"/>
            <p:cNvSpPr>
              <a:spLocks noChangeShapeType="1"/>
            </p:cNvSpPr>
            <p:nvPr/>
          </p:nvSpPr>
          <p:spPr bwMode="auto">
            <a:xfrm>
              <a:off x="1590" y="2739"/>
              <a:ext cx="0" cy="82"/>
            </a:xfrm>
            <a:prstGeom prst="line">
              <a:avLst/>
            </a:prstGeom>
            <a:noFill/>
            <a:ln w="19050">
              <a:solidFill>
                <a:schemeClr val="tx1"/>
              </a:solidFill>
              <a:round/>
              <a:headEnd type="none" w="sm" len="sm"/>
              <a:tailEnd type="none" w="sm" len="sm"/>
            </a:ln>
          </p:spPr>
          <p:txBody>
            <a:bodyPr anchor="ctr"/>
            <a:lstStyle/>
            <a:p>
              <a:endParaRPr lang="en-US"/>
            </a:p>
          </p:txBody>
        </p:sp>
      </p:grpSp>
      <p:sp>
        <p:nvSpPr>
          <p:cNvPr id="16392" name="Rectangle 182"/>
          <p:cNvSpPr>
            <a:spLocks noChangeArrowheads="1"/>
          </p:cNvSpPr>
          <p:nvPr/>
        </p:nvSpPr>
        <p:spPr bwMode="auto">
          <a:xfrm>
            <a:off x="533400" y="5286616"/>
            <a:ext cx="3895725" cy="609600"/>
          </a:xfrm>
          <a:prstGeom prst="rect">
            <a:avLst/>
          </a:prstGeom>
          <a:noFill/>
          <a:ln w="9525" algn="ctr">
            <a:noFill/>
            <a:miter lim="800000"/>
            <a:headEnd/>
            <a:tailEnd/>
          </a:ln>
        </p:spPr>
        <p:txBody>
          <a:bodyPr>
            <a:spAutoFit/>
          </a:bodyPr>
          <a:lstStyle/>
          <a:p>
            <a:pPr algn="ctr" eaLnBrk="0" hangingPunct="0">
              <a:lnSpc>
                <a:spcPct val="85000"/>
              </a:lnSpc>
              <a:spcBef>
                <a:spcPct val="50000"/>
              </a:spcBef>
            </a:pPr>
            <a:r>
              <a:rPr kumimoji="1" lang="en-US">
                <a:solidFill>
                  <a:schemeClr val="tx2"/>
                </a:solidFill>
              </a:rPr>
              <a:t>Automatic or manual </a:t>
            </a:r>
            <a:br>
              <a:rPr kumimoji="1" lang="en-US">
                <a:solidFill>
                  <a:schemeClr val="tx2"/>
                </a:solidFill>
              </a:rPr>
            </a:br>
            <a:r>
              <a:rPr kumimoji="1" lang="en-US">
                <a:solidFill>
                  <a:schemeClr val="tx2"/>
                </a:solidFill>
              </a:rPr>
              <a:t>core control </a:t>
            </a:r>
          </a:p>
        </p:txBody>
      </p:sp>
      <p:sp>
        <p:nvSpPr>
          <p:cNvPr id="16393" name="Rectangle 184"/>
          <p:cNvSpPr>
            <a:spLocks noChangeArrowheads="1"/>
          </p:cNvSpPr>
          <p:nvPr/>
        </p:nvSpPr>
        <p:spPr bwMode="auto">
          <a:xfrm>
            <a:off x="4656138" y="5156441"/>
            <a:ext cx="4002087" cy="877888"/>
          </a:xfrm>
          <a:prstGeom prst="rect">
            <a:avLst/>
          </a:prstGeom>
          <a:noFill/>
          <a:ln w="9525" algn="ctr">
            <a:noFill/>
            <a:miter lim="800000"/>
            <a:headEnd/>
            <a:tailEnd/>
          </a:ln>
        </p:spPr>
        <p:txBody>
          <a:bodyPr>
            <a:spAutoFit/>
          </a:bodyPr>
          <a:lstStyle/>
          <a:p>
            <a:pPr algn="ctr" eaLnBrk="0" hangingPunct="0">
              <a:lnSpc>
                <a:spcPct val="85000"/>
              </a:lnSpc>
              <a:spcBef>
                <a:spcPct val="50000"/>
              </a:spcBef>
            </a:pPr>
            <a:r>
              <a:rPr kumimoji="1" lang="en-US">
                <a:solidFill>
                  <a:schemeClr val="tx2"/>
                </a:solidFill>
              </a:rPr>
              <a:t>Adjusts system power consumption based on real-time load</a:t>
            </a:r>
          </a:p>
        </p:txBody>
      </p:sp>
      <p:grpSp>
        <p:nvGrpSpPr>
          <p:cNvPr id="14" name="Group 190"/>
          <p:cNvGrpSpPr>
            <a:grpSpLocks/>
          </p:cNvGrpSpPr>
          <p:nvPr/>
        </p:nvGrpSpPr>
        <p:grpSpPr bwMode="auto">
          <a:xfrm>
            <a:off x="4813300" y="2803766"/>
            <a:ext cx="3938588" cy="2178050"/>
            <a:chOff x="3032" y="1620"/>
            <a:chExt cx="2481" cy="1372"/>
          </a:xfrm>
        </p:grpSpPr>
        <p:pic>
          <p:nvPicPr>
            <p:cNvPr id="16395" name="Picture 2"/>
            <p:cNvPicPr>
              <a:picLocks noChangeAspect="1" noChangeArrowheads="1"/>
            </p:cNvPicPr>
            <p:nvPr/>
          </p:nvPicPr>
          <p:blipFill>
            <a:blip r:embed="rId4"/>
            <a:srcRect/>
            <a:stretch>
              <a:fillRect/>
            </a:stretch>
          </p:blipFill>
          <p:spPr bwMode="auto">
            <a:xfrm>
              <a:off x="3032" y="1710"/>
              <a:ext cx="2293" cy="1282"/>
            </a:xfrm>
            <a:prstGeom prst="rect">
              <a:avLst/>
            </a:prstGeom>
            <a:noFill/>
            <a:ln w="9525">
              <a:noFill/>
              <a:miter lim="800000"/>
              <a:headEnd/>
              <a:tailEnd/>
            </a:ln>
          </p:spPr>
        </p:pic>
        <p:sp>
          <p:nvSpPr>
            <p:cNvPr id="16396" name="AutoShape 185"/>
            <p:cNvSpPr>
              <a:spLocks noChangeArrowheads="1"/>
            </p:cNvSpPr>
            <p:nvPr/>
          </p:nvSpPr>
          <p:spPr bwMode="auto">
            <a:xfrm rot="-901576">
              <a:off x="4668" y="2202"/>
              <a:ext cx="845" cy="454"/>
            </a:xfrm>
            <a:prstGeom prst="irregularSeal2">
              <a:avLst/>
            </a:prstGeom>
            <a:solidFill>
              <a:schemeClr val="accent1">
                <a:alpha val="79999"/>
              </a:schemeClr>
            </a:solidFill>
            <a:ln w="9525" algn="ctr">
              <a:noFill/>
              <a:miter lim="800000"/>
              <a:headEnd/>
              <a:tailEnd/>
            </a:ln>
          </p:spPr>
          <p:txBody>
            <a:bodyPr anchor="ctr" anchorCtr="1"/>
            <a:lstStyle/>
            <a:p>
              <a:pPr algn="ctr" eaLnBrk="0" hangingPunct="0">
                <a:lnSpc>
                  <a:spcPct val="85000"/>
                </a:lnSpc>
                <a:spcBef>
                  <a:spcPct val="50000"/>
                </a:spcBef>
              </a:pPr>
              <a:r>
                <a:rPr lang="en-US" sz="1200">
                  <a:solidFill>
                    <a:schemeClr val="bg1"/>
                  </a:solidFill>
                </a:rPr>
                <a:t>new</a:t>
              </a:r>
            </a:p>
          </p:txBody>
        </p:sp>
        <p:sp>
          <p:nvSpPr>
            <p:cNvPr id="16397" name="AutoShape 186"/>
            <p:cNvSpPr>
              <a:spLocks noChangeArrowheads="1"/>
            </p:cNvSpPr>
            <p:nvPr/>
          </p:nvSpPr>
          <p:spPr bwMode="auto">
            <a:xfrm rot="-901576">
              <a:off x="3248" y="2409"/>
              <a:ext cx="845" cy="454"/>
            </a:xfrm>
            <a:prstGeom prst="irregularSeal2">
              <a:avLst/>
            </a:prstGeom>
            <a:solidFill>
              <a:schemeClr val="accent1">
                <a:alpha val="79999"/>
              </a:schemeClr>
            </a:solidFill>
            <a:ln w="9525" algn="ctr">
              <a:noFill/>
              <a:miter lim="800000"/>
              <a:headEnd/>
              <a:tailEnd/>
            </a:ln>
          </p:spPr>
          <p:txBody>
            <a:bodyPr anchor="ctr" anchorCtr="1"/>
            <a:lstStyle/>
            <a:p>
              <a:pPr algn="ctr" eaLnBrk="0" hangingPunct="0">
                <a:lnSpc>
                  <a:spcPct val="85000"/>
                </a:lnSpc>
                <a:spcBef>
                  <a:spcPct val="50000"/>
                </a:spcBef>
              </a:pPr>
              <a:r>
                <a:rPr lang="en-US" sz="1200">
                  <a:solidFill>
                    <a:schemeClr val="bg1"/>
                  </a:solidFill>
                </a:rPr>
                <a:t>new</a:t>
              </a:r>
            </a:p>
          </p:txBody>
        </p:sp>
        <p:sp>
          <p:nvSpPr>
            <p:cNvPr id="16398" name="AutoShape 187"/>
            <p:cNvSpPr>
              <a:spLocks noChangeArrowheads="1"/>
            </p:cNvSpPr>
            <p:nvPr/>
          </p:nvSpPr>
          <p:spPr bwMode="auto">
            <a:xfrm>
              <a:off x="3700" y="1620"/>
              <a:ext cx="1007" cy="454"/>
            </a:xfrm>
            <a:prstGeom prst="irregularSeal2">
              <a:avLst/>
            </a:prstGeom>
            <a:solidFill>
              <a:schemeClr val="accent1">
                <a:alpha val="79999"/>
              </a:schemeClr>
            </a:solidFill>
            <a:ln w="9525" algn="ctr">
              <a:noFill/>
              <a:miter lim="800000"/>
              <a:headEnd/>
              <a:tailEnd/>
            </a:ln>
          </p:spPr>
          <p:txBody>
            <a:bodyPr anchor="ctr" anchorCtr="1"/>
            <a:lstStyle/>
            <a:p>
              <a:pPr algn="ctr" eaLnBrk="0" hangingPunct="0">
                <a:lnSpc>
                  <a:spcPct val="85000"/>
                </a:lnSpc>
                <a:spcBef>
                  <a:spcPct val="50000"/>
                </a:spcBef>
              </a:pPr>
              <a:endParaRPr lang="en-US" sz="1200">
                <a:solidFill>
                  <a:schemeClr val="bg1"/>
                </a:solidFill>
              </a:endParaRPr>
            </a:p>
          </p:txBody>
        </p:sp>
        <p:sp>
          <p:nvSpPr>
            <p:cNvPr id="16399" name="Rectangle 188"/>
            <p:cNvSpPr>
              <a:spLocks noChangeArrowheads="1"/>
            </p:cNvSpPr>
            <p:nvPr/>
          </p:nvSpPr>
          <p:spPr bwMode="auto">
            <a:xfrm>
              <a:off x="3863" y="1790"/>
              <a:ext cx="637" cy="156"/>
            </a:xfrm>
            <a:prstGeom prst="rect">
              <a:avLst/>
            </a:prstGeom>
            <a:noFill/>
            <a:ln w="9525" algn="ctr">
              <a:noFill/>
              <a:miter lim="800000"/>
              <a:headEnd/>
              <a:tailEnd/>
            </a:ln>
          </p:spPr>
          <p:txBody>
            <a:bodyPr wrap="none">
              <a:spAutoFit/>
            </a:bodyPr>
            <a:lstStyle/>
            <a:p>
              <a:pPr algn="ctr" eaLnBrk="0" hangingPunct="0">
                <a:lnSpc>
                  <a:spcPct val="85000"/>
                </a:lnSpc>
                <a:spcBef>
                  <a:spcPct val="50000"/>
                </a:spcBef>
              </a:pPr>
              <a:r>
                <a:rPr lang="en-US" sz="1200">
                  <a:solidFill>
                    <a:schemeClr val="bg1"/>
                  </a:solidFill>
                </a:rPr>
                <a:t>Enhanced</a:t>
              </a: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39509"/>
            <a:ext cx="5493224" cy="609398"/>
          </a:xfrm>
        </p:spPr>
        <p:txBody>
          <a:bodyPr/>
          <a:lstStyle/>
          <a:p>
            <a:pPr fontAlgn="auto">
              <a:spcAft>
                <a:spcPts val="0"/>
              </a:spcAft>
              <a:defRPr/>
            </a:pPr>
            <a:r>
              <a:rPr lang="en-US" sz="4400" dirty="0" smtClean="0"/>
              <a:t>Nehalem-EX Overview</a:t>
            </a:r>
            <a:endParaRPr lang="en-US" sz="4400" dirty="0"/>
          </a:p>
        </p:txBody>
      </p:sp>
      <p:pic>
        <p:nvPicPr>
          <p:cNvPr id="40962" name="Picture 6" descr="Beckton-die-small"/>
          <p:cNvPicPr>
            <a:picLocks noChangeAspect="1" noChangeArrowheads="1"/>
          </p:cNvPicPr>
          <p:nvPr/>
        </p:nvPicPr>
        <p:blipFill>
          <a:blip r:embed="rId3"/>
          <a:srcRect/>
          <a:stretch>
            <a:fillRect/>
          </a:stretch>
        </p:blipFill>
        <p:spPr bwMode="auto">
          <a:xfrm>
            <a:off x="228600" y="1628775"/>
            <a:ext cx="4324350" cy="2840038"/>
          </a:xfrm>
          <a:prstGeom prst="rect">
            <a:avLst/>
          </a:prstGeom>
          <a:noFill/>
          <a:ln w="9525">
            <a:noFill/>
            <a:miter lim="800000"/>
            <a:headEnd/>
            <a:tailEnd/>
          </a:ln>
        </p:spPr>
      </p:pic>
      <p:sp>
        <p:nvSpPr>
          <p:cNvPr id="33" name="Rectangle 9"/>
          <p:cNvSpPr>
            <a:spLocks noChangeArrowheads="1"/>
          </p:cNvSpPr>
          <p:nvPr/>
        </p:nvSpPr>
        <p:spPr bwMode="auto">
          <a:xfrm>
            <a:off x="3509963" y="1831975"/>
            <a:ext cx="1011237" cy="527050"/>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algn="ctr" eaLnBrk="0" fontAlgn="auto" hangingPunct="0">
              <a:spcBef>
                <a:spcPts val="0"/>
              </a:spcBef>
              <a:spcAft>
                <a:spcPts val="0"/>
              </a:spcAft>
              <a:defRPr/>
            </a:pPr>
            <a:r>
              <a:rPr lang="en-US" dirty="0">
                <a:effectLst>
                  <a:outerShdw blurRad="38100" dist="38100" dir="2700000" algn="tl">
                    <a:srgbClr val="000000"/>
                  </a:outerShdw>
                </a:effectLst>
                <a:latin typeface="Neo Sans Intel Medium" pitchFamily="34" charset="0"/>
                <a:cs typeface="+mn-cs"/>
              </a:rPr>
              <a:t>Core4</a:t>
            </a:r>
          </a:p>
        </p:txBody>
      </p:sp>
      <p:sp>
        <p:nvSpPr>
          <p:cNvPr id="35" name="Rectangle 10"/>
          <p:cNvSpPr>
            <a:spLocks noChangeArrowheads="1"/>
          </p:cNvSpPr>
          <p:nvPr/>
        </p:nvSpPr>
        <p:spPr bwMode="auto">
          <a:xfrm>
            <a:off x="3511550" y="2359025"/>
            <a:ext cx="1014413" cy="523875"/>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algn="ctr" eaLnBrk="0" fontAlgn="auto" hangingPunct="0">
              <a:spcBef>
                <a:spcPts val="0"/>
              </a:spcBef>
              <a:spcAft>
                <a:spcPts val="0"/>
              </a:spcAft>
              <a:defRPr/>
            </a:pPr>
            <a:r>
              <a:rPr lang="en-US" dirty="0">
                <a:effectLst>
                  <a:outerShdw blurRad="38100" dist="38100" dir="2700000" algn="tl">
                    <a:srgbClr val="000000"/>
                  </a:outerShdw>
                </a:effectLst>
                <a:latin typeface="Neo Sans Intel Medium" pitchFamily="34" charset="0"/>
                <a:cs typeface="+mn-cs"/>
              </a:rPr>
              <a:t>Core5</a:t>
            </a:r>
          </a:p>
        </p:txBody>
      </p:sp>
      <p:sp>
        <p:nvSpPr>
          <p:cNvPr id="36" name="Rectangle 11"/>
          <p:cNvSpPr>
            <a:spLocks noChangeArrowheads="1"/>
          </p:cNvSpPr>
          <p:nvPr/>
        </p:nvSpPr>
        <p:spPr bwMode="auto">
          <a:xfrm>
            <a:off x="3513138" y="3203575"/>
            <a:ext cx="1014412" cy="525463"/>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algn="ctr" eaLnBrk="0" fontAlgn="auto" hangingPunct="0">
              <a:spcBef>
                <a:spcPts val="0"/>
              </a:spcBef>
              <a:spcAft>
                <a:spcPts val="0"/>
              </a:spcAft>
              <a:defRPr/>
            </a:pPr>
            <a:r>
              <a:rPr lang="en-US" dirty="0">
                <a:effectLst>
                  <a:outerShdw blurRad="38100" dist="38100" dir="2700000" algn="tl">
                    <a:srgbClr val="000000"/>
                  </a:outerShdw>
                </a:effectLst>
                <a:latin typeface="Neo Sans Intel Medium" pitchFamily="34" charset="0"/>
                <a:cs typeface="+mn-cs"/>
              </a:rPr>
              <a:t>Core6</a:t>
            </a:r>
          </a:p>
        </p:txBody>
      </p:sp>
      <p:sp>
        <p:nvSpPr>
          <p:cNvPr id="37" name="Rectangle 12"/>
          <p:cNvSpPr>
            <a:spLocks noChangeArrowheads="1"/>
          </p:cNvSpPr>
          <p:nvPr/>
        </p:nvSpPr>
        <p:spPr bwMode="auto">
          <a:xfrm>
            <a:off x="3514725" y="3727450"/>
            <a:ext cx="1012825" cy="523875"/>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algn="ctr" eaLnBrk="0" fontAlgn="auto" hangingPunct="0">
              <a:spcBef>
                <a:spcPts val="0"/>
              </a:spcBef>
              <a:spcAft>
                <a:spcPts val="0"/>
              </a:spcAft>
              <a:defRPr/>
            </a:pPr>
            <a:r>
              <a:rPr lang="en-US" dirty="0">
                <a:effectLst>
                  <a:outerShdw blurRad="38100" dist="38100" dir="2700000" algn="tl">
                    <a:srgbClr val="000000"/>
                  </a:outerShdw>
                </a:effectLst>
                <a:latin typeface="Neo Sans Intel Medium" pitchFamily="34" charset="0"/>
                <a:cs typeface="+mn-cs"/>
              </a:rPr>
              <a:t>Core7</a:t>
            </a:r>
          </a:p>
        </p:txBody>
      </p:sp>
      <p:sp>
        <p:nvSpPr>
          <p:cNvPr id="39" name="Rectangle 14"/>
          <p:cNvSpPr>
            <a:spLocks noChangeArrowheads="1"/>
          </p:cNvSpPr>
          <p:nvPr/>
        </p:nvSpPr>
        <p:spPr bwMode="auto">
          <a:xfrm>
            <a:off x="250825" y="1831975"/>
            <a:ext cx="1014413" cy="527050"/>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algn="ctr" eaLnBrk="0" fontAlgn="auto" hangingPunct="0">
              <a:spcBef>
                <a:spcPts val="0"/>
              </a:spcBef>
              <a:spcAft>
                <a:spcPts val="0"/>
              </a:spcAft>
              <a:defRPr/>
            </a:pPr>
            <a:r>
              <a:rPr lang="en-US" dirty="0">
                <a:effectLst>
                  <a:outerShdw blurRad="38100" dist="38100" dir="2700000" algn="tl">
                    <a:srgbClr val="000000"/>
                  </a:outerShdw>
                </a:effectLst>
                <a:latin typeface="Neo Sans Intel Medium" pitchFamily="34" charset="0"/>
                <a:cs typeface="+mn-cs"/>
              </a:rPr>
              <a:t>Core3</a:t>
            </a:r>
          </a:p>
        </p:txBody>
      </p:sp>
      <p:sp>
        <p:nvSpPr>
          <p:cNvPr id="40" name="Rectangle 15"/>
          <p:cNvSpPr>
            <a:spLocks noChangeArrowheads="1"/>
          </p:cNvSpPr>
          <p:nvPr/>
        </p:nvSpPr>
        <p:spPr bwMode="auto">
          <a:xfrm>
            <a:off x="254000" y="2359025"/>
            <a:ext cx="1011238" cy="523875"/>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algn="ctr" eaLnBrk="0" fontAlgn="auto" hangingPunct="0">
              <a:spcBef>
                <a:spcPts val="0"/>
              </a:spcBef>
              <a:spcAft>
                <a:spcPts val="0"/>
              </a:spcAft>
              <a:defRPr/>
            </a:pPr>
            <a:r>
              <a:rPr lang="en-US">
                <a:effectLst>
                  <a:outerShdw blurRad="38100" dist="38100" dir="2700000" algn="tl">
                    <a:srgbClr val="000000"/>
                  </a:outerShdw>
                </a:effectLst>
                <a:latin typeface="Neo Sans Intel Medium" pitchFamily="34" charset="0"/>
                <a:cs typeface="+mn-cs"/>
              </a:rPr>
              <a:t>Core2</a:t>
            </a:r>
          </a:p>
        </p:txBody>
      </p:sp>
      <p:sp>
        <p:nvSpPr>
          <p:cNvPr id="41" name="Rectangle 16"/>
          <p:cNvSpPr>
            <a:spLocks noChangeArrowheads="1"/>
          </p:cNvSpPr>
          <p:nvPr/>
        </p:nvSpPr>
        <p:spPr bwMode="auto">
          <a:xfrm>
            <a:off x="254000" y="3203575"/>
            <a:ext cx="1016000" cy="525463"/>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algn="ctr" eaLnBrk="0" fontAlgn="auto" hangingPunct="0">
              <a:spcBef>
                <a:spcPts val="0"/>
              </a:spcBef>
              <a:spcAft>
                <a:spcPts val="0"/>
              </a:spcAft>
              <a:defRPr/>
            </a:pPr>
            <a:r>
              <a:rPr lang="en-US">
                <a:effectLst>
                  <a:outerShdw blurRad="38100" dist="38100" dir="2700000" algn="tl">
                    <a:srgbClr val="000000"/>
                  </a:outerShdw>
                </a:effectLst>
                <a:latin typeface="Neo Sans Intel Medium" pitchFamily="34" charset="0"/>
                <a:cs typeface="+mn-cs"/>
              </a:rPr>
              <a:t>Core1</a:t>
            </a:r>
          </a:p>
        </p:txBody>
      </p:sp>
      <p:sp>
        <p:nvSpPr>
          <p:cNvPr id="42" name="Rectangle 17"/>
          <p:cNvSpPr>
            <a:spLocks noChangeArrowheads="1"/>
          </p:cNvSpPr>
          <p:nvPr/>
        </p:nvSpPr>
        <p:spPr bwMode="auto">
          <a:xfrm>
            <a:off x="1266825" y="1828800"/>
            <a:ext cx="1120775" cy="520700"/>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lIns="92075" tIns="46038" rIns="92075" bIns="46038" anchor="ctr">
            <a:spAutoFit/>
          </a:bodyPr>
          <a:lstStyle/>
          <a:p>
            <a:pPr fontAlgn="auto">
              <a:spcBef>
                <a:spcPts val="0"/>
              </a:spcBef>
              <a:spcAft>
                <a:spcPts val="0"/>
              </a:spcAft>
              <a:defRPr/>
            </a:pPr>
            <a:endParaRPr lang="en-US">
              <a:effectLst>
                <a:outerShdw blurRad="38100" dist="38100" dir="2700000" algn="tl">
                  <a:srgbClr val="000000"/>
                </a:outerShdw>
              </a:effectLst>
              <a:latin typeface="Neo Sans Intel Medium" pitchFamily="34" charset="0"/>
              <a:cs typeface="+mn-cs"/>
            </a:endParaRPr>
          </a:p>
        </p:txBody>
      </p:sp>
      <p:sp>
        <p:nvSpPr>
          <p:cNvPr id="43" name="Rectangle 18"/>
          <p:cNvSpPr>
            <a:spLocks noChangeArrowheads="1"/>
          </p:cNvSpPr>
          <p:nvPr/>
        </p:nvSpPr>
        <p:spPr bwMode="auto">
          <a:xfrm>
            <a:off x="1268413" y="2349500"/>
            <a:ext cx="1119187" cy="520700"/>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lIns="92075" tIns="46038" rIns="92075" bIns="46038" anchor="ctr">
            <a:spAutoFit/>
          </a:bodyPr>
          <a:lstStyle/>
          <a:p>
            <a:pPr fontAlgn="auto">
              <a:spcBef>
                <a:spcPts val="0"/>
              </a:spcBef>
              <a:spcAft>
                <a:spcPts val="0"/>
              </a:spcAft>
              <a:defRPr/>
            </a:pPr>
            <a:endParaRPr lang="en-US">
              <a:effectLst>
                <a:outerShdw blurRad="38100" dist="38100" dir="2700000" algn="tl">
                  <a:srgbClr val="000000"/>
                </a:outerShdw>
              </a:effectLst>
              <a:latin typeface="Neo Sans Intel Medium" pitchFamily="34" charset="0"/>
              <a:cs typeface="+mn-cs"/>
            </a:endParaRPr>
          </a:p>
        </p:txBody>
      </p:sp>
      <p:sp>
        <p:nvSpPr>
          <p:cNvPr id="44" name="Rectangle 19"/>
          <p:cNvSpPr>
            <a:spLocks noChangeArrowheads="1"/>
          </p:cNvSpPr>
          <p:nvPr/>
        </p:nvSpPr>
        <p:spPr bwMode="auto">
          <a:xfrm>
            <a:off x="2387600" y="1828800"/>
            <a:ext cx="1122363" cy="520700"/>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lIns="92075" tIns="46038" rIns="92075" bIns="46038" anchor="ctr">
            <a:spAutoFit/>
          </a:bodyPr>
          <a:lstStyle/>
          <a:p>
            <a:pPr fontAlgn="auto">
              <a:spcBef>
                <a:spcPts val="0"/>
              </a:spcBef>
              <a:spcAft>
                <a:spcPts val="0"/>
              </a:spcAft>
              <a:defRPr/>
            </a:pPr>
            <a:endParaRPr lang="en-US">
              <a:effectLst>
                <a:outerShdw blurRad="38100" dist="38100" dir="2700000" algn="tl">
                  <a:srgbClr val="000000"/>
                </a:outerShdw>
              </a:effectLst>
              <a:latin typeface="Neo Sans Intel Medium" pitchFamily="34" charset="0"/>
              <a:cs typeface="+mn-cs"/>
            </a:endParaRPr>
          </a:p>
        </p:txBody>
      </p:sp>
      <p:sp>
        <p:nvSpPr>
          <p:cNvPr id="45" name="Rectangle 20"/>
          <p:cNvSpPr>
            <a:spLocks noChangeArrowheads="1"/>
          </p:cNvSpPr>
          <p:nvPr/>
        </p:nvSpPr>
        <p:spPr bwMode="auto">
          <a:xfrm>
            <a:off x="2389188" y="2349500"/>
            <a:ext cx="1120775" cy="520700"/>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lIns="92075" tIns="46038" rIns="92075" bIns="46038" anchor="ctr">
            <a:spAutoFit/>
          </a:bodyPr>
          <a:lstStyle/>
          <a:p>
            <a:pPr fontAlgn="auto">
              <a:spcBef>
                <a:spcPts val="0"/>
              </a:spcBef>
              <a:spcAft>
                <a:spcPts val="0"/>
              </a:spcAft>
              <a:defRPr/>
            </a:pPr>
            <a:endParaRPr lang="en-US">
              <a:effectLst>
                <a:outerShdw blurRad="38100" dist="38100" dir="2700000" algn="tl">
                  <a:srgbClr val="000000"/>
                </a:outerShdw>
              </a:effectLst>
              <a:latin typeface="Neo Sans Intel Medium" pitchFamily="34" charset="0"/>
              <a:cs typeface="+mn-cs"/>
            </a:endParaRPr>
          </a:p>
        </p:txBody>
      </p:sp>
      <p:sp>
        <p:nvSpPr>
          <p:cNvPr id="46" name="Rectangle 21"/>
          <p:cNvSpPr>
            <a:spLocks noChangeArrowheads="1"/>
          </p:cNvSpPr>
          <p:nvPr/>
        </p:nvSpPr>
        <p:spPr bwMode="auto">
          <a:xfrm>
            <a:off x="1270000" y="3203575"/>
            <a:ext cx="1119188" cy="525463"/>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fontAlgn="auto">
              <a:spcBef>
                <a:spcPts val="0"/>
              </a:spcBef>
              <a:spcAft>
                <a:spcPts val="0"/>
              </a:spcAft>
              <a:defRPr/>
            </a:pPr>
            <a:endParaRPr lang="en-US">
              <a:effectLst>
                <a:outerShdw blurRad="38100" dist="38100" dir="2700000" algn="tl">
                  <a:srgbClr val="000000"/>
                </a:outerShdw>
              </a:effectLst>
              <a:latin typeface="Neo Sans Intel Medium" pitchFamily="34" charset="0"/>
              <a:cs typeface="+mn-cs"/>
            </a:endParaRPr>
          </a:p>
        </p:txBody>
      </p:sp>
      <p:sp>
        <p:nvSpPr>
          <p:cNvPr id="47" name="Rectangle 22"/>
          <p:cNvSpPr>
            <a:spLocks noChangeArrowheads="1"/>
          </p:cNvSpPr>
          <p:nvPr/>
        </p:nvSpPr>
        <p:spPr bwMode="auto">
          <a:xfrm>
            <a:off x="1270000" y="3729038"/>
            <a:ext cx="1120775" cy="523875"/>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fontAlgn="auto">
              <a:spcBef>
                <a:spcPts val="0"/>
              </a:spcBef>
              <a:spcAft>
                <a:spcPts val="0"/>
              </a:spcAft>
              <a:defRPr/>
            </a:pPr>
            <a:endParaRPr lang="en-US">
              <a:effectLst>
                <a:outerShdw blurRad="38100" dist="38100" dir="2700000" algn="tl">
                  <a:srgbClr val="000000"/>
                </a:outerShdw>
              </a:effectLst>
              <a:latin typeface="Neo Sans Intel Medium" pitchFamily="34" charset="0"/>
              <a:cs typeface="+mn-cs"/>
            </a:endParaRPr>
          </a:p>
        </p:txBody>
      </p:sp>
      <p:sp>
        <p:nvSpPr>
          <p:cNvPr id="48" name="Rectangle 23"/>
          <p:cNvSpPr>
            <a:spLocks noChangeArrowheads="1"/>
          </p:cNvSpPr>
          <p:nvPr/>
        </p:nvSpPr>
        <p:spPr bwMode="auto">
          <a:xfrm>
            <a:off x="2390775" y="3203575"/>
            <a:ext cx="1120775" cy="525463"/>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fontAlgn="auto">
              <a:spcBef>
                <a:spcPts val="0"/>
              </a:spcBef>
              <a:spcAft>
                <a:spcPts val="0"/>
              </a:spcAft>
              <a:defRPr/>
            </a:pPr>
            <a:endParaRPr lang="en-US">
              <a:effectLst>
                <a:outerShdw blurRad="38100" dist="38100" dir="2700000" algn="tl">
                  <a:srgbClr val="000000"/>
                </a:outerShdw>
              </a:effectLst>
              <a:latin typeface="Neo Sans Intel Medium" pitchFamily="34" charset="0"/>
              <a:cs typeface="+mn-cs"/>
            </a:endParaRPr>
          </a:p>
        </p:txBody>
      </p:sp>
      <p:sp>
        <p:nvSpPr>
          <p:cNvPr id="49" name="Rectangle 24"/>
          <p:cNvSpPr>
            <a:spLocks noChangeArrowheads="1"/>
          </p:cNvSpPr>
          <p:nvPr/>
        </p:nvSpPr>
        <p:spPr bwMode="auto">
          <a:xfrm>
            <a:off x="2392363" y="3729038"/>
            <a:ext cx="1119187" cy="523875"/>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fontAlgn="auto">
              <a:spcBef>
                <a:spcPts val="0"/>
              </a:spcBef>
              <a:spcAft>
                <a:spcPts val="0"/>
              </a:spcAft>
              <a:defRPr/>
            </a:pPr>
            <a:endParaRPr lang="en-US">
              <a:effectLst>
                <a:outerShdw blurRad="38100" dist="38100" dir="2700000" algn="tl">
                  <a:srgbClr val="000000"/>
                </a:outerShdw>
              </a:effectLst>
              <a:latin typeface="Neo Sans Intel Medium" pitchFamily="34" charset="0"/>
              <a:cs typeface="+mn-cs"/>
            </a:endParaRPr>
          </a:p>
        </p:txBody>
      </p:sp>
      <p:sp>
        <p:nvSpPr>
          <p:cNvPr id="50" name="Rectangle 25"/>
          <p:cNvSpPr>
            <a:spLocks noChangeArrowheads="1"/>
          </p:cNvSpPr>
          <p:nvPr/>
        </p:nvSpPr>
        <p:spPr bwMode="auto">
          <a:xfrm>
            <a:off x="606425" y="2882900"/>
            <a:ext cx="3568700" cy="320675"/>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algn="ctr" eaLnBrk="0" fontAlgn="auto" hangingPunct="0">
              <a:spcBef>
                <a:spcPts val="0"/>
              </a:spcBef>
              <a:spcAft>
                <a:spcPts val="0"/>
              </a:spcAft>
              <a:defRPr/>
            </a:pPr>
            <a:r>
              <a:rPr lang="en-US" dirty="0">
                <a:effectLst>
                  <a:outerShdw blurRad="38100" dist="38100" dir="2700000" algn="tl">
                    <a:srgbClr val="000000"/>
                  </a:outerShdw>
                </a:effectLst>
                <a:latin typeface="Neo Sans Intel Medium" pitchFamily="34" charset="0"/>
                <a:cs typeface="+mn-cs"/>
              </a:rPr>
              <a:t>System Interface</a:t>
            </a:r>
          </a:p>
        </p:txBody>
      </p:sp>
      <p:sp>
        <p:nvSpPr>
          <p:cNvPr id="54" name="Rectangle 29"/>
          <p:cNvSpPr>
            <a:spLocks noChangeArrowheads="1"/>
          </p:cNvSpPr>
          <p:nvPr/>
        </p:nvSpPr>
        <p:spPr bwMode="auto">
          <a:xfrm>
            <a:off x="255588" y="3727450"/>
            <a:ext cx="1014412" cy="525463"/>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algn="ctr" eaLnBrk="0" fontAlgn="auto" hangingPunct="0">
              <a:spcBef>
                <a:spcPts val="0"/>
              </a:spcBef>
              <a:spcAft>
                <a:spcPts val="0"/>
              </a:spcAft>
              <a:defRPr/>
            </a:pPr>
            <a:r>
              <a:rPr lang="en-US">
                <a:effectLst>
                  <a:outerShdw blurRad="38100" dist="38100" dir="2700000" algn="tl">
                    <a:srgbClr val="000000"/>
                  </a:outerShdw>
                </a:effectLst>
                <a:latin typeface="Neo Sans Intel Medium" pitchFamily="34" charset="0"/>
                <a:cs typeface="+mn-cs"/>
              </a:rPr>
              <a:t>Core0</a:t>
            </a:r>
          </a:p>
        </p:txBody>
      </p:sp>
      <p:sp>
        <p:nvSpPr>
          <p:cNvPr id="31" name="Rectangle 7"/>
          <p:cNvSpPr>
            <a:spLocks noChangeArrowheads="1"/>
          </p:cNvSpPr>
          <p:nvPr/>
        </p:nvSpPr>
        <p:spPr bwMode="auto">
          <a:xfrm>
            <a:off x="498475" y="1628775"/>
            <a:ext cx="947738" cy="203200"/>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algn="ctr" eaLnBrk="0" fontAlgn="auto" hangingPunct="0">
              <a:spcBef>
                <a:spcPts val="0"/>
              </a:spcBef>
              <a:spcAft>
                <a:spcPts val="0"/>
              </a:spcAft>
              <a:defRPr/>
            </a:pPr>
            <a:r>
              <a:rPr lang="en-US" dirty="0">
                <a:effectLst>
                  <a:outerShdw blurRad="38100" dist="38100" dir="2700000" algn="tl">
                    <a:srgbClr val="000000"/>
                  </a:outerShdw>
                </a:effectLst>
                <a:latin typeface="Neo Sans Intel Medium" pitchFamily="34" charset="0"/>
                <a:cs typeface="+mn-cs"/>
              </a:rPr>
              <a:t>QPI0</a:t>
            </a:r>
          </a:p>
        </p:txBody>
      </p:sp>
      <p:sp>
        <p:nvSpPr>
          <p:cNvPr id="32" name="Rectangle 8"/>
          <p:cNvSpPr>
            <a:spLocks noChangeArrowheads="1"/>
          </p:cNvSpPr>
          <p:nvPr/>
        </p:nvSpPr>
        <p:spPr bwMode="auto">
          <a:xfrm>
            <a:off x="1446213" y="1628775"/>
            <a:ext cx="944562" cy="203200"/>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algn="ctr" eaLnBrk="0" fontAlgn="auto" hangingPunct="0">
              <a:spcBef>
                <a:spcPts val="0"/>
              </a:spcBef>
              <a:spcAft>
                <a:spcPts val="0"/>
              </a:spcAft>
              <a:defRPr/>
            </a:pPr>
            <a:r>
              <a:rPr lang="en-US" dirty="0">
                <a:effectLst>
                  <a:outerShdw blurRad="38100" dist="38100" dir="2700000" algn="tl">
                    <a:srgbClr val="000000"/>
                  </a:outerShdw>
                </a:effectLst>
                <a:latin typeface="Neo Sans Intel Medium" pitchFamily="34" charset="0"/>
                <a:cs typeface="+mn-cs"/>
              </a:rPr>
              <a:t>QPI1</a:t>
            </a:r>
          </a:p>
        </p:txBody>
      </p:sp>
      <p:sp>
        <p:nvSpPr>
          <p:cNvPr id="52" name="Rectangle 27"/>
          <p:cNvSpPr>
            <a:spLocks noChangeArrowheads="1"/>
          </p:cNvSpPr>
          <p:nvPr/>
        </p:nvSpPr>
        <p:spPr bwMode="auto">
          <a:xfrm>
            <a:off x="2390775" y="1628775"/>
            <a:ext cx="946150" cy="203200"/>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algn="ctr" eaLnBrk="0" fontAlgn="auto" hangingPunct="0">
              <a:spcBef>
                <a:spcPts val="0"/>
              </a:spcBef>
              <a:spcAft>
                <a:spcPts val="0"/>
              </a:spcAft>
              <a:defRPr/>
            </a:pPr>
            <a:r>
              <a:rPr lang="en-US" dirty="0">
                <a:effectLst>
                  <a:outerShdw blurRad="38100" dist="38100" dir="2700000" algn="tl">
                    <a:srgbClr val="000000"/>
                  </a:outerShdw>
                </a:effectLst>
                <a:latin typeface="Neo Sans Intel Medium" pitchFamily="34" charset="0"/>
                <a:cs typeface="+mn-cs"/>
              </a:rPr>
              <a:t>QPI2</a:t>
            </a:r>
          </a:p>
        </p:txBody>
      </p:sp>
      <p:sp>
        <p:nvSpPr>
          <p:cNvPr id="53" name="Rectangle 28"/>
          <p:cNvSpPr>
            <a:spLocks noChangeArrowheads="1"/>
          </p:cNvSpPr>
          <p:nvPr/>
        </p:nvSpPr>
        <p:spPr bwMode="auto">
          <a:xfrm>
            <a:off x="3336925" y="1628775"/>
            <a:ext cx="946150" cy="203200"/>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algn="ctr" eaLnBrk="0" fontAlgn="auto" hangingPunct="0">
              <a:spcBef>
                <a:spcPts val="0"/>
              </a:spcBef>
              <a:spcAft>
                <a:spcPts val="0"/>
              </a:spcAft>
              <a:defRPr/>
            </a:pPr>
            <a:r>
              <a:rPr lang="en-US">
                <a:effectLst>
                  <a:outerShdw blurRad="38100" dist="38100" dir="2700000" algn="tl">
                    <a:srgbClr val="000000"/>
                  </a:outerShdw>
                </a:effectLst>
                <a:latin typeface="Neo Sans Intel Medium" pitchFamily="34" charset="0"/>
                <a:cs typeface="+mn-cs"/>
              </a:rPr>
              <a:t>QPI3</a:t>
            </a:r>
          </a:p>
        </p:txBody>
      </p:sp>
      <p:sp>
        <p:nvSpPr>
          <p:cNvPr id="38" name="Rectangle 13"/>
          <p:cNvSpPr>
            <a:spLocks noChangeArrowheads="1"/>
          </p:cNvSpPr>
          <p:nvPr/>
        </p:nvSpPr>
        <p:spPr bwMode="auto">
          <a:xfrm>
            <a:off x="498475" y="4252913"/>
            <a:ext cx="1892300" cy="204787"/>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algn="ctr" eaLnBrk="0" fontAlgn="auto" hangingPunct="0">
              <a:spcBef>
                <a:spcPts val="0"/>
              </a:spcBef>
              <a:spcAft>
                <a:spcPts val="0"/>
              </a:spcAft>
              <a:defRPr/>
            </a:pPr>
            <a:r>
              <a:rPr lang="en-US" dirty="0">
                <a:effectLst>
                  <a:outerShdw blurRad="38100" dist="38100" dir="2700000" algn="tl">
                    <a:srgbClr val="000000"/>
                  </a:outerShdw>
                </a:effectLst>
                <a:latin typeface="Neo Sans Intel Medium" pitchFamily="34" charset="0"/>
                <a:cs typeface="+mn-cs"/>
              </a:rPr>
              <a:t>SMI</a:t>
            </a:r>
          </a:p>
        </p:txBody>
      </p:sp>
      <p:sp>
        <p:nvSpPr>
          <p:cNvPr id="51" name="Rectangle 26"/>
          <p:cNvSpPr>
            <a:spLocks noChangeArrowheads="1"/>
          </p:cNvSpPr>
          <p:nvPr/>
        </p:nvSpPr>
        <p:spPr bwMode="auto">
          <a:xfrm>
            <a:off x="2390775" y="4252913"/>
            <a:ext cx="1892300" cy="204787"/>
          </a:xfrm>
          <a:prstGeom prst="rect">
            <a:avLst/>
          </a:prstGeom>
          <a:noFill/>
          <a:ln w="38100">
            <a:solidFill>
              <a:srgbClr val="FFFF00"/>
            </a:solidFill>
            <a:miter lim="800000"/>
            <a:headEnd type="none" w="sm" len="sm"/>
            <a:tailEnd type="none" w="sm" len="sm"/>
          </a:ln>
          <a:effectLst>
            <a:prstShdw prst="shdw17" dist="17961" dir="2700000">
              <a:srgbClr val="FFFF00">
                <a:gamma/>
                <a:shade val="60000"/>
                <a:invGamma/>
              </a:srgbClr>
            </a:prstShdw>
          </a:effectLst>
        </p:spPr>
        <p:txBody>
          <a:bodyPr wrap="none" lIns="92075" tIns="46038" rIns="92075" bIns="46038" anchor="ctr"/>
          <a:lstStyle/>
          <a:p>
            <a:pPr algn="ctr" eaLnBrk="0" fontAlgn="auto" hangingPunct="0">
              <a:spcBef>
                <a:spcPts val="0"/>
              </a:spcBef>
              <a:spcAft>
                <a:spcPts val="0"/>
              </a:spcAft>
              <a:defRPr/>
            </a:pPr>
            <a:r>
              <a:rPr lang="en-US" dirty="0">
                <a:effectLst>
                  <a:outerShdw blurRad="38100" dist="38100" dir="2700000" algn="tl">
                    <a:srgbClr val="000000"/>
                  </a:outerShdw>
                </a:effectLst>
                <a:latin typeface="Neo Sans Intel Medium" pitchFamily="34" charset="0"/>
                <a:cs typeface="+mn-cs"/>
              </a:rPr>
              <a:t>SMI</a:t>
            </a:r>
          </a:p>
        </p:txBody>
      </p:sp>
      <p:sp>
        <p:nvSpPr>
          <p:cNvPr id="40986" name="Rectangle 39"/>
          <p:cNvSpPr>
            <a:spLocks noChangeArrowheads="1"/>
          </p:cNvSpPr>
          <p:nvPr/>
        </p:nvSpPr>
        <p:spPr bwMode="auto">
          <a:xfrm>
            <a:off x="4495800" y="1219200"/>
            <a:ext cx="4648200" cy="3657600"/>
          </a:xfrm>
          <a:prstGeom prst="rect">
            <a:avLst/>
          </a:prstGeom>
          <a:noFill/>
          <a:ln w="9525">
            <a:noFill/>
            <a:miter lim="800000"/>
            <a:headEnd/>
            <a:tailEnd/>
          </a:ln>
        </p:spPr>
        <p:txBody>
          <a:bodyPr lIns="130622" tIns="65311" rIns="130622" bIns="65311" anchorCtr="1"/>
          <a:lstStyle/>
          <a:p>
            <a:pPr marL="322263" indent="-322263" defTabSz="1306513">
              <a:lnSpc>
                <a:spcPct val="75000"/>
              </a:lnSpc>
              <a:spcBef>
                <a:spcPct val="75000"/>
              </a:spcBef>
              <a:buClr>
                <a:schemeClr val="tx1"/>
              </a:buClr>
              <a:buFont typeface="Wingdings" pitchFamily="2" charset="2"/>
              <a:buChar char=""/>
            </a:pPr>
            <a:r>
              <a:rPr lang="en-US" sz="2400" dirty="0">
                <a:latin typeface="Neo Sans Intel" pitchFamily="34" charset="0"/>
              </a:rPr>
              <a:t>Up to 8 Cores/16 Threads </a:t>
            </a:r>
          </a:p>
          <a:p>
            <a:pPr marL="322263" indent="-322263" defTabSz="1306513">
              <a:lnSpc>
                <a:spcPct val="75000"/>
              </a:lnSpc>
              <a:spcBef>
                <a:spcPct val="75000"/>
              </a:spcBef>
              <a:buClr>
                <a:schemeClr val="tx1"/>
              </a:buClr>
              <a:buFont typeface="Wingdings" pitchFamily="2" charset="2"/>
              <a:buChar char=""/>
            </a:pPr>
            <a:r>
              <a:rPr lang="en-US" sz="2400" dirty="0">
                <a:latin typeface="Neo Sans Intel" pitchFamily="34" charset="0"/>
              </a:rPr>
              <a:t>24MB of Shared Cache</a:t>
            </a:r>
          </a:p>
          <a:p>
            <a:pPr marL="322263" indent="-322263" defTabSz="1306513">
              <a:lnSpc>
                <a:spcPct val="75000"/>
              </a:lnSpc>
              <a:spcBef>
                <a:spcPct val="75000"/>
              </a:spcBef>
              <a:buClr>
                <a:schemeClr val="tx1"/>
              </a:buClr>
              <a:buFont typeface="Wingdings" pitchFamily="2" charset="2"/>
              <a:buChar char=""/>
            </a:pPr>
            <a:r>
              <a:rPr lang="en-US" sz="2400" dirty="0">
                <a:latin typeface="Neo Sans Intel" pitchFamily="34" charset="0"/>
              </a:rPr>
              <a:t>Integrated Memory Controllers</a:t>
            </a:r>
          </a:p>
          <a:p>
            <a:pPr marL="322263" indent="-322263" defTabSz="1306513">
              <a:lnSpc>
                <a:spcPct val="75000"/>
              </a:lnSpc>
              <a:spcBef>
                <a:spcPct val="75000"/>
              </a:spcBef>
              <a:buClr>
                <a:schemeClr val="tx1"/>
              </a:buClr>
              <a:buFont typeface="Wingdings" pitchFamily="2" charset="2"/>
              <a:buChar char=""/>
            </a:pPr>
            <a:r>
              <a:rPr lang="en-US" sz="2400" dirty="0">
                <a:latin typeface="Neo Sans Intel" pitchFamily="34" charset="0"/>
              </a:rPr>
              <a:t>4 High-bandwidth QPI Links</a:t>
            </a:r>
          </a:p>
          <a:p>
            <a:pPr marL="322263" indent="-322263" defTabSz="1306513">
              <a:lnSpc>
                <a:spcPct val="75000"/>
              </a:lnSpc>
              <a:spcBef>
                <a:spcPct val="75000"/>
              </a:spcBef>
              <a:buClr>
                <a:schemeClr val="tx1"/>
              </a:buClr>
              <a:buFont typeface="Wingdings" pitchFamily="2" charset="2"/>
              <a:buChar char=""/>
            </a:pPr>
            <a:r>
              <a:rPr lang="en-US" sz="2400" dirty="0">
                <a:latin typeface="Neo Sans Intel" pitchFamily="34" charset="0"/>
              </a:rPr>
              <a:t>Intel® Hyper-Threading</a:t>
            </a:r>
          </a:p>
          <a:p>
            <a:pPr marL="322263" indent="-322263" defTabSz="1306513">
              <a:lnSpc>
                <a:spcPct val="75000"/>
              </a:lnSpc>
              <a:spcBef>
                <a:spcPct val="75000"/>
              </a:spcBef>
              <a:buClr>
                <a:schemeClr val="tx1"/>
              </a:buClr>
              <a:buFont typeface="Wingdings" pitchFamily="2" charset="2"/>
              <a:buChar char=""/>
            </a:pPr>
            <a:r>
              <a:rPr lang="en-US" sz="2400" dirty="0">
                <a:latin typeface="Neo Sans Intel" pitchFamily="34" charset="0"/>
              </a:rPr>
              <a:t>Intel® Turbo Boost</a:t>
            </a:r>
          </a:p>
          <a:p>
            <a:pPr marL="322263" indent="-322263" defTabSz="1306513">
              <a:lnSpc>
                <a:spcPct val="75000"/>
              </a:lnSpc>
              <a:spcBef>
                <a:spcPct val="75000"/>
              </a:spcBef>
              <a:buClr>
                <a:schemeClr val="tx1"/>
              </a:buClr>
              <a:buFont typeface="Wingdings" pitchFamily="2" charset="2"/>
              <a:buChar char=""/>
            </a:pPr>
            <a:r>
              <a:rPr lang="en-US" sz="2400" dirty="0">
                <a:latin typeface="Neo Sans Intel" pitchFamily="34" charset="0"/>
              </a:rPr>
              <a:t>2.3B Transistors</a:t>
            </a:r>
          </a:p>
        </p:txBody>
      </p:sp>
      <p:pic>
        <p:nvPicPr>
          <p:cNvPr id="40987" name="Picture 94"/>
          <p:cNvPicPr>
            <a:picLocks noChangeAspect="1" noChangeArrowheads="1"/>
          </p:cNvPicPr>
          <p:nvPr/>
        </p:nvPicPr>
        <p:blipFill>
          <a:blip r:embed="rId4"/>
          <a:srcRect/>
          <a:stretch>
            <a:fillRect/>
          </a:stretch>
        </p:blipFill>
        <p:spPr bwMode="auto">
          <a:xfrm>
            <a:off x="-228600" y="5240338"/>
            <a:ext cx="9601200" cy="836612"/>
          </a:xfrm>
          <a:prstGeom prst="rect">
            <a:avLst/>
          </a:prstGeom>
          <a:noFill/>
          <a:ln w="9525">
            <a:noFill/>
            <a:miter lim="800000"/>
            <a:headEnd/>
            <a:tailEnd/>
          </a:ln>
        </p:spPr>
      </p:pic>
      <p:sp>
        <p:nvSpPr>
          <p:cNvPr id="34" name="Rectangle 33"/>
          <p:cNvSpPr/>
          <p:nvPr/>
        </p:nvSpPr>
        <p:spPr>
          <a:xfrm>
            <a:off x="0" y="5307013"/>
            <a:ext cx="9144000" cy="501650"/>
          </a:xfrm>
          <a:prstGeom prst="rect">
            <a:avLst/>
          </a:prstGeom>
        </p:spPr>
        <p:txBody>
          <a:bodyPr lIns="130615" tIns="65308" rIns="130615" bIns="65308">
            <a:spAutoFit/>
          </a:bodyPr>
          <a:lstStyle/>
          <a:p>
            <a:pPr algn="ctr" fontAlgn="auto">
              <a:spcBef>
                <a:spcPts val="0"/>
              </a:spcBef>
              <a:spcAft>
                <a:spcPts val="0"/>
              </a:spcAft>
              <a:defRPr/>
            </a:pPr>
            <a:r>
              <a:rPr lang="en-US" sz="2400" i="1" dirty="0">
                <a:effectLst>
                  <a:outerShdw blurRad="38100" dist="38100" dir="2700000" algn="tl">
                    <a:srgbClr val="000000"/>
                  </a:outerShdw>
                </a:effectLst>
                <a:latin typeface="Neo Sans Intel Medium" pitchFamily="34" charset="0"/>
                <a:cs typeface="+mn-cs"/>
              </a:rPr>
              <a:t>The Next Generation Intelligent Expandable Platform</a:t>
            </a:r>
          </a:p>
        </p:txBody>
      </p:sp>
      <p:pic>
        <p:nvPicPr>
          <p:cNvPr id="40989" name="Picture 32" descr="xeon_a_rgb_3000"/>
          <p:cNvPicPr>
            <a:picLocks noChangeAspect="1" noChangeArrowheads="1"/>
          </p:cNvPicPr>
          <p:nvPr/>
        </p:nvPicPr>
        <p:blipFill>
          <a:blip r:embed="rId5"/>
          <a:srcRect/>
          <a:stretch>
            <a:fillRect/>
          </a:stretch>
        </p:blipFill>
        <p:spPr bwMode="auto">
          <a:xfrm>
            <a:off x="8128000" y="0"/>
            <a:ext cx="1016000" cy="76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120770" y="230188"/>
            <a:ext cx="9023230" cy="609398"/>
          </a:xfrm>
        </p:spPr>
        <p:txBody>
          <a:bodyPr/>
          <a:lstStyle/>
          <a:p>
            <a:r>
              <a:rPr lang="en-US" sz="4400" dirty="0"/>
              <a:t>Nehalem-EX: Leadership 4-socket Platform</a:t>
            </a:r>
          </a:p>
        </p:txBody>
      </p:sp>
      <p:pic>
        <p:nvPicPr>
          <p:cNvPr id="541699" name="Picture 3"/>
          <p:cNvPicPr>
            <a:picLocks noChangeAspect="1" noChangeArrowheads="1"/>
          </p:cNvPicPr>
          <p:nvPr/>
        </p:nvPicPr>
        <p:blipFill>
          <a:blip r:embed="rId3"/>
          <a:srcRect/>
          <a:stretch>
            <a:fillRect/>
          </a:stretch>
        </p:blipFill>
        <p:spPr bwMode="auto">
          <a:xfrm>
            <a:off x="228600" y="1447800"/>
            <a:ext cx="4267200" cy="3503613"/>
          </a:xfrm>
          <a:prstGeom prst="rect">
            <a:avLst/>
          </a:prstGeom>
          <a:noFill/>
        </p:spPr>
      </p:pic>
      <p:pic>
        <p:nvPicPr>
          <p:cNvPr id="541700" name="Picture 94"/>
          <p:cNvPicPr>
            <a:picLocks noChangeAspect="1" noChangeArrowheads="1"/>
          </p:cNvPicPr>
          <p:nvPr/>
        </p:nvPicPr>
        <p:blipFill>
          <a:blip r:embed="rId4"/>
          <a:srcRect/>
          <a:stretch>
            <a:fillRect/>
          </a:stretch>
        </p:blipFill>
        <p:spPr bwMode="auto">
          <a:xfrm>
            <a:off x="-304800" y="5257800"/>
            <a:ext cx="9601200" cy="836613"/>
          </a:xfrm>
          <a:prstGeom prst="rect">
            <a:avLst/>
          </a:prstGeom>
          <a:noFill/>
          <a:ln w="9525">
            <a:noFill/>
            <a:miter lim="800000"/>
            <a:headEnd/>
            <a:tailEnd/>
          </a:ln>
        </p:spPr>
      </p:pic>
      <p:sp>
        <p:nvSpPr>
          <p:cNvPr id="34" name="Rectangle 33"/>
          <p:cNvSpPr/>
          <p:nvPr/>
        </p:nvSpPr>
        <p:spPr>
          <a:xfrm>
            <a:off x="-1981200" y="5334000"/>
            <a:ext cx="12849225" cy="465138"/>
          </a:xfrm>
          <a:prstGeom prst="rect">
            <a:avLst/>
          </a:prstGeom>
        </p:spPr>
        <p:txBody>
          <a:bodyPr lIns="130615" tIns="65308" rIns="130615" bIns="65308">
            <a:spAutoFit/>
          </a:bodyPr>
          <a:lstStyle/>
          <a:p>
            <a:pPr algn="ctr"/>
            <a:r>
              <a:rPr lang="en-US" sz="2200" i="1">
                <a:effectLst>
                  <a:outerShdw blurRad="38100" dist="38100" dir="2700000" algn="tl">
                    <a:srgbClr val="C0C0C0"/>
                  </a:outerShdw>
                </a:effectLst>
                <a:latin typeface="Neo Sans Intel Medium" pitchFamily="34" charset="0"/>
              </a:rPr>
              <a:t>Unmatched Enterprise, Virtualization, and HPC Solutions</a:t>
            </a:r>
          </a:p>
        </p:txBody>
      </p:sp>
      <p:sp>
        <p:nvSpPr>
          <p:cNvPr id="49155" name="Rectangle 666"/>
          <p:cNvSpPr>
            <a:spLocks noChangeArrowheads="1"/>
          </p:cNvSpPr>
          <p:nvPr/>
        </p:nvSpPr>
        <p:spPr bwMode="auto">
          <a:xfrm>
            <a:off x="4648200" y="1609725"/>
            <a:ext cx="4038600" cy="3352800"/>
          </a:xfrm>
          <a:prstGeom prst="rect">
            <a:avLst/>
          </a:prstGeom>
          <a:noFill/>
          <a:ln w="9525">
            <a:noFill/>
            <a:miter lim="800000"/>
            <a:headEnd/>
            <a:tailEnd/>
          </a:ln>
        </p:spPr>
        <p:txBody>
          <a:bodyPr lIns="130622" tIns="65311" rIns="130622" bIns="65311" anchorCtr="1"/>
          <a:lstStyle/>
          <a:p>
            <a:pPr marL="322263" indent="-322263" defTabSz="1306513">
              <a:lnSpc>
                <a:spcPct val="95000"/>
              </a:lnSpc>
              <a:spcBef>
                <a:spcPct val="30000"/>
              </a:spcBef>
              <a:buClr>
                <a:schemeClr val="tx1"/>
              </a:buClr>
              <a:buFont typeface="Wingdings" pitchFamily="2" charset="2"/>
              <a:buChar char=""/>
            </a:pPr>
            <a:r>
              <a:rPr lang="en-US" sz="2400" smtClean="0">
                <a:latin typeface="Neo Sans Intel" pitchFamily="34" charset="0"/>
              </a:rPr>
              <a:t>32 Cores </a:t>
            </a:r>
            <a:r>
              <a:rPr lang="en-US" sz="2400" dirty="0" smtClean="0">
                <a:latin typeface="Neo Sans Intel" pitchFamily="34" charset="0"/>
              </a:rPr>
              <a:t>/ </a:t>
            </a:r>
            <a:r>
              <a:rPr lang="en-US" sz="2400" dirty="0">
                <a:latin typeface="Neo Sans Intel" pitchFamily="34" charset="0"/>
              </a:rPr>
              <a:t>64 Threads</a:t>
            </a:r>
          </a:p>
          <a:p>
            <a:pPr marL="322263" indent="-322263" defTabSz="1306513">
              <a:lnSpc>
                <a:spcPct val="95000"/>
              </a:lnSpc>
              <a:spcBef>
                <a:spcPct val="30000"/>
              </a:spcBef>
              <a:buClr>
                <a:schemeClr val="tx1"/>
              </a:buClr>
              <a:buFont typeface="Wingdings" pitchFamily="2" charset="2"/>
              <a:buChar char=""/>
            </a:pPr>
            <a:r>
              <a:rPr lang="en-US" sz="2400" dirty="0">
                <a:latin typeface="Neo Sans Intel" pitchFamily="34" charset="0"/>
              </a:rPr>
              <a:t>Intel® Scalable Memory Interconnect with Buffers</a:t>
            </a:r>
          </a:p>
          <a:p>
            <a:pPr marL="322263" indent="-322263" defTabSz="1306513">
              <a:lnSpc>
                <a:spcPct val="95000"/>
              </a:lnSpc>
              <a:spcBef>
                <a:spcPct val="30000"/>
              </a:spcBef>
              <a:buClr>
                <a:schemeClr val="tx1"/>
              </a:buClr>
              <a:buFont typeface="Wingdings" pitchFamily="2" charset="2"/>
              <a:buChar char=""/>
            </a:pPr>
            <a:r>
              <a:rPr lang="en-US" sz="2400" dirty="0">
                <a:latin typeface="Neo Sans Intel" pitchFamily="34" charset="0"/>
              </a:rPr>
              <a:t>2X Memory Capacity </a:t>
            </a:r>
          </a:p>
          <a:p>
            <a:pPr marL="779463" lvl="1" indent="-322263" defTabSz="1306513">
              <a:lnSpc>
                <a:spcPct val="95000"/>
              </a:lnSpc>
              <a:spcBef>
                <a:spcPct val="30000"/>
              </a:spcBef>
              <a:buClr>
                <a:schemeClr val="tx1"/>
              </a:buClr>
              <a:buFont typeface="Wingdings" pitchFamily="2" charset="2"/>
              <a:buChar char=""/>
            </a:pPr>
            <a:r>
              <a:rPr lang="en-US" sz="2000" dirty="0">
                <a:latin typeface="Neo Sans Intel" pitchFamily="34" charset="0"/>
              </a:rPr>
              <a:t>16 DIMMs per Socket </a:t>
            </a:r>
          </a:p>
          <a:p>
            <a:pPr marL="779463" lvl="1" indent="-322263" defTabSz="1306513">
              <a:lnSpc>
                <a:spcPct val="95000"/>
              </a:lnSpc>
              <a:spcBef>
                <a:spcPct val="30000"/>
              </a:spcBef>
              <a:buClr>
                <a:schemeClr val="tx1"/>
              </a:buClr>
              <a:buFont typeface="Wingdings" pitchFamily="2" charset="2"/>
              <a:buChar char=""/>
            </a:pPr>
            <a:r>
              <a:rPr lang="en-US" sz="2000" dirty="0">
                <a:latin typeface="Neo Sans Intel" pitchFamily="34" charset="0"/>
              </a:rPr>
              <a:t>64 DIMMs per platform </a:t>
            </a:r>
          </a:p>
          <a:p>
            <a:pPr marL="322263" indent="-322263" defTabSz="1306513">
              <a:lnSpc>
                <a:spcPct val="95000"/>
              </a:lnSpc>
              <a:spcBef>
                <a:spcPct val="30000"/>
              </a:spcBef>
              <a:buClr>
                <a:schemeClr val="tx1"/>
              </a:buClr>
              <a:buFont typeface="Wingdings" pitchFamily="2" charset="2"/>
              <a:buChar char=""/>
            </a:pPr>
            <a:r>
              <a:rPr lang="en-US" sz="2400" dirty="0">
                <a:latin typeface="Neo Sans Intel" pitchFamily="34" charset="0"/>
              </a:rPr>
              <a:t>Advanced Virtualization </a:t>
            </a:r>
            <a:br>
              <a:rPr lang="en-US" sz="2400" dirty="0">
                <a:latin typeface="Neo Sans Intel" pitchFamily="34" charset="0"/>
              </a:rPr>
            </a:br>
            <a:r>
              <a:rPr lang="en-US" sz="2400" dirty="0">
                <a:latin typeface="Neo Sans Intel" pitchFamily="34" charset="0"/>
              </a:rPr>
              <a:t>&amp; I/O Technologies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374184" y="258168"/>
            <a:ext cx="7869066" cy="609398"/>
          </a:xfrm>
        </p:spPr>
        <p:txBody>
          <a:bodyPr/>
          <a:lstStyle/>
          <a:p>
            <a:r>
              <a:rPr lang="en-US" sz="4400" dirty="0"/>
              <a:t>Nehalem-EX: 8 Sockets and Above</a:t>
            </a:r>
          </a:p>
        </p:txBody>
      </p:sp>
      <p:pic>
        <p:nvPicPr>
          <p:cNvPr id="546819" name="Picture 94"/>
          <p:cNvPicPr>
            <a:picLocks noChangeAspect="1" noChangeArrowheads="1"/>
          </p:cNvPicPr>
          <p:nvPr/>
        </p:nvPicPr>
        <p:blipFill>
          <a:blip r:embed="rId3"/>
          <a:srcRect/>
          <a:stretch>
            <a:fillRect/>
          </a:stretch>
        </p:blipFill>
        <p:spPr bwMode="auto">
          <a:xfrm>
            <a:off x="-304800" y="5644488"/>
            <a:ext cx="9601200" cy="609600"/>
          </a:xfrm>
          <a:prstGeom prst="rect">
            <a:avLst/>
          </a:prstGeom>
          <a:noFill/>
          <a:ln w="9525">
            <a:noFill/>
            <a:miter lim="800000"/>
            <a:headEnd/>
            <a:tailEnd/>
          </a:ln>
        </p:spPr>
      </p:pic>
      <p:sp>
        <p:nvSpPr>
          <p:cNvPr id="34" name="Rectangle 33"/>
          <p:cNvSpPr/>
          <p:nvPr/>
        </p:nvSpPr>
        <p:spPr>
          <a:xfrm>
            <a:off x="-1" y="5576865"/>
            <a:ext cx="9144001" cy="593556"/>
          </a:xfrm>
          <a:prstGeom prst="rect">
            <a:avLst/>
          </a:prstGeom>
        </p:spPr>
        <p:txBody>
          <a:bodyPr wrap="square" lIns="130615" tIns="65308" rIns="130615" bIns="65308">
            <a:spAutoFit/>
          </a:bodyPr>
          <a:lstStyle/>
          <a:p>
            <a:pPr algn="ctr"/>
            <a:r>
              <a:rPr lang="en-US" sz="3000" i="1" dirty="0">
                <a:effectLst>
                  <a:outerShdw blurRad="38100" dist="38100" dir="2700000" algn="tl">
                    <a:srgbClr val="C0C0C0"/>
                  </a:outerShdw>
                </a:effectLst>
                <a:latin typeface="Neo Sans Intel Medium" pitchFamily="34" charset="0"/>
              </a:rPr>
              <a:t>&gt; 15 designs from 8 OEMs</a:t>
            </a:r>
          </a:p>
        </p:txBody>
      </p:sp>
      <p:pic>
        <p:nvPicPr>
          <p:cNvPr id="546821" name="Picture 5"/>
          <p:cNvPicPr>
            <a:picLocks noChangeAspect="1" noChangeArrowheads="1"/>
          </p:cNvPicPr>
          <p:nvPr/>
        </p:nvPicPr>
        <p:blipFill>
          <a:blip r:embed="rId4"/>
          <a:srcRect/>
          <a:stretch>
            <a:fillRect/>
          </a:stretch>
        </p:blipFill>
        <p:spPr bwMode="auto">
          <a:xfrm>
            <a:off x="1189632" y="5158736"/>
            <a:ext cx="1828800" cy="334962"/>
          </a:xfrm>
          <a:prstGeom prst="rect">
            <a:avLst/>
          </a:prstGeom>
          <a:noFill/>
        </p:spPr>
      </p:pic>
      <p:pic>
        <p:nvPicPr>
          <p:cNvPr id="546822" name="Picture 2" descr="C:\Documents and Settings\jrwaldor\My Documents\Keynotes\Source\Pics\NHM-EX-8S.gif"/>
          <p:cNvPicPr>
            <a:picLocks noChangeAspect="1" noChangeArrowheads="1"/>
          </p:cNvPicPr>
          <p:nvPr/>
        </p:nvPicPr>
        <p:blipFill>
          <a:blip r:embed="rId5"/>
          <a:srcRect/>
          <a:stretch>
            <a:fillRect/>
          </a:stretch>
        </p:blipFill>
        <p:spPr bwMode="auto">
          <a:xfrm>
            <a:off x="275232" y="1190625"/>
            <a:ext cx="3581400" cy="3914775"/>
          </a:xfrm>
          <a:prstGeom prst="rect">
            <a:avLst/>
          </a:prstGeom>
          <a:noFill/>
          <a:ln w="9525">
            <a:noFill/>
            <a:miter lim="800000"/>
            <a:headEnd/>
            <a:tailEnd/>
          </a:ln>
        </p:spPr>
      </p:pic>
      <p:sp>
        <p:nvSpPr>
          <p:cNvPr id="49155" name="Rectangle 666"/>
          <p:cNvSpPr>
            <a:spLocks noChangeArrowheads="1"/>
          </p:cNvSpPr>
          <p:nvPr/>
        </p:nvSpPr>
        <p:spPr bwMode="auto">
          <a:xfrm>
            <a:off x="3657600" y="1400040"/>
            <a:ext cx="5486400" cy="4419600"/>
          </a:xfrm>
          <a:prstGeom prst="rect">
            <a:avLst/>
          </a:prstGeom>
          <a:noFill/>
          <a:ln w="9525">
            <a:noFill/>
            <a:miter lim="800000"/>
            <a:headEnd/>
            <a:tailEnd/>
          </a:ln>
        </p:spPr>
        <p:txBody>
          <a:bodyPr lIns="130622" tIns="65311" rIns="130622" bIns="65311" anchorCtr="1"/>
          <a:lstStyle/>
          <a:p>
            <a:pPr marL="322263" indent="-322263" defTabSz="1306513">
              <a:spcBef>
                <a:spcPts val="1800"/>
              </a:spcBef>
              <a:buClr>
                <a:schemeClr val="tx1"/>
              </a:buClr>
              <a:buFont typeface="Wingdings" pitchFamily="2" charset="2"/>
              <a:buChar char=""/>
              <a:defRPr/>
            </a:pPr>
            <a:r>
              <a:rPr lang="en-US" sz="2000" dirty="0">
                <a:effectLst>
                  <a:outerShdw blurRad="38100" dist="38100" dir="2700000" algn="tl">
                    <a:srgbClr val="000000"/>
                  </a:outerShdw>
                </a:effectLst>
                <a:latin typeface="Neo Sans Intel" pitchFamily="34" charset="0"/>
                <a:cs typeface="Arial" charset="0"/>
              </a:rPr>
              <a:t>Intel Architecture capable of QPI connected 8-Sockets / 128 threads</a:t>
            </a:r>
          </a:p>
          <a:p>
            <a:pPr marL="322263" indent="-322263" defTabSz="1306513">
              <a:spcBef>
                <a:spcPts val="1800"/>
              </a:spcBef>
              <a:buClr>
                <a:schemeClr val="tx1"/>
              </a:buClr>
              <a:buFont typeface="Wingdings" pitchFamily="2" charset="2"/>
              <a:buChar char=""/>
              <a:defRPr/>
            </a:pPr>
            <a:r>
              <a:rPr lang="en-US" sz="2000" dirty="0">
                <a:effectLst>
                  <a:outerShdw blurRad="38100" dist="38100" dir="2700000" algn="tl">
                    <a:srgbClr val="000000"/>
                  </a:outerShdw>
                </a:effectLst>
                <a:latin typeface="Neo Sans Intel" pitchFamily="34" charset="0"/>
                <a:cs typeface="Arial" charset="0"/>
              </a:rPr>
              <a:t>Scalable systems and &gt;8-socket capability with OEM node controllers</a:t>
            </a:r>
          </a:p>
          <a:p>
            <a:pPr marL="322263" indent="-322263" defTabSz="1306513">
              <a:spcBef>
                <a:spcPts val="1800"/>
              </a:spcBef>
              <a:buClr>
                <a:schemeClr val="tx1"/>
              </a:buClr>
              <a:buFont typeface="Wingdings" pitchFamily="2" charset="2"/>
              <a:buChar char=""/>
              <a:defRPr/>
            </a:pPr>
            <a:r>
              <a:rPr lang="en-US" sz="2000" dirty="0">
                <a:effectLst>
                  <a:outerShdw blurRad="38100" dist="38100" dir="2700000" algn="tl">
                    <a:srgbClr val="000000"/>
                  </a:outerShdw>
                </a:effectLst>
                <a:latin typeface="Neo Sans Intel" pitchFamily="34" charset="0"/>
                <a:cs typeface="Arial" charset="0"/>
              </a:rPr>
              <a:t>Scalable performance through modularity</a:t>
            </a:r>
          </a:p>
          <a:p>
            <a:pPr marL="322263" indent="-322263" defTabSz="1306513">
              <a:spcBef>
                <a:spcPts val="1800"/>
              </a:spcBef>
              <a:buClr>
                <a:schemeClr val="tx1"/>
              </a:buClr>
              <a:buFont typeface="Wingdings" pitchFamily="2" charset="2"/>
              <a:buChar char=""/>
              <a:defRPr/>
            </a:pPr>
            <a:r>
              <a:rPr lang="en-US" sz="2000" dirty="0">
                <a:effectLst>
                  <a:outerShdw blurRad="38100" dist="38100" dir="2700000" algn="tl">
                    <a:srgbClr val="000000"/>
                  </a:outerShdw>
                </a:effectLst>
                <a:latin typeface="Neo Sans Intel" pitchFamily="34" charset="0"/>
                <a:cs typeface="Arial" charset="0"/>
              </a:rPr>
              <a:t>Leadership RAS with MCA recovery</a:t>
            </a:r>
          </a:p>
          <a:p>
            <a:pPr marL="322263" indent="-322263" defTabSz="1306513">
              <a:spcBef>
                <a:spcPts val="1800"/>
              </a:spcBef>
              <a:buClr>
                <a:schemeClr val="tx1"/>
              </a:buClr>
              <a:buFont typeface="Wingdings" pitchFamily="2" charset="2"/>
              <a:buChar char=""/>
              <a:defRPr/>
            </a:pPr>
            <a:r>
              <a:rPr lang="en-US" sz="2000" dirty="0">
                <a:effectLst>
                  <a:outerShdw blurRad="38100" dist="38100" dir="2700000" algn="tl">
                    <a:srgbClr val="000000"/>
                  </a:outerShdw>
                </a:effectLst>
                <a:latin typeface="Neo Sans Intel" pitchFamily="34" charset="0"/>
                <a:cs typeface="Arial" charset="0"/>
              </a:rPr>
              <a:t>Targeting High-End Enterprise Apps</a:t>
            </a:r>
            <a:br>
              <a:rPr lang="en-US" sz="2000" dirty="0">
                <a:effectLst>
                  <a:outerShdw blurRad="38100" dist="38100" dir="2700000" algn="tl">
                    <a:srgbClr val="000000"/>
                  </a:outerShdw>
                </a:effectLst>
                <a:latin typeface="Neo Sans Intel" pitchFamily="34" charset="0"/>
                <a:cs typeface="Arial" charset="0"/>
              </a:rPr>
            </a:br>
            <a:r>
              <a:rPr lang="en-US" sz="2000" dirty="0">
                <a:effectLst>
                  <a:outerShdw blurRad="38100" dist="38100" dir="2700000" algn="tl">
                    <a:srgbClr val="000000"/>
                  </a:outerShdw>
                </a:effectLst>
                <a:latin typeface="Neo Sans Intel" pitchFamily="34" charset="0"/>
                <a:cs typeface="Arial" charset="0"/>
              </a:rPr>
              <a:t>and Large Scale Consolidation</a:t>
            </a:r>
          </a:p>
        </p:txBody>
      </p:sp>
      <p:pic>
        <p:nvPicPr>
          <p:cNvPr id="8" name="Picture 32" descr="xeon_a_rgb_3000"/>
          <p:cNvPicPr>
            <a:picLocks noChangeAspect="1" noChangeArrowheads="1"/>
          </p:cNvPicPr>
          <p:nvPr/>
        </p:nvPicPr>
        <p:blipFill>
          <a:blip r:embed="rId6" cstate="print"/>
          <a:srcRect/>
          <a:stretch>
            <a:fillRect/>
          </a:stretch>
        </p:blipFill>
        <p:spPr bwMode="auto">
          <a:xfrm>
            <a:off x="8128000" y="0"/>
            <a:ext cx="1016000" cy="762000"/>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99" descr="rectangle callout"/>
          <p:cNvPicPr>
            <a:picLocks noChangeArrowheads="1"/>
          </p:cNvPicPr>
          <p:nvPr/>
        </p:nvPicPr>
        <p:blipFill>
          <a:blip r:embed="rId3" cstate="print"/>
          <a:srcRect/>
          <a:stretch>
            <a:fillRect/>
          </a:stretch>
        </p:blipFill>
        <p:spPr bwMode="auto">
          <a:xfrm>
            <a:off x="-269479" y="632012"/>
            <a:ext cx="9655526" cy="5311588"/>
          </a:xfrm>
          <a:prstGeom prst="rect">
            <a:avLst/>
          </a:prstGeom>
          <a:noFill/>
        </p:spPr>
      </p:pic>
      <p:sp>
        <p:nvSpPr>
          <p:cNvPr id="61" name="Rounded Rectangle 19"/>
          <p:cNvSpPr>
            <a:spLocks noChangeArrowheads="1"/>
          </p:cNvSpPr>
          <p:nvPr/>
        </p:nvSpPr>
        <p:spPr bwMode="auto">
          <a:xfrm>
            <a:off x="6410941" y="1202360"/>
            <a:ext cx="2377440" cy="728358"/>
          </a:xfrm>
          <a:prstGeom prst="roundRect">
            <a:avLst>
              <a:gd name="adj" fmla="val 5229"/>
            </a:avLst>
          </a:prstGeom>
          <a:gradFill flip="none" rotWithShape="1">
            <a:gsLst>
              <a:gs pos="0">
                <a:schemeClr val="accent3">
                  <a:lumMod val="75000"/>
                  <a:alpha val="50000"/>
                </a:schemeClr>
              </a:gs>
              <a:gs pos="50000">
                <a:schemeClr val="accent3">
                  <a:lumMod val="75000"/>
                  <a:alpha val="20000"/>
                </a:schemeClr>
              </a:gs>
              <a:gs pos="100000">
                <a:schemeClr val="bg2">
                  <a:lumMod val="85000"/>
                  <a:lumOff val="15000"/>
                  <a:alpha val="20000"/>
                </a:schemeClr>
              </a:gs>
            </a:gsLst>
            <a:lin ang="5400000" scaled="1"/>
            <a:tileRect/>
          </a:gradFill>
          <a:ln w="9525" cap="flat" cmpd="sng" algn="ctr">
            <a:noFill/>
            <a:prstDash val="solid"/>
            <a:round/>
            <a:headEnd type="none" w="med" len="med"/>
            <a:tailEnd type="none" w="med" len="med"/>
          </a:ln>
          <a:effectLst>
            <a:innerShdw>
              <a:schemeClr val="tx1">
                <a:lumMod val="85000"/>
                <a:alpha val="0"/>
              </a:schemeClr>
            </a:innerShdw>
          </a:effectLst>
        </p:spPr>
        <p:txBody>
          <a:bodyPr vert="horz" wrap="square" lIns="91372" tIns="45688" rIns="91372" bIns="45688" numCol="1" rtlCol="0" anchor="ctr" anchorCtr="0" compatLnSpc="1">
            <a:prstTxWarp prst="textNoShape">
              <a:avLst/>
            </a:prstTxWarp>
            <a:spAutoFit/>
          </a:bodyPr>
          <a:lstStyle/>
          <a:p>
            <a:pPr algn="ctr"/>
            <a:r>
              <a:rPr lang="en-US" sz="2000" dirty="0" smtClean="0">
                <a:latin typeface="+mj-lt"/>
              </a:rPr>
              <a:t>Nehalem-EX vs. Xeon® 7400</a:t>
            </a:r>
            <a:endParaRPr lang="en-US" sz="2000" dirty="0" smtClean="0">
              <a:solidFill>
                <a:schemeClr val="tx1"/>
              </a:solidFill>
              <a:effectLst/>
              <a:latin typeface="+mj-lt"/>
            </a:endParaRPr>
          </a:p>
        </p:txBody>
      </p:sp>
      <p:sp>
        <p:nvSpPr>
          <p:cNvPr id="135198" name="Rectangle 30"/>
          <p:cNvSpPr>
            <a:spLocks noGrp="1" noChangeArrowheads="1"/>
          </p:cNvSpPr>
          <p:nvPr>
            <p:ph type="title"/>
          </p:nvPr>
        </p:nvSpPr>
        <p:spPr>
          <a:xfrm>
            <a:off x="455613" y="139801"/>
            <a:ext cx="8237537" cy="553998"/>
          </a:xfrm>
          <a:noFill/>
          <a:ln/>
        </p:spPr>
        <p:txBody>
          <a:bodyPr/>
          <a:lstStyle/>
          <a:p>
            <a:r>
              <a:rPr lang="en-US" sz="4000" dirty="0" smtClean="0"/>
              <a:t>Next Generation MP Advances</a:t>
            </a:r>
            <a:endParaRPr lang="en-US" sz="2800" dirty="0"/>
          </a:p>
        </p:txBody>
      </p:sp>
      <p:grpSp>
        <p:nvGrpSpPr>
          <p:cNvPr id="2" name="Group 45"/>
          <p:cNvGrpSpPr/>
          <p:nvPr/>
        </p:nvGrpSpPr>
        <p:grpSpPr>
          <a:xfrm>
            <a:off x="2316711" y="2072640"/>
            <a:ext cx="6583680" cy="914400"/>
            <a:chOff x="2316711" y="2072640"/>
            <a:chExt cx="6583680" cy="914400"/>
          </a:xfrm>
        </p:grpSpPr>
        <p:pic>
          <p:nvPicPr>
            <p:cNvPr id="57" name="Picture 20"/>
            <p:cNvPicPr>
              <a:picLocks noChangeArrowheads="1"/>
            </p:cNvPicPr>
            <p:nvPr/>
          </p:nvPicPr>
          <p:blipFill>
            <a:blip r:embed="rId4" cstate="print"/>
            <a:srcRect r="6830"/>
            <a:stretch>
              <a:fillRect/>
            </a:stretch>
          </p:blipFill>
          <p:spPr bwMode="auto">
            <a:xfrm>
              <a:off x="2316711" y="2072640"/>
              <a:ext cx="6583680" cy="914400"/>
            </a:xfrm>
            <a:prstGeom prst="rect">
              <a:avLst/>
            </a:prstGeom>
            <a:noFill/>
            <a:ln w="9525">
              <a:noFill/>
              <a:miter lim="800000"/>
              <a:headEnd/>
              <a:tailEnd/>
            </a:ln>
          </p:spPr>
        </p:pic>
        <p:sp>
          <p:nvSpPr>
            <p:cNvPr id="60" name="TextBox 59"/>
            <p:cNvSpPr txBox="1"/>
            <p:nvPr/>
          </p:nvSpPr>
          <p:spPr>
            <a:xfrm>
              <a:off x="3893102" y="2222808"/>
              <a:ext cx="1305165" cy="461665"/>
            </a:xfrm>
            <a:prstGeom prst="rect">
              <a:avLst/>
            </a:prstGeom>
            <a:noFill/>
          </p:spPr>
          <p:txBody>
            <a:bodyPr wrap="none" rtlCol="0">
              <a:spAutoFit/>
            </a:bodyPr>
            <a:lstStyle/>
            <a:p>
              <a:r>
                <a:rPr lang="en-US" sz="2400" dirty="0" smtClean="0">
                  <a:solidFill>
                    <a:srgbClr val="FFFF00"/>
                  </a:solidFill>
                  <a:latin typeface="+mj-lt"/>
                </a:rPr>
                <a:t>Memory</a:t>
              </a:r>
              <a:endParaRPr lang="en-US" sz="2400" dirty="0">
                <a:solidFill>
                  <a:srgbClr val="FFFF00"/>
                </a:solidFill>
                <a:latin typeface="+mj-lt"/>
              </a:endParaRPr>
            </a:p>
          </p:txBody>
        </p:sp>
        <p:sp>
          <p:nvSpPr>
            <p:cNvPr id="66" name="TextBox 65"/>
            <p:cNvSpPr txBox="1"/>
            <p:nvPr/>
          </p:nvSpPr>
          <p:spPr>
            <a:xfrm>
              <a:off x="7172301" y="2192030"/>
              <a:ext cx="732893" cy="523220"/>
            </a:xfrm>
            <a:prstGeom prst="rect">
              <a:avLst/>
            </a:prstGeom>
            <a:noFill/>
          </p:spPr>
          <p:txBody>
            <a:bodyPr wrap="none" rtlCol="0">
              <a:spAutoFit/>
            </a:bodyPr>
            <a:lstStyle/>
            <a:p>
              <a:r>
                <a:rPr lang="en-US" sz="2800" dirty="0" smtClean="0">
                  <a:latin typeface="+mj-lt"/>
                </a:rPr>
                <a:t>~2X</a:t>
              </a:r>
              <a:endParaRPr lang="en-US" sz="2800" u="sng" dirty="0">
                <a:latin typeface="+mj-lt"/>
              </a:endParaRPr>
            </a:p>
          </p:txBody>
        </p:sp>
      </p:grpSp>
      <p:grpSp>
        <p:nvGrpSpPr>
          <p:cNvPr id="3" name="Group 46"/>
          <p:cNvGrpSpPr/>
          <p:nvPr/>
        </p:nvGrpSpPr>
        <p:grpSpPr>
          <a:xfrm>
            <a:off x="2316711" y="2874075"/>
            <a:ext cx="6583680" cy="914400"/>
            <a:chOff x="2316711" y="2874075"/>
            <a:chExt cx="6583680" cy="914400"/>
          </a:xfrm>
        </p:grpSpPr>
        <p:pic>
          <p:nvPicPr>
            <p:cNvPr id="62" name="Picture 20"/>
            <p:cNvPicPr>
              <a:picLocks noChangeArrowheads="1"/>
            </p:cNvPicPr>
            <p:nvPr/>
          </p:nvPicPr>
          <p:blipFill>
            <a:blip r:embed="rId4" cstate="print"/>
            <a:srcRect r="6830"/>
            <a:stretch>
              <a:fillRect/>
            </a:stretch>
          </p:blipFill>
          <p:spPr bwMode="auto">
            <a:xfrm>
              <a:off x="2316711" y="2874075"/>
              <a:ext cx="6583680" cy="914400"/>
            </a:xfrm>
            <a:prstGeom prst="rect">
              <a:avLst/>
            </a:prstGeom>
            <a:noFill/>
            <a:ln w="9525">
              <a:noFill/>
              <a:miter lim="800000"/>
              <a:headEnd/>
              <a:tailEnd/>
            </a:ln>
          </p:spPr>
        </p:pic>
        <p:sp>
          <p:nvSpPr>
            <p:cNvPr id="63" name="TextBox 62"/>
            <p:cNvSpPr txBox="1"/>
            <p:nvPr/>
          </p:nvSpPr>
          <p:spPr>
            <a:xfrm>
              <a:off x="4171223" y="3030528"/>
              <a:ext cx="748923" cy="461665"/>
            </a:xfrm>
            <a:prstGeom prst="rect">
              <a:avLst/>
            </a:prstGeom>
            <a:noFill/>
          </p:spPr>
          <p:txBody>
            <a:bodyPr wrap="none" rtlCol="0">
              <a:spAutoFit/>
            </a:bodyPr>
            <a:lstStyle/>
            <a:p>
              <a:r>
                <a:rPr lang="en-US" sz="2400" dirty="0" smtClean="0">
                  <a:solidFill>
                    <a:srgbClr val="FFFF00"/>
                  </a:solidFill>
                  <a:latin typeface="+mj-lt"/>
                </a:rPr>
                <a:t>RAS</a:t>
              </a:r>
              <a:endParaRPr lang="en-US" sz="2400" dirty="0">
                <a:solidFill>
                  <a:srgbClr val="FFFF00"/>
                </a:solidFill>
                <a:latin typeface="+mj-lt"/>
              </a:endParaRPr>
            </a:p>
          </p:txBody>
        </p:sp>
        <p:sp>
          <p:nvSpPr>
            <p:cNvPr id="67" name="TextBox 66"/>
            <p:cNvSpPr txBox="1"/>
            <p:nvPr/>
          </p:nvSpPr>
          <p:spPr>
            <a:xfrm>
              <a:off x="6360123" y="2999750"/>
              <a:ext cx="2238562" cy="523220"/>
            </a:xfrm>
            <a:prstGeom prst="rect">
              <a:avLst/>
            </a:prstGeom>
            <a:noFill/>
          </p:spPr>
          <p:txBody>
            <a:bodyPr wrap="none" rtlCol="0">
              <a:spAutoFit/>
            </a:bodyPr>
            <a:lstStyle/>
            <a:p>
              <a:r>
                <a:rPr lang="en-US" sz="2800" dirty="0" smtClean="0">
                  <a:latin typeface="+mj-lt"/>
                </a:rPr>
                <a:t>CPU &amp; System</a:t>
              </a:r>
              <a:endParaRPr lang="en-US" sz="2800" dirty="0">
                <a:latin typeface="+mj-lt"/>
              </a:endParaRPr>
            </a:p>
          </p:txBody>
        </p:sp>
      </p:grpSp>
      <p:grpSp>
        <p:nvGrpSpPr>
          <p:cNvPr id="4" name="Group 48"/>
          <p:cNvGrpSpPr/>
          <p:nvPr/>
        </p:nvGrpSpPr>
        <p:grpSpPr>
          <a:xfrm>
            <a:off x="2316711" y="4476945"/>
            <a:ext cx="6583680" cy="914400"/>
            <a:chOff x="2316711" y="4476945"/>
            <a:chExt cx="6583680" cy="914400"/>
          </a:xfrm>
        </p:grpSpPr>
        <p:pic>
          <p:nvPicPr>
            <p:cNvPr id="26" name="Picture 20"/>
            <p:cNvPicPr>
              <a:picLocks noChangeArrowheads="1"/>
            </p:cNvPicPr>
            <p:nvPr/>
          </p:nvPicPr>
          <p:blipFill>
            <a:blip r:embed="rId4" cstate="print"/>
            <a:srcRect r="6830"/>
            <a:stretch>
              <a:fillRect/>
            </a:stretch>
          </p:blipFill>
          <p:spPr bwMode="auto">
            <a:xfrm>
              <a:off x="2316711" y="4476945"/>
              <a:ext cx="6583680" cy="914400"/>
            </a:xfrm>
            <a:prstGeom prst="rect">
              <a:avLst/>
            </a:prstGeom>
            <a:noFill/>
            <a:ln w="9525">
              <a:noFill/>
              <a:miter lim="800000"/>
              <a:headEnd/>
              <a:tailEnd/>
            </a:ln>
          </p:spPr>
        </p:pic>
        <p:sp>
          <p:nvSpPr>
            <p:cNvPr id="27" name="TextBox 26"/>
            <p:cNvSpPr txBox="1"/>
            <p:nvPr/>
          </p:nvSpPr>
          <p:spPr>
            <a:xfrm>
              <a:off x="3913812" y="4630728"/>
              <a:ext cx="1263744" cy="461665"/>
            </a:xfrm>
            <a:prstGeom prst="rect">
              <a:avLst/>
            </a:prstGeom>
            <a:noFill/>
          </p:spPr>
          <p:txBody>
            <a:bodyPr wrap="none" rtlCol="0">
              <a:spAutoFit/>
            </a:bodyPr>
            <a:lstStyle/>
            <a:p>
              <a:r>
                <a:rPr lang="en-US" sz="2400" dirty="0" smtClean="0">
                  <a:solidFill>
                    <a:srgbClr val="FFFF00"/>
                  </a:solidFill>
                  <a:latin typeface="+mj-lt"/>
                </a:rPr>
                <a:t>Sockets</a:t>
              </a:r>
              <a:endParaRPr lang="en-US" sz="2400" dirty="0">
                <a:solidFill>
                  <a:srgbClr val="FFFF00"/>
                </a:solidFill>
                <a:latin typeface="+mj-lt"/>
              </a:endParaRPr>
            </a:p>
          </p:txBody>
        </p:sp>
        <p:sp>
          <p:nvSpPr>
            <p:cNvPr id="28" name="TextBox 27"/>
            <p:cNvSpPr txBox="1"/>
            <p:nvPr/>
          </p:nvSpPr>
          <p:spPr>
            <a:xfrm>
              <a:off x="7281305" y="4599950"/>
              <a:ext cx="553357" cy="523220"/>
            </a:xfrm>
            <a:prstGeom prst="rect">
              <a:avLst/>
            </a:prstGeom>
            <a:noFill/>
          </p:spPr>
          <p:txBody>
            <a:bodyPr wrap="none" rtlCol="0">
              <a:spAutoFit/>
            </a:bodyPr>
            <a:lstStyle/>
            <a:p>
              <a:r>
                <a:rPr lang="en-US" sz="2800" dirty="0" smtClean="0">
                  <a:latin typeface="+mj-lt"/>
                </a:rPr>
                <a:t>2X</a:t>
              </a:r>
              <a:endParaRPr lang="en-US" sz="2800" u="sng" dirty="0">
                <a:latin typeface="+mj-lt"/>
              </a:endParaRPr>
            </a:p>
          </p:txBody>
        </p:sp>
      </p:grpSp>
      <p:grpSp>
        <p:nvGrpSpPr>
          <p:cNvPr id="5" name="Group 47"/>
          <p:cNvGrpSpPr/>
          <p:nvPr/>
        </p:nvGrpSpPr>
        <p:grpSpPr>
          <a:xfrm>
            <a:off x="2316711" y="3675510"/>
            <a:ext cx="6583680" cy="914400"/>
            <a:chOff x="2316711" y="3675510"/>
            <a:chExt cx="6583680" cy="914400"/>
          </a:xfrm>
        </p:grpSpPr>
        <p:pic>
          <p:nvPicPr>
            <p:cNvPr id="31" name="Picture 20"/>
            <p:cNvPicPr>
              <a:picLocks noChangeArrowheads="1"/>
            </p:cNvPicPr>
            <p:nvPr/>
          </p:nvPicPr>
          <p:blipFill>
            <a:blip r:embed="rId4" cstate="print"/>
            <a:srcRect r="6830"/>
            <a:stretch>
              <a:fillRect/>
            </a:stretch>
          </p:blipFill>
          <p:spPr bwMode="auto">
            <a:xfrm>
              <a:off x="2316711" y="3675510"/>
              <a:ext cx="6583680" cy="914400"/>
            </a:xfrm>
            <a:prstGeom prst="rect">
              <a:avLst/>
            </a:prstGeom>
            <a:noFill/>
            <a:ln w="9525">
              <a:noFill/>
              <a:miter lim="800000"/>
              <a:headEnd/>
              <a:tailEnd/>
            </a:ln>
          </p:spPr>
        </p:pic>
        <p:sp>
          <p:nvSpPr>
            <p:cNvPr id="32" name="TextBox 31"/>
            <p:cNvSpPr txBox="1"/>
            <p:nvPr/>
          </p:nvSpPr>
          <p:spPr>
            <a:xfrm>
              <a:off x="3348305" y="3823008"/>
              <a:ext cx="2394758" cy="461665"/>
            </a:xfrm>
            <a:prstGeom prst="rect">
              <a:avLst/>
            </a:prstGeom>
            <a:noFill/>
          </p:spPr>
          <p:txBody>
            <a:bodyPr wrap="none" rtlCol="0">
              <a:spAutoFit/>
            </a:bodyPr>
            <a:lstStyle/>
            <a:p>
              <a:r>
                <a:rPr lang="en-US" sz="2400" dirty="0" smtClean="0">
                  <a:solidFill>
                    <a:srgbClr val="FFFF00"/>
                  </a:solidFill>
                  <a:latin typeface="+mj-lt"/>
                </a:rPr>
                <a:t>Threads / Cache</a:t>
              </a:r>
              <a:endParaRPr lang="en-US" sz="2400" dirty="0">
                <a:solidFill>
                  <a:srgbClr val="FFFF00"/>
                </a:solidFill>
                <a:latin typeface="+mj-lt"/>
              </a:endParaRPr>
            </a:p>
          </p:txBody>
        </p:sp>
        <p:sp>
          <p:nvSpPr>
            <p:cNvPr id="33" name="TextBox 32"/>
            <p:cNvSpPr txBox="1"/>
            <p:nvPr/>
          </p:nvSpPr>
          <p:spPr>
            <a:xfrm>
              <a:off x="6588808" y="3792230"/>
              <a:ext cx="1773242" cy="523220"/>
            </a:xfrm>
            <a:prstGeom prst="rect">
              <a:avLst/>
            </a:prstGeom>
            <a:noFill/>
          </p:spPr>
          <p:txBody>
            <a:bodyPr wrap="none" rtlCol="0">
              <a:spAutoFit/>
            </a:bodyPr>
            <a:lstStyle/>
            <a:p>
              <a:r>
                <a:rPr lang="en-US" sz="2800" dirty="0" smtClean="0">
                  <a:latin typeface="+mj-lt"/>
                </a:rPr>
                <a:t>2.7X / 1.5X</a:t>
              </a:r>
              <a:endParaRPr lang="en-US" sz="2800" u="sng" dirty="0">
                <a:latin typeface="+mj-lt"/>
              </a:endParaRPr>
            </a:p>
          </p:txBody>
        </p:sp>
      </p:grpSp>
      <p:pic>
        <p:nvPicPr>
          <p:cNvPr id="38" name="Picture 32" descr="xeon_a_rgb_3000"/>
          <p:cNvPicPr>
            <a:picLocks noChangeAspect="1" noChangeArrowheads="1"/>
          </p:cNvPicPr>
          <p:nvPr/>
        </p:nvPicPr>
        <p:blipFill>
          <a:blip r:embed="rId5" cstate="print"/>
          <a:srcRect/>
          <a:stretch>
            <a:fillRect/>
          </a:stretch>
        </p:blipFill>
        <p:spPr bwMode="auto">
          <a:xfrm>
            <a:off x="8128000" y="0"/>
            <a:ext cx="1016000" cy="762000"/>
          </a:xfrm>
          <a:prstGeom prst="rect">
            <a:avLst/>
          </a:prstGeom>
          <a:noFill/>
        </p:spPr>
      </p:pic>
      <p:grpSp>
        <p:nvGrpSpPr>
          <p:cNvPr id="6" name="Group 38"/>
          <p:cNvGrpSpPr/>
          <p:nvPr/>
        </p:nvGrpSpPr>
        <p:grpSpPr>
          <a:xfrm>
            <a:off x="628649" y="5303838"/>
            <a:ext cx="7886700" cy="868362"/>
            <a:chOff x="628649" y="5166360"/>
            <a:chExt cx="7886700" cy="868362"/>
          </a:xfrm>
        </p:grpSpPr>
        <p:pic>
          <p:nvPicPr>
            <p:cNvPr id="42" name="Picture 61"/>
            <p:cNvPicPr>
              <a:picLocks noChangeAspect="1" noChangeArrowheads="1"/>
            </p:cNvPicPr>
            <p:nvPr/>
          </p:nvPicPr>
          <p:blipFill>
            <a:blip r:embed="rId6" cstate="print"/>
            <a:srcRect/>
            <a:stretch>
              <a:fillRect/>
            </a:stretch>
          </p:blipFill>
          <p:spPr bwMode="auto">
            <a:xfrm>
              <a:off x="1371599" y="5166360"/>
              <a:ext cx="6400802" cy="868362"/>
            </a:xfrm>
            <a:prstGeom prst="rect">
              <a:avLst/>
            </a:prstGeom>
            <a:noFill/>
            <a:ln w="9525">
              <a:noFill/>
              <a:miter lim="800000"/>
              <a:headEnd/>
              <a:tailEnd/>
            </a:ln>
          </p:spPr>
        </p:pic>
        <p:sp>
          <p:nvSpPr>
            <p:cNvPr id="43" name="Text Box 9"/>
            <p:cNvSpPr txBox="1">
              <a:spLocks noChangeArrowheads="1"/>
            </p:cNvSpPr>
            <p:nvPr/>
          </p:nvSpPr>
          <p:spPr bwMode="auto">
            <a:xfrm>
              <a:off x="628649" y="5455285"/>
              <a:ext cx="7886700" cy="490537"/>
            </a:xfrm>
            <a:prstGeom prst="rect">
              <a:avLst/>
            </a:prstGeom>
            <a:noFill/>
            <a:ln w="9525">
              <a:noFill/>
              <a:miter lim="800000"/>
              <a:headEnd/>
              <a:tailEnd/>
            </a:ln>
          </p:spPr>
          <p:txBody>
            <a:bodyPr lIns="91439" rIns="91439" anchor="ctr"/>
            <a:lstStyle/>
            <a:p>
              <a:pPr algn="ctr"/>
              <a:r>
                <a:rPr lang="en-US" sz="2800" i="1" dirty="0" smtClean="0">
                  <a:solidFill>
                    <a:srgbClr val="FFFFFF"/>
                  </a:solidFill>
                  <a:latin typeface="Neo Sans Intel Medium" pitchFamily="34" charset="0"/>
                </a:rPr>
                <a:t>Extending Leadership Solutions</a:t>
              </a:r>
              <a:endParaRPr lang="en-US" sz="2800" i="1" dirty="0">
                <a:solidFill>
                  <a:srgbClr val="FFFFFF"/>
                </a:solidFill>
                <a:latin typeface="Neo Sans Intel Medium" pitchFamily="34" charset="0"/>
              </a:endParaRPr>
            </a:p>
          </p:txBody>
        </p:sp>
      </p:grpSp>
      <p:sp>
        <p:nvSpPr>
          <p:cNvPr id="41" name="Rounded Rectangle 20"/>
          <p:cNvSpPr>
            <a:spLocks noChangeArrowheads="1"/>
          </p:cNvSpPr>
          <p:nvPr/>
        </p:nvSpPr>
        <p:spPr bwMode="auto">
          <a:xfrm>
            <a:off x="492303" y="2087380"/>
            <a:ext cx="2046304" cy="3108960"/>
          </a:xfrm>
          <a:prstGeom prst="roundRect">
            <a:avLst>
              <a:gd name="adj" fmla="val 4778"/>
            </a:avLst>
          </a:prstGeom>
          <a:gradFill flip="none" rotWithShape="1">
            <a:gsLst>
              <a:gs pos="0">
                <a:schemeClr val="bg1">
                  <a:lumMod val="50000"/>
                  <a:alpha val="50000"/>
                </a:schemeClr>
              </a:gs>
              <a:gs pos="50000">
                <a:schemeClr val="accent3">
                  <a:lumMod val="50000"/>
                  <a:alpha val="50000"/>
                </a:schemeClr>
              </a:gs>
              <a:gs pos="100000">
                <a:schemeClr val="accent3">
                  <a:lumMod val="75000"/>
                  <a:alpha val="25000"/>
                </a:schemeClr>
              </a:gs>
            </a:gsLst>
            <a:lin ang="0" scaled="1"/>
            <a:tileRect/>
          </a:gradFill>
          <a:ln w="38100" algn="ctr">
            <a:solidFill>
              <a:schemeClr val="bg1">
                <a:lumMod val="75000"/>
              </a:schemeClr>
            </a:solidFill>
            <a:round/>
            <a:headEnd/>
            <a:tailEnd/>
          </a:ln>
        </p:spPr>
        <p:txBody>
          <a:bodyPr lIns="45720" tIns="45714" rIns="45720" bIns="45714" anchor="ctr"/>
          <a:lstStyle/>
          <a:p>
            <a:pPr algn="ctr"/>
            <a:r>
              <a:rPr lang="en-US" altLang="ja-JP" sz="2000" b="1" dirty="0" smtClean="0">
                <a:latin typeface="+mn-lt"/>
              </a:rPr>
              <a:t>Consolidation</a:t>
            </a:r>
          </a:p>
          <a:p>
            <a:pPr algn="ctr"/>
            <a:endParaRPr lang="en-US" altLang="ja-JP" sz="2400" b="1" dirty="0" smtClean="0">
              <a:latin typeface="+mn-lt"/>
            </a:endParaRPr>
          </a:p>
          <a:p>
            <a:pPr algn="ctr"/>
            <a:r>
              <a:rPr lang="en-US" altLang="ja-JP" sz="2000" b="1" dirty="0" smtClean="0">
                <a:effectLst/>
                <a:latin typeface="+mn-lt"/>
                <a:ea typeface="MS PGothic" pitchFamily="34" charset="-128"/>
              </a:rPr>
              <a:t>High Data Demands</a:t>
            </a:r>
          </a:p>
          <a:p>
            <a:pPr algn="ctr"/>
            <a:endParaRPr lang="en-US" altLang="ja-JP" sz="2400" b="1" dirty="0" smtClean="0">
              <a:effectLst/>
              <a:latin typeface="+mn-lt"/>
              <a:ea typeface="MS PGothic" pitchFamily="34" charset="-128"/>
            </a:endParaRPr>
          </a:p>
          <a:p>
            <a:pPr algn="ctr"/>
            <a:r>
              <a:rPr lang="en-US" altLang="ja-JP" sz="2000" b="1" dirty="0" smtClean="0">
                <a:latin typeface="+mn-lt"/>
                <a:ea typeface="MS PGothic" pitchFamily="34" charset="-128"/>
              </a:rPr>
              <a:t>Virtualization</a:t>
            </a:r>
          </a:p>
          <a:p>
            <a:pPr algn="ctr"/>
            <a:endParaRPr lang="en-US" altLang="ja-JP" sz="2400" b="1" dirty="0" smtClean="0">
              <a:latin typeface="+mn-lt"/>
              <a:ea typeface="MS PGothic" pitchFamily="34" charset="-128"/>
            </a:endParaRPr>
          </a:p>
          <a:p>
            <a:pPr algn="ctr"/>
            <a:r>
              <a:rPr lang="en-US" altLang="ja-JP" sz="2000" b="1" dirty="0" smtClean="0">
                <a:effectLst/>
                <a:latin typeface="+mn-lt"/>
                <a:ea typeface="MS PGothic" pitchFamily="34" charset="-128"/>
              </a:rPr>
              <a:t>Scalability</a:t>
            </a:r>
            <a:endParaRPr lang="en-US" altLang="ja-JP" sz="2000" dirty="0">
              <a:effectLst/>
              <a:latin typeface="Neo Sans Intel" pitchFamily="34" charset="0"/>
              <a:ea typeface="MS PGothic" pitchFamily="34" charset="-128"/>
            </a:endParaRPr>
          </a:p>
        </p:txBody>
      </p:sp>
      <p:sp>
        <p:nvSpPr>
          <p:cNvPr id="44" name="Rounded Rectangle 19"/>
          <p:cNvSpPr>
            <a:spLocks noChangeArrowheads="1"/>
          </p:cNvSpPr>
          <p:nvPr/>
        </p:nvSpPr>
        <p:spPr bwMode="auto">
          <a:xfrm>
            <a:off x="326735" y="1234040"/>
            <a:ext cx="2377440" cy="640080"/>
          </a:xfrm>
          <a:prstGeom prst="roundRect">
            <a:avLst>
              <a:gd name="adj" fmla="val 5229"/>
            </a:avLst>
          </a:prstGeom>
          <a:gradFill flip="none" rotWithShape="1">
            <a:gsLst>
              <a:gs pos="0">
                <a:schemeClr val="accent3">
                  <a:lumMod val="75000"/>
                  <a:alpha val="50000"/>
                </a:schemeClr>
              </a:gs>
              <a:gs pos="50000">
                <a:schemeClr val="accent3">
                  <a:lumMod val="75000"/>
                  <a:alpha val="20000"/>
                </a:schemeClr>
              </a:gs>
              <a:gs pos="100000">
                <a:schemeClr val="bg2">
                  <a:lumMod val="85000"/>
                  <a:lumOff val="15000"/>
                  <a:alpha val="20000"/>
                </a:schemeClr>
              </a:gs>
            </a:gsLst>
            <a:lin ang="5400000" scaled="1"/>
            <a:tileRect/>
          </a:gradFill>
          <a:ln w="9525" cap="flat" cmpd="sng" algn="ctr">
            <a:noFill/>
            <a:prstDash val="solid"/>
            <a:round/>
            <a:headEnd type="none" w="med" len="med"/>
            <a:tailEnd type="none" w="med" len="med"/>
          </a:ln>
          <a:effectLst>
            <a:innerShdw>
              <a:schemeClr val="tx1">
                <a:lumMod val="85000"/>
                <a:alpha val="0"/>
              </a:schemeClr>
            </a:innerShdw>
          </a:effectLst>
        </p:spPr>
        <p:txBody>
          <a:bodyPr vert="horz" wrap="square" lIns="91372" tIns="45688" rIns="91372" bIns="45688" numCol="1" rtlCol="0" anchor="ctr" anchorCtr="0" compatLnSpc="1">
            <a:prstTxWarp prst="textNoShape">
              <a:avLst/>
            </a:prstTxWarp>
            <a:spAutoFit/>
          </a:bodyPr>
          <a:lstStyle/>
          <a:p>
            <a:pPr algn="ctr"/>
            <a:r>
              <a:rPr lang="en-US" sz="2400" dirty="0" smtClean="0">
                <a:solidFill>
                  <a:schemeClr val="tx1"/>
                </a:solidFill>
                <a:effectLst/>
                <a:latin typeface="+mj-lt"/>
              </a:rPr>
              <a:t>Business Driver</a:t>
            </a:r>
          </a:p>
        </p:txBody>
      </p:sp>
      <p:sp>
        <p:nvSpPr>
          <p:cNvPr id="45" name="Rounded Rectangle 19"/>
          <p:cNvSpPr>
            <a:spLocks noChangeArrowheads="1"/>
          </p:cNvSpPr>
          <p:nvPr/>
        </p:nvSpPr>
        <p:spPr bwMode="auto">
          <a:xfrm>
            <a:off x="3353954" y="1234040"/>
            <a:ext cx="2377440" cy="640080"/>
          </a:xfrm>
          <a:prstGeom prst="roundRect">
            <a:avLst>
              <a:gd name="adj" fmla="val 5229"/>
            </a:avLst>
          </a:prstGeom>
          <a:gradFill flip="none" rotWithShape="1">
            <a:gsLst>
              <a:gs pos="0">
                <a:schemeClr val="accent3">
                  <a:lumMod val="75000"/>
                  <a:alpha val="50000"/>
                </a:schemeClr>
              </a:gs>
              <a:gs pos="50000">
                <a:schemeClr val="accent3">
                  <a:lumMod val="75000"/>
                  <a:alpha val="20000"/>
                </a:schemeClr>
              </a:gs>
              <a:gs pos="100000">
                <a:schemeClr val="bg2">
                  <a:lumMod val="85000"/>
                  <a:lumOff val="15000"/>
                  <a:alpha val="20000"/>
                </a:schemeClr>
              </a:gs>
            </a:gsLst>
            <a:lin ang="5400000" scaled="1"/>
            <a:tileRect/>
          </a:gradFill>
          <a:ln w="9525" cap="flat" cmpd="sng" algn="ctr">
            <a:noFill/>
            <a:prstDash val="solid"/>
            <a:round/>
            <a:headEnd type="none" w="med" len="med"/>
            <a:tailEnd type="none" w="med" len="med"/>
          </a:ln>
          <a:effectLst>
            <a:innerShdw>
              <a:schemeClr val="tx1">
                <a:lumMod val="85000"/>
                <a:alpha val="0"/>
              </a:schemeClr>
            </a:innerShdw>
          </a:effectLst>
        </p:spPr>
        <p:txBody>
          <a:bodyPr vert="horz" wrap="square" lIns="91372" tIns="45688" rIns="91372" bIns="45688" numCol="1" rtlCol="0" anchor="ctr" anchorCtr="0" compatLnSpc="1">
            <a:prstTxWarp prst="textNoShape">
              <a:avLst/>
            </a:prstTxWarp>
            <a:spAutoFit/>
          </a:bodyPr>
          <a:lstStyle/>
          <a:p>
            <a:pPr algn="ctr"/>
            <a:r>
              <a:rPr lang="en-US" sz="2400" dirty="0" smtClean="0">
                <a:solidFill>
                  <a:schemeClr val="tx1"/>
                </a:solidFill>
                <a:effectLst/>
                <a:latin typeface="+mj-lt"/>
              </a:rPr>
              <a:t>Feature</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type="title" idx="4294967295"/>
          </p:nvPr>
        </p:nvSpPr>
        <p:spPr>
          <a:xfrm>
            <a:off x="0" y="20801"/>
            <a:ext cx="9220200" cy="1034125"/>
          </a:xfrm>
        </p:spPr>
        <p:txBody>
          <a:bodyPr lIns="91435" tIns="45718" rIns="91435" bIns="45718" anchor="ctr"/>
          <a:lstStyle/>
          <a:p>
            <a:r>
              <a:rPr lang="en-US" sz="4400" dirty="0"/>
              <a:t>Nehalem-based Server Performance</a:t>
            </a:r>
            <a:r>
              <a:rPr lang="en-US" sz="3200" dirty="0">
                <a:effectLst>
                  <a:outerShdw blurRad="38100" dist="38100" dir="2700000" algn="tl">
                    <a:srgbClr val="C0C0C0"/>
                  </a:outerShdw>
                </a:effectLst>
              </a:rPr>
              <a:t/>
            </a:r>
            <a:br>
              <a:rPr lang="en-US" sz="3200" dirty="0">
                <a:effectLst>
                  <a:outerShdw blurRad="38100" dist="38100" dir="2700000" algn="tl">
                    <a:srgbClr val="C0C0C0"/>
                  </a:outerShdw>
                </a:effectLst>
              </a:rPr>
            </a:br>
            <a:r>
              <a:rPr lang="en-US" sz="2400" i="1" dirty="0">
                <a:effectLst>
                  <a:outerShdw blurRad="38100" dist="38100" dir="2700000" algn="tl">
                    <a:srgbClr val="C0C0C0"/>
                  </a:outerShdw>
                </a:effectLst>
              </a:rPr>
              <a:t> </a:t>
            </a:r>
            <a:r>
              <a:rPr lang="en-US" sz="2400" dirty="0">
                <a:solidFill>
                  <a:schemeClr val="tx1"/>
                </a:solidFill>
              </a:rPr>
              <a:t>The </a:t>
            </a:r>
            <a:r>
              <a:rPr lang="en-US" sz="2400" u="sng" dirty="0">
                <a:solidFill>
                  <a:schemeClr val="tx1"/>
                </a:solidFill>
              </a:rPr>
              <a:t>Greatest</a:t>
            </a:r>
            <a:r>
              <a:rPr lang="en-US" sz="2400" dirty="0">
                <a:solidFill>
                  <a:schemeClr val="tx1"/>
                </a:solidFill>
              </a:rPr>
              <a:t> Intel® Xeon® Performance Leap In History!</a:t>
            </a:r>
          </a:p>
        </p:txBody>
      </p:sp>
      <p:pic>
        <p:nvPicPr>
          <p:cNvPr id="542723" name="Picture 61"/>
          <p:cNvPicPr>
            <a:picLocks noChangeAspect="1" noChangeArrowheads="1"/>
          </p:cNvPicPr>
          <p:nvPr/>
        </p:nvPicPr>
        <p:blipFill>
          <a:blip r:embed="rId3"/>
          <a:srcRect/>
          <a:stretch>
            <a:fillRect/>
          </a:stretch>
        </p:blipFill>
        <p:spPr bwMode="auto">
          <a:xfrm>
            <a:off x="0" y="5059912"/>
            <a:ext cx="9144000" cy="874713"/>
          </a:xfrm>
          <a:prstGeom prst="rect">
            <a:avLst/>
          </a:prstGeom>
          <a:noFill/>
          <a:ln w="9525">
            <a:noFill/>
            <a:miter lim="800000"/>
            <a:headEnd/>
            <a:tailEnd/>
          </a:ln>
        </p:spPr>
      </p:pic>
      <p:sp>
        <p:nvSpPr>
          <p:cNvPr id="57" name="Rectangle 13"/>
          <p:cNvSpPr>
            <a:spLocks noChangeArrowheads="1"/>
          </p:cNvSpPr>
          <p:nvPr/>
        </p:nvSpPr>
        <p:spPr bwMode="auto">
          <a:xfrm>
            <a:off x="0" y="5356775"/>
            <a:ext cx="9144000" cy="457200"/>
          </a:xfrm>
          <a:prstGeom prst="rect">
            <a:avLst/>
          </a:prstGeom>
          <a:noFill/>
          <a:ln w="9525">
            <a:noFill/>
            <a:miter lim="800000"/>
            <a:headEnd/>
            <a:tailEnd/>
          </a:ln>
        </p:spPr>
        <p:txBody>
          <a:bodyPr lIns="91435" tIns="45718" rIns="91435" bIns="45718">
            <a:spAutoFit/>
          </a:bodyPr>
          <a:lstStyle/>
          <a:p>
            <a:pPr algn="ctr" defTabSz="639763"/>
            <a:r>
              <a:rPr lang="en-US" sz="2400" i="1">
                <a:effectLst>
                  <a:outerShdw blurRad="38100" dist="38100" dir="2700000" algn="tl">
                    <a:srgbClr val="C0C0C0"/>
                  </a:outerShdw>
                </a:effectLst>
                <a:latin typeface="Neo Sans Intel Medium" pitchFamily="34" charset="0"/>
              </a:rPr>
              <a:t>Expecting larger gains from Nehalem Architecture in MP</a:t>
            </a:r>
          </a:p>
        </p:txBody>
      </p:sp>
      <p:sp>
        <p:nvSpPr>
          <p:cNvPr id="542727" name="TextBox 15"/>
          <p:cNvSpPr txBox="1">
            <a:spLocks noChangeArrowheads="1"/>
          </p:cNvSpPr>
          <p:nvPr/>
        </p:nvSpPr>
        <p:spPr bwMode="auto">
          <a:xfrm>
            <a:off x="4800600" y="1447800"/>
            <a:ext cx="4213225" cy="457214"/>
          </a:xfrm>
          <a:prstGeom prst="rect">
            <a:avLst/>
          </a:prstGeom>
          <a:noFill/>
          <a:ln w="9525">
            <a:noFill/>
            <a:miter lim="800000"/>
            <a:headEnd/>
            <a:tailEnd/>
          </a:ln>
        </p:spPr>
        <p:txBody>
          <a:bodyPr wrap="none">
            <a:spAutoFit/>
          </a:bodyPr>
          <a:lstStyle/>
          <a:p>
            <a:r>
              <a:rPr lang="en-US" sz="2400" b="1" i="1" dirty="0"/>
              <a:t>Nehalem-EX vs. Xeon</a:t>
            </a:r>
            <a:r>
              <a:rPr lang="en-US" sz="2400" b="1" i="1" baseline="30000" dirty="0"/>
              <a:t>®</a:t>
            </a:r>
            <a:r>
              <a:rPr lang="en-US" sz="2400" b="1" i="1" dirty="0"/>
              <a:t> 7400</a:t>
            </a:r>
          </a:p>
        </p:txBody>
      </p:sp>
      <p:sp>
        <p:nvSpPr>
          <p:cNvPr id="5" name="Text Box 5"/>
          <p:cNvSpPr txBox="1">
            <a:spLocks noChangeArrowheads="1"/>
          </p:cNvSpPr>
          <p:nvPr/>
        </p:nvSpPr>
        <p:spPr bwMode="auto">
          <a:xfrm>
            <a:off x="4805363" y="2195513"/>
            <a:ext cx="4203700" cy="3775972"/>
          </a:xfrm>
          <a:prstGeom prst="rect">
            <a:avLst/>
          </a:prstGeom>
          <a:noFill/>
          <a:ln w="57150" algn="ctr">
            <a:noFill/>
            <a:miter lim="800000"/>
            <a:headEnd/>
            <a:tailEnd/>
          </a:ln>
          <a:effectLst/>
        </p:spPr>
        <p:txBody>
          <a:bodyPr lIns="130622" tIns="65311" rIns="130622" bIns="65311">
            <a:spAutoFit/>
          </a:bodyPr>
          <a:lstStyle/>
          <a:p>
            <a:pPr defTabSz="1450975">
              <a:lnSpc>
                <a:spcPct val="95000"/>
              </a:lnSpc>
              <a:spcAft>
                <a:spcPts val="2400"/>
              </a:spcAft>
            </a:pPr>
            <a:r>
              <a:rPr lang="en-US" sz="1600" dirty="0">
                <a:effectLst>
                  <a:outerShdw blurRad="38100" dist="38100" dir="2700000" algn="tl">
                    <a:srgbClr val="C0C0C0"/>
                  </a:outerShdw>
                </a:effectLst>
                <a:latin typeface="Neo Sans Intel Medium" pitchFamily="34" charset="0"/>
              </a:rPr>
              <a:t>Up to </a:t>
            </a:r>
            <a:r>
              <a:rPr lang="en-US" sz="2800" u="sng" dirty="0">
                <a:solidFill>
                  <a:schemeClr val="tx2"/>
                </a:solidFill>
                <a:effectLst>
                  <a:outerShdw blurRad="38100" dist="38100" dir="2700000" algn="tl">
                    <a:srgbClr val="C0C0C0"/>
                  </a:outerShdw>
                </a:effectLst>
                <a:latin typeface="Neo Sans Intel Medium" pitchFamily="34" charset="0"/>
              </a:rPr>
              <a:t>9x</a:t>
            </a:r>
            <a:r>
              <a:rPr lang="en-US" sz="2800" dirty="0">
                <a:effectLst>
                  <a:outerShdw blurRad="38100" dist="38100" dir="2700000" algn="tl">
                    <a:srgbClr val="C0C0C0"/>
                  </a:outerShdw>
                </a:effectLst>
                <a:latin typeface="Neo Sans Intel Medium" pitchFamily="34" charset="0"/>
              </a:rPr>
              <a:t> </a:t>
            </a:r>
            <a:r>
              <a:rPr lang="en-US" sz="1600" dirty="0">
                <a:effectLst>
                  <a:outerShdw blurRad="38100" dist="38100" dir="2700000" algn="tl">
                    <a:srgbClr val="C0C0C0"/>
                  </a:outerShdw>
                </a:effectLst>
                <a:latin typeface="Neo Sans Intel Medium" pitchFamily="34" charset="0"/>
              </a:rPr>
              <a:t>	Memory Bandwidth</a:t>
            </a:r>
            <a:r>
              <a:rPr lang="en-US" sz="1600" baseline="30000" dirty="0">
                <a:effectLst>
                  <a:outerShdw blurRad="38100" dist="38100" dir="2700000" algn="tl">
                    <a:srgbClr val="C0C0C0"/>
                  </a:outerShdw>
                </a:effectLst>
                <a:latin typeface="Neo Sans Intel Medium" pitchFamily="34" charset="0"/>
              </a:rPr>
              <a:t>2</a:t>
            </a:r>
            <a:r>
              <a:rPr lang="en-US" sz="1600" dirty="0">
                <a:effectLst>
                  <a:outerShdw blurRad="38100" dist="38100" dir="2700000" algn="tl">
                    <a:srgbClr val="C0C0C0"/>
                  </a:outerShdw>
                </a:effectLst>
                <a:latin typeface="Neo Sans Intel Medium" pitchFamily="34" charset="0"/>
              </a:rPr>
              <a:t> </a:t>
            </a:r>
          </a:p>
          <a:p>
            <a:pPr defTabSz="1450975">
              <a:lnSpc>
                <a:spcPct val="95000"/>
              </a:lnSpc>
              <a:spcAft>
                <a:spcPts val="2400"/>
              </a:spcAft>
            </a:pPr>
            <a:r>
              <a:rPr lang="en-US" sz="2800" dirty="0">
                <a:effectLst>
                  <a:outerShdw blurRad="38100" dist="38100" dir="2700000" algn="tl">
                    <a:srgbClr val="C0C0C0"/>
                  </a:outerShdw>
                </a:effectLst>
                <a:latin typeface="Neo Sans Intel Medium" pitchFamily="34" charset="0"/>
              </a:rPr>
              <a:t>&gt;</a:t>
            </a:r>
            <a:r>
              <a:rPr lang="en-US" sz="2800" dirty="0">
                <a:solidFill>
                  <a:schemeClr val="tx2"/>
                </a:solidFill>
                <a:effectLst>
                  <a:outerShdw blurRad="38100" dist="38100" dir="2700000" algn="tl">
                    <a:srgbClr val="C0C0C0"/>
                  </a:outerShdw>
                </a:effectLst>
                <a:latin typeface="Neo Sans Intel Medium" pitchFamily="34" charset="0"/>
              </a:rPr>
              <a:t> 2.5x	</a:t>
            </a:r>
            <a:r>
              <a:rPr lang="en-US" sz="1600" dirty="0">
                <a:effectLst>
                  <a:outerShdw blurRad="38100" dist="38100" dir="2700000" algn="tl">
                    <a:srgbClr val="C0C0C0"/>
                  </a:outerShdw>
                </a:effectLst>
                <a:latin typeface="Neo Sans Intel Medium" pitchFamily="34" charset="0"/>
              </a:rPr>
              <a:t>Database Performance</a:t>
            </a:r>
            <a:r>
              <a:rPr lang="en-US" sz="1600" baseline="30000" dirty="0">
                <a:effectLst>
                  <a:outerShdw blurRad="38100" dist="38100" dir="2700000" algn="tl">
                    <a:srgbClr val="C0C0C0"/>
                  </a:outerShdw>
                </a:effectLst>
                <a:latin typeface="Neo Sans Intel Medium" pitchFamily="34" charset="0"/>
              </a:rPr>
              <a:t>1</a:t>
            </a:r>
          </a:p>
          <a:p>
            <a:pPr defTabSz="1450975">
              <a:lnSpc>
                <a:spcPct val="95000"/>
              </a:lnSpc>
              <a:spcAft>
                <a:spcPts val="2400"/>
              </a:spcAft>
            </a:pPr>
            <a:r>
              <a:rPr lang="en-US" sz="2800" dirty="0">
                <a:effectLst>
                  <a:outerShdw blurRad="38100" dist="38100" dir="2700000" algn="tl">
                    <a:srgbClr val="C0C0C0"/>
                  </a:outerShdw>
                </a:effectLst>
                <a:latin typeface="Neo Sans Intel Medium" pitchFamily="34" charset="0"/>
              </a:rPr>
              <a:t>&gt;</a:t>
            </a:r>
            <a:r>
              <a:rPr lang="en-US" sz="2800" dirty="0">
                <a:solidFill>
                  <a:schemeClr val="tx2"/>
                </a:solidFill>
                <a:effectLst>
                  <a:outerShdw blurRad="38100" dist="38100" dir="2700000" algn="tl">
                    <a:srgbClr val="C0C0C0"/>
                  </a:outerShdw>
                </a:effectLst>
                <a:latin typeface="Neo Sans Intel Medium" pitchFamily="34" charset="0"/>
              </a:rPr>
              <a:t> 1.7x	</a:t>
            </a:r>
            <a:r>
              <a:rPr lang="en-US" sz="1600" dirty="0">
                <a:effectLst>
                  <a:outerShdw blurRad="38100" dist="38100" dir="2700000" algn="tl">
                    <a:srgbClr val="C0C0C0"/>
                  </a:outerShdw>
                </a:effectLst>
                <a:latin typeface="Neo Sans Intel Medium" pitchFamily="34" charset="0"/>
              </a:rPr>
              <a:t>Integer Throughput</a:t>
            </a:r>
          </a:p>
          <a:p>
            <a:pPr defTabSz="1450975">
              <a:lnSpc>
                <a:spcPct val="95000"/>
              </a:lnSpc>
              <a:spcAft>
                <a:spcPts val="2400"/>
              </a:spcAft>
            </a:pPr>
            <a:r>
              <a:rPr lang="en-US" sz="2800" dirty="0">
                <a:effectLst>
                  <a:outerShdw blurRad="38100" dist="38100" dir="2700000" algn="tl">
                    <a:srgbClr val="C0C0C0"/>
                  </a:outerShdw>
                </a:effectLst>
                <a:latin typeface="Neo Sans Intel Medium" pitchFamily="34" charset="0"/>
              </a:rPr>
              <a:t>&gt;</a:t>
            </a:r>
            <a:r>
              <a:rPr lang="en-US" sz="2800" dirty="0">
                <a:solidFill>
                  <a:schemeClr val="tx2"/>
                </a:solidFill>
                <a:effectLst>
                  <a:outerShdw blurRad="38100" dist="38100" dir="2700000" algn="tl">
                    <a:srgbClr val="C0C0C0"/>
                  </a:outerShdw>
                </a:effectLst>
                <a:latin typeface="Neo Sans Intel Medium" pitchFamily="34" charset="0"/>
              </a:rPr>
              <a:t> 2.2x	</a:t>
            </a:r>
            <a:r>
              <a:rPr lang="en-US" sz="1600" dirty="0">
                <a:effectLst>
                  <a:outerShdw blurRad="38100" dist="38100" dir="2700000" algn="tl">
                    <a:srgbClr val="C0C0C0"/>
                  </a:outerShdw>
                </a:effectLst>
                <a:latin typeface="Neo Sans Intel Medium" pitchFamily="34" charset="0"/>
              </a:rPr>
              <a:t>Floating Point Throughput</a:t>
            </a:r>
          </a:p>
          <a:p>
            <a:pPr defTabSz="1450975">
              <a:lnSpc>
                <a:spcPct val="95000"/>
              </a:lnSpc>
              <a:spcAft>
                <a:spcPts val="2400"/>
              </a:spcAft>
            </a:pPr>
            <a:endParaRPr lang="en-US" sz="1600" dirty="0">
              <a:effectLst>
                <a:outerShdw blurRad="38100" dist="38100" dir="2700000" algn="tl">
                  <a:srgbClr val="C0C0C0"/>
                </a:outerShdw>
              </a:effectLst>
              <a:latin typeface="Neo Sans Intel Medium" pitchFamily="34" charset="0"/>
            </a:endParaRPr>
          </a:p>
          <a:p>
            <a:pPr defTabSz="1450975">
              <a:lnSpc>
                <a:spcPct val="95000"/>
              </a:lnSpc>
              <a:spcAft>
                <a:spcPts val="2400"/>
              </a:spcAft>
              <a:buFont typeface="Wingdings" pitchFamily="2" charset="2"/>
              <a:buChar char="Ø"/>
            </a:pPr>
            <a:endParaRPr lang="en-US" sz="1600" dirty="0">
              <a:effectLst>
                <a:outerShdw blurRad="38100" dist="38100" dir="2700000" algn="tl">
                  <a:srgbClr val="C0C0C0"/>
                </a:outerShdw>
              </a:effectLst>
              <a:latin typeface="Neo Sans Intel Medium" pitchFamily="34" charset="0"/>
            </a:endParaRPr>
          </a:p>
        </p:txBody>
      </p:sp>
      <p:sp>
        <p:nvSpPr>
          <p:cNvPr id="542729" name="Text Box 23"/>
          <p:cNvSpPr txBox="1">
            <a:spLocks noChangeArrowheads="1"/>
          </p:cNvSpPr>
          <p:nvPr/>
        </p:nvSpPr>
        <p:spPr bwMode="auto">
          <a:xfrm>
            <a:off x="1219200" y="6000750"/>
            <a:ext cx="7315200" cy="396875"/>
          </a:xfrm>
          <a:prstGeom prst="rect">
            <a:avLst/>
          </a:prstGeom>
          <a:noFill/>
          <a:ln w="9525">
            <a:noFill/>
            <a:miter lim="800000"/>
            <a:headEnd/>
            <a:tailEnd/>
          </a:ln>
        </p:spPr>
        <p:txBody>
          <a:bodyPr>
            <a:spAutoFit/>
          </a:bodyPr>
          <a:lstStyle/>
          <a:p>
            <a:r>
              <a:rPr lang="en-US" sz="1000" baseline="30000">
                <a:solidFill>
                  <a:schemeClr val="bg1"/>
                </a:solidFill>
              </a:rPr>
              <a:t>1</a:t>
            </a:r>
            <a:r>
              <a:rPr lang="en-US" sz="1000">
                <a:solidFill>
                  <a:schemeClr val="bg1"/>
                </a:solidFill>
              </a:rPr>
              <a:t>Based on May‘09 internal measurement using OLTP workload.</a:t>
            </a:r>
          </a:p>
          <a:p>
            <a:r>
              <a:rPr lang="en-US" sz="1000">
                <a:solidFill>
                  <a:schemeClr val="bg1"/>
                </a:solidFill>
              </a:rPr>
              <a:t> </a:t>
            </a:r>
            <a:r>
              <a:rPr lang="en-US" sz="1000" baseline="30000">
                <a:solidFill>
                  <a:schemeClr val="bg1"/>
                </a:solidFill>
              </a:rPr>
              <a:t>2</a:t>
            </a:r>
            <a:r>
              <a:rPr lang="en-US" sz="1000">
                <a:solidFill>
                  <a:schemeClr val="bg1"/>
                </a:solidFill>
              </a:rPr>
              <a:t>Based on May’09 internal measurement using Intel internal workload</a:t>
            </a:r>
            <a:endParaRPr lang="en-US" sz="1000" baseline="30000">
              <a:solidFill>
                <a:schemeClr val="bg1"/>
              </a:solidFill>
            </a:endParaRPr>
          </a:p>
        </p:txBody>
      </p:sp>
      <p:pic>
        <p:nvPicPr>
          <p:cNvPr id="542730" name="Picture 32" descr="xeon_a_rgb_3000"/>
          <p:cNvPicPr>
            <a:picLocks noChangeAspect="1" noChangeArrowheads="1"/>
          </p:cNvPicPr>
          <p:nvPr/>
        </p:nvPicPr>
        <p:blipFill>
          <a:blip r:embed="rId4"/>
          <a:srcRect/>
          <a:stretch>
            <a:fillRect/>
          </a:stretch>
        </p:blipFill>
        <p:spPr bwMode="auto">
          <a:xfrm>
            <a:off x="8128000" y="0"/>
            <a:ext cx="1016000" cy="762000"/>
          </a:xfrm>
          <a:prstGeom prst="rect">
            <a:avLst/>
          </a:prstGeom>
          <a:noFill/>
          <a:ln w="9525">
            <a:noFill/>
            <a:miter lim="800000"/>
            <a:headEnd/>
            <a:tailEnd/>
          </a:ln>
        </p:spPr>
      </p:pic>
      <p:sp>
        <p:nvSpPr>
          <p:cNvPr id="542731" name="AutoShape 11"/>
          <p:cNvSpPr>
            <a:spLocks noChangeArrowheads="1"/>
          </p:cNvSpPr>
          <p:nvPr/>
        </p:nvSpPr>
        <p:spPr bwMode="auto">
          <a:xfrm>
            <a:off x="3492689" y="1763973"/>
            <a:ext cx="1828800" cy="3124200"/>
          </a:xfrm>
          <a:prstGeom prst="rightArrow">
            <a:avLst>
              <a:gd name="adj1" fmla="val 50000"/>
              <a:gd name="adj2" fmla="val 25000"/>
            </a:avLst>
          </a:prstGeom>
          <a:gradFill rotWithShape="1">
            <a:gsLst>
              <a:gs pos="0">
                <a:schemeClr val="bg2">
                  <a:alpha val="58000"/>
                </a:schemeClr>
              </a:gs>
              <a:gs pos="100000">
                <a:schemeClr val="bg1"/>
              </a:gs>
            </a:gsLst>
            <a:lin ang="5400000" scaled="1"/>
          </a:gradFill>
          <a:ln w="9525">
            <a:noFill/>
            <a:miter lim="800000"/>
            <a:headEnd/>
            <a:tailEnd/>
          </a:ln>
          <a:effectLst/>
        </p:spPr>
        <p:txBody>
          <a:bodyPr wrap="none" anchor="ctr"/>
          <a:lstStyle/>
          <a:p>
            <a:endParaRPr lang="en-US"/>
          </a:p>
        </p:txBody>
      </p:sp>
      <p:sp>
        <p:nvSpPr>
          <p:cNvPr id="542733" name="TextBox 15"/>
          <p:cNvSpPr txBox="1">
            <a:spLocks noChangeArrowheads="1"/>
          </p:cNvSpPr>
          <p:nvPr/>
        </p:nvSpPr>
        <p:spPr bwMode="auto">
          <a:xfrm>
            <a:off x="202407" y="1447800"/>
            <a:ext cx="4090987" cy="457134"/>
          </a:xfrm>
          <a:prstGeom prst="rect">
            <a:avLst/>
          </a:prstGeom>
          <a:noFill/>
          <a:ln w="9525">
            <a:noFill/>
            <a:miter lim="800000"/>
            <a:headEnd/>
            <a:tailEnd/>
          </a:ln>
        </p:spPr>
        <p:txBody>
          <a:bodyPr wrap="none">
            <a:spAutoFit/>
          </a:bodyPr>
          <a:lstStyle/>
          <a:p>
            <a:pPr algn="ctr"/>
            <a:r>
              <a:rPr lang="en-US" sz="2400" b="1" i="1" dirty="0"/>
              <a:t>Xeon</a:t>
            </a:r>
            <a:r>
              <a:rPr lang="en-US" sz="2400" b="1" i="1" baseline="30000" dirty="0"/>
              <a:t>®</a:t>
            </a:r>
            <a:r>
              <a:rPr lang="en-US" sz="2400" b="1" i="1" dirty="0"/>
              <a:t> 5500 vs. Xeon</a:t>
            </a:r>
            <a:r>
              <a:rPr lang="en-US" sz="2400" b="1" i="1" baseline="30000" dirty="0"/>
              <a:t>®</a:t>
            </a:r>
            <a:r>
              <a:rPr lang="en-US" sz="2400" b="1" i="1" dirty="0"/>
              <a:t> 5400</a:t>
            </a:r>
          </a:p>
        </p:txBody>
      </p:sp>
      <p:sp>
        <p:nvSpPr>
          <p:cNvPr id="3" name="Text Box 5"/>
          <p:cNvSpPr txBox="1">
            <a:spLocks noChangeArrowheads="1"/>
          </p:cNvSpPr>
          <p:nvPr/>
        </p:nvSpPr>
        <p:spPr bwMode="auto">
          <a:xfrm>
            <a:off x="76200" y="2195513"/>
            <a:ext cx="4343400" cy="2692599"/>
          </a:xfrm>
          <a:prstGeom prst="rect">
            <a:avLst/>
          </a:prstGeom>
          <a:noFill/>
          <a:ln w="57150" algn="ctr">
            <a:noFill/>
            <a:miter lim="800000"/>
            <a:headEnd/>
            <a:tailEnd/>
          </a:ln>
          <a:effectLst/>
        </p:spPr>
        <p:txBody>
          <a:bodyPr lIns="130622" tIns="65311" rIns="130622" bIns="65311">
            <a:spAutoFit/>
          </a:bodyPr>
          <a:lstStyle/>
          <a:p>
            <a:pPr defTabSz="1450975">
              <a:lnSpc>
                <a:spcPct val="95000"/>
              </a:lnSpc>
              <a:spcAft>
                <a:spcPts val="2400"/>
              </a:spcAft>
            </a:pPr>
            <a:r>
              <a:rPr lang="en-US" sz="1600" dirty="0">
                <a:effectLst>
                  <a:outerShdw blurRad="38100" dist="38100" dir="2700000" algn="tl">
                    <a:srgbClr val="C0C0C0"/>
                  </a:outerShdw>
                </a:effectLst>
                <a:latin typeface="Neo Sans Intel Medium" pitchFamily="34" charset="0"/>
              </a:rPr>
              <a:t>Up to </a:t>
            </a:r>
            <a:r>
              <a:rPr lang="en-US" sz="2800" dirty="0">
                <a:solidFill>
                  <a:schemeClr val="tx2"/>
                </a:solidFill>
                <a:effectLst>
                  <a:outerShdw blurRad="38100" dist="38100" dir="2700000" algn="tl">
                    <a:srgbClr val="C0C0C0"/>
                  </a:outerShdw>
                </a:effectLst>
                <a:latin typeface="Neo Sans Intel Medium" pitchFamily="34" charset="0"/>
              </a:rPr>
              <a:t>3.5x	</a:t>
            </a:r>
            <a:r>
              <a:rPr lang="en-US" sz="1600" dirty="0">
                <a:effectLst>
                  <a:outerShdw blurRad="38100" dist="38100" dir="2700000" algn="tl">
                    <a:srgbClr val="C0C0C0"/>
                  </a:outerShdw>
                </a:effectLst>
                <a:latin typeface="Neo Sans Intel Medium" pitchFamily="34" charset="0"/>
              </a:rPr>
              <a:t>Memory </a:t>
            </a:r>
            <a:r>
              <a:rPr lang="en-US" sz="1600" dirty="0" smtClean="0">
                <a:effectLst>
                  <a:outerShdw blurRad="38100" dist="38100" dir="2700000" algn="tl">
                    <a:srgbClr val="C0C0C0"/>
                  </a:outerShdw>
                </a:effectLst>
                <a:latin typeface="Neo Sans Intel Medium" pitchFamily="34" charset="0"/>
              </a:rPr>
              <a:t>Bandwidth</a:t>
            </a:r>
            <a:endParaRPr lang="en-US" sz="1600" dirty="0">
              <a:effectLst>
                <a:outerShdw blurRad="38100" dist="38100" dir="2700000" algn="tl">
                  <a:srgbClr val="C0C0C0"/>
                </a:outerShdw>
              </a:effectLst>
              <a:latin typeface="Neo Sans Intel Medium" pitchFamily="34" charset="0"/>
            </a:endParaRPr>
          </a:p>
          <a:p>
            <a:pPr defTabSz="1450975">
              <a:lnSpc>
                <a:spcPct val="95000"/>
              </a:lnSpc>
              <a:spcAft>
                <a:spcPts val="2400"/>
              </a:spcAft>
            </a:pPr>
            <a:r>
              <a:rPr lang="en-US" sz="1600" dirty="0">
                <a:effectLst>
                  <a:outerShdw blurRad="38100" dist="38100" dir="2700000" algn="tl">
                    <a:srgbClr val="C0C0C0"/>
                  </a:outerShdw>
                </a:effectLst>
                <a:latin typeface="Neo Sans Intel Medium" pitchFamily="34" charset="0"/>
              </a:rPr>
              <a:t>Up to </a:t>
            </a:r>
            <a:r>
              <a:rPr lang="en-US" sz="2800" dirty="0">
                <a:solidFill>
                  <a:schemeClr val="tx2"/>
                </a:solidFill>
                <a:effectLst>
                  <a:outerShdw blurRad="38100" dist="38100" dir="2700000" algn="tl">
                    <a:srgbClr val="C0C0C0"/>
                  </a:outerShdw>
                </a:effectLst>
                <a:latin typeface="Neo Sans Intel Medium" pitchFamily="34" charset="0"/>
              </a:rPr>
              <a:t>2.5x</a:t>
            </a:r>
            <a:r>
              <a:rPr lang="en-US" sz="2800" dirty="0">
                <a:solidFill>
                  <a:srgbClr val="FFFF00"/>
                </a:solidFill>
                <a:effectLst>
                  <a:outerShdw blurRad="38100" dist="38100" dir="2700000" algn="tl">
                    <a:srgbClr val="C0C0C0"/>
                  </a:outerShdw>
                </a:effectLst>
                <a:latin typeface="Neo Sans Intel Medium" pitchFamily="34" charset="0"/>
              </a:rPr>
              <a:t>	</a:t>
            </a:r>
            <a:r>
              <a:rPr lang="en-US" sz="1600" dirty="0">
                <a:effectLst>
                  <a:outerShdw blurRad="38100" dist="38100" dir="2700000" algn="tl">
                    <a:srgbClr val="C0C0C0"/>
                  </a:outerShdw>
                </a:effectLst>
                <a:latin typeface="Neo Sans Intel Medium" pitchFamily="34" charset="0"/>
              </a:rPr>
              <a:t>Database Performance</a:t>
            </a:r>
          </a:p>
          <a:p>
            <a:pPr defTabSz="1450975">
              <a:lnSpc>
                <a:spcPct val="95000"/>
              </a:lnSpc>
              <a:spcAft>
                <a:spcPts val="2400"/>
              </a:spcAft>
            </a:pPr>
            <a:r>
              <a:rPr lang="en-US" sz="1600" dirty="0">
                <a:effectLst>
                  <a:outerShdw blurRad="38100" dist="38100" dir="2700000" algn="tl">
                    <a:srgbClr val="C0C0C0"/>
                  </a:outerShdw>
                </a:effectLst>
                <a:latin typeface="Neo Sans Intel Medium" pitchFamily="34" charset="0"/>
              </a:rPr>
              <a:t>Up to </a:t>
            </a:r>
            <a:r>
              <a:rPr lang="en-US" sz="2800" dirty="0">
                <a:solidFill>
                  <a:schemeClr val="tx2"/>
                </a:solidFill>
                <a:effectLst>
                  <a:outerShdw blurRad="38100" dist="38100" dir="2700000" algn="tl">
                    <a:srgbClr val="C0C0C0"/>
                  </a:outerShdw>
                </a:effectLst>
                <a:latin typeface="Neo Sans Intel Medium" pitchFamily="34" charset="0"/>
              </a:rPr>
              <a:t>1.7x	</a:t>
            </a:r>
            <a:r>
              <a:rPr lang="en-US" sz="1600" dirty="0">
                <a:effectLst>
                  <a:outerShdw blurRad="38100" dist="38100" dir="2700000" algn="tl">
                    <a:srgbClr val="C0C0C0"/>
                  </a:outerShdw>
                </a:effectLst>
                <a:latin typeface="Neo Sans Intel Medium" pitchFamily="34" charset="0"/>
              </a:rPr>
              <a:t> Integer Throughput</a:t>
            </a:r>
          </a:p>
          <a:p>
            <a:pPr defTabSz="1450975">
              <a:lnSpc>
                <a:spcPct val="95000"/>
              </a:lnSpc>
              <a:spcAft>
                <a:spcPts val="2400"/>
              </a:spcAft>
            </a:pPr>
            <a:r>
              <a:rPr lang="en-US" sz="1600" dirty="0">
                <a:effectLst>
                  <a:outerShdw blurRad="38100" dist="38100" dir="2700000" algn="tl">
                    <a:srgbClr val="C0C0C0"/>
                  </a:outerShdw>
                </a:effectLst>
                <a:latin typeface="Neo Sans Intel Medium" pitchFamily="34" charset="0"/>
              </a:rPr>
              <a:t>Up to </a:t>
            </a:r>
            <a:r>
              <a:rPr lang="en-US" sz="2800" dirty="0">
                <a:solidFill>
                  <a:schemeClr val="tx2"/>
                </a:solidFill>
                <a:effectLst>
                  <a:outerShdw blurRad="38100" dist="38100" dir="2700000" algn="tl">
                    <a:srgbClr val="C0C0C0"/>
                  </a:outerShdw>
                </a:effectLst>
                <a:latin typeface="Neo Sans Intel Medium" pitchFamily="34" charset="0"/>
              </a:rPr>
              <a:t>2.2x	</a:t>
            </a:r>
            <a:r>
              <a:rPr lang="en-US" sz="1600" dirty="0">
                <a:effectLst>
                  <a:outerShdw blurRad="38100" dist="38100" dir="2700000" algn="tl">
                    <a:srgbClr val="C0C0C0"/>
                  </a:outerShdw>
                </a:effectLst>
                <a:latin typeface="Neo Sans Intel Medium" pitchFamily="34" charset="0"/>
              </a:rPr>
              <a:t>Floating Point Throughput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849" y="5593865"/>
            <a:ext cx="3460751" cy="1157455"/>
          </a:xfrm>
        </p:spPr>
        <p:txBody>
          <a:bodyPr/>
          <a:lstStyle/>
          <a:p>
            <a:r>
              <a:rPr lang="en-US" dirty="0" smtClean="0"/>
              <a:t>Keith Mayer</a:t>
            </a:r>
          </a:p>
          <a:p>
            <a:r>
              <a:rPr lang="en-US" dirty="0" smtClean="0"/>
              <a:t>Lead Learning Consultant</a:t>
            </a:r>
          </a:p>
          <a:p>
            <a:r>
              <a:rPr lang="en-US" dirty="0" smtClean="0"/>
              <a:t>Enterprise &amp; Partner Group</a:t>
            </a:r>
          </a:p>
          <a:p>
            <a:r>
              <a:rPr lang="en-US" dirty="0" smtClean="0"/>
              <a:t>Microsoft Corporation</a:t>
            </a:r>
            <a:endParaRPr lang="en-US" dirty="0"/>
          </a:p>
        </p:txBody>
      </p:sp>
      <p:sp>
        <p:nvSpPr>
          <p:cNvPr id="4" name="Text Placeholder 3"/>
          <p:cNvSpPr>
            <a:spLocks noGrp="1"/>
          </p:cNvSpPr>
          <p:nvPr>
            <p:ph type="body" sz="quarter" idx="10"/>
          </p:nvPr>
        </p:nvSpPr>
        <p:spPr>
          <a:xfrm>
            <a:off x="510793" y="3813437"/>
            <a:ext cx="7681913" cy="1495794"/>
          </a:xfrm>
        </p:spPr>
        <p:txBody>
          <a:bodyPr>
            <a:spAutoFit/>
          </a:bodyPr>
          <a:lstStyle/>
          <a:p>
            <a:r>
              <a:rPr lang="en-US" sz="3600" spc="0" dirty="0">
                <a:effectLst/>
              </a:rPr>
              <a:t>Datacenter Optimization with </a:t>
            </a:r>
            <a:r>
              <a:rPr lang="en-US" sz="3600" spc="0" dirty="0" smtClean="0">
                <a:effectLst/>
              </a:rPr>
              <a:t>…</a:t>
            </a:r>
            <a:br>
              <a:rPr lang="en-US" sz="3600" spc="0" dirty="0" smtClean="0">
                <a:effectLst/>
              </a:rPr>
            </a:br>
            <a:r>
              <a:rPr lang="en-US" sz="3600" spc="0" dirty="0" smtClean="0">
                <a:effectLst/>
              </a:rPr>
              <a:t>Intel </a:t>
            </a:r>
            <a:r>
              <a:rPr lang="en-US" sz="3600" spc="0" dirty="0">
                <a:effectLst/>
              </a:rPr>
              <a:t>Xeon </a:t>
            </a:r>
            <a:r>
              <a:rPr lang="en-US" sz="3600" spc="0" dirty="0" smtClean="0">
                <a:effectLst/>
              </a:rPr>
              <a:t>Processor-based </a:t>
            </a:r>
            <a:r>
              <a:rPr lang="en-US" sz="3600" spc="0" dirty="0">
                <a:effectLst/>
              </a:rPr>
              <a:t>Servers and Windows Server 2008 R2</a:t>
            </a:r>
            <a:endParaRPr lang="en-US" sz="3600" spc="0" dirty="0"/>
          </a:p>
        </p:txBody>
      </p:sp>
      <p:sp>
        <p:nvSpPr>
          <p:cNvPr id="6" name="Subtitle 2"/>
          <p:cNvSpPr txBox="1">
            <a:spLocks/>
          </p:cNvSpPr>
          <p:nvPr/>
        </p:nvSpPr>
        <p:spPr bwMode="white">
          <a:xfrm>
            <a:off x="4540249" y="5593865"/>
            <a:ext cx="3460751" cy="11574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FontTx/>
              <a:buNone/>
              <a:defRPr sz="20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a:p>
            <a:endParaRPr lang="en-US" dirty="0" smtClean="0"/>
          </a:p>
          <a:p>
            <a:endParaRPr lang="en-US" dirty="0"/>
          </a:p>
          <a:p>
            <a:pPr algn="r"/>
            <a:r>
              <a:rPr lang="en-US" dirty="0" smtClean="0"/>
              <a:t>Session Code: SVR210</a:t>
            </a:r>
          </a:p>
        </p:txBody>
      </p:sp>
    </p:spTree>
    <p:extLst>
      <p:ext uri="{BB962C8B-B14F-4D97-AF65-F5344CB8AC3E}">
        <p14:creationId xmlns:p14="http://schemas.microsoft.com/office/powerpoint/2010/main" xmlns="" val="131574613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842" name="Picture 94"/>
          <p:cNvPicPr>
            <a:picLocks noChangeAspect="1" noChangeArrowheads="1"/>
          </p:cNvPicPr>
          <p:nvPr/>
        </p:nvPicPr>
        <p:blipFill>
          <a:blip r:embed="rId3"/>
          <a:srcRect/>
          <a:stretch>
            <a:fillRect/>
          </a:stretch>
        </p:blipFill>
        <p:spPr bwMode="auto">
          <a:xfrm>
            <a:off x="304800" y="5486400"/>
            <a:ext cx="8504238" cy="741363"/>
          </a:xfrm>
          <a:prstGeom prst="rect">
            <a:avLst/>
          </a:prstGeom>
          <a:noFill/>
          <a:ln w="9525">
            <a:noFill/>
            <a:miter lim="800000"/>
            <a:headEnd/>
            <a:tailEnd/>
          </a:ln>
        </p:spPr>
      </p:pic>
      <p:sp>
        <p:nvSpPr>
          <p:cNvPr id="547843" name="Rectangle 2"/>
          <p:cNvSpPr>
            <a:spLocks noGrp="1" noChangeArrowheads="1"/>
          </p:cNvSpPr>
          <p:nvPr>
            <p:ph type="title" idx="4294967295"/>
          </p:nvPr>
        </p:nvSpPr>
        <p:spPr>
          <a:xfrm>
            <a:off x="407025" y="65125"/>
            <a:ext cx="6986234" cy="701731"/>
          </a:xfrm>
        </p:spPr>
        <p:txBody>
          <a:bodyPr lIns="91440" tIns="45720" rIns="91440" bIns="45720" anchor="ctr"/>
          <a:lstStyle/>
          <a:p>
            <a:r>
              <a:rPr lang="en-US" sz="4400" dirty="0"/>
              <a:t>Advanced RAS - MCA Recovery</a:t>
            </a:r>
          </a:p>
        </p:txBody>
      </p:sp>
      <p:pic>
        <p:nvPicPr>
          <p:cNvPr id="547844" name="Picture 2" descr="C:\Documents and Settings\jrwaldor\My Documents\Keynotes\Source\Pics\NHM-EX-4S.gif"/>
          <p:cNvPicPr>
            <a:picLocks noChangeAspect="1" noChangeArrowheads="1"/>
          </p:cNvPicPr>
          <p:nvPr/>
        </p:nvPicPr>
        <p:blipFill>
          <a:blip r:embed="rId4"/>
          <a:srcRect/>
          <a:stretch>
            <a:fillRect/>
          </a:stretch>
        </p:blipFill>
        <p:spPr bwMode="auto">
          <a:xfrm>
            <a:off x="381000" y="3048000"/>
            <a:ext cx="2971800" cy="2443163"/>
          </a:xfrm>
          <a:prstGeom prst="rect">
            <a:avLst/>
          </a:prstGeom>
          <a:noFill/>
          <a:ln w="9525">
            <a:noFill/>
            <a:miter lim="800000"/>
            <a:headEnd/>
            <a:tailEnd/>
          </a:ln>
        </p:spPr>
      </p:pic>
      <p:pic>
        <p:nvPicPr>
          <p:cNvPr id="37" name="Rounded Rectangle 36"/>
          <p:cNvPicPr>
            <a:picLocks noChangeArrowheads="1"/>
          </p:cNvPicPr>
          <p:nvPr/>
        </p:nvPicPr>
        <p:blipFill>
          <a:blip r:embed="rId5"/>
          <a:srcRect/>
          <a:stretch>
            <a:fillRect/>
          </a:stretch>
        </p:blipFill>
        <p:spPr bwMode="auto">
          <a:xfrm>
            <a:off x="341313" y="2032000"/>
            <a:ext cx="3048000" cy="554038"/>
          </a:xfrm>
          <a:prstGeom prst="rect">
            <a:avLst/>
          </a:prstGeom>
          <a:noFill/>
        </p:spPr>
      </p:pic>
      <p:grpSp>
        <p:nvGrpSpPr>
          <p:cNvPr id="2" name="Group 21"/>
          <p:cNvGrpSpPr>
            <a:grpSpLocks/>
          </p:cNvGrpSpPr>
          <p:nvPr/>
        </p:nvGrpSpPr>
        <p:grpSpPr bwMode="auto">
          <a:xfrm>
            <a:off x="515938" y="838200"/>
            <a:ext cx="2701925" cy="709613"/>
            <a:chOff x="880419" y="1371600"/>
            <a:chExt cx="2700981" cy="710625"/>
          </a:xfrm>
        </p:grpSpPr>
        <p:pic>
          <p:nvPicPr>
            <p:cNvPr id="42" name="Rounded Rectangle 41"/>
            <p:cNvPicPr>
              <a:picLocks noChangeArrowheads="1"/>
            </p:cNvPicPr>
            <p:nvPr/>
          </p:nvPicPr>
          <p:blipFill>
            <a:blip r:embed="rId6"/>
            <a:srcRect/>
            <a:stretch>
              <a:fillRect/>
            </a:stretch>
          </p:blipFill>
          <p:spPr bwMode="auto">
            <a:xfrm>
              <a:off x="821702" y="1333636"/>
              <a:ext cx="2663021" cy="659308"/>
            </a:xfrm>
            <a:prstGeom prst="rect">
              <a:avLst/>
            </a:prstGeom>
            <a:noFill/>
          </p:spPr>
        </p:pic>
        <p:pic>
          <p:nvPicPr>
            <p:cNvPr id="43" name="Rounded Rectangle 42"/>
            <p:cNvPicPr>
              <a:picLocks noChangeArrowheads="1"/>
            </p:cNvPicPr>
            <p:nvPr/>
          </p:nvPicPr>
          <p:blipFill>
            <a:blip r:embed="rId7"/>
            <a:srcRect/>
            <a:stretch>
              <a:fillRect/>
            </a:stretch>
          </p:blipFill>
          <p:spPr bwMode="auto">
            <a:xfrm>
              <a:off x="894828" y="1412997"/>
              <a:ext cx="2663021" cy="653203"/>
            </a:xfrm>
            <a:prstGeom prst="rect">
              <a:avLst/>
            </a:prstGeom>
            <a:noFill/>
          </p:spPr>
        </p:pic>
        <p:pic>
          <p:nvPicPr>
            <p:cNvPr id="44" name="Rounded Rectangle 43"/>
            <p:cNvPicPr>
              <a:picLocks noChangeArrowheads="1"/>
            </p:cNvPicPr>
            <p:nvPr/>
          </p:nvPicPr>
          <p:blipFill>
            <a:blip r:embed="rId8"/>
            <a:srcRect/>
            <a:stretch>
              <a:fillRect/>
            </a:stretch>
          </p:blipFill>
          <p:spPr bwMode="auto">
            <a:xfrm>
              <a:off x="974048" y="1510672"/>
              <a:ext cx="2663021" cy="659308"/>
            </a:xfrm>
            <a:prstGeom prst="rect">
              <a:avLst/>
            </a:prstGeom>
            <a:noFill/>
          </p:spPr>
        </p:pic>
      </p:grpSp>
      <p:grpSp>
        <p:nvGrpSpPr>
          <p:cNvPr id="3" name="Up-Down Arrow 45"/>
          <p:cNvGrpSpPr>
            <a:grpSpLocks/>
          </p:cNvGrpSpPr>
          <p:nvPr/>
        </p:nvGrpSpPr>
        <p:grpSpPr bwMode="auto">
          <a:xfrm>
            <a:off x="396875" y="2463800"/>
            <a:ext cx="676275" cy="671513"/>
            <a:chOff x="250" y="1789"/>
            <a:chExt cx="426" cy="423"/>
          </a:xfrm>
        </p:grpSpPr>
        <p:pic>
          <p:nvPicPr>
            <p:cNvPr id="547851" name="Up-Down Arrow 45"/>
            <p:cNvPicPr>
              <a:picLocks noChangeArrowheads="1"/>
            </p:cNvPicPr>
            <p:nvPr/>
          </p:nvPicPr>
          <p:blipFill>
            <a:blip r:embed="rId9"/>
            <a:srcRect/>
            <a:stretch>
              <a:fillRect/>
            </a:stretch>
          </p:blipFill>
          <p:spPr bwMode="auto">
            <a:xfrm>
              <a:off x="250" y="1789"/>
              <a:ext cx="426" cy="423"/>
            </a:xfrm>
            <a:prstGeom prst="rect">
              <a:avLst/>
            </a:prstGeom>
            <a:noFill/>
          </p:spPr>
        </p:pic>
        <p:sp>
          <p:nvSpPr>
            <p:cNvPr id="547852" name="Text Box 12"/>
            <p:cNvSpPr txBox="1">
              <a:spLocks noChangeArrowheads="1"/>
            </p:cNvSpPr>
            <p:nvPr/>
          </p:nvSpPr>
          <p:spPr bwMode="auto">
            <a:xfrm>
              <a:off x="362" y="1882"/>
              <a:ext cx="204" cy="204"/>
            </a:xfrm>
            <a:prstGeom prst="rect">
              <a:avLst/>
            </a:prstGeom>
            <a:noFill/>
            <a:ln w="9525">
              <a:noFill/>
              <a:miter lim="800000"/>
              <a:headEnd/>
              <a:tailEnd/>
            </a:ln>
          </p:spPr>
          <p:txBody>
            <a:bodyPr anchor="ctr"/>
            <a:lstStyle/>
            <a:p>
              <a:pPr algn="ctr"/>
              <a:endParaRPr lang="en-US">
                <a:solidFill>
                  <a:srgbClr val="FFFFFF"/>
                </a:solidFill>
                <a:latin typeface="Neo Sans Intel" pitchFamily="34" charset="0"/>
              </a:endParaRPr>
            </a:p>
          </p:txBody>
        </p:sp>
      </p:grpSp>
      <p:sp>
        <p:nvSpPr>
          <p:cNvPr id="150540" name="TextBox 46"/>
          <p:cNvSpPr txBox="1">
            <a:spLocks noChangeArrowheads="1"/>
          </p:cNvSpPr>
          <p:nvPr/>
        </p:nvSpPr>
        <p:spPr bwMode="auto">
          <a:xfrm>
            <a:off x="969963" y="2605088"/>
            <a:ext cx="2998787" cy="336550"/>
          </a:xfrm>
          <a:prstGeom prst="rect">
            <a:avLst/>
          </a:prstGeom>
          <a:noFill/>
          <a:ln w="9525">
            <a:noFill/>
            <a:miter lim="800000"/>
            <a:headEnd/>
            <a:tailEnd/>
          </a:ln>
        </p:spPr>
        <p:txBody>
          <a:bodyPr wrap="none">
            <a:spAutoFit/>
          </a:bodyPr>
          <a:lstStyle/>
          <a:p>
            <a:r>
              <a:rPr lang="en-US" sz="1600">
                <a:latin typeface="Neo Sans Intel Medium" pitchFamily="34" charset="0"/>
              </a:rPr>
              <a:t>Contain, Correct, Predict Errors</a:t>
            </a:r>
          </a:p>
        </p:txBody>
      </p:sp>
      <p:grpSp>
        <p:nvGrpSpPr>
          <p:cNvPr id="4" name="Up-Down Arrow 47"/>
          <p:cNvGrpSpPr>
            <a:grpSpLocks/>
          </p:cNvGrpSpPr>
          <p:nvPr/>
        </p:nvGrpSpPr>
        <p:grpSpPr bwMode="auto">
          <a:xfrm>
            <a:off x="2266950" y="1525588"/>
            <a:ext cx="671513" cy="669925"/>
            <a:chOff x="1428" y="1198"/>
            <a:chExt cx="423" cy="422"/>
          </a:xfrm>
        </p:grpSpPr>
        <p:pic>
          <p:nvPicPr>
            <p:cNvPr id="547855" name="Up-Down Arrow 47"/>
            <p:cNvPicPr>
              <a:picLocks noChangeArrowheads="1"/>
            </p:cNvPicPr>
            <p:nvPr/>
          </p:nvPicPr>
          <p:blipFill>
            <a:blip r:embed="rId10"/>
            <a:srcRect/>
            <a:stretch>
              <a:fillRect/>
            </a:stretch>
          </p:blipFill>
          <p:spPr bwMode="auto">
            <a:xfrm>
              <a:off x="1428" y="1198"/>
              <a:ext cx="423" cy="422"/>
            </a:xfrm>
            <a:prstGeom prst="rect">
              <a:avLst/>
            </a:prstGeom>
            <a:noFill/>
          </p:spPr>
        </p:pic>
        <p:sp>
          <p:nvSpPr>
            <p:cNvPr id="547856" name="Text Box 16"/>
            <p:cNvSpPr txBox="1">
              <a:spLocks noChangeArrowheads="1"/>
            </p:cNvSpPr>
            <p:nvPr/>
          </p:nvSpPr>
          <p:spPr bwMode="auto">
            <a:xfrm>
              <a:off x="1539" y="1292"/>
              <a:ext cx="204" cy="204"/>
            </a:xfrm>
            <a:prstGeom prst="rect">
              <a:avLst/>
            </a:prstGeom>
            <a:noFill/>
            <a:ln w="9525">
              <a:noFill/>
              <a:miter lim="800000"/>
              <a:headEnd/>
              <a:tailEnd/>
            </a:ln>
          </p:spPr>
          <p:txBody>
            <a:bodyPr anchor="ctr"/>
            <a:lstStyle/>
            <a:p>
              <a:pPr algn="ctr"/>
              <a:endParaRPr lang="en-US">
                <a:solidFill>
                  <a:srgbClr val="FFFFFF"/>
                </a:solidFill>
                <a:latin typeface="Neo Sans Intel" pitchFamily="34" charset="0"/>
              </a:endParaRPr>
            </a:p>
          </p:txBody>
        </p:sp>
      </p:grpSp>
      <p:sp>
        <p:nvSpPr>
          <p:cNvPr id="150544" name="TextBox 48"/>
          <p:cNvSpPr txBox="1">
            <a:spLocks noChangeArrowheads="1"/>
          </p:cNvSpPr>
          <p:nvPr/>
        </p:nvSpPr>
        <p:spPr bwMode="auto">
          <a:xfrm>
            <a:off x="315913" y="1666875"/>
            <a:ext cx="1811337" cy="336550"/>
          </a:xfrm>
          <a:prstGeom prst="rect">
            <a:avLst/>
          </a:prstGeom>
          <a:noFill/>
          <a:ln w="9525">
            <a:noFill/>
            <a:miter lim="800000"/>
            <a:headEnd/>
            <a:tailEnd/>
          </a:ln>
        </p:spPr>
        <p:txBody>
          <a:bodyPr wrap="none">
            <a:spAutoFit/>
          </a:bodyPr>
          <a:lstStyle/>
          <a:p>
            <a:pPr algn="ctr"/>
            <a:r>
              <a:rPr lang="en-US" sz="1600">
                <a:latin typeface="Neo Sans Intel Medium" pitchFamily="34" charset="0"/>
              </a:rPr>
              <a:t>Native &amp; Virtually</a:t>
            </a:r>
          </a:p>
        </p:txBody>
      </p:sp>
      <p:cxnSp>
        <p:nvCxnSpPr>
          <p:cNvPr id="52" name="Straight Arrow Connector 51"/>
          <p:cNvCxnSpPr/>
          <p:nvPr/>
        </p:nvCxnSpPr>
        <p:spPr>
          <a:xfrm rot="10800000" flipV="1">
            <a:off x="2057400" y="3205163"/>
            <a:ext cx="2011363" cy="714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flipV="1">
            <a:off x="2509838" y="3408363"/>
            <a:ext cx="1554162" cy="5016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0800000" flipV="1">
            <a:off x="2743200" y="3586163"/>
            <a:ext cx="1328738" cy="1143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81000" y="5492750"/>
            <a:ext cx="8550275" cy="527050"/>
          </a:xfrm>
          <a:prstGeom prst="rect">
            <a:avLst/>
          </a:prstGeom>
        </p:spPr>
        <p:txBody>
          <a:bodyPr lIns="130615" tIns="65308" rIns="130615" bIns="65308">
            <a:spAutoFit/>
          </a:bodyPr>
          <a:lstStyle/>
          <a:p>
            <a:pPr algn="ctr"/>
            <a:r>
              <a:rPr lang="en-US" sz="2600" i="1">
                <a:effectLst>
                  <a:outerShdw blurRad="38100" dist="38100" dir="2700000" algn="tl">
                    <a:srgbClr val="C0C0C0"/>
                  </a:outerShdw>
                </a:effectLst>
                <a:latin typeface="Neo Sans Intel Medium" pitchFamily="34" charset="0"/>
              </a:rPr>
              <a:t>First Machine Check Recovery in Xeon-based Systems</a:t>
            </a:r>
          </a:p>
        </p:txBody>
      </p:sp>
      <p:pic>
        <p:nvPicPr>
          <p:cNvPr id="547862" name="Picture 32" descr="xeon_a_rgb_3000"/>
          <p:cNvPicPr>
            <a:picLocks noChangeAspect="1" noChangeArrowheads="1"/>
          </p:cNvPicPr>
          <p:nvPr/>
        </p:nvPicPr>
        <p:blipFill>
          <a:blip r:embed="rId11"/>
          <a:srcRect/>
          <a:stretch>
            <a:fillRect/>
          </a:stretch>
        </p:blipFill>
        <p:spPr bwMode="auto">
          <a:xfrm>
            <a:off x="8128000" y="0"/>
            <a:ext cx="1016000" cy="762000"/>
          </a:xfrm>
          <a:prstGeom prst="rect">
            <a:avLst/>
          </a:prstGeom>
          <a:noFill/>
          <a:ln w="9525">
            <a:noFill/>
            <a:miter lim="800000"/>
            <a:headEnd/>
            <a:tailEnd/>
          </a:ln>
        </p:spPr>
      </p:pic>
      <p:grpSp>
        <p:nvGrpSpPr>
          <p:cNvPr id="5" name="Group 35"/>
          <p:cNvGrpSpPr>
            <a:grpSpLocks/>
          </p:cNvGrpSpPr>
          <p:nvPr/>
        </p:nvGrpSpPr>
        <p:grpSpPr bwMode="auto">
          <a:xfrm>
            <a:off x="3886200" y="2807405"/>
            <a:ext cx="5386388" cy="2612057"/>
            <a:chOff x="3936076" y="1600200"/>
            <a:chExt cx="5386647" cy="3200400"/>
          </a:xfrm>
        </p:grpSpPr>
        <p:pic>
          <p:nvPicPr>
            <p:cNvPr id="547864" name="Picture 99" descr="rectangle callout"/>
            <p:cNvPicPr>
              <a:picLocks noChangeArrowheads="1"/>
            </p:cNvPicPr>
            <p:nvPr/>
          </p:nvPicPr>
          <p:blipFill>
            <a:blip r:embed="rId12"/>
            <a:srcRect/>
            <a:stretch>
              <a:fillRect/>
            </a:stretch>
          </p:blipFill>
          <p:spPr bwMode="auto">
            <a:xfrm>
              <a:off x="3936076" y="1600200"/>
              <a:ext cx="5386647" cy="3200400"/>
            </a:xfrm>
            <a:prstGeom prst="rect">
              <a:avLst/>
            </a:prstGeom>
            <a:noFill/>
            <a:ln w="9525">
              <a:noFill/>
              <a:miter lim="800000"/>
              <a:headEnd/>
              <a:tailEnd/>
            </a:ln>
          </p:spPr>
        </p:pic>
        <p:sp>
          <p:nvSpPr>
            <p:cNvPr id="59" name="Rectangle 3"/>
            <p:cNvSpPr txBox="1">
              <a:spLocks noChangeArrowheads="1"/>
            </p:cNvSpPr>
            <p:nvPr/>
          </p:nvSpPr>
          <p:spPr bwMode="auto">
            <a:xfrm>
              <a:off x="4115473" y="1981200"/>
              <a:ext cx="5027854" cy="1974578"/>
            </a:xfrm>
            <a:prstGeom prst="rect">
              <a:avLst/>
            </a:prstGeom>
            <a:noFill/>
            <a:ln w="9525">
              <a:noFill/>
              <a:miter lim="800000"/>
              <a:headEnd/>
              <a:tailEnd/>
            </a:ln>
          </p:spPr>
          <p:txBody>
            <a:bodyPr/>
            <a:lstStyle/>
            <a:p>
              <a:pPr algn="ctr">
                <a:spcAft>
                  <a:spcPts val="1200"/>
                </a:spcAft>
                <a:defRPr/>
              </a:pPr>
              <a:r>
                <a:rPr lang="en-US" sz="2400" dirty="0">
                  <a:latin typeface="+mj-lt"/>
                  <a:cs typeface="Arial" charset="0"/>
                </a:rPr>
                <a:t>Detects CPU, memory, &amp; I/O </a:t>
              </a:r>
              <a:r>
                <a:rPr lang="en-US" sz="2400" dirty="0" smtClean="0">
                  <a:latin typeface="+mj-lt"/>
                  <a:cs typeface="Arial" charset="0"/>
                </a:rPr>
                <a:t>errors</a:t>
              </a:r>
              <a:endParaRPr lang="en-US" sz="2400" dirty="0">
                <a:latin typeface="+mj-lt"/>
                <a:cs typeface="Arial" charset="0"/>
              </a:endParaRPr>
            </a:p>
            <a:p>
              <a:pPr algn="ctr">
                <a:spcAft>
                  <a:spcPts val="1200"/>
                </a:spcAft>
                <a:defRPr/>
              </a:pPr>
              <a:r>
                <a:rPr lang="en-US" sz="2400" dirty="0">
                  <a:latin typeface="+mj-lt"/>
                  <a:cs typeface="Arial" charset="0"/>
                </a:rPr>
                <a:t>Works with OS to </a:t>
              </a:r>
              <a:r>
                <a:rPr lang="en-US" sz="2400" dirty="0" smtClean="0">
                  <a:latin typeface="+mj-lt"/>
                  <a:cs typeface="Arial" charset="0"/>
                </a:rPr>
                <a:t>correct</a:t>
              </a:r>
              <a:endParaRPr lang="en-US" sz="2400" dirty="0">
                <a:latin typeface="+mj-lt"/>
                <a:cs typeface="Arial" charset="0"/>
              </a:endParaRPr>
            </a:p>
            <a:p>
              <a:pPr algn="ctr">
                <a:spcAft>
                  <a:spcPts val="1200"/>
                </a:spcAft>
                <a:defRPr/>
              </a:pPr>
              <a:r>
                <a:rPr lang="en-US" sz="2400" dirty="0">
                  <a:latin typeface="+mj-lt"/>
                  <a:cs typeface="Arial" charset="0"/>
                </a:rPr>
                <a:t>Recovers from otherwise </a:t>
              </a:r>
              <a:br>
                <a:rPr lang="en-US" sz="2400" dirty="0">
                  <a:latin typeface="+mj-lt"/>
                  <a:cs typeface="Arial" charset="0"/>
                </a:rPr>
              </a:br>
              <a:r>
                <a:rPr lang="en-US" sz="2400" dirty="0">
                  <a:latin typeface="+mj-lt"/>
                  <a:cs typeface="Arial" charset="0"/>
                </a:rPr>
                <a:t>fatal system errors</a:t>
              </a:r>
            </a:p>
          </p:txBody>
        </p:sp>
      </p:grpSp>
      <p:sp>
        <p:nvSpPr>
          <p:cNvPr id="26" name="Rectangle 25"/>
          <p:cNvSpPr/>
          <p:nvPr/>
        </p:nvSpPr>
        <p:spPr>
          <a:xfrm>
            <a:off x="4003288" y="934908"/>
            <a:ext cx="5140712" cy="1631216"/>
          </a:xfrm>
          <a:prstGeom prst="rect">
            <a:avLst/>
          </a:prstGeom>
        </p:spPr>
        <p:txBody>
          <a:bodyPr wrap="square">
            <a:spAutoFit/>
          </a:bodyPr>
          <a:lstStyle/>
          <a:p>
            <a:pPr>
              <a:defRPr/>
            </a:pPr>
            <a:r>
              <a:rPr lang="en-US" sz="1600" i="1" dirty="0" smtClean="0">
                <a:solidFill>
                  <a:schemeClr val="bg2"/>
                </a:solidFill>
                <a:cs typeface="Arial" charset="0"/>
              </a:rPr>
              <a:t>“</a:t>
            </a:r>
            <a:r>
              <a:rPr lang="en-US" sz="1600" b="1" i="1" dirty="0" smtClean="0">
                <a:solidFill>
                  <a:schemeClr val="bg2"/>
                </a:solidFill>
                <a:cs typeface="Arial" charset="0"/>
              </a:rPr>
              <a:t>Microsoft</a:t>
            </a:r>
            <a:r>
              <a:rPr lang="en-US" sz="1600" i="1" dirty="0" smtClean="0">
                <a:solidFill>
                  <a:schemeClr val="bg2"/>
                </a:solidFill>
                <a:cs typeface="Arial" charset="0"/>
              </a:rPr>
              <a:t> is excited about…our technology collaboration. Windows Server 2008 R2 will support Intel’s upcoming Nehalem-EX MCA recovery features, </a:t>
            </a:r>
            <a:r>
              <a:rPr lang="en-US" sz="1600" b="1" i="1" dirty="0" smtClean="0">
                <a:solidFill>
                  <a:schemeClr val="bg2"/>
                </a:solidFill>
                <a:cs typeface="Arial" charset="0"/>
              </a:rPr>
              <a:t>giving IT professionals confidence to move to higher levels of consolidation.” </a:t>
            </a:r>
            <a:r>
              <a:rPr lang="en-US" i="1" dirty="0" smtClean="0">
                <a:solidFill>
                  <a:schemeClr val="bg2"/>
                </a:solidFill>
                <a:cs typeface="Arial" charset="0"/>
              </a:rPr>
              <a:t> </a:t>
            </a:r>
          </a:p>
          <a:p>
            <a:pPr>
              <a:defRPr/>
            </a:pPr>
            <a:r>
              <a:rPr lang="en-US" i="1" dirty="0" smtClean="0">
                <a:solidFill>
                  <a:schemeClr val="bg2"/>
                </a:solidFill>
                <a:cs typeface="Arial" charset="0"/>
              </a:rPr>
              <a:t>                              - Bill Laing, Corporate VP, Microsoft </a:t>
            </a:r>
            <a:endParaRPr lang="en-US" i="1" dirty="0">
              <a:solidFill>
                <a:schemeClr val="bg2"/>
              </a:solidFill>
              <a:cs typeface="Arial"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82108"/>
            <a:ext cx="8382000" cy="1329595"/>
          </a:xfrm>
        </p:spPr>
        <p:txBody>
          <a:bodyPr/>
          <a:lstStyle/>
          <a:p>
            <a:pPr algn="ctr"/>
            <a:r>
              <a:rPr lang="en-US" dirty="0" smtClean="0"/>
              <a:t>Intel | Microsoft Technical Collaboration </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228600"/>
            <a:ext cx="8458200" cy="886397"/>
          </a:xfrm>
        </p:spPr>
        <p:txBody>
          <a:bodyPr/>
          <a:lstStyle/>
          <a:p>
            <a:r>
              <a:rPr lang="en-US" sz="4000" dirty="0" smtClean="0"/>
              <a:t>Intel &amp; Microsoft Technical Collaboration</a:t>
            </a:r>
            <a:r>
              <a:rPr lang="en-US" dirty="0" smtClean="0">
                <a:latin typeface="Arial" pitchFamily="34" charset="0"/>
              </a:rPr>
              <a:t/>
            </a:r>
            <a:br>
              <a:rPr lang="en-US" dirty="0" smtClean="0">
                <a:latin typeface="Arial" pitchFamily="34" charset="0"/>
              </a:rPr>
            </a:br>
            <a:r>
              <a:rPr lang="en-US" sz="2400" b="1" dirty="0" smtClean="0"/>
              <a:t>Helping to optimize solution infrastructure  with Windows Server 2008 R2</a:t>
            </a:r>
            <a:endParaRPr lang="en-US" sz="5400" b="1" dirty="0" smtClean="0"/>
          </a:p>
        </p:txBody>
      </p:sp>
      <p:sp>
        <p:nvSpPr>
          <p:cNvPr id="6" name="Rectangle 3"/>
          <p:cNvSpPr>
            <a:spLocks noChangeArrowheads="1"/>
          </p:cNvSpPr>
          <p:nvPr/>
        </p:nvSpPr>
        <p:spPr bwMode="auto">
          <a:xfrm>
            <a:off x="304800" y="4372284"/>
            <a:ext cx="4079875" cy="1295400"/>
          </a:xfrm>
          <a:prstGeom prst="rect">
            <a:avLst/>
          </a:prstGeom>
          <a:gradFill rotWithShape="1">
            <a:gsLst>
              <a:gs pos="0">
                <a:schemeClr val="tx2">
                  <a:gamma/>
                  <a:tint val="98431"/>
                  <a:invGamma/>
                  <a:alpha val="20000"/>
                </a:schemeClr>
              </a:gs>
              <a:gs pos="100000">
                <a:schemeClr val="tx2">
                  <a:alpha val="0"/>
                </a:schemeClr>
              </a:gs>
            </a:gsLst>
            <a:lin ang="5400000" scaled="1"/>
          </a:gradFill>
          <a:ln w="50800" algn="ctr">
            <a:noFill/>
            <a:miter lim="800000"/>
            <a:headEnd/>
            <a:tailEnd/>
          </a:ln>
          <a:effectLst/>
        </p:spPr>
        <p:txBody>
          <a:bodyPr wrap="none" anchor="ctr"/>
          <a:lstStyle/>
          <a:p>
            <a:pPr>
              <a:defRPr/>
            </a:pPr>
            <a:endParaRPr lang="en-US"/>
          </a:p>
        </p:txBody>
      </p:sp>
      <p:sp>
        <p:nvSpPr>
          <p:cNvPr id="20484" name="AutoShape 4"/>
          <p:cNvSpPr>
            <a:spLocks noChangeArrowheads="1"/>
          </p:cNvSpPr>
          <p:nvPr/>
        </p:nvSpPr>
        <p:spPr bwMode="auto">
          <a:xfrm>
            <a:off x="4689475" y="1322696"/>
            <a:ext cx="4114800" cy="1905000"/>
          </a:xfrm>
          <a:prstGeom prst="roundRect">
            <a:avLst>
              <a:gd name="adj" fmla="val 16667"/>
            </a:avLst>
          </a:prstGeom>
          <a:noFill/>
          <a:ln w="19050" algn="ctr">
            <a:solidFill>
              <a:schemeClr val="tx2"/>
            </a:solidFill>
            <a:round/>
            <a:headEnd/>
            <a:tailEnd/>
          </a:ln>
        </p:spPr>
        <p:txBody>
          <a:bodyPr wrap="none" tIns="0"/>
          <a:lstStyle/>
          <a:p>
            <a:pPr marL="914400" algn="ctr"/>
            <a:r>
              <a:rPr lang="en-US" sz="2800" b="1" dirty="0"/>
              <a:t>Energy Efficiency        </a:t>
            </a:r>
          </a:p>
        </p:txBody>
      </p:sp>
      <p:sp>
        <p:nvSpPr>
          <p:cNvPr id="20485" name="AutoShape 5"/>
          <p:cNvSpPr>
            <a:spLocks noChangeArrowheads="1"/>
          </p:cNvSpPr>
          <p:nvPr/>
        </p:nvSpPr>
        <p:spPr bwMode="auto">
          <a:xfrm>
            <a:off x="304800" y="3762684"/>
            <a:ext cx="4079875" cy="1905000"/>
          </a:xfrm>
          <a:prstGeom prst="roundRect">
            <a:avLst>
              <a:gd name="adj" fmla="val 16667"/>
            </a:avLst>
          </a:prstGeom>
          <a:noFill/>
          <a:ln w="19050" algn="ctr">
            <a:solidFill>
              <a:schemeClr val="tx2"/>
            </a:solidFill>
            <a:round/>
            <a:headEnd/>
            <a:tailEnd/>
          </a:ln>
        </p:spPr>
        <p:txBody>
          <a:bodyPr wrap="none" tIns="0"/>
          <a:lstStyle/>
          <a:p>
            <a:pPr marL="914400" algn="ctr"/>
            <a:r>
              <a:rPr lang="en-US" sz="2800" b="1" dirty="0"/>
              <a:t>Virtualization</a:t>
            </a:r>
            <a:r>
              <a:rPr lang="en-US" sz="2800" b="1" dirty="0">
                <a:solidFill>
                  <a:schemeClr val="accent1"/>
                </a:solidFill>
              </a:rPr>
              <a:t> </a:t>
            </a:r>
            <a:r>
              <a:rPr lang="en-US" sz="2800" dirty="0">
                <a:solidFill>
                  <a:schemeClr val="accent1"/>
                </a:solidFill>
              </a:rPr>
              <a:t> </a:t>
            </a:r>
            <a:r>
              <a:rPr lang="en-US" sz="2800" dirty="0">
                <a:solidFill>
                  <a:srgbClr val="6363B6"/>
                </a:solidFill>
              </a:rPr>
              <a:t>       </a:t>
            </a:r>
          </a:p>
        </p:txBody>
      </p:sp>
      <p:sp>
        <p:nvSpPr>
          <p:cNvPr id="9" name="Rectangle 6"/>
          <p:cNvSpPr>
            <a:spLocks noChangeArrowheads="1"/>
          </p:cNvSpPr>
          <p:nvPr/>
        </p:nvSpPr>
        <p:spPr bwMode="auto">
          <a:xfrm>
            <a:off x="304800" y="1932296"/>
            <a:ext cx="4079875" cy="1295400"/>
          </a:xfrm>
          <a:prstGeom prst="rect">
            <a:avLst/>
          </a:prstGeom>
          <a:gradFill rotWithShape="1">
            <a:gsLst>
              <a:gs pos="0">
                <a:schemeClr val="tx2">
                  <a:gamma/>
                  <a:tint val="98431"/>
                  <a:invGamma/>
                  <a:alpha val="20000"/>
                </a:schemeClr>
              </a:gs>
              <a:gs pos="100000">
                <a:schemeClr val="tx2">
                  <a:alpha val="0"/>
                </a:schemeClr>
              </a:gs>
            </a:gsLst>
            <a:lin ang="5400000" scaled="1"/>
          </a:gradFill>
          <a:ln w="50800" algn="ctr">
            <a:noFill/>
            <a:miter lim="800000"/>
            <a:headEnd/>
            <a:tailEnd/>
          </a:ln>
          <a:effectLst/>
        </p:spPr>
        <p:txBody>
          <a:bodyPr wrap="none" anchor="ctr"/>
          <a:lstStyle/>
          <a:p>
            <a:pPr>
              <a:defRPr/>
            </a:pPr>
            <a:endParaRPr lang="en-US"/>
          </a:p>
        </p:txBody>
      </p:sp>
      <p:sp>
        <p:nvSpPr>
          <p:cNvPr id="20487" name="Rectangle 7"/>
          <p:cNvSpPr>
            <a:spLocks noChangeArrowheads="1"/>
          </p:cNvSpPr>
          <p:nvPr/>
        </p:nvSpPr>
        <p:spPr bwMode="auto">
          <a:xfrm>
            <a:off x="422275" y="2122796"/>
            <a:ext cx="3927475" cy="1009507"/>
          </a:xfrm>
          <a:prstGeom prst="rect">
            <a:avLst/>
          </a:prstGeom>
          <a:noFill/>
          <a:ln w="9525">
            <a:noFill/>
            <a:miter lim="800000"/>
            <a:headEnd/>
            <a:tailEnd/>
          </a:ln>
        </p:spPr>
        <p:txBody>
          <a:bodyPr lIns="0" tIns="0" rIns="0" bIns="0">
            <a:spAutoFit/>
          </a:bodyPr>
          <a:lstStyle/>
          <a:p>
            <a:pPr algn="ctr"/>
            <a:r>
              <a:rPr lang="en-US" sz="1600" dirty="0" smtClean="0"/>
              <a:t>Intel® Hyper-Threading Technology &amp; Windows  scheduler enhancements coupled with increased scalability to 256 logical processors</a:t>
            </a:r>
          </a:p>
          <a:p>
            <a:pPr marL="174625" indent="-174625" algn="ctr">
              <a:lnSpc>
                <a:spcPct val="90000"/>
              </a:lnSpc>
              <a:spcBef>
                <a:spcPct val="20000"/>
              </a:spcBef>
            </a:pPr>
            <a:endParaRPr lang="en-US" sz="1600" dirty="0">
              <a:solidFill>
                <a:schemeClr val="accent1"/>
              </a:solidFill>
              <a:latin typeface="Segoe" pitchFamily="34" charset="0"/>
            </a:endParaRPr>
          </a:p>
        </p:txBody>
      </p:sp>
      <p:sp>
        <p:nvSpPr>
          <p:cNvPr id="20488" name="AutoShape 8"/>
          <p:cNvSpPr>
            <a:spLocks noChangeArrowheads="1"/>
          </p:cNvSpPr>
          <p:nvPr/>
        </p:nvSpPr>
        <p:spPr bwMode="auto">
          <a:xfrm>
            <a:off x="304800" y="1322696"/>
            <a:ext cx="4079875" cy="1905000"/>
          </a:xfrm>
          <a:prstGeom prst="roundRect">
            <a:avLst>
              <a:gd name="adj" fmla="val 16667"/>
            </a:avLst>
          </a:prstGeom>
          <a:noFill/>
          <a:ln w="19050">
            <a:solidFill>
              <a:schemeClr val="tx2"/>
            </a:solidFill>
            <a:round/>
            <a:headEnd/>
            <a:tailEnd/>
          </a:ln>
        </p:spPr>
        <p:txBody>
          <a:bodyPr wrap="none" tIns="0"/>
          <a:lstStyle/>
          <a:p>
            <a:pPr marL="914400" algn="ctr"/>
            <a:r>
              <a:rPr lang="en-US" sz="2800" b="1" dirty="0" smtClean="0"/>
              <a:t>Performance/Scalability</a:t>
            </a:r>
            <a:r>
              <a:rPr lang="en-US" sz="2800" dirty="0" smtClean="0"/>
              <a:t>           </a:t>
            </a:r>
            <a:endParaRPr lang="en-US" sz="2800" dirty="0"/>
          </a:p>
        </p:txBody>
      </p:sp>
      <p:sp>
        <p:nvSpPr>
          <p:cNvPr id="12" name="Rectangle 9"/>
          <p:cNvSpPr>
            <a:spLocks noChangeArrowheads="1"/>
          </p:cNvSpPr>
          <p:nvPr/>
        </p:nvSpPr>
        <p:spPr bwMode="auto">
          <a:xfrm>
            <a:off x="4689475" y="1932296"/>
            <a:ext cx="4114800" cy="1295400"/>
          </a:xfrm>
          <a:prstGeom prst="rect">
            <a:avLst/>
          </a:prstGeom>
          <a:gradFill rotWithShape="1">
            <a:gsLst>
              <a:gs pos="0">
                <a:schemeClr val="tx2">
                  <a:gamma/>
                  <a:tint val="98431"/>
                  <a:invGamma/>
                  <a:alpha val="20000"/>
                </a:schemeClr>
              </a:gs>
              <a:gs pos="100000">
                <a:schemeClr val="tx2">
                  <a:alpha val="0"/>
                </a:schemeClr>
              </a:gs>
            </a:gsLst>
            <a:lin ang="5400000" scaled="1"/>
          </a:gradFill>
          <a:ln w="50800" algn="ctr">
            <a:noFill/>
            <a:miter lim="800000"/>
            <a:headEnd/>
            <a:tailEnd/>
          </a:ln>
          <a:effectLst/>
        </p:spPr>
        <p:txBody>
          <a:bodyPr wrap="none" anchor="ctr"/>
          <a:lstStyle/>
          <a:p>
            <a:pPr>
              <a:defRPr/>
            </a:pPr>
            <a:endParaRPr lang="en-US"/>
          </a:p>
        </p:txBody>
      </p:sp>
      <p:sp>
        <p:nvSpPr>
          <p:cNvPr id="13" name="Rectangle 10"/>
          <p:cNvSpPr>
            <a:spLocks noChangeArrowheads="1"/>
          </p:cNvSpPr>
          <p:nvPr/>
        </p:nvSpPr>
        <p:spPr bwMode="auto">
          <a:xfrm>
            <a:off x="4689475" y="4372284"/>
            <a:ext cx="4114800" cy="1295400"/>
          </a:xfrm>
          <a:prstGeom prst="rect">
            <a:avLst/>
          </a:prstGeom>
          <a:gradFill rotWithShape="1">
            <a:gsLst>
              <a:gs pos="0">
                <a:schemeClr val="tx2">
                  <a:gamma/>
                  <a:tint val="98431"/>
                  <a:invGamma/>
                  <a:alpha val="20000"/>
                </a:schemeClr>
              </a:gs>
              <a:gs pos="100000">
                <a:schemeClr val="tx2">
                  <a:alpha val="0"/>
                </a:schemeClr>
              </a:gs>
            </a:gsLst>
            <a:lin ang="5400000" scaled="1"/>
          </a:gradFill>
          <a:ln w="50800" algn="ctr">
            <a:noFill/>
            <a:miter lim="800000"/>
            <a:headEnd/>
            <a:tailEnd/>
          </a:ln>
          <a:effectLst/>
        </p:spPr>
        <p:txBody>
          <a:bodyPr wrap="none" anchor="ctr"/>
          <a:lstStyle/>
          <a:p>
            <a:pPr>
              <a:defRPr/>
            </a:pPr>
            <a:endParaRPr lang="en-US"/>
          </a:p>
        </p:txBody>
      </p:sp>
      <p:sp>
        <p:nvSpPr>
          <p:cNvPr id="20491" name="Rectangle 11"/>
          <p:cNvSpPr>
            <a:spLocks noChangeArrowheads="1"/>
          </p:cNvSpPr>
          <p:nvPr/>
        </p:nvSpPr>
        <p:spPr bwMode="auto">
          <a:xfrm>
            <a:off x="4765675" y="2086284"/>
            <a:ext cx="4024313" cy="1043363"/>
          </a:xfrm>
          <a:prstGeom prst="rect">
            <a:avLst/>
          </a:prstGeom>
          <a:noFill/>
          <a:ln w="9525">
            <a:noFill/>
            <a:miter lim="800000"/>
            <a:headEnd/>
            <a:tailEnd/>
          </a:ln>
        </p:spPr>
        <p:txBody>
          <a:bodyPr lIns="0" tIns="0" rIns="0" bIns="0">
            <a:spAutoFit/>
          </a:bodyPr>
          <a:lstStyle/>
          <a:p>
            <a:pPr algn="ctr"/>
            <a:r>
              <a:rPr lang="en-US" sz="1600" dirty="0" smtClean="0"/>
              <a:t>Intel’s Deep Power Down Technology and “Get Idle-Stay Idle” enhancements in Windows Server* 2008 R2</a:t>
            </a:r>
          </a:p>
          <a:p>
            <a:pPr marL="174625" indent="-174625" algn="ctr">
              <a:lnSpc>
                <a:spcPct val="90000"/>
              </a:lnSpc>
              <a:spcBef>
                <a:spcPct val="20000"/>
              </a:spcBef>
              <a:buFontTx/>
              <a:buChar char="•"/>
            </a:pPr>
            <a:endParaRPr lang="en-US" sz="1600" dirty="0">
              <a:latin typeface="Segoe" pitchFamily="34" charset="0"/>
            </a:endParaRPr>
          </a:p>
        </p:txBody>
      </p:sp>
      <p:sp>
        <p:nvSpPr>
          <p:cNvPr id="20492" name="Rectangle 12"/>
          <p:cNvSpPr>
            <a:spLocks noChangeArrowheads="1"/>
          </p:cNvSpPr>
          <p:nvPr/>
        </p:nvSpPr>
        <p:spPr bwMode="auto">
          <a:xfrm>
            <a:off x="4765675" y="4448484"/>
            <a:ext cx="4038600" cy="1043363"/>
          </a:xfrm>
          <a:prstGeom prst="rect">
            <a:avLst/>
          </a:prstGeom>
          <a:noFill/>
          <a:ln w="9525">
            <a:noFill/>
            <a:miter lim="800000"/>
            <a:headEnd/>
            <a:tailEnd/>
          </a:ln>
        </p:spPr>
        <p:txBody>
          <a:bodyPr lIns="0" tIns="0" rIns="0" bIns="0">
            <a:spAutoFit/>
          </a:bodyPr>
          <a:lstStyle/>
          <a:p>
            <a:pPr algn="ctr"/>
            <a:r>
              <a:rPr lang="en-US" sz="1600" dirty="0" smtClean="0"/>
              <a:t>Intel’s Machine Check Architecture enhancements and Error Recovery in Windows Server 2008 R2 </a:t>
            </a:r>
          </a:p>
          <a:p>
            <a:pPr marL="174625" indent="-174625">
              <a:lnSpc>
                <a:spcPct val="90000"/>
              </a:lnSpc>
              <a:spcBef>
                <a:spcPct val="20000"/>
              </a:spcBef>
              <a:buFontTx/>
              <a:buChar char="•"/>
            </a:pPr>
            <a:endParaRPr lang="en-US" sz="1800" dirty="0">
              <a:solidFill>
                <a:schemeClr val="accent1"/>
              </a:solidFill>
              <a:latin typeface="Segoe" pitchFamily="34" charset="0"/>
            </a:endParaRPr>
          </a:p>
        </p:txBody>
      </p:sp>
      <p:sp>
        <p:nvSpPr>
          <p:cNvPr id="20493" name="Rectangle 13"/>
          <p:cNvSpPr>
            <a:spLocks noChangeArrowheads="1"/>
          </p:cNvSpPr>
          <p:nvPr/>
        </p:nvSpPr>
        <p:spPr bwMode="auto">
          <a:xfrm>
            <a:off x="422275" y="4480234"/>
            <a:ext cx="3962400" cy="738664"/>
          </a:xfrm>
          <a:prstGeom prst="rect">
            <a:avLst/>
          </a:prstGeom>
          <a:noFill/>
          <a:ln w="9525">
            <a:noFill/>
            <a:miter lim="800000"/>
            <a:headEnd/>
            <a:tailEnd/>
          </a:ln>
        </p:spPr>
        <p:txBody>
          <a:bodyPr lIns="0" tIns="0" rIns="0" bIns="0">
            <a:spAutoFit/>
          </a:bodyPr>
          <a:lstStyle/>
          <a:p>
            <a:pPr lvl="0">
              <a:spcAft>
                <a:spcPts val="1200"/>
              </a:spcAft>
            </a:pPr>
            <a:r>
              <a:rPr lang="en-US" sz="1600" dirty="0" smtClean="0"/>
              <a:t>Intel Virtualization technology such as Virtual Processor Identifiers (VPIDs) and Extended Page Tables helps to enhance Hyper-V performance</a:t>
            </a:r>
          </a:p>
        </p:txBody>
      </p:sp>
      <p:sp>
        <p:nvSpPr>
          <p:cNvPr id="20494" name="AutoShape 14"/>
          <p:cNvSpPr>
            <a:spLocks noChangeArrowheads="1"/>
          </p:cNvSpPr>
          <p:nvPr/>
        </p:nvSpPr>
        <p:spPr bwMode="auto">
          <a:xfrm>
            <a:off x="4689475" y="3762684"/>
            <a:ext cx="4114800" cy="1905000"/>
          </a:xfrm>
          <a:prstGeom prst="roundRect">
            <a:avLst>
              <a:gd name="adj" fmla="val 16667"/>
            </a:avLst>
          </a:prstGeom>
          <a:noFill/>
          <a:ln w="19050" algn="ctr">
            <a:solidFill>
              <a:schemeClr val="tx2"/>
            </a:solidFill>
            <a:round/>
            <a:headEnd/>
            <a:tailEnd/>
          </a:ln>
        </p:spPr>
        <p:txBody>
          <a:bodyPr wrap="none" tIns="0"/>
          <a:lstStyle/>
          <a:p>
            <a:pPr marL="909638" algn="ctr"/>
            <a:r>
              <a:rPr lang="en-US" sz="2800" b="1" dirty="0"/>
              <a:t>RAS </a:t>
            </a:r>
            <a:r>
              <a:rPr lang="en-US" sz="2800" b="1" dirty="0">
                <a:solidFill>
                  <a:srgbClr val="6363B6"/>
                </a:solidFill>
              </a:rPr>
              <a:t> </a:t>
            </a:r>
            <a:r>
              <a:rPr lang="en-US" sz="2800" dirty="0">
                <a:solidFill>
                  <a:srgbClr val="6363B6"/>
                </a:solidFill>
              </a:rPr>
              <a:t>       </a:t>
            </a:r>
            <a:endParaRPr lang="en-US" sz="2800" dirty="0"/>
          </a:p>
        </p:txBody>
      </p:sp>
      <p:sp>
        <p:nvSpPr>
          <p:cNvPr id="19" name="AutoShape 9"/>
          <p:cNvSpPr>
            <a:spLocks noChangeArrowheads="1"/>
          </p:cNvSpPr>
          <p:nvPr/>
        </p:nvSpPr>
        <p:spPr bwMode="auto">
          <a:xfrm>
            <a:off x="2963839" y="1945943"/>
            <a:ext cx="3233738" cy="3200400"/>
          </a:xfrm>
          <a:prstGeom prst="star32">
            <a:avLst>
              <a:gd name="adj" fmla="val 37500"/>
            </a:avLst>
          </a:prstGeom>
          <a:gradFill rotWithShape="1">
            <a:gsLst>
              <a:gs pos="0">
                <a:srgbClr val="EB8015">
                  <a:gamma/>
                  <a:shade val="92157"/>
                  <a:invGamma/>
                </a:srgbClr>
              </a:gs>
              <a:gs pos="100000">
                <a:srgbClr val="EB8015">
                  <a:alpha val="0"/>
                </a:srgbClr>
              </a:gs>
            </a:gsLst>
            <a:path path="shape">
              <a:fillToRect l="50000" t="50000" r="50000" b="50000"/>
            </a:path>
          </a:gradFill>
          <a:ln w="9525" algn="ctr">
            <a:noFill/>
            <a:miter lim="800000"/>
            <a:headEnd/>
            <a:tailEnd/>
          </a:ln>
          <a:effectLst/>
        </p:spPr>
        <p:txBody>
          <a:bodyPr wrap="none" lIns="91372" tIns="45678" rIns="91372" bIns="45678" anchor="ctr" anchorCtr="1"/>
          <a:lstStyle/>
          <a:p>
            <a:pPr>
              <a:lnSpc>
                <a:spcPct val="90000"/>
              </a:lnSpc>
              <a:defRPr/>
            </a:pPr>
            <a:endParaRPr lang="en-US">
              <a:effectLst>
                <a:outerShdw blurRad="38100" dist="38100" dir="2700000" algn="tl">
                  <a:srgbClr val="000000"/>
                </a:outerShdw>
              </a:effectLst>
              <a:latin typeface="Neo Sans Intel Medium" pitchFamily="34" charset="0"/>
              <a:cs typeface="+mn-cs"/>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249" y="4826153"/>
            <a:ext cx="7651245" cy="752822"/>
          </a:xfrm>
        </p:spPr>
        <p:txBody>
          <a:bodyPr/>
          <a:lstStyle/>
          <a:p>
            <a:r>
              <a:rPr lang="en-US" sz="3600" dirty="0" smtClean="0">
                <a:solidFill>
                  <a:schemeClr val="tx1"/>
                </a:solidFill>
              </a:rPr>
              <a:t>Video Segment:</a:t>
            </a:r>
            <a:endParaRPr lang="en-US" sz="3600" dirty="0">
              <a:solidFill>
                <a:schemeClr val="tx1"/>
              </a:solidFill>
            </a:endParaRPr>
          </a:p>
        </p:txBody>
      </p:sp>
      <p:sp>
        <p:nvSpPr>
          <p:cNvPr id="3" name="Subtitle 2"/>
          <p:cNvSpPr>
            <a:spLocks noGrp="1"/>
          </p:cNvSpPr>
          <p:nvPr>
            <p:ph type="subTitle" idx="1"/>
          </p:nvPr>
        </p:nvSpPr>
        <p:spPr>
          <a:xfrm>
            <a:off x="597249" y="5380515"/>
            <a:ext cx="8280744" cy="461665"/>
          </a:xfrm>
        </p:spPr>
        <p:txBody>
          <a:bodyPr/>
          <a:lstStyle/>
          <a:p>
            <a:r>
              <a:rPr lang="en-US" sz="3600" dirty="0" smtClean="0"/>
              <a:t>Intel Nehalem and Windows Server 2008 R2</a:t>
            </a:r>
            <a:endParaRPr lang="en-US" sz="3600" dirty="0"/>
          </a:p>
        </p:txBody>
      </p:sp>
      <p:sp>
        <p:nvSpPr>
          <p:cNvPr id="4" name="Text Placeholder 3"/>
          <p:cNvSpPr>
            <a:spLocks noGrp="1"/>
          </p:cNvSpPr>
          <p:nvPr>
            <p:ph type="body" sz="quarter" idx="10"/>
          </p:nvPr>
        </p:nvSpPr>
        <p:spPr/>
        <p:txBody>
          <a:bodyPr/>
          <a:lstStyle/>
          <a:p>
            <a:r>
              <a:rPr lang="en-US" sz="5400" dirty="0" smtClean="0">
                <a:effectLst>
                  <a:outerShdw blurRad="38100" dist="38100" dir="2700000" algn="tl">
                    <a:srgbClr val="000000">
                      <a:alpha val="43137"/>
                    </a:srgbClr>
                  </a:outerShdw>
                </a:effectLst>
              </a:rPr>
              <a:t>Intel and Microsoft Collaboration</a:t>
            </a:r>
            <a:endParaRPr lang="en-US" sz="5400" dirty="0">
              <a:effectLst>
                <a:outerShdw blurRad="38100" dist="38100" dir="2700000" algn="tl">
                  <a:srgbClr val="000000">
                    <a:alpha val="43137"/>
                  </a:srgbClr>
                </a:outerShdw>
              </a:effectLst>
            </a:endParaRPr>
          </a:p>
        </p:txBody>
      </p:sp>
      <p:sp>
        <p:nvSpPr>
          <p:cNvPr id="5" name="Isosceles Triangle 4">
            <a:hlinkClick r:id="rId3" action="ppaction://hlinkfile"/>
          </p:cNvPr>
          <p:cNvSpPr/>
          <p:nvPr/>
        </p:nvSpPr>
        <p:spPr bwMode="auto">
          <a:xfrm rot="5400000">
            <a:off x="439615" y="6189785"/>
            <a:ext cx="527539" cy="369277"/>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4528457" y="1001486"/>
            <a:ext cx="4441372" cy="3875314"/>
          </a:xfrm>
          <a:prstGeom prst="roundRect">
            <a:avLst/>
          </a:prstGeom>
          <a:gradFill rotWithShape="1">
            <a:gsLst>
              <a:gs pos="75000">
                <a:schemeClr val="tx1"/>
              </a:gs>
              <a:gs pos="100000">
                <a:srgbClr val="003A5D"/>
              </a:gs>
            </a:gsLst>
            <a:lin ang="2700000" scaled="1"/>
          </a:gradFill>
          <a:ln w="19050" cap="flat" cmpd="sng" algn="ctr">
            <a:solidFill>
              <a:srgbClr val="292929">
                <a:alpha val="7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400" b="1" i="1" u="none" strike="noStrike" cap="none" normalizeH="0" baseline="0" smtClean="0">
              <a:ln>
                <a:noFill/>
              </a:ln>
              <a:solidFill>
                <a:schemeClr val="bg1"/>
              </a:solidFill>
              <a:effectLst/>
              <a:latin typeface="Verdana" pitchFamily="34" charset="0"/>
              <a:cs typeface="Arial" charset="0"/>
            </a:endParaRPr>
          </a:p>
        </p:txBody>
      </p:sp>
      <p:sp>
        <p:nvSpPr>
          <p:cNvPr id="9219" name="Rectangle 3"/>
          <p:cNvSpPr>
            <a:spLocks noGrp="1" noChangeArrowheads="1"/>
          </p:cNvSpPr>
          <p:nvPr>
            <p:ph type="title"/>
          </p:nvPr>
        </p:nvSpPr>
        <p:spPr>
          <a:xfrm>
            <a:off x="223838" y="57150"/>
            <a:ext cx="8410575" cy="702361"/>
          </a:xfrm>
          <a:noFill/>
        </p:spPr>
        <p:txBody>
          <a:bodyPr lIns="92063" tIns="46032" rIns="92063" bIns="46032"/>
          <a:lstStyle/>
          <a:p>
            <a:pPr eaLnBrk="1" hangingPunct="1"/>
            <a:r>
              <a:rPr lang="en-US" sz="4400" dirty="0" smtClean="0"/>
              <a:t>Reducing Idle Power Consumption</a:t>
            </a:r>
          </a:p>
        </p:txBody>
      </p:sp>
      <p:grpSp>
        <p:nvGrpSpPr>
          <p:cNvPr id="2" name="Group 4"/>
          <p:cNvGrpSpPr>
            <a:grpSpLocks/>
          </p:cNvGrpSpPr>
          <p:nvPr/>
        </p:nvGrpSpPr>
        <p:grpSpPr bwMode="auto">
          <a:xfrm>
            <a:off x="4412348" y="1175662"/>
            <a:ext cx="4484914" cy="3849915"/>
            <a:chOff x="3119" y="1873"/>
            <a:chExt cx="2370" cy="1674"/>
          </a:xfrm>
        </p:grpSpPr>
        <p:grpSp>
          <p:nvGrpSpPr>
            <p:cNvPr id="3" name="Group 5"/>
            <p:cNvGrpSpPr>
              <a:grpSpLocks/>
            </p:cNvGrpSpPr>
            <p:nvPr/>
          </p:nvGrpSpPr>
          <p:grpSpPr bwMode="auto">
            <a:xfrm>
              <a:off x="3119" y="1873"/>
              <a:ext cx="2370" cy="1674"/>
              <a:chOff x="3119" y="1873"/>
              <a:chExt cx="2370" cy="1674"/>
            </a:xfrm>
          </p:grpSpPr>
          <p:sp>
            <p:nvSpPr>
              <p:cNvPr id="9228" name="AutoShape 6"/>
              <p:cNvSpPr>
                <a:spLocks noChangeAspect="1" noChangeArrowheads="1" noTextEdit="1"/>
              </p:cNvSpPr>
              <p:nvPr/>
            </p:nvSpPr>
            <p:spPr bwMode="auto">
              <a:xfrm>
                <a:off x="3119" y="1873"/>
                <a:ext cx="2370" cy="1674"/>
              </a:xfrm>
              <a:prstGeom prst="rect">
                <a:avLst/>
              </a:prstGeom>
              <a:noFill/>
              <a:ln w="9525">
                <a:noFill/>
                <a:miter lim="800000"/>
                <a:headEnd/>
                <a:tailEnd/>
              </a:ln>
            </p:spPr>
            <p:txBody>
              <a:bodyPr/>
              <a:lstStyle/>
              <a:p>
                <a:endParaRPr lang="en-US"/>
              </a:p>
            </p:txBody>
          </p:sp>
          <p:sp>
            <p:nvSpPr>
              <p:cNvPr id="9230" name="Rectangle 8"/>
              <p:cNvSpPr>
                <a:spLocks noChangeArrowheads="1"/>
              </p:cNvSpPr>
              <p:nvPr/>
            </p:nvSpPr>
            <p:spPr bwMode="auto">
              <a:xfrm>
                <a:off x="3419" y="1963"/>
                <a:ext cx="1980" cy="1284"/>
              </a:xfrm>
              <a:prstGeom prst="rect">
                <a:avLst/>
              </a:prstGeom>
              <a:noFill/>
              <a:ln w="9525">
                <a:noFill/>
                <a:miter lim="800000"/>
                <a:headEnd/>
                <a:tailEnd/>
              </a:ln>
            </p:spPr>
            <p:txBody>
              <a:bodyPr/>
              <a:lstStyle/>
              <a:p>
                <a:endParaRPr lang="en-US"/>
              </a:p>
            </p:txBody>
          </p:sp>
          <p:sp>
            <p:nvSpPr>
              <p:cNvPr id="9231" name="Rectangle 9"/>
              <p:cNvSpPr>
                <a:spLocks noChangeArrowheads="1"/>
              </p:cNvSpPr>
              <p:nvPr/>
            </p:nvSpPr>
            <p:spPr bwMode="auto">
              <a:xfrm>
                <a:off x="3419" y="1963"/>
                <a:ext cx="1980" cy="1284"/>
              </a:xfrm>
              <a:prstGeom prst="rect">
                <a:avLst/>
              </a:prstGeom>
              <a:noFill/>
              <a:ln w="0">
                <a:solidFill>
                  <a:srgbClr val="000000"/>
                </a:solidFill>
                <a:miter lim="800000"/>
                <a:headEnd/>
                <a:tailEnd/>
              </a:ln>
            </p:spPr>
            <p:txBody>
              <a:bodyPr/>
              <a:lstStyle/>
              <a:p>
                <a:endParaRPr lang="en-US"/>
              </a:p>
            </p:txBody>
          </p:sp>
          <p:sp>
            <p:nvSpPr>
              <p:cNvPr id="9232" name="Line 10"/>
              <p:cNvSpPr>
                <a:spLocks noChangeShapeType="1"/>
              </p:cNvSpPr>
              <p:nvPr/>
            </p:nvSpPr>
            <p:spPr bwMode="auto">
              <a:xfrm>
                <a:off x="3419" y="1963"/>
                <a:ext cx="0" cy="1284"/>
              </a:xfrm>
              <a:prstGeom prst="line">
                <a:avLst/>
              </a:prstGeom>
              <a:noFill/>
              <a:ln w="28575">
                <a:solidFill>
                  <a:srgbClr val="000000"/>
                </a:solidFill>
                <a:round/>
                <a:headEnd/>
                <a:tailEnd/>
              </a:ln>
            </p:spPr>
            <p:txBody>
              <a:bodyPr/>
              <a:lstStyle/>
              <a:p>
                <a:endParaRPr lang="en-US"/>
              </a:p>
            </p:txBody>
          </p:sp>
          <p:sp>
            <p:nvSpPr>
              <p:cNvPr id="9233" name="Line 11"/>
              <p:cNvSpPr>
                <a:spLocks noChangeShapeType="1"/>
              </p:cNvSpPr>
              <p:nvPr/>
            </p:nvSpPr>
            <p:spPr bwMode="auto">
              <a:xfrm>
                <a:off x="3401" y="3247"/>
                <a:ext cx="18" cy="0"/>
              </a:xfrm>
              <a:prstGeom prst="line">
                <a:avLst/>
              </a:prstGeom>
              <a:noFill/>
              <a:ln w="28575">
                <a:solidFill>
                  <a:srgbClr val="000000"/>
                </a:solidFill>
                <a:round/>
                <a:headEnd/>
                <a:tailEnd/>
              </a:ln>
            </p:spPr>
            <p:txBody>
              <a:bodyPr/>
              <a:lstStyle/>
              <a:p>
                <a:endParaRPr lang="en-US"/>
              </a:p>
            </p:txBody>
          </p:sp>
          <p:sp>
            <p:nvSpPr>
              <p:cNvPr id="9234" name="Line 12"/>
              <p:cNvSpPr>
                <a:spLocks noChangeShapeType="1"/>
              </p:cNvSpPr>
              <p:nvPr/>
            </p:nvSpPr>
            <p:spPr bwMode="auto">
              <a:xfrm>
                <a:off x="3401" y="3031"/>
                <a:ext cx="18" cy="0"/>
              </a:xfrm>
              <a:prstGeom prst="line">
                <a:avLst/>
              </a:prstGeom>
              <a:noFill/>
              <a:ln w="28575">
                <a:solidFill>
                  <a:srgbClr val="000000"/>
                </a:solidFill>
                <a:round/>
                <a:headEnd/>
                <a:tailEnd/>
              </a:ln>
            </p:spPr>
            <p:txBody>
              <a:bodyPr/>
              <a:lstStyle/>
              <a:p>
                <a:endParaRPr lang="en-US"/>
              </a:p>
            </p:txBody>
          </p:sp>
          <p:sp>
            <p:nvSpPr>
              <p:cNvPr id="9235" name="Line 13"/>
              <p:cNvSpPr>
                <a:spLocks noChangeShapeType="1"/>
              </p:cNvSpPr>
              <p:nvPr/>
            </p:nvSpPr>
            <p:spPr bwMode="auto">
              <a:xfrm>
                <a:off x="3401" y="2821"/>
                <a:ext cx="18" cy="0"/>
              </a:xfrm>
              <a:prstGeom prst="line">
                <a:avLst/>
              </a:prstGeom>
              <a:noFill/>
              <a:ln w="28575">
                <a:solidFill>
                  <a:srgbClr val="000000"/>
                </a:solidFill>
                <a:round/>
                <a:headEnd/>
                <a:tailEnd/>
              </a:ln>
            </p:spPr>
            <p:txBody>
              <a:bodyPr/>
              <a:lstStyle/>
              <a:p>
                <a:endParaRPr lang="en-US"/>
              </a:p>
            </p:txBody>
          </p:sp>
          <p:sp>
            <p:nvSpPr>
              <p:cNvPr id="9236" name="Line 14"/>
              <p:cNvSpPr>
                <a:spLocks noChangeShapeType="1"/>
              </p:cNvSpPr>
              <p:nvPr/>
            </p:nvSpPr>
            <p:spPr bwMode="auto">
              <a:xfrm>
                <a:off x="3401" y="2605"/>
                <a:ext cx="18" cy="0"/>
              </a:xfrm>
              <a:prstGeom prst="line">
                <a:avLst/>
              </a:prstGeom>
              <a:noFill/>
              <a:ln w="28575">
                <a:solidFill>
                  <a:srgbClr val="000000"/>
                </a:solidFill>
                <a:round/>
                <a:headEnd/>
                <a:tailEnd/>
              </a:ln>
            </p:spPr>
            <p:txBody>
              <a:bodyPr/>
              <a:lstStyle/>
              <a:p>
                <a:endParaRPr lang="en-US"/>
              </a:p>
            </p:txBody>
          </p:sp>
          <p:sp>
            <p:nvSpPr>
              <p:cNvPr id="9237" name="Line 15"/>
              <p:cNvSpPr>
                <a:spLocks noChangeShapeType="1"/>
              </p:cNvSpPr>
              <p:nvPr/>
            </p:nvSpPr>
            <p:spPr bwMode="auto">
              <a:xfrm>
                <a:off x="3401" y="2389"/>
                <a:ext cx="18" cy="0"/>
              </a:xfrm>
              <a:prstGeom prst="line">
                <a:avLst/>
              </a:prstGeom>
              <a:noFill/>
              <a:ln w="28575">
                <a:solidFill>
                  <a:srgbClr val="000000"/>
                </a:solidFill>
                <a:round/>
                <a:headEnd/>
                <a:tailEnd/>
              </a:ln>
            </p:spPr>
            <p:txBody>
              <a:bodyPr/>
              <a:lstStyle/>
              <a:p>
                <a:endParaRPr lang="en-US"/>
              </a:p>
            </p:txBody>
          </p:sp>
          <p:sp>
            <p:nvSpPr>
              <p:cNvPr id="9238" name="Line 16"/>
              <p:cNvSpPr>
                <a:spLocks noChangeShapeType="1"/>
              </p:cNvSpPr>
              <p:nvPr/>
            </p:nvSpPr>
            <p:spPr bwMode="auto">
              <a:xfrm>
                <a:off x="3401" y="2179"/>
                <a:ext cx="18" cy="0"/>
              </a:xfrm>
              <a:prstGeom prst="line">
                <a:avLst/>
              </a:prstGeom>
              <a:noFill/>
              <a:ln w="28575">
                <a:solidFill>
                  <a:srgbClr val="000000"/>
                </a:solidFill>
                <a:round/>
                <a:headEnd/>
                <a:tailEnd/>
              </a:ln>
            </p:spPr>
            <p:txBody>
              <a:bodyPr/>
              <a:lstStyle/>
              <a:p>
                <a:endParaRPr lang="en-US"/>
              </a:p>
            </p:txBody>
          </p:sp>
          <p:sp>
            <p:nvSpPr>
              <p:cNvPr id="9239" name="Line 17"/>
              <p:cNvSpPr>
                <a:spLocks noChangeShapeType="1"/>
              </p:cNvSpPr>
              <p:nvPr/>
            </p:nvSpPr>
            <p:spPr bwMode="auto">
              <a:xfrm>
                <a:off x="3401" y="1963"/>
                <a:ext cx="18" cy="0"/>
              </a:xfrm>
              <a:prstGeom prst="line">
                <a:avLst/>
              </a:prstGeom>
              <a:noFill/>
              <a:ln w="28575">
                <a:solidFill>
                  <a:srgbClr val="000000"/>
                </a:solidFill>
                <a:round/>
                <a:headEnd/>
                <a:tailEnd/>
              </a:ln>
            </p:spPr>
            <p:txBody>
              <a:bodyPr/>
              <a:lstStyle/>
              <a:p>
                <a:endParaRPr lang="en-US"/>
              </a:p>
            </p:txBody>
          </p:sp>
          <p:sp>
            <p:nvSpPr>
              <p:cNvPr id="9240" name="Line 18"/>
              <p:cNvSpPr>
                <a:spLocks noChangeShapeType="1"/>
              </p:cNvSpPr>
              <p:nvPr/>
            </p:nvSpPr>
            <p:spPr bwMode="auto">
              <a:xfrm>
                <a:off x="3419" y="3247"/>
                <a:ext cx="1980" cy="0"/>
              </a:xfrm>
              <a:prstGeom prst="line">
                <a:avLst/>
              </a:prstGeom>
              <a:noFill/>
              <a:ln w="28575">
                <a:solidFill>
                  <a:srgbClr val="000000"/>
                </a:solidFill>
                <a:round/>
                <a:headEnd/>
                <a:tailEnd/>
              </a:ln>
            </p:spPr>
            <p:txBody>
              <a:bodyPr/>
              <a:lstStyle/>
              <a:p>
                <a:endParaRPr lang="en-US"/>
              </a:p>
            </p:txBody>
          </p:sp>
          <p:sp>
            <p:nvSpPr>
              <p:cNvPr id="9241" name="Line 19"/>
              <p:cNvSpPr>
                <a:spLocks noChangeShapeType="1"/>
              </p:cNvSpPr>
              <p:nvPr/>
            </p:nvSpPr>
            <p:spPr bwMode="auto">
              <a:xfrm flipV="1">
                <a:off x="3419" y="3247"/>
                <a:ext cx="0" cy="18"/>
              </a:xfrm>
              <a:prstGeom prst="line">
                <a:avLst/>
              </a:prstGeom>
              <a:noFill/>
              <a:ln w="28575">
                <a:solidFill>
                  <a:srgbClr val="000000"/>
                </a:solidFill>
                <a:round/>
                <a:headEnd/>
                <a:tailEnd/>
              </a:ln>
            </p:spPr>
            <p:txBody>
              <a:bodyPr/>
              <a:lstStyle/>
              <a:p>
                <a:endParaRPr lang="en-US"/>
              </a:p>
            </p:txBody>
          </p:sp>
          <p:sp>
            <p:nvSpPr>
              <p:cNvPr id="9242" name="Line 20"/>
              <p:cNvSpPr>
                <a:spLocks noChangeShapeType="1"/>
              </p:cNvSpPr>
              <p:nvPr/>
            </p:nvSpPr>
            <p:spPr bwMode="auto">
              <a:xfrm flipV="1">
                <a:off x="3749" y="3247"/>
                <a:ext cx="0" cy="18"/>
              </a:xfrm>
              <a:prstGeom prst="line">
                <a:avLst/>
              </a:prstGeom>
              <a:noFill/>
              <a:ln w="28575">
                <a:solidFill>
                  <a:srgbClr val="000000"/>
                </a:solidFill>
                <a:round/>
                <a:headEnd/>
                <a:tailEnd/>
              </a:ln>
            </p:spPr>
            <p:txBody>
              <a:bodyPr/>
              <a:lstStyle/>
              <a:p>
                <a:endParaRPr lang="en-US"/>
              </a:p>
            </p:txBody>
          </p:sp>
          <p:sp>
            <p:nvSpPr>
              <p:cNvPr id="9243" name="Line 21"/>
              <p:cNvSpPr>
                <a:spLocks noChangeShapeType="1"/>
              </p:cNvSpPr>
              <p:nvPr/>
            </p:nvSpPr>
            <p:spPr bwMode="auto">
              <a:xfrm flipV="1">
                <a:off x="4079" y="3247"/>
                <a:ext cx="0" cy="18"/>
              </a:xfrm>
              <a:prstGeom prst="line">
                <a:avLst/>
              </a:prstGeom>
              <a:noFill/>
              <a:ln w="28575">
                <a:solidFill>
                  <a:srgbClr val="000000"/>
                </a:solidFill>
                <a:round/>
                <a:headEnd/>
                <a:tailEnd/>
              </a:ln>
            </p:spPr>
            <p:txBody>
              <a:bodyPr/>
              <a:lstStyle/>
              <a:p>
                <a:endParaRPr lang="en-US"/>
              </a:p>
            </p:txBody>
          </p:sp>
          <p:sp>
            <p:nvSpPr>
              <p:cNvPr id="9244" name="Line 22"/>
              <p:cNvSpPr>
                <a:spLocks noChangeShapeType="1"/>
              </p:cNvSpPr>
              <p:nvPr/>
            </p:nvSpPr>
            <p:spPr bwMode="auto">
              <a:xfrm flipV="1">
                <a:off x="4409" y="3247"/>
                <a:ext cx="0" cy="18"/>
              </a:xfrm>
              <a:prstGeom prst="line">
                <a:avLst/>
              </a:prstGeom>
              <a:noFill/>
              <a:ln w="28575">
                <a:solidFill>
                  <a:srgbClr val="000000"/>
                </a:solidFill>
                <a:round/>
                <a:headEnd/>
                <a:tailEnd/>
              </a:ln>
            </p:spPr>
            <p:txBody>
              <a:bodyPr/>
              <a:lstStyle/>
              <a:p>
                <a:endParaRPr lang="en-US"/>
              </a:p>
            </p:txBody>
          </p:sp>
          <p:sp>
            <p:nvSpPr>
              <p:cNvPr id="9245" name="Line 23"/>
              <p:cNvSpPr>
                <a:spLocks noChangeShapeType="1"/>
              </p:cNvSpPr>
              <p:nvPr/>
            </p:nvSpPr>
            <p:spPr bwMode="auto">
              <a:xfrm flipV="1">
                <a:off x="4739" y="3247"/>
                <a:ext cx="0" cy="18"/>
              </a:xfrm>
              <a:prstGeom prst="line">
                <a:avLst/>
              </a:prstGeom>
              <a:noFill/>
              <a:ln w="28575">
                <a:solidFill>
                  <a:srgbClr val="000000"/>
                </a:solidFill>
                <a:round/>
                <a:headEnd/>
                <a:tailEnd/>
              </a:ln>
            </p:spPr>
            <p:txBody>
              <a:bodyPr/>
              <a:lstStyle/>
              <a:p>
                <a:endParaRPr lang="en-US"/>
              </a:p>
            </p:txBody>
          </p:sp>
          <p:sp>
            <p:nvSpPr>
              <p:cNvPr id="9246" name="Line 24"/>
              <p:cNvSpPr>
                <a:spLocks noChangeShapeType="1"/>
              </p:cNvSpPr>
              <p:nvPr/>
            </p:nvSpPr>
            <p:spPr bwMode="auto">
              <a:xfrm flipV="1">
                <a:off x="5069" y="3247"/>
                <a:ext cx="0" cy="18"/>
              </a:xfrm>
              <a:prstGeom prst="line">
                <a:avLst/>
              </a:prstGeom>
              <a:noFill/>
              <a:ln w="28575">
                <a:solidFill>
                  <a:srgbClr val="000000"/>
                </a:solidFill>
                <a:round/>
                <a:headEnd/>
                <a:tailEnd/>
              </a:ln>
            </p:spPr>
            <p:txBody>
              <a:bodyPr/>
              <a:lstStyle/>
              <a:p>
                <a:endParaRPr lang="en-US"/>
              </a:p>
            </p:txBody>
          </p:sp>
          <p:sp>
            <p:nvSpPr>
              <p:cNvPr id="9247" name="Line 25"/>
              <p:cNvSpPr>
                <a:spLocks noChangeShapeType="1"/>
              </p:cNvSpPr>
              <p:nvPr/>
            </p:nvSpPr>
            <p:spPr bwMode="auto">
              <a:xfrm flipV="1">
                <a:off x="5399" y="3247"/>
                <a:ext cx="0" cy="18"/>
              </a:xfrm>
              <a:prstGeom prst="line">
                <a:avLst/>
              </a:prstGeom>
              <a:noFill/>
              <a:ln w="28575">
                <a:solidFill>
                  <a:srgbClr val="000000"/>
                </a:solidFill>
                <a:round/>
                <a:headEnd/>
                <a:tailEnd/>
              </a:ln>
            </p:spPr>
            <p:txBody>
              <a:bodyPr/>
              <a:lstStyle/>
              <a:p>
                <a:endParaRPr lang="en-US"/>
              </a:p>
            </p:txBody>
          </p:sp>
          <p:sp>
            <p:nvSpPr>
              <p:cNvPr id="9248" name="Freeform 26"/>
              <p:cNvSpPr>
                <a:spLocks/>
              </p:cNvSpPr>
              <p:nvPr/>
            </p:nvSpPr>
            <p:spPr bwMode="auto">
              <a:xfrm>
                <a:off x="3419" y="2179"/>
                <a:ext cx="18" cy="852"/>
              </a:xfrm>
              <a:custGeom>
                <a:avLst/>
                <a:gdLst>
                  <a:gd name="T0" fmla="*/ 0 w 18"/>
                  <a:gd name="T1" fmla="*/ 0 h 852"/>
                  <a:gd name="T2" fmla="*/ 0 w 18"/>
                  <a:gd name="T3" fmla="*/ 114 h 852"/>
                  <a:gd name="T4" fmla="*/ 6 w 18"/>
                  <a:gd name="T5" fmla="*/ 228 h 852"/>
                  <a:gd name="T6" fmla="*/ 6 w 18"/>
                  <a:gd name="T7" fmla="*/ 354 h 852"/>
                  <a:gd name="T8" fmla="*/ 6 w 18"/>
                  <a:gd name="T9" fmla="*/ 474 h 852"/>
                  <a:gd name="T10" fmla="*/ 12 w 18"/>
                  <a:gd name="T11" fmla="*/ 588 h 852"/>
                  <a:gd name="T12" fmla="*/ 12 w 18"/>
                  <a:gd name="T13" fmla="*/ 690 h 852"/>
                  <a:gd name="T14" fmla="*/ 12 w 18"/>
                  <a:gd name="T15" fmla="*/ 738 h 852"/>
                  <a:gd name="T16" fmla="*/ 18 w 18"/>
                  <a:gd name="T17" fmla="*/ 780 h 852"/>
                  <a:gd name="T18" fmla="*/ 18 w 18"/>
                  <a:gd name="T19" fmla="*/ 822 h 852"/>
                  <a:gd name="T20" fmla="*/ 18 w 18"/>
                  <a:gd name="T21" fmla="*/ 852 h 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852"/>
                  <a:gd name="T35" fmla="*/ 18 w 18"/>
                  <a:gd name="T36" fmla="*/ 852 h 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852">
                    <a:moveTo>
                      <a:pt x="0" y="0"/>
                    </a:moveTo>
                    <a:lnTo>
                      <a:pt x="0" y="114"/>
                    </a:lnTo>
                    <a:lnTo>
                      <a:pt x="6" y="228"/>
                    </a:lnTo>
                    <a:lnTo>
                      <a:pt x="6" y="354"/>
                    </a:lnTo>
                    <a:lnTo>
                      <a:pt x="6" y="474"/>
                    </a:lnTo>
                    <a:lnTo>
                      <a:pt x="12" y="588"/>
                    </a:lnTo>
                    <a:lnTo>
                      <a:pt x="12" y="690"/>
                    </a:lnTo>
                    <a:lnTo>
                      <a:pt x="12" y="738"/>
                    </a:lnTo>
                    <a:lnTo>
                      <a:pt x="18" y="780"/>
                    </a:lnTo>
                    <a:lnTo>
                      <a:pt x="18" y="822"/>
                    </a:lnTo>
                    <a:lnTo>
                      <a:pt x="18" y="852"/>
                    </a:lnTo>
                  </a:path>
                </a:pathLst>
              </a:custGeom>
              <a:noFill/>
              <a:ln w="28575">
                <a:solidFill>
                  <a:srgbClr val="000080"/>
                </a:solidFill>
                <a:prstDash val="solid"/>
                <a:round/>
                <a:headEnd/>
                <a:tailEnd/>
              </a:ln>
            </p:spPr>
            <p:txBody>
              <a:bodyPr/>
              <a:lstStyle/>
              <a:p>
                <a:endParaRPr lang="en-US"/>
              </a:p>
            </p:txBody>
          </p:sp>
          <p:sp>
            <p:nvSpPr>
              <p:cNvPr id="9249" name="Freeform 27"/>
              <p:cNvSpPr>
                <a:spLocks/>
              </p:cNvSpPr>
              <p:nvPr/>
            </p:nvSpPr>
            <p:spPr bwMode="auto">
              <a:xfrm>
                <a:off x="3437" y="3031"/>
                <a:ext cx="30" cy="108"/>
              </a:xfrm>
              <a:custGeom>
                <a:avLst/>
                <a:gdLst>
                  <a:gd name="T0" fmla="*/ 0 w 30"/>
                  <a:gd name="T1" fmla="*/ 0 h 108"/>
                  <a:gd name="T2" fmla="*/ 0 w 30"/>
                  <a:gd name="T3" fmla="*/ 42 h 108"/>
                  <a:gd name="T4" fmla="*/ 0 w 30"/>
                  <a:gd name="T5" fmla="*/ 72 h 108"/>
                  <a:gd name="T6" fmla="*/ 12 w 30"/>
                  <a:gd name="T7" fmla="*/ 96 h 108"/>
                  <a:gd name="T8" fmla="*/ 30 w 30"/>
                  <a:gd name="T9" fmla="*/ 108 h 108"/>
                  <a:gd name="T10" fmla="*/ 0 60000 65536"/>
                  <a:gd name="T11" fmla="*/ 0 60000 65536"/>
                  <a:gd name="T12" fmla="*/ 0 60000 65536"/>
                  <a:gd name="T13" fmla="*/ 0 60000 65536"/>
                  <a:gd name="T14" fmla="*/ 0 60000 65536"/>
                  <a:gd name="T15" fmla="*/ 0 w 30"/>
                  <a:gd name="T16" fmla="*/ 0 h 108"/>
                  <a:gd name="T17" fmla="*/ 30 w 30"/>
                  <a:gd name="T18" fmla="*/ 108 h 108"/>
                </a:gdLst>
                <a:ahLst/>
                <a:cxnLst>
                  <a:cxn ang="T10">
                    <a:pos x="T0" y="T1"/>
                  </a:cxn>
                  <a:cxn ang="T11">
                    <a:pos x="T2" y="T3"/>
                  </a:cxn>
                  <a:cxn ang="T12">
                    <a:pos x="T4" y="T5"/>
                  </a:cxn>
                  <a:cxn ang="T13">
                    <a:pos x="T6" y="T7"/>
                  </a:cxn>
                  <a:cxn ang="T14">
                    <a:pos x="T8" y="T9"/>
                  </a:cxn>
                </a:cxnLst>
                <a:rect l="T15" t="T16" r="T17" b="T18"/>
                <a:pathLst>
                  <a:path w="30" h="108">
                    <a:moveTo>
                      <a:pt x="0" y="0"/>
                    </a:moveTo>
                    <a:lnTo>
                      <a:pt x="0" y="42"/>
                    </a:lnTo>
                    <a:lnTo>
                      <a:pt x="0" y="72"/>
                    </a:lnTo>
                    <a:lnTo>
                      <a:pt x="12" y="96"/>
                    </a:lnTo>
                    <a:lnTo>
                      <a:pt x="30" y="108"/>
                    </a:lnTo>
                  </a:path>
                </a:pathLst>
              </a:custGeom>
              <a:noFill/>
              <a:ln w="28575">
                <a:solidFill>
                  <a:srgbClr val="000080"/>
                </a:solidFill>
                <a:prstDash val="solid"/>
                <a:round/>
                <a:headEnd/>
                <a:tailEnd/>
              </a:ln>
            </p:spPr>
            <p:txBody>
              <a:bodyPr/>
              <a:lstStyle/>
              <a:p>
                <a:endParaRPr lang="en-US"/>
              </a:p>
            </p:txBody>
          </p:sp>
          <p:sp>
            <p:nvSpPr>
              <p:cNvPr id="9250" name="Freeform 28"/>
              <p:cNvSpPr>
                <a:spLocks/>
              </p:cNvSpPr>
              <p:nvPr/>
            </p:nvSpPr>
            <p:spPr bwMode="auto">
              <a:xfrm>
                <a:off x="3467" y="3139"/>
                <a:ext cx="612" cy="66"/>
              </a:xfrm>
              <a:custGeom>
                <a:avLst/>
                <a:gdLst>
                  <a:gd name="T0" fmla="*/ 0 w 612"/>
                  <a:gd name="T1" fmla="*/ 0 h 66"/>
                  <a:gd name="T2" fmla="*/ 48 w 612"/>
                  <a:gd name="T3" fmla="*/ 12 h 66"/>
                  <a:gd name="T4" fmla="*/ 102 w 612"/>
                  <a:gd name="T5" fmla="*/ 18 h 66"/>
                  <a:gd name="T6" fmla="*/ 168 w 612"/>
                  <a:gd name="T7" fmla="*/ 30 h 66"/>
                  <a:gd name="T8" fmla="*/ 246 w 612"/>
                  <a:gd name="T9" fmla="*/ 36 h 66"/>
                  <a:gd name="T10" fmla="*/ 330 w 612"/>
                  <a:gd name="T11" fmla="*/ 42 h 66"/>
                  <a:gd name="T12" fmla="*/ 420 w 612"/>
                  <a:gd name="T13" fmla="*/ 54 h 66"/>
                  <a:gd name="T14" fmla="*/ 516 w 612"/>
                  <a:gd name="T15" fmla="*/ 60 h 66"/>
                  <a:gd name="T16" fmla="*/ 612 w 612"/>
                  <a:gd name="T17" fmla="*/ 66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2"/>
                  <a:gd name="T28" fmla="*/ 0 h 66"/>
                  <a:gd name="T29" fmla="*/ 612 w 612"/>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2" h="66">
                    <a:moveTo>
                      <a:pt x="0" y="0"/>
                    </a:moveTo>
                    <a:lnTo>
                      <a:pt x="48" y="12"/>
                    </a:lnTo>
                    <a:lnTo>
                      <a:pt x="102" y="18"/>
                    </a:lnTo>
                    <a:lnTo>
                      <a:pt x="168" y="30"/>
                    </a:lnTo>
                    <a:lnTo>
                      <a:pt x="246" y="36"/>
                    </a:lnTo>
                    <a:lnTo>
                      <a:pt x="330" y="42"/>
                    </a:lnTo>
                    <a:lnTo>
                      <a:pt x="420" y="54"/>
                    </a:lnTo>
                    <a:lnTo>
                      <a:pt x="516" y="60"/>
                    </a:lnTo>
                    <a:lnTo>
                      <a:pt x="612" y="66"/>
                    </a:lnTo>
                  </a:path>
                </a:pathLst>
              </a:custGeom>
              <a:noFill/>
              <a:ln w="28575">
                <a:solidFill>
                  <a:srgbClr val="000080"/>
                </a:solidFill>
                <a:prstDash val="solid"/>
                <a:round/>
                <a:headEnd/>
                <a:tailEnd/>
              </a:ln>
            </p:spPr>
            <p:txBody>
              <a:bodyPr/>
              <a:lstStyle/>
              <a:p>
                <a:endParaRPr lang="en-US"/>
              </a:p>
            </p:txBody>
          </p:sp>
          <p:sp>
            <p:nvSpPr>
              <p:cNvPr id="9251" name="Freeform 29"/>
              <p:cNvSpPr>
                <a:spLocks/>
              </p:cNvSpPr>
              <p:nvPr/>
            </p:nvSpPr>
            <p:spPr bwMode="auto">
              <a:xfrm>
                <a:off x="4079" y="3205"/>
                <a:ext cx="990" cy="42"/>
              </a:xfrm>
              <a:custGeom>
                <a:avLst/>
                <a:gdLst>
                  <a:gd name="T0" fmla="*/ 0 w 990"/>
                  <a:gd name="T1" fmla="*/ 0 h 42"/>
                  <a:gd name="T2" fmla="*/ 108 w 990"/>
                  <a:gd name="T3" fmla="*/ 6 h 42"/>
                  <a:gd name="T4" fmla="*/ 222 w 990"/>
                  <a:gd name="T5" fmla="*/ 12 h 42"/>
                  <a:gd name="T6" fmla="*/ 342 w 990"/>
                  <a:gd name="T7" fmla="*/ 18 h 42"/>
                  <a:gd name="T8" fmla="*/ 474 w 990"/>
                  <a:gd name="T9" fmla="*/ 24 h 42"/>
                  <a:gd name="T10" fmla="*/ 732 w 990"/>
                  <a:gd name="T11" fmla="*/ 30 h 42"/>
                  <a:gd name="T12" fmla="*/ 864 w 990"/>
                  <a:gd name="T13" fmla="*/ 36 h 42"/>
                  <a:gd name="T14" fmla="*/ 990 w 990"/>
                  <a:gd name="T15" fmla="*/ 42 h 42"/>
                  <a:gd name="T16" fmla="*/ 0 60000 65536"/>
                  <a:gd name="T17" fmla="*/ 0 60000 65536"/>
                  <a:gd name="T18" fmla="*/ 0 60000 65536"/>
                  <a:gd name="T19" fmla="*/ 0 60000 65536"/>
                  <a:gd name="T20" fmla="*/ 0 60000 65536"/>
                  <a:gd name="T21" fmla="*/ 0 60000 65536"/>
                  <a:gd name="T22" fmla="*/ 0 60000 65536"/>
                  <a:gd name="T23" fmla="*/ 0 60000 65536"/>
                  <a:gd name="T24" fmla="*/ 0 w 990"/>
                  <a:gd name="T25" fmla="*/ 0 h 42"/>
                  <a:gd name="T26" fmla="*/ 990 w 990"/>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0" h="42">
                    <a:moveTo>
                      <a:pt x="0" y="0"/>
                    </a:moveTo>
                    <a:lnTo>
                      <a:pt x="108" y="6"/>
                    </a:lnTo>
                    <a:lnTo>
                      <a:pt x="222" y="12"/>
                    </a:lnTo>
                    <a:lnTo>
                      <a:pt x="342" y="18"/>
                    </a:lnTo>
                    <a:lnTo>
                      <a:pt x="474" y="24"/>
                    </a:lnTo>
                    <a:lnTo>
                      <a:pt x="732" y="30"/>
                    </a:lnTo>
                    <a:lnTo>
                      <a:pt x="864" y="36"/>
                    </a:lnTo>
                    <a:lnTo>
                      <a:pt x="990" y="42"/>
                    </a:lnTo>
                  </a:path>
                </a:pathLst>
              </a:custGeom>
              <a:noFill/>
              <a:ln w="28575">
                <a:solidFill>
                  <a:srgbClr val="000080"/>
                </a:solidFill>
                <a:prstDash val="solid"/>
                <a:round/>
                <a:headEnd/>
                <a:tailEnd/>
              </a:ln>
            </p:spPr>
            <p:txBody>
              <a:bodyPr/>
              <a:lstStyle/>
              <a:p>
                <a:endParaRPr lang="en-US"/>
              </a:p>
            </p:txBody>
          </p:sp>
          <p:sp>
            <p:nvSpPr>
              <p:cNvPr id="9253" name="Rectangle 31"/>
              <p:cNvSpPr>
                <a:spLocks noChangeArrowheads="1"/>
              </p:cNvSpPr>
              <p:nvPr/>
            </p:nvSpPr>
            <p:spPr bwMode="auto">
              <a:xfrm>
                <a:off x="3482" y="2160"/>
                <a:ext cx="217" cy="128"/>
              </a:xfrm>
              <a:prstGeom prst="rect">
                <a:avLst/>
              </a:prstGeom>
              <a:noFill/>
              <a:ln w="9525">
                <a:noFill/>
                <a:miter lim="800000"/>
                <a:headEnd/>
                <a:tailEnd/>
              </a:ln>
            </p:spPr>
            <p:txBody>
              <a:bodyPr wrap="none" lIns="0" tIns="0" rIns="0" bIns="0">
                <a:spAutoFit/>
              </a:bodyPr>
              <a:lstStyle/>
              <a:p>
                <a:pPr algn="l"/>
                <a:r>
                  <a:rPr lang="en-US" b="0" dirty="0" smtClean="0">
                    <a:solidFill>
                      <a:srgbClr val="000000"/>
                    </a:solidFill>
                  </a:rPr>
                  <a:t>C0</a:t>
                </a:r>
                <a:endParaRPr lang="en-US" sz="1800" b="0" dirty="0"/>
              </a:p>
            </p:txBody>
          </p:sp>
          <p:sp>
            <p:nvSpPr>
              <p:cNvPr id="9254" name="Rectangle 32"/>
              <p:cNvSpPr>
                <a:spLocks noChangeArrowheads="1"/>
              </p:cNvSpPr>
              <p:nvPr/>
            </p:nvSpPr>
            <p:spPr bwMode="auto">
              <a:xfrm>
                <a:off x="4761" y="2983"/>
                <a:ext cx="213" cy="154"/>
              </a:xfrm>
              <a:prstGeom prst="rect">
                <a:avLst/>
              </a:prstGeom>
              <a:noFill/>
              <a:ln w="9525">
                <a:noFill/>
                <a:miter lim="800000"/>
                <a:headEnd/>
                <a:tailEnd/>
              </a:ln>
            </p:spPr>
            <p:txBody>
              <a:bodyPr wrap="none" lIns="0" tIns="0" rIns="0" bIns="0">
                <a:spAutoFit/>
              </a:bodyPr>
              <a:lstStyle/>
              <a:p>
                <a:r>
                  <a:rPr lang="en-US" b="0">
                    <a:solidFill>
                      <a:srgbClr val="000000"/>
                    </a:solidFill>
                  </a:rPr>
                  <a:t>Cn</a:t>
                </a:r>
                <a:endParaRPr lang="en-US" b="0"/>
              </a:p>
            </p:txBody>
          </p:sp>
        </p:grpSp>
        <p:sp>
          <p:nvSpPr>
            <p:cNvPr id="9225" name="Rectangle 33"/>
            <p:cNvSpPr>
              <a:spLocks noChangeArrowheads="1"/>
            </p:cNvSpPr>
            <p:nvPr/>
          </p:nvSpPr>
          <p:spPr bwMode="auto">
            <a:xfrm>
              <a:off x="3549" y="2829"/>
              <a:ext cx="213" cy="154"/>
            </a:xfrm>
            <a:prstGeom prst="rect">
              <a:avLst/>
            </a:prstGeom>
            <a:noFill/>
            <a:ln w="9525">
              <a:noFill/>
              <a:miter lim="800000"/>
              <a:headEnd/>
              <a:tailEnd/>
            </a:ln>
          </p:spPr>
          <p:txBody>
            <a:bodyPr wrap="none" lIns="0" tIns="0" rIns="0" bIns="0">
              <a:spAutoFit/>
            </a:bodyPr>
            <a:lstStyle/>
            <a:p>
              <a:r>
                <a:rPr lang="en-US" b="0">
                  <a:solidFill>
                    <a:srgbClr val="000000"/>
                  </a:solidFill>
                </a:rPr>
                <a:t>C1</a:t>
              </a:r>
              <a:endParaRPr lang="en-US" b="0"/>
            </a:p>
          </p:txBody>
        </p:sp>
        <p:sp>
          <p:nvSpPr>
            <p:cNvPr id="9226" name="Text Box 34"/>
            <p:cNvSpPr txBox="1">
              <a:spLocks noChangeArrowheads="1"/>
            </p:cNvSpPr>
            <p:nvPr/>
          </p:nvSpPr>
          <p:spPr bwMode="auto">
            <a:xfrm>
              <a:off x="3693" y="3307"/>
              <a:ext cx="1210" cy="181"/>
            </a:xfrm>
            <a:prstGeom prst="rect">
              <a:avLst/>
            </a:prstGeom>
            <a:noFill/>
            <a:ln w="19050" algn="ctr">
              <a:noFill/>
              <a:miter lim="800000"/>
              <a:headEnd/>
              <a:tailEnd/>
            </a:ln>
          </p:spPr>
          <p:txBody>
            <a:bodyPr wrap="none">
              <a:spAutoFit/>
            </a:bodyPr>
            <a:lstStyle/>
            <a:p>
              <a:r>
                <a:rPr lang="en-US" sz="1600" b="0">
                  <a:solidFill>
                    <a:schemeClr val="tx1"/>
                  </a:solidFill>
                </a:rPr>
                <a:t>Exit Latency (us)</a:t>
              </a:r>
            </a:p>
          </p:txBody>
        </p:sp>
        <p:sp>
          <p:nvSpPr>
            <p:cNvPr id="9227" name="Text Box 35"/>
            <p:cNvSpPr txBox="1">
              <a:spLocks noChangeArrowheads="1"/>
            </p:cNvSpPr>
            <p:nvPr/>
          </p:nvSpPr>
          <p:spPr bwMode="auto">
            <a:xfrm rot="-5400000">
              <a:off x="2763" y="2516"/>
              <a:ext cx="1085" cy="181"/>
            </a:xfrm>
            <a:prstGeom prst="rect">
              <a:avLst/>
            </a:prstGeom>
            <a:noFill/>
            <a:ln w="19050" algn="ctr">
              <a:noFill/>
              <a:miter lim="800000"/>
              <a:headEnd/>
              <a:tailEnd/>
            </a:ln>
          </p:spPr>
          <p:txBody>
            <a:bodyPr wrap="none">
              <a:spAutoFit/>
            </a:bodyPr>
            <a:lstStyle/>
            <a:p>
              <a:r>
                <a:rPr lang="en-US" sz="1600" b="0">
                  <a:solidFill>
                    <a:schemeClr val="tx1"/>
                  </a:solidFill>
                </a:rPr>
                <a:t>Idle Power (W)</a:t>
              </a:r>
            </a:p>
          </p:txBody>
        </p:sp>
      </p:grpSp>
      <p:sp>
        <p:nvSpPr>
          <p:cNvPr id="39" name="Content Placeholder 38"/>
          <p:cNvSpPr>
            <a:spLocks noGrp="1"/>
          </p:cNvSpPr>
          <p:nvPr>
            <p:ph idx="1"/>
          </p:nvPr>
        </p:nvSpPr>
        <p:spPr>
          <a:xfrm>
            <a:off x="137564" y="1316353"/>
            <a:ext cx="4106890" cy="3495144"/>
          </a:xfrm>
        </p:spPr>
        <p:txBody>
          <a:bodyPr/>
          <a:lstStyle/>
          <a:p>
            <a:pPr>
              <a:spcAft>
                <a:spcPts val="1200"/>
              </a:spcAft>
            </a:pPr>
            <a:r>
              <a:rPr lang="en-US" sz="2800" dirty="0" smtClean="0"/>
              <a:t>Windows* CPU Power Management Framework built on CPU “idle” states (C-states) and “active” states (P-states)</a:t>
            </a:r>
          </a:p>
          <a:p>
            <a:pPr>
              <a:spcAft>
                <a:spcPts val="1200"/>
              </a:spcAft>
            </a:pPr>
            <a:r>
              <a:rPr lang="en-US" sz="2800" dirty="0" smtClean="0"/>
              <a:t>OS initiates C-state entry by Mwait instruction </a:t>
            </a:r>
            <a:endParaRPr lang="en-US" sz="2800" dirty="0"/>
          </a:p>
        </p:txBody>
      </p:sp>
      <p:pic>
        <p:nvPicPr>
          <p:cNvPr id="36" name="Picture 94"/>
          <p:cNvPicPr>
            <a:picLocks noChangeAspect="1" noChangeArrowheads="1"/>
          </p:cNvPicPr>
          <p:nvPr/>
        </p:nvPicPr>
        <p:blipFill>
          <a:blip r:embed="rId3"/>
          <a:srcRect/>
          <a:stretch>
            <a:fillRect/>
          </a:stretch>
        </p:blipFill>
        <p:spPr bwMode="auto">
          <a:xfrm>
            <a:off x="0" y="5298441"/>
            <a:ext cx="9601200" cy="740679"/>
          </a:xfrm>
          <a:prstGeom prst="rect">
            <a:avLst/>
          </a:prstGeom>
          <a:noFill/>
          <a:ln w="9525">
            <a:noFill/>
            <a:miter lim="800000"/>
            <a:headEnd/>
            <a:tailEnd/>
          </a:ln>
        </p:spPr>
      </p:pic>
      <p:sp>
        <p:nvSpPr>
          <p:cNvPr id="37" name="Rectangle 36"/>
          <p:cNvSpPr/>
          <p:nvPr/>
        </p:nvSpPr>
        <p:spPr>
          <a:xfrm>
            <a:off x="228600" y="5269184"/>
            <a:ext cx="9144000" cy="501650"/>
          </a:xfrm>
          <a:prstGeom prst="rect">
            <a:avLst/>
          </a:prstGeom>
        </p:spPr>
        <p:txBody>
          <a:bodyPr lIns="130615" tIns="65308" rIns="130615" bIns="65308">
            <a:spAutoFit/>
          </a:bodyPr>
          <a:lstStyle/>
          <a:p>
            <a:pPr algn="ctr" fontAlgn="auto">
              <a:spcBef>
                <a:spcPts val="0"/>
              </a:spcBef>
              <a:spcAft>
                <a:spcPts val="0"/>
              </a:spcAft>
              <a:defRPr/>
            </a:pPr>
            <a:r>
              <a:rPr lang="en-US" sz="2400" i="1" dirty="0" smtClean="0">
                <a:effectLst>
                  <a:outerShdw blurRad="38100" dist="38100" dir="2700000" algn="tl">
                    <a:srgbClr val="000000"/>
                  </a:outerShdw>
                </a:effectLst>
                <a:latin typeface="Neo Sans Intel Medium" pitchFamily="34" charset="0"/>
                <a:cs typeface="+mn-cs"/>
              </a:rPr>
              <a:t>Software and Hardware working together to manage power</a:t>
            </a:r>
            <a:endParaRPr lang="en-US" sz="2400" i="1" dirty="0">
              <a:effectLst>
                <a:outerShdw blurRad="38100" dist="38100" dir="2700000" algn="tl">
                  <a:srgbClr val="000000"/>
                </a:outerShdw>
              </a:effectLst>
              <a:latin typeface="Neo Sans Intel Medium" pitchFamily="34" charset="0"/>
              <a:cs typeface="+mn-cs"/>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159102" y="128416"/>
            <a:ext cx="8920162" cy="1034759"/>
          </a:xfrm>
          <a:noFill/>
        </p:spPr>
        <p:txBody>
          <a:bodyPr lIns="92063" tIns="46032" rIns="92063" bIns="46032"/>
          <a:lstStyle/>
          <a:p>
            <a:pPr eaLnBrk="1" hangingPunct="1"/>
            <a:r>
              <a:rPr lang="en-US" sz="4400" dirty="0" smtClean="0"/>
              <a:t>Intel® Microarchitecture (Nehalem) </a:t>
            </a:r>
            <a:r>
              <a:rPr lang="en-US" sz="4000" dirty="0" smtClean="0"/>
              <a:t/>
            </a:r>
            <a:br>
              <a:rPr lang="en-US" sz="4000" dirty="0" smtClean="0"/>
            </a:br>
            <a:r>
              <a:rPr lang="en-US" sz="2400" dirty="0" smtClean="0">
                <a:solidFill>
                  <a:schemeClr val="tx1"/>
                </a:solidFill>
              </a:rPr>
              <a:t>Deep Power Down Technology (C6)</a:t>
            </a:r>
          </a:p>
        </p:txBody>
      </p:sp>
      <p:sp>
        <p:nvSpPr>
          <p:cNvPr id="12293" name="Line 6"/>
          <p:cNvSpPr>
            <a:spLocks noChangeShapeType="1"/>
          </p:cNvSpPr>
          <p:nvPr/>
        </p:nvSpPr>
        <p:spPr bwMode="auto">
          <a:xfrm flipV="1">
            <a:off x="1155685" y="1889223"/>
            <a:ext cx="0" cy="2736698"/>
          </a:xfrm>
          <a:prstGeom prst="line">
            <a:avLst/>
          </a:prstGeom>
          <a:noFill/>
          <a:ln w="57150">
            <a:solidFill>
              <a:schemeClr val="tx1">
                <a:alpha val="70195"/>
              </a:schemeClr>
            </a:solidFill>
            <a:round/>
            <a:headEnd/>
            <a:tailEnd type="triangle" w="med" len="med"/>
          </a:ln>
        </p:spPr>
        <p:txBody>
          <a:bodyPr anchor="ctr">
            <a:spAutoFit/>
          </a:bodyPr>
          <a:lstStyle/>
          <a:p>
            <a:endParaRPr lang="en-US"/>
          </a:p>
        </p:txBody>
      </p:sp>
      <p:sp>
        <p:nvSpPr>
          <p:cNvPr id="12294" name="Line 7"/>
          <p:cNvSpPr>
            <a:spLocks noChangeShapeType="1"/>
          </p:cNvSpPr>
          <p:nvPr/>
        </p:nvSpPr>
        <p:spPr bwMode="auto">
          <a:xfrm>
            <a:off x="1184791" y="4622904"/>
            <a:ext cx="7125096" cy="6035"/>
          </a:xfrm>
          <a:prstGeom prst="line">
            <a:avLst/>
          </a:prstGeom>
          <a:noFill/>
          <a:ln w="57150">
            <a:solidFill>
              <a:schemeClr val="tx1">
                <a:alpha val="70195"/>
              </a:schemeClr>
            </a:solidFill>
            <a:round/>
            <a:headEnd/>
            <a:tailEnd type="triangle" w="med" len="med"/>
          </a:ln>
        </p:spPr>
        <p:txBody>
          <a:bodyPr anchor="ctr">
            <a:spAutoFit/>
          </a:bodyPr>
          <a:lstStyle/>
          <a:p>
            <a:endParaRPr lang="en-US"/>
          </a:p>
        </p:txBody>
      </p:sp>
      <p:sp>
        <p:nvSpPr>
          <p:cNvPr id="12295" name="Text Box 8"/>
          <p:cNvSpPr txBox="1">
            <a:spLocks noChangeArrowheads="1"/>
          </p:cNvSpPr>
          <p:nvPr/>
        </p:nvSpPr>
        <p:spPr bwMode="auto">
          <a:xfrm>
            <a:off x="1030530" y="4669672"/>
            <a:ext cx="819328" cy="369621"/>
          </a:xfrm>
          <a:prstGeom prst="rect">
            <a:avLst/>
          </a:prstGeom>
          <a:noFill/>
          <a:ln w="19050" algn="ctr">
            <a:noFill/>
            <a:miter lim="800000"/>
            <a:headEnd/>
            <a:tailEnd/>
          </a:ln>
        </p:spPr>
        <p:txBody>
          <a:bodyPr>
            <a:spAutoFit/>
          </a:bodyPr>
          <a:lstStyle/>
          <a:p>
            <a:r>
              <a:rPr lang="en-US" b="0">
                <a:solidFill>
                  <a:schemeClr val="tx1"/>
                </a:solidFill>
              </a:rPr>
              <a:t>0</a:t>
            </a:r>
          </a:p>
        </p:txBody>
      </p:sp>
      <p:sp>
        <p:nvSpPr>
          <p:cNvPr id="12296" name="Text Box 9"/>
          <p:cNvSpPr txBox="1">
            <a:spLocks noChangeArrowheads="1"/>
          </p:cNvSpPr>
          <p:nvPr/>
        </p:nvSpPr>
        <p:spPr bwMode="auto">
          <a:xfrm>
            <a:off x="1576264" y="4669672"/>
            <a:ext cx="605400" cy="369621"/>
          </a:xfrm>
          <a:prstGeom prst="rect">
            <a:avLst/>
          </a:prstGeom>
          <a:noFill/>
          <a:ln w="19050" algn="ctr">
            <a:noFill/>
            <a:miter lim="800000"/>
            <a:headEnd/>
            <a:tailEnd/>
          </a:ln>
        </p:spPr>
        <p:txBody>
          <a:bodyPr>
            <a:spAutoFit/>
          </a:bodyPr>
          <a:lstStyle/>
          <a:p>
            <a:r>
              <a:rPr lang="en-US" b="0">
                <a:solidFill>
                  <a:schemeClr val="tx1"/>
                </a:solidFill>
              </a:rPr>
              <a:t>1</a:t>
            </a:r>
          </a:p>
        </p:txBody>
      </p:sp>
      <p:sp>
        <p:nvSpPr>
          <p:cNvPr id="12297" name="Text Box 10"/>
          <p:cNvSpPr txBox="1">
            <a:spLocks noChangeArrowheads="1"/>
          </p:cNvSpPr>
          <p:nvPr/>
        </p:nvSpPr>
        <p:spPr bwMode="auto">
          <a:xfrm rot="16200000">
            <a:off x="-566472" y="2958581"/>
            <a:ext cx="2929143" cy="369332"/>
          </a:xfrm>
          <a:prstGeom prst="rect">
            <a:avLst/>
          </a:prstGeom>
          <a:noFill/>
          <a:ln w="19050" algn="ctr">
            <a:noFill/>
            <a:miter lim="800000"/>
            <a:headEnd/>
            <a:tailEnd/>
          </a:ln>
        </p:spPr>
        <p:txBody>
          <a:bodyPr wrap="square">
            <a:spAutoFit/>
          </a:bodyPr>
          <a:lstStyle/>
          <a:p>
            <a:r>
              <a:rPr lang="en-US" b="0" dirty="0">
                <a:solidFill>
                  <a:schemeClr val="tx1"/>
                </a:solidFill>
              </a:rPr>
              <a:t>Core Power</a:t>
            </a:r>
          </a:p>
        </p:txBody>
      </p:sp>
      <p:sp>
        <p:nvSpPr>
          <p:cNvPr id="12298" name="Text Box 11"/>
          <p:cNvSpPr txBox="1">
            <a:spLocks noChangeArrowheads="1"/>
          </p:cNvSpPr>
          <p:nvPr/>
        </p:nvSpPr>
        <p:spPr bwMode="auto">
          <a:xfrm>
            <a:off x="740928" y="4349837"/>
            <a:ext cx="347814" cy="298713"/>
          </a:xfrm>
          <a:prstGeom prst="rect">
            <a:avLst/>
          </a:prstGeom>
          <a:noFill/>
          <a:ln w="19050" algn="ctr">
            <a:noFill/>
            <a:miter lim="800000"/>
            <a:headEnd/>
            <a:tailEnd/>
          </a:ln>
        </p:spPr>
        <p:txBody>
          <a:bodyPr>
            <a:spAutoFit/>
          </a:bodyPr>
          <a:lstStyle/>
          <a:p>
            <a:pPr algn="r"/>
            <a:r>
              <a:rPr lang="en-US" sz="1800" b="0" dirty="0">
                <a:solidFill>
                  <a:schemeClr val="tx1"/>
                </a:solidFill>
              </a:rPr>
              <a:t>0</a:t>
            </a:r>
          </a:p>
        </p:txBody>
      </p:sp>
      <p:sp>
        <p:nvSpPr>
          <p:cNvPr id="12299" name="Rectangle 11"/>
          <p:cNvSpPr>
            <a:spLocks noChangeArrowheads="1"/>
          </p:cNvSpPr>
          <p:nvPr/>
        </p:nvSpPr>
        <p:spPr bwMode="auto">
          <a:xfrm>
            <a:off x="1250279" y="2884935"/>
            <a:ext cx="387107" cy="1710814"/>
          </a:xfrm>
          <a:prstGeom prst="rect">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endParaRPr lang="en-US"/>
          </a:p>
        </p:txBody>
      </p:sp>
      <p:sp>
        <p:nvSpPr>
          <p:cNvPr id="12300" name="Text Box 8"/>
          <p:cNvSpPr txBox="1">
            <a:spLocks noChangeArrowheads="1"/>
          </p:cNvSpPr>
          <p:nvPr/>
        </p:nvSpPr>
        <p:spPr bwMode="auto">
          <a:xfrm>
            <a:off x="1343418" y="2098925"/>
            <a:ext cx="1797282" cy="584775"/>
          </a:xfrm>
          <a:prstGeom prst="rect">
            <a:avLst/>
          </a:prstGeom>
          <a:noFill/>
          <a:ln w="19050" algn="ctr">
            <a:noFill/>
            <a:miter lim="800000"/>
            <a:headEnd/>
            <a:tailEnd/>
          </a:ln>
        </p:spPr>
        <p:txBody>
          <a:bodyPr>
            <a:spAutoFit/>
          </a:bodyPr>
          <a:lstStyle/>
          <a:p>
            <a:r>
              <a:rPr lang="en-US" sz="2000" b="0" dirty="0">
                <a:solidFill>
                  <a:schemeClr val="tx1"/>
                </a:solidFill>
              </a:rPr>
              <a:t>All cores in C0 </a:t>
            </a:r>
            <a:r>
              <a:rPr lang="en-US" sz="2000" b="0" dirty="0" smtClean="0">
                <a:solidFill>
                  <a:schemeClr val="tx1"/>
                </a:solidFill>
              </a:rPr>
              <a:t> </a:t>
            </a:r>
            <a:endParaRPr lang="en-US" sz="2000" b="0" dirty="0">
              <a:solidFill>
                <a:schemeClr val="tx1"/>
              </a:solidFill>
            </a:endParaRPr>
          </a:p>
        </p:txBody>
      </p:sp>
      <p:sp>
        <p:nvSpPr>
          <p:cNvPr id="12301" name="Text Box 8"/>
          <p:cNvSpPr txBox="1">
            <a:spLocks noChangeArrowheads="1"/>
          </p:cNvSpPr>
          <p:nvPr/>
        </p:nvSpPr>
        <p:spPr bwMode="auto">
          <a:xfrm>
            <a:off x="285791" y="4663637"/>
            <a:ext cx="944482" cy="368112"/>
          </a:xfrm>
          <a:prstGeom prst="rect">
            <a:avLst/>
          </a:prstGeom>
          <a:noFill/>
          <a:ln w="19050" algn="ctr">
            <a:noFill/>
            <a:miter lim="800000"/>
            <a:headEnd/>
            <a:tailEnd/>
          </a:ln>
        </p:spPr>
        <p:txBody>
          <a:bodyPr>
            <a:spAutoFit/>
          </a:bodyPr>
          <a:lstStyle/>
          <a:p>
            <a:r>
              <a:rPr lang="en-US" b="0" dirty="0">
                <a:solidFill>
                  <a:schemeClr val="tx1"/>
                </a:solidFill>
              </a:rPr>
              <a:t>Core</a:t>
            </a:r>
          </a:p>
        </p:txBody>
      </p:sp>
      <p:sp>
        <p:nvSpPr>
          <p:cNvPr id="12302" name="Text Box 8"/>
          <p:cNvSpPr txBox="1">
            <a:spLocks noChangeArrowheads="1"/>
          </p:cNvSpPr>
          <p:nvPr/>
        </p:nvSpPr>
        <p:spPr bwMode="auto">
          <a:xfrm>
            <a:off x="1902249" y="4677215"/>
            <a:ext cx="819327" cy="368112"/>
          </a:xfrm>
          <a:prstGeom prst="rect">
            <a:avLst/>
          </a:prstGeom>
          <a:noFill/>
          <a:ln w="19050" algn="ctr">
            <a:noFill/>
            <a:miter lim="800000"/>
            <a:headEnd/>
            <a:tailEnd/>
          </a:ln>
        </p:spPr>
        <p:txBody>
          <a:bodyPr>
            <a:spAutoFit/>
          </a:bodyPr>
          <a:lstStyle/>
          <a:p>
            <a:r>
              <a:rPr lang="en-US" b="0">
                <a:solidFill>
                  <a:schemeClr val="tx1"/>
                </a:solidFill>
              </a:rPr>
              <a:t>2</a:t>
            </a:r>
          </a:p>
        </p:txBody>
      </p:sp>
      <p:sp>
        <p:nvSpPr>
          <p:cNvPr id="12303" name="Text Box 9"/>
          <p:cNvSpPr txBox="1">
            <a:spLocks noChangeArrowheads="1"/>
          </p:cNvSpPr>
          <p:nvPr/>
        </p:nvSpPr>
        <p:spPr bwMode="auto">
          <a:xfrm>
            <a:off x="2408690" y="4677215"/>
            <a:ext cx="605400" cy="368112"/>
          </a:xfrm>
          <a:prstGeom prst="rect">
            <a:avLst/>
          </a:prstGeom>
          <a:noFill/>
          <a:ln w="19050" algn="ctr">
            <a:noFill/>
            <a:miter lim="800000"/>
            <a:headEnd/>
            <a:tailEnd/>
          </a:ln>
        </p:spPr>
        <p:txBody>
          <a:bodyPr>
            <a:spAutoFit/>
          </a:bodyPr>
          <a:lstStyle/>
          <a:p>
            <a:r>
              <a:rPr lang="en-US" b="0">
                <a:solidFill>
                  <a:schemeClr val="tx1"/>
                </a:solidFill>
              </a:rPr>
              <a:t>3</a:t>
            </a:r>
          </a:p>
        </p:txBody>
      </p:sp>
      <p:sp>
        <p:nvSpPr>
          <p:cNvPr id="12304" name="Rectangle 42"/>
          <p:cNvSpPr>
            <a:spLocks noChangeArrowheads="1"/>
          </p:cNvSpPr>
          <p:nvPr/>
        </p:nvSpPr>
        <p:spPr bwMode="auto">
          <a:xfrm>
            <a:off x="1683955" y="2878900"/>
            <a:ext cx="385651" cy="1709304"/>
          </a:xfrm>
          <a:prstGeom prst="rect">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endParaRPr lang="en-US"/>
          </a:p>
        </p:txBody>
      </p:sp>
      <p:sp>
        <p:nvSpPr>
          <p:cNvPr id="12305" name="Rectangle 43"/>
          <p:cNvSpPr>
            <a:spLocks noChangeArrowheads="1"/>
          </p:cNvSpPr>
          <p:nvPr/>
        </p:nvSpPr>
        <p:spPr bwMode="auto">
          <a:xfrm>
            <a:off x="2108900" y="2878900"/>
            <a:ext cx="385651" cy="1709304"/>
          </a:xfrm>
          <a:prstGeom prst="rect">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endParaRPr lang="en-US"/>
          </a:p>
        </p:txBody>
      </p:sp>
      <p:sp>
        <p:nvSpPr>
          <p:cNvPr id="12306" name="Rectangle 44"/>
          <p:cNvSpPr>
            <a:spLocks noChangeArrowheads="1"/>
          </p:cNvSpPr>
          <p:nvPr/>
        </p:nvSpPr>
        <p:spPr bwMode="auto">
          <a:xfrm>
            <a:off x="2541120" y="2884935"/>
            <a:ext cx="385652" cy="1710814"/>
          </a:xfrm>
          <a:prstGeom prst="rect">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endParaRPr lang="en-US"/>
          </a:p>
        </p:txBody>
      </p:sp>
      <p:grpSp>
        <p:nvGrpSpPr>
          <p:cNvPr id="2" name="Group 69"/>
          <p:cNvGrpSpPr>
            <a:grpSpLocks/>
          </p:cNvGrpSpPr>
          <p:nvPr/>
        </p:nvGrpSpPr>
        <p:grpSpPr bwMode="auto">
          <a:xfrm>
            <a:off x="3006813" y="1299339"/>
            <a:ext cx="2568586" cy="3739954"/>
            <a:chOff x="2772237" y="2409376"/>
            <a:chExt cx="2801189" cy="3935454"/>
          </a:xfrm>
        </p:grpSpPr>
        <p:sp>
          <p:nvSpPr>
            <p:cNvPr id="12320" name="Text Box 8"/>
            <p:cNvSpPr txBox="1">
              <a:spLocks noChangeArrowheads="1"/>
            </p:cNvSpPr>
            <p:nvPr/>
          </p:nvSpPr>
          <p:spPr bwMode="auto">
            <a:xfrm>
              <a:off x="3410410" y="5949772"/>
              <a:ext cx="893029" cy="387798"/>
            </a:xfrm>
            <a:prstGeom prst="rect">
              <a:avLst/>
            </a:prstGeom>
            <a:noFill/>
            <a:ln w="19050" algn="ctr">
              <a:noFill/>
              <a:miter lim="800000"/>
              <a:headEnd/>
              <a:tailEnd/>
            </a:ln>
          </p:spPr>
          <p:txBody>
            <a:bodyPr>
              <a:spAutoFit/>
            </a:bodyPr>
            <a:lstStyle/>
            <a:p>
              <a:r>
                <a:rPr lang="en-US" b="0">
                  <a:solidFill>
                    <a:schemeClr val="tx1"/>
                  </a:solidFill>
                </a:rPr>
                <a:t>0</a:t>
              </a:r>
            </a:p>
          </p:txBody>
        </p:sp>
        <p:sp>
          <p:nvSpPr>
            <p:cNvPr id="12321" name="Text Box 9"/>
            <p:cNvSpPr txBox="1">
              <a:spLocks noChangeArrowheads="1"/>
            </p:cNvSpPr>
            <p:nvPr/>
          </p:nvSpPr>
          <p:spPr bwMode="auto">
            <a:xfrm>
              <a:off x="4005467" y="5949771"/>
              <a:ext cx="660831" cy="387798"/>
            </a:xfrm>
            <a:prstGeom prst="rect">
              <a:avLst/>
            </a:prstGeom>
            <a:noFill/>
            <a:ln w="19050" algn="ctr">
              <a:noFill/>
              <a:miter lim="800000"/>
              <a:headEnd/>
              <a:tailEnd/>
            </a:ln>
          </p:spPr>
          <p:txBody>
            <a:bodyPr>
              <a:spAutoFit/>
            </a:bodyPr>
            <a:lstStyle/>
            <a:p>
              <a:r>
                <a:rPr lang="en-US" b="0">
                  <a:solidFill>
                    <a:schemeClr val="tx1"/>
                  </a:solidFill>
                </a:rPr>
                <a:t>1</a:t>
              </a:r>
            </a:p>
          </p:txBody>
        </p:sp>
        <p:sp>
          <p:nvSpPr>
            <p:cNvPr id="12322" name="Rectangle 47"/>
            <p:cNvSpPr>
              <a:spLocks noChangeArrowheads="1"/>
            </p:cNvSpPr>
            <p:nvPr/>
          </p:nvSpPr>
          <p:spPr bwMode="auto">
            <a:xfrm>
              <a:off x="3650340" y="4071260"/>
              <a:ext cx="420865" cy="1799772"/>
            </a:xfrm>
            <a:prstGeom prst="rect">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endParaRPr lang="en-US"/>
            </a:p>
          </p:txBody>
        </p:sp>
        <p:sp>
          <p:nvSpPr>
            <p:cNvPr id="12323" name="Text Box 8"/>
            <p:cNvSpPr txBox="1">
              <a:spLocks noChangeArrowheads="1"/>
            </p:cNvSpPr>
            <p:nvPr/>
          </p:nvSpPr>
          <p:spPr bwMode="auto">
            <a:xfrm>
              <a:off x="4361080" y="5957032"/>
              <a:ext cx="893029" cy="387798"/>
            </a:xfrm>
            <a:prstGeom prst="rect">
              <a:avLst/>
            </a:prstGeom>
            <a:noFill/>
            <a:ln w="19050" algn="ctr">
              <a:noFill/>
              <a:miter lim="800000"/>
              <a:headEnd/>
              <a:tailEnd/>
            </a:ln>
          </p:spPr>
          <p:txBody>
            <a:bodyPr>
              <a:spAutoFit/>
            </a:bodyPr>
            <a:lstStyle/>
            <a:p>
              <a:r>
                <a:rPr lang="en-US" b="0">
                  <a:solidFill>
                    <a:schemeClr val="tx1"/>
                  </a:solidFill>
                </a:rPr>
                <a:t>2</a:t>
              </a:r>
            </a:p>
          </p:txBody>
        </p:sp>
        <p:sp>
          <p:nvSpPr>
            <p:cNvPr id="12324" name="Text Box 9"/>
            <p:cNvSpPr txBox="1">
              <a:spLocks noChangeArrowheads="1"/>
            </p:cNvSpPr>
            <p:nvPr/>
          </p:nvSpPr>
          <p:spPr bwMode="auto">
            <a:xfrm>
              <a:off x="4912595" y="5957031"/>
              <a:ext cx="660831" cy="387798"/>
            </a:xfrm>
            <a:prstGeom prst="rect">
              <a:avLst/>
            </a:prstGeom>
            <a:noFill/>
            <a:ln w="19050" algn="ctr">
              <a:noFill/>
              <a:miter lim="800000"/>
              <a:headEnd/>
              <a:tailEnd/>
            </a:ln>
          </p:spPr>
          <p:txBody>
            <a:bodyPr>
              <a:spAutoFit/>
            </a:bodyPr>
            <a:lstStyle/>
            <a:p>
              <a:r>
                <a:rPr lang="en-US" b="0">
                  <a:solidFill>
                    <a:schemeClr val="tx1"/>
                  </a:solidFill>
                </a:rPr>
                <a:t>3</a:t>
              </a:r>
            </a:p>
          </p:txBody>
        </p:sp>
        <p:sp>
          <p:nvSpPr>
            <p:cNvPr id="12325" name="Rectangle 51"/>
            <p:cNvSpPr>
              <a:spLocks noChangeArrowheads="1"/>
            </p:cNvSpPr>
            <p:nvPr/>
          </p:nvSpPr>
          <p:spPr bwMode="auto">
            <a:xfrm>
              <a:off x="5036430" y="4064006"/>
              <a:ext cx="420865" cy="1799772"/>
            </a:xfrm>
            <a:prstGeom prst="rect">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endParaRPr lang="en-US"/>
            </a:p>
          </p:txBody>
        </p:sp>
        <p:sp>
          <p:nvSpPr>
            <p:cNvPr id="12326" name="Right Arrow 53"/>
            <p:cNvSpPr>
              <a:spLocks noChangeArrowheads="1"/>
            </p:cNvSpPr>
            <p:nvPr/>
          </p:nvSpPr>
          <p:spPr bwMode="auto">
            <a:xfrm>
              <a:off x="2772237" y="4615543"/>
              <a:ext cx="638629" cy="406400"/>
            </a:xfrm>
            <a:prstGeom prst="rightArrow">
              <a:avLst>
                <a:gd name="adj1" fmla="val 50000"/>
                <a:gd name="adj2" fmla="val 50002"/>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endParaRPr lang="en-US"/>
            </a:p>
          </p:txBody>
        </p:sp>
        <p:sp>
          <p:nvSpPr>
            <p:cNvPr id="55" name="Line Callout 1 (Border and Accent Bar) 54"/>
            <p:cNvSpPr/>
            <p:nvPr/>
          </p:nvSpPr>
          <p:spPr bwMode="auto">
            <a:xfrm>
              <a:off x="3745115" y="2409376"/>
              <a:ext cx="1596598" cy="1422415"/>
            </a:xfrm>
            <a:prstGeom prst="accentBorderCallout1">
              <a:avLst>
                <a:gd name="adj1" fmla="val 63431"/>
                <a:gd name="adj2" fmla="val -4696"/>
                <a:gd name="adj3" fmla="val 155423"/>
                <a:gd name="adj4" fmla="val -40152"/>
              </a:avLst>
            </a:prstGeom>
            <a:gradFill>
              <a:gsLst>
                <a:gs pos="0">
                  <a:schemeClr val="accent2">
                    <a:lumMod val="75000"/>
                  </a:schemeClr>
                </a:gs>
                <a:gs pos="25000">
                  <a:srgbClr val="21D6E0"/>
                </a:gs>
                <a:gs pos="75000">
                  <a:srgbClr val="0087E6"/>
                </a:gs>
                <a:gs pos="100000">
                  <a:srgbClr val="005CBF"/>
                </a:gs>
              </a:gsLst>
              <a:lin ang="2700000" scaled="0"/>
            </a:gradFill>
            <a:ln w="38100" cap="flat" cmpd="sng" algn="ctr">
              <a:solidFill>
                <a:srgbClr val="292929">
                  <a:alpha val="70000"/>
                </a:srgbClr>
              </a:solidFill>
              <a:prstDash val="solid"/>
              <a:round/>
              <a:headEnd type="none" w="med" len="med"/>
              <a:tailEnd type="none" w="med" len="med"/>
            </a:ln>
            <a:effectLst/>
          </p:spPr>
          <p:txBody>
            <a:bodyPr wrap="none" anchor="ctr"/>
            <a:lstStyle/>
            <a:p>
              <a:pPr>
                <a:defRPr/>
              </a:pPr>
              <a:r>
                <a:rPr lang="en-US" sz="1600" dirty="0">
                  <a:latin typeface="Neo Sans Intel Medium"/>
                  <a:cs typeface="Arial" charset="0"/>
                </a:rPr>
                <a:t>MWAIT (C6)</a:t>
              </a:r>
            </a:p>
            <a:p>
              <a:pPr>
                <a:defRPr/>
              </a:pPr>
              <a:r>
                <a:rPr lang="en-US" sz="1600" dirty="0">
                  <a:latin typeface="Neo Sans Intel Medium"/>
                  <a:cs typeface="Arial" charset="0"/>
                </a:rPr>
                <a:t>On Core 1 &amp; </a:t>
              </a:r>
            </a:p>
            <a:p>
              <a:pPr>
                <a:defRPr/>
              </a:pPr>
              <a:r>
                <a:rPr lang="en-US" sz="1600" dirty="0">
                  <a:latin typeface="Neo Sans Intel Medium"/>
                  <a:cs typeface="Arial" charset="0"/>
                </a:rPr>
                <a:t>Core 2</a:t>
              </a:r>
            </a:p>
          </p:txBody>
        </p:sp>
        <p:sp>
          <p:nvSpPr>
            <p:cNvPr id="12328" name="Rectangle 55"/>
            <p:cNvSpPr>
              <a:spLocks noChangeArrowheads="1"/>
            </p:cNvSpPr>
            <p:nvPr/>
          </p:nvSpPr>
          <p:spPr bwMode="auto">
            <a:xfrm>
              <a:off x="4593756" y="5868860"/>
              <a:ext cx="420865" cy="9144"/>
            </a:xfrm>
            <a:prstGeom prst="rect">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endParaRPr lang="en-US"/>
            </a:p>
          </p:txBody>
        </p:sp>
        <p:sp>
          <p:nvSpPr>
            <p:cNvPr id="12329" name="Rectangle 57"/>
            <p:cNvSpPr>
              <a:spLocks noChangeArrowheads="1"/>
            </p:cNvSpPr>
            <p:nvPr/>
          </p:nvSpPr>
          <p:spPr bwMode="auto">
            <a:xfrm>
              <a:off x="4122054" y="5861606"/>
              <a:ext cx="420865" cy="9144"/>
            </a:xfrm>
            <a:prstGeom prst="rect">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endParaRPr lang="en-US"/>
            </a:p>
          </p:txBody>
        </p:sp>
      </p:grpSp>
      <p:grpSp>
        <p:nvGrpSpPr>
          <p:cNvPr id="3" name="Group 70"/>
          <p:cNvGrpSpPr>
            <a:grpSpLocks/>
          </p:cNvGrpSpPr>
          <p:nvPr/>
        </p:nvGrpSpPr>
        <p:grpSpPr bwMode="auto">
          <a:xfrm>
            <a:off x="5595773" y="1291796"/>
            <a:ext cx="2567130" cy="3739953"/>
            <a:chOff x="5595213" y="2402122"/>
            <a:chExt cx="2801189" cy="3935454"/>
          </a:xfrm>
        </p:grpSpPr>
        <p:sp>
          <p:nvSpPr>
            <p:cNvPr id="12310" name="Text Box 8"/>
            <p:cNvSpPr txBox="1">
              <a:spLocks noChangeArrowheads="1"/>
            </p:cNvSpPr>
            <p:nvPr/>
          </p:nvSpPr>
          <p:spPr bwMode="auto">
            <a:xfrm>
              <a:off x="6233386" y="5942518"/>
              <a:ext cx="893029" cy="387798"/>
            </a:xfrm>
            <a:prstGeom prst="rect">
              <a:avLst/>
            </a:prstGeom>
            <a:noFill/>
            <a:ln w="19050" algn="ctr">
              <a:noFill/>
              <a:miter lim="800000"/>
              <a:headEnd/>
              <a:tailEnd/>
            </a:ln>
          </p:spPr>
          <p:txBody>
            <a:bodyPr>
              <a:spAutoFit/>
            </a:bodyPr>
            <a:lstStyle/>
            <a:p>
              <a:r>
                <a:rPr lang="en-US" b="0">
                  <a:solidFill>
                    <a:schemeClr val="tx1"/>
                  </a:solidFill>
                </a:rPr>
                <a:t>0</a:t>
              </a:r>
            </a:p>
          </p:txBody>
        </p:sp>
        <p:sp>
          <p:nvSpPr>
            <p:cNvPr id="12311" name="Text Box 9"/>
            <p:cNvSpPr txBox="1">
              <a:spLocks noChangeArrowheads="1"/>
            </p:cNvSpPr>
            <p:nvPr/>
          </p:nvSpPr>
          <p:spPr bwMode="auto">
            <a:xfrm>
              <a:off x="6828443" y="5942517"/>
              <a:ext cx="660831" cy="387798"/>
            </a:xfrm>
            <a:prstGeom prst="rect">
              <a:avLst/>
            </a:prstGeom>
            <a:noFill/>
            <a:ln w="19050" algn="ctr">
              <a:noFill/>
              <a:miter lim="800000"/>
              <a:headEnd/>
              <a:tailEnd/>
            </a:ln>
          </p:spPr>
          <p:txBody>
            <a:bodyPr>
              <a:spAutoFit/>
            </a:bodyPr>
            <a:lstStyle/>
            <a:p>
              <a:r>
                <a:rPr lang="en-US" b="0">
                  <a:solidFill>
                    <a:schemeClr val="tx1"/>
                  </a:solidFill>
                </a:rPr>
                <a:t>1</a:t>
              </a:r>
            </a:p>
          </p:txBody>
        </p:sp>
        <p:sp>
          <p:nvSpPr>
            <p:cNvPr id="12312" name="Rectangle 60"/>
            <p:cNvSpPr>
              <a:spLocks noChangeArrowheads="1"/>
            </p:cNvSpPr>
            <p:nvPr/>
          </p:nvSpPr>
          <p:spPr bwMode="auto">
            <a:xfrm>
              <a:off x="6473316" y="4064006"/>
              <a:ext cx="420865" cy="1799772"/>
            </a:xfrm>
            <a:prstGeom prst="rect">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endParaRPr lang="en-US"/>
            </a:p>
          </p:txBody>
        </p:sp>
        <p:sp>
          <p:nvSpPr>
            <p:cNvPr id="12313" name="Text Box 8"/>
            <p:cNvSpPr txBox="1">
              <a:spLocks noChangeArrowheads="1"/>
            </p:cNvSpPr>
            <p:nvPr/>
          </p:nvSpPr>
          <p:spPr bwMode="auto">
            <a:xfrm>
              <a:off x="7184056" y="5949778"/>
              <a:ext cx="893029" cy="387798"/>
            </a:xfrm>
            <a:prstGeom prst="rect">
              <a:avLst/>
            </a:prstGeom>
            <a:noFill/>
            <a:ln w="19050" algn="ctr">
              <a:noFill/>
              <a:miter lim="800000"/>
              <a:headEnd/>
              <a:tailEnd/>
            </a:ln>
          </p:spPr>
          <p:txBody>
            <a:bodyPr>
              <a:spAutoFit/>
            </a:bodyPr>
            <a:lstStyle/>
            <a:p>
              <a:r>
                <a:rPr lang="en-US" b="0">
                  <a:solidFill>
                    <a:schemeClr val="tx1"/>
                  </a:solidFill>
                </a:rPr>
                <a:t>2</a:t>
              </a:r>
            </a:p>
          </p:txBody>
        </p:sp>
        <p:sp>
          <p:nvSpPr>
            <p:cNvPr id="12314" name="Text Box 9"/>
            <p:cNvSpPr txBox="1">
              <a:spLocks noChangeArrowheads="1"/>
            </p:cNvSpPr>
            <p:nvPr/>
          </p:nvSpPr>
          <p:spPr bwMode="auto">
            <a:xfrm>
              <a:off x="7735571" y="5949777"/>
              <a:ext cx="660831" cy="387798"/>
            </a:xfrm>
            <a:prstGeom prst="rect">
              <a:avLst/>
            </a:prstGeom>
            <a:noFill/>
            <a:ln w="19050" algn="ctr">
              <a:noFill/>
              <a:miter lim="800000"/>
              <a:headEnd/>
              <a:tailEnd/>
            </a:ln>
          </p:spPr>
          <p:txBody>
            <a:bodyPr>
              <a:spAutoFit/>
            </a:bodyPr>
            <a:lstStyle/>
            <a:p>
              <a:r>
                <a:rPr lang="en-US" b="0">
                  <a:solidFill>
                    <a:schemeClr val="tx1"/>
                  </a:solidFill>
                </a:rPr>
                <a:t>3</a:t>
              </a:r>
            </a:p>
          </p:txBody>
        </p:sp>
        <p:sp>
          <p:nvSpPr>
            <p:cNvPr id="12315" name="Rectangle 63"/>
            <p:cNvSpPr>
              <a:spLocks noChangeArrowheads="1"/>
            </p:cNvSpPr>
            <p:nvPr/>
          </p:nvSpPr>
          <p:spPr bwMode="auto">
            <a:xfrm>
              <a:off x="7859406" y="4056752"/>
              <a:ext cx="420865" cy="1799772"/>
            </a:xfrm>
            <a:prstGeom prst="rect">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endParaRPr lang="en-US"/>
            </a:p>
          </p:txBody>
        </p:sp>
        <p:sp>
          <p:nvSpPr>
            <p:cNvPr id="12316" name="Right Arrow 64"/>
            <p:cNvSpPr>
              <a:spLocks noChangeArrowheads="1"/>
            </p:cNvSpPr>
            <p:nvPr/>
          </p:nvSpPr>
          <p:spPr bwMode="auto">
            <a:xfrm>
              <a:off x="5595213" y="4608289"/>
              <a:ext cx="638629" cy="406400"/>
            </a:xfrm>
            <a:prstGeom prst="rightArrow">
              <a:avLst>
                <a:gd name="adj1" fmla="val 50000"/>
                <a:gd name="adj2" fmla="val 50002"/>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endParaRPr lang="en-US"/>
            </a:p>
          </p:txBody>
        </p:sp>
        <p:sp>
          <p:nvSpPr>
            <p:cNvPr id="66" name="Line Callout 1 (Border and Accent Bar) 65"/>
            <p:cNvSpPr/>
            <p:nvPr/>
          </p:nvSpPr>
          <p:spPr bwMode="auto">
            <a:xfrm>
              <a:off x="6567054" y="2402122"/>
              <a:ext cx="1597503" cy="1422415"/>
            </a:xfrm>
            <a:prstGeom prst="accentBorderCallout1">
              <a:avLst>
                <a:gd name="adj1" fmla="val 63431"/>
                <a:gd name="adj2" fmla="val -4696"/>
                <a:gd name="adj3" fmla="val 155423"/>
                <a:gd name="adj4" fmla="val -40152"/>
              </a:avLst>
            </a:prstGeom>
            <a:gradFill>
              <a:gsLst>
                <a:gs pos="0">
                  <a:schemeClr val="accent2">
                    <a:lumMod val="75000"/>
                  </a:schemeClr>
                </a:gs>
                <a:gs pos="25000">
                  <a:srgbClr val="21D6E0"/>
                </a:gs>
                <a:gs pos="75000">
                  <a:srgbClr val="0087E6"/>
                </a:gs>
                <a:gs pos="100000">
                  <a:srgbClr val="005CBF"/>
                </a:gs>
              </a:gsLst>
              <a:lin ang="2700000" scaled="0"/>
            </a:gradFill>
            <a:ln w="38100" cap="flat" cmpd="sng" algn="ctr">
              <a:solidFill>
                <a:srgbClr val="292929">
                  <a:alpha val="70000"/>
                </a:srgbClr>
              </a:solidFill>
              <a:prstDash val="solid"/>
              <a:round/>
              <a:headEnd type="none" w="med" len="med"/>
              <a:tailEnd type="none" w="med" len="med"/>
            </a:ln>
            <a:effectLst/>
          </p:spPr>
          <p:txBody>
            <a:bodyPr wrap="none" anchor="ctr"/>
            <a:lstStyle/>
            <a:p>
              <a:pPr>
                <a:defRPr/>
              </a:pPr>
              <a:r>
                <a:rPr lang="en-US" sz="1600" dirty="0">
                  <a:latin typeface="Neo Sans Intel Medium"/>
                  <a:cs typeface="Arial" charset="0"/>
                </a:rPr>
                <a:t>Core 1 gets </a:t>
              </a:r>
            </a:p>
            <a:p>
              <a:pPr>
                <a:defRPr/>
              </a:pPr>
              <a:r>
                <a:rPr lang="en-US" sz="1600" dirty="0">
                  <a:latin typeface="Neo Sans Intel Medium"/>
                  <a:cs typeface="Arial" charset="0"/>
                </a:rPr>
                <a:t>interrupt </a:t>
              </a:r>
              <a:r>
                <a:rPr lang="en-US" sz="1600" dirty="0" smtClean="0">
                  <a:latin typeface="Neo Sans Intel Medium"/>
                  <a:cs typeface="Arial" charset="0"/>
                </a:rPr>
                <a:t> </a:t>
              </a:r>
            </a:p>
            <a:p>
              <a:pPr>
                <a:defRPr/>
              </a:pPr>
              <a:r>
                <a:rPr lang="en-US" sz="1600" smtClean="0">
                  <a:latin typeface="Neo Sans Intel Medium"/>
                  <a:cs typeface="Arial" charset="0"/>
                </a:rPr>
                <a:t>“wake-up”.</a:t>
              </a:r>
              <a:endParaRPr lang="en-US" sz="1600" dirty="0">
                <a:latin typeface="Neo Sans Intel Medium"/>
                <a:cs typeface="Arial" charset="0"/>
              </a:endParaRPr>
            </a:p>
            <a:p>
              <a:pPr>
                <a:defRPr/>
              </a:pPr>
              <a:r>
                <a:rPr lang="en-US" sz="1600" dirty="0">
                  <a:latin typeface="Neo Sans Intel Medium"/>
                  <a:cs typeface="Arial" charset="0"/>
                </a:rPr>
                <a:t>Returns to C0</a:t>
              </a:r>
            </a:p>
          </p:txBody>
        </p:sp>
        <p:sp>
          <p:nvSpPr>
            <p:cNvPr id="12318" name="Rectangle 66"/>
            <p:cNvSpPr>
              <a:spLocks noChangeArrowheads="1"/>
            </p:cNvSpPr>
            <p:nvPr/>
          </p:nvSpPr>
          <p:spPr bwMode="auto">
            <a:xfrm>
              <a:off x="7416732" y="5861606"/>
              <a:ext cx="420865" cy="9144"/>
            </a:xfrm>
            <a:prstGeom prst="rect">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endParaRPr lang="en-US"/>
            </a:p>
          </p:txBody>
        </p:sp>
        <p:sp>
          <p:nvSpPr>
            <p:cNvPr id="12319" name="Rectangle 68"/>
            <p:cNvSpPr>
              <a:spLocks noChangeArrowheads="1"/>
            </p:cNvSpPr>
            <p:nvPr/>
          </p:nvSpPr>
          <p:spPr bwMode="auto">
            <a:xfrm>
              <a:off x="6945024" y="4071266"/>
              <a:ext cx="420865" cy="1799772"/>
            </a:xfrm>
            <a:prstGeom prst="rect">
              <a:avLst/>
            </a:prstGeom>
            <a:gradFill rotWithShape="1">
              <a:gsLst>
                <a:gs pos="0">
                  <a:srgbClr val="005998"/>
                </a:gs>
                <a:gs pos="100000">
                  <a:srgbClr val="003A5D"/>
                </a:gs>
              </a:gsLst>
              <a:lin ang="2700000" scaled="1"/>
            </a:gradFill>
            <a:ln w="19050" algn="ctr">
              <a:solidFill>
                <a:srgbClr val="292929">
                  <a:alpha val="70195"/>
                </a:srgbClr>
              </a:solidFill>
              <a:round/>
              <a:headEnd/>
              <a:tailEnd/>
            </a:ln>
          </p:spPr>
          <p:txBody>
            <a:bodyPr wrap="none" anchor="ctr"/>
            <a:lstStyle/>
            <a:p>
              <a:endParaRPr lang="en-US"/>
            </a:p>
          </p:txBody>
        </p:sp>
      </p:grpSp>
      <p:sp>
        <p:nvSpPr>
          <p:cNvPr id="43" name="AutoShape 7"/>
          <p:cNvSpPr>
            <a:spLocks noChangeArrowheads="1"/>
          </p:cNvSpPr>
          <p:nvPr/>
        </p:nvSpPr>
        <p:spPr bwMode="auto">
          <a:xfrm>
            <a:off x="454025" y="5207991"/>
            <a:ext cx="8261350" cy="783193"/>
          </a:xfrm>
          <a:prstGeom prst="roundRect">
            <a:avLst>
              <a:gd name="adj" fmla="val 16667"/>
            </a:avLst>
          </a:prstGeom>
          <a:solidFill>
            <a:schemeClr val="accent3"/>
          </a:solidFill>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a:r>
              <a:rPr lang="en-US" sz="2000" dirty="0" smtClean="0"/>
              <a:t>Integrated Power Gate enables a per core C6 state and individual cores transition to a ~0W Power State</a:t>
            </a:r>
            <a:endParaRPr lang="en-US" sz="20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301263" y="111665"/>
            <a:ext cx="8629650" cy="1034759"/>
          </a:xfrm>
          <a:noFill/>
        </p:spPr>
        <p:txBody>
          <a:bodyPr lIns="92063" tIns="46032" rIns="92063" bIns="46032"/>
          <a:lstStyle/>
          <a:p>
            <a:pPr eaLnBrk="1" hangingPunct="1"/>
            <a:r>
              <a:rPr lang="en-US" sz="4400" dirty="0" smtClean="0"/>
              <a:t>Intel® Microarchitecture (Nehalem) </a:t>
            </a:r>
            <a:r>
              <a:rPr lang="en-US" sz="3200" dirty="0" smtClean="0"/>
              <a:t/>
            </a:r>
            <a:br>
              <a:rPr lang="en-US" sz="3200" dirty="0" smtClean="0"/>
            </a:br>
            <a:r>
              <a:rPr lang="en-US" sz="2400" dirty="0" smtClean="0">
                <a:solidFill>
                  <a:schemeClr val="tx1"/>
                </a:solidFill>
              </a:rPr>
              <a:t>Package C-state</a:t>
            </a:r>
            <a:endParaRPr lang="en-US" sz="5400" dirty="0" smtClean="0">
              <a:solidFill>
                <a:schemeClr val="tx1"/>
              </a:solidFill>
            </a:endParaRPr>
          </a:p>
        </p:txBody>
      </p:sp>
      <p:sp>
        <p:nvSpPr>
          <p:cNvPr id="13316" name="Rectangle 4"/>
          <p:cNvSpPr>
            <a:spLocks noGrp="1" noChangeArrowheads="1"/>
          </p:cNvSpPr>
          <p:nvPr>
            <p:ph type="body" idx="1"/>
          </p:nvPr>
        </p:nvSpPr>
        <p:spPr>
          <a:xfrm>
            <a:off x="103316" y="1267204"/>
            <a:ext cx="5481055" cy="4384675"/>
          </a:xfrm>
          <a:noFill/>
        </p:spPr>
        <p:txBody>
          <a:bodyPr lIns="91429" tIns="45715" rIns="91429" bIns="45715"/>
          <a:lstStyle/>
          <a:p>
            <a:pPr>
              <a:spcBef>
                <a:spcPts val="0"/>
              </a:spcBef>
            </a:pPr>
            <a:r>
              <a:rPr lang="en-US" sz="2800" dirty="0" smtClean="0"/>
              <a:t>Additional logic outside cores</a:t>
            </a:r>
          </a:p>
          <a:p>
            <a:pPr>
              <a:spcBef>
                <a:spcPts val="0"/>
              </a:spcBef>
            </a:pPr>
            <a:endParaRPr lang="en-US" sz="2800" dirty="0" smtClean="0"/>
          </a:p>
          <a:p>
            <a:pPr>
              <a:spcBef>
                <a:spcPts val="0"/>
              </a:spcBef>
            </a:pPr>
            <a:r>
              <a:rPr lang="en-US" sz="2800" dirty="0" smtClean="0"/>
              <a:t>When all cores in C6, package can transition to C6</a:t>
            </a:r>
          </a:p>
          <a:p>
            <a:pPr>
              <a:spcBef>
                <a:spcPts val="0"/>
              </a:spcBef>
            </a:pPr>
            <a:endParaRPr lang="en-US" sz="2800" dirty="0" smtClean="0"/>
          </a:p>
          <a:p>
            <a:pPr>
              <a:spcBef>
                <a:spcPts val="0"/>
              </a:spcBef>
            </a:pPr>
            <a:r>
              <a:rPr lang="en-US" sz="2800" dirty="0" smtClean="0"/>
              <a:t>Latency important for some workloads. CPU tracks “wake-up” frequency, over-rides C-state choice as needed</a:t>
            </a:r>
            <a:endParaRPr lang="en-US" sz="4000" dirty="0" smtClean="0"/>
          </a:p>
        </p:txBody>
      </p:sp>
      <p:sp>
        <p:nvSpPr>
          <p:cNvPr id="13317" name="AutoShape 7"/>
          <p:cNvSpPr>
            <a:spLocks noChangeArrowheads="1"/>
          </p:cNvSpPr>
          <p:nvPr/>
        </p:nvSpPr>
        <p:spPr bwMode="auto">
          <a:xfrm>
            <a:off x="454025" y="5308385"/>
            <a:ext cx="8261350" cy="783193"/>
          </a:xfrm>
          <a:prstGeom prst="roundRect">
            <a:avLst>
              <a:gd name="adj" fmla="val 16667"/>
            </a:avLst>
          </a:prstGeom>
          <a:solidFill>
            <a:schemeClr val="accent3"/>
          </a:solidFill>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a:r>
              <a:rPr lang="en-US" sz="2000" b="1" dirty="0" smtClean="0"/>
              <a:t>Longer average idle &amp; fewer “wake-ups</a:t>
            </a:r>
            <a:r>
              <a:rPr lang="en-US" sz="2000" b="1" dirty="0"/>
              <a:t>”  improves </a:t>
            </a:r>
            <a:r>
              <a:rPr lang="en-US" sz="2000" b="1" dirty="0" smtClean="0"/>
              <a:t>C6 Residency</a:t>
            </a:r>
            <a:r>
              <a:rPr lang="en-US" sz="2000" b="1" dirty="0"/>
              <a:t>. </a:t>
            </a:r>
            <a:r>
              <a:rPr lang="en-US" sz="2000" b="1" dirty="0" smtClean="0"/>
              <a:t/>
            </a:r>
            <a:br>
              <a:rPr lang="en-US" sz="2000" b="1" dirty="0" smtClean="0"/>
            </a:br>
            <a:r>
              <a:rPr lang="en-US" sz="2000" b="1" dirty="0" smtClean="0"/>
              <a:t>“</a:t>
            </a:r>
            <a:r>
              <a:rPr lang="en-US" sz="2000" b="1" dirty="0"/>
              <a:t>Get idle, stay idle”</a:t>
            </a:r>
          </a:p>
        </p:txBody>
      </p:sp>
      <p:grpSp>
        <p:nvGrpSpPr>
          <p:cNvPr id="2" name="Group 22"/>
          <p:cNvGrpSpPr>
            <a:grpSpLocks/>
          </p:cNvGrpSpPr>
          <p:nvPr/>
        </p:nvGrpSpPr>
        <p:grpSpPr bwMode="auto">
          <a:xfrm rot="16200000">
            <a:off x="5027911" y="1364578"/>
            <a:ext cx="4342855" cy="3191827"/>
            <a:chOff x="156" y="558"/>
            <a:chExt cx="3269" cy="2080"/>
          </a:xfrm>
        </p:grpSpPr>
        <p:sp>
          <p:nvSpPr>
            <p:cNvPr id="9" name="Rectangle 23"/>
            <p:cNvSpPr>
              <a:spLocks noChangeAspect="1" noChangeArrowheads="1"/>
            </p:cNvSpPr>
            <p:nvPr/>
          </p:nvSpPr>
          <p:spPr bwMode="auto">
            <a:xfrm>
              <a:off x="189" y="607"/>
              <a:ext cx="3236" cy="2031"/>
            </a:xfrm>
            <a:prstGeom prst="rect">
              <a:avLst/>
            </a:prstGeom>
            <a:solidFill>
              <a:schemeClr val="tx1"/>
            </a:solidFill>
            <a:ln w="22225" algn="ctr">
              <a:solidFill>
                <a:srgbClr val="292929"/>
              </a:solidFill>
              <a:miter lim="800000"/>
              <a:headEnd/>
              <a:tailEnd/>
            </a:ln>
            <a:effectLst/>
          </p:spPr>
          <p:txBody>
            <a:bodyPr wrap="none" anchor="ctr"/>
            <a:lstStyle/>
            <a:p>
              <a:endParaRPr lang="en-US"/>
            </a:p>
          </p:txBody>
        </p:sp>
        <p:pic>
          <p:nvPicPr>
            <p:cNvPr id="10" name="Picture 24" descr="nehalem Die Shot 2"/>
            <p:cNvPicPr>
              <a:picLocks noChangeAspect="1" noChangeArrowheads="1"/>
            </p:cNvPicPr>
            <p:nvPr/>
          </p:nvPicPr>
          <p:blipFill>
            <a:blip r:embed="rId3" cstate="print"/>
            <a:srcRect l="1125" t="1622" r="1125" b="810"/>
            <a:stretch>
              <a:fillRect/>
            </a:stretch>
          </p:blipFill>
          <p:spPr bwMode="auto">
            <a:xfrm>
              <a:off x="156" y="558"/>
              <a:ext cx="3217" cy="2037"/>
            </a:xfrm>
            <a:prstGeom prst="rect">
              <a:avLst/>
            </a:prstGeom>
            <a:noFill/>
            <a:ln w="9525">
              <a:noFill/>
              <a:miter lim="800000"/>
              <a:headEnd/>
              <a:tailEnd/>
            </a:ln>
          </p:spPr>
        </p:pic>
        <p:sp>
          <p:nvSpPr>
            <p:cNvPr id="11" name="Rectangle 25"/>
            <p:cNvSpPr>
              <a:spLocks noChangeAspect="1" noChangeArrowheads="1"/>
            </p:cNvSpPr>
            <p:nvPr/>
          </p:nvSpPr>
          <p:spPr bwMode="auto">
            <a:xfrm>
              <a:off x="323" y="775"/>
              <a:ext cx="658" cy="1113"/>
            </a:xfrm>
            <a:prstGeom prst="rect">
              <a:avLst/>
            </a:prstGeom>
            <a:noFill/>
            <a:ln w="38100" algn="ctr">
              <a:solidFill>
                <a:srgbClr val="FFFF00"/>
              </a:solidFill>
              <a:miter lim="800000"/>
              <a:headEnd/>
              <a:tailEnd/>
            </a:ln>
            <a:effectLst/>
          </p:spPr>
          <p:txBody>
            <a:bodyPr wrap="none" anchor="ctr"/>
            <a:lstStyle/>
            <a:p>
              <a:pPr>
                <a:lnSpc>
                  <a:spcPct val="75000"/>
                </a:lnSpc>
              </a:pPr>
              <a:endParaRPr lang="en-US" sz="1800" b="0"/>
            </a:p>
          </p:txBody>
        </p:sp>
        <p:sp>
          <p:nvSpPr>
            <p:cNvPr id="12" name="Rectangle 26"/>
            <p:cNvSpPr>
              <a:spLocks noChangeAspect="1" noChangeArrowheads="1"/>
            </p:cNvSpPr>
            <p:nvPr/>
          </p:nvSpPr>
          <p:spPr bwMode="auto">
            <a:xfrm>
              <a:off x="979" y="775"/>
              <a:ext cx="653" cy="1113"/>
            </a:xfrm>
            <a:prstGeom prst="rect">
              <a:avLst/>
            </a:prstGeom>
            <a:noFill/>
            <a:ln w="38100" algn="ctr">
              <a:solidFill>
                <a:srgbClr val="FFFF00"/>
              </a:solidFill>
              <a:miter lim="800000"/>
              <a:headEnd/>
              <a:tailEnd/>
            </a:ln>
            <a:effectLst/>
          </p:spPr>
          <p:txBody>
            <a:bodyPr wrap="none" anchor="ctr"/>
            <a:lstStyle/>
            <a:p>
              <a:pPr>
                <a:lnSpc>
                  <a:spcPct val="75000"/>
                </a:lnSpc>
              </a:pPr>
              <a:endParaRPr lang="en-US" sz="1800" b="0"/>
            </a:p>
          </p:txBody>
        </p:sp>
        <p:sp>
          <p:nvSpPr>
            <p:cNvPr id="13" name="Rectangle 27"/>
            <p:cNvSpPr>
              <a:spLocks noChangeAspect="1" noChangeArrowheads="1"/>
            </p:cNvSpPr>
            <p:nvPr/>
          </p:nvSpPr>
          <p:spPr bwMode="auto">
            <a:xfrm>
              <a:off x="2535" y="775"/>
              <a:ext cx="652" cy="1113"/>
            </a:xfrm>
            <a:prstGeom prst="rect">
              <a:avLst/>
            </a:prstGeom>
            <a:noFill/>
            <a:ln w="38100" algn="ctr">
              <a:solidFill>
                <a:srgbClr val="FFFF00"/>
              </a:solidFill>
              <a:miter lim="800000"/>
              <a:headEnd/>
              <a:tailEnd/>
            </a:ln>
            <a:effectLst/>
          </p:spPr>
          <p:txBody>
            <a:bodyPr wrap="none" anchor="ctr"/>
            <a:lstStyle/>
            <a:p>
              <a:pPr>
                <a:lnSpc>
                  <a:spcPct val="75000"/>
                </a:lnSpc>
              </a:pPr>
              <a:endParaRPr lang="en-US" sz="1800" b="0"/>
            </a:p>
          </p:txBody>
        </p:sp>
        <p:pic>
          <p:nvPicPr>
            <p:cNvPr id="16" name="Picture 32" descr="boxwithLine"/>
            <p:cNvPicPr preferRelativeResize="0">
              <a:picLocks noChangeAspect="1" noChangeArrowheads="1"/>
            </p:cNvPicPr>
            <p:nvPr/>
          </p:nvPicPr>
          <p:blipFill>
            <a:blip r:embed="rId4" cstate="print"/>
            <a:srcRect/>
            <a:stretch>
              <a:fillRect/>
            </a:stretch>
          </p:blipFill>
          <p:spPr bwMode="auto">
            <a:xfrm>
              <a:off x="976" y="571"/>
              <a:ext cx="2261" cy="190"/>
            </a:xfrm>
            <a:prstGeom prst="rect">
              <a:avLst/>
            </a:prstGeom>
            <a:noFill/>
            <a:ln w="9525">
              <a:noFill/>
              <a:miter lim="800000"/>
              <a:headEnd/>
              <a:tailEnd/>
            </a:ln>
          </p:spPr>
        </p:pic>
        <p:pic>
          <p:nvPicPr>
            <p:cNvPr id="18" name="Picture 34" descr="boxwithLine"/>
            <p:cNvPicPr preferRelativeResize="0">
              <a:picLocks noChangeAspect="1" noChangeArrowheads="1"/>
            </p:cNvPicPr>
            <p:nvPr/>
          </p:nvPicPr>
          <p:blipFill>
            <a:blip r:embed="rId5" cstate="print"/>
            <a:srcRect/>
            <a:stretch>
              <a:fillRect/>
            </a:stretch>
          </p:blipFill>
          <p:spPr bwMode="auto">
            <a:xfrm>
              <a:off x="422" y="1216"/>
              <a:ext cx="530" cy="194"/>
            </a:xfrm>
            <a:prstGeom prst="rect">
              <a:avLst/>
            </a:prstGeom>
            <a:noFill/>
            <a:ln w="9525">
              <a:noFill/>
              <a:miter lim="800000"/>
              <a:headEnd/>
              <a:tailEnd/>
            </a:ln>
          </p:spPr>
        </p:pic>
        <p:sp>
          <p:nvSpPr>
            <p:cNvPr id="19" name="Text Box 35"/>
            <p:cNvSpPr txBox="1">
              <a:spLocks noChangeAspect="1" noChangeArrowheads="1"/>
            </p:cNvSpPr>
            <p:nvPr/>
          </p:nvSpPr>
          <p:spPr bwMode="auto">
            <a:xfrm rot="5218206">
              <a:off x="434" y="1225"/>
              <a:ext cx="357" cy="181"/>
            </a:xfrm>
            <a:prstGeom prst="rect">
              <a:avLst/>
            </a:prstGeom>
            <a:noFill/>
            <a:ln w="22225" algn="ctr">
              <a:noFill/>
              <a:miter lim="800000"/>
              <a:headEnd/>
              <a:tailEnd/>
            </a:ln>
            <a:effectLst/>
          </p:spPr>
          <p:txBody>
            <a:bodyPr wrap="none"/>
            <a:lstStyle/>
            <a:p>
              <a:pPr>
                <a:lnSpc>
                  <a:spcPct val="75000"/>
                </a:lnSpc>
              </a:pPr>
              <a:r>
                <a:rPr lang="en-US" sz="1800" b="0" dirty="0">
                  <a:solidFill>
                    <a:schemeClr val="bg1"/>
                  </a:solidFill>
                </a:rPr>
                <a:t>Core</a:t>
              </a:r>
            </a:p>
          </p:txBody>
        </p:sp>
        <p:pic>
          <p:nvPicPr>
            <p:cNvPr id="20" name="Picture 36" descr="boxwithLine"/>
            <p:cNvPicPr preferRelativeResize="0">
              <a:picLocks noChangeAspect="1" noChangeArrowheads="1"/>
            </p:cNvPicPr>
            <p:nvPr/>
          </p:nvPicPr>
          <p:blipFill>
            <a:blip r:embed="rId5" cstate="print"/>
            <a:srcRect/>
            <a:stretch>
              <a:fillRect/>
            </a:stretch>
          </p:blipFill>
          <p:spPr bwMode="auto">
            <a:xfrm>
              <a:off x="1066" y="1239"/>
              <a:ext cx="530" cy="194"/>
            </a:xfrm>
            <a:prstGeom prst="rect">
              <a:avLst/>
            </a:prstGeom>
            <a:noFill/>
            <a:ln w="9525">
              <a:noFill/>
              <a:miter lim="800000"/>
              <a:headEnd/>
              <a:tailEnd/>
            </a:ln>
          </p:spPr>
        </p:pic>
        <p:sp>
          <p:nvSpPr>
            <p:cNvPr id="21" name="Text Box 37"/>
            <p:cNvSpPr txBox="1">
              <a:spLocks noChangeAspect="1" noChangeArrowheads="1"/>
            </p:cNvSpPr>
            <p:nvPr/>
          </p:nvSpPr>
          <p:spPr bwMode="auto">
            <a:xfrm rot="5400000">
              <a:off x="1120" y="1234"/>
              <a:ext cx="357" cy="181"/>
            </a:xfrm>
            <a:prstGeom prst="rect">
              <a:avLst/>
            </a:prstGeom>
            <a:noFill/>
            <a:ln w="22225" algn="ctr">
              <a:noFill/>
              <a:miter lim="800000"/>
              <a:headEnd/>
              <a:tailEnd/>
            </a:ln>
            <a:effectLst/>
          </p:spPr>
          <p:txBody>
            <a:bodyPr wrap="none"/>
            <a:lstStyle/>
            <a:p>
              <a:pPr>
                <a:lnSpc>
                  <a:spcPct val="75000"/>
                </a:lnSpc>
              </a:pPr>
              <a:r>
                <a:rPr lang="en-US" sz="1800" b="0" dirty="0">
                  <a:solidFill>
                    <a:schemeClr val="bg1"/>
                  </a:solidFill>
                </a:rPr>
                <a:t>Core</a:t>
              </a:r>
            </a:p>
          </p:txBody>
        </p:sp>
        <p:pic>
          <p:nvPicPr>
            <p:cNvPr id="22" name="Picture 38" descr="boxwithLine"/>
            <p:cNvPicPr preferRelativeResize="0">
              <a:picLocks noChangeAspect="1" noChangeArrowheads="1"/>
            </p:cNvPicPr>
            <p:nvPr/>
          </p:nvPicPr>
          <p:blipFill>
            <a:blip r:embed="rId5" cstate="print"/>
            <a:srcRect/>
            <a:stretch>
              <a:fillRect/>
            </a:stretch>
          </p:blipFill>
          <p:spPr bwMode="auto">
            <a:xfrm>
              <a:off x="1969" y="1226"/>
              <a:ext cx="530" cy="194"/>
            </a:xfrm>
            <a:prstGeom prst="rect">
              <a:avLst/>
            </a:prstGeom>
            <a:noFill/>
            <a:ln w="9525">
              <a:noFill/>
              <a:miter lim="800000"/>
              <a:headEnd/>
              <a:tailEnd/>
            </a:ln>
          </p:spPr>
        </p:pic>
        <p:sp>
          <p:nvSpPr>
            <p:cNvPr id="23" name="Text Box 39"/>
            <p:cNvSpPr txBox="1">
              <a:spLocks noChangeAspect="1" noChangeArrowheads="1"/>
            </p:cNvSpPr>
            <p:nvPr/>
          </p:nvSpPr>
          <p:spPr bwMode="auto">
            <a:xfrm rot="5400000">
              <a:off x="2039" y="1221"/>
              <a:ext cx="357" cy="181"/>
            </a:xfrm>
            <a:prstGeom prst="rect">
              <a:avLst/>
            </a:prstGeom>
            <a:noFill/>
            <a:ln w="22225" algn="ctr">
              <a:noFill/>
              <a:miter lim="800000"/>
              <a:headEnd/>
              <a:tailEnd/>
            </a:ln>
            <a:effectLst/>
          </p:spPr>
          <p:txBody>
            <a:bodyPr wrap="none"/>
            <a:lstStyle/>
            <a:p>
              <a:pPr>
                <a:lnSpc>
                  <a:spcPct val="75000"/>
                </a:lnSpc>
              </a:pPr>
              <a:r>
                <a:rPr lang="en-US" sz="1800" b="0" dirty="0">
                  <a:solidFill>
                    <a:schemeClr val="bg1"/>
                  </a:solidFill>
                </a:rPr>
                <a:t>Core</a:t>
              </a:r>
            </a:p>
          </p:txBody>
        </p:sp>
        <p:pic>
          <p:nvPicPr>
            <p:cNvPr id="24" name="Picture 40" descr="boxwithLine"/>
            <p:cNvPicPr preferRelativeResize="0">
              <a:picLocks noChangeAspect="1" noChangeArrowheads="1"/>
            </p:cNvPicPr>
            <p:nvPr/>
          </p:nvPicPr>
          <p:blipFill>
            <a:blip r:embed="rId5" cstate="print"/>
            <a:srcRect/>
            <a:stretch>
              <a:fillRect/>
            </a:stretch>
          </p:blipFill>
          <p:spPr bwMode="auto">
            <a:xfrm>
              <a:off x="2608" y="1221"/>
              <a:ext cx="530" cy="194"/>
            </a:xfrm>
            <a:prstGeom prst="rect">
              <a:avLst/>
            </a:prstGeom>
            <a:noFill/>
            <a:ln w="9525">
              <a:noFill/>
              <a:miter lim="800000"/>
              <a:headEnd/>
              <a:tailEnd/>
            </a:ln>
          </p:spPr>
        </p:pic>
        <p:sp>
          <p:nvSpPr>
            <p:cNvPr id="25" name="Text Box 41"/>
            <p:cNvSpPr txBox="1">
              <a:spLocks noChangeAspect="1" noChangeArrowheads="1"/>
            </p:cNvSpPr>
            <p:nvPr/>
          </p:nvSpPr>
          <p:spPr bwMode="auto">
            <a:xfrm rot="5400000">
              <a:off x="2702" y="1225"/>
              <a:ext cx="356" cy="181"/>
            </a:xfrm>
            <a:prstGeom prst="rect">
              <a:avLst/>
            </a:prstGeom>
            <a:noFill/>
            <a:ln w="22225" algn="ctr">
              <a:noFill/>
              <a:miter lim="800000"/>
              <a:headEnd/>
              <a:tailEnd/>
            </a:ln>
            <a:effectLst/>
          </p:spPr>
          <p:txBody>
            <a:bodyPr wrap="none"/>
            <a:lstStyle/>
            <a:p>
              <a:pPr>
                <a:lnSpc>
                  <a:spcPct val="75000"/>
                </a:lnSpc>
              </a:pPr>
              <a:r>
                <a:rPr lang="en-US" sz="1800" b="0" dirty="0">
                  <a:solidFill>
                    <a:schemeClr val="bg1"/>
                  </a:solidFill>
                </a:rPr>
                <a:t>Core</a:t>
              </a:r>
            </a:p>
          </p:txBody>
        </p:sp>
        <p:pic>
          <p:nvPicPr>
            <p:cNvPr id="27" name="Picture 43" descr="boxwithLine"/>
            <p:cNvPicPr preferRelativeResize="0">
              <a:picLocks noChangeAspect="1" noChangeArrowheads="1"/>
            </p:cNvPicPr>
            <p:nvPr/>
          </p:nvPicPr>
          <p:blipFill>
            <a:blip r:embed="rId4" cstate="print"/>
            <a:srcRect/>
            <a:stretch>
              <a:fillRect/>
            </a:stretch>
          </p:blipFill>
          <p:spPr bwMode="auto">
            <a:xfrm>
              <a:off x="1182" y="2111"/>
              <a:ext cx="1062" cy="194"/>
            </a:xfrm>
            <a:prstGeom prst="rect">
              <a:avLst/>
            </a:prstGeom>
            <a:noFill/>
            <a:ln w="9525">
              <a:noFill/>
              <a:miter lim="800000"/>
              <a:headEnd/>
              <a:tailEnd/>
            </a:ln>
          </p:spPr>
        </p:pic>
        <p:sp>
          <p:nvSpPr>
            <p:cNvPr id="29" name="Rectangle 45"/>
            <p:cNvSpPr>
              <a:spLocks noChangeAspect="1" noChangeArrowheads="1"/>
            </p:cNvSpPr>
            <p:nvPr/>
          </p:nvSpPr>
          <p:spPr bwMode="auto">
            <a:xfrm>
              <a:off x="1878" y="775"/>
              <a:ext cx="658" cy="1113"/>
            </a:xfrm>
            <a:prstGeom prst="rect">
              <a:avLst/>
            </a:prstGeom>
            <a:noFill/>
            <a:ln w="38100" algn="ctr">
              <a:solidFill>
                <a:srgbClr val="FFFF00"/>
              </a:solidFill>
              <a:miter lim="800000"/>
              <a:headEnd/>
              <a:tailEnd/>
            </a:ln>
            <a:effectLst/>
          </p:spPr>
          <p:txBody>
            <a:bodyPr wrap="none" anchor="ctr"/>
            <a:lstStyle/>
            <a:p>
              <a:pPr>
                <a:lnSpc>
                  <a:spcPct val="75000"/>
                </a:lnSpc>
              </a:pPr>
              <a:endParaRPr lang="en-US" sz="1800" b="0"/>
            </a:p>
          </p:txBody>
        </p:sp>
        <p:sp>
          <p:nvSpPr>
            <p:cNvPr id="31" name="Rectangle 47"/>
            <p:cNvSpPr>
              <a:spLocks noChangeAspect="1" noChangeArrowheads="1"/>
            </p:cNvSpPr>
            <p:nvPr/>
          </p:nvSpPr>
          <p:spPr bwMode="auto">
            <a:xfrm>
              <a:off x="1878" y="775"/>
              <a:ext cx="658" cy="1113"/>
            </a:xfrm>
            <a:prstGeom prst="rect">
              <a:avLst/>
            </a:prstGeom>
            <a:noFill/>
            <a:ln w="38100" algn="ctr">
              <a:solidFill>
                <a:srgbClr val="FFFF00"/>
              </a:solidFill>
              <a:miter lim="800000"/>
              <a:headEnd/>
              <a:tailEnd/>
            </a:ln>
            <a:effectLst/>
          </p:spPr>
          <p:txBody>
            <a:bodyPr wrap="none" anchor="ctr"/>
            <a:lstStyle/>
            <a:p>
              <a:pPr>
                <a:lnSpc>
                  <a:spcPct val="75000"/>
                </a:lnSpc>
              </a:pPr>
              <a:endParaRPr lang="en-US" sz="1800" b="0"/>
            </a:p>
          </p:txBody>
        </p:sp>
        <p:sp>
          <p:nvSpPr>
            <p:cNvPr id="32" name="Rectangle 48"/>
            <p:cNvSpPr>
              <a:spLocks noChangeAspect="1" noChangeArrowheads="1"/>
            </p:cNvSpPr>
            <p:nvPr/>
          </p:nvSpPr>
          <p:spPr bwMode="auto">
            <a:xfrm>
              <a:off x="1878" y="775"/>
              <a:ext cx="658" cy="1113"/>
            </a:xfrm>
            <a:prstGeom prst="rect">
              <a:avLst/>
            </a:prstGeom>
            <a:noFill/>
            <a:ln w="38100" algn="ctr">
              <a:solidFill>
                <a:srgbClr val="FFFF00"/>
              </a:solidFill>
              <a:miter lim="800000"/>
              <a:headEnd/>
              <a:tailEnd/>
            </a:ln>
            <a:effectLst/>
          </p:spPr>
          <p:txBody>
            <a:bodyPr wrap="none" anchor="ctr"/>
            <a:lstStyle/>
            <a:p>
              <a:pPr>
                <a:lnSpc>
                  <a:spcPct val="75000"/>
                </a:lnSpc>
              </a:pPr>
              <a:endParaRPr lang="en-US" sz="1800" b="0"/>
            </a:p>
          </p:txBody>
        </p:sp>
        <p:sp>
          <p:nvSpPr>
            <p:cNvPr id="34" name="Rectangle 50"/>
            <p:cNvSpPr>
              <a:spLocks noChangeAspect="1" noChangeArrowheads="1"/>
            </p:cNvSpPr>
            <p:nvPr/>
          </p:nvSpPr>
          <p:spPr bwMode="auto">
            <a:xfrm>
              <a:off x="1878" y="775"/>
              <a:ext cx="658" cy="1113"/>
            </a:xfrm>
            <a:prstGeom prst="rect">
              <a:avLst/>
            </a:prstGeom>
            <a:noFill/>
            <a:ln w="38100" algn="ctr">
              <a:solidFill>
                <a:srgbClr val="FFFF00"/>
              </a:solidFill>
              <a:miter lim="800000"/>
              <a:headEnd/>
              <a:tailEnd/>
            </a:ln>
            <a:effectLst/>
          </p:spPr>
          <p:txBody>
            <a:bodyPr wrap="none" anchor="ctr"/>
            <a:lstStyle/>
            <a:p>
              <a:pPr>
                <a:lnSpc>
                  <a:spcPct val="75000"/>
                </a:lnSpc>
              </a:pPr>
              <a:endParaRPr lang="en-US" sz="1800" b="0"/>
            </a:p>
          </p:txBody>
        </p:sp>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12899" y="195106"/>
            <a:ext cx="9049795" cy="941796"/>
          </a:xfrm>
        </p:spPr>
        <p:txBody>
          <a:bodyPr/>
          <a:lstStyle/>
          <a:p>
            <a:r>
              <a:rPr lang="en-US" sz="4400" dirty="0" smtClean="0"/>
              <a:t>Windows*7 &amp; Windows Server* 2008 R2 </a:t>
            </a:r>
            <a:r>
              <a:rPr lang="en-US" sz="5400" dirty="0" smtClean="0"/>
              <a:t/>
            </a:r>
            <a:br>
              <a:rPr lang="en-US" sz="5400" dirty="0" smtClean="0"/>
            </a:br>
            <a:r>
              <a:rPr lang="en-US" sz="2400" dirty="0" smtClean="0">
                <a:solidFill>
                  <a:schemeClr val="tx1"/>
                </a:solidFill>
              </a:rPr>
              <a:t>Intelligent Timer Tick Distribution</a:t>
            </a:r>
            <a:endParaRPr lang="en-US" sz="5400" dirty="0" smtClean="0">
              <a:solidFill>
                <a:schemeClr val="tx1"/>
              </a:solidFill>
            </a:endParaRPr>
          </a:p>
        </p:txBody>
      </p:sp>
      <p:sp>
        <p:nvSpPr>
          <p:cNvPr id="14339" name="Content Placeholder 2"/>
          <p:cNvSpPr>
            <a:spLocks noGrp="1"/>
          </p:cNvSpPr>
          <p:nvPr>
            <p:ph idx="1"/>
          </p:nvPr>
        </p:nvSpPr>
        <p:spPr>
          <a:xfrm>
            <a:off x="293916" y="1693853"/>
            <a:ext cx="8400142" cy="4140886"/>
          </a:xfrm>
        </p:spPr>
        <p:txBody>
          <a:bodyPr/>
          <a:lstStyle/>
          <a:p>
            <a:pPr marL="288925" indent="-288925">
              <a:lnSpc>
                <a:spcPts val="3600"/>
              </a:lnSpc>
            </a:pPr>
            <a:r>
              <a:rPr lang="en-US" sz="2800" dirty="0" smtClean="0"/>
              <a:t>Before, primary timer interrupt on logical processor 0 propagated timer interrupt to all other Logical Processors (LPs)</a:t>
            </a:r>
          </a:p>
          <a:p>
            <a:pPr marL="347663" indent="-347663">
              <a:lnSpc>
                <a:spcPts val="3600"/>
              </a:lnSpc>
            </a:pPr>
            <a:r>
              <a:rPr lang="en-US" sz="2800" dirty="0" smtClean="0"/>
              <a:t>On Windows 7, timer system wakes up sleeping logical processors only if needed</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37456" y="142651"/>
            <a:ext cx="8644498" cy="941796"/>
          </a:xfrm>
        </p:spPr>
        <p:txBody>
          <a:bodyPr/>
          <a:lstStyle/>
          <a:p>
            <a:r>
              <a:rPr lang="en-US" sz="4400" dirty="0" smtClean="0"/>
              <a:t>Windows*7 &amp; Windows Server* 2008 R2</a:t>
            </a:r>
            <a:r>
              <a:rPr lang="en-US" sz="2800" dirty="0" smtClean="0"/>
              <a:t/>
            </a:r>
            <a:br>
              <a:rPr lang="en-US" sz="2800" dirty="0" smtClean="0"/>
            </a:br>
            <a:r>
              <a:rPr lang="en-US" sz="2400" dirty="0" smtClean="0">
                <a:solidFill>
                  <a:schemeClr val="tx1"/>
                </a:solidFill>
              </a:rPr>
              <a:t>Timer Coalescing</a:t>
            </a:r>
            <a:endParaRPr lang="en-US" sz="5400" dirty="0" smtClean="0">
              <a:solidFill>
                <a:schemeClr val="tx1"/>
              </a:solidFill>
            </a:endParaRPr>
          </a:p>
        </p:txBody>
      </p:sp>
      <p:sp>
        <p:nvSpPr>
          <p:cNvPr id="15363" name="Content Placeholder 2"/>
          <p:cNvSpPr>
            <a:spLocks noGrp="1"/>
          </p:cNvSpPr>
          <p:nvPr>
            <p:ph idx="1"/>
          </p:nvPr>
        </p:nvSpPr>
        <p:spPr>
          <a:xfrm>
            <a:off x="128870" y="1071962"/>
            <a:ext cx="9648372" cy="2253796"/>
          </a:xfrm>
        </p:spPr>
        <p:txBody>
          <a:bodyPr/>
          <a:lstStyle/>
          <a:p>
            <a:pPr>
              <a:lnSpc>
                <a:spcPts val="3600"/>
              </a:lnSpc>
              <a:spcBef>
                <a:spcPts val="0"/>
              </a:spcBef>
              <a:spcAft>
                <a:spcPts val="600"/>
              </a:spcAft>
            </a:pPr>
            <a:r>
              <a:rPr lang="en-US" sz="2400" dirty="0" smtClean="0"/>
              <a:t>Staying idle requires minimizing timer interrupts</a:t>
            </a:r>
          </a:p>
          <a:p>
            <a:pPr>
              <a:lnSpc>
                <a:spcPts val="3600"/>
              </a:lnSpc>
              <a:spcBef>
                <a:spcPts val="0"/>
              </a:spcBef>
              <a:spcAft>
                <a:spcPts val="600"/>
              </a:spcAft>
            </a:pPr>
            <a:r>
              <a:rPr lang="en-US" sz="2400" dirty="0" smtClean="0"/>
              <a:t>Before, periodic timers had independent cycles</a:t>
            </a:r>
          </a:p>
          <a:p>
            <a:pPr>
              <a:lnSpc>
                <a:spcPts val="3600"/>
              </a:lnSpc>
              <a:spcBef>
                <a:spcPts val="0"/>
              </a:spcBef>
              <a:spcAft>
                <a:spcPts val="600"/>
              </a:spcAft>
            </a:pPr>
            <a:r>
              <a:rPr lang="en-US" sz="2400" dirty="0" smtClean="0"/>
              <a:t>New timer APIs permit timer coalescing</a:t>
            </a:r>
          </a:p>
          <a:p>
            <a:pPr lvl="1">
              <a:spcBef>
                <a:spcPts val="0"/>
              </a:spcBef>
              <a:spcAft>
                <a:spcPts val="600"/>
              </a:spcAft>
            </a:pPr>
            <a:r>
              <a:rPr lang="en-US" sz="2000" dirty="0" smtClean="0"/>
              <a:t>Application or driver specifies tolerable delay</a:t>
            </a:r>
          </a:p>
          <a:p>
            <a:pPr lvl="1">
              <a:spcBef>
                <a:spcPts val="0"/>
              </a:spcBef>
              <a:spcAft>
                <a:spcPts val="600"/>
              </a:spcAft>
            </a:pPr>
            <a:r>
              <a:rPr lang="en-US" sz="2000" dirty="0" smtClean="0"/>
              <a:t>Hypervisor also implements timer coalescing for guest timers</a:t>
            </a:r>
          </a:p>
          <a:p>
            <a:pPr lvl="1">
              <a:lnSpc>
                <a:spcPts val="3600"/>
              </a:lnSpc>
              <a:spcBef>
                <a:spcPts val="0"/>
              </a:spcBef>
              <a:spcAft>
                <a:spcPts val="600"/>
              </a:spcAft>
            </a:pPr>
            <a:endParaRPr lang="en-US" sz="2000" dirty="0" smtClean="0"/>
          </a:p>
        </p:txBody>
      </p:sp>
      <p:cxnSp>
        <p:nvCxnSpPr>
          <p:cNvPr id="48" name="Straight Arrow Connector 47"/>
          <p:cNvCxnSpPr/>
          <p:nvPr/>
        </p:nvCxnSpPr>
        <p:spPr>
          <a:xfrm rot="5400000" flipH="1" flipV="1">
            <a:off x="430323" y="3899196"/>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49" name="Straight Arrow Connector 48"/>
          <p:cNvCxnSpPr/>
          <p:nvPr/>
        </p:nvCxnSpPr>
        <p:spPr>
          <a:xfrm rot="5400000" flipH="1" flipV="1">
            <a:off x="430323" y="4661196"/>
            <a:ext cx="609600" cy="1588"/>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50" name="TextBox 49"/>
          <p:cNvSpPr txBox="1"/>
          <p:nvPr/>
        </p:nvSpPr>
        <p:spPr>
          <a:xfrm>
            <a:off x="759729" y="3747590"/>
            <a:ext cx="1304925" cy="587375"/>
          </a:xfrm>
          <a:prstGeom prst="rect">
            <a:avLst/>
          </a:prstGeom>
          <a:noFill/>
          <a:ln cmpd="sng">
            <a:noFill/>
          </a:ln>
          <a:effectLst/>
        </p:spPr>
        <p:txBody>
          <a:bodyPr>
            <a:spAutoFit/>
          </a:bodyPr>
          <a:lstStyle/>
          <a:p>
            <a:pPr defTabSz="914363">
              <a:lnSpc>
                <a:spcPct val="90000"/>
              </a:lnSpc>
              <a:defRPr/>
            </a:pPr>
            <a:r>
              <a:rPr lang="en-US" sz="1400" dirty="0">
                <a:solidFill>
                  <a:schemeClr val="tx1"/>
                </a:solidFill>
                <a:effectLst>
                  <a:outerShdw blurRad="38100" dist="38100" dir="2700000" algn="tl">
                    <a:srgbClr val="000000">
                      <a:alpha val="43137"/>
                    </a:srgbClr>
                  </a:outerShdw>
                </a:effectLst>
                <a:latin typeface="Trebuchet MS" pitchFamily="34" charset="0"/>
              </a:rPr>
              <a:t>Timer tick</a:t>
            </a:r>
          </a:p>
          <a:p>
            <a:pPr defTabSz="914363">
              <a:lnSpc>
                <a:spcPct val="90000"/>
              </a:lnSpc>
              <a:defRPr/>
            </a:pPr>
            <a:r>
              <a:rPr lang="en-US" sz="1400" dirty="0">
                <a:solidFill>
                  <a:schemeClr val="tx1"/>
                </a:solidFill>
                <a:effectLst>
                  <a:outerShdw blurRad="38100" dist="38100" dir="2700000" algn="tl">
                    <a:srgbClr val="000000">
                      <a:alpha val="43137"/>
                    </a:srgbClr>
                  </a:outerShdw>
                </a:effectLst>
                <a:latin typeface="Trebuchet MS" pitchFamily="34" charset="0"/>
              </a:rPr>
              <a:t>15.6 ms</a:t>
            </a:r>
          </a:p>
        </p:txBody>
      </p:sp>
      <p:sp>
        <p:nvSpPr>
          <p:cNvPr id="51" name="TextBox 50"/>
          <p:cNvSpPr txBox="1"/>
          <p:nvPr/>
        </p:nvSpPr>
        <p:spPr>
          <a:xfrm>
            <a:off x="759729" y="4433390"/>
            <a:ext cx="1304925" cy="479425"/>
          </a:xfrm>
          <a:prstGeom prst="rect">
            <a:avLst/>
          </a:prstGeom>
          <a:noFill/>
          <a:ln cmpd="sng">
            <a:noFill/>
          </a:ln>
          <a:effectLst/>
        </p:spPr>
        <p:txBody>
          <a:bodyPr>
            <a:spAutoFit/>
          </a:bodyPr>
          <a:lstStyle/>
          <a:p>
            <a:pPr defTabSz="914363">
              <a:lnSpc>
                <a:spcPct val="90000"/>
              </a:lnSpc>
              <a:defRPr/>
            </a:pPr>
            <a:r>
              <a:rPr lang="en-US" sz="1400" dirty="0">
                <a:solidFill>
                  <a:schemeClr val="tx1"/>
                </a:solidFill>
                <a:effectLst>
                  <a:outerShdw blurRad="38100" dist="38100" dir="2700000" algn="tl">
                    <a:srgbClr val="000000">
                      <a:alpha val="43137"/>
                    </a:srgbClr>
                  </a:outerShdw>
                </a:effectLst>
                <a:latin typeface="Trebuchet MS" pitchFamily="34" charset="0"/>
              </a:rPr>
              <a:t>Periodic Timer Events</a:t>
            </a:r>
          </a:p>
        </p:txBody>
      </p:sp>
      <p:sp>
        <p:nvSpPr>
          <p:cNvPr id="52" name="TextBox 51"/>
          <p:cNvSpPr txBox="1"/>
          <p:nvPr/>
        </p:nvSpPr>
        <p:spPr>
          <a:xfrm>
            <a:off x="6817629" y="5039815"/>
            <a:ext cx="1447800" cy="265112"/>
          </a:xfrm>
          <a:prstGeom prst="rect">
            <a:avLst/>
          </a:prstGeom>
          <a:noFill/>
          <a:ln cmpd="sng">
            <a:noFill/>
          </a:ln>
          <a:effectLst/>
        </p:spPr>
        <p:txBody>
          <a:bodyPr>
            <a:spAutoFit/>
          </a:bodyPr>
          <a:lstStyle/>
          <a:p>
            <a:pPr defTabSz="914363">
              <a:defRPr/>
            </a:pPr>
            <a:r>
              <a:rPr lang="en-US" sz="1400" dirty="0">
                <a:solidFill>
                  <a:schemeClr val="tx1"/>
                </a:solidFill>
                <a:effectLst>
                  <a:outerShdw blurRad="38100" dist="38100" dir="2700000" algn="tl">
                    <a:srgbClr val="000000">
                      <a:alpha val="43137"/>
                    </a:srgbClr>
                  </a:outerShdw>
                </a:effectLst>
                <a:latin typeface="Trebuchet MS" pitchFamily="34" charset="0"/>
              </a:rPr>
              <a:t>Windows 7</a:t>
            </a:r>
          </a:p>
        </p:txBody>
      </p:sp>
      <p:cxnSp>
        <p:nvCxnSpPr>
          <p:cNvPr id="53" name="Straight Arrow Connector 52"/>
          <p:cNvCxnSpPr/>
          <p:nvPr/>
        </p:nvCxnSpPr>
        <p:spPr>
          <a:xfrm rot="5400000" flipH="1" flipV="1">
            <a:off x="1925748" y="3724571"/>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4" name="Straight Arrow Connector 53"/>
          <p:cNvCxnSpPr/>
          <p:nvPr/>
        </p:nvCxnSpPr>
        <p:spPr>
          <a:xfrm rot="5400000" flipH="1" flipV="1">
            <a:off x="2613136" y="3722983"/>
            <a:ext cx="609600" cy="1587"/>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5" name="Straight Arrow Connector 54"/>
          <p:cNvCxnSpPr/>
          <p:nvPr/>
        </p:nvCxnSpPr>
        <p:spPr>
          <a:xfrm rot="5400000" flipH="1" flipV="1">
            <a:off x="3297348" y="3724571"/>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6" name="Straight Arrow Connector 55"/>
          <p:cNvCxnSpPr/>
          <p:nvPr/>
        </p:nvCxnSpPr>
        <p:spPr>
          <a:xfrm rot="5400000" flipH="1" flipV="1">
            <a:off x="3984736" y="3722983"/>
            <a:ext cx="609600" cy="1587"/>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rot="5400000" flipH="1" flipV="1">
            <a:off x="4668948" y="3724571"/>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8" name="Straight Arrow Connector 57"/>
          <p:cNvCxnSpPr/>
          <p:nvPr/>
        </p:nvCxnSpPr>
        <p:spPr>
          <a:xfrm rot="5400000" flipH="1" flipV="1">
            <a:off x="5356336" y="3722983"/>
            <a:ext cx="609600" cy="1587"/>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9" name="Straight Arrow Connector 58"/>
          <p:cNvCxnSpPr/>
          <p:nvPr/>
        </p:nvCxnSpPr>
        <p:spPr>
          <a:xfrm rot="5400000" flipH="1" flipV="1">
            <a:off x="6040548" y="3724571"/>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60" name="Straight Arrow Connector 59"/>
          <p:cNvCxnSpPr/>
          <p:nvPr/>
        </p:nvCxnSpPr>
        <p:spPr>
          <a:xfrm rot="5400000" flipH="1" flipV="1">
            <a:off x="6727936" y="3722983"/>
            <a:ext cx="609600" cy="1587"/>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61" name="Straight Arrow Connector 60"/>
          <p:cNvCxnSpPr/>
          <p:nvPr/>
        </p:nvCxnSpPr>
        <p:spPr>
          <a:xfrm rot="5400000" flipH="1" flipV="1">
            <a:off x="7412148" y="3724571"/>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62" name="TextBox 61"/>
          <p:cNvSpPr txBox="1"/>
          <p:nvPr/>
        </p:nvSpPr>
        <p:spPr>
          <a:xfrm>
            <a:off x="6879542" y="4025402"/>
            <a:ext cx="1447800" cy="265113"/>
          </a:xfrm>
          <a:prstGeom prst="rect">
            <a:avLst/>
          </a:prstGeom>
          <a:noFill/>
          <a:ln cmpd="sng">
            <a:noFill/>
          </a:ln>
          <a:effectLst/>
        </p:spPr>
        <p:txBody>
          <a:bodyPr>
            <a:spAutoFit/>
          </a:bodyPr>
          <a:lstStyle/>
          <a:p>
            <a:pPr defTabSz="914363">
              <a:defRPr/>
            </a:pPr>
            <a:r>
              <a:rPr lang="en-US" sz="1400" dirty="0">
                <a:solidFill>
                  <a:schemeClr val="tx1"/>
                </a:solidFill>
                <a:effectLst>
                  <a:outerShdw blurRad="38100" dist="38100" dir="2700000" algn="tl">
                    <a:srgbClr val="000000">
                      <a:alpha val="43137"/>
                    </a:srgbClr>
                  </a:outerShdw>
                </a:effectLst>
                <a:latin typeface="Trebuchet MS" pitchFamily="34" charset="0"/>
              </a:rPr>
              <a:t>Vista</a:t>
            </a:r>
          </a:p>
        </p:txBody>
      </p:sp>
      <p:cxnSp>
        <p:nvCxnSpPr>
          <p:cNvPr id="63" name="Straight Arrow Connector 62"/>
          <p:cNvCxnSpPr/>
          <p:nvPr/>
        </p:nvCxnSpPr>
        <p:spPr>
          <a:xfrm rot="5400000" flipH="1" flipV="1">
            <a:off x="2079736" y="3722983"/>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4" name="Straight Arrow Connector 63"/>
          <p:cNvCxnSpPr/>
          <p:nvPr/>
        </p:nvCxnSpPr>
        <p:spPr>
          <a:xfrm rot="5400000" flipH="1" flipV="1">
            <a:off x="2460736" y="3722983"/>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5" name="Straight Arrow Connector 64"/>
          <p:cNvCxnSpPr/>
          <p:nvPr/>
        </p:nvCxnSpPr>
        <p:spPr>
          <a:xfrm rot="5400000" flipH="1" flipV="1">
            <a:off x="2689336" y="3722983"/>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6" name="Straight Arrow Connector 65"/>
          <p:cNvCxnSpPr/>
          <p:nvPr/>
        </p:nvCxnSpPr>
        <p:spPr>
          <a:xfrm rot="5400000" flipH="1" flipV="1">
            <a:off x="3679936" y="3722983"/>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7" name="Straight Arrow Connector 66"/>
          <p:cNvCxnSpPr/>
          <p:nvPr/>
        </p:nvCxnSpPr>
        <p:spPr>
          <a:xfrm rot="5400000" flipH="1" flipV="1">
            <a:off x="5280136" y="3722983"/>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8" name="Straight Arrow Connector 67"/>
          <p:cNvCxnSpPr/>
          <p:nvPr/>
        </p:nvCxnSpPr>
        <p:spPr>
          <a:xfrm rot="5400000" flipH="1" flipV="1">
            <a:off x="5661136" y="3722983"/>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9" name="Straight Arrow Connector 68"/>
          <p:cNvCxnSpPr/>
          <p:nvPr/>
        </p:nvCxnSpPr>
        <p:spPr>
          <a:xfrm rot="5400000" flipH="1" flipV="1">
            <a:off x="6346936" y="3722983"/>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70" name="Straight Arrow Connector 69"/>
          <p:cNvCxnSpPr/>
          <p:nvPr/>
        </p:nvCxnSpPr>
        <p:spPr>
          <a:xfrm rot="5400000" flipH="1" flipV="1">
            <a:off x="6956536" y="3722983"/>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71" name="Straight Arrow Connector 70"/>
          <p:cNvCxnSpPr/>
          <p:nvPr/>
        </p:nvCxnSpPr>
        <p:spPr>
          <a:xfrm rot="5400000" flipH="1" flipV="1">
            <a:off x="7337536" y="3722983"/>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72" name="Straight Arrow Connector 71"/>
          <p:cNvCxnSpPr/>
          <p:nvPr/>
        </p:nvCxnSpPr>
        <p:spPr>
          <a:xfrm rot="5400000" flipH="1" flipV="1">
            <a:off x="1932098" y="4662783"/>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p:nvPr/>
        </p:nvCxnSpPr>
        <p:spPr>
          <a:xfrm rot="5400000" flipH="1" flipV="1">
            <a:off x="2619486" y="4661196"/>
            <a:ext cx="609600" cy="1587"/>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4" name="Straight Arrow Connector 73"/>
          <p:cNvCxnSpPr/>
          <p:nvPr/>
        </p:nvCxnSpPr>
        <p:spPr>
          <a:xfrm rot="5400000" flipH="1" flipV="1">
            <a:off x="3303698" y="4662783"/>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5" name="Straight Arrow Connector 74"/>
          <p:cNvCxnSpPr/>
          <p:nvPr/>
        </p:nvCxnSpPr>
        <p:spPr>
          <a:xfrm rot="5400000" flipH="1" flipV="1">
            <a:off x="3991086" y="4661196"/>
            <a:ext cx="609600" cy="1587"/>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6" name="Straight Arrow Connector 75"/>
          <p:cNvCxnSpPr/>
          <p:nvPr/>
        </p:nvCxnSpPr>
        <p:spPr>
          <a:xfrm rot="5400000" flipH="1" flipV="1">
            <a:off x="4675298" y="4662783"/>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7" name="Straight Arrow Connector 76"/>
          <p:cNvCxnSpPr/>
          <p:nvPr/>
        </p:nvCxnSpPr>
        <p:spPr>
          <a:xfrm rot="5400000" flipH="1" flipV="1">
            <a:off x="5362686" y="4661196"/>
            <a:ext cx="609600" cy="1587"/>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rot="5400000" flipH="1" flipV="1">
            <a:off x="6046898" y="4662783"/>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9" name="Straight Arrow Connector 78"/>
          <p:cNvCxnSpPr/>
          <p:nvPr/>
        </p:nvCxnSpPr>
        <p:spPr>
          <a:xfrm rot="5400000" flipH="1" flipV="1">
            <a:off x="6734286" y="4661196"/>
            <a:ext cx="609600" cy="1587"/>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80" name="Straight Arrow Connector 79"/>
          <p:cNvCxnSpPr/>
          <p:nvPr/>
        </p:nvCxnSpPr>
        <p:spPr>
          <a:xfrm rot="5400000" flipH="1" flipV="1">
            <a:off x="7418498" y="4662783"/>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81" name="Straight Arrow Connector 80"/>
          <p:cNvCxnSpPr/>
          <p:nvPr/>
        </p:nvCxnSpPr>
        <p:spPr>
          <a:xfrm rot="5400000" flipH="1" flipV="1">
            <a:off x="2086086" y="4661196"/>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2" name="Straight Arrow Connector 81"/>
          <p:cNvCxnSpPr/>
          <p:nvPr/>
        </p:nvCxnSpPr>
        <p:spPr>
          <a:xfrm rot="5400000" flipH="1" flipV="1">
            <a:off x="2467086" y="4661196"/>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3" name="Straight Arrow Connector 82"/>
          <p:cNvCxnSpPr/>
          <p:nvPr/>
        </p:nvCxnSpPr>
        <p:spPr>
          <a:xfrm rot="5400000" flipH="1" flipV="1">
            <a:off x="2695686" y="4661196"/>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4" name="Straight Arrow Connector 83"/>
          <p:cNvCxnSpPr/>
          <p:nvPr/>
        </p:nvCxnSpPr>
        <p:spPr>
          <a:xfrm rot="5400000" flipH="1" flipV="1">
            <a:off x="3686286" y="4661196"/>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5" name="Straight Arrow Connector 84"/>
          <p:cNvCxnSpPr/>
          <p:nvPr/>
        </p:nvCxnSpPr>
        <p:spPr>
          <a:xfrm rot="5400000" flipH="1" flipV="1">
            <a:off x="5286486" y="4661196"/>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6" name="Straight Arrow Connector 85"/>
          <p:cNvCxnSpPr/>
          <p:nvPr/>
        </p:nvCxnSpPr>
        <p:spPr>
          <a:xfrm rot="5400000" flipH="1" flipV="1">
            <a:off x="5667486" y="4661196"/>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7" name="Straight Arrow Connector 86"/>
          <p:cNvCxnSpPr/>
          <p:nvPr/>
        </p:nvCxnSpPr>
        <p:spPr>
          <a:xfrm rot="5400000" flipH="1" flipV="1">
            <a:off x="6353286" y="4661196"/>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8" name="Straight Arrow Connector 87"/>
          <p:cNvCxnSpPr/>
          <p:nvPr/>
        </p:nvCxnSpPr>
        <p:spPr>
          <a:xfrm rot="5400000" flipH="1" flipV="1">
            <a:off x="6962886" y="4661196"/>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9" name="Straight Arrow Connector 88"/>
          <p:cNvCxnSpPr/>
          <p:nvPr/>
        </p:nvCxnSpPr>
        <p:spPr>
          <a:xfrm rot="5400000" flipH="1" flipV="1">
            <a:off x="7343886" y="4661196"/>
            <a:ext cx="609600" cy="1587"/>
          </a:xfrm>
          <a:prstGeom prst="straightConnector1">
            <a:avLst/>
          </a:prstGeom>
          <a:ln w="38100" cmpd="sng">
            <a:solidFill>
              <a:srgbClr val="FFC000"/>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90" name="Straight Arrow Connector 89"/>
          <p:cNvCxnSpPr/>
          <p:nvPr/>
        </p:nvCxnSpPr>
        <p:spPr>
          <a:xfrm>
            <a:off x="2085292" y="4966790"/>
            <a:ext cx="5943600" cy="1587"/>
          </a:xfrm>
          <a:prstGeom prst="straightConnector1">
            <a:avLst/>
          </a:prstGeom>
          <a:ln w="38100" cmpd="sng">
            <a:solidFill>
              <a:schemeClr val="tx2"/>
            </a:solidFill>
            <a:headEnd type="none" w="med" len="med"/>
            <a:tailEnd type="triangle" w="lg" len="lg"/>
          </a:ln>
          <a:effectLst>
            <a:outerShdw blurRad="101600" algn="ctr" rotWithShape="0">
              <a:prstClr val="black">
                <a:alpha val="50000"/>
              </a:prstClr>
            </a:outerShdw>
          </a:effectLst>
        </p:spPr>
        <p:style>
          <a:lnRef idx="3">
            <a:schemeClr val="accent1"/>
          </a:lnRef>
          <a:fillRef idx="0">
            <a:schemeClr val="accent1"/>
          </a:fillRef>
          <a:effectRef idx="2">
            <a:schemeClr val="accent1"/>
          </a:effectRef>
          <a:fontRef idx="minor">
            <a:schemeClr val="tx1"/>
          </a:fontRef>
        </p:style>
      </p:cxnSp>
      <p:cxnSp>
        <p:nvCxnSpPr>
          <p:cNvPr id="91" name="Straight Arrow Connector 90"/>
          <p:cNvCxnSpPr/>
          <p:nvPr/>
        </p:nvCxnSpPr>
        <p:spPr>
          <a:xfrm>
            <a:off x="2078942" y="4028577"/>
            <a:ext cx="5943600" cy="1588"/>
          </a:xfrm>
          <a:prstGeom prst="straightConnector1">
            <a:avLst/>
          </a:prstGeom>
          <a:ln w="38100" cmpd="sng">
            <a:solidFill>
              <a:schemeClr val="tx2"/>
            </a:solidFill>
            <a:headEnd type="none" w="med" len="med"/>
            <a:tailEnd type="triangle" w="lg" len="lg"/>
          </a:ln>
          <a:effectLst>
            <a:outerShdw blurRad="101600" algn="ctr" rotWithShape="0">
              <a:prstClr val="black">
                <a:alpha val="50000"/>
              </a:prstClr>
            </a:outerShdw>
          </a:effectLst>
        </p:spPr>
        <p:style>
          <a:lnRef idx="3">
            <a:schemeClr val="accent1"/>
          </a:lnRef>
          <a:fillRef idx="0">
            <a:schemeClr val="accent1"/>
          </a:fillRef>
          <a:effectRef idx="2">
            <a:schemeClr val="accent1"/>
          </a:effectRef>
          <a:fontRef idx="minor">
            <a:schemeClr val="tx1"/>
          </a:fontRef>
        </p:style>
      </p:cxnSp>
      <p:sp>
        <p:nvSpPr>
          <p:cNvPr id="92" name="AutoShape 7"/>
          <p:cNvSpPr>
            <a:spLocks noChangeArrowheads="1"/>
          </p:cNvSpPr>
          <p:nvPr/>
        </p:nvSpPr>
        <p:spPr bwMode="auto">
          <a:xfrm>
            <a:off x="344384" y="5426156"/>
            <a:ext cx="8443562" cy="442674"/>
          </a:xfrm>
          <a:prstGeom prst="roundRect">
            <a:avLst>
              <a:gd name="adj" fmla="val 16667"/>
            </a:avLst>
          </a:prstGeom>
          <a:solidFill>
            <a:schemeClr val="accent3"/>
          </a:solidFill>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algn="ctr"/>
            <a:r>
              <a:rPr lang="en-US" sz="2000" b="1" dirty="0" smtClean="0"/>
              <a:t>Timer system aligns periods on natural frequency</a:t>
            </a:r>
            <a:endParaRPr lang="en-US" sz="2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105 3.7037E-6 L -0.00937 0.00069 " pathEditMode="relative" rAng="0" ptsTypes="AA">
                                      <p:cBhvr>
                                        <p:cTn id="6" dur="5000" fill="hold"/>
                                        <p:tgtEl>
                                          <p:spTgt spid="81"/>
                                        </p:tgtEl>
                                        <p:attrNameLst>
                                          <p:attrName>ppt_x</p:attrName>
                                          <p:attrName>ppt_y</p:attrName>
                                        </p:attrNameLst>
                                      </p:cBhvr>
                                      <p:rCtr x="-5" y="0"/>
                                    </p:animMotion>
                                  </p:childTnLst>
                                </p:cTn>
                              </p:par>
                              <p:par>
                                <p:cTn id="7" presetID="63" presetClass="path" presetSubtype="0" accel="50000" decel="50000" fill="hold" nodeType="withEffect">
                                  <p:stCondLst>
                                    <p:cond delay="0"/>
                                  </p:stCondLst>
                                  <p:childTnLst>
                                    <p:animMotion origin="layout" path="M -2.77778E-7 3.7037E-6 L 0.03333 3.7037E-6 " pathEditMode="relative" rAng="0" ptsTypes="AA">
                                      <p:cBhvr>
                                        <p:cTn id="8" dur="5000" fill="hold"/>
                                        <p:tgtEl>
                                          <p:spTgt spid="82"/>
                                        </p:tgtEl>
                                        <p:attrNameLst>
                                          <p:attrName>ppt_x</p:attrName>
                                          <p:attrName>ppt_y</p:attrName>
                                        </p:attrNameLst>
                                      </p:cBhvr>
                                      <p:rCtr x="17" y="0"/>
                                    </p:animMotion>
                                  </p:childTnLst>
                                </p:cTn>
                              </p:par>
                              <p:par>
                                <p:cTn id="9" presetID="63" presetClass="path" presetSubtype="0" accel="50000" decel="50000" fill="hold" nodeType="withEffect">
                                  <p:stCondLst>
                                    <p:cond delay="0"/>
                                  </p:stCondLst>
                                  <p:childTnLst>
                                    <p:animMotion origin="layout" path="M -3.61111E-6 3.7037E-6 L 0.04167 3.7037E-6 " pathEditMode="relative" rAng="0" ptsTypes="AA">
                                      <p:cBhvr>
                                        <p:cTn id="10" dur="5000" fill="hold"/>
                                        <p:tgtEl>
                                          <p:spTgt spid="84"/>
                                        </p:tgtEl>
                                        <p:attrNameLst>
                                          <p:attrName>ppt_x</p:attrName>
                                          <p:attrName>ppt_y</p:attrName>
                                        </p:attrNameLst>
                                      </p:cBhvr>
                                      <p:rCtr x="21" y="0"/>
                                    </p:animMotion>
                                  </p:childTnLst>
                                </p:cTn>
                              </p:par>
                              <p:par>
                                <p:cTn id="11" presetID="63" presetClass="path" presetSubtype="0" accel="50000" decel="50000" fill="hold" nodeType="withEffect">
                                  <p:stCondLst>
                                    <p:cond delay="0"/>
                                  </p:stCondLst>
                                  <p:childTnLst>
                                    <p:animMotion origin="layout" path="M -3.61111E-6 3.7037E-6 L 0.01771 3.7037E-6 " pathEditMode="relative" rAng="0" ptsTypes="AA">
                                      <p:cBhvr>
                                        <p:cTn id="12" dur="5000" fill="hold"/>
                                        <p:tgtEl>
                                          <p:spTgt spid="85"/>
                                        </p:tgtEl>
                                        <p:attrNameLst>
                                          <p:attrName>ppt_x</p:attrName>
                                          <p:attrName>ppt_y</p:attrName>
                                        </p:attrNameLst>
                                      </p:cBhvr>
                                      <p:rCtr x="9" y="0"/>
                                    </p:animMotion>
                                  </p:childTnLst>
                                </p:cTn>
                              </p:par>
                              <p:par>
                                <p:cTn id="13" presetID="35" presetClass="path" presetSubtype="0" accel="50000" decel="50000" fill="hold" nodeType="withEffect">
                                  <p:stCondLst>
                                    <p:cond delay="0"/>
                                  </p:stCondLst>
                                  <p:childTnLst>
                                    <p:animMotion origin="layout" path="M -4.44444E-6 2.59259E-6 L -0.01718 0.00069 " pathEditMode="relative" rAng="0" ptsTypes="AA">
                                      <p:cBhvr>
                                        <p:cTn id="14" dur="5000" fill="hold"/>
                                        <p:tgtEl>
                                          <p:spTgt spid="86"/>
                                        </p:tgtEl>
                                        <p:attrNameLst>
                                          <p:attrName>ppt_x</p:attrName>
                                          <p:attrName>ppt_y</p:attrName>
                                        </p:attrNameLst>
                                      </p:cBhvr>
                                      <p:rCtr x="-9" y="0"/>
                                    </p:animMotion>
                                  </p:childTnLst>
                                </p:cTn>
                              </p:par>
                              <p:par>
                                <p:cTn id="15" presetID="63" presetClass="path" presetSubtype="0" accel="50000" decel="50000" fill="hold" nodeType="withEffect">
                                  <p:stCondLst>
                                    <p:cond delay="0"/>
                                  </p:stCondLst>
                                  <p:childTnLst>
                                    <p:animMotion origin="layout" path="M -2.77778E-7 3.7037E-6 L 0.05104 3.7037E-6 " pathEditMode="relative" rAng="0" ptsTypes="AA">
                                      <p:cBhvr>
                                        <p:cTn id="16" dur="5000" fill="hold"/>
                                        <p:tgtEl>
                                          <p:spTgt spid="87"/>
                                        </p:tgtEl>
                                        <p:attrNameLst>
                                          <p:attrName>ppt_x</p:attrName>
                                          <p:attrName>ppt_y</p:attrName>
                                        </p:attrNameLst>
                                      </p:cBhvr>
                                      <p:rCtr x="26" y="0"/>
                                    </p:animMotion>
                                  </p:childTnLst>
                                </p:cTn>
                              </p:par>
                              <p:par>
                                <p:cTn id="17" presetID="35" presetClass="path" presetSubtype="0" accel="50000" decel="50000" fill="hold" nodeType="withEffect">
                                  <p:stCondLst>
                                    <p:cond delay="0"/>
                                  </p:stCondLst>
                                  <p:childTnLst>
                                    <p:animMotion origin="layout" path="M -3.61111E-6 3.7037E-6 L -0.04895 3.7037E-6 " pathEditMode="relative" rAng="0" ptsTypes="AA">
                                      <p:cBhvr>
                                        <p:cTn id="18" dur="5000" fill="hold"/>
                                        <p:tgtEl>
                                          <p:spTgt spid="89"/>
                                        </p:tgtEl>
                                        <p:attrNameLst>
                                          <p:attrName>ppt_x</p:attrName>
                                          <p:attrName>ppt_y</p:attrName>
                                        </p:attrNameLst>
                                      </p:cBhvr>
                                      <p:rCtr x="-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32756" y="84138"/>
            <a:ext cx="8728364" cy="941796"/>
          </a:xfrm>
        </p:spPr>
        <p:txBody>
          <a:bodyPr/>
          <a:lstStyle/>
          <a:p>
            <a:r>
              <a:rPr lang="en-US" sz="4400" dirty="0" smtClean="0"/>
              <a:t>Windows*7 &amp; Windows Server* 2008 R2 </a:t>
            </a:r>
            <a:r>
              <a:rPr lang="en-US" dirty="0" smtClean="0"/>
              <a:t/>
            </a:r>
            <a:br>
              <a:rPr lang="en-US" dirty="0" smtClean="0"/>
            </a:br>
            <a:r>
              <a:rPr lang="en-US" sz="2400" dirty="0" smtClean="0">
                <a:solidFill>
                  <a:schemeClr val="tx1"/>
                </a:solidFill>
              </a:rPr>
              <a:t>Core Parking</a:t>
            </a:r>
            <a:endParaRPr lang="en-US" sz="5400" dirty="0" smtClean="0">
              <a:solidFill>
                <a:schemeClr val="tx1"/>
              </a:solidFill>
            </a:endParaRPr>
          </a:p>
        </p:txBody>
      </p:sp>
      <p:sp>
        <p:nvSpPr>
          <p:cNvPr id="19459" name="Content Placeholder 2"/>
          <p:cNvSpPr>
            <a:spLocks noGrp="1"/>
          </p:cNvSpPr>
          <p:nvPr>
            <p:ph idx="1"/>
          </p:nvPr>
        </p:nvSpPr>
        <p:spPr>
          <a:xfrm>
            <a:off x="319316" y="1104637"/>
            <a:ext cx="8505371" cy="5275262"/>
          </a:xfrm>
        </p:spPr>
        <p:txBody>
          <a:bodyPr/>
          <a:lstStyle/>
          <a:p>
            <a:r>
              <a:rPr lang="en-US" sz="2400" dirty="0" smtClean="0"/>
              <a:t>Core Parking tries to keep load on fewest LPs possible allowing other cores to get into C6</a:t>
            </a:r>
          </a:p>
          <a:p>
            <a:pPr lvl="1"/>
            <a:r>
              <a:rPr lang="en-US" sz="2000" dirty="0" smtClean="0"/>
              <a:t>Power manager periodically looks at load and uses policy to inform scheduler of cores to “park” and “un-park”</a:t>
            </a:r>
          </a:p>
          <a:p>
            <a:pPr lvl="1"/>
            <a:r>
              <a:rPr lang="en-US" sz="2000" dirty="0" smtClean="0"/>
              <a:t>Aware of socket topology to enhance Package C-state</a:t>
            </a:r>
          </a:p>
          <a:p>
            <a:endParaRPr lang="en-US" sz="2400" dirty="0" smtClean="0"/>
          </a:p>
          <a:p>
            <a:r>
              <a:rPr lang="en-US" sz="2400" dirty="0" smtClean="0"/>
              <a:t>Core Parking active on Server, Hyper-V and Intel® Hyper-Threading Technology enabled systems</a:t>
            </a:r>
          </a:p>
          <a:p>
            <a:pPr lvl="1"/>
            <a:r>
              <a:rPr lang="en-US" sz="2000" dirty="0" smtClean="0"/>
              <a:t>Best returns on medium utilization workloads</a:t>
            </a:r>
          </a:p>
          <a:p>
            <a:pPr lvl="1"/>
            <a:r>
              <a:rPr lang="en-US" sz="2000" dirty="0" smtClean="0"/>
              <a:t>Clients tend to run at extremes (0 or 100)</a:t>
            </a:r>
          </a:p>
          <a:p>
            <a:pPr lvl="1"/>
            <a:endParaRPr lang="en-US" sz="2000" dirty="0" smtClean="0"/>
          </a:p>
        </p:txBody>
      </p:sp>
      <p:sp>
        <p:nvSpPr>
          <p:cNvPr id="5" name="AutoShape 7"/>
          <p:cNvSpPr>
            <a:spLocks noChangeArrowheads="1"/>
          </p:cNvSpPr>
          <p:nvPr/>
        </p:nvSpPr>
        <p:spPr bwMode="auto">
          <a:xfrm>
            <a:off x="466197" y="4986876"/>
            <a:ext cx="8261350" cy="783193"/>
          </a:xfrm>
          <a:prstGeom prst="roundRect">
            <a:avLst>
              <a:gd name="adj" fmla="val 16667"/>
            </a:avLst>
          </a:prstGeom>
          <a:solidFill>
            <a:schemeClr val="accent3"/>
          </a:solidFill>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a:r>
              <a:rPr lang="en-US" sz="2000" b="1" dirty="0" smtClean="0"/>
              <a:t>Core Parking consolidates load on a subset of the CPUs, </a:t>
            </a:r>
          </a:p>
          <a:p>
            <a:pPr algn="ctr"/>
            <a:r>
              <a:rPr lang="en-US" sz="2000" b="1" dirty="0" smtClean="0"/>
              <a:t>allowing others to sleep</a:t>
            </a:r>
            <a:endParaRPr lang="en-US" sz="2000" b="1"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pPr>
              <a:lnSpc>
                <a:spcPct val="150000"/>
              </a:lnSpc>
            </a:pPr>
            <a:r>
              <a:rPr lang="en-US" dirty="0" smtClean="0"/>
              <a:t>Addressing IT Challenges</a:t>
            </a:r>
          </a:p>
          <a:p>
            <a:pPr>
              <a:lnSpc>
                <a:spcPct val="150000"/>
              </a:lnSpc>
            </a:pPr>
            <a:r>
              <a:rPr lang="en-US" dirty="0" smtClean="0"/>
              <a:t>Intel Server Processor Technology Update</a:t>
            </a:r>
          </a:p>
          <a:p>
            <a:pPr>
              <a:lnSpc>
                <a:spcPct val="150000"/>
              </a:lnSpc>
            </a:pPr>
            <a:r>
              <a:rPr lang="en-US" dirty="0"/>
              <a:t>Intel </a:t>
            </a:r>
            <a:r>
              <a:rPr lang="en-US" dirty="0" smtClean="0"/>
              <a:t>| </a:t>
            </a:r>
            <a:r>
              <a:rPr lang="en-US" dirty="0"/>
              <a:t>Microsoft </a:t>
            </a:r>
            <a:r>
              <a:rPr lang="en-US" dirty="0" smtClean="0"/>
              <a:t>Collaboration</a:t>
            </a:r>
            <a:endParaRPr lang="en-US" dirty="0"/>
          </a:p>
          <a:p>
            <a:pPr>
              <a:lnSpc>
                <a:spcPct val="150000"/>
              </a:lnSpc>
            </a:pPr>
            <a:r>
              <a:rPr lang="en-US" dirty="0" smtClean="0"/>
              <a:t>Proof-Points: Real Intel | Microsoft Results</a:t>
            </a:r>
          </a:p>
          <a:p>
            <a:pPr>
              <a:lnSpc>
                <a:spcPct val="150000"/>
              </a:lnSpc>
            </a:pPr>
            <a:r>
              <a:rPr lang="en-US" dirty="0" smtClean="0"/>
              <a:t>Conclusion / Q&amp;A</a:t>
            </a:r>
          </a:p>
          <a:p>
            <a:pPr>
              <a:lnSpc>
                <a:spcPct val="150000"/>
              </a:lnSpc>
            </a:pP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73426" y="215221"/>
            <a:ext cx="8382000" cy="609398"/>
          </a:xfrm>
        </p:spPr>
        <p:txBody>
          <a:bodyPr/>
          <a:lstStyle/>
          <a:p>
            <a:r>
              <a:rPr lang="en-US" sz="4400" dirty="0" smtClean="0"/>
              <a:t>Core Parking Operation</a:t>
            </a:r>
          </a:p>
        </p:txBody>
      </p:sp>
      <p:sp>
        <p:nvSpPr>
          <p:cNvPr id="4" name="Rounded Rectangle 3"/>
          <p:cNvSpPr/>
          <p:nvPr/>
        </p:nvSpPr>
        <p:spPr bwMode="auto">
          <a:xfrm>
            <a:off x="1447800" y="1905000"/>
            <a:ext cx="2667000" cy="2819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5" name="TextBox 4"/>
          <p:cNvSpPr txBox="1"/>
          <p:nvPr/>
        </p:nvSpPr>
        <p:spPr>
          <a:xfrm>
            <a:off x="2065338" y="4800600"/>
            <a:ext cx="1671637" cy="387350"/>
          </a:xfrm>
          <a:prstGeom prst="rect">
            <a:avLst/>
          </a:prstGeom>
          <a:noFill/>
        </p:spPr>
        <p:txBody>
          <a:bodyPr wrap="none">
            <a:spAutoFit/>
          </a:bodyPr>
          <a:lstStyle/>
          <a:p>
            <a:pPr defTabSz="914363">
              <a:defRPr/>
            </a:pPr>
            <a:r>
              <a:rPr lang="en-US" dirty="0">
                <a:solidFill>
                  <a:schemeClr val="tx1"/>
                </a:solidFill>
                <a:effectLst>
                  <a:outerShdw blurRad="38100" dist="38100" dir="2700000" algn="tl">
                    <a:srgbClr val="000000">
                      <a:alpha val="43137"/>
                    </a:srgbClr>
                  </a:outerShdw>
                </a:effectLst>
              </a:rPr>
              <a:t>Socket 0</a:t>
            </a:r>
          </a:p>
        </p:txBody>
      </p:sp>
      <p:sp>
        <p:nvSpPr>
          <p:cNvPr id="6" name="Rounded Rectangle 5"/>
          <p:cNvSpPr/>
          <p:nvPr/>
        </p:nvSpPr>
        <p:spPr bwMode="auto">
          <a:xfrm>
            <a:off x="16764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r>
              <a:rPr lang="en-US" sz="2000" dirty="0">
                <a:solidFill>
                  <a:schemeClr val="tx1"/>
                </a:solidFill>
                <a:effectLst>
                  <a:outerShdw blurRad="38100" dist="38100" dir="2700000" algn="tl">
                    <a:srgbClr val="000000">
                      <a:alpha val="43137"/>
                    </a:srgbClr>
                  </a:outerShdw>
                </a:effectLst>
              </a:rPr>
              <a:t>Core 0</a:t>
            </a:r>
          </a:p>
          <a:p>
            <a:pPr defTabSz="914099">
              <a:defRPr/>
            </a:pPr>
            <a:endParaRPr lang="en-US" sz="2000" dirty="0">
              <a:solidFill>
                <a:schemeClr val="tx1"/>
              </a:solidFill>
              <a:effectLst>
                <a:outerShdw blurRad="38100" dist="38100" dir="2700000" algn="tl">
                  <a:srgbClr val="000000">
                    <a:alpha val="43137"/>
                  </a:srgbClr>
                </a:outerShdw>
              </a:effectLst>
            </a:endParaRPr>
          </a:p>
          <a:p>
            <a:pPr defTabSz="914099">
              <a:defRPr/>
            </a:pPr>
            <a:endParaRPr lang="en-US" sz="2000" dirty="0">
              <a:solidFill>
                <a:schemeClr val="tx1"/>
              </a:solidFill>
              <a:effectLst>
                <a:outerShdw blurRad="38100" dist="38100" dir="2700000" algn="tl">
                  <a:srgbClr val="000000">
                    <a:alpha val="43137"/>
                  </a:srgbClr>
                </a:outerShdw>
              </a:effectLst>
            </a:endParaRPr>
          </a:p>
          <a:p>
            <a:pPr defTabSz="914099">
              <a:defRPr/>
            </a:pPr>
            <a:endParaRPr lang="en-US" sz="2000" dirty="0">
              <a:solidFill>
                <a:schemeClr val="tx1"/>
              </a:solidFill>
              <a:effectLst>
                <a:outerShdw blurRad="38100" dist="38100" dir="2700000" algn="tl">
                  <a:srgbClr val="000000">
                    <a:alpha val="43137"/>
                  </a:srgbClr>
                </a:outerShdw>
              </a:effectLst>
            </a:endParaRPr>
          </a:p>
          <a:p>
            <a:pPr defTabSz="914099">
              <a:defRPr/>
            </a:pPr>
            <a:endParaRPr lang="en-US" sz="2000"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bwMode="auto">
          <a:xfrm>
            <a:off x="28956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r>
              <a:rPr lang="en-US" sz="2000" dirty="0">
                <a:solidFill>
                  <a:schemeClr val="tx1"/>
                </a:solidFill>
                <a:effectLst>
                  <a:outerShdw blurRad="38100" dist="38100" dir="2700000" algn="tl">
                    <a:srgbClr val="000000">
                      <a:alpha val="43137"/>
                    </a:srgbClr>
                  </a:outerShdw>
                </a:effectLst>
              </a:rPr>
              <a:t>Core 1</a:t>
            </a:r>
          </a:p>
          <a:p>
            <a:pPr defTabSz="914099">
              <a:defRPr/>
            </a:pPr>
            <a:endParaRPr lang="en-US" sz="2000" dirty="0">
              <a:solidFill>
                <a:schemeClr val="tx1"/>
              </a:solidFill>
              <a:effectLst>
                <a:outerShdw blurRad="38100" dist="38100" dir="2700000" algn="tl">
                  <a:srgbClr val="000000">
                    <a:alpha val="43137"/>
                  </a:srgbClr>
                </a:outerShdw>
              </a:effectLst>
            </a:endParaRPr>
          </a:p>
          <a:p>
            <a:pPr defTabSz="914099">
              <a:defRPr/>
            </a:pPr>
            <a:endParaRPr lang="en-US" sz="2000" dirty="0">
              <a:solidFill>
                <a:schemeClr val="tx1"/>
              </a:solidFill>
              <a:effectLst>
                <a:outerShdw blurRad="38100" dist="38100" dir="2700000" algn="tl">
                  <a:srgbClr val="000000">
                    <a:alpha val="43137"/>
                  </a:srgbClr>
                </a:outerShdw>
              </a:effectLst>
            </a:endParaRPr>
          </a:p>
          <a:p>
            <a:pPr defTabSz="914099">
              <a:defRPr/>
            </a:pPr>
            <a:endParaRPr lang="en-US" sz="2000" dirty="0">
              <a:solidFill>
                <a:schemeClr val="tx1"/>
              </a:solidFill>
              <a:effectLst>
                <a:outerShdw blurRad="38100" dist="38100" dir="2700000" algn="tl">
                  <a:srgbClr val="000000">
                    <a:alpha val="43137"/>
                  </a:srgbClr>
                </a:outerShdw>
              </a:effectLst>
            </a:endParaRPr>
          </a:p>
          <a:p>
            <a:pPr defTabSz="914099">
              <a:defRPr/>
            </a:pPr>
            <a:endParaRPr lang="en-US" sz="2000"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bwMode="auto">
          <a:xfrm>
            <a:off x="4648200" y="1905000"/>
            <a:ext cx="2667000" cy="2819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9" name="Rounded Rectangle 8"/>
          <p:cNvSpPr/>
          <p:nvPr/>
        </p:nvSpPr>
        <p:spPr bwMode="auto">
          <a:xfrm>
            <a:off x="48768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r>
              <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rPr>
              <a:t>Core 0</a:t>
            </a: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10" name="Rounded Rectangle 9"/>
          <p:cNvSpPr/>
          <p:nvPr/>
        </p:nvSpPr>
        <p:spPr bwMode="auto">
          <a:xfrm>
            <a:off x="60960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r>
              <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rPr>
              <a:t>Core 1</a:t>
            </a: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11" name="TextBox 10"/>
          <p:cNvSpPr txBox="1"/>
          <p:nvPr/>
        </p:nvSpPr>
        <p:spPr>
          <a:xfrm>
            <a:off x="5037138" y="4800600"/>
            <a:ext cx="1671637" cy="387350"/>
          </a:xfrm>
          <a:prstGeom prst="rect">
            <a:avLst/>
          </a:prstGeom>
          <a:noFill/>
        </p:spPr>
        <p:txBody>
          <a:bodyPr wrap="none">
            <a:spAutoFit/>
          </a:bodyPr>
          <a:lstStyle/>
          <a:p>
            <a:pPr defTabSz="914363">
              <a:defRPr/>
            </a:pPr>
            <a:r>
              <a:rPr lang="en-US" dirty="0">
                <a:solidFill>
                  <a:schemeClr val="tx1"/>
                </a:solidFill>
                <a:effectLst>
                  <a:outerShdw blurRad="38100" dist="38100" dir="2700000" algn="tl">
                    <a:srgbClr val="000000">
                      <a:alpha val="43137"/>
                    </a:srgbClr>
                  </a:outerShdw>
                </a:effectLst>
              </a:rPr>
              <a:t>Socket 1</a:t>
            </a:r>
          </a:p>
        </p:txBody>
      </p:sp>
      <p:sp>
        <p:nvSpPr>
          <p:cNvPr id="15" name="Oval 14"/>
          <p:cNvSpPr/>
          <p:nvPr/>
        </p:nvSpPr>
        <p:spPr bwMode="auto">
          <a:xfrm>
            <a:off x="1981200" y="3200400"/>
            <a:ext cx="457200" cy="381000"/>
          </a:xfrm>
          <a:prstGeom prst="ellipse">
            <a:avLst/>
          </a:prstGeom>
          <a:solidFill>
            <a:srgbClr val="FFC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16" name="Oval 15"/>
          <p:cNvSpPr/>
          <p:nvPr/>
        </p:nvSpPr>
        <p:spPr bwMode="auto">
          <a:xfrm>
            <a:off x="3124200" y="3200400"/>
            <a:ext cx="457200" cy="381000"/>
          </a:xfrm>
          <a:prstGeom prst="ellipse">
            <a:avLst/>
          </a:prstGeom>
          <a:solidFill>
            <a:srgbClr val="FFC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17" name="Oval 16"/>
          <p:cNvSpPr/>
          <p:nvPr/>
        </p:nvSpPr>
        <p:spPr bwMode="auto">
          <a:xfrm>
            <a:off x="5105400" y="3200400"/>
            <a:ext cx="457200" cy="381000"/>
          </a:xfrm>
          <a:prstGeom prst="ellipse">
            <a:avLst/>
          </a:prstGeom>
          <a:solidFill>
            <a:srgbClr val="FFC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18" name="Oval 17"/>
          <p:cNvSpPr/>
          <p:nvPr/>
        </p:nvSpPr>
        <p:spPr bwMode="auto">
          <a:xfrm>
            <a:off x="6400800" y="3200400"/>
            <a:ext cx="457200" cy="381000"/>
          </a:xfrm>
          <a:prstGeom prst="ellipse">
            <a:avLst/>
          </a:prstGeom>
          <a:solidFill>
            <a:srgbClr val="FFC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p:txBody>
      </p:sp>
      <p:grpSp>
        <p:nvGrpSpPr>
          <p:cNvPr id="2" name="Group 21"/>
          <p:cNvGrpSpPr>
            <a:grpSpLocks/>
          </p:cNvGrpSpPr>
          <p:nvPr/>
        </p:nvGrpSpPr>
        <p:grpSpPr bwMode="auto">
          <a:xfrm>
            <a:off x="4648200" y="1905000"/>
            <a:ext cx="2667000" cy="2819400"/>
            <a:chOff x="4648200" y="1905000"/>
            <a:chExt cx="2667000" cy="2819400"/>
          </a:xfrm>
        </p:grpSpPr>
        <p:sp>
          <p:nvSpPr>
            <p:cNvPr id="21" name="Rounded Rectangle 20"/>
            <p:cNvSpPr/>
            <p:nvPr/>
          </p:nvSpPr>
          <p:spPr bwMode="auto">
            <a:xfrm>
              <a:off x="4648200" y="1905000"/>
              <a:ext cx="2667000" cy="2819400"/>
            </a:xfrm>
            <a:prstGeom prst="roundRect">
              <a:avLst/>
            </a:prstGeom>
            <a:gradFill>
              <a:gsLst>
                <a:gs pos="0">
                  <a:srgbClr val="FFFFFF"/>
                </a:gs>
                <a:gs pos="0">
                  <a:schemeClr val="tx1">
                    <a:lumMod val="50000"/>
                  </a:schemeClr>
                </a:gs>
                <a:gs pos="7001">
                  <a:srgbClr val="E6E6E6"/>
                </a:gs>
                <a:gs pos="32001">
                  <a:srgbClr val="7D8496"/>
                </a:gs>
                <a:gs pos="47000">
                  <a:srgbClr val="E6E6E6"/>
                </a:gs>
                <a:gs pos="85001">
                  <a:srgbClr val="7D8496"/>
                </a:gs>
                <a:gs pos="100000">
                  <a:srgbClr val="E6E6E6"/>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19" name="Rounded Rectangle 18"/>
            <p:cNvSpPr/>
            <p:nvPr/>
          </p:nvSpPr>
          <p:spPr bwMode="auto">
            <a:xfrm>
              <a:off x="6096000" y="2133600"/>
              <a:ext cx="990600" cy="24384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anchor="ctr"/>
            <a:lstStyle/>
            <a:p>
              <a:pPr defTabSz="914099">
                <a:defRPr/>
              </a:pPr>
              <a:r>
                <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rPr>
                <a:t>Core 1</a:t>
              </a: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20" name="Rounded Rectangle 19"/>
            <p:cNvSpPr/>
            <p:nvPr/>
          </p:nvSpPr>
          <p:spPr bwMode="auto">
            <a:xfrm>
              <a:off x="4876800" y="2133600"/>
              <a:ext cx="990600" cy="24384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anchor="ctr"/>
            <a:lstStyle/>
            <a:p>
              <a:pPr defTabSz="914099">
                <a:defRPr/>
              </a:pPr>
              <a:r>
                <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rPr>
                <a:t>Core 0</a:t>
              </a: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p:txBody>
        </p:sp>
      </p:grpSp>
      <p:grpSp>
        <p:nvGrpSpPr>
          <p:cNvPr id="3" name="Group 25"/>
          <p:cNvGrpSpPr>
            <a:grpSpLocks/>
          </p:cNvGrpSpPr>
          <p:nvPr/>
        </p:nvGrpSpPr>
        <p:grpSpPr bwMode="auto">
          <a:xfrm>
            <a:off x="4648200" y="1905000"/>
            <a:ext cx="2667000" cy="2819400"/>
            <a:chOff x="4648200" y="1905000"/>
            <a:chExt cx="2667000" cy="2819400"/>
          </a:xfrm>
        </p:grpSpPr>
        <p:sp>
          <p:nvSpPr>
            <p:cNvPr id="23" name="Rounded Rectangle 22"/>
            <p:cNvSpPr/>
            <p:nvPr/>
          </p:nvSpPr>
          <p:spPr bwMode="auto">
            <a:xfrm>
              <a:off x="4648200" y="1905000"/>
              <a:ext cx="2667000" cy="2819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defRPr/>
              </a:pPr>
              <a:endParaRPr lang="en-US" sz="2000" dirty="0">
                <a:solidFill>
                  <a:schemeClr val="tx1"/>
                </a:solidFill>
                <a:effectLst>
                  <a:outerShdw blurRad="38100" dist="38100" dir="2700000" algn="tl">
                    <a:srgbClr val="000000">
                      <a:alpha val="43137"/>
                    </a:srgbClr>
                  </a:outerShdw>
                </a:effectLst>
              </a:endParaRPr>
            </a:p>
          </p:txBody>
        </p:sp>
        <p:sp>
          <p:nvSpPr>
            <p:cNvPr id="24" name="Rounded Rectangle 23"/>
            <p:cNvSpPr/>
            <p:nvPr/>
          </p:nvSpPr>
          <p:spPr bwMode="auto">
            <a:xfrm>
              <a:off x="48768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r>
                <a:rPr lang="en-US" sz="2000" dirty="0">
                  <a:solidFill>
                    <a:schemeClr val="tx1"/>
                  </a:solidFill>
                  <a:effectLst>
                    <a:outerShdw blurRad="38100" dist="38100" dir="2700000" algn="tl">
                      <a:srgbClr val="000000">
                        <a:alpha val="43137"/>
                      </a:srgbClr>
                    </a:outerShdw>
                  </a:effectLst>
                </a:rPr>
                <a:t>Core 0</a:t>
              </a:r>
            </a:p>
            <a:p>
              <a:pPr defTabSz="914099">
                <a:defRPr/>
              </a:pPr>
              <a:endParaRPr lang="en-US" sz="2000" dirty="0">
                <a:solidFill>
                  <a:schemeClr val="tx1"/>
                </a:solidFill>
                <a:effectLst>
                  <a:outerShdw blurRad="38100" dist="38100" dir="2700000" algn="tl">
                    <a:srgbClr val="000000">
                      <a:alpha val="43137"/>
                    </a:srgbClr>
                  </a:outerShdw>
                </a:effectLst>
              </a:endParaRPr>
            </a:p>
            <a:p>
              <a:pPr defTabSz="914099">
                <a:defRPr/>
              </a:pPr>
              <a:endParaRPr lang="en-US" sz="2000" dirty="0">
                <a:solidFill>
                  <a:schemeClr val="tx1"/>
                </a:solidFill>
                <a:effectLst>
                  <a:outerShdw blurRad="38100" dist="38100" dir="2700000" algn="tl">
                    <a:srgbClr val="000000">
                      <a:alpha val="43137"/>
                    </a:srgbClr>
                  </a:outerShdw>
                </a:effectLst>
              </a:endParaRPr>
            </a:p>
            <a:p>
              <a:pPr defTabSz="914099">
                <a:defRPr/>
              </a:pPr>
              <a:endParaRPr lang="en-US" sz="2000" dirty="0">
                <a:solidFill>
                  <a:schemeClr val="tx1"/>
                </a:solidFill>
                <a:effectLst>
                  <a:outerShdw blurRad="38100" dist="38100" dir="2700000" algn="tl">
                    <a:srgbClr val="000000">
                      <a:alpha val="43137"/>
                    </a:srgbClr>
                  </a:outerShdw>
                </a:effectLst>
              </a:endParaRPr>
            </a:p>
            <a:p>
              <a:pPr defTabSz="914099">
                <a:defRPr/>
              </a:pPr>
              <a:endParaRPr lang="en-US" sz="2000" dirty="0">
                <a:solidFill>
                  <a:schemeClr val="tx1"/>
                </a:solidFill>
                <a:effectLst>
                  <a:outerShdw blurRad="38100" dist="38100" dir="2700000" algn="tl">
                    <a:srgbClr val="000000">
                      <a:alpha val="43137"/>
                    </a:srgbClr>
                  </a:outerShdw>
                </a:effectLst>
              </a:endParaRPr>
            </a:p>
          </p:txBody>
        </p:sp>
        <p:sp>
          <p:nvSpPr>
            <p:cNvPr id="25" name="Rounded Rectangle 24"/>
            <p:cNvSpPr/>
            <p:nvPr/>
          </p:nvSpPr>
          <p:spPr bwMode="auto">
            <a:xfrm>
              <a:off x="60960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r>
                <a:rPr lang="en-US" sz="2000" dirty="0">
                  <a:solidFill>
                    <a:schemeClr val="tx1"/>
                  </a:solidFill>
                  <a:effectLst>
                    <a:outerShdw blurRad="38100" dist="38100" dir="2700000" algn="tl">
                      <a:srgbClr val="000000">
                        <a:alpha val="43137"/>
                      </a:srgbClr>
                    </a:outerShdw>
                  </a:effectLst>
                </a:rPr>
                <a:t>Core 1</a:t>
              </a:r>
            </a:p>
            <a:p>
              <a:pPr defTabSz="914099">
                <a:defRPr/>
              </a:pPr>
              <a:endParaRPr lang="en-US" sz="2000" dirty="0">
                <a:solidFill>
                  <a:schemeClr val="tx1"/>
                </a:solidFill>
                <a:effectLst>
                  <a:outerShdw blurRad="38100" dist="38100" dir="2700000" algn="tl">
                    <a:srgbClr val="000000">
                      <a:alpha val="43137"/>
                    </a:srgbClr>
                  </a:outerShdw>
                </a:effectLst>
              </a:endParaRPr>
            </a:p>
            <a:p>
              <a:pPr defTabSz="914099">
                <a:defRPr/>
              </a:pPr>
              <a:endParaRPr lang="en-US" sz="2000" dirty="0">
                <a:solidFill>
                  <a:schemeClr val="tx1"/>
                </a:solidFill>
                <a:effectLst>
                  <a:outerShdw blurRad="38100" dist="38100" dir="2700000" algn="tl">
                    <a:srgbClr val="000000">
                      <a:alpha val="43137"/>
                    </a:srgbClr>
                  </a:outerShdw>
                </a:effectLst>
              </a:endParaRPr>
            </a:p>
            <a:p>
              <a:pPr defTabSz="914099">
                <a:defRPr/>
              </a:pPr>
              <a:endParaRPr lang="en-US" sz="2000" dirty="0">
                <a:solidFill>
                  <a:schemeClr val="tx1"/>
                </a:solidFill>
                <a:effectLst>
                  <a:outerShdw blurRad="38100" dist="38100" dir="2700000" algn="tl">
                    <a:srgbClr val="000000">
                      <a:alpha val="43137"/>
                    </a:srgbClr>
                  </a:outerShdw>
                </a:effectLst>
              </a:endParaRPr>
            </a:p>
            <a:p>
              <a:pPr defTabSz="914099">
                <a:defRPr/>
              </a:pPr>
              <a:endParaRPr lang="en-US" sz="2000" dirty="0">
                <a:solidFill>
                  <a:schemeClr val="tx1"/>
                </a:solidFill>
                <a:effectLst>
                  <a:outerShdw blurRad="38100" dist="38100" dir="2700000" algn="tl">
                    <a:srgbClr val="000000">
                      <a:alpha val="43137"/>
                    </a:srgbClr>
                  </a:outerShdw>
                </a:effectLst>
              </a:endParaRPr>
            </a:p>
          </p:txBody>
        </p:sp>
      </p:grpSp>
      <p:sp>
        <p:nvSpPr>
          <p:cNvPr id="27" name="Oval 26"/>
          <p:cNvSpPr/>
          <p:nvPr/>
        </p:nvSpPr>
        <p:spPr bwMode="auto">
          <a:xfrm>
            <a:off x="3962400" y="1219200"/>
            <a:ext cx="457200" cy="381000"/>
          </a:xfrm>
          <a:prstGeom prst="ellipse">
            <a:avLst/>
          </a:prstGeom>
          <a:solidFill>
            <a:srgbClr val="FFC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sz="2000"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28" name="Oval 27"/>
          <p:cNvSpPr/>
          <p:nvPr/>
        </p:nvSpPr>
        <p:spPr bwMode="auto">
          <a:xfrm>
            <a:off x="1090773" y="5586676"/>
            <a:ext cx="457200" cy="381000"/>
          </a:xfrm>
          <a:prstGeom prst="ellipse">
            <a:avLst/>
          </a:prstGeom>
          <a:solidFill>
            <a:srgbClr val="FFC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dirty="0">
              <a:gradFill>
                <a:gsLst>
                  <a:gs pos="5000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29" name="TextBox 28"/>
          <p:cNvSpPr txBox="1"/>
          <p:nvPr/>
        </p:nvSpPr>
        <p:spPr>
          <a:xfrm>
            <a:off x="1468438" y="5557838"/>
            <a:ext cx="1841500" cy="387350"/>
          </a:xfrm>
          <a:prstGeom prst="rect">
            <a:avLst/>
          </a:prstGeom>
          <a:noFill/>
        </p:spPr>
        <p:txBody>
          <a:bodyPr wrap="none">
            <a:spAutoFit/>
          </a:bodyPr>
          <a:lstStyle/>
          <a:p>
            <a:pPr defTabSz="914363">
              <a:defRPr/>
            </a:pPr>
            <a:r>
              <a:rPr lang="en-US" dirty="0">
                <a:solidFill>
                  <a:schemeClr val="tx1"/>
                </a:solidFill>
                <a:effectLst>
                  <a:outerShdw blurRad="38100" dist="38100" dir="2700000" algn="tl">
                    <a:srgbClr val="000000">
                      <a:alpha val="43137"/>
                    </a:srgbClr>
                  </a:outerShdw>
                </a:effectLst>
              </a:rPr>
              <a:t>Workload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7.44853E-7 C -0.01458 0.02313 -0.02899 0.04626 -0.0618 0.05968 C -0.09462 0.0731 -0.15052 0.07657 -0.19705 0.08004 C -0.24357 0.08351 -0.31701 0.08004 -0.34097 0.08004 " pathEditMode="relative" ptsTypes="aaaA">
                                      <p:cBhvr>
                                        <p:cTn id="6" dur="2000" fill="hold"/>
                                        <p:tgtEl>
                                          <p:spTgt spid="17"/>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0069 0.02869 C -0.0125 0.04719 -0.02569 0.06593 -0.08594 0.07449 C -0.14618 0.08305 -0.25365 0.08119 -0.36111 0.07958 " pathEditMode="relative" ptsTypes="aaA">
                                      <p:cBhvr>
                                        <p:cTn id="9" dur="2000" fill="hold"/>
                                        <p:tgtEl>
                                          <p:spTgt spid="18"/>
                                        </p:tgtEl>
                                        <p:attrNameLst>
                                          <p:attrName>ppt_x</p:attrName>
                                          <p:attrName>ppt_y</p:attrName>
                                        </p:attrNameLst>
                                      </p:cBhvr>
                                    </p:animMotion>
                                  </p:childTnLst>
                                </p:cTn>
                              </p:par>
                            </p:childTnLst>
                          </p:cTn>
                        </p:par>
                        <p:par>
                          <p:cTn id="10" fill="hold">
                            <p:stCondLst>
                              <p:cond delay="4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3.33333E-6 -0.00879 C 0.03802 -0.02845 0.07605 -0.04695 0.0967 0.00186 C 0.11754 0.05113 0.12118 0.16956 0.125 0.28869 " pathEditMode="relative" rAng="0" ptsTypes="aaA">
                                      <p:cBhvr>
                                        <p:cTn id="22" dur="2000" fill="hold"/>
                                        <p:tgtEl>
                                          <p:spTgt spid="27"/>
                                        </p:tgtEl>
                                        <p:attrNameLst>
                                          <p:attrName>ppt_x</p:attrName>
                                          <p:attrName>ppt_y</p:attrName>
                                        </p:attrNameLst>
                                      </p:cBhvr>
                                      <p:rCtr x="6300" y="1300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3719" y="42509"/>
            <a:ext cx="8770938" cy="997196"/>
          </a:xfrm>
        </p:spPr>
        <p:txBody>
          <a:bodyPr/>
          <a:lstStyle/>
          <a:p>
            <a:pPr algn="ctr"/>
            <a:r>
              <a:rPr lang="en-US" sz="3600" dirty="0" smtClean="0"/>
              <a:t>Windows Server* 2008 R2 / Intel® Xeon</a:t>
            </a:r>
            <a:r>
              <a:rPr lang="en-US" sz="3600" baseline="30000" dirty="0" smtClean="0"/>
              <a:t>®</a:t>
            </a:r>
            <a:r>
              <a:rPr lang="en-US" sz="3600" dirty="0" smtClean="0"/>
              <a:t> Processor 55xx Series Platform Energy Efficiency</a:t>
            </a:r>
          </a:p>
        </p:txBody>
      </p:sp>
      <p:sp>
        <p:nvSpPr>
          <p:cNvPr id="24579" name="Text Box 7"/>
          <p:cNvSpPr txBox="1">
            <a:spLocks noChangeArrowheads="1"/>
          </p:cNvSpPr>
          <p:nvPr/>
        </p:nvSpPr>
        <p:spPr bwMode="black">
          <a:xfrm>
            <a:off x="1089690" y="6547244"/>
            <a:ext cx="6792263" cy="276999"/>
          </a:xfrm>
          <a:prstGeom prst="rect">
            <a:avLst/>
          </a:prstGeom>
          <a:noFill/>
          <a:ln w="25400" algn="ctr">
            <a:noFill/>
            <a:miter lim="800000"/>
            <a:headEnd/>
            <a:tailEnd/>
          </a:ln>
        </p:spPr>
        <p:txBody>
          <a:bodyPr wrap="square">
            <a:spAutoFit/>
          </a:bodyPr>
          <a:lstStyle/>
          <a:p>
            <a:pPr algn="l">
              <a:spcBef>
                <a:spcPct val="30000"/>
              </a:spcBef>
            </a:pPr>
            <a:r>
              <a:rPr lang="en-US" sz="400" dirty="0" smtClean="0">
                <a:solidFill>
                  <a:schemeClr val="tx1"/>
                </a:solidFill>
              </a:rPr>
              <a:t>Source</a:t>
            </a:r>
            <a:r>
              <a:rPr lang="en-US" sz="400" dirty="0">
                <a:solidFill>
                  <a:schemeClr val="tx1"/>
                </a:solidFill>
              </a:rPr>
              <a:t>: </a:t>
            </a:r>
            <a:r>
              <a:rPr lang="en-US" sz="400" dirty="0" smtClean="0">
                <a:solidFill>
                  <a:schemeClr val="tx1"/>
                </a:solidFill>
              </a:rPr>
              <a:t> See slide 41 for details. Internal </a:t>
            </a:r>
            <a:r>
              <a:rPr lang="en-US" sz="400" dirty="0">
                <a:solidFill>
                  <a:schemeClr val="tx1"/>
                </a:solidFill>
              </a:rPr>
              <a:t>Microsoft measurements, Intel reference platform. </a:t>
            </a:r>
            <a:r>
              <a:rPr lang="en-US" sz="400" dirty="0" smtClean="0">
                <a:solidFill>
                  <a:schemeClr val="tx1"/>
                </a:solidFill>
              </a:rPr>
              <a:t>Performance tests and ratings are measured using specific computer systems and/or components and reflect the approximate performance of Intel products as measured by those tests.  Any difference in system hardware or software design or configuration may affect actual performance.  Buyers should consult other sources of information to evaluate the performance of systems or components they are considering purchasing.  For more information on performance tests and on the performance of Intel products, visit Intel </a:t>
            </a:r>
            <a:r>
              <a:rPr lang="en-US" sz="400" dirty="0" smtClean="0">
                <a:solidFill>
                  <a:schemeClr val="tx1"/>
                </a:solidFill>
                <a:hlinkClick r:id="rId3"/>
              </a:rPr>
              <a:t>Performance Benchmark Limitations</a:t>
            </a:r>
            <a:endParaRPr lang="en-US" sz="400" dirty="0">
              <a:solidFill>
                <a:schemeClr val="tx1"/>
              </a:solidFill>
            </a:endParaRPr>
          </a:p>
        </p:txBody>
      </p:sp>
      <p:graphicFrame>
        <p:nvGraphicFramePr>
          <p:cNvPr id="20" name="Chart 19"/>
          <p:cNvGraphicFramePr/>
          <p:nvPr/>
        </p:nvGraphicFramePr>
        <p:xfrm>
          <a:off x="754745" y="1081811"/>
          <a:ext cx="7581435" cy="4568365"/>
        </p:xfrm>
        <a:graphic>
          <a:graphicData uri="http://schemas.openxmlformats.org/drawingml/2006/chart">
            <c:chart xmlns:c="http://schemas.openxmlformats.org/drawingml/2006/chart" xmlns:r="http://schemas.openxmlformats.org/officeDocument/2006/relationships" r:id="rId4"/>
          </a:graphicData>
        </a:graphic>
      </p:graphicFrame>
      <p:cxnSp>
        <p:nvCxnSpPr>
          <p:cNvPr id="24581" name="Straight Connector 21"/>
          <p:cNvCxnSpPr>
            <a:cxnSpLocks noChangeShapeType="1"/>
          </p:cNvCxnSpPr>
          <p:nvPr/>
        </p:nvCxnSpPr>
        <p:spPr bwMode="auto">
          <a:xfrm>
            <a:off x="1733580" y="4633622"/>
            <a:ext cx="1190625" cy="0"/>
          </a:xfrm>
          <a:prstGeom prst="line">
            <a:avLst/>
          </a:prstGeom>
          <a:noFill/>
          <a:ln w="38100" algn="ctr">
            <a:solidFill>
              <a:schemeClr val="tx1">
                <a:alpha val="70000"/>
              </a:schemeClr>
            </a:solidFill>
            <a:round/>
            <a:headEnd/>
            <a:tailEnd/>
          </a:ln>
        </p:spPr>
      </p:cxnSp>
      <p:cxnSp>
        <p:nvCxnSpPr>
          <p:cNvPr id="24582" name="Straight Connector 22"/>
          <p:cNvCxnSpPr>
            <a:cxnSpLocks noChangeShapeType="1"/>
          </p:cNvCxnSpPr>
          <p:nvPr/>
        </p:nvCxnSpPr>
        <p:spPr bwMode="auto">
          <a:xfrm>
            <a:off x="6263145" y="2071951"/>
            <a:ext cx="1190625" cy="0"/>
          </a:xfrm>
          <a:prstGeom prst="line">
            <a:avLst/>
          </a:prstGeom>
          <a:noFill/>
          <a:ln w="38100" algn="ctr">
            <a:solidFill>
              <a:schemeClr val="tx1">
                <a:alpha val="70000"/>
              </a:schemeClr>
            </a:solidFill>
            <a:round/>
            <a:headEnd/>
            <a:tailEnd/>
          </a:ln>
        </p:spPr>
      </p:cxnSp>
      <p:cxnSp>
        <p:nvCxnSpPr>
          <p:cNvPr id="24583" name="Straight Connector 23"/>
          <p:cNvCxnSpPr>
            <a:cxnSpLocks noChangeShapeType="1"/>
          </p:cNvCxnSpPr>
          <p:nvPr/>
        </p:nvCxnSpPr>
        <p:spPr bwMode="auto">
          <a:xfrm>
            <a:off x="6285370" y="1222639"/>
            <a:ext cx="1189037" cy="0"/>
          </a:xfrm>
          <a:prstGeom prst="line">
            <a:avLst/>
          </a:prstGeom>
          <a:noFill/>
          <a:ln w="38100" algn="ctr">
            <a:solidFill>
              <a:schemeClr val="tx1">
                <a:alpha val="70000"/>
              </a:schemeClr>
            </a:solidFill>
            <a:round/>
            <a:headEnd/>
            <a:tailEnd/>
          </a:ln>
        </p:spPr>
      </p:cxnSp>
      <p:cxnSp>
        <p:nvCxnSpPr>
          <p:cNvPr id="24584" name="Straight Arrow Connector 25"/>
          <p:cNvCxnSpPr>
            <a:cxnSpLocks noChangeShapeType="1"/>
          </p:cNvCxnSpPr>
          <p:nvPr/>
        </p:nvCxnSpPr>
        <p:spPr bwMode="auto">
          <a:xfrm rot="16200000" flipH="1">
            <a:off x="2152995" y="4162200"/>
            <a:ext cx="904902" cy="9499"/>
          </a:xfrm>
          <a:prstGeom prst="straightConnector1">
            <a:avLst/>
          </a:prstGeom>
          <a:noFill/>
          <a:ln w="38100" algn="ctr">
            <a:solidFill>
              <a:schemeClr val="tx1">
                <a:alpha val="70000"/>
              </a:schemeClr>
            </a:solidFill>
            <a:round/>
            <a:headEnd type="triangle" w="med" len="med"/>
            <a:tailEnd type="triangle" w="med" len="med"/>
          </a:ln>
        </p:spPr>
      </p:cxnSp>
      <p:cxnSp>
        <p:nvCxnSpPr>
          <p:cNvPr id="24585" name="Straight Arrow Connector 26"/>
          <p:cNvCxnSpPr>
            <a:cxnSpLocks noChangeShapeType="1"/>
          </p:cNvCxnSpPr>
          <p:nvPr/>
        </p:nvCxnSpPr>
        <p:spPr bwMode="auto">
          <a:xfrm rot="5400000">
            <a:off x="6319977" y="1636602"/>
            <a:ext cx="822960" cy="22225"/>
          </a:xfrm>
          <a:prstGeom prst="straightConnector1">
            <a:avLst/>
          </a:prstGeom>
          <a:noFill/>
          <a:ln w="38100" algn="ctr">
            <a:solidFill>
              <a:schemeClr val="tx1">
                <a:alpha val="70000"/>
              </a:schemeClr>
            </a:solidFill>
            <a:round/>
            <a:headEnd type="triangle" w="med" len="med"/>
            <a:tailEnd type="triangle" w="med" len="med"/>
          </a:ln>
        </p:spPr>
      </p:cxnSp>
      <p:sp>
        <p:nvSpPr>
          <p:cNvPr id="24586" name="AutoShape 7"/>
          <p:cNvSpPr>
            <a:spLocks noChangeArrowheads="1"/>
          </p:cNvSpPr>
          <p:nvPr/>
        </p:nvSpPr>
        <p:spPr bwMode="auto">
          <a:xfrm>
            <a:off x="667211" y="5657996"/>
            <a:ext cx="7853363" cy="408623"/>
          </a:xfrm>
          <a:prstGeom prst="roundRect">
            <a:avLst>
              <a:gd name="adj" fmla="val 16667"/>
            </a:avLst>
          </a:prstGeom>
          <a:solidFill>
            <a:schemeClr val="accent3"/>
          </a:solidFill>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a:r>
              <a:rPr lang="en-US" b="1" dirty="0"/>
              <a:t>“Get idle, stay idle” + </a:t>
            </a:r>
            <a:r>
              <a:rPr lang="en-US" b="1" dirty="0" smtClean="0"/>
              <a:t>C6 + </a:t>
            </a:r>
            <a:r>
              <a:rPr lang="en-US" b="1" dirty="0"/>
              <a:t>default P-state tuning </a:t>
            </a:r>
            <a:r>
              <a:rPr lang="en-US" b="1" dirty="0">
                <a:sym typeface="Wingdings" pitchFamily="2" charset="2"/>
              </a:rPr>
              <a:t> Improved Energy Efficiency</a:t>
            </a:r>
            <a:endParaRPr lang="en-US" b="1" dirty="0"/>
          </a:p>
        </p:txBody>
      </p:sp>
      <p:grpSp>
        <p:nvGrpSpPr>
          <p:cNvPr id="2" name="Group 29"/>
          <p:cNvGrpSpPr/>
          <p:nvPr/>
        </p:nvGrpSpPr>
        <p:grpSpPr>
          <a:xfrm>
            <a:off x="4165606" y="4089899"/>
            <a:ext cx="2592359" cy="589055"/>
            <a:chOff x="1930400" y="1270008"/>
            <a:chExt cx="2592359" cy="589055"/>
          </a:xfrm>
        </p:grpSpPr>
        <p:grpSp>
          <p:nvGrpSpPr>
            <p:cNvPr id="3" name="Group 24"/>
            <p:cNvGrpSpPr/>
            <p:nvPr/>
          </p:nvGrpSpPr>
          <p:grpSpPr>
            <a:xfrm>
              <a:off x="1952173" y="1582064"/>
              <a:ext cx="2570586" cy="276999"/>
              <a:chOff x="1952173" y="1582064"/>
              <a:chExt cx="2570586" cy="276999"/>
            </a:xfrm>
          </p:grpSpPr>
          <p:sp>
            <p:nvSpPr>
              <p:cNvPr id="16" name="TextBox 15"/>
              <p:cNvSpPr txBox="1"/>
              <p:nvPr/>
            </p:nvSpPr>
            <p:spPr>
              <a:xfrm>
                <a:off x="2481944" y="1582064"/>
                <a:ext cx="2040815" cy="276999"/>
              </a:xfrm>
              <a:prstGeom prst="rect">
                <a:avLst/>
              </a:prstGeom>
              <a:solidFill>
                <a:schemeClr val="accent1">
                  <a:tint val="20000"/>
                </a:schemeClr>
              </a:solidFill>
            </p:spPr>
            <p:txBody>
              <a:bodyPr wrap="none" rtlCol="0">
                <a:spAutoFit/>
              </a:bodyPr>
              <a:lstStyle/>
              <a:p>
                <a:pPr algn="l"/>
                <a:r>
                  <a:rPr lang="en-US" sz="1200" b="0" i="0" dirty="0" smtClean="0">
                    <a:solidFill>
                      <a:schemeClr val="bg1"/>
                    </a:solidFill>
                  </a:rPr>
                  <a:t>Windows Server 2008 R2 (RC)</a:t>
                </a:r>
              </a:p>
            </p:txBody>
          </p:sp>
          <p:grpSp>
            <p:nvGrpSpPr>
              <p:cNvPr id="4" name="Group 23"/>
              <p:cNvGrpSpPr/>
              <p:nvPr/>
            </p:nvGrpSpPr>
            <p:grpSpPr>
              <a:xfrm>
                <a:off x="1952173" y="1611086"/>
                <a:ext cx="457200" cy="182880"/>
                <a:chOff x="1952173" y="1611086"/>
                <a:chExt cx="457200" cy="182880"/>
              </a:xfrm>
            </p:grpSpPr>
            <p:cxnSp>
              <p:nvCxnSpPr>
                <p:cNvPr id="22" name="Straight Connector 21"/>
                <p:cNvCxnSpPr/>
                <p:nvPr/>
              </p:nvCxnSpPr>
              <p:spPr bwMode="auto">
                <a:xfrm>
                  <a:off x="1952173" y="1705429"/>
                  <a:ext cx="457200" cy="0"/>
                </a:xfrm>
                <a:prstGeom prst="line">
                  <a:avLst/>
                </a:prstGeom>
                <a:gradFill rotWithShape="1">
                  <a:gsLst>
                    <a:gs pos="0">
                      <a:srgbClr val="005998"/>
                    </a:gs>
                    <a:gs pos="100000">
                      <a:srgbClr val="003A5D"/>
                    </a:gs>
                  </a:gsLst>
                  <a:lin ang="2700000" scaled="1"/>
                </a:gradFill>
                <a:ln w="38100" cap="flat" cmpd="sng" algn="ctr">
                  <a:solidFill>
                    <a:srgbClr val="1C1C1C">
                      <a:alpha val="70000"/>
                    </a:srgbClr>
                  </a:solidFill>
                  <a:prstDash val="solid"/>
                  <a:round/>
                  <a:headEnd type="none" w="med" len="med"/>
                  <a:tailEnd type="none" w="med" len="med"/>
                </a:ln>
                <a:effectLst/>
              </p:spPr>
            </p:cxnSp>
            <p:sp>
              <p:nvSpPr>
                <p:cNvPr id="23" name="Isosceles Triangle 22"/>
                <p:cNvSpPr>
                  <a:spLocks noChangeAspect="1"/>
                </p:cNvSpPr>
                <p:nvPr/>
              </p:nvSpPr>
              <p:spPr bwMode="auto">
                <a:xfrm>
                  <a:off x="2061030" y="1611086"/>
                  <a:ext cx="212141" cy="182880"/>
                </a:xfrm>
                <a:prstGeom prst="triangle">
                  <a:avLst/>
                </a:prstGeom>
                <a:solidFill>
                  <a:srgbClr val="002060"/>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1800" b="1" i="1" u="none" strike="noStrike" cap="none" normalizeH="0" baseline="0" smtClean="0">
                    <a:ln>
                      <a:noFill/>
                    </a:ln>
                    <a:solidFill>
                      <a:schemeClr val="bg1"/>
                    </a:solidFill>
                    <a:effectLst/>
                    <a:latin typeface="Verdana" pitchFamily="34" charset="0"/>
                    <a:cs typeface="Arial" charset="0"/>
                  </a:endParaRPr>
                </a:p>
              </p:txBody>
            </p:sp>
          </p:grpSp>
        </p:grpSp>
        <p:grpSp>
          <p:nvGrpSpPr>
            <p:cNvPr id="5" name="Group 28"/>
            <p:cNvGrpSpPr/>
            <p:nvPr/>
          </p:nvGrpSpPr>
          <p:grpSpPr>
            <a:xfrm>
              <a:off x="1930400" y="1270008"/>
              <a:ext cx="2095930" cy="276999"/>
              <a:chOff x="1930400" y="1270008"/>
              <a:chExt cx="2095930" cy="276999"/>
            </a:xfrm>
          </p:grpSpPr>
          <p:grpSp>
            <p:nvGrpSpPr>
              <p:cNvPr id="6" name="Group 26"/>
              <p:cNvGrpSpPr/>
              <p:nvPr/>
            </p:nvGrpSpPr>
            <p:grpSpPr>
              <a:xfrm>
                <a:off x="1930400" y="1306286"/>
                <a:ext cx="457200" cy="182880"/>
                <a:chOff x="1930400" y="1306286"/>
                <a:chExt cx="457200" cy="182880"/>
              </a:xfrm>
            </p:grpSpPr>
            <p:cxnSp>
              <p:nvCxnSpPr>
                <p:cNvPr id="21" name="Straight Connector 20"/>
                <p:cNvCxnSpPr/>
                <p:nvPr/>
              </p:nvCxnSpPr>
              <p:spPr bwMode="auto">
                <a:xfrm>
                  <a:off x="1930400" y="1407887"/>
                  <a:ext cx="457200" cy="0"/>
                </a:xfrm>
                <a:prstGeom prst="line">
                  <a:avLst/>
                </a:prstGeom>
                <a:gradFill rotWithShape="1">
                  <a:gsLst>
                    <a:gs pos="0">
                      <a:srgbClr val="005998"/>
                    </a:gs>
                    <a:gs pos="100000">
                      <a:srgbClr val="003A5D"/>
                    </a:gs>
                  </a:gsLst>
                  <a:lin ang="2700000" scaled="1"/>
                </a:gradFill>
                <a:ln w="38100" cap="flat" cmpd="sng" algn="ctr">
                  <a:solidFill>
                    <a:schemeClr val="bg2">
                      <a:lumMod val="20000"/>
                      <a:lumOff val="80000"/>
                      <a:alpha val="70000"/>
                    </a:schemeClr>
                  </a:solidFill>
                  <a:prstDash val="solid"/>
                  <a:round/>
                  <a:headEnd type="none" w="med" len="med"/>
                  <a:tailEnd type="none" w="med" len="med"/>
                </a:ln>
                <a:effectLst/>
              </p:spPr>
            </p:cxnSp>
            <p:sp>
              <p:nvSpPr>
                <p:cNvPr id="26" name="Diamond 25"/>
                <p:cNvSpPr>
                  <a:spLocks noChangeAspect="1"/>
                </p:cNvSpPr>
                <p:nvPr/>
              </p:nvSpPr>
              <p:spPr bwMode="auto">
                <a:xfrm>
                  <a:off x="2075543" y="1306286"/>
                  <a:ext cx="182880" cy="182880"/>
                </a:xfrm>
                <a:prstGeom prst="diamond">
                  <a:avLst/>
                </a:prstGeom>
                <a:solidFill>
                  <a:srgbClr val="CCECFF"/>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1800" b="1" i="1" u="none" strike="noStrike" cap="none" normalizeH="0" baseline="0" smtClean="0">
                    <a:ln>
                      <a:noFill/>
                    </a:ln>
                    <a:solidFill>
                      <a:schemeClr val="bg1"/>
                    </a:solidFill>
                    <a:effectLst/>
                    <a:latin typeface="Verdana" pitchFamily="34" charset="0"/>
                    <a:cs typeface="Arial" charset="0"/>
                  </a:endParaRPr>
                </a:p>
              </p:txBody>
            </p:sp>
          </p:grpSp>
          <p:sp>
            <p:nvSpPr>
              <p:cNvPr id="28" name="TextBox 27"/>
              <p:cNvSpPr txBox="1"/>
              <p:nvPr/>
            </p:nvSpPr>
            <p:spPr>
              <a:xfrm>
                <a:off x="2474687" y="1270008"/>
                <a:ext cx="1551643" cy="276999"/>
              </a:xfrm>
              <a:prstGeom prst="rect">
                <a:avLst/>
              </a:prstGeom>
              <a:solidFill>
                <a:schemeClr val="accent1">
                  <a:tint val="20000"/>
                </a:schemeClr>
              </a:solidFill>
            </p:spPr>
            <p:txBody>
              <a:bodyPr wrap="none" rtlCol="0">
                <a:spAutoFit/>
              </a:bodyPr>
              <a:lstStyle/>
              <a:p>
                <a:pPr algn="l"/>
                <a:r>
                  <a:rPr lang="en-US" sz="1200" b="0" i="0" dirty="0" smtClean="0">
                    <a:solidFill>
                      <a:schemeClr val="bg1"/>
                    </a:solidFill>
                  </a:rPr>
                  <a:t>Windows Server 2003</a:t>
                </a:r>
              </a:p>
            </p:txBody>
          </p:sp>
        </p:grpSp>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561975" y="1254811"/>
            <a:ext cx="8018463" cy="4026457"/>
          </a:xfrm>
          <a:prstGeom prst="rect">
            <a:avLst/>
          </a:prstGeom>
          <a:noFill/>
          <a:ln w="9525">
            <a:noFill/>
            <a:miter lim="800000"/>
            <a:headEnd/>
            <a:tailEnd/>
          </a:ln>
        </p:spPr>
      </p:pic>
      <p:sp>
        <p:nvSpPr>
          <p:cNvPr id="26626" name="Title 1"/>
          <p:cNvSpPr>
            <a:spLocks noGrp="1"/>
          </p:cNvSpPr>
          <p:nvPr>
            <p:ph type="title"/>
          </p:nvPr>
        </p:nvSpPr>
        <p:spPr>
          <a:xfrm>
            <a:off x="365127" y="114752"/>
            <a:ext cx="8535988" cy="997196"/>
          </a:xfrm>
        </p:spPr>
        <p:txBody>
          <a:bodyPr/>
          <a:lstStyle/>
          <a:p>
            <a:pPr algn="ctr"/>
            <a:r>
              <a:rPr lang="en-US" sz="3600" dirty="0" smtClean="0"/>
              <a:t>Windows Server* 2008 R2 (Hyper-V)/Intel® Xeon</a:t>
            </a:r>
            <a:r>
              <a:rPr lang="en-US" sz="3600" baseline="30000" dirty="0" smtClean="0"/>
              <a:t>®</a:t>
            </a:r>
            <a:r>
              <a:rPr lang="en-US" sz="3600" dirty="0" smtClean="0"/>
              <a:t> Processor 55xx Series Based Platform: Idle Power</a:t>
            </a:r>
          </a:p>
        </p:txBody>
      </p:sp>
      <p:sp>
        <p:nvSpPr>
          <p:cNvPr id="26628" name="AutoShape 7"/>
          <p:cNvSpPr>
            <a:spLocks noChangeArrowheads="1"/>
          </p:cNvSpPr>
          <p:nvPr/>
        </p:nvSpPr>
        <p:spPr bwMode="auto">
          <a:xfrm>
            <a:off x="261938" y="5461881"/>
            <a:ext cx="8636000" cy="408623"/>
          </a:xfrm>
          <a:prstGeom prst="roundRect">
            <a:avLst>
              <a:gd name="adj" fmla="val 16667"/>
            </a:avLst>
          </a:prstGeom>
          <a:solidFill>
            <a:schemeClr val="accent3"/>
          </a:solidFill>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a:r>
              <a:rPr lang="en-US" b="1" dirty="0"/>
              <a:t>“Get idle &amp; Stay idle” with </a:t>
            </a:r>
            <a:r>
              <a:rPr lang="en-US" b="1" dirty="0" smtClean="0"/>
              <a:t>Deep </a:t>
            </a:r>
            <a:r>
              <a:rPr lang="en-US" b="1" dirty="0"/>
              <a:t>Power Down Technology </a:t>
            </a:r>
            <a:r>
              <a:rPr lang="en-US" b="1" dirty="0" smtClean="0"/>
              <a:t>helps reduce idle power</a:t>
            </a:r>
            <a:endParaRPr lang="en-US" b="1" dirty="0"/>
          </a:p>
        </p:txBody>
      </p:sp>
      <p:sp>
        <p:nvSpPr>
          <p:cNvPr id="8" name="Text Box 7"/>
          <p:cNvSpPr txBox="1">
            <a:spLocks noChangeArrowheads="1"/>
          </p:cNvSpPr>
          <p:nvPr/>
        </p:nvSpPr>
        <p:spPr bwMode="black">
          <a:xfrm>
            <a:off x="1072185" y="6540338"/>
            <a:ext cx="6895294" cy="276999"/>
          </a:xfrm>
          <a:prstGeom prst="rect">
            <a:avLst/>
          </a:prstGeom>
          <a:noFill/>
          <a:ln w="25400" algn="ctr">
            <a:noFill/>
            <a:miter lim="800000"/>
            <a:headEnd/>
            <a:tailEnd/>
          </a:ln>
        </p:spPr>
        <p:txBody>
          <a:bodyPr wrap="square">
            <a:spAutoFit/>
          </a:bodyPr>
          <a:lstStyle/>
          <a:p>
            <a:pPr algn="l">
              <a:spcBef>
                <a:spcPct val="30000"/>
              </a:spcBef>
            </a:pPr>
            <a:r>
              <a:rPr lang="en-US" sz="400" dirty="0" smtClean="0">
                <a:solidFill>
                  <a:schemeClr val="tx1"/>
                </a:solidFill>
              </a:rPr>
              <a:t>Source</a:t>
            </a:r>
            <a:r>
              <a:rPr lang="en-US" sz="400" dirty="0">
                <a:solidFill>
                  <a:schemeClr val="tx1"/>
                </a:solidFill>
              </a:rPr>
              <a:t>: </a:t>
            </a:r>
            <a:r>
              <a:rPr lang="en-US" sz="400" dirty="0" smtClean="0">
                <a:solidFill>
                  <a:schemeClr val="tx1"/>
                </a:solidFill>
              </a:rPr>
              <a:t>Slide 42 for details. Internal Intel measurements</a:t>
            </a:r>
            <a:r>
              <a:rPr lang="en-US" sz="400" dirty="0">
                <a:solidFill>
                  <a:schemeClr val="tx1"/>
                </a:solidFill>
              </a:rPr>
              <a:t>, Intel reference platform. </a:t>
            </a:r>
            <a:r>
              <a:rPr lang="en-US" sz="400" dirty="0" smtClean="0">
                <a:solidFill>
                  <a:schemeClr val="tx1"/>
                </a:solidFill>
              </a:rPr>
              <a:t>Performance tests and ratings are measured using specific computer systems and/or components and reflect the approximate performance of Intel products as measured by those tests.  Any difference in system hardware or software design or configuration may affect actual performance.  Buyers should consult other sources of information to evaluate the performance of systems or components they are considering purchasing.  For more information on performance tests and on the performance of Intel products, visit Intel </a:t>
            </a:r>
            <a:r>
              <a:rPr lang="en-US" sz="400" dirty="0" smtClean="0">
                <a:solidFill>
                  <a:schemeClr val="tx1"/>
                </a:solidFill>
                <a:hlinkClick r:id="rId4"/>
              </a:rPr>
              <a:t>Performance Benchmark Limitations</a:t>
            </a:r>
            <a:endParaRPr lang="en-US" sz="400" dirty="0">
              <a:solidFill>
                <a:schemeClr val="tx1"/>
              </a:solidFill>
            </a:endParaRPr>
          </a:p>
        </p:txBody>
      </p:sp>
      <p:sp>
        <p:nvSpPr>
          <p:cNvPr id="11" name="TextBox 1"/>
          <p:cNvSpPr txBox="1"/>
          <p:nvPr/>
        </p:nvSpPr>
        <p:spPr>
          <a:xfrm>
            <a:off x="1332947" y="1279229"/>
            <a:ext cx="3383215" cy="657845"/>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chemeClr val="bg1"/>
                </a:solidFill>
                <a:latin typeface="+mj-lt"/>
              </a:rPr>
              <a:t>30% - 37% Power</a:t>
            </a:r>
            <a:r>
              <a:rPr lang="en-US" sz="1600" b="1" baseline="0" dirty="0" smtClean="0">
                <a:solidFill>
                  <a:schemeClr val="bg1"/>
                </a:solidFill>
                <a:latin typeface="+mj-lt"/>
              </a:rPr>
              <a:t> savings</a:t>
            </a:r>
            <a:r>
              <a:rPr lang="en-US" sz="1600" b="1" dirty="0" smtClean="0">
                <a:solidFill>
                  <a:schemeClr val="bg1"/>
                </a:solidFill>
                <a:latin typeface="+mj-lt"/>
              </a:rPr>
              <a:t> for same number of VM</a:t>
            </a:r>
            <a:r>
              <a:rPr lang="en-US" sz="1600" b="1" dirty="0">
                <a:solidFill>
                  <a:schemeClr val="bg1"/>
                </a:solidFill>
                <a:latin typeface="+mj-lt"/>
              </a:rPr>
              <a:t> </a:t>
            </a:r>
            <a:r>
              <a:rPr lang="en-US" sz="1600" b="1" dirty="0" smtClean="0">
                <a:solidFill>
                  <a:schemeClr val="bg1"/>
                </a:solidFill>
                <a:latin typeface="+mj-lt"/>
              </a:rPr>
              <a:t>guests</a:t>
            </a:r>
            <a:endParaRPr lang="en-US" sz="1600" b="1" dirty="0">
              <a:solidFill>
                <a:schemeClr val="bg1"/>
              </a:solidFill>
              <a:latin typeface="+mj-lt"/>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230188"/>
            <a:ext cx="8382000" cy="553998"/>
          </a:xfrm>
        </p:spPr>
        <p:txBody>
          <a:bodyPr/>
          <a:lstStyle/>
          <a:p>
            <a:r>
              <a:rPr lang="en-US" sz="4000" dirty="0" smtClean="0"/>
              <a:t>Windows* and Logical Processors</a:t>
            </a:r>
          </a:p>
        </p:txBody>
      </p:sp>
      <p:sp>
        <p:nvSpPr>
          <p:cNvPr id="39939" name="Content Placeholder 2"/>
          <p:cNvSpPr>
            <a:spLocks noGrp="1"/>
          </p:cNvSpPr>
          <p:nvPr>
            <p:ph idx="1"/>
          </p:nvPr>
        </p:nvSpPr>
        <p:spPr>
          <a:xfrm>
            <a:off x="204788" y="1122363"/>
            <a:ext cx="8796337" cy="4776787"/>
          </a:xfrm>
        </p:spPr>
        <p:txBody>
          <a:bodyPr/>
          <a:lstStyle/>
          <a:p>
            <a:r>
              <a:rPr lang="en-US" sz="2800" dirty="0" smtClean="0"/>
              <a:t>Before, the maximum number of Logical Processors (LPs) was dictated by word size</a:t>
            </a:r>
            <a:endParaRPr lang="en-US" dirty="0" smtClean="0"/>
          </a:p>
          <a:p>
            <a:pPr lvl="1"/>
            <a:r>
              <a:rPr lang="en-US" sz="2400" dirty="0" smtClean="0"/>
              <a:t>LP state (e.g. idle, affinity) represented in </a:t>
            </a:r>
            <a:br>
              <a:rPr lang="en-US" sz="2400" dirty="0" smtClean="0"/>
            </a:br>
            <a:r>
              <a:rPr lang="en-US" sz="2400" dirty="0" smtClean="0"/>
              <a:t>word-sized bitmask</a:t>
            </a:r>
          </a:p>
          <a:p>
            <a:pPr lvl="1"/>
            <a:r>
              <a:rPr lang="en-US" sz="2400" dirty="0" smtClean="0"/>
              <a:t>32-bit Windows: 32 LPs</a:t>
            </a:r>
          </a:p>
          <a:p>
            <a:pPr lvl="1"/>
            <a:r>
              <a:rPr lang="en-US" sz="2400" dirty="0" smtClean="0"/>
              <a:t>64-bit Windows: 64 LPs</a:t>
            </a:r>
            <a:endParaRPr lang="en-US" dirty="0" smtClean="0"/>
          </a:p>
        </p:txBody>
      </p:sp>
      <p:sp>
        <p:nvSpPr>
          <p:cNvPr id="4" name="Rectangle 3"/>
          <p:cNvSpPr/>
          <p:nvPr/>
        </p:nvSpPr>
        <p:spPr bwMode="auto">
          <a:xfrm>
            <a:off x="730624" y="4607451"/>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a:off x="990600" y="4607451"/>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a:off x="1241612"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bwMode="auto">
          <a:xfrm>
            <a:off x="1492624"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1752600" y="4607451"/>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2003612" y="4607451"/>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2254624"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a:off x="2514600"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bwMode="auto">
          <a:xfrm>
            <a:off x="2765612"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3016624"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bwMode="auto">
          <a:xfrm>
            <a:off x="3276600" y="4607451"/>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3527612"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778624"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4038600"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19" name="Rectangle 18"/>
          <p:cNvSpPr/>
          <p:nvPr/>
        </p:nvSpPr>
        <p:spPr bwMode="auto">
          <a:xfrm>
            <a:off x="4289612"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4540624"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4800600" y="4607451"/>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22" name="Rectangle 21"/>
          <p:cNvSpPr/>
          <p:nvPr/>
        </p:nvSpPr>
        <p:spPr bwMode="auto">
          <a:xfrm>
            <a:off x="5051612" y="4607451"/>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5302624" y="4607451"/>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24" name="Rectangle 23"/>
          <p:cNvSpPr/>
          <p:nvPr/>
        </p:nvSpPr>
        <p:spPr bwMode="auto">
          <a:xfrm>
            <a:off x="5562600" y="4607451"/>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25" name="Rectangle 24"/>
          <p:cNvSpPr/>
          <p:nvPr/>
        </p:nvSpPr>
        <p:spPr bwMode="auto">
          <a:xfrm>
            <a:off x="5813612"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6064624"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27" name="Rectangle 26"/>
          <p:cNvSpPr/>
          <p:nvPr/>
        </p:nvSpPr>
        <p:spPr bwMode="auto">
          <a:xfrm>
            <a:off x="6324600"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28" name="Rectangle 27"/>
          <p:cNvSpPr/>
          <p:nvPr/>
        </p:nvSpPr>
        <p:spPr bwMode="auto">
          <a:xfrm>
            <a:off x="6575612" y="4607451"/>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29" name="Rectangle 28"/>
          <p:cNvSpPr/>
          <p:nvPr/>
        </p:nvSpPr>
        <p:spPr bwMode="auto">
          <a:xfrm>
            <a:off x="6826624" y="4607451"/>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bwMode="auto">
          <a:xfrm>
            <a:off x="7086600" y="4607451"/>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31" name="Rectangle 30"/>
          <p:cNvSpPr/>
          <p:nvPr/>
        </p:nvSpPr>
        <p:spPr bwMode="auto">
          <a:xfrm>
            <a:off x="7337612"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bwMode="auto">
          <a:xfrm>
            <a:off x="7588624"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bwMode="auto">
          <a:xfrm>
            <a:off x="7848600" y="4607451"/>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34" name="Rectangle 33"/>
          <p:cNvSpPr/>
          <p:nvPr/>
        </p:nvSpPr>
        <p:spPr bwMode="auto">
          <a:xfrm>
            <a:off x="8099612" y="4607451"/>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35" name="TextBox 34"/>
          <p:cNvSpPr txBox="1"/>
          <p:nvPr/>
        </p:nvSpPr>
        <p:spPr>
          <a:xfrm>
            <a:off x="8148638" y="5055390"/>
            <a:ext cx="404812" cy="387350"/>
          </a:xfrm>
          <a:prstGeom prst="rect">
            <a:avLst/>
          </a:prstGeom>
          <a:noFill/>
        </p:spPr>
        <p:txBody>
          <a:bodyPr wrap="none">
            <a:spAutoFit/>
          </a:bodyPr>
          <a:lstStyle/>
          <a:p>
            <a:pPr defTabSz="914363">
              <a:defRPr/>
            </a:pPr>
            <a:r>
              <a:rPr lang="en-US" dirty="0">
                <a:solidFill>
                  <a:schemeClr val="tx1"/>
                </a:solidFill>
                <a:effectLst>
                  <a:outerShdw blurRad="38100" dist="38100" dir="2700000" algn="tl">
                    <a:srgbClr val="000000">
                      <a:alpha val="43137"/>
                    </a:srgbClr>
                  </a:outerShdw>
                </a:effectLst>
                <a:cs typeface="Arial" charset="0"/>
              </a:rPr>
              <a:t>0</a:t>
            </a:r>
          </a:p>
        </p:txBody>
      </p:sp>
      <p:sp>
        <p:nvSpPr>
          <p:cNvPr id="36" name="TextBox 35"/>
          <p:cNvSpPr txBox="1"/>
          <p:nvPr/>
        </p:nvSpPr>
        <p:spPr>
          <a:xfrm>
            <a:off x="4111625" y="5055390"/>
            <a:ext cx="623888" cy="387350"/>
          </a:xfrm>
          <a:prstGeom prst="rect">
            <a:avLst/>
          </a:prstGeom>
          <a:noFill/>
        </p:spPr>
        <p:txBody>
          <a:bodyPr wrap="none">
            <a:spAutoFit/>
          </a:bodyPr>
          <a:lstStyle/>
          <a:p>
            <a:pPr defTabSz="914363">
              <a:defRPr/>
            </a:pPr>
            <a:r>
              <a:rPr lang="en-US" dirty="0">
                <a:solidFill>
                  <a:schemeClr val="tx1"/>
                </a:solidFill>
                <a:effectLst>
                  <a:outerShdw blurRad="38100" dist="38100" dir="2700000" algn="tl">
                    <a:srgbClr val="000000">
                      <a:alpha val="43137"/>
                    </a:srgbClr>
                  </a:outerShdw>
                </a:effectLst>
                <a:cs typeface="Arial" charset="0"/>
              </a:rPr>
              <a:t>16</a:t>
            </a:r>
          </a:p>
        </p:txBody>
      </p:sp>
      <p:sp>
        <p:nvSpPr>
          <p:cNvPr id="37" name="TextBox 36"/>
          <p:cNvSpPr txBox="1"/>
          <p:nvPr/>
        </p:nvSpPr>
        <p:spPr>
          <a:xfrm>
            <a:off x="333375" y="5028402"/>
            <a:ext cx="623888" cy="388938"/>
          </a:xfrm>
          <a:prstGeom prst="rect">
            <a:avLst/>
          </a:prstGeom>
          <a:noFill/>
        </p:spPr>
        <p:txBody>
          <a:bodyPr wrap="none">
            <a:spAutoFit/>
          </a:bodyPr>
          <a:lstStyle/>
          <a:p>
            <a:pPr defTabSz="914363">
              <a:defRPr/>
            </a:pPr>
            <a:r>
              <a:rPr lang="en-US" dirty="0">
                <a:solidFill>
                  <a:schemeClr val="tx1"/>
                </a:solidFill>
                <a:effectLst>
                  <a:outerShdw blurRad="38100" dist="38100" dir="2700000" algn="tl">
                    <a:srgbClr val="000000">
                      <a:alpha val="43137"/>
                    </a:srgbClr>
                  </a:outerShdw>
                </a:effectLst>
                <a:cs typeface="Arial" charset="0"/>
              </a:rPr>
              <a:t>31</a:t>
            </a:r>
          </a:p>
        </p:txBody>
      </p:sp>
      <p:sp>
        <p:nvSpPr>
          <p:cNvPr id="38" name="TextBox 37"/>
          <p:cNvSpPr txBox="1"/>
          <p:nvPr/>
        </p:nvSpPr>
        <p:spPr>
          <a:xfrm>
            <a:off x="2243138" y="4041879"/>
            <a:ext cx="4835525" cy="387350"/>
          </a:xfrm>
          <a:prstGeom prst="rect">
            <a:avLst/>
          </a:prstGeom>
          <a:noFill/>
        </p:spPr>
        <p:txBody>
          <a:bodyPr wrap="none">
            <a:spAutoFit/>
          </a:bodyPr>
          <a:lstStyle/>
          <a:p>
            <a:pPr defTabSz="914363">
              <a:defRPr/>
            </a:pPr>
            <a:r>
              <a:rPr lang="en-US" dirty="0">
                <a:solidFill>
                  <a:schemeClr val="tx1"/>
                </a:solidFill>
                <a:effectLst>
                  <a:outerShdw blurRad="38100" dist="38100" dir="2700000" algn="tl">
                    <a:srgbClr val="000000">
                      <a:alpha val="43137"/>
                    </a:srgbClr>
                  </a:outerShdw>
                </a:effectLst>
                <a:cs typeface="Arial" charset="0"/>
              </a:rPr>
              <a:t>32-bit Idle Processor Mask</a:t>
            </a:r>
          </a:p>
        </p:txBody>
      </p:sp>
      <p:sp>
        <p:nvSpPr>
          <p:cNvPr id="39" name="Rectangle 38"/>
          <p:cNvSpPr/>
          <p:nvPr/>
        </p:nvSpPr>
        <p:spPr bwMode="auto">
          <a:xfrm>
            <a:off x="3191296" y="5530782"/>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40" name="TextBox 39"/>
          <p:cNvSpPr txBox="1"/>
          <p:nvPr/>
        </p:nvSpPr>
        <p:spPr>
          <a:xfrm>
            <a:off x="3379788" y="5530052"/>
            <a:ext cx="877887" cy="388938"/>
          </a:xfrm>
          <a:prstGeom prst="rect">
            <a:avLst/>
          </a:prstGeom>
          <a:noFill/>
        </p:spPr>
        <p:txBody>
          <a:bodyPr wrap="none">
            <a:spAutoFit/>
          </a:bodyPr>
          <a:lstStyle/>
          <a:p>
            <a:pPr defTabSz="914363">
              <a:defRPr/>
            </a:pPr>
            <a:r>
              <a:rPr lang="en-US" dirty="0">
                <a:solidFill>
                  <a:schemeClr val="tx1"/>
                </a:solidFill>
                <a:effectLst>
                  <a:outerShdw blurRad="38100" dist="38100" dir="2700000" algn="tl">
                    <a:srgbClr val="000000">
                      <a:alpha val="43137"/>
                    </a:srgbClr>
                  </a:outerShdw>
                </a:effectLst>
                <a:cs typeface="Arial" charset="0"/>
              </a:rPr>
              <a:t>Idle</a:t>
            </a:r>
          </a:p>
        </p:txBody>
      </p:sp>
      <p:sp>
        <p:nvSpPr>
          <p:cNvPr id="41" name="Rectangle 40"/>
          <p:cNvSpPr/>
          <p:nvPr/>
        </p:nvSpPr>
        <p:spPr bwMode="auto">
          <a:xfrm>
            <a:off x="4800600" y="5503924"/>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spcBef>
                <a:spcPct val="0"/>
              </a:spcBef>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42" name="TextBox 41"/>
          <p:cNvSpPr txBox="1"/>
          <p:nvPr/>
        </p:nvSpPr>
        <p:spPr>
          <a:xfrm>
            <a:off x="5002213" y="5490365"/>
            <a:ext cx="1022350" cy="387350"/>
          </a:xfrm>
          <a:prstGeom prst="rect">
            <a:avLst/>
          </a:prstGeom>
          <a:noFill/>
        </p:spPr>
        <p:txBody>
          <a:bodyPr wrap="none">
            <a:spAutoFit/>
          </a:bodyPr>
          <a:lstStyle/>
          <a:p>
            <a:pPr defTabSz="914363">
              <a:defRPr/>
            </a:pPr>
            <a:r>
              <a:rPr lang="en-US" dirty="0">
                <a:solidFill>
                  <a:schemeClr val="tx1"/>
                </a:solidFill>
                <a:effectLst>
                  <a:outerShdw blurRad="38100" dist="38100" dir="2700000" algn="tl">
                    <a:srgbClr val="000000">
                      <a:alpha val="43137"/>
                    </a:srgbClr>
                  </a:outerShdw>
                </a:effectLst>
                <a:cs typeface="Arial" charset="0"/>
              </a:rPr>
              <a:t>Busy</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32756" y="86656"/>
            <a:ext cx="8675387" cy="941796"/>
          </a:xfrm>
        </p:spPr>
        <p:txBody>
          <a:bodyPr/>
          <a:lstStyle/>
          <a:p>
            <a:r>
              <a:rPr lang="en-US" sz="4400" dirty="0" smtClean="0"/>
              <a:t>Windows Server* 2008 R2: </a:t>
            </a:r>
            <a:r>
              <a:rPr lang="en-US" dirty="0" smtClean="0"/>
              <a:t/>
            </a:r>
            <a:br>
              <a:rPr lang="en-US" dirty="0" smtClean="0"/>
            </a:br>
            <a:r>
              <a:rPr lang="en-US" sz="2400" dirty="0" smtClean="0">
                <a:solidFill>
                  <a:schemeClr val="tx1"/>
                </a:solidFill>
              </a:rPr>
              <a:t>&gt;64 Logical Processor Support</a:t>
            </a:r>
          </a:p>
        </p:txBody>
      </p:sp>
      <p:sp>
        <p:nvSpPr>
          <p:cNvPr id="40963" name="Content Placeholder 2"/>
          <p:cNvSpPr>
            <a:spLocks noGrp="1"/>
          </p:cNvSpPr>
          <p:nvPr>
            <p:ph idx="1"/>
          </p:nvPr>
        </p:nvSpPr>
        <p:spPr>
          <a:xfrm>
            <a:off x="174172" y="1291408"/>
            <a:ext cx="8969828" cy="4776787"/>
          </a:xfrm>
        </p:spPr>
        <p:txBody>
          <a:bodyPr/>
          <a:lstStyle/>
          <a:p>
            <a:r>
              <a:rPr lang="en-US" sz="2400" dirty="0" smtClean="0"/>
              <a:t>Need to support &gt;64LP while preserving compatibility</a:t>
            </a:r>
          </a:p>
          <a:p>
            <a:endParaRPr lang="en-US" sz="2400" dirty="0" smtClean="0"/>
          </a:p>
          <a:p>
            <a:r>
              <a:rPr lang="en-US" sz="2400" dirty="0" smtClean="0"/>
              <a:t>Solution: LPs divided into Groups</a:t>
            </a:r>
          </a:p>
          <a:p>
            <a:pPr lvl="1"/>
            <a:r>
              <a:rPr lang="en-US" sz="2000" dirty="0" smtClean="0"/>
              <a:t>Group can have a maximum of 64 LPs</a:t>
            </a:r>
          </a:p>
          <a:p>
            <a:pPr lvl="1"/>
            <a:r>
              <a:rPr lang="en-US" sz="2000" dirty="0" smtClean="0"/>
              <a:t>Maximum of 4 Groups (for maximum of 256 LPs)</a:t>
            </a:r>
          </a:p>
          <a:p>
            <a:pPr lvl="1"/>
            <a:endParaRPr lang="en-US" sz="2000" dirty="0" smtClean="0"/>
          </a:p>
          <a:p>
            <a:r>
              <a:rPr lang="en-US" sz="2400" dirty="0" smtClean="0"/>
              <a:t>Group assignment:</a:t>
            </a:r>
          </a:p>
          <a:p>
            <a:pPr lvl="1"/>
            <a:r>
              <a:rPr lang="en-US" sz="2000" dirty="0" smtClean="0"/>
              <a:t>One group if 32-bit system or fewer than 65 LPs</a:t>
            </a:r>
          </a:p>
          <a:p>
            <a:pPr lvl="1"/>
            <a:r>
              <a:rPr lang="en-US" sz="2000" dirty="0" smtClean="0"/>
              <a:t>Otherwise fewest groups necessary to ensure that NUMA nodes don’t cross groups</a:t>
            </a:r>
          </a:p>
          <a:p>
            <a:pPr lvl="2"/>
            <a:r>
              <a:rPr lang="en-US" sz="1800" dirty="0" smtClean="0"/>
              <a:t>Close NUMA nodes kept in the same group</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33" y="87304"/>
            <a:ext cx="8391467" cy="941796"/>
          </a:xfrm>
        </p:spPr>
        <p:txBody>
          <a:bodyPr/>
          <a:lstStyle/>
          <a:p>
            <a:r>
              <a:rPr lang="en-US" sz="4400" dirty="0" smtClean="0"/>
              <a:t>Windows Server* 2008 R2: </a:t>
            </a:r>
            <a:r>
              <a:rPr lang="en-US" sz="2800" dirty="0" smtClean="0"/>
              <a:t/>
            </a:r>
            <a:br>
              <a:rPr lang="en-US" sz="2800" dirty="0" smtClean="0"/>
            </a:br>
            <a:r>
              <a:rPr lang="en-US" sz="2400" dirty="0" smtClean="0">
                <a:solidFill>
                  <a:schemeClr val="tx1"/>
                </a:solidFill>
              </a:rPr>
              <a:t>64 Logical Processor Boundary Broken!</a:t>
            </a:r>
            <a:endParaRPr lang="en-US" sz="2400" dirty="0">
              <a:solidFill>
                <a:schemeClr val="tx1"/>
              </a:solidFill>
            </a:endParaRPr>
          </a:p>
        </p:txBody>
      </p:sp>
      <p:pic>
        <p:nvPicPr>
          <p:cNvPr id="1026" name="Picture 2" descr="C:\Talks\demos\screenshots\taskmgr1.png"/>
          <p:cNvPicPr>
            <a:picLocks noChangeAspect="1" noChangeArrowheads="1"/>
          </p:cNvPicPr>
          <p:nvPr/>
        </p:nvPicPr>
        <p:blipFill>
          <a:blip r:embed="rId3" cstate="print"/>
          <a:srcRect/>
          <a:stretch>
            <a:fillRect/>
          </a:stretch>
        </p:blipFill>
        <p:spPr bwMode="auto">
          <a:xfrm>
            <a:off x="1380173" y="1210481"/>
            <a:ext cx="6436571" cy="4721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79400" y="84138"/>
            <a:ext cx="8382000" cy="941796"/>
          </a:xfrm>
        </p:spPr>
        <p:txBody>
          <a:bodyPr/>
          <a:lstStyle/>
          <a:p>
            <a:r>
              <a:rPr lang="en-US" sz="4400" dirty="0" smtClean="0"/>
              <a:t>Windows Server* 2008 R2: </a:t>
            </a:r>
            <a:r>
              <a:rPr lang="en-US" sz="2800" dirty="0" smtClean="0"/>
              <a:t/>
            </a:r>
            <a:br>
              <a:rPr lang="en-US" sz="2800" dirty="0" smtClean="0"/>
            </a:br>
            <a:r>
              <a:rPr lang="en-US" sz="2400" dirty="0" smtClean="0">
                <a:solidFill>
                  <a:schemeClr val="tx1"/>
                </a:solidFill>
              </a:rPr>
              <a:t>Removal of the Dispatcher Lock</a:t>
            </a:r>
          </a:p>
        </p:txBody>
      </p:sp>
      <p:sp>
        <p:nvSpPr>
          <p:cNvPr id="45059" name="Content Placeholder 2"/>
          <p:cNvSpPr>
            <a:spLocks noGrp="1"/>
          </p:cNvSpPr>
          <p:nvPr>
            <p:ph idx="1"/>
          </p:nvPr>
        </p:nvSpPr>
        <p:spPr>
          <a:xfrm>
            <a:off x="100970" y="1142434"/>
            <a:ext cx="8897257" cy="4776788"/>
          </a:xfrm>
        </p:spPr>
        <p:txBody>
          <a:bodyPr/>
          <a:lstStyle/>
          <a:p>
            <a:pPr>
              <a:spcAft>
                <a:spcPts val="600"/>
              </a:spcAft>
            </a:pPr>
            <a:r>
              <a:rPr lang="en-US" sz="2400" dirty="0" smtClean="0"/>
              <a:t>Locks serialize access to data structures</a:t>
            </a:r>
          </a:p>
          <a:p>
            <a:pPr lvl="1">
              <a:spcAft>
                <a:spcPts val="600"/>
              </a:spcAft>
            </a:pPr>
            <a:r>
              <a:rPr lang="en-US" sz="2000" dirty="0" smtClean="0"/>
              <a:t>Prevents multiple threads from simultaneously modifying data </a:t>
            </a:r>
          </a:p>
          <a:p>
            <a:pPr lvl="1">
              <a:spcAft>
                <a:spcPts val="600"/>
              </a:spcAft>
            </a:pPr>
            <a:r>
              <a:rPr lang="en-US" sz="2000" dirty="0" smtClean="0"/>
              <a:t>Inhibits scaling because threads must wait for their turn (contention)</a:t>
            </a:r>
          </a:p>
          <a:p>
            <a:pPr lvl="1">
              <a:spcAft>
                <a:spcPts val="600"/>
              </a:spcAft>
            </a:pPr>
            <a:endParaRPr lang="en-US" sz="2000" dirty="0" smtClean="0"/>
          </a:p>
          <a:p>
            <a:pPr>
              <a:spcAft>
                <a:spcPts val="600"/>
              </a:spcAft>
            </a:pPr>
            <a:r>
              <a:rPr lang="en-US" sz="2400" dirty="0" smtClean="0"/>
              <a:t>Several locks removed:</a:t>
            </a:r>
          </a:p>
          <a:p>
            <a:pPr lvl="1">
              <a:spcAft>
                <a:spcPts val="600"/>
              </a:spcAft>
            </a:pPr>
            <a:r>
              <a:rPr lang="en-US" sz="1800" dirty="0" smtClean="0"/>
              <a:t>Object Manager type, Cache Manager VACB, Memory Manager PFN</a:t>
            </a:r>
          </a:p>
          <a:p>
            <a:pPr lvl="1">
              <a:spcAft>
                <a:spcPts val="600"/>
              </a:spcAft>
              <a:buNone/>
            </a:pPr>
            <a:endParaRPr lang="en-US" sz="1800" dirty="0" smtClean="0"/>
          </a:p>
          <a:p>
            <a:pPr>
              <a:spcAft>
                <a:spcPts val="600"/>
              </a:spcAft>
            </a:pPr>
            <a:r>
              <a:rPr lang="en-US" sz="2400" dirty="0" smtClean="0"/>
              <a:t>Scheduler Dispatcher lock hottest on server workloads. Removed for scaling. </a:t>
            </a:r>
          </a:p>
          <a:p>
            <a:pPr lvl="1">
              <a:spcAft>
                <a:spcPts val="600"/>
              </a:spcAft>
            </a:pPr>
            <a:r>
              <a:rPr lang="en-US" sz="2000" dirty="0" smtClean="0"/>
              <a:t>Before, Lock protected all thread state changes (wait, unwait) </a:t>
            </a:r>
          </a:p>
          <a:p>
            <a:pPr lvl="1">
              <a:spcAft>
                <a:spcPts val="600"/>
              </a:spcAft>
            </a:pPr>
            <a:r>
              <a:rPr lang="en-US" sz="2000" dirty="0" smtClean="0"/>
              <a:t>Now each object protected by its own lock. Many operations are lock-free.</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95472" y="107976"/>
            <a:ext cx="8763000" cy="941796"/>
          </a:xfrm>
        </p:spPr>
        <p:txBody>
          <a:bodyPr/>
          <a:lstStyle/>
          <a:p>
            <a:r>
              <a:rPr lang="en-US" sz="4400" dirty="0" smtClean="0"/>
              <a:t>Windows Server* 2008 R2: </a:t>
            </a:r>
            <a:r>
              <a:rPr lang="en-US" sz="2800" dirty="0" smtClean="0"/>
              <a:t/>
            </a:r>
            <a:br>
              <a:rPr lang="en-US" sz="2800" dirty="0" smtClean="0"/>
            </a:br>
            <a:r>
              <a:rPr lang="en-US" sz="2400" dirty="0" smtClean="0">
                <a:solidFill>
                  <a:schemeClr val="tx1"/>
                </a:solidFill>
              </a:rPr>
              <a:t>Scaling Without the Dispatcher Lock</a:t>
            </a:r>
          </a:p>
        </p:txBody>
      </p:sp>
      <p:sp>
        <p:nvSpPr>
          <p:cNvPr id="46083" name="Content Placeholder 2"/>
          <p:cNvSpPr>
            <a:spLocks noGrp="1"/>
          </p:cNvSpPr>
          <p:nvPr>
            <p:ph idx="1"/>
          </p:nvPr>
        </p:nvSpPr>
        <p:spPr>
          <a:xfrm>
            <a:off x="381000" y="1447800"/>
            <a:ext cx="8382000" cy="442913"/>
          </a:xfrm>
        </p:spPr>
        <p:txBody>
          <a:bodyPr/>
          <a:lstStyle/>
          <a:p>
            <a:r>
              <a:rPr lang="en-US" sz="2400" smtClean="0"/>
              <a:t>1.7x scaling going from 128 to 256 LPs:</a:t>
            </a:r>
          </a:p>
        </p:txBody>
      </p:sp>
      <p:graphicFrame>
        <p:nvGraphicFramePr>
          <p:cNvPr id="6" name="Chart 5"/>
          <p:cNvGraphicFramePr/>
          <p:nvPr/>
        </p:nvGraphicFramePr>
        <p:xfrm>
          <a:off x="1189059" y="2525490"/>
          <a:ext cx="6862573" cy="347266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44675" y="2057400"/>
            <a:ext cx="4965700" cy="387350"/>
          </a:xfrm>
          <a:prstGeom prst="rect">
            <a:avLst/>
          </a:prstGeom>
          <a:noFill/>
        </p:spPr>
        <p:txBody>
          <a:bodyPr wrap="none">
            <a:spAutoFit/>
          </a:bodyPr>
          <a:lstStyle/>
          <a:p>
            <a:pPr defTabSz="914363">
              <a:defRPr/>
            </a:pPr>
            <a:r>
              <a:rPr lang="en-US" dirty="0">
                <a:solidFill>
                  <a:schemeClr val="tx1"/>
                </a:solidFill>
                <a:cs typeface="Arial" charset="0"/>
              </a:rPr>
              <a:t>OLTP Workload Throughput</a:t>
            </a:r>
            <a:endParaRPr lang="en-US" dirty="0">
              <a:solidFill>
                <a:schemeClr val="tx1"/>
              </a:solidFill>
              <a:effectLst>
                <a:outerShdw blurRad="38100" dist="38100" dir="2700000" algn="tl">
                  <a:srgbClr val="000000">
                    <a:alpha val="43137"/>
                  </a:srgbClr>
                </a:outerShdw>
              </a:effectLst>
              <a:cs typeface="Arial" charset="0"/>
            </a:endParaRPr>
          </a:p>
        </p:txBody>
      </p:sp>
      <p:sp>
        <p:nvSpPr>
          <p:cNvPr id="8" name="TextBox 7"/>
          <p:cNvSpPr txBox="1"/>
          <p:nvPr/>
        </p:nvSpPr>
        <p:spPr>
          <a:xfrm rot="16200000">
            <a:off x="455403" y="4123653"/>
            <a:ext cx="1687578" cy="307777"/>
          </a:xfrm>
          <a:prstGeom prst="rect">
            <a:avLst/>
          </a:prstGeom>
          <a:noFill/>
        </p:spPr>
        <p:txBody>
          <a:bodyPr wrap="none">
            <a:spAutoFit/>
          </a:bodyPr>
          <a:lstStyle/>
          <a:p>
            <a:pPr defTabSz="914363">
              <a:defRPr/>
            </a:pPr>
            <a:r>
              <a:rPr lang="en-US" sz="1400" dirty="0">
                <a:solidFill>
                  <a:schemeClr val="bg1"/>
                </a:solidFill>
                <a:effectLst>
                  <a:outerShdw blurRad="38100" dist="38100" dir="2700000" algn="tl">
                    <a:srgbClr val="000000">
                      <a:alpha val="43137"/>
                    </a:srgbClr>
                  </a:outerShdw>
                </a:effectLst>
                <a:cs typeface="Arial" charset="0"/>
              </a:rPr>
              <a:t>Transactions/minute</a:t>
            </a:r>
          </a:p>
        </p:txBody>
      </p:sp>
      <p:sp>
        <p:nvSpPr>
          <p:cNvPr id="9" name="Text Box 7"/>
          <p:cNvSpPr txBox="1">
            <a:spLocks noChangeArrowheads="1"/>
          </p:cNvSpPr>
          <p:nvPr/>
        </p:nvSpPr>
        <p:spPr bwMode="black">
          <a:xfrm>
            <a:off x="1018053" y="6510997"/>
            <a:ext cx="6878190" cy="276999"/>
          </a:xfrm>
          <a:prstGeom prst="rect">
            <a:avLst/>
          </a:prstGeom>
          <a:noFill/>
          <a:ln w="25400" algn="ctr">
            <a:noFill/>
            <a:miter lim="800000"/>
            <a:headEnd/>
            <a:tailEnd/>
          </a:ln>
        </p:spPr>
        <p:txBody>
          <a:bodyPr wrap="square">
            <a:spAutoFit/>
          </a:bodyPr>
          <a:lstStyle/>
          <a:p>
            <a:pPr algn="l">
              <a:spcBef>
                <a:spcPct val="30000"/>
              </a:spcBef>
            </a:pPr>
            <a:r>
              <a:rPr lang="en-US" sz="400" dirty="0" smtClean="0">
                <a:solidFill>
                  <a:schemeClr val="tx1"/>
                </a:solidFill>
              </a:rPr>
              <a:t>Source</a:t>
            </a:r>
            <a:r>
              <a:rPr lang="en-US" sz="400" dirty="0">
                <a:solidFill>
                  <a:schemeClr val="tx1"/>
                </a:solidFill>
              </a:rPr>
              <a:t>: Internal </a:t>
            </a:r>
            <a:r>
              <a:rPr lang="en-US" sz="400" dirty="0" smtClean="0">
                <a:solidFill>
                  <a:schemeClr val="tx1"/>
                </a:solidFill>
              </a:rPr>
              <a:t>Microsoft measurements. See </a:t>
            </a:r>
            <a:r>
              <a:rPr lang="en-US" sz="400" dirty="0">
                <a:solidFill>
                  <a:schemeClr val="tx1"/>
                </a:solidFill>
              </a:rPr>
              <a:t>slide </a:t>
            </a:r>
            <a:r>
              <a:rPr lang="en-US" sz="400" dirty="0" smtClean="0">
                <a:solidFill>
                  <a:schemeClr val="tx1"/>
                </a:solidFill>
              </a:rPr>
              <a:t>46 </a:t>
            </a:r>
            <a:r>
              <a:rPr lang="en-US" sz="400" dirty="0">
                <a:solidFill>
                  <a:schemeClr val="tx1"/>
                </a:solidFill>
              </a:rPr>
              <a:t>for configuration details. </a:t>
            </a:r>
            <a:r>
              <a:rPr lang="en-US" sz="400" dirty="0" smtClean="0">
                <a:solidFill>
                  <a:schemeClr val="tx1"/>
                </a:solidFill>
              </a:rPr>
              <a:t>Performance tests and ratings are measured using specific computer systems and/or components and reflect the approximate performance of Intel products as measured by those tests.  Any difference in system hardware or software design or configuration may affect actual performance.  Buyers should consult other sources of information to evaluate the performance of systems or components they are considering purchasing.  For more information on performance tests and on the performance of Intel products, visit Intel </a:t>
            </a:r>
            <a:r>
              <a:rPr lang="en-US" sz="400" dirty="0" smtClean="0">
                <a:solidFill>
                  <a:schemeClr val="tx1"/>
                </a:solidFill>
                <a:hlinkClick r:id="rId4"/>
              </a:rPr>
              <a:t>Performance Benchmark Limitations</a:t>
            </a:r>
            <a:endParaRPr lang="en-US" sz="4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219925" y="243097"/>
            <a:ext cx="8681013" cy="941796"/>
          </a:xfrm>
        </p:spPr>
        <p:txBody>
          <a:bodyPr/>
          <a:lstStyle/>
          <a:p>
            <a:pPr eaLnBrk="1" hangingPunct="1"/>
            <a:r>
              <a:rPr lang="en-US" sz="4400" dirty="0" smtClean="0"/>
              <a:t>Intel</a:t>
            </a:r>
            <a:r>
              <a:rPr lang="en-US" sz="4400" baseline="30000" dirty="0" smtClean="0"/>
              <a:t>®</a:t>
            </a:r>
            <a:r>
              <a:rPr lang="en-US" sz="4400" dirty="0" smtClean="0"/>
              <a:t> Nehalem-EX Server Processor:</a:t>
            </a:r>
            <a:r>
              <a:rPr lang="en-US" sz="2800" dirty="0" smtClean="0"/>
              <a:t/>
            </a:r>
            <a:br>
              <a:rPr lang="en-US" sz="2800" dirty="0" smtClean="0"/>
            </a:br>
            <a:r>
              <a:rPr lang="en-US" sz="2400" dirty="0" smtClean="0">
                <a:solidFill>
                  <a:schemeClr val="tx1"/>
                </a:solidFill>
              </a:rPr>
              <a:t>Improved Reliability with Machine Check Architecture Extensions</a:t>
            </a:r>
            <a:endParaRPr lang="en-US" sz="3200" dirty="0" smtClean="0">
              <a:solidFill>
                <a:schemeClr val="tx1"/>
              </a:solidFill>
            </a:endParaRPr>
          </a:p>
        </p:txBody>
      </p:sp>
      <p:sp>
        <p:nvSpPr>
          <p:cNvPr id="50180" name="Rectangle 3"/>
          <p:cNvSpPr>
            <a:spLocks noGrp="1" noChangeArrowheads="1"/>
          </p:cNvSpPr>
          <p:nvPr>
            <p:ph type="body" idx="1"/>
          </p:nvPr>
        </p:nvSpPr>
        <p:spPr>
          <a:xfrm>
            <a:off x="204788" y="1337513"/>
            <a:ext cx="8796337" cy="4776787"/>
          </a:xfrm>
        </p:spPr>
        <p:txBody>
          <a:bodyPr/>
          <a:lstStyle/>
          <a:p>
            <a:pPr eaLnBrk="1" hangingPunct="1">
              <a:spcAft>
                <a:spcPts val="600"/>
              </a:spcAft>
            </a:pPr>
            <a:r>
              <a:rPr lang="en-US" sz="2400" dirty="0" smtClean="0"/>
              <a:t>Before, MCA enabled reporting uncorrected errors. OS brought platform down in controlled manner</a:t>
            </a:r>
          </a:p>
          <a:p>
            <a:pPr eaLnBrk="1" hangingPunct="1">
              <a:spcAft>
                <a:spcPts val="600"/>
              </a:spcAft>
            </a:pPr>
            <a:endParaRPr lang="en-US" sz="2400" dirty="0" smtClean="0"/>
          </a:p>
          <a:p>
            <a:pPr eaLnBrk="1" hangingPunct="1">
              <a:spcAft>
                <a:spcPts val="600"/>
              </a:spcAft>
            </a:pPr>
            <a:r>
              <a:rPr lang="en-US" sz="2400" dirty="0" smtClean="0"/>
              <a:t>Adds signaling of corrected errors via corrected machine check interrupt (CMCI)</a:t>
            </a:r>
          </a:p>
          <a:p>
            <a:pPr eaLnBrk="1" hangingPunct="1">
              <a:spcAft>
                <a:spcPts val="600"/>
              </a:spcAft>
            </a:pPr>
            <a:endParaRPr lang="en-US" sz="2400" dirty="0" smtClean="0"/>
          </a:p>
          <a:p>
            <a:pPr eaLnBrk="1" hangingPunct="1">
              <a:spcAft>
                <a:spcPts val="600"/>
              </a:spcAft>
            </a:pPr>
            <a:r>
              <a:rPr lang="en-US" sz="2400" dirty="0" smtClean="0"/>
              <a:t>Data poisoning to contain error propagation</a:t>
            </a:r>
          </a:p>
          <a:p>
            <a:pPr eaLnBrk="1" hangingPunct="1">
              <a:spcAft>
                <a:spcPts val="600"/>
              </a:spcAft>
            </a:pPr>
            <a:endParaRPr lang="en-US" sz="2400" dirty="0" smtClean="0"/>
          </a:p>
          <a:p>
            <a:pPr eaLnBrk="1" hangingPunct="1">
              <a:spcAft>
                <a:spcPts val="600"/>
              </a:spcAft>
            </a:pPr>
            <a:r>
              <a:rPr lang="en-US" sz="2400" dirty="0" smtClean="0"/>
              <a:t>Enhanced for recoverable error reporting to OS. Support recovery in software</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450850" y="4615296"/>
            <a:ext cx="1998663" cy="1525587"/>
            <a:chOff x="451640" y="4557350"/>
            <a:chExt cx="1997873" cy="1525587"/>
          </a:xfrm>
        </p:grpSpPr>
        <p:sp>
          <p:nvSpPr>
            <p:cNvPr id="89" name="Rectangle 7"/>
            <p:cNvSpPr>
              <a:spLocks noChangeArrowheads="1"/>
            </p:cNvSpPr>
            <p:nvPr/>
          </p:nvSpPr>
          <p:spPr bwMode="auto">
            <a:xfrm>
              <a:off x="469096" y="4568462"/>
              <a:ext cx="1967722" cy="1514475"/>
            </a:xfrm>
            <a:prstGeom prst="rect">
              <a:avLst/>
            </a:prstGeom>
            <a:solidFill>
              <a:schemeClr val="accent6">
                <a:lumMod val="20000"/>
                <a:lumOff val="80000"/>
              </a:schemeClr>
            </a:solidFill>
            <a:ln w="4763" cap="rnd">
              <a:solidFill>
                <a:srgbClr val="000000"/>
              </a:solidFill>
              <a:round/>
              <a:headEnd/>
              <a:tailEnd/>
            </a:ln>
          </p:spPr>
          <p:txBody>
            <a:bodyPr/>
            <a:lstStyle/>
            <a:p>
              <a:pPr>
                <a:defRPr/>
              </a:pPr>
              <a:endParaRPr lang="en-US">
                <a:cs typeface="Arial" charset="0"/>
              </a:endParaRPr>
            </a:p>
          </p:txBody>
        </p:sp>
        <p:sp>
          <p:nvSpPr>
            <p:cNvPr id="51233" name="Text Box 49"/>
            <p:cNvSpPr txBox="1">
              <a:spLocks noChangeArrowheads="1"/>
            </p:cNvSpPr>
            <p:nvPr/>
          </p:nvSpPr>
          <p:spPr bwMode="auto">
            <a:xfrm>
              <a:off x="452438" y="4557350"/>
              <a:ext cx="1981831" cy="587853"/>
            </a:xfrm>
            <a:prstGeom prst="rect">
              <a:avLst/>
            </a:prstGeom>
            <a:noFill/>
            <a:ln w="50800" algn="ctr">
              <a:noFill/>
              <a:miter lim="800000"/>
              <a:headEnd/>
              <a:tailEnd/>
            </a:ln>
          </p:spPr>
          <p:txBody>
            <a:bodyPr lIns="64008" tIns="32004" rIns="64008" bIns="32004">
              <a:spAutoFit/>
            </a:bodyPr>
            <a:lstStyle/>
            <a:p>
              <a:r>
                <a:rPr lang="en-US" sz="1700" b="0" i="0">
                  <a:solidFill>
                    <a:schemeClr val="tx1"/>
                  </a:solidFill>
                </a:rPr>
                <a:t>Persistent</a:t>
              </a:r>
            </a:p>
            <a:p>
              <a:r>
                <a:rPr lang="en-US" sz="1700" b="0" i="0">
                  <a:solidFill>
                    <a:schemeClr val="tx1"/>
                  </a:solidFill>
                </a:rPr>
                <a:t>Bad Page List</a:t>
              </a:r>
            </a:p>
          </p:txBody>
        </p:sp>
        <p:cxnSp>
          <p:nvCxnSpPr>
            <p:cNvPr id="51234" name="Straight Connector 94"/>
            <p:cNvCxnSpPr>
              <a:cxnSpLocks noChangeShapeType="1"/>
            </p:cNvCxnSpPr>
            <p:nvPr/>
          </p:nvCxnSpPr>
          <p:spPr bwMode="auto">
            <a:xfrm>
              <a:off x="467682" y="5090796"/>
              <a:ext cx="1981831" cy="1588"/>
            </a:xfrm>
            <a:prstGeom prst="line">
              <a:avLst/>
            </a:prstGeom>
            <a:noFill/>
            <a:ln w="12700" algn="ctr">
              <a:solidFill>
                <a:schemeClr val="tx1"/>
              </a:solidFill>
              <a:round/>
              <a:headEnd type="none" w="sm" len="sm"/>
              <a:tailEnd type="none" w="sm" len="sm"/>
            </a:ln>
          </p:spPr>
        </p:cxnSp>
        <p:cxnSp>
          <p:nvCxnSpPr>
            <p:cNvPr id="51235" name="Straight Connector 95"/>
            <p:cNvCxnSpPr>
              <a:cxnSpLocks noChangeShapeType="1"/>
            </p:cNvCxnSpPr>
            <p:nvPr/>
          </p:nvCxnSpPr>
          <p:spPr bwMode="auto">
            <a:xfrm>
              <a:off x="467682" y="5330302"/>
              <a:ext cx="1981831" cy="1588"/>
            </a:xfrm>
            <a:prstGeom prst="line">
              <a:avLst/>
            </a:prstGeom>
            <a:noFill/>
            <a:ln w="12700" algn="ctr">
              <a:solidFill>
                <a:schemeClr val="tx1"/>
              </a:solidFill>
              <a:round/>
              <a:headEnd type="none" w="sm" len="sm"/>
              <a:tailEnd type="none" w="sm" len="sm"/>
            </a:ln>
          </p:spPr>
        </p:cxnSp>
        <p:cxnSp>
          <p:nvCxnSpPr>
            <p:cNvPr id="51236" name="Straight Connector 95"/>
            <p:cNvCxnSpPr>
              <a:cxnSpLocks noChangeShapeType="1"/>
            </p:cNvCxnSpPr>
            <p:nvPr/>
          </p:nvCxnSpPr>
          <p:spPr bwMode="auto">
            <a:xfrm>
              <a:off x="451640" y="5566923"/>
              <a:ext cx="1981831" cy="1588"/>
            </a:xfrm>
            <a:prstGeom prst="line">
              <a:avLst/>
            </a:prstGeom>
            <a:noFill/>
            <a:ln w="12700" algn="ctr">
              <a:solidFill>
                <a:schemeClr val="tx1"/>
              </a:solidFill>
              <a:round/>
              <a:headEnd type="none" w="sm" len="sm"/>
              <a:tailEnd type="none" w="sm" len="sm"/>
            </a:ln>
          </p:spPr>
        </p:cxnSp>
      </p:grpSp>
      <p:sp>
        <p:nvSpPr>
          <p:cNvPr id="51204" name="Title 1"/>
          <p:cNvSpPr>
            <a:spLocks noGrp="1"/>
          </p:cNvSpPr>
          <p:nvPr>
            <p:ph type="title" idx="4294967295"/>
          </p:nvPr>
        </p:nvSpPr>
        <p:spPr>
          <a:xfrm>
            <a:off x="228600" y="76200"/>
            <a:ext cx="8686800" cy="747897"/>
          </a:xfrm>
        </p:spPr>
        <p:txBody>
          <a:bodyPr/>
          <a:lstStyle/>
          <a:p>
            <a:pPr eaLnBrk="1" hangingPunct="1"/>
            <a:r>
              <a:rPr lang="en-US" sz="4400" dirty="0" smtClean="0"/>
              <a:t>Windows* Recoverable Error Flow </a:t>
            </a:r>
            <a:r>
              <a:rPr lang="en-US" sz="5400" dirty="0" smtClean="0"/>
              <a:t>	</a:t>
            </a:r>
          </a:p>
        </p:txBody>
      </p:sp>
      <p:sp>
        <p:nvSpPr>
          <p:cNvPr id="10243" name="Content Placeholder 2"/>
          <p:cNvSpPr>
            <a:spLocks noGrp="1"/>
          </p:cNvSpPr>
          <p:nvPr>
            <p:ph idx="4294967295"/>
          </p:nvPr>
        </p:nvSpPr>
        <p:spPr>
          <a:xfrm>
            <a:off x="3505200" y="938264"/>
            <a:ext cx="5410200" cy="4953000"/>
          </a:xfrm>
        </p:spPr>
        <p:txBody>
          <a:bodyPr/>
          <a:lstStyle/>
          <a:p>
            <a:pPr marL="633413" lvl="1" indent="-176213" eaLnBrk="1" hangingPunct="1">
              <a:buFont typeface="Arial" pitchFamily="34" charset="0"/>
              <a:buChar char="•"/>
              <a:defRPr/>
            </a:pPr>
            <a:r>
              <a:rPr lang="en-US" sz="2000" dirty="0"/>
              <a:t>The WHEA </a:t>
            </a:r>
            <a:r>
              <a:rPr lang="en-US" sz="2000" dirty="0" smtClean="0"/>
              <a:t>(Windows Hardware Error Architecture) machine </a:t>
            </a:r>
            <a:r>
              <a:rPr lang="en-US" sz="2000" dirty="0"/>
              <a:t>check handler handles the exception and determines if the error is recoverable by checking the error signature and logs and clears the error</a:t>
            </a:r>
          </a:p>
          <a:p>
            <a:pPr marL="633413" lvl="1" indent="-176213" eaLnBrk="1" hangingPunct="1">
              <a:defRPr/>
            </a:pPr>
            <a:endParaRPr lang="en-US" sz="1100" dirty="0"/>
          </a:p>
          <a:p>
            <a:pPr marL="633413" lvl="1" indent="-176213" eaLnBrk="1" hangingPunct="1">
              <a:buFont typeface="Arial" pitchFamily="34" charset="0"/>
              <a:buChar char="•"/>
              <a:defRPr/>
            </a:pPr>
            <a:r>
              <a:rPr lang="en-US" sz="2000" dirty="0"/>
              <a:t>If recoverable, Windows marks the physical page as bad </a:t>
            </a:r>
            <a:r>
              <a:rPr lang="en-US" sz="2000" dirty="0" smtClean="0"/>
              <a:t>and </a:t>
            </a:r>
            <a:r>
              <a:rPr lang="en-US" sz="2000" dirty="0" err="1" smtClean="0"/>
              <a:t>offlines</a:t>
            </a:r>
            <a:r>
              <a:rPr lang="en-US" sz="2000" dirty="0" smtClean="0"/>
              <a:t> the page for the current session. The page is also immediately added to the persistent bad page list </a:t>
            </a:r>
          </a:p>
          <a:p>
            <a:pPr marL="633413" lvl="1" indent="-176213" eaLnBrk="1" hangingPunct="1">
              <a:buFontTx/>
              <a:buNone/>
              <a:defRPr/>
            </a:pPr>
            <a:endParaRPr lang="en-US" sz="1100" dirty="0"/>
          </a:p>
          <a:p>
            <a:pPr marL="633413" lvl="1" indent="-176213" eaLnBrk="1" hangingPunct="1">
              <a:buFont typeface="Arial" pitchFamily="34" charset="0"/>
              <a:buChar char="•"/>
              <a:defRPr/>
            </a:pPr>
            <a:r>
              <a:rPr lang="en-US" sz="2000" dirty="0" smtClean="0"/>
              <a:t>This </a:t>
            </a:r>
            <a:r>
              <a:rPr lang="en-US" sz="2000" dirty="0"/>
              <a:t>list is persistent across reboots and </a:t>
            </a:r>
            <a:r>
              <a:rPr lang="en-US" sz="2000" dirty="0" smtClean="0"/>
              <a:t>prevents usage of that page on the next and subsequent boots.  This ensures </a:t>
            </a:r>
            <a:r>
              <a:rPr lang="en-US" sz="2000" dirty="0"/>
              <a:t>that the memory location is not </a:t>
            </a:r>
            <a:r>
              <a:rPr lang="en-US" sz="2000" dirty="0" smtClean="0"/>
              <a:t>allocated again to </a:t>
            </a:r>
            <a:r>
              <a:rPr lang="en-US" sz="2000" dirty="0"/>
              <a:t>the OS or </a:t>
            </a:r>
            <a:r>
              <a:rPr lang="en-US" sz="2000" dirty="0" smtClean="0"/>
              <a:t>applications</a:t>
            </a:r>
            <a:endParaRPr lang="en-US" sz="2000" dirty="0"/>
          </a:p>
          <a:p>
            <a:pPr lvl="1" eaLnBrk="1" hangingPunct="1">
              <a:buFontTx/>
              <a:buNone/>
              <a:defRPr/>
            </a:pPr>
            <a:endParaRPr lang="en-US" sz="1600" dirty="0">
              <a:latin typeface="Neo Sans Intel" pitchFamily="34" charset="0"/>
            </a:endParaRPr>
          </a:p>
          <a:p>
            <a:pPr lvl="1" eaLnBrk="1" hangingPunct="1">
              <a:defRPr/>
            </a:pPr>
            <a:endParaRPr lang="en-US" sz="1800" dirty="0">
              <a:latin typeface="Neo Sans Intel" pitchFamily="34" charset="0"/>
            </a:endParaRPr>
          </a:p>
        </p:txBody>
      </p:sp>
      <p:grpSp>
        <p:nvGrpSpPr>
          <p:cNvPr id="3" name="Group 65"/>
          <p:cNvGrpSpPr/>
          <p:nvPr/>
        </p:nvGrpSpPr>
        <p:grpSpPr>
          <a:xfrm>
            <a:off x="457200" y="1010656"/>
            <a:ext cx="1981200" cy="3341914"/>
            <a:chOff x="381000" y="762000"/>
            <a:chExt cx="2941637" cy="4105275"/>
          </a:xfrm>
          <a:solidFill>
            <a:schemeClr val="accent5">
              <a:lumMod val="90000"/>
            </a:schemeClr>
          </a:solidFill>
        </p:grpSpPr>
        <p:pic>
          <p:nvPicPr>
            <p:cNvPr id="8" name="Picture 6"/>
            <p:cNvPicPr>
              <a:picLocks noChangeAspect="1" noChangeArrowheads="1"/>
            </p:cNvPicPr>
            <p:nvPr/>
          </p:nvPicPr>
          <p:blipFill>
            <a:blip r:embed="rId3" cstate="print"/>
            <a:srcRect/>
            <a:stretch>
              <a:fillRect/>
            </a:stretch>
          </p:blipFill>
          <p:spPr bwMode="auto">
            <a:xfrm>
              <a:off x="381000" y="762000"/>
              <a:ext cx="2941637" cy="4105275"/>
            </a:xfrm>
            <a:prstGeom prst="rect">
              <a:avLst/>
            </a:prstGeom>
            <a:grpFill/>
            <a:ln w="9525">
              <a:noFill/>
              <a:miter lim="800000"/>
              <a:headEnd/>
              <a:tailEnd/>
            </a:ln>
          </p:spPr>
        </p:pic>
        <p:sp>
          <p:nvSpPr>
            <p:cNvPr id="9" name="Rectangle 7"/>
            <p:cNvSpPr>
              <a:spLocks noChangeArrowheads="1"/>
            </p:cNvSpPr>
            <p:nvPr/>
          </p:nvSpPr>
          <p:spPr bwMode="auto">
            <a:xfrm>
              <a:off x="381000" y="762000"/>
              <a:ext cx="2922587" cy="4079875"/>
            </a:xfrm>
            <a:prstGeom prst="rect">
              <a:avLst/>
            </a:prstGeom>
            <a:grpFill/>
            <a:ln w="4763" cap="rnd">
              <a:solidFill>
                <a:srgbClr val="000000"/>
              </a:solidFill>
              <a:round/>
              <a:headEnd/>
              <a:tailEnd/>
            </a:ln>
          </p:spPr>
          <p:txBody>
            <a:bodyPr/>
            <a:lstStyle/>
            <a:p>
              <a:pPr>
                <a:defRPr/>
              </a:pPr>
              <a:endParaRPr lang="en-US">
                <a:cs typeface="Arial" charset="0"/>
              </a:endParaRPr>
            </a:p>
          </p:txBody>
        </p:sp>
      </p:grpSp>
      <p:sp>
        <p:nvSpPr>
          <p:cNvPr id="51207" name="Text Box 49"/>
          <p:cNvSpPr txBox="1">
            <a:spLocks noChangeArrowheads="1"/>
          </p:cNvSpPr>
          <p:nvPr/>
        </p:nvSpPr>
        <p:spPr bwMode="auto">
          <a:xfrm>
            <a:off x="441325" y="1010655"/>
            <a:ext cx="1981200" cy="327025"/>
          </a:xfrm>
          <a:prstGeom prst="rect">
            <a:avLst/>
          </a:prstGeom>
          <a:noFill/>
          <a:ln w="50800" algn="ctr">
            <a:noFill/>
            <a:miter lim="800000"/>
            <a:headEnd/>
            <a:tailEnd/>
          </a:ln>
        </p:spPr>
        <p:txBody>
          <a:bodyPr lIns="64008" tIns="32004" rIns="64008" bIns="32004">
            <a:spAutoFit/>
          </a:bodyPr>
          <a:lstStyle/>
          <a:p>
            <a:r>
              <a:rPr lang="en-US" sz="1700" b="0" i="0" dirty="0">
                <a:solidFill>
                  <a:schemeClr val="bg1"/>
                </a:solidFill>
              </a:rPr>
              <a:t>Main Memory</a:t>
            </a:r>
          </a:p>
        </p:txBody>
      </p:sp>
      <p:grpSp>
        <p:nvGrpSpPr>
          <p:cNvPr id="4" name="Group 78"/>
          <p:cNvGrpSpPr>
            <a:grpSpLocks/>
          </p:cNvGrpSpPr>
          <p:nvPr/>
        </p:nvGrpSpPr>
        <p:grpSpPr bwMode="auto">
          <a:xfrm>
            <a:off x="2209800" y="2458455"/>
            <a:ext cx="1609725" cy="495300"/>
            <a:chOff x="1909962" y="5410200"/>
            <a:chExt cx="1609525" cy="495520"/>
          </a:xfrm>
        </p:grpSpPr>
        <p:sp>
          <p:nvSpPr>
            <p:cNvPr id="58" name="AutoShape 59"/>
            <p:cNvSpPr>
              <a:spLocks noChangeArrowheads="1"/>
            </p:cNvSpPr>
            <p:nvPr/>
          </p:nvSpPr>
          <p:spPr bwMode="auto">
            <a:xfrm>
              <a:off x="1909962" y="5422906"/>
              <a:ext cx="190476" cy="254113"/>
            </a:xfrm>
            <a:prstGeom prst="star5">
              <a:avLst/>
            </a:prstGeom>
            <a:solidFill>
              <a:srgbClr val="FF0000"/>
            </a:solidFill>
            <a:ln w="50800" algn="ctr">
              <a:solidFill>
                <a:srgbClr val="FF0000"/>
              </a:solidFill>
              <a:miter lim="800000"/>
              <a:headEnd/>
              <a:tailEnd/>
            </a:ln>
            <a:effectLst/>
          </p:spPr>
          <p:txBody>
            <a:bodyPr wrap="none" anchor="ctr"/>
            <a:lstStyle/>
            <a:p>
              <a:pPr>
                <a:defRPr/>
              </a:pPr>
              <a:endParaRPr lang="en-US">
                <a:cs typeface="Arial" charset="0"/>
              </a:endParaRPr>
            </a:p>
          </p:txBody>
        </p:sp>
        <p:sp>
          <p:nvSpPr>
            <p:cNvPr id="51230" name="AutoShape 60"/>
            <p:cNvSpPr>
              <a:spLocks noChangeArrowheads="1"/>
            </p:cNvSpPr>
            <p:nvPr/>
          </p:nvSpPr>
          <p:spPr bwMode="auto">
            <a:xfrm>
              <a:off x="1957599" y="5486860"/>
              <a:ext cx="142912" cy="190328"/>
            </a:xfrm>
            <a:prstGeom prst="irregularSeal1">
              <a:avLst/>
            </a:prstGeom>
            <a:solidFill>
              <a:srgbClr val="AA014C"/>
            </a:solidFill>
            <a:ln w="50800" algn="ctr">
              <a:solidFill>
                <a:srgbClr val="AA014C"/>
              </a:solidFill>
              <a:miter lim="800000"/>
              <a:headEnd/>
              <a:tailEnd/>
            </a:ln>
          </p:spPr>
          <p:txBody>
            <a:bodyPr wrap="none" lIns="64008" tIns="32004" rIns="64008" bIns="32004" anchor="ctr"/>
            <a:lstStyle/>
            <a:p>
              <a:endParaRPr lang="en-US" sz="1700" b="0" i="0">
                <a:solidFill>
                  <a:schemeClr val="tx1"/>
                </a:solidFill>
              </a:endParaRPr>
            </a:p>
          </p:txBody>
        </p:sp>
        <p:sp>
          <p:nvSpPr>
            <p:cNvPr id="51231" name="Text Box 61"/>
            <p:cNvSpPr txBox="1">
              <a:spLocks noChangeArrowheads="1"/>
            </p:cNvSpPr>
            <p:nvPr/>
          </p:nvSpPr>
          <p:spPr bwMode="auto">
            <a:xfrm>
              <a:off x="1981200" y="5410200"/>
              <a:ext cx="1538287" cy="495520"/>
            </a:xfrm>
            <a:prstGeom prst="rect">
              <a:avLst/>
            </a:prstGeom>
            <a:noFill/>
            <a:ln w="50800" algn="ctr">
              <a:noFill/>
              <a:miter lim="800000"/>
              <a:headEnd/>
              <a:tailEnd/>
            </a:ln>
          </p:spPr>
          <p:txBody>
            <a:bodyPr lIns="64008" tIns="32004" rIns="64008" bIns="32004">
              <a:spAutoFit/>
            </a:bodyPr>
            <a:lstStyle/>
            <a:p>
              <a:r>
                <a:rPr lang="en-US" sz="1400" b="0" i="0">
                  <a:solidFill>
                    <a:srgbClr val="AA014C"/>
                  </a:solidFill>
                </a:rPr>
                <a:t>Patrol Scrub</a:t>
              </a:r>
            </a:p>
            <a:p>
              <a:r>
                <a:rPr lang="en-US" sz="1400" b="0" i="0">
                  <a:solidFill>
                    <a:srgbClr val="AA014C"/>
                  </a:solidFill>
                </a:rPr>
                <a:t> Error detected</a:t>
              </a:r>
            </a:p>
          </p:txBody>
        </p:sp>
      </p:grpSp>
      <p:cxnSp>
        <p:nvCxnSpPr>
          <p:cNvPr id="51209" name="Straight Connector 67"/>
          <p:cNvCxnSpPr>
            <a:cxnSpLocks noChangeShapeType="1"/>
          </p:cNvCxnSpPr>
          <p:nvPr/>
        </p:nvCxnSpPr>
        <p:spPr bwMode="auto">
          <a:xfrm>
            <a:off x="457200" y="3677655"/>
            <a:ext cx="1981200" cy="1588"/>
          </a:xfrm>
          <a:prstGeom prst="line">
            <a:avLst/>
          </a:prstGeom>
          <a:noFill/>
          <a:ln w="12700" algn="ctr">
            <a:solidFill>
              <a:schemeClr val="tx1"/>
            </a:solidFill>
            <a:round/>
            <a:headEnd type="none" w="sm" len="sm"/>
            <a:tailEnd type="none" w="sm" len="sm"/>
          </a:ln>
        </p:spPr>
      </p:cxnSp>
      <p:cxnSp>
        <p:nvCxnSpPr>
          <p:cNvPr id="51210" name="Straight Connector 68"/>
          <p:cNvCxnSpPr>
            <a:cxnSpLocks noChangeShapeType="1"/>
          </p:cNvCxnSpPr>
          <p:nvPr/>
        </p:nvCxnSpPr>
        <p:spPr bwMode="auto">
          <a:xfrm>
            <a:off x="457200" y="2763255"/>
            <a:ext cx="1981200" cy="1588"/>
          </a:xfrm>
          <a:prstGeom prst="line">
            <a:avLst/>
          </a:prstGeom>
          <a:noFill/>
          <a:ln w="12700" algn="ctr">
            <a:solidFill>
              <a:schemeClr val="tx1"/>
            </a:solidFill>
            <a:round/>
            <a:headEnd type="none" w="sm" len="sm"/>
            <a:tailEnd type="none" w="sm" len="sm"/>
          </a:ln>
        </p:spPr>
      </p:cxnSp>
      <p:cxnSp>
        <p:nvCxnSpPr>
          <p:cNvPr id="51211" name="Straight Connector 69"/>
          <p:cNvCxnSpPr>
            <a:cxnSpLocks noChangeShapeType="1"/>
          </p:cNvCxnSpPr>
          <p:nvPr/>
        </p:nvCxnSpPr>
        <p:spPr bwMode="auto">
          <a:xfrm>
            <a:off x="457200" y="2991855"/>
            <a:ext cx="1981200" cy="1588"/>
          </a:xfrm>
          <a:prstGeom prst="line">
            <a:avLst/>
          </a:prstGeom>
          <a:noFill/>
          <a:ln w="12700" algn="ctr">
            <a:solidFill>
              <a:schemeClr val="tx1"/>
            </a:solidFill>
            <a:round/>
            <a:headEnd type="none" w="sm" len="sm"/>
            <a:tailEnd type="none" w="sm" len="sm"/>
          </a:ln>
        </p:spPr>
      </p:cxnSp>
      <p:cxnSp>
        <p:nvCxnSpPr>
          <p:cNvPr id="51212" name="Straight Connector 70"/>
          <p:cNvCxnSpPr>
            <a:cxnSpLocks noChangeShapeType="1"/>
          </p:cNvCxnSpPr>
          <p:nvPr/>
        </p:nvCxnSpPr>
        <p:spPr bwMode="auto">
          <a:xfrm>
            <a:off x="457200" y="3220455"/>
            <a:ext cx="1981200" cy="1588"/>
          </a:xfrm>
          <a:prstGeom prst="line">
            <a:avLst/>
          </a:prstGeom>
          <a:noFill/>
          <a:ln w="12700" algn="ctr">
            <a:solidFill>
              <a:schemeClr val="tx1"/>
            </a:solidFill>
            <a:round/>
            <a:headEnd type="none" w="sm" len="sm"/>
            <a:tailEnd type="none" w="sm" len="sm"/>
          </a:ln>
        </p:spPr>
      </p:cxnSp>
      <p:cxnSp>
        <p:nvCxnSpPr>
          <p:cNvPr id="51213" name="Straight Connector 71"/>
          <p:cNvCxnSpPr>
            <a:cxnSpLocks noChangeShapeType="1"/>
          </p:cNvCxnSpPr>
          <p:nvPr/>
        </p:nvCxnSpPr>
        <p:spPr bwMode="auto">
          <a:xfrm>
            <a:off x="457200" y="2306055"/>
            <a:ext cx="1981200" cy="1588"/>
          </a:xfrm>
          <a:prstGeom prst="line">
            <a:avLst/>
          </a:prstGeom>
          <a:noFill/>
          <a:ln w="12700" algn="ctr">
            <a:solidFill>
              <a:schemeClr val="tx1"/>
            </a:solidFill>
            <a:round/>
            <a:headEnd type="none" w="sm" len="sm"/>
            <a:tailEnd type="none" w="sm" len="sm"/>
          </a:ln>
        </p:spPr>
      </p:cxnSp>
      <p:cxnSp>
        <p:nvCxnSpPr>
          <p:cNvPr id="51214" name="Straight Connector 72"/>
          <p:cNvCxnSpPr>
            <a:cxnSpLocks noChangeShapeType="1"/>
          </p:cNvCxnSpPr>
          <p:nvPr/>
        </p:nvCxnSpPr>
        <p:spPr bwMode="auto">
          <a:xfrm>
            <a:off x="457200" y="2077455"/>
            <a:ext cx="1981200" cy="1588"/>
          </a:xfrm>
          <a:prstGeom prst="line">
            <a:avLst/>
          </a:prstGeom>
          <a:noFill/>
          <a:ln w="12700" algn="ctr">
            <a:solidFill>
              <a:schemeClr val="tx1"/>
            </a:solidFill>
            <a:round/>
            <a:headEnd type="none" w="sm" len="sm"/>
            <a:tailEnd type="none" w="sm" len="sm"/>
          </a:ln>
        </p:spPr>
      </p:cxnSp>
      <p:cxnSp>
        <p:nvCxnSpPr>
          <p:cNvPr id="51215" name="Straight Connector 73"/>
          <p:cNvCxnSpPr>
            <a:cxnSpLocks noChangeShapeType="1"/>
          </p:cNvCxnSpPr>
          <p:nvPr/>
        </p:nvCxnSpPr>
        <p:spPr bwMode="auto">
          <a:xfrm>
            <a:off x="457200" y="1848855"/>
            <a:ext cx="1981200" cy="1588"/>
          </a:xfrm>
          <a:prstGeom prst="line">
            <a:avLst/>
          </a:prstGeom>
          <a:noFill/>
          <a:ln w="12700" algn="ctr">
            <a:solidFill>
              <a:schemeClr val="tx1"/>
            </a:solidFill>
            <a:round/>
            <a:headEnd type="none" w="sm" len="sm"/>
            <a:tailEnd type="none" w="sm" len="sm"/>
          </a:ln>
        </p:spPr>
      </p:cxnSp>
      <p:cxnSp>
        <p:nvCxnSpPr>
          <p:cNvPr id="51216" name="Straight Connector 74"/>
          <p:cNvCxnSpPr>
            <a:cxnSpLocks noChangeShapeType="1"/>
          </p:cNvCxnSpPr>
          <p:nvPr/>
        </p:nvCxnSpPr>
        <p:spPr bwMode="auto">
          <a:xfrm>
            <a:off x="457200" y="2534655"/>
            <a:ext cx="1981200" cy="1588"/>
          </a:xfrm>
          <a:prstGeom prst="line">
            <a:avLst/>
          </a:prstGeom>
          <a:noFill/>
          <a:ln w="12700" algn="ctr">
            <a:solidFill>
              <a:schemeClr val="tx1"/>
            </a:solidFill>
            <a:round/>
            <a:headEnd type="none" w="sm" len="sm"/>
            <a:tailEnd type="none" w="sm" len="sm"/>
          </a:ln>
        </p:spPr>
      </p:cxnSp>
      <p:cxnSp>
        <p:nvCxnSpPr>
          <p:cNvPr id="51217" name="Straight Connector 75"/>
          <p:cNvCxnSpPr>
            <a:cxnSpLocks noChangeShapeType="1"/>
          </p:cNvCxnSpPr>
          <p:nvPr/>
        </p:nvCxnSpPr>
        <p:spPr bwMode="auto">
          <a:xfrm>
            <a:off x="457200" y="3449055"/>
            <a:ext cx="1981200" cy="1588"/>
          </a:xfrm>
          <a:prstGeom prst="line">
            <a:avLst/>
          </a:prstGeom>
          <a:noFill/>
          <a:ln w="12700" algn="ctr">
            <a:solidFill>
              <a:schemeClr val="tx1"/>
            </a:solidFill>
            <a:round/>
            <a:headEnd type="none" w="sm" len="sm"/>
            <a:tailEnd type="none" w="sm" len="sm"/>
          </a:ln>
        </p:spPr>
      </p:cxnSp>
      <p:cxnSp>
        <p:nvCxnSpPr>
          <p:cNvPr id="51218" name="Straight Connector 76"/>
          <p:cNvCxnSpPr>
            <a:cxnSpLocks noChangeShapeType="1"/>
          </p:cNvCxnSpPr>
          <p:nvPr/>
        </p:nvCxnSpPr>
        <p:spPr bwMode="auto">
          <a:xfrm>
            <a:off x="457200" y="1620255"/>
            <a:ext cx="1981200" cy="1588"/>
          </a:xfrm>
          <a:prstGeom prst="line">
            <a:avLst/>
          </a:prstGeom>
          <a:noFill/>
          <a:ln w="12700" algn="ctr">
            <a:solidFill>
              <a:schemeClr val="tx1"/>
            </a:solidFill>
            <a:round/>
            <a:headEnd type="none" w="sm" len="sm"/>
            <a:tailEnd type="none" w="sm" len="sm"/>
          </a:ln>
        </p:spPr>
      </p:cxnSp>
      <p:grpSp>
        <p:nvGrpSpPr>
          <p:cNvPr id="5" name="Group 80"/>
          <p:cNvGrpSpPr>
            <a:grpSpLocks/>
          </p:cNvGrpSpPr>
          <p:nvPr/>
        </p:nvGrpSpPr>
        <p:grpSpPr bwMode="auto">
          <a:xfrm>
            <a:off x="2384425" y="1174167"/>
            <a:ext cx="1533525" cy="433965"/>
            <a:chOff x="2438400" y="1216440"/>
            <a:chExt cx="1534160" cy="432958"/>
          </a:xfrm>
        </p:grpSpPr>
        <p:sp>
          <p:nvSpPr>
            <p:cNvPr id="51227" name="Text Box 61"/>
            <p:cNvSpPr txBox="1">
              <a:spLocks noChangeArrowheads="1"/>
            </p:cNvSpPr>
            <p:nvPr/>
          </p:nvSpPr>
          <p:spPr bwMode="auto">
            <a:xfrm>
              <a:off x="2524160" y="1216440"/>
              <a:ext cx="1448400" cy="432958"/>
            </a:xfrm>
            <a:prstGeom prst="rect">
              <a:avLst/>
            </a:prstGeom>
            <a:noFill/>
            <a:ln w="50800" algn="ctr">
              <a:noFill/>
              <a:miter lim="800000"/>
              <a:headEnd/>
              <a:tailEnd/>
            </a:ln>
          </p:spPr>
          <p:txBody>
            <a:bodyPr lIns="64008" tIns="32004" rIns="64008" bIns="32004">
              <a:spAutoFit/>
            </a:bodyPr>
            <a:lstStyle/>
            <a:p>
              <a:r>
                <a:rPr lang="en-US" sz="1200" b="0" i="0" dirty="0"/>
                <a:t>Patrol Scrub</a:t>
              </a:r>
            </a:p>
            <a:p>
              <a:r>
                <a:rPr lang="en-US" sz="1200" b="0" i="0" dirty="0"/>
                <a:t> scans memory</a:t>
              </a:r>
            </a:p>
          </p:txBody>
        </p:sp>
        <p:sp>
          <p:nvSpPr>
            <p:cNvPr id="51228" name="Left Arrow 79"/>
            <p:cNvSpPr>
              <a:spLocks noChangeArrowheads="1"/>
            </p:cNvSpPr>
            <p:nvPr/>
          </p:nvSpPr>
          <p:spPr bwMode="auto">
            <a:xfrm>
              <a:off x="2438400" y="1371600"/>
              <a:ext cx="304800" cy="152400"/>
            </a:xfrm>
            <a:prstGeom prst="leftArrow">
              <a:avLst>
                <a:gd name="adj1" fmla="val 50000"/>
                <a:gd name="adj2" fmla="val 50000"/>
              </a:avLst>
            </a:prstGeom>
            <a:solidFill>
              <a:srgbClr val="00B050"/>
            </a:solidFill>
            <a:ln w="12700" algn="ctr">
              <a:solidFill>
                <a:schemeClr val="tx1"/>
              </a:solidFill>
              <a:round/>
              <a:headEnd type="none" w="sm" len="sm"/>
              <a:tailEnd type="none" w="sm" len="sm"/>
            </a:ln>
          </p:spPr>
          <p:txBody>
            <a:bodyPr anchor="ctr"/>
            <a:lstStyle/>
            <a:p>
              <a:endParaRPr lang="en-US" sz="1600" b="0" i="0">
                <a:solidFill>
                  <a:schemeClr val="tx1"/>
                </a:solidFill>
                <a:latin typeface="Arial" pitchFamily="34" charset="0"/>
              </a:endParaRPr>
            </a:p>
          </p:txBody>
        </p:sp>
      </p:grpSp>
      <p:grpSp>
        <p:nvGrpSpPr>
          <p:cNvPr id="6" name="Group 83"/>
          <p:cNvGrpSpPr>
            <a:grpSpLocks/>
          </p:cNvGrpSpPr>
          <p:nvPr/>
        </p:nvGrpSpPr>
        <p:grpSpPr bwMode="auto">
          <a:xfrm>
            <a:off x="2638425" y="742368"/>
            <a:ext cx="1417638" cy="1668462"/>
            <a:chOff x="2667000" y="631371"/>
            <a:chExt cx="1417491" cy="1611087"/>
          </a:xfrm>
        </p:grpSpPr>
        <p:sp>
          <p:nvSpPr>
            <p:cNvPr id="82" name="Bent Arrow 81"/>
            <p:cNvSpPr/>
            <p:nvPr/>
          </p:nvSpPr>
          <p:spPr bwMode="auto">
            <a:xfrm>
              <a:off x="3298759" y="859774"/>
              <a:ext cx="358738" cy="1382684"/>
            </a:xfrm>
            <a:prstGeom prst="bentArrow">
              <a:avLst>
                <a:gd name="adj1" fmla="val 25000"/>
                <a:gd name="adj2" fmla="val 25000"/>
                <a:gd name="adj3" fmla="val 25000"/>
                <a:gd name="adj4" fmla="val 43750"/>
              </a:avLst>
            </a:prstGeom>
            <a:solidFill>
              <a:srgbClr val="0862A8"/>
            </a:solidFill>
            <a:ln w="12700" cap="flat" cmpd="sng" algn="ctr">
              <a:solidFill>
                <a:schemeClr val="tx1"/>
              </a:solidFill>
              <a:prstDash val="solid"/>
              <a:round/>
              <a:headEnd type="none" w="sm" len="sm"/>
              <a:tailEnd type="none" w="sm" len="sm"/>
            </a:ln>
            <a:effectLst/>
          </p:spPr>
          <p:txBody>
            <a:bodyPr anchor="ctr"/>
            <a:lstStyle/>
            <a:p>
              <a:pPr>
                <a:defRPr/>
              </a:pPr>
              <a:endParaRPr lang="en-US" sz="1600" b="0" i="0">
                <a:solidFill>
                  <a:schemeClr val="tx1"/>
                </a:solidFill>
                <a:latin typeface="Arial" charset="0"/>
                <a:cs typeface="Arial" charset="0"/>
              </a:endParaRPr>
            </a:p>
          </p:txBody>
        </p:sp>
        <p:sp>
          <p:nvSpPr>
            <p:cNvPr id="51226" name="TextBox 82"/>
            <p:cNvSpPr txBox="1">
              <a:spLocks noChangeArrowheads="1"/>
            </p:cNvSpPr>
            <p:nvPr/>
          </p:nvSpPr>
          <p:spPr bwMode="auto">
            <a:xfrm>
              <a:off x="2667000" y="631371"/>
              <a:ext cx="1417491" cy="297193"/>
            </a:xfrm>
            <a:prstGeom prst="rect">
              <a:avLst/>
            </a:prstGeom>
            <a:noFill/>
            <a:ln w="9525">
              <a:noFill/>
              <a:miter lim="800000"/>
              <a:headEnd/>
              <a:tailEnd/>
            </a:ln>
          </p:spPr>
          <p:txBody>
            <a:bodyPr>
              <a:spAutoFit/>
            </a:bodyPr>
            <a:lstStyle/>
            <a:p>
              <a:r>
                <a:rPr lang="en-US" sz="1400" i="0" dirty="0"/>
                <a:t>Signal MCE</a:t>
              </a:r>
            </a:p>
          </p:txBody>
        </p:sp>
      </p:grpSp>
      <p:sp>
        <p:nvSpPr>
          <p:cNvPr id="51221" name="TextBox 97"/>
          <p:cNvSpPr txBox="1">
            <a:spLocks noChangeArrowheads="1"/>
          </p:cNvSpPr>
          <p:nvPr/>
        </p:nvSpPr>
        <p:spPr bwMode="auto">
          <a:xfrm>
            <a:off x="434975" y="2512430"/>
            <a:ext cx="1981200" cy="307975"/>
          </a:xfrm>
          <a:prstGeom prst="rect">
            <a:avLst/>
          </a:prstGeom>
          <a:noFill/>
          <a:ln w="9525">
            <a:noFill/>
            <a:miter lim="800000"/>
            <a:headEnd/>
            <a:tailEnd/>
          </a:ln>
        </p:spPr>
        <p:txBody>
          <a:bodyPr>
            <a:spAutoFit/>
          </a:bodyPr>
          <a:lstStyle/>
          <a:p>
            <a:r>
              <a:rPr lang="en-US" sz="1400"/>
              <a:t>0x0000FFFF</a:t>
            </a:r>
          </a:p>
        </p:txBody>
      </p:sp>
      <p:sp>
        <p:nvSpPr>
          <p:cNvPr id="99" name="TextBox 98"/>
          <p:cNvSpPr txBox="1">
            <a:spLocks noChangeArrowheads="1"/>
          </p:cNvSpPr>
          <p:nvPr/>
        </p:nvSpPr>
        <p:spPr bwMode="auto">
          <a:xfrm>
            <a:off x="446088" y="2512430"/>
            <a:ext cx="1981200" cy="264688"/>
          </a:xfrm>
          <a:prstGeom prst="rect">
            <a:avLst/>
          </a:prstGeom>
          <a:noFill/>
          <a:ln w="9525">
            <a:noFill/>
            <a:miter lim="800000"/>
            <a:headEnd/>
            <a:tailEnd/>
          </a:ln>
        </p:spPr>
        <p:txBody>
          <a:bodyPr>
            <a:spAutoFit/>
          </a:bodyPr>
          <a:lstStyle/>
          <a:p>
            <a:r>
              <a:rPr lang="en-US" sz="1400" dirty="0">
                <a:solidFill>
                  <a:schemeClr val="tx1"/>
                </a:solidFill>
              </a:rPr>
              <a:t>0x0000FFFF</a:t>
            </a:r>
          </a:p>
        </p:txBody>
      </p:sp>
      <p:sp>
        <p:nvSpPr>
          <p:cNvPr id="101" name="TextBox 100"/>
          <p:cNvSpPr txBox="1">
            <a:spLocks noChangeArrowheads="1"/>
          </p:cNvSpPr>
          <p:nvPr/>
        </p:nvSpPr>
        <p:spPr bwMode="auto">
          <a:xfrm>
            <a:off x="467107" y="2523532"/>
            <a:ext cx="1981200" cy="239712"/>
          </a:xfrm>
          <a:prstGeom prst="rect">
            <a:avLst/>
          </a:prstGeom>
          <a:solidFill>
            <a:srgbClr val="C00000">
              <a:alpha val="70195"/>
            </a:srgbClr>
          </a:solidFill>
          <a:ln w="9525">
            <a:noFill/>
            <a:miter lim="800000"/>
            <a:headEnd/>
            <a:tailEnd/>
          </a:ln>
        </p:spPr>
        <p:txBody>
          <a:bodyPr>
            <a:spAutoFit/>
          </a:bodyPr>
          <a:lstStyle/>
          <a:p>
            <a:r>
              <a:rPr lang="en-US" sz="1200" dirty="0"/>
              <a:t>Page </a:t>
            </a:r>
            <a:r>
              <a:rPr lang="en-US" sz="1200" dirty="0" smtClean="0"/>
              <a:t>off-lined</a:t>
            </a:r>
            <a:endParaRPr lang="en-US" sz="1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3.7037E-6 L -0.00104 0.18357 " pathEditMode="relative" rAng="0" ptsTypes="AA">
                                      <p:cBhvr>
                                        <p:cTn id="6" dur="2000" fill="hold"/>
                                        <p:tgtEl>
                                          <p:spTgt spid="5"/>
                                        </p:tgtEl>
                                        <p:attrNameLst>
                                          <p:attrName>ppt_x</p:attrName>
                                          <p:attrName>ppt_y</p:attrName>
                                        </p:attrNameLst>
                                      </p:cBhvr>
                                      <p:rCtr x="-100" y="9200"/>
                                    </p:animMotion>
                                  </p:childTnLst>
                                </p:cTn>
                              </p:par>
                            </p:childTnLst>
                          </p:cTn>
                        </p:par>
                        <p:par>
                          <p:cTn id="7" fill="hold">
                            <p:stCondLst>
                              <p:cond delay="2000"/>
                            </p:stCondLst>
                            <p:childTnLst>
                              <p:par>
                                <p:cTn id="8" presetID="9" presetClass="exit" presetSubtype="0" fill="hold" nodeType="afterEffect">
                                  <p:stCondLst>
                                    <p:cond delay="0"/>
                                  </p:stCondLst>
                                  <p:childTnLst>
                                    <p:animEffect transition="out" filter="dissolv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250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2500"/>
                            </p:stCondLst>
                            <p:childTnLst>
                              <p:par>
                                <p:cTn id="15" presetID="9" presetClass="entr" presetSubtype="0" fill="hold"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par>
                          <p:cTn id="18" fill="hold">
                            <p:stCondLst>
                              <p:cond delay="4000"/>
                            </p:stCondLst>
                            <p:childTnLst>
                              <p:par>
                                <p:cTn id="19" presetID="1" presetClass="entr" presetSubtype="0" fill="hold" nodeType="afterEffect">
                                  <p:stCondLst>
                                    <p:cond delay="500"/>
                                  </p:stCondLst>
                                  <p:childTnLst>
                                    <p:set>
                                      <p:cBhvr>
                                        <p:cTn id="20"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0243">
                                            <p:txEl>
                                              <p:pRg st="2" end="2"/>
                                            </p:txEl>
                                          </p:spTgt>
                                        </p:tgtEl>
                                        <p:attrNameLst>
                                          <p:attrName>style.visibility</p:attrName>
                                        </p:attrNameLst>
                                      </p:cBhvr>
                                      <p:to>
                                        <p:strVal val="visible"/>
                                      </p:to>
                                    </p:se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dissolve">
                                      <p:cBhvr>
                                        <p:cTn id="31" dur="2000"/>
                                        <p:tgtEl>
                                          <p:spTgt spid="101"/>
                                        </p:tgtEl>
                                      </p:cBhvr>
                                    </p:animEffect>
                                  </p:childTnLst>
                                </p:cTn>
                              </p:par>
                            </p:childTnLst>
                          </p:cTn>
                        </p:par>
                        <p:par>
                          <p:cTn id="32" fill="hold">
                            <p:stCondLst>
                              <p:cond delay="2500"/>
                            </p:stCondLst>
                            <p:childTnLst>
                              <p:par>
                                <p:cTn id="33" presetID="9" presetClass="entr" presetSubtype="0" fill="hold" nodeType="afterEffect">
                                  <p:stCondLst>
                                    <p:cond delay="50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1000"/>
                                        <p:tgtEl>
                                          <p:spTgt spid="2"/>
                                        </p:tgtEl>
                                      </p:cBhvr>
                                    </p:animEffect>
                                  </p:childTnLst>
                                </p:cTn>
                              </p:par>
                            </p:childTnLst>
                          </p:cTn>
                        </p:par>
                        <p:par>
                          <p:cTn id="36" fill="hold">
                            <p:stCondLst>
                              <p:cond delay="4000"/>
                            </p:stCondLst>
                            <p:childTnLst>
                              <p:par>
                                <p:cTn id="37" presetID="0" presetClass="path" presetSubtype="0" accel="50000" decel="50000" fill="hold" grpId="0" nodeType="afterEffect">
                                  <p:stCondLst>
                                    <p:cond delay="500"/>
                                  </p:stCondLst>
                                  <p:childTnLst>
                                    <p:animMotion origin="layout" path="M -0.08733 -0.00649 C -0.08715 0.00972 -0.08733 0.03356 -0.0849 0.04976 C -0.08177 0.11551 -0.07049 0.18264 -0.05347 0.23703 C -0.04879 0.25231 -0.0474 0.27245 -0.04132 0.28495 C -0.03941 0.29236 -0.03611 0.30347 -0.03351 0.30902 C -0.02986 0.32476 -0.02604 0.34004 -0.02222 0.35555 C -0.01945 0.36643 -0.01545 0.37592 -0.0125 0.38634 C -0.01077 0.39375 -0.00781 0.40023 -0.00573 0.40694 C -0.00347 0.41365 -0.00486 0.41226 -0.00261 0.41226 " pathEditMode="relative" rAng="0" ptsTypes="ffffffffA">
                                      <p:cBhvr>
                                        <p:cTn id="38" dur="2000" fill="hold"/>
                                        <p:tgtEl>
                                          <p:spTgt spid="99"/>
                                        </p:tgtEl>
                                        <p:attrNameLst>
                                          <p:attrName>ppt_x</p:attrName>
                                          <p:attrName>ppt_y</p:attrName>
                                        </p:attrNameLst>
                                      </p:cBhvr>
                                      <p:rCtr x="4200" y="2100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94"/>
          <p:cNvPicPr>
            <a:picLocks noChangeAspect="1" noChangeArrowheads="1"/>
          </p:cNvPicPr>
          <p:nvPr/>
        </p:nvPicPr>
        <p:blipFill>
          <a:blip r:embed="rId3"/>
          <a:srcRect/>
          <a:stretch>
            <a:fillRect/>
          </a:stretch>
        </p:blipFill>
        <p:spPr bwMode="auto">
          <a:xfrm>
            <a:off x="-12700" y="4730275"/>
            <a:ext cx="9601200" cy="1424340"/>
          </a:xfrm>
          <a:prstGeom prst="rect">
            <a:avLst/>
          </a:prstGeom>
          <a:noFill/>
          <a:ln w="9525">
            <a:noFill/>
            <a:miter lim="800000"/>
            <a:headEnd/>
            <a:tailEnd/>
          </a:ln>
        </p:spPr>
      </p:pic>
      <p:sp>
        <p:nvSpPr>
          <p:cNvPr id="54273" name="Rectangle 2"/>
          <p:cNvSpPr>
            <a:spLocks noGrp="1" noChangeArrowheads="1"/>
          </p:cNvSpPr>
          <p:nvPr>
            <p:ph type="title" idx="4294967295"/>
          </p:nvPr>
        </p:nvSpPr>
        <p:spPr>
          <a:xfrm>
            <a:off x="191072" y="209550"/>
            <a:ext cx="8966579" cy="1218795"/>
          </a:xfrm>
        </p:spPr>
        <p:txBody>
          <a:bodyPr/>
          <a:lstStyle/>
          <a:p>
            <a:r>
              <a:rPr lang="en-US" sz="4400" dirty="0" smtClean="0"/>
              <a:t>The Top of Mind Questions for Business IT decision makers are…</a:t>
            </a:r>
          </a:p>
        </p:txBody>
      </p:sp>
      <p:sp>
        <p:nvSpPr>
          <p:cNvPr id="119814" name="AutoShape 6"/>
          <p:cNvSpPr>
            <a:spLocks noChangeArrowheads="1"/>
          </p:cNvSpPr>
          <p:nvPr/>
        </p:nvSpPr>
        <p:spPr bwMode="auto">
          <a:xfrm>
            <a:off x="304800" y="2124637"/>
            <a:ext cx="3538538" cy="1726826"/>
          </a:xfrm>
          <a:prstGeom prst="roundRect">
            <a:avLst>
              <a:gd name="adj" fmla="val 4384"/>
            </a:avLst>
          </a:prstGeom>
          <a:gradFill rotWithShape="1">
            <a:gsLst>
              <a:gs pos="0">
                <a:schemeClr val="tx2">
                  <a:gamma/>
                  <a:tint val="96863"/>
                  <a:invGamma/>
                  <a:alpha val="23000"/>
                </a:schemeClr>
              </a:gs>
              <a:gs pos="100000">
                <a:schemeClr val="tx2">
                  <a:alpha val="0"/>
                </a:schemeClr>
              </a:gs>
            </a:gsLst>
            <a:lin ang="5400000" scaled="1"/>
          </a:gradFill>
          <a:ln w="25400" algn="ctr">
            <a:solidFill>
              <a:srgbClr val="292929"/>
            </a:solidFill>
            <a:round/>
            <a:headEnd/>
            <a:tailEnd/>
          </a:ln>
          <a:effectLst/>
        </p:spPr>
        <p:txBody>
          <a:bodyPr anchor="ctr"/>
          <a:lstStyle/>
          <a:p>
            <a:pPr algn="ctr">
              <a:defRPr/>
            </a:pPr>
            <a:r>
              <a:rPr lang="en-US" altLang="zh-CN" sz="2400" dirty="0">
                <a:ea typeface="SimSun" pitchFamily="2" charset="-122"/>
                <a:cs typeface="Arial" pitchFamily="34" charset="0"/>
              </a:rPr>
              <a:t>Why invest </a:t>
            </a:r>
            <a:r>
              <a:rPr lang="en-US" altLang="zh-CN" sz="2400" dirty="0" smtClean="0">
                <a:ea typeface="SimSun" pitchFamily="2" charset="-122"/>
                <a:cs typeface="Arial" pitchFamily="34" charset="0"/>
              </a:rPr>
              <a:t>in datacenter optimization and IT refresh now</a:t>
            </a:r>
            <a:r>
              <a:rPr lang="en-US" altLang="zh-CN" sz="2400" dirty="0">
                <a:ea typeface="SimSun" pitchFamily="2" charset="-122"/>
                <a:cs typeface="Arial" pitchFamily="34" charset="0"/>
              </a:rPr>
              <a:t>?</a:t>
            </a:r>
          </a:p>
        </p:txBody>
      </p:sp>
      <p:sp>
        <p:nvSpPr>
          <p:cNvPr id="54276" name="AutoShape 7"/>
          <p:cNvSpPr>
            <a:spLocks noChangeArrowheads="1"/>
          </p:cNvSpPr>
          <p:nvPr/>
        </p:nvSpPr>
        <p:spPr bwMode="invGray">
          <a:xfrm rot="16200000" flipV="1">
            <a:off x="2902744" y="2807494"/>
            <a:ext cx="2743200" cy="547688"/>
          </a:xfrm>
          <a:prstGeom prst="triangle">
            <a:avLst>
              <a:gd name="adj" fmla="val 50000"/>
            </a:avLst>
          </a:prstGeom>
          <a:gradFill rotWithShape="1">
            <a:gsLst>
              <a:gs pos="0">
                <a:srgbClr val="755402">
                  <a:alpha val="0"/>
                </a:srgbClr>
              </a:gs>
              <a:gs pos="100000">
                <a:schemeClr val="accent2"/>
              </a:gs>
            </a:gsLst>
            <a:lin ang="0" scaled="1"/>
          </a:gradFill>
          <a:ln w="9525" algn="ctr">
            <a:noFill/>
            <a:miter lim="800000"/>
            <a:headEnd/>
            <a:tailEnd/>
          </a:ln>
        </p:spPr>
        <p:txBody>
          <a:bodyPr rot="10800000" vert="eaVert" anchor="ctr"/>
          <a:lstStyle/>
          <a:p>
            <a:pPr algn="r" eaLnBrk="0" hangingPunct="0">
              <a:lnSpc>
                <a:spcPct val="80000"/>
              </a:lnSpc>
              <a:spcBef>
                <a:spcPct val="50000"/>
              </a:spcBef>
            </a:pPr>
            <a:endParaRPr lang="en-US" dirty="0"/>
          </a:p>
        </p:txBody>
      </p:sp>
      <p:sp>
        <p:nvSpPr>
          <p:cNvPr id="2" name="AutoShape 6"/>
          <p:cNvSpPr>
            <a:spLocks noChangeArrowheads="1"/>
          </p:cNvSpPr>
          <p:nvPr/>
        </p:nvSpPr>
        <p:spPr bwMode="auto">
          <a:xfrm>
            <a:off x="4635500" y="1661633"/>
            <a:ext cx="4208463" cy="2840037"/>
          </a:xfrm>
          <a:prstGeom prst="roundRect">
            <a:avLst>
              <a:gd name="adj" fmla="val 4384"/>
            </a:avLst>
          </a:prstGeom>
          <a:gradFill rotWithShape="1">
            <a:gsLst>
              <a:gs pos="0">
                <a:schemeClr val="tx2">
                  <a:gamma/>
                  <a:tint val="96863"/>
                  <a:invGamma/>
                  <a:alpha val="23000"/>
                </a:schemeClr>
              </a:gs>
              <a:gs pos="100000">
                <a:schemeClr val="tx2">
                  <a:alpha val="0"/>
                </a:schemeClr>
              </a:gs>
            </a:gsLst>
            <a:lin ang="5400000" scaled="1"/>
          </a:gradFill>
          <a:ln w="25400" algn="ctr">
            <a:solidFill>
              <a:srgbClr val="292929"/>
            </a:solidFill>
            <a:round/>
            <a:headEnd/>
            <a:tailEnd/>
          </a:ln>
          <a:effectLst/>
        </p:spPr>
        <p:txBody>
          <a:bodyPr/>
          <a:lstStyle/>
          <a:p>
            <a:pPr algn="ctr">
              <a:defRPr/>
            </a:pPr>
            <a:r>
              <a:rPr lang="en-US" altLang="zh-CN" sz="2400" dirty="0">
                <a:ea typeface="SimSun" pitchFamily="2" charset="-122"/>
                <a:cs typeface="Arial" pitchFamily="34" charset="0"/>
              </a:rPr>
              <a:t>And, if I do invest…</a:t>
            </a:r>
          </a:p>
          <a:p>
            <a:pPr algn="ctr">
              <a:defRPr/>
            </a:pPr>
            <a:endParaRPr lang="en-US" altLang="zh-CN" sz="2400" dirty="0">
              <a:ea typeface="SimSun" pitchFamily="2" charset="-122"/>
              <a:cs typeface="Arial" pitchFamily="34" charset="0"/>
            </a:endParaRPr>
          </a:p>
          <a:p>
            <a:pPr algn="ctr">
              <a:defRPr/>
            </a:pPr>
            <a:endParaRPr lang="en-US" altLang="zh-CN" sz="2400" dirty="0">
              <a:ea typeface="SimSun" pitchFamily="2" charset="-122"/>
              <a:cs typeface="Arial" pitchFamily="34" charset="0"/>
            </a:endParaRPr>
          </a:p>
          <a:p>
            <a:pPr algn="ctr">
              <a:defRPr/>
            </a:pPr>
            <a:endParaRPr lang="en-US" altLang="zh-CN" sz="2400" dirty="0">
              <a:ea typeface="SimSun" pitchFamily="2" charset="-122"/>
              <a:cs typeface="Arial" pitchFamily="34" charset="0"/>
            </a:endParaRPr>
          </a:p>
          <a:p>
            <a:pPr algn="ctr">
              <a:defRPr/>
            </a:pPr>
            <a:endParaRPr lang="en-US" altLang="zh-CN" sz="2400" dirty="0">
              <a:ea typeface="SimSun" pitchFamily="2" charset="-122"/>
              <a:cs typeface="Arial" pitchFamily="34" charset="0"/>
            </a:endParaRPr>
          </a:p>
          <a:p>
            <a:pPr algn="ctr">
              <a:defRPr/>
            </a:pPr>
            <a:endParaRPr lang="en-US" altLang="zh-CN" sz="2400" dirty="0">
              <a:ea typeface="SimSun" pitchFamily="2" charset="-122"/>
              <a:cs typeface="Arial" pitchFamily="34" charset="0"/>
            </a:endParaRPr>
          </a:p>
          <a:p>
            <a:pPr algn="ctr">
              <a:defRPr/>
            </a:pPr>
            <a:endParaRPr lang="en-US" altLang="zh-CN" sz="2400" dirty="0">
              <a:ea typeface="SimSun" pitchFamily="2" charset="-122"/>
              <a:cs typeface="Arial" pitchFamily="34" charset="0"/>
            </a:endParaRPr>
          </a:p>
        </p:txBody>
      </p:sp>
      <p:grpSp>
        <p:nvGrpSpPr>
          <p:cNvPr id="4" name="AutoShape 22"/>
          <p:cNvGrpSpPr>
            <a:grpSpLocks/>
          </p:cNvGrpSpPr>
          <p:nvPr/>
        </p:nvGrpSpPr>
        <p:grpSpPr bwMode="auto">
          <a:xfrm>
            <a:off x="4687888" y="2185508"/>
            <a:ext cx="4095750" cy="785812"/>
            <a:chOff x="2953" y="1133"/>
            <a:chExt cx="2580" cy="495"/>
          </a:xfrm>
        </p:grpSpPr>
        <p:pic>
          <p:nvPicPr>
            <p:cNvPr id="54288" name="AutoShape 22"/>
            <p:cNvPicPr>
              <a:picLocks noChangeArrowheads="1"/>
            </p:cNvPicPr>
            <p:nvPr/>
          </p:nvPicPr>
          <p:blipFill>
            <a:blip r:embed="rId4" cstate="print"/>
            <a:srcRect/>
            <a:stretch>
              <a:fillRect/>
            </a:stretch>
          </p:blipFill>
          <p:spPr bwMode="auto">
            <a:xfrm>
              <a:off x="2953" y="1133"/>
              <a:ext cx="2580" cy="495"/>
            </a:xfrm>
            <a:prstGeom prst="rect">
              <a:avLst/>
            </a:prstGeom>
            <a:noFill/>
            <a:ln w="9525">
              <a:noFill/>
              <a:miter lim="800000"/>
              <a:headEnd/>
              <a:tailEnd/>
            </a:ln>
          </p:spPr>
        </p:pic>
        <p:sp>
          <p:nvSpPr>
            <p:cNvPr id="54289" name="Text Box 9"/>
            <p:cNvSpPr txBox="1">
              <a:spLocks noChangeArrowheads="1"/>
            </p:cNvSpPr>
            <p:nvPr/>
          </p:nvSpPr>
          <p:spPr bwMode="auto">
            <a:xfrm>
              <a:off x="3010" y="1175"/>
              <a:ext cx="2469" cy="377"/>
            </a:xfrm>
            <a:prstGeom prst="rect">
              <a:avLst/>
            </a:prstGeom>
            <a:solidFill>
              <a:schemeClr val="tx1">
                <a:lumMod val="85000"/>
              </a:schemeClr>
            </a:solidFill>
            <a:ln w="9525">
              <a:noFill/>
              <a:miter lim="800000"/>
              <a:headEnd/>
              <a:tailEnd/>
            </a:ln>
          </p:spPr>
          <p:txBody>
            <a:bodyPr anchor="ctr"/>
            <a:lstStyle/>
            <a:p>
              <a:pPr algn="ctr" eaLnBrk="0" hangingPunct="0">
                <a:spcBef>
                  <a:spcPct val="50000"/>
                </a:spcBef>
              </a:pPr>
              <a:r>
                <a:rPr lang="en-US" sz="1800" dirty="0">
                  <a:solidFill>
                    <a:schemeClr val="bg1"/>
                  </a:solidFill>
                </a:rPr>
                <a:t>…where should I invest? </a:t>
              </a:r>
            </a:p>
          </p:txBody>
        </p:sp>
      </p:grpSp>
      <p:grpSp>
        <p:nvGrpSpPr>
          <p:cNvPr id="5" name="AutoShape 22"/>
          <p:cNvGrpSpPr>
            <a:grpSpLocks/>
          </p:cNvGrpSpPr>
          <p:nvPr/>
        </p:nvGrpSpPr>
        <p:grpSpPr bwMode="auto">
          <a:xfrm>
            <a:off x="4700588" y="3666645"/>
            <a:ext cx="4095750" cy="798513"/>
            <a:chOff x="2961" y="2066"/>
            <a:chExt cx="2580" cy="503"/>
          </a:xfrm>
        </p:grpSpPr>
        <p:pic>
          <p:nvPicPr>
            <p:cNvPr id="54284" name="AutoShape 22"/>
            <p:cNvPicPr>
              <a:picLocks noChangeArrowheads="1"/>
            </p:cNvPicPr>
            <p:nvPr/>
          </p:nvPicPr>
          <p:blipFill>
            <a:blip r:embed="rId5" cstate="print"/>
            <a:srcRect/>
            <a:stretch>
              <a:fillRect/>
            </a:stretch>
          </p:blipFill>
          <p:spPr bwMode="auto">
            <a:xfrm>
              <a:off x="2961" y="2066"/>
              <a:ext cx="2580" cy="503"/>
            </a:xfrm>
            <a:prstGeom prst="rect">
              <a:avLst/>
            </a:prstGeom>
            <a:noFill/>
            <a:ln w="9525">
              <a:noFill/>
              <a:miter lim="800000"/>
              <a:headEnd/>
              <a:tailEnd/>
            </a:ln>
          </p:spPr>
        </p:pic>
        <p:sp>
          <p:nvSpPr>
            <p:cNvPr id="54285" name="Text Box 15"/>
            <p:cNvSpPr txBox="1">
              <a:spLocks noChangeArrowheads="1"/>
            </p:cNvSpPr>
            <p:nvPr/>
          </p:nvSpPr>
          <p:spPr bwMode="auto">
            <a:xfrm>
              <a:off x="3018" y="2119"/>
              <a:ext cx="2469" cy="377"/>
            </a:xfrm>
            <a:prstGeom prst="rect">
              <a:avLst/>
            </a:prstGeom>
            <a:solidFill>
              <a:schemeClr val="tx1">
                <a:lumMod val="85000"/>
              </a:schemeClr>
            </a:solidFill>
            <a:ln w="9525">
              <a:noFill/>
              <a:miter lim="800000"/>
              <a:headEnd/>
              <a:tailEnd/>
            </a:ln>
          </p:spPr>
          <p:txBody>
            <a:bodyPr anchor="ctr"/>
            <a:lstStyle/>
            <a:p>
              <a:pPr algn="ctr" eaLnBrk="0" hangingPunct="0">
                <a:spcBef>
                  <a:spcPct val="50000"/>
                </a:spcBef>
              </a:pPr>
              <a:r>
                <a:rPr lang="en-US" sz="1800" dirty="0">
                  <a:solidFill>
                    <a:schemeClr val="bg1"/>
                  </a:solidFill>
                </a:rPr>
                <a:t>…how will I know it’s an investment for the long run?</a:t>
              </a:r>
            </a:p>
          </p:txBody>
        </p:sp>
      </p:grpSp>
      <p:grpSp>
        <p:nvGrpSpPr>
          <p:cNvPr id="7" name="AutoShape 22"/>
          <p:cNvGrpSpPr>
            <a:grpSpLocks/>
          </p:cNvGrpSpPr>
          <p:nvPr/>
        </p:nvGrpSpPr>
        <p:grpSpPr bwMode="auto">
          <a:xfrm>
            <a:off x="4706724" y="2933809"/>
            <a:ext cx="4095750" cy="785812"/>
            <a:chOff x="2953" y="1133"/>
            <a:chExt cx="2580" cy="495"/>
          </a:xfrm>
        </p:grpSpPr>
        <p:pic>
          <p:nvPicPr>
            <p:cNvPr id="23" name="AutoShape 22"/>
            <p:cNvPicPr>
              <a:picLocks noChangeArrowheads="1"/>
            </p:cNvPicPr>
            <p:nvPr/>
          </p:nvPicPr>
          <p:blipFill>
            <a:blip r:embed="rId4" cstate="print"/>
            <a:srcRect/>
            <a:stretch>
              <a:fillRect/>
            </a:stretch>
          </p:blipFill>
          <p:spPr bwMode="auto">
            <a:xfrm>
              <a:off x="2953" y="1133"/>
              <a:ext cx="2580" cy="495"/>
            </a:xfrm>
            <a:prstGeom prst="rect">
              <a:avLst/>
            </a:prstGeom>
            <a:noFill/>
            <a:ln w="9525">
              <a:noFill/>
              <a:miter lim="800000"/>
              <a:headEnd/>
              <a:tailEnd/>
            </a:ln>
          </p:spPr>
        </p:pic>
        <p:sp>
          <p:nvSpPr>
            <p:cNvPr id="24" name="Text Box 9"/>
            <p:cNvSpPr txBox="1">
              <a:spLocks noChangeArrowheads="1"/>
            </p:cNvSpPr>
            <p:nvPr/>
          </p:nvSpPr>
          <p:spPr bwMode="auto">
            <a:xfrm>
              <a:off x="3010" y="1175"/>
              <a:ext cx="2469" cy="377"/>
            </a:xfrm>
            <a:prstGeom prst="rect">
              <a:avLst/>
            </a:prstGeom>
            <a:solidFill>
              <a:schemeClr val="tx1">
                <a:lumMod val="85000"/>
              </a:schemeClr>
            </a:solidFill>
            <a:ln w="9525">
              <a:noFill/>
              <a:miter lim="800000"/>
              <a:headEnd/>
              <a:tailEnd/>
            </a:ln>
          </p:spPr>
          <p:txBody>
            <a:bodyPr anchor="ctr"/>
            <a:lstStyle/>
            <a:p>
              <a:pPr algn="ctr" eaLnBrk="0" hangingPunct="0">
                <a:spcBef>
                  <a:spcPct val="50000"/>
                </a:spcBef>
              </a:pPr>
              <a:r>
                <a:rPr lang="en-US" sz="1800" dirty="0" smtClean="0">
                  <a:solidFill>
                    <a:schemeClr val="bg1"/>
                  </a:solidFill>
                </a:rPr>
                <a:t>…how will I maximize ROI? </a:t>
              </a:r>
              <a:endParaRPr lang="en-US" sz="1800" dirty="0">
                <a:solidFill>
                  <a:schemeClr val="bg1"/>
                </a:solidFill>
              </a:endParaRPr>
            </a:p>
          </p:txBody>
        </p:sp>
      </p:grpSp>
      <p:sp>
        <p:nvSpPr>
          <p:cNvPr id="20" name="Text Box 3"/>
          <p:cNvSpPr txBox="1">
            <a:spLocks noChangeArrowheads="1"/>
          </p:cNvSpPr>
          <p:nvPr/>
        </p:nvSpPr>
        <p:spPr bwMode="auto">
          <a:xfrm>
            <a:off x="501121" y="4800615"/>
            <a:ext cx="8004175" cy="1072653"/>
          </a:xfrm>
          <a:prstGeom prst="rect">
            <a:avLst/>
          </a:prstGeom>
          <a:noFill/>
          <a:ln w="9525">
            <a:noFill/>
            <a:miter lim="800000"/>
            <a:headEnd/>
            <a:tailEnd/>
          </a:ln>
        </p:spPr>
        <p:txBody>
          <a:bodyPr anchor="ctr"/>
          <a:lstStyle/>
          <a:p>
            <a:pPr algn="ctr" eaLnBrk="0" hangingPunct="0">
              <a:lnSpc>
                <a:spcPct val="90000"/>
              </a:lnSpc>
              <a:spcBef>
                <a:spcPct val="50000"/>
              </a:spcBef>
            </a:pPr>
            <a:r>
              <a:rPr lang="en-US" sz="2400" b="1" dirty="0" smtClean="0">
                <a:solidFill>
                  <a:schemeClr val="tx1">
                    <a:lumMod val="85000"/>
                  </a:schemeClr>
                </a:solidFill>
              </a:rPr>
              <a:t>Evolve your Data Center strategy:</a:t>
            </a:r>
            <a:br>
              <a:rPr lang="en-US" sz="2400" b="1" dirty="0" smtClean="0">
                <a:solidFill>
                  <a:schemeClr val="tx1">
                    <a:lumMod val="85000"/>
                  </a:schemeClr>
                </a:solidFill>
              </a:rPr>
            </a:br>
            <a:r>
              <a:rPr lang="en-US" sz="2400" b="1" dirty="0" smtClean="0">
                <a:solidFill>
                  <a:schemeClr val="tx1">
                    <a:lumMod val="85000"/>
                  </a:schemeClr>
                </a:solidFill>
              </a:rPr>
              <a:t>from a collection of servers … to a platform “fabric”</a:t>
            </a:r>
            <a:endParaRPr lang="en-US" sz="2400" b="1" dirty="0">
              <a:solidFill>
                <a:schemeClr val="tx1">
                  <a:lumMod val="85000"/>
                </a:schemeClr>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82108"/>
            <a:ext cx="8382000" cy="1329595"/>
          </a:xfrm>
        </p:spPr>
        <p:txBody>
          <a:bodyPr/>
          <a:lstStyle/>
          <a:p>
            <a:pPr algn="ctr"/>
            <a:r>
              <a:rPr lang="en-US" dirty="0" smtClean="0"/>
              <a:t>Real Results from</a:t>
            </a:r>
            <a:br>
              <a:rPr lang="en-US" dirty="0" smtClean="0"/>
            </a:br>
            <a:r>
              <a:rPr lang="en-US" dirty="0" smtClean="0"/>
              <a:t>Intel / Microsoft Collaboration</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93708"/>
            <a:ext cx="8382000" cy="941796"/>
          </a:xfrm>
        </p:spPr>
        <p:txBody>
          <a:bodyPr/>
          <a:lstStyle/>
          <a:p>
            <a:pPr eaLnBrk="1" hangingPunct="1"/>
            <a:r>
              <a:rPr lang="en-US" sz="4400" dirty="0" smtClean="0"/>
              <a:t>Server Refresh Benefits</a:t>
            </a:r>
            <a:r>
              <a:rPr lang="en-US" dirty="0" smtClean="0"/>
              <a:t/>
            </a:r>
            <a:br>
              <a:rPr lang="en-US" dirty="0" smtClean="0"/>
            </a:br>
            <a:r>
              <a:rPr lang="en-US" sz="2400" dirty="0" smtClean="0">
                <a:solidFill>
                  <a:schemeClr val="tx1"/>
                </a:solidFill>
              </a:rPr>
              <a:t>(Single Core)</a:t>
            </a:r>
          </a:p>
        </p:txBody>
      </p:sp>
      <p:sp>
        <p:nvSpPr>
          <p:cNvPr id="41987" name="Rectangle 3"/>
          <p:cNvSpPr>
            <a:spLocks noChangeArrowheads="1"/>
          </p:cNvSpPr>
          <p:nvPr/>
        </p:nvSpPr>
        <p:spPr bwMode="auto">
          <a:xfrm>
            <a:off x="0" y="5721925"/>
            <a:ext cx="9144000" cy="377825"/>
          </a:xfrm>
          <a:prstGeom prst="rect">
            <a:avLst/>
          </a:prstGeom>
          <a:noFill/>
          <a:ln w="9525" algn="ctr">
            <a:noFill/>
            <a:miter lim="800000"/>
            <a:headEnd/>
            <a:tailEnd/>
          </a:ln>
        </p:spPr>
        <p:txBody>
          <a:bodyPr anchor="b">
            <a:spAutoFit/>
          </a:bodyPr>
          <a:lstStyle/>
          <a:p>
            <a:pPr eaLnBrk="0" hangingPunct="0">
              <a:lnSpc>
                <a:spcPct val="90000"/>
              </a:lnSpc>
              <a:spcBef>
                <a:spcPct val="40000"/>
              </a:spcBef>
              <a:buSzPct val="125000"/>
              <a:buFont typeface="Times" pitchFamily="18" charset="0"/>
              <a:buNone/>
            </a:pPr>
            <a:r>
              <a:rPr lang="en-US" sz="700"/>
              <a:t>Source: Intel estimates as of Nov 2008. Performance comparison using SPECjbb2005 bops (business operations per second). Results have been estimated based on internal Intel analysis and are provided for informational purposes only.  Any difference in system hardware or software design or configuration may affect actual performance. For detailed calculations, configurations and assumptions refer to the legal information slide in backup. </a:t>
            </a:r>
          </a:p>
        </p:txBody>
      </p:sp>
      <p:pic>
        <p:nvPicPr>
          <p:cNvPr id="708646" name="Picture 38"/>
          <p:cNvPicPr>
            <a:picLocks noChangeAspect="1" noChangeArrowheads="1"/>
          </p:cNvPicPr>
          <p:nvPr/>
        </p:nvPicPr>
        <p:blipFill>
          <a:blip r:embed="rId3"/>
          <a:srcRect/>
          <a:stretch>
            <a:fillRect/>
          </a:stretch>
        </p:blipFill>
        <p:spPr bwMode="auto">
          <a:xfrm>
            <a:off x="2052638" y="1588075"/>
            <a:ext cx="1209675" cy="1390650"/>
          </a:xfrm>
          <a:prstGeom prst="rect">
            <a:avLst/>
          </a:prstGeom>
          <a:noFill/>
          <a:ln w="9525">
            <a:noFill/>
            <a:miter lim="800000"/>
            <a:headEnd/>
            <a:tailEnd/>
          </a:ln>
        </p:spPr>
      </p:pic>
      <p:pic>
        <p:nvPicPr>
          <p:cNvPr id="708656" name="Picture 48"/>
          <p:cNvPicPr>
            <a:picLocks noChangeAspect="1" noChangeArrowheads="1"/>
          </p:cNvPicPr>
          <p:nvPr/>
        </p:nvPicPr>
        <p:blipFill>
          <a:blip r:embed="rId3"/>
          <a:srcRect/>
          <a:stretch>
            <a:fillRect/>
          </a:stretch>
        </p:blipFill>
        <p:spPr bwMode="auto">
          <a:xfrm>
            <a:off x="2052638" y="3931225"/>
            <a:ext cx="1209675" cy="1390650"/>
          </a:xfrm>
          <a:prstGeom prst="rect">
            <a:avLst/>
          </a:prstGeom>
          <a:noFill/>
          <a:ln w="9525">
            <a:noFill/>
            <a:miter lim="800000"/>
            <a:headEnd/>
            <a:tailEnd/>
          </a:ln>
        </p:spPr>
      </p:pic>
      <p:pic>
        <p:nvPicPr>
          <p:cNvPr id="50" name="Picture 49" descr="XeonBadgeNew.png"/>
          <p:cNvPicPr>
            <a:picLocks noChangeAspect="1"/>
          </p:cNvPicPr>
          <p:nvPr/>
        </p:nvPicPr>
        <p:blipFill>
          <a:blip r:embed="rId4" cstate="screen"/>
          <a:srcRect/>
          <a:stretch>
            <a:fillRect/>
          </a:stretch>
        </p:blipFill>
        <p:spPr>
          <a:xfrm>
            <a:off x="7551493" y="192331"/>
            <a:ext cx="1408907" cy="1026869"/>
          </a:xfrm>
          <a:prstGeom prst="rect">
            <a:avLst/>
          </a:prstGeom>
          <a:effectLst>
            <a:reflection blurRad="6350" stA="52000" endA="300" endPos="35000" dir="5400000" sy="-100000" algn="bl" rotWithShape="0"/>
          </a:effectLst>
        </p:spPr>
      </p:pic>
      <p:grpSp>
        <p:nvGrpSpPr>
          <p:cNvPr id="2" name="Group 54"/>
          <p:cNvGrpSpPr>
            <a:grpSpLocks/>
          </p:cNvGrpSpPr>
          <p:nvPr/>
        </p:nvGrpSpPr>
        <p:grpSpPr bwMode="auto">
          <a:xfrm>
            <a:off x="2887663" y="1073725"/>
            <a:ext cx="5802312" cy="2230438"/>
            <a:chOff x="2887663" y="990600"/>
            <a:chExt cx="5802312" cy="2230438"/>
          </a:xfrm>
        </p:grpSpPr>
        <p:grpSp>
          <p:nvGrpSpPr>
            <p:cNvPr id="3" name="Group 53"/>
            <p:cNvGrpSpPr>
              <a:grpSpLocks/>
            </p:cNvGrpSpPr>
            <p:nvPr/>
          </p:nvGrpSpPr>
          <p:grpSpPr bwMode="auto">
            <a:xfrm>
              <a:off x="2887663" y="990600"/>
              <a:ext cx="5802312" cy="2230438"/>
              <a:chOff x="1819" y="624"/>
              <a:chExt cx="3655" cy="1405"/>
            </a:xfrm>
          </p:grpSpPr>
          <p:sp>
            <p:nvSpPr>
              <p:cNvPr id="42020" name="Rounded Rectangle 26"/>
              <p:cNvSpPr>
                <a:spLocks noChangeArrowheads="1"/>
              </p:cNvSpPr>
              <p:nvPr/>
            </p:nvSpPr>
            <p:spPr bwMode="auto">
              <a:xfrm>
                <a:off x="1819" y="852"/>
                <a:ext cx="3655" cy="1177"/>
              </a:xfrm>
              <a:prstGeom prst="roundRect">
                <a:avLst>
                  <a:gd name="adj" fmla="val 5227"/>
                </a:avLst>
              </a:prstGeom>
              <a:gradFill rotWithShape="1">
                <a:gsLst>
                  <a:gs pos="0">
                    <a:srgbClr val="0C62A9">
                      <a:alpha val="20000"/>
                    </a:srgbClr>
                  </a:gs>
                  <a:gs pos="100000">
                    <a:schemeClr val="tx2">
                      <a:alpha val="0"/>
                    </a:schemeClr>
                  </a:gs>
                </a:gsLst>
                <a:lin ang="5400000" scaled="1"/>
              </a:gradFill>
              <a:ln w="19050" algn="ctr">
                <a:solidFill>
                  <a:schemeClr val="tx2"/>
                </a:solidFill>
                <a:round/>
                <a:headEnd/>
                <a:tailEnd/>
              </a:ln>
            </p:spPr>
            <p:txBody>
              <a:bodyPr/>
              <a:lstStyle/>
              <a:p>
                <a:pPr algn="ctr" eaLnBrk="0" hangingPunct="0">
                  <a:spcBef>
                    <a:spcPct val="50000"/>
                  </a:spcBef>
                </a:pPr>
                <a:endParaRPr lang="en-US" altLang="ja-JP" sz="1400">
                  <a:ea typeface="MS PGothic" pitchFamily="34" charset="-128"/>
                </a:endParaRPr>
              </a:p>
            </p:txBody>
          </p:sp>
          <p:sp>
            <p:nvSpPr>
              <p:cNvPr id="42021" name="Rectangle 12"/>
              <p:cNvSpPr>
                <a:spLocks noChangeArrowheads="1"/>
              </p:cNvSpPr>
              <p:nvPr/>
            </p:nvSpPr>
            <p:spPr bwMode="auto">
              <a:xfrm>
                <a:off x="1835" y="624"/>
                <a:ext cx="910" cy="231"/>
              </a:xfrm>
              <a:prstGeom prst="rect">
                <a:avLst/>
              </a:prstGeom>
              <a:noFill/>
              <a:ln w="44450" algn="ctr">
                <a:noFill/>
                <a:miter lim="800000"/>
                <a:headEnd/>
                <a:tailEnd/>
              </a:ln>
            </p:spPr>
            <p:txBody>
              <a:bodyPr lIns="91431" tIns="45716" rIns="91431" bIns="45716">
                <a:spAutoFit/>
              </a:bodyPr>
              <a:lstStyle/>
              <a:p>
                <a:pPr marL="228600" indent="-228600" algn="ctr" defTabSz="639763" eaLnBrk="0" hangingPunct="0">
                  <a:lnSpc>
                    <a:spcPct val="90000"/>
                  </a:lnSpc>
                  <a:spcBef>
                    <a:spcPct val="50000"/>
                  </a:spcBef>
                </a:pPr>
                <a:r>
                  <a:rPr lang="en-US" sz="2000" b="1"/>
                  <a:t>2009</a:t>
                </a:r>
                <a:endParaRPr lang="en-US" sz="1400" b="1"/>
              </a:p>
            </p:txBody>
          </p:sp>
          <p:sp>
            <p:nvSpPr>
              <p:cNvPr id="42022" name="Rectangle 12"/>
              <p:cNvSpPr>
                <a:spLocks noChangeArrowheads="1"/>
              </p:cNvSpPr>
              <p:nvPr/>
            </p:nvSpPr>
            <p:spPr bwMode="auto">
              <a:xfrm>
                <a:off x="1844" y="923"/>
                <a:ext cx="940" cy="421"/>
              </a:xfrm>
              <a:prstGeom prst="rect">
                <a:avLst/>
              </a:prstGeom>
              <a:noFill/>
              <a:ln w="44450" algn="ctr">
                <a:noFill/>
                <a:miter lim="800000"/>
                <a:headEnd/>
                <a:tailEnd/>
              </a:ln>
            </p:spPr>
            <p:txBody>
              <a:bodyPr lIns="91431" tIns="45716" rIns="91431" bIns="45716">
                <a:spAutoFit/>
              </a:bodyPr>
              <a:lstStyle/>
              <a:p>
                <a:pPr algn="ctr" defTabSz="639763" eaLnBrk="0" hangingPunct="0">
                  <a:lnSpc>
                    <a:spcPct val="90000"/>
                  </a:lnSpc>
                  <a:spcBef>
                    <a:spcPct val="50000"/>
                  </a:spcBef>
                </a:pPr>
                <a:r>
                  <a:rPr lang="en-US" sz="1400">
                    <a:solidFill>
                      <a:schemeClr val="hlink"/>
                    </a:solidFill>
                  </a:rPr>
                  <a:t>Performance Refresh</a:t>
                </a:r>
              </a:p>
              <a:p>
                <a:pPr algn="ctr" defTabSz="639763" eaLnBrk="0" hangingPunct="0">
                  <a:lnSpc>
                    <a:spcPct val="90000"/>
                  </a:lnSpc>
                  <a:spcBef>
                    <a:spcPct val="50000"/>
                  </a:spcBef>
                </a:pPr>
                <a:r>
                  <a:rPr lang="en-US" sz="1400">
                    <a:solidFill>
                      <a:schemeClr val="hlink"/>
                    </a:solidFill>
                  </a:rPr>
                  <a:t>1:1</a:t>
                </a:r>
                <a:endParaRPr lang="en-US" sz="800">
                  <a:solidFill>
                    <a:schemeClr val="hlink"/>
                  </a:solidFill>
                </a:endParaRPr>
              </a:p>
            </p:txBody>
          </p:sp>
          <p:sp>
            <p:nvSpPr>
              <p:cNvPr id="42023" name="Text Box 5"/>
              <p:cNvSpPr txBox="1">
                <a:spLocks noChangeArrowheads="1"/>
              </p:cNvSpPr>
              <p:nvPr/>
            </p:nvSpPr>
            <p:spPr bwMode="auto">
              <a:xfrm>
                <a:off x="4070" y="908"/>
                <a:ext cx="1404" cy="414"/>
              </a:xfrm>
              <a:prstGeom prst="rect">
                <a:avLst/>
              </a:prstGeom>
              <a:noFill/>
              <a:ln w="57150" algn="ctr">
                <a:noFill/>
                <a:miter lim="800000"/>
                <a:headEnd/>
                <a:tailEnd/>
              </a:ln>
            </p:spPr>
            <p:txBody>
              <a:bodyPr lIns="91431" tIns="45716" rIns="91431" bIns="45716" anchor="ctr"/>
              <a:lstStyle/>
              <a:p>
                <a:pPr algn="ctr" defTabSz="1016000" eaLnBrk="0" hangingPunct="0">
                  <a:lnSpc>
                    <a:spcPct val="75000"/>
                  </a:lnSpc>
                  <a:spcBef>
                    <a:spcPct val="50000"/>
                  </a:spcBef>
                </a:pPr>
                <a:r>
                  <a:rPr lang="en-US" sz="1500"/>
                  <a:t>Up to </a:t>
                </a:r>
                <a:r>
                  <a:rPr lang="en-US" sz="2400"/>
                  <a:t>9x </a:t>
                </a:r>
                <a:r>
                  <a:rPr lang="en-US" sz="1500"/>
                  <a:t>Performance</a:t>
                </a:r>
              </a:p>
            </p:txBody>
          </p:sp>
          <p:sp>
            <p:nvSpPr>
              <p:cNvPr id="42024" name="Text Box 8"/>
              <p:cNvSpPr txBox="1">
                <a:spLocks noChangeArrowheads="1"/>
              </p:cNvSpPr>
              <p:nvPr/>
            </p:nvSpPr>
            <p:spPr bwMode="auto">
              <a:xfrm>
                <a:off x="2775" y="1599"/>
                <a:ext cx="1232" cy="424"/>
              </a:xfrm>
              <a:prstGeom prst="rect">
                <a:avLst/>
              </a:prstGeom>
              <a:noFill/>
              <a:ln w="9525" algn="ctr">
                <a:noFill/>
                <a:miter lim="800000"/>
                <a:headEnd/>
                <a:tailEnd/>
              </a:ln>
            </p:spPr>
            <p:txBody>
              <a:bodyPr lIns="91431" tIns="45716" rIns="91431" bIns="45716">
                <a:spAutoFit/>
              </a:bodyPr>
              <a:lstStyle/>
              <a:p>
                <a:pPr algn="ctr" defTabSz="639763" eaLnBrk="0" hangingPunct="0">
                  <a:lnSpc>
                    <a:spcPct val="85000"/>
                  </a:lnSpc>
                  <a:spcBef>
                    <a:spcPct val="50000"/>
                  </a:spcBef>
                </a:pPr>
                <a:r>
                  <a:rPr lang="en-US" sz="1500"/>
                  <a:t>184 Intel</a:t>
                </a:r>
                <a:r>
                  <a:rPr lang="en-US" sz="1500" baseline="30000"/>
                  <a:t>®</a:t>
                </a:r>
                <a:r>
                  <a:rPr lang="en-US" sz="1500"/>
                  <a:t> Xeon</a:t>
                </a:r>
                <a:r>
                  <a:rPr lang="en-US" sz="1500" baseline="30000"/>
                  <a:t>®</a:t>
                </a:r>
                <a:r>
                  <a:rPr lang="en-US" sz="1500"/>
                  <a:t> 5500 Based Servers</a:t>
                </a:r>
              </a:p>
            </p:txBody>
          </p:sp>
          <p:grpSp>
            <p:nvGrpSpPr>
              <p:cNvPr id="4" name="Group 27"/>
              <p:cNvGrpSpPr>
                <a:grpSpLocks/>
              </p:cNvGrpSpPr>
              <p:nvPr/>
            </p:nvGrpSpPr>
            <p:grpSpPr bwMode="auto">
              <a:xfrm>
                <a:off x="2843" y="901"/>
                <a:ext cx="1097" cy="684"/>
                <a:chOff x="2848" y="877"/>
                <a:chExt cx="1097" cy="684"/>
              </a:xfrm>
            </p:grpSpPr>
            <p:pic>
              <p:nvPicPr>
                <p:cNvPr id="42027" name="Picture 16" descr="server2"/>
                <p:cNvPicPr>
                  <a:picLocks noChangeAspect="1" noChangeArrowheads="1"/>
                </p:cNvPicPr>
                <p:nvPr/>
              </p:nvPicPr>
              <p:blipFill>
                <a:blip r:embed="rId5"/>
                <a:srcRect/>
                <a:stretch>
                  <a:fillRect/>
                </a:stretch>
              </p:blipFill>
              <p:spPr bwMode="auto">
                <a:xfrm>
                  <a:off x="2848" y="878"/>
                  <a:ext cx="299" cy="485"/>
                </a:xfrm>
                <a:prstGeom prst="rect">
                  <a:avLst/>
                </a:prstGeom>
                <a:noFill/>
                <a:ln w="9525">
                  <a:noFill/>
                  <a:miter lim="800000"/>
                  <a:headEnd/>
                  <a:tailEnd/>
                </a:ln>
              </p:spPr>
            </p:pic>
            <p:pic>
              <p:nvPicPr>
                <p:cNvPr id="42028" name="Picture 17" descr="server2"/>
                <p:cNvPicPr>
                  <a:picLocks noChangeAspect="1" noChangeArrowheads="1"/>
                </p:cNvPicPr>
                <p:nvPr/>
              </p:nvPicPr>
              <p:blipFill>
                <a:blip r:embed="rId6"/>
                <a:srcRect/>
                <a:stretch>
                  <a:fillRect/>
                </a:stretch>
              </p:blipFill>
              <p:spPr bwMode="auto">
                <a:xfrm>
                  <a:off x="3048" y="877"/>
                  <a:ext cx="299" cy="486"/>
                </a:xfrm>
                <a:prstGeom prst="rect">
                  <a:avLst/>
                </a:prstGeom>
                <a:noFill/>
                <a:ln w="9525">
                  <a:noFill/>
                  <a:miter lim="800000"/>
                  <a:headEnd/>
                  <a:tailEnd/>
                </a:ln>
              </p:spPr>
            </p:pic>
            <p:pic>
              <p:nvPicPr>
                <p:cNvPr id="42029" name="Picture 18" descr="server2"/>
                <p:cNvPicPr>
                  <a:picLocks noChangeAspect="1" noChangeArrowheads="1"/>
                </p:cNvPicPr>
                <p:nvPr/>
              </p:nvPicPr>
              <p:blipFill>
                <a:blip r:embed="rId5"/>
                <a:srcRect/>
                <a:stretch>
                  <a:fillRect/>
                </a:stretch>
              </p:blipFill>
              <p:spPr bwMode="auto">
                <a:xfrm>
                  <a:off x="3247" y="878"/>
                  <a:ext cx="299" cy="485"/>
                </a:xfrm>
                <a:prstGeom prst="rect">
                  <a:avLst/>
                </a:prstGeom>
                <a:noFill/>
                <a:ln w="9525">
                  <a:noFill/>
                  <a:miter lim="800000"/>
                  <a:headEnd/>
                  <a:tailEnd/>
                </a:ln>
              </p:spPr>
            </p:pic>
            <p:pic>
              <p:nvPicPr>
                <p:cNvPr id="42030" name="Picture 31" descr="server2"/>
                <p:cNvPicPr>
                  <a:picLocks noChangeAspect="1" noChangeArrowheads="1"/>
                </p:cNvPicPr>
                <p:nvPr/>
              </p:nvPicPr>
              <p:blipFill>
                <a:blip r:embed="rId5"/>
                <a:srcRect/>
                <a:stretch>
                  <a:fillRect/>
                </a:stretch>
              </p:blipFill>
              <p:spPr bwMode="auto">
                <a:xfrm>
                  <a:off x="3447" y="878"/>
                  <a:ext cx="299" cy="485"/>
                </a:xfrm>
                <a:prstGeom prst="rect">
                  <a:avLst/>
                </a:prstGeom>
                <a:noFill/>
                <a:ln w="9525">
                  <a:noFill/>
                  <a:miter lim="800000"/>
                  <a:headEnd/>
                  <a:tailEnd/>
                </a:ln>
              </p:spPr>
            </p:pic>
            <p:pic>
              <p:nvPicPr>
                <p:cNvPr id="42031" name="Picture 16" descr="server2"/>
                <p:cNvPicPr>
                  <a:picLocks noChangeAspect="1" noChangeArrowheads="1"/>
                </p:cNvPicPr>
                <p:nvPr/>
              </p:nvPicPr>
              <p:blipFill>
                <a:blip r:embed="rId6"/>
                <a:srcRect/>
                <a:stretch>
                  <a:fillRect/>
                </a:stretch>
              </p:blipFill>
              <p:spPr bwMode="auto">
                <a:xfrm>
                  <a:off x="3646" y="877"/>
                  <a:ext cx="299" cy="487"/>
                </a:xfrm>
                <a:prstGeom prst="rect">
                  <a:avLst/>
                </a:prstGeom>
                <a:noFill/>
                <a:ln w="9525">
                  <a:noFill/>
                  <a:miter lim="800000"/>
                  <a:headEnd/>
                  <a:tailEnd/>
                </a:ln>
              </p:spPr>
            </p:pic>
            <p:pic>
              <p:nvPicPr>
                <p:cNvPr id="42032" name="Picture 17" descr="server2"/>
                <p:cNvPicPr>
                  <a:picLocks noChangeAspect="1" noChangeArrowheads="1"/>
                </p:cNvPicPr>
                <p:nvPr/>
              </p:nvPicPr>
              <p:blipFill>
                <a:blip r:embed="rId6"/>
                <a:srcRect/>
                <a:stretch>
                  <a:fillRect/>
                </a:stretch>
              </p:blipFill>
              <p:spPr bwMode="auto">
                <a:xfrm>
                  <a:off x="2914" y="1075"/>
                  <a:ext cx="299" cy="486"/>
                </a:xfrm>
                <a:prstGeom prst="rect">
                  <a:avLst/>
                </a:prstGeom>
                <a:noFill/>
                <a:ln w="9525">
                  <a:noFill/>
                  <a:miter lim="800000"/>
                  <a:headEnd/>
                  <a:tailEnd/>
                </a:ln>
              </p:spPr>
            </p:pic>
            <p:pic>
              <p:nvPicPr>
                <p:cNvPr id="42033" name="Picture 18" descr="server2"/>
                <p:cNvPicPr>
                  <a:picLocks noChangeAspect="1" noChangeArrowheads="1"/>
                </p:cNvPicPr>
                <p:nvPr/>
              </p:nvPicPr>
              <p:blipFill>
                <a:blip r:embed="rId6"/>
                <a:srcRect/>
                <a:stretch>
                  <a:fillRect/>
                </a:stretch>
              </p:blipFill>
              <p:spPr bwMode="auto">
                <a:xfrm>
                  <a:off x="3113" y="1074"/>
                  <a:ext cx="299" cy="487"/>
                </a:xfrm>
                <a:prstGeom prst="rect">
                  <a:avLst/>
                </a:prstGeom>
                <a:noFill/>
                <a:ln w="9525">
                  <a:noFill/>
                  <a:miter lim="800000"/>
                  <a:headEnd/>
                  <a:tailEnd/>
                </a:ln>
              </p:spPr>
            </p:pic>
            <p:pic>
              <p:nvPicPr>
                <p:cNvPr id="42034" name="Picture 31" descr="server2"/>
                <p:cNvPicPr>
                  <a:picLocks noChangeAspect="1" noChangeArrowheads="1"/>
                </p:cNvPicPr>
                <p:nvPr/>
              </p:nvPicPr>
              <p:blipFill>
                <a:blip r:embed="rId6"/>
                <a:srcRect/>
                <a:stretch>
                  <a:fillRect/>
                </a:stretch>
              </p:blipFill>
              <p:spPr bwMode="auto">
                <a:xfrm>
                  <a:off x="3313" y="1074"/>
                  <a:ext cx="299" cy="487"/>
                </a:xfrm>
                <a:prstGeom prst="rect">
                  <a:avLst/>
                </a:prstGeom>
                <a:noFill/>
                <a:ln w="9525">
                  <a:noFill/>
                  <a:miter lim="800000"/>
                  <a:headEnd/>
                  <a:tailEnd/>
                </a:ln>
              </p:spPr>
            </p:pic>
            <p:pic>
              <p:nvPicPr>
                <p:cNvPr id="42035" name="Picture 31" descr="server2"/>
                <p:cNvPicPr>
                  <a:picLocks noChangeAspect="1" noChangeArrowheads="1"/>
                </p:cNvPicPr>
                <p:nvPr/>
              </p:nvPicPr>
              <p:blipFill>
                <a:blip r:embed="rId6"/>
                <a:srcRect/>
                <a:stretch>
                  <a:fillRect/>
                </a:stretch>
              </p:blipFill>
              <p:spPr bwMode="auto">
                <a:xfrm>
                  <a:off x="3512" y="1074"/>
                  <a:ext cx="299" cy="487"/>
                </a:xfrm>
                <a:prstGeom prst="rect">
                  <a:avLst/>
                </a:prstGeom>
                <a:noFill/>
                <a:ln w="9525">
                  <a:noFill/>
                  <a:miter lim="800000"/>
                  <a:headEnd/>
                  <a:tailEnd/>
                </a:ln>
              </p:spPr>
            </p:pic>
          </p:grpSp>
          <p:sp>
            <p:nvSpPr>
              <p:cNvPr id="42026" name="Text Box 14"/>
              <p:cNvSpPr txBox="1">
                <a:spLocks noChangeArrowheads="1"/>
              </p:cNvSpPr>
              <p:nvPr/>
            </p:nvSpPr>
            <p:spPr bwMode="auto">
              <a:xfrm>
                <a:off x="4070" y="1387"/>
                <a:ext cx="1404" cy="551"/>
              </a:xfrm>
              <a:prstGeom prst="rect">
                <a:avLst/>
              </a:prstGeom>
              <a:noFill/>
              <a:ln w="57150" algn="ctr">
                <a:noFill/>
                <a:miter lim="800000"/>
                <a:headEnd/>
                <a:tailEnd/>
              </a:ln>
            </p:spPr>
            <p:txBody>
              <a:bodyPr lIns="91431" tIns="45716" rIns="91431" bIns="45716" anchor="ctr"/>
              <a:lstStyle/>
              <a:p>
                <a:pPr algn="ctr" defTabSz="1016000" eaLnBrk="0" hangingPunct="0">
                  <a:lnSpc>
                    <a:spcPct val="75000"/>
                  </a:lnSpc>
                  <a:spcBef>
                    <a:spcPct val="50000"/>
                  </a:spcBef>
                </a:pPr>
                <a:r>
                  <a:rPr lang="en-US" sz="2400"/>
                  <a:t>18% </a:t>
                </a:r>
                <a:r>
                  <a:rPr lang="en-US" sz="1500"/>
                  <a:t>Annual Energy Costs Estimated Reduction</a:t>
                </a:r>
                <a:endParaRPr lang="en-US" sz="3800"/>
              </a:p>
            </p:txBody>
          </p:sp>
        </p:grpSp>
        <p:pic>
          <p:nvPicPr>
            <p:cNvPr id="42019" name="Picture 50" descr="XeonBadgeNew.png"/>
            <p:cNvPicPr>
              <a:picLocks noChangeAspect="1"/>
            </p:cNvPicPr>
            <p:nvPr/>
          </p:nvPicPr>
          <p:blipFill>
            <a:blip r:embed="rId7"/>
            <a:srcRect/>
            <a:stretch>
              <a:fillRect/>
            </a:stretch>
          </p:blipFill>
          <p:spPr bwMode="auto">
            <a:xfrm>
              <a:off x="3141786" y="2337656"/>
              <a:ext cx="1059046" cy="771876"/>
            </a:xfrm>
            <a:prstGeom prst="rect">
              <a:avLst/>
            </a:prstGeom>
            <a:noFill/>
            <a:ln w="9525">
              <a:noFill/>
              <a:miter lim="800000"/>
              <a:headEnd/>
              <a:tailEnd/>
            </a:ln>
          </p:spPr>
        </p:pic>
      </p:grpSp>
      <p:grpSp>
        <p:nvGrpSpPr>
          <p:cNvPr id="5" name="Group 56"/>
          <p:cNvGrpSpPr>
            <a:grpSpLocks/>
          </p:cNvGrpSpPr>
          <p:nvPr/>
        </p:nvGrpSpPr>
        <p:grpSpPr bwMode="auto">
          <a:xfrm>
            <a:off x="2887663" y="3345438"/>
            <a:ext cx="5818187" cy="2292350"/>
            <a:chOff x="2887663" y="3262313"/>
            <a:chExt cx="5818187" cy="2292350"/>
          </a:xfrm>
        </p:grpSpPr>
        <p:grpSp>
          <p:nvGrpSpPr>
            <p:cNvPr id="6" name="Group 52"/>
            <p:cNvGrpSpPr>
              <a:grpSpLocks/>
            </p:cNvGrpSpPr>
            <p:nvPr/>
          </p:nvGrpSpPr>
          <p:grpSpPr bwMode="auto">
            <a:xfrm>
              <a:off x="2887663" y="3262313"/>
              <a:ext cx="5818187" cy="2292350"/>
              <a:chOff x="1819" y="2055"/>
              <a:chExt cx="3665" cy="1444"/>
            </a:xfrm>
          </p:grpSpPr>
          <p:sp>
            <p:nvSpPr>
              <p:cNvPr id="42011" name="Rounded Rectangle 27"/>
              <p:cNvSpPr>
                <a:spLocks noChangeArrowheads="1"/>
              </p:cNvSpPr>
              <p:nvPr/>
            </p:nvSpPr>
            <p:spPr bwMode="auto">
              <a:xfrm>
                <a:off x="1819" y="2322"/>
                <a:ext cx="3655" cy="1177"/>
              </a:xfrm>
              <a:prstGeom prst="roundRect">
                <a:avLst>
                  <a:gd name="adj" fmla="val 5227"/>
                </a:avLst>
              </a:prstGeom>
              <a:gradFill rotWithShape="1">
                <a:gsLst>
                  <a:gs pos="0">
                    <a:srgbClr val="0C62A9">
                      <a:alpha val="20000"/>
                    </a:srgbClr>
                  </a:gs>
                  <a:gs pos="100000">
                    <a:schemeClr val="tx2">
                      <a:alpha val="0"/>
                    </a:schemeClr>
                  </a:gs>
                </a:gsLst>
                <a:lin ang="5400000" scaled="1"/>
              </a:gradFill>
              <a:ln w="19050" algn="ctr">
                <a:solidFill>
                  <a:schemeClr val="tx2"/>
                </a:solidFill>
                <a:round/>
                <a:headEnd/>
                <a:tailEnd/>
              </a:ln>
            </p:spPr>
            <p:txBody>
              <a:bodyPr/>
              <a:lstStyle/>
              <a:p>
                <a:pPr algn="ctr" eaLnBrk="0" hangingPunct="0">
                  <a:spcBef>
                    <a:spcPct val="50000"/>
                  </a:spcBef>
                </a:pPr>
                <a:endParaRPr lang="en-US" altLang="ja-JP" sz="1400">
                  <a:ea typeface="MS PGothic" pitchFamily="34" charset="-128"/>
                </a:endParaRPr>
              </a:p>
            </p:txBody>
          </p:sp>
          <p:sp>
            <p:nvSpPr>
              <p:cNvPr id="49" name="Rectangle 12"/>
              <p:cNvSpPr>
                <a:spLocks noChangeArrowheads="1"/>
              </p:cNvSpPr>
              <p:nvPr/>
            </p:nvSpPr>
            <p:spPr bwMode="auto">
              <a:xfrm>
                <a:off x="2936" y="2055"/>
                <a:ext cx="910" cy="274"/>
              </a:xfrm>
              <a:prstGeom prst="rect">
                <a:avLst/>
              </a:prstGeom>
              <a:noFill/>
              <a:ln w="44450" algn="ctr">
                <a:noFill/>
                <a:miter lim="800000"/>
                <a:headEnd/>
                <a:tailEnd/>
              </a:ln>
            </p:spPr>
            <p:txBody>
              <a:bodyPr lIns="91431" tIns="45716" rIns="91431" bIns="45716" anchor="ctr">
                <a:spAutoFit/>
              </a:bodyPr>
              <a:lstStyle/>
              <a:p>
                <a:pPr marL="228600" indent="-228600" algn="ctr" defTabSz="639763" eaLnBrk="0" hangingPunct="0">
                  <a:lnSpc>
                    <a:spcPct val="90000"/>
                  </a:lnSpc>
                  <a:spcBef>
                    <a:spcPct val="50000"/>
                  </a:spcBef>
                  <a:defRPr/>
                </a:pPr>
                <a:r>
                  <a:rPr lang="en-US" sz="2500">
                    <a:effectLst>
                      <a:outerShdw blurRad="38100" dist="38100" dir="2700000" algn="tl">
                        <a:srgbClr val="C0C0C0"/>
                      </a:outerShdw>
                    </a:effectLst>
                    <a:cs typeface="Arial" pitchFamily="34" charset="0"/>
                  </a:rPr>
                  <a:t>– OR – </a:t>
                </a:r>
                <a:endParaRPr lang="en-US" sz="1400">
                  <a:effectLst>
                    <a:outerShdw blurRad="38100" dist="38100" dir="2700000" algn="tl">
                      <a:srgbClr val="C0C0C0"/>
                    </a:outerShdw>
                  </a:effectLst>
                  <a:cs typeface="Arial" pitchFamily="34" charset="0"/>
                </a:endParaRPr>
              </a:p>
            </p:txBody>
          </p:sp>
          <p:sp>
            <p:nvSpPr>
              <p:cNvPr id="42013" name="Rectangle 12"/>
              <p:cNvSpPr>
                <a:spLocks noChangeArrowheads="1"/>
              </p:cNvSpPr>
              <p:nvPr/>
            </p:nvSpPr>
            <p:spPr bwMode="auto">
              <a:xfrm>
                <a:off x="1820" y="2411"/>
                <a:ext cx="940" cy="421"/>
              </a:xfrm>
              <a:prstGeom prst="rect">
                <a:avLst/>
              </a:prstGeom>
              <a:noFill/>
              <a:ln w="44450" algn="ctr">
                <a:noFill/>
                <a:miter lim="800000"/>
                <a:headEnd/>
                <a:tailEnd/>
              </a:ln>
            </p:spPr>
            <p:txBody>
              <a:bodyPr lIns="91431" tIns="45716" rIns="91431" bIns="45716">
                <a:spAutoFit/>
              </a:bodyPr>
              <a:lstStyle/>
              <a:p>
                <a:pPr algn="ctr" defTabSz="639763" eaLnBrk="0" hangingPunct="0">
                  <a:lnSpc>
                    <a:spcPct val="90000"/>
                  </a:lnSpc>
                  <a:spcBef>
                    <a:spcPct val="50000"/>
                  </a:spcBef>
                </a:pPr>
                <a:r>
                  <a:rPr lang="en-US" sz="1400">
                    <a:solidFill>
                      <a:schemeClr val="hlink"/>
                    </a:solidFill>
                  </a:rPr>
                  <a:t>Efficiency Refresh</a:t>
                </a:r>
              </a:p>
              <a:p>
                <a:pPr algn="ctr" defTabSz="639763" eaLnBrk="0" hangingPunct="0">
                  <a:lnSpc>
                    <a:spcPct val="90000"/>
                  </a:lnSpc>
                  <a:spcBef>
                    <a:spcPct val="50000"/>
                  </a:spcBef>
                </a:pPr>
                <a:r>
                  <a:rPr lang="en-US" sz="1400">
                    <a:solidFill>
                      <a:schemeClr val="hlink"/>
                    </a:solidFill>
                  </a:rPr>
                  <a:t>9:1</a:t>
                </a:r>
                <a:endParaRPr lang="en-US" sz="800">
                  <a:solidFill>
                    <a:schemeClr val="hlink"/>
                  </a:solidFill>
                </a:endParaRPr>
              </a:p>
            </p:txBody>
          </p:sp>
          <p:pic>
            <p:nvPicPr>
              <p:cNvPr id="42014" name="Picture 31" descr="server2"/>
              <p:cNvPicPr>
                <a:picLocks noChangeAspect="1" noChangeArrowheads="1"/>
              </p:cNvPicPr>
              <p:nvPr/>
            </p:nvPicPr>
            <p:blipFill>
              <a:blip r:embed="rId6"/>
              <a:srcRect/>
              <a:stretch>
                <a:fillRect/>
              </a:stretch>
            </p:blipFill>
            <p:spPr bwMode="auto">
              <a:xfrm>
                <a:off x="3241" y="2459"/>
                <a:ext cx="299" cy="487"/>
              </a:xfrm>
              <a:prstGeom prst="rect">
                <a:avLst/>
              </a:prstGeom>
              <a:noFill/>
              <a:ln w="9525">
                <a:noFill/>
                <a:miter lim="800000"/>
                <a:headEnd/>
                <a:tailEnd/>
              </a:ln>
            </p:spPr>
          </p:pic>
          <p:sp>
            <p:nvSpPr>
              <p:cNvPr id="42015" name="Text Box 8"/>
              <p:cNvSpPr txBox="1">
                <a:spLocks noChangeArrowheads="1"/>
              </p:cNvSpPr>
              <p:nvPr/>
            </p:nvSpPr>
            <p:spPr bwMode="auto">
              <a:xfrm>
                <a:off x="2792" y="3072"/>
                <a:ext cx="1198" cy="424"/>
              </a:xfrm>
              <a:prstGeom prst="rect">
                <a:avLst/>
              </a:prstGeom>
              <a:noFill/>
              <a:ln w="9525" algn="ctr">
                <a:noFill/>
                <a:miter lim="800000"/>
                <a:headEnd/>
                <a:tailEnd/>
              </a:ln>
            </p:spPr>
            <p:txBody>
              <a:bodyPr lIns="91431" tIns="45716" rIns="91431" bIns="45716">
                <a:spAutoFit/>
              </a:bodyPr>
              <a:lstStyle/>
              <a:p>
                <a:pPr algn="ctr" defTabSz="639763" eaLnBrk="0" hangingPunct="0">
                  <a:lnSpc>
                    <a:spcPct val="85000"/>
                  </a:lnSpc>
                  <a:spcBef>
                    <a:spcPct val="50000"/>
                  </a:spcBef>
                </a:pPr>
                <a:r>
                  <a:rPr lang="en-US" sz="1500"/>
                  <a:t>21 Intel</a:t>
                </a:r>
                <a:r>
                  <a:rPr lang="en-US" sz="1500" baseline="30000"/>
                  <a:t>®</a:t>
                </a:r>
                <a:r>
                  <a:rPr lang="en-US" sz="1500"/>
                  <a:t> Xeon</a:t>
                </a:r>
                <a:r>
                  <a:rPr lang="en-US" sz="1500" baseline="30000"/>
                  <a:t>®</a:t>
                </a:r>
                <a:r>
                  <a:rPr lang="en-US" sz="1500"/>
                  <a:t> 5500 Based Servers</a:t>
                </a:r>
              </a:p>
            </p:txBody>
          </p:sp>
          <p:sp>
            <p:nvSpPr>
              <p:cNvPr id="42016" name="Text Box 15"/>
              <p:cNvSpPr txBox="1">
                <a:spLocks noChangeArrowheads="1"/>
              </p:cNvSpPr>
              <p:nvPr/>
            </p:nvSpPr>
            <p:spPr bwMode="auto">
              <a:xfrm>
                <a:off x="4080" y="2958"/>
                <a:ext cx="1404" cy="498"/>
              </a:xfrm>
              <a:prstGeom prst="rect">
                <a:avLst/>
              </a:prstGeom>
              <a:noFill/>
              <a:ln w="57150" algn="ctr">
                <a:noFill/>
                <a:miter lim="800000"/>
                <a:headEnd/>
                <a:tailEnd/>
              </a:ln>
            </p:spPr>
            <p:txBody>
              <a:bodyPr lIns="91431" tIns="45716" rIns="91431" bIns="45716" anchor="ctr"/>
              <a:lstStyle/>
              <a:p>
                <a:pPr algn="ctr" defTabSz="1016000" eaLnBrk="0" hangingPunct="0">
                  <a:lnSpc>
                    <a:spcPct val="85000"/>
                  </a:lnSpc>
                  <a:spcBef>
                    <a:spcPct val="50000"/>
                  </a:spcBef>
                </a:pPr>
                <a:r>
                  <a:rPr lang="en-US" sz="1500"/>
                  <a:t>As Low as</a:t>
                </a:r>
                <a:r>
                  <a:rPr lang="en-US" sz="1500">
                    <a:solidFill>
                      <a:srgbClr val="FFFFFF"/>
                    </a:solidFill>
                  </a:rPr>
                  <a:t> </a:t>
                </a:r>
                <a:br>
                  <a:rPr lang="en-US" sz="1500">
                    <a:solidFill>
                      <a:srgbClr val="FFFFFF"/>
                    </a:solidFill>
                  </a:rPr>
                </a:br>
                <a:r>
                  <a:rPr lang="en-US" sz="2400"/>
                  <a:t>8 Month</a:t>
                </a:r>
                <a:br>
                  <a:rPr lang="en-US" sz="2400"/>
                </a:br>
                <a:r>
                  <a:rPr lang="en-US" sz="1500"/>
                  <a:t>Payback</a:t>
                </a:r>
              </a:p>
            </p:txBody>
          </p:sp>
          <p:sp>
            <p:nvSpPr>
              <p:cNvPr id="42017" name="Text Box 14"/>
              <p:cNvSpPr txBox="1">
                <a:spLocks noChangeArrowheads="1"/>
              </p:cNvSpPr>
              <p:nvPr/>
            </p:nvSpPr>
            <p:spPr bwMode="auto">
              <a:xfrm>
                <a:off x="4080" y="2352"/>
                <a:ext cx="1404" cy="551"/>
              </a:xfrm>
              <a:prstGeom prst="rect">
                <a:avLst/>
              </a:prstGeom>
              <a:noFill/>
              <a:ln w="57150" algn="ctr">
                <a:noFill/>
                <a:miter lim="800000"/>
                <a:headEnd/>
                <a:tailEnd/>
              </a:ln>
            </p:spPr>
            <p:txBody>
              <a:bodyPr lIns="91431" tIns="45716" rIns="91431" bIns="45716" anchor="ctr"/>
              <a:lstStyle/>
              <a:p>
                <a:pPr algn="ctr" defTabSz="1016000" eaLnBrk="0" hangingPunct="0">
                  <a:lnSpc>
                    <a:spcPct val="75000"/>
                  </a:lnSpc>
                  <a:spcBef>
                    <a:spcPct val="50000"/>
                  </a:spcBef>
                </a:pPr>
                <a:r>
                  <a:rPr lang="en-US" sz="2400"/>
                  <a:t>90% </a:t>
                </a:r>
                <a:r>
                  <a:rPr lang="en-US" sz="1500"/>
                  <a:t>Annual Energy Costs Estimated Reduction</a:t>
                </a:r>
                <a:endParaRPr lang="en-US" sz="3800"/>
              </a:p>
            </p:txBody>
          </p:sp>
        </p:grpSp>
        <p:pic>
          <p:nvPicPr>
            <p:cNvPr id="42010" name="Picture 51" descr="XeonBadgeNew.png"/>
            <p:cNvPicPr>
              <a:picLocks noChangeAspect="1"/>
            </p:cNvPicPr>
            <p:nvPr/>
          </p:nvPicPr>
          <p:blipFill>
            <a:blip r:embed="rId7"/>
            <a:srcRect/>
            <a:stretch>
              <a:fillRect/>
            </a:stretch>
          </p:blipFill>
          <p:spPr bwMode="auto">
            <a:xfrm>
              <a:off x="3141786" y="4658825"/>
              <a:ext cx="1059046" cy="771876"/>
            </a:xfrm>
            <a:prstGeom prst="rect">
              <a:avLst/>
            </a:prstGeom>
            <a:noFill/>
            <a:ln w="9525">
              <a:noFill/>
              <a:miter lim="800000"/>
              <a:headEnd/>
              <a:tailEnd/>
            </a:ln>
          </p:spPr>
        </p:pic>
      </p:grpSp>
      <p:grpSp>
        <p:nvGrpSpPr>
          <p:cNvPr id="7" name="Group 60"/>
          <p:cNvGrpSpPr>
            <a:grpSpLocks/>
          </p:cNvGrpSpPr>
          <p:nvPr/>
        </p:nvGrpSpPr>
        <p:grpSpPr bwMode="auto">
          <a:xfrm>
            <a:off x="454025" y="1073725"/>
            <a:ext cx="1874838" cy="4564063"/>
            <a:chOff x="454025" y="990600"/>
            <a:chExt cx="1874838" cy="4564063"/>
          </a:xfrm>
        </p:grpSpPr>
        <p:grpSp>
          <p:nvGrpSpPr>
            <p:cNvPr id="8" name="Group 5"/>
            <p:cNvGrpSpPr>
              <a:grpSpLocks/>
            </p:cNvGrpSpPr>
            <p:nvPr/>
          </p:nvGrpSpPr>
          <p:grpSpPr bwMode="auto">
            <a:xfrm>
              <a:off x="454025" y="990600"/>
              <a:ext cx="1874838" cy="4564063"/>
              <a:chOff x="286" y="624"/>
              <a:chExt cx="1181" cy="2875"/>
            </a:xfrm>
          </p:grpSpPr>
          <p:sp>
            <p:nvSpPr>
              <p:cNvPr id="41996" name="Rounded Rectangle 19"/>
              <p:cNvSpPr>
                <a:spLocks noChangeArrowheads="1"/>
              </p:cNvSpPr>
              <p:nvPr/>
            </p:nvSpPr>
            <p:spPr bwMode="auto">
              <a:xfrm>
                <a:off x="286" y="852"/>
                <a:ext cx="1181" cy="2647"/>
              </a:xfrm>
              <a:prstGeom prst="roundRect">
                <a:avLst>
                  <a:gd name="adj" fmla="val 5227"/>
                </a:avLst>
              </a:prstGeom>
              <a:gradFill rotWithShape="1">
                <a:gsLst>
                  <a:gs pos="0">
                    <a:srgbClr val="0C62A9">
                      <a:alpha val="20000"/>
                    </a:srgbClr>
                  </a:gs>
                  <a:gs pos="100000">
                    <a:schemeClr val="tx2">
                      <a:alpha val="0"/>
                    </a:schemeClr>
                  </a:gs>
                </a:gsLst>
                <a:lin ang="5400000" scaled="1"/>
              </a:gradFill>
              <a:ln w="19050" algn="ctr">
                <a:solidFill>
                  <a:schemeClr val="tx2"/>
                </a:solidFill>
                <a:round/>
                <a:headEnd/>
                <a:tailEnd/>
              </a:ln>
            </p:spPr>
            <p:txBody>
              <a:bodyPr/>
              <a:lstStyle/>
              <a:p>
                <a:pPr algn="ctr" eaLnBrk="0" hangingPunct="0">
                  <a:spcBef>
                    <a:spcPct val="50000"/>
                  </a:spcBef>
                </a:pPr>
                <a:endParaRPr lang="en-US" altLang="ja-JP" sz="1400">
                  <a:ea typeface="MS PGothic" pitchFamily="34" charset="-128"/>
                </a:endParaRPr>
              </a:p>
            </p:txBody>
          </p:sp>
          <p:sp>
            <p:nvSpPr>
              <p:cNvPr id="41997" name="Rectangle 12"/>
              <p:cNvSpPr>
                <a:spLocks noChangeArrowheads="1"/>
              </p:cNvSpPr>
              <p:nvPr/>
            </p:nvSpPr>
            <p:spPr bwMode="auto">
              <a:xfrm>
                <a:off x="421" y="624"/>
                <a:ext cx="910" cy="231"/>
              </a:xfrm>
              <a:prstGeom prst="rect">
                <a:avLst/>
              </a:prstGeom>
              <a:noFill/>
              <a:ln w="44450" algn="ctr">
                <a:noFill/>
                <a:miter lim="800000"/>
                <a:headEnd/>
                <a:tailEnd/>
              </a:ln>
            </p:spPr>
            <p:txBody>
              <a:bodyPr lIns="91431" tIns="45716" rIns="91431" bIns="45716">
                <a:spAutoFit/>
              </a:bodyPr>
              <a:lstStyle/>
              <a:p>
                <a:pPr marL="228600" indent="-228600" algn="ctr" defTabSz="639763" eaLnBrk="0" hangingPunct="0">
                  <a:lnSpc>
                    <a:spcPct val="90000"/>
                  </a:lnSpc>
                  <a:spcBef>
                    <a:spcPct val="50000"/>
                  </a:spcBef>
                </a:pPr>
                <a:r>
                  <a:rPr lang="en-US" sz="2000" b="1"/>
                  <a:t>2005</a:t>
                </a:r>
                <a:endParaRPr lang="en-US" sz="1400" b="1"/>
              </a:p>
            </p:txBody>
          </p:sp>
          <p:sp>
            <p:nvSpPr>
              <p:cNvPr id="41998" name="Text Box 8"/>
              <p:cNvSpPr txBox="1">
                <a:spLocks noChangeArrowheads="1"/>
              </p:cNvSpPr>
              <p:nvPr/>
            </p:nvSpPr>
            <p:spPr bwMode="auto">
              <a:xfrm>
                <a:off x="293" y="3068"/>
                <a:ext cx="1167" cy="424"/>
              </a:xfrm>
              <a:prstGeom prst="rect">
                <a:avLst/>
              </a:prstGeom>
              <a:noFill/>
              <a:ln w="9525" algn="ctr">
                <a:noFill/>
                <a:miter lim="800000"/>
                <a:headEnd/>
                <a:tailEnd/>
              </a:ln>
            </p:spPr>
            <p:txBody>
              <a:bodyPr lIns="91431" tIns="45716" rIns="91431" bIns="45716">
                <a:spAutoFit/>
              </a:bodyPr>
              <a:lstStyle/>
              <a:p>
                <a:pPr algn="ctr" defTabSz="639763" eaLnBrk="0" hangingPunct="0">
                  <a:lnSpc>
                    <a:spcPct val="85000"/>
                  </a:lnSpc>
                  <a:spcBef>
                    <a:spcPct val="50000"/>
                  </a:spcBef>
                </a:pPr>
                <a:r>
                  <a:rPr lang="en-US" sz="1500"/>
                  <a:t>184 Intel</a:t>
                </a:r>
                <a:r>
                  <a:rPr lang="en-US" sz="1500" baseline="30000"/>
                  <a:t>®</a:t>
                </a:r>
                <a:r>
                  <a:rPr lang="en-US" sz="1500"/>
                  <a:t> Xeon</a:t>
                </a:r>
                <a:r>
                  <a:rPr lang="en-US" sz="1500" baseline="30000"/>
                  <a:t>®</a:t>
                </a:r>
                <a:r>
                  <a:rPr lang="en-US" sz="1500"/>
                  <a:t> Single Core Servers</a:t>
                </a:r>
              </a:p>
            </p:txBody>
          </p:sp>
          <p:grpSp>
            <p:nvGrpSpPr>
              <p:cNvPr id="9" name="Group 10"/>
              <p:cNvGrpSpPr>
                <a:grpSpLocks/>
              </p:cNvGrpSpPr>
              <p:nvPr/>
            </p:nvGrpSpPr>
            <p:grpSpPr bwMode="auto">
              <a:xfrm>
                <a:off x="429" y="1631"/>
                <a:ext cx="895" cy="1126"/>
                <a:chOff x="429" y="1631"/>
                <a:chExt cx="895" cy="1126"/>
              </a:xfrm>
            </p:grpSpPr>
            <p:pic>
              <p:nvPicPr>
                <p:cNvPr id="42000" name="Picture 16" descr="server2"/>
                <p:cNvPicPr>
                  <a:picLocks noChangeAspect="1" noChangeArrowheads="1"/>
                </p:cNvPicPr>
                <p:nvPr/>
              </p:nvPicPr>
              <p:blipFill>
                <a:blip r:embed="rId5"/>
                <a:srcRect/>
                <a:stretch>
                  <a:fillRect/>
                </a:stretch>
              </p:blipFill>
              <p:spPr bwMode="auto">
                <a:xfrm>
                  <a:off x="627" y="1631"/>
                  <a:ext cx="299" cy="485"/>
                </a:xfrm>
                <a:prstGeom prst="rect">
                  <a:avLst/>
                </a:prstGeom>
                <a:noFill/>
                <a:ln w="9525">
                  <a:noFill/>
                  <a:miter lim="800000"/>
                  <a:headEnd/>
                  <a:tailEnd/>
                </a:ln>
              </p:spPr>
            </p:pic>
            <p:pic>
              <p:nvPicPr>
                <p:cNvPr id="42001" name="Picture 17" descr="server2"/>
                <p:cNvPicPr>
                  <a:picLocks noChangeAspect="1" noChangeArrowheads="1"/>
                </p:cNvPicPr>
                <p:nvPr/>
              </p:nvPicPr>
              <p:blipFill>
                <a:blip r:embed="rId6"/>
                <a:srcRect/>
                <a:stretch>
                  <a:fillRect/>
                </a:stretch>
              </p:blipFill>
              <p:spPr bwMode="auto">
                <a:xfrm>
                  <a:off x="826" y="1631"/>
                  <a:ext cx="299" cy="486"/>
                </a:xfrm>
                <a:prstGeom prst="rect">
                  <a:avLst/>
                </a:prstGeom>
                <a:noFill/>
                <a:ln w="9525">
                  <a:noFill/>
                  <a:miter lim="800000"/>
                  <a:headEnd/>
                  <a:tailEnd/>
                </a:ln>
              </p:spPr>
            </p:pic>
            <p:pic>
              <p:nvPicPr>
                <p:cNvPr id="42002" name="Picture 16" descr="server2"/>
                <p:cNvPicPr>
                  <a:picLocks noChangeAspect="1" noChangeArrowheads="1"/>
                </p:cNvPicPr>
                <p:nvPr/>
              </p:nvPicPr>
              <p:blipFill>
                <a:blip r:embed="rId8"/>
                <a:srcRect/>
                <a:stretch>
                  <a:fillRect/>
                </a:stretch>
              </p:blipFill>
              <p:spPr bwMode="auto">
                <a:xfrm>
                  <a:off x="519" y="1944"/>
                  <a:ext cx="298" cy="486"/>
                </a:xfrm>
                <a:prstGeom prst="rect">
                  <a:avLst/>
                </a:prstGeom>
                <a:noFill/>
                <a:ln w="9525">
                  <a:noFill/>
                  <a:miter lim="800000"/>
                  <a:headEnd/>
                  <a:tailEnd/>
                </a:ln>
              </p:spPr>
            </p:pic>
            <p:pic>
              <p:nvPicPr>
                <p:cNvPr id="42003" name="Picture 17" descr="server2"/>
                <p:cNvPicPr>
                  <a:picLocks noChangeAspect="1" noChangeArrowheads="1"/>
                </p:cNvPicPr>
                <p:nvPr/>
              </p:nvPicPr>
              <p:blipFill>
                <a:blip r:embed="rId6"/>
                <a:srcRect/>
                <a:stretch>
                  <a:fillRect/>
                </a:stretch>
              </p:blipFill>
              <p:spPr bwMode="auto">
                <a:xfrm>
                  <a:off x="719" y="1944"/>
                  <a:ext cx="298" cy="487"/>
                </a:xfrm>
                <a:prstGeom prst="rect">
                  <a:avLst/>
                </a:prstGeom>
                <a:noFill/>
                <a:ln w="9525">
                  <a:noFill/>
                  <a:miter lim="800000"/>
                  <a:headEnd/>
                  <a:tailEnd/>
                </a:ln>
              </p:spPr>
            </p:pic>
            <p:pic>
              <p:nvPicPr>
                <p:cNvPr id="42004" name="Picture 18" descr="server2"/>
                <p:cNvPicPr>
                  <a:picLocks noChangeAspect="1" noChangeArrowheads="1"/>
                </p:cNvPicPr>
                <p:nvPr/>
              </p:nvPicPr>
              <p:blipFill>
                <a:blip r:embed="rId9"/>
                <a:srcRect/>
                <a:stretch>
                  <a:fillRect/>
                </a:stretch>
              </p:blipFill>
              <p:spPr bwMode="auto">
                <a:xfrm>
                  <a:off x="917" y="1944"/>
                  <a:ext cx="300" cy="486"/>
                </a:xfrm>
                <a:prstGeom prst="rect">
                  <a:avLst/>
                </a:prstGeom>
                <a:noFill/>
                <a:ln w="9525">
                  <a:noFill/>
                  <a:miter lim="800000"/>
                  <a:headEnd/>
                  <a:tailEnd/>
                </a:ln>
              </p:spPr>
            </p:pic>
            <p:pic>
              <p:nvPicPr>
                <p:cNvPr id="42005" name="Picture 16" descr="server2"/>
                <p:cNvPicPr>
                  <a:picLocks noChangeAspect="1" noChangeArrowheads="1"/>
                </p:cNvPicPr>
                <p:nvPr/>
              </p:nvPicPr>
              <p:blipFill>
                <a:blip r:embed="rId8"/>
                <a:srcRect/>
                <a:stretch>
                  <a:fillRect/>
                </a:stretch>
              </p:blipFill>
              <p:spPr bwMode="auto">
                <a:xfrm>
                  <a:off x="429" y="2270"/>
                  <a:ext cx="298" cy="486"/>
                </a:xfrm>
                <a:prstGeom prst="rect">
                  <a:avLst/>
                </a:prstGeom>
                <a:noFill/>
                <a:ln w="9525">
                  <a:noFill/>
                  <a:miter lim="800000"/>
                  <a:headEnd/>
                  <a:tailEnd/>
                </a:ln>
              </p:spPr>
            </p:pic>
            <p:pic>
              <p:nvPicPr>
                <p:cNvPr id="42006" name="Picture 17" descr="server2"/>
                <p:cNvPicPr>
                  <a:picLocks noChangeAspect="1" noChangeArrowheads="1"/>
                </p:cNvPicPr>
                <p:nvPr/>
              </p:nvPicPr>
              <p:blipFill>
                <a:blip r:embed="rId6"/>
                <a:srcRect/>
                <a:stretch>
                  <a:fillRect/>
                </a:stretch>
              </p:blipFill>
              <p:spPr bwMode="auto">
                <a:xfrm>
                  <a:off x="629" y="2270"/>
                  <a:ext cx="298" cy="487"/>
                </a:xfrm>
                <a:prstGeom prst="rect">
                  <a:avLst/>
                </a:prstGeom>
                <a:noFill/>
                <a:ln w="9525">
                  <a:noFill/>
                  <a:miter lim="800000"/>
                  <a:headEnd/>
                  <a:tailEnd/>
                </a:ln>
              </p:spPr>
            </p:pic>
            <p:pic>
              <p:nvPicPr>
                <p:cNvPr id="42007" name="Picture 18" descr="server2"/>
                <p:cNvPicPr>
                  <a:picLocks noChangeAspect="1" noChangeArrowheads="1"/>
                </p:cNvPicPr>
                <p:nvPr/>
              </p:nvPicPr>
              <p:blipFill>
                <a:blip r:embed="rId9"/>
                <a:srcRect/>
                <a:stretch>
                  <a:fillRect/>
                </a:stretch>
              </p:blipFill>
              <p:spPr bwMode="auto">
                <a:xfrm>
                  <a:off x="827" y="2270"/>
                  <a:ext cx="300" cy="486"/>
                </a:xfrm>
                <a:prstGeom prst="rect">
                  <a:avLst/>
                </a:prstGeom>
                <a:noFill/>
                <a:ln w="9525">
                  <a:noFill/>
                  <a:miter lim="800000"/>
                  <a:headEnd/>
                  <a:tailEnd/>
                </a:ln>
              </p:spPr>
            </p:pic>
            <p:pic>
              <p:nvPicPr>
                <p:cNvPr id="42008" name="Picture 18" descr="server2"/>
                <p:cNvPicPr>
                  <a:picLocks noChangeAspect="1" noChangeArrowheads="1"/>
                </p:cNvPicPr>
                <p:nvPr/>
              </p:nvPicPr>
              <p:blipFill>
                <a:blip r:embed="rId5"/>
                <a:srcRect/>
                <a:stretch>
                  <a:fillRect/>
                </a:stretch>
              </p:blipFill>
              <p:spPr bwMode="auto">
                <a:xfrm>
                  <a:off x="1025" y="2270"/>
                  <a:ext cx="299" cy="485"/>
                </a:xfrm>
                <a:prstGeom prst="rect">
                  <a:avLst/>
                </a:prstGeom>
                <a:noFill/>
                <a:ln w="9525">
                  <a:noFill/>
                  <a:miter lim="800000"/>
                  <a:headEnd/>
                  <a:tailEnd/>
                </a:ln>
              </p:spPr>
            </p:pic>
          </p:grpSp>
        </p:grpSp>
        <p:pic>
          <p:nvPicPr>
            <p:cNvPr id="41995" name="Picture 8"/>
            <p:cNvPicPr>
              <a:picLocks noChangeAspect="1" noChangeArrowheads="1"/>
            </p:cNvPicPr>
            <p:nvPr/>
          </p:nvPicPr>
          <p:blipFill>
            <a:blip r:embed="rId10"/>
            <a:srcRect/>
            <a:stretch>
              <a:fillRect/>
            </a:stretch>
          </p:blipFill>
          <p:spPr bwMode="auto">
            <a:xfrm>
              <a:off x="1581150" y="1443038"/>
              <a:ext cx="628650" cy="74295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08646"/>
                                        </p:tgtEl>
                                        <p:attrNameLst>
                                          <p:attrName>style.visibility</p:attrName>
                                        </p:attrNameLst>
                                      </p:cBhvr>
                                      <p:to>
                                        <p:strVal val="visible"/>
                                      </p:to>
                                    </p:set>
                                    <p:animEffect transition="in" filter="wipe(left)">
                                      <p:cBhvr>
                                        <p:cTn id="10" dur="500"/>
                                        <p:tgtEl>
                                          <p:spTgt spid="7086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08656"/>
                                        </p:tgtEl>
                                        <p:attrNameLst>
                                          <p:attrName>style.visibility</p:attrName>
                                        </p:attrNameLst>
                                      </p:cBhvr>
                                      <p:to>
                                        <p:strVal val="visible"/>
                                      </p:to>
                                    </p:set>
                                    <p:animEffect transition="in" filter="wipe(left)">
                                      <p:cBhvr>
                                        <p:cTn id="15" dur="500"/>
                                        <p:tgtEl>
                                          <p:spTgt spid="70865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686175" y="1362075"/>
            <a:ext cx="2132013" cy="749300"/>
          </a:xfrm>
          <a:prstGeom prst="rect">
            <a:avLst/>
          </a:prstGeom>
          <a:noFill/>
          <a:ln w="44450" algn="ctr">
            <a:noFill/>
            <a:miter lim="800000"/>
            <a:headEnd/>
            <a:tailEnd/>
          </a:ln>
        </p:spPr>
        <p:txBody>
          <a:bodyPr wrap="none">
            <a:spAutoFit/>
          </a:bodyPr>
          <a:lstStyle/>
          <a:p>
            <a:pPr marL="228600" indent="-228600" algn="ctr" eaLnBrk="0" hangingPunct="0">
              <a:lnSpc>
                <a:spcPct val="90000"/>
              </a:lnSpc>
            </a:pPr>
            <a:r>
              <a:rPr lang="en-US" sz="2400" b="1">
                <a:solidFill>
                  <a:srgbClr val="0860A8"/>
                </a:solidFill>
              </a:rPr>
              <a:t>2009</a:t>
            </a:r>
          </a:p>
          <a:p>
            <a:pPr marL="228600" indent="-228600" algn="ctr" eaLnBrk="0" hangingPunct="0">
              <a:lnSpc>
                <a:spcPct val="90000"/>
              </a:lnSpc>
            </a:pPr>
            <a:r>
              <a:rPr lang="en-US" sz="2400" b="1">
                <a:solidFill>
                  <a:srgbClr val="000000"/>
                </a:solidFill>
              </a:rPr>
              <a:t>21 Servers </a:t>
            </a:r>
          </a:p>
        </p:txBody>
      </p:sp>
      <p:sp>
        <p:nvSpPr>
          <p:cNvPr id="43011" name="Rectangle 3"/>
          <p:cNvSpPr>
            <a:spLocks noChangeArrowheads="1"/>
          </p:cNvSpPr>
          <p:nvPr/>
        </p:nvSpPr>
        <p:spPr bwMode="auto">
          <a:xfrm>
            <a:off x="620713" y="1295400"/>
            <a:ext cx="2027237" cy="749300"/>
          </a:xfrm>
          <a:prstGeom prst="rect">
            <a:avLst/>
          </a:prstGeom>
          <a:noFill/>
          <a:ln w="44450" algn="ctr">
            <a:noFill/>
            <a:miter lim="800000"/>
            <a:headEnd/>
            <a:tailEnd/>
          </a:ln>
        </p:spPr>
        <p:txBody>
          <a:bodyPr wrap="none">
            <a:spAutoFit/>
          </a:bodyPr>
          <a:lstStyle/>
          <a:p>
            <a:pPr marL="228600" indent="-228600" algn="ctr" eaLnBrk="0" hangingPunct="0">
              <a:lnSpc>
                <a:spcPct val="90000"/>
              </a:lnSpc>
            </a:pPr>
            <a:r>
              <a:rPr lang="en-US" sz="2400" b="1">
                <a:solidFill>
                  <a:srgbClr val="0860A8"/>
                </a:solidFill>
              </a:rPr>
              <a:t>2006</a:t>
            </a:r>
          </a:p>
          <a:p>
            <a:pPr marL="228600" indent="-228600" algn="ctr" eaLnBrk="0" hangingPunct="0">
              <a:lnSpc>
                <a:spcPct val="90000"/>
              </a:lnSpc>
            </a:pPr>
            <a:r>
              <a:rPr lang="en-US" sz="2400" b="1">
                <a:solidFill>
                  <a:srgbClr val="000000"/>
                </a:solidFill>
              </a:rPr>
              <a:t>63 Servers</a:t>
            </a:r>
          </a:p>
        </p:txBody>
      </p:sp>
      <p:sp>
        <p:nvSpPr>
          <p:cNvPr id="43012" name="Rectangle 4"/>
          <p:cNvSpPr>
            <a:spLocks noGrp="1" noChangeArrowheads="1"/>
          </p:cNvSpPr>
          <p:nvPr>
            <p:ph type="title"/>
          </p:nvPr>
        </p:nvSpPr>
        <p:spPr>
          <a:xfrm>
            <a:off x="455613" y="158750"/>
            <a:ext cx="7408862" cy="941796"/>
          </a:xfrm>
        </p:spPr>
        <p:txBody>
          <a:bodyPr/>
          <a:lstStyle/>
          <a:p>
            <a:pPr eaLnBrk="1" hangingPunct="1"/>
            <a:r>
              <a:rPr lang="en-US" sz="4400" dirty="0" smtClean="0"/>
              <a:t>Server Refresh Benefits</a:t>
            </a:r>
            <a:r>
              <a:rPr lang="en-US" dirty="0" smtClean="0"/>
              <a:t/>
            </a:r>
            <a:br>
              <a:rPr lang="en-US" dirty="0" smtClean="0"/>
            </a:br>
            <a:r>
              <a:rPr lang="en-US" sz="2400" dirty="0" smtClean="0">
                <a:solidFill>
                  <a:schemeClr val="tx1"/>
                </a:solidFill>
              </a:rPr>
              <a:t>(Dual-Core)</a:t>
            </a:r>
          </a:p>
        </p:txBody>
      </p:sp>
      <p:sp>
        <p:nvSpPr>
          <p:cNvPr id="43013" name="Rectangle 5"/>
          <p:cNvSpPr>
            <a:spLocks noChangeArrowheads="1"/>
          </p:cNvSpPr>
          <p:nvPr/>
        </p:nvSpPr>
        <p:spPr bwMode="auto">
          <a:xfrm>
            <a:off x="0" y="5829300"/>
            <a:ext cx="9144000" cy="187325"/>
          </a:xfrm>
          <a:prstGeom prst="rect">
            <a:avLst/>
          </a:prstGeom>
          <a:noFill/>
          <a:ln w="9525" algn="ctr">
            <a:noFill/>
            <a:miter lim="800000"/>
            <a:headEnd/>
            <a:tailEnd/>
          </a:ln>
        </p:spPr>
        <p:txBody>
          <a:bodyPr anchor="b">
            <a:spAutoFit/>
          </a:bodyPr>
          <a:lstStyle/>
          <a:p>
            <a:pPr eaLnBrk="0" hangingPunct="0">
              <a:lnSpc>
                <a:spcPct val="90000"/>
              </a:lnSpc>
              <a:spcBef>
                <a:spcPct val="40000"/>
              </a:spcBef>
              <a:buSzPct val="125000"/>
              <a:buFont typeface="Times" pitchFamily="18" charset="0"/>
              <a:buNone/>
            </a:pPr>
            <a:r>
              <a:rPr lang="en-US" sz="700">
                <a:solidFill>
                  <a:srgbClr val="0860A8"/>
                </a:solidFill>
              </a:rPr>
              <a:t>1 Source: Intel internal measurements as of Feb 2009. Performance comparison using SPECjbb2005 bops (business operations per second).  Use this slide in conjunction with backup data.</a:t>
            </a:r>
          </a:p>
        </p:txBody>
      </p:sp>
      <p:grpSp>
        <p:nvGrpSpPr>
          <p:cNvPr id="2" name="Group 7"/>
          <p:cNvGrpSpPr>
            <a:grpSpLocks/>
          </p:cNvGrpSpPr>
          <p:nvPr/>
        </p:nvGrpSpPr>
        <p:grpSpPr bwMode="auto">
          <a:xfrm>
            <a:off x="455613" y="2014538"/>
            <a:ext cx="2357437" cy="1730375"/>
            <a:chOff x="157" y="1287"/>
            <a:chExt cx="1485" cy="1090"/>
          </a:xfrm>
        </p:grpSpPr>
        <p:pic>
          <p:nvPicPr>
            <p:cNvPr id="43028" name="Picture 8" descr="server2"/>
            <p:cNvPicPr>
              <a:picLocks noChangeAspect="1" noChangeArrowheads="1"/>
            </p:cNvPicPr>
            <p:nvPr/>
          </p:nvPicPr>
          <p:blipFill>
            <a:blip r:embed="rId3"/>
            <a:srcRect/>
            <a:stretch>
              <a:fillRect/>
            </a:stretch>
          </p:blipFill>
          <p:spPr bwMode="auto">
            <a:xfrm>
              <a:off x="157" y="1287"/>
              <a:ext cx="726" cy="1090"/>
            </a:xfrm>
            <a:prstGeom prst="rect">
              <a:avLst/>
            </a:prstGeom>
            <a:noFill/>
            <a:ln w="9525">
              <a:noFill/>
              <a:miter lim="800000"/>
              <a:headEnd/>
              <a:tailEnd/>
            </a:ln>
          </p:spPr>
        </p:pic>
        <p:pic>
          <p:nvPicPr>
            <p:cNvPr id="43029" name="Picture 9" descr="server2"/>
            <p:cNvPicPr>
              <a:picLocks noChangeAspect="1" noChangeArrowheads="1"/>
            </p:cNvPicPr>
            <p:nvPr/>
          </p:nvPicPr>
          <p:blipFill>
            <a:blip r:embed="rId3"/>
            <a:srcRect/>
            <a:stretch>
              <a:fillRect/>
            </a:stretch>
          </p:blipFill>
          <p:spPr bwMode="auto">
            <a:xfrm>
              <a:off x="537" y="1287"/>
              <a:ext cx="726" cy="1090"/>
            </a:xfrm>
            <a:prstGeom prst="rect">
              <a:avLst/>
            </a:prstGeom>
            <a:noFill/>
            <a:ln w="9525">
              <a:noFill/>
              <a:miter lim="800000"/>
              <a:headEnd/>
              <a:tailEnd/>
            </a:ln>
          </p:spPr>
        </p:pic>
        <p:pic>
          <p:nvPicPr>
            <p:cNvPr id="43030" name="Picture 10" descr="server2"/>
            <p:cNvPicPr>
              <a:picLocks noChangeAspect="1" noChangeArrowheads="1"/>
            </p:cNvPicPr>
            <p:nvPr/>
          </p:nvPicPr>
          <p:blipFill>
            <a:blip r:embed="rId3"/>
            <a:srcRect/>
            <a:stretch>
              <a:fillRect/>
            </a:stretch>
          </p:blipFill>
          <p:spPr bwMode="auto">
            <a:xfrm>
              <a:off x="916" y="1287"/>
              <a:ext cx="726" cy="1090"/>
            </a:xfrm>
            <a:prstGeom prst="rect">
              <a:avLst/>
            </a:prstGeom>
            <a:noFill/>
            <a:ln w="9525">
              <a:noFill/>
              <a:miter lim="800000"/>
              <a:headEnd/>
              <a:tailEnd/>
            </a:ln>
          </p:spPr>
        </p:pic>
      </p:grpSp>
      <p:sp>
        <p:nvSpPr>
          <p:cNvPr id="43015" name="Text Box 11"/>
          <p:cNvSpPr txBox="1">
            <a:spLocks noChangeArrowheads="1"/>
          </p:cNvSpPr>
          <p:nvPr/>
        </p:nvSpPr>
        <p:spPr bwMode="auto">
          <a:xfrm>
            <a:off x="3484563" y="2854325"/>
            <a:ext cx="649287" cy="349250"/>
          </a:xfrm>
          <a:prstGeom prst="rect">
            <a:avLst/>
          </a:prstGeom>
          <a:noFill/>
          <a:ln w="9525" algn="ctr">
            <a:noFill/>
            <a:miter lim="800000"/>
            <a:headEnd/>
            <a:tailEnd/>
          </a:ln>
        </p:spPr>
        <p:txBody>
          <a:bodyPr wrap="none">
            <a:spAutoFit/>
          </a:bodyPr>
          <a:lstStyle/>
          <a:p>
            <a:pPr algn="ctr" eaLnBrk="0" hangingPunct="0">
              <a:lnSpc>
                <a:spcPct val="85000"/>
              </a:lnSpc>
              <a:spcBef>
                <a:spcPct val="50000"/>
              </a:spcBef>
            </a:pPr>
            <a:r>
              <a:rPr lang="en-US" sz="2000" b="1">
                <a:solidFill>
                  <a:srgbClr val="FFFFFF"/>
                </a:solidFill>
              </a:rPr>
              <a:t>3:1</a:t>
            </a:r>
          </a:p>
        </p:txBody>
      </p:sp>
      <p:pic>
        <p:nvPicPr>
          <p:cNvPr id="43016" name="Picture 12" descr="server2"/>
          <p:cNvPicPr>
            <a:picLocks noChangeAspect="1" noChangeArrowheads="1"/>
          </p:cNvPicPr>
          <p:nvPr/>
        </p:nvPicPr>
        <p:blipFill>
          <a:blip r:embed="rId3"/>
          <a:srcRect/>
          <a:stretch>
            <a:fillRect/>
          </a:stretch>
        </p:blipFill>
        <p:spPr bwMode="auto">
          <a:xfrm>
            <a:off x="4176713" y="2014538"/>
            <a:ext cx="1152525" cy="1730375"/>
          </a:xfrm>
          <a:prstGeom prst="rect">
            <a:avLst/>
          </a:prstGeom>
          <a:noFill/>
          <a:ln w="9525">
            <a:noFill/>
            <a:miter lim="800000"/>
            <a:headEnd/>
            <a:tailEnd/>
          </a:ln>
        </p:spPr>
      </p:pic>
      <p:pic>
        <p:nvPicPr>
          <p:cNvPr id="43017" name="Picture 13"/>
          <p:cNvPicPr>
            <a:picLocks noChangeAspect="1" noChangeArrowheads="1"/>
          </p:cNvPicPr>
          <p:nvPr/>
        </p:nvPicPr>
        <p:blipFill>
          <a:blip r:embed="rId4"/>
          <a:srcRect/>
          <a:stretch>
            <a:fillRect/>
          </a:stretch>
        </p:blipFill>
        <p:spPr bwMode="auto">
          <a:xfrm>
            <a:off x="2919413" y="2085975"/>
            <a:ext cx="1209675" cy="1390650"/>
          </a:xfrm>
          <a:prstGeom prst="rect">
            <a:avLst/>
          </a:prstGeom>
          <a:noFill/>
          <a:ln w="9525">
            <a:noFill/>
            <a:miter lim="800000"/>
            <a:headEnd/>
            <a:tailEnd/>
          </a:ln>
        </p:spPr>
      </p:pic>
      <p:sp>
        <p:nvSpPr>
          <p:cNvPr id="43018" name="Text Box 14"/>
          <p:cNvSpPr txBox="1">
            <a:spLocks noChangeArrowheads="1"/>
          </p:cNvSpPr>
          <p:nvPr/>
        </p:nvSpPr>
        <p:spPr bwMode="auto">
          <a:xfrm>
            <a:off x="2933700" y="2632075"/>
            <a:ext cx="649537" cy="429477"/>
          </a:xfrm>
          <a:prstGeom prst="rect">
            <a:avLst/>
          </a:prstGeom>
          <a:noFill/>
          <a:ln w="9525">
            <a:noFill/>
            <a:miter lim="800000"/>
            <a:headEnd/>
            <a:tailEnd/>
          </a:ln>
        </p:spPr>
        <p:txBody>
          <a:bodyPr wrap="none">
            <a:spAutoFit/>
          </a:bodyPr>
          <a:lstStyle/>
          <a:p>
            <a:pPr eaLnBrk="0" hangingPunct="0">
              <a:lnSpc>
                <a:spcPct val="75000"/>
              </a:lnSpc>
            </a:pPr>
            <a:r>
              <a:rPr lang="en-US" sz="2800" b="1" dirty="0"/>
              <a:t>3:1</a:t>
            </a:r>
          </a:p>
        </p:txBody>
      </p:sp>
      <p:sp>
        <p:nvSpPr>
          <p:cNvPr id="43019" name="AutoShape 11"/>
          <p:cNvSpPr>
            <a:spLocks noChangeArrowheads="1"/>
          </p:cNvSpPr>
          <p:nvPr/>
        </p:nvSpPr>
        <p:spPr bwMode="auto">
          <a:xfrm>
            <a:off x="442913" y="4435475"/>
            <a:ext cx="5260975" cy="1214438"/>
          </a:xfrm>
          <a:prstGeom prst="roundRect">
            <a:avLst>
              <a:gd name="adj" fmla="val 16667"/>
            </a:avLst>
          </a:prstGeom>
          <a:solidFill>
            <a:srgbClr val="0860A8">
              <a:alpha val="10196"/>
            </a:srgbClr>
          </a:solidFill>
          <a:ln w="19050" algn="ctr">
            <a:solidFill>
              <a:schemeClr val="tx2"/>
            </a:solidFill>
            <a:round/>
            <a:headEnd/>
            <a:tailEnd/>
          </a:ln>
        </p:spPr>
        <p:txBody>
          <a:bodyPr anchor="ctr">
            <a:spAutoFit/>
          </a:bodyPr>
          <a:lstStyle/>
          <a:p>
            <a:pPr algn="ctr" eaLnBrk="0" hangingPunct="0">
              <a:lnSpc>
                <a:spcPct val="115000"/>
              </a:lnSpc>
              <a:spcBef>
                <a:spcPct val="50000"/>
              </a:spcBef>
              <a:buClr>
                <a:srgbClr val="0860A8"/>
              </a:buClr>
            </a:pPr>
            <a:r>
              <a:rPr lang="en-US" sz="1900" b="1" dirty="0"/>
              <a:t>Intel</a:t>
            </a:r>
            <a:r>
              <a:rPr lang="en-US" sz="1900" b="1" baseline="30000" dirty="0"/>
              <a:t>®</a:t>
            </a:r>
            <a:r>
              <a:rPr lang="en-US" sz="1900" b="1" dirty="0"/>
              <a:t> Xeon</a:t>
            </a:r>
            <a:r>
              <a:rPr lang="en-US" sz="1900" b="1" baseline="30000" dirty="0"/>
              <a:t>®</a:t>
            </a:r>
            <a:r>
              <a:rPr lang="en-US" sz="1900" b="1" dirty="0"/>
              <a:t> 5500 Can Help Avoid Costly Data Center Expansion, Reducing Floor Space and Costs</a:t>
            </a:r>
          </a:p>
        </p:txBody>
      </p:sp>
      <p:sp>
        <p:nvSpPr>
          <p:cNvPr id="43020" name="AutoShape 5"/>
          <p:cNvSpPr>
            <a:spLocks noChangeArrowheads="1"/>
          </p:cNvSpPr>
          <p:nvPr/>
        </p:nvSpPr>
        <p:spPr bwMode="auto">
          <a:xfrm>
            <a:off x="5838825" y="1427163"/>
            <a:ext cx="2854325" cy="1185862"/>
          </a:xfrm>
          <a:prstGeom prst="roundRect">
            <a:avLst>
              <a:gd name="adj" fmla="val 9713"/>
            </a:avLst>
          </a:prstGeom>
          <a:solidFill>
            <a:srgbClr val="FFFFFF">
              <a:alpha val="79999"/>
            </a:srgbClr>
          </a:solidFill>
          <a:ln w="22225" algn="ctr">
            <a:solidFill>
              <a:schemeClr val="bg2"/>
            </a:solidFill>
            <a:round/>
            <a:headEnd/>
            <a:tailEnd/>
          </a:ln>
        </p:spPr>
        <p:txBody>
          <a:bodyPr anchor="ctr"/>
          <a:lstStyle/>
          <a:p>
            <a:pPr algn="ctr" eaLnBrk="0" hangingPunct="0">
              <a:lnSpc>
                <a:spcPct val="85000"/>
              </a:lnSpc>
            </a:pPr>
            <a:r>
              <a:rPr lang="en-US" sz="1600">
                <a:solidFill>
                  <a:srgbClr val="000000"/>
                </a:solidFill>
              </a:rPr>
              <a:t>Floor Space</a:t>
            </a:r>
            <a:r>
              <a:rPr lang="en-US">
                <a:solidFill>
                  <a:srgbClr val="000000"/>
                </a:solidFill>
              </a:rPr>
              <a:t/>
            </a:r>
            <a:br>
              <a:rPr lang="en-US">
                <a:solidFill>
                  <a:srgbClr val="000000"/>
                </a:solidFill>
              </a:rPr>
            </a:br>
            <a:r>
              <a:rPr lang="en-US" sz="4000" b="1">
                <a:solidFill>
                  <a:srgbClr val="0860A8"/>
                </a:solidFill>
              </a:rPr>
              <a:t>66%</a:t>
            </a:r>
            <a:br>
              <a:rPr lang="en-US" sz="4000" b="1">
                <a:solidFill>
                  <a:srgbClr val="0860A8"/>
                </a:solidFill>
              </a:rPr>
            </a:br>
            <a:r>
              <a:rPr lang="en-US" sz="1600" b="1">
                <a:solidFill>
                  <a:srgbClr val="000000"/>
                </a:solidFill>
              </a:rPr>
              <a:t>REDUCTION</a:t>
            </a:r>
          </a:p>
        </p:txBody>
      </p:sp>
      <p:sp>
        <p:nvSpPr>
          <p:cNvPr id="43021" name="AutoShape 5"/>
          <p:cNvSpPr>
            <a:spLocks noChangeArrowheads="1"/>
          </p:cNvSpPr>
          <p:nvPr/>
        </p:nvSpPr>
        <p:spPr bwMode="auto">
          <a:xfrm>
            <a:off x="5838825" y="2811463"/>
            <a:ext cx="2854325" cy="1404937"/>
          </a:xfrm>
          <a:prstGeom prst="roundRect">
            <a:avLst>
              <a:gd name="adj" fmla="val 9713"/>
            </a:avLst>
          </a:prstGeom>
          <a:solidFill>
            <a:srgbClr val="FFFFFF">
              <a:alpha val="79999"/>
            </a:srgbClr>
          </a:solidFill>
          <a:ln w="22225" algn="ctr">
            <a:solidFill>
              <a:schemeClr val="bg2"/>
            </a:solidFill>
            <a:round/>
            <a:headEnd/>
            <a:tailEnd/>
          </a:ln>
        </p:spPr>
        <p:txBody>
          <a:bodyPr anchor="ctr"/>
          <a:lstStyle/>
          <a:p>
            <a:pPr algn="ctr" eaLnBrk="0" hangingPunct="0">
              <a:lnSpc>
                <a:spcPct val="85000"/>
              </a:lnSpc>
            </a:pPr>
            <a:r>
              <a:rPr lang="en-US" sz="1600">
                <a:solidFill>
                  <a:srgbClr val="000000"/>
                </a:solidFill>
              </a:rPr>
              <a:t>Estimated </a:t>
            </a:r>
            <a:br>
              <a:rPr lang="en-US" sz="1600">
                <a:solidFill>
                  <a:srgbClr val="000000"/>
                </a:solidFill>
              </a:rPr>
            </a:br>
            <a:r>
              <a:rPr lang="en-US" sz="1600">
                <a:solidFill>
                  <a:srgbClr val="000000"/>
                </a:solidFill>
              </a:rPr>
              <a:t>Energy Cost</a:t>
            </a:r>
            <a:br>
              <a:rPr lang="en-US" sz="1600">
                <a:solidFill>
                  <a:srgbClr val="000000"/>
                </a:solidFill>
              </a:rPr>
            </a:br>
            <a:r>
              <a:rPr lang="en-US" sz="4000" b="1">
                <a:solidFill>
                  <a:srgbClr val="0860A8"/>
                </a:solidFill>
              </a:rPr>
              <a:t>74%</a:t>
            </a:r>
            <a:br>
              <a:rPr lang="en-US" sz="4000" b="1">
                <a:solidFill>
                  <a:srgbClr val="0860A8"/>
                </a:solidFill>
              </a:rPr>
            </a:br>
            <a:r>
              <a:rPr lang="en-US" sz="1600" b="1">
                <a:solidFill>
                  <a:srgbClr val="000000"/>
                </a:solidFill>
              </a:rPr>
              <a:t>REDUCTION</a:t>
            </a:r>
          </a:p>
        </p:txBody>
      </p:sp>
      <p:sp>
        <p:nvSpPr>
          <p:cNvPr id="43022" name="AutoShape 5"/>
          <p:cNvSpPr>
            <a:spLocks noChangeArrowheads="1"/>
          </p:cNvSpPr>
          <p:nvPr/>
        </p:nvSpPr>
        <p:spPr bwMode="auto">
          <a:xfrm>
            <a:off x="5838825" y="4330700"/>
            <a:ext cx="2854325" cy="1404938"/>
          </a:xfrm>
          <a:prstGeom prst="roundRect">
            <a:avLst>
              <a:gd name="adj" fmla="val 9713"/>
            </a:avLst>
          </a:prstGeom>
          <a:solidFill>
            <a:srgbClr val="FFFFFF">
              <a:alpha val="79999"/>
            </a:srgbClr>
          </a:solidFill>
          <a:ln w="22225" algn="ctr">
            <a:solidFill>
              <a:schemeClr val="bg2"/>
            </a:solidFill>
            <a:round/>
            <a:headEnd/>
            <a:tailEnd/>
          </a:ln>
        </p:spPr>
        <p:txBody>
          <a:bodyPr anchor="ctr"/>
          <a:lstStyle/>
          <a:p>
            <a:pPr algn="ctr" eaLnBrk="0" hangingPunct="0">
              <a:lnSpc>
                <a:spcPct val="85000"/>
              </a:lnSpc>
            </a:pPr>
            <a:r>
              <a:rPr lang="en-US" sz="1600">
                <a:solidFill>
                  <a:srgbClr val="000000"/>
                </a:solidFill>
              </a:rPr>
              <a:t>Estimated Annual</a:t>
            </a:r>
            <a:r>
              <a:rPr lang="en-US">
                <a:solidFill>
                  <a:srgbClr val="000000"/>
                </a:solidFill>
              </a:rPr>
              <a:t/>
            </a:r>
            <a:br>
              <a:rPr lang="en-US">
                <a:solidFill>
                  <a:srgbClr val="000000"/>
                </a:solidFill>
              </a:rPr>
            </a:br>
            <a:r>
              <a:rPr lang="en-US">
                <a:solidFill>
                  <a:srgbClr val="000000"/>
                </a:solidFill>
              </a:rPr>
              <a:t> </a:t>
            </a:r>
            <a:r>
              <a:rPr lang="en-US" sz="1600" b="1">
                <a:solidFill>
                  <a:srgbClr val="000000"/>
                </a:solidFill>
              </a:rPr>
              <a:t>SAVINGS</a:t>
            </a:r>
            <a:r>
              <a:rPr lang="en-US">
                <a:solidFill>
                  <a:srgbClr val="000000"/>
                </a:solidFill>
              </a:rPr>
              <a:t> </a:t>
            </a:r>
            <a:r>
              <a:rPr lang="en-US" sz="4000" b="1">
                <a:solidFill>
                  <a:srgbClr val="0860A8"/>
                </a:solidFill>
              </a:rPr>
              <a:t>$61K</a:t>
            </a:r>
            <a:br>
              <a:rPr lang="en-US" sz="4000" b="1">
                <a:solidFill>
                  <a:srgbClr val="0860A8"/>
                </a:solidFill>
              </a:rPr>
            </a:br>
            <a:r>
              <a:rPr lang="en-US" sz="1600">
                <a:solidFill>
                  <a:srgbClr val="000000"/>
                </a:solidFill>
              </a:rPr>
              <a:t>Energy + OS Licensing</a:t>
            </a:r>
          </a:p>
        </p:txBody>
      </p:sp>
      <p:pic>
        <p:nvPicPr>
          <p:cNvPr id="23" name="Picture 22" descr="XeonBadgeNew.png"/>
          <p:cNvPicPr>
            <a:picLocks noChangeAspect="1"/>
          </p:cNvPicPr>
          <p:nvPr/>
        </p:nvPicPr>
        <p:blipFill>
          <a:blip r:embed="rId5" cstate="screen"/>
          <a:srcRect/>
          <a:stretch>
            <a:fillRect/>
          </a:stretch>
        </p:blipFill>
        <p:spPr>
          <a:xfrm>
            <a:off x="7551493" y="192331"/>
            <a:ext cx="1408907" cy="1026869"/>
          </a:xfrm>
          <a:prstGeom prst="rect">
            <a:avLst/>
          </a:prstGeom>
          <a:effectLst>
            <a:reflection blurRad="6350" stA="52000" endA="300" endPos="35000" dir="5400000" sy="-100000" algn="bl" rotWithShape="0"/>
          </a:effectLst>
        </p:spPr>
      </p:pic>
      <p:pic>
        <p:nvPicPr>
          <p:cNvPr id="26" name="Picture 25" descr="XeonBadgeNew.png"/>
          <p:cNvPicPr>
            <a:picLocks noChangeAspect="1"/>
          </p:cNvPicPr>
          <p:nvPr/>
        </p:nvPicPr>
        <p:blipFill>
          <a:blip r:embed="rId6" cstate="screen"/>
          <a:srcRect/>
          <a:stretch>
            <a:fillRect/>
          </a:stretch>
        </p:blipFill>
        <p:spPr>
          <a:xfrm>
            <a:off x="4115586" y="2928227"/>
            <a:ext cx="1274167" cy="928665"/>
          </a:xfrm>
          <a:prstGeom prst="rect">
            <a:avLst/>
          </a:prstGeom>
          <a:effectLst>
            <a:reflection blurRad="6350" stA="52000" endA="300" endPos="35000" dir="5400000" sy="-100000" algn="bl" rotWithShape="0"/>
          </a:effectLst>
        </p:spPr>
      </p:pic>
      <p:sp>
        <p:nvSpPr>
          <p:cNvPr id="43025" name="Text Box 17"/>
          <p:cNvSpPr txBox="1">
            <a:spLocks noChangeArrowheads="1"/>
          </p:cNvSpPr>
          <p:nvPr/>
        </p:nvSpPr>
        <p:spPr bwMode="auto">
          <a:xfrm>
            <a:off x="782638" y="3921125"/>
            <a:ext cx="1274708" cy="329834"/>
          </a:xfrm>
          <a:prstGeom prst="rect">
            <a:avLst/>
          </a:prstGeom>
          <a:noFill/>
          <a:ln w="9525" algn="ctr">
            <a:noFill/>
            <a:miter lim="800000"/>
            <a:headEnd/>
            <a:tailEnd/>
          </a:ln>
        </p:spPr>
        <p:txBody>
          <a:bodyPr wrap="none">
            <a:spAutoFit/>
          </a:bodyPr>
          <a:lstStyle/>
          <a:p>
            <a:pPr algn="ctr" eaLnBrk="0" hangingPunct="0">
              <a:lnSpc>
                <a:spcPct val="85000"/>
              </a:lnSpc>
              <a:spcBef>
                <a:spcPct val="50000"/>
              </a:spcBef>
            </a:pPr>
            <a:r>
              <a:rPr lang="en-US" b="1" dirty="0"/>
              <a:t>5100 Series</a:t>
            </a:r>
          </a:p>
        </p:txBody>
      </p:sp>
      <p:sp>
        <p:nvSpPr>
          <p:cNvPr id="43026" name="Text Box 18"/>
          <p:cNvSpPr txBox="1">
            <a:spLocks noChangeArrowheads="1"/>
          </p:cNvSpPr>
          <p:nvPr/>
        </p:nvSpPr>
        <p:spPr bwMode="auto">
          <a:xfrm>
            <a:off x="3900488" y="3921125"/>
            <a:ext cx="1274708" cy="329834"/>
          </a:xfrm>
          <a:prstGeom prst="rect">
            <a:avLst/>
          </a:prstGeom>
          <a:noFill/>
          <a:ln w="9525" algn="ctr">
            <a:noFill/>
            <a:miter lim="800000"/>
            <a:headEnd/>
            <a:tailEnd/>
          </a:ln>
        </p:spPr>
        <p:txBody>
          <a:bodyPr wrap="none">
            <a:spAutoFit/>
          </a:bodyPr>
          <a:lstStyle/>
          <a:p>
            <a:pPr algn="ctr" eaLnBrk="0" hangingPunct="0">
              <a:lnSpc>
                <a:spcPct val="85000"/>
              </a:lnSpc>
              <a:spcBef>
                <a:spcPct val="50000"/>
              </a:spcBef>
            </a:pPr>
            <a:r>
              <a:rPr lang="en-US" b="1" dirty="0"/>
              <a:t>5500 Series</a:t>
            </a:r>
          </a:p>
        </p:txBody>
      </p:sp>
      <p:pic>
        <p:nvPicPr>
          <p:cNvPr id="43027" name="Picture 15"/>
          <p:cNvPicPr>
            <a:picLocks noChangeAspect="1" noChangeArrowheads="1"/>
          </p:cNvPicPr>
          <p:nvPr/>
        </p:nvPicPr>
        <p:blipFill>
          <a:blip r:embed="rId7"/>
          <a:srcRect/>
          <a:stretch>
            <a:fillRect/>
          </a:stretch>
        </p:blipFill>
        <p:spPr bwMode="auto">
          <a:xfrm>
            <a:off x="1155700" y="2897188"/>
            <a:ext cx="760413" cy="19065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86397"/>
          </a:xfrm>
        </p:spPr>
        <p:txBody>
          <a:bodyPr/>
          <a:lstStyle/>
          <a:p>
            <a:r>
              <a:rPr lang="en-US" sz="4000" dirty="0" smtClean="0"/>
              <a:t>Improved Hyper-V Performance</a:t>
            </a:r>
            <a:r>
              <a:rPr lang="en-US" sz="2400" dirty="0" smtClean="0">
                <a:solidFill>
                  <a:schemeClr val="tx1"/>
                </a:solidFill>
              </a:rPr>
              <a:t/>
            </a:r>
            <a:br>
              <a:rPr lang="en-US" sz="2400" dirty="0" smtClean="0">
                <a:solidFill>
                  <a:schemeClr val="tx1"/>
                </a:solidFill>
              </a:rPr>
            </a:br>
            <a:r>
              <a:rPr lang="en-US" sz="2400" dirty="0" smtClean="0">
                <a:solidFill>
                  <a:schemeClr val="tx1"/>
                </a:solidFill>
              </a:rPr>
              <a:t>Intel Xeon 5500 Series and Windows Server 2008 R2 Hyper-V </a:t>
            </a:r>
            <a:endParaRPr lang="en-US" sz="2400" dirty="0">
              <a:solidFill>
                <a:schemeClr val="tx1"/>
              </a:solidFill>
            </a:endParaRPr>
          </a:p>
        </p:txBody>
      </p:sp>
      <p:sp>
        <p:nvSpPr>
          <p:cNvPr id="9" name="TextBox 8"/>
          <p:cNvSpPr txBox="1"/>
          <p:nvPr/>
        </p:nvSpPr>
        <p:spPr>
          <a:xfrm>
            <a:off x="2665945" y="6388730"/>
            <a:ext cx="6478055" cy="369332"/>
          </a:xfrm>
          <a:prstGeom prst="rect">
            <a:avLst/>
          </a:prstGeom>
          <a:noFill/>
        </p:spPr>
        <p:txBody>
          <a:bodyPr wrap="none" rtlCol="0">
            <a:spAutoFit/>
          </a:bodyPr>
          <a:lstStyle/>
          <a:p>
            <a:r>
              <a:rPr lang="en-US" sz="900" dirty="0" smtClean="0"/>
              <a:t>Source: </a:t>
            </a:r>
            <a:r>
              <a:rPr lang="en-US" sz="900" u="sng" dirty="0" smtClean="0">
                <a:hlinkClick r:id="rId3"/>
              </a:rPr>
              <a:t>http://www.principledtechnologies.com/clients/reports/Microsoft/HyperVR2_0709.pdf</a:t>
            </a:r>
            <a:endParaRPr lang="en-US" sz="900" dirty="0" smtClean="0"/>
          </a:p>
          <a:p>
            <a:endParaRPr lang="en-US" sz="900" dirty="0"/>
          </a:p>
        </p:txBody>
      </p:sp>
      <p:grpSp>
        <p:nvGrpSpPr>
          <p:cNvPr id="6" name="Group 5"/>
          <p:cNvGrpSpPr/>
          <p:nvPr/>
        </p:nvGrpSpPr>
        <p:grpSpPr>
          <a:xfrm>
            <a:off x="948621" y="1384552"/>
            <a:ext cx="7362825" cy="4676775"/>
            <a:chOff x="1247871" y="1384552"/>
            <a:chExt cx="7362825" cy="4676775"/>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47871" y="1384552"/>
              <a:ext cx="7362825" cy="4676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Arrow Connector 6"/>
            <p:cNvCxnSpPr/>
            <p:nvPr/>
          </p:nvCxnSpPr>
          <p:spPr bwMode="auto">
            <a:xfrm rot="10800000" flipV="1">
              <a:off x="3025062" y="2261307"/>
              <a:ext cx="2048321" cy="1828130"/>
            </a:xfrm>
            <a:prstGeom prst="straightConnector1">
              <a:avLst/>
            </a:prstGeom>
            <a:solidFill>
              <a:srgbClr val="FFFFFF">
                <a:alpha val="80000"/>
              </a:srgbClr>
            </a:solidFill>
            <a:ln w="22225" cap="flat" cmpd="sng" algn="ctr">
              <a:solidFill>
                <a:schemeClr val="bg1"/>
              </a:solidFill>
              <a:prstDash val="solid"/>
              <a:round/>
              <a:headEnd type="triangle" w="lg" len="lg"/>
              <a:tailEnd type="none" w="lg" len="lg"/>
            </a:ln>
            <a:effectLst/>
          </p:spPr>
        </p:cxnSp>
        <p:sp>
          <p:nvSpPr>
            <p:cNvPr id="8" name="TextBox 7"/>
            <p:cNvSpPr txBox="1"/>
            <p:nvPr/>
          </p:nvSpPr>
          <p:spPr>
            <a:xfrm>
              <a:off x="3234280" y="1891297"/>
              <a:ext cx="1612942" cy="707886"/>
            </a:xfrm>
            <a:prstGeom prst="rect">
              <a:avLst/>
            </a:prstGeom>
            <a:noFill/>
          </p:spPr>
          <p:txBody>
            <a:bodyPr wrap="none" rtlCol="0">
              <a:spAutoFit/>
            </a:bodyPr>
            <a:lstStyle/>
            <a:p>
              <a:pPr algn="ctr"/>
              <a:r>
                <a:rPr lang="en-US" sz="2000" b="1" dirty="0" smtClean="0">
                  <a:solidFill>
                    <a:schemeClr val="bg1"/>
                  </a:solidFill>
                </a:rPr>
                <a:t>2.7x Better </a:t>
              </a:r>
            </a:p>
            <a:p>
              <a:pPr algn="ctr"/>
              <a:r>
                <a:rPr lang="en-US" sz="2000" b="1" dirty="0" smtClean="0">
                  <a:solidFill>
                    <a:schemeClr val="bg1"/>
                  </a:solidFill>
                </a:rPr>
                <a:t>Performance </a:t>
              </a:r>
              <a:endParaRPr lang="en-US" sz="2000" b="1"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 y="230188"/>
            <a:ext cx="8994371" cy="1274195"/>
          </a:xfrm>
        </p:spPr>
        <p:txBody>
          <a:bodyPr/>
          <a:lstStyle/>
          <a:p>
            <a:r>
              <a:rPr lang="en-US" sz="4400" dirty="0" smtClean="0"/>
              <a:t>Improved Scalability and Management</a:t>
            </a:r>
            <a:br>
              <a:rPr lang="en-US" sz="4400" dirty="0" smtClean="0"/>
            </a:br>
            <a:r>
              <a:rPr lang="en-US" sz="2400" dirty="0">
                <a:solidFill>
                  <a:schemeClr val="tx1"/>
                </a:solidFill>
              </a:rPr>
              <a:t>Intel Xeon 5500 Series </a:t>
            </a:r>
            <a:r>
              <a:rPr lang="en-US" sz="2400" dirty="0" smtClean="0">
                <a:solidFill>
                  <a:schemeClr val="tx1"/>
                </a:solidFill>
              </a:rPr>
              <a:t>/ Windows </a:t>
            </a:r>
            <a:r>
              <a:rPr lang="en-US" sz="2400" dirty="0">
                <a:solidFill>
                  <a:schemeClr val="tx1"/>
                </a:solidFill>
              </a:rPr>
              <a:t>Server 2008 </a:t>
            </a:r>
            <a:r>
              <a:rPr lang="en-US" sz="2400" dirty="0" smtClean="0">
                <a:solidFill>
                  <a:schemeClr val="tx1"/>
                </a:solidFill>
              </a:rPr>
              <a:t>R2 / SQL Server 2008 R2 / Dynamics</a:t>
            </a:r>
            <a:endParaRPr lang="en-US" sz="2400" dirty="0"/>
          </a:p>
        </p:txBody>
      </p:sp>
      <p:sp>
        <p:nvSpPr>
          <p:cNvPr id="3" name="Content Placeholder 2"/>
          <p:cNvSpPr>
            <a:spLocks noGrp="1"/>
          </p:cNvSpPr>
          <p:nvPr>
            <p:ph idx="1"/>
          </p:nvPr>
        </p:nvSpPr>
        <p:spPr>
          <a:xfrm>
            <a:off x="260618" y="1426908"/>
            <a:ext cx="3745281" cy="4216539"/>
          </a:xfrm>
        </p:spPr>
        <p:txBody>
          <a:bodyPr/>
          <a:lstStyle/>
          <a:p>
            <a:pPr marL="0" indent="0">
              <a:lnSpc>
                <a:spcPct val="100000"/>
              </a:lnSpc>
              <a:spcBef>
                <a:spcPts val="0"/>
              </a:spcBef>
              <a:buNone/>
            </a:pPr>
            <a:r>
              <a:rPr lang="en-US" sz="1600" b="1" dirty="0"/>
              <a:t>Software</a:t>
            </a:r>
          </a:p>
          <a:p>
            <a:pPr lvl="0">
              <a:lnSpc>
                <a:spcPct val="100000"/>
              </a:lnSpc>
              <a:spcBef>
                <a:spcPts val="0"/>
              </a:spcBef>
            </a:pPr>
            <a:r>
              <a:rPr lang="en-US" sz="1600" dirty="0"/>
              <a:t>Microsoft Dynamics</a:t>
            </a:r>
            <a:r>
              <a:rPr lang="en-US" sz="1600" baseline="30000" dirty="0"/>
              <a:t>®</a:t>
            </a:r>
            <a:r>
              <a:rPr lang="en-US" sz="1600" dirty="0"/>
              <a:t> CRM 4.0</a:t>
            </a:r>
          </a:p>
          <a:p>
            <a:pPr lvl="0">
              <a:lnSpc>
                <a:spcPct val="100000"/>
              </a:lnSpc>
              <a:spcBef>
                <a:spcPts val="0"/>
              </a:spcBef>
            </a:pPr>
            <a:r>
              <a:rPr lang="en-US" sz="1600" dirty="0"/>
              <a:t>Microsoft SQL Server</a:t>
            </a:r>
            <a:r>
              <a:rPr lang="en-US" sz="1600" baseline="30000" dirty="0"/>
              <a:t>®</a:t>
            </a:r>
            <a:r>
              <a:rPr lang="en-US" sz="1600" dirty="0"/>
              <a:t> 2008 R2</a:t>
            </a:r>
          </a:p>
          <a:p>
            <a:pPr lvl="0">
              <a:lnSpc>
                <a:spcPct val="100000"/>
              </a:lnSpc>
              <a:spcBef>
                <a:spcPts val="0"/>
              </a:spcBef>
            </a:pPr>
            <a:r>
              <a:rPr lang="en-US" sz="1600" dirty="0"/>
              <a:t>Microsoft Windows Server</a:t>
            </a:r>
            <a:r>
              <a:rPr lang="en-US" sz="1600" baseline="30000" dirty="0"/>
              <a:t>®</a:t>
            </a:r>
            <a:r>
              <a:rPr lang="en-US" sz="1600" dirty="0"/>
              <a:t> 2008 R2 Enterprise 64-bit</a:t>
            </a:r>
          </a:p>
          <a:p>
            <a:pPr lvl="0">
              <a:lnSpc>
                <a:spcPct val="100000"/>
              </a:lnSpc>
              <a:spcBef>
                <a:spcPts val="0"/>
              </a:spcBef>
            </a:pPr>
            <a:r>
              <a:rPr lang="en-US" sz="1600" dirty="0"/>
              <a:t>Visual Studio</a:t>
            </a:r>
            <a:r>
              <a:rPr lang="en-US" sz="1600" baseline="30000" dirty="0"/>
              <a:t>®</a:t>
            </a:r>
            <a:r>
              <a:rPr lang="en-US" sz="1600" dirty="0"/>
              <a:t> Team System 2008 Test Edition</a:t>
            </a:r>
          </a:p>
          <a:p>
            <a:pPr marL="0" indent="0">
              <a:lnSpc>
                <a:spcPct val="100000"/>
              </a:lnSpc>
              <a:spcBef>
                <a:spcPts val="0"/>
              </a:spcBef>
              <a:buNone/>
            </a:pPr>
            <a:endParaRPr lang="en-US" sz="1200" b="1" dirty="0" smtClean="0"/>
          </a:p>
          <a:p>
            <a:pPr marL="0" indent="0">
              <a:lnSpc>
                <a:spcPct val="100000"/>
              </a:lnSpc>
              <a:spcBef>
                <a:spcPts val="0"/>
              </a:spcBef>
              <a:buNone/>
            </a:pPr>
            <a:r>
              <a:rPr lang="en-US" sz="1600" b="1" dirty="0" smtClean="0"/>
              <a:t>Hardware</a:t>
            </a:r>
            <a:endParaRPr lang="en-US" sz="1600" b="1" dirty="0"/>
          </a:p>
          <a:p>
            <a:pPr lvl="0">
              <a:lnSpc>
                <a:spcPct val="100000"/>
              </a:lnSpc>
              <a:spcBef>
                <a:spcPts val="0"/>
              </a:spcBef>
            </a:pPr>
            <a:r>
              <a:rPr lang="en-US" sz="1600" dirty="0"/>
              <a:t>Four  Hyper-V instances </a:t>
            </a:r>
            <a:r>
              <a:rPr lang="en-US" sz="1600" dirty="0" smtClean="0"/>
              <a:t>on two </a:t>
            </a:r>
            <a:r>
              <a:rPr lang="en-US" sz="1600" dirty="0"/>
              <a:t>IBM </a:t>
            </a:r>
            <a:r>
              <a:rPr lang="en-US" sz="1600" dirty="0" smtClean="0"/>
              <a:t>quad-core servers</a:t>
            </a:r>
          </a:p>
          <a:p>
            <a:pPr lvl="0">
              <a:lnSpc>
                <a:spcPct val="100000"/>
              </a:lnSpc>
              <a:spcBef>
                <a:spcPts val="0"/>
              </a:spcBef>
            </a:pPr>
            <a:r>
              <a:rPr lang="en-US" sz="1600" dirty="0" smtClean="0"/>
              <a:t>Ten </a:t>
            </a:r>
            <a:r>
              <a:rPr lang="en-US" sz="1600" dirty="0"/>
              <a:t>Intel X25-E SATA Solid State Drives </a:t>
            </a:r>
          </a:p>
          <a:p>
            <a:pPr marL="0" indent="0">
              <a:lnSpc>
                <a:spcPct val="100000"/>
              </a:lnSpc>
              <a:spcBef>
                <a:spcPts val="0"/>
              </a:spcBef>
              <a:buNone/>
            </a:pPr>
            <a:endParaRPr lang="en-US" sz="1200" b="1" dirty="0" smtClean="0"/>
          </a:p>
          <a:p>
            <a:pPr marL="0" indent="0">
              <a:lnSpc>
                <a:spcPct val="100000"/>
              </a:lnSpc>
              <a:spcBef>
                <a:spcPts val="0"/>
              </a:spcBef>
              <a:buNone/>
            </a:pPr>
            <a:r>
              <a:rPr lang="en-US" sz="1600" b="1" dirty="0" smtClean="0"/>
              <a:t>Results</a:t>
            </a:r>
            <a:endParaRPr lang="en-US" sz="1600" b="1" dirty="0"/>
          </a:p>
          <a:p>
            <a:pPr lvl="0">
              <a:lnSpc>
                <a:spcPct val="100000"/>
              </a:lnSpc>
              <a:spcBef>
                <a:spcPts val="0"/>
              </a:spcBef>
            </a:pPr>
            <a:r>
              <a:rPr lang="en-US" sz="1600" dirty="0"/>
              <a:t>20,000 concurrent users across 20 line-of-business applications </a:t>
            </a:r>
            <a:endParaRPr lang="en-US" sz="1600" dirty="0" smtClean="0"/>
          </a:p>
          <a:p>
            <a:pPr lvl="0">
              <a:lnSpc>
                <a:spcPct val="100000"/>
              </a:lnSpc>
              <a:spcBef>
                <a:spcPts val="0"/>
              </a:spcBef>
            </a:pPr>
            <a:r>
              <a:rPr lang="en-US" sz="1600" dirty="0" smtClean="0"/>
              <a:t>Average </a:t>
            </a:r>
            <a:r>
              <a:rPr lang="en-US" sz="1600" dirty="0"/>
              <a:t>response time of </a:t>
            </a:r>
            <a:r>
              <a:rPr lang="en-US" sz="1600" dirty="0" smtClean="0"/>
              <a:t>0.10 sec</a:t>
            </a:r>
            <a:endParaRPr lang="en-US" sz="1600" dirty="0"/>
          </a:p>
          <a:p>
            <a:pPr lvl="0">
              <a:lnSpc>
                <a:spcPct val="100000"/>
              </a:lnSpc>
              <a:spcBef>
                <a:spcPts val="0"/>
              </a:spcBef>
            </a:pPr>
            <a:r>
              <a:rPr lang="en-US" sz="1600" dirty="0"/>
              <a:t>Over 149,000 business transactions per hour</a:t>
            </a:r>
          </a:p>
          <a:p>
            <a:pPr lvl="0">
              <a:lnSpc>
                <a:spcPct val="100000"/>
              </a:lnSpc>
              <a:spcBef>
                <a:spcPts val="0"/>
              </a:spcBef>
            </a:pPr>
            <a:r>
              <a:rPr lang="en-US" sz="1600" dirty="0"/>
              <a:t>Total data size of 140 GB</a:t>
            </a:r>
          </a:p>
        </p:txBody>
      </p:sp>
      <p:pic>
        <p:nvPicPr>
          <p:cNvPr id="4" name="Picture 3"/>
          <p:cNvPicPr/>
          <p:nvPr/>
        </p:nvPicPr>
        <p:blipFill>
          <a:blip r:embed="rId3"/>
          <a:srcRect/>
          <a:stretch>
            <a:fillRect/>
          </a:stretch>
        </p:blipFill>
        <p:spPr bwMode="auto">
          <a:xfrm>
            <a:off x="4008329" y="1340283"/>
            <a:ext cx="4966044" cy="4897678"/>
          </a:xfrm>
          <a:prstGeom prst="rect">
            <a:avLst/>
          </a:prstGeom>
          <a:noFill/>
          <a:ln w="9525">
            <a:noFill/>
            <a:miter lim="800000"/>
            <a:headEnd/>
            <a:tailEnd/>
          </a:ln>
        </p:spPr>
      </p:pic>
      <p:sp>
        <p:nvSpPr>
          <p:cNvPr id="5" name="TextBox 4"/>
          <p:cNvSpPr txBox="1"/>
          <p:nvPr/>
        </p:nvSpPr>
        <p:spPr>
          <a:xfrm>
            <a:off x="249382" y="6334298"/>
            <a:ext cx="8711738" cy="365760"/>
          </a:xfrm>
          <a:prstGeom prst="rect">
            <a:avLst/>
          </a:prstGeom>
          <a:noFill/>
        </p:spPr>
        <p:txBody>
          <a:bodyPr wrap="square" rtlCol="0">
            <a:spAutoFit/>
          </a:bodyPr>
          <a:lstStyle/>
          <a:p>
            <a:pPr algn="ctr"/>
            <a:r>
              <a:rPr lang="en-US" b="1" dirty="0" smtClean="0"/>
              <a:t>20,000 concurrent users across Twenty Line-of-Business Applications!</a:t>
            </a:r>
            <a:endParaRPr lang="en-US" b="1" dirty="0"/>
          </a:p>
        </p:txBody>
      </p:sp>
    </p:spTree>
    <p:extLst>
      <p:ext uri="{BB962C8B-B14F-4D97-AF65-F5344CB8AC3E}">
        <p14:creationId xmlns:p14="http://schemas.microsoft.com/office/powerpoint/2010/main" xmlns="" val="294382277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1"/>
          <p:cNvSpPr>
            <a:spLocks noChangeArrowheads="1"/>
          </p:cNvSpPr>
          <p:nvPr/>
        </p:nvSpPr>
        <p:spPr bwMode="auto">
          <a:xfrm>
            <a:off x="585720" y="1210913"/>
            <a:ext cx="3643313" cy="4637087"/>
          </a:xfrm>
          <a:prstGeom prst="roundRect">
            <a:avLst>
              <a:gd name="adj" fmla="val 4079"/>
            </a:avLst>
          </a:prstGeom>
          <a:gradFill rotWithShape="1">
            <a:gsLst>
              <a:gs pos="0">
                <a:srgbClr val="0071B4"/>
              </a:gs>
              <a:gs pos="100000">
                <a:srgbClr val="AED2E7"/>
              </a:gs>
            </a:gsLst>
            <a:lin ang="5400000" scaled="1"/>
          </a:gradFill>
          <a:ln w="19050" algn="ctr">
            <a:noFill/>
            <a:round/>
            <a:headEnd/>
            <a:tailEnd/>
          </a:ln>
        </p:spPr>
        <p:txBody>
          <a:bodyPr>
            <a:spAutoFit/>
          </a:bodyPr>
          <a:lstStyle/>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a:solidFill>
                <a:schemeClr val="bg1"/>
              </a:solidFill>
              <a:latin typeface="Neo Sans Intel" pitchFamily="34" charset="0"/>
            </a:endParaRPr>
          </a:p>
        </p:txBody>
      </p:sp>
      <p:sp>
        <p:nvSpPr>
          <p:cNvPr id="4" name="Text Box 16"/>
          <p:cNvSpPr txBox="1">
            <a:spLocks noChangeArrowheads="1"/>
          </p:cNvSpPr>
          <p:nvPr/>
        </p:nvSpPr>
        <p:spPr bwMode="auto">
          <a:xfrm>
            <a:off x="1065145" y="3103213"/>
            <a:ext cx="2514600" cy="457200"/>
          </a:xfrm>
          <a:prstGeom prst="rect">
            <a:avLst/>
          </a:prstGeom>
          <a:noFill/>
          <a:ln w="9525">
            <a:noFill/>
            <a:miter lim="800000"/>
            <a:headEnd/>
            <a:tailEnd/>
          </a:ln>
        </p:spPr>
        <p:txBody>
          <a:bodyPr>
            <a:spAutoFit/>
          </a:bodyPr>
          <a:lstStyle/>
          <a:p>
            <a:pPr algn="ctr">
              <a:spcBef>
                <a:spcPct val="50000"/>
              </a:spcBef>
              <a:defRPr/>
            </a:pPr>
            <a:endParaRPr lang="en-US" sz="2400">
              <a:solidFill>
                <a:srgbClr val="FFFF00"/>
              </a:solidFill>
              <a:latin typeface="+mn-lt"/>
              <a:cs typeface="Arial" charset="0"/>
            </a:endParaRPr>
          </a:p>
        </p:txBody>
      </p:sp>
      <p:sp>
        <p:nvSpPr>
          <p:cNvPr id="5" name="Text Box 28"/>
          <p:cNvSpPr txBox="1">
            <a:spLocks noChangeArrowheads="1"/>
          </p:cNvSpPr>
          <p:nvPr/>
        </p:nvSpPr>
        <p:spPr bwMode="auto">
          <a:xfrm>
            <a:off x="585720" y="4890413"/>
            <a:ext cx="3620037" cy="486263"/>
          </a:xfrm>
          <a:prstGeom prst="rect">
            <a:avLst/>
          </a:prstGeom>
          <a:noFill/>
          <a:ln w="9525">
            <a:noFill/>
            <a:miter lim="800000"/>
            <a:headEnd/>
            <a:tailEnd/>
          </a:ln>
        </p:spPr>
        <p:txBody>
          <a:bodyPr wrap="square" lIns="91416" tIns="45708" rIns="91416" bIns="45708">
            <a:spAutoFit/>
          </a:bodyPr>
          <a:lstStyle/>
          <a:p>
            <a:pPr algn="ctr">
              <a:lnSpc>
                <a:spcPct val="80000"/>
              </a:lnSpc>
            </a:pPr>
            <a:r>
              <a:rPr lang="en-US" sz="3200" b="1" dirty="0" smtClean="0">
                <a:solidFill>
                  <a:srgbClr val="FFFF00"/>
                </a:solidFill>
                <a:latin typeface="Neo Sans Intel Medium" pitchFamily="34" charset="0"/>
                <a:ea typeface="Gulim" pitchFamily="34" charset="-127"/>
              </a:rPr>
              <a:t>2,012 </a:t>
            </a:r>
            <a:r>
              <a:rPr lang="en-US" sz="3200" b="1" dirty="0" err="1" smtClean="0">
                <a:solidFill>
                  <a:srgbClr val="FFFF00"/>
                </a:solidFill>
                <a:latin typeface="Neo Sans Intel Medium" pitchFamily="34" charset="0"/>
                <a:ea typeface="Gulim" pitchFamily="34" charset="-127"/>
              </a:rPr>
              <a:t>tpsE</a:t>
            </a:r>
            <a:endParaRPr lang="en-US" sz="5400" dirty="0">
              <a:solidFill>
                <a:srgbClr val="FFFF00"/>
              </a:solidFill>
              <a:latin typeface="Neo Sans Intel Medium" pitchFamily="34" charset="0"/>
              <a:ea typeface="Gulim" pitchFamily="34" charset="-127"/>
            </a:endParaRPr>
          </a:p>
        </p:txBody>
      </p:sp>
      <p:sp>
        <p:nvSpPr>
          <p:cNvPr id="6" name="Text Box 14"/>
          <p:cNvSpPr txBox="1">
            <a:spLocks noChangeArrowheads="1"/>
          </p:cNvSpPr>
          <p:nvPr/>
        </p:nvSpPr>
        <p:spPr bwMode="auto">
          <a:xfrm>
            <a:off x="548157" y="858975"/>
            <a:ext cx="3657600" cy="3600986"/>
          </a:xfrm>
          <a:prstGeom prst="rect">
            <a:avLst/>
          </a:prstGeom>
          <a:noFill/>
          <a:ln w="9525">
            <a:noFill/>
            <a:miter lim="800000"/>
            <a:headEnd/>
            <a:tailEnd/>
          </a:ln>
        </p:spPr>
        <p:txBody>
          <a:bodyPr wrap="square">
            <a:spAutoFit/>
          </a:bodyPr>
          <a:lstStyle/>
          <a:p>
            <a:pPr algn="ctr">
              <a:spcBef>
                <a:spcPct val="50000"/>
              </a:spcBef>
            </a:pPr>
            <a:r>
              <a:rPr lang="en-US" sz="2400" dirty="0">
                <a:latin typeface="Futura Bk" pitchFamily="34" charset="0"/>
              </a:rPr>
              <a:t/>
            </a:r>
            <a:br>
              <a:rPr lang="en-US" sz="2400" dirty="0">
                <a:latin typeface="Futura Bk" pitchFamily="34" charset="0"/>
              </a:rPr>
            </a:br>
            <a:endParaRPr lang="en-US" sz="2400" dirty="0" smtClean="0">
              <a:latin typeface="Futura Bk" pitchFamily="34" charset="0"/>
            </a:endParaRPr>
          </a:p>
          <a:p>
            <a:pPr algn="ctr">
              <a:spcBef>
                <a:spcPct val="50000"/>
              </a:spcBef>
            </a:pPr>
            <a:r>
              <a:rPr lang="en-US" sz="2400" dirty="0" smtClean="0">
                <a:solidFill>
                  <a:srgbClr val="333333"/>
                </a:solidFill>
              </a:rPr>
              <a:t>Unisys ES7000 Model 7600R Enterprise Server with Intel Xeon 7400 series processors (96 cores)</a:t>
            </a:r>
          </a:p>
          <a:p>
            <a:pPr algn="ctr">
              <a:spcBef>
                <a:spcPct val="50000"/>
              </a:spcBef>
            </a:pPr>
            <a:r>
              <a:rPr lang="en-US" sz="2400" dirty="0" smtClean="0">
                <a:solidFill>
                  <a:schemeClr val="bg1"/>
                </a:solidFill>
                <a:latin typeface="Futura Bk" pitchFamily="34" charset="0"/>
              </a:rPr>
              <a:t>Windows Server 2008 R2</a:t>
            </a:r>
          </a:p>
          <a:p>
            <a:pPr algn="ctr">
              <a:spcBef>
                <a:spcPct val="50000"/>
              </a:spcBef>
            </a:pPr>
            <a:r>
              <a:rPr lang="en-US" sz="2400" dirty="0" smtClean="0">
                <a:solidFill>
                  <a:schemeClr val="bg1"/>
                </a:solidFill>
                <a:latin typeface="Futura Bk" pitchFamily="34" charset="0"/>
              </a:rPr>
              <a:t>SQL Server 2008 R2</a:t>
            </a:r>
            <a:endParaRPr lang="en-US" sz="2400" dirty="0">
              <a:solidFill>
                <a:schemeClr val="bg1"/>
              </a:solidFill>
              <a:latin typeface="Futura Bk" pitchFamily="34" charset="0"/>
            </a:endParaRPr>
          </a:p>
        </p:txBody>
      </p:sp>
      <p:sp>
        <p:nvSpPr>
          <p:cNvPr id="11" name="Rounded Rectangle 11"/>
          <p:cNvSpPr>
            <a:spLocks noChangeArrowheads="1"/>
          </p:cNvSpPr>
          <p:nvPr/>
        </p:nvSpPr>
        <p:spPr bwMode="auto">
          <a:xfrm>
            <a:off x="4902248" y="1208565"/>
            <a:ext cx="3643313" cy="4637087"/>
          </a:xfrm>
          <a:prstGeom prst="roundRect">
            <a:avLst>
              <a:gd name="adj" fmla="val 4079"/>
            </a:avLst>
          </a:prstGeom>
          <a:gradFill rotWithShape="1">
            <a:gsLst>
              <a:gs pos="0">
                <a:srgbClr val="0071B4"/>
              </a:gs>
              <a:gs pos="100000">
                <a:srgbClr val="AED2E7"/>
              </a:gs>
            </a:gsLst>
            <a:lin ang="5400000" scaled="1"/>
          </a:gradFill>
          <a:ln w="19050" algn="ctr">
            <a:noFill/>
            <a:round/>
            <a:headEnd/>
            <a:tailEnd/>
          </a:ln>
        </p:spPr>
        <p:txBody>
          <a:bodyPr>
            <a:spAutoFit/>
          </a:bodyPr>
          <a:lstStyle/>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smtClean="0">
              <a:solidFill>
                <a:schemeClr val="bg1"/>
              </a:solidFill>
              <a:latin typeface="Neo Sans Intel" pitchFamily="34" charset="0"/>
            </a:endParaRPr>
          </a:p>
          <a:p>
            <a:pPr marL="342900" indent="-342900">
              <a:lnSpc>
                <a:spcPct val="95000"/>
              </a:lnSpc>
              <a:spcBef>
                <a:spcPct val="30000"/>
              </a:spcBef>
              <a:buClr>
                <a:schemeClr val="tx1"/>
              </a:buClr>
              <a:buFont typeface="Arial" pitchFamily="34" charset="0"/>
              <a:buChar char="•"/>
            </a:pPr>
            <a:endParaRPr lang="en-US" sz="2400" dirty="0">
              <a:solidFill>
                <a:schemeClr val="bg1"/>
              </a:solidFill>
              <a:latin typeface="Neo Sans Intel" pitchFamily="34" charset="0"/>
            </a:endParaRPr>
          </a:p>
        </p:txBody>
      </p:sp>
      <p:sp>
        <p:nvSpPr>
          <p:cNvPr id="12" name="Text Box 16"/>
          <p:cNvSpPr txBox="1">
            <a:spLocks noChangeArrowheads="1"/>
          </p:cNvSpPr>
          <p:nvPr/>
        </p:nvSpPr>
        <p:spPr bwMode="auto">
          <a:xfrm>
            <a:off x="5381673" y="3100865"/>
            <a:ext cx="2514600" cy="457200"/>
          </a:xfrm>
          <a:prstGeom prst="rect">
            <a:avLst/>
          </a:prstGeom>
          <a:noFill/>
          <a:ln w="9525">
            <a:noFill/>
            <a:miter lim="800000"/>
            <a:headEnd/>
            <a:tailEnd/>
          </a:ln>
        </p:spPr>
        <p:txBody>
          <a:bodyPr>
            <a:spAutoFit/>
          </a:bodyPr>
          <a:lstStyle/>
          <a:p>
            <a:pPr algn="ctr">
              <a:spcBef>
                <a:spcPct val="50000"/>
              </a:spcBef>
              <a:defRPr/>
            </a:pPr>
            <a:endParaRPr lang="en-US" sz="2400">
              <a:solidFill>
                <a:srgbClr val="FFFF00"/>
              </a:solidFill>
              <a:latin typeface="+mn-lt"/>
              <a:cs typeface="Arial" charset="0"/>
            </a:endParaRPr>
          </a:p>
        </p:txBody>
      </p:sp>
      <p:sp>
        <p:nvSpPr>
          <p:cNvPr id="13" name="Text Box 28"/>
          <p:cNvSpPr txBox="1">
            <a:spLocks noChangeArrowheads="1"/>
          </p:cNvSpPr>
          <p:nvPr/>
        </p:nvSpPr>
        <p:spPr bwMode="auto">
          <a:xfrm>
            <a:off x="4872153" y="4876554"/>
            <a:ext cx="3650132" cy="486263"/>
          </a:xfrm>
          <a:prstGeom prst="rect">
            <a:avLst/>
          </a:prstGeom>
          <a:noFill/>
          <a:ln w="9525">
            <a:noFill/>
            <a:miter lim="800000"/>
            <a:headEnd/>
            <a:tailEnd/>
          </a:ln>
        </p:spPr>
        <p:txBody>
          <a:bodyPr wrap="square" lIns="91416" tIns="45708" rIns="91416" bIns="45708">
            <a:spAutoFit/>
          </a:bodyPr>
          <a:lstStyle/>
          <a:p>
            <a:pPr algn="ctr">
              <a:lnSpc>
                <a:spcPct val="80000"/>
              </a:lnSpc>
            </a:pPr>
            <a:r>
              <a:rPr lang="en-US" sz="3200" b="1" dirty="0" smtClean="0">
                <a:solidFill>
                  <a:srgbClr val="FFFF00"/>
                </a:solidFill>
                <a:latin typeface="Neo Sans Intel Medium" pitchFamily="34" charset="0"/>
                <a:ea typeface="Gulim" pitchFamily="34" charset="-127"/>
              </a:rPr>
              <a:t>102,778 </a:t>
            </a:r>
            <a:r>
              <a:rPr lang="en-US" sz="3200" b="1" dirty="0" err="1" smtClean="0">
                <a:solidFill>
                  <a:srgbClr val="FFFF00"/>
                </a:solidFill>
                <a:latin typeface="Neo Sans Intel Medium" pitchFamily="34" charset="0"/>
                <a:ea typeface="Gulim" pitchFamily="34" charset="-127"/>
              </a:rPr>
              <a:t>QphH</a:t>
            </a:r>
            <a:endParaRPr lang="en-US" sz="5400" dirty="0">
              <a:solidFill>
                <a:srgbClr val="FFFF00"/>
              </a:solidFill>
              <a:latin typeface="Neo Sans Intel Medium" pitchFamily="34" charset="0"/>
              <a:ea typeface="Gulim" pitchFamily="34" charset="-127"/>
            </a:endParaRPr>
          </a:p>
        </p:txBody>
      </p:sp>
      <p:sp>
        <p:nvSpPr>
          <p:cNvPr id="14" name="Text Box 14"/>
          <p:cNvSpPr txBox="1">
            <a:spLocks noChangeArrowheads="1"/>
          </p:cNvSpPr>
          <p:nvPr/>
        </p:nvSpPr>
        <p:spPr bwMode="auto">
          <a:xfrm>
            <a:off x="4864685" y="873252"/>
            <a:ext cx="3657600" cy="3600986"/>
          </a:xfrm>
          <a:prstGeom prst="rect">
            <a:avLst/>
          </a:prstGeom>
          <a:noFill/>
          <a:ln w="9525">
            <a:noFill/>
            <a:miter lim="800000"/>
            <a:headEnd/>
            <a:tailEnd/>
          </a:ln>
        </p:spPr>
        <p:txBody>
          <a:bodyPr wrap="square">
            <a:spAutoFit/>
          </a:bodyPr>
          <a:lstStyle/>
          <a:p>
            <a:pPr algn="ctr">
              <a:spcBef>
                <a:spcPct val="50000"/>
              </a:spcBef>
            </a:pPr>
            <a:r>
              <a:rPr lang="en-US" sz="2400" dirty="0">
                <a:latin typeface="Futura Bk" pitchFamily="34" charset="0"/>
              </a:rPr>
              <a:t/>
            </a:r>
            <a:br>
              <a:rPr lang="en-US" sz="2400" dirty="0">
                <a:latin typeface="Futura Bk" pitchFamily="34" charset="0"/>
              </a:rPr>
            </a:br>
            <a:endParaRPr lang="en-US" sz="2400" dirty="0" smtClean="0">
              <a:latin typeface="Futura Bk" pitchFamily="34" charset="0"/>
            </a:endParaRPr>
          </a:p>
          <a:p>
            <a:pPr algn="ctr">
              <a:spcBef>
                <a:spcPct val="50000"/>
              </a:spcBef>
            </a:pPr>
            <a:r>
              <a:rPr lang="en-US" sz="2400" dirty="0" smtClean="0">
                <a:solidFill>
                  <a:srgbClr val="333333"/>
                </a:solidFill>
              </a:rPr>
              <a:t>Unisys ES7000 Model 7600R Enterprise Server with Intel Xeon 7400 series processors (96 cores)</a:t>
            </a:r>
          </a:p>
          <a:p>
            <a:pPr algn="ctr">
              <a:spcBef>
                <a:spcPct val="50000"/>
              </a:spcBef>
            </a:pPr>
            <a:r>
              <a:rPr lang="en-US" sz="2400" dirty="0" smtClean="0">
                <a:solidFill>
                  <a:schemeClr val="bg1"/>
                </a:solidFill>
                <a:latin typeface="Futura Bk" pitchFamily="34" charset="0"/>
              </a:rPr>
              <a:t>Windows Server 2008 R2</a:t>
            </a:r>
          </a:p>
          <a:p>
            <a:pPr algn="ctr">
              <a:spcBef>
                <a:spcPct val="50000"/>
              </a:spcBef>
            </a:pPr>
            <a:r>
              <a:rPr lang="en-US" sz="2400" dirty="0" smtClean="0">
                <a:solidFill>
                  <a:schemeClr val="bg1"/>
                </a:solidFill>
                <a:latin typeface="Futura Bk" pitchFamily="34" charset="0"/>
              </a:rPr>
              <a:t>SQL Server 2008 R2</a:t>
            </a:r>
            <a:endParaRPr lang="en-US" sz="2400" dirty="0">
              <a:solidFill>
                <a:schemeClr val="bg1"/>
              </a:solidFill>
              <a:latin typeface="Futura Bk" pitchFamily="34" charset="0"/>
            </a:endParaRPr>
          </a:p>
        </p:txBody>
      </p:sp>
      <p:sp>
        <p:nvSpPr>
          <p:cNvPr id="15" name="Text Box 28"/>
          <p:cNvSpPr txBox="1">
            <a:spLocks noChangeArrowheads="1"/>
          </p:cNvSpPr>
          <p:nvPr/>
        </p:nvSpPr>
        <p:spPr bwMode="auto">
          <a:xfrm>
            <a:off x="5074525" y="1463362"/>
            <a:ext cx="3276600" cy="2074390"/>
          </a:xfrm>
          <a:prstGeom prst="rect">
            <a:avLst/>
          </a:prstGeom>
          <a:noFill/>
          <a:ln w="9525">
            <a:noFill/>
            <a:miter lim="800000"/>
            <a:headEnd/>
            <a:tailEnd/>
          </a:ln>
        </p:spPr>
        <p:txBody>
          <a:bodyPr wrap="square" lIns="91416" tIns="45708" rIns="91416" bIns="45708">
            <a:spAutoFit/>
          </a:bodyPr>
          <a:lstStyle/>
          <a:p>
            <a:pPr algn="ctr">
              <a:lnSpc>
                <a:spcPct val="80000"/>
              </a:lnSpc>
            </a:pPr>
            <a:r>
              <a:rPr lang="en-US" sz="3200" b="1" dirty="0" smtClean="0">
                <a:solidFill>
                  <a:srgbClr val="FFFF00"/>
                </a:solidFill>
                <a:latin typeface="Neo Sans Intel Medium" pitchFamily="34" charset="0"/>
                <a:ea typeface="Gulim" pitchFamily="34" charset="-127"/>
              </a:rPr>
              <a:t>TPC-H 3 TB</a:t>
            </a:r>
          </a:p>
          <a:p>
            <a:pPr algn="ctr">
              <a:lnSpc>
                <a:spcPct val="80000"/>
              </a:lnSpc>
            </a:pPr>
            <a:endParaRPr lang="en-US" sz="2100" dirty="0" smtClean="0">
              <a:solidFill>
                <a:srgbClr val="FFFF00"/>
              </a:solidFill>
              <a:latin typeface="Neo Sans Intel Medium" pitchFamily="34" charset="0"/>
              <a:ea typeface="Gulim" pitchFamily="34" charset="-127"/>
            </a:endParaRPr>
          </a:p>
          <a:p>
            <a:pPr algn="ctr">
              <a:lnSpc>
                <a:spcPct val="80000"/>
              </a:lnSpc>
            </a:pPr>
            <a:endParaRPr lang="en-US" sz="5400" dirty="0" smtClean="0">
              <a:solidFill>
                <a:srgbClr val="FFFF00"/>
              </a:solidFill>
              <a:latin typeface="Neo Sans Intel Medium" pitchFamily="34" charset="0"/>
              <a:ea typeface="Gulim" pitchFamily="34" charset="-127"/>
            </a:endParaRPr>
          </a:p>
          <a:p>
            <a:pPr algn="ctr">
              <a:lnSpc>
                <a:spcPct val="80000"/>
              </a:lnSpc>
            </a:pPr>
            <a:endParaRPr lang="en-US" sz="5400" dirty="0">
              <a:solidFill>
                <a:srgbClr val="FFFF00"/>
              </a:solidFill>
              <a:latin typeface="Neo Sans Intel Medium" pitchFamily="34" charset="0"/>
              <a:ea typeface="Gulim" pitchFamily="34" charset="-127"/>
            </a:endParaRPr>
          </a:p>
        </p:txBody>
      </p:sp>
      <p:sp>
        <p:nvSpPr>
          <p:cNvPr id="16" name="Text Box 28"/>
          <p:cNvSpPr txBox="1">
            <a:spLocks noChangeArrowheads="1"/>
          </p:cNvSpPr>
          <p:nvPr/>
        </p:nvSpPr>
        <p:spPr bwMode="auto">
          <a:xfrm>
            <a:off x="795505" y="1444389"/>
            <a:ext cx="3276600" cy="2468344"/>
          </a:xfrm>
          <a:prstGeom prst="rect">
            <a:avLst/>
          </a:prstGeom>
          <a:noFill/>
          <a:ln w="9525">
            <a:noFill/>
            <a:miter lim="800000"/>
            <a:headEnd/>
            <a:tailEnd/>
          </a:ln>
        </p:spPr>
        <p:txBody>
          <a:bodyPr wrap="square" lIns="91416" tIns="45708" rIns="91416" bIns="45708">
            <a:spAutoFit/>
          </a:bodyPr>
          <a:lstStyle/>
          <a:p>
            <a:pPr algn="ctr">
              <a:lnSpc>
                <a:spcPct val="80000"/>
              </a:lnSpc>
            </a:pPr>
            <a:r>
              <a:rPr lang="en-US" sz="3200" b="1" dirty="0" smtClean="0">
                <a:solidFill>
                  <a:srgbClr val="FFFF00"/>
                </a:solidFill>
                <a:latin typeface="Neo Sans Intel Medium" pitchFamily="34" charset="0"/>
                <a:ea typeface="Gulim" pitchFamily="34" charset="-127"/>
              </a:rPr>
              <a:t>TPC-E</a:t>
            </a:r>
          </a:p>
          <a:p>
            <a:pPr algn="ctr">
              <a:lnSpc>
                <a:spcPct val="80000"/>
              </a:lnSpc>
            </a:pPr>
            <a:endParaRPr lang="en-US" sz="3200" b="1" dirty="0" smtClean="0">
              <a:solidFill>
                <a:srgbClr val="FFFF00"/>
              </a:solidFill>
              <a:latin typeface="Neo Sans Intel Medium" pitchFamily="34" charset="0"/>
              <a:ea typeface="Gulim" pitchFamily="34" charset="-127"/>
            </a:endParaRPr>
          </a:p>
          <a:p>
            <a:pPr algn="ctr">
              <a:lnSpc>
                <a:spcPct val="80000"/>
              </a:lnSpc>
            </a:pPr>
            <a:endParaRPr lang="en-US" sz="2100" dirty="0" smtClean="0">
              <a:solidFill>
                <a:srgbClr val="FFFF00"/>
              </a:solidFill>
              <a:latin typeface="Neo Sans Intel Medium" pitchFamily="34" charset="0"/>
              <a:ea typeface="Gulim" pitchFamily="34" charset="-127"/>
            </a:endParaRPr>
          </a:p>
          <a:p>
            <a:pPr algn="ctr">
              <a:lnSpc>
                <a:spcPct val="80000"/>
              </a:lnSpc>
            </a:pPr>
            <a:endParaRPr lang="en-US" sz="5400" dirty="0" smtClean="0">
              <a:solidFill>
                <a:srgbClr val="FFFF00"/>
              </a:solidFill>
              <a:latin typeface="Neo Sans Intel Medium" pitchFamily="34" charset="0"/>
              <a:ea typeface="Gulim" pitchFamily="34" charset="-127"/>
            </a:endParaRPr>
          </a:p>
          <a:p>
            <a:pPr algn="ctr">
              <a:lnSpc>
                <a:spcPct val="80000"/>
              </a:lnSpc>
            </a:pPr>
            <a:endParaRPr lang="en-US" sz="5400" dirty="0">
              <a:solidFill>
                <a:srgbClr val="FFFF00"/>
              </a:solidFill>
              <a:latin typeface="Neo Sans Intel Medium" pitchFamily="34" charset="0"/>
              <a:ea typeface="Gulim" pitchFamily="34" charset="-127"/>
            </a:endParaRPr>
          </a:p>
        </p:txBody>
      </p:sp>
      <p:sp>
        <p:nvSpPr>
          <p:cNvPr id="18" name="Title 1"/>
          <p:cNvSpPr>
            <a:spLocks noGrp="1"/>
          </p:cNvSpPr>
          <p:nvPr>
            <p:ph type="title"/>
          </p:nvPr>
        </p:nvSpPr>
        <p:spPr>
          <a:xfrm>
            <a:off x="149629" y="163688"/>
            <a:ext cx="8994371" cy="941796"/>
          </a:xfrm>
        </p:spPr>
        <p:txBody>
          <a:bodyPr/>
          <a:lstStyle/>
          <a:p>
            <a:r>
              <a:rPr lang="en-US" sz="4400" dirty="0" smtClean="0"/>
              <a:t>Improved Database Performance</a:t>
            </a:r>
            <a:br>
              <a:rPr lang="en-US" sz="4400" dirty="0" smtClean="0"/>
            </a:br>
            <a:r>
              <a:rPr lang="en-US" sz="2400" dirty="0">
                <a:solidFill>
                  <a:schemeClr val="tx1"/>
                </a:solidFill>
              </a:rPr>
              <a:t>Intel Xeon </a:t>
            </a:r>
            <a:r>
              <a:rPr lang="en-US" sz="2400" dirty="0" smtClean="0">
                <a:solidFill>
                  <a:schemeClr val="tx1"/>
                </a:solidFill>
              </a:rPr>
              <a:t>7400 </a:t>
            </a:r>
            <a:r>
              <a:rPr lang="en-US" sz="2400" dirty="0">
                <a:solidFill>
                  <a:schemeClr val="tx1"/>
                </a:solidFill>
              </a:rPr>
              <a:t>Series </a:t>
            </a:r>
            <a:r>
              <a:rPr lang="en-US" sz="2400" dirty="0" smtClean="0">
                <a:solidFill>
                  <a:schemeClr val="tx1"/>
                </a:solidFill>
              </a:rPr>
              <a:t>/ Windows </a:t>
            </a:r>
            <a:r>
              <a:rPr lang="en-US" sz="2400" dirty="0">
                <a:solidFill>
                  <a:schemeClr val="tx1"/>
                </a:solidFill>
              </a:rPr>
              <a:t>Server 2008 </a:t>
            </a:r>
            <a:r>
              <a:rPr lang="en-US" sz="2400" dirty="0" smtClean="0">
                <a:solidFill>
                  <a:schemeClr val="tx1"/>
                </a:solidFill>
              </a:rPr>
              <a:t>R2 / SQL Server 2008 R2</a:t>
            </a:r>
            <a:endParaRPr lang="en-US" sz="2400" dirty="0"/>
          </a:p>
        </p:txBody>
      </p:sp>
      <p:sp>
        <p:nvSpPr>
          <p:cNvPr id="8" name="TextBox 7"/>
          <p:cNvSpPr txBox="1"/>
          <p:nvPr/>
        </p:nvSpPr>
        <p:spPr>
          <a:xfrm>
            <a:off x="232756" y="6301047"/>
            <a:ext cx="8545484" cy="382386"/>
          </a:xfrm>
          <a:prstGeom prst="rect">
            <a:avLst/>
          </a:prstGeom>
          <a:noFill/>
        </p:spPr>
        <p:txBody>
          <a:bodyPr wrap="square" rtlCol="0">
            <a:spAutoFit/>
          </a:bodyPr>
          <a:lstStyle/>
          <a:p>
            <a:pPr algn="ctr"/>
            <a:r>
              <a:rPr lang="en-US" b="1" dirty="0" smtClean="0"/>
              <a:t>Up to 70% higher than previous benchmark results!</a:t>
            </a:r>
            <a:endParaRPr lang="en-US" b="1"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Text Placeholder 3"/>
          <p:cNvSpPr>
            <a:spLocks noGrp="1"/>
          </p:cNvSpPr>
          <p:nvPr>
            <p:ph type="body" sz="quarter" idx="10"/>
          </p:nvPr>
        </p:nvSpPr>
        <p:spPr>
          <a:xfrm>
            <a:off x="381000" y="912147"/>
            <a:ext cx="8382000" cy="2210862"/>
          </a:xfrm>
        </p:spPr>
        <p:txBody>
          <a:bodyPr/>
          <a:lstStyle/>
          <a:p>
            <a:r>
              <a:rPr lang="en-US" dirty="0" smtClean="0"/>
              <a:t>Time to refresh with new technology is now</a:t>
            </a:r>
          </a:p>
          <a:p>
            <a:pPr lvl="1"/>
            <a:r>
              <a:rPr lang="en-US" dirty="0"/>
              <a:t>Implement a Data Center Platform Strategy: Dynamic Data Center</a:t>
            </a:r>
          </a:p>
          <a:p>
            <a:pPr lvl="1"/>
            <a:r>
              <a:rPr lang="en-US" dirty="0" smtClean="0"/>
              <a:t>Lower Your Costs</a:t>
            </a:r>
          </a:p>
          <a:p>
            <a:pPr lvl="1"/>
            <a:r>
              <a:rPr lang="en-US" dirty="0" smtClean="0"/>
              <a:t>Improve Application Performance; and</a:t>
            </a:r>
          </a:p>
          <a:p>
            <a:pPr lvl="1"/>
            <a:r>
              <a:rPr lang="en-US" dirty="0" smtClean="0"/>
              <a:t>Lower Energy Usage</a:t>
            </a:r>
          </a:p>
          <a:p>
            <a:r>
              <a:rPr lang="en-US" dirty="0" smtClean="0"/>
              <a:t>Visit the Intel Expo Booth to learn more: </a:t>
            </a:r>
          </a:p>
          <a:p>
            <a:pPr lvl="1"/>
            <a:r>
              <a:rPr lang="en-US" dirty="0" smtClean="0"/>
              <a:t>#G1in Hall 4-2A</a:t>
            </a:r>
          </a:p>
          <a:p>
            <a:r>
              <a:rPr lang="en-US" dirty="0" smtClean="0"/>
              <a:t>Visit the Intel Microsoft Alliance Web Page:</a:t>
            </a:r>
          </a:p>
          <a:p>
            <a:pPr lvl="1"/>
            <a:r>
              <a:rPr lang="en-US" dirty="0" smtClean="0">
                <a:hlinkClick r:id="rId3"/>
              </a:rPr>
              <a:t>www.intelalliance.com/microsoft</a:t>
            </a:r>
            <a:r>
              <a:rPr lang="en-US" dirty="0" smtClean="0"/>
              <a:t> </a:t>
            </a:r>
          </a:p>
          <a:p>
            <a:r>
              <a:rPr lang="en-US" dirty="0" smtClean="0"/>
              <a:t>Complete your Session Evaluations!</a:t>
            </a:r>
            <a:endParaRPr lang="en-US" dirty="0"/>
          </a:p>
        </p:txBody>
      </p:sp>
      <p:sp>
        <p:nvSpPr>
          <p:cNvPr id="5" name="TextBox 4"/>
          <p:cNvSpPr txBox="1"/>
          <p:nvPr/>
        </p:nvSpPr>
        <p:spPr>
          <a:xfrm>
            <a:off x="4094328" y="5308979"/>
            <a:ext cx="184731" cy="369332"/>
          </a:xfrm>
          <a:prstGeom prst="rect">
            <a:avLst/>
          </a:prstGeom>
          <a:noFill/>
        </p:spPr>
        <p:txBody>
          <a:bodyPr wrap="none" rtlCol="0">
            <a:spAutoFit/>
          </a:bodyPr>
          <a:lstStyle/>
          <a:p>
            <a:endParaRPr lang="en-US" dirty="0"/>
          </a:p>
        </p:txBody>
      </p:sp>
      <p:sp>
        <p:nvSpPr>
          <p:cNvPr id="51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28700" algn="l"/>
              </a:tabLst>
            </a:pPr>
            <a:r>
              <a:rPr kumimoji="0" lang="en-US" sz="10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Intel Booth: #G1  in  Hall 4-2A and 4-2B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28700" algn="l"/>
              </a:tabLst>
            </a:pPr>
            <a:r>
              <a:rPr kumimoji="0" lang="en-US" sz="10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Intel Booth: #G1  in  Hall 4-2A and 4-2B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849" y="5593865"/>
            <a:ext cx="3460751" cy="1157455"/>
          </a:xfrm>
        </p:spPr>
        <p:txBody>
          <a:bodyPr/>
          <a:lstStyle/>
          <a:p>
            <a:r>
              <a:rPr lang="en-US" dirty="0" smtClean="0"/>
              <a:t>Keith Mayer</a:t>
            </a:r>
          </a:p>
          <a:p>
            <a:r>
              <a:rPr lang="en-US" dirty="0" smtClean="0"/>
              <a:t>Lead Learning Consultant</a:t>
            </a:r>
          </a:p>
          <a:p>
            <a:r>
              <a:rPr lang="en-US" dirty="0" smtClean="0"/>
              <a:t>Enterprise &amp; Partner Group</a:t>
            </a:r>
          </a:p>
          <a:p>
            <a:r>
              <a:rPr lang="en-US" dirty="0" smtClean="0"/>
              <a:t>Microsoft Corporation</a:t>
            </a:r>
            <a:endParaRPr lang="en-US" dirty="0"/>
          </a:p>
        </p:txBody>
      </p:sp>
      <p:sp>
        <p:nvSpPr>
          <p:cNvPr id="4" name="Text Placeholder 3"/>
          <p:cNvSpPr>
            <a:spLocks noGrp="1"/>
          </p:cNvSpPr>
          <p:nvPr>
            <p:ph type="body" sz="quarter" idx="10"/>
          </p:nvPr>
        </p:nvSpPr>
        <p:spPr>
          <a:xfrm>
            <a:off x="510793" y="3813437"/>
            <a:ext cx="7681913" cy="1495794"/>
          </a:xfrm>
        </p:spPr>
        <p:txBody>
          <a:bodyPr>
            <a:spAutoFit/>
          </a:bodyPr>
          <a:lstStyle/>
          <a:p>
            <a:r>
              <a:rPr lang="en-US" sz="3600" spc="0" dirty="0">
                <a:effectLst/>
              </a:rPr>
              <a:t>Datacenter Optimization with </a:t>
            </a:r>
            <a:r>
              <a:rPr lang="en-US" sz="3600" spc="0" dirty="0" smtClean="0">
                <a:effectLst/>
              </a:rPr>
              <a:t>…</a:t>
            </a:r>
            <a:br>
              <a:rPr lang="en-US" sz="3600" spc="0" dirty="0" smtClean="0">
                <a:effectLst/>
              </a:rPr>
            </a:br>
            <a:r>
              <a:rPr lang="en-US" sz="3600" spc="0" dirty="0" smtClean="0">
                <a:effectLst/>
              </a:rPr>
              <a:t>Intel </a:t>
            </a:r>
            <a:r>
              <a:rPr lang="en-US" sz="3600" spc="0" dirty="0">
                <a:effectLst/>
              </a:rPr>
              <a:t>Xeon </a:t>
            </a:r>
            <a:r>
              <a:rPr lang="en-US" sz="3600" spc="0" dirty="0" smtClean="0">
                <a:effectLst/>
              </a:rPr>
              <a:t>Processor-based </a:t>
            </a:r>
            <a:r>
              <a:rPr lang="en-US" sz="3600" spc="0" dirty="0">
                <a:effectLst/>
              </a:rPr>
              <a:t>Servers and Windows Server 2008 R2</a:t>
            </a:r>
            <a:endParaRPr lang="en-US" sz="3600" spc="0" dirty="0"/>
          </a:p>
        </p:txBody>
      </p:sp>
      <p:sp>
        <p:nvSpPr>
          <p:cNvPr id="6" name="Subtitle 2"/>
          <p:cNvSpPr txBox="1">
            <a:spLocks/>
          </p:cNvSpPr>
          <p:nvPr/>
        </p:nvSpPr>
        <p:spPr bwMode="white">
          <a:xfrm>
            <a:off x="4540249" y="5593865"/>
            <a:ext cx="3460751" cy="11574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FontTx/>
              <a:buNone/>
              <a:defRPr sz="20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rgbClr val="FFFFFF">
                  <a:tint val="75000"/>
                </a:srgbClr>
              </a:solidFill>
            </a:endParaRPr>
          </a:p>
          <a:p>
            <a:endParaRPr lang="en-US" dirty="0" smtClean="0">
              <a:solidFill>
                <a:srgbClr val="FFFFFF">
                  <a:tint val="75000"/>
                </a:srgbClr>
              </a:solidFill>
            </a:endParaRPr>
          </a:p>
          <a:p>
            <a:endParaRPr lang="en-US" dirty="0">
              <a:solidFill>
                <a:srgbClr val="FFFFFF">
                  <a:tint val="75000"/>
                </a:srgbClr>
              </a:solidFill>
            </a:endParaRPr>
          </a:p>
          <a:p>
            <a:pPr algn="r"/>
            <a:r>
              <a:rPr lang="en-US" dirty="0" smtClean="0">
                <a:solidFill>
                  <a:srgbClr val="FFFFFF">
                    <a:tint val="75000"/>
                  </a:srgbClr>
                </a:solidFill>
              </a:rPr>
              <a:t>Session Code: SVR210</a:t>
            </a:r>
          </a:p>
        </p:txBody>
      </p:sp>
      <p:sp>
        <p:nvSpPr>
          <p:cNvPr id="5" name="Text Placeholder 3"/>
          <p:cNvSpPr txBox="1">
            <a:spLocks/>
          </p:cNvSpPr>
          <p:nvPr/>
        </p:nvSpPr>
        <p:spPr bwMode="white">
          <a:xfrm>
            <a:off x="3773408" y="2087259"/>
            <a:ext cx="7681913" cy="1218795"/>
          </a:xfrm>
          <a:prstGeom prst="rect">
            <a:avLst/>
          </a:prstGeom>
        </p:spPr>
        <p:txBody>
          <a:bodyPr vert="horz" wrap="square" lIns="0" tIns="0" rIns="0" bIns="0" rtlCol="0" anchor="t" anchorCtr="0">
            <a:spAutoFit/>
          </a:bodyPr>
          <a:lstStyle>
            <a:lvl1pPr marL="0" indent="0" algn="l" defTabSz="914363" rtl="0" eaLnBrk="1" latinLnBrk="0" hangingPunct="1">
              <a:lnSpc>
                <a:spcPct val="90000"/>
              </a:lnSpc>
              <a:spcBef>
                <a:spcPct val="20000"/>
              </a:spcBef>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vl2pPr marL="914400" indent="-396875" algn="l" defTabSz="914363" rtl="0" eaLnBrk="1" latinLnBrk="0" hangingPunct="1">
              <a:lnSpc>
                <a:spcPct val="90000"/>
              </a:lnSpc>
              <a:spcBef>
                <a:spcPct val="20000"/>
              </a:spcBef>
              <a:buSzPct val="90000"/>
              <a:buFontTx/>
              <a:buBlip>
                <a:blip r:embed="rId3"/>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3"/>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800" spc="0" dirty="0" smtClean="0">
                <a:effectLst/>
              </a:rPr>
              <a:t>Questions?</a:t>
            </a:r>
            <a:endParaRPr lang="en-US" sz="8800" spc="0" dirty="0"/>
          </a:p>
        </p:txBody>
      </p:sp>
    </p:spTree>
    <p:extLst>
      <p:ext uri="{BB962C8B-B14F-4D97-AF65-F5344CB8AC3E}">
        <p14:creationId xmlns:p14="http://schemas.microsoft.com/office/powerpoint/2010/main" xmlns="" val="98089096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3"/>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
          <p:cNvSpPr>
            <a:spLocks noGrp="1" noChangeArrowheads="1"/>
          </p:cNvSpPr>
          <p:nvPr>
            <p:ph type="title"/>
          </p:nvPr>
        </p:nvSpPr>
        <p:spPr>
          <a:xfrm>
            <a:off x="381000" y="230188"/>
            <a:ext cx="8382000" cy="609398"/>
          </a:xfrm>
        </p:spPr>
        <p:txBody>
          <a:bodyPr/>
          <a:lstStyle/>
          <a:p>
            <a:r>
              <a:rPr lang="en-US" sz="4400" dirty="0" smtClean="0"/>
              <a:t>IT Constraints on Growth</a:t>
            </a:r>
            <a:endParaRPr lang="en-US" sz="4400" dirty="0" smtClean="0">
              <a:solidFill>
                <a:schemeClr val="bg1"/>
              </a:solidFill>
            </a:endParaRPr>
          </a:p>
        </p:txBody>
      </p:sp>
      <p:sp>
        <p:nvSpPr>
          <p:cNvPr id="38916" name="Rectangle 20481"/>
          <p:cNvSpPr>
            <a:spLocks noChangeArrowheads="1"/>
          </p:cNvSpPr>
          <p:nvPr/>
        </p:nvSpPr>
        <p:spPr bwMode="auto">
          <a:xfrm>
            <a:off x="4263296" y="2359025"/>
            <a:ext cx="4876800" cy="980694"/>
          </a:xfrm>
          <a:prstGeom prst="roundRect">
            <a:avLst>
              <a:gd name="adj" fmla="val 16667"/>
            </a:avLst>
          </a:prstGeom>
          <a:solidFill>
            <a:schemeClr val="bg1">
              <a:alpha val="89803"/>
            </a:schemeClr>
          </a:solidFill>
          <a:ln w="9525" algn="ctr">
            <a:noFill/>
            <a:round/>
            <a:headEnd/>
            <a:tailEnd/>
          </a:ln>
        </p:spPr>
        <p:txBody>
          <a:bodyPr>
            <a:spAutoFit/>
          </a:bodyPr>
          <a:lstStyle/>
          <a:p>
            <a:pPr>
              <a:lnSpc>
                <a:spcPct val="80000"/>
              </a:lnSpc>
              <a:spcAft>
                <a:spcPct val="40000"/>
              </a:spcAft>
              <a:buClr>
                <a:schemeClr val="tx1"/>
              </a:buClr>
              <a:buFont typeface="Wingdings" pitchFamily="2" charset="2"/>
              <a:buNone/>
            </a:pPr>
            <a:r>
              <a:rPr lang="en-US" sz="2400" b="1" dirty="0"/>
              <a:t>Power &amp; Cooling</a:t>
            </a:r>
            <a:r>
              <a:rPr lang="en-US" sz="2400" dirty="0"/>
              <a:t/>
            </a:r>
            <a:br>
              <a:rPr lang="en-US" sz="2400" dirty="0"/>
            </a:br>
            <a:r>
              <a:rPr lang="en-US" sz="2000" dirty="0">
                <a:solidFill>
                  <a:schemeClr val="tx1"/>
                </a:solidFill>
              </a:rPr>
              <a:t>For every $1 spent on server HW, </a:t>
            </a:r>
            <a:br>
              <a:rPr lang="en-US" sz="2000" dirty="0">
                <a:solidFill>
                  <a:schemeClr val="tx1"/>
                </a:solidFill>
              </a:rPr>
            </a:br>
            <a:r>
              <a:rPr lang="en-US" sz="2000" dirty="0">
                <a:solidFill>
                  <a:schemeClr val="tx1"/>
                </a:solidFill>
              </a:rPr>
              <a:t>50 cents spent on power/cooling</a:t>
            </a:r>
          </a:p>
        </p:txBody>
      </p:sp>
      <p:sp>
        <p:nvSpPr>
          <p:cNvPr id="38917" name="Rectangle 20481"/>
          <p:cNvSpPr>
            <a:spLocks noChangeArrowheads="1"/>
          </p:cNvSpPr>
          <p:nvPr/>
        </p:nvSpPr>
        <p:spPr bwMode="auto">
          <a:xfrm>
            <a:off x="4249008" y="3575050"/>
            <a:ext cx="4876800" cy="980694"/>
          </a:xfrm>
          <a:prstGeom prst="roundRect">
            <a:avLst>
              <a:gd name="adj" fmla="val 16667"/>
            </a:avLst>
          </a:prstGeom>
          <a:solidFill>
            <a:schemeClr val="bg1">
              <a:alpha val="89803"/>
            </a:schemeClr>
          </a:solidFill>
          <a:ln w="9525" algn="ctr">
            <a:noFill/>
            <a:round/>
            <a:headEnd/>
            <a:tailEnd/>
          </a:ln>
        </p:spPr>
        <p:txBody>
          <a:bodyPr>
            <a:spAutoFit/>
          </a:bodyPr>
          <a:lstStyle/>
          <a:p>
            <a:pPr>
              <a:lnSpc>
                <a:spcPct val="80000"/>
              </a:lnSpc>
              <a:spcAft>
                <a:spcPct val="40000"/>
              </a:spcAft>
              <a:buClr>
                <a:schemeClr val="tx1"/>
              </a:buClr>
              <a:buFont typeface="Wingdings" pitchFamily="2" charset="2"/>
              <a:buNone/>
            </a:pPr>
            <a:r>
              <a:rPr lang="en-US" sz="2400" b="1" dirty="0"/>
              <a:t>Operating Cost</a:t>
            </a:r>
            <a:r>
              <a:rPr lang="en-US" sz="2400" dirty="0"/>
              <a:t/>
            </a:r>
            <a:br>
              <a:rPr lang="en-US" sz="2400" dirty="0"/>
            </a:br>
            <a:r>
              <a:rPr lang="en-US" sz="2000" dirty="0">
                <a:solidFill>
                  <a:schemeClr val="tx1"/>
                </a:solidFill>
              </a:rPr>
              <a:t>$8 in maintenance for every </a:t>
            </a:r>
            <a:br>
              <a:rPr lang="en-US" sz="2000" dirty="0">
                <a:solidFill>
                  <a:schemeClr val="tx1"/>
                </a:solidFill>
              </a:rPr>
            </a:br>
            <a:r>
              <a:rPr lang="en-US" sz="2000" dirty="0">
                <a:solidFill>
                  <a:schemeClr val="tx1"/>
                </a:solidFill>
              </a:rPr>
              <a:t>$1 spent on new infrastructure</a:t>
            </a:r>
          </a:p>
        </p:txBody>
      </p:sp>
      <p:sp>
        <p:nvSpPr>
          <p:cNvPr id="38918" name="Rectangle 20481"/>
          <p:cNvSpPr>
            <a:spLocks noChangeArrowheads="1"/>
          </p:cNvSpPr>
          <p:nvPr/>
        </p:nvSpPr>
        <p:spPr bwMode="auto">
          <a:xfrm>
            <a:off x="4249008" y="4791075"/>
            <a:ext cx="4876800" cy="980694"/>
          </a:xfrm>
          <a:prstGeom prst="roundRect">
            <a:avLst>
              <a:gd name="adj" fmla="val 16667"/>
            </a:avLst>
          </a:prstGeom>
          <a:solidFill>
            <a:schemeClr val="bg1">
              <a:alpha val="89803"/>
            </a:schemeClr>
          </a:solidFill>
          <a:ln w="9525" algn="ctr">
            <a:noFill/>
            <a:round/>
            <a:headEnd/>
            <a:tailEnd/>
          </a:ln>
        </p:spPr>
        <p:txBody>
          <a:bodyPr>
            <a:spAutoFit/>
          </a:bodyPr>
          <a:lstStyle/>
          <a:p>
            <a:pPr>
              <a:lnSpc>
                <a:spcPct val="80000"/>
              </a:lnSpc>
              <a:spcAft>
                <a:spcPct val="40000"/>
              </a:spcAft>
              <a:buClr>
                <a:schemeClr val="tx1"/>
              </a:buClr>
              <a:buFont typeface="Wingdings" pitchFamily="2" charset="2"/>
              <a:buNone/>
            </a:pPr>
            <a:r>
              <a:rPr lang="en-US" sz="2400" b="1" dirty="0"/>
              <a:t>Space Crunch</a:t>
            </a:r>
            <a:r>
              <a:rPr lang="en-US" sz="2400" dirty="0"/>
              <a:t/>
            </a:r>
            <a:br>
              <a:rPr lang="en-US" sz="2400" dirty="0"/>
            </a:br>
            <a:r>
              <a:rPr lang="en-US" sz="2000" dirty="0">
                <a:solidFill>
                  <a:schemeClr val="tx1"/>
                </a:solidFill>
              </a:rPr>
              <a:t>Datacenter construction costs</a:t>
            </a:r>
            <a:br>
              <a:rPr lang="en-US" sz="2000" dirty="0">
                <a:solidFill>
                  <a:schemeClr val="tx1"/>
                </a:solidFill>
              </a:rPr>
            </a:br>
            <a:r>
              <a:rPr lang="en-US" sz="2000" dirty="0">
                <a:solidFill>
                  <a:schemeClr val="tx1"/>
                </a:solidFill>
              </a:rPr>
              <a:t>&gt;$1,000/</a:t>
            </a:r>
            <a:r>
              <a:rPr lang="en-US" sz="2000" dirty="0" err="1">
                <a:solidFill>
                  <a:schemeClr val="tx1"/>
                </a:solidFill>
              </a:rPr>
              <a:t>sq</a:t>
            </a:r>
            <a:r>
              <a:rPr lang="en-US" sz="2000" dirty="0">
                <a:solidFill>
                  <a:schemeClr val="tx1"/>
                </a:solidFill>
              </a:rPr>
              <a:t> </a:t>
            </a:r>
            <a:r>
              <a:rPr lang="en-US" sz="2000" dirty="0" err="1">
                <a:solidFill>
                  <a:schemeClr val="tx1"/>
                </a:solidFill>
              </a:rPr>
              <a:t>ft</a:t>
            </a:r>
            <a:endParaRPr lang="en-US" sz="2000" dirty="0">
              <a:solidFill>
                <a:schemeClr val="tx1"/>
              </a:solidFill>
            </a:endParaRPr>
          </a:p>
        </p:txBody>
      </p:sp>
      <p:sp>
        <p:nvSpPr>
          <p:cNvPr id="38919" name="Rectangle 20481"/>
          <p:cNvSpPr>
            <a:spLocks noChangeArrowheads="1"/>
          </p:cNvSpPr>
          <p:nvPr/>
        </p:nvSpPr>
        <p:spPr bwMode="auto">
          <a:xfrm>
            <a:off x="4249008" y="1143000"/>
            <a:ext cx="4876800" cy="980694"/>
          </a:xfrm>
          <a:prstGeom prst="roundRect">
            <a:avLst>
              <a:gd name="adj" fmla="val 16667"/>
            </a:avLst>
          </a:prstGeom>
          <a:solidFill>
            <a:schemeClr val="bg1">
              <a:alpha val="89803"/>
            </a:schemeClr>
          </a:solidFill>
          <a:ln w="9525" algn="ctr">
            <a:noFill/>
            <a:round/>
            <a:headEnd/>
            <a:tailEnd/>
          </a:ln>
        </p:spPr>
        <p:txBody>
          <a:bodyPr>
            <a:spAutoFit/>
          </a:bodyPr>
          <a:lstStyle/>
          <a:p>
            <a:pPr>
              <a:lnSpc>
                <a:spcPct val="80000"/>
              </a:lnSpc>
              <a:spcAft>
                <a:spcPct val="40000"/>
              </a:spcAft>
              <a:buClr>
                <a:schemeClr val="tx1"/>
              </a:buClr>
              <a:buFont typeface="Wingdings" pitchFamily="2" charset="2"/>
              <a:buNone/>
            </a:pPr>
            <a:r>
              <a:rPr lang="en-US" sz="2400" b="1" dirty="0"/>
              <a:t>Server Sprawl</a:t>
            </a:r>
            <a:r>
              <a:rPr lang="en-US" sz="2400" dirty="0"/>
              <a:t/>
            </a:r>
            <a:br>
              <a:rPr lang="en-US" sz="2400" dirty="0"/>
            </a:br>
            <a:r>
              <a:rPr lang="en-US" sz="2000" dirty="0">
                <a:solidFill>
                  <a:schemeClr val="tx1"/>
                </a:solidFill>
              </a:rPr>
              <a:t>&gt;30m physical servers currently installed: growing 4X next 10 years</a:t>
            </a:r>
          </a:p>
        </p:txBody>
      </p:sp>
      <p:sp>
        <p:nvSpPr>
          <p:cNvPr id="38920" name="Rectangle 8"/>
          <p:cNvSpPr>
            <a:spLocks noChangeArrowheads="1"/>
          </p:cNvSpPr>
          <p:nvPr/>
        </p:nvSpPr>
        <p:spPr bwMode="auto">
          <a:xfrm>
            <a:off x="0" y="5802313"/>
            <a:ext cx="9144000" cy="214312"/>
          </a:xfrm>
          <a:prstGeom prst="rect">
            <a:avLst/>
          </a:prstGeom>
          <a:noFill/>
          <a:ln w="9525" algn="ctr">
            <a:noFill/>
            <a:miter lim="800000"/>
            <a:headEnd/>
            <a:tailEnd/>
          </a:ln>
        </p:spPr>
        <p:txBody>
          <a:bodyPr anchor="b">
            <a:spAutoFit/>
          </a:bodyPr>
          <a:lstStyle/>
          <a:p>
            <a:pPr>
              <a:lnSpc>
                <a:spcPct val="90000"/>
              </a:lnSpc>
              <a:spcBef>
                <a:spcPct val="40000"/>
              </a:spcBef>
              <a:buSzPct val="125000"/>
              <a:buFont typeface="Times" pitchFamily="18" charset="0"/>
              <a:buNone/>
            </a:pPr>
            <a:r>
              <a:rPr lang="en-US" sz="900">
                <a:solidFill>
                  <a:schemeClr val="bg1"/>
                </a:solidFill>
              </a:rPr>
              <a:t>Source:  IDC.</a:t>
            </a:r>
          </a:p>
        </p:txBody>
      </p:sp>
      <p:pic>
        <p:nvPicPr>
          <p:cNvPr id="9" name="Picture 8"/>
          <p:cNvPicPr>
            <a:picLocks noChangeAspect="1" noChangeArrowheads="1"/>
          </p:cNvPicPr>
          <p:nvPr/>
        </p:nvPicPr>
        <p:blipFill>
          <a:blip r:embed="rId3"/>
          <a:srcRect/>
          <a:stretch>
            <a:fillRect/>
          </a:stretch>
        </p:blipFill>
        <p:spPr bwMode="auto">
          <a:xfrm>
            <a:off x="355199" y="1309048"/>
            <a:ext cx="3602876" cy="4191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title"/>
          </p:nvPr>
        </p:nvSpPr>
        <p:spPr>
          <a:xfrm>
            <a:off x="381000" y="230188"/>
            <a:ext cx="8382000" cy="609398"/>
          </a:xfrm>
        </p:spPr>
        <p:txBody>
          <a:bodyPr/>
          <a:lstStyle/>
          <a:p>
            <a:pPr eaLnBrk="1" hangingPunct="1"/>
            <a:r>
              <a:rPr lang="en-US" sz="4400" dirty="0" smtClean="0"/>
              <a:t>How Healthy is Your Data Center?</a:t>
            </a:r>
          </a:p>
        </p:txBody>
      </p:sp>
      <p:sp>
        <p:nvSpPr>
          <p:cNvPr id="39939" name="Rectangle 14"/>
          <p:cNvSpPr>
            <a:spLocks noChangeArrowheads="1"/>
          </p:cNvSpPr>
          <p:nvPr/>
        </p:nvSpPr>
        <p:spPr bwMode="auto">
          <a:xfrm>
            <a:off x="1466850" y="5000625"/>
            <a:ext cx="3048000" cy="214313"/>
          </a:xfrm>
          <a:prstGeom prst="rect">
            <a:avLst/>
          </a:prstGeom>
          <a:noFill/>
          <a:ln w="9525" algn="ctr">
            <a:noFill/>
            <a:miter lim="800000"/>
            <a:headEnd/>
            <a:tailEnd/>
          </a:ln>
        </p:spPr>
        <p:txBody>
          <a:bodyPr anchor="b">
            <a:spAutoFit/>
          </a:bodyPr>
          <a:lstStyle/>
          <a:p>
            <a:pPr algn="r">
              <a:lnSpc>
                <a:spcPct val="90000"/>
              </a:lnSpc>
              <a:spcBef>
                <a:spcPct val="40000"/>
              </a:spcBef>
              <a:buSzPct val="125000"/>
            </a:pPr>
            <a:r>
              <a:rPr lang="en-US" sz="900"/>
              <a:t>Source:  Gartner IT Key Metrics Data 2008.  </a:t>
            </a:r>
          </a:p>
        </p:txBody>
      </p:sp>
      <p:sp>
        <p:nvSpPr>
          <p:cNvPr id="39940" name="Rectangle 9"/>
          <p:cNvSpPr>
            <a:spLocks noChangeArrowheads="1"/>
          </p:cNvSpPr>
          <p:nvPr/>
        </p:nvSpPr>
        <p:spPr bwMode="auto">
          <a:xfrm>
            <a:off x="0" y="5791200"/>
            <a:ext cx="9144000" cy="214313"/>
          </a:xfrm>
          <a:prstGeom prst="rect">
            <a:avLst/>
          </a:prstGeom>
          <a:noFill/>
          <a:ln w="9525" algn="ctr">
            <a:noFill/>
            <a:miter lim="800000"/>
            <a:headEnd/>
            <a:tailEnd/>
          </a:ln>
        </p:spPr>
        <p:txBody>
          <a:bodyPr anchor="b">
            <a:spAutoFit/>
          </a:bodyPr>
          <a:lstStyle/>
          <a:p>
            <a:pPr>
              <a:lnSpc>
                <a:spcPct val="90000"/>
              </a:lnSpc>
              <a:spcBef>
                <a:spcPct val="40000"/>
              </a:spcBef>
              <a:buSzPct val="125000"/>
              <a:buFont typeface="Times" pitchFamily="18" charset="0"/>
              <a:buNone/>
            </a:pPr>
            <a:r>
              <a:rPr lang="en-US" sz="900"/>
              <a:t>1 Source: Intel. See Legal information slides for detailed comparisons.</a:t>
            </a:r>
          </a:p>
        </p:txBody>
      </p:sp>
      <p:sp>
        <p:nvSpPr>
          <p:cNvPr id="39941" name="TextBox 10"/>
          <p:cNvSpPr txBox="1">
            <a:spLocks noChangeArrowheads="1"/>
          </p:cNvSpPr>
          <p:nvPr/>
        </p:nvSpPr>
        <p:spPr bwMode="auto">
          <a:xfrm>
            <a:off x="1009650" y="6191250"/>
            <a:ext cx="4691063" cy="274638"/>
          </a:xfrm>
          <a:prstGeom prst="rect">
            <a:avLst/>
          </a:prstGeom>
          <a:noFill/>
          <a:ln w="9525">
            <a:noFill/>
            <a:miter lim="800000"/>
            <a:headEnd/>
            <a:tailEnd/>
          </a:ln>
        </p:spPr>
        <p:txBody>
          <a:bodyPr wrap="none">
            <a:spAutoFit/>
          </a:bodyPr>
          <a:lstStyle/>
          <a:p>
            <a:r>
              <a:rPr lang="en-US" sz="1200" b="1">
                <a:solidFill>
                  <a:schemeClr val="bg1"/>
                </a:solidFill>
              </a:rPr>
              <a:t>Common approaches to improving datacenter health</a:t>
            </a:r>
          </a:p>
        </p:txBody>
      </p:sp>
      <p:pic>
        <p:nvPicPr>
          <p:cNvPr id="39942" name="Picture 14"/>
          <p:cNvPicPr>
            <a:picLocks noChangeAspect="1" noChangeArrowheads="1"/>
          </p:cNvPicPr>
          <p:nvPr/>
        </p:nvPicPr>
        <p:blipFill>
          <a:blip r:embed="rId3"/>
          <a:srcRect/>
          <a:stretch>
            <a:fillRect/>
          </a:stretch>
        </p:blipFill>
        <p:spPr bwMode="auto">
          <a:xfrm>
            <a:off x="438150" y="3214688"/>
            <a:ext cx="4144963" cy="1903412"/>
          </a:xfrm>
          <a:prstGeom prst="rect">
            <a:avLst/>
          </a:prstGeom>
          <a:noFill/>
          <a:ln w="9525">
            <a:noFill/>
            <a:miter lim="800000"/>
            <a:headEnd/>
            <a:tailEnd/>
          </a:ln>
        </p:spPr>
      </p:pic>
      <p:sp>
        <p:nvSpPr>
          <p:cNvPr id="39943" name="TextBox 17"/>
          <p:cNvSpPr txBox="1">
            <a:spLocks noChangeArrowheads="1"/>
          </p:cNvSpPr>
          <p:nvPr/>
        </p:nvSpPr>
        <p:spPr bwMode="auto">
          <a:xfrm>
            <a:off x="1009650" y="3867150"/>
            <a:ext cx="1762125" cy="457200"/>
          </a:xfrm>
          <a:prstGeom prst="rect">
            <a:avLst/>
          </a:prstGeom>
          <a:noFill/>
          <a:ln w="9525">
            <a:noFill/>
            <a:miter lim="800000"/>
            <a:headEnd/>
            <a:tailEnd/>
          </a:ln>
        </p:spPr>
        <p:txBody>
          <a:bodyPr>
            <a:spAutoFit/>
          </a:bodyPr>
          <a:lstStyle/>
          <a:p>
            <a:pPr algn="ctr"/>
            <a:r>
              <a:rPr lang="en-US" sz="2400" b="1">
                <a:solidFill>
                  <a:schemeClr val="bg1"/>
                </a:solidFill>
              </a:rPr>
              <a:t>Maintain</a:t>
            </a:r>
          </a:p>
        </p:txBody>
      </p:sp>
      <p:sp>
        <p:nvSpPr>
          <p:cNvPr id="39944" name="TextBox 19"/>
          <p:cNvSpPr txBox="1">
            <a:spLocks noChangeArrowheads="1"/>
          </p:cNvSpPr>
          <p:nvPr/>
        </p:nvSpPr>
        <p:spPr bwMode="auto">
          <a:xfrm>
            <a:off x="2324100" y="2962275"/>
            <a:ext cx="1514475" cy="366713"/>
          </a:xfrm>
          <a:prstGeom prst="rect">
            <a:avLst/>
          </a:prstGeom>
          <a:noFill/>
          <a:ln w="9525">
            <a:noFill/>
            <a:miter lim="800000"/>
            <a:headEnd/>
            <a:tailEnd/>
          </a:ln>
        </p:spPr>
        <p:txBody>
          <a:bodyPr>
            <a:spAutoFit/>
          </a:bodyPr>
          <a:lstStyle/>
          <a:p>
            <a:pPr algn="ctr"/>
            <a:r>
              <a:rPr lang="en-US">
                <a:solidFill>
                  <a:schemeClr val="tx1"/>
                </a:solidFill>
              </a:rPr>
              <a:t>Innovate</a:t>
            </a:r>
          </a:p>
        </p:txBody>
      </p:sp>
      <p:sp>
        <p:nvSpPr>
          <p:cNvPr id="39945" name="TextBox 20"/>
          <p:cNvSpPr txBox="1">
            <a:spLocks noChangeArrowheads="1"/>
          </p:cNvSpPr>
          <p:nvPr/>
        </p:nvSpPr>
        <p:spPr bwMode="auto">
          <a:xfrm>
            <a:off x="3476625" y="3105150"/>
            <a:ext cx="1514475" cy="366713"/>
          </a:xfrm>
          <a:prstGeom prst="rect">
            <a:avLst/>
          </a:prstGeom>
          <a:noFill/>
          <a:ln w="9525">
            <a:noFill/>
            <a:miter lim="800000"/>
            <a:headEnd/>
            <a:tailEnd/>
          </a:ln>
        </p:spPr>
        <p:txBody>
          <a:bodyPr>
            <a:spAutoFit/>
          </a:bodyPr>
          <a:lstStyle/>
          <a:p>
            <a:pPr algn="ctr"/>
            <a:r>
              <a:rPr lang="en-US">
                <a:solidFill>
                  <a:schemeClr val="tx1"/>
                </a:solidFill>
              </a:rPr>
              <a:t>Enhance</a:t>
            </a:r>
          </a:p>
        </p:txBody>
      </p:sp>
      <p:sp>
        <p:nvSpPr>
          <p:cNvPr id="39946" name="AutoShape 5"/>
          <p:cNvSpPr>
            <a:spLocks noChangeArrowheads="1"/>
          </p:cNvSpPr>
          <p:nvPr/>
        </p:nvSpPr>
        <p:spPr bwMode="auto">
          <a:xfrm>
            <a:off x="5051425" y="1398588"/>
            <a:ext cx="3756025" cy="3829050"/>
          </a:xfrm>
          <a:prstGeom prst="roundRect">
            <a:avLst>
              <a:gd name="adj" fmla="val 6551"/>
            </a:avLst>
          </a:prstGeom>
          <a:solidFill>
            <a:schemeClr val="tx2">
              <a:alpha val="10196"/>
            </a:schemeClr>
          </a:solidFill>
          <a:ln w="19050" algn="ctr">
            <a:solidFill>
              <a:schemeClr val="tx2"/>
            </a:solidFill>
            <a:round/>
            <a:headEnd/>
            <a:tailEnd/>
          </a:ln>
        </p:spPr>
        <p:txBody>
          <a:bodyPr anchor="ctr"/>
          <a:lstStyle/>
          <a:p>
            <a:pPr algn="ctr" eaLnBrk="0" hangingPunct="0">
              <a:spcBef>
                <a:spcPct val="50000"/>
              </a:spcBef>
            </a:pPr>
            <a:r>
              <a:rPr lang="en-US" sz="2800" b="1">
                <a:solidFill>
                  <a:schemeClr val="tx1"/>
                </a:solidFill>
              </a:rPr>
              <a:t>This limits ability to innovate and grow business with new services and capabilities </a:t>
            </a:r>
          </a:p>
        </p:txBody>
      </p:sp>
      <p:sp>
        <p:nvSpPr>
          <p:cNvPr id="39947" name="AutoShape 3"/>
          <p:cNvSpPr>
            <a:spLocks noChangeArrowheads="1"/>
          </p:cNvSpPr>
          <p:nvPr/>
        </p:nvSpPr>
        <p:spPr bwMode="auto">
          <a:xfrm>
            <a:off x="474663" y="1401763"/>
            <a:ext cx="4252912" cy="1465262"/>
          </a:xfrm>
          <a:prstGeom prst="roundRect">
            <a:avLst>
              <a:gd name="adj" fmla="val 9227"/>
            </a:avLst>
          </a:prstGeom>
          <a:solidFill>
            <a:schemeClr val="bg1">
              <a:alpha val="10196"/>
            </a:schemeClr>
          </a:solidFill>
          <a:ln w="19050" algn="ctr">
            <a:solidFill>
              <a:schemeClr val="tx2"/>
            </a:solidFill>
            <a:round/>
            <a:headEnd/>
            <a:tailEnd/>
          </a:ln>
        </p:spPr>
        <p:txBody>
          <a:bodyPr anchor="ctr"/>
          <a:lstStyle/>
          <a:p>
            <a:pPr algn="ctr" eaLnBrk="0" hangingPunct="0">
              <a:spcBef>
                <a:spcPct val="50000"/>
              </a:spcBef>
            </a:pPr>
            <a:r>
              <a:rPr lang="en-US" sz="2800" b="1" dirty="0"/>
              <a:t>IT is spending </a:t>
            </a:r>
            <a:br>
              <a:rPr lang="en-US" sz="2800" b="1" dirty="0"/>
            </a:br>
            <a:r>
              <a:rPr lang="en-US" sz="2800" b="1" dirty="0"/>
              <a:t>too much on maintenance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5" descr="INTEL_LOGO_RGB"/>
          <p:cNvPicPr>
            <a:picLocks noChangeAspect="1" noChangeArrowheads="1"/>
          </p:cNvPicPr>
          <p:nvPr/>
        </p:nvPicPr>
        <p:blipFill>
          <a:blip r:embed="rId3"/>
          <a:srcRect/>
          <a:stretch>
            <a:fillRect/>
          </a:stretch>
        </p:blipFill>
        <p:spPr bwMode="auto">
          <a:xfrm>
            <a:off x="1080738" y="4141788"/>
            <a:ext cx="1250950" cy="825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63" name="AutoShape 3"/>
          <p:cNvSpPr>
            <a:spLocks noChangeArrowheads="1"/>
          </p:cNvSpPr>
          <p:nvPr/>
        </p:nvSpPr>
        <p:spPr bwMode="auto">
          <a:xfrm>
            <a:off x="687681" y="1118698"/>
            <a:ext cx="7667625" cy="4260850"/>
          </a:xfrm>
          <a:prstGeom prst="roundRect">
            <a:avLst>
              <a:gd name="adj" fmla="val 9227"/>
            </a:avLst>
          </a:prstGeom>
          <a:solidFill>
            <a:schemeClr val="tx2">
              <a:alpha val="10196"/>
            </a:schemeClr>
          </a:solidFill>
          <a:ln w="19050" algn="ctr">
            <a:solidFill>
              <a:schemeClr val="tx2"/>
            </a:solidFill>
            <a:round/>
            <a:headEnd/>
            <a:tailEnd/>
          </a:ln>
        </p:spPr>
        <p:txBody>
          <a:bodyPr anchor="ctr">
            <a:spAutoFit/>
          </a:bodyPr>
          <a:lstStyle/>
          <a:p>
            <a:pPr algn="ctr" eaLnBrk="0" hangingPunct="0">
              <a:spcBef>
                <a:spcPct val="50000"/>
              </a:spcBef>
            </a:pPr>
            <a:r>
              <a:rPr lang="en-US" sz="2400" b="1" dirty="0">
                <a:solidFill>
                  <a:schemeClr val="tx1"/>
                </a:solidFill>
              </a:rPr>
              <a:t>"Investing in new infrastructure routinely, like refreshing older servers, is critical.  At Intel IT, we found that </a:t>
            </a:r>
            <a:r>
              <a:rPr lang="en-US" sz="2400" b="1" dirty="0"/>
              <a:t>continually enhancing our existing infrastructure actually reduces the amount required to maintain and run our environment</a:t>
            </a:r>
            <a:r>
              <a:rPr lang="en-US" sz="2400" b="1" dirty="0">
                <a:solidFill>
                  <a:schemeClr val="tx1"/>
                </a:solidFill>
              </a:rPr>
              <a:t> and therefore is a high priority investment for us.”</a:t>
            </a:r>
          </a:p>
          <a:p>
            <a:pPr algn="ctr" eaLnBrk="0" hangingPunct="0">
              <a:spcBef>
                <a:spcPct val="50000"/>
              </a:spcBef>
            </a:pPr>
            <a:endParaRPr lang="en-US" sz="2400" b="1" dirty="0">
              <a:solidFill>
                <a:schemeClr val="tx1"/>
              </a:solidFill>
            </a:endParaRPr>
          </a:p>
          <a:p>
            <a:pPr algn="r" eaLnBrk="0" hangingPunct="0">
              <a:spcBef>
                <a:spcPct val="50000"/>
              </a:spcBef>
            </a:pPr>
            <a:r>
              <a:rPr lang="en-US" sz="2000" i="1" dirty="0">
                <a:solidFill>
                  <a:schemeClr val="tx1"/>
                </a:solidFill>
              </a:rPr>
              <a:t>—</a:t>
            </a:r>
            <a:r>
              <a:rPr lang="it-IT" sz="2000" i="1" dirty="0">
                <a:solidFill>
                  <a:schemeClr val="tx1"/>
                </a:solidFill>
              </a:rPr>
              <a:t>Diane Bryant, CIO, Intel Corporation</a:t>
            </a:r>
            <a:endParaRPr lang="en-US" sz="2000" i="1" dirty="0">
              <a:solidFill>
                <a:schemeClr val="tx1"/>
              </a:solidFill>
            </a:endParaRPr>
          </a:p>
        </p:txBody>
      </p:sp>
      <p:sp>
        <p:nvSpPr>
          <p:cNvPr id="4" name="Rectangle 10"/>
          <p:cNvSpPr txBox="1">
            <a:spLocks noChangeArrowheads="1"/>
          </p:cNvSpPr>
          <p:nvPr/>
        </p:nvSpPr>
        <p:spPr>
          <a:xfrm>
            <a:off x="381000" y="230188"/>
            <a:ext cx="8382000" cy="609398"/>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a:lstStyle>
          <a:p>
            <a:r>
              <a:rPr lang="en-US" sz="4400" dirty="0" smtClean="0"/>
              <a:t>Data Center Refresh Strategy</a:t>
            </a:r>
            <a:endParaRPr lang="en-US" sz="4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13"/>
          <p:cNvSpPr>
            <a:spLocks/>
          </p:cNvSpPr>
          <p:nvPr/>
        </p:nvSpPr>
        <p:spPr bwMode="auto">
          <a:xfrm>
            <a:off x="0" y="1223775"/>
            <a:ext cx="9144000" cy="4042190"/>
          </a:xfrm>
          <a:custGeom>
            <a:avLst/>
            <a:gdLst/>
            <a:ahLst/>
            <a:cxnLst>
              <a:cxn ang="0">
                <a:pos x="0" y="0"/>
              </a:cxn>
              <a:cxn ang="0">
                <a:pos x="0" y="3816"/>
              </a:cxn>
              <a:cxn ang="0">
                <a:pos x="2871" y="2832"/>
              </a:cxn>
              <a:cxn ang="0">
                <a:pos x="5760" y="3816"/>
              </a:cxn>
              <a:cxn ang="0">
                <a:pos x="5760" y="0"/>
              </a:cxn>
              <a:cxn ang="0">
                <a:pos x="2871" y="993"/>
              </a:cxn>
              <a:cxn ang="0">
                <a:pos x="0" y="0"/>
              </a:cxn>
            </a:cxnLst>
            <a:rect l="0" t="0" r="r" b="b"/>
            <a:pathLst>
              <a:path w="5760" h="3816">
                <a:moveTo>
                  <a:pt x="0" y="0"/>
                </a:moveTo>
                <a:cubicBezTo>
                  <a:pt x="0" y="3816"/>
                  <a:pt x="0" y="3816"/>
                  <a:pt x="0" y="3816"/>
                </a:cubicBezTo>
                <a:cubicBezTo>
                  <a:pt x="0" y="3816"/>
                  <a:pt x="1032" y="2832"/>
                  <a:pt x="2871" y="2832"/>
                </a:cubicBezTo>
                <a:cubicBezTo>
                  <a:pt x="4640" y="2832"/>
                  <a:pt x="5760" y="3816"/>
                  <a:pt x="5760" y="3816"/>
                </a:cubicBezTo>
                <a:cubicBezTo>
                  <a:pt x="5760" y="0"/>
                  <a:pt x="5760" y="0"/>
                  <a:pt x="5760" y="0"/>
                </a:cubicBezTo>
                <a:cubicBezTo>
                  <a:pt x="5760" y="0"/>
                  <a:pt x="4760" y="993"/>
                  <a:pt x="2871" y="993"/>
                </a:cubicBezTo>
                <a:cubicBezTo>
                  <a:pt x="1104" y="993"/>
                  <a:pt x="0" y="0"/>
                  <a:pt x="0" y="0"/>
                </a:cubicBezTo>
                <a:close/>
              </a:path>
            </a:pathLst>
          </a:custGeom>
          <a:gradFill flip="none" rotWithShape="1">
            <a:gsLst>
              <a:gs pos="0">
                <a:srgbClr val="FFFFFF"/>
              </a:gs>
              <a:gs pos="18000">
                <a:srgbClr val="FFFFFF">
                  <a:alpha val="25000"/>
                </a:srgbClr>
              </a:gs>
              <a:gs pos="54000">
                <a:srgbClr val="00B0F0">
                  <a:alpha val="43000"/>
                </a:srgbClr>
              </a:gs>
              <a:gs pos="87000">
                <a:srgbClr val="000000">
                  <a:alpha val="21000"/>
                </a:srgbClr>
              </a:gs>
              <a:gs pos="100000">
                <a:srgbClr val="FFFFFF">
                  <a:alpha val="31000"/>
                </a:srgbClr>
              </a:gs>
            </a:gsLst>
            <a:lin ang="16200000" scaled="1"/>
            <a:tileRect/>
          </a:gradFill>
          <a:ln w="34925" cap="flat" cmpd="sng" algn="ctr">
            <a:solidFill>
              <a:srgbClr val="FFFFFF">
                <a:alpha val="2000"/>
              </a:srgbClr>
            </a:solidFill>
            <a:prstDash val="solid"/>
            <a:headEnd type="none" w="med" len="med"/>
            <a:tailEnd type="none" w="med" len="med"/>
          </a:ln>
          <a:effectLst/>
        </p:spPr>
        <p:txBody>
          <a:bodyPr vert="horz" wrap="square" lIns="109719" tIns="365730" rIns="109719" bIns="54860" numCol="1" rtlCol="0" anchor="t" anchorCtr="0" compatLnSpc="1">
            <a:prstTxWarp prst="textNoShape">
              <a:avLst/>
            </a:prstTxWarp>
          </a:bodyPr>
          <a:lstStyle/>
          <a:p>
            <a:pPr algn="ctr" defTabSz="823036" fontAlgn="base">
              <a:lnSpc>
                <a:spcPct val="80000"/>
              </a:lnSpc>
              <a:spcBef>
                <a:spcPct val="0"/>
              </a:spcBef>
              <a:spcAft>
                <a:spcPct val="0"/>
              </a:spcAft>
              <a:defRPr/>
            </a:pPr>
            <a:endParaRPr lang="en-US" sz="6000" i="1" spc="-150" dirty="0">
              <a:ln w="18415" cmpd="sng">
                <a:noFill/>
                <a:prstDash val="solid"/>
              </a:ln>
              <a:solidFill>
                <a:srgbClr val="000000"/>
              </a:solidFill>
              <a:effectLst>
                <a:glow rad="101600">
                  <a:srgbClr val="CCECFF"/>
                </a:glow>
                <a:innerShdw blurRad="114300">
                  <a:prstClr val="black"/>
                </a:innerShdw>
              </a:effectLst>
              <a:latin typeface="Calibri" pitchFamily="34" charset="0"/>
            </a:endParaRPr>
          </a:p>
        </p:txBody>
      </p:sp>
      <p:pic>
        <p:nvPicPr>
          <p:cNvPr id="226" name="Picture 3" descr="C:\Users\maryfj\Desktop\DVD_ART34\Artwork_Imagery\Shapes\Glows\white oval shaped glow.png"/>
          <p:cNvPicPr>
            <a:picLocks noChangeAspect="1" noChangeArrowheads="1"/>
          </p:cNvPicPr>
          <p:nvPr/>
        </p:nvPicPr>
        <p:blipFill>
          <a:blip r:embed="rId3" cstate="print"/>
          <a:srcRect/>
          <a:stretch>
            <a:fillRect/>
          </a:stretch>
        </p:blipFill>
        <p:spPr bwMode="auto">
          <a:xfrm>
            <a:off x="4217924" y="2415375"/>
            <a:ext cx="2686782" cy="2371281"/>
          </a:xfrm>
          <a:prstGeom prst="rect">
            <a:avLst/>
          </a:prstGeom>
          <a:noFill/>
          <a:ln>
            <a:noFill/>
          </a:ln>
        </p:spPr>
      </p:pic>
      <p:grpSp>
        <p:nvGrpSpPr>
          <p:cNvPr id="2" name="Group 116"/>
          <p:cNvGrpSpPr/>
          <p:nvPr/>
        </p:nvGrpSpPr>
        <p:grpSpPr>
          <a:xfrm>
            <a:off x="3468318" y="1254963"/>
            <a:ext cx="4095735" cy="2650324"/>
            <a:chOff x="5259851" y="576011"/>
            <a:chExt cx="5756493" cy="2794469"/>
          </a:xfrm>
        </p:grpSpPr>
        <p:sp>
          <p:nvSpPr>
            <p:cNvPr id="180" name="Oval Base"/>
            <p:cNvSpPr>
              <a:spLocks noEditPoints="1"/>
            </p:cNvSpPr>
            <p:nvPr/>
          </p:nvSpPr>
          <p:spPr bwMode="auto">
            <a:xfrm>
              <a:off x="5259851" y="1982059"/>
              <a:ext cx="5756493" cy="1091524"/>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a:gsLst>
                <a:gs pos="18000">
                  <a:srgbClr val="538022"/>
                </a:gs>
                <a:gs pos="54000">
                  <a:srgbClr val="92D050"/>
                </a:gs>
                <a:gs pos="87000">
                  <a:schemeClr val="accent6">
                    <a:lumMod val="50000"/>
                  </a:schemeClr>
                </a:gs>
              </a:gsLst>
              <a:lin ang="16200000" scaled="1"/>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lnSpc>
                  <a:spcPct val="70000"/>
                </a:lnSpc>
                <a:spcBef>
                  <a:spcPct val="0"/>
                </a:spcBef>
                <a:spcAft>
                  <a:spcPct val="0"/>
                </a:spcAft>
                <a:defRPr/>
              </a:pPr>
              <a:endParaRPr lang="en-US" sz="2000" dirty="0">
                <a:solidFill>
                  <a:prstClr val="white"/>
                </a:solidFill>
                <a:effectLst>
                  <a:outerShdw blurRad="38100" dist="38100" dir="2700000" algn="tl">
                    <a:srgbClr val="000000">
                      <a:alpha val="43137"/>
                    </a:srgbClr>
                  </a:outerShdw>
                </a:effectLst>
                <a:latin typeface="Calibri" pitchFamily="34" charset="0"/>
              </a:endParaRPr>
            </a:p>
          </p:txBody>
        </p:sp>
        <p:grpSp>
          <p:nvGrpSpPr>
            <p:cNvPr id="3" name="Group 54"/>
            <p:cNvGrpSpPr/>
            <p:nvPr/>
          </p:nvGrpSpPr>
          <p:grpSpPr>
            <a:xfrm>
              <a:off x="6819678" y="1239723"/>
              <a:ext cx="2732419" cy="1736117"/>
              <a:chOff x="2683184" y="1674885"/>
              <a:chExt cx="2341369" cy="1576429"/>
            </a:xfrm>
          </p:grpSpPr>
          <p:pic>
            <p:nvPicPr>
              <p:cNvPr id="201" name="Picture 200" descr="connection.png"/>
              <p:cNvPicPr>
                <a:picLocks noChangeAspect="1"/>
              </p:cNvPicPr>
              <p:nvPr/>
            </p:nvPicPr>
            <p:blipFill>
              <a:blip r:embed="rId4" cstate="print">
                <a:grayscl/>
              </a:blip>
              <a:srcRect l="78010" t="50000"/>
              <a:stretch>
                <a:fillRect/>
              </a:stretch>
            </p:blipFill>
            <p:spPr>
              <a:xfrm rot="6300000">
                <a:off x="2904969" y="2230567"/>
                <a:ext cx="370050" cy="625412"/>
              </a:xfrm>
              <a:prstGeom prst="rect">
                <a:avLst/>
              </a:prstGeom>
            </p:spPr>
          </p:pic>
          <p:pic>
            <p:nvPicPr>
              <p:cNvPr id="202" name="Picture 201" descr="connection.png"/>
              <p:cNvPicPr>
                <a:picLocks noChangeAspect="1"/>
              </p:cNvPicPr>
              <p:nvPr/>
            </p:nvPicPr>
            <p:blipFill>
              <a:blip r:embed="rId4" cstate="print">
                <a:grayscl/>
              </a:blip>
              <a:srcRect r="77357" b="63378"/>
              <a:stretch>
                <a:fillRect/>
              </a:stretch>
            </p:blipFill>
            <p:spPr>
              <a:xfrm rot="14955737">
                <a:off x="3179077" y="2496908"/>
                <a:ext cx="685158" cy="823653"/>
              </a:xfrm>
              <a:prstGeom prst="rect">
                <a:avLst/>
              </a:prstGeom>
            </p:spPr>
          </p:pic>
          <p:pic>
            <p:nvPicPr>
              <p:cNvPr id="203" name="Picture 202" descr="connection.png"/>
              <p:cNvPicPr>
                <a:picLocks noChangeAspect="1"/>
              </p:cNvPicPr>
              <p:nvPr/>
            </p:nvPicPr>
            <p:blipFill>
              <a:blip r:embed="rId4" cstate="print">
                <a:grayscl/>
              </a:blip>
              <a:srcRect r="77357"/>
              <a:stretch>
                <a:fillRect/>
              </a:stretch>
            </p:blipFill>
            <p:spPr>
              <a:xfrm rot="5400000">
                <a:off x="3497235" y="860834"/>
                <a:ext cx="713268" cy="2341369"/>
              </a:xfrm>
              <a:prstGeom prst="rect">
                <a:avLst/>
              </a:prstGeom>
            </p:spPr>
          </p:pic>
          <p:pic>
            <p:nvPicPr>
              <p:cNvPr id="204" name="Picture 203" descr="connection.png"/>
              <p:cNvPicPr>
                <a:picLocks noChangeAspect="1"/>
              </p:cNvPicPr>
              <p:nvPr/>
            </p:nvPicPr>
            <p:blipFill>
              <a:blip r:embed="rId4" cstate="print">
                <a:grayscl/>
              </a:blip>
              <a:srcRect l="78010" t="50000"/>
              <a:stretch>
                <a:fillRect/>
              </a:stretch>
            </p:blipFill>
            <p:spPr>
              <a:xfrm rot="1169952">
                <a:off x="3921373" y="2312949"/>
                <a:ext cx="460454" cy="873852"/>
              </a:xfrm>
              <a:prstGeom prst="rect">
                <a:avLst/>
              </a:prstGeom>
            </p:spPr>
          </p:pic>
        </p:grpSp>
        <p:pic>
          <p:nvPicPr>
            <p:cNvPr id="182" name="Picture 3" descr="C:\Users\maryfj\Desktop\DVD_ART34\Artwork_Imagery\Shapes\Glows\white oval shaped glow.png"/>
            <p:cNvPicPr>
              <a:picLocks noChangeAspect="1" noChangeArrowheads="1"/>
            </p:cNvPicPr>
            <p:nvPr/>
          </p:nvPicPr>
          <p:blipFill>
            <a:blip r:embed="rId3" cstate="print">
              <a:lum/>
            </a:blip>
            <a:srcRect/>
            <a:stretch>
              <a:fillRect/>
            </a:stretch>
          </p:blipFill>
          <p:spPr bwMode="auto">
            <a:xfrm>
              <a:off x="6105877" y="576011"/>
              <a:ext cx="4220610" cy="2794469"/>
            </a:xfrm>
            <a:prstGeom prst="rect">
              <a:avLst/>
            </a:prstGeom>
            <a:noFill/>
          </p:spPr>
        </p:pic>
        <p:grpSp>
          <p:nvGrpSpPr>
            <p:cNvPr id="4" name="Group 61"/>
            <p:cNvGrpSpPr/>
            <p:nvPr/>
          </p:nvGrpSpPr>
          <p:grpSpPr>
            <a:xfrm flipH="1">
              <a:off x="6752822" y="2240567"/>
              <a:ext cx="861618" cy="861618"/>
              <a:chOff x="2403475" y="3662363"/>
              <a:chExt cx="3251200" cy="3251200"/>
            </a:xfrm>
          </p:grpSpPr>
          <p:pic>
            <p:nvPicPr>
              <p:cNvPr id="197" name="Picture 5" descr="C:\Users\mitchelld\Desktop\Icons\For DVD\_Real Vista Style\server_256.png"/>
              <p:cNvPicPr>
                <a:picLocks noChangeAspect="1" noChangeArrowheads="1"/>
              </p:cNvPicPr>
              <p:nvPr/>
            </p:nvPicPr>
            <p:blipFill>
              <a:blip r:embed="rId5" cstate="print"/>
              <a:srcRect/>
              <a:stretch>
                <a:fillRect/>
              </a:stretch>
            </p:blipFill>
            <p:spPr bwMode="auto">
              <a:xfrm>
                <a:off x="2403475" y="3662363"/>
                <a:ext cx="3251200" cy="3251200"/>
              </a:xfrm>
              <a:prstGeom prst="rect">
                <a:avLst/>
              </a:prstGeom>
              <a:noFill/>
            </p:spPr>
          </p:pic>
          <p:grpSp>
            <p:nvGrpSpPr>
              <p:cNvPr id="5" name="Group 60"/>
              <p:cNvGrpSpPr/>
              <p:nvPr/>
            </p:nvGrpSpPr>
            <p:grpSpPr>
              <a:xfrm>
                <a:off x="3703009" y="4706220"/>
                <a:ext cx="1938666" cy="2151780"/>
                <a:chOff x="3513228" y="4706220"/>
                <a:chExt cx="1938666" cy="2151780"/>
              </a:xfrm>
            </p:grpSpPr>
            <p:pic>
              <p:nvPicPr>
                <p:cNvPr id="199" name="Picture 6" descr="C:\Users\mitchelld\Desktop\Icons\For DVD\_Real Vista Style\window_256.png"/>
                <p:cNvPicPr>
                  <a:picLocks noChangeAspect="1" noChangeArrowheads="1"/>
                </p:cNvPicPr>
                <p:nvPr/>
              </p:nvPicPr>
              <p:blipFill>
                <a:blip r:embed="rId6" cstate="print"/>
                <a:srcRect/>
                <a:stretch>
                  <a:fillRect/>
                </a:stretch>
              </p:blipFill>
              <p:spPr bwMode="auto">
                <a:xfrm>
                  <a:off x="3654126" y="4706220"/>
                  <a:ext cx="1797768" cy="1797768"/>
                </a:xfrm>
                <a:prstGeom prst="rect">
                  <a:avLst/>
                </a:prstGeom>
                <a:noFill/>
              </p:spPr>
            </p:pic>
            <p:pic>
              <p:nvPicPr>
                <p:cNvPr id="200" name="Picture 6" descr="C:\Users\mitchelld\Desktop\Icons\For DVD\_Real Vista Style\window_256.png"/>
                <p:cNvPicPr>
                  <a:picLocks noChangeAspect="1" noChangeArrowheads="1"/>
                </p:cNvPicPr>
                <p:nvPr/>
              </p:nvPicPr>
              <p:blipFill>
                <a:blip r:embed="rId6" cstate="print"/>
                <a:srcRect/>
                <a:stretch>
                  <a:fillRect/>
                </a:stretch>
              </p:blipFill>
              <p:spPr bwMode="auto">
                <a:xfrm>
                  <a:off x="3513228" y="5060232"/>
                  <a:ext cx="1797768" cy="1797768"/>
                </a:xfrm>
                <a:prstGeom prst="rect">
                  <a:avLst/>
                </a:prstGeom>
                <a:noFill/>
              </p:spPr>
            </p:pic>
          </p:grpSp>
        </p:grpSp>
        <p:grpSp>
          <p:nvGrpSpPr>
            <p:cNvPr id="6" name="Group 80"/>
            <p:cNvGrpSpPr/>
            <p:nvPr/>
          </p:nvGrpSpPr>
          <p:grpSpPr>
            <a:xfrm flipH="1">
              <a:off x="6352193" y="1406192"/>
              <a:ext cx="861618" cy="861618"/>
              <a:chOff x="5641675" y="4222630"/>
              <a:chExt cx="1311213" cy="1316749"/>
            </a:xfrm>
          </p:grpSpPr>
          <p:pic>
            <p:nvPicPr>
              <p:cNvPr id="192" name="Picture 5" descr="C:\Users\mitchelld\Desktop\Icons\For DVD\_Real Vista Style\server_256.png"/>
              <p:cNvPicPr>
                <a:picLocks noChangeAspect="1" noChangeArrowheads="1"/>
              </p:cNvPicPr>
              <p:nvPr/>
            </p:nvPicPr>
            <p:blipFill>
              <a:blip r:embed="rId7" cstate="print"/>
              <a:srcRect/>
              <a:stretch>
                <a:fillRect/>
              </a:stretch>
            </p:blipFill>
            <p:spPr bwMode="auto">
              <a:xfrm>
                <a:off x="5641675" y="4222630"/>
                <a:ext cx="1234327" cy="1234327"/>
              </a:xfrm>
              <a:prstGeom prst="rect">
                <a:avLst/>
              </a:prstGeom>
              <a:noFill/>
            </p:spPr>
          </p:pic>
          <p:pic>
            <p:nvPicPr>
              <p:cNvPr id="193" name="Picture 7" descr="C:\Users\mitchelld\Desktop\Icons\Real_Vista_Style\General\Un-usable\info_256.png"/>
              <p:cNvPicPr>
                <a:picLocks noChangeAspect="1" noChangeArrowheads="1"/>
              </p:cNvPicPr>
              <p:nvPr/>
            </p:nvPicPr>
            <p:blipFill>
              <a:blip r:embed="rId8" cstate="print"/>
              <a:srcRect/>
              <a:stretch>
                <a:fillRect/>
              </a:stretch>
            </p:blipFill>
            <p:spPr bwMode="auto">
              <a:xfrm flipH="1">
                <a:off x="6310073" y="4334773"/>
                <a:ext cx="642815" cy="642815"/>
              </a:xfrm>
              <a:prstGeom prst="rect">
                <a:avLst/>
              </a:prstGeom>
              <a:noFill/>
            </p:spPr>
          </p:pic>
          <p:grpSp>
            <p:nvGrpSpPr>
              <p:cNvPr id="7" name="Group 60"/>
              <p:cNvGrpSpPr/>
              <p:nvPr/>
            </p:nvGrpSpPr>
            <p:grpSpPr>
              <a:xfrm>
                <a:off x="6091915" y="4722450"/>
                <a:ext cx="736020" cy="816929"/>
                <a:chOff x="3399619" y="4978882"/>
                <a:chExt cx="1938666" cy="2151780"/>
              </a:xfrm>
            </p:grpSpPr>
            <p:pic>
              <p:nvPicPr>
                <p:cNvPr id="195" name="Picture 6" descr="C:\Users\mitchelld\Desktop\Icons\For DVD\_Real Vista Style\window_256.png"/>
                <p:cNvPicPr>
                  <a:picLocks noChangeAspect="1" noChangeArrowheads="1"/>
                </p:cNvPicPr>
                <p:nvPr/>
              </p:nvPicPr>
              <p:blipFill>
                <a:blip r:embed="rId9" cstate="print"/>
                <a:srcRect/>
                <a:stretch>
                  <a:fillRect/>
                </a:stretch>
              </p:blipFill>
              <p:spPr bwMode="auto">
                <a:xfrm>
                  <a:off x="3540516" y="4978882"/>
                  <a:ext cx="1797769" cy="1797767"/>
                </a:xfrm>
                <a:prstGeom prst="rect">
                  <a:avLst/>
                </a:prstGeom>
                <a:noFill/>
              </p:spPr>
            </p:pic>
            <p:pic>
              <p:nvPicPr>
                <p:cNvPr id="196" name="Picture 6" descr="C:\Users\mitchelld\Desktop\Icons\For DVD\_Real Vista Style\window_256.png"/>
                <p:cNvPicPr>
                  <a:picLocks noChangeAspect="1" noChangeArrowheads="1"/>
                </p:cNvPicPr>
                <p:nvPr/>
              </p:nvPicPr>
              <p:blipFill>
                <a:blip r:embed="rId9" cstate="print"/>
                <a:srcRect/>
                <a:stretch>
                  <a:fillRect/>
                </a:stretch>
              </p:blipFill>
              <p:spPr bwMode="auto">
                <a:xfrm>
                  <a:off x="3399619" y="5332895"/>
                  <a:ext cx="1797769" cy="1797767"/>
                </a:xfrm>
                <a:prstGeom prst="rect">
                  <a:avLst/>
                </a:prstGeom>
                <a:noFill/>
              </p:spPr>
            </p:pic>
          </p:grpSp>
        </p:grpSp>
        <p:grpSp>
          <p:nvGrpSpPr>
            <p:cNvPr id="8" name="Group 64"/>
            <p:cNvGrpSpPr/>
            <p:nvPr/>
          </p:nvGrpSpPr>
          <p:grpSpPr>
            <a:xfrm flipH="1">
              <a:off x="9047655" y="1406188"/>
              <a:ext cx="942164" cy="849021"/>
              <a:chOff x="5948243" y="4959500"/>
              <a:chExt cx="1344611" cy="1211682"/>
            </a:xfrm>
          </p:grpSpPr>
          <p:pic>
            <p:nvPicPr>
              <p:cNvPr id="190" name="Picture 8" descr="C:\Users\mitchelld\Desktop\Icons\For DVD\_Real Vista Style\server_256.png"/>
              <p:cNvPicPr>
                <a:picLocks noChangeAspect="1" noChangeArrowheads="1"/>
              </p:cNvPicPr>
              <p:nvPr/>
            </p:nvPicPr>
            <p:blipFill>
              <a:blip r:embed="rId10" cstate="print"/>
              <a:srcRect/>
              <a:stretch>
                <a:fillRect/>
              </a:stretch>
            </p:blipFill>
            <p:spPr bwMode="auto">
              <a:xfrm>
                <a:off x="5948243" y="4959500"/>
                <a:ext cx="1211682" cy="1211682"/>
              </a:xfrm>
              <a:prstGeom prst="rect">
                <a:avLst/>
              </a:prstGeom>
              <a:noFill/>
            </p:spPr>
          </p:pic>
          <p:pic>
            <p:nvPicPr>
              <p:cNvPr id="191" name="Picture 7" descr="C:\Users\mitchelld\Desktop\Icons\Real_Vista_Style\General\Un-usable\info_256.png"/>
              <p:cNvPicPr>
                <a:picLocks noChangeAspect="1" noChangeArrowheads="1"/>
              </p:cNvPicPr>
              <p:nvPr/>
            </p:nvPicPr>
            <p:blipFill>
              <a:blip r:embed="rId11" cstate="print"/>
              <a:stretch>
                <a:fillRect/>
              </a:stretch>
            </p:blipFill>
            <p:spPr bwMode="auto">
              <a:xfrm>
                <a:off x="6435185" y="5253486"/>
                <a:ext cx="857669" cy="857669"/>
              </a:xfrm>
              <a:prstGeom prst="rect">
                <a:avLst/>
              </a:prstGeom>
              <a:noFill/>
            </p:spPr>
          </p:pic>
        </p:grpSp>
        <p:grpSp>
          <p:nvGrpSpPr>
            <p:cNvPr id="9" name="Group 60"/>
            <p:cNvGrpSpPr/>
            <p:nvPr/>
          </p:nvGrpSpPr>
          <p:grpSpPr>
            <a:xfrm>
              <a:off x="8756731" y="2203951"/>
              <a:ext cx="831698" cy="854608"/>
              <a:chOff x="8551146" y="1541336"/>
              <a:chExt cx="1059177" cy="1088353"/>
            </a:xfrm>
          </p:grpSpPr>
          <p:pic>
            <p:nvPicPr>
              <p:cNvPr id="188" name="Picture 5" descr="C:\Users\mitchelld\Desktop\Icons\For DVD\_Real Vista Style\server_256.png"/>
              <p:cNvPicPr>
                <a:picLocks noChangeAspect="1" noChangeArrowheads="1"/>
              </p:cNvPicPr>
              <p:nvPr/>
            </p:nvPicPr>
            <p:blipFill>
              <a:blip r:embed="rId12" cstate="print"/>
              <a:srcRect/>
              <a:stretch>
                <a:fillRect/>
              </a:stretch>
            </p:blipFill>
            <p:spPr bwMode="auto">
              <a:xfrm flipH="1">
                <a:off x="8584271" y="1541336"/>
                <a:ext cx="1026052" cy="1026052"/>
              </a:xfrm>
              <a:prstGeom prst="rect">
                <a:avLst/>
              </a:prstGeom>
              <a:noFill/>
            </p:spPr>
          </p:pic>
          <p:pic>
            <p:nvPicPr>
              <p:cNvPr id="189" name="Picture 9" descr="C:\Users\mitchelld\Desktop\Icons\Real_Vista_Style\Networking\Un-usable\firewall_256.png"/>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flipH="1">
                <a:off x="8551146" y="2017616"/>
                <a:ext cx="693335" cy="612073"/>
              </a:xfrm>
              <a:prstGeom prst="rect">
                <a:avLst/>
              </a:prstGeom>
              <a:noFill/>
            </p:spPr>
          </p:pic>
        </p:grpSp>
      </p:grpSp>
      <p:grpSp>
        <p:nvGrpSpPr>
          <p:cNvPr id="10" name="Group 204"/>
          <p:cNvGrpSpPr/>
          <p:nvPr/>
        </p:nvGrpSpPr>
        <p:grpSpPr>
          <a:xfrm>
            <a:off x="3475207" y="3453991"/>
            <a:ext cx="4070369" cy="2297750"/>
            <a:chOff x="3732827" y="2883850"/>
            <a:chExt cx="4884733" cy="2068634"/>
          </a:xfrm>
        </p:grpSpPr>
        <p:sp>
          <p:nvSpPr>
            <p:cNvPr id="206" name="Oval Base"/>
            <p:cNvSpPr>
              <a:spLocks noEditPoints="1"/>
            </p:cNvSpPr>
            <p:nvPr/>
          </p:nvSpPr>
          <p:spPr bwMode="auto">
            <a:xfrm>
              <a:off x="3732827" y="3832179"/>
              <a:ext cx="4884733" cy="926225"/>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a:gsLst>
                <a:gs pos="18000">
                  <a:schemeClr val="accent2">
                    <a:lumMod val="75000"/>
                  </a:schemeClr>
                </a:gs>
                <a:gs pos="54000">
                  <a:srgbClr val="00B0F0"/>
                </a:gs>
                <a:gs pos="87000">
                  <a:schemeClr val="accent6">
                    <a:lumMod val="50000"/>
                  </a:schemeClr>
                </a:gs>
              </a:gsLst>
              <a:lin ang="16200000" scaled="1"/>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lnSpc>
                  <a:spcPct val="70000"/>
                </a:lnSpc>
                <a:spcBef>
                  <a:spcPct val="0"/>
                </a:spcBef>
                <a:spcAft>
                  <a:spcPct val="0"/>
                </a:spcAft>
                <a:defRPr/>
              </a:pPr>
              <a:endParaRPr lang="en-US" sz="2000" dirty="0">
                <a:solidFill>
                  <a:prstClr val="white"/>
                </a:solidFill>
                <a:effectLst>
                  <a:outerShdw blurRad="38100" dist="38100" dir="2700000" algn="tl">
                    <a:srgbClr val="000000">
                      <a:alpha val="43137"/>
                    </a:srgbClr>
                  </a:outerShdw>
                </a:effectLst>
                <a:latin typeface="Calibri" pitchFamily="34" charset="0"/>
              </a:endParaRPr>
            </a:p>
          </p:txBody>
        </p:sp>
        <p:grpSp>
          <p:nvGrpSpPr>
            <p:cNvPr id="11" name="Group 68"/>
            <p:cNvGrpSpPr/>
            <p:nvPr/>
          </p:nvGrpSpPr>
          <p:grpSpPr>
            <a:xfrm>
              <a:off x="4445341" y="2883850"/>
              <a:ext cx="3277381" cy="2068634"/>
              <a:chOff x="1254185" y="1209976"/>
              <a:chExt cx="7480126" cy="4721325"/>
            </a:xfrm>
          </p:grpSpPr>
          <p:pic>
            <p:nvPicPr>
              <p:cNvPr id="209" name="Picture 5"/>
              <p:cNvPicPr>
                <a:picLocks noChangeAspect="1" noChangeArrowheads="1"/>
              </p:cNvPicPr>
              <p:nvPr/>
            </p:nvPicPr>
            <p:blipFill>
              <a:blip r:embed="rId14" cstate="print"/>
              <a:srcRect/>
              <a:stretch>
                <a:fillRect/>
              </a:stretch>
            </p:blipFill>
            <p:spPr bwMode="auto">
              <a:xfrm>
                <a:off x="2334190" y="1209976"/>
                <a:ext cx="5186187" cy="3760778"/>
              </a:xfrm>
              <a:prstGeom prst="rect">
                <a:avLst/>
              </a:prstGeom>
              <a:noFill/>
              <a:ln>
                <a:noFill/>
              </a:ln>
            </p:spPr>
          </p:pic>
          <p:pic>
            <p:nvPicPr>
              <p:cNvPr id="210" name="Picture 2" descr="C:\Users\mitchelld\Desktop\Icons\For DVD\_Real Vista Style\batch_process_256.png"/>
              <p:cNvPicPr>
                <a:picLocks noChangeAspect="1" noChangeArrowheads="1"/>
              </p:cNvPicPr>
              <p:nvPr/>
            </p:nvPicPr>
            <p:blipFill>
              <a:blip r:embed="rId15" cstate="print"/>
              <a:stretch>
                <a:fillRect/>
              </a:stretch>
            </p:blipFill>
            <p:spPr bwMode="auto">
              <a:xfrm>
                <a:off x="4321461" y="2461138"/>
                <a:ext cx="1761699" cy="1761694"/>
              </a:xfrm>
              <a:prstGeom prst="rect">
                <a:avLst/>
              </a:prstGeom>
              <a:noFill/>
              <a:ln>
                <a:noFill/>
              </a:ln>
            </p:spPr>
          </p:pic>
          <p:grpSp>
            <p:nvGrpSpPr>
              <p:cNvPr id="12" name="Group 21"/>
              <p:cNvGrpSpPr/>
              <p:nvPr/>
            </p:nvGrpSpPr>
            <p:grpSpPr>
              <a:xfrm>
                <a:off x="6718406" y="2180697"/>
                <a:ext cx="2015905" cy="1653407"/>
                <a:chOff x="2291101" y="2477894"/>
                <a:chExt cx="1710190" cy="1402667"/>
              </a:xfrm>
            </p:grpSpPr>
            <p:pic>
              <p:nvPicPr>
                <p:cNvPr id="218"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677543" y="2477894"/>
                  <a:ext cx="1323748" cy="1323745"/>
                </a:xfrm>
                <a:prstGeom prst="rect">
                  <a:avLst/>
                </a:prstGeom>
                <a:noFill/>
                <a:ln>
                  <a:noFill/>
                </a:ln>
              </p:spPr>
            </p:pic>
            <p:pic>
              <p:nvPicPr>
                <p:cNvPr id="219"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291101" y="2556817"/>
                  <a:ext cx="1323748" cy="1323744"/>
                </a:xfrm>
                <a:prstGeom prst="rect">
                  <a:avLst/>
                </a:prstGeom>
                <a:noFill/>
                <a:ln>
                  <a:noFill/>
                </a:ln>
              </p:spPr>
            </p:pic>
          </p:grpSp>
          <p:grpSp>
            <p:nvGrpSpPr>
              <p:cNvPr id="13" name="Group 21"/>
              <p:cNvGrpSpPr/>
              <p:nvPr/>
            </p:nvGrpSpPr>
            <p:grpSpPr>
              <a:xfrm>
                <a:off x="1254185" y="2232788"/>
                <a:ext cx="2015904" cy="1653412"/>
                <a:chOff x="2633136" y="2522084"/>
                <a:chExt cx="1710190" cy="1402671"/>
              </a:xfrm>
            </p:grpSpPr>
            <p:pic>
              <p:nvPicPr>
                <p:cNvPr id="216"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3019577" y="2522084"/>
                  <a:ext cx="1323749" cy="1323748"/>
                </a:xfrm>
                <a:prstGeom prst="rect">
                  <a:avLst/>
                </a:prstGeom>
                <a:noFill/>
                <a:ln>
                  <a:noFill/>
                </a:ln>
              </p:spPr>
            </p:pic>
            <p:pic>
              <p:nvPicPr>
                <p:cNvPr id="217"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633136" y="2601007"/>
                  <a:ext cx="1323749" cy="1323748"/>
                </a:xfrm>
                <a:prstGeom prst="rect">
                  <a:avLst/>
                </a:prstGeom>
                <a:noFill/>
                <a:ln>
                  <a:noFill/>
                </a:ln>
              </p:spPr>
            </p:pic>
          </p:grpSp>
          <p:grpSp>
            <p:nvGrpSpPr>
              <p:cNvPr id="14" name="Group 21"/>
              <p:cNvGrpSpPr/>
              <p:nvPr/>
            </p:nvGrpSpPr>
            <p:grpSpPr>
              <a:xfrm>
                <a:off x="2611718" y="4277894"/>
                <a:ext cx="2015903" cy="1653407"/>
                <a:chOff x="2863619" y="2333888"/>
                <a:chExt cx="1710190" cy="1402666"/>
              </a:xfrm>
            </p:grpSpPr>
            <p:pic>
              <p:nvPicPr>
                <p:cNvPr id="214"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3250060" y="2333888"/>
                  <a:ext cx="1323749" cy="1323743"/>
                </a:xfrm>
                <a:prstGeom prst="rect">
                  <a:avLst/>
                </a:prstGeom>
                <a:noFill/>
                <a:ln>
                  <a:noFill/>
                </a:ln>
              </p:spPr>
            </p:pic>
            <p:pic>
              <p:nvPicPr>
                <p:cNvPr id="215"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863619" y="2412810"/>
                  <a:ext cx="1323749" cy="1323744"/>
                </a:xfrm>
                <a:prstGeom prst="rect">
                  <a:avLst/>
                </a:prstGeom>
                <a:noFill/>
                <a:ln>
                  <a:noFill/>
                </a:ln>
              </p:spPr>
            </p:pic>
          </p:grpSp>
        </p:grpSp>
      </p:grpSp>
      <p:grpSp>
        <p:nvGrpSpPr>
          <p:cNvPr id="15" name="Group 119"/>
          <p:cNvGrpSpPr/>
          <p:nvPr/>
        </p:nvGrpSpPr>
        <p:grpSpPr>
          <a:xfrm>
            <a:off x="6570202" y="2759114"/>
            <a:ext cx="2192799" cy="960263"/>
            <a:chOff x="5370360" y="1491399"/>
            <a:chExt cx="2437375" cy="1159644"/>
          </a:xfrm>
        </p:grpSpPr>
        <p:sp>
          <p:nvSpPr>
            <p:cNvPr id="121" name="Rounded Rectangle 120"/>
            <p:cNvSpPr/>
            <p:nvPr/>
          </p:nvSpPr>
          <p:spPr>
            <a:xfrm>
              <a:off x="5375088" y="1526934"/>
              <a:ext cx="2432647" cy="1088573"/>
            </a:xfrm>
            <a:prstGeom prst="roundRect">
              <a:avLst/>
            </a:prstGeom>
            <a:solidFill>
              <a:schemeClr val="accent3">
                <a:lumMod val="75000"/>
                <a:alpha val="61000"/>
              </a:schemeClr>
            </a:solidFill>
            <a:ln w="19050" cap="flat" cmpd="dbl" algn="ctr">
              <a:solidFill>
                <a:schemeClr val="accent3">
                  <a:lumMod val="75000"/>
                </a:schemeClr>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827" indent="-302827" defTabSz="1218735" fontAlgn="base">
                <a:lnSpc>
                  <a:spcPct val="90000"/>
                </a:lnSpc>
                <a:spcBef>
                  <a:spcPts val="840"/>
                </a:spcBef>
                <a:spcAft>
                  <a:spcPct val="0"/>
                </a:spcAft>
                <a:buClr>
                  <a:srgbClr val="F3AF35"/>
                </a:buClr>
                <a:buSzPct val="70000"/>
                <a:defRPr/>
              </a:pPr>
              <a:endParaRPr lang="en-US" altLang="zh-CN" sz="1600" spc="-53" dirty="0" smtClean="0">
                <a:solidFill>
                  <a:prstClr val="white"/>
                </a:solidFill>
                <a:latin typeface="Calibri" pitchFamily="34" charset="0"/>
                <a:ea typeface="Segoe UI" pitchFamily="34" charset="0"/>
                <a:cs typeface="Segoe UI" pitchFamily="34" charset="0"/>
              </a:endParaRPr>
            </a:p>
          </p:txBody>
        </p:sp>
        <p:sp>
          <p:nvSpPr>
            <p:cNvPr id="122" name="Rounded Rectangle 121"/>
            <p:cNvSpPr/>
            <p:nvPr/>
          </p:nvSpPr>
          <p:spPr>
            <a:xfrm>
              <a:off x="5370360" y="1491399"/>
              <a:ext cx="2432647" cy="1159644"/>
            </a:xfrm>
            <a:prstGeom prst="round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wrap="square" anchor="ctr">
              <a:spAutoFit/>
            </a:bodyPr>
            <a:lstStyle/>
            <a:p>
              <a:pPr algn="ctr">
                <a:lnSpc>
                  <a:spcPct val="90000"/>
                </a:lnSpc>
                <a:spcBef>
                  <a:spcPct val="20000"/>
                </a:spcBef>
                <a:buClr>
                  <a:srgbClr val="F3AF35"/>
                </a:buClr>
                <a:buSzPct val="85000"/>
              </a:pPr>
              <a:r>
                <a:rPr lang="en-US" altLang="zh-CN" sz="2800" dirty="0" smtClean="0">
                  <a:gradFill>
                    <a:gsLst>
                      <a:gs pos="0">
                        <a:srgbClr val="FFFFFF"/>
                      </a:gs>
                      <a:gs pos="100000">
                        <a:srgbClr val="FFFFFF"/>
                      </a:gs>
                    </a:gsLst>
                    <a:lin ang="5400000" scaled="0"/>
                  </a:gradFill>
                  <a:latin typeface="Calibri" pitchFamily="34" charset="0"/>
                </a:rPr>
                <a:t>Delivering </a:t>
              </a:r>
              <a:br>
                <a:rPr lang="en-US" altLang="zh-CN" sz="2800" dirty="0" smtClean="0">
                  <a:gradFill>
                    <a:gsLst>
                      <a:gs pos="0">
                        <a:srgbClr val="FFFFFF"/>
                      </a:gs>
                      <a:gs pos="100000">
                        <a:srgbClr val="FFFFFF"/>
                      </a:gs>
                    </a:gsLst>
                    <a:lin ang="5400000" scaled="0"/>
                  </a:gradFill>
                  <a:latin typeface="Calibri" pitchFamily="34" charset="0"/>
                </a:rPr>
              </a:br>
              <a:r>
                <a:rPr lang="en-US" altLang="zh-CN" sz="2800" dirty="0" smtClean="0">
                  <a:gradFill>
                    <a:gsLst>
                      <a:gs pos="0">
                        <a:srgbClr val="FFFFFF"/>
                      </a:gs>
                      <a:gs pos="100000">
                        <a:srgbClr val="FFFFFF"/>
                      </a:gs>
                    </a:gsLst>
                    <a:lin ang="5400000" scaled="0"/>
                  </a:gradFill>
                  <a:latin typeface="Calibri" pitchFamily="34" charset="0"/>
                </a:rPr>
                <a:t>the service</a:t>
              </a:r>
            </a:p>
          </p:txBody>
        </p:sp>
      </p:grpSp>
      <p:grpSp>
        <p:nvGrpSpPr>
          <p:cNvPr id="16" name="Group 122"/>
          <p:cNvGrpSpPr/>
          <p:nvPr/>
        </p:nvGrpSpPr>
        <p:grpSpPr>
          <a:xfrm>
            <a:off x="6570200" y="4666642"/>
            <a:ext cx="2192800" cy="960263"/>
            <a:chOff x="5370359" y="1502724"/>
            <a:chExt cx="2437376" cy="1159646"/>
          </a:xfrm>
        </p:grpSpPr>
        <p:sp>
          <p:nvSpPr>
            <p:cNvPr id="124" name="Rounded Rectangle 123"/>
            <p:cNvSpPr/>
            <p:nvPr/>
          </p:nvSpPr>
          <p:spPr>
            <a:xfrm>
              <a:off x="5375088" y="1538261"/>
              <a:ext cx="2432647" cy="1088572"/>
            </a:xfrm>
            <a:prstGeom prst="roundRect">
              <a:avLst/>
            </a:prstGeom>
            <a:gradFill flip="none" rotWithShape="1">
              <a:gsLst>
                <a:gs pos="0">
                  <a:schemeClr val="tx1">
                    <a:alpha val="33000"/>
                  </a:schemeClr>
                </a:gs>
                <a:gs pos="12000">
                  <a:schemeClr val="tx1">
                    <a:alpha val="4000"/>
                  </a:schemeClr>
                </a:gs>
                <a:gs pos="88000">
                  <a:srgbClr val="00B0F0">
                    <a:alpha val="30000"/>
                  </a:srgbClr>
                </a:gs>
                <a:gs pos="51000">
                  <a:srgbClr val="00B0F0">
                    <a:alpha val="77000"/>
                  </a:srgbClr>
                </a:gs>
                <a:gs pos="98000">
                  <a:schemeClr val="tx1"/>
                </a:gs>
                <a:gs pos="66000">
                  <a:srgbClr val="00B0F0">
                    <a:alpha val="51000"/>
                  </a:srgbClr>
                </a:gs>
              </a:gsLst>
              <a:path path="circle">
                <a:fillToRect l="100000" t="100000"/>
              </a:path>
              <a:tileRect r="-100000" b="-100000"/>
            </a:gradFill>
            <a:ln w="19050" cap="flat" cmpd="dbl" algn="ctr">
              <a:solidFill>
                <a:srgbClr val="00B0F0"/>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827" indent="-302827" defTabSz="1218735" fontAlgn="base">
                <a:lnSpc>
                  <a:spcPct val="90000"/>
                </a:lnSpc>
                <a:spcBef>
                  <a:spcPts val="840"/>
                </a:spcBef>
                <a:spcAft>
                  <a:spcPct val="0"/>
                </a:spcAft>
                <a:buClr>
                  <a:srgbClr val="F3AF35"/>
                </a:buClr>
                <a:buSzPct val="70000"/>
                <a:defRPr/>
              </a:pPr>
              <a:endParaRPr lang="en-US" altLang="zh-CN" sz="1600" spc="-53" dirty="0" smtClean="0">
                <a:solidFill>
                  <a:prstClr val="white"/>
                </a:solidFill>
                <a:latin typeface="Calibri" pitchFamily="34" charset="0"/>
                <a:ea typeface="Segoe UI" pitchFamily="34" charset="0"/>
                <a:cs typeface="Segoe UI" pitchFamily="34" charset="0"/>
              </a:endParaRPr>
            </a:p>
          </p:txBody>
        </p:sp>
        <p:sp>
          <p:nvSpPr>
            <p:cNvPr id="125" name="Rounded Rectangle 124"/>
            <p:cNvSpPr/>
            <p:nvPr/>
          </p:nvSpPr>
          <p:spPr>
            <a:xfrm>
              <a:off x="5370359" y="1502724"/>
              <a:ext cx="2432646" cy="1159646"/>
            </a:xfrm>
            <a:prstGeom prst="round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wrap="square" anchor="ctr">
              <a:spAutoFit/>
            </a:bodyPr>
            <a:lstStyle/>
            <a:p>
              <a:pPr algn="ctr">
                <a:lnSpc>
                  <a:spcPct val="90000"/>
                </a:lnSpc>
                <a:spcBef>
                  <a:spcPct val="20000"/>
                </a:spcBef>
                <a:buClr>
                  <a:srgbClr val="F3AF35"/>
                </a:buClr>
                <a:buSzPct val="85000"/>
              </a:pPr>
              <a:r>
                <a:rPr lang="en-US" altLang="zh-CN" sz="2800" dirty="0" smtClean="0">
                  <a:gradFill>
                    <a:gsLst>
                      <a:gs pos="0">
                        <a:srgbClr val="FFFFFF"/>
                      </a:gs>
                      <a:gs pos="100000">
                        <a:srgbClr val="FFFFFF"/>
                      </a:gs>
                    </a:gsLst>
                    <a:lin ang="5400000" scaled="0"/>
                  </a:gradFill>
                  <a:latin typeface="Calibri" pitchFamily="34" charset="0"/>
                </a:rPr>
                <a:t>Managing </a:t>
              </a:r>
              <a:br>
                <a:rPr lang="en-US" altLang="zh-CN" sz="2800" dirty="0" smtClean="0">
                  <a:gradFill>
                    <a:gsLst>
                      <a:gs pos="0">
                        <a:srgbClr val="FFFFFF"/>
                      </a:gs>
                      <a:gs pos="100000">
                        <a:srgbClr val="FFFFFF"/>
                      </a:gs>
                    </a:gsLst>
                    <a:lin ang="5400000" scaled="0"/>
                  </a:gradFill>
                  <a:latin typeface="Calibri" pitchFamily="34" charset="0"/>
                </a:rPr>
              </a:br>
              <a:r>
                <a:rPr lang="en-US" altLang="zh-CN" sz="2800" dirty="0" smtClean="0">
                  <a:gradFill>
                    <a:gsLst>
                      <a:gs pos="0">
                        <a:srgbClr val="FFFFFF"/>
                      </a:gs>
                      <a:gs pos="100000">
                        <a:srgbClr val="FFFFFF"/>
                      </a:gs>
                    </a:gsLst>
                    <a:lin ang="5400000" scaled="0"/>
                  </a:gradFill>
                  <a:latin typeface="Calibri" pitchFamily="34" charset="0"/>
                </a:rPr>
                <a:t>the fabric</a:t>
              </a:r>
            </a:p>
          </p:txBody>
        </p:sp>
      </p:grpSp>
      <p:sp>
        <p:nvSpPr>
          <p:cNvPr id="66" name="Rounded Rectangle 65"/>
          <p:cNvSpPr/>
          <p:nvPr/>
        </p:nvSpPr>
        <p:spPr>
          <a:xfrm>
            <a:off x="380998" y="2082352"/>
            <a:ext cx="2960077" cy="2577587"/>
          </a:xfrm>
          <a:prstGeom prst="roundRect">
            <a:avLst/>
          </a:prstGeom>
          <a:gradFill flip="none" rotWithShape="1">
            <a:gsLst>
              <a:gs pos="0">
                <a:srgbClr val="5E9EFF"/>
              </a:gs>
              <a:gs pos="39999">
                <a:srgbClr val="85C2FF"/>
              </a:gs>
              <a:gs pos="70000">
                <a:srgbClr val="C4D6EB"/>
              </a:gs>
              <a:gs pos="100000">
                <a:srgbClr val="FFEBFA"/>
              </a:gs>
            </a:gsLst>
            <a:lin ang="5400000" scaled="0"/>
            <a:tileRect r="-100000" b="-100000"/>
          </a:gradFill>
          <a:ln w="19050" cap="flat" cmpd="dbl" algn="ctr">
            <a:solidFill>
              <a:srgbClr val="00B0F0"/>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827" indent="-302827" defTabSz="1218735" fontAlgn="base">
              <a:lnSpc>
                <a:spcPct val="90000"/>
              </a:lnSpc>
              <a:spcBef>
                <a:spcPts val="840"/>
              </a:spcBef>
              <a:spcAft>
                <a:spcPct val="0"/>
              </a:spcAft>
              <a:buClr>
                <a:srgbClr val="F3AF35"/>
              </a:buClr>
              <a:buSzPct val="70000"/>
              <a:defRPr/>
            </a:pPr>
            <a:endParaRPr lang="en-US" altLang="zh-CN" sz="1600" spc="-53" dirty="0" smtClean="0">
              <a:solidFill>
                <a:prstClr val="white"/>
              </a:solidFill>
              <a:latin typeface="Calibri" pitchFamily="34" charset="0"/>
              <a:ea typeface="Segoe UI" pitchFamily="34" charset="0"/>
              <a:cs typeface="Segoe UI" pitchFamily="34" charset="0"/>
            </a:endParaRPr>
          </a:p>
        </p:txBody>
      </p:sp>
      <p:sp>
        <p:nvSpPr>
          <p:cNvPr id="119" name="Title 76"/>
          <p:cNvSpPr>
            <a:spLocks noGrp="1"/>
          </p:cNvSpPr>
          <p:nvPr>
            <p:ph type="title"/>
          </p:nvPr>
        </p:nvSpPr>
        <p:spPr>
          <a:xfrm>
            <a:off x="376745" y="230188"/>
            <a:ext cx="8382000" cy="941796"/>
          </a:xfrm>
        </p:spPr>
        <p:txBody>
          <a:bodyPr/>
          <a:lstStyle/>
          <a:p>
            <a:r>
              <a:rPr lang="en-US" sz="4400" dirty="0" smtClean="0">
                <a:latin typeface="Calibri" pitchFamily="34" charset="0"/>
              </a:rPr>
              <a:t>Data Center Optimization</a:t>
            </a:r>
            <a:r>
              <a:rPr lang="en-US" sz="3600" dirty="0" smtClean="0">
                <a:latin typeface="Calibri" pitchFamily="34" charset="0"/>
              </a:rPr>
              <a:t/>
            </a:r>
            <a:br>
              <a:rPr lang="en-US" sz="3600" dirty="0" smtClean="0">
                <a:latin typeface="Calibri" pitchFamily="34" charset="0"/>
              </a:rPr>
            </a:br>
            <a:r>
              <a:rPr lang="en-US" sz="2400" dirty="0" smtClean="0">
                <a:solidFill>
                  <a:schemeClr val="tx1"/>
                </a:solidFill>
                <a:latin typeface="Calibri" pitchFamily="34" charset="0"/>
              </a:rPr>
              <a:t>Dynamic Data Center Infrastructure</a:t>
            </a:r>
            <a:endParaRPr lang="en-US" sz="2400" dirty="0">
              <a:solidFill>
                <a:schemeClr val="tx1"/>
              </a:solidFill>
              <a:latin typeface="Calibri" pitchFamily="34" charset="0"/>
            </a:endParaRPr>
          </a:p>
        </p:txBody>
      </p:sp>
      <p:sp>
        <p:nvSpPr>
          <p:cNvPr id="59" name="Rectangle 58"/>
          <p:cNvSpPr/>
          <p:nvPr/>
        </p:nvSpPr>
        <p:spPr>
          <a:xfrm>
            <a:off x="381000" y="6263713"/>
            <a:ext cx="8382000" cy="584775"/>
          </a:xfrm>
          <a:prstGeom prst="rect">
            <a:avLst/>
          </a:prstGeom>
        </p:spPr>
        <p:txBody>
          <a:bodyPr wrap="square">
            <a:spAutoFit/>
          </a:bodyPr>
          <a:lstStyle/>
          <a:p>
            <a:pPr algn="ctr" defTabSz="914400"/>
            <a:r>
              <a:rPr lang="en-US" sz="3200" dirty="0" smtClean="0">
                <a:solidFill>
                  <a:prstClr val="white"/>
                </a:solidFill>
                <a:latin typeface="Calibri" pitchFamily="34" charset="0"/>
              </a:rPr>
              <a:t>Reliable | Predictable | Automated</a:t>
            </a:r>
            <a:endParaRPr lang="en-US" sz="3200" dirty="0">
              <a:solidFill>
                <a:prstClr val="white"/>
              </a:solidFill>
              <a:latin typeface="Calibri" pitchFamily="34" charset="0"/>
            </a:endParaRPr>
          </a:p>
        </p:txBody>
      </p:sp>
      <p:pic>
        <p:nvPicPr>
          <p:cNvPr id="1028" name="Picture 4" descr="\\PPT-Server2\Root\4-26 MMS on SERVER\Artwork\PPT_Art\Kelly\Optimized-infra-v2.png"/>
          <p:cNvPicPr>
            <a:picLocks noChangeAspect="1" noChangeArrowheads="1"/>
          </p:cNvPicPr>
          <p:nvPr/>
        </p:nvPicPr>
        <p:blipFill>
          <a:blip r:embed="rId17" cstate="print"/>
          <a:srcRect/>
          <a:stretch>
            <a:fillRect/>
          </a:stretch>
        </p:blipFill>
        <p:spPr bwMode="auto">
          <a:xfrm rot="787949">
            <a:off x="3369646" y="5370244"/>
            <a:ext cx="1221542" cy="191929"/>
          </a:xfrm>
          <a:prstGeom prst="rect">
            <a:avLst/>
          </a:prstGeom>
          <a:noFill/>
        </p:spPr>
      </p:pic>
      <p:pic>
        <p:nvPicPr>
          <p:cNvPr id="1027" name="Picture 3" descr="\\PPT-Server2\Root\4-26 MMS on SERVER\Artwork\PPT_Art\Kelly\app-platform.png"/>
          <p:cNvPicPr>
            <a:picLocks noChangeAspect="1" noChangeArrowheads="1"/>
          </p:cNvPicPr>
          <p:nvPr/>
        </p:nvPicPr>
        <p:blipFill>
          <a:blip r:embed="rId18" cstate="print"/>
          <a:srcRect/>
          <a:stretch>
            <a:fillRect/>
          </a:stretch>
        </p:blipFill>
        <p:spPr bwMode="auto">
          <a:xfrm rot="784909">
            <a:off x="3371873" y="3465633"/>
            <a:ext cx="1263344" cy="198120"/>
          </a:xfrm>
          <a:prstGeom prst="rect">
            <a:avLst/>
          </a:prstGeom>
          <a:noFill/>
        </p:spPr>
      </p:pic>
      <p:sp>
        <p:nvSpPr>
          <p:cNvPr id="60" name="Content Placeholder 2"/>
          <p:cNvSpPr txBox="1">
            <a:spLocks/>
          </p:cNvSpPr>
          <p:nvPr/>
        </p:nvSpPr>
        <p:spPr>
          <a:xfrm>
            <a:off x="582043" y="2431291"/>
            <a:ext cx="2648437" cy="2228648"/>
          </a:xfrm>
          <a:prstGeom prst="rect">
            <a:avLst/>
          </a:prstGeom>
        </p:spPr>
        <p:txBody>
          <a:bodyPr>
            <a:noAutofit/>
          </a:bodyPr>
          <a:lstStyle>
            <a:lvl1pPr marL="396875" indent="-396875" algn="l" defTabSz="914363" rtl="0" eaLnBrk="1" latinLnBrk="0" hangingPunct="1">
              <a:lnSpc>
                <a:spcPct val="90000"/>
              </a:lnSpc>
              <a:spcBef>
                <a:spcPct val="20000"/>
              </a:spcBef>
              <a:buClr>
                <a:srgbClr val="F3AF35"/>
              </a:buClr>
              <a:buSzPct val="85000"/>
              <a:buFontTx/>
              <a:buBlip>
                <a:blip r:embed="rId1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Clr>
                <a:srgbClr val="F3AF35"/>
              </a:buClr>
              <a:buSzPct val="85000"/>
              <a:buFontTx/>
              <a:buBlip>
                <a:blip r:embed="rId1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Clr>
                <a:srgbClr val="F3AF35"/>
              </a:buClr>
              <a:buSzPct val="85000"/>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F3AF35"/>
              </a:buClr>
              <a:buSzPct val="85000"/>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F3AF35"/>
              </a:buClr>
              <a:buSzPct val="85000"/>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1800" b="1" dirty="0" smtClean="0">
                <a:solidFill>
                  <a:prstClr val="black"/>
                </a:solidFill>
                <a:latin typeface="Calibri" pitchFamily="34" charset="0"/>
              </a:rPr>
              <a:t>Broader than virtualization </a:t>
            </a:r>
          </a:p>
          <a:p>
            <a:pPr marL="228600" lvl="1" indent="-228600">
              <a:buFontTx/>
              <a:buBlip>
                <a:blip r:embed="rId20"/>
              </a:buBlip>
            </a:pPr>
            <a:r>
              <a:rPr lang="en-US" sz="1600" dirty="0" smtClean="0">
                <a:solidFill>
                  <a:prstClr val="black"/>
                </a:solidFill>
                <a:latin typeface="Calibri" pitchFamily="34" charset="0"/>
              </a:rPr>
              <a:t>Infrastructure “fabric”</a:t>
            </a:r>
          </a:p>
          <a:p>
            <a:pPr marL="228600" lvl="1" indent="-228600">
              <a:buFontTx/>
              <a:buBlip>
                <a:blip r:embed="rId20"/>
              </a:buBlip>
            </a:pPr>
            <a:r>
              <a:rPr lang="en-US" sz="1600" dirty="0" smtClean="0">
                <a:solidFill>
                  <a:prstClr val="black"/>
                </a:solidFill>
                <a:latin typeface="Calibri" pitchFamily="34" charset="0"/>
              </a:rPr>
              <a:t>Automated management </a:t>
            </a:r>
          </a:p>
          <a:p>
            <a:pPr marL="228600" lvl="1" indent="-228600">
              <a:buFontTx/>
              <a:buBlip>
                <a:blip r:embed="rId20"/>
              </a:buBlip>
            </a:pPr>
            <a:r>
              <a:rPr lang="en-US" sz="1600" dirty="0" smtClean="0">
                <a:solidFill>
                  <a:prstClr val="black"/>
                </a:solidFill>
                <a:latin typeface="Calibri" pitchFamily="34" charset="0"/>
              </a:rPr>
              <a:t>Application platform</a:t>
            </a:r>
          </a:p>
          <a:p>
            <a:pPr marL="228600" lvl="1" indent="-228600">
              <a:buFontTx/>
              <a:buBlip>
                <a:blip r:embed="rId20"/>
              </a:buBlip>
            </a:pPr>
            <a:r>
              <a:rPr lang="en-US" sz="1600" dirty="0" smtClean="0">
                <a:solidFill>
                  <a:prstClr val="black"/>
                </a:solidFill>
                <a:latin typeface="Calibri" pitchFamily="34" charset="0"/>
              </a:rPr>
              <a:t>Identity, security, and access</a:t>
            </a:r>
          </a:p>
        </p:txBody>
      </p:sp>
    </p:spTree>
    <p:extLst>
      <p:ext uri="{BB962C8B-B14F-4D97-AF65-F5344CB8AC3E}">
        <p14:creationId xmlns:p14="http://schemas.microsoft.com/office/powerpoint/2010/main" xmlns="" val="4159531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par>
                                <p:cTn id="8" presetID="55"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strVal val="#ppt_w*0.70"/>
                                          </p:val>
                                        </p:tav>
                                        <p:tav tm="100000">
                                          <p:val>
                                            <p:strVal val="#ppt_w"/>
                                          </p:val>
                                        </p:tav>
                                      </p:tavLst>
                                    </p:anim>
                                    <p:anim calcmode="lin" valueType="num">
                                      <p:cBhvr>
                                        <p:cTn id="11" dur="1000" fill="hold"/>
                                        <p:tgtEl>
                                          <p:spTgt spid="15"/>
                                        </p:tgtEl>
                                        <p:attrNameLst>
                                          <p:attrName>ppt_h</p:attrName>
                                        </p:attrNameLst>
                                      </p:cBhvr>
                                      <p:tavLst>
                                        <p:tav tm="0">
                                          <p:val>
                                            <p:strVal val="#ppt_h"/>
                                          </p:val>
                                        </p:tav>
                                        <p:tav tm="100000">
                                          <p:val>
                                            <p:strVal val="#ppt_h"/>
                                          </p:val>
                                        </p:tav>
                                      </p:tavLst>
                                    </p:anim>
                                    <p:animEffect transition="in" filter="fade">
                                      <p:cBhvr>
                                        <p:cTn id="12" dur="1000"/>
                                        <p:tgtEl>
                                          <p:spTgt spid="15"/>
                                        </p:tgtEl>
                                      </p:cBhvr>
                                    </p:animEffect>
                                  </p:childTnLst>
                                </p:cTn>
                              </p:par>
                              <p:par>
                                <p:cTn id="13" presetID="55" presetClass="entr" presetSubtype="0" fill="hold" nodeType="withEffect">
                                  <p:stCondLst>
                                    <p:cond delay="1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childTnLst>
                          </p:cTn>
                        </p:par>
                        <p:par>
                          <p:cTn id="18" fill="hold">
                            <p:stCondLst>
                              <p:cond delay="11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fade">
                                      <p:cBhvr>
                                        <p:cTn id="27" dur="2000"/>
                                        <p:tgtEl>
                                          <p:spTgt spid="226"/>
                                        </p:tgtEl>
                                      </p:cBhvr>
                                    </p:animEffect>
                                  </p:childTnLst>
                                </p:cTn>
                              </p:par>
                              <p:par>
                                <p:cTn id="28" presetID="10" presetClass="entr" presetSubtype="0"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2000"/>
                                        <p:tgtEl>
                                          <p:spTgt spid="1028"/>
                                        </p:tgtEl>
                                      </p:cBhvr>
                                    </p:animEffect>
                                  </p:childTnLst>
                                </p:cTn>
                              </p:par>
                              <p:par>
                                <p:cTn id="31" presetID="10" presetClass="entr" presetSubtype="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ounded Rectangle 3"/>
          <p:cNvSpPr/>
          <p:nvPr/>
        </p:nvSpPr>
        <p:spPr bwMode="auto">
          <a:xfrm>
            <a:off x="300655" y="4526905"/>
            <a:ext cx="8656320" cy="218070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Physical</a:t>
            </a:r>
          </a:p>
          <a:p>
            <a:pP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Infrastructure</a:t>
            </a:r>
          </a:p>
        </p:txBody>
      </p:sp>
      <p:sp>
        <p:nvSpPr>
          <p:cNvPr id="5" name="Rounded Rectangle 4"/>
          <p:cNvSpPr/>
          <p:nvPr/>
        </p:nvSpPr>
        <p:spPr bwMode="auto">
          <a:xfrm>
            <a:off x="317280" y="3815865"/>
            <a:ext cx="8656320" cy="60404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Infrastructure</a:t>
            </a:r>
          </a:p>
          <a:p>
            <a:pP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Services</a:t>
            </a:r>
          </a:p>
        </p:txBody>
      </p:sp>
      <p:sp>
        <p:nvSpPr>
          <p:cNvPr id="6" name="Rounded Rectangle 5"/>
          <p:cNvSpPr/>
          <p:nvPr/>
        </p:nvSpPr>
        <p:spPr bwMode="auto">
          <a:xfrm>
            <a:off x="317280" y="980899"/>
            <a:ext cx="8656320" cy="201167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Lifecycle</a:t>
            </a:r>
          </a:p>
          <a:p>
            <a:pP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Management</a:t>
            </a:r>
          </a:p>
          <a:p>
            <a:pP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Services</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61624" y="4732880"/>
            <a:ext cx="1256661" cy="1837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81600" y="4730184"/>
            <a:ext cx="1234440" cy="1845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92566" y="4726410"/>
            <a:ext cx="1172307" cy="1844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7182197" y="4626660"/>
            <a:ext cx="1645920" cy="2092881"/>
          </a:xfrm>
          <a:prstGeom prst="rect">
            <a:avLst/>
          </a:prstGeom>
          <a:noFill/>
        </p:spPr>
        <p:txBody>
          <a:bodyPr wrap="square" rtlCol="0">
            <a:spAutoFit/>
          </a:bodyPr>
          <a:lstStyle/>
          <a:p>
            <a:pPr marL="282575"/>
            <a:r>
              <a:rPr lang="en-US" sz="2000" b="1" dirty="0" smtClean="0">
                <a:effectLst>
                  <a:outerShdw blurRad="38100" dist="38100" dir="2700000" algn="tl">
                    <a:srgbClr val="000000">
                      <a:alpha val="43137"/>
                    </a:srgbClr>
                  </a:outerShdw>
                </a:effectLst>
              </a:rPr>
              <a:t>Critical</a:t>
            </a:r>
            <a:br>
              <a:rPr lang="en-US" sz="2000" b="1" dirty="0" smtClean="0">
                <a:effectLst>
                  <a:outerShdw blurRad="38100" dist="38100" dir="2700000" algn="tl">
                    <a:srgbClr val="000000">
                      <a:alpha val="43137"/>
                    </a:srgbClr>
                  </a:outerShdw>
                </a:effectLst>
              </a:rPr>
            </a:br>
            <a:r>
              <a:rPr lang="en-US" sz="2000" b="1" dirty="0" smtClean="0">
                <a:effectLst>
                  <a:outerShdw blurRad="38100" dist="38100" dir="2700000" algn="tl">
                    <a:srgbClr val="000000">
                      <a:alpha val="43137"/>
                    </a:srgbClr>
                  </a:outerShdw>
                </a:effectLst>
              </a:rPr>
              <a:t>Qualities</a:t>
            </a:r>
          </a:p>
          <a:p>
            <a:pPr marL="285750" indent="-169863">
              <a:buFont typeface="Arial" pitchFamily="34" charset="0"/>
              <a:buChar char="•"/>
            </a:pPr>
            <a:r>
              <a:rPr lang="en-US" dirty="0" smtClean="0">
                <a:effectLst>
                  <a:outerShdw blurRad="38100" dist="38100" dir="2700000" algn="tl">
                    <a:srgbClr val="000000">
                      <a:alpha val="43137"/>
                    </a:srgbClr>
                  </a:outerShdw>
                </a:effectLst>
              </a:rPr>
              <a:t>Scalable</a:t>
            </a:r>
          </a:p>
          <a:p>
            <a:pPr marL="285750" indent="-169863">
              <a:buFont typeface="Arial" pitchFamily="34" charset="0"/>
              <a:buChar char="•"/>
            </a:pPr>
            <a:r>
              <a:rPr lang="en-US" dirty="0" smtClean="0">
                <a:effectLst>
                  <a:outerShdw blurRad="38100" dist="38100" dir="2700000" algn="tl">
                    <a:srgbClr val="000000">
                      <a:alpha val="43137"/>
                    </a:srgbClr>
                  </a:outerShdw>
                </a:effectLst>
              </a:rPr>
              <a:t>Reliable</a:t>
            </a:r>
          </a:p>
          <a:p>
            <a:pPr marL="285750" indent="-169863">
              <a:buFont typeface="Arial" pitchFamily="34" charset="0"/>
              <a:buChar char="•"/>
            </a:pPr>
            <a:r>
              <a:rPr lang="en-US" dirty="0" smtClean="0">
                <a:effectLst>
                  <a:outerShdw blurRad="38100" dist="38100" dir="2700000" algn="tl">
                    <a:srgbClr val="000000">
                      <a:alpha val="43137"/>
                    </a:srgbClr>
                  </a:outerShdw>
                </a:effectLst>
              </a:rPr>
              <a:t>Efficient</a:t>
            </a:r>
          </a:p>
          <a:p>
            <a:pPr marL="285750" indent="-169863">
              <a:buFont typeface="Arial" pitchFamily="34" charset="0"/>
              <a:buChar char="•"/>
            </a:pPr>
            <a:r>
              <a:rPr lang="en-US" dirty="0" smtClean="0">
                <a:effectLst>
                  <a:outerShdw blurRad="38100" dist="38100" dir="2700000" algn="tl">
                    <a:srgbClr val="000000">
                      <a:alpha val="43137"/>
                    </a:srgbClr>
                  </a:outerShdw>
                </a:effectLst>
              </a:rPr>
              <a:t>Integrated</a:t>
            </a:r>
          </a:p>
          <a:p>
            <a:endParaRPr lang="en-US" dirty="0"/>
          </a:p>
        </p:txBody>
      </p:sp>
      <p:sp>
        <p:nvSpPr>
          <p:cNvPr id="8" name="Rounded Rectangle 7"/>
          <p:cNvSpPr/>
          <p:nvPr/>
        </p:nvSpPr>
        <p:spPr bwMode="auto">
          <a:xfrm>
            <a:off x="1964574" y="3909029"/>
            <a:ext cx="1659770" cy="39805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Calibri" pitchFamily="34" charset="0"/>
              </a:rPr>
              <a:t>DNS/DHCP</a:t>
            </a:r>
          </a:p>
        </p:txBody>
      </p:sp>
      <p:sp>
        <p:nvSpPr>
          <p:cNvPr id="13" name="Rounded Rectangle 12"/>
          <p:cNvSpPr/>
          <p:nvPr/>
        </p:nvSpPr>
        <p:spPr bwMode="auto">
          <a:xfrm>
            <a:off x="3670881" y="3908763"/>
            <a:ext cx="1640415" cy="398318"/>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Calibri" pitchFamily="34" charset="0"/>
              </a:rPr>
              <a:t>Directory</a:t>
            </a:r>
          </a:p>
        </p:txBody>
      </p:sp>
      <p:sp>
        <p:nvSpPr>
          <p:cNvPr id="16" name="Rounded Rectangle 15"/>
          <p:cNvSpPr/>
          <p:nvPr/>
        </p:nvSpPr>
        <p:spPr bwMode="auto">
          <a:xfrm>
            <a:off x="1961799" y="1092591"/>
            <a:ext cx="1662545" cy="831273"/>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Calibri" pitchFamily="34" charset="0"/>
              </a:rPr>
              <a:t>Provisioning</a:t>
            </a:r>
          </a:p>
        </p:txBody>
      </p:sp>
      <p:sp>
        <p:nvSpPr>
          <p:cNvPr id="17" name="Rounded Rectangle 16"/>
          <p:cNvSpPr/>
          <p:nvPr/>
        </p:nvSpPr>
        <p:spPr bwMode="auto">
          <a:xfrm>
            <a:off x="3683921" y="1092590"/>
            <a:ext cx="1662545" cy="831273"/>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Calibri" pitchFamily="34" charset="0"/>
              </a:rPr>
              <a:t>Deployment</a:t>
            </a:r>
          </a:p>
        </p:txBody>
      </p:sp>
      <p:sp>
        <p:nvSpPr>
          <p:cNvPr id="19" name="Rounded Rectangle 18"/>
          <p:cNvSpPr/>
          <p:nvPr/>
        </p:nvSpPr>
        <p:spPr bwMode="auto">
          <a:xfrm>
            <a:off x="5415696" y="1095365"/>
            <a:ext cx="1662545" cy="831273"/>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err="1" smtClean="0">
                <a:solidFill>
                  <a:schemeClr val="bg1"/>
                </a:solidFill>
                <a:effectLst>
                  <a:outerShdw blurRad="38100" dist="38100" dir="2700000" algn="tl">
                    <a:srgbClr val="000000">
                      <a:alpha val="43137"/>
                    </a:srgbClr>
                  </a:outerShdw>
                </a:effectLst>
                <a:latin typeface="Calibri" pitchFamily="34" charset="0"/>
              </a:rPr>
              <a:t>Config</a:t>
            </a:r>
            <a:r>
              <a:rPr lang="en-US" sz="2000" dirty="0" smtClean="0">
                <a:solidFill>
                  <a:schemeClr val="bg1"/>
                </a:solidFill>
                <a:effectLst>
                  <a:outerShdw blurRad="38100" dist="38100" dir="2700000" algn="tl">
                    <a:srgbClr val="000000">
                      <a:alpha val="43137"/>
                    </a:srgbClr>
                  </a:outerShdw>
                </a:effectLst>
                <a:latin typeface="Calibri" pitchFamily="34" charset="0"/>
              </a:rPr>
              <a:t> Management</a:t>
            </a:r>
          </a:p>
        </p:txBody>
      </p:sp>
      <p:sp>
        <p:nvSpPr>
          <p:cNvPr id="20" name="Rounded Rectangle 19"/>
          <p:cNvSpPr/>
          <p:nvPr/>
        </p:nvSpPr>
        <p:spPr bwMode="auto">
          <a:xfrm>
            <a:off x="7144696" y="1095365"/>
            <a:ext cx="1662545" cy="831273"/>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Calibri" pitchFamily="34" charset="0"/>
              </a:rPr>
              <a:t>Hardware Management</a:t>
            </a:r>
          </a:p>
        </p:txBody>
      </p:sp>
      <p:sp>
        <p:nvSpPr>
          <p:cNvPr id="21" name="Rounded Rectangle 20"/>
          <p:cNvSpPr/>
          <p:nvPr/>
        </p:nvSpPr>
        <p:spPr bwMode="auto">
          <a:xfrm>
            <a:off x="1964574" y="2026366"/>
            <a:ext cx="1662545" cy="831273"/>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Calibri" pitchFamily="34" charset="0"/>
              </a:rPr>
              <a:t>OS Management</a:t>
            </a:r>
          </a:p>
        </p:txBody>
      </p:sp>
      <p:sp>
        <p:nvSpPr>
          <p:cNvPr id="22" name="Rounded Rectangle 21"/>
          <p:cNvSpPr/>
          <p:nvPr/>
        </p:nvSpPr>
        <p:spPr bwMode="auto">
          <a:xfrm>
            <a:off x="3706052" y="2026366"/>
            <a:ext cx="1662545" cy="831273"/>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Calibri" pitchFamily="34" charset="0"/>
              </a:rPr>
              <a:t>Virtualization</a:t>
            </a:r>
          </a:p>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Calibri" pitchFamily="34" charset="0"/>
              </a:rPr>
              <a:t>Management</a:t>
            </a:r>
          </a:p>
        </p:txBody>
      </p:sp>
      <p:sp>
        <p:nvSpPr>
          <p:cNvPr id="23" name="Rounded Rectangle 22"/>
          <p:cNvSpPr/>
          <p:nvPr/>
        </p:nvSpPr>
        <p:spPr bwMode="auto">
          <a:xfrm>
            <a:off x="5441974" y="2029141"/>
            <a:ext cx="1662545" cy="831273"/>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Calibri" pitchFamily="34" charset="0"/>
              </a:rPr>
              <a:t>Application</a:t>
            </a:r>
          </a:p>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Calibri" pitchFamily="34" charset="0"/>
              </a:rPr>
              <a:t>Management</a:t>
            </a:r>
          </a:p>
        </p:txBody>
      </p:sp>
      <p:sp>
        <p:nvSpPr>
          <p:cNvPr id="24" name="Rounded Rectangle 23"/>
          <p:cNvSpPr/>
          <p:nvPr/>
        </p:nvSpPr>
        <p:spPr bwMode="auto">
          <a:xfrm>
            <a:off x="7164096" y="2030100"/>
            <a:ext cx="1662545" cy="831273"/>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Calibri" pitchFamily="34" charset="0"/>
              </a:rPr>
              <a:t>Update Management</a:t>
            </a:r>
          </a:p>
        </p:txBody>
      </p:sp>
      <p:sp>
        <p:nvSpPr>
          <p:cNvPr id="25" name="Rectangle 13"/>
          <p:cNvSpPr txBox="1">
            <a:spLocks noChangeArrowheads="1"/>
          </p:cNvSpPr>
          <p:nvPr/>
        </p:nvSpPr>
        <p:spPr>
          <a:xfrm>
            <a:off x="381000" y="230188"/>
            <a:ext cx="8382000" cy="664797"/>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a:lstStyle>
          <a:p>
            <a:r>
              <a:rPr lang="en-US" sz="4000" dirty="0" smtClean="0"/>
              <a:t>Dynamic Data Center Fabric Components</a:t>
            </a:r>
            <a:endParaRPr lang="en-US" sz="4000" dirty="0"/>
          </a:p>
        </p:txBody>
      </p:sp>
      <p:sp>
        <p:nvSpPr>
          <p:cNvPr id="26" name="Rounded Rectangle 25"/>
          <p:cNvSpPr/>
          <p:nvPr/>
        </p:nvSpPr>
        <p:spPr bwMode="auto">
          <a:xfrm>
            <a:off x="5362494" y="3911454"/>
            <a:ext cx="1231736" cy="39562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Calibri" pitchFamily="34" charset="0"/>
              </a:rPr>
              <a:t>File/Print</a:t>
            </a:r>
          </a:p>
        </p:txBody>
      </p:sp>
      <p:sp>
        <p:nvSpPr>
          <p:cNvPr id="27" name="Rounded Rectangle 26"/>
          <p:cNvSpPr/>
          <p:nvPr/>
        </p:nvSpPr>
        <p:spPr bwMode="auto">
          <a:xfrm>
            <a:off x="6646985" y="3908764"/>
            <a:ext cx="2268593" cy="398318"/>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Calibri" pitchFamily="34" charset="0"/>
              </a:rPr>
              <a:t>Infrastructure Apps</a:t>
            </a:r>
          </a:p>
        </p:txBody>
      </p:sp>
      <p:sp>
        <p:nvSpPr>
          <p:cNvPr id="29" name="Rounded Rectangle 28"/>
          <p:cNvSpPr/>
          <p:nvPr/>
        </p:nvSpPr>
        <p:spPr bwMode="auto">
          <a:xfrm>
            <a:off x="329000" y="3095625"/>
            <a:ext cx="8656320" cy="60404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Workload</a:t>
            </a:r>
            <a:br>
              <a:rPr lang="en-US" sz="2000" dirty="0" smtClean="0">
                <a:solidFill>
                  <a:srgbClr val="FFFFFF"/>
                </a:solidFill>
                <a:effectLst>
                  <a:outerShdw blurRad="38100" dist="38100" dir="2700000" algn="tl">
                    <a:srgbClr val="000000">
                      <a:alpha val="43137"/>
                    </a:srgbClr>
                  </a:outerShdw>
                </a:effectLst>
                <a:latin typeface="Calibri" pitchFamily="34" charset="0"/>
              </a:rPr>
            </a:br>
            <a:r>
              <a:rPr lang="en-US" sz="2000" dirty="0" smtClean="0">
                <a:solidFill>
                  <a:srgbClr val="FFFFFF"/>
                </a:solidFill>
                <a:effectLst>
                  <a:outerShdw blurRad="38100" dist="38100" dir="2700000" algn="tl">
                    <a:srgbClr val="000000">
                      <a:alpha val="43137"/>
                    </a:srgbClr>
                  </a:outerShdw>
                </a:effectLst>
                <a:latin typeface="Calibri" pitchFamily="34" charset="0"/>
              </a:rPr>
              <a:t>Consolidation</a:t>
            </a:r>
          </a:p>
        </p:txBody>
      </p:sp>
      <p:sp>
        <p:nvSpPr>
          <p:cNvPr id="14" name="Rounded Rectangle 13"/>
          <p:cNvSpPr/>
          <p:nvPr/>
        </p:nvSpPr>
        <p:spPr bwMode="auto">
          <a:xfrm>
            <a:off x="1945925" y="3189826"/>
            <a:ext cx="3422672" cy="41563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Calibri" pitchFamily="34" charset="0"/>
              </a:rPr>
              <a:t>Virtualization</a:t>
            </a:r>
          </a:p>
        </p:txBody>
      </p:sp>
      <p:sp>
        <p:nvSpPr>
          <p:cNvPr id="15" name="Rounded Rectangle 14"/>
          <p:cNvSpPr/>
          <p:nvPr/>
        </p:nvSpPr>
        <p:spPr bwMode="auto">
          <a:xfrm>
            <a:off x="5421230" y="3189826"/>
            <a:ext cx="3494347" cy="41563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Calibri" pitchFamily="34" charset="0"/>
              </a:rPr>
              <a:t>Clustering</a:t>
            </a:r>
          </a:p>
        </p:txBody>
      </p:sp>
    </p:spTree>
    <p:extLst>
      <p:ext uri="{BB962C8B-B14F-4D97-AF65-F5344CB8AC3E}">
        <p14:creationId xmlns:p14="http://schemas.microsoft.com/office/powerpoint/2010/main" xmlns="" val="761750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20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MMS_Microsoft_Management_Summit_Breakout_16x9">
  <a:themeElements>
    <a:clrScheme name="MMS Colors">
      <a:dk1>
        <a:sysClr val="windowText" lastClr="000000"/>
      </a:dk1>
      <a:lt1>
        <a:sysClr val="window" lastClr="FFFFFF"/>
      </a:lt1>
      <a:dk2>
        <a:srgbClr val="000000"/>
      </a:dk2>
      <a:lt2>
        <a:srgbClr val="8CBA6A"/>
      </a:lt2>
      <a:accent1>
        <a:srgbClr val="F37C38"/>
      </a:accent1>
      <a:accent2>
        <a:srgbClr val="276DA1"/>
      </a:accent2>
      <a:accent3>
        <a:srgbClr val="7DC466"/>
      </a:accent3>
      <a:accent4>
        <a:srgbClr val="FFCB05"/>
      </a:accent4>
      <a:accent5>
        <a:srgbClr val="677A8C"/>
      </a:accent5>
      <a:accent6>
        <a:srgbClr val="6AA2CC"/>
      </a:accent6>
      <a:hlink>
        <a:srgbClr val="7DC466"/>
      </a:hlink>
      <a:folHlink>
        <a:srgbClr val="C2A874"/>
      </a:folHlink>
    </a:clrScheme>
    <a:fontScheme name="Blue-Purple TT">
      <a:majorFont>
        <a:latin typeface="Segoe"/>
        <a:ea typeface=""/>
        <a:cs typeface=""/>
      </a:majorFont>
      <a:minorFont>
        <a:latin typeface="Segoe"/>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lIns="0" tIns="0" rIns="0" bIns="0" rtlCol="0">
        <a:spAutoFit/>
      </a:bodyPr>
      <a:lstStyle>
        <a:defPPr>
          <a:lnSpc>
            <a:spcPct val="90000"/>
          </a:lnSpc>
          <a:defRPr sz="1800" dirty="0" smtClean="0"/>
        </a:defPPr>
      </a:lstStyle>
    </a:txDef>
  </a:objectDefaults>
  <a:extraClrSchemeLst/>
</a:theme>
</file>

<file path=ppt/theme/theme3.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TechEd09_Europe</Template>
  <TotalTime>4178</TotalTime>
  <Words>2331</Words>
  <Application>Microsoft Office PowerPoint</Application>
  <PresentationFormat>On-screen Show (4:3)</PresentationFormat>
  <Paragraphs>547</Paragraphs>
  <Slides>48</Slides>
  <Notes>48</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TechEd09_Europe</vt:lpstr>
      <vt:lpstr>MMS_Microsoft_Management_Summit_Breakout_16x9</vt:lpstr>
      <vt:lpstr>TechEd09_Europe template</vt:lpstr>
      <vt:lpstr>1_TechEd09_Europe template</vt:lpstr>
      <vt:lpstr>Slide 1</vt:lpstr>
      <vt:lpstr>Slide 2</vt:lpstr>
      <vt:lpstr>Agenda</vt:lpstr>
      <vt:lpstr>The Top of Mind Questions for Business IT decision makers are…</vt:lpstr>
      <vt:lpstr>IT Constraints on Growth</vt:lpstr>
      <vt:lpstr>How Healthy is Your Data Center?</vt:lpstr>
      <vt:lpstr>Slide 7</vt:lpstr>
      <vt:lpstr>Data Center Optimization Dynamic Data Center Infrastructure</vt:lpstr>
      <vt:lpstr>Slide 9</vt:lpstr>
      <vt:lpstr>Intel Server Processor  Technology Update</vt:lpstr>
      <vt:lpstr>Intel’s Server Processor Portfolio Aligned with Dynamic Data Center Optimization</vt:lpstr>
      <vt:lpstr>Intel® Xeon® Processor 5500 Series</vt:lpstr>
      <vt:lpstr>Performance Enhancements Intel Xeon® 5500 Series Processor (Nehalem-EP)</vt:lpstr>
      <vt:lpstr>Energy Efficiency Enhancements  Intel® Intelligent Power Technologies</vt:lpstr>
      <vt:lpstr>Nehalem-EX Overview</vt:lpstr>
      <vt:lpstr>Nehalem-EX: Leadership 4-socket Platform</vt:lpstr>
      <vt:lpstr>Nehalem-EX: 8 Sockets and Above</vt:lpstr>
      <vt:lpstr>Next Generation MP Advances</vt:lpstr>
      <vt:lpstr>Nehalem-based Server Performance  The Greatest Intel® Xeon® Performance Leap In History!</vt:lpstr>
      <vt:lpstr>Advanced RAS - MCA Recovery</vt:lpstr>
      <vt:lpstr>Intel | Microsoft Technical Collaboration </vt:lpstr>
      <vt:lpstr>Intel &amp; Microsoft Technical Collaboration Helping to optimize solution infrastructure  with Windows Server 2008 R2</vt:lpstr>
      <vt:lpstr>Video Segment:</vt:lpstr>
      <vt:lpstr>Reducing Idle Power Consumption</vt:lpstr>
      <vt:lpstr>Intel® Microarchitecture (Nehalem)  Deep Power Down Technology (C6)</vt:lpstr>
      <vt:lpstr>Intel® Microarchitecture (Nehalem)  Package C-state</vt:lpstr>
      <vt:lpstr>Windows*7 &amp; Windows Server* 2008 R2  Intelligent Timer Tick Distribution</vt:lpstr>
      <vt:lpstr>Windows*7 &amp; Windows Server* 2008 R2 Timer Coalescing</vt:lpstr>
      <vt:lpstr>Windows*7 &amp; Windows Server* 2008 R2  Core Parking</vt:lpstr>
      <vt:lpstr>Core Parking Operation</vt:lpstr>
      <vt:lpstr>Windows Server* 2008 R2 / Intel® Xeon® Processor 55xx Series Platform Energy Efficiency</vt:lpstr>
      <vt:lpstr>Windows Server* 2008 R2 (Hyper-V)/Intel® Xeon® Processor 55xx Series Based Platform: Idle Power</vt:lpstr>
      <vt:lpstr>Windows* and Logical Processors</vt:lpstr>
      <vt:lpstr>Windows Server* 2008 R2:  &gt;64 Logical Processor Support</vt:lpstr>
      <vt:lpstr>Windows Server* 2008 R2:  64 Logical Processor Boundary Broken!</vt:lpstr>
      <vt:lpstr>Windows Server* 2008 R2:  Removal of the Dispatcher Lock</vt:lpstr>
      <vt:lpstr>Windows Server* 2008 R2:  Scaling Without the Dispatcher Lock</vt:lpstr>
      <vt:lpstr>Intel® Nehalem-EX Server Processor: Improved Reliability with Machine Check Architecture Extensions</vt:lpstr>
      <vt:lpstr>Windows* Recoverable Error Flow  </vt:lpstr>
      <vt:lpstr>Real Results from Intel / Microsoft Collaboration</vt:lpstr>
      <vt:lpstr>Server Refresh Benefits (Single Core)</vt:lpstr>
      <vt:lpstr>Server Refresh Benefits (Dual-Core)</vt:lpstr>
      <vt:lpstr>Improved Hyper-V Performance Intel Xeon 5500 Series and Windows Server 2008 R2 Hyper-V </vt:lpstr>
      <vt:lpstr>Improved Scalability and Management Intel Xeon 5500 Series / Windows Server 2008 R2 / SQL Server 2008 R2 / Dynamics</vt:lpstr>
      <vt:lpstr>Improved Database Performance Intel Xeon 7400 Series / Windows Server 2008 R2 / SQL Server 2008 R2</vt:lpstr>
      <vt:lpstr>Conclusion</vt:lpstr>
      <vt:lpstr>Slide 47</vt:lpstr>
      <vt:lpstr>Slide 48</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Europe 2009</dc:subject>
  <dc:creator>Scott Rosenbloom</dc:creator>
  <dc:description>Tech·Ed Europe 2009</dc:description>
  <cp:lastModifiedBy>cn_user</cp:lastModifiedBy>
  <cp:revision>85</cp:revision>
  <dcterms:created xsi:type="dcterms:W3CDTF">2009-10-25T04:29:42Z</dcterms:created>
  <dcterms:modified xsi:type="dcterms:W3CDTF">2009-11-09T07:02:21Z</dcterms:modified>
</cp:coreProperties>
</file>